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F59F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00" d="100"/>
          <a:sy n="100" d="100"/>
        </p:scale>
        <p:origin x="88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0FEE814-86D2-4592-A218-A475BEAE5D3C}" type="datetimeFigureOut">
              <a:rPr kumimoji="1" lang="ja-JP" altLang="en-US" smtClean="0"/>
              <a:t>2024/3/7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27D2AB-AC77-4343-9F8C-1C353629F8C5}" type="slidenum">
              <a:rPr kumimoji="1" lang="ja-JP" altLang="en-US" smtClean="0"/>
              <a:t>‹#›</a:t>
            </a:fld>
            <a:endParaRPr kumimoji="1" lang="ja-JP" altLang="en-US"/>
          </a:p>
        </p:txBody>
      </p:sp>
    </p:spTree>
    <p:extLst>
      <p:ext uri="{BB962C8B-B14F-4D97-AF65-F5344CB8AC3E}">
        <p14:creationId xmlns:p14="http://schemas.microsoft.com/office/powerpoint/2010/main" val="871331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FEE814-86D2-4592-A218-A475BEAE5D3C}" type="datetimeFigureOut">
              <a:rPr kumimoji="1" lang="ja-JP" altLang="en-US" smtClean="0"/>
              <a:t>2024/3/7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27D2AB-AC77-4343-9F8C-1C353629F8C5}" type="slidenum">
              <a:rPr kumimoji="1" lang="ja-JP" altLang="en-US" smtClean="0"/>
              <a:t>‹#›</a:t>
            </a:fld>
            <a:endParaRPr kumimoji="1" lang="ja-JP" altLang="en-US"/>
          </a:p>
        </p:txBody>
      </p:sp>
    </p:spTree>
    <p:extLst>
      <p:ext uri="{BB962C8B-B14F-4D97-AF65-F5344CB8AC3E}">
        <p14:creationId xmlns:p14="http://schemas.microsoft.com/office/powerpoint/2010/main" val="352426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FEE814-86D2-4592-A218-A475BEAE5D3C}" type="datetimeFigureOut">
              <a:rPr kumimoji="1" lang="ja-JP" altLang="en-US" smtClean="0"/>
              <a:t>2024/3/7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27D2AB-AC77-4343-9F8C-1C353629F8C5}" type="slidenum">
              <a:rPr kumimoji="1" lang="ja-JP" altLang="en-US" smtClean="0"/>
              <a:t>‹#›</a:t>
            </a:fld>
            <a:endParaRPr kumimoji="1" lang="ja-JP" altLang="en-US"/>
          </a:p>
        </p:txBody>
      </p:sp>
    </p:spTree>
    <p:extLst>
      <p:ext uri="{BB962C8B-B14F-4D97-AF65-F5344CB8AC3E}">
        <p14:creationId xmlns:p14="http://schemas.microsoft.com/office/powerpoint/2010/main" val="177197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FEE814-86D2-4592-A218-A475BEAE5D3C}" type="datetimeFigureOut">
              <a:rPr kumimoji="1" lang="ja-JP" altLang="en-US" smtClean="0"/>
              <a:t>2024/3/7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27D2AB-AC77-4343-9F8C-1C353629F8C5}" type="slidenum">
              <a:rPr kumimoji="1" lang="ja-JP" altLang="en-US" smtClean="0"/>
              <a:t>‹#›</a:t>
            </a:fld>
            <a:endParaRPr kumimoji="1" lang="ja-JP" altLang="en-US"/>
          </a:p>
        </p:txBody>
      </p:sp>
    </p:spTree>
    <p:extLst>
      <p:ext uri="{BB962C8B-B14F-4D97-AF65-F5344CB8AC3E}">
        <p14:creationId xmlns:p14="http://schemas.microsoft.com/office/powerpoint/2010/main" val="1362851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0FEE814-86D2-4592-A218-A475BEAE5D3C}" type="datetimeFigureOut">
              <a:rPr kumimoji="1" lang="ja-JP" altLang="en-US" smtClean="0"/>
              <a:t>2024/3/7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27D2AB-AC77-4343-9F8C-1C353629F8C5}" type="slidenum">
              <a:rPr kumimoji="1" lang="ja-JP" altLang="en-US" smtClean="0"/>
              <a:t>‹#›</a:t>
            </a:fld>
            <a:endParaRPr kumimoji="1" lang="ja-JP" altLang="en-US"/>
          </a:p>
        </p:txBody>
      </p:sp>
    </p:spTree>
    <p:extLst>
      <p:ext uri="{BB962C8B-B14F-4D97-AF65-F5344CB8AC3E}">
        <p14:creationId xmlns:p14="http://schemas.microsoft.com/office/powerpoint/2010/main" val="3902193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0FEE814-86D2-4592-A218-A475BEAE5D3C}" type="datetimeFigureOut">
              <a:rPr kumimoji="1" lang="ja-JP" altLang="en-US" smtClean="0"/>
              <a:t>2024/3/7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227D2AB-AC77-4343-9F8C-1C353629F8C5}" type="slidenum">
              <a:rPr kumimoji="1" lang="ja-JP" altLang="en-US" smtClean="0"/>
              <a:t>‹#›</a:t>
            </a:fld>
            <a:endParaRPr kumimoji="1" lang="ja-JP" altLang="en-US"/>
          </a:p>
        </p:txBody>
      </p:sp>
    </p:spTree>
    <p:extLst>
      <p:ext uri="{BB962C8B-B14F-4D97-AF65-F5344CB8AC3E}">
        <p14:creationId xmlns:p14="http://schemas.microsoft.com/office/powerpoint/2010/main" val="3307235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0FEE814-86D2-4592-A218-A475BEAE5D3C}" type="datetimeFigureOut">
              <a:rPr kumimoji="1" lang="ja-JP" altLang="en-US" smtClean="0"/>
              <a:t>2024/3/7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227D2AB-AC77-4343-9F8C-1C353629F8C5}" type="slidenum">
              <a:rPr kumimoji="1" lang="ja-JP" altLang="en-US" smtClean="0"/>
              <a:t>‹#›</a:t>
            </a:fld>
            <a:endParaRPr kumimoji="1" lang="ja-JP" altLang="en-US"/>
          </a:p>
        </p:txBody>
      </p:sp>
    </p:spTree>
    <p:extLst>
      <p:ext uri="{BB962C8B-B14F-4D97-AF65-F5344CB8AC3E}">
        <p14:creationId xmlns:p14="http://schemas.microsoft.com/office/powerpoint/2010/main" val="3861930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0FEE814-86D2-4592-A218-A475BEAE5D3C}" type="datetimeFigureOut">
              <a:rPr kumimoji="1" lang="ja-JP" altLang="en-US" smtClean="0"/>
              <a:t>2024/3/7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227D2AB-AC77-4343-9F8C-1C353629F8C5}" type="slidenum">
              <a:rPr kumimoji="1" lang="ja-JP" altLang="en-US" smtClean="0"/>
              <a:t>‹#›</a:t>
            </a:fld>
            <a:endParaRPr kumimoji="1" lang="ja-JP" altLang="en-US"/>
          </a:p>
        </p:txBody>
      </p:sp>
    </p:spTree>
    <p:extLst>
      <p:ext uri="{BB962C8B-B14F-4D97-AF65-F5344CB8AC3E}">
        <p14:creationId xmlns:p14="http://schemas.microsoft.com/office/powerpoint/2010/main" val="4146698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FEE814-86D2-4592-A218-A475BEAE5D3C}" type="datetimeFigureOut">
              <a:rPr kumimoji="1" lang="ja-JP" altLang="en-US" smtClean="0"/>
              <a:t>2024/3/7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227D2AB-AC77-4343-9F8C-1C353629F8C5}" type="slidenum">
              <a:rPr kumimoji="1" lang="ja-JP" altLang="en-US" smtClean="0"/>
              <a:t>‹#›</a:t>
            </a:fld>
            <a:endParaRPr kumimoji="1" lang="ja-JP" altLang="en-US"/>
          </a:p>
        </p:txBody>
      </p:sp>
    </p:spTree>
    <p:extLst>
      <p:ext uri="{BB962C8B-B14F-4D97-AF65-F5344CB8AC3E}">
        <p14:creationId xmlns:p14="http://schemas.microsoft.com/office/powerpoint/2010/main" val="2616558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0FEE814-86D2-4592-A218-A475BEAE5D3C}" type="datetimeFigureOut">
              <a:rPr kumimoji="1" lang="ja-JP" altLang="en-US" smtClean="0"/>
              <a:t>2024/3/7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227D2AB-AC77-4343-9F8C-1C353629F8C5}" type="slidenum">
              <a:rPr kumimoji="1" lang="ja-JP" altLang="en-US" smtClean="0"/>
              <a:t>‹#›</a:t>
            </a:fld>
            <a:endParaRPr kumimoji="1" lang="ja-JP" altLang="en-US"/>
          </a:p>
        </p:txBody>
      </p:sp>
    </p:spTree>
    <p:extLst>
      <p:ext uri="{BB962C8B-B14F-4D97-AF65-F5344CB8AC3E}">
        <p14:creationId xmlns:p14="http://schemas.microsoft.com/office/powerpoint/2010/main" val="3399769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0FEE814-86D2-4592-A218-A475BEAE5D3C}" type="datetimeFigureOut">
              <a:rPr kumimoji="1" lang="ja-JP" altLang="en-US" smtClean="0"/>
              <a:t>2024/3/7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227D2AB-AC77-4343-9F8C-1C353629F8C5}" type="slidenum">
              <a:rPr kumimoji="1" lang="ja-JP" altLang="en-US" smtClean="0"/>
              <a:t>‹#›</a:t>
            </a:fld>
            <a:endParaRPr kumimoji="1" lang="ja-JP" altLang="en-US"/>
          </a:p>
        </p:txBody>
      </p:sp>
    </p:spTree>
    <p:extLst>
      <p:ext uri="{BB962C8B-B14F-4D97-AF65-F5344CB8AC3E}">
        <p14:creationId xmlns:p14="http://schemas.microsoft.com/office/powerpoint/2010/main" val="319665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FEE814-86D2-4592-A218-A475BEAE5D3C}" type="datetimeFigureOut">
              <a:rPr kumimoji="1" lang="ja-JP" altLang="en-US" smtClean="0"/>
              <a:t>2024/3/7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27D2AB-AC77-4343-9F8C-1C353629F8C5}" type="slidenum">
              <a:rPr kumimoji="1" lang="ja-JP" altLang="en-US" smtClean="0"/>
              <a:t>‹#›</a:t>
            </a:fld>
            <a:endParaRPr kumimoji="1" lang="ja-JP" altLang="en-US"/>
          </a:p>
        </p:txBody>
      </p:sp>
    </p:spTree>
    <p:extLst>
      <p:ext uri="{BB962C8B-B14F-4D97-AF65-F5344CB8AC3E}">
        <p14:creationId xmlns:p14="http://schemas.microsoft.com/office/powerpoint/2010/main" val="41381199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8E64EF4-84BD-455A-B8A8-6E987AB80735}"/>
              </a:ext>
            </a:extLst>
          </p:cNvPr>
          <p:cNvSpPr txBox="1"/>
          <p:nvPr/>
        </p:nvSpPr>
        <p:spPr>
          <a:xfrm>
            <a:off x="0" y="0"/>
            <a:ext cx="9144000" cy="369332"/>
          </a:xfrm>
          <a:prstGeom prst="rect">
            <a:avLst/>
          </a:prstGeom>
          <a:solidFill>
            <a:schemeClr val="accent5">
              <a:lumMod val="50000"/>
            </a:schemeClr>
          </a:solidFill>
        </p:spPr>
        <p:txBody>
          <a:bodyPr wrap="square" rtlCol="0">
            <a:spAutoFit/>
          </a:bodyPr>
          <a:lstStyle/>
          <a:p>
            <a:r>
              <a:rPr kumimoji="1" lang="ja-JP" altLang="en-US" b="1" dirty="0">
                <a:solidFill>
                  <a:schemeClr val="bg1"/>
                </a:solidFill>
                <a:latin typeface="BIZ UDゴシック" panose="020B0400000000000000" pitchFamily="49" charset="-128"/>
                <a:ea typeface="BIZ UDゴシック" panose="020B0400000000000000" pitchFamily="49" charset="-128"/>
              </a:rPr>
              <a:t>建築物のさらなるバリアフリー化に向けて</a:t>
            </a:r>
          </a:p>
        </p:txBody>
      </p:sp>
      <p:sp>
        <p:nvSpPr>
          <p:cNvPr id="5" name="テキスト ボックス 4">
            <a:extLst>
              <a:ext uri="{FF2B5EF4-FFF2-40B4-BE49-F238E27FC236}">
                <a16:creationId xmlns:a16="http://schemas.microsoft.com/office/drawing/2014/main" id="{2404E404-6BD6-4FA5-AF37-258D6F017412}"/>
              </a:ext>
            </a:extLst>
          </p:cNvPr>
          <p:cNvSpPr txBox="1"/>
          <p:nvPr/>
        </p:nvSpPr>
        <p:spPr>
          <a:xfrm>
            <a:off x="115788" y="470312"/>
            <a:ext cx="8912424" cy="1087670"/>
          </a:xfrm>
          <a:prstGeom prst="rect">
            <a:avLst/>
          </a:prstGeom>
          <a:noFill/>
          <a:ln w="12700">
            <a:solidFill>
              <a:schemeClr val="tx1"/>
            </a:solidFill>
          </a:ln>
        </p:spPr>
        <p:txBody>
          <a:bodyPr wrap="square" rtlCol="0">
            <a:spAutoFit/>
          </a:bodyPr>
          <a:lstStyle/>
          <a:p>
            <a:pPr marL="179388" indent="-179388">
              <a:lnSpc>
                <a:spcPct val="120000"/>
              </a:lnSpc>
            </a:pPr>
            <a:r>
              <a:rPr kumimoji="1" lang="ja-JP" altLang="en-US" sz="1400" dirty="0">
                <a:latin typeface="BIZ UDゴシック" panose="020B0400000000000000" pitchFamily="49" charset="-128"/>
                <a:ea typeface="BIZ UDゴシック" panose="020B0400000000000000" pitchFamily="49" charset="-128"/>
              </a:rPr>
              <a:t>○</a:t>
            </a:r>
            <a:r>
              <a:rPr kumimoji="1" lang="en-US" altLang="ja-JP" sz="1400" u="heavy" dirty="0">
                <a:solidFill>
                  <a:srgbClr val="FF0000"/>
                </a:solidFill>
                <a:latin typeface="BIZ UDゴシック" panose="020B0400000000000000" pitchFamily="49" charset="-128"/>
                <a:ea typeface="BIZ UDゴシック" panose="020B0400000000000000" pitchFamily="49" charset="-128"/>
              </a:rPr>
              <a:t>2025</a:t>
            </a:r>
            <a:r>
              <a:rPr kumimoji="1" lang="ja-JP" altLang="en-US" sz="1400" u="heavy" dirty="0">
                <a:solidFill>
                  <a:srgbClr val="FF0000"/>
                </a:solidFill>
                <a:latin typeface="BIZ UDゴシック" panose="020B0400000000000000" pitchFamily="49" charset="-128"/>
                <a:ea typeface="BIZ UDゴシック" panose="020B0400000000000000" pitchFamily="49" charset="-128"/>
              </a:rPr>
              <a:t>年の大阪・関西万博を契機として、建築物のさらなるバリアフリー化を促進</a:t>
            </a:r>
            <a:r>
              <a:rPr kumimoji="1" lang="ja-JP" altLang="en-US" sz="1400" dirty="0">
                <a:latin typeface="BIZ UDゴシック" panose="020B0400000000000000" pitchFamily="49" charset="-128"/>
                <a:ea typeface="BIZ UDゴシック" panose="020B0400000000000000" pitchFamily="49" charset="-128"/>
              </a:rPr>
              <a:t>するため、「大阪府福祉のまちづくり勉強会」で示された高齢者、障がい者等の当事者ニーズなどを踏まえつつ、</a:t>
            </a:r>
            <a:r>
              <a:rPr kumimoji="1" lang="ja-JP" altLang="en-US" sz="1400" u="heavy" dirty="0">
                <a:solidFill>
                  <a:srgbClr val="FF0000"/>
                </a:solidFill>
                <a:latin typeface="BIZ UDゴシック" panose="020B0400000000000000" pitchFamily="49" charset="-128"/>
                <a:ea typeface="BIZ UDゴシック" panose="020B0400000000000000" pitchFamily="49" charset="-128"/>
              </a:rPr>
              <a:t>福祉のまちづくり条例に基づく基準や条例ガイドラインの見直し、福祉のまちづくりに資するソフト施策の充実などの検討を進める</a:t>
            </a:r>
            <a:r>
              <a:rPr kumimoji="1" lang="ja-JP" altLang="en-US" sz="1400" dirty="0">
                <a:latin typeface="BIZ UDゴシック" panose="020B0400000000000000" pitchFamily="49" charset="-128"/>
                <a:ea typeface="BIZ UDゴシック" panose="020B0400000000000000" pitchFamily="49" charset="-128"/>
              </a:rPr>
              <a:t>。</a:t>
            </a:r>
          </a:p>
        </p:txBody>
      </p:sp>
      <p:graphicFrame>
        <p:nvGraphicFramePr>
          <p:cNvPr id="8" name="表 8">
            <a:extLst>
              <a:ext uri="{FF2B5EF4-FFF2-40B4-BE49-F238E27FC236}">
                <a16:creationId xmlns:a16="http://schemas.microsoft.com/office/drawing/2014/main" id="{16F63081-B8AC-4DB6-8CDE-E44989020CC1}"/>
              </a:ext>
            </a:extLst>
          </p:cNvPr>
          <p:cNvGraphicFramePr>
            <a:graphicFrameLocks noGrp="1"/>
          </p:cNvGraphicFramePr>
          <p:nvPr>
            <p:extLst>
              <p:ext uri="{D42A27DB-BD31-4B8C-83A1-F6EECF244321}">
                <p14:modId xmlns:p14="http://schemas.microsoft.com/office/powerpoint/2010/main" val="933252042"/>
              </p:ext>
            </p:extLst>
          </p:nvPr>
        </p:nvGraphicFramePr>
        <p:xfrm>
          <a:off x="619159" y="1593362"/>
          <a:ext cx="8207829" cy="259080"/>
        </p:xfrm>
        <a:graphic>
          <a:graphicData uri="http://schemas.openxmlformats.org/drawingml/2006/table">
            <a:tbl>
              <a:tblPr firstRow="1" bandRow="1">
                <a:tableStyleId>{5C22544A-7EE6-4342-B048-85BDC9FD1C3A}</a:tableStyleId>
              </a:tblPr>
              <a:tblGrid>
                <a:gridCol w="870858">
                  <a:extLst>
                    <a:ext uri="{9D8B030D-6E8A-4147-A177-3AD203B41FA5}">
                      <a16:colId xmlns:a16="http://schemas.microsoft.com/office/drawing/2014/main" val="2268097030"/>
                    </a:ext>
                  </a:extLst>
                </a:gridCol>
                <a:gridCol w="7336971">
                  <a:extLst>
                    <a:ext uri="{9D8B030D-6E8A-4147-A177-3AD203B41FA5}">
                      <a16:colId xmlns:a16="http://schemas.microsoft.com/office/drawing/2014/main" val="2486900093"/>
                    </a:ext>
                  </a:extLst>
                </a:gridCol>
              </a:tblGrid>
              <a:tr h="129254">
                <a:tc>
                  <a:txBody>
                    <a:bodyPr/>
                    <a:lstStyle/>
                    <a:p>
                      <a:pPr algn="ctr"/>
                      <a:r>
                        <a:rPr kumimoji="1" lang="ja-JP" altLang="en-US" sz="1100" b="0" dirty="0">
                          <a:solidFill>
                            <a:schemeClr val="tx1"/>
                          </a:solidFill>
                          <a:latin typeface="BIZ UDゴシック" panose="020B0400000000000000" pitchFamily="49" charset="-128"/>
                          <a:ea typeface="BIZ UDゴシック" panose="020B0400000000000000" pitchFamily="49" charset="-128"/>
                        </a:rPr>
                        <a:t>平成５年</a:t>
                      </a:r>
                    </a:p>
                  </a:txBody>
                  <a:tcPr anchor="ctr">
                    <a:solidFill>
                      <a:schemeClr val="accent6">
                        <a:lumMod val="60000"/>
                        <a:lumOff val="40000"/>
                      </a:schemeClr>
                    </a:solidFill>
                  </a:tcPr>
                </a:tc>
                <a:tc>
                  <a:txBody>
                    <a:bodyPr/>
                    <a:lstStyle/>
                    <a:p>
                      <a:r>
                        <a:rPr kumimoji="1" lang="ja-JP" altLang="en-US" sz="1100" b="0" dirty="0">
                          <a:solidFill>
                            <a:schemeClr val="tx1"/>
                          </a:solidFill>
                          <a:latin typeface="BIZ UDゴシック" panose="020B0400000000000000" pitchFamily="49" charset="-128"/>
                          <a:ea typeface="BIZ UDゴシック" panose="020B0400000000000000" pitchFamily="49" charset="-128"/>
                        </a:rPr>
                        <a:t>大阪府福祉のまちづくり条例　制定　</a:t>
                      </a:r>
                      <a:r>
                        <a:rPr kumimoji="1" lang="ja-JP" altLang="en-US" sz="1050" b="0" dirty="0">
                          <a:solidFill>
                            <a:schemeClr val="tx1"/>
                          </a:solidFill>
                          <a:latin typeface="BIZ UDゴシック" panose="020B0400000000000000" pitchFamily="49" charset="-128"/>
                          <a:ea typeface="BIZ UDゴシック" panose="020B0400000000000000" pitchFamily="49" charset="-128"/>
                        </a:rPr>
                        <a:t>（全国に先駆けて条例制定）</a:t>
                      </a:r>
                      <a:endParaRPr kumimoji="1" lang="ja-JP" altLang="en-US" sz="1100" b="0" dirty="0">
                        <a:solidFill>
                          <a:schemeClr val="tx1"/>
                        </a:solidFill>
                        <a:latin typeface="BIZ UDゴシック" panose="020B0400000000000000" pitchFamily="49" charset="-128"/>
                        <a:ea typeface="BIZ UDゴシック" panose="020B0400000000000000" pitchFamily="49" charset="-128"/>
                      </a:endParaRPr>
                    </a:p>
                  </a:txBody>
                  <a:tcPr anchor="ctr">
                    <a:solidFill>
                      <a:schemeClr val="bg1"/>
                    </a:solidFill>
                  </a:tcPr>
                </a:tc>
                <a:extLst>
                  <a:ext uri="{0D108BD9-81ED-4DB2-BD59-A6C34878D82A}">
                    <a16:rowId xmlns:a16="http://schemas.microsoft.com/office/drawing/2014/main" val="4181239228"/>
                  </a:ext>
                </a:extLst>
              </a:tr>
            </a:tbl>
          </a:graphicData>
        </a:graphic>
      </p:graphicFrame>
      <p:graphicFrame>
        <p:nvGraphicFramePr>
          <p:cNvPr id="25" name="表 8">
            <a:extLst>
              <a:ext uri="{FF2B5EF4-FFF2-40B4-BE49-F238E27FC236}">
                <a16:creationId xmlns:a16="http://schemas.microsoft.com/office/drawing/2014/main" id="{1D33F510-2A73-4B10-9C68-9C5114BDC17C}"/>
              </a:ext>
            </a:extLst>
          </p:cNvPr>
          <p:cNvGraphicFramePr>
            <a:graphicFrameLocks noGrp="1"/>
          </p:cNvGraphicFramePr>
          <p:nvPr>
            <p:extLst>
              <p:ext uri="{D42A27DB-BD31-4B8C-83A1-F6EECF244321}">
                <p14:modId xmlns:p14="http://schemas.microsoft.com/office/powerpoint/2010/main" val="2328591367"/>
              </p:ext>
            </p:extLst>
          </p:nvPr>
        </p:nvGraphicFramePr>
        <p:xfrm>
          <a:off x="619159" y="2024650"/>
          <a:ext cx="8207829" cy="259080"/>
        </p:xfrm>
        <a:graphic>
          <a:graphicData uri="http://schemas.openxmlformats.org/drawingml/2006/table">
            <a:tbl>
              <a:tblPr firstRow="1" bandRow="1">
                <a:tableStyleId>{5C22544A-7EE6-4342-B048-85BDC9FD1C3A}</a:tableStyleId>
              </a:tblPr>
              <a:tblGrid>
                <a:gridCol w="854530">
                  <a:extLst>
                    <a:ext uri="{9D8B030D-6E8A-4147-A177-3AD203B41FA5}">
                      <a16:colId xmlns:a16="http://schemas.microsoft.com/office/drawing/2014/main" val="2268097030"/>
                    </a:ext>
                  </a:extLst>
                </a:gridCol>
                <a:gridCol w="7353299">
                  <a:extLst>
                    <a:ext uri="{9D8B030D-6E8A-4147-A177-3AD203B41FA5}">
                      <a16:colId xmlns:a16="http://schemas.microsoft.com/office/drawing/2014/main" val="2486900093"/>
                    </a:ext>
                  </a:extLst>
                </a:gridCol>
              </a:tblGrid>
              <a:tr h="0">
                <a:tc>
                  <a:txBody>
                    <a:bodyPr/>
                    <a:lstStyle/>
                    <a:p>
                      <a:pPr algn="ctr"/>
                      <a:r>
                        <a:rPr kumimoji="1" lang="ja-JP" altLang="en-US" sz="1100" b="0" dirty="0">
                          <a:solidFill>
                            <a:schemeClr val="tx1"/>
                          </a:solidFill>
                          <a:latin typeface="BIZ UDゴシック" panose="020B0400000000000000" pitchFamily="49" charset="-128"/>
                          <a:ea typeface="BIZ UDゴシック" panose="020B0400000000000000" pitchFamily="49" charset="-128"/>
                        </a:rPr>
                        <a:t>平成</a:t>
                      </a:r>
                      <a:r>
                        <a:rPr kumimoji="1" lang="en-US" altLang="ja-JP" sz="1100" b="0" dirty="0">
                          <a:solidFill>
                            <a:schemeClr val="tx1"/>
                          </a:solidFill>
                          <a:latin typeface="BIZ UDゴシック" panose="020B0400000000000000" pitchFamily="49" charset="-128"/>
                          <a:ea typeface="BIZ UDゴシック" panose="020B0400000000000000" pitchFamily="49" charset="-128"/>
                        </a:rPr>
                        <a:t>21</a:t>
                      </a:r>
                      <a:r>
                        <a:rPr kumimoji="1" lang="ja-JP" altLang="en-US" sz="1100" b="0" dirty="0">
                          <a:solidFill>
                            <a:schemeClr val="tx1"/>
                          </a:solidFill>
                          <a:latin typeface="BIZ UDゴシック" panose="020B0400000000000000" pitchFamily="49" charset="-128"/>
                          <a:ea typeface="BIZ UDゴシック" panose="020B0400000000000000" pitchFamily="49" charset="-128"/>
                        </a:rPr>
                        <a:t>年</a:t>
                      </a:r>
                    </a:p>
                  </a:txBody>
                  <a:tcPr anchor="ctr">
                    <a:solidFill>
                      <a:schemeClr val="accent6">
                        <a:lumMod val="60000"/>
                        <a:lumOff val="40000"/>
                      </a:schemeClr>
                    </a:solidFill>
                  </a:tcPr>
                </a:tc>
                <a:tc>
                  <a:txBody>
                    <a:bodyPr/>
                    <a:lstStyle/>
                    <a:p>
                      <a:r>
                        <a:rPr kumimoji="1" lang="ja-JP" altLang="en-US" sz="1100" b="0" dirty="0">
                          <a:solidFill>
                            <a:schemeClr val="tx1"/>
                          </a:solidFill>
                          <a:latin typeface="BIZ UDゴシック" panose="020B0400000000000000" pitchFamily="49" charset="-128"/>
                          <a:ea typeface="BIZ UDゴシック" panose="020B0400000000000000" pitchFamily="49" charset="-128"/>
                        </a:rPr>
                        <a:t>大阪府福祉のまちづくり条例　改正　</a:t>
                      </a:r>
                      <a:r>
                        <a:rPr kumimoji="1" lang="ja-JP" altLang="en-US" sz="1050" b="0" dirty="0">
                          <a:solidFill>
                            <a:schemeClr val="tx1"/>
                          </a:solidFill>
                          <a:latin typeface="BIZ UDゴシック" panose="020B0400000000000000" pitchFamily="49" charset="-128"/>
                          <a:ea typeface="BIZ UDゴシック" panose="020B0400000000000000" pitchFamily="49" charset="-128"/>
                        </a:rPr>
                        <a:t>（バリアフリー法委任条例化により、基準適合を義務化）</a:t>
                      </a:r>
                      <a:endParaRPr kumimoji="1" lang="ja-JP" altLang="en-US" sz="1100" b="0" dirty="0">
                        <a:solidFill>
                          <a:schemeClr val="tx1"/>
                        </a:solidFill>
                        <a:latin typeface="BIZ UDゴシック" panose="020B0400000000000000" pitchFamily="49" charset="-128"/>
                        <a:ea typeface="BIZ UDゴシック" panose="020B0400000000000000" pitchFamily="49" charset="-128"/>
                      </a:endParaRPr>
                    </a:p>
                  </a:txBody>
                  <a:tcPr anchor="ctr">
                    <a:solidFill>
                      <a:schemeClr val="bg1"/>
                    </a:solidFill>
                  </a:tcPr>
                </a:tc>
                <a:extLst>
                  <a:ext uri="{0D108BD9-81ED-4DB2-BD59-A6C34878D82A}">
                    <a16:rowId xmlns:a16="http://schemas.microsoft.com/office/drawing/2014/main" val="4181239228"/>
                  </a:ext>
                </a:extLst>
              </a:tr>
            </a:tbl>
          </a:graphicData>
        </a:graphic>
      </p:graphicFrame>
      <p:graphicFrame>
        <p:nvGraphicFramePr>
          <p:cNvPr id="28" name="表 8">
            <a:extLst>
              <a:ext uri="{FF2B5EF4-FFF2-40B4-BE49-F238E27FC236}">
                <a16:creationId xmlns:a16="http://schemas.microsoft.com/office/drawing/2014/main" id="{51C7498E-DE7B-48F5-B784-C900A426FA03}"/>
              </a:ext>
            </a:extLst>
          </p:cNvPr>
          <p:cNvGraphicFramePr>
            <a:graphicFrameLocks noGrp="1"/>
          </p:cNvGraphicFramePr>
          <p:nvPr>
            <p:extLst>
              <p:ext uri="{D42A27DB-BD31-4B8C-83A1-F6EECF244321}">
                <p14:modId xmlns:p14="http://schemas.microsoft.com/office/powerpoint/2010/main" val="4149691137"/>
              </p:ext>
            </p:extLst>
          </p:nvPr>
        </p:nvGraphicFramePr>
        <p:xfrm>
          <a:off x="619159" y="2458071"/>
          <a:ext cx="8207829" cy="259080"/>
        </p:xfrm>
        <a:graphic>
          <a:graphicData uri="http://schemas.openxmlformats.org/drawingml/2006/table">
            <a:tbl>
              <a:tblPr firstRow="1" bandRow="1">
                <a:tableStyleId>{5C22544A-7EE6-4342-B048-85BDC9FD1C3A}</a:tableStyleId>
              </a:tblPr>
              <a:tblGrid>
                <a:gridCol w="846366">
                  <a:extLst>
                    <a:ext uri="{9D8B030D-6E8A-4147-A177-3AD203B41FA5}">
                      <a16:colId xmlns:a16="http://schemas.microsoft.com/office/drawing/2014/main" val="2268097030"/>
                    </a:ext>
                  </a:extLst>
                </a:gridCol>
                <a:gridCol w="7361463">
                  <a:extLst>
                    <a:ext uri="{9D8B030D-6E8A-4147-A177-3AD203B41FA5}">
                      <a16:colId xmlns:a16="http://schemas.microsoft.com/office/drawing/2014/main" val="2486900093"/>
                    </a:ext>
                  </a:extLst>
                </a:gridCol>
              </a:tblGrid>
              <a:tr h="0">
                <a:tc>
                  <a:txBody>
                    <a:bodyPr/>
                    <a:lstStyle/>
                    <a:p>
                      <a:pPr algn="ctr"/>
                      <a:r>
                        <a:rPr kumimoji="1" lang="ja-JP" altLang="en-US" sz="1100" b="0" dirty="0">
                          <a:solidFill>
                            <a:schemeClr val="tx1"/>
                          </a:solidFill>
                          <a:latin typeface="BIZ UDゴシック" panose="020B0400000000000000" pitchFamily="49" charset="-128"/>
                          <a:ea typeface="BIZ UDゴシック" panose="020B0400000000000000" pitchFamily="49" charset="-128"/>
                        </a:rPr>
                        <a:t>平成</a:t>
                      </a:r>
                      <a:r>
                        <a:rPr kumimoji="1" lang="en-US" altLang="ja-JP" sz="1100" b="0" dirty="0">
                          <a:solidFill>
                            <a:schemeClr val="tx1"/>
                          </a:solidFill>
                          <a:latin typeface="BIZ UDゴシック" panose="020B0400000000000000" pitchFamily="49" charset="-128"/>
                          <a:ea typeface="BIZ UDゴシック" panose="020B0400000000000000" pitchFamily="49" charset="-128"/>
                        </a:rPr>
                        <a:t>28</a:t>
                      </a:r>
                      <a:r>
                        <a:rPr kumimoji="1" lang="ja-JP" altLang="en-US" sz="1100" b="0" dirty="0">
                          <a:solidFill>
                            <a:schemeClr val="tx1"/>
                          </a:solidFill>
                          <a:latin typeface="BIZ UDゴシック" panose="020B0400000000000000" pitchFamily="49" charset="-128"/>
                          <a:ea typeface="BIZ UDゴシック" panose="020B0400000000000000" pitchFamily="49" charset="-128"/>
                        </a:rPr>
                        <a:t>年</a:t>
                      </a:r>
                    </a:p>
                  </a:txBody>
                  <a:tcPr anchor="ctr">
                    <a:solidFill>
                      <a:schemeClr val="accent6">
                        <a:lumMod val="60000"/>
                        <a:lumOff val="40000"/>
                      </a:schemeClr>
                    </a:solidFill>
                  </a:tcPr>
                </a:tc>
                <a:tc>
                  <a:txBody>
                    <a:bodyPr/>
                    <a:lstStyle/>
                    <a:p>
                      <a:r>
                        <a:rPr kumimoji="1" lang="ja-JP" altLang="en-US" sz="1100" b="0" dirty="0">
                          <a:solidFill>
                            <a:schemeClr val="tx1"/>
                          </a:solidFill>
                          <a:latin typeface="BIZ UDゴシック" panose="020B0400000000000000" pitchFamily="49" charset="-128"/>
                          <a:ea typeface="BIZ UDゴシック" panose="020B0400000000000000" pitchFamily="49" charset="-128"/>
                        </a:rPr>
                        <a:t>大阪府福祉のまちづくり条例ガイドライン　策定</a:t>
                      </a:r>
                    </a:p>
                  </a:txBody>
                  <a:tcPr anchor="ctr">
                    <a:solidFill>
                      <a:schemeClr val="bg1"/>
                    </a:solidFill>
                  </a:tcPr>
                </a:tc>
                <a:extLst>
                  <a:ext uri="{0D108BD9-81ED-4DB2-BD59-A6C34878D82A}">
                    <a16:rowId xmlns:a16="http://schemas.microsoft.com/office/drawing/2014/main" val="4181239228"/>
                  </a:ext>
                </a:extLst>
              </a:tr>
            </a:tbl>
          </a:graphicData>
        </a:graphic>
      </p:graphicFrame>
      <p:graphicFrame>
        <p:nvGraphicFramePr>
          <p:cNvPr id="29" name="表 8">
            <a:extLst>
              <a:ext uri="{FF2B5EF4-FFF2-40B4-BE49-F238E27FC236}">
                <a16:creationId xmlns:a16="http://schemas.microsoft.com/office/drawing/2014/main" id="{44791FFB-4942-4095-B2C9-E3604C5BB975}"/>
              </a:ext>
            </a:extLst>
          </p:cNvPr>
          <p:cNvGraphicFramePr>
            <a:graphicFrameLocks noGrp="1"/>
          </p:cNvGraphicFramePr>
          <p:nvPr>
            <p:extLst>
              <p:ext uri="{D42A27DB-BD31-4B8C-83A1-F6EECF244321}">
                <p14:modId xmlns:p14="http://schemas.microsoft.com/office/powerpoint/2010/main" val="2757562300"/>
              </p:ext>
            </p:extLst>
          </p:nvPr>
        </p:nvGraphicFramePr>
        <p:xfrm>
          <a:off x="619159" y="2894152"/>
          <a:ext cx="8207829" cy="259080"/>
        </p:xfrm>
        <a:graphic>
          <a:graphicData uri="http://schemas.openxmlformats.org/drawingml/2006/table">
            <a:tbl>
              <a:tblPr firstRow="1" bandRow="1">
                <a:tableStyleId>{5C22544A-7EE6-4342-B048-85BDC9FD1C3A}</a:tableStyleId>
              </a:tblPr>
              <a:tblGrid>
                <a:gridCol w="846366">
                  <a:extLst>
                    <a:ext uri="{9D8B030D-6E8A-4147-A177-3AD203B41FA5}">
                      <a16:colId xmlns:a16="http://schemas.microsoft.com/office/drawing/2014/main" val="2268097030"/>
                    </a:ext>
                  </a:extLst>
                </a:gridCol>
                <a:gridCol w="7361463">
                  <a:extLst>
                    <a:ext uri="{9D8B030D-6E8A-4147-A177-3AD203B41FA5}">
                      <a16:colId xmlns:a16="http://schemas.microsoft.com/office/drawing/2014/main" val="2486900093"/>
                    </a:ext>
                  </a:extLst>
                </a:gridCol>
              </a:tblGrid>
              <a:tr h="0">
                <a:tc>
                  <a:txBody>
                    <a:bodyPr/>
                    <a:lstStyle/>
                    <a:p>
                      <a:pPr algn="ctr"/>
                      <a:r>
                        <a:rPr kumimoji="1" lang="ja-JP" altLang="en-US" sz="1100" b="0" dirty="0">
                          <a:solidFill>
                            <a:schemeClr val="tx1"/>
                          </a:solidFill>
                          <a:latin typeface="BIZ UDゴシック" panose="020B0400000000000000" pitchFamily="49" charset="-128"/>
                          <a:ea typeface="BIZ UDゴシック" panose="020B0400000000000000" pitchFamily="49" charset="-128"/>
                        </a:rPr>
                        <a:t>令和２年</a:t>
                      </a:r>
                    </a:p>
                  </a:txBody>
                  <a:tcPr anchor="ctr">
                    <a:solidFill>
                      <a:schemeClr val="accent6">
                        <a:lumMod val="60000"/>
                        <a:lumOff val="40000"/>
                      </a:schemeClr>
                    </a:solidFill>
                  </a:tcPr>
                </a:tc>
                <a:tc>
                  <a:txBody>
                    <a:bodyPr/>
                    <a:lstStyle/>
                    <a:p>
                      <a:r>
                        <a:rPr kumimoji="1" lang="ja-JP" altLang="en-US" sz="1100" b="0" dirty="0">
                          <a:solidFill>
                            <a:schemeClr val="tx1"/>
                          </a:solidFill>
                          <a:latin typeface="BIZ UDゴシック" panose="020B0400000000000000" pitchFamily="49" charset="-128"/>
                          <a:ea typeface="BIZ UDゴシック" panose="020B0400000000000000" pitchFamily="49" charset="-128"/>
                        </a:rPr>
                        <a:t>大阪府福祉のまちづくり条例　改正　</a:t>
                      </a:r>
                      <a:r>
                        <a:rPr kumimoji="1" lang="ja-JP" altLang="en-US" sz="1050" b="0" dirty="0">
                          <a:solidFill>
                            <a:schemeClr val="tx1"/>
                          </a:solidFill>
                          <a:latin typeface="BIZ UDゴシック" panose="020B0400000000000000" pitchFamily="49" charset="-128"/>
                          <a:ea typeface="BIZ UDゴシック" panose="020B0400000000000000" pitchFamily="49" charset="-128"/>
                        </a:rPr>
                        <a:t>（ホテルのバリアフリー化、情報発信を促進）</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txBody>
                  <a:tcPr anchor="ctr">
                    <a:solidFill>
                      <a:schemeClr val="bg1"/>
                    </a:solidFill>
                  </a:tcPr>
                </a:tc>
                <a:extLst>
                  <a:ext uri="{0D108BD9-81ED-4DB2-BD59-A6C34878D82A}">
                    <a16:rowId xmlns:a16="http://schemas.microsoft.com/office/drawing/2014/main" val="4181239228"/>
                  </a:ext>
                </a:extLst>
              </a:tr>
            </a:tbl>
          </a:graphicData>
        </a:graphic>
      </p:graphicFrame>
      <p:graphicFrame>
        <p:nvGraphicFramePr>
          <p:cNvPr id="30" name="表 8">
            <a:extLst>
              <a:ext uri="{FF2B5EF4-FFF2-40B4-BE49-F238E27FC236}">
                <a16:creationId xmlns:a16="http://schemas.microsoft.com/office/drawing/2014/main" id="{562B656B-E8D2-423E-856F-EC5069BA4760}"/>
              </a:ext>
            </a:extLst>
          </p:cNvPr>
          <p:cNvGraphicFramePr>
            <a:graphicFrameLocks noGrp="1"/>
          </p:cNvGraphicFramePr>
          <p:nvPr>
            <p:extLst>
              <p:ext uri="{D42A27DB-BD31-4B8C-83A1-F6EECF244321}">
                <p14:modId xmlns:p14="http://schemas.microsoft.com/office/powerpoint/2010/main" val="3455449002"/>
              </p:ext>
            </p:extLst>
          </p:nvPr>
        </p:nvGraphicFramePr>
        <p:xfrm>
          <a:off x="619159" y="3320491"/>
          <a:ext cx="8207829" cy="259080"/>
        </p:xfrm>
        <a:graphic>
          <a:graphicData uri="http://schemas.openxmlformats.org/drawingml/2006/table">
            <a:tbl>
              <a:tblPr firstRow="1" bandRow="1">
                <a:tableStyleId>{5C22544A-7EE6-4342-B048-85BDC9FD1C3A}</a:tableStyleId>
              </a:tblPr>
              <a:tblGrid>
                <a:gridCol w="854530">
                  <a:extLst>
                    <a:ext uri="{9D8B030D-6E8A-4147-A177-3AD203B41FA5}">
                      <a16:colId xmlns:a16="http://schemas.microsoft.com/office/drawing/2014/main" val="2268097030"/>
                    </a:ext>
                  </a:extLst>
                </a:gridCol>
                <a:gridCol w="7353299">
                  <a:extLst>
                    <a:ext uri="{9D8B030D-6E8A-4147-A177-3AD203B41FA5}">
                      <a16:colId xmlns:a16="http://schemas.microsoft.com/office/drawing/2014/main" val="2486900093"/>
                    </a:ext>
                  </a:extLst>
                </a:gridCol>
              </a:tblGrid>
              <a:tr h="0">
                <a:tc>
                  <a:txBody>
                    <a:bodyPr/>
                    <a:lstStyle/>
                    <a:p>
                      <a:pPr algn="ctr"/>
                      <a:r>
                        <a:rPr kumimoji="1" lang="ja-JP" altLang="en-US" sz="1100" b="0" dirty="0">
                          <a:solidFill>
                            <a:schemeClr val="tx1"/>
                          </a:solidFill>
                          <a:latin typeface="BIZ UDゴシック" panose="020B0400000000000000" pitchFamily="49" charset="-128"/>
                          <a:ea typeface="BIZ UDゴシック" panose="020B0400000000000000" pitchFamily="49" charset="-128"/>
                        </a:rPr>
                        <a:t>令和５年</a:t>
                      </a:r>
                    </a:p>
                  </a:txBody>
                  <a:tcPr anchor="ctr">
                    <a:solidFill>
                      <a:schemeClr val="accent6">
                        <a:lumMod val="60000"/>
                        <a:lumOff val="40000"/>
                      </a:schemeClr>
                    </a:solidFill>
                  </a:tcPr>
                </a:tc>
                <a:tc>
                  <a:txBody>
                    <a:bodyPr/>
                    <a:lstStyle/>
                    <a:p>
                      <a:r>
                        <a:rPr kumimoji="1" lang="ja-JP" altLang="en-US" sz="1100" b="0" dirty="0">
                          <a:solidFill>
                            <a:schemeClr val="tx1"/>
                          </a:solidFill>
                          <a:latin typeface="BIZ UDゴシック" panose="020B0400000000000000" pitchFamily="49" charset="-128"/>
                          <a:ea typeface="BIZ UDゴシック" panose="020B0400000000000000" pitchFamily="49" charset="-128"/>
                        </a:rPr>
                        <a:t>大阪府福祉のまちづくり条例ガイドライン　改定　</a:t>
                      </a:r>
                      <a:r>
                        <a:rPr kumimoji="1" lang="ja-JP" altLang="en-US" sz="1050" b="0" dirty="0">
                          <a:solidFill>
                            <a:schemeClr val="tx1"/>
                          </a:solidFill>
                          <a:latin typeface="BIZ UDゴシック" panose="020B0400000000000000" pitchFamily="49" charset="-128"/>
                          <a:ea typeface="BIZ UDゴシック" panose="020B0400000000000000" pitchFamily="49" charset="-128"/>
                        </a:rPr>
                        <a:t>（小規模店舗のバリアフリー化等を促進）</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txBody>
                  <a:tcPr anchor="ctr">
                    <a:solidFill>
                      <a:schemeClr val="bg1"/>
                    </a:solidFill>
                  </a:tcPr>
                </a:tc>
                <a:extLst>
                  <a:ext uri="{0D108BD9-81ED-4DB2-BD59-A6C34878D82A}">
                    <a16:rowId xmlns:a16="http://schemas.microsoft.com/office/drawing/2014/main" val="4181239228"/>
                  </a:ext>
                </a:extLst>
              </a:tr>
            </a:tbl>
          </a:graphicData>
        </a:graphic>
      </p:graphicFrame>
      <p:sp>
        <p:nvSpPr>
          <p:cNvPr id="9" name="二等辺三角形 8">
            <a:extLst>
              <a:ext uri="{FF2B5EF4-FFF2-40B4-BE49-F238E27FC236}">
                <a16:creationId xmlns:a16="http://schemas.microsoft.com/office/drawing/2014/main" id="{131B02D6-4F75-468C-B05D-337F331668D0}"/>
              </a:ext>
            </a:extLst>
          </p:cNvPr>
          <p:cNvSpPr/>
          <p:nvPr/>
        </p:nvSpPr>
        <p:spPr>
          <a:xfrm flipV="1">
            <a:off x="914827" y="1887054"/>
            <a:ext cx="228600" cy="87564"/>
          </a:xfrm>
          <a:prstGeom prst="triangle">
            <a:avLst/>
          </a:prstGeom>
          <a:solidFill>
            <a:schemeClr val="accent5">
              <a:lumMod val="40000"/>
              <a:lumOff val="60000"/>
            </a:schemeClr>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3" name="二等辺三角形 32">
            <a:extLst>
              <a:ext uri="{FF2B5EF4-FFF2-40B4-BE49-F238E27FC236}">
                <a16:creationId xmlns:a16="http://schemas.microsoft.com/office/drawing/2014/main" id="{2034E519-51C4-4527-AF22-4CFEF0D827C3}"/>
              </a:ext>
            </a:extLst>
          </p:cNvPr>
          <p:cNvSpPr/>
          <p:nvPr/>
        </p:nvSpPr>
        <p:spPr>
          <a:xfrm flipV="1">
            <a:off x="914827" y="2315224"/>
            <a:ext cx="228600" cy="87564"/>
          </a:xfrm>
          <a:prstGeom prst="triangle">
            <a:avLst/>
          </a:prstGeom>
          <a:solidFill>
            <a:schemeClr val="accent5">
              <a:lumMod val="40000"/>
              <a:lumOff val="60000"/>
            </a:schemeClr>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4" name="二等辺三角形 33">
            <a:extLst>
              <a:ext uri="{FF2B5EF4-FFF2-40B4-BE49-F238E27FC236}">
                <a16:creationId xmlns:a16="http://schemas.microsoft.com/office/drawing/2014/main" id="{45ADCF46-F3B3-420D-8CAC-DAC85D0AB76F}"/>
              </a:ext>
            </a:extLst>
          </p:cNvPr>
          <p:cNvSpPr/>
          <p:nvPr/>
        </p:nvSpPr>
        <p:spPr>
          <a:xfrm flipV="1">
            <a:off x="914827" y="2753313"/>
            <a:ext cx="228600" cy="87564"/>
          </a:xfrm>
          <a:prstGeom prst="triangle">
            <a:avLst/>
          </a:prstGeom>
          <a:solidFill>
            <a:schemeClr val="accent5">
              <a:lumMod val="40000"/>
              <a:lumOff val="60000"/>
            </a:schemeClr>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5" name="二等辺三角形 34">
            <a:extLst>
              <a:ext uri="{FF2B5EF4-FFF2-40B4-BE49-F238E27FC236}">
                <a16:creationId xmlns:a16="http://schemas.microsoft.com/office/drawing/2014/main" id="{9A171585-684C-4498-BE33-ECF35C91212A}"/>
              </a:ext>
            </a:extLst>
          </p:cNvPr>
          <p:cNvSpPr/>
          <p:nvPr/>
        </p:nvSpPr>
        <p:spPr>
          <a:xfrm flipV="1">
            <a:off x="914827" y="3185429"/>
            <a:ext cx="228600" cy="87564"/>
          </a:xfrm>
          <a:prstGeom prst="triangle">
            <a:avLst/>
          </a:prstGeom>
          <a:solidFill>
            <a:schemeClr val="accent5">
              <a:lumMod val="40000"/>
              <a:lumOff val="60000"/>
            </a:schemeClr>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1" name="矢印: 下 10">
            <a:extLst>
              <a:ext uri="{FF2B5EF4-FFF2-40B4-BE49-F238E27FC236}">
                <a16:creationId xmlns:a16="http://schemas.microsoft.com/office/drawing/2014/main" id="{44DA2834-9F3D-4C57-9FA3-BEA8D99BC862}"/>
              </a:ext>
            </a:extLst>
          </p:cNvPr>
          <p:cNvSpPr/>
          <p:nvPr/>
        </p:nvSpPr>
        <p:spPr>
          <a:xfrm>
            <a:off x="914827" y="3610760"/>
            <a:ext cx="293132" cy="221969"/>
          </a:xfrm>
          <a:prstGeom prst="downArrow">
            <a:avLst/>
          </a:prstGeom>
          <a:solidFill>
            <a:schemeClr val="accent5">
              <a:lumMod val="40000"/>
              <a:lumOff val="60000"/>
            </a:schemeClr>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DE20F715-18CA-4480-8593-B78734E74700}"/>
              </a:ext>
            </a:extLst>
          </p:cNvPr>
          <p:cNvSpPr/>
          <p:nvPr/>
        </p:nvSpPr>
        <p:spPr>
          <a:xfrm>
            <a:off x="168727" y="3875017"/>
            <a:ext cx="8859485" cy="2907446"/>
          </a:xfrm>
          <a:prstGeom prst="rect">
            <a:avLst/>
          </a:prstGeom>
          <a:solidFill>
            <a:schemeClr val="bg1">
              <a:lumMod val="95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BB8AF6EC-B7D0-4F0B-AF84-446E67BF70C0}"/>
              </a:ext>
            </a:extLst>
          </p:cNvPr>
          <p:cNvSpPr txBox="1"/>
          <p:nvPr/>
        </p:nvSpPr>
        <p:spPr>
          <a:xfrm>
            <a:off x="261060" y="3940876"/>
            <a:ext cx="2031325" cy="276999"/>
          </a:xfrm>
          <a:prstGeom prst="rect">
            <a:avLst/>
          </a:prstGeom>
          <a:solidFill>
            <a:schemeClr val="accent6">
              <a:lumMod val="75000"/>
            </a:schemeClr>
          </a:solidFill>
        </p:spPr>
        <p:txBody>
          <a:bodyPr wrap="none" rtlCol="0">
            <a:spAutoFit/>
          </a:bodyPr>
          <a:lstStyle/>
          <a:p>
            <a:r>
              <a:rPr kumimoji="1" lang="ja-JP" altLang="en-US" sz="1200" dirty="0">
                <a:solidFill>
                  <a:schemeClr val="bg1"/>
                </a:solidFill>
                <a:latin typeface="BIZ UDゴシック" panose="020B0400000000000000" pitchFamily="49" charset="-128"/>
                <a:ea typeface="BIZ UDゴシック" panose="020B0400000000000000" pitchFamily="49" charset="-128"/>
              </a:rPr>
              <a:t>今後の取組の方向性（案）</a:t>
            </a:r>
          </a:p>
        </p:txBody>
      </p:sp>
      <p:sp>
        <p:nvSpPr>
          <p:cNvPr id="39" name="正方形/長方形 38">
            <a:extLst>
              <a:ext uri="{FF2B5EF4-FFF2-40B4-BE49-F238E27FC236}">
                <a16:creationId xmlns:a16="http://schemas.microsoft.com/office/drawing/2014/main" id="{6C8538E7-E944-45C3-B1C6-7114308B6A93}"/>
              </a:ext>
            </a:extLst>
          </p:cNvPr>
          <p:cNvSpPr/>
          <p:nvPr/>
        </p:nvSpPr>
        <p:spPr>
          <a:xfrm>
            <a:off x="301880" y="4794224"/>
            <a:ext cx="2805809" cy="1520627"/>
          </a:xfrm>
          <a:prstGeom prst="rect">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40" name="テキスト ボックス 39">
            <a:extLst>
              <a:ext uri="{FF2B5EF4-FFF2-40B4-BE49-F238E27FC236}">
                <a16:creationId xmlns:a16="http://schemas.microsoft.com/office/drawing/2014/main" id="{0F7D20D1-FB75-4879-B959-577906D3EDC4}"/>
              </a:ext>
            </a:extLst>
          </p:cNvPr>
          <p:cNvSpPr txBox="1"/>
          <p:nvPr/>
        </p:nvSpPr>
        <p:spPr>
          <a:xfrm>
            <a:off x="301880" y="4548656"/>
            <a:ext cx="2805809" cy="261610"/>
          </a:xfrm>
          <a:prstGeom prst="rect">
            <a:avLst/>
          </a:prstGeom>
          <a:solidFill>
            <a:schemeClr val="accent5">
              <a:lumMod val="50000"/>
            </a:schemeClr>
          </a:solidFill>
          <a:ln w="19050">
            <a:solidFill>
              <a:schemeClr val="accent5">
                <a:lumMod val="50000"/>
              </a:schemeClr>
            </a:solidFill>
          </a:ln>
        </p:spPr>
        <p:txBody>
          <a:bodyPr wrap="square" rtlCol="0">
            <a:spAutoFit/>
          </a:bodyPr>
          <a:lstStyle/>
          <a:p>
            <a:r>
              <a:rPr kumimoji="1" lang="ja-JP" altLang="en-US" sz="1100" b="1" dirty="0">
                <a:solidFill>
                  <a:schemeClr val="bg1"/>
                </a:solidFill>
                <a:latin typeface="BIZ UDPゴシック" panose="020B0400000000000000" pitchFamily="50" charset="-128"/>
                <a:ea typeface="BIZ UDPゴシック" panose="020B0400000000000000" pitchFamily="50" charset="-128"/>
              </a:rPr>
              <a:t>条例基準等の見直し</a:t>
            </a:r>
          </a:p>
        </p:txBody>
      </p:sp>
      <p:sp>
        <p:nvSpPr>
          <p:cNvPr id="41" name="正方形/長方形 40">
            <a:extLst>
              <a:ext uri="{FF2B5EF4-FFF2-40B4-BE49-F238E27FC236}">
                <a16:creationId xmlns:a16="http://schemas.microsoft.com/office/drawing/2014/main" id="{2E6AD104-E048-43DF-B90A-AC374C0CC90C}"/>
              </a:ext>
            </a:extLst>
          </p:cNvPr>
          <p:cNvSpPr/>
          <p:nvPr/>
        </p:nvSpPr>
        <p:spPr>
          <a:xfrm>
            <a:off x="301879" y="4863359"/>
            <a:ext cx="2715801" cy="1470390"/>
          </a:xfrm>
          <a:prstGeom prst="rect">
            <a:avLst/>
          </a:prstGeom>
          <a:no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nSpc>
                <a:spcPct val="1200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u="sng" dirty="0">
                <a:solidFill>
                  <a:schemeClr val="tx1"/>
                </a:solidFill>
                <a:latin typeface="BIZ UDPゴシック" panose="020B0400000000000000" pitchFamily="50" charset="-128"/>
                <a:ea typeface="BIZ UDPゴシック" panose="020B0400000000000000" pitchFamily="50" charset="-128"/>
              </a:rPr>
              <a:t>対象規模の見直し</a:t>
            </a:r>
            <a:endParaRPr kumimoji="1" lang="en-US" altLang="ja-JP" sz="1100" u="sng" dirty="0">
              <a:solidFill>
                <a:schemeClr val="tx1"/>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u="sng" dirty="0">
                <a:solidFill>
                  <a:schemeClr val="tx1"/>
                </a:solidFill>
                <a:latin typeface="BIZ UDPゴシック" panose="020B0400000000000000" pitchFamily="50" charset="-128"/>
                <a:ea typeface="BIZ UDPゴシック" panose="020B0400000000000000" pitchFamily="50" charset="-128"/>
              </a:rPr>
              <a:t>基準の見直し</a:t>
            </a:r>
            <a:endParaRPr kumimoji="1" lang="en-US" altLang="ja-JP" sz="1100" u="sng" dirty="0">
              <a:solidFill>
                <a:schemeClr val="tx1"/>
              </a:solidFill>
              <a:latin typeface="BIZ UDPゴシック" panose="020B0400000000000000" pitchFamily="50" charset="-128"/>
              <a:ea typeface="BIZ UDPゴシック" panose="020B0400000000000000" pitchFamily="50" charset="-128"/>
            </a:endParaRPr>
          </a:p>
        </p:txBody>
      </p:sp>
      <p:sp>
        <p:nvSpPr>
          <p:cNvPr id="50" name="テキスト ボックス 49">
            <a:extLst>
              <a:ext uri="{FF2B5EF4-FFF2-40B4-BE49-F238E27FC236}">
                <a16:creationId xmlns:a16="http://schemas.microsoft.com/office/drawing/2014/main" id="{C07BA0C1-8D92-45D8-BC42-89EAACAB1003}"/>
              </a:ext>
            </a:extLst>
          </p:cNvPr>
          <p:cNvSpPr txBox="1"/>
          <p:nvPr/>
        </p:nvSpPr>
        <p:spPr>
          <a:xfrm>
            <a:off x="168726" y="4229369"/>
            <a:ext cx="8912422" cy="276999"/>
          </a:xfrm>
          <a:prstGeom prst="rect">
            <a:avLst/>
          </a:prstGeom>
          <a:noFill/>
        </p:spPr>
        <p:txBody>
          <a:bodyPr wrap="square">
            <a:spAutoFit/>
          </a:bodyPr>
          <a:lstStyle/>
          <a:p>
            <a:pPr marL="171450" indent="-171450">
              <a:buFont typeface="Wingdings" panose="05000000000000000000" pitchFamily="2" charset="2"/>
              <a:buChar char="Ø"/>
            </a:pPr>
            <a:r>
              <a:rPr kumimoji="1" lang="ja-JP" altLang="en-US" sz="1200" dirty="0">
                <a:solidFill>
                  <a:schemeClr val="tx1"/>
                </a:solidFill>
                <a:latin typeface="BIZ UDPゴシック" panose="020B0400000000000000" pitchFamily="50" charset="-128"/>
                <a:ea typeface="BIZ UDPゴシック" panose="020B0400000000000000" pitchFamily="50" charset="-128"/>
              </a:rPr>
              <a:t>大阪・関西万博を契機として建築物のさらなるバリアフリー化を促進するため、審議会・部会で議論を深めつつ、以下の検討を実施</a:t>
            </a:r>
          </a:p>
        </p:txBody>
      </p:sp>
      <p:sp>
        <p:nvSpPr>
          <p:cNvPr id="52" name="正方形/長方形 51">
            <a:extLst>
              <a:ext uri="{FF2B5EF4-FFF2-40B4-BE49-F238E27FC236}">
                <a16:creationId xmlns:a16="http://schemas.microsoft.com/office/drawing/2014/main" id="{BAC02B51-9907-4992-8306-103C1D89CAA6}"/>
              </a:ext>
            </a:extLst>
          </p:cNvPr>
          <p:cNvSpPr/>
          <p:nvPr/>
        </p:nvSpPr>
        <p:spPr>
          <a:xfrm>
            <a:off x="3220611" y="4794224"/>
            <a:ext cx="2805809" cy="1520627"/>
          </a:xfrm>
          <a:prstGeom prst="rect">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53" name="テキスト ボックス 52">
            <a:extLst>
              <a:ext uri="{FF2B5EF4-FFF2-40B4-BE49-F238E27FC236}">
                <a16:creationId xmlns:a16="http://schemas.microsoft.com/office/drawing/2014/main" id="{7089BCEA-364A-4900-B3AF-CA028F1D8246}"/>
              </a:ext>
            </a:extLst>
          </p:cNvPr>
          <p:cNvSpPr txBox="1"/>
          <p:nvPr/>
        </p:nvSpPr>
        <p:spPr>
          <a:xfrm>
            <a:off x="3220611" y="4548656"/>
            <a:ext cx="2805809" cy="261610"/>
          </a:xfrm>
          <a:prstGeom prst="rect">
            <a:avLst/>
          </a:prstGeom>
          <a:solidFill>
            <a:schemeClr val="accent5">
              <a:lumMod val="50000"/>
            </a:schemeClr>
          </a:solidFill>
          <a:ln w="19050">
            <a:solidFill>
              <a:schemeClr val="accent5">
                <a:lumMod val="50000"/>
              </a:schemeClr>
            </a:solidFill>
          </a:ln>
        </p:spPr>
        <p:txBody>
          <a:bodyPr wrap="square" rtlCol="0">
            <a:spAutoFit/>
          </a:bodyPr>
          <a:lstStyle/>
          <a:p>
            <a:r>
              <a:rPr kumimoji="1" lang="ja-JP" altLang="en-US" sz="1100" b="1" dirty="0">
                <a:solidFill>
                  <a:schemeClr val="bg1"/>
                </a:solidFill>
                <a:latin typeface="BIZ UDPゴシック" panose="020B0400000000000000" pitchFamily="50" charset="-128"/>
                <a:ea typeface="BIZ UDPゴシック" panose="020B0400000000000000" pitchFamily="50" charset="-128"/>
              </a:rPr>
              <a:t>条例ガイドラインの見直し、普及啓発</a:t>
            </a:r>
          </a:p>
        </p:txBody>
      </p:sp>
      <p:sp>
        <p:nvSpPr>
          <p:cNvPr id="54" name="正方形/長方形 53">
            <a:extLst>
              <a:ext uri="{FF2B5EF4-FFF2-40B4-BE49-F238E27FC236}">
                <a16:creationId xmlns:a16="http://schemas.microsoft.com/office/drawing/2014/main" id="{18BE8C3A-AB44-4B10-ABF8-03F360DB10C5}"/>
              </a:ext>
            </a:extLst>
          </p:cNvPr>
          <p:cNvSpPr/>
          <p:nvPr/>
        </p:nvSpPr>
        <p:spPr>
          <a:xfrm>
            <a:off x="6126321" y="4794224"/>
            <a:ext cx="2805809" cy="1520627"/>
          </a:xfrm>
          <a:prstGeom prst="rect">
            <a:avLst/>
          </a:prstGeom>
          <a:solidFill>
            <a:schemeClr val="bg1"/>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55" name="テキスト ボックス 54">
            <a:extLst>
              <a:ext uri="{FF2B5EF4-FFF2-40B4-BE49-F238E27FC236}">
                <a16:creationId xmlns:a16="http://schemas.microsoft.com/office/drawing/2014/main" id="{04BF3043-9194-4966-9832-C216F43C26C9}"/>
              </a:ext>
            </a:extLst>
          </p:cNvPr>
          <p:cNvSpPr txBox="1"/>
          <p:nvPr/>
        </p:nvSpPr>
        <p:spPr>
          <a:xfrm>
            <a:off x="6126321" y="4548656"/>
            <a:ext cx="2805809" cy="261610"/>
          </a:xfrm>
          <a:prstGeom prst="rect">
            <a:avLst/>
          </a:prstGeom>
          <a:solidFill>
            <a:schemeClr val="accent5">
              <a:lumMod val="50000"/>
            </a:schemeClr>
          </a:solidFill>
          <a:ln w="19050">
            <a:solidFill>
              <a:schemeClr val="accent5">
                <a:lumMod val="50000"/>
              </a:schemeClr>
            </a:solidFill>
          </a:ln>
        </p:spPr>
        <p:txBody>
          <a:bodyPr wrap="square" rtlCol="0">
            <a:spAutoFit/>
          </a:bodyPr>
          <a:lstStyle/>
          <a:p>
            <a:r>
              <a:rPr kumimoji="1" lang="ja-JP" altLang="en-US" sz="1100" b="1" dirty="0">
                <a:solidFill>
                  <a:schemeClr val="bg1"/>
                </a:solidFill>
                <a:latin typeface="BIZ UDPゴシック" panose="020B0400000000000000" pitchFamily="50" charset="-128"/>
                <a:ea typeface="BIZ UDPゴシック" panose="020B0400000000000000" pitchFamily="50" charset="-128"/>
              </a:rPr>
              <a:t>ソフト施策の充実</a:t>
            </a:r>
          </a:p>
        </p:txBody>
      </p:sp>
      <p:sp>
        <p:nvSpPr>
          <p:cNvPr id="38" name="テキスト ボックス 37">
            <a:extLst>
              <a:ext uri="{FF2B5EF4-FFF2-40B4-BE49-F238E27FC236}">
                <a16:creationId xmlns:a16="http://schemas.microsoft.com/office/drawing/2014/main" id="{DA7612A3-EED5-47AD-ABAE-9F43F1CF7976}"/>
              </a:ext>
            </a:extLst>
          </p:cNvPr>
          <p:cNvSpPr txBox="1"/>
          <p:nvPr/>
        </p:nvSpPr>
        <p:spPr>
          <a:xfrm>
            <a:off x="346883" y="5340228"/>
            <a:ext cx="2715801" cy="916854"/>
          </a:xfrm>
          <a:prstGeom prst="rect">
            <a:avLst/>
          </a:prstGeom>
          <a:solidFill>
            <a:schemeClr val="bg1">
              <a:lumMod val="95000"/>
            </a:schemeClr>
          </a:solidFill>
        </p:spPr>
        <p:txBody>
          <a:bodyPr wrap="square" rtlCol="0">
            <a:spAutoFit/>
          </a:bodyPr>
          <a:lstStyle/>
          <a:p>
            <a:pPr>
              <a:lnSpc>
                <a:spcPct val="120000"/>
              </a:lnSpc>
            </a:pPr>
            <a:r>
              <a:rPr kumimoji="1" lang="ja-JP" altLang="en-US" sz="1000" dirty="0">
                <a:latin typeface="BIZ UDPゴシック" panose="020B0400000000000000" pitchFamily="50" charset="-128"/>
                <a:ea typeface="BIZ UDPゴシック" panose="020B0400000000000000" pitchFamily="50" charset="-128"/>
              </a:rPr>
              <a:t>＜整理すべき課題＞</a:t>
            </a:r>
            <a:endParaRPr kumimoji="1" lang="en-US" altLang="ja-JP" sz="1000" dirty="0">
              <a:latin typeface="BIZ UDPゴシック" panose="020B0400000000000000" pitchFamily="50" charset="-128"/>
              <a:ea typeface="BIZ UDPゴシック" panose="020B0400000000000000" pitchFamily="50" charset="-128"/>
            </a:endParaRPr>
          </a:p>
          <a:p>
            <a:pPr>
              <a:lnSpc>
                <a:spcPct val="120000"/>
              </a:lnSpc>
            </a:pPr>
            <a:r>
              <a:rPr kumimoji="1" lang="ja-JP" altLang="en-US" sz="900" dirty="0">
                <a:latin typeface="BIZ UDPゴシック" panose="020B0400000000000000" pitchFamily="50" charset="-128"/>
                <a:ea typeface="BIZ UDPゴシック" panose="020B0400000000000000" pitchFamily="50" charset="-128"/>
              </a:rPr>
              <a:t>・経済的合理性（出店計画等経済活動への影響）</a:t>
            </a:r>
            <a:endParaRPr kumimoji="1" lang="en-US" altLang="ja-JP" sz="900" dirty="0">
              <a:latin typeface="BIZ UDPゴシック" panose="020B0400000000000000" pitchFamily="50" charset="-128"/>
              <a:ea typeface="BIZ UDPゴシック" panose="020B0400000000000000" pitchFamily="50" charset="-128"/>
            </a:endParaRPr>
          </a:p>
          <a:p>
            <a:pPr>
              <a:lnSpc>
                <a:spcPct val="120000"/>
              </a:lnSpc>
            </a:pPr>
            <a:r>
              <a:rPr kumimoji="1" lang="ja-JP" altLang="en-US" sz="900" dirty="0">
                <a:latin typeface="BIZ UDPゴシック" panose="020B0400000000000000" pitchFamily="50" charset="-128"/>
                <a:ea typeface="BIZ UDPゴシック" panose="020B0400000000000000" pitchFamily="50" charset="-128"/>
              </a:rPr>
              <a:t>・建築計画への影響の有無（物理的な支障の有無）</a:t>
            </a:r>
            <a:endParaRPr kumimoji="1" lang="en-US" altLang="ja-JP" sz="900" dirty="0">
              <a:latin typeface="BIZ UDPゴシック" panose="020B0400000000000000" pitchFamily="50" charset="-128"/>
              <a:ea typeface="BIZ UDPゴシック" panose="020B0400000000000000" pitchFamily="50" charset="-128"/>
            </a:endParaRPr>
          </a:p>
          <a:p>
            <a:pPr marL="90488" indent="-90488">
              <a:lnSpc>
                <a:spcPct val="120000"/>
              </a:lnSpc>
            </a:pPr>
            <a:r>
              <a:rPr kumimoji="1" lang="ja-JP" altLang="en-US" sz="900" dirty="0">
                <a:latin typeface="BIZ UDPゴシック" panose="020B0400000000000000" pitchFamily="50" charset="-128"/>
                <a:ea typeface="BIZ UDPゴシック" panose="020B0400000000000000" pitchFamily="50" charset="-128"/>
              </a:rPr>
              <a:t>・実効性（建築審査時、維持管理等での基準適合担保）　　　等</a:t>
            </a:r>
          </a:p>
        </p:txBody>
      </p:sp>
      <p:sp>
        <p:nvSpPr>
          <p:cNvPr id="46" name="正方形/長方形 45">
            <a:extLst>
              <a:ext uri="{FF2B5EF4-FFF2-40B4-BE49-F238E27FC236}">
                <a16:creationId xmlns:a16="http://schemas.microsoft.com/office/drawing/2014/main" id="{936FCE7A-2BE5-4414-B278-B6AF30B2F5F7}"/>
              </a:ext>
            </a:extLst>
          </p:cNvPr>
          <p:cNvSpPr/>
          <p:nvPr/>
        </p:nvSpPr>
        <p:spPr>
          <a:xfrm>
            <a:off x="3240843" y="4823885"/>
            <a:ext cx="2805810" cy="861358"/>
          </a:xfrm>
          <a:prstGeom prst="rect">
            <a:avLst/>
          </a:prstGeom>
          <a:no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nSpc>
                <a:spcPct val="1200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u="sng" dirty="0">
                <a:solidFill>
                  <a:schemeClr val="tx1"/>
                </a:solidFill>
                <a:latin typeface="BIZ UDPゴシック" panose="020B0400000000000000" pitchFamily="50" charset="-128"/>
                <a:ea typeface="BIZ UDPゴシック" panose="020B0400000000000000" pitchFamily="50" charset="-128"/>
              </a:rPr>
              <a:t>記載内容の充実化</a:t>
            </a:r>
            <a:endParaRPr kumimoji="1" lang="en-US" altLang="ja-JP" sz="1100" u="sng" dirty="0">
              <a:solidFill>
                <a:schemeClr val="tx1"/>
              </a:solidFill>
              <a:latin typeface="BIZ UDPゴシック" panose="020B0400000000000000" pitchFamily="50" charset="-128"/>
              <a:ea typeface="BIZ UDPゴシック" panose="020B0400000000000000" pitchFamily="50" charset="-128"/>
            </a:endParaRPr>
          </a:p>
          <a:p>
            <a:pPr marL="179388" indent="-179388">
              <a:lnSpc>
                <a:spcPct val="1200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u="sng" dirty="0">
                <a:solidFill>
                  <a:schemeClr val="tx1"/>
                </a:solidFill>
                <a:latin typeface="BIZ UDPゴシック" panose="020B0400000000000000" pitchFamily="50" charset="-128"/>
                <a:ea typeface="BIZ UDPゴシック" panose="020B0400000000000000" pitchFamily="50" charset="-128"/>
              </a:rPr>
              <a:t>大阪・関西万博 施設整備</a:t>
            </a:r>
            <a:r>
              <a:rPr kumimoji="1" lang="en-US" altLang="ja-JP" sz="1100" u="sng" dirty="0">
                <a:solidFill>
                  <a:schemeClr val="tx1"/>
                </a:solidFill>
                <a:latin typeface="BIZ UDPゴシック" panose="020B0400000000000000" pitchFamily="50" charset="-128"/>
                <a:ea typeface="BIZ UDPゴシック" panose="020B0400000000000000" pitchFamily="50" charset="-128"/>
              </a:rPr>
              <a:t>UD</a:t>
            </a:r>
            <a:r>
              <a:rPr kumimoji="1" lang="ja-JP" altLang="en-US" sz="1100" u="sng" dirty="0">
                <a:solidFill>
                  <a:schemeClr val="tx1"/>
                </a:solidFill>
                <a:latin typeface="BIZ UDPゴシック" panose="020B0400000000000000" pitchFamily="50" charset="-128"/>
                <a:ea typeface="BIZ UDPゴシック" panose="020B0400000000000000" pitchFamily="50" charset="-128"/>
              </a:rPr>
              <a:t>ガイドラインの反映</a:t>
            </a:r>
            <a:endParaRPr kumimoji="1" lang="en-US" altLang="ja-JP" sz="1100" u="sng" dirty="0">
              <a:solidFill>
                <a:schemeClr val="tx1"/>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u="sng" dirty="0">
                <a:solidFill>
                  <a:schemeClr val="tx1"/>
                </a:solidFill>
                <a:latin typeface="BIZ UDPゴシック" panose="020B0400000000000000" pitchFamily="50" charset="-128"/>
                <a:ea typeface="BIZ UDPゴシック" panose="020B0400000000000000" pitchFamily="50" charset="-128"/>
              </a:rPr>
              <a:t>設計者・事業者等への普及啓発</a:t>
            </a:r>
            <a:endParaRPr kumimoji="1" lang="en-US" altLang="ja-JP" sz="1100" u="sng" dirty="0">
              <a:solidFill>
                <a:schemeClr val="tx1"/>
              </a:solidFill>
              <a:latin typeface="BIZ UDPゴシック" panose="020B0400000000000000" pitchFamily="50" charset="-128"/>
              <a:ea typeface="BIZ UDPゴシック" panose="020B0400000000000000" pitchFamily="50" charset="-128"/>
            </a:endParaRPr>
          </a:p>
        </p:txBody>
      </p:sp>
      <p:sp>
        <p:nvSpPr>
          <p:cNvPr id="49" name="正方形/長方形 48">
            <a:extLst>
              <a:ext uri="{FF2B5EF4-FFF2-40B4-BE49-F238E27FC236}">
                <a16:creationId xmlns:a16="http://schemas.microsoft.com/office/drawing/2014/main" id="{626AA221-372C-4707-9262-2D538675FC92}"/>
              </a:ext>
            </a:extLst>
          </p:cNvPr>
          <p:cNvSpPr/>
          <p:nvPr/>
        </p:nvSpPr>
        <p:spPr>
          <a:xfrm>
            <a:off x="6126322" y="4800800"/>
            <a:ext cx="2848952" cy="732089"/>
          </a:xfrm>
          <a:prstGeom prst="rect">
            <a:avLst/>
          </a:prstGeom>
          <a:no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nSpc>
                <a:spcPct val="1200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u="sng" dirty="0">
                <a:solidFill>
                  <a:schemeClr val="tx1"/>
                </a:solidFill>
                <a:latin typeface="BIZ UDPゴシック" panose="020B0400000000000000" pitchFamily="50" charset="-128"/>
                <a:ea typeface="BIZ UDPゴシック" panose="020B0400000000000000" pitchFamily="50" charset="-128"/>
              </a:rPr>
              <a:t>バリアフリー情報発信の促進</a:t>
            </a:r>
            <a:endParaRPr kumimoji="1" lang="en-US" altLang="ja-JP" sz="1100" u="sng" dirty="0">
              <a:solidFill>
                <a:schemeClr val="tx1"/>
              </a:solidFill>
              <a:latin typeface="BIZ UDPゴシック" panose="020B0400000000000000" pitchFamily="50" charset="-128"/>
              <a:ea typeface="BIZ UDPゴシック" panose="020B0400000000000000" pitchFamily="50" charset="-128"/>
            </a:endParaRPr>
          </a:p>
          <a:p>
            <a:pPr marL="179388" indent="-179388">
              <a:lnSpc>
                <a:spcPct val="1200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u="sng" dirty="0">
                <a:solidFill>
                  <a:schemeClr val="tx1"/>
                </a:solidFill>
                <a:latin typeface="BIZ UDPゴシック" panose="020B0400000000000000" pitchFamily="50" charset="-128"/>
                <a:ea typeface="BIZ UDPゴシック" panose="020B0400000000000000" pitchFamily="50" charset="-128"/>
              </a:rPr>
              <a:t>事業者等のバリアフリーに対する理解醸成</a:t>
            </a:r>
            <a:endParaRPr kumimoji="1" lang="en-US" altLang="ja-JP" sz="1100" u="sng" dirty="0">
              <a:solidFill>
                <a:schemeClr val="tx1"/>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u="sng" dirty="0">
                <a:solidFill>
                  <a:schemeClr val="tx1"/>
                </a:solidFill>
                <a:latin typeface="BIZ UDPゴシック" panose="020B0400000000000000" pitchFamily="50" charset="-128"/>
                <a:ea typeface="BIZ UDPゴシック" panose="020B0400000000000000" pitchFamily="50" charset="-128"/>
              </a:rPr>
              <a:t>計画段階での当事者参画の促進</a:t>
            </a:r>
            <a:endParaRPr kumimoji="1" lang="en-US" altLang="ja-JP" sz="1100" u="sng" dirty="0">
              <a:solidFill>
                <a:schemeClr val="tx1"/>
              </a:solidFill>
              <a:latin typeface="BIZ UDPゴシック" panose="020B0400000000000000" pitchFamily="50" charset="-128"/>
              <a:ea typeface="BIZ UDPゴシック" panose="020B0400000000000000" pitchFamily="50" charset="-128"/>
            </a:endParaRPr>
          </a:p>
        </p:txBody>
      </p:sp>
      <p:sp>
        <p:nvSpPr>
          <p:cNvPr id="43" name="テキスト ボックス 42">
            <a:extLst>
              <a:ext uri="{FF2B5EF4-FFF2-40B4-BE49-F238E27FC236}">
                <a16:creationId xmlns:a16="http://schemas.microsoft.com/office/drawing/2014/main" id="{95E0226C-D995-4BA0-9F96-DA8B75FEEDAE}"/>
              </a:ext>
            </a:extLst>
          </p:cNvPr>
          <p:cNvSpPr txBox="1"/>
          <p:nvPr/>
        </p:nvSpPr>
        <p:spPr>
          <a:xfrm>
            <a:off x="3266461" y="5685243"/>
            <a:ext cx="2701631" cy="593689"/>
          </a:xfrm>
          <a:prstGeom prst="rect">
            <a:avLst/>
          </a:prstGeom>
          <a:solidFill>
            <a:schemeClr val="bg1">
              <a:lumMod val="95000"/>
            </a:schemeClr>
          </a:solidFill>
        </p:spPr>
        <p:txBody>
          <a:bodyPr wrap="square" rtlCol="0">
            <a:spAutoFit/>
          </a:bodyPr>
          <a:lstStyle/>
          <a:p>
            <a:pPr>
              <a:lnSpc>
                <a:spcPct val="120000"/>
              </a:lnSpc>
            </a:pPr>
            <a:r>
              <a:rPr kumimoji="1" lang="ja-JP" altLang="en-US" sz="1050" dirty="0">
                <a:latin typeface="BIZ UDPゴシック" panose="020B0400000000000000" pitchFamily="50" charset="-128"/>
                <a:ea typeface="BIZ UDPゴシック" panose="020B0400000000000000" pitchFamily="50" charset="-128"/>
              </a:rPr>
              <a:t>＜整理すべき課題＞</a:t>
            </a:r>
            <a:endParaRPr kumimoji="1" lang="en-US" altLang="ja-JP" sz="1050" dirty="0">
              <a:latin typeface="BIZ UDPゴシック" panose="020B0400000000000000" pitchFamily="50" charset="-128"/>
              <a:ea typeface="BIZ UDPゴシック" panose="020B0400000000000000" pitchFamily="50" charset="-128"/>
            </a:endParaRPr>
          </a:p>
          <a:p>
            <a:pPr>
              <a:lnSpc>
                <a:spcPct val="120000"/>
              </a:lnSpc>
            </a:pPr>
            <a:r>
              <a:rPr kumimoji="1" lang="ja-JP" altLang="en-US" sz="900" dirty="0">
                <a:latin typeface="BIZ UDPゴシック" panose="020B0400000000000000" pitchFamily="50" charset="-128"/>
                <a:ea typeface="BIZ UDPゴシック" panose="020B0400000000000000" pitchFamily="50" charset="-128"/>
              </a:rPr>
              <a:t>・優良事例の収集、よりわかりやすい内容の検討　等</a:t>
            </a:r>
          </a:p>
        </p:txBody>
      </p:sp>
      <p:sp>
        <p:nvSpPr>
          <p:cNvPr id="17" name="矢印: 五方向 16">
            <a:extLst>
              <a:ext uri="{FF2B5EF4-FFF2-40B4-BE49-F238E27FC236}">
                <a16:creationId xmlns:a16="http://schemas.microsoft.com/office/drawing/2014/main" id="{C7EB260C-FB94-4F4C-8868-C8DA68DABDE3}"/>
              </a:ext>
            </a:extLst>
          </p:cNvPr>
          <p:cNvSpPr/>
          <p:nvPr/>
        </p:nvSpPr>
        <p:spPr>
          <a:xfrm rot="16200000">
            <a:off x="1498785" y="5048740"/>
            <a:ext cx="413105" cy="2804702"/>
          </a:xfrm>
          <a:prstGeom prst="homePlate">
            <a:avLst>
              <a:gd name="adj" fmla="val 26284"/>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四角形: 角を丸くする 15">
            <a:extLst>
              <a:ext uri="{FF2B5EF4-FFF2-40B4-BE49-F238E27FC236}">
                <a16:creationId xmlns:a16="http://schemas.microsoft.com/office/drawing/2014/main" id="{C4E562D7-5A0B-48BF-9541-D8AFF56461DE}"/>
              </a:ext>
            </a:extLst>
          </p:cNvPr>
          <p:cNvSpPr/>
          <p:nvPr/>
        </p:nvSpPr>
        <p:spPr>
          <a:xfrm>
            <a:off x="301878" y="6332417"/>
            <a:ext cx="2796338" cy="261610"/>
          </a:xfrm>
          <a:prstGeom prst="roundRect">
            <a:avLst>
              <a:gd name="adj" fmla="val 2915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200" dirty="0">
                <a:solidFill>
                  <a:schemeClr val="tx1"/>
                </a:solidFill>
                <a:latin typeface="BIZ UDゴシック" panose="020B0400000000000000" pitchFamily="49" charset="-128"/>
                <a:ea typeface="BIZ UDゴシック" panose="020B0400000000000000" pitchFamily="49" charset="-128"/>
              </a:rPr>
              <a:t>課題を整理の上、</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200" u="sng" dirty="0">
                <a:solidFill>
                  <a:schemeClr val="tx1"/>
                </a:solidFill>
                <a:latin typeface="BIZ UDゴシック" panose="020B0400000000000000" pitchFamily="49" charset="-128"/>
                <a:ea typeface="BIZ UDゴシック" panose="020B0400000000000000" pitchFamily="49" charset="-128"/>
              </a:rPr>
              <a:t>令和６年度上半期を目途にとりまとめ</a:t>
            </a:r>
          </a:p>
        </p:txBody>
      </p:sp>
      <p:sp>
        <p:nvSpPr>
          <p:cNvPr id="58" name="矢印: 五方向 57">
            <a:extLst>
              <a:ext uri="{FF2B5EF4-FFF2-40B4-BE49-F238E27FC236}">
                <a16:creationId xmlns:a16="http://schemas.microsoft.com/office/drawing/2014/main" id="{AF8B75FD-C8F8-46F5-8271-682BE0339FB6}"/>
              </a:ext>
            </a:extLst>
          </p:cNvPr>
          <p:cNvSpPr/>
          <p:nvPr/>
        </p:nvSpPr>
        <p:spPr>
          <a:xfrm rot="16200000">
            <a:off x="5858572" y="3596215"/>
            <a:ext cx="413105" cy="5734013"/>
          </a:xfrm>
          <a:prstGeom prst="homePlate">
            <a:avLst>
              <a:gd name="adj" fmla="val 26284"/>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9" name="四角形: 角を丸くする 58">
            <a:extLst>
              <a:ext uri="{FF2B5EF4-FFF2-40B4-BE49-F238E27FC236}">
                <a16:creationId xmlns:a16="http://schemas.microsoft.com/office/drawing/2014/main" id="{0AFD9A73-83BA-48F0-8E0A-A0B55FAA373D}"/>
              </a:ext>
            </a:extLst>
          </p:cNvPr>
          <p:cNvSpPr/>
          <p:nvPr/>
        </p:nvSpPr>
        <p:spPr>
          <a:xfrm>
            <a:off x="3188645" y="6338382"/>
            <a:ext cx="5743485" cy="261610"/>
          </a:xfrm>
          <a:prstGeom prst="roundRect">
            <a:avLst>
              <a:gd name="adj" fmla="val 2915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200" dirty="0">
                <a:solidFill>
                  <a:schemeClr val="tx1"/>
                </a:solidFill>
                <a:latin typeface="BIZ UDゴシック" panose="020B0400000000000000" pitchFamily="49" charset="-128"/>
                <a:ea typeface="BIZ UDゴシック" panose="020B0400000000000000" pitchFamily="49" charset="-128"/>
              </a:rPr>
              <a:t>継続的に取組を進めつつ、</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200" dirty="0">
                <a:solidFill>
                  <a:schemeClr val="tx1"/>
                </a:solidFill>
                <a:latin typeface="BIZ UDゴシック" panose="020B0400000000000000" pitchFamily="49" charset="-128"/>
                <a:ea typeface="BIZ UDゴシック" panose="020B0400000000000000" pitchFamily="49" charset="-128"/>
              </a:rPr>
              <a:t>「条例基準等の見直し」の検討状況に応じて、検討を深化</a:t>
            </a:r>
          </a:p>
        </p:txBody>
      </p:sp>
      <p:sp>
        <p:nvSpPr>
          <p:cNvPr id="37" name="テキスト ボックス 36">
            <a:extLst>
              <a:ext uri="{FF2B5EF4-FFF2-40B4-BE49-F238E27FC236}">
                <a16:creationId xmlns:a16="http://schemas.microsoft.com/office/drawing/2014/main" id="{FFE7152E-F27A-4D52-BA28-30796E1DABBE}"/>
              </a:ext>
            </a:extLst>
          </p:cNvPr>
          <p:cNvSpPr txBox="1"/>
          <p:nvPr/>
        </p:nvSpPr>
        <p:spPr>
          <a:xfrm>
            <a:off x="208383" y="1593363"/>
            <a:ext cx="369332" cy="1964138"/>
          </a:xfrm>
          <a:prstGeom prst="rect">
            <a:avLst/>
          </a:prstGeom>
          <a:solidFill>
            <a:schemeClr val="accent6">
              <a:lumMod val="75000"/>
            </a:schemeClr>
          </a:solidFill>
        </p:spPr>
        <p:txBody>
          <a:bodyPr vert="eaVert" wrap="square" rtlCol="0">
            <a:spAutoFit/>
          </a:bodyPr>
          <a:lstStyle/>
          <a:p>
            <a:pPr algn="ctr"/>
            <a:r>
              <a:rPr kumimoji="1" lang="ja-JP" altLang="en-US" sz="1200" dirty="0">
                <a:solidFill>
                  <a:schemeClr val="bg1"/>
                </a:solidFill>
                <a:latin typeface="BIZ UDゴシック" panose="020B0400000000000000" pitchFamily="49" charset="-128"/>
                <a:ea typeface="BIZ UDゴシック" panose="020B0400000000000000" pitchFamily="49" charset="-128"/>
              </a:rPr>
              <a:t>これまでの主な取組</a:t>
            </a:r>
          </a:p>
        </p:txBody>
      </p:sp>
      <p:sp>
        <p:nvSpPr>
          <p:cNvPr id="2" name="テキスト ボックス 1">
            <a:extLst>
              <a:ext uri="{FF2B5EF4-FFF2-40B4-BE49-F238E27FC236}">
                <a16:creationId xmlns:a16="http://schemas.microsoft.com/office/drawing/2014/main" id="{66D7FA67-77B6-44AE-A803-A0DD8CB1808C}"/>
              </a:ext>
            </a:extLst>
          </p:cNvPr>
          <p:cNvSpPr txBox="1"/>
          <p:nvPr/>
        </p:nvSpPr>
        <p:spPr>
          <a:xfrm>
            <a:off x="8198315" y="13179"/>
            <a:ext cx="781073" cy="338554"/>
          </a:xfrm>
          <a:prstGeom prst="rect">
            <a:avLst/>
          </a:prstGeom>
          <a:solidFill>
            <a:schemeClr val="bg1"/>
          </a:solidFill>
          <a:ln>
            <a:solidFill>
              <a:schemeClr val="tx1"/>
            </a:solidFill>
          </a:ln>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資料２</a:t>
            </a:r>
          </a:p>
        </p:txBody>
      </p:sp>
    </p:spTree>
    <p:extLst>
      <p:ext uri="{BB962C8B-B14F-4D97-AF65-F5344CB8AC3E}">
        <p14:creationId xmlns:p14="http://schemas.microsoft.com/office/powerpoint/2010/main" val="3696279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8E64EF4-84BD-455A-B8A8-6E987AB80735}"/>
              </a:ext>
            </a:extLst>
          </p:cNvPr>
          <p:cNvSpPr txBox="1"/>
          <p:nvPr/>
        </p:nvSpPr>
        <p:spPr>
          <a:xfrm>
            <a:off x="0" y="0"/>
            <a:ext cx="9144000" cy="369332"/>
          </a:xfrm>
          <a:prstGeom prst="rect">
            <a:avLst/>
          </a:prstGeom>
          <a:solidFill>
            <a:schemeClr val="accent5">
              <a:lumMod val="50000"/>
            </a:schemeClr>
          </a:solidFill>
        </p:spPr>
        <p:txBody>
          <a:bodyPr wrap="square" rtlCol="0">
            <a:spAutoFit/>
          </a:bodyPr>
          <a:lstStyle/>
          <a:p>
            <a:r>
              <a:rPr kumimoji="1" lang="ja-JP" altLang="en-US" b="1" dirty="0">
                <a:solidFill>
                  <a:schemeClr val="bg1"/>
                </a:solidFill>
                <a:latin typeface="BIZ UDゴシック" panose="020B0400000000000000" pitchFamily="49" charset="-128"/>
                <a:ea typeface="BIZ UDゴシック" panose="020B0400000000000000" pitchFamily="49" charset="-128"/>
              </a:rPr>
              <a:t>検討スケジュール</a:t>
            </a:r>
          </a:p>
        </p:txBody>
      </p:sp>
      <p:sp>
        <p:nvSpPr>
          <p:cNvPr id="5" name="テキスト ボックス 4">
            <a:extLst>
              <a:ext uri="{FF2B5EF4-FFF2-40B4-BE49-F238E27FC236}">
                <a16:creationId xmlns:a16="http://schemas.microsoft.com/office/drawing/2014/main" id="{2404E404-6BD6-4FA5-AF37-258D6F017412}"/>
              </a:ext>
            </a:extLst>
          </p:cNvPr>
          <p:cNvSpPr txBox="1"/>
          <p:nvPr/>
        </p:nvSpPr>
        <p:spPr>
          <a:xfrm>
            <a:off x="110969" y="572824"/>
            <a:ext cx="8912424" cy="1752467"/>
          </a:xfrm>
          <a:prstGeom prst="rect">
            <a:avLst/>
          </a:prstGeom>
          <a:noFill/>
          <a:ln w="12700">
            <a:solidFill>
              <a:schemeClr val="tx1"/>
            </a:solidFill>
          </a:ln>
        </p:spPr>
        <p:txBody>
          <a:bodyPr wrap="square" rtlCol="0">
            <a:spAutoFit/>
          </a:bodyPr>
          <a:lstStyle/>
          <a:p>
            <a:pPr marL="179388" indent="-179388">
              <a:lnSpc>
                <a:spcPct val="120000"/>
              </a:lnSpc>
            </a:pPr>
            <a:r>
              <a:rPr kumimoji="1" lang="ja-JP" altLang="en-US" sz="1400" dirty="0">
                <a:latin typeface="BIZ UDゴシック" panose="020B0400000000000000" pitchFamily="49" charset="-128"/>
                <a:ea typeface="BIZ UDゴシック" panose="020B0400000000000000" pitchFamily="49" charset="-128"/>
              </a:rPr>
              <a:t>○福祉のまちづくり条例については、条例基準に適合しないと建築することができないといった規制であることから、</a:t>
            </a:r>
            <a:r>
              <a:rPr kumimoji="1" lang="ja-JP" altLang="en-US" sz="1400" u="heavy" dirty="0">
                <a:solidFill>
                  <a:srgbClr val="FF0000"/>
                </a:solidFill>
                <a:latin typeface="BIZ UDゴシック" panose="020B0400000000000000" pitchFamily="49" charset="-128"/>
                <a:ea typeface="BIZ UDゴシック" panose="020B0400000000000000" pitchFamily="49" charset="-128"/>
              </a:rPr>
              <a:t>「条例基準等の見直し」については、整備状況や建築に係るコスト等の調査・分析</a:t>
            </a:r>
            <a:r>
              <a:rPr kumimoji="1" lang="en-US" altLang="ja-JP" sz="1400" u="heavy" baseline="30000" dirty="0">
                <a:solidFill>
                  <a:srgbClr val="FF0000"/>
                </a:solidFill>
                <a:latin typeface="BIZ UDゴシック" panose="020B0400000000000000" pitchFamily="49" charset="-128"/>
                <a:ea typeface="BIZ UDゴシック" panose="020B0400000000000000" pitchFamily="49" charset="-128"/>
              </a:rPr>
              <a:t>※</a:t>
            </a:r>
            <a:r>
              <a:rPr kumimoji="1" lang="ja-JP" altLang="en-US" sz="1400" u="heavy" dirty="0">
                <a:solidFill>
                  <a:srgbClr val="FF0000"/>
                </a:solidFill>
                <a:latin typeface="BIZ UDゴシック" panose="020B0400000000000000" pitchFamily="49" charset="-128"/>
                <a:ea typeface="BIZ UDゴシック" panose="020B0400000000000000" pitchFamily="49" charset="-128"/>
              </a:rPr>
              <a:t>を行いながら、見直しの方向性について、検討を進める</a:t>
            </a:r>
            <a:r>
              <a:rPr kumimoji="1" lang="ja-JP" altLang="en-US" sz="1400" dirty="0">
                <a:latin typeface="BIZ UDゴシック" panose="020B0400000000000000" pitchFamily="49" charset="-128"/>
                <a:ea typeface="BIZ UDゴシック" panose="020B0400000000000000" pitchFamily="49" charset="-128"/>
              </a:rPr>
              <a:t>こととする。</a:t>
            </a:r>
            <a:endParaRPr kumimoji="1" lang="en-US" altLang="ja-JP" sz="1400" dirty="0">
              <a:latin typeface="BIZ UDゴシック" panose="020B0400000000000000" pitchFamily="49" charset="-128"/>
              <a:ea typeface="BIZ UDゴシック" panose="020B0400000000000000" pitchFamily="49" charset="-128"/>
            </a:endParaRPr>
          </a:p>
          <a:p>
            <a:pPr marL="636588" lvl="1" indent="-179388">
              <a:lnSpc>
                <a:spcPct val="120000"/>
              </a:lnSpc>
            </a:pPr>
            <a:r>
              <a:rPr kumimoji="1" lang="en-US" altLang="ja-JP" sz="1100" dirty="0">
                <a:latin typeface="BIZ UDゴシック" panose="020B0400000000000000" pitchFamily="49" charset="-128"/>
                <a:ea typeface="BIZ UDゴシック" panose="020B0400000000000000" pitchFamily="49" charset="-128"/>
              </a:rPr>
              <a:t>※</a:t>
            </a:r>
            <a:r>
              <a:rPr kumimoji="1" lang="ja-JP" altLang="en-US" sz="1100" dirty="0">
                <a:latin typeface="BIZ UDゴシック" panose="020B0400000000000000" pitchFamily="49" charset="-128"/>
                <a:ea typeface="BIZ UDゴシック" panose="020B0400000000000000" pitchFamily="49" charset="-128"/>
              </a:rPr>
              <a:t>小規模店舗等における道等から主要な出入口までの段差の有無</a:t>
            </a:r>
            <a:r>
              <a:rPr kumimoji="1" lang="en-US" altLang="ja-JP" sz="1100" dirty="0">
                <a:latin typeface="BIZ UDゴシック" panose="020B0400000000000000" pitchFamily="49" charset="-128"/>
                <a:ea typeface="BIZ UDゴシック" panose="020B0400000000000000" pitchFamily="49" charset="-128"/>
              </a:rPr>
              <a:t>/</a:t>
            </a:r>
            <a:r>
              <a:rPr kumimoji="1" lang="ja-JP" altLang="en-US" sz="1100" dirty="0">
                <a:latin typeface="BIZ UDゴシック" panose="020B0400000000000000" pitchFamily="49" charset="-128"/>
                <a:ea typeface="BIZ UDゴシック" panose="020B0400000000000000" pitchFamily="49" charset="-128"/>
              </a:rPr>
              <a:t>便所内における大人用介護ベッド及びフラッシュライトの有無</a:t>
            </a:r>
            <a:r>
              <a:rPr kumimoji="1" lang="en-US" altLang="ja-JP" sz="1100" dirty="0">
                <a:latin typeface="BIZ UDゴシック" panose="020B0400000000000000" pitchFamily="49" charset="-128"/>
                <a:ea typeface="BIZ UDゴシック" panose="020B0400000000000000" pitchFamily="49" charset="-128"/>
              </a:rPr>
              <a:t>/</a:t>
            </a:r>
          </a:p>
          <a:p>
            <a:pPr marL="179388" indent="-179388">
              <a:lnSpc>
                <a:spcPct val="120000"/>
              </a:lnSpc>
            </a:pPr>
            <a:r>
              <a:rPr kumimoji="1" lang="ja-JP" altLang="en-US" sz="1100" dirty="0">
                <a:latin typeface="BIZ UDゴシック" panose="020B0400000000000000" pitchFamily="49" charset="-128"/>
                <a:ea typeface="BIZ UDゴシック" panose="020B0400000000000000" pitchFamily="49" charset="-128"/>
              </a:rPr>
              <a:t>　　　　劇場等における車椅子使用者用客席の状況　等</a:t>
            </a:r>
            <a:endParaRPr kumimoji="1" lang="en-US" altLang="ja-JP" sz="1100" dirty="0">
              <a:latin typeface="BIZ UDゴシック" panose="020B0400000000000000" pitchFamily="49" charset="-128"/>
              <a:ea typeface="BIZ UDゴシック" panose="020B0400000000000000" pitchFamily="49" charset="-128"/>
            </a:endParaRPr>
          </a:p>
          <a:p>
            <a:pPr marL="179388" indent="-179388">
              <a:lnSpc>
                <a:spcPct val="120000"/>
              </a:lnSpc>
            </a:pPr>
            <a:r>
              <a:rPr kumimoji="1" lang="ja-JP" altLang="en-US" sz="1400" dirty="0">
                <a:latin typeface="BIZ UDゴシック" panose="020B0400000000000000" pitchFamily="49" charset="-128"/>
                <a:ea typeface="BIZ UDゴシック" panose="020B0400000000000000" pitchFamily="49" charset="-128"/>
              </a:rPr>
              <a:t>○「条例ガイドラインの見直し、普及啓発」及び「ソフト施策の充実」については、継続的に取組を進めつつ、「条例基準等の見直し」の検討状況に応じて、検討を深めていく。</a:t>
            </a:r>
            <a:endParaRPr kumimoji="1" lang="en-US" altLang="ja-JP" sz="1400" dirty="0">
              <a:latin typeface="BIZ UDゴシック" panose="020B0400000000000000" pitchFamily="49" charset="-128"/>
              <a:ea typeface="BIZ UDゴシック" panose="020B0400000000000000" pitchFamily="49" charset="-128"/>
            </a:endParaRPr>
          </a:p>
        </p:txBody>
      </p:sp>
      <p:sp>
        <p:nvSpPr>
          <p:cNvPr id="42" name="テキスト ボックス 41">
            <a:extLst>
              <a:ext uri="{FF2B5EF4-FFF2-40B4-BE49-F238E27FC236}">
                <a16:creationId xmlns:a16="http://schemas.microsoft.com/office/drawing/2014/main" id="{467DA9F0-B62B-4FCA-9194-8F6D087FEEA5}"/>
              </a:ext>
            </a:extLst>
          </p:cNvPr>
          <p:cNvSpPr txBox="1"/>
          <p:nvPr/>
        </p:nvSpPr>
        <p:spPr>
          <a:xfrm>
            <a:off x="201097" y="2914490"/>
            <a:ext cx="2701129" cy="307777"/>
          </a:xfrm>
          <a:prstGeom prst="rect">
            <a:avLst/>
          </a:prstGeom>
          <a:solidFill>
            <a:schemeClr val="accent5">
              <a:lumMod val="60000"/>
              <a:lumOff val="40000"/>
            </a:schemeClr>
          </a:solidFill>
        </p:spPr>
        <p:txBody>
          <a:bodyPr wrap="square" rtlCol="0">
            <a:spAutoFit/>
          </a:bodyPr>
          <a:lstStyle/>
          <a:p>
            <a:r>
              <a:rPr kumimoji="1" lang="en-US" altLang="ja-JP" sz="1400" dirty="0">
                <a:latin typeface="BIZ UDゴシック" panose="020B0400000000000000" pitchFamily="49" charset="-128"/>
                <a:ea typeface="BIZ UDゴシック" panose="020B0400000000000000" pitchFamily="49" charset="-128"/>
              </a:rPr>
              <a:t>〈</a:t>
            </a:r>
            <a:r>
              <a:rPr kumimoji="1" lang="ja-JP" altLang="en-US" sz="1400" dirty="0">
                <a:latin typeface="BIZ UDゴシック" panose="020B0400000000000000" pitchFamily="49" charset="-128"/>
                <a:ea typeface="BIZ UDゴシック" panose="020B0400000000000000" pitchFamily="49" charset="-128"/>
              </a:rPr>
              <a:t>検討スケジュール（案）</a:t>
            </a:r>
            <a:r>
              <a:rPr kumimoji="1" lang="en-US" altLang="ja-JP" sz="1400" dirty="0">
                <a:latin typeface="BIZ UDゴシック" panose="020B0400000000000000" pitchFamily="49" charset="-128"/>
                <a:ea typeface="BIZ UDゴシック" panose="020B0400000000000000" pitchFamily="49" charset="-128"/>
              </a:rPr>
              <a:t>〉</a:t>
            </a:r>
          </a:p>
        </p:txBody>
      </p:sp>
      <p:sp>
        <p:nvSpPr>
          <p:cNvPr id="2" name="テキスト ボックス 1">
            <a:extLst>
              <a:ext uri="{FF2B5EF4-FFF2-40B4-BE49-F238E27FC236}">
                <a16:creationId xmlns:a16="http://schemas.microsoft.com/office/drawing/2014/main" id="{D56D237D-C2CF-4180-BF5D-117AF694D136}"/>
              </a:ext>
            </a:extLst>
          </p:cNvPr>
          <p:cNvSpPr txBox="1"/>
          <p:nvPr/>
        </p:nvSpPr>
        <p:spPr>
          <a:xfrm>
            <a:off x="2902226" y="2945268"/>
            <a:ext cx="2457724" cy="276999"/>
          </a:xfrm>
          <a:prstGeom prst="rect">
            <a:avLst/>
          </a:prstGeom>
          <a:noFill/>
        </p:spPr>
        <p:txBody>
          <a:bodyPr wrap="none" rtlCol="0">
            <a:spAutoFit/>
          </a:bodyPr>
          <a:lstStyle/>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「条例基準等の見直し」について</a:t>
            </a:r>
          </a:p>
        </p:txBody>
      </p:sp>
      <p:pic>
        <p:nvPicPr>
          <p:cNvPr id="3" name="図 2">
            <a:extLst>
              <a:ext uri="{FF2B5EF4-FFF2-40B4-BE49-F238E27FC236}">
                <a16:creationId xmlns:a16="http://schemas.microsoft.com/office/drawing/2014/main" id="{31F58C4D-26E4-47D5-934D-DA55D0FB2CF2}"/>
              </a:ext>
            </a:extLst>
          </p:cNvPr>
          <p:cNvPicPr>
            <a:picLocks noChangeAspect="1"/>
          </p:cNvPicPr>
          <p:nvPr/>
        </p:nvPicPr>
        <p:blipFill>
          <a:blip r:embed="rId2"/>
          <a:stretch>
            <a:fillRect/>
          </a:stretch>
        </p:blipFill>
        <p:spPr>
          <a:xfrm>
            <a:off x="316709" y="3429000"/>
            <a:ext cx="8500943" cy="2498762"/>
          </a:xfrm>
          <a:prstGeom prst="rect">
            <a:avLst/>
          </a:prstGeom>
        </p:spPr>
      </p:pic>
    </p:spTree>
    <p:extLst>
      <p:ext uri="{BB962C8B-B14F-4D97-AF65-F5344CB8AC3E}">
        <p14:creationId xmlns:p14="http://schemas.microsoft.com/office/powerpoint/2010/main" val="22484680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769</TotalTime>
  <Words>566</Words>
  <Application>Microsoft Office PowerPoint</Application>
  <PresentationFormat>画面に合わせる (4:3)</PresentationFormat>
  <Paragraphs>44</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BIZ UDゴシック</vt:lpstr>
      <vt:lpstr>Arial</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亀元　靖彦</dc:creator>
  <cp:lastModifiedBy>松本　紗季</cp:lastModifiedBy>
  <cp:revision>74</cp:revision>
  <cp:lastPrinted>2024-03-06T01:50:24Z</cp:lastPrinted>
  <dcterms:created xsi:type="dcterms:W3CDTF">2024-01-25T03:04:12Z</dcterms:created>
  <dcterms:modified xsi:type="dcterms:W3CDTF">2024-03-07T02:57:49Z</dcterms:modified>
</cp:coreProperties>
</file>