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77" r:id="rId5"/>
    <p:sldId id="276" r:id="rId6"/>
    <p:sldId id="257" r:id="rId7"/>
    <p:sldId id="261" r:id="rId8"/>
    <p:sldId id="275" r:id="rId9"/>
    <p:sldId id="260" r:id="rId10"/>
    <p:sldId id="262" r:id="rId11"/>
    <p:sldId id="263" r:id="rId12"/>
    <p:sldId id="269" r:id="rId13"/>
    <p:sldId id="270" r:id="rId14"/>
    <p:sldId id="265" r:id="rId15"/>
    <p:sldId id="264" r:id="rId16"/>
    <p:sldId id="266" r:id="rId17"/>
    <p:sldId id="267" r:id="rId18"/>
    <p:sldId id="268" r:id="rId19"/>
    <p:sldId id="278" r:id="rId20"/>
    <p:sldId id="272" r:id="rId21"/>
    <p:sldId id="273" r:id="rId22"/>
    <p:sldId id="274" r:id="rId23"/>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994" autoAdjust="0"/>
    <p:restoredTop sz="95214" autoAdjust="0"/>
  </p:normalViewPr>
  <p:slideViewPr>
    <p:cSldViewPr snapToGrid="0">
      <p:cViewPr varScale="1">
        <p:scale>
          <a:sx n="70" d="100"/>
          <a:sy n="70" d="100"/>
        </p:scale>
        <p:origin x="1026" y="7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11882BAB-0D0D-4C97-BCFA-B89A786D45CD}" type="datetimeFigureOut">
              <a:rPr kumimoji="1" lang="ja-JP" altLang="en-US" smtClean="0"/>
              <a:t>2021/10/14</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411B7D6C-0B44-4DAE-A9F1-BFAB40549BF7}" type="slidenum">
              <a:rPr kumimoji="1" lang="ja-JP" altLang="en-US" smtClean="0"/>
              <a:t>‹#›</a:t>
            </a:fld>
            <a:endParaRPr kumimoji="1" lang="ja-JP" altLang="en-US"/>
          </a:p>
        </p:txBody>
      </p:sp>
    </p:spTree>
    <p:extLst>
      <p:ext uri="{BB962C8B-B14F-4D97-AF65-F5344CB8AC3E}">
        <p14:creationId xmlns:p14="http://schemas.microsoft.com/office/powerpoint/2010/main" val="393145041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39E217-0A34-4743-910B-8A94B3227B42}"/>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2BDF4FA-E73B-4320-A2F4-AE058D86B6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17F830F3-B1B2-4CF9-8DCD-2526576A23B7}"/>
              </a:ext>
            </a:extLst>
          </p:cNvPr>
          <p:cNvSpPr>
            <a:spLocks noGrp="1"/>
          </p:cNvSpPr>
          <p:nvPr>
            <p:ph type="dt" sz="half" idx="10"/>
          </p:nvPr>
        </p:nvSpPr>
        <p:spPr/>
        <p:txBody>
          <a:bodyPr/>
          <a:lstStyle/>
          <a:p>
            <a:fld id="{A9B3AEE6-685C-45A4-904F-C68258B99AF0}" type="datetime1">
              <a:rPr kumimoji="1" lang="ja-JP" altLang="en-US" smtClean="0"/>
              <a:t>2021/10/14</a:t>
            </a:fld>
            <a:endParaRPr kumimoji="1" lang="ja-JP" altLang="en-US"/>
          </a:p>
        </p:txBody>
      </p:sp>
      <p:sp>
        <p:nvSpPr>
          <p:cNvPr id="5" name="フッター プレースホルダー 4">
            <a:extLst>
              <a:ext uri="{FF2B5EF4-FFF2-40B4-BE49-F238E27FC236}">
                <a16:creationId xmlns:a16="http://schemas.microsoft.com/office/drawing/2014/main" id="{F8A343E5-C85E-4E24-BA4D-B7666E1715F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BE34325-0F29-44B6-B59B-A2A14B980A29}"/>
              </a:ext>
            </a:extLst>
          </p:cNvPr>
          <p:cNvSpPr>
            <a:spLocks noGrp="1"/>
          </p:cNvSpPr>
          <p:nvPr>
            <p:ph type="sldNum" sz="quarter" idx="12"/>
          </p:nvPr>
        </p:nvSpPr>
        <p:spPr>
          <a:xfrm>
            <a:off x="9232037" y="6356350"/>
            <a:ext cx="2743200" cy="365125"/>
          </a:xfrm>
        </p:spPr>
        <p:txBody>
          <a:bodyPr/>
          <a:lstStyle/>
          <a:p>
            <a:fld id="{C6806FC0-9F84-4B10-9771-6729D6567E04}" type="slidenum">
              <a:rPr kumimoji="1" lang="ja-JP" altLang="en-US" smtClean="0"/>
              <a:t>‹#›</a:t>
            </a:fld>
            <a:endParaRPr kumimoji="1" lang="ja-JP" altLang="en-US"/>
          </a:p>
        </p:txBody>
      </p:sp>
    </p:spTree>
    <p:extLst>
      <p:ext uri="{BB962C8B-B14F-4D97-AF65-F5344CB8AC3E}">
        <p14:creationId xmlns:p14="http://schemas.microsoft.com/office/powerpoint/2010/main" val="2503610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B4CC26-7E74-4E36-968C-6CDF2ABECED1}"/>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BBFBF7A-CCE6-407A-B972-BB1CAD3510F6}"/>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61EBD7D-4BC5-43BA-AC24-0992FE2866AC}"/>
              </a:ext>
            </a:extLst>
          </p:cNvPr>
          <p:cNvSpPr>
            <a:spLocks noGrp="1"/>
          </p:cNvSpPr>
          <p:nvPr>
            <p:ph type="dt" sz="half" idx="10"/>
          </p:nvPr>
        </p:nvSpPr>
        <p:spPr/>
        <p:txBody>
          <a:bodyPr/>
          <a:lstStyle/>
          <a:p>
            <a:fld id="{8DAFE9E2-B590-407B-9D1C-C03D054C5F7A}" type="datetime1">
              <a:rPr kumimoji="1" lang="ja-JP" altLang="en-US" smtClean="0"/>
              <a:t>2021/10/14</a:t>
            </a:fld>
            <a:endParaRPr kumimoji="1" lang="ja-JP" altLang="en-US"/>
          </a:p>
        </p:txBody>
      </p:sp>
      <p:sp>
        <p:nvSpPr>
          <p:cNvPr id="5" name="フッター プレースホルダー 4">
            <a:extLst>
              <a:ext uri="{FF2B5EF4-FFF2-40B4-BE49-F238E27FC236}">
                <a16:creationId xmlns:a16="http://schemas.microsoft.com/office/drawing/2014/main" id="{78813981-5BD2-45CC-BE8B-2E6C8D78D24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96C5EB9-F58C-4F05-B8F3-6C4EB62E4326}"/>
              </a:ext>
            </a:extLst>
          </p:cNvPr>
          <p:cNvSpPr>
            <a:spLocks noGrp="1"/>
          </p:cNvSpPr>
          <p:nvPr>
            <p:ph type="sldNum" sz="quarter" idx="12"/>
          </p:nvPr>
        </p:nvSpPr>
        <p:spPr/>
        <p:txBody>
          <a:bodyPr/>
          <a:lstStyle/>
          <a:p>
            <a:fld id="{C6806FC0-9F84-4B10-9771-6729D6567E04}" type="slidenum">
              <a:rPr kumimoji="1" lang="ja-JP" altLang="en-US" smtClean="0"/>
              <a:t>‹#›</a:t>
            </a:fld>
            <a:endParaRPr kumimoji="1" lang="ja-JP" altLang="en-US"/>
          </a:p>
        </p:txBody>
      </p:sp>
    </p:spTree>
    <p:extLst>
      <p:ext uri="{BB962C8B-B14F-4D97-AF65-F5344CB8AC3E}">
        <p14:creationId xmlns:p14="http://schemas.microsoft.com/office/powerpoint/2010/main" val="886869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96FF5830-A531-42AF-8F5F-1D0DC48C4294}"/>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971D952-49C4-432E-B202-FF42EBE5296E}"/>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5002D3D-C44E-46E3-99EF-3BA357FED77E}"/>
              </a:ext>
            </a:extLst>
          </p:cNvPr>
          <p:cNvSpPr>
            <a:spLocks noGrp="1"/>
          </p:cNvSpPr>
          <p:nvPr>
            <p:ph type="dt" sz="half" idx="10"/>
          </p:nvPr>
        </p:nvSpPr>
        <p:spPr/>
        <p:txBody>
          <a:bodyPr/>
          <a:lstStyle/>
          <a:p>
            <a:fld id="{84FCEDB1-5149-4309-93AB-93D52A0FFEAB}" type="datetime1">
              <a:rPr kumimoji="1" lang="ja-JP" altLang="en-US" smtClean="0"/>
              <a:t>2021/10/14</a:t>
            </a:fld>
            <a:endParaRPr kumimoji="1" lang="ja-JP" altLang="en-US"/>
          </a:p>
        </p:txBody>
      </p:sp>
      <p:sp>
        <p:nvSpPr>
          <p:cNvPr id="5" name="フッター プレースホルダー 4">
            <a:extLst>
              <a:ext uri="{FF2B5EF4-FFF2-40B4-BE49-F238E27FC236}">
                <a16:creationId xmlns:a16="http://schemas.microsoft.com/office/drawing/2014/main" id="{1D369826-B653-4E61-A37B-9AF41AF7B2B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B600B5B-1070-4E42-A824-DC9081650273}"/>
              </a:ext>
            </a:extLst>
          </p:cNvPr>
          <p:cNvSpPr>
            <a:spLocks noGrp="1"/>
          </p:cNvSpPr>
          <p:nvPr>
            <p:ph type="sldNum" sz="quarter" idx="12"/>
          </p:nvPr>
        </p:nvSpPr>
        <p:spPr/>
        <p:txBody>
          <a:bodyPr/>
          <a:lstStyle/>
          <a:p>
            <a:fld id="{C6806FC0-9F84-4B10-9771-6729D6567E04}" type="slidenum">
              <a:rPr kumimoji="1" lang="ja-JP" altLang="en-US" smtClean="0"/>
              <a:t>‹#›</a:t>
            </a:fld>
            <a:endParaRPr kumimoji="1" lang="ja-JP" altLang="en-US"/>
          </a:p>
        </p:txBody>
      </p:sp>
    </p:spTree>
    <p:extLst>
      <p:ext uri="{BB962C8B-B14F-4D97-AF65-F5344CB8AC3E}">
        <p14:creationId xmlns:p14="http://schemas.microsoft.com/office/powerpoint/2010/main" val="1908235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C3D069-1E59-4A8D-98C9-131F7EF5E3F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B612F36-28C3-41A8-A424-4B9E161CBCF4}"/>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BEFF705-81F3-4C5E-96C0-208155F479B4}"/>
              </a:ext>
            </a:extLst>
          </p:cNvPr>
          <p:cNvSpPr>
            <a:spLocks noGrp="1"/>
          </p:cNvSpPr>
          <p:nvPr>
            <p:ph type="dt" sz="half" idx="10"/>
          </p:nvPr>
        </p:nvSpPr>
        <p:spPr/>
        <p:txBody>
          <a:bodyPr/>
          <a:lstStyle/>
          <a:p>
            <a:fld id="{8B180056-6E83-4546-BEFF-7E42FA60C888}" type="datetime1">
              <a:rPr kumimoji="1" lang="ja-JP" altLang="en-US" smtClean="0"/>
              <a:t>2021/10/14</a:t>
            </a:fld>
            <a:endParaRPr kumimoji="1" lang="ja-JP" altLang="en-US"/>
          </a:p>
        </p:txBody>
      </p:sp>
      <p:sp>
        <p:nvSpPr>
          <p:cNvPr id="5" name="フッター プレースホルダー 4">
            <a:extLst>
              <a:ext uri="{FF2B5EF4-FFF2-40B4-BE49-F238E27FC236}">
                <a16:creationId xmlns:a16="http://schemas.microsoft.com/office/drawing/2014/main" id="{960C4019-5D7C-4A56-B6B8-F9F61AE8E1A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A89B900-2B27-4FAD-8DDF-2AC221171078}"/>
              </a:ext>
            </a:extLst>
          </p:cNvPr>
          <p:cNvSpPr>
            <a:spLocks noGrp="1"/>
          </p:cNvSpPr>
          <p:nvPr>
            <p:ph type="sldNum" sz="quarter" idx="12"/>
          </p:nvPr>
        </p:nvSpPr>
        <p:spPr/>
        <p:txBody>
          <a:bodyPr/>
          <a:lstStyle/>
          <a:p>
            <a:fld id="{C6806FC0-9F84-4B10-9771-6729D6567E04}" type="slidenum">
              <a:rPr kumimoji="1" lang="ja-JP" altLang="en-US" smtClean="0"/>
              <a:t>‹#›</a:t>
            </a:fld>
            <a:endParaRPr kumimoji="1" lang="ja-JP" altLang="en-US"/>
          </a:p>
        </p:txBody>
      </p:sp>
    </p:spTree>
    <p:extLst>
      <p:ext uri="{BB962C8B-B14F-4D97-AF65-F5344CB8AC3E}">
        <p14:creationId xmlns:p14="http://schemas.microsoft.com/office/powerpoint/2010/main" val="2504021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8FFAB0-239C-41C2-99C6-7D6B5858D4FC}"/>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8084671-0803-482B-AB54-79EB973092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653E8206-6249-4C84-B45E-6A56A798C251}"/>
              </a:ext>
            </a:extLst>
          </p:cNvPr>
          <p:cNvSpPr>
            <a:spLocks noGrp="1"/>
          </p:cNvSpPr>
          <p:nvPr>
            <p:ph type="dt" sz="half" idx="10"/>
          </p:nvPr>
        </p:nvSpPr>
        <p:spPr/>
        <p:txBody>
          <a:bodyPr/>
          <a:lstStyle/>
          <a:p>
            <a:fld id="{5191628A-61EB-4265-B61B-9992162C5868}" type="datetime1">
              <a:rPr kumimoji="1" lang="ja-JP" altLang="en-US" smtClean="0"/>
              <a:t>2021/10/14</a:t>
            </a:fld>
            <a:endParaRPr kumimoji="1" lang="ja-JP" altLang="en-US"/>
          </a:p>
        </p:txBody>
      </p:sp>
      <p:sp>
        <p:nvSpPr>
          <p:cNvPr id="5" name="フッター プレースホルダー 4">
            <a:extLst>
              <a:ext uri="{FF2B5EF4-FFF2-40B4-BE49-F238E27FC236}">
                <a16:creationId xmlns:a16="http://schemas.microsoft.com/office/drawing/2014/main" id="{C2B67511-BAFE-40E1-BF82-D2920B59E6A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C2A07C5-518D-4155-98B6-DCDB3E54EF7D}"/>
              </a:ext>
            </a:extLst>
          </p:cNvPr>
          <p:cNvSpPr>
            <a:spLocks noGrp="1"/>
          </p:cNvSpPr>
          <p:nvPr>
            <p:ph type="sldNum" sz="quarter" idx="12"/>
          </p:nvPr>
        </p:nvSpPr>
        <p:spPr/>
        <p:txBody>
          <a:bodyPr/>
          <a:lstStyle/>
          <a:p>
            <a:fld id="{C6806FC0-9F84-4B10-9771-6729D6567E04}" type="slidenum">
              <a:rPr kumimoji="1" lang="ja-JP" altLang="en-US" smtClean="0"/>
              <a:t>‹#›</a:t>
            </a:fld>
            <a:endParaRPr kumimoji="1" lang="ja-JP" altLang="en-US"/>
          </a:p>
        </p:txBody>
      </p:sp>
    </p:spTree>
    <p:extLst>
      <p:ext uri="{BB962C8B-B14F-4D97-AF65-F5344CB8AC3E}">
        <p14:creationId xmlns:p14="http://schemas.microsoft.com/office/powerpoint/2010/main" val="3533373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9971C5-7865-4E83-A248-D4DCD247573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86BE127-8CEE-4CC6-B3ED-53AFFCA3E3F5}"/>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3CC0B981-B5D6-4016-999F-3090D989E37F}"/>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4C12A971-E63F-4748-8B7C-4E4087AAC08D}"/>
              </a:ext>
            </a:extLst>
          </p:cNvPr>
          <p:cNvSpPr>
            <a:spLocks noGrp="1"/>
          </p:cNvSpPr>
          <p:nvPr>
            <p:ph type="dt" sz="half" idx="10"/>
          </p:nvPr>
        </p:nvSpPr>
        <p:spPr/>
        <p:txBody>
          <a:bodyPr/>
          <a:lstStyle/>
          <a:p>
            <a:fld id="{D6BCE5D4-8E93-4E7E-946F-1F7B706F4A59}" type="datetime1">
              <a:rPr kumimoji="1" lang="ja-JP" altLang="en-US" smtClean="0"/>
              <a:t>2021/10/14</a:t>
            </a:fld>
            <a:endParaRPr kumimoji="1" lang="ja-JP" altLang="en-US"/>
          </a:p>
        </p:txBody>
      </p:sp>
      <p:sp>
        <p:nvSpPr>
          <p:cNvPr id="6" name="フッター プレースホルダー 5">
            <a:extLst>
              <a:ext uri="{FF2B5EF4-FFF2-40B4-BE49-F238E27FC236}">
                <a16:creationId xmlns:a16="http://schemas.microsoft.com/office/drawing/2014/main" id="{3772C813-46A9-469C-83BA-3B597BFCF27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6ED852A-CD31-4DDC-B232-1A86748D8D1A}"/>
              </a:ext>
            </a:extLst>
          </p:cNvPr>
          <p:cNvSpPr>
            <a:spLocks noGrp="1"/>
          </p:cNvSpPr>
          <p:nvPr>
            <p:ph type="sldNum" sz="quarter" idx="12"/>
          </p:nvPr>
        </p:nvSpPr>
        <p:spPr/>
        <p:txBody>
          <a:bodyPr/>
          <a:lstStyle/>
          <a:p>
            <a:fld id="{C6806FC0-9F84-4B10-9771-6729D6567E04}" type="slidenum">
              <a:rPr kumimoji="1" lang="ja-JP" altLang="en-US" smtClean="0"/>
              <a:t>‹#›</a:t>
            </a:fld>
            <a:endParaRPr kumimoji="1" lang="ja-JP" altLang="en-US"/>
          </a:p>
        </p:txBody>
      </p:sp>
    </p:spTree>
    <p:extLst>
      <p:ext uri="{BB962C8B-B14F-4D97-AF65-F5344CB8AC3E}">
        <p14:creationId xmlns:p14="http://schemas.microsoft.com/office/powerpoint/2010/main" val="612366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045B51-8358-41A5-9393-1EE15DD889B2}"/>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0C085F8-FF5A-4CB3-AADE-528CF67860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6DD7EBDD-486D-451A-BFBD-AB3127FA9EC3}"/>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536A9CC-9F76-44CA-B2B4-39CC113B14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2EDADDAF-000F-4500-8611-EF63ABCE5C0F}"/>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D59DAB02-48AE-48FE-9EA0-157EE9E214EE}"/>
              </a:ext>
            </a:extLst>
          </p:cNvPr>
          <p:cNvSpPr>
            <a:spLocks noGrp="1"/>
          </p:cNvSpPr>
          <p:nvPr>
            <p:ph type="dt" sz="half" idx="10"/>
          </p:nvPr>
        </p:nvSpPr>
        <p:spPr/>
        <p:txBody>
          <a:bodyPr/>
          <a:lstStyle/>
          <a:p>
            <a:fld id="{2DC2A813-1582-4ED9-9806-06828F4C2D35}" type="datetime1">
              <a:rPr kumimoji="1" lang="ja-JP" altLang="en-US" smtClean="0"/>
              <a:t>2021/10/14</a:t>
            </a:fld>
            <a:endParaRPr kumimoji="1" lang="ja-JP" altLang="en-US"/>
          </a:p>
        </p:txBody>
      </p:sp>
      <p:sp>
        <p:nvSpPr>
          <p:cNvPr id="8" name="フッター プレースホルダー 7">
            <a:extLst>
              <a:ext uri="{FF2B5EF4-FFF2-40B4-BE49-F238E27FC236}">
                <a16:creationId xmlns:a16="http://schemas.microsoft.com/office/drawing/2014/main" id="{806EE8A7-5156-401F-9155-74874D2765E1}"/>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D506C230-3C92-4C25-A64A-B824BFB9DECC}"/>
              </a:ext>
            </a:extLst>
          </p:cNvPr>
          <p:cNvSpPr>
            <a:spLocks noGrp="1"/>
          </p:cNvSpPr>
          <p:nvPr>
            <p:ph type="sldNum" sz="quarter" idx="12"/>
          </p:nvPr>
        </p:nvSpPr>
        <p:spPr/>
        <p:txBody>
          <a:bodyPr/>
          <a:lstStyle/>
          <a:p>
            <a:fld id="{C6806FC0-9F84-4B10-9771-6729D6567E04}" type="slidenum">
              <a:rPr kumimoji="1" lang="ja-JP" altLang="en-US" smtClean="0"/>
              <a:t>‹#›</a:t>
            </a:fld>
            <a:endParaRPr kumimoji="1" lang="ja-JP" altLang="en-US"/>
          </a:p>
        </p:txBody>
      </p:sp>
    </p:spTree>
    <p:extLst>
      <p:ext uri="{BB962C8B-B14F-4D97-AF65-F5344CB8AC3E}">
        <p14:creationId xmlns:p14="http://schemas.microsoft.com/office/powerpoint/2010/main" val="1833850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2E4849-D8C6-4A8F-9086-7BEC94A35F32}"/>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72217B23-C0B3-46A8-9BA3-43EEAAD7950D}"/>
              </a:ext>
            </a:extLst>
          </p:cNvPr>
          <p:cNvSpPr>
            <a:spLocks noGrp="1"/>
          </p:cNvSpPr>
          <p:nvPr>
            <p:ph type="dt" sz="half" idx="10"/>
          </p:nvPr>
        </p:nvSpPr>
        <p:spPr/>
        <p:txBody>
          <a:bodyPr/>
          <a:lstStyle/>
          <a:p>
            <a:fld id="{E710AB3D-6188-47A7-AE81-DED48770F469}" type="datetime1">
              <a:rPr kumimoji="1" lang="ja-JP" altLang="en-US" smtClean="0"/>
              <a:t>2021/10/14</a:t>
            </a:fld>
            <a:endParaRPr kumimoji="1" lang="ja-JP" altLang="en-US"/>
          </a:p>
        </p:txBody>
      </p:sp>
      <p:sp>
        <p:nvSpPr>
          <p:cNvPr id="4" name="フッター プレースホルダー 3">
            <a:extLst>
              <a:ext uri="{FF2B5EF4-FFF2-40B4-BE49-F238E27FC236}">
                <a16:creationId xmlns:a16="http://schemas.microsoft.com/office/drawing/2014/main" id="{810487F4-7771-47E9-B8BD-A8ED1D3CE13C}"/>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98C9A830-A27D-4B9A-995E-6308908C4937}"/>
              </a:ext>
            </a:extLst>
          </p:cNvPr>
          <p:cNvSpPr>
            <a:spLocks noGrp="1"/>
          </p:cNvSpPr>
          <p:nvPr>
            <p:ph type="sldNum" sz="quarter" idx="12"/>
          </p:nvPr>
        </p:nvSpPr>
        <p:spPr/>
        <p:txBody>
          <a:bodyPr/>
          <a:lstStyle/>
          <a:p>
            <a:fld id="{C6806FC0-9F84-4B10-9771-6729D6567E04}" type="slidenum">
              <a:rPr kumimoji="1" lang="ja-JP" altLang="en-US" smtClean="0"/>
              <a:t>‹#›</a:t>
            </a:fld>
            <a:endParaRPr kumimoji="1" lang="ja-JP" altLang="en-US"/>
          </a:p>
        </p:txBody>
      </p:sp>
    </p:spTree>
    <p:extLst>
      <p:ext uri="{BB962C8B-B14F-4D97-AF65-F5344CB8AC3E}">
        <p14:creationId xmlns:p14="http://schemas.microsoft.com/office/powerpoint/2010/main" val="1628529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CF289E8-48DB-4CE5-9795-4104DEA4BBBD}"/>
              </a:ext>
            </a:extLst>
          </p:cNvPr>
          <p:cNvSpPr>
            <a:spLocks noGrp="1"/>
          </p:cNvSpPr>
          <p:nvPr>
            <p:ph type="dt" sz="half" idx="10"/>
          </p:nvPr>
        </p:nvSpPr>
        <p:spPr/>
        <p:txBody>
          <a:bodyPr/>
          <a:lstStyle/>
          <a:p>
            <a:fld id="{621F0FA6-4E3D-477D-9577-EA552B0450BB}" type="datetime1">
              <a:rPr kumimoji="1" lang="ja-JP" altLang="en-US" smtClean="0"/>
              <a:t>2021/10/14</a:t>
            </a:fld>
            <a:endParaRPr kumimoji="1" lang="ja-JP" altLang="en-US"/>
          </a:p>
        </p:txBody>
      </p:sp>
      <p:sp>
        <p:nvSpPr>
          <p:cNvPr id="3" name="フッター プレースホルダー 2">
            <a:extLst>
              <a:ext uri="{FF2B5EF4-FFF2-40B4-BE49-F238E27FC236}">
                <a16:creationId xmlns:a16="http://schemas.microsoft.com/office/drawing/2014/main" id="{23800B89-22C0-422F-8393-33999793E25E}"/>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9A582F8-68E5-4AD7-87D6-451EE30F677C}"/>
              </a:ext>
            </a:extLst>
          </p:cNvPr>
          <p:cNvSpPr>
            <a:spLocks noGrp="1"/>
          </p:cNvSpPr>
          <p:nvPr>
            <p:ph type="sldNum" sz="quarter" idx="12"/>
          </p:nvPr>
        </p:nvSpPr>
        <p:spPr/>
        <p:txBody>
          <a:bodyPr/>
          <a:lstStyle/>
          <a:p>
            <a:fld id="{C6806FC0-9F84-4B10-9771-6729D6567E04}" type="slidenum">
              <a:rPr kumimoji="1" lang="ja-JP" altLang="en-US" smtClean="0"/>
              <a:t>‹#›</a:t>
            </a:fld>
            <a:endParaRPr kumimoji="1" lang="ja-JP" altLang="en-US"/>
          </a:p>
        </p:txBody>
      </p:sp>
    </p:spTree>
    <p:extLst>
      <p:ext uri="{BB962C8B-B14F-4D97-AF65-F5344CB8AC3E}">
        <p14:creationId xmlns:p14="http://schemas.microsoft.com/office/powerpoint/2010/main" val="461513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D9B31E3-8A02-48FD-894A-A2C957A3196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52095BD-95A4-41E2-AE77-16301C22E3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7727B80F-25E7-43DF-B1E1-D9130874B4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9F5BFFD-1970-40A6-A763-8C2B5567059C}"/>
              </a:ext>
            </a:extLst>
          </p:cNvPr>
          <p:cNvSpPr>
            <a:spLocks noGrp="1"/>
          </p:cNvSpPr>
          <p:nvPr>
            <p:ph type="dt" sz="half" idx="10"/>
          </p:nvPr>
        </p:nvSpPr>
        <p:spPr/>
        <p:txBody>
          <a:bodyPr/>
          <a:lstStyle/>
          <a:p>
            <a:fld id="{8655EB15-F6BA-474D-82F1-FE340729D19A}" type="datetime1">
              <a:rPr kumimoji="1" lang="ja-JP" altLang="en-US" smtClean="0"/>
              <a:t>2021/10/14</a:t>
            </a:fld>
            <a:endParaRPr kumimoji="1" lang="ja-JP" altLang="en-US"/>
          </a:p>
        </p:txBody>
      </p:sp>
      <p:sp>
        <p:nvSpPr>
          <p:cNvPr id="6" name="フッター プレースホルダー 5">
            <a:extLst>
              <a:ext uri="{FF2B5EF4-FFF2-40B4-BE49-F238E27FC236}">
                <a16:creationId xmlns:a16="http://schemas.microsoft.com/office/drawing/2014/main" id="{F57C00FE-5730-4B2E-95CB-8FEF2CC61D2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027EC44-5C18-41F5-A3DA-15E4549170EE}"/>
              </a:ext>
            </a:extLst>
          </p:cNvPr>
          <p:cNvSpPr>
            <a:spLocks noGrp="1"/>
          </p:cNvSpPr>
          <p:nvPr>
            <p:ph type="sldNum" sz="quarter" idx="12"/>
          </p:nvPr>
        </p:nvSpPr>
        <p:spPr/>
        <p:txBody>
          <a:bodyPr/>
          <a:lstStyle/>
          <a:p>
            <a:fld id="{C6806FC0-9F84-4B10-9771-6729D6567E04}" type="slidenum">
              <a:rPr kumimoji="1" lang="ja-JP" altLang="en-US" smtClean="0"/>
              <a:t>‹#›</a:t>
            </a:fld>
            <a:endParaRPr kumimoji="1" lang="ja-JP" altLang="en-US"/>
          </a:p>
        </p:txBody>
      </p:sp>
    </p:spTree>
    <p:extLst>
      <p:ext uri="{BB962C8B-B14F-4D97-AF65-F5344CB8AC3E}">
        <p14:creationId xmlns:p14="http://schemas.microsoft.com/office/powerpoint/2010/main" val="1629773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2BCD6A-CD2A-40E9-9639-D1A8BD29E5C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C8ABB22-CA20-45AC-A0EE-E89E44CC72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80553E36-4DB4-4025-BB7B-E25586CF99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4E450F0-FCED-43B7-BDB8-6DBDC06F1118}"/>
              </a:ext>
            </a:extLst>
          </p:cNvPr>
          <p:cNvSpPr>
            <a:spLocks noGrp="1"/>
          </p:cNvSpPr>
          <p:nvPr>
            <p:ph type="dt" sz="half" idx="10"/>
          </p:nvPr>
        </p:nvSpPr>
        <p:spPr/>
        <p:txBody>
          <a:bodyPr/>
          <a:lstStyle/>
          <a:p>
            <a:fld id="{6802EAD2-9C81-4A52-B76C-87B61570BCBE}" type="datetime1">
              <a:rPr kumimoji="1" lang="ja-JP" altLang="en-US" smtClean="0"/>
              <a:t>2021/10/14</a:t>
            </a:fld>
            <a:endParaRPr kumimoji="1" lang="ja-JP" altLang="en-US"/>
          </a:p>
        </p:txBody>
      </p:sp>
      <p:sp>
        <p:nvSpPr>
          <p:cNvPr id="6" name="フッター プレースホルダー 5">
            <a:extLst>
              <a:ext uri="{FF2B5EF4-FFF2-40B4-BE49-F238E27FC236}">
                <a16:creationId xmlns:a16="http://schemas.microsoft.com/office/drawing/2014/main" id="{B19BCCF3-3E06-4424-B20C-EAFEFD36F80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64DC037-7724-47A5-BEE1-2176D115A4F2}"/>
              </a:ext>
            </a:extLst>
          </p:cNvPr>
          <p:cNvSpPr>
            <a:spLocks noGrp="1"/>
          </p:cNvSpPr>
          <p:nvPr>
            <p:ph type="sldNum" sz="quarter" idx="12"/>
          </p:nvPr>
        </p:nvSpPr>
        <p:spPr/>
        <p:txBody>
          <a:bodyPr/>
          <a:lstStyle/>
          <a:p>
            <a:fld id="{C6806FC0-9F84-4B10-9771-6729D6567E04}" type="slidenum">
              <a:rPr kumimoji="1" lang="ja-JP" altLang="en-US" smtClean="0"/>
              <a:t>‹#›</a:t>
            </a:fld>
            <a:endParaRPr kumimoji="1" lang="ja-JP" altLang="en-US"/>
          </a:p>
        </p:txBody>
      </p:sp>
    </p:spTree>
    <p:extLst>
      <p:ext uri="{BB962C8B-B14F-4D97-AF65-F5344CB8AC3E}">
        <p14:creationId xmlns:p14="http://schemas.microsoft.com/office/powerpoint/2010/main" val="4135747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FD3DD9D7-3CE5-4031-B659-C25D923011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06D9408-153E-44F1-A004-9647E1C94A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CB793AC-AAB3-409D-8230-7D48A464DF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9EB887-F4C0-459B-9E6C-2BE680FDC8BC}" type="datetime1">
              <a:rPr kumimoji="1" lang="ja-JP" altLang="en-US" smtClean="0"/>
              <a:t>2021/10/14</a:t>
            </a:fld>
            <a:endParaRPr kumimoji="1" lang="ja-JP" altLang="en-US"/>
          </a:p>
        </p:txBody>
      </p:sp>
      <p:sp>
        <p:nvSpPr>
          <p:cNvPr id="5" name="フッター プレースホルダー 4">
            <a:extLst>
              <a:ext uri="{FF2B5EF4-FFF2-40B4-BE49-F238E27FC236}">
                <a16:creationId xmlns:a16="http://schemas.microsoft.com/office/drawing/2014/main" id="{AC732841-5810-4AF3-97A8-C852870C40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BDF92330-0129-49E3-B413-030DECD395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806FC0-9F84-4B10-9771-6729D6567E04}" type="slidenum">
              <a:rPr kumimoji="1" lang="ja-JP" altLang="en-US" smtClean="0"/>
              <a:t>‹#›</a:t>
            </a:fld>
            <a:endParaRPr kumimoji="1" lang="ja-JP" altLang="en-US"/>
          </a:p>
        </p:txBody>
      </p:sp>
    </p:spTree>
    <p:extLst>
      <p:ext uri="{BB962C8B-B14F-4D97-AF65-F5344CB8AC3E}">
        <p14:creationId xmlns:p14="http://schemas.microsoft.com/office/powerpoint/2010/main" val="28288098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B19A57-E72F-4DE3-8730-0467BBFDF5BB}"/>
              </a:ext>
            </a:extLst>
          </p:cNvPr>
          <p:cNvSpPr>
            <a:spLocks noGrp="1"/>
          </p:cNvSpPr>
          <p:nvPr>
            <p:ph type="ctrTitle"/>
          </p:nvPr>
        </p:nvSpPr>
        <p:spPr>
          <a:xfrm>
            <a:off x="965915" y="1446152"/>
            <a:ext cx="10997485" cy="3965695"/>
          </a:xfrm>
          <a:ln>
            <a:noFill/>
          </a:ln>
        </p:spPr>
        <p:txBody>
          <a:bodyPr anchor="ctr">
            <a:normAutofit/>
          </a:bodyPr>
          <a:lstStyle/>
          <a:p>
            <a:pPr algn="l"/>
            <a:r>
              <a:rPr kumimoji="1" lang="ja-JP" altLang="en-US" sz="4000" dirty="0" smtClean="0">
                <a:latin typeface="ＭＳ ゴシック" panose="020B0609070205080204" pitchFamily="49" charset="-128"/>
                <a:ea typeface="ＭＳ ゴシック" panose="020B0609070205080204" pitchFamily="49" charset="-128"/>
              </a:rPr>
              <a:t>大阪府福祉のまちづくり条例ガイドラインの</a:t>
            </a:r>
            <a:r>
              <a:rPr kumimoji="1" lang="en-US" altLang="ja-JP" sz="4000" dirty="0" smtClean="0">
                <a:latin typeface="ＭＳ ゴシック" panose="020B0609070205080204" pitchFamily="49" charset="-128"/>
                <a:ea typeface="ＭＳ ゴシック" panose="020B0609070205080204" pitchFamily="49" charset="-128"/>
              </a:rPr>
              <a:t/>
            </a:r>
            <a:br>
              <a:rPr kumimoji="1" lang="en-US" altLang="ja-JP" sz="4000" dirty="0" smtClean="0">
                <a:latin typeface="ＭＳ ゴシック" panose="020B0609070205080204" pitchFamily="49" charset="-128"/>
                <a:ea typeface="ＭＳ ゴシック" panose="020B0609070205080204" pitchFamily="49" charset="-128"/>
              </a:rPr>
            </a:br>
            <a:r>
              <a:rPr kumimoji="1" lang="ja-JP" altLang="en-US" sz="4000" dirty="0" smtClean="0">
                <a:latin typeface="ＭＳ ゴシック" panose="020B0609070205080204" pitchFamily="49" charset="-128"/>
                <a:ea typeface="ＭＳ ゴシック" panose="020B0609070205080204" pitchFamily="49" charset="-128"/>
              </a:rPr>
              <a:t>改訂</a:t>
            </a:r>
            <a:r>
              <a:rPr kumimoji="1" lang="en-US" altLang="ja-JP" sz="4000" dirty="0" smtClean="0">
                <a:latin typeface="ＭＳ ゴシック" panose="020B0609070205080204" pitchFamily="49" charset="-128"/>
                <a:ea typeface="ＭＳ ゴシック" panose="020B0609070205080204" pitchFamily="49" charset="-128"/>
              </a:rPr>
              <a:t>【</a:t>
            </a:r>
            <a:r>
              <a:rPr kumimoji="1" lang="ja-JP" altLang="en-US" sz="4000" dirty="0" smtClean="0">
                <a:latin typeface="ＭＳ ゴシック" panose="020B0609070205080204" pitchFamily="49" charset="-128"/>
                <a:ea typeface="ＭＳ ゴシック" panose="020B0609070205080204" pitchFamily="49" charset="-128"/>
              </a:rPr>
              <a:t>概要</a:t>
            </a:r>
            <a:r>
              <a:rPr kumimoji="1" lang="en-US" altLang="ja-JP" sz="4000" dirty="0" smtClean="0">
                <a:latin typeface="ＭＳ ゴシック" panose="020B0609070205080204" pitchFamily="49" charset="-128"/>
                <a:ea typeface="ＭＳ ゴシック" panose="020B0609070205080204" pitchFamily="49" charset="-128"/>
              </a:rPr>
              <a:t>】</a:t>
            </a:r>
            <a:endParaRPr kumimoji="1" lang="ja-JP" altLang="en-US" sz="4000" dirty="0">
              <a:latin typeface="ＭＳ ゴシック" panose="020B0609070205080204" pitchFamily="49" charset="-128"/>
              <a:ea typeface="ＭＳ ゴシック" panose="020B0609070205080204" pitchFamily="49" charset="-128"/>
            </a:endParaRPr>
          </a:p>
        </p:txBody>
      </p:sp>
      <p:sp>
        <p:nvSpPr>
          <p:cNvPr id="3" name="字幕 2">
            <a:extLst>
              <a:ext uri="{FF2B5EF4-FFF2-40B4-BE49-F238E27FC236}">
                <a16:creationId xmlns:a16="http://schemas.microsoft.com/office/drawing/2014/main" id="{45D0F1E7-EBFC-408B-9282-E244EF506412}"/>
              </a:ext>
            </a:extLst>
          </p:cNvPr>
          <p:cNvSpPr txBox="1">
            <a:spLocks/>
          </p:cNvSpPr>
          <p:nvPr/>
        </p:nvSpPr>
        <p:spPr>
          <a:xfrm>
            <a:off x="9442246" y="640106"/>
            <a:ext cx="1788131" cy="513348"/>
          </a:xfrm>
          <a:prstGeom prst="rect">
            <a:avLst/>
          </a:prstGeom>
          <a:ln>
            <a:solidFill>
              <a:schemeClr val="tx1"/>
            </a:solidFill>
          </a:ln>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dirty="0" smtClean="0">
                <a:latin typeface="ＭＳ ゴシック" panose="020B0609070205080204" pitchFamily="49" charset="-128"/>
                <a:ea typeface="ＭＳ ゴシック" panose="020B0609070205080204" pitchFamily="49" charset="-128"/>
              </a:rPr>
              <a:t>資料２－６</a:t>
            </a:r>
            <a:endParaRPr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1486056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 name="図 192">
            <a:extLst>
              <a:ext uri="{FF2B5EF4-FFF2-40B4-BE49-F238E27FC236}">
                <a16:creationId xmlns:a16="http://schemas.microsoft.com/office/drawing/2014/main" id="{D718045C-CC30-462E-ACB0-A1AADC52B63A}"/>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457535" y="2389132"/>
            <a:ext cx="2732405" cy="2448560"/>
          </a:xfrm>
          <a:prstGeom prst="rect">
            <a:avLst/>
          </a:prstGeom>
        </p:spPr>
      </p:pic>
      <p:sp>
        <p:nvSpPr>
          <p:cNvPr id="2" name="タイトル 1">
            <a:extLst>
              <a:ext uri="{FF2B5EF4-FFF2-40B4-BE49-F238E27FC236}">
                <a16:creationId xmlns:a16="http://schemas.microsoft.com/office/drawing/2014/main" id="{89B81A09-75C1-4972-A2B5-176846265229}"/>
              </a:ext>
            </a:extLst>
          </p:cNvPr>
          <p:cNvSpPr>
            <a:spLocks noGrp="1"/>
          </p:cNvSpPr>
          <p:nvPr>
            <p:ph type="ctrTitle"/>
          </p:nvPr>
        </p:nvSpPr>
        <p:spPr>
          <a:xfrm>
            <a:off x="312213" y="549583"/>
            <a:ext cx="4628903" cy="468932"/>
          </a:xfrm>
        </p:spPr>
        <p:txBody>
          <a:bodyPr anchor="ctr">
            <a:noAutofit/>
          </a:bodyPr>
          <a:lstStyle/>
          <a:p>
            <a:pPr algn="l">
              <a:lnSpc>
                <a:spcPct val="100000"/>
              </a:lnSpc>
            </a:pPr>
            <a:r>
              <a:rPr kumimoji="1" lang="ja-JP" altLang="en-US" sz="1800" dirty="0">
                <a:latin typeface="ＭＳ ゴシック" panose="020B0609070205080204" pitchFamily="49" charset="-128"/>
                <a:ea typeface="ＭＳ ゴシック" panose="020B0609070205080204" pitchFamily="49" charset="-128"/>
              </a:rPr>
              <a:t>［８］便所</a:t>
            </a:r>
          </a:p>
        </p:txBody>
      </p:sp>
      <p:cxnSp>
        <p:nvCxnSpPr>
          <p:cNvPr id="4" name="直線コネクタ 3">
            <a:extLst>
              <a:ext uri="{FF2B5EF4-FFF2-40B4-BE49-F238E27FC236}">
                <a16:creationId xmlns:a16="http://schemas.microsoft.com/office/drawing/2014/main" id="{B9767011-3D39-4431-BC05-0A32C7BCEC85}"/>
              </a:ext>
            </a:extLst>
          </p:cNvPr>
          <p:cNvCxnSpPr/>
          <p:nvPr/>
        </p:nvCxnSpPr>
        <p:spPr>
          <a:xfrm>
            <a:off x="578840" y="1049906"/>
            <a:ext cx="10838577"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6" name="テキスト ボックス 5">
            <a:extLst>
              <a:ext uri="{FF2B5EF4-FFF2-40B4-BE49-F238E27FC236}">
                <a16:creationId xmlns:a16="http://schemas.microsoft.com/office/drawing/2014/main" id="{83CF6B37-C912-467A-AB92-D2EDE74BA4C9}"/>
              </a:ext>
            </a:extLst>
          </p:cNvPr>
          <p:cNvSpPr txBox="1"/>
          <p:nvPr/>
        </p:nvSpPr>
        <p:spPr>
          <a:xfrm>
            <a:off x="578840" y="1049906"/>
            <a:ext cx="5394121" cy="338554"/>
          </a:xfrm>
          <a:prstGeom prst="rect">
            <a:avLst/>
          </a:prstGeom>
          <a:noFill/>
        </p:spPr>
        <p:txBody>
          <a:bodyPr wrap="square" rtlCol="0">
            <a:spAutoFit/>
          </a:bodyPr>
          <a:lstStyle/>
          <a:p>
            <a:r>
              <a:rPr lang="ja-JP" altLang="en-US" sz="1600" dirty="0">
                <a:latin typeface="ＭＳ ゴシック" panose="020B0609070205080204" pitchFamily="49" charset="-128"/>
                <a:ea typeface="ＭＳ ゴシック" panose="020B0609070205080204" pitchFamily="49" charset="-128"/>
              </a:rPr>
              <a:t>図</a:t>
            </a:r>
            <a:r>
              <a:rPr lang="en-US" altLang="ja-JP" sz="1600" dirty="0">
                <a:latin typeface="ＭＳ ゴシック" panose="020B0609070205080204" pitchFamily="49" charset="-128"/>
                <a:ea typeface="ＭＳ ゴシック" panose="020B0609070205080204" pitchFamily="49" charset="-128"/>
              </a:rPr>
              <a:t>8.5</a:t>
            </a:r>
            <a:r>
              <a:rPr lang="ja-JP" altLang="en-US" sz="1600" dirty="0">
                <a:latin typeface="ＭＳ ゴシック" panose="020B0609070205080204" pitchFamily="49" charset="-128"/>
                <a:ea typeface="ＭＳ ゴシック" panose="020B0609070205080204" pitchFamily="49" charset="-128"/>
              </a:rPr>
              <a:t>　車椅子使用者用便房の計画例</a:t>
            </a:r>
            <a:endParaRPr lang="en-US" altLang="ja-JP" sz="1600" dirty="0">
              <a:latin typeface="ＭＳ ゴシック" panose="020B0609070205080204" pitchFamily="49" charset="-128"/>
              <a:ea typeface="ＭＳ ゴシック" panose="020B0609070205080204" pitchFamily="49" charset="-128"/>
            </a:endParaRPr>
          </a:p>
        </p:txBody>
      </p:sp>
      <p:sp>
        <p:nvSpPr>
          <p:cNvPr id="7" name="テキスト ボックス 6">
            <a:extLst>
              <a:ext uri="{FF2B5EF4-FFF2-40B4-BE49-F238E27FC236}">
                <a16:creationId xmlns:a16="http://schemas.microsoft.com/office/drawing/2014/main" id="{E9C58F59-150F-4E2E-9E24-CB88F753C5AE}"/>
              </a:ext>
            </a:extLst>
          </p:cNvPr>
          <p:cNvSpPr txBox="1"/>
          <p:nvPr/>
        </p:nvSpPr>
        <p:spPr>
          <a:xfrm>
            <a:off x="578839" y="1453222"/>
            <a:ext cx="5104701" cy="307777"/>
          </a:xfrm>
          <a:prstGeom prst="rect">
            <a:avLst/>
          </a:prstGeom>
          <a:ln w="3175">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400" dirty="0">
                <a:latin typeface="ＭＳ ゴシック" panose="020B0609070205080204" pitchFamily="49" charset="-128"/>
                <a:ea typeface="ＭＳ ゴシック" panose="020B0609070205080204" pitchFamily="49" charset="-128"/>
              </a:rPr>
              <a:t>現行</a:t>
            </a:r>
            <a:endParaRPr lang="en-US" altLang="ja-JP" sz="1400" dirty="0">
              <a:latin typeface="ＭＳ ゴシック" panose="020B0609070205080204" pitchFamily="49" charset="-128"/>
              <a:ea typeface="ＭＳ ゴシック" panose="020B0609070205080204" pitchFamily="49" charset="-128"/>
            </a:endParaRPr>
          </a:p>
        </p:txBody>
      </p:sp>
      <p:sp>
        <p:nvSpPr>
          <p:cNvPr id="10" name="テキスト ボックス 9">
            <a:extLst>
              <a:ext uri="{FF2B5EF4-FFF2-40B4-BE49-F238E27FC236}">
                <a16:creationId xmlns:a16="http://schemas.microsoft.com/office/drawing/2014/main" id="{07D19D9B-F874-4F01-A4DC-8D8591D45BB6}"/>
              </a:ext>
            </a:extLst>
          </p:cNvPr>
          <p:cNvSpPr txBox="1"/>
          <p:nvPr/>
        </p:nvSpPr>
        <p:spPr>
          <a:xfrm>
            <a:off x="6199464" y="1453222"/>
            <a:ext cx="4991450" cy="307777"/>
          </a:xfrm>
          <a:prstGeom prst="rect">
            <a:avLst/>
          </a:prstGeom>
          <a:ln w="3175">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400" dirty="0">
                <a:latin typeface="ＭＳ ゴシック" panose="020B0609070205080204" pitchFamily="49" charset="-128"/>
                <a:ea typeface="ＭＳ ゴシック" panose="020B0609070205080204" pitchFamily="49" charset="-128"/>
              </a:rPr>
              <a:t>改訂（案）</a:t>
            </a:r>
            <a:endParaRPr lang="en-US" altLang="ja-JP" sz="1400" dirty="0">
              <a:latin typeface="ＭＳ ゴシック" panose="020B0609070205080204" pitchFamily="49" charset="-128"/>
              <a:ea typeface="ＭＳ ゴシック" panose="020B0609070205080204" pitchFamily="49" charset="-128"/>
            </a:endParaRPr>
          </a:p>
        </p:txBody>
      </p:sp>
      <p:sp>
        <p:nvSpPr>
          <p:cNvPr id="3" name="矢印: 右 2">
            <a:extLst>
              <a:ext uri="{FF2B5EF4-FFF2-40B4-BE49-F238E27FC236}">
                <a16:creationId xmlns:a16="http://schemas.microsoft.com/office/drawing/2014/main" id="{3DFA248C-F35F-42AF-80F9-7DBC492714E3}"/>
              </a:ext>
            </a:extLst>
          </p:cNvPr>
          <p:cNvSpPr/>
          <p:nvPr/>
        </p:nvSpPr>
        <p:spPr>
          <a:xfrm>
            <a:off x="5740166" y="2762075"/>
            <a:ext cx="402671" cy="14345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p:cNvPicPr>
            <a:picLocks noChangeAspect="1"/>
          </p:cNvPicPr>
          <p:nvPr/>
        </p:nvPicPr>
        <p:blipFill>
          <a:blip r:embed="rId3"/>
          <a:stretch>
            <a:fillRect/>
          </a:stretch>
        </p:blipFill>
        <p:spPr>
          <a:xfrm>
            <a:off x="81862" y="1823167"/>
            <a:ext cx="5829541" cy="4201701"/>
          </a:xfrm>
          <a:prstGeom prst="rect">
            <a:avLst/>
          </a:prstGeom>
        </p:spPr>
      </p:pic>
      <p:cxnSp>
        <p:nvCxnSpPr>
          <p:cNvPr id="100" name="直線矢印コネクタ 99">
            <a:extLst>
              <a:ext uri="{FF2B5EF4-FFF2-40B4-BE49-F238E27FC236}">
                <a16:creationId xmlns:a16="http://schemas.microsoft.com/office/drawing/2014/main" id="{D61B4568-7226-434F-8B96-D5F45A12ED2A}"/>
              </a:ext>
            </a:extLst>
          </p:cNvPr>
          <p:cNvCxnSpPr/>
          <p:nvPr/>
        </p:nvCxnSpPr>
        <p:spPr>
          <a:xfrm>
            <a:off x="7917663" y="3659092"/>
            <a:ext cx="706755" cy="16510"/>
          </a:xfrm>
          <a:prstGeom prst="straightConnector1">
            <a:avLst/>
          </a:prstGeom>
          <a:noFill/>
          <a:ln w="6350" cap="flat" cmpd="sng" algn="ctr">
            <a:solidFill>
              <a:sysClr val="windowText" lastClr="000000"/>
            </a:solidFill>
            <a:prstDash val="solid"/>
            <a:miter lim="800000"/>
            <a:headEnd type="arrow" w="sm" len="sm"/>
            <a:tailEnd type="arrow" w="sm" len="sm"/>
          </a:ln>
          <a:effectLst/>
        </p:spPr>
      </p:cxnSp>
      <p:pic>
        <p:nvPicPr>
          <p:cNvPr id="101" name="図 100">
            <a:extLst>
              <a:ext uri="{FF2B5EF4-FFF2-40B4-BE49-F238E27FC236}">
                <a16:creationId xmlns:a16="http://schemas.microsoft.com/office/drawing/2014/main" id="{8A9436C3-499F-4439-A07B-F08435FBC3B1}"/>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0688168" y="4196937"/>
            <a:ext cx="339725" cy="339725"/>
          </a:xfrm>
          <a:prstGeom prst="rect">
            <a:avLst/>
          </a:prstGeom>
        </p:spPr>
      </p:pic>
      <p:grpSp>
        <p:nvGrpSpPr>
          <p:cNvPr id="102" name="グループ化 101">
            <a:extLst>
              <a:ext uri="{FF2B5EF4-FFF2-40B4-BE49-F238E27FC236}">
                <a16:creationId xmlns:a16="http://schemas.microsoft.com/office/drawing/2014/main" id="{F45ECEF7-8155-4613-B7C1-81C43C209044}"/>
              </a:ext>
            </a:extLst>
          </p:cNvPr>
          <p:cNvGrpSpPr/>
          <p:nvPr/>
        </p:nvGrpSpPr>
        <p:grpSpPr>
          <a:xfrm>
            <a:off x="6297143" y="1907127"/>
            <a:ext cx="4131313" cy="3286119"/>
            <a:chOff x="0" y="-4"/>
            <a:chExt cx="4132527" cy="3287044"/>
          </a:xfrm>
        </p:grpSpPr>
        <p:cxnSp>
          <p:nvCxnSpPr>
            <p:cNvPr id="135" name="直線コネクタ 134">
              <a:extLst>
                <a:ext uri="{FF2B5EF4-FFF2-40B4-BE49-F238E27FC236}">
                  <a16:creationId xmlns:a16="http://schemas.microsoft.com/office/drawing/2014/main" id="{75B50F5F-C0FF-4656-B22F-DF6E8C7691A6}"/>
                </a:ext>
              </a:extLst>
            </p:cNvPr>
            <p:cNvCxnSpPr/>
            <p:nvPr/>
          </p:nvCxnSpPr>
          <p:spPr>
            <a:xfrm>
              <a:off x="1979294" y="-4"/>
              <a:ext cx="407876" cy="706665"/>
            </a:xfrm>
            <a:prstGeom prst="line">
              <a:avLst/>
            </a:prstGeom>
            <a:noFill/>
            <a:ln w="6350" cap="flat" cmpd="sng" algn="ctr">
              <a:solidFill>
                <a:sysClr val="windowText" lastClr="000000"/>
              </a:solidFill>
              <a:prstDash val="solid"/>
              <a:miter lim="800000"/>
            </a:ln>
            <a:effectLst/>
          </p:spPr>
        </p:cxnSp>
        <p:cxnSp>
          <p:nvCxnSpPr>
            <p:cNvPr id="136" name="直線コネクタ 135">
              <a:extLst>
                <a:ext uri="{FF2B5EF4-FFF2-40B4-BE49-F238E27FC236}">
                  <a16:creationId xmlns:a16="http://schemas.microsoft.com/office/drawing/2014/main" id="{2060B15E-D83E-4BB1-9A5B-2E59A4E983C3}"/>
                </a:ext>
              </a:extLst>
            </p:cNvPr>
            <p:cNvCxnSpPr/>
            <p:nvPr/>
          </p:nvCxnSpPr>
          <p:spPr>
            <a:xfrm flipH="1">
              <a:off x="1717040" y="-2"/>
              <a:ext cx="262254" cy="0"/>
            </a:xfrm>
            <a:prstGeom prst="line">
              <a:avLst/>
            </a:prstGeom>
            <a:noFill/>
            <a:ln w="6350" cap="flat" cmpd="sng" algn="ctr">
              <a:solidFill>
                <a:sysClr val="windowText" lastClr="000000"/>
              </a:solidFill>
              <a:prstDash val="solid"/>
              <a:miter lim="800000"/>
            </a:ln>
            <a:effectLst/>
          </p:spPr>
        </p:cxnSp>
        <p:cxnSp>
          <p:nvCxnSpPr>
            <p:cNvPr id="137" name="直線コネクタ 136">
              <a:extLst>
                <a:ext uri="{FF2B5EF4-FFF2-40B4-BE49-F238E27FC236}">
                  <a16:creationId xmlns:a16="http://schemas.microsoft.com/office/drawing/2014/main" id="{F2B19BF4-FFB1-4FA2-B0F7-9182137E526F}"/>
                </a:ext>
              </a:extLst>
            </p:cNvPr>
            <p:cNvCxnSpPr/>
            <p:nvPr/>
          </p:nvCxnSpPr>
          <p:spPr>
            <a:xfrm flipH="1">
              <a:off x="1717041" y="116840"/>
              <a:ext cx="145700" cy="0"/>
            </a:xfrm>
            <a:prstGeom prst="line">
              <a:avLst/>
            </a:prstGeom>
            <a:noFill/>
            <a:ln w="6350" cap="flat" cmpd="sng" algn="ctr">
              <a:solidFill>
                <a:sysClr val="windowText" lastClr="000000"/>
              </a:solidFill>
              <a:prstDash val="solid"/>
              <a:miter lim="800000"/>
            </a:ln>
            <a:effectLst/>
          </p:spPr>
        </p:cxnSp>
        <p:cxnSp>
          <p:nvCxnSpPr>
            <p:cNvPr id="138" name="直線コネクタ 137">
              <a:extLst>
                <a:ext uri="{FF2B5EF4-FFF2-40B4-BE49-F238E27FC236}">
                  <a16:creationId xmlns:a16="http://schemas.microsoft.com/office/drawing/2014/main" id="{AC663755-E36F-45FB-8AF1-E3A0B0A253AA}"/>
                </a:ext>
              </a:extLst>
            </p:cNvPr>
            <p:cNvCxnSpPr/>
            <p:nvPr/>
          </p:nvCxnSpPr>
          <p:spPr>
            <a:xfrm>
              <a:off x="1862741" y="116840"/>
              <a:ext cx="378174" cy="653447"/>
            </a:xfrm>
            <a:prstGeom prst="line">
              <a:avLst/>
            </a:prstGeom>
            <a:noFill/>
            <a:ln w="6350" cap="flat" cmpd="sng" algn="ctr">
              <a:solidFill>
                <a:sysClr val="windowText" lastClr="000000"/>
              </a:solidFill>
              <a:prstDash val="solid"/>
              <a:miter lim="800000"/>
            </a:ln>
            <a:effectLst/>
          </p:spPr>
        </p:cxnSp>
        <p:cxnSp>
          <p:nvCxnSpPr>
            <p:cNvPr id="139" name="直線コネクタ 138">
              <a:extLst>
                <a:ext uri="{FF2B5EF4-FFF2-40B4-BE49-F238E27FC236}">
                  <a16:creationId xmlns:a16="http://schemas.microsoft.com/office/drawing/2014/main" id="{F6E2ACA5-9589-4C46-B847-42144AF4F02C}"/>
                </a:ext>
              </a:extLst>
            </p:cNvPr>
            <p:cNvCxnSpPr/>
            <p:nvPr/>
          </p:nvCxnSpPr>
          <p:spPr>
            <a:xfrm flipH="1">
              <a:off x="1717040" y="213360"/>
              <a:ext cx="122181" cy="0"/>
            </a:xfrm>
            <a:prstGeom prst="line">
              <a:avLst/>
            </a:prstGeom>
            <a:noFill/>
            <a:ln w="6350" cap="flat" cmpd="sng" algn="ctr">
              <a:solidFill>
                <a:sysClr val="windowText" lastClr="000000"/>
              </a:solidFill>
              <a:prstDash val="solid"/>
              <a:miter lim="800000"/>
            </a:ln>
            <a:effectLst/>
          </p:spPr>
        </p:cxnSp>
        <p:cxnSp>
          <p:nvCxnSpPr>
            <p:cNvPr id="140" name="直線コネクタ 139">
              <a:extLst>
                <a:ext uri="{FF2B5EF4-FFF2-40B4-BE49-F238E27FC236}">
                  <a16:creationId xmlns:a16="http://schemas.microsoft.com/office/drawing/2014/main" id="{E59BD659-AE53-405E-A4AB-20B13B4C7DA7}"/>
                </a:ext>
              </a:extLst>
            </p:cNvPr>
            <p:cNvCxnSpPr/>
            <p:nvPr/>
          </p:nvCxnSpPr>
          <p:spPr>
            <a:xfrm>
              <a:off x="1844040" y="213360"/>
              <a:ext cx="280494" cy="493300"/>
            </a:xfrm>
            <a:prstGeom prst="line">
              <a:avLst/>
            </a:prstGeom>
            <a:noFill/>
            <a:ln w="6350" cap="flat" cmpd="sng" algn="ctr">
              <a:solidFill>
                <a:sysClr val="windowText" lastClr="000000"/>
              </a:solidFill>
              <a:prstDash val="solid"/>
              <a:miter lim="800000"/>
            </a:ln>
            <a:effectLst/>
          </p:spPr>
        </p:cxnSp>
        <p:cxnSp>
          <p:nvCxnSpPr>
            <p:cNvPr id="141" name="直線コネクタ 140">
              <a:extLst>
                <a:ext uri="{FF2B5EF4-FFF2-40B4-BE49-F238E27FC236}">
                  <a16:creationId xmlns:a16="http://schemas.microsoft.com/office/drawing/2014/main" id="{DDD94BC0-66A1-4EE8-9C03-E43030B6F8D9}"/>
                </a:ext>
              </a:extLst>
            </p:cNvPr>
            <p:cNvCxnSpPr/>
            <p:nvPr/>
          </p:nvCxnSpPr>
          <p:spPr>
            <a:xfrm flipH="1">
              <a:off x="1722001" y="350519"/>
              <a:ext cx="132823" cy="0"/>
            </a:xfrm>
            <a:prstGeom prst="line">
              <a:avLst/>
            </a:prstGeom>
            <a:noFill/>
            <a:ln w="6350" cap="flat" cmpd="sng" algn="ctr">
              <a:solidFill>
                <a:sysClr val="windowText" lastClr="000000"/>
              </a:solidFill>
              <a:prstDash val="solid"/>
              <a:miter lim="800000"/>
            </a:ln>
            <a:effectLst/>
          </p:spPr>
        </p:cxnSp>
        <p:cxnSp>
          <p:nvCxnSpPr>
            <p:cNvPr id="142" name="直線コネクタ 141">
              <a:extLst>
                <a:ext uri="{FF2B5EF4-FFF2-40B4-BE49-F238E27FC236}">
                  <a16:creationId xmlns:a16="http://schemas.microsoft.com/office/drawing/2014/main" id="{9E8C3FFA-D603-432F-AD94-9EB4F1C4AB96}"/>
                </a:ext>
              </a:extLst>
            </p:cNvPr>
            <p:cNvCxnSpPr/>
            <p:nvPr/>
          </p:nvCxnSpPr>
          <p:spPr>
            <a:xfrm>
              <a:off x="1849120" y="350518"/>
              <a:ext cx="295219" cy="510754"/>
            </a:xfrm>
            <a:prstGeom prst="line">
              <a:avLst/>
            </a:prstGeom>
            <a:noFill/>
            <a:ln w="6350" cap="flat" cmpd="sng" algn="ctr">
              <a:solidFill>
                <a:sysClr val="windowText" lastClr="000000"/>
              </a:solidFill>
              <a:prstDash val="solid"/>
              <a:miter lim="800000"/>
            </a:ln>
            <a:effectLst/>
          </p:spPr>
        </p:cxnSp>
        <p:cxnSp>
          <p:nvCxnSpPr>
            <p:cNvPr id="143" name="直線コネクタ 142">
              <a:extLst>
                <a:ext uri="{FF2B5EF4-FFF2-40B4-BE49-F238E27FC236}">
                  <a16:creationId xmlns:a16="http://schemas.microsoft.com/office/drawing/2014/main" id="{ABB30461-D6FC-440E-B5DD-48BCEA470108}"/>
                </a:ext>
              </a:extLst>
            </p:cNvPr>
            <p:cNvCxnSpPr/>
            <p:nvPr/>
          </p:nvCxnSpPr>
          <p:spPr>
            <a:xfrm flipH="1">
              <a:off x="1104112" y="633800"/>
              <a:ext cx="236943" cy="0"/>
            </a:xfrm>
            <a:prstGeom prst="line">
              <a:avLst/>
            </a:prstGeom>
            <a:noFill/>
            <a:ln w="6350" cap="flat" cmpd="sng" algn="ctr">
              <a:solidFill>
                <a:sysClr val="windowText" lastClr="000000"/>
              </a:solidFill>
              <a:prstDash val="solid"/>
              <a:miter lim="800000"/>
            </a:ln>
            <a:effectLst/>
          </p:spPr>
        </p:cxnSp>
        <p:cxnSp>
          <p:nvCxnSpPr>
            <p:cNvPr id="144" name="直線コネクタ 143">
              <a:extLst>
                <a:ext uri="{FF2B5EF4-FFF2-40B4-BE49-F238E27FC236}">
                  <a16:creationId xmlns:a16="http://schemas.microsoft.com/office/drawing/2014/main" id="{20E8C86F-FAD2-41DD-831F-E1F3DC2B10A9}"/>
                </a:ext>
              </a:extLst>
            </p:cNvPr>
            <p:cNvCxnSpPr/>
            <p:nvPr/>
          </p:nvCxnSpPr>
          <p:spPr>
            <a:xfrm>
              <a:off x="1341055" y="633800"/>
              <a:ext cx="445414" cy="451514"/>
            </a:xfrm>
            <a:prstGeom prst="line">
              <a:avLst/>
            </a:prstGeom>
            <a:noFill/>
            <a:ln w="6350" cap="flat" cmpd="sng" algn="ctr">
              <a:solidFill>
                <a:sysClr val="windowText" lastClr="000000"/>
              </a:solidFill>
              <a:prstDash val="solid"/>
              <a:miter lim="800000"/>
            </a:ln>
            <a:effectLst/>
          </p:spPr>
        </p:cxnSp>
        <p:cxnSp>
          <p:nvCxnSpPr>
            <p:cNvPr id="145" name="直線コネクタ 144">
              <a:extLst>
                <a:ext uri="{FF2B5EF4-FFF2-40B4-BE49-F238E27FC236}">
                  <a16:creationId xmlns:a16="http://schemas.microsoft.com/office/drawing/2014/main" id="{B597AC81-5988-4F54-9793-1315D571FDC8}"/>
                </a:ext>
              </a:extLst>
            </p:cNvPr>
            <p:cNvCxnSpPr/>
            <p:nvPr/>
          </p:nvCxnSpPr>
          <p:spPr>
            <a:xfrm flipH="1">
              <a:off x="1105116" y="811633"/>
              <a:ext cx="1104801" cy="0"/>
            </a:xfrm>
            <a:prstGeom prst="line">
              <a:avLst/>
            </a:prstGeom>
            <a:noFill/>
            <a:ln w="6350" cap="flat" cmpd="sng" algn="ctr">
              <a:solidFill>
                <a:sysClr val="windowText" lastClr="000000"/>
              </a:solidFill>
              <a:prstDash val="solid"/>
              <a:miter lim="800000"/>
            </a:ln>
            <a:effectLst/>
          </p:spPr>
        </p:cxnSp>
        <p:cxnSp>
          <p:nvCxnSpPr>
            <p:cNvPr id="146" name="直線コネクタ 145">
              <a:extLst>
                <a:ext uri="{FF2B5EF4-FFF2-40B4-BE49-F238E27FC236}">
                  <a16:creationId xmlns:a16="http://schemas.microsoft.com/office/drawing/2014/main" id="{102937E3-2DBC-4FC6-AE97-12A83FB9C6F0}"/>
                </a:ext>
              </a:extLst>
            </p:cNvPr>
            <p:cNvCxnSpPr/>
            <p:nvPr/>
          </p:nvCxnSpPr>
          <p:spPr>
            <a:xfrm>
              <a:off x="2209917" y="811633"/>
              <a:ext cx="177253" cy="273681"/>
            </a:xfrm>
            <a:prstGeom prst="line">
              <a:avLst/>
            </a:prstGeom>
            <a:noFill/>
            <a:ln w="6350" cap="flat" cmpd="sng" algn="ctr">
              <a:solidFill>
                <a:sysClr val="windowText" lastClr="000000"/>
              </a:solidFill>
              <a:prstDash val="solid"/>
              <a:miter lim="800000"/>
            </a:ln>
            <a:effectLst/>
          </p:spPr>
        </p:cxnSp>
        <p:cxnSp>
          <p:nvCxnSpPr>
            <p:cNvPr id="147" name="直線コネクタ 146">
              <a:extLst>
                <a:ext uri="{FF2B5EF4-FFF2-40B4-BE49-F238E27FC236}">
                  <a16:creationId xmlns:a16="http://schemas.microsoft.com/office/drawing/2014/main" id="{E4FBD24F-7D18-40DE-B077-F3971A2B9C47}"/>
                </a:ext>
              </a:extLst>
            </p:cNvPr>
            <p:cNvCxnSpPr/>
            <p:nvPr/>
          </p:nvCxnSpPr>
          <p:spPr>
            <a:xfrm flipH="1">
              <a:off x="1105115" y="1108963"/>
              <a:ext cx="821653" cy="0"/>
            </a:xfrm>
            <a:prstGeom prst="line">
              <a:avLst/>
            </a:prstGeom>
            <a:noFill/>
            <a:ln w="6350" cap="flat" cmpd="sng" algn="ctr">
              <a:solidFill>
                <a:sysClr val="windowText" lastClr="000000"/>
              </a:solidFill>
              <a:prstDash val="solid"/>
              <a:miter lim="800000"/>
            </a:ln>
            <a:effectLst/>
          </p:spPr>
        </p:cxnSp>
        <p:cxnSp>
          <p:nvCxnSpPr>
            <p:cNvPr id="148" name="直線コネクタ 147">
              <a:extLst>
                <a:ext uri="{FF2B5EF4-FFF2-40B4-BE49-F238E27FC236}">
                  <a16:creationId xmlns:a16="http://schemas.microsoft.com/office/drawing/2014/main" id="{F46713C9-7383-499D-B223-06B72E697697}"/>
                </a:ext>
              </a:extLst>
            </p:cNvPr>
            <p:cNvCxnSpPr/>
            <p:nvPr/>
          </p:nvCxnSpPr>
          <p:spPr>
            <a:xfrm>
              <a:off x="1923122" y="1108963"/>
              <a:ext cx="48233" cy="82803"/>
            </a:xfrm>
            <a:prstGeom prst="line">
              <a:avLst/>
            </a:prstGeom>
            <a:noFill/>
            <a:ln w="6350" cap="flat" cmpd="sng" algn="ctr">
              <a:solidFill>
                <a:sysClr val="windowText" lastClr="000000"/>
              </a:solidFill>
              <a:prstDash val="solid"/>
              <a:miter lim="800000"/>
            </a:ln>
            <a:effectLst/>
          </p:spPr>
        </p:cxnSp>
        <p:cxnSp>
          <p:nvCxnSpPr>
            <p:cNvPr id="149" name="直線コネクタ 148">
              <a:extLst>
                <a:ext uri="{FF2B5EF4-FFF2-40B4-BE49-F238E27FC236}">
                  <a16:creationId xmlns:a16="http://schemas.microsoft.com/office/drawing/2014/main" id="{331F854D-7177-4476-9B4C-F779C5683DFA}"/>
                </a:ext>
              </a:extLst>
            </p:cNvPr>
            <p:cNvCxnSpPr/>
            <p:nvPr/>
          </p:nvCxnSpPr>
          <p:spPr>
            <a:xfrm flipV="1">
              <a:off x="1974200" y="1182354"/>
              <a:ext cx="136410" cy="122901"/>
            </a:xfrm>
            <a:prstGeom prst="line">
              <a:avLst/>
            </a:prstGeom>
            <a:noFill/>
            <a:ln w="6350" cap="flat" cmpd="sng" algn="ctr">
              <a:solidFill>
                <a:sysClr val="windowText" lastClr="000000"/>
              </a:solidFill>
              <a:prstDash val="solid"/>
              <a:miter lim="800000"/>
            </a:ln>
            <a:effectLst/>
          </p:spPr>
        </p:cxnSp>
        <p:cxnSp>
          <p:nvCxnSpPr>
            <p:cNvPr id="150" name="直線コネクタ 149">
              <a:extLst>
                <a:ext uri="{FF2B5EF4-FFF2-40B4-BE49-F238E27FC236}">
                  <a16:creationId xmlns:a16="http://schemas.microsoft.com/office/drawing/2014/main" id="{1B273C0D-249C-43C1-9430-C5980C2487E5}"/>
                </a:ext>
              </a:extLst>
            </p:cNvPr>
            <p:cNvCxnSpPr/>
            <p:nvPr/>
          </p:nvCxnSpPr>
          <p:spPr>
            <a:xfrm flipH="1">
              <a:off x="1105116" y="1305255"/>
              <a:ext cx="874178" cy="0"/>
            </a:xfrm>
            <a:prstGeom prst="line">
              <a:avLst/>
            </a:prstGeom>
            <a:noFill/>
            <a:ln w="6350" cap="flat" cmpd="sng" algn="ctr">
              <a:solidFill>
                <a:sysClr val="windowText" lastClr="000000"/>
              </a:solidFill>
              <a:prstDash val="solid"/>
              <a:miter lim="800000"/>
            </a:ln>
            <a:effectLst/>
          </p:spPr>
        </p:cxnSp>
        <p:cxnSp>
          <p:nvCxnSpPr>
            <p:cNvPr id="151" name="直線コネクタ 150">
              <a:extLst>
                <a:ext uri="{FF2B5EF4-FFF2-40B4-BE49-F238E27FC236}">
                  <a16:creationId xmlns:a16="http://schemas.microsoft.com/office/drawing/2014/main" id="{4095D62E-687A-41CA-BC7D-EA27AA76C831}"/>
                </a:ext>
              </a:extLst>
            </p:cNvPr>
            <p:cNvCxnSpPr/>
            <p:nvPr/>
          </p:nvCxnSpPr>
          <p:spPr>
            <a:xfrm flipV="1">
              <a:off x="1873451" y="1546413"/>
              <a:ext cx="49671" cy="88935"/>
            </a:xfrm>
            <a:prstGeom prst="line">
              <a:avLst/>
            </a:prstGeom>
            <a:noFill/>
            <a:ln w="6350" cap="flat" cmpd="sng" algn="ctr">
              <a:solidFill>
                <a:sysClr val="windowText" lastClr="000000"/>
              </a:solidFill>
              <a:prstDash val="solid"/>
              <a:miter lim="800000"/>
            </a:ln>
            <a:effectLst/>
          </p:spPr>
        </p:cxnSp>
        <p:cxnSp>
          <p:nvCxnSpPr>
            <p:cNvPr id="152" name="直線コネクタ 151">
              <a:extLst>
                <a:ext uri="{FF2B5EF4-FFF2-40B4-BE49-F238E27FC236}">
                  <a16:creationId xmlns:a16="http://schemas.microsoft.com/office/drawing/2014/main" id="{83CF123F-920E-47D9-A94F-95FAA145131E}"/>
                </a:ext>
              </a:extLst>
            </p:cNvPr>
            <p:cNvCxnSpPr/>
            <p:nvPr/>
          </p:nvCxnSpPr>
          <p:spPr>
            <a:xfrm>
              <a:off x="1105232" y="1635348"/>
              <a:ext cx="768219" cy="0"/>
            </a:xfrm>
            <a:prstGeom prst="line">
              <a:avLst/>
            </a:prstGeom>
            <a:noFill/>
            <a:ln w="6350" cap="flat" cmpd="sng" algn="ctr">
              <a:solidFill>
                <a:sysClr val="windowText" lastClr="000000"/>
              </a:solidFill>
              <a:prstDash val="solid"/>
              <a:miter lim="800000"/>
            </a:ln>
            <a:effectLst/>
          </p:spPr>
        </p:cxnSp>
        <p:cxnSp>
          <p:nvCxnSpPr>
            <p:cNvPr id="153" name="直線コネクタ 152">
              <a:extLst>
                <a:ext uri="{FF2B5EF4-FFF2-40B4-BE49-F238E27FC236}">
                  <a16:creationId xmlns:a16="http://schemas.microsoft.com/office/drawing/2014/main" id="{5D0FD647-0557-4DEB-869A-197BFB45A712}"/>
                </a:ext>
              </a:extLst>
            </p:cNvPr>
            <p:cNvCxnSpPr/>
            <p:nvPr/>
          </p:nvCxnSpPr>
          <p:spPr>
            <a:xfrm flipV="1">
              <a:off x="1661858" y="1754395"/>
              <a:ext cx="136780" cy="242235"/>
            </a:xfrm>
            <a:prstGeom prst="line">
              <a:avLst/>
            </a:prstGeom>
            <a:noFill/>
            <a:ln w="6350" cap="flat" cmpd="sng" algn="ctr">
              <a:solidFill>
                <a:sysClr val="windowText" lastClr="000000"/>
              </a:solidFill>
              <a:prstDash val="solid"/>
              <a:miter lim="800000"/>
            </a:ln>
            <a:effectLst/>
          </p:spPr>
        </p:cxnSp>
        <p:cxnSp>
          <p:nvCxnSpPr>
            <p:cNvPr id="154" name="直線コネクタ 153">
              <a:extLst>
                <a:ext uri="{FF2B5EF4-FFF2-40B4-BE49-F238E27FC236}">
                  <a16:creationId xmlns:a16="http://schemas.microsoft.com/office/drawing/2014/main" id="{9C2FF5D6-FED3-4DD6-AA96-86B6A1FE943E}"/>
                </a:ext>
              </a:extLst>
            </p:cNvPr>
            <p:cNvCxnSpPr/>
            <p:nvPr/>
          </p:nvCxnSpPr>
          <p:spPr>
            <a:xfrm flipH="1">
              <a:off x="1104110" y="1996629"/>
              <a:ext cx="557748" cy="0"/>
            </a:xfrm>
            <a:prstGeom prst="line">
              <a:avLst/>
            </a:prstGeom>
            <a:noFill/>
            <a:ln w="6350" cap="flat" cmpd="sng" algn="ctr">
              <a:solidFill>
                <a:sysClr val="windowText" lastClr="000000"/>
              </a:solidFill>
              <a:prstDash val="solid"/>
              <a:miter lim="800000"/>
            </a:ln>
            <a:effectLst/>
          </p:spPr>
        </p:cxnSp>
        <p:cxnSp>
          <p:nvCxnSpPr>
            <p:cNvPr id="155" name="直線コネクタ 154">
              <a:extLst>
                <a:ext uri="{FF2B5EF4-FFF2-40B4-BE49-F238E27FC236}">
                  <a16:creationId xmlns:a16="http://schemas.microsoft.com/office/drawing/2014/main" id="{BBA34A49-6DA1-4E91-908E-863A19FAA053}"/>
                </a:ext>
              </a:extLst>
            </p:cNvPr>
            <p:cNvCxnSpPr/>
            <p:nvPr/>
          </p:nvCxnSpPr>
          <p:spPr>
            <a:xfrm flipH="1">
              <a:off x="1105232" y="2333604"/>
              <a:ext cx="217971" cy="0"/>
            </a:xfrm>
            <a:prstGeom prst="line">
              <a:avLst/>
            </a:prstGeom>
            <a:noFill/>
            <a:ln w="6350" cap="flat" cmpd="sng" algn="ctr">
              <a:solidFill>
                <a:sysClr val="windowText" lastClr="000000"/>
              </a:solidFill>
              <a:prstDash val="solid"/>
              <a:miter lim="800000"/>
            </a:ln>
            <a:effectLst/>
          </p:spPr>
        </p:cxnSp>
        <p:cxnSp>
          <p:nvCxnSpPr>
            <p:cNvPr id="156" name="直線コネクタ 155">
              <a:extLst>
                <a:ext uri="{FF2B5EF4-FFF2-40B4-BE49-F238E27FC236}">
                  <a16:creationId xmlns:a16="http://schemas.microsoft.com/office/drawing/2014/main" id="{5294A56D-A9DF-4BDD-AAAE-F02CB70A194A}"/>
                </a:ext>
              </a:extLst>
            </p:cNvPr>
            <p:cNvCxnSpPr/>
            <p:nvPr/>
          </p:nvCxnSpPr>
          <p:spPr>
            <a:xfrm flipH="1">
              <a:off x="1105075" y="2557542"/>
              <a:ext cx="734146" cy="0"/>
            </a:xfrm>
            <a:prstGeom prst="line">
              <a:avLst/>
            </a:prstGeom>
            <a:noFill/>
            <a:ln w="6350" cap="flat" cmpd="sng" algn="ctr">
              <a:solidFill>
                <a:sysClr val="windowText" lastClr="000000"/>
              </a:solidFill>
              <a:prstDash val="solid"/>
              <a:miter lim="800000"/>
            </a:ln>
            <a:effectLst/>
          </p:spPr>
        </p:cxnSp>
        <p:cxnSp>
          <p:nvCxnSpPr>
            <p:cNvPr id="157" name="直線コネクタ 156">
              <a:extLst>
                <a:ext uri="{FF2B5EF4-FFF2-40B4-BE49-F238E27FC236}">
                  <a16:creationId xmlns:a16="http://schemas.microsoft.com/office/drawing/2014/main" id="{42A339B7-AA5D-4AD5-AC87-8214A6F9E2A1}"/>
                </a:ext>
              </a:extLst>
            </p:cNvPr>
            <p:cNvCxnSpPr/>
            <p:nvPr/>
          </p:nvCxnSpPr>
          <p:spPr>
            <a:xfrm flipH="1" flipV="1">
              <a:off x="1842682" y="2559115"/>
              <a:ext cx="35317" cy="57826"/>
            </a:xfrm>
            <a:prstGeom prst="line">
              <a:avLst/>
            </a:prstGeom>
            <a:noFill/>
            <a:ln w="6350" cap="flat" cmpd="sng" algn="ctr">
              <a:solidFill>
                <a:sysClr val="windowText" lastClr="000000"/>
              </a:solidFill>
              <a:prstDash val="solid"/>
              <a:miter lim="800000"/>
            </a:ln>
            <a:effectLst/>
          </p:spPr>
        </p:cxnSp>
        <p:cxnSp>
          <p:nvCxnSpPr>
            <p:cNvPr id="158" name="直線コネクタ 157">
              <a:extLst>
                <a:ext uri="{FF2B5EF4-FFF2-40B4-BE49-F238E27FC236}">
                  <a16:creationId xmlns:a16="http://schemas.microsoft.com/office/drawing/2014/main" id="{E4B6C42E-02DA-4F8C-B0AE-96A1DE147FEA}"/>
                </a:ext>
              </a:extLst>
            </p:cNvPr>
            <p:cNvCxnSpPr/>
            <p:nvPr/>
          </p:nvCxnSpPr>
          <p:spPr>
            <a:xfrm flipV="1">
              <a:off x="1380836" y="2204720"/>
              <a:ext cx="503366" cy="834308"/>
            </a:xfrm>
            <a:prstGeom prst="line">
              <a:avLst/>
            </a:prstGeom>
            <a:noFill/>
            <a:ln w="6350" cap="flat" cmpd="sng" algn="ctr">
              <a:solidFill>
                <a:sysClr val="windowText" lastClr="000000"/>
              </a:solidFill>
              <a:prstDash val="solid"/>
              <a:miter lim="800000"/>
            </a:ln>
            <a:effectLst/>
          </p:spPr>
        </p:cxnSp>
        <p:cxnSp>
          <p:nvCxnSpPr>
            <p:cNvPr id="159" name="直線コネクタ 158">
              <a:extLst>
                <a:ext uri="{FF2B5EF4-FFF2-40B4-BE49-F238E27FC236}">
                  <a16:creationId xmlns:a16="http://schemas.microsoft.com/office/drawing/2014/main" id="{83C0BC1F-434A-4BA0-97FB-47B2D39B58F1}"/>
                </a:ext>
              </a:extLst>
            </p:cNvPr>
            <p:cNvCxnSpPr/>
            <p:nvPr/>
          </p:nvCxnSpPr>
          <p:spPr>
            <a:xfrm flipH="1">
              <a:off x="1285730" y="3039027"/>
              <a:ext cx="95106" cy="0"/>
            </a:xfrm>
            <a:prstGeom prst="line">
              <a:avLst/>
            </a:prstGeom>
            <a:noFill/>
            <a:ln w="6350" cap="flat" cmpd="sng" algn="ctr">
              <a:solidFill>
                <a:sysClr val="windowText" lastClr="000000"/>
              </a:solidFill>
              <a:prstDash val="solid"/>
              <a:miter lim="800000"/>
            </a:ln>
            <a:effectLst/>
          </p:spPr>
        </p:cxnSp>
        <p:cxnSp>
          <p:nvCxnSpPr>
            <p:cNvPr id="160" name="直線コネクタ 159">
              <a:extLst>
                <a:ext uri="{FF2B5EF4-FFF2-40B4-BE49-F238E27FC236}">
                  <a16:creationId xmlns:a16="http://schemas.microsoft.com/office/drawing/2014/main" id="{6A28C859-0F0F-402A-8C2D-34B63ACE7B3F}"/>
                </a:ext>
              </a:extLst>
            </p:cNvPr>
            <p:cNvCxnSpPr/>
            <p:nvPr/>
          </p:nvCxnSpPr>
          <p:spPr>
            <a:xfrm>
              <a:off x="1618670" y="3281659"/>
              <a:ext cx="1994480" cy="0"/>
            </a:xfrm>
            <a:prstGeom prst="line">
              <a:avLst/>
            </a:prstGeom>
            <a:noFill/>
            <a:ln w="6350" cap="flat" cmpd="sng" algn="ctr">
              <a:solidFill>
                <a:sysClr val="windowText" lastClr="000000"/>
              </a:solidFill>
              <a:prstDash val="solid"/>
              <a:miter lim="800000"/>
            </a:ln>
            <a:effectLst/>
          </p:spPr>
        </p:cxnSp>
        <p:cxnSp>
          <p:nvCxnSpPr>
            <p:cNvPr id="161" name="直線コネクタ 160">
              <a:extLst>
                <a:ext uri="{FF2B5EF4-FFF2-40B4-BE49-F238E27FC236}">
                  <a16:creationId xmlns:a16="http://schemas.microsoft.com/office/drawing/2014/main" id="{F8237577-2B8D-4C35-A4D7-79D22863B0C4}"/>
                </a:ext>
              </a:extLst>
            </p:cNvPr>
            <p:cNvCxnSpPr/>
            <p:nvPr/>
          </p:nvCxnSpPr>
          <p:spPr>
            <a:xfrm flipV="1">
              <a:off x="1618670" y="2956537"/>
              <a:ext cx="0" cy="325872"/>
            </a:xfrm>
            <a:prstGeom prst="line">
              <a:avLst/>
            </a:prstGeom>
            <a:noFill/>
            <a:ln w="6350" cap="flat" cmpd="sng" algn="ctr">
              <a:solidFill>
                <a:sysClr val="windowText" lastClr="000000"/>
              </a:solidFill>
              <a:prstDash val="solid"/>
              <a:miter lim="800000"/>
            </a:ln>
            <a:effectLst/>
          </p:spPr>
        </p:cxnSp>
        <p:cxnSp>
          <p:nvCxnSpPr>
            <p:cNvPr id="162" name="直線コネクタ 161">
              <a:extLst>
                <a:ext uri="{FF2B5EF4-FFF2-40B4-BE49-F238E27FC236}">
                  <a16:creationId xmlns:a16="http://schemas.microsoft.com/office/drawing/2014/main" id="{2FCE35DC-D643-4B44-847B-B9B9F095D56F}"/>
                </a:ext>
              </a:extLst>
            </p:cNvPr>
            <p:cNvCxnSpPr/>
            <p:nvPr/>
          </p:nvCxnSpPr>
          <p:spPr>
            <a:xfrm flipV="1">
              <a:off x="3613150" y="2956540"/>
              <a:ext cx="0" cy="330500"/>
            </a:xfrm>
            <a:prstGeom prst="line">
              <a:avLst/>
            </a:prstGeom>
            <a:noFill/>
            <a:ln w="6350" cap="flat" cmpd="sng" algn="ctr">
              <a:solidFill>
                <a:sysClr val="windowText" lastClr="000000"/>
              </a:solidFill>
              <a:prstDash val="solid"/>
              <a:miter lim="800000"/>
            </a:ln>
            <a:effectLst/>
          </p:spPr>
        </p:cxnSp>
        <p:cxnSp>
          <p:nvCxnSpPr>
            <p:cNvPr id="163" name="直線コネクタ 162">
              <a:extLst>
                <a:ext uri="{FF2B5EF4-FFF2-40B4-BE49-F238E27FC236}">
                  <a16:creationId xmlns:a16="http://schemas.microsoft.com/office/drawing/2014/main" id="{8548927D-57D2-4FEC-9076-20AB83DBAEEB}"/>
                </a:ext>
              </a:extLst>
            </p:cNvPr>
            <p:cNvCxnSpPr/>
            <p:nvPr/>
          </p:nvCxnSpPr>
          <p:spPr>
            <a:xfrm flipV="1">
              <a:off x="2907078" y="2956541"/>
              <a:ext cx="0" cy="174804"/>
            </a:xfrm>
            <a:prstGeom prst="line">
              <a:avLst/>
            </a:prstGeom>
            <a:noFill/>
            <a:ln w="6350" cap="flat" cmpd="sng" algn="ctr">
              <a:solidFill>
                <a:sysClr val="windowText" lastClr="000000"/>
              </a:solidFill>
              <a:prstDash val="solid"/>
              <a:miter lim="800000"/>
            </a:ln>
            <a:effectLst/>
          </p:spPr>
        </p:cxnSp>
        <p:cxnSp>
          <p:nvCxnSpPr>
            <p:cNvPr id="164" name="直線コネクタ 163">
              <a:extLst>
                <a:ext uri="{FF2B5EF4-FFF2-40B4-BE49-F238E27FC236}">
                  <a16:creationId xmlns:a16="http://schemas.microsoft.com/office/drawing/2014/main" id="{5CCC87D2-523F-481F-9534-BD6B8471DB20}"/>
                </a:ext>
              </a:extLst>
            </p:cNvPr>
            <p:cNvCxnSpPr/>
            <p:nvPr/>
          </p:nvCxnSpPr>
          <p:spPr>
            <a:xfrm>
              <a:off x="2907078" y="3131343"/>
              <a:ext cx="706072" cy="0"/>
            </a:xfrm>
            <a:prstGeom prst="line">
              <a:avLst/>
            </a:prstGeom>
            <a:noFill/>
            <a:ln w="6350" cap="flat" cmpd="sng" algn="ctr">
              <a:solidFill>
                <a:sysClr val="windowText" lastClr="000000"/>
              </a:solidFill>
              <a:prstDash val="solid"/>
              <a:miter lim="800000"/>
            </a:ln>
            <a:effectLst/>
          </p:spPr>
        </p:cxnSp>
        <p:cxnSp>
          <p:nvCxnSpPr>
            <p:cNvPr id="165" name="直線コネクタ 164">
              <a:extLst>
                <a:ext uri="{FF2B5EF4-FFF2-40B4-BE49-F238E27FC236}">
                  <a16:creationId xmlns:a16="http://schemas.microsoft.com/office/drawing/2014/main" id="{D6497050-5CCF-4599-9088-5616298832BD}"/>
                </a:ext>
              </a:extLst>
            </p:cNvPr>
            <p:cNvCxnSpPr/>
            <p:nvPr/>
          </p:nvCxnSpPr>
          <p:spPr>
            <a:xfrm>
              <a:off x="3883769" y="3028357"/>
              <a:ext cx="106840" cy="0"/>
            </a:xfrm>
            <a:prstGeom prst="line">
              <a:avLst/>
            </a:prstGeom>
            <a:noFill/>
            <a:ln w="6350" cap="flat" cmpd="sng" algn="ctr">
              <a:solidFill>
                <a:sysClr val="windowText" lastClr="000000"/>
              </a:solidFill>
              <a:prstDash val="solid"/>
              <a:miter lim="800000"/>
            </a:ln>
            <a:effectLst/>
          </p:spPr>
        </p:cxnSp>
        <p:cxnSp>
          <p:nvCxnSpPr>
            <p:cNvPr id="166" name="直線コネクタ 165">
              <a:extLst>
                <a:ext uri="{FF2B5EF4-FFF2-40B4-BE49-F238E27FC236}">
                  <a16:creationId xmlns:a16="http://schemas.microsoft.com/office/drawing/2014/main" id="{87DAD202-F205-4F4F-B380-C3BD798227C8}"/>
                </a:ext>
              </a:extLst>
            </p:cNvPr>
            <p:cNvCxnSpPr/>
            <p:nvPr/>
          </p:nvCxnSpPr>
          <p:spPr>
            <a:xfrm>
              <a:off x="3576201" y="2506167"/>
              <a:ext cx="304756" cy="522190"/>
            </a:xfrm>
            <a:prstGeom prst="line">
              <a:avLst/>
            </a:prstGeom>
            <a:noFill/>
            <a:ln w="6350" cap="flat" cmpd="sng" algn="ctr">
              <a:solidFill>
                <a:sysClr val="windowText" lastClr="000000"/>
              </a:solidFill>
              <a:prstDash val="solid"/>
              <a:miter lim="800000"/>
            </a:ln>
            <a:effectLst/>
          </p:spPr>
        </p:cxnSp>
        <p:cxnSp>
          <p:nvCxnSpPr>
            <p:cNvPr id="167" name="直線コネクタ 166">
              <a:extLst>
                <a:ext uri="{FF2B5EF4-FFF2-40B4-BE49-F238E27FC236}">
                  <a16:creationId xmlns:a16="http://schemas.microsoft.com/office/drawing/2014/main" id="{FC377ED5-4667-44A3-A479-2148C1E71A71}"/>
                </a:ext>
              </a:extLst>
            </p:cNvPr>
            <p:cNvCxnSpPr/>
            <p:nvPr/>
          </p:nvCxnSpPr>
          <p:spPr>
            <a:xfrm>
              <a:off x="2762521" y="207420"/>
              <a:ext cx="193436" cy="0"/>
            </a:xfrm>
            <a:prstGeom prst="line">
              <a:avLst/>
            </a:prstGeom>
            <a:noFill/>
            <a:ln w="6350" cap="flat" cmpd="sng" algn="ctr">
              <a:solidFill>
                <a:sysClr val="windowText" lastClr="000000"/>
              </a:solidFill>
              <a:prstDash val="solid"/>
              <a:miter lim="800000"/>
            </a:ln>
            <a:effectLst/>
          </p:spPr>
        </p:cxnSp>
        <p:cxnSp>
          <p:nvCxnSpPr>
            <p:cNvPr id="168" name="直線コネクタ 167">
              <a:extLst>
                <a:ext uri="{FF2B5EF4-FFF2-40B4-BE49-F238E27FC236}">
                  <a16:creationId xmlns:a16="http://schemas.microsoft.com/office/drawing/2014/main" id="{53C31CA6-3CEA-493D-99AD-EF7A5C0B923A}"/>
                </a:ext>
              </a:extLst>
            </p:cNvPr>
            <p:cNvCxnSpPr/>
            <p:nvPr/>
          </p:nvCxnSpPr>
          <p:spPr>
            <a:xfrm flipV="1">
              <a:off x="2427504" y="205704"/>
              <a:ext cx="335017" cy="555418"/>
            </a:xfrm>
            <a:prstGeom prst="line">
              <a:avLst/>
            </a:prstGeom>
            <a:noFill/>
            <a:ln w="6350" cap="flat" cmpd="sng" algn="ctr">
              <a:solidFill>
                <a:sysClr val="windowText" lastClr="000000"/>
              </a:solidFill>
              <a:prstDash val="solid"/>
              <a:miter lim="800000"/>
            </a:ln>
            <a:effectLst/>
          </p:spPr>
        </p:cxnSp>
        <p:cxnSp>
          <p:nvCxnSpPr>
            <p:cNvPr id="169" name="直線コネクタ 168">
              <a:extLst>
                <a:ext uri="{FF2B5EF4-FFF2-40B4-BE49-F238E27FC236}">
                  <a16:creationId xmlns:a16="http://schemas.microsoft.com/office/drawing/2014/main" id="{82553176-2138-4457-8EA2-B7403401989A}"/>
                </a:ext>
              </a:extLst>
            </p:cNvPr>
            <p:cNvCxnSpPr/>
            <p:nvPr/>
          </p:nvCxnSpPr>
          <p:spPr>
            <a:xfrm>
              <a:off x="2849387" y="345440"/>
              <a:ext cx="142733" cy="0"/>
            </a:xfrm>
            <a:prstGeom prst="line">
              <a:avLst/>
            </a:prstGeom>
            <a:noFill/>
            <a:ln w="6350" cap="flat" cmpd="sng" algn="ctr">
              <a:solidFill>
                <a:sysClr val="windowText" lastClr="000000"/>
              </a:solidFill>
              <a:prstDash val="solid"/>
              <a:miter lim="800000"/>
            </a:ln>
            <a:effectLst/>
          </p:spPr>
        </p:cxnSp>
        <p:cxnSp>
          <p:nvCxnSpPr>
            <p:cNvPr id="170" name="直線コネクタ 169">
              <a:extLst>
                <a:ext uri="{FF2B5EF4-FFF2-40B4-BE49-F238E27FC236}">
                  <a16:creationId xmlns:a16="http://schemas.microsoft.com/office/drawing/2014/main" id="{0E56B031-6D1A-4878-9F85-D7B631241132}"/>
                </a:ext>
              </a:extLst>
            </p:cNvPr>
            <p:cNvCxnSpPr/>
            <p:nvPr/>
          </p:nvCxnSpPr>
          <p:spPr>
            <a:xfrm flipH="1">
              <a:off x="2641107" y="345440"/>
              <a:ext cx="208620" cy="348428"/>
            </a:xfrm>
            <a:prstGeom prst="line">
              <a:avLst/>
            </a:prstGeom>
            <a:noFill/>
            <a:ln w="6350" cap="flat" cmpd="sng" algn="ctr">
              <a:solidFill>
                <a:sysClr val="windowText" lastClr="000000"/>
              </a:solidFill>
              <a:prstDash val="solid"/>
              <a:miter lim="800000"/>
            </a:ln>
            <a:effectLst/>
          </p:spPr>
        </p:cxnSp>
        <p:cxnSp>
          <p:nvCxnSpPr>
            <p:cNvPr id="171" name="直線コネクタ 170">
              <a:extLst>
                <a:ext uri="{FF2B5EF4-FFF2-40B4-BE49-F238E27FC236}">
                  <a16:creationId xmlns:a16="http://schemas.microsoft.com/office/drawing/2014/main" id="{F0DCC1EB-BCC1-42E5-90EF-CF046E5521E0}"/>
                </a:ext>
              </a:extLst>
            </p:cNvPr>
            <p:cNvCxnSpPr/>
            <p:nvPr/>
          </p:nvCxnSpPr>
          <p:spPr>
            <a:xfrm>
              <a:off x="3710229" y="533594"/>
              <a:ext cx="271963" cy="0"/>
            </a:xfrm>
            <a:prstGeom prst="line">
              <a:avLst/>
            </a:prstGeom>
            <a:noFill/>
            <a:ln w="6350" cap="flat" cmpd="sng" algn="ctr">
              <a:solidFill>
                <a:sysClr val="windowText" lastClr="000000"/>
              </a:solidFill>
              <a:prstDash val="solid"/>
              <a:miter lim="800000"/>
            </a:ln>
            <a:effectLst/>
          </p:spPr>
        </p:cxnSp>
        <p:cxnSp>
          <p:nvCxnSpPr>
            <p:cNvPr id="172" name="直線コネクタ 171">
              <a:extLst>
                <a:ext uri="{FF2B5EF4-FFF2-40B4-BE49-F238E27FC236}">
                  <a16:creationId xmlns:a16="http://schemas.microsoft.com/office/drawing/2014/main" id="{CFCB1C09-6DA5-4769-AD00-74CABCE0872A}"/>
                </a:ext>
              </a:extLst>
            </p:cNvPr>
            <p:cNvCxnSpPr/>
            <p:nvPr/>
          </p:nvCxnSpPr>
          <p:spPr>
            <a:xfrm flipV="1">
              <a:off x="3276600" y="529500"/>
              <a:ext cx="431617" cy="719474"/>
            </a:xfrm>
            <a:prstGeom prst="line">
              <a:avLst/>
            </a:prstGeom>
            <a:noFill/>
            <a:ln w="6350" cap="flat" cmpd="sng" algn="ctr">
              <a:solidFill>
                <a:sysClr val="windowText" lastClr="000000"/>
              </a:solidFill>
              <a:prstDash val="solid"/>
              <a:miter lim="800000"/>
            </a:ln>
            <a:effectLst/>
          </p:spPr>
        </p:cxnSp>
        <p:cxnSp>
          <p:nvCxnSpPr>
            <p:cNvPr id="173" name="直線コネクタ 172">
              <a:extLst>
                <a:ext uri="{FF2B5EF4-FFF2-40B4-BE49-F238E27FC236}">
                  <a16:creationId xmlns:a16="http://schemas.microsoft.com/office/drawing/2014/main" id="{D40BE7B1-1315-41EC-9BA9-BB76C6BB181D}"/>
                </a:ext>
              </a:extLst>
            </p:cNvPr>
            <p:cNvCxnSpPr/>
            <p:nvPr/>
          </p:nvCxnSpPr>
          <p:spPr>
            <a:xfrm>
              <a:off x="3889001" y="929232"/>
              <a:ext cx="0" cy="764910"/>
            </a:xfrm>
            <a:prstGeom prst="line">
              <a:avLst/>
            </a:prstGeom>
            <a:noFill/>
            <a:ln w="6350" cap="flat" cmpd="sng" algn="ctr">
              <a:solidFill>
                <a:sysClr val="windowText" lastClr="000000"/>
              </a:solidFill>
              <a:prstDash val="solid"/>
              <a:miter lim="800000"/>
            </a:ln>
            <a:effectLst/>
          </p:spPr>
        </p:cxnSp>
        <p:cxnSp>
          <p:nvCxnSpPr>
            <p:cNvPr id="174" name="直線コネクタ 173">
              <a:extLst>
                <a:ext uri="{FF2B5EF4-FFF2-40B4-BE49-F238E27FC236}">
                  <a16:creationId xmlns:a16="http://schemas.microsoft.com/office/drawing/2014/main" id="{1EA491F1-5042-45B5-8238-94332334D06D}"/>
                </a:ext>
              </a:extLst>
            </p:cNvPr>
            <p:cNvCxnSpPr/>
            <p:nvPr/>
          </p:nvCxnSpPr>
          <p:spPr>
            <a:xfrm>
              <a:off x="3889001" y="929232"/>
              <a:ext cx="99130" cy="0"/>
            </a:xfrm>
            <a:prstGeom prst="line">
              <a:avLst/>
            </a:prstGeom>
            <a:noFill/>
            <a:ln w="6350" cap="flat" cmpd="sng" algn="ctr">
              <a:solidFill>
                <a:sysClr val="windowText" lastClr="000000"/>
              </a:solidFill>
              <a:prstDash val="solid"/>
              <a:miter lim="800000"/>
            </a:ln>
            <a:effectLst/>
          </p:spPr>
        </p:cxnSp>
        <p:cxnSp>
          <p:nvCxnSpPr>
            <p:cNvPr id="175" name="直線コネクタ 174">
              <a:extLst>
                <a:ext uri="{FF2B5EF4-FFF2-40B4-BE49-F238E27FC236}">
                  <a16:creationId xmlns:a16="http://schemas.microsoft.com/office/drawing/2014/main" id="{FDC2F7AE-52E2-4F01-9C11-D122351B6EA9}"/>
                </a:ext>
              </a:extLst>
            </p:cNvPr>
            <p:cNvCxnSpPr/>
            <p:nvPr/>
          </p:nvCxnSpPr>
          <p:spPr>
            <a:xfrm flipV="1">
              <a:off x="4132434" y="1537128"/>
              <a:ext cx="0" cy="850156"/>
            </a:xfrm>
            <a:prstGeom prst="line">
              <a:avLst/>
            </a:prstGeom>
            <a:noFill/>
            <a:ln w="6350" cap="flat" cmpd="sng" algn="ctr">
              <a:solidFill>
                <a:sysClr val="windowText" lastClr="000000"/>
              </a:solidFill>
              <a:prstDash val="solid"/>
              <a:miter lim="800000"/>
            </a:ln>
            <a:effectLst/>
          </p:spPr>
        </p:cxnSp>
        <p:cxnSp>
          <p:nvCxnSpPr>
            <p:cNvPr id="176" name="直線コネクタ 175">
              <a:extLst>
                <a:ext uri="{FF2B5EF4-FFF2-40B4-BE49-F238E27FC236}">
                  <a16:creationId xmlns:a16="http://schemas.microsoft.com/office/drawing/2014/main" id="{A32EDD1A-247D-410F-B59D-F1F7EEF624D5}"/>
                </a:ext>
              </a:extLst>
            </p:cNvPr>
            <p:cNvCxnSpPr/>
            <p:nvPr/>
          </p:nvCxnSpPr>
          <p:spPr>
            <a:xfrm flipH="1">
              <a:off x="3945648" y="1537128"/>
              <a:ext cx="186787" cy="0"/>
            </a:xfrm>
            <a:prstGeom prst="line">
              <a:avLst/>
            </a:prstGeom>
            <a:noFill/>
            <a:ln w="6350" cap="flat" cmpd="sng" algn="ctr">
              <a:solidFill>
                <a:sysClr val="windowText" lastClr="000000"/>
              </a:solidFill>
              <a:prstDash val="solid"/>
              <a:miter lim="800000"/>
            </a:ln>
            <a:effectLst/>
          </p:spPr>
        </p:cxnSp>
        <p:cxnSp>
          <p:nvCxnSpPr>
            <p:cNvPr id="177" name="直線コネクタ 176">
              <a:extLst>
                <a:ext uri="{FF2B5EF4-FFF2-40B4-BE49-F238E27FC236}">
                  <a16:creationId xmlns:a16="http://schemas.microsoft.com/office/drawing/2014/main" id="{01CB717E-49C7-4EDE-BD0A-4A05B35C1B4E}"/>
                </a:ext>
              </a:extLst>
            </p:cNvPr>
            <p:cNvCxnSpPr/>
            <p:nvPr/>
          </p:nvCxnSpPr>
          <p:spPr>
            <a:xfrm flipH="1">
              <a:off x="3945648" y="1571154"/>
              <a:ext cx="186786" cy="0"/>
            </a:xfrm>
            <a:prstGeom prst="line">
              <a:avLst/>
            </a:prstGeom>
            <a:noFill/>
            <a:ln w="6350" cap="flat" cmpd="sng" algn="ctr">
              <a:solidFill>
                <a:sysClr val="windowText" lastClr="000000"/>
              </a:solidFill>
              <a:prstDash val="solid"/>
              <a:miter lim="800000"/>
            </a:ln>
            <a:effectLst/>
          </p:spPr>
        </p:cxnSp>
        <p:cxnSp>
          <p:nvCxnSpPr>
            <p:cNvPr id="178" name="直線コネクタ 177">
              <a:extLst>
                <a:ext uri="{FF2B5EF4-FFF2-40B4-BE49-F238E27FC236}">
                  <a16:creationId xmlns:a16="http://schemas.microsoft.com/office/drawing/2014/main" id="{6C19CBE0-5110-467C-BA3A-79951D7B147E}"/>
                </a:ext>
              </a:extLst>
            </p:cNvPr>
            <p:cNvCxnSpPr/>
            <p:nvPr/>
          </p:nvCxnSpPr>
          <p:spPr>
            <a:xfrm flipH="1">
              <a:off x="3682067" y="1694142"/>
              <a:ext cx="206934" cy="0"/>
            </a:xfrm>
            <a:prstGeom prst="line">
              <a:avLst/>
            </a:prstGeom>
            <a:noFill/>
            <a:ln w="6350" cap="flat" cmpd="sng" algn="ctr">
              <a:solidFill>
                <a:sysClr val="windowText" lastClr="000000"/>
              </a:solidFill>
              <a:prstDash val="solid"/>
              <a:miter lim="800000"/>
            </a:ln>
            <a:effectLst/>
          </p:spPr>
        </p:cxnSp>
        <p:cxnSp>
          <p:nvCxnSpPr>
            <p:cNvPr id="179" name="直線コネクタ 178">
              <a:extLst>
                <a:ext uri="{FF2B5EF4-FFF2-40B4-BE49-F238E27FC236}">
                  <a16:creationId xmlns:a16="http://schemas.microsoft.com/office/drawing/2014/main" id="{FEA80930-29E2-4921-876C-AD799B465813}"/>
                </a:ext>
              </a:extLst>
            </p:cNvPr>
            <p:cNvCxnSpPr/>
            <p:nvPr/>
          </p:nvCxnSpPr>
          <p:spPr>
            <a:xfrm>
              <a:off x="2328305" y="1541301"/>
              <a:ext cx="0" cy="311618"/>
            </a:xfrm>
            <a:prstGeom prst="line">
              <a:avLst/>
            </a:prstGeom>
            <a:noFill/>
            <a:ln w="6350" cap="flat" cmpd="sng" algn="ctr">
              <a:solidFill>
                <a:sysClr val="windowText" lastClr="000000"/>
              </a:solidFill>
              <a:prstDash val="solid"/>
              <a:miter lim="800000"/>
            </a:ln>
            <a:effectLst/>
          </p:spPr>
        </p:cxnSp>
        <p:cxnSp>
          <p:nvCxnSpPr>
            <p:cNvPr id="180" name="直線コネクタ 179">
              <a:extLst>
                <a:ext uri="{FF2B5EF4-FFF2-40B4-BE49-F238E27FC236}">
                  <a16:creationId xmlns:a16="http://schemas.microsoft.com/office/drawing/2014/main" id="{E95D0D18-9A0A-44F0-B95B-2DCD3713F219}"/>
                </a:ext>
              </a:extLst>
            </p:cNvPr>
            <p:cNvCxnSpPr/>
            <p:nvPr/>
          </p:nvCxnSpPr>
          <p:spPr>
            <a:xfrm>
              <a:off x="2531110" y="838200"/>
              <a:ext cx="0" cy="310927"/>
            </a:xfrm>
            <a:prstGeom prst="line">
              <a:avLst/>
            </a:prstGeom>
            <a:noFill/>
            <a:ln w="6350" cap="flat" cmpd="sng" algn="ctr">
              <a:solidFill>
                <a:sysClr val="windowText" lastClr="000000"/>
              </a:solidFill>
              <a:prstDash val="solid"/>
              <a:miter lim="800000"/>
            </a:ln>
            <a:effectLst/>
          </p:spPr>
        </p:cxnSp>
        <p:cxnSp>
          <p:nvCxnSpPr>
            <p:cNvPr id="181" name="直線コネクタ 180">
              <a:extLst>
                <a:ext uri="{FF2B5EF4-FFF2-40B4-BE49-F238E27FC236}">
                  <a16:creationId xmlns:a16="http://schemas.microsoft.com/office/drawing/2014/main" id="{0DE2DABC-1790-470A-AC30-63F5DD9E1A65}"/>
                </a:ext>
              </a:extLst>
            </p:cNvPr>
            <p:cNvCxnSpPr/>
            <p:nvPr/>
          </p:nvCxnSpPr>
          <p:spPr>
            <a:xfrm>
              <a:off x="3678209" y="2387281"/>
              <a:ext cx="207991" cy="358115"/>
            </a:xfrm>
            <a:prstGeom prst="line">
              <a:avLst/>
            </a:prstGeom>
            <a:noFill/>
            <a:ln w="6350" cap="flat" cmpd="sng" algn="ctr">
              <a:solidFill>
                <a:sysClr val="windowText" lastClr="000000"/>
              </a:solidFill>
              <a:prstDash val="solid"/>
              <a:miter lim="800000"/>
            </a:ln>
            <a:effectLst/>
          </p:spPr>
        </p:cxnSp>
        <p:cxnSp>
          <p:nvCxnSpPr>
            <p:cNvPr id="182" name="直線コネクタ 181">
              <a:extLst>
                <a:ext uri="{FF2B5EF4-FFF2-40B4-BE49-F238E27FC236}">
                  <a16:creationId xmlns:a16="http://schemas.microsoft.com/office/drawing/2014/main" id="{F3701828-B684-4406-AA9C-23C2030184FC}"/>
                </a:ext>
              </a:extLst>
            </p:cNvPr>
            <p:cNvCxnSpPr/>
            <p:nvPr/>
          </p:nvCxnSpPr>
          <p:spPr>
            <a:xfrm>
              <a:off x="3886200" y="2745997"/>
              <a:ext cx="104409" cy="0"/>
            </a:xfrm>
            <a:prstGeom prst="line">
              <a:avLst/>
            </a:prstGeom>
            <a:noFill/>
            <a:ln w="6350" cap="flat" cmpd="sng" algn="ctr">
              <a:solidFill>
                <a:sysClr val="windowText" lastClr="000000"/>
              </a:solidFill>
              <a:prstDash val="solid"/>
              <a:miter lim="800000"/>
            </a:ln>
            <a:effectLst/>
          </p:spPr>
        </p:cxnSp>
        <p:cxnSp>
          <p:nvCxnSpPr>
            <p:cNvPr id="183" name="直線コネクタ 182">
              <a:extLst>
                <a:ext uri="{FF2B5EF4-FFF2-40B4-BE49-F238E27FC236}">
                  <a16:creationId xmlns:a16="http://schemas.microsoft.com/office/drawing/2014/main" id="{5B113BF0-D07E-4C40-BB04-44B3FF6BC009}"/>
                </a:ext>
              </a:extLst>
            </p:cNvPr>
            <p:cNvCxnSpPr/>
            <p:nvPr/>
          </p:nvCxnSpPr>
          <p:spPr>
            <a:xfrm>
              <a:off x="3844381" y="2506167"/>
              <a:ext cx="48746" cy="80222"/>
            </a:xfrm>
            <a:prstGeom prst="line">
              <a:avLst/>
            </a:prstGeom>
            <a:noFill/>
            <a:ln w="6350" cap="flat" cmpd="sng" algn="ctr">
              <a:solidFill>
                <a:sysClr val="windowText" lastClr="000000"/>
              </a:solidFill>
              <a:prstDash val="solid"/>
              <a:miter lim="800000"/>
            </a:ln>
            <a:effectLst/>
          </p:spPr>
        </p:cxnSp>
        <p:cxnSp>
          <p:nvCxnSpPr>
            <p:cNvPr id="184" name="直線コネクタ 183">
              <a:extLst>
                <a:ext uri="{FF2B5EF4-FFF2-40B4-BE49-F238E27FC236}">
                  <a16:creationId xmlns:a16="http://schemas.microsoft.com/office/drawing/2014/main" id="{37525124-E319-4243-8FEB-7E1BF38784BF}"/>
                </a:ext>
              </a:extLst>
            </p:cNvPr>
            <p:cNvCxnSpPr/>
            <p:nvPr/>
          </p:nvCxnSpPr>
          <p:spPr>
            <a:xfrm>
              <a:off x="3893032" y="2586389"/>
              <a:ext cx="97477" cy="0"/>
            </a:xfrm>
            <a:prstGeom prst="line">
              <a:avLst/>
            </a:prstGeom>
            <a:noFill/>
            <a:ln w="6350" cap="flat" cmpd="sng" algn="ctr">
              <a:solidFill>
                <a:sysClr val="windowText" lastClr="000000"/>
              </a:solidFill>
              <a:prstDash val="solid"/>
              <a:miter lim="800000"/>
            </a:ln>
            <a:effectLst/>
          </p:spPr>
        </p:cxnSp>
        <p:cxnSp>
          <p:nvCxnSpPr>
            <p:cNvPr id="185" name="直線コネクタ 184">
              <a:extLst>
                <a:ext uri="{FF2B5EF4-FFF2-40B4-BE49-F238E27FC236}">
                  <a16:creationId xmlns:a16="http://schemas.microsoft.com/office/drawing/2014/main" id="{C089638E-025D-497F-A348-A8D0EED11129}"/>
                </a:ext>
              </a:extLst>
            </p:cNvPr>
            <p:cNvCxnSpPr/>
            <p:nvPr/>
          </p:nvCxnSpPr>
          <p:spPr>
            <a:xfrm flipH="1">
              <a:off x="3945648" y="2386099"/>
              <a:ext cx="186879" cy="0"/>
            </a:xfrm>
            <a:prstGeom prst="line">
              <a:avLst/>
            </a:prstGeom>
            <a:noFill/>
            <a:ln w="6350" cap="flat" cmpd="sng" algn="ctr">
              <a:solidFill>
                <a:sysClr val="windowText" lastClr="000000"/>
              </a:solidFill>
              <a:prstDash val="solid"/>
              <a:miter lim="800000"/>
            </a:ln>
            <a:effectLst/>
          </p:spPr>
        </p:cxnSp>
        <p:cxnSp>
          <p:nvCxnSpPr>
            <p:cNvPr id="186" name="直線矢印コネクタ 185">
              <a:extLst>
                <a:ext uri="{FF2B5EF4-FFF2-40B4-BE49-F238E27FC236}">
                  <a16:creationId xmlns:a16="http://schemas.microsoft.com/office/drawing/2014/main" id="{CC5AE1C2-E4A8-4634-822E-01BFF1A21963}"/>
                </a:ext>
              </a:extLst>
            </p:cNvPr>
            <p:cNvCxnSpPr/>
            <p:nvPr/>
          </p:nvCxnSpPr>
          <p:spPr>
            <a:xfrm>
              <a:off x="2270117" y="1085314"/>
              <a:ext cx="260993" cy="0"/>
            </a:xfrm>
            <a:prstGeom prst="straightConnector1">
              <a:avLst/>
            </a:prstGeom>
            <a:noFill/>
            <a:ln w="6350" cap="flat" cmpd="sng" algn="ctr">
              <a:solidFill>
                <a:sysClr val="windowText" lastClr="000000"/>
              </a:solidFill>
              <a:prstDash val="solid"/>
              <a:miter lim="800000"/>
              <a:headEnd type="arrow" w="sm" len="sm"/>
              <a:tailEnd type="arrow" w="sm" len="sm"/>
            </a:ln>
            <a:effectLst/>
          </p:spPr>
        </p:cxnSp>
        <p:cxnSp>
          <p:nvCxnSpPr>
            <p:cNvPr id="187" name="直線コネクタ 186">
              <a:extLst>
                <a:ext uri="{FF2B5EF4-FFF2-40B4-BE49-F238E27FC236}">
                  <a16:creationId xmlns:a16="http://schemas.microsoft.com/office/drawing/2014/main" id="{661C315B-5EE4-49ED-9F62-ACF728E346B9}"/>
                </a:ext>
              </a:extLst>
            </p:cNvPr>
            <p:cNvCxnSpPr/>
            <p:nvPr/>
          </p:nvCxnSpPr>
          <p:spPr>
            <a:xfrm flipV="1">
              <a:off x="1323203" y="2203663"/>
              <a:ext cx="72709" cy="129942"/>
            </a:xfrm>
            <a:prstGeom prst="line">
              <a:avLst/>
            </a:prstGeom>
            <a:noFill/>
            <a:ln w="6350" cap="flat" cmpd="sng" algn="ctr">
              <a:solidFill>
                <a:sysClr val="windowText" lastClr="000000"/>
              </a:solidFill>
              <a:prstDash val="solid"/>
              <a:miter lim="800000"/>
            </a:ln>
            <a:effectLst/>
          </p:spPr>
        </p:cxnSp>
        <p:cxnSp>
          <p:nvCxnSpPr>
            <p:cNvPr id="188" name="直線矢印コネクタ 187">
              <a:extLst>
                <a:ext uri="{FF2B5EF4-FFF2-40B4-BE49-F238E27FC236}">
                  <a16:creationId xmlns:a16="http://schemas.microsoft.com/office/drawing/2014/main" id="{A8122A3E-BC06-481B-A542-91AFB8AEEB7F}"/>
                </a:ext>
              </a:extLst>
            </p:cNvPr>
            <p:cNvCxnSpPr/>
            <p:nvPr/>
          </p:nvCxnSpPr>
          <p:spPr>
            <a:xfrm flipV="1">
              <a:off x="2115203" y="861272"/>
              <a:ext cx="0" cy="672962"/>
            </a:xfrm>
            <a:prstGeom prst="straightConnector1">
              <a:avLst/>
            </a:prstGeom>
            <a:noFill/>
            <a:ln w="6350" cap="flat" cmpd="sng" algn="ctr">
              <a:solidFill>
                <a:sysClr val="windowText" lastClr="000000"/>
              </a:solidFill>
              <a:prstDash val="solid"/>
              <a:miter lim="800000"/>
              <a:headEnd type="arrow" w="sm" len="sm"/>
              <a:tailEnd type="arrow" w="sm" len="sm"/>
            </a:ln>
            <a:effectLst/>
          </p:spPr>
        </p:cxnSp>
        <p:cxnSp>
          <p:nvCxnSpPr>
            <p:cNvPr id="189" name="直線コネクタ 188">
              <a:extLst>
                <a:ext uri="{FF2B5EF4-FFF2-40B4-BE49-F238E27FC236}">
                  <a16:creationId xmlns:a16="http://schemas.microsoft.com/office/drawing/2014/main" id="{1DB632F3-F040-415B-A7D0-81FED27D288C}"/>
                </a:ext>
              </a:extLst>
            </p:cNvPr>
            <p:cNvCxnSpPr/>
            <p:nvPr/>
          </p:nvCxnSpPr>
          <p:spPr>
            <a:xfrm flipH="1">
              <a:off x="0" y="655320"/>
              <a:ext cx="156210" cy="0"/>
            </a:xfrm>
            <a:prstGeom prst="line">
              <a:avLst/>
            </a:prstGeom>
            <a:noFill/>
            <a:ln w="6350" cap="flat" cmpd="sng" algn="ctr">
              <a:solidFill>
                <a:sysClr val="windowText" lastClr="000000"/>
              </a:solidFill>
              <a:prstDash val="solid"/>
              <a:miter lim="800000"/>
            </a:ln>
            <a:effectLst/>
          </p:spPr>
        </p:cxnSp>
        <p:cxnSp>
          <p:nvCxnSpPr>
            <p:cNvPr id="190" name="直線コネクタ 189">
              <a:extLst>
                <a:ext uri="{FF2B5EF4-FFF2-40B4-BE49-F238E27FC236}">
                  <a16:creationId xmlns:a16="http://schemas.microsoft.com/office/drawing/2014/main" id="{1F7DEACE-4834-4B5A-B748-62FF033FD7DF}"/>
                </a:ext>
              </a:extLst>
            </p:cNvPr>
            <p:cNvCxnSpPr/>
            <p:nvPr/>
          </p:nvCxnSpPr>
          <p:spPr>
            <a:xfrm flipH="1">
              <a:off x="0" y="2694171"/>
              <a:ext cx="156210" cy="0"/>
            </a:xfrm>
            <a:prstGeom prst="line">
              <a:avLst/>
            </a:prstGeom>
            <a:noFill/>
            <a:ln w="6350" cap="flat" cmpd="sng" algn="ctr">
              <a:solidFill>
                <a:sysClr val="windowText" lastClr="000000"/>
              </a:solidFill>
              <a:prstDash val="solid"/>
              <a:miter lim="800000"/>
            </a:ln>
            <a:effectLst/>
          </p:spPr>
        </p:cxnSp>
        <p:cxnSp>
          <p:nvCxnSpPr>
            <p:cNvPr id="191" name="直線コネクタ 190">
              <a:extLst>
                <a:ext uri="{FF2B5EF4-FFF2-40B4-BE49-F238E27FC236}">
                  <a16:creationId xmlns:a16="http://schemas.microsoft.com/office/drawing/2014/main" id="{AC7DD137-3050-4AEC-8D81-ED6B3F76F75D}"/>
                </a:ext>
              </a:extLst>
            </p:cNvPr>
            <p:cNvCxnSpPr/>
            <p:nvPr/>
          </p:nvCxnSpPr>
          <p:spPr>
            <a:xfrm>
              <a:off x="0" y="655320"/>
              <a:ext cx="0" cy="2047067"/>
            </a:xfrm>
            <a:prstGeom prst="line">
              <a:avLst/>
            </a:prstGeom>
            <a:noFill/>
            <a:ln w="6350" cap="flat" cmpd="sng" algn="ctr">
              <a:solidFill>
                <a:sysClr val="windowText" lastClr="000000"/>
              </a:solidFill>
              <a:prstDash val="solid"/>
              <a:miter lim="800000"/>
            </a:ln>
            <a:effectLst/>
          </p:spPr>
        </p:cxnSp>
        <p:cxnSp>
          <p:nvCxnSpPr>
            <p:cNvPr id="192" name="直線コネクタ 191">
              <a:extLst>
                <a:ext uri="{FF2B5EF4-FFF2-40B4-BE49-F238E27FC236}">
                  <a16:creationId xmlns:a16="http://schemas.microsoft.com/office/drawing/2014/main" id="{1C444E78-7EAF-47EF-AB86-91FE3F3AB0BA}"/>
                </a:ext>
              </a:extLst>
            </p:cNvPr>
            <p:cNvCxnSpPr/>
            <p:nvPr/>
          </p:nvCxnSpPr>
          <p:spPr>
            <a:xfrm>
              <a:off x="2270117" y="1017911"/>
              <a:ext cx="0" cy="286892"/>
            </a:xfrm>
            <a:prstGeom prst="line">
              <a:avLst/>
            </a:prstGeom>
            <a:noFill/>
            <a:ln w="6350" cap="flat" cmpd="sng" algn="ctr">
              <a:solidFill>
                <a:sysClr val="windowText" lastClr="000000"/>
              </a:solidFill>
              <a:prstDash val="solid"/>
              <a:miter lim="800000"/>
            </a:ln>
            <a:effectLst/>
          </p:spPr>
        </p:cxnSp>
      </p:grpSp>
      <p:cxnSp>
        <p:nvCxnSpPr>
          <p:cNvPr id="103" name="直線コネクタ 102">
            <a:extLst>
              <a:ext uri="{FF2B5EF4-FFF2-40B4-BE49-F238E27FC236}">
                <a16:creationId xmlns:a16="http://schemas.microsoft.com/office/drawing/2014/main" id="{B70B080F-4180-43C5-B1D6-E4BEAD062E98}"/>
              </a:ext>
            </a:extLst>
          </p:cNvPr>
          <p:cNvCxnSpPr/>
          <p:nvPr/>
        </p:nvCxnSpPr>
        <p:spPr>
          <a:xfrm flipV="1">
            <a:off x="8874608" y="4596987"/>
            <a:ext cx="340995" cy="353695"/>
          </a:xfrm>
          <a:prstGeom prst="line">
            <a:avLst/>
          </a:prstGeom>
          <a:noFill/>
          <a:ln w="6350" cap="flat" cmpd="sng" algn="ctr">
            <a:solidFill>
              <a:sysClr val="windowText" lastClr="000000"/>
            </a:solidFill>
            <a:prstDash val="solid"/>
            <a:miter lim="800000"/>
          </a:ln>
          <a:effectLst/>
        </p:spPr>
      </p:cxnSp>
      <p:cxnSp>
        <p:nvCxnSpPr>
          <p:cNvPr id="104" name="直線コネクタ 103">
            <a:extLst>
              <a:ext uri="{FF2B5EF4-FFF2-40B4-BE49-F238E27FC236}">
                <a16:creationId xmlns:a16="http://schemas.microsoft.com/office/drawing/2014/main" id="{AE640553-3774-489D-86ED-516FF7BE9A31}"/>
              </a:ext>
            </a:extLst>
          </p:cNvPr>
          <p:cNvCxnSpPr/>
          <p:nvPr/>
        </p:nvCxnSpPr>
        <p:spPr>
          <a:xfrm flipH="1">
            <a:off x="8779993" y="4946237"/>
            <a:ext cx="94615" cy="0"/>
          </a:xfrm>
          <a:prstGeom prst="line">
            <a:avLst/>
          </a:prstGeom>
          <a:noFill/>
          <a:ln w="6350" cap="flat" cmpd="sng" algn="ctr">
            <a:solidFill>
              <a:sysClr val="windowText" lastClr="000000"/>
            </a:solidFill>
            <a:prstDash val="solid"/>
            <a:miter lim="800000"/>
          </a:ln>
          <a:effectLst/>
        </p:spPr>
      </p:cxnSp>
      <p:grpSp>
        <p:nvGrpSpPr>
          <p:cNvPr id="105" name="グループ化 104">
            <a:extLst>
              <a:ext uri="{FF2B5EF4-FFF2-40B4-BE49-F238E27FC236}">
                <a16:creationId xmlns:a16="http://schemas.microsoft.com/office/drawing/2014/main" id="{FB9A1FEF-A246-4E5C-B06A-06ABBCE6BC34}"/>
              </a:ext>
            </a:extLst>
          </p:cNvPr>
          <p:cNvGrpSpPr/>
          <p:nvPr/>
        </p:nvGrpSpPr>
        <p:grpSpPr>
          <a:xfrm>
            <a:off x="6147029" y="1859502"/>
            <a:ext cx="5953382" cy="4377690"/>
            <a:chOff x="4191" y="0"/>
            <a:chExt cx="5953382" cy="4377913"/>
          </a:xfrm>
        </p:grpSpPr>
        <p:grpSp>
          <p:nvGrpSpPr>
            <p:cNvPr id="106" name="グループ化 105">
              <a:extLst>
                <a:ext uri="{FF2B5EF4-FFF2-40B4-BE49-F238E27FC236}">
                  <a16:creationId xmlns:a16="http://schemas.microsoft.com/office/drawing/2014/main" id="{257421BB-E275-4A98-915C-00E13683F422}"/>
                </a:ext>
              </a:extLst>
            </p:cNvPr>
            <p:cNvGrpSpPr/>
            <p:nvPr/>
          </p:nvGrpSpPr>
          <p:grpSpPr>
            <a:xfrm>
              <a:off x="4191" y="0"/>
              <a:ext cx="5953382" cy="3491145"/>
              <a:chOff x="4191" y="0"/>
              <a:chExt cx="5953382" cy="3491145"/>
            </a:xfrm>
          </p:grpSpPr>
          <p:grpSp>
            <p:nvGrpSpPr>
              <p:cNvPr id="108" name="吹き出し">
                <a:extLst>
                  <a:ext uri="{FF2B5EF4-FFF2-40B4-BE49-F238E27FC236}">
                    <a16:creationId xmlns:a16="http://schemas.microsoft.com/office/drawing/2014/main" id="{C6D4196B-D08B-490E-8479-164C399C4089}"/>
                  </a:ext>
                </a:extLst>
              </p:cNvPr>
              <p:cNvGrpSpPr/>
              <p:nvPr/>
            </p:nvGrpSpPr>
            <p:grpSpPr>
              <a:xfrm>
                <a:off x="4191" y="0"/>
                <a:ext cx="5953382" cy="3491145"/>
                <a:chOff x="426051" y="741218"/>
                <a:chExt cx="5954504" cy="3493019"/>
              </a:xfrm>
            </p:grpSpPr>
            <p:sp>
              <p:nvSpPr>
                <p:cNvPr id="110" name="テキスト ボックス 2">
                  <a:extLst>
                    <a:ext uri="{FF2B5EF4-FFF2-40B4-BE49-F238E27FC236}">
                      <a16:creationId xmlns:a16="http://schemas.microsoft.com/office/drawing/2014/main" id="{B1E2C427-94DA-47E8-B6DE-BC4A7EDBE880}"/>
                    </a:ext>
                  </a:extLst>
                </p:cNvPr>
                <p:cNvSpPr txBox="1">
                  <a:spLocks noChangeArrowheads="1"/>
                </p:cNvSpPr>
                <p:nvPr/>
              </p:nvSpPr>
              <p:spPr bwMode="auto">
                <a:xfrm>
                  <a:off x="986598" y="1350219"/>
                  <a:ext cx="668020" cy="123190"/>
                </a:xfrm>
                <a:prstGeom prst="rect">
                  <a:avLst/>
                </a:prstGeom>
                <a:noFill/>
                <a:ln w="9525">
                  <a:noFill/>
                  <a:miter lim="800000"/>
                  <a:headEnd/>
                  <a:tailEnd/>
                </a:ln>
              </p:spPr>
              <p:txBody>
                <a:bodyPr rot="0" vert="horz" wrap="square" lIns="0" tIns="0" rIns="0" bIns="0" anchor="t" anchorCtr="0">
                  <a:spAutoFit/>
                </a:bodyPr>
                <a:lstStyle/>
                <a:p>
                  <a:pPr algn="r">
                    <a:lnSpc>
                      <a:spcPts val="900"/>
                    </a:lnSpc>
                  </a:pPr>
                  <a:r>
                    <a:rPr lang="ja-JP" sz="800" kern="100">
                      <a:effectLst/>
                      <a:latin typeface="ＭＳ ゴシック" panose="020B0609070205080204" pitchFamily="49" charset="-128"/>
                      <a:ea typeface="ＭＳ ゴシック" panose="020B0609070205080204" pitchFamily="49" charset="-128"/>
                      <a:cs typeface="Times New Roman" panose="02020603050405020304" pitchFamily="18" charset="0"/>
                    </a:rPr>
                    <a:t>○背もたれ</a:t>
                  </a:r>
                  <a:endParaRPr lang="ja-JP" sz="105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11" name="テキスト ボックス 2">
                  <a:extLst>
                    <a:ext uri="{FF2B5EF4-FFF2-40B4-BE49-F238E27FC236}">
                      <a16:creationId xmlns:a16="http://schemas.microsoft.com/office/drawing/2014/main" id="{953FBFC5-2F35-426B-A28C-F8246F3E0929}"/>
                    </a:ext>
                  </a:extLst>
                </p:cNvPr>
                <p:cNvSpPr txBox="1">
                  <a:spLocks noChangeArrowheads="1"/>
                </p:cNvSpPr>
                <p:nvPr/>
              </p:nvSpPr>
              <p:spPr bwMode="auto">
                <a:xfrm>
                  <a:off x="3572315" y="945633"/>
                  <a:ext cx="586149" cy="123853"/>
                </a:xfrm>
                <a:prstGeom prst="rect">
                  <a:avLst/>
                </a:prstGeom>
                <a:noFill/>
                <a:ln w="9525">
                  <a:noFill/>
                  <a:miter lim="800000"/>
                  <a:headEnd/>
                  <a:tailEnd/>
                </a:ln>
              </p:spPr>
              <p:txBody>
                <a:bodyPr rot="0" vert="horz" wrap="square" lIns="0" tIns="0" rIns="0" bIns="0" anchor="t" anchorCtr="0">
                  <a:spAutoFit/>
                </a:bodyPr>
                <a:lstStyle/>
                <a:p>
                  <a:pPr algn="just">
                    <a:lnSpc>
                      <a:spcPts val="900"/>
                    </a:lnSpc>
                  </a:pPr>
                  <a:r>
                    <a:rPr lang="ja-JP" sz="800" kern="100">
                      <a:effectLst/>
                      <a:latin typeface="ＭＳ ゴシック" panose="020B0609070205080204" pitchFamily="49" charset="-128"/>
                      <a:ea typeface="ＭＳ ゴシック" panose="020B0609070205080204" pitchFamily="49" charset="-128"/>
                      <a:cs typeface="Times New Roman" panose="02020603050405020304" pitchFamily="18" charset="0"/>
                    </a:rPr>
                    <a:t>○紙巻器</a:t>
                  </a:r>
                  <a:endParaRPr lang="ja-JP" sz="105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12" name="テキスト ボックス 2">
                  <a:extLst>
                    <a:ext uri="{FF2B5EF4-FFF2-40B4-BE49-F238E27FC236}">
                      <a16:creationId xmlns:a16="http://schemas.microsoft.com/office/drawing/2014/main" id="{57C6DEF1-A9F2-4C6A-84F5-56F2B3E0244A}"/>
                    </a:ext>
                  </a:extLst>
                </p:cNvPr>
                <p:cNvSpPr txBox="1">
                  <a:spLocks noChangeArrowheads="1"/>
                </p:cNvSpPr>
                <p:nvPr/>
              </p:nvSpPr>
              <p:spPr bwMode="auto">
                <a:xfrm>
                  <a:off x="986598" y="2363701"/>
                  <a:ext cx="893445" cy="237490"/>
                </a:xfrm>
                <a:prstGeom prst="rect">
                  <a:avLst/>
                </a:prstGeom>
                <a:noFill/>
                <a:ln w="9525">
                  <a:noFill/>
                  <a:miter lim="800000"/>
                  <a:headEnd/>
                  <a:tailEnd/>
                </a:ln>
              </p:spPr>
              <p:txBody>
                <a:bodyPr rot="0" vert="horz" wrap="square" lIns="0" tIns="0" rIns="0" bIns="0" anchor="t" anchorCtr="0">
                  <a:spAutoFit/>
                </a:bodyPr>
                <a:lstStyle/>
                <a:p>
                  <a:pPr algn="just">
                    <a:lnSpc>
                      <a:spcPts val="900"/>
                    </a:lnSpc>
                  </a:pPr>
                  <a:r>
                    <a:rPr lang="ja-JP" sz="800" kern="100">
                      <a:effectLst/>
                      <a:latin typeface="ＭＳ ゴシック" panose="020B0609070205080204" pitchFamily="49" charset="-128"/>
                      <a:ea typeface="ＭＳ ゴシック" panose="020B0609070205080204" pitchFamily="49" charset="-128"/>
                      <a:cs typeface="Times New Roman" panose="02020603050405020304" pitchFamily="18" charset="0"/>
                    </a:rPr>
                    <a:t>●手すり</a:t>
                  </a:r>
                  <a:endParaRPr lang="ja-JP" sz="105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lgn="just">
                    <a:lnSpc>
                      <a:spcPts val="900"/>
                    </a:lnSpc>
                  </a:pPr>
                  <a:r>
                    <a:rPr lang="ja-JP" sz="800" kern="100">
                      <a:effectLst/>
                      <a:latin typeface="ＭＳ ゴシック" panose="020B0609070205080204" pitchFamily="49" charset="-128"/>
                      <a:ea typeface="ＭＳ ゴシック" panose="020B0609070205080204" pitchFamily="49" charset="-128"/>
                      <a:cs typeface="Times New Roman" panose="02020603050405020304" pitchFamily="18" charset="0"/>
                    </a:rPr>
                    <a:t>（○跳ね上げ）</a:t>
                  </a:r>
                  <a:endParaRPr lang="ja-JP" sz="105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13" name="テキスト ボックス 2">
                  <a:extLst>
                    <a:ext uri="{FF2B5EF4-FFF2-40B4-BE49-F238E27FC236}">
                      <a16:creationId xmlns:a16="http://schemas.microsoft.com/office/drawing/2014/main" id="{DB1DAE98-5957-4066-93D0-6C14C4CDCD38}"/>
                    </a:ext>
                  </a:extLst>
                </p:cNvPr>
                <p:cNvSpPr txBox="1">
                  <a:spLocks noChangeArrowheads="1"/>
                </p:cNvSpPr>
                <p:nvPr/>
              </p:nvSpPr>
              <p:spPr bwMode="auto">
                <a:xfrm>
                  <a:off x="1203119" y="962891"/>
                  <a:ext cx="1035685" cy="123190"/>
                </a:xfrm>
                <a:prstGeom prst="rect">
                  <a:avLst/>
                </a:prstGeom>
                <a:noFill/>
                <a:ln w="9525">
                  <a:noFill/>
                  <a:miter lim="800000"/>
                  <a:headEnd/>
                  <a:tailEnd/>
                </a:ln>
              </p:spPr>
              <p:txBody>
                <a:bodyPr rot="0" vert="horz" wrap="square" lIns="0" tIns="0" rIns="0" bIns="0" anchor="t" anchorCtr="0">
                  <a:spAutoFit/>
                </a:bodyPr>
                <a:lstStyle/>
                <a:p>
                  <a:pPr algn="r">
                    <a:lnSpc>
                      <a:spcPts val="900"/>
                    </a:lnSpc>
                  </a:pPr>
                  <a:r>
                    <a:rPr lang="ja-JP" sz="800" kern="100">
                      <a:effectLst/>
                      <a:latin typeface="ＭＳ ゴシック" panose="020B0609070205080204" pitchFamily="49" charset="-128"/>
                      <a:ea typeface="ＭＳ ゴシック" panose="020B0609070205080204" pitchFamily="49" charset="-128"/>
                      <a:cs typeface="Times New Roman" panose="02020603050405020304" pitchFamily="18" charset="0"/>
                    </a:rPr>
                    <a:t>○呼び出しボタン</a:t>
                  </a:r>
                  <a:endParaRPr lang="ja-JP" sz="105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14" name="テキスト ボックス 2">
                  <a:extLst>
                    <a:ext uri="{FF2B5EF4-FFF2-40B4-BE49-F238E27FC236}">
                      <a16:creationId xmlns:a16="http://schemas.microsoft.com/office/drawing/2014/main" id="{3F612BFD-30CD-458C-AEF0-191460A1742C}"/>
                    </a:ext>
                  </a:extLst>
                </p:cNvPr>
                <p:cNvSpPr txBox="1">
                  <a:spLocks noChangeArrowheads="1"/>
                </p:cNvSpPr>
                <p:nvPr/>
              </p:nvSpPr>
              <p:spPr bwMode="auto">
                <a:xfrm>
                  <a:off x="1199943" y="741218"/>
                  <a:ext cx="1038860" cy="123190"/>
                </a:xfrm>
                <a:prstGeom prst="rect">
                  <a:avLst/>
                </a:prstGeom>
                <a:noFill/>
                <a:ln w="9525">
                  <a:noFill/>
                  <a:miter lim="800000"/>
                  <a:headEnd/>
                  <a:tailEnd/>
                </a:ln>
              </p:spPr>
              <p:txBody>
                <a:bodyPr rot="0" vert="horz" wrap="square" lIns="0" tIns="0" rIns="0" bIns="0" anchor="t" anchorCtr="0">
                  <a:spAutoFit/>
                </a:bodyPr>
                <a:lstStyle/>
                <a:p>
                  <a:pPr algn="r">
                    <a:lnSpc>
                      <a:spcPts val="900"/>
                    </a:lnSpc>
                  </a:pPr>
                  <a:r>
                    <a:rPr lang="ja-JP" sz="800" kern="100">
                      <a:effectLst/>
                      <a:latin typeface="ＭＳ ゴシック" panose="020B0609070205080204" pitchFamily="49" charset="-128"/>
                      <a:ea typeface="ＭＳ ゴシック" panose="020B0609070205080204" pitchFamily="49" charset="-128"/>
                      <a:cs typeface="Times New Roman" panose="02020603050405020304" pitchFamily="18" charset="0"/>
                    </a:rPr>
                    <a:t>●便器洗浄ボタン</a:t>
                  </a:r>
                  <a:endParaRPr lang="ja-JP" sz="105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15" name="テキスト ボックス 2">
                  <a:extLst>
                    <a:ext uri="{FF2B5EF4-FFF2-40B4-BE49-F238E27FC236}">
                      <a16:creationId xmlns:a16="http://schemas.microsoft.com/office/drawing/2014/main" id="{2EE171D4-7CE0-4894-A969-476EF26B8FA7}"/>
                    </a:ext>
                  </a:extLst>
                </p:cNvPr>
                <p:cNvSpPr txBox="1">
                  <a:spLocks noChangeArrowheads="1"/>
                </p:cNvSpPr>
                <p:nvPr/>
              </p:nvSpPr>
              <p:spPr bwMode="auto">
                <a:xfrm>
                  <a:off x="1642538" y="852055"/>
                  <a:ext cx="596265" cy="123190"/>
                </a:xfrm>
                <a:prstGeom prst="rect">
                  <a:avLst/>
                </a:prstGeom>
                <a:noFill/>
                <a:ln w="9525">
                  <a:noFill/>
                  <a:miter lim="800000"/>
                  <a:headEnd/>
                  <a:tailEnd/>
                </a:ln>
              </p:spPr>
              <p:txBody>
                <a:bodyPr rot="0" vert="horz" wrap="square" lIns="0" tIns="0" rIns="0" bIns="0" anchor="t" anchorCtr="0">
                  <a:spAutoFit/>
                </a:bodyPr>
                <a:lstStyle/>
                <a:p>
                  <a:pPr algn="r">
                    <a:lnSpc>
                      <a:spcPts val="900"/>
                    </a:lnSpc>
                  </a:pPr>
                  <a:r>
                    <a:rPr lang="ja-JP" sz="800" kern="100">
                      <a:effectLst/>
                      <a:latin typeface="ＭＳ ゴシック" panose="020B0609070205080204" pitchFamily="49" charset="-128"/>
                      <a:ea typeface="ＭＳ ゴシック" panose="020B0609070205080204" pitchFamily="49" charset="-128"/>
                      <a:cs typeface="Times New Roman" panose="02020603050405020304" pitchFamily="18" charset="0"/>
                    </a:rPr>
                    <a:t>○ごみ箱</a:t>
                  </a:r>
                  <a:endParaRPr lang="ja-JP" sz="105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16" name="テキスト ボックス 2">
                  <a:extLst>
                    <a:ext uri="{FF2B5EF4-FFF2-40B4-BE49-F238E27FC236}">
                      <a16:creationId xmlns:a16="http://schemas.microsoft.com/office/drawing/2014/main" id="{395F39A9-EA0D-4C95-87FE-67169E7B6CB0}"/>
                    </a:ext>
                  </a:extLst>
                </p:cNvPr>
                <p:cNvSpPr txBox="1">
                  <a:spLocks noChangeArrowheads="1"/>
                </p:cNvSpPr>
                <p:nvPr/>
              </p:nvSpPr>
              <p:spPr bwMode="auto">
                <a:xfrm>
                  <a:off x="4604460" y="1269478"/>
                  <a:ext cx="1516486" cy="238162"/>
                </a:xfrm>
                <a:prstGeom prst="rect">
                  <a:avLst/>
                </a:prstGeom>
                <a:noFill/>
                <a:ln w="9525">
                  <a:noFill/>
                  <a:miter lim="800000"/>
                  <a:headEnd/>
                  <a:tailEnd/>
                </a:ln>
              </p:spPr>
              <p:txBody>
                <a:bodyPr rot="0" vert="horz" wrap="square" lIns="0" tIns="0" rIns="0" bIns="0" anchor="t" anchorCtr="0">
                  <a:spAutoFit/>
                </a:bodyPr>
                <a:lstStyle/>
                <a:p>
                  <a:pPr algn="just">
                    <a:lnSpc>
                      <a:spcPts val="900"/>
                    </a:lnSpc>
                  </a:pPr>
                  <a:r>
                    <a:rPr lang="ja-JP" sz="8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sz="800" u="sng"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車椅子が回転できる空間</a:t>
                  </a:r>
                  <a:endParaRPr lang="ja-JP" sz="1050" u="sng"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algn="just">
                    <a:lnSpc>
                      <a:spcPts val="900"/>
                    </a:lnSpc>
                  </a:pPr>
                  <a:r>
                    <a:rPr lang="ja-JP" sz="800" u="sng"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径</a:t>
                  </a:r>
                  <a:r>
                    <a:rPr lang="en-US" sz="800" u="sng"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150cm</a:t>
                  </a:r>
                  <a:r>
                    <a:rPr lang="ja-JP" sz="800" u="sng"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以上（○</a:t>
                  </a:r>
                  <a:r>
                    <a:rPr lang="en-US" sz="800" u="sng"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180cm</a:t>
                  </a:r>
                  <a:r>
                    <a:rPr lang="ja-JP" sz="800" u="sng"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以上）</a:t>
                  </a:r>
                  <a:endParaRPr lang="ja-JP" sz="1050" u="sng"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17" name="テキスト ボックス 2">
                  <a:extLst>
                    <a:ext uri="{FF2B5EF4-FFF2-40B4-BE49-F238E27FC236}">
                      <a16:creationId xmlns:a16="http://schemas.microsoft.com/office/drawing/2014/main" id="{1354CA15-364D-4DD3-9D00-F9388F8DF4C7}"/>
                    </a:ext>
                  </a:extLst>
                </p:cNvPr>
                <p:cNvSpPr txBox="1">
                  <a:spLocks noChangeArrowheads="1"/>
                </p:cNvSpPr>
                <p:nvPr/>
              </p:nvSpPr>
              <p:spPr bwMode="auto">
                <a:xfrm>
                  <a:off x="3572315" y="1076085"/>
                  <a:ext cx="1739906" cy="123853"/>
                </a:xfrm>
                <a:prstGeom prst="rect">
                  <a:avLst/>
                </a:prstGeom>
                <a:noFill/>
                <a:ln w="9525">
                  <a:noFill/>
                  <a:miter lim="800000"/>
                  <a:headEnd/>
                  <a:tailEnd/>
                </a:ln>
              </p:spPr>
              <p:txBody>
                <a:bodyPr rot="0" vert="horz" wrap="square" lIns="0" tIns="0" rIns="0" bIns="0" anchor="t" anchorCtr="0">
                  <a:spAutoFit/>
                </a:bodyPr>
                <a:lstStyle/>
                <a:p>
                  <a:pPr algn="just">
                    <a:lnSpc>
                      <a:spcPts val="900"/>
                    </a:lnSpc>
                  </a:pPr>
                  <a:r>
                    <a:rPr lang="ja-JP" sz="800" kern="100">
                      <a:effectLst/>
                      <a:latin typeface="ＭＳ ゴシック" panose="020B0609070205080204" pitchFamily="49" charset="-128"/>
                      <a:ea typeface="ＭＳ ゴシック" panose="020B0609070205080204" pitchFamily="49" charset="-128"/>
                      <a:cs typeface="Times New Roman" panose="02020603050405020304" pitchFamily="18" charset="0"/>
                    </a:rPr>
                    <a:t>○呼び出しボタン（</a:t>
                  </a:r>
                  <a:r>
                    <a:rPr lang="en-US" sz="800" kern="100">
                      <a:effectLst/>
                      <a:latin typeface="ＭＳ ゴシック" panose="020B0609070205080204" pitchFamily="49" charset="-128"/>
                      <a:ea typeface="ＭＳ ゴシック" panose="020B0609070205080204" pitchFamily="49" charset="-128"/>
                      <a:cs typeface="Times New Roman" panose="02020603050405020304" pitchFamily="18" charset="0"/>
                    </a:rPr>
                    <a:t>FL+30cm</a:t>
                  </a:r>
                  <a:r>
                    <a:rPr lang="ja-JP" sz="800" kern="100">
                      <a:effectLst/>
                      <a:latin typeface="ＭＳ ゴシック" panose="020B0609070205080204" pitchFamily="49" charset="-128"/>
                      <a:ea typeface="ＭＳ ゴシック" panose="020B0609070205080204" pitchFamily="49" charset="-128"/>
                      <a:cs typeface="Times New Roman" panose="02020603050405020304" pitchFamily="18" charset="0"/>
                    </a:rPr>
                    <a:t>程度）</a:t>
                  </a:r>
                  <a:endParaRPr lang="ja-JP" sz="105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18" name="テキスト ボックス 2">
                  <a:extLst>
                    <a:ext uri="{FF2B5EF4-FFF2-40B4-BE49-F238E27FC236}">
                      <a16:creationId xmlns:a16="http://schemas.microsoft.com/office/drawing/2014/main" id="{56682B2B-C781-42DD-8EB9-6E4D9341A396}"/>
                    </a:ext>
                  </a:extLst>
                </p:cNvPr>
                <p:cNvSpPr txBox="1">
                  <a:spLocks noChangeArrowheads="1"/>
                </p:cNvSpPr>
                <p:nvPr/>
              </p:nvSpPr>
              <p:spPr bwMode="auto">
                <a:xfrm>
                  <a:off x="1079448" y="1080655"/>
                  <a:ext cx="1219580" cy="141626"/>
                </a:xfrm>
                <a:prstGeom prst="rect">
                  <a:avLst/>
                </a:prstGeom>
                <a:noFill/>
                <a:ln w="9525">
                  <a:noFill/>
                  <a:miter lim="800000"/>
                  <a:headEnd/>
                  <a:tailEnd/>
                </a:ln>
              </p:spPr>
              <p:txBody>
                <a:bodyPr rot="0" vert="horz" wrap="square" lIns="0" tIns="0" rIns="0" bIns="0" anchor="t" anchorCtr="0">
                  <a:spAutoFit/>
                </a:bodyPr>
                <a:lstStyle/>
                <a:p>
                  <a:pPr algn="r" latinLnBrk="1"/>
                  <a:r>
                    <a:rPr lang="ja-JP" sz="800" kern="100">
                      <a:effectLst/>
                      <a:latin typeface="ＭＳ ゴシック" panose="020B0609070205080204" pitchFamily="49" charset="-128"/>
                      <a:ea typeface="ＭＳ ゴシック" panose="020B0609070205080204" pitchFamily="49" charset="-128"/>
                      <a:cs typeface="Times New Roman" panose="02020603050405020304" pitchFamily="18" charset="0"/>
                    </a:rPr>
                    <a:t>●手すり（</a:t>
                  </a:r>
                  <a:r>
                    <a:rPr lang="en-US" sz="800" kern="100">
                      <a:effectLst/>
                      <a:latin typeface="ＭＳ ゴシック" panose="020B0609070205080204" pitchFamily="49" charset="-128"/>
                      <a:ea typeface="ＭＳ ゴシック" panose="020B0609070205080204" pitchFamily="49" charset="-128"/>
                      <a:cs typeface="Times New Roman" panose="02020603050405020304" pitchFamily="18" charset="0"/>
                    </a:rPr>
                    <a:t>L</a:t>
                  </a:r>
                  <a:r>
                    <a:rPr lang="ja-JP" sz="800" kern="100">
                      <a:effectLst/>
                      <a:latin typeface="ＭＳ ゴシック" panose="020B0609070205080204" pitchFamily="49" charset="-128"/>
                      <a:ea typeface="ＭＳ ゴシック" panose="020B0609070205080204" pitchFamily="49" charset="-128"/>
                      <a:cs typeface="Times New Roman" panose="02020603050405020304" pitchFamily="18" charset="0"/>
                    </a:rPr>
                    <a:t>型手すり）</a:t>
                  </a:r>
                  <a:endParaRPr lang="ja-JP" sz="105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19" name="テキスト ボックス 2">
                  <a:extLst>
                    <a:ext uri="{FF2B5EF4-FFF2-40B4-BE49-F238E27FC236}">
                      <a16:creationId xmlns:a16="http://schemas.microsoft.com/office/drawing/2014/main" id="{C736E87E-AEAA-44A7-873C-F34A46BB83B9}"/>
                    </a:ext>
                  </a:extLst>
                </p:cNvPr>
                <p:cNvSpPr txBox="1">
                  <a:spLocks noChangeArrowheads="1"/>
                </p:cNvSpPr>
                <p:nvPr/>
              </p:nvSpPr>
              <p:spPr bwMode="auto">
                <a:xfrm>
                  <a:off x="4604460" y="3472452"/>
                  <a:ext cx="1074420" cy="237490"/>
                </a:xfrm>
                <a:prstGeom prst="rect">
                  <a:avLst/>
                </a:prstGeom>
                <a:noFill/>
                <a:ln w="9525">
                  <a:noFill/>
                  <a:miter lim="800000"/>
                  <a:headEnd/>
                  <a:tailEnd/>
                </a:ln>
              </p:spPr>
              <p:txBody>
                <a:bodyPr rot="0" vert="horz" wrap="square" lIns="0" tIns="0" rIns="0" bIns="0" anchor="t" anchorCtr="0">
                  <a:spAutoFit/>
                </a:bodyPr>
                <a:lstStyle/>
                <a:p>
                  <a:pPr algn="just">
                    <a:lnSpc>
                      <a:spcPts val="900"/>
                    </a:lnSpc>
                  </a:pPr>
                  <a:r>
                    <a:rPr lang="ja-JP" sz="800" kern="100">
                      <a:effectLst/>
                      <a:latin typeface="ＭＳ ゴシック" panose="020B0609070205080204" pitchFamily="49" charset="-128"/>
                      <a:ea typeface="ＭＳ ゴシック" panose="020B0609070205080204" pitchFamily="49" charset="-128"/>
                      <a:cs typeface="Times New Roman" panose="02020603050405020304" pitchFamily="18" charset="0"/>
                    </a:rPr>
                    <a:t>○握りやすい引き手</a:t>
                  </a:r>
                  <a:endParaRPr lang="ja-JP" sz="105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algn="just">
                    <a:lnSpc>
                      <a:spcPts val="900"/>
                    </a:lnSpc>
                  </a:pPr>
                  <a:r>
                    <a:rPr lang="ja-JP" sz="800" kern="100">
                      <a:effectLst/>
                      <a:latin typeface="ＭＳ ゴシック" panose="020B0609070205080204" pitchFamily="49" charset="-128"/>
                      <a:ea typeface="ＭＳ ゴシック" panose="020B0609070205080204" pitchFamily="49" charset="-128"/>
                      <a:cs typeface="Times New Roman" panose="02020603050405020304" pitchFamily="18" charset="0"/>
                    </a:rPr>
                    <a:t>（点字表示）</a:t>
                  </a:r>
                  <a:endParaRPr lang="ja-JP" sz="105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20" name="テキスト ボックス 2">
                  <a:extLst>
                    <a:ext uri="{FF2B5EF4-FFF2-40B4-BE49-F238E27FC236}">
                      <a16:creationId xmlns:a16="http://schemas.microsoft.com/office/drawing/2014/main" id="{72D0C9F4-9E84-4DE0-8434-8A4DCBB25B45}"/>
                    </a:ext>
                  </a:extLst>
                </p:cNvPr>
                <p:cNvSpPr txBox="1">
                  <a:spLocks noChangeArrowheads="1"/>
                </p:cNvSpPr>
                <p:nvPr/>
              </p:nvSpPr>
              <p:spPr bwMode="auto">
                <a:xfrm>
                  <a:off x="4604460" y="3316760"/>
                  <a:ext cx="485775" cy="123190"/>
                </a:xfrm>
                <a:prstGeom prst="rect">
                  <a:avLst/>
                </a:prstGeom>
                <a:noFill/>
                <a:ln w="9525">
                  <a:noFill/>
                  <a:miter lim="800000"/>
                  <a:headEnd/>
                  <a:tailEnd/>
                </a:ln>
              </p:spPr>
              <p:txBody>
                <a:bodyPr rot="0" vert="horz" wrap="square" lIns="0" tIns="0" rIns="0" bIns="0" anchor="t" anchorCtr="0">
                  <a:spAutoFit/>
                </a:bodyPr>
                <a:lstStyle/>
                <a:p>
                  <a:pPr algn="just">
                    <a:lnSpc>
                      <a:spcPts val="900"/>
                    </a:lnSpc>
                  </a:pPr>
                  <a:r>
                    <a:rPr lang="ja-JP" sz="800" kern="100">
                      <a:effectLst/>
                      <a:latin typeface="ＭＳ ゴシック" panose="020B0609070205080204" pitchFamily="49" charset="-128"/>
                      <a:ea typeface="ＭＳ ゴシック" panose="020B0609070205080204" pitchFamily="49" charset="-128"/>
                      <a:cs typeface="Times New Roman" panose="02020603050405020304" pitchFamily="18" charset="0"/>
                    </a:rPr>
                    <a:t>●表示</a:t>
                  </a:r>
                  <a:endParaRPr lang="ja-JP" sz="105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21" name="テキスト ボックス 2">
                  <a:extLst>
                    <a:ext uri="{FF2B5EF4-FFF2-40B4-BE49-F238E27FC236}">
                      <a16:creationId xmlns:a16="http://schemas.microsoft.com/office/drawing/2014/main" id="{75719B6F-0A36-45B5-999F-F4582DDA7D97}"/>
                    </a:ext>
                  </a:extLst>
                </p:cNvPr>
                <p:cNvSpPr txBox="1">
                  <a:spLocks noChangeArrowheads="1"/>
                </p:cNvSpPr>
                <p:nvPr/>
              </p:nvSpPr>
              <p:spPr bwMode="auto">
                <a:xfrm>
                  <a:off x="2793660" y="4118753"/>
                  <a:ext cx="654050" cy="115484"/>
                </a:xfrm>
                <a:prstGeom prst="rect">
                  <a:avLst/>
                </a:prstGeom>
                <a:noFill/>
                <a:ln w="9525">
                  <a:noFill/>
                  <a:miter lim="800000"/>
                  <a:headEnd/>
                  <a:tailEnd/>
                </a:ln>
              </p:spPr>
              <p:txBody>
                <a:bodyPr rot="0" vert="horz" wrap="square" lIns="0" tIns="0" rIns="0" bIns="0" anchor="t" anchorCtr="0">
                  <a:spAutoFit/>
                </a:bodyPr>
                <a:lstStyle/>
                <a:p>
                  <a:pPr algn="just">
                    <a:lnSpc>
                      <a:spcPts val="900"/>
                    </a:lnSpc>
                  </a:pPr>
                  <a:r>
                    <a:rPr lang="ja-JP" sz="8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en-US" sz="8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200cm</a:t>
                  </a:r>
                  <a:r>
                    <a:rPr lang="ja-JP" sz="800" u="sng"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以上</a:t>
                  </a:r>
                  <a:endParaRPr lang="ja-JP" sz="1050" u="sng"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22" name="テキスト ボックス 2">
                  <a:extLst>
                    <a:ext uri="{FF2B5EF4-FFF2-40B4-BE49-F238E27FC236}">
                      <a16:creationId xmlns:a16="http://schemas.microsoft.com/office/drawing/2014/main" id="{4AD40477-E9D0-43EE-9784-1779AAB2DA7C}"/>
                    </a:ext>
                  </a:extLst>
                </p:cNvPr>
                <p:cNvSpPr txBox="1">
                  <a:spLocks noChangeArrowheads="1"/>
                </p:cNvSpPr>
                <p:nvPr/>
              </p:nvSpPr>
              <p:spPr bwMode="auto">
                <a:xfrm>
                  <a:off x="1283128" y="3056584"/>
                  <a:ext cx="359410" cy="123190"/>
                </a:xfrm>
                <a:prstGeom prst="rect">
                  <a:avLst/>
                </a:prstGeom>
                <a:noFill/>
                <a:ln w="9525">
                  <a:noFill/>
                  <a:miter lim="800000"/>
                  <a:headEnd/>
                  <a:tailEnd/>
                </a:ln>
              </p:spPr>
              <p:txBody>
                <a:bodyPr rot="0" vert="horz" wrap="square" lIns="0" tIns="0" rIns="0" bIns="0" anchor="t" anchorCtr="0">
                  <a:spAutoFit/>
                </a:bodyPr>
                <a:lstStyle/>
                <a:p>
                  <a:pPr algn="r">
                    <a:lnSpc>
                      <a:spcPts val="900"/>
                    </a:lnSpc>
                  </a:pPr>
                  <a:r>
                    <a:rPr lang="ja-JP" sz="800" kern="100">
                      <a:effectLst/>
                      <a:latin typeface="ＭＳ ゴシック" panose="020B0609070205080204" pitchFamily="49" charset="-128"/>
                      <a:ea typeface="ＭＳ ゴシック" panose="020B0609070205080204" pitchFamily="49" charset="-128"/>
                      <a:cs typeface="Times New Roman" panose="02020603050405020304" pitchFamily="18" charset="0"/>
                    </a:rPr>
                    <a:t>○鏡</a:t>
                  </a:r>
                  <a:endParaRPr lang="ja-JP" sz="105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23" name="テキスト ボックス 2">
                  <a:extLst>
                    <a:ext uri="{FF2B5EF4-FFF2-40B4-BE49-F238E27FC236}">
                      <a16:creationId xmlns:a16="http://schemas.microsoft.com/office/drawing/2014/main" id="{3A7DA771-B34D-47F2-A05B-ABB796364FBA}"/>
                    </a:ext>
                  </a:extLst>
                </p:cNvPr>
                <p:cNvSpPr txBox="1">
                  <a:spLocks noChangeArrowheads="1"/>
                </p:cNvSpPr>
                <p:nvPr/>
              </p:nvSpPr>
              <p:spPr bwMode="auto">
                <a:xfrm>
                  <a:off x="889395" y="2724381"/>
                  <a:ext cx="879475" cy="237490"/>
                </a:xfrm>
                <a:prstGeom prst="rect">
                  <a:avLst/>
                </a:prstGeom>
                <a:noFill/>
                <a:ln w="9525">
                  <a:noFill/>
                  <a:miter lim="800000"/>
                  <a:headEnd/>
                  <a:tailEnd/>
                </a:ln>
              </p:spPr>
              <p:txBody>
                <a:bodyPr rot="0" vert="horz" wrap="square" lIns="0" tIns="0" rIns="0" bIns="0" anchor="t" anchorCtr="0">
                  <a:spAutoFit/>
                </a:bodyPr>
                <a:lstStyle/>
                <a:p>
                  <a:pPr algn="just">
                    <a:lnSpc>
                      <a:spcPts val="900"/>
                    </a:lnSpc>
                  </a:pPr>
                  <a:r>
                    <a:rPr lang="ja-JP" sz="800" kern="100">
                      <a:effectLst/>
                      <a:latin typeface="ＭＳ ゴシック" panose="020B0609070205080204" pitchFamily="49" charset="-128"/>
                      <a:ea typeface="ＭＳ ゴシック" panose="020B0609070205080204" pitchFamily="49" charset="-128"/>
                      <a:cs typeface="Times New Roman" panose="02020603050405020304" pitchFamily="18" charset="0"/>
                    </a:rPr>
                    <a:t>○便座先端と</a:t>
                  </a:r>
                  <a:endParaRPr lang="ja-JP" sz="105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algn="just">
                    <a:lnSpc>
                      <a:spcPts val="900"/>
                    </a:lnSpc>
                  </a:pPr>
                  <a:r>
                    <a:rPr lang="ja-JP" sz="800" kern="100">
                      <a:effectLst/>
                      <a:latin typeface="ＭＳ ゴシック" panose="020B0609070205080204" pitchFamily="49" charset="-128"/>
                      <a:ea typeface="ＭＳ ゴシック" panose="020B0609070205080204" pitchFamily="49" charset="-128"/>
                      <a:cs typeface="Times New Roman" panose="02020603050405020304" pitchFamily="18" charset="0"/>
                    </a:rPr>
                    <a:t>同程度の長さ</a:t>
                  </a:r>
                  <a:endParaRPr lang="ja-JP" sz="105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24" name="テキスト ボックス 2">
                  <a:extLst>
                    <a:ext uri="{FF2B5EF4-FFF2-40B4-BE49-F238E27FC236}">
                      <a16:creationId xmlns:a16="http://schemas.microsoft.com/office/drawing/2014/main" id="{FCB8B945-1A46-4AD6-88E1-796F19D377F1}"/>
                    </a:ext>
                  </a:extLst>
                </p:cNvPr>
                <p:cNvSpPr txBox="1">
                  <a:spLocks noChangeArrowheads="1"/>
                </p:cNvSpPr>
                <p:nvPr/>
              </p:nvSpPr>
              <p:spPr bwMode="auto">
                <a:xfrm>
                  <a:off x="648637" y="1535753"/>
                  <a:ext cx="1183115" cy="237490"/>
                </a:xfrm>
                <a:prstGeom prst="rect">
                  <a:avLst/>
                </a:prstGeom>
                <a:noFill/>
                <a:ln w="9525">
                  <a:noFill/>
                  <a:miter lim="800000"/>
                  <a:headEnd/>
                  <a:tailEnd/>
                </a:ln>
              </p:spPr>
              <p:txBody>
                <a:bodyPr rot="0" vert="horz" wrap="square" lIns="0" tIns="0" rIns="0" bIns="0" anchor="t" anchorCtr="0">
                  <a:spAutoFit/>
                </a:bodyPr>
                <a:lstStyle/>
                <a:p>
                  <a:pPr algn="just">
                    <a:lnSpc>
                      <a:spcPts val="900"/>
                    </a:lnSpc>
                  </a:pPr>
                  <a:r>
                    <a:rPr lang="ja-JP" sz="800" kern="100">
                      <a:effectLst/>
                      <a:latin typeface="ＭＳ ゴシック" panose="020B0609070205080204" pitchFamily="49" charset="-128"/>
                      <a:ea typeface="ＭＳ ゴシック" panose="020B0609070205080204" pitchFamily="49" charset="-128"/>
                      <a:cs typeface="Times New Roman" panose="02020603050405020304" pitchFamily="18" charset="0"/>
                    </a:rPr>
                    <a:t>○便座の先端から縦</a:t>
                  </a:r>
                  <a:endParaRPr lang="ja-JP" sz="105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algn="just">
                    <a:lnSpc>
                      <a:spcPts val="900"/>
                    </a:lnSpc>
                  </a:pPr>
                  <a:r>
                    <a:rPr lang="ja-JP" sz="800" kern="100">
                      <a:effectLst/>
                      <a:latin typeface="ＭＳ ゴシック" panose="020B0609070205080204" pitchFamily="49" charset="-128"/>
                      <a:ea typeface="ＭＳ ゴシック" panose="020B0609070205080204" pitchFamily="49" charset="-128"/>
                      <a:cs typeface="Times New Roman" panose="02020603050405020304" pitchFamily="18" charset="0"/>
                    </a:rPr>
                    <a:t>手すりは</a:t>
                  </a:r>
                  <a:r>
                    <a:rPr lang="en-US" sz="800" kern="100">
                      <a:effectLst/>
                      <a:latin typeface="ＭＳ ゴシック" panose="020B0609070205080204" pitchFamily="49" charset="-128"/>
                      <a:ea typeface="ＭＳ ゴシック" panose="020B0609070205080204" pitchFamily="49" charset="-128"/>
                      <a:cs typeface="Times New Roman" panose="02020603050405020304" pitchFamily="18" charset="0"/>
                    </a:rPr>
                    <a:t>25cm</a:t>
                  </a:r>
                  <a:r>
                    <a:rPr lang="ja-JP" sz="800" kern="100">
                      <a:effectLst/>
                      <a:latin typeface="ＭＳ ゴシック" panose="020B0609070205080204" pitchFamily="49" charset="-128"/>
                      <a:ea typeface="ＭＳ ゴシック" panose="020B0609070205080204" pitchFamily="49" charset="-128"/>
                      <a:cs typeface="Times New Roman" panose="02020603050405020304" pitchFamily="18" charset="0"/>
                    </a:rPr>
                    <a:t>程度</a:t>
                  </a:r>
                  <a:endParaRPr lang="ja-JP" sz="105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25" name="テキスト ボックス 2">
                  <a:extLst>
                    <a:ext uri="{FF2B5EF4-FFF2-40B4-BE49-F238E27FC236}">
                      <a16:creationId xmlns:a16="http://schemas.microsoft.com/office/drawing/2014/main" id="{AC03C442-A9F9-484D-8BE4-3DFD432FF4E3}"/>
                    </a:ext>
                  </a:extLst>
                </p:cNvPr>
                <p:cNvSpPr txBox="1">
                  <a:spLocks noChangeArrowheads="1"/>
                </p:cNvSpPr>
                <p:nvPr/>
              </p:nvSpPr>
              <p:spPr bwMode="auto">
                <a:xfrm>
                  <a:off x="964815" y="1835378"/>
                  <a:ext cx="691515" cy="123190"/>
                </a:xfrm>
                <a:prstGeom prst="rect">
                  <a:avLst/>
                </a:prstGeom>
                <a:noFill/>
                <a:ln w="9525">
                  <a:noFill/>
                  <a:miter lim="800000"/>
                  <a:headEnd/>
                  <a:tailEnd/>
                </a:ln>
              </p:spPr>
              <p:txBody>
                <a:bodyPr rot="0" vert="horz" wrap="square" lIns="0" tIns="0" rIns="0" bIns="0" anchor="t" anchorCtr="0">
                  <a:spAutoFit/>
                </a:bodyPr>
                <a:lstStyle/>
                <a:p>
                  <a:pPr algn="r">
                    <a:lnSpc>
                      <a:spcPts val="900"/>
                    </a:lnSpc>
                  </a:pPr>
                  <a:r>
                    <a:rPr lang="ja-JP" sz="800" kern="100">
                      <a:effectLst/>
                      <a:latin typeface="ＭＳ ゴシック" panose="020B0609070205080204" pitchFamily="49" charset="-128"/>
                      <a:ea typeface="ＭＳ ゴシック" panose="020B0609070205080204" pitchFamily="49" charset="-128"/>
                      <a:cs typeface="Times New Roman" panose="02020603050405020304" pitchFamily="18" charset="0"/>
                    </a:rPr>
                    <a:t>●腰掛便座</a:t>
                  </a:r>
                  <a:endParaRPr lang="ja-JP" sz="105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26" name="テキスト ボックス 2">
                  <a:extLst>
                    <a:ext uri="{FF2B5EF4-FFF2-40B4-BE49-F238E27FC236}">
                      <a16:creationId xmlns:a16="http://schemas.microsoft.com/office/drawing/2014/main" id="{0DA1B66C-95CF-4B3C-B2C8-F4E0546C8476}"/>
                    </a:ext>
                  </a:extLst>
                </p:cNvPr>
                <p:cNvSpPr txBox="1">
                  <a:spLocks noChangeArrowheads="1"/>
                </p:cNvSpPr>
                <p:nvPr/>
              </p:nvSpPr>
              <p:spPr bwMode="auto">
                <a:xfrm>
                  <a:off x="4604460" y="1650410"/>
                  <a:ext cx="1776095" cy="466090"/>
                </a:xfrm>
                <a:prstGeom prst="rect">
                  <a:avLst/>
                </a:prstGeom>
                <a:noFill/>
                <a:ln w="9525">
                  <a:noFill/>
                  <a:miter lim="800000"/>
                  <a:headEnd/>
                  <a:tailEnd/>
                </a:ln>
              </p:spPr>
              <p:txBody>
                <a:bodyPr rot="0" vert="horz" wrap="square" lIns="0" tIns="0" rIns="0" bIns="0" anchor="t" anchorCtr="0">
                  <a:spAutoFit/>
                </a:bodyPr>
                <a:lstStyle/>
                <a:p>
                  <a:pPr algn="just">
                    <a:lnSpc>
                      <a:spcPts val="900"/>
                    </a:lnSpc>
                  </a:pPr>
                  <a:r>
                    <a:rPr lang="ja-JP" sz="800" kern="100">
                      <a:effectLst/>
                      <a:latin typeface="ＭＳ ゴシック" panose="020B0609070205080204" pitchFamily="49" charset="-128"/>
                      <a:ea typeface="ＭＳ ゴシック" panose="020B0609070205080204" pitchFamily="49" charset="-128"/>
                      <a:cs typeface="Times New Roman" panose="02020603050405020304" pitchFamily="18" charset="0"/>
                    </a:rPr>
                    <a:t>○引き戸（可能であれば自動式）</a:t>
                  </a:r>
                  <a:endParaRPr lang="ja-JP" sz="105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algn="just">
                    <a:lnSpc>
                      <a:spcPts val="900"/>
                    </a:lnSpc>
                  </a:pPr>
                  <a:r>
                    <a:rPr lang="ja-JP" sz="800" kern="100">
                      <a:effectLst/>
                      <a:latin typeface="ＭＳ ゴシック" panose="020B0609070205080204" pitchFamily="49" charset="-128"/>
                      <a:ea typeface="ＭＳ ゴシック" panose="020B0609070205080204" pitchFamily="49" charset="-128"/>
                      <a:cs typeface="Times New Roman" panose="02020603050405020304" pitchFamily="18" charset="0"/>
                    </a:rPr>
                    <a:t>扉操作、施錠操作が円滑に行えるよう、扉周囲には大型ベッドやごみ箱等を設けない。</a:t>
                  </a:r>
                  <a:endParaRPr lang="ja-JP" sz="105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27" name="テキスト ボックス 2">
                  <a:extLst>
                    <a:ext uri="{FF2B5EF4-FFF2-40B4-BE49-F238E27FC236}">
                      <a16:creationId xmlns:a16="http://schemas.microsoft.com/office/drawing/2014/main" id="{229BEB99-8078-4C5A-8FA8-53023E42D841}"/>
                    </a:ext>
                  </a:extLst>
                </p:cNvPr>
                <p:cNvSpPr txBox="1">
                  <a:spLocks noChangeArrowheads="1"/>
                </p:cNvSpPr>
                <p:nvPr/>
              </p:nvSpPr>
              <p:spPr bwMode="auto">
                <a:xfrm>
                  <a:off x="852380" y="2035481"/>
                  <a:ext cx="881508" cy="238252"/>
                </a:xfrm>
                <a:prstGeom prst="rect">
                  <a:avLst/>
                </a:prstGeom>
                <a:noFill/>
                <a:ln w="9525">
                  <a:noFill/>
                  <a:miter lim="800000"/>
                  <a:headEnd/>
                  <a:tailEnd/>
                </a:ln>
              </p:spPr>
              <p:txBody>
                <a:bodyPr rot="0" vert="horz" wrap="square" lIns="0" tIns="0" rIns="0" bIns="0" anchor="t" anchorCtr="0">
                  <a:spAutoFit/>
                </a:bodyPr>
                <a:lstStyle/>
                <a:p>
                  <a:pPr algn="just">
                    <a:lnSpc>
                      <a:spcPts val="900"/>
                    </a:lnSpc>
                  </a:pPr>
                  <a:r>
                    <a:rPr lang="ja-JP" sz="800" kern="100">
                      <a:effectLst/>
                      <a:latin typeface="ＭＳ ゴシック" panose="020B0609070205080204" pitchFamily="49" charset="-128"/>
                      <a:ea typeface="ＭＳ ゴシック" panose="020B0609070205080204" pitchFamily="49" charset="-128"/>
                      <a:cs typeface="Times New Roman" panose="02020603050405020304" pitchFamily="18" charset="0"/>
                    </a:rPr>
                    <a:t>○手すり間隔</a:t>
                  </a:r>
                  <a:endParaRPr lang="ja-JP" sz="105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algn="just">
                    <a:lnSpc>
                      <a:spcPts val="900"/>
                    </a:lnSpc>
                  </a:pPr>
                  <a:r>
                    <a:rPr lang="en-US" sz="800" kern="100">
                      <a:effectLst/>
                      <a:latin typeface="ＭＳ ゴシック" panose="020B0609070205080204" pitchFamily="49" charset="-128"/>
                      <a:ea typeface="ＭＳ ゴシック" panose="020B0609070205080204" pitchFamily="49" charset="-128"/>
                      <a:cs typeface="Times New Roman" panose="02020603050405020304" pitchFamily="18" charset="0"/>
                    </a:rPr>
                    <a:t>70cm</a:t>
                  </a:r>
                  <a:r>
                    <a:rPr lang="ja-JP" sz="800" kern="100">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en-US" sz="800" kern="100">
                      <a:effectLst/>
                      <a:latin typeface="ＭＳ ゴシック" panose="020B0609070205080204" pitchFamily="49" charset="-128"/>
                      <a:ea typeface="ＭＳ ゴシック" panose="020B0609070205080204" pitchFamily="49" charset="-128"/>
                      <a:cs typeface="Times New Roman" panose="02020603050405020304" pitchFamily="18" charset="0"/>
                    </a:rPr>
                    <a:t>75cm</a:t>
                  </a:r>
                  <a:r>
                    <a:rPr lang="ja-JP" sz="800" kern="100">
                      <a:effectLst/>
                      <a:latin typeface="ＭＳ ゴシック" panose="020B0609070205080204" pitchFamily="49" charset="-128"/>
                      <a:ea typeface="ＭＳ ゴシック" panose="020B0609070205080204" pitchFamily="49" charset="-128"/>
                      <a:cs typeface="Times New Roman" panose="02020603050405020304" pitchFamily="18" charset="0"/>
                    </a:rPr>
                    <a:t>程度</a:t>
                  </a:r>
                  <a:endParaRPr lang="ja-JP" sz="105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28" name="テキスト ボックス 2">
                  <a:extLst>
                    <a:ext uri="{FF2B5EF4-FFF2-40B4-BE49-F238E27FC236}">
                      <a16:creationId xmlns:a16="http://schemas.microsoft.com/office/drawing/2014/main" id="{70D1A5CB-ADBD-483C-97B5-22202D2E9618}"/>
                    </a:ext>
                  </a:extLst>
                </p:cNvPr>
                <p:cNvSpPr txBox="1">
                  <a:spLocks noChangeArrowheads="1"/>
                </p:cNvSpPr>
                <p:nvPr/>
              </p:nvSpPr>
              <p:spPr bwMode="auto">
                <a:xfrm>
                  <a:off x="928103" y="3275689"/>
                  <a:ext cx="728345" cy="123190"/>
                </a:xfrm>
                <a:prstGeom prst="rect">
                  <a:avLst/>
                </a:prstGeom>
                <a:noFill/>
                <a:ln w="9525">
                  <a:noFill/>
                  <a:miter lim="800000"/>
                  <a:headEnd/>
                  <a:tailEnd/>
                </a:ln>
              </p:spPr>
              <p:txBody>
                <a:bodyPr rot="0" vert="horz" wrap="square" lIns="0" tIns="0" rIns="0" bIns="0" anchor="t" anchorCtr="0">
                  <a:spAutoFit/>
                </a:bodyPr>
                <a:lstStyle/>
                <a:p>
                  <a:pPr algn="r">
                    <a:lnSpc>
                      <a:spcPts val="900"/>
                    </a:lnSpc>
                  </a:pPr>
                  <a:r>
                    <a:rPr lang="ja-JP" sz="800" kern="100">
                      <a:effectLst/>
                      <a:latin typeface="ＭＳ ゴシック" panose="020B0609070205080204" pitchFamily="49" charset="-128"/>
                      <a:ea typeface="ＭＳ ゴシック" panose="020B0609070205080204" pitchFamily="49" charset="-128"/>
                      <a:cs typeface="Times New Roman" panose="02020603050405020304" pitchFamily="18" charset="0"/>
                    </a:rPr>
                    <a:t>●フック等</a:t>
                  </a:r>
                  <a:endParaRPr lang="ja-JP" sz="105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29" name="テキスト ボックス 2">
                  <a:extLst>
                    <a:ext uri="{FF2B5EF4-FFF2-40B4-BE49-F238E27FC236}">
                      <a16:creationId xmlns:a16="http://schemas.microsoft.com/office/drawing/2014/main" id="{0DB3964F-F0BC-4568-B875-DB1E7BF4BB50}"/>
                    </a:ext>
                  </a:extLst>
                </p:cNvPr>
                <p:cNvSpPr txBox="1">
                  <a:spLocks noChangeArrowheads="1"/>
                </p:cNvSpPr>
                <p:nvPr/>
              </p:nvSpPr>
              <p:spPr bwMode="auto">
                <a:xfrm>
                  <a:off x="516297" y="3766963"/>
                  <a:ext cx="1501140" cy="351790"/>
                </a:xfrm>
                <a:prstGeom prst="rect">
                  <a:avLst/>
                </a:prstGeom>
                <a:noFill/>
                <a:ln w="9525">
                  <a:noFill/>
                  <a:miter lim="800000"/>
                  <a:headEnd/>
                  <a:tailEnd/>
                </a:ln>
              </p:spPr>
              <p:txBody>
                <a:bodyPr rot="0" vert="horz" wrap="square" lIns="0" tIns="0" rIns="0" bIns="0" anchor="t" anchorCtr="0">
                  <a:spAutoFit/>
                </a:bodyPr>
                <a:lstStyle/>
                <a:p>
                  <a:pPr algn="l">
                    <a:lnSpc>
                      <a:spcPts val="900"/>
                    </a:lnSpc>
                  </a:pPr>
                  <a:r>
                    <a:rPr lang="ja-JP" sz="8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○車椅子が正面からアクセス</a:t>
                  </a:r>
                  <a:endParaRPr lang="ja-JP" sz="105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algn="l">
                    <a:lnSpc>
                      <a:spcPts val="900"/>
                    </a:lnSpc>
                  </a:pPr>
                  <a:r>
                    <a:rPr lang="ja-JP" sz="8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するときにぶつからない</a:t>
                  </a:r>
                  <a:endParaRPr lang="ja-JP" sz="105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algn="l">
                    <a:lnSpc>
                      <a:spcPts val="900"/>
                    </a:lnSpc>
                  </a:pPr>
                  <a:r>
                    <a:rPr lang="ja-JP" sz="8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配慮（寸法）が必要</a:t>
                  </a:r>
                  <a:endParaRPr lang="ja-JP" sz="105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30" name="テキスト ボックス 2">
                  <a:extLst>
                    <a:ext uri="{FF2B5EF4-FFF2-40B4-BE49-F238E27FC236}">
                      <a16:creationId xmlns:a16="http://schemas.microsoft.com/office/drawing/2014/main" id="{C85F5384-1215-4375-BBB8-DB67AB9AACF7}"/>
                    </a:ext>
                  </a:extLst>
                </p:cNvPr>
                <p:cNvSpPr txBox="1">
                  <a:spLocks noChangeArrowheads="1"/>
                </p:cNvSpPr>
                <p:nvPr/>
              </p:nvSpPr>
              <p:spPr bwMode="auto">
                <a:xfrm>
                  <a:off x="4604460" y="3746047"/>
                  <a:ext cx="1245870" cy="237490"/>
                </a:xfrm>
                <a:prstGeom prst="rect">
                  <a:avLst/>
                </a:prstGeom>
                <a:noFill/>
                <a:ln w="9525">
                  <a:noFill/>
                  <a:miter lim="800000"/>
                  <a:headEnd/>
                  <a:tailEnd/>
                </a:ln>
              </p:spPr>
              <p:txBody>
                <a:bodyPr rot="0" vert="horz" wrap="square" lIns="0" tIns="0" rIns="0" bIns="0" anchor="t" anchorCtr="0">
                  <a:spAutoFit/>
                </a:bodyPr>
                <a:lstStyle/>
                <a:p>
                  <a:pPr algn="just">
                    <a:lnSpc>
                      <a:spcPts val="900"/>
                    </a:lnSpc>
                  </a:pPr>
                  <a:r>
                    <a:rPr lang="ja-JP" sz="800" kern="100">
                      <a:effectLst/>
                      <a:latin typeface="ＭＳ ゴシック" panose="020B0609070205080204" pitchFamily="49" charset="-128"/>
                      <a:ea typeface="ＭＳ ゴシック" panose="020B0609070205080204" pitchFamily="49" charset="-128"/>
                      <a:cs typeface="Times New Roman" panose="02020603050405020304" pitchFamily="18" charset="0"/>
                    </a:rPr>
                    <a:t>○袖壁があると</a:t>
                  </a:r>
                  <a:endParaRPr lang="ja-JP" sz="105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algn="just">
                    <a:lnSpc>
                      <a:spcPts val="900"/>
                    </a:lnSpc>
                  </a:pPr>
                  <a:r>
                    <a:rPr lang="ja-JP" sz="800" kern="100">
                      <a:effectLst/>
                      <a:latin typeface="ＭＳ ゴシック" panose="020B0609070205080204" pitchFamily="49" charset="-128"/>
                      <a:ea typeface="ＭＳ ゴシック" panose="020B0609070205080204" pitchFamily="49" charset="-128"/>
                      <a:cs typeface="Times New Roman" panose="02020603050405020304" pitchFamily="18" charset="0"/>
                    </a:rPr>
                    <a:t>戸の開閉がしやすい</a:t>
                  </a:r>
                  <a:endParaRPr lang="ja-JP" sz="105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31" name="テキスト ボックス 2">
                  <a:extLst>
                    <a:ext uri="{FF2B5EF4-FFF2-40B4-BE49-F238E27FC236}">
                      <a16:creationId xmlns:a16="http://schemas.microsoft.com/office/drawing/2014/main" id="{914B6CC4-986B-4A3B-B91A-E2058B7B3CC5}"/>
                    </a:ext>
                  </a:extLst>
                </p:cNvPr>
                <p:cNvSpPr txBox="1">
                  <a:spLocks noChangeArrowheads="1"/>
                </p:cNvSpPr>
                <p:nvPr/>
              </p:nvSpPr>
              <p:spPr bwMode="auto">
                <a:xfrm>
                  <a:off x="4749957" y="2642311"/>
                  <a:ext cx="979718" cy="238145"/>
                </a:xfrm>
                <a:prstGeom prst="rect">
                  <a:avLst/>
                </a:prstGeom>
                <a:noFill/>
                <a:ln w="9525">
                  <a:noFill/>
                  <a:miter lim="800000"/>
                  <a:headEnd/>
                  <a:tailEnd/>
                </a:ln>
              </p:spPr>
              <p:txBody>
                <a:bodyPr rot="0" vert="horz" wrap="square" lIns="0" tIns="0" rIns="0" bIns="0" anchor="t" anchorCtr="0">
                  <a:spAutoFit/>
                </a:bodyPr>
                <a:lstStyle/>
                <a:p>
                  <a:pPr algn="just">
                    <a:lnSpc>
                      <a:spcPts val="900"/>
                    </a:lnSpc>
                  </a:pPr>
                  <a:r>
                    <a:rPr lang="ja-JP" sz="800" kern="100">
                      <a:effectLst/>
                      <a:latin typeface="ＭＳ ゴシック" panose="020B0609070205080204" pitchFamily="49" charset="-128"/>
                      <a:ea typeface="ＭＳ ゴシック" panose="020B0609070205080204" pitchFamily="49" charset="-128"/>
                      <a:cs typeface="Times New Roman" panose="02020603050405020304" pitchFamily="18" charset="0"/>
                    </a:rPr>
                    <a:t>●有効</a:t>
                  </a:r>
                  <a:r>
                    <a:rPr lang="en-US" sz="800" kern="100">
                      <a:effectLst/>
                      <a:latin typeface="ＭＳ ゴシック" panose="020B0609070205080204" pitchFamily="49" charset="-128"/>
                      <a:ea typeface="ＭＳ ゴシック" panose="020B0609070205080204" pitchFamily="49" charset="-128"/>
                      <a:cs typeface="Times New Roman" panose="02020603050405020304" pitchFamily="18" charset="0"/>
                    </a:rPr>
                    <a:t>80cm</a:t>
                  </a:r>
                  <a:r>
                    <a:rPr lang="ja-JP" sz="800" kern="100">
                      <a:effectLst/>
                      <a:latin typeface="ＭＳ ゴシック" panose="020B0609070205080204" pitchFamily="49" charset="-128"/>
                      <a:ea typeface="ＭＳ ゴシック" panose="020B0609070205080204" pitchFamily="49" charset="-128"/>
                      <a:cs typeface="Times New Roman" panose="02020603050405020304" pitchFamily="18" charset="0"/>
                    </a:rPr>
                    <a:t>以上</a:t>
                  </a:r>
                  <a:endParaRPr lang="ja-JP" sz="105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lgn="just">
                    <a:lnSpc>
                      <a:spcPts val="900"/>
                    </a:lnSpc>
                  </a:pPr>
                  <a:r>
                    <a:rPr lang="ja-JP" sz="800" kern="100">
                      <a:effectLst/>
                      <a:latin typeface="ＭＳ ゴシック" panose="020B0609070205080204" pitchFamily="49" charset="-128"/>
                      <a:ea typeface="ＭＳ ゴシック" panose="020B0609070205080204" pitchFamily="49" charset="-128"/>
                      <a:cs typeface="Times New Roman" panose="02020603050405020304" pitchFamily="18" charset="0"/>
                    </a:rPr>
                    <a:t>○有効</a:t>
                  </a:r>
                  <a:r>
                    <a:rPr lang="en-US" sz="800" kern="100">
                      <a:effectLst/>
                      <a:latin typeface="ＭＳ ゴシック" panose="020B0609070205080204" pitchFamily="49" charset="-128"/>
                      <a:ea typeface="ＭＳ ゴシック" panose="020B0609070205080204" pitchFamily="49" charset="-128"/>
                      <a:cs typeface="Times New Roman" panose="02020603050405020304" pitchFamily="18" charset="0"/>
                    </a:rPr>
                    <a:t>90cm</a:t>
                  </a:r>
                  <a:r>
                    <a:rPr lang="ja-JP" sz="800" kern="100">
                      <a:effectLst/>
                      <a:latin typeface="ＭＳ ゴシック" panose="020B0609070205080204" pitchFamily="49" charset="-128"/>
                      <a:ea typeface="ＭＳ ゴシック" panose="020B0609070205080204" pitchFamily="49" charset="-128"/>
                      <a:cs typeface="Times New Roman" panose="02020603050405020304" pitchFamily="18" charset="0"/>
                    </a:rPr>
                    <a:t>以上</a:t>
                  </a:r>
                  <a:endParaRPr lang="ja-JP" sz="105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32" name="テキスト ボックス 2">
                  <a:extLst>
                    <a:ext uri="{FF2B5EF4-FFF2-40B4-BE49-F238E27FC236}">
                      <a16:creationId xmlns:a16="http://schemas.microsoft.com/office/drawing/2014/main" id="{7C2C93EC-C15D-4AAB-8411-5BC824C0C5EC}"/>
                    </a:ext>
                  </a:extLst>
                </p:cNvPr>
                <p:cNvSpPr txBox="1">
                  <a:spLocks noChangeArrowheads="1"/>
                </p:cNvSpPr>
                <p:nvPr/>
              </p:nvSpPr>
              <p:spPr bwMode="auto">
                <a:xfrm rot="16200000">
                  <a:off x="156428" y="2478523"/>
                  <a:ext cx="654684" cy="115438"/>
                </a:xfrm>
                <a:prstGeom prst="rect">
                  <a:avLst/>
                </a:prstGeom>
                <a:noFill/>
                <a:ln w="9525">
                  <a:noFill/>
                  <a:miter lim="800000"/>
                  <a:headEnd/>
                  <a:tailEnd/>
                </a:ln>
              </p:spPr>
              <p:txBody>
                <a:bodyPr rot="0" vert="horz" wrap="square" lIns="0" tIns="0" rIns="0" bIns="0" anchor="t" anchorCtr="0">
                  <a:spAutoFit/>
                </a:bodyPr>
                <a:lstStyle/>
                <a:p>
                  <a:pPr algn="just">
                    <a:lnSpc>
                      <a:spcPts val="900"/>
                    </a:lnSpc>
                  </a:pPr>
                  <a:r>
                    <a:rPr lang="ja-JP" sz="8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en-US" sz="8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200cm</a:t>
                  </a:r>
                  <a:r>
                    <a:rPr lang="ja-JP" sz="800" u="sng"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以上</a:t>
                  </a:r>
                  <a:endParaRPr lang="ja-JP" sz="1050" u="sng"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33" name="テキスト ボックス 2">
                  <a:extLst>
                    <a:ext uri="{FF2B5EF4-FFF2-40B4-BE49-F238E27FC236}">
                      <a16:creationId xmlns:a16="http://schemas.microsoft.com/office/drawing/2014/main" id="{D83484B8-D648-44FB-B91D-DC4C65019B79}"/>
                    </a:ext>
                  </a:extLst>
                </p:cNvPr>
                <p:cNvSpPr txBox="1">
                  <a:spLocks noChangeArrowheads="1"/>
                </p:cNvSpPr>
                <p:nvPr/>
              </p:nvSpPr>
              <p:spPr bwMode="auto">
                <a:xfrm>
                  <a:off x="4747025" y="2286822"/>
                  <a:ext cx="752006" cy="123844"/>
                </a:xfrm>
                <a:prstGeom prst="rect">
                  <a:avLst/>
                </a:prstGeom>
                <a:noFill/>
                <a:ln w="9525">
                  <a:noFill/>
                  <a:miter lim="800000"/>
                  <a:headEnd/>
                  <a:tailEnd/>
                </a:ln>
              </p:spPr>
              <p:txBody>
                <a:bodyPr rot="0" vert="horz" wrap="square" lIns="0" tIns="0" rIns="0" bIns="0" anchor="t" anchorCtr="0">
                  <a:spAutoFit/>
                </a:bodyPr>
                <a:lstStyle/>
                <a:p>
                  <a:pPr algn="just">
                    <a:lnSpc>
                      <a:spcPts val="900"/>
                    </a:lnSpc>
                  </a:pPr>
                  <a:r>
                    <a:rPr lang="ja-JP" sz="800" kern="100">
                      <a:effectLst/>
                      <a:latin typeface="ＭＳ ゴシック" panose="020B0609070205080204" pitchFamily="49" charset="-128"/>
                      <a:ea typeface="ＭＳ ゴシック" panose="020B0609070205080204" pitchFamily="49" charset="-128"/>
                      <a:cs typeface="Times New Roman" panose="02020603050405020304" pitchFamily="18" charset="0"/>
                    </a:rPr>
                    <a:t>○引き残し</a:t>
                  </a:r>
                  <a:endParaRPr lang="ja-JP" sz="105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34" name="テキスト ボックス 2">
                  <a:extLst>
                    <a:ext uri="{FF2B5EF4-FFF2-40B4-BE49-F238E27FC236}">
                      <a16:creationId xmlns:a16="http://schemas.microsoft.com/office/drawing/2014/main" id="{38AF81C3-43D8-4BA9-8AA7-9383A5BA3CFD}"/>
                    </a:ext>
                  </a:extLst>
                </p:cNvPr>
                <p:cNvSpPr txBox="1">
                  <a:spLocks noChangeArrowheads="1"/>
                </p:cNvSpPr>
                <p:nvPr/>
              </p:nvSpPr>
              <p:spPr bwMode="auto">
                <a:xfrm>
                  <a:off x="3531777" y="3792177"/>
                  <a:ext cx="654050" cy="123190"/>
                </a:xfrm>
                <a:prstGeom prst="rect">
                  <a:avLst/>
                </a:prstGeom>
                <a:noFill/>
                <a:ln w="9525">
                  <a:noFill/>
                  <a:miter lim="800000"/>
                  <a:headEnd/>
                  <a:tailEnd/>
                </a:ln>
              </p:spPr>
              <p:txBody>
                <a:bodyPr rot="0" vert="horz" wrap="square" lIns="0" tIns="0" rIns="0" bIns="0" anchor="t" anchorCtr="0">
                  <a:spAutoFit/>
                </a:bodyPr>
                <a:lstStyle/>
                <a:p>
                  <a:pPr algn="just">
                    <a:lnSpc>
                      <a:spcPts val="900"/>
                    </a:lnSpc>
                  </a:pPr>
                  <a:r>
                    <a:rPr lang="ja-JP" sz="800" kern="100">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en-US" sz="800" kern="100">
                      <a:effectLst/>
                      <a:latin typeface="ＭＳ ゴシック" panose="020B0609070205080204" pitchFamily="49" charset="-128"/>
                      <a:ea typeface="ＭＳ ゴシック" panose="020B0609070205080204" pitchFamily="49" charset="-128"/>
                      <a:cs typeface="Times New Roman" panose="02020603050405020304" pitchFamily="18" charset="0"/>
                    </a:rPr>
                    <a:t>70cm</a:t>
                  </a:r>
                  <a:r>
                    <a:rPr lang="ja-JP" sz="800" kern="100">
                      <a:effectLst/>
                      <a:latin typeface="ＭＳ ゴシック" panose="020B0609070205080204" pitchFamily="49" charset="-128"/>
                      <a:ea typeface="ＭＳ ゴシック" panose="020B0609070205080204" pitchFamily="49" charset="-128"/>
                      <a:cs typeface="Times New Roman" panose="02020603050405020304" pitchFamily="18" charset="0"/>
                    </a:rPr>
                    <a:t>以上</a:t>
                  </a:r>
                  <a:endParaRPr lang="ja-JP" sz="105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grpSp>
          <p:sp>
            <p:nvSpPr>
              <p:cNvPr id="109" name="テキスト ボックス 2">
                <a:extLst>
                  <a:ext uri="{FF2B5EF4-FFF2-40B4-BE49-F238E27FC236}">
                    <a16:creationId xmlns:a16="http://schemas.microsoft.com/office/drawing/2014/main" id="{67B34EF8-EED9-4AA7-A3D5-29DA23A7F215}"/>
                  </a:ext>
                </a:extLst>
              </p:cNvPr>
              <p:cNvSpPr txBox="1">
                <a:spLocks noChangeArrowheads="1"/>
              </p:cNvSpPr>
              <p:nvPr/>
            </p:nvSpPr>
            <p:spPr bwMode="auto">
              <a:xfrm>
                <a:off x="1763486" y="3022270"/>
                <a:ext cx="851535" cy="122555"/>
              </a:xfrm>
              <a:prstGeom prst="rect">
                <a:avLst/>
              </a:prstGeom>
              <a:noFill/>
              <a:ln w="9525">
                <a:noFill/>
                <a:miter lim="800000"/>
                <a:headEnd/>
                <a:tailEnd/>
              </a:ln>
            </p:spPr>
            <p:txBody>
              <a:bodyPr rot="0" vert="horz" wrap="square" lIns="0" tIns="0" rIns="0" bIns="0" anchor="t" anchorCtr="0">
                <a:spAutoFit/>
              </a:bodyPr>
              <a:lstStyle/>
              <a:p>
                <a:pPr algn="r">
                  <a:lnSpc>
                    <a:spcPts val="900"/>
                  </a:lnSpc>
                </a:pPr>
                <a:r>
                  <a:rPr lang="ja-JP" sz="800" kern="100">
                    <a:effectLst/>
                    <a:latin typeface="ＭＳ ゴシック" panose="020B0609070205080204" pitchFamily="49" charset="-128"/>
                    <a:ea typeface="ＭＳ ゴシック" panose="020B0609070205080204" pitchFamily="49" charset="-128"/>
                    <a:cs typeface="Times New Roman" panose="02020603050405020304" pitchFamily="18" charset="0"/>
                  </a:rPr>
                  <a:t>○ドア開閉ボタン</a:t>
                </a:r>
                <a:endParaRPr lang="ja-JP" sz="105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grpSp>
        <p:sp>
          <p:nvSpPr>
            <p:cNvPr id="107" name="テキスト ボックス 2">
              <a:extLst>
                <a:ext uri="{FF2B5EF4-FFF2-40B4-BE49-F238E27FC236}">
                  <a16:creationId xmlns:a16="http://schemas.microsoft.com/office/drawing/2014/main" id="{958C1B09-48C4-4A57-BA27-D9CD0D84BFB0}"/>
                </a:ext>
              </a:extLst>
            </p:cNvPr>
            <p:cNvSpPr txBox="1">
              <a:spLocks noChangeArrowheads="1"/>
            </p:cNvSpPr>
            <p:nvPr/>
          </p:nvSpPr>
          <p:spPr bwMode="auto">
            <a:xfrm>
              <a:off x="3859481" y="3663538"/>
              <a:ext cx="2093600" cy="714375"/>
            </a:xfrm>
            <a:prstGeom prst="rect">
              <a:avLst/>
            </a:prstGeom>
            <a:noFill/>
            <a:ln w="9525">
              <a:noFill/>
              <a:miter lim="800000"/>
              <a:headEnd/>
              <a:tailEnd/>
            </a:ln>
          </p:spPr>
          <p:txBody>
            <a:bodyPr rot="0" vert="horz" wrap="square" lIns="0" tIns="0" rIns="0" bIns="0" anchor="t" anchorCtr="0">
              <a:noAutofit/>
            </a:bodyPr>
            <a:lstStyle/>
            <a:p>
              <a:pPr marL="101600" indent="-101600" algn="just">
                <a:lnSpc>
                  <a:spcPts val="900"/>
                </a:lnSpc>
              </a:pPr>
              <a:r>
                <a:rPr lang="ja-JP" sz="800" kern="100">
                  <a:effectLst/>
                  <a:latin typeface="ＭＳ ゴシック" panose="020B0609070205080204" pitchFamily="49" charset="-128"/>
                  <a:ea typeface="ＭＳ ゴシック" panose="020B0609070205080204" pitchFamily="49" charset="-128"/>
                  <a:cs typeface="Times New Roman" panose="02020603050405020304" pitchFamily="18" charset="0"/>
                </a:rPr>
                <a:t>・車椅子使用者が便房内で回転して設備・</a:t>
              </a:r>
              <a:endParaRPr lang="ja-JP" sz="105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algn="just">
                <a:lnSpc>
                  <a:spcPts val="900"/>
                </a:lnSpc>
              </a:pPr>
              <a:r>
                <a:rPr lang="ja-JP" sz="800" kern="100">
                  <a:effectLst/>
                  <a:latin typeface="ＭＳ ゴシック" panose="020B0609070205080204" pitchFamily="49" charset="-128"/>
                  <a:ea typeface="ＭＳ ゴシック" panose="020B0609070205080204" pitchFamily="49" charset="-128"/>
                  <a:cs typeface="Times New Roman" panose="02020603050405020304" pitchFamily="18" charset="0"/>
                </a:rPr>
                <a:t>備品等を使用できるよう、車椅子の回転や介助者の同伴などの多様な動作が可能なスペースを確保する</a:t>
              </a:r>
              <a:endParaRPr lang="ja-JP" sz="105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lgn="just">
                <a:lnSpc>
                  <a:spcPts val="900"/>
                </a:lnSpc>
              </a:pPr>
              <a:r>
                <a:rPr lang="en-US" sz="800" kern="100">
                  <a:effectLst/>
                  <a:latin typeface="ＭＳ ゴシック" panose="020B0609070205080204" pitchFamily="49" charset="-128"/>
                  <a:ea typeface="ＭＳ ゴシック" panose="020B0609070205080204" pitchFamily="49" charset="-128"/>
                  <a:cs typeface="Times New Roman" panose="02020603050405020304" pitchFamily="18" charset="0"/>
                </a:rPr>
                <a:t> </a:t>
              </a:r>
              <a:endParaRPr lang="ja-JP" sz="105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grpSp>
      <p:sp>
        <p:nvSpPr>
          <p:cNvPr id="8" name="スライド番号プレースホルダー 7">
            <a:extLst>
              <a:ext uri="{FF2B5EF4-FFF2-40B4-BE49-F238E27FC236}">
                <a16:creationId xmlns:a16="http://schemas.microsoft.com/office/drawing/2014/main" id="{42A7C19E-1E83-4947-9426-5B76C65DA4CD}"/>
              </a:ext>
            </a:extLst>
          </p:cNvPr>
          <p:cNvSpPr>
            <a:spLocks noGrp="1"/>
          </p:cNvSpPr>
          <p:nvPr>
            <p:ph type="sldNum" sz="quarter" idx="12"/>
          </p:nvPr>
        </p:nvSpPr>
        <p:spPr/>
        <p:txBody>
          <a:bodyPr/>
          <a:lstStyle/>
          <a:p>
            <a:fld id="{C6806FC0-9F84-4B10-9771-6729D6567E04}" type="slidenum">
              <a:rPr kumimoji="1" lang="ja-JP" altLang="en-US" smtClean="0"/>
              <a:t>10</a:t>
            </a:fld>
            <a:endParaRPr kumimoji="1" lang="ja-JP" altLang="en-US"/>
          </a:p>
        </p:txBody>
      </p:sp>
    </p:spTree>
    <p:extLst>
      <p:ext uri="{BB962C8B-B14F-4D97-AF65-F5344CB8AC3E}">
        <p14:creationId xmlns:p14="http://schemas.microsoft.com/office/powerpoint/2010/main" val="141620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B81A09-75C1-4972-A2B5-176846265229}"/>
              </a:ext>
            </a:extLst>
          </p:cNvPr>
          <p:cNvSpPr>
            <a:spLocks noGrp="1"/>
          </p:cNvSpPr>
          <p:nvPr>
            <p:ph type="ctrTitle"/>
          </p:nvPr>
        </p:nvSpPr>
        <p:spPr>
          <a:xfrm>
            <a:off x="312213" y="549583"/>
            <a:ext cx="4628903" cy="468932"/>
          </a:xfrm>
        </p:spPr>
        <p:txBody>
          <a:bodyPr anchor="ctr">
            <a:noAutofit/>
          </a:bodyPr>
          <a:lstStyle/>
          <a:p>
            <a:pPr algn="l">
              <a:lnSpc>
                <a:spcPct val="100000"/>
              </a:lnSpc>
            </a:pPr>
            <a:r>
              <a:rPr kumimoji="1" lang="ja-JP" altLang="en-US" sz="1800" dirty="0">
                <a:latin typeface="ＭＳ ゴシック" panose="020B0609070205080204" pitchFamily="49" charset="-128"/>
                <a:ea typeface="ＭＳ ゴシック" panose="020B0609070205080204" pitchFamily="49" charset="-128"/>
              </a:rPr>
              <a:t>［９］駐車場</a:t>
            </a:r>
          </a:p>
        </p:txBody>
      </p:sp>
      <p:cxnSp>
        <p:nvCxnSpPr>
          <p:cNvPr id="4" name="直線コネクタ 3">
            <a:extLst>
              <a:ext uri="{FF2B5EF4-FFF2-40B4-BE49-F238E27FC236}">
                <a16:creationId xmlns:a16="http://schemas.microsoft.com/office/drawing/2014/main" id="{B9767011-3D39-4431-BC05-0A32C7BCEC85}"/>
              </a:ext>
            </a:extLst>
          </p:cNvPr>
          <p:cNvCxnSpPr/>
          <p:nvPr/>
        </p:nvCxnSpPr>
        <p:spPr>
          <a:xfrm>
            <a:off x="578840" y="1049906"/>
            <a:ext cx="10838577"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6" name="テキスト ボックス 5">
            <a:extLst>
              <a:ext uri="{FF2B5EF4-FFF2-40B4-BE49-F238E27FC236}">
                <a16:creationId xmlns:a16="http://schemas.microsoft.com/office/drawing/2014/main" id="{83CF6B37-C912-467A-AB92-D2EDE74BA4C9}"/>
              </a:ext>
            </a:extLst>
          </p:cNvPr>
          <p:cNvSpPr txBox="1"/>
          <p:nvPr/>
        </p:nvSpPr>
        <p:spPr>
          <a:xfrm>
            <a:off x="578840" y="1049906"/>
            <a:ext cx="5394121" cy="338554"/>
          </a:xfrm>
          <a:prstGeom prst="rect">
            <a:avLst/>
          </a:prstGeom>
          <a:noFill/>
        </p:spPr>
        <p:txBody>
          <a:bodyPr wrap="square" rtlCol="0">
            <a:spAutoFit/>
          </a:bodyPr>
          <a:lstStyle/>
          <a:p>
            <a:r>
              <a:rPr lang="ja-JP" altLang="en-US" sz="1600" dirty="0">
                <a:latin typeface="ＭＳ ゴシック" panose="020B0609070205080204" pitchFamily="49" charset="-128"/>
                <a:ea typeface="ＭＳ ゴシック" panose="020B0609070205080204" pitchFamily="49" charset="-128"/>
              </a:rPr>
              <a:t>望ましい整備</a:t>
            </a:r>
            <a:endParaRPr lang="en-US" altLang="ja-JP" sz="1600" dirty="0">
              <a:latin typeface="ＭＳ ゴシック" panose="020B0609070205080204" pitchFamily="49" charset="-128"/>
              <a:ea typeface="ＭＳ ゴシック" panose="020B0609070205080204" pitchFamily="49" charset="-128"/>
            </a:endParaRPr>
          </a:p>
        </p:txBody>
      </p:sp>
      <p:sp>
        <p:nvSpPr>
          <p:cNvPr id="7" name="テキスト ボックス 6">
            <a:extLst>
              <a:ext uri="{FF2B5EF4-FFF2-40B4-BE49-F238E27FC236}">
                <a16:creationId xmlns:a16="http://schemas.microsoft.com/office/drawing/2014/main" id="{E9C58F59-150F-4E2E-9E24-CB88F753C5AE}"/>
              </a:ext>
            </a:extLst>
          </p:cNvPr>
          <p:cNvSpPr txBox="1"/>
          <p:nvPr/>
        </p:nvSpPr>
        <p:spPr>
          <a:xfrm>
            <a:off x="578839" y="1357972"/>
            <a:ext cx="5104701" cy="5262979"/>
          </a:xfrm>
          <a:prstGeom prst="rect">
            <a:avLst/>
          </a:prstGeom>
          <a:ln w="3175">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400" dirty="0">
                <a:latin typeface="ＭＳ ゴシック" panose="020B0609070205080204" pitchFamily="49" charset="-128"/>
                <a:ea typeface="ＭＳ ゴシック" panose="020B0609070205080204" pitchFamily="49" charset="-128"/>
              </a:rPr>
              <a:t>現行</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車椅子使用者用駐車施設</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○機械式であっても平面部にスペースを設ける。</a:t>
            </a:r>
            <a:endParaRPr lang="en-US" altLang="ja-JP" sz="1400" dirty="0">
              <a:latin typeface="ＭＳ ゴシック" panose="020B0609070205080204" pitchFamily="49" charset="-128"/>
              <a:ea typeface="ＭＳ ゴシック" panose="020B0609070205080204" pitchFamily="49" charset="-128"/>
            </a:endParaRPr>
          </a:p>
          <a:p>
            <a:endParaRPr lang="en-US" altLang="ja-JP" sz="1400" dirty="0">
              <a:latin typeface="ＭＳ ゴシック" panose="020B0609070205080204" pitchFamily="49" charset="-128"/>
              <a:ea typeface="ＭＳ ゴシック" panose="020B0609070205080204" pitchFamily="49" charset="-128"/>
            </a:endParaRPr>
          </a:p>
          <a:p>
            <a:pPr algn="ctr"/>
            <a:r>
              <a:rPr lang="ja-JP" altLang="en-US" sz="1400" dirty="0">
                <a:latin typeface="ＭＳ ゴシック" panose="020B0609070205080204" pitchFamily="49" charset="-128"/>
                <a:ea typeface="ＭＳ ゴシック" panose="020B0609070205080204" pitchFamily="49" charset="-128"/>
              </a:rPr>
              <a:t>（なし）</a:t>
            </a:r>
            <a:endParaRPr lang="en-US" altLang="ja-JP" sz="1400" dirty="0">
              <a:latin typeface="ＭＳ ゴシック" panose="020B0609070205080204" pitchFamily="49" charset="-128"/>
              <a:ea typeface="ＭＳ ゴシック" panose="020B0609070205080204" pitchFamily="49" charset="-128"/>
            </a:endParaRPr>
          </a:p>
          <a:p>
            <a:pPr algn="ctr"/>
            <a:endParaRPr lang="en-US" altLang="ja-JP" sz="1400" dirty="0">
              <a:latin typeface="ＭＳ ゴシック" panose="020B0609070205080204" pitchFamily="49" charset="-128"/>
              <a:ea typeface="ＭＳ ゴシック" panose="020B0609070205080204" pitchFamily="49" charset="-128"/>
            </a:endParaRPr>
          </a:p>
          <a:p>
            <a:pPr algn="ctr"/>
            <a:endParaRPr lang="en-US" altLang="ja-JP" sz="1400" dirty="0">
              <a:latin typeface="ＭＳ ゴシック" panose="020B0609070205080204" pitchFamily="49" charset="-128"/>
              <a:ea typeface="ＭＳ ゴシック" panose="020B0609070205080204" pitchFamily="49" charset="-128"/>
            </a:endParaRPr>
          </a:p>
          <a:p>
            <a:pPr algn="ctr"/>
            <a:endParaRPr lang="en-US" altLang="ja-JP" sz="1400" dirty="0">
              <a:latin typeface="ＭＳ ゴシック" panose="020B0609070205080204" pitchFamily="49" charset="-128"/>
              <a:ea typeface="ＭＳ ゴシック" panose="020B0609070205080204" pitchFamily="49" charset="-128"/>
            </a:endParaRPr>
          </a:p>
          <a:p>
            <a:pPr algn="ctr"/>
            <a:endParaRPr lang="en-US" altLang="ja-JP" sz="1400" dirty="0">
              <a:latin typeface="ＭＳ ゴシック" panose="020B0609070205080204" pitchFamily="49" charset="-128"/>
              <a:ea typeface="ＭＳ ゴシック" panose="020B0609070205080204" pitchFamily="49" charset="-128"/>
            </a:endParaRPr>
          </a:p>
          <a:p>
            <a:pPr algn="ctr"/>
            <a:r>
              <a:rPr lang="ja-JP" altLang="en-US" sz="1400" dirty="0">
                <a:latin typeface="ＭＳ ゴシック" panose="020B0609070205080204" pitchFamily="49" charset="-128"/>
                <a:ea typeface="ＭＳ ゴシック" panose="020B0609070205080204" pitchFamily="49" charset="-128"/>
              </a:rPr>
              <a:t>（なし）</a:t>
            </a:r>
            <a:endParaRPr lang="en-US" altLang="ja-JP" sz="1400" dirty="0">
              <a:latin typeface="ＭＳ ゴシック" panose="020B0609070205080204" pitchFamily="49" charset="-128"/>
              <a:ea typeface="ＭＳ ゴシック" panose="020B0609070205080204" pitchFamily="49" charset="-128"/>
            </a:endParaRPr>
          </a:p>
          <a:p>
            <a:pPr algn="ctr"/>
            <a:endParaRPr lang="en-US" altLang="ja-JP" sz="1400" dirty="0">
              <a:latin typeface="ＭＳ ゴシック" panose="020B0609070205080204" pitchFamily="49" charset="-128"/>
              <a:ea typeface="ＭＳ ゴシック" panose="020B0609070205080204" pitchFamily="49" charset="-128"/>
            </a:endParaRPr>
          </a:p>
          <a:p>
            <a:pPr algn="ctr"/>
            <a:endParaRPr lang="en-US" altLang="ja-JP" sz="1400" dirty="0">
              <a:latin typeface="ＭＳ ゴシック" panose="020B0609070205080204" pitchFamily="49" charset="-128"/>
              <a:ea typeface="ＭＳ ゴシック" panose="020B0609070205080204" pitchFamily="49" charset="-128"/>
            </a:endParaRPr>
          </a:p>
          <a:p>
            <a:pPr algn="ctr"/>
            <a:endParaRPr lang="en-US" altLang="ja-JP" sz="1400" dirty="0">
              <a:latin typeface="ＭＳ ゴシック" panose="020B0609070205080204" pitchFamily="49" charset="-128"/>
              <a:ea typeface="ＭＳ ゴシック" panose="020B0609070205080204" pitchFamily="49" charset="-128"/>
            </a:endParaRPr>
          </a:p>
          <a:p>
            <a:pPr algn="ctr"/>
            <a:r>
              <a:rPr lang="ja-JP" altLang="en-US" sz="1400" dirty="0">
                <a:latin typeface="ＭＳ ゴシック" panose="020B0609070205080204" pitchFamily="49" charset="-128"/>
                <a:ea typeface="ＭＳ ゴシック" panose="020B0609070205080204" pitchFamily="49" charset="-128"/>
              </a:rPr>
              <a:t>（なし）</a:t>
            </a:r>
            <a:endParaRPr lang="en-US" altLang="ja-JP" sz="1400" dirty="0">
              <a:latin typeface="ＭＳ ゴシック" panose="020B0609070205080204" pitchFamily="49" charset="-128"/>
              <a:ea typeface="ＭＳ ゴシック" panose="020B0609070205080204" pitchFamily="49" charset="-128"/>
            </a:endParaRPr>
          </a:p>
          <a:p>
            <a:pPr algn="ctr"/>
            <a:endParaRPr lang="en-US" altLang="ja-JP" sz="1400" dirty="0">
              <a:latin typeface="ＭＳ ゴシック" panose="020B0609070205080204" pitchFamily="49" charset="-128"/>
              <a:ea typeface="ＭＳ ゴシック" panose="020B0609070205080204" pitchFamily="49" charset="-128"/>
            </a:endParaRPr>
          </a:p>
          <a:p>
            <a:pPr algn="ctr"/>
            <a:endParaRPr lang="en-US" altLang="ja-JP" sz="1400" dirty="0">
              <a:latin typeface="ＭＳ ゴシック" panose="020B0609070205080204" pitchFamily="49" charset="-128"/>
              <a:ea typeface="ＭＳ ゴシック" panose="020B0609070205080204" pitchFamily="49" charset="-128"/>
            </a:endParaRPr>
          </a:p>
          <a:p>
            <a:pPr algn="ctr"/>
            <a:endParaRPr lang="en-US" altLang="ja-JP" sz="1400" dirty="0">
              <a:latin typeface="ＭＳ ゴシック" panose="020B0609070205080204" pitchFamily="49" charset="-128"/>
              <a:ea typeface="ＭＳ ゴシック" panose="020B0609070205080204" pitchFamily="49" charset="-128"/>
            </a:endParaRPr>
          </a:p>
          <a:p>
            <a:pPr algn="ctr"/>
            <a:endParaRPr lang="en-US" altLang="ja-JP" sz="1400" dirty="0">
              <a:latin typeface="ＭＳ ゴシック" panose="020B0609070205080204" pitchFamily="49" charset="-128"/>
              <a:ea typeface="ＭＳ ゴシック" panose="020B0609070205080204" pitchFamily="49" charset="-128"/>
            </a:endParaRPr>
          </a:p>
          <a:p>
            <a:pPr algn="ctr"/>
            <a:r>
              <a:rPr lang="ja-JP" altLang="en-US" sz="1400" dirty="0">
                <a:latin typeface="ＭＳ ゴシック" panose="020B0609070205080204" pitchFamily="49" charset="-128"/>
                <a:ea typeface="ＭＳ ゴシック" panose="020B0609070205080204" pitchFamily="49" charset="-128"/>
              </a:rPr>
              <a:t>（なし）</a:t>
            </a:r>
            <a:endParaRPr lang="en-US" altLang="ja-JP" sz="1400" dirty="0">
              <a:latin typeface="ＭＳ ゴシック" panose="020B0609070205080204" pitchFamily="49" charset="-128"/>
              <a:ea typeface="ＭＳ ゴシック" panose="020B0609070205080204" pitchFamily="49" charset="-128"/>
            </a:endParaRPr>
          </a:p>
          <a:p>
            <a:pPr algn="ctr"/>
            <a:endParaRPr lang="en-US" altLang="ja-JP" sz="1400" dirty="0">
              <a:latin typeface="ＭＳ ゴシック" panose="020B0609070205080204" pitchFamily="49" charset="-128"/>
              <a:ea typeface="ＭＳ ゴシック" panose="020B0609070205080204" pitchFamily="49" charset="-128"/>
            </a:endParaRPr>
          </a:p>
          <a:p>
            <a:pPr algn="ctr"/>
            <a:endParaRPr lang="en-US" altLang="ja-JP" sz="1400" dirty="0">
              <a:latin typeface="ＭＳ ゴシック" panose="020B0609070205080204" pitchFamily="49" charset="-128"/>
              <a:ea typeface="ＭＳ ゴシック" panose="020B0609070205080204" pitchFamily="49" charset="-128"/>
            </a:endParaRPr>
          </a:p>
          <a:p>
            <a:pPr algn="ctr"/>
            <a:endParaRPr lang="en-US" altLang="ja-JP" sz="1400" dirty="0">
              <a:latin typeface="ＭＳ ゴシック" panose="020B0609070205080204" pitchFamily="49" charset="-128"/>
              <a:ea typeface="ＭＳ ゴシック" panose="020B0609070205080204" pitchFamily="49" charset="-128"/>
            </a:endParaRPr>
          </a:p>
          <a:p>
            <a:pPr algn="ctr"/>
            <a:endParaRPr lang="en-US" altLang="ja-JP" sz="1400" dirty="0">
              <a:latin typeface="ＭＳ ゴシック" panose="020B0609070205080204" pitchFamily="49" charset="-128"/>
              <a:ea typeface="ＭＳ ゴシック" panose="020B0609070205080204" pitchFamily="49" charset="-128"/>
            </a:endParaRPr>
          </a:p>
          <a:p>
            <a:pPr algn="ctr"/>
            <a:r>
              <a:rPr lang="ja-JP" altLang="en-US" sz="1400" dirty="0">
                <a:latin typeface="ＭＳ ゴシック" panose="020B0609070205080204" pitchFamily="49" charset="-128"/>
                <a:ea typeface="ＭＳ ゴシック" panose="020B0609070205080204" pitchFamily="49" charset="-128"/>
              </a:rPr>
              <a:t>（なし）</a:t>
            </a:r>
            <a:endParaRPr lang="en-US" altLang="ja-JP" sz="1400" dirty="0">
              <a:latin typeface="ＭＳ ゴシック" panose="020B0609070205080204" pitchFamily="49" charset="-128"/>
              <a:ea typeface="ＭＳ ゴシック" panose="020B0609070205080204" pitchFamily="49" charset="-128"/>
            </a:endParaRPr>
          </a:p>
        </p:txBody>
      </p:sp>
      <p:sp>
        <p:nvSpPr>
          <p:cNvPr id="10" name="テキスト ボックス 9">
            <a:extLst>
              <a:ext uri="{FF2B5EF4-FFF2-40B4-BE49-F238E27FC236}">
                <a16:creationId xmlns:a16="http://schemas.microsoft.com/office/drawing/2014/main" id="{07D19D9B-F874-4F01-A4DC-8D8591D45BB6}"/>
              </a:ext>
            </a:extLst>
          </p:cNvPr>
          <p:cNvSpPr txBox="1"/>
          <p:nvPr/>
        </p:nvSpPr>
        <p:spPr>
          <a:xfrm>
            <a:off x="5796791" y="1357972"/>
            <a:ext cx="5620626" cy="5693866"/>
          </a:xfrm>
          <a:prstGeom prst="rect">
            <a:avLst/>
          </a:prstGeom>
          <a:ln w="3175">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400" dirty="0">
                <a:latin typeface="ＭＳ ゴシック" panose="020B0609070205080204" pitchFamily="49" charset="-128"/>
                <a:ea typeface="ＭＳ ゴシック" panose="020B0609070205080204" pitchFamily="49" charset="-128"/>
              </a:rPr>
              <a:t>改訂（案）</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a:t>
            </a:r>
            <a:r>
              <a:rPr lang="ja-JP" altLang="en-US" sz="1400" u="sng" dirty="0">
                <a:solidFill>
                  <a:srgbClr val="FF0000"/>
                </a:solidFill>
                <a:latin typeface="ＭＳ ゴシック" panose="020B0609070205080204" pitchFamily="49" charset="-128"/>
                <a:ea typeface="ＭＳ ゴシック" panose="020B0609070205080204" pitchFamily="49" charset="-128"/>
              </a:rPr>
              <a:t>機械式駐車装置</a:t>
            </a:r>
            <a:endParaRPr lang="en-US" altLang="ja-JP" sz="1400" u="sng" dirty="0">
              <a:solidFill>
                <a:srgbClr val="FF0000"/>
              </a:solidFill>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○機械式であっても平面部にスペースを設ける。</a:t>
            </a:r>
          </a:p>
          <a:p>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a:t>
            </a:r>
            <a:r>
              <a:rPr lang="ja-JP" altLang="en-US" sz="1400" u="sng" dirty="0">
                <a:solidFill>
                  <a:srgbClr val="FF0000"/>
                </a:solidFill>
                <a:latin typeface="ＭＳ ゴシック" panose="020B0609070205080204" pitchFamily="49" charset="-128"/>
                <a:ea typeface="ＭＳ ゴシック" panose="020B0609070205080204" pitchFamily="49" charset="-128"/>
              </a:rPr>
              <a:t>○車椅子使用者用駐車施設を機械式駐車装置で確保する場合は、</a:t>
            </a:r>
            <a:endParaRPr lang="en-US" altLang="ja-JP" sz="1400" u="sng" dirty="0">
              <a:solidFill>
                <a:srgbClr val="FF0000"/>
              </a:solidFill>
              <a:latin typeface="ＭＳ ゴシック" panose="020B0609070205080204" pitchFamily="49" charset="-128"/>
              <a:ea typeface="ＭＳ ゴシック" panose="020B0609070205080204" pitchFamily="49" charset="-128"/>
            </a:endParaRPr>
          </a:p>
          <a:p>
            <a:r>
              <a:rPr lang="ja-JP" altLang="en-US" sz="1400" dirty="0">
                <a:solidFill>
                  <a:srgbClr val="FF0000"/>
                </a:solidFill>
                <a:latin typeface="ＭＳ ゴシック" panose="020B0609070205080204" pitchFamily="49" charset="-128"/>
                <a:ea typeface="ＭＳ ゴシック" panose="020B0609070205080204" pitchFamily="49" charset="-128"/>
              </a:rPr>
              <a:t>　　</a:t>
            </a:r>
            <a:r>
              <a:rPr lang="ja-JP" altLang="en-US" sz="1400" u="sng" dirty="0">
                <a:solidFill>
                  <a:srgbClr val="FF0000"/>
                </a:solidFill>
                <a:latin typeface="ＭＳ ゴシック" panose="020B0609070205080204" pitchFamily="49" charset="-128"/>
                <a:ea typeface="ＭＳ ゴシック" panose="020B0609070205080204" pitchFamily="49" charset="-128"/>
              </a:rPr>
              <a:t>駐車場管理員の配置や当該駐車装置の特性に応じた安全対策を</a:t>
            </a:r>
            <a:endParaRPr lang="en-US" altLang="ja-JP" sz="1400" u="sng" dirty="0">
              <a:solidFill>
                <a:srgbClr val="FF0000"/>
              </a:solidFill>
              <a:latin typeface="ＭＳ ゴシック" panose="020B0609070205080204" pitchFamily="49" charset="-128"/>
              <a:ea typeface="ＭＳ ゴシック" panose="020B0609070205080204" pitchFamily="49" charset="-128"/>
            </a:endParaRPr>
          </a:p>
          <a:p>
            <a:r>
              <a:rPr lang="ja-JP" altLang="en-US" sz="1400" dirty="0">
                <a:solidFill>
                  <a:srgbClr val="FF0000"/>
                </a:solidFill>
                <a:latin typeface="ＭＳ ゴシック" panose="020B0609070205080204" pitchFamily="49" charset="-128"/>
                <a:ea typeface="ＭＳ ゴシック" panose="020B0609070205080204" pitchFamily="49" charset="-128"/>
              </a:rPr>
              <a:t>　　</a:t>
            </a:r>
            <a:r>
              <a:rPr lang="ja-JP" altLang="en-US" sz="1400" u="sng" dirty="0">
                <a:solidFill>
                  <a:srgbClr val="FF0000"/>
                </a:solidFill>
                <a:latin typeface="ＭＳ ゴシック" panose="020B0609070205080204" pitchFamily="49" charset="-128"/>
                <a:ea typeface="ＭＳ ゴシック" panose="020B0609070205080204" pitchFamily="49" charset="-128"/>
              </a:rPr>
              <a:t>講じる。</a:t>
            </a:r>
            <a:endParaRPr lang="en-US" altLang="ja-JP" sz="1400" u="sng" dirty="0">
              <a:solidFill>
                <a:srgbClr val="FF0000"/>
              </a:solidFill>
              <a:latin typeface="ＭＳ ゴシック" panose="020B0609070205080204" pitchFamily="49" charset="-128"/>
              <a:ea typeface="ＭＳ ゴシック" panose="020B0609070205080204" pitchFamily="49" charset="-128"/>
            </a:endParaRPr>
          </a:p>
          <a:p>
            <a:endParaRPr lang="en-US" altLang="ja-JP" sz="1400" dirty="0">
              <a:solidFill>
                <a:srgbClr val="FF0000"/>
              </a:solidFill>
              <a:latin typeface="ＭＳ ゴシック" panose="020B0609070205080204" pitchFamily="49" charset="-128"/>
              <a:ea typeface="ＭＳ ゴシック" panose="020B0609070205080204" pitchFamily="49" charset="-128"/>
            </a:endParaRPr>
          </a:p>
          <a:p>
            <a:r>
              <a:rPr lang="ja-JP" altLang="en-US" sz="1400" dirty="0">
                <a:solidFill>
                  <a:srgbClr val="FF0000"/>
                </a:solidFill>
                <a:latin typeface="ＭＳ ゴシック" panose="020B0609070205080204" pitchFamily="49" charset="-128"/>
                <a:ea typeface="ＭＳ ゴシック" panose="020B0609070205080204" pitchFamily="49" charset="-128"/>
              </a:rPr>
              <a:t>　</a:t>
            </a:r>
            <a:r>
              <a:rPr lang="ja-JP" altLang="en-US" sz="1400" u="sng" dirty="0">
                <a:solidFill>
                  <a:srgbClr val="FF0000"/>
                </a:solidFill>
                <a:latin typeface="ＭＳ ゴシック" panose="020B0609070205080204" pitchFamily="49" charset="-128"/>
                <a:ea typeface="ＭＳ ゴシック" panose="020B0609070205080204" pitchFamily="49" charset="-128"/>
              </a:rPr>
              <a:t>○車椅子使用者が駐車場の管理員の介助がなくても自力で乗降</a:t>
            </a:r>
            <a:endParaRPr lang="en-US" altLang="ja-JP" sz="1400" u="sng" dirty="0">
              <a:solidFill>
                <a:srgbClr val="FF0000"/>
              </a:solidFill>
              <a:latin typeface="ＭＳ ゴシック" panose="020B0609070205080204" pitchFamily="49" charset="-128"/>
              <a:ea typeface="ＭＳ ゴシック" panose="020B0609070205080204" pitchFamily="49" charset="-128"/>
            </a:endParaRPr>
          </a:p>
          <a:p>
            <a:r>
              <a:rPr lang="ja-JP" altLang="en-US" sz="1400" dirty="0">
                <a:solidFill>
                  <a:srgbClr val="FF0000"/>
                </a:solidFill>
                <a:latin typeface="ＭＳ ゴシック" panose="020B0609070205080204" pitchFamily="49" charset="-128"/>
                <a:ea typeface="ＭＳ ゴシック" panose="020B0609070205080204" pitchFamily="49" charset="-128"/>
              </a:rPr>
              <a:t>　　</a:t>
            </a:r>
            <a:r>
              <a:rPr lang="ja-JP" altLang="en-US" sz="1400" u="sng" dirty="0">
                <a:solidFill>
                  <a:srgbClr val="FF0000"/>
                </a:solidFill>
                <a:latin typeface="ＭＳ ゴシック" panose="020B0609070205080204" pitchFamily="49" charset="-128"/>
                <a:ea typeface="ＭＳ ゴシック" panose="020B0609070205080204" pitchFamily="49" charset="-128"/>
              </a:rPr>
              <a:t>できるよう、駐車装置の操作盤は、車椅子使用者が容易に操作</a:t>
            </a:r>
            <a:endParaRPr lang="en-US" altLang="ja-JP" sz="1400" u="sng" dirty="0">
              <a:solidFill>
                <a:srgbClr val="FF0000"/>
              </a:solidFill>
              <a:latin typeface="ＭＳ ゴシック" panose="020B0609070205080204" pitchFamily="49" charset="-128"/>
              <a:ea typeface="ＭＳ ゴシック" panose="020B0609070205080204" pitchFamily="49" charset="-128"/>
            </a:endParaRPr>
          </a:p>
          <a:p>
            <a:r>
              <a:rPr lang="ja-JP" altLang="en-US" sz="1400" dirty="0">
                <a:solidFill>
                  <a:srgbClr val="FF0000"/>
                </a:solidFill>
                <a:latin typeface="ＭＳ ゴシック" panose="020B0609070205080204" pitchFamily="49" charset="-128"/>
                <a:ea typeface="ＭＳ ゴシック" panose="020B0609070205080204" pitchFamily="49" charset="-128"/>
              </a:rPr>
              <a:t>　　</a:t>
            </a:r>
            <a:r>
              <a:rPr lang="ja-JP" altLang="en-US" sz="1400" u="sng" dirty="0">
                <a:solidFill>
                  <a:srgbClr val="FF0000"/>
                </a:solidFill>
                <a:latin typeface="ＭＳ ゴシック" panose="020B0609070205080204" pitchFamily="49" charset="-128"/>
                <a:ea typeface="ＭＳ ゴシック" panose="020B0609070205080204" pitchFamily="49" charset="-128"/>
              </a:rPr>
              <a:t>できる位置に設ける。</a:t>
            </a:r>
            <a:endParaRPr lang="en-US" altLang="ja-JP" sz="1400" u="sng" dirty="0">
              <a:solidFill>
                <a:srgbClr val="FF0000"/>
              </a:solidFill>
              <a:latin typeface="ＭＳ ゴシック" panose="020B0609070205080204" pitchFamily="49" charset="-128"/>
              <a:ea typeface="ＭＳ ゴシック" panose="020B0609070205080204" pitchFamily="49" charset="-128"/>
            </a:endParaRPr>
          </a:p>
          <a:p>
            <a:endParaRPr lang="en-US" altLang="ja-JP" sz="1400" dirty="0">
              <a:solidFill>
                <a:srgbClr val="FF0000"/>
              </a:solidFill>
              <a:latin typeface="ＭＳ ゴシック" panose="020B0609070205080204" pitchFamily="49" charset="-128"/>
              <a:ea typeface="ＭＳ ゴシック" panose="020B0609070205080204" pitchFamily="49" charset="-128"/>
            </a:endParaRPr>
          </a:p>
          <a:p>
            <a:r>
              <a:rPr lang="ja-JP" altLang="en-US" sz="1400" dirty="0">
                <a:solidFill>
                  <a:srgbClr val="FF0000"/>
                </a:solidFill>
                <a:latin typeface="ＭＳ ゴシック" panose="020B0609070205080204" pitchFamily="49" charset="-128"/>
                <a:ea typeface="ＭＳ ゴシック" panose="020B0609070205080204" pitchFamily="49" charset="-128"/>
              </a:rPr>
              <a:t>　</a:t>
            </a:r>
            <a:r>
              <a:rPr lang="ja-JP" altLang="en-US" sz="1400" u="sng" dirty="0">
                <a:solidFill>
                  <a:srgbClr val="FF0000"/>
                </a:solidFill>
                <a:latin typeface="ＭＳ ゴシック" panose="020B0609070205080204" pitchFamily="49" charset="-128"/>
                <a:ea typeface="ＭＳ ゴシック" panose="020B0609070205080204" pitchFamily="49" charset="-128"/>
              </a:rPr>
              <a:t>○乗降スペースを車両の駐車位置の両側に設ける。乗降スペース</a:t>
            </a:r>
            <a:endParaRPr lang="en-US" altLang="ja-JP" sz="1400" u="sng" dirty="0">
              <a:solidFill>
                <a:srgbClr val="FF0000"/>
              </a:solidFill>
              <a:latin typeface="ＭＳ ゴシック" panose="020B0609070205080204" pitchFamily="49" charset="-128"/>
              <a:ea typeface="ＭＳ ゴシック" panose="020B0609070205080204" pitchFamily="49" charset="-128"/>
            </a:endParaRPr>
          </a:p>
          <a:p>
            <a:r>
              <a:rPr lang="ja-JP" altLang="en-US" sz="1400" dirty="0">
                <a:solidFill>
                  <a:srgbClr val="FF0000"/>
                </a:solidFill>
                <a:latin typeface="ＭＳ ゴシック" panose="020B0609070205080204" pitchFamily="49" charset="-128"/>
                <a:ea typeface="ＭＳ ゴシック" panose="020B0609070205080204" pitchFamily="49" charset="-128"/>
              </a:rPr>
              <a:t>　　</a:t>
            </a:r>
            <a:r>
              <a:rPr lang="ja-JP" altLang="en-US" sz="1400" u="sng" dirty="0">
                <a:solidFill>
                  <a:srgbClr val="FF0000"/>
                </a:solidFill>
                <a:latin typeface="ＭＳ ゴシック" panose="020B0609070205080204" pitchFamily="49" charset="-128"/>
                <a:ea typeface="ＭＳ ゴシック" panose="020B0609070205080204" pitchFamily="49" charset="-128"/>
              </a:rPr>
              <a:t>の寸法は、車椅子の回転を考慮して幅</a:t>
            </a:r>
            <a:r>
              <a:rPr lang="en-US" altLang="ja-JP" sz="1400" u="sng" dirty="0">
                <a:solidFill>
                  <a:srgbClr val="FF0000"/>
                </a:solidFill>
                <a:latin typeface="ＭＳ ゴシック" panose="020B0609070205080204" pitchFamily="49" charset="-128"/>
                <a:ea typeface="ＭＳ ゴシック" panose="020B0609070205080204" pitchFamily="49" charset="-128"/>
              </a:rPr>
              <a:t>140</a:t>
            </a:r>
            <a:r>
              <a:rPr lang="ja-JP" altLang="en-US" sz="1400" u="sng" dirty="0">
                <a:solidFill>
                  <a:srgbClr val="FF0000"/>
                </a:solidFill>
                <a:latin typeface="ＭＳ ゴシック" panose="020B0609070205080204" pitchFamily="49" charset="-128"/>
                <a:ea typeface="ＭＳ ゴシック" panose="020B0609070205080204" pitchFamily="49" charset="-128"/>
              </a:rPr>
              <a:t>㎝以上</a:t>
            </a:r>
            <a:r>
              <a:rPr lang="en-US" altLang="ja-JP" sz="1400" u="sng" dirty="0">
                <a:solidFill>
                  <a:srgbClr val="FF0000"/>
                </a:solidFill>
                <a:latin typeface="ＭＳ ゴシック" panose="020B0609070205080204" pitchFamily="49" charset="-128"/>
                <a:ea typeface="ＭＳ ゴシック" panose="020B0609070205080204" pitchFamily="49" charset="-128"/>
              </a:rPr>
              <a:t>×</a:t>
            </a:r>
            <a:r>
              <a:rPr lang="ja-JP" altLang="en-US" sz="1400" u="sng" dirty="0">
                <a:solidFill>
                  <a:srgbClr val="FF0000"/>
                </a:solidFill>
                <a:latin typeface="ＭＳ ゴシック" panose="020B0609070205080204" pitchFamily="49" charset="-128"/>
                <a:ea typeface="ＭＳ ゴシック" panose="020B0609070205080204" pitchFamily="49" charset="-128"/>
              </a:rPr>
              <a:t>奥行き</a:t>
            </a:r>
            <a:r>
              <a:rPr lang="en-US" altLang="ja-JP" sz="1400" u="sng" dirty="0">
                <a:solidFill>
                  <a:srgbClr val="FF0000"/>
                </a:solidFill>
                <a:latin typeface="ＭＳ ゴシック" panose="020B0609070205080204" pitchFamily="49" charset="-128"/>
                <a:ea typeface="ＭＳ ゴシック" panose="020B0609070205080204" pitchFamily="49" charset="-128"/>
              </a:rPr>
              <a:t>170</a:t>
            </a:r>
            <a:r>
              <a:rPr lang="ja-JP" altLang="en-US" sz="1400" u="sng" dirty="0">
                <a:solidFill>
                  <a:srgbClr val="FF0000"/>
                </a:solidFill>
                <a:latin typeface="ＭＳ ゴシック" panose="020B0609070205080204" pitchFamily="49" charset="-128"/>
                <a:ea typeface="ＭＳ ゴシック" panose="020B0609070205080204" pitchFamily="49" charset="-128"/>
              </a:rPr>
              <a:t>㎝</a:t>
            </a:r>
            <a:endParaRPr lang="en-US" altLang="ja-JP" sz="1400" u="sng" dirty="0">
              <a:solidFill>
                <a:srgbClr val="FF0000"/>
              </a:solidFill>
              <a:latin typeface="ＭＳ ゴシック" panose="020B0609070205080204" pitchFamily="49" charset="-128"/>
              <a:ea typeface="ＭＳ ゴシック" panose="020B0609070205080204" pitchFamily="49" charset="-128"/>
            </a:endParaRPr>
          </a:p>
          <a:p>
            <a:r>
              <a:rPr lang="ja-JP" altLang="en-US" sz="1400" dirty="0">
                <a:solidFill>
                  <a:srgbClr val="FF0000"/>
                </a:solidFill>
                <a:latin typeface="ＭＳ ゴシック" panose="020B0609070205080204" pitchFamily="49" charset="-128"/>
                <a:ea typeface="ＭＳ ゴシック" panose="020B0609070205080204" pitchFamily="49" charset="-128"/>
              </a:rPr>
              <a:t>　　</a:t>
            </a:r>
            <a:r>
              <a:rPr lang="ja-JP" altLang="en-US" sz="1400" u="sng" dirty="0">
                <a:solidFill>
                  <a:srgbClr val="FF0000"/>
                </a:solidFill>
                <a:latin typeface="ＭＳ ゴシック" panose="020B0609070205080204" pitchFamily="49" charset="-128"/>
                <a:ea typeface="ＭＳ ゴシック" panose="020B0609070205080204" pitchFamily="49" charset="-128"/>
              </a:rPr>
              <a:t>以上とし、乗降スペースから機械式駐車装置の外まで車椅子が</a:t>
            </a:r>
            <a:endParaRPr lang="en-US" altLang="ja-JP" sz="1400" u="sng" dirty="0">
              <a:solidFill>
                <a:srgbClr val="FF0000"/>
              </a:solidFill>
              <a:latin typeface="ＭＳ ゴシック" panose="020B0609070205080204" pitchFamily="49" charset="-128"/>
              <a:ea typeface="ＭＳ ゴシック" panose="020B0609070205080204" pitchFamily="49" charset="-128"/>
            </a:endParaRPr>
          </a:p>
          <a:p>
            <a:r>
              <a:rPr lang="ja-JP" altLang="en-US" sz="1400" dirty="0">
                <a:solidFill>
                  <a:srgbClr val="FF0000"/>
                </a:solidFill>
                <a:latin typeface="ＭＳ ゴシック" panose="020B0609070205080204" pitchFamily="49" charset="-128"/>
                <a:ea typeface="ＭＳ ゴシック" panose="020B0609070205080204" pitchFamily="49" charset="-128"/>
              </a:rPr>
              <a:t>　　</a:t>
            </a:r>
            <a:r>
              <a:rPr lang="ja-JP" altLang="en-US" sz="1400" u="sng" dirty="0">
                <a:solidFill>
                  <a:srgbClr val="FF0000"/>
                </a:solidFill>
                <a:latin typeface="ＭＳ ゴシック" panose="020B0609070205080204" pitchFamily="49" charset="-128"/>
                <a:ea typeface="ＭＳ ゴシック" panose="020B0609070205080204" pitchFamily="49" charset="-128"/>
              </a:rPr>
              <a:t>円滑に移動できる幅</a:t>
            </a:r>
            <a:r>
              <a:rPr lang="en-US" altLang="ja-JP" sz="1400" u="sng" dirty="0">
                <a:solidFill>
                  <a:srgbClr val="FF0000"/>
                </a:solidFill>
                <a:latin typeface="ＭＳ ゴシック" panose="020B0609070205080204" pitchFamily="49" charset="-128"/>
                <a:ea typeface="ＭＳ ゴシック" panose="020B0609070205080204" pitchFamily="49" charset="-128"/>
              </a:rPr>
              <a:t>90</a:t>
            </a:r>
            <a:r>
              <a:rPr lang="ja-JP" altLang="en-US" sz="1400" u="sng" dirty="0">
                <a:solidFill>
                  <a:srgbClr val="FF0000"/>
                </a:solidFill>
                <a:latin typeface="ＭＳ ゴシック" panose="020B0609070205080204" pitchFamily="49" charset="-128"/>
                <a:ea typeface="ＭＳ ゴシック" panose="020B0609070205080204" pitchFamily="49" charset="-128"/>
              </a:rPr>
              <a:t>㎝以上の通路を確保する。</a:t>
            </a:r>
            <a:endParaRPr lang="en-US" altLang="ja-JP" sz="1400" u="sng" dirty="0">
              <a:solidFill>
                <a:srgbClr val="FF0000"/>
              </a:solidFill>
              <a:latin typeface="ＭＳ ゴシック" panose="020B0609070205080204" pitchFamily="49" charset="-128"/>
              <a:ea typeface="ＭＳ ゴシック" panose="020B0609070205080204" pitchFamily="49" charset="-128"/>
            </a:endParaRPr>
          </a:p>
          <a:p>
            <a:endParaRPr lang="en-US" altLang="ja-JP" sz="1400" dirty="0">
              <a:solidFill>
                <a:srgbClr val="FF0000"/>
              </a:solidFill>
              <a:latin typeface="ＭＳ ゴシック" panose="020B0609070205080204" pitchFamily="49" charset="-128"/>
              <a:ea typeface="ＭＳ ゴシック" panose="020B0609070205080204" pitchFamily="49" charset="-128"/>
            </a:endParaRPr>
          </a:p>
          <a:p>
            <a:r>
              <a:rPr lang="ja-JP" altLang="en-US" sz="1400" dirty="0">
                <a:solidFill>
                  <a:srgbClr val="FF0000"/>
                </a:solidFill>
                <a:latin typeface="ＭＳ ゴシック" panose="020B0609070205080204" pitchFamily="49" charset="-128"/>
                <a:ea typeface="ＭＳ ゴシック" panose="020B0609070205080204" pitchFamily="49" charset="-128"/>
              </a:rPr>
              <a:t>　</a:t>
            </a:r>
            <a:r>
              <a:rPr lang="ja-JP" altLang="en-US" sz="1400" u="sng" dirty="0">
                <a:solidFill>
                  <a:srgbClr val="FF0000"/>
                </a:solidFill>
                <a:latin typeface="ＭＳ ゴシック" panose="020B0609070205080204" pitchFamily="49" charset="-128"/>
                <a:ea typeface="ＭＳ ゴシック" panose="020B0609070205080204" pitchFamily="49" charset="-128"/>
              </a:rPr>
              <a:t>○機械式駐車装置の段差及び床の隙間は</a:t>
            </a:r>
            <a:r>
              <a:rPr lang="en-US" altLang="ja-JP" sz="1400" u="sng" dirty="0">
                <a:solidFill>
                  <a:srgbClr val="FF0000"/>
                </a:solidFill>
                <a:latin typeface="ＭＳ ゴシック" panose="020B0609070205080204" pitchFamily="49" charset="-128"/>
                <a:ea typeface="ＭＳ ゴシック" panose="020B0609070205080204" pitchFamily="49" charset="-128"/>
              </a:rPr>
              <a:t>2</a:t>
            </a:r>
            <a:r>
              <a:rPr lang="ja-JP" altLang="en-US" sz="1400" u="sng" dirty="0">
                <a:solidFill>
                  <a:srgbClr val="FF0000"/>
                </a:solidFill>
                <a:latin typeface="ＭＳ ゴシック" panose="020B0609070205080204" pitchFamily="49" charset="-128"/>
                <a:ea typeface="ＭＳ ゴシック" panose="020B0609070205080204" pitchFamily="49" charset="-128"/>
              </a:rPr>
              <a:t>㎝以下とし、幅は乗降</a:t>
            </a:r>
            <a:endParaRPr lang="en-US" altLang="ja-JP" sz="1400" u="sng" dirty="0">
              <a:solidFill>
                <a:srgbClr val="FF0000"/>
              </a:solidFill>
              <a:latin typeface="ＭＳ ゴシック" panose="020B0609070205080204" pitchFamily="49" charset="-128"/>
              <a:ea typeface="ＭＳ ゴシック" panose="020B0609070205080204" pitchFamily="49" charset="-128"/>
            </a:endParaRPr>
          </a:p>
          <a:p>
            <a:r>
              <a:rPr lang="ja-JP" altLang="en-US" sz="1400" dirty="0">
                <a:solidFill>
                  <a:srgbClr val="FF0000"/>
                </a:solidFill>
                <a:latin typeface="ＭＳ ゴシック" panose="020B0609070205080204" pitchFamily="49" charset="-128"/>
                <a:ea typeface="ＭＳ ゴシック" panose="020B0609070205080204" pitchFamily="49" charset="-128"/>
              </a:rPr>
              <a:t>　　</a:t>
            </a:r>
            <a:r>
              <a:rPr lang="ja-JP" altLang="en-US" sz="1400" u="sng" dirty="0">
                <a:solidFill>
                  <a:srgbClr val="FF0000"/>
                </a:solidFill>
                <a:latin typeface="ＭＳ ゴシック" panose="020B0609070205080204" pitchFamily="49" charset="-128"/>
                <a:ea typeface="ＭＳ ゴシック" panose="020B0609070205080204" pitchFamily="49" charset="-128"/>
              </a:rPr>
              <a:t>スペースを含めて</a:t>
            </a:r>
            <a:r>
              <a:rPr lang="en-US" altLang="ja-JP" sz="1400" u="sng" dirty="0">
                <a:solidFill>
                  <a:srgbClr val="FF0000"/>
                </a:solidFill>
                <a:latin typeface="ＭＳ ゴシック" panose="020B0609070205080204" pitchFamily="49" charset="-128"/>
                <a:ea typeface="ＭＳ ゴシック" panose="020B0609070205080204" pitchFamily="49" charset="-128"/>
              </a:rPr>
              <a:t>350</a:t>
            </a:r>
            <a:r>
              <a:rPr lang="ja-JP" altLang="en-US" sz="1400" u="sng" dirty="0">
                <a:solidFill>
                  <a:srgbClr val="FF0000"/>
                </a:solidFill>
                <a:latin typeface="ＭＳ ゴシック" panose="020B0609070205080204" pitchFamily="49" charset="-128"/>
                <a:ea typeface="ＭＳ ゴシック" panose="020B0609070205080204" pitchFamily="49" charset="-128"/>
              </a:rPr>
              <a:t>㎝以上とする。</a:t>
            </a:r>
            <a:endParaRPr lang="en-US" altLang="ja-JP" sz="1400" u="sng" dirty="0">
              <a:solidFill>
                <a:srgbClr val="FF0000"/>
              </a:solidFill>
              <a:latin typeface="ＭＳ ゴシック" panose="020B0609070205080204" pitchFamily="49" charset="-128"/>
              <a:ea typeface="ＭＳ ゴシック" panose="020B0609070205080204" pitchFamily="49" charset="-128"/>
            </a:endParaRPr>
          </a:p>
          <a:p>
            <a:endParaRPr lang="en-US" altLang="ja-JP" sz="1400" dirty="0">
              <a:solidFill>
                <a:srgbClr val="FF0000"/>
              </a:solidFill>
              <a:latin typeface="ＭＳ ゴシック" panose="020B0609070205080204" pitchFamily="49" charset="-128"/>
              <a:ea typeface="ＭＳ ゴシック" panose="020B0609070205080204" pitchFamily="49" charset="-128"/>
            </a:endParaRPr>
          </a:p>
          <a:p>
            <a:r>
              <a:rPr lang="ja-JP" altLang="en-US" sz="1400" dirty="0">
                <a:solidFill>
                  <a:srgbClr val="FF0000"/>
                </a:solidFill>
                <a:latin typeface="ＭＳ ゴシック" panose="020B0609070205080204" pitchFamily="49" charset="-128"/>
                <a:ea typeface="ＭＳ ゴシック" panose="020B0609070205080204" pitchFamily="49" charset="-128"/>
              </a:rPr>
              <a:t>　</a:t>
            </a:r>
            <a:r>
              <a:rPr lang="ja-JP" altLang="en-US" sz="1400" u="sng" dirty="0">
                <a:solidFill>
                  <a:srgbClr val="FF0000"/>
                </a:solidFill>
                <a:latin typeface="ＭＳ ゴシック" panose="020B0609070205080204" pitchFamily="49" charset="-128"/>
                <a:ea typeface="ＭＳ ゴシック" panose="020B0609070205080204" pitchFamily="49" charset="-128"/>
              </a:rPr>
              <a:t>○通常の車椅子使用者用駐車施設と同様、高齢者、障がい者等の　　</a:t>
            </a:r>
            <a:endParaRPr lang="en-US" altLang="ja-JP" sz="1400" u="sng" dirty="0">
              <a:solidFill>
                <a:srgbClr val="FF0000"/>
              </a:solidFill>
              <a:latin typeface="ＭＳ ゴシック" panose="020B0609070205080204" pitchFamily="49" charset="-128"/>
              <a:ea typeface="ＭＳ ゴシック" panose="020B0609070205080204" pitchFamily="49" charset="-128"/>
            </a:endParaRPr>
          </a:p>
          <a:p>
            <a:r>
              <a:rPr lang="ja-JP" altLang="en-US" sz="1400" dirty="0">
                <a:solidFill>
                  <a:srgbClr val="FF0000"/>
                </a:solidFill>
                <a:latin typeface="ＭＳ ゴシック" panose="020B0609070205080204" pitchFamily="49" charset="-128"/>
                <a:ea typeface="ＭＳ ゴシック" panose="020B0609070205080204" pitchFamily="49" charset="-128"/>
              </a:rPr>
              <a:t>　　</a:t>
            </a:r>
            <a:r>
              <a:rPr lang="ja-JP" altLang="en-US" sz="1400" u="sng" dirty="0">
                <a:solidFill>
                  <a:srgbClr val="FF0000"/>
                </a:solidFill>
                <a:latin typeface="ＭＳ ゴシック" panose="020B0609070205080204" pitchFamily="49" charset="-128"/>
                <a:ea typeface="ＭＳ ゴシック" panose="020B0609070205080204" pitchFamily="49" charset="-128"/>
              </a:rPr>
              <a:t>見やすい位置に容易に識別できる標識を設ける。</a:t>
            </a:r>
            <a:endParaRPr lang="en-US" altLang="ja-JP" sz="1400" u="sng" dirty="0">
              <a:solidFill>
                <a:srgbClr val="FF0000"/>
              </a:solidFill>
              <a:latin typeface="ＭＳ ゴシック" panose="020B0609070205080204" pitchFamily="49" charset="-128"/>
              <a:ea typeface="ＭＳ ゴシック" panose="020B0609070205080204" pitchFamily="49" charset="-128"/>
            </a:endParaRPr>
          </a:p>
          <a:p>
            <a:endParaRPr lang="en-US" altLang="ja-JP" sz="1400" dirty="0">
              <a:solidFill>
                <a:srgbClr val="FF0000"/>
              </a:solidFill>
              <a:latin typeface="ＭＳ ゴシック" panose="020B0609070205080204" pitchFamily="49" charset="-128"/>
              <a:ea typeface="ＭＳ ゴシック" panose="020B0609070205080204" pitchFamily="49" charset="-128"/>
            </a:endParaRPr>
          </a:p>
          <a:p>
            <a:r>
              <a:rPr lang="ja-JP" altLang="en-US" sz="1400" dirty="0">
                <a:solidFill>
                  <a:srgbClr val="FF0000"/>
                </a:solidFill>
                <a:latin typeface="ＭＳ ゴシック" panose="020B0609070205080204" pitchFamily="49" charset="-128"/>
                <a:ea typeface="ＭＳ ゴシック" panose="020B0609070205080204" pitchFamily="49" charset="-128"/>
              </a:rPr>
              <a:t>　</a:t>
            </a:r>
            <a:r>
              <a:rPr lang="ja-JP" altLang="en-US" sz="1400" u="sng" dirty="0">
                <a:solidFill>
                  <a:srgbClr val="FF0000"/>
                </a:solidFill>
                <a:latin typeface="ＭＳ ゴシック" panose="020B0609070205080204" pitchFamily="49" charset="-128"/>
                <a:ea typeface="ＭＳ ゴシック" panose="020B0609070205080204" pitchFamily="49" charset="-128"/>
              </a:rPr>
              <a:t>○入庫可能な車両の高さは駐車場全体計画（平置き式等を含む）</a:t>
            </a:r>
            <a:endParaRPr lang="en-US" altLang="ja-JP" sz="1400" u="sng" dirty="0">
              <a:solidFill>
                <a:srgbClr val="FF0000"/>
              </a:solidFill>
              <a:latin typeface="ＭＳ ゴシック" panose="020B0609070205080204" pitchFamily="49" charset="-128"/>
              <a:ea typeface="ＭＳ ゴシック" panose="020B0609070205080204" pitchFamily="49" charset="-128"/>
            </a:endParaRPr>
          </a:p>
          <a:p>
            <a:r>
              <a:rPr lang="ja-JP" altLang="en-US" sz="1400" dirty="0">
                <a:solidFill>
                  <a:srgbClr val="FF0000"/>
                </a:solidFill>
                <a:latin typeface="ＭＳ ゴシック" panose="020B0609070205080204" pitchFamily="49" charset="-128"/>
                <a:ea typeface="ＭＳ ゴシック" panose="020B0609070205080204" pitchFamily="49" charset="-128"/>
              </a:rPr>
              <a:t>　　</a:t>
            </a:r>
            <a:r>
              <a:rPr lang="ja-JP" altLang="en-US" sz="1400" u="sng" dirty="0">
                <a:solidFill>
                  <a:srgbClr val="FF0000"/>
                </a:solidFill>
                <a:latin typeface="ＭＳ ゴシック" panose="020B0609070205080204" pitchFamily="49" charset="-128"/>
                <a:ea typeface="ＭＳ ゴシック" panose="020B0609070205080204" pitchFamily="49" charset="-128"/>
              </a:rPr>
              <a:t>を考慮し設定する。</a:t>
            </a:r>
            <a:endParaRPr lang="en-US" altLang="ja-JP" sz="1400" u="sng" dirty="0">
              <a:solidFill>
                <a:srgbClr val="FF0000"/>
              </a:solidFill>
              <a:latin typeface="ＭＳ ゴシック" panose="020B0609070205080204" pitchFamily="49" charset="-128"/>
              <a:ea typeface="ＭＳ ゴシック" panose="020B0609070205080204" pitchFamily="49" charset="-128"/>
            </a:endParaRPr>
          </a:p>
        </p:txBody>
      </p:sp>
      <p:sp>
        <p:nvSpPr>
          <p:cNvPr id="3" name="矢印: 右 2">
            <a:extLst>
              <a:ext uri="{FF2B5EF4-FFF2-40B4-BE49-F238E27FC236}">
                <a16:creationId xmlns:a16="http://schemas.microsoft.com/office/drawing/2014/main" id="{3DFA248C-F35F-42AF-80F9-7DBC492714E3}"/>
              </a:ext>
            </a:extLst>
          </p:cNvPr>
          <p:cNvSpPr/>
          <p:nvPr/>
        </p:nvSpPr>
        <p:spPr>
          <a:xfrm>
            <a:off x="5280869" y="2762075"/>
            <a:ext cx="402671" cy="14345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469E2431-24C9-48B5-8A93-F471650CF3ED}"/>
              </a:ext>
            </a:extLst>
          </p:cNvPr>
          <p:cNvSpPr>
            <a:spLocks noGrp="1"/>
          </p:cNvSpPr>
          <p:nvPr>
            <p:ph type="sldNum" sz="quarter" idx="12"/>
          </p:nvPr>
        </p:nvSpPr>
        <p:spPr/>
        <p:txBody>
          <a:bodyPr/>
          <a:lstStyle/>
          <a:p>
            <a:fld id="{C6806FC0-9F84-4B10-9771-6729D6567E04}" type="slidenum">
              <a:rPr kumimoji="1" lang="ja-JP" altLang="en-US" smtClean="0"/>
              <a:t>11</a:t>
            </a:fld>
            <a:endParaRPr kumimoji="1" lang="ja-JP" altLang="en-US"/>
          </a:p>
        </p:txBody>
      </p:sp>
    </p:spTree>
    <p:extLst>
      <p:ext uri="{BB962C8B-B14F-4D97-AF65-F5344CB8AC3E}">
        <p14:creationId xmlns:p14="http://schemas.microsoft.com/office/powerpoint/2010/main" val="3470068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B81A09-75C1-4972-A2B5-176846265229}"/>
              </a:ext>
            </a:extLst>
          </p:cNvPr>
          <p:cNvSpPr>
            <a:spLocks noGrp="1"/>
          </p:cNvSpPr>
          <p:nvPr>
            <p:ph type="ctrTitle"/>
          </p:nvPr>
        </p:nvSpPr>
        <p:spPr>
          <a:xfrm>
            <a:off x="312213" y="549583"/>
            <a:ext cx="6250512" cy="468932"/>
          </a:xfrm>
        </p:spPr>
        <p:txBody>
          <a:bodyPr anchor="ctr">
            <a:noAutofit/>
          </a:bodyPr>
          <a:lstStyle/>
          <a:p>
            <a:pPr algn="l">
              <a:lnSpc>
                <a:spcPct val="100000"/>
              </a:lnSpc>
            </a:pPr>
            <a:r>
              <a:rPr kumimoji="1" lang="ja-JP" altLang="en-US" sz="1800" dirty="0">
                <a:latin typeface="ＭＳ ゴシック" panose="020B0609070205080204" pitchFamily="49" charset="-128"/>
                <a:ea typeface="ＭＳ ゴシック" panose="020B0609070205080204" pitchFamily="49" charset="-128"/>
              </a:rPr>
              <a:t>［</a:t>
            </a:r>
            <a:r>
              <a:rPr kumimoji="1" lang="en-US" altLang="ja-JP" sz="1800" dirty="0">
                <a:latin typeface="ＭＳ ゴシック" panose="020B0609070205080204" pitchFamily="49" charset="-128"/>
                <a:ea typeface="ＭＳ ゴシック" panose="020B0609070205080204" pitchFamily="49" charset="-128"/>
              </a:rPr>
              <a:t>16</a:t>
            </a:r>
            <a:r>
              <a:rPr kumimoji="1" lang="ja-JP" altLang="en-US" sz="1800" dirty="0">
                <a:latin typeface="ＭＳ ゴシック" panose="020B0609070205080204" pitchFamily="49" charset="-128"/>
                <a:ea typeface="ＭＳ ゴシック" panose="020B0609070205080204" pitchFamily="49" charset="-128"/>
              </a:rPr>
              <a:t>］造作設備（手すり・カウンター・自動販売機等）</a:t>
            </a:r>
          </a:p>
        </p:txBody>
      </p:sp>
      <p:cxnSp>
        <p:nvCxnSpPr>
          <p:cNvPr id="4" name="直線コネクタ 3">
            <a:extLst>
              <a:ext uri="{FF2B5EF4-FFF2-40B4-BE49-F238E27FC236}">
                <a16:creationId xmlns:a16="http://schemas.microsoft.com/office/drawing/2014/main" id="{B9767011-3D39-4431-BC05-0A32C7BCEC85}"/>
              </a:ext>
            </a:extLst>
          </p:cNvPr>
          <p:cNvCxnSpPr/>
          <p:nvPr/>
        </p:nvCxnSpPr>
        <p:spPr>
          <a:xfrm>
            <a:off x="578840" y="1049906"/>
            <a:ext cx="10838577"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6" name="テキスト ボックス 5">
            <a:extLst>
              <a:ext uri="{FF2B5EF4-FFF2-40B4-BE49-F238E27FC236}">
                <a16:creationId xmlns:a16="http://schemas.microsoft.com/office/drawing/2014/main" id="{83CF6B37-C912-467A-AB92-D2EDE74BA4C9}"/>
              </a:ext>
            </a:extLst>
          </p:cNvPr>
          <p:cNvSpPr txBox="1"/>
          <p:nvPr/>
        </p:nvSpPr>
        <p:spPr>
          <a:xfrm>
            <a:off x="578840" y="1049906"/>
            <a:ext cx="5394121" cy="338554"/>
          </a:xfrm>
          <a:prstGeom prst="rect">
            <a:avLst/>
          </a:prstGeom>
          <a:noFill/>
        </p:spPr>
        <p:txBody>
          <a:bodyPr wrap="square" rtlCol="0">
            <a:spAutoFit/>
          </a:bodyPr>
          <a:lstStyle/>
          <a:p>
            <a:r>
              <a:rPr lang="ja-JP" altLang="en-US" sz="1600" dirty="0">
                <a:latin typeface="ＭＳ ゴシック" panose="020B0609070205080204" pitchFamily="49" charset="-128"/>
                <a:ea typeface="ＭＳ ゴシック" panose="020B0609070205080204" pitchFamily="49" charset="-128"/>
              </a:rPr>
              <a:t>望ましい整備</a:t>
            </a:r>
            <a:endParaRPr lang="en-US" altLang="ja-JP" sz="1600" dirty="0">
              <a:latin typeface="ＭＳ ゴシック" panose="020B0609070205080204" pitchFamily="49" charset="-128"/>
              <a:ea typeface="ＭＳ ゴシック" panose="020B0609070205080204" pitchFamily="49" charset="-128"/>
            </a:endParaRPr>
          </a:p>
        </p:txBody>
      </p:sp>
      <p:sp>
        <p:nvSpPr>
          <p:cNvPr id="7" name="テキスト ボックス 6">
            <a:extLst>
              <a:ext uri="{FF2B5EF4-FFF2-40B4-BE49-F238E27FC236}">
                <a16:creationId xmlns:a16="http://schemas.microsoft.com/office/drawing/2014/main" id="{E9C58F59-150F-4E2E-9E24-CB88F753C5AE}"/>
              </a:ext>
            </a:extLst>
          </p:cNvPr>
          <p:cNvSpPr txBox="1"/>
          <p:nvPr/>
        </p:nvSpPr>
        <p:spPr>
          <a:xfrm>
            <a:off x="578839" y="1357972"/>
            <a:ext cx="5104701" cy="4401205"/>
          </a:xfrm>
          <a:prstGeom prst="rect">
            <a:avLst/>
          </a:prstGeom>
          <a:ln w="3175">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400" dirty="0">
                <a:latin typeface="ＭＳ ゴシック" panose="020B0609070205080204" pitchFamily="49" charset="-128"/>
                <a:ea typeface="ＭＳ ゴシック" panose="020B0609070205080204" pitchFamily="49" charset="-128"/>
              </a:rPr>
              <a:t>現行</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カウンター</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○車椅子使用者用カウンター等の下端の高さは</a:t>
            </a:r>
            <a:r>
              <a:rPr lang="en-US" altLang="ja-JP" sz="1400" dirty="0">
                <a:latin typeface="ＭＳ ゴシック" panose="020B0609070205080204" pitchFamily="49" charset="-128"/>
                <a:ea typeface="ＭＳ ゴシック" panose="020B0609070205080204" pitchFamily="49" charset="-128"/>
              </a:rPr>
              <a:t>60</a:t>
            </a:r>
            <a:r>
              <a:rPr lang="ja-JP" altLang="en-US" sz="1400" dirty="0">
                <a:latin typeface="ＭＳ ゴシック" panose="020B0609070205080204" pitchFamily="49" charset="-128"/>
                <a:ea typeface="ＭＳ ゴシック" panose="020B0609070205080204" pitchFamily="49" charset="-128"/>
              </a:rPr>
              <a:t>～</a:t>
            </a:r>
            <a:r>
              <a:rPr lang="en-US" altLang="ja-JP" sz="1400" dirty="0">
                <a:latin typeface="ＭＳ ゴシック" panose="020B0609070205080204" pitchFamily="49" charset="-128"/>
                <a:ea typeface="ＭＳ ゴシック" panose="020B0609070205080204" pitchFamily="49" charset="-128"/>
              </a:rPr>
              <a:t>65</a:t>
            </a:r>
            <a:r>
              <a:rPr lang="ja-JP" altLang="en-US" sz="1400" dirty="0">
                <a:latin typeface="ＭＳ ゴシック" panose="020B0609070205080204" pitchFamily="49" charset="-128"/>
                <a:ea typeface="ＭＳ ゴシック" panose="020B0609070205080204" pitchFamily="49" charset="-128"/>
              </a:rPr>
              <a:t>㎝</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程度とし、上端の高さは</a:t>
            </a:r>
            <a:r>
              <a:rPr lang="en-US" altLang="ja-JP" sz="1400" dirty="0">
                <a:latin typeface="ＭＳ ゴシック" panose="020B0609070205080204" pitchFamily="49" charset="-128"/>
                <a:ea typeface="ＭＳ ゴシック" panose="020B0609070205080204" pitchFamily="49" charset="-128"/>
              </a:rPr>
              <a:t>70</a:t>
            </a:r>
            <a:r>
              <a:rPr lang="ja-JP" altLang="en-US" sz="1400" dirty="0">
                <a:latin typeface="ＭＳ ゴシック" panose="020B0609070205080204" pitchFamily="49" charset="-128"/>
                <a:ea typeface="ＭＳ ゴシック" panose="020B0609070205080204" pitchFamily="49" charset="-128"/>
              </a:rPr>
              <a:t>㎝程度、奥行き</a:t>
            </a:r>
            <a:r>
              <a:rPr lang="en-US" altLang="ja-JP" sz="1400" dirty="0">
                <a:latin typeface="ＭＳ ゴシック" panose="020B0609070205080204" pitchFamily="49" charset="-128"/>
                <a:ea typeface="ＭＳ ゴシック" panose="020B0609070205080204" pitchFamily="49" charset="-128"/>
              </a:rPr>
              <a:t>45</a:t>
            </a:r>
            <a:r>
              <a:rPr lang="ja-JP" altLang="en-US" sz="1400" dirty="0">
                <a:latin typeface="ＭＳ ゴシック" panose="020B0609070205080204" pitchFamily="49" charset="-128"/>
                <a:ea typeface="ＭＳ ゴシック" panose="020B0609070205080204" pitchFamily="49" charset="-128"/>
              </a:rPr>
              <a:t>㎝程度と</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する。</a:t>
            </a:r>
            <a:endParaRPr lang="en-US" altLang="ja-JP" sz="1400" dirty="0">
              <a:latin typeface="ＭＳ ゴシック" panose="020B0609070205080204" pitchFamily="49" charset="-128"/>
              <a:ea typeface="ＭＳ ゴシック" panose="020B0609070205080204" pitchFamily="49" charset="-128"/>
            </a:endParaRPr>
          </a:p>
          <a:p>
            <a:endParaRPr lang="en-US" altLang="ja-JP" sz="1400" dirty="0">
              <a:latin typeface="ＭＳ ゴシック" panose="020B0609070205080204" pitchFamily="49" charset="-128"/>
              <a:ea typeface="ＭＳ ゴシック" panose="020B0609070205080204" pitchFamily="49" charset="-128"/>
            </a:endParaRPr>
          </a:p>
          <a:p>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現金自動預払機等</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○車椅子使用者の利用に配慮した操作ボタンの高さとする。</a:t>
            </a:r>
            <a:endParaRPr lang="en-US" altLang="ja-JP" sz="1400" dirty="0">
              <a:latin typeface="ＭＳ ゴシック" panose="020B0609070205080204" pitchFamily="49" charset="-128"/>
              <a:ea typeface="ＭＳ ゴシック" panose="020B0609070205080204" pitchFamily="49" charset="-128"/>
            </a:endParaRPr>
          </a:p>
          <a:p>
            <a:endParaRPr lang="en-US" altLang="ja-JP" sz="1400" dirty="0">
              <a:latin typeface="ＭＳ ゴシック" panose="020B0609070205080204" pitchFamily="49" charset="-128"/>
              <a:ea typeface="ＭＳ ゴシック" panose="020B0609070205080204" pitchFamily="49" charset="-128"/>
            </a:endParaRPr>
          </a:p>
          <a:p>
            <a:endParaRPr lang="en-US" altLang="ja-JP" sz="1400" dirty="0">
              <a:latin typeface="ＭＳ ゴシック" panose="020B0609070205080204" pitchFamily="49" charset="-128"/>
              <a:ea typeface="ＭＳ ゴシック" panose="020B0609070205080204" pitchFamily="49" charset="-128"/>
            </a:endParaRPr>
          </a:p>
          <a:p>
            <a:endParaRPr lang="en-US" altLang="ja-JP" sz="1400" dirty="0">
              <a:latin typeface="ＭＳ ゴシック" panose="020B0609070205080204" pitchFamily="49" charset="-128"/>
              <a:ea typeface="ＭＳ ゴシック" panose="020B0609070205080204" pitchFamily="49" charset="-128"/>
            </a:endParaRPr>
          </a:p>
          <a:p>
            <a:endParaRPr lang="en-US" altLang="ja-JP" sz="1400" dirty="0">
              <a:latin typeface="ＭＳ ゴシック" panose="020B0609070205080204" pitchFamily="49" charset="-128"/>
              <a:ea typeface="ＭＳ ゴシック" panose="020B0609070205080204" pitchFamily="49" charset="-128"/>
            </a:endParaRPr>
          </a:p>
          <a:p>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水飲み場</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○水飲み器の形式により下部の車椅子のフットレストが</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入るスペースを確保する。</a:t>
            </a:r>
            <a:endParaRPr lang="en-US" altLang="ja-JP" sz="1400" dirty="0">
              <a:latin typeface="ＭＳ ゴシック" panose="020B0609070205080204" pitchFamily="49" charset="-128"/>
              <a:ea typeface="ＭＳ ゴシック" panose="020B0609070205080204" pitchFamily="49" charset="-128"/>
            </a:endParaRPr>
          </a:p>
          <a:p>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→（解説）</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壁掛け式のものは、下部にスペースを設ける。</a:t>
            </a:r>
            <a:endParaRPr lang="en-US" altLang="ja-JP" sz="1400" dirty="0">
              <a:latin typeface="ＭＳ ゴシック" panose="020B0609070205080204" pitchFamily="49" charset="-128"/>
              <a:ea typeface="ＭＳ ゴシック" panose="020B0609070205080204" pitchFamily="49" charset="-128"/>
            </a:endParaRPr>
          </a:p>
        </p:txBody>
      </p:sp>
      <p:sp>
        <p:nvSpPr>
          <p:cNvPr id="10" name="テキスト ボックス 9">
            <a:extLst>
              <a:ext uri="{FF2B5EF4-FFF2-40B4-BE49-F238E27FC236}">
                <a16:creationId xmlns:a16="http://schemas.microsoft.com/office/drawing/2014/main" id="{07D19D9B-F874-4F01-A4DC-8D8591D45BB6}"/>
              </a:ext>
            </a:extLst>
          </p:cNvPr>
          <p:cNvSpPr txBox="1"/>
          <p:nvPr/>
        </p:nvSpPr>
        <p:spPr>
          <a:xfrm>
            <a:off x="6219041" y="1357972"/>
            <a:ext cx="5198376" cy="4616648"/>
          </a:xfrm>
          <a:prstGeom prst="rect">
            <a:avLst/>
          </a:prstGeom>
          <a:ln w="3175">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400" dirty="0">
                <a:latin typeface="ＭＳ ゴシック" panose="020B0609070205080204" pitchFamily="49" charset="-128"/>
                <a:ea typeface="ＭＳ ゴシック" panose="020B0609070205080204" pitchFamily="49" charset="-128"/>
              </a:rPr>
              <a:t>改訂（案）</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カウンター</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○車椅子使用者用カウンター等の下端の高さは</a:t>
            </a:r>
            <a:r>
              <a:rPr lang="en-US" altLang="ja-JP" sz="1400" u="sng" dirty="0">
                <a:solidFill>
                  <a:srgbClr val="FF0000"/>
                </a:solidFill>
                <a:latin typeface="ＭＳ ゴシック" panose="020B0609070205080204" pitchFamily="49" charset="-128"/>
                <a:ea typeface="ＭＳ ゴシック" panose="020B0609070205080204" pitchFamily="49" charset="-128"/>
              </a:rPr>
              <a:t>65</a:t>
            </a:r>
            <a:r>
              <a:rPr lang="ja-JP" altLang="en-US" sz="1400" u="sng" dirty="0">
                <a:solidFill>
                  <a:srgbClr val="FF0000"/>
                </a:solidFill>
                <a:latin typeface="ＭＳ ゴシック" panose="020B0609070205080204" pitchFamily="49" charset="-128"/>
                <a:ea typeface="ＭＳ ゴシック" panose="020B0609070205080204" pitchFamily="49" charset="-128"/>
              </a:rPr>
              <a:t>㎝～</a:t>
            </a:r>
            <a:r>
              <a:rPr lang="en-US" altLang="ja-JP" sz="1400" u="sng" dirty="0">
                <a:solidFill>
                  <a:srgbClr val="FF0000"/>
                </a:solidFill>
                <a:latin typeface="ＭＳ ゴシック" panose="020B0609070205080204" pitchFamily="49" charset="-128"/>
                <a:ea typeface="ＭＳ ゴシック" panose="020B0609070205080204" pitchFamily="49" charset="-128"/>
              </a:rPr>
              <a:t>70</a:t>
            </a:r>
            <a:r>
              <a:rPr lang="ja-JP" altLang="en-US" sz="1400" u="sng" dirty="0">
                <a:solidFill>
                  <a:srgbClr val="FF0000"/>
                </a:solidFill>
                <a:latin typeface="ＭＳ ゴシック" panose="020B0609070205080204" pitchFamily="49" charset="-128"/>
                <a:ea typeface="ＭＳ ゴシック" panose="020B0609070205080204" pitchFamily="49" charset="-128"/>
              </a:rPr>
              <a:t>㎝</a:t>
            </a:r>
            <a:endParaRPr lang="en-US" altLang="ja-JP" sz="1400" u="sng" dirty="0">
              <a:solidFill>
                <a:srgbClr val="FF0000"/>
              </a:solidFill>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程度とし、上端の高さは</a:t>
            </a:r>
            <a:r>
              <a:rPr lang="en-US" altLang="ja-JP" sz="1400" dirty="0">
                <a:latin typeface="ＭＳ ゴシック" panose="020B0609070205080204" pitchFamily="49" charset="-128"/>
                <a:ea typeface="ＭＳ ゴシック" panose="020B0609070205080204" pitchFamily="49" charset="-128"/>
              </a:rPr>
              <a:t>70</a:t>
            </a:r>
            <a:r>
              <a:rPr lang="ja-JP" altLang="en-US" sz="1400" dirty="0">
                <a:latin typeface="ＭＳ ゴシック" panose="020B0609070205080204" pitchFamily="49" charset="-128"/>
                <a:ea typeface="ＭＳ ゴシック" panose="020B0609070205080204" pitchFamily="49" charset="-128"/>
              </a:rPr>
              <a:t>㎝</a:t>
            </a:r>
            <a:r>
              <a:rPr lang="ja-JP" altLang="en-US" sz="1400" u="sng" dirty="0">
                <a:solidFill>
                  <a:srgbClr val="FF0000"/>
                </a:solidFill>
                <a:latin typeface="ＭＳ ゴシック" panose="020B0609070205080204" pitchFamily="49" charset="-128"/>
                <a:ea typeface="ＭＳ ゴシック" panose="020B0609070205080204" pitchFamily="49" charset="-128"/>
              </a:rPr>
              <a:t>～</a:t>
            </a:r>
            <a:r>
              <a:rPr lang="en-US" altLang="ja-JP" sz="1400" u="sng" dirty="0">
                <a:solidFill>
                  <a:srgbClr val="FF0000"/>
                </a:solidFill>
                <a:latin typeface="ＭＳ ゴシック" panose="020B0609070205080204" pitchFamily="49" charset="-128"/>
                <a:ea typeface="ＭＳ ゴシック" panose="020B0609070205080204" pitchFamily="49" charset="-128"/>
              </a:rPr>
              <a:t>75</a:t>
            </a:r>
            <a:r>
              <a:rPr lang="ja-JP" altLang="en-US" sz="1400" u="sng" dirty="0">
                <a:solidFill>
                  <a:srgbClr val="FF0000"/>
                </a:solidFill>
                <a:latin typeface="ＭＳ ゴシック" panose="020B0609070205080204" pitchFamily="49" charset="-128"/>
                <a:ea typeface="ＭＳ ゴシック" panose="020B0609070205080204" pitchFamily="49" charset="-128"/>
              </a:rPr>
              <a:t>㎝</a:t>
            </a:r>
            <a:r>
              <a:rPr lang="ja-JP" altLang="en-US" sz="1400" dirty="0">
                <a:latin typeface="ＭＳ ゴシック" panose="020B0609070205080204" pitchFamily="49" charset="-128"/>
                <a:ea typeface="ＭＳ ゴシック" panose="020B0609070205080204" pitchFamily="49" charset="-128"/>
              </a:rPr>
              <a:t>程度、奥行き</a:t>
            </a:r>
            <a:r>
              <a:rPr lang="en-US" altLang="ja-JP" sz="1400" dirty="0">
                <a:latin typeface="ＭＳ ゴシック" panose="020B0609070205080204" pitchFamily="49" charset="-128"/>
                <a:ea typeface="ＭＳ ゴシック" panose="020B0609070205080204" pitchFamily="49" charset="-128"/>
              </a:rPr>
              <a:t>45</a:t>
            </a:r>
            <a:r>
              <a:rPr lang="ja-JP" altLang="en-US" sz="1400" dirty="0">
                <a:latin typeface="ＭＳ ゴシック" panose="020B0609070205080204" pitchFamily="49" charset="-128"/>
                <a:ea typeface="ＭＳ ゴシック" panose="020B0609070205080204" pitchFamily="49" charset="-128"/>
              </a:rPr>
              <a:t>㎝</a:t>
            </a:r>
            <a:r>
              <a:rPr lang="ja-JP" altLang="en-US" sz="1400" u="sng" dirty="0">
                <a:solidFill>
                  <a:srgbClr val="FF0000"/>
                </a:solidFill>
                <a:latin typeface="ＭＳ ゴシック" panose="020B0609070205080204" pitchFamily="49" charset="-128"/>
                <a:ea typeface="ＭＳ ゴシック" panose="020B0609070205080204" pitchFamily="49" charset="-128"/>
              </a:rPr>
              <a:t>以上</a:t>
            </a:r>
            <a:endParaRPr lang="en-US" altLang="ja-JP" sz="1400" u="sng" dirty="0">
              <a:solidFill>
                <a:srgbClr val="FF0000"/>
              </a:solidFill>
              <a:latin typeface="ＭＳ ゴシック" panose="020B0609070205080204" pitchFamily="49" charset="-128"/>
              <a:ea typeface="ＭＳ ゴシック" panose="020B0609070205080204" pitchFamily="49" charset="-128"/>
            </a:endParaRPr>
          </a:p>
          <a:p>
            <a:r>
              <a:rPr lang="ja-JP" altLang="en-US" sz="1400" dirty="0">
                <a:solidFill>
                  <a:srgbClr val="FF0000"/>
                </a:solidFill>
                <a:latin typeface="ＭＳ ゴシック" panose="020B0609070205080204" pitchFamily="49" charset="-128"/>
                <a:ea typeface="ＭＳ ゴシック" panose="020B0609070205080204" pitchFamily="49" charset="-128"/>
              </a:rPr>
              <a:t>　　</a:t>
            </a:r>
            <a:r>
              <a:rPr lang="ja-JP" altLang="en-US" sz="1400" dirty="0">
                <a:latin typeface="ＭＳ ゴシック" panose="020B0609070205080204" pitchFamily="49" charset="-128"/>
                <a:ea typeface="ＭＳ ゴシック" panose="020B0609070205080204" pitchFamily="49" charset="-128"/>
              </a:rPr>
              <a:t>とする。</a:t>
            </a:r>
            <a:endParaRPr lang="en-US" altLang="ja-JP" sz="1400" dirty="0">
              <a:latin typeface="ＭＳ ゴシック" panose="020B0609070205080204" pitchFamily="49" charset="-128"/>
              <a:ea typeface="ＭＳ ゴシック" panose="020B0609070205080204" pitchFamily="49" charset="-128"/>
            </a:endParaRPr>
          </a:p>
          <a:p>
            <a:endParaRPr lang="en-US" altLang="ja-JP" sz="1400" dirty="0">
              <a:latin typeface="ＭＳ ゴシック" panose="020B0609070205080204" pitchFamily="49" charset="-128"/>
              <a:ea typeface="ＭＳ ゴシック" panose="020B0609070205080204" pitchFamily="49" charset="-128"/>
            </a:endParaRPr>
          </a:p>
          <a:p>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現金自動預払機等</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a:t>
            </a:r>
            <a:r>
              <a:rPr lang="ja-JP" altLang="en-US" sz="1400" u="sng" dirty="0">
                <a:solidFill>
                  <a:srgbClr val="FF0000"/>
                </a:solidFill>
                <a:latin typeface="ＭＳ ゴシック" panose="020B0609070205080204" pitchFamily="49" charset="-128"/>
                <a:ea typeface="ＭＳ ゴシック" panose="020B0609070205080204" pitchFamily="49" charset="-128"/>
              </a:rPr>
              <a:t>操作部分への車椅子使用者の接近のしやすさ（足元の</a:t>
            </a:r>
            <a:endParaRPr lang="en-US" altLang="ja-JP" sz="1400" u="sng" dirty="0">
              <a:solidFill>
                <a:srgbClr val="FF0000"/>
              </a:solidFill>
              <a:latin typeface="ＭＳ ゴシック" panose="020B0609070205080204" pitchFamily="49" charset="-128"/>
              <a:ea typeface="ＭＳ ゴシック" panose="020B0609070205080204" pitchFamily="49" charset="-128"/>
            </a:endParaRPr>
          </a:p>
          <a:p>
            <a:r>
              <a:rPr lang="ja-JP" altLang="en-US" sz="1400" dirty="0">
                <a:solidFill>
                  <a:srgbClr val="FF0000"/>
                </a:solidFill>
                <a:latin typeface="ＭＳ ゴシック" panose="020B0609070205080204" pitchFamily="49" charset="-128"/>
                <a:ea typeface="ＭＳ ゴシック" panose="020B0609070205080204" pitchFamily="49" charset="-128"/>
              </a:rPr>
              <a:t>　　</a:t>
            </a:r>
            <a:r>
              <a:rPr lang="ja-JP" altLang="en-US" sz="1400" u="sng" dirty="0">
                <a:solidFill>
                  <a:srgbClr val="FF0000"/>
                </a:solidFill>
                <a:latin typeface="ＭＳ ゴシック" panose="020B0609070205080204" pitchFamily="49" charset="-128"/>
                <a:ea typeface="ＭＳ ゴシック" panose="020B0609070205080204" pitchFamily="49" charset="-128"/>
              </a:rPr>
              <a:t>スペースの確保）や、見やすさ（画面への映り込みの</a:t>
            </a:r>
            <a:endParaRPr lang="en-US" altLang="ja-JP" sz="1400" u="sng" dirty="0">
              <a:solidFill>
                <a:srgbClr val="FF0000"/>
              </a:solidFill>
              <a:latin typeface="ＭＳ ゴシック" panose="020B0609070205080204" pitchFamily="49" charset="-128"/>
              <a:ea typeface="ＭＳ ゴシック" panose="020B0609070205080204" pitchFamily="49" charset="-128"/>
            </a:endParaRPr>
          </a:p>
          <a:p>
            <a:r>
              <a:rPr lang="ja-JP" altLang="en-US" sz="1400" dirty="0">
                <a:solidFill>
                  <a:srgbClr val="FF0000"/>
                </a:solidFill>
                <a:latin typeface="ＭＳ ゴシック" panose="020B0609070205080204" pitchFamily="49" charset="-128"/>
                <a:ea typeface="ＭＳ ゴシック" panose="020B0609070205080204" pitchFamily="49" charset="-128"/>
              </a:rPr>
              <a:t>　　</a:t>
            </a:r>
            <a:r>
              <a:rPr lang="ja-JP" altLang="en-US" sz="1400" u="sng" dirty="0">
                <a:solidFill>
                  <a:srgbClr val="FF0000"/>
                </a:solidFill>
                <a:latin typeface="ＭＳ ゴシック" panose="020B0609070205080204" pitchFamily="49" charset="-128"/>
                <a:ea typeface="ＭＳ ゴシック" panose="020B0609070205080204" pitchFamily="49" charset="-128"/>
              </a:rPr>
              <a:t>防止）タッチパネル等の操作のしやすさに配慮したものと</a:t>
            </a:r>
            <a:endParaRPr lang="en-US" altLang="ja-JP" sz="1400" u="sng" dirty="0">
              <a:solidFill>
                <a:srgbClr val="FF0000"/>
              </a:solidFill>
              <a:latin typeface="ＭＳ ゴシック" panose="020B0609070205080204" pitchFamily="49" charset="-128"/>
              <a:ea typeface="ＭＳ ゴシック" panose="020B0609070205080204" pitchFamily="49" charset="-128"/>
            </a:endParaRPr>
          </a:p>
          <a:p>
            <a:r>
              <a:rPr lang="ja-JP" altLang="en-US" sz="1400" dirty="0">
                <a:solidFill>
                  <a:srgbClr val="FF0000"/>
                </a:solidFill>
                <a:latin typeface="ＭＳ ゴシック" panose="020B0609070205080204" pitchFamily="49" charset="-128"/>
                <a:ea typeface="ＭＳ ゴシック" panose="020B0609070205080204" pitchFamily="49" charset="-128"/>
              </a:rPr>
              <a:t>　　</a:t>
            </a:r>
            <a:r>
              <a:rPr lang="ja-JP" altLang="en-US" sz="1400" u="sng" dirty="0">
                <a:solidFill>
                  <a:srgbClr val="FF0000"/>
                </a:solidFill>
                <a:latin typeface="ＭＳ ゴシック" panose="020B0609070205080204" pitchFamily="49" charset="-128"/>
                <a:ea typeface="ＭＳ ゴシック" panose="020B0609070205080204" pitchFamily="49" charset="-128"/>
              </a:rPr>
              <a:t>する。</a:t>
            </a:r>
            <a:endParaRPr lang="en-US" altLang="ja-JP" sz="1400" u="sng" dirty="0">
              <a:solidFill>
                <a:srgbClr val="FF0000"/>
              </a:solidFill>
              <a:latin typeface="ＭＳ ゴシック" panose="020B0609070205080204" pitchFamily="49" charset="-128"/>
              <a:ea typeface="ＭＳ ゴシック" panose="020B0609070205080204" pitchFamily="49" charset="-128"/>
            </a:endParaRPr>
          </a:p>
          <a:p>
            <a:endParaRPr lang="en-US" altLang="ja-JP" sz="1400" dirty="0">
              <a:solidFill>
                <a:srgbClr val="FF0000"/>
              </a:solidFill>
              <a:latin typeface="ＭＳ ゴシック" panose="020B0609070205080204" pitchFamily="49" charset="-128"/>
              <a:ea typeface="ＭＳ ゴシック" panose="020B0609070205080204" pitchFamily="49" charset="-128"/>
            </a:endParaRPr>
          </a:p>
          <a:p>
            <a:endParaRPr lang="en-US" altLang="ja-JP" sz="1400" dirty="0">
              <a:solidFill>
                <a:srgbClr val="FF0000"/>
              </a:solidFill>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水飲み場</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○水飲み器の形式により下部の車椅子の</a:t>
            </a:r>
            <a:r>
              <a:rPr lang="ja-JP" altLang="en-US" sz="1400" u="sng" dirty="0">
                <a:solidFill>
                  <a:srgbClr val="FF0000"/>
                </a:solidFill>
                <a:latin typeface="ＭＳ ゴシック" panose="020B0609070205080204" pitchFamily="49" charset="-128"/>
                <a:ea typeface="ＭＳ ゴシック" panose="020B0609070205080204" pitchFamily="49" charset="-128"/>
              </a:rPr>
              <a:t>フットサポートに</a:t>
            </a:r>
            <a:endParaRPr lang="en-US" altLang="ja-JP" sz="1400" u="sng" dirty="0">
              <a:solidFill>
                <a:srgbClr val="FF0000"/>
              </a:solidFill>
              <a:latin typeface="ＭＳ ゴシック" panose="020B0609070205080204" pitchFamily="49" charset="-128"/>
              <a:ea typeface="ＭＳ ゴシック" panose="020B0609070205080204" pitchFamily="49" charset="-128"/>
            </a:endParaRPr>
          </a:p>
          <a:p>
            <a:r>
              <a:rPr lang="ja-JP" altLang="en-US" sz="1400" dirty="0">
                <a:solidFill>
                  <a:srgbClr val="FF0000"/>
                </a:solidFill>
                <a:latin typeface="ＭＳ ゴシック" panose="020B0609070205080204" pitchFamily="49" charset="-128"/>
                <a:ea typeface="ＭＳ ゴシック" panose="020B0609070205080204" pitchFamily="49" charset="-128"/>
              </a:rPr>
              <a:t>　　</a:t>
            </a:r>
            <a:r>
              <a:rPr lang="ja-JP" altLang="en-US" sz="1400" u="sng" dirty="0">
                <a:solidFill>
                  <a:srgbClr val="FF0000"/>
                </a:solidFill>
                <a:latin typeface="ＭＳ ゴシック" panose="020B0609070205080204" pitchFamily="49" charset="-128"/>
                <a:ea typeface="ＭＳ ゴシック" panose="020B0609070205080204" pitchFamily="49" charset="-128"/>
              </a:rPr>
              <a:t>乗せた足</a:t>
            </a:r>
            <a:r>
              <a:rPr lang="ja-JP" altLang="en-US" sz="1400" dirty="0">
                <a:latin typeface="ＭＳ ゴシック" panose="020B0609070205080204" pitchFamily="49" charset="-128"/>
                <a:ea typeface="ＭＳ ゴシック" panose="020B0609070205080204" pitchFamily="49" charset="-128"/>
              </a:rPr>
              <a:t>が入るスペースを確保する。</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→（解説）</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壁掛け式のものは、下部にスペースを設ける。</a:t>
            </a:r>
            <a:endParaRPr lang="en-US" altLang="ja-JP" sz="1400" dirty="0">
              <a:latin typeface="ＭＳ ゴシック" panose="020B0609070205080204" pitchFamily="49" charset="-128"/>
              <a:ea typeface="ＭＳ ゴシック" panose="020B0609070205080204" pitchFamily="49" charset="-128"/>
            </a:endParaRPr>
          </a:p>
          <a:p>
            <a:endParaRPr lang="en-US" altLang="ja-JP" sz="1400" dirty="0">
              <a:latin typeface="ＭＳ ゴシック" panose="020B0609070205080204" pitchFamily="49" charset="-128"/>
              <a:ea typeface="ＭＳ ゴシック" panose="020B0609070205080204" pitchFamily="49" charset="-128"/>
            </a:endParaRPr>
          </a:p>
        </p:txBody>
      </p:sp>
      <p:sp>
        <p:nvSpPr>
          <p:cNvPr id="3" name="矢印: 右 2">
            <a:extLst>
              <a:ext uri="{FF2B5EF4-FFF2-40B4-BE49-F238E27FC236}">
                <a16:creationId xmlns:a16="http://schemas.microsoft.com/office/drawing/2014/main" id="{3DFA248C-F35F-42AF-80F9-7DBC492714E3}"/>
              </a:ext>
            </a:extLst>
          </p:cNvPr>
          <p:cNvSpPr/>
          <p:nvPr/>
        </p:nvSpPr>
        <p:spPr>
          <a:xfrm>
            <a:off x="5718495" y="2762075"/>
            <a:ext cx="402671" cy="14345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9EE6DEA5-45C6-4866-A86C-BFD9B0BE8B04}"/>
              </a:ext>
            </a:extLst>
          </p:cNvPr>
          <p:cNvSpPr>
            <a:spLocks noGrp="1"/>
          </p:cNvSpPr>
          <p:nvPr>
            <p:ph type="sldNum" sz="quarter" idx="12"/>
          </p:nvPr>
        </p:nvSpPr>
        <p:spPr/>
        <p:txBody>
          <a:bodyPr/>
          <a:lstStyle/>
          <a:p>
            <a:fld id="{C6806FC0-9F84-4B10-9771-6729D6567E04}" type="slidenum">
              <a:rPr kumimoji="1" lang="ja-JP" altLang="en-US" smtClean="0"/>
              <a:t>12</a:t>
            </a:fld>
            <a:endParaRPr kumimoji="1" lang="ja-JP" altLang="en-US"/>
          </a:p>
        </p:txBody>
      </p:sp>
    </p:spTree>
    <p:extLst>
      <p:ext uri="{BB962C8B-B14F-4D97-AF65-F5344CB8AC3E}">
        <p14:creationId xmlns:p14="http://schemas.microsoft.com/office/powerpoint/2010/main" val="519570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B81A09-75C1-4972-A2B5-176846265229}"/>
              </a:ext>
            </a:extLst>
          </p:cNvPr>
          <p:cNvSpPr>
            <a:spLocks noGrp="1"/>
          </p:cNvSpPr>
          <p:nvPr>
            <p:ph type="ctrTitle"/>
          </p:nvPr>
        </p:nvSpPr>
        <p:spPr>
          <a:xfrm>
            <a:off x="312213" y="549583"/>
            <a:ext cx="6250512" cy="468932"/>
          </a:xfrm>
        </p:spPr>
        <p:txBody>
          <a:bodyPr anchor="ctr">
            <a:noAutofit/>
          </a:bodyPr>
          <a:lstStyle/>
          <a:p>
            <a:pPr algn="l">
              <a:lnSpc>
                <a:spcPct val="100000"/>
              </a:lnSpc>
            </a:pPr>
            <a:r>
              <a:rPr kumimoji="1" lang="ja-JP" altLang="en-US" sz="1800" dirty="0">
                <a:latin typeface="ＭＳ ゴシック" panose="020B0609070205080204" pitchFamily="49" charset="-128"/>
                <a:ea typeface="ＭＳ ゴシック" panose="020B0609070205080204" pitchFamily="49" charset="-128"/>
              </a:rPr>
              <a:t>［</a:t>
            </a:r>
            <a:r>
              <a:rPr kumimoji="1" lang="en-US" altLang="ja-JP" sz="1800" dirty="0">
                <a:latin typeface="ＭＳ ゴシック" panose="020B0609070205080204" pitchFamily="49" charset="-128"/>
                <a:ea typeface="ＭＳ ゴシック" panose="020B0609070205080204" pitchFamily="49" charset="-128"/>
              </a:rPr>
              <a:t>17</a:t>
            </a:r>
            <a:r>
              <a:rPr kumimoji="1" lang="ja-JP" altLang="en-US" sz="1800" dirty="0">
                <a:latin typeface="ＭＳ ゴシック" panose="020B0609070205080204" pitchFamily="49" charset="-128"/>
                <a:ea typeface="ＭＳ ゴシック" panose="020B0609070205080204" pitchFamily="49" charset="-128"/>
              </a:rPr>
              <a:t>］内装等（内装・客席・備品・その他の配慮）</a:t>
            </a:r>
          </a:p>
        </p:txBody>
      </p:sp>
      <p:cxnSp>
        <p:nvCxnSpPr>
          <p:cNvPr id="4" name="直線コネクタ 3">
            <a:extLst>
              <a:ext uri="{FF2B5EF4-FFF2-40B4-BE49-F238E27FC236}">
                <a16:creationId xmlns:a16="http://schemas.microsoft.com/office/drawing/2014/main" id="{B9767011-3D39-4431-BC05-0A32C7BCEC85}"/>
              </a:ext>
            </a:extLst>
          </p:cNvPr>
          <p:cNvCxnSpPr/>
          <p:nvPr/>
        </p:nvCxnSpPr>
        <p:spPr>
          <a:xfrm>
            <a:off x="578840" y="1049906"/>
            <a:ext cx="10838577"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6" name="テキスト ボックス 5">
            <a:extLst>
              <a:ext uri="{FF2B5EF4-FFF2-40B4-BE49-F238E27FC236}">
                <a16:creationId xmlns:a16="http://schemas.microsoft.com/office/drawing/2014/main" id="{83CF6B37-C912-467A-AB92-D2EDE74BA4C9}"/>
              </a:ext>
            </a:extLst>
          </p:cNvPr>
          <p:cNvSpPr txBox="1"/>
          <p:nvPr/>
        </p:nvSpPr>
        <p:spPr>
          <a:xfrm>
            <a:off x="578840" y="1049906"/>
            <a:ext cx="5394121" cy="338554"/>
          </a:xfrm>
          <a:prstGeom prst="rect">
            <a:avLst/>
          </a:prstGeom>
          <a:noFill/>
        </p:spPr>
        <p:txBody>
          <a:bodyPr wrap="square" rtlCol="0">
            <a:spAutoFit/>
          </a:bodyPr>
          <a:lstStyle/>
          <a:p>
            <a:r>
              <a:rPr lang="ja-JP" altLang="en-US" sz="1600" dirty="0">
                <a:latin typeface="ＭＳ ゴシック" panose="020B0609070205080204" pitchFamily="49" charset="-128"/>
                <a:ea typeface="ＭＳ ゴシック" panose="020B0609070205080204" pitchFamily="49" charset="-128"/>
              </a:rPr>
              <a:t>望ましい整備</a:t>
            </a:r>
            <a:endParaRPr lang="en-US" altLang="ja-JP" sz="1600" dirty="0">
              <a:latin typeface="ＭＳ ゴシック" panose="020B0609070205080204" pitchFamily="49" charset="-128"/>
              <a:ea typeface="ＭＳ ゴシック" panose="020B0609070205080204" pitchFamily="49" charset="-128"/>
            </a:endParaRPr>
          </a:p>
        </p:txBody>
      </p:sp>
      <p:sp>
        <p:nvSpPr>
          <p:cNvPr id="7" name="テキスト ボックス 6">
            <a:extLst>
              <a:ext uri="{FF2B5EF4-FFF2-40B4-BE49-F238E27FC236}">
                <a16:creationId xmlns:a16="http://schemas.microsoft.com/office/drawing/2014/main" id="{E9C58F59-150F-4E2E-9E24-CB88F753C5AE}"/>
              </a:ext>
            </a:extLst>
          </p:cNvPr>
          <p:cNvSpPr txBox="1"/>
          <p:nvPr/>
        </p:nvSpPr>
        <p:spPr>
          <a:xfrm>
            <a:off x="578839" y="1357972"/>
            <a:ext cx="5104701" cy="4185761"/>
          </a:xfrm>
          <a:prstGeom prst="rect">
            <a:avLst/>
          </a:prstGeom>
          <a:ln w="3175">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400" dirty="0">
                <a:latin typeface="ＭＳ ゴシック" panose="020B0609070205080204" pitchFamily="49" charset="-128"/>
                <a:ea typeface="ＭＳ ゴシック" panose="020B0609070205080204" pitchFamily="49" charset="-128"/>
              </a:rPr>
              <a:t>現行</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共通</a:t>
            </a:r>
            <a:endParaRPr lang="en-US" altLang="ja-JP" sz="1400" dirty="0">
              <a:latin typeface="ＭＳ ゴシック" panose="020B0609070205080204" pitchFamily="49" charset="-128"/>
              <a:ea typeface="ＭＳ ゴシック" panose="020B0609070205080204" pitchFamily="49" charset="-128"/>
            </a:endParaRPr>
          </a:p>
          <a:p>
            <a:pPr algn="ctr"/>
            <a:r>
              <a:rPr lang="ja-JP" altLang="en-US" sz="1400" dirty="0">
                <a:latin typeface="ＭＳ ゴシック" panose="020B0609070205080204" pitchFamily="49" charset="-128"/>
                <a:ea typeface="ＭＳ ゴシック" panose="020B0609070205080204" pitchFamily="49" charset="-128"/>
              </a:rPr>
              <a:t>　</a:t>
            </a:r>
            <a:endParaRPr lang="en-US" altLang="ja-JP" sz="1400" dirty="0">
              <a:latin typeface="ＭＳ ゴシック" panose="020B0609070205080204" pitchFamily="49" charset="-128"/>
              <a:ea typeface="ＭＳ ゴシック" panose="020B0609070205080204" pitchFamily="49" charset="-128"/>
            </a:endParaRPr>
          </a:p>
          <a:p>
            <a:pPr algn="ctr"/>
            <a:r>
              <a:rPr lang="ja-JP" altLang="en-US" sz="1400" dirty="0">
                <a:latin typeface="ＭＳ ゴシック" panose="020B0609070205080204" pitchFamily="49" charset="-128"/>
                <a:ea typeface="ＭＳ ゴシック" panose="020B0609070205080204" pitchFamily="49" charset="-128"/>
              </a:rPr>
              <a:t>（なし）</a:t>
            </a:r>
            <a:endParaRPr lang="en-US" altLang="ja-JP" sz="1400" dirty="0">
              <a:latin typeface="ＭＳ ゴシック" panose="020B0609070205080204" pitchFamily="49" charset="-128"/>
              <a:ea typeface="ＭＳ ゴシック" panose="020B0609070205080204" pitchFamily="49" charset="-128"/>
            </a:endParaRPr>
          </a:p>
          <a:p>
            <a:pPr algn="ctr"/>
            <a:endParaRPr lang="en-US" altLang="ja-JP" sz="1400" dirty="0">
              <a:latin typeface="ＭＳ ゴシック" panose="020B0609070205080204" pitchFamily="49" charset="-128"/>
              <a:ea typeface="ＭＳ ゴシック" panose="020B0609070205080204" pitchFamily="49" charset="-128"/>
            </a:endParaRPr>
          </a:p>
          <a:p>
            <a:pPr algn="ctr"/>
            <a:endParaRPr lang="en-US" altLang="ja-JP" sz="1400" dirty="0">
              <a:latin typeface="ＭＳ ゴシック" panose="020B0609070205080204" pitchFamily="49" charset="-128"/>
              <a:ea typeface="ＭＳ ゴシック" panose="020B0609070205080204" pitchFamily="49" charset="-128"/>
            </a:endParaRPr>
          </a:p>
          <a:p>
            <a:pPr algn="ct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○通路は車椅子使用者やベビーカー使用者も通れる幅を</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確保する。</a:t>
            </a:r>
            <a:endParaRPr lang="en-US" altLang="ja-JP" sz="1400" dirty="0">
              <a:latin typeface="ＭＳ ゴシック" panose="020B0609070205080204" pitchFamily="49" charset="-128"/>
              <a:ea typeface="ＭＳ ゴシック" panose="020B0609070205080204" pitchFamily="49" charset="-128"/>
            </a:endParaRPr>
          </a:p>
          <a:p>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→（解説）</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小さな店舗でも、最低</a:t>
            </a:r>
            <a:r>
              <a:rPr lang="en-US" altLang="ja-JP" sz="1400" dirty="0">
                <a:latin typeface="ＭＳ ゴシック" panose="020B0609070205080204" pitchFamily="49" charset="-128"/>
                <a:ea typeface="ＭＳ ゴシック" panose="020B0609070205080204" pitchFamily="49" charset="-128"/>
              </a:rPr>
              <a:t>1</a:t>
            </a:r>
            <a:r>
              <a:rPr lang="ja-JP" altLang="en-US" sz="1400" dirty="0">
                <a:latin typeface="ＭＳ ゴシック" panose="020B0609070205080204" pitchFamily="49" charset="-128"/>
                <a:ea typeface="ＭＳ ゴシック" panose="020B0609070205080204" pitchFamily="49" charset="-128"/>
              </a:rPr>
              <a:t>本は確保する</a:t>
            </a:r>
            <a:endParaRPr lang="en-US" altLang="ja-JP" sz="1400" dirty="0">
              <a:latin typeface="ＭＳ ゴシック" panose="020B0609070205080204" pitchFamily="49" charset="-128"/>
              <a:ea typeface="ＭＳ ゴシック" panose="020B0609070205080204" pitchFamily="49" charset="-128"/>
            </a:endParaRPr>
          </a:p>
          <a:p>
            <a:endParaRPr lang="en-US" altLang="ja-JP" sz="1400" dirty="0">
              <a:latin typeface="ＭＳ ゴシック" panose="020B0609070205080204" pitchFamily="49" charset="-128"/>
              <a:ea typeface="ＭＳ ゴシック" panose="020B0609070205080204" pitchFamily="49" charset="-128"/>
            </a:endParaRPr>
          </a:p>
          <a:p>
            <a:endParaRPr lang="en-US" altLang="ja-JP" sz="1400" dirty="0">
              <a:latin typeface="ＭＳ ゴシック" panose="020B0609070205080204" pitchFamily="49" charset="-128"/>
              <a:ea typeface="ＭＳ ゴシック" panose="020B0609070205080204" pitchFamily="49" charset="-128"/>
            </a:endParaRPr>
          </a:p>
          <a:p>
            <a:endParaRPr lang="en-US" altLang="ja-JP" sz="1400" dirty="0">
              <a:latin typeface="ＭＳ ゴシック" panose="020B0609070205080204" pitchFamily="49" charset="-128"/>
              <a:ea typeface="ＭＳ ゴシック" panose="020B0609070205080204" pitchFamily="49" charset="-128"/>
            </a:endParaRPr>
          </a:p>
          <a:p>
            <a:endParaRPr lang="en-US" altLang="ja-JP" sz="1400" dirty="0">
              <a:latin typeface="ＭＳ ゴシック" panose="020B0609070205080204" pitchFamily="49" charset="-128"/>
              <a:ea typeface="ＭＳ ゴシック" panose="020B0609070205080204" pitchFamily="49" charset="-128"/>
            </a:endParaRPr>
          </a:p>
          <a:p>
            <a:endParaRPr lang="en-US" altLang="ja-JP" sz="1400" dirty="0">
              <a:latin typeface="ＭＳ ゴシック" panose="020B0609070205080204" pitchFamily="49" charset="-128"/>
              <a:ea typeface="ＭＳ ゴシック" panose="020B0609070205080204" pitchFamily="49" charset="-128"/>
            </a:endParaRPr>
          </a:p>
          <a:p>
            <a:endParaRPr lang="en-US" altLang="ja-JP" sz="1400" dirty="0">
              <a:latin typeface="ＭＳ ゴシック" panose="020B0609070205080204" pitchFamily="49" charset="-128"/>
              <a:ea typeface="ＭＳ ゴシック" panose="020B0609070205080204" pitchFamily="49" charset="-128"/>
            </a:endParaRPr>
          </a:p>
          <a:p>
            <a:pPr algn="ctr"/>
            <a:r>
              <a:rPr lang="ja-JP" altLang="en-US" sz="1400" dirty="0">
                <a:latin typeface="ＭＳ ゴシック" panose="020B0609070205080204" pitchFamily="49" charset="-128"/>
                <a:ea typeface="ＭＳ ゴシック" panose="020B0609070205080204" pitchFamily="49" charset="-128"/>
              </a:rPr>
              <a:t>　（なし）</a:t>
            </a:r>
            <a:endParaRPr lang="en-US" altLang="ja-JP" sz="1400" dirty="0">
              <a:latin typeface="ＭＳ ゴシック" panose="020B0609070205080204" pitchFamily="49" charset="-128"/>
              <a:ea typeface="ＭＳ ゴシック" panose="020B0609070205080204" pitchFamily="49" charset="-128"/>
            </a:endParaRPr>
          </a:p>
        </p:txBody>
      </p:sp>
      <p:sp>
        <p:nvSpPr>
          <p:cNvPr id="10" name="テキスト ボックス 9">
            <a:extLst>
              <a:ext uri="{FF2B5EF4-FFF2-40B4-BE49-F238E27FC236}">
                <a16:creationId xmlns:a16="http://schemas.microsoft.com/office/drawing/2014/main" id="{07D19D9B-F874-4F01-A4DC-8D8591D45BB6}"/>
              </a:ext>
            </a:extLst>
          </p:cNvPr>
          <p:cNvSpPr txBox="1"/>
          <p:nvPr/>
        </p:nvSpPr>
        <p:spPr>
          <a:xfrm>
            <a:off x="6219041" y="1357972"/>
            <a:ext cx="5198376" cy="5478423"/>
          </a:xfrm>
          <a:prstGeom prst="rect">
            <a:avLst/>
          </a:prstGeom>
          <a:ln w="3175">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400" dirty="0">
                <a:latin typeface="ＭＳ ゴシック" panose="020B0609070205080204" pitchFamily="49" charset="-128"/>
                <a:ea typeface="ＭＳ ゴシック" panose="020B0609070205080204" pitchFamily="49" charset="-128"/>
              </a:rPr>
              <a:t>改訂（案）</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共通</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a:t>
            </a:r>
            <a:r>
              <a:rPr lang="ja-JP" altLang="en-US" sz="1400" u="sng" dirty="0">
                <a:solidFill>
                  <a:srgbClr val="FF0000"/>
                </a:solidFill>
                <a:latin typeface="ＭＳ ゴシック" panose="020B0609070205080204" pitchFamily="49" charset="-128"/>
                <a:ea typeface="ＭＳ ゴシック" panose="020B0609070205080204" pitchFamily="49" charset="-128"/>
              </a:rPr>
              <a:t>○客の来店が容易に視認でき、迅速に対応できるよう、</a:t>
            </a:r>
            <a:endParaRPr lang="en-US" altLang="ja-JP" sz="1400" u="sng" dirty="0">
              <a:solidFill>
                <a:srgbClr val="FF0000"/>
              </a:solidFill>
              <a:latin typeface="ＭＳ ゴシック" panose="020B0609070205080204" pitchFamily="49" charset="-128"/>
              <a:ea typeface="ＭＳ ゴシック" panose="020B0609070205080204" pitchFamily="49" charset="-128"/>
            </a:endParaRPr>
          </a:p>
          <a:p>
            <a:r>
              <a:rPr lang="ja-JP" altLang="en-US" sz="1400" dirty="0">
                <a:solidFill>
                  <a:srgbClr val="FF0000"/>
                </a:solidFill>
                <a:latin typeface="ＭＳ ゴシック" panose="020B0609070205080204" pitchFamily="49" charset="-128"/>
                <a:ea typeface="ＭＳ ゴシック" panose="020B0609070205080204" pitchFamily="49" charset="-128"/>
              </a:rPr>
              <a:t>　　</a:t>
            </a:r>
            <a:r>
              <a:rPr lang="ja-JP" altLang="en-US" sz="1400" u="sng" dirty="0">
                <a:solidFill>
                  <a:srgbClr val="FF0000"/>
                </a:solidFill>
                <a:latin typeface="ＭＳ ゴシック" panose="020B0609070205080204" pitchFamily="49" charset="-128"/>
                <a:ea typeface="ＭＳ ゴシック" panose="020B0609070205080204" pitchFamily="49" charset="-128"/>
              </a:rPr>
              <a:t>店舗の出入口の壁面材料（透明ガラス面仕上げ等）に留意</a:t>
            </a:r>
            <a:endParaRPr lang="en-US" altLang="ja-JP" sz="1400" u="sng" dirty="0">
              <a:solidFill>
                <a:srgbClr val="FF0000"/>
              </a:solidFill>
              <a:latin typeface="ＭＳ ゴシック" panose="020B0609070205080204" pitchFamily="49" charset="-128"/>
              <a:ea typeface="ＭＳ ゴシック" panose="020B0609070205080204" pitchFamily="49" charset="-128"/>
            </a:endParaRPr>
          </a:p>
          <a:p>
            <a:r>
              <a:rPr lang="ja-JP" altLang="en-US" sz="1400" dirty="0">
                <a:solidFill>
                  <a:srgbClr val="FF0000"/>
                </a:solidFill>
                <a:latin typeface="ＭＳ ゴシック" panose="020B0609070205080204" pitchFamily="49" charset="-128"/>
                <a:ea typeface="ＭＳ ゴシック" panose="020B0609070205080204" pitchFamily="49" charset="-128"/>
              </a:rPr>
              <a:t>　　</a:t>
            </a:r>
            <a:r>
              <a:rPr lang="ja-JP" altLang="en-US" sz="1400" u="sng" dirty="0">
                <a:solidFill>
                  <a:srgbClr val="FF0000"/>
                </a:solidFill>
                <a:latin typeface="ＭＳ ゴシック" panose="020B0609070205080204" pitchFamily="49" charset="-128"/>
                <a:ea typeface="ＭＳ ゴシック" panose="020B0609070205080204" pitchFamily="49" charset="-128"/>
              </a:rPr>
              <a:t>する。</a:t>
            </a:r>
            <a:endParaRPr lang="en-US" altLang="ja-JP" sz="1400" u="sng" dirty="0">
              <a:solidFill>
                <a:srgbClr val="FF0000"/>
              </a:solidFill>
              <a:latin typeface="ＭＳ ゴシック" panose="020B0609070205080204" pitchFamily="49" charset="-128"/>
              <a:ea typeface="ＭＳ ゴシック" panose="020B0609070205080204" pitchFamily="49" charset="-128"/>
            </a:endParaRPr>
          </a:p>
          <a:p>
            <a:endParaRPr lang="en-US" altLang="ja-JP" sz="1400" dirty="0">
              <a:solidFill>
                <a:srgbClr val="FF0000"/>
              </a:solidFill>
              <a:latin typeface="ＭＳ ゴシック" panose="020B0609070205080204" pitchFamily="49" charset="-128"/>
              <a:ea typeface="ＭＳ ゴシック" panose="020B0609070205080204" pitchFamily="49" charset="-128"/>
            </a:endParaRPr>
          </a:p>
          <a:p>
            <a:endParaRPr lang="en-US" altLang="ja-JP" sz="1400" dirty="0">
              <a:solidFill>
                <a:srgbClr val="FF0000"/>
              </a:solidFill>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○通路は車椅子使用者やベビーカー使用者も通れる</a:t>
            </a:r>
            <a:r>
              <a:rPr lang="ja-JP" altLang="en-US" sz="1400" u="sng" dirty="0">
                <a:solidFill>
                  <a:srgbClr val="FF0000"/>
                </a:solidFill>
                <a:latin typeface="ＭＳ ゴシック" panose="020B0609070205080204" pitchFamily="49" charset="-128"/>
                <a:ea typeface="ＭＳ ゴシック" panose="020B0609070205080204" pitchFamily="49" charset="-128"/>
              </a:rPr>
              <a:t>よう</a:t>
            </a:r>
            <a:r>
              <a:rPr lang="ja-JP" altLang="en-US" sz="1400" dirty="0">
                <a:latin typeface="ＭＳ ゴシック" panose="020B0609070205080204" pitchFamily="49" charset="-128"/>
                <a:ea typeface="ＭＳ ゴシック" panose="020B0609070205080204" pitchFamily="49" charset="-128"/>
              </a:rPr>
              <a:t>幅</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solidFill>
                  <a:srgbClr val="FF0000"/>
                </a:solidFill>
                <a:latin typeface="ＭＳ ゴシック" panose="020B0609070205080204" pitchFamily="49" charset="-128"/>
                <a:ea typeface="ＭＳ ゴシック" panose="020B0609070205080204" pitchFamily="49" charset="-128"/>
              </a:rPr>
              <a:t>　　</a:t>
            </a:r>
            <a:r>
              <a:rPr lang="en-US" altLang="ja-JP" sz="1400" u="sng" dirty="0">
                <a:solidFill>
                  <a:srgbClr val="FF0000"/>
                </a:solidFill>
                <a:latin typeface="ＭＳ ゴシック" panose="020B0609070205080204" pitchFamily="49" charset="-128"/>
                <a:ea typeface="ＭＳ ゴシック" panose="020B0609070205080204" pitchFamily="49" charset="-128"/>
              </a:rPr>
              <a:t>90</a:t>
            </a:r>
            <a:r>
              <a:rPr lang="ja-JP" altLang="en-US" sz="1400" u="sng" dirty="0">
                <a:solidFill>
                  <a:srgbClr val="FF0000"/>
                </a:solidFill>
                <a:latin typeface="ＭＳ ゴシック" panose="020B0609070205080204" pitchFamily="49" charset="-128"/>
                <a:ea typeface="ＭＳ ゴシック" panose="020B0609070205080204" pitchFamily="49" charset="-128"/>
              </a:rPr>
              <a:t>㎝以上</a:t>
            </a:r>
            <a:r>
              <a:rPr lang="ja-JP" altLang="en-US" sz="1400" dirty="0">
                <a:latin typeface="ＭＳ ゴシック" panose="020B0609070205080204" pitchFamily="49" charset="-128"/>
                <a:ea typeface="ＭＳ ゴシック" panose="020B0609070205080204" pitchFamily="49" charset="-128"/>
              </a:rPr>
              <a:t>を確保する。</a:t>
            </a:r>
            <a:endParaRPr lang="en-US" altLang="ja-JP" sz="1400" dirty="0">
              <a:latin typeface="ＭＳ ゴシック" panose="020B0609070205080204" pitchFamily="49" charset="-128"/>
              <a:ea typeface="ＭＳ ゴシック" panose="020B0609070205080204" pitchFamily="49" charset="-128"/>
            </a:endParaRPr>
          </a:p>
          <a:p>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→（解説）</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小さな店舗でも、最低</a:t>
            </a:r>
            <a:r>
              <a:rPr lang="en-US" altLang="ja-JP" sz="1400" dirty="0">
                <a:latin typeface="ＭＳ ゴシック" panose="020B0609070205080204" pitchFamily="49" charset="-128"/>
                <a:ea typeface="ＭＳ ゴシック" panose="020B0609070205080204" pitchFamily="49" charset="-128"/>
              </a:rPr>
              <a:t>1</a:t>
            </a:r>
            <a:r>
              <a:rPr lang="ja-JP" altLang="en-US" sz="1400" dirty="0">
                <a:latin typeface="ＭＳ ゴシック" panose="020B0609070205080204" pitchFamily="49" charset="-128"/>
                <a:ea typeface="ＭＳ ゴシック" panose="020B0609070205080204" pitchFamily="49" charset="-128"/>
              </a:rPr>
              <a:t>本は確保する</a:t>
            </a:r>
            <a:r>
              <a:rPr lang="ja-JP" altLang="en-US" sz="1400" dirty="0">
                <a:solidFill>
                  <a:srgbClr val="FF0000"/>
                </a:solidFill>
                <a:latin typeface="ＭＳ ゴシック" panose="020B0609070205080204" pitchFamily="49" charset="-128"/>
                <a:ea typeface="ＭＳ ゴシック" panose="020B0609070205080204" pitchFamily="49" charset="-128"/>
              </a:rPr>
              <a:t>。</a:t>
            </a:r>
            <a:endParaRPr lang="en-US" altLang="ja-JP" sz="1400" dirty="0">
              <a:solidFill>
                <a:srgbClr val="FF0000"/>
              </a:solidFill>
              <a:latin typeface="ＭＳ ゴシック" panose="020B0609070205080204" pitchFamily="49" charset="-128"/>
              <a:ea typeface="ＭＳ ゴシック" panose="020B0609070205080204" pitchFamily="49" charset="-128"/>
            </a:endParaRPr>
          </a:p>
          <a:p>
            <a:endParaRPr lang="en-US" altLang="ja-JP" sz="1400" dirty="0">
              <a:solidFill>
                <a:srgbClr val="FF0000"/>
              </a:solidFill>
              <a:latin typeface="ＭＳ ゴシック" panose="020B0609070205080204" pitchFamily="49" charset="-128"/>
              <a:ea typeface="ＭＳ ゴシック" panose="020B0609070205080204" pitchFamily="49" charset="-128"/>
            </a:endParaRPr>
          </a:p>
          <a:p>
            <a:endParaRPr lang="en-US" altLang="ja-JP" sz="1400" dirty="0">
              <a:solidFill>
                <a:srgbClr val="FF0000"/>
              </a:solidFill>
              <a:latin typeface="ＭＳ ゴシック" panose="020B0609070205080204" pitchFamily="49" charset="-128"/>
              <a:ea typeface="ＭＳ ゴシック" panose="020B0609070205080204" pitchFamily="49" charset="-128"/>
            </a:endParaRPr>
          </a:p>
          <a:p>
            <a:r>
              <a:rPr lang="ja-JP" altLang="en-US" sz="1400" dirty="0">
                <a:solidFill>
                  <a:srgbClr val="FF0000"/>
                </a:solidFill>
                <a:latin typeface="ＭＳ ゴシック" panose="020B0609070205080204" pitchFamily="49" charset="-128"/>
                <a:ea typeface="ＭＳ ゴシック" panose="020B0609070205080204" pitchFamily="49" charset="-128"/>
              </a:rPr>
              <a:t>　</a:t>
            </a:r>
            <a:r>
              <a:rPr lang="ja-JP" altLang="en-US" sz="1400" u="sng" dirty="0">
                <a:solidFill>
                  <a:srgbClr val="FF0000"/>
                </a:solidFill>
                <a:latin typeface="ＭＳ ゴシック" panose="020B0609070205080204" pitchFamily="49" charset="-128"/>
                <a:ea typeface="ＭＳ ゴシック" panose="020B0609070205080204" pitchFamily="49" charset="-128"/>
              </a:rPr>
              <a:t>○以下の場合には、立位で使用する会計カウンターのほかに、</a:t>
            </a:r>
            <a:endParaRPr lang="en-US" altLang="ja-JP" sz="1400" u="sng" dirty="0">
              <a:solidFill>
                <a:srgbClr val="FF0000"/>
              </a:solidFill>
              <a:latin typeface="ＭＳ ゴシック" panose="020B0609070205080204" pitchFamily="49" charset="-128"/>
              <a:ea typeface="ＭＳ ゴシック" panose="020B0609070205080204" pitchFamily="49" charset="-128"/>
            </a:endParaRPr>
          </a:p>
          <a:p>
            <a:r>
              <a:rPr lang="ja-JP" altLang="en-US" sz="1400" dirty="0">
                <a:solidFill>
                  <a:srgbClr val="FF0000"/>
                </a:solidFill>
                <a:latin typeface="ＭＳ ゴシック" panose="020B0609070205080204" pitchFamily="49" charset="-128"/>
                <a:ea typeface="ＭＳ ゴシック" panose="020B0609070205080204" pitchFamily="49" charset="-128"/>
              </a:rPr>
              <a:t>　　</a:t>
            </a:r>
            <a:r>
              <a:rPr lang="ja-JP" altLang="en-US" sz="1400" u="sng" dirty="0">
                <a:solidFill>
                  <a:srgbClr val="FF0000"/>
                </a:solidFill>
                <a:latin typeface="ＭＳ ゴシック" panose="020B0609070205080204" pitchFamily="49" charset="-128"/>
                <a:ea typeface="ＭＳ ゴシック" panose="020B0609070205080204" pitchFamily="49" charset="-128"/>
              </a:rPr>
              <a:t>高齢者、障がい者等が利用できるローカウンターを</a:t>
            </a:r>
            <a:r>
              <a:rPr lang="en-US" altLang="ja-JP" sz="1400" u="sng" dirty="0">
                <a:solidFill>
                  <a:srgbClr val="FF0000"/>
                </a:solidFill>
                <a:latin typeface="ＭＳ ゴシック" panose="020B0609070205080204" pitchFamily="49" charset="-128"/>
                <a:ea typeface="ＭＳ ゴシック" panose="020B0609070205080204" pitchFamily="49" charset="-128"/>
              </a:rPr>
              <a:t>1</a:t>
            </a:r>
            <a:r>
              <a:rPr lang="ja-JP" altLang="en-US" sz="1400" u="sng" dirty="0">
                <a:solidFill>
                  <a:srgbClr val="FF0000"/>
                </a:solidFill>
                <a:latin typeface="ＭＳ ゴシック" panose="020B0609070205080204" pitchFamily="49" charset="-128"/>
                <a:ea typeface="ＭＳ ゴシック" panose="020B0609070205080204" pitchFamily="49" charset="-128"/>
              </a:rPr>
              <a:t>以上</a:t>
            </a:r>
            <a:endParaRPr lang="en-US" altLang="ja-JP" sz="1400" u="sng" dirty="0">
              <a:solidFill>
                <a:srgbClr val="FF0000"/>
              </a:solidFill>
              <a:latin typeface="ＭＳ ゴシック" panose="020B0609070205080204" pitchFamily="49" charset="-128"/>
              <a:ea typeface="ＭＳ ゴシック" panose="020B0609070205080204" pitchFamily="49" charset="-128"/>
            </a:endParaRPr>
          </a:p>
          <a:p>
            <a:r>
              <a:rPr lang="ja-JP" altLang="en-US" sz="1400" dirty="0">
                <a:solidFill>
                  <a:srgbClr val="FF0000"/>
                </a:solidFill>
                <a:latin typeface="ＭＳ ゴシック" panose="020B0609070205080204" pitchFamily="49" charset="-128"/>
                <a:ea typeface="ＭＳ ゴシック" panose="020B0609070205080204" pitchFamily="49" charset="-128"/>
              </a:rPr>
              <a:t>　　</a:t>
            </a:r>
            <a:r>
              <a:rPr lang="ja-JP" altLang="en-US" sz="1400" u="sng" dirty="0">
                <a:solidFill>
                  <a:srgbClr val="FF0000"/>
                </a:solidFill>
                <a:latin typeface="ＭＳ ゴシック" panose="020B0609070205080204" pitchFamily="49" charset="-128"/>
                <a:ea typeface="ＭＳ ゴシック" panose="020B0609070205080204" pitchFamily="49" charset="-128"/>
              </a:rPr>
              <a:t>設ける。</a:t>
            </a:r>
            <a:endParaRPr lang="en-US" altLang="ja-JP" sz="1400" u="sng" dirty="0">
              <a:solidFill>
                <a:srgbClr val="FF0000"/>
              </a:solidFill>
              <a:latin typeface="ＭＳ ゴシック" panose="020B0609070205080204" pitchFamily="49" charset="-128"/>
              <a:ea typeface="ＭＳ ゴシック" panose="020B0609070205080204" pitchFamily="49" charset="-128"/>
            </a:endParaRPr>
          </a:p>
          <a:p>
            <a:r>
              <a:rPr lang="ja-JP" altLang="en-US" sz="1400" dirty="0">
                <a:solidFill>
                  <a:srgbClr val="FF0000"/>
                </a:solidFill>
                <a:latin typeface="ＭＳ ゴシック" panose="020B0609070205080204" pitchFamily="49" charset="-128"/>
                <a:ea typeface="ＭＳ ゴシック" panose="020B0609070205080204" pitchFamily="49" charset="-128"/>
              </a:rPr>
              <a:t>　　</a:t>
            </a:r>
            <a:r>
              <a:rPr lang="ja-JP" altLang="en-US" sz="1400" u="sng" dirty="0">
                <a:solidFill>
                  <a:srgbClr val="FF0000"/>
                </a:solidFill>
                <a:latin typeface="ＭＳ ゴシック" panose="020B0609070205080204" pitchFamily="49" charset="-128"/>
                <a:ea typeface="ＭＳ ゴシック" panose="020B0609070205080204" pitchFamily="49" charset="-128"/>
              </a:rPr>
              <a:t>・物販店舗で、複数の会計カウンターがある場合</a:t>
            </a:r>
            <a:endParaRPr lang="en-US" altLang="ja-JP" sz="1400" u="sng" dirty="0">
              <a:solidFill>
                <a:srgbClr val="FF0000"/>
              </a:solidFill>
              <a:latin typeface="ＭＳ ゴシック" panose="020B0609070205080204" pitchFamily="49" charset="-128"/>
              <a:ea typeface="ＭＳ ゴシック" panose="020B0609070205080204" pitchFamily="49" charset="-128"/>
            </a:endParaRPr>
          </a:p>
          <a:p>
            <a:r>
              <a:rPr lang="ja-JP" altLang="en-US" sz="1400" dirty="0">
                <a:solidFill>
                  <a:srgbClr val="FF0000"/>
                </a:solidFill>
                <a:latin typeface="ＭＳ ゴシック" panose="020B0609070205080204" pitchFamily="49" charset="-128"/>
                <a:ea typeface="ＭＳ ゴシック" panose="020B0609070205080204" pitchFamily="49" charset="-128"/>
              </a:rPr>
              <a:t>　　</a:t>
            </a:r>
            <a:r>
              <a:rPr lang="ja-JP" altLang="en-US" sz="1400" u="sng" dirty="0">
                <a:solidFill>
                  <a:srgbClr val="FF0000"/>
                </a:solidFill>
                <a:latin typeface="ＭＳ ゴシック" panose="020B0609070205080204" pitchFamily="49" charset="-128"/>
                <a:ea typeface="ＭＳ ゴシック" panose="020B0609070205080204" pitchFamily="49" charset="-128"/>
              </a:rPr>
              <a:t>・多数の高齢者、障がい者の利用が想定される建築物に</a:t>
            </a:r>
            <a:endParaRPr lang="en-US" altLang="ja-JP" sz="1400" u="sng" dirty="0">
              <a:solidFill>
                <a:srgbClr val="FF0000"/>
              </a:solidFill>
              <a:latin typeface="ＭＳ ゴシック" panose="020B0609070205080204" pitchFamily="49" charset="-128"/>
              <a:ea typeface="ＭＳ ゴシック" panose="020B0609070205080204" pitchFamily="49" charset="-128"/>
            </a:endParaRPr>
          </a:p>
          <a:p>
            <a:r>
              <a:rPr lang="ja-JP" altLang="en-US" sz="1400" dirty="0">
                <a:solidFill>
                  <a:srgbClr val="FF0000"/>
                </a:solidFill>
                <a:latin typeface="ＭＳ ゴシック" panose="020B0609070205080204" pitchFamily="49" charset="-128"/>
                <a:ea typeface="ＭＳ ゴシック" panose="020B0609070205080204" pitchFamily="49" charset="-128"/>
              </a:rPr>
              <a:t>　　　</a:t>
            </a:r>
            <a:r>
              <a:rPr lang="ja-JP" altLang="en-US" sz="1400" u="sng" dirty="0">
                <a:solidFill>
                  <a:srgbClr val="FF0000"/>
                </a:solidFill>
                <a:latin typeface="ＭＳ ゴシック" panose="020B0609070205080204" pitchFamily="49" charset="-128"/>
                <a:ea typeface="ＭＳ ゴシック" panose="020B0609070205080204" pitchFamily="49" charset="-128"/>
              </a:rPr>
              <a:t>ある店舗</a:t>
            </a:r>
            <a:endParaRPr lang="en-US" altLang="ja-JP" sz="1400" u="sng" dirty="0">
              <a:solidFill>
                <a:srgbClr val="FF0000"/>
              </a:solidFill>
              <a:latin typeface="ＭＳ ゴシック" panose="020B0609070205080204" pitchFamily="49" charset="-128"/>
              <a:ea typeface="ＭＳ ゴシック" panose="020B0609070205080204" pitchFamily="49" charset="-128"/>
            </a:endParaRPr>
          </a:p>
          <a:p>
            <a:r>
              <a:rPr lang="ja-JP" altLang="en-US" sz="1400" dirty="0">
                <a:solidFill>
                  <a:srgbClr val="FF0000"/>
                </a:solidFill>
                <a:latin typeface="ＭＳ ゴシック" panose="020B0609070205080204" pitchFamily="49" charset="-128"/>
                <a:ea typeface="ＭＳ ゴシック" panose="020B0609070205080204" pitchFamily="49" charset="-128"/>
              </a:rPr>
              <a:t>　　</a:t>
            </a:r>
            <a:r>
              <a:rPr lang="ja-JP" altLang="en-US" sz="1400" u="sng" dirty="0">
                <a:solidFill>
                  <a:srgbClr val="FF0000"/>
                </a:solidFill>
                <a:latin typeface="ＭＳ ゴシック" panose="020B0609070205080204" pitchFamily="49" charset="-128"/>
                <a:ea typeface="ＭＳ ゴシック" panose="020B0609070205080204" pitchFamily="49" charset="-128"/>
              </a:rPr>
              <a:t>・無人レジ（セルフレジ）のみで会計</a:t>
            </a:r>
            <a:endParaRPr lang="en-US" altLang="ja-JP" sz="1400" u="sng" dirty="0">
              <a:solidFill>
                <a:srgbClr val="FF0000"/>
              </a:solidFill>
              <a:latin typeface="ＭＳ ゴシック" panose="020B0609070205080204" pitchFamily="49" charset="-128"/>
              <a:ea typeface="ＭＳ ゴシック" panose="020B0609070205080204" pitchFamily="49" charset="-128"/>
            </a:endParaRPr>
          </a:p>
          <a:p>
            <a:endParaRPr lang="en-US" altLang="ja-JP" sz="1400" u="sng" dirty="0">
              <a:solidFill>
                <a:srgbClr val="FF0000"/>
              </a:solidFill>
              <a:latin typeface="ＭＳ ゴシック" panose="020B0609070205080204" pitchFamily="49" charset="-128"/>
              <a:ea typeface="ＭＳ ゴシック" panose="020B0609070205080204" pitchFamily="49" charset="-128"/>
            </a:endParaRPr>
          </a:p>
          <a:p>
            <a:r>
              <a:rPr lang="ja-JP" altLang="en-US" sz="1400" dirty="0">
                <a:solidFill>
                  <a:srgbClr val="FF0000"/>
                </a:solidFill>
                <a:latin typeface="ＭＳ ゴシック" panose="020B0609070205080204" pitchFamily="49" charset="-128"/>
                <a:ea typeface="ＭＳ ゴシック" panose="020B0609070205080204" pitchFamily="49" charset="-128"/>
              </a:rPr>
              <a:t>　　</a:t>
            </a:r>
            <a:r>
              <a:rPr lang="ja-JP" altLang="en-US" sz="1400" u="sng" dirty="0">
                <a:solidFill>
                  <a:srgbClr val="FF0000"/>
                </a:solidFill>
                <a:latin typeface="ＭＳ ゴシック" panose="020B0609070205080204" pitchFamily="49" charset="-128"/>
                <a:ea typeface="ＭＳ ゴシック" panose="020B0609070205080204" pitchFamily="49" charset="-128"/>
              </a:rPr>
              <a:t>→（解説）</a:t>
            </a:r>
            <a:endParaRPr lang="en-US" altLang="ja-JP" sz="1400" u="sng" dirty="0">
              <a:solidFill>
                <a:srgbClr val="FF0000"/>
              </a:solidFill>
              <a:latin typeface="ＭＳ ゴシック" panose="020B0609070205080204" pitchFamily="49" charset="-128"/>
              <a:ea typeface="ＭＳ ゴシック" panose="020B0609070205080204" pitchFamily="49" charset="-128"/>
            </a:endParaRPr>
          </a:p>
          <a:p>
            <a:r>
              <a:rPr lang="ja-JP" altLang="en-US" sz="1400" dirty="0">
                <a:solidFill>
                  <a:srgbClr val="FF0000"/>
                </a:solidFill>
                <a:latin typeface="ＭＳ ゴシック" panose="020B0609070205080204" pitchFamily="49" charset="-128"/>
                <a:ea typeface="ＭＳ ゴシック" panose="020B0609070205080204" pitchFamily="49" charset="-128"/>
              </a:rPr>
              <a:t>　　　</a:t>
            </a:r>
            <a:r>
              <a:rPr lang="ja-JP" altLang="en-US" sz="1400" u="sng" dirty="0">
                <a:solidFill>
                  <a:srgbClr val="FF0000"/>
                </a:solidFill>
                <a:latin typeface="ＭＳ ゴシック" panose="020B0609070205080204" pitchFamily="49" charset="-128"/>
                <a:ea typeface="ＭＳ ゴシック" panose="020B0609070205080204" pitchFamily="49" charset="-128"/>
              </a:rPr>
              <a:t>ローカウンターのほかにも、優先レジを設ける等の</a:t>
            </a:r>
            <a:endParaRPr lang="en-US" altLang="ja-JP" sz="1400" u="sng" dirty="0">
              <a:solidFill>
                <a:srgbClr val="FF0000"/>
              </a:solidFill>
              <a:latin typeface="ＭＳ ゴシック" panose="020B0609070205080204" pitchFamily="49" charset="-128"/>
              <a:ea typeface="ＭＳ ゴシック" panose="020B0609070205080204" pitchFamily="49" charset="-128"/>
            </a:endParaRPr>
          </a:p>
          <a:p>
            <a:r>
              <a:rPr lang="ja-JP" altLang="en-US" sz="1400" dirty="0">
                <a:solidFill>
                  <a:srgbClr val="FF0000"/>
                </a:solidFill>
                <a:latin typeface="ＭＳ ゴシック" panose="020B0609070205080204" pitchFamily="49" charset="-128"/>
                <a:ea typeface="ＭＳ ゴシック" panose="020B0609070205080204" pitchFamily="49" charset="-128"/>
              </a:rPr>
              <a:t>　　　</a:t>
            </a:r>
            <a:r>
              <a:rPr lang="ja-JP" altLang="en-US" sz="1400" u="sng" dirty="0">
                <a:solidFill>
                  <a:srgbClr val="FF0000"/>
                </a:solidFill>
                <a:latin typeface="ＭＳ ゴシック" panose="020B0609070205080204" pitchFamily="49" charset="-128"/>
                <a:ea typeface="ＭＳ ゴシック" panose="020B0609070205080204" pitchFamily="49" charset="-128"/>
              </a:rPr>
              <a:t>配慮があるとよい。</a:t>
            </a:r>
            <a:endParaRPr lang="en-US" altLang="ja-JP" sz="1400" u="sng" dirty="0">
              <a:solidFill>
                <a:srgbClr val="FF0000"/>
              </a:solidFill>
              <a:latin typeface="ＭＳ ゴシック" panose="020B0609070205080204" pitchFamily="49" charset="-128"/>
              <a:ea typeface="ＭＳ ゴシック" panose="020B0609070205080204" pitchFamily="49" charset="-128"/>
            </a:endParaRPr>
          </a:p>
        </p:txBody>
      </p:sp>
      <p:sp>
        <p:nvSpPr>
          <p:cNvPr id="3" name="矢印: 右 2">
            <a:extLst>
              <a:ext uri="{FF2B5EF4-FFF2-40B4-BE49-F238E27FC236}">
                <a16:creationId xmlns:a16="http://schemas.microsoft.com/office/drawing/2014/main" id="{3DFA248C-F35F-42AF-80F9-7DBC492714E3}"/>
              </a:ext>
            </a:extLst>
          </p:cNvPr>
          <p:cNvSpPr/>
          <p:nvPr/>
        </p:nvSpPr>
        <p:spPr>
          <a:xfrm>
            <a:off x="5718495" y="2762075"/>
            <a:ext cx="402671" cy="14345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38D65E86-3F1A-452C-B840-EF5B8376CE59}"/>
              </a:ext>
            </a:extLst>
          </p:cNvPr>
          <p:cNvSpPr>
            <a:spLocks noGrp="1"/>
          </p:cNvSpPr>
          <p:nvPr>
            <p:ph type="sldNum" sz="quarter" idx="12"/>
          </p:nvPr>
        </p:nvSpPr>
        <p:spPr/>
        <p:txBody>
          <a:bodyPr/>
          <a:lstStyle/>
          <a:p>
            <a:fld id="{C6806FC0-9F84-4B10-9771-6729D6567E04}" type="slidenum">
              <a:rPr kumimoji="1" lang="ja-JP" altLang="en-US" smtClean="0"/>
              <a:t>13</a:t>
            </a:fld>
            <a:endParaRPr kumimoji="1" lang="ja-JP" altLang="en-US"/>
          </a:p>
        </p:txBody>
      </p:sp>
    </p:spTree>
    <p:extLst>
      <p:ext uri="{BB962C8B-B14F-4D97-AF65-F5344CB8AC3E}">
        <p14:creationId xmlns:p14="http://schemas.microsoft.com/office/powerpoint/2010/main" val="1752199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B81A09-75C1-4972-A2B5-176846265229}"/>
              </a:ext>
            </a:extLst>
          </p:cNvPr>
          <p:cNvSpPr>
            <a:spLocks noGrp="1"/>
          </p:cNvSpPr>
          <p:nvPr>
            <p:ph type="ctrTitle"/>
          </p:nvPr>
        </p:nvSpPr>
        <p:spPr>
          <a:xfrm>
            <a:off x="312213" y="549583"/>
            <a:ext cx="6250512" cy="468932"/>
          </a:xfrm>
        </p:spPr>
        <p:txBody>
          <a:bodyPr anchor="ctr">
            <a:noAutofit/>
          </a:bodyPr>
          <a:lstStyle/>
          <a:p>
            <a:pPr algn="l">
              <a:lnSpc>
                <a:spcPct val="100000"/>
              </a:lnSpc>
            </a:pPr>
            <a:r>
              <a:rPr kumimoji="1" lang="ja-JP" altLang="en-US" sz="1800" dirty="0">
                <a:latin typeface="ＭＳ ゴシック" panose="020B0609070205080204" pitchFamily="49" charset="-128"/>
                <a:ea typeface="ＭＳ ゴシック" panose="020B0609070205080204" pitchFamily="49" charset="-128"/>
              </a:rPr>
              <a:t>［</a:t>
            </a:r>
            <a:r>
              <a:rPr kumimoji="1" lang="en-US" altLang="ja-JP" sz="1800" dirty="0">
                <a:latin typeface="ＭＳ ゴシック" panose="020B0609070205080204" pitchFamily="49" charset="-128"/>
                <a:ea typeface="ＭＳ ゴシック" panose="020B0609070205080204" pitchFamily="49" charset="-128"/>
              </a:rPr>
              <a:t>17</a:t>
            </a:r>
            <a:r>
              <a:rPr kumimoji="1" lang="ja-JP" altLang="en-US" sz="1800" dirty="0">
                <a:latin typeface="ＭＳ ゴシック" panose="020B0609070205080204" pitchFamily="49" charset="-128"/>
                <a:ea typeface="ＭＳ ゴシック" panose="020B0609070205080204" pitchFamily="49" charset="-128"/>
              </a:rPr>
              <a:t>］内装等（内装・客席・備品・その他の配慮）</a:t>
            </a:r>
          </a:p>
        </p:txBody>
      </p:sp>
      <p:cxnSp>
        <p:nvCxnSpPr>
          <p:cNvPr id="4" name="直線コネクタ 3">
            <a:extLst>
              <a:ext uri="{FF2B5EF4-FFF2-40B4-BE49-F238E27FC236}">
                <a16:creationId xmlns:a16="http://schemas.microsoft.com/office/drawing/2014/main" id="{B9767011-3D39-4431-BC05-0A32C7BCEC85}"/>
              </a:ext>
            </a:extLst>
          </p:cNvPr>
          <p:cNvCxnSpPr/>
          <p:nvPr/>
        </p:nvCxnSpPr>
        <p:spPr>
          <a:xfrm>
            <a:off x="578840" y="1049906"/>
            <a:ext cx="10838577"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6" name="テキスト ボックス 5">
            <a:extLst>
              <a:ext uri="{FF2B5EF4-FFF2-40B4-BE49-F238E27FC236}">
                <a16:creationId xmlns:a16="http://schemas.microsoft.com/office/drawing/2014/main" id="{83CF6B37-C912-467A-AB92-D2EDE74BA4C9}"/>
              </a:ext>
            </a:extLst>
          </p:cNvPr>
          <p:cNvSpPr txBox="1"/>
          <p:nvPr/>
        </p:nvSpPr>
        <p:spPr>
          <a:xfrm>
            <a:off x="578840" y="1049906"/>
            <a:ext cx="5394121" cy="338554"/>
          </a:xfrm>
          <a:prstGeom prst="rect">
            <a:avLst/>
          </a:prstGeom>
          <a:noFill/>
        </p:spPr>
        <p:txBody>
          <a:bodyPr wrap="square" rtlCol="0">
            <a:spAutoFit/>
          </a:bodyPr>
          <a:lstStyle/>
          <a:p>
            <a:r>
              <a:rPr lang="ja-JP" altLang="en-US" sz="1600" dirty="0">
                <a:latin typeface="ＭＳ ゴシック" panose="020B0609070205080204" pitchFamily="49" charset="-128"/>
                <a:ea typeface="ＭＳ ゴシック" panose="020B0609070205080204" pitchFamily="49" charset="-128"/>
              </a:rPr>
              <a:t>望ましい整備</a:t>
            </a:r>
            <a:endParaRPr lang="en-US" altLang="ja-JP" sz="1600" dirty="0">
              <a:latin typeface="ＭＳ ゴシック" panose="020B0609070205080204" pitchFamily="49" charset="-128"/>
              <a:ea typeface="ＭＳ ゴシック" panose="020B0609070205080204" pitchFamily="49" charset="-128"/>
            </a:endParaRPr>
          </a:p>
        </p:txBody>
      </p:sp>
      <p:sp>
        <p:nvSpPr>
          <p:cNvPr id="7" name="テキスト ボックス 6">
            <a:extLst>
              <a:ext uri="{FF2B5EF4-FFF2-40B4-BE49-F238E27FC236}">
                <a16:creationId xmlns:a16="http://schemas.microsoft.com/office/drawing/2014/main" id="{E9C58F59-150F-4E2E-9E24-CB88F753C5AE}"/>
              </a:ext>
            </a:extLst>
          </p:cNvPr>
          <p:cNvSpPr txBox="1"/>
          <p:nvPr/>
        </p:nvSpPr>
        <p:spPr>
          <a:xfrm>
            <a:off x="578839" y="1357972"/>
            <a:ext cx="5104701" cy="3970318"/>
          </a:xfrm>
          <a:prstGeom prst="rect">
            <a:avLst/>
          </a:prstGeom>
          <a:ln w="3175">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400" dirty="0">
                <a:latin typeface="ＭＳ ゴシック" panose="020B0609070205080204" pitchFamily="49" charset="-128"/>
                <a:ea typeface="ＭＳ ゴシック" panose="020B0609070205080204" pitchFamily="49" charset="-128"/>
              </a:rPr>
              <a:t>現行</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共通</a:t>
            </a:r>
            <a:endParaRPr lang="en-US" altLang="ja-JP" sz="1400" dirty="0">
              <a:latin typeface="ＭＳ ゴシック" panose="020B0609070205080204" pitchFamily="49" charset="-128"/>
              <a:ea typeface="ＭＳ ゴシック" panose="020B0609070205080204" pitchFamily="49" charset="-128"/>
            </a:endParaRPr>
          </a:p>
          <a:p>
            <a:pPr algn="ctr"/>
            <a:r>
              <a:rPr lang="ja-JP" altLang="en-US" sz="1400" dirty="0">
                <a:latin typeface="ＭＳ ゴシック" panose="020B0609070205080204" pitchFamily="49" charset="-128"/>
                <a:ea typeface="ＭＳ ゴシック" panose="020B0609070205080204" pitchFamily="49" charset="-128"/>
              </a:rPr>
              <a:t>　</a:t>
            </a:r>
            <a:endParaRPr lang="en-US" altLang="ja-JP" sz="1400" dirty="0">
              <a:latin typeface="ＭＳ ゴシック" panose="020B0609070205080204" pitchFamily="49" charset="-128"/>
              <a:ea typeface="ＭＳ ゴシック" panose="020B0609070205080204" pitchFamily="49" charset="-128"/>
            </a:endParaRPr>
          </a:p>
          <a:p>
            <a:pPr algn="ctr"/>
            <a:r>
              <a:rPr lang="ja-JP" altLang="en-US" sz="1400" dirty="0">
                <a:latin typeface="ＭＳ ゴシック" panose="020B0609070205080204" pitchFamily="49" charset="-128"/>
                <a:ea typeface="ＭＳ ゴシック" panose="020B0609070205080204" pitchFamily="49" charset="-128"/>
              </a:rPr>
              <a:t>（なし）</a:t>
            </a:r>
            <a:endParaRPr lang="en-US" altLang="ja-JP" sz="1400" dirty="0">
              <a:latin typeface="ＭＳ ゴシック" panose="020B0609070205080204" pitchFamily="49" charset="-128"/>
              <a:ea typeface="ＭＳ ゴシック" panose="020B0609070205080204" pitchFamily="49" charset="-128"/>
            </a:endParaRPr>
          </a:p>
          <a:p>
            <a:pPr algn="ctr"/>
            <a:endParaRPr lang="en-US" altLang="ja-JP" sz="1400" dirty="0">
              <a:latin typeface="ＭＳ ゴシック" panose="020B0609070205080204" pitchFamily="49" charset="-128"/>
              <a:ea typeface="ＭＳ ゴシック" panose="020B0609070205080204" pitchFamily="49" charset="-128"/>
            </a:endParaRPr>
          </a:p>
          <a:p>
            <a:pPr algn="ctr"/>
            <a:endParaRPr lang="en-US" altLang="ja-JP" sz="1400" dirty="0">
              <a:latin typeface="ＭＳ ゴシック" panose="020B0609070205080204" pitchFamily="49" charset="-128"/>
              <a:ea typeface="ＭＳ ゴシック" panose="020B0609070205080204" pitchFamily="49" charset="-128"/>
            </a:endParaRPr>
          </a:p>
          <a:p>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○聴覚障がい者等への配慮を示す耳マークや手話マーク、</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筆談マークを受付等に掲示し、受付やレジには、筆記具</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（メモとペン）を置くこと。</a:t>
            </a:r>
            <a:endParaRPr lang="en-US" altLang="ja-JP" sz="1400" dirty="0">
              <a:latin typeface="ＭＳ ゴシック" panose="020B0609070205080204" pitchFamily="49" charset="-128"/>
              <a:ea typeface="ＭＳ ゴシック" panose="020B0609070205080204" pitchFamily="49" charset="-128"/>
            </a:endParaRPr>
          </a:p>
          <a:p>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→（解説）</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筆談と手話の</a:t>
            </a:r>
            <a:r>
              <a:rPr lang="en-US" altLang="ja-JP" sz="1400" dirty="0">
                <a:latin typeface="ＭＳ ゴシック" panose="020B0609070205080204" pitchFamily="49" charset="-128"/>
                <a:ea typeface="ＭＳ ゴシック" panose="020B0609070205080204" pitchFamily="49" charset="-128"/>
              </a:rPr>
              <a:t>2</a:t>
            </a:r>
            <a:r>
              <a:rPr lang="ja-JP" altLang="en-US" sz="1400" dirty="0">
                <a:latin typeface="ＭＳ ゴシック" panose="020B0609070205080204" pitchFamily="49" charset="-128"/>
                <a:ea typeface="ＭＳ ゴシック" panose="020B0609070205080204" pitchFamily="49" charset="-128"/>
              </a:rPr>
              <a:t>つの方法でコミュニケーションを行う。</a:t>
            </a:r>
            <a:endParaRPr lang="en-US" altLang="ja-JP" sz="1400" dirty="0">
              <a:latin typeface="ＭＳ ゴシック" panose="020B0609070205080204" pitchFamily="49" charset="-128"/>
              <a:ea typeface="ＭＳ ゴシック" panose="020B0609070205080204" pitchFamily="49" charset="-128"/>
            </a:endParaRPr>
          </a:p>
          <a:p>
            <a:endParaRPr lang="en-US" altLang="ja-JP" sz="1400" dirty="0">
              <a:latin typeface="ＭＳ ゴシック" panose="020B0609070205080204" pitchFamily="49" charset="-128"/>
              <a:ea typeface="ＭＳ ゴシック" panose="020B0609070205080204" pitchFamily="49" charset="-128"/>
            </a:endParaRPr>
          </a:p>
          <a:p>
            <a:pPr algn="ctr"/>
            <a:endParaRPr lang="en-US" altLang="ja-JP" sz="1400" dirty="0" smtClean="0">
              <a:latin typeface="ＭＳ ゴシック" panose="020B0609070205080204" pitchFamily="49" charset="-128"/>
              <a:ea typeface="ＭＳ ゴシック" panose="020B0609070205080204" pitchFamily="49" charset="-128"/>
            </a:endParaRPr>
          </a:p>
          <a:p>
            <a:pPr algn="ctr"/>
            <a:r>
              <a:rPr lang="ja-JP" altLang="en-US" sz="1400" dirty="0" smtClean="0">
                <a:latin typeface="ＭＳ ゴシック" panose="020B0609070205080204" pitchFamily="49" charset="-128"/>
                <a:ea typeface="ＭＳ ゴシック" panose="020B0609070205080204" pitchFamily="49" charset="-128"/>
              </a:rPr>
              <a:t>（</a:t>
            </a:r>
            <a:r>
              <a:rPr lang="ja-JP" altLang="en-US" sz="1400" dirty="0">
                <a:latin typeface="ＭＳ ゴシック" panose="020B0609070205080204" pitchFamily="49" charset="-128"/>
                <a:ea typeface="ＭＳ ゴシック" panose="020B0609070205080204" pitchFamily="49" charset="-128"/>
              </a:rPr>
              <a:t>なし）</a:t>
            </a:r>
            <a:endParaRPr lang="en-US" altLang="ja-JP" sz="1400" dirty="0">
              <a:latin typeface="ＭＳ ゴシック" panose="020B0609070205080204" pitchFamily="49" charset="-128"/>
              <a:ea typeface="ＭＳ ゴシック" panose="020B0609070205080204" pitchFamily="49" charset="-128"/>
            </a:endParaRPr>
          </a:p>
          <a:p>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a:t>
            </a:r>
            <a:endParaRPr lang="en-US" altLang="ja-JP" sz="1400" dirty="0">
              <a:latin typeface="ＭＳ ゴシック" panose="020B0609070205080204" pitchFamily="49" charset="-128"/>
              <a:ea typeface="ＭＳ ゴシック" panose="020B0609070205080204" pitchFamily="49" charset="-128"/>
            </a:endParaRPr>
          </a:p>
        </p:txBody>
      </p:sp>
      <p:sp>
        <p:nvSpPr>
          <p:cNvPr id="10" name="テキスト ボックス 9">
            <a:extLst>
              <a:ext uri="{FF2B5EF4-FFF2-40B4-BE49-F238E27FC236}">
                <a16:creationId xmlns:a16="http://schemas.microsoft.com/office/drawing/2014/main" id="{07D19D9B-F874-4F01-A4DC-8D8591D45BB6}"/>
              </a:ext>
            </a:extLst>
          </p:cNvPr>
          <p:cNvSpPr txBox="1"/>
          <p:nvPr/>
        </p:nvSpPr>
        <p:spPr>
          <a:xfrm>
            <a:off x="6219041" y="1357972"/>
            <a:ext cx="5198376" cy="4616648"/>
          </a:xfrm>
          <a:prstGeom prst="rect">
            <a:avLst/>
          </a:prstGeom>
          <a:ln w="3175">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400" dirty="0">
                <a:latin typeface="ＭＳ ゴシック" panose="020B0609070205080204" pitchFamily="49" charset="-128"/>
                <a:ea typeface="ＭＳ ゴシック" panose="020B0609070205080204" pitchFamily="49" charset="-128"/>
              </a:rPr>
              <a:t>改訂（案）</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共通</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a:t>
            </a:r>
            <a:r>
              <a:rPr lang="ja-JP" altLang="en-US" sz="1400" u="sng" dirty="0">
                <a:solidFill>
                  <a:srgbClr val="FF0000"/>
                </a:solidFill>
                <a:latin typeface="ＭＳ ゴシック" panose="020B0609070205080204" pitchFamily="49" charset="-128"/>
                <a:ea typeface="ＭＳ ゴシック" panose="020B0609070205080204" pitchFamily="49" charset="-128"/>
              </a:rPr>
              <a:t>○発券機（番号札、食券等）は、操作ボタン及び取り出し口　</a:t>
            </a:r>
            <a:endParaRPr lang="en-US" altLang="ja-JP" sz="1400" u="sng" dirty="0">
              <a:solidFill>
                <a:srgbClr val="FF0000"/>
              </a:solidFill>
              <a:latin typeface="ＭＳ ゴシック" panose="020B0609070205080204" pitchFamily="49" charset="-128"/>
              <a:ea typeface="ＭＳ ゴシック" panose="020B0609070205080204" pitchFamily="49" charset="-128"/>
            </a:endParaRPr>
          </a:p>
          <a:p>
            <a:r>
              <a:rPr lang="ja-JP" altLang="en-US" sz="1400" dirty="0">
                <a:solidFill>
                  <a:srgbClr val="FF0000"/>
                </a:solidFill>
                <a:latin typeface="ＭＳ ゴシック" panose="020B0609070205080204" pitchFamily="49" charset="-128"/>
                <a:ea typeface="ＭＳ ゴシック" panose="020B0609070205080204" pitchFamily="49" charset="-128"/>
              </a:rPr>
              <a:t>　　</a:t>
            </a:r>
            <a:r>
              <a:rPr lang="ja-JP" altLang="en-US" sz="1400" u="sng" dirty="0">
                <a:solidFill>
                  <a:srgbClr val="FF0000"/>
                </a:solidFill>
                <a:latin typeface="ＭＳ ゴシック" panose="020B0609070205080204" pitchFamily="49" charset="-128"/>
                <a:ea typeface="ＭＳ ゴシック" panose="020B0609070205080204" pitchFamily="49" charset="-128"/>
              </a:rPr>
              <a:t>等が、それぞれ床から高さ</a:t>
            </a:r>
            <a:r>
              <a:rPr lang="en-US" altLang="ja-JP" sz="1400" u="sng" dirty="0">
                <a:solidFill>
                  <a:srgbClr val="FF0000"/>
                </a:solidFill>
                <a:latin typeface="ＭＳ ゴシック" panose="020B0609070205080204" pitchFamily="49" charset="-128"/>
                <a:ea typeface="ＭＳ ゴシック" panose="020B0609070205080204" pitchFamily="49" charset="-128"/>
              </a:rPr>
              <a:t>60</a:t>
            </a:r>
            <a:r>
              <a:rPr lang="ja-JP" altLang="en-US" sz="1400" u="sng" dirty="0">
                <a:solidFill>
                  <a:srgbClr val="FF0000"/>
                </a:solidFill>
                <a:latin typeface="ＭＳ ゴシック" panose="020B0609070205080204" pitchFamily="49" charset="-128"/>
                <a:ea typeface="ＭＳ ゴシック" panose="020B0609070205080204" pitchFamily="49" charset="-128"/>
              </a:rPr>
              <a:t>㎝～</a:t>
            </a:r>
            <a:r>
              <a:rPr lang="en-US" altLang="ja-JP" sz="1400" u="sng" dirty="0">
                <a:solidFill>
                  <a:srgbClr val="FF0000"/>
                </a:solidFill>
                <a:latin typeface="ＭＳ ゴシック" panose="020B0609070205080204" pitchFamily="49" charset="-128"/>
                <a:ea typeface="ＭＳ ゴシック" panose="020B0609070205080204" pitchFamily="49" charset="-128"/>
              </a:rPr>
              <a:t>100</a:t>
            </a:r>
            <a:r>
              <a:rPr lang="ja-JP" altLang="en-US" sz="1400" u="sng" dirty="0">
                <a:solidFill>
                  <a:srgbClr val="FF0000"/>
                </a:solidFill>
                <a:latin typeface="ＭＳ ゴシック" panose="020B0609070205080204" pitchFamily="49" charset="-128"/>
                <a:ea typeface="ＭＳ ゴシック" panose="020B0609070205080204" pitchFamily="49" charset="-128"/>
              </a:rPr>
              <a:t>㎝程度とし、下部に</a:t>
            </a:r>
            <a:endParaRPr lang="en-US" altLang="ja-JP" sz="1400" u="sng" dirty="0">
              <a:solidFill>
                <a:srgbClr val="FF0000"/>
              </a:solidFill>
              <a:latin typeface="ＭＳ ゴシック" panose="020B0609070205080204" pitchFamily="49" charset="-128"/>
              <a:ea typeface="ＭＳ ゴシック" panose="020B0609070205080204" pitchFamily="49" charset="-128"/>
            </a:endParaRPr>
          </a:p>
          <a:p>
            <a:r>
              <a:rPr lang="ja-JP" altLang="en-US" sz="1400" dirty="0">
                <a:solidFill>
                  <a:srgbClr val="FF0000"/>
                </a:solidFill>
                <a:latin typeface="ＭＳ ゴシック" panose="020B0609070205080204" pitchFamily="49" charset="-128"/>
                <a:ea typeface="ＭＳ ゴシック" panose="020B0609070205080204" pitchFamily="49" charset="-128"/>
              </a:rPr>
              <a:t>　　</a:t>
            </a:r>
            <a:r>
              <a:rPr lang="ja-JP" altLang="en-US" sz="1400" u="sng" dirty="0">
                <a:solidFill>
                  <a:srgbClr val="FF0000"/>
                </a:solidFill>
                <a:latin typeface="ＭＳ ゴシック" panose="020B0609070205080204" pitchFamily="49" charset="-128"/>
                <a:ea typeface="ＭＳ ゴシック" panose="020B0609070205080204" pitchFamily="49" charset="-128"/>
              </a:rPr>
              <a:t>車椅子使用者の膝が入るスペースを設ける。</a:t>
            </a:r>
            <a:endParaRPr lang="en-US" altLang="ja-JP" sz="1400" u="sng" dirty="0">
              <a:solidFill>
                <a:srgbClr val="FF0000"/>
              </a:solidFill>
              <a:latin typeface="ＭＳ ゴシック" panose="020B0609070205080204" pitchFamily="49" charset="-128"/>
              <a:ea typeface="ＭＳ ゴシック" panose="020B0609070205080204" pitchFamily="49" charset="-128"/>
            </a:endParaRPr>
          </a:p>
          <a:p>
            <a:endParaRPr lang="en-US" altLang="ja-JP" sz="1400" dirty="0">
              <a:solidFill>
                <a:srgbClr val="FF0000"/>
              </a:solidFill>
              <a:latin typeface="ＭＳ ゴシック" panose="020B0609070205080204" pitchFamily="49" charset="-128"/>
              <a:ea typeface="ＭＳ ゴシック" panose="020B0609070205080204" pitchFamily="49" charset="-128"/>
            </a:endParaRPr>
          </a:p>
          <a:p>
            <a:endParaRPr lang="en-US" altLang="ja-JP" sz="1400" dirty="0">
              <a:solidFill>
                <a:srgbClr val="FF0000"/>
              </a:solidFill>
              <a:latin typeface="ＭＳ ゴシック" panose="020B0609070205080204" pitchFamily="49" charset="-128"/>
              <a:ea typeface="ＭＳ ゴシック" panose="020B0609070205080204" pitchFamily="49" charset="-128"/>
            </a:endParaRPr>
          </a:p>
          <a:p>
            <a:r>
              <a:rPr lang="ja-JP" altLang="en-US" sz="1400" dirty="0" smtClean="0">
                <a:latin typeface="ＭＳ ゴシック" panose="020B0609070205080204" pitchFamily="49" charset="-128"/>
                <a:ea typeface="ＭＳ ゴシック" panose="020B0609070205080204" pitchFamily="49" charset="-128"/>
              </a:rPr>
              <a:t>　○</a:t>
            </a:r>
            <a:r>
              <a:rPr lang="ja-JP" altLang="en-US" sz="1400" dirty="0">
                <a:latin typeface="ＭＳ ゴシック" panose="020B0609070205080204" pitchFamily="49" charset="-128"/>
                <a:ea typeface="ＭＳ ゴシック" panose="020B0609070205080204" pitchFamily="49" charset="-128"/>
              </a:rPr>
              <a:t>聴覚障がい者等への配慮を示す耳マークや手話マーク、</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筆談マークを受付等に掲示し、受付やレジには、筆記具</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（メモとペン）を置くこと。</a:t>
            </a:r>
            <a:endParaRPr lang="en-US" altLang="ja-JP" sz="1400" dirty="0">
              <a:latin typeface="ＭＳ ゴシック" panose="020B0609070205080204" pitchFamily="49" charset="-128"/>
              <a:ea typeface="ＭＳ ゴシック" panose="020B0609070205080204" pitchFamily="49" charset="-128"/>
            </a:endParaRPr>
          </a:p>
          <a:p>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→（解説）</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筆談</a:t>
            </a:r>
            <a:r>
              <a:rPr lang="ja-JP" altLang="en-US" sz="1400" u="sng" dirty="0">
                <a:solidFill>
                  <a:srgbClr val="FF0000"/>
                </a:solidFill>
                <a:latin typeface="ＭＳ ゴシック" panose="020B0609070205080204" pitchFamily="49" charset="-128"/>
                <a:ea typeface="ＭＳ ゴシック" panose="020B0609070205080204" pitchFamily="49" charset="-128"/>
              </a:rPr>
              <a:t>や</a:t>
            </a:r>
            <a:r>
              <a:rPr lang="ja-JP" altLang="en-US" sz="1400" dirty="0">
                <a:latin typeface="ＭＳ ゴシック" panose="020B0609070205080204" pitchFamily="49" charset="-128"/>
                <a:ea typeface="ＭＳ ゴシック" panose="020B0609070205080204" pitchFamily="49" charset="-128"/>
              </a:rPr>
              <a:t>手話</a:t>
            </a:r>
            <a:r>
              <a:rPr lang="ja-JP" altLang="en-US" sz="1400" u="sng" dirty="0">
                <a:solidFill>
                  <a:srgbClr val="FF0000"/>
                </a:solidFill>
                <a:latin typeface="ＭＳ ゴシック" panose="020B0609070205080204" pitchFamily="49" charset="-128"/>
                <a:ea typeface="ＭＳ ゴシック" panose="020B0609070205080204" pitchFamily="49" charset="-128"/>
              </a:rPr>
              <a:t>を用いて</a:t>
            </a:r>
            <a:r>
              <a:rPr lang="ja-JP" altLang="en-US" sz="1400" dirty="0">
                <a:latin typeface="ＭＳ ゴシック" panose="020B0609070205080204" pitchFamily="49" charset="-128"/>
                <a:ea typeface="ＭＳ ゴシック" panose="020B0609070205080204" pitchFamily="49" charset="-128"/>
              </a:rPr>
              <a:t>コミュニケーションを行う</a:t>
            </a:r>
            <a:r>
              <a:rPr lang="ja-JP" altLang="en-US" sz="1400" dirty="0" smtClean="0">
                <a:latin typeface="ＭＳ ゴシック" panose="020B0609070205080204" pitchFamily="49" charset="-128"/>
                <a:ea typeface="ＭＳ ゴシック" panose="020B0609070205080204" pitchFamily="49" charset="-128"/>
              </a:rPr>
              <a:t>。</a:t>
            </a:r>
            <a:endParaRPr lang="en-US" altLang="ja-JP" sz="1400" dirty="0">
              <a:latin typeface="ＭＳ ゴシック" panose="020B0609070205080204" pitchFamily="49" charset="-128"/>
              <a:ea typeface="ＭＳ ゴシック" panose="020B0609070205080204" pitchFamily="49" charset="-128"/>
            </a:endParaRPr>
          </a:p>
          <a:p>
            <a:endParaRPr lang="en-US" altLang="ja-JP" sz="1400" u="sng" dirty="0">
              <a:solidFill>
                <a:srgbClr val="FF0000"/>
              </a:solidFill>
              <a:latin typeface="ＭＳ ゴシック" panose="020B0609070205080204" pitchFamily="49" charset="-128"/>
              <a:ea typeface="ＭＳ ゴシック" panose="020B0609070205080204" pitchFamily="49" charset="-128"/>
            </a:endParaRPr>
          </a:p>
          <a:p>
            <a:endParaRPr lang="en-US" altLang="ja-JP" sz="1400" u="sng" dirty="0">
              <a:solidFill>
                <a:srgbClr val="FF0000"/>
              </a:solidFill>
              <a:latin typeface="ＭＳ ゴシック" panose="020B0609070205080204" pitchFamily="49" charset="-128"/>
              <a:ea typeface="ＭＳ ゴシック" panose="020B0609070205080204" pitchFamily="49" charset="-128"/>
            </a:endParaRPr>
          </a:p>
          <a:p>
            <a:r>
              <a:rPr lang="ja-JP" altLang="en-US" sz="1400" dirty="0">
                <a:solidFill>
                  <a:srgbClr val="FF0000"/>
                </a:solidFill>
                <a:latin typeface="ＭＳ ゴシック" panose="020B0609070205080204" pitchFamily="49" charset="-128"/>
                <a:ea typeface="ＭＳ ゴシック" panose="020B0609070205080204" pitchFamily="49" charset="-128"/>
              </a:rPr>
              <a:t>　</a:t>
            </a:r>
            <a:r>
              <a:rPr lang="ja-JP" altLang="en-US" sz="1400" u="sng" dirty="0">
                <a:solidFill>
                  <a:srgbClr val="FF0000"/>
                </a:solidFill>
                <a:latin typeface="ＭＳ ゴシック" panose="020B0609070205080204" pitchFamily="49" charset="-128"/>
                <a:ea typeface="ＭＳ ゴシック" panose="020B0609070205080204" pitchFamily="49" charset="-128"/>
              </a:rPr>
              <a:t>○レジ前に車椅子使用者の転回スペース（</a:t>
            </a:r>
            <a:r>
              <a:rPr lang="en-US" altLang="ja-JP" sz="1400" u="sng" dirty="0">
                <a:solidFill>
                  <a:srgbClr val="FF0000"/>
                </a:solidFill>
                <a:latin typeface="ＭＳ ゴシック" panose="020B0609070205080204" pitchFamily="49" charset="-128"/>
                <a:ea typeface="ＭＳ ゴシック" panose="020B0609070205080204" pitchFamily="49" charset="-128"/>
              </a:rPr>
              <a:t>140cm</a:t>
            </a:r>
            <a:r>
              <a:rPr lang="ja-JP" altLang="en-US" sz="1400" u="sng" dirty="0">
                <a:solidFill>
                  <a:srgbClr val="FF0000"/>
                </a:solidFill>
                <a:latin typeface="ＭＳ ゴシック" panose="020B0609070205080204" pitchFamily="49" charset="-128"/>
                <a:ea typeface="ＭＳ ゴシック" panose="020B0609070205080204" pitchFamily="49" charset="-128"/>
              </a:rPr>
              <a:t>角以上）を</a:t>
            </a:r>
            <a:endParaRPr lang="en-US" altLang="ja-JP" sz="1400" u="sng" dirty="0">
              <a:solidFill>
                <a:srgbClr val="FF0000"/>
              </a:solidFill>
              <a:latin typeface="ＭＳ ゴシック" panose="020B0609070205080204" pitchFamily="49" charset="-128"/>
              <a:ea typeface="ＭＳ ゴシック" panose="020B0609070205080204" pitchFamily="49" charset="-128"/>
            </a:endParaRPr>
          </a:p>
          <a:p>
            <a:r>
              <a:rPr lang="ja-JP" altLang="en-US" sz="1400" dirty="0">
                <a:solidFill>
                  <a:srgbClr val="FF0000"/>
                </a:solidFill>
                <a:latin typeface="ＭＳ ゴシック" panose="020B0609070205080204" pitchFamily="49" charset="-128"/>
                <a:ea typeface="ＭＳ ゴシック" panose="020B0609070205080204" pitchFamily="49" charset="-128"/>
              </a:rPr>
              <a:t>　　</a:t>
            </a:r>
            <a:r>
              <a:rPr lang="ja-JP" altLang="en-US" sz="1400" u="sng" dirty="0">
                <a:solidFill>
                  <a:srgbClr val="FF0000"/>
                </a:solidFill>
                <a:latin typeface="ＭＳ ゴシック" panose="020B0609070205080204" pitchFamily="49" charset="-128"/>
                <a:ea typeface="ＭＳ ゴシック" panose="020B0609070205080204" pitchFamily="49" charset="-128"/>
              </a:rPr>
              <a:t>確保</a:t>
            </a:r>
            <a:endParaRPr lang="en-US" altLang="ja-JP" sz="1400" u="sng" dirty="0">
              <a:solidFill>
                <a:srgbClr val="FF0000"/>
              </a:solidFill>
              <a:latin typeface="ＭＳ ゴシック" panose="020B0609070205080204" pitchFamily="49" charset="-128"/>
              <a:ea typeface="ＭＳ ゴシック" panose="020B0609070205080204" pitchFamily="49" charset="-128"/>
            </a:endParaRPr>
          </a:p>
          <a:p>
            <a:endParaRPr lang="en-US" altLang="ja-JP" sz="1400" dirty="0">
              <a:solidFill>
                <a:srgbClr val="FF0000"/>
              </a:solidFill>
              <a:latin typeface="ＭＳ ゴシック" panose="020B0609070205080204" pitchFamily="49" charset="-128"/>
              <a:ea typeface="ＭＳ ゴシック" panose="020B0609070205080204" pitchFamily="49" charset="-128"/>
            </a:endParaRPr>
          </a:p>
          <a:p>
            <a:endParaRPr lang="en-US" altLang="ja-JP" sz="1400" dirty="0">
              <a:solidFill>
                <a:srgbClr val="FF0000"/>
              </a:solidFill>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a:t>
            </a:r>
            <a:endParaRPr lang="en-US" altLang="ja-JP" sz="1400" dirty="0">
              <a:latin typeface="ＭＳ ゴシック" panose="020B0609070205080204" pitchFamily="49" charset="-128"/>
              <a:ea typeface="ＭＳ ゴシック" panose="020B0609070205080204" pitchFamily="49" charset="-128"/>
            </a:endParaRPr>
          </a:p>
          <a:p>
            <a:endParaRPr lang="en-US" altLang="ja-JP" sz="1400" dirty="0">
              <a:solidFill>
                <a:srgbClr val="FF0000"/>
              </a:solidFill>
              <a:latin typeface="ＭＳ ゴシック" panose="020B0609070205080204" pitchFamily="49" charset="-128"/>
              <a:ea typeface="ＭＳ ゴシック" panose="020B0609070205080204" pitchFamily="49" charset="-128"/>
            </a:endParaRPr>
          </a:p>
        </p:txBody>
      </p:sp>
      <p:sp>
        <p:nvSpPr>
          <p:cNvPr id="3" name="矢印: 右 2">
            <a:extLst>
              <a:ext uri="{FF2B5EF4-FFF2-40B4-BE49-F238E27FC236}">
                <a16:creationId xmlns:a16="http://schemas.microsoft.com/office/drawing/2014/main" id="{3DFA248C-F35F-42AF-80F9-7DBC492714E3}"/>
              </a:ext>
            </a:extLst>
          </p:cNvPr>
          <p:cNvSpPr/>
          <p:nvPr/>
        </p:nvSpPr>
        <p:spPr>
          <a:xfrm>
            <a:off x="5718495" y="2762075"/>
            <a:ext cx="402671" cy="14345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3A85D53F-2060-4485-88B9-AEA935F97CD8}"/>
              </a:ext>
            </a:extLst>
          </p:cNvPr>
          <p:cNvSpPr>
            <a:spLocks noGrp="1"/>
          </p:cNvSpPr>
          <p:nvPr>
            <p:ph type="sldNum" sz="quarter" idx="12"/>
          </p:nvPr>
        </p:nvSpPr>
        <p:spPr/>
        <p:txBody>
          <a:bodyPr/>
          <a:lstStyle/>
          <a:p>
            <a:fld id="{C6806FC0-9F84-4B10-9771-6729D6567E04}" type="slidenum">
              <a:rPr kumimoji="1" lang="ja-JP" altLang="en-US" smtClean="0"/>
              <a:t>14</a:t>
            </a:fld>
            <a:endParaRPr kumimoji="1" lang="ja-JP" altLang="en-US"/>
          </a:p>
        </p:txBody>
      </p:sp>
    </p:spTree>
    <p:extLst>
      <p:ext uri="{BB962C8B-B14F-4D97-AF65-F5344CB8AC3E}">
        <p14:creationId xmlns:p14="http://schemas.microsoft.com/office/powerpoint/2010/main" val="2183861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B81A09-75C1-4972-A2B5-176846265229}"/>
              </a:ext>
            </a:extLst>
          </p:cNvPr>
          <p:cNvSpPr>
            <a:spLocks noGrp="1"/>
          </p:cNvSpPr>
          <p:nvPr>
            <p:ph type="ctrTitle"/>
          </p:nvPr>
        </p:nvSpPr>
        <p:spPr>
          <a:xfrm>
            <a:off x="312213" y="549583"/>
            <a:ext cx="6250512" cy="468932"/>
          </a:xfrm>
        </p:spPr>
        <p:txBody>
          <a:bodyPr anchor="ctr">
            <a:noAutofit/>
          </a:bodyPr>
          <a:lstStyle/>
          <a:p>
            <a:pPr algn="l">
              <a:lnSpc>
                <a:spcPct val="100000"/>
              </a:lnSpc>
            </a:pPr>
            <a:r>
              <a:rPr kumimoji="1" lang="ja-JP" altLang="en-US" sz="1800" dirty="0">
                <a:latin typeface="ＭＳ ゴシック" panose="020B0609070205080204" pitchFamily="49" charset="-128"/>
                <a:ea typeface="ＭＳ ゴシック" panose="020B0609070205080204" pitchFamily="49" charset="-128"/>
              </a:rPr>
              <a:t>［</a:t>
            </a:r>
            <a:r>
              <a:rPr kumimoji="1" lang="en-US" altLang="ja-JP" sz="1800" dirty="0">
                <a:latin typeface="ＭＳ ゴシック" panose="020B0609070205080204" pitchFamily="49" charset="-128"/>
                <a:ea typeface="ＭＳ ゴシック" panose="020B0609070205080204" pitchFamily="49" charset="-128"/>
              </a:rPr>
              <a:t>17</a:t>
            </a:r>
            <a:r>
              <a:rPr kumimoji="1" lang="ja-JP" altLang="en-US" sz="1800" dirty="0">
                <a:latin typeface="ＭＳ ゴシック" panose="020B0609070205080204" pitchFamily="49" charset="-128"/>
                <a:ea typeface="ＭＳ ゴシック" panose="020B0609070205080204" pitchFamily="49" charset="-128"/>
              </a:rPr>
              <a:t>］内装等（内装・客席・備品・その他の配慮）</a:t>
            </a:r>
          </a:p>
        </p:txBody>
      </p:sp>
      <p:cxnSp>
        <p:nvCxnSpPr>
          <p:cNvPr id="4" name="直線コネクタ 3">
            <a:extLst>
              <a:ext uri="{FF2B5EF4-FFF2-40B4-BE49-F238E27FC236}">
                <a16:creationId xmlns:a16="http://schemas.microsoft.com/office/drawing/2014/main" id="{B9767011-3D39-4431-BC05-0A32C7BCEC85}"/>
              </a:ext>
            </a:extLst>
          </p:cNvPr>
          <p:cNvCxnSpPr/>
          <p:nvPr/>
        </p:nvCxnSpPr>
        <p:spPr>
          <a:xfrm>
            <a:off x="578840" y="1049906"/>
            <a:ext cx="10838577"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6" name="テキスト ボックス 5">
            <a:extLst>
              <a:ext uri="{FF2B5EF4-FFF2-40B4-BE49-F238E27FC236}">
                <a16:creationId xmlns:a16="http://schemas.microsoft.com/office/drawing/2014/main" id="{83CF6B37-C912-467A-AB92-D2EDE74BA4C9}"/>
              </a:ext>
            </a:extLst>
          </p:cNvPr>
          <p:cNvSpPr txBox="1"/>
          <p:nvPr/>
        </p:nvSpPr>
        <p:spPr>
          <a:xfrm>
            <a:off x="578840" y="1049906"/>
            <a:ext cx="5394121" cy="338554"/>
          </a:xfrm>
          <a:prstGeom prst="rect">
            <a:avLst/>
          </a:prstGeom>
          <a:noFill/>
        </p:spPr>
        <p:txBody>
          <a:bodyPr wrap="square" rtlCol="0">
            <a:spAutoFit/>
          </a:bodyPr>
          <a:lstStyle/>
          <a:p>
            <a:r>
              <a:rPr lang="ja-JP" altLang="en-US" sz="1600" dirty="0">
                <a:latin typeface="ＭＳ ゴシック" panose="020B0609070205080204" pitchFamily="49" charset="-128"/>
                <a:ea typeface="ＭＳ ゴシック" panose="020B0609070205080204" pitchFamily="49" charset="-128"/>
              </a:rPr>
              <a:t>望ましい整備</a:t>
            </a:r>
            <a:endParaRPr lang="en-US" altLang="ja-JP" sz="1600" dirty="0">
              <a:latin typeface="ＭＳ ゴシック" panose="020B0609070205080204" pitchFamily="49" charset="-128"/>
              <a:ea typeface="ＭＳ ゴシック" panose="020B0609070205080204" pitchFamily="49" charset="-128"/>
            </a:endParaRPr>
          </a:p>
        </p:txBody>
      </p:sp>
      <p:sp>
        <p:nvSpPr>
          <p:cNvPr id="7" name="テキスト ボックス 6">
            <a:extLst>
              <a:ext uri="{FF2B5EF4-FFF2-40B4-BE49-F238E27FC236}">
                <a16:creationId xmlns:a16="http://schemas.microsoft.com/office/drawing/2014/main" id="{E9C58F59-150F-4E2E-9E24-CB88F753C5AE}"/>
              </a:ext>
            </a:extLst>
          </p:cNvPr>
          <p:cNvSpPr txBox="1"/>
          <p:nvPr/>
        </p:nvSpPr>
        <p:spPr>
          <a:xfrm>
            <a:off x="578839" y="1357972"/>
            <a:ext cx="5104701" cy="3323987"/>
          </a:xfrm>
          <a:prstGeom prst="rect">
            <a:avLst/>
          </a:prstGeom>
          <a:ln w="3175">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400" dirty="0">
                <a:latin typeface="ＭＳ ゴシック" panose="020B0609070205080204" pitchFamily="49" charset="-128"/>
                <a:ea typeface="ＭＳ ゴシック" panose="020B0609070205080204" pitchFamily="49" charset="-128"/>
              </a:rPr>
              <a:t>現行</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a:t>
            </a:r>
            <a:r>
              <a:rPr lang="ja-JP" altLang="en-US" sz="1400" dirty="0" smtClean="0">
                <a:latin typeface="ＭＳ ゴシック" panose="020B0609070205080204" pitchFamily="49" charset="-128"/>
                <a:ea typeface="ＭＳ ゴシック" panose="020B0609070205080204" pitchFamily="49" charset="-128"/>
              </a:rPr>
              <a:t>物販店舗</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○試着室を設ける場合は、車椅子使用者が介助者と利用</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できる大きさのものを設ける。</a:t>
            </a:r>
            <a:endParaRPr lang="en-US" altLang="ja-JP" sz="1400" dirty="0">
              <a:latin typeface="ＭＳ ゴシック" panose="020B0609070205080204" pitchFamily="49" charset="-128"/>
              <a:ea typeface="ＭＳ ゴシック" panose="020B0609070205080204" pitchFamily="49" charset="-128"/>
            </a:endParaRPr>
          </a:p>
          <a:p>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→（解説）</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直径</a:t>
            </a:r>
            <a:r>
              <a:rPr lang="en-US" altLang="ja-JP" sz="1400" dirty="0">
                <a:latin typeface="ＭＳ ゴシック" panose="020B0609070205080204" pitchFamily="49" charset="-128"/>
                <a:ea typeface="ＭＳ ゴシック" panose="020B0609070205080204" pitchFamily="49" charset="-128"/>
              </a:rPr>
              <a:t>150</a:t>
            </a:r>
            <a:r>
              <a:rPr lang="ja-JP" altLang="en-US" sz="1400" dirty="0">
                <a:latin typeface="ＭＳ ゴシック" panose="020B0609070205080204" pitchFamily="49" charset="-128"/>
                <a:ea typeface="ＭＳ ゴシック" panose="020B0609070205080204" pitchFamily="49" charset="-128"/>
              </a:rPr>
              <a:t>㎝以上の円が内接できる広さを確保する。</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着替え用ベンチ（高さ</a:t>
            </a:r>
            <a:r>
              <a:rPr lang="en-US" altLang="ja-JP" sz="1400" dirty="0">
                <a:latin typeface="ＭＳ ゴシック" panose="020B0609070205080204" pitchFamily="49" charset="-128"/>
                <a:ea typeface="ＭＳ ゴシック" panose="020B0609070205080204" pitchFamily="49" charset="-128"/>
              </a:rPr>
              <a:t>40</a:t>
            </a:r>
            <a:r>
              <a:rPr lang="ja-JP" altLang="en-US" sz="1400" dirty="0">
                <a:latin typeface="ＭＳ ゴシック" panose="020B0609070205080204" pitchFamily="49" charset="-128"/>
                <a:ea typeface="ＭＳ ゴシック" panose="020B0609070205080204" pitchFamily="49" charset="-128"/>
              </a:rPr>
              <a:t>㎝～</a:t>
            </a:r>
            <a:r>
              <a:rPr lang="en-US" altLang="ja-JP" sz="1400" dirty="0">
                <a:latin typeface="ＭＳ ゴシック" panose="020B0609070205080204" pitchFamily="49" charset="-128"/>
                <a:ea typeface="ＭＳ ゴシック" panose="020B0609070205080204" pitchFamily="49" charset="-128"/>
              </a:rPr>
              <a:t>45</a:t>
            </a:r>
            <a:r>
              <a:rPr lang="ja-JP" altLang="en-US" sz="1400" dirty="0">
                <a:latin typeface="ＭＳ ゴシック" panose="020B0609070205080204" pitchFamily="49" charset="-128"/>
                <a:ea typeface="ＭＳ ゴシック" panose="020B0609070205080204" pitchFamily="49" charset="-128"/>
              </a:rPr>
              <a:t>㎝）、鏡、手すりを</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設置する。</a:t>
            </a:r>
            <a:endParaRPr lang="en-US" altLang="ja-JP" sz="1400" dirty="0">
              <a:latin typeface="ＭＳ ゴシック" panose="020B0609070205080204" pitchFamily="49" charset="-128"/>
              <a:ea typeface="ＭＳ ゴシック" panose="020B0609070205080204" pitchFamily="49" charset="-128"/>
            </a:endParaRPr>
          </a:p>
          <a:p>
            <a:endParaRPr lang="en-US" altLang="ja-JP" sz="1400" dirty="0">
              <a:latin typeface="ＭＳ ゴシック" panose="020B0609070205080204" pitchFamily="49" charset="-128"/>
              <a:ea typeface="ＭＳ ゴシック" panose="020B0609070205080204" pitchFamily="49" charset="-128"/>
            </a:endParaRPr>
          </a:p>
          <a:p>
            <a:pPr algn="ctr"/>
            <a:endParaRPr lang="en-US" altLang="ja-JP" sz="1400" dirty="0">
              <a:latin typeface="ＭＳ ゴシック" panose="020B0609070205080204" pitchFamily="49" charset="-128"/>
              <a:ea typeface="ＭＳ ゴシック" panose="020B0609070205080204" pitchFamily="49" charset="-128"/>
            </a:endParaRPr>
          </a:p>
          <a:p>
            <a:pPr algn="ctr"/>
            <a:r>
              <a:rPr lang="ja-JP" altLang="en-US" sz="1400" dirty="0">
                <a:latin typeface="ＭＳ ゴシック" panose="020B0609070205080204" pitchFamily="49" charset="-128"/>
                <a:ea typeface="ＭＳ ゴシック" panose="020B0609070205080204" pitchFamily="49" charset="-128"/>
              </a:rPr>
              <a:t>（なし）</a:t>
            </a:r>
            <a:endParaRPr lang="en-US" altLang="ja-JP" sz="1400" dirty="0">
              <a:latin typeface="ＭＳ ゴシック" panose="020B0609070205080204" pitchFamily="49" charset="-128"/>
              <a:ea typeface="ＭＳ ゴシック" panose="020B0609070205080204" pitchFamily="49" charset="-128"/>
            </a:endParaRPr>
          </a:p>
          <a:p>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a:t>
            </a:r>
            <a:endParaRPr lang="en-US" altLang="ja-JP" sz="1400" dirty="0">
              <a:latin typeface="ＭＳ ゴシック" panose="020B0609070205080204" pitchFamily="49" charset="-128"/>
              <a:ea typeface="ＭＳ ゴシック" panose="020B0609070205080204" pitchFamily="49" charset="-128"/>
            </a:endParaRPr>
          </a:p>
        </p:txBody>
      </p:sp>
      <p:sp>
        <p:nvSpPr>
          <p:cNvPr id="10" name="テキスト ボックス 9">
            <a:extLst>
              <a:ext uri="{FF2B5EF4-FFF2-40B4-BE49-F238E27FC236}">
                <a16:creationId xmlns:a16="http://schemas.microsoft.com/office/drawing/2014/main" id="{07D19D9B-F874-4F01-A4DC-8D8591D45BB6}"/>
              </a:ext>
            </a:extLst>
          </p:cNvPr>
          <p:cNvSpPr txBox="1"/>
          <p:nvPr/>
        </p:nvSpPr>
        <p:spPr>
          <a:xfrm>
            <a:off x="6219041" y="1388460"/>
            <a:ext cx="5198376" cy="3323987"/>
          </a:xfrm>
          <a:prstGeom prst="rect">
            <a:avLst/>
          </a:prstGeom>
          <a:ln w="3175">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400" dirty="0">
                <a:latin typeface="ＭＳ ゴシック" panose="020B0609070205080204" pitchFamily="49" charset="-128"/>
                <a:ea typeface="ＭＳ ゴシック" panose="020B0609070205080204" pitchFamily="49" charset="-128"/>
              </a:rPr>
              <a:t>改訂（案</a:t>
            </a:r>
            <a:r>
              <a:rPr lang="ja-JP" altLang="en-US" sz="1400" dirty="0" smtClean="0">
                <a:latin typeface="ＭＳ ゴシック" panose="020B0609070205080204" pitchFamily="49" charset="-128"/>
                <a:ea typeface="ＭＳ ゴシック" panose="020B0609070205080204" pitchFamily="49" charset="-128"/>
              </a:rPr>
              <a:t>）</a:t>
            </a:r>
            <a:endParaRPr lang="en-US" altLang="ja-JP" sz="1400" dirty="0" smtClean="0">
              <a:latin typeface="ＭＳ ゴシック" panose="020B0609070205080204" pitchFamily="49" charset="-128"/>
              <a:ea typeface="ＭＳ ゴシック" panose="020B0609070205080204" pitchFamily="49" charset="-128"/>
            </a:endParaRPr>
          </a:p>
          <a:p>
            <a:r>
              <a:rPr lang="ja-JP" altLang="en-US" sz="1400" dirty="0" smtClean="0">
                <a:latin typeface="ＭＳ ゴシック" panose="020B0609070205080204" pitchFamily="49" charset="-128"/>
                <a:ea typeface="ＭＳ ゴシック" panose="020B0609070205080204" pitchFamily="49" charset="-128"/>
              </a:rPr>
              <a:t>　</a:t>
            </a:r>
            <a:r>
              <a:rPr lang="ja-JP" altLang="en-US" sz="1400" dirty="0" smtClean="0">
                <a:solidFill>
                  <a:schemeClr val="tx1"/>
                </a:solidFill>
                <a:latin typeface="ＭＳ ゴシック" panose="020B0609070205080204" pitchFamily="49" charset="-128"/>
                <a:ea typeface="ＭＳ ゴシック" panose="020B0609070205080204" pitchFamily="49" charset="-128"/>
              </a:rPr>
              <a:t>物販店舗</a:t>
            </a:r>
            <a:endParaRPr lang="en-US" altLang="ja-JP" sz="1400" dirty="0">
              <a:solidFill>
                <a:schemeClr val="tx1"/>
              </a:solidFill>
              <a:latin typeface="ＭＳ ゴシック" panose="020B0609070205080204" pitchFamily="49" charset="-128"/>
              <a:ea typeface="ＭＳ ゴシック" panose="020B0609070205080204" pitchFamily="49" charset="-128"/>
            </a:endParaRPr>
          </a:p>
          <a:p>
            <a:r>
              <a:rPr lang="ja-JP" altLang="en-US" sz="1400" dirty="0">
                <a:solidFill>
                  <a:srgbClr val="FF0000"/>
                </a:solidFill>
                <a:latin typeface="ＭＳ ゴシック" panose="020B0609070205080204" pitchFamily="49" charset="-128"/>
                <a:ea typeface="ＭＳ ゴシック" panose="020B0609070205080204" pitchFamily="49" charset="-128"/>
              </a:rPr>
              <a:t>　</a:t>
            </a:r>
            <a:r>
              <a:rPr lang="ja-JP" altLang="en-US" sz="1400" dirty="0" smtClean="0">
                <a:latin typeface="ＭＳ ゴシック" panose="020B0609070205080204" pitchFamily="49" charset="-128"/>
                <a:ea typeface="ＭＳ ゴシック" panose="020B0609070205080204" pitchFamily="49" charset="-128"/>
              </a:rPr>
              <a:t>○</a:t>
            </a:r>
            <a:r>
              <a:rPr lang="ja-JP" altLang="en-US" sz="1400" u="sng" dirty="0">
                <a:solidFill>
                  <a:srgbClr val="FF0000"/>
                </a:solidFill>
                <a:latin typeface="ＭＳ ゴシック" panose="020B0609070205080204" pitchFamily="49" charset="-128"/>
                <a:ea typeface="ＭＳ ゴシック" panose="020B0609070205080204" pitchFamily="49" charset="-128"/>
              </a:rPr>
              <a:t>試着の際に靴の履き替えや腰掛ける必要がある場合には、</a:t>
            </a:r>
            <a:endParaRPr lang="en-US" altLang="ja-JP" sz="1400" u="sng" dirty="0">
              <a:solidFill>
                <a:srgbClr val="FF0000"/>
              </a:solidFill>
              <a:latin typeface="ＭＳ ゴシック" panose="020B0609070205080204" pitchFamily="49" charset="-128"/>
              <a:ea typeface="ＭＳ ゴシック" panose="020B0609070205080204" pitchFamily="49" charset="-128"/>
            </a:endParaRPr>
          </a:p>
          <a:p>
            <a:r>
              <a:rPr lang="ja-JP" altLang="en-US" sz="1400" dirty="0">
                <a:solidFill>
                  <a:srgbClr val="FF0000"/>
                </a:solidFill>
                <a:latin typeface="ＭＳ ゴシック" panose="020B0609070205080204" pitchFamily="49" charset="-128"/>
                <a:ea typeface="ＭＳ ゴシック" panose="020B0609070205080204" pitchFamily="49" charset="-128"/>
              </a:rPr>
              <a:t>　　</a:t>
            </a:r>
            <a:r>
              <a:rPr lang="ja-JP" altLang="en-US" sz="1400" u="sng" dirty="0">
                <a:solidFill>
                  <a:srgbClr val="FF0000"/>
                </a:solidFill>
                <a:latin typeface="ＭＳ ゴシック" panose="020B0609070205080204" pitchFamily="49" charset="-128"/>
                <a:ea typeface="ＭＳ ゴシック" panose="020B0609070205080204" pitchFamily="49" charset="-128"/>
              </a:rPr>
              <a:t>広めの試着室を設け、手すり付きの椅子を用意する。</a:t>
            </a:r>
            <a:endParaRPr lang="en-US" altLang="ja-JP" sz="1400" u="sng" dirty="0">
              <a:solidFill>
                <a:srgbClr val="FF0000"/>
              </a:solidFill>
              <a:latin typeface="ＭＳ ゴシック" panose="020B0609070205080204" pitchFamily="49" charset="-128"/>
              <a:ea typeface="ＭＳ ゴシック" panose="020B0609070205080204" pitchFamily="49" charset="-128"/>
            </a:endParaRPr>
          </a:p>
          <a:p>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→（解説）</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直径</a:t>
            </a:r>
            <a:r>
              <a:rPr lang="en-US" altLang="ja-JP" sz="1400" dirty="0">
                <a:latin typeface="ＭＳ ゴシック" panose="020B0609070205080204" pitchFamily="49" charset="-128"/>
                <a:ea typeface="ＭＳ ゴシック" panose="020B0609070205080204" pitchFamily="49" charset="-128"/>
              </a:rPr>
              <a:t>150</a:t>
            </a:r>
            <a:r>
              <a:rPr lang="ja-JP" altLang="en-US" sz="1400" dirty="0">
                <a:latin typeface="ＭＳ ゴシック" panose="020B0609070205080204" pitchFamily="49" charset="-128"/>
                <a:ea typeface="ＭＳ ゴシック" panose="020B0609070205080204" pitchFamily="49" charset="-128"/>
              </a:rPr>
              <a:t>㎝以上の円が内接できる広さを確保する。</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着替え用ベンチ（高さ</a:t>
            </a:r>
            <a:r>
              <a:rPr lang="en-US" altLang="ja-JP" sz="1400" u="sng" dirty="0">
                <a:solidFill>
                  <a:srgbClr val="FF0000"/>
                </a:solidFill>
                <a:latin typeface="ＭＳ ゴシック" panose="020B0609070205080204" pitchFamily="49" charset="-128"/>
                <a:ea typeface="ＭＳ ゴシック" panose="020B0609070205080204" pitchFamily="49" charset="-128"/>
              </a:rPr>
              <a:t>42</a:t>
            </a:r>
            <a:r>
              <a:rPr lang="ja-JP" altLang="en-US" sz="1400" u="sng" dirty="0">
                <a:solidFill>
                  <a:srgbClr val="FF0000"/>
                </a:solidFill>
                <a:latin typeface="ＭＳ ゴシック" panose="020B0609070205080204" pitchFamily="49" charset="-128"/>
                <a:ea typeface="ＭＳ ゴシック" panose="020B0609070205080204" pitchFamily="49" charset="-128"/>
              </a:rPr>
              <a:t>㎝</a:t>
            </a:r>
            <a:r>
              <a:rPr lang="ja-JP" altLang="en-US" sz="1400" dirty="0">
                <a:latin typeface="ＭＳ ゴシック" panose="020B0609070205080204" pitchFamily="49" charset="-128"/>
                <a:ea typeface="ＭＳ ゴシック" panose="020B0609070205080204" pitchFamily="49" charset="-128"/>
              </a:rPr>
              <a:t>～</a:t>
            </a:r>
            <a:r>
              <a:rPr lang="en-US" altLang="ja-JP" sz="1400" dirty="0">
                <a:latin typeface="ＭＳ ゴシック" panose="020B0609070205080204" pitchFamily="49" charset="-128"/>
                <a:ea typeface="ＭＳ ゴシック" panose="020B0609070205080204" pitchFamily="49" charset="-128"/>
              </a:rPr>
              <a:t>45</a:t>
            </a:r>
            <a:r>
              <a:rPr lang="ja-JP" altLang="en-US" sz="1400" dirty="0">
                <a:latin typeface="ＭＳ ゴシック" panose="020B0609070205080204" pitchFamily="49" charset="-128"/>
                <a:ea typeface="ＭＳ ゴシック" panose="020B0609070205080204" pitchFamily="49" charset="-128"/>
              </a:rPr>
              <a:t>㎝）、鏡、手すりを</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設置する。</a:t>
            </a:r>
            <a:endParaRPr lang="en-US" altLang="ja-JP" sz="1400" dirty="0">
              <a:latin typeface="ＭＳ ゴシック" panose="020B0609070205080204" pitchFamily="49" charset="-128"/>
              <a:ea typeface="ＭＳ ゴシック" panose="020B0609070205080204" pitchFamily="49" charset="-128"/>
            </a:endParaRPr>
          </a:p>
          <a:p>
            <a:endParaRPr lang="en-US" altLang="ja-JP" sz="1400" u="sng" dirty="0" smtClean="0">
              <a:solidFill>
                <a:srgbClr val="FF0000"/>
              </a:solidFill>
              <a:latin typeface="ＭＳ ゴシック" panose="020B0609070205080204" pitchFamily="49" charset="-128"/>
              <a:ea typeface="ＭＳ ゴシック" panose="020B0609070205080204" pitchFamily="49" charset="-128"/>
            </a:endParaRPr>
          </a:p>
          <a:p>
            <a:endParaRPr lang="en-US" altLang="ja-JP" sz="1400" u="sng" dirty="0">
              <a:solidFill>
                <a:srgbClr val="FF0000"/>
              </a:solidFill>
              <a:latin typeface="ＭＳ ゴシック" panose="020B0609070205080204" pitchFamily="49" charset="-128"/>
              <a:ea typeface="ＭＳ ゴシック" panose="020B0609070205080204" pitchFamily="49" charset="-128"/>
            </a:endParaRPr>
          </a:p>
          <a:p>
            <a:r>
              <a:rPr lang="ja-JP" altLang="en-US" sz="1400" dirty="0" smtClean="0">
                <a:solidFill>
                  <a:srgbClr val="FF0000"/>
                </a:solidFill>
                <a:latin typeface="ＭＳ ゴシック" panose="020B0609070205080204" pitchFamily="49" charset="-128"/>
                <a:ea typeface="ＭＳ ゴシック" panose="020B0609070205080204" pitchFamily="49" charset="-128"/>
              </a:rPr>
              <a:t>　</a:t>
            </a:r>
            <a:r>
              <a:rPr lang="ja-JP" altLang="en-US" sz="1400" u="sng" dirty="0" smtClean="0">
                <a:solidFill>
                  <a:srgbClr val="FF0000"/>
                </a:solidFill>
                <a:latin typeface="ＭＳ ゴシック" panose="020B0609070205080204" pitchFamily="49" charset="-128"/>
                <a:ea typeface="ＭＳ ゴシック" panose="020B0609070205080204" pitchFamily="49" charset="-128"/>
              </a:rPr>
              <a:t>○</a:t>
            </a:r>
            <a:r>
              <a:rPr lang="ja-JP" altLang="en-US" sz="1400" u="sng" dirty="0">
                <a:solidFill>
                  <a:srgbClr val="FF0000"/>
                </a:solidFill>
                <a:latin typeface="ＭＳ ゴシック" panose="020B0609070205080204" pitchFamily="49" charset="-128"/>
                <a:ea typeface="ＭＳ ゴシック" panose="020B0609070205080204" pitchFamily="49" charset="-128"/>
              </a:rPr>
              <a:t>レジカウンター前のレーンは、</a:t>
            </a:r>
            <a:r>
              <a:rPr lang="en-US" altLang="ja-JP" sz="1400" u="sng" dirty="0">
                <a:solidFill>
                  <a:srgbClr val="FF0000"/>
                </a:solidFill>
                <a:latin typeface="ＭＳ ゴシック" panose="020B0609070205080204" pitchFamily="49" charset="-128"/>
                <a:ea typeface="ＭＳ ゴシック" panose="020B0609070205080204" pitchFamily="49" charset="-128"/>
              </a:rPr>
              <a:t>1</a:t>
            </a:r>
            <a:r>
              <a:rPr lang="ja-JP" altLang="en-US" sz="1400" u="sng" dirty="0">
                <a:solidFill>
                  <a:srgbClr val="FF0000"/>
                </a:solidFill>
                <a:latin typeface="ＭＳ ゴシック" panose="020B0609070205080204" pitchFamily="49" charset="-128"/>
                <a:ea typeface="ＭＳ ゴシック" panose="020B0609070205080204" pitchFamily="49" charset="-128"/>
              </a:rPr>
              <a:t>レーンに対して車椅子</a:t>
            </a:r>
            <a:endParaRPr lang="en-US" altLang="ja-JP" sz="1400" u="sng" dirty="0">
              <a:solidFill>
                <a:srgbClr val="FF0000"/>
              </a:solidFill>
              <a:latin typeface="ＭＳ ゴシック" panose="020B0609070205080204" pitchFamily="49" charset="-128"/>
              <a:ea typeface="ＭＳ ゴシック" panose="020B0609070205080204" pitchFamily="49" charset="-128"/>
            </a:endParaRPr>
          </a:p>
          <a:p>
            <a:r>
              <a:rPr lang="ja-JP" altLang="en-US" sz="1400" dirty="0">
                <a:solidFill>
                  <a:srgbClr val="FF0000"/>
                </a:solidFill>
                <a:latin typeface="ＭＳ ゴシック" panose="020B0609070205080204" pitchFamily="49" charset="-128"/>
                <a:ea typeface="ＭＳ ゴシック" panose="020B0609070205080204" pitchFamily="49" charset="-128"/>
              </a:rPr>
              <a:t>　　</a:t>
            </a:r>
            <a:r>
              <a:rPr lang="ja-JP" altLang="en-US" sz="1400" u="sng" dirty="0">
                <a:solidFill>
                  <a:srgbClr val="FF0000"/>
                </a:solidFill>
                <a:latin typeface="ＭＳ ゴシック" panose="020B0609070205080204" pitchFamily="49" charset="-128"/>
                <a:ea typeface="ＭＳ ゴシック" panose="020B0609070205080204" pitchFamily="49" charset="-128"/>
              </a:rPr>
              <a:t>使用者等が通れる有効幅員</a:t>
            </a:r>
            <a:r>
              <a:rPr lang="en-US" altLang="ja-JP" sz="1400" u="sng" dirty="0">
                <a:solidFill>
                  <a:srgbClr val="FF0000"/>
                </a:solidFill>
                <a:latin typeface="ＭＳ ゴシック" panose="020B0609070205080204" pitchFamily="49" charset="-128"/>
                <a:ea typeface="ＭＳ ゴシック" panose="020B0609070205080204" pitchFamily="49" charset="-128"/>
              </a:rPr>
              <a:t>90</a:t>
            </a:r>
            <a:r>
              <a:rPr lang="ja-JP" altLang="en-US" sz="1400" u="sng" dirty="0">
                <a:solidFill>
                  <a:srgbClr val="FF0000"/>
                </a:solidFill>
                <a:latin typeface="ＭＳ ゴシック" panose="020B0609070205080204" pitchFamily="49" charset="-128"/>
                <a:ea typeface="ＭＳ ゴシック" panose="020B0609070205080204" pitchFamily="49" charset="-128"/>
              </a:rPr>
              <a:t>㎝以上を確保する</a:t>
            </a:r>
            <a:r>
              <a:rPr lang="ja-JP" altLang="en-US" sz="1400" u="sng" dirty="0" smtClean="0">
                <a:solidFill>
                  <a:srgbClr val="FF0000"/>
                </a:solidFill>
                <a:latin typeface="ＭＳ ゴシック" panose="020B0609070205080204" pitchFamily="49" charset="-128"/>
                <a:ea typeface="ＭＳ ゴシック" panose="020B0609070205080204" pitchFamily="49" charset="-128"/>
              </a:rPr>
              <a:t>。</a:t>
            </a:r>
            <a:endParaRPr lang="en-US" altLang="ja-JP" sz="1400" u="sng" dirty="0">
              <a:solidFill>
                <a:srgbClr val="FF0000"/>
              </a:solidFill>
              <a:latin typeface="ＭＳ ゴシック" panose="020B0609070205080204" pitchFamily="49" charset="-128"/>
              <a:ea typeface="ＭＳ ゴシック" panose="020B0609070205080204" pitchFamily="49" charset="-128"/>
            </a:endParaRPr>
          </a:p>
          <a:p>
            <a:endParaRPr lang="en-US" altLang="ja-JP" sz="1400" dirty="0">
              <a:latin typeface="ＭＳ ゴシック" panose="020B0609070205080204" pitchFamily="49" charset="-128"/>
              <a:ea typeface="ＭＳ ゴシック" panose="020B0609070205080204" pitchFamily="49" charset="-128"/>
            </a:endParaRPr>
          </a:p>
          <a:p>
            <a:endParaRPr lang="en-US" altLang="ja-JP" sz="1400" dirty="0">
              <a:latin typeface="ＭＳ ゴシック" panose="020B0609070205080204" pitchFamily="49" charset="-128"/>
              <a:ea typeface="ＭＳ ゴシック" panose="020B0609070205080204" pitchFamily="49" charset="-128"/>
            </a:endParaRPr>
          </a:p>
        </p:txBody>
      </p:sp>
      <p:sp>
        <p:nvSpPr>
          <p:cNvPr id="3" name="矢印: 右 2">
            <a:extLst>
              <a:ext uri="{FF2B5EF4-FFF2-40B4-BE49-F238E27FC236}">
                <a16:creationId xmlns:a16="http://schemas.microsoft.com/office/drawing/2014/main" id="{3DFA248C-F35F-42AF-80F9-7DBC492714E3}"/>
              </a:ext>
            </a:extLst>
          </p:cNvPr>
          <p:cNvSpPr/>
          <p:nvPr/>
        </p:nvSpPr>
        <p:spPr>
          <a:xfrm>
            <a:off x="5718495" y="2762075"/>
            <a:ext cx="402671" cy="14345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DE1158C7-7BBC-42B0-BB87-27FD01924A01}"/>
              </a:ext>
            </a:extLst>
          </p:cNvPr>
          <p:cNvSpPr>
            <a:spLocks noGrp="1"/>
          </p:cNvSpPr>
          <p:nvPr>
            <p:ph type="sldNum" sz="quarter" idx="12"/>
          </p:nvPr>
        </p:nvSpPr>
        <p:spPr/>
        <p:txBody>
          <a:bodyPr/>
          <a:lstStyle/>
          <a:p>
            <a:fld id="{C6806FC0-9F84-4B10-9771-6729D6567E04}" type="slidenum">
              <a:rPr kumimoji="1" lang="ja-JP" altLang="en-US" smtClean="0"/>
              <a:t>15</a:t>
            </a:fld>
            <a:endParaRPr kumimoji="1" lang="ja-JP" altLang="en-US"/>
          </a:p>
        </p:txBody>
      </p:sp>
    </p:spTree>
    <p:extLst>
      <p:ext uri="{BB962C8B-B14F-4D97-AF65-F5344CB8AC3E}">
        <p14:creationId xmlns:p14="http://schemas.microsoft.com/office/powerpoint/2010/main" val="3233286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B81A09-75C1-4972-A2B5-176846265229}"/>
              </a:ext>
            </a:extLst>
          </p:cNvPr>
          <p:cNvSpPr>
            <a:spLocks noGrp="1"/>
          </p:cNvSpPr>
          <p:nvPr>
            <p:ph type="ctrTitle"/>
          </p:nvPr>
        </p:nvSpPr>
        <p:spPr>
          <a:xfrm>
            <a:off x="312213" y="549583"/>
            <a:ext cx="6250512" cy="468932"/>
          </a:xfrm>
        </p:spPr>
        <p:txBody>
          <a:bodyPr anchor="ctr">
            <a:noAutofit/>
          </a:bodyPr>
          <a:lstStyle/>
          <a:p>
            <a:pPr algn="l">
              <a:lnSpc>
                <a:spcPct val="100000"/>
              </a:lnSpc>
            </a:pPr>
            <a:r>
              <a:rPr kumimoji="1" lang="ja-JP" altLang="en-US" sz="1800" dirty="0">
                <a:latin typeface="ＭＳ ゴシック" panose="020B0609070205080204" pitchFamily="49" charset="-128"/>
                <a:ea typeface="ＭＳ ゴシック" panose="020B0609070205080204" pitchFamily="49" charset="-128"/>
              </a:rPr>
              <a:t>［</a:t>
            </a:r>
            <a:r>
              <a:rPr kumimoji="1" lang="en-US" altLang="ja-JP" sz="1800" dirty="0">
                <a:latin typeface="ＭＳ ゴシック" panose="020B0609070205080204" pitchFamily="49" charset="-128"/>
                <a:ea typeface="ＭＳ ゴシック" panose="020B0609070205080204" pitchFamily="49" charset="-128"/>
              </a:rPr>
              <a:t>17</a:t>
            </a:r>
            <a:r>
              <a:rPr kumimoji="1" lang="ja-JP" altLang="en-US" sz="1800" dirty="0">
                <a:latin typeface="ＭＳ ゴシック" panose="020B0609070205080204" pitchFamily="49" charset="-128"/>
                <a:ea typeface="ＭＳ ゴシック" panose="020B0609070205080204" pitchFamily="49" charset="-128"/>
              </a:rPr>
              <a:t>］内装等（内装・客席・備品・その他の配慮）</a:t>
            </a:r>
          </a:p>
        </p:txBody>
      </p:sp>
      <p:cxnSp>
        <p:nvCxnSpPr>
          <p:cNvPr id="4" name="直線コネクタ 3">
            <a:extLst>
              <a:ext uri="{FF2B5EF4-FFF2-40B4-BE49-F238E27FC236}">
                <a16:creationId xmlns:a16="http://schemas.microsoft.com/office/drawing/2014/main" id="{B9767011-3D39-4431-BC05-0A32C7BCEC85}"/>
              </a:ext>
            </a:extLst>
          </p:cNvPr>
          <p:cNvCxnSpPr/>
          <p:nvPr/>
        </p:nvCxnSpPr>
        <p:spPr>
          <a:xfrm>
            <a:off x="578840" y="1049906"/>
            <a:ext cx="10838577"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6" name="テキスト ボックス 5">
            <a:extLst>
              <a:ext uri="{FF2B5EF4-FFF2-40B4-BE49-F238E27FC236}">
                <a16:creationId xmlns:a16="http://schemas.microsoft.com/office/drawing/2014/main" id="{83CF6B37-C912-467A-AB92-D2EDE74BA4C9}"/>
              </a:ext>
            </a:extLst>
          </p:cNvPr>
          <p:cNvSpPr txBox="1"/>
          <p:nvPr/>
        </p:nvSpPr>
        <p:spPr>
          <a:xfrm>
            <a:off x="578840" y="1049906"/>
            <a:ext cx="5394121" cy="338554"/>
          </a:xfrm>
          <a:prstGeom prst="rect">
            <a:avLst/>
          </a:prstGeom>
          <a:noFill/>
        </p:spPr>
        <p:txBody>
          <a:bodyPr wrap="square" rtlCol="0">
            <a:spAutoFit/>
          </a:bodyPr>
          <a:lstStyle/>
          <a:p>
            <a:r>
              <a:rPr lang="ja-JP" altLang="en-US" sz="1600" dirty="0">
                <a:latin typeface="ＭＳ ゴシック" panose="020B0609070205080204" pitchFamily="49" charset="-128"/>
                <a:ea typeface="ＭＳ ゴシック" panose="020B0609070205080204" pitchFamily="49" charset="-128"/>
              </a:rPr>
              <a:t>望ましい整備</a:t>
            </a:r>
            <a:endParaRPr lang="en-US" altLang="ja-JP" sz="1600" dirty="0">
              <a:latin typeface="ＭＳ ゴシック" panose="020B0609070205080204" pitchFamily="49" charset="-128"/>
              <a:ea typeface="ＭＳ ゴシック" panose="020B0609070205080204" pitchFamily="49" charset="-128"/>
            </a:endParaRPr>
          </a:p>
        </p:txBody>
      </p:sp>
      <p:sp>
        <p:nvSpPr>
          <p:cNvPr id="7" name="テキスト ボックス 6">
            <a:extLst>
              <a:ext uri="{FF2B5EF4-FFF2-40B4-BE49-F238E27FC236}">
                <a16:creationId xmlns:a16="http://schemas.microsoft.com/office/drawing/2014/main" id="{E9C58F59-150F-4E2E-9E24-CB88F753C5AE}"/>
              </a:ext>
            </a:extLst>
          </p:cNvPr>
          <p:cNvSpPr txBox="1"/>
          <p:nvPr/>
        </p:nvSpPr>
        <p:spPr>
          <a:xfrm>
            <a:off x="578839" y="1357972"/>
            <a:ext cx="5104701" cy="3754874"/>
          </a:xfrm>
          <a:prstGeom prst="rect">
            <a:avLst/>
          </a:prstGeom>
          <a:ln w="3175">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400" dirty="0">
                <a:latin typeface="ＭＳ ゴシック" panose="020B0609070205080204" pitchFamily="49" charset="-128"/>
                <a:ea typeface="ＭＳ ゴシック" panose="020B0609070205080204" pitchFamily="49" charset="-128"/>
              </a:rPr>
              <a:t>現行</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a:t>
            </a:r>
            <a:r>
              <a:rPr lang="ja-JP" altLang="en-US" sz="1400" dirty="0" smtClean="0">
                <a:latin typeface="ＭＳ ゴシック" panose="020B0609070205080204" pitchFamily="49" charset="-128"/>
                <a:ea typeface="ＭＳ ゴシック" panose="020B0609070205080204" pitchFamily="49" charset="-128"/>
              </a:rPr>
              <a:t>飲食店舗</a:t>
            </a:r>
            <a:r>
              <a:rPr lang="ja-JP" altLang="en-US" sz="1400" dirty="0">
                <a:latin typeface="ＭＳ ゴシック" panose="020B0609070205080204" pitchFamily="49" charset="-128"/>
                <a:ea typeface="ＭＳ ゴシック" panose="020B0609070205080204" pitchFamily="49" charset="-128"/>
              </a:rPr>
              <a:t>　</a:t>
            </a:r>
            <a:endParaRPr lang="en-US" altLang="ja-JP" sz="1400" dirty="0">
              <a:latin typeface="ＭＳ ゴシック" panose="020B0609070205080204" pitchFamily="49" charset="-128"/>
              <a:ea typeface="ＭＳ ゴシック" panose="020B0609070205080204" pitchFamily="49" charset="-128"/>
            </a:endParaRPr>
          </a:p>
          <a:p>
            <a:pPr algn="ctr"/>
            <a:endParaRPr lang="en-US" altLang="ja-JP" sz="1400" dirty="0">
              <a:latin typeface="ＭＳ ゴシック" panose="020B0609070205080204" pitchFamily="49" charset="-128"/>
              <a:ea typeface="ＭＳ ゴシック" panose="020B0609070205080204" pitchFamily="49" charset="-128"/>
            </a:endParaRPr>
          </a:p>
          <a:p>
            <a:pPr algn="ctr"/>
            <a:endParaRPr lang="en-US" altLang="ja-JP" sz="1400" dirty="0">
              <a:latin typeface="ＭＳ ゴシック" panose="020B0609070205080204" pitchFamily="49" charset="-128"/>
              <a:ea typeface="ＭＳ ゴシック" panose="020B0609070205080204" pitchFamily="49" charset="-128"/>
            </a:endParaRPr>
          </a:p>
          <a:p>
            <a:pPr algn="ctr"/>
            <a:endParaRPr lang="en-US" altLang="ja-JP" sz="1400" dirty="0">
              <a:latin typeface="ＭＳ ゴシック" panose="020B0609070205080204" pitchFamily="49" charset="-128"/>
              <a:ea typeface="ＭＳ ゴシック" panose="020B0609070205080204" pitchFamily="49" charset="-128"/>
            </a:endParaRPr>
          </a:p>
          <a:p>
            <a:pPr algn="ctr"/>
            <a:r>
              <a:rPr lang="ja-JP" altLang="en-US" sz="1400" dirty="0">
                <a:latin typeface="ＭＳ ゴシック" panose="020B0609070205080204" pitchFamily="49" charset="-128"/>
                <a:ea typeface="ＭＳ ゴシック" panose="020B0609070205080204" pitchFamily="49" charset="-128"/>
              </a:rPr>
              <a:t>（なし）</a:t>
            </a:r>
            <a:endParaRPr lang="en-US" altLang="ja-JP" sz="1400" dirty="0">
              <a:latin typeface="ＭＳ ゴシック" panose="020B0609070205080204" pitchFamily="49" charset="-128"/>
              <a:ea typeface="ＭＳ ゴシック" panose="020B0609070205080204" pitchFamily="49" charset="-128"/>
            </a:endParaRPr>
          </a:p>
          <a:p>
            <a:pPr algn="ctr"/>
            <a:endParaRPr lang="en-US" altLang="ja-JP" sz="1400" dirty="0">
              <a:latin typeface="ＭＳ ゴシック" panose="020B0609070205080204" pitchFamily="49" charset="-128"/>
              <a:ea typeface="ＭＳ ゴシック" panose="020B0609070205080204" pitchFamily="49" charset="-128"/>
            </a:endParaRPr>
          </a:p>
          <a:p>
            <a:pPr algn="ctr"/>
            <a:endParaRPr lang="en-US" altLang="ja-JP" sz="1400" dirty="0">
              <a:latin typeface="ＭＳ ゴシック" panose="020B0609070205080204" pitchFamily="49" charset="-128"/>
              <a:ea typeface="ＭＳ ゴシック" panose="020B0609070205080204" pitchFamily="49" charset="-128"/>
            </a:endParaRPr>
          </a:p>
          <a:p>
            <a:pPr algn="ctr"/>
            <a:endParaRPr lang="en-US" altLang="ja-JP" sz="1400" dirty="0">
              <a:latin typeface="ＭＳ ゴシック" panose="020B0609070205080204" pitchFamily="49" charset="-128"/>
              <a:ea typeface="ＭＳ ゴシック" panose="020B0609070205080204" pitchFamily="49" charset="-128"/>
            </a:endParaRPr>
          </a:p>
          <a:p>
            <a:pPr algn="ctr"/>
            <a:endParaRPr lang="en-US" altLang="ja-JP" sz="1400" dirty="0">
              <a:latin typeface="ＭＳ ゴシック" panose="020B0609070205080204" pitchFamily="49" charset="-128"/>
              <a:ea typeface="ＭＳ ゴシック" panose="020B0609070205080204" pitchFamily="49" charset="-128"/>
            </a:endParaRPr>
          </a:p>
          <a:p>
            <a:endParaRPr lang="en-US" altLang="ja-JP" sz="1400" dirty="0">
              <a:latin typeface="ＭＳ ゴシック" panose="020B0609070205080204" pitchFamily="49" charset="-128"/>
              <a:ea typeface="ＭＳ ゴシック" panose="020B0609070205080204" pitchFamily="49" charset="-128"/>
            </a:endParaRPr>
          </a:p>
          <a:p>
            <a:pPr algn="ctr"/>
            <a:r>
              <a:rPr lang="ja-JP" altLang="en-US" sz="1400" dirty="0">
                <a:latin typeface="ＭＳ ゴシック" panose="020B0609070205080204" pitchFamily="49" charset="-128"/>
                <a:ea typeface="ＭＳ ゴシック" panose="020B0609070205080204" pitchFamily="49" charset="-128"/>
              </a:rPr>
              <a:t>（なし）</a:t>
            </a:r>
            <a:endParaRPr lang="en-US" altLang="ja-JP" sz="1400" dirty="0">
              <a:latin typeface="ＭＳ ゴシック" panose="020B0609070205080204" pitchFamily="49" charset="-128"/>
              <a:ea typeface="ＭＳ ゴシック" panose="020B0609070205080204" pitchFamily="49" charset="-128"/>
            </a:endParaRPr>
          </a:p>
          <a:p>
            <a:pPr algn="ctr"/>
            <a:endParaRPr lang="en-US" altLang="ja-JP" sz="1400" dirty="0">
              <a:latin typeface="ＭＳ ゴシック" panose="020B0609070205080204" pitchFamily="49" charset="-128"/>
              <a:ea typeface="ＭＳ ゴシック" panose="020B0609070205080204" pitchFamily="49" charset="-128"/>
            </a:endParaRPr>
          </a:p>
          <a:p>
            <a:pPr algn="ctr"/>
            <a:endParaRPr lang="en-US" altLang="ja-JP" sz="1400" dirty="0">
              <a:latin typeface="ＭＳ ゴシック" panose="020B0609070205080204" pitchFamily="49" charset="-128"/>
              <a:ea typeface="ＭＳ ゴシック" panose="020B0609070205080204" pitchFamily="49" charset="-128"/>
            </a:endParaRPr>
          </a:p>
          <a:p>
            <a:pPr algn="ct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○券売機を設置する場合には、車椅子使用者が利用できる</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よう下部にスペースを設ける。</a:t>
            </a:r>
            <a:endParaRPr lang="en-US" altLang="ja-JP" sz="1400" dirty="0">
              <a:latin typeface="ＭＳ ゴシック" panose="020B0609070205080204" pitchFamily="49" charset="-128"/>
              <a:ea typeface="ＭＳ ゴシック" panose="020B0609070205080204" pitchFamily="49" charset="-128"/>
            </a:endParaRPr>
          </a:p>
        </p:txBody>
      </p:sp>
      <p:sp>
        <p:nvSpPr>
          <p:cNvPr id="10" name="テキスト ボックス 9">
            <a:extLst>
              <a:ext uri="{FF2B5EF4-FFF2-40B4-BE49-F238E27FC236}">
                <a16:creationId xmlns:a16="http://schemas.microsoft.com/office/drawing/2014/main" id="{07D19D9B-F874-4F01-A4DC-8D8591D45BB6}"/>
              </a:ext>
            </a:extLst>
          </p:cNvPr>
          <p:cNvSpPr txBox="1"/>
          <p:nvPr/>
        </p:nvSpPr>
        <p:spPr>
          <a:xfrm>
            <a:off x="6219041" y="1357972"/>
            <a:ext cx="5198376" cy="3539430"/>
          </a:xfrm>
          <a:prstGeom prst="rect">
            <a:avLst/>
          </a:prstGeom>
          <a:ln w="3175">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400" dirty="0">
                <a:latin typeface="ＭＳ ゴシック" panose="020B0609070205080204" pitchFamily="49" charset="-128"/>
                <a:ea typeface="ＭＳ ゴシック" panose="020B0609070205080204" pitchFamily="49" charset="-128"/>
              </a:rPr>
              <a:t>改訂（案</a:t>
            </a:r>
            <a:r>
              <a:rPr lang="ja-JP" altLang="en-US" sz="1400" dirty="0" smtClean="0">
                <a:latin typeface="ＭＳ ゴシック" panose="020B0609070205080204" pitchFamily="49" charset="-128"/>
                <a:ea typeface="ＭＳ ゴシック" panose="020B0609070205080204" pitchFamily="49" charset="-128"/>
              </a:rPr>
              <a:t>）</a:t>
            </a:r>
            <a:endParaRPr lang="en-US" altLang="ja-JP" sz="1400" dirty="0" smtClean="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a:t>
            </a:r>
            <a:r>
              <a:rPr lang="ja-JP" altLang="en-US" sz="1400" dirty="0" smtClean="0">
                <a:latin typeface="ＭＳ ゴシック" panose="020B0609070205080204" pitchFamily="49" charset="-128"/>
                <a:ea typeface="ＭＳ ゴシック" panose="020B0609070205080204" pitchFamily="49" charset="-128"/>
              </a:rPr>
              <a:t>飲食店</a:t>
            </a:r>
            <a:r>
              <a:rPr lang="ja-JP" altLang="en-US" sz="1400" dirty="0" smtClean="0">
                <a:solidFill>
                  <a:schemeClr val="tx1"/>
                </a:solidFill>
                <a:latin typeface="ＭＳ ゴシック" panose="020B0609070205080204" pitchFamily="49" charset="-128"/>
                <a:ea typeface="ＭＳ ゴシック" panose="020B0609070205080204" pitchFamily="49" charset="-128"/>
              </a:rPr>
              <a:t>舗</a:t>
            </a:r>
            <a:r>
              <a:rPr lang="ja-JP" altLang="en-US" sz="1400" dirty="0">
                <a:latin typeface="ＭＳ ゴシック" panose="020B0609070205080204" pitchFamily="49" charset="-128"/>
                <a:ea typeface="ＭＳ ゴシック" panose="020B0609070205080204" pitchFamily="49" charset="-128"/>
              </a:rPr>
              <a:t>　</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a:t>
            </a:r>
            <a:r>
              <a:rPr lang="ja-JP" altLang="en-US" sz="1400" u="sng" dirty="0">
                <a:solidFill>
                  <a:srgbClr val="FF0000"/>
                </a:solidFill>
                <a:latin typeface="ＭＳ ゴシック" panose="020B0609070205080204" pitchFamily="49" charset="-128"/>
                <a:ea typeface="ＭＳ ゴシック" panose="020B0609070205080204" pitchFamily="49" charset="-128"/>
              </a:rPr>
              <a:t>○待合には、高齢者、障がい者等の休憩の用に供する設備</a:t>
            </a:r>
            <a:endParaRPr lang="en-US" altLang="ja-JP" sz="1400" u="sng" dirty="0">
              <a:solidFill>
                <a:srgbClr val="FF0000"/>
              </a:solidFill>
              <a:latin typeface="ＭＳ ゴシック" panose="020B0609070205080204" pitchFamily="49" charset="-128"/>
              <a:ea typeface="ＭＳ ゴシック" panose="020B0609070205080204" pitchFamily="49" charset="-128"/>
            </a:endParaRPr>
          </a:p>
          <a:p>
            <a:r>
              <a:rPr lang="ja-JP" altLang="en-US" sz="1400" dirty="0">
                <a:solidFill>
                  <a:srgbClr val="FF0000"/>
                </a:solidFill>
                <a:latin typeface="ＭＳ ゴシック" panose="020B0609070205080204" pitchFamily="49" charset="-128"/>
                <a:ea typeface="ＭＳ ゴシック" panose="020B0609070205080204" pitchFamily="49" charset="-128"/>
              </a:rPr>
              <a:t>　　</a:t>
            </a:r>
            <a:r>
              <a:rPr lang="ja-JP" altLang="en-US" sz="1400" u="sng" dirty="0">
                <a:solidFill>
                  <a:srgbClr val="FF0000"/>
                </a:solidFill>
                <a:latin typeface="ＭＳ ゴシック" panose="020B0609070205080204" pitchFamily="49" charset="-128"/>
                <a:ea typeface="ＭＳ ゴシック" panose="020B0609070205080204" pitchFamily="49" charset="-128"/>
              </a:rPr>
              <a:t>（ベンチ等）を設ける。</a:t>
            </a:r>
            <a:endParaRPr lang="en-US" altLang="ja-JP" sz="1400" u="sng" dirty="0">
              <a:solidFill>
                <a:srgbClr val="FF0000"/>
              </a:solidFill>
              <a:latin typeface="ＭＳ ゴシック" panose="020B0609070205080204" pitchFamily="49" charset="-128"/>
              <a:ea typeface="ＭＳ ゴシック" panose="020B0609070205080204" pitchFamily="49" charset="-128"/>
            </a:endParaRPr>
          </a:p>
          <a:p>
            <a:endParaRPr lang="en-US" altLang="ja-JP" sz="1400" u="sng" dirty="0">
              <a:solidFill>
                <a:srgbClr val="FF0000"/>
              </a:solidFill>
              <a:latin typeface="ＭＳ ゴシック" panose="020B0609070205080204" pitchFamily="49" charset="-128"/>
              <a:ea typeface="ＭＳ ゴシック" panose="020B0609070205080204" pitchFamily="49" charset="-128"/>
            </a:endParaRPr>
          </a:p>
          <a:p>
            <a:r>
              <a:rPr lang="ja-JP" altLang="en-US" sz="1400" dirty="0">
                <a:solidFill>
                  <a:srgbClr val="FF0000"/>
                </a:solidFill>
                <a:latin typeface="ＭＳ ゴシック" panose="020B0609070205080204" pitchFamily="49" charset="-128"/>
                <a:ea typeface="ＭＳ ゴシック" panose="020B0609070205080204" pitchFamily="49" charset="-128"/>
              </a:rPr>
              <a:t>　　</a:t>
            </a:r>
            <a:r>
              <a:rPr lang="ja-JP" altLang="en-US" sz="1400" u="sng" dirty="0">
                <a:solidFill>
                  <a:srgbClr val="FF0000"/>
                </a:solidFill>
                <a:latin typeface="ＭＳ ゴシック" panose="020B0609070205080204" pitchFamily="49" charset="-128"/>
                <a:ea typeface="ＭＳ ゴシック" panose="020B0609070205080204" pitchFamily="49" charset="-128"/>
              </a:rPr>
              <a:t>→（解説）</a:t>
            </a:r>
            <a:endParaRPr lang="en-US" altLang="ja-JP" sz="1400" u="sng" dirty="0">
              <a:solidFill>
                <a:srgbClr val="FF0000"/>
              </a:solidFill>
              <a:latin typeface="ＭＳ ゴシック" panose="020B0609070205080204" pitchFamily="49" charset="-128"/>
              <a:ea typeface="ＭＳ ゴシック" panose="020B0609070205080204" pitchFamily="49" charset="-128"/>
            </a:endParaRPr>
          </a:p>
          <a:p>
            <a:r>
              <a:rPr lang="ja-JP" altLang="en-US" sz="1400" dirty="0">
                <a:solidFill>
                  <a:srgbClr val="FF0000"/>
                </a:solidFill>
                <a:latin typeface="ＭＳ ゴシック" panose="020B0609070205080204" pitchFamily="49" charset="-128"/>
                <a:ea typeface="ＭＳ ゴシック" panose="020B0609070205080204" pitchFamily="49" charset="-128"/>
              </a:rPr>
              <a:t>　　　</a:t>
            </a:r>
            <a:r>
              <a:rPr lang="ja-JP" altLang="en-US" sz="1400" u="sng" dirty="0">
                <a:solidFill>
                  <a:srgbClr val="FF0000"/>
                </a:solidFill>
                <a:latin typeface="ＭＳ ゴシック" panose="020B0609070205080204" pitchFamily="49" charset="-128"/>
                <a:ea typeface="ＭＳ ゴシック" panose="020B0609070205080204" pitchFamily="49" charset="-128"/>
              </a:rPr>
              <a:t>車椅子使用者や乳幼児連れの利用者（ベビーカー）にも</a:t>
            </a:r>
            <a:endParaRPr lang="en-US" altLang="ja-JP" sz="1400" u="sng" dirty="0">
              <a:solidFill>
                <a:srgbClr val="FF0000"/>
              </a:solidFill>
              <a:latin typeface="ＭＳ ゴシック" panose="020B0609070205080204" pitchFamily="49" charset="-128"/>
              <a:ea typeface="ＭＳ ゴシック" panose="020B0609070205080204" pitchFamily="49" charset="-128"/>
            </a:endParaRPr>
          </a:p>
          <a:p>
            <a:r>
              <a:rPr lang="ja-JP" altLang="en-US" sz="1400" dirty="0">
                <a:solidFill>
                  <a:srgbClr val="FF0000"/>
                </a:solidFill>
                <a:latin typeface="ＭＳ ゴシック" panose="020B0609070205080204" pitchFamily="49" charset="-128"/>
                <a:ea typeface="ＭＳ ゴシック" panose="020B0609070205080204" pitchFamily="49" charset="-128"/>
              </a:rPr>
              <a:t>　　　</a:t>
            </a:r>
            <a:r>
              <a:rPr lang="ja-JP" altLang="en-US" sz="1400" u="sng" dirty="0">
                <a:solidFill>
                  <a:srgbClr val="FF0000"/>
                </a:solidFill>
                <a:latin typeface="ＭＳ ゴシック" panose="020B0609070205080204" pitchFamily="49" charset="-128"/>
                <a:ea typeface="ＭＳ ゴシック" panose="020B0609070205080204" pitchFamily="49" charset="-128"/>
              </a:rPr>
              <a:t>配慮したスペース（幅</a:t>
            </a:r>
            <a:r>
              <a:rPr lang="en-US" altLang="ja-JP" sz="1400" u="sng" dirty="0">
                <a:solidFill>
                  <a:srgbClr val="FF0000"/>
                </a:solidFill>
                <a:latin typeface="ＭＳ ゴシック" panose="020B0609070205080204" pitchFamily="49" charset="-128"/>
                <a:ea typeface="ＭＳ ゴシック" panose="020B0609070205080204" pitchFamily="49" charset="-128"/>
              </a:rPr>
              <a:t>90</a:t>
            </a:r>
            <a:r>
              <a:rPr lang="ja-JP" altLang="en-US" sz="1400" u="sng" dirty="0">
                <a:solidFill>
                  <a:srgbClr val="FF0000"/>
                </a:solidFill>
                <a:latin typeface="ＭＳ ゴシック" panose="020B0609070205080204" pitchFamily="49" charset="-128"/>
                <a:ea typeface="ＭＳ ゴシック" panose="020B0609070205080204" pitchFamily="49" charset="-128"/>
              </a:rPr>
              <a:t>㎝</a:t>
            </a:r>
            <a:r>
              <a:rPr lang="en-US" altLang="ja-JP" sz="1400" u="sng" dirty="0">
                <a:solidFill>
                  <a:srgbClr val="FF0000"/>
                </a:solidFill>
                <a:latin typeface="ＭＳ ゴシック" panose="020B0609070205080204" pitchFamily="49" charset="-128"/>
                <a:ea typeface="ＭＳ ゴシック" panose="020B0609070205080204" pitchFamily="49" charset="-128"/>
              </a:rPr>
              <a:t>×</a:t>
            </a:r>
            <a:r>
              <a:rPr lang="ja-JP" altLang="en-US" sz="1400" u="sng" dirty="0">
                <a:solidFill>
                  <a:srgbClr val="FF0000"/>
                </a:solidFill>
                <a:latin typeface="ＭＳ ゴシック" panose="020B0609070205080204" pitchFamily="49" charset="-128"/>
                <a:ea typeface="ＭＳ ゴシック" panose="020B0609070205080204" pitchFamily="49" charset="-128"/>
              </a:rPr>
              <a:t>奥行き</a:t>
            </a:r>
            <a:r>
              <a:rPr lang="en-US" altLang="ja-JP" sz="1400" u="sng" dirty="0">
                <a:solidFill>
                  <a:srgbClr val="FF0000"/>
                </a:solidFill>
                <a:latin typeface="ＭＳ ゴシック" panose="020B0609070205080204" pitchFamily="49" charset="-128"/>
                <a:ea typeface="ＭＳ ゴシック" panose="020B0609070205080204" pitchFamily="49" charset="-128"/>
              </a:rPr>
              <a:t>120</a:t>
            </a:r>
            <a:r>
              <a:rPr lang="ja-JP" altLang="en-US" sz="1400" u="sng" dirty="0">
                <a:solidFill>
                  <a:srgbClr val="FF0000"/>
                </a:solidFill>
                <a:latin typeface="ＭＳ ゴシック" panose="020B0609070205080204" pitchFamily="49" charset="-128"/>
                <a:ea typeface="ＭＳ ゴシック" panose="020B0609070205080204" pitchFamily="49" charset="-128"/>
              </a:rPr>
              <a:t>㎝以上）が</a:t>
            </a:r>
            <a:endParaRPr lang="en-US" altLang="ja-JP" sz="1400" u="sng" dirty="0">
              <a:solidFill>
                <a:srgbClr val="FF0000"/>
              </a:solidFill>
              <a:latin typeface="ＭＳ ゴシック" panose="020B0609070205080204" pitchFamily="49" charset="-128"/>
              <a:ea typeface="ＭＳ ゴシック" panose="020B0609070205080204" pitchFamily="49" charset="-128"/>
            </a:endParaRPr>
          </a:p>
          <a:p>
            <a:r>
              <a:rPr lang="ja-JP" altLang="en-US" sz="1400" dirty="0">
                <a:solidFill>
                  <a:srgbClr val="FF0000"/>
                </a:solidFill>
                <a:latin typeface="ＭＳ ゴシック" panose="020B0609070205080204" pitchFamily="49" charset="-128"/>
                <a:ea typeface="ＭＳ ゴシック" panose="020B0609070205080204" pitchFamily="49" charset="-128"/>
              </a:rPr>
              <a:t>　　　</a:t>
            </a:r>
            <a:r>
              <a:rPr lang="ja-JP" altLang="en-US" sz="1400" u="sng" dirty="0">
                <a:solidFill>
                  <a:srgbClr val="FF0000"/>
                </a:solidFill>
                <a:latin typeface="ＭＳ ゴシック" panose="020B0609070205080204" pitchFamily="49" charset="-128"/>
                <a:ea typeface="ＭＳ ゴシック" panose="020B0609070205080204" pitchFamily="49" charset="-128"/>
              </a:rPr>
              <a:t>あれば使いやすい。</a:t>
            </a:r>
            <a:endParaRPr lang="en-US" altLang="ja-JP" sz="1400" u="sng" dirty="0">
              <a:solidFill>
                <a:srgbClr val="FF0000"/>
              </a:solidFill>
              <a:latin typeface="ＭＳ ゴシック" panose="020B0609070205080204" pitchFamily="49" charset="-128"/>
              <a:ea typeface="ＭＳ ゴシック" panose="020B0609070205080204" pitchFamily="49" charset="-128"/>
            </a:endParaRPr>
          </a:p>
          <a:p>
            <a:endParaRPr lang="en-US" altLang="ja-JP" sz="1400" dirty="0">
              <a:solidFill>
                <a:srgbClr val="FF0000"/>
              </a:solidFill>
              <a:latin typeface="ＭＳ ゴシック" panose="020B0609070205080204" pitchFamily="49" charset="-128"/>
              <a:ea typeface="ＭＳ ゴシック" panose="020B0609070205080204" pitchFamily="49" charset="-128"/>
            </a:endParaRPr>
          </a:p>
          <a:p>
            <a:endParaRPr lang="en-US" altLang="ja-JP" sz="1400" dirty="0">
              <a:solidFill>
                <a:srgbClr val="FF0000"/>
              </a:solidFill>
              <a:latin typeface="ＭＳ ゴシック" panose="020B0609070205080204" pitchFamily="49" charset="-128"/>
              <a:ea typeface="ＭＳ ゴシック" panose="020B0609070205080204" pitchFamily="49" charset="-128"/>
            </a:endParaRPr>
          </a:p>
          <a:p>
            <a:r>
              <a:rPr lang="ja-JP" altLang="en-US" sz="1400" dirty="0">
                <a:solidFill>
                  <a:srgbClr val="FF0000"/>
                </a:solidFill>
                <a:latin typeface="ＭＳ ゴシック" panose="020B0609070205080204" pitchFamily="49" charset="-128"/>
                <a:ea typeface="ＭＳ ゴシック" panose="020B0609070205080204" pitchFamily="49" charset="-128"/>
              </a:rPr>
              <a:t>　</a:t>
            </a:r>
            <a:r>
              <a:rPr lang="ja-JP" altLang="en-US" sz="1400" u="sng" dirty="0">
                <a:solidFill>
                  <a:srgbClr val="FF0000"/>
                </a:solidFill>
                <a:latin typeface="ＭＳ ゴシック" panose="020B0609070205080204" pitchFamily="49" charset="-128"/>
                <a:ea typeface="ＭＳ ゴシック" panose="020B0609070205080204" pitchFamily="49" charset="-128"/>
              </a:rPr>
              <a:t>○セルフサービス方式の場合、冷蔵庫や棚の扉は引き戸と</a:t>
            </a:r>
            <a:endParaRPr lang="en-US" altLang="ja-JP" sz="1400" u="sng" dirty="0">
              <a:solidFill>
                <a:srgbClr val="FF0000"/>
              </a:solidFill>
              <a:latin typeface="ＭＳ ゴシック" panose="020B0609070205080204" pitchFamily="49" charset="-128"/>
              <a:ea typeface="ＭＳ ゴシック" panose="020B0609070205080204" pitchFamily="49" charset="-128"/>
            </a:endParaRPr>
          </a:p>
          <a:p>
            <a:r>
              <a:rPr lang="ja-JP" altLang="en-US" sz="1400" dirty="0">
                <a:solidFill>
                  <a:srgbClr val="FF0000"/>
                </a:solidFill>
                <a:latin typeface="ＭＳ ゴシック" panose="020B0609070205080204" pitchFamily="49" charset="-128"/>
                <a:ea typeface="ＭＳ ゴシック" panose="020B0609070205080204" pitchFamily="49" charset="-128"/>
              </a:rPr>
              <a:t>　　</a:t>
            </a:r>
            <a:r>
              <a:rPr lang="ja-JP" altLang="en-US" sz="1400" u="sng" dirty="0">
                <a:solidFill>
                  <a:srgbClr val="FF0000"/>
                </a:solidFill>
                <a:latin typeface="ＭＳ ゴシック" panose="020B0609070205080204" pitchFamily="49" charset="-128"/>
                <a:ea typeface="ＭＳ ゴシック" panose="020B0609070205080204" pitchFamily="49" charset="-128"/>
              </a:rPr>
              <a:t>する。</a:t>
            </a:r>
            <a:endParaRPr lang="en-US" altLang="ja-JP" sz="1400" u="sng" dirty="0">
              <a:latin typeface="ＭＳ ゴシック" panose="020B0609070205080204" pitchFamily="49" charset="-128"/>
              <a:ea typeface="ＭＳ ゴシック" panose="020B0609070205080204" pitchFamily="49" charset="-128"/>
            </a:endParaRPr>
          </a:p>
          <a:p>
            <a:endParaRPr lang="en-US" altLang="ja-JP" sz="1400" dirty="0">
              <a:latin typeface="ＭＳ ゴシック" panose="020B0609070205080204" pitchFamily="49" charset="-128"/>
              <a:ea typeface="ＭＳ ゴシック" panose="020B0609070205080204" pitchFamily="49" charset="-128"/>
            </a:endParaRPr>
          </a:p>
          <a:p>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（削除）</a:t>
            </a:r>
            <a:endParaRPr lang="en-US" altLang="ja-JP" sz="1400" dirty="0">
              <a:latin typeface="ＭＳ ゴシック" panose="020B0609070205080204" pitchFamily="49" charset="-128"/>
              <a:ea typeface="ＭＳ ゴシック" panose="020B0609070205080204" pitchFamily="49" charset="-128"/>
            </a:endParaRPr>
          </a:p>
        </p:txBody>
      </p:sp>
      <p:sp>
        <p:nvSpPr>
          <p:cNvPr id="3" name="矢印: 右 2">
            <a:extLst>
              <a:ext uri="{FF2B5EF4-FFF2-40B4-BE49-F238E27FC236}">
                <a16:creationId xmlns:a16="http://schemas.microsoft.com/office/drawing/2014/main" id="{3DFA248C-F35F-42AF-80F9-7DBC492714E3}"/>
              </a:ext>
            </a:extLst>
          </p:cNvPr>
          <p:cNvSpPr/>
          <p:nvPr/>
        </p:nvSpPr>
        <p:spPr>
          <a:xfrm>
            <a:off x="5718495" y="2762075"/>
            <a:ext cx="402671" cy="14345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DE1158C7-7BBC-42B0-BB87-27FD01924A01}"/>
              </a:ext>
            </a:extLst>
          </p:cNvPr>
          <p:cNvSpPr>
            <a:spLocks noGrp="1"/>
          </p:cNvSpPr>
          <p:nvPr>
            <p:ph type="sldNum" sz="quarter" idx="12"/>
          </p:nvPr>
        </p:nvSpPr>
        <p:spPr/>
        <p:txBody>
          <a:bodyPr/>
          <a:lstStyle/>
          <a:p>
            <a:fld id="{C6806FC0-9F84-4B10-9771-6729D6567E04}" type="slidenum">
              <a:rPr kumimoji="1" lang="ja-JP" altLang="en-US" smtClean="0"/>
              <a:t>16</a:t>
            </a:fld>
            <a:endParaRPr kumimoji="1" lang="ja-JP" altLang="en-US"/>
          </a:p>
        </p:txBody>
      </p:sp>
    </p:spTree>
    <p:extLst>
      <p:ext uri="{BB962C8B-B14F-4D97-AF65-F5344CB8AC3E}">
        <p14:creationId xmlns:p14="http://schemas.microsoft.com/office/powerpoint/2010/main" val="273990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B81A09-75C1-4972-A2B5-176846265229}"/>
              </a:ext>
            </a:extLst>
          </p:cNvPr>
          <p:cNvSpPr>
            <a:spLocks noGrp="1"/>
          </p:cNvSpPr>
          <p:nvPr>
            <p:ph type="ctrTitle"/>
          </p:nvPr>
        </p:nvSpPr>
        <p:spPr>
          <a:xfrm>
            <a:off x="312213" y="549583"/>
            <a:ext cx="6250512" cy="468932"/>
          </a:xfrm>
        </p:spPr>
        <p:txBody>
          <a:bodyPr anchor="ctr">
            <a:noAutofit/>
          </a:bodyPr>
          <a:lstStyle/>
          <a:p>
            <a:pPr algn="l">
              <a:lnSpc>
                <a:spcPct val="100000"/>
              </a:lnSpc>
            </a:pPr>
            <a:r>
              <a:rPr kumimoji="1" lang="ja-JP" altLang="en-US" sz="1800" dirty="0">
                <a:latin typeface="ＭＳ ゴシック" panose="020B0609070205080204" pitchFamily="49" charset="-128"/>
                <a:ea typeface="ＭＳ ゴシック" panose="020B0609070205080204" pitchFamily="49" charset="-128"/>
              </a:rPr>
              <a:t>［</a:t>
            </a:r>
            <a:r>
              <a:rPr kumimoji="1" lang="en-US" altLang="ja-JP" sz="1800" dirty="0">
                <a:latin typeface="ＭＳ ゴシック" panose="020B0609070205080204" pitchFamily="49" charset="-128"/>
                <a:ea typeface="ＭＳ ゴシック" panose="020B0609070205080204" pitchFamily="49" charset="-128"/>
              </a:rPr>
              <a:t>17</a:t>
            </a:r>
            <a:r>
              <a:rPr kumimoji="1" lang="ja-JP" altLang="en-US" sz="1800" dirty="0">
                <a:latin typeface="ＭＳ ゴシック" panose="020B0609070205080204" pitchFamily="49" charset="-128"/>
                <a:ea typeface="ＭＳ ゴシック" panose="020B0609070205080204" pitchFamily="49" charset="-128"/>
              </a:rPr>
              <a:t>］内装等（内装・客席・備品・その他の配慮）</a:t>
            </a:r>
          </a:p>
        </p:txBody>
      </p:sp>
      <p:cxnSp>
        <p:nvCxnSpPr>
          <p:cNvPr id="4" name="直線コネクタ 3">
            <a:extLst>
              <a:ext uri="{FF2B5EF4-FFF2-40B4-BE49-F238E27FC236}">
                <a16:creationId xmlns:a16="http://schemas.microsoft.com/office/drawing/2014/main" id="{B9767011-3D39-4431-BC05-0A32C7BCEC85}"/>
              </a:ext>
            </a:extLst>
          </p:cNvPr>
          <p:cNvCxnSpPr/>
          <p:nvPr/>
        </p:nvCxnSpPr>
        <p:spPr>
          <a:xfrm>
            <a:off x="578840" y="1049906"/>
            <a:ext cx="10838577"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6" name="テキスト ボックス 5">
            <a:extLst>
              <a:ext uri="{FF2B5EF4-FFF2-40B4-BE49-F238E27FC236}">
                <a16:creationId xmlns:a16="http://schemas.microsoft.com/office/drawing/2014/main" id="{83CF6B37-C912-467A-AB92-D2EDE74BA4C9}"/>
              </a:ext>
            </a:extLst>
          </p:cNvPr>
          <p:cNvSpPr txBox="1"/>
          <p:nvPr/>
        </p:nvSpPr>
        <p:spPr>
          <a:xfrm>
            <a:off x="578840" y="1049906"/>
            <a:ext cx="5394121" cy="338554"/>
          </a:xfrm>
          <a:prstGeom prst="rect">
            <a:avLst/>
          </a:prstGeom>
          <a:noFill/>
        </p:spPr>
        <p:txBody>
          <a:bodyPr wrap="square" rtlCol="0">
            <a:spAutoFit/>
          </a:bodyPr>
          <a:lstStyle/>
          <a:p>
            <a:r>
              <a:rPr lang="ja-JP" altLang="en-US" sz="1600" dirty="0">
                <a:latin typeface="ＭＳ ゴシック" panose="020B0609070205080204" pitchFamily="49" charset="-128"/>
                <a:ea typeface="ＭＳ ゴシック" panose="020B0609070205080204" pitchFamily="49" charset="-128"/>
              </a:rPr>
              <a:t>図</a:t>
            </a:r>
            <a:r>
              <a:rPr lang="en-US" altLang="ja-JP" sz="1600" dirty="0">
                <a:latin typeface="ＭＳ ゴシック" panose="020B0609070205080204" pitchFamily="49" charset="-128"/>
                <a:ea typeface="ＭＳ ゴシック" panose="020B0609070205080204" pitchFamily="49" charset="-128"/>
              </a:rPr>
              <a:t>17.1</a:t>
            </a:r>
            <a:r>
              <a:rPr lang="ja-JP" altLang="en-US" sz="1600" dirty="0">
                <a:latin typeface="ＭＳ ゴシック" panose="020B0609070205080204" pitchFamily="49" charset="-128"/>
                <a:ea typeface="ＭＳ ゴシック" panose="020B0609070205080204" pitchFamily="49" charset="-128"/>
              </a:rPr>
              <a:t>　物販店舗内部における設計例</a:t>
            </a:r>
            <a:endParaRPr lang="en-US" altLang="ja-JP" sz="1600" dirty="0">
              <a:latin typeface="ＭＳ ゴシック" panose="020B0609070205080204" pitchFamily="49" charset="-128"/>
              <a:ea typeface="ＭＳ ゴシック" panose="020B0609070205080204" pitchFamily="49" charset="-128"/>
            </a:endParaRPr>
          </a:p>
        </p:txBody>
      </p:sp>
      <p:sp>
        <p:nvSpPr>
          <p:cNvPr id="7" name="テキスト ボックス 6">
            <a:extLst>
              <a:ext uri="{FF2B5EF4-FFF2-40B4-BE49-F238E27FC236}">
                <a16:creationId xmlns:a16="http://schemas.microsoft.com/office/drawing/2014/main" id="{E9C58F59-150F-4E2E-9E24-CB88F753C5AE}"/>
              </a:ext>
            </a:extLst>
          </p:cNvPr>
          <p:cNvSpPr txBox="1"/>
          <p:nvPr/>
        </p:nvSpPr>
        <p:spPr>
          <a:xfrm>
            <a:off x="578839" y="1357972"/>
            <a:ext cx="5104701" cy="2246769"/>
          </a:xfrm>
          <a:prstGeom prst="rect">
            <a:avLst/>
          </a:prstGeom>
          <a:ln w="3175">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400" dirty="0">
                <a:latin typeface="ＭＳ ゴシック" panose="020B0609070205080204" pitchFamily="49" charset="-128"/>
                <a:ea typeface="ＭＳ ゴシック" panose="020B0609070205080204" pitchFamily="49" charset="-128"/>
              </a:rPr>
              <a:t>現行</a:t>
            </a:r>
            <a:endParaRPr lang="en-US" altLang="ja-JP" sz="1400" dirty="0">
              <a:latin typeface="ＭＳ ゴシック" panose="020B0609070205080204" pitchFamily="49" charset="-128"/>
              <a:ea typeface="ＭＳ ゴシック" panose="020B0609070205080204" pitchFamily="49" charset="-128"/>
            </a:endParaRPr>
          </a:p>
          <a:p>
            <a:pPr algn="ctr"/>
            <a:r>
              <a:rPr lang="ja-JP" altLang="en-US" sz="1400" dirty="0">
                <a:latin typeface="ＭＳ ゴシック" panose="020B0609070205080204" pitchFamily="49" charset="-128"/>
                <a:ea typeface="ＭＳ ゴシック" panose="020B0609070205080204" pitchFamily="49" charset="-128"/>
              </a:rPr>
              <a:t>　</a:t>
            </a:r>
            <a:endParaRPr lang="en-US" altLang="ja-JP" sz="1400" dirty="0">
              <a:latin typeface="ＭＳ ゴシック" panose="020B0609070205080204" pitchFamily="49" charset="-128"/>
              <a:ea typeface="ＭＳ ゴシック" panose="020B0609070205080204" pitchFamily="49" charset="-128"/>
            </a:endParaRPr>
          </a:p>
          <a:p>
            <a:pPr algn="ctr"/>
            <a:endParaRPr lang="en-US" altLang="ja-JP" sz="1400" dirty="0">
              <a:latin typeface="ＭＳ ゴシック" panose="020B0609070205080204" pitchFamily="49" charset="-128"/>
              <a:ea typeface="ＭＳ ゴシック" panose="020B0609070205080204" pitchFamily="49" charset="-128"/>
            </a:endParaRPr>
          </a:p>
          <a:p>
            <a:pPr algn="ctr"/>
            <a:endParaRPr lang="en-US" altLang="ja-JP" sz="1400" dirty="0">
              <a:latin typeface="ＭＳ ゴシック" panose="020B0609070205080204" pitchFamily="49" charset="-128"/>
              <a:ea typeface="ＭＳ ゴシック" panose="020B0609070205080204" pitchFamily="49" charset="-128"/>
            </a:endParaRPr>
          </a:p>
          <a:p>
            <a:pPr algn="ctr"/>
            <a:endParaRPr lang="en-US" altLang="ja-JP" sz="1400" dirty="0">
              <a:latin typeface="ＭＳ ゴシック" panose="020B0609070205080204" pitchFamily="49" charset="-128"/>
              <a:ea typeface="ＭＳ ゴシック" panose="020B0609070205080204" pitchFamily="49" charset="-128"/>
            </a:endParaRPr>
          </a:p>
          <a:p>
            <a:pPr algn="ctr"/>
            <a:endParaRPr lang="en-US" altLang="ja-JP" sz="1400" dirty="0">
              <a:latin typeface="ＭＳ ゴシック" panose="020B0609070205080204" pitchFamily="49" charset="-128"/>
              <a:ea typeface="ＭＳ ゴシック" panose="020B0609070205080204" pitchFamily="49" charset="-128"/>
            </a:endParaRPr>
          </a:p>
          <a:p>
            <a:pPr algn="ctr"/>
            <a:endParaRPr lang="en-US" altLang="ja-JP" sz="1400" dirty="0">
              <a:latin typeface="ＭＳ ゴシック" panose="020B0609070205080204" pitchFamily="49" charset="-128"/>
              <a:ea typeface="ＭＳ ゴシック" panose="020B0609070205080204" pitchFamily="49" charset="-128"/>
            </a:endParaRPr>
          </a:p>
          <a:p>
            <a:pPr algn="ctr"/>
            <a:endParaRPr lang="en-US" altLang="ja-JP" sz="1400" dirty="0">
              <a:latin typeface="ＭＳ ゴシック" panose="020B0609070205080204" pitchFamily="49" charset="-128"/>
              <a:ea typeface="ＭＳ ゴシック" panose="020B0609070205080204" pitchFamily="49" charset="-128"/>
            </a:endParaRPr>
          </a:p>
          <a:p>
            <a:pPr algn="ctr"/>
            <a:endParaRPr lang="en-US" altLang="ja-JP" sz="1400" dirty="0">
              <a:latin typeface="ＭＳ ゴシック" panose="020B0609070205080204" pitchFamily="49" charset="-128"/>
              <a:ea typeface="ＭＳ ゴシック" panose="020B0609070205080204" pitchFamily="49" charset="-128"/>
            </a:endParaRPr>
          </a:p>
          <a:p>
            <a:pPr algn="ctr"/>
            <a:r>
              <a:rPr lang="ja-JP" altLang="en-US" sz="1400" dirty="0">
                <a:latin typeface="ＭＳ ゴシック" panose="020B0609070205080204" pitchFamily="49" charset="-128"/>
                <a:ea typeface="ＭＳ ゴシック" panose="020B0609070205080204" pitchFamily="49" charset="-128"/>
              </a:rPr>
              <a:t>（なし）</a:t>
            </a:r>
            <a:endParaRPr lang="en-US" altLang="ja-JP" sz="1400" dirty="0">
              <a:latin typeface="ＭＳ ゴシック" panose="020B0609070205080204" pitchFamily="49" charset="-128"/>
              <a:ea typeface="ＭＳ ゴシック" panose="020B0609070205080204" pitchFamily="49" charset="-128"/>
            </a:endParaRPr>
          </a:p>
        </p:txBody>
      </p:sp>
      <p:sp>
        <p:nvSpPr>
          <p:cNvPr id="10" name="テキスト ボックス 9">
            <a:extLst>
              <a:ext uri="{FF2B5EF4-FFF2-40B4-BE49-F238E27FC236}">
                <a16:creationId xmlns:a16="http://schemas.microsoft.com/office/drawing/2014/main" id="{07D19D9B-F874-4F01-A4DC-8D8591D45BB6}"/>
              </a:ext>
            </a:extLst>
          </p:cNvPr>
          <p:cNvSpPr txBox="1"/>
          <p:nvPr/>
        </p:nvSpPr>
        <p:spPr>
          <a:xfrm>
            <a:off x="6219041" y="1357972"/>
            <a:ext cx="5198376" cy="307777"/>
          </a:xfrm>
          <a:prstGeom prst="rect">
            <a:avLst/>
          </a:prstGeom>
          <a:ln w="3175">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400" dirty="0">
                <a:latin typeface="ＭＳ ゴシック" panose="020B0609070205080204" pitchFamily="49" charset="-128"/>
                <a:ea typeface="ＭＳ ゴシック" panose="020B0609070205080204" pitchFamily="49" charset="-128"/>
              </a:rPr>
              <a:t>改訂（案）</a:t>
            </a:r>
            <a:endParaRPr lang="en-US" altLang="ja-JP" sz="1400" dirty="0">
              <a:latin typeface="ＭＳ ゴシック" panose="020B0609070205080204" pitchFamily="49" charset="-128"/>
              <a:ea typeface="ＭＳ ゴシック" panose="020B0609070205080204" pitchFamily="49" charset="-128"/>
            </a:endParaRPr>
          </a:p>
        </p:txBody>
      </p:sp>
      <p:sp>
        <p:nvSpPr>
          <p:cNvPr id="3" name="矢印: 右 2">
            <a:extLst>
              <a:ext uri="{FF2B5EF4-FFF2-40B4-BE49-F238E27FC236}">
                <a16:creationId xmlns:a16="http://schemas.microsoft.com/office/drawing/2014/main" id="{3DFA248C-F35F-42AF-80F9-7DBC492714E3}"/>
              </a:ext>
            </a:extLst>
          </p:cNvPr>
          <p:cNvSpPr/>
          <p:nvPr/>
        </p:nvSpPr>
        <p:spPr>
          <a:xfrm>
            <a:off x="5718495" y="2762075"/>
            <a:ext cx="402671" cy="14345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p:nvPr/>
        </p:nvPicPr>
        <p:blipFill>
          <a:blip r:embed="rId2">
            <a:extLst>
              <a:ext uri="{28A0092B-C50C-407E-A947-70E740481C1C}">
                <a14:useLocalDpi xmlns:a14="http://schemas.microsoft.com/office/drawing/2010/main" val="0"/>
              </a:ext>
            </a:extLst>
          </a:blip>
          <a:stretch>
            <a:fillRect/>
          </a:stretch>
        </p:blipFill>
        <p:spPr>
          <a:xfrm>
            <a:off x="6656667" y="2880080"/>
            <a:ext cx="4921440" cy="3867957"/>
          </a:xfrm>
          <a:prstGeom prst="rect">
            <a:avLst/>
          </a:prstGeom>
          <a:ln>
            <a:noFill/>
          </a:ln>
        </p:spPr>
      </p:pic>
      <p:grpSp>
        <p:nvGrpSpPr>
          <p:cNvPr id="9" name="グループ化 8"/>
          <p:cNvGrpSpPr/>
          <p:nvPr/>
        </p:nvGrpSpPr>
        <p:grpSpPr>
          <a:xfrm>
            <a:off x="6852448" y="1635573"/>
            <a:ext cx="3791286" cy="1340123"/>
            <a:chOff x="-246582" y="0"/>
            <a:chExt cx="5264987" cy="1861040"/>
          </a:xfrm>
        </p:grpSpPr>
        <p:pic>
          <p:nvPicPr>
            <p:cNvPr id="37" name="図 36" descr="ダイアグラム&#10;&#10;自動的に生成された説明"/>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500" y="0"/>
              <a:ext cx="4319905" cy="1602740"/>
            </a:xfrm>
            <a:prstGeom prst="rect">
              <a:avLst/>
            </a:prstGeom>
            <a:ln>
              <a:noFill/>
            </a:ln>
          </p:spPr>
        </p:pic>
        <p:cxnSp>
          <p:nvCxnSpPr>
            <p:cNvPr id="38" name="直線コネクタ 37"/>
            <p:cNvCxnSpPr/>
            <p:nvPr/>
          </p:nvCxnSpPr>
          <p:spPr>
            <a:xfrm flipH="1">
              <a:off x="939800" y="482600"/>
              <a:ext cx="112295" cy="0"/>
            </a:xfrm>
            <a:prstGeom prst="line">
              <a:avLst/>
            </a:prstGeom>
            <a:noFill/>
            <a:ln w="6350" cap="flat" cmpd="sng" algn="ctr">
              <a:noFill/>
              <a:prstDash val="solid"/>
              <a:miter lim="800000"/>
            </a:ln>
            <a:effectLst/>
          </p:spPr>
        </p:cxnSp>
        <p:cxnSp>
          <p:nvCxnSpPr>
            <p:cNvPr id="39" name="直線コネクタ 38"/>
            <p:cNvCxnSpPr/>
            <p:nvPr/>
          </p:nvCxnSpPr>
          <p:spPr>
            <a:xfrm flipH="1">
              <a:off x="939800" y="1193800"/>
              <a:ext cx="112161" cy="0"/>
            </a:xfrm>
            <a:prstGeom prst="line">
              <a:avLst/>
            </a:prstGeom>
            <a:noFill/>
            <a:ln w="6350" cap="flat" cmpd="sng" algn="ctr">
              <a:noFill/>
              <a:prstDash val="solid"/>
              <a:miter lim="800000"/>
            </a:ln>
            <a:effectLst/>
          </p:spPr>
        </p:cxnSp>
        <p:cxnSp>
          <p:nvCxnSpPr>
            <p:cNvPr id="40" name="直線コネクタ 39"/>
            <p:cNvCxnSpPr/>
            <p:nvPr/>
          </p:nvCxnSpPr>
          <p:spPr>
            <a:xfrm>
              <a:off x="939800" y="482600"/>
              <a:ext cx="0" cy="934453"/>
            </a:xfrm>
            <a:prstGeom prst="line">
              <a:avLst/>
            </a:prstGeom>
            <a:noFill/>
            <a:ln w="6350" cap="flat" cmpd="sng" algn="ctr">
              <a:noFill/>
              <a:prstDash val="solid"/>
              <a:miter lim="800000"/>
            </a:ln>
            <a:effectLst/>
          </p:spPr>
        </p:cxnSp>
        <p:cxnSp>
          <p:nvCxnSpPr>
            <p:cNvPr id="41" name="直線コネクタ 40"/>
            <p:cNvCxnSpPr/>
            <p:nvPr/>
          </p:nvCxnSpPr>
          <p:spPr>
            <a:xfrm>
              <a:off x="1143000" y="1549400"/>
              <a:ext cx="0" cy="93211"/>
            </a:xfrm>
            <a:prstGeom prst="line">
              <a:avLst/>
            </a:prstGeom>
            <a:noFill/>
            <a:ln w="6350" cap="flat" cmpd="sng" algn="ctr">
              <a:noFill/>
              <a:prstDash val="solid"/>
              <a:miter lim="800000"/>
            </a:ln>
            <a:effectLst/>
          </p:spPr>
        </p:cxnSp>
        <p:cxnSp>
          <p:nvCxnSpPr>
            <p:cNvPr id="42" name="直線コネクタ 41"/>
            <p:cNvCxnSpPr/>
            <p:nvPr/>
          </p:nvCxnSpPr>
          <p:spPr>
            <a:xfrm>
              <a:off x="1441450" y="1549400"/>
              <a:ext cx="0" cy="93646"/>
            </a:xfrm>
            <a:prstGeom prst="line">
              <a:avLst/>
            </a:prstGeom>
            <a:noFill/>
            <a:ln w="6350" cap="flat" cmpd="sng" algn="ctr">
              <a:noFill/>
              <a:prstDash val="solid"/>
              <a:miter lim="800000"/>
            </a:ln>
            <a:effectLst/>
          </p:spPr>
        </p:cxnSp>
        <p:cxnSp>
          <p:nvCxnSpPr>
            <p:cNvPr id="43" name="直線コネクタ 42"/>
            <p:cNvCxnSpPr/>
            <p:nvPr/>
          </p:nvCxnSpPr>
          <p:spPr>
            <a:xfrm>
              <a:off x="1143000" y="1644650"/>
              <a:ext cx="296779" cy="0"/>
            </a:xfrm>
            <a:prstGeom prst="line">
              <a:avLst/>
            </a:prstGeom>
            <a:noFill/>
            <a:ln w="6350" cap="flat" cmpd="sng" algn="ctr">
              <a:noFill/>
              <a:prstDash val="solid"/>
              <a:miter lim="800000"/>
            </a:ln>
            <a:effectLst/>
          </p:spPr>
        </p:cxnSp>
        <p:sp>
          <p:nvSpPr>
            <p:cNvPr id="44" name="テキスト ボックス 2"/>
            <p:cNvSpPr txBox="1">
              <a:spLocks noChangeArrowheads="1"/>
            </p:cNvSpPr>
            <p:nvPr/>
          </p:nvSpPr>
          <p:spPr bwMode="auto">
            <a:xfrm>
              <a:off x="889000" y="1657347"/>
              <a:ext cx="1871008" cy="203693"/>
            </a:xfrm>
            <a:prstGeom prst="rect">
              <a:avLst/>
            </a:prstGeom>
            <a:noFill/>
            <a:ln w="9525">
              <a:noFill/>
              <a:miter lim="800000"/>
              <a:headEnd/>
              <a:tailEnd/>
            </a:ln>
          </p:spPr>
          <p:txBody>
            <a:bodyPr rot="0" vert="horz" wrap="square" lIns="0" tIns="0" rIns="0" bIns="0" anchor="t" anchorCtr="0">
              <a:spAutoFit/>
            </a:bodyPr>
            <a:lstStyle/>
            <a:p>
              <a:pPr algn="just">
                <a:lnSpc>
                  <a:spcPts val="900"/>
                </a:lnSpc>
                <a:spcAft>
                  <a:spcPts val="0"/>
                </a:spcAft>
              </a:pPr>
              <a:r>
                <a:rPr lang="ja-JP" sz="8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○最大</a:t>
              </a:r>
              <a:r>
                <a:rPr lang="en-US" sz="8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60cm</a:t>
              </a:r>
              <a:r>
                <a:rPr lang="ja-JP" sz="8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程度</a:t>
              </a:r>
              <a:endParaRPr lang="ja-JP" sz="105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45" name="テキスト ボックス 2"/>
            <p:cNvSpPr txBox="1">
              <a:spLocks noChangeArrowheads="1"/>
            </p:cNvSpPr>
            <p:nvPr/>
          </p:nvSpPr>
          <p:spPr bwMode="auto">
            <a:xfrm>
              <a:off x="-88504" y="755650"/>
              <a:ext cx="980679" cy="407385"/>
            </a:xfrm>
            <a:prstGeom prst="rect">
              <a:avLst/>
            </a:prstGeom>
            <a:noFill/>
            <a:ln w="9525">
              <a:noFill/>
              <a:miter lim="800000"/>
              <a:headEnd/>
              <a:tailEnd/>
            </a:ln>
          </p:spPr>
          <p:txBody>
            <a:bodyPr rot="0" vert="horz" wrap="square" lIns="0" tIns="0" rIns="0" bIns="0" anchor="t" anchorCtr="0">
              <a:spAutoFit/>
            </a:bodyPr>
            <a:lstStyle/>
            <a:p>
              <a:pPr algn="ctr">
                <a:lnSpc>
                  <a:spcPts val="900"/>
                </a:lnSpc>
                <a:spcAft>
                  <a:spcPts val="0"/>
                </a:spcAft>
              </a:pPr>
              <a:r>
                <a:rPr lang="ja-JP" sz="8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en-US" sz="8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100</a:t>
              </a:r>
              <a:r>
                <a:rPr lang="ja-JP" sz="8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en-US" sz="8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120cm</a:t>
              </a:r>
              <a:r>
                <a:rPr lang="ja-JP" sz="8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程度</a:t>
              </a:r>
              <a:endParaRPr lang="ja-JP" sz="105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46" name="テキスト ボックス 2"/>
            <p:cNvSpPr txBox="1">
              <a:spLocks noChangeArrowheads="1"/>
            </p:cNvSpPr>
            <p:nvPr/>
          </p:nvSpPr>
          <p:spPr bwMode="auto">
            <a:xfrm>
              <a:off x="-246582" y="1231900"/>
              <a:ext cx="1187785" cy="203693"/>
            </a:xfrm>
            <a:prstGeom prst="rect">
              <a:avLst/>
            </a:prstGeom>
            <a:noFill/>
            <a:ln w="9525">
              <a:noFill/>
              <a:miter lim="800000"/>
              <a:headEnd/>
              <a:tailEnd/>
            </a:ln>
          </p:spPr>
          <p:txBody>
            <a:bodyPr rot="0" vert="horz" wrap="square" lIns="0" tIns="0" rIns="0" bIns="0" anchor="t" anchorCtr="0">
              <a:spAutoFit/>
            </a:bodyPr>
            <a:lstStyle/>
            <a:p>
              <a:pPr algn="ctr">
                <a:lnSpc>
                  <a:spcPts val="900"/>
                </a:lnSpc>
                <a:spcAft>
                  <a:spcPts val="0"/>
                </a:spcAft>
              </a:pPr>
              <a:r>
                <a:rPr lang="ja-JP" sz="8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en-US" sz="8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30cm</a:t>
              </a:r>
              <a:r>
                <a:rPr lang="ja-JP" sz="8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程度</a:t>
              </a:r>
              <a:endParaRPr lang="ja-JP" sz="105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cxnSp>
          <p:nvCxnSpPr>
            <p:cNvPr id="47" name="直線コネクタ 46"/>
            <p:cNvCxnSpPr/>
            <p:nvPr/>
          </p:nvCxnSpPr>
          <p:spPr>
            <a:xfrm>
              <a:off x="3168650" y="1536700"/>
              <a:ext cx="0" cy="92710"/>
            </a:xfrm>
            <a:prstGeom prst="line">
              <a:avLst/>
            </a:prstGeom>
            <a:noFill/>
            <a:ln w="6350" cap="flat" cmpd="sng" algn="ctr">
              <a:noFill/>
              <a:prstDash val="solid"/>
              <a:miter lim="800000"/>
            </a:ln>
            <a:effectLst/>
          </p:spPr>
        </p:cxnSp>
        <p:cxnSp>
          <p:nvCxnSpPr>
            <p:cNvPr id="48" name="直線コネクタ 47"/>
            <p:cNvCxnSpPr/>
            <p:nvPr/>
          </p:nvCxnSpPr>
          <p:spPr>
            <a:xfrm>
              <a:off x="3657600" y="1536700"/>
              <a:ext cx="0" cy="93345"/>
            </a:xfrm>
            <a:prstGeom prst="line">
              <a:avLst/>
            </a:prstGeom>
            <a:noFill/>
            <a:ln w="6350" cap="flat" cmpd="sng" algn="ctr">
              <a:noFill/>
              <a:prstDash val="solid"/>
              <a:miter lim="800000"/>
            </a:ln>
            <a:effectLst/>
          </p:spPr>
        </p:cxnSp>
        <p:cxnSp>
          <p:nvCxnSpPr>
            <p:cNvPr id="49" name="直線コネクタ 48"/>
            <p:cNvCxnSpPr/>
            <p:nvPr/>
          </p:nvCxnSpPr>
          <p:spPr>
            <a:xfrm>
              <a:off x="3168650" y="1631950"/>
              <a:ext cx="488372" cy="0"/>
            </a:xfrm>
            <a:prstGeom prst="line">
              <a:avLst/>
            </a:prstGeom>
            <a:noFill/>
            <a:ln w="6350" cap="flat" cmpd="sng" algn="ctr">
              <a:noFill/>
              <a:prstDash val="solid"/>
              <a:miter lim="800000"/>
            </a:ln>
            <a:effectLst/>
          </p:spPr>
        </p:cxnSp>
        <p:sp>
          <p:nvSpPr>
            <p:cNvPr id="50" name="テキスト ボックス 2"/>
            <p:cNvSpPr txBox="1">
              <a:spLocks noChangeArrowheads="1"/>
            </p:cNvSpPr>
            <p:nvPr/>
          </p:nvSpPr>
          <p:spPr bwMode="auto">
            <a:xfrm>
              <a:off x="3003551" y="1644650"/>
              <a:ext cx="1543925" cy="203693"/>
            </a:xfrm>
            <a:prstGeom prst="rect">
              <a:avLst/>
            </a:prstGeom>
            <a:noFill/>
            <a:ln w="9525">
              <a:noFill/>
              <a:miter lim="800000"/>
              <a:headEnd/>
              <a:tailEnd/>
            </a:ln>
          </p:spPr>
          <p:txBody>
            <a:bodyPr rot="0" vert="horz" wrap="square" lIns="0" tIns="0" rIns="0" bIns="0" anchor="t" anchorCtr="0">
              <a:spAutoFit/>
            </a:bodyPr>
            <a:lstStyle/>
            <a:p>
              <a:pPr algn="just">
                <a:lnSpc>
                  <a:spcPts val="900"/>
                </a:lnSpc>
                <a:spcAft>
                  <a:spcPts val="0"/>
                </a:spcAft>
              </a:pPr>
              <a:r>
                <a:rPr lang="ja-JP" sz="8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○最大</a:t>
              </a:r>
              <a:r>
                <a:rPr lang="en-US" sz="8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60cm</a:t>
              </a:r>
              <a:r>
                <a:rPr lang="ja-JP" sz="8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程度</a:t>
              </a:r>
              <a:endParaRPr lang="ja-JP" sz="105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grpSp>
      <p:sp>
        <p:nvSpPr>
          <p:cNvPr id="12" name="テキスト ボックス 2"/>
          <p:cNvSpPr txBox="1">
            <a:spLocks noChangeArrowheads="1"/>
          </p:cNvSpPr>
          <p:nvPr/>
        </p:nvSpPr>
        <p:spPr bwMode="auto">
          <a:xfrm>
            <a:off x="6878210" y="1690266"/>
            <a:ext cx="741115" cy="119312"/>
          </a:xfrm>
          <a:prstGeom prst="rect">
            <a:avLst/>
          </a:prstGeom>
          <a:noFill/>
          <a:ln w="9525">
            <a:noFill/>
            <a:miter lim="800000"/>
            <a:headEnd/>
            <a:tailEnd/>
          </a:ln>
        </p:spPr>
        <p:txBody>
          <a:bodyPr rot="0" vert="horz" wrap="square" lIns="0" tIns="0" rIns="0" bIns="0" anchor="t" anchorCtr="0">
            <a:spAutoFit/>
          </a:bodyPr>
          <a:lstStyle/>
          <a:p>
            <a:pPr algn="just">
              <a:lnSpc>
                <a:spcPts val="900"/>
              </a:lnSpc>
              <a:spcAft>
                <a:spcPts val="0"/>
              </a:spcAft>
            </a:pPr>
            <a:r>
              <a:rPr lang="ja-JP" sz="9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商品棚の例</a:t>
            </a:r>
            <a:endParaRPr lang="ja-JP" sz="105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cxnSp>
        <p:nvCxnSpPr>
          <p:cNvPr id="14" name="直線コネクタ 13"/>
          <p:cNvCxnSpPr/>
          <p:nvPr/>
        </p:nvCxnSpPr>
        <p:spPr>
          <a:xfrm>
            <a:off x="8577331" y="2880080"/>
            <a:ext cx="309092" cy="880551"/>
          </a:xfrm>
          <a:prstGeom prst="line">
            <a:avLst/>
          </a:prstGeom>
        </p:spPr>
        <p:style>
          <a:lnRef idx="1">
            <a:schemeClr val="dk1"/>
          </a:lnRef>
          <a:fillRef idx="0">
            <a:schemeClr val="dk1"/>
          </a:fillRef>
          <a:effectRef idx="0">
            <a:schemeClr val="dk1"/>
          </a:effectRef>
          <a:fontRef idx="minor">
            <a:schemeClr val="tx1"/>
          </a:fontRef>
        </p:style>
      </p:cxnSp>
      <p:sp>
        <p:nvSpPr>
          <p:cNvPr id="5" name="スライド番号プレースホルダー 4">
            <a:extLst>
              <a:ext uri="{FF2B5EF4-FFF2-40B4-BE49-F238E27FC236}">
                <a16:creationId xmlns:a16="http://schemas.microsoft.com/office/drawing/2014/main" id="{E140C45C-7EAA-4E97-A682-94337145C98F}"/>
              </a:ext>
            </a:extLst>
          </p:cNvPr>
          <p:cNvSpPr>
            <a:spLocks noGrp="1"/>
          </p:cNvSpPr>
          <p:nvPr>
            <p:ph type="sldNum" sz="quarter" idx="12"/>
          </p:nvPr>
        </p:nvSpPr>
        <p:spPr/>
        <p:txBody>
          <a:bodyPr/>
          <a:lstStyle/>
          <a:p>
            <a:fld id="{C6806FC0-9F84-4B10-9771-6729D6567E04}" type="slidenum">
              <a:rPr kumimoji="1" lang="ja-JP" altLang="en-US" smtClean="0"/>
              <a:t>17</a:t>
            </a:fld>
            <a:endParaRPr kumimoji="1" lang="ja-JP" altLang="en-US"/>
          </a:p>
        </p:txBody>
      </p:sp>
    </p:spTree>
    <p:extLst>
      <p:ext uri="{BB962C8B-B14F-4D97-AF65-F5344CB8AC3E}">
        <p14:creationId xmlns:p14="http://schemas.microsoft.com/office/powerpoint/2010/main" val="77255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B81A09-75C1-4972-A2B5-176846265229}"/>
              </a:ext>
            </a:extLst>
          </p:cNvPr>
          <p:cNvSpPr>
            <a:spLocks noGrp="1"/>
          </p:cNvSpPr>
          <p:nvPr>
            <p:ph type="ctrTitle"/>
          </p:nvPr>
        </p:nvSpPr>
        <p:spPr>
          <a:xfrm>
            <a:off x="312213" y="549583"/>
            <a:ext cx="6250512" cy="468932"/>
          </a:xfrm>
        </p:spPr>
        <p:txBody>
          <a:bodyPr anchor="ctr">
            <a:noAutofit/>
          </a:bodyPr>
          <a:lstStyle/>
          <a:p>
            <a:pPr algn="l">
              <a:lnSpc>
                <a:spcPct val="100000"/>
              </a:lnSpc>
            </a:pPr>
            <a:r>
              <a:rPr kumimoji="1" lang="ja-JP" altLang="en-US" sz="1800" dirty="0">
                <a:latin typeface="ＭＳ ゴシック" panose="020B0609070205080204" pitchFamily="49" charset="-128"/>
                <a:ea typeface="ＭＳ ゴシック" panose="020B0609070205080204" pitchFamily="49" charset="-128"/>
              </a:rPr>
              <a:t>［</a:t>
            </a:r>
            <a:r>
              <a:rPr kumimoji="1" lang="en-US" altLang="ja-JP" sz="1800" dirty="0">
                <a:latin typeface="ＭＳ ゴシック" panose="020B0609070205080204" pitchFamily="49" charset="-128"/>
                <a:ea typeface="ＭＳ ゴシック" panose="020B0609070205080204" pitchFamily="49" charset="-128"/>
              </a:rPr>
              <a:t>17</a:t>
            </a:r>
            <a:r>
              <a:rPr kumimoji="1" lang="ja-JP" altLang="en-US" sz="1800" dirty="0">
                <a:latin typeface="ＭＳ ゴシック" panose="020B0609070205080204" pitchFamily="49" charset="-128"/>
                <a:ea typeface="ＭＳ ゴシック" panose="020B0609070205080204" pitchFamily="49" charset="-128"/>
              </a:rPr>
              <a:t>］内装等（内装・客席・備品・その他の配慮）</a:t>
            </a:r>
          </a:p>
        </p:txBody>
      </p:sp>
      <p:cxnSp>
        <p:nvCxnSpPr>
          <p:cNvPr id="4" name="直線コネクタ 3">
            <a:extLst>
              <a:ext uri="{FF2B5EF4-FFF2-40B4-BE49-F238E27FC236}">
                <a16:creationId xmlns:a16="http://schemas.microsoft.com/office/drawing/2014/main" id="{B9767011-3D39-4431-BC05-0A32C7BCEC85}"/>
              </a:ext>
            </a:extLst>
          </p:cNvPr>
          <p:cNvCxnSpPr/>
          <p:nvPr/>
        </p:nvCxnSpPr>
        <p:spPr>
          <a:xfrm>
            <a:off x="578840" y="1049906"/>
            <a:ext cx="10838577"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6" name="テキスト ボックス 5">
            <a:extLst>
              <a:ext uri="{FF2B5EF4-FFF2-40B4-BE49-F238E27FC236}">
                <a16:creationId xmlns:a16="http://schemas.microsoft.com/office/drawing/2014/main" id="{83CF6B37-C912-467A-AB92-D2EDE74BA4C9}"/>
              </a:ext>
            </a:extLst>
          </p:cNvPr>
          <p:cNvSpPr txBox="1"/>
          <p:nvPr/>
        </p:nvSpPr>
        <p:spPr>
          <a:xfrm>
            <a:off x="578840" y="1049906"/>
            <a:ext cx="5394121" cy="338554"/>
          </a:xfrm>
          <a:prstGeom prst="rect">
            <a:avLst/>
          </a:prstGeom>
          <a:noFill/>
        </p:spPr>
        <p:txBody>
          <a:bodyPr wrap="square" rtlCol="0">
            <a:spAutoFit/>
          </a:bodyPr>
          <a:lstStyle/>
          <a:p>
            <a:r>
              <a:rPr lang="ja-JP" altLang="en-US" sz="1600" dirty="0">
                <a:latin typeface="ＭＳ ゴシック" panose="020B0609070205080204" pitchFamily="49" charset="-128"/>
                <a:ea typeface="ＭＳ ゴシック" panose="020B0609070205080204" pitchFamily="49" charset="-128"/>
              </a:rPr>
              <a:t>図</a:t>
            </a:r>
            <a:r>
              <a:rPr lang="en-US" altLang="ja-JP" sz="1600" dirty="0">
                <a:latin typeface="ＭＳ ゴシック" panose="020B0609070205080204" pitchFamily="49" charset="-128"/>
                <a:ea typeface="ＭＳ ゴシック" panose="020B0609070205080204" pitchFamily="49" charset="-128"/>
              </a:rPr>
              <a:t>17.1</a:t>
            </a:r>
            <a:r>
              <a:rPr lang="ja-JP" altLang="en-US" sz="1600" dirty="0">
                <a:latin typeface="ＭＳ ゴシック" panose="020B0609070205080204" pitchFamily="49" charset="-128"/>
                <a:ea typeface="ＭＳ ゴシック" panose="020B0609070205080204" pitchFamily="49" charset="-128"/>
              </a:rPr>
              <a:t>　物販店舗内部における設計例</a:t>
            </a:r>
            <a:endParaRPr lang="en-US" altLang="ja-JP" sz="1600" dirty="0">
              <a:latin typeface="ＭＳ ゴシック" panose="020B0609070205080204" pitchFamily="49" charset="-128"/>
              <a:ea typeface="ＭＳ ゴシック" panose="020B0609070205080204" pitchFamily="49" charset="-128"/>
            </a:endParaRPr>
          </a:p>
        </p:txBody>
      </p:sp>
      <p:sp>
        <p:nvSpPr>
          <p:cNvPr id="7" name="テキスト ボックス 6">
            <a:extLst>
              <a:ext uri="{FF2B5EF4-FFF2-40B4-BE49-F238E27FC236}">
                <a16:creationId xmlns:a16="http://schemas.microsoft.com/office/drawing/2014/main" id="{E9C58F59-150F-4E2E-9E24-CB88F753C5AE}"/>
              </a:ext>
            </a:extLst>
          </p:cNvPr>
          <p:cNvSpPr txBox="1"/>
          <p:nvPr/>
        </p:nvSpPr>
        <p:spPr>
          <a:xfrm>
            <a:off x="578839" y="1357972"/>
            <a:ext cx="5104701" cy="2246769"/>
          </a:xfrm>
          <a:prstGeom prst="rect">
            <a:avLst/>
          </a:prstGeom>
          <a:ln w="3175">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400" dirty="0">
                <a:latin typeface="ＭＳ ゴシック" panose="020B0609070205080204" pitchFamily="49" charset="-128"/>
                <a:ea typeface="ＭＳ ゴシック" panose="020B0609070205080204" pitchFamily="49" charset="-128"/>
              </a:rPr>
              <a:t>現行</a:t>
            </a:r>
            <a:endParaRPr lang="en-US" altLang="ja-JP" sz="1400" dirty="0">
              <a:latin typeface="ＭＳ ゴシック" panose="020B0609070205080204" pitchFamily="49" charset="-128"/>
              <a:ea typeface="ＭＳ ゴシック" panose="020B0609070205080204" pitchFamily="49" charset="-128"/>
            </a:endParaRPr>
          </a:p>
          <a:p>
            <a:pPr algn="ctr"/>
            <a:r>
              <a:rPr lang="ja-JP" altLang="en-US" sz="1400" dirty="0">
                <a:latin typeface="ＭＳ ゴシック" panose="020B0609070205080204" pitchFamily="49" charset="-128"/>
                <a:ea typeface="ＭＳ ゴシック" panose="020B0609070205080204" pitchFamily="49" charset="-128"/>
              </a:rPr>
              <a:t>　</a:t>
            </a:r>
            <a:endParaRPr lang="en-US" altLang="ja-JP" sz="1400" dirty="0">
              <a:latin typeface="ＭＳ ゴシック" panose="020B0609070205080204" pitchFamily="49" charset="-128"/>
              <a:ea typeface="ＭＳ ゴシック" panose="020B0609070205080204" pitchFamily="49" charset="-128"/>
            </a:endParaRPr>
          </a:p>
          <a:p>
            <a:pPr algn="ctr"/>
            <a:endParaRPr lang="en-US" altLang="ja-JP" sz="1400" dirty="0">
              <a:latin typeface="ＭＳ ゴシック" panose="020B0609070205080204" pitchFamily="49" charset="-128"/>
              <a:ea typeface="ＭＳ ゴシック" panose="020B0609070205080204" pitchFamily="49" charset="-128"/>
            </a:endParaRPr>
          </a:p>
          <a:p>
            <a:pPr algn="ctr"/>
            <a:endParaRPr lang="en-US" altLang="ja-JP" sz="1400" dirty="0">
              <a:latin typeface="ＭＳ ゴシック" panose="020B0609070205080204" pitchFamily="49" charset="-128"/>
              <a:ea typeface="ＭＳ ゴシック" panose="020B0609070205080204" pitchFamily="49" charset="-128"/>
            </a:endParaRPr>
          </a:p>
          <a:p>
            <a:pPr algn="ctr"/>
            <a:endParaRPr lang="en-US" altLang="ja-JP" sz="1400" dirty="0">
              <a:latin typeface="ＭＳ ゴシック" panose="020B0609070205080204" pitchFamily="49" charset="-128"/>
              <a:ea typeface="ＭＳ ゴシック" panose="020B0609070205080204" pitchFamily="49" charset="-128"/>
            </a:endParaRPr>
          </a:p>
          <a:p>
            <a:pPr algn="ctr"/>
            <a:endParaRPr lang="en-US" altLang="ja-JP" sz="1400" dirty="0">
              <a:latin typeface="ＭＳ ゴシック" panose="020B0609070205080204" pitchFamily="49" charset="-128"/>
              <a:ea typeface="ＭＳ ゴシック" panose="020B0609070205080204" pitchFamily="49" charset="-128"/>
            </a:endParaRPr>
          </a:p>
          <a:p>
            <a:pPr algn="ctr"/>
            <a:endParaRPr lang="en-US" altLang="ja-JP" sz="1400" dirty="0">
              <a:latin typeface="ＭＳ ゴシック" panose="020B0609070205080204" pitchFamily="49" charset="-128"/>
              <a:ea typeface="ＭＳ ゴシック" panose="020B0609070205080204" pitchFamily="49" charset="-128"/>
            </a:endParaRPr>
          </a:p>
          <a:p>
            <a:pPr algn="ctr"/>
            <a:endParaRPr lang="en-US" altLang="ja-JP" sz="1400" dirty="0">
              <a:latin typeface="ＭＳ ゴシック" panose="020B0609070205080204" pitchFamily="49" charset="-128"/>
              <a:ea typeface="ＭＳ ゴシック" panose="020B0609070205080204" pitchFamily="49" charset="-128"/>
            </a:endParaRPr>
          </a:p>
          <a:p>
            <a:pPr algn="ctr"/>
            <a:endParaRPr lang="en-US" altLang="ja-JP" sz="1400" dirty="0">
              <a:latin typeface="ＭＳ ゴシック" panose="020B0609070205080204" pitchFamily="49" charset="-128"/>
              <a:ea typeface="ＭＳ ゴシック" panose="020B0609070205080204" pitchFamily="49" charset="-128"/>
            </a:endParaRPr>
          </a:p>
          <a:p>
            <a:pPr algn="ctr"/>
            <a:r>
              <a:rPr lang="ja-JP" altLang="en-US" sz="1400" dirty="0">
                <a:latin typeface="ＭＳ ゴシック" panose="020B0609070205080204" pitchFamily="49" charset="-128"/>
                <a:ea typeface="ＭＳ ゴシック" panose="020B0609070205080204" pitchFamily="49" charset="-128"/>
              </a:rPr>
              <a:t>（なし）</a:t>
            </a:r>
            <a:endParaRPr lang="en-US" altLang="ja-JP" sz="1400" dirty="0">
              <a:latin typeface="ＭＳ ゴシック" panose="020B0609070205080204" pitchFamily="49" charset="-128"/>
              <a:ea typeface="ＭＳ ゴシック" panose="020B0609070205080204" pitchFamily="49" charset="-128"/>
            </a:endParaRPr>
          </a:p>
        </p:txBody>
      </p:sp>
      <p:sp>
        <p:nvSpPr>
          <p:cNvPr id="10" name="テキスト ボックス 9">
            <a:extLst>
              <a:ext uri="{FF2B5EF4-FFF2-40B4-BE49-F238E27FC236}">
                <a16:creationId xmlns:a16="http://schemas.microsoft.com/office/drawing/2014/main" id="{07D19D9B-F874-4F01-A4DC-8D8591D45BB6}"/>
              </a:ext>
            </a:extLst>
          </p:cNvPr>
          <p:cNvSpPr txBox="1"/>
          <p:nvPr/>
        </p:nvSpPr>
        <p:spPr>
          <a:xfrm>
            <a:off x="6219041" y="1357972"/>
            <a:ext cx="5198376" cy="307777"/>
          </a:xfrm>
          <a:prstGeom prst="rect">
            <a:avLst/>
          </a:prstGeom>
          <a:ln w="3175">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400" dirty="0">
                <a:latin typeface="ＭＳ ゴシック" panose="020B0609070205080204" pitchFamily="49" charset="-128"/>
                <a:ea typeface="ＭＳ ゴシック" panose="020B0609070205080204" pitchFamily="49" charset="-128"/>
              </a:rPr>
              <a:t>改訂（案）</a:t>
            </a:r>
            <a:endParaRPr lang="en-US" altLang="ja-JP" sz="1400" dirty="0">
              <a:latin typeface="ＭＳ ゴシック" panose="020B0609070205080204" pitchFamily="49" charset="-128"/>
              <a:ea typeface="ＭＳ ゴシック" panose="020B0609070205080204" pitchFamily="49" charset="-128"/>
            </a:endParaRPr>
          </a:p>
        </p:txBody>
      </p:sp>
      <p:sp>
        <p:nvSpPr>
          <p:cNvPr id="3" name="矢印: 右 2">
            <a:extLst>
              <a:ext uri="{FF2B5EF4-FFF2-40B4-BE49-F238E27FC236}">
                <a16:creationId xmlns:a16="http://schemas.microsoft.com/office/drawing/2014/main" id="{3DFA248C-F35F-42AF-80F9-7DBC492714E3}"/>
              </a:ext>
            </a:extLst>
          </p:cNvPr>
          <p:cNvSpPr/>
          <p:nvPr/>
        </p:nvSpPr>
        <p:spPr>
          <a:xfrm>
            <a:off x="5718495" y="2762075"/>
            <a:ext cx="402671" cy="14345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p:nvPr/>
        </p:nvPicPr>
        <p:blipFill>
          <a:blip r:embed="rId2">
            <a:extLst>
              <a:ext uri="{28A0092B-C50C-407E-A947-70E740481C1C}">
                <a14:useLocalDpi xmlns:a14="http://schemas.microsoft.com/office/drawing/2010/main" val="0"/>
              </a:ext>
            </a:extLst>
          </a:blip>
          <a:stretch>
            <a:fillRect/>
          </a:stretch>
        </p:blipFill>
        <p:spPr>
          <a:xfrm>
            <a:off x="6800301" y="1665749"/>
            <a:ext cx="4569717" cy="3591524"/>
          </a:xfrm>
          <a:prstGeom prst="rect">
            <a:avLst/>
          </a:prstGeom>
          <a:ln>
            <a:noFill/>
          </a:ln>
        </p:spPr>
      </p:pic>
      <p:grpSp>
        <p:nvGrpSpPr>
          <p:cNvPr id="11" name="グループ化 10"/>
          <p:cNvGrpSpPr/>
          <p:nvPr/>
        </p:nvGrpSpPr>
        <p:grpSpPr>
          <a:xfrm>
            <a:off x="6376717" y="5257273"/>
            <a:ext cx="5040700" cy="1501198"/>
            <a:chOff x="0" y="0"/>
            <a:chExt cx="5379933" cy="1602031"/>
          </a:xfrm>
        </p:grpSpPr>
        <p:pic>
          <p:nvPicPr>
            <p:cNvPr id="16" name="図 15" descr="ダイアグラム&#10;&#10;自動的に生成された説明"/>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328" y="0"/>
              <a:ext cx="4319905" cy="1029335"/>
            </a:xfrm>
            <a:prstGeom prst="rect">
              <a:avLst/>
            </a:prstGeom>
            <a:ln>
              <a:noFill/>
            </a:ln>
          </p:spPr>
        </p:pic>
        <p:cxnSp>
          <p:nvCxnSpPr>
            <p:cNvPr id="17" name="直線コネクタ 16"/>
            <p:cNvCxnSpPr/>
            <p:nvPr/>
          </p:nvCxnSpPr>
          <p:spPr>
            <a:xfrm>
              <a:off x="1115786" y="1279072"/>
              <a:ext cx="932688" cy="0"/>
            </a:xfrm>
            <a:prstGeom prst="line">
              <a:avLst/>
            </a:prstGeom>
            <a:noFill/>
            <a:ln w="6350" cap="flat" cmpd="sng" algn="ctr">
              <a:noFill/>
              <a:prstDash val="solid"/>
              <a:miter lim="800000"/>
            </a:ln>
            <a:effectLst/>
          </p:spPr>
        </p:cxnSp>
        <p:cxnSp>
          <p:nvCxnSpPr>
            <p:cNvPr id="18" name="直線コネクタ 17"/>
            <p:cNvCxnSpPr/>
            <p:nvPr/>
          </p:nvCxnSpPr>
          <p:spPr>
            <a:xfrm>
              <a:off x="1115786" y="1104900"/>
              <a:ext cx="0" cy="170688"/>
            </a:xfrm>
            <a:prstGeom prst="line">
              <a:avLst/>
            </a:prstGeom>
            <a:noFill/>
            <a:ln w="6350" cap="flat" cmpd="sng" algn="ctr">
              <a:noFill/>
              <a:prstDash val="solid"/>
              <a:miter lim="800000"/>
            </a:ln>
            <a:effectLst/>
          </p:spPr>
        </p:cxnSp>
        <p:cxnSp>
          <p:nvCxnSpPr>
            <p:cNvPr id="19" name="直線コネクタ 18"/>
            <p:cNvCxnSpPr/>
            <p:nvPr/>
          </p:nvCxnSpPr>
          <p:spPr>
            <a:xfrm>
              <a:off x="1322614" y="1104900"/>
              <a:ext cx="0" cy="170688"/>
            </a:xfrm>
            <a:prstGeom prst="line">
              <a:avLst/>
            </a:prstGeom>
            <a:noFill/>
            <a:ln w="6350" cap="flat" cmpd="sng" algn="ctr">
              <a:noFill/>
              <a:prstDash val="solid"/>
              <a:miter lim="800000"/>
            </a:ln>
            <a:effectLst/>
          </p:spPr>
        </p:cxnSp>
        <p:cxnSp>
          <p:nvCxnSpPr>
            <p:cNvPr id="20" name="直線コネクタ 19"/>
            <p:cNvCxnSpPr/>
            <p:nvPr/>
          </p:nvCxnSpPr>
          <p:spPr>
            <a:xfrm>
              <a:off x="2051957" y="1104900"/>
              <a:ext cx="0" cy="170688"/>
            </a:xfrm>
            <a:prstGeom prst="line">
              <a:avLst/>
            </a:prstGeom>
            <a:noFill/>
            <a:ln w="6350" cap="flat" cmpd="sng" algn="ctr">
              <a:noFill/>
              <a:prstDash val="solid"/>
              <a:miter lim="800000"/>
            </a:ln>
            <a:effectLst/>
          </p:spPr>
        </p:cxnSp>
        <p:cxnSp>
          <p:nvCxnSpPr>
            <p:cNvPr id="21" name="直線コネクタ 20"/>
            <p:cNvCxnSpPr/>
            <p:nvPr/>
          </p:nvCxnSpPr>
          <p:spPr>
            <a:xfrm>
              <a:off x="2835728" y="1104900"/>
              <a:ext cx="0" cy="170688"/>
            </a:xfrm>
            <a:prstGeom prst="line">
              <a:avLst/>
            </a:prstGeom>
            <a:noFill/>
            <a:ln w="6350" cap="flat" cmpd="sng" algn="ctr">
              <a:noFill/>
              <a:prstDash val="solid"/>
              <a:miter lim="800000"/>
            </a:ln>
            <a:effectLst/>
          </p:spPr>
        </p:cxnSp>
        <p:cxnSp>
          <p:nvCxnSpPr>
            <p:cNvPr id="22" name="直線コネクタ 21"/>
            <p:cNvCxnSpPr/>
            <p:nvPr/>
          </p:nvCxnSpPr>
          <p:spPr>
            <a:xfrm>
              <a:off x="3461657" y="1104900"/>
              <a:ext cx="0" cy="170688"/>
            </a:xfrm>
            <a:prstGeom prst="line">
              <a:avLst/>
            </a:prstGeom>
            <a:noFill/>
            <a:ln w="6350" cap="flat" cmpd="sng" algn="ctr">
              <a:noFill/>
              <a:prstDash val="solid"/>
              <a:miter lim="800000"/>
            </a:ln>
            <a:effectLst/>
          </p:spPr>
        </p:cxnSp>
        <p:cxnSp>
          <p:nvCxnSpPr>
            <p:cNvPr id="23" name="直線コネクタ 22"/>
            <p:cNvCxnSpPr/>
            <p:nvPr/>
          </p:nvCxnSpPr>
          <p:spPr>
            <a:xfrm>
              <a:off x="4261757" y="1104900"/>
              <a:ext cx="0" cy="170180"/>
            </a:xfrm>
            <a:prstGeom prst="line">
              <a:avLst/>
            </a:prstGeom>
            <a:noFill/>
            <a:ln w="6350" cap="flat" cmpd="sng" algn="ctr">
              <a:noFill/>
              <a:prstDash val="solid"/>
              <a:miter lim="800000"/>
            </a:ln>
            <a:effectLst/>
          </p:spPr>
        </p:cxnSp>
        <p:cxnSp>
          <p:nvCxnSpPr>
            <p:cNvPr id="24" name="直線コネクタ 23"/>
            <p:cNvCxnSpPr/>
            <p:nvPr/>
          </p:nvCxnSpPr>
          <p:spPr>
            <a:xfrm>
              <a:off x="4740728" y="1104900"/>
              <a:ext cx="0" cy="170688"/>
            </a:xfrm>
            <a:prstGeom prst="line">
              <a:avLst/>
            </a:prstGeom>
            <a:noFill/>
            <a:ln w="6350" cap="flat" cmpd="sng" algn="ctr">
              <a:noFill/>
              <a:prstDash val="solid"/>
              <a:miter lim="800000"/>
            </a:ln>
            <a:effectLst/>
          </p:spPr>
        </p:cxnSp>
        <p:cxnSp>
          <p:nvCxnSpPr>
            <p:cNvPr id="25" name="直線コネクタ 24"/>
            <p:cNvCxnSpPr/>
            <p:nvPr/>
          </p:nvCxnSpPr>
          <p:spPr>
            <a:xfrm>
              <a:off x="892628" y="326572"/>
              <a:ext cx="0" cy="611632"/>
            </a:xfrm>
            <a:prstGeom prst="line">
              <a:avLst/>
            </a:prstGeom>
            <a:noFill/>
            <a:ln w="6350" cap="flat" cmpd="sng" algn="ctr">
              <a:noFill/>
              <a:prstDash val="solid"/>
              <a:miter lim="800000"/>
            </a:ln>
            <a:effectLst/>
          </p:spPr>
        </p:cxnSp>
        <p:cxnSp>
          <p:nvCxnSpPr>
            <p:cNvPr id="26" name="直線コネクタ 25"/>
            <p:cNvCxnSpPr/>
            <p:nvPr/>
          </p:nvCxnSpPr>
          <p:spPr>
            <a:xfrm flipH="1">
              <a:off x="892628" y="326572"/>
              <a:ext cx="143256" cy="0"/>
            </a:xfrm>
            <a:prstGeom prst="line">
              <a:avLst/>
            </a:prstGeom>
            <a:noFill/>
            <a:ln w="6350" cap="flat" cmpd="sng" algn="ctr">
              <a:noFill/>
              <a:prstDash val="solid"/>
              <a:miter lim="800000"/>
            </a:ln>
            <a:effectLst/>
          </p:spPr>
        </p:cxnSp>
        <p:cxnSp>
          <p:nvCxnSpPr>
            <p:cNvPr id="27" name="直線コネクタ 26"/>
            <p:cNvCxnSpPr/>
            <p:nvPr/>
          </p:nvCxnSpPr>
          <p:spPr>
            <a:xfrm flipH="1">
              <a:off x="892628" y="767443"/>
              <a:ext cx="143256" cy="0"/>
            </a:xfrm>
            <a:prstGeom prst="line">
              <a:avLst/>
            </a:prstGeom>
            <a:noFill/>
            <a:ln w="6350" cap="flat" cmpd="sng" algn="ctr">
              <a:noFill/>
              <a:prstDash val="solid"/>
              <a:miter lim="800000"/>
            </a:ln>
            <a:effectLst/>
          </p:spPr>
        </p:cxnSp>
        <p:cxnSp>
          <p:nvCxnSpPr>
            <p:cNvPr id="28" name="直線コネクタ 27"/>
            <p:cNvCxnSpPr/>
            <p:nvPr/>
          </p:nvCxnSpPr>
          <p:spPr>
            <a:xfrm>
              <a:off x="2835728" y="1279072"/>
              <a:ext cx="627888" cy="0"/>
            </a:xfrm>
            <a:prstGeom prst="line">
              <a:avLst/>
            </a:prstGeom>
            <a:noFill/>
            <a:ln w="6350" cap="flat" cmpd="sng" algn="ctr">
              <a:noFill/>
              <a:prstDash val="solid"/>
              <a:miter lim="800000"/>
            </a:ln>
            <a:effectLst/>
          </p:spPr>
        </p:cxnSp>
        <p:cxnSp>
          <p:nvCxnSpPr>
            <p:cNvPr id="29" name="直線コネクタ 28"/>
            <p:cNvCxnSpPr/>
            <p:nvPr/>
          </p:nvCxnSpPr>
          <p:spPr>
            <a:xfrm>
              <a:off x="4261757" y="1279072"/>
              <a:ext cx="475488" cy="0"/>
            </a:xfrm>
            <a:prstGeom prst="line">
              <a:avLst/>
            </a:prstGeom>
            <a:noFill/>
            <a:ln w="6350" cap="flat" cmpd="sng" algn="ctr">
              <a:noFill/>
              <a:prstDash val="solid"/>
              <a:miter lim="800000"/>
            </a:ln>
            <a:effectLst/>
          </p:spPr>
        </p:cxnSp>
        <p:sp>
          <p:nvSpPr>
            <p:cNvPr id="30" name="テキスト ボックス 2"/>
            <p:cNvSpPr txBox="1">
              <a:spLocks noChangeArrowheads="1"/>
            </p:cNvSpPr>
            <p:nvPr/>
          </p:nvSpPr>
          <p:spPr bwMode="auto">
            <a:xfrm>
              <a:off x="2835728" y="1311729"/>
              <a:ext cx="893893" cy="145343"/>
            </a:xfrm>
            <a:prstGeom prst="rect">
              <a:avLst/>
            </a:prstGeom>
            <a:noFill/>
            <a:ln w="9525">
              <a:noFill/>
              <a:miter lim="800000"/>
              <a:headEnd/>
              <a:tailEnd/>
            </a:ln>
          </p:spPr>
          <p:txBody>
            <a:bodyPr rot="0" vert="horz" wrap="square" lIns="0" tIns="0" rIns="0" bIns="0" anchor="t" anchorCtr="0">
              <a:spAutoFit/>
            </a:bodyPr>
            <a:lstStyle/>
            <a:p>
              <a:pPr algn="ctr">
                <a:lnSpc>
                  <a:spcPts val="900"/>
                </a:lnSpc>
                <a:spcAft>
                  <a:spcPts val="0"/>
                </a:spcAft>
              </a:pPr>
              <a:r>
                <a:rPr lang="ja-JP" sz="8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en-US" sz="8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120cm</a:t>
              </a:r>
              <a:r>
                <a:rPr lang="ja-JP" sz="8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以上</a:t>
              </a:r>
              <a:endParaRPr lang="ja-JP" sz="105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31" name="テキスト ボックス 2"/>
            <p:cNvSpPr txBox="1">
              <a:spLocks noChangeArrowheads="1"/>
            </p:cNvSpPr>
            <p:nvPr/>
          </p:nvSpPr>
          <p:spPr bwMode="auto">
            <a:xfrm>
              <a:off x="1322614" y="1311729"/>
              <a:ext cx="725424" cy="123190"/>
            </a:xfrm>
            <a:prstGeom prst="rect">
              <a:avLst/>
            </a:prstGeom>
            <a:noFill/>
            <a:ln w="9525">
              <a:noFill/>
              <a:miter lim="800000"/>
              <a:headEnd/>
              <a:tailEnd/>
            </a:ln>
          </p:spPr>
          <p:txBody>
            <a:bodyPr rot="0" vert="horz" wrap="square" lIns="0" tIns="0" rIns="0" bIns="0" anchor="t" anchorCtr="0">
              <a:spAutoFit/>
            </a:bodyPr>
            <a:lstStyle/>
            <a:p>
              <a:pPr algn="ctr">
                <a:lnSpc>
                  <a:spcPts val="900"/>
                </a:lnSpc>
                <a:spcAft>
                  <a:spcPts val="0"/>
                </a:spcAft>
              </a:pPr>
              <a:r>
                <a:rPr lang="ja-JP" sz="800" kern="100">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en-US" sz="800" kern="100">
                  <a:effectLst/>
                  <a:latin typeface="ＭＳ ゴシック" panose="020B0609070205080204" pitchFamily="49" charset="-128"/>
                  <a:ea typeface="ＭＳ ゴシック" panose="020B0609070205080204" pitchFamily="49" charset="-128"/>
                  <a:cs typeface="Times New Roman" panose="02020603050405020304" pitchFamily="18" charset="0"/>
                </a:rPr>
                <a:t>140cm</a:t>
              </a:r>
              <a:r>
                <a:rPr lang="ja-JP" sz="800" kern="100">
                  <a:effectLst/>
                  <a:latin typeface="ＭＳ ゴシック" panose="020B0609070205080204" pitchFamily="49" charset="-128"/>
                  <a:ea typeface="ＭＳ ゴシック" panose="020B0609070205080204" pitchFamily="49" charset="-128"/>
                  <a:cs typeface="Times New Roman" panose="02020603050405020304" pitchFamily="18" charset="0"/>
                </a:rPr>
                <a:t>以上</a:t>
              </a:r>
              <a:endParaRPr lang="ja-JP" sz="105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32" name="テキスト ボックス 2"/>
            <p:cNvSpPr txBox="1">
              <a:spLocks noChangeArrowheads="1"/>
            </p:cNvSpPr>
            <p:nvPr/>
          </p:nvSpPr>
          <p:spPr bwMode="auto">
            <a:xfrm>
              <a:off x="3963888" y="1311345"/>
              <a:ext cx="1416045" cy="290686"/>
            </a:xfrm>
            <a:prstGeom prst="rect">
              <a:avLst/>
            </a:prstGeom>
            <a:noFill/>
            <a:ln w="9525">
              <a:noFill/>
              <a:miter lim="800000"/>
              <a:headEnd/>
              <a:tailEnd/>
            </a:ln>
          </p:spPr>
          <p:txBody>
            <a:bodyPr rot="0" vert="horz" wrap="square" lIns="0" tIns="0" rIns="0" bIns="0" anchor="t" anchorCtr="0">
              <a:spAutoFit/>
            </a:bodyPr>
            <a:lstStyle/>
            <a:p>
              <a:pPr algn="ctr">
                <a:lnSpc>
                  <a:spcPts val="900"/>
                </a:lnSpc>
                <a:spcAft>
                  <a:spcPts val="0"/>
                </a:spcAft>
              </a:pPr>
              <a:r>
                <a:rPr lang="ja-JP" sz="8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en-US" sz="8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90cm</a:t>
              </a:r>
              <a:r>
                <a:rPr lang="ja-JP" sz="8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以上</a:t>
              </a:r>
              <a:endParaRPr lang="ja-JP" sz="105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lgn="ctr">
                <a:lnSpc>
                  <a:spcPts val="900"/>
                </a:lnSpc>
                <a:spcAft>
                  <a:spcPts val="0"/>
                </a:spcAft>
              </a:pPr>
              <a:r>
                <a:rPr lang="ja-JP" sz="8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（すれ違いのない通路）</a:t>
              </a:r>
              <a:endParaRPr lang="ja-JP" sz="105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33" name="テキスト ボックス 2"/>
            <p:cNvSpPr txBox="1">
              <a:spLocks noChangeArrowheads="1"/>
            </p:cNvSpPr>
            <p:nvPr/>
          </p:nvSpPr>
          <p:spPr bwMode="auto">
            <a:xfrm>
              <a:off x="810986" y="1426029"/>
              <a:ext cx="1237051" cy="145343"/>
            </a:xfrm>
            <a:prstGeom prst="rect">
              <a:avLst/>
            </a:prstGeom>
            <a:noFill/>
            <a:ln w="9525">
              <a:noFill/>
              <a:miter lim="800000"/>
              <a:headEnd/>
              <a:tailEnd/>
            </a:ln>
          </p:spPr>
          <p:txBody>
            <a:bodyPr rot="0" vert="horz" wrap="square" lIns="0" tIns="0" rIns="0" bIns="0" anchor="t" anchorCtr="0">
              <a:spAutoFit/>
            </a:bodyPr>
            <a:lstStyle/>
            <a:p>
              <a:pPr algn="just">
                <a:lnSpc>
                  <a:spcPts val="900"/>
                </a:lnSpc>
                <a:spcAft>
                  <a:spcPts val="0"/>
                </a:spcAft>
              </a:pPr>
              <a:r>
                <a:rPr lang="ja-JP" sz="8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○最大</a:t>
              </a:r>
              <a:r>
                <a:rPr lang="en-US" sz="8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60cm</a:t>
              </a:r>
              <a:r>
                <a:rPr lang="ja-JP" sz="8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程度</a:t>
              </a:r>
              <a:endParaRPr lang="ja-JP" sz="105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34" name="テキスト ボックス 2"/>
            <p:cNvSpPr txBox="1">
              <a:spLocks noChangeArrowheads="1"/>
            </p:cNvSpPr>
            <p:nvPr/>
          </p:nvSpPr>
          <p:spPr bwMode="auto">
            <a:xfrm>
              <a:off x="0" y="484415"/>
              <a:ext cx="892810" cy="123190"/>
            </a:xfrm>
            <a:prstGeom prst="rect">
              <a:avLst/>
            </a:prstGeom>
            <a:noFill/>
            <a:ln w="9525">
              <a:noFill/>
              <a:miter lim="800000"/>
              <a:headEnd/>
              <a:tailEnd/>
            </a:ln>
          </p:spPr>
          <p:txBody>
            <a:bodyPr rot="0" vert="horz" wrap="square" lIns="0" tIns="0" rIns="0" bIns="0" anchor="t" anchorCtr="0">
              <a:spAutoFit/>
            </a:bodyPr>
            <a:lstStyle/>
            <a:p>
              <a:pPr algn="ctr">
                <a:lnSpc>
                  <a:spcPts val="900"/>
                </a:lnSpc>
                <a:spcAft>
                  <a:spcPts val="0"/>
                </a:spcAft>
              </a:pPr>
              <a:r>
                <a:rPr lang="ja-JP" sz="800" kern="100">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en-US" sz="800" kern="100">
                  <a:effectLst/>
                  <a:latin typeface="ＭＳ ゴシック" panose="020B0609070205080204" pitchFamily="49" charset="-128"/>
                  <a:ea typeface="ＭＳ ゴシック" panose="020B0609070205080204" pitchFamily="49" charset="-128"/>
                  <a:cs typeface="Times New Roman" panose="02020603050405020304" pitchFamily="18" charset="0"/>
                </a:rPr>
                <a:t>100</a:t>
              </a:r>
              <a:r>
                <a:rPr lang="ja-JP" sz="800" kern="100">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en-US" sz="800" kern="100">
                  <a:effectLst/>
                  <a:latin typeface="ＭＳ ゴシック" panose="020B0609070205080204" pitchFamily="49" charset="-128"/>
                  <a:ea typeface="ＭＳ ゴシック" panose="020B0609070205080204" pitchFamily="49" charset="-128"/>
                  <a:cs typeface="Times New Roman" panose="02020603050405020304" pitchFamily="18" charset="0"/>
                </a:rPr>
                <a:t>120cm</a:t>
              </a:r>
              <a:r>
                <a:rPr lang="ja-JP" sz="800" kern="100">
                  <a:effectLst/>
                  <a:latin typeface="ＭＳ ゴシック" panose="020B0609070205080204" pitchFamily="49" charset="-128"/>
                  <a:ea typeface="ＭＳ ゴシック" panose="020B0609070205080204" pitchFamily="49" charset="-128"/>
                  <a:cs typeface="Times New Roman" panose="02020603050405020304" pitchFamily="18" charset="0"/>
                </a:rPr>
                <a:t>程度</a:t>
              </a:r>
              <a:endParaRPr lang="ja-JP" sz="105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35" name="テキスト ボックス 2"/>
            <p:cNvSpPr txBox="1">
              <a:spLocks noChangeArrowheads="1"/>
            </p:cNvSpPr>
            <p:nvPr/>
          </p:nvSpPr>
          <p:spPr bwMode="auto">
            <a:xfrm>
              <a:off x="217714" y="794657"/>
              <a:ext cx="725424" cy="123190"/>
            </a:xfrm>
            <a:prstGeom prst="rect">
              <a:avLst/>
            </a:prstGeom>
            <a:noFill/>
            <a:ln w="9525">
              <a:noFill/>
              <a:miter lim="800000"/>
              <a:headEnd/>
              <a:tailEnd/>
            </a:ln>
          </p:spPr>
          <p:txBody>
            <a:bodyPr rot="0" vert="horz" wrap="square" lIns="0" tIns="0" rIns="0" bIns="0" anchor="t" anchorCtr="0">
              <a:spAutoFit/>
            </a:bodyPr>
            <a:lstStyle/>
            <a:p>
              <a:pPr algn="ctr">
                <a:lnSpc>
                  <a:spcPts val="900"/>
                </a:lnSpc>
                <a:spcAft>
                  <a:spcPts val="0"/>
                </a:spcAft>
              </a:pPr>
              <a:r>
                <a:rPr lang="ja-JP" sz="800" kern="100">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en-US" sz="800" kern="100">
                  <a:effectLst/>
                  <a:latin typeface="ＭＳ ゴシック" panose="020B0609070205080204" pitchFamily="49" charset="-128"/>
                  <a:ea typeface="ＭＳ ゴシック" panose="020B0609070205080204" pitchFamily="49" charset="-128"/>
                  <a:cs typeface="Times New Roman" panose="02020603050405020304" pitchFamily="18" charset="0"/>
                </a:rPr>
                <a:t>30cm</a:t>
              </a:r>
              <a:r>
                <a:rPr lang="ja-JP" sz="800" kern="100">
                  <a:effectLst/>
                  <a:latin typeface="ＭＳ ゴシック" panose="020B0609070205080204" pitchFamily="49" charset="-128"/>
                  <a:ea typeface="ＭＳ ゴシック" panose="020B0609070205080204" pitchFamily="49" charset="-128"/>
                  <a:cs typeface="Times New Roman" panose="02020603050405020304" pitchFamily="18" charset="0"/>
                </a:rPr>
                <a:t>程度</a:t>
              </a:r>
              <a:endParaRPr lang="ja-JP" sz="105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cxnSp>
          <p:nvCxnSpPr>
            <p:cNvPr id="36" name="直線コネクタ 35"/>
            <p:cNvCxnSpPr/>
            <p:nvPr/>
          </p:nvCxnSpPr>
          <p:spPr>
            <a:xfrm flipH="1">
              <a:off x="1115786" y="1279072"/>
              <a:ext cx="114300" cy="114300"/>
            </a:xfrm>
            <a:prstGeom prst="line">
              <a:avLst/>
            </a:prstGeom>
            <a:noFill/>
            <a:ln w="6350" cap="flat" cmpd="sng" algn="ctr">
              <a:noFill/>
              <a:prstDash val="solid"/>
              <a:miter lim="800000"/>
            </a:ln>
            <a:effectLst/>
          </p:spPr>
        </p:cxnSp>
      </p:grpSp>
      <p:sp>
        <p:nvSpPr>
          <p:cNvPr id="13" name="テキスト ボックス 2"/>
          <p:cNvSpPr txBox="1">
            <a:spLocks noChangeArrowheads="1"/>
          </p:cNvSpPr>
          <p:nvPr/>
        </p:nvSpPr>
        <p:spPr bwMode="auto">
          <a:xfrm>
            <a:off x="6250367" y="5352067"/>
            <a:ext cx="1465723" cy="115416"/>
          </a:xfrm>
          <a:prstGeom prst="rect">
            <a:avLst/>
          </a:prstGeom>
          <a:noFill/>
          <a:ln w="9525">
            <a:noFill/>
            <a:miter lim="800000"/>
            <a:headEnd/>
            <a:tailEnd/>
          </a:ln>
        </p:spPr>
        <p:txBody>
          <a:bodyPr rot="0" vert="horz" wrap="square" lIns="0" tIns="0" rIns="0" bIns="0" anchor="t" anchorCtr="0">
            <a:spAutoFit/>
          </a:bodyPr>
          <a:lstStyle/>
          <a:p>
            <a:pPr algn="just">
              <a:lnSpc>
                <a:spcPts val="900"/>
              </a:lnSpc>
              <a:spcAft>
                <a:spcPts val="0"/>
              </a:spcAft>
            </a:pPr>
            <a:r>
              <a:rPr lang="ja-JP" sz="9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物販店舗の通路の例</a:t>
            </a:r>
            <a:endParaRPr lang="ja-JP" sz="105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cxnSp>
        <p:nvCxnSpPr>
          <p:cNvPr id="15" name="直線コネクタ 14"/>
          <p:cNvCxnSpPr/>
          <p:nvPr/>
        </p:nvCxnSpPr>
        <p:spPr>
          <a:xfrm flipH="1">
            <a:off x="8176917" y="3336172"/>
            <a:ext cx="789545" cy="2040433"/>
          </a:xfrm>
          <a:prstGeom prst="line">
            <a:avLst/>
          </a:prstGeom>
        </p:spPr>
        <p:style>
          <a:lnRef idx="1">
            <a:schemeClr val="dk1"/>
          </a:lnRef>
          <a:fillRef idx="0">
            <a:schemeClr val="dk1"/>
          </a:fillRef>
          <a:effectRef idx="0">
            <a:schemeClr val="dk1"/>
          </a:effectRef>
          <a:fontRef idx="minor">
            <a:schemeClr val="tx1"/>
          </a:fontRef>
        </p:style>
      </p:cxnSp>
      <p:sp>
        <p:nvSpPr>
          <p:cNvPr id="5" name="スライド番号プレースホルダー 4">
            <a:extLst>
              <a:ext uri="{FF2B5EF4-FFF2-40B4-BE49-F238E27FC236}">
                <a16:creationId xmlns:a16="http://schemas.microsoft.com/office/drawing/2014/main" id="{892DA478-4AFB-4D38-B47E-8EC01A5746AB}"/>
              </a:ext>
            </a:extLst>
          </p:cNvPr>
          <p:cNvSpPr>
            <a:spLocks noGrp="1"/>
          </p:cNvSpPr>
          <p:nvPr>
            <p:ph type="sldNum" sz="quarter" idx="12"/>
          </p:nvPr>
        </p:nvSpPr>
        <p:spPr/>
        <p:txBody>
          <a:bodyPr/>
          <a:lstStyle/>
          <a:p>
            <a:fld id="{C6806FC0-9F84-4B10-9771-6729D6567E04}" type="slidenum">
              <a:rPr kumimoji="1" lang="ja-JP" altLang="en-US" smtClean="0"/>
              <a:t>18</a:t>
            </a:fld>
            <a:endParaRPr kumimoji="1" lang="ja-JP" altLang="en-US"/>
          </a:p>
        </p:txBody>
      </p:sp>
    </p:spTree>
    <p:extLst>
      <p:ext uri="{BB962C8B-B14F-4D97-AF65-F5344CB8AC3E}">
        <p14:creationId xmlns:p14="http://schemas.microsoft.com/office/powerpoint/2010/main" val="2204239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B81A09-75C1-4972-A2B5-176846265229}"/>
              </a:ext>
            </a:extLst>
          </p:cNvPr>
          <p:cNvSpPr>
            <a:spLocks noGrp="1"/>
          </p:cNvSpPr>
          <p:nvPr>
            <p:ph type="ctrTitle"/>
          </p:nvPr>
        </p:nvSpPr>
        <p:spPr>
          <a:xfrm>
            <a:off x="312213" y="549583"/>
            <a:ext cx="6250512" cy="468932"/>
          </a:xfrm>
        </p:spPr>
        <p:txBody>
          <a:bodyPr anchor="ctr">
            <a:noAutofit/>
          </a:bodyPr>
          <a:lstStyle/>
          <a:p>
            <a:pPr algn="l">
              <a:lnSpc>
                <a:spcPct val="100000"/>
              </a:lnSpc>
            </a:pPr>
            <a:r>
              <a:rPr kumimoji="1" lang="ja-JP" altLang="en-US" sz="1800" dirty="0">
                <a:latin typeface="ＭＳ ゴシック" panose="020B0609070205080204" pitchFamily="49" charset="-128"/>
                <a:ea typeface="ＭＳ ゴシック" panose="020B0609070205080204" pitchFamily="49" charset="-128"/>
              </a:rPr>
              <a:t>［</a:t>
            </a:r>
            <a:r>
              <a:rPr kumimoji="1" lang="en-US" altLang="ja-JP" sz="1800" dirty="0">
                <a:latin typeface="ＭＳ ゴシック" panose="020B0609070205080204" pitchFamily="49" charset="-128"/>
                <a:ea typeface="ＭＳ ゴシック" panose="020B0609070205080204" pitchFamily="49" charset="-128"/>
              </a:rPr>
              <a:t>17</a:t>
            </a:r>
            <a:r>
              <a:rPr kumimoji="1" lang="ja-JP" altLang="en-US" sz="1800" dirty="0">
                <a:latin typeface="ＭＳ ゴシック" panose="020B0609070205080204" pitchFamily="49" charset="-128"/>
                <a:ea typeface="ＭＳ ゴシック" panose="020B0609070205080204" pitchFamily="49" charset="-128"/>
              </a:rPr>
              <a:t>］内装等（内装・客席・備品・その他の配慮）</a:t>
            </a:r>
          </a:p>
        </p:txBody>
      </p:sp>
      <p:cxnSp>
        <p:nvCxnSpPr>
          <p:cNvPr id="4" name="直線コネクタ 3">
            <a:extLst>
              <a:ext uri="{FF2B5EF4-FFF2-40B4-BE49-F238E27FC236}">
                <a16:creationId xmlns:a16="http://schemas.microsoft.com/office/drawing/2014/main" id="{B9767011-3D39-4431-BC05-0A32C7BCEC85}"/>
              </a:ext>
            </a:extLst>
          </p:cNvPr>
          <p:cNvCxnSpPr/>
          <p:nvPr/>
        </p:nvCxnSpPr>
        <p:spPr>
          <a:xfrm>
            <a:off x="578840" y="1049906"/>
            <a:ext cx="10838577"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6" name="テキスト ボックス 5">
            <a:extLst>
              <a:ext uri="{FF2B5EF4-FFF2-40B4-BE49-F238E27FC236}">
                <a16:creationId xmlns:a16="http://schemas.microsoft.com/office/drawing/2014/main" id="{83CF6B37-C912-467A-AB92-D2EDE74BA4C9}"/>
              </a:ext>
            </a:extLst>
          </p:cNvPr>
          <p:cNvSpPr txBox="1"/>
          <p:nvPr/>
        </p:nvSpPr>
        <p:spPr>
          <a:xfrm>
            <a:off x="578840" y="1049906"/>
            <a:ext cx="5394121" cy="338554"/>
          </a:xfrm>
          <a:prstGeom prst="rect">
            <a:avLst/>
          </a:prstGeom>
          <a:noFill/>
        </p:spPr>
        <p:txBody>
          <a:bodyPr wrap="square" rtlCol="0">
            <a:spAutoFit/>
          </a:bodyPr>
          <a:lstStyle/>
          <a:p>
            <a:r>
              <a:rPr lang="ja-JP" altLang="en-US" sz="1600" dirty="0">
                <a:latin typeface="ＭＳ ゴシック" panose="020B0609070205080204" pitchFamily="49" charset="-128"/>
                <a:ea typeface="ＭＳ ゴシック" panose="020B0609070205080204" pitchFamily="49" charset="-128"/>
              </a:rPr>
              <a:t>図</a:t>
            </a:r>
            <a:r>
              <a:rPr lang="en-US" altLang="ja-JP" sz="1600" dirty="0">
                <a:latin typeface="ＭＳ ゴシック" panose="020B0609070205080204" pitchFamily="49" charset="-128"/>
                <a:ea typeface="ＭＳ ゴシック" panose="020B0609070205080204" pitchFamily="49" charset="-128"/>
              </a:rPr>
              <a:t>17.2</a:t>
            </a:r>
            <a:r>
              <a:rPr lang="ja-JP" altLang="en-US" sz="1600" dirty="0">
                <a:latin typeface="ＭＳ ゴシック" panose="020B0609070205080204" pitchFamily="49" charset="-128"/>
                <a:ea typeface="ＭＳ ゴシック" panose="020B0609070205080204" pitchFamily="49" charset="-128"/>
              </a:rPr>
              <a:t>　飲食店舗内部における設計例</a:t>
            </a:r>
            <a:endParaRPr lang="en-US" altLang="ja-JP" sz="1600" dirty="0">
              <a:latin typeface="ＭＳ ゴシック" panose="020B0609070205080204" pitchFamily="49" charset="-128"/>
              <a:ea typeface="ＭＳ ゴシック" panose="020B0609070205080204" pitchFamily="49" charset="-128"/>
            </a:endParaRPr>
          </a:p>
        </p:txBody>
      </p:sp>
      <p:sp>
        <p:nvSpPr>
          <p:cNvPr id="7" name="テキスト ボックス 6">
            <a:extLst>
              <a:ext uri="{FF2B5EF4-FFF2-40B4-BE49-F238E27FC236}">
                <a16:creationId xmlns:a16="http://schemas.microsoft.com/office/drawing/2014/main" id="{E9C58F59-150F-4E2E-9E24-CB88F753C5AE}"/>
              </a:ext>
            </a:extLst>
          </p:cNvPr>
          <p:cNvSpPr txBox="1"/>
          <p:nvPr/>
        </p:nvSpPr>
        <p:spPr>
          <a:xfrm>
            <a:off x="578839" y="1357972"/>
            <a:ext cx="5104701" cy="2246769"/>
          </a:xfrm>
          <a:prstGeom prst="rect">
            <a:avLst/>
          </a:prstGeom>
          <a:ln w="3175">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400" dirty="0">
                <a:latin typeface="ＭＳ ゴシック" panose="020B0609070205080204" pitchFamily="49" charset="-128"/>
                <a:ea typeface="ＭＳ ゴシック" panose="020B0609070205080204" pitchFamily="49" charset="-128"/>
              </a:rPr>
              <a:t>現行</a:t>
            </a:r>
            <a:endParaRPr lang="en-US" altLang="ja-JP" sz="1400" dirty="0">
              <a:latin typeface="ＭＳ ゴシック" panose="020B0609070205080204" pitchFamily="49" charset="-128"/>
              <a:ea typeface="ＭＳ ゴシック" panose="020B0609070205080204" pitchFamily="49" charset="-128"/>
            </a:endParaRPr>
          </a:p>
          <a:p>
            <a:pPr algn="ctr"/>
            <a:r>
              <a:rPr lang="ja-JP" altLang="en-US" sz="1400" dirty="0">
                <a:latin typeface="ＭＳ ゴシック" panose="020B0609070205080204" pitchFamily="49" charset="-128"/>
                <a:ea typeface="ＭＳ ゴシック" panose="020B0609070205080204" pitchFamily="49" charset="-128"/>
              </a:rPr>
              <a:t>　</a:t>
            </a:r>
            <a:endParaRPr lang="en-US" altLang="ja-JP" sz="1400" dirty="0">
              <a:latin typeface="ＭＳ ゴシック" panose="020B0609070205080204" pitchFamily="49" charset="-128"/>
              <a:ea typeface="ＭＳ ゴシック" panose="020B0609070205080204" pitchFamily="49" charset="-128"/>
            </a:endParaRPr>
          </a:p>
          <a:p>
            <a:pPr algn="ctr"/>
            <a:endParaRPr lang="en-US" altLang="ja-JP" sz="1400" dirty="0">
              <a:latin typeface="ＭＳ ゴシック" panose="020B0609070205080204" pitchFamily="49" charset="-128"/>
              <a:ea typeface="ＭＳ ゴシック" panose="020B0609070205080204" pitchFamily="49" charset="-128"/>
            </a:endParaRPr>
          </a:p>
          <a:p>
            <a:pPr algn="ctr"/>
            <a:endParaRPr lang="en-US" altLang="ja-JP" sz="1400" dirty="0">
              <a:latin typeface="ＭＳ ゴシック" panose="020B0609070205080204" pitchFamily="49" charset="-128"/>
              <a:ea typeface="ＭＳ ゴシック" panose="020B0609070205080204" pitchFamily="49" charset="-128"/>
            </a:endParaRPr>
          </a:p>
          <a:p>
            <a:pPr algn="ctr"/>
            <a:endParaRPr lang="en-US" altLang="ja-JP" sz="1400" dirty="0">
              <a:latin typeface="ＭＳ ゴシック" panose="020B0609070205080204" pitchFamily="49" charset="-128"/>
              <a:ea typeface="ＭＳ ゴシック" panose="020B0609070205080204" pitchFamily="49" charset="-128"/>
            </a:endParaRPr>
          </a:p>
          <a:p>
            <a:pPr algn="ctr"/>
            <a:endParaRPr lang="en-US" altLang="ja-JP" sz="1400" dirty="0">
              <a:latin typeface="ＭＳ ゴシック" panose="020B0609070205080204" pitchFamily="49" charset="-128"/>
              <a:ea typeface="ＭＳ ゴシック" panose="020B0609070205080204" pitchFamily="49" charset="-128"/>
            </a:endParaRPr>
          </a:p>
          <a:p>
            <a:pPr algn="ctr"/>
            <a:endParaRPr lang="en-US" altLang="ja-JP" sz="1400" dirty="0">
              <a:latin typeface="ＭＳ ゴシック" panose="020B0609070205080204" pitchFamily="49" charset="-128"/>
              <a:ea typeface="ＭＳ ゴシック" panose="020B0609070205080204" pitchFamily="49" charset="-128"/>
            </a:endParaRPr>
          </a:p>
          <a:p>
            <a:pPr algn="ctr"/>
            <a:endParaRPr lang="en-US" altLang="ja-JP" sz="1400" dirty="0">
              <a:latin typeface="ＭＳ ゴシック" panose="020B0609070205080204" pitchFamily="49" charset="-128"/>
              <a:ea typeface="ＭＳ ゴシック" panose="020B0609070205080204" pitchFamily="49" charset="-128"/>
            </a:endParaRPr>
          </a:p>
          <a:p>
            <a:pPr algn="ctr"/>
            <a:endParaRPr lang="en-US" altLang="ja-JP" sz="1400" dirty="0">
              <a:latin typeface="ＭＳ ゴシック" panose="020B0609070205080204" pitchFamily="49" charset="-128"/>
              <a:ea typeface="ＭＳ ゴシック" panose="020B0609070205080204" pitchFamily="49" charset="-128"/>
            </a:endParaRPr>
          </a:p>
          <a:p>
            <a:pPr algn="ctr"/>
            <a:r>
              <a:rPr lang="ja-JP" altLang="en-US" sz="1400" dirty="0">
                <a:latin typeface="ＭＳ ゴシック" panose="020B0609070205080204" pitchFamily="49" charset="-128"/>
                <a:ea typeface="ＭＳ ゴシック" panose="020B0609070205080204" pitchFamily="49" charset="-128"/>
              </a:rPr>
              <a:t>（なし）</a:t>
            </a:r>
            <a:endParaRPr lang="en-US" altLang="ja-JP" sz="1400" dirty="0">
              <a:latin typeface="ＭＳ ゴシック" panose="020B0609070205080204" pitchFamily="49" charset="-128"/>
              <a:ea typeface="ＭＳ ゴシック" panose="020B0609070205080204" pitchFamily="49" charset="-128"/>
            </a:endParaRPr>
          </a:p>
        </p:txBody>
      </p:sp>
      <p:sp>
        <p:nvSpPr>
          <p:cNvPr id="10" name="テキスト ボックス 9">
            <a:extLst>
              <a:ext uri="{FF2B5EF4-FFF2-40B4-BE49-F238E27FC236}">
                <a16:creationId xmlns:a16="http://schemas.microsoft.com/office/drawing/2014/main" id="{07D19D9B-F874-4F01-A4DC-8D8591D45BB6}"/>
              </a:ext>
            </a:extLst>
          </p:cNvPr>
          <p:cNvSpPr txBox="1"/>
          <p:nvPr/>
        </p:nvSpPr>
        <p:spPr>
          <a:xfrm>
            <a:off x="6219041" y="1357972"/>
            <a:ext cx="5198376" cy="307777"/>
          </a:xfrm>
          <a:prstGeom prst="rect">
            <a:avLst/>
          </a:prstGeom>
          <a:ln w="3175">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400" dirty="0">
                <a:latin typeface="ＭＳ ゴシック" panose="020B0609070205080204" pitchFamily="49" charset="-128"/>
                <a:ea typeface="ＭＳ ゴシック" panose="020B0609070205080204" pitchFamily="49" charset="-128"/>
              </a:rPr>
              <a:t>改訂（案）</a:t>
            </a:r>
            <a:endParaRPr lang="en-US" altLang="ja-JP" sz="1400" dirty="0">
              <a:latin typeface="ＭＳ ゴシック" panose="020B0609070205080204" pitchFamily="49" charset="-128"/>
              <a:ea typeface="ＭＳ ゴシック" panose="020B0609070205080204" pitchFamily="49" charset="-128"/>
            </a:endParaRPr>
          </a:p>
        </p:txBody>
      </p:sp>
      <p:sp>
        <p:nvSpPr>
          <p:cNvPr id="3" name="矢印: 右 2">
            <a:extLst>
              <a:ext uri="{FF2B5EF4-FFF2-40B4-BE49-F238E27FC236}">
                <a16:creationId xmlns:a16="http://schemas.microsoft.com/office/drawing/2014/main" id="{3DFA248C-F35F-42AF-80F9-7DBC492714E3}"/>
              </a:ext>
            </a:extLst>
          </p:cNvPr>
          <p:cNvSpPr/>
          <p:nvPr/>
        </p:nvSpPr>
        <p:spPr>
          <a:xfrm>
            <a:off x="5718495" y="2762075"/>
            <a:ext cx="402671" cy="14345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7" name="図 36"/>
          <p:cNvPicPr/>
          <p:nvPr/>
        </p:nvPicPr>
        <p:blipFill>
          <a:blip r:embed="rId2">
            <a:extLst>
              <a:ext uri="{28A0092B-C50C-407E-A947-70E740481C1C}">
                <a14:useLocalDpi xmlns:a14="http://schemas.microsoft.com/office/drawing/2010/main" val="0"/>
              </a:ext>
            </a:extLst>
          </a:blip>
          <a:srcRect/>
          <a:stretch>
            <a:fillRect/>
          </a:stretch>
        </p:blipFill>
        <p:spPr bwMode="auto">
          <a:xfrm>
            <a:off x="6270476" y="1948914"/>
            <a:ext cx="4858385" cy="1981200"/>
          </a:xfrm>
          <a:prstGeom prst="rect">
            <a:avLst/>
          </a:prstGeom>
          <a:noFill/>
          <a:ln>
            <a:noFill/>
          </a:ln>
        </p:spPr>
      </p:pic>
      <p:grpSp>
        <p:nvGrpSpPr>
          <p:cNvPr id="38" name="グループ化 37"/>
          <p:cNvGrpSpPr/>
          <p:nvPr/>
        </p:nvGrpSpPr>
        <p:grpSpPr>
          <a:xfrm>
            <a:off x="8485991" y="3954726"/>
            <a:ext cx="3233420" cy="2464435"/>
            <a:chOff x="0" y="0"/>
            <a:chExt cx="3383915" cy="2578735"/>
          </a:xfrm>
        </p:grpSpPr>
        <p:pic>
          <p:nvPicPr>
            <p:cNvPr id="48" name="図 47" descr="ダイアグラム&#10;&#10;自動的に生成された説明"/>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879725" cy="2578735"/>
            </a:xfrm>
            <a:prstGeom prst="rect">
              <a:avLst/>
            </a:prstGeom>
            <a:ln>
              <a:noFill/>
            </a:ln>
          </p:spPr>
        </p:pic>
        <p:sp>
          <p:nvSpPr>
            <p:cNvPr id="49" name="テキスト ボックス 2"/>
            <p:cNvSpPr txBox="1">
              <a:spLocks noChangeArrowheads="1"/>
            </p:cNvSpPr>
            <p:nvPr/>
          </p:nvSpPr>
          <p:spPr bwMode="auto">
            <a:xfrm rot="16200000">
              <a:off x="2924175" y="1628775"/>
              <a:ext cx="796290" cy="123190"/>
            </a:xfrm>
            <a:prstGeom prst="rect">
              <a:avLst/>
            </a:prstGeom>
            <a:noFill/>
            <a:ln w="9525">
              <a:noFill/>
              <a:miter lim="800000"/>
              <a:headEnd/>
              <a:tailEnd/>
            </a:ln>
          </p:spPr>
          <p:txBody>
            <a:bodyPr rot="0" vert="horz" wrap="square" lIns="0" tIns="0" rIns="0" bIns="0" anchor="t" anchorCtr="0">
              <a:noAutofit/>
            </a:bodyPr>
            <a:lstStyle/>
            <a:p>
              <a:pPr algn="just">
                <a:lnSpc>
                  <a:spcPts val="900"/>
                </a:lnSpc>
                <a:spcAft>
                  <a:spcPts val="0"/>
                </a:spcAft>
              </a:pPr>
              <a:r>
                <a:rPr lang="ja-JP" sz="800" kern="100">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en-US" sz="800" kern="100">
                  <a:effectLst/>
                  <a:latin typeface="ＭＳ ゴシック" panose="020B0609070205080204" pitchFamily="49" charset="-128"/>
                  <a:ea typeface="ＭＳ ゴシック" panose="020B0609070205080204" pitchFamily="49" charset="-128"/>
                  <a:cs typeface="Times New Roman" panose="02020603050405020304" pitchFamily="18" charset="0"/>
                </a:rPr>
                <a:t>140cm</a:t>
              </a:r>
              <a:r>
                <a:rPr lang="ja-JP" sz="800" kern="100">
                  <a:effectLst/>
                  <a:latin typeface="ＭＳ ゴシック" panose="020B0609070205080204" pitchFamily="49" charset="-128"/>
                  <a:ea typeface="ＭＳ ゴシック" panose="020B0609070205080204" pitchFamily="49" charset="-128"/>
                  <a:cs typeface="Times New Roman" panose="02020603050405020304" pitchFamily="18" charset="0"/>
                </a:rPr>
                <a:t>以上</a:t>
              </a:r>
              <a:endParaRPr lang="ja-JP" sz="105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50" name="テキスト ボックス 2"/>
            <p:cNvSpPr txBox="1">
              <a:spLocks noChangeArrowheads="1"/>
            </p:cNvSpPr>
            <p:nvPr/>
          </p:nvSpPr>
          <p:spPr bwMode="auto">
            <a:xfrm>
              <a:off x="2266950" y="1457325"/>
              <a:ext cx="953134" cy="238124"/>
            </a:xfrm>
            <a:prstGeom prst="rect">
              <a:avLst/>
            </a:prstGeom>
            <a:noFill/>
            <a:ln w="9525">
              <a:noFill/>
              <a:miter lim="800000"/>
              <a:headEnd/>
              <a:tailEnd/>
            </a:ln>
          </p:spPr>
          <p:txBody>
            <a:bodyPr rot="0" vert="horz" wrap="square" lIns="0" tIns="0" rIns="0" bIns="0" anchor="t" anchorCtr="0">
              <a:noAutofit/>
            </a:bodyPr>
            <a:lstStyle/>
            <a:p>
              <a:pPr algn="just">
                <a:lnSpc>
                  <a:spcPts val="900"/>
                </a:lnSpc>
                <a:spcAft>
                  <a:spcPts val="0"/>
                </a:spcAft>
              </a:pPr>
              <a:r>
                <a:rPr lang="ja-JP" sz="800" kern="100">
                  <a:effectLst/>
                  <a:latin typeface="ＭＳ ゴシック" panose="020B0609070205080204" pitchFamily="49" charset="-128"/>
                  <a:ea typeface="ＭＳ ゴシック" panose="020B0609070205080204" pitchFamily="49" charset="-128"/>
                  <a:cs typeface="Times New Roman" panose="02020603050405020304" pitchFamily="18" charset="0"/>
                </a:rPr>
                <a:t>○客側から見える</a:t>
              </a:r>
              <a:endParaRPr lang="ja-JP" sz="105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algn="just">
                <a:lnSpc>
                  <a:spcPts val="900"/>
                </a:lnSpc>
                <a:spcAft>
                  <a:spcPts val="0"/>
                </a:spcAft>
              </a:pPr>
              <a:r>
                <a:rPr lang="ja-JP" sz="800" kern="100">
                  <a:effectLst/>
                  <a:latin typeface="ＭＳ ゴシック" panose="020B0609070205080204" pitchFamily="49" charset="-128"/>
                  <a:ea typeface="ＭＳ ゴシック" panose="020B0609070205080204" pitchFamily="49" charset="-128"/>
                  <a:cs typeface="Times New Roman" panose="02020603050405020304" pitchFamily="18" charset="0"/>
                </a:rPr>
                <a:t>金額表示</a:t>
              </a:r>
              <a:endParaRPr lang="ja-JP" sz="105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51" name="テキスト ボックス 2"/>
            <p:cNvSpPr txBox="1">
              <a:spLocks noChangeArrowheads="1"/>
            </p:cNvSpPr>
            <p:nvPr/>
          </p:nvSpPr>
          <p:spPr bwMode="auto">
            <a:xfrm>
              <a:off x="1180730" y="714375"/>
              <a:ext cx="1001991" cy="129567"/>
            </a:xfrm>
            <a:prstGeom prst="rect">
              <a:avLst/>
            </a:prstGeom>
            <a:noFill/>
            <a:ln w="9525">
              <a:noFill/>
              <a:miter lim="800000"/>
              <a:headEnd/>
              <a:tailEnd/>
            </a:ln>
          </p:spPr>
          <p:txBody>
            <a:bodyPr rot="0" vert="horz" wrap="square" lIns="0" tIns="0" rIns="0" bIns="0" anchor="t" anchorCtr="0">
              <a:spAutoFit/>
            </a:bodyPr>
            <a:lstStyle/>
            <a:p>
              <a:pPr algn="just">
                <a:lnSpc>
                  <a:spcPts val="900"/>
                </a:lnSpc>
                <a:spcAft>
                  <a:spcPts val="0"/>
                </a:spcAft>
              </a:pPr>
              <a:r>
                <a:rPr lang="ja-JP" sz="8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○低いカウンター</a:t>
              </a:r>
              <a:endParaRPr lang="ja-JP" sz="105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52" name="テキスト ボックス 2"/>
            <p:cNvSpPr txBox="1">
              <a:spLocks noChangeArrowheads="1"/>
            </p:cNvSpPr>
            <p:nvPr/>
          </p:nvSpPr>
          <p:spPr bwMode="auto">
            <a:xfrm>
              <a:off x="2428875" y="371475"/>
              <a:ext cx="365760" cy="123190"/>
            </a:xfrm>
            <a:prstGeom prst="rect">
              <a:avLst/>
            </a:prstGeom>
            <a:noFill/>
            <a:ln w="9525">
              <a:noFill/>
              <a:miter lim="800000"/>
              <a:headEnd/>
              <a:tailEnd/>
            </a:ln>
          </p:spPr>
          <p:txBody>
            <a:bodyPr rot="0" vert="horz" wrap="square" lIns="0" tIns="0" rIns="0" bIns="0" anchor="t" anchorCtr="0">
              <a:noAutofit/>
            </a:bodyPr>
            <a:lstStyle/>
            <a:p>
              <a:pPr algn="just">
                <a:lnSpc>
                  <a:spcPts val="900"/>
                </a:lnSpc>
                <a:spcAft>
                  <a:spcPts val="0"/>
                </a:spcAft>
              </a:pPr>
              <a:r>
                <a:rPr lang="ja-JP" sz="800" kern="100">
                  <a:effectLst/>
                  <a:latin typeface="ＭＳ ゴシック" panose="020B0609070205080204" pitchFamily="49" charset="-128"/>
                  <a:ea typeface="ＭＳ ゴシック" panose="020B0609070205080204" pitchFamily="49" charset="-128"/>
                  <a:cs typeface="Times New Roman" panose="02020603050405020304" pitchFamily="18" charset="0"/>
                </a:rPr>
                <a:t>レジ</a:t>
              </a:r>
              <a:endParaRPr lang="ja-JP" sz="105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cxnSp>
          <p:nvCxnSpPr>
            <p:cNvPr id="53" name="直線コネクタ 52"/>
            <p:cNvCxnSpPr/>
            <p:nvPr/>
          </p:nvCxnSpPr>
          <p:spPr>
            <a:xfrm>
              <a:off x="2943225" y="1009650"/>
              <a:ext cx="236220" cy="0"/>
            </a:xfrm>
            <a:prstGeom prst="line">
              <a:avLst/>
            </a:prstGeom>
            <a:noFill/>
            <a:ln w="6350" cap="flat" cmpd="sng" algn="ctr">
              <a:noFill/>
              <a:prstDash val="solid"/>
              <a:miter lim="800000"/>
            </a:ln>
            <a:effectLst/>
          </p:spPr>
        </p:cxnSp>
        <p:cxnSp>
          <p:nvCxnSpPr>
            <p:cNvPr id="54" name="直線コネクタ 53"/>
            <p:cNvCxnSpPr/>
            <p:nvPr/>
          </p:nvCxnSpPr>
          <p:spPr>
            <a:xfrm>
              <a:off x="2943225" y="2486025"/>
              <a:ext cx="236220" cy="0"/>
            </a:xfrm>
            <a:prstGeom prst="line">
              <a:avLst/>
            </a:prstGeom>
            <a:noFill/>
            <a:ln w="6350" cap="flat" cmpd="sng" algn="ctr">
              <a:noFill/>
              <a:prstDash val="solid"/>
              <a:miter lim="800000"/>
            </a:ln>
            <a:effectLst/>
          </p:spPr>
        </p:cxnSp>
        <p:cxnSp>
          <p:nvCxnSpPr>
            <p:cNvPr id="55" name="直線コネクタ 54"/>
            <p:cNvCxnSpPr/>
            <p:nvPr/>
          </p:nvCxnSpPr>
          <p:spPr>
            <a:xfrm>
              <a:off x="3181350" y="1009650"/>
              <a:ext cx="0" cy="1474470"/>
            </a:xfrm>
            <a:prstGeom prst="line">
              <a:avLst/>
            </a:prstGeom>
            <a:noFill/>
            <a:ln w="6350" cap="flat" cmpd="sng" algn="ctr">
              <a:noFill/>
              <a:prstDash val="solid"/>
              <a:miter lim="800000"/>
            </a:ln>
            <a:effectLst/>
          </p:spPr>
        </p:cxnSp>
      </p:grpSp>
      <p:grpSp>
        <p:nvGrpSpPr>
          <p:cNvPr id="39" name="グループ化 38"/>
          <p:cNvGrpSpPr/>
          <p:nvPr/>
        </p:nvGrpSpPr>
        <p:grpSpPr>
          <a:xfrm>
            <a:off x="6219041" y="4554801"/>
            <a:ext cx="2327910" cy="1647190"/>
            <a:chOff x="0" y="0"/>
            <a:chExt cx="2328334" cy="1647190"/>
          </a:xfrm>
        </p:grpSpPr>
        <p:pic>
          <p:nvPicPr>
            <p:cNvPr id="40" name="図 39" descr="ダイアグラム&#10;&#10;自動的に生成された説明"/>
            <p:cNvPicPr>
              <a:picLocks noChangeAspect="1"/>
            </p:cNvPicPr>
            <p:nvPr/>
          </p:nvPicPr>
          <p:blipFill rotWithShape="1">
            <a:blip r:embed="rId4">
              <a:extLst>
                <a:ext uri="{28A0092B-C50C-407E-A947-70E740481C1C}">
                  <a14:useLocalDpi xmlns:a14="http://schemas.microsoft.com/office/drawing/2010/main" val="0"/>
                </a:ext>
              </a:extLst>
            </a:blip>
            <a:srcRect r="52076"/>
            <a:stretch/>
          </p:blipFill>
          <p:spPr>
            <a:xfrm>
              <a:off x="0" y="0"/>
              <a:ext cx="2070287" cy="1412875"/>
            </a:xfrm>
            <a:prstGeom prst="rect">
              <a:avLst/>
            </a:prstGeom>
            <a:ln>
              <a:noFill/>
            </a:ln>
          </p:spPr>
        </p:pic>
        <p:cxnSp>
          <p:nvCxnSpPr>
            <p:cNvPr id="41" name="直線コネクタ 40"/>
            <p:cNvCxnSpPr/>
            <p:nvPr/>
          </p:nvCxnSpPr>
          <p:spPr>
            <a:xfrm>
              <a:off x="1130300" y="742950"/>
              <a:ext cx="125730" cy="0"/>
            </a:xfrm>
            <a:prstGeom prst="line">
              <a:avLst/>
            </a:prstGeom>
            <a:noFill/>
            <a:ln w="6350" cap="flat" cmpd="sng" algn="ctr">
              <a:noFill/>
              <a:prstDash val="solid"/>
              <a:miter lim="800000"/>
            </a:ln>
            <a:effectLst/>
          </p:spPr>
        </p:cxnSp>
        <p:cxnSp>
          <p:nvCxnSpPr>
            <p:cNvPr id="42" name="直線コネクタ 41"/>
            <p:cNvCxnSpPr/>
            <p:nvPr/>
          </p:nvCxnSpPr>
          <p:spPr>
            <a:xfrm>
              <a:off x="1257300" y="742950"/>
              <a:ext cx="0" cy="554915"/>
            </a:xfrm>
            <a:prstGeom prst="line">
              <a:avLst/>
            </a:prstGeom>
            <a:noFill/>
            <a:ln w="6350" cap="flat" cmpd="sng" algn="ctr">
              <a:noFill/>
              <a:prstDash val="solid"/>
              <a:miter lim="800000"/>
            </a:ln>
            <a:effectLst/>
          </p:spPr>
        </p:cxnSp>
        <p:cxnSp>
          <p:nvCxnSpPr>
            <p:cNvPr id="43" name="直線コネクタ 42"/>
            <p:cNvCxnSpPr/>
            <p:nvPr/>
          </p:nvCxnSpPr>
          <p:spPr>
            <a:xfrm>
              <a:off x="977900" y="774700"/>
              <a:ext cx="0" cy="525780"/>
            </a:xfrm>
            <a:prstGeom prst="line">
              <a:avLst/>
            </a:prstGeom>
            <a:noFill/>
            <a:ln w="6350" cap="flat" cmpd="sng" algn="ctr">
              <a:noFill/>
              <a:prstDash val="solid"/>
              <a:miter lim="800000"/>
            </a:ln>
            <a:effectLst/>
          </p:spPr>
        </p:cxnSp>
        <p:cxnSp>
          <p:nvCxnSpPr>
            <p:cNvPr id="44" name="直線コネクタ 43"/>
            <p:cNvCxnSpPr/>
            <p:nvPr/>
          </p:nvCxnSpPr>
          <p:spPr>
            <a:xfrm flipH="1">
              <a:off x="1111250" y="1212850"/>
              <a:ext cx="149922" cy="187403"/>
            </a:xfrm>
            <a:prstGeom prst="line">
              <a:avLst/>
            </a:prstGeom>
            <a:noFill/>
            <a:ln w="6350" cap="flat" cmpd="sng" algn="ctr">
              <a:noFill/>
              <a:prstDash val="solid"/>
              <a:miter lim="800000"/>
            </a:ln>
            <a:effectLst/>
          </p:spPr>
        </p:cxnSp>
        <p:cxnSp>
          <p:nvCxnSpPr>
            <p:cNvPr id="45" name="直線コネクタ 44"/>
            <p:cNvCxnSpPr/>
            <p:nvPr/>
          </p:nvCxnSpPr>
          <p:spPr>
            <a:xfrm flipH="1">
              <a:off x="730250" y="1212850"/>
              <a:ext cx="248083" cy="310916"/>
            </a:xfrm>
            <a:prstGeom prst="line">
              <a:avLst/>
            </a:prstGeom>
            <a:noFill/>
            <a:ln w="6350" cap="flat" cmpd="sng" algn="ctr">
              <a:noFill/>
              <a:prstDash val="solid"/>
              <a:miter lim="800000"/>
            </a:ln>
            <a:effectLst/>
          </p:spPr>
        </p:cxnSp>
        <p:sp>
          <p:nvSpPr>
            <p:cNvPr id="46" name="テキスト ボックス 2"/>
            <p:cNvSpPr txBox="1">
              <a:spLocks noChangeArrowheads="1"/>
            </p:cNvSpPr>
            <p:nvPr/>
          </p:nvSpPr>
          <p:spPr bwMode="auto">
            <a:xfrm>
              <a:off x="1028700" y="1403350"/>
              <a:ext cx="1299634" cy="123190"/>
            </a:xfrm>
            <a:prstGeom prst="rect">
              <a:avLst/>
            </a:prstGeom>
            <a:noFill/>
            <a:ln w="9525">
              <a:noFill/>
              <a:miter lim="800000"/>
              <a:headEnd/>
              <a:tailEnd/>
            </a:ln>
          </p:spPr>
          <p:txBody>
            <a:bodyPr rot="0" vert="horz" wrap="square" lIns="0" tIns="0" rIns="0" bIns="0" anchor="t" anchorCtr="0">
              <a:spAutoFit/>
            </a:bodyPr>
            <a:lstStyle/>
            <a:p>
              <a:pPr algn="just">
                <a:lnSpc>
                  <a:spcPts val="900"/>
                </a:lnSpc>
                <a:spcAft>
                  <a:spcPts val="0"/>
                </a:spcAft>
              </a:pPr>
              <a:r>
                <a:rPr lang="ja-JP" sz="800" kern="100">
                  <a:effectLst/>
                  <a:latin typeface="ＭＳ ゴシック" panose="020B0609070205080204" pitchFamily="49" charset="-128"/>
                  <a:ea typeface="ＭＳ ゴシック" panose="020B0609070205080204" pitchFamily="49" charset="-128"/>
                  <a:cs typeface="Times New Roman" panose="02020603050405020304" pitchFamily="18" charset="0"/>
                </a:rPr>
                <a:t>○上端高さ</a:t>
              </a:r>
              <a:r>
                <a:rPr lang="en-US" sz="800" kern="100">
                  <a:effectLst/>
                  <a:latin typeface="ＭＳ ゴシック" panose="020B0609070205080204" pitchFamily="49" charset="-128"/>
                  <a:ea typeface="ＭＳ ゴシック" panose="020B0609070205080204" pitchFamily="49" charset="-128"/>
                  <a:cs typeface="Times New Roman" panose="02020603050405020304" pitchFamily="18" charset="0"/>
                </a:rPr>
                <a:t>70</a:t>
              </a:r>
              <a:r>
                <a:rPr lang="ja-JP" sz="800" kern="100">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en-US" sz="800" kern="100">
                  <a:effectLst/>
                  <a:latin typeface="ＭＳ ゴシック" panose="020B0609070205080204" pitchFamily="49" charset="-128"/>
                  <a:ea typeface="ＭＳ ゴシック" panose="020B0609070205080204" pitchFamily="49" charset="-128"/>
                  <a:cs typeface="Times New Roman" panose="02020603050405020304" pitchFamily="18" charset="0"/>
                </a:rPr>
                <a:t>75cm</a:t>
              </a:r>
              <a:r>
                <a:rPr lang="ja-JP" sz="800" kern="100">
                  <a:effectLst/>
                  <a:latin typeface="ＭＳ ゴシック" panose="020B0609070205080204" pitchFamily="49" charset="-128"/>
                  <a:ea typeface="ＭＳ ゴシック" panose="020B0609070205080204" pitchFamily="49" charset="-128"/>
                  <a:cs typeface="Times New Roman" panose="02020603050405020304" pitchFamily="18" charset="0"/>
                </a:rPr>
                <a:t>程度</a:t>
              </a:r>
              <a:endParaRPr lang="ja-JP" sz="105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47" name="テキスト ボックス 2"/>
            <p:cNvSpPr txBox="1">
              <a:spLocks noChangeArrowheads="1"/>
            </p:cNvSpPr>
            <p:nvPr/>
          </p:nvSpPr>
          <p:spPr bwMode="auto">
            <a:xfrm>
              <a:off x="660400" y="1524000"/>
              <a:ext cx="1299634" cy="123190"/>
            </a:xfrm>
            <a:prstGeom prst="rect">
              <a:avLst/>
            </a:prstGeom>
            <a:noFill/>
            <a:ln w="9525">
              <a:noFill/>
              <a:miter lim="800000"/>
              <a:headEnd/>
              <a:tailEnd/>
            </a:ln>
          </p:spPr>
          <p:txBody>
            <a:bodyPr rot="0" vert="horz" wrap="square" lIns="0" tIns="0" rIns="0" bIns="0" anchor="t" anchorCtr="0">
              <a:spAutoFit/>
            </a:bodyPr>
            <a:lstStyle/>
            <a:p>
              <a:pPr algn="just">
                <a:lnSpc>
                  <a:spcPts val="900"/>
                </a:lnSpc>
                <a:spcAft>
                  <a:spcPts val="0"/>
                </a:spcAft>
              </a:pPr>
              <a:r>
                <a:rPr lang="ja-JP" sz="800" kern="100">
                  <a:effectLst/>
                  <a:latin typeface="ＭＳ ゴシック" panose="020B0609070205080204" pitchFamily="49" charset="-128"/>
                  <a:ea typeface="ＭＳ ゴシック" panose="020B0609070205080204" pitchFamily="49" charset="-128"/>
                  <a:cs typeface="Times New Roman" panose="02020603050405020304" pitchFamily="18" charset="0"/>
                </a:rPr>
                <a:t>○下端高さ</a:t>
              </a:r>
              <a:r>
                <a:rPr lang="en-US" sz="800" kern="100">
                  <a:effectLst/>
                  <a:latin typeface="ＭＳ ゴシック" panose="020B0609070205080204" pitchFamily="49" charset="-128"/>
                  <a:ea typeface="ＭＳ ゴシック" panose="020B0609070205080204" pitchFamily="49" charset="-128"/>
                  <a:cs typeface="Times New Roman" panose="02020603050405020304" pitchFamily="18" charset="0"/>
                </a:rPr>
                <a:t>65</a:t>
              </a:r>
              <a:r>
                <a:rPr lang="ja-JP" sz="800" kern="100">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en-US" sz="800" kern="100">
                  <a:effectLst/>
                  <a:latin typeface="ＭＳ ゴシック" panose="020B0609070205080204" pitchFamily="49" charset="-128"/>
                  <a:ea typeface="ＭＳ ゴシック" panose="020B0609070205080204" pitchFamily="49" charset="-128"/>
                  <a:cs typeface="Times New Roman" panose="02020603050405020304" pitchFamily="18" charset="0"/>
                </a:rPr>
                <a:t>70cm</a:t>
              </a:r>
              <a:r>
                <a:rPr lang="ja-JP" sz="800" kern="100">
                  <a:effectLst/>
                  <a:latin typeface="ＭＳ ゴシック" panose="020B0609070205080204" pitchFamily="49" charset="-128"/>
                  <a:ea typeface="ＭＳ ゴシック" panose="020B0609070205080204" pitchFamily="49" charset="-128"/>
                  <a:cs typeface="Times New Roman" panose="02020603050405020304" pitchFamily="18" charset="0"/>
                </a:rPr>
                <a:t>程度</a:t>
              </a:r>
              <a:endParaRPr lang="ja-JP" sz="105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grpSp>
      <p:sp>
        <p:nvSpPr>
          <p:cNvPr id="28" name="テキスト ボックス 2">
            <a:extLst>
              <a:ext uri="{FF2B5EF4-FFF2-40B4-BE49-F238E27FC236}">
                <a16:creationId xmlns:a16="http://schemas.microsoft.com/office/drawing/2014/main" id="{DA253C62-93FB-4534-B309-BDE4DCCEADD4}"/>
              </a:ext>
            </a:extLst>
          </p:cNvPr>
          <p:cNvSpPr txBox="1">
            <a:spLocks noChangeArrowheads="1"/>
          </p:cNvSpPr>
          <p:nvPr/>
        </p:nvSpPr>
        <p:spPr bwMode="auto">
          <a:xfrm>
            <a:off x="6270476" y="1777541"/>
            <a:ext cx="1465723" cy="115416"/>
          </a:xfrm>
          <a:prstGeom prst="rect">
            <a:avLst/>
          </a:prstGeom>
          <a:noFill/>
          <a:ln w="9525">
            <a:noFill/>
            <a:miter lim="800000"/>
            <a:headEnd/>
            <a:tailEnd/>
          </a:ln>
        </p:spPr>
        <p:txBody>
          <a:bodyPr rot="0" vert="horz" wrap="square" lIns="0" tIns="0" rIns="0" bIns="0" anchor="t" anchorCtr="0">
            <a:spAutoFit/>
          </a:bodyPr>
          <a:lstStyle/>
          <a:p>
            <a:pPr algn="just">
              <a:lnSpc>
                <a:spcPts val="900"/>
              </a:lnSpc>
              <a:spcAft>
                <a:spcPts val="0"/>
              </a:spcAft>
            </a:pPr>
            <a:r>
              <a:rPr lang="ja-JP" altLang="en-US" sz="900" kern="100" dirty="0">
                <a:latin typeface="ＭＳ ゴシック" panose="020B0609070205080204" pitchFamily="49" charset="-128"/>
                <a:ea typeface="ＭＳ ゴシック" panose="020B0609070205080204" pitchFamily="49" charset="-128"/>
                <a:cs typeface="Times New Roman" panose="02020603050405020304" pitchFamily="18" charset="0"/>
              </a:rPr>
              <a:t>可動式の椅子席</a:t>
            </a:r>
            <a:r>
              <a:rPr lang="ja-JP" sz="9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の例</a:t>
            </a:r>
            <a:endParaRPr lang="ja-JP" sz="105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29" name="テキスト ボックス 2">
            <a:extLst>
              <a:ext uri="{FF2B5EF4-FFF2-40B4-BE49-F238E27FC236}">
                <a16:creationId xmlns:a16="http://schemas.microsoft.com/office/drawing/2014/main" id="{67359903-3BF8-4E21-AFA4-14F3D07442AE}"/>
              </a:ext>
            </a:extLst>
          </p:cNvPr>
          <p:cNvSpPr txBox="1">
            <a:spLocks noChangeArrowheads="1"/>
          </p:cNvSpPr>
          <p:nvPr/>
        </p:nvSpPr>
        <p:spPr bwMode="auto">
          <a:xfrm>
            <a:off x="6270476" y="4010202"/>
            <a:ext cx="1465723" cy="115416"/>
          </a:xfrm>
          <a:prstGeom prst="rect">
            <a:avLst/>
          </a:prstGeom>
          <a:noFill/>
          <a:ln w="9525">
            <a:noFill/>
            <a:miter lim="800000"/>
            <a:headEnd/>
            <a:tailEnd/>
          </a:ln>
        </p:spPr>
        <p:txBody>
          <a:bodyPr rot="0" vert="horz" wrap="square" lIns="0" tIns="0" rIns="0" bIns="0" anchor="t" anchorCtr="0">
            <a:spAutoFit/>
          </a:bodyPr>
          <a:lstStyle/>
          <a:p>
            <a:pPr algn="just">
              <a:lnSpc>
                <a:spcPts val="900"/>
              </a:lnSpc>
              <a:spcAft>
                <a:spcPts val="0"/>
              </a:spcAft>
            </a:pPr>
            <a:r>
              <a:rPr lang="ja-JP" altLang="en-US" sz="9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会計カウンター</a:t>
            </a:r>
            <a:r>
              <a:rPr lang="ja-JP" sz="9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の例</a:t>
            </a:r>
            <a:endParaRPr lang="ja-JP" sz="105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32" name="テキスト ボックス 2">
            <a:extLst>
              <a:ext uri="{FF2B5EF4-FFF2-40B4-BE49-F238E27FC236}">
                <a16:creationId xmlns:a16="http://schemas.microsoft.com/office/drawing/2014/main" id="{13DFA31D-F995-4B9B-AB0F-CC03991E24DD}"/>
              </a:ext>
            </a:extLst>
          </p:cNvPr>
          <p:cNvSpPr txBox="1">
            <a:spLocks noChangeArrowheads="1"/>
          </p:cNvSpPr>
          <p:nvPr/>
        </p:nvSpPr>
        <p:spPr bwMode="auto">
          <a:xfrm>
            <a:off x="8442411" y="4010202"/>
            <a:ext cx="1465723" cy="115416"/>
          </a:xfrm>
          <a:prstGeom prst="rect">
            <a:avLst/>
          </a:prstGeom>
          <a:noFill/>
          <a:ln w="9525">
            <a:noFill/>
            <a:miter lim="800000"/>
            <a:headEnd/>
            <a:tailEnd/>
          </a:ln>
        </p:spPr>
        <p:txBody>
          <a:bodyPr rot="0" vert="horz" wrap="square" lIns="0" tIns="0" rIns="0" bIns="0" anchor="t" anchorCtr="0">
            <a:spAutoFit/>
          </a:bodyPr>
          <a:lstStyle/>
          <a:p>
            <a:pPr algn="just">
              <a:lnSpc>
                <a:spcPts val="900"/>
              </a:lnSpc>
              <a:spcAft>
                <a:spcPts val="0"/>
              </a:spcAft>
            </a:pPr>
            <a:r>
              <a:rPr lang="ja-JP" altLang="en-US" sz="9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カウンター前の通路</a:t>
            </a:r>
            <a:r>
              <a:rPr lang="ja-JP" sz="9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の例</a:t>
            </a:r>
            <a:endParaRPr lang="ja-JP" sz="105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5" name="スライド番号プレースホルダー 4">
            <a:extLst>
              <a:ext uri="{FF2B5EF4-FFF2-40B4-BE49-F238E27FC236}">
                <a16:creationId xmlns:a16="http://schemas.microsoft.com/office/drawing/2014/main" id="{B27FC4EF-AA9C-4893-B4AF-26A2B2847218}"/>
              </a:ext>
            </a:extLst>
          </p:cNvPr>
          <p:cNvSpPr>
            <a:spLocks noGrp="1"/>
          </p:cNvSpPr>
          <p:nvPr>
            <p:ph type="sldNum" sz="quarter" idx="12"/>
          </p:nvPr>
        </p:nvSpPr>
        <p:spPr/>
        <p:txBody>
          <a:bodyPr/>
          <a:lstStyle/>
          <a:p>
            <a:fld id="{C6806FC0-9F84-4B10-9771-6729D6567E04}" type="slidenum">
              <a:rPr kumimoji="1" lang="ja-JP" altLang="en-US" smtClean="0"/>
              <a:t>19</a:t>
            </a:fld>
            <a:endParaRPr kumimoji="1" lang="ja-JP" altLang="en-US"/>
          </a:p>
        </p:txBody>
      </p:sp>
    </p:spTree>
    <p:extLst>
      <p:ext uri="{BB962C8B-B14F-4D97-AF65-F5344CB8AC3E}">
        <p14:creationId xmlns:p14="http://schemas.microsoft.com/office/powerpoint/2010/main" val="1793151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B81A09-75C1-4972-A2B5-176846265229}"/>
              </a:ext>
            </a:extLst>
          </p:cNvPr>
          <p:cNvSpPr>
            <a:spLocks noGrp="1"/>
          </p:cNvSpPr>
          <p:nvPr>
            <p:ph type="ctrTitle"/>
          </p:nvPr>
        </p:nvSpPr>
        <p:spPr>
          <a:xfrm>
            <a:off x="578838" y="576152"/>
            <a:ext cx="11190916" cy="782003"/>
          </a:xfrm>
        </p:spPr>
        <p:txBody>
          <a:bodyPr anchor="ctr">
            <a:noAutofit/>
          </a:bodyPr>
          <a:lstStyle/>
          <a:p>
            <a:pPr algn="l">
              <a:lnSpc>
                <a:spcPct val="100000"/>
              </a:lnSpc>
            </a:pPr>
            <a:r>
              <a:rPr kumimoji="1" lang="ja-JP" altLang="en-US" sz="1800" dirty="0" smtClean="0">
                <a:latin typeface="ＭＳ ゴシック" panose="020B0609070205080204" pitchFamily="49" charset="-128"/>
                <a:ea typeface="ＭＳ ゴシック" panose="020B0609070205080204" pitchFamily="49" charset="-128"/>
              </a:rPr>
              <a:t>序章　２．誰もが出かけられるまちづくりに必要な視点</a:t>
            </a:r>
            <a:r>
              <a:rPr kumimoji="1" lang="en-US" altLang="ja-JP" sz="1800" dirty="0" smtClean="0">
                <a:latin typeface="ＭＳ ゴシック" panose="020B0609070205080204" pitchFamily="49" charset="-128"/>
                <a:ea typeface="ＭＳ ゴシック" panose="020B0609070205080204" pitchFamily="49" charset="-128"/>
              </a:rPr>
              <a:t/>
            </a:r>
            <a:br>
              <a:rPr kumimoji="1" lang="en-US" altLang="ja-JP" sz="1800" dirty="0" smtClean="0">
                <a:latin typeface="ＭＳ ゴシック" panose="020B0609070205080204" pitchFamily="49" charset="-128"/>
                <a:ea typeface="ＭＳ ゴシック" panose="020B0609070205080204" pitchFamily="49" charset="-128"/>
              </a:rPr>
            </a:br>
            <a:r>
              <a:rPr kumimoji="1" lang="ja-JP" altLang="en-US" sz="1800" dirty="0" smtClean="0">
                <a:latin typeface="ＭＳ ゴシック" panose="020B0609070205080204" pitchFamily="49" charset="-128"/>
                <a:ea typeface="ＭＳ ゴシック" panose="020B0609070205080204" pitchFamily="49" charset="-128"/>
              </a:rPr>
              <a:t>　　　　Ｂ</a:t>
            </a:r>
            <a:r>
              <a:rPr kumimoji="1" lang="ja-JP" altLang="en-US" sz="1800" dirty="0">
                <a:latin typeface="ＭＳ ゴシック" panose="020B0609070205080204" pitchFamily="49" charset="-128"/>
                <a:ea typeface="ＭＳ ゴシック" panose="020B0609070205080204" pitchFamily="49" charset="-128"/>
              </a:rPr>
              <a:t>　まちづくりや建築における</a:t>
            </a:r>
            <a:r>
              <a:rPr kumimoji="1" lang="ja-JP" altLang="en-US" sz="1800" dirty="0" smtClean="0">
                <a:latin typeface="ＭＳ ゴシック" panose="020B0609070205080204" pitchFamily="49" charset="-128"/>
                <a:ea typeface="ＭＳ ゴシック" panose="020B0609070205080204" pitchFamily="49" charset="-128"/>
              </a:rPr>
              <a:t>ユニバーサルデザイン</a:t>
            </a:r>
            <a:r>
              <a:rPr kumimoji="1" lang="en-US" altLang="ja-JP" sz="1800" dirty="0" smtClean="0">
                <a:latin typeface="ＭＳ ゴシック" panose="020B0609070205080204" pitchFamily="49" charset="-128"/>
                <a:ea typeface="ＭＳ ゴシック" panose="020B0609070205080204" pitchFamily="49" charset="-128"/>
              </a:rPr>
              <a:t/>
            </a:r>
            <a:br>
              <a:rPr kumimoji="1" lang="en-US" altLang="ja-JP" sz="1800" dirty="0" smtClean="0">
                <a:latin typeface="ＭＳ ゴシック" panose="020B0609070205080204" pitchFamily="49" charset="-128"/>
                <a:ea typeface="ＭＳ ゴシック" panose="020B0609070205080204" pitchFamily="49" charset="-128"/>
              </a:rPr>
            </a:br>
            <a:r>
              <a:rPr kumimoji="1" lang="ja-JP" altLang="en-US" sz="1800" dirty="0" smtClean="0">
                <a:latin typeface="ＭＳ ゴシック" panose="020B0609070205080204" pitchFamily="49" charset="-128"/>
                <a:ea typeface="ＭＳ ゴシック" panose="020B0609070205080204" pitchFamily="49" charset="-128"/>
              </a:rPr>
              <a:t>　　　　　</a:t>
            </a:r>
            <a:r>
              <a:rPr kumimoji="1" lang="ja-JP" altLang="en-US" sz="1800" dirty="0" err="1" smtClean="0">
                <a:latin typeface="ＭＳ ゴシック" panose="020B0609070205080204" pitchFamily="49" charset="-128"/>
                <a:ea typeface="ＭＳ ゴシック" panose="020B0609070205080204" pitchFamily="49" charset="-128"/>
              </a:rPr>
              <a:t>ヘ</a:t>
            </a:r>
            <a:r>
              <a:rPr kumimoji="1" lang="ja-JP" altLang="en-US" sz="1800" dirty="0">
                <a:latin typeface="ＭＳ ゴシック" panose="020B0609070205080204" pitchFamily="49" charset="-128"/>
                <a:ea typeface="ＭＳ ゴシック" panose="020B0609070205080204" pitchFamily="49" charset="-128"/>
              </a:rPr>
              <a:t>　今後さらなる取り組みが求められる分野等</a:t>
            </a:r>
          </a:p>
        </p:txBody>
      </p:sp>
      <p:cxnSp>
        <p:nvCxnSpPr>
          <p:cNvPr id="4" name="直線コネクタ 3">
            <a:extLst>
              <a:ext uri="{FF2B5EF4-FFF2-40B4-BE49-F238E27FC236}">
                <a16:creationId xmlns:a16="http://schemas.microsoft.com/office/drawing/2014/main" id="{B9767011-3D39-4431-BC05-0A32C7BCEC85}"/>
              </a:ext>
            </a:extLst>
          </p:cNvPr>
          <p:cNvCxnSpPr/>
          <p:nvPr/>
        </p:nvCxnSpPr>
        <p:spPr>
          <a:xfrm>
            <a:off x="578839" y="1568993"/>
            <a:ext cx="10838577"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7" name="テキスト ボックス 6">
            <a:extLst>
              <a:ext uri="{FF2B5EF4-FFF2-40B4-BE49-F238E27FC236}">
                <a16:creationId xmlns:a16="http://schemas.microsoft.com/office/drawing/2014/main" id="{E9C58F59-150F-4E2E-9E24-CB88F753C5AE}"/>
              </a:ext>
            </a:extLst>
          </p:cNvPr>
          <p:cNvSpPr txBox="1"/>
          <p:nvPr/>
        </p:nvSpPr>
        <p:spPr>
          <a:xfrm>
            <a:off x="578839" y="1637437"/>
            <a:ext cx="5104701" cy="4401205"/>
          </a:xfrm>
          <a:prstGeom prst="rect">
            <a:avLst/>
          </a:prstGeom>
          <a:ln w="3175">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400" dirty="0">
                <a:latin typeface="ＭＳ ゴシック" panose="020B0609070205080204" pitchFamily="49" charset="-128"/>
                <a:ea typeface="ＭＳ ゴシック" panose="020B0609070205080204" pitchFamily="49" charset="-128"/>
              </a:rPr>
              <a:t>現行　</a:t>
            </a:r>
            <a:endParaRPr kumimoji="1"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◆緊急時・災害時の備えに関するバリアフリー</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大規模な災害が発生した時に、その地域に住む方々は不</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幸にして避難生活を強いられることとなってしまいます</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が、とりわけ高齢者や障がい者等については「災害弱</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者」として最もその影響を大きく受けてしまいます。</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大阪府や市町村においては、災害対策基本法に基づき、</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府民や市民、障がいのある方など、関係する方々のご意</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見をお聞きし、それぞれ「地域防災計画」や「災害時要</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援護者支援プラン」などを定め、災害時における備えを</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しています。</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地域防災計画においては、避難所（福祉避難所を含む）</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については、バリアフリー化がなされた学校などの公共</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施設や福祉施設等を指定することを推奨していますが、</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必ずしも十分なバリアフリー化が行われていない場合も</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見受けられます。</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これらの施設管理者におかれては、あらかじめ建物のバ</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リアフリー化に努めるとともに、実際の災害時に避難所</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となることを想定した訓練を行うなどの備えが必要です。</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a:t>
            </a:r>
            <a:endParaRPr lang="en-US" altLang="ja-JP" sz="1400" dirty="0">
              <a:latin typeface="ＭＳ ゴシック" panose="020B0609070205080204" pitchFamily="49" charset="-128"/>
              <a:ea typeface="ＭＳ ゴシック" panose="020B0609070205080204" pitchFamily="49" charset="-128"/>
            </a:endParaRPr>
          </a:p>
        </p:txBody>
      </p:sp>
      <p:sp>
        <p:nvSpPr>
          <p:cNvPr id="10" name="テキスト ボックス 9">
            <a:extLst>
              <a:ext uri="{FF2B5EF4-FFF2-40B4-BE49-F238E27FC236}">
                <a16:creationId xmlns:a16="http://schemas.microsoft.com/office/drawing/2014/main" id="{07D19D9B-F874-4F01-A4DC-8D8591D45BB6}"/>
              </a:ext>
            </a:extLst>
          </p:cNvPr>
          <p:cNvSpPr txBox="1"/>
          <p:nvPr/>
        </p:nvSpPr>
        <p:spPr>
          <a:xfrm>
            <a:off x="6199464" y="1610186"/>
            <a:ext cx="4991450" cy="4832092"/>
          </a:xfrm>
          <a:prstGeom prst="rect">
            <a:avLst/>
          </a:prstGeom>
          <a:ln w="3175">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400" dirty="0">
                <a:latin typeface="ＭＳ ゴシック" panose="020B0609070205080204" pitchFamily="49" charset="-128"/>
                <a:ea typeface="ＭＳ ゴシック" panose="020B0609070205080204" pitchFamily="49" charset="-128"/>
              </a:rPr>
              <a:t>改訂（案）</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◆緊急時・災害時の備えに関するバリアフリー</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大規模な災害が発生した時に、その地域に住む方々は不</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幸にして避難生活を強いられることとなってしまいます</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が、とりわけ高齢者や障がい者等については「災害弱</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者」として最もその影響を大きく受けてしまいます。</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大阪府や市町村においては、災害対策基本法に基づき、</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府民や市民、障がいのある方など、関係する方々のご意</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見をお聞きし、それぞれ「地域防災計画」や「災害時要</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援護者支援プラン」などを定め、災害時における備えを</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しています。</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地域防災計画においては、避難所（福祉避難所を含む）</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については、バリアフリー化がなされた学校などの公共</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施設や福祉施設等を指定することを推奨していますが、</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必ずしも十分なバリアフリー化が行われていない場合も</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見受けられます。</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これらの施設管理者におかれては、あらかじめ建物のバ</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リアフリー化に努めるとともに、実際の災害時に避難所</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となることを想定した訓練を行うなどの備えが必要です。</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a:t>
            </a:r>
            <a:r>
              <a:rPr lang="ja-JP" altLang="en-US" sz="1400" u="sng" dirty="0">
                <a:solidFill>
                  <a:srgbClr val="FF0000"/>
                </a:solidFill>
                <a:latin typeface="ＭＳ ゴシック" panose="020B0609070205080204" pitchFamily="49" charset="-128"/>
                <a:ea typeface="ＭＳ ゴシック" panose="020B0609070205080204" pitchFamily="49" charset="-128"/>
              </a:rPr>
              <a:t>また、災害時に、従業員は店舗内に障がい者がいること</a:t>
            </a:r>
            <a:endParaRPr lang="en-US" altLang="ja-JP" sz="1400" u="sng" dirty="0">
              <a:solidFill>
                <a:srgbClr val="FF0000"/>
              </a:solidFill>
              <a:latin typeface="ＭＳ ゴシック" panose="020B0609070205080204" pitchFamily="49" charset="-128"/>
              <a:ea typeface="ＭＳ ゴシック" panose="020B0609070205080204" pitchFamily="49" charset="-128"/>
            </a:endParaRPr>
          </a:p>
          <a:p>
            <a:r>
              <a:rPr lang="ja-JP" altLang="en-US" sz="1400" dirty="0">
                <a:solidFill>
                  <a:srgbClr val="FF0000"/>
                </a:solidFill>
                <a:latin typeface="ＭＳ ゴシック" panose="020B0609070205080204" pitchFamily="49" charset="-128"/>
                <a:ea typeface="ＭＳ ゴシック" panose="020B0609070205080204" pitchFamily="49" charset="-128"/>
              </a:rPr>
              <a:t>　　</a:t>
            </a:r>
            <a:r>
              <a:rPr lang="ja-JP" altLang="en-US" sz="1400" u="sng" dirty="0">
                <a:solidFill>
                  <a:srgbClr val="FF0000"/>
                </a:solidFill>
                <a:latin typeface="ＭＳ ゴシック" panose="020B0609070205080204" pitchFamily="49" charset="-128"/>
                <a:ea typeface="ＭＳ ゴシック" panose="020B0609070205080204" pitchFamily="49" charset="-128"/>
              </a:rPr>
              <a:t>を念頭に入れ、冷静に対応する必要があります。</a:t>
            </a:r>
            <a:endParaRPr lang="en-US" altLang="ja-JP" sz="1400" u="sng" dirty="0">
              <a:solidFill>
                <a:srgbClr val="FF0000"/>
              </a:solidFill>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a:t>
            </a:r>
            <a:endParaRPr lang="en-US" altLang="ja-JP" sz="1400" dirty="0">
              <a:solidFill>
                <a:srgbClr val="FF0000"/>
              </a:solidFill>
              <a:latin typeface="ＭＳ ゴシック" panose="020B0609070205080204" pitchFamily="49" charset="-128"/>
              <a:ea typeface="ＭＳ ゴシック" panose="020B0609070205080204" pitchFamily="49" charset="-128"/>
            </a:endParaRPr>
          </a:p>
        </p:txBody>
      </p:sp>
      <p:sp>
        <p:nvSpPr>
          <p:cNvPr id="3" name="矢印: 右 2">
            <a:extLst>
              <a:ext uri="{FF2B5EF4-FFF2-40B4-BE49-F238E27FC236}">
                <a16:creationId xmlns:a16="http://schemas.microsoft.com/office/drawing/2014/main" id="{3DFA248C-F35F-42AF-80F9-7DBC492714E3}"/>
              </a:ext>
            </a:extLst>
          </p:cNvPr>
          <p:cNvSpPr/>
          <p:nvPr/>
        </p:nvSpPr>
        <p:spPr>
          <a:xfrm>
            <a:off x="5740166" y="3159206"/>
            <a:ext cx="402671" cy="14345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a:extLst>
              <a:ext uri="{FF2B5EF4-FFF2-40B4-BE49-F238E27FC236}">
                <a16:creationId xmlns:a16="http://schemas.microsoft.com/office/drawing/2014/main" id="{BF272F00-B100-48D7-AD22-8B5F65126859}"/>
              </a:ext>
            </a:extLst>
          </p:cNvPr>
          <p:cNvSpPr>
            <a:spLocks noGrp="1"/>
          </p:cNvSpPr>
          <p:nvPr>
            <p:ph type="sldNum" sz="quarter" idx="12"/>
          </p:nvPr>
        </p:nvSpPr>
        <p:spPr/>
        <p:txBody>
          <a:bodyPr/>
          <a:lstStyle/>
          <a:p>
            <a:fld id="{C6806FC0-9F84-4B10-9771-6729D6567E04}" type="slidenum">
              <a:rPr kumimoji="1" lang="ja-JP" altLang="en-US" smtClean="0"/>
              <a:t>2</a:t>
            </a:fld>
            <a:endParaRPr kumimoji="1" lang="ja-JP" altLang="en-US"/>
          </a:p>
        </p:txBody>
      </p:sp>
    </p:spTree>
    <p:extLst>
      <p:ext uri="{BB962C8B-B14F-4D97-AF65-F5344CB8AC3E}">
        <p14:creationId xmlns:p14="http://schemas.microsoft.com/office/powerpoint/2010/main" val="1632801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B81A09-75C1-4972-A2B5-176846265229}"/>
              </a:ext>
            </a:extLst>
          </p:cNvPr>
          <p:cNvSpPr>
            <a:spLocks noGrp="1"/>
          </p:cNvSpPr>
          <p:nvPr>
            <p:ph type="ctrTitle"/>
          </p:nvPr>
        </p:nvSpPr>
        <p:spPr>
          <a:xfrm>
            <a:off x="366804" y="217372"/>
            <a:ext cx="4628903" cy="468932"/>
          </a:xfrm>
        </p:spPr>
        <p:txBody>
          <a:bodyPr anchor="ctr">
            <a:noAutofit/>
          </a:bodyPr>
          <a:lstStyle/>
          <a:p>
            <a:pPr algn="l">
              <a:lnSpc>
                <a:spcPct val="100000"/>
              </a:lnSpc>
            </a:pPr>
            <a:r>
              <a:rPr kumimoji="1" lang="ja-JP" altLang="en-US" sz="1800" dirty="0" smtClean="0">
                <a:latin typeface="ＭＳ ゴシック" panose="020B0609070205080204" pitchFamily="49" charset="-128"/>
                <a:ea typeface="ＭＳ ゴシック" panose="020B0609070205080204" pitchFamily="49" charset="-128"/>
              </a:rPr>
              <a:t>建築物等の整備指針　［</a:t>
            </a:r>
            <a:r>
              <a:rPr kumimoji="1" lang="ja-JP" altLang="en-US" sz="1800" dirty="0">
                <a:latin typeface="ＭＳ ゴシック" panose="020B0609070205080204" pitchFamily="49" charset="-128"/>
                <a:ea typeface="ＭＳ ゴシック" panose="020B0609070205080204" pitchFamily="49" charset="-128"/>
              </a:rPr>
              <a:t>８］便所</a:t>
            </a:r>
          </a:p>
        </p:txBody>
      </p:sp>
      <p:cxnSp>
        <p:nvCxnSpPr>
          <p:cNvPr id="4" name="直線コネクタ 3">
            <a:extLst>
              <a:ext uri="{FF2B5EF4-FFF2-40B4-BE49-F238E27FC236}">
                <a16:creationId xmlns:a16="http://schemas.microsoft.com/office/drawing/2014/main" id="{B9767011-3D39-4431-BC05-0A32C7BCEC85}"/>
              </a:ext>
            </a:extLst>
          </p:cNvPr>
          <p:cNvCxnSpPr/>
          <p:nvPr/>
        </p:nvCxnSpPr>
        <p:spPr>
          <a:xfrm>
            <a:off x="607151" y="740592"/>
            <a:ext cx="10838577"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6" name="テキスト ボックス 5">
            <a:extLst>
              <a:ext uri="{FF2B5EF4-FFF2-40B4-BE49-F238E27FC236}">
                <a16:creationId xmlns:a16="http://schemas.microsoft.com/office/drawing/2014/main" id="{83CF6B37-C912-467A-AB92-D2EDE74BA4C9}"/>
              </a:ext>
            </a:extLst>
          </p:cNvPr>
          <p:cNvSpPr txBox="1"/>
          <p:nvPr/>
        </p:nvSpPr>
        <p:spPr>
          <a:xfrm>
            <a:off x="607151" y="824803"/>
            <a:ext cx="10838577" cy="769441"/>
          </a:xfrm>
          <a:prstGeom prst="rect">
            <a:avLst/>
          </a:prstGeom>
          <a:noFill/>
        </p:spPr>
        <p:txBody>
          <a:bodyPr wrap="square" rtlCol="0">
            <a:spAutoFit/>
          </a:bodyPr>
          <a:lstStyle/>
          <a:p>
            <a:r>
              <a:rPr lang="ja-JP" altLang="en-US" sz="1600" dirty="0" smtClean="0">
                <a:latin typeface="ＭＳ ゴシック" panose="020B0609070205080204" pitchFamily="49" charset="-128"/>
                <a:ea typeface="ＭＳ ゴシック" panose="020B0609070205080204" pitchFamily="49" charset="-128"/>
              </a:rPr>
              <a:t>建築物移動等円滑化基準</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400" dirty="0" smtClean="0">
                <a:latin typeface="ＭＳ ゴシック" panose="020B0609070205080204" pitchFamily="49" charset="-128"/>
                <a:ea typeface="ＭＳ ゴシック" panose="020B0609070205080204" pitchFamily="49" charset="-128"/>
              </a:rPr>
              <a:t>　　　　法施行令第</a:t>
            </a:r>
            <a:r>
              <a:rPr lang="en-US" altLang="ja-JP" sz="1400" dirty="0" smtClean="0">
                <a:latin typeface="ＭＳ ゴシック" panose="020B0609070205080204" pitchFamily="49" charset="-128"/>
                <a:ea typeface="ＭＳ ゴシック" panose="020B0609070205080204" pitchFamily="49" charset="-128"/>
              </a:rPr>
              <a:t>10</a:t>
            </a:r>
            <a:r>
              <a:rPr lang="ja-JP" altLang="en-US" sz="1400" dirty="0" smtClean="0">
                <a:latin typeface="ＭＳ ゴシック" panose="020B0609070205080204" pitchFamily="49" charset="-128"/>
                <a:ea typeface="ＭＳ ゴシック" panose="020B0609070205080204" pitchFamily="49" charset="-128"/>
              </a:rPr>
              <a:t>条により、不特定かつ多数の者が利用し、又は主として高齢者、</a:t>
            </a:r>
            <a:r>
              <a:rPr lang="ja-JP" altLang="en-US" sz="1400" dirty="0" err="1" smtClean="0">
                <a:latin typeface="ＭＳ ゴシック" panose="020B0609070205080204" pitchFamily="49" charset="-128"/>
                <a:ea typeface="ＭＳ ゴシック" panose="020B0609070205080204" pitchFamily="49" charset="-128"/>
              </a:rPr>
              <a:t>障がい</a:t>
            </a:r>
            <a:r>
              <a:rPr lang="ja-JP" altLang="en-US" sz="1400" dirty="0" smtClean="0">
                <a:latin typeface="ＭＳ ゴシック" panose="020B0609070205080204" pitchFamily="49" charset="-128"/>
                <a:ea typeface="ＭＳ ゴシック" panose="020B0609070205080204" pitchFamily="49" charset="-128"/>
              </a:rPr>
              <a:t>者等が利用する部分に適用。</a:t>
            </a:r>
            <a:endParaRPr lang="en-US" altLang="ja-JP" sz="1400" dirty="0" smtClean="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a:t>
            </a:r>
            <a:r>
              <a:rPr lang="ja-JP" altLang="en-US" sz="1400" dirty="0" smtClean="0">
                <a:latin typeface="ＭＳ ゴシック" panose="020B0609070205080204" pitchFamily="49" charset="-128"/>
                <a:ea typeface="ＭＳ ゴシック" panose="020B0609070205080204" pitchFamily="49" charset="-128"/>
              </a:rPr>
              <a:t>　　　但し、共同住宅や保育所等、多数の者が利用する建築物においては多数の者が利用する部分に適用。</a:t>
            </a:r>
            <a:endParaRPr lang="en-US" altLang="ja-JP" sz="1400" dirty="0">
              <a:latin typeface="ＭＳ ゴシック" panose="020B0609070205080204" pitchFamily="49" charset="-128"/>
              <a:ea typeface="ＭＳ ゴシック" panose="020B0609070205080204" pitchFamily="49" charset="-128"/>
            </a:endParaRPr>
          </a:p>
        </p:txBody>
      </p:sp>
      <p:sp>
        <p:nvSpPr>
          <p:cNvPr id="7" name="テキスト ボックス 6">
            <a:extLst>
              <a:ext uri="{FF2B5EF4-FFF2-40B4-BE49-F238E27FC236}">
                <a16:creationId xmlns:a16="http://schemas.microsoft.com/office/drawing/2014/main" id="{E9C58F59-150F-4E2E-9E24-CB88F753C5AE}"/>
              </a:ext>
            </a:extLst>
          </p:cNvPr>
          <p:cNvSpPr txBox="1"/>
          <p:nvPr/>
        </p:nvSpPr>
        <p:spPr>
          <a:xfrm>
            <a:off x="607152" y="1968745"/>
            <a:ext cx="5104701" cy="4401205"/>
          </a:xfrm>
          <a:prstGeom prst="rect">
            <a:avLst/>
          </a:prstGeom>
          <a:ln w="3175">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400" dirty="0">
                <a:latin typeface="ＭＳ ゴシック" panose="020B0609070205080204" pitchFamily="49" charset="-128"/>
                <a:ea typeface="ＭＳ ゴシック" panose="020B0609070205080204" pitchFamily="49" charset="-128"/>
              </a:rPr>
              <a:t>現行　</a:t>
            </a:r>
            <a:endParaRPr kumimoji="1" lang="en-US" altLang="ja-JP" sz="1400" dirty="0">
              <a:latin typeface="ＭＳ ゴシック" panose="020B0609070205080204" pitchFamily="49" charset="-128"/>
              <a:ea typeface="ＭＳ ゴシック" panose="020B0609070205080204" pitchFamily="49" charset="-128"/>
            </a:endParaRPr>
          </a:p>
          <a:p>
            <a:r>
              <a:rPr kumimoji="1" lang="ja-JP" altLang="en-US" sz="1400" dirty="0">
                <a:latin typeface="ＭＳ ゴシック" panose="020B0609070205080204" pitchFamily="49" charset="-128"/>
                <a:ea typeface="ＭＳ ゴシック" panose="020B0609070205080204" pitchFamily="49" charset="-128"/>
              </a:rPr>
              <a:t>　車椅子使用者用便房の仕様</a:t>
            </a:r>
            <a:endParaRPr kumimoji="1"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●便所内に、車椅子使用者が円滑に利用することができる</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ものとして国土交通大臣が定める構造の便房（以下</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「車椅子使用者用便房」という。）を一以上設けること。</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→（解説）</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a:t>
            </a:r>
            <a:r>
              <a:rPr lang="en-US" altLang="ja-JP" sz="1400" dirty="0">
                <a:latin typeface="ＭＳ ゴシック" panose="020B0609070205080204" pitchFamily="49" charset="-128"/>
                <a:ea typeface="ＭＳ ゴシック" panose="020B0609070205080204" pitchFamily="49" charset="-128"/>
              </a:rPr>
              <a:t>【</a:t>
            </a:r>
            <a:r>
              <a:rPr lang="ja-JP" altLang="en-US" sz="1400" dirty="0">
                <a:latin typeface="ＭＳ ゴシック" panose="020B0609070205080204" pitchFamily="49" charset="-128"/>
                <a:ea typeface="ＭＳ ゴシック" panose="020B0609070205080204" pitchFamily="49" charset="-128"/>
              </a:rPr>
              <a:t>国土交通大臣が定める構造</a:t>
            </a:r>
            <a:r>
              <a:rPr lang="en-US" altLang="ja-JP" sz="1400" dirty="0">
                <a:latin typeface="ＭＳ ゴシック" panose="020B0609070205080204" pitchFamily="49" charset="-128"/>
                <a:ea typeface="ＭＳ ゴシック" panose="020B0609070205080204" pitchFamily="49" charset="-128"/>
              </a:rPr>
              <a:t>】</a:t>
            </a:r>
          </a:p>
          <a:p>
            <a:r>
              <a:rPr lang="ja-JP" altLang="en-US" sz="1400" dirty="0">
                <a:latin typeface="ＭＳ ゴシック" panose="020B0609070205080204" pitchFamily="49" charset="-128"/>
                <a:ea typeface="ＭＳ ゴシック" panose="020B0609070205080204" pitchFamily="49" charset="-128"/>
              </a:rPr>
              <a:t>　　　（国土交通省告示第</a:t>
            </a:r>
            <a:r>
              <a:rPr lang="en-US" altLang="ja-JP" sz="1400" dirty="0">
                <a:latin typeface="ＭＳ ゴシック" panose="020B0609070205080204" pitchFamily="49" charset="-128"/>
                <a:ea typeface="ＭＳ ゴシック" panose="020B0609070205080204" pitchFamily="49" charset="-128"/>
              </a:rPr>
              <a:t>1496</a:t>
            </a:r>
            <a:r>
              <a:rPr lang="ja-JP" altLang="en-US" sz="1400" dirty="0">
                <a:latin typeface="ＭＳ ゴシック" panose="020B0609070205080204" pitchFamily="49" charset="-128"/>
                <a:ea typeface="ＭＳ ゴシック" panose="020B0609070205080204" pitchFamily="49" charset="-128"/>
              </a:rPr>
              <a:t>号）</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・腰掛便座、手すり等が適切に配置されていること</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・車椅子使用者が円滑に利用することができるよう</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十分な空間が確保されていること</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なお、</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・手すりは左右両面に設置する</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・車椅子使用者が円滑に利用できる十分な空間として</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直径</a:t>
            </a:r>
            <a:r>
              <a:rPr lang="en-US" altLang="ja-JP" sz="1400" dirty="0">
                <a:latin typeface="ＭＳ ゴシック" panose="020B0609070205080204" pitchFamily="49" charset="-128"/>
                <a:ea typeface="ＭＳ ゴシック" panose="020B0609070205080204" pitchFamily="49" charset="-128"/>
              </a:rPr>
              <a:t>150cm</a:t>
            </a:r>
            <a:r>
              <a:rPr lang="ja-JP" altLang="en-US" sz="1400" dirty="0">
                <a:latin typeface="ＭＳ ゴシック" panose="020B0609070205080204" pitchFamily="49" charset="-128"/>
                <a:ea typeface="ＭＳ ゴシック" panose="020B0609070205080204" pitchFamily="49" charset="-128"/>
              </a:rPr>
              <a:t>以上の円が内接できる広さを備えること</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を基本とする</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ただし、電動車椅子等、大きな車椅子では、</a:t>
            </a:r>
            <a:r>
              <a:rPr lang="en-US" altLang="ja-JP" sz="1400" dirty="0">
                <a:latin typeface="ＭＳ ゴシック" panose="020B0609070205080204" pitchFamily="49" charset="-128"/>
                <a:ea typeface="ＭＳ ゴシック" panose="020B0609070205080204" pitchFamily="49" charset="-128"/>
              </a:rPr>
              <a:t>150cm</a:t>
            </a:r>
            <a:r>
              <a:rPr lang="ja-JP" altLang="en-US" sz="1400" dirty="0">
                <a:latin typeface="ＭＳ ゴシック" panose="020B0609070205080204" pitchFamily="49" charset="-128"/>
                <a:ea typeface="ＭＳ ゴシック" panose="020B0609070205080204" pitchFamily="49" charset="-128"/>
              </a:rPr>
              <a:t>の</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円では十分ではない場合があるため、施設の利用者等</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状況を鑑みて設計する必要がある</a:t>
            </a:r>
            <a:r>
              <a:rPr lang="ja-JP" altLang="en-US" sz="1400" dirty="0" smtClean="0">
                <a:latin typeface="ＭＳ ゴシック" panose="020B0609070205080204" pitchFamily="49" charset="-128"/>
                <a:ea typeface="ＭＳ ゴシック" panose="020B0609070205080204" pitchFamily="49" charset="-128"/>
              </a:rPr>
              <a:t>。</a:t>
            </a:r>
            <a:endParaRPr lang="en-US" altLang="ja-JP" sz="1400" dirty="0">
              <a:latin typeface="ＭＳ ゴシック" panose="020B0609070205080204" pitchFamily="49" charset="-128"/>
              <a:ea typeface="ＭＳ ゴシック" panose="020B0609070205080204" pitchFamily="49" charset="-128"/>
            </a:endParaRPr>
          </a:p>
        </p:txBody>
      </p:sp>
      <p:sp>
        <p:nvSpPr>
          <p:cNvPr id="10" name="テキスト ボックス 9">
            <a:extLst>
              <a:ext uri="{FF2B5EF4-FFF2-40B4-BE49-F238E27FC236}">
                <a16:creationId xmlns:a16="http://schemas.microsoft.com/office/drawing/2014/main" id="{07D19D9B-F874-4F01-A4DC-8D8591D45BB6}"/>
              </a:ext>
            </a:extLst>
          </p:cNvPr>
          <p:cNvSpPr txBox="1"/>
          <p:nvPr/>
        </p:nvSpPr>
        <p:spPr>
          <a:xfrm>
            <a:off x="6199463" y="1668536"/>
            <a:ext cx="4991450" cy="5047536"/>
          </a:xfrm>
          <a:prstGeom prst="rect">
            <a:avLst/>
          </a:prstGeom>
          <a:ln w="3175">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400" dirty="0">
                <a:latin typeface="ＭＳ ゴシック" panose="020B0609070205080204" pitchFamily="49" charset="-128"/>
                <a:ea typeface="ＭＳ ゴシック" panose="020B0609070205080204" pitchFamily="49" charset="-128"/>
              </a:rPr>
              <a:t>改訂（案）</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車椅子使用者用便房の仕様</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●便所内に、車椅子使用者が円滑に利用することができる</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ものとして国土交通大臣が定める構造の便房（以下</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「車椅子使用者用便房」という。）を一以上設けること。</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→（解説）</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a:t>
            </a:r>
            <a:r>
              <a:rPr lang="en-US" altLang="ja-JP" sz="1400" dirty="0">
                <a:latin typeface="ＭＳ ゴシック" panose="020B0609070205080204" pitchFamily="49" charset="-128"/>
                <a:ea typeface="ＭＳ ゴシック" panose="020B0609070205080204" pitchFamily="49" charset="-128"/>
              </a:rPr>
              <a:t>【</a:t>
            </a:r>
            <a:r>
              <a:rPr lang="ja-JP" altLang="en-US" sz="1400" dirty="0">
                <a:latin typeface="ＭＳ ゴシック" panose="020B0609070205080204" pitchFamily="49" charset="-128"/>
                <a:ea typeface="ＭＳ ゴシック" panose="020B0609070205080204" pitchFamily="49" charset="-128"/>
              </a:rPr>
              <a:t>国土交通大臣が定める構造</a:t>
            </a:r>
            <a:r>
              <a:rPr lang="en-US" altLang="ja-JP" sz="1400" dirty="0">
                <a:latin typeface="ＭＳ ゴシック" panose="020B0609070205080204" pitchFamily="49" charset="-128"/>
                <a:ea typeface="ＭＳ ゴシック" panose="020B0609070205080204" pitchFamily="49" charset="-128"/>
              </a:rPr>
              <a:t>】</a:t>
            </a:r>
          </a:p>
          <a:p>
            <a:r>
              <a:rPr lang="ja-JP" altLang="en-US" sz="1400" dirty="0">
                <a:latin typeface="ＭＳ ゴシック" panose="020B0609070205080204" pitchFamily="49" charset="-128"/>
                <a:ea typeface="ＭＳ ゴシック" panose="020B0609070205080204" pitchFamily="49" charset="-128"/>
              </a:rPr>
              <a:t>　　　（国土交通省告示第</a:t>
            </a:r>
            <a:r>
              <a:rPr lang="en-US" altLang="ja-JP" sz="1400" dirty="0">
                <a:latin typeface="ＭＳ ゴシック" panose="020B0609070205080204" pitchFamily="49" charset="-128"/>
                <a:ea typeface="ＭＳ ゴシック" panose="020B0609070205080204" pitchFamily="49" charset="-128"/>
              </a:rPr>
              <a:t>1496</a:t>
            </a:r>
            <a:r>
              <a:rPr lang="ja-JP" altLang="en-US" sz="1400" dirty="0">
                <a:latin typeface="ＭＳ ゴシック" panose="020B0609070205080204" pitchFamily="49" charset="-128"/>
                <a:ea typeface="ＭＳ ゴシック" panose="020B0609070205080204" pitchFamily="49" charset="-128"/>
              </a:rPr>
              <a:t>号）</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・腰掛便座、手すり等が適切に配置されていること</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・車椅子使用者が円滑に利用することができるよう</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十分な空間が確保されていること</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なお、</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・手すりは左右両面に設置する</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・車椅子使用者が円滑に利用できる十分な空間として</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直径</a:t>
            </a:r>
            <a:r>
              <a:rPr lang="en-US" altLang="ja-JP" sz="1400" dirty="0">
                <a:latin typeface="ＭＳ ゴシック" panose="020B0609070205080204" pitchFamily="49" charset="-128"/>
                <a:ea typeface="ＭＳ ゴシック" panose="020B0609070205080204" pitchFamily="49" charset="-128"/>
              </a:rPr>
              <a:t>150cm</a:t>
            </a:r>
            <a:r>
              <a:rPr lang="ja-JP" altLang="en-US" sz="1400" dirty="0">
                <a:latin typeface="ＭＳ ゴシック" panose="020B0609070205080204" pitchFamily="49" charset="-128"/>
                <a:ea typeface="ＭＳ ゴシック" panose="020B0609070205080204" pitchFamily="49" charset="-128"/>
              </a:rPr>
              <a:t>以上の円が内接できる広さを備えること</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を基本とする</a:t>
            </a:r>
            <a:r>
              <a:rPr lang="ja-JP" altLang="en-US" sz="1400" u="sng" dirty="0">
                <a:solidFill>
                  <a:srgbClr val="FF0000"/>
                </a:solidFill>
                <a:latin typeface="ＭＳ ゴシック" panose="020B0609070205080204" pitchFamily="49" charset="-128"/>
                <a:ea typeface="ＭＳ ゴシック" panose="020B0609070205080204" pitchFamily="49" charset="-128"/>
              </a:rPr>
              <a:t>。（設備等下部に車椅子のフット</a:t>
            </a:r>
            <a:endParaRPr lang="en-US" altLang="ja-JP" sz="1400" u="sng" dirty="0">
              <a:solidFill>
                <a:srgbClr val="FF0000"/>
              </a:solidFill>
              <a:latin typeface="ＭＳ ゴシック" panose="020B0609070205080204" pitchFamily="49" charset="-128"/>
              <a:ea typeface="ＭＳ ゴシック" panose="020B0609070205080204" pitchFamily="49" charset="-128"/>
            </a:endParaRPr>
          </a:p>
          <a:p>
            <a:r>
              <a:rPr lang="ja-JP" altLang="en-US" sz="1400" dirty="0">
                <a:solidFill>
                  <a:srgbClr val="FF0000"/>
                </a:solidFill>
                <a:latin typeface="ＭＳ ゴシック" panose="020B0609070205080204" pitchFamily="49" charset="-128"/>
                <a:ea typeface="ＭＳ ゴシック" panose="020B0609070205080204" pitchFamily="49" charset="-128"/>
              </a:rPr>
              <a:t>　　　　</a:t>
            </a:r>
            <a:r>
              <a:rPr lang="ja-JP" altLang="en-US" sz="1400" u="sng" dirty="0">
                <a:solidFill>
                  <a:srgbClr val="FF0000"/>
                </a:solidFill>
                <a:latin typeface="ＭＳ ゴシック" panose="020B0609070205080204" pitchFamily="49" charset="-128"/>
                <a:ea typeface="ＭＳ ゴシック" panose="020B0609070205080204" pitchFamily="49" charset="-128"/>
              </a:rPr>
              <a:t>サポートに乗せた足が通過できるスペース（床上</a:t>
            </a:r>
            <a:endParaRPr lang="en-US" altLang="ja-JP" sz="1400" u="sng" dirty="0">
              <a:solidFill>
                <a:srgbClr val="FF0000"/>
              </a:solidFill>
              <a:latin typeface="ＭＳ ゴシック" panose="020B0609070205080204" pitchFamily="49" charset="-128"/>
              <a:ea typeface="ＭＳ ゴシック" panose="020B0609070205080204" pitchFamily="49" charset="-128"/>
            </a:endParaRPr>
          </a:p>
          <a:p>
            <a:r>
              <a:rPr lang="ja-JP" altLang="en-US" sz="1400" dirty="0">
                <a:solidFill>
                  <a:srgbClr val="FF0000"/>
                </a:solidFill>
                <a:latin typeface="ＭＳ ゴシック" panose="020B0609070205080204" pitchFamily="49" charset="-128"/>
                <a:ea typeface="ＭＳ ゴシック" panose="020B0609070205080204" pitchFamily="49" charset="-128"/>
              </a:rPr>
              <a:t>　　　　</a:t>
            </a:r>
            <a:r>
              <a:rPr lang="ja-JP" altLang="en-US" sz="1400" u="sng" dirty="0">
                <a:solidFill>
                  <a:srgbClr val="FF0000"/>
                </a:solidFill>
                <a:latin typeface="ＭＳ ゴシック" panose="020B0609070205080204" pitchFamily="49" charset="-128"/>
                <a:ea typeface="ＭＳ ゴシック" panose="020B0609070205080204" pitchFamily="49" charset="-128"/>
              </a:rPr>
              <a:t>高さ</a:t>
            </a:r>
            <a:r>
              <a:rPr lang="en-US" altLang="ja-JP" sz="1400" u="sng" dirty="0">
                <a:solidFill>
                  <a:srgbClr val="FF0000"/>
                </a:solidFill>
                <a:latin typeface="ＭＳ ゴシック" panose="020B0609070205080204" pitchFamily="49" charset="-128"/>
                <a:ea typeface="ＭＳ ゴシック" panose="020B0609070205080204" pitchFamily="49" charset="-128"/>
              </a:rPr>
              <a:t>40cm</a:t>
            </a:r>
            <a:r>
              <a:rPr lang="ja-JP" altLang="en-US" sz="1400" u="sng" dirty="0">
                <a:solidFill>
                  <a:srgbClr val="FF0000"/>
                </a:solidFill>
                <a:latin typeface="ＭＳ ゴシック" panose="020B0609070205080204" pitchFamily="49" charset="-128"/>
                <a:ea typeface="ＭＳ ゴシック" panose="020B0609070205080204" pitchFamily="49" charset="-128"/>
              </a:rPr>
              <a:t>以上）が確保されていれば、その部分も</a:t>
            </a:r>
            <a:endParaRPr lang="en-US" altLang="ja-JP" sz="1400" u="sng" dirty="0">
              <a:solidFill>
                <a:srgbClr val="FF0000"/>
              </a:solidFill>
              <a:latin typeface="ＭＳ ゴシック" panose="020B0609070205080204" pitchFamily="49" charset="-128"/>
              <a:ea typeface="ＭＳ ゴシック" panose="020B0609070205080204" pitchFamily="49" charset="-128"/>
            </a:endParaRPr>
          </a:p>
          <a:p>
            <a:r>
              <a:rPr lang="ja-JP" altLang="en-US" sz="1400" dirty="0">
                <a:solidFill>
                  <a:srgbClr val="FF0000"/>
                </a:solidFill>
                <a:latin typeface="ＭＳ ゴシック" panose="020B0609070205080204" pitchFamily="49" charset="-128"/>
                <a:ea typeface="ＭＳ ゴシック" panose="020B0609070205080204" pitchFamily="49" charset="-128"/>
              </a:rPr>
              <a:t>　　　　</a:t>
            </a:r>
            <a:r>
              <a:rPr lang="ja-JP" altLang="en-US" sz="1400" u="sng" dirty="0">
                <a:solidFill>
                  <a:srgbClr val="FF0000"/>
                </a:solidFill>
                <a:latin typeface="ＭＳ ゴシック" panose="020B0609070205080204" pitchFamily="49" charset="-128"/>
                <a:ea typeface="ＭＳ ゴシック" panose="020B0609070205080204" pitchFamily="49" charset="-128"/>
              </a:rPr>
              <a:t>有効スペース（奥行き</a:t>
            </a:r>
            <a:r>
              <a:rPr lang="en-US" altLang="ja-JP" sz="1400" u="sng" dirty="0">
                <a:solidFill>
                  <a:srgbClr val="FF0000"/>
                </a:solidFill>
                <a:latin typeface="ＭＳ ゴシック" panose="020B0609070205080204" pitchFamily="49" charset="-128"/>
                <a:ea typeface="ＭＳ ゴシック" panose="020B0609070205080204" pitchFamily="49" charset="-128"/>
              </a:rPr>
              <a:t>20cm</a:t>
            </a:r>
            <a:r>
              <a:rPr lang="ja-JP" altLang="en-US" sz="1400" u="sng" dirty="0">
                <a:solidFill>
                  <a:srgbClr val="FF0000"/>
                </a:solidFill>
                <a:latin typeface="ＭＳ ゴシック" panose="020B0609070205080204" pitchFamily="49" charset="-128"/>
                <a:ea typeface="ＭＳ ゴシック" panose="020B0609070205080204" pitchFamily="49" charset="-128"/>
              </a:rPr>
              <a:t>まで可）とする。）</a:t>
            </a:r>
            <a:endParaRPr lang="en-US" altLang="ja-JP" sz="1400" u="sng" dirty="0">
              <a:solidFill>
                <a:srgbClr val="FF0000"/>
              </a:solidFill>
              <a:latin typeface="ＭＳ ゴシック" panose="020B0609070205080204" pitchFamily="49" charset="-128"/>
              <a:ea typeface="ＭＳ ゴシック" panose="020B0609070205080204" pitchFamily="49" charset="-128"/>
            </a:endParaRPr>
          </a:p>
          <a:p>
            <a:r>
              <a:rPr lang="ja-JP" altLang="en-US" sz="1400" dirty="0">
                <a:solidFill>
                  <a:srgbClr val="FF0000"/>
                </a:solidFill>
                <a:latin typeface="ＭＳ ゴシック" panose="020B0609070205080204" pitchFamily="49" charset="-128"/>
                <a:ea typeface="ＭＳ ゴシック" panose="020B0609070205080204" pitchFamily="49" charset="-128"/>
              </a:rPr>
              <a:t>　　　</a:t>
            </a:r>
            <a:r>
              <a:rPr lang="ja-JP" altLang="en-US" sz="1400" dirty="0">
                <a:latin typeface="ＭＳ ゴシック" panose="020B0609070205080204" pitchFamily="49" charset="-128"/>
                <a:ea typeface="ＭＳ ゴシック" panose="020B0609070205080204" pitchFamily="49" charset="-128"/>
              </a:rPr>
              <a:t>ただし、電動車椅子等、大きな車椅子では、</a:t>
            </a:r>
            <a:r>
              <a:rPr lang="en-US" altLang="ja-JP" sz="1400" dirty="0">
                <a:latin typeface="ＭＳ ゴシック" panose="020B0609070205080204" pitchFamily="49" charset="-128"/>
                <a:ea typeface="ＭＳ ゴシック" panose="020B0609070205080204" pitchFamily="49" charset="-128"/>
              </a:rPr>
              <a:t>150cm</a:t>
            </a:r>
            <a:r>
              <a:rPr lang="ja-JP" altLang="en-US" sz="1400" dirty="0">
                <a:latin typeface="ＭＳ ゴシック" panose="020B0609070205080204" pitchFamily="49" charset="-128"/>
                <a:ea typeface="ＭＳ ゴシック" panose="020B0609070205080204" pitchFamily="49" charset="-128"/>
              </a:rPr>
              <a:t>の</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円では十分ではない場合があるため、施設の利用者等</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状況を鑑みて設計する必要がある</a:t>
            </a:r>
            <a:r>
              <a:rPr lang="ja-JP" altLang="en-US" sz="1400" dirty="0" smtClean="0">
                <a:latin typeface="ＭＳ ゴシック" panose="020B0609070205080204" pitchFamily="49" charset="-128"/>
                <a:ea typeface="ＭＳ ゴシック" panose="020B0609070205080204" pitchFamily="49" charset="-128"/>
              </a:rPr>
              <a:t>。</a:t>
            </a:r>
            <a:endParaRPr lang="en-US" altLang="ja-JP" sz="1400" dirty="0">
              <a:solidFill>
                <a:srgbClr val="FF0000"/>
              </a:solidFill>
              <a:latin typeface="ＭＳ ゴシック" panose="020B0609070205080204" pitchFamily="49" charset="-128"/>
              <a:ea typeface="ＭＳ ゴシック" panose="020B0609070205080204" pitchFamily="49" charset="-128"/>
            </a:endParaRPr>
          </a:p>
        </p:txBody>
      </p:sp>
      <p:sp>
        <p:nvSpPr>
          <p:cNvPr id="3" name="矢印: 右 2">
            <a:extLst>
              <a:ext uri="{FF2B5EF4-FFF2-40B4-BE49-F238E27FC236}">
                <a16:creationId xmlns:a16="http://schemas.microsoft.com/office/drawing/2014/main" id="{3DFA248C-F35F-42AF-80F9-7DBC492714E3}"/>
              </a:ext>
            </a:extLst>
          </p:cNvPr>
          <p:cNvSpPr/>
          <p:nvPr/>
        </p:nvSpPr>
        <p:spPr>
          <a:xfrm>
            <a:off x="5740166" y="3382861"/>
            <a:ext cx="402671" cy="14345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F73FFB98-699F-464C-8A60-8CF2785D7A8F}"/>
              </a:ext>
            </a:extLst>
          </p:cNvPr>
          <p:cNvSpPr txBox="1"/>
          <p:nvPr/>
        </p:nvSpPr>
        <p:spPr>
          <a:xfrm>
            <a:off x="9634708" y="217372"/>
            <a:ext cx="1937857" cy="523220"/>
          </a:xfrm>
          <a:prstGeom prst="rect">
            <a:avLst/>
          </a:prstGeom>
          <a:noFill/>
        </p:spPr>
        <p:txBody>
          <a:bodyPr wrap="square" rtlCol="0">
            <a:spAutoFit/>
          </a:bodyPr>
          <a:lstStyle/>
          <a:p>
            <a:r>
              <a:rPr kumimoji="1" lang="ja-JP" altLang="en-US" sz="1400" dirty="0">
                <a:latin typeface="ＭＳ ゴシック" panose="020B0609070205080204" pitchFamily="49" charset="-128"/>
                <a:ea typeface="ＭＳ ゴシック" panose="020B0609070205080204" pitchFamily="49" charset="-128"/>
              </a:rPr>
              <a:t>●政令・条例の基準</a:t>
            </a:r>
            <a:endParaRPr kumimoji="1"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○望ましい整備</a:t>
            </a:r>
            <a:endParaRPr kumimoji="1" lang="ja-JP" altLang="en-US" sz="1400" dirty="0">
              <a:latin typeface="ＭＳ ゴシック" panose="020B0609070205080204" pitchFamily="49" charset="-128"/>
              <a:ea typeface="ＭＳ ゴシック" panose="020B0609070205080204" pitchFamily="49" charset="-128"/>
            </a:endParaRPr>
          </a:p>
        </p:txBody>
      </p:sp>
      <p:sp>
        <p:nvSpPr>
          <p:cNvPr id="5" name="スライド番号プレースホルダー 4">
            <a:extLst>
              <a:ext uri="{FF2B5EF4-FFF2-40B4-BE49-F238E27FC236}">
                <a16:creationId xmlns:a16="http://schemas.microsoft.com/office/drawing/2014/main" id="{54F27937-C093-48A7-870E-D77699B9FB26}"/>
              </a:ext>
            </a:extLst>
          </p:cNvPr>
          <p:cNvSpPr>
            <a:spLocks noGrp="1"/>
          </p:cNvSpPr>
          <p:nvPr>
            <p:ph type="sldNum" sz="quarter" idx="12"/>
          </p:nvPr>
        </p:nvSpPr>
        <p:spPr/>
        <p:txBody>
          <a:bodyPr/>
          <a:lstStyle/>
          <a:p>
            <a:fld id="{C6806FC0-9F84-4B10-9771-6729D6567E04}" type="slidenum">
              <a:rPr kumimoji="1" lang="ja-JP" altLang="en-US" smtClean="0"/>
              <a:t>3</a:t>
            </a:fld>
            <a:endParaRPr kumimoji="1" lang="ja-JP" altLang="en-US" dirty="0"/>
          </a:p>
        </p:txBody>
      </p:sp>
      <p:sp>
        <p:nvSpPr>
          <p:cNvPr id="9" name="大かっこ 8"/>
          <p:cNvSpPr/>
          <p:nvPr/>
        </p:nvSpPr>
        <p:spPr>
          <a:xfrm>
            <a:off x="1215603" y="1135164"/>
            <a:ext cx="9621671" cy="384721"/>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60242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B81A09-75C1-4972-A2B5-176846265229}"/>
              </a:ext>
            </a:extLst>
          </p:cNvPr>
          <p:cNvSpPr>
            <a:spLocks noGrp="1"/>
          </p:cNvSpPr>
          <p:nvPr>
            <p:ph type="ctrTitle"/>
          </p:nvPr>
        </p:nvSpPr>
        <p:spPr>
          <a:xfrm>
            <a:off x="312213" y="549583"/>
            <a:ext cx="4628903" cy="468932"/>
          </a:xfrm>
        </p:spPr>
        <p:txBody>
          <a:bodyPr anchor="ctr">
            <a:noAutofit/>
          </a:bodyPr>
          <a:lstStyle/>
          <a:p>
            <a:pPr algn="l">
              <a:lnSpc>
                <a:spcPct val="100000"/>
              </a:lnSpc>
            </a:pPr>
            <a:r>
              <a:rPr kumimoji="1" lang="ja-JP" altLang="en-US" sz="1800" dirty="0">
                <a:latin typeface="ＭＳ ゴシック" panose="020B0609070205080204" pitchFamily="49" charset="-128"/>
                <a:ea typeface="ＭＳ ゴシック" panose="020B0609070205080204" pitchFamily="49" charset="-128"/>
              </a:rPr>
              <a:t>［８］便所</a:t>
            </a:r>
          </a:p>
        </p:txBody>
      </p:sp>
      <p:cxnSp>
        <p:nvCxnSpPr>
          <p:cNvPr id="4" name="直線コネクタ 3">
            <a:extLst>
              <a:ext uri="{FF2B5EF4-FFF2-40B4-BE49-F238E27FC236}">
                <a16:creationId xmlns:a16="http://schemas.microsoft.com/office/drawing/2014/main" id="{B9767011-3D39-4431-BC05-0A32C7BCEC85}"/>
              </a:ext>
            </a:extLst>
          </p:cNvPr>
          <p:cNvCxnSpPr/>
          <p:nvPr/>
        </p:nvCxnSpPr>
        <p:spPr>
          <a:xfrm>
            <a:off x="578840" y="1049906"/>
            <a:ext cx="10838577"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6" name="テキスト ボックス 5">
            <a:extLst>
              <a:ext uri="{FF2B5EF4-FFF2-40B4-BE49-F238E27FC236}">
                <a16:creationId xmlns:a16="http://schemas.microsoft.com/office/drawing/2014/main" id="{83CF6B37-C912-467A-AB92-D2EDE74BA4C9}"/>
              </a:ext>
            </a:extLst>
          </p:cNvPr>
          <p:cNvSpPr txBox="1"/>
          <p:nvPr/>
        </p:nvSpPr>
        <p:spPr>
          <a:xfrm>
            <a:off x="578840" y="1049906"/>
            <a:ext cx="5394121" cy="338554"/>
          </a:xfrm>
          <a:prstGeom prst="rect">
            <a:avLst/>
          </a:prstGeom>
          <a:noFill/>
        </p:spPr>
        <p:txBody>
          <a:bodyPr wrap="square" rtlCol="0">
            <a:spAutoFit/>
          </a:bodyPr>
          <a:lstStyle/>
          <a:p>
            <a:r>
              <a:rPr lang="ja-JP" altLang="en-US" sz="1600" dirty="0">
                <a:latin typeface="ＭＳ ゴシック" panose="020B0609070205080204" pitchFamily="49" charset="-128"/>
                <a:ea typeface="ＭＳ ゴシック" panose="020B0609070205080204" pitchFamily="49" charset="-128"/>
              </a:rPr>
              <a:t>建築物移動等円滑化基準</a:t>
            </a:r>
            <a:endParaRPr lang="en-US" altLang="ja-JP" sz="1600" dirty="0">
              <a:latin typeface="ＭＳ ゴシック" panose="020B0609070205080204" pitchFamily="49" charset="-128"/>
              <a:ea typeface="ＭＳ ゴシック" panose="020B0609070205080204" pitchFamily="49" charset="-128"/>
            </a:endParaRPr>
          </a:p>
        </p:txBody>
      </p:sp>
      <p:sp>
        <p:nvSpPr>
          <p:cNvPr id="7" name="テキスト ボックス 6">
            <a:extLst>
              <a:ext uri="{FF2B5EF4-FFF2-40B4-BE49-F238E27FC236}">
                <a16:creationId xmlns:a16="http://schemas.microsoft.com/office/drawing/2014/main" id="{E9C58F59-150F-4E2E-9E24-CB88F753C5AE}"/>
              </a:ext>
            </a:extLst>
          </p:cNvPr>
          <p:cNvSpPr txBox="1"/>
          <p:nvPr/>
        </p:nvSpPr>
        <p:spPr>
          <a:xfrm>
            <a:off x="578839" y="1453222"/>
            <a:ext cx="5104701" cy="3970318"/>
          </a:xfrm>
          <a:prstGeom prst="rect">
            <a:avLst/>
          </a:prstGeom>
          <a:ln w="3175">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400" dirty="0">
                <a:latin typeface="ＭＳ ゴシック" panose="020B0609070205080204" pitchFamily="49" charset="-128"/>
                <a:ea typeface="ＭＳ ゴシック" panose="020B0609070205080204" pitchFamily="49" charset="-128"/>
              </a:rPr>
              <a:t>現行　</a:t>
            </a:r>
            <a:endParaRPr kumimoji="1"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a:t>
            </a:r>
            <a:r>
              <a:rPr kumimoji="1" lang="ja-JP" altLang="en-US" sz="1400" dirty="0">
                <a:latin typeface="ＭＳ ゴシック" panose="020B0609070205080204" pitchFamily="49" charset="-128"/>
                <a:ea typeface="ＭＳ ゴシック" panose="020B0609070205080204" pitchFamily="49" charset="-128"/>
              </a:rPr>
              <a:t>オストメイト対応便房の設備</a:t>
            </a:r>
            <a:endParaRPr kumimoji="1"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●大人のおむつ交換をすることができる長さ</a:t>
            </a:r>
            <a:r>
              <a:rPr lang="en-US" altLang="ja-JP" sz="1400" dirty="0">
                <a:latin typeface="ＭＳ ゴシック" panose="020B0609070205080204" pitchFamily="49" charset="-128"/>
                <a:ea typeface="ＭＳ ゴシック" panose="020B0609070205080204" pitchFamily="49" charset="-128"/>
              </a:rPr>
              <a:t>1.2m</a:t>
            </a:r>
            <a:r>
              <a:rPr lang="ja-JP" altLang="en-US" sz="1400" dirty="0">
                <a:latin typeface="ＭＳ ゴシック" panose="020B0609070205080204" pitchFamily="49" charset="-128"/>
                <a:ea typeface="ＭＳ ゴシック" panose="020B0609070205080204" pitchFamily="49" charset="-128"/>
              </a:rPr>
              <a:t>以上の</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ベッドを一以上設け、その出入口にその旨の表示を行う　</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こと（床面積の合計が</a:t>
            </a:r>
            <a:r>
              <a:rPr lang="en-US" altLang="ja-JP" sz="1400" dirty="0">
                <a:latin typeface="ＭＳ ゴシック" panose="020B0609070205080204" pitchFamily="49" charset="-128"/>
                <a:ea typeface="ＭＳ ゴシック" panose="020B0609070205080204" pitchFamily="49" charset="-128"/>
              </a:rPr>
              <a:t>10,000</a:t>
            </a:r>
            <a:r>
              <a:rPr lang="ja-JP" altLang="en-US" sz="1400" dirty="0">
                <a:latin typeface="ＭＳ ゴシック" panose="020B0609070205080204" pitchFamily="49" charset="-128"/>
                <a:ea typeface="ＭＳ ゴシック" panose="020B0609070205080204" pitchFamily="49" charset="-128"/>
              </a:rPr>
              <a:t>㎡以上の建築物（共同住宅、</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寄宿舎又は下宿にあっては、床面積が</a:t>
            </a:r>
            <a:r>
              <a:rPr lang="en-US" altLang="ja-JP" sz="1400" dirty="0">
                <a:latin typeface="ＭＳ ゴシック" panose="020B0609070205080204" pitchFamily="49" charset="-128"/>
                <a:ea typeface="ＭＳ ゴシック" panose="020B0609070205080204" pitchFamily="49" charset="-128"/>
              </a:rPr>
              <a:t>200</a:t>
            </a:r>
            <a:r>
              <a:rPr lang="ja-JP" altLang="en-US" sz="1400" dirty="0">
                <a:latin typeface="ＭＳ ゴシック" panose="020B0609070205080204" pitchFamily="49" charset="-128"/>
                <a:ea typeface="ＭＳ ゴシック" panose="020B0609070205080204" pitchFamily="49" charset="-128"/>
              </a:rPr>
              <a:t>㎡以上の集会室</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があるものに限る。）に設けるものに限る。）</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→（解説）</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折りたたみ式のベッドの場合は、操作方法が簡単で、</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かつ軽くセットできるものでなければならない。また、</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多機能便房の中に設置する場合、ベッドをセットした</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状態で退出した際に、車椅子使用者が進入できない</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場合が想定されるため、出入口戸付近から容易に上げ</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下げできるようなものでなければならない。</a:t>
            </a:r>
            <a:endParaRPr lang="en-US" altLang="ja-JP" sz="1400" dirty="0">
              <a:latin typeface="ＭＳ ゴシック" panose="020B0609070205080204" pitchFamily="49" charset="-128"/>
              <a:ea typeface="ＭＳ ゴシック" panose="020B0609070205080204" pitchFamily="49" charset="-128"/>
            </a:endParaRPr>
          </a:p>
          <a:p>
            <a:endParaRPr lang="en-US" altLang="ja-JP" sz="1400" dirty="0">
              <a:latin typeface="ＭＳ ゴシック" panose="020B0609070205080204" pitchFamily="49" charset="-128"/>
              <a:ea typeface="ＭＳ ゴシック" panose="020B0609070205080204" pitchFamily="49" charset="-128"/>
            </a:endParaRPr>
          </a:p>
          <a:p>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a:t>
            </a:r>
            <a:endParaRPr lang="en-US" altLang="ja-JP" sz="1400" dirty="0">
              <a:latin typeface="ＭＳ ゴシック" panose="020B0609070205080204" pitchFamily="49" charset="-128"/>
              <a:ea typeface="ＭＳ ゴシック" panose="020B0609070205080204" pitchFamily="49" charset="-128"/>
            </a:endParaRPr>
          </a:p>
        </p:txBody>
      </p:sp>
      <p:sp>
        <p:nvSpPr>
          <p:cNvPr id="10" name="テキスト ボックス 9">
            <a:extLst>
              <a:ext uri="{FF2B5EF4-FFF2-40B4-BE49-F238E27FC236}">
                <a16:creationId xmlns:a16="http://schemas.microsoft.com/office/drawing/2014/main" id="{07D19D9B-F874-4F01-A4DC-8D8591D45BB6}"/>
              </a:ext>
            </a:extLst>
          </p:cNvPr>
          <p:cNvSpPr txBox="1"/>
          <p:nvPr/>
        </p:nvSpPr>
        <p:spPr>
          <a:xfrm>
            <a:off x="6199463" y="1453222"/>
            <a:ext cx="5104701" cy="4401205"/>
          </a:xfrm>
          <a:prstGeom prst="rect">
            <a:avLst/>
          </a:prstGeom>
          <a:ln w="3175">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400" dirty="0">
                <a:latin typeface="ＭＳ ゴシック" panose="020B0609070205080204" pitchFamily="49" charset="-128"/>
                <a:ea typeface="ＭＳ ゴシック" panose="020B0609070205080204" pitchFamily="49" charset="-128"/>
              </a:rPr>
              <a:t>改訂（案）</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オストメイト対応便房の設備</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●大人のおむつ交換をすることができる長さ</a:t>
            </a:r>
            <a:r>
              <a:rPr lang="en-US" altLang="ja-JP" sz="1400" dirty="0">
                <a:latin typeface="ＭＳ ゴシック" panose="020B0609070205080204" pitchFamily="49" charset="-128"/>
                <a:ea typeface="ＭＳ ゴシック" panose="020B0609070205080204" pitchFamily="49" charset="-128"/>
              </a:rPr>
              <a:t>1.2m</a:t>
            </a:r>
            <a:r>
              <a:rPr lang="ja-JP" altLang="en-US" sz="1400" dirty="0">
                <a:latin typeface="ＭＳ ゴシック" panose="020B0609070205080204" pitchFamily="49" charset="-128"/>
                <a:ea typeface="ＭＳ ゴシック" panose="020B0609070205080204" pitchFamily="49" charset="-128"/>
              </a:rPr>
              <a:t>以上の</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ベッドを一以上設け、その出入口にその旨の表示を行う　</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こと（床面積の合計が</a:t>
            </a:r>
            <a:r>
              <a:rPr lang="en-US" altLang="ja-JP" sz="1400" dirty="0">
                <a:latin typeface="ＭＳ ゴシック" panose="020B0609070205080204" pitchFamily="49" charset="-128"/>
                <a:ea typeface="ＭＳ ゴシック" panose="020B0609070205080204" pitchFamily="49" charset="-128"/>
              </a:rPr>
              <a:t>10,000</a:t>
            </a:r>
            <a:r>
              <a:rPr lang="ja-JP" altLang="en-US" sz="1400" dirty="0">
                <a:latin typeface="ＭＳ ゴシック" panose="020B0609070205080204" pitchFamily="49" charset="-128"/>
                <a:ea typeface="ＭＳ ゴシック" panose="020B0609070205080204" pitchFamily="49" charset="-128"/>
              </a:rPr>
              <a:t>㎡以上の建築物（共同住宅、</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寄宿舎又は下宿にあっては、床面積が</a:t>
            </a:r>
            <a:r>
              <a:rPr lang="en-US" altLang="ja-JP" sz="1400" dirty="0">
                <a:latin typeface="ＭＳ ゴシック" panose="020B0609070205080204" pitchFamily="49" charset="-128"/>
                <a:ea typeface="ＭＳ ゴシック" panose="020B0609070205080204" pitchFamily="49" charset="-128"/>
              </a:rPr>
              <a:t>200</a:t>
            </a:r>
            <a:r>
              <a:rPr lang="ja-JP" altLang="en-US" sz="1400" dirty="0">
                <a:latin typeface="ＭＳ ゴシック" panose="020B0609070205080204" pitchFamily="49" charset="-128"/>
                <a:ea typeface="ＭＳ ゴシック" panose="020B0609070205080204" pitchFamily="49" charset="-128"/>
              </a:rPr>
              <a:t>㎡以上の集会室</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があるものに限る。）に設けるものに限る。）</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→（解説）</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折りたたみ式のベッドの場合は、操作方法が簡単で、</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かつ軽くセットできるものでなければならない。また、</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a:t>
            </a:r>
            <a:r>
              <a:rPr lang="ja-JP" altLang="en-US" sz="1400" u="sng" dirty="0">
                <a:solidFill>
                  <a:srgbClr val="FF0000"/>
                </a:solidFill>
                <a:latin typeface="ＭＳ ゴシック" panose="020B0609070205080204" pitchFamily="49" charset="-128"/>
                <a:ea typeface="ＭＳ ゴシック" panose="020B0609070205080204" pitchFamily="49" charset="-128"/>
              </a:rPr>
              <a:t>バリアフリートイレ</a:t>
            </a:r>
            <a:r>
              <a:rPr lang="ja-JP" altLang="en-US" sz="1400" dirty="0">
                <a:latin typeface="ＭＳ ゴシック" panose="020B0609070205080204" pitchFamily="49" charset="-128"/>
                <a:ea typeface="ＭＳ ゴシック" panose="020B0609070205080204" pitchFamily="49" charset="-128"/>
              </a:rPr>
              <a:t>の中に設置する場合、ベッドを</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セットした状態で退出した際に、車椅子使用者が進入</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できない場合が想定されるため、出入口戸付近から</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容易に上げ下げできるようなものでなければならない。</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a:t>
            </a:r>
            <a:r>
              <a:rPr lang="ja-JP" altLang="en-US" sz="1400" u="sng" dirty="0">
                <a:solidFill>
                  <a:srgbClr val="FF0000"/>
                </a:solidFill>
                <a:latin typeface="ＭＳ ゴシック" panose="020B0609070205080204" pitchFamily="49" charset="-128"/>
                <a:ea typeface="ＭＳ ゴシック" panose="020B0609070205080204" pitchFamily="49" charset="-128"/>
              </a:rPr>
              <a:t>また、折りたたみ式のベッドまたは据え置きのベッド</a:t>
            </a:r>
            <a:endParaRPr lang="en-US" altLang="ja-JP" sz="1400" u="sng" dirty="0">
              <a:solidFill>
                <a:srgbClr val="FF0000"/>
              </a:solidFill>
              <a:latin typeface="ＭＳ ゴシック" panose="020B0609070205080204" pitchFamily="49" charset="-128"/>
              <a:ea typeface="ＭＳ ゴシック" panose="020B0609070205080204" pitchFamily="49" charset="-128"/>
            </a:endParaRPr>
          </a:p>
          <a:p>
            <a:r>
              <a:rPr lang="ja-JP" altLang="en-US" sz="1400" dirty="0">
                <a:solidFill>
                  <a:srgbClr val="FF0000"/>
                </a:solidFill>
                <a:latin typeface="ＭＳ ゴシック" panose="020B0609070205080204" pitchFamily="49" charset="-128"/>
                <a:ea typeface="ＭＳ ゴシック" panose="020B0609070205080204" pitchFamily="49" charset="-128"/>
              </a:rPr>
              <a:t>　　　</a:t>
            </a:r>
            <a:r>
              <a:rPr lang="ja-JP" altLang="en-US" sz="1400" u="sng" dirty="0">
                <a:solidFill>
                  <a:srgbClr val="FF0000"/>
                </a:solidFill>
                <a:latin typeface="ＭＳ ゴシック" panose="020B0609070205080204" pitchFamily="49" charset="-128"/>
                <a:ea typeface="ＭＳ ゴシック" panose="020B0609070205080204" pitchFamily="49" charset="-128"/>
              </a:rPr>
              <a:t>等を使用している状態でも人の出入りができるよう、</a:t>
            </a:r>
            <a:endParaRPr lang="en-US" altLang="ja-JP" sz="1400" u="sng" dirty="0">
              <a:solidFill>
                <a:srgbClr val="FF0000"/>
              </a:solidFill>
              <a:latin typeface="ＭＳ ゴシック" panose="020B0609070205080204" pitchFamily="49" charset="-128"/>
              <a:ea typeface="ＭＳ ゴシック" panose="020B0609070205080204" pitchFamily="49" charset="-128"/>
            </a:endParaRPr>
          </a:p>
          <a:p>
            <a:r>
              <a:rPr lang="ja-JP" altLang="en-US" sz="1400" dirty="0">
                <a:solidFill>
                  <a:srgbClr val="FF0000"/>
                </a:solidFill>
                <a:latin typeface="ＭＳ ゴシック" panose="020B0609070205080204" pitchFamily="49" charset="-128"/>
                <a:ea typeface="ＭＳ ゴシック" panose="020B0609070205080204" pitchFamily="49" charset="-128"/>
              </a:rPr>
              <a:t>　　　</a:t>
            </a:r>
            <a:r>
              <a:rPr lang="ja-JP" altLang="en-US" sz="1400" u="sng" dirty="0">
                <a:solidFill>
                  <a:srgbClr val="FF0000"/>
                </a:solidFill>
                <a:latin typeface="ＭＳ ゴシック" panose="020B0609070205080204" pitchFamily="49" charset="-128"/>
                <a:ea typeface="ＭＳ ゴシック" panose="020B0609070205080204" pitchFamily="49" charset="-128"/>
              </a:rPr>
              <a:t>出入り口との位置関係に配慮する。</a:t>
            </a:r>
            <a:endParaRPr lang="en-US" altLang="ja-JP" sz="1400" u="sng" dirty="0">
              <a:latin typeface="ＭＳ ゴシック" panose="020B0609070205080204" pitchFamily="49" charset="-128"/>
              <a:ea typeface="ＭＳ ゴシック" panose="020B0609070205080204" pitchFamily="49" charset="-128"/>
            </a:endParaRPr>
          </a:p>
          <a:p>
            <a:endParaRPr lang="en-US" altLang="ja-JP" sz="1400" dirty="0">
              <a:solidFill>
                <a:srgbClr val="FF0000"/>
              </a:solidFill>
              <a:latin typeface="ＭＳ ゴシック" panose="020B0609070205080204" pitchFamily="49" charset="-128"/>
              <a:ea typeface="ＭＳ ゴシック" panose="020B0609070205080204" pitchFamily="49" charset="-128"/>
            </a:endParaRPr>
          </a:p>
          <a:p>
            <a:endParaRPr lang="en-US" altLang="ja-JP" sz="1400" dirty="0">
              <a:latin typeface="ＭＳ ゴシック" panose="020B0609070205080204" pitchFamily="49" charset="-128"/>
              <a:ea typeface="ＭＳ ゴシック" panose="020B0609070205080204" pitchFamily="49" charset="-128"/>
            </a:endParaRPr>
          </a:p>
        </p:txBody>
      </p:sp>
      <p:sp>
        <p:nvSpPr>
          <p:cNvPr id="3" name="矢印: 右 2">
            <a:extLst>
              <a:ext uri="{FF2B5EF4-FFF2-40B4-BE49-F238E27FC236}">
                <a16:creationId xmlns:a16="http://schemas.microsoft.com/office/drawing/2014/main" id="{3DFA248C-F35F-42AF-80F9-7DBC492714E3}"/>
              </a:ext>
            </a:extLst>
          </p:cNvPr>
          <p:cNvSpPr/>
          <p:nvPr/>
        </p:nvSpPr>
        <p:spPr>
          <a:xfrm>
            <a:off x="5740166" y="3382861"/>
            <a:ext cx="402671" cy="14345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44D08235-956F-45CE-9B7F-57A26F5804FB}"/>
              </a:ext>
            </a:extLst>
          </p:cNvPr>
          <p:cNvSpPr>
            <a:spLocks noGrp="1"/>
          </p:cNvSpPr>
          <p:nvPr>
            <p:ph type="sldNum" sz="quarter" idx="12"/>
          </p:nvPr>
        </p:nvSpPr>
        <p:spPr/>
        <p:txBody>
          <a:bodyPr/>
          <a:lstStyle/>
          <a:p>
            <a:fld id="{C6806FC0-9F84-4B10-9771-6729D6567E04}" type="slidenum">
              <a:rPr kumimoji="1" lang="ja-JP" altLang="en-US" smtClean="0"/>
              <a:t>4</a:t>
            </a:fld>
            <a:endParaRPr kumimoji="1" lang="ja-JP" altLang="en-US"/>
          </a:p>
        </p:txBody>
      </p:sp>
    </p:spTree>
    <p:extLst>
      <p:ext uri="{BB962C8B-B14F-4D97-AF65-F5344CB8AC3E}">
        <p14:creationId xmlns:p14="http://schemas.microsoft.com/office/powerpoint/2010/main" val="3005741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B81A09-75C1-4972-A2B5-176846265229}"/>
              </a:ext>
            </a:extLst>
          </p:cNvPr>
          <p:cNvSpPr>
            <a:spLocks noGrp="1"/>
          </p:cNvSpPr>
          <p:nvPr>
            <p:ph type="ctrTitle"/>
          </p:nvPr>
        </p:nvSpPr>
        <p:spPr>
          <a:xfrm>
            <a:off x="312213" y="549583"/>
            <a:ext cx="4628903" cy="468932"/>
          </a:xfrm>
        </p:spPr>
        <p:txBody>
          <a:bodyPr anchor="ctr">
            <a:noAutofit/>
          </a:bodyPr>
          <a:lstStyle/>
          <a:p>
            <a:pPr algn="l">
              <a:lnSpc>
                <a:spcPct val="100000"/>
              </a:lnSpc>
            </a:pPr>
            <a:r>
              <a:rPr kumimoji="1" lang="ja-JP" altLang="en-US" sz="1800" dirty="0">
                <a:latin typeface="ＭＳ ゴシック" panose="020B0609070205080204" pitchFamily="49" charset="-128"/>
                <a:ea typeface="ＭＳ ゴシック" panose="020B0609070205080204" pitchFamily="49" charset="-128"/>
              </a:rPr>
              <a:t>［８］便所</a:t>
            </a:r>
          </a:p>
        </p:txBody>
      </p:sp>
      <p:cxnSp>
        <p:nvCxnSpPr>
          <p:cNvPr id="4" name="直線コネクタ 3">
            <a:extLst>
              <a:ext uri="{FF2B5EF4-FFF2-40B4-BE49-F238E27FC236}">
                <a16:creationId xmlns:a16="http://schemas.microsoft.com/office/drawing/2014/main" id="{B9767011-3D39-4431-BC05-0A32C7BCEC85}"/>
              </a:ext>
            </a:extLst>
          </p:cNvPr>
          <p:cNvCxnSpPr/>
          <p:nvPr/>
        </p:nvCxnSpPr>
        <p:spPr>
          <a:xfrm>
            <a:off x="578840" y="1049906"/>
            <a:ext cx="10838577"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6" name="テキスト ボックス 5">
            <a:extLst>
              <a:ext uri="{FF2B5EF4-FFF2-40B4-BE49-F238E27FC236}">
                <a16:creationId xmlns:a16="http://schemas.microsoft.com/office/drawing/2014/main" id="{83CF6B37-C912-467A-AB92-D2EDE74BA4C9}"/>
              </a:ext>
            </a:extLst>
          </p:cNvPr>
          <p:cNvSpPr txBox="1"/>
          <p:nvPr/>
        </p:nvSpPr>
        <p:spPr>
          <a:xfrm>
            <a:off x="578840" y="1049906"/>
            <a:ext cx="5394121" cy="338554"/>
          </a:xfrm>
          <a:prstGeom prst="rect">
            <a:avLst/>
          </a:prstGeom>
          <a:noFill/>
        </p:spPr>
        <p:txBody>
          <a:bodyPr wrap="square" rtlCol="0">
            <a:spAutoFit/>
          </a:bodyPr>
          <a:lstStyle/>
          <a:p>
            <a:r>
              <a:rPr lang="ja-JP" altLang="en-US" sz="1600" dirty="0">
                <a:latin typeface="ＭＳ ゴシック" panose="020B0609070205080204" pitchFamily="49" charset="-128"/>
                <a:ea typeface="ＭＳ ゴシック" panose="020B0609070205080204" pitchFamily="49" charset="-128"/>
              </a:rPr>
              <a:t>建築物移動等円滑化基準</a:t>
            </a:r>
            <a:endParaRPr lang="en-US" altLang="ja-JP" sz="1600" dirty="0">
              <a:latin typeface="ＭＳ ゴシック" panose="020B0609070205080204" pitchFamily="49" charset="-128"/>
              <a:ea typeface="ＭＳ ゴシック" panose="020B0609070205080204" pitchFamily="49" charset="-128"/>
            </a:endParaRPr>
          </a:p>
        </p:txBody>
      </p:sp>
      <p:sp>
        <p:nvSpPr>
          <p:cNvPr id="7" name="テキスト ボックス 6">
            <a:extLst>
              <a:ext uri="{FF2B5EF4-FFF2-40B4-BE49-F238E27FC236}">
                <a16:creationId xmlns:a16="http://schemas.microsoft.com/office/drawing/2014/main" id="{E9C58F59-150F-4E2E-9E24-CB88F753C5AE}"/>
              </a:ext>
            </a:extLst>
          </p:cNvPr>
          <p:cNvSpPr txBox="1"/>
          <p:nvPr/>
        </p:nvSpPr>
        <p:spPr>
          <a:xfrm>
            <a:off x="578839" y="1453222"/>
            <a:ext cx="5104701" cy="1384995"/>
          </a:xfrm>
          <a:prstGeom prst="rect">
            <a:avLst/>
          </a:prstGeom>
          <a:ln w="3175">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400" dirty="0">
                <a:latin typeface="ＭＳ ゴシック" panose="020B0609070205080204" pitchFamily="49" charset="-128"/>
                <a:ea typeface="ＭＳ ゴシック" panose="020B0609070205080204" pitchFamily="49" charset="-128"/>
              </a:rPr>
              <a:t>現行　</a:t>
            </a:r>
            <a:endParaRPr kumimoji="1"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小便器</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●男子用小便器を設ける場合には、その周囲に手すりを</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設けなければならない。</a:t>
            </a:r>
            <a:endParaRPr lang="en-US" altLang="ja-JP" sz="1400" dirty="0">
              <a:latin typeface="ＭＳ ゴシック" panose="020B0609070205080204" pitchFamily="49" charset="-128"/>
              <a:ea typeface="ＭＳ ゴシック" panose="020B0609070205080204" pitchFamily="49" charset="-128"/>
            </a:endParaRPr>
          </a:p>
          <a:p>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a:t>
            </a:r>
            <a:endParaRPr lang="en-US" altLang="ja-JP" sz="1400" dirty="0">
              <a:latin typeface="ＭＳ ゴシック" panose="020B0609070205080204" pitchFamily="49" charset="-128"/>
              <a:ea typeface="ＭＳ ゴシック" panose="020B0609070205080204" pitchFamily="49" charset="-128"/>
            </a:endParaRPr>
          </a:p>
        </p:txBody>
      </p:sp>
      <p:sp>
        <p:nvSpPr>
          <p:cNvPr id="10" name="テキスト ボックス 9">
            <a:extLst>
              <a:ext uri="{FF2B5EF4-FFF2-40B4-BE49-F238E27FC236}">
                <a16:creationId xmlns:a16="http://schemas.microsoft.com/office/drawing/2014/main" id="{07D19D9B-F874-4F01-A4DC-8D8591D45BB6}"/>
              </a:ext>
            </a:extLst>
          </p:cNvPr>
          <p:cNvSpPr txBox="1"/>
          <p:nvPr/>
        </p:nvSpPr>
        <p:spPr>
          <a:xfrm>
            <a:off x="6199463" y="1453222"/>
            <a:ext cx="5104701" cy="2246769"/>
          </a:xfrm>
          <a:prstGeom prst="rect">
            <a:avLst/>
          </a:prstGeom>
          <a:ln w="3175">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400" dirty="0">
                <a:latin typeface="ＭＳ ゴシック" panose="020B0609070205080204" pitchFamily="49" charset="-128"/>
                <a:ea typeface="ＭＳ ゴシック" panose="020B0609070205080204" pitchFamily="49" charset="-128"/>
              </a:rPr>
              <a:t>改訂（案）</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小便器</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●男子用小便器を設ける場合には、</a:t>
            </a:r>
            <a:r>
              <a:rPr lang="ja-JP" altLang="en-US" sz="1400" u="sng" dirty="0">
                <a:solidFill>
                  <a:srgbClr val="FF0000"/>
                </a:solidFill>
                <a:latin typeface="ＭＳ ゴシック" panose="020B0609070205080204" pitchFamily="49" charset="-128"/>
                <a:ea typeface="ＭＳ ゴシック" panose="020B0609070205080204" pitchFamily="49" charset="-128"/>
              </a:rPr>
              <a:t>一以上</a:t>
            </a:r>
            <a:r>
              <a:rPr lang="ja-JP" altLang="en-US" sz="1400" dirty="0">
                <a:latin typeface="ＭＳ ゴシック" panose="020B0609070205080204" pitchFamily="49" charset="-128"/>
                <a:ea typeface="ＭＳ ゴシック" panose="020B0609070205080204" pitchFamily="49" charset="-128"/>
              </a:rPr>
              <a:t>その周囲に</a:t>
            </a:r>
            <a:r>
              <a:rPr lang="en-US" altLang="ja-JP" sz="1400" dirty="0">
                <a:latin typeface="ＭＳ ゴシック" panose="020B0609070205080204" pitchFamily="49" charset="-128"/>
                <a:ea typeface="ＭＳ ゴシック" panose="020B0609070205080204" pitchFamily="49" charset="-128"/>
              </a:rPr>
              <a:t/>
            </a:r>
            <a:br>
              <a:rPr lang="en-US" altLang="ja-JP" sz="1400" dirty="0">
                <a:latin typeface="ＭＳ ゴシック" panose="020B0609070205080204" pitchFamily="49" charset="-128"/>
                <a:ea typeface="ＭＳ ゴシック" panose="020B0609070205080204" pitchFamily="49" charset="-128"/>
              </a:rPr>
            </a:br>
            <a:r>
              <a:rPr lang="ja-JP" altLang="en-US" sz="1400" dirty="0">
                <a:latin typeface="ＭＳ ゴシック" panose="020B0609070205080204" pitchFamily="49" charset="-128"/>
                <a:ea typeface="ＭＳ ゴシック" panose="020B0609070205080204" pitchFamily="49" charset="-128"/>
              </a:rPr>
              <a:t>　　手すりを設けなければならない。</a:t>
            </a:r>
            <a:endParaRPr lang="en-US" altLang="ja-JP" sz="1400" dirty="0">
              <a:latin typeface="ＭＳ ゴシック" panose="020B0609070205080204" pitchFamily="49" charset="-128"/>
              <a:ea typeface="ＭＳ ゴシック" panose="020B0609070205080204" pitchFamily="49" charset="-128"/>
            </a:endParaRPr>
          </a:p>
          <a:p>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a:t>
            </a:r>
            <a:r>
              <a:rPr lang="ja-JP" altLang="en-US" sz="1400" u="sng" dirty="0">
                <a:solidFill>
                  <a:srgbClr val="FF0000"/>
                </a:solidFill>
                <a:latin typeface="ＭＳ ゴシック" panose="020B0609070205080204" pitchFamily="49" charset="-128"/>
                <a:ea typeface="ＭＳ ゴシック" panose="020B0609070205080204" pitchFamily="49" charset="-128"/>
              </a:rPr>
              <a:t>→（解説）</a:t>
            </a:r>
            <a:endParaRPr lang="en-US" altLang="ja-JP" sz="1400" u="sng" dirty="0">
              <a:solidFill>
                <a:srgbClr val="FF0000"/>
              </a:solidFill>
              <a:latin typeface="ＭＳ ゴシック" panose="020B0609070205080204" pitchFamily="49" charset="-128"/>
              <a:ea typeface="ＭＳ ゴシック" panose="020B0609070205080204" pitchFamily="49" charset="-128"/>
            </a:endParaRPr>
          </a:p>
          <a:p>
            <a:r>
              <a:rPr lang="ja-JP" altLang="en-US" sz="1400" dirty="0">
                <a:solidFill>
                  <a:srgbClr val="FF0000"/>
                </a:solidFill>
                <a:latin typeface="ＭＳ ゴシック" panose="020B0609070205080204" pitchFamily="49" charset="-128"/>
                <a:ea typeface="ＭＳ ゴシック" panose="020B0609070205080204" pitchFamily="49" charset="-128"/>
              </a:rPr>
              <a:t>　　　</a:t>
            </a:r>
            <a:r>
              <a:rPr lang="ja-JP" altLang="en-US" sz="1400" u="sng" dirty="0">
                <a:solidFill>
                  <a:srgbClr val="FF0000"/>
                </a:solidFill>
                <a:latin typeface="ＭＳ ゴシック" panose="020B0609070205080204" pitchFamily="49" charset="-128"/>
                <a:ea typeface="ＭＳ ゴシック" panose="020B0609070205080204" pitchFamily="49" charset="-128"/>
              </a:rPr>
              <a:t>杖使用者等の肢体不自由者等が立位を保てるように</a:t>
            </a:r>
            <a:endParaRPr lang="en-US" altLang="ja-JP" sz="1400" u="sng" dirty="0">
              <a:solidFill>
                <a:srgbClr val="FF0000"/>
              </a:solidFill>
              <a:latin typeface="ＭＳ ゴシック" panose="020B0609070205080204" pitchFamily="49" charset="-128"/>
              <a:ea typeface="ＭＳ ゴシック" panose="020B0609070205080204" pitchFamily="49" charset="-128"/>
            </a:endParaRPr>
          </a:p>
          <a:p>
            <a:r>
              <a:rPr lang="ja-JP" altLang="en-US" sz="1400" dirty="0">
                <a:solidFill>
                  <a:srgbClr val="FF0000"/>
                </a:solidFill>
                <a:latin typeface="ＭＳ ゴシック" panose="020B0609070205080204" pitchFamily="49" charset="-128"/>
                <a:ea typeface="ＭＳ ゴシック" panose="020B0609070205080204" pitchFamily="49" charset="-128"/>
              </a:rPr>
              <a:t>　　　</a:t>
            </a:r>
            <a:r>
              <a:rPr lang="ja-JP" altLang="en-US" sz="1400" u="sng" dirty="0">
                <a:solidFill>
                  <a:srgbClr val="FF0000"/>
                </a:solidFill>
                <a:latin typeface="ＭＳ ゴシック" panose="020B0609070205080204" pitchFamily="49" charset="-128"/>
                <a:ea typeface="ＭＳ ゴシック" panose="020B0609070205080204" pitchFamily="49" charset="-128"/>
              </a:rPr>
              <a:t>設置する。</a:t>
            </a:r>
            <a:endParaRPr lang="en-US" altLang="ja-JP" sz="1400" u="sng" dirty="0">
              <a:solidFill>
                <a:srgbClr val="FF0000"/>
              </a:solidFill>
              <a:latin typeface="ＭＳ ゴシック" panose="020B0609070205080204" pitchFamily="49" charset="-128"/>
              <a:ea typeface="ＭＳ ゴシック" panose="020B0609070205080204" pitchFamily="49" charset="-128"/>
            </a:endParaRPr>
          </a:p>
          <a:p>
            <a:endParaRPr lang="en-US" altLang="ja-JP" sz="1400" dirty="0">
              <a:latin typeface="ＭＳ ゴシック" panose="020B0609070205080204" pitchFamily="49" charset="-128"/>
              <a:ea typeface="ＭＳ ゴシック" panose="020B0609070205080204" pitchFamily="49" charset="-128"/>
            </a:endParaRPr>
          </a:p>
          <a:p>
            <a:endParaRPr lang="en-US" altLang="ja-JP" sz="1400" b="1" dirty="0">
              <a:solidFill>
                <a:srgbClr val="FF0000"/>
              </a:solidFill>
              <a:latin typeface="ＭＳ ゴシック" panose="020B0609070205080204" pitchFamily="49" charset="-128"/>
              <a:ea typeface="ＭＳ ゴシック" panose="020B0609070205080204" pitchFamily="49" charset="-128"/>
            </a:endParaRPr>
          </a:p>
        </p:txBody>
      </p:sp>
      <p:sp>
        <p:nvSpPr>
          <p:cNvPr id="3" name="矢印: 右 2">
            <a:extLst>
              <a:ext uri="{FF2B5EF4-FFF2-40B4-BE49-F238E27FC236}">
                <a16:creationId xmlns:a16="http://schemas.microsoft.com/office/drawing/2014/main" id="{3DFA248C-F35F-42AF-80F9-7DBC492714E3}"/>
              </a:ext>
            </a:extLst>
          </p:cNvPr>
          <p:cNvSpPr/>
          <p:nvPr/>
        </p:nvSpPr>
        <p:spPr>
          <a:xfrm>
            <a:off x="5740166" y="1859347"/>
            <a:ext cx="402671" cy="14345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8FF75202-B68B-4054-9BDB-49F3CB1AEBCB}"/>
              </a:ext>
            </a:extLst>
          </p:cNvPr>
          <p:cNvSpPr>
            <a:spLocks noGrp="1"/>
          </p:cNvSpPr>
          <p:nvPr>
            <p:ph type="sldNum" sz="quarter" idx="12"/>
          </p:nvPr>
        </p:nvSpPr>
        <p:spPr/>
        <p:txBody>
          <a:bodyPr/>
          <a:lstStyle/>
          <a:p>
            <a:fld id="{C6806FC0-9F84-4B10-9771-6729D6567E04}" type="slidenum">
              <a:rPr kumimoji="1" lang="ja-JP" altLang="en-US" smtClean="0"/>
              <a:t>5</a:t>
            </a:fld>
            <a:endParaRPr kumimoji="1" lang="ja-JP" altLang="en-US"/>
          </a:p>
        </p:txBody>
      </p:sp>
    </p:spTree>
    <p:extLst>
      <p:ext uri="{BB962C8B-B14F-4D97-AF65-F5344CB8AC3E}">
        <p14:creationId xmlns:p14="http://schemas.microsoft.com/office/powerpoint/2010/main" val="1806173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B81A09-75C1-4972-A2B5-176846265229}"/>
              </a:ext>
            </a:extLst>
          </p:cNvPr>
          <p:cNvSpPr>
            <a:spLocks noGrp="1"/>
          </p:cNvSpPr>
          <p:nvPr>
            <p:ph type="ctrTitle"/>
          </p:nvPr>
        </p:nvSpPr>
        <p:spPr>
          <a:xfrm>
            <a:off x="312213" y="549583"/>
            <a:ext cx="4628903" cy="468932"/>
          </a:xfrm>
        </p:spPr>
        <p:txBody>
          <a:bodyPr anchor="ctr">
            <a:noAutofit/>
          </a:bodyPr>
          <a:lstStyle/>
          <a:p>
            <a:pPr algn="l">
              <a:lnSpc>
                <a:spcPct val="100000"/>
              </a:lnSpc>
            </a:pPr>
            <a:r>
              <a:rPr kumimoji="1" lang="ja-JP" altLang="en-US" sz="1800" dirty="0">
                <a:latin typeface="ＭＳ ゴシック" panose="020B0609070205080204" pitchFamily="49" charset="-128"/>
                <a:ea typeface="ＭＳ ゴシック" panose="020B0609070205080204" pitchFamily="49" charset="-128"/>
              </a:rPr>
              <a:t>［８］便所</a:t>
            </a:r>
          </a:p>
        </p:txBody>
      </p:sp>
      <p:cxnSp>
        <p:nvCxnSpPr>
          <p:cNvPr id="4" name="直線コネクタ 3">
            <a:extLst>
              <a:ext uri="{FF2B5EF4-FFF2-40B4-BE49-F238E27FC236}">
                <a16:creationId xmlns:a16="http://schemas.microsoft.com/office/drawing/2014/main" id="{B9767011-3D39-4431-BC05-0A32C7BCEC85}"/>
              </a:ext>
            </a:extLst>
          </p:cNvPr>
          <p:cNvCxnSpPr/>
          <p:nvPr/>
        </p:nvCxnSpPr>
        <p:spPr>
          <a:xfrm>
            <a:off x="578840" y="1049906"/>
            <a:ext cx="10838577"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6" name="テキスト ボックス 5">
            <a:extLst>
              <a:ext uri="{FF2B5EF4-FFF2-40B4-BE49-F238E27FC236}">
                <a16:creationId xmlns:a16="http://schemas.microsoft.com/office/drawing/2014/main" id="{83CF6B37-C912-467A-AB92-D2EDE74BA4C9}"/>
              </a:ext>
            </a:extLst>
          </p:cNvPr>
          <p:cNvSpPr txBox="1"/>
          <p:nvPr/>
        </p:nvSpPr>
        <p:spPr>
          <a:xfrm>
            <a:off x="578840" y="1049906"/>
            <a:ext cx="5394121" cy="338554"/>
          </a:xfrm>
          <a:prstGeom prst="rect">
            <a:avLst/>
          </a:prstGeom>
          <a:noFill/>
        </p:spPr>
        <p:txBody>
          <a:bodyPr wrap="square" rtlCol="0">
            <a:spAutoFit/>
          </a:bodyPr>
          <a:lstStyle/>
          <a:p>
            <a:r>
              <a:rPr lang="ja-JP" altLang="en-US" sz="1600" dirty="0">
                <a:latin typeface="ＭＳ ゴシック" panose="020B0609070205080204" pitchFamily="49" charset="-128"/>
                <a:ea typeface="ＭＳ ゴシック" panose="020B0609070205080204" pitchFamily="49" charset="-128"/>
              </a:rPr>
              <a:t>望ましい整備</a:t>
            </a:r>
            <a:endParaRPr lang="en-US" altLang="ja-JP" sz="1600" dirty="0">
              <a:latin typeface="ＭＳ ゴシック" panose="020B0609070205080204" pitchFamily="49" charset="-128"/>
              <a:ea typeface="ＭＳ ゴシック" panose="020B0609070205080204" pitchFamily="49" charset="-128"/>
            </a:endParaRPr>
          </a:p>
        </p:txBody>
      </p:sp>
      <p:sp>
        <p:nvSpPr>
          <p:cNvPr id="7" name="テキスト ボックス 6">
            <a:extLst>
              <a:ext uri="{FF2B5EF4-FFF2-40B4-BE49-F238E27FC236}">
                <a16:creationId xmlns:a16="http://schemas.microsoft.com/office/drawing/2014/main" id="{E9C58F59-150F-4E2E-9E24-CB88F753C5AE}"/>
              </a:ext>
            </a:extLst>
          </p:cNvPr>
          <p:cNvSpPr txBox="1"/>
          <p:nvPr/>
        </p:nvSpPr>
        <p:spPr>
          <a:xfrm>
            <a:off x="578839" y="1453222"/>
            <a:ext cx="5104701" cy="4185761"/>
          </a:xfrm>
          <a:prstGeom prst="rect">
            <a:avLst/>
          </a:prstGeom>
          <a:ln w="3175">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400" dirty="0">
                <a:latin typeface="ＭＳ ゴシック" panose="020B0609070205080204" pitchFamily="49" charset="-128"/>
                <a:ea typeface="ＭＳ ゴシック" panose="020B0609070205080204" pitchFamily="49" charset="-128"/>
              </a:rPr>
              <a:t>現行</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共通事項（出入口・戸）</a:t>
            </a:r>
            <a:endParaRPr lang="en-US" altLang="ja-JP" sz="1400" dirty="0">
              <a:latin typeface="ＭＳ ゴシック" panose="020B0609070205080204" pitchFamily="49" charset="-128"/>
              <a:ea typeface="ＭＳ ゴシック" panose="020B0609070205080204" pitchFamily="49" charset="-128"/>
            </a:endParaRPr>
          </a:p>
          <a:p>
            <a:endParaRPr lang="en-US" altLang="ja-JP" sz="1400" dirty="0">
              <a:latin typeface="ＭＳ ゴシック" panose="020B0609070205080204" pitchFamily="49" charset="-128"/>
              <a:ea typeface="ＭＳ ゴシック" panose="020B0609070205080204" pitchFamily="49" charset="-128"/>
            </a:endParaRPr>
          </a:p>
          <a:p>
            <a:pPr algn="ctr"/>
            <a:endParaRPr lang="en-US" altLang="ja-JP" sz="1400" dirty="0">
              <a:latin typeface="ＭＳ ゴシック" panose="020B0609070205080204" pitchFamily="49" charset="-128"/>
              <a:ea typeface="ＭＳ ゴシック" panose="020B0609070205080204" pitchFamily="49" charset="-128"/>
            </a:endParaRPr>
          </a:p>
          <a:p>
            <a:pPr algn="ctr"/>
            <a:endParaRPr lang="en-US" altLang="ja-JP" sz="1400" dirty="0">
              <a:latin typeface="ＭＳ ゴシック" panose="020B0609070205080204" pitchFamily="49" charset="-128"/>
              <a:ea typeface="ＭＳ ゴシック" panose="020B0609070205080204" pitchFamily="49" charset="-128"/>
            </a:endParaRPr>
          </a:p>
          <a:p>
            <a:pPr algn="ctr"/>
            <a:endParaRPr lang="en-US" altLang="ja-JP" sz="1400" dirty="0">
              <a:latin typeface="ＭＳ ゴシック" panose="020B0609070205080204" pitchFamily="49" charset="-128"/>
              <a:ea typeface="ＭＳ ゴシック" panose="020B0609070205080204" pitchFamily="49" charset="-128"/>
            </a:endParaRPr>
          </a:p>
          <a:p>
            <a:pPr algn="ctr"/>
            <a:r>
              <a:rPr lang="ja-JP" altLang="en-US" sz="1400" dirty="0">
                <a:latin typeface="ＭＳ ゴシック" panose="020B0609070205080204" pitchFamily="49" charset="-128"/>
                <a:ea typeface="ＭＳ ゴシック" panose="020B0609070205080204" pitchFamily="49" charset="-128"/>
              </a:rPr>
              <a:t>（なし）</a:t>
            </a:r>
            <a:endParaRPr lang="en-US" altLang="ja-JP" sz="1400" dirty="0">
              <a:latin typeface="ＭＳ ゴシック" panose="020B0609070205080204" pitchFamily="49" charset="-128"/>
              <a:ea typeface="ＭＳ ゴシック" panose="020B0609070205080204" pitchFamily="49" charset="-128"/>
            </a:endParaRPr>
          </a:p>
          <a:p>
            <a:pPr algn="ctr"/>
            <a:endParaRPr lang="en-US" altLang="ja-JP" sz="1400" dirty="0">
              <a:latin typeface="ＭＳ ゴシック" panose="020B0609070205080204" pitchFamily="49" charset="-128"/>
              <a:ea typeface="ＭＳ ゴシック" panose="020B0609070205080204" pitchFamily="49" charset="-128"/>
            </a:endParaRPr>
          </a:p>
          <a:p>
            <a:pPr algn="ctr"/>
            <a:endParaRPr lang="en-US" altLang="ja-JP" sz="1400" dirty="0">
              <a:latin typeface="ＭＳ ゴシック" panose="020B0609070205080204" pitchFamily="49" charset="-128"/>
              <a:ea typeface="ＭＳ ゴシック" panose="020B0609070205080204" pitchFamily="49" charset="-128"/>
            </a:endParaRPr>
          </a:p>
          <a:p>
            <a:pPr algn="ctr"/>
            <a:endParaRPr lang="en-US" altLang="ja-JP" sz="1400" dirty="0">
              <a:latin typeface="ＭＳ ゴシック" panose="020B0609070205080204" pitchFamily="49" charset="-128"/>
              <a:ea typeface="ＭＳ ゴシック" panose="020B0609070205080204" pitchFamily="49" charset="-128"/>
            </a:endParaRPr>
          </a:p>
          <a:p>
            <a:pPr algn="ctr"/>
            <a:endParaRPr lang="en-US" altLang="ja-JP" sz="1400" dirty="0">
              <a:latin typeface="ＭＳ ゴシック" panose="020B0609070205080204" pitchFamily="49" charset="-128"/>
              <a:ea typeface="ＭＳ ゴシック" panose="020B0609070205080204" pitchFamily="49" charset="-128"/>
            </a:endParaRPr>
          </a:p>
          <a:p>
            <a:pPr algn="ctr"/>
            <a:endParaRPr lang="en-US" altLang="ja-JP" sz="1400" dirty="0">
              <a:latin typeface="ＭＳ ゴシック" panose="020B0609070205080204" pitchFamily="49" charset="-128"/>
              <a:ea typeface="ＭＳ ゴシック" panose="020B0609070205080204" pitchFamily="49" charset="-128"/>
            </a:endParaRPr>
          </a:p>
          <a:p>
            <a:pPr algn="ctr"/>
            <a:endParaRPr lang="en-US" altLang="ja-JP" sz="1400" dirty="0">
              <a:latin typeface="ＭＳ ゴシック" panose="020B0609070205080204" pitchFamily="49" charset="-128"/>
              <a:ea typeface="ＭＳ ゴシック" panose="020B0609070205080204" pitchFamily="49" charset="-128"/>
            </a:endParaRPr>
          </a:p>
          <a:p>
            <a:pPr algn="ctr"/>
            <a:endParaRPr lang="en-US" altLang="ja-JP" sz="1400" dirty="0">
              <a:latin typeface="ＭＳ ゴシック" panose="020B0609070205080204" pitchFamily="49" charset="-128"/>
              <a:ea typeface="ＭＳ ゴシック" panose="020B0609070205080204" pitchFamily="49" charset="-128"/>
            </a:endParaRPr>
          </a:p>
          <a:p>
            <a:pPr algn="ctr"/>
            <a:r>
              <a:rPr lang="ja-JP" altLang="en-US" sz="1400" dirty="0">
                <a:latin typeface="ＭＳ ゴシック" panose="020B0609070205080204" pitchFamily="49" charset="-128"/>
                <a:ea typeface="ＭＳ ゴシック" panose="020B0609070205080204" pitchFamily="49" charset="-128"/>
              </a:rPr>
              <a:t>（なし）</a:t>
            </a:r>
            <a:endParaRPr lang="en-US" altLang="ja-JP" sz="1400" dirty="0">
              <a:latin typeface="ＭＳ ゴシック" panose="020B0609070205080204" pitchFamily="49" charset="-128"/>
              <a:ea typeface="ＭＳ ゴシック" panose="020B0609070205080204" pitchFamily="49" charset="-128"/>
            </a:endParaRPr>
          </a:p>
          <a:p>
            <a:endParaRPr lang="en-US" altLang="ja-JP" sz="1400" dirty="0">
              <a:latin typeface="ＭＳ ゴシック" panose="020B0609070205080204" pitchFamily="49" charset="-128"/>
              <a:ea typeface="ＭＳ ゴシック" panose="020B0609070205080204" pitchFamily="49" charset="-128"/>
            </a:endParaRPr>
          </a:p>
          <a:p>
            <a:endParaRPr lang="en-US" altLang="ja-JP" sz="1400" dirty="0">
              <a:latin typeface="ＭＳ ゴシック" panose="020B0609070205080204" pitchFamily="49" charset="-128"/>
              <a:ea typeface="ＭＳ ゴシック" panose="020B0609070205080204" pitchFamily="49" charset="-128"/>
            </a:endParaRPr>
          </a:p>
          <a:p>
            <a:endParaRPr lang="en-US" altLang="ja-JP" sz="1400" dirty="0">
              <a:latin typeface="ＭＳ ゴシック" panose="020B0609070205080204" pitchFamily="49" charset="-128"/>
              <a:ea typeface="ＭＳ ゴシック" panose="020B0609070205080204" pitchFamily="49" charset="-128"/>
            </a:endParaRPr>
          </a:p>
          <a:p>
            <a:endParaRPr lang="en-US" altLang="ja-JP" sz="1400" dirty="0">
              <a:latin typeface="ＭＳ ゴシック" panose="020B0609070205080204" pitchFamily="49" charset="-128"/>
              <a:ea typeface="ＭＳ ゴシック" panose="020B0609070205080204" pitchFamily="49" charset="-128"/>
            </a:endParaRPr>
          </a:p>
        </p:txBody>
      </p:sp>
      <p:sp>
        <p:nvSpPr>
          <p:cNvPr id="10" name="テキスト ボックス 9">
            <a:extLst>
              <a:ext uri="{FF2B5EF4-FFF2-40B4-BE49-F238E27FC236}">
                <a16:creationId xmlns:a16="http://schemas.microsoft.com/office/drawing/2014/main" id="{07D19D9B-F874-4F01-A4DC-8D8591D45BB6}"/>
              </a:ext>
            </a:extLst>
          </p:cNvPr>
          <p:cNvSpPr txBox="1"/>
          <p:nvPr/>
        </p:nvSpPr>
        <p:spPr>
          <a:xfrm>
            <a:off x="6199464" y="1453222"/>
            <a:ext cx="4991450" cy="4185761"/>
          </a:xfrm>
          <a:prstGeom prst="rect">
            <a:avLst/>
          </a:prstGeom>
          <a:ln w="3175">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400" dirty="0">
                <a:latin typeface="ＭＳ ゴシック" panose="020B0609070205080204" pitchFamily="49" charset="-128"/>
                <a:ea typeface="ＭＳ ゴシック" panose="020B0609070205080204" pitchFamily="49" charset="-128"/>
              </a:rPr>
              <a:t>改訂（案）</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共通事項（出入口・戸）</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a:t>
            </a:r>
            <a:r>
              <a:rPr lang="ja-JP" altLang="en-US" sz="1400" u="sng" dirty="0">
                <a:solidFill>
                  <a:srgbClr val="FF0000"/>
                </a:solidFill>
                <a:latin typeface="ＭＳ ゴシック" panose="020B0609070205080204" pitchFamily="49" charset="-128"/>
                <a:ea typeface="ＭＳ ゴシック" panose="020B0609070205080204" pitchFamily="49" charset="-128"/>
              </a:rPr>
              <a:t>（洗浄装置）</a:t>
            </a:r>
            <a:endParaRPr lang="en-US" altLang="ja-JP" sz="1400" u="sng" dirty="0">
              <a:solidFill>
                <a:srgbClr val="FF0000"/>
              </a:solidFill>
              <a:latin typeface="ＭＳ ゴシック" panose="020B0609070205080204" pitchFamily="49" charset="-128"/>
              <a:ea typeface="ＭＳ ゴシック" panose="020B0609070205080204" pitchFamily="49" charset="-128"/>
            </a:endParaRPr>
          </a:p>
          <a:p>
            <a:r>
              <a:rPr lang="ja-JP" altLang="en-US" sz="1400" dirty="0">
                <a:solidFill>
                  <a:srgbClr val="FF0000"/>
                </a:solidFill>
                <a:latin typeface="ＭＳ ゴシック" panose="020B0609070205080204" pitchFamily="49" charset="-128"/>
                <a:ea typeface="ＭＳ ゴシック" panose="020B0609070205080204" pitchFamily="49" charset="-128"/>
              </a:rPr>
              <a:t>　</a:t>
            </a:r>
            <a:r>
              <a:rPr lang="ja-JP" altLang="en-US" sz="1400" u="sng" dirty="0">
                <a:solidFill>
                  <a:srgbClr val="FF0000"/>
                </a:solidFill>
                <a:latin typeface="ＭＳ ゴシック" panose="020B0609070205080204" pitchFamily="49" charset="-128"/>
                <a:ea typeface="ＭＳ ゴシック" panose="020B0609070205080204" pitchFamily="49" charset="-128"/>
              </a:rPr>
              <a:t>○外国人を含めた多様な利用者が安心して使える便所と</a:t>
            </a:r>
            <a:endParaRPr lang="en-US" altLang="ja-JP" sz="1400" u="sng" dirty="0">
              <a:solidFill>
                <a:srgbClr val="FF0000"/>
              </a:solidFill>
              <a:latin typeface="ＭＳ ゴシック" panose="020B0609070205080204" pitchFamily="49" charset="-128"/>
              <a:ea typeface="ＭＳ ゴシック" panose="020B0609070205080204" pitchFamily="49" charset="-128"/>
            </a:endParaRPr>
          </a:p>
          <a:p>
            <a:r>
              <a:rPr lang="ja-JP" altLang="en-US" sz="1400" dirty="0">
                <a:solidFill>
                  <a:srgbClr val="FF0000"/>
                </a:solidFill>
                <a:latin typeface="ＭＳ ゴシック" panose="020B0609070205080204" pitchFamily="49" charset="-128"/>
                <a:ea typeface="ＭＳ ゴシック" panose="020B0609070205080204" pitchFamily="49" charset="-128"/>
              </a:rPr>
              <a:t>　　</a:t>
            </a:r>
            <a:r>
              <a:rPr lang="ja-JP" altLang="en-US" sz="1400" u="sng" dirty="0">
                <a:solidFill>
                  <a:srgbClr val="FF0000"/>
                </a:solidFill>
                <a:latin typeface="ＭＳ ゴシック" panose="020B0609070205080204" pitchFamily="49" charset="-128"/>
                <a:ea typeface="ＭＳ ゴシック" panose="020B0609070205080204" pitchFamily="49" charset="-128"/>
              </a:rPr>
              <a:t>するため、便器洗浄装置や温水洗浄便座本体等に表示</a:t>
            </a:r>
            <a:endParaRPr lang="en-US" altLang="ja-JP" sz="1400" u="sng" dirty="0">
              <a:solidFill>
                <a:srgbClr val="FF0000"/>
              </a:solidFill>
              <a:latin typeface="ＭＳ ゴシック" panose="020B0609070205080204" pitchFamily="49" charset="-128"/>
              <a:ea typeface="ＭＳ ゴシック" panose="020B0609070205080204" pitchFamily="49" charset="-128"/>
            </a:endParaRPr>
          </a:p>
          <a:p>
            <a:r>
              <a:rPr lang="ja-JP" altLang="en-US" sz="1400" dirty="0">
                <a:solidFill>
                  <a:srgbClr val="FF0000"/>
                </a:solidFill>
                <a:latin typeface="ＭＳ ゴシック" panose="020B0609070205080204" pitchFamily="49" charset="-128"/>
                <a:ea typeface="ＭＳ ゴシック" panose="020B0609070205080204" pitchFamily="49" charset="-128"/>
              </a:rPr>
              <a:t>　　</a:t>
            </a:r>
            <a:r>
              <a:rPr lang="ja-JP" altLang="en-US" sz="1400" u="sng" dirty="0">
                <a:solidFill>
                  <a:srgbClr val="FF0000"/>
                </a:solidFill>
                <a:latin typeface="ＭＳ ゴシック" panose="020B0609070205080204" pitchFamily="49" charset="-128"/>
                <a:ea typeface="ＭＳ ゴシック" panose="020B0609070205080204" pitchFamily="49" charset="-128"/>
              </a:rPr>
              <a:t>する操作系ピクトグラムは（一社）日本レストルーム</a:t>
            </a:r>
            <a:endParaRPr lang="en-US" altLang="ja-JP" sz="1400" u="sng" dirty="0">
              <a:solidFill>
                <a:srgbClr val="FF0000"/>
              </a:solidFill>
              <a:latin typeface="ＭＳ ゴシック" panose="020B0609070205080204" pitchFamily="49" charset="-128"/>
              <a:ea typeface="ＭＳ ゴシック" panose="020B0609070205080204" pitchFamily="49" charset="-128"/>
            </a:endParaRPr>
          </a:p>
          <a:p>
            <a:r>
              <a:rPr lang="ja-JP" altLang="en-US" sz="1400" dirty="0">
                <a:solidFill>
                  <a:srgbClr val="FF0000"/>
                </a:solidFill>
                <a:latin typeface="ＭＳ ゴシック" panose="020B0609070205080204" pitchFamily="49" charset="-128"/>
                <a:ea typeface="ＭＳ ゴシック" panose="020B0609070205080204" pitchFamily="49" charset="-128"/>
              </a:rPr>
              <a:t>　　</a:t>
            </a:r>
            <a:r>
              <a:rPr lang="ja-JP" altLang="en-US" sz="1400" u="sng" dirty="0">
                <a:solidFill>
                  <a:srgbClr val="FF0000"/>
                </a:solidFill>
                <a:latin typeface="ＭＳ ゴシック" panose="020B0609070205080204" pitchFamily="49" charset="-128"/>
                <a:ea typeface="ＭＳ ゴシック" panose="020B0609070205080204" pitchFamily="49" charset="-128"/>
              </a:rPr>
              <a:t>工業会の策定した標準ピクトグラムとする。</a:t>
            </a:r>
            <a:endParaRPr lang="en-US" altLang="ja-JP" sz="1400" u="sng" dirty="0">
              <a:solidFill>
                <a:srgbClr val="FF0000"/>
              </a:solidFill>
              <a:latin typeface="ＭＳ ゴシック" panose="020B0609070205080204" pitchFamily="49" charset="-128"/>
              <a:ea typeface="ＭＳ ゴシック" panose="020B0609070205080204" pitchFamily="49" charset="-128"/>
            </a:endParaRPr>
          </a:p>
          <a:p>
            <a:r>
              <a:rPr lang="ja-JP" altLang="en-US" sz="1400" dirty="0">
                <a:solidFill>
                  <a:srgbClr val="FF0000"/>
                </a:solidFill>
                <a:latin typeface="ＭＳ ゴシック" panose="020B0609070205080204" pitchFamily="49" charset="-128"/>
                <a:ea typeface="ＭＳ ゴシック" panose="020B0609070205080204" pitchFamily="49" charset="-128"/>
              </a:rPr>
              <a:t>　　</a:t>
            </a:r>
            <a:endParaRPr lang="en-US" altLang="ja-JP" sz="1400" dirty="0">
              <a:solidFill>
                <a:srgbClr val="FF0000"/>
              </a:solidFill>
              <a:latin typeface="ＭＳ ゴシック" panose="020B0609070205080204" pitchFamily="49" charset="-128"/>
              <a:ea typeface="ＭＳ ゴシック" panose="020B0609070205080204" pitchFamily="49" charset="-128"/>
            </a:endParaRPr>
          </a:p>
          <a:p>
            <a:r>
              <a:rPr lang="ja-JP" altLang="en-US" sz="1400" dirty="0">
                <a:solidFill>
                  <a:srgbClr val="FF0000"/>
                </a:solidFill>
                <a:latin typeface="ＭＳ ゴシック" panose="020B0609070205080204" pitchFamily="49" charset="-128"/>
                <a:ea typeface="ＭＳ ゴシック" panose="020B0609070205080204" pitchFamily="49" charset="-128"/>
              </a:rPr>
              <a:t>　　</a:t>
            </a:r>
            <a:r>
              <a:rPr lang="ja-JP" altLang="en-US" sz="1400" u="sng" dirty="0">
                <a:solidFill>
                  <a:srgbClr val="FF0000"/>
                </a:solidFill>
                <a:latin typeface="ＭＳ ゴシック" panose="020B0609070205080204" pitchFamily="49" charset="-128"/>
                <a:ea typeface="ＭＳ ゴシック" panose="020B0609070205080204" pitchFamily="49" charset="-128"/>
              </a:rPr>
              <a:t>→（解説）</a:t>
            </a:r>
            <a:endParaRPr lang="en-US" altLang="ja-JP" sz="1400" u="sng" dirty="0">
              <a:solidFill>
                <a:srgbClr val="FF0000"/>
              </a:solidFill>
              <a:latin typeface="ＭＳ ゴシック" panose="020B0609070205080204" pitchFamily="49" charset="-128"/>
              <a:ea typeface="ＭＳ ゴシック" panose="020B0609070205080204" pitchFamily="49" charset="-128"/>
            </a:endParaRPr>
          </a:p>
          <a:p>
            <a:r>
              <a:rPr lang="ja-JP" altLang="en-US" sz="1400" dirty="0">
                <a:solidFill>
                  <a:srgbClr val="FF0000"/>
                </a:solidFill>
                <a:latin typeface="ＭＳ ゴシック" panose="020B0609070205080204" pitchFamily="49" charset="-128"/>
                <a:ea typeface="ＭＳ ゴシック" panose="020B0609070205080204" pitchFamily="49" charset="-128"/>
              </a:rPr>
              <a:t>　　　</a:t>
            </a:r>
            <a:r>
              <a:rPr lang="ja-JP" altLang="en-US" sz="1400" u="sng" dirty="0">
                <a:solidFill>
                  <a:srgbClr val="FF0000"/>
                </a:solidFill>
                <a:latin typeface="ＭＳ ゴシック" panose="020B0609070205080204" pitchFamily="49" charset="-128"/>
                <a:ea typeface="ＭＳ ゴシック" panose="020B0609070205080204" pitchFamily="49" charset="-128"/>
              </a:rPr>
              <a:t>温水洗浄便座の操作ボタンは、便座横に附置した操作</a:t>
            </a:r>
            <a:endParaRPr lang="en-US" altLang="ja-JP" sz="1400" u="sng" dirty="0">
              <a:solidFill>
                <a:srgbClr val="FF0000"/>
              </a:solidFill>
              <a:latin typeface="ＭＳ ゴシック" panose="020B0609070205080204" pitchFamily="49" charset="-128"/>
              <a:ea typeface="ＭＳ ゴシック" panose="020B0609070205080204" pitchFamily="49" charset="-128"/>
            </a:endParaRPr>
          </a:p>
          <a:p>
            <a:r>
              <a:rPr lang="ja-JP" altLang="en-US" sz="1400" dirty="0">
                <a:solidFill>
                  <a:srgbClr val="FF0000"/>
                </a:solidFill>
                <a:latin typeface="ＭＳ ゴシック" panose="020B0609070205080204" pitchFamily="49" charset="-128"/>
                <a:ea typeface="ＭＳ ゴシック" panose="020B0609070205080204" pitchFamily="49" charset="-128"/>
              </a:rPr>
              <a:t>　　　</a:t>
            </a:r>
            <a:r>
              <a:rPr lang="ja-JP" altLang="en-US" sz="1400" u="sng" dirty="0">
                <a:solidFill>
                  <a:srgbClr val="FF0000"/>
                </a:solidFill>
                <a:latin typeface="ＭＳ ゴシック" panose="020B0609070205080204" pitchFamily="49" charset="-128"/>
                <a:ea typeface="ＭＳ ゴシック" panose="020B0609070205080204" pitchFamily="49" charset="-128"/>
              </a:rPr>
              <a:t>ボックスではなく、壁付けとする。</a:t>
            </a:r>
            <a:endParaRPr lang="en-US" altLang="ja-JP" sz="1400" u="sng" dirty="0">
              <a:solidFill>
                <a:srgbClr val="FF0000"/>
              </a:solidFill>
              <a:latin typeface="ＭＳ ゴシック" panose="020B0609070205080204" pitchFamily="49" charset="-128"/>
              <a:ea typeface="ＭＳ ゴシック" panose="020B0609070205080204" pitchFamily="49" charset="-128"/>
            </a:endParaRPr>
          </a:p>
          <a:p>
            <a:endParaRPr lang="en-US" altLang="ja-JP" sz="1400" dirty="0">
              <a:solidFill>
                <a:srgbClr val="FF0000"/>
              </a:solidFill>
              <a:latin typeface="ＭＳ ゴシック" panose="020B0609070205080204" pitchFamily="49" charset="-128"/>
              <a:ea typeface="ＭＳ ゴシック" panose="020B0609070205080204" pitchFamily="49" charset="-128"/>
            </a:endParaRPr>
          </a:p>
          <a:p>
            <a:endParaRPr lang="en-US" altLang="ja-JP" sz="1400" dirty="0">
              <a:solidFill>
                <a:srgbClr val="FF0000"/>
              </a:solidFill>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a:t>
            </a:r>
            <a:r>
              <a:rPr lang="ja-JP" altLang="en-US" sz="1400" dirty="0">
                <a:solidFill>
                  <a:schemeClr val="tx1"/>
                </a:solidFill>
                <a:latin typeface="ＭＳ ゴシック" panose="020B0609070205080204" pitchFamily="49" charset="-128"/>
                <a:ea typeface="ＭＳ ゴシック" panose="020B0609070205080204" pitchFamily="49" charset="-128"/>
              </a:rPr>
              <a:t>（手すり）</a:t>
            </a:r>
            <a:endParaRPr lang="en-US" altLang="ja-JP" sz="1400" dirty="0">
              <a:solidFill>
                <a:schemeClr val="tx1"/>
              </a:solidFill>
              <a:latin typeface="ＭＳ ゴシック" panose="020B0609070205080204" pitchFamily="49" charset="-128"/>
              <a:ea typeface="ＭＳ ゴシック" panose="020B0609070205080204" pitchFamily="49" charset="-128"/>
            </a:endParaRPr>
          </a:p>
          <a:p>
            <a:r>
              <a:rPr lang="ja-JP" altLang="en-US" sz="1400" dirty="0">
                <a:solidFill>
                  <a:srgbClr val="FF0000"/>
                </a:solidFill>
                <a:latin typeface="ＭＳ ゴシック" panose="020B0609070205080204" pitchFamily="49" charset="-128"/>
                <a:ea typeface="ＭＳ ゴシック" panose="020B0609070205080204" pitchFamily="49" charset="-128"/>
              </a:rPr>
              <a:t>　</a:t>
            </a:r>
            <a:r>
              <a:rPr lang="ja-JP" altLang="en-US" sz="1400" u="sng" dirty="0">
                <a:solidFill>
                  <a:srgbClr val="FF0000"/>
                </a:solidFill>
                <a:latin typeface="ＭＳ ゴシック" panose="020B0609070205080204" pitchFamily="49" charset="-128"/>
                <a:ea typeface="ＭＳ ゴシック" panose="020B0609070205080204" pitchFamily="49" charset="-128"/>
              </a:rPr>
              <a:t>○車椅子使用者用便房以外の便房にも腰掛便器からの</a:t>
            </a:r>
            <a:endParaRPr lang="en-US" altLang="ja-JP" sz="1400" u="sng" dirty="0">
              <a:solidFill>
                <a:srgbClr val="FF0000"/>
              </a:solidFill>
              <a:latin typeface="ＭＳ ゴシック" panose="020B0609070205080204" pitchFamily="49" charset="-128"/>
              <a:ea typeface="ＭＳ ゴシック" panose="020B0609070205080204" pitchFamily="49" charset="-128"/>
            </a:endParaRPr>
          </a:p>
          <a:p>
            <a:r>
              <a:rPr lang="ja-JP" altLang="en-US" sz="1400" dirty="0">
                <a:solidFill>
                  <a:srgbClr val="FF0000"/>
                </a:solidFill>
                <a:latin typeface="ＭＳ ゴシック" panose="020B0609070205080204" pitchFamily="49" charset="-128"/>
                <a:ea typeface="ＭＳ ゴシック" panose="020B0609070205080204" pitchFamily="49" charset="-128"/>
              </a:rPr>
              <a:t>　　</a:t>
            </a:r>
            <a:r>
              <a:rPr lang="ja-JP" altLang="en-US" sz="1400" u="sng" dirty="0">
                <a:solidFill>
                  <a:srgbClr val="FF0000"/>
                </a:solidFill>
                <a:latin typeface="ＭＳ ゴシック" panose="020B0609070205080204" pitchFamily="49" charset="-128"/>
                <a:ea typeface="ＭＳ ゴシック" panose="020B0609070205080204" pitchFamily="49" charset="-128"/>
              </a:rPr>
              <a:t>立ち座りや車椅子から腰掛便器への移乗を容易にする</a:t>
            </a:r>
            <a:endParaRPr lang="en-US" altLang="ja-JP" sz="1400" u="sng" dirty="0">
              <a:solidFill>
                <a:srgbClr val="FF0000"/>
              </a:solidFill>
              <a:latin typeface="ＭＳ ゴシック" panose="020B0609070205080204" pitchFamily="49" charset="-128"/>
              <a:ea typeface="ＭＳ ゴシック" panose="020B0609070205080204" pitchFamily="49" charset="-128"/>
            </a:endParaRPr>
          </a:p>
          <a:p>
            <a:r>
              <a:rPr lang="ja-JP" altLang="en-US" sz="1400" dirty="0">
                <a:solidFill>
                  <a:srgbClr val="FF0000"/>
                </a:solidFill>
                <a:latin typeface="ＭＳ ゴシック" panose="020B0609070205080204" pitchFamily="49" charset="-128"/>
                <a:ea typeface="ＭＳ ゴシック" panose="020B0609070205080204" pitchFamily="49" charset="-128"/>
              </a:rPr>
              <a:t>　　</a:t>
            </a:r>
            <a:r>
              <a:rPr lang="ja-JP" altLang="en-US" sz="1400" u="sng" dirty="0">
                <a:solidFill>
                  <a:srgbClr val="FF0000"/>
                </a:solidFill>
                <a:latin typeface="ＭＳ ゴシック" panose="020B0609070205080204" pitchFamily="49" charset="-128"/>
                <a:ea typeface="ＭＳ ゴシック" panose="020B0609070205080204" pitchFamily="49" charset="-128"/>
              </a:rPr>
              <a:t>ために、手すりを設ける。</a:t>
            </a:r>
            <a:endParaRPr lang="en-US" altLang="ja-JP" sz="1400" u="sng" dirty="0">
              <a:solidFill>
                <a:srgbClr val="FF0000"/>
              </a:solidFill>
              <a:latin typeface="ＭＳ ゴシック" panose="020B0609070205080204" pitchFamily="49" charset="-128"/>
              <a:ea typeface="ＭＳ ゴシック" panose="020B0609070205080204" pitchFamily="49" charset="-128"/>
            </a:endParaRPr>
          </a:p>
          <a:p>
            <a:endParaRPr lang="en-US" altLang="ja-JP" sz="1400" dirty="0">
              <a:solidFill>
                <a:srgbClr val="FF0000"/>
              </a:solidFill>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a:t>
            </a:r>
            <a:endParaRPr lang="en-US" altLang="ja-JP" sz="1400" dirty="0">
              <a:latin typeface="ＭＳ ゴシック" panose="020B0609070205080204" pitchFamily="49" charset="-128"/>
              <a:ea typeface="ＭＳ ゴシック" panose="020B0609070205080204" pitchFamily="49" charset="-128"/>
            </a:endParaRPr>
          </a:p>
        </p:txBody>
      </p:sp>
      <p:sp>
        <p:nvSpPr>
          <p:cNvPr id="3" name="矢印: 右 2">
            <a:extLst>
              <a:ext uri="{FF2B5EF4-FFF2-40B4-BE49-F238E27FC236}">
                <a16:creationId xmlns:a16="http://schemas.microsoft.com/office/drawing/2014/main" id="{3DFA248C-F35F-42AF-80F9-7DBC492714E3}"/>
              </a:ext>
            </a:extLst>
          </p:cNvPr>
          <p:cNvSpPr/>
          <p:nvPr/>
        </p:nvSpPr>
        <p:spPr>
          <a:xfrm>
            <a:off x="5740166" y="2762075"/>
            <a:ext cx="402671" cy="14345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F8D6525C-1FC5-4EB7-AB95-7CB9D15438FA}"/>
              </a:ext>
            </a:extLst>
          </p:cNvPr>
          <p:cNvSpPr>
            <a:spLocks noGrp="1"/>
          </p:cNvSpPr>
          <p:nvPr>
            <p:ph type="sldNum" sz="quarter" idx="12"/>
          </p:nvPr>
        </p:nvSpPr>
        <p:spPr/>
        <p:txBody>
          <a:bodyPr/>
          <a:lstStyle/>
          <a:p>
            <a:fld id="{C6806FC0-9F84-4B10-9771-6729D6567E04}" type="slidenum">
              <a:rPr kumimoji="1" lang="ja-JP" altLang="en-US" smtClean="0"/>
              <a:t>6</a:t>
            </a:fld>
            <a:endParaRPr kumimoji="1" lang="ja-JP" altLang="en-US"/>
          </a:p>
        </p:txBody>
      </p:sp>
    </p:spTree>
    <p:extLst>
      <p:ext uri="{BB962C8B-B14F-4D97-AF65-F5344CB8AC3E}">
        <p14:creationId xmlns:p14="http://schemas.microsoft.com/office/powerpoint/2010/main" val="296831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B81A09-75C1-4972-A2B5-176846265229}"/>
              </a:ext>
            </a:extLst>
          </p:cNvPr>
          <p:cNvSpPr>
            <a:spLocks noGrp="1"/>
          </p:cNvSpPr>
          <p:nvPr>
            <p:ph type="ctrTitle"/>
          </p:nvPr>
        </p:nvSpPr>
        <p:spPr>
          <a:xfrm>
            <a:off x="366804" y="242421"/>
            <a:ext cx="4628903" cy="468932"/>
          </a:xfrm>
        </p:spPr>
        <p:txBody>
          <a:bodyPr anchor="ctr">
            <a:noAutofit/>
          </a:bodyPr>
          <a:lstStyle/>
          <a:p>
            <a:pPr algn="l">
              <a:lnSpc>
                <a:spcPct val="100000"/>
              </a:lnSpc>
            </a:pPr>
            <a:r>
              <a:rPr kumimoji="1" lang="ja-JP" altLang="en-US" sz="1800" dirty="0">
                <a:latin typeface="ＭＳ ゴシック" panose="020B0609070205080204" pitchFamily="49" charset="-128"/>
                <a:ea typeface="ＭＳ ゴシック" panose="020B0609070205080204" pitchFamily="49" charset="-128"/>
              </a:rPr>
              <a:t>［８］便所</a:t>
            </a:r>
          </a:p>
        </p:txBody>
      </p:sp>
      <p:cxnSp>
        <p:nvCxnSpPr>
          <p:cNvPr id="4" name="直線コネクタ 3">
            <a:extLst>
              <a:ext uri="{FF2B5EF4-FFF2-40B4-BE49-F238E27FC236}">
                <a16:creationId xmlns:a16="http://schemas.microsoft.com/office/drawing/2014/main" id="{B9767011-3D39-4431-BC05-0A32C7BCEC85}"/>
              </a:ext>
            </a:extLst>
          </p:cNvPr>
          <p:cNvCxnSpPr/>
          <p:nvPr/>
        </p:nvCxnSpPr>
        <p:spPr>
          <a:xfrm>
            <a:off x="522212" y="710382"/>
            <a:ext cx="10838577"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6" name="テキスト ボックス 5">
            <a:extLst>
              <a:ext uri="{FF2B5EF4-FFF2-40B4-BE49-F238E27FC236}">
                <a16:creationId xmlns:a16="http://schemas.microsoft.com/office/drawing/2014/main" id="{83CF6B37-C912-467A-AB92-D2EDE74BA4C9}"/>
              </a:ext>
            </a:extLst>
          </p:cNvPr>
          <p:cNvSpPr txBox="1"/>
          <p:nvPr/>
        </p:nvSpPr>
        <p:spPr>
          <a:xfrm>
            <a:off x="578839" y="891980"/>
            <a:ext cx="5394121" cy="338554"/>
          </a:xfrm>
          <a:prstGeom prst="rect">
            <a:avLst/>
          </a:prstGeom>
          <a:noFill/>
        </p:spPr>
        <p:txBody>
          <a:bodyPr wrap="square" rtlCol="0">
            <a:spAutoFit/>
          </a:bodyPr>
          <a:lstStyle/>
          <a:p>
            <a:r>
              <a:rPr lang="ja-JP" altLang="en-US" sz="1600" dirty="0">
                <a:latin typeface="ＭＳ ゴシック" panose="020B0609070205080204" pitchFamily="49" charset="-128"/>
                <a:ea typeface="ＭＳ ゴシック" panose="020B0609070205080204" pitchFamily="49" charset="-128"/>
              </a:rPr>
              <a:t>望ましい整備</a:t>
            </a:r>
            <a:endParaRPr lang="en-US" altLang="ja-JP" sz="1600" dirty="0">
              <a:latin typeface="ＭＳ ゴシック" panose="020B0609070205080204" pitchFamily="49" charset="-128"/>
              <a:ea typeface="ＭＳ ゴシック" panose="020B0609070205080204" pitchFamily="49" charset="-128"/>
            </a:endParaRPr>
          </a:p>
        </p:txBody>
      </p:sp>
      <p:sp>
        <p:nvSpPr>
          <p:cNvPr id="7" name="テキスト ボックス 6">
            <a:extLst>
              <a:ext uri="{FF2B5EF4-FFF2-40B4-BE49-F238E27FC236}">
                <a16:creationId xmlns:a16="http://schemas.microsoft.com/office/drawing/2014/main" id="{E9C58F59-150F-4E2E-9E24-CB88F753C5AE}"/>
              </a:ext>
            </a:extLst>
          </p:cNvPr>
          <p:cNvSpPr txBox="1"/>
          <p:nvPr/>
        </p:nvSpPr>
        <p:spPr>
          <a:xfrm>
            <a:off x="578839" y="1249673"/>
            <a:ext cx="5104701" cy="5478423"/>
          </a:xfrm>
          <a:prstGeom prst="rect">
            <a:avLst/>
          </a:prstGeom>
          <a:ln w="3175">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400" dirty="0">
                <a:latin typeface="ＭＳ ゴシック" panose="020B0609070205080204" pitchFamily="49" charset="-128"/>
                <a:ea typeface="ＭＳ ゴシック" panose="020B0609070205080204" pitchFamily="49" charset="-128"/>
              </a:rPr>
              <a:t>現行</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（洗面器）</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○各便所内の洗面器のうち一個は手すり等を設け、寄り</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かかれる配慮を行う。</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→（解説）</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洗面器の手すりは、配置によっては車椅子使用者が</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利用できなくなるため、車椅子使用者用便房に設置</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する場合は、工夫する必要がある。</a:t>
            </a:r>
            <a:endParaRPr lang="en-US" altLang="ja-JP" sz="1400" dirty="0">
              <a:latin typeface="ＭＳ ゴシック" panose="020B0609070205080204" pitchFamily="49" charset="-128"/>
              <a:ea typeface="ＭＳ ゴシック" panose="020B0609070205080204" pitchFamily="49" charset="-128"/>
            </a:endParaRPr>
          </a:p>
          <a:p>
            <a:pPr algn="ctr"/>
            <a:endParaRPr lang="en-US" altLang="ja-JP" sz="1400" dirty="0">
              <a:latin typeface="ＭＳ ゴシック" panose="020B0609070205080204" pitchFamily="49" charset="-128"/>
              <a:ea typeface="ＭＳ ゴシック" panose="020B0609070205080204" pitchFamily="49" charset="-128"/>
            </a:endParaRPr>
          </a:p>
          <a:p>
            <a:pPr algn="ctr"/>
            <a:endParaRPr lang="en-US" altLang="ja-JP" sz="1400" dirty="0">
              <a:latin typeface="ＭＳ ゴシック" panose="020B0609070205080204" pitchFamily="49" charset="-128"/>
              <a:ea typeface="ＭＳ ゴシック" panose="020B0609070205080204" pitchFamily="49" charset="-128"/>
            </a:endParaRPr>
          </a:p>
          <a:p>
            <a:pPr algn="ctr"/>
            <a:endParaRPr lang="en-US" altLang="ja-JP" sz="1400" dirty="0">
              <a:latin typeface="ＭＳ ゴシック" panose="020B0609070205080204" pitchFamily="49" charset="-128"/>
              <a:ea typeface="ＭＳ ゴシック" panose="020B0609070205080204" pitchFamily="49" charset="-128"/>
            </a:endParaRPr>
          </a:p>
          <a:p>
            <a:pPr algn="ctr"/>
            <a:endParaRPr lang="en-US" altLang="ja-JP" sz="1400" dirty="0">
              <a:latin typeface="ＭＳ ゴシック" panose="020B0609070205080204" pitchFamily="49" charset="-128"/>
              <a:ea typeface="ＭＳ ゴシック" panose="020B0609070205080204" pitchFamily="49" charset="-128"/>
            </a:endParaRPr>
          </a:p>
          <a:p>
            <a:pPr algn="ctr"/>
            <a:endParaRPr lang="en-US" altLang="ja-JP" sz="1400" dirty="0">
              <a:latin typeface="ＭＳ ゴシック" panose="020B0609070205080204" pitchFamily="49" charset="-128"/>
              <a:ea typeface="ＭＳ ゴシック" panose="020B0609070205080204" pitchFamily="49" charset="-128"/>
            </a:endParaRPr>
          </a:p>
          <a:p>
            <a:pPr algn="ctr"/>
            <a:r>
              <a:rPr lang="ja-JP" altLang="en-US" sz="1400" dirty="0">
                <a:latin typeface="ＭＳ ゴシック" panose="020B0609070205080204" pitchFamily="49" charset="-128"/>
                <a:ea typeface="ＭＳ ゴシック" panose="020B0609070205080204" pitchFamily="49" charset="-128"/>
              </a:rPr>
              <a:t>（なし）</a:t>
            </a:r>
            <a:endParaRPr lang="en-US" altLang="ja-JP" sz="1400" dirty="0">
              <a:latin typeface="ＭＳ ゴシック" panose="020B0609070205080204" pitchFamily="49" charset="-128"/>
              <a:ea typeface="ＭＳ ゴシック" panose="020B0609070205080204" pitchFamily="49" charset="-128"/>
            </a:endParaRPr>
          </a:p>
          <a:p>
            <a:pPr algn="ctr"/>
            <a:endParaRPr lang="en-US" altLang="ja-JP" sz="1400" dirty="0">
              <a:latin typeface="ＭＳ ゴシック" panose="020B0609070205080204" pitchFamily="49" charset="-128"/>
              <a:ea typeface="ＭＳ ゴシック" panose="020B0609070205080204" pitchFamily="49" charset="-128"/>
            </a:endParaRPr>
          </a:p>
          <a:p>
            <a:pPr algn="ctr"/>
            <a:endParaRPr lang="en-US" altLang="ja-JP" sz="1400" dirty="0">
              <a:latin typeface="ＭＳ ゴシック" panose="020B0609070205080204" pitchFamily="49" charset="-128"/>
              <a:ea typeface="ＭＳ ゴシック" panose="020B0609070205080204" pitchFamily="49" charset="-128"/>
            </a:endParaRPr>
          </a:p>
          <a:p>
            <a:pPr algn="ctr"/>
            <a:endParaRPr lang="en-US" altLang="ja-JP" sz="1400" dirty="0">
              <a:latin typeface="ＭＳ ゴシック" panose="020B0609070205080204" pitchFamily="49" charset="-128"/>
              <a:ea typeface="ＭＳ ゴシック" panose="020B0609070205080204" pitchFamily="49" charset="-128"/>
            </a:endParaRPr>
          </a:p>
          <a:p>
            <a:pPr algn="ctr"/>
            <a:endParaRPr lang="en-US" altLang="ja-JP" sz="1400" dirty="0">
              <a:latin typeface="ＭＳ ゴシック" panose="020B0609070205080204" pitchFamily="49" charset="-128"/>
              <a:ea typeface="ＭＳ ゴシック" panose="020B0609070205080204" pitchFamily="49" charset="-128"/>
            </a:endParaRPr>
          </a:p>
          <a:p>
            <a:pPr algn="ctr"/>
            <a:endParaRPr lang="en-US" altLang="ja-JP" sz="1400" dirty="0">
              <a:latin typeface="ＭＳ ゴシック" panose="020B0609070205080204" pitchFamily="49" charset="-128"/>
              <a:ea typeface="ＭＳ ゴシック" panose="020B0609070205080204" pitchFamily="49" charset="-128"/>
            </a:endParaRPr>
          </a:p>
          <a:p>
            <a:pPr algn="ctr"/>
            <a:r>
              <a:rPr lang="ja-JP" altLang="en-US" sz="1400" dirty="0">
                <a:latin typeface="ＭＳ ゴシック" panose="020B0609070205080204" pitchFamily="49" charset="-128"/>
                <a:ea typeface="ＭＳ ゴシック" panose="020B0609070205080204" pitchFamily="49" charset="-128"/>
              </a:rPr>
              <a:t>（なし）</a:t>
            </a:r>
            <a:endParaRPr lang="en-US" altLang="ja-JP" sz="1400" dirty="0">
              <a:latin typeface="ＭＳ ゴシック" panose="020B0609070205080204" pitchFamily="49" charset="-128"/>
              <a:ea typeface="ＭＳ ゴシック" panose="020B0609070205080204" pitchFamily="49" charset="-128"/>
            </a:endParaRPr>
          </a:p>
          <a:p>
            <a:endParaRPr lang="en-US" altLang="ja-JP" sz="1400" dirty="0">
              <a:latin typeface="ＭＳ ゴシック" panose="020B0609070205080204" pitchFamily="49" charset="-128"/>
              <a:ea typeface="ＭＳ ゴシック" panose="020B0609070205080204" pitchFamily="49" charset="-128"/>
            </a:endParaRPr>
          </a:p>
          <a:p>
            <a:endParaRPr lang="en-US" altLang="ja-JP" sz="1400" dirty="0">
              <a:latin typeface="ＭＳ ゴシック" panose="020B0609070205080204" pitchFamily="49" charset="-128"/>
              <a:ea typeface="ＭＳ ゴシック" panose="020B0609070205080204" pitchFamily="49" charset="-128"/>
            </a:endParaRPr>
          </a:p>
          <a:p>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a:t>
            </a:r>
            <a:endParaRPr lang="en-US" altLang="ja-JP" sz="1400" dirty="0">
              <a:latin typeface="ＭＳ ゴシック" panose="020B0609070205080204" pitchFamily="49" charset="-128"/>
              <a:ea typeface="ＭＳ ゴシック" panose="020B0609070205080204" pitchFamily="49" charset="-128"/>
            </a:endParaRPr>
          </a:p>
        </p:txBody>
      </p:sp>
      <p:sp>
        <p:nvSpPr>
          <p:cNvPr id="10" name="テキスト ボックス 9">
            <a:extLst>
              <a:ext uri="{FF2B5EF4-FFF2-40B4-BE49-F238E27FC236}">
                <a16:creationId xmlns:a16="http://schemas.microsoft.com/office/drawing/2014/main" id="{07D19D9B-F874-4F01-A4DC-8D8591D45BB6}"/>
              </a:ext>
            </a:extLst>
          </p:cNvPr>
          <p:cNvSpPr txBox="1"/>
          <p:nvPr/>
        </p:nvSpPr>
        <p:spPr>
          <a:xfrm>
            <a:off x="6199463" y="910014"/>
            <a:ext cx="4991450" cy="5909310"/>
          </a:xfrm>
          <a:prstGeom prst="rect">
            <a:avLst/>
          </a:prstGeom>
          <a:ln w="3175">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400" dirty="0">
                <a:latin typeface="ＭＳ ゴシック" panose="020B0609070205080204" pitchFamily="49" charset="-128"/>
                <a:ea typeface="ＭＳ ゴシック" panose="020B0609070205080204" pitchFamily="49" charset="-128"/>
              </a:rPr>
              <a:t>改訂（案）</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（洗面器）</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○各便所内の洗面器のうち一</a:t>
            </a:r>
            <a:r>
              <a:rPr lang="ja-JP" altLang="en-US" sz="1400" u="sng" dirty="0">
                <a:solidFill>
                  <a:srgbClr val="FF0000"/>
                </a:solidFill>
                <a:latin typeface="ＭＳ ゴシック" panose="020B0609070205080204" pitchFamily="49" charset="-128"/>
                <a:ea typeface="ＭＳ ゴシック" panose="020B0609070205080204" pitchFamily="49" charset="-128"/>
              </a:rPr>
              <a:t>以上</a:t>
            </a:r>
            <a:r>
              <a:rPr lang="ja-JP" altLang="en-US" sz="1400" dirty="0">
                <a:latin typeface="ＭＳ ゴシック" panose="020B0609070205080204" pitchFamily="49" charset="-128"/>
                <a:ea typeface="ＭＳ ゴシック" panose="020B0609070205080204" pitchFamily="49" charset="-128"/>
              </a:rPr>
              <a:t>は</a:t>
            </a:r>
            <a:r>
              <a:rPr lang="ja-JP" altLang="en-US" sz="1400" u="sng" dirty="0">
                <a:solidFill>
                  <a:srgbClr val="FF0000"/>
                </a:solidFill>
                <a:latin typeface="ＭＳ ゴシック" panose="020B0609070205080204" pitchFamily="49" charset="-128"/>
                <a:ea typeface="ＭＳ ゴシック" panose="020B0609070205080204" pitchFamily="49" charset="-128"/>
              </a:rPr>
              <a:t>杖使用者等の肢体</a:t>
            </a:r>
            <a:endParaRPr lang="en-US" altLang="ja-JP" sz="1400" u="sng" dirty="0">
              <a:solidFill>
                <a:srgbClr val="FF0000"/>
              </a:solidFill>
              <a:latin typeface="ＭＳ ゴシック" panose="020B0609070205080204" pitchFamily="49" charset="-128"/>
              <a:ea typeface="ＭＳ ゴシック" panose="020B0609070205080204" pitchFamily="49" charset="-128"/>
            </a:endParaRPr>
          </a:p>
          <a:p>
            <a:r>
              <a:rPr lang="ja-JP" altLang="en-US" sz="1400" dirty="0">
                <a:solidFill>
                  <a:srgbClr val="FF0000"/>
                </a:solidFill>
                <a:latin typeface="ＭＳ ゴシック" panose="020B0609070205080204" pitchFamily="49" charset="-128"/>
                <a:ea typeface="ＭＳ ゴシック" panose="020B0609070205080204" pitchFamily="49" charset="-128"/>
              </a:rPr>
              <a:t>　　</a:t>
            </a:r>
            <a:r>
              <a:rPr lang="ja-JP" altLang="en-US" sz="1400" u="sng" dirty="0">
                <a:solidFill>
                  <a:srgbClr val="FF0000"/>
                </a:solidFill>
                <a:latin typeface="ＭＳ ゴシック" panose="020B0609070205080204" pitchFamily="49" charset="-128"/>
                <a:ea typeface="ＭＳ ゴシック" panose="020B0609070205080204" pitchFamily="49" charset="-128"/>
              </a:rPr>
              <a:t>不自由等が立位を保つことができるよう、</a:t>
            </a:r>
            <a:r>
              <a:rPr lang="ja-JP" altLang="en-US" sz="1400" dirty="0">
                <a:latin typeface="ＭＳ ゴシック" panose="020B0609070205080204" pitchFamily="49" charset="-128"/>
                <a:ea typeface="ＭＳ ゴシック" panose="020B0609070205080204" pitchFamily="49" charset="-128"/>
              </a:rPr>
              <a:t>手すり等</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を設け、寄りかかれる配慮を行う。</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→（解説）</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洗面器の手すりは、配置によっては車椅子使用者が</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利用できなくなるため、車椅子使用者用便房に設置</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する場合は、工夫する必要がある。</a:t>
            </a:r>
            <a:endParaRPr lang="en-US" altLang="ja-JP" sz="1400" dirty="0">
              <a:latin typeface="ＭＳ ゴシック" panose="020B0609070205080204" pitchFamily="49" charset="-128"/>
              <a:ea typeface="ＭＳ ゴシック" panose="020B0609070205080204" pitchFamily="49" charset="-128"/>
            </a:endParaRPr>
          </a:p>
          <a:p>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solidFill>
                  <a:srgbClr val="FF0000"/>
                </a:solidFill>
                <a:latin typeface="ＭＳ ゴシック" panose="020B0609070205080204" pitchFamily="49" charset="-128"/>
                <a:ea typeface="ＭＳ ゴシック" panose="020B0609070205080204" pitchFamily="49" charset="-128"/>
              </a:rPr>
              <a:t>　</a:t>
            </a:r>
            <a:endParaRPr lang="en-US" altLang="ja-JP" sz="1400" dirty="0">
              <a:solidFill>
                <a:srgbClr val="FF0000"/>
              </a:solidFill>
              <a:latin typeface="ＭＳ ゴシック" panose="020B0609070205080204" pitchFamily="49" charset="-128"/>
              <a:ea typeface="ＭＳ ゴシック" panose="020B0609070205080204" pitchFamily="49" charset="-128"/>
            </a:endParaRPr>
          </a:p>
          <a:p>
            <a:r>
              <a:rPr lang="ja-JP" altLang="en-US" sz="1400" u="sng" dirty="0">
                <a:solidFill>
                  <a:srgbClr val="FF0000"/>
                </a:solidFill>
                <a:latin typeface="ＭＳ ゴシック" panose="020B0609070205080204" pitchFamily="49" charset="-128"/>
                <a:ea typeface="ＭＳ ゴシック" panose="020B0609070205080204" pitchFamily="49" charset="-128"/>
              </a:rPr>
              <a:t>共通事項（標識）</a:t>
            </a:r>
            <a:endParaRPr lang="en-US" altLang="ja-JP" sz="1400" u="sng" dirty="0">
              <a:solidFill>
                <a:srgbClr val="FF0000"/>
              </a:solidFill>
              <a:latin typeface="ＭＳ ゴシック" panose="020B0609070205080204" pitchFamily="49" charset="-128"/>
              <a:ea typeface="ＭＳ ゴシック" panose="020B0609070205080204" pitchFamily="49" charset="-128"/>
            </a:endParaRPr>
          </a:p>
          <a:p>
            <a:r>
              <a:rPr lang="ja-JP" altLang="en-US" sz="1400" dirty="0">
                <a:solidFill>
                  <a:srgbClr val="FF0000"/>
                </a:solidFill>
                <a:latin typeface="ＭＳ ゴシック" panose="020B0609070205080204" pitchFamily="49" charset="-128"/>
                <a:ea typeface="ＭＳ ゴシック" panose="020B0609070205080204" pitchFamily="49" charset="-128"/>
              </a:rPr>
              <a:t>　</a:t>
            </a:r>
            <a:r>
              <a:rPr lang="ja-JP" altLang="en-US" sz="1400" u="sng" dirty="0">
                <a:solidFill>
                  <a:srgbClr val="FF0000"/>
                </a:solidFill>
                <a:latin typeface="ＭＳ ゴシック" panose="020B0609070205080204" pitchFamily="49" charset="-128"/>
                <a:ea typeface="ＭＳ ゴシック" panose="020B0609070205080204" pitchFamily="49" charset="-128"/>
              </a:rPr>
              <a:t>○バリアフリートイレには、個別機能を表示するピクト</a:t>
            </a:r>
            <a:endParaRPr lang="en-US" altLang="ja-JP" sz="1400" u="sng" dirty="0">
              <a:solidFill>
                <a:srgbClr val="FF0000"/>
              </a:solidFill>
              <a:latin typeface="ＭＳ ゴシック" panose="020B0609070205080204" pitchFamily="49" charset="-128"/>
              <a:ea typeface="ＭＳ ゴシック" panose="020B0609070205080204" pitchFamily="49" charset="-128"/>
            </a:endParaRPr>
          </a:p>
          <a:p>
            <a:r>
              <a:rPr lang="ja-JP" altLang="en-US" sz="1400" dirty="0">
                <a:solidFill>
                  <a:srgbClr val="FF0000"/>
                </a:solidFill>
                <a:latin typeface="ＭＳ ゴシック" panose="020B0609070205080204" pitchFamily="49" charset="-128"/>
                <a:ea typeface="ＭＳ ゴシック" panose="020B0609070205080204" pitchFamily="49" charset="-128"/>
              </a:rPr>
              <a:t>　　</a:t>
            </a:r>
            <a:r>
              <a:rPr lang="ja-JP" altLang="en-US" sz="1400" u="sng" dirty="0">
                <a:solidFill>
                  <a:srgbClr val="FF0000"/>
                </a:solidFill>
                <a:latin typeface="ＭＳ ゴシック" panose="020B0609070205080204" pitchFamily="49" charset="-128"/>
                <a:ea typeface="ＭＳ ゴシック" panose="020B0609070205080204" pitchFamily="49" charset="-128"/>
              </a:rPr>
              <a:t>サインや主要な利用対象の室名を表示する等、利用対象</a:t>
            </a:r>
            <a:endParaRPr lang="en-US" altLang="ja-JP" sz="1400" u="sng" dirty="0">
              <a:solidFill>
                <a:srgbClr val="FF0000"/>
              </a:solidFill>
              <a:latin typeface="ＭＳ ゴシック" panose="020B0609070205080204" pitchFamily="49" charset="-128"/>
              <a:ea typeface="ＭＳ ゴシック" panose="020B0609070205080204" pitchFamily="49" charset="-128"/>
            </a:endParaRPr>
          </a:p>
          <a:p>
            <a:r>
              <a:rPr lang="ja-JP" altLang="en-US" sz="1400" dirty="0">
                <a:solidFill>
                  <a:srgbClr val="FF0000"/>
                </a:solidFill>
                <a:latin typeface="ＭＳ ゴシック" panose="020B0609070205080204" pitchFamily="49" charset="-128"/>
                <a:ea typeface="ＭＳ ゴシック" panose="020B0609070205080204" pitchFamily="49" charset="-128"/>
              </a:rPr>
              <a:t>　　</a:t>
            </a:r>
            <a:r>
              <a:rPr lang="ja-JP" altLang="en-US" sz="1400" u="sng" dirty="0">
                <a:solidFill>
                  <a:srgbClr val="FF0000"/>
                </a:solidFill>
                <a:latin typeface="ＭＳ ゴシック" panose="020B0609070205080204" pitchFamily="49" charset="-128"/>
                <a:ea typeface="ＭＳ ゴシック" panose="020B0609070205080204" pitchFamily="49" charset="-128"/>
              </a:rPr>
              <a:t>にならない方がむやみに使用しないように工夫する</a:t>
            </a:r>
            <a:r>
              <a:rPr lang="ja-JP" altLang="en-US" sz="1400" u="sng" dirty="0" smtClean="0">
                <a:solidFill>
                  <a:srgbClr val="FF0000"/>
                </a:solidFill>
                <a:latin typeface="ＭＳ ゴシック" panose="020B0609070205080204" pitchFamily="49" charset="-128"/>
                <a:ea typeface="ＭＳ ゴシック" panose="020B0609070205080204" pitchFamily="49" charset="-128"/>
              </a:rPr>
              <a:t>。</a:t>
            </a:r>
            <a:endParaRPr lang="en-US" altLang="ja-JP" sz="1400" u="sng" dirty="0" smtClean="0">
              <a:solidFill>
                <a:srgbClr val="FF0000"/>
              </a:solidFill>
              <a:latin typeface="ＭＳ ゴシック" panose="020B0609070205080204" pitchFamily="49" charset="-128"/>
              <a:ea typeface="ＭＳ ゴシック" panose="020B0609070205080204" pitchFamily="49" charset="-128"/>
            </a:endParaRPr>
          </a:p>
          <a:p>
            <a:r>
              <a:rPr lang="ja-JP" altLang="en-US" sz="1400" dirty="0">
                <a:solidFill>
                  <a:srgbClr val="FF0000"/>
                </a:solidFill>
                <a:latin typeface="ＭＳ ゴシック" panose="020B0609070205080204" pitchFamily="49" charset="-128"/>
                <a:ea typeface="ＭＳ ゴシック" panose="020B0609070205080204" pitchFamily="49" charset="-128"/>
              </a:rPr>
              <a:t>　</a:t>
            </a:r>
            <a:r>
              <a:rPr lang="ja-JP" altLang="en-US" sz="1400" u="sng" dirty="0" smtClean="0">
                <a:solidFill>
                  <a:srgbClr val="FF0000"/>
                </a:solidFill>
                <a:latin typeface="ＭＳ ゴシック" panose="020B0609070205080204" pitchFamily="49" charset="-128"/>
                <a:ea typeface="ＭＳ ゴシック" panose="020B0609070205080204" pitchFamily="49" charset="-128"/>
              </a:rPr>
              <a:t>○必要な機器を備えている便房を探しやすいよう、表示の</a:t>
            </a:r>
            <a:endParaRPr lang="en-US" altLang="ja-JP" sz="1400" u="sng" dirty="0" smtClean="0">
              <a:solidFill>
                <a:srgbClr val="FF0000"/>
              </a:solidFill>
              <a:latin typeface="ＭＳ ゴシック" panose="020B0609070205080204" pitchFamily="49" charset="-128"/>
              <a:ea typeface="ＭＳ ゴシック" panose="020B0609070205080204" pitchFamily="49" charset="-128"/>
            </a:endParaRPr>
          </a:p>
          <a:p>
            <a:r>
              <a:rPr lang="ja-JP" altLang="en-US" sz="1400" dirty="0">
                <a:solidFill>
                  <a:srgbClr val="FF0000"/>
                </a:solidFill>
                <a:latin typeface="ＭＳ ゴシック" panose="020B0609070205080204" pitchFamily="49" charset="-128"/>
                <a:ea typeface="ＭＳ ゴシック" panose="020B0609070205080204" pitchFamily="49" charset="-128"/>
              </a:rPr>
              <a:t>　</a:t>
            </a:r>
            <a:r>
              <a:rPr lang="ja-JP" altLang="en-US" sz="1400" dirty="0" smtClean="0">
                <a:solidFill>
                  <a:srgbClr val="FF0000"/>
                </a:solidFill>
                <a:latin typeface="ＭＳ ゴシック" panose="020B0609070205080204" pitchFamily="49" charset="-128"/>
                <a:ea typeface="ＭＳ ゴシック" panose="020B0609070205080204" pitchFamily="49" charset="-128"/>
              </a:rPr>
              <a:t>　</a:t>
            </a:r>
            <a:r>
              <a:rPr lang="ja-JP" altLang="en-US" sz="1400" u="sng" dirty="0" smtClean="0">
                <a:solidFill>
                  <a:srgbClr val="FF0000"/>
                </a:solidFill>
                <a:latin typeface="ＭＳ ゴシック" panose="020B0609070205080204" pitchFamily="49" charset="-128"/>
                <a:ea typeface="ＭＳ ゴシック" panose="020B0609070205080204" pitchFamily="49" charset="-128"/>
              </a:rPr>
              <a:t>仕方を工夫する。</a:t>
            </a:r>
            <a:endParaRPr lang="en-US" altLang="ja-JP" sz="1400" u="sng" dirty="0">
              <a:solidFill>
                <a:srgbClr val="FF0000"/>
              </a:solidFill>
              <a:latin typeface="ＭＳ ゴシック" panose="020B0609070205080204" pitchFamily="49" charset="-128"/>
              <a:ea typeface="ＭＳ ゴシック" panose="020B0609070205080204" pitchFamily="49" charset="-128"/>
            </a:endParaRPr>
          </a:p>
          <a:p>
            <a:endParaRPr lang="en-US" altLang="ja-JP" sz="1400" dirty="0">
              <a:solidFill>
                <a:srgbClr val="FF0000"/>
              </a:solidFill>
              <a:latin typeface="ＭＳ ゴシック" panose="020B0609070205080204" pitchFamily="49" charset="-128"/>
              <a:ea typeface="ＭＳ ゴシック" panose="020B0609070205080204" pitchFamily="49" charset="-128"/>
            </a:endParaRPr>
          </a:p>
          <a:p>
            <a:r>
              <a:rPr lang="ja-JP" altLang="en-US" sz="1400" dirty="0">
                <a:solidFill>
                  <a:srgbClr val="FF0000"/>
                </a:solidFill>
                <a:latin typeface="ＭＳ ゴシック" panose="020B0609070205080204" pitchFamily="49" charset="-128"/>
                <a:ea typeface="ＭＳ ゴシック" panose="020B0609070205080204" pitchFamily="49" charset="-128"/>
              </a:rPr>
              <a:t>　</a:t>
            </a:r>
            <a:endParaRPr lang="en-US" altLang="ja-JP" sz="1400" dirty="0">
              <a:solidFill>
                <a:srgbClr val="FF0000"/>
              </a:solidFill>
              <a:latin typeface="ＭＳ ゴシック" panose="020B0609070205080204" pitchFamily="49" charset="-128"/>
              <a:ea typeface="ＭＳ ゴシック" panose="020B0609070205080204" pitchFamily="49" charset="-128"/>
            </a:endParaRPr>
          </a:p>
          <a:p>
            <a:r>
              <a:rPr lang="ja-JP" altLang="en-US" sz="1400" u="sng" dirty="0">
                <a:solidFill>
                  <a:srgbClr val="FF0000"/>
                </a:solidFill>
                <a:latin typeface="ＭＳ ゴシック" panose="020B0609070205080204" pitchFamily="49" charset="-128"/>
                <a:ea typeface="ＭＳ ゴシック" panose="020B0609070205080204" pitchFamily="49" charset="-128"/>
              </a:rPr>
              <a:t>（その他）</a:t>
            </a:r>
            <a:endParaRPr lang="en-US" altLang="ja-JP" sz="1400" u="sng" dirty="0">
              <a:solidFill>
                <a:srgbClr val="FF0000"/>
              </a:solidFill>
              <a:latin typeface="ＭＳ ゴシック" panose="020B0609070205080204" pitchFamily="49" charset="-128"/>
              <a:ea typeface="ＭＳ ゴシック" panose="020B0609070205080204" pitchFamily="49" charset="-128"/>
            </a:endParaRPr>
          </a:p>
          <a:p>
            <a:r>
              <a:rPr lang="ja-JP" altLang="en-US" sz="1400" dirty="0">
                <a:solidFill>
                  <a:srgbClr val="FF0000"/>
                </a:solidFill>
                <a:latin typeface="ＭＳ ゴシック" panose="020B0609070205080204" pitchFamily="49" charset="-128"/>
                <a:ea typeface="ＭＳ ゴシック" panose="020B0609070205080204" pitchFamily="49" charset="-128"/>
              </a:rPr>
              <a:t>　</a:t>
            </a:r>
            <a:r>
              <a:rPr lang="ja-JP" altLang="en-US" sz="1400" u="sng" dirty="0">
                <a:solidFill>
                  <a:srgbClr val="FF0000"/>
                </a:solidFill>
                <a:latin typeface="ＭＳ ゴシック" panose="020B0609070205080204" pitchFamily="49" charset="-128"/>
                <a:ea typeface="ＭＳ ゴシック" panose="020B0609070205080204" pitchFamily="49" charset="-128"/>
              </a:rPr>
              <a:t>○便所及び便房内では聴覚障がい者に非常警報がわかる</a:t>
            </a:r>
            <a:endParaRPr lang="en-US" altLang="ja-JP" sz="1400" u="sng" dirty="0">
              <a:solidFill>
                <a:srgbClr val="FF0000"/>
              </a:solidFill>
              <a:latin typeface="ＭＳ ゴシック" panose="020B0609070205080204" pitchFamily="49" charset="-128"/>
              <a:ea typeface="ＭＳ ゴシック" panose="020B0609070205080204" pitchFamily="49" charset="-128"/>
            </a:endParaRPr>
          </a:p>
          <a:p>
            <a:r>
              <a:rPr lang="ja-JP" altLang="en-US" sz="1400" dirty="0">
                <a:solidFill>
                  <a:srgbClr val="FF0000"/>
                </a:solidFill>
                <a:latin typeface="ＭＳ ゴシック" panose="020B0609070205080204" pitchFamily="49" charset="-128"/>
                <a:ea typeface="ＭＳ ゴシック" panose="020B0609070205080204" pitchFamily="49" charset="-128"/>
              </a:rPr>
              <a:t>　　</a:t>
            </a:r>
            <a:r>
              <a:rPr lang="ja-JP" altLang="en-US" sz="1400" u="sng" dirty="0">
                <a:solidFill>
                  <a:srgbClr val="FF0000"/>
                </a:solidFill>
                <a:latin typeface="ＭＳ ゴシック" panose="020B0609070205080204" pitchFamily="49" charset="-128"/>
                <a:ea typeface="ＭＳ ゴシック" panose="020B0609070205080204" pitchFamily="49" charset="-128"/>
              </a:rPr>
              <a:t>よう、フラッシュライト等の光警報装置を設ける。</a:t>
            </a:r>
            <a:endParaRPr lang="en-US" altLang="ja-JP" sz="1400" u="sng" dirty="0">
              <a:solidFill>
                <a:srgbClr val="FF0000"/>
              </a:solidFill>
              <a:latin typeface="ＭＳ ゴシック" panose="020B0609070205080204" pitchFamily="49" charset="-128"/>
              <a:ea typeface="ＭＳ ゴシック" panose="020B0609070205080204" pitchFamily="49" charset="-128"/>
            </a:endParaRPr>
          </a:p>
          <a:p>
            <a:r>
              <a:rPr lang="ja-JP" altLang="en-US" sz="1400" dirty="0">
                <a:solidFill>
                  <a:srgbClr val="FF0000"/>
                </a:solidFill>
                <a:latin typeface="ＭＳ ゴシック" panose="020B0609070205080204" pitchFamily="49" charset="-128"/>
                <a:ea typeface="ＭＳ ゴシック" panose="020B0609070205080204" pitchFamily="49" charset="-128"/>
              </a:rPr>
              <a:t>　　</a:t>
            </a:r>
            <a:endParaRPr lang="en-US" altLang="ja-JP" sz="1400" dirty="0">
              <a:solidFill>
                <a:srgbClr val="FF0000"/>
              </a:solidFill>
              <a:latin typeface="ＭＳ ゴシック" panose="020B0609070205080204" pitchFamily="49" charset="-128"/>
              <a:ea typeface="ＭＳ ゴシック" panose="020B0609070205080204" pitchFamily="49" charset="-128"/>
            </a:endParaRPr>
          </a:p>
          <a:p>
            <a:r>
              <a:rPr lang="ja-JP" altLang="en-US" sz="1400" dirty="0">
                <a:solidFill>
                  <a:srgbClr val="FF0000"/>
                </a:solidFill>
                <a:latin typeface="ＭＳ ゴシック" panose="020B0609070205080204" pitchFamily="49" charset="-128"/>
                <a:ea typeface="ＭＳ ゴシック" panose="020B0609070205080204" pitchFamily="49" charset="-128"/>
              </a:rPr>
              <a:t>　　</a:t>
            </a:r>
            <a:r>
              <a:rPr lang="ja-JP" altLang="en-US" sz="1400" u="sng" dirty="0">
                <a:solidFill>
                  <a:srgbClr val="FF0000"/>
                </a:solidFill>
                <a:latin typeface="ＭＳ ゴシック" panose="020B0609070205080204" pitchFamily="49" charset="-128"/>
                <a:ea typeface="ＭＳ ゴシック" panose="020B0609070205080204" pitchFamily="49" charset="-128"/>
              </a:rPr>
              <a:t>→（解説）</a:t>
            </a:r>
            <a:endParaRPr lang="en-US" altLang="ja-JP" sz="1400" u="sng" dirty="0">
              <a:solidFill>
                <a:srgbClr val="FF0000"/>
              </a:solidFill>
              <a:latin typeface="ＭＳ ゴシック" panose="020B0609070205080204" pitchFamily="49" charset="-128"/>
              <a:ea typeface="ＭＳ ゴシック" panose="020B0609070205080204" pitchFamily="49" charset="-128"/>
            </a:endParaRPr>
          </a:p>
          <a:p>
            <a:r>
              <a:rPr lang="ja-JP" altLang="en-US" sz="1400" dirty="0">
                <a:solidFill>
                  <a:srgbClr val="FF0000"/>
                </a:solidFill>
                <a:latin typeface="ＭＳ ゴシック" panose="020B0609070205080204" pitchFamily="49" charset="-128"/>
                <a:ea typeface="ＭＳ ゴシック" panose="020B0609070205080204" pitchFamily="49" charset="-128"/>
              </a:rPr>
              <a:t>　　　</a:t>
            </a:r>
            <a:r>
              <a:rPr lang="ja-JP" altLang="en-US" sz="1400" u="sng" dirty="0">
                <a:solidFill>
                  <a:srgbClr val="FF0000"/>
                </a:solidFill>
                <a:latin typeface="ＭＳ ゴシック" panose="020B0609070205080204" pitchFamily="49" charset="-128"/>
                <a:ea typeface="ＭＳ ゴシック" panose="020B0609070205080204" pitchFamily="49" charset="-128"/>
              </a:rPr>
              <a:t>便房の戸を閉じた状態でも、便所内からその点滅が</a:t>
            </a:r>
            <a:endParaRPr lang="en-US" altLang="ja-JP" sz="1400" u="sng" dirty="0">
              <a:solidFill>
                <a:srgbClr val="FF0000"/>
              </a:solidFill>
              <a:latin typeface="ＭＳ ゴシック" panose="020B0609070205080204" pitchFamily="49" charset="-128"/>
              <a:ea typeface="ＭＳ ゴシック" panose="020B0609070205080204" pitchFamily="49" charset="-128"/>
            </a:endParaRPr>
          </a:p>
          <a:p>
            <a:r>
              <a:rPr lang="ja-JP" altLang="en-US" sz="1400" dirty="0">
                <a:solidFill>
                  <a:srgbClr val="FF0000"/>
                </a:solidFill>
                <a:latin typeface="ＭＳ ゴシック" panose="020B0609070205080204" pitchFamily="49" charset="-128"/>
                <a:ea typeface="ＭＳ ゴシック" panose="020B0609070205080204" pitchFamily="49" charset="-128"/>
              </a:rPr>
              <a:t>　　　</a:t>
            </a:r>
            <a:r>
              <a:rPr lang="ja-JP" altLang="en-US" sz="1400" u="sng" dirty="0">
                <a:solidFill>
                  <a:srgbClr val="FF0000"/>
                </a:solidFill>
                <a:latin typeface="ＭＳ ゴシック" panose="020B0609070205080204" pitchFamily="49" charset="-128"/>
                <a:ea typeface="ＭＳ ゴシック" panose="020B0609070205080204" pitchFamily="49" charset="-128"/>
              </a:rPr>
              <a:t>十分識別できる位置に設置する。</a:t>
            </a:r>
            <a:endParaRPr lang="en-US" altLang="ja-JP" sz="1400" u="sng" dirty="0">
              <a:solidFill>
                <a:srgbClr val="FF0000"/>
              </a:solidFill>
              <a:latin typeface="ＭＳ ゴシック" panose="020B0609070205080204" pitchFamily="49" charset="-128"/>
              <a:ea typeface="ＭＳ ゴシック" panose="020B0609070205080204" pitchFamily="49" charset="-128"/>
            </a:endParaRPr>
          </a:p>
        </p:txBody>
      </p:sp>
      <p:sp>
        <p:nvSpPr>
          <p:cNvPr id="3" name="矢印: 右 2">
            <a:extLst>
              <a:ext uri="{FF2B5EF4-FFF2-40B4-BE49-F238E27FC236}">
                <a16:creationId xmlns:a16="http://schemas.microsoft.com/office/drawing/2014/main" id="{3DFA248C-F35F-42AF-80F9-7DBC492714E3}"/>
              </a:ext>
            </a:extLst>
          </p:cNvPr>
          <p:cNvSpPr/>
          <p:nvPr/>
        </p:nvSpPr>
        <p:spPr>
          <a:xfrm>
            <a:off x="5740166" y="2762075"/>
            <a:ext cx="402671" cy="14345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C97A4E3F-BCF1-4609-B186-97BD604DA794}"/>
              </a:ext>
            </a:extLst>
          </p:cNvPr>
          <p:cNvSpPr>
            <a:spLocks noGrp="1"/>
          </p:cNvSpPr>
          <p:nvPr>
            <p:ph type="sldNum" sz="quarter" idx="12"/>
          </p:nvPr>
        </p:nvSpPr>
        <p:spPr/>
        <p:txBody>
          <a:bodyPr/>
          <a:lstStyle/>
          <a:p>
            <a:fld id="{C6806FC0-9F84-4B10-9771-6729D6567E04}" type="slidenum">
              <a:rPr kumimoji="1" lang="ja-JP" altLang="en-US" smtClean="0"/>
              <a:t>7</a:t>
            </a:fld>
            <a:endParaRPr kumimoji="1" lang="ja-JP" altLang="en-US"/>
          </a:p>
        </p:txBody>
      </p:sp>
    </p:spTree>
    <p:extLst>
      <p:ext uri="{BB962C8B-B14F-4D97-AF65-F5344CB8AC3E}">
        <p14:creationId xmlns:p14="http://schemas.microsoft.com/office/powerpoint/2010/main" val="3897644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B81A09-75C1-4972-A2B5-176846265229}"/>
              </a:ext>
            </a:extLst>
          </p:cNvPr>
          <p:cNvSpPr>
            <a:spLocks noGrp="1"/>
          </p:cNvSpPr>
          <p:nvPr>
            <p:ph type="ctrTitle"/>
          </p:nvPr>
        </p:nvSpPr>
        <p:spPr>
          <a:xfrm>
            <a:off x="312213" y="549583"/>
            <a:ext cx="4628903" cy="468932"/>
          </a:xfrm>
        </p:spPr>
        <p:txBody>
          <a:bodyPr anchor="ctr">
            <a:noAutofit/>
          </a:bodyPr>
          <a:lstStyle/>
          <a:p>
            <a:pPr algn="l">
              <a:lnSpc>
                <a:spcPct val="100000"/>
              </a:lnSpc>
            </a:pPr>
            <a:r>
              <a:rPr kumimoji="1" lang="ja-JP" altLang="en-US" sz="1800" dirty="0">
                <a:latin typeface="ＭＳ ゴシック" panose="020B0609070205080204" pitchFamily="49" charset="-128"/>
                <a:ea typeface="ＭＳ ゴシック" panose="020B0609070205080204" pitchFamily="49" charset="-128"/>
              </a:rPr>
              <a:t>［８］便所</a:t>
            </a:r>
          </a:p>
        </p:txBody>
      </p:sp>
      <p:cxnSp>
        <p:nvCxnSpPr>
          <p:cNvPr id="4" name="直線コネクタ 3">
            <a:extLst>
              <a:ext uri="{FF2B5EF4-FFF2-40B4-BE49-F238E27FC236}">
                <a16:creationId xmlns:a16="http://schemas.microsoft.com/office/drawing/2014/main" id="{B9767011-3D39-4431-BC05-0A32C7BCEC85}"/>
              </a:ext>
            </a:extLst>
          </p:cNvPr>
          <p:cNvCxnSpPr/>
          <p:nvPr/>
        </p:nvCxnSpPr>
        <p:spPr>
          <a:xfrm>
            <a:off x="578840" y="1049906"/>
            <a:ext cx="10838577"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6" name="テキスト ボックス 5">
            <a:extLst>
              <a:ext uri="{FF2B5EF4-FFF2-40B4-BE49-F238E27FC236}">
                <a16:creationId xmlns:a16="http://schemas.microsoft.com/office/drawing/2014/main" id="{83CF6B37-C912-467A-AB92-D2EDE74BA4C9}"/>
              </a:ext>
            </a:extLst>
          </p:cNvPr>
          <p:cNvSpPr txBox="1"/>
          <p:nvPr/>
        </p:nvSpPr>
        <p:spPr>
          <a:xfrm>
            <a:off x="578840" y="1049906"/>
            <a:ext cx="5394121" cy="338554"/>
          </a:xfrm>
          <a:prstGeom prst="rect">
            <a:avLst/>
          </a:prstGeom>
          <a:noFill/>
        </p:spPr>
        <p:txBody>
          <a:bodyPr wrap="square" rtlCol="0">
            <a:spAutoFit/>
          </a:bodyPr>
          <a:lstStyle/>
          <a:p>
            <a:r>
              <a:rPr lang="ja-JP" altLang="en-US" sz="1600" dirty="0">
                <a:latin typeface="ＭＳ ゴシック" panose="020B0609070205080204" pitchFamily="49" charset="-128"/>
                <a:ea typeface="ＭＳ ゴシック" panose="020B0609070205080204" pitchFamily="49" charset="-128"/>
              </a:rPr>
              <a:t>望ましい整備</a:t>
            </a:r>
            <a:endParaRPr lang="en-US" altLang="ja-JP" sz="1600" dirty="0">
              <a:latin typeface="ＭＳ ゴシック" panose="020B0609070205080204" pitchFamily="49" charset="-128"/>
              <a:ea typeface="ＭＳ ゴシック" panose="020B0609070205080204" pitchFamily="49" charset="-128"/>
            </a:endParaRPr>
          </a:p>
        </p:txBody>
      </p:sp>
      <p:sp>
        <p:nvSpPr>
          <p:cNvPr id="7" name="テキスト ボックス 6">
            <a:extLst>
              <a:ext uri="{FF2B5EF4-FFF2-40B4-BE49-F238E27FC236}">
                <a16:creationId xmlns:a16="http://schemas.microsoft.com/office/drawing/2014/main" id="{E9C58F59-150F-4E2E-9E24-CB88F753C5AE}"/>
              </a:ext>
            </a:extLst>
          </p:cNvPr>
          <p:cNvSpPr txBox="1"/>
          <p:nvPr/>
        </p:nvSpPr>
        <p:spPr>
          <a:xfrm>
            <a:off x="578839" y="1453222"/>
            <a:ext cx="5104701" cy="4185761"/>
          </a:xfrm>
          <a:prstGeom prst="rect">
            <a:avLst/>
          </a:prstGeom>
          <a:ln w="3175">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400" dirty="0">
                <a:latin typeface="ＭＳ ゴシック" panose="020B0609070205080204" pitchFamily="49" charset="-128"/>
                <a:ea typeface="ＭＳ ゴシック" panose="020B0609070205080204" pitchFamily="49" charset="-128"/>
              </a:rPr>
              <a:t>現行</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車椅子使用者用便房（計画）</a:t>
            </a:r>
            <a:endParaRPr lang="en-US" altLang="ja-JP" sz="1400" dirty="0">
              <a:latin typeface="ＭＳ ゴシック" panose="020B0609070205080204" pitchFamily="49" charset="-128"/>
              <a:ea typeface="ＭＳ ゴシック" panose="020B0609070205080204" pitchFamily="49" charset="-128"/>
            </a:endParaRPr>
          </a:p>
          <a:p>
            <a:endParaRPr lang="en-US" altLang="ja-JP" sz="1400" dirty="0">
              <a:latin typeface="ＭＳ ゴシック" panose="020B0609070205080204" pitchFamily="49" charset="-128"/>
              <a:ea typeface="ＭＳ ゴシック" panose="020B0609070205080204" pitchFamily="49" charset="-128"/>
            </a:endParaRPr>
          </a:p>
          <a:p>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（なし）</a:t>
            </a:r>
            <a:endParaRPr lang="en-US" altLang="ja-JP" sz="1400" dirty="0">
              <a:latin typeface="ＭＳ ゴシック" panose="020B0609070205080204" pitchFamily="49" charset="-128"/>
              <a:ea typeface="ＭＳ ゴシック" panose="020B0609070205080204" pitchFamily="49" charset="-128"/>
            </a:endParaRPr>
          </a:p>
          <a:p>
            <a:endParaRPr lang="en-US" altLang="ja-JP" sz="1400" dirty="0">
              <a:latin typeface="ＭＳ ゴシック" panose="020B0609070205080204" pitchFamily="49" charset="-128"/>
              <a:ea typeface="ＭＳ ゴシック" panose="020B0609070205080204" pitchFamily="49" charset="-128"/>
            </a:endParaRPr>
          </a:p>
          <a:p>
            <a:endParaRPr lang="en-US" altLang="ja-JP" sz="1400" dirty="0">
              <a:latin typeface="ＭＳ ゴシック" panose="020B0609070205080204" pitchFamily="49" charset="-128"/>
              <a:ea typeface="ＭＳ ゴシック" panose="020B0609070205080204" pitchFamily="49" charset="-128"/>
            </a:endParaRPr>
          </a:p>
          <a:p>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○異性の介助者に配慮し、少なくとも一以上の車椅子</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使用者用便房は、男女が共用できる位置に設ける。</a:t>
            </a:r>
            <a:endParaRPr lang="en-US" altLang="ja-JP" sz="1400" dirty="0">
              <a:latin typeface="ＭＳ ゴシック" panose="020B0609070205080204" pitchFamily="49" charset="-128"/>
              <a:ea typeface="ＭＳ ゴシック" panose="020B0609070205080204" pitchFamily="49" charset="-128"/>
            </a:endParaRPr>
          </a:p>
          <a:p>
            <a:endParaRPr lang="en-US" altLang="ja-JP" sz="1400" dirty="0">
              <a:latin typeface="ＭＳ ゴシック" panose="020B0609070205080204" pitchFamily="49" charset="-128"/>
              <a:ea typeface="ＭＳ ゴシック" panose="020B0609070205080204" pitchFamily="49" charset="-128"/>
            </a:endParaRPr>
          </a:p>
          <a:p>
            <a:endParaRPr lang="en-US" altLang="ja-JP" sz="1400" dirty="0">
              <a:latin typeface="ＭＳ ゴシック" panose="020B0609070205080204" pitchFamily="49" charset="-128"/>
              <a:ea typeface="ＭＳ ゴシック" panose="020B0609070205080204" pitchFamily="49" charset="-128"/>
            </a:endParaRPr>
          </a:p>
          <a:p>
            <a:endParaRPr lang="en-US" altLang="ja-JP" sz="1400" dirty="0">
              <a:latin typeface="ＭＳ ゴシック" panose="020B0609070205080204" pitchFamily="49" charset="-128"/>
              <a:ea typeface="ＭＳ ゴシック" panose="020B0609070205080204" pitchFamily="49" charset="-128"/>
            </a:endParaRPr>
          </a:p>
          <a:p>
            <a:endParaRPr lang="en-US" altLang="ja-JP" sz="1400" dirty="0">
              <a:latin typeface="ＭＳ ゴシック" panose="020B0609070205080204" pitchFamily="49" charset="-128"/>
              <a:ea typeface="ＭＳ ゴシック" panose="020B0609070205080204" pitchFamily="49" charset="-128"/>
            </a:endParaRPr>
          </a:p>
          <a:p>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（なし）</a:t>
            </a:r>
            <a:endParaRPr lang="en-US" altLang="ja-JP" sz="1400" dirty="0">
              <a:latin typeface="ＭＳ ゴシック" panose="020B0609070205080204" pitchFamily="49" charset="-128"/>
              <a:ea typeface="ＭＳ ゴシック" panose="020B0609070205080204" pitchFamily="49" charset="-128"/>
            </a:endParaRPr>
          </a:p>
          <a:p>
            <a:endParaRPr lang="en-US" altLang="ja-JP" sz="1400" dirty="0">
              <a:latin typeface="ＭＳ ゴシック" panose="020B0609070205080204" pitchFamily="49" charset="-128"/>
              <a:ea typeface="ＭＳ ゴシック" panose="020B0609070205080204" pitchFamily="49" charset="-128"/>
            </a:endParaRPr>
          </a:p>
          <a:p>
            <a:endParaRPr lang="en-US" altLang="ja-JP" sz="1400" dirty="0">
              <a:latin typeface="ＭＳ ゴシック" panose="020B0609070205080204" pitchFamily="49" charset="-128"/>
              <a:ea typeface="ＭＳ ゴシック" panose="020B0609070205080204" pitchFamily="49" charset="-128"/>
            </a:endParaRPr>
          </a:p>
          <a:p>
            <a:endParaRPr lang="en-US" altLang="ja-JP" sz="1400" dirty="0">
              <a:latin typeface="ＭＳ ゴシック" panose="020B0609070205080204" pitchFamily="49" charset="-128"/>
              <a:ea typeface="ＭＳ ゴシック" panose="020B0609070205080204" pitchFamily="49" charset="-128"/>
            </a:endParaRPr>
          </a:p>
        </p:txBody>
      </p:sp>
      <p:sp>
        <p:nvSpPr>
          <p:cNvPr id="10" name="テキスト ボックス 9">
            <a:extLst>
              <a:ext uri="{FF2B5EF4-FFF2-40B4-BE49-F238E27FC236}">
                <a16:creationId xmlns:a16="http://schemas.microsoft.com/office/drawing/2014/main" id="{07D19D9B-F874-4F01-A4DC-8D8591D45BB6}"/>
              </a:ext>
            </a:extLst>
          </p:cNvPr>
          <p:cNvSpPr txBox="1"/>
          <p:nvPr/>
        </p:nvSpPr>
        <p:spPr>
          <a:xfrm>
            <a:off x="6199464" y="1453222"/>
            <a:ext cx="4991450" cy="4185761"/>
          </a:xfrm>
          <a:prstGeom prst="rect">
            <a:avLst/>
          </a:prstGeom>
          <a:ln w="3175">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400" dirty="0">
                <a:latin typeface="ＭＳ ゴシック" panose="020B0609070205080204" pitchFamily="49" charset="-128"/>
                <a:ea typeface="ＭＳ ゴシック" panose="020B0609070205080204" pitchFamily="49" charset="-128"/>
              </a:rPr>
              <a:t>改訂（案）</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solidFill>
                  <a:schemeClr val="tx1"/>
                </a:solidFill>
                <a:latin typeface="ＭＳ ゴシック" panose="020B0609070205080204" pitchFamily="49" charset="-128"/>
                <a:ea typeface="ＭＳ ゴシック" panose="020B0609070205080204" pitchFamily="49" charset="-128"/>
              </a:rPr>
              <a:t>　車椅子使用者用便房（計画）</a:t>
            </a:r>
            <a:endParaRPr lang="en-US" altLang="ja-JP" sz="1400" dirty="0">
              <a:solidFill>
                <a:schemeClr val="tx1"/>
              </a:solidFill>
              <a:latin typeface="ＭＳ ゴシック" panose="020B0609070205080204" pitchFamily="49" charset="-128"/>
              <a:ea typeface="ＭＳ ゴシック" panose="020B0609070205080204" pitchFamily="49" charset="-128"/>
            </a:endParaRPr>
          </a:p>
          <a:p>
            <a:r>
              <a:rPr lang="ja-JP" altLang="en-US" sz="1400" dirty="0">
                <a:solidFill>
                  <a:srgbClr val="FF0000"/>
                </a:solidFill>
                <a:latin typeface="ＭＳ ゴシック" panose="020B0609070205080204" pitchFamily="49" charset="-128"/>
                <a:ea typeface="ＭＳ ゴシック" panose="020B0609070205080204" pitchFamily="49" charset="-128"/>
              </a:rPr>
              <a:t>　</a:t>
            </a:r>
            <a:r>
              <a:rPr lang="ja-JP" altLang="en-US" sz="1400" u="sng" dirty="0">
                <a:solidFill>
                  <a:srgbClr val="FF0000"/>
                </a:solidFill>
                <a:latin typeface="ＭＳ ゴシック" panose="020B0609070205080204" pitchFamily="49" charset="-128"/>
                <a:ea typeface="ＭＳ ゴシック" panose="020B0609070205080204" pitchFamily="49" charset="-128"/>
              </a:rPr>
              <a:t>○複数テナントが入居する建築物の場合には、テナント</a:t>
            </a:r>
            <a:endParaRPr lang="en-US" altLang="ja-JP" sz="1400" u="sng" dirty="0">
              <a:solidFill>
                <a:srgbClr val="FF0000"/>
              </a:solidFill>
              <a:latin typeface="ＭＳ ゴシック" panose="020B0609070205080204" pitchFamily="49" charset="-128"/>
              <a:ea typeface="ＭＳ ゴシック" panose="020B0609070205080204" pitchFamily="49" charset="-128"/>
            </a:endParaRPr>
          </a:p>
          <a:p>
            <a:r>
              <a:rPr lang="ja-JP" altLang="en-US" sz="1400" dirty="0">
                <a:solidFill>
                  <a:srgbClr val="FF0000"/>
                </a:solidFill>
                <a:latin typeface="ＭＳ ゴシック" panose="020B0609070205080204" pitchFamily="49" charset="-128"/>
                <a:ea typeface="ＭＳ ゴシック" panose="020B0609070205080204" pitchFamily="49" charset="-128"/>
              </a:rPr>
              <a:t>　　</a:t>
            </a:r>
            <a:r>
              <a:rPr lang="ja-JP" altLang="en-US" sz="1400" u="sng" dirty="0">
                <a:solidFill>
                  <a:srgbClr val="FF0000"/>
                </a:solidFill>
                <a:latin typeface="ＭＳ ゴシック" panose="020B0609070205080204" pitchFamily="49" charset="-128"/>
                <a:ea typeface="ＭＳ ゴシック" panose="020B0609070205080204" pitchFamily="49" charset="-128"/>
              </a:rPr>
              <a:t>ごとに車椅子使用者用便房等を設けるのではなく、</a:t>
            </a:r>
            <a:endParaRPr lang="en-US" altLang="ja-JP" sz="1400" u="sng" dirty="0">
              <a:solidFill>
                <a:srgbClr val="FF0000"/>
              </a:solidFill>
              <a:latin typeface="ＭＳ ゴシック" panose="020B0609070205080204" pitchFamily="49" charset="-128"/>
              <a:ea typeface="ＭＳ ゴシック" panose="020B0609070205080204" pitchFamily="49" charset="-128"/>
            </a:endParaRPr>
          </a:p>
          <a:p>
            <a:r>
              <a:rPr lang="ja-JP" altLang="en-US" sz="1400" dirty="0">
                <a:solidFill>
                  <a:srgbClr val="FF0000"/>
                </a:solidFill>
                <a:latin typeface="ＭＳ ゴシック" panose="020B0609070205080204" pitchFamily="49" charset="-128"/>
                <a:ea typeface="ＭＳ ゴシック" panose="020B0609070205080204" pitchFamily="49" charset="-128"/>
              </a:rPr>
              <a:t>　　</a:t>
            </a:r>
            <a:r>
              <a:rPr lang="ja-JP" altLang="en-US" sz="1400" u="sng" dirty="0">
                <a:solidFill>
                  <a:srgbClr val="FF0000"/>
                </a:solidFill>
                <a:latin typeface="ＭＳ ゴシック" panose="020B0609070205080204" pitchFamily="49" charset="-128"/>
                <a:ea typeface="ＭＳ ゴシック" panose="020B0609070205080204" pitchFamily="49" charset="-128"/>
              </a:rPr>
              <a:t>複数のテナントが共同利用できる位置に車椅子使用者用</a:t>
            </a:r>
            <a:endParaRPr lang="en-US" altLang="ja-JP" sz="1400" u="sng" dirty="0">
              <a:solidFill>
                <a:srgbClr val="FF0000"/>
              </a:solidFill>
              <a:latin typeface="ＭＳ ゴシック" panose="020B0609070205080204" pitchFamily="49" charset="-128"/>
              <a:ea typeface="ＭＳ ゴシック" panose="020B0609070205080204" pitchFamily="49" charset="-128"/>
            </a:endParaRPr>
          </a:p>
          <a:p>
            <a:r>
              <a:rPr lang="ja-JP" altLang="en-US" sz="1400" dirty="0">
                <a:solidFill>
                  <a:srgbClr val="FF0000"/>
                </a:solidFill>
                <a:latin typeface="ＭＳ ゴシック" panose="020B0609070205080204" pitchFamily="49" charset="-128"/>
                <a:ea typeface="ＭＳ ゴシック" panose="020B0609070205080204" pitchFamily="49" charset="-128"/>
              </a:rPr>
              <a:t>　　</a:t>
            </a:r>
            <a:r>
              <a:rPr lang="ja-JP" altLang="en-US" sz="1400" u="sng" dirty="0">
                <a:solidFill>
                  <a:srgbClr val="FF0000"/>
                </a:solidFill>
                <a:latin typeface="ＭＳ ゴシック" panose="020B0609070205080204" pitchFamily="49" charset="-128"/>
                <a:ea typeface="ＭＳ ゴシック" panose="020B0609070205080204" pitchFamily="49" charset="-128"/>
              </a:rPr>
              <a:t>便房等を設ける。</a:t>
            </a:r>
            <a:endParaRPr lang="en-US" altLang="ja-JP" sz="1400" u="sng" dirty="0">
              <a:solidFill>
                <a:srgbClr val="FF0000"/>
              </a:solidFill>
              <a:latin typeface="ＭＳ ゴシック" panose="020B0609070205080204" pitchFamily="49" charset="-128"/>
              <a:ea typeface="ＭＳ ゴシック" panose="020B0609070205080204" pitchFamily="49" charset="-128"/>
            </a:endParaRPr>
          </a:p>
          <a:p>
            <a:endParaRPr lang="en-US" altLang="ja-JP" sz="1400" dirty="0">
              <a:solidFill>
                <a:srgbClr val="FF0000"/>
              </a:solidFill>
              <a:latin typeface="ＭＳ ゴシック" panose="020B0609070205080204" pitchFamily="49" charset="-128"/>
              <a:ea typeface="ＭＳ ゴシック" panose="020B0609070205080204" pitchFamily="49" charset="-128"/>
            </a:endParaRPr>
          </a:p>
          <a:p>
            <a:endParaRPr lang="en-US" altLang="ja-JP" sz="1400" dirty="0">
              <a:solidFill>
                <a:srgbClr val="FF0000"/>
              </a:solidFill>
              <a:latin typeface="ＭＳ ゴシック" panose="020B0609070205080204" pitchFamily="49" charset="-128"/>
              <a:ea typeface="ＭＳ ゴシック" panose="020B0609070205080204" pitchFamily="49" charset="-128"/>
            </a:endParaRPr>
          </a:p>
          <a:p>
            <a:r>
              <a:rPr lang="ja-JP" altLang="en-US" sz="1400" dirty="0">
                <a:solidFill>
                  <a:srgbClr val="FF0000"/>
                </a:solidFill>
                <a:latin typeface="ＭＳ ゴシック" panose="020B0609070205080204" pitchFamily="49" charset="-128"/>
                <a:ea typeface="ＭＳ ゴシック" panose="020B0609070205080204" pitchFamily="49" charset="-128"/>
              </a:rPr>
              <a:t>　</a:t>
            </a:r>
            <a:r>
              <a:rPr lang="ja-JP" altLang="en-US" sz="1400" u="sng" dirty="0">
                <a:solidFill>
                  <a:srgbClr val="FF0000"/>
                </a:solidFill>
                <a:latin typeface="ＭＳ ゴシック" panose="020B0609070205080204" pitchFamily="49" charset="-128"/>
                <a:ea typeface="ＭＳ ゴシック" panose="020B0609070205080204" pitchFamily="49" charset="-128"/>
              </a:rPr>
              <a:t>○排泄介助が必要な障がい者（児）の脱衣・おむつ交換</a:t>
            </a:r>
            <a:endParaRPr lang="en-US" altLang="ja-JP" sz="1400" u="sng" dirty="0">
              <a:solidFill>
                <a:srgbClr val="FF0000"/>
              </a:solidFill>
              <a:latin typeface="ＭＳ ゴシック" panose="020B0609070205080204" pitchFamily="49" charset="-128"/>
              <a:ea typeface="ＭＳ ゴシック" panose="020B0609070205080204" pitchFamily="49" charset="-128"/>
            </a:endParaRPr>
          </a:p>
          <a:p>
            <a:r>
              <a:rPr lang="ja-JP" altLang="en-US" sz="1400" dirty="0">
                <a:solidFill>
                  <a:srgbClr val="FF0000"/>
                </a:solidFill>
                <a:latin typeface="ＭＳ ゴシック" panose="020B0609070205080204" pitchFamily="49" charset="-128"/>
                <a:ea typeface="ＭＳ ゴシック" panose="020B0609070205080204" pitchFamily="49" charset="-128"/>
              </a:rPr>
              <a:t>　　</a:t>
            </a:r>
            <a:r>
              <a:rPr lang="ja-JP" altLang="en-US" sz="1400" u="sng" dirty="0">
                <a:solidFill>
                  <a:srgbClr val="FF0000"/>
                </a:solidFill>
                <a:latin typeface="ＭＳ ゴシック" panose="020B0609070205080204" pitchFamily="49" charset="-128"/>
                <a:ea typeface="ＭＳ ゴシック" panose="020B0609070205080204" pitchFamily="49" charset="-128"/>
              </a:rPr>
              <a:t>等に配慮し、一以上の車椅子使用者用便房は大型ベッド</a:t>
            </a:r>
            <a:endParaRPr lang="en-US" altLang="ja-JP" sz="1400" u="sng" dirty="0">
              <a:solidFill>
                <a:srgbClr val="FF0000"/>
              </a:solidFill>
              <a:latin typeface="ＭＳ ゴシック" panose="020B0609070205080204" pitchFamily="49" charset="-128"/>
              <a:ea typeface="ＭＳ ゴシック" panose="020B0609070205080204" pitchFamily="49" charset="-128"/>
            </a:endParaRPr>
          </a:p>
          <a:p>
            <a:r>
              <a:rPr lang="ja-JP" altLang="en-US" sz="1400" dirty="0">
                <a:solidFill>
                  <a:srgbClr val="FF0000"/>
                </a:solidFill>
                <a:latin typeface="ＭＳ ゴシック" panose="020B0609070205080204" pitchFamily="49" charset="-128"/>
                <a:ea typeface="ＭＳ ゴシック" panose="020B0609070205080204" pitchFamily="49" charset="-128"/>
              </a:rPr>
              <a:t>　　</a:t>
            </a:r>
            <a:r>
              <a:rPr lang="ja-JP" altLang="en-US" sz="1400" u="sng" dirty="0">
                <a:solidFill>
                  <a:srgbClr val="FF0000"/>
                </a:solidFill>
                <a:latin typeface="ＭＳ ゴシック" panose="020B0609070205080204" pitchFamily="49" charset="-128"/>
                <a:ea typeface="ＭＳ ゴシック" panose="020B0609070205080204" pitchFamily="49" charset="-128"/>
              </a:rPr>
              <a:t>付きとし、異性による介助に配慮し男女が共用できる</a:t>
            </a:r>
            <a:endParaRPr lang="en-US" altLang="ja-JP" sz="1400" u="sng" dirty="0">
              <a:solidFill>
                <a:srgbClr val="FF0000"/>
              </a:solidFill>
              <a:latin typeface="ＭＳ ゴシック" panose="020B0609070205080204" pitchFamily="49" charset="-128"/>
              <a:ea typeface="ＭＳ ゴシック" panose="020B0609070205080204" pitchFamily="49" charset="-128"/>
            </a:endParaRPr>
          </a:p>
          <a:p>
            <a:r>
              <a:rPr lang="ja-JP" altLang="en-US" sz="1400" dirty="0">
                <a:solidFill>
                  <a:srgbClr val="FF0000"/>
                </a:solidFill>
                <a:latin typeface="ＭＳ ゴシック" panose="020B0609070205080204" pitchFamily="49" charset="-128"/>
                <a:ea typeface="ＭＳ ゴシック" panose="020B0609070205080204" pitchFamily="49" charset="-128"/>
              </a:rPr>
              <a:t>　　</a:t>
            </a:r>
            <a:r>
              <a:rPr lang="ja-JP" altLang="en-US" sz="1400" u="sng" dirty="0">
                <a:solidFill>
                  <a:srgbClr val="FF0000"/>
                </a:solidFill>
                <a:latin typeface="ＭＳ ゴシック" panose="020B0609070205080204" pitchFamily="49" charset="-128"/>
                <a:ea typeface="ＭＳ ゴシック" panose="020B0609070205080204" pitchFamily="49" charset="-128"/>
              </a:rPr>
              <a:t>位置に設ける。</a:t>
            </a:r>
            <a:endParaRPr lang="en-US" altLang="ja-JP" sz="1400" u="sng" dirty="0">
              <a:solidFill>
                <a:srgbClr val="FF0000"/>
              </a:solidFill>
              <a:latin typeface="ＭＳ ゴシック" panose="020B0609070205080204" pitchFamily="49" charset="-128"/>
              <a:ea typeface="ＭＳ ゴシック" panose="020B0609070205080204" pitchFamily="49" charset="-128"/>
            </a:endParaRPr>
          </a:p>
          <a:p>
            <a:endParaRPr lang="en-US" altLang="ja-JP" sz="1400" dirty="0">
              <a:latin typeface="ＭＳ ゴシック" panose="020B0609070205080204" pitchFamily="49" charset="-128"/>
              <a:ea typeface="ＭＳ ゴシック" panose="020B0609070205080204" pitchFamily="49" charset="-128"/>
            </a:endParaRPr>
          </a:p>
          <a:p>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solidFill>
                  <a:srgbClr val="FF0000"/>
                </a:solidFill>
                <a:latin typeface="ＭＳ ゴシック" panose="020B0609070205080204" pitchFamily="49" charset="-128"/>
                <a:ea typeface="ＭＳ ゴシック" panose="020B0609070205080204" pitchFamily="49" charset="-128"/>
              </a:rPr>
              <a:t>　</a:t>
            </a:r>
            <a:r>
              <a:rPr lang="ja-JP" altLang="en-US" sz="1400" u="sng" dirty="0">
                <a:solidFill>
                  <a:srgbClr val="FF0000"/>
                </a:solidFill>
                <a:latin typeface="ＭＳ ゴシック" panose="020B0609070205080204" pitchFamily="49" charset="-128"/>
                <a:ea typeface="ＭＳ ゴシック" panose="020B0609070205080204" pitchFamily="49" charset="-128"/>
              </a:rPr>
              <a:t>○</a:t>
            </a:r>
            <a:r>
              <a:rPr lang="en-US" altLang="ja-JP" sz="1400" u="sng" dirty="0">
                <a:solidFill>
                  <a:srgbClr val="FF0000"/>
                </a:solidFill>
                <a:latin typeface="ＭＳ ゴシック" panose="020B0609070205080204" pitchFamily="49" charset="-128"/>
                <a:ea typeface="ＭＳ ゴシック" panose="020B0609070205080204" pitchFamily="49" charset="-128"/>
              </a:rPr>
              <a:t>2,000</a:t>
            </a:r>
            <a:r>
              <a:rPr lang="ja-JP" altLang="en-US" sz="1400" u="sng" dirty="0">
                <a:solidFill>
                  <a:srgbClr val="FF0000"/>
                </a:solidFill>
                <a:latin typeface="ＭＳ ゴシック" panose="020B0609070205080204" pitchFamily="49" charset="-128"/>
                <a:ea typeface="ＭＳ ゴシック" panose="020B0609070205080204" pitchFamily="49" charset="-128"/>
              </a:rPr>
              <a:t>㎡以上の特別特定建築物については、座位変換</a:t>
            </a:r>
            <a:endParaRPr lang="en-US" altLang="ja-JP" sz="1400" u="sng" dirty="0">
              <a:solidFill>
                <a:srgbClr val="FF0000"/>
              </a:solidFill>
              <a:latin typeface="ＭＳ ゴシック" panose="020B0609070205080204" pitchFamily="49" charset="-128"/>
              <a:ea typeface="ＭＳ ゴシック" panose="020B0609070205080204" pitchFamily="49" charset="-128"/>
            </a:endParaRPr>
          </a:p>
          <a:p>
            <a:r>
              <a:rPr lang="ja-JP" altLang="en-US" sz="1400" dirty="0">
                <a:solidFill>
                  <a:srgbClr val="FF0000"/>
                </a:solidFill>
                <a:latin typeface="ＭＳ ゴシック" panose="020B0609070205080204" pitchFamily="49" charset="-128"/>
                <a:ea typeface="ＭＳ ゴシック" panose="020B0609070205080204" pitchFamily="49" charset="-128"/>
              </a:rPr>
              <a:t>　　</a:t>
            </a:r>
            <a:r>
              <a:rPr lang="ja-JP" altLang="en-US" sz="1400" u="sng" dirty="0">
                <a:solidFill>
                  <a:srgbClr val="FF0000"/>
                </a:solidFill>
                <a:latin typeface="ＭＳ ゴシック" panose="020B0609070205080204" pitchFamily="49" charset="-128"/>
                <a:ea typeface="ＭＳ ゴシック" panose="020B0609070205080204" pitchFamily="49" charset="-128"/>
              </a:rPr>
              <a:t>型の車椅子使用者が</a:t>
            </a:r>
            <a:r>
              <a:rPr lang="en-US" altLang="ja-JP" sz="1400" u="sng" dirty="0">
                <a:solidFill>
                  <a:srgbClr val="FF0000"/>
                </a:solidFill>
                <a:latin typeface="ＭＳ ゴシック" panose="020B0609070205080204" pitchFamily="49" charset="-128"/>
                <a:ea typeface="ＭＳ ゴシック" panose="020B0609070205080204" pitchFamily="49" charset="-128"/>
              </a:rPr>
              <a:t>360°</a:t>
            </a:r>
            <a:r>
              <a:rPr lang="ja-JP" altLang="en-US" sz="1400" u="sng" dirty="0">
                <a:solidFill>
                  <a:srgbClr val="FF0000"/>
                </a:solidFill>
                <a:latin typeface="ＭＳ ゴシック" panose="020B0609070205080204" pitchFamily="49" charset="-128"/>
                <a:ea typeface="ＭＳ ゴシック" panose="020B0609070205080204" pitchFamily="49" charset="-128"/>
              </a:rPr>
              <a:t>回転できるよう、直径</a:t>
            </a:r>
            <a:r>
              <a:rPr lang="en-US" altLang="ja-JP" sz="1400" u="sng" dirty="0">
                <a:solidFill>
                  <a:srgbClr val="FF0000"/>
                </a:solidFill>
                <a:latin typeface="ＭＳ ゴシック" panose="020B0609070205080204" pitchFamily="49" charset="-128"/>
                <a:ea typeface="ＭＳ ゴシック" panose="020B0609070205080204" pitchFamily="49" charset="-128"/>
              </a:rPr>
              <a:t>180</a:t>
            </a:r>
            <a:r>
              <a:rPr lang="ja-JP" altLang="en-US" sz="1400" u="sng" dirty="0">
                <a:solidFill>
                  <a:srgbClr val="FF0000"/>
                </a:solidFill>
                <a:latin typeface="ＭＳ ゴシック" panose="020B0609070205080204" pitchFamily="49" charset="-128"/>
                <a:ea typeface="ＭＳ ゴシック" panose="020B0609070205080204" pitchFamily="49" charset="-128"/>
              </a:rPr>
              <a:t>㎝</a:t>
            </a:r>
            <a:endParaRPr lang="en-US" altLang="ja-JP" sz="1400" u="sng" dirty="0">
              <a:solidFill>
                <a:srgbClr val="FF0000"/>
              </a:solidFill>
              <a:latin typeface="ＭＳ ゴシック" panose="020B0609070205080204" pitchFamily="49" charset="-128"/>
              <a:ea typeface="ＭＳ ゴシック" panose="020B0609070205080204" pitchFamily="49" charset="-128"/>
            </a:endParaRPr>
          </a:p>
          <a:p>
            <a:r>
              <a:rPr lang="ja-JP" altLang="en-US" sz="1400" dirty="0">
                <a:solidFill>
                  <a:srgbClr val="FF0000"/>
                </a:solidFill>
                <a:latin typeface="ＭＳ ゴシック" panose="020B0609070205080204" pitchFamily="49" charset="-128"/>
                <a:ea typeface="ＭＳ ゴシック" panose="020B0609070205080204" pitchFamily="49" charset="-128"/>
              </a:rPr>
              <a:t>　　</a:t>
            </a:r>
            <a:r>
              <a:rPr lang="ja-JP" altLang="en-US" sz="1400" u="sng" dirty="0">
                <a:solidFill>
                  <a:srgbClr val="FF0000"/>
                </a:solidFill>
                <a:latin typeface="ＭＳ ゴシック" panose="020B0609070205080204" pitchFamily="49" charset="-128"/>
                <a:ea typeface="ＭＳ ゴシック" panose="020B0609070205080204" pitchFamily="49" charset="-128"/>
              </a:rPr>
              <a:t>以上の円が内接できる広さを確保する。</a:t>
            </a:r>
            <a:endParaRPr lang="en-US" altLang="ja-JP" sz="1400" u="sng" dirty="0">
              <a:solidFill>
                <a:srgbClr val="FF0000"/>
              </a:solidFill>
              <a:latin typeface="ＭＳ ゴシック" panose="020B0609070205080204" pitchFamily="49" charset="-128"/>
              <a:ea typeface="ＭＳ ゴシック" panose="020B0609070205080204" pitchFamily="49" charset="-128"/>
            </a:endParaRPr>
          </a:p>
          <a:p>
            <a:endParaRPr lang="en-US" altLang="ja-JP" sz="1400" dirty="0">
              <a:solidFill>
                <a:srgbClr val="FF0000"/>
              </a:solidFill>
              <a:latin typeface="ＭＳ ゴシック" panose="020B0609070205080204" pitchFamily="49" charset="-128"/>
              <a:ea typeface="ＭＳ ゴシック" panose="020B0609070205080204" pitchFamily="49" charset="-128"/>
            </a:endParaRPr>
          </a:p>
          <a:p>
            <a:r>
              <a:rPr lang="ja-JP" altLang="en-US" sz="1400" dirty="0">
                <a:solidFill>
                  <a:srgbClr val="FF0000"/>
                </a:solidFill>
                <a:latin typeface="ＭＳ ゴシック" panose="020B0609070205080204" pitchFamily="49" charset="-128"/>
                <a:ea typeface="ＭＳ ゴシック" panose="020B0609070205080204" pitchFamily="49" charset="-128"/>
              </a:rPr>
              <a:t>　</a:t>
            </a:r>
            <a:endParaRPr lang="en-US" altLang="ja-JP" sz="1400" dirty="0">
              <a:latin typeface="ＭＳ ゴシック" panose="020B0609070205080204" pitchFamily="49" charset="-128"/>
              <a:ea typeface="ＭＳ ゴシック" panose="020B0609070205080204" pitchFamily="49" charset="-128"/>
            </a:endParaRPr>
          </a:p>
        </p:txBody>
      </p:sp>
      <p:sp>
        <p:nvSpPr>
          <p:cNvPr id="3" name="矢印: 右 2">
            <a:extLst>
              <a:ext uri="{FF2B5EF4-FFF2-40B4-BE49-F238E27FC236}">
                <a16:creationId xmlns:a16="http://schemas.microsoft.com/office/drawing/2014/main" id="{3DFA248C-F35F-42AF-80F9-7DBC492714E3}"/>
              </a:ext>
            </a:extLst>
          </p:cNvPr>
          <p:cNvSpPr/>
          <p:nvPr/>
        </p:nvSpPr>
        <p:spPr>
          <a:xfrm>
            <a:off x="5740166" y="2762075"/>
            <a:ext cx="402671" cy="14345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F5F8F968-57A9-4B38-9E21-5293AF87667A}"/>
              </a:ext>
            </a:extLst>
          </p:cNvPr>
          <p:cNvSpPr>
            <a:spLocks noGrp="1"/>
          </p:cNvSpPr>
          <p:nvPr>
            <p:ph type="sldNum" sz="quarter" idx="12"/>
          </p:nvPr>
        </p:nvSpPr>
        <p:spPr/>
        <p:txBody>
          <a:bodyPr/>
          <a:lstStyle/>
          <a:p>
            <a:fld id="{C6806FC0-9F84-4B10-9771-6729D6567E04}" type="slidenum">
              <a:rPr kumimoji="1" lang="ja-JP" altLang="en-US" smtClean="0"/>
              <a:t>8</a:t>
            </a:fld>
            <a:endParaRPr kumimoji="1" lang="ja-JP" altLang="en-US"/>
          </a:p>
        </p:txBody>
      </p:sp>
    </p:spTree>
    <p:extLst>
      <p:ext uri="{BB962C8B-B14F-4D97-AF65-F5344CB8AC3E}">
        <p14:creationId xmlns:p14="http://schemas.microsoft.com/office/powerpoint/2010/main" val="1933660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B81A09-75C1-4972-A2B5-176846265229}"/>
              </a:ext>
            </a:extLst>
          </p:cNvPr>
          <p:cNvSpPr>
            <a:spLocks noGrp="1"/>
          </p:cNvSpPr>
          <p:nvPr>
            <p:ph type="ctrTitle"/>
          </p:nvPr>
        </p:nvSpPr>
        <p:spPr>
          <a:xfrm>
            <a:off x="312213" y="549583"/>
            <a:ext cx="4628903" cy="468932"/>
          </a:xfrm>
        </p:spPr>
        <p:txBody>
          <a:bodyPr anchor="ctr">
            <a:noAutofit/>
          </a:bodyPr>
          <a:lstStyle/>
          <a:p>
            <a:pPr algn="l">
              <a:lnSpc>
                <a:spcPct val="100000"/>
              </a:lnSpc>
            </a:pPr>
            <a:r>
              <a:rPr kumimoji="1" lang="ja-JP" altLang="en-US" sz="1800" dirty="0">
                <a:latin typeface="ＭＳ ゴシック" panose="020B0609070205080204" pitchFamily="49" charset="-128"/>
                <a:ea typeface="ＭＳ ゴシック" panose="020B0609070205080204" pitchFamily="49" charset="-128"/>
              </a:rPr>
              <a:t>［８］便所</a:t>
            </a:r>
          </a:p>
        </p:txBody>
      </p:sp>
      <p:cxnSp>
        <p:nvCxnSpPr>
          <p:cNvPr id="4" name="直線コネクタ 3">
            <a:extLst>
              <a:ext uri="{FF2B5EF4-FFF2-40B4-BE49-F238E27FC236}">
                <a16:creationId xmlns:a16="http://schemas.microsoft.com/office/drawing/2014/main" id="{B9767011-3D39-4431-BC05-0A32C7BCEC85}"/>
              </a:ext>
            </a:extLst>
          </p:cNvPr>
          <p:cNvCxnSpPr/>
          <p:nvPr/>
        </p:nvCxnSpPr>
        <p:spPr>
          <a:xfrm>
            <a:off x="578840" y="1049906"/>
            <a:ext cx="10838577"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6" name="テキスト ボックス 5">
            <a:extLst>
              <a:ext uri="{FF2B5EF4-FFF2-40B4-BE49-F238E27FC236}">
                <a16:creationId xmlns:a16="http://schemas.microsoft.com/office/drawing/2014/main" id="{83CF6B37-C912-467A-AB92-D2EDE74BA4C9}"/>
              </a:ext>
            </a:extLst>
          </p:cNvPr>
          <p:cNvSpPr txBox="1"/>
          <p:nvPr/>
        </p:nvSpPr>
        <p:spPr>
          <a:xfrm>
            <a:off x="578840" y="1049906"/>
            <a:ext cx="5394121" cy="338554"/>
          </a:xfrm>
          <a:prstGeom prst="rect">
            <a:avLst/>
          </a:prstGeom>
          <a:noFill/>
        </p:spPr>
        <p:txBody>
          <a:bodyPr wrap="square" rtlCol="0">
            <a:spAutoFit/>
          </a:bodyPr>
          <a:lstStyle/>
          <a:p>
            <a:r>
              <a:rPr lang="ja-JP" altLang="en-US" sz="1600" dirty="0">
                <a:latin typeface="ＭＳ ゴシック" panose="020B0609070205080204" pitchFamily="49" charset="-128"/>
                <a:ea typeface="ＭＳ ゴシック" panose="020B0609070205080204" pitchFamily="49" charset="-128"/>
              </a:rPr>
              <a:t>望ましい整備</a:t>
            </a:r>
            <a:endParaRPr lang="en-US" altLang="ja-JP" sz="1600" dirty="0">
              <a:latin typeface="ＭＳ ゴシック" panose="020B0609070205080204" pitchFamily="49" charset="-128"/>
              <a:ea typeface="ＭＳ ゴシック" panose="020B0609070205080204" pitchFamily="49" charset="-128"/>
            </a:endParaRPr>
          </a:p>
        </p:txBody>
      </p:sp>
      <p:sp>
        <p:nvSpPr>
          <p:cNvPr id="7" name="テキスト ボックス 6">
            <a:extLst>
              <a:ext uri="{FF2B5EF4-FFF2-40B4-BE49-F238E27FC236}">
                <a16:creationId xmlns:a16="http://schemas.microsoft.com/office/drawing/2014/main" id="{E9C58F59-150F-4E2E-9E24-CB88F753C5AE}"/>
              </a:ext>
            </a:extLst>
          </p:cNvPr>
          <p:cNvSpPr txBox="1"/>
          <p:nvPr/>
        </p:nvSpPr>
        <p:spPr>
          <a:xfrm>
            <a:off x="578839" y="1453222"/>
            <a:ext cx="5104701" cy="4616648"/>
          </a:xfrm>
          <a:prstGeom prst="rect">
            <a:avLst/>
          </a:prstGeom>
          <a:ln w="3175">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400" dirty="0">
                <a:latin typeface="ＭＳ ゴシック" panose="020B0609070205080204" pitchFamily="49" charset="-128"/>
                <a:ea typeface="ＭＳ ゴシック" panose="020B0609070205080204" pitchFamily="49" charset="-128"/>
              </a:rPr>
              <a:t>現行</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車椅子使用者用便房（便器）</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○便器は前面のトラップ部分に、車椅子のフットレストが</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当たりにくいような型とする。</a:t>
            </a:r>
            <a:endParaRPr lang="en-US" altLang="ja-JP" sz="1400" dirty="0">
              <a:latin typeface="ＭＳ ゴシック" panose="020B0609070205080204" pitchFamily="49" charset="-128"/>
              <a:ea typeface="ＭＳ ゴシック" panose="020B0609070205080204" pitchFamily="49" charset="-128"/>
            </a:endParaRPr>
          </a:p>
          <a:p>
            <a:endParaRPr lang="en-US" altLang="ja-JP" sz="1400" dirty="0">
              <a:latin typeface="ＭＳ ゴシック" panose="020B0609070205080204" pitchFamily="49" charset="-128"/>
              <a:ea typeface="ＭＳ ゴシック" panose="020B0609070205080204" pitchFamily="49" charset="-128"/>
            </a:endParaRPr>
          </a:p>
          <a:p>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○便器の座面高さは、床面から</a:t>
            </a:r>
            <a:r>
              <a:rPr lang="en-US" altLang="ja-JP" sz="1400" dirty="0">
                <a:latin typeface="ＭＳ ゴシック" panose="020B0609070205080204" pitchFamily="49" charset="-128"/>
                <a:ea typeface="ＭＳ ゴシック" panose="020B0609070205080204" pitchFamily="49" charset="-128"/>
              </a:rPr>
              <a:t>40</a:t>
            </a:r>
            <a:r>
              <a:rPr lang="ja-JP" altLang="en-US" sz="1400" dirty="0">
                <a:latin typeface="ＭＳ ゴシック" panose="020B0609070205080204" pitchFamily="49" charset="-128"/>
                <a:ea typeface="ＭＳ ゴシック" panose="020B0609070205080204" pitchFamily="49" charset="-128"/>
              </a:rPr>
              <a:t>㎝～</a:t>
            </a:r>
            <a:r>
              <a:rPr lang="en-US" altLang="ja-JP" sz="1400" dirty="0">
                <a:latin typeface="ＭＳ ゴシック" panose="020B0609070205080204" pitchFamily="49" charset="-128"/>
                <a:ea typeface="ＭＳ ゴシック" panose="020B0609070205080204" pitchFamily="49" charset="-128"/>
              </a:rPr>
              <a:t>45</a:t>
            </a:r>
            <a:r>
              <a:rPr lang="ja-JP" altLang="en-US" sz="1400" dirty="0">
                <a:latin typeface="ＭＳ ゴシック" panose="020B0609070205080204" pitchFamily="49" charset="-128"/>
                <a:ea typeface="ＭＳ ゴシック" panose="020B0609070205080204" pitchFamily="49" charset="-128"/>
              </a:rPr>
              <a:t>㎝程度とする。</a:t>
            </a:r>
            <a:endParaRPr lang="en-US" altLang="ja-JP" sz="1400" dirty="0">
              <a:latin typeface="ＭＳ ゴシック" panose="020B0609070205080204" pitchFamily="49" charset="-128"/>
              <a:ea typeface="ＭＳ ゴシック" panose="020B0609070205080204" pitchFamily="49" charset="-128"/>
            </a:endParaRPr>
          </a:p>
          <a:p>
            <a:endParaRPr lang="en-US" altLang="ja-JP" sz="1400" dirty="0">
              <a:latin typeface="ＭＳ ゴシック" panose="020B0609070205080204" pitchFamily="49" charset="-128"/>
              <a:ea typeface="ＭＳ ゴシック" panose="020B0609070205080204" pitchFamily="49" charset="-128"/>
            </a:endParaRPr>
          </a:p>
          <a:p>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（洗面器）</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○水洗器具の吐水口の位置は、車椅子使用者が利用</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しやすい位置（手前縁から</a:t>
            </a:r>
            <a:r>
              <a:rPr lang="en-US" altLang="ja-JP" sz="1400" dirty="0">
                <a:latin typeface="ＭＳ ゴシック" panose="020B0609070205080204" pitchFamily="49" charset="-128"/>
                <a:ea typeface="ＭＳ ゴシック" panose="020B0609070205080204" pitchFamily="49" charset="-128"/>
              </a:rPr>
              <a:t>30</a:t>
            </a:r>
            <a:r>
              <a:rPr lang="ja-JP" altLang="en-US" sz="1400" dirty="0">
                <a:latin typeface="ＭＳ ゴシック" panose="020B0609070205080204" pitchFamily="49" charset="-128"/>
                <a:ea typeface="ＭＳ ゴシック" panose="020B0609070205080204" pitchFamily="49" charset="-128"/>
              </a:rPr>
              <a:t>㎝～</a:t>
            </a:r>
            <a:r>
              <a:rPr lang="en-US" altLang="ja-JP" sz="1400" dirty="0">
                <a:latin typeface="ＭＳ ゴシック" panose="020B0609070205080204" pitchFamily="49" charset="-128"/>
                <a:ea typeface="ＭＳ ゴシック" panose="020B0609070205080204" pitchFamily="49" charset="-128"/>
              </a:rPr>
              <a:t>35</a:t>
            </a:r>
            <a:r>
              <a:rPr lang="ja-JP" altLang="en-US" sz="1400" dirty="0">
                <a:latin typeface="ＭＳ ゴシック" panose="020B0609070205080204" pitchFamily="49" charset="-128"/>
                <a:ea typeface="ＭＳ ゴシック" panose="020B0609070205080204" pitchFamily="49" charset="-128"/>
              </a:rPr>
              <a:t>㎝程度）に設ける。</a:t>
            </a:r>
            <a:endParaRPr lang="en-US" altLang="ja-JP" sz="1400" dirty="0">
              <a:latin typeface="ＭＳ ゴシック" panose="020B0609070205080204" pitchFamily="49" charset="-128"/>
              <a:ea typeface="ＭＳ ゴシック" panose="020B0609070205080204" pitchFamily="49" charset="-128"/>
            </a:endParaRPr>
          </a:p>
          <a:p>
            <a:endParaRPr lang="en-US" altLang="ja-JP" sz="1400" dirty="0">
              <a:latin typeface="ＭＳ ゴシック" panose="020B0609070205080204" pitchFamily="49" charset="-128"/>
              <a:ea typeface="ＭＳ ゴシック" panose="020B0609070205080204" pitchFamily="49" charset="-128"/>
            </a:endParaRPr>
          </a:p>
          <a:p>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（介護ベッド）</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○大人用介護ベッドの大きさは幅</a:t>
            </a:r>
            <a:r>
              <a:rPr lang="en-US" altLang="ja-JP" sz="1400" dirty="0">
                <a:latin typeface="ＭＳ ゴシック" panose="020B0609070205080204" pitchFamily="49" charset="-128"/>
                <a:ea typeface="ＭＳ ゴシック" panose="020B0609070205080204" pitchFamily="49" charset="-128"/>
              </a:rPr>
              <a:t>60</a:t>
            </a:r>
            <a:r>
              <a:rPr lang="ja-JP" altLang="en-US" sz="1400" dirty="0">
                <a:latin typeface="ＭＳ ゴシック" panose="020B0609070205080204" pitchFamily="49" charset="-128"/>
                <a:ea typeface="ＭＳ ゴシック" panose="020B0609070205080204" pitchFamily="49" charset="-128"/>
              </a:rPr>
              <a:t>㎝程度、長さ</a:t>
            </a:r>
            <a:r>
              <a:rPr lang="en-US" altLang="ja-JP" sz="1400" dirty="0">
                <a:latin typeface="ＭＳ ゴシック" panose="020B0609070205080204" pitchFamily="49" charset="-128"/>
                <a:ea typeface="ＭＳ ゴシック" panose="020B0609070205080204" pitchFamily="49" charset="-128"/>
              </a:rPr>
              <a:t>150</a:t>
            </a:r>
            <a:r>
              <a:rPr lang="ja-JP" altLang="en-US" sz="1400" dirty="0">
                <a:latin typeface="ＭＳ ゴシック" panose="020B0609070205080204" pitchFamily="49" charset="-128"/>
                <a:ea typeface="ＭＳ ゴシック" panose="020B0609070205080204" pitchFamily="49" charset="-128"/>
              </a:rPr>
              <a:t>㎝～</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a:t>
            </a:r>
            <a:r>
              <a:rPr lang="en-US" altLang="ja-JP" sz="1400" dirty="0">
                <a:latin typeface="ＭＳ ゴシック" panose="020B0609070205080204" pitchFamily="49" charset="-128"/>
                <a:ea typeface="ＭＳ ゴシック" panose="020B0609070205080204" pitchFamily="49" charset="-128"/>
              </a:rPr>
              <a:t>180</a:t>
            </a:r>
            <a:r>
              <a:rPr lang="ja-JP" altLang="en-US" sz="1400" dirty="0">
                <a:latin typeface="ＭＳ ゴシック" panose="020B0609070205080204" pitchFamily="49" charset="-128"/>
                <a:ea typeface="ＭＳ ゴシック" panose="020B0609070205080204" pitchFamily="49" charset="-128"/>
              </a:rPr>
              <a:t>㎝程度とする。</a:t>
            </a:r>
            <a:endParaRPr lang="en-US" altLang="ja-JP" sz="1400" dirty="0">
              <a:latin typeface="ＭＳ ゴシック" panose="020B0609070205080204" pitchFamily="49" charset="-128"/>
              <a:ea typeface="ＭＳ ゴシック" panose="020B0609070205080204" pitchFamily="49" charset="-128"/>
            </a:endParaRPr>
          </a:p>
          <a:p>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→（解説）</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着替え時の姿勢保持のため、手すりを設ける。</a:t>
            </a:r>
            <a:endParaRPr lang="en-US" altLang="ja-JP" sz="1400" dirty="0">
              <a:latin typeface="ＭＳ ゴシック" panose="020B0609070205080204" pitchFamily="49" charset="-128"/>
              <a:ea typeface="ＭＳ ゴシック" panose="020B0609070205080204" pitchFamily="49" charset="-128"/>
            </a:endParaRPr>
          </a:p>
        </p:txBody>
      </p:sp>
      <p:sp>
        <p:nvSpPr>
          <p:cNvPr id="10" name="テキスト ボックス 9">
            <a:extLst>
              <a:ext uri="{FF2B5EF4-FFF2-40B4-BE49-F238E27FC236}">
                <a16:creationId xmlns:a16="http://schemas.microsoft.com/office/drawing/2014/main" id="{07D19D9B-F874-4F01-A4DC-8D8591D45BB6}"/>
              </a:ext>
            </a:extLst>
          </p:cNvPr>
          <p:cNvSpPr txBox="1"/>
          <p:nvPr/>
        </p:nvSpPr>
        <p:spPr>
          <a:xfrm>
            <a:off x="6199464" y="1453222"/>
            <a:ext cx="4991450" cy="4616648"/>
          </a:xfrm>
          <a:prstGeom prst="rect">
            <a:avLst/>
          </a:prstGeom>
          <a:ln w="3175">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400" dirty="0">
                <a:latin typeface="ＭＳ ゴシック" panose="020B0609070205080204" pitchFamily="49" charset="-128"/>
                <a:ea typeface="ＭＳ ゴシック" panose="020B0609070205080204" pitchFamily="49" charset="-128"/>
              </a:rPr>
              <a:t>改訂（案）</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solidFill>
                  <a:srgbClr val="FF0000"/>
                </a:solidFill>
                <a:latin typeface="ＭＳ ゴシック" panose="020B0609070205080204" pitchFamily="49" charset="-128"/>
                <a:ea typeface="ＭＳ ゴシック" panose="020B0609070205080204" pitchFamily="49" charset="-128"/>
              </a:rPr>
              <a:t>　</a:t>
            </a:r>
            <a:r>
              <a:rPr lang="ja-JP" altLang="en-US" sz="1400" dirty="0">
                <a:latin typeface="ＭＳ ゴシック" panose="020B0609070205080204" pitchFamily="49" charset="-128"/>
                <a:ea typeface="ＭＳ ゴシック" panose="020B0609070205080204" pitchFamily="49" charset="-128"/>
              </a:rPr>
              <a:t>車椅子使用者用便房（便器）</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a:t>
            </a:r>
            <a:r>
              <a:rPr lang="ja-JP" altLang="en-US" sz="1400" u="sng" dirty="0">
                <a:solidFill>
                  <a:srgbClr val="FF0000"/>
                </a:solidFill>
                <a:latin typeface="ＭＳ ゴシック" panose="020B0609070205080204" pitchFamily="49" charset="-128"/>
                <a:ea typeface="ＭＳ ゴシック" panose="020B0609070205080204" pitchFamily="49" charset="-128"/>
              </a:rPr>
              <a:t>車椅子が接近できるよう、</a:t>
            </a:r>
            <a:r>
              <a:rPr lang="ja-JP" altLang="en-US" sz="1400" dirty="0">
                <a:latin typeface="ＭＳ ゴシック" panose="020B0609070205080204" pitchFamily="49" charset="-128"/>
                <a:ea typeface="ＭＳ ゴシック" panose="020B0609070205080204" pitchFamily="49" charset="-128"/>
              </a:rPr>
              <a:t>便器は前面のトラップ部分に、</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車椅子の</a:t>
            </a:r>
            <a:r>
              <a:rPr lang="ja-JP" altLang="en-US" sz="1400" u="sng" dirty="0">
                <a:solidFill>
                  <a:srgbClr val="FF0000"/>
                </a:solidFill>
                <a:latin typeface="ＭＳ ゴシック" panose="020B0609070205080204" pitchFamily="49" charset="-128"/>
                <a:ea typeface="ＭＳ ゴシック" panose="020B0609070205080204" pitchFamily="49" charset="-128"/>
              </a:rPr>
              <a:t>フットサポートに乗せた足</a:t>
            </a:r>
            <a:r>
              <a:rPr lang="ja-JP" altLang="en-US" sz="1400" dirty="0">
                <a:latin typeface="ＭＳ ゴシック" panose="020B0609070205080204" pitchFamily="49" charset="-128"/>
                <a:ea typeface="ＭＳ ゴシック" panose="020B0609070205080204" pitchFamily="49" charset="-128"/>
              </a:rPr>
              <a:t>が当たりにく</a:t>
            </a:r>
            <a:r>
              <a:rPr lang="ja-JP" altLang="en-US" sz="1400" u="sng" dirty="0">
                <a:solidFill>
                  <a:srgbClr val="FF0000"/>
                </a:solidFill>
                <a:latin typeface="ＭＳ ゴシック" panose="020B0609070205080204" pitchFamily="49" charset="-128"/>
                <a:ea typeface="ＭＳ ゴシック" panose="020B0609070205080204" pitchFamily="49" charset="-128"/>
              </a:rPr>
              <a:t>く、</a:t>
            </a:r>
            <a:endParaRPr lang="en-US" altLang="ja-JP" sz="1400" u="sng" dirty="0">
              <a:solidFill>
                <a:srgbClr val="FF0000"/>
              </a:solidFill>
              <a:latin typeface="ＭＳ ゴシック" panose="020B0609070205080204" pitchFamily="49" charset="-128"/>
              <a:ea typeface="ＭＳ ゴシック" panose="020B0609070205080204" pitchFamily="49" charset="-128"/>
            </a:endParaRPr>
          </a:p>
          <a:p>
            <a:r>
              <a:rPr lang="ja-JP" altLang="en-US" sz="1400" dirty="0">
                <a:solidFill>
                  <a:srgbClr val="FF0000"/>
                </a:solidFill>
                <a:latin typeface="ＭＳ ゴシック" panose="020B0609070205080204" pitchFamily="49" charset="-128"/>
                <a:ea typeface="ＭＳ ゴシック" panose="020B0609070205080204" pitchFamily="49" charset="-128"/>
              </a:rPr>
              <a:t>　　</a:t>
            </a:r>
            <a:r>
              <a:rPr lang="ja-JP" altLang="en-US" sz="1400" u="sng" dirty="0">
                <a:solidFill>
                  <a:srgbClr val="FF0000"/>
                </a:solidFill>
                <a:latin typeface="ＭＳ ゴシック" panose="020B0609070205080204" pitchFamily="49" charset="-128"/>
                <a:ea typeface="ＭＳ ゴシック" panose="020B0609070205080204" pitchFamily="49" charset="-128"/>
              </a:rPr>
              <a:t>トラップの少ない形式等</a:t>
            </a:r>
            <a:r>
              <a:rPr lang="ja-JP" altLang="en-US" sz="1400" dirty="0">
                <a:latin typeface="ＭＳ ゴシック" panose="020B0609070205080204" pitchFamily="49" charset="-128"/>
                <a:ea typeface="ＭＳ ゴシック" panose="020B0609070205080204" pitchFamily="49" charset="-128"/>
              </a:rPr>
              <a:t>とする。</a:t>
            </a:r>
            <a:endParaRPr lang="en-US" altLang="ja-JP" sz="1400" dirty="0">
              <a:latin typeface="ＭＳ ゴシック" panose="020B0609070205080204" pitchFamily="49" charset="-128"/>
              <a:ea typeface="ＭＳ ゴシック" panose="020B0609070205080204" pitchFamily="49" charset="-128"/>
            </a:endParaRPr>
          </a:p>
          <a:p>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○便器の座面高さは、床面から</a:t>
            </a:r>
            <a:r>
              <a:rPr lang="en-US" altLang="ja-JP" sz="1400" u="sng" dirty="0">
                <a:solidFill>
                  <a:srgbClr val="FF0000"/>
                </a:solidFill>
                <a:latin typeface="ＭＳ ゴシック" panose="020B0609070205080204" pitchFamily="49" charset="-128"/>
                <a:ea typeface="ＭＳ ゴシック" panose="020B0609070205080204" pitchFamily="49" charset="-128"/>
              </a:rPr>
              <a:t>42</a:t>
            </a:r>
            <a:r>
              <a:rPr lang="ja-JP" altLang="en-US" sz="1400" u="sng" dirty="0">
                <a:solidFill>
                  <a:srgbClr val="FF0000"/>
                </a:solidFill>
                <a:latin typeface="ＭＳ ゴシック" panose="020B0609070205080204" pitchFamily="49" charset="-128"/>
                <a:ea typeface="ＭＳ ゴシック" panose="020B0609070205080204" pitchFamily="49" charset="-128"/>
              </a:rPr>
              <a:t>㎝</a:t>
            </a:r>
            <a:r>
              <a:rPr lang="ja-JP" altLang="en-US" sz="1400" dirty="0">
                <a:latin typeface="ＭＳ ゴシック" panose="020B0609070205080204" pitchFamily="49" charset="-128"/>
                <a:ea typeface="ＭＳ ゴシック" panose="020B0609070205080204" pitchFamily="49" charset="-128"/>
              </a:rPr>
              <a:t>～</a:t>
            </a:r>
            <a:r>
              <a:rPr lang="en-US" altLang="ja-JP" sz="1400" dirty="0">
                <a:latin typeface="ＭＳ ゴシック" panose="020B0609070205080204" pitchFamily="49" charset="-128"/>
                <a:ea typeface="ＭＳ ゴシック" panose="020B0609070205080204" pitchFamily="49" charset="-128"/>
              </a:rPr>
              <a:t>45</a:t>
            </a:r>
            <a:r>
              <a:rPr lang="ja-JP" altLang="en-US" sz="1400" dirty="0">
                <a:latin typeface="ＭＳ ゴシック" panose="020B0609070205080204" pitchFamily="49" charset="-128"/>
                <a:ea typeface="ＭＳ ゴシック" panose="020B0609070205080204" pitchFamily="49" charset="-128"/>
              </a:rPr>
              <a:t>㎝程度とする。</a:t>
            </a:r>
            <a:endParaRPr lang="en-US" altLang="ja-JP" sz="1400" dirty="0">
              <a:latin typeface="ＭＳ ゴシック" panose="020B0609070205080204" pitchFamily="49" charset="-128"/>
              <a:ea typeface="ＭＳ ゴシック" panose="020B0609070205080204" pitchFamily="49" charset="-128"/>
            </a:endParaRPr>
          </a:p>
          <a:p>
            <a:endParaRPr lang="en-US" altLang="ja-JP" sz="1400" dirty="0">
              <a:latin typeface="ＭＳ ゴシック" panose="020B0609070205080204" pitchFamily="49" charset="-128"/>
              <a:ea typeface="ＭＳ ゴシック" panose="020B0609070205080204" pitchFamily="49" charset="-128"/>
            </a:endParaRPr>
          </a:p>
          <a:p>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（洗面器）</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○水洗器具の吐水口の位置は、車椅子使用者が利用</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しやすい位置（</a:t>
            </a:r>
            <a:r>
              <a:rPr lang="ja-JP" altLang="en-US" sz="1400" u="sng" dirty="0">
                <a:solidFill>
                  <a:srgbClr val="FF0000"/>
                </a:solidFill>
                <a:latin typeface="ＭＳ ゴシック" panose="020B0609070205080204" pitchFamily="49" charset="-128"/>
                <a:ea typeface="ＭＳ ゴシック" panose="020B0609070205080204" pitchFamily="49" charset="-128"/>
              </a:rPr>
              <a:t>洗面器の</a:t>
            </a:r>
            <a:r>
              <a:rPr lang="ja-JP" altLang="en-US" sz="1400" dirty="0">
                <a:latin typeface="ＭＳ ゴシック" panose="020B0609070205080204" pitchFamily="49" charset="-128"/>
                <a:ea typeface="ＭＳ ゴシック" panose="020B0609070205080204" pitchFamily="49" charset="-128"/>
              </a:rPr>
              <a:t>手前縁から</a:t>
            </a:r>
            <a:r>
              <a:rPr lang="en-US" altLang="ja-JP" sz="1400" dirty="0">
                <a:latin typeface="ＭＳ ゴシック" panose="020B0609070205080204" pitchFamily="49" charset="-128"/>
                <a:ea typeface="ＭＳ ゴシック" panose="020B0609070205080204" pitchFamily="49" charset="-128"/>
              </a:rPr>
              <a:t>30</a:t>
            </a:r>
            <a:r>
              <a:rPr lang="ja-JP" altLang="en-US" sz="1400" dirty="0">
                <a:latin typeface="ＭＳ ゴシック" panose="020B0609070205080204" pitchFamily="49" charset="-128"/>
                <a:ea typeface="ＭＳ ゴシック" panose="020B0609070205080204" pitchFamily="49" charset="-128"/>
              </a:rPr>
              <a:t>㎝</a:t>
            </a:r>
            <a:r>
              <a:rPr lang="ja-JP" altLang="en-US" sz="1400" u="sng" dirty="0">
                <a:solidFill>
                  <a:srgbClr val="FF0000"/>
                </a:solidFill>
                <a:latin typeface="ＭＳ ゴシック" panose="020B0609070205080204" pitchFamily="49" charset="-128"/>
                <a:ea typeface="ＭＳ ゴシック" panose="020B0609070205080204" pitchFamily="49" charset="-128"/>
              </a:rPr>
              <a:t>以内</a:t>
            </a:r>
            <a:r>
              <a:rPr lang="ja-JP" altLang="en-US" sz="1400" dirty="0">
                <a:latin typeface="ＭＳ ゴシック" panose="020B0609070205080204" pitchFamily="49" charset="-128"/>
                <a:ea typeface="ＭＳ ゴシック" panose="020B0609070205080204" pitchFamily="49" charset="-128"/>
              </a:rPr>
              <a:t>）に設ける。</a:t>
            </a:r>
            <a:endParaRPr lang="en-US" altLang="ja-JP" sz="1400" dirty="0">
              <a:latin typeface="ＭＳ ゴシック" panose="020B0609070205080204" pitchFamily="49" charset="-128"/>
              <a:ea typeface="ＭＳ ゴシック" panose="020B0609070205080204" pitchFamily="49" charset="-128"/>
            </a:endParaRPr>
          </a:p>
          <a:p>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（介護ベッド）</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○大人用介護ベッドの大きさは幅</a:t>
            </a:r>
            <a:r>
              <a:rPr lang="en-US" altLang="ja-JP" sz="1400" dirty="0">
                <a:latin typeface="ＭＳ ゴシック" panose="020B0609070205080204" pitchFamily="49" charset="-128"/>
                <a:ea typeface="ＭＳ ゴシック" panose="020B0609070205080204" pitchFamily="49" charset="-128"/>
              </a:rPr>
              <a:t>60</a:t>
            </a:r>
            <a:r>
              <a:rPr lang="ja-JP" altLang="en-US" sz="1400" u="sng" dirty="0">
                <a:solidFill>
                  <a:srgbClr val="FF0000"/>
                </a:solidFill>
                <a:latin typeface="ＭＳ ゴシック" panose="020B0609070205080204" pitchFamily="49" charset="-128"/>
                <a:ea typeface="ＭＳ ゴシック" panose="020B0609070205080204" pitchFamily="49" charset="-128"/>
              </a:rPr>
              <a:t>㎝～</a:t>
            </a:r>
            <a:r>
              <a:rPr lang="en-US" altLang="ja-JP" sz="1400" u="sng" dirty="0">
                <a:solidFill>
                  <a:srgbClr val="FF0000"/>
                </a:solidFill>
                <a:latin typeface="ＭＳ ゴシック" panose="020B0609070205080204" pitchFamily="49" charset="-128"/>
                <a:ea typeface="ＭＳ ゴシック" panose="020B0609070205080204" pitchFamily="49" charset="-128"/>
              </a:rPr>
              <a:t>80</a:t>
            </a:r>
            <a:r>
              <a:rPr lang="ja-JP" altLang="en-US" sz="1400" dirty="0">
                <a:latin typeface="ＭＳ ゴシック" panose="020B0609070205080204" pitchFamily="49" charset="-128"/>
                <a:ea typeface="ＭＳ ゴシック" panose="020B0609070205080204" pitchFamily="49" charset="-128"/>
              </a:rPr>
              <a:t>㎝程度、長さ　</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a:t>
            </a:r>
            <a:r>
              <a:rPr lang="en-US" altLang="ja-JP" sz="1400" dirty="0">
                <a:latin typeface="ＭＳ ゴシック" panose="020B0609070205080204" pitchFamily="49" charset="-128"/>
                <a:ea typeface="ＭＳ ゴシック" panose="020B0609070205080204" pitchFamily="49" charset="-128"/>
              </a:rPr>
              <a:t>150</a:t>
            </a:r>
            <a:r>
              <a:rPr lang="ja-JP" altLang="en-US" sz="1400" dirty="0">
                <a:latin typeface="ＭＳ ゴシック" panose="020B0609070205080204" pitchFamily="49" charset="-128"/>
                <a:ea typeface="ＭＳ ゴシック" panose="020B0609070205080204" pitchFamily="49" charset="-128"/>
              </a:rPr>
              <a:t>㎝～</a:t>
            </a:r>
            <a:r>
              <a:rPr lang="en-US" altLang="ja-JP" sz="1400" dirty="0">
                <a:latin typeface="ＭＳ ゴシック" panose="020B0609070205080204" pitchFamily="49" charset="-128"/>
                <a:ea typeface="ＭＳ ゴシック" panose="020B0609070205080204" pitchFamily="49" charset="-128"/>
              </a:rPr>
              <a:t>180</a:t>
            </a:r>
            <a:r>
              <a:rPr lang="ja-JP" altLang="en-US" sz="1400" dirty="0">
                <a:latin typeface="ＭＳ ゴシック" panose="020B0609070205080204" pitchFamily="49" charset="-128"/>
                <a:ea typeface="ＭＳ ゴシック" panose="020B0609070205080204" pitchFamily="49" charset="-128"/>
              </a:rPr>
              <a:t>㎝程度とする。</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→（解説）</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着替え時の姿勢保持のため、手すりを設ける。</a:t>
            </a:r>
            <a:endParaRPr lang="en-US" altLang="ja-JP" sz="1400" dirty="0">
              <a:latin typeface="ＭＳ ゴシック" panose="020B0609070205080204" pitchFamily="49" charset="-128"/>
              <a:ea typeface="ＭＳ ゴシック" panose="020B0609070205080204" pitchFamily="49" charset="-128"/>
            </a:endParaRPr>
          </a:p>
        </p:txBody>
      </p:sp>
      <p:sp>
        <p:nvSpPr>
          <p:cNvPr id="3" name="矢印: 右 2">
            <a:extLst>
              <a:ext uri="{FF2B5EF4-FFF2-40B4-BE49-F238E27FC236}">
                <a16:creationId xmlns:a16="http://schemas.microsoft.com/office/drawing/2014/main" id="{3DFA248C-F35F-42AF-80F9-7DBC492714E3}"/>
              </a:ext>
            </a:extLst>
          </p:cNvPr>
          <p:cNvSpPr/>
          <p:nvPr/>
        </p:nvSpPr>
        <p:spPr>
          <a:xfrm>
            <a:off x="5740166" y="2762075"/>
            <a:ext cx="402671" cy="14345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26B845ED-ABEF-4C91-AF41-8A26686A0F1A}"/>
              </a:ext>
            </a:extLst>
          </p:cNvPr>
          <p:cNvSpPr>
            <a:spLocks noGrp="1"/>
          </p:cNvSpPr>
          <p:nvPr>
            <p:ph type="sldNum" sz="quarter" idx="12"/>
          </p:nvPr>
        </p:nvSpPr>
        <p:spPr/>
        <p:txBody>
          <a:bodyPr/>
          <a:lstStyle/>
          <a:p>
            <a:fld id="{C6806FC0-9F84-4B10-9771-6729D6567E04}" type="slidenum">
              <a:rPr kumimoji="1" lang="ja-JP" altLang="en-US" smtClean="0"/>
              <a:t>9</a:t>
            </a:fld>
            <a:endParaRPr kumimoji="1" lang="ja-JP" altLang="en-US"/>
          </a:p>
        </p:txBody>
      </p:sp>
    </p:spTree>
    <p:extLst>
      <p:ext uri="{BB962C8B-B14F-4D97-AF65-F5344CB8AC3E}">
        <p14:creationId xmlns:p14="http://schemas.microsoft.com/office/powerpoint/2010/main" val="118154138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E7D3588EC5BBEF4B9197AC7C9E2BF3DE" ma:contentTypeVersion="1" ma:contentTypeDescription="新しいドキュメントを作成します。" ma:contentTypeScope="" ma:versionID="1dba39705e89f3f62966c8b1f750e3db">
  <xsd:schema xmlns:xsd="http://www.w3.org/2001/XMLSchema" xmlns:xs="http://www.w3.org/2001/XMLSchema" xmlns:p="http://schemas.microsoft.com/office/2006/metadata/properties" xmlns:ns2="c736cf6b-2129-4b8b-aeb8-81e1ec8849f8" targetNamespace="http://schemas.microsoft.com/office/2006/metadata/properties" ma:root="true" ma:fieldsID="793dd9de5f1c65cdf868370479ffc800" ns2:_="">
    <xsd:import namespace="c736cf6b-2129-4b8b-aeb8-81e1ec8849f8"/>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36cf6b-2129-4b8b-aeb8-81e1ec8849f8" elementFormDefault="qualified">
    <xsd:import namespace="http://schemas.microsoft.com/office/2006/documentManagement/types"/>
    <xsd:import namespace="http://schemas.microsoft.com/office/infopath/2007/PartnerControls"/>
    <xsd:element name="SharedWithUsers" ma:index="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193E81E-BA5F-4BDF-B1CB-89AC5F0C4778}">
  <ds:schemaRefs>
    <ds:schemaRef ds:uri="http://schemas.microsoft.com/sharepoint/v3/contenttype/forms"/>
  </ds:schemaRefs>
</ds:datastoreItem>
</file>

<file path=customXml/itemProps2.xml><?xml version="1.0" encoding="utf-8"?>
<ds:datastoreItem xmlns:ds="http://schemas.openxmlformats.org/officeDocument/2006/customXml" ds:itemID="{890C7F8A-319D-4BE1-BF21-D73FB3DA46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36cf6b-2129-4b8b-aeb8-81e1ec8849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869217C-09CF-436B-9DC1-9E13D9383217}">
  <ds:schemaRefs>
    <ds:schemaRef ds:uri="http://purl.org/dc/elements/1.1/"/>
    <ds:schemaRef ds:uri="http://www.w3.org/XML/1998/namespace"/>
    <ds:schemaRef ds:uri="c736cf6b-2129-4b8b-aeb8-81e1ec8849f8"/>
    <ds:schemaRef ds:uri="http://schemas.microsoft.com/office/2006/metadata/properties"/>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785</TotalTime>
  <Words>4635</Words>
  <Application>Microsoft Office PowerPoint</Application>
  <PresentationFormat>ワイド画面</PresentationFormat>
  <Paragraphs>689</Paragraphs>
  <Slides>19</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19</vt:i4>
      </vt:variant>
    </vt:vector>
  </HeadingPairs>
  <TitlesOfParts>
    <vt:vector size="25" baseType="lpstr">
      <vt:lpstr>ＭＳ ゴシック</vt:lpstr>
      <vt:lpstr>游ゴシック</vt:lpstr>
      <vt:lpstr>游ゴシック Light</vt:lpstr>
      <vt:lpstr>Arial</vt:lpstr>
      <vt:lpstr>Times New Roman</vt:lpstr>
      <vt:lpstr>Office テーマ</vt:lpstr>
      <vt:lpstr>大阪府福祉のまちづくり条例ガイドラインの 改訂【概要】</vt:lpstr>
      <vt:lpstr>序章　２．誰もが出かけられるまちづくりに必要な視点 　　　　Ｂ　まちづくりや建築におけるユニバーサルデザイン 　　　　　ヘ　今後さらなる取り組みが求められる分野等</vt:lpstr>
      <vt:lpstr>建築物等の整備指針　［８］便所</vt:lpstr>
      <vt:lpstr>［８］便所</vt:lpstr>
      <vt:lpstr>［８］便所</vt:lpstr>
      <vt:lpstr>［８］便所</vt:lpstr>
      <vt:lpstr>［８］便所</vt:lpstr>
      <vt:lpstr>［８］便所</vt:lpstr>
      <vt:lpstr>［８］便所</vt:lpstr>
      <vt:lpstr>［８］便所</vt:lpstr>
      <vt:lpstr>［９］駐車場</vt:lpstr>
      <vt:lpstr>［16］造作設備（手すり・カウンター・自動販売機等）</vt:lpstr>
      <vt:lpstr>［17］内装等（内装・客席・備品・その他の配慮）</vt:lpstr>
      <vt:lpstr>［17］内装等（内装・客席・備品・その他の配慮）</vt:lpstr>
      <vt:lpstr>［17］内装等（内装・客席・備品・その他の配慮）</vt:lpstr>
      <vt:lpstr>［17］内装等（内装・客席・備品・その他の配慮）</vt:lpstr>
      <vt:lpstr>［17］内装等（内装・客席・備品・その他の配慮）</vt:lpstr>
      <vt:lpstr>［17］内装等（内装・客席・備品・その他の配慮）</vt:lpstr>
      <vt:lpstr>［17］内装等（内装・客席・備品・その他の配慮）</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大阪府福祉のまちづくり条例ガイドラインの改訂【概要】</dc:title>
  <dc:creator>萌 松山</dc:creator>
  <cp:lastModifiedBy>板田　昌彦</cp:lastModifiedBy>
  <cp:revision>97</cp:revision>
  <cp:lastPrinted>2021-10-13T06:44:53Z</cp:lastPrinted>
  <dcterms:created xsi:type="dcterms:W3CDTF">2021-05-11T04:37:16Z</dcterms:created>
  <dcterms:modified xsi:type="dcterms:W3CDTF">2021-10-14T02:18:23Z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0x010100E7D3588EC5BBEF4B9197AC7C9E2BF3DE</vt:lpwstr>
  </property>
</Properties>
</file>