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50106E-2A42-42D8-8DBD-7ECD8782B059}"/>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7B266013-FE1B-4EBE-890B-5CE3EECD2F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75340735-F489-4009-B316-50BEBE6BB65E}"/>
              </a:ext>
            </a:extLst>
          </p:cNvPr>
          <p:cNvSpPr>
            <a:spLocks noGrp="1"/>
          </p:cNvSpPr>
          <p:nvPr>
            <p:ph type="dt" sz="half" idx="10"/>
          </p:nvPr>
        </p:nvSpPr>
        <p:spPr/>
        <p:txBody>
          <a:bodyPr/>
          <a:lstStyle/>
          <a:p>
            <a:fld id="{D9AA38D7-48BC-4B45-9C48-035AD8F08E34}" type="datetimeFigureOut">
              <a:rPr kumimoji="1" lang="ja-JP" altLang="en-US" smtClean="0"/>
              <a:t>2021/10/14</a:t>
            </a:fld>
            <a:endParaRPr kumimoji="1" lang="ja-JP" altLang="en-US"/>
          </a:p>
        </p:txBody>
      </p:sp>
      <p:sp>
        <p:nvSpPr>
          <p:cNvPr id="5" name="フッター プレースホルダー 4">
            <a:extLst>
              <a:ext uri="{FF2B5EF4-FFF2-40B4-BE49-F238E27FC236}">
                <a16:creationId xmlns:a16="http://schemas.microsoft.com/office/drawing/2014/main" id="{55706202-D05F-4A72-8415-42407491CE7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0B04B16-75F6-4A9B-ACCB-785D6D47F5E0}"/>
              </a:ext>
            </a:extLst>
          </p:cNvPr>
          <p:cNvSpPr>
            <a:spLocks noGrp="1"/>
          </p:cNvSpPr>
          <p:nvPr>
            <p:ph type="sldNum" sz="quarter" idx="12"/>
          </p:nvPr>
        </p:nvSpPr>
        <p:spPr/>
        <p:txBody>
          <a:bodyPr/>
          <a:lstStyle/>
          <a:p>
            <a:fld id="{478A3679-929A-48D8-AF0C-B3D7A242961D}" type="slidenum">
              <a:rPr kumimoji="1" lang="ja-JP" altLang="en-US" smtClean="0"/>
              <a:t>‹#›</a:t>
            </a:fld>
            <a:endParaRPr kumimoji="1" lang="ja-JP" altLang="en-US"/>
          </a:p>
        </p:txBody>
      </p:sp>
    </p:spTree>
    <p:extLst>
      <p:ext uri="{BB962C8B-B14F-4D97-AF65-F5344CB8AC3E}">
        <p14:creationId xmlns:p14="http://schemas.microsoft.com/office/powerpoint/2010/main" val="1767733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CBF932-3057-47B1-8AAF-065431D7617C}"/>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478CF9C-BEEF-4DDC-AD96-5080FD56819B}"/>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73D2312-2A86-4A4E-8804-DADCB766AD96}"/>
              </a:ext>
            </a:extLst>
          </p:cNvPr>
          <p:cNvSpPr>
            <a:spLocks noGrp="1"/>
          </p:cNvSpPr>
          <p:nvPr>
            <p:ph type="dt" sz="half" idx="10"/>
          </p:nvPr>
        </p:nvSpPr>
        <p:spPr/>
        <p:txBody>
          <a:bodyPr/>
          <a:lstStyle/>
          <a:p>
            <a:fld id="{D9AA38D7-48BC-4B45-9C48-035AD8F08E34}" type="datetimeFigureOut">
              <a:rPr kumimoji="1" lang="ja-JP" altLang="en-US" smtClean="0"/>
              <a:t>2021/10/14</a:t>
            </a:fld>
            <a:endParaRPr kumimoji="1" lang="ja-JP" altLang="en-US"/>
          </a:p>
        </p:txBody>
      </p:sp>
      <p:sp>
        <p:nvSpPr>
          <p:cNvPr id="5" name="フッター プレースホルダー 4">
            <a:extLst>
              <a:ext uri="{FF2B5EF4-FFF2-40B4-BE49-F238E27FC236}">
                <a16:creationId xmlns:a16="http://schemas.microsoft.com/office/drawing/2014/main" id="{5AF56893-BFEA-445C-AF1E-D4AF5D1FF59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815C241-AC9D-4AC8-B13C-7D27FCCF0DDF}"/>
              </a:ext>
            </a:extLst>
          </p:cNvPr>
          <p:cNvSpPr>
            <a:spLocks noGrp="1"/>
          </p:cNvSpPr>
          <p:nvPr>
            <p:ph type="sldNum" sz="quarter" idx="12"/>
          </p:nvPr>
        </p:nvSpPr>
        <p:spPr/>
        <p:txBody>
          <a:bodyPr/>
          <a:lstStyle/>
          <a:p>
            <a:fld id="{478A3679-929A-48D8-AF0C-B3D7A242961D}" type="slidenum">
              <a:rPr kumimoji="1" lang="ja-JP" altLang="en-US" smtClean="0"/>
              <a:t>‹#›</a:t>
            </a:fld>
            <a:endParaRPr kumimoji="1" lang="ja-JP" altLang="en-US"/>
          </a:p>
        </p:txBody>
      </p:sp>
    </p:spTree>
    <p:extLst>
      <p:ext uri="{BB962C8B-B14F-4D97-AF65-F5344CB8AC3E}">
        <p14:creationId xmlns:p14="http://schemas.microsoft.com/office/powerpoint/2010/main" val="1258779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B0353A1F-43B2-4A8A-AF72-D38575D7CE84}"/>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E781478-F249-4E83-9803-02ED6EDD753B}"/>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6D03AD6-9E1E-4782-953F-981D2DEEE081}"/>
              </a:ext>
            </a:extLst>
          </p:cNvPr>
          <p:cNvSpPr>
            <a:spLocks noGrp="1"/>
          </p:cNvSpPr>
          <p:nvPr>
            <p:ph type="dt" sz="half" idx="10"/>
          </p:nvPr>
        </p:nvSpPr>
        <p:spPr/>
        <p:txBody>
          <a:bodyPr/>
          <a:lstStyle/>
          <a:p>
            <a:fld id="{D9AA38D7-48BC-4B45-9C48-035AD8F08E34}" type="datetimeFigureOut">
              <a:rPr kumimoji="1" lang="ja-JP" altLang="en-US" smtClean="0"/>
              <a:t>2021/10/14</a:t>
            </a:fld>
            <a:endParaRPr kumimoji="1" lang="ja-JP" altLang="en-US"/>
          </a:p>
        </p:txBody>
      </p:sp>
      <p:sp>
        <p:nvSpPr>
          <p:cNvPr id="5" name="フッター プレースホルダー 4">
            <a:extLst>
              <a:ext uri="{FF2B5EF4-FFF2-40B4-BE49-F238E27FC236}">
                <a16:creationId xmlns:a16="http://schemas.microsoft.com/office/drawing/2014/main" id="{F40BE832-7779-4297-9CBA-8D01C98727E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07B5F41-7CD8-4D65-A9B7-6F6C9FEF4046}"/>
              </a:ext>
            </a:extLst>
          </p:cNvPr>
          <p:cNvSpPr>
            <a:spLocks noGrp="1"/>
          </p:cNvSpPr>
          <p:nvPr>
            <p:ph type="sldNum" sz="quarter" idx="12"/>
          </p:nvPr>
        </p:nvSpPr>
        <p:spPr/>
        <p:txBody>
          <a:bodyPr/>
          <a:lstStyle/>
          <a:p>
            <a:fld id="{478A3679-929A-48D8-AF0C-B3D7A242961D}" type="slidenum">
              <a:rPr kumimoji="1" lang="ja-JP" altLang="en-US" smtClean="0"/>
              <a:t>‹#›</a:t>
            </a:fld>
            <a:endParaRPr kumimoji="1" lang="ja-JP" altLang="en-US"/>
          </a:p>
        </p:txBody>
      </p:sp>
    </p:spTree>
    <p:extLst>
      <p:ext uri="{BB962C8B-B14F-4D97-AF65-F5344CB8AC3E}">
        <p14:creationId xmlns:p14="http://schemas.microsoft.com/office/powerpoint/2010/main" val="465646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1105B4-EBEB-4C84-A12B-6AAE49274A9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82BD2A5-8E1F-4D14-A55F-CDDDA196A66D}"/>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1DB0C19-C8CF-4CD2-B810-5AF3BF9228B6}"/>
              </a:ext>
            </a:extLst>
          </p:cNvPr>
          <p:cNvSpPr>
            <a:spLocks noGrp="1"/>
          </p:cNvSpPr>
          <p:nvPr>
            <p:ph type="dt" sz="half" idx="10"/>
          </p:nvPr>
        </p:nvSpPr>
        <p:spPr/>
        <p:txBody>
          <a:bodyPr/>
          <a:lstStyle/>
          <a:p>
            <a:fld id="{D9AA38D7-48BC-4B45-9C48-035AD8F08E34}" type="datetimeFigureOut">
              <a:rPr kumimoji="1" lang="ja-JP" altLang="en-US" smtClean="0"/>
              <a:t>2021/10/14</a:t>
            </a:fld>
            <a:endParaRPr kumimoji="1" lang="ja-JP" altLang="en-US"/>
          </a:p>
        </p:txBody>
      </p:sp>
      <p:sp>
        <p:nvSpPr>
          <p:cNvPr id="5" name="フッター プレースホルダー 4">
            <a:extLst>
              <a:ext uri="{FF2B5EF4-FFF2-40B4-BE49-F238E27FC236}">
                <a16:creationId xmlns:a16="http://schemas.microsoft.com/office/drawing/2014/main" id="{19314D88-F043-46A2-9B75-CCCD7B7EBC3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B7FAD1C-4647-4DC1-A39B-C706626F0319}"/>
              </a:ext>
            </a:extLst>
          </p:cNvPr>
          <p:cNvSpPr>
            <a:spLocks noGrp="1"/>
          </p:cNvSpPr>
          <p:nvPr>
            <p:ph type="sldNum" sz="quarter" idx="12"/>
          </p:nvPr>
        </p:nvSpPr>
        <p:spPr/>
        <p:txBody>
          <a:bodyPr/>
          <a:lstStyle/>
          <a:p>
            <a:fld id="{478A3679-929A-48D8-AF0C-B3D7A242961D}" type="slidenum">
              <a:rPr kumimoji="1" lang="ja-JP" altLang="en-US" smtClean="0"/>
              <a:t>‹#›</a:t>
            </a:fld>
            <a:endParaRPr kumimoji="1" lang="ja-JP" altLang="en-US"/>
          </a:p>
        </p:txBody>
      </p:sp>
    </p:spTree>
    <p:extLst>
      <p:ext uri="{BB962C8B-B14F-4D97-AF65-F5344CB8AC3E}">
        <p14:creationId xmlns:p14="http://schemas.microsoft.com/office/powerpoint/2010/main" val="4229903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30587F-345D-44D6-84B8-63DD7B2CA5A6}"/>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CF2556A-3CBE-4C05-AD98-E6B68D4768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C934D789-6E5B-44FA-A185-313F872CFBAD}"/>
              </a:ext>
            </a:extLst>
          </p:cNvPr>
          <p:cNvSpPr>
            <a:spLocks noGrp="1"/>
          </p:cNvSpPr>
          <p:nvPr>
            <p:ph type="dt" sz="half" idx="10"/>
          </p:nvPr>
        </p:nvSpPr>
        <p:spPr/>
        <p:txBody>
          <a:bodyPr/>
          <a:lstStyle/>
          <a:p>
            <a:fld id="{D9AA38D7-48BC-4B45-9C48-035AD8F08E34}" type="datetimeFigureOut">
              <a:rPr kumimoji="1" lang="ja-JP" altLang="en-US" smtClean="0"/>
              <a:t>2021/10/14</a:t>
            </a:fld>
            <a:endParaRPr kumimoji="1" lang="ja-JP" altLang="en-US"/>
          </a:p>
        </p:txBody>
      </p:sp>
      <p:sp>
        <p:nvSpPr>
          <p:cNvPr id="5" name="フッター プレースホルダー 4">
            <a:extLst>
              <a:ext uri="{FF2B5EF4-FFF2-40B4-BE49-F238E27FC236}">
                <a16:creationId xmlns:a16="http://schemas.microsoft.com/office/drawing/2014/main" id="{30295021-CB01-4728-B618-A4DA468C47C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F6B8192-7952-416D-B0B1-2B66EEF970CD}"/>
              </a:ext>
            </a:extLst>
          </p:cNvPr>
          <p:cNvSpPr>
            <a:spLocks noGrp="1"/>
          </p:cNvSpPr>
          <p:nvPr>
            <p:ph type="sldNum" sz="quarter" idx="12"/>
          </p:nvPr>
        </p:nvSpPr>
        <p:spPr/>
        <p:txBody>
          <a:bodyPr/>
          <a:lstStyle/>
          <a:p>
            <a:fld id="{478A3679-929A-48D8-AF0C-B3D7A242961D}" type="slidenum">
              <a:rPr kumimoji="1" lang="ja-JP" altLang="en-US" smtClean="0"/>
              <a:t>‹#›</a:t>
            </a:fld>
            <a:endParaRPr kumimoji="1" lang="ja-JP" altLang="en-US"/>
          </a:p>
        </p:txBody>
      </p:sp>
    </p:spTree>
    <p:extLst>
      <p:ext uri="{BB962C8B-B14F-4D97-AF65-F5344CB8AC3E}">
        <p14:creationId xmlns:p14="http://schemas.microsoft.com/office/powerpoint/2010/main" val="4270615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AD068B-3A52-43E1-B49A-623F3B9CEA5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A7112BB-5583-4177-AB4E-C394D2D2D299}"/>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4D68DE2F-5EF5-4D36-9D0A-96915E2B6AD0}"/>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59E2A3DE-A94E-42D6-BD32-96C02F63F8E6}"/>
              </a:ext>
            </a:extLst>
          </p:cNvPr>
          <p:cNvSpPr>
            <a:spLocks noGrp="1"/>
          </p:cNvSpPr>
          <p:nvPr>
            <p:ph type="dt" sz="half" idx="10"/>
          </p:nvPr>
        </p:nvSpPr>
        <p:spPr/>
        <p:txBody>
          <a:bodyPr/>
          <a:lstStyle/>
          <a:p>
            <a:fld id="{D9AA38D7-48BC-4B45-9C48-035AD8F08E34}" type="datetimeFigureOut">
              <a:rPr kumimoji="1" lang="ja-JP" altLang="en-US" smtClean="0"/>
              <a:t>2021/10/14</a:t>
            </a:fld>
            <a:endParaRPr kumimoji="1" lang="ja-JP" altLang="en-US"/>
          </a:p>
        </p:txBody>
      </p:sp>
      <p:sp>
        <p:nvSpPr>
          <p:cNvPr id="6" name="フッター プレースホルダー 5">
            <a:extLst>
              <a:ext uri="{FF2B5EF4-FFF2-40B4-BE49-F238E27FC236}">
                <a16:creationId xmlns:a16="http://schemas.microsoft.com/office/drawing/2014/main" id="{743198C4-CAEE-41BA-89C8-033B439C902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98A5385-3327-45DB-B155-F4779CC85703}"/>
              </a:ext>
            </a:extLst>
          </p:cNvPr>
          <p:cNvSpPr>
            <a:spLocks noGrp="1"/>
          </p:cNvSpPr>
          <p:nvPr>
            <p:ph type="sldNum" sz="quarter" idx="12"/>
          </p:nvPr>
        </p:nvSpPr>
        <p:spPr/>
        <p:txBody>
          <a:bodyPr/>
          <a:lstStyle/>
          <a:p>
            <a:fld id="{478A3679-929A-48D8-AF0C-B3D7A242961D}" type="slidenum">
              <a:rPr kumimoji="1" lang="ja-JP" altLang="en-US" smtClean="0"/>
              <a:t>‹#›</a:t>
            </a:fld>
            <a:endParaRPr kumimoji="1" lang="ja-JP" altLang="en-US"/>
          </a:p>
        </p:txBody>
      </p:sp>
    </p:spTree>
    <p:extLst>
      <p:ext uri="{BB962C8B-B14F-4D97-AF65-F5344CB8AC3E}">
        <p14:creationId xmlns:p14="http://schemas.microsoft.com/office/powerpoint/2010/main" val="511713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0BE3127-D28B-436E-82FD-239502C7AFDA}"/>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425128E-865C-4CD9-AF54-3960EEA4765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09D2411D-ED8A-4AD3-831F-8DDA1D99D2CA}"/>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C1B244E-D282-48C3-840C-662470A6C6E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336AAB5B-B15C-4644-B2AE-4DD01BE3216C}"/>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ED170F65-F1A4-4454-AAD3-6F8C0855A2C8}"/>
              </a:ext>
            </a:extLst>
          </p:cNvPr>
          <p:cNvSpPr>
            <a:spLocks noGrp="1"/>
          </p:cNvSpPr>
          <p:nvPr>
            <p:ph type="dt" sz="half" idx="10"/>
          </p:nvPr>
        </p:nvSpPr>
        <p:spPr/>
        <p:txBody>
          <a:bodyPr/>
          <a:lstStyle/>
          <a:p>
            <a:fld id="{D9AA38D7-48BC-4B45-9C48-035AD8F08E34}" type="datetimeFigureOut">
              <a:rPr kumimoji="1" lang="ja-JP" altLang="en-US" smtClean="0"/>
              <a:t>2021/10/14</a:t>
            </a:fld>
            <a:endParaRPr kumimoji="1" lang="ja-JP" altLang="en-US"/>
          </a:p>
        </p:txBody>
      </p:sp>
      <p:sp>
        <p:nvSpPr>
          <p:cNvPr id="8" name="フッター プレースホルダー 7">
            <a:extLst>
              <a:ext uri="{FF2B5EF4-FFF2-40B4-BE49-F238E27FC236}">
                <a16:creationId xmlns:a16="http://schemas.microsoft.com/office/drawing/2014/main" id="{E6578AA0-E57A-45E0-85F9-F505F6564EF9}"/>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887FC890-C8BB-4F3F-B758-F86D216FCEE3}"/>
              </a:ext>
            </a:extLst>
          </p:cNvPr>
          <p:cNvSpPr>
            <a:spLocks noGrp="1"/>
          </p:cNvSpPr>
          <p:nvPr>
            <p:ph type="sldNum" sz="quarter" idx="12"/>
          </p:nvPr>
        </p:nvSpPr>
        <p:spPr/>
        <p:txBody>
          <a:bodyPr/>
          <a:lstStyle/>
          <a:p>
            <a:fld id="{478A3679-929A-48D8-AF0C-B3D7A242961D}" type="slidenum">
              <a:rPr kumimoji="1" lang="ja-JP" altLang="en-US" smtClean="0"/>
              <a:t>‹#›</a:t>
            </a:fld>
            <a:endParaRPr kumimoji="1" lang="ja-JP" altLang="en-US"/>
          </a:p>
        </p:txBody>
      </p:sp>
    </p:spTree>
    <p:extLst>
      <p:ext uri="{BB962C8B-B14F-4D97-AF65-F5344CB8AC3E}">
        <p14:creationId xmlns:p14="http://schemas.microsoft.com/office/powerpoint/2010/main" val="3840533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12D511-A77B-4DA3-8E4F-58725CA0B7FE}"/>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56553636-29B1-49A0-874B-CE88ACFF867E}"/>
              </a:ext>
            </a:extLst>
          </p:cNvPr>
          <p:cNvSpPr>
            <a:spLocks noGrp="1"/>
          </p:cNvSpPr>
          <p:nvPr>
            <p:ph type="dt" sz="half" idx="10"/>
          </p:nvPr>
        </p:nvSpPr>
        <p:spPr/>
        <p:txBody>
          <a:bodyPr/>
          <a:lstStyle/>
          <a:p>
            <a:fld id="{D9AA38D7-48BC-4B45-9C48-035AD8F08E34}" type="datetimeFigureOut">
              <a:rPr kumimoji="1" lang="ja-JP" altLang="en-US" smtClean="0"/>
              <a:t>2021/10/14</a:t>
            </a:fld>
            <a:endParaRPr kumimoji="1" lang="ja-JP" altLang="en-US"/>
          </a:p>
        </p:txBody>
      </p:sp>
      <p:sp>
        <p:nvSpPr>
          <p:cNvPr id="4" name="フッター プレースホルダー 3">
            <a:extLst>
              <a:ext uri="{FF2B5EF4-FFF2-40B4-BE49-F238E27FC236}">
                <a16:creationId xmlns:a16="http://schemas.microsoft.com/office/drawing/2014/main" id="{49AFB8CC-E55F-4A1D-9DA3-7AE3B617DE54}"/>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DB5CC1F6-5F2F-421B-BF42-D36ADD7EDB7A}"/>
              </a:ext>
            </a:extLst>
          </p:cNvPr>
          <p:cNvSpPr>
            <a:spLocks noGrp="1"/>
          </p:cNvSpPr>
          <p:nvPr>
            <p:ph type="sldNum" sz="quarter" idx="12"/>
          </p:nvPr>
        </p:nvSpPr>
        <p:spPr/>
        <p:txBody>
          <a:bodyPr/>
          <a:lstStyle/>
          <a:p>
            <a:fld id="{478A3679-929A-48D8-AF0C-B3D7A242961D}" type="slidenum">
              <a:rPr kumimoji="1" lang="ja-JP" altLang="en-US" smtClean="0"/>
              <a:t>‹#›</a:t>
            </a:fld>
            <a:endParaRPr kumimoji="1" lang="ja-JP" altLang="en-US"/>
          </a:p>
        </p:txBody>
      </p:sp>
    </p:spTree>
    <p:extLst>
      <p:ext uri="{BB962C8B-B14F-4D97-AF65-F5344CB8AC3E}">
        <p14:creationId xmlns:p14="http://schemas.microsoft.com/office/powerpoint/2010/main" val="2618443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E5AA1D91-02FC-4BA7-AE32-A177B1FAF925}"/>
              </a:ext>
            </a:extLst>
          </p:cNvPr>
          <p:cNvSpPr>
            <a:spLocks noGrp="1"/>
          </p:cNvSpPr>
          <p:nvPr>
            <p:ph type="dt" sz="half" idx="10"/>
          </p:nvPr>
        </p:nvSpPr>
        <p:spPr/>
        <p:txBody>
          <a:bodyPr/>
          <a:lstStyle/>
          <a:p>
            <a:fld id="{D9AA38D7-48BC-4B45-9C48-035AD8F08E34}" type="datetimeFigureOut">
              <a:rPr kumimoji="1" lang="ja-JP" altLang="en-US" smtClean="0"/>
              <a:t>2021/10/14</a:t>
            </a:fld>
            <a:endParaRPr kumimoji="1" lang="ja-JP" altLang="en-US"/>
          </a:p>
        </p:txBody>
      </p:sp>
      <p:sp>
        <p:nvSpPr>
          <p:cNvPr id="3" name="フッター プレースホルダー 2">
            <a:extLst>
              <a:ext uri="{FF2B5EF4-FFF2-40B4-BE49-F238E27FC236}">
                <a16:creationId xmlns:a16="http://schemas.microsoft.com/office/drawing/2014/main" id="{9B2A0828-1057-486B-B1C8-217609D08F1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9ACEFB7-F1A5-44A8-9031-A282EF739E53}"/>
              </a:ext>
            </a:extLst>
          </p:cNvPr>
          <p:cNvSpPr>
            <a:spLocks noGrp="1"/>
          </p:cNvSpPr>
          <p:nvPr>
            <p:ph type="sldNum" sz="quarter" idx="12"/>
          </p:nvPr>
        </p:nvSpPr>
        <p:spPr/>
        <p:txBody>
          <a:bodyPr/>
          <a:lstStyle/>
          <a:p>
            <a:fld id="{478A3679-929A-48D8-AF0C-B3D7A242961D}" type="slidenum">
              <a:rPr kumimoji="1" lang="ja-JP" altLang="en-US" smtClean="0"/>
              <a:t>‹#›</a:t>
            </a:fld>
            <a:endParaRPr kumimoji="1" lang="ja-JP" altLang="en-US"/>
          </a:p>
        </p:txBody>
      </p:sp>
    </p:spTree>
    <p:extLst>
      <p:ext uri="{BB962C8B-B14F-4D97-AF65-F5344CB8AC3E}">
        <p14:creationId xmlns:p14="http://schemas.microsoft.com/office/powerpoint/2010/main" val="3641504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1523C51-B30F-49C0-8098-5FFBAE38F2F4}"/>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32314EA-CDAA-45E0-AE12-1667E78B58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53E982EA-01FF-42C9-960E-FAD8C6402D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2519084-A378-4777-875C-410440EFDDCD}"/>
              </a:ext>
            </a:extLst>
          </p:cNvPr>
          <p:cNvSpPr>
            <a:spLocks noGrp="1"/>
          </p:cNvSpPr>
          <p:nvPr>
            <p:ph type="dt" sz="half" idx="10"/>
          </p:nvPr>
        </p:nvSpPr>
        <p:spPr/>
        <p:txBody>
          <a:bodyPr/>
          <a:lstStyle/>
          <a:p>
            <a:fld id="{D9AA38D7-48BC-4B45-9C48-035AD8F08E34}" type="datetimeFigureOut">
              <a:rPr kumimoji="1" lang="ja-JP" altLang="en-US" smtClean="0"/>
              <a:t>2021/10/14</a:t>
            </a:fld>
            <a:endParaRPr kumimoji="1" lang="ja-JP" altLang="en-US"/>
          </a:p>
        </p:txBody>
      </p:sp>
      <p:sp>
        <p:nvSpPr>
          <p:cNvPr id="6" name="フッター プレースホルダー 5">
            <a:extLst>
              <a:ext uri="{FF2B5EF4-FFF2-40B4-BE49-F238E27FC236}">
                <a16:creationId xmlns:a16="http://schemas.microsoft.com/office/drawing/2014/main" id="{0D2DC9B8-5C0B-43F9-8FB0-C87F0307D49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C9729CF-8D86-4D4C-933D-BDFF37C84DFB}"/>
              </a:ext>
            </a:extLst>
          </p:cNvPr>
          <p:cNvSpPr>
            <a:spLocks noGrp="1"/>
          </p:cNvSpPr>
          <p:nvPr>
            <p:ph type="sldNum" sz="quarter" idx="12"/>
          </p:nvPr>
        </p:nvSpPr>
        <p:spPr/>
        <p:txBody>
          <a:bodyPr/>
          <a:lstStyle/>
          <a:p>
            <a:fld id="{478A3679-929A-48D8-AF0C-B3D7A242961D}" type="slidenum">
              <a:rPr kumimoji="1" lang="ja-JP" altLang="en-US" smtClean="0"/>
              <a:t>‹#›</a:t>
            </a:fld>
            <a:endParaRPr kumimoji="1" lang="ja-JP" altLang="en-US"/>
          </a:p>
        </p:txBody>
      </p:sp>
    </p:spTree>
    <p:extLst>
      <p:ext uri="{BB962C8B-B14F-4D97-AF65-F5344CB8AC3E}">
        <p14:creationId xmlns:p14="http://schemas.microsoft.com/office/powerpoint/2010/main" val="4075324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B43CDA-7401-4D37-9B95-6C4FECAE2AE1}"/>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0E0E1A19-19F5-41CC-9461-B74F2C657EB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E6508A23-CA80-4A4F-89B0-B8B496F4D8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97448BB-E441-4447-AFBB-424812A63E7E}"/>
              </a:ext>
            </a:extLst>
          </p:cNvPr>
          <p:cNvSpPr>
            <a:spLocks noGrp="1"/>
          </p:cNvSpPr>
          <p:nvPr>
            <p:ph type="dt" sz="half" idx="10"/>
          </p:nvPr>
        </p:nvSpPr>
        <p:spPr/>
        <p:txBody>
          <a:bodyPr/>
          <a:lstStyle/>
          <a:p>
            <a:fld id="{D9AA38D7-48BC-4B45-9C48-035AD8F08E34}" type="datetimeFigureOut">
              <a:rPr kumimoji="1" lang="ja-JP" altLang="en-US" smtClean="0"/>
              <a:t>2021/10/14</a:t>
            </a:fld>
            <a:endParaRPr kumimoji="1" lang="ja-JP" altLang="en-US"/>
          </a:p>
        </p:txBody>
      </p:sp>
      <p:sp>
        <p:nvSpPr>
          <p:cNvPr id="6" name="フッター プレースホルダー 5">
            <a:extLst>
              <a:ext uri="{FF2B5EF4-FFF2-40B4-BE49-F238E27FC236}">
                <a16:creationId xmlns:a16="http://schemas.microsoft.com/office/drawing/2014/main" id="{6C537575-207E-4EF1-A641-5084C0FC8CF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ED01268-3D45-47AA-AF9D-A39ADB79B7C5}"/>
              </a:ext>
            </a:extLst>
          </p:cNvPr>
          <p:cNvSpPr>
            <a:spLocks noGrp="1"/>
          </p:cNvSpPr>
          <p:nvPr>
            <p:ph type="sldNum" sz="quarter" idx="12"/>
          </p:nvPr>
        </p:nvSpPr>
        <p:spPr/>
        <p:txBody>
          <a:bodyPr/>
          <a:lstStyle/>
          <a:p>
            <a:fld id="{478A3679-929A-48D8-AF0C-B3D7A242961D}" type="slidenum">
              <a:rPr kumimoji="1" lang="ja-JP" altLang="en-US" smtClean="0"/>
              <a:t>‹#›</a:t>
            </a:fld>
            <a:endParaRPr kumimoji="1" lang="ja-JP" altLang="en-US"/>
          </a:p>
        </p:txBody>
      </p:sp>
    </p:spTree>
    <p:extLst>
      <p:ext uri="{BB962C8B-B14F-4D97-AF65-F5344CB8AC3E}">
        <p14:creationId xmlns:p14="http://schemas.microsoft.com/office/powerpoint/2010/main" val="2475174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1D7BCDBF-87F0-4224-9AEE-D8EFA41751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DE6FB33-2C1E-4170-9C9C-90918673EC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99F31FF-B082-44A5-877C-155AA5AC7A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AA38D7-48BC-4B45-9C48-035AD8F08E34}" type="datetimeFigureOut">
              <a:rPr kumimoji="1" lang="ja-JP" altLang="en-US" smtClean="0"/>
              <a:t>2021/10/14</a:t>
            </a:fld>
            <a:endParaRPr kumimoji="1" lang="ja-JP" altLang="en-US"/>
          </a:p>
        </p:txBody>
      </p:sp>
      <p:sp>
        <p:nvSpPr>
          <p:cNvPr id="5" name="フッター プレースホルダー 4">
            <a:extLst>
              <a:ext uri="{FF2B5EF4-FFF2-40B4-BE49-F238E27FC236}">
                <a16:creationId xmlns:a16="http://schemas.microsoft.com/office/drawing/2014/main" id="{4AE0B765-A211-48F5-8448-26B58550153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CA113692-6533-463F-84B0-E7BC3F0F52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8A3679-929A-48D8-AF0C-B3D7A242961D}" type="slidenum">
              <a:rPr kumimoji="1" lang="ja-JP" altLang="en-US" smtClean="0"/>
              <a:t>‹#›</a:t>
            </a:fld>
            <a:endParaRPr kumimoji="1" lang="ja-JP" altLang="en-US"/>
          </a:p>
        </p:txBody>
      </p:sp>
    </p:spTree>
    <p:extLst>
      <p:ext uri="{BB962C8B-B14F-4D97-AF65-F5344CB8AC3E}">
        <p14:creationId xmlns:p14="http://schemas.microsoft.com/office/powerpoint/2010/main" val="12641710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B19A57-E72F-4DE3-8730-0467BBFDF5BB}"/>
              </a:ext>
            </a:extLst>
          </p:cNvPr>
          <p:cNvSpPr>
            <a:spLocks noGrp="1"/>
          </p:cNvSpPr>
          <p:nvPr>
            <p:ph type="ctrTitle"/>
          </p:nvPr>
        </p:nvSpPr>
        <p:spPr>
          <a:xfrm>
            <a:off x="965915" y="1446152"/>
            <a:ext cx="10997485" cy="3965695"/>
          </a:xfrm>
          <a:ln>
            <a:noFill/>
          </a:ln>
        </p:spPr>
        <p:txBody>
          <a:bodyPr anchor="ctr">
            <a:normAutofit/>
          </a:bodyPr>
          <a:lstStyle/>
          <a:p>
            <a:pPr algn="l"/>
            <a:r>
              <a:rPr kumimoji="1" lang="ja-JP" altLang="en-US" sz="4000" dirty="0">
                <a:latin typeface="ＭＳ ゴシック" panose="020B0609070205080204" pitchFamily="49" charset="-128"/>
                <a:ea typeface="ＭＳ ゴシック" panose="020B0609070205080204" pitchFamily="49" charset="-128"/>
              </a:rPr>
              <a:t>現地検証の</a:t>
            </a:r>
            <a:r>
              <a:rPr kumimoji="1" lang="ja-JP" altLang="en-US" sz="4000" dirty="0" smtClean="0">
                <a:latin typeface="ＭＳ ゴシック" panose="020B0609070205080204" pitchFamily="49" charset="-128"/>
                <a:ea typeface="ＭＳ ゴシック" panose="020B0609070205080204" pitchFamily="49" charset="-128"/>
              </a:rPr>
              <a:t>結果を</a:t>
            </a:r>
            <a:r>
              <a:rPr kumimoji="1" lang="ja-JP" altLang="en-US" sz="4000" dirty="0">
                <a:latin typeface="ＭＳ ゴシック" panose="020B0609070205080204" pitchFamily="49" charset="-128"/>
                <a:ea typeface="ＭＳ ゴシック" panose="020B0609070205080204" pitchFamily="49" charset="-128"/>
              </a:rPr>
              <a:t>踏まえた</a:t>
            </a:r>
            <a:r>
              <a:rPr kumimoji="1" lang="en-US" altLang="ja-JP" sz="4000" dirty="0">
                <a:latin typeface="ＭＳ ゴシック" panose="020B0609070205080204" pitchFamily="49" charset="-128"/>
                <a:ea typeface="ＭＳ ゴシック" panose="020B0609070205080204" pitchFamily="49" charset="-128"/>
              </a:rPr>
              <a:t/>
            </a:r>
            <a:br>
              <a:rPr kumimoji="1" lang="en-US" altLang="ja-JP" sz="4000" dirty="0">
                <a:latin typeface="ＭＳ ゴシック" panose="020B0609070205080204" pitchFamily="49" charset="-128"/>
                <a:ea typeface="ＭＳ ゴシック" panose="020B0609070205080204" pitchFamily="49" charset="-128"/>
              </a:rPr>
            </a:br>
            <a:r>
              <a:rPr kumimoji="1" lang="ja-JP" altLang="en-US" sz="4000" dirty="0">
                <a:latin typeface="ＭＳ ゴシック" panose="020B0609070205080204" pitchFamily="49" charset="-128"/>
                <a:ea typeface="ＭＳ ゴシック" panose="020B0609070205080204" pitchFamily="49" charset="-128"/>
              </a:rPr>
              <a:t>大阪府福祉のまちづくり条例ガイドラインの</a:t>
            </a:r>
            <a:r>
              <a:rPr kumimoji="1" lang="en-US" altLang="ja-JP" sz="4000" dirty="0">
                <a:latin typeface="ＭＳ ゴシック" panose="020B0609070205080204" pitchFamily="49" charset="-128"/>
                <a:ea typeface="ＭＳ ゴシック" panose="020B0609070205080204" pitchFamily="49" charset="-128"/>
              </a:rPr>
              <a:t/>
            </a:r>
            <a:br>
              <a:rPr kumimoji="1" lang="en-US" altLang="ja-JP" sz="4000" dirty="0">
                <a:latin typeface="ＭＳ ゴシック" panose="020B0609070205080204" pitchFamily="49" charset="-128"/>
                <a:ea typeface="ＭＳ ゴシック" panose="020B0609070205080204" pitchFamily="49" charset="-128"/>
              </a:rPr>
            </a:br>
            <a:r>
              <a:rPr kumimoji="1" lang="ja-JP" altLang="en-US" sz="4000" dirty="0">
                <a:latin typeface="ＭＳ ゴシック" panose="020B0609070205080204" pitchFamily="49" charset="-128"/>
                <a:ea typeface="ＭＳ ゴシック" panose="020B0609070205080204" pitchFamily="49" charset="-128"/>
              </a:rPr>
              <a:t>改訂に向けての検討</a:t>
            </a:r>
          </a:p>
        </p:txBody>
      </p:sp>
      <p:sp>
        <p:nvSpPr>
          <p:cNvPr id="3" name="字幕 2">
            <a:extLst>
              <a:ext uri="{FF2B5EF4-FFF2-40B4-BE49-F238E27FC236}">
                <a16:creationId xmlns:a16="http://schemas.microsoft.com/office/drawing/2014/main" id="{45D0F1E7-EBFC-408B-9282-E244EF506412}"/>
              </a:ext>
            </a:extLst>
          </p:cNvPr>
          <p:cNvSpPr txBox="1">
            <a:spLocks/>
          </p:cNvSpPr>
          <p:nvPr/>
        </p:nvSpPr>
        <p:spPr>
          <a:xfrm>
            <a:off x="9442246" y="640106"/>
            <a:ext cx="1788131" cy="513348"/>
          </a:xfrm>
          <a:prstGeom prst="rect">
            <a:avLst/>
          </a:prstGeom>
          <a:ln>
            <a:solidFill>
              <a:schemeClr val="tx1"/>
            </a:solidFill>
          </a:ln>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dirty="0" smtClean="0">
                <a:latin typeface="ＭＳ ゴシック" panose="020B0609070205080204" pitchFamily="49" charset="-128"/>
                <a:ea typeface="ＭＳ ゴシック" panose="020B0609070205080204" pitchFamily="49" charset="-128"/>
              </a:rPr>
              <a:t>資料２－５</a:t>
            </a:r>
            <a:endParaRPr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4515223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字幕 2">
            <a:extLst>
              <a:ext uri="{FF2B5EF4-FFF2-40B4-BE49-F238E27FC236}">
                <a16:creationId xmlns:a16="http://schemas.microsoft.com/office/drawing/2014/main" id="{45D0F1E7-EBFC-408B-9282-E244EF506412}"/>
              </a:ext>
            </a:extLst>
          </p:cNvPr>
          <p:cNvSpPr txBox="1">
            <a:spLocks/>
          </p:cNvSpPr>
          <p:nvPr/>
        </p:nvSpPr>
        <p:spPr>
          <a:xfrm>
            <a:off x="336883" y="545437"/>
            <a:ext cx="1122950" cy="513348"/>
          </a:xfrm>
          <a:prstGeom prst="rect">
            <a:avLst/>
          </a:prstGeom>
          <a:ln>
            <a:solidFill>
              <a:schemeClr val="tx1"/>
            </a:solidFill>
          </a:ln>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dirty="0">
                <a:latin typeface="ＭＳ ゴシック" panose="020B0609070205080204" pitchFamily="49" charset="-128"/>
                <a:ea typeface="ＭＳ ゴシック" panose="020B0609070205080204" pitchFamily="49" charset="-128"/>
              </a:rPr>
              <a:t>駐車場</a:t>
            </a:r>
          </a:p>
        </p:txBody>
      </p:sp>
      <p:sp>
        <p:nvSpPr>
          <p:cNvPr id="5" name="字幕 2">
            <a:extLst>
              <a:ext uri="{FF2B5EF4-FFF2-40B4-BE49-F238E27FC236}">
                <a16:creationId xmlns:a16="http://schemas.microsoft.com/office/drawing/2014/main" id="{8C790261-D769-4164-9FC6-42D83A19E058}"/>
              </a:ext>
            </a:extLst>
          </p:cNvPr>
          <p:cNvSpPr txBox="1">
            <a:spLocks/>
          </p:cNvSpPr>
          <p:nvPr/>
        </p:nvSpPr>
        <p:spPr>
          <a:xfrm>
            <a:off x="898357" y="4844717"/>
            <a:ext cx="10507578" cy="1588167"/>
          </a:xfrm>
          <a:prstGeom prst="rect">
            <a:avLst/>
          </a:prstGeom>
          <a:ln>
            <a:noFill/>
          </a:ln>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en-US" altLang="ja-JP" sz="1800" dirty="0" smtClean="0">
                <a:latin typeface="ＭＳ ゴシック" panose="020B0609070205080204" pitchFamily="49" charset="-128"/>
                <a:ea typeface="ＭＳ ゴシック" panose="020B0609070205080204" pitchFamily="49" charset="-128"/>
              </a:rPr>
              <a:t>【</a:t>
            </a:r>
            <a:r>
              <a:rPr lang="ja-JP" altLang="en-US" sz="1800" dirty="0" smtClean="0">
                <a:latin typeface="ＭＳ ゴシック" panose="020B0609070205080204" pitchFamily="49" charset="-128"/>
                <a:ea typeface="ＭＳ ゴシック" panose="020B0609070205080204" pitchFamily="49" charset="-128"/>
              </a:rPr>
              <a:t>ご意見</a:t>
            </a:r>
            <a:r>
              <a:rPr lang="en-US" altLang="ja-JP" sz="1800" dirty="0" smtClean="0">
                <a:latin typeface="ＭＳ ゴシック" panose="020B0609070205080204" pitchFamily="49" charset="-128"/>
                <a:ea typeface="ＭＳ ゴシック" panose="020B0609070205080204" pitchFamily="49" charset="-128"/>
              </a:rPr>
              <a:t>】</a:t>
            </a:r>
          </a:p>
          <a:p>
            <a:pPr algn="l"/>
            <a:r>
              <a:rPr lang="ja-JP" altLang="en-US" sz="1800" dirty="0" smtClean="0">
                <a:latin typeface="ＭＳ ゴシック" panose="020B0609070205080204" pitchFamily="49" charset="-128"/>
                <a:ea typeface="ＭＳ ゴシック" panose="020B0609070205080204" pitchFamily="49" charset="-128"/>
              </a:rPr>
              <a:t>→</a:t>
            </a:r>
            <a:r>
              <a:rPr lang="ja-JP" altLang="en-US" sz="1800" dirty="0">
                <a:latin typeface="ＭＳ ゴシック" panose="020B0609070205080204" pitchFamily="49" charset="-128"/>
                <a:ea typeface="ＭＳ ゴシック" panose="020B0609070205080204" pitchFamily="49" charset="-128"/>
              </a:rPr>
              <a:t>車椅子専用駐車場が</a:t>
            </a:r>
            <a:r>
              <a:rPr lang="en-US" altLang="ja-JP" sz="1800" dirty="0">
                <a:latin typeface="ＭＳ ゴシック" panose="020B0609070205080204" pitchFamily="49" charset="-128"/>
                <a:ea typeface="ＭＳ ゴシック" panose="020B0609070205080204" pitchFamily="49" charset="-128"/>
              </a:rPr>
              <a:t>20</a:t>
            </a:r>
            <a:r>
              <a:rPr lang="ja-JP" altLang="en-US" sz="1800" dirty="0">
                <a:latin typeface="ＭＳ ゴシック" panose="020B0609070205080204" pitchFamily="49" charset="-128"/>
                <a:ea typeface="ＭＳ ゴシック" panose="020B0609070205080204" pitchFamily="49" charset="-128"/>
              </a:rPr>
              <a:t>台確保されているのはありがたいが、専用駐車場を</a:t>
            </a:r>
            <a:endParaRPr lang="en-US" altLang="ja-JP" sz="1800" dirty="0">
              <a:latin typeface="ＭＳ ゴシック" panose="020B0609070205080204" pitchFamily="49" charset="-128"/>
              <a:ea typeface="ＭＳ ゴシック" panose="020B0609070205080204" pitchFamily="49" charset="-128"/>
            </a:endParaRPr>
          </a:p>
          <a:p>
            <a:pPr algn="l"/>
            <a:r>
              <a:rPr lang="ja-JP" altLang="en-US" sz="1800" dirty="0">
                <a:latin typeface="ＭＳ ゴシック" panose="020B0609070205080204" pitchFamily="49" charset="-128"/>
                <a:ea typeface="ＭＳ ゴシック" panose="020B0609070205080204" pitchFamily="49" charset="-128"/>
              </a:rPr>
              <a:t>　使用したい場合の事前登録が必要</a:t>
            </a:r>
            <a:endParaRPr lang="en-US" altLang="ja-JP" sz="1800" dirty="0">
              <a:latin typeface="ＭＳ ゴシック" panose="020B0609070205080204" pitchFamily="49" charset="-128"/>
              <a:ea typeface="ＭＳ ゴシック" panose="020B0609070205080204" pitchFamily="49" charset="-128"/>
            </a:endParaRPr>
          </a:p>
          <a:p>
            <a:pPr algn="l"/>
            <a:r>
              <a:rPr lang="ja-JP" altLang="en-US" sz="1800" dirty="0">
                <a:latin typeface="ＭＳ ゴシック" panose="020B0609070205080204" pitchFamily="49" charset="-128"/>
                <a:ea typeface="ＭＳ ゴシック" panose="020B0609070205080204" pitchFamily="49" charset="-128"/>
              </a:rPr>
              <a:t>⇒イオンさんにお伝えする。</a:t>
            </a:r>
          </a:p>
        </p:txBody>
      </p:sp>
      <p:graphicFrame>
        <p:nvGraphicFramePr>
          <p:cNvPr id="6" name="表 6">
            <a:extLst>
              <a:ext uri="{FF2B5EF4-FFF2-40B4-BE49-F238E27FC236}">
                <a16:creationId xmlns:a16="http://schemas.microsoft.com/office/drawing/2014/main" id="{A0B8ABFF-0265-4E2D-9EC9-F7956FB3BF8D}"/>
              </a:ext>
            </a:extLst>
          </p:cNvPr>
          <p:cNvGraphicFramePr>
            <a:graphicFrameLocks noGrp="1"/>
          </p:cNvGraphicFramePr>
          <p:nvPr>
            <p:extLst>
              <p:ext uri="{D42A27DB-BD31-4B8C-83A1-F6EECF244321}">
                <p14:modId xmlns:p14="http://schemas.microsoft.com/office/powerpoint/2010/main" val="504817829"/>
              </p:ext>
            </p:extLst>
          </p:nvPr>
        </p:nvGraphicFramePr>
        <p:xfrm>
          <a:off x="737938" y="2165689"/>
          <a:ext cx="10507578" cy="2443401"/>
        </p:xfrm>
        <a:graphic>
          <a:graphicData uri="http://schemas.openxmlformats.org/drawingml/2006/table">
            <a:tbl>
              <a:tblPr firstRow="1" bandRow="1">
                <a:tableStyleId>{5940675A-B579-460E-94D1-54222C63F5DA}</a:tableStyleId>
              </a:tblPr>
              <a:tblGrid>
                <a:gridCol w="5253789">
                  <a:extLst>
                    <a:ext uri="{9D8B030D-6E8A-4147-A177-3AD203B41FA5}">
                      <a16:colId xmlns:a16="http://schemas.microsoft.com/office/drawing/2014/main" val="3012709222"/>
                    </a:ext>
                  </a:extLst>
                </a:gridCol>
                <a:gridCol w="5253789">
                  <a:extLst>
                    <a:ext uri="{9D8B030D-6E8A-4147-A177-3AD203B41FA5}">
                      <a16:colId xmlns:a16="http://schemas.microsoft.com/office/drawing/2014/main" val="1744504733"/>
                    </a:ext>
                  </a:extLst>
                </a:gridCol>
              </a:tblGrid>
              <a:tr h="359151">
                <a:tc>
                  <a:txBody>
                    <a:bodyPr/>
                    <a:lstStyle/>
                    <a:p>
                      <a:pPr algn="ctr"/>
                      <a:r>
                        <a:rPr kumimoji="1" lang="ja-JP" altLang="en-US" sz="2000" dirty="0">
                          <a:latin typeface="ＭＳ ゴシック" panose="020B0609070205080204" pitchFamily="49" charset="-128"/>
                          <a:ea typeface="ＭＳ ゴシック" panose="020B0609070205080204" pitchFamily="49" charset="-128"/>
                        </a:rPr>
                        <a:t>現状</a:t>
                      </a:r>
                    </a:p>
                  </a:txBody>
                  <a:tcPr anchor="ctr"/>
                </a:tc>
                <a:tc>
                  <a:txBody>
                    <a:bodyPr/>
                    <a:lstStyle/>
                    <a:p>
                      <a:pPr algn="ctr"/>
                      <a:r>
                        <a:rPr kumimoji="1" lang="ja-JP" altLang="en-US" sz="2000" dirty="0">
                          <a:latin typeface="ＭＳ ゴシック" panose="020B0609070205080204" pitchFamily="49" charset="-128"/>
                          <a:ea typeface="ＭＳ ゴシック" panose="020B0609070205080204" pitchFamily="49" charset="-128"/>
                        </a:rPr>
                        <a:t>改善案</a:t>
                      </a:r>
                    </a:p>
                  </a:txBody>
                  <a:tcPr anchor="ctr"/>
                </a:tc>
                <a:extLst>
                  <a:ext uri="{0D108BD9-81ED-4DB2-BD59-A6C34878D82A}">
                    <a16:rowId xmlns:a16="http://schemas.microsoft.com/office/drawing/2014/main" val="2524525232"/>
                  </a:ext>
                </a:extLst>
              </a:tr>
              <a:tr h="2047161">
                <a:tc>
                  <a:txBody>
                    <a:bodyPr/>
                    <a:lstStyle/>
                    <a:p>
                      <a:r>
                        <a:rPr kumimoji="1" lang="ja-JP" altLang="en-US" sz="2000" dirty="0">
                          <a:latin typeface="ＭＳ ゴシック" panose="020B0609070205080204" pitchFamily="49" charset="-128"/>
                          <a:ea typeface="ＭＳ ゴシック" panose="020B0609070205080204" pitchFamily="49" charset="-128"/>
                        </a:rPr>
                        <a:t>・事前精算機により対応できる</a:t>
                      </a:r>
                      <a:endParaRPr kumimoji="1" lang="en-US" altLang="ja-JP" sz="2000" dirty="0">
                        <a:latin typeface="ＭＳ ゴシック" panose="020B0609070205080204" pitchFamily="49" charset="-128"/>
                        <a:ea typeface="ＭＳ ゴシック" panose="020B0609070205080204" pitchFamily="49" charset="-128"/>
                      </a:endParaRPr>
                    </a:p>
                  </a:txBody>
                  <a:tcPr/>
                </a:tc>
                <a:tc>
                  <a:txBody>
                    <a:bodyPr/>
                    <a:lstStyle/>
                    <a:p>
                      <a:r>
                        <a:rPr kumimoji="1" lang="ja-JP" altLang="en-US" sz="2000" dirty="0">
                          <a:latin typeface="ＭＳ ゴシック" panose="020B0609070205080204" pitchFamily="49" charset="-128"/>
                          <a:ea typeface="ＭＳ ゴシック" panose="020B0609070205080204" pitchFamily="49" charset="-128"/>
                        </a:rPr>
                        <a:t>・特になし</a:t>
                      </a:r>
                      <a:endParaRPr kumimoji="1" lang="en-US" altLang="ja-JP" sz="2000" dirty="0">
                        <a:latin typeface="ＭＳ ゴシック" panose="020B0609070205080204" pitchFamily="49" charset="-128"/>
                        <a:ea typeface="ＭＳ ゴシック" panose="020B0609070205080204" pitchFamily="49" charset="-128"/>
                      </a:endParaRPr>
                    </a:p>
                  </a:txBody>
                  <a:tcPr/>
                </a:tc>
                <a:extLst>
                  <a:ext uri="{0D108BD9-81ED-4DB2-BD59-A6C34878D82A}">
                    <a16:rowId xmlns:a16="http://schemas.microsoft.com/office/drawing/2014/main" val="3525981169"/>
                  </a:ext>
                </a:extLst>
              </a:tr>
            </a:tbl>
          </a:graphicData>
        </a:graphic>
      </p:graphicFrame>
      <p:sp>
        <p:nvSpPr>
          <p:cNvPr id="7" name="字幕 2">
            <a:extLst>
              <a:ext uri="{FF2B5EF4-FFF2-40B4-BE49-F238E27FC236}">
                <a16:creationId xmlns:a16="http://schemas.microsoft.com/office/drawing/2014/main" id="{3386D16A-4041-4FFA-B162-AD870BAEB59D}"/>
              </a:ext>
            </a:extLst>
          </p:cNvPr>
          <p:cNvSpPr txBox="1">
            <a:spLocks/>
          </p:cNvSpPr>
          <p:nvPr/>
        </p:nvSpPr>
        <p:spPr>
          <a:xfrm>
            <a:off x="336883" y="1294412"/>
            <a:ext cx="11117179" cy="705853"/>
          </a:xfrm>
          <a:prstGeom prst="rect">
            <a:avLst/>
          </a:prstGeom>
        </p:spPr>
        <p:txBody>
          <a:bodyPr vert="horz" lIns="91440" tIns="45720" rIns="91440" bIns="45720" rtlCol="0" anchor="ctr">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dirty="0">
                <a:latin typeface="ＭＳ ゴシック" panose="020B0609070205080204" pitchFamily="49" charset="-128"/>
                <a:ea typeface="ＭＳ ゴシック" panose="020B0609070205080204" pitchFamily="49" charset="-128"/>
              </a:rPr>
              <a:t>○今回実証検査したＪＡは特に課題なし。</a:t>
            </a:r>
            <a:endParaRPr lang="en-US" altLang="ja-JP" dirty="0">
              <a:latin typeface="ＭＳ ゴシック" panose="020B0609070205080204" pitchFamily="49" charset="-128"/>
              <a:ea typeface="ＭＳ ゴシック" panose="020B0609070205080204" pitchFamily="49" charset="-128"/>
            </a:endParaRPr>
          </a:p>
          <a:p>
            <a:pPr algn="l"/>
            <a:r>
              <a:rPr lang="ja-JP" altLang="en-US" dirty="0">
                <a:latin typeface="ＭＳ ゴシック" panose="020B0609070205080204" pitchFamily="49" charset="-128"/>
                <a:ea typeface="ＭＳ ゴシック" panose="020B0609070205080204" pitchFamily="49" charset="-128"/>
              </a:rPr>
              <a:t>○今回実証検査したイオンモール</a:t>
            </a:r>
          </a:p>
        </p:txBody>
      </p:sp>
    </p:spTree>
    <p:extLst>
      <p:ext uri="{BB962C8B-B14F-4D97-AF65-F5344CB8AC3E}">
        <p14:creationId xmlns:p14="http://schemas.microsoft.com/office/powerpoint/2010/main" val="1175914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2D894E1C-F56F-46C9-9494-8EA891593DBB}"/>
              </a:ext>
            </a:extLst>
          </p:cNvPr>
          <p:cNvSpPr>
            <a:spLocks noGrp="1"/>
          </p:cNvSpPr>
          <p:nvPr>
            <p:ph type="subTitle" idx="1"/>
          </p:nvPr>
        </p:nvSpPr>
        <p:spPr>
          <a:xfrm>
            <a:off x="336883" y="336884"/>
            <a:ext cx="11117179" cy="513348"/>
          </a:xfrm>
        </p:spPr>
        <p:txBody>
          <a:bodyPr anchor="ctr">
            <a:normAutofit fontScale="85000" lnSpcReduction="10000"/>
          </a:bodyPr>
          <a:lstStyle/>
          <a:p>
            <a:pPr algn="l"/>
            <a:r>
              <a:rPr lang="ja-JP" altLang="en-US" dirty="0">
                <a:latin typeface="ＭＳ ゴシック" panose="020B0609070205080204" pitchFamily="49" charset="-128"/>
                <a:ea typeface="ＭＳ ゴシック" panose="020B0609070205080204" pitchFamily="49" charset="-128"/>
              </a:rPr>
              <a:t>◆令和２年度　第</a:t>
            </a:r>
            <a:r>
              <a:rPr lang="en-US" altLang="ja-JP" dirty="0">
                <a:latin typeface="ＭＳ ゴシック" panose="020B0609070205080204" pitchFamily="49" charset="-128"/>
                <a:ea typeface="ＭＳ ゴシック" panose="020B0609070205080204" pitchFamily="49" charset="-128"/>
              </a:rPr>
              <a:t>10</a:t>
            </a:r>
            <a:r>
              <a:rPr lang="ja-JP" altLang="en-US" dirty="0">
                <a:latin typeface="ＭＳ ゴシック" panose="020B0609070205080204" pitchFamily="49" charset="-128"/>
                <a:ea typeface="ＭＳ ゴシック" panose="020B0609070205080204" pitchFamily="49" charset="-128"/>
              </a:rPr>
              <a:t>回大阪府福祉のまちづくり審議会における委員の意見を踏まえた対応</a:t>
            </a:r>
            <a:endParaRPr kumimoji="1" lang="ja-JP" altLang="en-US" dirty="0">
              <a:latin typeface="ＭＳ ゴシック" panose="020B0609070205080204" pitchFamily="49" charset="-128"/>
              <a:ea typeface="ＭＳ ゴシック" panose="020B0609070205080204" pitchFamily="49" charset="-128"/>
            </a:endParaRPr>
          </a:p>
        </p:txBody>
      </p:sp>
      <p:graphicFrame>
        <p:nvGraphicFramePr>
          <p:cNvPr id="6" name="表 6">
            <a:extLst>
              <a:ext uri="{FF2B5EF4-FFF2-40B4-BE49-F238E27FC236}">
                <a16:creationId xmlns:a16="http://schemas.microsoft.com/office/drawing/2014/main" id="{A0B8ABFF-0265-4E2D-9EC9-F7956FB3BF8D}"/>
              </a:ext>
            </a:extLst>
          </p:cNvPr>
          <p:cNvGraphicFramePr>
            <a:graphicFrameLocks noGrp="1"/>
          </p:cNvGraphicFramePr>
          <p:nvPr>
            <p:extLst>
              <p:ext uri="{D42A27DB-BD31-4B8C-83A1-F6EECF244321}">
                <p14:modId xmlns:p14="http://schemas.microsoft.com/office/powerpoint/2010/main" val="1115430959"/>
              </p:ext>
            </p:extLst>
          </p:nvPr>
        </p:nvGraphicFramePr>
        <p:xfrm>
          <a:off x="770472" y="1159325"/>
          <a:ext cx="10507578" cy="5036923"/>
        </p:xfrm>
        <a:graphic>
          <a:graphicData uri="http://schemas.openxmlformats.org/drawingml/2006/table">
            <a:tbl>
              <a:tblPr firstRow="1" bandRow="1">
                <a:tableStyleId>{5940675A-B579-460E-94D1-54222C63F5DA}</a:tableStyleId>
              </a:tblPr>
              <a:tblGrid>
                <a:gridCol w="5253789">
                  <a:extLst>
                    <a:ext uri="{9D8B030D-6E8A-4147-A177-3AD203B41FA5}">
                      <a16:colId xmlns:a16="http://schemas.microsoft.com/office/drawing/2014/main" val="3012709222"/>
                    </a:ext>
                  </a:extLst>
                </a:gridCol>
                <a:gridCol w="5253789">
                  <a:extLst>
                    <a:ext uri="{9D8B030D-6E8A-4147-A177-3AD203B41FA5}">
                      <a16:colId xmlns:a16="http://schemas.microsoft.com/office/drawing/2014/main" val="1744504733"/>
                    </a:ext>
                  </a:extLst>
                </a:gridCol>
              </a:tblGrid>
              <a:tr h="464923">
                <a:tc>
                  <a:txBody>
                    <a:bodyPr/>
                    <a:lstStyle/>
                    <a:p>
                      <a:pPr algn="ctr"/>
                      <a:r>
                        <a:rPr kumimoji="1" lang="ja-JP" altLang="en-US" sz="2000" dirty="0">
                          <a:latin typeface="ＭＳ ゴシック" panose="020B0609070205080204" pitchFamily="49" charset="-128"/>
                          <a:ea typeface="ＭＳ ゴシック" panose="020B0609070205080204" pitchFamily="49" charset="-128"/>
                        </a:rPr>
                        <a:t>委員からの意見</a:t>
                      </a:r>
                    </a:p>
                  </a:txBody>
                  <a:tcPr anchor="ctr"/>
                </a:tc>
                <a:tc>
                  <a:txBody>
                    <a:bodyPr/>
                    <a:lstStyle/>
                    <a:p>
                      <a:pPr algn="ctr"/>
                      <a:r>
                        <a:rPr kumimoji="1" lang="ja-JP" altLang="en-US" sz="2000" dirty="0">
                          <a:latin typeface="ＭＳ ゴシック" panose="020B0609070205080204" pitchFamily="49" charset="-128"/>
                          <a:ea typeface="ＭＳ ゴシック" panose="020B0609070205080204" pitchFamily="49" charset="-128"/>
                        </a:rPr>
                        <a:t>対応案</a:t>
                      </a:r>
                    </a:p>
                  </a:txBody>
                  <a:tcPr anchor="ctr"/>
                </a:tc>
                <a:extLst>
                  <a:ext uri="{0D108BD9-81ED-4DB2-BD59-A6C34878D82A}">
                    <a16:rowId xmlns:a16="http://schemas.microsoft.com/office/drawing/2014/main" val="2524525232"/>
                  </a:ext>
                </a:extLst>
              </a:tr>
              <a:tr h="900011">
                <a:tc>
                  <a:txBody>
                    <a:bodyPr/>
                    <a:lstStyle/>
                    <a:p>
                      <a:r>
                        <a:rPr kumimoji="1" lang="ja-JP" altLang="en-US" sz="1800" dirty="0" smtClean="0">
                          <a:latin typeface="ＭＳ ゴシック" panose="020B0609070205080204" pitchFamily="49" charset="-128"/>
                          <a:ea typeface="ＭＳ ゴシック" panose="020B0609070205080204" pitchFamily="49" charset="-128"/>
                        </a:rPr>
                        <a:t>・「</a:t>
                      </a:r>
                      <a:r>
                        <a:rPr kumimoji="1" lang="ja-JP" altLang="en-US" sz="1800" dirty="0">
                          <a:latin typeface="ＭＳ ゴシック" panose="020B0609070205080204" pitchFamily="49" charset="-128"/>
                          <a:ea typeface="ＭＳ ゴシック" panose="020B0609070205080204" pitchFamily="49" charset="-128"/>
                        </a:rPr>
                        <a:t>災害時、従業員は店舗内に障がい者</a:t>
                      </a:r>
                      <a:r>
                        <a:rPr kumimoji="1" lang="ja-JP" altLang="en-US" sz="1800" dirty="0" smtClean="0">
                          <a:latin typeface="ＭＳ ゴシック" panose="020B0609070205080204" pitchFamily="49" charset="-128"/>
                          <a:ea typeface="ＭＳ ゴシック" panose="020B0609070205080204" pitchFamily="49" charset="-128"/>
                        </a:rPr>
                        <a:t>がいる</a:t>
                      </a:r>
                      <a:endParaRPr kumimoji="1" lang="en-US" altLang="ja-JP" sz="1800" dirty="0" smtClean="0">
                        <a:latin typeface="ＭＳ ゴシック" panose="020B0609070205080204" pitchFamily="49" charset="-128"/>
                        <a:ea typeface="ＭＳ ゴシック" panose="020B0609070205080204" pitchFamily="49" charset="-128"/>
                      </a:endParaRPr>
                    </a:p>
                    <a:p>
                      <a:r>
                        <a:rPr kumimoji="1" lang="ja-JP" altLang="en-US" sz="1800" dirty="0" smtClean="0">
                          <a:latin typeface="ＭＳ ゴシック" panose="020B0609070205080204" pitchFamily="49" charset="-128"/>
                          <a:ea typeface="ＭＳ ゴシック" panose="020B0609070205080204" pitchFamily="49" charset="-128"/>
                        </a:rPr>
                        <a:t>　　こと</a:t>
                      </a:r>
                      <a:r>
                        <a:rPr kumimoji="1" lang="ja-JP" altLang="en-US" sz="1800" dirty="0">
                          <a:latin typeface="ＭＳ ゴシック" panose="020B0609070205080204" pitchFamily="49" charset="-128"/>
                          <a:ea typeface="ＭＳ ゴシック" panose="020B0609070205080204" pitchFamily="49" charset="-128"/>
                        </a:rPr>
                        <a:t>を念頭に入れ、冷静に</a:t>
                      </a:r>
                      <a:r>
                        <a:rPr kumimoji="1" lang="ja-JP" altLang="en-US" sz="1800" dirty="0" smtClean="0">
                          <a:latin typeface="ＭＳ ゴシック" panose="020B0609070205080204" pitchFamily="49" charset="-128"/>
                          <a:ea typeface="ＭＳ ゴシック" panose="020B0609070205080204" pitchFamily="49" charset="-128"/>
                        </a:rPr>
                        <a:t>対応する必要が</a:t>
                      </a:r>
                      <a:endParaRPr kumimoji="1" lang="en-US" altLang="ja-JP" sz="1800" dirty="0" smtClean="0">
                        <a:latin typeface="ＭＳ ゴシック" panose="020B0609070205080204" pitchFamily="49" charset="-128"/>
                        <a:ea typeface="ＭＳ ゴシック" panose="020B0609070205080204" pitchFamily="49" charset="-128"/>
                      </a:endParaRPr>
                    </a:p>
                    <a:p>
                      <a:r>
                        <a:rPr kumimoji="1" lang="ja-JP" altLang="en-US" sz="1800" dirty="0" smtClean="0">
                          <a:latin typeface="ＭＳ ゴシック" panose="020B0609070205080204" pitchFamily="49" charset="-128"/>
                          <a:ea typeface="ＭＳ ゴシック" panose="020B0609070205080204" pitchFamily="49" charset="-128"/>
                        </a:rPr>
                        <a:t>　　ある</a:t>
                      </a:r>
                      <a:r>
                        <a:rPr kumimoji="1" lang="ja-JP" altLang="en-US" sz="1800" dirty="0">
                          <a:latin typeface="ＭＳ ゴシック" panose="020B0609070205080204" pitchFamily="49" charset="-128"/>
                          <a:ea typeface="ＭＳ ゴシック" panose="020B0609070205080204" pitchFamily="49" charset="-128"/>
                        </a:rPr>
                        <a:t>」と追記してほしい。</a:t>
                      </a:r>
                      <a:endParaRPr kumimoji="1" lang="en-US" altLang="ja-JP" sz="1800" dirty="0">
                        <a:latin typeface="ＭＳ ゴシック" panose="020B0609070205080204" pitchFamily="49" charset="-128"/>
                        <a:ea typeface="ＭＳ ゴシック" panose="020B0609070205080204" pitchFamily="49"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ＭＳ ゴシック" panose="020B0609070205080204" pitchFamily="49" charset="-128"/>
                          <a:ea typeface="ＭＳ ゴシック" panose="020B0609070205080204" pitchFamily="49" charset="-128"/>
                        </a:rPr>
                        <a:t>・府福祉のまちづくりガイドラインに、</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ＭＳ ゴシック" panose="020B0609070205080204" pitchFamily="49" charset="-128"/>
                          <a:ea typeface="ＭＳ ゴシック" panose="020B0609070205080204" pitchFamily="49" charset="-128"/>
                        </a:rPr>
                        <a:t>「</a:t>
                      </a:r>
                      <a:r>
                        <a:rPr kumimoji="1" lang="ja-JP" altLang="en-US" sz="1800" dirty="0">
                          <a:latin typeface="ＭＳ ゴシック" panose="020B0609070205080204" pitchFamily="49" charset="-128"/>
                          <a:ea typeface="ＭＳ ゴシック" panose="020B0609070205080204" pitchFamily="49" charset="-128"/>
                        </a:rPr>
                        <a:t>災害時、従業員は店舗内に障がい者</a:t>
                      </a:r>
                      <a:r>
                        <a:rPr kumimoji="1" lang="ja-JP" altLang="en-US" sz="1800" dirty="0" smtClean="0">
                          <a:latin typeface="ＭＳ ゴシック" panose="020B0609070205080204" pitchFamily="49" charset="-128"/>
                          <a:ea typeface="ＭＳ ゴシック" panose="020B0609070205080204" pitchFamily="49" charset="-128"/>
                        </a:rPr>
                        <a:t>がいること</a:t>
                      </a:r>
                      <a:endParaRPr kumimoji="1" lang="en-US" altLang="ja-JP" sz="1800" dirty="0" smtClean="0">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ＭＳ ゴシック" panose="020B0609070205080204" pitchFamily="49" charset="-128"/>
                          <a:ea typeface="ＭＳ ゴシック" panose="020B0609070205080204" pitchFamily="49" charset="-128"/>
                        </a:rPr>
                        <a:t>　を</a:t>
                      </a:r>
                      <a:r>
                        <a:rPr kumimoji="1" lang="ja-JP" altLang="en-US" sz="1800" dirty="0">
                          <a:latin typeface="ＭＳ ゴシック" panose="020B0609070205080204" pitchFamily="49" charset="-128"/>
                          <a:ea typeface="ＭＳ ゴシック" panose="020B0609070205080204" pitchFamily="49" charset="-128"/>
                        </a:rPr>
                        <a:t>念頭に入れ、冷静に</a:t>
                      </a:r>
                      <a:r>
                        <a:rPr kumimoji="1" lang="ja-JP" altLang="en-US" sz="1800" dirty="0" smtClean="0">
                          <a:latin typeface="ＭＳ ゴシック" panose="020B0609070205080204" pitchFamily="49" charset="-128"/>
                          <a:ea typeface="ＭＳ ゴシック" panose="020B0609070205080204" pitchFamily="49" charset="-128"/>
                        </a:rPr>
                        <a:t>対応する必要</a:t>
                      </a:r>
                      <a:r>
                        <a:rPr kumimoji="1" lang="ja-JP" altLang="en-US" sz="1800" dirty="0">
                          <a:latin typeface="ＭＳ ゴシック" panose="020B0609070205080204" pitchFamily="49" charset="-128"/>
                          <a:ea typeface="ＭＳ ゴシック" panose="020B0609070205080204" pitchFamily="49" charset="-128"/>
                        </a:rPr>
                        <a:t>がある」</a:t>
                      </a:r>
                      <a:r>
                        <a:rPr kumimoji="1" lang="ja-JP" altLang="en-US" sz="1800" dirty="0" smtClean="0">
                          <a:latin typeface="ＭＳ ゴシック" panose="020B0609070205080204" pitchFamily="49" charset="-128"/>
                          <a:ea typeface="ＭＳ ゴシック" panose="020B0609070205080204" pitchFamily="49" charset="-128"/>
                        </a:rPr>
                        <a:t>と</a:t>
                      </a:r>
                      <a:endParaRPr kumimoji="1" lang="en-US" altLang="ja-JP" sz="1800" dirty="0" smtClean="0">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ＭＳ ゴシック" panose="020B0609070205080204" pitchFamily="49" charset="-128"/>
                          <a:ea typeface="ＭＳ ゴシック" panose="020B0609070205080204" pitchFamily="49" charset="-128"/>
                        </a:rPr>
                        <a:t>　記載予定</a:t>
                      </a:r>
                      <a:endParaRPr kumimoji="1" lang="en-US" altLang="ja-JP" sz="1800" dirty="0">
                        <a:latin typeface="ＭＳ ゴシック" panose="020B0609070205080204" pitchFamily="49" charset="-128"/>
                        <a:ea typeface="ＭＳ ゴシック" panose="020B0609070205080204" pitchFamily="49" charset="-128"/>
                      </a:endParaRPr>
                    </a:p>
                  </a:txBody>
                  <a:tcPr/>
                </a:tc>
                <a:extLst>
                  <a:ext uri="{0D108BD9-81ED-4DB2-BD59-A6C34878D82A}">
                    <a16:rowId xmlns:a16="http://schemas.microsoft.com/office/drawing/2014/main" val="3525981169"/>
                  </a:ext>
                </a:extLst>
              </a:tr>
              <a:tr h="1668677">
                <a:tc>
                  <a:txBody>
                    <a:bodyPr/>
                    <a:lstStyle/>
                    <a:p>
                      <a:r>
                        <a:rPr kumimoji="1" lang="ja-JP" altLang="en-US" sz="1800" dirty="0" smtClean="0">
                          <a:latin typeface="ＭＳ ゴシック" panose="020B0609070205080204" pitchFamily="49" charset="-128"/>
                          <a:ea typeface="ＭＳ ゴシック" panose="020B0609070205080204" pitchFamily="49" charset="-128"/>
                        </a:rPr>
                        <a:t>・会計</a:t>
                      </a:r>
                      <a:r>
                        <a:rPr kumimoji="1" lang="ja-JP" altLang="en-US" sz="1800" dirty="0">
                          <a:latin typeface="ＭＳ ゴシック" panose="020B0609070205080204" pitchFamily="49" charset="-128"/>
                          <a:ea typeface="ＭＳ ゴシック" panose="020B0609070205080204" pitchFamily="49" charset="-128"/>
                        </a:rPr>
                        <a:t>カウンターにおける高齢者・</a:t>
                      </a:r>
                      <a:r>
                        <a:rPr kumimoji="1" lang="ja-JP" altLang="en-US" sz="1800" dirty="0" err="1">
                          <a:latin typeface="ＭＳ ゴシック" panose="020B0609070205080204" pitchFamily="49" charset="-128"/>
                          <a:ea typeface="ＭＳ ゴシック" panose="020B0609070205080204" pitchFamily="49" charset="-128"/>
                        </a:rPr>
                        <a:t>障</a:t>
                      </a:r>
                      <a:r>
                        <a:rPr kumimoji="1" lang="ja-JP" altLang="en-US" sz="1800" dirty="0" err="1" smtClean="0">
                          <a:latin typeface="ＭＳ ゴシック" panose="020B0609070205080204" pitchFamily="49" charset="-128"/>
                          <a:ea typeface="ＭＳ ゴシック" panose="020B0609070205080204" pitchFamily="49" charset="-128"/>
                        </a:rPr>
                        <a:t>がい</a:t>
                      </a:r>
                      <a:r>
                        <a:rPr kumimoji="1" lang="ja-JP" altLang="en-US" sz="1800" dirty="0" smtClean="0">
                          <a:latin typeface="ＭＳ ゴシック" panose="020B0609070205080204" pitchFamily="49" charset="-128"/>
                          <a:ea typeface="ＭＳ ゴシック" panose="020B0609070205080204" pitchFamily="49" charset="-128"/>
                        </a:rPr>
                        <a:t>者</a:t>
                      </a:r>
                      <a:r>
                        <a:rPr kumimoji="1" lang="ja-JP" altLang="en-US" sz="1800" dirty="0">
                          <a:latin typeface="ＭＳ ゴシック" panose="020B0609070205080204" pitchFamily="49" charset="-128"/>
                          <a:ea typeface="ＭＳ ゴシック" panose="020B0609070205080204" pitchFamily="49" charset="-128"/>
                        </a:rPr>
                        <a:t>へ</a:t>
                      </a:r>
                      <a:r>
                        <a:rPr kumimoji="1" lang="ja-JP" altLang="en-US" sz="1800" dirty="0" smtClean="0">
                          <a:latin typeface="ＭＳ ゴシック" panose="020B0609070205080204" pitchFamily="49" charset="-128"/>
                          <a:ea typeface="ＭＳ ゴシック" panose="020B0609070205080204" pitchFamily="49" charset="-128"/>
                        </a:rPr>
                        <a:t>の　</a:t>
                      </a:r>
                      <a:endParaRPr kumimoji="1" lang="en-US" altLang="ja-JP" sz="1800" dirty="0" smtClean="0">
                        <a:latin typeface="ＭＳ ゴシック" panose="020B0609070205080204" pitchFamily="49" charset="-128"/>
                        <a:ea typeface="ＭＳ ゴシック" panose="020B0609070205080204" pitchFamily="49" charset="-128"/>
                      </a:endParaRPr>
                    </a:p>
                    <a:p>
                      <a:r>
                        <a:rPr kumimoji="1" lang="ja-JP" altLang="en-US" sz="1800" dirty="0" smtClean="0">
                          <a:latin typeface="ＭＳ ゴシック" panose="020B0609070205080204" pitchFamily="49" charset="-128"/>
                          <a:ea typeface="ＭＳ ゴシック" panose="020B0609070205080204" pitchFamily="49" charset="-128"/>
                        </a:rPr>
                        <a:t>　好事例</a:t>
                      </a:r>
                      <a:r>
                        <a:rPr kumimoji="1" lang="ja-JP" altLang="en-US" sz="1800" dirty="0">
                          <a:latin typeface="ＭＳ ゴシック" panose="020B0609070205080204" pitchFamily="49" charset="-128"/>
                          <a:ea typeface="ＭＳ ゴシック" panose="020B0609070205080204" pitchFamily="49" charset="-128"/>
                        </a:rPr>
                        <a:t>等を示し、他の方に理解</a:t>
                      </a:r>
                      <a:r>
                        <a:rPr kumimoji="1" lang="ja-JP" altLang="en-US" sz="1800" dirty="0" smtClean="0">
                          <a:latin typeface="ＭＳ ゴシック" panose="020B0609070205080204" pitchFamily="49" charset="-128"/>
                          <a:ea typeface="ＭＳ ゴシック" panose="020B0609070205080204" pitchFamily="49" charset="-128"/>
                        </a:rPr>
                        <a:t>が得られるよう</a:t>
                      </a:r>
                      <a:endParaRPr kumimoji="1" lang="en-US" altLang="ja-JP" sz="1800" dirty="0" smtClean="0">
                        <a:latin typeface="ＭＳ ゴシック" panose="020B0609070205080204" pitchFamily="49" charset="-128"/>
                        <a:ea typeface="ＭＳ ゴシック" panose="020B0609070205080204" pitchFamily="49" charset="-128"/>
                      </a:endParaRPr>
                    </a:p>
                    <a:p>
                      <a:r>
                        <a:rPr kumimoji="1" lang="ja-JP" altLang="en-US" sz="1800" dirty="0" smtClean="0">
                          <a:latin typeface="ＭＳ ゴシック" panose="020B0609070205080204" pitchFamily="49" charset="-128"/>
                          <a:ea typeface="ＭＳ ゴシック" panose="020B0609070205080204" pitchFamily="49" charset="-128"/>
                        </a:rPr>
                        <a:t>　心</a:t>
                      </a:r>
                      <a:r>
                        <a:rPr kumimoji="1" lang="ja-JP" altLang="en-US" sz="1800" dirty="0">
                          <a:latin typeface="ＭＳ ゴシック" panose="020B0609070205080204" pitchFamily="49" charset="-128"/>
                          <a:ea typeface="ＭＳ ゴシック" panose="020B0609070205080204" pitchFamily="49" charset="-128"/>
                        </a:rPr>
                        <a:t>のバリアフリーに</a:t>
                      </a:r>
                      <a:r>
                        <a:rPr kumimoji="1" lang="ja-JP" altLang="en-US" sz="1800" dirty="0" smtClean="0">
                          <a:latin typeface="ＭＳ ゴシック" panose="020B0609070205080204" pitchFamily="49" charset="-128"/>
                          <a:ea typeface="ＭＳ ゴシック" panose="020B0609070205080204" pitchFamily="49" charset="-128"/>
                        </a:rPr>
                        <a:t>繋げてほしい</a:t>
                      </a:r>
                      <a:r>
                        <a:rPr kumimoji="1" lang="ja-JP" altLang="en-US" sz="1800" dirty="0">
                          <a:latin typeface="ＭＳ ゴシック" panose="020B0609070205080204" pitchFamily="49" charset="-128"/>
                          <a:ea typeface="ＭＳ ゴシック" panose="020B0609070205080204" pitchFamily="49" charset="-128"/>
                        </a:rPr>
                        <a:t>。</a:t>
                      </a:r>
                      <a:endParaRPr kumimoji="1" lang="en-US" altLang="ja-JP" sz="1800" dirty="0">
                        <a:latin typeface="ＭＳ ゴシック" panose="020B0609070205080204" pitchFamily="49" charset="-128"/>
                        <a:ea typeface="ＭＳ ゴシック" panose="020B0609070205080204" pitchFamily="49" charset="-128"/>
                      </a:endParaRPr>
                    </a:p>
                  </a:txBody>
                  <a:tcPr/>
                </a:tc>
                <a:tc>
                  <a:txBody>
                    <a:bodyPr/>
                    <a:lstStyle/>
                    <a:p>
                      <a:pPr algn="l"/>
                      <a:r>
                        <a:rPr kumimoji="1" lang="ja-JP" altLang="en-US" sz="1800" dirty="0" smtClean="0">
                          <a:latin typeface="ＭＳ ゴシック" panose="020B0609070205080204" pitchFamily="49" charset="-128"/>
                          <a:ea typeface="ＭＳ ゴシック" panose="020B0609070205080204" pitchFamily="49" charset="-128"/>
                        </a:rPr>
                        <a:t>・会計</a:t>
                      </a:r>
                      <a:r>
                        <a:rPr kumimoji="1" lang="ja-JP" altLang="en-US" sz="1800" dirty="0">
                          <a:latin typeface="ＭＳ ゴシック" panose="020B0609070205080204" pitchFamily="49" charset="-128"/>
                          <a:ea typeface="ＭＳ ゴシック" panose="020B0609070205080204" pitchFamily="49" charset="-128"/>
                        </a:rPr>
                        <a:t>カウンターにおける高齢者・</a:t>
                      </a:r>
                      <a:r>
                        <a:rPr kumimoji="1" lang="ja-JP" altLang="en-US" sz="1800" dirty="0" err="1">
                          <a:latin typeface="ＭＳ ゴシック" panose="020B0609070205080204" pitchFamily="49" charset="-128"/>
                          <a:ea typeface="ＭＳ ゴシック" panose="020B0609070205080204" pitchFamily="49" charset="-128"/>
                        </a:rPr>
                        <a:t>障</a:t>
                      </a:r>
                      <a:r>
                        <a:rPr kumimoji="1" lang="ja-JP" altLang="en-US" sz="1800" dirty="0" err="1" smtClean="0">
                          <a:latin typeface="ＭＳ ゴシック" panose="020B0609070205080204" pitchFamily="49" charset="-128"/>
                          <a:ea typeface="ＭＳ ゴシック" panose="020B0609070205080204" pitchFamily="49" charset="-128"/>
                        </a:rPr>
                        <a:t>がい</a:t>
                      </a:r>
                      <a:r>
                        <a:rPr kumimoji="1" lang="ja-JP" altLang="en-US" sz="1800" dirty="0" smtClean="0">
                          <a:latin typeface="ＭＳ ゴシック" panose="020B0609070205080204" pitchFamily="49" charset="-128"/>
                          <a:ea typeface="ＭＳ ゴシック" panose="020B0609070205080204" pitchFamily="49" charset="-128"/>
                        </a:rPr>
                        <a:t>者</a:t>
                      </a:r>
                      <a:r>
                        <a:rPr kumimoji="1" lang="ja-JP" altLang="en-US" sz="1800" dirty="0">
                          <a:latin typeface="ＭＳ ゴシック" panose="020B0609070205080204" pitchFamily="49" charset="-128"/>
                          <a:ea typeface="ＭＳ ゴシック" panose="020B0609070205080204" pitchFamily="49" charset="-128"/>
                        </a:rPr>
                        <a:t>へ</a:t>
                      </a:r>
                      <a:r>
                        <a:rPr kumimoji="1" lang="ja-JP" altLang="en-US" sz="1800" dirty="0" smtClean="0">
                          <a:latin typeface="ＭＳ ゴシック" panose="020B0609070205080204" pitchFamily="49" charset="-128"/>
                          <a:ea typeface="ＭＳ ゴシック" panose="020B0609070205080204" pitchFamily="49" charset="-128"/>
                        </a:rPr>
                        <a:t>の</a:t>
                      </a:r>
                      <a:endParaRPr kumimoji="1" lang="en-US" altLang="ja-JP" sz="1800" dirty="0" smtClean="0">
                        <a:latin typeface="ＭＳ ゴシック" panose="020B0609070205080204" pitchFamily="49" charset="-128"/>
                        <a:ea typeface="ＭＳ ゴシック" panose="020B0609070205080204" pitchFamily="49" charset="-128"/>
                      </a:endParaRPr>
                    </a:p>
                    <a:p>
                      <a:pPr algn="l"/>
                      <a:r>
                        <a:rPr kumimoji="1" lang="ja-JP" altLang="en-US" sz="1800" dirty="0" smtClean="0">
                          <a:latin typeface="ＭＳ ゴシック" panose="020B0609070205080204" pitchFamily="49" charset="-128"/>
                          <a:ea typeface="ＭＳ ゴシック" panose="020B0609070205080204" pitchFamily="49" charset="-128"/>
                        </a:rPr>
                        <a:t>　好事例</a:t>
                      </a:r>
                      <a:r>
                        <a:rPr kumimoji="1" lang="ja-JP" altLang="en-US" sz="1800" dirty="0">
                          <a:latin typeface="ＭＳ ゴシック" panose="020B0609070205080204" pitchFamily="49" charset="-128"/>
                          <a:ea typeface="ＭＳ ゴシック" panose="020B0609070205080204" pitchFamily="49" charset="-128"/>
                        </a:rPr>
                        <a:t>等について、記載予定</a:t>
                      </a:r>
                      <a:endParaRPr kumimoji="1" lang="en-US" altLang="ja-JP" sz="1800" dirty="0">
                        <a:latin typeface="ＭＳ ゴシック" panose="020B0609070205080204" pitchFamily="49" charset="-128"/>
                        <a:ea typeface="ＭＳ ゴシック" panose="020B0609070205080204" pitchFamily="49" charset="-128"/>
                      </a:endParaRPr>
                    </a:p>
                    <a:p>
                      <a:pPr algn="l"/>
                      <a:r>
                        <a:rPr kumimoji="1" lang="ja-JP" altLang="en-US" sz="1800" dirty="0" smtClean="0">
                          <a:latin typeface="ＭＳ ゴシック" panose="020B0609070205080204" pitchFamily="49" charset="-128"/>
                          <a:ea typeface="ＭＳ ゴシック" panose="020B0609070205080204" pitchFamily="49" charset="-128"/>
                        </a:rPr>
                        <a:t>・心</a:t>
                      </a:r>
                      <a:r>
                        <a:rPr kumimoji="1" lang="ja-JP" altLang="en-US" sz="1800" dirty="0">
                          <a:latin typeface="ＭＳ ゴシック" panose="020B0609070205080204" pitchFamily="49" charset="-128"/>
                          <a:ea typeface="ＭＳ ゴシック" panose="020B0609070205080204" pitchFamily="49" charset="-128"/>
                        </a:rPr>
                        <a:t>のバリアフリーについては</a:t>
                      </a:r>
                      <a:r>
                        <a:rPr kumimoji="1" lang="ja-JP" altLang="en-US" sz="1800" dirty="0" smtClean="0">
                          <a:latin typeface="ＭＳ ゴシック" panose="020B0609070205080204" pitchFamily="49" charset="-128"/>
                          <a:ea typeface="ＭＳ ゴシック" panose="020B0609070205080204" pitchFamily="49" charset="-128"/>
                        </a:rPr>
                        <a:t>、</a:t>
                      </a:r>
                      <a:endParaRPr kumimoji="1" lang="en-US" altLang="ja-JP" sz="1800" dirty="0" smtClean="0">
                        <a:latin typeface="ＭＳ ゴシック" panose="020B0609070205080204" pitchFamily="49" charset="-128"/>
                        <a:ea typeface="ＭＳ ゴシック" panose="020B0609070205080204" pitchFamily="49" charset="-128"/>
                      </a:endParaRPr>
                    </a:p>
                    <a:p>
                      <a:pPr algn="l"/>
                      <a:r>
                        <a:rPr kumimoji="1" lang="ja-JP" altLang="en-US" sz="1800" dirty="0" smtClean="0">
                          <a:latin typeface="ＭＳ ゴシック" panose="020B0609070205080204" pitchFamily="49" charset="-128"/>
                          <a:ea typeface="ＭＳ ゴシック" panose="020B0609070205080204" pitchFamily="49" charset="-128"/>
                        </a:rPr>
                        <a:t>　</a:t>
                      </a:r>
                      <a:r>
                        <a:rPr kumimoji="1" lang="en-US" altLang="ja-JP" sz="1800" dirty="0" smtClean="0">
                          <a:latin typeface="ＭＳ ゴシック" panose="020B0609070205080204" pitchFamily="49" charset="-128"/>
                          <a:ea typeface="ＭＳ ゴシック" panose="020B0609070205080204" pitchFamily="49" charset="-128"/>
                        </a:rPr>
                        <a:t>(1)</a:t>
                      </a:r>
                      <a:r>
                        <a:rPr kumimoji="1" lang="ja-JP" altLang="en-US" sz="1800" dirty="0" smtClean="0">
                          <a:latin typeface="ＭＳ ゴシック" panose="020B0609070205080204" pitchFamily="49" charset="-128"/>
                          <a:ea typeface="ＭＳ ゴシック" panose="020B0609070205080204" pitchFamily="49" charset="-128"/>
                        </a:rPr>
                        <a:t>障</a:t>
                      </a:r>
                      <a:r>
                        <a:rPr kumimoji="1" lang="ja-JP" altLang="en-US" sz="1800" dirty="0">
                          <a:latin typeface="ＭＳ ゴシック" panose="020B0609070205080204" pitchFamily="49" charset="-128"/>
                          <a:ea typeface="ＭＳ ゴシック" panose="020B0609070205080204" pitchFamily="49" charset="-128"/>
                        </a:rPr>
                        <a:t>がいの社会モデルを理解する</a:t>
                      </a:r>
                      <a:r>
                        <a:rPr kumimoji="1" lang="ja-JP" altLang="en-US" sz="1800" dirty="0" smtClean="0">
                          <a:latin typeface="ＭＳ ゴシック" panose="020B0609070205080204" pitchFamily="49" charset="-128"/>
                          <a:ea typeface="ＭＳ ゴシック" panose="020B0609070205080204" pitchFamily="49" charset="-128"/>
                        </a:rPr>
                        <a:t>こと</a:t>
                      </a:r>
                      <a:endParaRPr kumimoji="1" lang="en-US" altLang="ja-JP" sz="1800" dirty="0" smtClean="0">
                        <a:latin typeface="ＭＳ ゴシック" panose="020B0609070205080204" pitchFamily="49" charset="-128"/>
                        <a:ea typeface="ＭＳ ゴシック" panose="020B0609070205080204" pitchFamily="49" charset="-128"/>
                      </a:endParaRPr>
                    </a:p>
                    <a:p>
                      <a:pPr algn="l"/>
                      <a:r>
                        <a:rPr kumimoji="1" lang="ja-JP" altLang="en-US" sz="1800" dirty="0" smtClean="0">
                          <a:latin typeface="ＭＳ ゴシック" panose="020B0609070205080204" pitchFamily="49" charset="-128"/>
                          <a:ea typeface="ＭＳ ゴシック" panose="020B0609070205080204" pitchFamily="49" charset="-128"/>
                        </a:rPr>
                        <a:t>　</a:t>
                      </a:r>
                      <a:r>
                        <a:rPr kumimoji="1" lang="en-US" altLang="ja-JP" sz="1800" dirty="0" smtClean="0">
                          <a:latin typeface="ＭＳ ゴシック" panose="020B0609070205080204" pitchFamily="49" charset="-128"/>
                          <a:ea typeface="ＭＳ ゴシック" panose="020B0609070205080204" pitchFamily="49" charset="-128"/>
                        </a:rPr>
                        <a:t>(2)</a:t>
                      </a:r>
                      <a:r>
                        <a:rPr kumimoji="1" lang="ja-JP" altLang="en-US" sz="1800" dirty="0" smtClean="0">
                          <a:latin typeface="ＭＳ ゴシック" panose="020B0609070205080204" pitchFamily="49" charset="-128"/>
                          <a:ea typeface="ＭＳ ゴシック" panose="020B0609070205080204" pitchFamily="49" charset="-128"/>
                        </a:rPr>
                        <a:t>不当な差別的</a:t>
                      </a:r>
                      <a:r>
                        <a:rPr kumimoji="1" lang="ja-JP" altLang="en-US" sz="1800" dirty="0">
                          <a:latin typeface="ＭＳ ゴシック" panose="020B0609070205080204" pitchFamily="49" charset="-128"/>
                          <a:ea typeface="ＭＳ ゴシック" panose="020B0609070205080204" pitchFamily="49" charset="-128"/>
                        </a:rPr>
                        <a:t>取扱い及び合理的配慮</a:t>
                      </a:r>
                      <a:r>
                        <a:rPr kumimoji="1" lang="ja-JP" altLang="en-US" sz="1800" dirty="0" smtClean="0">
                          <a:latin typeface="ＭＳ ゴシック" panose="020B0609070205080204" pitchFamily="49" charset="-128"/>
                          <a:ea typeface="ＭＳ ゴシック" panose="020B0609070205080204" pitchFamily="49" charset="-128"/>
                        </a:rPr>
                        <a:t>の不提</a:t>
                      </a:r>
                      <a:endParaRPr kumimoji="1" lang="en-US" altLang="ja-JP" sz="1800" dirty="0" smtClean="0">
                        <a:latin typeface="ＭＳ ゴシック" panose="020B0609070205080204" pitchFamily="49" charset="-128"/>
                        <a:ea typeface="ＭＳ ゴシック" panose="020B0609070205080204" pitchFamily="49" charset="-128"/>
                      </a:endParaRPr>
                    </a:p>
                    <a:p>
                      <a:pPr algn="l"/>
                      <a:r>
                        <a:rPr kumimoji="1" lang="ja-JP" altLang="en-US" sz="1800" dirty="0" smtClean="0">
                          <a:latin typeface="ＭＳ ゴシック" panose="020B0609070205080204" pitchFamily="49" charset="-128"/>
                          <a:ea typeface="ＭＳ ゴシック" panose="020B0609070205080204" pitchFamily="49" charset="-128"/>
                        </a:rPr>
                        <a:t>　　供を行わない</a:t>
                      </a:r>
                      <a:r>
                        <a:rPr kumimoji="1" lang="ja-JP" altLang="en-US" sz="1800" dirty="0">
                          <a:latin typeface="ＭＳ ゴシック" panose="020B0609070205080204" pitchFamily="49" charset="-128"/>
                          <a:ea typeface="ＭＳ ゴシック" panose="020B0609070205080204" pitchFamily="49" charset="-128"/>
                        </a:rPr>
                        <a:t>よう徹底する</a:t>
                      </a:r>
                      <a:r>
                        <a:rPr kumimoji="1" lang="ja-JP" altLang="en-US" sz="1800" dirty="0" smtClean="0">
                          <a:latin typeface="ＭＳ ゴシック" panose="020B0609070205080204" pitchFamily="49" charset="-128"/>
                          <a:ea typeface="ＭＳ ゴシック" panose="020B0609070205080204" pitchFamily="49" charset="-128"/>
                        </a:rPr>
                        <a:t>こと</a:t>
                      </a:r>
                      <a:endParaRPr kumimoji="1" lang="en-US" altLang="ja-JP" sz="1800" dirty="0" smtClean="0">
                        <a:latin typeface="ＭＳ ゴシック" panose="020B0609070205080204" pitchFamily="49" charset="-128"/>
                        <a:ea typeface="ＭＳ ゴシック" panose="020B0609070205080204" pitchFamily="49" charset="-128"/>
                      </a:endParaRPr>
                    </a:p>
                    <a:p>
                      <a:pPr algn="l"/>
                      <a:r>
                        <a:rPr kumimoji="1" lang="ja-JP" altLang="en-US" sz="1800" dirty="0" smtClean="0">
                          <a:latin typeface="ＭＳ ゴシック" panose="020B0609070205080204" pitchFamily="49" charset="-128"/>
                          <a:ea typeface="ＭＳ ゴシック" panose="020B0609070205080204" pitchFamily="49" charset="-128"/>
                        </a:rPr>
                        <a:t>　</a:t>
                      </a:r>
                      <a:r>
                        <a:rPr kumimoji="1" lang="en-US" altLang="ja-JP" sz="1800" dirty="0" smtClean="0">
                          <a:latin typeface="ＭＳ ゴシック" panose="020B0609070205080204" pitchFamily="49" charset="-128"/>
                          <a:ea typeface="ＭＳ ゴシック" panose="020B0609070205080204" pitchFamily="49" charset="-128"/>
                        </a:rPr>
                        <a:t>(3)</a:t>
                      </a:r>
                      <a:r>
                        <a:rPr kumimoji="1" lang="ja-JP" altLang="en-US" sz="1800" dirty="0" smtClean="0">
                          <a:latin typeface="ＭＳ ゴシック" panose="020B0609070205080204" pitchFamily="49" charset="-128"/>
                          <a:ea typeface="ＭＳ ゴシック" panose="020B0609070205080204" pitchFamily="49" charset="-128"/>
                        </a:rPr>
                        <a:t>多様な他者</a:t>
                      </a:r>
                      <a:r>
                        <a:rPr kumimoji="1" lang="ja-JP" altLang="en-US" sz="1800" dirty="0">
                          <a:latin typeface="ＭＳ ゴシック" panose="020B0609070205080204" pitchFamily="49" charset="-128"/>
                          <a:ea typeface="ＭＳ ゴシック" panose="020B0609070205080204" pitchFamily="49" charset="-128"/>
                        </a:rPr>
                        <a:t>との</a:t>
                      </a:r>
                      <a:r>
                        <a:rPr kumimoji="1" lang="ja-JP" altLang="en-US" sz="1800" dirty="0" smtClean="0">
                          <a:latin typeface="ＭＳ ゴシック" panose="020B0609070205080204" pitchFamily="49" charset="-128"/>
                          <a:ea typeface="ＭＳ ゴシック" panose="020B0609070205080204" pitchFamily="49" charset="-128"/>
                        </a:rPr>
                        <a:t>コミュニケーション力を</a:t>
                      </a:r>
                      <a:endParaRPr kumimoji="1" lang="en-US" altLang="ja-JP" sz="1800" dirty="0" smtClean="0">
                        <a:latin typeface="ＭＳ ゴシック" panose="020B0609070205080204" pitchFamily="49" charset="-128"/>
                        <a:ea typeface="ＭＳ ゴシック" panose="020B0609070205080204" pitchFamily="49" charset="-128"/>
                      </a:endParaRPr>
                    </a:p>
                    <a:p>
                      <a:pPr algn="l"/>
                      <a:r>
                        <a:rPr kumimoji="1" lang="ja-JP" altLang="en-US" sz="1800" dirty="0" smtClean="0">
                          <a:latin typeface="ＭＳ ゴシック" panose="020B0609070205080204" pitchFamily="49" charset="-128"/>
                          <a:ea typeface="ＭＳ ゴシック" panose="020B0609070205080204" pitchFamily="49" charset="-128"/>
                        </a:rPr>
                        <a:t>　　養い、困難</a:t>
                      </a:r>
                      <a:r>
                        <a:rPr kumimoji="1" lang="ja-JP" altLang="en-US" sz="1800" dirty="0">
                          <a:latin typeface="ＭＳ ゴシック" panose="020B0609070205080204" pitchFamily="49" charset="-128"/>
                          <a:ea typeface="ＭＳ ゴシック" panose="020B0609070205080204" pitchFamily="49" charset="-128"/>
                        </a:rPr>
                        <a:t>な痛みを想像・</a:t>
                      </a:r>
                      <a:r>
                        <a:rPr kumimoji="1" lang="ja-JP" altLang="en-US" sz="1800" dirty="0" smtClean="0">
                          <a:latin typeface="ＭＳ ゴシック" panose="020B0609070205080204" pitchFamily="49" charset="-128"/>
                          <a:ea typeface="ＭＳ ゴシック" panose="020B0609070205080204" pitchFamily="49" charset="-128"/>
                        </a:rPr>
                        <a:t>共感する</a:t>
                      </a:r>
                      <a:r>
                        <a:rPr kumimoji="1" lang="ja-JP" altLang="en-US" sz="1800" dirty="0">
                          <a:latin typeface="ＭＳ ゴシック" panose="020B0609070205080204" pitchFamily="49" charset="-128"/>
                          <a:ea typeface="ＭＳ ゴシック" panose="020B0609070205080204" pitchFamily="49" charset="-128"/>
                        </a:rPr>
                        <a:t>力を</a:t>
                      </a:r>
                      <a:r>
                        <a:rPr kumimoji="1" lang="ja-JP" altLang="en-US" sz="1800" dirty="0" smtClean="0">
                          <a:latin typeface="ＭＳ ゴシック" panose="020B0609070205080204" pitchFamily="49" charset="-128"/>
                          <a:ea typeface="ＭＳ ゴシック" panose="020B0609070205080204" pitchFamily="49" charset="-128"/>
                        </a:rPr>
                        <a:t>培う</a:t>
                      </a:r>
                      <a:endParaRPr kumimoji="1" lang="en-US" altLang="ja-JP" sz="1800" dirty="0" smtClean="0">
                        <a:latin typeface="ＭＳ ゴシック" panose="020B0609070205080204" pitchFamily="49" charset="-128"/>
                        <a:ea typeface="ＭＳ ゴシック" panose="020B0609070205080204" pitchFamily="49" charset="-128"/>
                      </a:endParaRPr>
                    </a:p>
                    <a:p>
                      <a:pPr algn="l"/>
                      <a:r>
                        <a:rPr kumimoji="1" lang="ja-JP" altLang="en-US" sz="1800" dirty="0" smtClean="0">
                          <a:latin typeface="ＭＳ ゴシック" panose="020B0609070205080204" pitchFamily="49" charset="-128"/>
                          <a:ea typeface="ＭＳ ゴシック" panose="020B0609070205080204" pitchFamily="49" charset="-128"/>
                        </a:rPr>
                        <a:t>　　こと</a:t>
                      </a:r>
                      <a:endParaRPr kumimoji="1" lang="en-US" altLang="ja-JP" sz="1800" dirty="0" smtClean="0">
                        <a:latin typeface="ＭＳ ゴシック" panose="020B0609070205080204" pitchFamily="49" charset="-128"/>
                        <a:ea typeface="ＭＳ ゴシック" panose="020B0609070205080204" pitchFamily="49" charset="-128"/>
                      </a:endParaRPr>
                    </a:p>
                    <a:p>
                      <a:pPr algn="l"/>
                      <a:r>
                        <a:rPr kumimoji="1" lang="ja-JP" altLang="en-US" sz="1800" dirty="0" smtClean="0">
                          <a:latin typeface="ＭＳ ゴシック" panose="020B0609070205080204" pitchFamily="49" charset="-128"/>
                          <a:ea typeface="ＭＳ ゴシック" panose="020B0609070205080204" pitchFamily="49" charset="-128"/>
                        </a:rPr>
                        <a:t>　と</a:t>
                      </a:r>
                      <a:r>
                        <a:rPr kumimoji="1" lang="ja-JP" altLang="en-US" sz="1800" dirty="0">
                          <a:latin typeface="ＭＳ ゴシック" panose="020B0609070205080204" pitchFamily="49" charset="-128"/>
                          <a:ea typeface="ＭＳ ゴシック" panose="020B0609070205080204" pitchFamily="49" charset="-128"/>
                        </a:rPr>
                        <a:t>いった</a:t>
                      </a:r>
                      <a:r>
                        <a:rPr kumimoji="1" lang="ja-JP" altLang="en-US" sz="1800" dirty="0" smtClean="0">
                          <a:latin typeface="ＭＳ ゴシック" panose="020B0609070205080204" pitchFamily="49" charset="-128"/>
                          <a:ea typeface="ＭＳ ゴシック" panose="020B0609070205080204" pitchFamily="49" charset="-128"/>
                        </a:rPr>
                        <a:t>ユニバーサルデザイン</a:t>
                      </a:r>
                      <a:r>
                        <a:rPr kumimoji="1" lang="en-US" altLang="ja-JP" sz="1800" dirty="0">
                          <a:latin typeface="ＭＳ ゴシック" panose="020B0609070205080204" pitchFamily="49" charset="-128"/>
                          <a:ea typeface="ＭＳ ゴシック" panose="020B0609070205080204" pitchFamily="49" charset="-128"/>
                        </a:rPr>
                        <a:t>2020</a:t>
                      </a:r>
                      <a:r>
                        <a:rPr kumimoji="1" lang="ja-JP" altLang="en-US" sz="1800" dirty="0" smtClean="0">
                          <a:latin typeface="ＭＳ ゴシック" panose="020B0609070205080204" pitchFamily="49" charset="-128"/>
                          <a:ea typeface="ＭＳ ゴシック" panose="020B0609070205080204" pitchFamily="49" charset="-128"/>
                        </a:rPr>
                        <a:t>行動計画で</a:t>
                      </a:r>
                      <a:endParaRPr kumimoji="1" lang="en-US" altLang="ja-JP" sz="1800" dirty="0" smtClean="0">
                        <a:latin typeface="ＭＳ ゴシック" panose="020B0609070205080204" pitchFamily="49" charset="-128"/>
                        <a:ea typeface="ＭＳ ゴシック" panose="020B0609070205080204" pitchFamily="49" charset="-128"/>
                      </a:endParaRPr>
                    </a:p>
                    <a:p>
                      <a:pPr algn="l"/>
                      <a:r>
                        <a:rPr kumimoji="1" lang="ja-JP" altLang="en-US" sz="1800" dirty="0" smtClean="0">
                          <a:latin typeface="ＭＳ ゴシック" panose="020B0609070205080204" pitchFamily="49" charset="-128"/>
                          <a:ea typeface="ＭＳ ゴシック" panose="020B0609070205080204" pitchFamily="49" charset="-128"/>
                        </a:rPr>
                        <a:t>　示されたポイント</a:t>
                      </a:r>
                      <a:r>
                        <a:rPr kumimoji="1" lang="ja-JP" altLang="en-US" sz="1800" dirty="0">
                          <a:latin typeface="ＭＳ ゴシック" panose="020B0609070205080204" pitchFamily="49" charset="-128"/>
                          <a:ea typeface="ＭＳ ゴシック" panose="020B0609070205080204" pitchFamily="49" charset="-128"/>
                        </a:rPr>
                        <a:t>を踏まえ、</a:t>
                      </a:r>
                      <a:r>
                        <a:rPr kumimoji="1" lang="ja-JP" altLang="en-US" sz="1800" dirty="0" smtClean="0">
                          <a:latin typeface="ＭＳ ゴシック" panose="020B0609070205080204" pitchFamily="49" charset="-128"/>
                          <a:ea typeface="ＭＳ ゴシック" panose="020B0609070205080204" pitchFamily="49" charset="-128"/>
                        </a:rPr>
                        <a:t>推進する</a:t>
                      </a:r>
                      <a:r>
                        <a:rPr kumimoji="1" lang="ja-JP" altLang="en-US" sz="1800" dirty="0">
                          <a:latin typeface="ＭＳ ゴシック" panose="020B0609070205080204" pitchFamily="49" charset="-128"/>
                          <a:ea typeface="ＭＳ ゴシック" panose="020B0609070205080204" pitchFamily="49" charset="-128"/>
                        </a:rPr>
                        <a:t>こと</a:t>
                      </a:r>
                      <a:r>
                        <a:rPr kumimoji="1" lang="ja-JP" altLang="en-US" sz="1800" dirty="0" smtClean="0">
                          <a:latin typeface="ＭＳ ゴシック" panose="020B0609070205080204" pitchFamily="49" charset="-128"/>
                          <a:ea typeface="ＭＳ ゴシック" panose="020B0609070205080204" pitchFamily="49" charset="-128"/>
                        </a:rPr>
                        <a:t>が</a:t>
                      </a:r>
                      <a:endParaRPr kumimoji="1" lang="en-US" altLang="ja-JP" sz="1800" dirty="0" smtClean="0">
                        <a:latin typeface="ＭＳ ゴシック" panose="020B0609070205080204" pitchFamily="49" charset="-128"/>
                        <a:ea typeface="ＭＳ ゴシック" panose="020B0609070205080204" pitchFamily="49" charset="-128"/>
                      </a:endParaRPr>
                    </a:p>
                    <a:p>
                      <a:pPr algn="l"/>
                      <a:r>
                        <a:rPr kumimoji="1" lang="ja-JP" altLang="en-US" sz="1800" dirty="0" smtClean="0">
                          <a:latin typeface="ＭＳ ゴシック" panose="020B0609070205080204" pitchFamily="49" charset="-128"/>
                          <a:ea typeface="ＭＳ ゴシック" panose="020B0609070205080204" pitchFamily="49" charset="-128"/>
                        </a:rPr>
                        <a:t>　重要</a:t>
                      </a:r>
                      <a:r>
                        <a:rPr kumimoji="1" lang="ja-JP" altLang="en-US" sz="1800" dirty="0">
                          <a:latin typeface="ＭＳ ゴシック" panose="020B0609070205080204" pitchFamily="49" charset="-128"/>
                          <a:ea typeface="ＭＳ ゴシック" panose="020B0609070205080204" pitchFamily="49" charset="-128"/>
                        </a:rPr>
                        <a:t>であることから検討</a:t>
                      </a:r>
                      <a:r>
                        <a:rPr kumimoji="1" lang="ja-JP" altLang="en-US" sz="1800" dirty="0" smtClean="0">
                          <a:latin typeface="ＭＳ ゴシック" panose="020B0609070205080204" pitchFamily="49" charset="-128"/>
                          <a:ea typeface="ＭＳ ゴシック" panose="020B0609070205080204" pitchFamily="49" charset="-128"/>
                        </a:rPr>
                        <a:t>を進める</a:t>
                      </a:r>
                      <a:r>
                        <a:rPr kumimoji="1" lang="ja-JP" altLang="en-US" sz="1800" dirty="0">
                          <a:latin typeface="ＭＳ ゴシック" panose="020B0609070205080204" pitchFamily="49" charset="-128"/>
                          <a:ea typeface="ＭＳ ゴシック" panose="020B0609070205080204" pitchFamily="49" charset="-128"/>
                        </a:rPr>
                        <a:t>。</a:t>
                      </a:r>
                      <a:endParaRPr kumimoji="1" lang="en-US" altLang="ja-JP" sz="1800" dirty="0">
                        <a:latin typeface="ＭＳ ゴシック" panose="020B0609070205080204" pitchFamily="49" charset="-128"/>
                        <a:ea typeface="ＭＳ ゴシック" panose="020B0609070205080204" pitchFamily="49" charset="-128"/>
                      </a:endParaRPr>
                    </a:p>
                  </a:txBody>
                  <a:tcPr/>
                </a:tc>
                <a:extLst>
                  <a:ext uri="{0D108BD9-81ED-4DB2-BD59-A6C34878D82A}">
                    <a16:rowId xmlns:a16="http://schemas.microsoft.com/office/drawing/2014/main" val="1217785024"/>
                  </a:ext>
                </a:extLst>
              </a:tr>
            </a:tbl>
          </a:graphicData>
        </a:graphic>
      </p:graphicFrame>
    </p:spTree>
    <p:extLst>
      <p:ext uri="{BB962C8B-B14F-4D97-AF65-F5344CB8AC3E}">
        <p14:creationId xmlns:p14="http://schemas.microsoft.com/office/powerpoint/2010/main" val="40255659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4BE11803-4504-4FE9-BD35-9706377B942D}"/>
              </a:ext>
            </a:extLst>
          </p:cNvPr>
          <p:cNvSpPr>
            <a:spLocks noGrp="1"/>
          </p:cNvSpPr>
          <p:nvPr>
            <p:ph type="subTitle" idx="1"/>
          </p:nvPr>
        </p:nvSpPr>
        <p:spPr>
          <a:xfrm>
            <a:off x="565397" y="325663"/>
            <a:ext cx="11061206" cy="1251352"/>
          </a:xfrm>
          <a:noFill/>
          <a:ln w="28575">
            <a:solidFill>
              <a:schemeClr val="tx1"/>
            </a:solidFill>
            <a:prstDash val="sysDash"/>
          </a:ln>
        </p:spPr>
        <p:txBody>
          <a:bodyPr>
            <a:noAutofit/>
          </a:bodyPr>
          <a:lstStyle/>
          <a:p>
            <a:pPr algn="l"/>
            <a:r>
              <a:rPr kumimoji="1" lang="ja-JP" altLang="en-US" sz="2000" b="1" dirty="0" smtClean="0">
                <a:latin typeface="ＭＳ ゴシック" panose="020B0609070205080204" pitchFamily="49" charset="-128"/>
                <a:ea typeface="ＭＳ ゴシック" panose="020B0609070205080204" pitchFamily="49" charset="-128"/>
              </a:rPr>
              <a:t>◆国</a:t>
            </a:r>
            <a:r>
              <a:rPr kumimoji="1" lang="ja-JP" altLang="en-US" sz="2000" b="1" dirty="0">
                <a:latin typeface="ＭＳ ゴシック" panose="020B0609070205080204" pitchFamily="49" charset="-128"/>
                <a:ea typeface="ＭＳ ゴシック" panose="020B0609070205080204" pitchFamily="49" charset="-128"/>
              </a:rPr>
              <a:t>の小規模店舗のバリアフリー設計等に関する考え方・留意点の充実と府独自の実証</a:t>
            </a:r>
            <a:r>
              <a:rPr kumimoji="1" lang="ja-JP" altLang="en-US" sz="2000" b="1" dirty="0" smtClean="0">
                <a:latin typeface="ＭＳ ゴシック" panose="020B0609070205080204" pitchFamily="49" charset="-128"/>
                <a:ea typeface="ＭＳ ゴシック" panose="020B0609070205080204" pitchFamily="49" charset="-128"/>
              </a:rPr>
              <a:t>検査</a:t>
            </a:r>
            <a:endParaRPr kumimoji="1" lang="en-US" altLang="ja-JP" sz="2000" b="1" dirty="0" smtClean="0">
              <a:latin typeface="ＭＳ ゴシック" panose="020B0609070205080204" pitchFamily="49" charset="-128"/>
              <a:ea typeface="ＭＳ ゴシック" panose="020B0609070205080204" pitchFamily="49" charset="-128"/>
            </a:endParaRPr>
          </a:p>
          <a:p>
            <a:pPr algn="l"/>
            <a:r>
              <a:rPr lang="ja-JP" altLang="en-US" sz="2000" b="1" dirty="0">
                <a:latin typeface="ＭＳ ゴシック" panose="020B0609070205080204" pitchFamily="49" charset="-128"/>
                <a:ea typeface="ＭＳ ゴシック" panose="020B0609070205080204" pitchFamily="49" charset="-128"/>
              </a:rPr>
              <a:t>　</a:t>
            </a:r>
            <a:r>
              <a:rPr kumimoji="1" lang="ja-JP" altLang="en-US" sz="2000" b="1" dirty="0" smtClean="0">
                <a:latin typeface="ＭＳ ゴシック" panose="020B0609070205080204" pitchFamily="49" charset="-128"/>
                <a:ea typeface="ＭＳ ゴシック" panose="020B0609070205080204" pitchFamily="49" charset="-128"/>
              </a:rPr>
              <a:t>の関係</a:t>
            </a:r>
            <a:r>
              <a:rPr kumimoji="1" lang="ja-JP" altLang="en-US" sz="2000" b="1" dirty="0">
                <a:latin typeface="ＭＳ ゴシック" panose="020B0609070205080204" pitchFamily="49" charset="-128"/>
                <a:ea typeface="ＭＳ ゴシック" panose="020B0609070205080204" pitchFamily="49" charset="-128"/>
              </a:rPr>
              <a:t>について、整理したところ、国の用途・業種分類に関し、概ねカバーできている</a:t>
            </a:r>
            <a:r>
              <a:rPr kumimoji="1" lang="ja-JP" altLang="en-US" sz="2000" b="1" dirty="0" smtClean="0">
                <a:latin typeface="ＭＳ ゴシック" panose="020B0609070205080204" pitchFamily="49" charset="-128"/>
                <a:ea typeface="ＭＳ ゴシック" panose="020B0609070205080204" pitchFamily="49" charset="-128"/>
              </a:rPr>
              <a:t>と</a:t>
            </a:r>
            <a:endParaRPr kumimoji="1" lang="en-US" altLang="ja-JP" sz="2000" b="1" dirty="0" smtClean="0">
              <a:latin typeface="ＭＳ ゴシック" panose="020B0609070205080204" pitchFamily="49" charset="-128"/>
              <a:ea typeface="ＭＳ ゴシック" panose="020B0609070205080204" pitchFamily="49" charset="-128"/>
            </a:endParaRPr>
          </a:p>
          <a:p>
            <a:pPr algn="l"/>
            <a:r>
              <a:rPr lang="ja-JP" altLang="en-US" sz="2000" b="1" dirty="0">
                <a:latin typeface="ＭＳ ゴシック" panose="020B0609070205080204" pitchFamily="49" charset="-128"/>
                <a:ea typeface="ＭＳ ゴシック" panose="020B0609070205080204" pitchFamily="49" charset="-128"/>
              </a:rPr>
              <a:t>　</a:t>
            </a:r>
            <a:r>
              <a:rPr kumimoji="1" lang="ja-JP" altLang="en-US" sz="2000" b="1" dirty="0" smtClean="0">
                <a:latin typeface="ＭＳ ゴシック" panose="020B0609070205080204" pitchFamily="49" charset="-128"/>
                <a:ea typeface="ＭＳ ゴシック" panose="020B0609070205080204" pitchFamily="49" charset="-128"/>
              </a:rPr>
              <a:t>考えられる</a:t>
            </a:r>
            <a:r>
              <a:rPr lang="ja-JP" altLang="en-US" sz="2000" b="1" dirty="0">
                <a:latin typeface="ＭＳ ゴシック" panose="020B0609070205080204" pitchFamily="49" charset="-128"/>
                <a:ea typeface="ＭＳ ゴシック" panose="020B0609070205080204" pitchFamily="49" charset="-128"/>
              </a:rPr>
              <a:t>。</a:t>
            </a:r>
            <a:endParaRPr kumimoji="1" lang="en-US" altLang="ja-JP" sz="2000" b="1" dirty="0">
              <a:latin typeface="ＭＳ ゴシック" panose="020B0609070205080204" pitchFamily="49" charset="-128"/>
              <a:ea typeface="ＭＳ ゴシック" panose="020B0609070205080204" pitchFamily="49" charset="-128"/>
            </a:endParaRPr>
          </a:p>
        </p:txBody>
      </p:sp>
      <p:sp>
        <p:nvSpPr>
          <p:cNvPr id="7" name="字幕 2">
            <a:extLst>
              <a:ext uri="{FF2B5EF4-FFF2-40B4-BE49-F238E27FC236}">
                <a16:creationId xmlns:a16="http://schemas.microsoft.com/office/drawing/2014/main" id="{C9996641-C711-47D3-8CD3-9167FBBAE7F6}"/>
              </a:ext>
            </a:extLst>
          </p:cNvPr>
          <p:cNvSpPr txBox="1">
            <a:spLocks/>
          </p:cNvSpPr>
          <p:nvPr/>
        </p:nvSpPr>
        <p:spPr>
          <a:xfrm>
            <a:off x="651667" y="1848179"/>
            <a:ext cx="11061206" cy="489690"/>
          </a:xfrm>
          <a:prstGeom prst="rect">
            <a:avLst/>
          </a:prstGeom>
          <a:ln>
            <a:noFill/>
          </a:ln>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1800" dirty="0">
                <a:latin typeface="ＭＳ ゴシック" panose="020B0609070205080204" pitchFamily="49" charset="-128"/>
                <a:ea typeface="ＭＳ ゴシック" panose="020B0609070205080204" pitchFamily="49" charset="-128"/>
              </a:rPr>
              <a:t>◎（国）の小規模店舗のバリアフリー設計等に関する考え方・留意点の充実と府独自の実証検査について</a:t>
            </a:r>
            <a:endParaRPr lang="en-US" altLang="ja-JP" sz="1800" dirty="0">
              <a:latin typeface="ＭＳ ゴシック" panose="020B0609070205080204" pitchFamily="49" charset="-128"/>
              <a:ea typeface="ＭＳ ゴシック" panose="020B0609070205080204" pitchFamily="49" charset="-128"/>
            </a:endParaRPr>
          </a:p>
        </p:txBody>
      </p:sp>
      <p:graphicFrame>
        <p:nvGraphicFramePr>
          <p:cNvPr id="8" name="表 8">
            <a:extLst>
              <a:ext uri="{FF2B5EF4-FFF2-40B4-BE49-F238E27FC236}">
                <a16:creationId xmlns:a16="http://schemas.microsoft.com/office/drawing/2014/main" id="{B6FB288B-96FC-4976-9666-A2D05DF113EE}"/>
              </a:ext>
            </a:extLst>
          </p:cNvPr>
          <p:cNvGraphicFramePr>
            <a:graphicFrameLocks noGrp="1"/>
          </p:cNvGraphicFramePr>
          <p:nvPr>
            <p:extLst>
              <p:ext uri="{D42A27DB-BD31-4B8C-83A1-F6EECF244321}">
                <p14:modId xmlns:p14="http://schemas.microsoft.com/office/powerpoint/2010/main" val="3090690779"/>
              </p:ext>
            </p:extLst>
          </p:nvPr>
        </p:nvGraphicFramePr>
        <p:xfrm>
          <a:off x="737938" y="2337869"/>
          <a:ext cx="10888665" cy="4234102"/>
        </p:xfrm>
        <a:graphic>
          <a:graphicData uri="http://schemas.openxmlformats.org/drawingml/2006/table">
            <a:tbl>
              <a:tblPr firstRow="1" bandRow="1">
                <a:tableStyleId>{5940675A-B579-460E-94D1-54222C63F5DA}</a:tableStyleId>
              </a:tblPr>
              <a:tblGrid>
                <a:gridCol w="1600287">
                  <a:extLst>
                    <a:ext uri="{9D8B030D-6E8A-4147-A177-3AD203B41FA5}">
                      <a16:colId xmlns:a16="http://schemas.microsoft.com/office/drawing/2014/main" val="3321848709"/>
                    </a:ext>
                  </a:extLst>
                </a:gridCol>
                <a:gridCol w="6801853">
                  <a:extLst>
                    <a:ext uri="{9D8B030D-6E8A-4147-A177-3AD203B41FA5}">
                      <a16:colId xmlns:a16="http://schemas.microsoft.com/office/drawing/2014/main" val="2547313947"/>
                    </a:ext>
                  </a:extLst>
                </a:gridCol>
                <a:gridCol w="2486525">
                  <a:extLst>
                    <a:ext uri="{9D8B030D-6E8A-4147-A177-3AD203B41FA5}">
                      <a16:colId xmlns:a16="http://schemas.microsoft.com/office/drawing/2014/main" val="1782399063"/>
                    </a:ext>
                  </a:extLst>
                </a:gridCol>
              </a:tblGrid>
              <a:tr h="314213">
                <a:tc>
                  <a:txBody>
                    <a:bodyPr/>
                    <a:lstStyle/>
                    <a:p>
                      <a:pPr algn="ctr"/>
                      <a:r>
                        <a:rPr kumimoji="1" lang="ja-JP" altLang="en-US" sz="1600" dirty="0">
                          <a:latin typeface="ＭＳ ゴシック" panose="020B0609070205080204" pitchFamily="49" charset="-128"/>
                          <a:ea typeface="ＭＳ ゴシック" panose="020B0609070205080204" pitchFamily="49" charset="-128"/>
                        </a:rPr>
                        <a:t>用途</a:t>
                      </a:r>
                    </a:p>
                  </a:txBody>
                  <a:tcPr anchor="ctr">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tc>
                  <a:txBody>
                    <a:bodyPr/>
                    <a:lstStyle/>
                    <a:p>
                      <a:pPr algn="ctr"/>
                      <a:r>
                        <a:rPr kumimoji="1" lang="ja-JP" altLang="en-US" sz="1600" dirty="0">
                          <a:latin typeface="ＭＳ ゴシック" panose="020B0609070205080204" pitchFamily="49" charset="-128"/>
                          <a:ea typeface="ＭＳ ゴシック" panose="020B0609070205080204" pitchFamily="49" charset="-128"/>
                        </a:rPr>
                        <a:t>業種</a:t>
                      </a:r>
                    </a:p>
                  </a:txBody>
                  <a:tcPr anchor="ctr">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a:r>
                        <a:rPr kumimoji="1" lang="ja-JP" altLang="en-US" sz="1600" dirty="0">
                          <a:latin typeface="ＭＳ ゴシック" panose="020B0609070205080204" pitchFamily="49" charset="-128"/>
                          <a:ea typeface="ＭＳ ゴシック" panose="020B0609070205080204" pitchFamily="49" charset="-128"/>
                        </a:rPr>
                        <a:t>府独自の実証検査</a:t>
                      </a:r>
                    </a:p>
                  </a:txBody>
                  <a:tcPr anchor="ctr">
                    <a:lnL w="381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531331207"/>
                  </a:ext>
                </a:extLst>
              </a:tr>
              <a:tr h="314213">
                <a:tc rowSpan="3">
                  <a:txBody>
                    <a:bodyPr/>
                    <a:lstStyle/>
                    <a:p>
                      <a:r>
                        <a:rPr kumimoji="1" lang="ja-JP" altLang="en-US" sz="1600" dirty="0">
                          <a:latin typeface="ＭＳ ゴシック" panose="020B0609070205080204" pitchFamily="49" charset="-128"/>
                          <a:ea typeface="ＭＳ ゴシック" panose="020B0609070205080204" pitchFamily="49" charset="-128"/>
                        </a:rPr>
                        <a:t>物販店舗</a:t>
                      </a:r>
                    </a:p>
                  </a:txBody>
                  <a:tcPr>
                    <a:lnL w="38100" cap="flat" cmpd="sng" algn="ctr">
                      <a:solidFill>
                        <a:schemeClr val="tx1"/>
                      </a:solidFill>
                      <a:prstDash val="solid"/>
                      <a:round/>
                      <a:headEnd type="none" w="med" len="med"/>
                      <a:tailEnd type="none" w="med" len="med"/>
                    </a:lnL>
                  </a:tcPr>
                </a:tc>
                <a:tc>
                  <a:txBody>
                    <a:bodyPr/>
                    <a:lstStyle/>
                    <a:p>
                      <a:r>
                        <a:rPr kumimoji="1" lang="ja-JP" altLang="en-US" sz="1600" dirty="0">
                          <a:latin typeface="ＭＳ ゴシック" panose="020B0609070205080204" pitchFamily="49" charset="-128"/>
                          <a:ea typeface="ＭＳ ゴシック" panose="020B0609070205080204" pitchFamily="49" charset="-128"/>
                        </a:rPr>
                        <a:t>スーパーマーケット、量販店、ホームセンター、書店等</a:t>
                      </a:r>
                    </a:p>
                  </a:txBody>
                  <a:tcPr>
                    <a:lnR w="38100" cap="flat" cmpd="sng" algn="ctr">
                      <a:solidFill>
                        <a:schemeClr val="tx1"/>
                      </a:solidFill>
                      <a:prstDash val="solid"/>
                      <a:round/>
                      <a:headEnd type="none" w="med" len="med"/>
                      <a:tailEnd type="none" w="med" len="med"/>
                    </a:lnR>
                  </a:tcPr>
                </a:tc>
                <a:tc>
                  <a:txBody>
                    <a:bodyPr/>
                    <a:lstStyle/>
                    <a:p>
                      <a:r>
                        <a:rPr kumimoji="1" lang="ja-JP" altLang="en-US" sz="1600" dirty="0">
                          <a:latin typeface="ＭＳ ゴシック" panose="020B0609070205080204" pitchFamily="49" charset="-128"/>
                          <a:ea typeface="ＭＳ ゴシック" panose="020B0609070205080204" pitchFamily="49" charset="-128"/>
                        </a:rPr>
                        <a:t>書店</a:t>
                      </a:r>
                    </a:p>
                  </a:txBody>
                  <a:tcPr>
                    <a:lnL w="381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680369841"/>
                  </a:ext>
                </a:extLst>
              </a:tr>
              <a:tr h="314213">
                <a:tc vMerge="1">
                  <a:txBody>
                    <a:bodyPr/>
                    <a:lstStyle/>
                    <a:p>
                      <a:endParaRPr kumimoji="1" lang="ja-JP" altLang="en-US" dirty="0">
                        <a:latin typeface="ＭＳ ゴシック" panose="020B0609070205080204" pitchFamily="49" charset="-128"/>
                        <a:ea typeface="ＭＳ ゴシック" panose="020B0609070205080204" pitchFamily="49" charset="-128"/>
                      </a:endParaRPr>
                    </a:p>
                  </a:txBody>
                  <a:tcPr>
                    <a:lnL w="38100" cap="flat" cmpd="sng" algn="ctr">
                      <a:solidFill>
                        <a:schemeClr val="tx1"/>
                      </a:solidFill>
                      <a:prstDash val="solid"/>
                      <a:round/>
                      <a:headEnd type="none" w="med" len="med"/>
                      <a:tailEnd type="none" w="med" len="med"/>
                    </a:lnL>
                  </a:tcPr>
                </a:tc>
                <a:tc>
                  <a:txBody>
                    <a:bodyPr/>
                    <a:lstStyle/>
                    <a:p>
                      <a:r>
                        <a:rPr kumimoji="1" lang="ja-JP" altLang="en-US" sz="1600" dirty="0">
                          <a:latin typeface="ＭＳ ゴシック" panose="020B0609070205080204" pitchFamily="49" charset="-128"/>
                          <a:ea typeface="ＭＳ ゴシック" panose="020B0609070205080204" pitchFamily="49" charset="-128"/>
                        </a:rPr>
                        <a:t>コンビニエンスストア、日用品販売店等</a:t>
                      </a:r>
                    </a:p>
                  </a:txBody>
                  <a:tcPr>
                    <a:lnR w="38100" cap="flat" cmpd="sng" algn="ctr">
                      <a:solidFill>
                        <a:schemeClr val="tx1"/>
                      </a:solidFill>
                      <a:prstDash val="solid"/>
                      <a:round/>
                      <a:headEnd type="none" w="med" len="med"/>
                      <a:tailEnd type="none" w="med" len="med"/>
                    </a:lnR>
                  </a:tcPr>
                </a:tc>
                <a:tc>
                  <a:txBody>
                    <a:bodyPr/>
                    <a:lstStyle/>
                    <a:p>
                      <a:r>
                        <a:rPr kumimoji="1" lang="ja-JP" altLang="en-US" sz="1600" dirty="0">
                          <a:latin typeface="ＭＳ ゴシック" panose="020B0609070205080204" pitchFamily="49" charset="-128"/>
                          <a:ea typeface="ＭＳ ゴシック" panose="020B0609070205080204" pitchFamily="49" charset="-128"/>
                        </a:rPr>
                        <a:t>日用品販売店</a:t>
                      </a:r>
                    </a:p>
                  </a:txBody>
                  <a:tcPr>
                    <a:lnL w="381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361295926"/>
                  </a:ext>
                </a:extLst>
              </a:tr>
              <a:tr h="314213">
                <a:tc vMerge="1">
                  <a:txBody>
                    <a:bodyPr/>
                    <a:lstStyle/>
                    <a:p>
                      <a:endParaRPr kumimoji="1" lang="ja-JP" altLang="en-US" dirty="0">
                        <a:latin typeface="ＭＳ ゴシック" panose="020B0609070205080204" pitchFamily="49" charset="-128"/>
                        <a:ea typeface="ＭＳ ゴシック" panose="020B0609070205080204" pitchFamily="49" charset="-128"/>
                      </a:endParaRPr>
                    </a:p>
                  </a:txBody>
                  <a:tcPr>
                    <a:lnL w="38100" cap="flat" cmpd="sng" algn="ctr">
                      <a:solidFill>
                        <a:schemeClr val="tx1"/>
                      </a:solidFill>
                      <a:prstDash val="solid"/>
                      <a:round/>
                      <a:headEnd type="none" w="med" len="med"/>
                      <a:tailEnd type="none" w="med" len="med"/>
                    </a:lnL>
                  </a:tcPr>
                </a:tc>
                <a:tc>
                  <a:txBody>
                    <a:bodyPr/>
                    <a:lstStyle/>
                    <a:p>
                      <a:r>
                        <a:rPr kumimoji="1" lang="ja-JP" altLang="en-US" sz="1600" dirty="0">
                          <a:latin typeface="ＭＳ ゴシック" panose="020B0609070205080204" pitchFamily="49" charset="-128"/>
                          <a:ea typeface="ＭＳ ゴシック" panose="020B0609070205080204" pitchFamily="49" charset="-128"/>
                        </a:rPr>
                        <a:t>専門店（衣料品店、靴店、眼鏡店等）</a:t>
                      </a:r>
                    </a:p>
                  </a:txBody>
                  <a:tcPr>
                    <a:lnR w="38100" cap="flat" cmpd="sng" algn="ctr">
                      <a:solidFill>
                        <a:schemeClr val="tx1"/>
                      </a:solidFill>
                      <a:prstDash val="solid"/>
                      <a:round/>
                      <a:headEnd type="none" w="med" len="med"/>
                      <a:tailEnd type="none" w="med" len="med"/>
                    </a:lnR>
                  </a:tcPr>
                </a:tc>
                <a:tc>
                  <a:txBody>
                    <a:bodyPr/>
                    <a:lstStyle/>
                    <a:p>
                      <a:r>
                        <a:rPr kumimoji="1" lang="ja-JP" altLang="en-US" sz="1600" dirty="0" smtClean="0">
                          <a:latin typeface="ＭＳ ゴシック" panose="020B0609070205080204" pitchFamily="49" charset="-128"/>
                          <a:ea typeface="ＭＳ ゴシック" panose="020B0609070205080204" pitchFamily="49" charset="-128"/>
                        </a:rPr>
                        <a:t>ＪＡ内の花屋</a:t>
                      </a:r>
                      <a:endParaRPr kumimoji="1" lang="ja-JP" altLang="en-US" sz="1600" dirty="0">
                        <a:latin typeface="ＭＳ ゴシック" panose="020B0609070205080204" pitchFamily="49" charset="-128"/>
                        <a:ea typeface="ＭＳ ゴシック" panose="020B0609070205080204" pitchFamily="49" charset="-128"/>
                      </a:endParaRPr>
                    </a:p>
                  </a:txBody>
                  <a:tcPr>
                    <a:lnL w="381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997602216"/>
                  </a:ext>
                </a:extLst>
              </a:tr>
              <a:tr h="542732">
                <a:tc rowSpan="3">
                  <a:txBody>
                    <a:bodyPr/>
                    <a:lstStyle/>
                    <a:p>
                      <a:r>
                        <a:rPr kumimoji="1" lang="ja-JP" altLang="en-US" sz="1600" dirty="0">
                          <a:latin typeface="ＭＳ ゴシック" panose="020B0609070205080204" pitchFamily="49" charset="-128"/>
                          <a:ea typeface="ＭＳ ゴシック" panose="020B0609070205080204" pitchFamily="49" charset="-128"/>
                        </a:rPr>
                        <a:t>飲食店舗</a:t>
                      </a:r>
                    </a:p>
                  </a:txBody>
                  <a:tcPr>
                    <a:lnL w="38100" cap="flat" cmpd="sng" algn="ctr">
                      <a:solidFill>
                        <a:schemeClr val="tx1"/>
                      </a:solidFill>
                      <a:prstDash val="solid"/>
                      <a:round/>
                      <a:headEnd type="none" w="med" len="med"/>
                      <a:tailEnd type="none" w="med" len="med"/>
                    </a:lnL>
                  </a:tcPr>
                </a:tc>
                <a:tc>
                  <a:txBody>
                    <a:bodyPr/>
                    <a:lstStyle/>
                    <a:p>
                      <a:r>
                        <a:rPr kumimoji="1" lang="ja-JP" altLang="en-US" sz="1600" dirty="0">
                          <a:latin typeface="ＭＳ ゴシック" panose="020B0609070205080204" pitchFamily="49" charset="-128"/>
                          <a:ea typeface="ＭＳ ゴシック" panose="020B0609070205080204" pitchFamily="49" charset="-128"/>
                        </a:rPr>
                        <a:t>テーブル型飲食店</a:t>
                      </a:r>
                      <a:endParaRPr kumimoji="1" lang="en-US" altLang="ja-JP" sz="1600" dirty="0">
                        <a:latin typeface="ＭＳ ゴシック" panose="020B0609070205080204" pitchFamily="49" charset="-128"/>
                        <a:ea typeface="ＭＳ ゴシック" panose="020B0609070205080204" pitchFamily="49" charset="-128"/>
                      </a:endParaRPr>
                    </a:p>
                    <a:p>
                      <a:r>
                        <a:rPr kumimoji="1" lang="ja-JP" altLang="en-US" sz="1600" dirty="0">
                          <a:latin typeface="ＭＳ ゴシック" panose="020B0609070205080204" pitchFamily="49" charset="-128"/>
                          <a:ea typeface="ＭＳ ゴシック" panose="020B0609070205080204" pitchFamily="49" charset="-128"/>
                        </a:rPr>
                        <a:t>（ファミリーレストラン、居酒屋、料理店（和・洋・中）等）</a:t>
                      </a:r>
                    </a:p>
                  </a:txBody>
                  <a:tcPr>
                    <a:lnR w="38100" cap="flat" cmpd="sng" algn="ctr">
                      <a:solidFill>
                        <a:schemeClr val="tx1"/>
                      </a:solidFill>
                      <a:prstDash val="solid"/>
                      <a:round/>
                      <a:headEnd type="none" w="med" len="med"/>
                      <a:tailEnd type="none" w="med" len="med"/>
                    </a:lnR>
                  </a:tcPr>
                </a:tc>
                <a:tc>
                  <a:txBody>
                    <a:bodyPr/>
                    <a:lstStyle/>
                    <a:p>
                      <a:r>
                        <a:rPr kumimoji="1" lang="ja-JP" altLang="en-US" sz="1600" dirty="0" smtClean="0">
                          <a:latin typeface="ＭＳ ゴシック" panose="020B0609070205080204" pitchFamily="49" charset="-128"/>
                          <a:ea typeface="ＭＳ ゴシック" panose="020B0609070205080204" pitchFamily="49" charset="-128"/>
                        </a:rPr>
                        <a:t>ＪＡ内の喫茶</a:t>
                      </a:r>
                      <a:r>
                        <a:rPr kumimoji="1" lang="ja-JP" altLang="en-US" sz="1600" dirty="0">
                          <a:latin typeface="ＭＳ ゴシック" panose="020B0609070205080204" pitchFamily="49" charset="-128"/>
                          <a:ea typeface="ＭＳ ゴシック" panose="020B0609070205080204" pitchFamily="49" charset="-128"/>
                        </a:rPr>
                        <a:t>スペース</a:t>
                      </a:r>
                    </a:p>
                  </a:txBody>
                  <a:tcPr>
                    <a:lnL w="381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556841191"/>
                  </a:ext>
                </a:extLst>
              </a:tr>
              <a:tr h="542732">
                <a:tc vMerge="1">
                  <a:txBody>
                    <a:bodyPr/>
                    <a:lstStyle/>
                    <a:p>
                      <a:endParaRPr kumimoji="1" lang="ja-JP" altLang="en-US" dirty="0">
                        <a:latin typeface="ＭＳ ゴシック" panose="020B0609070205080204" pitchFamily="49" charset="-128"/>
                        <a:ea typeface="ＭＳ ゴシック" panose="020B0609070205080204" pitchFamily="49" charset="-128"/>
                      </a:endParaRPr>
                    </a:p>
                  </a:txBody>
                  <a:tcPr>
                    <a:lnL w="38100" cap="flat" cmpd="sng" algn="ctr">
                      <a:solidFill>
                        <a:schemeClr val="tx1"/>
                      </a:solidFill>
                      <a:prstDash val="solid"/>
                      <a:round/>
                      <a:headEnd type="none" w="med" len="med"/>
                      <a:tailEnd type="none" w="med" len="med"/>
                    </a:lnL>
                  </a:tcPr>
                </a:tc>
                <a:tc>
                  <a:txBody>
                    <a:bodyPr/>
                    <a:lstStyle/>
                    <a:p>
                      <a:r>
                        <a:rPr kumimoji="1" lang="ja-JP" altLang="en-US" sz="1600" dirty="0">
                          <a:latin typeface="ＭＳ ゴシック" panose="020B0609070205080204" pitchFamily="49" charset="-128"/>
                          <a:ea typeface="ＭＳ ゴシック" panose="020B0609070205080204" pitchFamily="49" charset="-128"/>
                        </a:rPr>
                        <a:t>カウンター型飲食店</a:t>
                      </a:r>
                      <a:endParaRPr kumimoji="1" lang="en-US" altLang="ja-JP" sz="1600" dirty="0">
                        <a:latin typeface="ＭＳ ゴシック" panose="020B0609070205080204" pitchFamily="49" charset="-128"/>
                        <a:ea typeface="ＭＳ ゴシック" panose="020B0609070205080204" pitchFamily="49" charset="-128"/>
                      </a:endParaRPr>
                    </a:p>
                    <a:p>
                      <a:r>
                        <a:rPr kumimoji="1" lang="ja-JP" altLang="en-US" sz="1600" dirty="0">
                          <a:latin typeface="ＭＳ ゴシック" panose="020B0609070205080204" pitchFamily="49" charset="-128"/>
                          <a:ea typeface="ＭＳ ゴシック" panose="020B0609070205080204" pitchFamily="49" charset="-128"/>
                        </a:rPr>
                        <a:t>（ラーメン店、回転寿司、牛丼チェーン等）</a:t>
                      </a:r>
                    </a:p>
                  </a:txBody>
                  <a:tcPr>
                    <a:lnR w="38100" cap="flat" cmpd="sng" algn="ctr">
                      <a:solidFill>
                        <a:schemeClr val="tx1"/>
                      </a:solidFill>
                      <a:prstDash val="solid"/>
                      <a:round/>
                      <a:headEnd type="none" w="med" len="med"/>
                      <a:tailEnd type="none" w="med" len="med"/>
                    </a:lnR>
                  </a:tcPr>
                </a:tc>
                <a:tc>
                  <a:txBody>
                    <a:bodyPr/>
                    <a:lstStyle/>
                    <a:p>
                      <a:endParaRPr kumimoji="1" lang="ja-JP" altLang="en-US" sz="1600" dirty="0">
                        <a:latin typeface="ＭＳ ゴシック" panose="020B0609070205080204" pitchFamily="49" charset="-128"/>
                        <a:ea typeface="ＭＳ ゴシック" panose="020B0609070205080204" pitchFamily="49" charset="-128"/>
                      </a:endParaRPr>
                    </a:p>
                  </a:txBody>
                  <a:tcPr>
                    <a:lnL w="38100" cap="flat" cmpd="sng" algn="ctr">
                      <a:solidFill>
                        <a:schemeClr val="tx1"/>
                      </a:solidFill>
                      <a:prstDash val="solid"/>
                      <a:round/>
                      <a:headEnd type="none" w="med" len="med"/>
                      <a:tailEnd type="none" w="med" len="med"/>
                    </a:lnL>
                    <a:lnBlToTr w="381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837413425"/>
                  </a:ext>
                </a:extLst>
              </a:tr>
              <a:tr h="542732">
                <a:tc vMerge="1">
                  <a:txBody>
                    <a:bodyPr/>
                    <a:lstStyle/>
                    <a:p>
                      <a:endParaRPr kumimoji="1" lang="ja-JP" altLang="en-US" dirty="0">
                        <a:latin typeface="ＭＳ ゴシック" panose="020B0609070205080204" pitchFamily="49" charset="-128"/>
                        <a:ea typeface="ＭＳ ゴシック" panose="020B0609070205080204" pitchFamily="49" charset="-128"/>
                      </a:endParaRPr>
                    </a:p>
                  </a:txBody>
                  <a:tcPr>
                    <a:lnL w="38100" cap="flat" cmpd="sng" algn="ctr">
                      <a:solidFill>
                        <a:schemeClr val="tx1"/>
                      </a:solidFill>
                      <a:prstDash val="solid"/>
                      <a:round/>
                      <a:headEnd type="none" w="med" len="med"/>
                      <a:tailEnd type="none" w="med" len="med"/>
                    </a:lnL>
                  </a:tcPr>
                </a:tc>
                <a:tc>
                  <a:txBody>
                    <a:bodyPr/>
                    <a:lstStyle/>
                    <a:p>
                      <a:r>
                        <a:rPr kumimoji="1" lang="ja-JP" altLang="en-US" sz="1600" dirty="0">
                          <a:latin typeface="ＭＳ ゴシック" panose="020B0609070205080204" pitchFamily="49" charset="-128"/>
                          <a:ea typeface="ＭＳ ゴシック" panose="020B0609070205080204" pitchFamily="49" charset="-128"/>
                        </a:rPr>
                        <a:t>セルフサービス型飲食店</a:t>
                      </a:r>
                      <a:endParaRPr kumimoji="1" lang="en-US" altLang="ja-JP" sz="1600" dirty="0">
                        <a:latin typeface="ＭＳ ゴシック" panose="020B0609070205080204" pitchFamily="49" charset="-128"/>
                        <a:ea typeface="ＭＳ ゴシック" panose="020B0609070205080204" pitchFamily="49" charset="-128"/>
                      </a:endParaRPr>
                    </a:p>
                    <a:p>
                      <a:r>
                        <a:rPr kumimoji="1" lang="ja-JP" altLang="en-US" sz="1600" dirty="0">
                          <a:latin typeface="ＭＳ ゴシック" panose="020B0609070205080204" pitchFamily="49" charset="-128"/>
                          <a:ea typeface="ＭＳ ゴシック" panose="020B0609070205080204" pitchFamily="49" charset="-128"/>
                        </a:rPr>
                        <a:t>（ファーストフード、コーヒーチェーン等）</a:t>
                      </a:r>
                      <a:endParaRPr kumimoji="1" lang="en-US" altLang="ja-JP" sz="1600" dirty="0">
                        <a:latin typeface="ＭＳ ゴシック" panose="020B0609070205080204" pitchFamily="49" charset="-128"/>
                        <a:ea typeface="ＭＳ ゴシック" panose="020B0609070205080204" pitchFamily="49" charset="-128"/>
                      </a:endParaRPr>
                    </a:p>
                  </a:txBody>
                  <a:tcPr>
                    <a:lnR w="38100" cap="flat" cmpd="sng" algn="ctr">
                      <a:solidFill>
                        <a:schemeClr val="tx1"/>
                      </a:solidFill>
                      <a:prstDash val="solid"/>
                      <a:round/>
                      <a:headEnd type="none" w="med" len="med"/>
                      <a:tailEnd type="none" w="med" len="med"/>
                    </a:lnR>
                  </a:tcPr>
                </a:tc>
                <a:tc>
                  <a:txBody>
                    <a:bodyPr/>
                    <a:lstStyle/>
                    <a:p>
                      <a:r>
                        <a:rPr kumimoji="1" lang="ja-JP" altLang="en-US" sz="1600" dirty="0">
                          <a:latin typeface="ＭＳ ゴシック" panose="020B0609070205080204" pitchFamily="49" charset="-128"/>
                          <a:ea typeface="ＭＳ ゴシック" panose="020B0609070205080204" pitchFamily="49" charset="-128"/>
                        </a:rPr>
                        <a:t>ファーストフード店</a:t>
                      </a:r>
                    </a:p>
                  </a:txBody>
                  <a:tcPr>
                    <a:lnL w="381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01955266"/>
                  </a:ext>
                </a:extLst>
              </a:tr>
              <a:tr h="314213">
                <a:tc rowSpan="3">
                  <a:txBody>
                    <a:bodyPr/>
                    <a:lstStyle/>
                    <a:p>
                      <a:r>
                        <a:rPr kumimoji="1" lang="ja-JP" altLang="en-US" sz="1600" dirty="0">
                          <a:latin typeface="ＭＳ ゴシック" panose="020B0609070205080204" pitchFamily="49" charset="-128"/>
                          <a:ea typeface="ＭＳ ゴシック" panose="020B0609070205080204" pitchFamily="49" charset="-128"/>
                        </a:rPr>
                        <a:t>サービス店舗</a:t>
                      </a:r>
                    </a:p>
                  </a:txBody>
                  <a:tcPr>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tcPr>
                </a:tc>
                <a:tc>
                  <a:txBody>
                    <a:bodyPr/>
                    <a:lstStyle/>
                    <a:p>
                      <a:r>
                        <a:rPr kumimoji="1" lang="ja-JP" altLang="en-US" sz="1600" dirty="0">
                          <a:latin typeface="ＭＳ ゴシック" panose="020B0609070205080204" pitchFamily="49" charset="-128"/>
                          <a:ea typeface="ＭＳ ゴシック" panose="020B0609070205080204" pitchFamily="49" charset="-128"/>
                        </a:rPr>
                        <a:t>銀行・郵便局等</a:t>
                      </a:r>
                    </a:p>
                  </a:txBody>
                  <a:tcPr>
                    <a:lnR w="38100" cap="flat" cmpd="sng" algn="ctr">
                      <a:solidFill>
                        <a:schemeClr val="tx1"/>
                      </a:solidFill>
                      <a:prstDash val="solid"/>
                      <a:round/>
                      <a:headEnd type="none" w="med" len="med"/>
                      <a:tailEnd type="none" w="med" len="med"/>
                    </a:lnR>
                  </a:tcPr>
                </a:tc>
                <a:tc>
                  <a:txBody>
                    <a:bodyPr/>
                    <a:lstStyle/>
                    <a:p>
                      <a:r>
                        <a:rPr kumimoji="1" lang="en-US" altLang="ja-JP" sz="1600" dirty="0">
                          <a:latin typeface="ＭＳ ゴシック" panose="020B0609070205080204" pitchFamily="49" charset="-128"/>
                          <a:ea typeface="ＭＳ ゴシック" panose="020B0609070205080204" pitchFamily="49" charset="-128"/>
                        </a:rPr>
                        <a:t>JA</a:t>
                      </a:r>
                      <a:r>
                        <a:rPr kumimoji="1" lang="ja-JP" altLang="en-US" sz="1600" dirty="0">
                          <a:latin typeface="ＭＳ ゴシック" panose="020B0609070205080204" pitchFamily="49" charset="-128"/>
                          <a:ea typeface="ＭＳ ゴシック" panose="020B0609070205080204" pitchFamily="49" charset="-128"/>
                        </a:rPr>
                        <a:t>バンク</a:t>
                      </a:r>
                      <a:endParaRPr kumimoji="1" lang="en-US" altLang="ja-JP" sz="1600" dirty="0">
                        <a:latin typeface="ＭＳ ゴシック" panose="020B0609070205080204" pitchFamily="49" charset="-128"/>
                        <a:ea typeface="ＭＳ ゴシック" panose="020B0609070205080204" pitchFamily="49" charset="-128"/>
                      </a:endParaRPr>
                    </a:p>
                  </a:txBody>
                  <a:tcPr>
                    <a:lnL w="381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561703018"/>
                  </a:ext>
                </a:extLst>
              </a:tr>
              <a:tr h="314213">
                <a:tc vMerge="1">
                  <a:txBody>
                    <a:bodyPr/>
                    <a:lstStyle/>
                    <a:p>
                      <a:endParaRPr kumimoji="1" lang="ja-JP" altLang="en-US" dirty="0">
                        <a:latin typeface="ＭＳ ゴシック" panose="020B0609070205080204" pitchFamily="49" charset="-128"/>
                        <a:ea typeface="ＭＳ ゴシック" panose="020B0609070205080204" pitchFamily="49" charset="-128"/>
                      </a:endParaRPr>
                    </a:p>
                  </a:txBody>
                  <a:tcPr>
                    <a:lnL w="38100" cap="flat" cmpd="sng" algn="ctr">
                      <a:solidFill>
                        <a:schemeClr val="tx1"/>
                      </a:solidFill>
                      <a:prstDash val="solid"/>
                      <a:round/>
                      <a:headEnd type="none" w="med" len="med"/>
                      <a:tailEnd type="none" w="med" len="med"/>
                    </a:lnL>
                  </a:tcPr>
                </a:tc>
                <a:tc>
                  <a:txBody>
                    <a:bodyPr/>
                    <a:lstStyle/>
                    <a:p>
                      <a:r>
                        <a:rPr kumimoji="1" lang="ja-JP" altLang="en-US" sz="1600" dirty="0">
                          <a:latin typeface="ＭＳ ゴシック" panose="020B0609070205080204" pitchFamily="49" charset="-128"/>
                          <a:ea typeface="ＭＳ ゴシック" panose="020B0609070205080204" pitchFamily="49" charset="-128"/>
                        </a:rPr>
                        <a:t>薬局、クリーニング店、質屋等</a:t>
                      </a:r>
                    </a:p>
                  </a:txBody>
                  <a:tcPr>
                    <a:lnR w="38100" cap="flat" cmpd="sng" algn="ctr">
                      <a:solidFill>
                        <a:schemeClr val="tx1"/>
                      </a:solidFill>
                      <a:prstDash val="solid"/>
                      <a:round/>
                      <a:headEnd type="none" w="med" len="med"/>
                      <a:tailEnd type="none" w="med" len="med"/>
                    </a:lnR>
                  </a:tcPr>
                </a:tc>
                <a:tc>
                  <a:txBody>
                    <a:bodyPr/>
                    <a:lstStyle/>
                    <a:p>
                      <a:endParaRPr kumimoji="1" lang="en-US" altLang="ja-JP" sz="1600" dirty="0">
                        <a:latin typeface="ＭＳ ゴシック" panose="020B0609070205080204" pitchFamily="49" charset="-128"/>
                        <a:ea typeface="ＭＳ ゴシック" panose="020B0609070205080204" pitchFamily="49" charset="-128"/>
                      </a:endParaRPr>
                    </a:p>
                  </a:txBody>
                  <a:tcPr>
                    <a:lnL w="38100" cap="flat" cmpd="sng" algn="ctr">
                      <a:solidFill>
                        <a:schemeClr val="tx1"/>
                      </a:solidFill>
                      <a:prstDash val="solid"/>
                      <a:round/>
                      <a:headEnd type="none" w="med" len="med"/>
                      <a:tailEnd type="none" w="med" len="med"/>
                    </a:lnL>
                    <a:lnBlToTr w="381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2076944188"/>
                  </a:ext>
                </a:extLst>
              </a:tr>
              <a:tr h="485062">
                <a:tc vMerge="1">
                  <a:txBody>
                    <a:bodyPr/>
                    <a:lstStyle/>
                    <a:p>
                      <a:endParaRPr kumimoji="1" lang="ja-JP" altLang="en-US" dirty="0">
                        <a:latin typeface="ＭＳ ゴシック" panose="020B0609070205080204" pitchFamily="49" charset="-128"/>
                        <a:ea typeface="ＭＳ ゴシック" panose="020B0609070205080204" pitchFamily="49" charset="-128"/>
                      </a:endParaRPr>
                    </a:p>
                  </a:txBody>
                  <a:tcPr>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tcPr>
                </a:tc>
                <a:tc>
                  <a:txBody>
                    <a:bodyPr/>
                    <a:lstStyle/>
                    <a:p>
                      <a:r>
                        <a:rPr kumimoji="1" lang="ja-JP" altLang="en-US" sz="1600" dirty="0">
                          <a:latin typeface="ＭＳ ゴシック" panose="020B0609070205080204" pitchFamily="49" charset="-128"/>
                          <a:ea typeface="ＭＳ ゴシック" panose="020B0609070205080204" pitchFamily="49" charset="-128"/>
                        </a:rPr>
                        <a:t>理容所、美容所</a:t>
                      </a:r>
                    </a:p>
                  </a:txBody>
                  <a:tcPr>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endParaRPr kumimoji="1" lang="en-US" altLang="ja-JP" sz="1600" dirty="0">
                        <a:latin typeface="ＭＳ ゴシック" panose="020B0609070205080204" pitchFamily="49" charset="-128"/>
                        <a:ea typeface="ＭＳ ゴシック" panose="020B0609070205080204" pitchFamily="49" charset="-128"/>
                      </a:endParaRPr>
                    </a:p>
                  </a:txBody>
                  <a:tcPr>
                    <a:lnL w="38100" cap="flat" cmpd="sng" algn="ctr">
                      <a:solidFill>
                        <a:schemeClr val="tx1"/>
                      </a:solidFill>
                      <a:prstDash val="solid"/>
                      <a:round/>
                      <a:headEnd type="none" w="med" len="med"/>
                      <a:tailEnd type="none" w="med" len="med"/>
                    </a:lnL>
                    <a:lnBlToTr w="381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2872958236"/>
                  </a:ext>
                </a:extLst>
              </a:tr>
            </a:tbl>
          </a:graphicData>
        </a:graphic>
      </p:graphicFrame>
    </p:spTree>
    <p:extLst>
      <p:ext uri="{BB962C8B-B14F-4D97-AF65-F5344CB8AC3E}">
        <p14:creationId xmlns:p14="http://schemas.microsoft.com/office/powerpoint/2010/main" val="17302431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a:extLst>
              <a:ext uri="{FF2B5EF4-FFF2-40B4-BE49-F238E27FC236}">
                <a16:creationId xmlns:a16="http://schemas.microsoft.com/office/drawing/2014/main" id="{1640ACF1-8BA4-4C87-AD20-C0BFBA6DA430}"/>
              </a:ext>
            </a:extLst>
          </p:cNvPr>
          <p:cNvPicPr>
            <a:picLocks noGrp="1" noChangeAspect="1"/>
          </p:cNvPicPr>
          <p:nvPr>
            <p:ph idx="1"/>
          </p:nvPr>
        </p:nvPicPr>
        <p:blipFill>
          <a:blip r:embed="rId2"/>
          <a:stretch>
            <a:fillRect/>
          </a:stretch>
        </p:blipFill>
        <p:spPr>
          <a:xfrm>
            <a:off x="1893028" y="225695"/>
            <a:ext cx="8405943" cy="6572872"/>
          </a:xfrm>
          <a:prstGeom prst="rect">
            <a:avLst/>
          </a:prstGeom>
        </p:spPr>
      </p:pic>
      <p:sp>
        <p:nvSpPr>
          <p:cNvPr id="8" name="テキスト ボックス 10">
            <a:extLst>
              <a:ext uri="{FF2B5EF4-FFF2-40B4-BE49-F238E27FC236}">
                <a16:creationId xmlns:a16="http://schemas.microsoft.com/office/drawing/2014/main" id="{F88FBD94-6F3C-4222-9380-723AE9A257E5}"/>
              </a:ext>
            </a:extLst>
          </p:cNvPr>
          <p:cNvSpPr txBox="1"/>
          <p:nvPr/>
        </p:nvSpPr>
        <p:spPr>
          <a:xfrm>
            <a:off x="1957053" y="6206554"/>
            <a:ext cx="2826792" cy="624097"/>
          </a:xfrm>
          <a:prstGeom prst="rect">
            <a:avLst/>
          </a:prstGeom>
          <a:pattFill prst="pct25">
            <a:fgClr>
              <a:schemeClr val="tx2"/>
            </a:fgClr>
            <a:bgClr>
              <a:schemeClr val="bg1"/>
            </a:bgClr>
          </a:pattFill>
          <a:ln w="22225">
            <a:solidFill>
              <a:prstClr val="black"/>
            </a:solidFill>
            <a:prstDash val="sysDot"/>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sz="1200" b="1" kern="100">
                <a:effectLst/>
                <a:latin typeface="游明朝" panose="02020400000000000000" pitchFamily="18" charset="-128"/>
                <a:ea typeface="ＭＳ Ｐゴシック" panose="020B0600070205080204" pitchFamily="50" charset="-128"/>
                <a:cs typeface="Times New Roman" panose="02020603050405020304" pitchFamily="18" charset="0"/>
              </a:rPr>
              <a:t>イオンモール</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9" name="テキスト ボックス 11">
            <a:extLst>
              <a:ext uri="{FF2B5EF4-FFF2-40B4-BE49-F238E27FC236}">
                <a16:creationId xmlns:a16="http://schemas.microsoft.com/office/drawing/2014/main" id="{DE021AF4-4916-4A80-A978-FF9FB16ED07F}"/>
              </a:ext>
            </a:extLst>
          </p:cNvPr>
          <p:cNvSpPr txBox="1"/>
          <p:nvPr/>
        </p:nvSpPr>
        <p:spPr>
          <a:xfrm>
            <a:off x="7802361" y="6186067"/>
            <a:ext cx="2354786" cy="624097"/>
          </a:xfrm>
          <a:prstGeom prst="rect">
            <a:avLst/>
          </a:prstGeom>
          <a:pattFill prst="pct25">
            <a:fgClr>
              <a:schemeClr val="tx2"/>
            </a:fgClr>
            <a:bgClr>
              <a:schemeClr val="bg1"/>
            </a:bgClr>
          </a:pattFill>
          <a:ln w="22225">
            <a:solidFill>
              <a:prstClr val="black"/>
            </a:solidFill>
            <a:prstDash val="sysDot"/>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sz="1200" b="1" kern="100">
                <a:effectLst/>
                <a:latin typeface="游明朝" panose="02020400000000000000" pitchFamily="18" charset="-128"/>
                <a:ea typeface="ＭＳ Ｐゴシック" panose="020B0600070205080204" pitchFamily="50" charset="-128"/>
                <a:cs typeface="Times New Roman" panose="02020603050405020304" pitchFamily="18" charset="0"/>
              </a:rPr>
              <a:t>ＪＡ</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0" name="テキスト ボックス 16">
            <a:extLst>
              <a:ext uri="{FF2B5EF4-FFF2-40B4-BE49-F238E27FC236}">
                <a16:creationId xmlns:a16="http://schemas.microsoft.com/office/drawing/2014/main" id="{4865D3E9-798C-4C30-B08A-9C7E3737DD0F}"/>
              </a:ext>
            </a:extLst>
          </p:cNvPr>
          <p:cNvSpPr txBox="1"/>
          <p:nvPr/>
        </p:nvSpPr>
        <p:spPr>
          <a:xfrm>
            <a:off x="5555535" y="6236868"/>
            <a:ext cx="1421262" cy="513962"/>
          </a:xfrm>
          <a:prstGeom prst="rect">
            <a:avLst/>
          </a:prstGeom>
          <a:solidFill>
            <a:schemeClr val="lt1"/>
          </a:solidFill>
          <a:ln w="19050">
            <a:solidFill>
              <a:schemeClr val="tx1"/>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sz="1050" b="1" kern="100">
                <a:effectLst/>
                <a:latin typeface="游明朝" panose="02020400000000000000" pitchFamily="18" charset="-128"/>
                <a:ea typeface="ＭＳ Ｐゴシック" panose="020B0600070205080204" pitchFamily="50" charset="-128"/>
                <a:cs typeface="Times New Roman" panose="02020603050405020304" pitchFamily="18" charset="0"/>
              </a:rPr>
              <a:t>確認可能</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1" name="楕円 10">
            <a:extLst>
              <a:ext uri="{FF2B5EF4-FFF2-40B4-BE49-F238E27FC236}">
                <a16:creationId xmlns:a16="http://schemas.microsoft.com/office/drawing/2014/main" id="{B6AB6399-537B-4C07-A5C4-93809AF397B9}"/>
              </a:ext>
            </a:extLst>
          </p:cNvPr>
          <p:cNvSpPr/>
          <p:nvPr/>
        </p:nvSpPr>
        <p:spPr>
          <a:xfrm>
            <a:off x="2146510" y="3268579"/>
            <a:ext cx="628504" cy="624097"/>
          </a:xfrm>
          <a:prstGeom prst="ellipse">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2" name="楕円 11">
            <a:extLst>
              <a:ext uri="{FF2B5EF4-FFF2-40B4-BE49-F238E27FC236}">
                <a16:creationId xmlns:a16="http://schemas.microsoft.com/office/drawing/2014/main" id="{9CF76BD9-926C-4031-8868-874D8D40BC0B}"/>
              </a:ext>
            </a:extLst>
          </p:cNvPr>
          <p:cNvSpPr/>
          <p:nvPr/>
        </p:nvSpPr>
        <p:spPr>
          <a:xfrm>
            <a:off x="2266240" y="3975518"/>
            <a:ext cx="628504" cy="624097"/>
          </a:xfrm>
          <a:prstGeom prst="ellipse">
            <a:avLst/>
          </a:prstGeom>
          <a:noFill/>
          <a:ln w="19050" cap="flat" cmpd="sng" algn="ctr">
            <a:solidFill>
              <a:sysClr val="windowText" lastClr="000000"/>
            </a:solidFill>
            <a:prstDash val="sysDash"/>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3" name="楕円 12">
            <a:extLst>
              <a:ext uri="{FF2B5EF4-FFF2-40B4-BE49-F238E27FC236}">
                <a16:creationId xmlns:a16="http://schemas.microsoft.com/office/drawing/2014/main" id="{680BCA74-2554-42AA-8DAB-27D2D1CE4F68}"/>
              </a:ext>
            </a:extLst>
          </p:cNvPr>
          <p:cNvSpPr/>
          <p:nvPr/>
        </p:nvSpPr>
        <p:spPr>
          <a:xfrm>
            <a:off x="2946039" y="3846495"/>
            <a:ext cx="628504" cy="624097"/>
          </a:xfrm>
          <a:prstGeom prst="ellipse">
            <a:avLst/>
          </a:prstGeom>
          <a:noFill/>
          <a:ln w="19050" cap="flat" cmpd="sng" algn="ctr">
            <a:solidFill>
              <a:sysClr val="windowText" lastClr="000000"/>
            </a:solidFill>
            <a:prstDash val="sysDash"/>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4" name="楕円 13">
            <a:extLst>
              <a:ext uri="{FF2B5EF4-FFF2-40B4-BE49-F238E27FC236}">
                <a16:creationId xmlns:a16="http://schemas.microsoft.com/office/drawing/2014/main" id="{5D4B110C-148F-4B53-8521-FC0BA8752B6B}"/>
              </a:ext>
            </a:extLst>
          </p:cNvPr>
          <p:cNvSpPr/>
          <p:nvPr/>
        </p:nvSpPr>
        <p:spPr>
          <a:xfrm>
            <a:off x="7805659" y="3252537"/>
            <a:ext cx="628504" cy="624097"/>
          </a:xfrm>
          <a:prstGeom prst="ellipse">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5" name="楕円 14">
            <a:extLst>
              <a:ext uri="{FF2B5EF4-FFF2-40B4-BE49-F238E27FC236}">
                <a16:creationId xmlns:a16="http://schemas.microsoft.com/office/drawing/2014/main" id="{86DB0B62-78BA-4FE3-AC05-7CE1B47A3898}"/>
              </a:ext>
            </a:extLst>
          </p:cNvPr>
          <p:cNvSpPr/>
          <p:nvPr/>
        </p:nvSpPr>
        <p:spPr>
          <a:xfrm>
            <a:off x="7925389" y="3959476"/>
            <a:ext cx="628504" cy="624097"/>
          </a:xfrm>
          <a:prstGeom prst="ellipse">
            <a:avLst/>
          </a:prstGeom>
          <a:noFill/>
          <a:ln w="19050" cap="flat" cmpd="sng" algn="ctr">
            <a:solidFill>
              <a:sysClr val="windowText" lastClr="000000"/>
            </a:solidFill>
            <a:prstDash val="sysDash"/>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6" name="楕円 15">
            <a:extLst>
              <a:ext uri="{FF2B5EF4-FFF2-40B4-BE49-F238E27FC236}">
                <a16:creationId xmlns:a16="http://schemas.microsoft.com/office/drawing/2014/main" id="{B1D33BB9-CCA6-4D55-80A9-A3F5FA5E1106}"/>
              </a:ext>
            </a:extLst>
          </p:cNvPr>
          <p:cNvSpPr/>
          <p:nvPr/>
        </p:nvSpPr>
        <p:spPr>
          <a:xfrm>
            <a:off x="8573104" y="3846495"/>
            <a:ext cx="628504" cy="624097"/>
          </a:xfrm>
          <a:prstGeom prst="ellipse">
            <a:avLst/>
          </a:prstGeom>
          <a:noFill/>
          <a:ln w="19050" cap="flat" cmpd="sng" algn="ctr">
            <a:solidFill>
              <a:sysClr val="windowText" lastClr="000000"/>
            </a:solidFill>
            <a:prstDash val="sysDash"/>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cxnSp>
        <p:nvCxnSpPr>
          <p:cNvPr id="17" name="直線矢印コネクタ 16">
            <a:extLst>
              <a:ext uri="{FF2B5EF4-FFF2-40B4-BE49-F238E27FC236}">
                <a16:creationId xmlns:a16="http://schemas.microsoft.com/office/drawing/2014/main" id="{27500562-3F1F-4BF8-9C19-AE240F2800B8}"/>
              </a:ext>
            </a:extLst>
          </p:cNvPr>
          <p:cNvCxnSpPr>
            <a:cxnSpLocks/>
          </p:cNvCxnSpPr>
          <p:nvPr/>
        </p:nvCxnSpPr>
        <p:spPr>
          <a:xfrm flipV="1">
            <a:off x="6479668" y="4583573"/>
            <a:ext cx="1468865" cy="1628196"/>
          </a:xfrm>
          <a:prstGeom prst="straightConnector1">
            <a:avLst/>
          </a:prstGeom>
          <a:ln w="12700">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a:extLst>
              <a:ext uri="{FF2B5EF4-FFF2-40B4-BE49-F238E27FC236}">
                <a16:creationId xmlns:a16="http://schemas.microsoft.com/office/drawing/2014/main" id="{273DD6B3-AD19-468C-A1F1-9734C3B5F623}"/>
              </a:ext>
            </a:extLst>
          </p:cNvPr>
          <p:cNvCxnSpPr>
            <a:cxnSpLocks/>
          </p:cNvCxnSpPr>
          <p:nvPr/>
        </p:nvCxnSpPr>
        <p:spPr>
          <a:xfrm flipV="1">
            <a:off x="6483478" y="3732683"/>
            <a:ext cx="1318883" cy="2484802"/>
          </a:xfrm>
          <a:prstGeom prst="straightConnector1">
            <a:avLst/>
          </a:prstGeom>
          <a:noFill/>
          <a:ln w="12700" cap="flat" cmpd="sng" algn="ctr">
            <a:solidFill>
              <a:srgbClr val="FF0000"/>
            </a:solidFill>
            <a:prstDash val="dash"/>
            <a:miter lim="800000"/>
            <a:tailEnd type="triangle"/>
          </a:ln>
          <a:effectLst/>
        </p:spPr>
      </p:cxnSp>
      <p:cxnSp>
        <p:nvCxnSpPr>
          <p:cNvPr id="19" name="直線矢印コネクタ 18">
            <a:extLst>
              <a:ext uri="{FF2B5EF4-FFF2-40B4-BE49-F238E27FC236}">
                <a16:creationId xmlns:a16="http://schemas.microsoft.com/office/drawing/2014/main" id="{345D167C-DE24-400B-B2C8-B8198A2175E2}"/>
              </a:ext>
            </a:extLst>
          </p:cNvPr>
          <p:cNvCxnSpPr>
            <a:cxnSpLocks/>
          </p:cNvCxnSpPr>
          <p:nvPr/>
        </p:nvCxnSpPr>
        <p:spPr>
          <a:xfrm flipH="1" flipV="1">
            <a:off x="2794225" y="3545305"/>
            <a:ext cx="3685444" cy="2674086"/>
          </a:xfrm>
          <a:prstGeom prst="straightConnector1">
            <a:avLst/>
          </a:prstGeom>
          <a:noFill/>
          <a:ln w="12700" cap="flat" cmpd="sng" algn="ctr">
            <a:solidFill>
              <a:srgbClr val="FF0000"/>
            </a:solidFill>
            <a:prstDash val="dash"/>
            <a:miter lim="800000"/>
            <a:tailEnd type="triangle"/>
          </a:ln>
          <a:effectLst/>
        </p:spPr>
      </p:cxnSp>
      <p:cxnSp>
        <p:nvCxnSpPr>
          <p:cNvPr id="20" name="直線矢印コネクタ 19">
            <a:extLst>
              <a:ext uri="{FF2B5EF4-FFF2-40B4-BE49-F238E27FC236}">
                <a16:creationId xmlns:a16="http://schemas.microsoft.com/office/drawing/2014/main" id="{5981E3B9-47C6-4A84-9122-F64983B74C41}"/>
              </a:ext>
            </a:extLst>
          </p:cNvPr>
          <p:cNvCxnSpPr>
            <a:cxnSpLocks/>
          </p:cNvCxnSpPr>
          <p:nvPr/>
        </p:nvCxnSpPr>
        <p:spPr>
          <a:xfrm flipH="1" flipV="1">
            <a:off x="2913955" y="4422855"/>
            <a:ext cx="3561903" cy="1785741"/>
          </a:xfrm>
          <a:prstGeom prst="straightConnector1">
            <a:avLst/>
          </a:prstGeom>
          <a:noFill/>
          <a:ln w="12700" cap="flat" cmpd="sng" algn="ctr">
            <a:solidFill>
              <a:srgbClr val="FF0000"/>
            </a:solidFill>
            <a:prstDash val="dash"/>
            <a:miter lim="800000"/>
            <a:tailEnd type="triangle"/>
          </a:ln>
          <a:effectLst/>
        </p:spPr>
      </p:cxnSp>
      <p:cxnSp>
        <p:nvCxnSpPr>
          <p:cNvPr id="21" name="直線矢印コネクタ 20">
            <a:extLst>
              <a:ext uri="{FF2B5EF4-FFF2-40B4-BE49-F238E27FC236}">
                <a16:creationId xmlns:a16="http://schemas.microsoft.com/office/drawing/2014/main" id="{0A4842F3-5AB1-4C46-998D-E324EADBFE36}"/>
              </a:ext>
            </a:extLst>
          </p:cNvPr>
          <p:cNvCxnSpPr>
            <a:cxnSpLocks/>
          </p:cNvCxnSpPr>
          <p:nvPr/>
        </p:nvCxnSpPr>
        <p:spPr>
          <a:xfrm flipV="1">
            <a:off x="6475858" y="4470592"/>
            <a:ext cx="2216976" cy="1738004"/>
          </a:xfrm>
          <a:prstGeom prst="straightConnector1">
            <a:avLst/>
          </a:prstGeom>
          <a:noFill/>
          <a:ln w="12700" cap="flat" cmpd="sng" algn="ctr">
            <a:solidFill>
              <a:srgbClr val="FF0000"/>
            </a:solidFill>
            <a:prstDash val="dash"/>
            <a:miter lim="800000"/>
            <a:tailEnd type="triangle"/>
          </a:ln>
          <a:effectLst/>
        </p:spPr>
      </p:cxnSp>
      <p:cxnSp>
        <p:nvCxnSpPr>
          <p:cNvPr id="22" name="直線矢印コネクタ 21">
            <a:extLst>
              <a:ext uri="{FF2B5EF4-FFF2-40B4-BE49-F238E27FC236}">
                <a16:creationId xmlns:a16="http://schemas.microsoft.com/office/drawing/2014/main" id="{4D4BB615-E02A-4B15-A644-38E60BA748A6}"/>
              </a:ext>
            </a:extLst>
          </p:cNvPr>
          <p:cNvCxnSpPr>
            <a:cxnSpLocks/>
          </p:cNvCxnSpPr>
          <p:nvPr/>
        </p:nvCxnSpPr>
        <p:spPr>
          <a:xfrm flipH="1" flipV="1">
            <a:off x="3574543" y="4470592"/>
            <a:ext cx="2885440" cy="1734194"/>
          </a:xfrm>
          <a:prstGeom prst="straightConnector1">
            <a:avLst/>
          </a:prstGeom>
          <a:noFill/>
          <a:ln w="12700" cap="flat" cmpd="sng" algn="ctr">
            <a:solidFill>
              <a:srgbClr val="FF0000"/>
            </a:solidFill>
            <a:prstDash val="dash"/>
            <a:miter lim="800000"/>
            <a:tailEnd type="triangle"/>
          </a:ln>
          <a:effectLst/>
        </p:spPr>
      </p:cxnSp>
    </p:spTree>
    <p:extLst>
      <p:ext uri="{BB962C8B-B14F-4D97-AF65-F5344CB8AC3E}">
        <p14:creationId xmlns:p14="http://schemas.microsoft.com/office/powerpoint/2010/main" val="2406512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2D894E1C-F56F-46C9-9494-8EA891593DBB}"/>
              </a:ext>
            </a:extLst>
          </p:cNvPr>
          <p:cNvSpPr>
            <a:spLocks noGrp="1"/>
          </p:cNvSpPr>
          <p:nvPr>
            <p:ph type="subTitle" idx="1"/>
          </p:nvPr>
        </p:nvSpPr>
        <p:spPr>
          <a:xfrm>
            <a:off x="336883" y="336884"/>
            <a:ext cx="11117179" cy="513348"/>
          </a:xfrm>
        </p:spPr>
        <p:txBody>
          <a:bodyPr anchor="ctr"/>
          <a:lstStyle/>
          <a:p>
            <a:pPr algn="l"/>
            <a:r>
              <a:rPr lang="ja-JP" altLang="en-US" dirty="0">
                <a:latin typeface="ＭＳ ゴシック" panose="020B0609070205080204" pitchFamily="49" charset="-128"/>
                <a:ea typeface="ＭＳ ゴシック" panose="020B0609070205080204" pitchFamily="49" charset="-128"/>
              </a:rPr>
              <a:t>●大阪府における独自検証結果及び改善案について</a:t>
            </a:r>
            <a:endParaRPr kumimoji="1" lang="ja-JP" altLang="en-US" dirty="0">
              <a:latin typeface="ＭＳ ゴシック" panose="020B0609070205080204" pitchFamily="49" charset="-128"/>
              <a:ea typeface="ＭＳ ゴシック" panose="020B0609070205080204" pitchFamily="49" charset="-128"/>
            </a:endParaRPr>
          </a:p>
        </p:txBody>
      </p:sp>
      <p:sp>
        <p:nvSpPr>
          <p:cNvPr id="4" name="字幕 2">
            <a:extLst>
              <a:ext uri="{FF2B5EF4-FFF2-40B4-BE49-F238E27FC236}">
                <a16:creationId xmlns:a16="http://schemas.microsoft.com/office/drawing/2014/main" id="{45D0F1E7-EBFC-408B-9282-E244EF506412}"/>
              </a:ext>
            </a:extLst>
          </p:cNvPr>
          <p:cNvSpPr txBox="1">
            <a:spLocks/>
          </p:cNvSpPr>
          <p:nvPr/>
        </p:nvSpPr>
        <p:spPr>
          <a:xfrm>
            <a:off x="336883" y="1077988"/>
            <a:ext cx="1491918" cy="513348"/>
          </a:xfrm>
          <a:prstGeom prst="rect">
            <a:avLst/>
          </a:prstGeom>
          <a:ln>
            <a:solidFill>
              <a:schemeClr val="tx1"/>
            </a:solidFill>
          </a:ln>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dirty="0">
                <a:latin typeface="ＭＳ ゴシック" panose="020B0609070205080204" pitchFamily="49" charset="-128"/>
                <a:ea typeface="ＭＳ ゴシック" panose="020B0609070205080204" pitchFamily="49" charset="-128"/>
              </a:rPr>
              <a:t>物販店舗</a:t>
            </a:r>
          </a:p>
        </p:txBody>
      </p:sp>
      <p:sp>
        <p:nvSpPr>
          <p:cNvPr id="5" name="字幕 2">
            <a:extLst>
              <a:ext uri="{FF2B5EF4-FFF2-40B4-BE49-F238E27FC236}">
                <a16:creationId xmlns:a16="http://schemas.microsoft.com/office/drawing/2014/main" id="{8C790261-D769-4164-9FC6-42D83A19E058}"/>
              </a:ext>
            </a:extLst>
          </p:cNvPr>
          <p:cNvSpPr txBox="1">
            <a:spLocks/>
          </p:cNvSpPr>
          <p:nvPr/>
        </p:nvSpPr>
        <p:spPr>
          <a:xfrm>
            <a:off x="336883" y="1605795"/>
            <a:ext cx="11117179" cy="513348"/>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dirty="0">
                <a:latin typeface="ＭＳ ゴシック" panose="020B0609070205080204" pitchFamily="49" charset="-128"/>
                <a:ea typeface="ＭＳ ゴシック" panose="020B0609070205080204" pitchFamily="49" charset="-128"/>
              </a:rPr>
              <a:t>○今回実証検査した日用品販売店</a:t>
            </a:r>
          </a:p>
        </p:txBody>
      </p:sp>
      <p:graphicFrame>
        <p:nvGraphicFramePr>
          <p:cNvPr id="6" name="表 6">
            <a:extLst>
              <a:ext uri="{FF2B5EF4-FFF2-40B4-BE49-F238E27FC236}">
                <a16:creationId xmlns:a16="http://schemas.microsoft.com/office/drawing/2014/main" id="{A0B8ABFF-0265-4E2D-9EC9-F7956FB3BF8D}"/>
              </a:ext>
            </a:extLst>
          </p:cNvPr>
          <p:cNvGraphicFramePr>
            <a:graphicFrameLocks noGrp="1"/>
          </p:cNvGraphicFramePr>
          <p:nvPr>
            <p:extLst>
              <p:ext uri="{D42A27DB-BD31-4B8C-83A1-F6EECF244321}">
                <p14:modId xmlns:p14="http://schemas.microsoft.com/office/powerpoint/2010/main" val="471986233"/>
              </p:ext>
            </p:extLst>
          </p:nvPr>
        </p:nvGraphicFramePr>
        <p:xfrm>
          <a:off x="750817" y="2390276"/>
          <a:ext cx="10507578" cy="3785935"/>
        </p:xfrm>
        <a:graphic>
          <a:graphicData uri="http://schemas.openxmlformats.org/drawingml/2006/table">
            <a:tbl>
              <a:tblPr firstRow="1" bandRow="1">
                <a:tableStyleId>{5940675A-B579-460E-94D1-54222C63F5DA}</a:tableStyleId>
              </a:tblPr>
              <a:tblGrid>
                <a:gridCol w="5253789">
                  <a:extLst>
                    <a:ext uri="{9D8B030D-6E8A-4147-A177-3AD203B41FA5}">
                      <a16:colId xmlns:a16="http://schemas.microsoft.com/office/drawing/2014/main" val="3012709222"/>
                    </a:ext>
                  </a:extLst>
                </a:gridCol>
                <a:gridCol w="5253789">
                  <a:extLst>
                    <a:ext uri="{9D8B030D-6E8A-4147-A177-3AD203B41FA5}">
                      <a16:colId xmlns:a16="http://schemas.microsoft.com/office/drawing/2014/main" val="1744504733"/>
                    </a:ext>
                  </a:extLst>
                </a:gridCol>
              </a:tblGrid>
              <a:tr h="464923">
                <a:tc>
                  <a:txBody>
                    <a:bodyPr/>
                    <a:lstStyle/>
                    <a:p>
                      <a:pPr algn="ctr"/>
                      <a:r>
                        <a:rPr kumimoji="1" lang="ja-JP" altLang="en-US" sz="2400" dirty="0">
                          <a:latin typeface="ＭＳ ゴシック" panose="020B0609070205080204" pitchFamily="49" charset="-128"/>
                          <a:ea typeface="ＭＳ ゴシック" panose="020B0609070205080204" pitchFamily="49" charset="-128"/>
                        </a:rPr>
                        <a:t>現状</a:t>
                      </a:r>
                    </a:p>
                  </a:txBody>
                  <a:tcPr anchor="ctr"/>
                </a:tc>
                <a:tc>
                  <a:txBody>
                    <a:bodyPr/>
                    <a:lstStyle/>
                    <a:p>
                      <a:pPr algn="ctr"/>
                      <a:r>
                        <a:rPr kumimoji="1" lang="ja-JP" altLang="en-US" sz="2400" dirty="0">
                          <a:latin typeface="ＭＳ ゴシック" panose="020B0609070205080204" pitchFamily="49" charset="-128"/>
                          <a:ea typeface="ＭＳ ゴシック" panose="020B0609070205080204" pitchFamily="49" charset="-128"/>
                        </a:rPr>
                        <a:t>改善案</a:t>
                      </a:r>
                    </a:p>
                  </a:txBody>
                  <a:tcPr anchor="ctr"/>
                </a:tc>
                <a:extLst>
                  <a:ext uri="{0D108BD9-81ED-4DB2-BD59-A6C34878D82A}">
                    <a16:rowId xmlns:a16="http://schemas.microsoft.com/office/drawing/2014/main" val="2524525232"/>
                  </a:ext>
                </a:extLst>
              </a:tr>
              <a:tr h="3321012">
                <a:tc>
                  <a:txBody>
                    <a:bodyPr/>
                    <a:lstStyle/>
                    <a:p>
                      <a:r>
                        <a:rPr kumimoji="1" lang="ja-JP" altLang="en-US" sz="2400" dirty="0">
                          <a:latin typeface="ＭＳ ゴシック" panose="020B0609070205080204" pitchFamily="49" charset="-128"/>
                          <a:ea typeface="ＭＳ ゴシック" panose="020B0609070205080204" pitchFamily="49" charset="-128"/>
                        </a:rPr>
                        <a:t>・車椅子では買い物かごに商品を</a:t>
                      </a:r>
                      <a:endParaRPr kumimoji="1" lang="en-US" altLang="ja-JP" sz="2400" dirty="0">
                        <a:latin typeface="ＭＳ ゴシック" panose="020B0609070205080204" pitchFamily="49" charset="-128"/>
                        <a:ea typeface="ＭＳ ゴシック" panose="020B0609070205080204" pitchFamily="49" charset="-128"/>
                      </a:endParaRPr>
                    </a:p>
                    <a:p>
                      <a:r>
                        <a:rPr kumimoji="1" lang="ja-JP" altLang="en-US" sz="2400" dirty="0">
                          <a:latin typeface="ＭＳ ゴシック" panose="020B0609070205080204" pitchFamily="49" charset="-128"/>
                          <a:ea typeface="ＭＳ ゴシック" panose="020B0609070205080204" pitchFamily="49" charset="-128"/>
                        </a:rPr>
                        <a:t>　入れながら店内を回ることは</a:t>
                      </a:r>
                      <a:endParaRPr kumimoji="1" lang="en-US" altLang="ja-JP" sz="2400" dirty="0">
                        <a:latin typeface="ＭＳ ゴシック" panose="020B0609070205080204" pitchFamily="49" charset="-128"/>
                        <a:ea typeface="ＭＳ ゴシック" panose="020B0609070205080204" pitchFamily="49" charset="-128"/>
                      </a:endParaRPr>
                    </a:p>
                    <a:p>
                      <a:r>
                        <a:rPr kumimoji="1" lang="ja-JP" altLang="en-US" sz="2400" dirty="0">
                          <a:latin typeface="ＭＳ ゴシック" panose="020B0609070205080204" pitchFamily="49" charset="-128"/>
                          <a:ea typeface="ＭＳ ゴシック" panose="020B0609070205080204" pitchFamily="49" charset="-128"/>
                        </a:rPr>
                        <a:t>　困難である。</a:t>
                      </a:r>
                      <a:endParaRPr kumimoji="1" lang="en-US" altLang="ja-JP" sz="2400" dirty="0">
                        <a:latin typeface="ＭＳ ゴシック" panose="020B0609070205080204" pitchFamily="49" charset="-128"/>
                        <a:ea typeface="ＭＳ ゴシック" panose="020B0609070205080204" pitchFamily="49" charset="-128"/>
                      </a:endParaRPr>
                    </a:p>
                    <a:p>
                      <a:r>
                        <a:rPr kumimoji="1" lang="ja-JP" altLang="en-US" sz="2400" dirty="0">
                          <a:latin typeface="ＭＳ ゴシック" panose="020B0609070205080204" pitchFamily="49" charset="-128"/>
                          <a:ea typeface="ＭＳ ゴシック" panose="020B0609070205080204" pitchFamily="49" charset="-128"/>
                        </a:rPr>
                        <a:t>・上の棚の商品に手が届かず、</a:t>
                      </a:r>
                      <a:endParaRPr kumimoji="1" lang="en-US" altLang="ja-JP" sz="2400" dirty="0">
                        <a:latin typeface="ＭＳ ゴシック" panose="020B0609070205080204" pitchFamily="49" charset="-128"/>
                        <a:ea typeface="ＭＳ ゴシック" panose="020B0609070205080204" pitchFamily="49" charset="-128"/>
                      </a:endParaRPr>
                    </a:p>
                    <a:p>
                      <a:r>
                        <a:rPr kumimoji="1" lang="ja-JP" altLang="en-US" sz="2400" dirty="0">
                          <a:latin typeface="ＭＳ ゴシック" panose="020B0609070205080204" pitchFamily="49" charset="-128"/>
                          <a:ea typeface="ＭＳ ゴシック" panose="020B0609070205080204" pitchFamily="49" charset="-128"/>
                        </a:rPr>
                        <a:t>　値札が見えづらい問題がある。</a:t>
                      </a:r>
                      <a:endParaRPr kumimoji="1" lang="en-US" altLang="ja-JP" sz="2400" dirty="0">
                        <a:latin typeface="ＭＳ ゴシック" panose="020B0609070205080204" pitchFamily="49" charset="-128"/>
                        <a:ea typeface="ＭＳ ゴシック" panose="020B0609070205080204" pitchFamily="49" charset="-128"/>
                      </a:endParaRPr>
                    </a:p>
                    <a:p>
                      <a:r>
                        <a:rPr kumimoji="1" lang="ja-JP" altLang="en-US" sz="2400" dirty="0">
                          <a:latin typeface="ＭＳ ゴシック" panose="020B0609070205080204" pitchFamily="49" charset="-128"/>
                          <a:ea typeface="ＭＳ ゴシック" panose="020B0609070205080204" pitchFamily="49" charset="-128"/>
                        </a:rPr>
                        <a:t>・レジの通路幅が狭いと車椅子で</a:t>
                      </a:r>
                      <a:endParaRPr kumimoji="1" lang="en-US" altLang="ja-JP" sz="2400" dirty="0">
                        <a:latin typeface="ＭＳ ゴシック" panose="020B0609070205080204" pitchFamily="49" charset="-128"/>
                        <a:ea typeface="ＭＳ ゴシック" panose="020B0609070205080204" pitchFamily="49" charset="-128"/>
                      </a:endParaRPr>
                    </a:p>
                    <a:p>
                      <a:r>
                        <a:rPr kumimoji="1" lang="ja-JP" altLang="en-US" sz="2400" dirty="0">
                          <a:latin typeface="ＭＳ ゴシック" panose="020B0609070205080204" pitchFamily="49" charset="-128"/>
                          <a:ea typeface="ＭＳ ゴシック" panose="020B0609070205080204" pitchFamily="49" charset="-128"/>
                        </a:rPr>
                        <a:t>　通り抜けすることが難しい場合が</a:t>
                      </a:r>
                      <a:endParaRPr kumimoji="1" lang="en-US" altLang="ja-JP" sz="2400" dirty="0">
                        <a:latin typeface="ＭＳ ゴシック" panose="020B0609070205080204" pitchFamily="49" charset="-128"/>
                        <a:ea typeface="ＭＳ ゴシック" panose="020B0609070205080204" pitchFamily="49" charset="-128"/>
                      </a:endParaRPr>
                    </a:p>
                    <a:p>
                      <a:r>
                        <a:rPr kumimoji="1" lang="ja-JP" altLang="en-US" sz="2400" dirty="0">
                          <a:latin typeface="ＭＳ ゴシック" panose="020B0609070205080204" pitchFamily="49" charset="-128"/>
                          <a:ea typeface="ＭＳ ゴシック" panose="020B0609070205080204" pitchFamily="49" charset="-128"/>
                        </a:rPr>
                        <a:t>　ある。</a:t>
                      </a:r>
                    </a:p>
                  </a:txBody>
                  <a:tcPr/>
                </a:tc>
                <a:tc>
                  <a:txBody>
                    <a:bodyPr/>
                    <a:lstStyle/>
                    <a:p>
                      <a:r>
                        <a:rPr kumimoji="1" lang="ja-JP" altLang="en-US" sz="2400" dirty="0">
                          <a:latin typeface="ＭＳ ゴシック" panose="020B0609070205080204" pitchFamily="49" charset="-128"/>
                          <a:ea typeface="ＭＳ ゴシック" panose="020B0609070205080204" pitchFamily="49" charset="-128"/>
                        </a:rPr>
                        <a:t>・買い物かごを車椅子に取り付け</a:t>
                      </a:r>
                      <a:endParaRPr kumimoji="1" lang="en-US" altLang="ja-JP" sz="2400" dirty="0">
                        <a:latin typeface="ＭＳ ゴシック" panose="020B0609070205080204" pitchFamily="49" charset="-128"/>
                        <a:ea typeface="ＭＳ ゴシック" panose="020B0609070205080204" pitchFamily="49" charset="-128"/>
                      </a:endParaRPr>
                    </a:p>
                    <a:p>
                      <a:r>
                        <a:rPr kumimoji="1" lang="ja-JP" altLang="en-US" sz="2400" dirty="0">
                          <a:latin typeface="ＭＳ ゴシック" panose="020B0609070205080204" pitchFamily="49" charset="-128"/>
                          <a:ea typeface="ＭＳ ゴシック" panose="020B0609070205080204" pitchFamily="49" charset="-128"/>
                        </a:rPr>
                        <a:t>　られるアタッチメントや専用</a:t>
                      </a:r>
                      <a:endParaRPr kumimoji="1" lang="en-US" altLang="ja-JP" sz="2400" dirty="0">
                        <a:latin typeface="ＭＳ ゴシック" panose="020B0609070205080204" pitchFamily="49" charset="-128"/>
                        <a:ea typeface="ＭＳ ゴシック" panose="020B0609070205080204" pitchFamily="49" charset="-128"/>
                      </a:endParaRPr>
                    </a:p>
                    <a:p>
                      <a:r>
                        <a:rPr kumimoji="1" lang="ja-JP" altLang="en-US" sz="2400" dirty="0">
                          <a:latin typeface="ＭＳ ゴシック" panose="020B0609070205080204" pitchFamily="49" charset="-128"/>
                          <a:ea typeface="ＭＳ ゴシック" panose="020B0609070205080204" pitchFamily="49" charset="-128"/>
                        </a:rPr>
                        <a:t>　トレーを入り口で提供する。</a:t>
                      </a:r>
                      <a:endParaRPr kumimoji="1" lang="en-US" altLang="ja-JP" sz="2400" dirty="0">
                        <a:latin typeface="ＭＳ ゴシック" panose="020B0609070205080204" pitchFamily="49" charset="-128"/>
                        <a:ea typeface="ＭＳ ゴシック" panose="020B0609070205080204" pitchFamily="49" charset="-128"/>
                      </a:endParaRPr>
                    </a:p>
                    <a:p>
                      <a:r>
                        <a:rPr kumimoji="1" lang="ja-JP" altLang="en-US" sz="2400" dirty="0">
                          <a:latin typeface="ＭＳ ゴシック" panose="020B0609070205080204" pitchFamily="49" charset="-128"/>
                          <a:ea typeface="ＭＳ ゴシック" panose="020B0609070205080204" pitchFamily="49" charset="-128"/>
                        </a:rPr>
                        <a:t>・車椅子使用者が選びやすく手に</a:t>
                      </a:r>
                      <a:endParaRPr kumimoji="1" lang="en-US" altLang="ja-JP" sz="2400" dirty="0">
                        <a:latin typeface="ＭＳ ゴシック" panose="020B0609070205080204" pitchFamily="49" charset="-128"/>
                        <a:ea typeface="ＭＳ ゴシック" panose="020B0609070205080204" pitchFamily="49" charset="-128"/>
                      </a:endParaRPr>
                    </a:p>
                    <a:p>
                      <a:r>
                        <a:rPr kumimoji="1" lang="ja-JP" altLang="en-US" sz="2400" dirty="0">
                          <a:latin typeface="ＭＳ ゴシック" panose="020B0609070205080204" pitchFamily="49" charset="-128"/>
                          <a:ea typeface="ＭＳ ゴシック" panose="020B0609070205080204" pitchFamily="49" charset="-128"/>
                        </a:rPr>
                        <a:t>　とりやすい高さ・奥行きの商品棚</a:t>
                      </a:r>
                      <a:endParaRPr kumimoji="1" lang="en-US" altLang="ja-JP" sz="2400" dirty="0">
                        <a:latin typeface="ＭＳ ゴシック" panose="020B0609070205080204" pitchFamily="49" charset="-128"/>
                        <a:ea typeface="ＭＳ ゴシック" panose="020B0609070205080204" pitchFamily="49" charset="-128"/>
                      </a:endParaRPr>
                    </a:p>
                    <a:p>
                      <a:r>
                        <a:rPr kumimoji="1" lang="ja-JP" altLang="en-US" sz="2400" dirty="0">
                          <a:latin typeface="ＭＳ ゴシック" panose="020B0609070205080204" pitchFamily="49" charset="-128"/>
                          <a:ea typeface="ＭＳ ゴシック" panose="020B0609070205080204" pitchFamily="49" charset="-128"/>
                        </a:rPr>
                        <a:t>・国建築設計標準　通路の端部や</a:t>
                      </a:r>
                      <a:endParaRPr kumimoji="1" lang="en-US" altLang="ja-JP" sz="2400" dirty="0">
                        <a:latin typeface="ＭＳ ゴシック" panose="020B0609070205080204" pitchFamily="49" charset="-128"/>
                        <a:ea typeface="ＭＳ ゴシック" panose="020B0609070205080204" pitchFamily="49" charset="-128"/>
                      </a:endParaRPr>
                    </a:p>
                    <a:p>
                      <a:r>
                        <a:rPr kumimoji="1" lang="ja-JP" altLang="en-US" sz="2400" dirty="0">
                          <a:latin typeface="ＭＳ ゴシック" panose="020B0609070205080204" pitchFamily="49" charset="-128"/>
                          <a:ea typeface="ＭＳ ゴシック" panose="020B0609070205080204" pitchFamily="49" charset="-128"/>
                        </a:rPr>
                        <a:t>　レジ前等に車椅子使用者の転回</a:t>
                      </a:r>
                      <a:endParaRPr kumimoji="1" lang="en-US" altLang="ja-JP" sz="2400" dirty="0">
                        <a:latin typeface="ＭＳ ゴシック" panose="020B0609070205080204" pitchFamily="49" charset="-128"/>
                        <a:ea typeface="ＭＳ ゴシック" panose="020B0609070205080204" pitchFamily="49" charset="-128"/>
                      </a:endParaRPr>
                    </a:p>
                    <a:p>
                      <a:r>
                        <a:rPr kumimoji="1" lang="ja-JP" altLang="en-US" sz="2400" dirty="0">
                          <a:latin typeface="ＭＳ ゴシック" panose="020B0609070205080204" pitchFamily="49" charset="-128"/>
                          <a:ea typeface="ＭＳ ゴシック" panose="020B0609070205080204" pitchFamily="49" charset="-128"/>
                        </a:rPr>
                        <a:t>　スペース（</a:t>
                      </a:r>
                      <a:r>
                        <a:rPr kumimoji="1" lang="en-US" altLang="ja-JP" sz="2400" dirty="0">
                          <a:latin typeface="ＭＳ ゴシック" panose="020B0609070205080204" pitchFamily="49" charset="-128"/>
                          <a:ea typeface="ＭＳ ゴシック" panose="020B0609070205080204" pitchFamily="49" charset="-128"/>
                        </a:rPr>
                        <a:t>140</a:t>
                      </a:r>
                      <a:r>
                        <a:rPr kumimoji="1" lang="ja-JP" altLang="en-US" sz="2400" dirty="0">
                          <a:latin typeface="ＭＳ ゴシック" panose="020B0609070205080204" pitchFamily="49" charset="-128"/>
                          <a:ea typeface="ＭＳ ゴシック" panose="020B0609070205080204" pitchFamily="49" charset="-128"/>
                        </a:rPr>
                        <a:t>㎝角以上）を確保</a:t>
                      </a:r>
                      <a:endParaRPr kumimoji="1" lang="en-US" altLang="ja-JP" sz="2400" dirty="0">
                        <a:latin typeface="ＭＳ ゴシック" panose="020B0609070205080204" pitchFamily="49" charset="-128"/>
                        <a:ea typeface="ＭＳ ゴシック" panose="020B0609070205080204" pitchFamily="49" charset="-128"/>
                      </a:endParaRPr>
                    </a:p>
                  </a:txBody>
                  <a:tcPr/>
                </a:tc>
                <a:extLst>
                  <a:ext uri="{0D108BD9-81ED-4DB2-BD59-A6C34878D82A}">
                    <a16:rowId xmlns:a16="http://schemas.microsoft.com/office/drawing/2014/main" val="3525981169"/>
                  </a:ext>
                </a:extLst>
              </a:tr>
            </a:tbl>
          </a:graphicData>
        </a:graphic>
      </p:graphicFrame>
    </p:spTree>
    <p:extLst>
      <p:ext uri="{BB962C8B-B14F-4D97-AF65-F5344CB8AC3E}">
        <p14:creationId xmlns:p14="http://schemas.microsoft.com/office/powerpoint/2010/main" val="30142383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字幕 2">
            <a:extLst>
              <a:ext uri="{FF2B5EF4-FFF2-40B4-BE49-F238E27FC236}">
                <a16:creationId xmlns:a16="http://schemas.microsoft.com/office/drawing/2014/main" id="{8C790261-D769-4164-9FC6-42D83A19E058}"/>
              </a:ext>
            </a:extLst>
          </p:cNvPr>
          <p:cNvSpPr txBox="1">
            <a:spLocks/>
          </p:cNvSpPr>
          <p:nvPr/>
        </p:nvSpPr>
        <p:spPr>
          <a:xfrm>
            <a:off x="427035" y="1654825"/>
            <a:ext cx="11117179" cy="513348"/>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dirty="0">
                <a:latin typeface="ＭＳ ゴシック" panose="020B0609070205080204" pitchFamily="49" charset="-128"/>
                <a:ea typeface="ＭＳ ゴシック" panose="020B0609070205080204" pitchFamily="49" charset="-128"/>
              </a:rPr>
              <a:t>○今回実証検査したＪＡ内の花屋</a:t>
            </a:r>
          </a:p>
        </p:txBody>
      </p:sp>
      <p:graphicFrame>
        <p:nvGraphicFramePr>
          <p:cNvPr id="6" name="表 6">
            <a:extLst>
              <a:ext uri="{FF2B5EF4-FFF2-40B4-BE49-F238E27FC236}">
                <a16:creationId xmlns:a16="http://schemas.microsoft.com/office/drawing/2014/main" id="{A0B8ABFF-0265-4E2D-9EC9-F7956FB3BF8D}"/>
              </a:ext>
            </a:extLst>
          </p:cNvPr>
          <p:cNvGraphicFramePr>
            <a:graphicFrameLocks noGrp="1"/>
          </p:cNvGraphicFramePr>
          <p:nvPr>
            <p:extLst>
              <p:ext uri="{D42A27DB-BD31-4B8C-83A1-F6EECF244321}">
                <p14:modId xmlns:p14="http://schemas.microsoft.com/office/powerpoint/2010/main" val="3257991357"/>
              </p:ext>
            </p:extLst>
          </p:nvPr>
        </p:nvGraphicFramePr>
        <p:xfrm>
          <a:off x="731835" y="2324300"/>
          <a:ext cx="10507578" cy="2666517"/>
        </p:xfrm>
        <a:graphic>
          <a:graphicData uri="http://schemas.openxmlformats.org/drawingml/2006/table">
            <a:tbl>
              <a:tblPr firstRow="1" bandRow="1">
                <a:tableStyleId>{5940675A-B579-460E-94D1-54222C63F5DA}</a:tableStyleId>
              </a:tblPr>
              <a:tblGrid>
                <a:gridCol w="5253789">
                  <a:extLst>
                    <a:ext uri="{9D8B030D-6E8A-4147-A177-3AD203B41FA5}">
                      <a16:colId xmlns:a16="http://schemas.microsoft.com/office/drawing/2014/main" val="3012709222"/>
                    </a:ext>
                  </a:extLst>
                </a:gridCol>
                <a:gridCol w="5253789">
                  <a:extLst>
                    <a:ext uri="{9D8B030D-6E8A-4147-A177-3AD203B41FA5}">
                      <a16:colId xmlns:a16="http://schemas.microsoft.com/office/drawing/2014/main" val="1744504733"/>
                    </a:ext>
                  </a:extLst>
                </a:gridCol>
              </a:tblGrid>
              <a:tr h="309292">
                <a:tc>
                  <a:txBody>
                    <a:bodyPr/>
                    <a:lstStyle/>
                    <a:p>
                      <a:pPr algn="ctr"/>
                      <a:r>
                        <a:rPr kumimoji="1" lang="ja-JP" altLang="en-US" sz="2400" dirty="0">
                          <a:latin typeface="ＭＳ ゴシック" panose="020B0609070205080204" pitchFamily="49" charset="-128"/>
                          <a:ea typeface="ＭＳ ゴシック" panose="020B0609070205080204" pitchFamily="49" charset="-128"/>
                        </a:rPr>
                        <a:t>現状</a:t>
                      </a:r>
                    </a:p>
                  </a:txBody>
                  <a:tcPr anchor="ctr"/>
                </a:tc>
                <a:tc>
                  <a:txBody>
                    <a:bodyPr/>
                    <a:lstStyle/>
                    <a:p>
                      <a:pPr algn="ctr"/>
                      <a:r>
                        <a:rPr kumimoji="1" lang="ja-JP" altLang="en-US" sz="2400" dirty="0">
                          <a:latin typeface="ＭＳ ゴシック" panose="020B0609070205080204" pitchFamily="49" charset="-128"/>
                          <a:ea typeface="ＭＳ ゴシック" panose="020B0609070205080204" pitchFamily="49" charset="-128"/>
                        </a:rPr>
                        <a:t>改善案</a:t>
                      </a:r>
                    </a:p>
                  </a:txBody>
                  <a:tcPr anchor="ctr"/>
                </a:tc>
                <a:extLst>
                  <a:ext uri="{0D108BD9-81ED-4DB2-BD59-A6C34878D82A}">
                    <a16:rowId xmlns:a16="http://schemas.microsoft.com/office/drawing/2014/main" val="2524525232"/>
                  </a:ext>
                </a:extLst>
              </a:tr>
              <a:tr h="2209317">
                <a:tc>
                  <a:txBody>
                    <a:bodyPr/>
                    <a:lstStyle/>
                    <a:p>
                      <a:r>
                        <a:rPr kumimoji="1" lang="ja-JP" altLang="en-US" sz="2400" dirty="0">
                          <a:latin typeface="ＭＳ ゴシック" panose="020B0609070205080204" pitchFamily="49" charset="-128"/>
                          <a:ea typeface="ＭＳ ゴシック" panose="020B0609070205080204" pitchFamily="49" charset="-128"/>
                        </a:rPr>
                        <a:t>・レジカウンター高さ約</a:t>
                      </a:r>
                      <a:r>
                        <a:rPr kumimoji="1" lang="en-US" altLang="ja-JP" sz="2400" dirty="0">
                          <a:latin typeface="ＭＳ ゴシック" panose="020B0609070205080204" pitchFamily="49" charset="-128"/>
                          <a:ea typeface="ＭＳ ゴシック" panose="020B0609070205080204" pitchFamily="49" charset="-128"/>
                        </a:rPr>
                        <a:t>90</a:t>
                      </a:r>
                      <a:r>
                        <a:rPr kumimoji="1" lang="ja-JP" altLang="en-US" sz="2400" dirty="0">
                          <a:latin typeface="ＭＳ ゴシック" panose="020B0609070205080204" pitchFamily="49" charset="-128"/>
                          <a:ea typeface="ＭＳ ゴシック" panose="020B0609070205080204" pitchFamily="49" charset="-128"/>
                        </a:rPr>
                        <a:t>㎝</a:t>
                      </a:r>
                      <a:endParaRPr kumimoji="1" lang="en-US" altLang="ja-JP" sz="2400" dirty="0">
                        <a:latin typeface="ＭＳ ゴシック" panose="020B0609070205080204" pitchFamily="49" charset="-128"/>
                        <a:ea typeface="ＭＳ ゴシック" panose="020B0609070205080204" pitchFamily="49" charset="-128"/>
                      </a:endParaRPr>
                    </a:p>
                    <a:p>
                      <a:r>
                        <a:rPr kumimoji="1" lang="ja-JP" altLang="en-US" sz="2400" dirty="0">
                          <a:latin typeface="ＭＳ ゴシック" panose="020B0609070205080204" pitchFamily="49" charset="-128"/>
                          <a:ea typeface="ＭＳ ゴシック" panose="020B0609070205080204" pitchFamily="49" charset="-128"/>
                        </a:rPr>
                        <a:t>　少し高いが、店員が接客により</a:t>
                      </a:r>
                      <a:endParaRPr kumimoji="1" lang="en-US" altLang="ja-JP" sz="2400" dirty="0">
                        <a:latin typeface="ＭＳ ゴシック" panose="020B0609070205080204" pitchFamily="49" charset="-128"/>
                        <a:ea typeface="ＭＳ ゴシック" panose="020B0609070205080204" pitchFamily="49" charset="-128"/>
                      </a:endParaRPr>
                    </a:p>
                    <a:p>
                      <a:r>
                        <a:rPr kumimoji="1" lang="ja-JP" altLang="en-US" sz="2400" dirty="0">
                          <a:latin typeface="ＭＳ ゴシック" panose="020B0609070205080204" pitchFamily="49" charset="-128"/>
                          <a:ea typeface="ＭＳ ゴシック" panose="020B0609070205080204" pitchFamily="49" charset="-128"/>
                        </a:rPr>
                        <a:t>　対応</a:t>
                      </a:r>
                      <a:endParaRPr kumimoji="1" lang="en-US" altLang="ja-JP" sz="2400" dirty="0">
                        <a:latin typeface="ＭＳ ゴシック" panose="020B0609070205080204" pitchFamily="49" charset="-128"/>
                        <a:ea typeface="ＭＳ ゴシック" panose="020B0609070205080204" pitchFamily="49" charset="-128"/>
                      </a:endParaRPr>
                    </a:p>
                    <a:p>
                      <a:r>
                        <a:rPr kumimoji="1" lang="ja-JP" altLang="en-US" sz="2400" dirty="0">
                          <a:latin typeface="ＭＳ ゴシック" panose="020B0609070205080204" pitchFamily="49" charset="-128"/>
                          <a:ea typeface="ＭＳ ゴシック" panose="020B0609070205080204" pitchFamily="49" charset="-128"/>
                        </a:rPr>
                        <a:t>・商品名や値札はわかりやすい</a:t>
                      </a:r>
                      <a:endParaRPr kumimoji="1" lang="en-US" altLang="ja-JP" sz="2400" dirty="0">
                        <a:latin typeface="ＭＳ ゴシック" panose="020B0609070205080204" pitchFamily="49" charset="-128"/>
                        <a:ea typeface="ＭＳ ゴシック" panose="020B0609070205080204" pitchFamily="49" charset="-128"/>
                      </a:endParaRPr>
                    </a:p>
                    <a:p>
                      <a:r>
                        <a:rPr kumimoji="1" lang="ja-JP" altLang="en-US" sz="2400" dirty="0">
                          <a:latin typeface="ＭＳ ゴシック" panose="020B0609070205080204" pitchFamily="49" charset="-128"/>
                          <a:ea typeface="ＭＳ ゴシック" panose="020B0609070205080204" pitchFamily="49" charset="-128"/>
                        </a:rPr>
                        <a:t>　文字で表示</a:t>
                      </a:r>
                    </a:p>
                  </a:txBody>
                  <a:tcPr/>
                </a:tc>
                <a:tc>
                  <a:txBody>
                    <a:bodyPr/>
                    <a:lstStyle/>
                    <a:p>
                      <a:r>
                        <a:rPr kumimoji="1" lang="ja-JP" altLang="en-US" sz="2400" dirty="0">
                          <a:latin typeface="ＭＳ ゴシック" panose="020B0609070205080204" pitchFamily="49" charset="-128"/>
                          <a:ea typeface="ＭＳ ゴシック" panose="020B0609070205080204" pitchFamily="49" charset="-128"/>
                        </a:rPr>
                        <a:t>・特になし</a:t>
                      </a:r>
                      <a:endParaRPr kumimoji="1" lang="en-US" altLang="ja-JP" sz="2400" dirty="0">
                        <a:latin typeface="ＭＳ ゴシック" panose="020B0609070205080204" pitchFamily="49" charset="-128"/>
                        <a:ea typeface="ＭＳ ゴシック" panose="020B0609070205080204" pitchFamily="49" charset="-128"/>
                      </a:endParaRPr>
                    </a:p>
                  </a:txBody>
                  <a:tcPr/>
                </a:tc>
                <a:extLst>
                  <a:ext uri="{0D108BD9-81ED-4DB2-BD59-A6C34878D82A}">
                    <a16:rowId xmlns:a16="http://schemas.microsoft.com/office/drawing/2014/main" val="3525981169"/>
                  </a:ext>
                </a:extLst>
              </a:tr>
            </a:tbl>
          </a:graphicData>
        </a:graphic>
      </p:graphicFrame>
      <p:sp>
        <p:nvSpPr>
          <p:cNvPr id="4" name="字幕 2">
            <a:extLst>
              <a:ext uri="{FF2B5EF4-FFF2-40B4-BE49-F238E27FC236}">
                <a16:creationId xmlns:a16="http://schemas.microsoft.com/office/drawing/2014/main" id="{45D0F1E7-EBFC-408B-9282-E244EF506412}"/>
              </a:ext>
            </a:extLst>
          </p:cNvPr>
          <p:cNvSpPr txBox="1">
            <a:spLocks/>
          </p:cNvSpPr>
          <p:nvPr/>
        </p:nvSpPr>
        <p:spPr>
          <a:xfrm>
            <a:off x="427035" y="695686"/>
            <a:ext cx="1491918" cy="513348"/>
          </a:xfrm>
          <a:prstGeom prst="rect">
            <a:avLst/>
          </a:prstGeom>
          <a:ln>
            <a:solidFill>
              <a:schemeClr val="tx1"/>
            </a:solidFill>
          </a:ln>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dirty="0">
                <a:latin typeface="ＭＳ ゴシック" panose="020B0609070205080204" pitchFamily="49" charset="-128"/>
                <a:ea typeface="ＭＳ ゴシック" panose="020B0609070205080204" pitchFamily="49" charset="-128"/>
              </a:rPr>
              <a:t>物販店舗</a:t>
            </a:r>
          </a:p>
        </p:txBody>
      </p:sp>
    </p:spTree>
    <p:extLst>
      <p:ext uri="{BB962C8B-B14F-4D97-AF65-F5344CB8AC3E}">
        <p14:creationId xmlns:p14="http://schemas.microsoft.com/office/powerpoint/2010/main" val="28710980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字幕 2">
            <a:extLst>
              <a:ext uri="{FF2B5EF4-FFF2-40B4-BE49-F238E27FC236}">
                <a16:creationId xmlns:a16="http://schemas.microsoft.com/office/drawing/2014/main" id="{45D0F1E7-EBFC-408B-9282-E244EF506412}"/>
              </a:ext>
            </a:extLst>
          </p:cNvPr>
          <p:cNvSpPr txBox="1">
            <a:spLocks/>
          </p:cNvSpPr>
          <p:nvPr/>
        </p:nvSpPr>
        <p:spPr>
          <a:xfrm>
            <a:off x="439914" y="482168"/>
            <a:ext cx="1491918" cy="513348"/>
          </a:xfrm>
          <a:prstGeom prst="rect">
            <a:avLst/>
          </a:prstGeom>
          <a:ln>
            <a:solidFill>
              <a:schemeClr val="tx1"/>
            </a:solidFill>
          </a:ln>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dirty="0">
                <a:latin typeface="ＭＳ ゴシック" panose="020B0609070205080204" pitchFamily="49" charset="-128"/>
                <a:ea typeface="ＭＳ ゴシック" panose="020B0609070205080204" pitchFamily="49" charset="-128"/>
              </a:rPr>
              <a:t>飲食店舗</a:t>
            </a:r>
          </a:p>
        </p:txBody>
      </p:sp>
      <p:sp>
        <p:nvSpPr>
          <p:cNvPr id="5" name="字幕 2">
            <a:extLst>
              <a:ext uri="{FF2B5EF4-FFF2-40B4-BE49-F238E27FC236}">
                <a16:creationId xmlns:a16="http://schemas.microsoft.com/office/drawing/2014/main" id="{8C790261-D769-4164-9FC6-42D83A19E058}"/>
              </a:ext>
            </a:extLst>
          </p:cNvPr>
          <p:cNvSpPr txBox="1">
            <a:spLocks/>
          </p:cNvSpPr>
          <p:nvPr/>
        </p:nvSpPr>
        <p:spPr>
          <a:xfrm>
            <a:off x="336883" y="1118204"/>
            <a:ext cx="11117179" cy="513348"/>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dirty="0">
                <a:latin typeface="ＭＳ ゴシック" panose="020B0609070205080204" pitchFamily="49" charset="-128"/>
                <a:ea typeface="ＭＳ ゴシック" panose="020B0609070205080204" pitchFamily="49" charset="-128"/>
              </a:rPr>
              <a:t>○今回実証検査したファーストフード店</a:t>
            </a:r>
          </a:p>
        </p:txBody>
      </p:sp>
      <p:graphicFrame>
        <p:nvGraphicFramePr>
          <p:cNvPr id="6" name="表 6">
            <a:extLst>
              <a:ext uri="{FF2B5EF4-FFF2-40B4-BE49-F238E27FC236}">
                <a16:creationId xmlns:a16="http://schemas.microsoft.com/office/drawing/2014/main" id="{A0B8ABFF-0265-4E2D-9EC9-F7956FB3BF8D}"/>
              </a:ext>
            </a:extLst>
          </p:cNvPr>
          <p:cNvGraphicFramePr>
            <a:graphicFrameLocks noGrp="1"/>
          </p:cNvGraphicFramePr>
          <p:nvPr>
            <p:extLst>
              <p:ext uri="{D42A27DB-BD31-4B8C-83A1-F6EECF244321}">
                <p14:modId xmlns:p14="http://schemas.microsoft.com/office/powerpoint/2010/main" val="907660423"/>
              </p:ext>
            </p:extLst>
          </p:nvPr>
        </p:nvGraphicFramePr>
        <p:xfrm>
          <a:off x="737938" y="1876928"/>
          <a:ext cx="10507578" cy="4213963"/>
        </p:xfrm>
        <a:graphic>
          <a:graphicData uri="http://schemas.openxmlformats.org/drawingml/2006/table">
            <a:tbl>
              <a:tblPr firstRow="1" bandRow="1">
                <a:tableStyleId>{5940675A-B579-460E-94D1-54222C63F5DA}</a:tableStyleId>
              </a:tblPr>
              <a:tblGrid>
                <a:gridCol w="5253789">
                  <a:extLst>
                    <a:ext uri="{9D8B030D-6E8A-4147-A177-3AD203B41FA5}">
                      <a16:colId xmlns:a16="http://schemas.microsoft.com/office/drawing/2014/main" val="3012709222"/>
                    </a:ext>
                  </a:extLst>
                </a:gridCol>
                <a:gridCol w="5253789">
                  <a:extLst>
                    <a:ext uri="{9D8B030D-6E8A-4147-A177-3AD203B41FA5}">
                      <a16:colId xmlns:a16="http://schemas.microsoft.com/office/drawing/2014/main" val="1744504733"/>
                    </a:ext>
                  </a:extLst>
                </a:gridCol>
              </a:tblGrid>
              <a:tr h="464923">
                <a:tc>
                  <a:txBody>
                    <a:bodyPr/>
                    <a:lstStyle/>
                    <a:p>
                      <a:pPr algn="ctr"/>
                      <a:r>
                        <a:rPr kumimoji="1" lang="ja-JP" altLang="en-US" sz="2400" dirty="0">
                          <a:latin typeface="ＭＳ ゴシック" panose="020B0609070205080204" pitchFamily="49" charset="-128"/>
                          <a:ea typeface="ＭＳ ゴシック" panose="020B0609070205080204" pitchFamily="49" charset="-128"/>
                        </a:rPr>
                        <a:t>現状</a:t>
                      </a:r>
                    </a:p>
                  </a:txBody>
                  <a:tcPr anchor="ctr"/>
                </a:tc>
                <a:tc>
                  <a:txBody>
                    <a:bodyPr/>
                    <a:lstStyle/>
                    <a:p>
                      <a:pPr algn="ctr"/>
                      <a:r>
                        <a:rPr kumimoji="1" lang="ja-JP" altLang="en-US" sz="2400" dirty="0">
                          <a:latin typeface="ＭＳ ゴシック" panose="020B0609070205080204" pitchFamily="49" charset="-128"/>
                          <a:ea typeface="ＭＳ ゴシック" panose="020B0609070205080204" pitchFamily="49" charset="-128"/>
                        </a:rPr>
                        <a:t>改善案</a:t>
                      </a:r>
                    </a:p>
                  </a:txBody>
                  <a:tcPr anchor="ctr"/>
                </a:tc>
                <a:extLst>
                  <a:ext uri="{0D108BD9-81ED-4DB2-BD59-A6C34878D82A}">
                    <a16:rowId xmlns:a16="http://schemas.microsoft.com/office/drawing/2014/main" val="2524525232"/>
                  </a:ext>
                </a:extLst>
              </a:tr>
              <a:tr h="3321012">
                <a:tc>
                  <a:txBody>
                    <a:bodyPr/>
                    <a:lstStyle/>
                    <a:p>
                      <a:r>
                        <a:rPr kumimoji="1" lang="ja-JP" altLang="en-US" sz="2400" dirty="0">
                          <a:latin typeface="ＭＳ ゴシック" panose="020B0609070205080204" pitchFamily="49" charset="-128"/>
                          <a:ea typeface="ＭＳ ゴシック" panose="020B0609070205080204" pitchFamily="49" charset="-128"/>
                        </a:rPr>
                        <a:t>・日本の飲食店はテーブルの高さが</a:t>
                      </a:r>
                      <a:endParaRPr kumimoji="1" lang="en-US" altLang="ja-JP" sz="2400" dirty="0">
                        <a:latin typeface="ＭＳ ゴシック" panose="020B0609070205080204" pitchFamily="49" charset="-128"/>
                        <a:ea typeface="ＭＳ ゴシック" panose="020B0609070205080204" pitchFamily="49" charset="-128"/>
                      </a:endParaRPr>
                    </a:p>
                    <a:p>
                      <a:r>
                        <a:rPr kumimoji="1" lang="ja-JP" altLang="en-US" sz="2400" dirty="0">
                          <a:latin typeface="ＭＳ ゴシック" panose="020B0609070205080204" pitchFamily="49" charset="-128"/>
                          <a:ea typeface="ＭＳ ゴシック" panose="020B0609070205080204" pitchFamily="49" charset="-128"/>
                        </a:rPr>
                        <a:t>　低く膝や車椅子のアームレストと</a:t>
                      </a:r>
                      <a:endParaRPr kumimoji="1" lang="en-US" altLang="ja-JP" sz="2400" dirty="0">
                        <a:latin typeface="ＭＳ ゴシック" panose="020B0609070205080204" pitchFamily="49" charset="-128"/>
                        <a:ea typeface="ＭＳ ゴシック" panose="020B0609070205080204" pitchFamily="49" charset="-128"/>
                      </a:endParaRPr>
                    </a:p>
                    <a:p>
                      <a:r>
                        <a:rPr kumimoji="1" lang="ja-JP" altLang="en-US" sz="2400" dirty="0">
                          <a:latin typeface="ＭＳ ゴシック" panose="020B0609070205080204" pitchFamily="49" charset="-128"/>
                          <a:ea typeface="ＭＳ ゴシック" panose="020B0609070205080204" pitchFamily="49" charset="-128"/>
                        </a:rPr>
                        <a:t>　干渉する。そのため机と車椅子が</a:t>
                      </a:r>
                      <a:endParaRPr kumimoji="1" lang="en-US" altLang="ja-JP" sz="2400" dirty="0">
                        <a:latin typeface="ＭＳ ゴシック" panose="020B0609070205080204" pitchFamily="49" charset="-128"/>
                        <a:ea typeface="ＭＳ ゴシック" panose="020B0609070205080204" pitchFamily="49" charset="-128"/>
                      </a:endParaRPr>
                    </a:p>
                    <a:p>
                      <a:r>
                        <a:rPr kumimoji="1" lang="ja-JP" altLang="en-US" sz="2400" dirty="0">
                          <a:latin typeface="ＭＳ ゴシック" panose="020B0609070205080204" pitchFamily="49" charset="-128"/>
                          <a:ea typeface="ＭＳ ゴシック" panose="020B0609070205080204" pitchFamily="49" charset="-128"/>
                        </a:rPr>
                        <a:t>　離れてしまい食べづらい。</a:t>
                      </a:r>
                      <a:endParaRPr kumimoji="1" lang="en-US" altLang="ja-JP" sz="2400" dirty="0">
                        <a:latin typeface="ＭＳ ゴシック" panose="020B0609070205080204" pitchFamily="49" charset="-128"/>
                        <a:ea typeface="ＭＳ ゴシック" panose="020B0609070205080204" pitchFamily="49" charset="-128"/>
                      </a:endParaRPr>
                    </a:p>
                    <a:p>
                      <a:r>
                        <a:rPr kumimoji="1" lang="ja-JP" altLang="en-US" sz="2400" dirty="0">
                          <a:latin typeface="ＭＳ ゴシック" panose="020B0609070205080204" pitchFamily="49" charset="-128"/>
                          <a:ea typeface="ＭＳ ゴシック" panose="020B0609070205080204" pitchFamily="49" charset="-128"/>
                        </a:rPr>
                        <a:t>・テーブル、椅子は移動でき、</a:t>
                      </a:r>
                      <a:endParaRPr kumimoji="1" lang="en-US" altLang="ja-JP" sz="2400" dirty="0">
                        <a:latin typeface="ＭＳ ゴシック" panose="020B0609070205080204" pitchFamily="49" charset="-128"/>
                        <a:ea typeface="ＭＳ ゴシック" panose="020B0609070205080204" pitchFamily="49" charset="-128"/>
                      </a:endParaRPr>
                    </a:p>
                    <a:p>
                      <a:r>
                        <a:rPr kumimoji="1" lang="ja-JP" altLang="en-US" sz="2400" dirty="0">
                          <a:latin typeface="ＭＳ ゴシック" panose="020B0609070205080204" pitchFamily="49" charset="-128"/>
                          <a:ea typeface="ＭＳ ゴシック" panose="020B0609070205080204" pitchFamily="49" charset="-128"/>
                        </a:rPr>
                        <a:t>　車椅子で一部着席可能な場所も</a:t>
                      </a:r>
                      <a:endParaRPr kumimoji="1" lang="en-US" altLang="ja-JP" sz="2400" dirty="0">
                        <a:latin typeface="ＭＳ ゴシック" panose="020B0609070205080204" pitchFamily="49" charset="-128"/>
                        <a:ea typeface="ＭＳ ゴシック" panose="020B0609070205080204" pitchFamily="49" charset="-128"/>
                      </a:endParaRPr>
                    </a:p>
                    <a:p>
                      <a:r>
                        <a:rPr kumimoji="1" lang="ja-JP" altLang="en-US" sz="2400" dirty="0">
                          <a:latin typeface="ＭＳ ゴシック" panose="020B0609070205080204" pitchFamily="49" charset="-128"/>
                          <a:ea typeface="ＭＳ ゴシック" panose="020B0609070205080204" pitchFamily="49" charset="-128"/>
                        </a:rPr>
                        <a:t>　あるが、机の脚の形状により</a:t>
                      </a:r>
                      <a:endParaRPr kumimoji="1" lang="en-US" altLang="ja-JP" sz="2400" dirty="0">
                        <a:latin typeface="ＭＳ ゴシック" panose="020B0609070205080204" pitchFamily="49" charset="-128"/>
                        <a:ea typeface="ＭＳ ゴシック" panose="020B0609070205080204" pitchFamily="49" charset="-128"/>
                      </a:endParaRPr>
                    </a:p>
                    <a:p>
                      <a:r>
                        <a:rPr kumimoji="1" lang="ja-JP" altLang="en-US" sz="2400" dirty="0">
                          <a:latin typeface="ＭＳ ゴシック" panose="020B0609070205080204" pitchFamily="49" charset="-128"/>
                          <a:ea typeface="ＭＳ ゴシック" panose="020B0609070205080204" pitchFamily="49" charset="-128"/>
                        </a:rPr>
                        <a:t>　車椅子の車輪と干渉してしまう。</a:t>
                      </a:r>
                      <a:endParaRPr kumimoji="1" lang="en-US" altLang="ja-JP" sz="2400" dirty="0">
                        <a:latin typeface="ＭＳ ゴシック" panose="020B0609070205080204" pitchFamily="49" charset="-128"/>
                        <a:ea typeface="ＭＳ ゴシック" panose="020B0609070205080204" pitchFamily="49" charset="-128"/>
                      </a:endParaRPr>
                    </a:p>
                    <a:p>
                      <a:r>
                        <a:rPr kumimoji="1" lang="ja-JP" altLang="en-US" sz="2400" dirty="0">
                          <a:latin typeface="ＭＳ ゴシック" panose="020B0609070205080204" pitchFamily="49" charset="-128"/>
                          <a:ea typeface="ＭＳ ゴシック" panose="020B0609070205080204" pitchFamily="49" charset="-128"/>
                        </a:rPr>
                        <a:t>　固定椅子やカウンターの場合は</a:t>
                      </a:r>
                      <a:endParaRPr kumimoji="1" lang="en-US" altLang="ja-JP" sz="2400" dirty="0">
                        <a:latin typeface="ＭＳ ゴシック" panose="020B0609070205080204" pitchFamily="49" charset="-128"/>
                        <a:ea typeface="ＭＳ ゴシック" panose="020B0609070205080204" pitchFamily="49" charset="-128"/>
                      </a:endParaRPr>
                    </a:p>
                    <a:p>
                      <a:r>
                        <a:rPr kumimoji="1" lang="ja-JP" altLang="en-US" sz="2400" dirty="0">
                          <a:latin typeface="ＭＳ ゴシック" panose="020B0609070205080204" pitchFamily="49" charset="-128"/>
                          <a:ea typeface="ＭＳ ゴシック" panose="020B0609070205080204" pitchFamily="49" charset="-128"/>
                        </a:rPr>
                        <a:t>　利用できない。</a:t>
                      </a:r>
                    </a:p>
                  </a:txBody>
                  <a:tcPr/>
                </a:tc>
                <a:tc>
                  <a:txBody>
                    <a:bodyPr/>
                    <a:lstStyle/>
                    <a:p>
                      <a:r>
                        <a:rPr kumimoji="1" lang="ja-JP" altLang="en-US" sz="2400" dirty="0">
                          <a:latin typeface="ＭＳ ゴシック" panose="020B0609070205080204" pitchFamily="49" charset="-128"/>
                          <a:ea typeface="ＭＳ ゴシック" panose="020B0609070205080204" pitchFamily="49" charset="-128"/>
                        </a:rPr>
                        <a:t>・全ての席は難しくても、入り口</a:t>
                      </a:r>
                      <a:endParaRPr kumimoji="1" lang="en-US" altLang="ja-JP" sz="2400" dirty="0">
                        <a:latin typeface="ＭＳ ゴシック" panose="020B0609070205080204" pitchFamily="49" charset="-128"/>
                        <a:ea typeface="ＭＳ ゴシック" panose="020B0609070205080204" pitchFamily="49" charset="-128"/>
                      </a:endParaRPr>
                    </a:p>
                    <a:p>
                      <a:r>
                        <a:rPr kumimoji="1" lang="ja-JP" altLang="en-US" sz="2400">
                          <a:latin typeface="ＭＳ ゴシック" panose="020B0609070205080204" pitchFamily="49" charset="-128"/>
                          <a:ea typeface="ＭＳ ゴシック" panose="020B0609070205080204" pitchFamily="49" charset="-128"/>
                        </a:rPr>
                        <a:t>　</a:t>
                      </a:r>
                      <a:r>
                        <a:rPr kumimoji="1" lang="ja-JP" altLang="en-US" sz="2400" smtClean="0">
                          <a:latin typeface="ＭＳ ゴシック" panose="020B0609070205080204" pitchFamily="49" charset="-128"/>
                          <a:ea typeface="ＭＳ ゴシック" panose="020B0609070205080204" pitchFamily="49" charset="-128"/>
                        </a:rPr>
                        <a:t>近くに可動式の椅子席を確保</a:t>
                      </a:r>
                      <a:r>
                        <a:rPr kumimoji="1" lang="ja-JP" altLang="en-US" sz="2400" dirty="0">
                          <a:latin typeface="ＭＳ ゴシック" panose="020B0609070205080204" pitchFamily="49" charset="-128"/>
                          <a:ea typeface="ＭＳ ゴシック" panose="020B0609070205080204" pitchFamily="49" charset="-128"/>
                        </a:rPr>
                        <a:t>する</a:t>
                      </a:r>
                      <a:endParaRPr kumimoji="1" lang="en-US" altLang="ja-JP" sz="2400" dirty="0">
                        <a:latin typeface="ＭＳ ゴシック" panose="020B0609070205080204" pitchFamily="49" charset="-128"/>
                        <a:ea typeface="ＭＳ ゴシック" panose="020B0609070205080204" pitchFamily="49" charset="-128"/>
                      </a:endParaRPr>
                    </a:p>
                    <a:p>
                      <a:r>
                        <a:rPr kumimoji="1" lang="ja-JP" altLang="en-US" sz="2400" dirty="0">
                          <a:latin typeface="ＭＳ ゴシック" panose="020B0609070205080204" pitchFamily="49" charset="-128"/>
                          <a:ea typeface="ＭＳ ゴシック" panose="020B0609070205080204" pitchFamily="49" charset="-128"/>
                        </a:rPr>
                        <a:t>　など、車椅子使用者が利用できる</a:t>
                      </a:r>
                      <a:endParaRPr kumimoji="1" lang="en-US" altLang="ja-JP" sz="2400" dirty="0">
                        <a:latin typeface="ＭＳ ゴシック" panose="020B0609070205080204" pitchFamily="49" charset="-128"/>
                        <a:ea typeface="ＭＳ ゴシック" panose="020B0609070205080204" pitchFamily="49" charset="-128"/>
                      </a:endParaRPr>
                    </a:p>
                    <a:p>
                      <a:r>
                        <a:rPr kumimoji="1" lang="ja-JP" altLang="en-US" sz="2400" dirty="0">
                          <a:latin typeface="ＭＳ ゴシック" panose="020B0609070205080204" pitchFamily="49" charset="-128"/>
                          <a:ea typeface="ＭＳ ゴシック" panose="020B0609070205080204" pitchFamily="49" charset="-128"/>
                        </a:rPr>
                        <a:t>　ような対応が好ましい。</a:t>
                      </a:r>
                      <a:endParaRPr kumimoji="1" lang="en-US" altLang="ja-JP" sz="2400" dirty="0">
                        <a:latin typeface="ＭＳ ゴシック" panose="020B0609070205080204" pitchFamily="49" charset="-128"/>
                        <a:ea typeface="ＭＳ ゴシック" panose="020B0609070205080204" pitchFamily="49" charset="-128"/>
                      </a:endParaRPr>
                    </a:p>
                  </a:txBody>
                  <a:tcPr/>
                </a:tc>
                <a:extLst>
                  <a:ext uri="{0D108BD9-81ED-4DB2-BD59-A6C34878D82A}">
                    <a16:rowId xmlns:a16="http://schemas.microsoft.com/office/drawing/2014/main" val="3525981169"/>
                  </a:ext>
                </a:extLst>
              </a:tr>
            </a:tbl>
          </a:graphicData>
        </a:graphic>
      </p:graphicFrame>
    </p:spTree>
    <p:extLst>
      <p:ext uri="{BB962C8B-B14F-4D97-AF65-F5344CB8AC3E}">
        <p14:creationId xmlns:p14="http://schemas.microsoft.com/office/powerpoint/2010/main" val="20887245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字幕 2">
            <a:extLst>
              <a:ext uri="{FF2B5EF4-FFF2-40B4-BE49-F238E27FC236}">
                <a16:creationId xmlns:a16="http://schemas.microsoft.com/office/drawing/2014/main" id="{8C790261-D769-4164-9FC6-42D83A19E058}"/>
              </a:ext>
            </a:extLst>
          </p:cNvPr>
          <p:cNvSpPr txBox="1">
            <a:spLocks/>
          </p:cNvSpPr>
          <p:nvPr/>
        </p:nvSpPr>
        <p:spPr>
          <a:xfrm>
            <a:off x="504309" y="1916468"/>
            <a:ext cx="11117179" cy="513348"/>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dirty="0">
                <a:latin typeface="ＭＳ ゴシック" panose="020B0609070205080204" pitchFamily="49" charset="-128"/>
                <a:ea typeface="ＭＳ ゴシック" panose="020B0609070205080204" pitchFamily="49" charset="-128"/>
              </a:rPr>
              <a:t>○今回実証検査したＪＡ内の喫茶スペース</a:t>
            </a:r>
          </a:p>
        </p:txBody>
      </p:sp>
      <p:graphicFrame>
        <p:nvGraphicFramePr>
          <p:cNvPr id="6" name="表 6">
            <a:extLst>
              <a:ext uri="{FF2B5EF4-FFF2-40B4-BE49-F238E27FC236}">
                <a16:creationId xmlns:a16="http://schemas.microsoft.com/office/drawing/2014/main" id="{A0B8ABFF-0265-4E2D-9EC9-F7956FB3BF8D}"/>
              </a:ext>
            </a:extLst>
          </p:cNvPr>
          <p:cNvGraphicFramePr>
            <a:graphicFrameLocks noGrp="1"/>
          </p:cNvGraphicFramePr>
          <p:nvPr>
            <p:extLst>
              <p:ext uri="{D42A27DB-BD31-4B8C-83A1-F6EECF244321}">
                <p14:modId xmlns:p14="http://schemas.microsoft.com/office/powerpoint/2010/main" val="406995864"/>
              </p:ext>
            </p:extLst>
          </p:nvPr>
        </p:nvGraphicFramePr>
        <p:xfrm>
          <a:off x="776573" y="2647853"/>
          <a:ext cx="10507578" cy="2666517"/>
        </p:xfrm>
        <a:graphic>
          <a:graphicData uri="http://schemas.openxmlformats.org/drawingml/2006/table">
            <a:tbl>
              <a:tblPr firstRow="1" bandRow="1">
                <a:tableStyleId>{5940675A-B579-460E-94D1-54222C63F5DA}</a:tableStyleId>
              </a:tblPr>
              <a:tblGrid>
                <a:gridCol w="5253789">
                  <a:extLst>
                    <a:ext uri="{9D8B030D-6E8A-4147-A177-3AD203B41FA5}">
                      <a16:colId xmlns:a16="http://schemas.microsoft.com/office/drawing/2014/main" val="3012709222"/>
                    </a:ext>
                  </a:extLst>
                </a:gridCol>
                <a:gridCol w="5253789">
                  <a:extLst>
                    <a:ext uri="{9D8B030D-6E8A-4147-A177-3AD203B41FA5}">
                      <a16:colId xmlns:a16="http://schemas.microsoft.com/office/drawing/2014/main" val="1744504733"/>
                    </a:ext>
                  </a:extLst>
                </a:gridCol>
              </a:tblGrid>
              <a:tr h="309292">
                <a:tc>
                  <a:txBody>
                    <a:bodyPr/>
                    <a:lstStyle/>
                    <a:p>
                      <a:pPr algn="ctr"/>
                      <a:r>
                        <a:rPr kumimoji="1" lang="ja-JP" altLang="en-US" sz="2400" dirty="0">
                          <a:latin typeface="ＭＳ ゴシック" panose="020B0609070205080204" pitchFamily="49" charset="-128"/>
                          <a:ea typeface="ＭＳ ゴシック" panose="020B0609070205080204" pitchFamily="49" charset="-128"/>
                        </a:rPr>
                        <a:t>現状</a:t>
                      </a:r>
                    </a:p>
                  </a:txBody>
                  <a:tcPr anchor="ctr"/>
                </a:tc>
                <a:tc>
                  <a:txBody>
                    <a:bodyPr/>
                    <a:lstStyle/>
                    <a:p>
                      <a:pPr algn="ctr"/>
                      <a:r>
                        <a:rPr kumimoji="1" lang="ja-JP" altLang="en-US" sz="2400" dirty="0">
                          <a:latin typeface="ＭＳ ゴシック" panose="020B0609070205080204" pitchFamily="49" charset="-128"/>
                          <a:ea typeface="ＭＳ ゴシック" panose="020B0609070205080204" pitchFamily="49" charset="-128"/>
                        </a:rPr>
                        <a:t>改善案</a:t>
                      </a:r>
                    </a:p>
                  </a:txBody>
                  <a:tcPr anchor="ctr"/>
                </a:tc>
                <a:extLst>
                  <a:ext uri="{0D108BD9-81ED-4DB2-BD59-A6C34878D82A}">
                    <a16:rowId xmlns:a16="http://schemas.microsoft.com/office/drawing/2014/main" val="2524525232"/>
                  </a:ext>
                </a:extLst>
              </a:tr>
              <a:tr h="2209317">
                <a:tc>
                  <a:txBody>
                    <a:bodyPr/>
                    <a:lstStyle/>
                    <a:p>
                      <a:r>
                        <a:rPr kumimoji="1" lang="ja-JP" altLang="en-US" sz="2400" dirty="0">
                          <a:latin typeface="ＭＳ ゴシック" panose="020B0609070205080204" pitchFamily="49" charset="-128"/>
                          <a:ea typeface="ＭＳ ゴシック" panose="020B0609070205080204" pitchFamily="49" charset="-128"/>
                        </a:rPr>
                        <a:t>・テーブル 高さ 上端 約</a:t>
                      </a:r>
                      <a:r>
                        <a:rPr kumimoji="1" lang="en-US" altLang="ja-JP" sz="2400" dirty="0">
                          <a:latin typeface="ＭＳ ゴシック" panose="020B0609070205080204" pitchFamily="49" charset="-128"/>
                          <a:ea typeface="ＭＳ ゴシック" panose="020B0609070205080204" pitchFamily="49" charset="-128"/>
                        </a:rPr>
                        <a:t>70</a:t>
                      </a:r>
                      <a:r>
                        <a:rPr kumimoji="1" lang="ja-JP" altLang="en-US" sz="2400" dirty="0">
                          <a:latin typeface="ＭＳ ゴシック" panose="020B0609070205080204" pitchFamily="49" charset="-128"/>
                          <a:ea typeface="ＭＳ ゴシック" panose="020B0609070205080204" pitchFamily="49" charset="-128"/>
                        </a:rPr>
                        <a:t>㎝</a:t>
                      </a:r>
                      <a:endParaRPr kumimoji="1" lang="en-US" altLang="ja-JP" sz="2400" dirty="0">
                        <a:latin typeface="ＭＳ ゴシック" panose="020B0609070205080204" pitchFamily="49" charset="-128"/>
                        <a:ea typeface="ＭＳ ゴシック" panose="020B0609070205080204" pitchFamily="49" charset="-128"/>
                      </a:endParaRPr>
                    </a:p>
                    <a:p>
                      <a:r>
                        <a:rPr kumimoji="1" lang="ja-JP" altLang="en-US" sz="2400" dirty="0">
                          <a:latin typeface="ＭＳ ゴシック" panose="020B0609070205080204" pitchFamily="49" charset="-128"/>
                          <a:ea typeface="ＭＳ ゴシック" panose="020B0609070205080204" pitchFamily="49" charset="-128"/>
                        </a:rPr>
                        <a:t>　　　　　　　　下端 約</a:t>
                      </a:r>
                      <a:r>
                        <a:rPr kumimoji="1" lang="en-US" altLang="ja-JP" sz="2400" dirty="0">
                          <a:latin typeface="ＭＳ ゴシック" panose="020B0609070205080204" pitchFamily="49" charset="-128"/>
                          <a:ea typeface="ＭＳ ゴシック" panose="020B0609070205080204" pitchFamily="49" charset="-128"/>
                        </a:rPr>
                        <a:t>67</a:t>
                      </a:r>
                      <a:r>
                        <a:rPr kumimoji="1" lang="ja-JP" altLang="en-US" sz="2400" dirty="0">
                          <a:latin typeface="ＭＳ ゴシック" panose="020B0609070205080204" pitchFamily="49" charset="-128"/>
                          <a:ea typeface="ＭＳ ゴシック" panose="020B0609070205080204" pitchFamily="49" charset="-128"/>
                        </a:rPr>
                        <a:t>㎝</a:t>
                      </a:r>
                      <a:endParaRPr kumimoji="1" lang="en-US" altLang="ja-JP" sz="2400" dirty="0">
                        <a:latin typeface="ＭＳ ゴシック" panose="020B0609070205080204" pitchFamily="49" charset="-128"/>
                        <a:ea typeface="ＭＳ ゴシック" panose="020B0609070205080204" pitchFamily="49" charset="-128"/>
                      </a:endParaRPr>
                    </a:p>
                    <a:p>
                      <a:r>
                        <a:rPr kumimoji="1" lang="ja-JP" altLang="en-US" sz="2400" dirty="0">
                          <a:latin typeface="ＭＳ ゴシック" panose="020B0609070205080204" pitchFamily="49" charset="-128"/>
                          <a:ea typeface="ＭＳ ゴシック" panose="020B0609070205080204" pitchFamily="49" charset="-128"/>
                        </a:rPr>
                        <a:t>　可動椅子のため車椅子での利用が</a:t>
                      </a:r>
                      <a:endParaRPr kumimoji="1" lang="en-US" altLang="ja-JP" sz="2400" dirty="0">
                        <a:latin typeface="ＭＳ ゴシック" panose="020B0609070205080204" pitchFamily="49" charset="-128"/>
                        <a:ea typeface="ＭＳ ゴシック" panose="020B0609070205080204" pitchFamily="49" charset="-128"/>
                      </a:endParaRPr>
                    </a:p>
                    <a:p>
                      <a:r>
                        <a:rPr kumimoji="1" lang="ja-JP" altLang="en-US" sz="2400" dirty="0">
                          <a:latin typeface="ＭＳ ゴシック" panose="020B0609070205080204" pitchFamily="49" charset="-128"/>
                          <a:ea typeface="ＭＳ ゴシック" panose="020B0609070205080204" pitchFamily="49" charset="-128"/>
                        </a:rPr>
                        <a:t>　可能</a:t>
                      </a:r>
                      <a:endParaRPr kumimoji="1" lang="en-US" altLang="ja-JP" sz="2400" dirty="0">
                        <a:latin typeface="ＭＳ ゴシック" panose="020B0609070205080204" pitchFamily="49" charset="-128"/>
                        <a:ea typeface="ＭＳ ゴシック" panose="020B0609070205080204" pitchFamily="49" charset="-128"/>
                      </a:endParaRPr>
                    </a:p>
                  </a:txBody>
                  <a:tcPr/>
                </a:tc>
                <a:tc>
                  <a:txBody>
                    <a:bodyPr/>
                    <a:lstStyle/>
                    <a:p>
                      <a:r>
                        <a:rPr kumimoji="1" lang="ja-JP" altLang="en-US" sz="2400" dirty="0">
                          <a:latin typeface="ＭＳ ゴシック" panose="020B0609070205080204" pitchFamily="49" charset="-128"/>
                          <a:ea typeface="ＭＳ ゴシック" panose="020B0609070205080204" pitchFamily="49" charset="-128"/>
                        </a:rPr>
                        <a:t>・特になし</a:t>
                      </a:r>
                      <a:endParaRPr kumimoji="1" lang="en-US" altLang="ja-JP" sz="2400" dirty="0">
                        <a:latin typeface="ＭＳ ゴシック" panose="020B0609070205080204" pitchFamily="49" charset="-128"/>
                        <a:ea typeface="ＭＳ ゴシック" panose="020B0609070205080204" pitchFamily="49" charset="-128"/>
                      </a:endParaRPr>
                    </a:p>
                  </a:txBody>
                  <a:tcPr/>
                </a:tc>
                <a:extLst>
                  <a:ext uri="{0D108BD9-81ED-4DB2-BD59-A6C34878D82A}">
                    <a16:rowId xmlns:a16="http://schemas.microsoft.com/office/drawing/2014/main" val="3525981169"/>
                  </a:ext>
                </a:extLst>
              </a:tr>
            </a:tbl>
          </a:graphicData>
        </a:graphic>
      </p:graphicFrame>
      <p:sp>
        <p:nvSpPr>
          <p:cNvPr id="4" name="字幕 2">
            <a:extLst>
              <a:ext uri="{FF2B5EF4-FFF2-40B4-BE49-F238E27FC236}">
                <a16:creationId xmlns:a16="http://schemas.microsoft.com/office/drawing/2014/main" id="{45D0F1E7-EBFC-408B-9282-E244EF506412}"/>
              </a:ext>
            </a:extLst>
          </p:cNvPr>
          <p:cNvSpPr txBox="1">
            <a:spLocks/>
          </p:cNvSpPr>
          <p:nvPr/>
        </p:nvSpPr>
        <p:spPr>
          <a:xfrm>
            <a:off x="504309" y="850232"/>
            <a:ext cx="1491918" cy="513348"/>
          </a:xfrm>
          <a:prstGeom prst="rect">
            <a:avLst/>
          </a:prstGeom>
          <a:ln>
            <a:solidFill>
              <a:schemeClr val="tx1"/>
            </a:solidFill>
          </a:ln>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dirty="0">
                <a:latin typeface="ＭＳ ゴシック" panose="020B0609070205080204" pitchFamily="49" charset="-128"/>
                <a:ea typeface="ＭＳ ゴシック" panose="020B0609070205080204" pitchFamily="49" charset="-128"/>
              </a:rPr>
              <a:t>飲食店舗</a:t>
            </a:r>
          </a:p>
        </p:txBody>
      </p:sp>
    </p:spTree>
    <p:extLst>
      <p:ext uri="{BB962C8B-B14F-4D97-AF65-F5344CB8AC3E}">
        <p14:creationId xmlns:p14="http://schemas.microsoft.com/office/powerpoint/2010/main" val="34283401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字幕 2">
            <a:extLst>
              <a:ext uri="{FF2B5EF4-FFF2-40B4-BE49-F238E27FC236}">
                <a16:creationId xmlns:a16="http://schemas.microsoft.com/office/drawing/2014/main" id="{45D0F1E7-EBFC-408B-9282-E244EF506412}"/>
              </a:ext>
            </a:extLst>
          </p:cNvPr>
          <p:cNvSpPr txBox="1">
            <a:spLocks/>
          </p:cNvSpPr>
          <p:nvPr/>
        </p:nvSpPr>
        <p:spPr>
          <a:xfrm>
            <a:off x="336883" y="617622"/>
            <a:ext cx="2069433" cy="513348"/>
          </a:xfrm>
          <a:prstGeom prst="rect">
            <a:avLst/>
          </a:prstGeom>
          <a:ln>
            <a:solidFill>
              <a:schemeClr val="tx1"/>
            </a:solidFill>
          </a:ln>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dirty="0">
                <a:latin typeface="ＭＳ ゴシック" panose="020B0609070205080204" pitchFamily="49" charset="-128"/>
                <a:ea typeface="ＭＳ ゴシック" panose="020B0609070205080204" pitchFamily="49" charset="-128"/>
              </a:rPr>
              <a:t>サービス店舗</a:t>
            </a:r>
          </a:p>
        </p:txBody>
      </p:sp>
      <p:sp>
        <p:nvSpPr>
          <p:cNvPr id="5" name="字幕 2">
            <a:extLst>
              <a:ext uri="{FF2B5EF4-FFF2-40B4-BE49-F238E27FC236}">
                <a16:creationId xmlns:a16="http://schemas.microsoft.com/office/drawing/2014/main" id="{8C790261-D769-4164-9FC6-42D83A19E058}"/>
              </a:ext>
            </a:extLst>
          </p:cNvPr>
          <p:cNvSpPr txBox="1">
            <a:spLocks/>
          </p:cNvSpPr>
          <p:nvPr/>
        </p:nvSpPr>
        <p:spPr>
          <a:xfrm>
            <a:off x="336883" y="1295402"/>
            <a:ext cx="11117179" cy="705853"/>
          </a:xfrm>
          <a:prstGeom prst="rect">
            <a:avLst/>
          </a:prstGeom>
        </p:spPr>
        <p:txBody>
          <a:bodyPr vert="horz" lIns="91440" tIns="45720" rIns="91440" bIns="45720" rtlCol="0" anchor="ctr">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dirty="0">
                <a:latin typeface="ＭＳ ゴシック" panose="020B0609070205080204" pitchFamily="49" charset="-128"/>
                <a:ea typeface="ＭＳ ゴシック" panose="020B0609070205080204" pitchFamily="49" charset="-128"/>
              </a:rPr>
              <a:t>○今回実証検査したＪＡは特に課題なし。</a:t>
            </a:r>
            <a:endParaRPr lang="en-US" altLang="ja-JP" dirty="0">
              <a:latin typeface="ＭＳ ゴシック" panose="020B0609070205080204" pitchFamily="49" charset="-128"/>
              <a:ea typeface="ＭＳ ゴシック" panose="020B0609070205080204" pitchFamily="49" charset="-128"/>
            </a:endParaRPr>
          </a:p>
          <a:p>
            <a:pPr algn="l"/>
            <a:r>
              <a:rPr lang="ja-JP" altLang="en-US" dirty="0">
                <a:latin typeface="ＭＳ ゴシック" panose="020B0609070205080204" pitchFamily="49" charset="-128"/>
                <a:ea typeface="ＭＳ ゴシック" panose="020B0609070205080204" pitchFamily="49" charset="-128"/>
              </a:rPr>
              <a:t>○今回実証検査した銀行</a:t>
            </a:r>
          </a:p>
        </p:txBody>
      </p:sp>
      <p:graphicFrame>
        <p:nvGraphicFramePr>
          <p:cNvPr id="6" name="表 6">
            <a:extLst>
              <a:ext uri="{FF2B5EF4-FFF2-40B4-BE49-F238E27FC236}">
                <a16:creationId xmlns:a16="http://schemas.microsoft.com/office/drawing/2014/main" id="{A0B8ABFF-0265-4E2D-9EC9-F7956FB3BF8D}"/>
              </a:ext>
            </a:extLst>
          </p:cNvPr>
          <p:cNvGraphicFramePr>
            <a:graphicFrameLocks noGrp="1"/>
          </p:cNvGraphicFramePr>
          <p:nvPr>
            <p:extLst>
              <p:ext uri="{D42A27DB-BD31-4B8C-83A1-F6EECF244321}">
                <p14:modId xmlns:p14="http://schemas.microsoft.com/office/powerpoint/2010/main" val="1485776140"/>
              </p:ext>
            </p:extLst>
          </p:nvPr>
        </p:nvGraphicFramePr>
        <p:xfrm>
          <a:off x="737938" y="2165687"/>
          <a:ext cx="10507578" cy="4518763"/>
        </p:xfrm>
        <a:graphic>
          <a:graphicData uri="http://schemas.openxmlformats.org/drawingml/2006/table">
            <a:tbl>
              <a:tblPr firstRow="1" bandRow="1">
                <a:tableStyleId>{5940675A-B579-460E-94D1-54222C63F5DA}</a:tableStyleId>
              </a:tblPr>
              <a:tblGrid>
                <a:gridCol w="5253789">
                  <a:extLst>
                    <a:ext uri="{9D8B030D-6E8A-4147-A177-3AD203B41FA5}">
                      <a16:colId xmlns:a16="http://schemas.microsoft.com/office/drawing/2014/main" val="3012709222"/>
                    </a:ext>
                  </a:extLst>
                </a:gridCol>
                <a:gridCol w="5253789">
                  <a:extLst>
                    <a:ext uri="{9D8B030D-6E8A-4147-A177-3AD203B41FA5}">
                      <a16:colId xmlns:a16="http://schemas.microsoft.com/office/drawing/2014/main" val="1744504733"/>
                    </a:ext>
                  </a:extLst>
                </a:gridCol>
              </a:tblGrid>
              <a:tr h="464923">
                <a:tc>
                  <a:txBody>
                    <a:bodyPr/>
                    <a:lstStyle/>
                    <a:p>
                      <a:pPr algn="ctr"/>
                      <a:r>
                        <a:rPr kumimoji="1" lang="ja-JP" altLang="en-US" sz="2000" dirty="0">
                          <a:latin typeface="ＭＳ ゴシック" panose="020B0609070205080204" pitchFamily="49" charset="-128"/>
                          <a:ea typeface="ＭＳ ゴシック" panose="020B0609070205080204" pitchFamily="49" charset="-128"/>
                        </a:rPr>
                        <a:t>現状</a:t>
                      </a:r>
                    </a:p>
                  </a:txBody>
                  <a:tcPr anchor="ctr"/>
                </a:tc>
                <a:tc>
                  <a:txBody>
                    <a:bodyPr/>
                    <a:lstStyle/>
                    <a:p>
                      <a:pPr algn="ctr"/>
                      <a:r>
                        <a:rPr kumimoji="1" lang="ja-JP" altLang="en-US" sz="2000" dirty="0">
                          <a:latin typeface="ＭＳ ゴシック" panose="020B0609070205080204" pitchFamily="49" charset="-128"/>
                          <a:ea typeface="ＭＳ ゴシック" panose="020B0609070205080204" pitchFamily="49" charset="-128"/>
                        </a:rPr>
                        <a:t>改善案</a:t>
                      </a:r>
                    </a:p>
                  </a:txBody>
                  <a:tcPr anchor="ctr"/>
                </a:tc>
                <a:extLst>
                  <a:ext uri="{0D108BD9-81ED-4DB2-BD59-A6C34878D82A}">
                    <a16:rowId xmlns:a16="http://schemas.microsoft.com/office/drawing/2014/main" val="2524525232"/>
                  </a:ext>
                </a:extLst>
              </a:tr>
              <a:tr h="3321012">
                <a:tc>
                  <a:txBody>
                    <a:bodyPr/>
                    <a:lstStyle/>
                    <a:p>
                      <a:r>
                        <a:rPr kumimoji="1" lang="ja-JP" altLang="en-US" sz="2000" dirty="0">
                          <a:latin typeface="ＭＳ ゴシック" panose="020B0609070205080204" pitchFamily="49" charset="-128"/>
                          <a:ea typeface="ＭＳ ゴシック" panose="020B0609070205080204" pitchFamily="49" charset="-128"/>
                        </a:rPr>
                        <a:t>・ＡＴＭの液晶画面が車椅子には</a:t>
                      </a:r>
                      <a:endParaRPr kumimoji="1" lang="en-US" altLang="ja-JP" sz="2000" dirty="0">
                        <a:latin typeface="ＭＳ ゴシック" panose="020B0609070205080204" pitchFamily="49" charset="-128"/>
                        <a:ea typeface="ＭＳ ゴシック" panose="020B0609070205080204" pitchFamily="49" charset="-128"/>
                      </a:endParaRPr>
                    </a:p>
                    <a:p>
                      <a:r>
                        <a:rPr kumimoji="1" lang="ja-JP" altLang="en-US" sz="2000" dirty="0">
                          <a:latin typeface="ＭＳ ゴシック" panose="020B0609070205080204" pitchFamily="49" charset="-128"/>
                          <a:ea typeface="ＭＳ ゴシック" panose="020B0609070205080204" pitchFamily="49" charset="-128"/>
                        </a:rPr>
                        <a:t>　高く、反射して見えづらい、押しづらい。</a:t>
                      </a:r>
                      <a:endParaRPr kumimoji="1" lang="en-US" altLang="ja-JP" sz="2000" dirty="0">
                        <a:latin typeface="ＭＳ ゴシック" panose="020B0609070205080204" pitchFamily="49" charset="-128"/>
                        <a:ea typeface="ＭＳ ゴシック" panose="020B0609070205080204" pitchFamily="49" charset="-128"/>
                      </a:endParaRPr>
                    </a:p>
                    <a:p>
                      <a:r>
                        <a:rPr kumimoji="1" lang="ja-JP" altLang="en-US" sz="2000" dirty="0">
                          <a:latin typeface="ＭＳ ゴシック" panose="020B0609070205080204" pitchFamily="49" charset="-128"/>
                          <a:ea typeface="ＭＳ ゴシック" panose="020B0609070205080204" pitchFamily="49" charset="-128"/>
                        </a:rPr>
                        <a:t>・まだバリアフリー化が進んでいない所に</a:t>
                      </a:r>
                      <a:endParaRPr kumimoji="1" lang="en-US" altLang="ja-JP" sz="2000" dirty="0">
                        <a:latin typeface="ＭＳ ゴシック" panose="020B0609070205080204" pitchFamily="49" charset="-128"/>
                        <a:ea typeface="ＭＳ ゴシック" panose="020B0609070205080204" pitchFamily="49" charset="-128"/>
                      </a:endParaRPr>
                    </a:p>
                    <a:p>
                      <a:r>
                        <a:rPr kumimoji="1" lang="ja-JP" altLang="en-US" sz="2000" dirty="0">
                          <a:latin typeface="ＭＳ ゴシック" panose="020B0609070205080204" pitchFamily="49" charset="-128"/>
                          <a:ea typeface="ＭＳ ゴシック" panose="020B0609070205080204" pitchFamily="49" charset="-128"/>
                        </a:rPr>
                        <a:t>　ついては人的支援による対応がされて</a:t>
                      </a:r>
                      <a:endParaRPr kumimoji="1" lang="en-US" altLang="ja-JP" sz="2000" dirty="0">
                        <a:latin typeface="ＭＳ ゴシック" panose="020B0609070205080204" pitchFamily="49" charset="-128"/>
                        <a:ea typeface="ＭＳ ゴシック" panose="020B0609070205080204" pitchFamily="49" charset="-128"/>
                      </a:endParaRPr>
                    </a:p>
                    <a:p>
                      <a:r>
                        <a:rPr kumimoji="1" lang="ja-JP" altLang="en-US" sz="2000" dirty="0">
                          <a:latin typeface="ＭＳ ゴシック" panose="020B0609070205080204" pitchFamily="49" charset="-128"/>
                          <a:ea typeface="ＭＳ ゴシック" panose="020B0609070205080204" pitchFamily="49" charset="-128"/>
                        </a:rPr>
                        <a:t>　いる。</a:t>
                      </a:r>
                    </a:p>
                  </a:txBody>
                  <a:tcPr/>
                </a:tc>
                <a:tc>
                  <a:txBody>
                    <a:bodyPr/>
                    <a:lstStyle/>
                    <a:p>
                      <a:r>
                        <a:rPr kumimoji="1" lang="ja-JP" altLang="en-US" sz="2000" dirty="0">
                          <a:latin typeface="ＭＳ ゴシック" panose="020B0609070205080204" pitchFamily="49" charset="-128"/>
                          <a:ea typeface="ＭＳ ゴシック" panose="020B0609070205080204" pitchFamily="49" charset="-128"/>
                        </a:rPr>
                        <a:t>・車椅子でも操作しやすいＡＴＭの導入が</a:t>
                      </a:r>
                      <a:endParaRPr kumimoji="1" lang="en-US" altLang="ja-JP" sz="2000" dirty="0">
                        <a:latin typeface="ＭＳ ゴシック" panose="020B0609070205080204" pitchFamily="49" charset="-128"/>
                        <a:ea typeface="ＭＳ ゴシック" panose="020B0609070205080204" pitchFamily="49" charset="-128"/>
                      </a:endParaRPr>
                    </a:p>
                    <a:p>
                      <a:r>
                        <a:rPr kumimoji="1" lang="ja-JP" altLang="en-US" sz="2000" dirty="0">
                          <a:latin typeface="ＭＳ ゴシック" panose="020B0609070205080204" pitchFamily="49" charset="-128"/>
                          <a:ea typeface="ＭＳ ゴシック" panose="020B0609070205080204" pitchFamily="49" charset="-128"/>
                        </a:rPr>
                        <a:t>　求められるが、府福祉のまちづくり条例</a:t>
                      </a:r>
                      <a:endParaRPr kumimoji="1" lang="en-US" altLang="ja-JP" sz="2000" dirty="0">
                        <a:latin typeface="ＭＳ ゴシック" panose="020B0609070205080204" pitchFamily="49" charset="-128"/>
                        <a:ea typeface="ＭＳ ゴシック" panose="020B0609070205080204" pitchFamily="49" charset="-128"/>
                      </a:endParaRPr>
                    </a:p>
                    <a:p>
                      <a:r>
                        <a:rPr kumimoji="1" lang="ja-JP" altLang="en-US" sz="2000" dirty="0">
                          <a:latin typeface="ＭＳ ゴシック" panose="020B0609070205080204" pitchFamily="49" charset="-128"/>
                          <a:ea typeface="ＭＳ ゴシック" panose="020B0609070205080204" pitchFamily="49" charset="-128"/>
                        </a:rPr>
                        <a:t>　ガイドラインで</a:t>
                      </a:r>
                      <a:r>
                        <a:rPr kumimoji="1" lang="ja-JP" altLang="en-US" sz="2000" dirty="0" smtClean="0">
                          <a:latin typeface="ＭＳ ゴシック" panose="020B0609070205080204" pitchFamily="49" charset="-128"/>
                          <a:ea typeface="ＭＳ ゴシック" panose="020B0609070205080204" pitchFamily="49" charset="-128"/>
                        </a:rPr>
                        <a:t>記載済</a:t>
                      </a:r>
                      <a:endParaRPr kumimoji="1" lang="en-US" altLang="ja-JP" sz="2000" dirty="0" smtClean="0">
                        <a:latin typeface="ＭＳ ゴシック" panose="020B0609070205080204" pitchFamily="49" charset="-128"/>
                        <a:ea typeface="ＭＳ ゴシック" panose="020B0609070205080204" pitchFamily="49" charset="-128"/>
                      </a:endParaRPr>
                    </a:p>
                    <a:p>
                      <a:endParaRPr kumimoji="1" lang="en-US" altLang="ja-JP" sz="2000" dirty="0">
                        <a:latin typeface="ＭＳ ゴシック" panose="020B0609070205080204" pitchFamily="49" charset="-128"/>
                        <a:ea typeface="ＭＳ ゴシック" panose="020B0609070205080204" pitchFamily="49" charset="-128"/>
                      </a:endParaRPr>
                    </a:p>
                    <a:p>
                      <a:r>
                        <a:rPr kumimoji="1" lang="ja-JP" altLang="en-US" sz="2000" dirty="0">
                          <a:latin typeface="ＭＳ ゴシック" panose="020B0609070205080204" pitchFamily="49" charset="-128"/>
                          <a:ea typeface="ＭＳ ゴシック" panose="020B0609070205080204" pitchFamily="49" charset="-128"/>
                        </a:rPr>
                        <a:t>　</a:t>
                      </a:r>
                      <a:r>
                        <a:rPr kumimoji="1" lang="ja-JP" altLang="en-US" sz="2000" dirty="0" smtClean="0">
                          <a:latin typeface="ＭＳ ゴシック" panose="020B0609070205080204" pitchFamily="49" charset="-128"/>
                          <a:ea typeface="ＭＳ ゴシック" panose="020B0609070205080204" pitchFamily="49" charset="-128"/>
                        </a:rPr>
                        <a:t>・通行</a:t>
                      </a:r>
                      <a:r>
                        <a:rPr kumimoji="1" lang="ja-JP" altLang="en-US" sz="2000" dirty="0">
                          <a:latin typeface="ＭＳ ゴシック" panose="020B0609070205080204" pitchFamily="49" charset="-128"/>
                          <a:ea typeface="ＭＳ ゴシック" panose="020B0609070205080204" pitchFamily="49" charset="-128"/>
                        </a:rPr>
                        <a:t>の支障とならない位置に</a:t>
                      </a:r>
                      <a:r>
                        <a:rPr kumimoji="1" lang="ja-JP" altLang="en-US" sz="2000" dirty="0" smtClean="0">
                          <a:latin typeface="ＭＳ ゴシック" panose="020B0609070205080204" pitchFamily="49" charset="-128"/>
                          <a:ea typeface="ＭＳ ゴシック" panose="020B0609070205080204" pitchFamily="49" charset="-128"/>
                        </a:rPr>
                        <a:t>設ける</a:t>
                      </a:r>
                      <a:endParaRPr kumimoji="1" lang="en-US" altLang="ja-JP" sz="2000" dirty="0">
                        <a:latin typeface="ＭＳ ゴシック" panose="020B0609070205080204" pitchFamily="49" charset="-128"/>
                        <a:ea typeface="ＭＳ ゴシック" panose="020B0609070205080204" pitchFamily="49" charset="-128"/>
                      </a:endParaRPr>
                    </a:p>
                    <a:p>
                      <a:r>
                        <a:rPr kumimoji="1" lang="ja-JP" altLang="en-US" sz="2000" dirty="0">
                          <a:latin typeface="ＭＳ ゴシック" panose="020B0609070205080204" pitchFamily="49" charset="-128"/>
                          <a:ea typeface="ＭＳ ゴシック" panose="020B0609070205080204" pitchFamily="49" charset="-128"/>
                        </a:rPr>
                        <a:t>　</a:t>
                      </a:r>
                      <a:r>
                        <a:rPr kumimoji="1" lang="ja-JP" altLang="en-US" sz="2000" dirty="0" smtClean="0">
                          <a:latin typeface="ＭＳ ゴシック" panose="020B0609070205080204" pitchFamily="49" charset="-128"/>
                          <a:ea typeface="ＭＳ ゴシック" panose="020B0609070205080204" pitchFamily="49" charset="-128"/>
                        </a:rPr>
                        <a:t>・車椅子</a:t>
                      </a:r>
                      <a:r>
                        <a:rPr kumimoji="1" lang="ja-JP" altLang="en-US" sz="2000" dirty="0">
                          <a:latin typeface="ＭＳ ゴシック" panose="020B0609070205080204" pitchFamily="49" charset="-128"/>
                          <a:ea typeface="ＭＳ ゴシック" panose="020B0609070205080204" pitchFamily="49" charset="-128"/>
                        </a:rPr>
                        <a:t>使用者が利用しやすいスペース</a:t>
                      </a:r>
                      <a:endParaRPr kumimoji="1" lang="en-US" altLang="ja-JP" sz="2000" dirty="0">
                        <a:latin typeface="ＭＳ ゴシック" panose="020B0609070205080204" pitchFamily="49" charset="-128"/>
                        <a:ea typeface="ＭＳ ゴシック" panose="020B0609070205080204" pitchFamily="49" charset="-128"/>
                      </a:endParaRPr>
                    </a:p>
                    <a:p>
                      <a:r>
                        <a:rPr kumimoji="1" lang="ja-JP" altLang="en-US" sz="2000" dirty="0">
                          <a:latin typeface="ＭＳ ゴシック" panose="020B0609070205080204" pitchFamily="49" charset="-128"/>
                          <a:ea typeface="ＭＳ ゴシック" panose="020B0609070205080204" pitchFamily="49" charset="-128"/>
                        </a:rPr>
                        <a:t>　　を確保</a:t>
                      </a:r>
                      <a:r>
                        <a:rPr kumimoji="1" lang="ja-JP" altLang="en-US" sz="2000" dirty="0" smtClean="0">
                          <a:latin typeface="ＭＳ ゴシック" panose="020B0609070205080204" pitchFamily="49" charset="-128"/>
                          <a:ea typeface="ＭＳ ゴシック" panose="020B0609070205080204" pitchFamily="49" charset="-128"/>
                        </a:rPr>
                        <a:t>する</a:t>
                      </a:r>
                      <a:endParaRPr kumimoji="1" lang="en-US" altLang="ja-JP" sz="2000" dirty="0">
                        <a:latin typeface="ＭＳ ゴシック" panose="020B0609070205080204" pitchFamily="49" charset="-128"/>
                        <a:ea typeface="ＭＳ ゴシック" panose="020B0609070205080204" pitchFamily="49" charset="-128"/>
                      </a:endParaRPr>
                    </a:p>
                    <a:p>
                      <a:r>
                        <a:rPr kumimoji="1" lang="ja-JP" altLang="en-US" sz="2000" dirty="0">
                          <a:latin typeface="ＭＳ ゴシック" panose="020B0609070205080204" pitchFamily="49" charset="-128"/>
                          <a:ea typeface="ＭＳ ゴシック" panose="020B0609070205080204" pitchFamily="49" charset="-128"/>
                        </a:rPr>
                        <a:t>　</a:t>
                      </a:r>
                      <a:r>
                        <a:rPr kumimoji="1" lang="ja-JP" altLang="en-US" sz="2000" dirty="0" smtClean="0">
                          <a:latin typeface="ＭＳ ゴシック" panose="020B0609070205080204" pitchFamily="49" charset="-128"/>
                          <a:ea typeface="ＭＳ ゴシック" panose="020B0609070205080204" pitchFamily="49" charset="-128"/>
                        </a:rPr>
                        <a:t>・ボタン</a:t>
                      </a:r>
                      <a:r>
                        <a:rPr kumimoji="1" lang="ja-JP" altLang="en-US" sz="2000" dirty="0">
                          <a:latin typeface="ＭＳ ゴシック" panose="020B0609070205080204" pitchFamily="49" charset="-128"/>
                          <a:ea typeface="ＭＳ ゴシック" panose="020B0609070205080204" pitchFamily="49" charset="-128"/>
                        </a:rPr>
                        <a:t>は押しボタンとし点字及び</a:t>
                      </a:r>
                      <a:endParaRPr kumimoji="1" lang="en-US" altLang="ja-JP" sz="2000" dirty="0">
                        <a:latin typeface="ＭＳ ゴシック" panose="020B0609070205080204" pitchFamily="49" charset="-128"/>
                        <a:ea typeface="ＭＳ ゴシック" panose="020B0609070205080204" pitchFamily="49" charset="-128"/>
                      </a:endParaRPr>
                    </a:p>
                    <a:p>
                      <a:r>
                        <a:rPr kumimoji="1" lang="ja-JP" altLang="en-US" sz="2000" dirty="0">
                          <a:latin typeface="ＭＳ ゴシック" panose="020B0609070205080204" pitchFamily="49" charset="-128"/>
                          <a:ea typeface="ＭＳ ゴシック" panose="020B0609070205080204" pitchFamily="49" charset="-128"/>
                        </a:rPr>
                        <a:t>　　音声による使用方法の案内を行う</a:t>
                      </a:r>
                      <a:endParaRPr kumimoji="1" lang="en-US" altLang="ja-JP" sz="2000" dirty="0">
                        <a:latin typeface="ＭＳ ゴシック" panose="020B0609070205080204" pitchFamily="49" charset="-128"/>
                        <a:ea typeface="ＭＳ ゴシック" panose="020B0609070205080204" pitchFamily="49" charset="-128"/>
                      </a:endParaRPr>
                    </a:p>
                    <a:p>
                      <a:r>
                        <a:rPr kumimoji="1" lang="ja-JP" altLang="en-US" sz="2000" dirty="0">
                          <a:latin typeface="ＭＳ ゴシック" panose="020B0609070205080204" pitchFamily="49" charset="-128"/>
                          <a:ea typeface="ＭＳ ゴシック" panose="020B0609070205080204" pitchFamily="49" charset="-128"/>
                        </a:rPr>
                        <a:t>　　機能を有する</a:t>
                      </a:r>
                      <a:r>
                        <a:rPr kumimoji="1" lang="ja-JP" altLang="en-US" sz="2000" dirty="0" smtClean="0">
                          <a:latin typeface="ＭＳ ゴシック" panose="020B0609070205080204" pitchFamily="49" charset="-128"/>
                          <a:ea typeface="ＭＳ ゴシック" panose="020B0609070205080204" pitchFamily="49" charset="-128"/>
                        </a:rPr>
                        <a:t>こと</a:t>
                      </a:r>
                      <a:endParaRPr kumimoji="1" lang="en-US" altLang="ja-JP" sz="2000" dirty="0">
                        <a:latin typeface="ＭＳ ゴシック" panose="020B0609070205080204" pitchFamily="49" charset="-128"/>
                        <a:ea typeface="ＭＳ ゴシック" panose="020B0609070205080204" pitchFamily="49" charset="-128"/>
                      </a:endParaRPr>
                    </a:p>
                    <a:p>
                      <a:r>
                        <a:rPr kumimoji="1" lang="ja-JP" altLang="en-US" sz="2000" dirty="0">
                          <a:latin typeface="ＭＳ ゴシック" panose="020B0609070205080204" pitchFamily="49" charset="-128"/>
                          <a:ea typeface="ＭＳ ゴシック" panose="020B0609070205080204" pitchFamily="49" charset="-128"/>
                        </a:rPr>
                        <a:t>　</a:t>
                      </a:r>
                      <a:r>
                        <a:rPr kumimoji="1" lang="ja-JP" altLang="en-US" sz="2000" dirty="0" smtClean="0">
                          <a:latin typeface="ＭＳ ゴシック" panose="020B0609070205080204" pitchFamily="49" charset="-128"/>
                          <a:ea typeface="ＭＳ ゴシック" panose="020B0609070205080204" pitchFamily="49" charset="-128"/>
                        </a:rPr>
                        <a:t>・ＡＴＭ</a:t>
                      </a:r>
                      <a:r>
                        <a:rPr kumimoji="1" lang="ja-JP" altLang="en-US" sz="2000" dirty="0">
                          <a:latin typeface="ＭＳ ゴシック" panose="020B0609070205080204" pitchFamily="49" charset="-128"/>
                          <a:ea typeface="ＭＳ ゴシック" panose="020B0609070205080204" pitchFamily="49" charset="-128"/>
                        </a:rPr>
                        <a:t>に設置するインターホンは</a:t>
                      </a:r>
                      <a:endParaRPr kumimoji="1" lang="en-US" altLang="ja-JP" sz="2000" dirty="0">
                        <a:latin typeface="ＭＳ ゴシック" panose="020B0609070205080204" pitchFamily="49" charset="-128"/>
                        <a:ea typeface="ＭＳ ゴシック" panose="020B0609070205080204" pitchFamily="49" charset="-128"/>
                      </a:endParaRPr>
                    </a:p>
                    <a:p>
                      <a:r>
                        <a:rPr kumimoji="1" lang="ja-JP" altLang="en-US" sz="2000" dirty="0">
                          <a:latin typeface="ＭＳ ゴシック" panose="020B0609070205080204" pitchFamily="49" charset="-128"/>
                          <a:ea typeface="ＭＳ ゴシック" panose="020B0609070205080204" pitchFamily="49" charset="-128"/>
                        </a:rPr>
                        <a:t>　　モニター付きにするなど、聴覚</a:t>
                      </a:r>
                      <a:endParaRPr kumimoji="1" lang="en-US" altLang="ja-JP" sz="2000" dirty="0">
                        <a:latin typeface="ＭＳ ゴシック" panose="020B0609070205080204" pitchFamily="49" charset="-128"/>
                        <a:ea typeface="ＭＳ ゴシック" panose="020B0609070205080204" pitchFamily="49" charset="-128"/>
                      </a:endParaRPr>
                    </a:p>
                    <a:p>
                      <a:r>
                        <a:rPr kumimoji="1" lang="ja-JP" altLang="en-US" sz="2000" dirty="0">
                          <a:latin typeface="ＭＳ ゴシック" panose="020B0609070205080204" pitchFamily="49" charset="-128"/>
                          <a:ea typeface="ＭＳ ゴシック" panose="020B0609070205080204" pitchFamily="49" charset="-128"/>
                        </a:rPr>
                        <a:t>　　障がい者も利用できるものと</a:t>
                      </a:r>
                      <a:r>
                        <a:rPr kumimoji="1" lang="ja-JP" altLang="en-US" sz="2000" dirty="0" smtClean="0">
                          <a:latin typeface="ＭＳ ゴシック" panose="020B0609070205080204" pitchFamily="49" charset="-128"/>
                          <a:ea typeface="ＭＳ ゴシック" panose="020B0609070205080204" pitchFamily="49" charset="-128"/>
                        </a:rPr>
                        <a:t>する</a:t>
                      </a:r>
                      <a:endParaRPr kumimoji="1" lang="en-US" altLang="ja-JP" sz="2000" dirty="0">
                        <a:latin typeface="ＭＳ ゴシック" panose="020B0609070205080204" pitchFamily="49" charset="-128"/>
                        <a:ea typeface="ＭＳ ゴシック" panose="020B0609070205080204" pitchFamily="49" charset="-128"/>
                      </a:endParaRPr>
                    </a:p>
                  </a:txBody>
                  <a:tcPr/>
                </a:tc>
                <a:extLst>
                  <a:ext uri="{0D108BD9-81ED-4DB2-BD59-A6C34878D82A}">
                    <a16:rowId xmlns:a16="http://schemas.microsoft.com/office/drawing/2014/main" val="3525981169"/>
                  </a:ext>
                </a:extLst>
              </a:tr>
            </a:tbl>
          </a:graphicData>
        </a:graphic>
      </p:graphicFrame>
      <p:sp>
        <p:nvSpPr>
          <p:cNvPr id="2" name="左大かっこ 1"/>
          <p:cNvSpPr/>
          <p:nvPr/>
        </p:nvSpPr>
        <p:spPr>
          <a:xfrm>
            <a:off x="6233375" y="3850783"/>
            <a:ext cx="193183" cy="2717442"/>
          </a:xfrm>
          <a:prstGeom prst="lef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38090959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字幕 2">
            <a:extLst>
              <a:ext uri="{FF2B5EF4-FFF2-40B4-BE49-F238E27FC236}">
                <a16:creationId xmlns:a16="http://schemas.microsoft.com/office/drawing/2014/main" id="{45D0F1E7-EBFC-408B-9282-E244EF506412}"/>
              </a:ext>
            </a:extLst>
          </p:cNvPr>
          <p:cNvSpPr txBox="1">
            <a:spLocks/>
          </p:cNvSpPr>
          <p:nvPr/>
        </p:nvSpPr>
        <p:spPr>
          <a:xfrm>
            <a:off x="336883" y="545437"/>
            <a:ext cx="3015918" cy="513348"/>
          </a:xfrm>
          <a:prstGeom prst="rect">
            <a:avLst/>
          </a:prstGeom>
          <a:ln>
            <a:solidFill>
              <a:schemeClr val="tx1"/>
            </a:solidFill>
          </a:ln>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dirty="0">
                <a:latin typeface="ＭＳ ゴシック" panose="020B0609070205080204" pitchFamily="49" charset="-128"/>
                <a:ea typeface="ＭＳ ゴシック" panose="020B0609070205080204" pitchFamily="49" charset="-128"/>
              </a:rPr>
              <a:t>車椅子使用者用便房</a:t>
            </a:r>
          </a:p>
        </p:txBody>
      </p:sp>
      <p:graphicFrame>
        <p:nvGraphicFramePr>
          <p:cNvPr id="6" name="表 6">
            <a:extLst>
              <a:ext uri="{FF2B5EF4-FFF2-40B4-BE49-F238E27FC236}">
                <a16:creationId xmlns:a16="http://schemas.microsoft.com/office/drawing/2014/main" id="{A0B8ABFF-0265-4E2D-9EC9-F7956FB3BF8D}"/>
              </a:ext>
            </a:extLst>
          </p:cNvPr>
          <p:cNvGraphicFramePr>
            <a:graphicFrameLocks noGrp="1"/>
          </p:cNvGraphicFramePr>
          <p:nvPr>
            <p:extLst>
              <p:ext uri="{D42A27DB-BD31-4B8C-83A1-F6EECF244321}">
                <p14:modId xmlns:p14="http://schemas.microsoft.com/office/powerpoint/2010/main" val="3046436067"/>
              </p:ext>
            </p:extLst>
          </p:nvPr>
        </p:nvGraphicFramePr>
        <p:xfrm>
          <a:off x="862434" y="2057565"/>
          <a:ext cx="10507578" cy="4145280"/>
        </p:xfrm>
        <a:graphic>
          <a:graphicData uri="http://schemas.openxmlformats.org/drawingml/2006/table">
            <a:tbl>
              <a:tblPr firstRow="1" bandRow="1">
                <a:tableStyleId>{5940675A-B579-460E-94D1-54222C63F5DA}</a:tableStyleId>
              </a:tblPr>
              <a:tblGrid>
                <a:gridCol w="5253789">
                  <a:extLst>
                    <a:ext uri="{9D8B030D-6E8A-4147-A177-3AD203B41FA5}">
                      <a16:colId xmlns:a16="http://schemas.microsoft.com/office/drawing/2014/main" val="3012709222"/>
                    </a:ext>
                  </a:extLst>
                </a:gridCol>
                <a:gridCol w="5253789">
                  <a:extLst>
                    <a:ext uri="{9D8B030D-6E8A-4147-A177-3AD203B41FA5}">
                      <a16:colId xmlns:a16="http://schemas.microsoft.com/office/drawing/2014/main" val="1744504733"/>
                    </a:ext>
                  </a:extLst>
                </a:gridCol>
              </a:tblGrid>
              <a:tr h="359151">
                <a:tc>
                  <a:txBody>
                    <a:bodyPr/>
                    <a:lstStyle/>
                    <a:p>
                      <a:pPr algn="ctr"/>
                      <a:r>
                        <a:rPr kumimoji="1" lang="ja-JP" altLang="en-US" sz="2000" dirty="0">
                          <a:latin typeface="ＭＳ ゴシック" panose="020B0609070205080204" pitchFamily="49" charset="-128"/>
                          <a:ea typeface="ＭＳ ゴシック" panose="020B0609070205080204" pitchFamily="49" charset="-128"/>
                        </a:rPr>
                        <a:t>現状</a:t>
                      </a:r>
                    </a:p>
                  </a:txBody>
                  <a:tcPr anchor="ctr"/>
                </a:tc>
                <a:tc>
                  <a:txBody>
                    <a:bodyPr/>
                    <a:lstStyle/>
                    <a:p>
                      <a:pPr algn="ctr"/>
                      <a:r>
                        <a:rPr kumimoji="1" lang="ja-JP" altLang="en-US" sz="2000" dirty="0">
                          <a:latin typeface="ＭＳ ゴシック" panose="020B0609070205080204" pitchFamily="49" charset="-128"/>
                          <a:ea typeface="ＭＳ ゴシック" panose="020B0609070205080204" pitchFamily="49" charset="-128"/>
                        </a:rPr>
                        <a:t>改善案</a:t>
                      </a:r>
                    </a:p>
                  </a:txBody>
                  <a:tcPr anchor="ctr"/>
                </a:tc>
                <a:extLst>
                  <a:ext uri="{0D108BD9-81ED-4DB2-BD59-A6C34878D82A}">
                    <a16:rowId xmlns:a16="http://schemas.microsoft.com/office/drawing/2014/main" val="2524525232"/>
                  </a:ext>
                </a:extLst>
              </a:tr>
              <a:tr h="2047161">
                <a:tc>
                  <a:txBody>
                    <a:bodyPr/>
                    <a:lstStyle/>
                    <a:p>
                      <a:r>
                        <a:rPr kumimoji="1" lang="ja-JP" altLang="en-US" sz="2000" dirty="0">
                          <a:latin typeface="ＭＳ ゴシック" panose="020B0609070205080204" pitchFamily="49" charset="-128"/>
                          <a:ea typeface="ＭＳ ゴシック" panose="020B0609070205080204" pitchFamily="49" charset="-128"/>
                        </a:rPr>
                        <a:t>・わかりやすい室内表示（ピクトサイン）</a:t>
                      </a:r>
                      <a:endParaRPr kumimoji="1" lang="en-US" altLang="ja-JP" sz="2000" dirty="0">
                        <a:latin typeface="ＭＳ ゴシック" panose="020B0609070205080204" pitchFamily="49" charset="-128"/>
                        <a:ea typeface="ＭＳ ゴシック" panose="020B0609070205080204" pitchFamily="49" charset="-128"/>
                      </a:endParaRPr>
                    </a:p>
                    <a:p>
                      <a:r>
                        <a:rPr kumimoji="1" lang="ja-JP" altLang="en-US" sz="2000" dirty="0">
                          <a:latin typeface="ＭＳ ゴシック" panose="020B0609070205080204" pitchFamily="49" charset="-128"/>
                          <a:ea typeface="ＭＳ ゴシック" panose="020B0609070205080204" pitchFamily="49" charset="-128"/>
                        </a:rPr>
                        <a:t>・車椅子トイレという表示（触知図あり）</a:t>
                      </a:r>
                      <a:endParaRPr kumimoji="1" lang="en-US" altLang="ja-JP" sz="2000" dirty="0">
                        <a:latin typeface="ＭＳ ゴシック" panose="020B0609070205080204" pitchFamily="49" charset="-128"/>
                        <a:ea typeface="ＭＳ ゴシック" panose="020B0609070205080204" pitchFamily="49" charset="-128"/>
                      </a:endParaRPr>
                    </a:p>
                    <a:p>
                      <a:r>
                        <a:rPr kumimoji="1" lang="ja-JP" altLang="en-US" sz="2000" dirty="0">
                          <a:latin typeface="ＭＳ ゴシック" panose="020B0609070205080204" pitchFamily="49" charset="-128"/>
                          <a:ea typeface="ＭＳ ゴシック" panose="020B0609070205080204" pitchFamily="49" charset="-128"/>
                        </a:rPr>
                        <a:t>・介護ベッド、オストメイトなど多機能</a:t>
                      </a:r>
                      <a:endParaRPr kumimoji="1" lang="en-US" altLang="ja-JP" sz="2000" dirty="0">
                        <a:latin typeface="ＭＳ ゴシック" panose="020B0609070205080204" pitchFamily="49" charset="-128"/>
                        <a:ea typeface="ＭＳ ゴシック" panose="020B0609070205080204" pitchFamily="49" charset="-128"/>
                      </a:endParaRPr>
                    </a:p>
                    <a:p>
                      <a:r>
                        <a:rPr kumimoji="1" lang="ja-JP" altLang="en-US" sz="2000" dirty="0">
                          <a:latin typeface="ＭＳ ゴシック" panose="020B0609070205080204" pitchFamily="49" charset="-128"/>
                          <a:ea typeface="ＭＳ ゴシック" panose="020B0609070205080204" pitchFamily="49" charset="-128"/>
                        </a:rPr>
                        <a:t>・介護ベッドは縦型</a:t>
                      </a:r>
                      <a:endParaRPr kumimoji="1" lang="en-US" altLang="ja-JP" sz="2000" dirty="0">
                        <a:latin typeface="ＭＳ ゴシック" panose="020B0609070205080204" pitchFamily="49" charset="-128"/>
                        <a:ea typeface="ＭＳ ゴシック" panose="020B0609070205080204" pitchFamily="49" charset="-128"/>
                      </a:endParaRPr>
                    </a:p>
                    <a:p>
                      <a:r>
                        <a:rPr kumimoji="1" lang="ja-JP" altLang="en-US" sz="2000" dirty="0">
                          <a:latin typeface="ＭＳ ゴシック" panose="020B0609070205080204" pitchFamily="49" charset="-128"/>
                          <a:ea typeface="ＭＳ ゴシック" panose="020B0609070205080204" pitchFamily="49" charset="-128"/>
                        </a:rPr>
                        <a:t>・十分な広さが確保されている</a:t>
                      </a:r>
                      <a:endParaRPr kumimoji="1" lang="en-US" altLang="ja-JP" sz="2000" dirty="0">
                        <a:latin typeface="ＭＳ ゴシック" panose="020B0609070205080204" pitchFamily="49" charset="-128"/>
                        <a:ea typeface="ＭＳ ゴシック" panose="020B0609070205080204" pitchFamily="49" charset="-128"/>
                      </a:endParaRPr>
                    </a:p>
                    <a:p>
                      <a:r>
                        <a:rPr kumimoji="1" lang="ja-JP" altLang="en-US" sz="2000" dirty="0">
                          <a:latin typeface="ＭＳ ゴシック" panose="020B0609070205080204" pitchFamily="49" charset="-128"/>
                          <a:ea typeface="ＭＳ ゴシック" panose="020B0609070205080204" pitchFamily="49" charset="-128"/>
                        </a:rPr>
                        <a:t>　（</a:t>
                      </a:r>
                      <a:r>
                        <a:rPr kumimoji="1" lang="en-US" altLang="ja-JP" sz="2000" dirty="0">
                          <a:latin typeface="ＭＳ ゴシック" panose="020B0609070205080204" pitchFamily="49" charset="-128"/>
                          <a:ea typeface="ＭＳ ゴシック" panose="020B0609070205080204" pitchFamily="49" charset="-128"/>
                        </a:rPr>
                        <a:t>230</a:t>
                      </a:r>
                      <a:r>
                        <a:rPr kumimoji="1" lang="ja-JP" altLang="en-US" sz="2000" dirty="0">
                          <a:latin typeface="ＭＳ ゴシック" panose="020B0609070205080204" pitchFamily="49" charset="-128"/>
                          <a:ea typeface="ＭＳ ゴシック" panose="020B0609070205080204" pitchFamily="49" charset="-128"/>
                        </a:rPr>
                        <a:t>㎝</a:t>
                      </a:r>
                      <a:r>
                        <a:rPr kumimoji="1" lang="en-US" altLang="ja-JP" sz="2000" dirty="0">
                          <a:latin typeface="ＭＳ ゴシック" panose="020B0609070205080204" pitchFamily="49" charset="-128"/>
                          <a:ea typeface="ＭＳ ゴシック" panose="020B0609070205080204" pitchFamily="49" charset="-128"/>
                        </a:rPr>
                        <a:t>×240</a:t>
                      </a:r>
                      <a:r>
                        <a:rPr kumimoji="1" lang="ja-JP" altLang="en-US" sz="2000" dirty="0">
                          <a:latin typeface="ＭＳ ゴシック" panose="020B0609070205080204" pitchFamily="49" charset="-128"/>
                          <a:ea typeface="ＭＳ ゴシック" panose="020B0609070205080204" pitchFamily="49" charset="-128"/>
                        </a:rPr>
                        <a:t>㎝</a:t>
                      </a:r>
                      <a:r>
                        <a:rPr kumimoji="1" lang="ja-JP" altLang="en-US" sz="2000" dirty="0" smtClean="0">
                          <a:latin typeface="ＭＳ ゴシック" panose="020B0609070205080204" pitchFamily="49" charset="-128"/>
                          <a:ea typeface="ＭＳ ゴシック" panose="020B0609070205080204" pitchFamily="49" charset="-128"/>
                        </a:rPr>
                        <a:t>）</a:t>
                      </a:r>
                      <a:endParaRPr kumimoji="1" lang="en-US" altLang="ja-JP" sz="2000" dirty="0" smtClean="0">
                        <a:latin typeface="ＭＳ ゴシック" panose="020B0609070205080204" pitchFamily="49" charset="-128"/>
                        <a:ea typeface="ＭＳ ゴシック" panose="020B0609070205080204" pitchFamily="49" charset="-128"/>
                      </a:endParaRPr>
                    </a:p>
                    <a:p>
                      <a:r>
                        <a:rPr kumimoji="1" lang="ja-JP" altLang="en-US" sz="2000" dirty="0" smtClean="0">
                          <a:latin typeface="ＭＳ ゴシック" panose="020B0609070205080204" pitchFamily="49" charset="-128"/>
                          <a:ea typeface="ＭＳ ゴシック" panose="020B0609070205080204" pitchFamily="49" charset="-128"/>
                        </a:rPr>
                        <a:t>・トイレの機能分散の流れの中で、旧来の</a:t>
                      </a:r>
                      <a:endParaRPr kumimoji="1" lang="en-US" altLang="ja-JP" sz="2000" dirty="0" smtClean="0">
                        <a:latin typeface="ＭＳ ゴシック" panose="020B0609070205080204" pitchFamily="49" charset="-128"/>
                        <a:ea typeface="ＭＳ ゴシック" panose="020B0609070205080204" pitchFamily="49" charset="-128"/>
                      </a:endParaRPr>
                    </a:p>
                    <a:p>
                      <a:r>
                        <a:rPr kumimoji="1" lang="ja-JP" altLang="en-US" sz="2000" dirty="0" smtClean="0">
                          <a:latin typeface="ＭＳ ゴシック" panose="020B0609070205080204" pitchFamily="49" charset="-128"/>
                          <a:ea typeface="ＭＳ ゴシック" panose="020B0609070205080204" pitchFamily="49" charset="-128"/>
                        </a:rPr>
                        <a:t>　多機能型トイレ、一般トイレの中の簡易</a:t>
                      </a:r>
                      <a:endParaRPr kumimoji="1" lang="en-US" altLang="ja-JP" sz="2000" dirty="0" smtClean="0">
                        <a:latin typeface="ＭＳ ゴシック" panose="020B0609070205080204" pitchFamily="49" charset="-128"/>
                        <a:ea typeface="ＭＳ ゴシック" panose="020B0609070205080204" pitchFamily="49" charset="-128"/>
                      </a:endParaRPr>
                    </a:p>
                    <a:p>
                      <a:r>
                        <a:rPr kumimoji="1" lang="ja-JP" altLang="en-US" sz="2000" dirty="0" smtClean="0">
                          <a:latin typeface="ＭＳ ゴシック" panose="020B0609070205080204" pitchFamily="49" charset="-128"/>
                          <a:ea typeface="ＭＳ ゴシック" panose="020B0609070205080204" pitchFamily="49" charset="-128"/>
                        </a:rPr>
                        <a:t>　型</a:t>
                      </a:r>
                      <a:r>
                        <a:rPr kumimoji="1" lang="ja-JP" altLang="en-US" sz="2000" smtClean="0">
                          <a:latin typeface="ＭＳ ゴシック" panose="020B0609070205080204" pitchFamily="49" charset="-128"/>
                          <a:ea typeface="ＭＳ ゴシック" panose="020B0609070205080204" pitchFamily="49" charset="-128"/>
                        </a:rPr>
                        <a:t>車椅子使用者用便房など</a:t>
                      </a:r>
                      <a:r>
                        <a:rPr kumimoji="1" lang="ja-JP" altLang="en-US" sz="2000" dirty="0" smtClean="0">
                          <a:latin typeface="ＭＳ ゴシック" panose="020B0609070205080204" pitchFamily="49" charset="-128"/>
                          <a:ea typeface="ＭＳ ゴシック" panose="020B0609070205080204" pitchFamily="49" charset="-128"/>
                        </a:rPr>
                        <a:t>が設置され</a:t>
                      </a:r>
                      <a:endParaRPr kumimoji="1" lang="en-US" altLang="ja-JP" sz="2000" dirty="0" smtClean="0">
                        <a:latin typeface="ＭＳ ゴシック" panose="020B0609070205080204" pitchFamily="49" charset="-128"/>
                        <a:ea typeface="ＭＳ ゴシック" panose="020B0609070205080204" pitchFamily="49" charset="-128"/>
                      </a:endParaRPr>
                    </a:p>
                    <a:p>
                      <a:r>
                        <a:rPr kumimoji="1" lang="ja-JP" altLang="en-US" sz="2000" dirty="0" smtClean="0">
                          <a:latin typeface="ＭＳ ゴシック" panose="020B0609070205080204" pitchFamily="49" charset="-128"/>
                          <a:ea typeface="ＭＳ ゴシック" panose="020B0609070205080204" pitchFamily="49" charset="-128"/>
                        </a:rPr>
                        <a:t>　</a:t>
                      </a:r>
                      <a:r>
                        <a:rPr kumimoji="1" lang="ja-JP" altLang="en-US" sz="2000" dirty="0" err="1" smtClean="0">
                          <a:latin typeface="ＭＳ ゴシック" panose="020B0609070205080204" pitchFamily="49" charset="-128"/>
                          <a:ea typeface="ＭＳ ゴシック" panose="020B0609070205080204" pitchFamily="49" charset="-128"/>
                        </a:rPr>
                        <a:t>て</a:t>
                      </a:r>
                      <a:r>
                        <a:rPr kumimoji="1" lang="ja-JP" altLang="en-US" sz="2000" dirty="0" smtClean="0">
                          <a:latin typeface="ＭＳ ゴシック" panose="020B0609070205080204" pitchFamily="49" charset="-128"/>
                          <a:ea typeface="ＭＳ ゴシック" panose="020B0609070205080204" pitchFamily="49" charset="-128"/>
                        </a:rPr>
                        <a:t>いくことになるだろうが、必要な機器</a:t>
                      </a:r>
                      <a:endParaRPr kumimoji="1" lang="en-US" altLang="ja-JP" sz="2000" dirty="0" smtClean="0">
                        <a:latin typeface="ＭＳ ゴシック" panose="020B0609070205080204" pitchFamily="49" charset="-128"/>
                        <a:ea typeface="ＭＳ ゴシック" panose="020B0609070205080204" pitchFamily="49" charset="-128"/>
                      </a:endParaRPr>
                    </a:p>
                    <a:p>
                      <a:r>
                        <a:rPr kumimoji="1" lang="ja-JP" altLang="en-US" sz="2000" dirty="0" smtClean="0">
                          <a:latin typeface="ＭＳ ゴシック" panose="020B0609070205080204" pitchFamily="49" charset="-128"/>
                          <a:ea typeface="ＭＳ ゴシック" panose="020B0609070205080204" pitchFamily="49" charset="-128"/>
                        </a:rPr>
                        <a:t>　を備えている便房を探しやすいよう表示</a:t>
                      </a:r>
                      <a:endParaRPr kumimoji="1" lang="en-US" altLang="ja-JP" sz="2000" dirty="0" smtClean="0">
                        <a:latin typeface="ＭＳ ゴシック" panose="020B0609070205080204" pitchFamily="49" charset="-128"/>
                        <a:ea typeface="ＭＳ ゴシック" panose="020B0609070205080204" pitchFamily="49" charset="-128"/>
                      </a:endParaRPr>
                    </a:p>
                    <a:p>
                      <a:r>
                        <a:rPr kumimoji="1" lang="ja-JP" altLang="en-US" sz="2000" dirty="0" smtClean="0">
                          <a:latin typeface="ＭＳ ゴシック" panose="020B0609070205080204" pitchFamily="49" charset="-128"/>
                          <a:ea typeface="ＭＳ ゴシック" panose="020B0609070205080204" pitchFamily="49" charset="-128"/>
                        </a:rPr>
                        <a:t>　の仕方に工夫が必要</a:t>
                      </a:r>
                    </a:p>
                  </a:txBody>
                  <a:tcPr/>
                </a:tc>
                <a:tc>
                  <a:txBody>
                    <a:bodyPr/>
                    <a:lstStyle/>
                    <a:p>
                      <a:r>
                        <a:rPr kumimoji="1" lang="ja-JP" altLang="en-US" sz="2000" dirty="0" smtClean="0">
                          <a:latin typeface="ＭＳ ゴシック" panose="020B0609070205080204" pitchFamily="49" charset="-128"/>
                          <a:ea typeface="ＭＳ ゴシック" panose="020B0609070205080204" pitchFamily="49" charset="-128"/>
                        </a:rPr>
                        <a:t>・府福祉のまちづくりガイドラインに、</a:t>
                      </a:r>
                      <a:endParaRPr kumimoji="1" lang="en-US" altLang="ja-JP" sz="2000" dirty="0" smtClean="0">
                        <a:latin typeface="ＭＳ ゴシック" panose="020B0609070205080204" pitchFamily="49" charset="-128"/>
                        <a:ea typeface="ＭＳ ゴシック" panose="020B0609070205080204" pitchFamily="49" charset="-128"/>
                      </a:endParaRPr>
                    </a:p>
                    <a:p>
                      <a:r>
                        <a:rPr kumimoji="1" lang="ja-JP" altLang="en-US" sz="2000" dirty="0" smtClean="0">
                          <a:latin typeface="ＭＳ ゴシック" panose="020B0609070205080204" pitchFamily="49" charset="-128"/>
                          <a:ea typeface="ＭＳ ゴシック" panose="020B0609070205080204" pitchFamily="49" charset="-128"/>
                        </a:rPr>
                        <a:t>「必要な機器を備えている便房を探しや</a:t>
                      </a:r>
                      <a:r>
                        <a:rPr kumimoji="1" lang="ja-JP" altLang="en-US" sz="2000" dirty="0" err="1" smtClean="0">
                          <a:latin typeface="ＭＳ ゴシック" panose="020B0609070205080204" pitchFamily="49" charset="-128"/>
                          <a:ea typeface="ＭＳ ゴシック" panose="020B0609070205080204" pitchFamily="49" charset="-128"/>
                        </a:rPr>
                        <a:t>す</a:t>
                      </a:r>
                      <a:endParaRPr kumimoji="1" lang="en-US" altLang="ja-JP" sz="2000" dirty="0" smtClean="0">
                        <a:latin typeface="ＭＳ ゴシック" panose="020B0609070205080204" pitchFamily="49" charset="-128"/>
                        <a:ea typeface="ＭＳ ゴシック" panose="020B0609070205080204" pitchFamily="49" charset="-128"/>
                      </a:endParaRPr>
                    </a:p>
                    <a:p>
                      <a:r>
                        <a:rPr kumimoji="1" lang="ja-JP" altLang="en-US" sz="2000" dirty="0" smtClean="0">
                          <a:latin typeface="ＭＳ ゴシック" panose="020B0609070205080204" pitchFamily="49" charset="-128"/>
                          <a:ea typeface="ＭＳ ゴシック" panose="020B0609070205080204" pitchFamily="49" charset="-128"/>
                        </a:rPr>
                        <a:t>　いよう表示の仕方に工夫が必要」と記載</a:t>
                      </a:r>
                    </a:p>
                    <a:p>
                      <a:endParaRPr kumimoji="1" lang="en-US" altLang="ja-JP" sz="2000" dirty="0">
                        <a:latin typeface="ＭＳ ゴシック" panose="020B0609070205080204" pitchFamily="49" charset="-128"/>
                        <a:ea typeface="ＭＳ ゴシック" panose="020B0609070205080204" pitchFamily="49" charset="-128"/>
                      </a:endParaRPr>
                    </a:p>
                  </a:txBody>
                  <a:tcPr/>
                </a:tc>
                <a:extLst>
                  <a:ext uri="{0D108BD9-81ED-4DB2-BD59-A6C34878D82A}">
                    <a16:rowId xmlns:a16="http://schemas.microsoft.com/office/drawing/2014/main" val="3525981169"/>
                  </a:ext>
                </a:extLst>
              </a:tr>
            </a:tbl>
          </a:graphicData>
        </a:graphic>
      </p:graphicFrame>
      <p:sp>
        <p:nvSpPr>
          <p:cNvPr id="7" name="字幕 2">
            <a:extLst>
              <a:ext uri="{FF2B5EF4-FFF2-40B4-BE49-F238E27FC236}">
                <a16:creationId xmlns:a16="http://schemas.microsoft.com/office/drawing/2014/main" id="{3386D16A-4041-4FFA-B162-AD870BAEB59D}"/>
              </a:ext>
            </a:extLst>
          </p:cNvPr>
          <p:cNvSpPr txBox="1">
            <a:spLocks/>
          </p:cNvSpPr>
          <p:nvPr/>
        </p:nvSpPr>
        <p:spPr>
          <a:xfrm>
            <a:off x="433137" y="1224209"/>
            <a:ext cx="11117179" cy="705853"/>
          </a:xfrm>
          <a:prstGeom prst="rect">
            <a:avLst/>
          </a:prstGeom>
        </p:spPr>
        <p:txBody>
          <a:bodyPr vert="horz" lIns="91440" tIns="45720" rIns="91440" bIns="45720" rtlCol="0" anchor="ctr">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dirty="0">
                <a:latin typeface="ＭＳ ゴシック" panose="020B0609070205080204" pitchFamily="49" charset="-128"/>
                <a:ea typeface="ＭＳ ゴシック" panose="020B0609070205080204" pitchFamily="49" charset="-128"/>
              </a:rPr>
              <a:t>○今回実証検査したＪＡは特に課題なし。</a:t>
            </a:r>
            <a:endParaRPr lang="en-US" altLang="ja-JP" dirty="0">
              <a:latin typeface="ＭＳ ゴシック" panose="020B0609070205080204" pitchFamily="49" charset="-128"/>
              <a:ea typeface="ＭＳ ゴシック" panose="020B0609070205080204" pitchFamily="49" charset="-128"/>
            </a:endParaRPr>
          </a:p>
          <a:p>
            <a:pPr algn="l"/>
            <a:r>
              <a:rPr lang="ja-JP" altLang="en-US" dirty="0">
                <a:latin typeface="ＭＳ ゴシック" panose="020B0609070205080204" pitchFamily="49" charset="-128"/>
                <a:ea typeface="ＭＳ ゴシック" panose="020B0609070205080204" pitchFamily="49" charset="-128"/>
              </a:rPr>
              <a:t>○今回実証検査したイオンモール</a:t>
            </a:r>
          </a:p>
        </p:txBody>
      </p:sp>
    </p:spTree>
    <p:extLst>
      <p:ext uri="{BB962C8B-B14F-4D97-AF65-F5344CB8AC3E}">
        <p14:creationId xmlns:p14="http://schemas.microsoft.com/office/powerpoint/2010/main" val="41440358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TotalTime>
  <Words>1217</Words>
  <Application>Microsoft Office PowerPoint</Application>
  <PresentationFormat>ワイド画面</PresentationFormat>
  <Paragraphs>170</Paragraphs>
  <Slides>11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11</vt:i4>
      </vt:variant>
    </vt:vector>
  </HeadingPairs>
  <TitlesOfParts>
    <vt:vector size="19" baseType="lpstr">
      <vt:lpstr>ＭＳ Ｐゴシック</vt:lpstr>
      <vt:lpstr>ＭＳ ゴシック</vt:lpstr>
      <vt:lpstr>游ゴシック</vt:lpstr>
      <vt:lpstr>游ゴシック Light</vt:lpstr>
      <vt:lpstr>游明朝</vt:lpstr>
      <vt:lpstr>Arial</vt:lpstr>
      <vt:lpstr>Times New Roman</vt:lpstr>
      <vt:lpstr>Office テーマ</vt:lpstr>
      <vt:lpstr>現地検証の結果を踏まえた 大阪府福祉のまちづくり条例ガイドラインの 改訂に向けての検討</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現地検証の結果まとめを踏まえた大阪府福祉のまちづくり条例 ガイドラインの改訂に向けての 検討</dc:title>
  <dc:creator>松山　萌</dc:creator>
  <cp:lastModifiedBy>板田　昌彦</cp:lastModifiedBy>
  <cp:revision>42</cp:revision>
  <dcterms:created xsi:type="dcterms:W3CDTF">2021-10-05T00:32:37Z</dcterms:created>
  <dcterms:modified xsi:type="dcterms:W3CDTF">2021-10-14T02:17:52Z</dcterms:modified>
</cp:coreProperties>
</file>