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5" r:id="rId2"/>
    <p:sldId id="274" r:id="rId3"/>
    <p:sldId id="268" r:id="rId4"/>
    <p:sldId id="269" r:id="rId5"/>
    <p:sldId id="270" r:id="rId6"/>
    <p:sldId id="271" r:id="rId7"/>
    <p:sldId id="257" r:id="rId8"/>
    <p:sldId id="258" r:id="rId9"/>
    <p:sldId id="260" r:id="rId10"/>
    <p:sldId id="263" r:id="rId11"/>
    <p:sldId id="265" r:id="rId12"/>
    <p:sldId id="272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DFD"/>
    <a:srgbClr val="FFF09A"/>
    <a:srgbClr val="F9E9F6"/>
    <a:srgbClr val="F5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FB930-B107-4566-80C0-51D72395AD19}" type="datetimeFigureOut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D2285-73AC-47A5-883A-613AFD16FD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16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6B8A-A7B0-46A8-B79A-174A281D2577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33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6A10-C73B-43B9-9565-59FA34EE31FF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79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2F0D-5B84-4BD7-A201-06E3B71A28AD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529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4461-7324-4A31-BAB9-71BBFCDB0A7B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19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C088-9D45-4C1F-AD23-D6011AB7360D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06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7583-D225-4C9F-8AB8-12CCDF560945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19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6FAF-8DFD-4312-A4AE-96BE3595473B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21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7EEB9-60D0-429A-811D-A243D67427D6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25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57EE-F8FA-4E72-88D4-74023950A630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30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A5AA-E506-46FA-8DAE-E1A90346B255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024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0C73-158B-4DAC-9DFB-6B4334DC33A0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0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1BD9B-1D1C-4658-91F0-F27D46C90320}" type="datetime1">
              <a:rPr kumimoji="1" lang="ja-JP" altLang="en-US" smtClean="0"/>
              <a:t>2021/11/8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C1B7-B6F8-48B8-9705-1F16175FD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3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B19A57-E72F-4DE3-8730-0467BBFDF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915" y="1446152"/>
            <a:ext cx="10997485" cy="3965695"/>
          </a:xfrm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kumimoji="1" lang="ja-JP" altLang="en-US" sz="4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小規模店舗等における現地検証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5D0F1E7-EBFC-408B-9282-E244EF506412}"/>
              </a:ext>
            </a:extLst>
          </p:cNvPr>
          <p:cNvSpPr txBox="1">
            <a:spLocks/>
          </p:cNvSpPr>
          <p:nvPr/>
        </p:nvSpPr>
        <p:spPr>
          <a:xfrm>
            <a:off x="9442246" y="640106"/>
            <a:ext cx="1788131" cy="5133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資料２－４</a:t>
            </a:r>
            <a:endParaRPr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1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3320"/>
          </a:xfrm>
        </p:spPr>
        <p:txBody>
          <a:bodyPr>
            <a:normAutofit/>
          </a:bodyPr>
          <a:lstStyle/>
          <a:p>
            <a:r>
              <a:rPr kumimoji="1"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サービス店舗（銀行）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57" y="826791"/>
            <a:ext cx="2296832" cy="30624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15626" b="14474"/>
          <a:stretch/>
        </p:blipFill>
        <p:spPr>
          <a:xfrm>
            <a:off x="3552158" y="826791"/>
            <a:ext cx="3449277" cy="3062442"/>
          </a:xfrm>
          <a:prstGeom prst="rect">
            <a:avLst/>
          </a:prstGeom>
        </p:spPr>
      </p:pic>
      <p:sp>
        <p:nvSpPr>
          <p:cNvPr id="15" name="楕円 14"/>
          <p:cNvSpPr/>
          <p:nvPr/>
        </p:nvSpPr>
        <p:spPr>
          <a:xfrm>
            <a:off x="2321859" y="826791"/>
            <a:ext cx="779929" cy="7565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6585428" y="1527626"/>
            <a:ext cx="677537" cy="6775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68765AB-7612-45DA-84ED-71146944F938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E4A813A-EA4B-49F4-AA09-4E2845AD5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t="22502" b="14624"/>
          <a:stretch/>
        </p:blipFill>
        <p:spPr>
          <a:xfrm>
            <a:off x="1109757" y="3989295"/>
            <a:ext cx="3269321" cy="19351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F46C8CB-66AE-4F5E-B7BB-DFBD646DA4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12020"/>
          <a:stretch/>
        </p:blipFill>
        <p:spPr>
          <a:xfrm>
            <a:off x="4507380" y="4052135"/>
            <a:ext cx="3684876" cy="2169372"/>
          </a:xfrm>
          <a:prstGeom prst="rect">
            <a:avLst/>
          </a:prstGeom>
        </p:spPr>
      </p:pic>
      <p:sp>
        <p:nvSpPr>
          <p:cNvPr id="18" name="字幕 2">
            <a:extLst>
              <a:ext uri="{FF2B5EF4-FFF2-40B4-BE49-F238E27FC236}">
                <a16:creationId xmlns:a16="http://schemas.microsoft.com/office/drawing/2014/main" id="{6AF056ED-CC49-4273-80D5-B5F40E09549B}"/>
              </a:ext>
            </a:extLst>
          </p:cNvPr>
          <p:cNvSpPr txBox="1">
            <a:spLocks/>
          </p:cNvSpPr>
          <p:nvPr/>
        </p:nvSpPr>
        <p:spPr>
          <a:xfrm>
            <a:off x="7147004" y="1425567"/>
            <a:ext cx="4864392" cy="1794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・フットサポートが当たって十分に近づけない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（テーブル奥行き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27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㎝）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・通路の幅は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㎝あり、十分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・各種筆談ボードが用意されている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・職員教育もできている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405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408669"/>
            <a:ext cx="10515600" cy="604344"/>
          </a:xfrm>
        </p:spPr>
        <p:txBody>
          <a:bodyPr>
            <a:normAutofit/>
          </a:bodyPr>
          <a:lstStyle/>
          <a:p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車いす使用者用便房</a:t>
            </a:r>
            <a:endParaRPr kumimoji="1" lang="ja-JP" altLang="en-US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7" r="20303" b="21815"/>
          <a:stretch/>
        </p:blipFill>
        <p:spPr>
          <a:xfrm>
            <a:off x="1100576" y="884557"/>
            <a:ext cx="2135683" cy="272957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r="17242"/>
          <a:stretch/>
        </p:blipFill>
        <p:spPr>
          <a:xfrm>
            <a:off x="3408988" y="881788"/>
            <a:ext cx="2391259" cy="29901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45391" r="35269" b="11251"/>
          <a:stretch/>
        </p:blipFill>
        <p:spPr>
          <a:xfrm>
            <a:off x="5882286" y="870334"/>
            <a:ext cx="2575280" cy="21336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8D3715-E9FF-490B-BB65-F6E59D04EEF4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7667176-A05C-498D-964F-A470DB457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17" y="4023061"/>
            <a:ext cx="3404729" cy="25535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E312695-C97C-4DF4-9F28-7880CC692C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76" y="4023061"/>
            <a:ext cx="3418009" cy="2563506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6FC688D0-E181-4435-872D-B1962D701494}"/>
              </a:ext>
            </a:extLst>
          </p:cNvPr>
          <p:cNvSpPr/>
          <p:nvPr/>
        </p:nvSpPr>
        <p:spPr>
          <a:xfrm>
            <a:off x="5882286" y="870334"/>
            <a:ext cx="2563988" cy="2133600"/>
          </a:xfrm>
          <a:prstGeom prst="wedgeRectCallout">
            <a:avLst>
              <a:gd name="adj1" fmla="val -73055"/>
              <a:gd name="adj2" fmla="val 4457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字幕 2">
            <a:extLst>
              <a:ext uri="{FF2B5EF4-FFF2-40B4-BE49-F238E27FC236}">
                <a16:creationId xmlns:a16="http://schemas.microsoft.com/office/drawing/2014/main" id="{3E8FF7C3-F1DA-4D4F-A0F8-65C3DB2CE6C3}"/>
              </a:ext>
            </a:extLst>
          </p:cNvPr>
          <p:cNvSpPr txBox="1">
            <a:spLocks/>
          </p:cNvSpPr>
          <p:nvPr/>
        </p:nvSpPr>
        <p:spPr>
          <a:xfrm>
            <a:off x="8109706" y="3505762"/>
            <a:ext cx="3983683" cy="1794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・わかりやすい案内表示（ピクトサイン）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・「車いすトイレ」という表示（触知図あり）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・介護ベッド、オストメイト対応など多機能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・介護ベッド付き（縦型）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・十分な広さ（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230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×240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㎝）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27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0069"/>
          </a:xfrm>
        </p:spPr>
        <p:txBody>
          <a:bodyPr>
            <a:normAutofit/>
          </a:bodyPr>
          <a:lstStyle/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駐車場（車いす専用駐車場）</a:t>
            </a:r>
          </a:p>
        </p:txBody>
      </p:sp>
      <p:sp>
        <p:nvSpPr>
          <p:cNvPr id="30" name="楕円 29"/>
          <p:cNvSpPr/>
          <p:nvPr/>
        </p:nvSpPr>
        <p:spPr>
          <a:xfrm>
            <a:off x="2989943" y="3715657"/>
            <a:ext cx="275771" cy="297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/>
          <p:cNvSpPr/>
          <p:nvPr/>
        </p:nvSpPr>
        <p:spPr>
          <a:xfrm>
            <a:off x="4388438" y="3944668"/>
            <a:ext cx="275771" cy="297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/>
          <p:cNvSpPr/>
          <p:nvPr/>
        </p:nvSpPr>
        <p:spPr>
          <a:xfrm>
            <a:off x="6869304" y="2111039"/>
            <a:ext cx="275771" cy="297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/>
          <p:cNvSpPr/>
          <p:nvPr/>
        </p:nvSpPr>
        <p:spPr>
          <a:xfrm>
            <a:off x="6205729" y="3160315"/>
            <a:ext cx="275771" cy="297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r="24719"/>
          <a:stretch/>
        </p:blipFill>
        <p:spPr>
          <a:xfrm>
            <a:off x="7039828" y="767936"/>
            <a:ext cx="2671430" cy="517151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16DA1C7-F658-444A-8AAE-1C4ECA0B8F50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47F93399-02E5-40E9-9FA0-18F9C0D57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67" y="786309"/>
            <a:ext cx="4302507" cy="3226880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12F778F0-1CC7-4F04-8932-94C567596C0C}"/>
              </a:ext>
            </a:extLst>
          </p:cNvPr>
          <p:cNvGrpSpPr/>
          <p:nvPr/>
        </p:nvGrpSpPr>
        <p:grpSpPr>
          <a:xfrm>
            <a:off x="2379691" y="2194194"/>
            <a:ext cx="3724239" cy="1818995"/>
            <a:chOff x="1291772" y="3280228"/>
            <a:chExt cx="3724239" cy="1818995"/>
          </a:xfrm>
        </p:grpSpPr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C8ABF75A-17C4-4DAC-BC20-7F513E5D8500}"/>
                </a:ext>
              </a:extLst>
            </p:cNvPr>
            <p:cNvCxnSpPr/>
            <p:nvPr/>
          </p:nvCxnSpPr>
          <p:spPr>
            <a:xfrm>
              <a:off x="4393221" y="3280228"/>
              <a:ext cx="622790" cy="2351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E96DA4B8-073D-4C82-A906-B56AB9146998}"/>
                </a:ext>
              </a:extLst>
            </p:cNvPr>
            <p:cNvCxnSpPr/>
            <p:nvPr/>
          </p:nvCxnSpPr>
          <p:spPr>
            <a:xfrm>
              <a:off x="1291772" y="4642023"/>
              <a:ext cx="333828" cy="4572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ABE5B9B1-729E-4C91-A446-3915C1089E19}"/>
                </a:ext>
              </a:extLst>
            </p:cNvPr>
            <p:cNvCxnSpPr/>
            <p:nvPr/>
          </p:nvCxnSpPr>
          <p:spPr>
            <a:xfrm flipV="1">
              <a:off x="1458686" y="3397789"/>
              <a:ext cx="3245930" cy="1472834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B264582-A271-4E1F-8801-CCB7E162108F}"/>
              </a:ext>
            </a:extLst>
          </p:cNvPr>
          <p:cNvSpPr/>
          <p:nvPr/>
        </p:nvSpPr>
        <p:spPr>
          <a:xfrm>
            <a:off x="4500804" y="2860210"/>
            <a:ext cx="1456381" cy="49348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幅員</a:t>
            </a:r>
            <a:r>
              <a:rPr kumimoji="1" lang="en-US" altLang="ja-JP" dirty="0">
                <a:solidFill>
                  <a:schemeClr val="tx1"/>
                </a:solidFill>
              </a:rPr>
              <a:t>3.5</a:t>
            </a:r>
            <a:r>
              <a:rPr kumimoji="1" lang="ja-JP" altLang="en-US" dirty="0">
                <a:solidFill>
                  <a:schemeClr val="tx1"/>
                </a:solidFill>
              </a:rPr>
              <a:t>ｍ</a:t>
            </a: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5F8D90AC-5F8C-4BBF-B886-C6B5CC1D81EE}"/>
              </a:ext>
            </a:extLst>
          </p:cNvPr>
          <p:cNvSpPr/>
          <p:nvPr/>
        </p:nvSpPr>
        <p:spPr>
          <a:xfrm>
            <a:off x="4082645" y="1195872"/>
            <a:ext cx="275771" cy="297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87D6F191-7C0F-417D-96C2-53AF139969D3}"/>
              </a:ext>
            </a:extLst>
          </p:cNvPr>
          <p:cNvSpPr/>
          <p:nvPr/>
        </p:nvSpPr>
        <p:spPr>
          <a:xfrm>
            <a:off x="5481140" y="1424883"/>
            <a:ext cx="275771" cy="297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字幕 2">
            <a:extLst>
              <a:ext uri="{FF2B5EF4-FFF2-40B4-BE49-F238E27FC236}">
                <a16:creationId xmlns:a16="http://schemas.microsoft.com/office/drawing/2014/main" id="{B7132866-25F8-44DB-AE9A-7757065121A3}"/>
              </a:ext>
            </a:extLst>
          </p:cNvPr>
          <p:cNvSpPr txBox="1">
            <a:spLocks/>
          </p:cNvSpPr>
          <p:nvPr/>
        </p:nvSpPr>
        <p:spPr>
          <a:xfrm>
            <a:off x="2470691" y="4482439"/>
            <a:ext cx="4264960" cy="1794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・高さ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2.3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ｍ以上確保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・事前精算機により対応できる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・専用駐車場を利用したい場合の事前登録が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可能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・駐車場全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350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台のうち、車いす専用駐車場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16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台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30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695" y="658459"/>
            <a:ext cx="10832178" cy="5515062"/>
          </a:xfrm>
        </p:spPr>
        <p:txBody>
          <a:bodyPr anchor="t">
            <a:normAutofit/>
          </a:bodyPr>
          <a:lstStyle/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令和３年９月９日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参加者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・大阪府福祉のまちづくり審議会　岩田委員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・府職員　３名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１名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大阪府から車椅子を持参し、現地検証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岩田委員に現地検証にご同行いただきアドバイスをいただいた。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【JA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北河内二島支店の概要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最寄り駅　大阪メトロ長堀鶴見緑地線 門真南駅　北側 徒歩約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建物概要　敷地面積 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785.11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　延べ面積 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498.6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 地上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階建て　鉄骨造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BAFFC5-047B-4598-BBCD-7C58A929DCCA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kumimoji="1"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kumimoji="1"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5" name="大かっこ 4"/>
          <p:cNvSpPr/>
          <p:nvPr/>
        </p:nvSpPr>
        <p:spPr>
          <a:xfrm>
            <a:off x="1169697" y="1532978"/>
            <a:ext cx="6465195" cy="1493949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90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1376" y="6101029"/>
            <a:ext cx="2595065" cy="258977"/>
          </a:xfrm>
        </p:spPr>
        <p:txBody>
          <a:bodyPr anchor="t">
            <a:normAutofit/>
          </a:bodyPr>
          <a:lstStyle/>
          <a:p>
            <a:pPr algn="l"/>
            <a:r>
              <a:rPr kumimoji="1"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kumimoji="1"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引用元</a:t>
            </a:r>
            <a:r>
              <a:rPr kumimoji="1"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】JA</a:t>
            </a:r>
            <a:r>
              <a:rPr kumimoji="1"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ホームページ</a:t>
            </a:r>
            <a:endParaRPr kumimoji="1" lang="ja-JP" altLang="en-US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BAFFC5-047B-4598-BBCD-7C58A929DCCA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kumimoji="1"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kumimoji="1"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B78E1D2-0601-4349-997A-3D94064BB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70" y="663094"/>
            <a:ext cx="8035060" cy="53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5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86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64" y="493173"/>
            <a:ext cx="1918449" cy="689669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共通事項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9EA08BF-EA01-4E6B-9677-57CD69804731}"/>
              </a:ext>
            </a:extLst>
          </p:cNvPr>
          <p:cNvSpPr txBox="1"/>
          <p:nvPr/>
        </p:nvSpPr>
        <p:spPr>
          <a:xfrm>
            <a:off x="601096" y="968589"/>
            <a:ext cx="255761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花屋・金融機関 店舗出入口</a:t>
            </a: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B5656731-E72A-4997-83DD-FDFA987E9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2" y="4209945"/>
            <a:ext cx="3438117" cy="2578587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C3A7370-D7C9-4FFD-9E64-3B04413044AE}"/>
              </a:ext>
            </a:extLst>
          </p:cNvPr>
          <p:cNvSpPr txBox="1"/>
          <p:nvPr/>
        </p:nvSpPr>
        <p:spPr>
          <a:xfrm>
            <a:off x="601096" y="3940640"/>
            <a:ext cx="235372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車椅子使用者用便房出入口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BAFFC5-047B-4598-BBCD-7C58A929DCCA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4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4329581" y="1808725"/>
            <a:ext cx="3227671" cy="182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・花屋出入口 幅 約９３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・金融機関出入口 幅 約１５８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・全体的に段差がなくスムーズに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移動可能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4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4271923" y="4724326"/>
            <a:ext cx="3227671" cy="182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・出入口 幅 約８８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 形式 手動引き戸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4" y="1232651"/>
            <a:ext cx="3533517" cy="2650138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33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94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64" y="493173"/>
            <a:ext cx="1918449" cy="689669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EEDD0A05-4896-4ADE-87B3-388B26130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6" y="1337429"/>
            <a:ext cx="2971746" cy="2228810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9EA08BF-EA01-4E6B-9677-57CD69804731}"/>
              </a:ext>
            </a:extLst>
          </p:cNvPr>
          <p:cNvSpPr txBox="1"/>
          <p:nvPr/>
        </p:nvSpPr>
        <p:spPr>
          <a:xfrm>
            <a:off x="598262" y="1065493"/>
            <a:ext cx="6192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B5656731-E72A-4997-83DD-FDFA987E9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6" y="4028710"/>
            <a:ext cx="3438117" cy="2578588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C3A7370-D7C9-4FFD-9E64-3B04413044AE}"/>
              </a:ext>
            </a:extLst>
          </p:cNvPr>
          <p:cNvSpPr txBox="1"/>
          <p:nvPr/>
        </p:nvSpPr>
        <p:spPr>
          <a:xfrm>
            <a:off x="598262" y="3721343"/>
            <a:ext cx="1451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通路</a:t>
            </a:r>
            <a:endParaRPr kumimoji="1" lang="ja-JP" altLang="en-US" sz="1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34306B2D-DD54-418F-B1BD-BCBEA2D0131A}"/>
              </a:ext>
            </a:extLst>
          </p:cNvPr>
          <p:cNvSpPr/>
          <p:nvPr/>
        </p:nvSpPr>
        <p:spPr>
          <a:xfrm>
            <a:off x="7885749" y="3384860"/>
            <a:ext cx="987859" cy="181772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BAFFC5-047B-4598-BBCD-7C58A929DCCA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4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3659871" y="1463743"/>
            <a:ext cx="3434266" cy="182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・レジカウンター 高さ 約９０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少し高いが、店員が接客により対応。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・レジ前の通路 幅 約１３０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</p:txBody>
      </p:sp>
      <p:sp>
        <p:nvSpPr>
          <p:cNvPr id="44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4232249" y="4259358"/>
            <a:ext cx="3227671" cy="182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・店舗内通路 幅 約７５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～約９０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植木鉢を移動することで対応。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899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8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64" y="493173"/>
            <a:ext cx="1918449" cy="689669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EEDD0A05-4896-4ADE-87B3-388B26130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28" y="3661976"/>
            <a:ext cx="2257725" cy="1693294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9EA08BF-EA01-4E6B-9677-57CD69804731}"/>
              </a:ext>
            </a:extLst>
          </p:cNvPr>
          <p:cNvSpPr txBox="1"/>
          <p:nvPr/>
        </p:nvSpPr>
        <p:spPr>
          <a:xfrm>
            <a:off x="598262" y="1065493"/>
            <a:ext cx="99797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店舗内</a:t>
            </a: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B5656731-E72A-4997-83DD-FDFA987E9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479" y="4009005"/>
            <a:ext cx="2856383" cy="2142287"/>
          </a:xfrm>
          <a:prstGeom prst="rect">
            <a:avLst/>
          </a:prstGeom>
        </p:spPr>
      </p:pic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34306B2D-DD54-418F-B1BD-BCBEA2D0131A}"/>
              </a:ext>
            </a:extLst>
          </p:cNvPr>
          <p:cNvSpPr/>
          <p:nvPr/>
        </p:nvSpPr>
        <p:spPr>
          <a:xfrm>
            <a:off x="7885749" y="3384860"/>
            <a:ext cx="987859" cy="181772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BAFFC5-047B-4598-BBCD-7C58A929DCCA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4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3453510" y="5546173"/>
            <a:ext cx="3928344" cy="785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・商品名や値札はわかりやすい文字で表示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4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3785961" y="1881572"/>
            <a:ext cx="3227671" cy="873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・金融機関の呼出番号及び窓口番号の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電光表示板の設置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5044" r="18702" b="31366"/>
          <a:stretch/>
        </p:blipFill>
        <p:spPr>
          <a:xfrm>
            <a:off x="709894" y="1409375"/>
            <a:ext cx="2991506" cy="207607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6" y="3659535"/>
            <a:ext cx="2296874" cy="1722656"/>
          </a:xfrm>
          <a:prstGeom prst="rect">
            <a:avLst/>
          </a:prstGeom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651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8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64" y="493173"/>
            <a:ext cx="1918449" cy="689669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F015E7E1-6CAD-4B15-94FD-A915D1E69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0" y="1619949"/>
            <a:ext cx="2676481" cy="200736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1BC0AED1-C110-4DF1-8BBB-57D162323B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6" y="4032920"/>
            <a:ext cx="2971746" cy="2228810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C257AED-5A38-427F-B78D-4D548BD6F974}"/>
              </a:ext>
            </a:extLst>
          </p:cNvPr>
          <p:cNvSpPr txBox="1"/>
          <p:nvPr/>
        </p:nvSpPr>
        <p:spPr>
          <a:xfrm>
            <a:off x="697665" y="1275238"/>
            <a:ext cx="1451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1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63462D6-3D9B-495E-882D-95BF8C84C849}"/>
              </a:ext>
            </a:extLst>
          </p:cNvPr>
          <p:cNvSpPr txBox="1"/>
          <p:nvPr/>
        </p:nvSpPr>
        <p:spPr>
          <a:xfrm>
            <a:off x="620723" y="3766840"/>
            <a:ext cx="15101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  <a:endParaRPr kumimoji="1" lang="ja-JP" altLang="en-US" sz="1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34306B2D-DD54-418F-B1BD-BCBEA2D0131A}"/>
              </a:ext>
            </a:extLst>
          </p:cNvPr>
          <p:cNvSpPr/>
          <p:nvPr/>
        </p:nvSpPr>
        <p:spPr>
          <a:xfrm>
            <a:off x="7885749" y="3384860"/>
            <a:ext cx="987859" cy="181772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BAFFC5-047B-4598-BBCD-7C58A929DCCA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4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3544845" y="1880784"/>
            <a:ext cx="3227671" cy="1787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・テーブル 高さ 上端 約７０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  下端 約６７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可動椅子のため車椅子での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利用が可能。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4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3872958" y="4257268"/>
            <a:ext cx="3227671" cy="1787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・一番上の商品棚 高さ 約１２０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少し高いが、手の届く範囲。 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63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8" y="0"/>
            <a:ext cx="5918427" cy="6858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" y="3872225"/>
            <a:ext cx="3520225" cy="2640169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64" y="637745"/>
            <a:ext cx="2413507" cy="689669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8023538" y="3613025"/>
            <a:ext cx="8545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9EA08BF-EA01-4E6B-9677-57CD69804731}"/>
              </a:ext>
            </a:extLst>
          </p:cNvPr>
          <p:cNvSpPr txBox="1"/>
          <p:nvPr/>
        </p:nvSpPr>
        <p:spPr>
          <a:xfrm>
            <a:off x="739907" y="1116539"/>
            <a:ext cx="6192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  <a:endParaRPr kumimoji="1" lang="ja-JP" altLang="en-US" sz="1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C3A7370-D7C9-4FFD-9E64-3B04413044AE}"/>
              </a:ext>
            </a:extLst>
          </p:cNvPr>
          <p:cNvSpPr txBox="1"/>
          <p:nvPr/>
        </p:nvSpPr>
        <p:spPr>
          <a:xfrm>
            <a:off x="4406633" y="2540362"/>
            <a:ext cx="1451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窓口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4F88DF-5C7E-4AD1-A63E-B2836F20CF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4" b="-88"/>
          <a:stretch/>
        </p:blipFill>
        <p:spPr>
          <a:xfrm>
            <a:off x="4438564" y="2809145"/>
            <a:ext cx="2770769" cy="24934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14037C-5151-47E3-BFBF-04EDBF3B7A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5" b="16628"/>
          <a:stretch/>
        </p:blipFill>
        <p:spPr>
          <a:xfrm>
            <a:off x="731552" y="1412254"/>
            <a:ext cx="3403431" cy="231381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A1F14B9-7AE4-4A2A-880A-ADC0B312B4A5}"/>
              </a:ext>
            </a:extLst>
          </p:cNvPr>
          <p:cNvCxnSpPr/>
          <p:nvPr/>
        </p:nvCxnSpPr>
        <p:spPr>
          <a:xfrm flipH="1">
            <a:off x="7938269" y="5133867"/>
            <a:ext cx="2188058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F362F85E-5622-451D-B608-3390FA439FBD}"/>
              </a:ext>
            </a:extLst>
          </p:cNvPr>
          <p:cNvCxnSpPr>
            <a:cxnSpLocks/>
          </p:cNvCxnSpPr>
          <p:nvPr/>
        </p:nvCxnSpPr>
        <p:spPr>
          <a:xfrm flipH="1">
            <a:off x="7938269" y="6562617"/>
            <a:ext cx="3234556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5E76E26C-7333-48EB-8CFD-4538714CF6A1}"/>
              </a:ext>
            </a:extLst>
          </p:cNvPr>
          <p:cNvCxnSpPr>
            <a:cxnSpLocks/>
          </p:cNvCxnSpPr>
          <p:nvPr/>
        </p:nvCxnSpPr>
        <p:spPr>
          <a:xfrm flipH="1">
            <a:off x="10116470" y="5519111"/>
            <a:ext cx="439642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287B459-4E23-48CF-9AB8-02A3B1A137C0}"/>
              </a:ext>
            </a:extLst>
          </p:cNvPr>
          <p:cNvCxnSpPr>
            <a:cxnSpLocks/>
          </p:cNvCxnSpPr>
          <p:nvPr/>
        </p:nvCxnSpPr>
        <p:spPr>
          <a:xfrm flipH="1">
            <a:off x="10501836" y="5133867"/>
            <a:ext cx="670989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B265EC6-DF58-42DC-B5CB-C1BB9101C354}"/>
              </a:ext>
            </a:extLst>
          </p:cNvPr>
          <p:cNvCxnSpPr>
            <a:cxnSpLocks/>
          </p:cNvCxnSpPr>
          <p:nvPr/>
        </p:nvCxnSpPr>
        <p:spPr>
          <a:xfrm flipV="1">
            <a:off x="11172825" y="5133867"/>
            <a:ext cx="1" cy="142875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9AD7F327-CA02-4B10-AEE1-4E73BD8F2E62}"/>
              </a:ext>
            </a:extLst>
          </p:cNvPr>
          <p:cNvCxnSpPr>
            <a:cxnSpLocks/>
          </p:cNvCxnSpPr>
          <p:nvPr/>
        </p:nvCxnSpPr>
        <p:spPr>
          <a:xfrm flipV="1">
            <a:off x="7913222" y="5100273"/>
            <a:ext cx="1" cy="142875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6DDD1B07-B757-4A7A-8EC3-BE0DE23799B5}"/>
              </a:ext>
            </a:extLst>
          </p:cNvPr>
          <p:cNvCxnSpPr>
            <a:cxnSpLocks/>
          </p:cNvCxnSpPr>
          <p:nvPr/>
        </p:nvCxnSpPr>
        <p:spPr>
          <a:xfrm flipV="1">
            <a:off x="10533705" y="5133868"/>
            <a:ext cx="0" cy="3852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9401DF56-EAFA-46F1-A770-08B43CA7B7F2}"/>
              </a:ext>
            </a:extLst>
          </p:cNvPr>
          <p:cNvCxnSpPr>
            <a:cxnSpLocks/>
          </p:cNvCxnSpPr>
          <p:nvPr/>
        </p:nvCxnSpPr>
        <p:spPr>
          <a:xfrm flipV="1">
            <a:off x="10116470" y="5133868"/>
            <a:ext cx="0" cy="3852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04D9F64-8AF0-48BE-9197-EF6ABC1EA989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51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4479948" y="5302550"/>
            <a:ext cx="3227671" cy="1423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・カウンター 高さ 約７５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 奥行き 約３３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可動椅子のため車椅子での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利用が可能。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2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4261834" y="1385679"/>
            <a:ext cx="3158313" cy="1566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・待合通路 幅 約８５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・全て可動椅子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・回転スペースは十分な広さを確保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98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FFB3D7-7A4F-46BF-A2A2-5EC5E5FC5277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</a:t>
            </a:r>
            <a:r>
              <a:rPr kumimoji="1"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．イオンモール</a:t>
            </a:r>
            <a:r>
              <a:rPr kumimoji="1"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大阪ドームシティの現地検証</a:t>
            </a: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4CAF08F2-2DE7-400F-BBE6-F281B346F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695" y="658458"/>
            <a:ext cx="10832178" cy="5774425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令和３年７月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27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参加者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・大阪府福祉のまちづくり審議会　田中会長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・大阪府福祉のまちづくり審議会　西尾委員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・車いす使用者（電動）　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３名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・介助者　　　　　　　　２名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・府職員　　　　　　　　６名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・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イオン社員　　　　　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名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田中会長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に現地検証にご同行いただきアドバイスをいただいた。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シティ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の概要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最寄り駅　大阪メトロ長堀鶴見緑地線 ドーム前千代崎駅　地下通路で直結約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建物概要　敷地面積 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約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28,000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　延べ面積 約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76,000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㎡ 地上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階地下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階建て</a:t>
            </a:r>
          </a:p>
        </p:txBody>
      </p:sp>
      <p:sp>
        <p:nvSpPr>
          <p:cNvPr id="9" name="大かっこ 8">
            <a:extLst>
              <a:ext uri="{FF2B5EF4-FFF2-40B4-BE49-F238E27FC236}">
                <a16:creationId xmlns:a16="http://schemas.microsoft.com/office/drawing/2014/main" id="{611F8FE9-D07D-47A9-8CD6-44D52BD25AD4}"/>
              </a:ext>
            </a:extLst>
          </p:cNvPr>
          <p:cNvSpPr/>
          <p:nvPr/>
        </p:nvSpPr>
        <p:spPr>
          <a:xfrm>
            <a:off x="1169697" y="1453414"/>
            <a:ext cx="6465195" cy="2261937"/>
          </a:xfrm>
          <a:prstGeom prst="bracketPair">
            <a:avLst>
              <a:gd name="adj" fmla="val 858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24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8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64" y="637745"/>
            <a:ext cx="2413507" cy="689669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C3A7370-D7C9-4FFD-9E64-3B04413044AE}"/>
              </a:ext>
            </a:extLst>
          </p:cNvPr>
          <p:cNvSpPr txBox="1"/>
          <p:nvPr/>
        </p:nvSpPr>
        <p:spPr>
          <a:xfrm>
            <a:off x="708700" y="1214706"/>
            <a:ext cx="1451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電光表示板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A1F14B9-7AE4-4A2A-880A-ADC0B312B4A5}"/>
              </a:ext>
            </a:extLst>
          </p:cNvPr>
          <p:cNvCxnSpPr/>
          <p:nvPr/>
        </p:nvCxnSpPr>
        <p:spPr>
          <a:xfrm flipH="1">
            <a:off x="7938269" y="5133867"/>
            <a:ext cx="2188058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F362F85E-5622-451D-B608-3390FA439FBD}"/>
              </a:ext>
            </a:extLst>
          </p:cNvPr>
          <p:cNvCxnSpPr>
            <a:cxnSpLocks/>
          </p:cNvCxnSpPr>
          <p:nvPr/>
        </p:nvCxnSpPr>
        <p:spPr>
          <a:xfrm flipH="1">
            <a:off x="7938269" y="6562617"/>
            <a:ext cx="3234556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5E76E26C-7333-48EB-8CFD-4538714CF6A1}"/>
              </a:ext>
            </a:extLst>
          </p:cNvPr>
          <p:cNvCxnSpPr>
            <a:cxnSpLocks/>
          </p:cNvCxnSpPr>
          <p:nvPr/>
        </p:nvCxnSpPr>
        <p:spPr>
          <a:xfrm flipH="1">
            <a:off x="10116470" y="5519111"/>
            <a:ext cx="439642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287B459-4E23-48CF-9AB8-02A3B1A137C0}"/>
              </a:ext>
            </a:extLst>
          </p:cNvPr>
          <p:cNvCxnSpPr>
            <a:cxnSpLocks/>
          </p:cNvCxnSpPr>
          <p:nvPr/>
        </p:nvCxnSpPr>
        <p:spPr>
          <a:xfrm flipH="1">
            <a:off x="10501836" y="5133867"/>
            <a:ext cx="670989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B265EC6-DF58-42DC-B5CB-C1BB9101C354}"/>
              </a:ext>
            </a:extLst>
          </p:cNvPr>
          <p:cNvCxnSpPr>
            <a:cxnSpLocks/>
          </p:cNvCxnSpPr>
          <p:nvPr/>
        </p:nvCxnSpPr>
        <p:spPr>
          <a:xfrm flipV="1">
            <a:off x="11172825" y="5133867"/>
            <a:ext cx="1" cy="142875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9AD7F327-CA02-4B10-AEE1-4E73BD8F2E62}"/>
              </a:ext>
            </a:extLst>
          </p:cNvPr>
          <p:cNvCxnSpPr>
            <a:cxnSpLocks/>
          </p:cNvCxnSpPr>
          <p:nvPr/>
        </p:nvCxnSpPr>
        <p:spPr>
          <a:xfrm flipV="1">
            <a:off x="7913222" y="5100273"/>
            <a:ext cx="1" cy="142875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6DDD1B07-B757-4A7A-8EC3-BE0DE23799B5}"/>
              </a:ext>
            </a:extLst>
          </p:cNvPr>
          <p:cNvCxnSpPr>
            <a:cxnSpLocks/>
          </p:cNvCxnSpPr>
          <p:nvPr/>
        </p:nvCxnSpPr>
        <p:spPr>
          <a:xfrm flipV="1">
            <a:off x="10533705" y="5133868"/>
            <a:ext cx="0" cy="3852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9401DF56-EAFA-46F1-A770-08B43CA7B7F2}"/>
              </a:ext>
            </a:extLst>
          </p:cNvPr>
          <p:cNvCxnSpPr>
            <a:cxnSpLocks/>
          </p:cNvCxnSpPr>
          <p:nvPr/>
        </p:nvCxnSpPr>
        <p:spPr>
          <a:xfrm flipV="1">
            <a:off x="10116470" y="5133868"/>
            <a:ext cx="0" cy="3852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04D9F64-8AF0-48BE-9197-EF6ABC1EA989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t="31571" r="-745" b="14670"/>
          <a:stretch/>
        </p:blipFill>
        <p:spPr>
          <a:xfrm>
            <a:off x="976467" y="1619631"/>
            <a:ext cx="4354744" cy="174189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05" y="3530845"/>
            <a:ext cx="4274724" cy="3206043"/>
          </a:xfrm>
          <a:prstGeom prst="rect">
            <a:avLst/>
          </a:prstGeom>
        </p:spPr>
      </p:pic>
      <p:sp>
        <p:nvSpPr>
          <p:cNvPr id="48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5237509" y="3627309"/>
            <a:ext cx="3227671" cy="1787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・文字の大きい呼出番号等の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電光表示板の設置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・窓口番号も大きく表示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580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8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64" y="637745"/>
            <a:ext cx="2413507" cy="689669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A1F14B9-7AE4-4A2A-880A-ADC0B312B4A5}"/>
              </a:ext>
            </a:extLst>
          </p:cNvPr>
          <p:cNvCxnSpPr/>
          <p:nvPr/>
        </p:nvCxnSpPr>
        <p:spPr>
          <a:xfrm flipH="1">
            <a:off x="7938269" y="5133867"/>
            <a:ext cx="2188058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F362F85E-5622-451D-B608-3390FA439FBD}"/>
              </a:ext>
            </a:extLst>
          </p:cNvPr>
          <p:cNvCxnSpPr>
            <a:cxnSpLocks/>
          </p:cNvCxnSpPr>
          <p:nvPr/>
        </p:nvCxnSpPr>
        <p:spPr>
          <a:xfrm flipH="1">
            <a:off x="7938269" y="6562617"/>
            <a:ext cx="3234556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5E76E26C-7333-48EB-8CFD-4538714CF6A1}"/>
              </a:ext>
            </a:extLst>
          </p:cNvPr>
          <p:cNvCxnSpPr>
            <a:cxnSpLocks/>
          </p:cNvCxnSpPr>
          <p:nvPr/>
        </p:nvCxnSpPr>
        <p:spPr>
          <a:xfrm flipH="1">
            <a:off x="10116470" y="5519111"/>
            <a:ext cx="439642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287B459-4E23-48CF-9AB8-02A3B1A137C0}"/>
              </a:ext>
            </a:extLst>
          </p:cNvPr>
          <p:cNvCxnSpPr>
            <a:cxnSpLocks/>
          </p:cNvCxnSpPr>
          <p:nvPr/>
        </p:nvCxnSpPr>
        <p:spPr>
          <a:xfrm flipH="1">
            <a:off x="10501836" y="5133867"/>
            <a:ext cx="670989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B265EC6-DF58-42DC-B5CB-C1BB9101C354}"/>
              </a:ext>
            </a:extLst>
          </p:cNvPr>
          <p:cNvCxnSpPr>
            <a:cxnSpLocks/>
          </p:cNvCxnSpPr>
          <p:nvPr/>
        </p:nvCxnSpPr>
        <p:spPr>
          <a:xfrm flipV="1">
            <a:off x="11172825" y="5133867"/>
            <a:ext cx="1" cy="142875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9AD7F327-CA02-4B10-AEE1-4E73BD8F2E62}"/>
              </a:ext>
            </a:extLst>
          </p:cNvPr>
          <p:cNvCxnSpPr>
            <a:cxnSpLocks/>
          </p:cNvCxnSpPr>
          <p:nvPr/>
        </p:nvCxnSpPr>
        <p:spPr>
          <a:xfrm flipV="1">
            <a:off x="7913222" y="5100273"/>
            <a:ext cx="1" cy="142875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6DDD1B07-B757-4A7A-8EC3-BE0DE23799B5}"/>
              </a:ext>
            </a:extLst>
          </p:cNvPr>
          <p:cNvCxnSpPr>
            <a:cxnSpLocks/>
          </p:cNvCxnSpPr>
          <p:nvPr/>
        </p:nvCxnSpPr>
        <p:spPr>
          <a:xfrm flipV="1">
            <a:off x="10533705" y="5133868"/>
            <a:ext cx="0" cy="3852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9401DF56-EAFA-46F1-A770-08B43CA7B7F2}"/>
              </a:ext>
            </a:extLst>
          </p:cNvPr>
          <p:cNvCxnSpPr>
            <a:cxnSpLocks/>
          </p:cNvCxnSpPr>
          <p:nvPr/>
        </p:nvCxnSpPr>
        <p:spPr>
          <a:xfrm flipV="1">
            <a:off x="10116470" y="5133868"/>
            <a:ext cx="0" cy="3852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04D9F64-8AF0-48BE-9197-EF6ABC1EA989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5" y="1480309"/>
            <a:ext cx="3203306" cy="2402480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9EA08BF-EA01-4E6B-9677-57CD69804731}"/>
              </a:ext>
            </a:extLst>
          </p:cNvPr>
          <p:cNvSpPr txBox="1"/>
          <p:nvPr/>
        </p:nvSpPr>
        <p:spPr>
          <a:xfrm>
            <a:off x="662005" y="1184239"/>
            <a:ext cx="6192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ja-JP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ATM</a:t>
            </a:r>
            <a:endParaRPr kumimoji="1" lang="ja-JP" altLang="en-US" sz="1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4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3771758" y="1996200"/>
            <a:ext cx="3227671" cy="1787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ATM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高さ 約８０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  足入れ 約１５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車椅子だと画面が少し見えにくい。 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9EA08BF-EA01-4E6B-9677-57CD69804731}"/>
              </a:ext>
            </a:extLst>
          </p:cNvPr>
          <p:cNvSpPr txBox="1"/>
          <p:nvPr/>
        </p:nvSpPr>
        <p:spPr>
          <a:xfrm>
            <a:off x="662005" y="3893530"/>
            <a:ext cx="8577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記入台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5" y="4209945"/>
            <a:ext cx="3261902" cy="2446427"/>
          </a:xfrm>
          <a:prstGeom prst="rect">
            <a:avLst/>
          </a:prstGeom>
        </p:spPr>
      </p:pic>
      <p:sp>
        <p:nvSpPr>
          <p:cNvPr id="48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3849411" y="4577785"/>
            <a:ext cx="3974787" cy="1787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・記入台 高さ 約９４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高さが高く、車椅子だと記入が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困難。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来客者が車椅子使用者や高齢者等の場合は、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金融カウンターに案内して対応。 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697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8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9" y="400408"/>
            <a:ext cx="3148612" cy="758840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車椅子使用者用便房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C3A7370-D7C9-4FFD-9E64-3B04413044AE}"/>
              </a:ext>
            </a:extLst>
          </p:cNvPr>
          <p:cNvSpPr txBox="1"/>
          <p:nvPr/>
        </p:nvSpPr>
        <p:spPr>
          <a:xfrm>
            <a:off x="5007241" y="968457"/>
            <a:ext cx="1451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触知図案内板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F9113C6-5D43-4AA9-A808-AEA02617D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32" y="4077924"/>
            <a:ext cx="3525519" cy="2644139"/>
          </a:xfrm>
          <a:prstGeom prst="rect">
            <a:avLst/>
          </a:prstGeom>
        </p:spPr>
      </p:pic>
      <p:pic>
        <p:nvPicPr>
          <p:cNvPr id="10" name="図 9" descr="バスルームの一角&#10;&#10;自動的に生成された説明">
            <a:extLst>
              <a:ext uri="{FF2B5EF4-FFF2-40B4-BE49-F238E27FC236}">
                <a16:creationId xmlns:a16="http://schemas.microsoft.com/office/drawing/2014/main" id="{C2293285-278E-4C12-A340-484960BB1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3"/>
          <a:stretch/>
        </p:blipFill>
        <p:spPr>
          <a:xfrm rot="5400000">
            <a:off x="510362" y="3912003"/>
            <a:ext cx="2962714" cy="265740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8E1CEF3-B3A4-41DB-B52F-C6686F596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235" y="1135307"/>
            <a:ext cx="2894864" cy="2171148"/>
          </a:xfrm>
          <a:prstGeom prst="rect">
            <a:avLst/>
          </a:prstGeom>
        </p:spPr>
      </p:pic>
      <p:pic>
        <p:nvPicPr>
          <p:cNvPr id="16" name="図 15" descr="建物, 記号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661D87B4-370E-415E-B8C8-0A93DC7844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36895" r="25744" b="11702"/>
          <a:stretch/>
        </p:blipFill>
        <p:spPr>
          <a:xfrm>
            <a:off x="4946892" y="1378068"/>
            <a:ext cx="2435898" cy="2075221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2BAFABF7-C054-4A59-AC1B-D60469C6A381}"/>
              </a:ext>
            </a:extLst>
          </p:cNvPr>
          <p:cNvSpPr/>
          <p:nvPr/>
        </p:nvSpPr>
        <p:spPr>
          <a:xfrm>
            <a:off x="4946891" y="1378068"/>
            <a:ext cx="2435899" cy="2063744"/>
          </a:xfrm>
          <a:prstGeom prst="wedgeRectCallout">
            <a:avLst>
              <a:gd name="adj1" fmla="val -93334"/>
              <a:gd name="adj2" fmla="val -54785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268A76C-B4E7-4AB2-A93D-558103BE6DE4}"/>
              </a:ext>
            </a:extLst>
          </p:cNvPr>
          <p:cNvSpPr txBox="1"/>
          <p:nvPr/>
        </p:nvSpPr>
        <p:spPr>
          <a:xfrm>
            <a:off x="574363" y="3441812"/>
            <a:ext cx="1451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オストメイト</a:t>
            </a:r>
            <a:endParaRPr kumimoji="1" lang="ja-JP" altLang="en-US" sz="1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03D121A-A888-4849-9E33-8CAE468605A7}"/>
              </a:ext>
            </a:extLst>
          </p:cNvPr>
          <p:cNvSpPr txBox="1"/>
          <p:nvPr/>
        </p:nvSpPr>
        <p:spPr>
          <a:xfrm>
            <a:off x="3723437" y="3811975"/>
            <a:ext cx="1451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1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トイレ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C1EA635-83D4-4DCB-A983-68C1EA187760}"/>
              </a:ext>
            </a:extLst>
          </p:cNvPr>
          <p:cNvSpPr/>
          <p:nvPr/>
        </p:nvSpPr>
        <p:spPr>
          <a:xfrm>
            <a:off x="10116470" y="5096137"/>
            <a:ext cx="439642" cy="41619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77C7B8D-6B2D-4A3F-8DC4-CDD629253239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44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443486" y="1820488"/>
            <a:ext cx="2754760" cy="1869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・便房 広さ 約２００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角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・転回可能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687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ダイアグラム, 設計図&#10;&#10;自動的に生成された説明">
            <a:extLst>
              <a:ext uri="{FF2B5EF4-FFF2-40B4-BE49-F238E27FC236}">
                <a16:creationId xmlns:a16="http://schemas.microsoft.com/office/drawing/2014/main" id="{EC7A6F2C-22D7-4B99-9CA8-0CF99E14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8" y="0"/>
            <a:ext cx="5918427" cy="6858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9" y="400408"/>
            <a:ext cx="3148612" cy="758840"/>
          </a:xfrm>
        </p:spPr>
        <p:txBody>
          <a:bodyPr anchor="ctr">
            <a:normAutofit/>
          </a:bodyPr>
          <a:lstStyle/>
          <a:p>
            <a:pPr algn="l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車椅子使用者用駐車場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E044F44-011D-4FA9-9E2A-3332D1534B82}"/>
              </a:ext>
            </a:extLst>
          </p:cNvPr>
          <p:cNvSpPr/>
          <p:nvPr/>
        </p:nvSpPr>
        <p:spPr>
          <a:xfrm>
            <a:off x="8827268" y="3951676"/>
            <a:ext cx="198120" cy="198120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602D7EA5-D263-4DB3-B49C-5EE74F4023F4}"/>
              </a:ext>
            </a:extLst>
          </p:cNvPr>
          <p:cNvSpPr/>
          <p:nvPr/>
        </p:nvSpPr>
        <p:spPr>
          <a:xfrm>
            <a:off x="8827268" y="414979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951E5FB0-E018-49AF-94DC-168CD62C974D}"/>
              </a:ext>
            </a:extLst>
          </p:cNvPr>
          <p:cNvSpPr/>
          <p:nvPr/>
        </p:nvSpPr>
        <p:spPr>
          <a:xfrm>
            <a:off x="8819181" y="3753556"/>
            <a:ext cx="198120" cy="198120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8ABD06-39A1-4E1D-B9CF-D01C0F35BE20}"/>
              </a:ext>
            </a:extLst>
          </p:cNvPr>
          <p:cNvSpPr/>
          <p:nvPr/>
        </p:nvSpPr>
        <p:spPr>
          <a:xfrm>
            <a:off x="832688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E0F38-E8CE-4885-8E9D-2D67F9F172EE}"/>
              </a:ext>
            </a:extLst>
          </p:cNvPr>
          <p:cNvSpPr/>
          <p:nvPr/>
        </p:nvSpPr>
        <p:spPr>
          <a:xfrm>
            <a:off x="8591048" y="3256573"/>
            <a:ext cx="111760" cy="1117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C85711-934C-4DBF-BA81-283E8486F725}"/>
              </a:ext>
            </a:extLst>
          </p:cNvPr>
          <p:cNvSpPr/>
          <p:nvPr/>
        </p:nvSpPr>
        <p:spPr>
          <a:xfrm>
            <a:off x="7968748" y="3030220"/>
            <a:ext cx="86360" cy="147320"/>
          </a:xfrm>
          <a:prstGeom prst="rect">
            <a:avLst/>
          </a:prstGeom>
          <a:solidFill>
            <a:srgbClr val="F725E3"/>
          </a:solidFill>
          <a:ln>
            <a:solidFill>
              <a:srgbClr val="F72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A273F6-24B6-4C6E-9A01-1D2EF46F0DF1}"/>
              </a:ext>
            </a:extLst>
          </p:cNvPr>
          <p:cNvSpPr txBox="1"/>
          <p:nvPr/>
        </p:nvSpPr>
        <p:spPr>
          <a:xfrm>
            <a:off x="8684428" y="4797779"/>
            <a:ext cx="90931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エントランス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9C909F-D41F-46B8-AB94-F60E9E2BD013}"/>
              </a:ext>
            </a:extLst>
          </p:cNvPr>
          <p:cNvSpPr txBox="1"/>
          <p:nvPr/>
        </p:nvSpPr>
        <p:spPr>
          <a:xfrm>
            <a:off x="9888988" y="6134482"/>
            <a:ext cx="95653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金融コーナー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A55193-8959-4890-AABB-C24D8CAC0500}"/>
              </a:ext>
            </a:extLst>
          </p:cNvPr>
          <p:cNvSpPr txBox="1"/>
          <p:nvPr/>
        </p:nvSpPr>
        <p:spPr>
          <a:xfrm>
            <a:off x="7938269" y="4903035"/>
            <a:ext cx="9093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販売コーナー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A051541-A16B-487F-B6AD-831E9BDBD6C0}"/>
              </a:ext>
            </a:extLst>
          </p:cNvPr>
          <p:cNvSpPr txBox="1"/>
          <p:nvPr/>
        </p:nvSpPr>
        <p:spPr>
          <a:xfrm>
            <a:off x="8204968" y="4094529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06EB25-4EBE-4508-B8C7-37DECA726AC8}"/>
              </a:ext>
            </a:extLst>
          </p:cNvPr>
          <p:cNvSpPr txBox="1"/>
          <p:nvPr/>
        </p:nvSpPr>
        <p:spPr>
          <a:xfrm>
            <a:off x="7968748" y="366831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AFB2A1-533E-468E-B8EA-CC43B70E2260}"/>
              </a:ext>
            </a:extLst>
          </p:cNvPr>
          <p:cNvSpPr txBox="1"/>
          <p:nvPr/>
        </p:nvSpPr>
        <p:spPr>
          <a:xfrm>
            <a:off x="10126327" y="5202588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ＷＣ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8986ED-7F16-4694-8318-7E72C59F7049}"/>
              </a:ext>
            </a:extLst>
          </p:cNvPr>
          <p:cNvSpPr txBox="1"/>
          <p:nvPr/>
        </p:nvSpPr>
        <p:spPr>
          <a:xfrm>
            <a:off x="9940923" y="3627309"/>
            <a:ext cx="10567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車椅子使用者用</a:t>
            </a:r>
            <a:endParaRPr kumimoji="1" lang="en-US" altLang="ja-JP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駐車場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2AAFEB-A1EB-4C47-9993-DDC420D283B0}"/>
              </a:ext>
            </a:extLst>
          </p:cNvPr>
          <p:cNvSpPr txBox="1"/>
          <p:nvPr/>
        </p:nvSpPr>
        <p:spPr>
          <a:xfrm>
            <a:off x="10501836" y="4520863"/>
            <a:ext cx="5961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駐輪場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33F2E4-A39D-4CE9-9405-58480BCD5527}"/>
              </a:ext>
            </a:extLst>
          </p:cNvPr>
          <p:cNvSpPr txBox="1"/>
          <p:nvPr/>
        </p:nvSpPr>
        <p:spPr>
          <a:xfrm>
            <a:off x="10274862" y="1880784"/>
            <a:ext cx="78085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精米機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1E665B-B2D7-4213-A235-DBF5153F97D8}"/>
              </a:ext>
            </a:extLst>
          </p:cNvPr>
          <p:cNvSpPr txBox="1"/>
          <p:nvPr/>
        </p:nvSpPr>
        <p:spPr>
          <a:xfrm>
            <a:off x="9658728" y="5096137"/>
            <a:ext cx="59948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ＡＴＭ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77B4B1-2D7C-42E4-913E-143DCA97447E}"/>
              </a:ext>
            </a:extLst>
          </p:cNvPr>
          <p:cNvSpPr txBox="1"/>
          <p:nvPr/>
        </p:nvSpPr>
        <p:spPr>
          <a:xfrm>
            <a:off x="9117058" y="5354954"/>
            <a:ext cx="429785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待合</a:t>
            </a:r>
          </a:p>
        </p:txBody>
      </p:sp>
      <p:pic>
        <p:nvPicPr>
          <p:cNvPr id="42" name="図 4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AB3A821C-BABD-4D38-9CC4-4A80F4D35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5339" y="2578687"/>
            <a:ext cx="863125" cy="863125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261CEFB-A106-4EB8-8DFF-76C4DE5E54FD}"/>
              </a:ext>
            </a:extLst>
          </p:cNvPr>
          <p:cNvSpPr txBox="1"/>
          <p:nvPr/>
        </p:nvSpPr>
        <p:spPr>
          <a:xfrm>
            <a:off x="8163133" y="4368972"/>
            <a:ext cx="4368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レジ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A5B305C-4F5F-4589-A0CA-E1E12BFFD441}"/>
              </a:ext>
            </a:extLst>
          </p:cNvPr>
          <p:cNvSpPr txBox="1"/>
          <p:nvPr/>
        </p:nvSpPr>
        <p:spPr>
          <a:xfrm>
            <a:off x="7765587" y="2690400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自動販売機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79DB54-3999-4F5F-8FDE-E724C207CD3F}"/>
              </a:ext>
            </a:extLst>
          </p:cNvPr>
          <p:cNvSpPr txBox="1"/>
          <p:nvPr/>
        </p:nvSpPr>
        <p:spPr>
          <a:xfrm>
            <a:off x="8116068" y="3058453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喫茶コーナー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5E2D3B1-4043-43D6-B54D-BC56A3E50F97}"/>
              </a:ext>
            </a:extLst>
          </p:cNvPr>
          <p:cNvSpPr txBox="1"/>
          <p:nvPr/>
        </p:nvSpPr>
        <p:spPr>
          <a:xfrm>
            <a:off x="8366896" y="2755214"/>
            <a:ext cx="9093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テラス</a:t>
            </a:r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99DBE2-C396-4A5A-A423-5B6D7BA3B61E}"/>
              </a:ext>
            </a:extLst>
          </p:cNvPr>
          <p:cNvSpPr txBox="1"/>
          <p:nvPr/>
        </p:nvSpPr>
        <p:spPr>
          <a:xfrm>
            <a:off x="9566327" y="3651957"/>
            <a:ext cx="38552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933243B7-8987-4404-9990-AB51BDD6CF6B}"/>
              </a:ext>
            </a:extLst>
          </p:cNvPr>
          <p:cNvCxnSpPr>
            <a:endCxn id="25" idx="0"/>
          </p:cNvCxnSpPr>
          <p:nvPr/>
        </p:nvCxnSpPr>
        <p:spPr>
          <a:xfrm flipH="1">
            <a:off x="8011928" y="2870630"/>
            <a:ext cx="43180" cy="159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470C2C40-89E4-4368-B888-2EA57DB0043F}"/>
              </a:ext>
            </a:extLst>
          </p:cNvPr>
          <p:cNvCxnSpPr>
            <a:cxnSpLocks/>
          </p:cNvCxnSpPr>
          <p:nvPr/>
        </p:nvCxnSpPr>
        <p:spPr>
          <a:xfrm flipH="1">
            <a:off x="8507506" y="2906251"/>
            <a:ext cx="63222" cy="406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D2F3DBA8-0FC3-4B1C-B6CC-F9CF5058095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926328" y="3772881"/>
            <a:ext cx="667418" cy="190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矢印: 下 91">
            <a:extLst>
              <a:ext uri="{FF2B5EF4-FFF2-40B4-BE49-F238E27FC236}">
                <a16:creationId xmlns:a16="http://schemas.microsoft.com/office/drawing/2014/main" id="{7150051A-6852-4F0B-92BC-F79029429C2D}"/>
              </a:ext>
            </a:extLst>
          </p:cNvPr>
          <p:cNvSpPr/>
          <p:nvPr/>
        </p:nvSpPr>
        <p:spPr>
          <a:xfrm>
            <a:off x="9546843" y="1113918"/>
            <a:ext cx="569627" cy="1239838"/>
          </a:xfrm>
          <a:prstGeom prst="downArrow">
            <a:avLst>
              <a:gd name="adj1" fmla="val 40557"/>
              <a:gd name="adj2" fmla="val 67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C1EA635-83D4-4DCB-A983-68C1EA187760}"/>
              </a:ext>
            </a:extLst>
          </p:cNvPr>
          <p:cNvSpPr/>
          <p:nvPr/>
        </p:nvSpPr>
        <p:spPr>
          <a:xfrm>
            <a:off x="10258214" y="3627309"/>
            <a:ext cx="780427" cy="55482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77C7B8D-6B2D-4A3F-8DC4-CDD629253239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lang="en-US" altLang="ja-JP" sz="24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JA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北河内二島支店の現地検証</a:t>
            </a:r>
          </a:p>
        </p:txBody>
      </p:sp>
      <p:sp>
        <p:nvSpPr>
          <p:cNvPr id="44" name="字幕 2">
            <a:extLst>
              <a:ext uri="{FF2B5EF4-FFF2-40B4-BE49-F238E27FC236}">
                <a16:creationId xmlns:a16="http://schemas.microsoft.com/office/drawing/2014/main" id="{78A026BE-BE32-4CF2-BAB8-CC6A87361EA8}"/>
              </a:ext>
            </a:extLst>
          </p:cNvPr>
          <p:cNvSpPr txBox="1">
            <a:spLocks/>
          </p:cNvSpPr>
          <p:nvPr/>
        </p:nvSpPr>
        <p:spPr>
          <a:xfrm>
            <a:off x="5051781" y="1810464"/>
            <a:ext cx="2555414" cy="16313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・幅 約３５０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cm</a:t>
            </a: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・出入口に近い場所に設置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1" y="1390675"/>
            <a:ext cx="4254321" cy="3190741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2690-044F-4191-BA73-2DE0A6BC748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52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7839"/>
            <a:ext cx="9133052" cy="5623769"/>
          </a:xfrm>
          <a:prstGeom prst="rect">
            <a:avLst/>
          </a:prstGeom>
        </p:spPr>
      </p:pic>
      <p:sp>
        <p:nvSpPr>
          <p:cNvPr id="24" name="フローチャート: 代替処理 23"/>
          <p:cNvSpPr/>
          <p:nvPr/>
        </p:nvSpPr>
        <p:spPr>
          <a:xfrm>
            <a:off x="9450851" y="4278347"/>
            <a:ext cx="285604" cy="295559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フリーフォーム 25"/>
          <p:cNvSpPr/>
          <p:nvPr/>
        </p:nvSpPr>
        <p:spPr>
          <a:xfrm>
            <a:off x="7143750" y="5064436"/>
            <a:ext cx="1414463" cy="458696"/>
          </a:xfrm>
          <a:custGeom>
            <a:avLst/>
            <a:gdLst>
              <a:gd name="connsiteX0" fmla="*/ 1252538 w 1257300"/>
              <a:gd name="connsiteY0" fmla="*/ 0 h 447675"/>
              <a:gd name="connsiteX1" fmla="*/ 1257300 w 1257300"/>
              <a:gd name="connsiteY1" fmla="*/ 447675 h 447675"/>
              <a:gd name="connsiteX2" fmla="*/ 0 w 1257300"/>
              <a:gd name="connsiteY2" fmla="*/ 442912 h 447675"/>
              <a:gd name="connsiteX3" fmla="*/ 4763 w 1257300"/>
              <a:gd name="connsiteY3" fmla="*/ 33337 h 447675"/>
              <a:gd name="connsiteX4" fmla="*/ 1252538 w 1257300"/>
              <a:gd name="connsiteY4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447675">
                <a:moveTo>
                  <a:pt x="1252538" y="0"/>
                </a:moveTo>
                <a:cubicBezTo>
                  <a:pt x="1254125" y="149225"/>
                  <a:pt x="1255713" y="298450"/>
                  <a:pt x="1257300" y="447675"/>
                </a:cubicBezTo>
                <a:lnTo>
                  <a:pt x="0" y="442912"/>
                </a:lnTo>
                <a:cubicBezTo>
                  <a:pt x="1588" y="306387"/>
                  <a:pt x="3175" y="169862"/>
                  <a:pt x="4763" y="33337"/>
                </a:cubicBezTo>
                <a:lnTo>
                  <a:pt x="1252538" y="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76E42F-2E53-4B70-BBB2-6EDE63C79D6E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8B8A55-B5D5-4B66-8DD5-5E6D70603BC5}"/>
              </a:ext>
            </a:extLst>
          </p:cNvPr>
          <p:cNvSpPr txBox="1"/>
          <p:nvPr/>
        </p:nvSpPr>
        <p:spPr>
          <a:xfrm>
            <a:off x="7378690" y="5178367"/>
            <a:ext cx="914400" cy="230832"/>
          </a:xfrm>
          <a:prstGeom prst="rect">
            <a:avLst/>
          </a:prstGeom>
          <a:solidFill>
            <a:srgbClr val="DDEDFD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9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939260" y="4970618"/>
            <a:ext cx="1793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物販店舗　　（日用雑貨）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764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96294"/>
            <a:ext cx="9128888" cy="5854437"/>
          </a:xfrm>
          <a:prstGeom prst="rect">
            <a:avLst/>
          </a:prstGeom>
        </p:spPr>
      </p:pic>
      <p:sp>
        <p:nvSpPr>
          <p:cNvPr id="14" name="フローチャート: 代替処理 13"/>
          <p:cNvSpPr/>
          <p:nvPr/>
        </p:nvSpPr>
        <p:spPr>
          <a:xfrm>
            <a:off x="9355940" y="4520305"/>
            <a:ext cx="285604" cy="295559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フローチャート: 代替処理 22"/>
          <p:cNvSpPr/>
          <p:nvPr/>
        </p:nvSpPr>
        <p:spPr>
          <a:xfrm>
            <a:off x="6429690" y="1553854"/>
            <a:ext cx="285604" cy="295559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7FE134-F7AA-4842-A290-0BA31E5A1F54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328A2B-54A7-4E05-A2B9-00E6345E77C3}"/>
              </a:ext>
            </a:extLst>
          </p:cNvPr>
          <p:cNvSpPr/>
          <p:nvPr/>
        </p:nvSpPr>
        <p:spPr>
          <a:xfrm>
            <a:off x="7277100" y="2324100"/>
            <a:ext cx="643555" cy="160020"/>
          </a:xfrm>
          <a:prstGeom prst="rect">
            <a:avLst/>
          </a:prstGeom>
          <a:solidFill>
            <a:srgbClr val="F5E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AC6430B-3BBF-4420-B4F3-C9BE87407883}"/>
              </a:ext>
            </a:extLst>
          </p:cNvPr>
          <p:cNvSpPr/>
          <p:nvPr/>
        </p:nvSpPr>
        <p:spPr>
          <a:xfrm>
            <a:off x="7845125" y="2287564"/>
            <a:ext cx="643555" cy="417536"/>
          </a:xfrm>
          <a:prstGeom prst="rect">
            <a:avLst/>
          </a:prstGeom>
          <a:solidFill>
            <a:srgbClr val="F5E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>
            <a:off x="7155180" y="2278380"/>
            <a:ext cx="1333500" cy="708660"/>
          </a:xfrm>
          <a:custGeom>
            <a:avLst/>
            <a:gdLst>
              <a:gd name="connsiteX0" fmla="*/ 0 w 1333500"/>
              <a:gd name="connsiteY0" fmla="*/ 0 h 708660"/>
              <a:gd name="connsiteX1" fmla="*/ 1333500 w 1333500"/>
              <a:gd name="connsiteY1" fmla="*/ 15240 h 708660"/>
              <a:gd name="connsiteX2" fmla="*/ 1333500 w 1333500"/>
              <a:gd name="connsiteY2" fmla="*/ 441960 h 708660"/>
              <a:gd name="connsiteX3" fmla="*/ 861060 w 1333500"/>
              <a:gd name="connsiteY3" fmla="*/ 441960 h 708660"/>
              <a:gd name="connsiteX4" fmla="*/ 624840 w 1333500"/>
              <a:gd name="connsiteY4" fmla="*/ 708660 h 708660"/>
              <a:gd name="connsiteX5" fmla="*/ 30480 w 1333500"/>
              <a:gd name="connsiteY5" fmla="*/ 60960 h 708660"/>
              <a:gd name="connsiteX6" fmla="*/ 0 w 1333500"/>
              <a:gd name="connsiteY6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708660">
                <a:moveTo>
                  <a:pt x="0" y="0"/>
                </a:moveTo>
                <a:lnTo>
                  <a:pt x="1333500" y="15240"/>
                </a:lnTo>
                <a:lnTo>
                  <a:pt x="1333500" y="441960"/>
                </a:lnTo>
                <a:lnTo>
                  <a:pt x="861060" y="441960"/>
                </a:lnTo>
                <a:lnTo>
                  <a:pt x="624840" y="708660"/>
                </a:lnTo>
                <a:lnTo>
                  <a:pt x="30480" y="6096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FAE168-FF33-40E8-8EC2-91F2F5204F42}"/>
              </a:ext>
            </a:extLst>
          </p:cNvPr>
          <p:cNvSpPr/>
          <p:nvPr/>
        </p:nvSpPr>
        <p:spPr>
          <a:xfrm>
            <a:off x="8808720" y="3524250"/>
            <a:ext cx="547220" cy="491490"/>
          </a:xfrm>
          <a:prstGeom prst="rect">
            <a:avLst/>
          </a:prstGeom>
          <a:solidFill>
            <a:srgbClr val="FFF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8356600" y="3524250"/>
            <a:ext cx="1397000" cy="546100"/>
          </a:xfrm>
          <a:custGeom>
            <a:avLst/>
            <a:gdLst>
              <a:gd name="connsiteX0" fmla="*/ 0 w 1397000"/>
              <a:gd name="connsiteY0" fmla="*/ 6350 h 546100"/>
              <a:gd name="connsiteX1" fmla="*/ 1397000 w 1397000"/>
              <a:gd name="connsiteY1" fmla="*/ 0 h 546100"/>
              <a:gd name="connsiteX2" fmla="*/ 1384300 w 1397000"/>
              <a:gd name="connsiteY2" fmla="*/ 495300 h 546100"/>
              <a:gd name="connsiteX3" fmla="*/ 977900 w 1397000"/>
              <a:gd name="connsiteY3" fmla="*/ 495300 h 546100"/>
              <a:gd name="connsiteX4" fmla="*/ 946150 w 1397000"/>
              <a:gd name="connsiteY4" fmla="*/ 546100 h 546100"/>
              <a:gd name="connsiteX5" fmla="*/ 558800 w 1397000"/>
              <a:gd name="connsiteY5" fmla="*/ 539750 h 546100"/>
              <a:gd name="connsiteX6" fmla="*/ 0 w 1397000"/>
              <a:gd name="connsiteY6" fmla="*/ 635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000" h="546100">
                <a:moveTo>
                  <a:pt x="0" y="6350"/>
                </a:moveTo>
                <a:lnTo>
                  <a:pt x="1397000" y="0"/>
                </a:lnTo>
                <a:lnTo>
                  <a:pt x="1384300" y="495300"/>
                </a:lnTo>
                <a:lnTo>
                  <a:pt x="977900" y="495300"/>
                </a:lnTo>
                <a:lnTo>
                  <a:pt x="946150" y="546100"/>
                </a:lnTo>
                <a:lnTo>
                  <a:pt x="558800" y="539750"/>
                </a:lnTo>
                <a:lnTo>
                  <a:pt x="0" y="63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8319410" y="3474134"/>
            <a:ext cx="2554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飲食店舗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（ファーストフード）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573990" y="2187975"/>
            <a:ext cx="1667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サービス店舗（銀行）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40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17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58" y="699758"/>
            <a:ext cx="9142342" cy="5699783"/>
          </a:xfrm>
          <a:prstGeom prst="rect">
            <a:avLst/>
          </a:prstGeom>
        </p:spPr>
      </p:pic>
      <p:sp>
        <p:nvSpPr>
          <p:cNvPr id="16" name="フリーフォーム 15"/>
          <p:cNvSpPr/>
          <p:nvPr/>
        </p:nvSpPr>
        <p:spPr>
          <a:xfrm>
            <a:off x="6837406" y="2211859"/>
            <a:ext cx="1902941" cy="2051222"/>
          </a:xfrm>
          <a:custGeom>
            <a:avLst/>
            <a:gdLst>
              <a:gd name="connsiteX0" fmla="*/ 0 w 1902941"/>
              <a:gd name="connsiteY0" fmla="*/ 0 h 2051222"/>
              <a:gd name="connsiteX1" fmla="*/ 1000898 w 1902941"/>
              <a:gd name="connsiteY1" fmla="*/ 0 h 2051222"/>
              <a:gd name="connsiteX2" fmla="*/ 1025611 w 1902941"/>
              <a:gd name="connsiteY2" fmla="*/ 926757 h 2051222"/>
              <a:gd name="connsiteX3" fmla="*/ 1594022 w 1902941"/>
              <a:gd name="connsiteY3" fmla="*/ 1025611 h 2051222"/>
              <a:gd name="connsiteX4" fmla="*/ 1828800 w 1902941"/>
              <a:gd name="connsiteY4" fmla="*/ 1173892 h 2051222"/>
              <a:gd name="connsiteX5" fmla="*/ 1902941 w 1902941"/>
              <a:gd name="connsiteY5" fmla="*/ 1396314 h 2051222"/>
              <a:gd name="connsiteX6" fmla="*/ 1878227 w 1902941"/>
              <a:gd name="connsiteY6" fmla="*/ 1606379 h 2051222"/>
              <a:gd name="connsiteX7" fmla="*/ 593125 w 1902941"/>
              <a:gd name="connsiteY7" fmla="*/ 1594022 h 2051222"/>
              <a:gd name="connsiteX8" fmla="*/ 605481 w 1902941"/>
              <a:gd name="connsiteY8" fmla="*/ 2051222 h 2051222"/>
              <a:gd name="connsiteX9" fmla="*/ 395417 w 1902941"/>
              <a:gd name="connsiteY9" fmla="*/ 2026509 h 2051222"/>
              <a:gd name="connsiteX10" fmla="*/ 345990 w 1902941"/>
              <a:gd name="connsiteY10" fmla="*/ 1754660 h 2051222"/>
              <a:gd name="connsiteX11" fmla="*/ 37071 w 1902941"/>
              <a:gd name="connsiteY11" fmla="*/ 1396314 h 2051222"/>
              <a:gd name="connsiteX12" fmla="*/ 0 w 1902941"/>
              <a:gd name="connsiteY12" fmla="*/ 0 h 205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941" h="2051222">
                <a:moveTo>
                  <a:pt x="0" y="0"/>
                </a:moveTo>
                <a:lnTo>
                  <a:pt x="1000898" y="0"/>
                </a:lnTo>
                <a:lnTo>
                  <a:pt x="1025611" y="926757"/>
                </a:lnTo>
                <a:lnTo>
                  <a:pt x="1594022" y="1025611"/>
                </a:lnTo>
                <a:lnTo>
                  <a:pt x="1828800" y="1173892"/>
                </a:lnTo>
                <a:lnTo>
                  <a:pt x="1902941" y="1396314"/>
                </a:lnTo>
                <a:lnTo>
                  <a:pt x="1878227" y="1606379"/>
                </a:lnTo>
                <a:lnTo>
                  <a:pt x="593125" y="1594022"/>
                </a:lnTo>
                <a:lnTo>
                  <a:pt x="605481" y="2051222"/>
                </a:lnTo>
                <a:lnTo>
                  <a:pt x="395417" y="2026509"/>
                </a:lnTo>
                <a:lnTo>
                  <a:pt x="345990" y="1754660"/>
                </a:lnTo>
                <a:lnTo>
                  <a:pt x="37071" y="1396314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フローチャート: 代替処理 16"/>
          <p:cNvSpPr/>
          <p:nvPr/>
        </p:nvSpPr>
        <p:spPr>
          <a:xfrm>
            <a:off x="5339725" y="2064080"/>
            <a:ext cx="285604" cy="295559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009350" y="2649217"/>
            <a:ext cx="1899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物販店舗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（書店）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1" name="フローチャート: 代替処理 20"/>
          <p:cNvSpPr/>
          <p:nvPr/>
        </p:nvSpPr>
        <p:spPr>
          <a:xfrm>
            <a:off x="2252760" y="3252511"/>
            <a:ext cx="285604" cy="295559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FF8688-8065-4C4E-971F-F69D25BBD99F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BD2217F-B419-4B39-8917-272A0CA621EC}"/>
              </a:ext>
            </a:extLst>
          </p:cNvPr>
          <p:cNvSpPr/>
          <p:nvPr/>
        </p:nvSpPr>
        <p:spPr>
          <a:xfrm>
            <a:off x="6934200" y="3260131"/>
            <a:ext cx="1082040" cy="295559"/>
          </a:xfrm>
          <a:prstGeom prst="rect">
            <a:avLst/>
          </a:prstGeom>
          <a:solidFill>
            <a:srgbClr val="DDE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17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18" y="309202"/>
            <a:ext cx="7864169" cy="6404696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7504479" y="2282635"/>
            <a:ext cx="730250" cy="13081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504480" y="256735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駐車場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1" name="フローチャート: 代替処理 10"/>
          <p:cNvSpPr/>
          <p:nvPr/>
        </p:nvSpPr>
        <p:spPr>
          <a:xfrm>
            <a:off x="7804943" y="3884835"/>
            <a:ext cx="285604" cy="295559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8DDE8E-19BA-4D75-BA31-ACFDF8F0BA42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r>
              <a:rPr kumimoji="1"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物販店舗（日用雑貨）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r="9755"/>
          <a:stretch/>
        </p:blipFill>
        <p:spPr>
          <a:xfrm>
            <a:off x="1152091" y="835440"/>
            <a:ext cx="2895293" cy="278492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6" t="1029"/>
          <a:stretch/>
        </p:blipFill>
        <p:spPr>
          <a:xfrm>
            <a:off x="4670612" y="864096"/>
            <a:ext cx="2689414" cy="25033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1" y="3720871"/>
            <a:ext cx="3288404" cy="24663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/>
          <a:stretch/>
        </p:blipFill>
        <p:spPr>
          <a:xfrm>
            <a:off x="4491812" y="3720871"/>
            <a:ext cx="3299395" cy="2327956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cxnSpLocks/>
          </p:cNvCxnSpPr>
          <p:nvPr/>
        </p:nvCxnSpPr>
        <p:spPr>
          <a:xfrm flipH="1">
            <a:off x="2425525" y="1870913"/>
            <a:ext cx="2245087" cy="0"/>
          </a:xfrm>
          <a:prstGeom prst="straightConnector1">
            <a:avLst/>
          </a:prstGeom>
          <a:ln w="1079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147121" y="1870913"/>
            <a:ext cx="1810670" cy="200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cxnSpLocks/>
          </p:cNvCxnSpPr>
          <p:nvPr/>
        </p:nvCxnSpPr>
        <p:spPr>
          <a:xfrm flipV="1">
            <a:off x="5670394" y="1953216"/>
            <a:ext cx="0" cy="1414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楕円 14"/>
          <p:cNvSpPr/>
          <p:nvPr/>
        </p:nvSpPr>
        <p:spPr>
          <a:xfrm>
            <a:off x="6401209" y="4446432"/>
            <a:ext cx="319315" cy="2757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93542DA-4EAE-4103-96C1-E09B246E1EDE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sp>
        <p:nvSpPr>
          <p:cNvPr id="20" name="字幕 2">
            <a:extLst>
              <a:ext uri="{FF2B5EF4-FFF2-40B4-BE49-F238E27FC236}">
                <a16:creationId xmlns:a16="http://schemas.microsoft.com/office/drawing/2014/main" id="{E6801262-629E-4F04-8BA8-92EDB72105B6}"/>
              </a:ext>
            </a:extLst>
          </p:cNvPr>
          <p:cNvSpPr txBox="1">
            <a:spLocks/>
          </p:cNvSpPr>
          <p:nvPr/>
        </p:nvSpPr>
        <p:spPr>
          <a:xfrm>
            <a:off x="7360026" y="1158606"/>
            <a:ext cx="3917571" cy="182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・通路の幅 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㎝の確保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・車椅子使用者の届く棚の高さ　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㎝程度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・筆談ボードはない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2" name="字幕 2">
            <a:extLst>
              <a:ext uri="{FF2B5EF4-FFF2-40B4-BE49-F238E27FC236}">
                <a16:creationId xmlns:a16="http://schemas.microsoft.com/office/drawing/2014/main" id="{8C07851D-15C5-41A6-8AB2-02BC5DE965CF}"/>
              </a:ext>
            </a:extLst>
          </p:cNvPr>
          <p:cNvSpPr txBox="1">
            <a:spLocks/>
          </p:cNvSpPr>
          <p:nvPr/>
        </p:nvSpPr>
        <p:spPr>
          <a:xfrm>
            <a:off x="7791207" y="4041252"/>
            <a:ext cx="3917571" cy="182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・会計は可能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・職員教育もできている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27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29266"/>
            <a:ext cx="10515600" cy="746223"/>
          </a:xfrm>
        </p:spPr>
        <p:txBody>
          <a:bodyPr>
            <a:normAutofit/>
          </a:bodyPr>
          <a:lstStyle/>
          <a:p>
            <a:r>
              <a:rPr kumimoji="1"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物販店舗（書店）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00" y="881744"/>
            <a:ext cx="2865732" cy="2149299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35" y="875751"/>
            <a:ext cx="2982617" cy="22369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t="24974" r="15073"/>
          <a:stretch/>
        </p:blipFill>
        <p:spPr>
          <a:xfrm>
            <a:off x="7110729" y="875751"/>
            <a:ext cx="2251109" cy="2131384"/>
          </a:xfrm>
          <a:prstGeom prst="rect">
            <a:avLst/>
          </a:prstGeom>
        </p:spPr>
      </p:pic>
      <p:sp>
        <p:nvSpPr>
          <p:cNvPr id="3" name="楕円 2"/>
          <p:cNvSpPr/>
          <p:nvPr/>
        </p:nvSpPr>
        <p:spPr>
          <a:xfrm>
            <a:off x="5319625" y="962447"/>
            <a:ext cx="348343" cy="5287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BACC3A-4A0D-4990-B075-D798DF2C7784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pic>
        <p:nvPicPr>
          <p:cNvPr id="30" name="コンテンツ プレースホルダー 5">
            <a:extLst>
              <a:ext uri="{FF2B5EF4-FFF2-40B4-BE49-F238E27FC236}">
                <a16:creationId xmlns:a16="http://schemas.microsoft.com/office/drawing/2014/main" id="{C020C0E2-C1F6-4E46-9BB4-F9F90CB6D7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/>
          <a:stretch/>
        </p:blipFill>
        <p:spPr>
          <a:xfrm>
            <a:off x="1120781" y="3470223"/>
            <a:ext cx="2892842" cy="3243482"/>
          </a:xfrm>
          <a:prstGeom prst="rect">
            <a:avLst/>
          </a:prstGeom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5DFA90EC-3503-44EE-B6D1-CD5970F83D74}"/>
              </a:ext>
            </a:extLst>
          </p:cNvPr>
          <p:cNvCxnSpPr/>
          <p:nvPr/>
        </p:nvCxnSpPr>
        <p:spPr>
          <a:xfrm flipH="1">
            <a:off x="4194566" y="5129064"/>
            <a:ext cx="14067" cy="146225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4D5C9C1-8473-4549-9D2D-D030C66BC204}"/>
              </a:ext>
            </a:extLst>
          </p:cNvPr>
          <p:cNvCxnSpPr/>
          <p:nvPr/>
        </p:nvCxnSpPr>
        <p:spPr>
          <a:xfrm flipH="1">
            <a:off x="4607643" y="4424898"/>
            <a:ext cx="14066" cy="216642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B740362C-251C-4CB9-B0E5-671A67960A58}"/>
              </a:ext>
            </a:extLst>
          </p:cNvPr>
          <p:cNvCxnSpPr/>
          <p:nvPr/>
        </p:nvCxnSpPr>
        <p:spPr>
          <a:xfrm>
            <a:off x="4116652" y="5129183"/>
            <a:ext cx="337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2E50AA9-CA58-42A9-86AC-51A9DA6B4445}"/>
              </a:ext>
            </a:extLst>
          </p:cNvPr>
          <p:cNvCxnSpPr/>
          <p:nvPr/>
        </p:nvCxnSpPr>
        <p:spPr>
          <a:xfrm>
            <a:off x="4083963" y="4424898"/>
            <a:ext cx="717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D08880A-7B33-4C53-B194-1F189B985D1A}"/>
              </a:ext>
            </a:extLst>
          </p:cNvPr>
          <p:cNvCxnSpPr/>
          <p:nvPr/>
        </p:nvCxnSpPr>
        <p:spPr>
          <a:xfrm>
            <a:off x="4062862" y="6619458"/>
            <a:ext cx="717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C2A771F-6677-49C5-AECA-760072F92259}"/>
              </a:ext>
            </a:extLst>
          </p:cNvPr>
          <p:cNvSpPr/>
          <p:nvPr/>
        </p:nvSpPr>
        <p:spPr>
          <a:xfrm>
            <a:off x="4359412" y="4707218"/>
            <a:ext cx="984738" cy="519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90cm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07206D2-C690-40B7-98F4-5A2D513E11ED}"/>
              </a:ext>
            </a:extLst>
          </p:cNvPr>
          <p:cNvSpPr/>
          <p:nvPr/>
        </p:nvSpPr>
        <p:spPr>
          <a:xfrm>
            <a:off x="3929219" y="5509262"/>
            <a:ext cx="984738" cy="519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70</a:t>
            </a:r>
            <a:r>
              <a:rPr kumimoji="1" lang="en-US" altLang="ja-JP" sz="1200" dirty="0">
                <a:solidFill>
                  <a:schemeClr val="tx1"/>
                </a:solidFill>
              </a:rPr>
              <a:t>cm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901B39E4-1B03-4316-AECE-1E8512CAA9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10386" r="2685"/>
          <a:stretch/>
        </p:blipFill>
        <p:spPr>
          <a:xfrm>
            <a:off x="5145389" y="3429000"/>
            <a:ext cx="3510577" cy="2858544"/>
          </a:xfrm>
          <a:prstGeom prst="rect">
            <a:avLst/>
          </a:prstGeom>
        </p:spPr>
      </p:pic>
      <p:sp>
        <p:nvSpPr>
          <p:cNvPr id="39" name="線吹き出し 1 (枠付き) 20">
            <a:extLst>
              <a:ext uri="{FF2B5EF4-FFF2-40B4-BE49-F238E27FC236}">
                <a16:creationId xmlns:a16="http://schemas.microsoft.com/office/drawing/2014/main" id="{964B9D9C-6D01-4199-A496-F886F205C581}"/>
              </a:ext>
            </a:extLst>
          </p:cNvPr>
          <p:cNvSpPr/>
          <p:nvPr/>
        </p:nvSpPr>
        <p:spPr>
          <a:xfrm>
            <a:off x="6600280" y="3114722"/>
            <a:ext cx="947712" cy="264275"/>
          </a:xfrm>
          <a:prstGeom prst="borderCallout1">
            <a:avLst>
              <a:gd name="adj1" fmla="val 28993"/>
              <a:gd name="adj2" fmla="val 5"/>
              <a:gd name="adj3" fmla="val 157309"/>
              <a:gd name="adj4" fmla="val -3278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</a:rPr>
              <a:t>書籍検索機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17DE0DF1-3E50-4778-8470-760F6900A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t="13941" r="29760" b="21484"/>
          <a:stretch/>
        </p:blipFill>
        <p:spPr>
          <a:xfrm rot="5400000">
            <a:off x="9488242" y="936263"/>
            <a:ext cx="1739153" cy="1618129"/>
          </a:xfrm>
          <a:prstGeom prst="rect">
            <a:avLst/>
          </a:prstGeom>
        </p:spPr>
      </p:pic>
      <p:sp>
        <p:nvSpPr>
          <p:cNvPr id="44" name="楕円 43">
            <a:extLst>
              <a:ext uri="{FF2B5EF4-FFF2-40B4-BE49-F238E27FC236}">
                <a16:creationId xmlns:a16="http://schemas.microsoft.com/office/drawing/2014/main" id="{5FDD52B9-853D-4894-BE6F-C9CA209876D2}"/>
              </a:ext>
            </a:extLst>
          </p:cNvPr>
          <p:cNvSpPr/>
          <p:nvPr/>
        </p:nvSpPr>
        <p:spPr>
          <a:xfrm>
            <a:off x="2044689" y="3837766"/>
            <a:ext cx="522513" cy="499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字幕 2">
            <a:extLst>
              <a:ext uri="{FF2B5EF4-FFF2-40B4-BE49-F238E27FC236}">
                <a16:creationId xmlns:a16="http://schemas.microsoft.com/office/drawing/2014/main" id="{91A4DE1C-0439-4294-BD0F-0C82AC357DB0}"/>
              </a:ext>
            </a:extLst>
          </p:cNvPr>
          <p:cNvSpPr txBox="1">
            <a:spLocks/>
          </p:cNvSpPr>
          <p:nvPr/>
        </p:nvSpPr>
        <p:spPr>
          <a:xfrm>
            <a:off x="8774606" y="3470223"/>
            <a:ext cx="3256030" cy="2410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・通路幅は十分ある（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㎝以上）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・本が平置きなので、手が棚に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届かない（平置き棚の幅 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㎝）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・筆談ボードは設置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・書籍検索機に近づける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・会計は可能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・職員教育もできている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857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>
            <a:normAutofit/>
          </a:bodyPr>
          <a:lstStyle/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飲食店舗（ファーストフード）</a:t>
            </a:r>
          </a:p>
        </p:txBody>
      </p:sp>
      <p:pic>
        <p:nvPicPr>
          <p:cNvPr id="8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6" y="886555"/>
            <a:ext cx="2140194" cy="2853592"/>
          </a:xfrm>
          <a:prstGeom prst="rect">
            <a:avLst/>
          </a:prstGeom>
        </p:spPr>
      </p:pic>
      <p:sp>
        <p:nvSpPr>
          <p:cNvPr id="17" name="楕円 16"/>
          <p:cNvSpPr/>
          <p:nvPr/>
        </p:nvSpPr>
        <p:spPr>
          <a:xfrm>
            <a:off x="1519877" y="1354859"/>
            <a:ext cx="448177" cy="417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/>
          <p:cNvSpPr/>
          <p:nvPr/>
        </p:nvSpPr>
        <p:spPr>
          <a:xfrm>
            <a:off x="1891828" y="1160095"/>
            <a:ext cx="310531" cy="371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ED60E1B-B946-4E99-A0B0-591DAA02A594}"/>
              </a:ext>
            </a:extLst>
          </p:cNvPr>
          <p:cNvSpPr txBox="1"/>
          <p:nvPr/>
        </p:nvSpPr>
        <p:spPr>
          <a:xfrm>
            <a:off x="309334" y="13966"/>
            <a:ext cx="1156890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イオンモール大阪ドームシティの現地検証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DAD73BB-D7F4-421C-B56C-7AAFC267B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5"/>
          <a:stretch/>
        </p:blipFill>
        <p:spPr>
          <a:xfrm>
            <a:off x="1136023" y="3854434"/>
            <a:ext cx="3276462" cy="2853592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FB407F3C-1416-4FC0-AA17-D67EB5A921E5}"/>
              </a:ext>
            </a:extLst>
          </p:cNvPr>
          <p:cNvSpPr/>
          <p:nvPr/>
        </p:nvSpPr>
        <p:spPr>
          <a:xfrm>
            <a:off x="2934982" y="4037967"/>
            <a:ext cx="592136" cy="5905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D89EA1E-EC67-4285-9EDD-A139E7A35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96" y="925840"/>
            <a:ext cx="2776977" cy="3702636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4127A31A-B046-46A6-BCEF-6FA6D4EBE843}"/>
              </a:ext>
            </a:extLst>
          </p:cNvPr>
          <p:cNvCxnSpPr>
            <a:cxnSpLocks/>
          </p:cNvCxnSpPr>
          <p:nvPr/>
        </p:nvCxnSpPr>
        <p:spPr>
          <a:xfrm flipV="1">
            <a:off x="7596002" y="2341556"/>
            <a:ext cx="1" cy="22869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2AB999E-E4F3-48F5-9565-2F80BCC38736}"/>
              </a:ext>
            </a:extLst>
          </p:cNvPr>
          <p:cNvCxnSpPr>
            <a:cxnSpLocks/>
          </p:cNvCxnSpPr>
          <p:nvPr/>
        </p:nvCxnSpPr>
        <p:spPr>
          <a:xfrm>
            <a:off x="7465371" y="1664933"/>
            <a:ext cx="696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298E72D2-E469-438E-B531-0B6B71F5B3E3}"/>
              </a:ext>
            </a:extLst>
          </p:cNvPr>
          <p:cNvCxnSpPr>
            <a:cxnSpLocks/>
          </p:cNvCxnSpPr>
          <p:nvPr/>
        </p:nvCxnSpPr>
        <p:spPr>
          <a:xfrm flipV="1">
            <a:off x="8048761" y="1664934"/>
            <a:ext cx="11697" cy="29635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E6C658A-5BE3-40EA-B31B-27EDC009DE95}"/>
              </a:ext>
            </a:extLst>
          </p:cNvPr>
          <p:cNvCxnSpPr>
            <a:cxnSpLocks/>
          </p:cNvCxnSpPr>
          <p:nvPr/>
        </p:nvCxnSpPr>
        <p:spPr>
          <a:xfrm>
            <a:off x="7363771" y="2341555"/>
            <a:ext cx="4499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02F6071-53E3-4B98-A6C7-A313DF49A44B}"/>
              </a:ext>
            </a:extLst>
          </p:cNvPr>
          <p:cNvSpPr/>
          <p:nvPr/>
        </p:nvSpPr>
        <p:spPr>
          <a:xfrm>
            <a:off x="7877400" y="1998501"/>
            <a:ext cx="984738" cy="519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ea typeface="ＭＳ ゴシック" panose="020B0609070205080204" pitchFamily="49" charset="-128"/>
              </a:rPr>
              <a:t>10</a:t>
            </a:r>
            <a:r>
              <a:rPr kumimoji="1" lang="en-US" altLang="ja-JP" sz="1400" dirty="0">
                <a:solidFill>
                  <a:schemeClr val="tx1"/>
                </a:solidFill>
                <a:ea typeface="ＭＳ ゴシック" panose="020B0609070205080204" pitchFamily="49" charset="-128"/>
              </a:rPr>
              <a:t>0cm</a:t>
            </a:r>
            <a:endParaRPr kumimoji="1" lang="ja-JP" altLang="en-US" sz="1400" dirty="0">
              <a:solidFill>
                <a:schemeClr val="tx1"/>
              </a:solidFill>
              <a:ea typeface="ＭＳ ゴシック" panose="020B0609070205080204" pitchFamily="49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563D8F3-D0A8-4690-A325-18B4A1447D07}"/>
              </a:ext>
            </a:extLst>
          </p:cNvPr>
          <p:cNvSpPr/>
          <p:nvPr/>
        </p:nvSpPr>
        <p:spPr>
          <a:xfrm>
            <a:off x="7336876" y="2687879"/>
            <a:ext cx="984738" cy="479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ea typeface="ＭＳ ゴシック" panose="020B0609070205080204" pitchFamily="49" charset="-128"/>
              </a:rPr>
              <a:t>80</a:t>
            </a:r>
            <a:r>
              <a:rPr kumimoji="1" lang="en-US" altLang="ja-JP" sz="1400" dirty="0">
                <a:solidFill>
                  <a:schemeClr val="tx1"/>
                </a:solidFill>
                <a:ea typeface="ＭＳ ゴシック" panose="020B0609070205080204" pitchFamily="49" charset="-128"/>
              </a:rPr>
              <a:t>cm</a:t>
            </a:r>
            <a:endParaRPr kumimoji="1" lang="ja-JP" altLang="en-US" sz="1400" dirty="0">
              <a:solidFill>
                <a:schemeClr val="tx1"/>
              </a:solidFill>
              <a:ea typeface="ＭＳ ゴシック" panose="020B0609070205080204" pitchFamily="49" charset="-128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8051F202-4DB6-4FC3-8AA6-3A2B779EB8C7}"/>
              </a:ext>
            </a:extLst>
          </p:cNvPr>
          <p:cNvSpPr/>
          <p:nvPr/>
        </p:nvSpPr>
        <p:spPr>
          <a:xfrm>
            <a:off x="4615010" y="1013122"/>
            <a:ext cx="717394" cy="7178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字幕 2">
            <a:extLst>
              <a:ext uri="{FF2B5EF4-FFF2-40B4-BE49-F238E27FC236}">
                <a16:creationId xmlns:a16="http://schemas.microsoft.com/office/drawing/2014/main" id="{708AF9A8-AC6A-45BE-843C-C6BE61646947}"/>
              </a:ext>
            </a:extLst>
          </p:cNvPr>
          <p:cNvSpPr txBox="1">
            <a:spLocks/>
          </p:cNvSpPr>
          <p:nvPr/>
        </p:nvSpPr>
        <p:spPr>
          <a:xfrm>
            <a:off x="5549515" y="4783890"/>
            <a:ext cx="5804285" cy="1794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・テーブル下端より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70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㎝あれば、フットサポートが収まり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テーブルに近づける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・テーブル、椅子は移動でき、車椅子で着席できる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・会計は可能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・職員教育もできている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・注文もパネルが大きくわかりやすい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C1B7-B6F8-48B8-9705-1F16175FD3C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7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1358</Words>
  <Application>Microsoft Office PowerPoint</Application>
  <PresentationFormat>ワイド画面</PresentationFormat>
  <Paragraphs>344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9" baseType="lpstr">
      <vt:lpstr>HGS創英角ﾎﾟｯﾌﾟ体</vt:lpstr>
      <vt:lpstr>ＭＳ ゴシック</vt:lpstr>
      <vt:lpstr>游ゴシック</vt:lpstr>
      <vt:lpstr>游ゴシック Light</vt:lpstr>
      <vt:lpstr>Arial</vt:lpstr>
      <vt:lpstr>Office テーマ</vt:lpstr>
      <vt:lpstr>小規模店舗等における現地検証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物販店舗（日用雑貨）</vt:lpstr>
      <vt:lpstr>物販店舗（書店）</vt:lpstr>
      <vt:lpstr>飲食店舗（ファーストフード）</vt:lpstr>
      <vt:lpstr>サービス店舗（銀行）</vt:lpstr>
      <vt:lpstr>車いす使用者用便房</vt:lpstr>
      <vt:lpstr>駐車場（車いす専用駐車場）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イオンモール大阪ドームシティ現地検証</dc:title>
  <dc:creator>井本　毅</dc:creator>
  <cp:lastModifiedBy>岩坂　裕貴</cp:lastModifiedBy>
  <cp:revision>129</cp:revision>
  <cp:lastPrinted>2021-10-04T04:39:14Z</cp:lastPrinted>
  <dcterms:created xsi:type="dcterms:W3CDTF">2021-08-18T06:22:01Z</dcterms:created>
  <dcterms:modified xsi:type="dcterms:W3CDTF">2021-11-08T06:53:20Z</dcterms:modified>
</cp:coreProperties>
</file>