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1200" y="2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555E29B-B112-466F-B90B-7562D8CA7276}" type="datetimeFigureOut">
              <a:rPr kumimoji="1" lang="ja-JP" altLang="en-US" smtClean="0"/>
              <a:t>2024/3/7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31547-F4FE-4EA1-A4DB-A7095E14BB4F}" type="slidenum">
              <a:rPr kumimoji="1" lang="ja-JP" altLang="en-US" smtClean="0"/>
              <a:t>‹#›</a:t>
            </a:fld>
            <a:endParaRPr kumimoji="1" lang="ja-JP" altLang="en-US"/>
          </a:p>
        </p:txBody>
      </p:sp>
    </p:spTree>
    <p:extLst>
      <p:ext uri="{BB962C8B-B14F-4D97-AF65-F5344CB8AC3E}">
        <p14:creationId xmlns:p14="http://schemas.microsoft.com/office/powerpoint/2010/main" val="3954676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55E29B-B112-466F-B90B-7562D8CA7276}" type="datetimeFigureOut">
              <a:rPr kumimoji="1" lang="ja-JP" altLang="en-US" smtClean="0"/>
              <a:t>2024/3/7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31547-F4FE-4EA1-A4DB-A7095E14BB4F}" type="slidenum">
              <a:rPr kumimoji="1" lang="ja-JP" altLang="en-US" smtClean="0"/>
              <a:t>‹#›</a:t>
            </a:fld>
            <a:endParaRPr kumimoji="1" lang="ja-JP" altLang="en-US"/>
          </a:p>
        </p:txBody>
      </p:sp>
    </p:spTree>
    <p:extLst>
      <p:ext uri="{BB962C8B-B14F-4D97-AF65-F5344CB8AC3E}">
        <p14:creationId xmlns:p14="http://schemas.microsoft.com/office/powerpoint/2010/main" val="3581292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55E29B-B112-466F-B90B-7562D8CA7276}" type="datetimeFigureOut">
              <a:rPr kumimoji="1" lang="ja-JP" altLang="en-US" smtClean="0"/>
              <a:t>2024/3/7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31547-F4FE-4EA1-A4DB-A7095E14BB4F}" type="slidenum">
              <a:rPr kumimoji="1" lang="ja-JP" altLang="en-US" smtClean="0"/>
              <a:t>‹#›</a:t>
            </a:fld>
            <a:endParaRPr kumimoji="1" lang="ja-JP" altLang="en-US"/>
          </a:p>
        </p:txBody>
      </p:sp>
    </p:spTree>
    <p:extLst>
      <p:ext uri="{BB962C8B-B14F-4D97-AF65-F5344CB8AC3E}">
        <p14:creationId xmlns:p14="http://schemas.microsoft.com/office/powerpoint/2010/main" val="1281440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55E29B-B112-466F-B90B-7562D8CA7276}" type="datetimeFigureOut">
              <a:rPr kumimoji="1" lang="ja-JP" altLang="en-US" smtClean="0"/>
              <a:t>2024/3/7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31547-F4FE-4EA1-A4DB-A7095E14BB4F}" type="slidenum">
              <a:rPr kumimoji="1" lang="ja-JP" altLang="en-US" smtClean="0"/>
              <a:t>‹#›</a:t>
            </a:fld>
            <a:endParaRPr kumimoji="1" lang="ja-JP" altLang="en-US"/>
          </a:p>
        </p:txBody>
      </p:sp>
    </p:spTree>
    <p:extLst>
      <p:ext uri="{BB962C8B-B14F-4D97-AF65-F5344CB8AC3E}">
        <p14:creationId xmlns:p14="http://schemas.microsoft.com/office/powerpoint/2010/main" val="3356186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555E29B-B112-466F-B90B-7562D8CA7276}" type="datetimeFigureOut">
              <a:rPr kumimoji="1" lang="ja-JP" altLang="en-US" smtClean="0"/>
              <a:t>2024/3/7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31547-F4FE-4EA1-A4DB-A7095E14BB4F}" type="slidenum">
              <a:rPr kumimoji="1" lang="ja-JP" altLang="en-US" smtClean="0"/>
              <a:t>‹#›</a:t>
            </a:fld>
            <a:endParaRPr kumimoji="1" lang="ja-JP" altLang="en-US"/>
          </a:p>
        </p:txBody>
      </p:sp>
    </p:spTree>
    <p:extLst>
      <p:ext uri="{BB962C8B-B14F-4D97-AF65-F5344CB8AC3E}">
        <p14:creationId xmlns:p14="http://schemas.microsoft.com/office/powerpoint/2010/main" val="1769176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555E29B-B112-466F-B90B-7562D8CA7276}" type="datetimeFigureOut">
              <a:rPr kumimoji="1" lang="ja-JP" altLang="en-US" smtClean="0"/>
              <a:t>2024/3/7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D31547-F4FE-4EA1-A4DB-A7095E14BB4F}" type="slidenum">
              <a:rPr kumimoji="1" lang="ja-JP" altLang="en-US" smtClean="0"/>
              <a:t>‹#›</a:t>
            </a:fld>
            <a:endParaRPr kumimoji="1" lang="ja-JP" altLang="en-US"/>
          </a:p>
        </p:txBody>
      </p:sp>
    </p:spTree>
    <p:extLst>
      <p:ext uri="{BB962C8B-B14F-4D97-AF65-F5344CB8AC3E}">
        <p14:creationId xmlns:p14="http://schemas.microsoft.com/office/powerpoint/2010/main" val="2207684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555E29B-B112-466F-B90B-7562D8CA7276}" type="datetimeFigureOut">
              <a:rPr kumimoji="1" lang="ja-JP" altLang="en-US" smtClean="0"/>
              <a:t>2024/3/7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9D31547-F4FE-4EA1-A4DB-A7095E14BB4F}" type="slidenum">
              <a:rPr kumimoji="1" lang="ja-JP" altLang="en-US" smtClean="0"/>
              <a:t>‹#›</a:t>
            </a:fld>
            <a:endParaRPr kumimoji="1" lang="ja-JP" altLang="en-US"/>
          </a:p>
        </p:txBody>
      </p:sp>
    </p:spTree>
    <p:extLst>
      <p:ext uri="{BB962C8B-B14F-4D97-AF65-F5344CB8AC3E}">
        <p14:creationId xmlns:p14="http://schemas.microsoft.com/office/powerpoint/2010/main" val="3730104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555E29B-B112-466F-B90B-7562D8CA7276}" type="datetimeFigureOut">
              <a:rPr kumimoji="1" lang="ja-JP" altLang="en-US" smtClean="0"/>
              <a:t>2024/3/7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9D31547-F4FE-4EA1-A4DB-A7095E14BB4F}" type="slidenum">
              <a:rPr kumimoji="1" lang="ja-JP" altLang="en-US" smtClean="0"/>
              <a:t>‹#›</a:t>
            </a:fld>
            <a:endParaRPr kumimoji="1" lang="ja-JP" altLang="en-US"/>
          </a:p>
        </p:txBody>
      </p:sp>
    </p:spTree>
    <p:extLst>
      <p:ext uri="{BB962C8B-B14F-4D97-AF65-F5344CB8AC3E}">
        <p14:creationId xmlns:p14="http://schemas.microsoft.com/office/powerpoint/2010/main" val="523727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55E29B-B112-466F-B90B-7562D8CA7276}" type="datetimeFigureOut">
              <a:rPr kumimoji="1" lang="ja-JP" altLang="en-US" smtClean="0"/>
              <a:t>2024/3/7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9D31547-F4FE-4EA1-A4DB-A7095E14BB4F}" type="slidenum">
              <a:rPr kumimoji="1" lang="ja-JP" altLang="en-US" smtClean="0"/>
              <a:t>‹#›</a:t>
            </a:fld>
            <a:endParaRPr kumimoji="1" lang="ja-JP" altLang="en-US"/>
          </a:p>
        </p:txBody>
      </p:sp>
    </p:spTree>
    <p:extLst>
      <p:ext uri="{BB962C8B-B14F-4D97-AF65-F5344CB8AC3E}">
        <p14:creationId xmlns:p14="http://schemas.microsoft.com/office/powerpoint/2010/main" val="4004472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555E29B-B112-466F-B90B-7562D8CA7276}" type="datetimeFigureOut">
              <a:rPr kumimoji="1" lang="ja-JP" altLang="en-US" smtClean="0"/>
              <a:t>2024/3/7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D31547-F4FE-4EA1-A4DB-A7095E14BB4F}" type="slidenum">
              <a:rPr kumimoji="1" lang="ja-JP" altLang="en-US" smtClean="0"/>
              <a:t>‹#›</a:t>
            </a:fld>
            <a:endParaRPr kumimoji="1" lang="ja-JP" altLang="en-US"/>
          </a:p>
        </p:txBody>
      </p:sp>
    </p:spTree>
    <p:extLst>
      <p:ext uri="{BB962C8B-B14F-4D97-AF65-F5344CB8AC3E}">
        <p14:creationId xmlns:p14="http://schemas.microsoft.com/office/powerpoint/2010/main" val="2679096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555E29B-B112-466F-B90B-7562D8CA7276}" type="datetimeFigureOut">
              <a:rPr kumimoji="1" lang="ja-JP" altLang="en-US" smtClean="0"/>
              <a:t>2024/3/7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D31547-F4FE-4EA1-A4DB-A7095E14BB4F}" type="slidenum">
              <a:rPr kumimoji="1" lang="ja-JP" altLang="en-US" smtClean="0"/>
              <a:t>‹#›</a:t>
            </a:fld>
            <a:endParaRPr kumimoji="1" lang="ja-JP" altLang="en-US"/>
          </a:p>
        </p:txBody>
      </p:sp>
    </p:spTree>
    <p:extLst>
      <p:ext uri="{BB962C8B-B14F-4D97-AF65-F5344CB8AC3E}">
        <p14:creationId xmlns:p14="http://schemas.microsoft.com/office/powerpoint/2010/main" val="2959749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C555E29B-B112-466F-B90B-7562D8CA7276}" type="datetimeFigureOut">
              <a:rPr kumimoji="1" lang="ja-JP" altLang="en-US" smtClean="0"/>
              <a:t>2024/3/7</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69D31547-F4FE-4EA1-A4DB-A7095E14BB4F}" type="slidenum">
              <a:rPr kumimoji="1" lang="ja-JP" altLang="en-US" smtClean="0"/>
              <a:t>‹#›</a:t>
            </a:fld>
            <a:endParaRPr kumimoji="1" lang="ja-JP" altLang="en-US"/>
          </a:p>
        </p:txBody>
      </p:sp>
    </p:spTree>
    <p:extLst>
      <p:ext uri="{BB962C8B-B14F-4D97-AF65-F5344CB8AC3E}">
        <p14:creationId xmlns:p14="http://schemas.microsoft.com/office/powerpoint/2010/main" val="39747728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テキスト ボックス 77">
            <a:extLst>
              <a:ext uri="{FF2B5EF4-FFF2-40B4-BE49-F238E27FC236}">
                <a16:creationId xmlns:a16="http://schemas.microsoft.com/office/drawing/2014/main" id="{57DA5658-2702-41D9-9732-88FBD8054850}"/>
              </a:ext>
            </a:extLst>
          </p:cNvPr>
          <p:cNvSpPr txBox="1"/>
          <p:nvPr/>
        </p:nvSpPr>
        <p:spPr>
          <a:xfrm>
            <a:off x="124220" y="8055727"/>
            <a:ext cx="7418765" cy="553998"/>
          </a:xfrm>
          <a:prstGeom prst="rect">
            <a:avLst/>
          </a:prstGeom>
          <a:noFill/>
        </p:spPr>
        <p:txBody>
          <a:bodyPr wrap="square" rtlCol="0">
            <a:spAutoFit/>
          </a:bodyPr>
          <a:lstStyle/>
          <a:p>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・車いす使用者用客席の設置数について、</a:t>
            </a:r>
            <a:r>
              <a:rPr lang="ja-JP" altLang="en-US" sz="1000" u="sng" dirty="0">
                <a:effectLst/>
                <a:latin typeface="BIZ UDPゴシック" panose="020B0400000000000000" pitchFamily="50" charset="-128"/>
                <a:ea typeface="BIZ UDPゴシック" panose="020B0400000000000000" pitchFamily="50" charset="-128"/>
                <a:cs typeface="Times New Roman" panose="02020603050405020304" pitchFamily="18" charset="0"/>
              </a:rPr>
              <a:t>条例ガイドラインの数値を義務化してほしい</a:t>
            </a:r>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0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・車いす使用者が楽しめるよう、</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客席からのサイトラインについても義務基準整備が必要ではないか</a:t>
            </a: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0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・映画館でも車椅子使用者用スペースの整備が進んでいるものの、</a:t>
            </a:r>
            <a:r>
              <a:rPr lang="ja-JP" altLang="en-US" sz="1000" u="sng" dirty="0">
                <a:effectLst/>
                <a:latin typeface="BIZ UDPゴシック" panose="020B0400000000000000" pitchFamily="50" charset="-128"/>
                <a:ea typeface="BIZ UDPゴシック" panose="020B0400000000000000" pitchFamily="50" charset="-128"/>
                <a:cs typeface="Times New Roman" panose="02020603050405020304" pitchFamily="18" charset="0"/>
              </a:rPr>
              <a:t>物理的な事情もあって、見づらい場所となることがある</a:t>
            </a:r>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0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6393408A-8209-B8DE-10BF-B5CD01B19364}"/>
              </a:ext>
            </a:extLst>
          </p:cNvPr>
          <p:cNvSpPr txBox="1"/>
          <p:nvPr/>
        </p:nvSpPr>
        <p:spPr>
          <a:xfrm>
            <a:off x="0" y="0"/>
            <a:ext cx="12801600" cy="369332"/>
          </a:xfrm>
          <a:prstGeom prst="rect">
            <a:avLst/>
          </a:prstGeom>
          <a:solidFill>
            <a:schemeClr val="accent2">
              <a:lumMod val="50000"/>
            </a:schemeClr>
          </a:solidFill>
        </p:spPr>
        <p:txBody>
          <a:bodyPr wrap="square" rtlCol="0">
            <a:spAutoFit/>
          </a:bodyPr>
          <a:lstStyle/>
          <a:p>
            <a:pPr algn="ctr"/>
            <a:r>
              <a:rPr kumimoji="1" lang="ja-JP" altLang="en-US" b="1" dirty="0">
                <a:solidFill>
                  <a:schemeClr val="bg1"/>
                </a:solidFill>
              </a:rPr>
              <a:t>福祉のまちづくり勉強会　とりまとめ</a:t>
            </a:r>
          </a:p>
        </p:txBody>
      </p:sp>
      <p:sp>
        <p:nvSpPr>
          <p:cNvPr id="5" name="テキスト ボックス 4">
            <a:extLst>
              <a:ext uri="{FF2B5EF4-FFF2-40B4-BE49-F238E27FC236}">
                <a16:creationId xmlns:a16="http://schemas.microsoft.com/office/drawing/2014/main" id="{58607974-3715-A3ED-ADFD-F908588B072D}"/>
              </a:ext>
            </a:extLst>
          </p:cNvPr>
          <p:cNvSpPr txBox="1"/>
          <p:nvPr/>
        </p:nvSpPr>
        <p:spPr>
          <a:xfrm>
            <a:off x="139688" y="407882"/>
            <a:ext cx="1261884" cy="307777"/>
          </a:xfrm>
          <a:prstGeom prst="rect">
            <a:avLst/>
          </a:prstGeom>
          <a:solidFill>
            <a:schemeClr val="accent1">
              <a:lumMod val="40000"/>
              <a:lumOff val="60000"/>
            </a:schemeClr>
          </a:solidFill>
          <a:ln w="19050">
            <a:solidFill>
              <a:schemeClr val="accent1"/>
            </a:solidFill>
          </a:ln>
        </p:spPr>
        <p:txBody>
          <a:bodyPr wrap="none" rtlCol="0">
            <a:spAutoFit/>
          </a:bodyPr>
          <a:lstStyle/>
          <a:p>
            <a:r>
              <a:rPr kumimoji="1" lang="ja-JP" altLang="en-US" sz="1400" b="1" dirty="0">
                <a:solidFill>
                  <a:schemeClr val="accent1">
                    <a:lumMod val="50000"/>
                  </a:schemeClr>
                </a:solidFill>
                <a:latin typeface="BIZ UDPゴシック" panose="020B0400000000000000" pitchFamily="50" charset="-128"/>
                <a:ea typeface="BIZ UDPゴシック" panose="020B0400000000000000" pitchFamily="50" charset="-128"/>
              </a:rPr>
              <a:t>勉強会の主旨</a:t>
            </a:r>
          </a:p>
        </p:txBody>
      </p:sp>
      <p:sp>
        <p:nvSpPr>
          <p:cNvPr id="7" name="正方形/長方形 6">
            <a:extLst>
              <a:ext uri="{FF2B5EF4-FFF2-40B4-BE49-F238E27FC236}">
                <a16:creationId xmlns:a16="http://schemas.microsoft.com/office/drawing/2014/main" id="{61956E7A-91CA-EF2C-5637-A70C4F2E87D4}"/>
              </a:ext>
            </a:extLst>
          </p:cNvPr>
          <p:cNvSpPr/>
          <p:nvPr/>
        </p:nvSpPr>
        <p:spPr>
          <a:xfrm>
            <a:off x="139688" y="719502"/>
            <a:ext cx="12433309" cy="508126"/>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p"/>
            </a:pPr>
            <a:r>
              <a:rPr kumimoji="1" lang="ja-JP" altLang="en-US" sz="1200" dirty="0">
                <a:solidFill>
                  <a:schemeClr val="tx1"/>
                </a:solidFill>
                <a:latin typeface="BIZ UDPゴシック" panose="020B0400000000000000" pitchFamily="50" charset="-128"/>
                <a:ea typeface="BIZ UDPゴシック" panose="020B0400000000000000" pitchFamily="50" charset="-128"/>
              </a:rPr>
              <a:t>今後の福祉のまちづくりに係る取組の方向性等について、福祉のまちづくり審議会や部会での議論に先立ち、</a:t>
            </a:r>
            <a:r>
              <a:rPr kumimoji="1" lang="ja-JP" altLang="en-US" sz="1200" b="1" u="heavy" dirty="0">
                <a:solidFill>
                  <a:srgbClr val="FF0000"/>
                </a:solidFill>
                <a:latin typeface="BIZ UDPゴシック" panose="020B0400000000000000" pitchFamily="50" charset="-128"/>
                <a:ea typeface="BIZ UDPゴシック" panose="020B0400000000000000" pitchFamily="50" charset="-128"/>
              </a:rPr>
              <a:t>高齢・障がい当事者や設計者、関係事業者の参画のもと、「当事者ニーズ」「事業者・設計者側の抱える課題」「他の自治体等の制度」等について、情報共有や意見交換</a:t>
            </a:r>
            <a:r>
              <a:rPr kumimoji="1" lang="ja-JP" altLang="en-US" sz="1200" u="heavy" dirty="0">
                <a:solidFill>
                  <a:srgbClr val="FF0000"/>
                </a:solidFill>
                <a:latin typeface="BIZ UDPゴシック" panose="020B0400000000000000" pitchFamily="50" charset="-128"/>
                <a:ea typeface="BIZ UDPゴシック" panose="020B0400000000000000" pitchFamily="50" charset="-128"/>
              </a:rPr>
              <a:t>を実施</a:t>
            </a:r>
            <a:r>
              <a:rPr kumimoji="1" lang="ja-JP" altLang="en-US" sz="1200" dirty="0">
                <a:solidFill>
                  <a:schemeClr val="tx1"/>
                </a:solidFill>
                <a:latin typeface="BIZ UDPゴシック" panose="020B0400000000000000" pitchFamily="50" charset="-128"/>
                <a:ea typeface="BIZ UDPゴシック" panose="020B0400000000000000" pitchFamily="50" charset="-128"/>
              </a:rPr>
              <a:t>するもの</a:t>
            </a:r>
            <a:r>
              <a:rPr kumimoji="1" lang="ja-JP" altLang="en-US" sz="1050" dirty="0">
                <a:solidFill>
                  <a:schemeClr val="tx1"/>
                </a:solidFill>
                <a:latin typeface="BIZ UDPゴシック" panose="020B0400000000000000" pitchFamily="50" charset="-128"/>
                <a:ea typeface="BIZ UDPゴシック" panose="020B0400000000000000" pitchFamily="50" charset="-128"/>
              </a:rPr>
              <a:t>（第１回　令和</a:t>
            </a:r>
            <a:r>
              <a:rPr kumimoji="1" lang="en-US" altLang="ja-JP" sz="1050" dirty="0">
                <a:solidFill>
                  <a:schemeClr val="tx1"/>
                </a:solidFill>
                <a:latin typeface="BIZ UDPゴシック" panose="020B0400000000000000" pitchFamily="50" charset="-128"/>
                <a:ea typeface="BIZ UDPゴシック" panose="020B0400000000000000" pitchFamily="50" charset="-128"/>
              </a:rPr>
              <a:t>5</a:t>
            </a:r>
            <a:r>
              <a:rPr kumimoji="1" lang="ja-JP" altLang="en-US" sz="1050" dirty="0">
                <a:solidFill>
                  <a:schemeClr val="tx1"/>
                </a:solidFill>
                <a:latin typeface="BIZ UDPゴシック" panose="020B0400000000000000" pitchFamily="50" charset="-128"/>
                <a:ea typeface="BIZ UDPゴシック" panose="020B0400000000000000" pitchFamily="50" charset="-128"/>
              </a:rPr>
              <a:t>年</a:t>
            </a:r>
            <a:r>
              <a:rPr kumimoji="1" lang="en-US" altLang="ja-JP" sz="1050" dirty="0">
                <a:solidFill>
                  <a:schemeClr val="tx1"/>
                </a:solidFill>
                <a:latin typeface="BIZ UDPゴシック" panose="020B0400000000000000" pitchFamily="50" charset="-128"/>
                <a:ea typeface="BIZ UDPゴシック" panose="020B0400000000000000" pitchFamily="50" charset="-128"/>
              </a:rPr>
              <a:t>10</a:t>
            </a:r>
            <a:r>
              <a:rPr kumimoji="1" lang="ja-JP" altLang="en-US" sz="1050" dirty="0">
                <a:solidFill>
                  <a:schemeClr val="tx1"/>
                </a:solidFill>
                <a:latin typeface="BIZ UDPゴシック" panose="020B0400000000000000" pitchFamily="50" charset="-128"/>
                <a:ea typeface="BIZ UDPゴシック" panose="020B0400000000000000" pitchFamily="50" charset="-128"/>
              </a:rPr>
              <a:t>月</a:t>
            </a:r>
            <a:r>
              <a:rPr kumimoji="1" lang="en-US" altLang="ja-JP" sz="1050" dirty="0">
                <a:solidFill>
                  <a:schemeClr val="tx1"/>
                </a:solidFill>
                <a:latin typeface="BIZ UDPゴシック" panose="020B0400000000000000" pitchFamily="50" charset="-128"/>
                <a:ea typeface="BIZ UDPゴシック" panose="020B0400000000000000" pitchFamily="50" charset="-128"/>
              </a:rPr>
              <a:t>31</a:t>
            </a:r>
            <a:r>
              <a:rPr kumimoji="1" lang="ja-JP" altLang="en-US" sz="1050" dirty="0">
                <a:solidFill>
                  <a:schemeClr val="tx1"/>
                </a:solidFill>
                <a:latin typeface="BIZ UDPゴシック" panose="020B0400000000000000" pitchFamily="50" charset="-128"/>
                <a:ea typeface="BIZ UDPゴシック" panose="020B0400000000000000" pitchFamily="50" charset="-128"/>
              </a:rPr>
              <a:t>日　　第２回　</a:t>
            </a:r>
            <a:r>
              <a:rPr kumimoji="1" lang="en-US" altLang="ja-JP" sz="1050" dirty="0">
                <a:solidFill>
                  <a:schemeClr val="tx1"/>
                </a:solidFill>
                <a:latin typeface="BIZ UDPゴシック" panose="020B0400000000000000" pitchFamily="50" charset="-128"/>
                <a:ea typeface="BIZ UDPゴシック" panose="020B0400000000000000" pitchFamily="50" charset="-128"/>
              </a:rPr>
              <a:t>12</a:t>
            </a:r>
            <a:r>
              <a:rPr kumimoji="1" lang="ja-JP" altLang="en-US" sz="1050" dirty="0">
                <a:solidFill>
                  <a:schemeClr val="tx1"/>
                </a:solidFill>
                <a:latin typeface="BIZ UDPゴシック" panose="020B0400000000000000" pitchFamily="50" charset="-128"/>
                <a:ea typeface="BIZ UDPゴシック" panose="020B0400000000000000" pitchFamily="50" charset="-128"/>
              </a:rPr>
              <a:t>月７日　　第３回　令和６年</a:t>
            </a:r>
            <a:r>
              <a:rPr kumimoji="1" lang="en-US" altLang="ja-JP" sz="1050" dirty="0">
                <a:solidFill>
                  <a:schemeClr val="tx1"/>
                </a:solidFill>
                <a:latin typeface="BIZ UDPゴシック" panose="020B0400000000000000" pitchFamily="50" charset="-128"/>
                <a:ea typeface="BIZ UDPゴシック" panose="020B0400000000000000" pitchFamily="50" charset="-128"/>
              </a:rPr>
              <a:t>2</a:t>
            </a:r>
            <a:r>
              <a:rPr kumimoji="1" lang="ja-JP" altLang="en-US" sz="1050" dirty="0">
                <a:solidFill>
                  <a:schemeClr val="tx1"/>
                </a:solidFill>
                <a:latin typeface="BIZ UDPゴシック" panose="020B0400000000000000" pitchFamily="50" charset="-128"/>
                <a:ea typeface="BIZ UDPゴシック" panose="020B0400000000000000" pitchFamily="50" charset="-128"/>
              </a:rPr>
              <a:t>月</a:t>
            </a:r>
            <a:r>
              <a:rPr kumimoji="1" lang="en-US" altLang="ja-JP" sz="1050" dirty="0">
                <a:solidFill>
                  <a:schemeClr val="tx1"/>
                </a:solidFill>
                <a:latin typeface="BIZ UDPゴシック" panose="020B0400000000000000" pitchFamily="50" charset="-128"/>
                <a:ea typeface="BIZ UDPゴシック" panose="020B0400000000000000" pitchFamily="50" charset="-128"/>
              </a:rPr>
              <a:t>5</a:t>
            </a:r>
            <a:r>
              <a:rPr kumimoji="1" lang="ja-JP" altLang="en-US" sz="1050" dirty="0">
                <a:solidFill>
                  <a:schemeClr val="tx1"/>
                </a:solidFill>
                <a:latin typeface="BIZ UDPゴシック" panose="020B0400000000000000" pitchFamily="50" charset="-128"/>
                <a:ea typeface="BIZ UDPゴシック" panose="020B0400000000000000" pitchFamily="50" charset="-128"/>
              </a:rPr>
              <a:t>日）</a:t>
            </a: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36" name="テキスト ボックス 35">
            <a:extLst>
              <a:ext uri="{FF2B5EF4-FFF2-40B4-BE49-F238E27FC236}">
                <a16:creationId xmlns:a16="http://schemas.microsoft.com/office/drawing/2014/main" id="{2120E8C2-2573-E2CC-8674-1CAB9070CE24}"/>
              </a:ext>
            </a:extLst>
          </p:cNvPr>
          <p:cNvSpPr txBox="1"/>
          <p:nvPr/>
        </p:nvSpPr>
        <p:spPr>
          <a:xfrm>
            <a:off x="124221" y="5847065"/>
            <a:ext cx="1334020" cy="261610"/>
          </a:xfrm>
          <a:prstGeom prst="rect">
            <a:avLst/>
          </a:prstGeom>
          <a:noFill/>
          <a:ln>
            <a:noFill/>
          </a:ln>
        </p:spPr>
        <p:txBody>
          <a:bodyPr wrap="none" rtlCol="0">
            <a:spAutoFit/>
          </a:bodyPr>
          <a:lstStyle/>
          <a:p>
            <a:r>
              <a:rPr kumimoji="1" lang="ja-JP" altLang="en-US" sz="1100" b="1" u="sng" dirty="0">
                <a:solidFill>
                  <a:schemeClr val="tx1"/>
                </a:solidFill>
                <a:latin typeface="BIZ UDPゴシック" panose="020B0400000000000000" pitchFamily="50" charset="-128"/>
                <a:ea typeface="BIZ UDPゴシック" panose="020B0400000000000000" pitchFamily="50" charset="-128"/>
              </a:rPr>
              <a:t>１）フラッシュライト</a:t>
            </a:r>
            <a:endParaRPr kumimoji="1" lang="en-US" altLang="ja-JP" sz="1100" b="1" u="sng" dirty="0">
              <a:solidFill>
                <a:schemeClr val="tx1"/>
              </a:solidFill>
              <a:latin typeface="BIZ UDPゴシック" panose="020B0400000000000000" pitchFamily="50" charset="-128"/>
              <a:ea typeface="BIZ UDPゴシック" panose="020B0400000000000000" pitchFamily="50" charset="-128"/>
            </a:endParaRPr>
          </a:p>
        </p:txBody>
      </p:sp>
      <p:sp>
        <p:nvSpPr>
          <p:cNvPr id="26" name="矢印: 右 25">
            <a:extLst>
              <a:ext uri="{FF2B5EF4-FFF2-40B4-BE49-F238E27FC236}">
                <a16:creationId xmlns:a16="http://schemas.microsoft.com/office/drawing/2014/main" id="{54A15B26-47D4-0999-C8F8-0FB1CD6F5D91}"/>
              </a:ext>
            </a:extLst>
          </p:cNvPr>
          <p:cNvSpPr/>
          <p:nvPr/>
        </p:nvSpPr>
        <p:spPr>
          <a:xfrm>
            <a:off x="7652413" y="3456989"/>
            <a:ext cx="305384" cy="3726020"/>
          </a:xfrm>
          <a:prstGeom prst="rightArrow">
            <a:avLst/>
          </a:prstGeom>
          <a:solidFill>
            <a:schemeClr val="bg1">
              <a:lumMod val="95000"/>
            </a:schemeClr>
          </a:solidFill>
          <a:ln w="317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45109BDC-B078-7805-4CCC-38AB7EEA83D8}"/>
              </a:ext>
            </a:extLst>
          </p:cNvPr>
          <p:cNvSpPr txBox="1"/>
          <p:nvPr/>
        </p:nvSpPr>
        <p:spPr>
          <a:xfrm>
            <a:off x="8073808" y="1234582"/>
            <a:ext cx="4497226" cy="292388"/>
          </a:xfrm>
          <a:prstGeom prst="rect">
            <a:avLst/>
          </a:prstGeom>
          <a:noFill/>
        </p:spPr>
        <p:txBody>
          <a:bodyPr wrap="square" rtlCol="0">
            <a:spAutoFit/>
          </a:bodyPr>
          <a:lstStyle/>
          <a:p>
            <a:pPr algn="ctr"/>
            <a:r>
              <a:rPr kumimoji="1" lang="ja-JP" altLang="en-US" sz="13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考えられる対応策と整理すべき課題</a:t>
            </a:r>
          </a:p>
        </p:txBody>
      </p:sp>
      <p:sp>
        <p:nvSpPr>
          <p:cNvPr id="25" name="テキスト ボックス 24">
            <a:extLst>
              <a:ext uri="{FF2B5EF4-FFF2-40B4-BE49-F238E27FC236}">
                <a16:creationId xmlns:a16="http://schemas.microsoft.com/office/drawing/2014/main" id="{97B0FE6D-56FF-B6AC-BA3D-C94526B9FE26}"/>
              </a:ext>
            </a:extLst>
          </p:cNvPr>
          <p:cNvSpPr txBox="1"/>
          <p:nvPr/>
        </p:nvSpPr>
        <p:spPr>
          <a:xfrm>
            <a:off x="8254778" y="2855300"/>
            <a:ext cx="4066660" cy="892873"/>
          </a:xfrm>
          <a:prstGeom prst="rect">
            <a:avLst/>
          </a:prstGeom>
          <a:solidFill>
            <a:schemeClr val="bg1">
              <a:lumMod val="95000"/>
            </a:schemeClr>
          </a:solidFill>
        </p:spPr>
        <p:txBody>
          <a:bodyPr wrap="square" rtlCol="0">
            <a:spAutoFit/>
          </a:bodyPr>
          <a:lstStyle/>
          <a:p>
            <a:pPr>
              <a:lnSpc>
                <a:spcPct val="120000"/>
              </a:lnSpc>
            </a:pPr>
            <a:r>
              <a:rPr kumimoji="1" lang="ja-JP" altLang="en-US" sz="1200" b="1" dirty="0">
                <a:latin typeface="BIZ UDPゴシック" panose="020B0400000000000000" pitchFamily="50" charset="-128"/>
                <a:ea typeface="BIZ UDPゴシック" panose="020B0400000000000000" pitchFamily="50" charset="-128"/>
              </a:rPr>
              <a:t>＜整理すべき課題＞</a:t>
            </a:r>
            <a:endParaRPr kumimoji="1" lang="en-US" altLang="ja-JP" sz="1200" b="1"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1100" dirty="0">
                <a:latin typeface="BIZ UDPゴシック" panose="020B0400000000000000" pitchFamily="50" charset="-128"/>
                <a:ea typeface="BIZ UDPゴシック" panose="020B0400000000000000" pitchFamily="50" charset="-128"/>
              </a:rPr>
              <a:t>・経済的合理性（出店計画等経済活動への影響）</a:t>
            </a:r>
            <a:endParaRPr kumimoji="1" lang="en-US" altLang="ja-JP" sz="1100"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1100" dirty="0">
                <a:latin typeface="BIZ UDPゴシック" panose="020B0400000000000000" pitchFamily="50" charset="-128"/>
                <a:ea typeface="BIZ UDPゴシック" panose="020B0400000000000000" pitchFamily="50" charset="-128"/>
              </a:rPr>
              <a:t>・建築計画への影響の有無（物理的な支障の有無）</a:t>
            </a:r>
            <a:endParaRPr kumimoji="1" lang="en-US" altLang="ja-JP" sz="1100"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1100" dirty="0">
                <a:latin typeface="BIZ UDPゴシック" panose="020B0400000000000000" pitchFamily="50" charset="-128"/>
                <a:ea typeface="BIZ UDPゴシック" panose="020B0400000000000000" pitchFamily="50" charset="-128"/>
              </a:rPr>
              <a:t>・実効性（建築審査時、維持管理等での基準適合担保）　　　等</a:t>
            </a:r>
          </a:p>
        </p:txBody>
      </p:sp>
      <p:sp>
        <p:nvSpPr>
          <p:cNvPr id="24" name="正方形/長方形 23">
            <a:extLst>
              <a:ext uri="{FF2B5EF4-FFF2-40B4-BE49-F238E27FC236}">
                <a16:creationId xmlns:a16="http://schemas.microsoft.com/office/drawing/2014/main" id="{5714B8E3-D948-59A8-9DD0-D49FDBC96E4A}"/>
              </a:ext>
            </a:extLst>
          </p:cNvPr>
          <p:cNvSpPr/>
          <p:nvPr/>
        </p:nvSpPr>
        <p:spPr>
          <a:xfrm>
            <a:off x="8096024" y="1808708"/>
            <a:ext cx="4497227" cy="2110727"/>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42" name="テキスト ボックス 41">
            <a:extLst>
              <a:ext uri="{FF2B5EF4-FFF2-40B4-BE49-F238E27FC236}">
                <a16:creationId xmlns:a16="http://schemas.microsoft.com/office/drawing/2014/main" id="{CB958C7C-3D1C-9544-432D-D92CE8EA77CB}"/>
              </a:ext>
            </a:extLst>
          </p:cNvPr>
          <p:cNvSpPr txBox="1"/>
          <p:nvPr/>
        </p:nvSpPr>
        <p:spPr>
          <a:xfrm>
            <a:off x="8096024" y="1530484"/>
            <a:ext cx="4497227" cy="276999"/>
          </a:xfrm>
          <a:prstGeom prst="rect">
            <a:avLst/>
          </a:prstGeom>
          <a:solidFill>
            <a:schemeClr val="accent5">
              <a:lumMod val="50000"/>
            </a:schemeClr>
          </a:solidFill>
          <a:ln w="19050">
            <a:solidFill>
              <a:schemeClr val="accent5">
                <a:lumMod val="50000"/>
              </a:schemeClr>
            </a:solidFill>
          </a:ln>
        </p:spPr>
        <p:txBody>
          <a:bodyPr wrap="square" rtlCol="0">
            <a:spAutoFit/>
          </a:bodyPr>
          <a:lstStyle/>
          <a:p>
            <a:r>
              <a:rPr kumimoji="1" lang="ja-JP" altLang="en-US" sz="1200" b="1" dirty="0">
                <a:solidFill>
                  <a:schemeClr val="bg1"/>
                </a:solidFill>
                <a:latin typeface="BIZ UDPゴシック" panose="020B0400000000000000" pitchFamily="50" charset="-128"/>
                <a:ea typeface="BIZ UDPゴシック" panose="020B0400000000000000" pitchFamily="50" charset="-128"/>
              </a:rPr>
              <a:t>条例基準等の見直し</a:t>
            </a:r>
          </a:p>
        </p:txBody>
      </p:sp>
      <p:sp>
        <p:nvSpPr>
          <p:cNvPr id="50" name="テキスト ボックス 49">
            <a:extLst>
              <a:ext uri="{FF2B5EF4-FFF2-40B4-BE49-F238E27FC236}">
                <a16:creationId xmlns:a16="http://schemas.microsoft.com/office/drawing/2014/main" id="{4FB33A9C-4B7C-A3F2-FA4B-8A33B0863FB9}"/>
              </a:ext>
            </a:extLst>
          </p:cNvPr>
          <p:cNvSpPr txBox="1"/>
          <p:nvPr/>
        </p:nvSpPr>
        <p:spPr>
          <a:xfrm>
            <a:off x="124221" y="1234582"/>
            <a:ext cx="7436242" cy="292388"/>
          </a:xfrm>
          <a:prstGeom prst="rect">
            <a:avLst/>
          </a:prstGeom>
          <a:noFill/>
        </p:spPr>
        <p:txBody>
          <a:bodyPr wrap="square" rtlCol="0">
            <a:spAutoFit/>
          </a:bodyPr>
          <a:lstStyle/>
          <a:p>
            <a:pPr algn="ctr"/>
            <a:r>
              <a:rPr kumimoji="1" lang="ja-JP" altLang="en-US" sz="13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勉強会で出た主なご意見</a:t>
            </a:r>
          </a:p>
        </p:txBody>
      </p:sp>
      <p:sp>
        <p:nvSpPr>
          <p:cNvPr id="52" name="テキスト ボックス 51">
            <a:extLst>
              <a:ext uri="{FF2B5EF4-FFF2-40B4-BE49-F238E27FC236}">
                <a16:creationId xmlns:a16="http://schemas.microsoft.com/office/drawing/2014/main" id="{98C44FC6-7413-44F4-39C0-A4F7493197AA}"/>
              </a:ext>
            </a:extLst>
          </p:cNvPr>
          <p:cNvSpPr txBox="1"/>
          <p:nvPr/>
        </p:nvSpPr>
        <p:spPr>
          <a:xfrm>
            <a:off x="124221" y="4944821"/>
            <a:ext cx="7418766" cy="276999"/>
          </a:xfrm>
          <a:prstGeom prst="rect">
            <a:avLst/>
          </a:prstGeom>
          <a:solidFill>
            <a:schemeClr val="accent6">
              <a:lumMod val="50000"/>
            </a:schemeClr>
          </a:solidFill>
          <a:ln w="19050">
            <a:solidFill>
              <a:schemeClr val="accent5">
                <a:lumMod val="50000"/>
              </a:schemeClr>
            </a:solidFill>
          </a:ln>
        </p:spPr>
        <p:txBody>
          <a:bodyPr wrap="square" rtlCol="0">
            <a:spAutoFit/>
          </a:bodyPr>
          <a:lstStyle/>
          <a:p>
            <a:r>
              <a:rPr kumimoji="1" lang="ja-JP" altLang="en-US" sz="1200" b="1" dirty="0">
                <a:solidFill>
                  <a:schemeClr val="bg1"/>
                </a:solidFill>
                <a:latin typeface="BIZ UDPゴシック" panose="020B0400000000000000" pitchFamily="50" charset="-128"/>
                <a:ea typeface="BIZ UDPゴシック" panose="020B0400000000000000" pitchFamily="50" charset="-128"/>
              </a:rPr>
              <a:t>共同住宅に設ける駐車場のバリアフリー化について</a:t>
            </a:r>
          </a:p>
        </p:txBody>
      </p:sp>
      <p:sp>
        <p:nvSpPr>
          <p:cNvPr id="53" name="テキスト ボックス 52">
            <a:extLst>
              <a:ext uri="{FF2B5EF4-FFF2-40B4-BE49-F238E27FC236}">
                <a16:creationId xmlns:a16="http://schemas.microsoft.com/office/drawing/2014/main" id="{211BB4A9-FC92-BFD9-7237-17409E0FBBD8}"/>
              </a:ext>
            </a:extLst>
          </p:cNvPr>
          <p:cNvSpPr txBox="1"/>
          <p:nvPr/>
        </p:nvSpPr>
        <p:spPr>
          <a:xfrm>
            <a:off x="5896225" y="8036219"/>
            <a:ext cx="1664238" cy="230832"/>
          </a:xfrm>
          <a:prstGeom prst="rect">
            <a:avLst/>
          </a:prstGeom>
          <a:noFill/>
          <a:ln>
            <a:noFill/>
          </a:ln>
        </p:spPr>
        <p:txBody>
          <a:bodyPr wrap="none" rtlCol="0">
            <a:spAutoFit/>
          </a:bodyPr>
          <a:lstStyle/>
          <a:p>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国での議論を踏まえて検討</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p:txBody>
      </p:sp>
      <p:sp>
        <p:nvSpPr>
          <p:cNvPr id="58" name="二等辺三角形 57">
            <a:extLst>
              <a:ext uri="{FF2B5EF4-FFF2-40B4-BE49-F238E27FC236}">
                <a16:creationId xmlns:a16="http://schemas.microsoft.com/office/drawing/2014/main" id="{A0821CED-D34B-04D5-5AB0-3CE5B3EB5FAB}"/>
              </a:ext>
            </a:extLst>
          </p:cNvPr>
          <p:cNvSpPr/>
          <p:nvPr/>
        </p:nvSpPr>
        <p:spPr>
          <a:xfrm flipV="1">
            <a:off x="9092957" y="8315727"/>
            <a:ext cx="2458929" cy="171468"/>
          </a:xfrm>
          <a:prstGeom prst="triangle">
            <a:avLst/>
          </a:prstGeom>
          <a:solidFill>
            <a:schemeClr val="bg1">
              <a:lumMod val="95000"/>
            </a:schemeClr>
          </a:solidFill>
          <a:ln w="317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59" name="四角形: 角を丸くする 58">
            <a:extLst>
              <a:ext uri="{FF2B5EF4-FFF2-40B4-BE49-F238E27FC236}">
                <a16:creationId xmlns:a16="http://schemas.microsoft.com/office/drawing/2014/main" id="{A2798C13-BE67-3ABC-E1CA-DCE81C5C65D4}"/>
              </a:ext>
            </a:extLst>
          </p:cNvPr>
          <p:cNvSpPr/>
          <p:nvPr/>
        </p:nvSpPr>
        <p:spPr>
          <a:xfrm>
            <a:off x="8004672" y="8575276"/>
            <a:ext cx="4566362" cy="922180"/>
          </a:xfrm>
          <a:prstGeom prst="roundRect">
            <a:avLst>
              <a:gd name="adj" fmla="val 8862"/>
            </a:avLst>
          </a:prstGeom>
          <a:solidFill>
            <a:schemeClr val="accent2">
              <a:lumMod val="40000"/>
              <a:lumOff val="60000"/>
            </a:schemeClr>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大阪・関西万博を契機として、</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まちのバリアフリー化・ユニバーサルデザイン化を加速</a:t>
            </a:r>
          </a:p>
        </p:txBody>
      </p:sp>
      <p:sp>
        <p:nvSpPr>
          <p:cNvPr id="67" name="テキスト ボックス 66">
            <a:extLst>
              <a:ext uri="{FF2B5EF4-FFF2-40B4-BE49-F238E27FC236}">
                <a16:creationId xmlns:a16="http://schemas.microsoft.com/office/drawing/2014/main" id="{822DC10A-8516-950B-63F5-116D80CA390C}"/>
              </a:ext>
            </a:extLst>
          </p:cNvPr>
          <p:cNvSpPr txBox="1"/>
          <p:nvPr/>
        </p:nvSpPr>
        <p:spPr>
          <a:xfrm>
            <a:off x="124221" y="8689726"/>
            <a:ext cx="7419600" cy="276999"/>
          </a:xfrm>
          <a:prstGeom prst="rect">
            <a:avLst/>
          </a:prstGeom>
          <a:solidFill>
            <a:schemeClr val="accent6">
              <a:lumMod val="50000"/>
            </a:schemeClr>
          </a:solidFill>
          <a:ln w="19050">
            <a:solidFill>
              <a:schemeClr val="accent5">
                <a:lumMod val="50000"/>
              </a:schemeClr>
            </a:solidFill>
          </a:ln>
        </p:spPr>
        <p:txBody>
          <a:bodyPr wrap="square" rtlCol="0">
            <a:spAutoFit/>
          </a:bodyPr>
          <a:lstStyle/>
          <a:p>
            <a:r>
              <a:rPr kumimoji="1" lang="ja-JP" altLang="en-US" sz="1200" b="1" dirty="0">
                <a:solidFill>
                  <a:schemeClr val="bg1"/>
                </a:solidFill>
                <a:latin typeface="BIZ UDPゴシック" panose="020B0400000000000000" pitchFamily="50" charset="-128"/>
                <a:ea typeface="BIZ UDPゴシック" panose="020B0400000000000000" pitchFamily="50" charset="-128"/>
              </a:rPr>
              <a:t>大阪・関西万博での取組</a:t>
            </a:r>
          </a:p>
        </p:txBody>
      </p:sp>
      <p:sp>
        <p:nvSpPr>
          <p:cNvPr id="56" name="テキスト ボックス 55">
            <a:extLst>
              <a:ext uri="{FF2B5EF4-FFF2-40B4-BE49-F238E27FC236}">
                <a16:creationId xmlns:a16="http://schemas.microsoft.com/office/drawing/2014/main" id="{D30AFBF4-1A7A-426F-9791-4AC4DFF37E54}"/>
              </a:ext>
            </a:extLst>
          </p:cNvPr>
          <p:cNvSpPr txBox="1"/>
          <p:nvPr/>
        </p:nvSpPr>
        <p:spPr>
          <a:xfrm>
            <a:off x="124221" y="6046556"/>
            <a:ext cx="7117230" cy="553998"/>
          </a:xfrm>
          <a:prstGeom prst="rect">
            <a:avLst/>
          </a:prstGeom>
          <a:noFill/>
        </p:spPr>
        <p:txBody>
          <a:bodyPr wrap="square" rtlCol="0">
            <a:spAutoFit/>
          </a:bodyPr>
          <a:lstStyle/>
          <a:p>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・トイレ内に、非常時に聴覚障がい者が警報を認知できるよう、</a:t>
            </a:r>
            <a:r>
              <a:rPr lang="ja-JP" altLang="ja-JP" sz="1000" u="sng" dirty="0">
                <a:effectLst/>
                <a:latin typeface="BIZ UDPゴシック" panose="020B0400000000000000" pitchFamily="50" charset="-128"/>
                <a:ea typeface="BIZ UDPゴシック" panose="020B0400000000000000" pitchFamily="50" charset="-128"/>
                <a:cs typeface="Times New Roman" panose="02020603050405020304" pitchFamily="18" charset="0"/>
              </a:rPr>
              <a:t>フラッシュライト</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の設置を進めるべき</a:t>
            </a: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0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・フラッシュライトを設置する場合には</a:t>
            </a:r>
            <a:r>
              <a:rPr lang="ja-JP" altLang="ja-JP"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00" u="sng" dirty="0">
                <a:effectLst/>
                <a:latin typeface="BIZ UDPゴシック" panose="020B0400000000000000" pitchFamily="50" charset="-128"/>
                <a:ea typeface="BIZ UDPゴシック" panose="020B0400000000000000" pitchFamily="50" charset="-128"/>
                <a:cs typeface="Times New Roman" panose="02020603050405020304" pitchFamily="18" charset="0"/>
              </a:rPr>
              <a:t>設置位置への配慮</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が</a:t>
            </a:r>
            <a:r>
              <a:rPr lang="ja-JP" altLang="en-US" sz="1000" u="sng" dirty="0">
                <a:effectLst/>
                <a:latin typeface="BIZ UDPゴシック" panose="020B0400000000000000" pitchFamily="50" charset="-128"/>
                <a:ea typeface="BIZ UDPゴシック" panose="020B0400000000000000" pitchFamily="50" charset="-128"/>
                <a:cs typeface="Times New Roman" panose="02020603050405020304" pitchFamily="18" charset="0"/>
              </a:rPr>
              <a:t>必要</a:t>
            </a:r>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0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・整備状況の実態がわからないので、よく調べてほしい。</a:t>
            </a:r>
            <a:endParaRPr lang="en-US" altLang="ja-JP" sz="10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2" name="テキスト ボックス 61">
            <a:extLst>
              <a:ext uri="{FF2B5EF4-FFF2-40B4-BE49-F238E27FC236}">
                <a16:creationId xmlns:a16="http://schemas.microsoft.com/office/drawing/2014/main" id="{826D6115-FACC-4AA8-9D26-FB1A37FD2860}"/>
              </a:ext>
            </a:extLst>
          </p:cNvPr>
          <p:cNvSpPr txBox="1"/>
          <p:nvPr/>
        </p:nvSpPr>
        <p:spPr>
          <a:xfrm>
            <a:off x="124221" y="5250296"/>
            <a:ext cx="6486060" cy="246221"/>
          </a:xfrm>
          <a:prstGeom prst="rect">
            <a:avLst/>
          </a:prstGeom>
          <a:noFill/>
        </p:spPr>
        <p:txBody>
          <a:bodyPr wrap="square" rtlCol="0">
            <a:spAutoFit/>
          </a:bodyPr>
          <a:lstStyle/>
          <a:p>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00" u="sng" dirty="0">
                <a:effectLst/>
                <a:latin typeface="BIZ UDPゴシック" panose="020B0400000000000000" pitchFamily="50" charset="-128"/>
                <a:ea typeface="BIZ UDPゴシック" panose="020B0400000000000000" pitchFamily="50" charset="-128"/>
                <a:cs typeface="Times New Roman" panose="02020603050405020304" pitchFamily="18" charset="0"/>
              </a:rPr>
              <a:t>一定の大きさ以上の共同住宅</a:t>
            </a:r>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については、</a:t>
            </a:r>
            <a:r>
              <a:rPr lang="ja-JP" altLang="en-US" sz="1000" u="sng" dirty="0">
                <a:effectLst/>
                <a:latin typeface="BIZ UDPゴシック" panose="020B0400000000000000" pitchFamily="50" charset="-128"/>
                <a:ea typeface="BIZ UDPゴシック" panose="020B0400000000000000" pitchFamily="50" charset="-128"/>
                <a:cs typeface="Times New Roman" panose="02020603050405020304" pitchFamily="18" charset="0"/>
              </a:rPr>
              <a:t>車椅子の方が使える駐車場が設けられることが望ましい</a:t>
            </a:r>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ja-JP" sz="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2" name="テキスト ボックス 71">
            <a:extLst>
              <a:ext uri="{FF2B5EF4-FFF2-40B4-BE49-F238E27FC236}">
                <a16:creationId xmlns:a16="http://schemas.microsoft.com/office/drawing/2014/main" id="{244E0D5B-B4BB-4030-A64D-FC1183F644CB}"/>
              </a:ext>
            </a:extLst>
          </p:cNvPr>
          <p:cNvSpPr txBox="1"/>
          <p:nvPr/>
        </p:nvSpPr>
        <p:spPr>
          <a:xfrm>
            <a:off x="124221" y="6533387"/>
            <a:ext cx="1441420" cy="261610"/>
          </a:xfrm>
          <a:prstGeom prst="rect">
            <a:avLst/>
          </a:prstGeom>
          <a:noFill/>
          <a:ln>
            <a:noFill/>
          </a:ln>
        </p:spPr>
        <p:txBody>
          <a:bodyPr wrap="none" rtlCol="0">
            <a:spAutoFit/>
          </a:bodyPr>
          <a:lstStyle/>
          <a:p>
            <a:r>
              <a:rPr kumimoji="1" lang="ja-JP" altLang="en-US" sz="1100" b="1" u="sng" dirty="0">
                <a:solidFill>
                  <a:schemeClr val="tx1"/>
                </a:solidFill>
                <a:latin typeface="BIZ UDPゴシック" panose="020B0400000000000000" pitchFamily="50" charset="-128"/>
                <a:ea typeface="BIZ UDPゴシック" panose="020B0400000000000000" pitchFamily="50" charset="-128"/>
              </a:rPr>
              <a:t>２）大人用介護ベッド</a:t>
            </a:r>
            <a:endParaRPr kumimoji="1" lang="en-US" altLang="ja-JP" sz="1100" b="1" u="sng" dirty="0">
              <a:solidFill>
                <a:schemeClr val="tx1"/>
              </a:solidFill>
              <a:latin typeface="BIZ UDPゴシック" panose="020B0400000000000000" pitchFamily="50" charset="-128"/>
              <a:ea typeface="BIZ UDPゴシック" panose="020B0400000000000000" pitchFamily="50" charset="-128"/>
            </a:endParaRPr>
          </a:p>
        </p:txBody>
      </p:sp>
      <p:sp>
        <p:nvSpPr>
          <p:cNvPr id="73" name="テキスト ボックス 72">
            <a:extLst>
              <a:ext uri="{FF2B5EF4-FFF2-40B4-BE49-F238E27FC236}">
                <a16:creationId xmlns:a16="http://schemas.microsoft.com/office/drawing/2014/main" id="{2A75B708-EE1A-4F17-816A-118D9FD71BEE}"/>
              </a:ext>
            </a:extLst>
          </p:cNvPr>
          <p:cNvSpPr txBox="1"/>
          <p:nvPr/>
        </p:nvSpPr>
        <p:spPr>
          <a:xfrm>
            <a:off x="124221" y="6753086"/>
            <a:ext cx="7222404" cy="861774"/>
          </a:xfrm>
          <a:prstGeom prst="rect">
            <a:avLst/>
          </a:prstGeom>
          <a:noFill/>
        </p:spPr>
        <p:txBody>
          <a:bodyPr wrap="square" rtlCol="0">
            <a:spAutoFit/>
          </a:bodyPr>
          <a:lstStyle/>
          <a:p>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・ガイドラインに記載のサイズ（１５０ｃｍ）では使いにくい場面がある。また、</a:t>
            </a:r>
            <a:r>
              <a:rPr lang="ja-JP" altLang="en-US" sz="1000" u="sng" dirty="0">
                <a:effectLst/>
                <a:latin typeface="BIZ UDPゴシック" panose="020B0400000000000000" pitchFamily="50" charset="-128"/>
                <a:ea typeface="BIZ UDPゴシック" panose="020B0400000000000000" pitchFamily="50" charset="-128"/>
                <a:cs typeface="Times New Roman" panose="02020603050405020304" pitchFamily="18" charset="0"/>
              </a:rPr>
              <a:t>義務基準（１２０ｃｍ以上）では不十分</a:t>
            </a:r>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であり、</a:t>
            </a:r>
            <a:r>
              <a:rPr lang="en-US" altLang="ja-JP"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160㎝</a:t>
            </a:r>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以上のベッドの設置が進むよう検討してほしい。</a:t>
            </a:r>
            <a:endParaRPr lang="en-US" altLang="ja-JP" sz="10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・大きめのサイズの製品がないのであれば、メーカーへの働きかけなどを進めてほしい。</a:t>
            </a:r>
            <a:endParaRPr lang="en-US" altLang="ja-JP" sz="10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・大人用介護ベッドの設置数を増やすために、</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義務基準の見直しなど検討を進めてほしい</a:t>
            </a: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。また、</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介護ベッドがどこにあるのか</a:t>
            </a: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、扉やフロアマップ、インターネット等での</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表示、情報発信を進めてほしい</a:t>
            </a: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0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F722B9DF-87BB-4F73-4B76-A5B4D143E8CD}"/>
              </a:ext>
            </a:extLst>
          </p:cNvPr>
          <p:cNvSpPr/>
          <p:nvPr/>
        </p:nvSpPr>
        <p:spPr>
          <a:xfrm>
            <a:off x="124220" y="1788406"/>
            <a:ext cx="7419600" cy="3104246"/>
          </a:xfrm>
          <a:prstGeom prst="rect">
            <a:avLst/>
          </a:prstGeom>
          <a:noFill/>
          <a:ln w="19050">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51" name="テキスト ボックス 50">
            <a:extLst>
              <a:ext uri="{FF2B5EF4-FFF2-40B4-BE49-F238E27FC236}">
                <a16:creationId xmlns:a16="http://schemas.microsoft.com/office/drawing/2014/main" id="{3A0B2D87-77D5-471C-C5FD-9A886B297C66}"/>
              </a:ext>
            </a:extLst>
          </p:cNvPr>
          <p:cNvSpPr txBox="1"/>
          <p:nvPr/>
        </p:nvSpPr>
        <p:spPr>
          <a:xfrm>
            <a:off x="124221" y="1540914"/>
            <a:ext cx="7418766" cy="276999"/>
          </a:xfrm>
          <a:prstGeom prst="rect">
            <a:avLst/>
          </a:prstGeom>
          <a:solidFill>
            <a:schemeClr val="accent6">
              <a:lumMod val="50000"/>
            </a:schemeClr>
          </a:solidFill>
          <a:ln w="19050">
            <a:solidFill>
              <a:schemeClr val="accent6">
                <a:lumMod val="50000"/>
              </a:schemeClr>
            </a:solidFill>
          </a:ln>
        </p:spPr>
        <p:txBody>
          <a:bodyPr wrap="square" rtlCol="0">
            <a:spAutoFit/>
          </a:bodyPr>
          <a:lstStyle/>
          <a:p>
            <a:r>
              <a:rPr kumimoji="1" lang="ja-JP" altLang="en-US" sz="1200" b="1" dirty="0">
                <a:solidFill>
                  <a:schemeClr val="bg1"/>
                </a:solidFill>
                <a:latin typeface="BIZ UDPゴシック" panose="020B0400000000000000" pitchFamily="50" charset="-128"/>
                <a:ea typeface="BIZ UDPゴシック" panose="020B0400000000000000" pitchFamily="50" charset="-128"/>
              </a:rPr>
              <a:t>小規模店舗のバリアフリー化について</a:t>
            </a:r>
          </a:p>
        </p:txBody>
      </p:sp>
      <p:sp>
        <p:nvSpPr>
          <p:cNvPr id="61" name="テキスト ボックス 60">
            <a:extLst>
              <a:ext uri="{FF2B5EF4-FFF2-40B4-BE49-F238E27FC236}">
                <a16:creationId xmlns:a16="http://schemas.microsoft.com/office/drawing/2014/main" id="{23AB24E3-8A22-4973-B2BA-DB5CE1CB9D33}"/>
              </a:ext>
            </a:extLst>
          </p:cNvPr>
          <p:cNvSpPr txBox="1"/>
          <p:nvPr/>
        </p:nvSpPr>
        <p:spPr>
          <a:xfrm>
            <a:off x="124221" y="1790801"/>
            <a:ext cx="1281120" cy="261610"/>
          </a:xfrm>
          <a:prstGeom prst="rect">
            <a:avLst/>
          </a:prstGeom>
          <a:noFill/>
          <a:ln>
            <a:noFill/>
          </a:ln>
        </p:spPr>
        <p:txBody>
          <a:bodyPr wrap="square" rtlCol="0">
            <a:spAutoFit/>
          </a:bodyPr>
          <a:lstStyle/>
          <a:p>
            <a:r>
              <a:rPr kumimoji="1" lang="ja-JP" altLang="en-US" sz="1100" b="1" u="sng" dirty="0">
                <a:solidFill>
                  <a:schemeClr val="tx1"/>
                </a:solidFill>
                <a:latin typeface="BIZ UDPゴシック" panose="020B0400000000000000" pitchFamily="50" charset="-128"/>
                <a:ea typeface="BIZ UDPゴシック" panose="020B0400000000000000" pitchFamily="50" charset="-128"/>
              </a:rPr>
              <a:t>１）店舗の出入口</a:t>
            </a:r>
            <a:endParaRPr kumimoji="1" lang="en-US" altLang="ja-JP" sz="1100" b="1" u="sng" dirty="0">
              <a:solidFill>
                <a:schemeClr val="tx1"/>
              </a:solidFill>
              <a:latin typeface="BIZ UDPゴシック" panose="020B0400000000000000" pitchFamily="50" charset="-128"/>
              <a:ea typeface="BIZ UDPゴシック" panose="020B0400000000000000" pitchFamily="50" charset="-128"/>
            </a:endParaRPr>
          </a:p>
        </p:txBody>
      </p:sp>
      <p:sp>
        <p:nvSpPr>
          <p:cNvPr id="63" name="テキスト ボックス 62">
            <a:extLst>
              <a:ext uri="{FF2B5EF4-FFF2-40B4-BE49-F238E27FC236}">
                <a16:creationId xmlns:a16="http://schemas.microsoft.com/office/drawing/2014/main" id="{DB19F2D4-B300-4E96-8499-77B6A2EA918A}"/>
              </a:ext>
            </a:extLst>
          </p:cNvPr>
          <p:cNvSpPr txBox="1"/>
          <p:nvPr/>
        </p:nvSpPr>
        <p:spPr>
          <a:xfrm>
            <a:off x="119142" y="1977651"/>
            <a:ext cx="7537572" cy="1477328"/>
          </a:xfrm>
          <a:prstGeom prst="rect">
            <a:avLst/>
          </a:prstGeom>
          <a:noFill/>
        </p:spPr>
        <p:txBody>
          <a:bodyPr wrap="square" rtlCol="0">
            <a:spAutoFit/>
          </a:bodyPr>
          <a:lstStyle/>
          <a:p>
            <a:pPr marL="90488" indent="-90488"/>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・店舗内の段差は解消されている例が増えている。一方で、</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道路との敷地境界部分で段差が生じている事例も多い</a:t>
            </a: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0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90488" indent="-90488"/>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・加齢によって小さな段差でつまづく高齢者も多い。</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簡易なスロープ設置により段差が解消できる店舗が多くある</a:t>
            </a: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0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88900" indent="-88900"/>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・兵庫県や鳥取県などの事例を参考に、例えば義務対象規模を１００㎡以上に引き下げる</a:t>
            </a:r>
            <a:r>
              <a:rPr lang="ja-JP" altLang="en-US" sz="1000" dirty="0">
                <a:uFill>
                  <a:solidFill>
                    <a:srgbClr val="FF0000"/>
                  </a:solidFill>
                </a:uFill>
                <a:latin typeface="BIZ UDPゴシック" panose="020B0400000000000000" pitchFamily="50" charset="-128"/>
                <a:ea typeface="BIZ UDPゴシック" panose="020B0400000000000000" pitchFamily="50" charset="-128"/>
                <a:cs typeface="Times New Roman" panose="02020603050405020304" pitchFamily="18" charset="0"/>
              </a:rPr>
              <a:t>、事前協議の対象を広げる</a:t>
            </a: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など、</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バリアフリー化を後押しする条例改正を検討してほしい</a:t>
            </a: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0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90488" indent="-90488"/>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物理的な側面（面積、容積等）、経済的な側面など、バリアフリー化の支障となる場合がある</a:t>
            </a: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が、少しづつ理解を得ながら進めていくことが重要。</a:t>
            </a:r>
            <a:endParaRPr lang="en-US" altLang="ja-JP" sz="10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90488" indent="-90488"/>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用途変更</a:t>
            </a: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の機会をとらえて改修を促す仕組みができないか。</a:t>
            </a:r>
            <a:endParaRPr lang="en-US" altLang="ja-JP" sz="10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90488" indent="-90488"/>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・小規模店舗では</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敷地狭小などの理由から段差解消が難しい場面があり</a:t>
            </a: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、また中小事業者が多い飲食業界では</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経済的な負担が課題</a:t>
            </a: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0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90488" indent="-90488"/>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行政の補助も検討してほしい</a:t>
            </a: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0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0" name="テキスト ボックス 69">
            <a:extLst>
              <a:ext uri="{FF2B5EF4-FFF2-40B4-BE49-F238E27FC236}">
                <a16:creationId xmlns:a16="http://schemas.microsoft.com/office/drawing/2014/main" id="{C05B9B12-DCD7-4BB0-BC77-4FD75E350CA6}"/>
              </a:ext>
            </a:extLst>
          </p:cNvPr>
          <p:cNvSpPr txBox="1"/>
          <p:nvPr/>
        </p:nvSpPr>
        <p:spPr>
          <a:xfrm>
            <a:off x="124221" y="3363857"/>
            <a:ext cx="1843774" cy="261610"/>
          </a:xfrm>
          <a:prstGeom prst="rect">
            <a:avLst/>
          </a:prstGeom>
          <a:noFill/>
          <a:ln>
            <a:noFill/>
          </a:ln>
        </p:spPr>
        <p:txBody>
          <a:bodyPr wrap="none" rtlCol="0">
            <a:spAutoFit/>
          </a:bodyPr>
          <a:lstStyle/>
          <a:p>
            <a:r>
              <a:rPr kumimoji="1" lang="ja-JP" altLang="en-US" sz="1100" b="1" u="sng" dirty="0">
                <a:solidFill>
                  <a:schemeClr val="tx1"/>
                </a:solidFill>
                <a:latin typeface="BIZ UDPゴシック" panose="020B0400000000000000" pitchFamily="50" charset="-128"/>
                <a:ea typeface="BIZ UDPゴシック" panose="020B0400000000000000" pitchFamily="50" charset="-128"/>
              </a:rPr>
              <a:t>２）２階建て店舗（コンビニ）</a:t>
            </a:r>
            <a:endParaRPr kumimoji="1" lang="en-US" altLang="ja-JP" sz="1100" b="1" u="sng" dirty="0">
              <a:solidFill>
                <a:schemeClr val="tx1"/>
              </a:solidFill>
              <a:latin typeface="BIZ UDPゴシック" panose="020B0400000000000000" pitchFamily="50" charset="-128"/>
              <a:ea typeface="BIZ UDPゴシック" panose="020B0400000000000000" pitchFamily="50" charset="-128"/>
            </a:endParaRPr>
          </a:p>
        </p:txBody>
      </p:sp>
      <p:sp>
        <p:nvSpPr>
          <p:cNvPr id="71" name="テキスト ボックス 70">
            <a:extLst>
              <a:ext uri="{FF2B5EF4-FFF2-40B4-BE49-F238E27FC236}">
                <a16:creationId xmlns:a16="http://schemas.microsoft.com/office/drawing/2014/main" id="{C1C0F26D-D44A-404C-A191-6041B8A9F609}"/>
              </a:ext>
            </a:extLst>
          </p:cNvPr>
          <p:cNvSpPr txBox="1"/>
          <p:nvPr/>
        </p:nvSpPr>
        <p:spPr>
          <a:xfrm>
            <a:off x="124221" y="3538590"/>
            <a:ext cx="7265824" cy="553998"/>
          </a:xfrm>
          <a:prstGeom prst="rect">
            <a:avLst/>
          </a:prstGeom>
          <a:noFill/>
        </p:spPr>
        <p:txBody>
          <a:bodyPr wrap="square" rtlCol="0">
            <a:spAutoFit/>
          </a:bodyPr>
          <a:lstStyle/>
          <a:p>
            <a:pPr marL="90488" indent="-90488"/>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・コンビニでトイレを借りることも多く、大変ありがたい店舗であるが、</a:t>
            </a:r>
            <a:r>
              <a:rPr lang="ja-JP" altLang="en-US" sz="1000" u="sng" dirty="0">
                <a:effectLst/>
                <a:latin typeface="BIZ UDPゴシック" panose="020B0400000000000000" pitchFamily="50" charset="-128"/>
                <a:ea typeface="BIZ UDPゴシック" panose="020B0400000000000000" pitchFamily="50" charset="-128"/>
                <a:cs typeface="Times New Roman" panose="02020603050405020304" pitchFamily="18" charset="0"/>
              </a:rPr>
              <a:t>バリアフリートイレが２階にしかなく、階段でしか上がれない形態のコンビニが増えているように感じる</a:t>
            </a:r>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。このような形態の店舗が広まらないようにしてほしい。</a:t>
            </a:r>
            <a:endParaRPr lang="en-US" altLang="ja-JP" sz="10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90488" indent="-90488"/>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・社会の意識を変えていくためには、ガイドラインの中に</a:t>
            </a:r>
            <a:r>
              <a:rPr lang="ja-JP" altLang="en-US" sz="1000" u="sng" dirty="0">
                <a:effectLst/>
                <a:latin typeface="BIZ UDPゴシック" panose="020B0400000000000000" pitchFamily="50" charset="-128"/>
                <a:ea typeface="BIZ UDPゴシック" panose="020B0400000000000000" pitchFamily="50" charset="-128"/>
                <a:cs typeface="Times New Roman" panose="02020603050405020304" pitchFamily="18" charset="0"/>
              </a:rPr>
              <a:t>ソフト面も充実させることが必要</a:t>
            </a:r>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ではないか。</a:t>
            </a:r>
            <a:endParaRPr lang="en-US" altLang="ja-JP" sz="10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5" name="テキスト ボックス 74">
            <a:extLst>
              <a:ext uri="{FF2B5EF4-FFF2-40B4-BE49-F238E27FC236}">
                <a16:creationId xmlns:a16="http://schemas.microsoft.com/office/drawing/2014/main" id="{2E8AB6FB-F8B8-477F-AD5E-EE47B2182D46}"/>
              </a:ext>
            </a:extLst>
          </p:cNvPr>
          <p:cNvSpPr txBox="1"/>
          <p:nvPr/>
        </p:nvSpPr>
        <p:spPr>
          <a:xfrm>
            <a:off x="124221" y="4007715"/>
            <a:ext cx="644728" cy="261610"/>
          </a:xfrm>
          <a:prstGeom prst="rect">
            <a:avLst/>
          </a:prstGeom>
          <a:noFill/>
          <a:ln>
            <a:noFill/>
          </a:ln>
        </p:spPr>
        <p:txBody>
          <a:bodyPr wrap="none" rtlCol="0">
            <a:spAutoFit/>
          </a:bodyPr>
          <a:lstStyle/>
          <a:p>
            <a:r>
              <a:rPr kumimoji="1" lang="ja-JP" altLang="en-US" sz="1100" b="1" u="sng" dirty="0">
                <a:latin typeface="BIZ UDPゴシック" panose="020B0400000000000000" pitchFamily="50" charset="-128"/>
                <a:ea typeface="BIZ UDPゴシック" panose="020B0400000000000000" pitchFamily="50" charset="-128"/>
              </a:rPr>
              <a:t>３</a:t>
            </a:r>
            <a:r>
              <a:rPr kumimoji="1" lang="ja-JP" altLang="en-US" sz="1100" b="1" u="sng" dirty="0">
                <a:solidFill>
                  <a:schemeClr val="tx1"/>
                </a:solidFill>
                <a:latin typeface="BIZ UDPゴシック" panose="020B0400000000000000" pitchFamily="50" charset="-128"/>
                <a:ea typeface="BIZ UDPゴシック" panose="020B0400000000000000" pitchFamily="50" charset="-128"/>
              </a:rPr>
              <a:t>）内装</a:t>
            </a:r>
            <a:endParaRPr kumimoji="1" lang="en-US" altLang="ja-JP" sz="1100" b="1" u="sng" dirty="0">
              <a:solidFill>
                <a:schemeClr val="tx1"/>
              </a:solidFill>
              <a:latin typeface="BIZ UDPゴシック" panose="020B0400000000000000" pitchFamily="50" charset="-128"/>
              <a:ea typeface="BIZ UDPゴシック" panose="020B0400000000000000" pitchFamily="50" charset="-128"/>
            </a:endParaRPr>
          </a:p>
        </p:txBody>
      </p:sp>
      <p:sp>
        <p:nvSpPr>
          <p:cNvPr id="76" name="テキスト ボックス 75">
            <a:extLst>
              <a:ext uri="{FF2B5EF4-FFF2-40B4-BE49-F238E27FC236}">
                <a16:creationId xmlns:a16="http://schemas.microsoft.com/office/drawing/2014/main" id="{74C1357B-4046-4D58-BC36-15B72648926D}"/>
              </a:ext>
            </a:extLst>
          </p:cNvPr>
          <p:cNvSpPr txBox="1"/>
          <p:nvPr/>
        </p:nvSpPr>
        <p:spPr>
          <a:xfrm>
            <a:off x="124221" y="4193917"/>
            <a:ext cx="7265824" cy="707886"/>
          </a:xfrm>
          <a:prstGeom prst="rect">
            <a:avLst/>
          </a:prstGeom>
          <a:noFill/>
        </p:spPr>
        <p:txBody>
          <a:bodyPr wrap="square" rtlCol="0">
            <a:spAutoFit/>
          </a:bodyPr>
          <a:lstStyle/>
          <a:p>
            <a:pPr marL="90488" indent="-90488"/>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・車いす使用者が円滑に利用できるように、</a:t>
            </a:r>
            <a:r>
              <a:rPr lang="ja-JP" altLang="en-US" sz="1000" u="sng" dirty="0">
                <a:effectLst/>
                <a:latin typeface="BIZ UDPゴシック" panose="020B0400000000000000" pitchFamily="50" charset="-128"/>
                <a:ea typeface="BIZ UDPゴシック" panose="020B0400000000000000" pitchFamily="50" charset="-128"/>
                <a:cs typeface="Times New Roman" panose="02020603050405020304" pitchFamily="18" charset="0"/>
              </a:rPr>
              <a:t>レジカウンターの幅（物販店舗）や可動式の座席（飲食店舗）を条例やガイドラインの基準として位置付けてほしい</a:t>
            </a:r>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0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・事業者に合理的配慮が求められる中で、障がい者等のための優先レジの事例が出てきている。発想は良いと感じる。</a:t>
            </a:r>
            <a:endParaRPr lang="en-US" altLang="ja-JP" sz="10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商品棚の高さについても、目安となる基準があれば</a:t>
            </a: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よいのではないか。</a:t>
            </a:r>
            <a:endParaRPr lang="en-US" altLang="ja-JP" sz="10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80" name="正方形/長方形 79">
            <a:extLst>
              <a:ext uri="{FF2B5EF4-FFF2-40B4-BE49-F238E27FC236}">
                <a16:creationId xmlns:a16="http://schemas.microsoft.com/office/drawing/2014/main" id="{D42DF2FB-1CAD-41B6-A405-6D9C1B21FA41}"/>
              </a:ext>
            </a:extLst>
          </p:cNvPr>
          <p:cNvSpPr/>
          <p:nvPr/>
        </p:nvSpPr>
        <p:spPr>
          <a:xfrm>
            <a:off x="124221" y="5218718"/>
            <a:ext cx="7418766" cy="310662"/>
          </a:xfrm>
          <a:prstGeom prst="rect">
            <a:avLst/>
          </a:prstGeom>
          <a:noFill/>
          <a:ln w="19050">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81" name="正方形/長方形 80">
            <a:extLst>
              <a:ext uri="{FF2B5EF4-FFF2-40B4-BE49-F238E27FC236}">
                <a16:creationId xmlns:a16="http://schemas.microsoft.com/office/drawing/2014/main" id="{DB4815CA-74C4-4624-AFC9-D24B4CD61565}"/>
              </a:ext>
            </a:extLst>
          </p:cNvPr>
          <p:cNvSpPr/>
          <p:nvPr/>
        </p:nvSpPr>
        <p:spPr>
          <a:xfrm>
            <a:off x="123764" y="5840992"/>
            <a:ext cx="7418766" cy="1853976"/>
          </a:xfrm>
          <a:prstGeom prst="rect">
            <a:avLst/>
          </a:prstGeom>
          <a:noFill/>
          <a:ln w="19050">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82" name="テキスト ボックス 81">
            <a:extLst>
              <a:ext uri="{FF2B5EF4-FFF2-40B4-BE49-F238E27FC236}">
                <a16:creationId xmlns:a16="http://schemas.microsoft.com/office/drawing/2014/main" id="{C2B492F8-88DB-46E2-A7D6-D13BFC74A650}"/>
              </a:ext>
            </a:extLst>
          </p:cNvPr>
          <p:cNvSpPr txBox="1"/>
          <p:nvPr/>
        </p:nvSpPr>
        <p:spPr>
          <a:xfrm>
            <a:off x="124221" y="5578522"/>
            <a:ext cx="7418766" cy="276999"/>
          </a:xfrm>
          <a:prstGeom prst="rect">
            <a:avLst/>
          </a:prstGeom>
          <a:solidFill>
            <a:schemeClr val="accent6">
              <a:lumMod val="50000"/>
            </a:schemeClr>
          </a:solidFill>
          <a:ln w="19050">
            <a:solidFill>
              <a:schemeClr val="accent6">
                <a:lumMod val="50000"/>
              </a:schemeClr>
            </a:solidFill>
          </a:ln>
        </p:spPr>
        <p:txBody>
          <a:bodyPr wrap="square" rtlCol="0">
            <a:spAutoFit/>
          </a:bodyPr>
          <a:lstStyle/>
          <a:p>
            <a:r>
              <a:rPr kumimoji="1" lang="ja-JP" altLang="en-US" sz="1200" b="1" dirty="0">
                <a:solidFill>
                  <a:schemeClr val="bg1"/>
                </a:solidFill>
                <a:latin typeface="BIZ UDPゴシック" panose="020B0400000000000000" pitchFamily="50" charset="-128"/>
                <a:ea typeface="BIZ UDPゴシック" panose="020B0400000000000000" pitchFamily="50" charset="-128"/>
              </a:rPr>
              <a:t>バリアフリートイレについて</a:t>
            </a:r>
          </a:p>
        </p:txBody>
      </p:sp>
      <p:sp>
        <p:nvSpPr>
          <p:cNvPr id="87" name="正方形/長方形 86">
            <a:extLst>
              <a:ext uri="{FF2B5EF4-FFF2-40B4-BE49-F238E27FC236}">
                <a16:creationId xmlns:a16="http://schemas.microsoft.com/office/drawing/2014/main" id="{D6C01CBE-4133-4D4A-8004-483A8C42F6ED}"/>
              </a:ext>
            </a:extLst>
          </p:cNvPr>
          <p:cNvSpPr/>
          <p:nvPr/>
        </p:nvSpPr>
        <p:spPr>
          <a:xfrm>
            <a:off x="124221" y="8052612"/>
            <a:ext cx="7418766" cy="577081"/>
          </a:xfrm>
          <a:prstGeom prst="rect">
            <a:avLst/>
          </a:prstGeom>
          <a:noFill/>
          <a:ln w="19050">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88" name="テキスト ボックス 87">
            <a:extLst>
              <a:ext uri="{FF2B5EF4-FFF2-40B4-BE49-F238E27FC236}">
                <a16:creationId xmlns:a16="http://schemas.microsoft.com/office/drawing/2014/main" id="{42F4D3B7-892F-45FC-A2F6-7F211ABF05D3}"/>
              </a:ext>
            </a:extLst>
          </p:cNvPr>
          <p:cNvSpPr txBox="1"/>
          <p:nvPr/>
        </p:nvSpPr>
        <p:spPr>
          <a:xfrm>
            <a:off x="124221" y="7770164"/>
            <a:ext cx="7418766" cy="276999"/>
          </a:xfrm>
          <a:prstGeom prst="rect">
            <a:avLst/>
          </a:prstGeom>
          <a:solidFill>
            <a:schemeClr val="accent6">
              <a:lumMod val="50000"/>
            </a:schemeClr>
          </a:solidFill>
          <a:ln w="19050">
            <a:solidFill>
              <a:schemeClr val="accent6">
                <a:lumMod val="50000"/>
              </a:schemeClr>
            </a:solidFill>
          </a:ln>
        </p:spPr>
        <p:txBody>
          <a:bodyPr wrap="square" rtlCol="0">
            <a:spAutoFit/>
          </a:bodyPr>
          <a:lstStyle/>
          <a:p>
            <a:r>
              <a:rPr kumimoji="1" lang="ja-JP" altLang="en-US" sz="1200" b="1" dirty="0">
                <a:solidFill>
                  <a:schemeClr val="bg1"/>
                </a:solidFill>
                <a:latin typeface="BIZ UDPゴシック" panose="020B0400000000000000" pitchFamily="50" charset="-128"/>
                <a:ea typeface="BIZ UDPゴシック" panose="020B0400000000000000" pitchFamily="50" charset="-128"/>
              </a:rPr>
              <a:t>劇場等の客席のバリアフリー化について</a:t>
            </a:r>
          </a:p>
        </p:txBody>
      </p:sp>
      <p:sp>
        <p:nvSpPr>
          <p:cNvPr id="89" name="正方形/長方形 88">
            <a:extLst>
              <a:ext uri="{FF2B5EF4-FFF2-40B4-BE49-F238E27FC236}">
                <a16:creationId xmlns:a16="http://schemas.microsoft.com/office/drawing/2014/main" id="{D773C33F-CE01-4651-A6C1-2E6DA93809BE}"/>
              </a:ext>
            </a:extLst>
          </p:cNvPr>
          <p:cNvSpPr/>
          <p:nvPr/>
        </p:nvSpPr>
        <p:spPr>
          <a:xfrm>
            <a:off x="8096023" y="1867366"/>
            <a:ext cx="4497227" cy="1447909"/>
          </a:xfrm>
          <a:prstGeom prst="rect">
            <a:avLst/>
          </a:prstGeom>
          <a:no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nSpc>
                <a:spcPct val="1200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u="sng" dirty="0">
                <a:solidFill>
                  <a:schemeClr val="tx1"/>
                </a:solidFill>
                <a:latin typeface="BIZ UDPゴシック" panose="020B0400000000000000" pitchFamily="50" charset="-128"/>
                <a:ea typeface="BIZ UDPゴシック" panose="020B0400000000000000" pitchFamily="50" charset="-128"/>
              </a:rPr>
              <a:t>対象規模の見直し</a:t>
            </a:r>
            <a:endParaRPr kumimoji="1" lang="en-US" altLang="ja-JP" sz="1200" u="sng" dirty="0">
              <a:solidFill>
                <a:schemeClr val="tx1"/>
              </a:solidFill>
              <a:latin typeface="BIZ UDPゴシック" panose="020B0400000000000000" pitchFamily="50" charset="-128"/>
              <a:ea typeface="BIZ UDPゴシック" panose="020B0400000000000000" pitchFamily="50" charset="-128"/>
            </a:endParaRPr>
          </a:p>
          <a:p>
            <a:pPr marL="271463" lvl="1" indent="-185738">
              <a:lnSpc>
                <a:spcPct val="1200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例）物販店舗、飲食店舗等の対象規模の見直し（現行</a:t>
            </a:r>
            <a:r>
              <a:rPr kumimoji="1" lang="en-US" altLang="ja-JP" sz="1100" dirty="0">
                <a:solidFill>
                  <a:schemeClr val="tx1"/>
                </a:solidFill>
                <a:latin typeface="BIZ UDPゴシック" panose="020B0400000000000000" pitchFamily="50" charset="-128"/>
                <a:ea typeface="BIZ UDPゴシック" panose="020B0400000000000000" pitchFamily="50" charset="-128"/>
              </a:rPr>
              <a:t>200</a:t>
            </a:r>
            <a:r>
              <a:rPr kumimoji="1" lang="ja-JP" altLang="en-US" sz="1100" dirty="0">
                <a:solidFill>
                  <a:schemeClr val="tx1"/>
                </a:solidFill>
                <a:latin typeface="BIZ UDPゴシック" panose="020B0400000000000000" pitchFamily="50" charset="-128"/>
                <a:ea typeface="BIZ UDPゴシック" panose="020B0400000000000000" pitchFamily="50" charset="-128"/>
              </a:rPr>
              <a:t>㎡以上）　等</a:t>
            </a:r>
            <a:endParaRPr kumimoji="1" lang="en-US" altLang="ja-JP" sz="1100" u="sng"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u="sng" dirty="0">
                <a:solidFill>
                  <a:schemeClr val="tx1"/>
                </a:solidFill>
                <a:latin typeface="BIZ UDPゴシック" panose="020B0400000000000000" pitchFamily="50" charset="-128"/>
                <a:ea typeface="BIZ UDPゴシック" panose="020B0400000000000000" pitchFamily="50" charset="-128"/>
              </a:rPr>
              <a:t>基準の見直し</a:t>
            </a:r>
            <a:endParaRPr kumimoji="1" lang="en-US" altLang="ja-JP" sz="1200" u="sng" dirty="0">
              <a:solidFill>
                <a:schemeClr val="tx1"/>
              </a:solidFill>
              <a:latin typeface="BIZ UDPゴシック" panose="020B0400000000000000" pitchFamily="50" charset="-128"/>
              <a:ea typeface="BIZ UDPゴシック" panose="020B0400000000000000" pitchFamily="50" charset="-128"/>
            </a:endParaRPr>
          </a:p>
          <a:p>
            <a:pPr marL="442913" indent="-357188">
              <a:lnSpc>
                <a:spcPct val="1200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例）大人用介護ベッドの設置要件（現行</a:t>
            </a:r>
            <a:r>
              <a:rPr kumimoji="1" lang="en-US" altLang="ja-JP" sz="1100" dirty="0">
                <a:solidFill>
                  <a:schemeClr val="tx1"/>
                </a:solidFill>
                <a:latin typeface="BIZ UDPゴシック" panose="020B0400000000000000" pitchFamily="50" charset="-128"/>
                <a:ea typeface="BIZ UDPゴシック" panose="020B0400000000000000" pitchFamily="50" charset="-128"/>
              </a:rPr>
              <a:t>10,000</a:t>
            </a:r>
            <a:r>
              <a:rPr kumimoji="1" lang="ja-JP" altLang="en-US" sz="1100" dirty="0">
                <a:solidFill>
                  <a:schemeClr val="tx1"/>
                </a:solidFill>
                <a:latin typeface="BIZ UDPゴシック" panose="020B0400000000000000" pitchFamily="50" charset="-128"/>
                <a:ea typeface="BIZ UDPゴシック" panose="020B0400000000000000" pitchFamily="50" charset="-128"/>
              </a:rPr>
              <a:t>㎡以上）の見直し　等</a:t>
            </a:r>
            <a:endParaRPr kumimoji="1" lang="en-US" altLang="ja-JP" sz="1100" u="sng" dirty="0">
              <a:solidFill>
                <a:srgbClr val="FF0000"/>
              </a:solidFill>
              <a:latin typeface="BIZ UDPゴシック" panose="020B0400000000000000" pitchFamily="50" charset="-128"/>
              <a:ea typeface="BIZ UDPゴシック" panose="020B0400000000000000" pitchFamily="50" charset="-128"/>
            </a:endParaRPr>
          </a:p>
        </p:txBody>
      </p:sp>
      <p:sp>
        <p:nvSpPr>
          <p:cNvPr id="90" name="テキスト ボックス 89">
            <a:extLst>
              <a:ext uri="{FF2B5EF4-FFF2-40B4-BE49-F238E27FC236}">
                <a16:creationId xmlns:a16="http://schemas.microsoft.com/office/drawing/2014/main" id="{9B1FDB3E-DB56-4E15-ADD2-1401CAE90B1C}"/>
              </a:ext>
            </a:extLst>
          </p:cNvPr>
          <p:cNvSpPr txBox="1"/>
          <p:nvPr/>
        </p:nvSpPr>
        <p:spPr>
          <a:xfrm>
            <a:off x="8231467" y="5636888"/>
            <a:ext cx="4066660" cy="486608"/>
          </a:xfrm>
          <a:prstGeom prst="rect">
            <a:avLst/>
          </a:prstGeom>
          <a:solidFill>
            <a:schemeClr val="bg1">
              <a:lumMod val="95000"/>
            </a:schemeClr>
          </a:solidFill>
        </p:spPr>
        <p:txBody>
          <a:bodyPr wrap="square" rtlCol="0">
            <a:spAutoFit/>
          </a:bodyPr>
          <a:lstStyle/>
          <a:p>
            <a:pPr>
              <a:lnSpc>
                <a:spcPct val="120000"/>
              </a:lnSpc>
            </a:pPr>
            <a:r>
              <a:rPr kumimoji="1" lang="ja-JP" altLang="en-US" sz="1200" b="1" dirty="0">
                <a:latin typeface="BIZ UDPゴシック" panose="020B0400000000000000" pitchFamily="50" charset="-128"/>
                <a:ea typeface="BIZ UDPゴシック" panose="020B0400000000000000" pitchFamily="50" charset="-128"/>
              </a:rPr>
              <a:t>＜整理すべき課題＞</a:t>
            </a:r>
            <a:endParaRPr kumimoji="1" lang="en-US" altLang="ja-JP" sz="1200" b="1"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1100" dirty="0">
                <a:latin typeface="BIZ UDPゴシック" panose="020B0400000000000000" pitchFamily="50" charset="-128"/>
                <a:ea typeface="BIZ UDPゴシック" panose="020B0400000000000000" pitchFamily="50" charset="-128"/>
              </a:rPr>
              <a:t>・優良事例の収集、よりわかりやすい内容の検討　等</a:t>
            </a:r>
          </a:p>
        </p:txBody>
      </p:sp>
      <p:sp>
        <p:nvSpPr>
          <p:cNvPr id="91" name="正方形/長方形 90">
            <a:extLst>
              <a:ext uri="{FF2B5EF4-FFF2-40B4-BE49-F238E27FC236}">
                <a16:creationId xmlns:a16="http://schemas.microsoft.com/office/drawing/2014/main" id="{3B7FDEA7-27B1-47BD-AEC6-FED470A48C30}"/>
              </a:ext>
            </a:extLst>
          </p:cNvPr>
          <p:cNvSpPr/>
          <p:nvPr/>
        </p:nvSpPr>
        <p:spPr>
          <a:xfrm>
            <a:off x="8074570" y="4369787"/>
            <a:ext cx="4497227" cy="1843431"/>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92" name="テキスト ボックス 91">
            <a:extLst>
              <a:ext uri="{FF2B5EF4-FFF2-40B4-BE49-F238E27FC236}">
                <a16:creationId xmlns:a16="http://schemas.microsoft.com/office/drawing/2014/main" id="{A9FAE7B1-9365-453B-9B96-3E2C518BA4D3}"/>
              </a:ext>
            </a:extLst>
          </p:cNvPr>
          <p:cNvSpPr txBox="1"/>
          <p:nvPr/>
        </p:nvSpPr>
        <p:spPr>
          <a:xfrm>
            <a:off x="8074570" y="4091563"/>
            <a:ext cx="4497227" cy="276999"/>
          </a:xfrm>
          <a:prstGeom prst="rect">
            <a:avLst/>
          </a:prstGeom>
          <a:solidFill>
            <a:schemeClr val="accent5">
              <a:lumMod val="50000"/>
            </a:schemeClr>
          </a:solidFill>
          <a:ln w="19050">
            <a:solidFill>
              <a:schemeClr val="accent5">
                <a:lumMod val="50000"/>
              </a:schemeClr>
            </a:solidFill>
          </a:ln>
        </p:spPr>
        <p:txBody>
          <a:bodyPr wrap="square" rtlCol="0">
            <a:spAutoFit/>
          </a:bodyPr>
          <a:lstStyle/>
          <a:p>
            <a:r>
              <a:rPr kumimoji="1" lang="ja-JP" altLang="en-US" sz="1200" b="1" dirty="0">
                <a:solidFill>
                  <a:schemeClr val="bg1"/>
                </a:solidFill>
                <a:latin typeface="BIZ UDPゴシック" panose="020B0400000000000000" pitchFamily="50" charset="-128"/>
                <a:ea typeface="BIZ UDPゴシック" panose="020B0400000000000000" pitchFamily="50" charset="-128"/>
              </a:rPr>
              <a:t>条例ガイドラインの見直し、普及啓発</a:t>
            </a:r>
          </a:p>
        </p:txBody>
      </p:sp>
      <p:sp>
        <p:nvSpPr>
          <p:cNvPr id="93" name="正方形/長方形 92">
            <a:extLst>
              <a:ext uri="{FF2B5EF4-FFF2-40B4-BE49-F238E27FC236}">
                <a16:creationId xmlns:a16="http://schemas.microsoft.com/office/drawing/2014/main" id="{CB47CAEF-331F-4DCB-B8A6-6F60997A9F58}"/>
              </a:ext>
            </a:extLst>
          </p:cNvPr>
          <p:cNvSpPr/>
          <p:nvPr/>
        </p:nvSpPr>
        <p:spPr>
          <a:xfrm>
            <a:off x="8074569" y="4428445"/>
            <a:ext cx="4497227" cy="1184703"/>
          </a:xfrm>
          <a:prstGeom prst="rect">
            <a:avLst/>
          </a:prstGeom>
          <a:no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nSpc>
                <a:spcPct val="1200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u="sng" dirty="0">
                <a:solidFill>
                  <a:schemeClr val="tx1"/>
                </a:solidFill>
                <a:latin typeface="BIZ UDPゴシック" panose="020B0400000000000000" pitchFamily="50" charset="-128"/>
                <a:ea typeface="BIZ UDPゴシック" panose="020B0400000000000000" pitchFamily="50" charset="-128"/>
              </a:rPr>
              <a:t>記載内容の充実化</a:t>
            </a:r>
            <a:endParaRPr kumimoji="1" lang="en-US" altLang="ja-JP" sz="1200" u="sng" dirty="0">
              <a:solidFill>
                <a:schemeClr val="tx1"/>
              </a:solidFill>
              <a:latin typeface="BIZ UDPゴシック" panose="020B0400000000000000" pitchFamily="50" charset="-128"/>
              <a:ea typeface="BIZ UDPゴシック" panose="020B0400000000000000" pitchFamily="50" charset="-128"/>
            </a:endParaRPr>
          </a:p>
          <a:p>
            <a:pPr marL="271463" lvl="1" indent="-185738">
              <a:lnSpc>
                <a:spcPct val="1200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例）配慮された事例や義務基準になじまないものなど、具体的な設計事例と併せて追記・充実　等</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u="sng" dirty="0">
                <a:solidFill>
                  <a:schemeClr val="tx1"/>
                </a:solidFill>
                <a:latin typeface="BIZ UDPゴシック" panose="020B0400000000000000" pitchFamily="50" charset="-128"/>
                <a:ea typeface="BIZ UDPゴシック" panose="020B0400000000000000" pitchFamily="50" charset="-128"/>
              </a:rPr>
              <a:t>大阪・関西万博 施設整備</a:t>
            </a:r>
            <a:r>
              <a:rPr kumimoji="1" lang="en-US" altLang="ja-JP" sz="1200" u="sng" dirty="0">
                <a:solidFill>
                  <a:schemeClr val="tx1"/>
                </a:solidFill>
                <a:latin typeface="BIZ UDPゴシック" panose="020B0400000000000000" pitchFamily="50" charset="-128"/>
                <a:ea typeface="BIZ UDPゴシック" panose="020B0400000000000000" pitchFamily="50" charset="-128"/>
              </a:rPr>
              <a:t>UD</a:t>
            </a:r>
            <a:r>
              <a:rPr kumimoji="1" lang="ja-JP" altLang="en-US" sz="1200" u="sng" dirty="0">
                <a:solidFill>
                  <a:schemeClr val="tx1"/>
                </a:solidFill>
                <a:latin typeface="BIZ UDPゴシック" panose="020B0400000000000000" pitchFamily="50" charset="-128"/>
                <a:ea typeface="BIZ UDPゴシック" panose="020B0400000000000000" pitchFamily="50" charset="-128"/>
              </a:rPr>
              <a:t>ガイドラインの反映</a:t>
            </a:r>
            <a:endParaRPr kumimoji="1" lang="en-US" altLang="ja-JP" sz="1200" u="sng"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u="sng" dirty="0">
                <a:solidFill>
                  <a:schemeClr val="tx1"/>
                </a:solidFill>
                <a:latin typeface="BIZ UDPゴシック" panose="020B0400000000000000" pitchFamily="50" charset="-128"/>
                <a:ea typeface="BIZ UDPゴシック" panose="020B0400000000000000" pitchFamily="50" charset="-128"/>
              </a:rPr>
              <a:t>設計者・事業者等への普及啓発</a:t>
            </a:r>
            <a:endParaRPr kumimoji="1" lang="en-US" altLang="ja-JP" sz="1200" u="sng" dirty="0">
              <a:solidFill>
                <a:schemeClr val="tx1"/>
              </a:solidFill>
              <a:latin typeface="BIZ UDPゴシック" panose="020B0400000000000000" pitchFamily="50" charset="-128"/>
              <a:ea typeface="BIZ UDPゴシック" panose="020B0400000000000000" pitchFamily="50" charset="-128"/>
            </a:endParaRPr>
          </a:p>
        </p:txBody>
      </p:sp>
      <p:sp>
        <p:nvSpPr>
          <p:cNvPr id="95" name="正方形/長方形 94">
            <a:extLst>
              <a:ext uri="{FF2B5EF4-FFF2-40B4-BE49-F238E27FC236}">
                <a16:creationId xmlns:a16="http://schemas.microsoft.com/office/drawing/2014/main" id="{6AECCB5E-D90C-49D2-8D11-4ACA6FF58C83}"/>
              </a:ext>
            </a:extLst>
          </p:cNvPr>
          <p:cNvSpPr/>
          <p:nvPr/>
        </p:nvSpPr>
        <p:spPr>
          <a:xfrm>
            <a:off x="8074569" y="6702357"/>
            <a:ext cx="4497227" cy="1462864"/>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96" name="テキスト ボックス 95">
            <a:extLst>
              <a:ext uri="{FF2B5EF4-FFF2-40B4-BE49-F238E27FC236}">
                <a16:creationId xmlns:a16="http://schemas.microsoft.com/office/drawing/2014/main" id="{C4E67135-2AD9-4FA4-B816-3FA7D9F8C110}"/>
              </a:ext>
            </a:extLst>
          </p:cNvPr>
          <p:cNvSpPr txBox="1"/>
          <p:nvPr/>
        </p:nvSpPr>
        <p:spPr>
          <a:xfrm>
            <a:off x="8074569" y="6412981"/>
            <a:ext cx="4497227" cy="276999"/>
          </a:xfrm>
          <a:prstGeom prst="rect">
            <a:avLst/>
          </a:prstGeom>
          <a:solidFill>
            <a:schemeClr val="accent5">
              <a:lumMod val="50000"/>
            </a:schemeClr>
          </a:solidFill>
          <a:ln w="19050">
            <a:solidFill>
              <a:schemeClr val="accent5">
                <a:lumMod val="50000"/>
              </a:schemeClr>
            </a:solidFill>
          </a:ln>
        </p:spPr>
        <p:txBody>
          <a:bodyPr wrap="square" rtlCol="0">
            <a:spAutoFit/>
          </a:bodyPr>
          <a:lstStyle/>
          <a:p>
            <a:r>
              <a:rPr kumimoji="1" lang="ja-JP" altLang="en-US" sz="1200" b="1" dirty="0">
                <a:solidFill>
                  <a:schemeClr val="bg1"/>
                </a:solidFill>
                <a:latin typeface="BIZ UDPゴシック" panose="020B0400000000000000" pitchFamily="50" charset="-128"/>
                <a:ea typeface="BIZ UDPゴシック" panose="020B0400000000000000" pitchFamily="50" charset="-128"/>
              </a:rPr>
              <a:t>ソフト施策の充実</a:t>
            </a:r>
          </a:p>
        </p:txBody>
      </p:sp>
      <p:sp>
        <p:nvSpPr>
          <p:cNvPr id="97" name="正方形/長方形 96">
            <a:extLst>
              <a:ext uri="{FF2B5EF4-FFF2-40B4-BE49-F238E27FC236}">
                <a16:creationId xmlns:a16="http://schemas.microsoft.com/office/drawing/2014/main" id="{7D66AEFA-2254-4C12-A86F-9C6C83E1CAA4}"/>
              </a:ext>
            </a:extLst>
          </p:cNvPr>
          <p:cNvSpPr/>
          <p:nvPr/>
        </p:nvSpPr>
        <p:spPr>
          <a:xfrm>
            <a:off x="8074568" y="6761014"/>
            <a:ext cx="4497227" cy="1404207"/>
          </a:xfrm>
          <a:prstGeom prst="rect">
            <a:avLst/>
          </a:prstGeom>
          <a:no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nSpc>
                <a:spcPct val="1200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u="sng" dirty="0">
                <a:solidFill>
                  <a:schemeClr val="tx1"/>
                </a:solidFill>
                <a:latin typeface="BIZ UDPゴシック" panose="020B0400000000000000" pitchFamily="50" charset="-128"/>
                <a:ea typeface="BIZ UDPゴシック" panose="020B0400000000000000" pitchFamily="50" charset="-128"/>
              </a:rPr>
              <a:t>バリアフリー情報発信の促進</a:t>
            </a:r>
            <a:endParaRPr kumimoji="1" lang="en-US" altLang="ja-JP" sz="1200" u="sng" dirty="0">
              <a:solidFill>
                <a:schemeClr val="tx1"/>
              </a:solidFill>
              <a:latin typeface="BIZ UDPゴシック" panose="020B0400000000000000" pitchFamily="50" charset="-128"/>
              <a:ea typeface="BIZ UDPゴシック" panose="020B0400000000000000" pitchFamily="50" charset="-128"/>
            </a:endParaRPr>
          </a:p>
          <a:p>
            <a:pPr marL="271463" lvl="1" indent="-185738">
              <a:lnSpc>
                <a:spcPct val="1200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例）バリアフリートイレマップの充実、大人用介護ベッドの表示促進　等</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u="sng" dirty="0">
                <a:solidFill>
                  <a:schemeClr val="tx1"/>
                </a:solidFill>
                <a:latin typeface="BIZ UDPゴシック" panose="020B0400000000000000" pitchFamily="50" charset="-128"/>
                <a:ea typeface="BIZ UDPゴシック" panose="020B0400000000000000" pitchFamily="50" charset="-128"/>
              </a:rPr>
              <a:t>事業者等のバリアフリーに対する理解醸成</a:t>
            </a:r>
            <a:endParaRPr kumimoji="1" lang="en-US" altLang="ja-JP" sz="1200" u="sng"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例）用途変更時の改修促進、内装の配慮　等</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200" dirty="0">
                <a:solidFill>
                  <a:schemeClr val="tx1"/>
                </a:solidFill>
                <a:latin typeface="BIZ UDPゴシック" panose="020B0400000000000000" pitchFamily="50" charset="-128"/>
                <a:ea typeface="BIZ UDPゴシック" panose="020B0400000000000000" pitchFamily="50" charset="-128"/>
              </a:rPr>
              <a:t>○ </a:t>
            </a:r>
            <a:r>
              <a:rPr kumimoji="1" lang="ja-JP" altLang="en-US" sz="1200" u="sng" dirty="0">
                <a:solidFill>
                  <a:schemeClr val="tx1"/>
                </a:solidFill>
                <a:latin typeface="BIZ UDPゴシック" panose="020B0400000000000000" pitchFamily="50" charset="-128"/>
                <a:ea typeface="BIZ UDPゴシック" panose="020B0400000000000000" pitchFamily="50" charset="-128"/>
              </a:rPr>
              <a:t>計画段階での当事者参画の促進</a:t>
            </a:r>
            <a:endParaRPr kumimoji="1" lang="en-US" altLang="ja-JP" sz="1200" u="sng" dirty="0">
              <a:solidFill>
                <a:schemeClr val="tx1"/>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例）当事者参画で建設された事例の収集　等</a:t>
            </a:r>
            <a:endParaRPr kumimoji="1" lang="en-US" altLang="ja-JP" sz="1200" u="sng" dirty="0">
              <a:solidFill>
                <a:schemeClr val="tx1"/>
              </a:solidFill>
              <a:latin typeface="BIZ UDPゴシック" panose="020B0400000000000000" pitchFamily="50" charset="-128"/>
              <a:ea typeface="BIZ UDPゴシック" panose="020B0400000000000000" pitchFamily="50" charset="-128"/>
            </a:endParaRPr>
          </a:p>
        </p:txBody>
      </p:sp>
      <p:sp>
        <p:nvSpPr>
          <p:cNvPr id="98" name="正方形/長方形 97">
            <a:extLst>
              <a:ext uri="{FF2B5EF4-FFF2-40B4-BE49-F238E27FC236}">
                <a16:creationId xmlns:a16="http://schemas.microsoft.com/office/drawing/2014/main" id="{27B3E414-27FF-4FD7-A6D3-8AE0B0BDAD1A}"/>
              </a:ext>
            </a:extLst>
          </p:cNvPr>
          <p:cNvSpPr/>
          <p:nvPr/>
        </p:nvSpPr>
        <p:spPr>
          <a:xfrm>
            <a:off x="124220" y="8961509"/>
            <a:ext cx="7418766" cy="584183"/>
          </a:xfrm>
          <a:prstGeom prst="rect">
            <a:avLst/>
          </a:prstGeom>
          <a:noFill/>
          <a:ln w="19050">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48" name="テキスト ボックス 47">
            <a:extLst>
              <a:ext uri="{FF2B5EF4-FFF2-40B4-BE49-F238E27FC236}">
                <a16:creationId xmlns:a16="http://schemas.microsoft.com/office/drawing/2014/main" id="{B6E97B8D-5074-451F-8A86-A445DC7DA7CB}"/>
              </a:ext>
            </a:extLst>
          </p:cNvPr>
          <p:cNvSpPr txBox="1"/>
          <p:nvPr/>
        </p:nvSpPr>
        <p:spPr>
          <a:xfrm>
            <a:off x="132959" y="8968612"/>
            <a:ext cx="7418765" cy="553998"/>
          </a:xfrm>
          <a:prstGeom prst="rect">
            <a:avLst/>
          </a:prstGeom>
          <a:noFill/>
          <a:ln>
            <a:solidFill>
              <a:schemeClr val="accent6">
                <a:lumMod val="50000"/>
              </a:schemeClr>
            </a:solidFill>
          </a:ln>
        </p:spPr>
        <p:txBody>
          <a:bodyPr wrap="square" rtlCol="0">
            <a:spAutoFit/>
          </a:bodyPr>
          <a:lstStyle/>
          <a:p>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00" u="sng" dirty="0">
                <a:effectLst/>
                <a:latin typeface="BIZ UDPゴシック" panose="020B0400000000000000" pitchFamily="50" charset="-128"/>
                <a:ea typeface="BIZ UDPゴシック" panose="020B0400000000000000" pitchFamily="50" charset="-128"/>
                <a:cs typeface="Times New Roman" panose="02020603050405020304" pitchFamily="18" charset="0"/>
              </a:rPr>
              <a:t>良い事例を集めて共有するネットワークづくり</a:t>
            </a:r>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を進めることで、次に生かせるのではないか。</a:t>
            </a:r>
            <a:endParaRPr lang="en-US" altLang="ja-JP" sz="10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00" u="sng" dirty="0">
                <a:effectLst/>
                <a:latin typeface="BIZ UDPゴシック" panose="020B0400000000000000" pitchFamily="50" charset="-128"/>
                <a:ea typeface="BIZ UDPゴシック" panose="020B0400000000000000" pitchFamily="50" charset="-128"/>
                <a:cs typeface="Times New Roman" panose="02020603050405020304" pitchFamily="18" charset="0"/>
              </a:rPr>
              <a:t>当事者が計画段階から参画して、一緒に考えていくのが当たり前となる仕組みづくり</a:t>
            </a:r>
            <a:r>
              <a:rPr lang="ja-JP" altLang="en-US" sz="1000" dirty="0">
                <a:effectLst/>
                <a:latin typeface="BIZ UDPゴシック" panose="020B0400000000000000" pitchFamily="50" charset="-128"/>
                <a:ea typeface="BIZ UDPゴシック" panose="020B0400000000000000" pitchFamily="50" charset="-128"/>
                <a:cs typeface="Times New Roman" panose="02020603050405020304" pitchFamily="18" charset="0"/>
              </a:rPr>
              <a:t>ができないか。</a:t>
            </a:r>
            <a:endParaRPr lang="en-US" altLang="ja-JP" sz="10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・様々な当事者が議論した</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万博</a:t>
            </a:r>
            <a:r>
              <a:rPr lang="en-US" altLang="ja-JP" sz="1000" u="sng" dirty="0">
                <a:latin typeface="BIZ UDPゴシック" panose="020B0400000000000000" pitchFamily="50" charset="-128"/>
                <a:ea typeface="BIZ UDPゴシック" panose="020B0400000000000000" pitchFamily="50" charset="-128"/>
                <a:cs typeface="Times New Roman" panose="02020603050405020304" pitchFamily="18" charset="0"/>
              </a:rPr>
              <a:t>UDGL</a:t>
            </a:r>
            <a:r>
              <a:rPr lang="ja-JP" altLang="en-US" sz="1000" u="sng" dirty="0">
                <a:latin typeface="BIZ UDPゴシック" panose="020B0400000000000000" pitchFamily="50" charset="-128"/>
                <a:ea typeface="BIZ UDPゴシック" panose="020B0400000000000000" pitchFamily="50" charset="-128"/>
                <a:cs typeface="Times New Roman" panose="02020603050405020304" pitchFamily="18" charset="0"/>
              </a:rPr>
              <a:t>について、条例やガイドラインで取り込めるところを取り込んでほしい</a:t>
            </a: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0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5" name="テキスト ボックス 1">
            <a:extLst>
              <a:ext uri="{FF2B5EF4-FFF2-40B4-BE49-F238E27FC236}">
                <a16:creationId xmlns:a16="http://schemas.microsoft.com/office/drawing/2014/main" id="{66D7FA67-77B6-44AE-A803-A0DD8CB1808C}"/>
              </a:ext>
            </a:extLst>
          </p:cNvPr>
          <p:cNvSpPr txBox="1"/>
          <p:nvPr/>
        </p:nvSpPr>
        <p:spPr>
          <a:xfrm>
            <a:off x="11789961" y="7864"/>
            <a:ext cx="781073" cy="338554"/>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600" dirty="0">
                <a:latin typeface="BIZ UDPゴシック" panose="020B0400000000000000" pitchFamily="50" charset="-128"/>
                <a:ea typeface="BIZ UDPゴシック" panose="020B0400000000000000" pitchFamily="50" charset="-128"/>
              </a:rPr>
              <a:t>資料１</a:t>
            </a:r>
          </a:p>
        </p:txBody>
      </p:sp>
    </p:spTree>
    <p:extLst>
      <p:ext uri="{BB962C8B-B14F-4D97-AF65-F5344CB8AC3E}">
        <p14:creationId xmlns:p14="http://schemas.microsoft.com/office/powerpoint/2010/main" val="37550507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942</TotalTime>
  <Words>1136</Words>
  <Application>Microsoft Office PowerPoint</Application>
  <PresentationFormat>A3 297x420 mm</PresentationFormat>
  <Paragraphs>67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靖彦</dc:creator>
  <cp:lastModifiedBy>松本　紗季</cp:lastModifiedBy>
  <cp:revision>52</cp:revision>
  <cp:lastPrinted>2024-03-06T02:18:32Z</cp:lastPrinted>
  <dcterms:created xsi:type="dcterms:W3CDTF">2023-11-26T11:25:53Z</dcterms:created>
  <dcterms:modified xsi:type="dcterms:W3CDTF">2024-03-07T02:54:43Z</dcterms:modified>
</cp:coreProperties>
</file>