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63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663349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337028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352941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365794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357792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2692888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130567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308609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1041644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284737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248F78-A036-40E8-8F80-F2926187E921}" type="datetimeFigureOut">
              <a:rPr kumimoji="1" lang="ja-JP" altLang="en-US" smtClean="0"/>
              <a:t>2013/11/7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3106713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48F78-A036-40E8-8F80-F2926187E921}" type="datetimeFigureOut">
              <a:rPr kumimoji="1" lang="ja-JP" altLang="en-US" smtClean="0"/>
              <a:t>2013/11/7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6626E-E349-46C7-B264-4E1E39E8A189}" type="slidenum">
              <a:rPr kumimoji="1" lang="ja-JP" altLang="en-US" smtClean="0"/>
              <a:t>‹#›</a:t>
            </a:fld>
            <a:endParaRPr kumimoji="1" lang="ja-JP" altLang="en-US"/>
          </a:p>
        </p:txBody>
      </p:sp>
    </p:spTree>
    <p:extLst>
      <p:ext uri="{BB962C8B-B14F-4D97-AF65-F5344CB8AC3E}">
        <p14:creationId xmlns:p14="http://schemas.microsoft.com/office/powerpoint/2010/main" val="1191641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23528" y="207906"/>
            <a:ext cx="3312368" cy="317500"/>
          </a:xfrm>
          <a:prstGeom prst="roundRect">
            <a:avLst>
              <a:gd name="adj" fmla="val 7005"/>
            </a:avLst>
          </a:prstGeom>
          <a:no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600" b="1" dirty="0">
                <a:solidFill>
                  <a:schemeClr val="tx1"/>
                </a:solidFill>
                <a:latin typeface="HG丸ｺﾞｼｯｸM-PRO" pitchFamily="50" charset="-128"/>
                <a:ea typeface="HG丸ｺﾞｼｯｸM-PRO" pitchFamily="50" charset="-128"/>
              </a:rPr>
              <a:t>■</a:t>
            </a:r>
            <a:r>
              <a:rPr kumimoji="1" lang="ja-JP" altLang="en-US" sz="1600" b="1" baseline="0" dirty="0">
                <a:solidFill>
                  <a:schemeClr val="tx1"/>
                </a:solidFill>
                <a:latin typeface="HG丸ｺﾞｼｯｸM-PRO" pitchFamily="50" charset="-128"/>
                <a:ea typeface="HG丸ｺﾞｼｯｸM-PRO" pitchFamily="50" charset="-128"/>
              </a:rPr>
              <a:t> </a:t>
            </a:r>
            <a:r>
              <a:rPr kumimoji="1" lang="ja-JP" altLang="en-US" sz="1600" b="1" baseline="0" dirty="0" smtClean="0">
                <a:solidFill>
                  <a:schemeClr val="tx1"/>
                </a:solidFill>
                <a:latin typeface="HG丸ｺﾞｼｯｸM-PRO" pitchFamily="50" charset="-128"/>
                <a:ea typeface="HG丸ｺﾞｼｯｸM-PRO" pitchFamily="50" charset="-128"/>
              </a:rPr>
              <a:t>当事者参画事例について</a:t>
            </a:r>
            <a:endParaRPr kumimoji="1" lang="en-US" altLang="ja-JP" sz="1600" b="1" dirty="0">
              <a:solidFill>
                <a:schemeClr val="tx1"/>
              </a:solidFill>
              <a:latin typeface="HG丸ｺﾞｼｯｸM-PRO" pitchFamily="50" charset="-128"/>
              <a:ea typeface="HG丸ｺﾞｼｯｸM-PRO" pitchFamily="50" charset="-128"/>
            </a:endParaRPr>
          </a:p>
        </p:txBody>
      </p:sp>
      <p:sp>
        <p:nvSpPr>
          <p:cNvPr id="5" name="角丸四角形 4"/>
          <p:cNvSpPr/>
          <p:nvPr/>
        </p:nvSpPr>
        <p:spPr>
          <a:xfrm>
            <a:off x="187133" y="706860"/>
            <a:ext cx="8777355" cy="5654446"/>
          </a:xfrm>
          <a:prstGeom prst="roundRect">
            <a:avLst>
              <a:gd name="adj" fmla="val 7005"/>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200" dirty="0">
              <a:solidFill>
                <a:schemeClr val="tx1"/>
              </a:solidFill>
              <a:latin typeface="HG丸ｺﾞｼｯｸM-PRO" pitchFamily="50" charset="-128"/>
              <a:ea typeface="HG丸ｺﾞｼｯｸM-PRO" pitchFamily="50" charset="-128"/>
            </a:endParaRPr>
          </a:p>
        </p:txBody>
      </p:sp>
      <p:sp>
        <p:nvSpPr>
          <p:cNvPr id="6" name="角丸四角形 5"/>
          <p:cNvSpPr/>
          <p:nvPr/>
        </p:nvSpPr>
        <p:spPr>
          <a:xfrm>
            <a:off x="196711" y="3361287"/>
            <a:ext cx="3470009" cy="345591"/>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1400" b="1" baseline="0" dirty="0" smtClean="0">
                <a:solidFill>
                  <a:sysClr val="windowText" lastClr="000000"/>
                </a:solidFill>
                <a:effectLst/>
                <a:latin typeface="+mn-ea"/>
              </a:rPr>
              <a:t>☆</a:t>
            </a:r>
            <a:r>
              <a:rPr lang="ja-JP" altLang="en-US" sz="1400" b="1" dirty="0" smtClean="0">
                <a:solidFill>
                  <a:sysClr val="windowText" lastClr="000000"/>
                </a:solidFill>
                <a:latin typeface="+mn-ea"/>
              </a:rPr>
              <a:t>練馬区</a:t>
            </a:r>
            <a:r>
              <a:rPr lang="ja-JP" altLang="en-US" sz="1400" b="1" dirty="0">
                <a:solidFill>
                  <a:sysClr val="windowText" lastClr="000000"/>
                </a:solidFill>
                <a:latin typeface="+mn-ea"/>
              </a:rPr>
              <a:t>　　「福祉のまちづくり推進条例」</a:t>
            </a:r>
            <a:endParaRPr kumimoji="1" lang="en-US" altLang="ja-JP" sz="1400" b="1" baseline="0" dirty="0">
              <a:solidFill>
                <a:sysClr val="windowText" lastClr="000000"/>
              </a:solidFill>
              <a:effectLst/>
              <a:latin typeface="+mn-ea"/>
            </a:endParaRPr>
          </a:p>
        </p:txBody>
      </p:sp>
      <p:sp>
        <p:nvSpPr>
          <p:cNvPr id="7" name="角丸四角形 6"/>
          <p:cNvSpPr/>
          <p:nvPr/>
        </p:nvSpPr>
        <p:spPr>
          <a:xfrm>
            <a:off x="306727" y="1157620"/>
            <a:ext cx="8444387" cy="2164129"/>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200" b="1" dirty="0" smtClean="0">
                <a:solidFill>
                  <a:sysClr val="windowText" lastClr="000000"/>
                </a:solidFill>
                <a:latin typeface="+mn-ea"/>
              </a:rPr>
              <a:t>【</a:t>
            </a:r>
            <a:r>
              <a:rPr lang="ja-JP" altLang="en-US" sz="1200" b="1" dirty="0" smtClean="0">
                <a:solidFill>
                  <a:sysClr val="windowText" lastClr="000000"/>
                </a:solidFill>
                <a:latin typeface="+mn-ea"/>
              </a:rPr>
              <a:t>概要</a:t>
            </a:r>
            <a:r>
              <a:rPr lang="en-US" altLang="ja-JP" sz="1200" b="1" dirty="0" smtClean="0">
                <a:solidFill>
                  <a:sysClr val="windowText" lastClr="000000"/>
                </a:solidFill>
                <a:latin typeface="+mn-ea"/>
              </a:rPr>
              <a:t>】</a:t>
            </a:r>
          </a:p>
          <a:p>
            <a:r>
              <a:rPr lang="ja-JP" altLang="en-US" sz="1200" b="1" dirty="0" smtClean="0">
                <a:solidFill>
                  <a:sysClr val="windowText" lastClr="000000"/>
                </a:solidFill>
                <a:latin typeface="+mn-ea"/>
              </a:rPr>
              <a:t>　</a:t>
            </a:r>
            <a:r>
              <a:rPr lang="ja-JP" altLang="en-US" sz="1200" dirty="0" smtClean="0">
                <a:solidFill>
                  <a:schemeClr val="tx1"/>
                </a:solidFill>
              </a:rPr>
              <a:t>　区長が公共的施設及び集合住宅の生活環境の整備を積極的に推進する必要があると認める地区で、</a:t>
            </a:r>
            <a:endParaRPr lang="en-US" altLang="ja-JP" sz="1200" dirty="0" smtClean="0">
              <a:solidFill>
                <a:schemeClr val="tx1"/>
              </a:solidFill>
            </a:endParaRPr>
          </a:p>
          <a:p>
            <a:r>
              <a:rPr lang="ja-JP" altLang="en-US" sz="1200" dirty="0" smtClean="0">
                <a:solidFill>
                  <a:schemeClr val="tx1"/>
                </a:solidFill>
              </a:rPr>
              <a:t>当該整備を一体的に行う必要があると認めるものを</a:t>
            </a:r>
            <a:r>
              <a:rPr lang="ja-JP" altLang="en-US" sz="1200" b="1" u="sng" dirty="0" smtClean="0">
                <a:solidFill>
                  <a:schemeClr val="tx1"/>
                </a:solidFill>
              </a:rPr>
              <a:t>「ユニバーサルデザイン環境整備推進地区」として指定</a:t>
            </a:r>
            <a:r>
              <a:rPr lang="ja-JP" altLang="en-US" sz="1200" dirty="0" smtClean="0">
                <a:solidFill>
                  <a:schemeClr val="tx1"/>
                </a:solidFill>
              </a:rPr>
              <a:t>することができ、</a:t>
            </a:r>
          </a:p>
          <a:p>
            <a:r>
              <a:rPr lang="ja-JP" altLang="en-US" sz="1200" dirty="0" smtClean="0">
                <a:solidFill>
                  <a:schemeClr val="tx1"/>
                </a:solidFill>
              </a:rPr>
              <a:t>その推進地区に</a:t>
            </a:r>
            <a:r>
              <a:rPr lang="ja-JP" altLang="en-US" sz="1200" b="1" u="sng" dirty="0" smtClean="0">
                <a:solidFill>
                  <a:schemeClr val="tx1"/>
                </a:solidFill>
              </a:rPr>
              <a:t>おいて区民、事業者及び関係団体との協働により、公共的施設及び集合住宅の生活環境の整備が</a:t>
            </a:r>
            <a:endParaRPr lang="en-US" altLang="ja-JP" sz="1200" b="1" u="sng" dirty="0" smtClean="0">
              <a:solidFill>
                <a:schemeClr val="tx1"/>
              </a:solidFill>
            </a:endParaRPr>
          </a:p>
          <a:p>
            <a:r>
              <a:rPr lang="ja-JP" altLang="en-US" sz="1200" b="1" u="sng" dirty="0" smtClean="0">
                <a:solidFill>
                  <a:schemeClr val="tx1"/>
                </a:solidFill>
              </a:rPr>
              <a:t>促進されるよう、必要な措置を講ずることができる</a:t>
            </a:r>
            <a:r>
              <a:rPr lang="ja-JP" altLang="en-US" sz="1200" dirty="0" smtClean="0">
                <a:solidFill>
                  <a:schemeClr val="tx1"/>
                </a:solidFill>
              </a:rPr>
              <a:t>とされている。（条例第</a:t>
            </a:r>
            <a:r>
              <a:rPr lang="en-US" altLang="ja-JP" sz="1200" dirty="0" smtClean="0">
                <a:solidFill>
                  <a:schemeClr val="tx1"/>
                </a:solidFill>
              </a:rPr>
              <a:t>22</a:t>
            </a:r>
            <a:r>
              <a:rPr lang="ja-JP" altLang="en-US" sz="1200" dirty="0" smtClean="0">
                <a:solidFill>
                  <a:schemeClr val="tx1"/>
                </a:solidFill>
              </a:rPr>
              <a:t>条）</a:t>
            </a:r>
            <a:endParaRPr lang="en-US" altLang="ja-JP" sz="1200" dirty="0" smtClean="0">
              <a:solidFill>
                <a:schemeClr val="tx1"/>
              </a:solidFill>
            </a:endParaRPr>
          </a:p>
          <a:p>
            <a:endParaRPr kumimoji="1" lang="en-US" altLang="ja-JP" sz="1200" baseline="0" dirty="0" smtClean="0">
              <a:solidFill>
                <a:schemeClr val="tx1"/>
              </a:solidFill>
              <a:effectLst/>
              <a:latin typeface="+mn-ea"/>
            </a:endParaRPr>
          </a:p>
          <a:p>
            <a:r>
              <a:rPr lang="ja-JP" altLang="en-US" sz="1200" dirty="0" smtClean="0">
                <a:solidFill>
                  <a:sysClr val="windowText" lastClr="000000"/>
                </a:solidFill>
              </a:rPr>
              <a:t/>
            </a:r>
            <a:br>
              <a:rPr lang="ja-JP" altLang="en-US" sz="1200" dirty="0" smtClean="0">
                <a:solidFill>
                  <a:sysClr val="windowText" lastClr="000000"/>
                </a:solidFill>
              </a:rPr>
            </a:br>
            <a:r>
              <a:rPr lang="ja-JP" altLang="en-US" sz="1200" dirty="0" smtClean="0">
                <a:solidFill>
                  <a:schemeClr val="tx1"/>
                </a:solidFill>
              </a:rPr>
              <a:t>　成城学園前駅周辺地区など区内６か所を推進地区とし、重点的にバリアフリー化整備が行われている。</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さらに、区は「ユニバーサルデザインフォーラム」、「ユニバーサルデザイン出張講座」をはじめとした数々の地域住民等の</a:t>
            </a:r>
            <a:endParaRPr lang="en-US" altLang="ja-JP" sz="1200" dirty="0" smtClean="0">
              <a:solidFill>
                <a:schemeClr val="tx1"/>
              </a:solidFill>
            </a:endParaRPr>
          </a:p>
          <a:p>
            <a:r>
              <a:rPr lang="ja-JP" altLang="en-US" sz="1200" dirty="0" smtClean="0">
                <a:solidFill>
                  <a:schemeClr val="tx1"/>
                </a:solidFill>
              </a:rPr>
              <a:t>参加による活動を幅広く実施している。</a:t>
            </a:r>
            <a:endParaRPr kumimoji="1" lang="en-US" altLang="ja-JP" sz="1200" baseline="0" dirty="0" smtClean="0">
              <a:solidFill>
                <a:schemeClr val="tx1"/>
              </a:solidFill>
              <a:effectLst/>
              <a:latin typeface="+mn-ea"/>
            </a:endParaRPr>
          </a:p>
          <a:p>
            <a:pPr>
              <a:lnSpc>
                <a:spcPts val="1000"/>
              </a:lnSpc>
            </a:pPr>
            <a:r>
              <a:rPr lang="ja-JP" altLang="en-US" sz="1000" dirty="0">
                <a:solidFill>
                  <a:schemeClr val="tx1"/>
                </a:solidFill>
                <a:latin typeface="+mn-ea"/>
              </a:rPr>
              <a:t/>
            </a:r>
            <a:br>
              <a:rPr lang="ja-JP" altLang="en-US" sz="1000" dirty="0">
                <a:solidFill>
                  <a:schemeClr val="tx1"/>
                </a:solidFill>
                <a:latin typeface="+mn-ea"/>
              </a:rPr>
            </a:br>
            <a:endParaRPr kumimoji="1" lang="en-US" altLang="ja-JP" sz="1000" baseline="0" dirty="0">
              <a:solidFill>
                <a:schemeClr val="tx1"/>
              </a:solidFill>
              <a:effectLst/>
              <a:latin typeface="+mn-ea"/>
            </a:endParaRPr>
          </a:p>
        </p:txBody>
      </p:sp>
      <p:sp>
        <p:nvSpPr>
          <p:cNvPr id="8" name="角丸四角形 7"/>
          <p:cNvSpPr/>
          <p:nvPr/>
        </p:nvSpPr>
        <p:spPr>
          <a:xfrm>
            <a:off x="319968" y="3754569"/>
            <a:ext cx="8557487" cy="2606737"/>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000"/>
              </a:lnSpc>
            </a:pPr>
            <a:r>
              <a:rPr lang="en-US" altLang="ja-JP" sz="1200" b="1" dirty="0">
                <a:solidFill>
                  <a:sysClr val="windowText" lastClr="000000"/>
                </a:solidFill>
                <a:latin typeface="+mn-ea"/>
              </a:rPr>
              <a:t>【</a:t>
            </a:r>
            <a:r>
              <a:rPr lang="ja-JP" altLang="en-US" sz="1200" b="1" dirty="0" smtClean="0">
                <a:solidFill>
                  <a:sysClr val="windowText" lastClr="000000"/>
                </a:solidFill>
                <a:latin typeface="+mn-ea"/>
              </a:rPr>
              <a:t>概要</a:t>
            </a:r>
            <a:r>
              <a:rPr lang="en-US" altLang="ja-JP" sz="1200" b="1" dirty="0" smtClean="0">
                <a:solidFill>
                  <a:sysClr val="windowText" lastClr="000000"/>
                </a:solidFill>
                <a:latin typeface="+mn-ea"/>
              </a:rPr>
              <a:t>】</a:t>
            </a:r>
            <a:endParaRPr lang="en-US" altLang="ja-JP" sz="1200" dirty="0" smtClean="0">
              <a:solidFill>
                <a:sysClr val="windowText" lastClr="000000"/>
              </a:solidFill>
              <a:latin typeface="+mn-ea"/>
            </a:endParaRPr>
          </a:p>
          <a:p>
            <a:pPr>
              <a:lnSpc>
                <a:spcPts val="1000"/>
              </a:lnSpc>
            </a:pPr>
            <a:r>
              <a:rPr lang="ja-JP" altLang="en-US" sz="1200" dirty="0">
                <a:solidFill>
                  <a:schemeClr val="tx1"/>
                </a:solidFill>
                <a:latin typeface="+mn-ea"/>
              </a:rPr>
              <a:t>　　</a:t>
            </a:r>
            <a:endParaRPr lang="en-US" altLang="ja-JP" sz="1200" dirty="0" smtClean="0">
              <a:solidFill>
                <a:schemeClr val="tx1"/>
              </a:solidFill>
              <a:latin typeface="+mn-ea"/>
            </a:endParaRPr>
          </a:p>
          <a:p>
            <a:pPr>
              <a:lnSpc>
                <a:spcPts val="1000"/>
              </a:lnSpc>
            </a:pPr>
            <a:r>
              <a:rPr lang="ja-JP" altLang="en-US" sz="1200" dirty="0">
                <a:solidFill>
                  <a:schemeClr val="tx1"/>
                </a:solidFill>
                <a:latin typeface="+mn-ea"/>
              </a:rPr>
              <a:t>　</a:t>
            </a:r>
            <a:r>
              <a:rPr lang="ja-JP" altLang="en-US" sz="1200" dirty="0" smtClean="0">
                <a:solidFill>
                  <a:schemeClr val="tx1"/>
                </a:solidFill>
                <a:latin typeface="+mn-ea"/>
              </a:rPr>
              <a:t>　練馬区福祉のまちづくり総合計画に基づき、様々な施策を展開している。</a:t>
            </a:r>
            <a:endParaRPr lang="en-US" altLang="ja-JP" sz="1200" dirty="0" smtClean="0">
              <a:solidFill>
                <a:schemeClr val="tx1"/>
              </a:solidFill>
              <a:latin typeface="+mn-ea"/>
            </a:endParaRPr>
          </a:p>
          <a:p>
            <a:pPr>
              <a:lnSpc>
                <a:spcPts val="1000"/>
              </a:lnSpc>
            </a:pPr>
            <a:endParaRPr lang="en-US" altLang="ja-JP" sz="1200" b="1" dirty="0">
              <a:solidFill>
                <a:schemeClr val="tx1"/>
              </a:solidFill>
              <a:latin typeface="+mn-ea"/>
            </a:endParaRPr>
          </a:p>
          <a:p>
            <a:r>
              <a:rPr lang="ja-JP" altLang="en-US" sz="1200" dirty="0" smtClean="0">
                <a:solidFill>
                  <a:schemeClr val="tx1"/>
                </a:solidFill>
                <a:latin typeface="+mn-ea"/>
              </a:rPr>
              <a:t>　　</a:t>
            </a:r>
            <a:r>
              <a:rPr lang="ja-JP" altLang="en-US" sz="1200" dirty="0" smtClean="0">
                <a:solidFill>
                  <a:schemeClr val="tx1"/>
                </a:solidFill>
                <a:latin typeface="+mn-ea"/>
              </a:rPr>
              <a:t>○区民の意見徴収</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　　第</a:t>
            </a:r>
            <a:r>
              <a:rPr lang="en-US" altLang="ja-JP" sz="1200" dirty="0" smtClean="0">
                <a:solidFill>
                  <a:schemeClr val="tx1"/>
                </a:solidFill>
                <a:latin typeface="+mn-ea"/>
              </a:rPr>
              <a:t>22 </a:t>
            </a:r>
            <a:r>
              <a:rPr lang="ja-JP" altLang="en-US" sz="1200" dirty="0">
                <a:solidFill>
                  <a:schemeClr val="tx1"/>
                </a:solidFill>
                <a:latin typeface="+mn-ea"/>
              </a:rPr>
              <a:t>条 区長は、</a:t>
            </a:r>
            <a:r>
              <a:rPr lang="ja-JP" altLang="en-US" sz="1200" b="1" u="sng" dirty="0">
                <a:solidFill>
                  <a:schemeClr val="tx1"/>
                </a:solidFill>
                <a:latin typeface="+mn-ea"/>
              </a:rPr>
              <a:t>規則で定める規模以上の建築物を建築し、または公園を新設しようとするとき</a:t>
            </a:r>
            <a:r>
              <a:rPr lang="ja-JP" altLang="en-US" sz="1200" dirty="0">
                <a:solidFill>
                  <a:schemeClr val="tx1"/>
                </a:solidFill>
                <a:latin typeface="+mn-ea"/>
              </a:rPr>
              <a:t>は</a:t>
            </a:r>
            <a:r>
              <a:rPr lang="ja-JP" altLang="en-US" sz="1200" dirty="0" smtClean="0">
                <a:solidFill>
                  <a:schemeClr val="tx1"/>
                </a:solidFill>
                <a:latin typeface="+mn-ea"/>
              </a:rPr>
              <a:t>、整備</a:t>
            </a:r>
            <a:r>
              <a:rPr lang="ja-JP" altLang="en-US" sz="1200" dirty="0">
                <a:solidFill>
                  <a:schemeClr val="tx1"/>
                </a:solidFill>
                <a:latin typeface="+mn-ea"/>
              </a:rPr>
              <a:t>基準</a:t>
            </a:r>
            <a:r>
              <a:rPr lang="ja-JP" altLang="en-US" sz="1200" dirty="0" smtClean="0">
                <a:solidFill>
                  <a:schemeClr val="tx1"/>
                </a:solidFill>
                <a:latin typeface="+mn-ea"/>
              </a:rPr>
              <a:t>および</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　　配慮</a:t>
            </a:r>
            <a:r>
              <a:rPr lang="ja-JP" altLang="en-US" sz="1200" dirty="0">
                <a:solidFill>
                  <a:schemeClr val="tx1"/>
                </a:solidFill>
                <a:latin typeface="+mn-ea"/>
              </a:rPr>
              <a:t>指針に基づく整備に関し、</a:t>
            </a:r>
            <a:r>
              <a:rPr lang="ja-JP" altLang="en-US" sz="1200" b="1" u="sng" dirty="0">
                <a:solidFill>
                  <a:schemeClr val="tx1"/>
                </a:solidFill>
                <a:latin typeface="+mn-ea"/>
              </a:rPr>
              <a:t>区民の意見を聴取するための必要な措置を講じ、</a:t>
            </a:r>
            <a:r>
              <a:rPr lang="ja-JP" altLang="en-US" sz="1200" b="1" u="sng" dirty="0" smtClean="0">
                <a:solidFill>
                  <a:schemeClr val="tx1"/>
                </a:solidFill>
                <a:latin typeface="+mn-ea"/>
              </a:rPr>
              <a:t>その意見</a:t>
            </a:r>
            <a:r>
              <a:rPr lang="ja-JP" altLang="en-US" sz="1200" b="1" u="sng" dirty="0">
                <a:solidFill>
                  <a:schemeClr val="tx1"/>
                </a:solidFill>
                <a:latin typeface="+mn-ea"/>
              </a:rPr>
              <a:t>を反映するよう</a:t>
            </a:r>
            <a:r>
              <a:rPr lang="ja-JP" altLang="en-US" sz="1200" b="1" u="sng" dirty="0" smtClean="0">
                <a:solidFill>
                  <a:schemeClr val="tx1"/>
                </a:solidFill>
                <a:latin typeface="+mn-ea"/>
              </a:rPr>
              <a:t>努める</a:t>
            </a:r>
            <a:endParaRPr lang="en-US" altLang="ja-JP" sz="1200" b="1" u="sng"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　　もの</a:t>
            </a:r>
            <a:r>
              <a:rPr lang="ja-JP" altLang="en-US" sz="1200" dirty="0">
                <a:solidFill>
                  <a:schemeClr val="tx1"/>
                </a:solidFill>
                <a:latin typeface="+mn-ea"/>
              </a:rPr>
              <a:t>とする</a:t>
            </a:r>
            <a:r>
              <a:rPr lang="ja-JP" altLang="en-US" sz="1200" dirty="0" smtClean="0">
                <a:solidFill>
                  <a:schemeClr val="tx1"/>
                </a:solidFill>
                <a:latin typeface="+mn-ea"/>
              </a:rPr>
              <a:t>。（</a:t>
            </a:r>
            <a:r>
              <a:rPr lang="en-US" altLang="ja-JP" sz="1200" dirty="0" smtClean="0">
                <a:solidFill>
                  <a:schemeClr val="tx1"/>
                </a:solidFill>
                <a:latin typeface="+mn-ea"/>
              </a:rPr>
              <a:t>【</a:t>
            </a:r>
            <a:r>
              <a:rPr lang="ja-JP" altLang="en-US" sz="1200" dirty="0" smtClean="0">
                <a:solidFill>
                  <a:schemeClr val="tx1"/>
                </a:solidFill>
                <a:latin typeface="+mn-ea"/>
              </a:rPr>
              <a:t>規則</a:t>
            </a:r>
            <a:r>
              <a:rPr lang="en-US" altLang="ja-JP" sz="1200" dirty="0" smtClean="0">
                <a:solidFill>
                  <a:schemeClr val="tx1"/>
                </a:solidFill>
                <a:latin typeface="+mn-ea"/>
              </a:rPr>
              <a:t>】 </a:t>
            </a:r>
            <a:r>
              <a:rPr lang="ja-JP" altLang="en-US" sz="1200" b="1" u="sng" dirty="0" smtClean="0">
                <a:solidFill>
                  <a:schemeClr val="tx1"/>
                </a:solidFill>
                <a:latin typeface="+mn-ea"/>
              </a:rPr>
              <a:t>建築物：床面積の合計</a:t>
            </a:r>
            <a:r>
              <a:rPr lang="en-US" altLang="ja-JP" sz="1200" b="1" u="sng" dirty="0" smtClean="0">
                <a:solidFill>
                  <a:schemeClr val="tx1"/>
                </a:solidFill>
                <a:latin typeface="+mn-ea"/>
              </a:rPr>
              <a:t>2,000</a:t>
            </a:r>
            <a:r>
              <a:rPr lang="ja-JP" altLang="en-US" sz="1200" b="1" u="sng" dirty="0" smtClean="0">
                <a:solidFill>
                  <a:schemeClr val="tx1"/>
                </a:solidFill>
                <a:latin typeface="+mn-ea"/>
              </a:rPr>
              <a:t>㎡以上、公園：敷地面積の合計</a:t>
            </a:r>
            <a:r>
              <a:rPr lang="en-US" altLang="ja-JP" sz="1200" b="1" u="sng" dirty="0" smtClean="0">
                <a:solidFill>
                  <a:schemeClr val="tx1"/>
                </a:solidFill>
                <a:latin typeface="+mn-ea"/>
              </a:rPr>
              <a:t>2,500</a:t>
            </a:r>
            <a:r>
              <a:rPr lang="ja-JP" altLang="en-US" sz="1200" b="1" u="sng" dirty="0" smtClean="0">
                <a:solidFill>
                  <a:schemeClr val="tx1"/>
                </a:solidFill>
                <a:latin typeface="+mn-ea"/>
              </a:rPr>
              <a:t>㎡以上</a:t>
            </a:r>
            <a:r>
              <a:rPr lang="ja-JP" altLang="en-US" sz="1200" dirty="0" smtClean="0">
                <a:solidFill>
                  <a:schemeClr val="tx1"/>
                </a:solidFill>
                <a:latin typeface="+mn-ea"/>
              </a:rPr>
              <a:t>）</a:t>
            </a:r>
            <a:endParaRPr lang="en-US" altLang="ja-JP" sz="1200" dirty="0" smtClean="0">
              <a:solidFill>
                <a:schemeClr val="tx1"/>
              </a:solidFill>
              <a:latin typeface="+mn-ea"/>
            </a:endParaRPr>
          </a:p>
          <a:p>
            <a:endParaRPr lang="en-US" altLang="ja-JP" sz="1200" dirty="0">
              <a:solidFill>
                <a:schemeClr val="tx1"/>
              </a:solidFill>
              <a:latin typeface="+mn-ea"/>
            </a:endParaRPr>
          </a:p>
          <a:p>
            <a:r>
              <a:rPr lang="ja-JP" altLang="en-US" sz="1200" dirty="0" smtClean="0">
                <a:solidFill>
                  <a:schemeClr val="tx1"/>
                </a:solidFill>
              </a:rPr>
              <a:t>　　</a:t>
            </a:r>
            <a:r>
              <a:rPr lang="en-US" altLang="ja-JP" sz="1200" dirty="0" smtClean="0">
                <a:solidFill>
                  <a:schemeClr val="tx1"/>
                </a:solidFill>
              </a:rPr>
              <a:t>※</a:t>
            </a:r>
            <a:r>
              <a:rPr lang="ja-JP" altLang="en-US" sz="1200" dirty="0" smtClean="0">
                <a:solidFill>
                  <a:schemeClr val="tx1"/>
                </a:solidFill>
              </a:rPr>
              <a:t>今後</a:t>
            </a:r>
            <a:r>
              <a:rPr lang="ja-JP" altLang="en-US" sz="1200" dirty="0">
                <a:solidFill>
                  <a:schemeClr val="tx1"/>
                </a:solidFill>
              </a:rPr>
              <a:t>は既存の区立施設の改修時についても、計画的に区民意見を聴取する</a:t>
            </a:r>
            <a:r>
              <a:rPr lang="ja-JP" altLang="en-US" sz="1200" dirty="0" smtClean="0">
                <a:solidFill>
                  <a:schemeClr val="tx1"/>
                </a:solidFill>
              </a:rPr>
              <a:t>こと</a:t>
            </a:r>
            <a:r>
              <a:rPr lang="ja-JP" altLang="en-US" sz="1200" dirty="0">
                <a:solidFill>
                  <a:schemeClr val="tx1"/>
                </a:solidFill>
              </a:rPr>
              <a:t>を</a:t>
            </a:r>
            <a:r>
              <a:rPr lang="ja-JP" altLang="en-US" sz="1200" dirty="0" smtClean="0">
                <a:solidFill>
                  <a:schemeClr val="tx1"/>
                </a:solidFill>
              </a:rPr>
              <a:t>検討する、としている。</a:t>
            </a:r>
            <a:endParaRPr lang="en-US" altLang="ja-JP" sz="1200" dirty="0" smtClean="0">
              <a:solidFill>
                <a:schemeClr val="tx1"/>
              </a:solidFill>
              <a:latin typeface="+mn-ea"/>
            </a:endParaRPr>
          </a:p>
          <a:p>
            <a:endParaRPr kumimoji="1" lang="en-US" altLang="ja-JP" sz="1200" baseline="0" dirty="0" smtClean="0">
              <a:solidFill>
                <a:schemeClr val="tx1"/>
              </a:solidFill>
              <a:effectLst/>
              <a:latin typeface="+mn-ea"/>
            </a:endParaRPr>
          </a:p>
          <a:p>
            <a:r>
              <a:rPr lang="ja-JP" altLang="en-US" sz="1200" dirty="0" smtClean="0">
                <a:solidFill>
                  <a:schemeClr val="tx1"/>
                </a:solidFill>
                <a:latin typeface="+mn-ea"/>
              </a:rPr>
              <a:t>　　○バリアフリー法第</a:t>
            </a:r>
            <a:r>
              <a:rPr lang="en-US" altLang="ja-JP" sz="1200" dirty="0" smtClean="0">
                <a:solidFill>
                  <a:schemeClr val="tx1"/>
                </a:solidFill>
                <a:latin typeface="+mn-ea"/>
              </a:rPr>
              <a:t>27</a:t>
            </a:r>
            <a:r>
              <a:rPr lang="ja-JP" altLang="en-US" sz="1200" dirty="0" smtClean="0">
                <a:solidFill>
                  <a:schemeClr val="tx1"/>
                </a:solidFill>
                <a:latin typeface="+mn-ea"/>
              </a:rPr>
              <a:t>条第１項に規定する</a:t>
            </a:r>
            <a:r>
              <a:rPr lang="ja-JP" altLang="en-US" sz="1200" b="1" u="sng" dirty="0" smtClean="0">
                <a:solidFill>
                  <a:schemeClr val="tx1"/>
                </a:solidFill>
                <a:latin typeface="+mn-ea"/>
              </a:rPr>
              <a:t>移動等円滑化基本構想の提案手続について、条例第６章に規定</a:t>
            </a:r>
            <a:r>
              <a:rPr lang="ja-JP" altLang="en-US" sz="1200" dirty="0" smtClean="0">
                <a:solidFill>
                  <a:schemeClr val="tx1"/>
                </a:solidFill>
                <a:latin typeface="+mn-ea"/>
              </a:rPr>
              <a:t>。</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　　（第</a:t>
            </a:r>
            <a:r>
              <a:rPr lang="en-US" altLang="ja-JP" sz="1200" dirty="0" smtClean="0">
                <a:solidFill>
                  <a:schemeClr val="tx1"/>
                </a:solidFill>
                <a:latin typeface="+mn-ea"/>
              </a:rPr>
              <a:t>42</a:t>
            </a:r>
            <a:r>
              <a:rPr lang="ja-JP" altLang="en-US" sz="1200" dirty="0" smtClean="0">
                <a:solidFill>
                  <a:schemeClr val="tx1"/>
                </a:solidFill>
                <a:latin typeface="+mn-ea"/>
              </a:rPr>
              <a:t>条～</a:t>
            </a:r>
            <a:r>
              <a:rPr lang="en-US" altLang="ja-JP" sz="1200" dirty="0" smtClean="0">
                <a:solidFill>
                  <a:schemeClr val="tx1"/>
                </a:solidFill>
                <a:latin typeface="+mn-ea"/>
              </a:rPr>
              <a:t>47</a:t>
            </a:r>
            <a:r>
              <a:rPr lang="ja-JP" altLang="en-US" sz="1200" dirty="0" smtClean="0">
                <a:solidFill>
                  <a:schemeClr val="tx1"/>
                </a:solidFill>
                <a:latin typeface="+mn-ea"/>
              </a:rPr>
              <a:t>条）</a:t>
            </a:r>
            <a:endParaRPr lang="en-US" altLang="ja-JP" sz="1200" dirty="0" smtClean="0">
              <a:solidFill>
                <a:schemeClr val="tx1"/>
              </a:solidFill>
              <a:latin typeface="+mn-ea"/>
            </a:endParaRPr>
          </a:p>
          <a:p>
            <a:endParaRPr kumimoji="1" lang="en-US" altLang="ja-JP" sz="1200" baseline="0" dirty="0" smtClean="0">
              <a:solidFill>
                <a:schemeClr val="tx1"/>
              </a:solidFill>
              <a:effectLst/>
              <a:latin typeface="+mn-ea"/>
            </a:endParaRPr>
          </a:p>
          <a:p>
            <a:endParaRPr kumimoji="1" lang="en-US" altLang="ja-JP" sz="1200" baseline="0" dirty="0">
              <a:solidFill>
                <a:schemeClr val="tx1"/>
              </a:solidFill>
              <a:effectLst/>
              <a:latin typeface="+mn-ea"/>
            </a:endParaRPr>
          </a:p>
        </p:txBody>
      </p:sp>
      <p:sp>
        <p:nvSpPr>
          <p:cNvPr id="9" name="角丸四角形 8"/>
          <p:cNvSpPr/>
          <p:nvPr/>
        </p:nvSpPr>
        <p:spPr>
          <a:xfrm>
            <a:off x="196711" y="833139"/>
            <a:ext cx="4892099" cy="345591"/>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defTabSz="914400" eaLnBrk="1" fontAlgn="auto" latinLnBrk="0" hangingPunct="1">
              <a:lnSpc>
                <a:spcPct val="100000"/>
              </a:lnSpc>
              <a:spcBef>
                <a:spcPts val="0"/>
              </a:spcBef>
              <a:spcAft>
                <a:spcPts val="0"/>
              </a:spcAft>
              <a:buClrTx/>
              <a:buSzTx/>
              <a:buFontTx/>
              <a:buNone/>
              <a:tabLst/>
              <a:defRPr/>
            </a:pPr>
            <a:r>
              <a:rPr kumimoji="1" lang="ja-JP" altLang="en-US" sz="1400" b="1" baseline="0" dirty="0">
                <a:solidFill>
                  <a:sysClr val="windowText" lastClr="000000"/>
                </a:solidFill>
                <a:effectLst/>
                <a:latin typeface="+mn-ea"/>
              </a:rPr>
              <a:t>☆世田谷区「</a:t>
            </a:r>
            <a:r>
              <a:rPr lang="ja-JP" altLang="en-US" sz="1400" b="1" dirty="0">
                <a:solidFill>
                  <a:sysClr val="windowText" lastClr="000000"/>
                </a:solidFill>
                <a:latin typeface="+mn-ea"/>
              </a:rPr>
              <a:t>ユニバーサルデザイン推進条例</a:t>
            </a:r>
            <a:r>
              <a:rPr lang="ja-JP" altLang="en-US" sz="1400" b="1" dirty="0" smtClean="0">
                <a:solidFill>
                  <a:sysClr val="windowText" lastClr="000000"/>
                </a:solidFill>
                <a:latin typeface="+mn-ea"/>
              </a:rPr>
              <a:t>」</a:t>
            </a:r>
            <a:endParaRPr lang="en-US" altLang="ja-JP" sz="1400" b="1" dirty="0">
              <a:solidFill>
                <a:sysClr val="windowText" lastClr="000000"/>
              </a:solidFill>
              <a:latin typeface="+mn-ea"/>
            </a:endParaRPr>
          </a:p>
        </p:txBody>
      </p:sp>
      <p:sp>
        <p:nvSpPr>
          <p:cNvPr id="10" name="角丸四角形 9"/>
          <p:cNvSpPr/>
          <p:nvPr/>
        </p:nvSpPr>
        <p:spPr>
          <a:xfrm>
            <a:off x="3725606" y="5930280"/>
            <a:ext cx="4591690" cy="433189"/>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dirty="0" smtClean="0">
                <a:solidFill>
                  <a:sysClr val="windowText" lastClr="000000"/>
                </a:solidFill>
                <a:latin typeface="+mn-ea"/>
              </a:rPr>
              <a:t>（練馬区福祉のまちづくり総合計画</a:t>
            </a:r>
            <a:r>
              <a:rPr lang="en-US" altLang="ja-JP" dirty="0">
                <a:solidFill>
                  <a:sysClr val="windowText" lastClr="000000"/>
                </a:solidFill>
                <a:latin typeface="+mn-ea"/>
              </a:rPr>
              <a:t>[</a:t>
            </a:r>
            <a:r>
              <a:rPr lang="ja-JP" altLang="en-US" dirty="0">
                <a:solidFill>
                  <a:sysClr val="windowText" lastClr="000000"/>
                </a:solidFill>
                <a:latin typeface="+mn-ea"/>
              </a:rPr>
              <a:t>平成</a:t>
            </a:r>
            <a:r>
              <a:rPr lang="en-US" altLang="ja-JP" dirty="0" smtClean="0">
                <a:solidFill>
                  <a:sysClr val="windowText" lastClr="000000"/>
                </a:solidFill>
                <a:latin typeface="+mn-ea"/>
              </a:rPr>
              <a:t>23</a:t>
            </a:r>
            <a:r>
              <a:rPr lang="ja-JP" altLang="en-US" dirty="0" smtClean="0">
                <a:solidFill>
                  <a:sysClr val="windowText" lastClr="000000"/>
                </a:solidFill>
                <a:latin typeface="+mn-ea"/>
              </a:rPr>
              <a:t>年度</a:t>
            </a:r>
            <a:r>
              <a:rPr lang="ja-JP" altLang="en-US" dirty="0">
                <a:solidFill>
                  <a:sysClr val="windowText" lastClr="000000"/>
                </a:solidFill>
                <a:latin typeface="+mn-ea"/>
              </a:rPr>
              <a:t>～平成</a:t>
            </a:r>
            <a:r>
              <a:rPr lang="en-US" altLang="ja-JP" dirty="0" smtClean="0">
                <a:solidFill>
                  <a:sysClr val="windowText" lastClr="000000"/>
                </a:solidFill>
                <a:latin typeface="+mn-ea"/>
              </a:rPr>
              <a:t>27</a:t>
            </a:r>
            <a:r>
              <a:rPr lang="ja-JP" altLang="en-US" dirty="0" smtClean="0">
                <a:solidFill>
                  <a:sysClr val="windowText" lastClr="000000"/>
                </a:solidFill>
                <a:latin typeface="+mn-ea"/>
              </a:rPr>
              <a:t>年度</a:t>
            </a:r>
            <a:r>
              <a:rPr lang="en-US" altLang="ja-JP" dirty="0">
                <a:solidFill>
                  <a:sysClr val="windowText" lastClr="000000"/>
                </a:solidFill>
                <a:latin typeface="+mn-ea"/>
              </a:rPr>
              <a:t>]</a:t>
            </a:r>
            <a:r>
              <a:rPr lang="ja-JP" altLang="en-US" dirty="0" smtClean="0">
                <a:solidFill>
                  <a:sysClr val="windowText" lastClr="000000"/>
                </a:solidFill>
                <a:latin typeface="+mn-ea"/>
              </a:rPr>
              <a:t>より）</a:t>
            </a:r>
            <a:endParaRPr lang="en-US" altLang="ja-JP" dirty="0">
              <a:solidFill>
                <a:sysClr val="windowText" lastClr="000000"/>
              </a:solidFill>
              <a:latin typeface="+mn-ea"/>
            </a:endParaRPr>
          </a:p>
        </p:txBody>
      </p:sp>
      <p:sp>
        <p:nvSpPr>
          <p:cNvPr id="11" name="角丸四角形 10"/>
          <p:cNvSpPr/>
          <p:nvPr/>
        </p:nvSpPr>
        <p:spPr>
          <a:xfrm>
            <a:off x="3419872" y="2847973"/>
            <a:ext cx="5203158" cy="433189"/>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dirty="0" smtClean="0">
                <a:solidFill>
                  <a:sysClr val="windowText" lastClr="000000"/>
                </a:solidFill>
                <a:latin typeface="+mn-ea"/>
              </a:rPr>
              <a:t>（世田谷区ユニバーサルデザイン推進計画（後期）</a:t>
            </a:r>
            <a:r>
              <a:rPr lang="en-US" altLang="ja-JP" dirty="0" smtClean="0">
                <a:solidFill>
                  <a:sysClr val="windowText" lastClr="000000"/>
                </a:solidFill>
                <a:latin typeface="+mn-ea"/>
              </a:rPr>
              <a:t>[</a:t>
            </a:r>
            <a:r>
              <a:rPr lang="ja-JP" altLang="en-US" dirty="0" smtClean="0">
                <a:solidFill>
                  <a:sysClr val="windowText" lastClr="000000"/>
                </a:solidFill>
                <a:latin typeface="+mn-ea"/>
              </a:rPr>
              <a:t>平成</a:t>
            </a:r>
            <a:r>
              <a:rPr lang="en-US" altLang="ja-JP" dirty="0" smtClean="0">
                <a:solidFill>
                  <a:sysClr val="windowText" lastClr="000000"/>
                </a:solidFill>
                <a:latin typeface="+mn-ea"/>
              </a:rPr>
              <a:t>24</a:t>
            </a:r>
            <a:r>
              <a:rPr lang="ja-JP" altLang="en-US" dirty="0" smtClean="0">
                <a:solidFill>
                  <a:sysClr val="windowText" lastClr="000000"/>
                </a:solidFill>
                <a:latin typeface="+mn-ea"/>
              </a:rPr>
              <a:t>年度～平成</a:t>
            </a:r>
            <a:r>
              <a:rPr lang="en-US" altLang="ja-JP" dirty="0" smtClean="0">
                <a:solidFill>
                  <a:sysClr val="windowText" lastClr="000000"/>
                </a:solidFill>
                <a:latin typeface="+mn-ea"/>
              </a:rPr>
              <a:t>26</a:t>
            </a:r>
            <a:r>
              <a:rPr lang="ja-JP" altLang="en-US" dirty="0" smtClean="0">
                <a:solidFill>
                  <a:sysClr val="windowText" lastClr="000000"/>
                </a:solidFill>
                <a:latin typeface="+mn-ea"/>
              </a:rPr>
              <a:t>年度</a:t>
            </a:r>
            <a:r>
              <a:rPr lang="en-US" altLang="ja-JP" dirty="0" smtClean="0">
                <a:solidFill>
                  <a:sysClr val="windowText" lastClr="000000"/>
                </a:solidFill>
                <a:latin typeface="+mn-ea"/>
              </a:rPr>
              <a:t>]</a:t>
            </a:r>
            <a:r>
              <a:rPr lang="ja-JP" altLang="en-US" dirty="0" smtClean="0">
                <a:solidFill>
                  <a:sysClr val="windowText" lastClr="000000"/>
                </a:solidFill>
                <a:latin typeface="+mn-ea"/>
              </a:rPr>
              <a:t>より）</a:t>
            </a:r>
            <a:endParaRPr lang="en-US" altLang="ja-JP" dirty="0" smtClean="0">
              <a:solidFill>
                <a:sysClr val="windowText" lastClr="000000"/>
              </a:solidFill>
              <a:latin typeface="+mn-ea"/>
            </a:endParaRPr>
          </a:p>
        </p:txBody>
      </p:sp>
      <p:sp>
        <p:nvSpPr>
          <p:cNvPr id="2" name="テキスト ボックス 1"/>
          <p:cNvSpPr txBox="1"/>
          <p:nvPr/>
        </p:nvSpPr>
        <p:spPr>
          <a:xfrm>
            <a:off x="7390009" y="227321"/>
            <a:ext cx="1474205" cy="276999"/>
          </a:xfrm>
          <a:prstGeom prst="rect">
            <a:avLst/>
          </a:prstGeom>
          <a:noFill/>
        </p:spPr>
        <p:txBody>
          <a:bodyPr wrap="square" rtlCol="0">
            <a:spAutoFit/>
          </a:bodyPr>
          <a:lstStyle/>
          <a:p>
            <a:pPr algn="ctr"/>
            <a:r>
              <a:rPr lang="ja-JP" altLang="en-US" sz="1200" dirty="0" smtClean="0"/>
              <a:t>資料－６</a:t>
            </a:r>
            <a:endParaRPr kumimoji="1" lang="ja-JP" altLang="en-US" sz="1200" dirty="0"/>
          </a:p>
        </p:txBody>
      </p:sp>
    </p:spTree>
    <p:extLst>
      <p:ext uri="{BB962C8B-B14F-4D97-AF65-F5344CB8AC3E}">
        <p14:creationId xmlns:p14="http://schemas.microsoft.com/office/powerpoint/2010/main" val="366113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9512" y="332656"/>
            <a:ext cx="8784976" cy="6120680"/>
          </a:xfrm>
          <a:prstGeom prst="roundRect">
            <a:avLst>
              <a:gd name="adj" fmla="val 7005"/>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200">
              <a:solidFill>
                <a:schemeClr val="tx1"/>
              </a:solidFill>
              <a:latin typeface="HG丸ｺﾞｼｯｸM-PRO" pitchFamily="50" charset="-128"/>
              <a:ea typeface="HG丸ｺﾞｼｯｸM-PRO" pitchFamily="50" charset="-128"/>
            </a:endParaRPr>
          </a:p>
        </p:txBody>
      </p:sp>
      <p:sp>
        <p:nvSpPr>
          <p:cNvPr id="5" name="角丸四角形 4"/>
          <p:cNvSpPr/>
          <p:nvPr/>
        </p:nvSpPr>
        <p:spPr>
          <a:xfrm>
            <a:off x="755576" y="465690"/>
            <a:ext cx="3457199" cy="276640"/>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baseline="0" dirty="0">
                <a:solidFill>
                  <a:sysClr val="windowText" lastClr="000000"/>
                </a:solidFill>
                <a:effectLst/>
                <a:latin typeface="HG丸ｺﾞｼｯｸM-PRO" pitchFamily="50" charset="-128"/>
                <a:ea typeface="HG丸ｺﾞｼｯｸM-PRO" pitchFamily="50" charset="-128"/>
              </a:rPr>
              <a:t>☆</a:t>
            </a:r>
            <a:r>
              <a:rPr lang="ja-JP" altLang="en-US" sz="1400" b="1" dirty="0">
                <a:solidFill>
                  <a:sysClr val="windowText" lastClr="000000"/>
                </a:solidFill>
              </a:rPr>
              <a:t>東京国際空港国際線ターミナル</a:t>
            </a:r>
            <a:endParaRPr kumimoji="1" lang="en-US" altLang="ja-JP" sz="1400" b="1" baseline="0" dirty="0">
              <a:solidFill>
                <a:sysClr val="windowText" lastClr="000000"/>
              </a:solidFill>
              <a:effectLst/>
              <a:latin typeface="HG丸ｺﾞｼｯｸM-PRO" pitchFamily="50" charset="-128"/>
              <a:ea typeface="HG丸ｺﾞｼｯｸM-PRO" pitchFamily="50" charset="-128"/>
            </a:endParaRPr>
          </a:p>
        </p:txBody>
      </p:sp>
      <p:pic>
        <p:nvPicPr>
          <p:cNvPr id="6" name="図 5" descr="http://www.mlit.go.jp/common/00098900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1648" y="4384359"/>
            <a:ext cx="2825053" cy="1804895"/>
          </a:xfrm>
          <a:prstGeom prst="rect">
            <a:avLst/>
          </a:prstGeom>
          <a:noFill/>
          <a:ln>
            <a:noFill/>
          </a:ln>
        </p:spPr>
      </p:pic>
      <p:pic>
        <p:nvPicPr>
          <p:cNvPr id="7" name="図 6" descr="http://www.mlit.go.jp/common/000989006.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4384359"/>
            <a:ext cx="2615790" cy="1804895"/>
          </a:xfrm>
          <a:prstGeom prst="rect">
            <a:avLst/>
          </a:prstGeom>
          <a:noFill/>
          <a:ln>
            <a:noFill/>
          </a:ln>
        </p:spPr>
      </p:pic>
      <p:sp>
        <p:nvSpPr>
          <p:cNvPr id="8" name="角丸四角形 7"/>
          <p:cNvSpPr/>
          <p:nvPr/>
        </p:nvSpPr>
        <p:spPr>
          <a:xfrm>
            <a:off x="330093" y="763295"/>
            <a:ext cx="8640960" cy="5315657"/>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200" b="1" baseline="0" dirty="0">
                <a:solidFill>
                  <a:sysClr val="windowText" lastClr="000000"/>
                </a:solidFill>
                <a:effectLst/>
                <a:latin typeface="+mn-ea"/>
              </a:rPr>
              <a:t>【</a:t>
            </a:r>
            <a:r>
              <a:rPr kumimoji="1" lang="ja-JP" altLang="en-US" sz="1200" b="1" baseline="0" dirty="0">
                <a:solidFill>
                  <a:sysClr val="windowText" lastClr="000000"/>
                </a:solidFill>
                <a:effectLst/>
                <a:latin typeface="+mn-ea"/>
              </a:rPr>
              <a:t>概要</a:t>
            </a:r>
            <a:r>
              <a:rPr kumimoji="1" lang="en-US" altLang="ja-JP" sz="1200" b="1" baseline="0" dirty="0">
                <a:solidFill>
                  <a:sysClr val="windowText" lastClr="000000"/>
                </a:solidFill>
                <a:effectLst/>
                <a:latin typeface="+mn-ea"/>
              </a:rPr>
              <a:t>】</a:t>
            </a:r>
          </a:p>
          <a:p>
            <a:r>
              <a:rPr lang="ja-JP" altLang="en-US" sz="1200" dirty="0">
                <a:solidFill>
                  <a:sysClr val="windowText" lastClr="000000"/>
                </a:solidFill>
                <a:latin typeface="+mn-ea"/>
              </a:rPr>
              <a:t>　東京国際空港国際線ターミナルの新設に当たり、</a:t>
            </a:r>
            <a:r>
              <a:rPr lang="ja-JP" altLang="en-US" sz="1200" b="1" u="sng" dirty="0">
                <a:solidFill>
                  <a:sysClr val="windowText" lastClr="000000"/>
                </a:solidFill>
                <a:latin typeface="+mn-ea"/>
              </a:rPr>
              <a:t>有識者や障害当事者等を中心とする「ユニバーサルデザイン検討委員会」の設立や委員としての参画、多様な障害者を招き高頻度で開催された当事者ワークショップにおける意見等を設計や工事へ反映するなど、ターミナル全体におけるユニバーサルデザインに配慮を行う</a:t>
            </a:r>
            <a:r>
              <a:rPr lang="ja-JP" altLang="en-US" sz="1200" dirty="0">
                <a:solidFill>
                  <a:sysClr val="windowText" lastClr="000000"/>
                </a:solidFill>
                <a:latin typeface="+mn-ea"/>
              </a:rPr>
              <a:t>ほか、鉄道駅ホーム階と到着・出発階を直接結ぶ複数の大型エレベーターの整備、モノレールのホームから出発ロビーまで短く、フラットな動線の確保など、ターミナル施設全体における高度なバリアフリー化を実現した。</a:t>
            </a:r>
            <a:endParaRPr lang="en-US" altLang="ja-JP" sz="1200" dirty="0">
              <a:solidFill>
                <a:sysClr val="windowText" lastClr="000000"/>
              </a:solidFill>
              <a:latin typeface="+mn-ea"/>
            </a:endParaRPr>
          </a:p>
          <a:p>
            <a:endParaRPr kumimoji="1" lang="en-US" altLang="ja-JP" sz="1200" baseline="0" dirty="0">
              <a:solidFill>
                <a:sysClr val="windowText" lastClr="000000"/>
              </a:solidFill>
              <a:effectLst/>
              <a:latin typeface="+mn-ea"/>
            </a:endParaRPr>
          </a:p>
          <a:p>
            <a:r>
              <a:rPr lang="en-US" altLang="ja-JP" sz="1200" b="1" dirty="0">
                <a:solidFill>
                  <a:sysClr val="windowText" lastClr="000000"/>
                </a:solidFill>
              </a:rPr>
              <a:t>【</a:t>
            </a:r>
            <a:r>
              <a:rPr lang="ja-JP" altLang="en-US" sz="1200" b="1" dirty="0">
                <a:solidFill>
                  <a:sysClr val="windowText" lastClr="000000"/>
                </a:solidFill>
                <a:effectLst/>
              </a:rPr>
              <a:t>取組</a:t>
            </a:r>
            <a:r>
              <a:rPr lang="en-US" altLang="ja-JP" sz="1200" b="1" dirty="0">
                <a:solidFill>
                  <a:sysClr val="windowText" lastClr="000000"/>
                </a:solidFill>
              </a:rPr>
              <a:t>】</a:t>
            </a:r>
            <a:r>
              <a:rPr lang="ja-JP" altLang="en-US" sz="1200" dirty="0">
                <a:solidFill>
                  <a:sysClr val="windowText" lastClr="000000"/>
                </a:solidFill>
              </a:rPr>
              <a:t/>
            </a:r>
            <a:br>
              <a:rPr lang="ja-JP" altLang="en-US" sz="1200" dirty="0">
                <a:solidFill>
                  <a:sysClr val="windowText" lastClr="000000"/>
                </a:solidFill>
              </a:rPr>
            </a:br>
            <a:r>
              <a:rPr lang="ja-JP" altLang="en-US" sz="1200" dirty="0">
                <a:solidFill>
                  <a:sysClr val="windowText" lastClr="000000"/>
                </a:solidFill>
              </a:rPr>
              <a:t>　　国際線ターミナルの</a:t>
            </a:r>
            <a:r>
              <a:rPr lang="ja-JP" altLang="en-US" sz="1200" b="1" u="sng" dirty="0">
                <a:solidFill>
                  <a:sysClr val="windowText" lastClr="000000"/>
                </a:solidFill>
              </a:rPr>
              <a:t>設計･施工段階において、整備計画の検証・評価・改善することを目的に有識者・障害者・関係事業者・地方自治体等をメンバーとした</a:t>
            </a:r>
            <a:r>
              <a:rPr lang="en-US" altLang="ja-JP" sz="1200" b="1" u="sng" dirty="0">
                <a:solidFill>
                  <a:sysClr val="windowText" lastClr="000000"/>
                </a:solidFill>
              </a:rPr>
              <a:t>『</a:t>
            </a:r>
            <a:r>
              <a:rPr lang="ja-JP" altLang="ja-JP" sz="1200" b="1" u="sng" dirty="0">
                <a:solidFill>
                  <a:sysClr val="windowText" lastClr="000000"/>
                </a:solidFill>
                <a:effectLst/>
              </a:rPr>
              <a:t>ユニバーサルデザイン</a:t>
            </a:r>
            <a:r>
              <a:rPr lang="ja-JP" altLang="en-US" sz="1200" b="1" u="sng" dirty="0">
                <a:solidFill>
                  <a:sysClr val="windowText" lastClr="000000"/>
                </a:solidFill>
              </a:rPr>
              <a:t>検討委員会</a:t>
            </a:r>
            <a:r>
              <a:rPr lang="en-US" altLang="ja-JP" sz="1200" b="1" u="sng" dirty="0">
                <a:solidFill>
                  <a:sysClr val="windowText" lastClr="000000"/>
                </a:solidFill>
              </a:rPr>
              <a:t>』</a:t>
            </a:r>
            <a:r>
              <a:rPr lang="ja-JP" altLang="en-US" sz="1200" b="1" u="sng" dirty="0">
                <a:solidFill>
                  <a:sysClr val="windowText" lastClr="000000"/>
                </a:solidFill>
              </a:rPr>
              <a:t>において設計内容の改善等の検討及びその反映を行った</a:t>
            </a:r>
            <a:r>
              <a:rPr lang="ja-JP" altLang="en-US" sz="1200" dirty="0">
                <a:solidFill>
                  <a:sysClr val="windowText" lastClr="000000"/>
                </a:solidFill>
              </a:rPr>
              <a:t>。</a:t>
            </a:r>
            <a:br>
              <a:rPr lang="ja-JP" altLang="en-US" sz="1200" dirty="0">
                <a:solidFill>
                  <a:sysClr val="windowText" lastClr="000000"/>
                </a:solidFill>
              </a:rPr>
            </a:br>
            <a:r>
              <a:rPr lang="ja-JP" altLang="en-US" sz="1200" dirty="0">
                <a:solidFill>
                  <a:sysClr val="windowText" lastClr="000000"/>
                </a:solidFill>
              </a:rPr>
              <a:t>　また、具体的な評価・検証を行うに当たって、多様な利用者の視点にて実施するため、</a:t>
            </a:r>
            <a:r>
              <a:rPr lang="ja-JP" altLang="en-US" sz="1200" b="1" u="sng" dirty="0">
                <a:solidFill>
                  <a:sysClr val="windowText" lastClr="000000"/>
                </a:solidFill>
              </a:rPr>
              <a:t>多様な障害者を中心に有識者･設計者・施工者等をメンバーとする</a:t>
            </a:r>
            <a:r>
              <a:rPr lang="en-US" altLang="ja-JP" sz="1200" b="1" u="sng" dirty="0">
                <a:solidFill>
                  <a:sysClr val="windowText" lastClr="000000"/>
                </a:solidFill>
              </a:rPr>
              <a:t>『</a:t>
            </a:r>
            <a:r>
              <a:rPr lang="ja-JP" altLang="ja-JP" sz="1200" b="1" u="sng" dirty="0">
                <a:solidFill>
                  <a:sysClr val="windowText" lastClr="000000"/>
                </a:solidFill>
                <a:effectLst/>
              </a:rPr>
              <a:t>ユニバーサルデザイン</a:t>
            </a:r>
            <a:r>
              <a:rPr lang="ja-JP" altLang="en-US" sz="1200" b="1" u="sng" dirty="0">
                <a:solidFill>
                  <a:sysClr val="windowText" lastClr="000000"/>
                </a:solidFill>
              </a:rPr>
              <a:t>ワークショップ</a:t>
            </a:r>
            <a:r>
              <a:rPr lang="en-US" altLang="ja-JP" sz="1200" b="1" u="sng" dirty="0">
                <a:solidFill>
                  <a:sysClr val="windowText" lastClr="000000"/>
                </a:solidFill>
              </a:rPr>
              <a:t>』</a:t>
            </a:r>
            <a:r>
              <a:rPr lang="ja-JP" altLang="en-US" sz="1200" b="1" u="sng" dirty="0">
                <a:solidFill>
                  <a:sysClr val="windowText" lastClr="000000"/>
                </a:solidFill>
              </a:rPr>
              <a:t>を</a:t>
            </a:r>
            <a:r>
              <a:rPr lang="en-US" altLang="ja-JP" sz="1200" b="1" u="sng" dirty="0">
                <a:solidFill>
                  <a:sysClr val="windowText" lastClr="000000"/>
                </a:solidFill>
              </a:rPr>
              <a:t>40</a:t>
            </a:r>
            <a:r>
              <a:rPr lang="ja-JP" altLang="en-US" sz="1200" b="1" u="sng" dirty="0">
                <a:solidFill>
                  <a:sysClr val="windowText" lastClr="000000"/>
                </a:solidFill>
              </a:rPr>
              <a:t>回程度実施</a:t>
            </a:r>
            <a:r>
              <a:rPr lang="ja-JP" altLang="en-US" sz="1200" dirty="0">
                <a:solidFill>
                  <a:sysClr val="windowText" lastClr="000000"/>
                </a:solidFill>
              </a:rPr>
              <a:t>し、そこで既存施設の実地確認や整備計画に基づく</a:t>
            </a:r>
            <a:r>
              <a:rPr lang="ja-JP" altLang="en-US" sz="1200" b="1" u="sng" dirty="0">
                <a:solidFill>
                  <a:sysClr val="windowText" lastClr="000000"/>
                </a:solidFill>
              </a:rPr>
              <a:t>サンプル及びモックアップ（</a:t>
            </a:r>
            <a:r>
              <a:rPr lang="ja-JP" altLang="ja-JP" sz="1200" b="1" u="sng" dirty="0">
                <a:solidFill>
                  <a:sysClr val="windowText" lastClr="000000"/>
                </a:solidFill>
                <a:effectLst/>
              </a:rPr>
              <a:t>実寸</a:t>
            </a:r>
            <a:r>
              <a:rPr lang="ja-JP" altLang="en-US" sz="1200" b="1" u="sng" dirty="0">
                <a:solidFill>
                  <a:sysClr val="windowText" lastClr="000000"/>
                </a:solidFill>
              </a:rPr>
              <a:t>大模型）を作成した上で多角度からの検証・分析を行い、改善提案・施工反映を行った</a:t>
            </a:r>
            <a:r>
              <a:rPr lang="ja-JP" altLang="en-US" sz="1200" dirty="0">
                <a:solidFill>
                  <a:sysClr val="windowText" lastClr="000000"/>
                </a:solidFill>
              </a:rPr>
              <a:t>。</a:t>
            </a:r>
            <a:endParaRPr lang="en-US" altLang="ja-JP" sz="1200" dirty="0">
              <a:solidFill>
                <a:sysClr val="windowText" lastClr="000000"/>
              </a:solidFill>
              <a:latin typeface="+mn-ea"/>
            </a:endParaRPr>
          </a:p>
          <a:p>
            <a:endParaRPr lang="en-US" altLang="ja-JP" sz="1200" dirty="0">
              <a:solidFill>
                <a:sysClr val="windowText" lastClr="000000"/>
              </a:solidFill>
              <a:latin typeface="+mn-ea"/>
            </a:endParaRPr>
          </a:p>
          <a:p>
            <a:r>
              <a:rPr lang="en-US" altLang="ja-JP" sz="1200" b="1" dirty="0">
                <a:solidFill>
                  <a:sysClr val="windowText" lastClr="000000"/>
                </a:solidFill>
                <a:effectLst/>
              </a:rPr>
              <a:t>【</a:t>
            </a:r>
            <a:r>
              <a:rPr lang="ja-JP" altLang="ja-JP" sz="1200" b="1" dirty="0">
                <a:solidFill>
                  <a:sysClr val="windowText" lastClr="000000"/>
                </a:solidFill>
                <a:effectLst/>
              </a:rPr>
              <a:t>主なバリアフリー設備の整備</a:t>
            </a:r>
            <a:r>
              <a:rPr lang="en-US" altLang="ja-JP" sz="1200" b="1" dirty="0">
                <a:solidFill>
                  <a:sysClr val="windowText" lastClr="000000"/>
                </a:solidFill>
                <a:effectLst/>
              </a:rPr>
              <a:t>】</a:t>
            </a:r>
            <a:endParaRPr lang="en-US" altLang="ja-JP" sz="1200" dirty="0">
              <a:solidFill>
                <a:sysClr val="windowText" lastClr="000000"/>
              </a:solidFill>
              <a:latin typeface="+mn-ea"/>
            </a:endParaRPr>
          </a:p>
          <a:p>
            <a:r>
              <a:rPr lang="ja-JP" altLang="en-US" sz="1200" dirty="0" smtClean="0">
                <a:solidFill>
                  <a:sysClr val="windowText" lastClr="000000"/>
                </a:solidFill>
                <a:latin typeface="+mn-ea"/>
              </a:rPr>
              <a:t>●</a:t>
            </a:r>
            <a:r>
              <a:rPr lang="ja-JP" altLang="en-US" sz="1200" dirty="0">
                <a:solidFill>
                  <a:sysClr val="windowText" lastClr="000000"/>
                </a:solidFill>
                <a:latin typeface="+mn-ea"/>
              </a:rPr>
              <a:t> 鉄道駅・ターミナルビル間の乗継円滑化</a:t>
            </a:r>
            <a:br>
              <a:rPr lang="ja-JP" altLang="en-US" sz="1200" dirty="0">
                <a:solidFill>
                  <a:sysClr val="windowText" lastClr="000000"/>
                </a:solidFill>
                <a:latin typeface="+mn-ea"/>
              </a:rPr>
            </a:br>
            <a:r>
              <a:rPr lang="ja-JP" altLang="en-US" sz="1200" dirty="0">
                <a:solidFill>
                  <a:sysClr val="windowText" lastClr="000000"/>
                </a:solidFill>
                <a:latin typeface="+mn-ea"/>
              </a:rPr>
              <a:t>　国際線ターミナルビルの建設に合わせ、京浜急行電鉄が羽田空港国際線ターミナル駅を新設し、地下に設置されるホーム</a:t>
            </a:r>
            <a:r>
              <a:rPr lang="ja-JP" altLang="en-US" sz="1200" dirty="0" smtClean="0">
                <a:solidFill>
                  <a:sysClr val="windowText" lastClr="000000"/>
                </a:solidFill>
                <a:latin typeface="+mn-ea"/>
              </a:rPr>
              <a:t>と</a:t>
            </a:r>
            <a:endParaRPr lang="en-US" altLang="ja-JP" sz="1200" dirty="0" smtClean="0">
              <a:solidFill>
                <a:sysClr val="windowText" lastClr="000000"/>
              </a:solidFill>
              <a:latin typeface="+mn-ea"/>
            </a:endParaRPr>
          </a:p>
          <a:p>
            <a:r>
              <a:rPr lang="ja-JP" altLang="en-US" sz="1200" dirty="0" smtClean="0">
                <a:solidFill>
                  <a:sysClr val="windowText" lastClr="000000"/>
                </a:solidFill>
                <a:latin typeface="+mn-ea"/>
              </a:rPr>
              <a:t>到着</a:t>
            </a:r>
            <a:r>
              <a:rPr lang="ja-JP" altLang="en-US" sz="1200" dirty="0">
                <a:solidFill>
                  <a:sysClr val="windowText" lastClr="000000"/>
                </a:solidFill>
                <a:latin typeface="+mn-ea"/>
              </a:rPr>
              <a:t>・出発階をダイレクトに結ぶ複数の大型エレベーターや直通エスカレーターを設置した。</a:t>
            </a:r>
            <a:r>
              <a:rPr lang="ja-JP" altLang="en-US" sz="1000" dirty="0">
                <a:solidFill>
                  <a:sysClr val="windowText" lastClr="000000"/>
                </a:solidFill>
                <a:latin typeface="+mn-ea"/>
              </a:rPr>
              <a:t/>
            </a:r>
            <a:br>
              <a:rPr lang="ja-JP" altLang="en-US" sz="1000" dirty="0">
                <a:solidFill>
                  <a:sysClr val="windowText" lastClr="000000"/>
                </a:solidFill>
                <a:latin typeface="+mn-ea"/>
              </a:rPr>
            </a:br>
            <a:r>
              <a:rPr lang="ja-JP" altLang="en-US" sz="1000" dirty="0">
                <a:solidFill>
                  <a:sysClr val="windowText" lastClr="000000"/>
                </a:solidFill>
                <a:latin typeface="+mn-ea"/>
              </a:rPr>
              <a:t>　</a:t>
            </a:r>
            <a:endParaRPr lang="en-US" altLang="ja-JP" sz="1000" dirty="0" smtClean="0">
              <a:solidFill>
                <a:sysClr val="windowText" lastClr="000000"/>
              </a:solidFill>
              <a:latin typeface="+mn-ea"/>
            </a:endParaRPr>
          </a:p>
          <a:p>
            <a:pPr>
              <a:lnSpc>
                <a:spcPts val="1000"/>
              </a:lnSpc>
            </a:pPr>
            <a:r>
              <a:rPr lang="ja-JP" altLang="en-US" sz="1000" dirty="0">
                <a:solidFill>
                  <a:sysClr val="windowText" lastClr="000000"/>
                </a:solidFill>
                <a:latin typeface="+mn-ea"/>
              </a:rPr>
              <a:t/>
            </a:r>
            <a:br>
              <a:rPr lang="ja-JP" altLang="en-US" sz="1000" dirty="0">
                <a:solidFill>
                  <a:sysClr val="windowText" lastClr="000000"/>
                </a:solidFill>
                <a:latin typeface="+mn-ea"/>
              </a:rPr>
            </a:br>
            <a:r>
              <a:rPr lang="ja-JP" altLang="en-US" sz="1000" dirty="0">
                <a:solidFill>
                  <a:sysClr val="windowText" lastClr="000000"/>
                </a:solidFill>
                <a:latin typeface="+mn-ea"/>
              </a:rPr>
              <a:t/>
            </a:r>
            <a:br>
              <a:rPr lang="ja-JP" altLang="en-US" sz="1000" dirty="0">
                <a:solidFill>
                  <a:sysClr val="windowText" lastClr="000000"/>
                </a:solidFill>
                <a:latin typeface="+mn-ea"/>
              </a:rPr>
            </a:br>
            <a:r>
              <a:rPr lang="ja-JP" altLang="en-US" sz="1000" dirty="0">
                <a:solidFill>
                  <a:sysClr val="windowText" lastClr="000000"/>
                </a:solidFill>
                <a:latin typeface="+mn-ea"/>
              </a:rPr>
              <a:t/>
            </a:r>
            <a:br>
              <a:rPr lang="ja-JP" altLang="en-US" sz="1000" dirty="0">
                <a:solidFill>
                  <a:sysClr val="windowText" lastClr="000000"/>
                </a:solidFill>
                <a:latin typeface="+mn-ea"/>
              </a:rPr>
            </a:br>
            <a:endParaRPr kumimoji="1" lang="en-US" altLang="ja-JP" sz="1000" baseline="0" dirty="0">
              <a:solidFill>
                <a:sysClr val="windowText" lastClr="000000"/>
              </a:solidFill>
              <a:effectLst/>
              <a:latin typeface="+mn-ea"/>
            </a:endParaRPr>
          </a:p>
        </p:txBody>
      </p:sp>
      <p:sp>
        <p:nvSpPr>
          <p:cNvPr id="9" name="角丸四角形 8"/>
          <p:cNvSpPr/>
          <p:nvPr/>
        </p:nvSpPr>
        <p:spPr>
          <a:xfrm>
            <a:off x="6948264" y="6202311"/>
            <a:ext cx="1888899" cy="285750"/>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900" b="0" baseline="0" dirty="0" smtClean="0">
                <a:solidFill>
                  <a:sysClr val="windowText" lastClr="000000"/>
                </a:solidFill>
                <a:effectLst/>
                <a:latin typeface="+mn-ea"/>
                <a:ea typeface="+mn-ea"/>
                <a:cs typeface="+mn-cs"/>
              </a:rPr>
              <a:t>（国土</a:t>
            </a:r>
            <a:r>
              <a:rPr kumimoji="1" lang="ja-JP" altLang="en-US" sz="900" b="0" baseline="0" dirty="0">
                <a:solidFill>
                  <a:sysClr val="windowText" lastClr="000000"/>
                </a:solidFill>
                <a:effectLst/>
                <a:latin typeface="+mn-ea"/>
                <a:ea typeface="+mn-ea"/>
                <a:cs typeface="+mn-cs"/>
              </a:rPr>
              <a:t>交通省ホームページ</a:t>
            </a:r>
            <a:r>
              <a:rPr kumimoji="1" lang="ja-JP" altLang="en-US" sz="900" b="0" baseline="0" dirty="0" smtClean="0">
                <a:solidFill>
                  <a:sysClr val="windowText" lastClr="000000"/>
                </a:solidFill>
                <a:effectLst/>
                <a:latin typeface="+mn-ea"/>
                <a:ea typeface="+mn-ea"/>
                <a:cs typeface="+mn-cs"/>
              </a:rPr>
              <a:t>より）</a:t>
            </a:r>
            <a:endParaRPr kumimoji="1" lang="en-US" altLang="ja-JP" sz="900" b="0" baseline="0" dirty="0">
              <a:solidFill>
                <a:sysClr val="windowText" lastClr="000000"/>
              </a:solidFill>
              <a:effectLst/>
              <a:latin typeface="+mn-ea"/>
              <a:ea typeface="+mn-ea"/>
              <a:cs typeface="+mn-cs"/>
            </a:endParaRPr>
          </a:p>
        </p:txBody>
      </p:sp>
    </p:spTree>
    <p:extLst>
      <p:ext uri="{BB962C8B-B14F-4D97-AF65-F5344CB8AC3E}">
        <p14:creationId xmlns:p14="http://schemas.microsoft.com/office/powerpoint/2010/main" val="4237850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51519" y="348205"/>
            <a:ext cx="8712970" cy="6321155"/>
          </a:xfrm>
          <a:prstGeom prst="roundRect">
            <a:avLst>
              <a:gd name="adj" fmla="val 7005"/>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200">
              <a:solidFill>
                <a:schemeClr val="tx1"/>
              </a:solidFill>
              <a:latin typeface="HG丸ｺﾞｼｯｸM-PRO" pitchFamily="50" charset="-128"/>
              <a:ea typeface="HG丸ｺﾞｼｯｸM-PRO" pitchFamily="50" charset="-128"/>
            </a:endParaRPr>
          </a:p>
        </p:txBody>
      </p:sp>
      <p:sp>
        <p:nvSpPr>
          <p:cNvPr id="5" name="角丸四角形 4"/>
          <p:cNvSpPr/>
          <p:nvPr/>
        </p:nvSpPr>
        <p:spPr>
          <a:xfrm>
            <a:off x="539552" y="548680"/>
            <a:ext cx="2695576" cy="220662"/>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baseline="0" dirty="0">
                <a:solidFill>
                  <a:sysClr val="windowText" lastClr="000000"/>
                </a:solidFill>
                <a:effectLst/>
                <a:latin typeface="HG丸ｺﾞｼｯｸM-PRO" pitchFamily="50" charset="-128"/>
                <a:ea typeface="HG丸ｺﾞｼｯｸM-PRO" pitchFamily="50" charset="-128"/>
              </a:rPr>
              <a:t>☆</a:t>
            </a:r>
            <a:r>
              <a:rPr lang="ja-JP" altLang="en-US" sz="1400" b="1" dirty="0">
                <a:solidFill>
                  <a:sysClr val="windowText" lastClr="000000"/>
                </a:solidFill>
                <a:effectLst/>
              </a:rPr>
              <a:t>新千歳</a:t>
            </a:r>
            <a:r>
              <a:rPr lang="ja-JP" altLang="en-US" sz="1400" b="1" dirty="0" smtClean="0">
                <a:solidFill>
                  <a:sysClr val="windowText" lastClr="000000"/>
                </a:solidFill>
                <a:effectLst/>
              </a:rPr>
              <a:t>空港</a:t>
            </a:r>
            <a:r>
              <a:rPr lang="ja-JP" altLang="en-US" sz="1400" b="1" dirty="0" smtClean="0">
                <a:solidFill>
                  <a:sysClr val="windowText" lastClr="000000"/>
                </a:solidFill>
              </a:rPr>
              <a:t>国際</a:t>
            </a:r>
            <a:r>
              <a:rPr lang="ja-JP" altLang="en-US" sz="1400" b="1" dirty="0">
                <a:solidFill>
                  <a:sysClr val="windowText" lastClr="000000"/>
                </a:solidFill>
              </a:rPr>
              <a:t>線ターミナル</a:t>
            </a:r>
            <a:endParaRPr kumimoji="1" lang="en-US" altLang="ja-JP" sz="1400" b="1" baseline="0" dirty="0">
              <a:solidFill>
                <a:sysClr val="windowText" lastClr="000000"/>
              </a:solidFill>
              <a:effectLst/>
              <a:latin typeface="HG丸ｺﾞｼｯｸM-PRO" pitchFamily="50" charset="-128"/>
              <a:ea typeface="HG丸ｺﾞｼｯｸM-PRO" pitchFamily="50" charset="-128"/>
            </a:endParaRPr>
          </a:p>
        </p:txBody>
      </p:sp>
      <p:sp>
        <p:nvSpPr>
          <p:cNvPr id="6" name="角丸四角形 5"/>
          <p:cNvSpPr/>
          <p:nvPr/>
        </p:nvSpPr>
        <p:spPr>
          <a:xfrm>
            <a:off x="290259" y="586173"/>
            <a:ext cx="8458205" cy="6083187"/>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200" b="1" baseline="0" dirty="0">
                <a:solidFill>
                  <a:sysClr val="windowText" lastClr="000000"/>
                </a:solidFill>
                <a:effectLst/>
                <a:latin typeface="+mn-ea"/>
              </a:rPr>
              <a:t>【</a:t>
            </a:r>
            <a:r>
              <a:rPr kumimoji="1" lang="ja-JP" altLang="en-US" sz="1200" b="1" baseline="0" dirty="0">
                <a:solidFill>
                  <a:sysClr val="windowText" lastClr="000000"/>
                </a:solidFill>
                <a:effectLst/>
                <a:latin typeface="+mn-ea"/>
              </a:rPr>
              <a:t>概要</a:t>
            </a:r>
            <a:r>
              <a:rPr kumimoji="1" lang="en-US" altLang="ja-JP" sz="1200" b="1" baseline="0" dirty="0">
                <a:solidFill>
                  <a:sysClr val="windowText" lastClr="000000"/>
                </a:solidFill>
                <a:effectLst/>
                <a:latin typeface="+mn-ea"/>
              </a:rPr>
              <a:t>】</a:t>
            </a:r>
          </a:p>
          <a:p>
            <a:r>
              <a:rPr lang="ja-JP" altLang="en-US" sz="1200" dirty="0">
                <a:solidFill>
                  <a:sysClr val="windowText" lastClr="000000"/>
                </a:solidFill>
                <a:latin typeface="+mn-ea"/>
              </a:rPr>
              <a:t>　</a:t>
            </a:r>
            <a:r>
              <a:rPr lang="ja-JP" altLang="en-US" sz="1200" dirty="0">
                <a:solidFill>
                  <a:sysClr val="windowText" lastClr="000000"/>
                </a:solidFill>
                <a:effectLst/>
                <a:latin typeface="+mn-ea"/>
              </a:rPr>
              <a:t>基本設計時から有識者や障害当事者等による</a:t>
            </a:r>
            <a:r>
              <a:rPr lang="ja-JP" altLang="ja-JP" sz="1200" dirty="0">
                <a:solidFill>
                  <a:sysClr val="windowText" lastClr="000000"/>
                </a:solidFill>
                <a:effectLst/>
              </a:rPr>
              <a:t>ユニバーサルデザイン</a:t>
            </a:r>
            <a:r>
              <a:rPr lang="ja-JP" altLang="en-US" sz="1200" dirty="0">
                <a:solidFill>
                  <a:sysClr val="windowText" lastClr="000000"/>
                </a:solidFill>
                <a:effectLst/>
                <a:latin typeface="+mn-ea"/>
              </a:rPr>
              <a:t>検討委員会のほか、多様な障害者が参加した当事者</a:t>
            </a:r>
            <a:r>
              <a:rPr lang="ja-JP" altLang="en-US" sz="1200" dirty="0" smtClean="0">
                <a:solidFill>
                  <a:sysClr val="windowText" lastClr="000000"/>
                </a:solidFill>
                <a:effectLst/>
                <a:latin typeface="+mn-ea"/>
              </a:rPr>
              <a:t>ワーキンググループ</a:t>
            </a:r>
            <a:r>
              <a:rPr lang="ja-JP" altLang="en-US" sz="1200" dirty="0">
                <a:solidFill>
                  <a:sysClr val="windowText" lastClr="000000"/>
                </a:solidFill>
              </a:rPr>
              <a:t>（以下、「ＷＧ］）</a:t>
            </a:r>
            <a:r>
              <a:rPr lang="ja-JP" altLang="en-US" sz="1200" dirty="0" smtClean="0">
                <a:solidFill>
                  <a:sysClr val="windowText" lastClr="000000"/>
                </a:solidFill>
                <a:effectLst/>
                <a:latin typeface="+mn-ea"/>
              </a:rPr>
              <a:t>や</a:t>
            </a:r>
            <a:r>
              <a:rPr lang="ja-JP" altLang="ja-JP" sz="1200" dirty="0" smtClean="0">
                <a:solidFill>
                  <a:sysClr val="windowText" lastClr="000000"/>
                </a:solidFill>
                <a:effectLst/>
              </a:rPr>
              <a:t>ユニバーサルデザイン</a:t>
            </a:r>
            <a:r>
              <a:rPr lang="ja-JP" altLang="en-US" sz="1200" dirty="0">
                <a:solidFill>
                  <a:sysClr val="windowText" lastClr="000000"/>
                </a:solidFill>
                <a:effectLst/>
                <a:latin typeface="+mn-ea"/>
              </a:rPr>
              <a:t>の</a:t>
            </a:r>
            <a:r>
              <a:rPr lang="ja-JP" altLang="en-US" sz="1200" dirty="0" smtClean="0">
                <a:solidFill>
                  <a:sysClr val="windowText" lastClr="000000"/>
                </a:solidFill>
                <a:effectLst/>
                <a:latin typeface="+mn-ea"/>
              </a:rPr>
              <a:t>専門家</a:t>
            </a:r>
            <a:r>
              <a:rPr lang="ja-JP" altLang="en-US" sz="1200" dirty="0">
                <a:solidFill>
                  <a:sysClr val="windowText" lastClr="000000"/>
                </a:solidFill>
              </a:rPr>
              <a:t>ＷＧ</a:t>
            </a:r>
            <a:r>
              <a:rPr lang="ja-JP" altLang="en-US" sz="1200" dirty="0" smtClean="0">
                <a:solidFill>
                  <a:sysClr val="windowText" lastClr="000000"/>
                </a:solidFill>
                <a:effectLst/>
                <a:latin typeface="+mn-ea"/>
              </a:rPr>
              <a:t>を</a:t>
            </a:r>
            <a:r>
              <a:rPr lang="ja-JP" altLang="en-US" sz="1200" dirty="0">
                <a:solidFill>
                  <a:sysClr val="windowText" lastClr="000000"/>
                </a:solidFill>
                <a:effectLst/>
                <a:latin typeface="+mn-ea"/>
              </a:rPr>
              <a:t>高頻度に開催し、当事者等の意見を設計や工事に反映。手動車いすで利用できる一般便房、弱視者に配慮した設備、エスカレーター逆進入防止設備、６カ国語によるサインの整備など、高度なバリアフリー化を実施した。</a:t>
            </a:r>
            <a:endParaRPr lang="en-US" altLang="ja-JP" sz="1200" dirty="0">
              <a:solidFill>
                <a:sysClr val="windowText" lastClr="000000"/>
              </a:solidFill>
              <a:effectLst/>
              <a:latin typeface="+mn-ea"/>
            </a:endParaRPr>
          </a:p>
          <a:p>
            <a:pPr algn="l"/>
            <a:endParaRPr kumimoji="1" lang="en-US" altLang="ja-JP" sz="1200" b="0" baseline="0" dirty="0">
              <a:solidFill>
                <a:sysClr val="windowText" lastClr="000000"/>
              </a:solidFill>
              <a:effectLst/>
              <a:latin typeface="+mn-ea"/>
            </a:endParaRPr>
          </a:p>
          <a:p>
            <a:r>
              <a:rPr lang="en-US" altLang="ja-JP" sz="1200" b="1" dirty="0">
                <a:solidFill>
                  <a:sysClr val="windowText" lastClr="000000"/>
                </a:solidFill>
                <a:latin typeface="+mn-ea"/>
              </a:rPr>
              <a:t>【</a:t>
            </a:r>
            <a:r>
              <a:rPr lang="ja-JP" altLang="en-US" sz="1200" b="1" dirty="0">
                <a:solidFill>
                  <a:sysClr val="windowText" lastClr="000000"/>
                </a:solidFill>
                <a:latin typeface="+mn-ea"/>
              </a:rPr>
              <a:t>取組</a:t>
            </a:r>
            <a:r>
              <a:rPr lang="en-US" altLang="ja-JP" sz="1200" b="1" dirty="0">
                <a:solidFill>
                  <a:sysClr val="windowText" lastClr="000000"/>
                </a:solidFill>
                <a:latin typeface="+mn-ea"/>
              </a:rPr>
              <a:t>】</a:t>
            </a:r>
            <a:r>
              <a:rPr lang="ja-JP" altLang="en-US" sz="1200" b="1" dirty="0">
                <a:solidFill>
                  <a:sysClr val="windowText" lastClr="000000"/>
                </a:solidFill>
                <a:latin typeface="+mn-ea"/>
              </a:rPr>
              <a:t/>
            </a:r>
            <a:br>
              <a:rPr lang="ja-JP" altLang="en-US" sz="1200" b="1" dirty="0">
                <a:solidFill>
                  <a:sysClr val="windowText" lastClr="000000"/>
                </a:solidFill>
                <a:latin typeface="+mn-ea"/>
              </a:rPr>
            </a:br>
            <a:r>
              <a:rPr lang="ja-JP" altLang="en-US" sz="1200" dirty="0">
                <a:solidFill>
                  <a:sysClr val="windowText" lastClr="000000"/>
                </a:solidFill>
                <a:latin typeface="+mn-ea"/>
              </a:rPr>
              <a:t>　</a:t>
            </a:r>
            <a:r>
              <a:rPr lang="ja-JP" altLang="en-US" sz="1200" dirty="0">
                <a:solidFill>
                  <a:sysClr val="windowText" lastClr="000000"/>
                </a:solidFill>
                <a:effectLst/>
                <a:latin typeface="+mn-ea"/>
              </a:rPr>
              <a:t>国際線ターミナルビルが新設されることにあたり、</a:t>
            </a:r>
            <a:r>
              <a:rPr lang="ja-JP" altLang="en-US" sz="1200" b="1" u="sng" dirty="0">
                <a:solidFill>
                  <a:sysClr val="windowText" lastClr="000000"/>
                </a:solidFill>
                <a:effectLst/>
                <a:latin typeface="+mn-ea"/>
              </a:rPr>
              <a:t>基本設計時より、「ユニバーサルデザイン検討委員会」を設置し</a:t>
            </a:r>
            <a:r>
              <a:rPr lang="ja-JP" altLang="en-US" sz="1200" dirty="0">
                <a:solidFill>
                  <a:sysClr val="windowText" lastClr="000000"/>
                </a:solidFill>
                <a:effectLst/>
                <a:latin typeface="+mn-ea"/>
              </a:rPr>
              <a:t>、有識者や空港利用者として想定される障害当事者、高齢者、子供連れの方、東アジア地域を中心とした外国人等</a:t>
            </a:r>
            <a:r>
              <a:rPr lang="ja-JP" altLang="en-US" sz="1200" b="1" u="sng" dirty="0">
                <a:solidFill>
                  <a:sysClr val="windowText" lastClr="000000"/>
                </a:solidFill>
                <a:effectLst/>
                <a:latin typeface="+mn-ea"/>
              </a:rPr>
              <a:t>、</a:t>
            </a:r>
            <a:r>
              <a:rPr lang="en-US" altLang="ja-JP" sz="1200" b="1" u="sng" dirty="0">
                <a:solidFill>
                  <a:sysClr val="windowText" lastClr="000000"/>
                </a:solidFill>
                <a:effectLst/>
                <a:latin typeface="+mn-ea"/>
              </a:rPr>
              <a:t>100</a:t>
            </a:r>
            <a:r>
              <a:rPr lang="ja-JP" altLang="en-US" sz="1200" b="1" u="sng" dirty="0">
                <a:solidFill>
                  <a:sysClr val="windowText" lastClr="000000"/>
                </a:solidFill>
                <a:effectLst/>
                <a:latin typeface="+mn-ea"/>
              </a:rPr>
              <a:t>名程度の幅広い関係者が参加し、案内誘導（視覚・聴覚</a:t>
            </a:r>
            <a:r>
              <a:rPr lang="ja-JP" altLang="en-US" sz="1200" b="1" u="sng" dirty="0" smtClean="0">
                <a:solidFill>
                  <a:sysClr val="windowText" lastClr="000000"/>
                </a:solidFill>
                <a:effectLst/>
                <a:latin typeface="+mn-ea"/>
              </a:rPr>
              <a:t>）</a:t>
            </a:r>
            <a:r>
              <a:rPr lang="ja-JP" altLang="en-US" sz="1200" b="1" u="sng" dirty="0">
                <a:solidFill>
                  <a:sysClr val="windowText" lastClr="000000"/>
                </a:solidFill>
              </a:rPr>
              <a:t>ＷＧ</a:t>
            </a:r>
            <a:r>
              <a:rPr lang="ja-JP" altLang="en-US" sz="1200" b="1" u="sng" dirty="0" smtClean="0">
                <a:solidFill>
                  <a:sysClr val="windowText" lastClr="000000"/>
                </a:solidFill>
                <a:effectLst/>
                <a:latin typeface="+mn-ea"/>
              </a:rPr>
              <a:t>、授乳室</a:t>
            </a:r>
            <a:r>
              <a:rPr lang="ja-JP" altLang="en-US" sz="1200" b="1" u="sng" dirty="0">
                <a:solidFill>
                  <a:sysClr val="windowText" lastClr="000000"/>
                </a:solidFill>
              </a:rPr>
              <a:t>ＷＧ</a:t>
            </a:r>
            <a:r>
              <a:rPr lang="ja-JP" altLang="en-US" sz="1200" b="1" u="sng" dirty="0" smtClean="0">
                <a:solidFill>
                  <a:sysClr val="windowText" lastClr="000000"/>
                </a:solidFill>
                <a:effectLst/>
                <a:latin typeface="+mn-ea"/>
              </a:rPr>
              <a:t>、オストメイト</a:t>
            </a:r>
            <a:r>
              <a:rPr lang="ja-JP" altLang="en-US" sz="1200" b="1" u="sng" dirty="0">
                <a:solidFill>
                  <a:sysClr val="windowText" lastClr="000000"/>
                </a:solidFill>
              </a:rPr>
              <a:t>ＷＧ</a:t>
            </a:r>
            <a:r>
              <a:rPr lang="ja-JP" altLang="en-US" sz="1200" b="1" u="sng" dirty="0" smtClean="0">
                <a:solidFill>
                  <a:sysClr val="windowText" lastClr="000000"/>
                </a:solidFill>
                <a:effectLst/>
                <a:latin typeface="+mn-ea"/>
              </a:rPr>
              <a:t>、多言語</a:t>
            </a:r>
            <a:r>
              <a:rPr lang="ja-JP" altLang="en-US" sz="1200" b="1" u="sng" dirty="0">
                <a:solidFill>
                  <a:sysClr val="windowText" lastClr="000000"/>
                </a:solidFill>
              </a:rPr>
              <a:t>ＷＧ</a:t>
            </a:r>
            <a:r>
              <a:rPr lang="ja-JP" altLang="en-US" sz="1200" b="1" u="sng" dirty="0" smtClean="0">
                <a:solidFill>
                  <a:sysClr val="windowText" lastClr="000000"/>
                </a:solidFill>
                <a:effectLst/>
                <a:latin typeface="+mn-ea"/>
              </a:rPr>
              <a:t>、専門家</a:t>
            </a:r>
            <a:r>
              <a:rPr lang="ja-JP" altLang="en-US" sz="1200" b="1" u="sng" dirty="0">
                <a:solidFill>
                  <a:sysClr val="windowText" lastClr="000000"/>
                </a:solidFill>
              </a:rPr>
              <a:t>ＷＧ</a:t>
            </a:r>
            <a:r>
              <a:rPr lang="ja-JP" altLang="en-US" sz="1200" b="1" u="sng" dirty="0" smtClean="0">
                <a:solidFill>
                  <a:sysClr val="windowText" lastClr="000000"/>
                </a:solidFill>
                <a:effectLst/>
                <a:latin typeface="+mn-ea"/>
              </a:rPr>
              <a:t>等</a:t>
            </a:r>
            <a:r>
              <a:rPr lang="ja-JP" altLang="en-US" sz="1200" b="1" u="sng" dirty="0">
                <a:solidFill>
                  <a:sysClr val="windowText" lastClr="000000"/>
                </a:solidFill>
                <a:effectLst/>
                <a:latin typeface="+mn-ea"/>
              </a:rPr>
              <a:t>の</a:t>
            </a:r>
            <a:r>
              <a:rPr lang="ja-JP" altLang="en-US" sz="1200" b="1" u="sng" dirty="0" smtClean="0">
                <a:solidFill>
                  <a:sysClr val="windowText" lastClr="000000"/>
                </a:solidFill>
                <a:effectLst/>
                <a:latin typeface="+mn-ea"/>
              </a:rPr>
              <a:t>各種</a:t>
            </a:r>
            <a:r>
              <a:rPr lang="ja-JP" altLang="en-US" sz="1200" b="1" u="sng" dirty="0" smtClean="0">
                <a:solidFill>
                  <a:sysClr val="windowText" lastClr="000000"/>
                </a:solidFill>
              </a:rPr>
              <a:t>ＷＧ</a:t>
            </a:r>
            <a:r>
              <a:rPr lang="ja-JP" altLang="en-US" sz="1200" b="1" u="sng" dirty="0" smtClean="0">
                <a:solidFill>
                  <a:sysClr val="windowText" lastClr="000000"/>
                </a:solidFill>
                <a:effectLst/>
                <a:latin typeface="+mn-ea"/>
              </a:rPr>
              <a:t>や</a:t>
            </a:r>
            <a:r>
              <a:rPr lang="ja-JP" altLang="en-US" sz="1200" b="1" u="sng" dirty="0">
                <a:solidFill>
                  <a:sysClr val="windowText" lastClr="000000"/>
                </a:solidFill>
                <a:effectLst/>
                <a:latin typeface="+mn-ea"/>
              </a:rPr>
              <a:t>モックアップ（実寸大模型）での検証を重ね、設計や工事に反映した</a:t>
            </a:r>
            <a:r>
              <a:rPr lang="ja-JP" altLang="en-US" sz="1200" dirty="0">
                <a:solidFill>
                  <a:sysClr val="windowText" lastClr="000000"/>
                </a:solidFill>
                <a:effectLst/>
                <a:latin typeface="+mn-ea"/>
              </a:rPr>
              <a:t>。</a:t>
            </a:r>
            <a:br>
              <a:rPr lang="ja-JP" altLang="en-US" sz="1200" dirty="0">
                <a:solidFill>
                  <a:sysClr val="windowText" lastClr="000000"/>
                </a:solidFill>
                <a:effectLst/>
                <a:latin typeface="+mn-ea"/>
              </a:rPr>
            </a:br>
            <a:endParaRPr lang="en-US" altLang="ja-JP" sz="1200" dirty="0">
              <a:solidFill>
                <a:sysClr val="windowText" lastClr="000000"/>
              </a:solidFill>
              <a:latin typeface="+mn-ea"/>
            </a:endParaRPr>
          </a:p>
          <a:p>
            <a:r>
              <a:rPr lang="en-US" altLang="ja-JP" sz="1200" b="1" dirty="0">
                <a:solidFill>
                  <a:sysClr val="windowText" lastClr="000000"/>
                </a:solidFill>
                <a:effectLst/>
                <a:latin typeface="+mn-ea"/>
              </a:rPr>
              <a:t>【</a:t>
            </a:r>
            <a:r>
              <a:rPr lang="ja-JP" altLang="en-US" sz="1200" b="1" dirty="0">
                <a:solidFill>
                  <a:sysClr val="windowText" lastClr="000000"/>
                </a:solidFill>
                <a:effectLst/>
                <a:latin typeface="+mn-ea"/>
              </a:rPr>
              <a:t>主なバリアフリー設備の整備</a:t>
            </a:r>
            <a:r>
              <a:rPr lang="en-US" altLang="ja-JP" sz="1200" b="1" dirty="0">
                <a:solidFill>
                  <a:sysClr val="windowText" lastClr="000000"/>
                </a:solidFill>
                <a:effectLst/>
                <a:latin typeface="+mn-ea"/>
              </a:rPr>
              <a:t>】</a:t>
            </a:r>
            <a:r>
              <a:rPr lang="ja-JP" altLang="en-US" sz="1200" dirty="0">
                <a:solidFill>
                  <a:sysClr val="windowText" lastClr="000000"/>
                </a:solidFill>
                <a:effectLst/>
                <a:latin typeface="+mn-ea"/>
              </a:rPr>
              <a:t/>
            </a:r>
            <a:br>
              <a:rPr lang="ja-JP" altLang="en-US" sz="1200" dirty="0">
                <a:solidFill>
                  <a:sysClr val="windowText" lastClr="000000"/>
                </a:solidFill>
                <a:effectLst/>
                <a:latin typeface="+mn-ea"/>
              </a:rPr>
            </a:br>
            <a:r>
              <a:rPr lang="ja-JP" altLang="ja-JP" sz="1200" dirty="0">
                <a:solidFill>
                  <a:sysClr val="windowText" lastClr="000000"/>
                </a:solidFill>
                <a:effectLst/>
              </a:rPr>
              <a:t>●</a:t>
            </a:r>
            <a:r>
              <a:rPr lang="ja-JP" altLang="en-US" sz="1200" dirty="0">
                <a:solidFill>
                  <a:sysClr val="windowText" lastClr="000000"/>
                </a:solidFill>
                <a:effectLst/>
                <a:latin typeface="+mn-ea"/>
              </a:rPr>
              <a:t>利用しやすいトイレの整備</a:t>
            </a:r>
            <a:br>
              <a:rPr lang="ja-JP" altLang="en-US" sz="1200" dirty="0">
                <a:solidFill>
                  <a:sysClr val="windowText" lastClr="000000"/>
                </a:solidFill>
                <a:effectLst/>
                <a:latin typeface="+mn-ea"/>
              </a:rPr>
            </a:br>
            <a:r>
              <a:rPr lang="ja-JP" altLang="en-US" sz="1200" dirty="0">
                <a:solidFill>
                  <a:sysClr val="windowText" lastClr="000000"/>
                </a:solidFill>
                <a:effectLst/>
                <a:latin typeface="+mn-ea"/>
              </a:rPr>
              <a:t>　　奥行きが</a:t>
            </a:r>
            <a:r>
              <a:rPr lang="en-US" altLang="ja-JP" sz="1200" dirty="0">
                <a:solidFill>
                  <a:sysClr val="windowText" lastClr="000000"/>
                </a:solidFill>
                <a:effectLst/>
                <a:latin typeface="+mn-ea"/>
              </a:rPr>
              <a:t>200</a:t>
            </a:r>
            <a:r>
              <a:rPr lang="en-US" altLang="ja-JP" sz="1200" dirty="0" smtClean="0">
                <a:solidFill>
                  <a:sysClr val="windowText" lastClr="000000"/>
                </a:solidFill>
                <a:effectLst/>
                <a:latin typeface="+mn-ea"/>
              </a:rPr>
              <a:t>㎝</a:t>
            </a:r>
            <a:r>
              <a:rPr lang="ja-JP" altLang="en-US" sz="1200" dirty="0" err="1">
                <a:solidFill>
                  <a:sysClr val="windowText" lastClr="000000"/>
                </a:solidFill>
                <a:latin typeface="+mn-ea"/>
              </a:rPr>
              <a:t>、</a:t>
            </a:r>
            <a:r>
              <a:rPr lang="ja-JP" altLang="en-US" sz="1200" dirty="0" smtClean="0">
                <a:solidFill>
                  <a:sysClr val="windowText" lastClr="000000"/>
                </a:solidFill>
                <a:effectLst/>
                <a:latin typeface="+mn-ea"/>
              </a:rPr>
              <a:t>幅</a:t>
            </a:r>
            <a:r>
              <a:rPr lang="ja-JP" altLang="en-US" sz="1200" dirty="0">
                <a:solidFill>
                  <a:sysClr val="windowText" lastClr="000000"/>
                </a:solidFill>
                <a:effectLst/>
                <a:latin typeface="+mn-ea"/>
              </a:rPr>
              <a:t>が</a:t>
            </a:r>
            <a:r>
              <a:rPr lang="en-US" altLang="ja-JP" sz="1200" dirty="0">
                <a:solidFill>
                  <a:sysClr val="windowText" lastClr="000000"/>
                </a:solidFill>
                <a:effectLst/>
                <a:latin typeface="+mn-ea"/>
              </a:rPr>
              <a:t>120㎝</a:t>
            </a:r>
            <a:r>
              <a:rPr lang="ja-JP" altLang="en-US" sz="1200" dirty="0">
                <a:solidFill>
                  <a:sysClr val="windowText" lastClr="000000"/>
                </a:solidFill>
                <a:effectLst/>
                <a:latin typeface="+mn-ea"/>
              </a:rPr>
              <a:t>と一般便房のスペースを広く</a:t>
            </a:r>
            <a:r>
              <a:rPr lang="ja-JP" altLang="en-US" sz="1200" dirty="0" smtClean="0">
                <a:solidFill>
                  <a:sysClr val="windowText" lastClr="000000"/>
                </a:solidFill>
                <a:effectLst/>
                <a:latin typeface="+mn-ea"/>
              </a:rPr>
              <a:t>確保。</a:t>
            </a:r>
            <a:r>
              <a:rPr lang="ja-JP" altLang="en-US" sz="1200" dirty="0">
                <a:solidFill>
                  <a:sysClr val="windowText" lastClr="000000"/>
                </a:solidFill>
                <a:effectLst/>
                <a:latin typeface="+mn-ea"/>
              </a:rPr>
              <a:t/>
            </a:r>
            <a:br>
              <a:rPr lang="ja-JP" altLang="en-US" sz="1200" dirty="0">
                <a:solidFill>
                  <a:sysClr val="windowText" lastClr="000000"/>
                </a:solidFill>
                <a:effectLst/>
                <a:latin typeface="+mn-ea"/>
              </a:rPr>
            </a:br>
            <a:endParaRPr lang="en-US" altLang="ja-JP" sz="1200" dirty="0" smtClean="0">
              <a:solidFill>
                <a:sysClr val="windowText" lastClr="000000"/>
              </a:solidFill>
              <a:effectLst/>
              <a:latin typeface="+mn-ea"/>
            </a:endParaRPr>
          </a:p>
          <a:p>
            <a:r>
              <a:rPr lang="ja-JP" altLang="ja-JP" sz="1200" dirty="0" smtClean="0">
                <a:solidFill>
                  <a:sysClr val="windowText" lastClr="000000"/>
                </a:solidFill>
                <a:effectLst/>
              </a:rPr>
              <a:t>●</a:t>
            </a:r>
            <a:r>
              <a:rPr lang="ja-JP" altLang="en-US" sz="1200" dirty="0">
                <a:solidFill>
                  <a:sysClr val="windowText" lastClr="000000"/>
                </a:solidFill>
                <a:effectLst/>
                <a:latin typeface="+mn-ea"/>
              </a:rPr>
              <a:t>６カ国語によるサインの整備</a:t>
            </a:r>
            <a:br>
              <a:rPr lang="ja-JP" altLang="en-US" sz="1200" dirty="0">
                <a:solidFill>
                  <a:sysClr val="windowText" lastClr="000000"/>
                </a:solidFill>
                <a:effectLst/>
                <a:latin typeface="+mn-ea"/>
              </a:rPr>
            </a:br>
            <a:endParaRPr lang="en-US" altLang="ja-JP" sz="1200" dirty="0" smtClean="0">
              <a:solidFill>
                <a:sysClr val="windowText" lastClr="000000"/>
              </a:solidFill>
              <a:effectLst/>
              <a:latin typeface="+mn-ea"/>
            </a:endParaRPr>
          </a:p>
          <a:p>
            <a:r>
              <a:rPr lang="ja-JP" altLang="ja-JP" sz="1200" dirty="0" smtClean="0">
                <a:solidFill>
                  <a:sysClr val="windowText" lastClr="000000"/>
                </a:solidFill>
                <a:effectLst/>
              </a:rPr>
              <a:t>●</a:t>
            </a:r>
            <a:r>
              <a:rPr lang="ja-JP" altLang="en-US" sz="1200" dirty="0">
                <a:solidFill>
                  <a:sysClr val="windowText" lastClr="000000"/>
                </a:solidFill>
                <a:effectLst/>
                <a:latin typeface="+mn-ea"/>
              </a:rPr>
              <a:t>授乳室の整備</a:t>
            </a:r>
            <a:br>
              <a:rPr lang="ja-JP" altLang="en-US" sz="1200" dirty="0">
                <a:solidFill>
                  <a:sysClr val="windowText" lastClr="000000"/>
                </a:solidFill>
                <a:effectLst/>
                <a:latin typeface="+mn-ea"/>
              </a:rPr>
            </a:br>
            <a:r>
              <a:rPr lang="ja-JP" altLang="en-US" sz="1200" dirty="0">
                <a:solidFill>
                  <a:sysClr val="windowText" lastClr="000000"/>
                </a:solidFill>
                <a:effectLst/>
                <a:latin typeface="+mn-ea"/>
              </a:rPr>
              <a:t>（１）車いす使用者</a:t>
            </a:r>
            <a:r>
              <a:rPr lang="ja-JP" altLang="en-US" sz="1200" dirty="0" smtClean="0">
                <a:solidFill>
                  <a:sysClr val="windowText" lastClr="000000"/>
                </a:solidFill>
                <a:effectLst/>
                <a:latin typeface="+mn-ea"/>
              </a:rPr>
              <a:t>も洗面</a:t>
            </a:r>
            <a:r>
              <a:rPr lang="ja-JP" altLang="en-US" sz="1200" dirty="0">
                <a:solidFill>
                  <a:sysClr val="windowText" lastClr="000000"/>
                </a:solidFill>
                <a:effectLst/>
                <a:latin typeface="+mn-ea"/>
              </a:rPr>
              <a:t>台が使えるようカウンターに蹴込みを入れ</a:t>
            </a:r>
            <a:r>
              <a:rPr lang="ja-JP" altLang="en-US" sz="1200" dirty="0" smtClean="0">
                <a:solidFill>
                  <a:sysClr val="windowText" lastClr="000000"/>
                </a:solidFill>
                <a:effectLst/>
                <a:latin typeface="+mn-ea"/>
              </a:rPr>
              <a:t>、</a:t>
            </a:r>
            <a:endParaRPr lang="en-US" altLang="ja-JP" sz="1200" dirty="0" smtClean="0">
              <a:solidFill>
                <a:sysClr val="windowText" lastClr="000000"/>
              </a:solidFill>
              <a:effectLst/>
              <a:latin typeface="+mn-ea"/>
            </a:endParaRPr>
          </a:p>
          <a:p>
            <a:r>
              <a:rPr lang="ja-JP" altLang="en-US" sz="1200" dirty="0">
                <a:solidFill>
                  <a:sysClr val="windowText" lastClr="000000"/>
                </a:solidFill>
                <a:latin typeface="+mn-ea"/>
              </a:rPr>
              <a:t>　</a:t>
            </a:r>
            <a:r>
              <a:rPr lang="ja-JP" altLang="en-US" sz="1200" dirty="0" smtClean="0">
                <a:solidFill>
                  <a:sysClr val="windowText" lastClr="000000"/>
                </a:solidFill>
                <a:effectLst/>
                <a:latin typeface="+mn-ea"/>
              </a:rPr>
              <a:t>また</a:t>
            </a:r>
            <a:r>
              <a:rPr lang="ja-JP" altLang="en-US" sz="1200" dirty="0">
                <a:solidFill>
                  <a:sysClr val="windowText" lastClr="000000"/>
                </a:solidFill>
                <a:effectLst/>
                <a:latin typeface="+mn-ea"/>
              </a:rPr>
              <a:t>鏡の位置を低くする等の配慮を行った。</a:t>
            </a:r>
            <a:br>
              <a:rPr lang="ja-JP" altLang="en-US" sz="1200" dirty="0">
                <a:solidFill>
                  <a:sysClr val="windowText" lastClr="000000"/>
                </a:solidFill>
                <a:effectLst/>
                <a:latin typeface="+mn-ea"/>
              </a:rPr>
            </a:br>
            <a:r>
              <a:rPr lang="ja-JP" altLang="en-US" sz="1200" dirty="0">
                <a:solidFill>
                  <a:sysClr val="windowText" lastClr="000000"/>
                </a:solidFill>
                <a:effectLst/>
                <a:latin typeface="+mn-ea"/>
              </a:rPr>
              <a:t>（２）子供連れの方の意見を踏まえた配慮</a:t>
            </a:r>
            <a:br>
              <a:rPr lang="ja-JP" altLang="en-US" sz="1200" dirty="0">
                <a:solidFill>
                  <a:sysClr val="windowText" lastClr="000000"/>
                </a:solidFill>
                <a:effectLst/>
                <a:latin typeface="+mn-ea"/>
              </a:rPr>
            </a:br>
            <a:r>
              <a:rPr lang="ja-JP" altLang="en-US" sz="1200" dirty="0">
                <a:solidFill>
                  <a:sysClr val="windowText" lastClr="000000"/>
                </a:solidFill>
                <a:effectLst/>
                <a:latin typeface="+mn-ea"/>
              </a:rPr>
              <a:t>　ミルクを作る際の熱湯の使用について、安全に熱湯を汲むことができるサーバを設置した</a:t>
            </a:r>
            <a:r>
              <a:rPr lang="ja-JP" altLang="en-US" sz="1200" dirty="0" smtClean="0">
                <a:solidFill>
                  <a:sysClr val="windowText" lastClr="000000"/>
                </a:solidFill>
                <a:effectLst/>
                <a:latin typeface="+mn-ea"/>
              </a:rPr>
              <a:t>。</a:t>
            </a:r>
            <a:endParaRPr lang="en-US" altLang="ja-JP" sz="1200" dirty="0" smtClean="0">
              <a:solidFill>
                <a:sysClr val="windowText" lastClr="000000"/>
              </a:solidFill>
              <a:effectLst/>
              <a:latin typeface="+mn-ea"/>
            </a:endParaRPr>
          </a:p>
          <a:p>
            <a:r>
              <a:rPr lang="ja-JP" altLang="en-US" sz="1200" dirty="0" smtClean="0">
                <a:solidFill>
                  <a:sysClr val="windowText" lastClr="000000"/>
                </a:solidFill>
                <a:latin typeface="+mn-ea"/>
              </a:rPr>
              <a:t>　</a:t>
            </a:r>
            <a:r>
              <a:rPr lang="ja-JP" altLang="en-US" sz="1200" dirty="0" smtClean="0">
                <a:solidFill>
                  <a:sysClr val="windowText" lastClr="000000"/>
                </a:solidFill>
                <a:effectLst/>
                <a:latin typeface="+mn-ea"/>
              </a:rPr>
              <a:t>また</a:t>
            </a:r>
            <a:r>
              <a:rPr lang="ja-JP" altLang="en-US" sz="1200" dirty="0">
                <a:solidFill>
                  <a:sysClr val="windowText" lastClr="000000"/>
                </a:solidFill>
                <a:effectLst/>
                <a:latin typeface="+mn-ea"/>
              </a:rPr>
              <a:t>、授乳スペースは個室となるため、すぐに呼び出しができるよう緊急用ブザーを母親</a:t>
            </a:r>
            <a:r>
              <a:rPr lang="ja-JP" altLang="en-US" sz="1200" dirty="0" smtClean="0">
                <a:solidFill>
                  <a:sysClr val="windowText" lastClr="000000"/>
                </a:solidFill>
                <a:effectLst/>
                <a:latin typeface="+mn-ea"/>
              </a:rPr>
              <a:t>が</a:t>
            </a:r>
            <a:endParaRPr lang="en-US" altLang="ja-JP" sz="1200" dirty="0" smtClean="0">
              <a:solidFill>
                <a:sysClr val="windowText" lastClr="000000"/>
              </a:solidFill>
              <a:effectLst/>
              <a:latin typeface="+mn-ea"/>
            </a:endParaRPr>
          </a:p>
          <a:p>
            <a:r>
              <a:rPr lang="ja-JP" altLang="en-US" sz="1200" dirty="0" smtClean="0">
                <a:solidFill>
                  <a:sysClr val="windowText" lastClr="000000"/>
                </a:solidFill>
                <a:effectLst/>
                <a:latin typeface="+mn-ea"/>
              </a:rPr>
              <a:t>押しやすい</a:t>
            </a:r>
            <a:r>
              <a:rPr lang="ja-JP" altLang="en-US" sz="1200" dirty="0">
                <a:solidFill>
                  <a:sysClr val="windowText" lastClr="000000"/>
                </a:solidFill>
                <a:effectLst/>
                <a:latin typeface="+mn-ea"/>
              </a:rPr>
              <a:t>場所へ設置した。</a:t>
            </a:r>
            <a:br>
              <a:rPr lang="ja-JP" altLang="en-US" sz="1200" dirty="0">
                <a:solidFill>
                  <a:sysClr val="windowText" lastClr="000000"/>
                </a:solidFill>
                <a:effectLst/>
                <a:latin typeface="+mn-ea"/>
              </a:rPr>
            </a:br>
            <a:endParaRPr lang="en-US" altLang="ja-JP" sz="1200" dirty="0">
              <a:solidFill>
                <a:sysClr val="windowText" lastClr="000000"/>
              </a:solidFill>
              <a:latin typeface="+mn-ea"/>
            </a:endParaRPr>
          </a:p>
          <a:p>
            <a:r>
              <a:rPr lang="ja-JP" altLang="ja-JP" sz="1200" dirty="0" smtClean="0">
                <a:solidFill>
                  <a:sysClr val="windowText" lastClr="000000"/>
                </a:solidFill>
                <a:effectLst/>
              </a:rPr>
              <a:t>●</a:t>
            </a:r>
            <a:r>
              <a:rPr lang="ja-JP" altLang="en-US" sz="1200" dirty="0">
                <a:solidFill>
                  <a:sysClr val="windowText" lastClr="000000"/>
                </a:solidFill>
                <a:effectLst/>
                <a:latin typeface="+mn-ea"/>
              </a:rPr>
              <a:t>エスカレーター等への逆進入防止装置設置</a:t>
            </a:r>
            <a:br>
              <a:rPr lang="ja-JP" altLang="en-US" sz="1200" dirty="0">
                <a:solidFill>
                  <a:sysClr val="windowText" lastClr="000000"/>
                </a:solidFill>
                <a:effectLst/>
                <a:latin typeface="+mn-ea"/>
              </a:rPr>
            </a:br>
            <a:r>
              <a:rPr lang="ja-JP" altLang="en-US" sz="1200" dirty="0">
                <a:solidFill>
                  <a:sysClr val="windowText" lastClr="000000"/>
                </a:solidFill>
                <a:effectLst/>
                <a:latin typeface="+mn-ea"/>
              </a:rPr>
              <a:t>　エスカレーター及び歩く歩道の進入口に</a:t>
            </a:r>
            <a:r>
              <a:rPr lang="en-US" altLang="ja-JP" sz="1200" dirty="0">
                <a:solidFill>
                  <a:sysClr val="windowText" lastClr="000000"/>
                </a:solidFill>
                <a:effectLst/>
                <a:latin typeface="+mn-ea"/>
              </a:rPr>
              <a:t>LED</a:t>
            </a:r>
            <a:r>
              <a:rPr lang="ja-JP" altLang="en-US" sz="1200" dirty="0">
                <a:solidFill>
                  <a:sysClr val="windowText" lastClr="000000"/>
                </a:solidFill>
                <a:effectLst/>
                <a:latin typeface="+mn-ea"/>
              </a:rPr>
              <a:t>の誘導灯を設置し、運転時であって</a:t>
            </a:r>
            <a:r>
              <a:rPr lang="ja-JP" altLang="en-US" sz="1200" dirty="0" smtClean="0">
                <a:solidFill>
                  <a:sysClr val="windowText" lastClr="000000"/>
                </a:solidFill>
                <a:effectLst/>
                <a:latin typeface="+mn-ea"/>
              </a:rPr>
              <a:t>も</a:t>
            </a:r>
            <a:endParaRPr lang="en-US" altLang="ja-JP" sz="1200" dirty="0" smtClean="0">
              <a:solidFill>
                <a:sysClr val="windowText" lastClr="000000"/>
              </a:solidFill>
              <a:effectLst/>
              <a:latin typeface="+mn-ea"/>
            </a:endParaRPr>
          </a:p>
          <a:p>
            <a:r>
              <a:rPr lang="ja-JP" altLang="en-US" sz="1200" dirty="0">
                <a:solidFill>
                  <a:sysClr val="windowText" lastClr="000000"/>
                </a:solidFill>
                <a:latin typeface="+mn-ea"/>
              </a:rPr>
              <a:t>　</a:t>
            </a:r>
            <a:r>
              <a:rPr lang="ja-JP" altLang="en-US" sz="1200" dirty="0" smtClean="0">
                <a:solidFill>
                  <a:sysClr val="windowText" lastClr="000000"/>
                </a:solidFill>
                <a:effectLst/>
                <a:latin typeface="+mn-ea"/>
              </a:rPr>
              <a:t>逆方向</a:t>
            </a:r>
            <a:r>
              <a:rPr lang="ja-JP" altLang="en-US" sz="1200" dirty="0">
                <a:solidFill>
                  <a:sysClr val="windowText" lastClr="000000"/>
                </a:solidFill>
                <a:effectLst/>
                <a:latin typeface="+mn-ea"/>
              </a:rPr>
              <a:t>からの進入時にはブザー音が鳴るセンサーを新たに開発し、設置している</a:t>
            </a:r>
            <a:r>
              <a:rPr lang="ja-JP" altLang="en-US" sz="1200" dirty="0" smtClean="0">
                <a:solidFill>
                  <a:sysClr val="windowText" lastClr="000000"/>
                </a:solidFill>
                <a:effectLst/>
                <a:latin typeface="+mn-ea"/>
              </a:rPr>
              <a:t>。</a:t>
            </a:r>
            <a:endParaRPr lang="en-US" altLang="ja-JP" sz="1200" dirty="0" smtClean="0">
              <a:solidFill>
                <a:sysClr val="windowText" lastClr="000000"/>
              </a:solidFill>
              <a:effectLst/>
              <a:latin typeface="+mn-ea"/>
            </a:endParaRPr>
          </a:p>
          <a:p>
            <a:pPr>
              <a:lnSpc>
                <a:spcPts val="1000"/>
              </a:lnSpc>
            </a:pPr>
            <a:endParaRPr kumimoji="1" lang="en-US" altLang="ja-JP" sz="1200" baseline="0" dirty="0">
              <a:solidFill>
                <a:sysClr val="windowText" lastClr="000000"/>
              </a:solidFill>
              <a:latin typeface="+mn-ea"/>
            </a:endParaRPr>
          </a:p>
          <a:p>
            <a:pPr>
              <a:lnSpc>
                <a:spcPts val="1000"/>
              </a:lnSpc>
            </a:pPr>
            <a:endParaRPr kumimoji="1" lang="en-US" altLang="ja-JP" sz="1200" baseline="0" dirty="0">
              <a:solidFill>
                <a:sysClr val="windowText" lastClr="000000"/>
              </a:solidFill>
              <a:effectLst/>
              <a:latin typeface="+mn-ea"/>
            </a:endParaRPr>
          </a:p>
        </p:txBody>
      </p:sp>
      <p:pic>
        <p:nvPicPr>
          <p:cNvPr id="8" name="図 7" descr="http://www.mlit.go.jp/common/000988998.jpg"/>
          <p:cNvPicPr>
            <a:picLocks noChangeAspect="1"/>
          </p:cNvPicPr>
          <p:nvPr/>
        </p:nvPicPr>
        <p:blipFill rotWithShape="1">
          <a:blip r:embed="rId2" cstate="print">
            <a:extLst>
              <a:ext uri="{28A0092B-C50C-407E-A947-70E740481C1C}">
                <a14:useLocalDpi xmlns:a14="http://schemas.microsoft.com/office/drawing/2010/main" val="0"/>
              </a:ext>
            </a:extLst>
          </a:blip>
          <a:srcRect l="29351"/>
          <a:stretch/>
        </p:blipFill>
        <p:spPr bwMode="auto">
          <a:xfrm>
            <a:off x="4946807" y="2708919"/>
            <a:ext cx="1316796" cy="1368153"/>
          </a:xfrm>
          <a:prstGeom prst="rect">
            <a:avLst/>
          </a:prstGeom>
          <a:noFill/>
          <a:ln>
            <a:noFill/>
          </a:ln>
        </p:spPr>
      </p:pic>
      <p:pic>
        <p:nvPicPr>
          <p:cNvPr id="9" name="図 8" descr="http://www.mlit.go.jp/common/000989001.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8862" y="3962231"/>
            <a:ext cx="1614930" cy="1194961"/>
          </a:xfrm>
          <a:prstGeom prst="rect">
            <a:avLst/>
          </a:prstGeom>
          <a:noFill/>
          <a:ln>
            <a:noFill/>
          </a:ln>
        </p:spPr>
      </p:pic>
      <p:pic>
        <p:nvPicPr>
          <p:cNvPr id="10" name="図 9" descr="http://www.mlit.go.jp/common/000989002.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58010" y="2878702"/>
            <a:ext cx="2087335" cy="866244"/>
          </a:xfrm>
          <a:prstGeom prst="rect">
            <a:avLst/>
          </a:prstGeom>
          <a:noFill/>
          <a:ln>
            <a:noFill/>
          </a:ln>
        </p:spPr>
      </p:pic>
      <p:pic>
        <p:nvPicPr>
          <p:cNvPr id="11" name="図 10" descr="http://www.mlit.go.jp/common/000989000.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79088" y="5338988"/>
            <a:ext cx="1594704" cy="1186356"/>
          </a:xfrm>
          <a:prstGeom prst="rect">
            <a:avLst/>
          </a:prstGeom>
          <a:noFill/>
          <a:ln>
            <a:noFill/>
          </a:ln>
        </p:spPr>
      </p:pic>
      <p:sp>
        <p:nvSpPr>
          <p:cNvPr id="12" name="角丸四角形 11"/>
          <p:cNvSpPr/>
          <p:nvPr/>
        </p:nvSpPr>
        <p:spPr>
          <a:xfrm>
            <a:off x="4519361" y="6298927"/>
            <a:ext cx="1811828" cy="285750"/>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900" b="0" baseline="0" dirty="0" smtClean="0">
                <a:solidFill>
                  <a:sysClr val="windowText" lastClr="000000"/>
                </a:solidFill>
                <a:effectLst/>
                <a:latin typeface="+mn-ea"/>
                <a:ea typeface="+mn-ea"/>
                <a:cs typeface="+mn-cs"/>
              </a:rPr>
              <a:t>（国土</a:t>
            </a:r>
            <a:r>
              <a:rPr kumimoji="1" lang="ja-JP" altLang="en-US" sz="900" b="0" baseline="0" dirty="0">
                <a:solidFill>
                  <a:sysClr val="windowText" lastClr="000000"/>
                </a:solidFill>
                <a:effectLst/>
                <a:latin typeface="+mn-ea"/>
                <a:ea typeface="+mn-ea"/>
                <a:cs typeface="+mn-cs"/>
              </a:rPr>
              <a:t>交通省ホームページ</a:t>
            </a:r>
            <a:r>
              <a:rPr kumimoji="1" lang="ja-JP" altLang="en-US" sz="900" b="0" baseline="0" dirty="0" smtClean="0">
                <a:solidFill>
                  <a:sysClr val="windowText" lastClr="000000"/>
                </a:solidFill>
                <a:effectLst/>
                <a:latin typeface="+mn-ea"/>
                <a:ea typeface="+mn-ea"/>
                <a:cs typeface="+mn-cs"/>
              </a:rPr>
              <a:t>より）</a:t>
            </a:r>
            <a:endParaRPr kumimoji="1" lang="en-US" altLang="ja-JP" sz="900" b="0" baseline="0" dirty="0">
              <a:solidFill>
                <a:sysClr val="windowText" lastClr="000000"/>
              </a:solidFill>
              <a:effectLst/>
              <a:latin typeface="+mn-ea"/>
              <a:ea typeface="+mn-ea"/>
              <a:cs typeface="+mn-cs"/>
            </a:endParaRPr>
          </a:p>
        </p:txBody>
      </p:sp>
    </p:spTree>
    <p:extLst>
      <p:ext uri="{BB962C8B-B14F-4D97-AF65-F5344CB8AC3E}">
        <p14:creationId xmlns:p14="http://schemas.microsoft.com/office/powerpoint/2010/main" val="4021896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79512" y="332657"/>
            <a:ext cx="8784976" cy="6336704"/>
          </a:xfrm>
          <a:prstGeom prst="roundRect">
            <a:avLst>
              <a:gd name="adj" fmla="val 7005"/>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200">
              <a:solidFill>
                <a:schemeClr val="tx1"/>
              </a:solidFill>
              <a:latin typeface="HG丸ｺﾞｼｯｸM-PRO" pitchFamily="50" charset="-128"/>
              <a:ea typeface="HG丸ｺﾞｼｯｸM-PRO" pitchFamily="50" charset="-128"/>
            </a:endParaRPr>
          </a:p>
        </p:txBody>
      </p:sp>
      <p:sp>
        <p:nvSpPr>
          <p:cNvPr id="12" name="角丸四角形 11"/>
          <p:cNvSpPr/>
          <p:nvPr/>
        </p:nvSpPr>
        <p:spPr>
          <a:xfrm>
            <a:off x="395536" y="493363"/>
            <a:ext cx="2304256" cy="360040"/>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baseline="0" dirty="0">
                <a:solidFill>
                  <a:sysClr val="windowText" lastClr="000000"/>
                </a:solidFill>
                <a:effectLst/>
                <a:latin typeface="HG丸ｺﾞｼｯｸM-PRO" pitchFamily="50" charset="-128"/>
                <a:ea typeface="HG丸ｺﾞｼｯｸM-PRO" pitchFamily="50" charset="-128"/>
                <a:cs typeface="+mn-cs"/>
              </a:rPr>
              <a:t>☆</a:t>
            </a:r>
            <a:r>
              <a:rPr kumimoji="0" lang="ja-JP" altLang="en-US" sz="1400" b="1" baseline="0" dirty="0">
                <a:solidFill>
                  <a:sysClr val="windowText" lastClr="000000"/>
                </a:solidFill>
                <a:effectLst/>
                <a:cs typeface="+mn-cs"/>
              </a:rPr>
              <a:t>阪急電鉄　伊丹駅</a:t>
            </a:r>
            <a:endParaRPr kumimoji="1" lang="en-US" altLang="ja-JP" sz="1400" b="1" baseline="0" dirty="0">
              <a:solidFill>
                <a:sysClr val="windowText" lastClr="000000"/>
              </a:solidFill>
              <a:effectLst/>
              <a:latin typeface="HG丸ｺﾞｼｯｸM-PRO" pitchFamily="50" charset="-128"/>
              <a:ea typeface="HG丸ｺﾞｼｯｸM-PRO" pitchFamily="50" charset="-128"/>
              <a:cs typeface="+mn-cs"/>
            </a:endParaRPr>
          </a:p>
        </p:txBody>
      </p:sp>
      <p:sp>
        <p:nvSpPr>
          <p:cNvPr id="13" name="角丸四角形 12"/>
          <p:cNvSpPr/>
          <p:nvPr/>
        </p:nvSpPr>
        <p:spPr>
          <a:xfrm>
            <a:off x="251520" y="691353"/>
            <a:ext cx="8568952" cy="3651795"/>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200" b="1" baseline="0" dirty="0">
                <a:solidFill>
                  <a:sysClr val="windowText" lastClr="000000"/>
                </a:solidFill>
                <a:effectLst/>
                <a:latin typeface="+mn-ea"/>
              </a:rPr>
              <a:t>【</a:t>
            </a:r>
            <a:r>
              <a:rPr kumimoji="1" lang="ja-JP" altLang="en-US" sz="1200" b="1" baseline="0" dirty="0">
                <a:solidFill>
                  <a:sysClr val="windowText" lastClr="000000"/>
                </a:solidFill>
                <a:effectLst/>
                <a:latin typeface="+mn-ea"/>
              </a:rPr>
              <a:t>概要</a:t>
            </a:r>
            <a:r>
              <a:rPr kumimoji="1" lang="en-US" altLang="ja-JP" sz="1200" b="1" baseline="0" dirty="0">
                <a:solidFill>
                  <a:sysClr val="windowText" lastClr="000000"/>
                </a:solidFill>
                <a:effectLst/>
                <a:latin typeface="+mn-ea"/>
              </a:rPr>
              <a:t>】</a:t>
            </a:r>
          </a:p>
          <a:p>
            <a:r>
              <a:rPr lang="ja-JP" altLang="en-US" sz="1200" dirty="0">
                <a:solidFill>
                  <a:sysClr val="windowText" lastClr="000000"/>
                </a:solidFill>
                <a:latin typeface="+mn-ea"/>
              </a:rPr>
              <a:t>　平成７年１月より</a:t>
            </a:r>
            <a:r>
              <a:rPr lang="ja-JP" altLang="en-US" sz="1200" b="0" i="0" u="none" strike="noStrike" baseline="0" dirty="0" smtClean="0">
                <a:solidFill>
                  <a:sysClr val="windowText" lastClr="000000"/>
                </a:solidFill>
                <a:latin typeface="+mn-ea"/>
              </a:rPr>
              <a:t>駅前広場周辺の交通渋滞悪化、放置自転車の増加、高架駅舎までのアプローチ困難、バス停留所の分散等の問題が顕在化しており、駅前広場と駅との一体的整備が必要となっていた。さらに時を同じくしての阪神・淡路大震災により駅舎が全壊したこともあり、前述した問題を解消すべく再建への取り組みがスタートした。</a:t>
            </a:r>
            <a:endParaRPr lang="en-US" altLang="ja-JP" sz="1200" b="0" i="0" u="none" strike="noStrike" baseline="0" dirty="0" smtClean="0">
              <a:solidFill>
                <a:sysClr val="windowText" lastClr="000000"/>
              </a:solidFill>
              <a:latin typeface="+mn-ea"/>
            </a:endParaRPr>
          </a:p>
          <a:p>
            <a:pPr algn="l"/>
            <a:endParaRPr kumimoji="1" lang="en-US" altLang="ja-JP" sz="1200" b="0" baseline="0" dirty="0">
              <a:solidFill>
                <a:sysClr val="windowText" lastClr="000000"/>
              </a:solidFill>
              <a:effectLst/>
              <a:latin typeface="+mn-ea"/>
            </a:endParaRPr>
          </a:p>
          <a:p>
            <a:r>
              <a:rPr lang="en-US" altLang="ja-JP" sz="1200" b="1" dirty="0">
                <a:solidFill>
                  <a:sysClr val="windowText" lastClr="000000"/>
                </a:solidFill>
                <a:latin typeface="+mn-ea"/>
              </a:rPr>
              <a:t>【</a:t>
            </a:r>
            <a:r>
              <a:rPr lang="ja-JP" altLang="en-US" sz="1200" b="1" dirty="0">
                <a:solidFill>
                  <a:sysClr val="windowText" lastClr="000000"/>
                </a:solidFill>
                <a:effectLst/>
                <a:latin typeface="+mn-ea"/>
              </a:rPr>
              <a:t>取組</a:t>
            </a:r>
            <a:r>
              <a:rPr lang="en-US" altLang="ja-JP" sz="1200" b="1" dirty="0">
                <a:solidFill>
                  <a:sysClr val="windowText" lastClr="000000"/>
                </a:solidFill>
                <a:latin typeface="+mn-ea"/>
              </a:rPr>
              <a:t>】</a:t>
            </a:r>
            <a:r>
              <a:rPr lang="ja-JP" altLang="en-US" sz="1200" dirty="0">
                <a:solidFill>
                  <a:sysClr val="windowText" lastClr="000000"/>
                </a:solidFill>
                <a:latin typeface="+mn-ea"/>
              </a:rPr>
              <a:t/>
            </a:r>
            <a:br>
              <a:rPr lang="ja-JP" altLang="en-US" sz="1200" dirty="0">
                <a:solidFill>
                  <a:sysClr val="windowText" lastClr="000000"/>
                </a:solidFill>
                <a:latin typeface="+mn-ea"/>
              </a:rPr>
            </a:br>
            <a:r>
              <a:rPr lang="ja-JP" altLang="en-US" sz="1200" dirty="0">
                <a:solidFill>
                  <a:sysClr val="windowText" lastClr="000000"/>
                </a:solidFill>
                <a:latin typeface="+mn-ea"/>
              </a:rPr>
              <a:t>　</a:t>
            </a:r>
            <a:r>
              <a:rPr lang="ja-JP" altLang="en-US" sz="1200" b="0" i="0" u="none" strike="noStrike" baseline="0" dirty="0" smtClean="0">
                <a:solidFill>
                  <a:sysClr val="windowText" lastClr="000000"/>
                </a:solidFill>
              </a:rPr>
              <a:t>再建にあたっては、</a:t>
            </a:r>
            <a:r>
              <a:rPr lang="ja-JP" altLang="en-US" sz="1200" b="1" u="sng" dirty="0" smtClean="0">
                <a:solidFill>
                  <a:schemeClr val="tx1"/>
                </a:solidFill>
              </a:rPr>
              <a:t>阪</a:t>
            </a:r>
            <a:r>
              <a:rPr lang="ja-JP" altLang="en-US" sz="1200" b="1" u="sng" dirty="0">
                <a:solidFill>
                  <a:schemeClr val="tx1"/>
                </a:solidFill>
              </a:rPr>
              <a:t>急伊丹駅アメニティーターミナル整備</a:t>
            </a:r>
            <a:r>
              <a:rPr lang="ja-JP" altLang="en-US" sz="1200" b="1" i="0" u="sng" strike="noStrike" baseline="0" dirty="0" smtClean="0">
                <a:solidFill>
                  <a:sysClr val="windowText" lastClr="000000"/>
                </a:solidFill>
              </a:rPr>
              <a:t>検討委員会や事業者に対して、多くの市民からの要望が提出されており、これらの要望書からアメニティーターミナル整備に向けた検討課題の整理を行った</a:t>
            </a:r>
            <a:r>
              <a:rPr lang="ja-JP" altLang="en-US" sz="1200" b="0" i="0" u="none" strike="noStrike" baseline="0" dirty="0" smtClean="0">
                <a:solidFill>
                  <a:sysClr val="windowText" lastClr="000000"/>
                </a:solidFill>
              </a:rPr>
              <a:t>。また、市民の声を出来るだけ設計に反映するように</a:t>
            </a:r>
            <a:r>
              <a:rPr lang="ja-JP" altLang="en-US" sz="1200" b="1" i="0" u="sng" strike="noStrike" baseline="0" dirty="0" smtClean="0">
                <a:solidFill>
                  <a:sysClr val="windowText" lastClr="000000"/>
                </a:solidFill>
              </a:rPr>
              <a:t>４つの基本方針を掲げ、工夫して整備を行った</a:t>
            </a:r>
            <a:r>
              <a:rPr lang="ja-JP" altLang="en-US" sz="1200" b="0" i="0" u="none" strike="noStrike" baseline="0" dirty="0" smtClean="0">
                <a:solidFill>
                  <a:sysClr val="windowText" lastClr="000000"/>
                </a:solidFill>
              </a:rPr>
              <a:t>。</a:t>
            </a:r>
            <a:endParaRPr lang="en-US" altLang="ja-JP" sz="1200" b="0" i="0" u="none" strike="noStrike" baseline="0" dirty="0" smtClean="0">
              <a:solidFill>
                <a:sysClr val="windowText" lastClr="000000"/>
              </a:solidFill>
            </a:endParaRPr>
          </a:p>
          <a:p>
            <a:r>
              <a:rPr lang="ja-JP" altLang="en-US" sz="1200" dirty="0">
                <a:solidFill>
                  <a:sysClr val="windowText" lastClr="000000"/>
                </a:solidFill>
              </a:rPr>
              <a:t>　</a:t>
            </a:r>
            <a:r>
              <a:rPr lang="ja-JP" altLang="en-US" sz="1200" dirty="0" smtClean="0">
                <a:solidFill>
                  <a:sysClr val="windowText" lastClr="000000"/>
                </a:solidFill>
              </a:rPr>
              <a:t>また、</a:t>
            </a:r>
            <a:r>
              <a:rPr lang="ja-JP" altLang="en-US" sz="1200" dirty="0">
                <a:solidFill>
                  <a:schemeClr val="tx1"/>
                </a:solidFill>
              </a:rPr>
              <a:t>多方面からの意見を聴取するため</a:t>
            </a:r>
            <a:r>
              <a:rPr lang="ja-JP" altLang="en-US" sz="1200" b="1" u="sng" dirty="0">
                <a:solidFill>
                  <a:schemeClr val="tx1"/>
                </a:solidFill>
              </a:rPr>
              <a:t>、委員会メンバーや高齢者団体、障害者団体などに</a:t>
            </a:r>
            <a:r>
              <a:rPr lang="ja-JP" altLang="en-US" sz="1200" b="1" u="sng" dirty="0" smtClean="0">
                <a:solidFill>
                  <a:schemeClr val="tx1"/>
                </a:solidFill>
              </a:rPr>
              <a:t>アンケート</a:t>
            </a:r>
            <a:r>
              <a:rPr lang="ja-JP" altLang="en-US" sz="1200" b="1" u="sng" dirty="0">
                <a:solidFill>
                  <a:schemeClr val="tx1"/>
                </a:solidFill>
              </a:rPr>
              <a:t>調査を行った</a:t>
            </a:r>
            <a:r>
              <a:rPr lang="ja-JP" altLang="en-US" sz="1200" dirty="0" smtClean="0">
                <a:solidFill>
                  <a:schemeClr val="tx1"/>
                </a:solidFill>
              </a:rPr>
              <a:t>。</a:t>
            </a:r>
            <a:endParaRPr lang="en-US" altLang="ja-JP" sz="1200" dirty="0" smtClean="0">
              <a:solidFill>
                <a:schemeClr val="tx1"/>
              </a:solidFill>
            </a:endParaRPr>
          </a:p>
          <a:p>
            <a:r>
              <a:rPr lang="ja-JP" altLang="en-US" sz="1200" b="1" u="sng" dirty="0" smtClean="0">
                <a:solidFill>
                  <a:schemeClr val="tx1"/>
                </a:solidFill>
              </a:rPr>
              <a:t>事後</a:t>
            </a:r>
            <a:r>
              <a:rPr lang="ja-JP" altLang="en-US" sz="1200" b="1" u="sng" dirty="0">
                <a:solidFill>
                  <a:schemeClr val="tx1"/>
                </a:solidFill>
              </a:rPr>
              <a:t>評価の実施とともに委員会も継続しており、行政、学識、事業者、</a:t>
            </a:r>
            <a:r>
              <a:rPr lang="ja-JP" altLang="en-US" sz="1200" b="1" u="sng" dirty="0" smtClean="0">
                <a:solidFill>
                  <a:schemeClr val="tx1"/>
                </a:solidFill>
              </a:rPr>
              <a:t>市民</a:t>
            </a:r>
            <a:r>
              <a:rPr lang="ja-JP" altLang="en-US" sz="1200" b="1" u="sng" dirty="0">
                <a:solidFill>
                  <a:schemeClr val="tx1"/>
                </a:solidFill>
              </a:rPr>
              <a:t>等の異なる行政の協働による継続した検討は</a:t>
            </a:r>
            <a:r>
              <a:rPr lang="ja-JP" altLang="en-US" sz="1200" b="1" u="sng" dirty="0" smtClean="0">
                <a:solidFill>
                  <a:schemeClr val="tx1"/>
                </a:solidFill>
              </a:rPr>
              <a:t>、</a:t>
            </a:r>
            <a:endParaRPr lang="en-US" altLang="ja-JP" sz="1200" b="1" u="sng" dirty="0" smtClean="0">
              <a:solidFill>
                <a:schemeClr val="tx1"/>
              </a:solidFill>
            </a:endParaRPr>
          </a:p>
          <a:p>
            <a:r>
              <a:rPr lang="ja-JP" altLang="en-US" sz="1200" b="1" u="sng" dirty="0" smtClean="0">
                <a:solidFill>
                  <a:schemeClr val="tx1"/>
                </a:solidFill>
              </a:rPr>
              <a:t>鉄道</a:t>
            </a:r>
            <a:r>
              <a:rPr lang="ja-JP" altLang="en-US" sz="1200" b="1" u="sng" dirty="0">
                <a:solidFill>
                  <a:schemeClr val="tx1"/>
                </a:solidFill>
              </a:rPr>
              <a:t>駅の計画では初めてである。</a:t>
            </a:r>
            <a:endParaRPr lang="ja-JP" altLang="en-US" sz="1200" b="1" i="0" u="sng" strike="noStrike" baseline="0" dirty="0" smtClean="0">
              <a:solidFill>
                <a:schemeClr val="tx1"/>
              </a:solidFill>
            </a:endParaRPr>
          </a:p>
          <a:p>
            <a:endParaRPr kumimoji="1" lang="en-US" altLang="ja-JP" sz="1200" baseline="0" dirty="0" smtClean="0">
              <a:solidFill>
                <a:schemeClr val="tx1"/>
              </a:solidFill>
              <a:effectLst/>
              <a:latin typeface="+mn-ea"/>
            </a:endParaRPr>
          </a:p>
          <a:p>
            <a:r>
              <a:rPr lang="en-US" altLang="ja-JP" sz="1200" b="1" dirty="0" smtClean="0">
                <a:solidFill>
                  <a:schemeClr val="tx1"/>
                </a:solidFill>
                <a:latin typeface="+mn-ea"/>
              </a:rPr>
              <a:t>【</a:t>
            </a:r>
            <a:r>
              <a:rPr lang="ja-JP" altLang="en-US" sz="1200" b="1" dirty="0" smtClean="0">
                <a:solidFill>
                  <a:schemeClr val="tx1"/>
                </a:solidFill>
              </a:rPr>
              <a:t>検討</a:t>
            </a:r>
            <a:r>
              <a:rPr lang="ja-JP" altLang="en-US" sz="1200" b="1" dirty="0">
                <a:solidFill>
                  <a:schemeClr val="tx1"/>
                </a:solidFill>
              </a:rPr>
              <a:t>委員会</a:t>
            </a:r>
            <a:r>
              <a:rPr lang="ja-JP" altLang="en-US" sz="1200" b="1" dirty="0" smtClean="0">
                <a:solidFill>
                  <a:schemeClr val="tx1"/>
                </a:solidFill>
                <a:latin typeface="+mn-ea"/>
              </a:rPr>
              <a:t>取組内</a:t>
            </a:r>
            <a:r>
              <a:rPr lang="ja-JP" altLang="en-US" sz="1200" b="1" dirty="0" smtClean="0">
                <a:solidFill>
                  <a:sysClr val="windowText" lastClr="000000"/>
                </a:solidFill>
                <a:latin typeface="+mn-ea"/>
              </a:rPr>
              <a:t>容</a:t>
            </a:r>
            <a:r>
              <a:rPr lang="en-US" altLang="ja-JP" sz="1200" b="1" dirty="0" smtClean="0">
                <a:solidFill>
                  <a:sysClr val="windowText" lastClr="000000"/>
                </a:solidFill>
                <a:latin typeface="+mn-ea"/>
              </a:rPr>
              <a:t>】</a:t>
            </a:r>
            <a:endParaRPr kumimoji="1" lang="en-US" altLang="ja-JP" sz="1200" b="1" baseline="0" dirty="0">
              <a:solidFill>
                <a:sysClr val="windowText" lastClr="000000"/>
              </a:solidFill>
              <a:effectLst/>
              <a:latin typeface="+mn-ea"/>
            </a:endParaRPr>
          </a:p>
        </p:txBody>
      </p:sp>
      <p:pic>
        <p:nvPicPr>
          <p:cNvPr id="14" name="Picture 2" descr="D:\SawadaTe\Desktop\伊丹駅　４つの基本方針.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5" y="4397074"/>
            <a:ext cx="4653841" cy="218132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D:\SawadaTe\Desktop\阪急伊丹駅アメニティーターミナル整備検討委員会.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506" y="3501007"/>
            <a:ext cx="4640871" cy="8928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D:\SawadaTe\Desktop\部会資料\130912  第3回部会資料\伊丹駅　主な要望.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8064" y="3074773"/>
            <a:ext cx="3672408" cy="1696493"/>
          </a:xfrm>
          <a:prstGeom prst="rect">
            <a:avLst/>
          </a:prstGeom>
          <a:noFill/>
          <a:extLst>
            <a:ext uri="{909E8E84-426E-40DD-AFC4-6F175D3DCCD1}">
              <a14:hiddenFill xmlns:a14="http://schemas.microsoft.com/office/drawing/2010/main">
                <a:solidFill>
                  <a:srgbClr val="FFFFFF"/>
                </a:solidFill>
              </a14:hiddenFill>
            </a:ext>
          </a:extLst>
        </p:spPr>
      </p:pic>
      <p:sp>
        <p:nvSpPr>
          <p:cNvPr id="17" name="角丸四角形 16"/>
          <p:cNvSpPr/>
          <p:nvPr/>
        </p:nvSpPr>
        <p:spPr>
          <a:xfrm>
            <a:off x="5148064" y="4869160"/>
            <a:ext cx="3672408" cy="1656184"/>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1200"/>
              </a:lnSpc>
            </a:pPr>
            <a:r>
              <a:rPr lang="en-US" altLang="ja-JP" sz="1000" b="1" dirty="0" smtClean="0">
                <a:solidFill>
                  <a:sysClr val="windowText" lastClr="000000"/>
                </a:solidFill>
                <a:effectLst/>
                <a:latin typeface="+mn-ea"/>
                <a:ea typeface="+mn-ea"/>
              </a:rPr>
              <a:t>【</a:t>
            </a:r>
            <a:r>
              <a:rPr lang="ja-JP" altLang="en-US" sz="1000" b="1" dirty="0">
                <a:solidFill>
                  <a:sysClr val="windowText" lastClr="000000"/>
                </a:solidFill>
                <a:effectLst/>
                <a:latin typeface="+mn-ea"/>
                <a:ea typeface="+mn-ea"/>
              </a:rPr>
              <a:t>主なバリアフリー設備の整備</a:t>
            </a:r>
            <a:r>
              <a:rPr lang="en-US" altLang="ja-JP" sz="1000" b="1" dirty="0">
                <a:solidFill>
                  <a:sysClr val="windowText" lastClr="000000"/>
                </a:solidFill>
                <a:effectLst/>
                <a:latin typeface="+mn-ea"/>
                <a:ea typeface="+mn-ea"/>
              </a:rPr>
              <a:t>】</a:t>
            </a:r>
            <a:r>
              <a:rPr lang="ja-JP" altLang="en-US" sz="1000" dirty="0">
                <a:solidFill>
                  <a:sysClr val="windowText" lastClr="000000"/>
                </a:solidFill>
                <a:effectLst/>
                <a:latin typeface="+mn-ea"/>
                <a:ea typeface="+mn-ea"/>
              </a:rPr>
              <a:t/>
            </a:r>
            <a:br>
              <a:rPr lang="ja-JP" altLang="en-US" sz="1000" dirty="0">
                <a:solidFill>
                  <a:sysClr val="windowText" lastClr="000000"/>
                </a:solidFill>
                <a:effectLst/>
                <a:latin typeface="+mn-ea"/>
                <a:ea typeface="+mn-ea"/>
              </a:rPr>
            </a:br>
            <a:r>
              <a:rPr lang="ja-JP" altLang="ja-JP" sz="1000" dirty="0" smtClean="0">
                <a:solidFill>
                  <a:sysClr val="windowText" lastClr="000000"/>
                </a:solidFill>
                <a:effectLst/>
                <a:ea typeface="+mn-ea"/>
              </a:rPr>
              <a:t>●</a:t>
            </a:r>
            <a:r>
              <a:rPr lang="ja-JP" altLang="en-US" sz="1000" dirty="0" smtClean="0">
                <a:solidFill>
                  <a:sysClr val="windowText" lastClr="000000"/>
                </a:solidFill>
                <a:effectLst/>
                <a:ea typeface="+mn-ea"/>
              </a:rPr>
              <a:t>１５人乗り、２１人乗りのエレベーターを２基設置</a:t>
            </a:r>
            <a:r>
              <a:rPr lang="ja-JP" altLang="en-US" sz="1000" dirty="0">
                <a:solidFill>
                  <a:sysClr val="windowText" lastClr="000000"/>
                </a:solidFill>
                <a:effectLst/>
                <a:latin typeface="+mn-ea"/>
                <a:ea typeface="+mn-ea"/>
              </a:rPr>
              <a:t>　　</a:t>
            </a:r>
            <a:endParaRPr lang="en-US" altLang="ja-JP" sz="1000" dirty="0" smtClean="0">
              <a:solidFill>
                <a:sysClr val="windowText" lastClr="000000"/>
              </a:solidFill>
              <a:effectLst/>
              <a:latin typeface="+mn-ea"/>
              <a:ea typeface="+mn-ea"/>
            </a:endParaRPr>
          </a:p>
          <a:p>
            <a:pPr>
              <a:lnSpc>
                <a:spcPts val="1200"/>
              </a:lnSpc>
            </a:pPr>
            <a:r>
              <a:rPr lang="ja-JP" altLang="ja-JP" sz="1000" dirty="0" smtClean="0">
                <a:solidFill>
                  <a:sysClr val="windowText" lastClr="000000"/>
                </a:solidFill>
                <a:effectLst/>
                <a:ea typeface="+mn-ea"/>
              </a:rPr>
              <a:t>●</a:t>
            </a:r>
            <a:r>
              <a:rPr lang="ja-JP" altLang="en-US" sz="1000" dirty="0" smtClean="0">
                <a:solidFill>
                  <a:sysClr val="windowText" lastClr="000000"/>
                </a:solidFill>
                <a:effectLst/>
                <a:ea typeface="+mn-ea"/>
              </a:rPr>
              <a:t>公衆電話型ＦＡＸの設置</a:t>
            </a:r>
            <a:endParaRPr lang="en-US" altLang="ja-JP" sz="1000" dirty="0">
              <a:solidFill>
                <a:sysClr val="windowText" lastClr="000000"/>
              </a:solidFill>
              <a:effectLst/>
              <a:latin typeface="+mn-ea"/>
              <a:ea typeface="+mn-ea"/>
            </a:endParaRPr>
          </a:p>
          <a:p>
            <a:pPr>
              <a:lnSpc>
                <a:spcPts val="1200"/>
              </a:lnSpc>
            </a:pPr>
            <a:r>
              <a:rPr lang="ja-JP" altLang="ja-JP" sz="1000" dirty="0" smtClean="0">
                <a:solidFill>
                  <a:sysClr val="windowText" lastClr="000000"/>
                </a:solidFill>
                <a:effectLst/>
                <a:ea typeface="+mn-ea"/>
              </a:rPr>
              <a:t>●</a:t>
            </a:r>
            <a:r>
              <a:rPr lang="ja-JP" altLang="en-US" sz="1000" dirty="0" smtClean="0">
                <a:solidFill>
                  <a:sysClr val="windowText" lastClr="000000"/>
                </a:solidFill>
                <a:effectLst/>
                <a:ea typeface="+mn-ea"/>
              </a:rPr>
              <a:t>通路幅が９５ｃｍの自動改札を１基設置</a:t>
            </a:r>
            <a:endParaRPr kumimoji="1" lang="en-US" altLang="ja-JP" sz="1000" baseline="0" dirty="0">
              <a:solidFill>
                <a:sysClr val="windowText" lastClr="000000"/>
              </a:solidFill>
              <a:latin typeface="+mn-ea"/>
            </a:endParaRPr>
          </a:p>
          <a:p>
            <a:pPr>
              <a:lnSpc>
                <a:spcPts val="1200"/>
              </a:lnSpc>
            </a:pPr>
            <a:r>
              <a:rPr lang="ja-JP" altLang="en-US" sz="1000" dirty="0" smtClean="0">
                <a:solidFill>
                  <a:sysClr val="windowText" lastClr="000000"/>
                </a:solidFill>
                <a:latin typeface="+mn-ea"/>
              </a:rPr>
              <a:t>●床材はすべりにくい表面のタイルを使用</a:t>
            </a:r>
            <a:endParaRPr kumimoji="1" lang="en-US" altLang="ja-JP" sz="1000" baseline="0" dirty="0">
              <a:solidFill>
                <a:sysClr val="windowText" lastClr="000000"/>
              </a:solidFill>
              <a:effectLst/>
              <a:latin typeface="+mn-ea"/>
              <a:ea typeface="+mn-ea"/>
            </a:endParaRPr>
          </a:p>
          <a:p>
            <a:pPr>
              <a:lnSpc>
                <a:spcPts val="1200"/>
              </a:lnSpc>
            </a:pPr>
            <a:r>
              <a:rPr lang="ja-JP" altLang="en-US" sz="1000" dirty="0" smtClean="0">
                <a:solidFill>
                  <a:sysClr val="windowText" lastClr="000000"/>
                </a:solidFill>
                <a:latin typeface="+mn-ea"/>
              </a:rPr>
              <a:t>●階段の降り口、券売機、ホーム端に盲導鈴を設置</a:t>
            </a:r>
            <a:endParaRPr kumimoji="1" lang="en-US" altLang="ja-JP" sz="1000" baseline="0" dirty="0">
              <a:solidFill>
                <a:sysClr val="windowText" lastClr="000000"/>
              </a:solidFill>
              <a:effectLst/>
              <a:latin typeface="+mn-ea"/>
              <a:ea typeface="+mn-ea"/>
            </a:endParaRPr>
          </a:p>
          <a:p>
            <a:pPr>
              <a:lnSpc>
                <a:spcPts val="1200"/>
              </a:lnSpc>
            </a:pPr>
            <a:r>
              <a:rPr lang="ja-JP" altLang="en-US" sz="1000" dirty="0" smtClean="0">
                <a:solidFill>
                  <a:sysClr val="windowText" lastClr="000000"/>
                </a:solidFill>
                <a:latin typeface="+mn-ea"/>
              </a:rPr>
              <a:t>●音声触知図案内板を構外コンコースに設置</a:t>
            </a:r>
            <a:endParaRPr kumimoji="1" lang="en-US" altLang="ja-JP" sz="1000" baseline="0" dirty="0">
              <a:solidFill>
                <a:sysClr val="windowText" lastClr="000000"/>
              </a:solidFill>
              <a:effectLst/>
              <a:latin typeface="+mn-ea"/>
              <a:ea typeface="+mn-ea"/>
            </a:endParaRPr>
          </a:p>
          <a:p>
            <a:pPr>
              <a:lnSpc>
                <a:spcPts val="1200"/>
              </a:lnSpc>
            </a:pPr>
            <a:r>
              <a:rPr lang="ja-JP" altLang="en-US" sz="1000" dirty="0" smtClean="0">
                <a:solidFill>
                  <a:sysClr val="windowText" lastClr="000000"/>
                </a:solidFill>
                <a:latin typeface="+mn-ea"/>
              </a:rPr>
              <a:t>●点字運賃表を券売機横に設置</a:t>
            </a:r>
            <a:endParaRPr kumimoji="1" lang="en-US" altLang="ja-JP" sz="1000" baseline="0" dirty="0">
              <a:solidFill>
                <a:sysClr val="windowText" lastClr="000000"/>
              </a:solidFill>
              <a:effectLst/>
              <a:latin typeface="+mn-ea"/>
              <a:ea typeface="+mn-ea"/>
            </a:endParaRPr>
          </a:p>
        </p:txBody>
      </p:sp>
      <p:sp>
        <p:nvSpPr>
          <p:cNvPr id="18" name="角丸四角形 17"/>
          <p:cNvSpPr/>
          <p:nvPr/>
        </p:nvSpPr>
        <p:spPr>
          <a:xfrm>
            <a:off x="6372200" y="6292653"/>
            <a:ext cx="2232248" cy="285750"/>
          </a:xfrm>
          <a:prstGeom prst="roundRect">
            <a:avLst>
              <a:gd name="adj" fmla="val 8615"/>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900" dirty="0">
                <a:solidFill>
                  <a:sysClr val="windowText" lastClr="000000"/>
                </a:solidFill>
                <a:latin typeface="+mn-ea"/>
              </a:rPr>
              <a:t>（</a:t>
            </a:r>
            <a:r>
              <a:rPr kumimoji="1" lang="ja-JP" altLang="en-US" sz="900" b="0" baseline="0" dirty="0" smtClean="0">
                <a:solidFill>
                  <a:sysClr val="windowText" lastClr="000000"/>
                </a:solidFill>
                <a:effectLst/>
                <a:latin typeface="+mn-ea"/>
                <a:ea typeface="+mn-ea"/>
                <a:cs typeface="+mn-cs"/>
              </a:rPr>
              <a:t>中国</a:t>
            </a:r>
            <a:r>
              <a:rPr kumimoji="1" lang="ja-JP" altLang="en-US" sz="900" b="0" baseline="0" dirty="0">
                <a:solidFill>
                  <a:sysClr val="windowText" lastClr="000000"/>
                </a:solidFill>
                <a:effectLst/>
                <a:latin typeface="+mn-ea"/>
                <a:ea typeface="+mn-ea"/>
                <a:cs typeface="+mn-cs"/>
              </a:rPr>
              <a:t>地方整備局ホームページ</a:t>
            </a:r>
            <a:r>
              <a:rPr kumimoji="1" lang="ja-JP" altLang="en-US" sz="900" b="0" baseline="0" dirty="0" smtClean="0">
                <a:solidFill>
                  <a:sysClr val="windowText" lastClr="000000"/>
                </a:solidFill>
                <a:effectLst/>
                <a:latin typeface="+mn-ea"/>
                <a:ea typeface="+mn-ea"/>
                <a:cs typeface="+mn-cs"/>
              </a:rPr>
              <a:t>より）</a:t>
            </a:r>
            <a:endParaRPr kumimoji="1" lang="en-US" altLang="ja-JP" sz="900" b="0" baseline="0" dirty="0">
              <a:solidFill>
                <a:sysClr val="windowText" lastClr="000000"/>
              </a:solidFill>
              <a:effectLst/>
              <a:latin typeface="+mn-ea"/>
              <a:ea typeface="+mn-ea"/>
              <a:cs typeface="+mn-cs"/>
            </a:endParaRPr>
          </a:p>
        </p:txBody>
      </p:sp>
    </p:spTree>
    <p:extLst>
      <p:ext uri="{BB962C8B-B14F-4D97-AF65-F5344CB8AC3E}">
        <p14:creationId xmlns:p14="http://schemas.microsoft.com/office/powerpoint/2010/main" val="3091562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2954" y="291509"/>
            <a:ext cx="8589526" cy="6221484"/>
          </a:xfrm>
          <a:prstGeom prst="rect">
            <a:avLst/>
          </a:prstGeom>
          <a:noFill/>
        </p:spPr>
        <p:txBody>
          <a:bodyPr wrap="square" lIns="65306" tIns="32653" rIns="65306" bIns="32653" rtlCol="0">
            <a:spAutoFit/>
          </a:bodyPr>
          <a:lstStyle/>
          <a:p>
            <a:r>
              <a:rPr lang="ja-JP" altLang="en-US" sz="1000" dirty="0"/>
              <a:t>点字資料作成用データー</a:t>
            </a:r>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ja-JP" altLang="en-US" sz="1000" dirty="0"/>
          </a:p>
        </p:txBody>
      </p:sp>
      <p:graphicFrame>
        <p:nvGraphicFramePr>
          <p:cNvPr id="5" name="表 4"/>
          <p:cNvGraphicFramePr>
            <a:graphicFrameLocks noGrp="1"/>
          </p:cNvGraphicFramePr>
          <p:nvPr>
            <p:extLst>
              <p:ext uri="{D42A27DB-BD31-4B8C-83A1-F6EECF244321}">
                <p14:modId xmlns:p14="http://schemas.microsoft.com/office/powerpoint/2010/main" val="635235187"/>
              </p:ext>
            </p:extLst>
          </p:nvPr>
        </p:nvGraphicFramePr>
        <p:xfrm>
          <a:off x="560126" y="600115"/>
          <a:ext cx="4783388" cy="1229810"/>
        </p:xfrm>
        <a:graphic>
          <a:graphicData uri="http://schemas.openxmlformats.org/drawingml/2006/table">
            <a:tbl>
              <a:tblPr firstRow="1" bandRow="1">
                <a:tableStyleId>{5940675A-B579-460E-94D1-54222C63F5DA}</a:tableStyleId>
              </a:tblPr>
              <a:tblGrid>
                <a:gridCol w="565776"/>
                <a:gridCol w="668646"/>
                <a:gridCol w="3548966"/>
              </a:tblGrid>
              <a:tr h="179614">
                <a:tc rowSpan="2">
                  <a:txBody>
                    <a:bodyPr/>
                    <a:lstStyle/>
                    <a:p>
                      <a:pPr algn="l"/>
                      <a:r>
                        <a:rPr kumimoji="1" lang="ja-JP" altLang="en-US" sz="800" dirty="0" smtClean="0"/>
                        <a:t>構成</a:t>
                      </a:r>
                      <a:endParaRPr kumimoji="1" lang="ja-JP" altLang="en-US" sz="800" dirty="0"/>
                    </a:p>
                  </a:txBody>
                  <a:tcPr marL="65314" marR="65314" marT="32657" marB="32657"/>
                </a:tc>
                <a:tc>
                  <a:txBody>
                    <a:bodyPr/>
                    <a:lstStyle/>
                    <a:p>
                      <a:pPr algn="l"/>
                      <a:r>
                        <a:rPr kumimoji="1" lang="ja-JP" altLang="en-US" sz="800" dirty="0" smtClean="0"/>
                        <a:t>委員会</a:t>
                      </a:r>
                      <a:endParaRPr kumimoji="1" lang="ja-JP" altLang="en-US" sz="800" dirty="0"/>
                    </a:p>
                  </a:txBody>
                  <a:tcPr marL="65314" marR="65314" marT="32657" marB="32657"/>
                </a:tc>
                <a:tc>
                  <a:txBody>
                    <a:bodyPr/>
                    <a:lstStyle/>
                    <a:p>
                      <a:r>
                        <a:rPr kumimoji="1" lang="ja-JP" altLang="en-US" sz="800" dirty="0" smtClean="0"/>
                        <a:t>学識、高齢者団体、</a:t>
                      </a:r>
                      <a:r>
                        <a:rPr kumimoji="1" lang="ja-JP" altLang="en-US" sz="800" dirty="0" err="1" smtClean="0"/>
                        <a:t>障がい</a:t>
                      </a:r>
                      <a:r>
                        <a:rPr kumimoji="1" lang="ja-JP" altLang="en-US" sz="800" dirty="0" smtClean="0"/>
                        <a:t>者団体、阪急電鉄、兵庫県、伊丹市、近畿運輸局</a:t>
                      </a:r>
                      <a:endParaRPr kumimoji="1" lang="ja-JP" altLang="en-US" sz="800" dirty="0"/>
                    </a:p>
                  </a:txBody>
                  <a:tcPr marL="65314" marR="65314" marT="32657" marB="32657"/>
                </a:tc>
              </a:tr>
              <a:tr h="293914">
                <a:tc vMerge="1">
                  <a:txBody>
                    <a:bodyPr/>
                    <a:lstStyle/>
                    <a:p>
                      <a:endParaRPr kumimoji="1" lang="ja-JP" altLang="en-US"/>
                    </a:p>
                  </a:txBody>
                  <a:tcPr/>
                </a:tc>
                <a:tc>
                  <a:txBody>
                    <a:bodyPr/>
                    <a:lstStyle/>
                    <a:p>
                      <a:pPr algn="l"/>
                      <a:r>
                        <a:rPr kumimoji="1" lang="ja-JP" altLang="en-US" sz="800" dirty="0" smtClean="0"/>
                        <a:t>小委員会</a:t>
                      </a:r>
                      <a:endParaRPr kumimoji="1" lang="ja-JP" altLang="en-US" sz="800" dirty="0"/>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学識、高齢者団体、身障者団体、市民団体、阪急電鉄、阪急バス、兵庫県、伊丹市、</a:t>
                      </a:r>
                    </a:p>
                    <a:p>
                      <a:r>
                        <a:rPr kumimoji="1" lang="ja-JP" altLang="en-US" sz="800" b="0" i="0" u="none" strike="noStrike" kern="1200" baseline="0" dirty="0" smtClean="0">
                          <a:solidFill>
                            <a:schemeClr val="tx1"/>
                          </a:solidFill>
                          <a:latin typeface="+mn-lt"/>
                          <a:ea typeface="+mn-ea"/>
                          <a:cs typeface="+mn-cs"/>
                        </a:rPr>
                        <a:t>近畿運輸局</a:t>
                      </a:r>
                      <a:endParaRPr kumimoji="1" lang="ja-JP" altLang="en-US" sz="800" dirty="0"/>
                    </a:p>
                  </a:txBody>
                  <a:tcPr marL="65314" marR="65314" marT="32657" marB="32657"/>
                </a:tc>
              </a:tr>
              <a:tr h="179614">
                <a:tc>
                  <a:txBody>
                    <a:bodyPr/>
                    <a:lstStyle/>
                    <a:p>
                      <a:pPr algn="l"/>
                      <a:r>
                        <a:rPr kumimoji="1" lang="ja-JP" altLang="en-US" sz="800" dirty="0" smtClean="0"/>
                        <a:t>開催回数</a:t>
                      </a:r>
                      <a:endParaRPr kumimoji="1" lang="en-US" altLang="ja-JP" sz="800" dirty="0" smtClean="0"/>
                    </a:p>
                  </a:txBody>
                  <a:tcPr marL="65314" marR="65314" marT="32657" marB="32657"/>
                </a:tc>
                <a:tc grid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smtClean="0"/>
                        <a:t>委員会計８回、小委員会計１２回</a:t>
                      </a:r>
                    </a:p>
                  </a:txBody>
                  <a:tcPr marL="65314" marR="65314" marT="32657" marB="32657"/>
                </a:tc>
                <a:tc hMerge="1">
                  <a:txBody>
                    <a:bodyPr/>
                    <a:lstStyle/>
                    <a:p>
                      <a:endParaRPr kumimoji="1" lang="ja-JP" altLang="en-US"/>
                    </a:p>
                  </a:txBody>
                  <a:tcPr/>
                </a:tc>
              </a:tr>
              <a:tr h="179614">
                <a:tc rowSpan="2">
                  <a:txBody>
                    <a:bodyPr/>
                    <a:lstStyle/>
                    <a:p>
                      <a:pPr algn="l"/>
                      <a:r>
                        <a:rPr kumimoji="1" lang="ja-JP" altLang="en-US" sz="800" dirty="0" smtClean="0"/>
                        <a:t>内容</a:t>
                      </a:r>
                      <a:endParaRPr kumimoji="1" lang="ja-JP" altLang="en-US" sz="800" dirty="0"/>
                    </a:p>
                  </a:txBody>
                  <a:tcPr marL="65314" marR="65314" marT="32657" marB="32657"/>
                </a:tc>
                <a:tc>
                  <a:txBody>
                    <a:bodyPr/>
                    <a:lstStyle/>
                    <a:p>
                      <a:pPr algn="l"/>
                      <a:r>
                        <a:rPr kumimoji="1" lang="ja-JP" altLang="en-US" sz="800" dirty="0" smtClean="0"/>
                        <a:t>平成８年度</a:t>
                      </a:r>
                      <a:endParaRPr kumimoji="1" lang="ja-JP" altLang="en-US" sz="800" dirty="0"/>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アメニティ施設整備計画案の作成及び基本方針と主要施設の計画案の検討</a:t>
                      </a:r>
                      <a:endParaRPr kumimoji="1" lang="ja-JP" altLang="en-US" sz="800" dirty="0"/>
                    </a:p>
                  </a:txBody>
                  <a:tcPr marL="65314" marR="65314" marT="32657" marB="32657"/>
                </a:tc>
              </a:tr>
              <a:tr h="237034">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smtClean="0"/>
                        <a:t>平成９年度</a:t>
                      </a:r>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施設の詳細と駅前広場の基本方針の検討</a:t>
                      </a:r>
                      <a:endParaRPr kumimoji="1" lang="ja-JP" altLang="en-US" sz="800" dirty="0"/>
                    </a:p>
                  </a:txBody>
                  <a:tcPr marL="65314" marR="65314" marT="32657" marB="32657"/>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427725591"/>
              </p:ext>
            </p:extLst>
          </p:nvPr>
        </p:nvGraphicFramePr>
        <p:xfrm>
          <a:off x="560126" y="1928094"/>
          <a:ext cx="5760640" cy="2870968"/>
        </p:xfrm>
        <a:graphic>
          <a:graphicData uri="http://schemas.openxmlformats.org/drawingml/2006/table">
            <a:tbl>
              <a:tblPr firstRow="1" bandRow="1">
                <a:tableStyleId>{5940675A-B579-460E-94D1-54222C63F5DA}</a:tableStyleId>
              </a:tblPr>
              <a:tblGrid>
                <a:gridCol w="936131"/>
                <a:gridCol w="1629532"/>
                <a:gridCol w="3194977"/>
              </a:tblGrid>
              <a:tr h="293914">
                <a:tc rowSpan="3">
                  <a:txBody>
                    <a:bodyPr/>
                    <a:lstStyle/>
                    <a:p>
                      <a:r>
                        <a:rPr kumimoji="1" lang="ja-JP" altLang="en-US" sz="800" b="0" i="0" u="none" strike="noStrike" kern="1200" baseline="0" dirty="0" smtClean="0">
                          <a:solidFill>
                            <a:schemeClr val="tx1"/>
                          </a:solidFill>
                          <a:latin typeface="+mn-lt"/>
                          <a:ea typeface="+mn-ea"/>
                          <a:cs typeface="+mn-cs"/>
                        </a:rPr>
                        <a:t>基本方針１</a:t>
                      </a:r>
                      <a:endParaRPr kumimoji="1" lang="ja-JP" altLang="en-US" sz="800" dirty="0"/>
                    </a:p>
                  </a:txBody>
                  <a:tcPr marL="65314" marR="65314" marT="32657" marB="32657"/>
                </a:tc>
                <a:tc rowSpan="3">
                  <a:txBody>
                    <a:bodyPr/>
                    <a:lstStyle/>
                    <a:p>
                      <a:r>
                        <a:rPr kumimoji="1" lang="en-US" altLang="ja-JP" sz="800" b="0" i="0" u="none" strike="noStrike" kern="1200" baseline="0" dirty="0" smtClean="0">
                          <a:solidFill>
                            <a:schemeClr val="tx1"/>
                          </a:solidFill>
                          <a:latin typeface="+mn-lt"/>
                          <a:ea typeface="+mn-ea"/>
                          <a:cs typeface="+mn-cs"/>
                        </a:rPr>
                        <a:t>『</a:t>
                      </a:r>
                      <a:r>
                        <a:rPr kumimoji="1" lang="ja-JP" altLang="en-US" sz="800" b="0" i="0" u="none" strike="noStrike" kern="1200" baseline="0" dirty="0" smtClean="0">
                          <a:solidFill>
                            <a:schemeClr val="tx1"/>
                          </a:solidFill>
                          <a:latin typeface="+mn-lt"/>
                          <a:ea typeface="+mn-ea"/>
                          <a:cs typeface="+mn-cs"/>
                        </a:rPr>
                        <a:t>移動しやすいターミナル</a:t>
                      </a:r>
                      <a:r>
                        <a:rPr kumimoji="1" lang="en-US" altLang="ja-JP" sz="800" b="0" i="0" u="none" strike="noStrike" kern="1200" baseline="0" dirty="0" smtClean="0">
                          <a:solidFill>
                            <a:schemeClr val="tx1"/>
                          </a:solidFill>
                          <a:latin typeface="+mn-lt"/>
                          <a:ea typeface="+mn-ea"/>
                          <a:cs typeface="+mn-cs"/>
                        </a:rPr>
                        <a:t>』</a:t>
                      </a:r>
                    </a:p>
                    <a:p>
                      <a:r>
                        <a:rPr kumimoji="1" lang="ja-JP" altLang="en-US" sz="800" b="0" i="0" u="none" strike="noStrike" kern="1200" baseline="0" dirty="0" smtClean="0">
                          <a:solidFill>
                            <a:schemeClr val="tx1"/>
                          </a:solidFill>
                          <a:latin typeface="+mn-lt"/>
                          <a:ea typeface="+mn-ea"/>
                          <a:cs typeface="+mn-cs"/>
                        </a:rPr>
                        <a:t>駅舎、駅前広場、周辺施設における移動の連続性が確保されているターミナルの整備</a:t>
                      </a:r>
                      <a:endParaRPr kumimoji="1" lang="ja-JP" altLang="en-US" sz="800" dirty="0"/>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デッキ、駅前広場、駅舎内通路における連続性の確保（段差の解消、わかりやすい動線）</a:t>
                      </a:r>
                      <a:endParaRPr kumimoji="1" lang="ja-JP" altLang="en-US" sz="800" dirty="0"/>
                    </a:p>
                  </a:txBody>
                  <a:tcPr marL="65314" marR="65314" marT="32657" marB="32657"/>
                </a:tc>
              </a:tr>
              <a:tr h="179614">
                <a:tc vMerge="1">
                  <a:txBody>
                    <a:bodyPr/>
                    <a:lstStyle/>
                    <a:p>
                      <a:endParaRPr kumimoji="1" lang="ja-JP" altLang="en-US" sz="1050" dirty="0"/>
                    </a:p>
                  </a:txBody>
                  <a:tcPr/>
                </a:tc>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周辺の拠点整備、周辺商業施設との連携強化に配慮した整備</a:t>
                      </a:r>
                      <a:endParaRPr kumimoji="1" lang="ja-JP" altLang="en-US" sz="800" dirty="0"/>
                    </a:p>
                  </a:txBody>
                  <a:tcPr marL="65314" marR="65314" marT="32657" marB="32657"/>
                </a:tc>
              </a:tr>
              <a:tr h="189361">
                <a:tc vMerge="1">
                  <a:txBody>
                    <a:bodyPr/>
                    <a:lstStyle/>
                    <a:p>
                      <a:endParaRPr kumimoji="1" lang="ja-JP" altLang="en-US" sz="1050"/>
                    </a:p>
                  </a:txBody>
                  <a:tcPr/>
                </a:tc>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使いやすい垂直移動施設（エレベーター、エスカレーター）の整備</a:t>
                      </a:r>
                      <a:endParaRPr kumimoji="1" lang="ja-JP" altLang="en-US" sz="800" dirty="0"/>
                    </a:p>
                  </a:txBody>
                  <a:tcPr marL="65314" marR="65314" marT="32657" marB="32657"/>
                </a:tc>
              </a:tr>
              <a:tr h="179614">
                <a:tc rowSpan="3">
                  <a:txBody>
                    <a:bodyPr/>
                    <a:lstStyle/>
                    <a:p>
                      <a:r>
                        <a:rPr kumimoji="1" lang="ja-JP" altLang="en-US" sz="800" b="0" i="0" u="none" strike="noStrike" kern="1200" baseline="0" dirty="0" smtClean="0">
                          <a:solidFill>
                            <a:schemeClr val="tx1"/>
                          </a:solidFill>
                          <a:latin typeface="+mn-lt"/>
                          <a:ea typeface="+mn-ea"/>
                          <a:cs typeface="+mn-cs"/>
                        </a:rPr>
                        <a:t>基本方針２</a:t>
                      </a:r>
                      <a:endParaRPr kumimoji="1" lang="ja-JP" altLang="en-US" sz="800" dirty="0"/>
                    </a:p>
                  </a:txBody>
                  <a:tcPr marL="65314" marR="65314" marT="32657" marB="32657"/>
                </a:tc>
                <a:tc rowSpan="3">
                  <a:txBody>
                    <a:bodyPr/>
                    <a:lstStyle/>
                    <a:p>
                      <a:r>
                        <a:rPr kumimoji="1" lang="en-US" altLang="ja-JP" sz="800" b="0" i="0" u="none" strike="noStrike" kern="1200" baseline="0" dirty="0" smtClean="0">
                          <a:solidFill>
                            <a:schemeClr val="tx1"/>
                          </a:solidFill>
                          <a:latin typeface="+mn-lt"/>
                          <a:ea typeface="+mn-ea"/>
                          <a:cs typeface="+mn-cs"/>
                        </a:rPr>
                        <a:t>『</a:t>
                      </a:r>
                      <a:r>
                        <a:rPr kumimoji="1" lang="ja-JP" altLang="en-US" sz="800" b="0" i="0" u="none" strike="noStrike" kern="1200" baseline="0" dirty="0" smtClean="0">
                          <a:solidFill>
                            <a:schemeClr val="tx1"/>
                          </a:solidFill>
                          <a:latin typeface="+mn-lt"/>
                          <a:ea typeface="+mn-ea"/>
                          <a:cs typeface="+mn-cs"/>
                        </a:rPr>
                        <a:t>利用しやすいターミナル</a:t>
                      </a:r>
                      <a:r>
                        <a:rPr kumimoji="1" lang="en-US" altLang="ja-JP" sz="800" b="0" i="0" u="none" strike="noStrike" kern="1200" baseline="0" dirty="0" smtClean="0">
                          <a:solidFill>
                            <a:schemeClr val="tx1"/>
                          </a:solidFill>
                          <a:latin typeface="+mn-lt"/>
                          <a:ea typeface="+mn-ea"/>
                          <a:cs typeface="+mn-cs"/>
                        </a:rPr>
                        <a:t>』</a:t>
                      </a:r>
                    </a:p>
                    <a:p>
                      <a:r>
                        <a:rPr kumimoji="1" lang="ja-JP" altLang="en-US" sz="800" b="0" i="0" u="none" strike="noStrike" kern="1200" baseline="0" dirty="0" smtClean="0">
                          <a:solidFill>
                            <a:schemeClr val="tx1"/>
                          </a:solidFill>
                          <a:latin typeface="+mn-lt"/>
                          <a:ea typeface="+mn-ea"/>
                          <a:cs typeface="+mn-cs"/>
                        </a:rPr>
                        <a:t>全ての人が安全・快適にかつ利用しやすいターミナルの整備</a:t>
                      </a:r>
                      <a:endParaRPr kumimoji="1" lang="ja-JP" altLang="en-US" sz="800" dirty="0"/>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視覚・聴覚障害者に配慮した総合的情報案内システムの整備</a:t>
                      </a:r>
                      <a:endParaRPr kumimoji="1" lang="ja-JP" altLang="en-US" sz="800" dirty="0"/>
                    </a:p>
                  </a:txBody>
                  <a:tcPr marL="65314" marR="65314" marT="32657" marB="32657"/>
                </a:tc>
              </a:tr>
              <a:tr h="179614">
                <a:tc vMerge="1">
                  <a:txBody>
                    <a:bodyPr/>
                    <a:lstStyle/>
                    <a:p>
                      <a:endParaRPr kumimoji="1" lang="ja-JP" altLang="en-US" sz="1050" dirty="0"/>
                    </a:p>
                  </a:txBody>
                  <a:tcPr/>
                </a:tc>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使いやすく、わかりやすいトイレ、ベンチ等の施設整備</a:t>
                      </a:r>
                      <a:endParaRPr kumimoji="1" lang="ja-JP" altLang="en-US" sz="800" dirty="0"/>
                    </a:p>
                  </a:txBody>
                  <a:tcPr marL="65314" marR="65314" marT="32657" marB="32657"/>
                </a:tc>
              </a:tr>
              <a:tr h="199667">
                <a:tc vMerge="1">
                  <a:txBody>
                    <a:bodyPr/>
                    <a:lstStyle/>
                    <a:p>
                      <a:endParaRPr kumimoji="1" lang="ja-JP" altLang="en-US" sz="1050"/>
                    </a:p>
                  </a:txBody>
                  <a:tcPr/>
                </a:tc>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乗車券等の購入施設の改善</a:t>
                      </a:r>
                      <a:endParaRPr kumimoji="1" lang="ja-JP" altLang="en-US" sz="800" dirty="0"/>
                    </a:p>
                  </a:txBody>
                  <a:tcPr marL="65314" marR="65314" marT="32657" marB="32657"/>
                </a:tc>
              </a:tr>
              <a:tr h="179614">
                <a:tc rowSpan="3">
                  <a:txBody>
                    <a:bodyPr/>
                    <a:lstStyle/>
                    <a:p>
                      <a:r>
                        <a:rPr kumimoji="1" lang="ja-JP" altLang="en-US" sz="800" b="0" i="0" u="none" strike="noStrike" kern="1200" baseline="0" dirty="0" smtClean="0">
                          <a:solidFill>
                            <a:schemeClr val="tx1"/>
                          </a:solidFill>
                          <a:latin typeface="+mn-lt"/>
                          <a:ea typeface="+mn-ea"/>
                          <a:cs typeface="+mn-cs"/>
                        </a:rPr>
                        <a:t>基本方針３</a:t>
                      </a:r>
                      <a:endParaRPr kumimoji="1" lang="ja-JP" altLang="en-US" sz="800" dirty="0"/>
                    </a:p>
                  </a:txBody>
                  <a:tcPr marL="65314" marR="65314" marT="32657" marB="32657"/>
                </a:tc>
                <a:tc rowSpan="3">
                  <a:txBody>
                    <a:bodyPr/>
                    <a:lstStyle/>
                    <a:p>
                      <a:r>
                        <a:rPr kumimoji="1" lang="en-US" altLang="ja-JP" sz="800" b="0" i="0" u="none" strike="noStrike" kern="1200" baseline="0" dirty="0" smtClean="0">
                          <a:solidFill>
                            <a:schemeClr val="tx1"/>
                          </a:solidFill>
                          <a:latin typeface="+mn-lt"/>
                          <a:ea typeface="+mn-ea"/>
                          <a:cs typeface="+mn-cs"/>
                        </a:rPr>
                        <a:t>『</a:t>
                      </a:r>
                      <a:r>
                        <a:rPr kumimoji="1" lang="ja-JP" altLang="en-US" sz="800" b="0" i="0" u="none" strike="noStrike" kern="1200" baseline="0" dirty="0" smtClean="0">
                          <a:solidFill>
                            <a:schemeClr val="tx1"/>
                          </a:solidFill>
                          <a:latin typeface="+mn-lt"/>
                          <a:ea typeface="+mn-ea"/>
                          <a:cs typeface="+mn-cs"/>
                        </a:rPr>
                        <a:t>行きやすいターミナル</a:t>
                      </a:r>
                      <a:r>
                        <a:rPr kumimoji="1" lang="en-US" altLang="ja-JP" sz="800" b="0" i="0" u="none" strike="noStrike" kern="1200" baseline="0" dirty="0" smtClean="0">
                          <a:solidFill>
                            <a:schemeClr val="tx1"/>
                          </a:solidFill>
                          <a:latin typeface="+mn-lt"/>
                          <a:ea typeface="+mn-ea"/>
                          <a:cs typeface="+mn-cs"/>
                        </a:rPr>
                        <a:t>』</a:t>
                      </a:r>
                    </a:p>
                    <a:p>
                      <a:r>
                        <a:rPr kumimoji="1" lang="ja-JP" altLang="en-US" sz="800" b="0" i="0" u="none" strike="noStrike" kern="1200" baseline="0" dirty="0" smtClean="0">
                          <a:solidFill>
                            <a:schemeClr val="tx1"/>
                          </a:solidFill>
                          <a:latin typeface="+mn-lt"/>
                          <a:ea typeface="+mn-ea"/>
                          <a:cs typeface="+mn-cs"/>
                        </a:rPr>
                        <a:t>阪急伊丹駅を中心とした高齢者・障害者のための円滑な交通体系の実現</a:t>
                      </a:r>
                      <a:endParaRPr kumimoji="1" lang="ja-JP" altLang="en-US" sz="800" dirty="0"/>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利用しやすいバス、タクシー自家用車の乗降施設の整備</a:t>
                      </a:r>
                      <a:endParaRPr kumimoji="1" lang="ja-JP" altLang="en-US" sz="800" dirty="0"/>
                    </a:p>
                  </a:txBody>
                  <a:tcPr marL="65314" marR="65314" marT="32657" marB="32657"/>
                </a:tc>
              </a:tr>
              <a:tr h="179614">
                <a:tc vMerge="1">
                  <a:txBody>
                    <a:bodyPr/>
                    <a:lstStyle/>
                    <a:p>
                      <a:endParaRPr kumimoji="1" lang="ja-JP" altLang="en-US" sz="1050" dirty="0"/>
                    </a:p>
                  </a:txBody>
                  <a:tcPr/>
                </a:tc>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リフト付きバス、超低床バスに対応したバス停の整備</a:t>
                      </a:r>
                      <a:endParaRPr kumimoji="1" lang="ja-JP" altLang="en-US" sz="800" dirty="0"/>
                    </a:p>
                  </a:txBody>
                  <a:tcPr marL="65314" marR="65314" marT="32657" marB="32657"/>
                </a:tc>
              </a:tr>
              <a:tr h="179614">
                <a:tc vMerge="1">
                  <a:txBody>
                    <a:bodyPr/>
                    <a:lstStyle/>
                    <a:p>
                      <a:endParaRPr kumimoji="1" lang="ja-JP" altLang="en-US" sz="1050"/>
                    </a:p>
                  </a:txBody>
                  <a:tcPr/>
                </a:tc>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低床バスの拡充</a:t>
                      </a:r>
                      <a:endParaRPr kumimoji="1" lang="ja-JP" altLang="en-US" sz="800" dirty="0"/>
                    </a:p>
                  </a:txBody>
                  <a:tcPr marL="65314" marR="65314" marT="32657" marB="32657"/>
                </a:tc>
              </a:tr>
              <a:tr h="179614">
                <a:tc rowSpan="3">
                  <a:txBody>
                    <a:bodyPr/>
                    <a:lstStyle/>
                    <a:p>
                      <a:r>
                        <a:rPr kumimoji="1" lang="ja-JP" altLang="en-US" sz="800" b="0" i="0" u="none" strike="noStrike" kern="1200" baseline="0" dirty="0" smtClean="0">
                          <a:solidFill>
                            <a:schemeClr val="tx1"/>
                          </a:solidFill>
                          <a:latin typeface="+mn-lt"/>
                          <a:ea typeface="+mn-ea"/>
                          <a:cs typeface="+mn-cs"/>
                        </a:rPr>
                        <a:t>基本方針４</a:t>
                      </a:r>
                      <a:endParaRPr kumimoji="1" lang="ja-JP" altLang="en-US" sz="800" dirty="0"/>
                    </a:p>
                  </a:txBody>
                  <a:tcPr marL="65314" marR="65314" marT="32657" marB="32657"/>
                </a:tc>
                <a:tc rowSpan="3">
                  <a:txBody>
                    <a:bodyPr/>
                    <a:lstStyle/>
                    <a:p>
                      <a:r>
                        <a:rPr kumimoji="1" lang="en-US" altLang="ja-JP" sz="800" b="0" i="0" u="none" strike="noStrike" kern="1200" baseline="0" dirty="0" smtClean="0">
                          <a:solidFill>
                            <a:schemeClr val="tx1"/>
                          </a:solidFill>
                          <a:latin typeface="+mn-lt"/>
                          <a:ea typeface="+mn-ea"/>
                          <a:cs typeface="+mn-cs"/>
                        </a:rPr>
                        <a:t>『</a:t>
                      </a:r>
                      <a:r>
                        <a:rPr kumimoji="1" lang="ja-JP" altLang="en-US" sz="800" b="0" i="0" u="none" strike="noStrike" kern="1200" baseline="0" dirty="0" smtClean="0">
                          <a:solidFill>
                            <a:schemeClr val="tx1"/>
                          </a:solidFill>
                          <a:latin typeface="+mn-lt"/>
                          <a:ea typeface="+mn-ea"/>
                          <a:cs typeface="+mn-cs"/>
                        </a:rPr>
                        <a:t>人にやさしいターミナル</a:t>
                      </a:r>
                      <a:r>
                        <a:rPr kumimoji="1" lang="en-US" altLang="ja-JP" sz="800" b="0" i="0" u="none" strike="noStrike" kern="1200" baseline="0" dirty="0" smtClean="0">
                          <a:solidFill>
                            <a:schemeClr val="tx1"/>
                          </a:solidFill>
                          <a:latin typeface="+mn-lt"/>
                          <a:ea typeface="+mn-ea"/>
                          <a:cs typeface="+mn-cs"/>
                        </a:rPr>
                        <a:t>』</a:t>
                      </a:r>
                    </a:p>
                    <a:p>
                      <a:r>
                        <a:rPr kumimoji="1" lang="ja-JP" altLang="en-US" sz="800" b="0" i="0" u="none" strike="noStrike" kern="1200" baseline="0" dirty="0" smtClean="0">
                          <a:solidFill>
                            <a:schemeClr val="tx1"/>
                          </a:solidFill>
                          <a:latin typeface="+mn-lt"/>
                          <a:ea typeface="+mn-ea"/>
                          <a:cs typeface="+mn-cs"/>
                        </a:rPr>
                        <a:t>ソフト面の充実によるアメニティーターミナルの実現</a:t>
                      </a:r>
                      <a:endParaRPr kumimoji="1" lang="ja-JP" altLang="en-US" sz="800" dirty="0"/>
                    </a:p>
                  </a:txBody>
                  <a:tcPr marL="65314" marR="65314" marT="32657" marB="32657"/>
                </a:tc>
                <a:tc>
                  <a:txBody>
                    <a:bodyPr/>
                    <a:lstStyle/>
                    <a:p>
                      <a:r>
                        <a:rPr kumimoji="1" lang="ja-JP" altLang="en-US" sz="800" b="0" i="0" u="none" strike="noStrike" kern="1200" baseline="0" dirty="0" smtClean="0">
                          <a:solidFill>
                            <a:schemeClr val="tx1"/>
                          </a:solidFill>
                          <a:latin typeface="+mn-lt"/>
                          <a:ea typeface="+mn-ea"/>
                          <a:cs typeface="+mn-cs"/>
                        </a:rPr>
                        <a:t>公共交通利用を支援するボランティアの協力体制のあり方</a:t>
                      </a:r>
                      <a:endParaRPr kumimoji="1" lang="ja-JP" altLang="en-US" sz="800" dirty="0"/>
                    </a:p>
                  </a:txBody>
                  <a:tcPr marL="65314" marR="65314" marT="32657" marB="32657"/>
                </a:tc>
              </a:tr>
              <a:tr h="179614">
                <a:tc vMerge="1">
                  <a:txBody>
                    <a:bodyPr/>
                    <a:lstStyle/>
                    <a:p>
                      <a:endParaRPr kumimoji="1" lang="ja-JP" altLang="en-US" sz="1050" dirty="0"/>
                    </a:p>
                  </a:txBody>
                  <a:tcPr/>
                </a:tc>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高齢者・障害者の移動に関わる介助のための市民による啓発・教育</a:t>
                      </a:r>
                      <a:endParaRPr kumimoji="1" lang="ja-JP" altLang="en-US" sz="800" dirty="0"/>
                    </a:p>
                  </a:txBody>
                  <a:tcPr marL="65314" marR="65314" marT="32657" marB="32657"/>
                </a:tc>
              </a:tr>
              <a:tr h="612740">
                <a:tc vMerge="1">
                  <a:txBody>
                    <a:bodyPr/>
                    <a:lstStyle/>
                    <a:p>
                      <a:endParaRPr kumimoji="1" lang="ja-JP" altLang="en-US" sz="1050"/>
                    </a:p>
                  </a:txBody>
                  <a:tcPr/>
                </a:tc>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ターミナル地区内でのアメニティを確保するための全利用者へのガイドライン</a:t>
                      </a:r>
                    </a:p>
                    <a:p>
                      <a:r>
                        <a:rPr kumimoji="1" lang="ja-JP" altLang="en-US" sz="800" b="0" i="0" u="none" strike="noStrike" kern="1200" baseline="0" dirty="0" smtClean="0">
                          <a:solidFill>
                            <a:schemeClr val="tx1"/>
                          </a:solidFill>
                          <a:latin typeface="+mn-lt"/>
                          <a:ea typeface="+mn-ea"/>
                          <a:cs typeface="+mn-cs"/>
                        </a:rPr>
                        <a:t>・各テナントの看板・商品陳列</a:t>
                      </a:r>
                    </a:p>
                    <a:p>
                      <a:r>
                        <a:rPr kumimoji="1" lang="ja-JP" altLang="en-US" sz="800" b="0" i="0" u="none" strike="noStrike" kern="1200" baseline="0" dirty="0" smtClean="0">
                          <a:solidFill>
                            <a:schemeClr val="tx1"/>
                          </a:solidFill>
                          <a:latin typeface="+mn-lt"/>
                          <a:ea typeface="+mn-ea"/>
                          <a:cs typeface="+mn-cs"/>
                        </a:rPr>
                        <a:t>・路上駐輪の規制</a:t>
                      </a:r>
                    </a:p>
                    <a:p>
                      <a:r>
                        <a:rPr kumimoji="1" lang="ja-JP" altLang="en-US" sz="800" b="0" i="0" u="none" strike="noStrike" kern="1200" baseline="0" dirty="0" smtClean="0">
                          <a:solidFill>
                            <a:schemeClr val="tx1"/>
                          </a:solidFill>
                          <a:latin typeface="+mn-lt"/>
                          <a:ea typeface="+mn-ea"/>
                          <a:cs typeface="+mn-cs"/>
                        </a:rPr>
                        <a:t>・エレベーターの利用方法</a:t>
                      </a:r>
                      <a:endParaRPr kumimoji="1" lang="ja-JP" altLang="en-US" sz="800" dirty="0"/>
                    </a:p>
                  </a:txBody>
                  <a:tcPr marL="65314" marR="65314" marT="32657" marB="32657"/>
                </a:tc>
              </a:tr>
            </a:tbl>
          </a:graphicData>
        </a:graphic>
      </p:graphicFrame>
      <p:sp>
        <p:nvSpPr>
          <p:cNvPr id="10" name="テキスト ボックス 9"/>
          <p:cNvSpPr txBox="1"/>
          <p:nvPr/>
        </p:nvSpPr>
        <p:spPr>
          <a:xfrm>
            <a:off x="560126" y="1731668"/>
            <a:ext cx="1851634" cy="173666"/>
          </a:xfrm>
          <a:prstGeom prst="rect">
            <a:avLst/>
          </a:prstGeom>
          <a:noFill/>
        </p:spPr>
        <p:txBody>
          <a:bodyPr wrap="square" lIns="65306" tIns="32653" rIns="65306" bIns="32653" rtlCol="0">
            <a:spAutoFit/>
          </a:bodyPr>
          <a:lstStyle/>
          <a:p>
            <a:r>
              <a:rPr lang="ja-JP" altLang="en-US" sz="700" dirty="0"/>
              <a:t>＜４つの基本方針＞</a:t>
            </a:r>
          </a:p>
        </p:txBody>
      </p:sp>
    </p:spTree>
    <p:extLst>
      <p:ext uri="{BB962C8B-B14F-4D97-AF65-F5344CB8AC3E}">
        <p14:creationId xmlns:p14="http://schemas.microsoft.com/office/powerpoint/2010/main" val="3198814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2954" y="291509"/>
            <a:ext cx="8589526" cy="6221484"/>
          </a:xfrm>
          <a:prstGeom prst="rect">
            <a:avLst/>
          </a:prstGeom>
          <a:noFill/>
        </p:spPr>
        <p:txBody>
          <a:bodyPr wrap="square" lIns="65306" tIns="32653" rIns="65306" bIns="32653" rtlCol="0">
            <a:spAutoFit/>
          </a:bodyPr>
          <a:lstStyle/>
          <a:p>
            <a:r>
              <a:rPr lang="ja-JP" altLang="en-US" sz="1000" dirty="0"/>
              <a:t>点字資料作成用データー</a:t>
            </a:r>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ja-JP" altLang="en-US" sz="1000" dirty="0"/>
          </a:p>
        </p:txBody>
      </p:sp>
      <p:graphicFrame>
        <p:nvGraphicFramePr>
          <p:cNvPr id="9" name="表 8"/>
          <p:cNvGraphicFramePr>
            <a:graphicFrameLocks noGrp="1"/>
          </p:cNvGraphicFramePr>
          <p:nvPr>
            <p:extLst>
              <p:ext uri="{D42A27DB-BD31-4B8C-83A1-F6EECF244321}">
                <p14:modId xmlns:p14="http://schemas.microsoft.com/office/powerpoint/2010/main" val="4069730250"/>
              </p:ext>
            </p:extLst>
          </p:nvPr>
        </p:nvGraphicFramePr>
        <p:xfrm>
          <a:off x="765863" y="754418"/>
          <a:ext cx="4131108" cy="1610441"/>
        </p:xfrm>
        <a:graphic>
          <a:graphicData uri="http://schemas.openxmlformats.org/drawingml/2006/table">
            <a:tbl>
              <a:tblPr firstRow="1" bandRow="1">
                <a:tableStyleId>{5940675A-B579-460E-94D1-54222C63F5DA}</a:tableStyleId>
              </a:tblPr>
              <a:tblGrid>
                <a:gridCol w="936131"/>
                <a:gridCol w="3194977"/>
              </a:tblGrid>
              <a:tr h="285243">
                <a:tc>
                  <a:txBody>
                    <a:bodyPr/>
                    <a:lstStyle/>
                    <a:p>
                      <a:r>
                        <a:rPr kumimoji="1" lang="ja-JP" altLang="en-US" sz="800" b="0" i="0" u="none" strike="noStrike" kern="1200" baseline="0" dirty="0" smtClean="0">
                          <a:solidFill>
                            <a:schemeClr val="tx1"/>
                          </a:solidFill>
                          <a:latin typeface="+mn-lt"/>
                          <a:ea typeface="+mn-ea"/>
                          <a:cs typeface="+mn-cs"/>
                        </a:rPr>
                        <a:t>提出者</a:t>
                      </a:r>
                      <a:endParaRPr kumimoji="1" lang="ja-JP" altLang="en-US" sz="800" dirty="0"/>
                    </a:p>
                  </a:txBody>
                  <a:tcPr marL="65314" marR="65314" marT="32657" marB="32657">
                    <a:lnB w="12700" cap="flat" cmpd="sng" algn="ctr">
                      <a:solidFill>
                        <a:schemeClr val="tx1"/>
                      </a:solidFill>
                      <a:prstDash val="solid"/>
                      <a:round/>
                      <a:headEnd type="none" w="med" len="med"/>
                      <a:tailEnd type="none" w="med" len="med"/>
                    </a:lnB>
                  </a:tcPr>
                </a:tc>
                <a:tc>
                  <a:txBody>
                    <a:bodyPr/>
                    <a:lstStyle/>
                    <a:p>
                      <a:r>
                        <a:rPr kumimoji="1" lang="ja-JP" altLang="en-US" sz="800" b="0" i="0" u="none" strike="noStrike" kern="1200" baseline="0" dirty="0" smtClean="0">
                          <a:solidFill>
                            <a:schemeClr val="tx1"/>
                          </a:solidFill>
                          <a:latin typeface="+mn-lt"/>
                          <a:ea typeface="+mn-ea"/>
                          <a:cs typeface="+mn-cs"/>
                        </a:rPr>
                        <a:t>要望事項</a:t>
                      </a:r>
                      <a:endParaRPr kumimoji="1" lang="ja-JP" altLang="en-US" sz="800" dirty="0"/>
                    </a:p>
                  </a:txBody>
                  <a:tcPr marL="65314" marR="65314" marT="32657" marB="32657">
                    <a:lnB w="12700" cap="flat" cmpd="sng" algn="ctr">
                      <a:solidFill>
                        <a:schemeClr val="tx1"/>
                      </a:solidFill>
                      <a:prstDash val="solid"/>
                      <a:round/>
                      <a:headEnd type="none" w="med" len="med"/>
                      <a:tailEnd type="none" w="med" len="med"/>
                    </a:lnB>
                  </a:tcPr>
                </a:tc>
              </a:tr>
              <a:tr h="179614">
                <a:tc rowSpan="7">
                  <a:txBody>
                    <a:bodyPr/>
                    <a:lstStyle/>
                    <a:p>
                      <a:r>
                        <a:rPr kumimoji="1" lang="ja-JP" altLang="en-US" sz="800" b="0" i="0" u="none" strike="noStrike" kern="1200" baseline="0" dirty="0" smtClean="0">
                          <a:solidFill>
                            <a:schemeClr val="tx1"/>
                          </a:solidFill>
                          <a:latin typeface="+mn-lt"/>
                          <a:ea typeface="+mn-ea"/>
                          <a:cs typeface="+mn-cs"/>
                        </a:rPr>
                        <a:t>伊丹市民団体</a:t>
                      </a:r>
                    </a:p>
                    <a:p>
                      <a:r>
                        <a:rPr kumimoji="1" lang="ja-JP" altLang="en-US" sz="800" b="0" i="0" u="none" strike="noStrike" kern="1200" baseline="0" dirty="0" smtClean="0">
                          <a:solidFill>
                            <a:schemeClr val="tx1"/>
                          </a:solidFill>
                          <a:latin typeface="+mn-lt"/>
                          <a:ea typeface="+mn-ea"/>
                          <a:cs typeface="+mn-cs"/>
                        </a:rPr>
                        <a:t>身障者団体</a:t>
                      </a:r>
                    </a:p>
                    <a:p>
                      <a:r>
                        <a:rPr kumimoji="1" lang="ja-JP" altLang="en-US" sz="800" b="0" i="0" u="none" strike="noStrike" kern="1200" baseline="0" dirty="0" smtClean="0">
                          <a:solidFill>
                            <a:schemeClr val="tx1"/>
                          </a:solidFill>
                          <a:latin typeface="+mn-lt"/>
                          <a:ea typeface="+mn-ea"/>
                          <a:cs typeface="+mn-cs"/>
                        </a:rPr>
                        <a:t>高齢者団体</a:t>
                      </a:r>
                      <a:endParaRPr kumimoji="1" lang="ja-JP" altLang="en-US" sz="800" dirty="0"/>
                    </a:p>
                  </a:txBody>
                  <a:tcPr marL="65314" marR="65314" marT="32657" marB="32657">
                    <a:lnT w="12700" cap="flat" cmpd="sng" algn="ctr">
                      <a:solidFill>
                        <a:schemeClr val="tx1"/>
                      </a:solidFill>
                      <a:prstDash val="solid"/>
                      <a:round/>
                      <a:headEnd type="none" w="med" len="med"/>
                      <a:tailEnd type="none" w="med" len="med"/>
                    </a:lnT>
                  </a:tcPr>
                </a:tc>
                <a:tc>
                  <a:txBody>
                    <a:bodyPr/>
                    <a:lstStyle/>
                    <a:p>
                      <a:r>
                        <a:rPr kumimoji="1" lang="ja-JP" altLang="en-US" sz="800" b="0" i="0" u="none" strike="noStrike" kern="1200" baseline="0" dirty="0" smtClean="0">
                          <a:solidFill>
                            <a:schemeClr val="tx1"/>
                          </a:solidFill>
                          <a:latin typeface="+mn-lt"/>
                          <a:ea typeface="+mn-ea"/>
                          <a:cs typeface="+mn-cs"/>
                        </a:rPr>
                        <a:t>車いす使用者などが安易にホームに移動できるようにする</a:t>
                      </a:r>
                      <a:endParaRPr kumimoji="1" lang="ja-JP" altLang="en-US" sz="800" dirty="0"/>
                    </a:p>
                  </a:txBody>
                  <a:tcPr marL="65314" marR="65314" marT="32657" marB="3265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361">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電話機の利用が困難</a:t>
                      </a:r>
                      <a:endParaRPr kumimoji="1" lang="ja-JP" altLang="en-US" sz="800" dirty="0"/>
                    </a:p>
                  </a:txBody>
                  <a:tcPr marL="65314" marR="65314" marT="32657" marB="32657">
                    <a:lnT w="12700" cap="flat" cmpd="sng" algn="ctr">
                      <a:solidFill>
                        <a:schemeClr val="tx1"/>
                      </a:solidFill>
                      <a:prstDash val="solid"/>
                      <a:round/>
                      <a:headEnd type="none" w="med" len="med"/>
                      <a:tailEnd type="none" w="med" len="med"/>
                    </a:lnT>
                  </a:tcPr>
                </a:tc>
              </a:tr>
              <a:tr h="179614">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車いす使用者が通行可能な幅を持たせる</a:t>
                      </a:r>
                      <a:endParaRPr kumimoji="1" lang="ja-JP" altLang="en-US" sz="800" dirty="0"/>
                    </a:p>
                  </a:txBody>
                  <a:tcPr marL="65314" marR="65314" marT="32657" marB="32657"/>
                </a:tc>
              </a:tr>
              <a:tr h="179614">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杖使用者の転倒防止のための床材の工夫</a:t>
                      </a:r>
                      <a:endParaRPr kumimoji="1" lang="ja-JP" altLang="en-US" sz="800" dirty="0"/>
                    </a:p>
                  </a:txBody>
                  <a:tcPr marL="65314" marR="65314" marT="32657" marB="32657"/>
                </a:tc>
              </a:tr>
              <a:tr h="199667">
                <a:tc vMerge="1">
                  <a:txBody>
                    <a:bodyPr/>
                    <a:lstStyle/>
                    <a:p>
                      <a:endParaRPr kumimoji="1" lang="ja-JP" altLang="en-US" sz="1050"/>
                    </a:p>
                  </a:txBody>
                  <a:tcPr/>
                </a:tc>
                <a:tc>
                  <a:txBody>
                    <a:bodyPr/>
                    <a:lstStyle/>
                    <a:p>
                      <a:r>
                        <a:rPr kumimoji="1" lang="ja-JP" altLang="en-US" sz="800" b="0" i="0" u="none" strike="noStrike" kern="1200" baseline="0" dirty="0" smtClean="0">
                          <a:solidFill>
                            <a:schemeClr val="tx1"/>
                          </a:solidFill>
                          <a:latin typeface="+mn-lt"/>
                          <a:ea typeface="+mn-ea"/>
                          <a:cs typeface="+mn-cs"/>
                        </a:rPr>
                        <a:t>階段の上下に盲導鈴を設置する</a:t>
                      </a:r>
                      <a:endParaRPr kumimoji="1" lang="ja-JP" altLang="en-US" sz="800" dirty="0"/>
                    </a:p>
                  </a:txBody>
                  <a:tcPr marL="65314" marR="65314" marT="32657" marB="32657"/>
                </a:tc>
              </a:tr>
              <a:tr h="179614">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駅舎全体を理解できる点字案内板を設置する</a:t>
                      </a:r>
                      <a:endParaRPr kumimoji="1" lang="ja-JP" altLang="en-US" sz="800" dirty="0"/>
                    </a:p>
                  </a:txBody>
                  <a:tcPr marL="65314" marR="65314" marT="32657" marB="32657"/>
                </a:tc>
              </a:tr>
              <a:tr h="179614">
                <a:tc vMerge="1">
                  <a:txBody>
                    <a:bodyPr/>
                    <a:lstStyle/>
                    <a:p>
                      <a:endParaRPr kumimoji="1" lang="ja-JP" altLang="en-US" sz="1050" dirty="0"/>
                    </a:p>
                  </a:txBody>
                  <a:tcPr/>
                </a:tc>
                <a:tc>
                  <a:txBody>
                    <a:bodyPr/>
                    <a:lstStyle/>
                    <a:p>
                      <a:r>
                        <a:rPr kumimoji="1" lang="ja-JP" altLang="en-US" sz="800" b="0" i="0" u="none" strike="noStrike" kern="1200" baseline="0" dirty="0" smtClean="0">
                          <a:solidFill>
                            <a:schemeClr val="tx1"/>
                          </a:solidFill>
                          <a:latin typeface="+mn-lt"/>
                          <a:ea typeface="+mn-ea"/>
                          <a:cs typeface="+mn-cs"/>
                        </a:rPr>
                        <a:t>使用上の説明・料金表を券売機の左側に点字で設置する</a:t>
                      </a:r>
                      <a:endParaRPr kumimoji="1" lang="ja-JP" altLang="en-US" sz="800" dirty="0"/>
                    </a:p>
                  </a:txBody>
                  <a:tcPr marL="65314" marR="65314" marT="32657" marB="32657"/>
                </a:tc>
              </a:tr>
            </a:tbl>
          </a:graphicData>
        </a:graphic>
      </p:graphicFrame>
      <p:sp>
        <p:nvSpPr>
          <p:cNvPr id="11" name="テキスト ボックス 10"/>
          <p:cNvSpPr txBox="1"/>
          <p:nvPr/>
        </p:nvSpPr>
        <p:spPr>
          <a:xfrm>
            <a:off x="405823" y="509430"/>
            <a:ext cx="1851634" cy="173666"/>
          </a:xfrm>
          <a:prstGeom prst="rect">
            <a:avLst/>
          </a:prstGeom>
          <a:noFill/>
        </p:spPr>
        <p:txBody>
          <a:bodyPr wrap="square" lIns="65306" tIns="32653" rIns="65306" bIns="32653" rtlCol="0">
            <a:spAutoFit/>
          </a:bodyPr>
          <a:lstStyle/>
          <a:p>
            <a:r>
              <a:rPr lang="ja-JP" altLang="en-US" sz="700" dirty="0"/>
              <a:t>＜主な要望とその対応＞</a:t>
            </a:r>
          </a:p>
        </p:txBody>
      </p:sp>
    </p:spTree>
    <p:extLst>
      <p:ext uri="{BB962C8B-B14F-4D97-AF65-F5344CB8AC3E}">
        <p14:creationId xmlns:p14="http://schemas.microsoft.com/office/powerpoint/2010/main" val="219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564</Words>
  <Application>Microsoft Office PowerPoint</Application>
  <PresentationFormat>画面に合わせる (4:3)</PresentationFormat>
  <Paragraphs>201</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大宅　宏之</dc:creator>
  <cp:lastModifiedBy>大宅　宏之</cp:lastModifiedBy>
  <cp:revision>12</cp:revision>
  <cp:lastPrinted>2013-11-07T00:14:55Z</cp:lastPrinted>
  <dcterms:created xsi:type="dcterms:W3CDTF">2013-10-17T01:37:40Z</dcterms:created>
  <dcterms:modified xsi:type="dcterms:W3CDTF">2013-11-07T00:19:06Z</dcterms:modified>
</cp:coreProperties>
</file>