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452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CF58699-D34A-4F9D-97CE-43BBEBD502B5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29D27D5-EB9C-4E61-93CC-95C9C38A4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36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96BD9F36-EC6D-4D09-9C52-65A326917BFC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6E357FA-411F-4FC9-AF18-ADDA284B3B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1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357FA-411F-4FC9-AF18-ADDA284B3B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03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5F8A-DC8F-4040-97CB-0C4822903419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9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A309-6E8E-4525-B32B-2055EC0BC4B8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53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1CFE-3538-42AF-84EB-24A324E44693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05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1A1C-2B5C-4072-AEF2-633F628EAE4F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3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78D5-806D-4D46-9F43-797D15D04037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85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44E2-0EBA-4D5A-A48E-C018A441DFB6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88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8307-1B81-4F2A-A024-7080ED729F8E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40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98AF-C92D-4207-87B5-B64E7BEAB640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54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41A5-19C6-4ED4-A8AB-A2E329431C91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E6FF35A-1FEA-4590-8179-217228840B8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395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962F-E8C2-4D63-B91E-D7C12CC91B05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94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E9A7-6CAE-437F-8A5E-0343C935AF88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8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C6C45-7259-4749-9631-C6AFDE044AAE}" type="datetime1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3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99146" y="173585"/>
            <a:ext cx="7281273" cy="37446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52000" indent="-457200">
              <a:lnSpc>
                <a:spcPts val="2200"/>
              </a:lnSpc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○今後のスケジュールについて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5105" y="647554"/>
            <a:ext cx="8962377" cy="656590"/>
          </a:xfrm>
          <a:prstGeom prst="rect">
            <a:avLst/>
          </a:prstGeom>
          <a:ln w="50800">
            <a:solidFill>
              <a:srgbClr val="FF0000"/>
            </a:solidFill>
          </a:ln>
        </p:spPr>
        <p:txBody>
          <a:bodyPr wrap="square" anchor="ctr" anchorCtr="0">
            <a:spAutoFit/>
          </a:bodyPr>
          <a:lstStyle/>
          <a:p>
            <a:pPr marL="252000" indent="-457200">
              <a:lnSpc>
                <a:spcPts val="220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国の「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重度の障害」「小規模店舗のバリアフリー化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」に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係る建築設計標準の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改正（令和３年３月）を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2000" indent="-457200"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踏まえ、大阪府福祉のまちづくりガイドラインを改訂　→　（令和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年度中）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61627"/>
              </p:ext>
            </p:extLst>
          </p:nvPr>
        </p:nvGraphicFramePr>
        <p:xfrm>
          <a:off x="133925" y="2719409"/>
          <a:ext cx="8907430" cy="3925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529316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1150063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5370683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277441099"/>
                    </a:ext>
                  </a:extLst>
                </a:gridCol>
                <a:gridCol w="504055">
                  <a:extLst>
                    <a:ext uri="{9D8B030D-6E8A-4147-A177-3AD203B41FA5}">
                      <a16:colId xmlns:a16="http://schemas.microsoft.com/office/drawing/2014/main" val="4180048372"/>
                    </a:ext>
                  </a:extLst>
                </a:gridCol>
              </a:tblGrid>
              <a:tr h="60275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47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vert="eaVert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72008"/>
                  </a:ext>
                </a:extLst>
              </a:tr>
            </a:tbl>
          </a:graphicData>
        </a:graphic>
      </p:graphicFrame>
      <p:cxnSp>
        <p:nvCxnSpPr>
          <p:cNvPr id="16" name="直線矢印コネクタ 15"/>
          <p:cNvCxnSpPr/>
          <p:nvPr/>
        </p:nvCxnSpPr>
        <p:spPr>
          <a:xfrm flipV="1">
            <a:off x="1429933" y="4625921"/>
            <a:ext cx="5362345" cy="12624"/>
          </a:xfrm>
          <a:prstGeom prst="straightConnector1">
            <a:avLst/>
          </a:prstGeom>
          <a:ln w="1016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619312" y="3830940"/>
            <a:ext cx="1708456" cy="29697"/>
          </a:xfrm>
          <a:prstGeom prst="straightConnector1">
            <a:avLst/>
          </a:prstGeom>
          <a:ln w="1016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6447489" y="5936996"/>
            <a:ext cx="2412370" cy="19780"/>
          </a:xfrm>
          <a:prstGeom prst="straightConnector1">
            <a:avLst/>
          </a:prstGeom>
          <a:ln w="1016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ひし形 18"/>
          <p:cNvSpPr/>
          <p:nvPr/>
        </p:nvSpPr>
        <p:spPr>
          <a:xfrm>
            <a:off x="2327768" y="3665768"/>
            <a:ext cx="288032" cy="360040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ひし形 20"/>
          <p:cNvSpPr/>
          <p:nvPr/>
        </p:nvSpPr>
        <p:spPr>
          <a:xfrm>
            <a:off x="6728480" y="4438373"/>
            <a:ext cx="288032" cy="360040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ひし形 21"/>
          <p:cNvSpPr/>
          <p:nvPr/>
        </p:nvSpPr>
        <p:spPr>
          <a:xfrm>
            <a:off x="1742863" y="4452213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ひし形 22"/>
          <p:cNvSpPr/>
          <p:nvPr/>
        </p:nvSpPr>
        <p:spPr>
          <a:xfrm>
            <a:off x="1653108" y="3680617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7" name="ひし形 36"/>
          <p:cNvSpPr/>
          <p:nvPr/>
        </p:nvSpPr>
        <p:spPr>
          <a:xfrm>
            <a:off x="1349715" y="4445901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8" name="ひし形 37"/>
          <p:cNvSpPr/>
          <p:nvPr/>
        </p:nvSpPr>
        <p:spPr>
          <a:xfrm>
            <a:off x="5647713" y="4445901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" name="楕円 1"/>
          <p:cNvSpPr/>
          <p:nvPr/>
        </p:nvSpPr>
        <p:spPr>
          <a:xfrm>
            <a:off x="4078088" y="4445901"/>
            <a:ext cx="196383" cy="3405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ひし形 12"/>
          <p:cNvSpPr/>
          <p:nvPr/>
        </p:nvSpPr>
        <p:spPr>
          <a:xfrm>
            <a:off x="983251" y="3680617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29227" y="4038047"/>
            <a:ext cx="1008112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検討会・</a:t>
            </a:r>
            <a:r>
              <a:rPr lang="en-US" altLang="ja-JP" sz="1100" dirty="0" smtClean="0"/>
              <a:t>WG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76250" y="4036000"/>
            <a:ext cx="1419006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建築設計標準</a:t>
            </a:r>
            <a:r>
              <a:rPr kumimoji="1" lang="ja-JP" altLang="en-US" sz="1100" dirty="0" smtClean="0"/>
              <a:t>改正</a:t>
            </a:r>
            <a:endParaRPr kumimoji="1" lang="ja-JP" altLang="en-US" sz="11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07248" y="4949828"/>
            <a:ext cx="600929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部</a:t>
            </a:r>
            <a:r>
              <a:rPr lang="ja-JP" altLang="en-US" sz="1100" dirty="0" smtClean="0"/>
              <a:t>会</a:t>
            </a:r>
            <a:endParaRPr lang="en-US" altLang="ja-JP" sz="11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79696" y="4974181"/>
            <a:ext cx="648072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審議会</a:t>
            </a:r>
            <a:endParaRPr lang="en-US" altLang="ja-JP" sz="900" dirty="0" smtClean="0"/>
          </a:p>
        </p:txBody>
      </p:sp>
      <p:sp>
        <p:nvSpPr>
          <p:cNvPr id="26" name="楕円 25"/>
          <p:cNvSpPr/>
          <p:nvPr/>
        </p:nvSpPr>
        <p:spPr>
          <a:xfrm>
            <a:off x="3632245" y="4455642"/>
            <a:ext cx="200429" cy="3405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96737" y="4855660"/>
            <a:ext cx="1745033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当事者等参加のもと、</a:t>
            </a:r>
            <a:endParaRPr lang="en-US" altLang="ja-JP" sz="1100" dirty="0" smtClean="0"/>
          </a:p>
          <a:p>
            <a:r>
              <a:rPr lang="ja-JP" altLang="en-US" sz="1100" dirty="0" smtClean="0"/>
              <a:t>小規模店舗での実地検査</a:t>
            </a:r>
            <a:endParaRPr lang="en-US" altLang="ja-JP" sz="1100" dirty="0" smtClean="0"/>
          </a:p>
        </p:txBody>
      </p:sp>
      <p:sp>
        <p:nvSpPr>
          <p:cNvPr id="14" name="ひし形 13"/>
          <p:cNvSpPr/>
          <p:nvPr/>
        </p:nvSpPr>
        <p:spPr>
          <a:xfrm>
            <a:off x="4985787" y="4450736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12379" y="4850250"/>
            <a:ext cx="600929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部</a:t>
            </a:r>
            <a:r>
              <a:rPr lang="ja-JP" altLang="en-US" sz="1100" dirty="0" smtClean="0"/>
              <a:t>会</a:t>
            </a:r>
            <a:endParaRPr lang="en-US" altLang="ja-JP" sz="11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66528" y="4882558"/>
            <a:ext cx="648072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審議会</a:t>
            </a:r>
            <a:endParaRPr lang="en-US" altLang="ja-JP" sz="9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3675" y="4827221"/>
            <a:ext cx="93658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ガイドライン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改訂</a:t>
            </a:r>
            <a:endParaRPr kumimoji="1" lang="ja-JP" altLang="en-US" sz="1100" dirty="0"/>
          </a:p>
        </p:txBody>
      </p:sp>
      <p:sp>
        <p:nvSpPr>
          <p:cNvPr id="34" name="ひし形 33"/>
          <p:cNvSpPr/>
          <p:nvPr/>
        </p:nvSpPr>
        <p:spPr>
          <a:xfrm>
            <a:off x="7589887" y="5798018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5" name="ひし形 34"/>
          <p:cNvSpPr/>
          <p:nvPr/>
        </p:nvSpPr>
        <p:spPr>
          <a:xfrm>
            <a:off x="8138421" y="5769599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9" name="ひし形 38"/>
          <p:cNvSpPr/>
          <p:nvPr/>
        </p:nvSpPr>
        <p:spPr>
          <a:xfrm>
            <a:off x="8769450" y="5772127"/>
            <a:ext cx="288032" cy="360040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65834" y="5476952"/>
            <a:ext cx="600929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部</a:t>
            </a:r>
            <a:r>
              <a:rPr lang="ja-JP" altLang="en-US" sz="1100" dirty="0" smtClean="0"/>
              <a:t>会</a:t>
            </a:r>
            <a:endParaRPr lang="en-US" altLang="ja-JP" sz="1100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80419" y="5519222"/>
            <a:ext cx="600929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部</a:t>
            </a:r>
            <a:r>
              <a:rPr lang="ja-JP" altLang="en-US" sz="1100" dirty="0" smtClean="0"/>
              <a:t>会</a:t>
            </a:r>
            <a:endParaRPr lang="en-US" altLang="ja-JP" sz="1100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978164" y="5517615"/>
            <a:ext cx="648072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審議会</a:t>
            </a:r>
            <a:endParaRPr lang="en-US" altLang="ja-JP" sz="900" dirty="0" smtClean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134822" y="6207273"/>
            <a:ext cx="869951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とりまとめ</a:t>
            </a:r>
            <a:endParaRPr kumimoji="1" lang="ja-JP" altLang="en-US" sz="11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08142" y="5485388"/>
            <a:ext cx="539157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部</a:t>
            </a:r>
            <a:r>
              <a:rPr lang="ja-JP" altLang="en-US" sz="1100" dirty="0" smtClean="0"/>
              <a:t>会</a:t>
            </a:r>
            <a:endParaRPr lang="en-US" altLang="ja-JP" sz="11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287673" y="5485894"/>
            <a:ext cx="648072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審議会</a:t>
            </a:r>
            <a:endParaRPr lang="en-US" altLang="ja-JP" sz="9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1311" y="3320012"/>
            <a:ext cx="8358814" cy="20313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ja-JP" altLang="en-US" dirty="0" smtClean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61311" y="5386033"/>
            <a:ext cx="8343461" cy="1282153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2000" dirty="0" smtClean="0">
              <a:latin typeface="+mn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06452" y="1366841"/>
            <a:ext cx="8962377" cy="1220847"/>
          </a:xfrm>
          <a:prstGeom prst="rect">
            <a:avLst/>
          </a:prstGeom>
          <a:ln w="50800">
            <a:solidFill>
              <a:srgbClr val="00B050"/>
            </a:solidFill>
          </a:ln>
        </p:spPr>
        <p:txBody>
          <a:bodyPr wrap="square" anchor="ctr" anchorCtr="0">
            <a:spAutoFit/>
          </a:bodyPr>
          <a:lstStyle/>
          <a:p>
            <a:pPr marL="252000" indent="-457200">
              <a:lnSpc>
                <a:spcPts val="220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災害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時・緊急時に対応した避難経路等のバリアフリー化と情報提供の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あり方について、審議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2000" indent="-457200">
              <a:lnSpc>
                <a:spcPts val="220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東日本大震災において、高齢者・</a:t>
            </a:r>
            <a:r>
              <a:rPr lang="ja-JP" altLang="en-US" sz="1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者等が情報、経路、施設等の整備状況により避難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に支障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あった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2000" indent="-457200"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ことに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鑑み、平成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月に国において、学識経験者及び当事者等の参画を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得て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、抽出・整理を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行い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2000" indent="-457200"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まとめた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ものをベースに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議論）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ひし形 47"/>
          <p:cNvSpPr/>
          <p:nvPr/>
        </p:nvSpPr>
        <p:spPr>
          <a:xfrm>
            <a:off x="6052231" y="4445901"/>
            <a:ext cx="288032" cy="360040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898644" y="4873317"/>
            <a:ext cx="735310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/>
              <a:t>パブコメ</a:t>
            </a:r>
            <a:endParaRPr lang="en-US" altLang="ja-JP" sz="1100" dirty="0" smtClean="0"/>
          </a:p>
        </p:txBody>
      </p:sp>
      <p:sp>
        <p:nvSpPr>
          <p:cNvPr id="31" name="ひし形 30"/>
          <p:cNvSpPr/>
          <p:nvPr/>
        </p:nvSpPr>
        <p:spPr>
          <a:xfrm>
            <a:off x="6196247" y="5795176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1311" y="3343211"/>
            <a:ext cx="1514262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</a:rPr>
              <a:t>１　ガイドライン改訂</a:t>
            </a:r>
            <a:endParaRPr lang="en-US" altLang="ja-JP" sz="1100" b="1" dirty="0" smtClean="0">
              <a:solidFill>
                <a:schemeClr val="bg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1311" y="5462462"/>
            <a:ext cx="2243929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</a:rPr>
              <a:t>２　災害時のバリアフリー検討（案）</a:t>
            </a:r>
            <a:endParaRPr lang="en-US" altLang="ja-JP" sz="1100" b="1" dirty="0" smtClean="0">
              <a:solidFill>
                <a:schemeClr val="bg1"/>
              </a:solidFill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5129803" y="5975196"/>
            <a:ext cx="626674" cy="0"/>
          </a:xfrm>
          <a:prstGeom prst="straightConnector1">
            <a:avLst/>
          </a:prstGeom>
          <a:ln w="101600">
            <a:solidFill>
              <a:schemeClr val="tx1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ひし形 31"/>
          <p:cNvSpPr/>
          <p:nvPr/>
        </p:nvSpPr>
        <p:spPr>
          <a:xfrm>
            <a:off x="4964316" y="5795176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3" name="ひし形 32"/>
          <p:cNvSpPr/>
          <p:nvPr/>
        </p:nvSpPr>
        <p:spPr>
          <a:xfrm>
            <a:off x="5640745" y="5795176"/>
            <a:ext cx="288032" cy="360040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308427" y="6237848"/>
            <a:ext cx="869951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議論開始</a:t>
            </a:r>
            <a:endParaRPr kumimoji="1" lang="ja-JP" altLang="en-US" sz="11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05790" y="6252103"/>
            <a:ext cx="1107023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議題</a:t>
            </a:r>
            <a:r>
              <a:rPr lang="ja-JP" altLang="en-US" sz="1100" dirty="0" smtClean="0"/>
              <a:t>として提案</a:t>
            </a:r>
            <a:endParaRPr kumimoji="1" lang="ja-JP" altLang="en-US" sz="1100" dirty="0"/>
          </a:p>
        </p:txBody>
      </p:sp>
      <p:sp>
        <p:nvSpPr>
          <p:cNvPr id="55" name="字幕 2">
            <a:extLst>
              <a:ext uri="{FF2B5EF4-FFF2-40B4-BE49-F238E27FC236}">
                <a16:creationId xmlns:a16="http://schemas.microsoft.com/office/drawing/2014/main" id="{45D0F1E7-EBFC-408B-9282-E244EF506412}"/>
              </a:ext>
            </a:extLst>
          </p:cNvPr>
          <p:cNvSpPr txBox="1">
            <a:spLocks/>
          </p:cNvSpPr>
          <p:nvPr/>
        </p:nvSpPr>
        <p:spPr>
          <a:xfrm>
            <a:off x="7863026" y="161613"/>
            <a:ext cx="1126854" cy="3867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字幕 2">
            <a:extLst>
              <a:ext uri="{FF2B5EF4-FFF2-40B4-BE49-F238E27FC236}">
                <a16:creationId xmlns:a16="http://schemas.microsoft.com/office/drawing/2014/main" id="{45D0F1E7-EBFC-408B-9282-E244EF506412}"/>
              </a:ext>
            </a:extLst>
          </p:cNvPr>
          <p:cNvSpPr txBox="1">
            <a:spLocks/>
          </p:cNvSpPr>
          <p:nvPr/>
        </p:nvSpPr>
        <p:spPr>
          <a:xfrm>
            <a:off x="4865399" y="3380049"/>
            <a:ext cx="459020" cy="3168359"/>
          </a:xfrm>
          <a:prstGeom prst="rect">
            <a:avLst/>
          </a:prstGeom>
          <a:ln w="25400">
            <a:solidFill>
              <a:srgbClr val="002060"/>
            </a:solidFill>
            <a:prstDash val="sysDash"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3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>
          <a:defRPr kumimoji="1" sz="20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7870FE9-2A67-44D9-8BC6-0BBC072775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3C7FA9-38EB-43B8-B637-E732F4DF4E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65AA86-72F9-4273-948E-99CE5C93C57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46689e31-b03d-4afa-a735-a1f8d7beadb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3144</TotalTime>
  <Words>213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ＭＳ ゴシック</vt:lpstr>
      <vt:lpstr>游ゴシック</vt:lpstr>
      <vt:lpstr>Arial</vt:lpstr>
      <vt:lpstr>Calibri</vt:lpstr>
      <vt:lpstr>1_Office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　望</dc:creator>
  <cp:lastModifiedBy>板田　昌彦</cp:lastModifiedBy>
  <cp:revision>255</cp:revision>
  <cp:lastPrinted>2021-10-13T07:17:21Z</cp:lastPrinted>
  <dcterms:created xsi:type="dcterms:W3CDTF">2018-04-20T08:22:23Z</dcterms:created>
  <dcterms:modified xsi:type="dcterms:W3CDTF">2021-10-14T02:14:45Z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