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sldIdLst>
    <p:sldId id="320" r:id="rId2"/>
    <p:sldId id="256" r:id="rId3"/>
    <p:sldId id="287" r:id="rId4"/>
    <p:sldId id="288" r:id="rId5"/>
    <p:sldId id="290" r:id="rId6"/>
    <p:sldId id="296" r:id="rId7"/>
    <p:sldId id="300" r:id="rId8"/>
    <p:sldId id="301" r:id="rId9"/>
    <p:sldId id="303" r:id="rId10"/>
    <p:sldId id="304" r:id="rId11"/>
    <p:sldId id="306" r:id="rId12"/>
    <p:sldId id="308" r:id="rId13"/>
    <p:sldId id="309" r:id="rId14"/>
    <p:sldId id="311" r:id="rId15"/>
    <p:sldId id="312" r:id="rId16"/>
    <p:sldId id="313" r:id="rId17"/>
    <p:sldId id="314" r:id="rId18"/>
    <p:sldId id="316" r:id="rId19"/>
    <p:sldId id="317" r:id="rId20"/>
    <p:sldId id="318" r:id="rId21"/>
    <p:sldId id="319" r:id="rId22"/>
    <p:sldId id="321" r:id="rId2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D9F5"/>
    <a:srgbClr val="9BDFF7"/>
    <a:srgbClr val="FF0000"/>
    <a:srgbClr val="FFCCFF"/>
    <a:srgbClr val="FFFF99"/>
    <a:srgbClr val="68CEF2"/>
    <a:srgbClr val="4087C8"/>
    <a:srgbClr val="4133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93804" autoAdjust="0"/>
  </p:normalViewPr>
  <p:slideViewPr>
    <p:cSldViewPr>
      <p:cViewPr>
        <p:scale>
          <a:sx n="66" d="100"/>
          <a:sy n="66" d="100"/>
        </p:scale>
        <p:origin x="-1662" y="-5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ashimoto-k2gj\AppData\Local\Microsoft\Windows\Temporary%20Internet%20Files\Content.Outlook\FP435O3P\&#65288;H12&#8594;H21&#65289;&#31227;&#21205;&#20870;&#28369;&#21270;&#23455;&#32318;&#22577;&#21578;&#12464;&#12521;&#1250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7654239598237"/>
          <c:y val="0.22014796307303788"/>
          <c:w val="0.79936518988747385"/>
          <c:h val="0.60048543037239765"/>
        </c:manualLayout>
      </c:layout>
      <c:lineChart>
        <c:grouping val="standard"/>
        <c:varyColors val="0"/>
        <c:ser>
          <c:idx val="3"/>
          <c:order val="0"/>
          <c:tx>
            <c:v>ホームドア</c:v>
          </c:tx>
          <c:spPr>
            <a:ln>
              <a:solidFill>
                <a:srgbClr val="4F81BD"/>
              </a:solidFill>
            </a:ln>
          </c:spPr>
          <c:marker>
            <c:symbol val="square"/>
            <c:size val="5"/>
            <c:spPr>
              <a:solidFill>
                <a:srgbClr val="4087C8"/>
              </a:solidFill>
            </c:spPr>
          </c:marker>
          <c:dLbls>
            <c:dLbl>
              <c:idx val="0"/>
              <c:layout>
                <c:manualLayout>
                  <c:x val="-5.5641131903046932E-2"/>
                  <c:y val="-5.2287581699346934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'グラフ基礎データ 及びグラフ(3､000人以上鉄道駅)'!$AE$8:$AE$16</c:f>
              <c:strCache>
                <c:ptCount val="9"/>
                <c:pt idx="0">
                  <c:v>H14</c:v>
                </c:pt>
                <c:pt idx="1">
                  <c:v>H15</c:v>
                </c:pt>
                <c:pt idx="2">
                  <c:v>H16</c:v>
                </c:pt>
                <c:pt idx="3">
                  <c:v>H17</c:v>
                </c:pt>
                <c:pt idx="4">
                  <c:v>H18</c:v>
                </c:pt>
                <c:pt idx="5">
                  <c:v>H19</c:v>
                </c:pt>
                <c:pt idx="6">
                  <c:v>H20</c:v>
                </c:pt>
                <c:pt idx="7">
                  <c:v>H21</c:v>
                </c:pt>
                <c:pt idx="8">
                  <c:v>H22</c:v>
                </c:pt>
              </c:strCache>
            </c:strRef>
          </c:cat>
          <c:val>
            <c:numRef>
              <c:f>'グラフ基礎データ 及びグラフ(3､000人以上鉄道駅)'!$AI$8:$AI$16</c:f>
              <c:numCache>
                <c:formatCode>0.0%</c:formatCode>
                <c:ptCount val="9"/>
                <c:pt idx="0">
                  <c:v>3.8000000000000013E-2</c:v>
                </c:pt>
                <c:pt idx="1">
                  <c:v>4.7000000000000104E-2</c:v>
                </c:pt>
                <c:pt idx="2">
                  <c:v>4.7000000000000104E-2</c:v>
                </c:pt>
                <c:pt idx="3">
                  <c:v>5.1000000000000004E-2</c:v>
                </c:pt>
                <c:pt idx="4">
                  <c:v>5.1000000000000004E-2</c:v>
                </c:pt>
                <c:pt idx="5">
                  <c:v>8.5000000000000048E-2</c:v>
                </c:pt>
                <c:pt idx="6">
                  <c:v>0.10199999999999998</c:v>
                </c:pt>
                <c:pt idx="7">
                  <c:v>0.10199999999999998</c:v>
                </c:pt>
                <c:pt idx="8">
                  <c:v>0.11899999999999998</c:v>
                </c:pt>
              </c:numCache>
            </c:numRef>
          </c:val>
          <c:smooth val="0"/>
        </c:ser>
        <c:dLbls>
          <c:showLegendKey val="0"/>
          <c:showVal val="0"/>
          <c:showCatName val="0"/>
          <c:showSerName val="0"/>
          <c:showPercent val="0"/>
          <c:showBubbleSize val="0"/>
        </c:dLbls>
        <c:marker val="1"/>
        <c:smooth val="0"/>
        <c:axId val="118235648"/>
        <c:axId val="73393280"/>
      </c:lineChart>
      <c:catAx>
        <c:axId val="118235648"/>
        <c:scaling>
          <c:orientation val="minMax"/>
        </c:scaling>
        <c:delete val="0"/>
        <c:axPos val="b"/>
        <c:majorTickMark val="out"/>
        <c:minorTickMark val="none"/>
        <c:tickLblPos val="nextTo"/>
        <c:crossAx val="73393280"/>
        <c:crosses val="autoZero"/>
        <c:auto val="1"/>
        <c:lblAlgn val="ctr"/>
        <c:lblOffset val="100"/>
        <c:noMultiLvlLbl val="0"/>
      </c:catAx>
      <c:valAx>
        <c:axId val="73393280"/>
        <c:scaling>
          <c:orientation val="minMax"/>
          <c:max val="0.30000000000000032"/>
        </c:scaling>
        <c:delete val="0"/>
        <c:axPos val="l"/>
        <c:majorGridlines/>
        <c:numFmt formatCode="0%" sourceLinked="0"/>
        <c:majorTickMark val="out"/>
        <c:minorTickMark val="none"/>
        <c:tickLblPos val="nextTo"/>
        <c:crossAx val="118235648"/>
        <c:crosses val="autoZero"/>
        <c:crossBetween val="between"/>
        <c:majorUnit val="0.1"/>
      </c:valAx>
      <c:spPr>
        <a:ln>
          <a:solidFill>
            <a:schemeClr val="bg1">
              <a:lumMod val="50000"/>
            </a:schemeClr>
          </a:solidFill>
        </a:ln>
      </c:spPr>
    </c:plotArea>
    <c:plotVisOnly val="1"/>
    <c:dispBlanksAs val="gap"/>
    <c:showDLblsOverMax val="0"/>
  </c:chart>
  <c:spPr>
    <a:ln>
      <a:solidFill>
        <a:schemeClr val="tx1"/>
      </a:solid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0.15803</cdr:x>
      <cdr:y>0.26609</cdr:y>
    </cdr:from>
    <cdr:to>
      <cdr:x>0.74419</cdr:x>
      <cdr:y>0.39151</cdr:y>
    </cdr:to>
    <cdr:sp macro="" textlink="">
      <cdr:nvSpPr>
        <cdr:cNvPr id="2" name="テキスト ボックス 1"/>
        <cdr:cNvSpPr txBox="1"/>
      </cdr:nvSpPr>
      <cdr:spPr>
        <a:xfrm xmlns:a="http://schemas.openxmlformats.org/drawingml/2006/main">
          <a:off x="841439" y="537312"/>
          <a:ext cx="3120961" cy="253263"/>
        </a:xfrm>
        <a:prstGeom xmlns:a="http://schemas.openxmlformats.org/drawingml/2006/main" prst="rect">
          <a:avLst/>
        </a:prstGeom>
        <a:ln xmlns:a="http://schemas.openxmlformats.org/drawingml/2006/main">
          <a:solidFill>
            <a:schemeClr val="tx1"/>
          </a:solidFill>
          <a:prstDash val="sysDash"/>
        </a:ln>
      </cdr:spPr>
      <cdr:txBody>
        <a:bodyPr xmlns:a="http://schemas.openxmlformats.org/drawingml/2006/main" vertOverflow="clip" wrap="square" rtlCol="0"/>
        <a:lstStyle xmlns:a="http://schemas.openxmlformats.org/drawingml/2006/main"/>
        <a:p xmlns:a="http://schemas.openxmlformats.org/drawingml/2006/main">
          <a:r>
            <a:rPr lang="en-US" altLang="ja-JP" sz="900" dirty="0"/>
            <a:t>※</a:t>
          </a:r>
          <a:r>
            <a:rPr lang="ja-JP" altLang="en-US" sz="900" dirty="0"/>
            <a:t>１日当たりの平均的な利用者数</a:t>
          </a:r>
          <a:r>
            <a:rPr lang="ja-JP" altLang="en-US" sz="900" dirty="0" smtClean="0"/>
            <a:t>が</a:t>
          </a:r>
          <a:r>
            <a:rPr lang="en-US" altLang="ja-JP" sz="900" dirty="0" smtClean="0"/>
            <a:t>10</a:t>
          </a:r>
          <a:r>
            <a:rPr lang="ja-JP" altLang="en-US" sz="900" dirty="0" smtClean="0"/>
            <a:t>万人</a:t>
          </a:r>
          <a:r>
            <a:rPr lang="ja-JP" altLang="en-US" sz="900" dirty="0"/>
            <a:t>以上の</a:t>
          </a:r>
          <a:r>
            <a:rPr lang="ja-JP" altLang="en-US" sz="900" dirty="0" smtClean="0"/>
            <a:t>もの</a:t>
          </a:r>
          <a:endParaRPr lang="en-US" altLang="ja-JP" sz="900" dirty="0" smtClean="0"/>
        </a:p>
      </cdr:txBody>
    </cdr:sp>
  </cdr:relSizeAnchor>
  <cdr:relSizeAnchor xmlns:cdr="http://schemas.openxmlformats.org/drawingml/2006/chartDrawing">
    <cdr:from>
      <cdr:x>0.43194</cdr:x>
      <cdr:y>0.01075</cdr:y>
    </cdr:from>
    <cdr:to>
      <cdr:x>0.53994</cdr:x>
      <cdr:y>0.17798</cdr:y>
    </cdr:to>
    <cdr:sp macro="" textlink="">
      <cdr:nvSpPr>
        <cdr:cNvPr id="3" name="テキスト ボックス 2"/>
        <cdr:cNvSpPr txBox="1"/>
      </cdr:nvSpPr>
      <cdr:spPr>
        <a:xfrm xmlns:a="http://schemas.openxmlformats.org/drawingml/2006/main">
          <a:off x="3657129" y="5879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0.13415</cdr:x>
      <cdr:y>0.03199</cdr:y>
    </cdr:from>
    <cdr:to>
      <cdr:x>0.90776</cdr:x>
      <cdr:y>0.21991</cdr:y>
    </cdr:to>
    <cdr:sp macro="" textlink="">
      <cdr:nvSpPr>
        <cdr:cNvPr id="4" name="テキスト ボックス 3"/>
        <cdr:cNvSpPr txBox="1"/>
      </cdr:nvSpPr>
      <cdr:spPr>
        <a:xfrm xmlns:a="http://schemas.openxmlformats.org/drawingml/2006/main">
          <a:off x="724415" y="76200"/>
          <a:ext cx="4177525" cy="447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ja-JP" altLang="en-US" sz="900" b="1" dirty="0"/>
            <a:t>鉄軌道駅（</a:t>
          </a:r>
          <a:r>
            <a:rPr lang="en-US" altLang="ja-JP" sz="900" b="1" dirty="0"/>
            <a:t>※</a:t>
          </a:r>
          <a:r>
            <a:rPr lang="ja-JP" altLang="en-US" sz="900" b="1" dirty="0"/>
            <a:t>）</a:t>
          </a:r>
          <a:r>
            <a:rPr lang="ja-JP" altLang="en-US" sz="900" b="1" dirty="0" smtClean="0"/>
            <a:t>におけるホームドアの整備状況の</a:t>
          </a:r>
          <a:r>
            <a:rPr lang="ja-JP" altLang="en-US" sz="900" b="1" dirty="0"/>
            <a:t>推移</a:t>
          </a:r>
          <a:endParaRPr lang="en-US" altLang="ja-JP" sz="900" b="1" dirty="0"/>
        </a:p>
        <a:p xmlns:a="http://schemas.openxmlformats.org/drawingml/2006/main">
          <a:pPr algn="ctr"/>
          <a:r>
            <a:rPr lang="ja-JP" altLang="en-US" sz="900" dirty="0"/>
            <a:t>（平成２３年３月末現在）</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D8E3D294-3D31-462E-AB52-4104C054E2DD}" type="datetimeFigureOut">
              <a:rPr kumimoji="1" lang="ja-JP" altLang="en-US" smtClean="0"/>
              <a:pPr/>
              <a:t>2014/5/26</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4B60F456-46A8-4389-A97C-6DE87243E5A5}" type="slidenum">
              <a:rPr kumimoji="1" lang="ja-JP" altLang="en-US" smtClean="0"/>
              <a:pPr/>
              <a:t>‹#›</a:t>
            </a:fld>
            <a:endParaRPr kumimoji="1" lang="ja-JP" altLang="en-US"/>
          </a:p>
        </p:txBody>
      </p:sp>
    </p:spTree>
    <p:extLst>
      <p:ext uri="{BB962C8B-B14F-4D97-AF65-F5344CB8AC3E}">
        <p14:creationId xmlns:p14="http://schemas.microsoft.com/office/powerpoint/2010/main" val="9416023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00113" y="739775"/>
            <a:ext cx="4935537" cy="37004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043BFB17-B769-44C3-87CD-A16BDB5402AD}" type="slidenum">
              <a:rPr lang="ja-JP" altLang="en-US" smtClean="0">
                <a:solidFill>
                  <a:prstClr val="black"/>
                </a:solidFill>
              </a:rPr>
              <a:pPr>
                <a:defRPr/>
              </a:pPr>
              <a:t>7</a:t>
            </a:fld>
            <a:endParaRPr lang="ja-JP"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B60F456-46A8-4389-A97C-6DE87243E5A5}" type="slidenum">
              <a:rPr kumimoji="1" lang="ja-JP" altLang="en-US" smtClean="0"/>
              <a:pPr/>
              <a:t>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25"/>
            <a:ext cx="9144000" cy="333375"/>
          </a:xfrm>
          <a:prstGeom prst="rect">
            <a:avLst/>
          </a:prstGeom>
          <a:noFill/>
          <a:ln w="9525">
            <a:noFill/>
            <a:miter lim="800000"/>
            <a:headEnd/>
            <a:tailEnd/>
          </a:ln>
        </p:spPr>
      </p:pic>
      <p:sp>
        <p:nvSpPr>
          <p:cNvPr id="5" name="Rectangle 9"/>
          <p:cNvSpPr>
            <a:spLocks noChangeArrowheads="1"/>
          </p:cNvSpPr>
          <p:nvPr userDrawn="1"/>
        </p:nvSpPr>
        <p:spPr bwMode="auto">
          <a:xfrm>
            <a:off x="1692275" y="3284538"/>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p>
        </p:txBody>
      </p:sp>
      <p:pic>
        <p:nvPicPr>
          <p:cNvPr id="6" name="Picture 11"/>
          <p:cNvPicPr>
            <a:picLocks noChangeAspect="1" noChangeArrowheads="1"/>
          </p:cNvPicPr>
          <p:nvPr userDrawn="1"/>
        </p:nvPicPr>
        <p:blipFill>
          <a:blip r:embed="rId3" cstate="print"/>
          <a:srcRect/>
          <a:stretch>
            <a:fillRect/>
          </a:stretch>
        </p:blipFill>
        <p:spPr bwMode="auto">
          <a:xfrm>
            <a:off x="0" y="6051550"/>
            <a:ext cx="2124075" cy="473075"/>
          </a:xfrm>
          <a:prstGeom prst="rect">
            <a:avLst/>
          </a:prstGeom>
          <a:noFill/>
          <a:ln w="9525">
            <a:noFill/>
            <a:miter lim="800000"/>
            <a:headEnd/>
            <a:tailEnd/>
          </a:ln>
        </p:spPr>
      </p:pic>
      <p:sp>
        <p:nvSpPr>
          <p:cNvPr id="7" name="Text Box 12"/>
          <p:cNvSpPr txBox="1">
            <a:spLocks noChangeArrowheads="1"/>
          </p:cNvSpPr>
          <p:nvPr userDrawn="1"/>
        </p:nvSpPr>
        <p:spPr bwMode="auto">
          <a:xfrm>
            <a:off x="0" y="6524625"/>
            <a:ext cx="3636963" cy="274638"/>
          </a:xfrm>
          <a:prstGeom prst="rect">
            <a:avLst/>
          </a:prstGeom>
          <a:noFill/>
          <a:ln w="9525">
            <a:noFill/>
            <a:miter lim="800000"/>
            <a:headEnd/>
            <a:tailEnd/>
          </a:ln>
          <a:effectLst/>
        </p:spPr>
        <p:txBody>
          <a:bodyPr wrap="none">
            <a:spAutoFit/>
          </a:bodyPr>
          <a:lstStyle/>
          <a:p>
            <a:pPr>
              <a:defRPr/>
            </a:pPr>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a:lvl1pPr>
          </a:lstStyle>
          <a:p>
            <a:pPr>
              <a:defRPr/>
            </a:pPr>
            <a:endParaRPr lang="en-US" altLang="ja-JP"/>
          </a:p>
        </p:txBody>
      </p:sp>
      <p:sp>
        <p:nvSpPr>
          <p:cNvPr id="9" name="Rectangle 5"/>
          <p:cNvSpPr>
            <a:spLocks noGrp="1" noChangeArrowheads="1"/>
          </p:cNvSpPr>
          <p:nvPr>
            <p:ph type="ftr" sz="quarter" idx="11"/>
          </p:nvPr>
        </p:nvSpPr>
        <p:spPr/>
        <p:txBody>
          <a:bodyPr/>
          <a:lstStyle>
            <a:lvl1pPr>
              <a:defRPr/>
            </a:lvl1pPr>
          </a:lstStyle>
          <a:p>
            <a:pPr>
              <a:defRPr/>
            </a:pPr>
            <a:endParaRPr lang="en-US" altLang="ja-JP"/>
          </a:p>
        </p:txBody>
      </p:sp>
      <p:sp>
        <p:nvSpPr>
          <p:cNvPr id="10"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A1C0AE74-0929-468F-A94B-9DE472EE96A5}"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91161FB-8918-4404-9D6A-F6FB4B69AE6E}"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A3BA00-AAE2-4623-B59C-34613A4E6174}"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94D2D4D-4A0D-4E19-BA0B-2BE7CBA304BD}"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79F6426-D065-4C33-8DBC-968A431AFC5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FAFF9EC-C31B-41EF-B7B5-DF1DB3018363}"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8D8E020-7887-41AD-B927-22701050C4B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AEBB901-5F0B-4354-B662-0D8FC87B41E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F26BC26-A820-467B-8022-6DB401F71483}"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CF6424-018F-445D-8EAD-CE07FF13B797}"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A945759-2892-456B-9EF9-3D1325E8F466}"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2BB043F-F334-4A9C-9F0A-BFBD93DF0C21}" type="slidenum">
              <a:rPr lang="en-US" altLang="ja-JP"/>
              <a:pPr>
                <a:defRPr/>
              </a:pPr>
              <a:t>‹#›</a:t>
            </a:fld>
            <a:endParaRPr lang="en-US" altLang="ja-JP"/>
          </a:p>
        </p:txBody>
      </p:sp>
      <p:grpSp>
        <p:nvGrpSpPr>
          <p:cNvPr id="2" name="Group 18"/>
          <p:cNvGrpSpPr>
            <a:grpSpLocks/>
          </p:cNvGrpSpPr>
          <p:nvPr userDrawn="1"/>
        </p:nvGrpSpPr>
        <p:grpSpPr bwMode="auto">
          <a:xfrm>
            <a:off x="0" y="0"/>
            <a:ext cx="9144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a:ln w="9525">
              <a:noFill/>
              <a:miter lim="800000"/>
              <a:headEnd/>
              <a:tailEnd/>
            </a:ln>
          </p:spPr>
        </p:pic>
        <p:grpSp>
          <p:nvGrpSpPr>
            <p:cNvPr id="1034"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a:ln w="9525">
                <a:noFill/>
                <a:miter lim="800000"/>
                <a:headEnd/>
                <a:tailEnd/>
              </a:ln>
            </p:spPr>
          </p:pic>
          <p:pic>
            <p:nvPicPr>
              <p:cNvPr id="1036"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a:ln w="9525">
                <a:noFill/>
                <a:miter lim="800000"/>
                <a:headEnd/>
                <a:tailEnd/>
              </a:ln>
            </p:spPr>
          </p:pic>
          <p:pic>
            <p:nvPicPr>
              <p:cNvPr id="1037"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a:ln w="9525">
                <a:noFill/>
                <a:miter lim="800000"/>
                <a:headEnd/>
                <a:tailEnd/>
              </a:ln>
            </p:spPr>
          </p:pic>
        </p:grpSp>
      </p:grpSp>
      <p:sp>
        <p:nvSpPr>
          <p:cNvPr id="1031" name="Rectangle 2"/>
          <p:cNvSpPr>
            <a:spLocks noGrp="1" noChangeArrowheads="1"/>
          </p:cNvSpPr>
          <p:nvPr>
            <p:ph type="title"/>
          </p:nvPr>
        </p:nvSpPr>
        <p:spPr bwMode="auto">
          <a:xfrm>
            <a:off x="0"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32" name="Picture 14"/>
          <p:cNvPicPr>
            <a:picLocks noChangeAspect="1" noChangeArrowheads="1"/>
          </p:cNvPicPr>
          <p:nvPr userDrawn="1"/>
        </p:nvPicPr>
        <p:blipFill>
          <a:blip r:embed="rId16" cstate="print"/>
          <a:srcRect t="3670"/>
          <a:stretch>
            <a:fillRect/>
          </a:stretch>
        </p:blipFill>
        <p:spPr bwMode="auto">
          <a:xfrm>
            <a:off x="7593013" y="0"/>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12" Type="http://schemas.openxmlformats.org/officeDocument/2006/relationships/image" Target="../media/image16.wmf"/><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wmf"/><Relationship Id="rId11" Type="http://schemas.openxmlformats.org/officeDocument/2006/relationships/image" Target="../media/image15.wmf"/><Relationship Id="rId5" Type="http://schemas.openxmlformats.org/officeDocument/2006/relationships/image" Target="../media/image9.wmf"/><Relationship Id="rId10" Type="http://schemas.openxmlformats.org/officeDocument/2006/relationships/image" Target="../media/image14.png"/><Relationship Id="rId4" Type="http://schemas.openxmlformats.org/officeDocument/2006/relationships/image" Target="../media/image8.wmf"/><Relationship Id="rId9" Type="http://schemas.openxmlformats.org/officeDocument/2006/relationships/image" Target="../media/image1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827584" y="1412776"/>
            <a:ext cx="7643192" cy="4525963"/>
          </a:xfrm>
        </p:spPr>
        <p:txBody>
          <a:bodyPr/>
          <a:lstStyle/>
          <a:p>
            <a:pPr marL="0" indent="0">
              <a:buNone/>
            </a:pPr>
            <a:r>
              <a:rPr kumimoji="1" lang="en-US" altLang="ja-JP" sz="2400" b="1" dirty="0" smtClean="0"/>
              <a:t>【</a:t>
            </a:r>
            <a:r>
              <a:rPr kumimoji="1" lang="ja-JP" altLang="en-US" sz="2400" b="1" dirty="0" smtClean="0"/>
              <a:t>資料２</a:t>
            </a:r>
            <a:r>
              <a:rPr kumimoji="1" lang="en-US" altLang="ja-JP" sz="2400" b="1" dirty="0" smtClean="0"/>
              <a:t>】</a:t>
            </a:r>
          </a:p>
          <a:p>
            <a:pPr marL="0" indent="0">
              <a:buNone/>
            </a:pPr>
            <a:r>
              <a:rPr lang="ja-JP" altLang="en-US" sz="2400" b="1" dirty="0"/>
              <a:t>　</a:t>
            </a:r>
            <a:r>
              <a:rPr lang="ja-JP" altLang="en-US" sz="2400" b="1" dirty="0" smtClean="0"/>
              <a:t>バリアフリー法施行状況検討会（国土交通省主催）に</a:t>
            </a:r>
            <a:endParaRPr lang="en-US" altLang="ja-JP" sz="2400" b="1" dirty="0" smtClean="0"/>
          </a:p>
          <a:p>
            <a:pPr marL="0" indent="0">
              <a:buNone/>
            </a:pPr>
            <a:r>
              <a:rPr lang="ja-JP" altLang="en-US" sz="2400" b="1" dirty="0"/>
              <a:t>　</a:t>
            </a:r>
            <a:r>
              <a:rPr lang="ja-JP" altLang="en-US" sz="2400" b="1" dirty="0" smtClean="0"/>
              <a:t>おける議論の進捗状況および今後の方向性について</a:t>
            </a:r>
            <a:endParaRPr lang="en-US" altLang="ja-JP" sz="2400" b="1" dirty="0" smtClean="0"/>
          </a:p>
          <a:p>
            <a:pPr marL="0" indent="0">
              <a:buNone/>
            </a:pPr>
            <a:r>
              <a:rPr kumimoji="1" lang="ja-JP" altLang="en-US" sz="2400" b="1" dirty="0"/>
              <a:t>　</a:t>
            </a:r>
            <a:endParaRPr kumimoji="1" lang="en-US" altLang="ja-JP" sz="2400" b="1" dirty="0" smtClean="0"/>
          </a:p>
          <a:p>
            <a:pPr marL="0" indent="0">
              <a:buNone/>
            </a:pPr>
            <a:endParaRPr lang="en-US" altLang="ja-JP" sz="2400" b="1" dirty="0" smtClean="0"/>
          </a:p>
          <a:p>
            <a:pPr marL="0" indent="0">
              <a:buNone/>
            </a:pPr>
            <a:endParaRPr lang="en-US" altLang="ja-JP" sz="2400" b="1" dirty="0"/>
          </a:p>
          <a:p>
            <a:pPr marL="0" indent="0">
              <a:buNone/>
            </a:pPr>
            <a:endParaRPr lang="en-US" altLang="ja-JP" sz="2400" b="1" dirty="0"/>
          </a:p>
          <a:p>
            <a:pPr marL="0" indent="0" algn="r">
              <a:buNone/>
            </a:pPr>
            <a:r>
              <a:rPr kumimoji="1" lang="ja-JP" altLang="en-US" sz="2400" b="1" dirty="0" smtClean="0"/>
              <a:t>　</a:t>
            </a:r>
            <a:r>
              <a:rPr kumimoji="1" lang="en-US" altLang="ja-JP" sz="2400" b="1" dirty="0" smtClean="0"/>
              <a:t>2012</a:t>
            </a:r>
            <a:r>
              <a:rPr kumimoji="1" lang="ja-JP" altLang="en-US" sz="2400" b="1" dirty="0" smtClean="0"/>
              <a:t>年</a:t>
            </a:r>
            <a:r>
              <a:rPr kumimoji="1" lang="en-US" altLang="ja-JP" sz="2400" b="1" dirty="0" smtClean="0"/>
              <a:t>11</a:t>
            </a:r>
            <a:r>
              <a:rPr kumimoji="1" lang="ja-JP" altLang="en-US" sz="2400" b="1" dirty="0" smtClean="0"/>
              <a:t>月</a:t>
            </a:r>
            <a:r>
              <a:rPr kumimoji="1" lang="en-US" altLang="ja-JP" sz="2400" b="1" dirty="0" smtClean="0"/>
              <a:t>29</a:t>
            </a:r>
            <a:r>
              <a:rPr kumimoji="1" lang="ja-JP" altLang="en-US" sz="2400" b="1" dirty="0" smtClean="0"/>
              <a:t>日　大阪府福祉のまちづくり審議会資料</a:t>
            </a:r>
            <a:endParaRPr kumimoji="1" lang="en-US" altLang="ja-JP" sz="2400" b="1" dirty="0" smtClean="0"/>
          </a:p>
          <a:p>
            <a:pPr marL="0" indent="0" algn="r">
              <a:buNone/>
            </a:pPr>
            <a:r>
              <a:rPr lang="ja-JP" altLang="en-US" sz="2400" b="1" dirty="0"/>
              <a:t>　</a:t>
            </a:r>
            <a:r>
              <a:rPr lang="ja-JP" altLang="en-US" sz="2400" b="1" dirty="0" smtClean="0"/>
              <a:t>　　　関西福祉科学大学　　三星　昭宏</a:t>
            </a:r>
            <a:endParaRPr kumimoji="1" lang="ja-JP" altLang="en-US" sz="2400" b="1" dirty="0"/>
          </a:p>
        </p:txBody>
      </p:sp>
    </p:spTree>
    <p:extLst>
      <p:ext uri="{BB962C8B-B14F-4D97-AF65-F5344CB8AC3E}">
        <p14:creationId xmlns:p14="http://schemas.microsoft.com/office/powerpoint/2010/main" val="3346083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620688"/>
            <a:ext cx="9144000" cy="404813"/>
          </a:xfrm>
        </p:spPr>
        <p:txBody>
          <a:bodyPr/>
          <a:lstStyle/>
          <a:p>
            <a:pPr eaLnBrk="1" hangingPunct="1"/>
            <a:r>
              <a:rPr lang="ja-JP" altLang="en-US" sz="2000" dirty="0" smtClean="0"/>
              <a:t>○公共交通機関の移動等円滑化整備ガイドライン見直し検討の主な論点（車両等編）</a:t>
            </a:r>
          </a:p>
        </p:txBody>
      </p:sp>
      <p:sp>
        <p:nvSpPr>
          <p:cNvPr id="5" name="テキスト ボックス 4"/>
          <p:cNvSpPr txBox="1"/>
          <p:nvPr/>
        </p:nvSpPr>
        <p:spPr>
          <a:xfrm>
            <a:off x="251520" y="980728"/>
            <a:ext cx="8569325" cy="5472608"/>
          </a:xfrm>
          <a:prstGeom prst="rect">
            <a:avLst/>
          </a:prstGeom>
          <a:noFill/>
        </p:spPr>
        <p:txBody>
          <a:bodyPr/>
          <a:lstStyle/>
          <a:p>
            <a:pPr>
              <a:defRPr/>
            </a:pPr>
            <a:r>
              <a:rPr lang="ja-JP" altLang="en-US" sz="1600" dirty="0">
                <a:latin typeface="+mj-ea"/>
                <a:ea typeface="+mj-ea"/>
              </a:rPr>
              <a:t>○</a:t>
            </a:r>
            <a:r>
              <a:rPr lang="ja-JP" altLang="ja-JP" sz="1600" dirty="0">
                <a:latin typeface="+mj-ea"/>
                <a:ea typeface="+mj-ea"/>
              </a:rPr>
              <a:t>バリアフリー化計画</a:t>
            </a:r>
            <a:r>
              <a:rPr lang="ja-JP" altLang="en-US" sz="1600" dirty="0">
                <a:latin typeface="+mj-ea"/>
                <a:ea typeface="+mj-ea"/>
              </a:rPr>
              <a:t>論について</a:t>
            </a:r>
            <a:r>
              <a:rPr lang="ja-JP" altLang="ja-JP" sz="1600" dirty="0">
                <a:latin typeface="+mj-ea"/>
                <a:ea typeface="+mj-ea"/>
              </a:rPr>
              <a:t>記載</a:t>
            </a:r>
            <a:r>
              <a:rPr lang="ja-JP" altLang="en-US" sz="1600" dirty="0">
                <a:latin typeface="+mj-ea"/>
                <a:ea typeface="+mj-ea"/>
              </a:rPr>
              <a:t>（旅客施設編と共通）</a:t>
            </a:r>
            <a:endParaRPr lang="en-US" altLang="ja-JP" sz="1600" dirty="0">
              <a:latin typeface="+mj-ea"/>
              <a:ea typeface="+mj-ea"/>
            </a:endParaRPr>
          </a:p>
          <a:p>
            <a:pPr>
              <a:defRPr/>
            </a:pPr>
            <a:r>
              <a:rPr lang="ja-JP" altLang="en-US" sz="1400" dirty="0">
                <a:latin typeface="+mn-ea"/>
                <a:ea typeface="+mn-ea"/>
              </a:rPr>
              <a:t>　</a:t>
            </a:r>
            <a:r>
              <a:rPr lang="ja-JP" altLang="ja-JP" sz="1400" dirty="0">
                <a:latin typeface="+mn-ea"/>
                <a:ea typeface="+mn-ea"/>
              </a:rPr>
              <a:t>新たに全体の</a:t>
            </a:r>
            <a:r>
              <a:rPr lang="ja-JP" altLang="en-US" sz="1400" dirty="0">
                <a:latin typeface="+mn-ea"/>
                <a:ea typeface="+mn-ea"/>
              </a:rPr>
              <a:t>バリアフリー化</a:t>
            </a:r>
            <a:r>
              <a:rPr lang="ja-JP" altLang="ja-JP" sz="1400" dirty="0">
                <a:latin typeface="+mn-ea"/>
                <a:ea typeface="+mn-ea"/>
              </a:rPr>
              <a:t>計画を示</a:t>
            </a:r>
            <a:r>
              <a:rPr lang="ja-JP" altLang="en-US" sz="1400" dirty="0">
                <a:latin typeface="+mn-ea"/>
                <a:ea typeface="+mn-ea"/>
              </a:rPr>
              <a:t>した</a:t>
            </a:r>
            <a:r>
              <a:rPr lang="ja-JP" altLang="ja-JP" sz="1400" dirty="0">
                <a:latin typeface="+mn-ea"/>
                <a:ea typeface="+mn-ea"/>
              </a:rPr>
              <a:t>「整備の理念と施策の考え方」を設け、将来を見据えたバリアフリー整備の基本理念、基本的考え方</a:t>
            </a:r>
            <a:r>
              <a:rPr lang="ja-JP" altLang="ja-JP" sz="1400" dirty="0" smtClean="0">
                <a:latin typeface="+mn-ea"/>
                <a:ea typeface="+mn-ea"/>
              </a:rPr>
              <a:t>等</a:t>
            </a:r>
            <a:r>
              <a:rPr lang="ja-JP" altLang="en-US" sz="1400" dirty="0" smtClean="0">
                <a:latin typeface="+mn-ea"/>
                <a:ea typeface="+mn-ea"/>
              </a:rPr>
              <a:t>を記述</a:t>
            </a:r>
            <a:r>
              <a:rPr lang="ja-JP" altLang="ja-JP" sz="1400" dirty="0" smtClean="0">
                <a:latin typeface="+mn-ea"/>
                <a:ea typeface="+mn-ea"/>
              </a:rPr>
              <a:t>。 </a:t>
            </a:r>
            <a:r>
              <a:rPr lang="en-US" altLang="ja-JP" sz="1400" dirty="0">
                <a:latin typeface="+mn-ea"/>
                <a:ea typeface="+mn-ea"/>
              </a:rPr>
              <a:t> </a:t>
            </a:r>
            <a:endParaRPr lang="ja-JP" altLang="ja-JP" sz="1400" dirty="0">
              <a:latin typeface="+mn-ea"/>
              <a:ea typeface="+mn-ea"/>
            </a:endParaRPr>
          </a:p>
          <a:p>
            <a:pPr>
              <a:defRPr/>
            </a:pPr>
            <a:r>
              <a:rPr lang="ja-JP" altLang="en-US" sz="1600" dirty="0" smtClean="0">
                <a:latin typeface="+mj-ea"/>
                <a:ea typeface="+mj-ea"/>
              </a:rPr>
              <a:t>○</a:t>
            </a:r>
            <a:r>
              <a:rPr lang="ja-JP" altLang="ja-JP" sz="1600" dirty="0" smtClean="0">
                <a:latin typeface="+mj-ea"/>
                <a:ea typeface="+mj-ea"/>
              </a:rPr>
              <a:t>鉄軌道</a:t>
            </a:r>
            <a:r>
              <a:rPr lang="ja-JP" altLang="en-US" sz="1600" dirty="0" smtClean="0">
                <a:latin typeface="+mj-ea"/>
                <a:ea typeface="+mj-ea"/>
              </a:rPr>
              <a:t>車両</a:t>
            </a:r>
            <a:endParaRPr lang="ja-JP" altLang="ja-JP" sz="1600" dirty="0" smtClean="0">
              <a:latin typeface="+mj-ea"/>
              <a:ea typeface="+mj-ea"/>
            </a:endParaRPr>
          </a:p>
          <a:p>
            <a:pPr>
              <a:defRPr/>
            </a:pPr>
            <a:r>
              <a:rPr lang="ja-JP" altLang="en-US" sz="1400" dirty="0" smtClean="0">
                <a:latin typeface="+mn-ea"/>
                <a:ea typeface="+mn-ea"/>
              </a:rPr>
              <a:t>①車両の乗降口扉位置の統一</a:t>
            </a:r>
            <a:endParaRPr lang="en-US" altLang="ja-JP" sz="1400" dirty="0" smtClean="0">
              <a:latin typeface="+mn-ea"/>
              <a:ea typeface="+mn-ea"/>
            </a:endParaRPr>
          </a:p>
          <a:p>
            <a:pPr>
              <a:defRPr/>
            </a:pPr>
            <a:r>
              <a:rPr lang="ja-JP" altLang="en-US" sz="1400" dirty="0" smtClean="0">
                <a:latin typeface="+mn-ea"/>
                <a:ea typeface="+mn-ea"/>
              </a:rPr>
              <a:t>　列車間で可能な限り乗降口扉位置の統一を進めることが望ましい旨の記述。</a:t>
            </a:r>
            <a:endParaRPr lang="en-US" altLang="ja-JP" sz="1400" dirty="0" smtClean="0">
              <a:latin typeface="+mn-ea"/>
              <a:ea typeface="+mn-ea"/>
            </a:endParaRPr>
          </a:p>
          <a:p>
            <a:pPr>
              <a:defRPr/>
            </a:pPr>
            <a:r>
              <a:rPr lang="ja-JP" altLang="en-US" sz="1400" dirty="0" smtClean="0">
                <a:latin typeface="+mn-ea"/>
                <a:ea typeface="+mn-ea"/>
              </a:rPr>
              <a:t>②</a:t>
            </a:r>
            <a:r>
              <a:rPr lang="ja-JP" altLang="ja-JP" sz="1400" dirty="0">
                <a:latin typeface="+mn-ea"/>
                <a:ea typeface="+mn-ea"/>
              </a:rPr>
              <a:t>車いす使用者等の利用スペースの拡充</a:t>
            </a:r>
          </a:p>
          <a:p>
            <a:pPr>
              <a:defRPr/>
            </a:pPr>
            <a:r>
              <a:rPr lang="ja-JP" altLang="en-US" sz="1400" dirty="0">
                <a:latin typeface="+mn-ea"/>
                <a:ea typeface="+mn-ea"/>
              </a:rPr>
              <a:t>　</a:t>
            </a:r>
            <a:r>
              <a:rPr lang="ja-JP" altLang="ja-JP" sz="1400" dirty="0">
                <a:latin typeface="+mn-ea"/>
                <a:ea typeface="+mn-ea"/>
              </a:rPr>
              <a:t>車いす使用者やベビーカー使用者等が円滑に移動を行うことができるよう、車いすスペースの拡充が望ましい</a:t>
            </a:r>
            <a:r>
              <a:rPr lang="ja-JP" altLang="en-US" sz="1400" dirty="0">
                <a:latin typeface="+mn-ea"/>
                <a:ea typeface="+mn-ea"/>
              </a:rPr>
              <a:t>旨の</a:t>
            </a:r>
            <a:r>
              <a:rPr lang="ja-JP" altLang="ja-JP" sz="1400" dirty="0">
                <a:latin typeface="+mn-ea"/>
                <a:ea typeface="+mn-ea"/>
              </a:rPr>
              <a:t>記</a:t>
            </a:r>
            <a:r>
              <a:rPr lang="ja-JP" altLang="en-US" sz="1400" dirty="0">
                <a:latin typeface="+mn-ea"/>
                <a:ea typeface="+mn-ea"/>
              </a:rPr>
              <a:t>述</a:t>
            </a:r>
            <a:r>
              <a:rPr lang="ja-JP" altLang="ja-JP" sz="1400" dirty="0">
                <a:latin typeface="+mn-ea"/>
                <a:ea typeface="+mn-ea"/>
              </a:rPr>
              <a:t>。</a:t>
            </a:r>
          </a:p>
          <a:p>
            <a:pPr>
              <a:defRPr/>
            </a:pPr>
            <a:r>
              <a:rPr lang="ja-JP" altLang="en-US" sz="1600" dirty="0" smtClean="0">
                <a:latin typeface="+mj-ea"/>
                <a:ea typeface="+mj-ea"/>
              </a:rPr>
              <a:t>○</a:t>
            </a:r>
            <a:r>
              <a:rPr lang="ja-JP" altLang="ja-JP" sz="1600" dirty="0">
                <a:latin typeface="+mj-ea"/>
                <a:ea typeface="+mj-ea"/>
              </a:rPr>
              <a:t>バス</a:t>
            </a:r>
          </a:p>
          <a:p>
            <a:pPr>
              <a:defRPr/>
            </a:pPr>
            <a:r>
              <a:rPr lang="ja-JP" altLang="ja-JP" sz="1400" dirty="0">
                <a:latin typeface="+mn-ea"/>
                <a:ea typeface="+mn-ea"/>
              </a:rPr>
              <a:t>①都市内路線バス</a:t>
            </a:r>
          </a:p>
          <a:p>
            <a:pPr>
              <a:defRPr/>
            </a:pPr>
            <a:r>
              <a:rPr lang="ja-JP" altLang="en-US" sz="1400" dirty="0">
                <a:latin typeface="+mn-ea"/>
                <a:ea typeface="+mn-ea"/>
              </a:rPr>
              <a:t>　</a:t>
            </a:r>
            <a:r>
              <a:rPr lang="ja-JP" altLang="ja-JP" sz="1400" dirty="0">
                <a:latin typeface="+mn-ea"/>
                <a:ea typeface="+mn-ea"/>
              </a:rPr>
              <a:t>都市内路線バス（ノンステップバス）の車内段差や座席</a:t>
            </a:r>
            <a:r>
              <a:rPr lang="ja-JP" altLang="en-US" sz="1400" dirty="0">
                <a:latin typeface="+mn-ea"/>
                <a:ea typeface="+mn-ea"/>
              </a:rPr>
              <a:t>の</a:t>
            </a:r>
            <a:r>
              <a:rPr lang="ja-JP" altLang="ja-JP" sz="1400" dirty="0">
                <a:latin typeface="+mn-ea"/>
                <a:ea typeface="+mn-ea"/>
              </a:rPr>
              <a:t>改良を踏まえ</a:t>
            </a:r>
            <a:r>
              <a:rPr lang="ja-JP" altLang="en-US" sz="1400" dirty="0">
                <a:latin typeface="+mn-ea"/>
                <a:ea typeface="+mn-ea"/>
              </a:rPr>
              <a:t>た記述の改訂</a:t>
            </a:r>
            <a:r>
              <a:rPr lang="ja-JP" altLang="ja-JP" sz="1400" dirty="0">
                <a:latin typeface="+mn-ea"/>
                <a:ea typeface="+mn-ea"/>
              </a:rPr>
              <a:t>。</a:t>
            </a:r>
          </a:p>
          <a:p>
            <a:pPr>
              <a:defRPr/>
            </a:pPr>
            <a:r>
              <a:rPr lang="ja-JP" altLang="en-US" sz="1400" dirty="0">
                <a:latin typeface="+mn-ea"/>
                <a:ea typeface="+mn-ea"/>
              </a:rPr>
              <a:t>②</a:t>
            </a:r>
            <a:r>
              <a:rPr lang="ja-JP" altLang="ja-JP" sz="1400" dirty="0">
                <a:latin typeface="+mn-ea"/>
                <a:ea typeface="+mn-ea"/>
              </a:rPr>
              <a:t>都市間路線バス</a:t>
            </a:r>
          </a:p>
          <a:p>
            <a:pPr>
              <a:defRPr/>
            </a:pPr>
            <a:r>
              <a:rPr lang="ja-JP" altLang="en-US" sz="1400" dirty="0">
                <a:latin typeface="+mn-ea"/>
                <a:ea typeface="+mn-ea"/>
              </a:rPr>
              <a:t>　</a:t>
            </a:r>
            <a:r>
              <a:rPr lang="ja-JP" altLang="ja-JP" sz="1400" dirty="0">
                <a:latin typeface="+mn-ea"/>
                <a:ea typeface="+mn-ea"/>
              </a:rPr>
              <a:t>都市間路線バス</a:t>
            </a:r>
            <a:r>
              <a:rPr lang="ja-JP" altLang="en-US" sz="1400" dirty="0">
                <a:latin typeface="+mn-ea"/>
                <a:ea typeface="+mn-ea"/>
              </a:rPr>
              <a:t>における</a:t>
            </a:r>
            <a:r>
              <a:rPr lang="ja-JP" altLang="ja-JP" sz="1400" dirty="0">
                <a:latin typeface="+mn-ea"/>
                <a:ea typeface="+mn-ea"/>
              </a:rPr>
              <a:t>乗降用リフトの仕様等</a:t>
            </a:r>
            <a:r>
              <a:rPr lang="ja-JP" altLang="en-US" sz="1400" dirty="0">
                <a:latin typeface="+mn-ea"/>
                <a:ea typeface="+mn-ea"/>
              </a:rPr>
              <a:t>の</a:t>
            </a:r>
            <a:r>
              <a:rPr lang="ja-JP" altLang="ja-JP" sz="1400" dirty="0">
                <a:latin typeface="+mn-ea"/>
                <a:ea typeface="+mn-ea"/>
              </a:rPr>
              <a:t>記</a:t>
            </a:r>
            <a:r>
              <a:rPr lang="ja-JP" altLang="en-US" sz="1400" dirty="0">
                <a:latin typeface="+mn-ea"/>
                <a:ea typeface="+mn-ea"/>
              </a:rPr>
              <a:t>述</a:t>
            </a:r>
            <a:r>
              <a:rPr lang="ja-JP" altLang="ja-JP" sz="1400" dirty="0">
                <a:latin typeface="+mn-ea"/>
                <a:ea typeface="+mn-ea"/>
              </a:rPr>
              <a:t>。</a:t>
            </a:r>
          </a:p>
          <a:p>
            <a:pPr>
              <a:defRPr/>
            </a:pPr>
            <a:r>
              <a:rPr lang="ja-JP" altLang="en-US" sz="1600" dirty="0" smtClean="0">
                <a:latin typeface="+mj-ea"/>
                <a:ea typeface="+mj-ea"/>
              </a:rPr>
              <a:t>○</a:t>
            </a:r>
            <a:r>
              <a:rPr lang="ja-JP" altLang="ja-JP" sz="1600" dirty="0">
                <a:latin typeface="+mj-ea"/>
                <a:ea typeface="+mj-ea"/>
              </a:rPr>
              <a:t>タクシー</a:t>
            </a:r>
          </a:p>
          <a:p>
            <a:pPr>
              <a:defRPr/>
            </a:pPr>
            <a:r>
              <a:rPr lang="ja-JP" altLang="ja-JP" sz="1400" dirty="0">
                <a:latin typeface="+mn-ea"/>
                <a:ea typeface="+mn-ea"/>
              </a:rPr>
              <a:t>①ユニバーサルデザインタクシーに関する記</a:t>
            </a:r>
            <a:r>
              <a:rPr lang="ja-JP" altLang="en-US" sz="1400" dirty="0">
                <a:latin typeface="+mn-ea"/>
                <a:ea typeface="+mn-ea"/>
              </a:rPr>
              <a:t>述</a:t>
            </a:r>
            <a:r>
              <a:rPr lang="ja-JP" altLang="ja-JP" sz="1400" dirty="0">
                <a:latin typeface="+mn-ea"/>
                <a:ea typeface="+mn-ea"/>
              </a:rPr>
              <a:t>の充実</a:t>
            </a:r>
          </a:p>
          <a:p>
            <a:pPr>
              <a:defRPr/>
            </a:pPr>
            <a:r>
              <a:rPr lang="ja-JP" altLang="en-US" sz="1400" dirty="0">
                <a:latin typeface="+mn-ea"/>
                <a:ea typeface="+mn-ea"/>
              </a:rPr>
              <a:t>　</a:t>
            </a:r>
            <a:r>
              <a:rPr lang="ja-JP" altLang="en-US" sz="1400" dirty="0">
                <a:latin typeface="+mn-ea"/>
              </a:rPr>
              <a:t>自動車局における調査研究の結果を踏まえた</a:t>
            </a:r>
            <a:r>
              <a:rPr lang="ja-JP" altLang="ja-JP" sz="1400" dirty="0">
                <a:latin typeface="+mn-ea"/>
                <a:ea typeface="+mn-ea"/>
              </a:rPr>
              <a:t>実車が開発されたことに伴い、ユニバーサルデザインタクシーの</a:t>
            </a:r>
            <a:r>
              <a:rPr lang="ja-JP" altLang="en-US" sz="1400" dirty="0">
                <a:latin typeface="+mn-ea"/>
                <a:ea typeface="+mn-ea"/>
              </a:rPr>
              <a:t>要件等に関する</a:t>
            </a:r>
            <a:r>
              <a:rPr lang="ja-JP" altLang="ja-JP" sz="1400" dirty="0">
                <a:latin typeface="+mn-ea"/>
                <a:ea typeface="+mn-ea"/>
              </a:rPr>
              <a:t>記</a:t>
            </a:r>
            <a:r>
              <a:rPr lang="ja-JP" altLang="en-US" sz="1400" dirty="0">
                <a:latin typeface="+mn-ea"/>
                <a:ea typeface="+mn-ea"/>
              </a:rPr>
              <a:t>述の</a:t>
            </a:r>
            <a:r>
              <a:rPr lang="ja-JP" altLang="ja-JP" sz="1400" dirty="0">
                <a:latin typeface="+mn-ea"/>
                <a:ea typeface="+mn-ea"/>
              </a:rPr>
              <a:t>改訂。</a:t>
            </a:r>
          </a:p>
          <a:p>
            <a:pPr>
              <a:defRPr/>
            </a:pPr>
            <a:r>
              <a:rPr lang="ja-JP" altLang="ja-JP" sz="1400" dirty="0">
                <a:latin typeface="+mn-ea"/>
                <a:ea typeface="+mn-ea"/>
              </a:rPr>
              <a:t>②乗合タクシーに関する新規記載</a:t>
            </a:r>
          </a:p>
          <a:p>
            <a:pPr>
              <a:defRPr/>
            </a:pPr>
            <a:r>
              <a:rPr lang="ja-JP" altLang="en-US" sz="1400" dirty="0">
                <a:latin typeface="+mn-ea"/>
                <a:ea typeface="+mn-ea"/>
              </a:rPr>
              <a:t>　自動車局における調査研究の結果を踏まえ、</a:t>
            </a:r>
            <a:r>
              <a:rPr lang="ja-JP" altLang="ja-JP" sz="1400" dirty="0">
                <a:latin typeface="+mn-ea"/>
                <a:ea typeface="+mn-ea"/>
              </a:rPr>
              <a:t>「乗合タクシー」の項目を新設。</a:t>
            </a:r>
          </a:p>
          <a:p>
            <a:pPr>
              <a:defRPr/>
            </a:pPr>
            <a:r>
              <a:rPr lang="ja-JP" altLang="en-US" sz="1600" dirty="0" smtClean="0">
                <a:latin typeface="+mj-ea"/>
                <a:ea typeface="+mj-ea"/>
              </a:rPr>
              <a:t>○</a:t>
            </a:r>
            <a:r>
              <a:rPr lang="ja-JP" altLang="ja-JP" sz="1600" dirty="0">
                <a:latin typeface="+mj-ea"/>
                <a:ea typeface="+mj-ea"/>
              </a:rPr>
              <a:t>航空機</a:t>
            </a:r>
          </a:p>
          <a:p>
            <a:pPr>
              <a:defRPr/>
            </a:pPr>
            <a:r>
              <a:rPr lang="ja-JP" altLang="ja-JP" sz="1400" dirty="0">
                <a:latin typeface="+mn-ea"/>
                <a:ea typeface="+mn-ea"/>
              </a:rPr>
              <a:t>①車いす使用者に配慮したトイレ</a:t>
            </a:r>
          </a:p>
          <a:p>
            <a:pPr>
              <a:defRPr/>
            </a:pPr>
            <a:r>
              <a:rPr lang="ja-JP" altLang="en-US" sz="1400" dirty="0">
                <a:latin typeface="+mn-ea"/>
                <a:ea typeface="+mn-ea"/>
              </a:rPr>
              <a:t>　</a:t>
            </a:r>
            <a:r>
              <a:rPr lang="ja-JP" altLang="ja-JP" sz="1400" dirty="0"/>
              <a:t>通路が１、客席数６０以上の航空機において、車いす使用者がトイレを利用できるようにすることが望ましい旨を追記。</a:t>
            </a:r>
            <a:endParaRPr lang="ja-JP" altLang="ja-JP" sz="1400" dirty="0">
              <a:latin typeface="+mn-ea"/>
              <a:ea typeface="+mn-ea"/>
            </a:endParaRPr>
          </a:p>
        </p:txBody>
      </p:sp>
      <p:sp>
        <p:nvSpPr>
          <p:cNvPr id="6" name="Rectangle 2"/>
          <p:cNvSpPr txBox="1">
            <a:spLocks noChangeArrowheads="1"/>
          </p:cNvSpPr>
          <p:nvPr/>
        </p:nvSpPr>
        <p:spPr bwMode="auto">
          <a:xfrm>
            <a:off x="0" y="2"/>
            <a:ext cx="7740650" cy="404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kern="0" dirty="0" smtClean="0">
                <a:solidFill>
                  <a:srgbClr val="4087C8"/>
                </a:solidFill>
                <a:latin typeface="+mj-lt"/>
                <a:ea typeface="+mj-ea"/>
                <a:cs typeface="+mj-cs"/>
              </a:rPr>
              <a:t>７</a:t>
            </a:r>
            <a:r>
              <a:rPr kumimoji="1" lang="ja-JP" altLang="en-US" sz="2400" b="0" i="0" u="none" strike="noStrike" kern="0" cap="none" spc="0" normalizeH="0" baseline="0" noProof="0" dirty="0" err="1" smtClean="0">
                <a:ln>
                  <a:noFill/>
                </a:ln>
                <a:solidFill>
                  <a:srgbClr val="4087C8"/>
                </a:solidFill>
                <a:effectLst/>
                <a:uLnTx/>
                <a:uFillTx/>
                <a:latin typeface="+mj-lt"/>
                <a:ea typeface="+mj-ea"/>
                <a:cs typeface="+mj-cs"/>
              </a:rPr>
              <a:t>．</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公共交通機関ガイドライン</a:t>
            </a:r>
            <a:r>
              <a:rPr lang="ja-JP" altLang="en-US" sz="2400" kern="0" dirty="0" smtClean="0">
                <a:solidFill>
                  <a:srgbClr val="4087C8"/>
                </a:solidFill>
                <a:latin typeface="+mj-lt"/>
                <a:ea typeface="+mj-ea"/>
                <a:cs typeface="+mj-cs"/>
              </a:rPr>
              <a:t>改定</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の検討</a:t>
            </a:r>
            <a:r>
              <a:rPr lang="en-US" altLang="ja-JP" sz="2400" kern="0" dirty="0" smtClean="0">
                <a:solidFill>
                  <a:srgbClr val="4087C8"/>
                </a:solidFill>
                <a:latin typeface="+mj-lt"/>
                <a:ea typeface="+mj-ea"/>
                <a:cs typeface="+mj-cs"/>
              </a:rPr>
              <a:t>(3)</a:t>
            </a:r>
            <a:endParaRPr kumimoji="1" lang="ja-JP" altLang="en-US" sz="2400" b="0" i="0" u="none" strike="noStrike" kern="0" cap="none" spc="0" normalizeH="0" baseline="0" noProof="0" dirty="0" smtClean="0">
              <a:ln>
                <a:noFill/>
              </a:ln>
              <a:solidFill>
                <a:srgbClr val="4087C8"/>
              </a:solidFill>
              <a:effectLst/>
              <a:uLnTx/>
              <a:uFillTx/>
              <a:latin typeface="+mj-lt"/>
              <a:ea typeface="+mj-ea"/>
              <a:cs typeface="+mj-cs"/>
            </a:endParaRPr>
          </a:p>
        </p:txBody>
      </p:sp>
      <p:sp>
        <p:nvSpPr>
          <p:cNvPr id="8" name="スライド番号プレースホルダ 3"/>
          <p:cNvSpPr>
            <a:spLocks noGrp="1"/>
          </p:cNvSpPr>
          <p:nvPr>
            <p:ph type="sldNum" sz="quarter" idx="12"/>
          </p:nvPr>
        </p:nvSpPr>
        <p:spPr>
          <a:xfrm>
            <a:off x="7010400" y="6237288"/>
            <a:ext cx="2133600" cy="476250"/>
          </a:xfrm>
        </p:spPr>
        <p:txBody>
          <a:bodyPr/>
          <a:lstStyle/>
          <a:p>
            <a:fld id="{F27CBE81-61B5-482E-9799-EB633E2DF29E}" type="slidenum">
              <a:rPr lang="en-US" altLang="ja-JP" smtClean="0">
                <a:solidFill>
                  <a:srgbClr val="000000"/>
                </a:solidFill>
              </a:rPr>
              <a:pPr/>
              <a:t>10</a:t>
            </a:fld>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620688"/>
            <a:ext cx="9144000" cy="404813"/>
          </a:xfrm>
        </p:spPr>
        <p:txBody>
          <a:bodyPr/>
          <a:lstStyle/>
          <a:p>
            <a:r>
              <a:rPr lang="ja-JP" altLang="en-US" sz="1600" dirty="0" smtClean="0"/>
              <a:t>○</a:t>
            </a:r>
            <a:r>
              <a:rPr lang="ja-JP" altLang="ja-JP" sz="1600" dirty="0" smtClean="0"/>
              <a:t>計画論骨子について</a:t>
            </a:r>
            <a:r>
              <a:rPr lang="ja-JP" altLang="en-US" sz="1600" dirty="0" smtClean="0"/>
              <a:t>（案）</a:t>
            </a:r>
            <a:r>
              <a:rPr lang="ja-JP" altLang="ja-JP" sz="1600" dirty="0" smtClean="0"/>
              <a:t> </a:t>
            </a:r>
            <a:endParaRPr lang="ja-JP" altLang="en-US" sz="1600" dirty="0" smtClean="0"/>
          </a:p>
        </p:txBody>
      </p:sp>
      <p:sp>
        <p:nvSpPr>
          <p:cNvPr id="5" name="テキスト ボックス 4"/>
          <p:cNvSpPr txBox="1"/>
          <p:nvPr/>
        </p:nvSpPr>
        <p:spPr>
          <a:xfrm>
            <a:off x="251520" y="1052736"/>
            <a:ext cx="8712968" cy="5472608"/>
          </a:xfrm>
          <a:prstGeom prst="rect">
            <a:avLst/>
          </a:prstGeom>
          <a:noFill/>
        </p:spPr>
        <p:txBody>
          <a:bodyPr/>
          <a:lstStyle/>
          <a:p>
            <a:pPr>
              <a:defRPr/>
            </a:pPr>
            <a:r>
              <a:rPr lang="ja-JP" altLang="en-US" sz="1600" dirty="0" smtClean="0">
                <a:latin typeface="+mj-ea"/>
                <a:ea typeface="+mj-ea"/>
              </a:rPr>
              <a:t>○</a:t>
            </a:r>
            <a:r>
              <a:rPr lang="ja-JP" altLang="ja-JP" sz="1600" b="1" dirty="0" smtClean="0">
                <a:latin typeface="ＭＳ ゴシック" pitchFamily="49" charset="-128"/>
                <a:ea typeface="ＭＳ ゴシック" pitchFamily="49" charset="-128"/>
                <a:cs typeface="Times New Roman" pitchFamily="18" charset="0"/>
              </a:rPr>
              <a:t>整備の理念と施策の考え方</a:t>
            </a:r>
            <a:endParaRPr lang="ja-JP" altLang="ja-JP" sz="1600" dirty="0" smtClean="0">
              <a:latin typeface="Arial" pitchFamily="34" charset="0"/>
              <a:ea typeface="ＭＳ Ｐゴシック" pitchFamily="50" charset="-128"/>
              <a:cs typeface="ＭＳ Ｐゴシック" pitchFamily="50" charset="-128"/>
            </a:endParaRPr>
          </a:p>
          <a:p>
            <a:pPr lvl="0" indent="133350" eaLnBrk="0" hangingPunct="0"/>
            <a:r>
              <a:rPr lang="ja-JP" altLang="ja-JP" sz="1400" b="1" dirty="0" smtClean="0">
                <a:latin typeface="ＭＳ ゴシック" pitchFamily="49" charset="-128"/>
                <a:ea typeface="ＭＳ ゴシック" pitchFamily="49" charset="-128"/>
                <a:cs typeface="Times New Roman" pitchFamily="18" charset="0"/>
              </a:rPr>
              <a:t>１．公共交通機関バリアフリー整備の基本理念</a:t>
            </a:r>
            <a:endParaRPr lang="ja-JP" altLang="ja-JP"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(1)</a:t>
            </a:r>
            <a:r>
              <a:rPr lang="ja-JP" altLang="en-US" sz="1400" b="1" dirty="0" smtClean="0">
                <a:latin typeface="ＭＳ ゴシック" pitchFamily="49" charset="-128"/>
                <a:ea typeface="ＭＳ ゴシック" pitchFamily="49" charset="-128"/>
                <a:cs typeface="Times New Roman" pitchFamily="18" charset="0"/>
              </a:rPr>
              <a:t>公共交通機関の旅客施設及び車両等の公共性</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b="1"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(2)</a:t>
            </a:r>
            <a:r>
              <a:rPr lang="ja-JP" altLang="en-US" sz="1400" b="1" dirty="0" smtClean="0">
                <a:latin typeface="ＭＳ ゴシック" pitchFamily="49" charset="-128"/>
                <a:ea typeface="ＭＳ ゴシック" pitchFamily="49" charset="-128"/>
                <a:cs typeface="Times New Roman" pitchFamily="18" charset="0"/>
              </a:rPr>
              <a:t>バリアフリー化整備の根本目標</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b="1"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(3)</a:t>
            </a:r>
            <a:r>
              <a:rPr lang="ja-JP" altLang="en-US" sz="1400" b="1" dirty="0" smtClean="0">
                <a:latin typeface="ＭＳ ゴシック" pitchFamily="49" charset="-128"/>
                <a:ea typeface="ＭＳ ゴシック" pitchFamily="49" charset="-128"/>
                <a:cs typeface="Times New Roman" pitchFamily="18" charset="0"/>
              </a:rPr>
              <a:t>明瞭な空間構成</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b="1"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(4)</a:t>
            </a:r>
            <a:r>
              <a:rPr lang="ja-JP" altLang="en-US" sz="1400" b="1" dirty="0" smtClean="0">
                <a:latin typeface="ＭＳ ゴシック" pitchFamily="49" charset="-128"/>
                <a:ea typeface="ＭＳ ゴシック" pitchFamily="49" charset="-128"/>
                <a:cs typeface="Times New Roman" pitchFamily="18" charset="0"/>
              </a:rPr>
              <a:t>統合的な整備の方針</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①「多様な利用者を統合的にとらえる」　②「施設や車両を統合的にとらえる」</a:t>
            </a:r>
            <a:endParaRPr lang="en-US" altLang="ja-JP" sz="1400" dirty="0" smtClean="0">
              <a:latin typeface="ＭＳ ゴシック" pitchFamily="49" charset="-128"/>
              <a:ea typeface="ＭＳ ゴシック" pitchFamily="49" charset="-128"/>
              <a:cs typeface="Times New Roman" pitchFamily="18" charset="0"/>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③「地域を統合的にとらえる」</a:t>
            </a:r>
            <a:endParaRPr lang="ja-JP" altLang="en-US" sz="1200"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b="1" dirty="0" smtClean="0">
                <a:latin typeface="ＭＳ ゴシック" pitchFamily="49" charset="-128"/>
                <a:ea typeface="ＭＳ ゴシック" pitchFamily="49" charset="-128"/>
                <a:cs typeface="Times New Roman" pitchFamily="18" charset="0"/>
              </a:rPr>
              <a:t>２．整備施策の基本的な考え方</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(1)</a:t>
            </a:r>
            <a:r>
              <a:rPr lang="ja-JP" altLang="en-US" sz="1400" b="1" dirty="0" smtClean="0">
                <a:latin typeface="ＭＳ ゴシック" pitchFamily="49" charset="-128"/>
                <a:ea typeface="ＭＳ ゴシック" pitchFamily="49" charset="-128"/>
                <a:cs typeface="Times New Roman" pitchFamily="18" charset="0"/>
              </a:rPr>
              <a:t>移動経路確保の考え方</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①自立的な移動環境の確保　②移動経路とわかりやすさ　③大規模旅客施設等における対応</a:t>
            </a:r>
            <a:endParaRPr lang="ja-JP" altLang="en-US" sz="1200"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④事業者間の連携</a:t>
            </a:r>
            <a:endParaRPr lang="ja-JP" altLang="en-US" sz="1200"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(2)</a:t>
            </a:r>
            <a:r>
              <a:rPr lang="ja-JP" altLang="en-US" sz="1400" b="1" dirty="0" smtClean="0">
                <a:latin typeface="ＭＳ ゴシック" pitchFamily="49" charset="-128"/>
                <a:ea typeface="ＭＳ ゴシック" pitchFamily="49" charset="-128"/>
                <a:cs typeface="Times New Roman" pitchFamily="18" charset="0"/>
              </a:rPr>
              <a:t>施設・設備配置の考え方</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①トイレに関する基本方針　②休憩施設等に関する基本方針</a:t>
            </a:r>
            <a:endParaRPr lang="ja-JP" altLang="en-US" sz="1200"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(3)</a:t>
            </a:r>
            <a:r>
              <a:rPr lang="ja-JP" altLang="en-US" sz="1400" b="1" dirty="0" smtClean="0">
                <a:latin typeface="ＭＳ ゴシック" pitchFamily="49" charset="-128"/>
                <a:ea typeface="ＭＳ ゴシック" pitchFamily="49" charset="-128"/>
                <a:cs typeface="Times New Roman" pitchFamily="18" charset="0"/>
              </a:rPr>
              <a:t>情報提供の考え方</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①わかりやすく空間を整備する　②接近と退出双方向の情報提供　③情報提供手段の役割分担</a:t>
            </a:r>
            <a:endParaRPr lang="ja-JP" altLang="en-US" sz="1200"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④異常時の情報提供　⑤技術的アプローチの考え方　⑥情報提供の内容</a:t>
            </a:r>
            <a:endParaRPr lang="ja-JP" altLang="en-US" sz="1200"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⑦音案内に関する考え方</a:t>
            </a:r>
            <a:endParaRPr lang="ja-JP" altLang="en-US" sz="1200"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(4)</a:t>
            </a:r>
            <a:r>
              <a:rPr lang="en-US" altLang="ja-JP" sz="1400" b="1" dirty="0" smtClean="0">
                <a:latin typeface="Century" pitchFamily="18" charset="0"/>
                <a:ea typeface="ＭＳ 明朝" pitchFamily="17" charset="-128"/>
                <a:cs typeface="Times New Roman" pitchFamily="18" charset="0"/>
              </a:rPr>
              <a:t> </a:t>
            </a:r>
            <a:r>
              <a:rPr lang="ja-JP" altLang="en-US" sz="1400" b="1" dirty="0" smtClean="0">
                <a:latin typeface="ＭＳ ゴシック" pitchFamily="49" charset="-128"/>
                <a:ea typeface="ＭＳ ゴシック" pitchFamily="49" charset="-128"/>
                <a:cs typeface="Times New Roman" pitchFamily="18" charset="0"/>
              </a:rPr>
              <a:t>人的対応拡充のための職員研修の必要性</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①基本的な考え方　②係員、乗務員等の接遇・介助の研修　③設計、施工、管理に携わる職員の教育</a:t>
            </a:r>
            <a:endParaRPr lang="ja-JP" altLang="en-US" sz="1200"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(5) </a:t>
            </a:r>
            <a:r>
              <a:rPr lang="ja-JP" altLang="en-US" sz="1400" b="1" dirty="0" smtClean="0">
                <a:latin typeface="ＭＳ ゴシック" pitchFamily="49" charset="-128"/>
                <a:ea typeface="ＭＳ ゴシック" pitchFamily="49" charset="-128"/>
                <a:cs typeface="Times New Roman" pitchFamily="18" charset="0"/>
              </a:rPr>
              <a:t>災害時・緊急時対応の考え方</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①基本的な考え方　②情報提供と人的対応</a:t>
            </a:r>
            <a:endParaRPr lang="ja-JP" altLang="en-US" sz="1200"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(6)</a:t>
            </a:r>
            <a:r>
              <a:rPr lang="ja-JP" altLang="en-US" sz="1400" b="1" dirty="0" smtClean="0">
                <a:latin typeface="ＭＳ ゴシック" pitchFamily="49" charset="-128"/>
                <a:ea typeface="ＭＳ ゴシック" pitchFamily="49" charset="-128"/>
                <a:cs typeface="Times New Roman" pitchFamily="18" charset="0"/>
              </a:rPr>
              <a:t>利用者相互のマナー周知</a:t>
            </a:r>
            <a:endParaRPr lang="ja-JP" altLang="en-US" sz="1200" b="1" dirty="0" smtClean="0">
              <a:latin typeface="Arial" pitchFamily="34" charset="0"/>
              <a:ea typeface="ＭＳ Ｐゴシック" pitchFamily="50" charset="-128"/>
              <a:cs typeface="ＭＳ Ｐゴシック" pitchFamily="50" charset="-128"/>
            </a:endParaRPr>
          </a:p>
          <a:p>
            <a:pPr lvl="0" indent="133350" eaLnBrk="0" hangingPunct="0"/>
            <a:r>
              <a:rPr lang="ja-JP" altLang="en-US" sz="1400" b="1" dirty="0" smtClean="0">
                <a:latin typeface="ＭＳ ゴシック" pitchFamily="49" charset="-128"/>
                <a:ea typeface="ＭＳ ゴシック" pitchFamily="49" charset="-128"/>
                <a:cs typeface="Times New Roman" pitchFamily="18" charset="0"/>
              </a:rPr>
              <a:t>　</a:t>
            </a:r>
            <a:r>
              <a:rPr lang="en-US" altLang="ja-JP" sz="1400" b="1" dirty="0" smtClean="0">
                <a:latin typeface="ＭＳ ゴシック" pitchFamily="49" charset="-128"/>
                <a:ea typeface="ＭＳ ゴシック" pitchFamily="49" charset="-128"/>
                <a:cs typeface="Times New Roman" pitchFamily="18" charset="0"/>
              </a:rPr>
              <a:t>(7)</a:t>
            </a:r>
            <a:r>
              <a:rPr lang="ja-JP" altLang="en-US" sz="1400" b="1" dirty="0" smtClean="0">
                <a:latin typeface="ＭＳ ゴシック" pitchFamily="49" charset="-128"/>
                <a:ea typeface="ＭＳ ゴシック" pitchFamily="49" charset="-128"/>
                <a:cs typeface="Times New Roman" pitchFamily="18" charset="0"/>
              </a:rPr>
              <a:t>評価、見直しの仕組み</a:t>
            </a:r>
            <a:endParaRPr lang="ja-JP" altLang="en-US" sz="3200" b="1" dirty="0" smtClean="0">
              <a:latin typeface="Arial" pitchFamily="34" charset="0"/>
              <a:ea typeface="ＭＳ Ｐゴシック" pitchFamily="50" charset="-128"/>
              <a:cs typeface="ＭＳ Ｐゴシック" pitchFamily="50" charset="-128"/>
            </a:endParaRPr>
          </a:p>
          <a:p>
            <a:pPr>
              <a:defRPr/>
            </a:pPr>
            <a:endParaRPr lang="ja-JP" altLang="ja-JP" sz="1400" dirty="0">
              <a:latin typeface="+mn-ea"/>
              <a:ea typeface="+mn-ea"/>
            </a:endParaRPr>
          </a:p>
          <a:p>
            <a:pPr>
              <a:defRPr/>
            </a:pPr>
            <a:endParaRPr lang="ja-JP" altLang="ja-JP" sz="1400" dirty="0">
              <a:latin typeface="+mn-ea"/>
              <a:ea typeface="+mn-ea"/>
            </a:endParaRPr>
          </a:p>
        </p:txBody>
      </p:sp>
      <p:sp>
        <p:nvSpPr>
          <p:cNvPr id="6" name="Rectangle 2"/>
          <p:cNvSpPr txBox="1">
            <a:spLocks noChangeArrowheads="1"/>
          </p:cNvSpPr>
          <p:nvPr/>
        </p:nvSpPr>
        <p:spPr bwMode="auto">
          <a:xfrm>
            <a:off x="0" y="2"/>
            <a:ext cx="7740650" cy="404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kern="0" dirty="0" smtClean="0">
                <a:solidFill>
                  <a:srgbClr val="4087C8"/>
                </a:solidFill>
                <a:latin typeface="+mj-lt"/>
                <a:ea typeface="+mj-ea"/>
                <a:cs typeface="+mj-cs"/>
              </a:rPr>
              <a:t>７</a:t>
            </a:r>
            <a:r>
              <a:rPr kumimoji="1" lang="ja-JP" altLang="en-US" sz="2400" b="0" i="0" u="none" strike="noStrike" kern="0" cap="none" spc="0" normalizeH="0" baseline="0" noProof="0" dirty="0" err="1" smtClean="0">
                <a:ln>
                  <a:noFill/>
                </a:ln>
                <a:solidFill>
                  <a:srgbClr val="4087C8"/>
                </a:solidFill>
                <a:effectLst/>
                <a:uLnTx/>
                <a:uFillTx/>
                <a:latin typeface="+mj-lt"/>
                <a:ea typeface="+mj-ea"/>
                <a:cs typeface="+mj-cs"/>
              </a:rPr>
              <a:t>．</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公共交通機関ガイドライン</a:t>
            </a:r>
            <a:r>
              <a:rPr lang="ja-JP" altLang="en-US" sz="2400" kern="0" dirty="0" smtClean="0">
                <a:solidFill>
                  <a:srgbClr val="4087C8"/>
                </a:solidFill>
                <a:latin typeface="+mj-lt"/>
                <a:ea typeface="+mj-ea"/>
                <a:cs typeface="+mj-cs"/>
              </a:rPr>
              <a:t>改定</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の検討</a:t>
            </a:r>
            <a:r>
              <a:rPr lang="en-US" altLang="ja-JP" sz="2400" kern="0" dirty="0" smtClean="0">
                <a:solidFill>
                  <a:srgbClr val="4087C8"/>
                </a:solidFill>
                <a:latin typeface="+mj-lt"/>
                <a:ea typeface="+mj-ea"/>
                <a:cs typeface="+mj-cs"/>
              </a:rPr>
              <a:t>(4)</a:t>
            </a:r>
            <a:endParaRPr kumimoji="1" lang="ja-JP" altLang="en-US" sz="2400" b="0" i="0" u="none" strike="noStrike" kern="0" cap="none" spc="0" normalizeH="0" baseline="0" noProof="0" dirty="0" smtClean="0">
              <a:ln>
                <a:noFill/>
              </a:ln>
              <a:solidFill>
                <a:srgbClr val="4087C8"/>
              </a:solidFill>
              <a:effectLst/>
              <a:uLnTx/>
              <a:uFillTx/>
              <a:latin typeface="+mj-lt"/>
              <a:ea typeface="+mj-ea"/>
              <a:cs typeface="+mj-cs"/>
            </a:endParaRPr>
          </a:p>
        </p:txBody>
      </p:sp>
      <p:sp>
        <p:nvSpPr>
          <p:cNvPr id="8" name="スライド番号プレースホルダ 3"/>
          <p:cNvSpPr>
            <a:spLocks noGrp="1"/>
          </p:cNvSpPr>
          <p:nvPr>
            <p:ph type="sldNum" sz="quarter" idx="12"/>
          </p:nvPr>
        </p:nvSpPr>
        <p:spPr>
          <a:xfrm>
            <a:off x="7010400" y="6237288"/>
            <a:ext cx="2133600" cy="476250"/>
          </a:xfrm>
        </p:spPr>
        <p:txBody>
          <a:bodyPr/>
          <a:lstStyle/>
          <a:p>
            <a:fld id="{F27CBE81-61B5-482E-9799-EB633E2DF29E}" type="slidenum">
              <a:rPr lang="en-US" altLang="ja-JP" smtClean="0">
                <a:solidFill>
                  <a:srgbClr val="000000"/>
                </a:solidFill>
              </a:rPr>
              <a:pPr/>
              <a:t>11</a:t>
            </a:fld>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764704"/>
            <a:ext cx="3707904" cy="404813"/>
          </a:xfrm>
        </p:spPr>
        <p:txBody>
          <a:bodyPr/>
          <a:lstStyle/>
          <a:p>
            <a:pPr eaLnBrk="1" hangingPunct="1"/>
            <a:r>
              <a:rPr lang="ja-JP" altLang="en-US" sz="2000" dirty="0" smtClean="0"/>
              <a:t>○全般（施設編・車両等編共通</a:t>
            </a:r>
            <a:r>
              <a:rPr lang="en-US" altLang="ja-JP" sz="2000" dirty="0" smtClean="0"/>
              <a:t>)</a:t>
            </a:r>
            <a:endParaRPr lang="ja-JP" altLang="en-US" sz="2000" dirty="0" smtClean="0"/>
          </a:p>
        </p:txBody>
      </p:sp>
      <p:sp>
        <p:nvSpPr>
          <p:cNvPr id="4099" name="テキスト ボックス 4"/>
          <p:cNvSpPr txBox="1">
            <a:spLocks noChangeArrowheads="1"/>
          </p:cNvSpPr>
          <p:nvPr/>
        </p:nvSpPr>
        <p:spPr bwMode="auto">
          <a:xfrm>
            <a:off x="179512" y="1196752"/>
            <a:ext cx="8785225" cy="4896544"/>
          </a:xfrm>
          <a:prstGeom prst="rect">
            <a:avLst/>
          </a:prstGeom>
          <a:noFill/>
          <a:ln w="9525">
            <a:noFill/>
            <a:miter lim="800000"/>
            <a:headEnd/>
            <a:tailEnd/>
          </a:ln>
        </p:spPr>
        <p:txBody>
          <a:bodyPr/>
          <a:lstStyle/>
          <a:p>
            <a:r>
              <a:rPr lang="ja-JP" altLang="ja-JP" sz="1600" b="1" dirty="0" smtClean="0">
                <a:solidFill>
                  <a:srgbClr val="0070C0"/>
                </a:solidFill>
              </a:rPr>
              <a:t>　①</a:t>
            </a:r>
            <a:r>
              <a:rPr lang="ja-JP" altLang="en-US" sz="1600" b="1" dirty="0" smtClean="0">
                <a:solidFill>
                  <a:srgbClr val="0070C0"/>
                </a:solidFill>
              </a:rPr>
              <a:t>整備内容</a:t>
            </a:r>
            <a:r>
              <a:rPr lang="ja-JP" altLang="ja-JP" sz="1600" b="1" dirty="0" smtClean="0">
                <a:solidFill>
                  <a:srgbClr val="0070C0"/>
                </a:solidFill>
              </a:rPr>
              <a:t>区分の変更</a:t>
            </a:r>
            <a:endParaRPr lang="ja-JP" altLang="ja-JP" sz="1600" dirty="0" smtClean="0">
              <a:solidFill>
                <a:srgbClr val="0070C0"/>
              </a:solidFill>
            </a:endParaRPr>
          </a:p>
          <a:p>
            <a:pPr lvl="0"/>
            <a:r>
              <a:rPr lang="ja-JP" altLang="en-US" sz="1600" dirty="0" smtClean="0"/>
              <a:t>　　　</a:t>
            </a:r>
            <a:r>
              <a:rPr lang="ja-JP" altLang="ja-JP" sz="1600" dirty="0" smtClean="0"/>
              <a:t>現行ガイドラインでは、移動等円滑化基準を含めた「標準的な内容」と「望ましい内容」の</a:t>
            </a:r>
            <a:r>
              <a:rPr lang="en-US" altLang="ja-JP" sz="1600" dirty="0" smtClean="0">
                <a:latin typeface="ＭＳ Ｐゴシック"/>
              </a:rPr>
              <a:t>2</a:t>
            </a:r>
            <a:r>
              <a:rPr lang="ja-JP" altLang="ja-JP" sz="1600" dirty="0" smtClean="0"/>
              <a:t>区分で</a:t>
            </a:r>
            <a:r>
              <a:rPr lang="ja-JP" altLang="en-US" sz="1600" dirty="0" smtClean="0"/>
              <a:t>　　</a:t>
            </a:r>
            <a:endParaRPr lang="en-US" altLang="ja-JP" sz="1600" dirty="0" smtClean="0"/>
          </a:p>
          <a:p>
            <a:pPr lvl="0"/>
            <a:r>
              <a:rPr lang="ja-JP" altLang="en-US" sz="1600" dirty="0" smtClean="0"/>
              <a:t>　　</a:t>
            </a:r>
            <a:r>
              <a:rPr lang="ja-JP" altLang="ja-JP" sz="1600" dirty="0" smtClean="0"/>
              <a:t>あったが、「移動等円滑化基準に基づく整備内容」、「標準的な整備内容」、「望ましい整備内容」の</a:t>
            </a:r>
            <a:endParaRPr lang="en-US" altLang="ja-JP" sz="1600" dirty="0" smtClean="0"/>
          </a:p>
          <a:p>
            <a:pPr lvl="0"/>
            <a:r>
              <a:rPr lang="ja-JP" altLang="en-US" sz="1600" dirty="0" smtClean="0"/>
              <a:t>　　</a:t>
            </a:r>
            <a:r>
              <a:rPr lang="en-US" altLang="ja-JP" sz="1600" dirty="0" smtClean="0">
                <a:latin typeface="ＭＳ Ｐゴシック"/>
              </a:rPr>
              <a:t>3</a:t>
            </a:r>
            <a:r>
              <a:rPr lang="ja-JP" altLang="ja-JP" sz="1600" dirty="0" smtClean="0"/>
              <a:t>区分に変更。</a:t>
            </a:r>
            <a:endParaRPr lang="en-US" altLang="ja-JP" sz="1600" dirty="0" smtClean="0"/>
          </a:p>
          <a:p>
            <a:pPr lvl="0"/>
            <a:r>
              <a:rPr lang="ja-JP" altLang="ja-JP" sz="1600" b="1" dirty="0" smtClean="0"/>
              <a:t>　</a:t>
            </a:r>
            <a:r>
              <a:rPr lang="ja-JP" altLang="ja-JP" sz="1600" b="1" dirty="0" smtClean="0">
                <a:solidFill>
                  <a:srgbClr val="0070C0"/>
                </a:solidFill>
              </a:rPr>
              <a:t>② 「</a:t>
            </a:r>
            <a:r>
              <a:rPr lang="ja-JP" altLang="en-US" sz="1600" b="1" dirty="0" smtClean="0">
                <a:solidFill>
                  <a:srgbClr val="0070C0"/>
                </a:solidFill>
              </a:rPr>
              <a:t>移動等円滑化</a:t>
            </a:r>
            <a:r>
              <a:rPr lang="ja-JP" altLang="ja-JP" sz="1600" b="1" dirty="0" smtClean="0">
                <a:solidFill>
                  <a:srgbClr val="0070C0"/>
                </a:solidFill>
              </a:rPr>
              <a:t>整備の</a:t>
            </a:r>
            <a:r>
              <a:rPr lang="ja-JP" altLang="en-US" sz="1600" b="1" dirty="0" smtClean="0">
                <a:solidFill>
                  <a:srgbClr val="0070C0"/>
                </a:solidFill>
              </a:rPr>
              <a:t>基本的な</a:t>
            </a:r>
            <a:r>
              <a:rPr lang="ja-JP" altLang="ja-JP" sz="1600" b="1" dirty="0" smtClean="0">
                <a:solidFill>
                  <a:srgbClr val="0070C0"/>
                </a:solidFill>
              </a:rPr>
              <a:t>考え方」</a:t>
            </a:r>
            <a:r>
              <a:rPr lang="ja-JP" altLang="en-US" sz="1600" b="1" dirty="0" smtClean="0">
                <a:solidFill>
                  <a:srgbClr val="0070C0"/>
                </a:solidFill>
              </a:rPr>
              <a:t>、「ガイドライン整備の経路・施設配置・情報提供等の</a:t>
            </a:r>
            <a:endParaRPr lang="en-US" altLang="ja-JP" sz="1600" b="1" dirty="0" smtClean="0">
              <a:solidFill>
                <a:srgbClr val="0070C0"/>
              </a:solidFill>
            </a:endParaRPr>
          </a:p>
          <a:p>
            <a:pPr lvl="0"/>
            <a:r>
              <a:rPr lang="ja-JP" altLang="en-US" sz="1600" b="1" dirty="0" smtClean="0">
                <a:solidFill>
                  <a:srgbClr val="0070C0"/>
                </a:solidFill>
              </a:rPr>
              <a:t>　　　具体的な考え方」の追記</a:t>
            </a:r>
            <a:endParaRPr lang="ja-JP" altLang="ja-JP" sz="1600" b="1" dirty="0" smtClean="0">
              <a:solidFill>
                <a:srgbClr val="0070C0"/>
              </a:solidFill>
            </a:endParaRPr>
          </a:p>
          <a:p>
            <a:pPr lvl="0"/>
            <a:r>
              <a:rPr lang="ja-JP" altLang="en-US" sz="1600" dirty="0" smtClean="0"/>
              <a:t>　　　</a:t>
            </a:r>
            <a:r>
              <a:rPr lang="ja-JP" altLang="ja-JP" sz="1600" dirty="0" smtClean="0"/>
              <a:t>ガイドラインでは個別の施設や設備の整備基準を示しているが、整備を行うにあたっての全体的</a:t>
            </a:r>
            <a:endParaRPr lang="en-US" altLang="ja-JP" sz="1600" dirty="0" smtClean="0"/>
          </a:p>
          <a:p>
            <a:pPr lvl="0"/>
            <a:r>
              <a:rPr lang="ja-JP" altLang="en-US" sz="1600" dirty="0" smtClean="0"/>
              <a:t>　　</a:t>
            </a:r>
            <a:r>
              <a:rPr lang="ja-JP" altLang="ja-JP" sz="1600" dirty="0" smtClean="0"/>
              <a:t>な考え方を</a:t>
            </a:r>
            <a:r>
              <a:rPr lang="ja-JP" altLang="en-US" sz="1600" dirty="0" smtClean="0"/>
              <a:t>提示。</a:t>
            </a:r>
            <a:endParaRPr lang="en-US" altLang="ja-JP" sz="1600" dirty="0" smtClean="0"/>
          </a:p>
          <a:p>
            <a:pPr lvl="0"/>
            <a:r>
              <a:rPr lang="ja-JP" altLang="en-US" sz="1400" b="1" dirty="0" smtClean="0"/>
              <a:t>　　　</a:t>
            </a:r>
            <a:r>
              <a:rPr lang="ja-JP" altLang="ja-JP" sz="1400" b="1" dirty="0" smtClean="0"/>
              <a:t>「</a:t>
            </a:r>
            <a:r>
              <a:rPr lang="ja-JP" altLang="en-US" sz="1400" b="1" dirty="0" smtClean="0"/>
              <a:t>移動等円滑化</a:t>
            </a:r>
            <a:r>
              <a:rPr lang="ja-JP" altLang="ja-JP" sz="1400" b="1" dirty="0" smtClean="0"/>
              <a:t>整備の</a:t>
            </a:r>
            <a:r>
              <a:rPr lang="ja-JP" altLang="en-US" sz="1400" b="1" dirty="0" smtClean="0"/>
              <a:t>基本的な</a:t>
            </a:r>
            <a:r>
              <a:rPr lang="ja-JP" altLang="ja-JP" sz="1400" b="1" dirty="0" smtClean="0"/>
              <a:t>考え方」</a:t>
            </a:r>
            <a:endParaRPr lang="en-US" altLang="ja-JP" sz="1400" b="1" dirty="0" smtClean="0"/>
          </a:p>
          <a:p>
            <a:pPr lvl="0"/>
            <a:r>
              <a:rPr lang="ja-JP" altLang="en-US" sz="1400" dirty="0" smtClean="0"/>
              <a:t>　　　　・移動等円滑化の目的</a:t>
            </a:r>
            <a:endParaRPr lang="en-US" altLang="ja-JP" sz="1400" dirty="0" smtClean="0"/>
          </a:p>
          <a:p>
            <a:pPr lvl="0"/>
            <a:r>
              <a:rPr lang="ja-JP" altLang="en-US" sz="1400" dirty="0" smtClean="0"/>
              <a:t>　　　　・移動可能な施設、車両等づくり</a:t>
            </a:r>
            <a:endParaRPr lang="en-US" altLang="ja-JP" sz="1400" dirty="0" smtClean="0"/>
          </a:p>
          <a:p>
            <a:pPr lvl="0"/>
            <a:r>
              <a:rPr lang="ja-JP" altLang="en-US" sz="1400" dirty="0" smtClean="0"/>
              <a:t>　　　　・一体的、統合的な整備の方針　　利用者を統合的に、施設・車両等を一体的にとらえる</a:t>
            </a:r>
            <a:endParaRPr lang="en-US" altLang="ja-JP" sz="1400" dirty="0" smtClean="0"/>
          </a:p>
          <a:p>
            <a:pPr lvl="0"/>
            <a:r>
              <a:rPr lang="ja-JP" altLang="en-US" sz="1400" b="1" dirty="0" smtClean="0"/>
              <a:t>　　　「ガイドライン整備の経路・施設配置・情報提供等の具体的な考え方」</a:t>
            </a:r>
            <a:endParaRPr lang="en-US" altLang="ja-JP" sz="1400" b="1" dirty="0" smtClean="0"/>
          </a:p>
          <a:p>
            <a:pPr lvl="0"/>
            <a:r>
              <a:rPr lang="ja-JP" altLang="en-US" sz="1400" dirty="0" smtClean="0"/>
              <a:t>　　　　○移動経路確保の考え方　・自立的な移動経路の確保</a:t>
            </a:r>
            <a:endParaRPr lang="en-US" altLang="ja-JP" sz="1400" dirty="0" smtClean="0"/>
          </a:p>
          <a:p>
            <a:pPr lvl="0"/>
            <a:r>
              <a:rPr lang="ja-JP" altLang="en-US" sz="1400" dirty="0" smtClean="0"/>
              <a:t>　　　　　　・自立的移動環境　　・わかりやすさ　　・大規模施設での対応　　・施設設置管理者間の連携</a:t>
            </a:r>
            <a:endParaRPr lang="en-US" altLang="ja-JP" sz="1400" dirty="0" smtClean="0"/>
          </a:p>
          <a:p>
            <a:pPr lvl="0"/>
            <a:r>
              <a:rPr lang="ja-JP" altLang="en-US" sz="1400" dirty="0" smtClean="0"/>
              <a:t>　　　　○旅客施設と車両等における施設・設備配置の考え方</a:t>
            </a:r>
            <a:endParaRPr lang="en-US" altLang="ja-JP" sz="1400" dirty="0" smtClean="0"/>
          </a:p>
          <a:p>
            <a:pPr lvl="0"/>
            <a:r>
              <a:rPr lang="ja-JP" altLang="en-US" sz="1400" dirty="0" smtClean="0"/>
              <a:t>　　　　　　・トイレ（アクセスのしやすさ、多機能トイレ機能の分散、複数個所配置）　　・休憩施設等</a:t>
            </a:r>
            <a:endParaRPr lang="en-US" altLang="ja-JP" sz="1400" dirty="0" smtClean="0"/>
          </a:p>
          <a:p>
            <a:pPr lvl="0"/>
            <a:r>
              <a:rPr lang="ja-JP" altLang="en-US" sz="1400" dirty="0" smtClean="0"/>
              <a:t>　　　　○情報提供の考え方</a:t>
            </a:r>
            <a:endParaRPr lang="en-US" altLang="ja-JP" sz="1400" dirty="0" smtClean="0"/>
          </a:p>
          <a:p>
            <a:pPr lvl="0"/>
            <a:r>
              <a:rPr lang="ja-JP" altLang="en-US" sz="1400" dirty="0" smtClean="0"/>
              <a:t>　　　　　　・分かりやすい空間整備　　・接近退出双方の情報提供　　・手段の役割分担　　・異常時対応</a:t>
            </a:r>
            <a:endParaRPr lang="en-US" altLang="ja-JP" sz="1400" dirty="0" smtClean="0"/>
          </a:p>
          <a:p>
            <a:pPr lvl="0"/>
            <a:r>
              <a:rPr lang="ja-JP" altLang="en-US" sz="1400" dirty="0" smtClean="0"/>
              <a:t>　　　　　　・技術的アプローチ　　・表示の方法　　・音案内</a:t>
            </a:r>
            <a:endParaRPr lang="en-US" altLang="ja-JP" sz="1400" dirty="0" smtClean="0"/>
          </a:p>
          <a:p>
            <a:pPr lvl="0"/>
            <a:r>
              <a:rPr lang="ja-JP" altLang="en-US" sz="1400" dirty="0" smtClean="0"/>
              <a:t>　　　　○人的支援の必要性と国・地方公共団体・事業者・利用者との相互の協力体制</a:t>
            </a:r>
            <a:endParaRPr lang="ja-JP" altLang="ja-JP" sz="1400" dirty="0" smtClean="0"/>
          </a:p>
          <a:p>
            <a:r>
              <a:rPr lang="en-US" altLang="ja-JP" sz="1600" dirty="0" smtClean="0"/>
              <a:t> </a:t>
            </a:r>
            <a:endParaRPr lang="ja-JP" altLang="ja-JP" sz="1600" dirty="0"/>
          </a:p>
        </p:txBody>
      </p:sp>
      <p:sp>
        <p:nvSpPr>
          <p:cNvPr id="5" name="Rectangle 2"/>
          <p:cNvSpPr txBox="1">
            <a:spLocks noChangeArrowheads="1"/>
          </p:cNvSpPr>
          <p:nvPr/>
        </p:nvSpPr>
        <p:spPr bwMode="auto">
          <a:xfrm>
            <a:off x="0" y="2"/>
            <a:ext cx="7740650" cy="404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kern="0" noProof="0" dirty="0" smtClean="0">
                <a:solidFill>
                  <a:srgbClr val="4087C8"/>
                </a:solidFill>
                <a:latin typeface="+mj-lt"/>
                <a:ea typeface="+mj-ea"/>
                <a:cs typeface="+mj-cs"/>
              </a:rPr>
              <a:t>８</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．公共交通機関ガイドライン</a:t>
            </a:r>
            <a:r>
              <a:rPr lang="ja-JP" altLang="en-US" sz="2400" kern="0" noProof="0" dirty="0" smtClean="0">
                <a:solidFill>
                  <a:srgbClr val="4087C8"/>
                </a:solidFill>
                <a:latin typeface="+mj-lt"/>
                <a:ea typeface="+mj-ea"/>
                <a:cs typeface="+mj-cs"/>
              </a:rPr>
              <a:t>見直しの要点</a:t>
            </a:r>
            <a:r>
              <a:rPr kumimoji="1" lang="en-US" altLang="ja-JP" sz="2400" b="0" i="0" u="none" strike="noStrike" kern="0" cap="none" spc="0" normalizeH="0" baseline="0" noProof="0" dirty="0" smtClean="0">
                <a:ln>
                  <a:noFill/>
                </a:ln>
                <a:solidFill>
                  <a:srgbClr val="4087C8"/>
                </a:solidFill>
                <a:effectLst/>
                <a:uLnTx/>
                <a:uFillTx/>
                <a:latin typeface="+mj-lt"/>
                <a:ea typeface="+mj-ea"/>
                <a:cs typeface="+mj-cs"/>
              </a:rPr>
              <a:t>(</a:t>
            </a:r>
            <a:r>
              <a:rPr lang="en-US" altLang="ja-JP" sz="2400" kern="0" dirty="0" smtClean="0">
                <a:solidFill>
                  <a:srgbClr val="4087C8"/>
                </a:solidFill>
                <a:latin typeface="+mj-lt"/>
                <a:ea typeface="+mj-ea"/>
                <a:cs typeface="+mj-cs"/>
              </a:rPr>
              <a:t>1</a:t>
            </a:r>
            <a:r>
              <a:rPr kumimoji="1" lang="en-US" altLang="ja-JP" sz="2400" b="0" i="0" u="none" strike="noStrike" kern="0" cap="none" spc="0" normalizeH="0" baseline="0" noProof="0" dirty="0" smtClean="0">
                <a:ln>
                  <a:noFill/>
                </a:ln>
                <a:solidFill>
                  <a:srgbClr val="4087C8"/>
                </a:solidFill>
                <a:effectLst/>
                <a:uLnTx/>
                <a:uFillTx/>
                <a:latin typeface="+mj-lt"/>
                <a:ea typeface="+mj-ea"/>
                <a:cs typeface="+mj-cs"/>
              </a:rPr>
              <a:t>)</a:t>
            </a:r>
            <a:endParaRPr kumimoji="1" lang="ja-JP" altLang="en-US" sz="2400" b="0" i="0" u="none" strike="noStrike" kern="0" cap="none" spc="0" normalizeH="0" baseline="0" noProof="0" dirty="0" smtClean="0">
              <a:ln>
                <a:noFill/>
              </a:ln>
              <a:solidFill>
                <a:srgbClr val="4087C8"/>
              </a:solidFill>
              <a:effectLst/>
              <a:uLnTx/>
              <a:uFillTx/>
              <a:latin typeface="+mj-lt"/>
              <a:ea typeface="+mj-ea"/>
              <a:cs typeface="+mj-cs"/>
            </a:endParaRPr>
          </a:p>
        </p:txBody>
      </p:sp>
      <p:sp>
        <p:nvSpPr>
          <p:cNvPr id="6" name="スライド番号プレースホルダ 3"/>
          <p:cNvSpPr>
            <a:spLocks noGrp="1"/>
          </p:cNvSpPr>
          <p:nvPr>
            <p:ph type="sldNum" sz="quarter" idx="12"/>
          </p:nvPr>
        </p:nvSpPr>
        <p:spPr>
          <a:xfrm>
            <a:off x="7010400" y="6237288"/>
            <a:ext cx="2133600" cy="476250"/>
          </a:xfrm>
        </p:spPr>
        <p:txBody>
          <a:bodyPr/>
          <a:lstStyle/>
          <a:p>
            <a:fld id="{F27CBE81-61B5-482E-9799-EB633E2DF29E}" type="slidenum">
              <a:rPr lang="en-US" altLang="ja-JP" smtClean="0">
                <a:solidFill>
                  <a:srgbClr val="000000"/>
                </a:solidFill>
              </a:rPr>
              <a:pPr/>
              <a:t>12</a:t>
            </a:fld>
            <a:endParaRPr lang="en-US" altLang="ja-JP" dirty="0">
              <a:solidFill>
                <a:srgbClr val="000000"/>
              </a:solidFill>
            </a:endParaRPr>
          </a:p>
        </p:txBody>
      </p:sp>
      <p:sp>
        <p:nvSpPr>
          <p:cNvPr id="7" name="Rectangle 2"/>
          <p:cNvSpPr txBox="1">
            <a:spLocks noChangeArrowheads="1"/>
          </p:cNvSpPr>
          <p:nvPr/>
        </p:nvSpPr>
        <p:spPr bwMode="auto">
          <a:xfrm>
            <a:off x="7668344" y="764704"/>
            <a:ext cx="1080120" cy="404813"/>
          </a:xfrm>
          <a:prstGeom prst="rect">
            <a:avLst/>
          </a:prstGeom>
          <a:noFill/>
          <a:ln w="25400">
            <a:solidFill>
              <a:srgbClr val="FF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b="1" kern="0" dirty="0" smtClean="0">
                <a:solidFill>
                  <a:srgbClr val="FF0000"/>
                </a:solidFill>
                <a:latin typeface="+mn-lt"/>
                <a:ea typeface="+mn-ea"/>
                <a:cs typeface="+mj-cs"/>
              </a:rPr>
              <a:t>調整中</a:t>
            </a:r>
            <a:endParaRPr kumimoji="1" lang="ja-JP" altLang="en-US" sz="2000" b="1" u="none" strike="noStrike" kern="0" cap="none" spc="0" normalizeH="0" noProof="0" dirty="0" smtClean="0">
              <a:ln>
                <a:noFill/>
              </a:ln>
              <a:solidFill>
                <a:srgbClr val="FF0000"/>
              </a:solidFill>
              <a:effectLst/>
              <a:uLnTx/>
              <a:uFillTx/>
              <a:latin typeface="+mn-lt"/>
              <a:ea typeface="+mn-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548680"/>
            <a:ext cx="9144000" cy="404813"/>
          </a:xfrm>
        </p:spPr>
        <p:txBody>
          <a:bodyPr/>
          <a:lstStyle/>
          <a:p>
            <a:pPr eaLnBrk="1" hangingPunct="1"/>
            <a:r>
              <a:rPr lang="ja-JP" altLang="en-US" sz="2000" dirty="0" smtClean="0"/>
              <a:t>○旅客施設編</a:t>
            </a:r>
          </a:p>
        </p:txBody>
      </p:sp>
      <p:sp>
        <p:nvSpPr>
          <p:cNvPr id="4099" name="テキスト ボックス 4"/>
          <p:cNvSpPr txBox="1">
            <a:spLocks noChangeArrowheads="1"/>
          </p:cNvSpPr>
          <p:nvPr/>
        </p:nvSpPr>
        <p:spPr bwMode="auto">
          <a:xfrm>
            <a:off x="179512" y="908720"/>
            <a:ext cx="8785225" cy="5472608"/>
          </a:xfrm>
          <a:prstGeom prst="rect">
            <a:avLst/>
          </a:prstGeom>
          <a:noFill/>
          <a:ln w="9525">
            <a:noFill/>
            <a:miter lim="800000"/>
            <a:headEnd/>
            <a:tailEnd/>
          </a:ln>
        </p:spPr>
        <p:txBody>
          <a:bodyPr/>
          <a:lstStyle/>
          <a:p>
            <a:r>
              <a:rPr lang="ja-JP" altLang="ja-JP" sz="1600" b="1" dirty="0" smtClean="0">
                <a:solidFill>
                  <a:srgbClr val="0070C0"/>
                </a:solidFill>
              </a:rPr>
              <a:t>①複数の主要出入口からのバリアフリー経路確保の記載の充実</a:t>
            </a:r>
            <a:endParaRPr lang="ja-JP" altLang="ja-JP" sz="1600" dirty="0" smtClean="0">
              <a:solidFill>
                <a:srgbClr val="0070C0"/>
              </a:solidFill>
            </a:endParaRPr>
          </a:p>
          <a:p>
            <a:pPr lvl="0"/>
            <a:r>
              <a:rPr lang="ja-JP" altLang="en-US" sz="1600" dirty="0" smtClean="0"/>
              <a:t>　　</a:t>
            </a:r>
            <a:r>
              <a:rPr lang="ja-JP" altLang="ja-JP" sz="1600" dirty="0" smtClean="0"/>
              <a:t>離れた位置に主要出入口が複数存在する場合に、その全ての主要出入口においてバリアフリー</a:t>
            </a:r>
            <a:r>
              <a:rPr lang="ja-JP" altLang="en-US" sz="1600" dirty="0" smtClean="0"/>
              <a:t>　　</a:t>
            </a:r>
            <a:endParaRPr lang="en-US" altLang="ja-JP" sz="1600" dirty="0" smtClean="0"/>
          </a:p>
          <a:p>
            <a:pPr lvl="0"/>
            <a:r>
              <a:rPr lang="ja-JP" altLang="en-US" sz="1600" dirty="0" smtClean="0"/>
              <a:t>　</a:t>
            </a:r>
            <a:r>
              <a:rPr lang="ja-JP" altLang="ja-JP" sz="1600" dirty="0" smtClean="0"/>
              <a:t>経路を確保する必要がある旨の記載を追加。</a:t>
            </a:r>
          </a:p>
          <a:p>
            <a:r>
              <a:rPr lang="ja-JP" altLang="ja-JP" sz="1600" b="1" dirty="0" smtClean="0">
                <a:solidFill>
                  <a:srgbClr val="0070C0"/>
                </a:solidFill>
              </a:rPr>
              <a:t>②バリアフリーの連続性確保の記載の充実</a:t>
            </a:r>
            <a:endParaRPr lang="ja-JP" altLang="ja-JP" sz="1600" dirty="0" smtClean="0">
              <a:solidFill>
                <a:srgbClr val="0070C0"/>
              </a:solidFill>
            </a:endParaRPr>
          </a:p>
          <a:p>
            <a:pPr lvl="0"/>
            <a:r>
              <a:rPr lang="ja-JP" altLang="en-US" sz="1600" dirty="0" smtClean="0"/>
              <a:t>　　</a:t>
            </a:r>
            <a:r>
              <a:rPr lang="ja-JP" altLang="ja-JP" sz="1600" dirty="0" smtClean="0"/>
              <a:t>公共用通路等との出入口をバリアフリー化する際や他の事業者・公共交通機関の乗り換えルート</a:t>
            </a:r>
            <a:endParaRPr lang="en-US" altLang="ja-JP" sz="1600" dirty="0" smtClean="0"/>
          </a:p>
          <a:p>
            <a:pPr lvl="0"/>
            <a:r>
              <a:rPr lang="ja-JP" altLang="en-US" sz="1600" dirty="0" smtClean="0"/>
              <a:t>　</a:t>
            </a:r>
            <a:r>
              <a:rPr lang="ja-JP" altLang="ja-JP" sz="1600" dirty="0" smtClean="0"/>
              <a:t>において、施設管理者間や事業者間で調整の上、バリアフリーの連続性を確保する必要がある旨の</a:t>
            </a:r>
            <a:endParaRPr lang="en-US" altLang="ja-JP" sz="1600" dirty="0" smtClean="0"/>
          </a:p>
          <a:p>
            <a:pPr lvl="0"/>
            <a:r>
              <a:rPr lang="ja-JP" altLang="en-US" sz="1600" dirty="0" smtClean="0"/>
              <a:t>　</a:t>
            </a:r>
            <a:r>
              <a:rPr lang="ja-JP" altLang="ja-JP" sz="1600" dirty="0" smtClean="0"/>
              <a:t>記載を追加。</a:t>
            </a:r>
          </a:p>
          <a:p>
            <a:r>
              <a:rPr lang="ja-JP" altLang="ja-JP" sz="1600" b="1" dirty="0" smtClean="0">
                <a:solidFill>
                  <a:srgbClr val="0070C0"/>
                </a:solidFill>
              </a:rPr>
              <a:t>③エレベーターの記載の充実</a:t>
            </a:r>
            <a:endParaRPr lang="ja-JP" altLang="ja-JP" sz="1600" dirty="0" smtClean="0">
              <a:solidFill>
                <a:srgbClr val="0070C0"/>
              </a:solidFill>
            </a:endParaRPr>
          </a:p>
          <a:p>
            <a:pPr lvl="0"/>
            <a:r>
              <a:rPr lang="ja-JP" altLang="en-US" sz="1600" dirty="0" smtClean="0">
                <a:latin typeface="ＭＳ Ｐゴシック"/>
              </a:rPr>
              <a:t>　　</a:t>
            </a:r>
            <a:r>
              <a:rPr lang="en-US" altLang="ja-JP" sz="1600" dirty="0" smtClean="0">
                <a:latin typeface="ＭＳ Ｐゴシック"/>
              </a:rPr>
              <a:t>15</a:t>
            </a:r>
            <a:r>
              <a:rPr lang="ja-JP" altLang="ja-JP" sz="1600" dirty="0" smtClean="0"/>
              <a:t>人乗り程度を標準的な整備内容とするとともに、利用実態等に応じて</a:t>
            </a:r>
            <a:r>
              <a:rPr lang="en-US" altLang="ja-JP" sz="1600" dirty="0" smtClean="0">
                <a:latin typeface="ＭＳ Ｐゴシック"/>
              </a:rPr>
              <a:t>20</a:t>
            </a:r>
            <a:r>
              <a:rPr lang="ja-JP" altLang="ja-JP" sz="1600" dirty="0" smtClean="0"/>
              <a:t>人乗り以上のエレベー</a:t>
            </a:r>
            <a:r>
              <a:rPr lang="ja-JP" altLang="en-US" sz="1600" dirty="0" smtClean="0"/>
              <a:t>　　</a:t>
            </a:r>
            <a:endParaRPr lang="en-US" altLang="ja-JP" sz="1600" dirty="0" smtClean="0"/>
          </a:p>
          <a:p>
            <a:pPr lvl="0"/>
            <a:r>
              <a:rPr lang="ja-JP" altLang="en-US" sz="1600" dirty="0" smtClean="0"/>
              <a:t>　</a:t>
            </a:r>
            <a:r>
              <a:rPr lang="ja-JP" altLang="ja-JP" sz="1600" dirty="0" smtClean="0"/>
              <a:t>ターの導入が望ましい旨の記載を追加した。</a:t>
            </a:r>
          </a:p>
          <a:p>
            <a:r>
              <a:rPr lang="ja-JP" altLang="ja-JP" sz="1600" b="1" dirty="0" smtClean="0">
                <a:solidFill>
                  <a:srgbClr val="0070C0"/>
                </a:solidFill>
              </a:rPr>
              <a:t>④視覚障害者誘導用ブロックの記載の充実</a:t>
            </a:r>
            <a:endParaRPr lang="ja-JP" altLang="ja-JP" sz="1600" dirty="0" smtClean="0">
              <a:solidFill>
                <a:srgbClr val="0070C0"/>
              </a:solidFill>
            </a:endParaRPr>
          </a:p>
          <a:p>
            <a:pPr lvl="0"/>
            <a:r>
              <a:rPr lang="ja-JP" altLang="en-US" sz="1600" dirty="0" smtClean="0"/>
              <a:t>　　</a:t>
            </a:r>
            <a:r>
              <a:rPr lang="ja-JP" altLang="ja-JP" sz="1600" dirty="0" smtClean="0"/>
              <a:t>国土交通省のこれまでの調査・検討結果等を踏まえ、可動式ホーム柵及び固定式ホーム柵開口</a:t>
            </a:r>
            <a:r>
              <a:rPr lang="ja-JP" altLang="en-US" sz="1600" dirty="0" smtClean="0"/>
              <a:t>　　　</a:t>
            </a:r>
            <a:endParaRPr lang="en-US" altLang="ja-JP" sz="1600" dirty="0" smtClean="0"/>
          </a:p>
          <a:p>
            <a:pPr lvl="0"/>
            <a:r>
              <a:rPr lang="ja-JP" altLang="en-US" sz="1600" dirty="0" smtClean="0"/>
              <a:t>　</a:t>
            </a:r>
            <a:r>
              <a:rPr lang="ja-JP" altLang="ja-JP" sz="1600" dirty="0" smtClean="0"/>
              <a:t>部、階段の踊り場、傾斜路等における視覚障害者誘導用ブロックの敷設方法に関する記載を追加。</a:t>
            </a:r>
          </a:p>
          <a:p>
            <a:r>
              <a:rPr lang="ja-JP" altLang="ja-JP" sz="1600" b="1" dirty="0" smtClean="0">
                <a:solidFill>
                  <a:srgbClr val="0070C0"/>
                </a:solidFill>
              </a:rPr>
              <a:t>⑤音声・音響案内に関する記載の充実</a:t>
            </a:r>
            <a:endParaRPr lang="ja-JP" altLang="ja-JP" sz="1600" dirty="0" smtClean="0">
              <a:solidFill>
                <a:srgbClr val="0070C0"/>
              </a:solidFill>
            </a:endParaRPr>
          </a:p>
          <a:p>
            <a:pPr lvl="0"/>
            <a:r>
              <a:rPr lang="ja-JP" altLang="en-US" sz="1600" dirty="0" smtClean="0"/>
              <a:t>　　</a:t>
            </a:r>
            <a:r>
              <a:rPr lang="ja-JP" altLang="ja-JP" sz="1600" dirty="0" smtClean="0"/>
              <a:t>音案内の必要性についての基本的な考え方、音案内を整備する上での留意事項と着眼点に関す</a:t>
            </a:r>
            <a:endParaRPr lang="en-US" altLang="ja-JP" sz="1600" dirty="0" smtClean="0"/>
          </a:p>
          <a:p>
            <a:pPr lvl="0"/>
            <a:r>
              <a:rPr lang="ja-JP" altLang="en-US" sz="1600" dirty="0" smtClean="0"/>
              <a:t>　</a:t>
            </a:r>
            <a:r>
              <a:rPr lang="ja-JP" altLang="ja-JP" sz="1600" dirty="0" smtClean="0"/>
              <a:t>る記載を追加。</a:t>
            </a:r>
          </a:p>
          <a:p>
            <a:r>
              <a:rPr lang="ja-JP" altLang="ja-JP" sz="1600" b="1" dirty="0" smtClean="0">
                <a:solidFill>
                  <a:srgbClr val="0070C0"/>
                </a:solidFill>
              </a:rPr>
              <a:t>⑥トイレに関する記載の充実</a:t>
            </a:r>
            <a:endParaRPr lang="ja-JP" altLang="ja-JP" sz="1600" dirty="0" smtClean="0">
              <a:solidFill>
                <a:srgbClr val="0070C0"/>
              </a:solidFill>
            </a:endParaRPr>
          </a:p>
          <a:p>
            <a:pPr lvl="0"/>
            <a:r>
              <a:rPr lang="ja-JP" altLang="en-US" sz="1600" dirty="0" smtClean="0"/>
              <a:t>　　</a:t>
            </a:r>
            <a:r>
              <a:rPr lang="ja-JP" altLang="ja-JP" sz="1600" dirty="0" smtClean="0"/>
              <a:t>複数の方面からバリアフリー経路が確保されている場合に、利用実態等に応じてバリアフリー経路</a:t>
            </a:r>
            <a:endParaRPr lang="en-US" altLang="ja-JP" sz="1600" dirty="0" smtClean="0"/>
          </a:p>
          <a:p>
            <a:pPr lvl="0"/>
            <a:r>
              <a:rPr lang="ja-JP" altLang="en-US" sz="1600" dirty="0" smtClean="0"/>
              <a:t>　</a:t>
            </a:r>
            <a:r>
              <a:rPr lang="ja-JP" altLang="ja-JP" sz="1600" dirty="0" smtClean="0"/>
              <a:t>の方面ごとに多機能トイレを整備する必要がある旨の記載を追加。</a:t>
            </a:r>
            <a:r>
              <a:rPr lang="ja-JP" altLang="en-US" sz="1600" dirty="0" smtClean="0"/>
              <a:t> </a:t>
            </a:r>
            <a:r>
              <a:rPr lang="ja-JP" altLang="ja-JP" sz="1600" dirty="0" smtClean="0"/>
              <a:t>国土交通省のこれまでの調査・</a:t>
            </a:r>
            <a:endParaRPr lang="en-US" altLang="ja-JP" sz="1600" dirty="0" smtClean="0"/>
          </a:p>
          <a:p>
            <a:pPr lvl="0"/>
            <a:r>
              <a:rPr lang="ja-JP" altLang="en-US" sz="1600" dirty="0" smtClean="0"/>
              <a:t>　</a:t>
            </a:r>
            <a:r>
              <a:rPr lang="ja-JP" altLang="ja-JP" sz="1600" dirty="0" smtClean="0"/>
              <a:t>検討結果等を踏まえ、多機能トイレの利用の集中に対して分散化を図る観点から、多機能トイレの</a:t>
            </a:r>
            <a:endParaRPr lang="en-US" altLang="ja-JP" sz="1600" dirty="0" smtClean="0"/>
          </a:p>
          <a:p>
            <a:pPr lvl="0"/>
            <a:r>
              <a:rPr lang="ja-JP" altLang="en-US" sz="1600" dirty="0" smtClean="0"/>
              <a:t>　</a:t>
            </a:r>
            <a:r>
              <a:rPr lang="ja-JP" altLang="ja-JP" sz="1600" dirty="0" smtClean="0"/>
              <a:t>他に、乳幼児連れ、車いす使用者、オストメイト等に配慮した簡易多機能便房や簡易型機能を備え</a:t>
            </a:r>
            <a:r>
              <a:rPr lang="ja-JP" altLang="en-US" sz="1600" dirty="0" smtClean="0"/>
              <a:t>　</a:t>
            </a:r>
            <a:endParaRPr lang="en-US" altLang="ja-JP" sz="1600" dirty="0" smtClean="0"/>
          </a:p>
          <a:p>
            <a:pPr lvl="0"/>
            <a:r>
              <a:rPr lang="ja-JP" altLang="en-US" sz="1600" dirty="0" smtClean="0"/>
              <a:t>　</a:t>
            </a:r>
            <a:r>
              <a:rPr lang="ja-JP" altLang="ja-JP" sz="1600" dirty="0" smtClean="0"/>
              <a:t>た一般便房の整備についての記載を追加。</a:t>
            </a:r>
          </a:p>
          <a:p>
            <a:r>
              <a:rPr lang="en-US" altLang="ja-JP" sz="1600" dirty="0" smtClean="0"/>
              <a:t> </a:t>
            </a:r>
            <a:endParaRPr lang="ja-JP" altLang="ja-JP" sz="1600" dirty="0"/>
          </a:p>
        </p:txBody>
      </p:sp>
      <p:sp>
        <p:nvSpPr>
          <p:cNvPr id="5" name="Rectangle 2"/>
          <p:cNvSpPr txBox="1">
            <a:spLocks noChangeArrowheads="1"/>
          </p:cNvSpPr>
          <p:nvPr/>
        </p:nvSpPr>
        <p:spPr bwMode="auto">
          <a:xfrm>
            <a:off x="0" y="2"/>
            <a:ext cx="7740650" cy="404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kern="0" noProof="0" dirty="0" smtClean="0">
                <a:solidFill>
                  <a:srgbClr val="4087C8"/>
                </a:solidFill>
                <a:latin typeface="+mj-lt"/>
                <a:ea typeface="+mj-ea"/>
                <a:cs typeface="+mj-cs"/>
              </a:rPr>
              <a:t>８</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．公共交通機関ガイドライン</a:t>
            </a:r>
            <a:r>
              <a:rPr lang="ja-JP" altLang="en-US" sz="2400" kern="0" noProof="0" dirty="0" smtClean="0">
                <a:solidFill>
                  <a:srgbClr val="4087C8"/>
                </a:solidFill>
                <a:latin typeface="+mj-lt"/>
                <a:ea typeface="+mj-ea"/>
                <a:cs typeface="+mj-cs"/>
              </a:rPr>
              <a:t>見直しの要点</a:t>
            </a:r>
            <a:r>
              <a:rPr kumimoji="1" lang="en-US" altLang="ja-JP" sz="2400" b="0" i="0" u="none" strike="noStrike" kern="0" cap="none" spc="0" normalizeH="0" baseline="0" noProof="0" dirty="0" smtClean="0">
                <a:ln>
                  <a:noFill/>
                </a:ln>
                <a:solidFill>
                  <a:srgbClr val="4087C8"/>
                </a:solidFill>
                <a:effectLst/>
                <a:uLnTx/>
                <a:uFillTx/>
                <a:latin typeface="+mj-lt"/>
                <a:ea typeface="+mj-ea"/>
                <a:cs typeface="+mj-cs"/>
              </a:rPr>
              <a:t>(</a:t>
            </a:r>
            <a:r>
              <a:rPr lang="en-US" altLang="ja-JP" sz="2400" kern="0" noProof="0" dirty="0" smtClean="0">
                <a:solidFill>
                  <a:srgbClr val="4087C8"/>
                </a:solidFill>
                <a:latin typeface="+mj-lt"/>
                <a:ea typeface="+mj-ea"/>
                <a:cs typeface="+mj-cs"/>
              </a:rPr>
              <a:t>2</a:t>
            </a:r>
            <a:r>
              <a:rPr kumimoji="1" lang="en-US" altLang="ja-JP" sz="2400" b="0" i="0" u="none" strike="noStrike" kern="0" cap="none" spc="0" normalizeH="0" baseline="0" noProof="0" dirty="0" smtClean="0">
                <a:ln>
                  <a:noFill/>
                </a:ln>
                <a:solidFill>
                  <a:srgbClr val="4087C8"/>
                </a:solidFill>
                <a:effectLst/>
                <a:uLnTx/>
                <a:uFillTx/>
                <a:latin typeface="+mj-lt"/>
                <a:ea typeface="+mj-ea"/>
                <a:cs typeface="+mj-cs"/>
              </a:rPr>
              <a:t>)</a:t>
            </a:r>
            <a:endParaRPr kumimoji="1" lang="ja-JP" altLang="en-US" sz="2400" b="0" i="0" u="none" strike="noStrike" kern="0" cap="none" spc="0" normalizeH="0" baseline="0" noProof="0" dirty="0" smtClean="0">
              <a:ln>
                <a:noFill/>
              </a:ln>
              <a:solidFill>
                <a:srgbClr val="4087C8"/>
              </a:solidFill>
              <a:effectLst/>
              <a:uLnTx/>
              <a:uFillTx/>
              <a:latin typeface="+mj-lt"/>
              <a:ea typeface="+mj-ea"/>
              <a:cs typeface="+mj-cs"/>
            </a:endParaRPr>
          </a:p>
        </p:txBody>
      </p:sp>
      <p:sp>
        <p:nvSpPr>
          <p:cNvPr id="6" name="スライド番号プレースホルダ 3"/>
          <p:cNvSpPr>
            <a:spLocks noGrp="1"/>
          </p:cNvSpPr>
          <p:nvPr>
            <p:ph type="sldNum" sz="quarter" idx="12"/>
          </p:nvPr>
        </p:nvSpPr>
        <p:spPr>
          <a:xfrm>
            <a:off x="7010400" y="6237288"/>
            <a:ext cx="2133600" cy="476250"/>
          </a:xfrm>
        </p:spPr>
        <p:txBody>
          <a:bodyPr/>
          <a:lstStyle/>
          <a:p>
            <a:fld id="{F27CBE81-61B5-482E-9799-EB633E2DF29E}" type="slidenum">
              <a:rPr lang="en-US" altLang="ja-JP" smtClean="0">
                <a:solidFill>
                  <a:srgbClr val="000000"/>
                </a:solidFill>
              </a:rPr>
              <a:pPr/>
              <a:t>13</a:t>
            </a:fld>
            <a:endParaRPr lang="en-US" altLang="ja-JP" dirty="0">
              <a:solidFill>
                <a:srgbClr val="000000"/>
              </a:solidFill>
            </a:endParaRPr>
          </a:p>
        </p:txBody>
      </p:sp>
      <p:sp>
        <p:nvSpPr>
          <p:cNvPr id="7" name="Rectangle 2"/>
          <p:cNvSpPr txBox="1">
            <a:spLocks noChangeArrowheads="1"/>
          </p:cNvSpPr>
          <p:nvPr/>
        </p:nvSpPr>
        <p:spPr bwMode="auto">
          <a:xfrm>
            <a:off x="7668344" y="620688"/>
            <a:ext cx="1080120" cy="404813"/>
          </a:xfrm>
          <a:prstGeom prst="rect">
            <a:avLst/>
          </a:prstGeom>
          <a:noFill/>
          <a:ln w="25400">
            <a:solidFill>
              <a:srgbClr val="FF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b="1" kern="0" dirty="0" smtClean="0">
                <a:solidFill>
                  <a:srgbClr val="FF0000"/>
                </a:solidFill>
                <a:latin typeface="+mn-lt"/>
                <a:ea typeface="+mn-ea"/>
                <a:cs typeface="+mj-cs"/>
              </a:rPr>
              <a:t>調整中</a:t>
            </a:r>
            <a:endParaRPr kumimoji="1" lang="ja-JP" altLang="en-US" sz="2000" b="1" u="none" strike="noStrike" kern="0" cap="none" spc="0" normalizeH="0" noProof="0" dirty="0" smtClean="0">
              <a:ln>
                <a:noFill/>
              </a:ln>
              <a:solidFill>
                <a:srgbClr val="FF0000"/>
              </a:solidFill>
              <a:effectLst/>
              <a:uLnTx/>
              <a:uFillTx/>
              <a:latin typeface="+mn-lt"/>
              <a:ea typeface="+mn-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692696"/>
            <a:ext cx="9144000" cy="404813"/>
          </a:xfrm>
        </p:spPr>
        <p:txBody>
          <a:bodyPr/>
          <a:lstStyle/>
          <a:p>
            <a:pPr eaLnBrk="1" hangingPunct="1"/>
            <a:r>
              <a:rPr lang="ja-JP" altLang="en-US" sz="2000" dirty="0" smtClean="0"/>
              <a:t>○車両等編（その１）</a:t>
            </a:r>
          </a:p>
        </p:txBody>
      </p:sp>
      <p:sp>
        <p:nvSpPr>
          <p:cNvPr id="4099" name="テキスト ボックス 4"/>
          <p:cNvSpPr txBox="1">
            <a:spLocks noChangeArrowheads="1"/>
          </p:cNvSpPr>
          <p:nvPr/>
        </p:nvSpPr>
        <p:spPr bwMode="auto">
          <a:xfrm>
            <a:off x="358775" y="1268760"/>
            <a:ext cx="8785225" cy="4823742"/>
          </a:xfrm>
          <a:prstGeom prst="rect">
            <a:avLst/>
          </a:prstGeom>
          <a:noFill/>
          <a:ln w="9525">
            <a:noFill/>
            <a:miter lim="800000"/>
            <a:headEnd/>
            <a:tailEnd/>
          </a:ln>
        </p:spPr>
        <p:txBody>
          <a:bodyPr/>
          <a:lstStyle/>
          <a:p>
            <a:r>
              <a:rPr lang="ja-JP" altLang="ja-JP" sz="1600" b="1" dirty="0" smtClean="0">
                <a:solidFill>
                  <a:srgbClr val="0070C0"/>
                </a:solidFill>
              </a:rPr>
              <a:t>①各章の前書きの追加</a:t>
            </a:r>
            <a:endParaRPr lang="ja-JP" altLang="ja-JP" sz="1600" dirty="0" smtClean="0">
              <a:solidFill>
                <a:srgbClr val="0070C0"/>
              </a:solidFill>
            </a:endParaRPr>
          </a:p>
          <a:p>
            <a:pPr lvl="0"/>
            <a:r>
              <a:rPr lang="ja-JP" altLang="en-US" sz="1600" dirty="0" smtClean="0"/>
              <a:t>　　</a:t>
            </a:r>
            <a:r>
              <a:rPr lang="ja-JP" altLang="ja-JP" sz="1600" dirty="0" smtClean="0"/>
              <a:t>現行ガイドラインでは第</a:t>
            </a:r>
            <a:r>
              <a:rPr lang="en-US" altLang="ja-JP" sz="1600" dirty="0" smtClean="0">
                <a:latin typeface="ＭＳ Ｐゴシック"/>
              </a:rPr>
              <a:t>2</a:t>
            </a:r>
            <a:r>
              <a:rPr lang="ja-JP" altLang="ja-JP" sz="1600" dirty="0" smtClean="0">
                <a:latin typeface="ＭＳ Ｐゴシック"/>
              </a:rPr>
              <a:t>章バスと第</a:t>
            </a:r>
            <a:r>
              <a:rPr lang="en-US" altLang="ja-JP" sz="1600" dirty="0" smtClean="0">
                <a:latin typeface="ＭＳ Ｐゴシック"/>
              </a:rPr>
              <a:t>3</a:t>
            </a:r>
            <a:r>
              <a:rPr lang="ja-JP" altLang="ja-JP" sz="1600" dirty="0" smtClean="0"/>
              <a:t>章タクシーにのみ記載のあった前書きの文章を、各章</a:t>
            </a:r>
            <a:r>
              <a:rPr lang="ja-JP" altLang="en-US" sz="1600" dirty="0" smtClean="0"/>
              <a:t>に置き</a:t>
            </a:r>
            <a:endParaRPr lang="en-US" altLang="ja-JP" sz="1600" dirty="0" smtClean="0"/>
          </a:p>
          <a:p>
            <a:pPr lvl="0"/>
            <a:r>
              <a:rPr lang="ja-JP" altLang="en-US" sz="1600" dirty="0" smtClean="0"/>
              <a:t>　</a:t>
            </a:r>
            <a:r>
              <a:rPr lang="ja-JP" altLang="ja-JP" sz="1600" dirty="0" smtClean="0"/>
              <a:t>前書き部分において各章における近年の動向や改訂のポイント等を簡潔に記載。</a:t>
            </a:r>
          </a:p>
          <a:p>
            <a:r>
              <a:rPr lang="ja-JP" altLang="ja-JP" sz="1600" b="1" dirty="0" smtClean="0">
                <a:solidFill>
                  <a:srgbClr val="0070C0"/>
                </a:solidFill>
              </a:rPr>
              <a:t>②鉄道：乗降口扉位置の統一に関する記載の追加</a:t>
            </a:r>
            <a:endParaRPr lang="en-US" altLang="ja-JP" sz="1600" b="1" dirty="0" smtClean="0">
              <a:solidFill>
                <a:srgbClr val="0070C0"/>
              </a:solidFill>
            </a:endParaRPr>
          </a:p>
          <a:p>
            <a:pPr lvl="0"/>
            <a:r>
              <a:rPr lang="ja-JP" altLang="en-US" sz="1600" dirty="0" smtClean="0"/>
              <a:t>　　</a:t>
            </a:r>
            <a:r>
              <a:rPr lang="ja-JP" altLang="ja-JP" sz="1600" dirty="0" smtClean="0"/>
              <a:t>ホーム転落防止等に効果的</a:t>
            </a:r>
            <a:r>
              <a:rPr lang="ja-JP" altLang="en-US" sz="1600" dirty="0" smtClean="0"/>
              <a:t>な</a:t>
            </a:r>
            <a:r>
              <a:rPr lang="ja-JP" altLang="ja-JP" sz="1600" dirty="0" smtClean="0"/>
              <a:t>ホームドア設置促進のため、車両側における乗降口扉位置の統一</a:t>
            </a:r>
            <a:r>
              <a:rPr lang="ja-JP" altLang="en-US" sz="1600" dirty="0" smtClean="0"/>
              <a:t>　</a:t>
            </a:r>
            <a:endParaRPr lang="en-US" altLang="ja-JP" sz="1600" dirty="0" smtClean="0"/>
          </a:p>
          <a:p>
            <a:pPr lvl="0"/>
            <a:r>
              <a:rPr lang="ja-JP" altLang="en-US" sz="1600" dirty="0" smtClean="0"/>
              <a:t>　</a:t>
            </a:r>
            <a:r>
              <a:rPr lang="ja-JP" altLang="ja-JP" sz="1600" dirty="0" smtClean="0"/>
              <a:t>が望ましい旨の記載を追加。</a:t>
            </a:r>
          </a:p>
          <a:p>
            <a:r>
              <a:rPr lang="ja-JP" altLang="ja-JP" sz="1600" b="1" dirty="0" smtClean="0">
                <a:solidFill>
                  <a:srgbClr val="0070C0"/>
                </a:solidFill>
              </a:rPr>
              <a:t>③鉄道：ホームと車両床面との段差低減事例の掲載</a:t>
            </a:r>
            <a:endParaRPr lang="ja-JP" altLang="ja-JP" sz="1600" dirty="0" smtClean="0">
              <a:solidFill>
                <a:srgbClr val="0070C0"/>
              </a:solidFill>
            </a:endParaRPr>
          </a:p>
          <a:p>
            <a:pPr lvl="0"/>
            <a:r>
              <a:rPr lang="ja-JP" altLang="en-US" sz="1600" dirty="0" smtClean="0"/>
              <a:t>　　</a:t>
            </a:r>
            <a:r>
              <a:rPr lang="ja-JP" altLang="ja-JP" sz="1600" dirty="0" smtClean="0"/>
              <a:t>プラットホームと車両の乗降口との段差縮小について、施設側でのホームかさ上げの対応だけで</a:t>
            </a:r>
            <a:endParaRPr lang="en-US" altLang="ja-JP" sz="1600" dirty="0" smtClean="0"/>
          </a:p>
          <a:p>
            <a:pPr lvl="0"/>
            <a:r>
              <a:rPr lang="ja-JP" altLang="en-US" sz="1600" dirty="0" smtClean="0"/>
              <a:t>　</a:t>
            </a:r>
            <a:r>
              <a:rPr lang="ja-JP" altLang="ja-JP" sz="1600" dirty="0" smtClean="0"/>
              <a:t>なく、車両側の床面を下げることで段差縮小を図った事例を掲載。</a:t>
            </a:r>
          </a:p>
          <a:p>
            <a:r>
              <a:rPr lang="ja-JP" altLang="ja-JP" sz="1600" b="1" dirty="0" smtClean="0">
                <a:solidFill>
                  <a:srgbClr val="0070C0"/>
                </a:solidFill>
              </a:rPr>
              <a:t>④鉄道：車いすスペースの増設が望ましい旨の記載</a:t>
            </a:r>
            <a:endParaRPr lang="ja-JP" altLang="ja-JP" sz="1600" dirty="0" smtClean="0">
              <a:solidFill>
                <a:srgbClr val="0070C0"/>
              </a:solidFill>
            </a:endParaRPr>
          </a:p>
          <a:p>
            <a:pPr lvl="0"/>
            <a:r>
              <a:rPr lang="ja-JP" altLang="en-US" sz="1600" dirty="0" smtClean="0"/>
              <a:t>　　</a:t>
            </a:r>
            <a:r>
              <a:rPr lang="ja-JP" altLang="ja-JP" sz="1600" dirty="0" smtClean="0"/>
              <a:t>車いす使用者だけでなく、ベビーカー利用者等の増加も考慮し、利用実態等に応じて車いすスペー</a:t>
            </a:r>
            <a:endParaRPr lang="en-US" altLang="ja-JP" sz="1600" dirty="0" smtClean="0"/>
          </a:p>
          <a:p>
            <a:pPr lvl="0"/>
            <a:r>
              <a:rPr lang="ja-JP" altLang="en-US" sz="1600" dirty="0" smtClean="0"/>
              <a:t>　</a:t>
            </a:r>
            <a:r>
              <a:rPr lang="ja-JP" altLang="ja-JP" sz="1600" dirty="0" smtClean="0"/>
              <a:t>スを増設することが望ましい旨の記載を追加。</a:t>
            </a:r>
          </a:p>
          <a:p>
            <a:r>
              <a:rPr lang="ja-JP" altLang="ja-JP" sz="1600" b="1" dirty="0" smtClean="0">
                <a:solidFill>
                  <a:srgbClr val="0070C0"/>
                </a:solidFill>
              </a:rPr>
              <a:t>⑤鉄道：案内表示の表示内容・表示方法の記載の見直し</a:t>
            </a:r>
            <a:endParaRPr lang="ja-JP" altLang="ja-JP" sz="1600" dirty="0" smtClean="0">
              <a:solidFill>
                <a:srgbClr val="0070C0"/>
              </a:solidFill>
            </a:endParaRPr>
          </a:p>
          <a:p>
            <a:pPr lvl="0"/>
            <a:r>
              <a:rPr lang="ja-JP" altLang="en-US" sz="1600" dirty="0" smtClean="0"/>
              <a:t>　　</a:t>
            </a:r>
            <a:r>
              <a:rPr lang="ja-JP" altLang="ja-JP" sz="1600" dirty="0" smtClean="0"/>
              <a:t>あらゆる利用者に分かりやすい情報提供を行うため、</a:t>
            </a:r>
            <a:r>
              <a:rPr lang="ja-JP" altLang="ja-JP" sz="1600" dirty="0" err="1" smtClean="0"/>
              <a:t>かな</a:t>
            </a:r>
            <a:r>
              <a:rPr lang="ja-JP" altLang="ja-JP" sz="1600" dirty="0" smtClean="0"/>
              <a:t>表記の必要性や状況に応じた表示内容</a:t>
            </a:r>
            <a:endParaRPr lang="en-US" altLang="ja-JP" sz="1600" dirty="0" smtClean="0"/>
          </a:p>
          <a:p>
            <a:pPr lvl="0"/>
            <a:r>
              <a:rPr lang="ja-JP" altLang="en-US" sz="1600" dirty="0" smtClean="0"/>
              <a:t>　</a:t>
            </a:r>
            <a:r>
              <a:rPr lang="ja-JP" altLang="ja-JP" sz="1600" dirty="0" smtClean="0"/>
              <a:t>の選択等の表示方法の記載を見直し。</a:t>
            </a:r>
          </a:p>
          <a:p>
            <a:r>
              <a:rPr lang="ja-JP" altLang="ja-JP" sz="1600" b="1" dirty="0" smtClean="0">
                <a:solidFill>
                  <a:srgbClr val="0070C0"/>
                </a:solidFill>
              </a:rPr>
              <a:t>⑥鉄道：その他の鉄道の記載の追加</a:t>
            </a:r>
            <a:endParaRPr lang="ja-JP" altLang="ja-JP" sz="1600" dirty="0" smtClean="0">
              <a:solidFill>
                <a:srgbClr val="0070C0"/>
              </a:solidFill>
            </a:endParaRPr>
          </a:p>
          <a:p>
            <a:pPr lvl="0"/>
            <a:r>
              <a:rPr lang="ja-JP" altLang="en-US" sz="1600" dirty="0" smtClean="0"/>
              <a:t>　　</a:t>
            </a:r>
            <a:r>
              <a:rPr lang="ja-JP" altLang="ja-JP" sz="1600" dirty="0" smtClean="0"/>
              <a:t>現行ガイドラインの区分に該当しない、鉄道車両の設備のデザインは「通勤型（短距離）鉄道・地下</a:t>
            </a:r>
            <a:endParaRPr lang="en-US" altLang="ja-JP" sz="1600" dirty="0" smtClean="0"/>
          </a:p>
          <a:p>
            <a:pPr lvl="0"/>
            <a:r>
              <a:rPr lang="ja-JP" altLang="en-US" sz="1600" dirty="0" smtClean="0"/>
              <a:t>　</a:t>
            </a:r>
            <a:r>
              <a:rPr lang="ja-JP" altLang="ja-JP" sz="1600" dirty="0" smtClean="0"/>
              <a:t>鉄」に準ずることを「その他の鉄道」の項目を追加。</a:t>
            </a:r>
          </a:p>
        </p:txBody>
      </p:sp>
      <p:sp>
        <p:nvSpPr>
          <p:cNvPr id="5" name="Rectangle 2"/>
          <p:cNvSpPr txBox="1">
            <a:spLocks noChangeArrowheads="1"/>
          </p:cNvSpPr>
          <p:nvPr/>
        </p:nvSpPr>
        <p:spPr bwMode="auto">
          <a:xfrm>
            <a:off x="0" y="2"/>
            <a:ext cx="7740650" cy="404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kern="0" noProof="0" dirty="0" smtClean="0">
                <a:solidFill>
                  <a:srgbClr val="4087C8"/>
                </a:solidFill>
                <a:latin typeface="+mj-lt"/>
                <a:ea typeface="+mj-ea"/>
                <a:cs typeface="+mj-cs"/>
              </a:rPr>
              <a:t>８</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．公共交通機関ガイドライン</a:t>
            </a:r>
            <a:r>
              <a:rPr lang="ja-JP" altLang="en-US" sz="2400" kern="0" noProof="0" dirty="0" smtClean="0">
                <a:solidFill>
                  <a:srgbClr val="4087C8"/>
                </a:solidFill>
                <a:latin typeface="+mj-lt"/>
                <a:ea typeface="+mj-ea"/>
                <a:cs typeface="+mj-cs"/>
              </a:rPr>
              <a:t>見直しの要点</a:t>
            </a:r>
            <a:r>
              <a:rPr kumimoji="1" lang="en-US" altLang="ja-JP" sz="2400" b="0" i="0" u="none" strike="noStrike" kern="0" cap="none" spc="0" normalizeH="0" baseline="0" noProof="0" dirty="0" smtClean="0">
                <a:ln>
                  <a:noFill/>
                </a:ln>
                <a:solidFill>
                  <a:srgbClr val="4087C8"/>
                </a:solidFill>
                <a:effectLst/>
                <a:uLnTx/>
                <a:uFillTx/>
                <a:latin typeface="+mj-lt"/>
                <a:ea typeface="+mj-ea"/>
                <a:cs typeface="+mj-cs"/>
              </a:rPr>
              <a:t>(</a:t>
            </a:r>
            <a:r>
              <a:rPr lang="en-US" altLang="ja-JP" sz="2400" kern="0" noProof="0" dirty="0" smtClean="0">
                <a:solidFill>
                  <a:srgbClr val="4087C8"/>
                </a:solidFill>
                <a:latin typeface="+mj-lt"/>
                <a:ea typeface="+mj-ea"/>
                <a:cs typeface="+mj-cs"/>
              </a:rPr>
              <a:t>3</a:t>
            </a:r>
            <a:r>
              <a:rPr kumimoji="1" lang="en-US" altLang="ja-JP" sz="2400" b="0" i="0" u="none" strike="noStrike" kern="0" cap="none" spc="0" normalizeH="0" baseline="0" noProof="0" dirty="0" smtClean="0">
                <a:ln>
                  <a:noFill/>
                </a:ln>
                <a:solidFill>
                  <a:srgbClr val="4087C8"/>
                </a:solidFill>
                <a:effectLst/>
                <a:uLnTx/>
                <a:uFillTx/>
                <a:latin typeface="+mj-lt"/>
                <a:ea typeface="+mj-ea"/>
                <a:cs typeface="+mj-cs"/>
              </a:rPr>
              <a:t>)</a:t>
            </a:r>
            <a:endParaRPr kumimoji="1" lang="ja-JP" altLang="en-US" sz="2400" b="0" i="0" u="none" strike="noStrike" kern="0" cap="none" spc="0" normalizeH="0" baseline="0" noProof="0" dirty="0" smtClean="0">
              <a:ln>
                <a:noFill/>
              </a:ln>
              <a:solidFill>
                <a:srgbClr val="4087C8"/>
              </a:solidFill>
              <a:effectLst/>
              <a:uLnTx/>
              <a:uFillTx/>
              <a:latin typeface="+mj-lt"/>
              <a:ea typeface="+mj-ea"/>
              <a:cs typeface="+mj-cs"/>
            </a:endParaRPr>
          </a:p>
        </p:txBody>
      </p:sp>
      <p:sp>
        <p:nvSpPr>
          <p:cNvPr id="6" name="スライド番号プレースホルダ 3"/>
          <p:cNvSpPr>
            <a:spLocks noGrp="1"/>
          </p:cNvSpPr>
          <p:nvPr>
            <p:ph type="sldNum" sz="quarter" idx="12"/>
          </p:nvPr>
        </p:nvSpPr>
        <p:spPr>
          <a:xfrm>
            <a:off x="7010400" y="6237288"/>
            <a:ext cx="2133600" cy="476250"/>
          </a:xfrm>
        </p:spPr>
        <p:txBody>
          <a:bodyPr/>
          <a:lstStyle/>
          <a:p>
            <a:fld id="{F27CBE81-61B5-482E-9799-EB633E2DF29E}" type="slidenum">
              <a:rPr lang="en-US" altLang="ja-JP" smtClean="0">
                <a:solidFill>
                  <a:srgbClr val="000000"/>
                </a:solidFill>
              </a:rPr>
              <a:pPr/>
              <a:t>14</a:t>
            </a:fld>
            <a:endParaRPr lang="en-US" altLang="ja-JP" dirty="0">
              <a:solidFill>
                <a:srgbClr val="000000"/>
              </a:solidFill>
            </a:endParaRPr>
          </a:p>
        </p:txBody>
      </p:sp>
      <p:sp>
        <p:nvSpPr>
          <p:cNvPr id="7" name="Rectangle 2"/>
          <p:cNvSpPr txBox="1">
            <a:spLocks noChangeArrowheads="1"/>
          </p:cNvSpPr>
          <p:nvPr/>
        </p:nvSpPr>
        <p:spPr bwMode="auto">
          <a:xfrm>
            <a:off x="7668344" y="692696"/>
            <a:ext cx="1080120" cy="404813"/>
          </a:xfrm>
          <a:prstGeom prst="rect">
            <a:avLst/>
          </a:prstGeom>
          <a:noFill/>
          <a:ln w="25400">
            <a:solidFill>
              <a:srgbClr val="FF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b="1" kern="0" dirty="0" smtClean="0">
                <a:solidFill>
                  <a:srgbClr val="FF0000"/>
                </a:solidFill>
                <a:latin typeface="+mn-lt"/>
                <a:ea typeface="+mn-ea"/>
                <a:cs typeface="+mj-cs"/>
              </a:rPr>
              <a:t>調整中</a:t>
            </a:r>
            <a:endParaRPr kumimoji="1" lang="ja-JP" altLang="en-US" sz="2000" b="1" u="none" strike="noStrike" kern="0" cap="none" spc="0" normalizeH="0" noProof="0" dirty="0" smtClean="0">
              <a:ln>
                <a:noFill/>
              </a:ln>
              <a:solidFill>
                <a:srgbClr val="FF0000"/>
              </a:solidFill>
              <a:effectLst/>
              <a:uLnTx/>
              <a:uFillTx/>
              <a:latin typeface="+mn-lt"/>
              <a:ea typeface="+mn-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764704"/>
            <a:ext cx="9144000" cy="404813"/>
          </a:xfrm>
        </p:spPr>
        <p:txBody>
          <a:bodyPr/>
          <a:lstStyle/>
          <a:p>
            <a:pPr eaLnBrk="1" hangingPunct="1"/>
            <a:r>
              <a:rPr lang="ja-JP" altLang="en-US" sz="2000" dirty="0" smtClean="0"/>
              <a:t>○車両等編（その２）</a:t>
            </a:r>
          </a:p>
        </p:txBody>
      </p:sp>
      <p:sp>
        <p:nvSpPr>
          <p:cNvPr id="4099" name="テキスト ボックス 4"/>
          <p:cNvSpPr txBox="1">
            <a:spLocks noChangeArrowheads="1"/>
          </p:cNvSpPr>
          <p:nvPr/>
        </p:nvSpPr>
        <p:spPr bwMode="auto">
          <a:xfrm>
            <a:off x="179512" y="1484784"/>
            <a:ext cx="8785225" cy="4320480"/>
          </a:xfrm>
          <a:prstGeom prst="rect">
            <a:avLst/>
          </a:prstGeom>
          <a:noFill/>
          <a:ln w="9525">
            <a:noFill/>
            <a:miter lim="800000"/>
            <a:headEnd/>
            <a:tailEnd/>
          </a:ln>
        </p:spPr>
        <p:txBody>
          <a:bodyPr/>
          <a:lstStyle/>
          <a:p>
            <a:r>
              <a:rPr lang="ja-JP" altLang="ja-JP" sz="1600" b="1" dirty="0" smtClean="0">
                <a:solidFill>
                  <a:srgbClr val="0070C0"/>
                </a:solidFill>
              </a:rPr>
              <a:t>⑦バス：都市内路線バスの車いすスペースの記載の充実</a:t>
            </a:r>
            <a:endParaRPr lang="ja-JP" altLang="ja-JP" sz="1600" dirty="0" smtClean="0">
              <a:solidFill>
                <a:srgbClr val="0070C0"/>
              </a:solidFill>
            </a:endParaRPr>
          </a:p>
          <a:p>
            <a:pPr lvl="0"/>
            <a:r>
              <a:rPr lang="ja-JP" altLang="en-US" sz="1600" dirty="0" smtClean="0"/>
              <a:t>　　</a:t>
            </a:r>
            <a:r>
              <a:rPr lang="ja-JP" altLang="ja-JP" sz="1600" dirty="0" smtClean="0"/>
              <a:t>国土交通省のこれまでの調査・検討結果等を踏まえ、都市内路線バスの車いすスペースにおける</a:t>
            </a:r>
            <a:r>
              <a:rPr lang="ja-JP" altLang="en-US" sz="1600" dirty="0" smtClean="0"/>
              <a:t>、</a:t>
            </a:r>
            <a:endParaRPr lang="en-US" altLang="ja-JP" sz="1600" dirty="0" smtClean="0"/>
          </a:p>
          <a:p>
            <a:pPr lvl="0"/>
            <a:r>
              <a:rPr lang="ja-JP" altLang="en-US" sz="1600" dirty="0" smtClean="0"/>
              <a:t>　</a:t>
            </a:r>
            <a:r>
              <a:rPr lang="ja-JP" altLang="ja-JP" sz="1600" dirty="0" smtClean="0"/>
              <a:t>車いす固定装置や</a:t>
            </a:r>
            <a:r>
              <a:rPr lang="ja-JP" altLang="en-US" sz="1600" dirty="0" smtClean="0"/>
              <a:t>、</a:t>
            </a:r>
            <a:r>
              <a:rPr lang="ja-JP" altLang="ja-JP" sz="1600" dirty="0" smtClean="0"/>
              <a:t>車いすスペースに設置</a:t>
            </a:r>
            <a:r>
              <a:rPr lang="ja-JP" altLang="ja-JP" sz="1600" dirty="0" err="1" smtClean="0"/>
              <a:t>する跳ね上げ</a:t>
            </a:r>
            <a:r>
              <a:rPr lang="ja-JP" altLang="ja-JP" sz="1600" dirty="0" smtClean="0"/>
              <a:t>式座席、車いすスペースの表示に関する</a:t>
            </a:r>
            <a:endParaRPr lang="en-US" altLang="ja-JP" sz="1600" dirty="0" smtClean="0"/>
          </a:p>
          <a:p>
            <a:pPr lvl="0"/>
            <a:r>
              <a:rPr lang="ja-JP" altLang="en-US" sz="1600" dirty="0" smtClean="0"/>
              <a:t>　</a:t>
            </a:r>
            <a:r>
              <a:rPr lang="ja-JP" altLang="ja-JP" sz="1600" dirty="0" smtClean="0"/>
              <a:t>記述を充実。</a:t>
            </a:r>
          </a:p>
          <a:p>
            <a:r>
              <a:rPr lang="ja-JP" altLang="ja-JP" sz="1600" b="1" dirty="0" smtClean="0">
                <a:solidFill>
                  <a:srgbClr val="0070C0"/>
                </a:solidFill>
              </a:rPr>
              <a:t>⑧バス：都市間路線バスの乗降用リフトの標準的な整備内容の記載</a:t>
            </a:r>
            <a:endParaRPr lang="ja-JP" altLang="ja-JP" sz="1600" dirty="0" smtClean="0">
              <a:solidFill>
                <a:srgbClr val="0070C0"/>
              </a:solidFill>
            </a:endParaRPr>
          </a:p>
          <a:p>
            <a:pPr lvl="0"/>
            <a:r>
              <a:rPr lang="ja-JP" altLang="en-US" sz="1600" dirty="0" smtClean="0"/>
              <a:t>　　</a:t>
            </a:r>
            <a:r>
              <a:rPr lang="ja-JP" altLang="ja-JP" sz="1600" dirty="0" smtClean="0"/>
              <a:t>都市間路線バスで床の高いタイプの車両におけるバリアフリー化を図るべく、乗降用リフトの標準</a:t>
            </a:r>
            <a:endParaRPr lang="en-US" altLang="ja-JP" sz="1600" dirty="0" smtClean="0"/>
          </a:p>
          <a:p>
            <a:pPr lvl="0"/>
            <a:r>
              <a:rPr lang="ja-JP" altLang="en-US" sz="1600" dirty="0" smtClean="0"/>
              <a:t>　</a:t>
            </a:r>
            <a:r>
              <a:rPr lang="ja-JP" altLang="ja-JP" sz="1600" dirty="0" smtClean="0"/>
              <a:t>的な整備内容の記載を追加。</a:t>
            </a:r>
          </a:p>
          <a:p>
            <a:r>
              <a:rPr lang="ja-JP" altLang="ja-JP" sz="1600" b="1" dirty="0" smtClean="0">
                <a:solidFill>
                  <a:srgbClr val="0070C0"/>
                </a:solidFill>
              </a:rPr>
              <a:t>⑨タクシー：</a:t>
            </a:r>
            <a:r>
              <a:rPr lang="en-US" altLang="ja-JP" sz="1600" b="1" dirty="0" smtClean="0">
                <a:solidFill>
                  <a:srgbClr val="0070C0"/>
                </a:solidFill>
              </a:rPr>
              <a:t>UD</a:t>
            </a:r>
            <a:r>
              <a:rPr lang="ja-JP" altLang="ja-JP" sz="1600" b="1" dirty="0" smtClean="0">
                <a:solidFill>
                  <a:srgbClr val="0070C0"/>
                </a:solidFill>
              </a:rPr>
              <a:t>タクシーを中心とした記載の見直し</a:t>
            </a:r>
            <a:endParaRPr lang="ja-JP" altLang="ja-JP" sz="1600" dirty="0" smtClean="0">
              <a:solidFill>
                <a:srgbClr val="0070C0"/>
              </a:solidFill>
            </a:endParaRPr>
          </a:p>
          <a:p>
            <a:pPr lvl="0"/>
            <a:r>
              <a:rPr lang="ja-JP" altLang="en-US" sz="1600" dirty="0" smtClean="0"/>
              <a:t>　　</a:t>
            </a:r>
            <a:r>
              <a:rPr lang="ja-JP" altLang="ja-JP" sz="1600" dirty="0" smtClean="0"/>
              <a:t>国土交通省のこれまでの調査・検討結果を踏まえ、ガイドラインの内容を見直し。</a:t>
            </a:r>
          </a:p>
          <a:p>
            <a:r>
              <a:rPr lang="ja-JP" altLang="ja-JP" sz="1600" b="1" dirty="0" smtClean="0">
                <a:solidFill>
                  <a:srgbClr val="0070C0"/>
                </a:solidFill>
              </a:rPr>
              <a:t>⑩タクシー：乗合タクシーの記載の追加</a:t>
            </a:r>
            <a:endParaRPr lang="en-US" altLang="ja-JP" sz="1600" b="1" dirty="0" smtClean="0">
              <a:solidFill>
                <a:srgbClr val="0070C0"/>
              </a:solidFill>
            </a:endParaRPr>
          </a:p>
          <a:p>
            <a:r>
              <a:rPr lang="ja-JP" altLang="en-US" sz="1600" b="1" dirty="0" smtClean="0">
                <a:solidFill>
                  <a:srgbClr val="0070C0"/>
                </a:solidFill>
              </a:rPr>
              <a:t>　　</a:t>
            </a:r>
            <a:r>
              <a:rPr lang="ja-JP" altLang="ja-JP" sz="1600" dirty="0" smtClean="0"/>
              <a:t>国土交通省のこれまでの調査・検討結果を踏まえ、乗合タクシー車両の基本的な標準仕様を新た</a:t>
            </a:r>
            <a:endParaRPr lang="en-US" altLang="ja-JP" sz="1600" dirty="0" smtClean="0"/>
          </a:p>
          <a:p>
            <a:r>
              <a:rPr lang="ja-JP" altLang="en-US" sz="1600" dirty="0" smtClean="0"/>
              <a:t>　</a:t>
            </a:r>
            <a:r>
              <a:rPr lang="ja-JP" altLang="ja-JP" sz="1600" dirty="0" smtClean="0"/>
              <a:t>に追加。</a:t>
            </a:r>
          </a:p>
          <a:p>
            <a:r>
              <a:rPr lang="ja-JP" altLang="ja-JP" sz="1600" b="1" dirty="0" smtClean="0">
                <a:solidFill>
                  <a:srgbClr val="0070C0"/>
                </a:solidFill>
              </a:rPr>
              <a:t>⑪航空：トイレの記載の充実</a:t>
            </a:r>
            <a:endParaRPr lang="ja-JP" altLang="ja-JP" sz="1600" dirty="0" smtClean="0">
              <a:solidFill>
                <a:srgbClr val="0070C0"/>
              </a:solidFill>
            </a:endParaRPr>
          </a:p>
          <a:p>
            <a:pPr lvl="0"/>
            <a:r>
              <a:rPr lang="ja-JP" altLang="en-US" sz="1600" dirty="0" smtClean="0"/>
              <a:t>　　</a:t>
            </a:r>
            <a:r>
              <a:rPr lang="ja-JP" altLang="ja-JP" sz="1600" dirty="0" smtClean="0">
                <a:latin typeface="ＭＳ Ｐゴシック"/>
              </a:rPr>
              <a:t>現行ガイドラインでは、通路が</a:t>
            </a:r>
            <a:r>
              <a:rPr lang="en-US" altLang="ja-JP" sz="1600" dirty="0" smtClean="0">
                <a:latin typeface="ＭＳ Ｐゴシック"/>
              </a:rPr>
              <a:t>2</a:t>
            </a:r>
            <a:r>
              <a:rPr lang="ja-JP" altLang="ja-JP" sz="1600" dirty="0" smtClean="0">
                <a:latin typeface="ＭＳ Ｐゴシック"/>
              </a:rPr>
              <a:t>以上の航空機のみを対象としていたトイレの記載について、通路が</a:t>
            </a:r>
            <a:endParaRPr lang="en-US" altLang="ja-JP" sz="1600" dirty="0" smtClean="0">
              <a:latin typeface="ＭＳ Ｐゴシック"/>
            </a:endParaRPr>
          </a:p>
          <a:p>
            <a:pPr lvl="0"/>
            <a:r>
              <a:rPr lang="ja-JP" altLang="en-US" sz="1600" dirty="0" smtClean="0">
                <a:latin typeface="ＭＳ Ｐゴシック"/>
              </a:rPr>
              <a:t>　</a:t>
            </a:r>
            <a:r>
              <a:rPr lang="en-US" altLang="ja-JP" sz="1600" dirty="0" smtClean="0">
                <a:latin typeface="ＭＳ Ｐゴシック"/>
              </a:rPr>
              <a:t>1</a:t>
            </a:r>
            <a:r>
              <a:rPr lang="ja-JP" altLang="ja-JP" sz="1600" dirty="0" smtClean="0">
                <a:latin typeface="ＭＳ Ｐゴシック"/>
              </a:rPr>
              <a:t>かつ客席数</a:t>
            </a:r>
            <a:r>
              <a:rPr lang="en-US" altLang="ja-JP" sz="1600" dirty="0" smtClean="0">
                <a:latin typeface="ＭＳ Ｐゴシック"/>
              </a:rPr>
              <a:t>60</a:t>
            </a:r>
            <a:r>
              <a:rPr lang="ja-JP" altLang="ja-JP" sz="1600" dirty="0" smtClean="0">
                <a:latin typeface="ＭＳ Ｐゴシック"/>
              </a:rPr>
              <a:t>以上の航空機を対象として、車いす使用者が利用可能なトイレに関する記載を追加。</a:t>
            </a:r>
          </a:p>
          <a:p>
            <a:endParaRPr lang="ja-JP" altLang="ja-JP" sz="1600" dirty="0"/>
          </a:p>
        </p:txBody>
      </p:sp>
      <p:sp>
        <p:nvSpPr>
          <p:cNvPr id="5" name="Rectangle 2"/>
          <p:cNvSpPr txBox="1">
            <a:spLocks noChangeArrowheads="1"/>
          </p:cNvSpPr>
          <p:nvPr/>
        </p:nvSpPr>
        <p:spPr bwMode="auto">
          <a:xfrm>
            <a:off x="0" y="2"/>
            <a:ext cx="7740650" cy="404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kern="0" noProof="0" dirty="0" smtClean="0">
                <a:solidFill>
                  <a:srgbClr val="4087C8"/>
                </a:solidFill>
                <a:latin typeface="+mj-lt"/>
                <a:ea typeface="+mj-ea"/>
                <a:cs typeface="+mj-cs"/>
              </a:rPr>
              <a:t>８</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．公共交通機関ガイドライン</a:t>
            </a:r>
            <a:r>
              <a:rPr lang="ja-JP" altLang="en-US" sz="2400" kern="0" noProof="0" dirty="0" smtClean="0">
                <a:solidFill>
                  <a:srgbClr val="4087C8"/>
                </a:solidFill>
                <a:latin typeface="+mj-lt"/>
                <a:ea typeface="+mj-ea"/>
                <a:cs typeface="+mj-cs"/>
              </a:rPr>
              <a:t>見直しの要点</a:t>
            </a:r>
            <a:r>
              <a:rPr kumimoji="1" lang="en-US" altLang="ja-JP" sz="2400" b="0" i="0" u="none" strike="noStrike" kern="0" cap="none" spc="0" normalizeH="0" baseline="0" noProof="0" dirty="0" smtClean="0">
                <a:ln>
                  <a:noFill/>
                </a:ln>
                <a:solidFill>
                  <a:srgbClr val="4087C8"/>
                </a:solidFill>
                <a:effectLst/>
                <a:uLnTx/>
                <a:uFillTx/>
                <a:latin typeface="+mj-lt"/>
                <a:ea typeface="+mj-ea"/>
                <a:cs typeface="+mj-cs"/>
              </a:rPr>
              <a:t>(</a:t>
            </a:r>
            <a:r>
              <a:rPr lang="en-US" altLang="ja-JP" sz="2400" kern="0" dirty="0" smtClean="0">
                <a:solidFill>
                  <a:srgbClr val="4087C8"/>
                </a:solidFill>
                <a:latin typeface="+mj-lt"/>
                <a:ea typeface="+mj-ea"/>
                <a:cs typeface="+mj-cs"/>
              </a:rPr>
              <a:t>4</a:t>
            </a:r>
            <a:r>
              <a:rPr kumimoji="1" lang="en-US" altLang="ja-JP" sz="2400" b="0" i="0" u="none" strike="noStrike" kern="0" cap="none" spc="0" normalizeH="0" baseline="0" noProof="0" dirty="0" smtClean="0">
                <a:ln>
                  <a:noFill/>
                </a:ln>
                <a:solidFill>
                  <a:srgbClr val="4087C8"/>
                </a:solidFill>
                <a:effectLst/>
                <a:uLnTx/>
                <a:uFillTx/>
                <a:latin typeface="+mj-lt"/>
                <a:ea typeface="+mj-ea"/>
                <a:cs typeface="+mj-cs"/>
              </a:rPr>
              <a:t>)</a:t>
            </a:r>
            <a:endParaRPr kumimoji="1" lang="ja-JP" altLang="en-US" sz="2400" b="0" i="0" u="none" strike="noStrike" kern="0" cap="none" spc="0" normalizeH="0" baseline="0" noProof="0" dirty="0" smtClean="0">
              <a:ln>
                <a:noFill/>
              </a:ln>
              <a:solidFill>
                <a:srgbClr val="4087C8"/>
              </a:solidFill>
              <a:effectLst/>
              <a:uLnTx/>
              <a:uFillTx/>
              <a:latin typeface="+mj-lt"/>
              <a:ea typeface="+mj-ea"/>
              <a:cs typeface="+mj-cs"/>
            </a:endParaRPr>
          </a:p>
        </p:txBody>
      </p:sp>
      <p:sp>
        <p:nvSpPr>
          <p:cNvPr id="6" name="スライド番号プレースホルダ 3"/>
          <p:cNvSpPr>
            <a:spLocks noGrp="1"/>
          </p:cNvSpPr>
          <p:nvPr>
            <p:ph type="sldNum" sz="quarter" idx="12"/>
          </p:nvPr>
        </p:nvSpPr>
        <p:spPr>
          <a:xfrm>
            <a:off x="7010400" y="6237288"/>
            <a:ext cx="2133600" cy="476250"/>
          </a:xfrm>
        </p:spPr>
        <p:txBody>
          <a:bodyPr/>
          <a:lstStyle/>
          <a:p>
            <a:fld id="{F27CBE81-61B5-482E-9799-EB633E2DF29E}" type="slidenum">
              <a:rPr lang="en-US" altLang="ja-JP" smtClean="0">
                <a:solidFill>
                  <a:srgbClr val="000000"/>
                </a:solidFill>
              </a:rPr>
              <a:pPr/>
              <a:t>15</a:t>
            </a:fld>
            <a:endParaRPr lang="en-US" altLang="ja-JP" dirty="0">
              <a:solidFill>
                <a:srgbClr val="000000"/>
              </a:solidFill>
            </a:endParaRPr>
          </a:p>
        </p:txBody>
      </p:sp>
      <p:sp>
        <p:nvSpPr>
          <p:cNvPr id="7" name="Rectangle 2"/>
          <p:cNvSpPr txBox="1">
            <a:spLocks noChangeArrowheads="1"/>
          </p:cNvSpPr>
          <p:nvPr/>
        </p:nvSpPr>
        <p:spPr bwMode="auto">
          <a:xfrm>
            <a:off x="7596336" y="692696"/>
            <a:ext cx="1080120" cy="404813"/>
          </a:xfrm>
          <a:prstGeom prst="rect">
            <a:avLst/>
          </a:prstGeom>
          <a:noFill/>
          <a:ln w="25400">
            <a:solidFill>
              <a:srgbClr val="FF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b="1" kern="0" dirty="0" smtClean="0">
                <a:solidFill>
                  <a:srgbClr val="FF0000"/>
                </a:solidFill>
                <a:latin typeface="+mn-lt"/>
                <a:ea typeface="+mn-ea"/>
                <a:cs typeface="+mj-cs"/>
              </a:rPr>
              <a:t>調整中</a:t>
            </a:r>
            <a:endParaRPr kumimoji="1" lang="ja-JP" altLang="en-US" sz="2000" b="1" u="none" strike="noStrike" kern="0" cap="none" spc="0" normalizeH="0" noProof="0" dirty="0" smtClean="0">
              <a:ln>
                <a:noFill/>
              </a:ln>
              <a:solidFill>
                <a:srgbClr val="FF0000"/>
              </a:solidFill>
              <a:effectLst/>
              <a:uLnTx/>
              <a:uFillTx/>
              <a:latin typeface="+mn-lt"/>
              <a:ea typeface="+mn-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角丸四角形 94"/>
          <p:cNvSpPr/>
          <p:nvPr/>
        </p:nvSpPr>
        <p:spPr>
          <a:xfrm>
            <a:off x="52055" y="6021288"/>
            <a:ext cx="9020074" cy="793024"/>
          </a:xfrm>
          <a:prstGeom prst="roundRect">
            <a:avLst>
              <a:gd name="adj" fmla="val 19335"/>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lIns="68415" tIns="34208" rIns="68415" bIns="34208"/>
          <a:lstStyle/>
          <a:p>
            <a:pPr marL="0" marR="0" lvl="0" indent="0" defTabSz="957816"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ＤＦ特太ゴシック体" pitchFamily="1" charset="-128"/>
              <a:cs typeface="+mn-cs"/>
            </a:endParaRPr>
          </a:p>
        </p:txBody>
      </p:sp>
      <p:sp>
        <p:nvSpPr>
          <p:cNvPr id="63" name="タイトル 17"/>
          <p:cNvSpPr txBox="1">
            <a:spLocks/>
          </p:cNvSpPr>
          <p:nvPr/>
        </p:nvSpPr>
        <p:spPr>
          <a:xfrm>
            <a:off x="1" y="0"/>
            <a:ext cx="7020658" cy="47625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0" cap="none" spc="0" normalizeH="0" baseline="0" noProof="0" dirty="0" smtClean="0">
                <a:ln>
                  <a:noFill/>
                </a:ln>
                <a:solidFill>
                  <a:srgbClr val="4087C8"/>
                </a:solidFill>
                <a:effectLst/>
                <a:uLnTx/>
                <a:uFillTx/>
                <a:latin typeface="+mj-lt"/>
                <a:ea typeface="+mj-ea"/>
                <a:cs typeface="+mj-cs"/>
              </a:rPr>
              <a:t>９．今後の取組みの方向性</a:t>
            </a:r>
            <a:r>
              <a:rPr kumimoji="1" lang="en-US" altLang="ja-JP" sz="2800" b="0" i="0" u="none" strike="noStrike" kern="0" cap="none" spc="0" normalizeH="0" baseline="0" noProof="0" dirty="0" smtClean="0">
                <a:ln>
                  <a:noFill/>
                </a:ln>
                <a:solidFill>
                  <a:srgbClr val="4087C8"/>
                </a:solidFill>
                <a:effectLst/>
                <a:uLnTx/>
                <a:uFillTx/>
                <a:latin typeface="+mj-lt"/>
                <a:ea typeface="+mj-ea"/>
                <a:cs typeface="+mj-cs"/>
              </a:rPr>
              <a:t>(1)</a:t>
            </a:r>
            <a:endParaRPr kumimoji="1" lang="ja-JP" altLang="en-US" sz="2800" b="0" i="0" u="none" strike="noStrike" kern="0" cap="none" spc="0" normalizeH="0" baseline="0" noProof="0" dirty="0">
              <a:ln>
                <a:noFill/>
              </a:ln>
              <a:solidFill>
                <a:srgbClr val="4087C8"/>
              </a:solidFill>
              <a:effectLst/>
              <a:uLnTx/>
              <a:uFillTx/>
              <a:latin typeface="+mj-lt"/>
              <a:ea typeface="+mj-ea"/>
              <a:cs typeface="+mj-cs"/>
            </a:endParaRPr>
          </a:p>
        </p:txBody>
      </p:sp>
      <p:sp>
        <p:nvSpPr>
          <p:cNvPr id="65" name="スライド番号プレースホルダ 64"/>
          <p:cNvSpPr>
            <a:spLocks noGrp="1"/>
          </p:cNvSpPr>
          <p:nvPr>
            <p:ph type="sldNum" sz="quarter" idx="12"/>
          </p:nvPr>
        </p:nvSpPr>
        <p:spPr>
          <a:xfrm>
            <a:off x="7010400" y="6525344"/>
            <a:ext cx="2133600" cy="476250"/>
          </a:xfrm>
        </p:spPr>
        <p:txBody>
          <a:bodyPr/>
          <a:lstStyle/>
          <a:p>
            <a:fld id="{D1B814D5-9A44-4ACA-BB1C-798133463127}" type="slidenum">
              <a:rPr lang="en-US" altLang="ja-JP" b="1" smtClean="0">
                <a:solidFill>
                  <a:srgbClr val="000000"/>
                </a:solidFill>
              </a:rPr>
              <a:pPr/>
              <a:t>16</a:t>
            </a:fld>
            <a:endParaRPr lang="en-US" altLang="ja-JP" b="1" dirty="0">
              <a:solidFill>
                <a:srgbClr val="000000"/>
              </a:solidFill>
            </a:endParaRPr>
          </a:p>
        </p:txBody>
      </p:sp>
      <p:sp>
        <p:nvSpPr>
          <p:cNvPr id="93" name="ホームベース 92"/>
          <p:cNvSpPr/>
          <p:nvPr/>
        </p:nvSpPr>
        <p:spPr>
          <a:xfrm>
            <a:off x="2863880" y="667917"/>
            <a:ext cx="6015981" cy="203200"/>
          </a:xfrm>
          <a:prstGeom prst="homePlate">
            <a:avLst/>
          </a:prstGeom>
          <a:solidFill>
            <a:srgbClr val="4F81BD"/>
          </a:solidFill>
          <a:ln w="25400" cap="flat" cmpd="sng" algn="ctr">
            <a:solidFill>
              <a:srgbClr val="4F81BD">
                <a:shade val="50000"/>
              </a:srgbClr>
            </a:solidFill>
            <a:prstDash val="solid"/>
          </a:ln>
          <a:effectLst/>
        </p:spPr>
        <p:txBody>
          <a:bodyPr lIns="68415" tIns="34208" rIns="68415" bIns="34208" anchor="ctr"/>
          <a:lstStyle/>
          <a:p>
            <a:pPr marL="0" marR="0" lvl="0" indent="0" algn="ctr" defTabSz="957816"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Calibri"/>
                <a:ea typeface="ＤＦ特太ゴシック体" pitchFamily="1" charset="-128"/>
                <a:cs typeface="+mn-cs"/>
              </a:rPr>
              <a:t>　　　　　　　　　　　　　　中長期的</a:t>
            </a:r>
            <a:r>
              <a:rPr kumimoji="0" lang="ja-JP" altLang="en-US" sz="1400" b="0" i="0" u="none" strike="noStrike" kern="0" cap="none" spc="0" normalizeH="0" baseline="0" noProof="0" dirty="0">
                <a:ln>
                  <a:noFill/>
                </a:ln>
                <a:solidFill>
                  <a:prstClr val="white"/>
                </a:solidFill>
                <a:effectLst/>
                <a:uLnTx/>
                <a:uFillTx/>
                <a:latin typeface="Calibri"/>
                <a:ea typeface="ＤＦ特太ゴシック体" pitchFamily="1" charset="-128"/>
                <a:cs typeface="+mn-cs"/>
              </a:rPr>
              <a:t>に実施すべき</a:t>
            </a:r>
            <a:r>
              <a:rPr kumimoji="0" lang="ja-JP" altLang="en-US" sz="1400" b="0" i="0" u="none" strike="noStrike" kern="0" cap="none" spc="0" normalizeH="0" baseline="0" noProof="0" dirty="0" smtClean="0">
                <a:ln>
                  <a:noFill/>
                </a:ln>
                <a:solidFill>
                  <a:prstClr val="white"/>
                </a:solidFill>
                <a:effectLst/>
                <a:uLnTx/>
                <a:uFillTx/>
                <a:latin typeface="Calibri"/>
                <a:ea typeface="ＤＦ特太ゴシック体" pitchFamily="1" charset="-128"/>
                <a:cs typeface="+mn-cs"/>
              </a:rPr>
              <a:t>取組み　　</a:t>
            </a:r>
            <a:endParaRPr kumimoji="0" lang="ja-JP" altLang="en-US" sz="1400" b="0" i="0" u="none" strike="noStrike" kern="0" cap="none" spc="0" normalizeH="0" baseline="0" noProof="0" dirty="0">
              <a:ln>
                <a:noFill/>
              </a:ln>
              <a:solidFill>
                <a:prstClr val="white"/>
              </a:solidFill>
              <a:effectLst/>
              <a:uLnTx/>
              <a:uFillTx/>
              <a:latin typeface="Calibri"/>
              <a:ea typeface="ＤＦ特太ゴシック体" pitchFamily="1" charset="-128"/>
              <a:cs typeface="+mn-cs"/>
            </a:endParaRPr>
          </a:p>
        </p:txBody>
      </p:sp>
      <p:sp>
        <p:nvSpPr>
          <p:cNvPr id="94" name="角丸四角形 93"/>
          <p:cNvSpPr/>
          <p:nvPr/>
        </p:nvSpPr>
        <p:spPr>
          <a:xfrm>
            <a:off x="52054" y="3665598"/>
            <a:ext cx="8995456" cy="1131554"/>
          </a:xfrm>
          <a:prstGeom prst="roundRect">
            <a:avLst>
              <a:gd name="adj" fmla="val 14348"/>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lIns="68415" tIns="34208" rIns="68415" bIns="34208"/>
          <a:lstStyle/>
          <a:p>
            <a:pPr marL="0" marR="0" lvl="0" indent="0" defTabSz="957816"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ＤＦ特太ゴシック体" pitchFamily="1" charset="-128"/>
              <a:cs typeface="+mn-cs"/>
            </a:endParaRPr>
          </a:p>
        </p:txBody>
      </p:sp>
      <p:sp>
        <p:nvSpPr>
          <p:cNvPr id="96" name="正方形/長方形 50"/>
          <p:cNvSpPr>
            <a:spLocks noChangeArrowheads="1"/>
          </p:cNvSpPr>
          <p:nvPr/>
        </p:nvSpPr>
        <p:spPr bwMode="auto">
          <a:xfrm>
            <a:off x="52050" y="6021291"/>
            <a:ext cx="2623911" cy="530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15" tIns="34208" rIns="68415" bIns="34208">
            <a:spAutoFit/>
          </a:bodyPr>
          <a:lstStyle/>
          <a:p>
            <a:pPr defTabSz="957341"/>
            <a:r>
              <a:rPr lang="ja-JP" altLang="en-US" sz="1500" dirty="0" smtClean="0">
                <a:solidFill>
                  <a:prstClr val="black"/>
                </a:solidFill>
                <a:latin typeface="Calibri" charset="0"/>
                <a:ea typeface="ＤＦ特太ゴシック体" charset="0"/>
                <a:cs typeface="ＤＦ特太ゴシック体" charset="0"/>
              </a:rPr>
              <a:t>（５）バリアフリー化</a:t>
            </a:r>
            <a:r>
              <a:rPr lang="ja-JP" altLang="en-US" sz="1500" dirty="0">
                <a:solidFill>
                  <a:prstClr val="black"/>
                </a:solidFill>
                <a:latin typeface="Calibri" charset="0"/>
                <a:ea typeface="ＤＦ特太ゴシック体" charset="0"/>
                <a:cs typeface="ＤＦ特太ゴシック体" charset="0"/>
              </a:rPr>
              <a:t>に係る</a:t>
            </a:r>
            <a:endParaRPr lang="en-US" altLang="ja-JP" sz="1500" dirty="0">
              <a:solidFill>
                <a:prstClr val="black"/>
              </a:solidFill>
              <a:latin typeface="Calibri" charset="0"/>
              <a:ea typeface="ＤＦ特太ゴシック体" charset="0"/>
              <a:cs typeface="ＤＦ特太ゴシック体" charset="0"/>
            </a:endParaRPr>
          </a:p>
          <a:p>
            <a:pPr defTabSz="957341"/>
            <a:r>
              <a:rPr lang="ja-JP" altLang="en-US" sz="1500" dirty="0" smtClean="0">
                <a:solidFill>
                  <a:prstClr val="black"/>
                </a:solidFill>
                <a:latin typeface="Calibri" charset="0"/>
                <a:ea typeface="ＤＦ特太ゴシック体" charset="0"/>
                <a:cs typeface="ＤＦ特太ゴシック体" charset="0"/>
              </a:rPr>
              <a:t>　　　教育</a:t>
            </a:r>
            <a:r>
              <a:rPr lang="ja-JP" altLang="en-US" sz="1500" dirty="0">
                <a:solidFill>
                  <a:prstClr val="black"/>
                </a:solidFill>
                <a:latin typeface="Calibri" charset="0"/>
                <a:ea typeface="ＤＦ特太ゴシック体" charset="0"/>
                <a:cs typeface="ＤＦ特太ゴシック体" charset="0"/>
              </a:rPr>
              <a:t>・普及方策の強化</a:t>
            </a:r>
          </a:p>
        </p:txBody>
      </p:sp>
      <p:sp>
        <p:nvSpPr>
          <p:cNvPr id="97" name="角丸四角形 96"/>
          <p:cNvSpPr/>
          <p:nvPr/>
        </p:nvSpPr>
        <p:spPr>
          <a:xfrm>
            <a:off x="52054" y="2708920"/>
            <a:ext cx="8995456" cy="936104"/>
          </a:xfrm>
          <a:prstGeom prst="roundRect">
            <a:avLst>
              <a:gd name="adj" fmla="val 24909"/>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lIns="68415" tIns="34208" rIns="68415" bIns="34208"/>
          <a:lstStyle/>
          <a:p>
            <a:pPr marL="0" marR="0" lvl="0" indent="0" defTabSz="957816"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ＤＦ特太ゴシック体" pitchFamily="1" charset="-128"/>
              <a:cs typeface="+mn-cs"/>
            </a:endParaRPr>
          </a:p>
        </p:txBody>
      </p:sp>
      <p:sp>
        <p:nvSpPr>
          <p:cNvPr id="98" name="正方形/長方形 64"/>
          <p:cNvSpPr>
            <a:spLocks noChangeArrowheads="1"/>
          </p:cNvSpPr>
          <p:nvPr/>
        </p:nvSpPr>
        <p:spPr bwMode="auto">
          <a:xfrm>
            <a:off x="52055" y="2826013"/>
            <a:ext cx="2926670" cy="761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415" tIns="34208" rIns="68415" bIns="34208">
            <a:spAutoFit/>
          </a:bodyPr>
          <a:lstStyle/>
          <a:p>
            <a:pPr defTabSz="957341"/>
            <a:r>
              <a:rPr lang="ja-JP" altLang="en-US" sz="1500" dirty="0" smtClean="0">
                <a:solidFill>
                  <a:prstClr val="black"/>
                </a:solidFill>
                <a:latin typeface="Calibri" charset="0"/>
                <a:ea typeface="ＤＦ特太ゴシック体" charset="0"/>
                <a:cs typeface="ＤＦ特太ゴシック体" charset="0"/>
              </a:rPr>
              <a:t>（２）様々</a:t>
            </a:r>
            <a:r>
              <a:rPr lang="ja-JP" altLang="en-US" sz="1500" dirty="0">
                <a:solidFill>
                  <a:prstClr val="black"/>
                </a:solidFill>
                <a:latin typeface="Calibri" charset="0"/>
                <a:ea typeface="ＤＦ特太ゴシック体" charset="0"/>
                <a:cs typeface="ＤＦ特太ゴシック体" charset="0"/>
              </a:rPr>
              <a:t>な障害特性に</a:t>
            </a:r>
            <a:r>
              <a:rPr lang="ja-JP" altLang="en-US" sz="1500" dirty="0" smtClean="0">
                <a:solidFill>
                  <a:prstClr val="black"/>
                </a:solidFill>
                <a:latin typeface="Calibri" charset="0"/>
                <a:ea typeface="ＤＦ特太ゴシック体" charset="0"/>
                <a:cs typeface="ＤＦ特太ゴシック体" charset="0"/>
              </a:rPr>
              <a:t>対応</a:t>
            </a:r>
            <a:endParaRPr lang="en-US" altLang="ja-JP" sz="1500" dirty="0" smtClean="0">
              <a:solidFill>
                <a:prstClr val="black"/>
              </a:solidFill>
              <a:latin typeface="Calibri" charset="0"/>
              <a:ea typeface="ＤＦ特太ゴシック体" charset="0"/>
              <a:cs typeface="ＤＦ特太ゴシック体" charset="0"/>
            </a:endParaRPr>
          </a:p>
          <a:p>
            <a:pPr defTabSz="957341"/>
            <a:r>
              <a:rPr lang="ja-JP" altLang="en-US" sz="1500" dirty="0" smtClean="0">
                <a:solidFill>
                  <a:prstClr val="black"/>
                </a:solidFill>
                <a:latin typeface="Calibri" charset="0"/>
                <a:ea typeface="ＤＦ特太ゴシック体" charset="0"/>
                <a:cs typeface="ＤＦ特太ゴシック体" charset="0"/>
              </a:rPr>
              <a:t>　　　したバリアフリー化の</a:t>
            </a:r>
            <a:endParaRPr lang="en-US" altLang="ja-JP" sz="1500" dirty="0" smtClean="0">
              <a:solidFill>
                <a:prstClr val="black"/>
              </a:solidFill>
              <a:latin typeface="Calibri" charset="0"/>
              <a:ea typeface="ＤＦ特太ゴシック体" charset="0"/>
              <a:cs typeface="ＤＦ特太ゴシック体" charset="0"/>
            </a:endParaRPr>
          </a:p>
          <a:p>
            <a:pPr defTabSz="957341"/>
            <a:r>
              <a:rPr lang="ja-JP" altLang="en-US" sz="1500" dirty="0" smtClean="0">
                <a:solidFill>
                  <a:prstClr val="black"/>
                </a:solidFill>
                <a:latin typeface="Calibri" charset="0"/>
                <a:ea typeface="ＤＦ特太ゴシック体" charset="0"/>
                <a:cs typeface="ＤＦ特太ゴシック体" charset="0"/>
              </a:rPr>
              <a:t>　　　推進</a:t>
            </a:r>
            <a:endParaRPr lang="ja-JP" altLang="en-US" sz="1500" dirty="0">
              <a:solidFill>
                <a:prstClr val="black"/>
              </a:solidFill>
              <a:latin typeface="Calibri" charset="0"/>
              <a:ea typeface="ＤＦ特太ゴシック体" charset="0"/>
              <a:cs typeface="ＤＦ特太ゴシック体" charset="0"/>
            </a:endParaRPr>
          </a:p>
        </p:txBody>
      </p:sp>
      <p:sp>
        <p:nvSpPr>
          <p:cNvPr id="99" name="角丸四角形 98"/>
          <p:cNvSpPr/>
          <p:nvPr/>
        </p:nvSpPr>
        <p:spPr>
          <a:xfrm>
            <a:off x="52054" y="4802552"/>
            <a:ext cx="8995456" cy="1218739"/>
          </a:xfrm>
          <a:prstGeom prst="roundRect">
            <a:avLst>
              <a:gd name="adj" fmla="val 10770"/>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68415" tIns="34208" rIns="68415" bIns="34208"/>
          <a:lstStyle/>
          <a:p>
            <a:pPr marL="0" marR="0" lvl="0" indent="0" defTabSz="957816"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ＤＦ特太ゴシック体" pitchFamily="1" charset="-128"/>
              <a:cs typeface="+mn-cs"/>
            </a:endParaRPr>
          </a:p>
        </p:txBody>
      </p:sp>
      <p:sp>
        <p:nvSpPr>
          <p:cNvPr id="100" name="正方形/長方形 49"/>
          <p:cNvSpPr>
            <a:spLocks noChangeArrowheads="1"/>
          </p:cNvSpPr>
          <p:nvPr/>
        </p:nvSpPr>
        <p:spPr bwMode="auto">
          <a:xfrm>
            <a:off x="52051" y="4802552"/>
            <a:ext cx="2675097" cy="530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415" tIns="34208" rIns="68415" bIns="34208">
            <a:spAutoFit/>
          </a:bodyPr>
          <a:lstStyle/>
          <a:p>
            <a:pPr defTabSz="957341"/>
            <a:r>
              <a:rPr lang="ja-JP" altLang="en-US" sz="1500" dirty="0" smtClean="0">
                <a:solidFill>
                  <a:prstClr val="black"/>
                </a:solidFill>
                <a:latin typeface="Calibri" charset="0"/>
                <a:ea typeface="ＤＦ特太ゴシック体" charset="0"/>
                <a:cs typeface="ＤＦ特太ゴシック体" charset="0"/>
              </a:rPr>
              <a:t>（４）当事者</a:t>
            </a:r>
            <a:r>
              <a:rPr lang="ja-JP" altLang="en-US" sz="1500" dirty="0">
                <a:solidFill>
                  <a:prstClr val="black"/>
                </a:solidFill>
                <a:latin typeface="Calibri" charset="0"/>
                <a:ea typeface="ＤＦ特太ゴシック体" charset="0"/>
                <a:cs typeface="ＤＦ特太ゴシック体" charset="0"/>
              </a:rPr>
              <a:t>が主体となった</a:t>
            </a:r>
            <a:endParaRPr lang="en-US" altLang="ja-JP" sz="1500" dirty="0">
              <a:solidFill>
                <a:prstClr val="black"/>
              </a:solidFill>
              <a:latin typeface="Calibri" charset="0"/>
              <a:ea typeface="ＤＦ特太ゴシック体" charset="0"/>
              <a:cs typeface="ＤＦ特太ゴシック体" charset="0"/>
            </a:endParaRPr>
          </a:p>
          <a:p>
            <a:pPr defTabSz="957341"/>
            <a:r>
              <a:rPr lang="ja-JP" altLang="en-US" sz="1500" dirty="0" smtClean="0">
                <a:solidFill>
                  <a:prstClr val="black"/>
                </a:solidFill>
                <a:latin typeface="Calibri" charset="0"/>
                <a:ea typeface="ＤＦ特太ゴシック体" charset="0"/>
                <a:cs typeface="ＤＦ特太ゴシック体" charset="0"/>
              </a:rPr>
              <a:t>　　スパイラルアップの推進</a:t>
            </a:r>
            <a:endParaRPr lang="ja-JP" altLang="en-US" sz="1500" dirty="0">
              <a:solidFill>
                <a:prstClr val="black"/>
              </a:solidFill>
              <a:latin typeface="Calibri" charset="0"/>
              <a:ea typeface="ＤＦ特太ゴシック体" charset="0"/>
              <a:cs typeface="ＤＦ特太ゴシック体" charset="0"/>
            </a:endParaRPr>
          </a:p>
        </p:txBody>
      </p:sp>
      <p:sp>
        <p:nvSpPr>
          <p:cNvPr id="102" name="正方形/長方形 46"/>
          <p:cNvSpPr>
            <a:spLocks noChangeArrowheads="1"/>
          </p:cNvSpPr>
          <p:nvPr/>
        </p:nvSpPr>
        <p:spPr bwMode="auto">
          <a:xfrm>
            <a:off x="52055" y="908720"/>
            <a:ext cx="2720366" cy="530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415" tIns="34208" rIns="68415" bIns="34208">
            <a:spAutoFit/>
          </a:bodyPr>
          <a:lstStyle/>
          <a:p>
            <a:pPr defTabSz="957341"/>
            <a:r>
              <a:rPr lang="ja-JP" altLang="en-US" sz="1500" dirty="0" smtClean="0">
                <a:solidFill>
                  <a:prstClr val="black"/>
                </a:solidFill>
                <a:latin typeface="Calibri" charset="0"/>
                <a:ea typeface="ＤＦ特太ゴシック体" charset="0"/>
                <a:cs typeface="ＤＦ特太ゴシック体" charset="0"/>
              </a:rPr>
              <a:t>（１）一体的・総合的な</a:t>
            </a:r>
            <a:endParaRPr lang="en-US" altLang="ja-JP" sz="1500" dirty="0" smtClean="0">
              <a:solidFill>
                <a:prstClr val="black"/>
              </a:solidFill>
              <a:latin typeface="Calibri" charset="0"/>
              <a:ea typeface="ＤＦ特太ゴシック体" charset="0"/>
              <a:cs typeface="ＤＦ特太ゴシック体" charset="0"/>
            </a:endParaRPr>
          </a:p>
          <a:p>
            <a:pPr defTabSz="957341"/>
            <a:r>
              <a:rPr lang="ja-JP" altLang="en-US" sz="1500" dirty="0" smtClean="0">
                <a:solidFill>
                  <a:prstClr val="black"/>
                </a:solidFill>
                <a:latin typeface="Calibri" charset="0"/>
                <a:ea typeface="ＤＦ特太ゴシック体" charset="0"/>
                <a:cs typeface="ＤＦ特太ゴシック体" charset="0"/>
              </a:rPr>
              <a:t>　　　バリアフリー化の推進</a:t>
            </a:r>
            <a:endParaRPr lang="en-US" altLang="ja-JP" sz="1500" dirty="0">
              <a:solidFill>
                <a:prstClr val="black"/>
              </a:solidFill>
              <a:latin typeface="Calibri" charset="0"/>
              <a:ea typeface="ＤＦ特太ゴシック体" charset="0"/>
              <a:cs typeface="ＤＦ特太ゴシック体" charset="0"/>
            </a:endParaRPr>
          </a:p>
        </p:txBody>
      </p:sp>
      <p:sp>
        <p:nvSpPr>
          <p:cNvPr id="103" name="正方形/長方形 56"/>
          <p:cNvSpPr>
            <a:spLocks noChangeArrowheads="1"/>
          </p:cNvSpPr>
          <p:nvPr/>
        </p:nvSpPr>
        <p:spPr bwMode="auto">
          <a:xfrm>
            <a:off x="52050" y="3665606"/>
            <a:ext cx="2719750" cy="530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415" tIns="34208" rIns="68415" bIns="34208">
            <a:spAutoFit/>
          </a:bodyPr>
          <a:lstStyle/>
          <a:p>
            <a:pPr defTabSz="957341"/>
            <a:r>
              <a:rPr lang="ja-JP" altLang="en-US" sz="1500" dirty="0" smtClean="0">
                <a:solidFill>
                  <a:prstClr val="black"/>
                </a:solidFill>
                <a:latin typeface="Calibri" charset="0"/>
                <a:ea typeface="ＤＦ特太ゴシック体" charset="0"/>
                <a:cs typeface="ＤＦ特太ゴシック体" charset="0"/>
              </a:rPr>
              <a:t>（３）バリアフリー化</a:t>
            </a:r>
            <a:r>
              <a:rPr lang="ja-JP" altLang="en-US" sz="1500" dirty="0">
                <a:solidFill>
                  <a:prstClr val="black"/>
                </a:solidFill>
                <a:latin typeface="Calibri" charset="0"/>
                <a:ea typeface="ＤＦ特太ゴシック体" charset="0"/>
                <a:cs typeface="ＤＦ特太ゴシック体" charset="0"/>
              </a:rPr>
              <a:t>に係る　　</a:t>
            </a:r>
            <a:r>
              <a:rPr lang="ja-JP" altLang="en-US" sz="1500" dirty="0" smtClean="0">
                <a:solidFill>
                  <a:prstClr val="black"/>
                </a:solidFill>
                <a:latin typeface="Calibri" charset="0"/>
                <a:ea typeface="ＤＦ特太ゴシック体" charset="0"/>
                <a:cs typeface="ＤＦ特太ゴシック体" charset="0"/>
              </a:rPr>
              <a:t>　　</a:t>
            </a:r>
            <a:endParaRPr lang="en-US" altLang="ja-JP" sz="1500" dirty="0" smtClean="0">
              <a:solidFill>
                <a:prstClr val="black"/>
              </a:solidFill>
              <a:latin typeface="Calibri" charset="0"/>
              <a:ea typeface="ＤＦ特太ゴシック体" charset="0"/>
              <a:cs typeface="ＤＦ特太ゴシック体" charset="0"/>
            </a:endParaRPr>
          </a:p>
          <a:p>
            <a:pPr defTabSz="957341"/>
            <a:r>
              <a:rPr lang="ja-JP" altLang="en-US" sz="1500" dirty="0" smtClean="0">
                <a:solidFill>
                  <a:prstClr val="black"/>
                </a:solidFill>
                <a:latin typeface="Calibri" charset="0"/>
                <a:ea typeface="ＤＦ特太ゴシック体" charset="0"/>
                <a:cs typeface="ＤＦ特太ゴシック体" charset="0"/>
              </a:rPr>
              <a:t>　　　情報発信の強化</a:t>
            </a:r>
            <a:endParaRPr lang="en-US" altLang="ja-JP" sz="1500" dirty="0">
              <a:solidFill>
                <a:prstClr val="black"/>
              </a:solidFill>
              <a:latin typeface="Calibri" charset="0"/>
              <a:ea typeface="ＤＦ特太ゴシック体" charset="0"/>
              <a:cs typeface="ＤＦ特太ゴシック体" charset="0"/>
            </a:endParaRPr>
          </a:p>
        </p:txBody>
      </p:sp>
      <p:sp>
        <p:nvSpPr>
          <p:cNvPr id="104" name="ホームベース 103"/>
          <p:cNvSpPr/>
          <p:nvPr/>
        </p:nvSpPr>
        <p:spPr>
          <a:xfrm>
            <a:off x="2823483" y="953770"/>
            <a:ext cx="6068998" cy="242982"/>
          </a:xfrm>
          <a:prstGeom prst="homePlate">
            <a:avLst>
              <a:gd name="adj" fmla="val 34127"/>
            </a:avLst>
          </a:prstGeom>
          <a:solidFill>
            <a:sysClr val="window" lastClr="FFFFFF"/>
          </a:solidFill>
          <a:ln w="25400" cap="flat" cmpd="sng" algn="ctr">
            <a:solidFill>
              <a:srgbClr val="4F81BD"/>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strike="noStrike" kern="0" cap="none" spc="0" normalizeH="0" baseline="0" noProof="0" dirty="0">
                <a:ln>
                  <a:noFill/>
                </a:ln>
                <a:effectLst/>
                <a:uLnTx/>
                <a:uFillTx/>
                <a:latin typeface="Calibri"/>
                <a:ea typeface="ＭＳ Ｐゴシック"/>
                <a:cs typeface="+mn-cs"/>
              </a:rPr>
              <a:t>・交通計画や</a:t>
            </a:r>
            <a:r>
              <a:rPr kumimoji="0" lang="ja-JP" altLang="en-US" sz="1200" b="0" strike="noStrike" kern="0" cap="none" spc="0" normalizeH="0" baseline="0" noProof="0" dirty="0" smtClean="0">
                <a:ln>
                  <a:noFill/>
                </a:ln>
                <a:effectLst/>
                <a:uLnTx/>
                <a:uFillTx/>
                <a:latin typeface="Calibri"/>
                <a:ea typeface="ＭＳ Ｐゴシック"/>
                <a:cs typeface="+mn-cs"/>
              </a:rPr>
              <a:t>まちづくり等</a:t>
            </a:r>
            <a:r>
              <a:rPr kumimoji="0" lang="ja-JP" altLang="en-US" sz="1200" b="0" strike="noStrike" kern="0" cap="none" spc="0" normalizeH="0" baseline="0" noProof="0" dirty="0">
                <a:ln>
                  <a:noFill/>
                </a:ln>
                <a:effectLst/>
                <a:uLnTx/>
                <a:uFillTx/>
                <a:latin typeface="Calibri"/>
                <a:ea typeface="ＭＳ Ｐゴシック"/>
                <a:cs typeface="+mn-cs"/>
              </a:rPr>
              <a:t>との連携によるバリアフリー化の</a:t>
            </a:r>
            <a:r>
              <a:rPr kumimoji="0" lang="ja-JP" altLang="en-US" sz="1200" b="0" strike="noStrike" kern="0" cap="none" spc="0" normalizeH="0" baseline="0" noProof="0" dirty="0" smtClean="0">
                <a:ln>
                  <a:noFill/>
                </a:ln>
                <a:effectLst/>
                <a:uLnTx/>
                <a:uFillTx/>
                <a:latin typeface="Calibri"/>
                <a:ea typeface="ＭＳ Ｐゴシック"/>
                <a:cs typeface="+mn-cs"/>
              </a:rPr>
              <a:t>推進</a:t>
            </a:r>
            <a:endParaRPr kumimoji="0" lang="en-US" altLang="ja-JP" sz="1200" b="0" strike="noStrike" kern="0" cap="none" spc="0" normalizeH="0" baseline="0" noProof="0" dirty="0">
              <a:ln>
                <a:noFill/>
              </a:ln>
              <a:effectLst/>
              <a:uLnTx/>
              <a:uFillTx/>
              <a:latin typeface="Calibri"/>
              <a:ea typeface="ＭＳ Ｐゴシック"/>
              <a:cs typeface="+mn-cs"/>
            </a:endParaRPr>
          </a:p>
        </p:txBody>
      </p:sp>
      <p:sp>
        <p:nvSpPr>
          <p:cNvPr id="105" name="ホームベース 104"/>
          <p:cNvSpPr/>
          <p:nvPr/>
        </p:nvSpPr>
        <p:spPr>
          <a:xfrm>
            <a:off x="2823483" y="2003057"/>
            <a:ext cx="6068998" cy="273816"/>
          </a:xfrm>
          <a:prstGeom prst="homePlate">
            <a:avLst>
              <a:gd name="adj" fmla="val 32353"/>
            </a:avLst>
          </a:prstGeom>
          <a:solidFill>
            <a:sysClr val="window" lastClr="FFFFFF"/>
          </a:solidFill>
          <a:ln w="25400" cap="flat" cmpd="sng" algn="ctr">
            <a:solidFill>
              <a:srgbClr val="4F81BD"/>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・バリアフリー</a:t>
            </a: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基準及びガイドライン</a:t>
            </a: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の</a:t>
            </a: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スパイラルアップ</a:t>
            </a:r>
            <a:endParaRPr kumimoji="0" lang="en-US" altLang="ja-JP" sz="12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106" name="ホームベース 105"/>
          <p:cNvSpPr/>
          <p:nvPr/>
        </p:nvSpPr>
        <p:spPr>
          <a:xfrm>
            <a:off x="2823234" y="1700786"/>
            <a:ext cx="6069246" cy="257171"/>
          </a:xfrm>
          <a:prstGeom prst="homePlate">
            <a:avLst/>
          </a:prstGeom>
          <a:solidFill>
            <a:sysClr val="window" lastClr="FFFFFF"/>
          </a:solidFill>
          <a:ln w="25400" cap="flat" cmpd="sng" algn="ctr">
            <a:solidFill>
              <a:srgbClr val="4F81BD"/>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・バリアフリー基本構想作成</a:t>
            </a: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ガイドブック及びバリアフリープロモーター</a:t>
            </a: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派遣等の見直し</a:t>
            </a:r>
            <a:endParaRPr kumimoji="0" lang="en-US" altLang="ja-JP" sz="1200" b="0" i="0" u="none" strike="noStrike" kern="0" cap="none" spc="0" normalizeH="0" baseline="0" noProof="0" dirty="0">
              <a:ln>
                <a:noFill/>
              </a:ln>
              <a:solidFill>
                <a:srgbClr val="FF0000"/>
              </a:solidFill>
              <a:effectLst/>
              <a:uLnTx/>
              <a:uFillTx/>
              <a:latin typeface="Calibri"/>
              <a:ea typeface="ＭＳ Ｐゴシック"/>
              <a:cs typeface="+mn-cs"/>
            </a:endParaRPr>
          </a:p>
        </p:txBody>
      </p:sp>
      <p:sp>
        <p:nvSpPr>
          <p:cNvPr id="107" name="ホームベース 106"/>
          <p:cNvSpPr/>
          <p:nvPr/>
        </p:nvSpPr>
        <p:spPr>
          <a:xfrm>
            <a:off x="2823234" y="4082493"/>
            <a:ext cx="6069246" cy="288032"/>
          </a:xfrm>
          <a:prstGeom prst="homePlate">
            <a:avLst>
              <a:gd name="adj" fmla="val 41160"/>
            </a:avLst>
          </a:prstGeom>
          <a:solidFill>
            <a:sysClr val="window" lastClr="FFFFFF"/>
          </a:solidFill>
          <a:ln w="25400" cap="flat" cmpd="sng" algn="ctr">
            <a:solidFill>
              <a:srgbClr val="8064A2"/>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・道路、建築物等のバリアフリー化</a:t>
            </a: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に関する地域の</a:t>
            </a: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取組みの</a:t>
            </a: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収集・情報</a:t>
            </a: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発信</a:t>
            </a:r>
            <a:endParaRPr kumimoji="0" lang="en-US" altLang="ja-JP" sz="1200" b="0" i="0" u="none" strike="noStrike" kern="0" cap="none" spc="0" normalizeH="0" baseline="0" noProof="0" dirty="0">
              <a:ln>
                <a:noFill/>
              </a:ln>
              <a:solidFill>
                <a:srgbClr val="FF0000"/>
              </a:solidFill>
              <a:effectLst/>
              <a:uLnTx/>
              <a:uFillTx/>
              <a:latin typeface="Calibri"/>
              <a:ea typeface="ＭＳ Ｐゴシック"/>
              <a:cs typeface="+mn-cs"/>
            </a:endParaRPr>
          </a:p>
        </p:txBody>
      </p:sp>
      <p:sp>
        <p:nvSpPr>
          <p:cNvPr id="108" name="ホームベース 107"/>
          <p:cNvSpPr/>
          <p:nvPr/>
        </p:nvSpPr>
        <p:spPr>
          <a:xfrm>
            <a:off x="2823482" y="3717037"/>
            <a:ext cx="6068786" cy="293448"/>
          </a:xfrm>
          <a:prstGeom prst="homePlate">
            <a:avLst/>
          </a:prstGeom>
          <a:solidFill>
            <a:sysClr val="window" lastClr="FFFFFF"/>
          </a:solidFill>
          <a:ln w="25400" cap="flat" cmpd="sng" algn="ctr">
            <a:solidFill>
              <a:srgbClr val="8064A2"/>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・バリアフリーに関する基礎</a:t>
            </a: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データの整備・公表</a:t>
            </a:r>
            <a:endParaRPr kumimoji="0" lang="en-US" altLang="ja-JP" sz="1200" b="0" i="0" u="none" strike="noStrike" kern="0" cap="none" spc="0" normalizeH="0" baseline="0" noProof="0" dirty="0">
              <a:ln>
                <a:noFill/>
              </a:ln>
              <a:solidFill>
                <a:srgbClr val="FF0000"/>
              </a:solidFill>
              <a:effectLst/>
              <a:uLnTx/>
              <a:uFillTx/>
              <a:latin typeface="Calibri"/>
              <a:ea typeface="ＭＳ Ｐゴシック"/>
              <a:cs typeface="+mn-cs"/>
            </a:endParaRPr>
          </a:p>
        </p:txBody>
      </p:sp>
      <p:sp>
        <p:nvSpPr>
          <p:cNvPr id="109" name="ホームベース 108"/>
          <p:cNvSpPr/>
          <p:nvPr/>
        </p:nvSpPr>
        <p:spPr>
          <a:xfrm>
            <a:off x="5241018" y="4488856"/>
            <a:ext cx="3651250" cy="257277"/>
          </a:xfrm>
          <a:prstGeom prst="homePlate">
            <a:avLst/>
          </a:prstGeom>
          <a:solidFill>
            <a:sysClr val="window" lastClr="FFFFFF"/>
          </a:solidFill>
          <a:ln w="25400" cap="flat" cmpd="sng" algn="ctr">
            <a:solidFill>
              <a:srgbClr val="8064A2"/>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strike="noStrike" kern="0" cap="none" spc="0" normalizeH="0" baseline="0" noProof="0" dirty="0">
                <a:ln>
                  <a:noFill/>
                </a:ln>
                <a:effectLst/>
                <a:uLnTx/>
                <a:uFillTx/>
                <a:latin typeface="Calibri"/>
                <a:ea typeface="ＭＳ Ｐゴシック"/>
                <a:cs typeface="+mn-cs"/>
              </a:rPr>
              <a:t>・バリアフリー化の</a:t>
            </a:r>
            <a:r>
              <a:rPr kumimoji="0" lang="ja-JP" altLang="en-US" sz="1200" b="0" i="0" strike="noStrike" kern="0" cap="none" spc="0" normalizeH="0" baseline="0" noProof="0" dirty="0" smtClean="0">
                <a:ln>
                  <a:noFill/>
                </a:ln>
                <a:effectLst/>
                <a:uLnTx/>
                <a:uFillTx/>
                <a:latin typeface="Calibri"/>
                <a:ea typeface="ＭＳ Ｐゴシック"/>
                <a:cs typeface="+mn-cs"/>
              </a:rPr>
              <a:t>評価指標</a:t>
            </a:r>
            <a:r>
              <a:rPr kumimoji="0" lang="ja-JP" altLang="en-US" sz="1200" b="0" i="0" strike="noStrike" kern="0" cap="none" spc="0" normalizeH="0" baseline="0" noProof="0" dirty="0">
                <a:ln>
                  <a:noFill/>
                </a:ln>
                <a:effectLst/>
                <a:uLnTx/>
                <a:uFillTx/>
                <a:latin typeface="Calibri"/>
                <a:ea typeface="ＭＳ Ｐゴシック"/>
                <a:cs typeface="+mn-cs"/>
              </a:rPr>
              <a:t>の検討</a:t>
            </a:r>
          </a:p>
        </p:txBody>
      </p:sp>
      <p:sp>
        <p:nvSpPr>
          <p:cNvPr id="110" name="ホームベース 109"/>
          <p:cNvSpPr/>
          <p:nvPr/>
        </p:nvSpPr>
        <p:spPr>
          <a:xfrm>
            <a:off x="2843808" y="2348880"/>
            <a:ext cx="6068786" cy="256268"/>
          </a:xfrm>
          <a:prstGeom prst="homePlate">
            <a:avLst/>
          </a:prstGeom>
          <a:solidFill>
            <a:sysClr val="window" lastClr="FFFFFF"/>
          </a:solidFill>
          <a:ln w="25400" cap="flat" cmpd="sng" algn="ctr">
            <a:solidFill>
              <a:srgbClr val="4F81BD"/>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・バリアフリー技術の</a:t>
            </a: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開発・普及等の推進</a:t>
            </a:r>
            <a:endPar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111" name="ホームベース 110"/>
          <p:cNvSpPr/>
          <p:nvPr/>
        </p:nvSpPr>
        <p:spPr>
          <a:xfrm>
            <a:off x="2816122" y="1268760"/>
            <a:ext cx="2417536" cy="377410"/>
          </a:xfrm>
          <a:prstGeom prst="homePlate">
            <a:avLst/>
          </a:prstGeom>
          <a:solidFill>
            <a:sysClr val="window" lastClr="FFFFFF"/>
          </a:solidFill>
          <a:ln w="25400" cap="flat" cmpd="sng" algn="ctr">
            <a:solidFill>
              <a:srgbClr val="4F81BD"/>
            </a:solidFill>
            <a:prstDash val="solid"/>
          </a:ln>
          <a:effectLst/>
        </p:spPr>
        <p:txBody>
          <a:bodyPr lIns="68415" tIns="34208" rIns="68415" bIns="34208" anchor="ctr"/>
          <a:lstStyle/>
          <a:p>
            <a:pPr marL="95250" marR="0" lvl="0" indent="-95250" defTabSz="957816" eaLnBrk="1" fontAlgn="auto" latinLnBrk="0" hangingPunct="1">
              <a:lnSpc>
                <a:spcPct val="100000"/>
              </a:lnSpc>
              <a:spcBef>
                <a:spcPts val="0"/>
              </a:spcBef>
              <a:spcAft>
                <a:spcPts val="0"/>
              </a:spcAft>
              <a:buClrTx/>
              <a:buSzTx/>
              <a:buFontTx/>
              <a:buNone/>
              <a:tabLst/>
              <a:defRPr/>
            </a:pPr>
            <a:r>
              <a:rPr kumimoji="0" lang="ja-JP" altLang="en-US" sz="1200" b="0" i="0" strike="noStrike" kern="0" cap="none" spc="0" normalizeH="0" baseline="0" noProof="0" dirty="0">
                <a:ln>
                  <a:noFill/>
                </a:ln>
                <a:effectLst/>
                <a:uLnTx/>
                <a:uFillTx/>
                <a:latin typeface="Calibri"/>
                <a:ea typeface="ＭＳ Ｐゴシック"/>
                <a:cs typeface="+mn-cs"/>
              </a:rPr>
              <a:t>・災害時・緊急時に対応した</a:t>
            </a:r>
            <a:r>
              <a:rPr kumimoji="0" lang="ja-JP" altLang="en-US" sz="1200" b="0" i="0" strike="noStrike" kern="0" cap="none" spc="0" normalizeH="0" baseline="0" noProof="0" dirty="0" smtClean="0">
                <a:ln>
                  <a:noFill/>
                </a:ln>
                <a:effectLst/>
                <a:uLnTx/>
                <a:uFillTx/>
                <a:latin typeface="Calibri"/>
                <a:ea typeface="ＭＳ Ｐゴシック"/>
                <a:cs typeface="+mn-cs"/>
              </a:rPr>
              <a:t>バリアフリー化方策の検討</a:t>
            </a:r>
            <a:endParaRPr kumimoji="0" lang="en-US" altLang="ja-JP" sz="1200" b="0" i="0" strike="noStrike" kern="0" cap="none" spc="0" normalizeH="0" baseline="0" noProof="0" dirty="0">
              <a:ln>
                <a:noFill/>
              </a:ln>
              <a:effectLst/>
              <a:uLnTx/>
              <a:uFillTx/>
              <a:latin typeface="Calibri"/>
              <a:ea typeface="ＭＳ Ｐゴシック"/>
              <a:cs typeface="+mn-cs"/>
            </a:endParaRPr>
          </a:p>
        </p:txBody>
      </p:sp>
      <p:sp>
        <p:nvSpPr>
          <p:cNvPr id="112" name="ホームベース 111"/>
          <p:cNvSpPr/>
          <p:nvPr/>
        </p:nvSpPr>
        <p:spPr>
          <a:xfrm>
            <a:off x="2823482" y="4905418"/>
            <a:ext cx="6068786" cy="288032"/>
          </a:xfrm>
          <a:prstGeom prst="homePlate">
            <a:avLst>
              <a:gd name="adj" fmla="val 36763"/>
            </a:avLst>
          </a:prstGeom>
          <a:solidFill>
            <a:sysClr val="window" lastClr="FFFFFF"/>
          </a:solidFill>
          <a:ln w="25400" cap="flat" cmpd="sng" algn="ctr">
            <a:solidFill>
              <a:srgbClr val="4BACC6"/>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strike="noStrike" kern="0" cap="none" spc="0" normalizeH="0" baseline="0" noProof="0" dirty="0">
                <a:ln>
                  <a:noFill/>
                </a:ln>
                <a:effectLst/>
                <a:uLnTx/>
                <a:uFillTx/>
                <a:latin typeface="Calibri"/>
                <a:ea typeface="ＭＳ Ｐゴシック"/>
                <a:cs typeface="+mn-cs"/>
              </a:rPr>
              <a:t>・</a:t>
            </a:r>
            <a:r>
              <a:rPr kumimoji="0" lang="ja-JP" altLang="en-US" sz="1200" b="0" i="0" strike="noStrike" kern="0" cap="none" spc="0" normalizeH="0" baseline="0" noProof="0" dirty="0" smtClean="0">
                <a:ln>
                  <a:noFill/>
                </a:ln>
                <a:effectLst/>
                <a:uLnTx/>
                <a:uFillTx/>
                <a:latin typeface="Calibri"/>
                <a:ea typeface="ＭＳ Ｐゴシック"/>
                <a:cs typeface="+mn-cs"/>
              </a:rPr>
              <a:t>全国バリアフリーネットワーク会議</a:t>
            </a:r>
            <a:r>
              <a:rPr kumimoji="0" lang="ja-JP" altLang="en-US" sz="1200" b="0" i="0" strike="noStrike" kern="0" cap="none" spc="0" normalizeH="0" baseline="0" noProof="0" dirty="0">
                <a:ln>
                  <a:noFill/>
                </a:ln>
                <a:effectLst/>
                <a:uLnTx/>
                <a:uFillTx/>
                <a:latin typeface="Calibri"/>
                <a:ea typeface="ＭＳ Ｐゴシック"/>
                <a:cs typeface="+mn-cs"/>
              </a:rPr>
              <a:t>・地方バリアフリー連絡協議会のあり方の</a:t>
            </a:r>
            <a:r>
              <a:rPr kumimoji="0" lang="ja-JP" altLang="en-US" sz="1200" b="0" i="0" strike="noStrike" kern="0" cap="none" spc="0" normalizeH="0" baseline="0" noProof="0" dirty="0" smtClean="0">
                <a:ln>
                  <a:noFill/>
                </a:ln>
                <a:effectLst/>
                <a:uLnTx/>
                <a:uFillTx/>
                <a:latin typeface="Calibri"/>
                <a:ea typeface="ＭＳ Ｐゴシック"/>
                <a:cs typeface="+mn-cs"/>
              </a:rPr>
              <a:t>見直し</a:t>
            </a:r>
            <a:endParaRPr kumimoji="0" lang="en-US" altLang="ja-JP" sz="1200" b="0" i="0" strike="noStrike" kern="0" cap="none" spc="0" normalizeH="0" baseline="0" noProof="0" dirty="0">
              <a:ln>
                <a:noFill/>
              </a:ln>
              <a:effectLst/>
              <a:uLnTx/>
              <a:uFillTx/>
              <a:latin typeface="Calibri"/>
              <a:ea typeface="ＭＳ Ｐゴシック"/>
              <a:cs typeface="+mn-cs"/>
            </a:endParaRPr>
          </a:p>
        </p:txBody>
      </p:sp>
      <p:sp>
        <p:nvSpPr>
          <p:cNvPr id="113" name="ホームベース 112"/>
          <p:cNvSpPr/>
          <p:nvPr/>
        </p:nvSpPr>
        <p:spPr>
          <a:xfrm>
            <a:off x="2823234" y="5265461"/>
            <a:ext cx="6069246" cy="257171"/>
          </a:xfrm>
          <a:prstGeom prst="homePlate">
            <a:avLst>
              <a:gd name="adj" fmla="val 34127"/>
            </a:avLst>
          </a:prstGeom>
          <a:solidFill>
            <a:sysClr val="window" lastClr="FFFFFF"/>
          </a:solidFill>
          <a:ln w="25400" cap="flat" cmpd="sng" algn="ctr">
            <a:solidFill>
              <a:srgbClr val="4BACC6"/>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・乗車</a:t>
            </a: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拒否等</a:t>
            </a: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の課題分析・解決方策の検討</a:t>
            </a:r>
            <a:endParaRPr kumimoji="0" lang="en-US" altLang="ja-JP" sz="12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114" name="ホームベース 113"/>
          <p:cNvSpPr/>
          <p:nvPr/>
        </p:nvSpPr>
        <p:spPr>
          <a:xfrm>
            <a:off x="5241018" y="5594638"/>
            <a:ext cx="3651250" cy="374490"/>
          </a:xfrm>
          <a:prstGeom prst="homePlate">
            <a:avLst>
              <a:gd name="adj" fmla="val 34127"/>
            </a:avLst>
          </a:prstGeom>
          <a:solidFill>
            <a:sysClr val="window" lastClr="FFFFFF"/>
          </a:solidFill>
          <a:ln w="25400" cap="flat" cmpd="sng" algn="ctr">
            <a:solidFill>
              <a:srgbClr val="4BACC6"/>
            </a:solidFill>
            <a:prstDash val="solid"/>
          </a:ln>
          <a:effectLst/>
        </p:spPr>
        <p:txBody>
          <a:bodyPr lIns="68415" tIns="34208" rIns="68415" bIns="34208" anchor="ctr"/>
          <a:lstStyle/>
          <a:p>
            <a:pPr marL="95250" marR="0" lvl="0" indent="-9525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・基本</a:t>
            </a: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構想の作成・進捗管理・事後評価の実施方策・体制の検討</a:t>
            </a:r>
            <a:endParaRPr kumimoji="0" lang="en-US" altLang="ja-JP" sz="1200" b="0" i="0" u="none" strike="noStrike" kern="0" cap="none" spc="0" normalizeH="0" baseline="0" noProof="0" dirty="0">
              <a:ln>
                <a:noFill/>
              </a:ln>
              <a:solidFill>
                <a:srgbClr val="FF0000"/>
              </a:solidFill>
              <a:effectLst/>
              <a:uLnTx/>
              <a:uFillTx/>
              <a:latin typeface="Calibri"/>
              <a:ea typeface="ＭＳ Ｐゴシック"/>
              <a:cs typeface="+mn-cs"/>
            </a:endParaRPr>
          </a:p>
        </p:txBody>
      </p:sp>
      <p:sp>
        <p:nvSpPr>
          <p:cNvPr id="115" name="ホームベース 114"/>
          <p:cNvSpPr/>
          <p:nvPr/>
        </p:nvSpPr>
        <p:spPr>
          <a:xfrm>
            <a:off x="2823482" y="3205826"/>
            <a:ext cx="2417536" cy="367190"/>
          </a:xfrm>
          <a:prstGeom prst="homePlate">
            <a:avLst/>
          </a:prstGeom>
          <a:solidFill>
            <a:sysClr val="window" lastClr="FFFFFF"/>
          </a:solidFill>
          <a:ln w="25400" cap="flat" cmpd="sng" algn="ctr">
            <a:solidFill>
              <a:srgbClr val="9BBB59"/>
            </a:solidFill>
            <a:prstDash val="solid"/>
          </a:ln>
          <a:effectLst/>
        </p:spPr>
        <p:txBody>
          <a:bodyPr lIns="68415" tIns="34208" rIns="68415" bIns="34208" anchor="ctr"/>
          <a:lstStyle/>
          <a:p>
            <a:pPr marL="95250" marR="0" lvl="0" indent="-9525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・弱視・色覚障害等に配慮したバリアフリー化の検討</a:t>
            </a:r>
            <a:endParaRPr kumimoji="0" lang="ja-JP" altLang="en-US" sz="1200" b="0" i="0" u="none" strike="noStrike" kern="0" cap="none" spc="0" normalizeH="0" baseline="0" noProof="0" dirty="0">
              <a:ln>
                <a:noFill/>
              </a:ln>
              <a:solidFill>
                <a:srgbClr val="FF0000"/>
              </a:solidFill>
              <a:effectLst/>
              <a:uLnTx/>
              <a:uFillTx/>
              <a:latin typeface="Calibri"/>
              <a:ea typeface="ＭＳ Ｐゴシック"/>
              <a:cs typeface="+mn-cs"/>
            </a:endParaRPr>
          </a:p>
        </p:txBody>
      </p:sp>
      <p:sp>
        <p:nvSpPr>
          <p:cNvPr id="116" name="ホームベース 115"/>
          <p:cNvSpPr/>
          <p:nvPr/>
        </p:nvSpPr>
        <p:spPr>
          <a:xfrm>
            <a:off x="5241018" y="3191448"/>
            <a:ext cx="3651250" cy="381571"/>
          </a:xfrm>
          <a:prstGeom prst="homePlate">
            <a:avLst>
              <a:gd name="adj" fmla="val 38662"/>
            </a:avLst>
          </a:prstGeom>
          <a:solidFill>
            <a:sysClr val="window" lastClr="FFFFFF"/>
          </a:solidFill>
          <a:ln w="25400" cap="flat" cmpd="sng" algn="ctr">
            <a:solidFill>
              <a:srgbClr val="9BBB59"/>
            </a:solidFill>
            <a:prstDash val="solid"/>
          </a:ln>
          <a:effectLst/>
        </p:spPr>
        <p:txBody>
          <a:bodyPr lIns="68415" tIns="34208" rIns="68415" bIns="34208" anchor="ctr"/>
          <a:lstStyle/>
          <a:p>
            <a:pPr marL="95250" marR="0" lvl="0" indent="-9525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・知的障害者・発達障害者・精神障害者に配慮したバリアフリー化の検討</a:t>
            </a:r>
            <a:endParaRPr kumimoji="0" lang="ja-JP" altLang="en-US" sz="1200" b="0" i="0" u="none" strike="noStrike" kern="0" cap="none" spc="0" normalizeH="0" baseline="0" noProof="0" dirty="0">
              <a:ln>
                <a:noFill/>
              </a:ln>
              <a:solidFill>
                <a:srgbClr val="FF0000"/>
              </a:solidFill>
              <a:effectLst/>
              <a:uLnTx/>
              <a:uFillTx/>
              <a:latin typeface="Calibri"/>
              <a:ea typeface="ＭＳ Ｐゴシック"/>
              <a:cs typeface="+mn-cs"/>
            </a:endParaRPr>
          </a:p>
        </p:txBody>
      </p:sp>
      <p:sp>
        <p:nvSpPr>
          <p:cNvPr id="117" name="ホームベース 116"/>
          <p:cNvSpPr/>
          <p:nvPr/>
        </p:nvSpPr>
        <p:spPr>
          <a:xfrm>
            <a:off x="2795941" y="6093296"/>
            <a:ext cx="2469696" cy="378570"/>
          </a:xfrm>
          <a:prstGeom prst="homePlate">
            <a:avLst>
              <a:gd name="adj" fmla="val 35800"/>
            </a:avLst>
          </a:prstGeom>
          <a:solidFill>
            <a:sysClr val="window" lastClr="FFFFFF"/>
          </a:solidFill>
          <a:ln w="25400" cap="flat" cmpd="sng" algn="ctr">
            <a:solidFill>
              <a:srgbClr val="F79646"/>
            </a:solidFill>
            <a:prstDash val="solid"/>
          </a:ln>
          <a:effectLst/>
        </p:spPr>
        <p:txBody>
          <a:bodyPr lIns="68415" tIns="34208" rIns="68415" bIns="34208" anchor="ctr"/>
          <a:lstStyle/>
          <a:p>
            <a:pPr marL="95250" marR="0" lvl="0" indent="-9525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・心のバリアフリーの普及方策の</a:t>
            </a: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a:cs typeface="+mn-cs"/>
              </a:rPr>
              <a:t>見直し</a:t>
            </a:r>
            <a:endParaRPr kumimoji="0" lang="en-US" altLang="ja-JP" sz="12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118" name="ホームベース 117"/>
          <p:cNvSpPr/>
          <p:nvPr/>
        </p:nvSpPr>
        <p:spPr>
          <a:xfrm>
            <a:off x="5265637" y="6093296"/>
            <a:ext cx="3651250" cy="378570"/>
          </a:xfrm>
          <a:prstGeom prst="homePlate">
            <a:avLst>
              <a:gd name="adj" fmla="val 27584"/>
            </a:avLst>
          </a:prstGeom>
          <a:solidFill>
            <a:sysClr val="window" lastClr="FFFFFF"/>
          </a:solidFill>
          <a:ln w="25400" cap="flat" cmpd="sng" algn="ctr">
            <a:solidFill>
              <a:srgbClr val="F79646"/>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strike="noStrike" kern="0" cap="none" spc="0" normalizeH="0" baseline="0" noProof="0" dirty="0">
                <a:ln>
                  <a:noFill/>
                </a:ln>
                <a:effectLst/>
                <a:uLnTx/>
                <a:uFillTx/>
                <a:latin typeface="Calibri"/>
                <a:ea typeface="ＭＳ Ｐゴシック"/>
                <a:cs typeface="+mn-cs"/>
              </a:rPr>
              <a:t>・事業者等へのバリアフリー研修のあり方の</a:t>
            </a:r>
            <a:r>
              <a:rPr kumimoji="0" lang="ja-JP" altLang="en-US" sz="1200" b="0" i="0" strike="noStrike" kern="0" cap="none" spc="0" normalizeH="0" baseline="0" noProof="0" dirty="0" smtClean="0">
                <a:ln>
                  <a:noFill/>
                </a:ln>
                <a:effectLst/>
                <a:uLnTx/>
                <a:uFillTx/>
                <a:latin typeface="Calibri"/>
                <a:ea typeface="ＭＳ Ｐゴシック"/>
                <a:cs typeface="+mn-cs"/>
              </a:rPr>
              <a:t>検討</a:t>
            </a:r>
            <a:endParaRPr kumimoji="0" lang="en-US" altLang="ja-JP" sz="1200" b="0" i="0" strike="noStrike" kern="0" cap="none" spc="0" normalizeH="0" baseline="0" noProof="0" dirty="0">
              <a:ln>
                <a:noFill/>
              </a:ln>
              <a:effectLst/>
              <a:uLnTx/>
              <a:uFillTx/>
              <a:latin typeface="Calibri"/>
              <a:ea typeface="ＭＳ Ｐゴシック"/>
              <a:cs typeface="+mn-cs"/>
            </a:endParaRPr>
          </a:p>
        </p:txBody>
      </p:sp>
      <p:sp>
        <p:nvSpPr>
          <p:cNvPr id="119" name="ホームベース 118"/>
          <p:cNvSpPr/>
          <p:nvPr/>
        </p:nvSpPr>
        <p:spPr>
          <a:xfrm>
            <a:off x="2827468" y="626046"/>
            <a:ext cx="2401025" cy="210666"/>
          </a:xfrm>
          <a:prstGeom prst="homePlate">
            <a:avLst/>
          </a:prstGeom>
          <a:solidFill>
            <a:srgbClr val="4BACC6"/>
          </a:solidFill>
          <a:ln w="25400" cap="flat" cmpd="sng" algn="ctr">
            <a:solidFill>
              <a:srgbClr val="4BACC6">
                <a:shade val="50000"/>
              </a:srgbClr>
            </a:solidFill>
            <a:prstDash val="solid"/>
          </a:ln>
          <a:effectLst/>
        </p:spPr>
        <p:txBody>
          <a:bodyPr lIns="68415" tIns="34208" rIns="68415" bIns="34208" anchor="ctr"/>
          <a:lstStyle/>
          <a:p>
            <a:pPr marL="0" marR="0" lvl="0" indent="0" algn="ctr" defTabSz="957816"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white"/>
                </a:solidFill>
                <a:effectLst/>
                <a:uLnTx/>
                <a:uFillTx/>
                <a:latin typeface="Calibri"/>
                <a:ea typeface="ＤＦ特太ゴシック体" pitchFamily="1" charset="-128"/>
                <a:cs typeface="+mn-cs"/>
              </a:rPr>
              <a:t>短期的に実施すべき取組み</a:t>
            </a:r>
          </a:p>
        </p:txBody>
      </p:sp>
      <p:sp>
        <p:nvSpPr>
          <p:cNvPr id="120" name="ホームベース 119"/>
          <p:cNvSpPr/>
          <p:nvPr/>
        </p:nvSpPr>
        <p:spPr>
          <a:xfrm>
            <a:off x="2795942" y="6522902"/>
            <a:ext cx="6069920" cy="257401"/>
          </a:xfrm>
          <a:prstGeom prst="homePlate">
            <a:avLst/>
          </a:prstGeom>
          <a:solidFill>
            <a:sysClr val="window" lastClr="FFFFFF"/>
          </a:solidFill>
          <a:ln w="25400" cap="flat" cmpd="sng" algn="ctr">
            <a:solidFill>
              <a:srgbClr val="F79646"/>
            </a:solidFill>
            <a:prstDash val="solid"/>
          </a:ln>
          <a:effectLst/>
        </p:spPr>
        <p:txBody>
          <a:bodyPr lIns="68415" tIns="34208" rIns="68415" bIns="34208" anchor="ctr"/>
          <a:lstStyle/>
          <a:p>
            <a:pPr marL="0" marR="0" lvl="0" indent="0" defTabSz="957816"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・バリアフリー技術の情報発信・相談受付体制の整備</a:t>
            </a:r>
            <a:endParaRPr kumimoji="0" lang="en-US" altLang="ja-JP" sz="1200" b="0" i="0" u="none" strike="noStrike" kern="0" cap="none" spc="0" normalizeH="0" baseline="0" noProof="0" dirty="0">
              <a:ln>
                <a:noFill/>
              </a:ln>
              <a:solidFill>
                <a:srgbClr val="FF0000"/>
              </a:solidFill>
              <a:effectLst/>
              <a:uLnTx/>
              <a:uFillTx/>
              <a:latin typeface="Calibri"/>
              <a:ea typeface="ＭＳ Ｐゴシック"/>
              <a:cs typeface="+mn-cs"/>
            </a:endParaRPr>
          </a:p>
        </p:txBody>
      </p:sp>
      <p:sp>
        <p:nvSpPr>
          <p:cNvPr id="121" name="ホームベース 120"/>
          <p:cNvSpPr/>
          <p:nvPr/>
        </p:nvSpPr>
        <p:spPr>
          <a:xfrm>
            <a:off x="2823238" y="2780928"/>
            <a:ext cx="2417536" cy="360040"/>
          </a:xfrm>
          <a:prstGeom prst="homePlate">
            <a:avLst/>
          </a:prstGeom>
          <a:solidFill>
            <a:sysClr val="window" lastClr="FFFFFF"/>
          </a:solidFill>
          <a:ln w="25400" cap="flat" cmpd="sng" algn="ctr">
            <a:solidFill>
              <a:srgbClr val="9BBB59"/>
            </a:solidFill>
            <a:prstDash val="solid"/>
          </a:ln>
          <a:effectLst/>
        </p:spPr>
        <p:txBody>
          <a:bodyPr lIns="68415" tIns="34208" rIns="68415" bIns="34208" anchor="ctr"/>
          <a:lstStyle/>
          <a:p>
            <a:pPr marL="95250" marR="0" lvl="0" indent="-95250" defTabSz="957816" eaLnBrk="1" fontAlgn="auto" latinLnBrk="0" hangingPunct="1">
              <a:lnSpc>
                <a:spcPct val="100000"/>
              </a:lnSpc>
              <a:spcBef>
                <a:spcPts val="0"/>
              </a:spcBef>
              <a:spcAft>
                <a:spcPts val="0"/>
              </a:spcAft>
              <a:buClrTx/>
              <a:buSzTx/>
              <a:buFontTx/>
              <a:buNone/>
              <a:tabLst/>
              <a:defRPr/>
            </a:pPr>
            <a:r>
              <a:rPr kumimoji="0" lang="ja-JP" altLang="en-US" sz="1200" b="0" i="0" strike="noStrike" kern="0" cap="none" spc="0" normalizeH="0" baseline="0" noProof="0" dirty="0">
                <a:ln>
                  <a:noFill/>
                </a:ln>
                <a:effectLst/>
                <a:uLnTx/>
                <a:uFillTx/>
                <a:latin typeface="Calibri"/>
                <a:ea typeface="ＭＳ Ｐゴシック"/>
                <a:cs typeface="+mn-cs"/>
              </a:rPr>
              <a:t>・災害</a:t>
            </a:r>
            <a:r>
              <a:rPr kumimoji="0" lang="ja-JP" altLang="en-US" sz="1200" b="0" i="0" strike="noStrike" kern="0" cap="none" spc="0" normalizeH="0" baseline="0" noProof="0" dirty="0" smtClean="0">
                <a:ln>
                  <a:noFill/>
                </a:ln>
                <a:effectLst/>
                <a:uLnTx/>
                <a:uFillTx/>
                <a:latin typeface="Calibri"/>
                <a:ea typeface="ＭＳ Ｐゴシック"/>
                <a:cs typeface="+mn-cs"/>
              </a:rPr>
              <a:t>時・緊急時の情報</a:t>
            </a:r>
            <a:r>
              <a:rPr kumimoji="0" lang="ja-JP" altLang="en-US" sz="1200" b="0" i="0" strike="noStrike" kern="0" cap="none" spc="0" normalizeH="0" baseline="0" noProof="0" dirty="0">
                <a:ln>
                  <a:noFill/>
                </a:ln>
                <a:effectLst/>
                <a:uLnTx/>
                <a:uFillTx/>
                <a:latin typeface="Calibri"/>
                <a:ea typeface="ＭＳ Ｐゴシック"/>
                <a:cs typeface="+mn-cs"/>
              </a:rPr>
              <a:t>提供方策の検討</a:t>
            </a:r>
            <a:endParaRPr kumimoji="0" lang="en-US" altLang="ja-JP" sz="1200" b="0" i="0" strike="noStrike" kern="0" cap="none" spc="0" normalizeH="0" baseline="0" noProof="0" dirty="0">
              <a:ln>
                <a:noFill/>
              </a:ln>
              <a:effectLst/>
              <a:uLnTx/>
              <a:uFillTx/>
              <a:latin typeface="Calibri"/>
              <a:ea typeface="ＭＳ Ｐゴシック"/>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52054" y="764704"/>
            <a:ext cx="8995456" cy="6021288"/>
          </a:xfrm>
          <a:prstGeom prst="roundRect">
            <a:avLst>
              <a:gd name="adj" fmla="val 4831"/>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lIns="68415" tIns="34208" rIns="68415" bIns="34208"/>
          <a:lstStyle/>
          <a:p>
            <a:pPr marL="0" marR="0" lvl="0" indent="0" defTabSz="957816"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ＤＦ特太ゴシック体" pitchFamily="1" charset="-128"/>
              <a:cs typeface="+mn-cs"/>
            </a:endParaRPr>
          </a:p>
        </p:txBody>
      </p:sp>
      <p:sp>
        <p:nvSpPr>
          <p:cNvPr id="3" name="タイトル 17"/>
          <p:cNvSpPr txBox="1">
            <a:spLocks/>
          </p:cNvSpPr>
          <p:nvPr/>
        </p:nvSpPr>
        <p:spPr>
          <a:xfrm>
            <a:off x="1" y="0"/>
            <a:ext cx="7020658" cy="47625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0" cap="none" spc="0" normalizeH="0" baseline="0" noProof="0" dirty="0" smtClean="0">
                <a:ln>
                  <a:noFill/>
                </a:ln>
                <a:solidFill>
                  <a:srgbClr val="4087C8"/>
                </a:solidFill>
                <a:effectLst/>
                <a:uLnTx/>
                <a:uFillTx/>
                <a:latin typeface="+mj-lt"/>
                <a:ea typeface="+mj-ea"/>
                <a:cs typeface="+mj-cs"/>
              </a:rPr>
              <a:t>９．今後の取組みの方向性</a:t>
            </a:r>
            <a:r>
              <a:rPr kumimoji="1" lang="en-US" altLang="ja-JP" sz="2800" b="0" i="0" u="none" strike="noStrike" kern="0" cap="none" spc="0" normalizeH="0" baseline="0" noProof="0" dirty="0" smtClean="0">
                <a:ln>
                  <a:noFill/>
                </a:ln>
                <a:solidFill>
                  <a:srgbClr val="4087C8"/>
                </a:solidFill>
                <a:effectLst/>
                <a:uLnTx/>
                <a:uFillTx/>
                <a:latin typeface="+mj-lt"/>
                <a:ea typeface="+mj-ea"/>
                <a:cs typeface="+mj-cs"/>
              </a:rPr>
              <a:t>(2)</a:t>
            </a:r>
            <a:endParaRPr kumimoji="1" lang="ja-JP" altLang="en-US" sz="2800" b="0" i="0" u="none" strike="noStrike" kern="0" cap="none" spc="0" normalizeH="0" baseline="0" noProof="0" dirty="0">
              <a:ln>
                <a:noFill/>
              </a:ln>
              <a:solidFill>
                <a:srgbClr val="4087C8"/>
              </a:solidFill>
              <a:effectLst/>
              <a:uLnTx/>
              <a:uFillTx/>
              <a:latin typeface="+mj-lt"/>
              <a:ea typeface="+mj-ea"/>
              <a:cs typeface="+mj-cs"/>
            </a:endParaRPr>
          </a:p>
        </p:txBody>
      </p:sp>
      <p:sp>
        <p:nvSpPr>
          <p:cNvPr id="7" name="正方形/長方形 46"/>
          <p:cNvSpPr>
            <a:spLocks noChangeArrowheads="1"/>
          </p:cNvSpPr>
          <p:nvPr/>
        </p:nvSpPr>
        <p:spPr bwMode="auto">
          <a:xfrm>
            <a:off x="118520" y="620696"/>
            <a:ext cx="5821632" cy="376861"/>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wrap="square" lIns="68415" tIns="34208" rIns="68415" bIns="34208">
            <a:spAutoFit/>
          </a:bodyPr>
          <a:lstStyle/>
          <a:p>
            <a:pPr marL="0" marR="0" lvl="0" indent="0" defTabSz="957341"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chemeClr val="bg1"/>
                </a:solidFill>
                <a:effectLst/>
                <a:uLnTx/>
                <a:uFillTx/>
                <a:latin typeface="Calibri" charset="0"/>
                <a:ea typeface="ＤＦ特太ゴシック体" charset="0"/>
                <a:cs typeface="ＤＦ特太ゴシック体" charset="0"/>
              </a:rPr>
              <a:t>（１）一体的・総合的なバリアフリー化の推進</a:t>
            </a:r>
            <a:endParaRPr kumimoji="0" lang="en-US" altLang="ja-JP" sz="2000" b="0" i="0" u="none" strike="noStrike" kern="0" cap="none" spc="0" normalizeH="0" baseline="0" noProof="0" dirty="0">
              <a:ln>
                <a:noFill/>
              </a:ln>
              <a:solidFill>
                <a:schemeClr val="bg1"/>
              </a:solidFill>
              <a:effectLst/>
              <a:uLnTx/>
              <a:uFillTx/>
              <a:latin typeface="Calibri" charset="0"/>
              <a:ea typeface="ＤＦ特太ゴシック体" charset="0"/>
              <a:cs typeface="ＤＦ特太ゴシック体" charset="0"/>
            </a:endParaRPr>
          </a:p>
        </p:txBody>
      </p:sp>
      <p:sp>
        <p:nvSpPr>
          <p:cNvPr id="9" name="テキスト ボックス 8"/>
          <p:cNvSpPr txBox="1"/>
          <p:nvPr/>
        </p:nvSpPr>
        <p:spPr>
          <a:xfrm>
            <a:off x="185055" y="1113129"/>
            <a:ext cx="8707429" cy="3323987"/>
          </a:xfrm>
          <a:prstGeom prst="rect">
            <a:avLst/>
          </a:prstGeom>
          <a:solidFill>
            <a:sysClr val="window" lastClr="FFFFFF"/>
          </a:solidFill>
          <a:ln w="25400" cap="flat" cmpd="sng" algn="ctr">
            <a:solidFill>
              <a:srgbClr val="4F81BD"/>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latin typeface="+mj-ea"/>
                <a:ea typeface="+mj-ea"/>
              </a:rPr>
              <a:t>交通計画やまちづくり等との連携によるバリアフリー化の推進</a:t>
            </a:r>
            <a:endParaRPr kumimoji="0" lang="en-US" altLang="ja-JP" sz="1800" kern="0" dirty="0" smtClean="0">
              <a:latin typeface="+mj-ea"/>
              <a:ea typeface="+mj-ea"/>
            </a:endParaRPr>
          </a:p>
          <a:p>
            <a:pPr marL="177800" indent="-82550"/>
            <a:r>
              <a:rPr lang="ja-JP" altLang="en-US" sz="1600" dirty="0" smtClean="0"/>
              <a:t>・</a:t>
            </a:r>
            <a:r>
              <a:rPr lang="ja-JP" altLang="ja-JP" sz="1600" b="1" u="sng" dirty="0" smtClean="0">
                <a:solidFill>
                  <a:srgbClr val="FF3300"/>
                </a:solidFill>
              </a:rPr>
              <a:t>社会資本整備重点計画</a:t>
            </a:r>
            <a:r>
              <a:rPr lang="ja-JP" altLang="ja-JP" sz="1600" dirty="0" smtClean="0"/>
              <a:t>など</a:t>
            </a:r>
            <a:r>
              <a:rPr lang="ja-JP" altLang="en-US" sz="1600" dirty="0" smtClean="0"/>
              <a:t>国が作成する計画</a:t>
            </a:r>
            <a:r>
              <a:rPr lang="ja-JP" altLang="ja-JP" sz="1600" dirty="0" smtClean="0"/>
              <a:t>にバリアフリーの観点を明確に位置づけることなどにより、各種事業の実施と併せて総合的</a:t>
            </a:r>
            <a:r>
              <a:rPr lang="ja-JP" altLang="en-US" sz="1600" dirty="0" smtClean="0"/>
              <a:t>な実施の</a:t>
            </a:r>
            <a:r>
              <a:rPr lang="ja-JP" altLang="ja-JP" sz="1600" dirty="0" smtClean="0"/>
              <a:t>推進を図るべき。</a:t>
            </a:r>
          </a:p>
          <a:p>
            <a:pPr marL="177800" indent="-82550"/>
            <a:r>
              <a:rPr lang="ja-JP" altLang="en-US" sz="1600" dirty="0" smtClean="0"/>
              <a:t>・</a:t>
            </a:r>
            <a:r>
              <a:rPr lang="ja-JP" altLang="ja-JP" sz="1600" dirty="0" smtClean="0"/>
              <a:t>交通基本法案成立後に策定予定の</a:t>
            </a:r>
            <a:r>
              <a:rPr lang="ja-JP" altLang="ja-JP" sz="1600" b="1" u="sng" dirty="0" smtClean="0">
                <a:solidFill>
                  <a:srgbClr val="FF3300"/>
                </a:solidFill>
              </a:rPr>
              <a:t>交通基本計画</a:t>
            </a:r>
            <a:r>
              <a:rPr lang="ja-JP" altLang="ja-JP" sz="1600" dirty="0" smtClean="0"/>
              <a:t>において、今後の交通を考える上での基礎的な事項としてバリアフリー化を位置づけることにより、公共交通の確保・維持等の各種施策と併せてバリアフリー化の取組みを総合的に実施していくことが重要。その際、ＳＴＳ（スペシャル・トランスポート・サービス）についても</a:t>
            </a:r>
            <a:r>
              <a:rPr lang="ja-JP" altLang="en-US" sz="1600" dirty="0" smtClean="0"/>
              <a:t>積極的に活用されるよう</a:t>
            </a:r>
            <a:r>
              <a:rPr lang="ja-JP" altLang="ja-JP" sz="1600" dirty="0" smtClean="0"/>
              <a:t>方針を示す</a:t>
            </a:r>
            <a:r>
              <a:rPr lang="ja-JP" altLang="en-US" sz="1600" dirty="0" smtClean="0"/>
              <a:t>ことが</a:t>
            </a:r>
            <a:r>
              <a:rPr lang="ja-JP" altLang="ja-JP" sz="1600" dirty="0" smtClean="0"/>
              <a:t>必要。</a:t>
            </a:r>
          </a:p>
          <a:p>
            <a:pPr marL="177800" indent="-82550"/>
            <a:r>
              <a:rPr lang="ja-JP" altLang="en-US" sz="1600" dirty="0" smtClean="0"/>
              <a:t>・</a:t>
            </a:r>
            <a:r>
              <a:rPr lang="ja-JP" altLang="ja-JP" sz="1600" dirty="0" smtClean="0"/>
              <a:t>鉄道駅等の周辺の商店街等を含んだ市街地一帯や建築物のバリアフリー化をより一層推進するため、</a:t>
            </a:r>
            <a:r>
              <a:rPr lang="ja-JP" altLang="ja-JP" sz="1600" b="1" u="sng" dirty="0" smtClean="0">
                <a:solidFill>
                  <a:srgbClr val="FF3300"/>
                </a:solidFill>
              </a:rPr>
              <a:t>中心市街地活性化基本計画</a:t>
            </a:r>
            <a:r>
              <a:rPr lang="ja-JP" altLang="en-US" sz="1600" b="1" u="sng" dirty="0" smtClean="0">
                <a:solidFill>
                  <a:srgbClr val="FF3300"/>
                </a:solidFill>
              </a:rPr>
              <a:t>の</a:t>
            </a:r>
            <a:r>
              <a:rPr lang="ja-JP" altLang="ja-JP" sz="1600" b="1" u="sng" dirty="0" smtClean="0">
                <a:solidFill>
                  <a:srgbClr val="FF3300"/>
                </a:solidFill>
              </a:rPr>
              <a:t>区域等において基本構想を作成</a:t>
            </a:r>
            <a:r>
              <a:rPr lang="ja-JP" altLang="ja-JP" sz="1600" dirty="0" smtClean="0"/>
              <a:t>することや、鉄道事業者単独ではバリアフリー化が難しい駅のバリアフリー化を図るため、市街地再開発事業等と一体となった事業の実施を推進すること等、</a:t>
            </a:r>
            <a:r>
              <a:rPr lang="ja-JP" altLang="ja-JP" sz="1600" b="1" u="sng" dirty="0" smtClean="0">
                <a:solidFill>
                  <a:srgbClr val="FF3300"/>
                </a:solidFill>
              </a:rPr>
              <a:t>まちづくりと一体となったバリアフリー化を推進</a:t>
            </a:r>
            <a:r>
              <a:rPr lang="ja-JP" altLang="en-US" sz="1600" dirty="0" smtClean="0"/>
              <a:t>していくべき</a:t>
            </a:r>
            <a:r>
              <a:rPr lang="ja-JP" altLang="ja-JP" sz="1600" dirty="0" smtClean="0"/>
              <a:t>。</a:t>
            </a:r>
            <a:endParaRPr lang="en-US" altLang="ja-JP" sz="1600" dirty="0" smtClean="0"/>
          </a:p>
          <a:p>
            <a:pPr marL="177800" indent="-82550"/>
            <a:r>
              <a:rPr lang="ja-JP" altLang="en-US" sz="1600" dirty="0" smtClean="0"/>
              <a:t>・</a:t>
            </a:r>
            <a:r>
              <a:rPr lang="ja-JP" altLang="ja-JP" sz="1600" b="1" u="sng" dirty="0" smtClean="0">
                <a:solidFill>
                  <a:srgbClr val="FF3300"/>
                </a:solidFill>
              </a:rPr>
              <a:t>ホームドア等</a:t>
            </a:r>
            <a:r>
              <a:rPr lang="ja-JP" altLang="ja-JP" sz="1600" dirty="0" smtClean="0"/>
              <a:t>について</a:t>
            </a:r>
            <a:r>
              <a:rPr lang="ja-JP" altLang="en-US" sz="1600" dirty="0" smtClean="0"/>
              <a:t>は</a:t>
            </a:r>
            <a:r>
              <a:rPr lang="ja-JP" altLang="ja-JP" sz="1600" dirty="0" smtClean="0"/>
              <a:t>、地域住民の福祉の増進を図る観点からも、</a:t>
            </a:r>
            <a:r>
              <a:rPr lang="ja-JP" altLang="ja-JP" sz="1600" b="1" u="sng" dirty="0" smtClean="0">
                <a:solidFill>
                  <a:srgbClr val="FF3300"/>
                </a:solidFill>
              </a:rPr>
              <a:t>地方公共団体に対して具体的な支援を前提とした取組みを求める</a:t>
            </a:r>
            <a:r>
              <a:rPr lang="ja-JP" altLang="ja-JP" sz="1600" dirty="0" smtClean="0"/>
              <a:t>べき。</a:t>
            </a:r>
            <a:endParaRPr kumimoji="0" lang="en-US" altLang="ja-JP" sz="1600" kern="0" dirty="0">
              <a:solidFill>
                <a:prstClr val="black"/>
              </a:solidFill>
              <a:latin typeface="Calibri"/>
              <a:ea typeface="ＭＳ Ｐゴシック"/>
            </a:endParaRPr>
          </a:p>
        </p:txBody>
      </p:sp>
      <p:sp>
        <p:nvSpPr>
          <p:cNvPr id="10" name="テキスト ボックス 9"/>
          <p:cNvSpPr txBox="1"/>
          <p:nvPr/>
        </p:nvSpPr>
        <p:spPr>
          <a:xfrm>
            <a:off x="185055" y="4576488"/>
            <a:ext cx="8707429" cy="2092881"/>
          </a:xfrm>
          <a:prstGeom prst="rect">
            <a:avLst/>
          </a:prstGeom>
          <a:solidFill>
            <a:sysClr val="window" lastClr="FFFFFF"/>
          </a:solidFill>
          <a:ln w="25400" cap="flat" cmpd="sng" algn="ctr">
            <a:solidFill>
              <a:srgbClr val="4F81BD"/>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latin typeface="+mj-ea"/>
                <a:ea typeface="+mj-ea"/>
              </a:rPr>
              <a:t>災害時・緊急時に対応したバリアフリー化方策の検討</a:t>
            </a:r>
            <a:endParaRPr kumimoji="0" lang="en-US" altLang="ja-JP" sz="1800" kern="0" dirty="0" smtClean="0">
              <a:latin typeface="+mj-ea"/>
              <a:ea typeface="+mj-ea"/>
            </a:endParaRPr>
          </a:p>
          <a:p>
            <a:pPr marL="177800" indent="-95250"/>
            <a:r>
              <a:rPr lang="ja-JP" altLang="en-US" sz="1600" dirty="0" smtClean="0"/>
              <a:t>・</a:t>
            </a:r>
            <a:r>
              <a:rPr lang="ja-JP" altLang="ja-JP" sz="1600" dirty="0" smtClean="0"/>
              <a:t>東日本大震災を踏まえ、</a:t>
            </a:r>
            <a:r>
              <a:rPr lang="ja-JP" altLang="ja-JP" sz="1600" b="1" u="sng" dirty="0" smtClean="0">
                <a:solidFill>
                  <a:srgbClr val="FF3300"/>
                </a:solidFill>
              </a:rPr>
              <a:t>災害時・緊急時における避難施設・避難経路のバリアフリー化方策</a:t>
            </a:r>
            <a:r>
              <a:rPr lang="ja-JP" altLang="ja-JP" sz="1600" dirty="0" smtClean="0"/>
              <a:t>を検討し、その方向性を示すことは、国の喫緊の課題</a:t>
            </a:r>
            <a:r>
              <a:rPr lang="ja-JP" altLang="en-US" sz="1600" dirty="0" smtClean="0"/>
              <a:t>。</a:t>
            </a:r>
            <a:endParaRPr lang="en-US" altLang="ja-JP" sz="1600" dirty="0" smtClean="0"/>
          </a:p>
          <a:p>
            <a:pPr marL="177800" indent="-95250"/>
            <a:r>
              <a:rPr lang="ja-JP" altLang="en-US" sz="1600" dirty="0" smtClean="0"/>
              <a:t>・</a:t>
            </a:r>
            <a:r>
              <a:rPr lang="ja-JP" altLang="ja-JP" sz="1600" dirty="0" smtClean="0"/>
              <a:t>高齢者、障害者等への災害時の避難施設・避難経路のバリアフリー化のあり方について早急に検討を行い、今後の防災や減災まちづくりにおける指針として活用を図るほか、</a:t>
            </a:r>
            <a:r>
              <a:rPr lang="ja-JP" altLang="ja-JP" sz="1600" b="1" u="sng" dirty="0" smtClean="0">
                <a:solidFill>
                  <a:srgbClr val="FF3300"/>
                </a:solidFill>
              </a:rPr>
              <a:t>バリアフリー基本構想作成ガイドブック等にも位置づけ</a:t>
            </a:r>
            <a:r>
              <a:rPr lang="ja-JP" altLang="ja-JP" sz="1600" dirty="0" smtClean="0"/>
              <a:t>ること</a:t>
            </a:r>
            <a:r>
              <a:rPr lang="ja-JP" altLang="en-US" sz="1600" dirty="0" smtClean="0"/>
              <a:t>が</a:t>
            </a:r>
            <a:r>
              <a:rPr lang="ja-JP" altLang="ja-JP" sz="1600" dirty="0" smtClean="0"/>
              <a:t>必要。</a:t>
            </a:r>
          </a:p>
          <a:p>
            <a:pPr marL="177800" indent="-95250"/>
            <a:r>
              <a:rPr lang="ja-JP" altLang="en-US" sz="1600" dirty="0" smtClean="0"/>
              <a:t>・</a:t>
            </a:r>
            <a:r>
              <a:rPr lang="ja-JP" altLang="ja-JP" sz="1600" dirty="0" smtClean="0"/>
              <a:t>東日本大震災の被災地の復興計画の中においても、バリアフリーのまちづくりを位置づけ、実施していくことも重要。</a:t>
            </a:r>
            <a:endParaRPr kumimoji="0" lang="en-US" altLang="ja-JP" sz="1600" kern="0" dirty="0">
              <a:latin typeface="Calibri"/>
              <a:ea typeface="ＭＳ Ｐゴシック"/>
            </a:endParaRPr>
          </a:p>
        </p:txBody>
      </p:sp>
      <p:sp>
        <p:nvSpPr>
          <p:cNvPr id="2" name="スライド番号プレースホルダ 1"/>
          <p:cNvSpPr>
            <a:spLocks noGrp="1"/>
          </p:cNvSpPr>
          <p:nvPr>
            <p:ph type="sldNum" sz="quarter" idx="12"/>
          </p:nvPr>
        </p:nvSpPr>
        <p:spPr>
          <a:xfrm>
            <a:off x="7010400" y="6525344"/>
            <a:ext cx="2133600" cy="476250"/>
          </a:xfrm>
        </p:spPr>
        <p:txBody>
          <a:bodyPr/>
          <a:lstStyle/>
          <a:p>
            <a:fld id="{D1B814D5-9A44-4ACA-BB1C-798133463127}" type="slidenum">
              <a:rPr lang="en-US" altLang="ja-JP" smtClean="0">
                <a:solidFill>
                  <a:srgbClr val="000000"/>
                </a:solidFill>
              </a:rPr>
              <a:pPr/>
              <a:t>17</a:t>
            </a:fld>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2054" y="764704"/>
            <a:ext cx="8995456" cy="6021288"/>
          </a:xfrm>
          <a:prstGeom prst="roundRect">
            <a:avLst>
              <a:gd name="adj" fmla="val 5272"/>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lIns="68415" tIns="34208" rIns="68415" bIns="34208"/>
          <a:lstStyle/>
          <a:p>
            <a:pPr marL="0" marR="0" lvl="0" indent="0" defTabSz="957816"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ＤＦ特太ゴシック体" pitchFamily="1" charset="-128"/>
              <a:cs typeface="+mn-cs"/>
            </a:endParaRPr>
          </a:p>
        </p:txBody>
      </p:sp>
      <p:sp>
        <p:nvSpPr>
          <p:cNvPr id="2" name="スライド番号プレースホルダ 1"/>
          <p:cNvSpPr>
            <a:spLocks noGrp="1"/>
          </p:cNvSpPr>
          <p:nvPr>
            <p:ph type="sldNum" sz="quarter" idx="12"/>
          </p:nvPr>
        </p:nvSpPr>
        <p:spPr>
          <a:xfrm>
            <a:off x="7010400" y="6525344"/>
            <a:ext cx="2133600" cy="476250"/>
          </a:xfrm>
        </p:spPr>
        <p:txBody>
          <a:bodyPr/>
          <a:lstStyle/>
          <a:p>
            <a:fld id="{D1B814D5-9A44-4ACA-BB1C-798133463127}" type="slidenum">
              <a:rPr lang="en-US" altLang="ja-JP" smtClean="0">
                <a:solidFill>
                  <a:srgbClr val="000000"/>
                </a:solidFill>
              </a:rPr>
              <a:pPr/>
              <a:t>18</a:t>
            </a:fld>
            <a:endParaRPr lang="en-US" altLang="ja-JP">
              <a:solidFill>
                <a:srgbClr val="000000"/>
              </a:solidFill>
            </a:endParaRPr>
          </a:p>
        </p:txBody>
      </p:sp>
      <p:sp>
        <p:nvSpPr>
          <p:cNvPr id="6" name="正方形/長方形 64"/>
          <p:cNvSpPr>
            <a:spLocks noChangeArrowheads="1"/>
          </p:cNvSpPr>
          <p:nvPr/>
        </p:nvSpPr>
        <p:spPr bwMode="auto">
          <a:xfrm>
            <a:off x="118582" y="620696"/>
            <a:ext cx="6613658" cy="376861"/>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wrap="square" lIns="68415" tIns="34208" rIns="68415" bIns="34208">
            <a:spAutoFit/>
          </a:bodyPr>
          <a:lstStyle/>
          <a:p>
            <a:pPr marL="0" marR="0" lvl="0" indent="0" defTabSz="957341"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chemeClr val="bg1"/>
                </a:solidFill>
                <a:effectLst/>
                <a:uLnTx/>
                <a:uFillTx/>
                <a:latin typeface="Calibri" charset="0"/>
                <a:ea typeface="ＤＦ特太ゴシック体" charset="0"/>
                <a:cs typeface="ＤＦ特太ゴシック体" charset="0"/>
              </a:rPr>
              <a:t>（２）様々</a:t>
            </a:r>
            <a:r>
              <a:rPr kumimoji="0" lang="ja-JP" altLang="en-US" sz="2000" b="0" i="0" u="none" strike="noStrike" kern="0" cap="none" spc="0" normalizeH="0" baseline="0" noProof="0" dirty="0">
                <a:ln>
                  <a:noFill/>
                </a:ln>
                <a:solidFill>
                  <a:schemeClr val="bg1"/>
                </a:solidFill>
                <a:effectLst/>
                <a:uLnTx/>
                <a:uFillTx/>
                <a:latin typeface="Calibri" charset="0"/>
                <a:ea typeface="ＤＦ特太ゴシック体" charset="0"/>
                <a:cs typeface="ＤＦ特太ゴシック体" charset="0"/>
              </a:rPr>
              <a:t>な障害特性に対応</a:t>
            </a:r>
            <a:r>
              <a:rPr kumimoji="0" lang="ja-JP" altLang="en-US" sz="2000" b="0" i="0" u="none" strike="noStrike" kern="0" cap="none" spc="0" normalizeH="0" baseline="0" noProof="0" dirty="0" smtClean="0">
                <a:ln>
                  <a:noFill/>
                </a:ln>
                <a:solidFill>
                  <a:schemeClr val="bg1"/>
                </a:solidFill>
                <a:effectLst/>
                <a:uLnTx/>
                <a:uFillTx/>
                <a:latin typeface="Calibri" charset="0"/>
                <a:ea typeface="ＤＦ特太ゴシック体" charset="0"/>
                <a:cs typeface="ＤＦ特太ゴシック体" charset="0"/>
              </a:rPr>
              <a:t>したバリアフリー化の推進</a:t>
            </a:r>
            <a:endParaRPr kumimoji="0" lang="ja-JP" altLang="en-US" sz="2000" b="0" i="0" u="none" strike="noStrike" kern="0" cap="none" spc="0" normalizeH="0" baseline="0" noProof="0" dirty="0">
              <a:ln>
                <a:noFill/>
              </a:ln>
              <a:solidFill>
                <a:schemeClr val="bg1"/>
              </a:solidFill>
              <a:effectLst/>
              <a:uLnTx/>
              <a:uFillTx/>
              <a:latin typeface="Calibri" charset="0"/>
              <a:ea typeface="ＤＦ特太ゴシック体" charset="0"/>
              <a:cs typeface="ＤＦ特太ゴシック体" charset="0"/>
            </a:endParaRPr>
          </a:p>
        </p:txBody>
      </p:sp>
      <p:sp>
        <p:nvSpPr>
          <p:cNvPr id="8" name="テキスト ボックス 7"/>
          <p:cNvSpPr txBox="1"/>
          <p:nvPr/>
        </p:nvSpPr>
        <p:spPr>
          <a:xfrm>
            <a:off x="251524" y="1196753"/>
            <a:ext cx="8574491" cy="2092881"/>
          </a:xfrm>
          <a:prstGeom prst="rect">
            <a:avLst/>
          </a:prstGeom>
          <a:solidFill>
            <a:sysClr val="window" lastClr="FFFFFF"/>
          </a:solidFill>
          <a:ln w="25400" cap="flat" cmpd="sng" algn="ctr">
            <a:solidFill>
              <a:srgbClr val="9BBB59"/>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latin typeface="+mj-ea"/>
                <a:ea typeface="+mj-ea"/>
              </a:rPr>
              <a:t>災害時・緊急時の情報提供方策の検討</a:t>
            </a:r>
            <a:endParaRPr kumimoji="0" lang="en-US" altLang="ja-JP" sz="1800" kern="0" dirty="0" smtClean="0">
              <a:latin typeface="+mj-ea"/>
              <a:ea typeface="+mj-ea"/>
            </a:endParaRPr>
          </a:p>
          <a:p>
            <a:pPr marL="177800" indent="-82550" defTabSz="957816" fontAlgn="auto">
              <a:spcBef>
                <a:spcPts val="0"/>
              </a:spcBef>
              <a:spcAft>
                <a:spcPts val="0"/>
              </a:spcAft>
              <a:defRPr/>
            </a:pPr>
            <a:r>
              <a:rPr lang="ja-JP" altLang="en-US" sz="1600" dirty="0" smtClean="0"/>
              <a:t>・</a:t>
            </a:r>
            <a:r>
              <a:rPr lang="ja-JP" altLang="ja-JP" sz="1600" dirty="0" smtClean="0"/>
              <a:t>東日本大震災を踏まえ、</a:t>
            </a:r>
            <a:r>
              <a:rPr lang="ja-JP" altLang="ja-JP" sz="1600" b="1" u="sng" dirty="0" smtClean="0">
                <a:solidFill>
                  <a:srgbClr val="FF3300"/>
                </a:solidFill>
              </a:rPr>
              <a:t>災害時・緊急時における避難等の情報提供方策</a:t>
            </a:r>
            <a:r>
              <a:rPr lang="ja-JP" altLang="ja-JP" sz="1600" dirty="0" smtClean="0"/>
              <a:t>を検討し、その方向性を示すことは、国の喫緊の課題。</a:t>
            </a:r>
            <a:endParaRPr lang="en-US" altLang="ja-JP" sz="1600" dirty="0" smtClean="0"/>
          </a:p>
          <a:p>
            <a:pPr marL="177800" indent="-82550" defTabSz="957816" fontAlgn="auto">
              <a:spcBef>
                <a:spcPts val="0"/>
              </a:spcBef>
              <a:spcAft>
                <a:spcPts val="0"/>
              </a:spcAft>
              <a:defRPr/>
            </a:pPr>
            <a:r>
              <a:rPr lang="ja-JP" altLang="en-US" sz="1600" dirty="0" smtClean="0"/>
              <a:t>・</a:t>
            </a:r>
            <a:r>
              <a:rPr lang="ja-JP" altLang="ja-JP" sz="1600" b="1" u="sng" dirty="0" smtClean="0">
                <a:solidFill>
                  <a:srgbClr val="FF3300"/>
                </a:solidFill>
              </a:rPr>
              <a:t>視覚障害者や聴覚障害者に対する情報アクセス</a:t>
            </a:r>
            <a:r>
              <a:rPr lang="ja-JP" altLang="ja-JP" sz="1600" dirty="0" smtClean="0"/>
              <a:t>については、平時であれば特段問題なく移動等できる場合であっても災害時・緊急時には適切にその情報を得られないため対応が困難となる場合が考えられることから、早急に災害時・緊急時の情報提供</a:t>
            </a:r>
            <a:r>
              <a:rPr lang="ja-JP" altLang="en-US" sz="1600" dirty="0" smtClean="0"/>
              <a:t>や避難誘導</a:t>
            </a:r>
            <a:r>
              <a:rPr lang="ja-JP" altLang="ja-JP" sz="1600" dirty="0" smtClean="0"/>
              <a:t>方策について検討を行うべき。</a:t>
            </a:r>
            <a:endParaRPr lang="en-US" altLang="ja-JP" sz="1600" dirty="0" smtClean="0"/>
          </a:p>
          <a:p>
            <a:pPr marL="177800" indent="-82550" defTabSz="957816" fontAlgn="auto">
              <a:spcBef>
                <a:spcPts val="0"/>
              </a:spcBef>
              <a:spcAft>
                <a:spcPts val="0"/>
              </a:spcAft>
              <a:defRPr/>
            </a:pPr>
            <a:r>
              <a:rPr lang="ja-JP" altLang="en-US" sz="1600" dirty="0" smtClean="0"/>
              <a:t>・</a:t>
            </a:r>
            <a:r>
              <a:rPr lang="ja-JP" altLang="ja-JP" sz="1600" b="1" u="sng" dirty="0" smtClean="0">
                <a:solidFill>
                  <a:srgbClr val="FF3300"/>
                </a:solidFill>
              </a:rPr>
              <a:t>知的障害者・発達障害者・精神障害者等にもわかり易いもの</a:t>
            </a:r>
            <a:r>
              <a:rPr lang="ja-JP" altLang="ja-JP" sz="1600" dirty="0" smtClean="0"/>
              <a:t>となるよう配慮する</a:t>
            </a:r>
            <a:r>
              <a:rPr lang="ja-JP" altLang="en-US" sz="1600" dirty="0" smtClean="0"/>
              <a:t>ことが</a:t>
            </a:r>
            <a:r>
              <a:rPr lang="ja-JP" altLang="ja-JP" sz="1600" dirty="0" smtClean="0"/>
              <a:t>必要。</a:t>
            </a:r>
            <a:endParaRPr kumimoji="0" lang="en-US" altLang="ja-JP" sz="1800" kern="0" dirty="0">
              <a:latin typeface="Calibri"/>
              <a:ea typeface="ＭＳ Ｐゴシック"/>
            </a:endParaRPr>
          </a:p>
        </p:txBody>
      </p:sp>
      <p:sp>
        <p:nvSpPr>
          <p:cNvPr id="9" name="テキスト ボックス 8"/>
          <p:cNvSpPr txBox="1"/>
          <p:nvPr/>
        </p:nvSpPr>
        <p:spPr>
          <a:xfrm>
            <a:off x="251524" y="3212980"/>
            <a:ext cx="8574491" cy="1600438"/>
          </a:xfrm>
          <a:prstGeom prst="rect">
            <a:avLst/>
          </a:prstGeom>
          <a:solidFill>
            <a:sysClr val="window" lastClr="FFFFFF"/>
          </a:solidFill>
          <a:ln w="25400" cap="flat" cmpd="sng" algn="ctr">
            <a:solidFill>
              <a:srgbClr val="9BBB59"/>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solidFill>
                  <a:prstClr val="black"/>
                </a:solidFill>
                <a:latin typeface="+mj-ea"/>
                <a:ea typeface="+mj-ea"/>
              </a:rPr>
              <a:t>弱視・色覚障害等に配慮したバリアフリー化の検討</a:t>
            </a:r>
            <a:endParaRPr kumimoji="0" lang="en-US" altLang="ja-JP" sz="1800" kern="0" dirty="0" smtClean="0">
              <a:solidFill>
                <a:prstClr val="black"/>
              </a:solidFill>
              <a:latin typeface="+mj-ea"/>
              <a:ea typeface="+mj-ea"/>
            </a:endParaRPr>
          </a:p>
          <a:p>
            <a:pPr marL="177800" indent="-82550"/>
            <a:r>
              <a:rPr lang="ja-JP" altLang="en-US" sz="1600" dirty="0" smtClean="0"/>
              <a:t>・</a:t>
            </a:r>
            <a:r>
              <a:rPr lang="ja-JP" altLang="ja-JP" sz="1600" dirty="0" smtClean="0"/>
              <a:t>従来、全盲者への対応を中心に検討が進められてきたため、</a:t>
            </a:r>
            <a:r>
              <a:rPr lang="ja-JP" altLang="ja-JP" sz="1600" b="1" u="sng" dirty="0" smtClean="0">
                <a:solidFill>
                  <a:srgbClr val="FF3300"/>
                </a:solidFill>
              </a:rPr>
              <a:t>弱視や色覚障害者等</a:t>
            </a:r>
            <a:r>
              <a:rPr lang="ja-JP" altLang="ja-JP" sz="1600" dirty="0" smtClean="0"/>
              <a:t>への対応が遅れているが、</a:t>
            </a:r>
            <a:r>
              <a:rPr lang="ja-JP" altLang="ja-JP" sz="1600" b="1" u="sng" dirty="0" smtClean="0">
                <a:solidFill>
                  <a:srgbClr val="FF3300"/>
                </a:solidFill>
              </a:rPr>
              <a:t>対象となる者の数が多く、その特性も多様である</a:t>
            </a:r>
            <a:r>
              <a:rPr lang="ja-JP" altLang="ja-JP" sz="1600" dirty="0" smtClean="0"/>
              <a:t>ことから、それらを考慮した検討が望まれる。</a:t>
            </a:r>
          </a:p>
          <a:p>
            <a:pPr marL="177800" indent="-82550"/>
            <a:r>
              <a:rPr lang="ja-JP" altLang="en-US" sz="1600" dirty="0" smtClean="0"/>
              <a:t>・</a:t>
            </a:r>
            <a:r>
              <a:rPr lang="ja-JP" altLang="ja-JP" sz="1600" dirty="0" smtClean="0"/>
              <a:t>照度や色のコントラストのあり方等、弱視や色覚障害に関する最新の研究成果を踏まえつつ、バリアフリー基準やガイドラインへの反映方法について、早急に検討を進めるべき。</a:t>
            </a:r>
            <a:endParaRPr kumimoji="0" lang="en-US" altLang="ja-JP" sz="1800" kern="0" dirty="0">
              <a:latin typeface="Calibri"/>
              <a:ea typeface="ＭＳ Ｐゴシック"/>
            </a:endParaRPr>
          </a:p>
        </p:txBody>
      </p:sp>
      <p:sp>
        <p:nvSpPr>
          <p:cNvPr id="10" name="テキスト ボックス 9"/>
          <p:cNvSpPr txBox="1"/>
          <p:nvPr/>
        </p:nvSpPr>
        <p:spPr>
          <a:xfrm>
            <a:off x="251524" y="4725153"/>
            <a:ext cx="8574491" cy="1846659"/>
          </a:xfrm>
          <a:prstGeom prst="rect">
            <a:avLst/>
          </a:prstGeom>
          <a:solidFill>
            <a:sysClr val="window" lastClr="FFFFFF"/>
          </a:solidFill>
          <a:ln w="25400" cap="flat" cmpd="sng" algn="ctr">
            <a:solidFill>
              <a:srgbClr val="9BBB59"/>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solidFill>
                  <a:prstClr val="black"/>
                </a:solidFill>
                <a:latin typeface="+mj-ea"/>
                <a:ea typeface="+mj-ea"/>
              </a:rPr>
              <a:t>知的障害者・発達障害者・精神障害者に配慮したバリアフリー化の検討</a:t>
            </a:r>
            <a:endParaRPr kumimoji="0" lang="en-US" altLang="ja-JP" sz="1800" kern="0" dirty="0" smtClean="0">
              <a:solidFill>
                <a:prstClr val="black"/>
              </a:solidFill>
              <a:latin typeface="+mj-ea"/>
              <a:ea typeface="+mj-ea"/>
            </a:endParaRPr>
          </a:p>
          <a:p>
            <a:pPr marL="177800" indent="-82550"/>
            <a:r>
              <a:rPr lang="ja-JP" altLang="en-US" sz="1600" dirty="0" smtClean="0"/>
              <a:t>・</a:t>
            </a:r>
            <a:r>
              <a:rPr lang="ja-JP" altLang="ja-JP" sz="1600" dirty="0" smtClean="0"/>
              <a:t>知的障害者・発達障害者・精神障害者への理解のより一層の促進を図るため、</a:t>
            </a:r>
            <a:r>
              <a:rPr lang="ja-JP" altLang="ja-JP" sz="1600" b="1" u="sng" dirty="0" smtClean="0">
                <a:solidFill>
                  <a:srgbClr val="FF3300"/>
                </a:solidFill>
              </a:rPr>
              <a:t>「コミュニケーションハンドブック」などの冊子や「コミュニケーションボード」等のツール</a:t>
            </a:r>
            <a:r>
              <a:rPr lang="ja-JP" altLang="en-US" sz="1600" b="1" u="sng" dirty="0" smtClean="0">
                <a:solidFill>
                  <a:srgbClr val="FF3300"/>
                </a:solidFill>
              </a:rPr>
              <a:t>の</a:t>
            </a:r>
            <a:r>
              <a:rPr lang="ja-JP" altLang="ja-JP" sz="1600" b="1" u="sng" dirty="0" smtClean="0">
                <a:solidFill>
                  <a:srgbClr val="FF3300"/>
                </a:solidFill>
              </a:rPr>
              <a:t>活用状況等</a:t>
            </a:r>
            <a:r>
              <a:rPr lang="ja-JP" altLang="ja-JP" sz="1600" dirty="0" smtClean="0"/>
              <a:t>や</a:t>
            </a:r>
            <a:r>
              <a:rPr lang="ja-JP" altLang="ja-JP" sz="1600" b="1" u="sng" dirty="0" smtClean="0">
                <a:solidFill>
                  <a:srgbClr val="FF3300"/>
                </a:solidFill>
              </a:rPr>
              <a:t>当事者が参加した研修の実施状況</a:t>
            </a:r>
            <a:r>
              <a:rPr lang="ja-JP" altLang="ja-JP" sz="1600" dirty="0" smtClean="0"/>
              <a:t>についてフォローアップを行う等によりその拡大を図る他、地方運輸局等で実施しているバリアフリー教室等も当事者参加により実施していくことを検討すべき。</a:t>
            </a:r>
          </a:p>
          <a:p>
            <a:pPr marL="177800" indent="-82550"/>
            <a:r>
              <a:rPr lang="ja-JP" altLang="en-US" sz="1600" dirty="0" smtClean="0"/>
              <a:t>・</a:t>
            </a:r>
            <a:r>
              <a:rPr lang="ja-JP" altLang="ja-JP" sz="1600" dirty="0" smtClean="0"/>
              <a:t>医療分野等の最新の研究成果等も踏まえ、</a:t>
            </a:r>
            <a:r>
              <a:rPr lang="ja-JP" altLang="ja-JP" sz="1600" b="1" u="sng" dirty="0" smtClean="0">
                <a:solidFill>
                  <a:srgbClr val="FF3300"/>
                </a:solidFill>
              </a:rPr>
              <a:t>施設整備における留意点や表示方法、アナウンス等</a:t>
            </a:r>
            <a:r>
              <a:rPr lang="ja-JP" altLang="ja-JP" sz="1600" dirty="0" smtClean="0"/>
              <a:t>について更に研究を深め、ガイドラインや基準等の充実を図っていくべき。</a:t>
            </a:r>
          </a:p>
        </p:txBody>
      </p:sp>
      <p:sp>
        <p:nvSpPr>
          <p:cNvPr id="11" name="タイトル 17"/>
          <p:cNvSpPr txBox="1">
            <a:spLocks/>
          </p:cNvSpPr>
          <p:nvPr/>
        </p:nvSpPr>
        <p:spPr>
          <a:xfrm>
            <a:off x="1" y="0"/>
            <a:ext cx="7020658" cy="47625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0" cap="none" spc="0" normalizeH="0" baseline="0" noProof="0" dirty="0" smtClean="0">
                <a:ln>
                  <a:noFill/>
                </a:ln>
                <a:solidFill>
                  <a:srgbClr val="4087C8"/>
                </a:solidFill>
                <a:effectLst/>
                <a:uLnTx/>
                <a:uFillTx/>
                <a:latin typeface="+mj-lt"/>
                <a:ea typeface="+mj-ea"/>
                <a:cs typeface="+mj-cs"/>
              </a:rPr>
              <a:t>９．今後の取組みの方向性</a:t>
            </a:r>
            <a:r>
              <a:rPr kumimoji="1" lang="en-US" altLang="ja-JP" sz="2800" b="0" i="0" u="none" strike="noStrike" kern="0" cap="none" spc="0" normalizeH="0" baseline="0" noProof="0" dirty="0" smtClean="0">
                <a:ln>
                  <a:noFill/>
                </a:ln>
                <a:solidFill>
                  <a:srgbClr val="4087C8"/>
                </a:solidFill>
                <a:effectLst/>
                <a:uLnTx/>
                <a:uFillTx/>
                <a:latin typeface="+mj-lt"/>
                <a:ea typeface="+mj-ea"/>
                <a:cs typeface="+mj-cs"/>
              </a:rPr>
              <a:t>(3)</a:t>
            </a:r>
            <a:endParaRPr kumimoji="1" lang="ja-JP" altLang="en-US" sz="2800" b="0" i="0" u="none" strike="noStrike" kern="0" cap="none" spc="0" normalizeH="0" baseline="0" noProof="0" dirty="0">
              <a:ln>
                <a:noFill/>
              </a:ln>
              <a:solidFill>
                <a:srgbClr val="4087C8"/>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2054" y="764704"/>
            <a:ext cx="8995456" cy="6021288"/>
          </a:xfrm>
          <a:prstGeom prst="roundRect">
            <a:avLst>
              <a:gd name="adj" fmla="val 4758"/>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lIns="68415" tIns="34208" rIns="68415" bIns="34208"/>
          <a:lstStyle/>
          <a:p>
            <a:pPr marL="0" marR="0" lvl="0" indent="0" defTabSz="957816"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ＤＦ特太ゴシック体" pitchFamily="1" charset="-128"/>
              <a:cs typeface="+mn-cs"/>
            </a:endParaRPr>
          </a:p>
        </p:txBody>
      </p:sp>
      <p:sp>
        <p:nvSpPr>
          <p:cNvPr id="8" name="テキスト ボックス 7"/>
          <p:cNvSpPr txBox="1"/>
          <p:nvPr/>
        </p:nvSpPr>
        <p:spPr>
          <a:xfrm>
            <a:off x="107504" y="836712"/>
            <a:ext cx="8773894" cy="1354217"/>
          </a:xfrm>
          <a:prstGeom prst="rect">
            <a:avLst/>
          </a:prstGeom>
          <a:solidFill>
            <a:sysClr val="window" lastClr="FFFFFF"/>
          </a:solidFill>
          <a:ln w="25400" cap="flat" cmpd="sng" algn="ctr">
            <a:solidFill>
              <a:srgbClr val="8064A2"/>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solidFill>
                  <a:prstClr val="black"/>
                </a:solidFill>
                <a:latin typeface="+mj-ea"/>
                <a:ea typeface="+mj-ea"/>
              </a:rPr>
              <a:t>バリアフリーに関する基礎データの整備・公表</a:t>
            </a:r>
            <a:endParaRPr kumimoji="0" lang="en-US" altLang="ja-JP" sz="1800" kern="0" dirty="0" smtClean="0">
              <a:solidFill>
                <a:prstClr val="black"/>
              </a:solidFill>
              <a:latin typeface="+mj-ea"/>
              <a:ea typeface="+mj-ea"/>
            </a:endParaRPr>
          </a:p>
          <a:p>
            <a:pPr marL="177800" indent="-82550"/>
            <a:r>
              <a:rPr lang="ja-JP" altLang="en-US" sz="1600" dirty="0" smtClean="0"/>
              <a:t>・</a:t>
            </a:r>
            <a:r>
              <a:rPr lang="ja-JP" altLang="ja-JP" sz="1600" b="1" u="sng" dirty="0" smtClean="0">
                <a:solidFill>
                  <a:srgbClr val="FF3300"/>
                </a:solidFill>
              </a:rPr>
              <a:t>移動困難者の人数等のデータ</a:t>
            </a:r>
            <a:r>
              <a:rPr lang="ja-JP" altLang="ja-JP" sz="1600" dirty="0" smtClean="0"/>
              <a:t>を詳細に把握する</a:t>
            </a:r>
            <a:r>
              <a:rPr lang="ja-JP" altLang="en-US" sz="1600" dirty="0" smtClean="0"/>
              <a:t>ことが</a:t>
            </a:r>
            <a:r>
              <a:rPr lang="ja-JP" altLang="ja-JP" sz="1600" dirty="0" smtClean="0"/>
              <a:t>必要。</a:t>
            </a:r>
          </a:p>
          <a:p>
            <a:pPr marL="177800" indent="-82550"/>
            <a:r>
              <a:rPr lang="ja-JP" altLang="en-US" sz="1600" dirty="0" smtClean="0"/>
              <a:t>・</a:t>
            </a:r>
            <a:r>
              <a:rPr lang="ja-JP" altLang="ja-JP" sz="1600" dirty="0" smtClean="0"/>
              <a:t>近畿圏におけるパーソントリップ調査において移動困難者に関するデータが整備されたところであるが、全国調査においても同様のデータを整備し、公表することにより、</a:t>
            </a:r>
            <a:r>
              <a:rPr lang="ja-JP" altLang="ja-JP" sz="1600" b="1" u="sng" dirty="0" smtClean="0">
                <a:solidFill>
                  <a:srgbClr val="FF3300"/>
                </a:solidFill>
              </a:rPr>
              <a:t>高齢者、障害者等の移動の実態把握</a:t>
            </a:r>
            <a:r>
              <a:rPr lang="ja-JP" altLang="ja-JP" sz="1600" dirty="0" smtClean="0"/>
              <a:t>に努め、施策の検討等に活用していくべき。</a:t>
            </a:r>
          </a:p>
        </p:txBody>
      </p:sp>
      <p:sp>
        <p:nvSpPr>
          <p:cNvPr id="9" name="テキスト ボックス 8"/>
          <p:cNvSpPr txBox="1"/>
          <p:nvPr/>
        </p:nvSpPr>
        <p:spPr>
          <a:xfrm>
            <a:off x="107504" y="2132856"/>
            <a:ext cx="8773894" cy="3077766"/>
          </a:xfrm>
          <a:prstGeom prst="rect">
            <a:avLst/>
          </a:prstGeom>
          <a:solidFill>
            <a:sysClr val="window" lastClr="FFFFFF"/>
          </a:solidFill>
          <a:ln w="25400" cap="flat" cmpd="sng" algn="ctr">
            <a:solidFill>
              <a:srgbClr val="8064A2"/>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solidFill>
                  <a:prstClr val="black"/>
                </a:solidFill>
                <a:latin typeface="+mj-ea"/>
                <a:ea typeface="+mj-ea"/>
              </a:rPr>
              <a:t>道路、建築物等のバリアフリー化に関する地域の取組みの収集・情報発信</a:t>
            </a:r>
            <a:endParaRPr kumimoji="0" lang="en-US" altLang="ja-JP" sz="1800" kern="0" dirty="0" smtClean="0">
              <a:solidFill>
                <a:srgbClr val="FF0000"/>
              </a:solidFill>
              <a:latin typeface="+mj-ea"/>
              <a:ea typeface="+mj-ea"/>
            </a:endParaRPr>
          </a:p>
          <a:p>
            <a:pPr marL="177800" indent="-95250"/>
            <a:r>
              <a:rPr lang="ja-JP" altLang="en-US" sz="1600" dirty="0" smtClean="0"/>
              <a:t>・</a:t>
            </a:r>
            <a:r>
              <a:rPr lang="ja-JP" altLang="ja-JP" sz="1600" dirty="0" smtClean="0"/>
              <a:t>基本構想作成予定等調査を活用し、各市町村における</a:t>
            </a:r>
            <a:r>
              <a:rPr lang="ja-JP" altLang="ja-JP" sz="1600" b="1" u="sng" dirty="0" smtClean="0">
                <a:solidFill>
                  <a:srgbClr val="FF3300"/>
                </a:solidFill>
              </a:rPr>
              <a:t>基本構想作成状況や、作成済みの基本構想に関するデータを公表</a:t>
            </a:r>
            <a:r>
              <a:rPr lang="ja-JP" altLang="ja-JP" sz="1600" dirty="0" smtClean="0"/>
              <a:t>することで、地域の取組みを促進していくべき。</a:t>
            </a:r>
          </a:p>
          <a:p>
            <a:pPr marL="177800" indent="-95250"/>
            <a:r>
              <a:rPr lang="ja-JP" altLang="en-US" sz="1600" dirty="0" smtClean="0"/>
              <a:t>・</a:t>
            </a:r>
            <a:r>
              <a:rPr lang="ja-JP" altLang="ja-JP" sz="1600" dirty="0" smtClean="0"/>
              <a:t>道路については、特定道路以外の道路は現状が十分には把握されておらず、地域の取組みを促進するためにも、</a:t>
            </a:r>
            <a:r>
              <a:rPr lang="ja-JP" altLang="ja-JP" sz="1600" b="1" u="sng" dirty="0" smtClean="0">
                <a:solidFill>
                  <a:srgbClr val="FF3300"/>
                </a:solidFill>
              </a:rPr>
              <a:t>地方公共団体等の取組み状況や面的な整備状況を国において把握し、公表</a:t>
            </a:r>
            <a:r>
              <a:rPr lang="ja-JP" altLang="en-US" sz="1600" dirty="0" smtClean="0"/>
              <a:t>することが望ましい</a:t>
            </a:r>
            <a:r>
              <a:rPr lang="ja-JP" altLang="ja-JP" sz="1600" dirty="0" smtClean="0"/>
              <a:t>。</a:t>
            </a:r>
          </a:p>
          <a:p>
            <a:pPr marL="177800" indent="-95250"/>
            <a:r>
              <a:rPr lang="ja-JP" altLang="en-US" sz="1600" dirty="0" smtClean="0"/>
              <a:t>・</a:t>
            </a:r>
            <a:r>
              <a:rPr lang="ja-JP" altLang="ja-JP" sz="1600" dirty="0" smtClean="0"/>
              <a:t>建築物については、地方公共団体が建築物移動等円滑化基準への適合義務の対象となる建築物の追加</a:t>
            </a:r>
            <a:r>
              <a:rPr lang="ja-JP" altLang="en-US" sz="1600" dirty="0" smtClean="0"/>
              <a:t>等</a:t>
            </a:r>
            <a:r>
              <a:rPr lang="ja-JP" altLang="ja-JP" sz="1600" dirty="0" smtClean="0"/>
              <a:t>を行い、地域の実情に応じた取組みを行う仕組みが確立。福祉のまちづくり条例による取組みの状況を再点検しつつ、バリアフリー法に基づく条例の制定を一層促進するため、</a:t>
            </a:r>
            <a:r>
              <a:rPr lang="ja-JP" altLang="ja-JP" sz="1600" b="1" u="sng" dirty="0" smtClean="0">
                <a:solidFill>
                  <a:srgbClr val="FF3300"/>
                </a:solidFill>
              </a:rPr>
              <a:t>条例の内容等に関する情報を国において収集し、情報発信</a:t>
            </a:r>
            <a:r>
              <a:rPr lang="ja-JP" altLang="en-US" sz="1600" dirty="0" smtClean="0"/>
              <a:t>することが望ましい</a:t>
            </a:r>
            <a:r>
              <a:rPr lang="ja-JP" altLang="ja-JP" sz="1600" dirty="0" smtClean="0"/>
              <a:t>。</a:t>
            </a:r>
          </a:p>
          <a:p>
            <a:pPr marL="177800" indent="-95250"/>
            <a:r>
              <a:rPr lang="ja-JP" altLang="en-US" sz="1600" dirty="0" smtClean="0"/>
              <a:t>・</a:t>
            </a:r>
            <a:r>
              <a:rPr lang="ja-JP" altLang="ja-JP" sz="1600" dirty="0" smtClean="0"/>
              <a:t>路外駐車場、都市公園等についても、</a:t>
            </a:r>
            <a:r>
              <a:rPr lang="ja-JP" altLang="en-US" sz="1600" dirty="0" smtClean="0"/>
              <a:t>できる限り</a:t>
            </a:r>
            <a:r>
              <a:rPr lang="ja-JP" altLang="ja-JP" sz="1600" dirty="0" smtClean="0"/>
              <a:t>詳細なバリアフリー化の実態把握に努め、公表</a:t>
            </a:r>
            <a:r>
              <a:rPr lang="ja-JP" altLang="en-US" sz="1600" dirty="0" smtClean="0"/>
              <a:t>することが望ましい</a:t>
            </a:r>
            <a:r>
              <a:rPr lang="ja-JP" altLang="ja-JP" sz="1600" dirty="0" smtClean="0"/>
              <a:t>。</a:t>
            </a:r>
            <a:endParaRPr lang="ja-JP" altLang="ja-JP" sz="1600" dirty="0"/>
          </a:p>
        </p:txBody>
      </p:sp>
      <p:sp>
        <p:nvSpPr>
          <p:cNvPr id="10" name="テキスト ボックス 9"/>
          <p:cNvSpPr txBox="1"/>
          <p:nvPr/>
        </p:nvSpPr>
        <p:spPr>
          <a:xfrm>
            <a:off x="107504" y="5157192"/>
            <a:ext cx="8773898" cy="1600438"/>
          </a:xfrm>
          <a:prstGeom prst="rect">
            <a:avLst/>
          </a:prstGeom>
          <a:solidFill>
            <a:sysClr val="window" lastClr="FFFFFF"/>
          </a:solidFill>
          <a:ln w="25400" cap="flat" cmpd="sng" algn="ctr">
            <a:solidFill>
              <a:srgbClr val="8064A2"/>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latin typeface="+mj-ea"/>
                <a:ea typeface="+mj-ea"/>
              </a:rPr>
              <a:t>バリアフリー化の評価指標の検討</a:t>
            </a:r>
            <a:endParaRPr kumimoji="0" lang="en-US" altLang="ja-JP" sz="1800" kern="0" dirty="0" smtClean="0">
              <a:latin typeface="+mj-ea"/>
              <a:ea typeface="+mj-ea"/>
            </a:endParaRPr>
          </a:p>
          <a:p>
            <a:pPr marL="177800" indent="-82550"/>
            <a:r>
              <a:rPr lang="ja-JP" altLang="en-US" sz="1600" dirty="0" smtClean="0"/>
              <a:t>・</a:t>
            </a:r>
            <a:r>
              <a:rPr lang="ja-JP" altLang="ja-JP" sz="1600" dirty="0" smtClean="0"/>
              <a:t>バリアフリー化により、どの程度、</a:t>
            </a:r>
            <a:r>
              <a:rPr lang="ja-JP" altLang="ja-JP" sz="1600" b="1" u="sng" dirty="0" smtClean="0">
                <a:solidFill>
                  <a:srgbClr val="FF3300"/>
                </a:solidFill>
              </a:rPr>
              <a:t>高齢者、障害者等が自立した日常生活及び社会生活を営むことができるようになったのか</a:t>
            </a:r>
            <a:r>
              <a:rPr lang="ja-JP" altLang="ja-JP" sz="1600" dirty="0" smtClean="0"/>
              <a:t>等について、適切なデータの整備や指標を設定する等により把握・公表</a:t>
            </a:r>
            <a:r>
              <a:rPr lang="ja-JP" altLang="en-US" sz="1600" dirty="0" smtClean="0"/>
              <a:t>する</a:t>
            </a:r>
            <a:r>
              <a:rPr lang="ja-JP" altLang="ja-JP" sz="1600" dirty="0" smtClean="0"/>
              <a:t>ことが必要。</a:t>
            </a:r>
          </a:p>
          <a:p>
            <a:pPr marL="177800" indent="-82550"/>
            <a:r>
              <a:rPr lang="ja-JP" altLang="en-US" sz="1600" dirty="0" smtClean="0"/>
              <a:t>・</a:t>
            </a:r>
            <a:r>
              <a:rPr lang="ja-JP" altLang="ja-JP" sz="1600" dirty="0" smtClean="0"/>
              <a:t>面的なバリアフリー化を評価する</a:t>
            </a:r>
            <a:r>
              <a:rPr lang="ja-JP" altLang="ja-JP" sz="1600" b="1" u="sng" dirty="0" smtClean="0">
                <a:solidFill>
                  <a:srgbClr val="FF3300"/>
                </a:solidFill>
              </a:rPr>
              <a:t>統一的な評価指標</a:t>
            </a:r>
            <a:r>
              <a:rPr lang="ja-JP" altLang="ja-JP" sz="1600" dirty="0" smtClean="0"/>
              <a:t>について検討し、利用者の視点に立ったバリアフリー化の評価に用いることが重要。</a:t>
            </a:r>
          </a:p>
        </p:txBody>
      </p:sp>
      <p:sp>
        <p:nvSpPr>
          <p:cNvPr id="11" name="タイトル 17"/>
          <p:cNvSpPr txBox="1">
            <a:spLocks/>
          </p:cNvSpPr>
          <p:nvPr/>
        </p:nvSpPr>
        <p:spPr>
          <a:xfrm>
            <a:off x="1" y="0"/>
            <a:ext cx="7020658" cy="47625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0" cap="none" spc="0" normalizeH="0" baseline="0" noProof="0" dirty="0" smtClean="0">
                <a:ln>
                  <a:noFill/>
                </a:ln>
                <a:solidFill>
                  <a:srgbClr val="4087C8"/>
                </a:solidFill>
                <a:effectLst/>
                <a:uLnTx/>
                <a:uFillTx/>
                <a:latin typeface="+mj-lt"/>
                <a:ea typeface="+mj-ea"/>
                <a:cs typeface="+mj-cs"/>
              </a:rPr>
              <a:t>９．今後の取組みの方向性</a:t>
            </a:r>
            <a:r>
              <a:rPr kumimoji="1" lang="en-US" altLang="ja-JP" sz="2800" b="0" i="0" u="none" strike="noStrike" kern="0" cap="none" spc="0" normalizeH="0" baseline="0" noProof="0" dirty="0" smtClean="0">
                <a:ln>
                  <a:noFill/>
                </a:ln>
                <a:solidFill>
                  <a:srgbClr val="4087C8"/>
                </a:solidFill>
                <a:effectLst/>
                <a:uLnTx/>
                <a:uFillTx/>
                <a:latin typeface="+mj-lt"/>
                <a:ea typeface="+mj-ea"/>
                <a:cs typeface="+mj-cs"/>
              </a:rPr>
              <a:t>(4)</a:t>
            </a:r>
            <a:endParaRPr kumimoji="1" lang="ja-JP" altLang="en-US" sz="2800" b="0" i="0" u="none" strike="noStrike" kern="0" cap="none" spc="0" normalizeH="0" baseline="0" noProof="0" dirty="0">
              <a:ln>
                <a:noFill/>
              </a:ln>
              <a:solidFill>
                <a:srgbClr val="4087C8"/>
              </a:solidFill>
              <a:effectLst/>
              <a:uLnTx/>
              <a:uFillTx/>
              <a:latin typeface="+mj-lt"/>
              <a:ea typeface="+mj-ea"/>
              <a:cs typeface="+mj-cs"/>
            </a:endParaRPr>
          </a:p>
        </p:txBody>
      </p:sp>
      <p:sp>
        <p:nvSpPr>
          <p:cNvPr id="2" name="スライド番号プレースホルダ 1"/>
          <p:cNvSpPr>
            <a:spLocks noGrp="1"/>
          </p:cNvSpPr>
          <p:nvPr>
            <p:ph type="sldNum" sz="quarter" idx="12"/>
          </p:nvPr>
        </p:nvSpPr>
        <p:spPr>
          <a:xfrm>
            <a:off x="7010400" y="6525344"/>
            <a:ext cx="2133600" cy="476250"/>
          </a:xfrm>
        </p:spPr>
        <p:txBody>
          <a:bodyPr/>
          <a:lstStyle/>
          <a:p>
            <a:fld id="{D1B814D5-9A44-4ACA-BB1C-798133463127}" type="slidenum">
              <a:rPr lang="en-US" altLang="ja-JP" smtClean="0">
                <a:solidFill>
                  <a:srgbClr val="000000"/>
                </a:solidFill>
              </a:rPr>
              <a:pPr/>
              <a:t>19</a:t>
            </a:fld>
            <a:endParaRPr lang="en-US" altLang="ja-JP" dirty="0">
              <a:solidFill>
                <a:srgbClr val="000000"/>
              </a:solidFill>
            </a:endParaRPr>
          </a:p>
        </p:txBody>
      </p:sp>
      <p:sp>
        <p:nvSpPr>
          <p:cNvPr id="6" name="正方形/長方形 56"/>
          <p:cNvSpPr>
            <a:spLocks noChangeArrowheads="1"/>
          </p:cNvSpPr>
          <p:nvPr/>
        </p:nvSpPr>
        <p:spPr bwMode="auto">
          <a:xfrm>
            <a:off x="107504" y="548680"/>
            <a:ext cx="5383983" cy="376861"/>
          </a:xfrm>
          <a:prstGeom prst="rect">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wrap="square" lIns="68415" tIns="34208" rIns="68415" bIns="34208">
            <a:spAutoFit/>
          </a:bodyPr>
          <a:lstStyle/>
          <a:p>
            <a:pPr marL="0" marR="0" lvl="0" indent="0" defTabSz="957341"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chemeClr val="bg1"/>
                </a:solidFill>
                <a:effectLst/>
                <a:uLnTx/>
                <a:uFillTx/>
                <a:latin typeface="Calibri" charset="0"/>
                <a:ea typeface="ＤＦ特太ゴシック体" charset="0"/>
                <a:cs typeface="ＤＦ特太ゴシック体" charset="0"/>
              </a:rPr>
              <a:t>（３）バリアフリー化</a:t>
            </a:r>
            <a:r>
              <a:rPr kumimoji="0" lang="ja-JP" altLang="en-US" sz="2000" b="0" i="0" u="none" strike="noStrike" kern="0" cap="none" spc="0" normalizeH="0" baseline="0" noProof="0" dirty="0">
                <a:ln>
                  <a:noFill/>
                </a:ln>
                <a:solidFill>
                  <a:schemeClr val="bg1"/>
                </a:solidFill>
                <a:effectLst/>
                <a:uLnTx/>
                <a:uFillTx/>
                <a:latin typeface="Calibri" charset="0"/>
                <a:ea typeface="ＤＦ特太ゴシック体" charset="0"/>
                <a:cs typeface="ＤＦ特太ゴシック体" charset="0"/>
              </a:rPr>
              <a:t>に</a:t>
            </a:r>
            <a:r>
              <a:rPr kumimoji="0" lang="ja-JP" altLang="en-US" sz="2000" b="0" i="0" u="none" strike="noStrike" kern="0" cap="none" spc="0" normalizeH="0" baseline="0" noProof="0" dirty="0" smtClean="0">
                <a:ln>
                  <a:noFill/>
                </a:ln>
                <a:solidFill>
                  <a:schemeClr val="bg1"/>
                </a:solidFill>
                <a:effectLst/>
                <a:uLnTx/>
                <a:uFillTx/>
                <a:latin typeface="Calibri" charset="0"/>
                <a:ea typeface="ＤＦ特太ゴシック体" charset="0"/>
                <a:cs typeface="ＤＦ特太ゴシック体" charset="0"/>
              </a:rPr>
              <a:t>係る情報発信の強化</a:t>
            </a:r>
            <a:endParaRPr kumimoji="0" lang="en-US" altLang="ja-JP" sz="2000" b="0" i="0" u="none" strike="noStrike" kern="0" cap="none" spc="0" normalizeH="0" baseline="0" noProof="0" dirty="0">
              <a:ln>
                <a:noFill/>
              </a:ln>
              <a:solidFill>
                <a:schemeClr val="bg1"/>
              </a:solidFill>
              <a:effectLst/>
              <a:uLnTx/>
              <a:uFillTx/>
              <a:latin typeface="Calibri" charset="0"/>
              <a:ea typeface="ＤＦ特太ゴシック体" charset="0"/>
              <a:cs typeface="ＤＦ特太ゴシック体"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1619250" y="1772817"/>
            <a:ext cx="7632700" cy="1827634"/>
          </a:xfrm>
        </p:spPr>
        <p:txBody>
          <a:bodyPr/>
          <a:lstStyle/>
          <a:p>
            <a:pPr eaLnBrk="1" hangingPunct="1"/>
            <a:r>
              <a:rPr lang="ja-JP" altLang="en-US" sz="2800" dirty="0" smtClean="0"/>
              <a:t>交通機関の移動円滑化整備ガイドライン見直しの状況と今後の国土交通省のバリアフリーへの取り組みの方向性</a:t>
            </a:r>
            <a:r>
              <a:rPr lang="ja-JP" altLang="en-US" sz="3600" dirty="0" smtClean="0"/>
              <a:t/>
            </a:r>
            <a:br>
              <a:rPr lang="ja-JP" altLang="en-US" sz="3600" dirty="0" smtClean="0"/>
            </a:br>
            <a:endParaRPr lang="ja-JP" altLang="en-US" sz="3600" dirty="0" smtClean="0"/>
          </a:p>
        </p:txBody>
      </p:sp>
      <p:sp>
        <p:nvSpPr>
          <p:cNvPr id="3075" name="Rectangle 6"/>
          <p:cNvSpPr>
            <a:spLocks noGrp="1" noChangeArrowheads="1"/>
          </p:cNvSpPr>
          <p:nvPr>
            <p:ph type="subTitle" idx="1"/>
          </p:nvPr>
        </p:nvSpPr>
        <p:spPr>
          <a:xfrm>
            <a:off x="19422" y="3789040"/>
            <a:ext cx="9144000" cy="1512888"/>
          </a:xfrm>
        </p:spPr>
        <p:txBody>
          <a:bodyPr/>
          <a:lstStyle/>
          <a:p>
            <a:pPr eaLnBrk="1" hangingPunct="1"/>
            <a:r>
              <a:rPr lang="ja-JP" altLang="en-US" sz="2000" dirty="0" smtClean="0">
                <a:latin typeface="ＭＳ Ｐゴシック" charset="-128"/>
              </a:rPr>
              <a:t>国土交通省 総合政策局 安心生活政策課</a:t>
            </a:r>
            <a:endParaRPr lang="en-US" altLang="ja-JP" sz="2000" dirty="0" smtClean="0">
              <a:latin typeface="ＭＳ Ｐゴシック" charset="-128"/>
            </a:endParaRPr>
          </a:p>
          <a:p>
            <a:pPr eaLnBrk="1" hangingPunct="1"/>
            <a:r>
              <a:rPr lang="ja-JP" altLang="en-US" sz="2000" dirty="0" smtClean="0">
                <a:latin typeface="ＭＳ Ｐゴシック" charset="-128"/>
              </a:rPr>
              <a:t>交通バリアフリー政策室長　大熊　昭</a:t>
            </a:r>
          </a:p>
          <a:p>
            <a:pPr eaLnBrk="1" hangingPunct="1"/>
            <a:r>
              <a:rPr lang="en-US" altLang="ja-JP" sz="2000" dirty="0" smtClean="0">
                <a:latin typeface="ＭＳ Ｐゴシック" charset="-128"/>
              </a:rPr>
              <a:t>2012</a:t>
            </a:r>
            <a:r>
              <a:rPr lang="ja-JP" altLang="en-US" sz="2000" dirty="0" smtClean="0">
                <a:latin typeface="ＭＳ Ｐゴシック" charset="-128"/>
              </a:rPr>
              <a:t>年</a:t>
            </a:r>
            <a:r>
              <a:rPr lang="en-US" altLang="ja-JP" sz="2000" dirty="0" smtClean="0">
                <a:latin typeface="ＭＳ Ｐゴシック" charset="-128"/>
              </a:rPr>
              <a:t>10</a:t>
            </a:r>
            <a:r>
              <a:rPr lang="ja-JP" altLang="en-US" sz="2000" dirty="0" smtClean="0">
                <a:latin typeface="ＭＳ Ｐゴシック" charset="-128"/>
              </a:rPr>
              <a:t>月</a:t>
            </a:r>
            <a:r>
              <a:rPr lang="en-US" altLang="ja-JP" sz="2000" dirty="0" smtClean="0">
                <a:latin typeface="ＭＳ Ｐゴシック" charset="-128"/>
              </a:rPr>
              <a:t>24</a:t>
            </a:r>
            <a:r>
              <a:rPr lang="ja-JP" altLang="en-US" sz="2000" dirty="0" smtClean="0">
                <a:latin typeface="ＭＳ Ｐゴシック" charset="-128"/>
              </a:rPr>
              <a:t>日</a:t>
            </a:r>
          </a:p>
          <a:p>
            <a:pPr eaLnBrk="1" hangingPunct="1"/>
            <a:endParaRPr lang="ja-JP" altLang="en-US" sz="2000" dirty="0" smtClean="0">
              <a:latin typeface="ＭＳ Ｐゴシック" charset="-128"/>
            </a:endParaRPr>
          </a:p>
          <a:p>
            <a:pPr algn="l" eaLnBrk="1" hangingPunct="1"/>
            <a:r>
              <a:rPr lang="ja-JP" altLang="en-US" sz="2000" dirty="0" smtClean="0">
                <a:solidFill>
                  <a:schemeClr val="tx1">
                    <a:lumMod val="50000"/>
                    <a:lumOff val="50000"/>
                  </a:schemeClr>
                </a:solidFill>
                <a:latin typeface="ＭＳ Ｐゴシック" charset="-128"/>
              </a:rPr>
              <a:t>　　　　　　　　　　　　　　</a:t>
            </a:r>
          </a:p>
        </p:txBody>
      </p:sp>
      <p:sp>
        <p:nvSpPr>
          <p:cNvPr id="2" name="正方形/長方形 1"/>
          <p:cNvSpPr/>
          <p:nvPr/>
        </p:nvSpPr>
        <p:spPr>
          <a:xfrm>
            <a:off x="2483768" y="692696"/>
            <a:ext cx="6264696" cy="646331"/>
          </a:xfrm>
          <a:prstGeom prst="rect">
            <a:avLst/>
          </a:prstGeom>
        </p:spPr>
        <p:txBody>
          <a:bodyPr wrap="square">
            <a:spAutoFit/>
          </a:bodyPr>
          <a:lstStyle/>
          <a:p>
            <a:r>
              <a:rPr lang="en-US" altLang="ja-JP" dirty="0">
                <a:solidFill>
                  <a:schemeClr val="tx1">
                    <a:lumMod val="50000"/>
                    <a:lumOff val="50000"/>
                  </a:schemeClr>
                </a:solidFill>
                <a:latin typeface="ＭＳ Ｐゴシック" charset="-128"/>
              </a:rPr>
              <a:t>2012</a:t>
            </a:r>
            <a:r>
              <a:rPr lang="ja-JP" altLang="en-US" dirty="0">
                <a:solidFill>
                  <a:schemeClr val="tx1">
                    <a:lumMod val="50000"/>
                    <a:lumOff val="50000"/>
                  </a:schemeClr>
                </a:solidFill>
                <a:latin typeface="ＭＳ Ｐゴシック" charset="-128"/>
              </a:rPr>
              <a:t>年</a:t>
            </a:r>
            <a:r>
              <a:rPr lang="en-US" altLang="ja-JP" dirty="0">
                <a:solidFill>
                  <a:schemeClr val="tx1">
                    <a:lumMod val="50000"/>
                    <a:lumOff val="50000"/>
                  </a:schemeClr>
                </a:solidFill>
                <a:latin typeface="ＭＳ Ｐゴシック" charset="-128"/>
              </a:rPr>
              <a:t>11</a:t>
            </a:r>
            <a:r>
              <a:rPr lang="ja-JP" altLang="en-US" dirty="0">
                <a:solidFill>
                  <a:schemeClr val="tx1">
                    <a:lumMod val="50000"/>
                    <a:lumOff val="50000"/>
                  </a:schemeClr>
                </a:solidFill>
                <a:latin typeface="ＭＳ Ｐゴシック" charset="-128"/>
              </a:rPr>
              <a:t>月</a:t>
            </a:r>
            <a:r>
              <a:rPr lang="en-US" altLang="ja-JP" dirty="0">
                <a:solidFill>
                  <a:schemeClr val="tx1">
                    <a:lumMod val="50000"/>
                    <a:lumOff val="50000"/>
                  </a:schemeClr>
                </a:solidFill>
                <a:latin typeface="ＭＳ Ｐゴシック" charset="-128"/>
              </a:rPr>
              <a:t>29</a:t>
            </a:r>
            <a:r>
              <a:rPr lang="ja-JP" altLang="en-US" dirty="0">
                <a:solidFill>
                  <a:schemeClr val="tx1">
                    <a:lumMod val="50000"/>
                    <a:lumOff val="50000"/>
                  </a:schemeClr>
                </a:solidFill>
                <a:latin typeface="ＭＳ Ｐゴシック" charset="-128"/>
              </a:rPr>
              <a:t>日 大阪府福祉のまちづくり審議会資料</a:t>
            </a:r>
            <a:endParaRPr lang="en-US" altLang="ja-JP" dirty="0">
              <a:solidFill>
                <a:schemeClr val="tx1">
                  <a:lumMod val="50000"/>
                  <a:lumOff val="50000"/>
                </a:schemeClr>
              </a:solidFill>
              <a:latin typeface="ＭＳ Ｐゴシック" charset="-128"/>
            </a:endParaRPr>
          </a:p>
          <a:p>
            <a:r>
              <a:rPr lang="ja-JP" altLang="en-US" dirty="0">
                <a:solidFill>
                  <a:schemeClr val="tx1">
                    <a:lumMod val="50000"/>
                    <a:lumOff val="50000"/>
                  </a:schemeClr>
                </a:solidFill>
                <a:latin typeface="ＭＳ Ｐゴシック" charset="-128"/>
              </a:rPr>
              <a:t>　　　</a:t>
            </a:r>
            <a:r>
              <a:rPr lang="ja-JP" altLang="en-US" dirty="0" smtClean="0">
                <a:solidFill>
                  <a:schemeClr val="tx1">
                    <a:lumMod val="50000"/>
                    <a:lumOff val="50000"/>
                  </a:schemeClr>
                </a:solidFill>
                <a:latin typeface="ＭＳ Ｐゴシック" charset="-128"/>
              </a:rPr>
              <a:t>関西</a:t>
            </a:r>
            <a:r>
              <a:rPr lang="ja-JP" altLang="en-US" dirty="0">
                <a:solidFill>
                  <a:schemeClr val="tx1">
                    <a:lumMod val="50000"/>
                    <a:lumOff val="50000"/>
                  </a:schemeClr>
                </a:solidFill>
                <a:latin typeface="ＭＳ Ｐゴシック" charset="-128"/>
              </a:rPr>
              <a:t>福祉科学大学　三星　昭宏　（国土交通省 了承済み）</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2054" y="764704"/>
            <a:ext cx="8995456" cy="6021288"/>
          </a:xfrm>
          <a:prstGeom prst="roundRect">
            <a:avLst>
              <a:gd name="adj" fmla="val 5478"/>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lIns="68415" tIns="34208" rIns="68415" bIns="34208"/>
          <a:lstStyle/>
          <a:p>
            <a:pPr marL="0" marR="0" lvl="0" indent="0" defTabSz="957816"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ＤＦ特太ゴシック体" pitchFamily="1" charset="-128"/>
              <a:cs typeface="+mn-cs"/>
            </a:endParaRPr>
          </a:p>
        </p:txBody>
      </p:sp>
      <p:sp>
        <p:nvSpPr>
          <p:cNvPr id="2" name="スライド番号プレースホルダ 1"/>
          <p:cNvSpPr>
            <a:spLocks noGrp="1"/>
          </p:cNvSpPr>
          <p:nvPr>
            <p:ph type="sldNum" sz="quarter" idx="12"/>
          </p:nvPr>
        </p:nvSpPr>
        <p:spPr>
          <a:xfrm>
            <a:off x="7010400" y="6525344"/>
            <a:ext cx="2133600" cy="476250"/>
          </a:xfrm>
        </p:spPr>
        <p:txBody>
          <a:bodyPr/>
          <a:lstStyle/>
          <a:p>
            <a:fld id="{D1B814D5-9A44-4ACA-BB1C-798133463127}" type="slidenum">
              <a:rPr lang="en-US" altLang="ja-JP" smtClean="0">
                <a:solidFill>
                  <a:srgbClr val="000000"/>
                </a:solidFill>
              </a:rPr>
              <a:pPr/>
              <a:t>20</a:t>
            </a:fld>
            <a:endParaRPr lang="en-US" altLang="ja-JP" dirty="0">
              <a:solidFill>
                <a:srgbClr val="000000"/>
              </a:solidFill>
            </a:endParaRPr>
          </a:p>
        </p:txBody>
      </p:sp>
      <p:sp>
        <p:nvSpPr>
          <p:cNvPr id="6" name="正方形/長方形 49"/>
          <p:cNvSpPr>
            <a:spLocks noChangeArrowheads="1"/>
          </p:cNvSpPr>
          <p:nvPr/>
        </p:nvSpPr>
        <p:spPr bwMode="auto">
          <a:xfrm>
            <a:off x="102242" y="620697"/>
            <a:ext cx="6330888" cy="376861"/>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wrap="square" lIns="68415" tIns="34208" rIns="68415" bIns="34208">
            <a:spAutoFit/>
          </a:bodyPr>
          <a:lstStyle/>
          <a:p>
            <a:pPr marL="0" marR="0" lvl="0" indent="0" defTabSz="957341"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chemeClr val="bg1"/>
                </a:solidFill>
                <a:effectLst/>
                <a:uLnTx/>
                <a:uFillTx/>
                <a:latin typeface="Calibri" charset="0"/>
                <a:ea typeface="ＤＦ特太ゴシック体" charset="0"/>
                <a:cs typeface="ＤＦ特太ゴシック体" charset="0"/>
              </a:rPr>
              <a:t>（４）当事者</a:t>
            </a:r>
            <a:r>
              <a:rPr kumimoji="0" lang="ja-JP" altLang="en-US" sz="2000" b="0" i="0" u="none" strike="noStrike" kern="0" cap="none" spc="0" normalizeH="0" baseline="0" noProof="0" dirty="0">
                <a:ln>
                  <a:noFill/>
                </a:ln>
                <a:solidFill>
                  <a:schemeClr val="bg1"/>
                </a:solidFill>
                <a:effectLst/>
                <a:uLnTx/>
                <a:uFillTx/>
                <a:latin typeface="Calibri" charset="0"/>
                <a:ea typeface="ＤＦ特太ゴシック体" charset="0"/>
                <a:cs typeface="ＤＦ特太ゴシック体" charset="0"/>
              </a:rPr>
              <a:t>が主体と</a:t>
            </a:r>
            <a:r>
              <a:rPr kumimoji="0" lang="ja-JP" altLang="en-US" sz="2000" b="0" i="0" u="none" strike="noStrike" kern="0" cap="none" spc="0" normalizeH="0" baseline="0" noProof="0" dirty="0" smtClean="0">
                <a:ln>
                  <a:noFill/>
                </a:ln>
                <a:solidFill>
                  <a:schemeClr val="bg1"/>
                </a:solidFill>
                <a:effectLst/>
                <a:uLnTx/>
                <a:uFillTx/>
                <a:latin typeface="Calibri" charset="0"/>
                <a:ea typeface="ＤＦ特太ゴシック体" charset="0"/>
                <a:cs typeface="ＤＦ特太ゴシック体" charset="0"/>
              </a:rPr>
              <a:t>なったスパイラルアップの推進</a:t>
            </a:r>
            <a:endParaRPr kumimoji="0" lang="ja-JP" altLang="en-US" sz="2000" b="0" i="0" u="none" strike="noStrike" kern="0" cap="none" spc="0" normalizeH="0" baseline="0" noProof="0" dirty="0">
              <a:ln>
                <a:noFill/>
              </a:ln>
              <a:solidFill>
                <a:schemeClr val="bg1"/>
              </a:solidFill>
              <a:effectLst/>
              <a:uLnTx/>
              <a:uFillTx/>
              <a:latin typeface="Calibri" charset="0"/>
              <a:ea typeface="ＤＦ特太ゴシック体" charset="0"/>
              <a:cs typeface="ＤＦ特太ゴシック体" charset="0"/>
            </a:endParaRPr>
          </a:p>
        </p:txBody>
      </p:sp>
      <p:sp>
        <p:nvSpPr>
          <p:cNvPr id="8" name="テキスト ボックス 7"/>
          <p:cNvSpPr txBox="1"/>
          <p:nvPr/>
        </p:nvSpPr>
        <p:spPr>
          <a:xfrm>
            <a:off x="251520" y="1124744"/>
            <a:ext cx="8574491" cy="1846659"/>
          </a:xfrm>
          <a:prstGeom prst="rect">
            <a:avLst/>
          </a:prstGeom>
          <a:solidFill>
            <a:sysClr val="window" lastClr="FFFFFF"/>
          </a:solidFill>
          <a:ln w="25400" cap="flat" cmpd="sng" algn="ctr">
            <a:solidFill>
              <a:srgbClr val="4BACC6"/>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latin typeface="+mj-ea"/>
                <a:ea typeface="+mj-ea"/>
              </a:rPr>
              <a:t>全国バリアフリーネットワーク会議・地方バリアフリー連絡協議会のあり方の見直し</a:t>
            </a:r>
            <a:endParaRPr kumimoji="0" lang="en-US" altLang="ja-JP" sz="1800" kern="0" dirty="0" smtClean="0">
              <a:latin typeface="+mj-ea"/>
              <a:ea typeface="+mj-ea"/>
            </a:endParaRPr>
          </a:p>
          <a:p>
            <a:pPr marL="177800" indent="-95250"/>
            <a:r>
              <a:rPr lang="ja-JP" altLang="en-US" sz="1600" dirty="0" smtClean="0"/>
              <a:t>・</a:t>
            </a:r>
            <a:r>
              <a:rPr lang="ja-JP" altLang="ja-JP" sz="1600" dirty="0" smtClean="0"/>
              <a:t>全国バリアフリーネットワーク会議について</a:t>
            </a:r>
            <a:r>
              <a:rPr lang="ja-JP" altLang="en-US" sz="1600" dirty="0" smtClean="0"/>
              <a:t>、</a:t>
            </a:r>
            <a:r>
              <a:rPr lang="ja-JP" altLang="ja-JP" sz="1600" dirty="0" smtClean="0"/>
              <a:t>年間開催回数も含めて</a:t>
            </a:r>
            <a:r>
              <a:rPr lang="ja-JP" altLang="ja-JP" sz="1600" b="1" u="sng" dirty="0" smtClean="0">
                <a:solidFill>
                  <a:srgbClr val="FF3300"/>
                </a:solidFill>
              </a:rPr>
              <a:t>開催方法を再検討</a:t>
            </a:r>
            <a:r>
              <a:rPr lang="ja-JP" altLang="ja-JP" sz="1600" dirty="0" smtClean="0"/>
              <a:t>するとともに、部会等の設置により</a:t>
            </a:r>
            <a:r>
              <a:rPr lang="ja-JP" altLang="ja-JP" sz="1600" b="1" u="sng" dirty="0" smtClean="0">
                <a:solidFill>
                  <a:srgbClr val="FF3300"/>
                </a:solidFill>
              </a:rPr>
              <a:t>実質的な議論を行う場を設定</a:t>
            </a:r>
            <a:r>
              <a:rPr lang="ja-JP" altLang="ja-JP" sz="1600" dirty="0" smtClean="0"/>
              <a:t>するなどの見直しが必要。</a:t>
            </a:r>
          </a:p>
          <a:p>
            <a:pPr marL="177800" indent="-95250"/>
            <a:r>
              <a:rPr lang="ja-JP" altLang="en-US" sz="1600" dirty="0" smtClean="0"/>
              <a:t>・</a:t>
            </a:r>
            <a:r>
              <a:rPr lang="ja-JP" altLang="ja-JP" sz="1600" dirty="0" smtClean="0"/>
              <a:t>地方バリアフリー連絡協議会について、地域の施設間の連携等の</a:t>
            </a:r>
            <a:r>
              <a:rPr lang="ja-JP" altLang="ja-JP" sz="1600" b="1" u="sng" dirty="0" smtClean="0">
                <a:solidFill>
                  <a:srgbClr val="FF3300"/>
                </a:solidFill>
              </a:rPr>
              <a:t>課題の洗い出し</a:t>
            </a:r>
            <a:r>
              <a:rPr lang="ja-JP" altLang="ja-JP" sz="1600" dirty="0" smtClean="0"/>
              <a:t>や、行政区域の枠を越えた</a:t>
            </a:r>
            <a:r>
              <a:rPr lang="ja-JP" altLang="ja-JP" sz="1600" b="1" u="sng" dirty="0" smtClean="0">
                <a:solidFill>
                  <a:srgbClr val="FF3300"/>
                </a:solidFill>
              </a:rPr>
              <a:t>広域的な調整等の議論が実質的に行われる場</a:t>
            </a:r>
            <a:r>
              <a:rPr lang="ja-JP" altLang="ja-JP" sz="1600" dirty="0" smtClean="0"/>
              <a:t>へと見直すとともに、全国バリアフリーネットワーク会議との連携も強化し、地方で行われている議論を中央において集約・分析し、今後の施策のスパイラルアップにつなげられるようにしていくべき。</a:t>
            </a:r>
          </a:p>
        </p:txBody>
      </p:sp>
      <p:sp>
        <p:nvSpPr>
          <p:cNvPr id="9" name="テキスト ボックス 8"/>
          <p:cNvSpPr txBox="1"/>
          <p:nvPr/>
        </p:nvSpPr>
        <p:spPr>
          <a:xfrm>
            <a:off x="251520" y="3068960"/>
            <a:ext cx="8574491" cy="1600438"/>
          </a:xfrm>
          <a:prstGeom prst="rect">
            <a:avLst/>
          </a:prstGeom>
          <a:solidFill>
            <a:sysClr val="window" lastClr="FFFFFF"/>
          </a:solidFill>
          <a:ln w="25400" cap="flat" cmpd="sng" algn="ctr">
            <a:solidFill>
              <a:srgbClr val="4BACC6"/>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solidFill>
                  <a:prstClr val="black"/>
                </a:solidFill>
                <a:latin typeface="+mj-ea"/>
                <a:ea typeface="+mj-ea"/>
              </a:rPr>
              <a:t>乗車拒否等の課題分析・解決方策の検討</a:t>
            </a:r>
            <a:endParaRPr kumimoji="0" lang="en-US" altLang="ja-JP" sz="1800" kern="0" dirty="0" smtClean="0">
              <a:solidFill>
                <a:prstClr val="black"/>
              </a:solidFill>
              <a:latin typeface="+mj-ea"/>
              <a:ea typeface="+mj-ea"/>
            </a:endParaRPr>
          </a:p>
          <a:p>
            <a:pPr marL="177800" indent="-82550"/>
            <a:r>
              <a:rPr lang="ja-JP" altLang="en-US" sz="1600" dirty="0" smtClean="0"/>
              <a:t>・</a:t>
            </a:r>
            <a:r>
              <a:rPr lang="ja-JP" altLang="ja-JP" sz="1600" b="1" u="sng" dirty="0" smtClean="0">
                <a:solidFill>
                  <a:srgbClr val="FF3300"/>
                </a:solidFill>
              </a:rPr>
              <a:t>乗車拒否等の発生</a:t>
            </a:r>
            <a:r>
              <a:rPr lang="ja-JP" altLang="ja-JP" sz="1600" dirty="0" smtClean="0"/>
              <a:t>は、利用者にとっての実質的なバリアフリーの実現が図られていないことを意味しており、早急にその</a:t>
            </a:r>
            <a:r>
              <a:rPr lang="ja-JP" altLang="ja-JP" sz="1600" b="1" u="sng" dirty="0" smtClean="0">
                <a:solidFill>
                  <a:srgbClr val="FF3300"/>
                </a:solidFill>
              </a:rPr>
              <a:t>実態を把握</a:t>
            </a:r>
            <a:r>
              <a:rPr lang="ja-JP" altLang="ja-JP" sz="1600" dirty="0" smtClean="0"/>
              <a:t>するとともに、</a:t>
            </a:r>
            <a:r>
              <a:rPr lang="ja-JP" altLang="ja-JP" sz="1600" b="1" u="sng" dirty="0" smtClean="0">
                <a:solidFill>
                  <a:srgbClr val="FF3300"/>
                </a:solidFill>
              </a:rPr>
              <a:t>課題分析や解決方策の検討</a:t>
            </a:r>
            <a:r>
              <a:rPr lang="ja-JP" altLang="ja-JP" sz="1600" dirty="0" smtClean="0"/>
              <a:t>に着手することが必要。</a:t>
            </a:r>
          </a:p>
          <a:p>
            <a:pPr marL="177800" indent="-82550"/>
            <a:r>
              <a:rPr lang="ja-JP" altLang="en-US" sz="1600" dirty="0" smtClean="0"/>
              <a:t>・</a:t>
            </a:r>
            <a:r>
              <a:rPr lang="ja-JP" altLang="ja-JP" sz="1600" dirty="0" smtClean="0"/>
              <a:t>全国バリアフリーネットワーク会議等の場に検討会を設け、当事者の参画のもと事例収集を行う他、その内容を詳細に検討し、</a:t>
            </a:r>
            <a:r>
              <a:rPr lang="ja-JP" altLang="ja-JP" sz="1600" b="1" u="sng" dirty="0" smtClean="0">
                <a:solidFill>
                  <a:srgbClr val="FF3300"/>
                </a:solidFill>
              </a:rPr>
              <a:t>課題の所在の分析や解決方策の検討</a:t>
            </a:r>
            <a:r>
              <a:rPr lang="ja-JP" altLang="ja-JP" sz="1600" dirty="0" smtClean="0"/>
              <a:t>を行う</a:t>
            </a:r>
            <a:r>
              <a:rPr lang="ja-JP" altLang="en-US" sz="1600" dirty="0" smtClean="0"/>
              <a:t>ことが</a:t>
            </a:r>
            <a:r>
              <a:rPr lang="ja-JP" altLang="ja-JP" sz="1600" dirty="0" smtClean="0"/>
              <a:t>必要。</a:t>
            </a:r>
          </a:p>
        </p:txBody>
      </p:sp>
      <p:sp>
        <p:nvSpPr>
          <p:cNvPr id="10" name="テキスト ボックス 9"/>
          <p:cNvSpPr txBox="1"/>
          <p:nvPr/>
        </p:nvSpPr>
        <p:spPr>
          <a:xfrm>
            <a:off x="251524" y="4750702"/>
            <a:ext cx="8574491" cy="1846659"/>
          </a:xfrm>
          <a:prstGeom prst="rect">
            <a:avLst/>
          </a:prstGeom>
          <a:solidFill>
            <a:sysClr val="window" lastClr="FFFFFF"/>
          </a:solidFill>
          <a:ln w="25400" cap="flat" cmpd="sng" algn="ctr">
            <a:solidFill>
              <a:srgbClr val="4BACC6"/>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solidFill>
                  <a:prstClr val="black"/>
                </a:solidFill>
                <a:latin typeface="+mj-ea"/>
                <a:ea typeface="+mj-ea"/>
              </a:rPr>
              <a:t>基本構想の作成・進捗管理・事後評価の実施方策・体制の検討</a:t>
            </a:r>
            <a:endParaRPr kumimoji="0" lang="en-US" altLang="ja-JP" sz="1800" kern="0" dirty="0" smtClean="0">
              <a:solidFill>
                <a:prstClr val="black"/>
              </a:solidFill>
              <a:latin typeface="+mj-ea"/>
              <a:ea typeface="+mj-ea"/>
            </a:endParaRPr>
          </a:p>
          <a:p>
            <a:pPr marL="177800" indent="-82550"/>
            <a:r>
              <a:rPr lang="ja-JP" altLang="en-US" sz="1600" dirty="0" smtClean="0"/>
              <a:t>・</a:t>
            </a:r>
            <a:r>
              <a:rPr lang="ja-JP" altLang="ja-JP" sz="1600" dirty="0" smtClean="0"/>
              <a:t>基本構想に基づく取組みを推進するとともに、さらなるスパイラルアップを図るため、</a:t>
            </a:r>
            <a:r>
              <a:rPr lang="ja-JP" altLang="ja-JP" sz="1600" b="1" u="sng" dirty="0" smtClean="0">
                <a:solidFill>
                  <a:srgbClr val="FF3300"/>
                </a:solidFill>
              </a:rPr>
              <a:t>協議会等の活用</a:t>
            </a:r>
            <a:r>
              <a:rPr lang="ja-JP" altLang="ja-JP" sz="1600" dirty="0" smtClean="0"/>
              <a:t>により当事者等の幅広い参画による継続的な特定事業の</a:t>
            </a:r>
            <a:r>
              <a:rPr lang="ja-JP" altLang="ja-JP" sz="1600" b="1" u="sng" dirty="0" smtClean="0">
                <a:solidFill>
                  <a:srgbClr val="FF3300"/>
                </a:solidFill>
              </a:rPr>
              <a:t>進捗管理や事後評価の方法や体制</a:t>
            </a:r>
            <a:r>
              <a:rPr lang="ja-JP" altLang="ja-JP" sz="1600" dirty="0" smtClean="0"/>
              <a:t>について検討していくことが必要。</a:t>
            </a:r>
          </a:p>
          <a:p>
            <a:pPr marL="177800" indent="-82550"/>
            <a:r>
              <a:rPr lang="ja-JP" altLang="en-US" sz="1600" dirty="0" smtClean="0"/>
              <a:t>・</a:t>
            </a:r>
            <a:r>
              <a:rPr lang="ja-JP" altLang="ja-JP" sz="1600" dirty="0" smtClean="0"/>
              <a:t>協議会等による継続した取組みが、</a:t>
            </a:r>
            <a:r>
              <a:rPr lang="ja-JP" altLang="ja-JP" sz="1600" b="1" u="sng" dirty="0" smtClean="0">
                <a:solidFill>
                  <a:srgbClr val="FF3300"/>
                </a:solidFill>
              </a:rPr>
              <a:t>幅広い知識を備えた当事者等の育成</a:t>
            </a:r>
            <a:r>
              <a:rPr lang="ja-JP" altLang="ja-JP" sz="1600" dirty="0" smtClean="0"/>
              <a:t>にもつながることを念頭に、地域の実情等を踏まえた</a:t>
            </a:r>
            <a:r>
              <a:rPr lang="ja-JP" altLang="ja-JP" sz="1600" b="1" u="sng" dirty="0" smtClean="0">
                <a:solidFill>
                  <a:srgbClr val="FF3300"/>
                </a:solidFill>
              </a:rPr>
              <a:t>多様な人々の参画</a:t>
            </a:r>
            <a:r>
              <a:rPr lang="ja-JP" altLang="ja-JP" sz="1600" dirty="0" smtClean="0"/>
              <a:t>が得られ、かつ、</a:t>
            </a:r>
            <a:r>
              <a:rPr lang="ja-JP" altLang="ja-JP" sz="1600" b="1" u="sng" dirty="0" smtClean="0">
                <a:solidFill>
                  <a:srgbClr val="FF3300"/>
                </a:solidFill>
              </a:rPr>
              <a:t>実質的な議論ができるような協議会等の体制づくり</a:t>
            </a:r>
            <a:r>
              <a:rPr lang="ja-JP" altLang="ja-JP" sz="1600" dirty="0" smtClean="0"/>
              <a:t>をすることが重要。</a:t>
            </a:r>
          </a:p>
        </p:txBody>
      </p:sp>
      <p:sp>
        <p:nvSpPr>
          <p:cNvPr id="11" name="タイトル 17"/>
          <p:cNvSpPr txBox="1">
            <a:spLocks/>
          </p:cNvSpPr>
          <p:nvPr/>
        </p:nvSpPr>
        <p:spPr>
          <a:xfrm>
            <a:off x="1" y="0"/>
            <a:ext cx="7020658" cy="47625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0" cap="none" spc="0" normalizeH="0" baseline="0" noProof="0" dirty="0" smtClean="0">
                <a:ln>
                  <a:noFill/>
                </a:ln>
                <a:solidFill>
                  <a:srgbClr val="4087C8"/>
                </a:solidFill>
                <a:effectLst/>
                <a:uLnTx/>
                <a:uFillTx/>
                <a:latin typeface="+mj-lt"/>
                <a:ea typeface="+mj-ea"/>
                <a:cs typeface="+mj-cs"/>
              </a:rPr>
              <a:t>９．今後の取組みの方向性</a:t>
            </a:r>
            <a:r>
              <a:rPr kumimoji="1" lang="en-US" altLang="ja-JP" sz="2800" b="0" i="0" u="none" strike="noStrike" kern="0" cap="none" spc="0" normalizeH="0" baseline="0" noProof="0" dirty="0" smtClean="0">
                <a:ln>
                  <a:noFill/>
                </a:ln>
                <a:solidFill>
                  <a:srgbClr val="4087C8"/>
                </a:solidFill>
                <a:effectLst/>
                <a:uLnTx/>
                <a:uFillTx/>
                <a:latin typeface="+mj-lt"/>
                <a:ea typeface="+mj-ea"/>
                <a:cs typeface="+mj-cs"/>
              </a:rPr>
              <a:t>(5)</a:t>
            </a:r>
            <a:endParaRPr kumimoji="1" lang="ja-JP" altLang="en-US" sz="2800" b="0" i="0" u="none" strike="noStrike" kern="0" cap="none" spc="0" normalizeH="0" baseline="0" noProof="0" dirty="0">
              <a:ln>
                <a:noFill/>
              </a:ln>
              <a:solidFill>
                <a:srgbClr val="4087C8"/>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2055" y="764704"/>
            <a:ext cx="9020074" cy="6021288"/>
          </a:xfrm>
          <a:prstGeom prst="roundRect">
            <a:avLst>
              <a:gd name="adj" fmla="val 4712"/>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lIns="68415" tIns="34208" rIns="68415" bIns="34208"/>
          <a:lstStyle/>
          <a:p>
            <a:pPr marL="0" marR="0" lvl="0" indent="0" defTabSz="957816"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ＤＦ特太ゴシック体" pitchFamily="1" charset="-128"/>
              <a:cs typeface="+mn-cs"/>
            </a:endParaRPr>
          </a:p>
        </p:txBody>
      </p:sp>
      <p:sp>
        <p:nvSpPr>
          <p:cNvPr id="9" name="テキスト ボックス 8"/>
          <p:cNvSpPr txBox="1"/>
          <p:nvPr/>
        </p:nvSpPr>
        <p:spPr>
          <a:xfrm>
            <a:off x="251520" y="836712"/>
            <a:ext cx="8640960" cy="3077766"/>
          </a:xfrm>
          <a:prstGeom prst="rect">
            <a:avLst/>
          </a:prstGeom>
          <a:solidFill>
            <a:sysClr val="window" lastClr="FFFFFF"/>
          </a:solidFill>
          <a:ln w="25400" cap="flat" cmpd="sng" algn="ctr">
            <a:solidFill>
              <a:srgbClr val="F79646"/>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latin typeface="+mj-ea"/>
                <a:ea typeface="+mj-ea"/>
              </a:rPr>
              <a:t>事業者等へのバリアフリー研修のあり方の検討</a:t>
            </a:r>
            <a:endParaRPr kumimoji="0" lang="en-US" altLang="ja-JP" sz="1800" kern="0" dirty="0" smtClean="0">
              <a:latin typeface="+mj-ea"/>
              <a:ea typeface="+mj-ea"/>
            </a:endParaRPr>
          </a:p>
          <a:p>
            <a:pPr marL="177800" indent="-82550"/>
            <a:r>
              <a:rPr lang="ja-JP" altLang="en-US" sz="1600" dirty="0" smtClean="0"/>
              <a:t>・</a:t>
            </a:r>
            <a:r>
              <a:rPr lang="ja-JP" altLang="ja-JP" sz="1600" dirty="0" smtClean="0"/>
              <a:t>公共交通機関等のバリアフリー化は、旅客施設や車両等の</a:t>
            </a:r>
            <a:r>
              <a:rPr lang="ja-JP" altLang="ja-JP" sz="1600" b="1" u="sng" dirty="0" smtClean="0">
                <a:solidFill>
                  <a:srgbClr val="FF3300"/>
                </a:solidFill>
              </a:rPr>
              <a:t>ハード対策</a:t>
            </a:r>
            <a:r>
              <a:rPr lang="ja-JP" altLang="ja-JP" sz="1600" dirty="0" smtClean="0"/>
              <a:t>と職員の対応等の</a:t>
            </a:r>
            <a:r>
              <a:rPr lang="ja-JP" altLang="ja-JP" sz="1600" b="1" u="sng" dirty="0" smtClean="0">
                <a:solidFill>
                  <a:srgbClr val="FF3300"/>
                </a:solidFill>
              </a:rPr>
              <a:t>ソフト対策が一体</a:t>
            </a:r>
            <a:r>
              <a:rPr lang="ja-JP" altLang="ja-JP" sz="1600" dirty="0" smtClean="0"/>
              <a:t>となって初めて実現できるものであり、ハード整備は進んでも、ソフト面の取組みの遅れから</a:t>
            </a:r>
            <a:r>
              <a:rPr lang="ja-JP" altLang="ja-JP" sz="1600" b="1" u="sng" dirty="0" smtClean="0">
                <a:solidFill>
                  <a:srgbClr val="FF3300"/>
                </a:solidFill>
              </a:rPr>
              <a:t>乗車拒否等</a:t>
            </a:r>
            <a:r>
              <a:rPr lang="ja-JP" altLang="ja-JP" sz="1600" dirty="0" smtClean="0"/>
              <a:t>の事案が起きている場合もあることから、公共交通事業者の</a:t>
            </a:r>
            <a:r>
              <a:rPr lang="ja-JP" altLang="ja-JP" sz="1600" b="1" u="sng" dirty="0" smtClean="0">
                <a:solidFill>
                  <a:srgbClr val="FF3300"/>
                </a:solidFill>
              </a:rPr>
              <a:t>職員の教育訓練</a:t>
            </a:r>
            <a:r>
              <a:rPr lang="ja-JP" altLang="en-US" sz="1600" b="1" u="sng" dirty="0" smtClean="0">
                <a:solidFill>
                  <a:srgbClr val="FF3300"/>
                </a:solidFill>
              </a:rPr>
              <a:t>を</a:t>
            </a:r>
            <a:r>
              <a:rPr lang="ja-JP" altLang="ja-JP" sz="1600" b="1" u="sng" dirty="0" smtClean="0">
                <a:solidFill>
                  <a:srgbClr val="FF3300"/>
                </a:solidFill>
              </a:rPr>
              <a:t>徹底</a:t>
            </a:r>
            <a:r>
              <a:rPr lang="ja-JP" altLang="ja-JP" sz="1600" dirty="0" smtClean="0"/>
              <a:t>する</a:t>
            </a:r>
            <a:r>
              <a:rPr lang="ja-JP" altLang="en-US" sz="1600" dirty="0" smtClean="0"/>
              <a:t>ことが</a:t>
            </a:r>
            <a:r>
              <a:rPr lang="ja-JP" altLang="ja-JP" sz="1600" dirty="0" smtClean="0"/>
              <a:t>必要。</a:t>
            </a:r>
          </a:p>
          <a:p>
            <a:pPr marL="177800" indent="-82550"/>
            <a:r>
              <a:rPr lang="ja-JP" altLang="en-US" sz="1600" dirty="0" smtClean="0"/>
              <a:t>・</a:t>
            </a:r>
            <a:r>
              <a:rPr lang="ja-JP" altLang="ja-JP" sz="1600" dirty="0" smtClean="0"/>
              <a:t>公共交通事業者が様々な利用者に提供すべき</a:t>
            </a:r>
            <a:r>
              <a:rPr lang="ja-JP" altLang="ja-JP" sz="1600" b="1" u="sng" dirty="0" smtClean="0">
                <a:solidFill>
                  <a:srgbClr val="FF3300"/>
                </a:solidFill>
              </a:rPr>
              <a:t>サービスに関するガイドライン</a:t>
            </a:r>
            <a:r>
              <a:rPr lang="ja-JP" altLang="ja-JP" sz="1600" dirty="0" smtClean="0"/>
              <a:t>を整備するとともに、事業者ごとの</a:t>
            </a:r>
            <a:r>
              <a:rPr lang="ja-JP" altLang="ja-JP" sz="1600" b="1" u="sng" dirty="0" smtClean="0">
                <a:solidFill>
                  <a:srgbClr val="FF3300"/>
                </a:solidFill>
              </a:rPr>
              <a:t>研修の実施状況等</a:t>
            </a:r>
            <a:r>
              <a:rPr lang="ja-JP" altLang="en-US" sz="1600" dirty="0" smtClean="0"/>
              <a:t>を</a:t>
            </a:r>
            <a:r>
              <a:rPr lang="ja-JP" altLang="ja-JP" sz="1600" dirty="0" smtClean="0"/>
              <a:t>国で把握・公表し、今後の施策検討につなげていくことが必要。</a:t>
            </a:r>
          </a:p>
          <a:p>
            <a:pPr marL="177800" indent="-82550"/>
            <a:r>
              <a:rPr lang="ja-JP" altLang="en-US" sz="1600" dirty="0" smtClean="0"/>
              <a:t>・</a:t>
            </a:r>
            <a:r>
              <a:rPr lang="ja-JP" altLang="ja-JP" sz="1600" b="1" u="sng" dirty="0" smtClean="0">
                <a:solidFill>
                  <a:srgbClr val="FF3300"/>
                </a:solidFill>
              </a:rPr>
              <a:t>当事者参加</a:t>
            </a:r>
            <a:r>
              <a:rPr lang="ja-JP" altLang="ja-JP" sz="1600" dirty="0" smtClean="0"/>
              <a:t>による事業者研修実施</a:t>
            </a:r>
            <a:r>
              <a:rPr lang="ja-JP" altLang="en-US" sz="1600" dirty="0" smtClean="0"/>
              <a:t>を</a:t>
            </a:r>
            <a:r>
              <a:rPr lang="ja-JP" altLang="ja-JP" sz="1600" dirty="0" smtClean="0"/>
              <a:t>推進するとともに、</a:t>
            </a:r>
            <a:r>
              <a:rPr lang="ja-JP" altLang="ja-JP" sz="1600" b="1" u="sng" dirty="0" smtClean="0">
                <a:solidFill>
                  <a:srgbClr val="FF3300"/>
                </a:solidFill>
              </a:rPr>
              <a:t>より高度な接遇ができる職員等について認証</a:t>
            </a:r>
            <a:r>
              <a:rPr lang="ja-JP" altLang="ja-JP" sz="1600" dirty="0" smtClean="0"/>
              <a:t>する「マイスター制度」など、事業者の自主的な取組みを後押しする制度の創設についても検討するべき。</a:t>
            </a:r>
          </a:p>
          <a:p>
            <a:pPr marL="177800" indent="-82550"/>
            <a:r>
              <a:rPr lang="ja-JP" altLang="en-US" sz="1600" dirty="0" smtClean="0"/>
              <a:t>・</a:t>
            </a:r>
            <a:r>
              <a:rPr lang="ja-JP" altLang="ja-JP" sz="1600" dirty="0" smtClean="0"/>
              <a:t>まちづくり等の中心となる</a:t>
            </a:r>
            <a:r>
              <a:rPr lang="ja-JP" altLang="ja-JP" sz="1600" b="1" u="sng" dirty="0" smtClean="0">
                <a:solidFill>
                  <a:srgbClr val="FF3300"/>
                </a:solidFill>
              </a:rPr>
              <a:t>市町村等の職員</a:t>
            </a:r>
            <a:r>
              <a:rPr lang="ja-JP" altLang="ja-JP" sz="1600" dirty="0" smtClean="0"/>
              <a:t>に対しバリアフリーの基礎的な知識を持ってもらうための</a:t>
            </a:r>
            <a:r>
              <a:rPr lang="ja-JP" altLang="ja-JP" sz="1600" b="1" u="sng" dirty="0" smtClean="0">
                <a:solidFill>
                  <a:srgbClr val="FF3300"/>
                </a:solidFill>
              </a:rPr>
              <a:t>研修制度のあり方</a:t>
            </a:r>
            <a:r>
              <a:rPr lang="ja-JP" altLang="ja-JP" sz="1600" dirty="0" smtClean="0"/>
              <a:t>について、検討</a:t>
            </a:r>
            <a:r>
              <a:rPr lang="ja-JP" altLang="en-US" sz="1600" dirty="0" smtClean="0"/>
              <a:t>することが</a:t>
            </a:r>
            <a:r>
              <a:rPr lang="ja-JP" altLang="ja-JP" sz="1600" dirty="0" smtClean="0"/>
              <a:t>必要。</a:t>
            </a:r>
            <a:endParaRPr kumimoji="0" lang="en-US" altLang="ja-JP" sz="1600" kern="0" dirty="0">
              <a:solidFill>
                <a:srgbClr val="FF0000"/>
              </a:solidFill>
              <a:latin typeface="Calibri"/>
              <a:ea typeface="ＭＳ Ｐゴシック"/>
            </a:endParaRPr>
          </a:p>
        </p:txBody>
      </p:sp>
      <p:sp>
        <p:nvSpPr>
          <p:cNvPr id="10" name="テキスト ボックス 9"/>
          <p:cNvSpPr txBox="1"/>
          <p:nvPr/>
        </p:nvSpPr>
        <p:spPr>
          <a:xfrm>
            <a:off x="251520" y="3861048"/>
            <a:ext cx="8640960" cy="1600438"/>
          </a:xfrm>
          <a:prstGeom prst="rect">
            <a:avLst/>
          </a:prstGeom>
          <a:solidFill>
            <a:sysClr val="window" lastClr="FFFFFF"/>
          </a:solidFill>
          <a:ln w="25400" cap="flat" cmpd="sng" algn="ctr">
            <a:solidFill>
              <a:srgbClr val="F79646"/>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solidFill>
                  <a:prstClr val="black"/>
                </a:solidFill>
                <a:latin typeface="+mj-ea"/>
                <a:ea typeface="+mj-ea"/>
              </a:rPr>
              <a:t>バリアフリー技術の情報発信・相談受付体制の整備</a:t>
            </a:r>
            <a:endParaRPr kumimoji="0" lang="en-US" altLang="ja-JP" sz="1800" kern="0" dirty="0" smtClean="0">
              <a:solidFill>
                <a:prstClr val="black"/>
              </a:solidFill>
              <a:latin typeface="+mj-ea"/>
              <a:ea typeface="+mj-ea"/>
            </a:endParaRPr>
          </a:p>
          <a:p>
            <a:pPr marL="177800" indent="-95250" defTabSz="957816" fontAlgn="auto">
              <a:spcBef>
                <a:spcPts val="0"/>
              </a:spcBef>
              <a:spcAft>
                <a:spcPts val="0"/>
              </a:spcAft>
              <a:defRPr/>
            </a:pPr>
            <a:r>
              <a:rPr lang="ja-JP" altLang="en-US" sz="1600" dirty="0" smtClean="0"/>
              <a:t>・</a:t>
            </a:r>
            <a:r>
              <a:rPr lang="ja-JP" altLang="ja-JP" sz="1600" dirty="0" smtClean="0"/>
              <a:t>単独で乗降等が可能な車両等や、よりわかり易い音案内・文字情報の提供方法等の技術開発については、学会や産業界でそれぞれに研究が進められ、日々革新を続けていることから、それらの</a:t>
            </a:r>
            <a:r>
              <a:rPr lang="ja-JP" altLang="ja-JP" sz="1600" b="1" u="sng" dirty="0" smtClean="0">
                <a:solidFill>
                  <a:srgbClr val="FF3300"/>
                </a:solidFill>
              </a:rPr>
              <a:t>情報</a:t>
            </a:r>
            <a:r>
              <a:rPr lang="ja-JP" altLang="en-US" sz="1600" b="1" u="sng" dirty="0" smtClean="0">
                <a:solidFill>
                  <a:srgbClr val="FF3300"/>
                </a:solidFill>
              </a:rPr>
              <a:t>を</a:t>
            </a:r>
            <a:r>
              <a:rPr lang="ja-JP" altLang="ja-JP" sz="1600" b="1" u="sng" dirty="0" smtClean="0">
                <a:solidFill>
                  <a:srgbClr val="FF3300"/>
                </a:solidFill>
              </a:rPr>
              <a:t>集約して情報発信</a:t>
            </a:r>
            <a:r>
              <a:rPr lang="ja-JP" altLang="ja-JP" sz="1600" dirty="0" smtClean="0"/>
              <a:t>することが必要</a:t>
            </a:r>
            <a:r>
              <a:rPr lang="ja-JP" altLang="en-US" sz="1600" dirty="0" smtClean="0"/>
              <a:t>。</a:t>
            </a:r>
            <a:endParaRPr lang="en-US" altLang="ja-JP" sz="1600" dirty="0" smtClean="0"/>
          </a:p>
          <a:p>
            <a:pPr marL="177800" indent="-95250" defTabSz="957816" fontAlgn="auto">
              <a:spcBef>
                <a:spcPts val="0"/>
              </a:spcBef>
              <a:spcAft>
                <a:spcPts val="0"/>
              </a:spcAft>
              <a:defRPr/>
            </a:pPr>
            <a:r>
              <a:rPr lang="ja-JP" altLang="en-US" sz="1600" dirty="0" smtClean="0"/>
              <a:t>・</a:t>
            </a:r>
            <a:r>
              <a:rPr lang="ja-JP" altLang="ja-JP" sz="1600" dirty="0" smtClean="0"/>
              <a:t>様々な技術的な相談を受け付ける</a:t>
            </a:r>
            <a:r>
              <a:rPr lang="ja-JP" altLang="ja-JP" sz="1600" b="1" u="sng" dirty="0" smtClean="0">
                <a:solidFill>
                  <a:srgbClr val="FF3300"/>
                </a:solidFill>
              </a:rPr>
              <a:t>団体をネットワーク化</a:t>
            </a:r>
            <a:r>
              <a:rPr lang="ja-JP" altLang="ja-JP" sz="1600" dirty="0" smtClean="0"/>
              <a:t>し、</a:t>
            </a:r>
            <a:r>
              <a:rPr lang="ja-JP" altLang="ja-JP" sz="1600" b="1" u="sng" dirty="0" smtClean="0">
                <a:solidFill>
                  <a:srgbClr val="FF3300"/>
                </a:solidFill>
              </a:rPr>
              <a:t>窓口を設置</a:t>
            </a:r>
            <a:r>
              <a:rPr lang="ja-JP" altLang="ja-JP" sz="1600" dirty="0" smtClean="0"/>
              <a:t>することにより、市町村や事業者等の担当者等が専門家に相談し易い環境整備を行うことが必要。</a:t>
            </a:r>
          </a:p>
        </p:txBody>
      </p:sp>
      <p:sp>
        <p:nvSpPr>
          <p:cNvPr id="11" name="タイトル 17"/>
          <p:cNvSpPr txBox="1">
            <a:spLocks/>
          </p:cNvSpPr>
          <p:nvPr/>
        </p:nvSpPr>
        <p:spPr>
          <a:xfrm>
            <a:off x="1" y="0"/>
            <a:ext cx="7020658" cy="47625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0" cap="none" spc="0" normalizeH="0" baseline="0" noProof="0" dirty="0" smtClean="0">
                <a:ln>
                  <a:noFill/>
                </a:ln>
                <a:solidFill>
                  <a:srgbClr val="4087C8"/>
                </a:solidFill>
                <a:effectLst/>
                <a:uLnTx/>
                <a:uFillTx/>
                <a:latin typeface="+mj-lt"/>
                <a:ea typeface="+mj-ea"/>
                <a:cs typeface="+mj-cs"/>
              </a:rPr>
              <a:t>９．今後の取組みの方向性</a:t>
            </a:r>
            <a:r>
              <a:rPr kumimoji="1" lang="en-US" altLang="ja-JP" sz="2800" b="0" i="0" u="none" strike="noStrike" kern="0" cap="none" spc="0" normalizeH="0" baseline="0" noProof="0" dirty="0" smtClean="0">
                <a:ln>
                  <a:noFill/>
                </a:ln>
                <a:solidFill>
                  <a:srgbClr val="4087C8"/>
                </a:solidFill>
                <a:effectLst/>
                <a:uLnTx/>
                <a:uFillTx/>
                <a:latin typeface="+mj-lt"/>
                <a:ea typeface="+mj-ea"/>
                <a:cs typeface="+mj-cs"/>
              </a:rPr>
              <a:t>(6)</a:t>
            </a:r>
            <a:endParaRPr kumimoji="1" lang="ja-JP" altLang="en-US" sz="2800" b="0" i="0" u="none" strike="noStrike" kern="0" cap="none" spc="0" normalizeH="0" baseline="0" noProof="0" dirty="0">
              <a:ln>
                <a:noFill/>
              </a:ln>
              <a:solidFill>
                <a:srgbClr val="4087C8"/>
              </a:solidFill>
              <a:effectLst/>
              <a:uLnTx/>
              <a:uFillTx/>
              <a:latin typeface="+mj-lt"/>
              <a:ea typeface="+mj-ea"/>
              <a:cs typeface="+mj-cs"/>
            </a:endParaRPr>
          </a:p>
        </p:txBody>
      </p:sp>
      <p:sp>
        <p:nvSpPr>
          <p:cNvPr id="6" name="正方形/長方形 50"/>
          <p:cNvSpPr>
            <a:spLocks noChangeArrowheads="1"/>
          </p:cNvSpPr>
          <p:nvPr/>
        </p:nvSpPr>
        <p:spPr bwMode="auto">
          <a:xfrm>
            <a:off x="107504" y="548680"/>
            <a:ext cx="6115141" cy="376861"/>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wrap="square" lIns="68415" tIns="34208" rIns="68415" bIns="34208">
            <a:spAutoFit/>
          </a:bodyPr>
          <a:lstStyle/>
          <a:p>
            <a:pPr marL="0" marR="0" lvl="0" indent="0" defTabSz="957341"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chemeClr val="bg1"/>
                </a:solidFill>
                <a:effectLst/>
                <a:uLnTx/>
                <a:uFillTx/>
                <a:latin typeface="Calibri" charset="0"/>
                <a:ea typeface="ＤＦ特太ゴシック体" charset="0"/>
                <a:cs typeface="ＤＦ特太ゴシック体" charset="0"/>
              </a:rPr>
              <a:t>（５）バリアフリー化</a:t>
            </a:r>
            <a:r>
              <a:rPr kumimoji="0" lang="ja-JP" altLang="en-US" sz="2000" b="0" i="0" u="none" strike="noStrike" kern="0" cap="none" spc="0" normalizeH="0" baseline="0" noProof="0" dirty="0">
                <a:ln>
                  <a:noFill/>
                </a:ln>
                <a:solidFill>
                  <a:schemeClr val="bg1"/>
                </a:solidFill>
                <a:effectLst/>
                <a:uLnTx/>
                <a:uFillTx/>
                <a:latin typeface="Calibri" charset="0"/>
                <a:ea typeface="ＤＦ特太ゴシック体" charset="0"/>
                <a:cs typeface="ＤＦ特太ゴシック体" charset="0"/>
              </a:rPr>
              <a:t>に</a:t>
            </a:r>
            <a:r>
              <a:rPr kumimoji="0" lang="ja-JP" altLang="en-US" sz="2000" b="0" i="0" u="none" strike="noStrike" kern="0" cap="none" spc="0" normalizeH="0" baseline="0" noProof="0" dirty="0" smtClean="0">
                <a:ln>
                  <a:noFill/>
                </a:ln>
                <a:solidFill>
                  <a:schemeClr val="bg1"/>
                </a:solidFill>
                <a:effectLst/>
                <a:uLnTx/>
                <a:uFillTx/>
                <a:latin typeface="Calibri" charset="0"/>
                <a:ea typeface="ＤＦ特太ゴシック体" charset="0"/>
                <a:cs typeface="ＤＦ特太ゴシック体" charset="0"/>
              </a:rPr>
              <a:t>係る教育</a:t>
            </a:r>
            <a:r>
              <a:rPr kumimoji="0" lang="ja-JP" altLang="en-US" sz="2000" b="0" i="0" u="none" strike="noStrike" kern="0" cap="none" spc="0" normalizeH="0" baseline="0" noProof="0" dirty="0">
                <a:ln>
                  <a:noFill/>
                </a:ln>
                <a:solidFill>
                  <a:schemeClr val="bg1"/>
                </a:solidFill>
                <a:effectLst/>
                <a:uLnTx/>
                <a:uFillTx/>
                <a:latin typeface="Calibri" charset="0"/>
                <a:ea typeface="ＤＦ特太ゴシック体" charset="0"/>
                <a:cs typeface="ＤＦ特太ゴシック体" charset="0"/>
              </a:rPr>
              <a:t>・普及方策の強化</a:t>
            </a:r>
          </a:p>
        </p:txBody>
      </p:sp>
      <p:sp>
        <p:nvSpPr>
          <p:cNvPr id="8" name="テキスト ボックス 7"/>
          <p:cNvSpPr txBox="1"/>
          <p:nvPr/>
        </p:nvSpPr>
        <p:spPr>
          <a:xfrm>
            <a:off x="251520" y="5373216"/>
            <a:ext cx="8640957" cy="1354217"/>
          </a:xfrm>
          <a:prstGeom prst="rect">
            <a:avLst/>
          </a:prstGeom>
          <a:solidFill>
            <a:sysClr val="window" lastClr="FFFFFF"/>
          </a:solidFill>
          <a:ln w="25400" cap="flat" cmpd="sng" algn="ctr">
            <a:solidFill>
              <a:srgbClr val="F79646"/>
            </a:solidFill>
            <a:prstDash val="solid"/>
          </a:ln>
          <a:effectLst/>
        </p:spPr>
        <p:txBody>
          <a:bodyPr wrap="square" rtlCol="0">
            <a:spAutoFit/>
          </a:bodyPr>
          <a:lstStyle/>
          <a:p>
            <a:pPr marL="0" marR="0" lvl="0" indent="0" defTabSz="957816"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800" kern="0" dirty="0" smtClean="0">
                <a:solidFill>
                  <a:prstClr val="black"/>
                </a:solidFill>
                <a:latin typeface="+mj-ea"/>
                <a:ea typeface="+mj-ea"/>
              </a:rPr>
              <a:t>心のバリアフリーの普及方策の見直し</a:t>
            </a:r>
            <a:endParaRPr kumimoji="0" lang="en-US" altLang="ja-JP" sz="1800" kern="0" dirty="0" smtClean="0">
              <a:solidFill>
                <a:prstClr val="black"/>
              </a:solidFill>
              <a:latin typeface="+mj-ea"/>
              <a:ea typeface="+mj-ea"/>
            </a:endParaRPr>
          </a:p>
          <a:p>
            <a:pPr marL="177800" indent="-82550"/>
            <a:r>
              <a:rPr lang="ja-JP" altLang="en-US" sz="1600" dirty="0" smtClean="0"/>
              <a:t>・</a:t>
            </a:r>
            <a:r>
              <a:rPr lang="ja-JP" altLang="ja-JP" sz="1600" dirty="0" smtClean="0"/>
              <a:t>地方運輸局等において行われているバリアフリー教室について、より波及効果を高めるため、教師等を対象とした教室の開催や、小中学校の児童・生徒向けの副教材を作成し全国のすべての小中学校での活用に供する等により、教室で学んだ人がさらに</a:t>
            </a:r>
            <a:r>
              <a:rPr lang="ja-JP" altLang="ja-JP" sz="1600" b="1" u="sng" dirty="0" smtClean="0">
                <a:solidFill>
                  <a:srgbClr val="FF3300"/>
                </a:solidFill>
              </a:rPr>
              <a:t>地域で還元</a:t>
            </a:r>
            <a:r>
              <a:rPr lang="ja-JP" altLang="ja-JP" sz="1600" dirty="0" smtClean="0"/>
              <a:t>していくような仕組みへ</a:t>
            </a:r>
            <a:r>
              <a:rPr lang="ja-JP" altLang="en-US" sz="1600" dirty="0" smtClean="0"/>
              <a:t>見直す</a:t>
            </a:r>
            <a:r>
              <a:rPr lang="ja-JP" altLang="ja-JP" sz="1600" dirty="0" smtClean="0"/>
              <a:t>ことが必要。</a:t>
            </a:r>
          </a:p>
        </p:txBody>
      </p:sp>
      <p:sp>
        <p:nvSpPr>
          <p:cNvPr id="2" name="スライド番号プレースホルダ 1"/>
          <p:cNvSpPr>
            <a:spLocks noGrp="1"/>
          </p:cNvSpPr>
          <p:nvPr>
            <p:ph type="sldNum" sz="quarter" idx="12"/>
          </p:nvPr>
        </p:nvSpPr>
        <p:spPr>
          <a:xfrm>
            <a:off x="7010400" y="6525344"/>
            <a:ext cx="2133600" cy="476250"/>
          </a:xfrm>
        </p:spPr>
        <p:txBody>
          <a:bodyPr/>
          <a:lstStyle/>
          <a:p>
            <a:fld id="{D1B814D5-9A44-4ACA-BB1C-798133463127}" type="slidenum">
              <a:rPr lang="en-US" altLang="ja-JP" smtClean="0">
                <a:solidFill>
                  <a:srgbClr val="000000"/>
                </a:solidFill>
              </a:rPr>
              <a:pPr/>
              <a:t>21</a:t>
            </a:fld>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457200" y="764704"/>
            <a:ext cx="8229600" cy="5400600"/>
          </a:xfrm>
          <a:prstGeom prst="rect">
            <a:avLst/>
          </a:prstGeom>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defRPr/>
            </a:pPr>
            <a:r>
              <a:rPr lang="ja-JP" altLang="en-US" sz="2400" dirty="0" smtClean="0"/>
              <a:t>○府下の基本構想のあり方に関するコメント　三星　昭宏</a:t>
            </a:r>
          </a:p>
          <a:p>
            <a:pPr marL="0" indent="0">
              <a:buFontTx/>
              <a:buNone/>
              <a:defRPr/>
            </a:pPr>
            <a:r>
              <a:rPr lang="ja-JP" altLang="en-US" sz="2400" dirty="0" smtClean="0"/>
              <a:t>　</a:t>
            </a:r>
            <a:r>
              <a:rPr lang="en-US" altLang="ja-JP" sz="2400" dirty="0" smtClean="0"/>
              <a:t>(</a:t>
            </a:r>
            <a:r>
              <a:rPr lang="ja-JP" altLang="en-US" sz="2400" dirty="0" smtClean="0"/>
              <a:t>於府会議</a:t>
            </a:r>
            <a:r>
              <a:rPr lang="en-US" altLang="ja-JP" sz="2400" dirty="0" smtClean="0"/>
              <a:t>121129)</a:t>
            </a:r>
          </a:p>
          <a:p>
            <a:pPr marL="0" indent="0">
              <a:buFontTx/>
              <a:buNone/>
              <a:defRPr/>
            </a:pPr>
            <a:endParaRPr lang="ja-JP" altLang="en-US" sz="2400" dirty="0" smtClean="0"/>
          </a:p>
          <a:p>
            <a:pPr>
              <a:defRPr/>
            </a:pPr>
            <a:r>
              <a:rPr lang="ja-JP" altLang="en-US" sz="1800" dirty="0" smtClean="0"/>
              <a:t>旧法で策定した基本構想に対する</a:t>
            </a:r>
            <a:r>
              <a:rPr lang="ja-JP" altLang="en-US" sz="1800" dirty="0" smtClean="0">
                <a:solidFill>
                  <a:srgbClr val="FF0000"/>
                </a:solidFill>
              </a:rPr>
              <a:t>建築物特定事業</a:t>
            </a:r>
            <a:r>
              <a:rPr lang="ja-JP" altLang="en-US" sz="1800" dirty="0" smtClean="0"/>
              <a:t>の追加</a:t>
            </a:r>
          </a:p>
          <a:p>
            <a:pPr>
              <a:defRPr/>
            </a:pPr>
            <a:r>
              <a:rPr lang="ja-JP" altLang="en-US" sz="1800" dirty="0" smtClean="0">
                <a:solidFill>
                  <a:srgbClr val="FF0000"/>
                </a:solidFill>
              </a:rPr>
              <a:t>小規模建築物、まちづくり</a:t>
            </a:r>
            <a:r>
              <a:rPr lang="ja-JP" altLang="en-US" sz="1800" dirty="0" smtClean="0"/>
              <a:t>の検討・追加。すでに古いもののリニューアル</a:t>
            </a:r>
          </a:p>
          <a:p>
            <a:pPr>
              <a:defRPr/>
            </a:pPr>
            <a:r>
              <a:rPr lang="ja-JP" altLang="en-US" sz="1800" dirty="0" smtClean="0">
                <a:solidFill>
                  <a:srgbClr val="FF0000"/>
                </a:solidFill>
              </a:rPr>
              <a:t>継続協議会</a:t>
            </a:r>
            <a:r>
              <a:rPr lang="ja-JP" altLang="en-US" sz="1800" dirty="0" smtClean="0"/>
              <a:t>を持つ市が少ない、担当が解散してしまっている</a:t>
            </a:r>
          </a:p>
          <a:p>
            <a:pPr>
              <a:defRPr/>
            </a:pPr>
            <a:r>
              <a:rPr lang="ja-JP" altLang="en-US" sz="1800" dirty="0" smtClean="0">
                <a:solidFill>
                  <a:srgbClr val="FF0000"/>
                </a:solidFill>
              </a:rPr>
              <a:t>事後評価</a:t>
            </a:r>
            <a:r>
              <a:rPr lang="ja-JP" altLang="en-US" sz="1800" dirty="0" smtClean="0"/>
              <a:t>と</a:t>
            </a:r>
            <a:r>
              <a:rPr lang="en-US" altLang="ja-JP" sz="1800" dirty="0" smtClean="0"/>
              <a:t>UD</a:t>
            </a:r>
            <a:r>
              <a:rPr lang="ja-JP" altLang="en-US" sz="1800" dirty="0" smtClean="0"/>
              <a:t>にむけた検討</a:t>
            </a:r>
          </a:p>
          <a:p>
            <a:pPr>
              <a:defRPr/>
            </a:pPr>
            <a:r>
              <a:rPr lang="ja-JP" altLang="en-US" sz="1800" dirty="0" smtClean="0"/>
              <a:t>知的・精神・</a:t>
            </a:r>
            <a:r>
              <a:rPr lang="ja-JP" altLang="en-US" sz="1800" dirty="0" err="1" smtClean="0"/>
              <a:t>発達障がい</a:t>
            </a:r>
            <a:r>
              <a:rPr lang="ja-JP" altLang="en-US" sz="1800" dirty="0" smtClean="0"/>
              <a:t>者の課題把握、</a:t>
            </a:r>
            <a:r>
              <a:rPr lang="ja-JP" altLang="en-US" sz="1800" dirty="0" smtClean="0">
                <a:solidFill>
                  <a:srgbClr val="FF0000"/>
                </a:solidFill>
              </a:rPr>
              <a:t>対象者拡大</a:t>
            </a:r>
          </a:p>
          <a:p>
            <a:pPr>
              <a:defRPr/>
            </a:pPr>
            <a:r>
              <a:rPr lang="ja-JP" altLang="en-US" sz="1800" dirty="0" smtClean="0">
                <a:solidFill>
                  <a:srgbClr val="FF0000"/>
                </a:solidFill>
              </a:rPr>
              <a:t>交通基本計画、</a:t>
            </a:r>
            <a:r>
              <a:rPr lang="en-US" altLang="ja-JP" sz="1800" dirty="0" smtClean="0">
                <a:solidFill>
                  <a:srgbClr val="FF0000"/>
                </a:solidFill>
              </a:rPr>
              <a:t>ST</a:t>
            </a:r>
            <a:r>
              <a:rPr lang="ja-JP" altLang="en-US" sz="1800" dirty="0" smtClean="0"/>
              <a:t>との連動</a:t>
            </a:r>
          </a:p>
          <a:p>
            <a:pPr>
              <a:defRPr/>
            </a:pPr>
            <a:r>
              <a:rPr lang="en-US" altLang="ja-JP" sz="1800" dirty="0" smtClean="0"/>
              <a:t>3000</a:t>
            </a:r>
            <a:r>
              <a:rPr lang="ja-JP" altLang="en-US" sz="1800" dirty="0" smtClean="0"/>
              <a:t>人駅、</a:t>
            </a:r>
            <a:r>
              <a:rPr lang="ja-JP" altLang="en-US" sz="1800" dirty="0" smtClean="0">
                <a:solidFill>
                  <a:srgbClr val="FF0000"/>
                </a:solidFill>
              </a:rPr>
              <a:t>小規模駅</a:t>
            </a:r>
            <a:r>
              <a:rPr lang="ja-JP" altLang="en-US" sz="1800" dirty="0" smtClean="0"/>
              <a:t>の計画促進</a:t>
            </a:r>
          </a:p>
          <a:p>
            <a:pPr>
              <a:defRPr/>
            </a:pPr>
            <a:r>
              <a:rPr lang="ja-JP" altLang="en-US" sz="1800" dirty="0" smtClean="0">
                <a:solidFill>
                  <a:srgbClr val="FF0000"/>
                </a:solidFill>
              </a:rPr>
              <a:t>歴史・風土・自然の配慮</a:t>
            </a:r>
          </a:p>
          <a:p>
            <a:pPr>
              <a:defRPr/>
            </a:pPr>
            <a:r>
              <a:rPr lang="ja-JP" altLang="en-US" sz="1800" dirty="0" smtClean="0">
                <a:solidFill>
                  <a:srgbClr val="FF0000"/>
                </a:solidFill>
              </a:rPr>
              <a:t>市民参加</a:t>
            </a:r>
          </a:p>
          <a:p>
            <a:pPr>
              <a:defRPr/>
            </a:pPr>
            <a:r>
              <a:rPr lang="en-US" altLang="ja-JP" sz="1800" dirty="0" smtClean="0">
                <a:solidFill>
                  <a:srgbClr val="FF0000"/>
                </a:solidFill>
              </a:rPr>
              <a:t>PT</a:t>
            </a:r>
            <a:r>
              <a:rPr lang="ja-JP" altLang="en-US" sz="1800" dirty="0" smtClean="0">
                <a:solidFill>
                  <a:srgbClr val="FF0000"/>
                </a:solidFill>
              </a:rPr>
              <a:t>データ活用</a:t>
            </a:r>
          </a:p>
          <a:p>
            <a:pPr>
              <a:defRPr/>
            </a:pPr>
            <a:r>
              <a:rPr lang="ja-JP" altLang="en-US" sz="1800" dirty="0" smtClean="0">
                <a:solidFill>
                  <a:srgbClr val="FF0000"/>
                </a:solidFill>
              </a:rPr>
              <a:t>条例との連動、新しい仕組み、等</a:t>
            </a:r>
            <a:endParaRPr lang="ja-JP" altLang="en-US" sz="1800" dirty="0" smtClean="0"/>
          </a:p>
          <a:p>
            <a:pPr>
              <a:defRPr/>
            </a:pPr>
            <a:endParaRPr lang="ja-JP" altLang="en-US" sz="1800" dirty="0" smtClean="0"/>
          </a:p>
          <a:p>
            <a:pPr>
              <a:defRPr/>
            </a:pPr>
            <a:endParaRPr lang="ja-JP" altLang="en-US" sz="2400" dirty="0" smtClean="0"/>
          </a:p>
          <a:p>
            <a:pPr>
              <a:defRPr/>
            </a:pPr>
            <a:endParaRPr lang="ja-JP" altLang="en-US" sz="2400" dirty="0" smtClean="0"/>
          </a:p>
          <a:p>
            <a:pPr>
              <a:defRPr/>
            </a:pPr>
            <a:endParaRPr lang="ja-JP" altLang="en-US" sz="2400" dirty="0"/>
          </a:p>
        </p:txBody>
      </p:sp>
    </p:spTree>
    <p:extLst>
      <p:ext uri="{BB962C8B-B14F-4D97-AF65-F5344CB8AC3E}">
        <p14:creationId xmlns:p14="http://schemas.microsoft.com/office/powerpoint/2010/main" val="258248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9512" y="836712"/>
            <a:ext cx="4320116" cy="1107996"/>
          </a:xfrm>
          <a:prstGeom prst="rect">
            <a:avLst/>
          </a:prstGeom>
          <a:solidFill>
            <a:srgbClr val="C7FEBE"/>
          </a:solidFill>
          <a:ln w="28575">
            <a:solidFill>
              <a:srgbClr val="99FF66"/>
            </a:solidFill>
          </a:ln>
        </p:spPr>
        <p:txBody>
          <a:bodyPr>
            <a:spAutoFit/>
          </a:bodyPr>
          <a:lstStyle/>
          <a:p>
            <a:pPr algn="ctr">
              <a:tabLst>
                <a:tab pos="228600" algn="l"/>
              </a:tabLst>
              <a:defRPr/>
            </a:pPr>
            <a:r>
              <a:rPr lang="ja-JP" altLang="en-US" sz="1400" b="1" dirty="0" smtClean="0">
                <a:latin typeface="+mn-ea"/>
                <a:ea typeface="+mn-ea"/>
              </a:rPr>
              <a:t>ハートビル法</a:t>
            </a:r>
            <a:endParaRPr lang="en-US" altLang="ja-JP" sz="1400" b="1" dirty="0" smtClean="0">
              <a:latin typeface="+mn-ea"/>
              <a:ea typeface="+mn-ea"/>
            </a:endParaRPr>
          </a:p>
          <a:p>
            <a:pPr algn="ctr">
              <a:tabLst>
                <a:tab pos="228600" algn="l"/>
              </a:tabLst>
              <a:defRPr/>
            </a:pPr>
            <a:r>
              <a:rPr lang="ja-JP" altLang="en-US" sz="1400" b="1" dirty="0" smtClean="0">
                <a:latin typeface="+mn-ea"/>
                <a:ea typeface="+mn-ea"/>
              </a:rPr>
              <a:t>（</a:t>
            </a:r>
            <a:r>
              <a:rPr lang="ja-JP" altLang="en-US" sz="1400" b="1" dirty="0">
                <a:latin typeface="+mn-ea"/>
                <a:ea typeface="+mn-ea"/>
              </a:rPr>
              <a:t>高齢者、身体障害者等が円滑に利用できる特定建築物の建築の促進に関する法律）</a:t>
            </a:r>
            <a:endParaRPr lang="en-US" altLang="ja-JP" sz="1400" b="1" dirty="0">
              <a:latin typeface="+mn-ea"/>
              <a:ea typeface="+mn-ea"/>
            </a:endParaRPr>
          </a:p>
          <a:p>
            <a:pPr algn="ctr">
              <a:tabLst>
                <a:tab pos="228600" algn="l"/>
              </a:tabLst>
              <a:defRPr/>
            </a:pPr>
            <a:r>
              <a:rPr lang="ja-JP" altLang="en-US" sz="1200" dirty="0">
                <a:latin typeface="+mn-ea"/>
                <a:ea typeface="+mn-ea"/>
              </a:rPr>
              <a:t>（平成６年制定）</a:t>
            </a:r>
          </a:p>
          <a:p>
            <a:pPr>
              <a:tabLst>
                <a:tab pos="228600" algn="l"/>
              </a:tabLst>
              <a:defRPr/>
            </a:pPr>
            <a:r>
              <a:rPr lang="ja-JP" altLang="en-US" sz="1100" dirty="0">
                <a:latin typeface="+mn-ea"/>
                <a:ea typeface="+mn-ea"/>
              </a:rPr>
              <a:t>→不特定多数、高齢者・障害者が利用する建築物等のバリアフリー化</a:t>
            </a:r>
          </a:p>
        </p:txBody>
      </p:sp>
      <p:sp>
        <p:nvSpPr>
          <p:cNvPr id="9" name="正方形/長方形 8"/>
          <p:cNvSpPr/>
          <p:nvPr/>
        </p:nvSpPr>
        <p:spPr>
          <a:xfrm>
            <a:off x="4644017" y="836712"/>
            <a:ext cx="4320117" cy="1107996"/>
          </a:xfrm>
          <a:prstGeom prst="rect">
            <a:avLst/>
          </a:prstGeom>
          <a:solidFill>
            <a:srgbClr val="B0E2F2"/>
          </a:solidFill>
          <a:ln w="28575">
            <a:solidFill>
              <a:srgbClr val="00B0F0"/>
            </a:solidFill>
          </a:ln>
        </p:spPr>
        <p:txBody>
          <a:bodyPr>
            <a:spAutoFit/>
          </a:bodyPr>
          <a:lstStyle/>
          <a:p>
            <a:pPr algn="ctr">
              <a:tabLst>
                <a:tab pos="228600" algn="l"/>
              </a:tabLst>
              <a:defRPr/>
            </a:pPr>
            <a:r>
              <a:rPr lang="ja-JP" altLang="en-US" sz="1400" b="1" dirty="0">
                <a:latin typeface="+mn-ea"/>
                <a:ea typeface="+mn-ea"/>
              </a:rPr>
              <a:t>交通</a:t>
            </a:r>
            <a:r>
              <a:rPr lang="ja-JP" altLang="en-US" sz="1400" b="1" dirty="0" smtClean="0">
                <a:latin typeface="+mn-ea"/>
                <a:ea typeface="+mn-ea"/>
              </a:rPr>
              <a:t>バリアフリー法</a:t>
            </a:r>
            <a:endParaRPr lang="en-US" altLang="ja-JP" sz="1400" b="1" dirty="0" smtClean="0">
              <a:latin typeface="+mn-ea"/>
              <a:ea typeface="+mn-ea"/>
            </a:endParaRPr>
          </a:p>
          <a:p>
            <a:pPr algn="ctr">
              <a:tabLst>
                <a:tab pos="228600" algn="l"/>
              </a:tabLst>
              <a:defRPr/>
            </a:pPr>
            <a:r>
              <a:rPr lang="ja-JP" altLang="en-US" sz="1400" b="1" dirty="0" smtClean="0">
                <a:latin typeface="+mn-ea"/>
                <a:ea typeface="+mn-ea"/>
              </a:rPr>
              <a:t>（</a:t>
            </a:r>
            <a:r>
              <a:rPr lang="ja-JP" altLang="en-US" sz="1400" b="1" dirty="0">
                <a:latin typeface="+mn-ea"/>
                <a:ea typeface="+mn-ea"/>
              </a:rPr>
              <a:t>高齢者、身体障害者等の公共交通機関を利用した移動の円滑化の促進に関する法律）</a:t>
            </a:r>
            <a:endParaRPr lang="en-US" altLang="ja-JP" sz="1400" b="1" dirty="0">
              <a:latin typeface="+mn-ea"/>
              <a:ea typeface="+mn-ea"/>
            </a:endParaRPr>
          </a:p>
          <a:p>
            <a:pPr algn="ctr">
              <a:tabLst>
                <a:tab pos="228600" algn="l"/>
              </a:tabLst>
              <a:defRPr/>
            </a:pPr>
            <a:r>
              <a:rPr lang="ja-JP" altLang="en-US" sz="1200" dirty="0">
                <a:latin typeface="+mn-ea"/>
                <a:ea typeface="+mn-ea"/>
              </a:rPr>
              <a:t>（平成１２年制定）</a:t>
            </a:r>
          </a:p>
          <a:p>
            <a:pPr>
              <a:tabLst>
                <a:tab pos="228600" algn="l"/>
              </a:tabLst>
              <a:defRPr/>
            </a:pPr>
            <a:r>
              <a:rPr lang="ja-JP" altLang="en-US" sz="1100" dirty="0">
                <a:latin typeface="+mn-ea"/>
                <a:ea typeface="+mn-ea"/>
              </a:rPr>
              <a:t>→駅・鉄道車両・バスなど公共交通機関と周辺地域のバリアフリー化</a:t>
            </a:r>
            <a:endParaRPr lang="ja-JP" altLang="en-US" sz="1400" dirty="0">
              <a:latin typeface="+mn-ea"/>
              <a:ea typeface="+mn-ea"/>
            </a:endParaRPr>
          </a:p>
        </p:txBody>
      </p:sp>
      <p:sp>
        <p:nvSpPr>
          <p:cNvPr id="10" name="下矢印 9"/>
          <p:cNvSpPr/>
          <p:nvPr/>
        </p:nvSpPr>
        <p:spPr>
          <a:xfrm>
            <a:off x="3347873" y="2060848"/>
            <a:ext cx="2446867" cy="3607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50" name="テキスト ボックス 10"/>
          <p:cNvSpPr txBox="1">
            <a:spLocks noChangeArrowheads="1"/>
          </p:cNvSpPr>
          <p:nvPr/>
        </p:nvSpPr>
        <p:spPr bwMode="auto">
          <a:xfrm>
            <a:off x="5868150" y="2060849"/>
            <a:ext cx="2161117" cy="369332"/>
          </a:xfrm>
          <a:prstGeom prst="rect">
            <a:avLst/>
          </a:prstGeom>
          <a:noFill/>
          <a:ln w="9525">
            <a:noFill/>
            <a:miter lim="800000"/>
            <a:headEnd/>
            <a:tailEnd/>
          </a:ln>
        </p:spPr>
        <p:txBody>
          <a:bodyPr>
            <a:spAutoFit/>
          </a:bodyPr>
          <a:lstStyle/>
          <a:p>
            <a:r>
              <a:rPr lang="ja-JP" altLang="en-US" dirty="0">
                <a:solidFill>
                  <a:schemeClr val="tx2"/>
                </a:solidFill>
              </a:rPr>
              <a:t>統合・拡充</a:t>
            </a:r>
          </a:p>
        </p:txBody>
      </p:sp>
      <p:sp>
        <p:nvSpPr>
          <p:cNvPr id="12" name="正方形/長方形 11"/>
          <p:cNvSpPr/>
          <p:nvPr/>
        </p:nvSpPr>
        <p:spPr>
          <a:xfrm>
            <a:off x="1043617" y="2492914"/>
            <a:ext cx="7296811" cy="769441"/>
          </a:xfrm>
          <a:prstGeom prst="rect">
            <a:avLst/>
          </a:prstGeom>
          <a:solidFill>
            <a:srgbClr val="F9C3EA"/>
          </a:solidFill>
          <a:ln w="28575">
            <a:solidFill>
              <a:srgbClr val="EE58C3"/>
            </a:solidFill>
          </a:ln>
        </p:spPr>
        <p:txBody>
          <a:bodyPr wrap="square">
            <a:spAutoFit/>
          </a:bodyPr>
          <a:lstStyle/>
          <a:p>
            <a:pPr algn="ctr">
              <a:tabLst>
                <a:tab pos="228600" algn="l"/>
              </a:tabLst>
              <a:defRPr/>
            </a:pPr>
            <a:r>
              <a:rPr lang="ja-JP" altLang="en-US" sz="1600" b="1" dirty="0" smtClean="0">
                <a:latin typeface="+mn-ea"/>
                <a:ea typeface="+mn-ea"/>
              </a:rPr>
              <a:t>バリアフリー法</a:t>
            </a:r>
            <a:endParaRPr lang="en-US" altLang="ja-JP" sz="1600" b="1" dirty="0" smtClean="0">
              <a:latin typeface="+mn-ea"/>
              <a:ea typeface="+mn-ea"/>
            </a:endParaRPr>
          </a:p>
          <a:p>
            <a:pPr algn="ctr">
              <a:tabLst>
                <a:tab pos="228600" algn="l"/>
              </a:tabLst>
              <a:defRPr/>
            </a:pPr>
            <a:r>
              <a:rPr lang="ja-JP" altLang="en-US" sz="1600" b="1" dirty="0" smtClean="0">
                <a:latin typeface="+mn-ea"/>
                <a:ea typeface="+mn-ea"/>
              </a:rPr>
              <a:t>（</a:t>
            </a:r>
            <a:r>
              <a:rPr lang="ja-JP" altLang="en-US" sz="1600" b="1" dirty="0">
                <a:latin typeface="+mn-ea"/>
                <a:ea typeface="+mn-ea"/>
              </a:rPr>
              <a:t>高齢者、障害者等の移動等の</a:t>
            </a:r>
            <a:r>
              <a:rPr lang="ja-JP" altLang="en-US" sz="1600" b="1" dirty="0" smtClean="0">
                <a:latin typeface="+mn-ea"/>
                <a:ea typeface="+mn-ea"/>
              </a:rPr>
              <a:t>円滑化の促進に</a:t>
            </a:r>
            <a:r>
              <a:rPr lang="ja-JP" altLang="en-US" sz="1600" b="1" dirty="0">
                <a:latin typeface="+mn-ea"/>
                <a:ea typeface="+mn-ea"/>
              </a:rPr>
              <a:t>関する法律）</a:t>
            </a:r>
            <a:endParaRPr lang="en-US" altLang="ja-JP" sz="1600" b="1" dirty="0">
              <a:latin typeface="+mn-ea"/>
              <a:ea typeface="+mn-ea"/>
            </a:endParaRPr>
          </a:p>
          <a:p>
            <a:pPr algn="ctr">
              <a:tabLst>
                <a:tab pos="228600" algn="l"/>
              </a:tabLst>
              <a:defRPr/>
            </a:pPr>
            <a:r>
              <a:rPr lang="ja-JP" altLang="en-US" sz="1200" dirty="0">
                <a:latin typeface="+mn-ea"/>
                <a:ea typeface="+mn-ea"/>
              </a:rPr>
              <a:t>（平成１８年制定）</a:t>
            </a:r>
          </a:p>
        </p:txBody>
      </p:sp>
      <p:sp>
        <p:nvSpPr>
          <p:cNvPr id="6152" name="正方形/長方形 12"/>
          <p:cNvSpPr>
            <a:spLocks noChangeArrowheads="1"/>
          </p:cNvSpPr>
          <p:nvPr/>
        </p:nvSpPr>
        <p:spPr bwMode="auto">
          <a:xfrm>
            <a:off x="154517" y="3284986"/>
            <a:ext cx="4572000" cy="2369880"/>
          </a:xfrm>
          <a:prstGeom prst="rect">
            <a:avLst/>
          </a:prstGeom>
          <a:noFill/>
          <a:ln w="9525">
            <a:noFill/>
            <a:miter lim="800000"/>
            <a:headEnd/>
            <a:tailEnd/>
          </a:ln>
        </p:spPr>
        <p:txBody>
          <a:bodyPr>
            <a:spAutoFit/>
          </a:bodyPr>
          <a:lstStyle/>
          <a:p>
            <a:pPr>
              <a:buFontTx/>
              <a:buBlip>
                <a:blip r:embed="rId2"/>
              </a:buBlip>
              <a:tabLst>
                <a:tab pos="228600" algn="l"/>
              </a:tabLst>
            </a:pPr>
            <a:r>
              <a:rPr lang="ja-JP" altLang="en-US" sz="2000" dirty="0">
                <a:ea typeface="HGP創英角ｺﾞｼｯｸUB" pitchFamily="50" charset="-128"/>
              </a:rPr>
              <a:t>　</a:t>
            </a:r>
            <a:r>
              <a:rPr lang="ja-JP" altLang="en-US" sz="2000" u="sng" dirty="0">
                <a:ea typeface="HGP創英角ｺﾞｼｯｸUB" pitchFamily="50" charset="-128"/>
              </a:rPr>
              <a:t>対象者の拡充</a:t>
            </a:r>
            <a:endParaRPr lang="ja-JP" altLang="en-US" sz="2000" dirty="0">
              <a:ea typeface="HGP創英角ｺﾞｼｯｸUB" pitchFamily="50" charset="-128"/>
            </a:endParaRPr>
          </a:p>
          <a:p>
            <a:pPr>
              <a:tabLst>
                <a:tab pos="228600" algn="l"/>
              </a:tabLst>
            </a:pPr>
            <a:r>
              <a:rPr lang="ja-JP" altLang="en-US" dirty="0"/>
              <a:t>・身体障害者のみならず、知的・精神・発達障害者等全ての障害者が対象</a:t>
            </a:r>
          </a:p>
          <a:p>
            <a:pPr>
              <a:tabLst>
                <a:tab pos="228600" algn="l"/>
              </a:tabLst>
            </a:pPr>
            <a:endParaRPr lang="ja-JP" altLang="en-US" dirty="0"/>
          </a:p>
          <a:p>
            <a:pPr>
              <a:buFontTx/>
              <a:buBlip>
                <a:blip r:embed="rId2"/>
              </a:buBlip>
              <a:tabLst>
                <a:tab pos="228600" algn="l"/>
              </a:tabLst>
            </a:pPr>
            <a:r>
              <a:rPr lang="ja-JP" altLang="en-US" sz="2000" dirty="0">
                <a:ea typeface="HGP創英角ｺﾞｼｯｸUB" pitchFamily="50" charset="-128"/>
              </a:rPr>
              <a:t>　</a:t>
            </a:r>
            <a:r>
              <a:rPr lang="ja-JP" altLang="en-US" sz="2000" u="sng" dirty="0">
                <a:ea typeface="HGP創英角ｺﾞｼｯｸUB" pitchFamily="50" charset="-128"/>
              </a:rPr>
              <a:t>対象施設の拡充</a:t>
            </a:r>
            <a:endParaRPr lang="ja-JP" altLang="en-US" sz="2000" dirty="0">
              <a:ea typeface="HGP創英角ｺﾞｼｯｸUB" pitchFamily="50" charset="-128"/>
            </a:endParaRPr>
          </a:p>
          <a:p>
            <a:pPr>
              <a:tabLst>
                <a:tab pos="228600" algn="l"/>
              </a:tabLst>
            </a:pPr>
            <a:r>
              <a:rPr lang="ja-JP" altLang="en-US" dirty="0"/>
              <a:t>・</a:t>
            </a:r>
            <a:r>
              <a:rPr lang="ja-JP" altLang="en-US" dirty="0" smtClean="0"/>
              <a:t>建築物、公共</a:t>
            </a:r>
            <a:r>
              <a:rPr lang="ja-JP" altLang="en-US" dirty="0"/>
              <a:t>交通</a:t>
            </a:r>
            <a:r>
              <a:rPr lang="ja-JP" altLang="en-US" dirty="0" smtClean="0"/>
              <a:t>機関及び道路に</a:t>
            </a:r>
            <a:r>
              <a:rPr lang="ja-JP" altLang="en-US" dirty="0"/>
              <a:t>加え</a:t>
            </a:r>
            <a:r>
              <a:rPr lang="ja-JP" altLang="en-US" dirty="0" smtClean="0"/>
              <a:t>、路外</a:t>
            </a:r>
            <a:r>
              <a:rPr lang="ja-JP" altLang="en-US" dirty="0"/>
              <a:t>駐車場、都市公園、福祉タクシーを新たに追加</a:t>
            </a:r>
          </a:p>
        </p:txBody>
      </p:sp>
      <p:sp>
        <p:nvSpPr>
          <p:cNvPr id="6153" name="Rectangle 4"/>
          <p:cNvSpPr>
            <a:spLocks noChangeArrowheads="1"/>
          </p:cNvSpPr>
          <p:nvPr/>
        </p:nvSpPr>
        <p:spPr bwMode="auto">
          <a:xfrm>
            <a:off x="154522" y="5445242"/>
            <a:ext cx="4682067" cy="1210865"/>
          </a:xfrm>
          <a:prstGeom prst="rect">
            <a:avLst/>
          </a:prstGeom>
          <a:noFill/>
          <a:ln w="9525">
            <a:noFill/>
            <a:miter lim="800000"/>
            <a:headEnd/>
            <a:tailEnd/>
          </a:ln>
        </p:spPr>
        <p:txBody>
          <a:bodyPr lIns="91407" tIns="45704" rIns="91407" bIns="45704" anchor="ctr"/>
          <a:lstStyle/>
          <a:p>
            <a:pPr>
              <a:buFontTx/>
              <a:buBlip>
                <a:blip r:embed="rId2"/>
              </a:buBlip>
            </a:pPr>
            <a:r>
              <a:rPr lang="ja-JP" altLang="en-US" sz="2000" dirty="0">
                <a:ea typeface="HGP創英角ｺﾞｼｯｸUB" pitchFamily="50" charset="-128"/>
              </a:rPr>
              <a:t>　</a:t>
            </a:r>
            <a:r>
              <a:rPr lang="ja-JP" altLang="en-US" sz="2000" u="sng" dirty="0">
                <a:ea typeface="HGP創英角ｺﾞｼｯｸUB" pitchFamily="50" charset="-128"/>
              </a:rPr>
              <a:t>基本</a:t>
            </a:r>
            <a:r>
              <a:rPr lang="ja-JP" altLang="en-US" sz="2000" u="sng" dirty="0" smtClean="0">
                <a:ea typeface="HGP創英角ｺﾞｼｯｸUB" pitchFamily="50" charset="-128"/>
              </a:rPr>
              <a:t>構想制度の</a:t>
            </a:r>
            <a:r>
              <a:rPr lang="ja-JP" altLang="en-US" sz="2000" u="sng" dirty="0">
                <a:ea typeface="HGP創英角ｺﾞｼｯｸUB" pitchFamily="50" charset="-128"/>
              </a:rPr>
              <a:t>充実</a:t>
            </a:r>
            <a:endParaRPr lang="ja-JP" altLang="en-US" sz="2000" dirty="0">
              <a:ea typeface="HGP創英角ｺﾞｼｯｸUB" pitchFamily="50" charset="-128"/>
            </a:endParaRPr>
          </a:p>
          <a:p>
            <a:r>
              <a:rPr lang="ja-JP" altLang="en-US" dirty="0"/>
              <a:t>・バリアフリー化を重点的に進める対象エリアを旅客施設を含まない地域にまで拡充</a:t>
            </a:r>
          </a:p>
        </p:txBody>
      </p:sp>
      <p:sp>
        <p:nvSpPr>
          <p:cNvPr id="6154" name="Rectangle 2"/>
          <p:cNvSpPr>
            <a:spLocks noChangeArrowheads="1"/>
          </p:cNvSpPr>
          <p:nvPr/>
        </p:nvSpPr>
        <p:spPr bwMode="auto">
          <a:xfrm>
            <a:off x="4690543" y="3212976"/>
            <a:ext cx="4106333" cy="1081088"/>
          </a:xfrm>
          <a:prstGeom prst="rect">
            <a:avLst/>
          </a:prstGeom>
          <a:noFill/>
          <a:ln w="9525">
            <a:noFill/>
            <a:miter lim="800000"/>
            <a:headEnd/>
            <a:tailEnd/>
          </a:ln>
        </p:spPr>
        <p:txBody>
          <a:bodyPr lIns="91407" tIns="45704" rIns="91407" bIns="45704" anchor="ctr"/>
          <a:lstStyle/>
          <a:p>
            <a:pPr>
              <a:buFontTx/>
              <a:buBlip>
                <a:blip r:embed="rId2"/>
              </a:buBlip>
            </a:pPr>
            <a:r>
              <a:rPr lang="ja-JP" altLang="en-US" sz="2000" dirty="0">
                <a:ea typeface="HGP創英角ｺﾞｼｯｸUB" pitchFamily="50" charset="-128"/>
              </a:rPr>
              <a:t>　</a:t>
            </a:r>
            <a:r>
              <a:rPr lang="ja-JP" altLang="en-US" sz="2000" u="sng" dirty="0">
                <a:ea typeface="HGP創英角ｺﾞｼｯｸUB" pitchFamily="50" charset="-128"/>
              </a:rPr>
              <a:t>基本構想策定の際の当事者参加</a:t>
            </a:r>
            <a:endParaRPr lang="ja-JP" altLang="en-US" sz="2000" dirty="0">
              <a:ea typeface="HGP創英角ｺﾞｼｯｸUB" pitchFamily="50" charset="-128"/>
            </a:endParaRPr>
          </a:p>
          <a:p>
            <a:r>
              <a:rPr lang="ja-JP" altLang="en-US" dirty="0">
                <a:latin typeface="ＭＳ Ｐゴシック" charset="-128"/>
              </a:rPr>
              <a:t>・協議会制度を法定化</a:t>
            </a:r>
          </a:p>
          <a:p>
            <a:r>
              <a:rPr lang="ja-JP" altLang="en-US" dirty="0">
                <a:latin typeface="ＭＳ Ｐゴシック" charset="-128"/>
              </a:rPr>
              <a:t>・構想作成提案制度を創設 </a:t>
            </a:r>
          </a:p>
        </p:txBody>
      </p:sp>
      <p:sp>
        <p:nvSpPr>
          <p:cNvPr id="6155" name="Rectangle 4"/>
          <p:cNvSpPr>
            <a:spLocks noChangeArrowheads="1"/>
          </p:cNvSpPr>
          <p:nvPr/>
        </p:nvSpPr>
        <p:spPr bwMode="auto">
          <a:xfrm>
            <a:off x="4667254" y="4315792"/>
            <a:ext cx="2383919" cy="400077"/>
          </a:xfrm>
          <a:prstGeom prst="rect">
            <a:avLst/>
          </a:prstGeom>
          <a:noFill/>
          <a:ln w="9525">
            <a:noFill/>
            <a:miter lim="800000"/>
            <a:headEnd/>
            <a:tailEnd/>
          </a:ln>
        </p:spPr>
        <p:txBody>
          <a:bodyPr wrap="none" lIns="91407" tIns="45704" rIns="91407" bIns="45704" anchor="ctr">
            <a:spAutoFit/>
          </a:bodyPr>
          <a:lstStyle/>
          <a:p>
            <a:pPr>
              <a:buFont typeface="ＭＳ ゴシック" pitchFamily="49" charset="-128"/>
              <a:buBlip>
                <a:blip r:embed="rId2"/>
              </a:buBlip>
              <a:tabLst>
                <a:tab pos="228600" algn="l"/>
              </a:tabLst>
            </a:pPr>
            <a:r>
              <a:rPr lang="ja-JP" altLang="en-US" sz="2000" dirty="0">
                <a:ea typeface="HGP創英角ｺﾞｼｯｸUB" pitchFamily="50" charset="-128"/>
              </a:rPr>
              <a:t>　</a:t>
            </a:r>
            <a:r>
              <a:rPr lang="ja-JP" altLang="en-US" sz="2000" u="sng" dirty="0">
                <a:ea typeface="HGP創英角ｺﾞｼｯｸUB" pitchFamily="50" charset="-128"/>
              </a:rPr>
              <a:t>ソフト施策の充実</a:t>
            </a:r>
          </a:p>
        </p:txBody>
      </p:sp>
      <p:sp>
        <p:nvSpPr>
          <p:cNvPr id="6156" name="Text Box 5"/>
          <p:cNvSpPr txBox="1">
            <a:spLocks noChangeArrowheads="1"/>
          </p:cNvSpPr>
          <p:nvPr/>
        </p:nvSpPr>
        <p:spPr bwMode="auto">
          <a:xfrm>
            <a:off x="4955118" y="4746810"/>
            <a:ext cx="4178300" cy="898376"/>
          </a:xfrm>
          <a:prstGeom prst="rect">
            <a:avLst/>
          </a:prstGeom>
          <a:noFill/>
          <a:ln w="9525">
            <a:noFill/>
            <a:miter lim="800000"/>
            <a:headEnd/>
            <a:tailEnd/>
          </a:ln>
        </p:spPr>
        <p:txBody>
          <a:bodyPr lIns="66727" tIns="33364" rIns="66727" bIns="33364">
            <a:spAutoFit/>
          </a:bodyPr>
          <a:lstStyle/>
          <a:p>
            <a:pPr algn="just"/>
            <a:r>
              <a:rPr lang="ja-JP" altLang="en-US" b="1" u="sng" dirty="0">
                <a:solidFill>
                  <a:srgbClr val="000000"/>
                </a:solidFill>
                <a:latin typeface="Century" pitchFamily="18" charset="0"/>
              </a:rPr>
              <a:t>スパイラルアップの導入</a:t>
            </a:r>
            <a:endParaRPr lang="ja-JP" altLang="en-US" b="1" u="sng" dirty="0">
              <a:solidFill>
                <a:srgbClr val="000000"/>
              </a:solidFill>
              <a:latin typeface="ＤＦ特太ゴシック体" pitchFamily="1" charset="-128"/>
            </a:endParaRPr>
          </a:p>
          <a:p>
            <a:pPr algn="just"/>
            <a:r>
              <a:rPr lang="ja-JP" altLang="en-US" dirty="0">
                <a:solidFill>
                  <a:srgbClr val="000000"/>
                </a:solidFill>
                <a:latin typeface="Century" pitchFamily="18" charset="0"/>
              </a:rPr>
              <a:t>・関係者と協力して、バリアフリー施策の持続的かつ段階的な発展を目指す</a:t>
            </a:r>
            <a:r>
              <a:rPr lang="ja-JP" altLang="en-US" dirty="0">
                <a:solidFill>
                  <a:srgbClr val="000000"/>
                </a:solidFill>
                <a:latin typeface="HG丸ｺﾞｼｯｸM-PRO" pitchFamily="50" charset="-128"/>
              </a:rPr>
              <a:t>。</a:t>
            </a:r>
            <a:endParaRPr lang="ja-JP" altLang="en-US" dirty="0"/>
          </a:p>
        </p:txBody>
      </p:sp>
      <p:sp>
        <p:nvSpPr>
          <p:cNvPr id="6157" name="Text Box 7"/>
          <p:cNvSpPr txBox="1">
            <a:spLocks noChangeArrowheads="1"/>
          </p:cNvSpPr>
          <p:nvPr/>
        </p:nvSpPr>
        <p:spPr bwMode="auto">
          <a:xfrm>
            <a:off x="4955118" y="5682643"/>
            <a:ext cx="4188881" cy="1175375"/>
          </a:xfrm>
          <a:prstGeom prst="rect">
            <a:avLst/>
          </a:prstGeom>
          <a:noFill/>
          <a:ln w="9525">
            <a:noFill/>
            <a:miter lim="800000"/>
            <a:headEnd/>
            <a:tailEnd/>
          </a:ln>
        </p:spPr>
        <p:txBody>
          <a:bodyPr wrap="square" lIns="66727" tIns="33364" rIns="66727" bIns="33364">
            <a:spAutoFit/>
          </a:bodyPr>
          <a:lstStyle/>
          <a:p>
            <a:pPr algn="just"/>
            <a:r>
              <a:rPr lang="ja-JP" altLang="en-US" b="1" u="sng" dirty="0">
                <a:solidFill>
                  <a:srgbClr val="000000"/>
                </a:solidFill>
                <a:latin typeface="Century" pitchFamily="18" charset="0"/>
              </a:rPr>
              <a:t>心のバリアフリーの促進</a:t>
            </a:r>
            <a:endParaRPr lang="ja-JP" altLang="en-US" b="1" u="sng" dirty="0">
              <a:solidFill>
                <a:srgbClr val="000000"/>
              </a:solidFill>
            </a:endParaRPr>
          </a:p>
          <a:p>
            <a:pPr algn="just"/>
            <a:r>
              <a:rPr lang="ja-JP" altLang="en-US" dirty="0">
                <a:solidFill>
                  <a:srgbClr val="000000"/>
                </a:solidFill>
                <a:latin typeface="Century" pitchFamily="18" charset="0"/>
              </a:rPr>
              <a:t>・ハード面での整備と併せて、国民の一人ひとりが、高齢者・障害者等の困難を自らの問題として認識。</a:t>
            </a:r>
            <a:endParaRPr lang="ja-JP" altLang="en-US" dirty="0"/>
          </a:p>
        </p:txBody>
      </p:sp>
      <p:sp>
        <p:nvSpPr>
          <p:cNvPr id="6158" name="タイトル 14"/>
          <p:cNvSpPr>
            <a:spLocks noGrp="1"/>
          </p:cNvSpPr>
          <p:nvPr>
            <p:ph type="title"/>
          </p:nvPr>
        </p:nvSpPr>
        <p:spPr>
          <a:xfrm>
            <a:off x="0" y="0"/>
            <a:ext cx="8028384" cy="548258"/>
          </a:xfrm>
        </p:spPr>
        <p:txBody>
          <a:bodyPr/>
          <a:lstStyle/>
          <a:p>
            <a:r>
              <a:rPr lang="ja-JP" altLang="en-US" dirty="0" smtClean="0"/>
              <a:t>１．バリアフリー法の概要</a:t>
            </a:r>
            <a:r>
              <a:rPr lang="en-US" altLang="ja-JP" dirty="0" smtClean="0"/>
              <a:t>(1)</a:t>
            </a:r>
            <a:endParaRPr lang="ja-JP" altLang="en-US" dirty="0" smtClean="0"/>
          </a:p>
        </p:txBody>
      </p:sp>
      <p:sp>
        <p:nvSpPr>
          <p:cNvPr id="17" name="スライド番号プレースホルダ 16"/>
          <p:cNvSpPr>
            <a:spLocks noGrp="1"/>
          </p:cNvSpPr>
          <p:nvPr>
            <p:ph type="sldNum" sz="quarter" idx="12"/>
          </p:nvPr>
        </p:nvSpPr>
        <p:spPr>
          <a:xfrm>
            <a:off x="7010400" y="6619875"/>
            <a:ext cx="2133600" cy="476250"/>
          </a:xfrm>
        </p:spPr>
        <p:txBody>
          <a:bodyPr/>
          <a:lstStyle/>
          <a:p>
            <a:fld id="{F27CBE81-61B5-482E-9799-EB633E2DF29E}" type="slidenum">
              <a:rPr lang="en-US" altLang="ja-JP" smtClean="0">
                <a:solidFill>
                  <a:srgbClr val="000000"/>
                </a:solidFill>
              </a:rPr>
              <a:pPr/>
              <a:t>3</a:t>
            </a:fld>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5"/>
          <p:cNvSpPr>
            <a:spLocks noChangeArrowheads="1"/>
          </p:cNvSpPr>
          <p:nvPr/>
        </p:nvSpPr>
        <p:spPr bwMode="auto">
          <a:xfrm>
            <a:off x="146049" y="548680"/>
            <a:ext cx="8997951" cy="892552"/>
          </a:xfrm>
          <a:prstGeom prst="rect">
            <a:avLst/>
          </a:prstGeom>
          <a:solidFill>
            <a:srgbClr val="FFFF99"/>
          </a:solidFill>
          <a:ln w="9525" cmpd="sng">
            <a:solidFill>
              <a:schemeClr val="tx1"/>
            </a:solidFill>
            <a:miter lim="800000"/>
            <a:headEnd/>
            <a:tailEnd/>
          </a:ln>
        </p:spPr>
        <p:txBody>
          <a:bodyPr>
            <a:spAutoFit/>
          </a:bodyPr>
          <a:lstStyle/>
          <a:p>
            <a:r>
              <a:rPr lang="ja-JP" altLang="en-US" sz="1300" dirty="0">
                <a:latin typeface="ＭＳ Ｐゴシック" charset="-128"/>
              </a:rPr>
              <a:t>　高齢者、障害者等の円滑な移動及び建築物等の施設の円滑な利用の確保に関する施策を総合的に推進するため、主務大臣による基本方針並びに旅客施設、建築物等の構造及び設備の基準の策定のほか、市町村が定める重点整備地区において、高齢者、障害者等の計画段階からの参加を得て、旅客施設、建築物等及びこれらの間の経路の一体的な整備を推進するための措置等を定める。</a:t>
            </a:r>
          </a:p>
        </p:txBody>
      </p:sp>
      <p:sp>
        <p:nvSpPr>
          <p:cNvPr id="7172" name="AutoShape 2"/>
          <p:cNvSpPr>
            <a:spLocks noChangeArrowheads="1"/>
          </p:cNvSpPr>
          <p:nvPr/>
        </p:nvSpPr>
        <p:spPr bwMode="auto">
          <a:xfrm>
            <a:off x="179512" y="1700808"/>
            <a:ext cx="8784167" cy="1678781"/>
          </a:xfrm>
          <a:prstGeom prst="roundRect">
            <a:avLst>
              <a:gd name="adj" fmla="val 7472"/>
            </a:avLst>
          </a:prstGeom>
          <a:solidFill>
            <a:schemeClr val="accent1">
              <a:alpha val="0"/>
            </a:schemeClr>
          </a:solidFill>
          <a:ln w="28575">
            <a:solidFill>
              <a:srgbClr val="0000FF"/>
            </a:solidFill>
            <a:round/>
            <a:headEnd/>
            <a:tailEnd/>
          </a:ln>
        </p:spPr>
        <p:txBody>
          <a:bodyPr wrap="none" anchor="ctr"/>
          <a:lstStyle/>
          <a:p>
            <a:endParaRPr lang="ja-JP" altLang="en-US"/>
          </a:p>
        </p:txBody>
      </p:sp>
      <p:sp>
        <p:nvSpPr>
          <p:cNvPr id="106" name="Rectangle 4"/>
          <p:cNvSpPr>
            <a:spLocks noChangeArrowheads="1"/>
          </p:cNvSpPr>
          <p:nvPr/>
        </p:nvSpPr>
        <p:spPr bwMode="auto">
          <a:xfrm>
            <a:off x="141818" y="1796700"/>
            <a:ext cx="8750300" cy="307777"/>
          </a:xfrm>
          <a:prstGeom prst="rect">
            <a:avLst/>
          </a:prstGeom>
          <a:noFill/>
          <a:ln w="9525">
            <a:noFill/>
            <a:miter lim="800000"/>
            <a:headEnd/>
            <a:tailEnd/>
          </a:ln>
        </p:spPr>
        <p:txBody>
          <a:bodyPr>
            <a:spAutoFit/>
          </a:bodyPr>
          <a:lstStyle/>
          <a:p>
            <a:pPr>
              <a:defRPr/>
            </a:pPr>
            <a:r>
              <a:rPr lang="ja-JP" altLang="en-US" sz="1400" b="1" u="sng" dirty="0">
                <a:latin typeface="+mn-ea"/>
                <a:ea typeface="+mn-ea"/>
              </a:rPr>
              <a:t>基本方針において整備目標を設定／移動等円滑化基準の適合義務</a:t>
            </a:r>
          </a:p>
        </p:txBody>
      </p:sp>
      <p:sp>
        <p:nvSpPr>
          <p:cNvPr id="7174" name="AutoShape 7"/>
          <p:cNvSpPr>
            <a:spLocks noChangeArrowheads="1"/>
          </p:cNvSpPr>
          <p:nvPr/>
        </p:nvSpPr>
        <p:spPr bwMode="auto">
          <a:xfrm>
            <a:off x="179512" y="3501008"/>
            <a:ext cx="8779038" cy="2484313"/>
          </a:xfrm>
          <a:prstGeom prst="roundRect">
            <a:avLst>
              <a:gd name="adj" fmla="val 9157"/>
            </a:avLst>
          </a:prstGeom>
          <a:solidFill>
            <a:schemeClr val="accent1">
              <a:alpha val="0"/>
            </a:schemeClr>
          </a:solidFill>
          <a:ln w="28575">
            <a:solidFill>
              <a:srgbClr val="0000FF"/>
            </a:solidFill>
            <a:round/>
            <a:headEnd/>
            <a:tailEnd/>
          </a:ln>
        </p:spPr>
        <p:txBody>
          <a:bodyPr wrap="none" anchor="ctr"/>
          <a:lstStyle/>
          <a:p>
            <a:endParaRPr lang="ja-JP" altLang="ja-JP" sz="1500"/>
          </a:p>
        </p:txBody>
      </p:sp>
      <p:sp>
        <p:nvSpPr>
          <p:cNvPr id="7175" name="AutoShape 8"/>
          <p:cNvSpPr>
            <a:spLocks noChangeArrowheads="1"/>
          </p:cNvSpPr>
          <p:nvPr/>
        </p:nvSpPr>
        <p:spPr bwMode="auto">
          <a:xfrm>
            <a:off x="185055" y="6097860"/>
            <a:ext cx="8779038" cy="571500"/>
          </a:xfrm>
          <a:prstGeom prst="roundRect">
            <a:avLst>
              <a:gd name="adj" fmla="val 13028"/>
            </a:avLst>
          </a:prstGeom>
          <a:solidFill>
            <a:schemeClr val="accent1">
              <a:alpha val="0"/>
            </a:schemeClr>
          </a:solidFill>
          <a:ln w="28575">
            <a:solidFill>
              <a:srgbClr val="0000FF"/>
            </a:solidFill>
            <a:round/>
            <a:headEnd/>
            <a:tailEnd/>
          </a:ln>
        </p:spPr>
        <p:txBody>
          <a:bodyPr wrap="none" anchor="ctr"/>
          <a:lstStyle/>
          <a:p>
            <a:endParaRPr lang="ja-JP" altLang="ja-JP" sz="1500"/>
          </a:p>
        </p:txBody>
      </p:sp>
      <p:sp>
        <p:nvSpPr>
          <p:cNvPr id="7176" name="Rectangle 9"/>
          <p:cNvSpPr>
            <a:spLocks noChangeArrowheads="1"/>
          </p:cNvSpPr>
          <p:nvPr/>
        </p:nvSpPr>
        <p:spPr bwMode="auto">
          <a:xfrm>
            <a:off x="213785" y="6330050"/>
            <a:ext cx="6591300" cy="307777"/>
          </a:xfrm>
          <a:prstGeom prst="rect">
            <a:avLst/>
          </a:prstGeom>
          <a:noFill/>
          <a:ln w="9525">
            <a:noFill/>
            <a:miter lim="800000"/>
            <a:headEnd/>
            <a:tailEnd/>
          </a:ln>
        </p:spPr>
        <p:txBody>
          <a:bodyPr>
            <a:spAutoFit/>
          </a:bodyPr>
          <a:lstStyle/>
          <a:p>
            <a:pPr>
              <a:spcBef>
                <a:spcPct val="25000"/>
              </a:spcBef>
            </a:pPr>
            <a:r>
              <a:rPr lang="ja-JP" altLang="en-US" sz="1400"/>
              <a:t>バリアフリー化の促進に関する国民の理解・協力の促進等</a:t>
            </a:r>
            <a:endParaRPr lang="en-US" altLang="ja-JP" sz="1400"/>
          </a:p>
        </p:txBody>
      </p:sp>
      <p:grpSp>
        <p:nvGrpSpPr>
          <p:cNvPr id="2" name="Group 14"/>
          <p:cNvGrpSpPr>
            <a:grpSpLocks/>
          </p:cNvGrpSpPr>
          <p:nvPr/>
        </p:nvGrpSpPr>
        <p:grpSpPr bwMode="auto">
          <a:xfrm>
            <a:off x="1020234" y="2073546"/>
            <a:ext cx="7008284" cy="1009650"/>
            <a:chOff x="-179" y="1591"/>
            <a:chExt cx="4333" cy="631"/>
          </a:xfrm>
        </p:grpSpPr>
        <p:pic>
          <p:nvPicPr>
            <p:cNvPr id="7258" name="Picture 15" descr="3004020219"/>
            <p:cNvPicPr>
              <a:picLocks noChangeAspect="1" noChangeArrowheads="1"/>
            </p:cNvPicPr>
            <p:nvPr/>
          </p:nvPicPr>
          <p:blipFill>
            <a:blip r:embed="rId2" cstate="print"/>
            <a:srcRect/>
            <a:stretch>
              <a:fillRect/>
            </a:stretch>
          </p:blipFill>
          <p:spPr bwMode="auto">
            <a:xfrm>
              <a:off x="196" y="1715"/>
              <a:ext cx="317" cy="247"/>
            </a:xfrm>
            <a:prstGeom prst="rect">
              <a:avLst/>
            </a:prstGeom>
            <a:noFill/>
            <a:ln w="9525">
              <a:noFill/>
              <a:miter lim="800000"/>
              <a:headEnd/>
              <a:tailEnd/>
            </a:ln>
          </p:spPr>
        </p:pic>
        <p:sp>
          <p:nvSpPr>
            <p:cNvPr id="7259" name="Rectangle 16"/>
            <p:cNvSpPr>
              <a:spLocks noChangeArrowheads="1"/>
            </p:cNvSpPr>
            <p:nvPr/>
          </p:nvSpPr>
          <p:spPr bwMode="auto">
            <a:xfrm>
              <a:off x="1245" y="1591"/>
              <a:ext cx="603" cy="173"/>
            </a:xfrm>
            <a:prstGeom prst="rect">
              <a:avLst/>
            </a:prstGeom>
            <a:noFill/>
            <a:ln w="9525">
              <a:noFill/>
              <a:miter lim="800000"/>
              <a:headEnd/>
              <a:tailEnd/>
            </a:ln>
          </p:spPr>
          <p:txBody>
            <a:bodyPr>
              <a:spAutoFit/>
            </a:bodyPr>
            <a:lstStyle/>
            <a:p>
              <a:r>
                <a:rPr lang="ja-JP" altLang="en-US" sz="1200" b="1"/>
                <a:t>道路</a:t>
              </a:r>
            </a:p>
          </p:txBody>
        </p:sp>
        <p:sp>
          <p:nvSpPr>
            <p:cNvPr id="7260" name="Rectangle 17"/>
            <p:cNvSpPr>
              <a:spLocks noChangeArrowheads="1"/>
            </p:cNvSpPr>
            <p:nvPr/>
          </p:nvSpPr>
          <p:spPr bwMode="auto">
            <a:xfrm>
              <a:off x="-179" y="1591"/>
              <a:ext cx="1365" cy="173"/>
            </a:xfrm>
            <a:prstGeom prst="rect">
              <a:avLst/>
            </a:prstGeom>
            <a:noFill/>
            <a:ln w="9525">
              <a:noFill/>
              <a:miter lim="800000"/>
              <a:headEnd/>
              <a:tailEnd/>
            </a:ln>
          </p:spPr>
          <p:txBody>
            <a:bodyPr>
              <a:spAutoFit/>
            </a:bodyPr>
            <a:lstStyle/>
            <a:p>
              <a:r>
                <a:rPr lang="ja-JP" altLang="en-US" sz="1200" b="1"/>
                <a:t>　旅客施設及び車両等</a:t>
              </a:r>
            </a:p>
          </p:txBody>
        </p:sp>
        <p:sp>
          <p:nvSpPr>
            <p:cNvPr id="7261" name="Rectangle 18"/>
            <p:cNvSpPr>
              <a:spLocks noChangeArrowheads="1"/>
            </p:cNvSpPr>
            <p:nvPr/>
          </p:nvSpPr>
          <p:spPr bwMode="auto">
            <a:xfrm>
              <a:off x="1899" y="1596"/>
              <a:ext cx="869" cy="173"/>
            </a:xfrm>
            <a:prstGeom prst="rect">
              <a:avLst/>
            </a:prstGeom>
            <a:noFill/>
            <a:ln w="9525">
              <a:noFill/>
              <a:miter lim="800000"/>
              <a:headEnd/>
              <a:tailEnd/>
            </a:ln>
          </p:spPr>
          <p:txBody>
            <a:bodyPr>
              <a:spAutoFit/>
            </a:bodyPr>
            <a:lstStyle/>
            <a:p>
              <a:r>
                <a:rPr lang="ja-JP" altLang="en-US" sz="1200" b="1"/>
                <a:t>路外駐車場</a:t>
              </a:r>
            </a:p>
          </p:txBody>
        </p:sp>
        <p:sp>
          <p:nvSpPr>
            <p:cNvPr id="7262" name="Rectangle 19"/>
            <p:cNvSpPr>
              <a:spLocks noChangeArrowheads="1"/>
            </p:cNvSpPr>
            <p:nvPr/>
          </p:nvSpPr>
          <p:spPr bwMode="auto">
            <a:xfrm>
              <a:off x="2730" y="1591"/>
              <a:ext cx="706" cy="173"/>
            </a:xfrm>
            <a:prstGeom prst="rect">
              <a:avLst/>
            </a:prstGeom>
            <a:noFill/>
            <a:ln w="9525">
              <a:noFill/>
              <a:miter lim="800000"/>
              <a:headEnd/>
              <a:tailEnd/>
            </a:ln>
          </p:spPr>
          <p:txBody>
            <a:bodyPr>
              <a:spAutoFit/>
            </a:bodyPr>
            <a:lstStyle/>
            <a:p>
              <a:r>
                <a:rPr lang="ja-JP" altLang="en-US" sz="1200" b="1"/>
                <a:t>都市公園</a:t>
              </a:r>
            </a:p>
          </p:txBody>
        </p:sp>
        <p:pic>
          <p:nvPicPr>
            <p:cNvPr id="7263" name="Picture 20" descr="IN00046_"/>
            <p:cNvPicPr>
              <a:picLocks noChangeAspect="1" noChangeArrowheads="1"/>
            </p:cNvPicPr>
            <p:nvPr/>
          </p:nvPicPr>
          <p:blipFill>
            <a:blip r:embed="rId3" cstate="print"/>
            <a:srcRect/>
            <a:stretch>
              <a:fillRect/>
            </a:stretch>
          </p:blipFill>
          <p:spPr bwMode="auto">
            <a:xfrm>
              <a:off x="196" y="1986"/>
              <a:ext cx="278" cy="236"/>
            </a:xfrm>
            <a:prstGeom prst="rect">
              <a:avLst/>
            </a:prstGeom>
            <a:noFill/>
            <a:ln w="9525">
              <a:noFill/>
              <a:miter lim="800000"/>
              <a:headEnd/>
              <a:tailEnd/>
            </a:ln>
          </p:spPr>
        </p:pic>
        <p:pic>
          <p:nvPicPr>
            <p:cNvPr id="7264" name="Picture 21" descr="j0202618"/>
            <p:cNvPicPr>
              <a:picLocks noChangeAspect="1" noChangeArrowheads="1"/>
            </p:cNvPicPr>
            <p:nvPr/>
          </p:nvPicPr>
          <p:blipFill>
            <a:blip r:embed="rId4" cstate="print"/>
            <a:srcRect/>
            <a:stretch>
              <a:fillRect/>
            </a:stretch>
          </p:blipFill>
          <p:spPr bwMode="auto">
            <a:xfrm>
              <a:off x="3521" y="1816"/>
              <a:ext cx="454" cy="397"/>
            </a:xfrm>
            <a:prstGeom prst="rect">
              <a:avLst/>
            </a:prstGeom>
            <a:noFill/>
            <a:ln w="9525">
              <a:noFill/>
              <a:miter lim="800000"/>
              <a:headEnd/>
              <a:tailEnd/>
            </a:ln>
          </p:spPr>
        </p:pic>
        <p:pic>
          <p:nvPicPr>
            <p:cNvPr id="7265" name="Picture 22" descr="j0290392"/>
            <p:cNvPicPr>
              <a:picLocks noChangeAspect="1" noChangeArrowheads="1"/>
            </p:cNvPicPr>
            <p:nvPr/>
          </p:nvPicPr>
          <p:blipFill>
            <a:blip r:embed="rId5" cstate="print"/>
            <a:srcRect/>
            <a:stretch>
              <a:fillRect/>
            </a:stretch>
          </p:blipFill>
          <p:spPr bwMode="auto">
            <a:xfrm>
              <a:off x="2070" y="1806"/>
              <a:ext cx="408" cy="362"/>
            </a:xfrm>
            <a:prstGeom prst="rect">
              <a:avLst/>
            </a:prstGeom>
            <a:noFill/>
            <a:ln w="9525">
              <a:noFill/>
              <a:miter lim="800000"/>
              <a:headEnd/>
              <a:tailEnd/>
            </a:ln>
          </p:spPr>
        </p:pic>
        <p:sp>
          <p:nvSpPr>
            <p:cNvPr id="7266" name="Rectangle 23"/>
            <p:cNvSpPr>
              <a:spLocks noChangeArrowheads="1"/>
            </p:cNvSpPr>
            <p:nvPr/>
          </p:nvSpPr>
          <p:spPr bwMode="auto">
            <a:xfrm>
              <a:off x="3383" y="1591"/>
              <a:ext cx="771" cy="173"/>
            </a:xfrm>
            <a:prstGeom prst="rect">
              <a:avLst/>
            </a:prstGeom>
            <a:noFill/>
            <a:ln w="9525">
              <a:noFill/>
              <a:miter lim="800000"/>
              <a:headEnd/>
              <a:tailEnd/>
            </a:ln>
          </p:spPr>
          <p:txBody>
            <a:bodyPr>
              <a:spAutoFit/>
            </a:bodyPr>
            <a:lstStyle/>
            <a:p>
              <a:pPr algn="ctr"/>
              <a:r>
                <a:rPr lang="ja-JP" altLang="en-US" sz="1200" b="1"/>
                <a:t>建築物</a:t>
              </a:r>
            </a:p>
          </p:txBody>
        </p:sp>
        <p:pic>
          <p:nvPicPr>
            <p:cNvPr id="7267" name="Picture 24" descr="j0251925"/>
            <p:cNvPicPr>
              <a:picLocks noChangeAspect="1" noChangeArrowheads="1"/>
            </p:cNvPicPr>
            <p:nvPr/>
          </p:nvPicPr>
          <p:blipFill>
            <a:blip r:embed="rId6" cstate="print"/>
            <a:srcRect/>
            <a:stretch>
              <a:fillRect/>
            </a:stretch>
          </p:blipFill>
          <p:spPr bwMode="auto">
            <a:xfrm>
              <a:off x="559" y="1986"/>
              <a:ext cx="272" cy="227"/>
            </a:xfrm>
            <a:prstGeom prst="rect">
              <a:avLst/>
            </a:prstGeom>
            <a:noFill/>
            <a:ln w="9525">
              <a:noFill/>
              <a:miter lim="800000"/>
              <a:headEnd/>
              <a:tailEnd/>
            </a:ln>
          </p:spPr>
        </p:pic>
        <p:sp>
          <p:nvSpPr>
            <p:cNvPr id="7268" name="Picture 25" descr="j0394860"/>
            <p:cNvSpPr>
              <a:spLocks noChangeAspect="1" noChangeArrowheads="1"/>
            </p:cNvSpPr>
            <p:nvPr/>
          </p:nvSpPr>
          <p:spPr bwMode="auto">
            <a:xfrm>
              <a:off x="605" y="1759"/>
              <a:ext cx="317" cy="182"/>
            </a:xfrm>
            <a:prstGeom prst="rect">
              <a:avLst/>
            </a:prstGeom>
            <a:noFill/>
            <a:ln w="9525">
              <a:noFill/>
              <a:miter lim="800000"/>
              <a:headEnd/>
              <a:tailEnd/>
            </a:ln>
          </p:spPr>
          <p:txBody>
            <a:bodyPr/>
            <a:lstStyle/>
            <a:p>
              <a:endParaRPr lang="ja-JP" altLang="en-US"/>
            </a:p>
          </p:txBody>
        </p:sp>
        <p:sp>
          <p:nvSpPr>
            <p:cNvPr id="7269" name="Picture 26" descr="j0216852"/>
            <p:cNvSpPr>
              <a:spLocks noChangeAspect="1" noChangeArrowheads="1"/>
            </p:cNvSpPr>
            <p:nvPr/>
          </p:nvSpPr>
          <p:spPr bwMode="auto">
            <a:xfrm>
              <a:off x="2781" y="1797"/>
              <a:ext cx="499" cy="383"/>
            </a:xfrm>
            <a:prstGeom prst="rect">
              <a:avLst/>
            </a:prstGeom>
            <a:noFill/>
            <a:ln w="9525">
              <a:noFill/>
              <a:miter lim="800000"/>
              <a:headEnd/>
              <a:tailEnd/>
            </a:ln>
          </p:spPr>
          <p:txBody>
            <a:bodyPr/>
            <a:lstStyle/>
            <a:p>
              <a:endParaRPr lang="ja-JP" altLang="en-US"/>
            </a:p>
          </p:txBody>
        </p:sp>
        <p:sp>
          <p:nvSpPr>
            <p:cNvPr id="7270" name="Picture 27" descr="j0149904"/>
            <p:cNvSpPr>
              <a:spLocks noChangeAspect="1" noChangeArrowheads="1"/>
            </p:cNvSpPr>
            <p:nvPr/>
          </p:nvSpPr>
          <p:spPr bwMode="auto">
            <a:xfrm>
              <a:off x="1298" y="1743"/>
              <a:ext cx="477" cy="457"/>
            </a:xfrm>
            <a:prstGeom prst="rect">
              <a:avLst/>
            </a:prstGeom>
            <a:noFill/>
            <a:ln w="9525">
              <a:noFill/>
              <a:miter lim="800000"/>
              <a:headEnd/>
              <a:tailEnd/>
            </a:ln>
          </p:spPr>
          <p:txBody>
            <a:bodyPr/>
            <a:lstStyle/>
            <a:p>
              <a:endParaRPr lang="ja-JP" altLang="en-US"/>
            </a:p>
          </p:txBody>
        </p:sp>
      </p:grpSp>
      <p:grpSp>
        <p:nvGrpSpPr>
          <p:cNvPr id="3" name="Group 28"/>
          <p:cNvGrpSpPr>
            <a:grpSpLocks/>
          </p:cNvGrpSpPr>
          <p:nvPr/>
        </p:nvGrpSpPr>
        <p:grpSpPr bwMode="auto">
          <a:xfrm>
            <a:off x="4643967" y="3969028"/>
            <a:ext cx="4176184" cy="1800225"/>
            <a:chOff x="2530" y="1935"/>
            <a:chExt cx="3663" cy="1813"/>
          </a:xfrm>
        </p:grpSpPr>
        <p:sp>
          <p:nvSpPr>
            <p:cNvPr id="7191" name="Rectangle 29" descr="5%"/>
            <p:cNvSpPr>
              <a:spLocks noChangeArrowheads="1"/>
            </p:cNvSpPr>
            <p:nvPr/>
          </p:nvSpPr>
          <p:spPr bwMode="auto">
            <a:xfrm>
              <a:off x="2530" y="2010"/>
              <a:ext cx="3575" cy="1738"/>
            </a:xfrm>
            <a:prstGeom prst="rect">
              <a:avLst/>
            </a:prstGeom>
            <a:pattFill prst="pct5">
              <a:fgClr>
                <a:srgbClr val="969696"/>
              </a:fgClr>
              <a:bgClr>
                <a:schemeClr val="bg1"/>
              </a:bgClr>
            </a:pattFill>
            <a:ln w="9525">
              <a:solidFill>
                <a:schemeClr val="tx1"/>
              </a:solidFill>
              <a:miter lim="800000"/>
              <a:headEnd/>
              <a:tailEnd/>
            </a:ln>
          </p:spPr>
          <p:txBody>
            <a:bodyPr wrap="none" anchor="ctr"/>
            <a:lstStyle/>
            <a:p>
              <a:endParaRPr lang="ja-JP" altLang="en-US"/>
            </a:p>
          </p:txBody>
        </p:sp>
        <p:sp>
          <p:nvSpPr>
            <p:cNvPr id="7192" name="Oval 30"/>
            <p:cNvSpPr>
              <a:spLocks noChangeArrowheads="1"/>
            </p:cNvSpPr>
            <p:nvPr/>
          </p:nvSpPr>
          <p:spPr bwMode="auto">
            <a:xfrm rot="1773389">
              <a:off x="2567" y="2792"/>
              <a:ext cx="836" cy="767"/>
            </a:xfrm>
            <a:prstGeom prst="ellipse">
              <a:avLst/>
            </a:prstGeom>
            <a:gradFill rotWithShape="1">
              <a:gsLst>
                <a:gs pos="0">
                  <a:srgbClr val="3399FF">
                    <a:alpha val="21999"/>
                  </a:srgbClr>
                </a:gs>
                <a:gs pos="100000">
                  <a:schemeClr val="bg1"/>
                </a:gs>
              </a:gsLst>
              <a:path path="shape">
                <a:fillToRect l="50000" t="50000" r="50000" b="50000"/>
              </a:path>
            </a:gradFill>
            <a:ln w="9525">
              <a:noFill/>
              <a:round/>
              <a:headEnd/>
              <a:tailEnd/>
            </a:ln>
          </p:spPr>
          <p:txBody>
            <a:bodyPr wrap="none" anchor="ctr"/>
            <a:lstStyle/>
            <a:p>
              <a:endParaRPr lang="ja-JP" altLang="en-US"/>
            </a:p>
          </p:txBody>
        </p:sp>
        <p:sp>
          <p:nvSpPr>
            <p:cNvPr id="7193" name="AutoShape 31"/>
            <p:cNvSpPr>
              <a:spLocks noChangeArrowheads="1"/>
            </p:cNvSpPr>
            <p:nvPr/>
          </p:nvSpPr>
          <p:spPr bwMode="auto">
            <a:xfrm>
              <a:off x="2584" y="2122"/>
              <a:ext cx="793" cy="240"/>
            </a:xfrm>
            <a:prstGeom prst="wedgeRectCallout">
              <a:avLst>
                <a:gd name="adj1" fmla="val 103282"/>
                <a:gd name="adj2" fmla="val 88792"/>
              </a:avLst>
            </a:prstGeom>
            <a:solidFill>
              <a:schemeClr val="bg1"/>
            </a:solidFill>
            <a:ln w="25400" cmpd="dbl">
              <a:solidFill>
                <a:schemeClr val="tx1"/>
              </a:solidFill>
              <a:miter lim="800000"/>
              <a:headEnd/>
              <a:tailEnd/>
            </a:ln>
          </p:spPr>
          <p:txBody>
            <a:bodyPr lIns="91407" tIns="45704" rIns="91407" bIns="45704"/>
            <a:lstStyle/>
            <a:p>
              <a:r>
                <a:rPr lang="ja-JP" altLang="en-US" sz="600" b="1"/>
                <a:t>建築物内部までの連続的な経路を確保</a:t>
              </a:r>
            </a:p>
          </p:txBody>
        </p:sp>
        <p:sp>
          <p:nvSpPr>
            <p:cNvPr id="7194" name="Oval 32"/>
            <p:cNvSpPr>
              <a:spLocks noChangeArrowheads="1"/>
            </p:cNvSpPr>
            <p:nvPr/>
          </p:nvSpPr>
          <p:spPr bwMode="auto">
            <a:xfrm>
              <a:off x="3538" y="2421"/>
              <a:ext cx="1500" cy="896"/>
            </a:xfrm>
            <a:prstGeom prst="ellipse">
              <a:avLst/>
            </a:prstGeom>
            <a:gradFill rotWithShape="1">
              <a:gsLst>
                <a:gs pos="0">
                  <a:schemeClr val="accent1">
                    <a:alpha val="21999"/>
                  </a:schemeClr>
                </a:gs>
                <a:gs pos="100000">
                  <a:schemeClr val="bg1"/>
                </a:gs>
              </a:gsLst>
              <a:path path="shape">
                <a:fillToRect l="50000" t="50000" r="50000" b="50000"/>
              </a:path>
            </a:gradFill>
            <a:ln w="9525" cap="rnd">
              <a:solidFill>
                <a:schemeClr val="tx1"/>
              </a:solidFill>
              <a:prstDash val="sysDot"/>
              <a:round/>
              <a:headEnd/>
              <a:tailEnd/>
            </a:ln>
          </p:spPr>
          <p:txBody>
            <a:bodyPr wrap="none" anchor="ctr"/>
            <a:lstStyle/>
            <a:p>
              <a:endParaRPr lang="ja-JP" altLang="en-US"/>
            </a:p>
          </p:txBody>
        </p:sp>
        <p:sp>
          <p:nvSpPr>
            <p:cNvPr id="7195" name="Line 33"/>
            <p:cNvSpPr>
              <a:spLocks noChangeShapeType="1"/>
            </p:cNvSpPr>
            <p:nvPr/>
          </p:nvSpPr>
          <p:spPr bwMode="auto">
            <a:xfrm flipH="1">
              <a:off x="3883" y="2447"/>
              <a:ext cx="637" cy="688"/>
            </a:xfrm>
            <a:prstGeom prst="line">
              <a:avLst/>
            </a:prstGeom>
            <a:noFill/>
            <a:ln w="38100">
              <a:solidFill>
                <a:srgbClr val="33CCCC"/>
              </a:solidFill>
              <a:round/>
              <a:headEnd/>
              <a:tailEnd/>
            </a:ln>
          </p:spPr>
          <p:txBody>
            <a:bodyPr/>
            <a:lstStyle/>
            <a:p>
              <a:endParaRPr lang="ja-JP" altLang="en-US"/>
            </a:p>
          </p:txBody>
        </p:sp>
        <p:sp>
          <p:nvSpPr>
            <p:cNvPr id="7196" name="AutoShape 34"/>
            <p:cNvSpPr>
              <a:spLocks noChangeArrowheads="1"/>
            </p:cNvSpPr>
            <p:nvPr/>
          </p:nvSpPr>
          <p:spPr bwMode="auto">
            <a:xfrm>
              <a:off x="4373" y="2339"/>
              <a:ext cx="174" cy="130"/>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197" name="Line 35"/>
            <p:cNvSpPr>
              <a:spLocks noChangeShapeType="1"/>
            </p:cNvSpPr>
            <p:nvPr/>
          </p:nvSpPr>
          <p:spPr bwMode="auto">
            <a:xfrm flipH="1">
              <a:off x="3883" y="2651"/>
              <a:ext cx="464" cy="0"/>
            </a:xfrm>
            <a:prstGeom prst="line">
              <a:avLst/>
            </a:prstGeom>
            <a:noFill/>
            <a:ln w="38100">
              <a:solidFill>
                <a:srgbClr val="33CCCC"/>
              </a:solidFill>
              <a:round/>
              <a:headEnd/>
              <a:tailEnd/>
            </a:ln>
          </p:spPr>
          <p:txBody>
            <a:bodyPr/>
            <a:lstStyle/>
            <a:p>
              <a:endParaRPr lang="ja-JP" altLang="en-US"/>
            </a:p>
          </p:txBody>
        </p:sp>
        <p:sp>
          <p:nvSpPr>
            <p:cNvPr id="7198" name="Rectangle 36"/>
            <p:cNvSpPr>
              <a:spLocks noChangeArrowheads="1"/>
            </p:cNvSpPr>
            <p:nvPr/>
          </p:nvSpPr>
          <p:spPr bwMode="auto">
            <a:xfrm>
              <a:off x="4118" y="3163"/>
              <a:ext cx="148" cy="75"/>
            </a:xfrm>
            <a:prstGeom prst="rect">
              <a:avLst/>
            </a:prstGeom>
            <a:solidFill>
              <a:srgbClr val="FFCC99">
                <a:alpha val="43137"/>
              </a:srgbClr>
            </a:solidFill>
            <a:ln w="9525">
              <a:solidFill>
                <a:schemeClr val="tx1"/>
              </a:solidFill>
              <a:miter lim="800000"/>
              <a:headEnd/>
              <a:tailEnd/>
            </a:ln>
          </p:spPr>
          <p:txBody>
            <a:bodyPr wrap="none" anchor="ctr"/>
            <a:lstStyle/>
            <a:p>
              <a:endParaRPr lang="ja-JP" altLang="en-US"/>
            </a:p>
          </p:txBody>
        </p:sp>
        <p:sp>
          <p:nvSpPr>
            <p:cNvPr id="7199" name="Rectangle 37"/>
            <p:cNvSpPr>
              <a:spLocks noChangeArrowheads="1"/>
            </p:cNvSpPr>
            <p:nvPr/>
          </p:nvSpPr>
          <p:spPr bwMode="auto">
            <a:xfrm>
              <a:off x="3901" y="3163"/>
              <a:ext cx="114" cy="60"/>
            </a:xfrm>
            <a:prstGeom prst="rect">
              <a:avLst/>
            </a:prstGeom>
            <a:solidFill>
              <a:srgbClr val="FFCC99">
                <a:alpha val="43137"/>
              </a:srgbClr>
            </a:solidFill>
            <a:ln w="9525">
              <a:solidFill>
                <a:schemeClr val="tx1"/>
              </a:solidFill>
              <a:miter lim="800000"/>
              <a:headEnd/>
              <a:tailEnd/>
            </a:ln>
          </p:spPr>
          <p:txBody>
            <a:bodyPr wrap="none" anchor="ctr"/>
            <a:lstStyle/>
            <a:p>
              <a:endParaRPr lang="ja-JP" altLang="en-US"/>
            </a:p>
          </p:txBody>
        </p:sp>
        <p:sp>
          <p:nvSpPr>
            <p:cNvPr id="7200" name="Text Box 39"/>
            <p:cNvSpPr txBox="1">
              <a:spLocks noChangeArrowheads="1"/>
            </p:cNvSpPr>
            <p:nvPr/>
          </p:nvSpPr>
          <p:spPr bwMode="auto">
            <a:xfrm>
              <a:off x="3673" y="3183"/>
              <a:ext cx="453" cy="186"/>
            </a:xfrm>
            <a:prstGeom prst="rect">
              <a:avLst/>
            </a:prstGeom>
            <a:noFill/>
            <a:ln w="9525">
              <a:noFill/>
              <a:miter lim="800000"/>
              <a:headEnd/>
              <a:tailEnd/>
            </a:ln>
          </p:spPr>
          <p:txBody>
            <a:bodyPr>
              <a:spAutoFit/>
            </a:bodyPr>
            <a:lstStyle/>
            <a:p>
              <a:r>
                <a:rPr lang="ja-JP" altLang="en-US" sz="600"/>
                <a:t>駐車場</a:t>
              </a:r>
            </a:p>
          </p:txBody>
        </p:sp>
        <p:sp>
          <p:nvSpPr>
            <p:cNvPr id="7201" name="Text Box 40"/>
            <p:cNvSpPr txBox="1">
              <a:spLocks noChangeArrowheads="1"/>
            </p:cNvSpPr>
            <p:nvPr/>
          </p:nvSpPr>
          <p:spPr bwMode="auto">
            <a:xfrm>
              <a:off x="3593" y="2883"/>
              <a:ext cx="370" cy="186"/>
            </a:xfrm>
            <a:prstGeom prst="rect">
              <a:avLst/>
            </a:prstGeom>
            <a:noFill/>
            <a:ln w="9525">
              <a:noFill/>
              <a:miter lim="800000"/>
              <a:headEnd/>
              <a:tailEnd/>
            </a:ln>
          </p:spPr>
          <p:txBody>
            <a:bodyPr>
              <a:spAutoFit/>
            </a:bodyPr>
            <a:lstStyle/>
            <a:p>
              <a:r>
                <a:rPr lang="ja-JP" altLang="en-US" sz="600"/>
                <a:t>官公庁</a:t>
              </a:r>
            </a:p>
          </p:txBody>
        </p:sp>
        <p:sp>
          <p:nvSpPr>
            <p:cNvPr id="7202" name="Text Box 41"/>
            <p:cNvSpPr txBox="1">
              <a:spLocks noChangeArrowheads="1"/>
            </p:cNvSpPr>
            <p:nvPr/>
          </p:nvSpPr>
          <p:spPr bwMode="auto">
            <a:xfrm>
              <a:off x="4258" y="3064"/>
              <a:ext cx="409" cy="279"/>
            </a:xfrm>
            <a:prstGeom prst="rect">
              <a:avLst/>
            </a:prstGeom>
            <a:noFill/>
            <a:ln w="9525">
              <a:noFill/>
              <a:miter lim="800000"/>
              <a:headEnd/>
              <a:tailEnd/>
            </a:ln>
          </p:spPr>
          <p:txBody>
            <a:bodyPr>
              <a:spAutoFit/>
            </a:bodyPr>
            <a:lstStyle/>
            <a:p>
              <a:r>
                <a:rPr lang="ja-JP" altLang="en-US" sz="600"/>
                <a:t>福祉施設</a:t>
              </a:r>
            </a:p>
          </p:txBody>
        </p:sp>
        <p:sp>
          <p:nvSpPr>
            <p:cNvPr id="7203" name="Text Box 42"/>
            <p:cNvSpPr txBox="1">
              <a:spLocks noChangeArrowheads="1"/>
            </p:cNvSpPr>
            <p:nvPr/>
          </p:nvSpPr>
          <p:spPr bwMode="auto">
            <a:xfrm>
              <a:off x="4262" y="2460"/>
              <a:ext cx="455" cy="186"/>
            </a:xfrm>
            <a:prstGeom prst="rect">
              <a:avLst/>
            </a:prstGeom>
            <a:noFill/>
            <a:ln w="9525">
              <a:noFill/>
              <a:miter lim="800000"/>
              <a:headEnd/>
              <a:tailEnd/>
            </a:ln>
          </p:spPr>
          <p:txBody>
            <a:bodyPr>
              <a:spAutoFit/>
            </a:bodyPr>
            <a:lstStyle/>
            <a:p>
              <a:r>
                <a:rPr lang="ja-JP" altLang="en-US" sz="600"/>
                <a:t>福祉施設</a:t>
              </a:r>
            </a:p>
          </p:txBody>
        </p:sp>
        <p:sp>
          <p:nvSpPr>
            <p:cNvPr id="7204" name="Line 43"/>
            <p:cNvSpPr>
              <a:spLocks noChangeShapeType="1"/>
            </p:cNvSpPr>
            <p:nvPr/>
          </p:nvSpPr>
          <p:spPr bwMode="auto">
            <a:xfrm flipV="1">
              <a:off x="4553" y="2336"/>
              <a:ext cx="86" cy="102"/>
            </a:xfrm>
            <a:prstGeom prst="line">
              <a:avLst/>
            </a:prstGeom>
            <a:noFill/>
            <a:ln w="25400" cap="rnd">
              <a:solidFill>
                <a:schemeClr val="tx1"/>
              </a:solidFill>
              <a:prstDash val="sysDot"/>
              <a:round/>
              <a:headEnd/>
              <a:tailEnd/>
            </a:ln>
          </p:spPr>
          <p:txBody>
            <a:bodyPr/>
            <a:lstStyle/>
            <a:p>
              <a:endParaRPr lang="ja-JP" altLang="en-US"/>
            </a:p>
          </p:txBody>
        </p:sp>
        <p:sp>
          <p:nvSpPr>
            <p:cNvPr id="7205" name="AutoShape 44"/>
            <p:cNvSpPr>
              <a:spLocks noChangeArrowheads="1"/>
            </p:cNvSpPr>
            <p:nvPr/>
          </p:nvSpPr>
          <p:spPr bwMode="auto">
            <a:xfrm>
              <a:off x="3896" y="2426"/>
              <a:ext cx="114" cy="142"/>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206" name="AutoShape 45"/>
            <p:cNvSpPr>
              <a:spLocks noChangeArrowheads="1"/>
            </p:cNvSpPr>
            <p:nvPr/>
          </p:nvSpPr>
          <p:spPr bwMode="auto">
            <a:xfrm>
              <a:off x="3821" y="2974"/>
              <a:ext cx="116" cy="142"/>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207" name="Freeform 46"/>
            <p:cNvSpPr>
              <a:spLocks/>
            </p:cNvSpPr>
            <p:nvPr/>
          </p:nvSpPr>
          <p:spPr bwMode="auto">
            <a:xfrm>
              <a:off x="4028" y="2987"/>
              <a:ext cx="272" cy="36"/>
            </a:xfrm>
            <a:custGeom>
              <a:avLst/>
              <a:gdLst>
                <a:gd name="T0" fmla="*/ 0 w 771"/>
                <a:gd name="T1" fmla="*/ 0 h 106"/>
                <a:gd name="T2" fmla="*/ 0 w 771"/>
                <a:gd name="T3" fmla="*/ 0 h 106"/>
                <a:gd name="T4" fmla="*/ 0 w 771"/>
                <a:gd name="T5" fmla="*/ 0 h 106"/>
                <a:gd name="T6" fmla="*/ 0 60000 65536"/>
                <a:gd name="T7" fmla="*/ 0 60000 65536"/>
                <a:gd name="T8" fmla="*/ 0 60000 65536"/>
                <a:gd name="T9" fmla="*/ 0 w 771"/>
                <a:gd name="T10" fmla="*/ 0 h 106"/>
                <a:gd name="T11" fmla="*/ 771 w 771"/>
                <a:gd name="T12" fmla="*/ 106 h 106"/>
              </a:gdLst>
              <a:ahLst/>
              <a:cxnLst>
                <a:cxn ang="T6">
                  <a:pos x="T0" y="T1"/>
                </a:cxn>
                <a:cxn ang="T7">
                  <a:pos x="T2" y="T3"/>
                </a:cxn>
                <a:cxn ang="T8">
                  <a:pos x="T4" y="T5"/>
                </a:cxn>
              </a:cxnLst>
              <a:rect l="T9" t="T10" r="T11" b="T12"/>
              <a:pathLst>
                <a:path w="771" h="106">
                  <a:moveTo>
                    <a:pt x="0" y="15"/>
                  </a:moveTo>
                  <a:cubicBezTo>
                    <a:pt x="253" y="7"/>
                    <a:pt x="507" y="0"/>
                    <a:pt x="635" y="15"/>
                  </a:cubicBezTo>
                  <a:cubicBezTo>
                    <a:pt x="763" y="30"/>
                    <a:pt x="748" y="91"/>
                    <a:pt x="771" y="106"/>
                  </a:cubicBezTo>
                </a:path>
              </a:pathLst>
            </a:custGeom>
            <a:noFill/>
            <a:ln w="38100">
              <a:solidFill>
                <a:srgbClr val="33CCCC"/>
              </a:solidFill>
              <a:round/>
              <a:headEnd/>
              <a:tailEnd/>
            </a:ln>
          </p:spPr>
          <p:txBody>
            <a:bodyPr/>
            <a:lstStyle/>
            <a:p>
              <a:endParaRPr lang="ja-JP" altLang="en-US"/>
            </a:p>
          </p:txBody>
        </p:sp>
        <p:sp>
          <p:nvSpPr>
            <p:cNvPr id="7208" name="Line 47"/>
            <p:cNvSpPr>
              <a:spLocks noChangeShapeType="1"/>
            </p:cNvSpPr>
            <p:nvPr/>
          </p:nvSpPr>
          <p:spPr bwMode="auto">
            <a:xfrm flipV="1">
              <a:off x="3999" y="2469"/>
              <a:ext cx="87" cy="79"/>
            </a:xfrm>
            <a:prstGeom prst="line">
              <a:avLst/>
            </a:prstGeom>
            <a:noFill/>
            <a:ln w="38100">
              <a:solidFill>
                <a:srgbClr val="33CCCC"/>
              </a:solidFill>
              <a:round/>
              <a:headEnd/>
              <a:tailEnd/>
            </a:ln>
          </p:spPr>
          <p:txBody>
            <a:bodyPr/>
            <a:lstStyle/>
            <a:p>
              <a:endParaRPr lang="ja-JP" altLang="en-US"/>
            </a:p>
          </p:txBody>
        </p:sp>
        <p:sp>
          <p:nvSpPr>
            <p:cNvPr id="7209" name="Line 48"/>
            <p:cNvSpPr>
              <a:spLocks noChangeShapeType="1"/>
            </p:cNvSpPr>
            <p:nvPr/>
          </p:nvSpPr>
          <p:spPr bwMode="auto">
            <a:xfrm flipH="1">
              <a:off x="4074" y="2475"/>
              <a:ext cx="403" cy="0"/>
            </a:xfrm>
            <a:prstGeom prst="line">
              <a:avLst/>
            </a:prstGeom>
            <a:noFill/>
            <a:ln w="38100">
              <a:solidFill>
                <a:srgbClr val="33CCCC"/>
              </a:solidFill>
              <a:round/>
              <a:headEnd/>
              <a:tailEnd/>
            </a:ln>
          </p:spPr>
          <p:txBody>
            <a:bodyPr/>
            <a:lstStyle/>
            <a:p>
              <a:endParaRPr lang="ja-JP" altLang="en-US"/>
            </a:p>
          </p:txBody>
        </p:sp>
        <p:sp>
          <p:nvSpPr>
            <p:cNvPr id="7210" name="Freeform 49"/>
            <p:cNvSpPr>
              <a:spLocks/>
            </p:cNvSpPr>
            <p:nvPr/>
          </p:nvSpPr>
          <p:spPr bwMode="auto">
            <a:xfrm>
              <a:off x="3864" y="3082"/>
              <a:ext cx="436" cy="69"/>
            </a:xfrm>
            <a:custGeom>
              <a:avLst/>
              <a:gdLst>
                <a:gd name="T0" fmla="*/ 0 w 983"/>
                <a:gd name="T1" fmla="*/ 0 h 143"/>
                <a:gd name="T2" fmla="*/ 0 w 983"/>
                <a:gd name="T3" fmla="*/ 0 h 143"/>
                <a:gd name="T4" fmla="*/ 0 w 983"/>
                <a:gd name="T5" fmla="*/ 0 h 143"/>
                <a:gd name="T6" fmla="*/ 0 w 983"/>
                <a:gd name="T7" fmla="*/ 0 h 143"/>
                <a:gd name="T8" fmla="*/ 0 w 983"/>
                <a:gd name="T9" fmla="*/ 0 h 143"/>
                <a:gd name="T10" fmla="*/ 0 60000 65536"/>
                <a:gd name="T11" fmla="*/ 0 60000 65536"/>
                <a:gd name="T12" fmla="*/ 0 60000 65536"/>
                <a:gd name="T13" fmla="*/ 0 60000 65536"/>
                <a:gd name="T14" fmla="*/ 0 60000 65536"/>
                <a:gd name="T15" fmla="*/ 0 w 983"/>
                <a:gd name="T16" fmla="*/ 0 h 143"/>
                <a:gd name="T17" fmla="*/ 983 w 983"/>
                <a:gd name="T18" fmla="*/ 143 h 143"/>
              </a:gdLst>
              <a:ahLst/>
              <a:cxnLst>
                <a:cxn ang="T10">
                  <a:pos x="T0" y="T1"/>
                </a:cxn>
                <a:cxn ang="T11">
                  <a:pos x="T2" y="T3"/>
                </a:cxn>
                <a:cxn ang="T12">
                  <a:pos x="T4" y="T5"/>
                </a:cxn>
                <a:cxn ang="T13">
                  <a:pos x="T6" y="T7"/>
                </a:cxn>
                <a:cxn ang="T14">
                  <a:pos x="T8" y="T9"/>
                </a:cxn>
              </a:cxnLst>
              <a:rect l="T15" t="T16" r="T17" b="T18"/>
              <a:pathLst>
                <a:path w="983" h="143">
                  <a:moveTo>
                    <a:pt x="983" y="0"/>
                  </a:moveTo>
                  <a:cubicBezTo>
                    <a:pt x="979" y="34"/>
                    <a:pt x="975" y="68"/>
                    <a:pt x="937" y="91"/>
                  </a:cubicBezTo>
                  <a:cubicBezTo>
                    <a:pt x="899" y="114"/>
                    <a:pt x="892" y="129"/>
                    <a:pt x="756" y="136"/>
                  </a:cubicBezTo>
                  <a:cubicBezTo>
                    <a:pt x="620" y="143"/>
                    <a:pt x="242" y="143"/>
                    <a:pt x="121" y="136"/>
                  </a:cubicBezTo>
                  <a:cubicBezTo>
                    <a:pt x="0" y="129"/>
                    <a:pt x="15" y="110"/>
                    <a:pt x="30" y="91"/>
                  </a:cubicBezTo>
                </a:path>
              </a:pathLst>
            </a:custGeom>
            <a:solidFill>
              <a:srgbClr val="33CCCC"/>
            </a:solidFill>
            <a:ln w="38100">
              <a:solidFill>
                <a:srgbClr val="33CCCC"/>
              </a:solidFill>
              <a:round/>
              <a:headEnd/>
              <a:tailEnd/>
            </a:ln>
          </p:spPr>
          <p:txBody>
            <a:bodyPr/>
            <a:lstStyle/>
            <a:p>
              <a:endParaRPr lang="ja-JP" altLang="en-US"/>
            </a:p>
          </p:txBody>
        </p:sp>
        <p:sp>
          <p:nvSpPr>
            <p:cNvPr id="7211" name="AutoShape 50"/>
            <p:cNvSpPr>
              <a:spLocks noChangeArrowheads="1"/>
            </p:cNvSpPr>
            <p:nvPr/>
          </p:nvSpPr>
          <p:spPr bwMode="auto">
            <a:xfrm>
              <a:off x="5134" y="2234"/>
              <a:ext cx="864" cy="909"/>
            </a:xfrm>
            <a:prstGeom prst="roundRect">
              <a:avLst>
                <a:gd name="adj" fmla="val 16667"/>
              </a:avLst>
            </a:prstGeom>
            <a:gradFill rotWithShape="1">
              <a:gsLst>
                <a:gs pos="0">
                  <a:srgbClr val="3399FF">
                    <a:alpha val="21999"/>
                  </a:srgbClr>
                </a:gs>
                <a:gs pos="100000">
                  <a:schemeClr val="bg1"/>
                </a:gs>
              </a:gsLst>
              <a:path path="shape">
                <a:fillToRect l="50000" t="50000" r="50000" b="50000"/>
              </a:path>
            </a:gradFill>
            <a:ln w="9525" cap="rnd">
              <a:solidFill>
                <a:schemeClr val="tx1"/>
              </a:solidFill>
              <a:prstDash val="sysDot"/>
              <a:round/>
              <a:headEnd/>
              <a:tailEnd/>
            </a:ln>
          </p:spPr>
          <p:txBody>
            <a:bodyPr wrap="none" anchor="ctr"/>
            <a:lstStyle/>
            <a:p>
              <a:endParaRPr lang="ja-JP" altLang="en-US"/>
            </a:p>
          </p:txBody>
        </p:sp>
        <p:sp>
          <p:nvSpPr>
            <p:cNvPr id="7212" name="AutoShape 51"/>
            <p:cNvSpPr>
              <a:spLocks noChangeArrowheads="1"/>
            </p:cNvSpPr>
            <p:nvPr/>
          </p:nvSpPr>
          <p:spPr bwMode="auto">
            <a:xfrm>
              <a:off x="5197" y="2341"/>
              <a:ext cx="171" cy="102"/>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213" name="Freeform 52"/>
            <p:cNvSpPr>
              <a:spLocks/>
            </p:cNvSpPr>
            <p:nvPr/>
          </p:nvSpPr>
          <p:spPr bwMode="auto">
            <a:xfrm>
              <a:off x="5362" y="2386"/>
              <a:ext cx="431" cy="319"/>
            </a:xfrm>
            <a:custGeom>
              <a:avLst/>
              <a:gdLst>
                <a:gd name="T0" fmla="*/ 0 w 635"/>
                <a:gd name="T1" fmla="*/ 0 h 695"/>
                <a:gd name="T2" fmla="*/ 1 w 635"/>
                <a:gd name="T3" fmla="*/ 0 h 695"/>
                <a:gd name="T4" fmla="*/ 1 w 635"/>
                <a:gd name="T5" fmla="*/ 0 h 695"/>
                <a:gd name="T6" fmla="*/ 0 60000 65536"/>
                <a:gd name="T7" fmla="*/ 0 60000 65536"/>
                <a:gd name="T8" fmla="*/ 0 60000 65536"/>
                <a:gd name="T9" fmla="*/ 0 w 635"/>
                <a:gd name="T10" fmla="*/ 0 h 695"/>
                <a:gd name="T11" fmla="*/ 635 w 635"/>
                <a:gd name="T12" fmla="*/ 695 h 695"/>
              </a:gdLst>
              <a:ahLst/>
              <a:cxnLst>
                <a:cxn ang="T6">
                  <a:pos x="T0" y="T1"/>
                </a:cxn>
                <a:cxn ang="T7">
                  <a:pos x="T2" y="T3"/>
                </a:cxn>
                <a:cxn ang="T8">
                  <a:pos x="T4" y="T5"/>
                </a:cxn>
              </a:cxnLst>
              <a:rect l="T9" t="T10" r="T11" b="T12"/>
              <a:pathLst>
                <a:path w="635" h="695">
                  <a:moveTo>
                    <a:pt x="0" y="60"/>
                  </a:moveTo>
                  <a:cubicBezTo>
                    <a:pt x="226" y="30"/>
                    <a:pt x="453" y="0"/>
                    <a:pt x="544" y="106"/>
                  </a:cubicBezTo>
                  <a:cubicBezTo>
                    <a:pt x="635" y="212"/>
                    <a:pt x="544" y="597"/>
                    <a:pt x="544" y="695"/>
                  </a:cubicBezTo>
                </a:path>
              </a:pathLst>
            </a:custGeom>
            <a:noFill/>
            <a:ln w="38100" cap="flat">
              <a:solidFill>
                <a:srgbClr val="33CCCC"/>
              </a:solidFill>
              <a:prstDash val="solid"/>
              <a:round/>
              <a:headEnd/>
              <a:tailEnd/>
            </a:ln>
          </p:spPr>
          <p:txBody>
            <a:bodyPr/>
            <a:lstStyle/>
            <a:p>
              <a:endParaRPr lang="ja-JP" altLang="en-US"/>
            </a:p>
          </p:txBody>
        </p:sp>
        <p:sp>
          <p:nvSpPr>
            <p:cNvPr id="7214" name="Freeform 53"/>
            <p:cNvSpPr>
              <a:spLocks/>
            </p:cNvSpPr>
            <p:nvPr/>
          </p:nvSpPr>
          <p:spPr bwMode="auto">
            <a:xfrm>
              <a:off x="5576" y="2786"/>
              <a:ext cx="128" cy="148"/>
            </a:xfrm>
            <a:custGeom>
              <a:avLst/>
              <a:gdLst>
                <a:gd name="T0" fmla="*/ 0 w 272"/>
                <a:gd name="T1" fmla="*/ 0 h 680"/>
                <a:gd name="T2" fmla="*/ 0 w 272"/>
                <a:gd name="T3" fmla="*/ 0 h 680"/>
                <a:gd name="T4" fmla="*/ 0 60000 65536"/>
                <a:gd name="T5" fmla="*/ 0 60000 65536"/>
                <a:gd name="T6" fmla="*/ 0 w 272"/>
                <a:gd name="T7" fmla="*/ 0 h 680"/>
                <a:gd name="T8" fmla="*/ 272 w 272"/>
                <a:gd name="T9" fmla="*/ 680 h 680"/>
              </a:gdLst>
              <a:ahLst/>
              <a:cxnLst>
                <a:cxn ang="T4">
                  <a:pos x="T0" y="T1"/>
                </a:cxn>
                <a:cxn ang="T5">
                  <a:pos x="T2" y="T3"/>
                </a:cxn>
              </a:cxnLst>
              <a:rect l="T6" t="T7" r="T8" b="T9"/>
              <a:pathLst>
                <a:path w="272" h="680">
                  <a:moveTo>
                    <a:pt x="272" y="0"/>
                  </a:moveTo>
                  <a:cubicBezTo>
                    <a:pt x="158" y="283"/>
                    <a:pt x="45" y="567"/>
                    <a:pt x="0" y="680"/>
                  </a:cubicBezTo>
                </a:path>
              </a:pathLst>
            </a:custGeom>
            <a:noFill/>
            <a:ln w="38100" cap="flat">
              <a:solidFill>
                <a:srgbClr val="33CCCC"/>
              </a:solidFill>
              <a:prstDash val="solid"/>
              <a:round/>
              <a:headEnd/>
              <a:tailEnd/>
            </a:ln>
          </p:spPr>
          <p:txBody>
            <a:bodyPr/>
            <a:lstStyle/>
            <a:p>
              <a:endParaRPr lang="ja-JP" altLang="en-US"/>
            </a:p>
          </p:txBody>
        </p:sp>
        <p:sp>
          <p:nvSpPr>
            <p:cNvPr id="7215" name="Text Box 54"/>
            <p:cNvSpPr txBox="1">
              <a:spLocks noChangeArrowheads="1"/>
            </p:cNvSpPr>
            <p:nvPr/>
          </p:nvSpPr>
          <p:spPr bwMode="auto">
            <a:xfrm>
              <a:off x="5385" y="2934"/>
              <a:ext cx="428" cy="186"/>
            </a:xfrm>
            <a:prstGeom prst="rect">
              <a:avLst/>
            </a:prstGeom>
            <a:noFill/>
            <a:ln w="9525">
              <a:noFill/>
              <a:miter lim="800000"/>
              <a:headEnd/>
              <a:tailEnd/>
            </a:ln>
          </p:spPr>
          <p:txBody>
            <a:bodyPr>
              <a:spAutoFit/>
            </a:bodyPr>
            <a:lstStyle/>
            <a:p>
              <a:r>
                <a:rPr lang="ja-JP" altLang="en-US" sz="600"/>
                <a:t>駐車場</a:t>
              </a:r>
            </a:p>
          </p:txBody>
        </p:sp>
        <p:sp>
          <p:nvSpPr>
            <p:cNvPr id="7216" name="AutoShape 55"/>
            <p:cNvSpPr>
              <a:spLocks noChangeArrowheads="1"/>
            </p:cNvSpPr>
            <p:nvPr/>
          </p:nvSpPr>
          <p:spPr bwMode="auto">
            <a:xfrm>
              <a:off x="5704" y="2286"/>
              <a:ext cx="144" cy="144"/>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217" name="Rectangle 56"/>
            <p:cNvSpPr>
              <a:spLocks noChangeArrowheads="1"/>
            </p:cNvSpPr>
            <p:nvPr/>
          </p:nvSpPr>
          <p:spPr bwMode="auto">
            <a:xfrm>
              <a:off x="5424" y="2866"/>
              <a:ext cx="144" cy="98"/>
            </a:xfrm>
            <a:prstGeom prst="rect">
              <a:avLst/>
            </a:prstGeom>
            <a:solidFill>
              <a:srgbClr val="FFCC99">
                <a:alpha val="43137"/>
              </a:srgbClr>
            </a:solidFill>
            <a:ln w="9525">
              <a:solidFill>
                <a:schemeClr val="tx1"/>
              </a:solidFill>
              <a:miter lim="800000"/>
              <a:headEnd/>
              <a:tailEnd/>
            </a:ln>
          </p:spPr>
          <p:txBody>
            <a:bodyPr wrap="none" anchor="ctr"/>
            <a:lstStyle/>
            <a:p>
              <a:endParaRPr lang="ja-JP" altLang="en-US"/>
            </a:p>
          </p:txBody>
        </p:sp>
        <p:sp>
          <p:nvSpPr>
            <p:cNvPr id="7218" name="Line 57"/>
            <p:cNvSpPr>
              <a:spLocks noChangeShapeType="1"/>
            </p:cNvSpPr>
            <p:nvPr/>
          </p:nvSpPr>
          <p:spPr bwMode="auto">
            <a:xfrm flipH="1" flipV="1">
              <a:off x="5323" y="2448"/>
              <a:ext cx="289" cy="263"/>
            </a:xfrm>
            <a:prstGeom prst="line">
              <a:avLst/>
            </a:prstGeom>
            <a:noFill/>
            <a:ln w="38100">
              <a:solidFill>
                <a:srgbClr val="33CCCC"/>
              </a:solidFill>
              <a:round/>
              <a:headEnd/>
              <a:tailEnd/>
            </a:ln>
          </p:spPr>
          <p:txBody>
            <a:bodyPr/>
            <a:lstStyle/>
            <a:p>
              <a:endParaRPr lang="ja-JP" altLang="en-US"/>
            </a:p>
          </p:txBody>
        </p:sp>
        <p:sp>
          <p:nvSpPr>
            <p:cNvPr id="7219" name="Text Box 58"/>
            <p:cNvSpPr txBox="1">
              <a:spLocks noChangeArrowheads="1"/>
            </p:cNvSpPr>
            <p:nvPr/>
          </p:nvSpPr>
          <p:spPr bwMode="auto">
            <a:xfrm>
              <a:off x="5703" y="2394"/>
              <a:ext cx="431" cy="186"/>
            </a:xfrm>
            <a:prstGeom prst="rect">
              <a:avLst/>
            </a:prstGeom>
            <a:noFill/>
            <a:ln w="9525">
              <a:noFill/>
              <a:miter lim="800000"/>
              <a:headEnd/>
              <a:tailEnd/>
            </a:ln>
          </p:spPr>
          <p:txBody>
            <a:bodyPr>
              <a:spAutoFit/>
            </a:bodyPr>
            <a:lstStyle/>
            <a:p>
              <a:r>
                <a:rPr lang="ja-JP" altLang="en-US" sz="600"/>
                <a:t>福祉施設</a:t>
              </a:r>
            </a:p>
          </p:txBody>
        </p:sp>
        <p:sp>
          <p:nvSpPr>
            <p:cNvPr id="7220" name="Text Box 59"/>
            <p:cNvSpPr txBox="1">
              <a:spLocks noChangeArrowheads="1"/>
            </p:cNvSpPr>
            <p:nvPr/>
          </p:nvSpPr>
          <p:spPr bwMode="auto">
            <a:xfrm>
              <a:off x="5130" y="2433"/>
              <a:ext cx="259" cy="279"/>
            </a:xfrm>
            <a:prstGeom prst="rect">
              <a:avLst/>
            </a:prstGeom>
            <a:noFill/>
            <a:ln w="9525">
              <a:noFill/>
              <a:miter lim="800000"/>
              <a:headEnd/>
              <a:tailEnd/>
            </a:ln>
          </p:spPr>
          <p:txBody>
            <a:bodyPr>
              <a:spAutoFit/>
            </a:bodyPr>
            <a:lstStyle/>
            <a:p>
              <a:r>
                <a:rPr lang="ja-JP" altLang="en-US" sz="600"/>
                <a:t>病院</a:t>
              </a:r>
            </a:p>
          </p:txBody>
        </p:sp>
        <p:sp>
          <p:nvSpPr>
            <p:cNvPr id="7221" name="AutoShape 60"/>
            <p:cNvSpPr>
              <a:spLocks noChangeArrowheads="1"/>
            </p:cNvSpPr>
            <p:nvPr/>
          </p:nvSpPr>
          <p:spPr bwMode="auto">
            <a:xfrm>
              <a:off x="5576" y="2681"/>
              <a:ext cx="173" cy="118"/>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222" name="AutoShape 61"/>
            <p:cNvSpPr>
              <a:spLocks noChangeArrowheads="1"/>
            </p:cNvSpPr>
            <p:nvPr/>
          </p:nvSpPr>
          <p:spPr bwMode="auto">
            <a:xfrm>
              <a:off x="2771" y="2946"/>
              <a:ext cx="229" cy="101"/>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223" name="Text Box 63"/>
            <p:cNvSpPr txBox="1">
              <a:spLocks noChangeArrowheads="1"/>
            </p:cNvSpPr>
            <p:nvPr/>
          </p:nvSpPr>
          <p:spPr bwMode="auto">
            <a:xfrm>
              <a:off x="2741" y="3424"/>
              <a:ext cx="439" cy="186"/>
            </a:xfrm>
            <a:prstGeom prst="rect">
              <a:avLst/>
            </a:prstGeom>
            <a:noFill/>
            <a:ln w="9525">
              <a:noFill/>
              <a:miter lim="800000"/>
              <a:headEnd/>
              <a:tailEnd/>
            </a:ln>
          </p:spPr>
          <p:txBody>
            <a:bodyPr>
              <a:spAutoFit/>
            </a:bodyPr>
            <a:lstStyle/>
            <a:p>
              <a:r>
                <a:rPr lang="ja-JP" altLang="en-US" sz="600"/>
                <a:t>福祉施設</a:t>
              </a:r>
            </a:p>
          </p:txBody>
        </p:sp>
        <p:sp>
          <p:nvSpPr>
            <p:cNvPr id="7224" name="AutoShape 64"/>
            <p:cNvSpPr>
              <a:spLocks noChangeArrowheads="1"/>
            </p:cNvSpPr>
            <p:nvPr/>
          </p:nvSpPr>
          <p:spPr bwMode="auto">
            <a:xfrm>
              <a:off x="2863" y="3278"/>
              <a:ext cx="137" cy="154"/>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225" name="Freeform 65"/>
            <p:cNvSpPr>
              <a:spLocks/>
            </p:cNvSpPr>
            <p:nvPr/>
          </p:nvSpPr>
          <p:spPr bwMode="auto">
            <a:xfrm>
              <a:off x="2728" y="3025"/>
              <a:ext cx="158" cy="403"/>
            </a:xfrm>
            <a:custGeom>
              <a:avLst/>
              <a:gdLst>
                <a:gd name="T0" fmla="*/ 1 w 249"/>
                <a:gd name="T1" fmla="*/ 0 h 899"/>
                <a:gd name="T2" fmla="*/ 1 w 249"/>
                <a:gd name="T3" fmla="*/ 0 h 899"/>
                <a:gd name="T4" fmla="*/ 1 w 249"/>
                <a:gd name="T5" fmla="*/ 0 h 899"/>
                <a:gd name="T6" fmla="*/ 1 w 249"/>
                <a:gd name="T7" fmla="*/ 0 h 899"/>
                <a:gd name="T8" fmla="*/ 0 60000 65536"/>
                <a:gd name="T9" fmla="*/ 0 60000 65536"/>
                <a:gd name="T10" fmla="*/ 0 60000 65536"/>
                <a:gd name="T11" fmla="*/ 0 60000 65536"/>
                <a:gd name="T12" fmla="*/ 0 w 249"/>
                <a:gd name="T13" fmla="*/ 0 h 899"/>
                <a:gd name="T14" fmla="*/ 249 w 249"/>
                <a:gd name="T15" fmla="*/ 899 h 899"/>
              </a:gdLst>
              <a:ahLst/>
              <a:cxnLst>
                <a:cxn ang="T8">
                  <a:pos x="T0" y="T1"/>
                </a:cxn>
                <a:cxn ang="T9">
                  <a:pos x="T2" y="T3"/>
                </a:cxn>
                <a:cxn ang="T10">
                  <a:pos x="T4" y="T5"/>
                </a:cxn>
                <a:cxn ang="T11">
                  <a:pos x="T6" y="T7"/>
                </a:cxn>
              </a:cxnLst>
              <a:rect l="T12" t="T13" r="T14" b="T15"/>
              <a:pathLst>
                <a:path w="249" h="899">
                  <a:moveTo>
                    <a:pt x="249" y="862"/>
                  </a:moveTo>
                  <a:cubicBezTo>
                    <a:pt x="245" y="880"/>
                    <a:pt x="242" y="899"/>
                    <a:pt x="204" y="816"/>
                  </a:cubicBezTo>
                  <a:cubicBezTo>
                    <a:pt x="166" y="733"/>
                    <a:pt x="46" y="499"/>
                    <a:pt x="23" y="363"/>
                  </a:cubicBezTo>
                  <a:cubicBezTo>
                    <a:pt x="0" y="227"/>
                    <a:pt x="60" y="60"/>
                    <a:pt x="68" y="0"/>
                  </a:cubicBezTo>
                </a:path>
              </a:pathLst>
            </a:custGeom>
            <a:noFill/>
            <a:ln w="31750" cap="flat">
              <a:solidFill>
                <a:srgbClr val="33CCCC"/>
              </a:solidFill>
              <a:prstDash val="solid"/>
              <a:round/>
              <a:headEnd/>
              <a:tailEnd/>
            </a:ln>
          </p:spPr>
          <p:txBody>
            <a:bodyPr/>
            <a:lstStyle/>
            <a:p>
              <a:endParaRPr lang="ja-JP" altLang="en-US"/>
            </a:p>
          </p:txBody>
        </p:sp>
        <p:sp>
          <p:nvSpPr>
            <p:cNvPr id="7226" name="Rectangle 66"/>
            <p:cNvSpPr>
              <a:spLocks noChangeArrowheads="1"/>
            </p:cNvSpPr>
            <p:nvPr/>
          </p:nvSpPr>
          <p:spPr bwMode="auto">
            <a:xfrm>
              <a:off x="3030" y="3215"/>
              <a:ext cx="147" cy="98"/>
            </a:xfrm>
            <a:prstGeom prst="rect">
              <a:avLst/>
            </a:prstGeom>
            <a:solidFill>
              <a:srgbClr val="FFCC99">
                <a:alpha val="43137"/>
              </a:srgbClr>
            </a:solidFill>
            <a:ln w="9525">
              <a:solidFill>
                <a:schemeClr val="tx1"/>
              </a:solidFill>
              <a:miter lim="800000"/>
              <a:headEnd/>
              <a:tailEnd/>
            </a:ln>
          </p:spPr>
          <p:txBody>
            <a:bodyPr wrap="none" anchor="ctr"/>
            <a:lstStyle/>
            <a:p>
              <a:endParaRPr lang="ja-JP" altLang="en-US"/>
            </a:p>
          </p:txBody>
        </p:sp>
        <p:sp>
          <p:nvSpPr>
            <p:cNvPr id="7227" name="Freeform 67"/>
            <p:cNvSpPr>
              <a:spLocks/>
            </p:cNvSpPr>
            <p:nvPr/>
          </p:nvSpPr>
          <p:spPr bwMode="auto">
            <a:xfrm>
              <a:off x="3000" y="3288"/>
              <a:ext cx="59" cy="60"/>
            </a:xfrm>
            <a:custGeom>
              <a:avLst/>
              <a:gdLst>
                <a:gd name="T0" fmla="*/ 0 w 272"/>
                <a:gd name="T1" fmla="*/ 0 h 680"/>
                <a:gd name="T2" fmla="*/ 0 w 272"/>
                <a:gd name="T3" fmla="*/ 0 h 680"/>
                <a:gd name="T4" fmla="*/ 0 60000 65536"/>
                <a:gd name="T5" fmla="*/ 0 60000 65536"/>
                <a:gd name="T6" fmla="*/ 0 w 272"/>
                <a:gd name="T7" fmla="*/ 0 h 680"/>
                <a:gd name="T8" fmla="*/ 272 w 272"/>
                <a:gd name="T9" fmla="*/ 680 h 680"/>
              </a:gdLst>
              <a:ahLst/>
              <a:cxnLst>
                <a:cxn ang="T4">
                  <a:pos x="T0" y="T1"/>
                </a:cxn>
                <a:cxn ang="T5">
                  <a:pos x="T2" y="T3"/>
                </a:cxn>
              </a:cxnLst>
              <a:rect l="T6" t="T7" r="T8" b="T9"/>
              <a:pathLst>
                <a:path w="272" h="680">
                  <a:moveTo>
                    <a:pt x="272" y="0"/>
                  </a:moveTo>
                  <a:cubicBezTo>
                    <a:pt x="158" y="283"/>
                    <a:pt x="45" y="567"/>
                    <a:pt x="0" y="680"/>
                  </a:cubicBezTo>
                </a:path>
              </a:pathLst>
            </a:custGeom>
            <a:noFill/>
            <a:ln w="25400" cap="flat">
              <a:solidFill>
                <a:srgbClr val="33CCCC"/>
              </a:solidFill>
              <a:prstDash val="solid"/>
              <a:round/>
              <a:headEnd/>
              <a:tailEnd/>
            </a:ln>
          </p:spPr>
          <p:txBody>
            <a:bodyPr/>
            <a:lstStyle/>
            <a:p>
              <a:endParaRPr lang="ja-JP" altLang="en-US"/>
            </a:p>
          </p:txBody>
        </p:sp>
        <p:sp>
          <p:nvSpPr>
            <p:cNvPr id="7228" name="Freeform 68"/>
            <p:cNvSpPr>
              <a:spLocks/>
            </p:cNvSpPr>
            <p:nvPr/>
          </p:nvSpPr>
          <p:spPr bwMode="auto">
            <a:xfrm>
              <a:off x="2857" y="2934"/>
              <a:ext cx="563" cy="498"/>
            </a:xfrm>
            <a:custGeom>
              <a:avLst/>
              <a:gdLst>
                <a:gd name="T0" fmla="*/ 1 w 884"/>
                <a:gd name="T1" fmla="*/ 0 h 1112"/>
                <a:gd name="T2" fmla="*/ 1 w 884"/>
                <a:gd name="T3" fmla="*/ 0 h 1112"/>
                <a:gd name="T4" fmla="*/ 1 w 884"/>
                <a:gd name="T5" fmla="*/ 0 h 1112"/>
                <a:gd name="T6" fmla="*/ 1 w 884"/>
                <a:gd name="T7" fmla="*/ 0 h 1112"/>
                <a:gd name="T8" fmla="*/ 0 w 884"/>
                <a:gd name="T9" fmla="*/ 0 h 1112"/>
                <a:gd name="T10" fmla="*/ 0 60000 65536"/>
                <a:gd name="T11" fmla="*/ 0 60000 65536"/>
                <a:gd name="T12" fmla="*/ 0 60000 65536"/>
                <a:gd name="T13" fmla="*/ 0 60000 65536"/>
                <a:gd name="T14" fmla="*/ 0 60000 65536"/>
                <a:gd name="T15" fmla="*/ 0 w 884"/>
                <a:gd name="T16" fmla="*/ 0 h 1112"/>
                <a:gd name="T17" fmla="*/ 884 w 884"/>
                <a:gd name="T18" fmla="*/ 1112 h 1112"/>
              </a:gdLst>
              <a:ahLst/>
              <a:cxnLst>
                <a:cxn ang="T10">
                  <a:pos x="T0" y="T1"/>
                </a:cxn>
                <a:cxn ang="T11">
                  <a:pos x="T2" y="T3"/>
                </a:cxn>
                <a:cxn ang="T12">
                  <a:pos x="T4" y="T5"/>
                </a:cxn>
                <a:cxn ang="T13">
                  <a:pos x="T6" y="T7"/>
                </a:cxn>
                <a:cxn ang="T14">
                  <a:pos x="T8" y="T9"/>
                </a:cxn>
              </a:cxnLst>
              <a:rect l="T15" t="T16" r="T17" b="T18"/>
              <a:pathLst>
                <a:path w="884" h="1112">
                  <a:moveTo>
                    <a:pt x="862" y="0"/>
                  </a:moveTo>
                  <a:cubicBezTo>
                    <a:pt x="873" y="283"/>
                    <a:pt x="884" y="567"/>
                    <a:pt x="816" y="726"/>
                  </a:cubicBezTo>
                  <a:cubicBezTo>
                    <a:pt x="748" y="885"/>
                    <a:pt x="560" y="893"/>
                    <a:pt x="454" y="953"/>
                  </a:cubicBezTo>
                  <a:cubicBezTo>
                    <a:pt x="348" y="1013"/>
                    <a:pt x="257" y="1066"/>
                    <a:pt x="181" y="1089"/>
                  </a:cubicBezTo>
                  <a:cubicBezTo>
                    <a:pt x="105" y="1112"/>
                    <a:pt x="23" y="1089"/>
                    <a:pt x="0" y="1089"/>
                  </a:cubicBezTo>
                </a:path>
              </a:pathLst>
            </a:custGeom>
            <a:noFill/>
            <a:ln w="38100" cap="rnd">
              <a:solidFill>
                <a:srgbClr val="33CCCC"/>
              </a:solidFill>
              <a:prstDash val="sysDot"/>
              <a:round/>
              <a:headEnd/>
              <a:tailEnd/>
            </a:ln>
          </p:spPr>
          <p:txBody>
            <a:bodyPr/>
            <a:lstStyle/>
            <a:p>
              <a:endParaRPr lang="ja-JP" altLang="en-US"/>
            </a:p>
          </p:txBody>
        </p:sp>
        <p:sp>
          <p:nvSpPr>
            <p:cNvPr id="7229" name="Freeform 69"/>
            <p:cNvSpPr>
              <a:spLocks/>
            </p:cNvSpPr>
            <p:nvPr/>
          </p:nvSpPr>
          <p:spPr bwMode="auto">
            <a:xfrm>
              <a:off x="2776" y="2876"/>
              <a:ext cx="1306" cy="159"/>
            </a:xfrm>
            <a:custGeom>
              <a:avLst/>
              <a:gdLst>
                <a:gd name="T0" fmla="*/ 1 w 2313"/>
                <a:gd name="T1" fmla="*/ 0 h 356"/>
                <a:gd name="T2" fmla="*/ 1 w 2313"/>
                <a:gd name="T3" fmla="*/ 0 h 356"/>
                <a:gd name="T4" fmla="*/ 1 w 2313"/>
                <a:gd name="T5" fmla="*/ 0 h 356"/>
                <a:gd name="T6" fmla="*/ 1 w 2313"/>
                <a:gd name="T7" fmla="*/ 0 h 356"/>
                <a:gd name="T8" fmla="*/ 0 w 2313"/>
                <a:gd name="T9" fmla="*/ 0 h 356"/>
                <a:gd name="T10" fmla="*/ 0 60000 65536"/>
                <a:gd name="T11" fmla="*/ 0 60000 65536"/>
                <a:gd name="T12" fmla="*/ 0 60000 65536"/>
                <a:gd name="T13" fmla="*/ 0 60000 65536"/>
                <a:gd name="T14" fmla="*/ 0 60000 65536"/>
                <a:gd name="T15" fmla="*/ 0 w 2313"/>
                <a:gd name="T16" fmla="*/ 0 h 356"/>
                <a:gd name="T17" fmla="*/ 2313 w 2313"/>
                <a:gd name="T18" fmla="*/ 356 h 356"/>
              </a:gdLst>
              <a:ahLst/>
              <a:cxnLst>
                <a:cxn ang="T10">
                  <a:pos x="T0" y="T1"/>
                </a:cxn>
                <a:cxn ang="T11">
                  <a:pos x="T2" y="T3"/>
                </a:cxn>
                <a:cxn ang="T12">
                  <a:pos x="T4" y="T5"/>
                </a:cxn>
                <a:cxn ang="T13">
                  <a:pos x="T6" y="T7"/>
                </a:cxn>
                <a:cxn ang="T14">
                  <a:pos x="T8" y="T9"/>
                </a:cxn>
              </a:cxnLst>
              <a:rect l="T15" t="T16" r="T17" b="T18"/>
              <a:pathLst>
                <a:path w="2313" h="356">
                  <a:moveTo>
                    <a:pt x="2313" y="106"/>
                  </a:moveTo>
                  <a:cubicBezTo>
                    <a:pt x="2056" y="53"/>
                    <a:pt x="1799" y="0"/>
                    <a:pt x="1542" y="15"/>
                  </a:cubicBezTo>
                  <a:cubicBezTo>
                    <a:pt x="1285" y="30"/>
                    <a:pt x="975" y="144"/>
                    <a:pt x="771" y="197"/>
                  </a:cubicBezTo>
                  <a:cubicBezTo>
                    <a:pt x="567" y="250"/>
                    <a:pt x="445" y="310"/>
                    <a:pt x="317" y="333"/>
                  </a:cubicBezTo>
                  <a:cubicBezTo>
                    <a:pt x="189" y="356"/>
                    <a:pt x="53" y="333"/>
                    <a:pt x="0" y="333"/>
                  </a:cubicBezTo>
                </a:path>
              </a:pathLst>
            </a:custGeom>
            <a:noFill/>
            <a:ln w="31750" cap="rnd">
              <a:solidFill>
                <a:srgbClr val="33CCCC"/>
              </a:solidFill>
              <a:prstDash val="sysDot"/>
              <a:round/>
              <a:headEnd/>
              <a:tailEnd/>
            </a:ln>
          </p:spPr>
          <p:txBody>
            <a:bodyPr/>
            <a:lstStyle/>
            <a:p>
              <a:endParaRPr lang="ja-JP" altLang="en-US"/>
            </a:p>
          </p:txBody>
        </p:sp>
        <p:pic>
          <p:nvPicPr>
            <p:cNvPr id="7230" name="Picture 70" descr="TN00561_"/>
            <p:cNvPicPr>
              <a:picLocks noChangeAspect="1" noChangeArrowheads="1"/>
            </p:cNvPicPr>
            <p:nvPr/>
          </p:nvPicPr>
          <p:blipFill>
            <a:blip r:embed="rId7" cstate="print"/>
            <a:srcRect/>
            <a:stretch>
              <a:fillRect/>
            </a:stretch>
          </p:blipFill>
          <p:spPr bwMode="auto">
            <a:xfrm flipH="1">
              <a:off x="3101" y="2868"/>
              <a:ext cx="181" cy="94"/>
            </a:xfrm>
            <a:prstGeom prst="rect">
              <a:avLst/>
            </a:prstGeom>
            <a:noFill/>
            <a:ln w="9525">
              <a:noFill/>
              <a:miter lim="800000"/>
              <a:headEnd/>
              <a:tailEnd/>
            </a:ln>
          </p:spPr>
        </p:pic>
        <p:sp>
          <p:nvSpPr>
            <p:cNvPr id="7231" name="Text Box 71"/>
            <p:cNvSpPr txBox="1">
              <a:spLocks noChangeArrowheads="1"/>
            </p:cNvSpPr>
            <p:nvPr/>
          </p:nvSpPr>
          <p:spPr bwMode="auto">
            <a:xfrm>
              <a:off x="3056" y="3168"/>
              <a:ext cx="548" cy="186"/>
            </a:xfrm>
            <a:prstGeom prst="rect">
              <a:avLst/>
            </a:prstGeom>
            <a:noFill/>
            <a:ln w="9525">
              <a:noFill/>
              <a:miter lim="800000"/>
              <a:headEnd/>
              <a:tailEnd/>
            </a:ln>
          </p:spPr>
          <p:txBody>
            <a:bodyPr>
              <a:spAutoFit/>
            </a:bodyPr>
            <a:lstStyle/>
            <a:p>
              <a:r>
                <a:rPr lang="ja-JP" altLang="en-US" sz="600"/>
                <a:t>駐車場</a:t>
              </a:r>
            </a:p>
          </p:txBody>
        </p:sp>
        <p:sp>
          <p:nvSpPr>
            <p:cNvPr id="7232" name="Text Box 72"/>
            <p:cNvSpPr txBox="1">
              <a:spLocks noChangeArrowheads="1"/>
            </p:cNvSpPr>
            <p:nvPr/>
          </p:nvSpPr>
          <p:spPr bwMode="auto">
            <a:xfrm>
              <a:off x="4448" y="2622"/>
              <a:ext cx="504" cy="186"/>
            </a:xfrm>
            <a:prstGeom prst="rect">
              <a:avLst/>
            </a:prstGeom>
            <a:noFill/>
            <a:ln w="9525">
              <a:noFill/>
              <a:miter lim="800000"/>
              <a:headEnd/>
              <a:tailEnd/>
            </a:ln>
          </p:spPr>
          <p:txBody>
            <a:bodyPr>
              <a:spAutoFit/>
            </a:bodyPr>
            <a:lstStyle/>
            <a:p>
              <a:r>
                <a:rPr lang="ja-JP" altLang="en-US" sz="600"/>
                <a:t>自由通路</a:t>
              </a:r>
            </a:p>
          </p:txBody>
        </p:sp>
        <p:sp>
          <p:nvSpPr>
            <p:cNvPr id="7233" name="Rectangle 73"/>
            <p:cNvSpPr>
              <a:spLocks noChangeArrowheads="1"/>
            </p:cNvSpPr>
            <p:nvPr/>
          </p:nvSpPr>
          <p:spPr bwMode="auto">
            <a:xfrm>
              <a:off x="4979" y="3189"/>
              <a:ext cx="1117" cy="513"/>
            </a:xfrm>
            <a:prstGeom prst="rect">
              <a:avLst/>
            </a:prstGeom>
            <a:solidFill>
              <a:schemeClr val="bg1"/>
            </a:solidFill>
            <a:ln w="50800" algn="ctr">
              <a:noFill/>
              <a:miter lim="800000"/>
              <a:headEnd/>
              <a:tailEnd/>
            </a:ln>
          </p:spPr>
          <p:txBody>
            <a:bodyPr wrap="none" anchor="ctr"/>
            <a:lstStyle/>
            <a:p>
              <a:endParaRPr lang="ja-JP" altLang="en-US" sz="600"/>
            </a:p>
          </p:txBody>
        </p:sp>
        <p:grpSp>
          <p:nvGrpSpPr>
            <p:cNvPr id="4" name="Group 74"/>
            <p:cNvGrpSpPr>
              <a:grpSpLocks/>
            </p:cNvGrpSpPr>
            <p:nvPr/>
          </p:nvGrpSpPr>
          <p:grpSpPr bwMode="auto">
            <a:xfrm>
              <a:off x="5016" y="3339"/>
              <a:ext cx="69" cy="254"/>
              <a:chOff x="5016" y="3385"/>
              <a:chExt cx="69" cy="254"/>
            </a:xfrm>
          </p:grpSpPr>
          <p:sp>
            <p:nvSpPr>
              <p:cNvPr id="7256" name="Rectangle 76"/>
              <p:cNvSpPr>
                <a:spLocks noChangeArrowheads="1"/>
              </p:cNvSpPr>
              <p:nvPr/>
            </p:nvSpPr>
            <p:spPr bwMode="auto">
              <a:xfrm>
                <a:off x="5016" y="3557"/>
                <a:ext cx="69" cy="82"/>
              </a:xfrm>
              <a:prstGeom prst="rect">
                <a:avLst/>
              </a:prstGeom>
              <a:solidFill>
                <a:srgbClr val="CCFFFF"/>
              </a:solidFill>
              <a:ln w="50800" algn="ctr">
                <a:noFill/>
                <a:miter lim="800000"/>
                <a:headEnd/>
                <a:tailEnd/>
              </a:ln>
            </p:spPr>
            <p:txBody>
              <a:bodyPr wrap="none" anchor="ctr"/>
              <a:lstStyle/>
              <a:p>
                <a:endParaRPr lang="ja-JP" altLang="en-US"/>
              </a:p>
            </p:txBody>
          </p:sp>
          <p:sp>
            <p:nvSpPr>
              <p:cNvPr id="7257" name="Rectangle 77"/>
              <p:cNvSpPr>
                <a:spLocks noChangeArrowheads="1"/>
              </p:cNvSpPr>
              <p:nvPr/>
            </p:nvSpPr>
            <p:spPr bwMode="auto">
              <a:xfrm>
                <a:off x="5016" y="3385"/>
                <a:ext cx="69" cy="81"/>
              </a:xfrm>
              <a:prstGeom prst="rect">
                <a:avLst/>
              </a:prstGeom>
              <a:solidFill>
                <a:srgbClr val="FF9900"/>
              </a:solidFill>
              <a:ln w="50800" algn="ctr">
                <a:noFill/>
                <a:miter lim="800000"/>
                <a:headEnd/>
                <a:tailEnd/>
              </a:ln>
            </p:spPr>
            <p:txBody>
              <a:bodyPr wrap="none" anchor="ctr"/>
              <a:lstStyle/>
              <a:p>
                <a:endParaRPr lang="ja-JP" altLang="en-US"/>
              </a:p>
            </p:txBody>
          </p:sp>
        </p:grpSp>
        <p:grpSp>
          <p:nvGrpSpPr>
            <p:cNvPr id="5" name="Group 78"/>
            <p:cNvGrpSpPr>
              <a:grpSpLocks/>
            </p:cNvGrpSpPr>
            <p:nvPr/>
          </p:nvGrpSpPr>
          <p:grpSpPr bwMode="auto">
            <a:xfrm>
              <a:off x="5071" y="3282"/>
              <a:ext cx="1122" cy="340"/>
              <a:chOff x="5187" y="3328"/>
              <a:chExt cx="1122" cy="340"/>
            </a:xfrm>
          </p:grpSpPr>
          <p:sp>
            <p:nvSpPr>
              <p:cNvPr id="7254" name="Text Box 80"/>
              <p:cNvSpPr txBox="1">
                <a:spLocks noChangeArrowheads="1"/>
              </p:cNvSpPr>
              <p:nvPr/>
            </p:nvSpPr>
            <p:spPr bwMode="auto">
              <a:xfrm>
                <a:off x="5190" y="3328"/>
                <a:ext cx="1060" cy="248"/>
              </a:xfrm>
              <a:prstGeom prst="rect">
                <a:avLst/>
              </a:prstGeom>
              <a:noFill/>
              <a:ln w="50800" algn="ctr">
                <a:noFill/>
                <a:miter lim="800000"/>
                <a:headEnd/>
                <a:tailEnd/>
              </a:ln>
            </p:spPr>
            <p:txBody>
              <a:bodyPr>
                <a:spAutoFit/>
              </a:bodyPr>
              <a:lstStyle/>
              <a:p>
                <a:r>
                  <a:rPr lang="ja-JP" altLang="en-US" sz="500" b="1">
                    <a:latin typeface="Times New Roman" pitchFamily="18" charset="0"/>
                  </a:rPr>
                  <a:t>生活関連施設（旅客施設、建築物、路外駐車場、公園）</a:t>
                </a:r>
              </a:p>
            </p:txBody>
          </p:sp>
          <p:sp>
            <p:nvSpPr>
              <p:cNvPr id="7255" name="Text Box 81"/>
              <p:cNvSpPr txBox="1">
                <a:spLocks noChangeArrowheads="1"/>
              </p:cNvSpPr>
              <p:nvPr/>
            </p:nvSpPr>
            <p:spPr bwMode="auto">
              <a:xfrm>
                <a:off x="5187" y="3498"/>
                <a:ext cx="1122" cy="170"/>
              </a:xfrm>
              <a:prstGeom prst="rect">
                <a:avLst/>
              </a:prstGeom>
              <a:noFill/>
              <a:ln w="50800" algn="ctr">
                <a:noFill/>
                <a:miter lim="800000"/>
                <a:headEnd/>
                <a:tailEnd/>
              </a:ln>
            </p:spPr>
            <p:txBody>
              <a:bodyPr>
                <a:spAutoFit/>
              </a:bodyPr>
              <a:lstStyle/>
              <a:p>
                <a:r>
                  <a:rPr lang="ja-JP" altLang="en-US" sz="500" b="1">
                    <a:latin typeface="Times New Roman" pitchFamily="18" charset="0"/>
                  </a:rPr>
                  <a:t>生活関連経路（生活関連施設間の経路）</a:t>
                </a:r>
              </a:p>
            </p:txBody>
          </p:sp>
        </p:grpSp>
        <p:sp>
          <p:nvSpPr>
            <p:cNvPr id="7236" name="AutoShape 82"/>
            <p:cNvSpPr>
              <a:spLocks noChangeArrowheads="1"/>
            </p:cNvSpPr>
            <p:nvPr/>
          </p:nvSpPr>
          <p:spPr bwMode="auto">
            <a:xfrm>
              <a:off x="4335" y="2122"/>
              <a:ext cx="1120" cy="149"/>
            </a:xfrm>
            <a:prstGeom prst="wedgeRectCallout">
              <a:avLst>
                <a:gd name="adj1" fmla="val 54741"/>
                <a:gd name="adj2" fmla="val 102778"/>
              </a:avLst>
            </a:prstGeom>
            <a:solidFill>
              <a:schemeClr val="bg1"/>
            </a:solidFill>
            <a:ln w="25400" cmpd="dbl">
              <a:solidFill>
                <a:schemeClr val="tx1"/>
              </a:solidFill>
              <a:miter lim="800000"/>
              <a:headEnd/>
              <a:tailEnd/>
            </a:ln>
          </p:spPr>
          <p:txBody>
            <a:bodyPr lIns="91407" tIns="45704" rIns="91407" bIns="45704" anchor="ctr"/>
            <a:lstStyle/>
            <a:p>
              <a:r>
                <a:rPr lang="ja-JP" altLang="en-US" sz="600" b="1"/>
                <a:t>旅客施設を含まないエリアどり</a:t>
              </a:r>
            </a:p>
          </p:txBody>
        </p:sp>
        <p:sp>
          <p:nvSpPr>
            <p:cNvPr id="7237" name="Text Box 83"/>
            <p:cNvSpPr txBox="1">
              <a:spLocks noChangeArrowheads="1"/>
            </p:cNvSpPr>
            <p:nvPr/>
          </p:nvSpPr>
          <p:spPr bwMode="auto">
            <a:xfrm>
              <a:off x="4338" y="2915"/>
              <a:ext cx="466" cy="186"/>
            </a:xfrm>
            <a:prstGeom prst="rect">
              <a:avLst/>
            </a:prstGeom>
            <a:noFill/>
            <a:ln w="9525">
              <a:noFill/>
              <a:miter lim="800000"/>
              <a:headEnd/>
              <a:tailEnd/>
            </a:ln>
          </p:spPr>
          <p:txBody>
            <a:bodyPr>
              <a:spAutoFit/>
            </a:bodyPr>
            <a:lstStyle/>
            <a:p>
              <a:r>
                <a:rPr lang="ja-JP" altLang="en-US" sz="600"/>
                <a:t>商業施設</a:t>
              </a:r>
            </a:p>
          </p:txBody>
        </p:sp>
        <p:sp>
          <p:nvSpPr>
            <p:cNvPr id="7238" name="AutoShape 84"/>
            <p:cNvSpPr>
              <a:spLocks noChangeArrowheads="1"/>
            </p:cNvSpPr>
            <p:nvPr/>
          </p:nvSpPr>
          <p:spPr bwMode="auto">
            <a:xfrm>
              <a:off x="4300" y="3231"/>
              <a:ext cx="693" cy="445"/>
            </a:xfrm>
            <a:prstGeom prst="wedgeRectCallout">
              <a:avLst>
                <a:gd name="adj1" fmla="val 6713"/>
                <a:gd name="adj2" fmla="val -131968"/>
              </a:avLst>
            </a:prstGeom>
            <a:solidFill>
              <a:schemeClr val="bg1"/>
            </a:solidFill>
            <a:ln w="25400" cmpd="dbl">
              <a:solidFill>
                <a:schemeClr val="tx1"/>
              </a:solidFill>
              <a:miter lim="800000"/>
              <a:headEnd/>
              <a:tailEnd/>
            </a:ln>
          </p:spPr>
          <p:txBody>
            <a:bodyPr lIns="36000" tIns="36000" rIns="36000" bIns="36000"/>
            <a:lstStyle/>
            <a:p>
              <a:r>
                <a:rPr lang="ja-JP" altLang="en-US" sz="600" b="1"/>
                <a:t>駅、駅前のビル等、複数の管理者が関係する経路について協定制度</a:t>
              </a:r>
            </a:p>
          </p:txBody>
        </p:sp>
        <p:sp>
          <p:nvSpPr>
            <p:cNvPr id="7239" name="AutoShape 85"/>
            <p:cNvSpPr>
              <a:spLocks noChangeArrowheads="1"/>
            </p:cNvSpPr>
            <p:nvPr/>
          </p:nvSpPr>
          <p:spPr bwMode="auto">
            <a:xfrm>
              <a:off x="4263" y="2977"/>
              <a:ext cx="110" cy="120"/>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240" name="Text Box 86"/>
            <p:cNvSpPr txBox="1">
              <a:spLocks noChangeArrowheads="1"/>
            </p:cNvSpPr>
            <p:nvPr/>
          </p:nvSpPr>
          <p:spPr bwMode="auto">
            <a:xfrm>
              <a:off x="5675" y="2755"/>
              <a:ext cx="459" cy="186"/>
            </a:xfrm>
            <a:prstGeom prst="rect">
              <a:avLst/>
            </a:prstGeom>
            <a:noFill/>
            <a:ln w="9525">
              <a:noFill/>
              <a:miter lim="800000"/>
              <a:headEnd/>
              <a:tailEnd/>
            </a:ln>
          </p:spPr>
          <p:txBody>
            <a:bodyPr>
              <a:spAutoFit/>
            </a:bodyPr>
            <a:lstStyle/>
            <a:p>
              <a:r>
                <a:rPr lang="ja-JP" altLang="en-US" sz="600"/>
                <a:t>商業施設</a:t>
              </a:r>
            </a:p>
          </p:txBody>
        </p:sp>
        <p:sp>
          <p:nvSpPr>
            <p:cNvPr id="7241" name="Freeform 87"/>
            <p:cNvSpPr>
              <a:spLocks/>
            </p:cNvSpPr>
            <p:nvPr/>
          </p:nvSpPr>
          <p:spPr bwMode="auto">
            <a:xfrm>
              <a:off x="2586" y="2744"/>
              <a:ext cx="1034" cy="829"/>
            </a:xfrm>
            <a:custGeom>
              <a:avLst/>
              <a:gdLst>
                <a:gd name="T0" fmla="*/ 1 w 1625"/>
                <a:gd name="T1" fmla="*/ 0 h 1860"/>
                <a:gd name="T2" fmla="*/ 1 w 1625"/>
                <a:gd name="T3" fmla="*/ 0 h 1860"/>
                <a:gd name="T4" fmla="*/ 1 w 1625"/>
                <a:gd name="T5" fmla="*/ 0 h 1860"/>
                <a:gd name="T6" fmla="*/ 1 w 1625"/>
                <a:gd name="T7" fmla="*/ 0 h 1860"/>
                <a:gd name="T8" fmla="*/ 1 w 1625"/>
                <a:gd name="T9" fmla="*/ 0 h 1860"/>
                <a:gd name="T10" fmla="*/ 0 60000 65536"/>
                <a:gd name="T11" fmla="*/ 0 60000 65536"/>
                <a:gd name="T12" fmla="*/ 0 60000 65536"/>
                <a:gd name="T13" fmla="*/ 0 60000 65536"/>
                <a:gd name="T14" fmla="*/ 0 60000 65536"/>
                <a:gd name="T15" fmla="*/ 0 w 1625"/>
                <a:gd name="T16" fmla="*/ 0 h 1860"/>
                <a:gd name="T17" fmla="*/ 1625 w 1625"/>
                <a:gd name="T18" fmla="*/ 1860 h 1860"/>
              </a:gdLst>
              <a:ahLst/>
              <a:cxnLst>
                <a:cxn ang="T10">
                  <a:pos x="T0" y="T1"/>
                </a:cxn>
                <a:cxn ang="T11">
                  <a:pos x="T2" y="T3"/>
                </a:cxn>
                <a:cxn ang="T12">
                  <a:pos x="T4" y="T5"/>
                </a:cxn>
                <a:cxn ang="T13">
                  <a:pos x="T6" y="T7"/>
                </a:cxn>
                <a:cxn ang="T14">
                  <a:pos x="T8" y="T9"/>
                </a:cxn>
              </a:cxnLst>
              <a:rect l="T15" t="T16" r="T17" b="T18"/>
              <a:pathLst>
                <a:path w="1625" h="1860">
                  <a:moveTo>
                    <a:pt x="1444" y="219"/>
                  </a:moveTo>
                  <a:cubicBezTo>
                    <a:pt x="941" y="109"/>
                    <a:pt x="438" y="0"/>
                    <a:pt x="219" y="219"/>
                  </a:cubicBezTo>
                  <a:cubicBezTo>
                    <a:pt x="0" y="438"/>
                    <a:pt x="7" y="1286"/>
                    <a:pt x="128" y="1535"/>
                  </a:cubicBezTo>
                  <a:cubicBezTo>
                    <a:pt x="249" y="1784"/>
                    <a:pt x="696" y="1860"/>
                    <a:pt x="945" y="1716"/>
                  </a:cubicBezTo>
                  <a:cubicBezTo>
                    <a:pt x="1194" y="1572"/>
                    <a:pt x="1409" y="1122"/>
                    <a:pt x="1625" y="673"/>
                  </a:cubicBezTo>
                </a:path>
              </a:pathLst>
            </a:custGeom>
            <a:noFill/>
            <a:ln w="9525" cap="rnd">
              <a:solidFill>
                <a:schemeClr val="tx1"/>
              </a:solidFill>
              <a:prstDash val="sysDot"/>
              <a:round/>
              <a:headEnd/>
              <a:tailEnd/>
            </a:ln>
          </p:spPr>
          <p:txBody>
            <a:bodyPr/>
            <a:lstStyle/>
            <a:p>
              <a:endParaRPr lang="ja-JP" altLang="en-US"/>
            </a:p>
          </p:txBody>
        </p:sp>
        <p:sp>
          <p:nvSpPr>
            <p:cNvPr id="7242" name="Line 88"/>
            <p:cNvSpPr>
              <a:spLocks noChangeShapeType="1"/>
            </p:cNvSpPr>
            <p:nvPr/>
          </p:nvSpPr>
          <p:spPr bwMode="auto">
            <a:xfrm>
              <a:off x="3518" y="2806"/>
              <a:ext cx="1586" cy="0"/>
            </a:xfrm>
            <a:prstGeom prst="line">
              <a:avLst/>
            </a:prstGeom>
            <a:noFill/>
            <a:ln w="76200" cmpd="tri">
              <a:solidFill>
                <a:schemeClr val="tx1"/>
              </a:solidFill>
              <a:round/>
              <a:headEnd/>
              <a:tailEnd/>
            </a:ln>
          </p:spPr>
          <p:txBody>
            <a:bodyPr/>
            <a:lstStyle/>
            <a:p>
              <a:endParaRPr lang="ja-JP" altLang="en-US"/>
            </a:p>
          </p:txBody>
        </p:sp>
        <p:sp>
          <p:nvSpPr>
            <p:cNvPr id="7243" name="Line 89"/>
            <p:cNvSpPr>
              <a:spLocks noChangeShapeType="1"/>
            </p:cNvSpPr>
            <p:nvPr/>
          </p:nvSpPr>
          <p:spPr bwMode="auto">
            <a:xfrm flipV="1">
              <a:off x="3872" y="2562"/>
              <a:ext cx="116" cy="102"/>
            </a:xfrm>
            <a:prstGeom prst="line">
              <a:avLst/>
            </a:prstGeom>
            <a:noFill/>
            <a:ln w="38100">
              <a:solidFill>
                <a:srgbClr val="33CCCC"/>
              </a:solidFill>
              <a:round/>
              <a:headEnd/>
              <a:tailEnd/>
            </a:ln>
          </p:spPr>
          <p:txBody>
            <a:bodyPr/>
            <a:lstStyle/>
            <a:p>
              <a:endParaRPr lang="ja-JP" altLang="en-US"/>
            </a:p>
          </p:txBody>
        </p:sp>
        <p:sp>
          <p:nvSpPr>
            <p:cNvPr id="7244" name="AutoShape 90"/>
            <p:cNvSpPr>
              <a:spLocks noChangeArrowheads="1"/>
            </p:cNvSpPr>
            <p:nvPr/>
          </p:nvSpPr>
          <p:spPr bwMode="auto">
            <a:xfrm>
              <a:off x="3974" y="2744"/>
              <a:ext cx="507" cy="85"/>
            </a:xfrm>
            <a:prstGeom prst="plus">
              <a:avLst>
                <a:gd name="adj" fmla="val 25000"/>
              </a:avLst>
            </a:prstGeom>
            <a:solidFill>
              <a:srgbClr val="FF6600"/>
            </a:solidFill>
            <a:ln w="9525">
              <a:solidFill>
                <a:schemeClr val="bg2"/>
              </a:solidFill>
              <a:miter lim="800000"/>
              <a:headEnd/>
              <a:tailEnd/>
            </a:ln>
          </p:spPr>
          <p:txBody>
            <a:bodyPr wrap="none" anchor="ctr"/>
            <a:lstStyle/>
            <a:p>
              <a:r>
                <a:rPr lang="ja-JP" altLang="en-US" sz="800"/>
                <a:t>鉄道駅</a:t>
              </a:r>
            </a:p>
          </p:txBody>
        </p:sp>
        <p:sp>
          <p:nvSpPr>
            <p:cNvPr id="7245" name="AutoShape 91"/>
            <p:cNvSpPr>
              <a:spLocks noChangeArrowheads="1"/>
            </p:cNvSpPr>
            <p:nvPr/>
          </p:nvSpPr>
          <p:spPr bwMode="auto">
            <a:xfrm rot="5400000">
              <a:off x="4386" y="2777"/>
              <a:ext cx="161" cy="1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634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CC99"/>
            </a:solidFill>
            <a:ln w="9525">
              <a:solidFill>
                <a:schemeClr val="tx1"/>
              </a:solidFill>
              <a:miter lim="800000"/>
              <a:headEnd/>
              <a:tailEnd/>
            </a:ln>
          </p:spPr>
          <p:txBody>
            <a:bodyPr wrap="none" anchor="ctr"/>
            <a:lstStyle/>
            <a:p>
              <a:endParaRPr lang="ja-JP" altLang="en-US"/>
            </a:p>
          </p:txBody>
        </p:sp>
        <p:sp>
          <p:nvSpPr>
            <p:cNvPr id="7246" name="AutoShape 92"/>
            <p:cNvSpPr>
              <a:spLocks noChangeArrowheads="1"/>
            </p:cNvSpPr>
            <p:nvPr/>
          </p:nvSpPr>
          <p:spPr bwMode="auto">
            <a:xfrm>
              <a:off x="4335" y="2829"/>
              <a:ext cx="137" cy="112"/>
            </a:xfrm>
            <a:prstGeom prst="cube">
              <a:avLst>
                <a:gd name="adj" fmla="val 25000"/>
              </a:avLst>
            </a:prstGeom>
            <a:solidFill>
              <a:srgbClr val="FFCC99"/>
            </a:solidFill>
            <a:ln w="9525">
              <a:solidFill>
                <a:schemeClr val="tx1"/>
              </a:solidFill>
              <a:miter lim="800000"/>
              <a:headEnd/>
              <a:tailEnd/>
            </a:ln>
          </p:spPr>
          <p:txBody>
            <a:bodyPr wrap="none" anchor="ctr"/>
            <a:lstStyle/>
            <a:p>
              <a:endParaRPr lang="ja-JP" altLang="en-US"/>
            </a:p>
          </p:txBody>
        </p:sp>
        <p:sp>
          <p:nvSpPr>
            <p:cNvPr id="7247" name="AutoShape 93"/>
            <p:cNvSpPr>
              <a:spLocks noChangeArrowheads="1"/>
            </p:cNvSpPr>
            <p:nvPr/>
          </p:nvSpPr>
          <p:spPr bwMode="auto">
            <a:xfrm>
              <a:off x="2636" y="1935"/>
              <a:ext cx="3368" cy="163"/>
            </a:xfrm>
            <a:prstGeom prst="roundRect">
              <a:avLst>
                <a:gd name="adj" fmla="val 16667"/>
              </a:avLst>
            </a:prstGeom>
            <a:solidFill>
              <a:schemeClr val="bg1"/>
            </a:solidFill>
            <a:ln w="9525">
              <a:solidFill>
                <a:schemeClr val="tx1"/>
              </a:solidFill>
              <a:round/>
              <a:headEnd/>
              <a:tailEnd/>
            </a:ln>
          </p:spPr>
          <p:txBody>
            <a:bodyPr wrap="none" anchor="ctr"/>
            <a:lstStyle/>
            <a:p>
              <a:r>
                <a:rPr lang="ja-JP" altLang="en-US" sz="1000"/>
                <a:t>重点整備地区における移動等の円滑化のイメージ</a:t>
              </a:r>
            </a:p>
          </p:txBody>
        </p:sp>
        <p:sp>
          <p:nvSpPr>
            <p:cNvPr id="7248" name="Text Box 94"/>
            <p:cNvSpPr txBox="1">
              <a:spLocks noChangeArrowheads="1"/>
            </p:cNvSpPr>
            <p:nvPr/>
          </p:nvSpPr>
          <p:spPr bwMode="auto">
            <a:xfrm>
              <a:off x="3095" y="2949"/>
              <a:ext cx="446" cy="186"/>
            </a:xfrm>
            <a:prstGeom prst="rect">
              <a:avLst/>
            </a:prstGeom>
            <a:noFill/>
            <a:ln w="9525">
              <a:noFill/>
              <a:miter lim="800000"/>
              <a:headEnd/>
              <a:tailEnd/>
            </a:ln>
          </p:spPr>
          <p:txBody>
            <a:bodyPr>
              <a:spAutoFit/>
            </a:bodyPr>
            <a:lstStyle/>
            <a:p>
              <a:r>
                <a:rPr lang="ja-JP" altLang="en-US" sz="600"/>
                <a:t>バス車両</a:t>
              </a:r>
            </a:p>
          </p:txBody>
        </p:sp>
        <p:sp>
          <p:nvSpPr>
            <p:cNvPr id="7249" name="AutoShape 95"/>
            <p:cNvSpPr>
              <a:spLocks noChangeArrowheads="1"/>
            </p:cNvSpPr>
            <p:nvPr/>
          </p:nvSpPr>
          <p:spPr bwMode="auto">
            <a:xfrm>
              <a:off x="3325" y="3372"/>
              <a:ext cx="926" cy="309"/>
            </a:xfrm>
            <a:prstGeom prst="wedgeRectCallout">
              <a:avLst>
                <a:gd name="adj1" fmla="val 25301"/>
                <a:gd name="adj2" fmla="val -87847"/>
              </a:avLst>
            </a:prstGeom>
            <a:solidFill>
              <a:schemeClr val="bg1"/>
            </a:solidFill>
            <a:ln w="25400" cmpd="dbl">
              <a:solidFill>
                <a:schemeClr val="tx1"/>
              </a:solidFill>
              <a:miter lim="800000"/>
              <a:headEnd/>
              <a:tailEnd/>
            </a:ln>
          </p:spPr>
          <p:txBody>
            <a:bodyPr lIns="36000" tIns="36000" rIns="36000" bIns="36000"/>
            <a:lstStyle/>
            <a:p>
              <a:r>
                <a:rPr lang="ja-JP" altLang="en-US" sz="600" b="1"/>
                <a:t>路外駐車場、都市公園及びこれらに至る経路についての移動等の円滑化を推進</a:t>
              </a:r>
            </a:p>
          </p:txBody>
        </p:sp>
        <p:sp>
          <p:nvSpPr>
            <p:cNvPr id="7250" name="AutoShape 96"/>
            <p:cNvSpPr>
              <a:spLocks noChangeArrowheads="1"/>
            </p:cNvSpPr>
            <p:nvPr/>
          </p:nvSpPr>
          <p:spPr bwMode="auto">
            <a:xfrm>
              <a:off x="2595" y="2419"/>
              <a:ext cx="834" cy="225"/>
            </a:xfrm>
            <a:prstGeom prst="wedgeRectCallout">
              <a:avLst>
                <a:gd name="adj1" fmla="val -5801"/>
                <a:gd name="adj2" fmla="val 146704"/>
              </a:avLst>
            </a:prstGeom>
            <a:solidFill>
              <a:schemeClr val="bg1"/>
            </a:solidFill>
            <a:ln w="25400" cmpd="dbl">
              <a:solidFill>
                <a:schemeClr val="tx1"/>
              </a:solidFill>
              <a:miter lim="800000"/>
              <a:headEnd/>
              <a:tailEnd/>
            </a:ln>
          </p:spPr>
          <p:txBody>
            <a:bodyPr lIns="91407" tIns="45704" rIns="91407" bIns="45704"/>
            <a:lstStyle/>
            <a:p>
              <a:r>
                <a:rPr lang="ja-JP" altLang="en-US" sz="600" b="1"/>
                <a:t>旅客施設から徒歩圏外のエリアどり</a:t>
              </a:r>
            </a:p>
          </p:txBody>
        </p:sp>
        <p:sp>
          <p:nvSpPr>
            <p:cNvPr id="7251" name="Text Box 97"/>
            <p:cNvSpPr txBox="1">
              <a:spLocks noChangeArrowheads="1"/>
            </p:cNvSpPr>
            <p:nvPr/>
          </p:nvSpPr>
          <p:spPr bwMode="auto">
            <a:xfrm>
              <a:off x="3773" y="2539"/>
              <a:ext cx="357" cy="279"/>
            </a:xfrm>
            <a:prstGeom prst="rect">
              <a:avLst/>
            </a:prstGeom>
            <a:noFill/>
            <a:ln w="9525">
              <a:noFill/>
              <a:miter lim="800000"/>
              <a:headEnd/>
              <a:tailEnd/>
            </a:ln>
          </p:spPr>
          <p:txBody>
            <a:bodyPr>
              <a:spAutoFit/>
            </a:bodyPr>
            <a:lstStyle/>
            <a:p>
              <a:r>
                <a:rPr lang="ja-JP" altLang="en-US" sz="600"/>
                <a:t>官公庁</a:t>
              </a:r>
            </a:p>
          </p:txBody>
        </p:sp>
        <p:sp>
          <p:nvSpPr>
            <p:cNvPr id="7252" name="Text Box 62"/>
            <p:cNvSpPr txBox="1">
              <a:spLocks noChangeArrowheads="1"/>
            </p:cNvSpPr>
            <p:nvPr/>
          </p:nvSpPr>
          <p:spPr bwMode="auto">
            <a:xfrm>
              <a:off x="2657" y="3096"/>
              <a:ext cx="414" cy="186"/>
            </a:xfrm>
            <a:prstGeom prst="rect">
              <a:avLst/>
            </a:prstGeom>
            <a:noFill/>
            <a:ln w="9525">
              <a:noFill/>
              <a:miter lim="800000"/>
              <a:headEnd/>
              <a:tailEnd/>
            </a:ln>
          </p:spPr>
          <p:txBody>
            <a:bodyPr>
              <a:spAutoFit/>
            </a:bodyPr>
            <a:lstStyle/>
            <a:p>
              <a:r>
                <a:rPr lang="ja-JP" altLang="en-US" sz="600"/>
                <a:t>官公庁</a:t>
              </a:r>
            </a:p>
          </p:txBody>
        </p:sp>
        <p:sp>
          <p:nvSpPr>
            <p:cNvPr id="7253" name="Text Box 38"/>
            <p:cNvSpPr txBox="1">
              <a:spLocks noChangeArrowheads="1"/>
            </p:cNvSpPr>
            <p:nvPr/>
          </p:nvSpPr>
          <p:spPr bwMode="auto">
            <a:xfrm>
              <a:off x="4066" y="3168"/>
              <a:ext cx="422" cy="186"/>
            </a:xfrm>
            <a:prstGeom prst="rect">
              <a:avLst/>
            </a:prstGeom>
            <a:noFill/>
            <a:ln w="9525">
              <a:noFill/>
              <a:miter lim="800000"/>
              <a:headEnd/>
              <a:tailEnd/>
            </a:ln>
          </p:spPr>
          <p:txBody>
            <a:bodyPr>
              <a:spAutoFit/>
            </a:bodyPr>
            <a:lstStyle/>
            <a:p>
              <a:r>
                <a:rPr lang="ja-JP" altLang="en-US" sz="600"/>
                <a:t>公園</a:t>
              </a:r>
            </a:p>
          </p:txBody>
        </p:sp>
      </p:grpSp>
      <p:sp>
        <p:nvSpPr>
          <p:cNvPr id="7179" name="AutoShape 98"/>
          <p:cNvSpPr>
            <a:spLocks noChangeArrowheads="1"/>
          </p:cNvSpPr>
          <p:nvPr/>
        </p:nvSpPr>
        <p:spPr bwMode="auto">
          <a:xfrm>
            <a:off x="611726" y="4113088"/>
            <a:ext cx="3528483" cy="1527572"/>
          </a:xfrm>
          <a:prstGeom prst="roundRect">
            <a:avLst>
              <a:gd name="adj" fmla="val 7250"/>
            </a:avLst>
          </a:prstGeom>
          <a:solidFill>
            <a:schemeClr val="accent1">
              <a:alpha val="0"/>
            </a:schemeClr>
          </a:solidFill>
          <a:ln w="19050">
            <a:solidFill>
              <a:srgbClr val="0000FF"/>
            </a:solidFill>
            <a:prstDash val="sysDot"/>
            <a:round/>
            <a:headEnd/>
            <a:tailEnd/>
          </a:ln>
        </p:spPr>
        <p:txBody>
          <a:bodyPr wrap="none" anchor="ctr"/>
          <a:lstStyle/>
          <a:p>
            <a:endParaRPr lang="ja-JP" altLang="ja-JP" sz="1500"/>
          </a:p>
        </p:txBody>
      </p:sp>
      <p:pic>
        <p:nvPicPr>
          <p:cNvPr id="7180" name="Picture 99" descr="j0233018"/>
          <p:cNvPicPr>
            <a:picLocks noChangeAspect="1" noChangeArrowheads="1"/>
          </p:cNvPicPr>
          <p:nvPr/>
        </p:nvPicPr>
        <p:blipFill>
          <a:blip r:embed="rId8" cstate="print"/>
          <a:srcRect/>
          <a:stretch>
            <a:fillRect/>
          </a:stretch>
        </p:blipFill>
        <p:spPr bwMode="auto">
          <a:xfrm>
            <a:off x="2626793" y="4400047"/>
            <a:ext cx="1369483" cy="1126331"/>
          </a:xfrm>
          <a:prstGeom prst="rect">
            <a:avLst/>
          </a:prstGeom>
          <a:noFill/>
          <a:ln w="9525">
            <a:noFill/>
            <a:miter lim="800000"/>
            <a:headEnd/>
            <a:tailEnd/>
          </a:ln>
        </p:spPr>
      </p:pic>
      <p:sp>
        <p:nvSpPr>
          <p:cNvPr id="7181" name="Rectangle 100"/>
          <p:cNvSpPr>
            <a:spLocks noChangeArrowheads="1"/>
          </p:cNvSpPr>
          <p:nvPr/>
        </p:nvSpPr>
        <p:spPr bwMode="auto">
          <a:xfrm>
            <a:off x="683693" y="4184525"/>
            <a:ext cx="1775883" cy="600164"/>
          </a:xfrm>
          <a:prstGeom prst="rect">
            <a:avLst/>
          </a:prstGeom>
          <a:noFill/>
          <a:ln w="9525">
            <a:noFill/>
            <a:miter lim="800000"/>
            <a:headEnd/>
            <a:tailEnd/>
          </a:ln>
        </p:spPr>
        <p:txBody>
          <a:bodyPr>
            <a:spAutoFit/>
          </a:bodyPr>
          <a:lstStyle/>
          <a:p>
            <a:r>
              <a:rPr lang="en-US" altLang="ja-JP" sz="1100" b="1" u="sng"/>
              <a:t>★</a:t>
            </a:r>
            <a:r>
              <a:rPr lang="ja-JP" altLang="en-US" sz="1100" b="1" u="sng"/>
              <a:t>住民等の計画段階からの参加の促進を図るための措置</a:t>
            </a:r>
          </a:p>
        </p:txBody>
      </p:sp>
      <p:sp>
        <p:nvSpPr>
          <p:cNvPr id="7182" name="Rectangle 5"/>
          <p:cNvSpPr>
            <a:spLocks noChangeArrowheads="1"/>
          </p:cNvSpPr>
          <p:nvPr/>
        </p:nvSpPr>
        <p:spPr bwMode="auto">
          <a:xfrm>
            <a:off x="143934" y="3698761"/>
            <a:ext cx="8532284" cy="307777"/>
          </a:xfrm>
          <a:prstGeom prst="rect">
            <a:avLst/>
          </a:prstGeom>
          <a:noFill/>
          <a:ln w="9525">
            <a:noFill/>
            <a:miter lim="800000"/>
            <a:headEnd/>
            <a:tailEnd/>
          </a:ln>
        </p:spPr>
        <p:txBody>
          <a:bodyPr>
            <a:spAutoFit/>
          </a:bodyPr>
          <a:lstStyle/>
          <a:p>
            <a:r>
              <a:rPr lang="ja-JP" altLang="en-US" sz="1400" b="1" u="sng" dirty="0"/>
              <a:t>市町村が作成する基本構想に基づき、重点整備地区において重点的かつ一体的なバリアフリー化事業を実施</a:t>
            </a:r>
          </a:p>
        </p:txBody>
      </p:sp>
      <p:pic>
        <p:nvPicPr>
          <p:cNvPr id="7183" name="Picture 10"/>
          <p:cNvPicPr>
            <a:picLocks noChangeAspect="1" noChangeArrowheads="1"/>
          </p:cNvPicPr>
          <p:nvPr/>
        </p:nvPicPr>
        <p:blipFill>
          <a:blip r:embed="rId9" cstate="print"/>
          <a:srcRect/>
          <a:stretch>
            <a:fillRect/>
          </a:stretch>
        </p:blipFill>
        <p:spPr bwMode="auto">
          <a:xfrm>
            <a:off x="7668344" y="6129113"/>
            <a:ext cx="864096" cy="506436"/>
          </a:xfrm>
          <a:prstGeom prst="rect">
            <a:avLst/>
          </a:prstGeom>
          <a:noFill/>
          <a:ln w="9525">
            <a:noFill/>
            <a:miter lim="800000"/>
            <a:headEnd/>
            <a:tailEnd/>
          </a:ln>
        </p:spPr>
      </p:pic>
      <p:pic>
        <p:nvPicPr>
          <p:cNvPr id="7184" name="Picture 47" descr="C:\Users\M-PHBSIN\AppData\Local\Microsoft\Windows\Temporary Internet Files\Content.IE5\XSTYINVF\j0440390[1].png"/>
          <p:cNvPicPr>
            <a:picLocks noChangeAspect="1" noChangeArrowheads="1"/>
          </p:cNvPicPr>
          <p:nvPr/>
        </p:nvPicPr>
        <p:blipFill>
          <a:blip r:embed="rId10" cstate="print"/>
          <a:srcRect/>
          <a:stretch>
            <a:fillRect/>
          </a:stretch>
        </p:blipFill>
        <p:spPr bwMode="auto">
          <a:xfrm>
            <a:off x="2266951" y="2290240"/>
            <a:ext cx="452967" cy="389334"/>
          </a:xfrm>
          <a:prstGeom prst="rect">
            <a:avLst/>
          </a:prstGeom>
          <a:noFill/>
          <a:ln w="9525">
            <a:noFill/>
            <a:miter lim="800000"/>
            <a:headEnd/>
            <a:tailEnd/>
          </a:ln>
        </p:spPr>
      </p:pic>
      <p:pic>
        <p:nvPicPr>
          <p:cNvPr id="7185" name="Picture 27" descr="j0149904"/>
          <p:cNvPicPr>
            <a:picLocks noChangeAspect="1" noChangeArrowheads="1"/>
          </p:cNvPicPr>
          <p:nvPr/>
        </p:nvPicPr>
        <p:blipFill>
          <a:blip r:embed="rId11" cstate="print"/>
          <a:srcRect/>
          <a:stretch>
            <a:fillRect/>
          </a:stretch>
        </p:blipFill>
        <p:spPr bwMode="auto">
          <a:xfrm>
            <a:off x="3382434" y="2330721"/>
            <a:ext cx="757767" cy="678656"/>
          </a:xfrm>
          <a:prstGeom prst="rect">
            <a:avLst/>
          </a:prstGeom>
          <a:noFill/>
          <a:ln w="9525">
            <a:noFill/>
            <a:miter lim="800000"/>
            <a:headEnd/>
            <a:tailEnd/>
          </a:ln>
        </p:spPr>
      </p:pic>
      <p:pic>
        <p:nvPicPr>
          <p:cNvPr id="7186" name="Picture 26" descr="j0216852"/>
          <p:cNvPicPr>
            <a:picLocks noChangeAspect="1" noChangeArrowheads="1"/>
          </p:cNvPicPr>
          <p:nvPr/>
        </p:nvPicPr>
        <p:blipFill>
          <a:blip r:embed="rId12" cstate="print"/>
          <a:srcRect/>
          <a:stretch>
            <a:fillRect/>
          </a:stretch>
        </p:blipFill>
        <p:spPr bwMode="auto">
          <a:xfrm>
            <a:off x="5867404" y="2433133"/>
            <a:ext cx="791633" cy="570309"/>
          </a:xfrm>
          <a:prstGeom prst="rect">
            <a:avLst/>
          </a:prstGeom>
          <a:noFill/>
          <a:ln w="9525">
            <a:noFill/>
            <a:miter lim="800000"/>
            <a:headEnd/>
            <a:tailEnd/>
          </a:ln>
        </p:spPr>
      </p:pic>
      <p:sp>
        <p:nvSpPr>
          <p:cNvPr id="7187" name="タイトル 14"/>
          <p:cNvSpPr>
            <a:spLocks noGrp="1"/>
          </p:cNvSpPr>
          <p:nvPr>
            <p:ph type="title"/>
          </p:nvPr>
        </p:nvSpPr>
        <p:spPr>
          <a:xfrm>
            <a:off x="0" y="0"/>
            <a:ext cx="8892117" cy="476672"/>
          </a:xfrm>
        </p:spPr>
        <p:txBody>
          <a:bodyPr/>
          <a:lstStyle/>
          <a:p>
            <a:r>
              <a:rPr lang="ja-JP" altLang="en-US" dirty="0" smtClean="0"/>
              <a:t>１．バリアフリー法の概要</a:t>
            </a:r>
            <a:r>
              <a:rPr lang="en-US" altLang="ja-JP" dirty="0" smtClean="0"/>
              <a:t>(2)</a:t>
            </a:r>
            <a:endParaRPr lang="ja-JP" altLang="en-US" dirty="0" smtClean="0"/>
          </a:p>
        </p:txBody>
      </p:sp>
      <p:sp>
        <p:nvSpPr>
          <p:cNvPr id="107" name="Rectangle 3"/>
          <p:cNvSpPr>
            <a:spLocks noChangeArrowheads="1"/>
          </p:cNvSpPr>
          <p:nvPr/>
        </p:nvSpPr>
        <p:spPr bwMode="auto">
          <a:xfrm>
            <a:off x="179512" y="1484784"/>
            <a:ext cx="6242049" cy="338522"/>
          </a:xfrm>
          <a:prstGeom prst="rect">
            <a:avLst/>
          </a:prstGeom>
          <a:gradFill rotWithShape="1">
            <a:gsLst>
              <a:gs pos="0">
                <a:srgbClr val="000099"/>
              </a:gs>
              <a:gs pos="50000">
                <a:srgbClr val="33CCFF"/>
              </a:gs>
              <a:gs pos="100000">
                <a:srgbClr val="000099"/>
              </a:gs>
            </a:gsLst>
            <a:lin ang="5400000" scaled="1"/>
          </a:gradFill>
          <a:ln w="9525">
            <a:noFill/>
            <a:miter lim="800000"/>
            <a:headEnd/>
            <a:tailEnd/>
          </a:ln>
          <a:effectLst/>
        </p:spPr>
        <p:txBody>
          <a:bodyPr lIns="91407" tIns="45704" rIns="91407" bIns="45704" anchor="ctr">
            <a:spAutoFit/>
          </a:bodyPr>
          <a:lstStyle/>
          <a:p>
            <a:pPr marL="342900" indent="-342900">
              <a:tabLst>
                <a:tab pos="180975" algn="l"/>
              </a:tabLst>
              <a:defRPr/>
            </a:pPr>
            <a:r>
              <a:rPr lang="ja-JP" altLang="en-US" sz="1600" dirty="0">
                <a:solidFill>
                  <a:schemeClr val="bg1"/>
                </a:solidFill>
                <a:effectLst>
                  <a:outerShdw blurRad="38100" dist="38100" dir="2700000" algn="tl">
                    <a:srgbClr val="000000"/>
                  </a:outerShdw>
                </a:effectLst>
                <a:ea typeface="HGP創英角ｺﾞｼｯｸUB" pitchFamily="50" charset="-128"/>
              </a:rPr>
              <a:t>公共交通施設や</a:t>
            </a:r>
            <a:r>
              <a:rPr lang="ja-JP" altLang="en-US" sz="1600" dirty="0" smtClean="0">
                <a:solidFill>
                  <a:schemeClr val="bg1"/>
                </a:solidFill>
                <a:effectLst>
                  <a:outerShdw blurRad="38100" dist="38100" dir="2700000" algn="tl">
                    <a:srgbClr val="000000"/>
                  </a:outerShdw>
                </a:effectLst>
                <a:ea typeface="HGP創英角ｺﾞｼｯｸUB" pitchFamily="50" charset="-128"/>
              </a:rPr>
              <a:t>建築物等の</a:t>
            </a:r>
            <a:r>
              <a:rPr lang="ja-JP" altLang="en-US" sz="1600" dirty="0">
                <a:solidFill>
                  <a:schemeClr val="bg1"/>
                </a:solidFill>
                <a:effectLst>
                  <a:outerShdw blurRad="38100" dist="38100" dir="2700000" algn="tl">
                    <a:srgbClr val="000000"/>
                  </a:outerShdw>
                </a:effectLst>
                <a:ea typeface="HGP創英角ｺﾞｼｯｸUB" pitchFamily="50" charset="-128"/>
              </a:rPr>
              <a:t>バリアフリー化の推進</a:t>
            </a:r>
          </a:p>
        </p:txBody>
      </p:sp>
      <p:sp>
        <p:nvSpPr>
          <p:cNvPr id="109" name="Rectangle 3"/>
          <p:cNvSpPr>
            <a:spLocks noChangeArrowheads="1"/>
          </p:cNvSpPr>
          <p:nvPr/>
        </p:nvSpPr>
        <p:spPr bwMode="auto">
          <a:xfrm>
            <a:off x="179512" y="3356992"/>
            <a:ext cx="6997700" cy="338522"/>
          </a:xfrm>
          <a:prstGeom prst="rect">
            <a:avLst/>
          </a:prstGeom>
          <a:gradFill rotWithShape="1">
            <a:gsLst>
              <a:gs pos="0">
                <a:srgbClr val="000099"/>
              </a:gs>
              <a:gs pos="50000">
                <a:srgbClr val="33CCFF"/>
              </a:gs>
              <a:gs pos="100000">
                <a:srgbClr val="000099"/>
              </a:gs>
            </a:gsLst>
            <a:lin ang="5400000" scaled="1"/>
          </a:gradFill>
          <a:ln w="9525">
            <a:noFill/>
            <a:miter lim="800000"/>
            <a:headEnd/>
            <a:tailEnd/>
          </a:ln>
          <a:effectLst/>
        </p:spPr>
        <p:txBody>
          <a:bodyPr lIns="91407" tIns="45704" rIns="91407" bIns="45704" anchor="ctr">
            <a:spAutoFit/>
          </a:bodyPr>
          <a:lstStyle/>
          <a:p>
            <a:pPr marL="342900" indent="-342900">
              <a:tabLst>
                <a:tab pos="180975" algn="l"/>
              </a:tabLst>
              <a:defRPr/>
            </a:pPr>
            <a:r>
              <a:rPr lang="ja-JP" altLang="en-US" sz="1600" dirty="0">
                <a:solidFill>
                  <a:schemeClr val="bg1"/>
                </a:solidFill>
                <a:effectLst>
                  <a:outerShdw blurRad="38100" dist="38100" dir="2700000" algn="tl">
                    <a:srgbClr val="000000"/>
                  </a:outerShdw>
                </a:effectLst>
                <a:ea typeface="HGP創英角ｺﾞｼｯｸUB" pitchFamily="50" charset="-128"/>
              </a:rPr>
              <a:t>地域における重点的・一体的なバリアフリー化の推進</a:t>
            </a:r>
          </a:p>
        </p:txBody>
      </p:sp>
      <p:sp>
        <p:nvSpPr>
          <p:cNvPr id="110" name="Rectangle 3"/>
          <p:cNvSpPr>
            <a:spLocks noChangeArrowheads="1"/>
          </p:cNvSpPr>
          <p:nvPr/>
        </p:nvSpPr>
        <p:spPr bwMode="auto">
          <a:xfrm>
            <a:off x="154527" y="5990512"/>
            <a:ext cx="3649133" cy="338522"/>
          </a:xfrm>
          <a:prstGeom prst="rect">
            <a:avLst/>
          </a:prstGeom>
          <a:gradFill rotWithShape="1">
            <a:gsLst>
              <a:gs pos="0">
                <a:srgbClr val="000099"/>
              </a:gs>
              <a:gs pos="50000">
                <a:srgbClr val="33CCFF"/>
              </a:gs>
              <a:gs pos="100000">
                <a:srgbClr val="000099"/>
              </a:gs>
            </a:gsLst>
            <a:lin ang="5400000" scaled="1"/>
          </a:gradFill>
          <a:ln w="9525">
            <a:noFill/>
            <a:miter lim="800000"/>
            <a:headEnd/>
            <a:tailEnd/>
          </a:ln>
          <a:effectLst/>
        </p:spPr>
        <p:txBody>
          <a:bodyPr lIns="91407" tIns="45704" rIns="91407" bIns="45704" anchor="ctr">
            <a:spAutoFit/>
          </a:bodyPr>
          <a:lstStyle/>
          <a:p>
            <a:pPr marL="342900" indent="-342900">
              <a:tabLst>
                <a:tab pos="180975" algn="l"/>
              </a:tabLst>
              <a:defRPr/>
            </a:pPr>
            <a:r>
              <a:rPr lang="ja-JP" altLang="en-US" sz="1600" dirty="0">
                <a:solidFill>
                  <a:schemeClr val="bg1"/>
                </a:solidFill>
                <a:effectLst>
                  <a:outerShdw blurRad="38100" dist="38100" dir="2700000" algn="tl">
                    <a:srgbClr val="000000"/>
                  </a:outerShdw>
                </a:effectLst>
                <a:ea typeface="HGP創英角ｺﾞｼｯｸUB" pitchFamily="50" charset="-128"/>
              </a:rPr>
              <a:t>心の</a:t>
            </a:r>
            <a:r>
              <a:rPr lang="ja-JP" altLang="en-US" sz="1600" dirty="0" smtClean="0">
                <a:solidFill>
                  <a:schemeClr val="bg1"/>
                </a:solidFill>
                <a:effectLst>
                  <a:outerShdw blurRad="38100" dist="38100" dir="2700000" algn="tl">
                    <a:srgbClr val="000000"/>
                  </a:outerShdw>
                </a:effectLst>
                <a:ea typeface="HGP創英角ｺﾞｼｯｸUB" pitchFamily="50" charset="-128"/>
              </a:rPr>
              <a:t>バリアフリーの</a:t>
            </a:r>
            <a:r>
              <a:rPr lang="ja-JP" altLang="en-US" sz="1600" dirty="0">
                <a:solidFill>
                  <a:schemeClr val="bg1"/>
                </a:solidFill>
                <a:effectLst>
                  <a:outerShdw blurRad="38100" dist="38100" dir="2700000" algn="tl">
                    <a:srgbClr val="000000"/>
                  </a:outerShdw>
                </a:effectLst>
                <a:ea typeface="HGP創英角ｺﾞｼｯｸUB" pitchFamily="50" charset="-128"/>
              </a:rPr>
              <a:t>推進</a:t>
            </a:r>
          </a:p>
        </p:txBody>
      </p:sp>
      <p:sp>
        <p:nvSpPr>
          <p:cNvPr id="104" name="スライド番号プレースホルダ 103"/>
          <p:cNvSpPr>
            <a:spLocks noGrp="1"/>
          </p:cNvSpPr>
          <p:nvPr>
            <p:ph type="sldNum" sz="quarter" idx="12"/>
          </p:nvPr>
        </p:nvSpPr>
        <p:spPr>
          <a:xfrm>
            <a:off x="7010400" y="6619875"/>
            <a:ext cx="2133600" cy="476250"/>
          </a:xfrm>
        </p:spPr>
        <p:txBody>
          <a:bodyPr/>
          <a:lstStyle/>
          <a:p>
            <a:fld id="{F27CBE81-61B5-482E-9799-EB633E2DF29E}" type="slidenum">
              <a:rPr lang="en-US" altLang="ja-JP" smtClean="0">
                <a:solidFill>
                  <a:srgbClr val="000000"/>
                </a:solidFill>
              </a:rPr>
              <a:pPr/>
              <a:t>4</a:t>
            </a:fld>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D1B814D5-9A44-4ACA-BB1C-798133463127}" type="slidenum">
              <a:rPr lang="en-US" altLang="ja-JP" smtClean="0">
                <a:solidFill>
                  <a:srgbClr val="000000"/>
                </a:solidFill>
              </a:rPr>
              <a:pPr/>
              <a:t>5</a:t>
            </a:fld>
            <a:endParaRPr lang="en-US" altLang="ja-JP">
              <a:solidFill>
                <a:srgbClr val="000000"/>
              </a:solidFill>
            </a:endParaRPr>
          </a:p>
        </p:txBody>
      </p:sp>
      <p:sp>
        <p:nvSpPr>
          <p:cNvPr id="3" name="Rectangle 52"/>
          <p:cNvSpPr>
            <a:spLocks noChangeArrowheads="1"/>
          </p:cNvSpPr>
          <p:nvPr/>
        </p:nvSpPr>
        <p:spPr bwMode="auto">
          <a:xfrm>
            <a:off x="3098351" y="5126265"/>
            <a:ext cx="96180" cy="76944"/>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ＭＳ Ｐゴシック" charset="-128"/>
              </a:rPr>
              <a:t>※</a:t>
            </a:r>
            <a:r>
              <a:rPr lang="en-US" altLang="ja-JP" sz="500">
                <a:solidFill>
                  <a:srgbClr val="000000"/>
                </a:solidFill>
                <a:latin typeface="ＭＳ Ｐゴシック" charset="-128"/>
              </a:rPr>
              <a:t>3</a:t>
            </a:r>
          </a:p>
        </p:txBody>
      </p:sp>
      <p:sp>
        <p:nvSpPr>
          <p:cNvPr id="4" name="Rectangle 52"/>
          <p:cNvSpPr>
            <a:spLocks noChangeArrowheads="1"/>
          </p:cNvSpPr>
          <p:nvPr/>
        </p:nvSpPr>
        <p:spPr bwMode="auto">
          <a:xfrm>
            <a:off x="3098351" y="5346531"/>
            <a:ext cx="96180" cy="76944"/>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ＭＳ Ｐゴシック" charset="-128"/>
              </a:rPr>
              <a:t>※</a:t>
            </a:r>
            <a:r>
              <a:rPr lang="en-US" altLang="ja-JP" sz="500">
                <a:solidFill>
                  <a:srgbClr val="000000"/>
                </a:solidFill>
                <a:latin typeface="ＭＳ Ｐゴシック" charset="-128"/>
              </a:rPr>
              <a:t>3</a:t>
            </a:r>
          </a:p>
        </p:txBody>
      </p:sp>
      <p:sp>
        <p:nvSpPr>
          <p:cNvPr id="5" name="Rectangle 52"/>
          <p:cNvSpPr>
            <a:spLocks noChangeArrowheads="1"/>
          </p:cNvSpPr>
          <p:nvPr/>
        </p:nvSpPr>
        <p:spPr bwMode="auto">
          <a:xfrm>
            <a:off x="3098351" y="5504884"/>
            <a:ext cx="96180" cy="76944"/>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ＭＳ Ｐゴシック" charset="-128"/>
              </a:rPr>
              <a:t>※</a:t>
            </a:r>
            <a:r>
              <a:rPr lang="en-US" altLang="ja-JP" sz="500">
                <a:solidFill>
                  <a:srgbClr val="000000"/>
                </a:solidFill>
                <a:latin typeface="ＭＳ Ｐゴシック" charset="-128"/>
              </a:rPr>
              <a:t>3</a:t>
            </a:r>
          </a:p>
        </p:txBody>
      </p:sp>
      <p:sp>
        <p:nvSpPr>
          <p:cNvPr id="6" name="Rectangle 52"/>
          <p:cNvSpPr>
            <a:spLocks noChangeArrowheads="1"/>
          </p:cNvSpPr>
          <p:nvPr/>
        </p:nvSpPr>
        <p:spPr bwMode="auto">
          <a:xfrm>
            <a:off x="3098351" y="5666809"/>
            <a:ext cx="96180" cy="76944"/>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ＭＳ Ｐゴシック" charset="-128"/>
              </a:rPr>
              <a:t>※</a:t>
            </a:r>
            <a:r>
              <a:rPr lang="en-US" altLang="ja-JP" sz="500">
                <a:solidFill>
                  <a:srgbClr val="000000"/>
                </a:solidFill>
                <a:latin typeface="ＭＳ Ｐゴシック" charset="-128"/>
              </a:rPr>
              <a:t>3</a:t>
            </a:r>
          </a:p>
        </p:txBody>
      </p:sp>
      <p:sp>
        <p:nvSpPr>
          <p:cNvPr id="7" name="Rectangle 92"/>
          <p:cNvSpPr>
            <a:spLocks noChangeArrowheads="1"/>
          </p:cNvSpPr>
          <p:nvPr/>
        </p:nvSpPr>
        <p:spPr bwMode="auto">
          <a:xfrm>
            <a:off x="4788024" y="6453336"/>
            <a:ext cx="1753685" cy="107722"/>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ＭＳ Ｐゴシック" charset="-128"/>
              </a:rPr>
              <a:t>※</a:t>
            </a:r>
            <a:r>
              <a:rPr lang="ja-JP" altLang="en-US" sz="700" dirty="0">
                <a:solidFill>
                  <a:srgbClr val="000000"/>
                </a:solidFill>
                <a:latin typeface="ＭＳ Ｐゴシック" charset="-128"/>
              </a:rPr>
              <a:t>３</a:t>
            </a:r>
            <a:r>
              <a:rPr lang="ja-JP" sz="700" dirty="0">
                <a:solidFill>
                  <a:srgbClr val="000000"/>
                </a:solidFill>
                <a:latin typeface="ＭＳ Ｐゴシック" charset="-128"/>
              </a:rPr>
              <a:t>　</a:t>
            </a:r>
            <a:r>
              <a:rPr lang="ja-JP" altLang="en-US" sz="700" dirty="0">
                <a:solidFill>
                  <a:srgbClr val="000000"/>
                </a:solidFill>
                <a:latin typeface="ＭＳ Ｐゴシック" charset="-128"/>
              </a:rPr>
              <a:t>集計中につき、</a:t>
            </a:r>
            <a:r>
              <a:rPr lang="en-US" altLang="ja-JP" sz="700" dirty="0">
                <a:solidFill>
                  <a:srgbClr val="000000"/>
                </a:solidFill>
                <a:latin typeface="ＭＳ Ｐゴシック" charset="-128"/>
              </a:rPr>
              <a:t>H22</a:t>
            </a:r>
            <a:r>
              <a:rPr lang="ja-JP" altLang="en-US" sz="700" dirty="0">
                <a:solidFill>
                  <a:srgbClr val="000000"/>
                </a:solidFill>
                <a:latin typeface="ＭＳ Ｐゴシック" charset="-128"/>
              </a:rPr>
              <a:t>年</a:t>
            </a:r>
            <a:r>
              <a:rPr lang="en-US" altLang="ja-JP" sz="700" dirty="0">
                <a:solidFill>
                  <a:srgbClr val="000000"/>
                </a:solidFill>
                <a:latin typeface="ＭＳ Ｐゴシック" charset="-128"/>
              </a:rPr>
              <a:t>3</a:t>
            </a:r>
            <a:r>
              <a:rPr lang="ja-JP" altLang="en-US" sz="700" dirty="0">
                <a:solidFill>
                  <a:srgbClr val="000000"/>
                </a:solidFill>
                <a:latin typeface="ＭＳ Ｐゴシック" charset="-128"/>
              </a:rPr>
              <a:t>月末時点の数値。</a:t>
            </a:r>
            <a:endParaRPr lang="ja-JP" dirty="0"/>
          </a:p>
        </p:txBody>
      </p:sp>
      <p:sp>
        <p:nvSpPr>
          <p:cNvPr id="8" name="Rectangle 26"/>
          <p:cNvSpPr>
            <a:spLocks noChangeArrowheads="1"/>
          </p:cNvSpPr>
          <p:nvPr/>
        </p:nvSpPr>
        <p:spPr bwMode="auto">
          <a:xfrm>
            <a:off x="3971720" y="1278165"/>
            <a:ext cx="107402" cy="76944"/>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ＭＳ Ｐゴシック" charset="-128"/>
              </a:rPr>
              <a:t>※</a:t>
            </a:r>
            <a:r>
              <a:rPr lang="ja-JP" sz="500">
                <a:solidFill>
                  <a:srgbClr val="000000"/>
                </a:solidFill>
                <a:latin typeface="ＭＳ Ｐゴシック" charset="-128"/>
              </a:rPr>
              <a:t>１</a:t>
            </a:r>
            <a:endParaRPr lang="ja-JP"/>
          </a:p>
        </p:txBody>
      </p:sp>
      <p:sp>
        <p:nvSpPr>
          <p:cNvPr id="9" name="Rectangle 26"/>
          <p:cNvSpPr>
            <a:spLocks noChangeArrowheads="1"/>
          </p:cNvSpPr>
          <p:nvPr/>
        </p:nvSpPr>
        <p:spPr bwMode="auto">
          <a:xfrm>
            <a:off x="3971720" y="2428309"/>
            <a:ext cx="107402" cy="76944"/>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ＭＳ Ｐゴシック" charset="-128"/>
              </a:rPr>
              <a:t>※</a:t>
            </a:r>
            <a:r>
              <a:rPr lang="ja-JP" sz="500">
                <a:solidFill>
                  <a:srgbClr val="000000"/>
                </a:solidFill>
                <a:latin typeface="ＭＳ Ｐゴシック" charset="-128"/>
              </a:rPr>
              <a:t>１</a:t>
            </a:r>
            <a:endParaRPr lang="ja-JP"/>
          </a:p>
        </p:txBody>
      </p:sp>
      <p:sp>
        <p:nvSpPr>
          <p:cNvPr id="10" name="Rectangle 26"/>
          <p:cNvSpPr>
            <a:spLocks noChangeArrowheads="1"/>
          </p:cNvSpPr>
          <p:nvPr/>
        </p:nvSpPr>
        <p:spPr bwMode="auto">
          <a:xfrm>
            <a:off x="3971720" y="3455818"/>
            <a:ext cx="107402" cy="76944"/>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ＭＳ Ｐゴシック" charset="-128"/>
              </a:rPr>
              <a:t>※</a:t>
            </a:r>
            <a:r>
              <a:rPr lang="ja-JP" sz="500">
                <a:solidFill>
                  <a:srgbClr val="000000"/>
                </a:solidFill>
                <a:latin typeface="ＭＳ Ｐゴシック" charset="-128"/>
              </a:rPr>
              <a:t>１</a:t>
            </a:r>
            <a:endParaRPr lang="ja-JP"/>
          </a:p>
        </p:txBody>
      </p:sp>
      <p:sp>
        <p:nvSpPr>
          <p:cNvPr id="11" name="Rectangle 26"/>
          <p:cNvSpPr>
            <a:spLocks noChangeArrowheads="1"/>
          </p:cNvSpPr>
          <p:nvPr/>
        </p:nvSpPr>
        <p:spPr bwMode="auto">
          <a:xfrm>
            <a:off x="3938505" y="4373790"/>
            <a:ext cx="107402" cy="76944"/>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ＭＳ Ｐゴシック" charset="-128"/>
              </a:rPr>
              <a:t>※</a:t>
            </a:r>
            <a:r>
              <a:rPr lang="ja-JP" sz="500">
                <a:solidFill>
                  <a:srgbClr val="000000"/>
                </a:solidFill>
                <a:latin typeface="ＭＳ Ｐゴシック" charset="-128"/>
              </a:rPr>
              <a:t>１</a:t>
            </a:r>
            <a:endParaRPr lang="ja-JP"/>
          </a:p>
        </p:txBody>
      </p:sp>
      <p:sp>
        <p:nvSpPr>
          <p:cNvPr id="12" name="正方形/長方形 11"/>
          <p:cNvSpPr/>
          <p:nvPr/>
        </p:nvSpPr>
        <p:spPr>
          <a:xfrm>
            <a:off x="395536" y="764704"/>
            <a:ext cx="8297985" cy="360040"/>
          </a:xfrm>
          <a:prstGeom prst="rect">
            <a:avLst/>
          </a:prstGeom>
          <a:solidFill>
            <a:srgbClr val="C1F5F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正方形/長方形 12"/>
          <p:cNvSpPr/>
          <p:nvPr/>
        </p:nvSpPr>
        <p:spPr>
          <a:xfrm>
            <a:off x="395536" y="1052736"/>
            <a:ext cx="2270370" cy="5345906"/>
          </a:xfrm>
          <a:prstGeom prst="rect">
            <a:avLst/>
          </a:prstGeom>
          <a:solidFill>
            <a:srgbClr val="C1F5F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14" name="Group 7"/>
          <p:cNvGrpSpPr>
            <a:grpSpLocks noChangeAspect="1"/>
          </p:cNvGrpSpPr>
          <p:nvPr/>
        </p:nvGrpSpPr>
        <p:grpSpPr bwMode="auto">
          <a:xfrm>
            <a:off x="395536" y="764704"/>
            <a:ext cx="8353177" cy="5887513"/>
            <a:chOff x="18" y="432"/>
            <a:chExt cx="5701" cy="3777"/>
          </a:xfrm>
        </p:grpSpPr>
        <p:sp>
          <p:nvSpPr>
            <p:cNvPr id="15" name="AutoShape 6"/>
            <p:cNvSpPr>
              <a:spLocks noChangeAspect="1" noChangeArrowheads="1" noTextEdit="1"/>
            </p:cNvSpPr>
            <p:nvPr/>
          </p:nvSpPr>
          <p:spPr bwMode="auto">
            <a:xfrm>
              <a:off x="22" y="436"/>
              <a:ext cx="5670" cy="3765"/>
            </a:xfrm>
            <a:prstGeom prst="rect">
              <a:avLst/>
            </a:prstGeom>
            <a:noFill/>
            <a:ln w="9525">
              <a:noFill/>
              <a:miter lim="800000"/>
              <a:headEnd/>
              <a:tailEnd/>
            </a:ln>
          </p:spPr>
          <p:txBody>
            <a:bodyPr/>
            <a:lstStyle/>
            <a:p>
              <a:endParaRPr lang="ja-JP" altLang="en-US"/>
            </a:p>
          </p:txBody>
        </p:sp>
        <p:grpSp>
          <p:nvGrpSpPr>
            <p:cNvPr id="16" name="Group 208"/>
            <p:cNvGrpSpPr>
              <a:grpSpLocks/>
            </p:cNvGrpSpPr>
            <p:nvPr/>
          </p:nvGrpSpPr>
          <p:grpSpPr bwMode="auto">
            <a:xfrm>
              <a:off x="18" y="432"/>
              <a:ext cx="5701" cy="3777"/>
              <a:chOff x="18" y="432"/>
              <a:chExt cx="5701" cy="3777"/>
            </a:xfrm>
          </p:grpSpPr>
          <p:sp>
            <p:nvSpPr>
              <p:cNvPr id="54" name="Rectangle 8"/>
              <p:cNvSpPr>
                <a:spLocks noChangeArrowheads="1"/>
              </p:cNvSpPr>
              <p:nvPr/>
            </p:nvSpPr>
            <p:spPr bwMode="auto">
              <a:xfrm>
                <a:off x="2016" y="1677"/>
                <a:ext cx="615" cy="196"/>
              </a:xfrm>
              <a:prstGeom prst="rect">
                <a:avLst/>
              </a:prstGeom>
              <a:solidFill>
                <a:srgbClr val="FFFFFF"/>
              </a:solidFill>
              <a:ln w="9525">
                <a:noFill/>
                <a:miter lim="800000"/>
                <a:headEnd/>
                <a:tailEnd/>
              </a:ln>
            </p:spPr>
            <p:txBody>
              <a:bodyPr/>
              <a:lstStyle/>
              <a:p>
                <a:endParaRPr lang="ja-JP" altLang="en-US"/>
              </a:p>
            </p:txBody>
          </p:sp>
          <p:sp>
            <p:nvSpPr>
              <p:cNvPr id="55" name="Rectangle 9"/>
              <p:cNvSpPr>
                <a:spLocks noChangeArrowheads="1"/>
              </p:cNvSpPr>
              <p:nvPr/>
            </p:nvSpPr>
            <p:spPr bwMode="auto">
              <a:xfrm>
                <a:off x="2627" y="3326"/>
                <a:ext cx="3065" cy="94"/>
              </a:xfrm>
              <a:prstGeom prst="rect">
                <a:avLst/>
              </a:prstGeom>
              <a:solidFill>
                <a:srgbClr val="FFFFFF"/>
              </a:solidFill>
              <a:ln w="9525">
                <a:noFill/>
                <a:miter lim="800000"/>
                <a:headEnd/>
                <a:tailEnd/>
              </a:ln>
            </p:spPr>
            <p:txBody>
              <a:bodyPr/>
              <a:lstStyle/>
              <a:p>
                <a:endParaRPr lang="ja-JP" altLang="en-US"/>
              </a:p>
            </p:txBody>
          </p:sp>
          <p:sp>
            <p:nvSpPr>
              <p:cNvPr id="56" name="Rectangle 10"/>
              <p:cNvSpPr>
                <a:spLocks noChangeArrowheads="1"/>
              </p:cNvSpPr>
              <p:nvPr/>
            </p:nvSpPr>
            <p:spPr bwMode="auto">
              <a:xfrm>
                <a:off x="2627" y="3725"/>
                <a:ext cx="3065" cy="167"/>
              </a:xfrm>
              <a:prstGeom prst="rect">
                <a:avLst/>
              </a:prstGeom>
              <a:solidFill>
                <a:srgbClr val="FFFFFF"/>
              </a:solidFill>
              <a:ln w="9525">
                <a:noFill/>
                <a:miter lim="800000"/>
                <a:headEnd/>
                <a:tailEnd/>
              </a:ln>
            </p:spPr>
            <p:txBody>
              <a:bodyPr/>
              <a:lstStyle/>
              <a:p>
                <a:endParaRPr lang="ja-JP" altLang="en-US"/>
              </a:p>
            </p:txBody>
          </p:sp>
          <p:sp>
            <p:nvSpPr>
              <p:cNvPr id="57" name="Rectangle 11"/>
              <p:cNvSpPr>
                <a:spLocks noChangeArrowheads="1"/>
              </p:cNvSpPr>
              <p:nvPr/>
            </p:nvSpPr>
            <p:spPr bwMode="auto">
              <a:xfrm>
                <a:off x="1744" y="802"/>
                <a:ext cx="105"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7</a:t>
                </a:r>
                <a:r>
                  <a:rPr lang="en-US" altLang="ja-JP" sz="800">
                    <a:solidFill>
                      <a:srgbClr val="000000"/>
                    </a:solidFill>
                    <a:latin typeface="ＭＳ Ｐゴシック" charset="-128"/>
                  </a:rPr>
                  <a:t>8</a:t>
                </a:r>
                <a:r>
                  <a:rPr lang="ja-JP" altLang="ja-JP" sz="800">
                    <a:solidFill>
                      <a:srgbClr val="000000"/>
                    </a:solidFill>
                    <a:latin typeface="ＭＳ Ｐゴシック" charset="-128"/>
                  </a:rPr>
                  <a:t>%</a:t>
                </a:r>
                <a:endParaRPr lang="ja-JP" altLang="ja-JP"/>
              </a:p>
            </p:txBody>
          </p:sp>
          <p:sp>
            <p:nvSpPr>
              <p:cNvPr id="58" name="Rectangle 12"/>
              <p:cNvSpPr>
                <a:spLocks noChangeArrowheads="1"/>
              </p:cNvSpPr>
              <p:nvPr/>
            </p:nvSpPr>
            <p:spPr bwMode="auto">
              <a:xfrm>
                <a:off x="2200" y="802"/>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原則</a:t>
                </a:r>
                <a:r>
                  <a:rPr lang="ja-JP" altLang="ja-JP" sz="800">
                    <a:solidFill>
                      <a:srgbClr val="000000"/>
                    </a:solidFill>
                    <a:latin typeface="ＭＳ Ｐゴシック" charset="-128"/>
                  </a:rPr>
                  <a:t>100%</a:t>
                </a:r>
                <a:endParaRPr lang="ja-JP" altLang="ja-JP"/>
              </a:p>
            </p:txBody>
          </p:sp>
          <p:sp>
            <p:nvSpPr>
              <p:cNvPr id="59" name="Rectangle 13"/>
              <p:cNvSpPr>
                <a:spLocks noChangeArrowheads="1"/>
              </p:cNvSpPr>
              <p:nvPr/>
            </p:nvSpPr>
            <p:spPr bwMode="auto">
              <a:xfrm>
                <a:off x="2623" y="709"/>
                <a:ext cx="829" cy="79"/>
              </a:xfrm>
              <a:prstGeom prst="rect">
                <a:avLst/>
              </a:prstGeom>
              <a:noFill/>
              <a:ln w="9525">
                <a:noFill/>
                <a:miter lim="800000"/>
                <a:headEnd/>
                <a:tailEnd/>
              </a:ln>
            </p:spPr>
            <p:txBody>
              <a:bodyPr wrap="none" lIns="0" tIns="0" rIns="0" bIns="0">
                <a:spAutoFit/>
              </a:bodyPr>
              <a:lstStyle/>
              <a:p>
                <a:r>
                  <a:rPr lang="en-US" altLang="ja-JP" sz="800" dirty="0" smtClean="0">
                    <a:solidFill>
                      <a:srgbClr val="000000"/>
                    </a:solidFill>
                    <a:latin typeface="ＭＳ Ｐゴシック" charset="-128"/>
                  </a:rPr>
                  <a:t> </a:t>
                </a:r>
                <a:r>
                  <a:rPr lang="ja-JP" altLang="ja-JP" sz="800" dirty="0" smtClean="0">
                    <a:solidFill>
                      <a:srgbClr val="000000"/>
                    </a:solidFill>
                    <a:latin typeface="ＭＳ Ｐゴシック" charset="-128"/>
                  </a:rPr>
                  <a:t>○</a:t>
                </a:r>
                <a:r>
                  <a:rPr lang="ja-JP" sz="800" dirty="0">
                    <a:solidFill>
                      <a:srgbClr val="000000"/>
                    </a:solidFill>
                    <a:latin typeface="ＭＳ Ｐゴシック" charset="-128"/>
                  </a:rPr>
                  <a:t>　</a:t>
                </a:r>
                <a:r>
                  <a:rPr lang="ja-JP" altLang="ja-JP" sz="800" dirty="0">
                    <a:solidFill>
                      <a:srgbClr val="000000"/>
                    </a:solidFill>
                    <a:latin typeface="ＭＳ Ｐゴシック" charset="-128"/>
                  </a:rPr>
                  <a:t>3000</a:t>
                </a:r>
                <a:r>
                  <a:rPr lang="ja-JP" sz="800" dirty="0">
                    <a:solidFill>
                      <a:srgbClr val="000000"/>
                    </a:solidFill>
                    <a:latin typeface="ＭＳ Ｐゴシック" charset="-128"/>
                  </a:rPr>
                  <a:t>人以上を原則</a:t>
                </a:r>
                <a:r>
                  <a:rPr lang="ja-JP" altLang="ja-JP" sz="800" dirty="0">
                    <a:solidFill>
                      <a:srgbClr val="000000"/>
                    </a:solidFill>
                    <a:latin typeface="ＭＳ Ｐゴシック" charset="-128"/>
                  </a:rPr>
                  <a:t>100%</a:t>
                </a:r>
                <a:endParaRPr lang="ja-JP" altLang="ja-JP" dirty="0"/>
              </a:p>
            </p:txBody>
          </p:sp>
          <p:sp>
            <p:nvSpPr>
              <p:cNvPr id="60" name="Rectangle 14"/>
              <p:cNvSpPr>
                <a:spLocks noChangeArrowheads="1"/>
              </p:cNvSpPr>
              <p:nvPr/>
            </p:nvSpPr>
            <p:spPr bwMode="auto">
              <a:xfrm>
                <a:off x="2672" y="802"/>
                <a:ext cx="2900" cy="79"/>
              </a:xfrm>
              <a:prstGeom prst="rect">
                <a:avLst/>
              </a:prstGeom>
              <a:noFill/>
              <a:ln w="9525">
                <a:noFill/>
                <a:miter lim="800000"/>
                <a:headEnd/>
                <a:tailEnd/>
              </a:ln>
            </p:spPr>
            <p:txBody>
              <a:bodyPr wrap="square" lIns="0" tIns="0" rIns="0" bIns="0">
                <a:spAutoFit/>
              </a:bodyPr>
              <a:lstStyle/>
              <a:p>
                <a:r>
                  <a:rPr lang="ja-JP" sz="800" dirty="0">
                    <a:solidFill>
                      <a:srgbClr val="000000"/>
                    </a:solidFill>
                    <a:latin typeface="ＭＳ Ｐゴシック" charset="-128"/>
                  </a:rPr>
                  <a:t>　　</a:t>
                </a:r>
                <a:r>
                  <a:rPr lang="ja-JP" sz="800" dirty="0" smtClean="0">
                    <a:solidFill>
                      <a:srgbClr val="000000"/>
                    </a:solidFill>
                    <a:latin typeface="ＭＳ Ｐゴシック" charset="-128"/>
                  </a:rPr>
                  <a:t>地域</a:t>
                </a:r>
                <a:r>
                  <a:rPr lang="ja-JP" sz="800" dirty="0">
                    <a:solidFill>
                      <a:srgbClr val="000000"/>
                    </a:solidFill>
                    <a:latin typeface="ＭＳ Ｐゴシック" charset="-128"/>
                  </a:rPr>
                  <a:t>の要請及び支援の下、鉄軌道駅の構造等の制約条件を踏まえ</a:t>
                </a:r>
                <a:r>
                  <a:rPr lang="ja-JP" sz="800" dirty="0" smtClean="0">
                    <a:solidFill>
                      <a:srgbClr val="000000"/>
                    </a:solidFill>
                    <a:latin typeface="ＭＳ Ｐゴシック" charset="-128"/>
                  </a:rPr>
                  <a:t>可能</a:t>
                </a:r>
                <a:r>
                  <a:rPr lang="ja-JP" sz="800" dirty="0">
                    <a:solidFill>
                      <a:srgbClr val="000000"/>
                    </a:solidFill>
                    <a:latin typeface="ＭＳ Ｐゴシック" charset="-128"/>
                  </a:rPr>
                  <a:t>な限りの整備を</a:t>
                </a:r>
                <a:r>
                  <a:rPr lang="ja-JP" sz="800" dirty="0" smtClean="0">
                    <a:solidFill>
                      <a:srgbClr val="000000"/>
                    </a:solidFill>
                    <a:latin typeface="ＭＳ Ｐゴシック" charset="-128"/>
                  </a:rPr>
                  <a:t>行う</a:t>
                </a:r>
                <a:r>
                  <a:rPr lang="ja-JP" altLang="en-US" sz="800" dirty="0" smtClean="0">
                    <a:solidFill>
                      <a:srgbClr val="000000"/>
                    </a:solidFill>
                    <a:latin typeface="ＭＳ Ｐゴシック" charset="-128"/>
                  </a:rPr>
                  <a:t>。</a:t>
                </a:r>
                <a:endParaRPr lang="ja-JP" dirty="0"/>
              </a:p>
            </p:txBody>
          </p:sp>
          <p:sp>
            <p:nvSpPr>
              <p:cNvPr id="61" name="Rectangle 15"/>
              <p:cNvSpPr>
                <a:spLocks noChangeArrowheads="1"/>
              </p:cNvSpPr>
              <p:nvPr/>
            </p:nvSpPr>
            <p:spPr bwMode="auto">
              <a:xfrm>
                <a:off x="2623" y="894"/>
                <a:ext cx="3041" cy="79"/>
              </a:xfrm>
              <a:prstGeom prst="rect">
                <a:avLst/>
              </a:prstGeom>
              <a:noFill/>
              <a:ln w="9525">
                <a:noFill/>
                <a:miter lim="800000"/>
                <a:headEnd/>
                <a:tailEnd/>
              </a:ln>
            </p:spPr>
            <p:txBody>
              <a:bodyPr lIns="0" tIns="0" rIns="0" bIns="0">
                <a:spAutoFit/>
              </a:bodyPr>
              <a:lstStyle/>
              <a:p>
                <a:r>
                  <a:rPr lang="en-US" altLang="ja-JP" sz="800" dirty="0" smtClean="0">
                    <a:solidFill>
                      <a:srgbClr val="000000"/>
                    </a:solidFill>
                    <a:latin typeface="ＭＳ Ｐゴシック" charset="-128"/>
                  </a:rPr>
                  <a:t> </a:t>
                </a:r>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sz="800" dirty="0" smtClean="0">
                    <a:solidFill>
                      <a:srgbClr val="000000"/>
                    </a:solidFill>
                    <a:latin typeface="ＭＳ Ｐゴシック" charset="-128"/>
                  </a:rPr>
                  <a:t>その他</a:t>
                </a:r>
                <a:r>
                  <a:rPr lang="ja-JP" sz="800" dirty="0">
                    <a:solidFill>
                      <a:srgbClr val="000000"/>
                    </a:solidFill>
                    <a:latin typeface="ＭＳ Ｐゴシック" charset="-128"/>
                  </a:rPr>
                  <a:t>、地域の実情に</a:t>
                </a:r>
                <a:r>
                  <a:rPr lang="ja-JP" sz="800" dirty="0" smtClean="0">
                    <a:solidFill>
                      <a:srgbClr val="000000"/>
                    </a:solidFill>
                    <a:latin typeface="ＭＳ Ｐゴシック" charset="-128"/>
                  </a:rPr>
                  <a:t>かんがみ</a:t>
                </a:r>
                <a:r>
                  <a:rPr lang="ja-JP" altLang="en-US" sz="800" dirty="0" smtClean="0">
                    <a:solidFill>
                      <a:srgbClr val="000000"/>
                    </a:solidFill>
                    <a:latin typeface="ＭＳ Ｐゴシック" charset="-128"/>
                  </a:rPr>
                  <a:t>、</a:t>
                </a:r>
                <a:r>
                  <a:rPr lang="ja-JP" sz="800" dirty="0" smtClean="0">
                    <a:solidFill>
                      <a:srgbClr val="000000"/>
                    </a:solidFill>
                    <a:latin typeface="ＭＳ Ｐゴシック" charset="-128"/>
                  </a:rPr>
                  <a:t>利用者数</a:t>
                </a:r>
                <a:r>
                  <a:rPr lang="ja-JP" sz="800" dirty="0">
                    <a:solidFill>
                      <a:srgbClr val="000000"/>
                    </a:solidFill>
                    <a:latin typeface="ＭＳ Ｐゴシック" charset="-128"/>
                  </a:rPr>
                  <a:t>のみ</a:t>
                </a:r>
                <a:r>
                  <a:rPr lang="ja-JP" sz="800" dirty="0" smtClean="0">
                    <a:solidFill>
                      <a:srgbClr val="000000"/>
                    </a:solidFill>
                    <a:latin typeface="ＭＳ Ｐゴシック" charset="-128"/>
                  </a:rPr>
                  <a:t>ならず利用</a:t>
                </a:r>
                <a:r>
                  <a:rPr lang="ja-JP" sz="800" dirty="0">
                    <a:solidFill>
                      <a:srgbClr val="000000"/>
                    </a:solidFill>
                    <a:latin typeface="ＭＳ Ｐゴシック" charset="-128"/>
                  </a:rPr>
                  <a:t>実態を</a:t>
                </a:r>
                <a:r>
                  <a:rPr lang="ja-JP" sz="800" dirty="0" smtClean="0">
                    <a:solidFill>
                      <a:srgbClr val="000000"/>
                    </a:solidFill>
                    <a:latin typeface="ＭＳ Ｐゴシック" charset="-128"/>
                  </a:rPr>
                  <a:t>ふまえて可能な限り</a:t>
                </a:r>
                <a:r>
                  <a:rPr lang="ja-JP" altLang="en-US" sz="800" dirty="0" smtClean="0">
                    <a:solidFill>
                      <a:srgbClr val="000000"/>
                    </a:solidFill>
                    <a:latin typeface="ＭＳ Ｐゴシック" charset="-128"/>
                  </a:rPr>
                  <a:t>ﾊﾞﾘｱﾌﾘｰ</a:t>
                </a:r>
                <a:r>
                  <a:rPr lang="ja-JP" sz="800" dirty="0" smtClean="0">
                    <a:solidFill>
                      <a:srgbClr val="000000"/>
                    </a:solidFill>
                    <a:latin typeface="ＭＳ Ｐゴシック" charset="-128"/>
                  </a:rPr>
                  <a:t>化</a:t>
                </a:r>
                <a:endParaRPr lang="ja-JP" dirty="0"/>
              </a:p>
            </p:txBody>
          </p:sp>
          <p:sp>
            <p:nvSpPr>
              <p:cNvPr id="62" name="Rectangle 16"/>
              <p:cNvSpPr>
                <a:spLocks noChangeArrowheads="1"/>
              </p:cNvSpPr>
              <p:nvPr/>
            </p:nvSpPr>
            <p:spPr bwMode="auto">
              <a:xfrm>
                <a:off x="706" y="1067"/>
                <a:ext cx="691" cy="158"/>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ホームドア・可動式ホー</a:t>
                </a:r>
                <a:endParaRPr lang="en-US" altLang="ja-JP" sz="800">
                  <a:solidFill>
                    <a:srgbClr val="000000"/>
                  </a:solidFill>
                  <a:latin typeface="ＭＳ Ｐゴシック" charset="-128"/>
                </a:endParaRPr>
              </a:p>
              <a:p>
                <a:r>
                  <a:rPr lang="ja-JP" sz="800">
                    <a:solidFill>
                      <a:srgbClr val="000000"/>
                    </a:solidFill>
                    <a:latin typeface="ＭＳ Ｐゴシック" charset="-128"/>
                  </a:rPr>
                  <a:t>ム柵</a:t>
                </a:r>
                <a:endParaRPr lang="ja-JP"/>
              </a:p>
            </p:txBody>
          </p:sp>
          <p:sp>
            <p:nvSpPr>
              <p:cNvPr id="63" name="Rectangle 17"/>
              <p:cNvSpPr>
                <a:spLocks noChangeArrowheads="1"/>
              </p:cNvSpPr>
              <p:nvPr/>
            </p:nvSpPr>
            <p:spPr bwMode="auto">
              <a:xfrm>
                <a:off x="1699" y="1051"/>
                <a:ext cx="210" cy="79"/>
              </a:xfrm>
              <a:prstGeom prst="rect">
                <a:avLst/>
              </a:prstGeom>
              <a:noFill/>
              <a:ln w="9525">
                <a:noFill/>
                <a:miter lim="800000"/>
                <a:headEnd/>
                <a:tailEnd/>
              </a:ln>
            </p:spPr>
            <p:txBody>
              <a:bodyPr wrap="none" lIns="0" tIns="0" rIns="0" bIns="0">
                <a:spAutoFit/>
              </a:bodyPr>
              <a:lstStyle/>
              <a:p>
                <a:r>
                  <a:rPr lang="en-US" altLang="ja-JP" sz="800">
                    <a:solidFill>
                      <a:srgbClr val="000000"/>
                    </a:solidFill>
                    <a:latin typeface="ＭＳ Ｐゴシック" charset="-128"/>
                  </a:rPr>
                  <a:t>44</a:t>
                </a:r>
                <a:r>
                  <a:rPr lang="ja-JP" sz="800">
                    <a:solidFill>
                      <a:srgbClr val="000000"/>
                    </a:solidFill>
                    <a:latin typeface="ＭＳ Ｐゴシック" charset="-128"/>
                  </a:rPr>
                  <a:t>路線</a:t>
                </a:r>
                <a:endParaRPr lang="ja-JP"/>
              </a:p>
            </p:txBody>
          </p:sp>
          <p:sp>
            <p:nvSpPr>
              <p:cNvPr id="64" name="Rectangle 18"/>
              <p:cNvSpPr>
                <a:spLocks noChangeArrowheads="1"/>
              </p:cNvSpPr>
              <p:nvPr/>
            </p:nvSpPr>
            <p:spPr bwMode="auto">
              <a:xfrm>
                <a:off x="1715" y="1124"/>
                <a:ext cx="175"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4</a:t>
                </a:r>
                <a:r>
                  <a:rPr lang="en-US" altLang="ja-JP" sz="800">
                    <a:solidFill>
                      <a:srgbClr val="000000"/>
                    </a:solidFill>
                    <a:latin typeface="ＭＳ Ｐゴシック" charset="-128"/>
                  </a:rPr>
                  <a:t>84</a:t>
                </a:r>
                <a:r>
                  <a:rPr lang="ja-JP" sz="800">
                    <a:solidFill>
                      <a:srgbClr val="000000"/>
                    </a:solidFill>
                    <a:latin typeface="ＭＳ Ｐゴシック" charset="-128"/>
                  </a:rPr>
                  <a:t>駅</a:t>
                </a:r>
                <a:endParaRPr lang="ja-JP"/>
              </a:p>
            </p:txBody>
          </p:sp>
          <p:sp>
            <p:nvSpPr>
              <p:cNvPr id="65" name="Rectangle 19"/>
              <p:cNvSpPr>
                <a:spLocks noChangeArrowheads="1"/>
              </p:cNvSpPr>
              <p:nvPr/>
            </p:nvSpPr>
            <p:spPr bwMode="auto">
              <a:xfrm>
                <a:off x="2212" y="1087"/>
                <a:ext cx="257"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目標なし</a:t>
                </a:r>
                <a:endParaRPr lang="ja-JP"/>
              </a:p>
            </p:txBody>
          </p:sp>
          <p:sp>
            <p:nvSpPr>
              <p:cNvPr id="66" name="Rectangle 20"/>
              <p:cNvSpPr>
                <a:spLocks noChangeArrowheads="1"/>
              </p:cNvSpPr>
              <p:nvPr/>
            </p:nvSpPr>
            <p:spPr bwMode="auto">
              <a:xfrm>
                <a:off x="2676" y="1034"/>
                <a:ext cx="3004" cy="336"/>
              </a:xfrm>
              <a:prstGeom prst="rect">
                <a:avLst/>
              </a:prstGeom>
              <a:noFill/>
              <a:ln w="9525">
                <a:noFill/>
                <a:miter lim="800000"/>
                <a:headEnd/>
                <a:tailEnd/>
              </a:ln>
            </p:spPr>
            <p:txBody>
              <a:bodyPr lIns="0" tIns="0" rIns="0" bIns="0">
                <a:spAutoFit/>
              </a:bodyPr>
              <a:lstStyle/>
              <a:p>
                <a:r>
                  <a:rPr lang="ja-JP" sz="800" dirty="0">
                    <a:solidFill>
                      <a:srgbClr val="000000"/>
                    </a:solidFill>
                    <a:latin typeface="ＭＳ Ｐゴシック" charset="-128"/>
                  </a:rPr>
                  <a:t>車両扉の統一等の技術的困難さ、停車時分の増大等のサービス低下、膨大な投資費用等の課題を総合的に勘案し</a:t>
                </a:r>
                <a:r>
                  <a:rPr lang="ja-JP" altLang="en-US" sz="800" dirty="0">
                    <a:solidFill>
                      <a:srgbClr val="000000"/>
                    </a:solidFill>
                    <a:latin typeface="ＭＳ Ｐゴシック" charset="-128"/>
                  </a:rPr>
                  <a:t>た上で、優先的に整備すべき駅を検討し、地域の支援の下、可能な限り設置を促進</a:t>
                </a:r>
                <a:endParaRPr lang="en-US" altLang="ja-JP" sz="800" dirty="0">
                  <a:solidFill>
                    <a:srgbClr val="000000"/>
                  </a:solidFill>
                  <a:latin typeface="ＭＳ Ｐゴシック" charset="-128"/>
                </a:endParaRPr>
              </a:p>
              <a:p>
                <a:endParaRPr lang="ja-JP" altLang="ja-JP" dirty="0"/>
              </a:p>
            </p:txBody>
          </p:sp>
          <p:sp>
            <p:nvSpPr>
              <p:cNvPr id="67" name="Rectangle 22"/>
              <p:cNvSpPr>
                <a:spLocks noChangeArrowheads="1"/>
              </p:cNvSpPr>
              <p:nvPr/>
            </p:nvSpPr>
            <p:spPr bwMode="auto">
              <a:xfrm>
                <a:off x="1744" y="1295"/>
                <a:ext cx="105" cy="79"/>
              </a:xfrm>
              <a:prstGeom prst="rect">
                <a:avLst/>
              </a:prstGeom>
              <a:noFill/>
              <a:ln w="9525">
                <a:noFill/>
                <a:miter lim="800000"/>
                <a:headEnd/>
                <a:tailEnd/>
              </a:ln>
            </p:spPr>
            <p:txBody>
              <a:bodyPr wrap="none" lIns="0" tIns="0" rIns="0" bIns="0">
                <a:spAutoFit/>
              </a:bodyPr>
              <a:lstStyle/>
              <a:p>
                <a:r>
                  <a:rPr lang="en-US" altLang="ja-JP" sz="800">
                    <a:solidFill>
                      <a:srgbClr val="000000"/>
                    </a:solidFill>
                    <a:latin typeface="ＭＳ Ｐゴシック" charset="-128"/>
                  </a:rPr>
                  <a:t>50</a:t>
                </a:r>
                <a:r>
                  <a:rPr lang="ja-JP" altLang="ja-JP" sz="800">
                    <a:solidFill>
                      <a:srgbClr val="000000"/>
                    </a:solidFill>
                    <a:latin typeface="ＭＳ Ｐゴシック" charset="-128"/>
                  </a:rPr>
                  <a:t>%</a:t>
                </a:r>
                <a:endParaRPr lang="ja-JP" altLang="ja-JP"/>
              </a:p>
            </p:txBody>
          </p:sp>
          <p:sp>
            <p:nvSpPr>
              <p:cNvPr id="68" name="Rectangle 23"/>
              <p:cNvSpPr>
                <a:spLocks noChangeArrowheads="1"/>
              </p:cNvSpPr>
              <p:nvPr/>
            </p:nvSpPr>
            <p:spPr bwMode="auto">
              <a:xfrm>
                <a:off x="2244" y="1295"/>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50%</a:t>
                </a:r>
                <a:endParaRPr lang="ja-JP" altLang="ja-JP"/>
              </a:p>
            </p:txBody>
          </p:sp>
          <p:sp>
            <p:nvSpPr>
              <p:cNvPr id="69" name="Rectangle 24"/>
              <p:cNvSpPr>
                <a:spLocks noChangeArrowheads="1"/>
              </p:cNvSpPr>
              <p:nvPr/>
            </p:nvSpPr>
            <p:spPr bwMode="auto">
              <a:xfrm>
                <a:off x="2639" y="1295"/>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70%</a:t>
                </a:r>
                <a:endParaRPr lang="ja-JP" altLang="ja-JP"/>
              </a:p>
            </p:txBody>
          </p:sp>
          <p:sp>
            <p:nvSpPr>
              <p:cNvPr id="70" name="Rectangle 25"/>
              <p:cNvSpPr>
                <a:spLocks noChangeArrowheads="1"/>
              </p:cNvSpPr>
              <p:nvPr/>
            </p:nvSpPr>
            <p:spPr bwMode="auto">
              <a:xfrm>
                <a:off x="413" y="1527"/>
                <a:ext cx="438"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バスターミナル</a:t>
                </a:r>
                <a:endParaRPr lang="ja-JP"/>
              </a:p>
            </p:txBody>
          </p:sp>
          <p:sp>
            <p:nvSpPr>
              <p:cNvPr id="71" name="Rectangle 27"/>
              <p:cNvSpPr>
                <a:spLocks noChangeArrowheads="1"/>
              </p:cNvSpPr>
              <p:nvPr/>
            </p:nvSpPr>
            <p:spPr bwMode="auto">
              <a:xfrm>
                <a:off x="1744" y="1523"/>
                <a:ext cx="105"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8</a:t>
                </a:r>
                <a:r>
                  <a:rPr lang="en-US" altLang="ja-JP" sz="800">
                    <a:solidFill>
                      <a:srgbClr val="000000"/>
                    </a:solidFill>
                    <a:latin typeface="ＭＳ Ｐゴシック" charset="-128"/>
                  </a:rPr>
                  <a:t>3</a:t>
                </a:r>
                <a:r>
                  <a:rPr lang="ja-JP" altLang="ja-JP" sz="800">
                    <a:solidFill>
                      <a:srgbClr val="000000"/>
                    </a:solidFill>
                    <a:latin typeface="ＭＳ Ｐゴシック" charset="-128"/>
                  </a:rPr>
                  <a:t>%</a:t>
                </a:r>
                <a:endParaRPr lang="ja-JP" altLang="ja-JP"/>
              </a:p>
            </p:txBody>
          </p:sp>
          <p:sp>
            <p:nvSpPr>
              <p:cNvPr id="72" name="Rectangle 28"/>
              <p:cNvSpPr>
                <a:spLocks noChangeArrowheads="1"/>
              </p:cNvSpPr>
              <p:nvPr/>
            </p:nvSpPr>
            <p:spPr bwMode="auto">
              <a:xfrm>
                <a:off x="2200" y="1523"/>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原則</a:t>
                </a:r>
                <a:r>
                  <a:rPr lang="ja-JP" altLang="ja-JP" sz="800">
                    <a:solidFill>
                      <a:srgbClr val="000000"/>
                    </a:solidFill>
                    <a:latin typeface="ＭＳ Ｐゴシック" charset="-128"/>
                  </a:rPr>
                  <a:t>100%</a:t>
                </a:r>
                <a:endParaRPr lang="ja-JP" altLang="ja-JP"/>
              </a:p>
            </p:txBody>
          </p:sp>
          <p:sp>
            <p:nvSpPr>
              <p:cNvPr id="73" name="Rectangle 29"/>
              <p:cNvSpPr>
                <a:spLocks noChangeArrowheads="1"/>
              </p:cNvSpPr>
              <p:nvPr/>
            </p:nvSpPr>
            <p:spPr bwMode="auto">
              <a:xfrm>
                <a:off x="2641" y="1438"/>
                <a:ext cx="782" cy="79"/>
              </a:xfrm>
              <a:prstGeom prst="rect">
                <a:avLst/>
              </a:prstGeom>
              <a:noFill/>
              <a:ln w="9525">
                <a:noFill/>
                <a:miter lim="800000"/>
                <a:headEnd/>
                <a:tailEnd/>
              </a:ln>
            </p:spPr>
            <p:txBody>
              <a:bodyPr wrap="none" lIns="0" tIns="0" rIns="0" bIns="0">
                <a:spAutoFit/>
              </a:bodyPr>
              <a:lstStyle/>
              <a:p>
                <a:r>
                  <a:rPr lang="ja-JP" altLang="ja-JP" sz="800" dirty="0" smtClean="0">
                    <a:solidFill>
                      <a:srgbClr val="000000"/>
                    </a:solidFill>
                    <a:latin typeface="ＭＳ Ｐゴシック" charset="-128"/>
                  </a:rPr>
                  <a:t>○</a:t>
                </a:r>
                <a:r>
                  <a:rPr lang="ja-JP" altLang="en-US" sz="800" dirty="0" smtClean="0">
                    <a:solidFill>
                      <a:srgbClr val="000000"/>
                    </a:solidFill>
                    <a:latin typeface="ＭＳ Ｐゴシック" charset="-128"/>
                  </a:rPr>
                  <a:t> </a:t>
                </a:r>
                <a:r>
                  <a:rPr lang="ja-JP" altLang="ja-JP" sz="800" dirty="0" smtClean="0">
                    <a:solidFill>
                      <a:srgbClr val="000000"/>
                    </a:solidFill>
                    <a:latin typeface="ＭＳ Ｐゴシック" charset="-128"/>
                  </a:rPr>
                  <a:t>3000</a:t>
                </a:r>
                <a:r>
                  <a:rPr lang="ja-JP" sz="800" dirty="0" smtClean="0">
                    <a:solidFill>
                      <a:srgbClr val="000000"/>
                    </a:solidFill>
                    <a:latin typeface="ＭＳ Ｐゴシック" charset="-128"/>
                  </a:rPr>
                  <a:t>人</a:t>
                </a:r>
                <a:r>
                  <a:rPr lang="ja-JP" sz="800" dirty="0">
                    <a:solidFill>
                      <a:srgbClr val="000000"/>
                    </a:solidFill>
                    <a:latin typeface="ＭＳ Ｐゴシック" charset="-128"/>
                  </a:rPr>
                  <a:t>以上を原則</a:t>
                </a:r>
                <a:r>
                  <a:rPr lang="ja-JP" altLang="ja-JP" sz="800" dirty="0">
                    <a:solidFill>
                      <a:srgbClr val="000000"/>
                    </a:solidFill>
                    <a:latin typeface="ＭＳ Ｐゴシック" charset="-128"/>
                  </a:rPr>
                  <a:t>100%</a:t>
                </a:r>
                <a:endParaRPr lang="ja-JP" altLang="ja-JP" dirty="0"/>
              </a:p>
            </p:txBody>
          </p:sp>
          <p:sp>
            <p:nvSpPr>
              <p:cNvPr id="74" name="Rectangle 30"/>
              <p:cNvSpPr>
                <a:spLocks noChangeArrowheads="1"/>
              </p:cNvSpPr>
              <p:nvPr/>
            </p:nvSpPr>
            <p:spPr bwMode="auto">
              <a:xfrm>
                <a:off x="2639" y="1554"/>
                <a:ext cx="3080" cy="79"/>
              </a:xfrm>
              <a:prstGeom prst="rect">
                <a:avLst/>
              </a:prstGeom>
              <a:noFill/>
              <a:ln w="9525">
                <a:noFill/>
                <a:miter lim="800000"/>
                <a:headEnd/>
                <a:tailEnd/>
              </a:ln>
            </p:spPr>
            <p:txBody>
              <a:bodyPr wrap="square" lIns="0" tIns="0" rIns="0" bIns="0">
                <a:spAutoFit/>
              </a:bodyPr>
              <a:lstStyle/>
              <a:p>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sz="800" dirty="0" smtClean="0">
                    <a:solidFill>
                      <a:srgbClr val="000000"/>
                    </a:solidFill>
                    <a:latin typeface="ＭＳ Ｐゴシック" charset="-128"/>
                  </a:rPr>
                  <a:t>その他</a:t>
                </a:r>
                <a:r>
                  <a:rPr lang="ja-JP" sz="800" dirty="0">
                    <a:solidFill>
                      <a:srgbClr val="000000"/>
                    </a:solidFill>
                    <a:latin typeface="ＭＳ Ｐゴシック" charset="-128"/>
                  </a:rPr>
                  <a:t>、地域の実情にかんがみ、利用者数のみならず利用実態等をふまえて</a:t>
                </a:r>
                <a:r>
                  <a:rPr lang="ja-JP" sz="800" dirty="0" smtClean="0">
                    <a:solidFill>
                      <a:srgbClr val="000000"/>
                    </a:solidFill>
                    <a:latin typeface="ＭＳ Ｐゴシック" charset="-128"/>
                  </a:rPr>
                  <a:t>可能</a:t>
                </a:r>
                <a:r>
                  <a:rPr lang="ja-JP" sz="800" dirty="0">
                    <a:solidFill>
                      <a:srgbClr val="000000"/>
                    </a:solidFill>
                    <a:latin typeface="ＭＳ Ｐゴシック" charset="-128"/>
                  </a:rPr>
                  <a:t>な</a:t>
                </a:r>
                <a:r>
                  <a:rPr lang="ja-JP" sz="800" dirty="0" smtClean="0">
                    <a:solidFill>
                      <a:srgbClr val="000000"/>
                    </a:solidFill>
                    <a:latin typeface="ＭＳ Ｐゴシック" charset="-128"/>
                  </a:rPr>
                  <a:t>限り</a:t>
                </a:r>
                <a:r>
                  <a:rPr lang="ja-JP" altLang="en-US" sz="800" dirty="0" smtClean="0">
                    <a:solidFill>
                      <a:srgbClr val="000000"/>
                    </a:solidFill>
                    <a:latin typeface="ＭＳ Ｐゴシック" charset="-128"/>
                  </a:rPr>
                  <a:t>ﾊﾞﾘｱﾌﾘｰ</a:t>
                </a:r>
                <a:r>
                  <a:rPr lang="ja-JP" sz="800" dirty="0" smtClean="0">
                    <a:solidFill>
                      <a:srgbClr val="000000"/>
                    </a:solidFill>
                    <a:latin typeface="ＭＳ Ｐゴシック" charset="-128"/>
                  </a:rPr>
                  <a:t>化</a:t>
                </a:r>
                <a:endParaRPr lang="ja-JP" dirty="0"/>
              </a:p>
            </p:txBody>
          </p:sp>
          <p:sp>
            <p:nvSpPr>
              <p:cNvPr id="75" name="Rectangle 31"/>
              <p:cNvSpPr>
                <a:spLocks noChangeArrowheads="1"/>
              </p:cNvSpPr>
              <p:nvPr/>
            </p:nvSpPr>
            <p:spPr bwMode="auto">
              <a:xfrm>
                <a:off x="473" y="1747"/>
                <a:ext cx="247" cy="237"/>
              </a:xfrm>
              <a:prstGeom prst="rect">
                <a:avLst/>
              </a:prstGeom>
              <a:noFill/>
              <a:ln w="9525">
                <a:noFill/>
                <a:miter lim="800000"/>
                <a:headEnd/>
                <a:tailEnd/>
              </a:ln>
            </p:spPr>
            <p:txBody>
              <a:bodyPr lIns="0" tIns="0" rIns="0" bIns="0">
                <a:spAutoFit/>
              </a:bodyPr>
              <a:lstStyle/>
              <a:p>
                <a:r>
                  <a:rPr lang="ja-JP" sz="800">
                    <a:solidFill>
                      <a:srgbClr val="000000"/>
                    </a:solidFill>
                    <a:latin typeface="ＭＳ Ｐゴシック" charset="-128"/>
                  </a:rPr>
                  <a:t>乗合バス</a:t>
                </a:r>
                <a:endParaRPr lang="en-US" altLang="ja-JP" sz="800">
                  <a:solidFill>
                    <a:srgbClr val="000000"/>
                  </a:solidFill>
                  <a:latin typeface="ＭＳ Ｐゴシック" charset="-128"/>
                </a:endParaRPr>
              </a:p>
              <a:p>
                <a:r>
                  <a:rPr lang="ja-JP" altLang="en-US" sz="800"/>
                  <a:t>車両</a:t>
                </a:r>
                <a:endParaRPr lang="ja-JP"/>
              </a:p>
            </p:txBody>
          </p:sp>
          <p:sp>
            <p:nvSpPr>
              <p:cNvPr id="76" name="Rectangle 32"/>
              <p:cNvSpPr>
                <a:spLocks noChangeArrowheads="1"/>
              </p:cNvSpPr>
              <p:nvPr/>
            </p:nvSpPr>
            <p:spPr bwMode="auto">
              <a:xfrm>
                <a:off x="706" y="1747"/>
                <a:ext cx="482"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ノンステップバス</a:t>
                </a:r>
                <a:endParaRPr lang="ja-JP"/>
              </a:p>
            </p:txBody>
          </p:sp>
          <p:sp>
            <p:nvSpPr>
              <p:cNvPr id="77" name="Rectangle 33"/>
              <p:cNvSpPr>
                <a:spLocks noChangeArrowheads="1"/>
              </p:cNvSpPr>
              <p:nvPr/>
            </p:nvSpPr>
            <p:spPr bwMode="auto">
              <a:xfrm>
                <a:off x="1744" y="1747"/>
                <a:ext cx="105" cy="79"/>
              </a:xfrm>
              <a:prstGeom prst="rect">
                <a:avLst/>
              </a:prstGeom>
              <a:noFill/>
              <a:ln w="9525">
                <a:noFill/>
                <a:miter lim="800000"/>
                <a:headEnd/>
                <a:tailEnd/>
              </a:ln>
            </p:spPr>
            <p:txBody>
              <a:bodyPr wrap="none" lIns="0" tIns="0" rIns="0" bIns="0">
                <a:spAutoFit/>
              </a:bodyPr>
              <a:lstStyle/>
              <a:p>
                <a:r>
                  <a:rPr lang="en-US" altLang="ja-JP" sz="800">
                    <a:solidFill>
                      <a:srgbClr val="000000"/>
                    </a:solidFill>
                    <a:latin typeface="ＭＳ Ｐゴシック" charset="-128"/>
                  </a:rPr>
                  <a:t>36</a:t>
                </a:r>
                <a:r>
                  <a:rPr lang="ja-JP" altLang="ja-JP" sz="800">
                    <a:solidFill>
                      <a:srgbClr val="000000"/>
                    </a:solidFill>
                    <a:latin typeface="ＭＳ Ｐゴシック" charset="-128"/>
                  </a:rPr>
                  <a:t>%</a:t>
                </a:r>
                <a:endParaRPr lang="ja-JP" altLang="ja-JP"/>
              </a:p>
            </p:txBody>
          </p:sp>
          <p:sp>
            <p:nvSpPr>
              <p:cNvPr id="78" name="Rectangle 34"/>
              <p:cNvSpPr>
                <a:spLocks noChangeArrowheads="1"/>
              </p:cNvSpPr>
              <p:nvPr/>
            </p:nvSpPr>
            <p:spPr bwMode="auto">
              <a:xfrm>
                <a:off x="2244" y="1747"/>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30%</a:t>
                </a:r>
                <a:endParaRPr lang="ja-JP" altLang="ja-JP"/>
              </a:p>
            </p:txBody>
          </p:sp>
          <p:sp>
            <p:nvSpPr>
              <p:cNvPr id="79" name="Rectangle 35"/>
              <p:cNvSpPr>
                <a:spLocks noChangeArrowheads="1"/>
              </p:cNvSpPr>
              <p:nvPr/>
            </p:nvSpPr>
            <p:spPr bwMode="auto">
              <a:xfrm>
                <a:off x="2639" y="1710"/>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70%</a:t>
                </a:r>
                <a:endParaRPr lang="ja-JP" altLang="ja-JP"/>
              </a:p>
            </p:txBody>
          </p:sp>
          <p:sp>
            <p:nvSpPr>
              <p:cNvPr id="80" name="Rectangle 36"/>
              <p:cNvSpPr>
                <a:spLocks noChangeArrowheads="1"/>
              </p:cNvSpPr>
              <p:nvPr/>
            </p:nvSpPr>
            <p:spPr bwMode="auto">
              <a:xfrm>
                <a:off x="2639" y="1783"/>
                <a:ext cx="1511"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（対象から適用</a:t>
                </a:r>
                <a:r>
                  <a:rPr lang="ja-JP" sz="800">
                    <a:latin typeface="ＭＳ Ｐゴシック" charset="-128"/>
                  </a:rPr>
                  <a:t>除外</a:t>
                </a:r>
                <a:r>
                  <a:rPr lang="ja-JP" altLang="en-US" sz="800">
                    <a:latin typeface="ＭＳ Ｐゴシック" charset="-128"/>
                  </a:rPr>
                  <a:t>認定</a:t>
                </a:r>
                <a:r>
                  <a:rPr lang="ja-JP" sz="800">
                    <a:latin typeface="ＭＳ Ｐゴシック" charset="-128"/>
                  </a:rPr>
                  <a:t>車両（</a:t>
                </a:r>
                <a:r>
                  <a:rPr lang="ja-JP" altLang="en-US" sz="800">
                    <a:latin typeface="ＭＳ Ｐゴシック" charset="-128"/>
                  </a:rPr>
                  <a:t>高速</a:t>
                </a:r>
                <a:r>
                  <a:rPr lang="ja-JP" sz="800">
                    <a:latin typeface="ＭＳ Ｐゴシック" charset="-128"/>
                  </a:rPr>
                  <a:t>バス</a:t>
                </a:r>
                <a:r>
                  <a:rPr lang="ja-JP" sz="800">
                    <a:solidFill>
                      <a:srgbClr val="000000"/>
                    </a:solidFill>
                    <a:latin typeface="ＭＳ Ｐゴシック" charset="-128"/>
                  </a:rPr>
                  <a:t>等）を除外）</a:t>
                </a:r>
                <a:endParaRPr lang="ja-JP"/>
              </a:p>
            </p:txBody>
          </p:sp>
          <p:sp>
            <p:nvSpPr>
              <p:cNvPr id="81" name="Rectangle 37"/>
              <p:cNvSpPr>
                <a:spLocks noChangeArrowheads="1"/>
              </p:cNvSpPr>
              <p:nvPr/>
            </p:nvSpPr>
            <p:spPr bwMode="auto">
              <a:xfrm>
                <a:off x="706" y="1938"/>
                <a:ext cx="488"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リフト付きバス等</a:t>
                </a:r>
                <a:endParaRPr lang="ja-JP"/>
              </a:p>
            </p:txBody>
          </p:sp>
          <p:sp>
            <p:nvSpPr>
              <p:cNvPr id="82" name="Rectangle 38"/>
              <p:cNvSpPr>
                <a:spLocks noChangeArrowheads="1"/>
              </p:cNvSpPr>
              <p:nvPr/>
            </p:nvSpPr>
            <p:spPr bwMode="auto">
              <a:xfrm>
                <a:off x="1776" y="1938"/>
                <a:ext cx="35"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a:t>
                </a:r>
                <a:endParaRPr lang="ja-JP" altLang="ja-JP"/>
              </a:p>
            </p:txBody>
          </p:sp>
          <p:sp>
            <p:nvSpPr>
              <p:cNvPr id="83" name="Rectangle 39"/>
              <p:cNvSpPr>
                <a:spLocks noChangeArrowheads="1"/>
              </p:cNvSpPr>
              <p:nvPr/>
            </p:nvSpPr>
            <p:spPr bwMode="auto">
              <a:xfrm>
                <a:off x="2212" y="1938"/>
                <a:ext cx="257"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目標なし</a:t>
                </a:r>
                <a:endParaRPr lang="ja-JP"/>
              </a:p>
            </p:txBody>
          </p:sp>
          <p:sp>
            <p:nvSpPr>
              <p:cNvPr id="84" name="Rectangle 40"/>
              <p:cNvSpPr>
                <a:spLocks noChangeArrowheads="1"/>
              </p:cNvSpPr>
              <p:nvPr/>
            </p:nvSpPr>
            <p:spPr bwMode="auto">
              <a:xfrm>
                <a:off x="2639" y="1888"/>
                <a:ext cx="2306" cy="158"/>
              </a:xfrm>
              <a:prstGeom prst="rect">
                <a:avLst/>
              </a:prstGeom>
              <a:noFill/>
              <a:ln w="9525">
                <a:noFill/>
                <a:miter lim="800000"/>
                <a:headEnd/>
                <a:tailEnd/>
              </a:ln>
            </p:spPr>
            <p:txBody>
              <a:bodyPr wrap="none" lIns="0" tIns="0" rIns="0" bIns="0">
                <a:spAutoFit/>
              </a:bodyPr>
              <a:lstStyle/>
              <a:p>
                <a:r>
                  <a:rPr lang="ja-JP" sz="800">
                    <a:latin typeface="ＭＳ Ｐゴシック" charset="-128"/>
                  </a:rPr>
                  <a:t>約</a:t>
                </a:r>
                <a:r>
                  <a:rPr lang="ja-JP" altLang="ja-JP" sz="800">
                    <a:latin typeface="ＭＳ Ｐゴシック" charset="-128"/>
                  </a:rPr>
                  <a:t>25%</a:t>
                </a:r>
                <a:endParaRPr lang="en-US" altLang="ja-JP" sz="800">
                  <a:latin typeface="ＭＳ Ｐゴシック" charset="-128"/>
                </a:endParaRPr>
              </a:p>
              <a:p>
                <a:r>
                  <a:rPr lang="ja-JP" altLang="en-US" sz="800"/>
                  <a:t>（リフト付バス又はスロープ付きバス。適用除外認定車両（高速バス等）を対象）</a:t>
                </a:r>
                <a:endParaRPr lang="ja-JP" altLang="ja-JP" sz="800"/>
              </a:p>
            </p:txBody>
          </p:sp>
          <p:sp>
            <p:nvSpPr>
              <p:cNvPr id="85" name="Rectangle 41"/>
              <p:cNvSpPr>
                <a:spLocks noChangeArrowheads="1"/>
              </p:cNvSpPr>
              <p:nvPr/>
            </p:nvSpPr>
            <p:spPr bwMode="auto">
              <a:xfrm>
                <a:off x="1727" y="2207"/>
                <a:ext cx="105" cy="79"/>
              </a:xfrm>
              <a:prstGeom prst="rect">
                <a:avLst/>
              </a:prstGeom>
              <a:noFill/>
              <a:ln w="9525">
                <a:noFill/>
                <a:miter lim="800000"/>
                <a:headEnd/>
                <a:tailEnd/>
              </a:ln>
            </p:spPr>
            <p:txBody>
              <a:bodyPr wrap="none" lIns="0" tIns="0" rIns="0" bIns="0">
                <a:spAutoFit/>
              </a:bodyPr>
              <a:lstStyle/>
              <a:p>
                <a:r>
                  <a:rPr lang="en-US" altLang="ja-JP" sz="800">
                    <a:solidFill>
                      <a:srgbClr val="000000"/>
                    </a:solidFill>
                    <a:latin typeface="ＭＳ Ｐゴシック" charset="-128"/>
                  </a:rPr>
                  <a:t>84</a:t>
                </a:r>
                <a:r>
                  <a:rPr lang="ja-JP" altLang="ja-JP" sz="800">
                    <a:solidFill>
                      <a:srgbClr val="000000"/>
                    </a:solidFill>
                    <a:latin typeface="ＭＳ Ｐゴシック" charset="-128"/>
                  </a:rPr>
                  <a:t>%</a:t>
                </a:r>
                <a:endParaRPr lang="ja-JP" altLang="ja-JP"/>
              </a:p>
            </p:txBody>
          </p:sp>
          <p:sp>
            <p:nvSpPr>
              <p:cNvPr id="86" name="Rectangle 42"/>
              <p:cNvSpPr>
                <a:spLocks noChangeArrowheads="1"/>
              </p:cNvSpPr>
              <p:nvPr/>
            </p:nvSpPr>
            <p:spPr bwMode="auto">
              <a:xfrm>
                <a:off x="2200" y="2207"/>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原則</a:t>
                </a:r>
                <a:r>
                  <a:rPr lang="ja-JP" altLang="ja-JP" sz="800">
                    <a:solidFill>
                      <a:srgbClr val="000000"/>
                    </a:solidFill>
                    <a:latin typeface="ＭＳ Ｐゴシック" charset="-128"/>
                  </a:rPr>
                  <a:t>100%</a:t>
                </a:r>
                <a:endParaRPr lang="ja-JP" altLang="ja-JP"/>
              </a:p>
            </p:txBody>
          </p:sp>
          <p:sp>
            <p:nvSpPr>
              <p:cNvPr id="87" name="Rectangle 43"/>
              <p:cNvSpPr>
                <a:spLocks noChangeArrowheads="1"/>
              </p:cNvSpPr>
              <p:nvPr/>
            </p:nvSpPr>
            <p:spPr bwMode="auto">
              <a:xfrm>
                <a:off x="2623" y="2095"/>
                <a:ext cx="807" cy="79"/>
              </a:xfrm>
              <a:prstGeom prst="rect">
                <a:avLst/>
              </a:prstGeom>
              <a:noFill/>
              <a:ln w="9525">
                <a:noFill/>
                <a:miter lim="800000"/>
                <a:headEnd/>
                <a:tailEnd/>
              </a:ln>
            </p:spPr>
            <p:txBody>
              <a:bodyPr wrap="square" lIns="0" tIns="0" rIns="0" bIns="0">
                <a:spAutoFit/>
              </a:bodyPr>
              <a:lstStyle/>
              <a:p>
                <a:r>
                  <a:rPr lang="en-US" altLang="ja-JP" sz="800" dirty="0" smtClean="0">
                    <a:solidFill>
                      <a:srgbClr val="000000"/>
                    </a:solidFill>
                    <a:latin typeface="ＭＳ Ｐゴシック" charset="-128"/>
                  </a:rPr>
                  <a:t> </a:t>
                </a:r>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altLang="ja-JP" sz="800" dirty="0" smtClean="0">
                    <a:solidFill>
                      <a:srgbClr val="000000"/>
                    </a:solidFill>
                    <a:latin typeface="ＭＳ Ｐゴシック" charset="-128"/>
                  </a:rPr>
                  <a:t>3000</a:t>
                </a:r>
                <a:r>
                  <a:rPr lang="ja-JP" sz="800" dirty="0" smtClean="0">
                    <a:solidFill>
                      <a:srgbClr val="000000"/>
                    </a:solidFill>
                    <a:latin typeface="ＭＳ Ｐゴシック" charset="-128"/>
                  </a:rPr>
                  <a:t>人</a:t>
                </a:r>
                <a:r>
                  <a:rPr lang="ja-JP" sz="800" dirty="0">
                    <a:solidFill>
                      <a:srgbClr val="000000"/>
                    </a:solidFill>
                    <a:latin typeface="ＭＳ Ｐゴシック" charset="-128"/>
                  </a:rPr>
                  <a:t>以上を原則</a:t>
                </a:r>
                <a:r>
                  <a:rPr lang="ja-JP" altLang="ja-JP" sz="800" dirty="0">
                    <a:solidFill>
                      <a:srgbClr val="000000"/>
                    </a:solidFill>
                    <a:latin typeface="ＭＳ Ｐゴシック" charset="-128"/>
                  </a:rPr>
                  <a:t>100%</a:t>
                </a:r>
                <a:endParaRPr lang="ja-JP" altLang="ja-JP" dirty="0"/>
              </a:p>
            </p:txBody>
          </p:sp>
          <p:sp>
            <p:nvSpPr>
              <p:cNvPr id="88" name="Rectangle 44"/>
              <p:cNvSpPr>
                <a:spLocks noChangeArrowheads="1"/>
              </p:cNvSpPr>
              <p:nvPr/>
            </p:nvSpPr>
            <p:spPr bwMode="auto">
              <a:xfrm>
                <a:off x="2623" y="2187"/>
                <a:ext cx="3047" cy="79"/>
              </a:xfrm>
              <a:prstGeom prst="rect">
                <a:avLst/>
              </a:prstGeom>
              <a:noFill/>
              <a:ln w="9525">
                <a:noFill/>
                <a:miter lim="800000"/>
                <a:headEnd/>
                <a:tailEnd/>
              </a:ln>
            </p:spPr>
            <p:txBody>
              <a:bodyPr wrap="square" lIns="0" tIns="0" rIns="0" bIns="0">
                <a:spAutoFit/>
              </a:bodyPr>
              <a:lstStyle/>
              <a:p>
                <a:r>
                  <a:rPr lang="en-US" altLang="ja-JP" sz="800" dirty="0" smtClean="0">
                    <a:solidFill>
                      <a:srgbClr val="000000"/>
                    </a:solidFill>
                    <a:latin typeface="ＭＳ Ｐゴシック" charset="-128"/>
                  </a:rPr>
                  <a:t> </a:t>
                </a:r>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sz="800" dirty="0" smtClean="0">
                    <a:solidFill>
                      <a:srgbClr val="000000"/>
                    </a:solidFill>
                    <a:latin typeface="ＭＳ Ｐゴシック" charset="-128"/>
                  </a:rPr>
                  <a:t>離島</a:t>
                </a:r>
                <a:r>
                  <a:rPr lang="ja-JP" sz="800" dirty="0">
                    <a:solidFill>
                      <a:srgbClr val="000000"/>
                    </a:solidFill>
                    <a:latin typeface="ＭＳ Ｐゴシック" charset="-128"/>
                  </a:rPr>
                  <a:t>との間の航路等に利用する公共旅客</a:t>
                </a:r>
                <a:r>
                  <a:rPr lang="ja-JP" sz="800" dirty="0" smtClean="0">
                    <a:solidFill>
                      <a:srgbClr val="000000"/>
                    </a:solidFill>
                    <a:latin typeface="ＭＳ Ｐゴシック" charset="-128"/>
                  </a:rPr>
                  <a:t>船</a:t>
                </a:r>
                <a:r>
                  <a:rPr lang="ja-JP" altLang="en-US" sz="800" dirty="0" smtClean="0">
                    <a:solidFill>
                      <a:srgbClr val="000000"/>
                    </a:solidFill>
                    <a:latin typeface="ＭＳ Ｐゴシック" charset="-128"/>
                  </a:rPr>
                  <a:t>ﾀｰﾐﾅﾙ</a:t>
                </a:r>
                <a:r>
                  <a:rPr lang="ja-JP" sz="800" dirty="0" smtClean="0">
                    <a:solidFill>
                      <a:srgbClr val="000000"/>
                    </a:solidFill>
                    <a:latin typeface="ＭＳ Ｐゴシック" charset="-128"/>
                  </a:rPr>
                  <a:t>に</a:t>
                </a:r>
                <a:r>
                  <a:rPr lang="ja-JP" sz="800" dirty="0">
                    <a:solidFill>
                      <a:srgbClr val="000000"/>
                    </a:solidFill>
                    <a:latin typeface="ＭＳ Ｐゴシック" charset="-128"/>
                  </a:rPr>
                  <a:t>ついて地域の実情</a:t>
                </a:r>
                <a:r>
                  <a:rPr lang="ja-JP" sz="800" dirty="0" smtClean="0">
                    <a:solidFill>
                      <a:srgbClr val="000000"/>
                    </a:solidFill>
                    <a:latin typeface="ＭＳ Ｐゴシック" charset="-128"/>
                  </a:rPr>
                  <a:t>を踏まえて順次</a:t>
                </a:r>
                <a:r>
                  <a:rPr lang="ja-JP" altLang="en-US" sz="800" dirty="0" smtClean="0">
                    <a:solidFill>
                      <a:srgbClr val="000000"/>
                    </a:solidFill>
                    <a:latin typeface="ＭＳ Ｐゴシック" charset="-128"/>
                  </a:rPr>
                  <a:t>ﾊﾞﾘｱﾌﾘｰ化</a:t>
                </a:r>
                <a:endParaRPr lang="ja-JP" dirty="0"/>
              </a:p>
            </p:txBody>
          </p:sp>
          <p:sp>
            <p:nvSpPr>
              <p:cNvPr id="89" name="Rectangle 45"/>
              <p:cNvSpPr>
                <a:spLocks noChangeArrowheads="1"/>
              </p:cNvSpPr>
              <p:nvPr/>
            </p:nvSpPr>
            <p:spPr bwMode="auto">
              <a:xfrm>
                <a:off x="2623" y="2280"/>
                <a:ext cx="3047" cy="79"/>
              </a:xfrm>
              <a:prstGeom prst="rect">
                <a:avLst/>
              </a:prstGeom>
              <a:noFill/>
              <a:ln w="9525">
                <a:noFill/>
                <a:miter lim="800000"/>
                <a:headEnd/>
                <a:tailEnd/>
              </a:ln>
            </p:spPr>
            <p:txBody>
              <a:bodyPr wrap="square" lIns="0" tIns="0" rIns="0" bIns="0">
                <a:spAutoFit/>
              </a:bodyPr>
              <a:lstStyle/>
              <a:p>
                <a:r>
                  <a:rPr lang="en-US" altLang="ja-JP" sz="800" dirty="0" smtClean="0">
                    <a:solidFill>
                      <a:srgbClr val="000000"/>
                    </a:solidFill>
                    <a:latin typeface="ＭＳ Ｐゴシック" charset="-128"/>
                  </a:rPr>
                  <a:t> </a:t>
                </a:r>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sz="800" dirty="0" smtClean="0">
                    <a:solidFill>
                      <a:srgbClr val="000000"/>
                    </a:solidFill>
                    <a:latin typeface="ＭＳ Ｐゴシック" charset="-128"/>
                  </a:rPr>
                  <a:t>その他</a:t>
                </a:r>
                <a:r>
                  <a:rPr lang="ja-JP" sz="800" dirty="0">
                    <a:solidFill>
                      <a:srgbClr val="000000"/>
                    </a:solidFill>
                    <a:latin typeface="ＭＳ Ｐゴシック" charset="-128"/>
                  </a:rPr>
                  <a:t>、地域の実情にかんがみ、利用者数のみならず利用実態等を</a:t>
                </a:r>
                <a:r>
                  <a:rPr lang="ja-JP" sz="800" dirty="0" smtClean="0">
                    <a:solidFill>
                      <a:srgbClr val="000000"/>
                    </a:solidFill>
                    <a:latin typeface="ＭＳ Ｐゴシック" charset="-128"/>
                  </a:rPr>
                  <a:t>ふまえて可能</a:t>
                </a:r>
                <a:r>
                  <a:rPr lang="ja-JP" sz="800" dirty="0">
                    <a:solidFill>
                      <a:srgbClr val="000000"/>
                    </a:solidFill>
                    <a:latin typeface="ＭＳ Ｐゴシック" charset="-128"/>
                  </a:rPr>
                  <a:t>な</a:t>
                </a:r>
                <a:r>
                  <a:rPr lang="ja-JP" sz="800" dirty="0" smtClean="0">
                    <a:solidFill>
                      <a:srgbClr val="000000"/>
                    </a:solidFill>
                    <a:latin typeface="ＭＳ Ｐゴシック" charset="-128"/>
                  </a:rPr>
                  <a:t>限り</a:t>
                </a:r>
                <a:r>
                  <a:rPr lang="ja-JP" altLang="en-US" sz="800" dirty="0" smtClean="0">
                    <a:solidFill>
                      <a:srgbClr val="000000"/>
                    </a:solidFill>
                    <a:latin typeface="ＭＳ Ｐゴシック" charset="-128"/>
                  </a:rPr>
                  <a:t>ﾊﾞﾘｱﾌﾘｰ化</a:t>
                </a:r>
                <a:endParaRPr lang="ja-JP" dirty="0"/>
              </a:p>
            </p:txBody>
          </p:sp>
          <p:sp>
            <p:nvSpPr>
              <p:cNvPr id="90" name="Rectangle 46"/>
              <p:cNvSpPr>
                <a:spLocks noChangeArrowheads="1"/>
              </p:cNvSpPr>
              <p:nvPr/>
            </p:nvSpPr>
            <p:spPr bwMode="auto">
              <a:xfrm>
                <a:off x="1744" y="2520"/>
                <a:ext cx="105"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18%</a:t>
                </a:r>
                <a:endParaRPr lang="ja-JP" altLang="ja-JP"/>
              </a:p>
            </p:txBody>
          </p:sp>
          <p:sp>
            <p:nvSpPr>
              <p:cNvPr id="91" name="Rectangle 47"/>
              <p:cNvSpPr>
                <a:spLocks noChangeArrowheads="1"/>
              </p:cNvSpPr>
              <p:nvPr/>
            </p:nvSpPr>
            <p:spPr bwMode="auto">
              <a:xfrm>
                <a:off x="2244" y="2520"/>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50%</a:t>
                </a:r>
                <a:endParaRPr lang="ja-JP" altLang="ja-JP"/>
              </a:p>
            </p:txBody>
          </p:sp>
          <p:sp>
            <p:nvSpPr>
              <p:cNvPr id="92" name="Rectangle 48"/>
              <p:cNvSpPr>
                <a:spLocks noChangeArrowheads="1"/>
              </p:cNvSpPr>
              <p:nvPr/>
            </p:nvSpPr>
            <p:spPr bwMode="auto">
              <a:xfrm>
                <a:off x="2639" y="2447"/>
                <a:ext cx="302" cy="79"/>
              </a:xfrm>
              <a:prstGeom prst="rect">
                <a:avLst/>
              </a:prstGeom>
              <a:noFill/>
              <a:ln w="9525">
                <a:noFill/>
                <a:miter lim="800000"/>
                <a:headEnd/>
                <a:tailEnd/>
              </a:ln>
            </p:spPr>
            <p:txBody>
              <a:bodyPr wrap="none" lIns="0" tIns="0" rIns="0" bIns="0">
                <a:spAutoFit/>
              </a:bodyPr>
              <a:lstStyle/>
              <a:p>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sz="800" dirty="0" smtClean="0">
                    <a:solidFill>
                      <a:srgbClr val="000000"/>
                    </a:solidFill>
                    <a:latin typeface="ＭＳ Ｐゴシック" charset="-128"/>
                  </a:rPr>
                  <a:t>約</a:t>
                </a:r>
                <a:r>
                  <a:rPr lang="ja-JP" altLang="ja-JP" sz="800" dirty="0">
                    <a:solidFill>
                      <a:srgbClr val="000000"/>
                    </a:solidFill>
                    <a:latin typeface="ＭＳ Ｐゴシック" charset="-128"/>
                  </a:rPr>
                  <a:t>50</a:t>
                </a:r>
                <a:r>
                  <a:rPr lang="ja-JP" sz="800" dirty="0">
                    <a:solidFill>
                      <a:srgbClr val="000000"/>
                    </a:solidFill>
                    <a:latin typeface="ＭＳ Ｐゴシック" charset="-128"/>
                  </a:rPr>
                  <a:t>％</a:t>
                </a:r>
                <a:endParaRPr lang="ja-JP" dirty="0"/>
              </a:p>
            </p:txBody>
          </p:sp>
          <p:sp>
            <p:nvSpPr>
              <p:cNvPr id="93" name="Rectangle 49"/>
              <p:cNvSpPr>
                <a:spLocks noChangeArrowheads="1"/>
              </p:cNvSpPr>
              <p:nvPr/>
            </p:nvSpPr>
            <p:spPr bwMode="auto">
              <a:xfrm>
                <a:off x="2639" y="2520"/>
                <a:ext cx="1700" cy="79"/>
              </a:xfrm>
              <a:prstGeom prst="rect">
                <a:avLst/>
              </a:prstGeom>
              <a:noFill/>
              <a:ln w="9525">
                <a:noFill/>
                <a:miter lim="800000"/>
                <a:headEnd/>
                <a:tailEnd/>
              </a:ln>
            </p:spPr>
            <p:txBody>
              <a:bodyPr wrap="none" lIns="0" tIns="0" rIns="0" bIns="0">
                <a:spAutoFit/>
              </a:bodyPr>
              <a:lstStyle/>
              <a:p>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altLang="ja-JP" sz="800" dirty="0" smtClean="0">
                    <a:solidFill>
                      <a:srgbClr val="000000"/>
                    </a:solidFill>
                    <a:latin typeface="ＭＳ Ｐゴシック" charset="-128"/>
                  </a:rPr>
                  <a:t>5000</a:t>
                </a:r>
                <a:r>
                  <a:rPr lang="ja-JP" sz="800" dirty="0" smtClean="0">
                    <a:solidFill>
                      <a:srgbClr val="000000"/>
                    </a:solidFill>
                    <a:latin typeface="ＭＳ Ｐゴシック" charset="-128"/>
                  </a:rPr>
                  <a:t>人</a:t>
                </a:r>
                <a:r>
                  <a:rPr lang="ja-JP" sz="800" dirty="0">
                    <a:solidFill>
                      <a:srgbClr val="000000"/>
                    </a:solidFill>
                    <a:latin typeface="ＭＳ Ｐゴシック" charset="-128"/>
                  </a:rPr>
                  <a:t>以上のターミナルに就航する船舶は原則</a:t>
                </a:r>
                <a:r>
                  <a:rPr lang="ja-JP" altLang="ja-JP" sz="800" dirty="0">
                    <a:solidFill>
                      <a:srgbClr val="000000"/>
                    </a:solidFill>
                    <a:latin typeface="ＭＳ Ｐゴシック" charset="-128"/>
                  </a:rPr>
                  <a:t>100</a:t>
                </a:r>
                <a:r>
                  <a:rPr lang="ja-JP" sz="800" dirty="0">
                    <a:solidFill>
                      <a:srgbClr val="000000"/>
                    </a:solidFill>
                    <a:latin typeface="ＭＳ Ｐゴシック" charset="-128"/>
                  </a:rPr>
                  <a:t>％</a:t>
                </a:r>
                <a:endParaRPr lang="ja-JP" dirty="0"/>
              </a:p>
            </p:txBody>
          </p:sp>
          <p:sp>
            <p:nvSpPr>
              <p:cNvPr id="94" name="Rectangle 50"/>
              <p:cNvSpPr>
                <a:spLocks noChangeArrowheads="1"/>
              </p:cNvSpPr>
              <p:nvPr/>
            </p:nvSpPr>
            <p:spPr bwMode="auto">
              <a:xfrm>
                <a:off x="2639" y="2593"/>
                <a:ext cx="1798" cy="79"/>
              </a:xfrm>
              <a:prstGeom prst="rect">
                <a:avLst/>
              </a:prstGeom>
              <a:noFill/>
              <a:ln w="9525">
                <a:noFill/>
                <a:miter lim="800000"/>
                <a:headEnd/>
                <a:tailEnd/>
              </a:ln>
            </p:spPr>
            <p:txBody>
              <a:bodyPr wrap="none" lIns="0" tIns="0" rIns="0" bIns="0">
                <a:spAutoFit/>
              </a:bodyPr>
              <a:lstStyle/>
              <a:p>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sz="800" dirty="0" smtClean="0">
                    <a:solidFill>
                      <a:srgbClr val="000000"/>
                    </a:solidFill>
                    <a:latin typeface="ＭＳ Ｐゴシック" charset="-128"/>
                  </a:rPr>
                  <a:t>その他</a:t>
                </a:r>
                <a:r>
                  <a:rPr lang="ja-JP" sz="800" dirty="0">
                    <a:solidFill>
                      <a:srgbClr val="000000"/>
                    </a:solidFill>
                    <a:latin typeface="ＭＳ Ｐゴシック" charset="-128"/>
                  </a:rPr>
                  <a:t>、利用実態等を踏まえて可能な限りバリアフリー化</a:t>
                </a:r>
                <a:endParaRPr lang="ja-JP" dirty="0"/>
              </a:p>
            </p:txBody>
          </p:sp>
          <p:sp>
            <p:nvSpPr>
              <p:cNvPr id="95" name="Rectangle 51"/>
              <p:cNvSpPr>
                <a:spLocks noChangeArrowheads="1"/>
              </p:cNvSpPr>
              <p:nvPr/>
            </p:nvSpPr>
            <p:spPr bwMode="auto">
              <a:xfrm>
                <a:off x="413" y="2772"/>
                <a:ext cx="584"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航空旅客ターミナル</a:t>
                </a:r>
                <a:endParaRPr lang="ja-JP"/>
              </a:p>
            </p:txBody>
          </p:sp>
          <p:sp>
            <p:nvSpPr>
              <p:cNvPr id="96" name="Rectangle 53"/>
              <p:cNvSpPr>
                <a:spLocks noChangeArrowheads="1"/>
              </p:cNvSpPr>
              <p:nvPr/>
            </p:nvSpPr>
            <p:spPr bwMode="auto">
              <a:xfrm>
                <a:off x="1744" y="2768"/>
                <a:ext cx="105" cy="79"/>
              </a:xfrm>
              <a:prstGeom prst="rect">
                <a:avLst/>
              </a:prstGeom>
              <a:noFill/>
              <a:ln w="9525">
                <a:noFill/>
                <a:miter lim="800000"/>
                <a:headEnd/>
                <a:tailEnd/>
              </a:ln>
            </p:spPr>
            <p:txBody>
              <a:bodyPr wrap="none" lIns="0" tIns="0" rIns="0" bIns="0">
                <a:spAutoFit/>
              </a:bodyPr>
              <a:lstStyle/>
              <a:p>
                <a:r>
                  <a:rPr lang="en-US" altLang="ja-JP" sz="800">
                    <a:solidFill>
                      <a:srgbClr val="000000"/>
                    </a:solidFill>
                    <a:latin typeface="ＭＳ Ｐゴシック" charset="-128"/>
                  </a:rPr>
                  <a:t>92</a:t>
                </a:r>
                <a:r>
                  <a:rPr lang="ja-JP" altLang="ja-JP" sz="800">
                    <a:solidFill>
                      <a:srgbClr val="000000"/>
                    </a:solidFill>
                    <a:latin typeface="ＭＳ Ｐゴシック" charset="-128"/>
                  </a:rPr>
                  <a:t>%</a:t>
                </a:r>
                <a:endParaRPr lang="ja-JP" altLang="ja-JP"/>
              </a:p>
            </p:txBody>
          </p:sp>
          <p:sp>
            <p:nvSpPr>
              <p:cNvPr id="97" name="Rectangle 54"/>
              <p:cNvSpPr>
                <a:spLocks noChangeArrowheads="1"/>
              </p:cNvSpPr>
              <p:nvPr/>
            </p:nvSpPr>
            <p:spPr bwMode="auto">
              <a:xfrm>
                <a:off x="2200" y="2768"/>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原則</a:t>
                </a:r>
                <a:r>
                  <a:rPr lang="ja-JP" altLang="ja-JP" sz="800">
                    <a:solidFill>
                      <a:srgbClr val="000000"/>
                    </a:solidFill>
                    <a:latin typeface="ＭＳ Ｐゴシック" charset="-128"/>
                  </a:rPr>
                  <a:t>100%</a:t>
                </a:r>
                <a:endParaRPr lang="ja-JP" altLang="ja-JP"/>
              </a:p>
            </p:txBody>
          </p:sp>
          <p:sp>
            <p:nvSpPr>
              <p:cNvPr id="98" name="Rectangle 55"/>
              <p:cNvSpPr>
                <a:spLocks noChangeArrowheads="1"/>
              </p:cNvSpPr>
              <p:nvPr/>
            </p:nvSpPr>
            <p:spPr bwMode="auto">
              <a:xfrm>
                <a:off x="2639" y="2710"/>
                <a:ext cx="782" cy="79"/>
              </a:xfrm>
              <a:prstGeom prst="rect">
                <a:avLst/>
              </a:prstGeom>
              <a:noFill/>
              <a:ln w="9525">
                <a:noFill/>
                <a:miter lim="800000"/>
                <a:headEnd/>
                <a:tailEnd/>
              </a:ln>
            </p:spPr>
            <p:txBody>
              <a:bodyPr wrap="none" lIns="0" tIns="0" rIns="0" bIns="0">
                <a:spAutoFit/>
              </a:bodyPr>
              <a:lstStyle/>
              <a:p>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altLang="ja-JP" sz="800" dirty="0" smtClean="0">
                    <a:solidFill>
                      <a:srgbClr val="000000"/>
                    </a:solidFill>
                    <a:latin typeface="ＭＳ Ｐゴシック" charset="-128"/>
                  </a:rPr>
                  <a:t>3000</a:t>
                </a:r>
                <a:r>
                  <a:rPr lang="ja-JP" sz="800" dirty="0" smtClean="0">
                    <a:solidFill>
                      <a:srgbClr val="000000"/>
                    </a:solidFill>
                    <a:latin typeface="ＭＳ Ｐゴシック" charset="-128"/>
                  </a:rPr>
                  <a:t>人</a:t>
                </a:r>
                <a:r>
                  <a:rPr lang="ja-JP" sz="800" dirty="0">
                    <a:solidFill>
                      <a:srgbClr val="000000"/>
                    </a:solidFill>
                    <a:latin typeface="ＭＳ Ｐゴシック" charset="-128"/>
                  </a:rPr>
                  <a:t>以上を原則</a:t>
                </a:r>
                <a:r>
                  <a:rPr lang="ja-JP" altLang="ja-JP" sz="800" dirty="0">
                    <a:solidFill>
                      <a:srgbClr val="000000"/>
                    </a:solidFill>
                    <a:latin typeface="ＭＳ Ｐゴシック" charset="-128"/>
                  </a:rPr>
                  <a:t>100%</a:t>
                </a:r>
                <a:endParaRPr lang="ja-JP" altLang="ja-JP" dirty="0"/>
              </a:p>
            </p:txBody>
          </p:sp>
          <p:sp>
            <p:nvSpPr>
              <p:cNvPr id="99" name="Rectangle 56"/>
              <p:cNvSpPr>
                <a:spLocks noChangeArrowheads="1"/>
              </p:cNvSpPr>
              <p:nvPr/>
            </p:nvSpPr>
            <p:spPr bwMode="auto">
              <a:xfrm>
                <a:off x="2639" y="2801"/>
                <a:ext cx="3080" cy="79"/>
              </a:xfrm>
              <a:prstGeom prst="rect">
                <a:avLst/>
              </a:prstGeom>
              <a:noFill/>
              <a:ln w="9525">
                <a:noFill/>
                <a:miter lim="800000"/>
                <a:headEnd/>
                <a:tailEnd/>
              </a:ln>
            </p:spPr>
            <p:txBody>
              <a:bodyPr wrap="square" lIns="0" tIns="0" rIns="0" bIns="0">
                <a:spAutoFit/>
              </a:bodyPr>
              <a:lstStyle/>
              <a:p>
                <a:r>
                  <a:rPr lang="ja-JP" altLang="ja-JP" sz="800" dirty="0" smtClean="0">
                    <a:solidFill>
                      <a:srgbClr val="000000"/>
                    </a:solidFill>
                    <a:latin typeface="ＭＳ Ｐゴシック" charset="-128"/>
                  </a:rPr>
                  <a:t>○</a:t>
                </a:r>
                <a:r>
                  <a:rPr lang="en-US" altLang="ja-JP" sz="800" dirty="0" smtClean="0">
                    <a:solidFill>
                      <a:srgbClr val="000000"/>
                    </a:solidFill>
                    <a:latin typeface="ＭＳ Ｐゴシック" charset="-128"/>
                  </a:rPr>
                  <a:t> </a:t>
                </a:r>
                <a:r>
                  <a:rPr lang="ja-JP" sz="800" dirty="0" smtClean="0">
                    <a:solidFill>
                      <a:srgbClr val="000000"/>
                    </a:solidFill>
                    <a:latin typeface="ＭＳ Ｐゴシック" charset="-128"/>
                  </a:rPr>
                  <a:t>その他</a:t>
                </a:r>
                <a:r>
                  <a:rPr lang="ja-JP" sz="800" dirty="0">
                    <a:solidFill>
                      <a:srgbClr val="000000"/>
                    </a:solidFill>
                    <a:latin typeface="ＭＳ Ｐゴシック" charset="-128"/>
                  </a:rPr>
                  <a:t>、地域の実情にかんがみ、利用者数のみならず利用実態等を</a:t>
                </a:r>
                <a:r>
                  <a:rPr lang="ja-JP" sz="800" dirty="0" smtClean="0">
                    <a:solidFill>
                      <a:srgbClr val="000000"/>
                    </a:solidFill>
                    <a:latin typeface="ＭＳ Ｐゴシック" charset="-128"/>
                  </a:rPr>
                  <a:t>ふまえて可能</a:t>
                </a:r>
                <a:r>
                  <a:rPr lang="ja-JP" sz="800" dirty="0">
                    <a:solidFill>
                      <a:srgbClr val="000000"/>
                    </a:solidFill>
                    <a:latin typeface="ＭＳ Ｐゴシック" charset="-128"/>
                  </a:rPr>
                  <a:t>な</a:t>
                </a:r>
                <a:r>
                  <a:rPr lang="ja-JP" sz="800" dirty="0" smtClean="0">
                    <a:solidFill>
                      <a:srgbClr val="000000"/>
                    </a:solidFill>
                    <a:latin typeface="ＭＳ Ｐゴシック" charset="-128"/>
                  </a:rPr>
                  <a:t>限り</a:t>
                </a:r>
                <a:r>
                  <a:rPr lang="ja-JP" altLang="en-US" sz="800" dirty="0" smtClean="0">
                    <a:solidFill>
                      <a:srgbClr val="000000"/>
                    </a:solidFill>
                    <a:latin typeface="ＭＳ Ｐゴシック" charset="-128"/>
                  </a:rPr>
                  <a:t>ﾊﾞﾘｱﾌﾘｰ</a:t>
                </a:r>
                <a:r>
                  <a:rPr lang="ja-JP" sz="800" dirty="0" smtClean="0">
                    <a:solidFill>
                      <a:srgbClr val="000000"/>
                    </a:solidFill>
                    <a:latin typeface="ＭＳ Ｐゴシック" charset="-128"/>
                  </a:rPr>
                  <a:t>化</a:t>
                </a:r>
                <a:endParaRPr lang="ja-JP" dirty="0"/>
              </a:p>
            </p:txBody>
          </p:sp>
          <p:sp>
            <p:nvSpPr>
              <p:cNvPr id="100" name="Rectangle 57"/>
              <p:cNvSpPr>
                <a:spLocks noChangeArrowheads="1"/>
              </p:cNvSpPr>
              <p:nvPr/>
            </p:nvSpPr>
            <p:spPr bwMode="auto">
              <a:xfrm>
                <a:off x="1744" y="2943"/>
                <a:ext cx="105" cy="79"/>
              </a:xfrm>
              <a:prstGeom prst="rect">
                <a:avLst/>
              </a:prstGeom>
              <a:noFill/>
              <a:ln w="9525">
                <a:noFill/>
                <a:miter lim="800000"/>
                <a:headEnd/>
                <a:tailEnd/>
              </a:ln>
            </p:spPr>
            <p:txBody>
              <a:bodyPr wrap="none" lIns="0" tIns="0" rIns="0" bIns="0">
                <a:spAutoFit/>
              </a:bodyPr>
              <a:lstStyle/>
              <a:p>
                <a:r>
                  <a:rPr lang="en-US" altLang="ja-JP" sz="800">
                    <a:solidFill>
                      <a:srgbClr val="000000"/>
                    </a:solidFill>
                    <a:latin typeface="ＭＳ Ｐゴシック" charset="-128"/>
                  </a:rPr>
                  <a:t>81</a:t>
                </a:r>
                <a:r>
                  <a:rPr lang="ja-JP" altLang="ja-JP" sz="800">
                    <a:solidFill>
                      <a:srgbClr val="000000"/>
                    </a:solidFill>
                    <a:latin typeface="ＭＳ Ｐゴシック" charset="-128"/>
                  </a:rPr>
                  <a:t>%</a:t>
                </a:r>
                <a:endParaRPr lang="ja-JP" altLang="ja-JP"/>
              </a:p>
            </p:txBody>
          </p:sp>
          <p:sp>
            <p:nvSpPr>
              <p:cNvPr id="101" name="Rectangle 58"/>
              <p:cNvSpPr>
                <a:spLocks noChangeArrowheads="1"/>
              </p:cNvSpPr>
              <p:nvPr/>
            </p:nvSpPr>
            <p:spPr bwMode="auto">
              <a:xfrm>
                <a:off x="2244" y="2943"/>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65%</a:t>
                </a:r>
                <a:endParaRPr lang="ja-JP" altLang="ja-JP"/>
              </a:p>
            </p:txBody>
          </p:sp>
          <p:sp>
            <p:nvSpPr>
              <p:cNvPr id="102" name="Rectangle 59"/>
              <p:cNvSpPr>
                <a:spLocks noChangeArrowheads="1"/>
              </p:cNvSpPr>
              <p:nvPr/>
            </p:nvSpPr>
            <p:spPr bwMode="auto">
              <a:xfrm>
                <a:off x="2639" y="2943"/>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90%</a:t>
                </a:r>
                <a:endParaRPr lang="ja-JP" altLang="ja-JP"/>
              </a:p>
            </p:txBody>
          </p:sp>
          <p:sp>
            <p:nvSpPr>
              <p:cNvPr id="103" name="Rectangle 60"/>
              <p:cNvSpPr>
                <a:spLocks noChangeArrowheads="1"/>
              </p:cNvSpPr>
              <p:nvPr/>
            </p:nvSpPr>
            <p:spPr bwMode="auto">
              <a:xfrm>
                <a:off x="34" y="3074"/>
                <a:ext cx="242"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タクシー</a:t>
                </a:r>
                <a:endParaRPr lang="ja-JP"/>
              </a:p>
            </p:txBody>
          </p:sp>
          <p:sp>
            <p:nvSpPr>
              <p:cNvPr id="104" name="Rectangle 61"/>
              <p:cNvSpPr>
                <a:spLocks noChangeArrowheads="1"/>
              </p:cNvSpPr>
              <p:nvPr/>
            </p:nvSpPr>
            <p:spPr bwMode="auto">
              <a:xfrm>
                <a:off x="413" y="3074"/>
                <a:ext cx="522"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福祉タクシー車両</a:t>
                </a:r>
                <a:endParaRPr lang="ja-JP"/>
              </a:p>
            </p:txBody>
          </p:sp>
          <p:sp>
            <p:nvSpPr>
              <p:cNvPr id="105" name="Rectangle 62"/>
              <p:cNvSpPr>
                <a:spLocks noChangeArrowheads="1"/>
              </p:cNvSpPr>
              <p:nvPr/>
            </p:nvSpPr>
            <p:spPr bwMode="auto">
              <a:xfrm>
                <a:off x="1675" y="3074"/>
                <a:ext cx="259"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1</a:t>
                </a:r>
                <a:r>
                  <a:rPr lang="en-US" altLang="ja-JP" sz="800">
                    <a:solidFill>
                      <a:srgbClr val="000000"/>
                    </a:solidFill>
                    <a:latin typeface="ＭＳ Ｐゴシック" charset="-128"/>
                  </a:rPr>
                  <a:t>2,256</a:t>
                </a:r>
                <a:r>
                  <a:rPr lang="ja-JP" sz="800">
                    <a:solidFill>
                      <a:srgbClr val="000000"/>
                    </a:solidFill>
                    <a:latin typeface="ＭＳ Ｐゴシック" charset="-128"/>
                  </a:rPr>
                  <a:t>台</a:t>
                </a:r>
                <a:endParaRPr lang="ja-JP"/>
              </a:p>
            </p:txBody>
          </p:sp>
          <p:sp>
            <p:nvSpPr>
              <p:cNvPr id="106" name="Rectangle 63"/>
              <p:cNvSpPr>
                <a:spLocks noChangeArrowheads="1"/>
              </p:cNvSpPr>
              <p:nvPr/>
            </p:nvSpPr>
            <p:spPr bwMode="auto">
              <a:xfrm>
                <a:off x="2175" y="3074"/>
                <a:ext cx="329"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18,000</a:t>
                </a:r>
                <a:r>
                  <a:rPr lang="ja-JP" sz="800">
                    <a:solidFill>
                      <a:srgbClr val="000000"/>
                    </a:solidFill>
                    <a:latin typeface="ＭＳ Ｐゴシック" charset="-128"/>
                  </a:rPr>
                  <a:t>台</a:t>
                </a:r>
                <a:endParaRPr lang="ja-JP"/>
              </a:p>
            </p:txBody>
          </p:sp>
          <p:sp>
            <p:nvSpPr>
              <p:cNvPr id="107" name="Rectangle 64"/>
              <p:cNvSpPr>
                <a:spLocks noChangeArrowheads="1"/>
              </p:cNvSpPr>
              <p:nvPr/>
            </p:nvSpPr>
            <p:spPr bwMode="auto">
              <a:xfrm>
                <a:off x="2639" y="3074"/>
                <a:ext cx="329"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28,000</a:t>
                </a:r>
                <a:r>
                  <a:rPr lang="ja-JP" sz="800">
                    <a:solidFill>
                      <a:srgbClr val="000000"/>
                    </a:solidFill>
                    <a:latin typeface="ＭＳ Ｐゴシック" charset="-128"/>
                  </a:rPr>
                  <a:t>台</a:t>
                </a:r>
                <a:endParaRPr lang="ja-JP"/>
              </a:p>
            </p:txBody>
          </p:sp>
          <p:sp>
            <p:nvSpPr>
              <p:cNvPr id="108" name="Rectangle 65"/>
              <p:cNvSpPr>
                <a:spLocks noChangeArrowheads="1"/>
              </p:cNvSpPr>
              <p:nvPr/>
            </p:nvSpPr>
            <p:spPr bwMode="auto">
              <a:xfrm>
                <a:off x="34" y="3220"/>
                <a:ext cx="14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道路</a:t>
                </a:r>
                <a:endParaRPr lang="ja-JP"/>
              </a:p>
            </p:txBody>
          </p:sp>
          <p:sp>
            <p:nvSpPr>
              <p:cNvPr id="109" name="Rectangle 66"/>
              <p:cNvSpPr>
                <a:spLocks noChangeArrowheads="1"/>
              </p:cNvSpPr>
              <p:nvPr/>
            </p:nvSpPr>
            <p:spPr bwMode="auto">
              <a:xfrm>
                <a:off x="1744" y="3220"/>
                <a:ext cx="105" cy="79"/>
              </a:xfrm>
              <a:prstGeom prst="rect">
                <a:avLst/>
              </a:prstGeom>
              <a:noFill/>
              <a:ln w="9525">
                <a:noFill/>
                <a:miter lim="800000"/>
                <a:headEnd/>
                <a:tailEnd/>
              </a:ln>
            </p:spPr>
            <p:txBody>
              <a:bodyPr wrap="none" lIns="0" tIns="0" rIns="0" bIns="0">
                <a:spAutoFit/>
              </a:bodyPr>
              <a:lstStyle/>
              <a:p>
                <a:r>
                  <a:rPr lang="en-US" altLang="ja-JP" sz="800">
                    <a:solidFill>
                      <a:srgbClr val="000000"/>
                    </a:solidFill>
                    <a:latin typeface="ＭＳ Ｐゴシック" charset="-128"/>
                  </a:rPr>
                  <a:t>6</a:t>
                </a:r>
                <a:r>
                  <a:rPr lang="ja-JP" altLang="ja-JP" sz="800">
                    <a:solidFill>
                      <a:srgbClr val="000000"/>
                    </a:solidFill>
                    <a:latin typeface="ＭＳ Ｐゴシック" charset="-128"/>
                  </a:rPr>
                  <a:t>8%</a:t>
                </a:r>
                <a:endParaRPr lang="ja-JP" altLang="ja-JP"/>
              </a:p>
            </p:txBody>
          </p:sp>
          <p:sp>
            <p:nvSpPr>
              <p:cNvPr id="110" name="Rectangle 67"/>
              <p:cNvSpPr>
                <a:spLocks noChangeArrowheads="1"/>
              </p:cNvSpPr>
              <p:nvPr/>
            </p:nvSpPr>
            <p:spPr bwMode="auto">
              <a:xfrm>
                <a:off x="2200" y="3220"/>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原則</a:t>
                </a:r>
                <a:r>
                  <a:rPr lang="ja-JP" altLang="ja-JP" sz="800">
                    <a:solidFill>
                      <a:srgbClr val="000000"/>
                    </a:solidFill>
                    <a:latin typeface="ＭＳ Ｐゴシック" charset="-128"/>
                  </a:rPr>
                  <a:t>100%</a:t>
                </a:r>
                <a:endParaRPr lang="ja-JP" altLang="ja-JP"/>
              </a:p>
            </p:txBody>
          </p:sp>
          <p:sp>
            <p:nvSpPr>
              <p:cNvPr id="111" name="Rectangle 68"/>
              <p:cNvSpPr>
                <a:spLocks noChangeArrowheads="1"/>
              </p:cNvSpPr>
              <p:nvPr/>
            </p:nvSpPr>
            <p:spPr bwMode="auto">
              <a:xfrm>
                <a:off x="2639" y="3196"/>
                <a:ext cx="3080" cy="79"/>
              </a:xfrm>
              <a:prstGeom prst="rect">
                <a:avLst/>
              </a:prstGeom>
              <a:noFill/>
              <a:ln w="9525">
                <a:noFill/>
                <a:miter lim="800000"/>
                <a:headEnd/>
                <a:tailEnd/>
              </a:ln>
            </p:spPr>
            <p:txBody>
              <a:bodyPr wrap="square" lIns="0" tIns="0" rIns="0" bIns="0">
                <a:spAutoFit/>
              </a:bodyPr>
              <a:lstStyle/>
              <a:p>
                <a:r>
                  <a:rPr lang="ja-JP" sz="800" dirty="0">
                    <a:solidFill>
                      <a:srgbClr val="000000"/>
                    </a:solidFill>
                    <a:latin typeface="ＭＳ Ｐゴシック" charset="-128"/>
                  </a:rPr>
                  <a:t>原則</a:t>
                </a:r>
                <a:r>
                  <a:rPr lang="ja-JP" altLang="ja-JP" sz="800" dirty="0">
                    <a:solidFill>
                      <a:srgbClr val="000000"/>
                    </a:solidFill>
                    <a:latin typeface="ＭＳ Ｐゴシック" charset="-128"/>
                  </a:rPr>
                  <a:t>100%</a:t>
                </a:r>
                <a:r>
                  <a:rPr lang="ja-JP" altLang="en-US" sz="800" dirty="0">
                    <a:solidFill>
                      <a:srgbClr val="000000"/>
                    </a:solidFill>
                    <a:latin typeface="ＭＳ Ｐゴシック" charset="-128"/>
                  </a:rPr>
                  <a:t>（</a:t>
                </a:r>
                <a:r>
                  <a:rPr lang="ja-JP" altLang="en-US" sz="800" dirty="0"/>
                  <a:t>今後、市町村の基本構想作成による重点整備地区の増加に伴い、増加する対象施設も含む）</a:t>
                </a:r>
              </a:p>
            </p:txBody>
          </p:sp>
          <p:sp>
            <p:nvSpPr>
              <p:cNvPr id="112" name="Rectangle 69"/>
              <p:cNvSpPr>
                <a:spLocks noChangeArrowheads="1"/>
              </p:cNvSpPr>
              <p:nvPr/>
            </p:nvSpPr>
            <p:spPr bwMode="auto">
              <a:xfrm>
                <a:off x="413" y="3346"/>
                <a:ext cx="56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移動等円滑化園路</a:t>
                </a:r>
                <a:endParaRPr lang="ja-JP"/>
              </a:p>
            </p:txBody>
          </p:sp>
          <p:sp>
            <p:nvSpPr>
              <p:cNvPr id="113" name="Rectangle 70"/>
              <p:cNvSpPr>
                <a:spLocks noChangeArrowheads="1"/>
              </p:cNvSpPr>
              <p:nvPr/>
            </p:nvSpPr>
            <p:spPr bwMode="auto">
              <a:xfrm>
                <a:off x="1744" y="3346"/>
                <a:ext cx="105"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46%</a:t>
                </a:r>
                <a:endParaRPr lang="ja-JP" altLang="ja-JP"/>
              </a:p>
            </p:txBody>
          </p:sp>
          <p:sp>
            <p:nvSpPr>
              <p:cNvPr id="114" name="Rectangle 71"/>
              <p:cNvSpPr>
                <a:spLocks noChangeArrowheads="1"/>
              </p:cNvSpPr>
              <p:nvPr/>
            </p:nvSpPr>
            <p:spPr bwMode="auto">
              <a:xfrm>
                <a:off x="2244" y="3346"/>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45%</a:t>
                </a:r>
                <a:endParaRPr lang="ja-JP" altLang="ja-JP"/>
              </a:p>
            </p:txBody>
          </p:sp>
          <p:sp>
            <p:nvSpPr>
              <p:cNvPr id="115" name="Rectangle 72"/>
              <p:cNvSpPr>
                <a:spLocks noChangeArrowheads="1"/>
              </p:cNvSpPr>
              <p:nvPr/>
            </p:nvSpPr>
            <p:spPr bwMode="auto">
              <a:xfrm>
                <a:off x="2639" y="3346"/>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60%</a:t>
                </a:r>
                <a:endParaRPr lang="ja-JP" altLang="ja-JP"/>
              </a:p>
            </p:txBody>
          </p:sp>
          <p:sp>
            <p:nvSpPr>
              <p:cNvPr id="116" name="Rectangle 73"/>
              <p:cNvSpPr>
                <a:spLocks noChangeArrowheads="1"/>
              </p:cNvSpPr>
              <p:nvPr/>
            </p:nvSpPr>
            <p:spPr bwMode="auto">
              <a:xfrm>
                <a:off x="1744" y="3436"/>
                <a:ext cx="105"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38%</a:t>
                </a:r>
                <a:endParaRPr lang="ja-JP" altLang="ja-JP"/>
              </a:p>
            </p:txBody>
          </p:sp>
          <p:sp>
            <p:nvSpPr>
              <p:cNvPr id="117" name="Rectangle 74"/>
              <p:cNvSpPr>
                <a:spLocks noChangeArrowheads="1"/>
              </p:cNvSpPr>
              <p:nvPr/>
            </p:nvSpPr>
            <p:spPr bwMode="auto">
              <a:xfrm>
                <a:off x="2244" y="3436"/>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35%</a:t>
                </a:r>
                <a:endParaRPr lang="ja-JP" altLang="ja-JP"/>
              </a:p>
            </p:txBody>
          </p:sp>
          <p:sp>
            <p:nvSpPr>
              <p:cNvPr id="118" name="Rectangle 75"/>
              <p:cNvSpPr>
                <a:spLocks noChangeArrowheads="1"/>
              </p:cNvSpPr>
              <p:nvPr/>
            </p:nvSpPr>
            <p:spPr bwMode="auto">
              <a:xfrm>
                <a:off x="2639" y="3436"/>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60%</a:t>
                </a:r>
                <a:endParaRPr lang="ja-JP" altLang="ja-JP"/>
              </a:p>
            </p:txBody>
          </p:sp>
          <p:sp>
            <p:nvSpPr>
              <p:cNvPr id="119" name="Rectangle 76"/>
              <p:cNvSpPr>
                <a:spLocks noChangeArrowheads="1"/>
              </p:cNvSpPr>
              <p:nvPr/>
            </p:nvSpPr>
            <p:spPr bwMode="auto">
              <a:xfrm>
                <a:off x="1744" y="3525"/>
                <a:ext cx="105"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31%</a:t>
                </a:r>
                <a:endParaRPr lang="ja-JP" altLang="ja-JP"/>
              </a:p>
            </p:txBody>
          </p:sp>
          <p:sp>
            <p:nvSpPr>
              <p:cNvPr id="120" name="Rectangle 77"/>
              <p:cNvSpPr>
                <a:spLocks noChangeArrowheads="1"/>
              </p:cNvSpPr>
              <p:nvPr/>
            </p:nvSpPr>
            <p:spPr bwMode="auto">
              <a:xfrm>
                <a:off x="2244" y="3525"/>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30%</a:t>
                </a:r>
                <a:endParaRPr lang="ja-JP" altLang="ja-JP"/>
              </a:p>
            </p:txBody>
          </p:sp>
          <p:sp>
            <p:nvSpPr>
              <p:cNvPr id="121" name="Rectangle 78"/>
              <p:cNvSpPr>
                <a:spLocks noChangeArrowheads="1"/>
              </p:cNvSpPr>
              <p:nvPr/>
            </p:nvSpPr>
            <p:spPr bwMode="auto">
              <a:xfrm>
                <a:off x="2639" y="3525"/>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45%</a:t>
                </a:r>
                <a:endParaRPr lang="ja-JP" altLang="ja-JP"/>
              </a:p>
            </p:txBody>
          </p:sp>
          <p:sp>
            <p:nvSpPr>
              <p:cNvPr id="122" name="Rectangle 79"/>
              <p:cNvSpPr>
                <a:spLocks noChangeArrowheads="1"/>
              </p:cNvSpPr>
              <p:nvPr/>
            </p:nvSpPr>
            <p:spPr bwMode="auto">
              <a:xfrm>
                <a:off x="18" y="3596"/>
                <a:ext cx="384" cy="79"/>
              </a:xfrm>
              <a:prstGeom prst="rect">
                <a:avLst/>
              </a:prstGeom>
              <a:noFill/>
              <a:ln w="9525">
                <a:noFill/>
                <a:miter lim="800000"/>
                <a:headEnd/>
                <a:tailEnd/>
              </a:ln>
            </p:spPr>
            <p:txBody>
              <a:bodyPr lIns="0" tIns="0" rIns="0" bIns="0">
                <a:spAutoFit/>
              </a:bodyPr>
              <a:lstStyle/>
              <a:p>
                <a:r>
                  <a:rPr lang="ja-JP" sz="800">
                    <a:solidFill>
                      <a:srgbClr val="000000"/>
                    </a:solidFill>
                    <a:latin typeface="ＭＳ Ｐゴシック" charset="-128"/>
                  </a:rPr>
                  <a:t>路外駐車場</a:t>
                </a:r>
                <a:endParaRPr lang="ja-JP"/>
              </a:p>
            </p:txBody>
          </p:sp>
          <p:sp>
            <p:nvSpPr>
              <p:cNvPr id="123" name="Rectangle 80"/>
              <p:cNvSpPr>
                <a:spLocks noChangeArrowheads="1"/>
              </p:cNvSpPr>
              <p:nvPr/>
            </p:nvSpPr>
            <p:spPr bwMode="auto">
              <a:xfrm>
                <a:off x="413" y="3635"/>
                <a:ext cx="49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特定路外駐車場</a:t>
                </a:r>
                <a:endParaRPr lang="ja-JP"/>
              </a:p>
            </p:txBody>
          </p:sp>
          <p:sp>
            <p:nvSpPr>
              <p:cNvPr id="124" name="Rectangle 81"/>
              <p:cNvSpPr>
                <a:spLocks noChangeArrowheads="1"/>
              </p:cNvSpPr>
              <p:nvPr/>
            </p:nvSpPr>
            <p:spPr bwMode="auto">
              <a:xfrm>
                <a:off x="1744" y="3635"/>
                <a:ext cx="105"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4</a:t>
                </a:r>
                <a:r>
                  <a:rPr lang="en-US" altLang="ja-JP" sz="800">
                    <a:solidFill>
                      <a:srgbClr val="000000"/>
                    </a:solidFill>
                    <a:latin typeface="ＭＳ Ｐゴシック" charset="-128"/>
                  </a:rPr>
                  <a:t>6</a:t>
                </a:r>
                <a:r>
                  <a:rPr lang="ja-JP" altLang="ja-JP" sz="800">
                    <a:solidFill>
                      <a:srgbClr val="000000"/>
                    </a:solidFill>
                    <a:latin typeface="ＭＳ Ｐゴシック" charset="-128"/>
                  </a:rPr>
                  <a:t>%</a:t>
                </a:r>
                <a:endParaRPr lang="ja-JP" altLang="ja-JP"/>
              </a:p>
            </p:txBody>
          </p:sp>
          <p:sp>
            <p:nvSpPr>
              <p:cNvPr id="125" name="Rectangle 82"/>
              <p:cNvSpPr>
                <a:spLocks noChangeArrowheads="1"/>
              </p:cNvSpPr>
              <p:nvPr/>
            </p:nvSpPr>
            <p:spPr bwMode="auto">
              <a:xfrm>
                <a:off x="2244" y="3635"/>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40%</a:t>
                </a:r>
                <a:endParaRPr lang="ja-JP" altLang="ja-JP"/>
              </a:p>
            </p:txBody>
          </p:sp>
          <p:sp>
            <p:nvSpPr>
              <p:cNvPr id="126" name="Rectangle 83"/>
              <p:cNvSpPr>
                <a:spLocks noChangeArrowheads="1"/>
              </p:cNvSpPr>
              <p:nvPr/>
            </p:nvSpPr>
            <p:spPr bwMode="auto">
              <a:xfrm>
                <a:off x="2639" y="3635"/>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70%</a:t>
                </a:r>
                <a:endParaRPr lang="ja-JP" altLang="ja-JP"/>
              </a:p>
            </p:txBody>
          </p:sp>
          <p:sp>
            <p:nvSpPr>
              <p:cNvPr id="127" name="Rectangle 84"/>
              <p:cNvSpPr>
                <a:spLocks noChangeArrowheads="1"/>
              </p:cNvSpPr>
              <p:nvPr/>
            </p:nvSpPr>
            <p:spPr bwMode="auto">
              <a:xfrm>
                <a:off x="34" y="3782"/>
                <a:ext cx="21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建築物</a:t>
                </a:r>
                <a:endParaRPr lang="ja-JP"/>
              </a:p>
            </p:txBody>
          </p:sp>
          <p:sp>
            <p:nvSpPr>
              <p:cNvPr id="128" name="Rectangle 85"/>
              <p:cNvSpPr>
                <a:spLocks noChangeArrowheads="1"/>
              </p:cNvSpPr>
              <p:nvPr/>
            </p:nvSpPr>
            <p:spPr bwMode="auto">
              <a:xfrm>
                <a:off x="1744" y="3782"/>
                <a:ext cx="105" cy="79"/>
              </a:xfrm>
              <a:prstGeom prst="rect">
                <a:avLst/>
              </a:prstGeom>
              <a:noFill/>
              <a:ln w="9525">
                <a:noFill/>
                <a:miter lim="800000"/>
                <a:headEnd/>
                <a:tailEnd/>
              </a:ln>
            </p:spPr>
            <p:txBody>
              <a:bodyPr wrap="none" lIns="0" tIns="0" rIns="0" bIns="0">
                <a:spAutoFit/>
              </a:bodyPr>
              <a:lstStyle/>
              <a:p>
                <a:r>
                  <a:rPr lang="ja-JP" altLang="ja-JP" sz="800" dirty="0" smtClean="0">
                    <a:solidFill>
                      <a:srgbClr val="000000"/>
                    </a:solidFill>
                    <a:latin typeface="ＭＳ Ｐゴシック" charset="-128"/>
                  </a:rPr>
                  <a:t>4</a:t>
                </a:r>
                <a:r>
                  <a:rPr lang="en-US" altLang="ja-JP" sz="800" dirty="0" smtClean="0">
                    <a:solidFill>
                      <a:srgbClr val="000000"/>
                    </a:solidFill>
                    <a:latin typeface="ＭＳ Ｐゴシック" charset="-128"/>
                  </a:rPr>
                  <a:t>8</a:t>
                </a:r>
                <a:r>
                  <a:rPr lang="ja-JP" altLang="ja-JP" sz="800" dirty="0" smtClean="0">
                    <a:solidFill>
                      <a:srgbClr val="000000"/>
                    </a:solidFill>
                    <a:latin typeface="ＭＳ Ｐゴシック" charset="-128"/>
                  </a:rPr>
                  <a:t>%</a:t>
                </a:r>
                <a:endParaRPr lang="ja-JP" altLang="ja-JP" dirty="0"/>
              </a:p>
            </p:txBody>
          </p:sp>
          <p:sp>
            <p:nvSpPr>
              <p:cNvPr id="129" name="Rectangle 86"/>
              <p:cNvSpPr>
                <a:spLocks noChangeArrowheads="1"/>
              </p:cNvSpPr>
              <p:nvPr/>
            </p:nvSpPr>
            <p:spPr bwMode="auto">
              <a:xfrm>
                <a:off x="2244" y="3782"/>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50%</a:t>
                </a:r>
                <a:endParaRPr lang="ja-JP" altLang="ja-JP"/>
              </a:p>
            </p:txBody>
          </p:sp>
          <p:sp>
            <p:nvSpPr>
              <p:cNvPr id="130" name="Rectangle 87"/>
              <p:cNvSpPr>
                <a:spLocks noChangeArrowheads="1"/>
              </p:cNvSpPr>
              <p:nvPr/>
            </p:nvSpPr>
            <p:spPr bwMode="auto">
              <a:xfrm>
                <a:off x="2639" y="3782"/>
                <a:ext cx="175"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約</a:t>
                </a:r>
                <a:r>
                  <a:rPr lang="ja-JP" altLang="ja-JP" sz="800">
                    <a:solidFill>
                      <a:srgbClr val="000000"/>
                    </a:solidFill>
                    <a:latin typeface="ＭＳ Ｐゴシック" charset="-128"/>
                  </a:rPr>
                  <a:t>60%</a:t>
                </a:r>
                <a:endParaRPr lang="ja-JP" altLang="ja-JP"/>
              </a:p>
            </p:txBody>
          </p:sp>
          <p:sp>
            <p:nvSpPr>
              <p:cNvPr id="131" name="Rectangle 88"/>
              <p:cNvSpPr>
                <a:spLocks noChangeArrowheads="1"/>
              </p:cNvSpPr>
              <p:nvPr/>
            </p:nvSpPr>
            <p:spPr bwMode="auto">
              <a:xfrm>
                <a:off x="34" y="3945"/>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信号機等</a:t>
                </a:r>
                <a:endParaRPr lang="ja-JP"/>
              </a:p>
            </p:txBody>
          </p:sp>
          <p:sp>
            <p:nvSpPr>
              <p:cNvPr id="132" name="Rectangle 89"/>
              <p:cNvSpPr>
                <a:spLocks noChangeArrowheads="1"/>
              </p:cNvSpPr>
              <p:nvPr/>
            </p:nvSpPr>
            <p:spPr bwMode="auto">
              <a:xfrm>
                <a:off x="1744" y="3945"/>
                <a:ext cx="105" cy="79"/>
              </a:xfrm>
              <a:prstGeom prst="rect">
                <a:avLst/>
              </a:prstGeom>
              <a:noFill/>
              <a:ln w="9525">
                <a:noFill/>
                <a:miter lim="800000"/>
                <a:headEnd/>
                <a:tailEnd/>
              </a:ln>
            </p:spPr>
            <p:txBody>
              <a:bodyPr wrap="none" lIns="0" tIns="0" rIns="0" bIns="0">
                <a:spAutoFit/>
              </a:bodyPr>
              <a:lstStyle/>
              <a:p>
                <a:r>
                  <a:rPr lang="ja-JP" altLang="ja-JP" sz="800" dirty="0" smtClean="0">
                    <a:solidFill>
                      <a:srgbClr val="000000"/>
                    </a:solidFill>
                    <a:latin typeface="ＭＳ Ｐゴシック" charset="-128"/>
                  </a:rPr>
                  <a:t>9</a:t>
                </a:r>
                <a:r>
                  <a:rPr lang="en-US" altLang="ja-JP" sz="800" dirty="0" smtClean="0">
                    <a:solidFill>
                      <a:srgbClr val="000000"/>
                    </a:solidFill>
                    <a:latin typeface="ＭＳ Ｐゴシック" charset="-128"/>
                  </a:rPr>
                  <a:t>6</a:t>
                </a:r>
                <a:r>
                  <a:rPr lang="ja-JP" altLang="ja-JP" sz="800" dirty="0" smtClean="0">
                    <a:solidFill>
                      <a:srgbClr val="000000"/>
                    </a:solidFill>
                    <a:latin typeface="ＭＳ Ｐゴシック" charset="-128"/>
                  </a:rPr>
                  <a:t>%</a:t>
                </a:r>
                <a:endParaRPr lang="ja-JP" altLang="ja-JP" dirty="0"/>
              </a:p>
            </p:txBody>
          </p:sp>
          <p:sp>
            <p:nvSpPr>
              <p:cNvPr id="133" name="Rectangle 90"/>
              <p:cNvSpPr>
                <a:spLocks noChangeArrowheads="1"/>
              </p:cNvSpPr>
              <p:nvPr/>
            </p:nvSpPr>
            <p:spPr bwMode="auto">
              <a:xfrm>
                <a:off x="2200" y="3945"/>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原則</a:t>
                </a:r>
                <a:r>
                  <a:rPr lang="ja-JP" altLang="ja-JP" sz="800">
                    <a:solidFill>
                      <a:srgbClr val="000000"/>
                    </a:solidFill>
                    <a:latin typeface="ＭＳ Ｐゴシック" charset="-128"/>
                  </a:rPr>
                  <a:t>100%</a:t>
                </a:r>
                <a:endParaRPr lang="ja-JP" altLang="ja-JP"/>
              </a:p>
            </p:txBody>
          </p:sp>
          <p:sp>
            <p:nvSpPr>
              <p:cNvPr id="134" name="Rectangle 91"/>
              <p:cNvSpPr>
                <a:spLocks noChangeArrowheads="1"/>
              </p:cNvSpPr>
              <p:nvPr/>
            </p:nvSpPr>
            <p:spPr bwMode="auto">
              <a:xfrm>
                <a:off x="2639" y="3945"/>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原則</a:t>
                </a:r>
                <a:r>
                  <a:rPr lang="ja-JP" altLang="ja-JP" sz="800">
                    <a:solidFill>
                      <a:srgbClr val="000000"/>
                    </a:solidFill>
                    <a:latin typeface="ＭＳ Ｐゴシック" charset="-128"/>
                  </a:rPr>
                  <a:t>100%</a:t>
                </a:r>
                <a:endParaRPr lang="ja-JP" altLang="ja-JP"/>
              </a:p>
            </p:txBody>
          </p:sp>
          <p:sp>
            <p:nvSpPr>
              <p:cNvPr id="135" name="Rectangle 92"/>
              <p:cNvSpPr>
                <a:spLocks noChangeArrowheads="1"/>
              </p:cNvSpPr>
              <p:nvPr/>
            </p:nvSpPr>
            <p:spPr bwMode="auto">
              <a:xfrm>
                <a:off x="34" y="4072"/>
                <a:ext cx="2023" cy="69"/>
              </a:xfrm>
              <a:prstGeom prst="rect">
                <a:avLst/>
              </a:prstGeom>
              <a:noFill/>
              <a:ln w="9525">
                <a:noFill/>
                <a:miter lim="800000"/>
                <a:headEnd/>
                <a:tailEnd/>
              </a:ln>
            </p:spPr>
            <p:txBody>
              <a:bodyPr wrap="none" lIns="0" tIns="0" rIns="0" bIns="0">
                <a:spAutoFit/>
              </a:bodyPr>
              <a:lstStyle/>
              <a:p>
                <a:r>
                  <a:rPr lang="ja-JP" altLang="ja-JP" sz="700">
                    <a:solidFill>
                      <a:srgbClr val="000000"/>
                    </a:solidFill>
                    <a:latin typeface="ＭＳ Ｐゴシック" charset="-128"/>
                  </a:rPr>
                  <a:t>※</a:t>
                </a:r>
                <a:r>
                  <a:rPr lang="ja-JP" sz="700">
                    <a:solidFill>
                      <a:srgbClr val="000000"/>
                    </a:solidFill>
                    <a:latin typeface="ＭＳ Ｐゴシック" charset="-128"/>
                  </a:rPr>
                  <a:t>１　</a:t>
                </a:r>
                <a:r>
                  <a:rPr lang="en-US" altLang="ja-JP" sz="700">
                    <a:solidFill>
                      <a:srgbClr val="000000"/>
                    </a:solidFill>
                    <a:latin typeface="ＭＳ Ｐゴシック" charset="-128"/>
                  </a:rPr>
                  <a:t>H22</a:t>
                </a:r>
                <a:r>
                  <a:rPr lang="ja-JP" altLang="en-US" sz="700">
                    <a:solidFill>
                      <a:srgbClr val="000000"/>
                    </a:solidFill>
                    <a:latin typeface="ＭＳ Ｐゴシック" charset="-128"/>
                  </a:rPr>
                  <a:t>年までの</a:t>
                </a:r>
                <a:r>
                  <a:rPr lang="ja-JP" sz="700">
                    <a:solidFill>
                      <a:srgbClr val="000000"/>
                    </a:solidFill>
                    <a:latin typeface="ＭＳ Ｐゴシック" charset="-128"/>
                  </a:rPr>
                  <a:t>目標については１日平均利用客数</a:t>
                </a:r>
                <a:r>
                  <a:rPr lang="en-US" altLang="ja-JP" sz="700">
                    <a:solidFill>
                      <a:srgbClr val="000000"/>
                    </a:solidFill>
                    <a:latin typeface="ＭＳ Ｐゴシック" charset="-128"/>
                  </a:rPr>
                  <a:t>5</a:t>
                </a:r>
                <a:r>
                  <a:rPr lang="ja-JP" altLang="ja-JP" sz="700">
                    <a:solidFill>
                      <a:srgbClr val="000000"/>
                    </a:solidFill>
                    <a:latin typeface="ＭＳ Ｐゴシック" charset="-128"/>
                  </a:rPr>
                  <a:t>000</a:t>
                </a:r>
                <a:r>
                  <a:rPr lang="ja-JP" sz="700">
                    <a:solidFill>
                      <a:srgbClr val="000000"/>
                    </a:solidFill>
                    <a:latin typeface="ＭＳ Ｐゴシック" charset="-128"/>
                  </a:rPr>
                  <a:t>人以上のものが対象</a:t>
                </a:r>
                <a:endParaRPr lang="ja-JP"/>
              </a:p>
            </p:txBody>
          </p:sp>
          <p:sp>
            <p:nvSpPr>
              <p:cNvPr id="136" name="Rectangle 93"/>
              <p:cNvSpPr>
                <a:spLocks noChangeArrowheads="1"/>
              </p:cNvSpPr>
              <p:nvPr/>
            </p:nvSpPr>
            <p:spPr bwMode="auto">
              <a:xfrm>
                <a:off x="34" y="4140"/>
                <a:ext cx="2431" cy="69"/>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ＭＳ Ｐゴシック" charset="-128"/>
                  </a:rPr>
                  <a:t>※</a:t>
                </a:r>
                <a:r>
                  <a:rPr lang="ja-JP" sz="700" dirty="0">
                    <a:solidFill>
                      <a:srgbClr val="000000"/>
                    </a:solidFill>
                    <a:latin typeface="ＭＳ Ｐゴシック" charset="-128"/>
                  </a:rPr>
                  <a:t>２　旅客施設は段差解消済みの施設の比率。　</a:t>
                </a:r>
                <a:r>
                  <a:rPr lang="en-US" altLang="ja-JP" sz="700" dirty="0">
                    <a:solidFill>
                      <a:srgbClr val="000000"/>
                    </a:solidFill>
                    <a:latin typeface="ＭＳ Ｐゴシック" charset="-128"/>
                  </a:rPr>
                  <a:t>1</a:t>
                </a:r>
                <a:r>
                  <a:rPr lang="ja-JP" altLang="en-US" sz="700" dirty="0">
                    <a:solidFill>
                      <a:srgbClr val="000000"/>
                    </a:solidFill>
                    <a:latin typeface="ＭＳ Ｐゴシック" charset="-128"/>
                  </a:rPr>
                  <a:t>日平均利用客数</a:t>
                </a:r>
                <a:r>
                  <a:rPr lang="en-US" altLang="ja-JP" sz="700" dirty="0">
                    <a:solidFill>
                      <a:srgbClr val="000000"/>
                    </a:solidFill>
                    <a:latin typeface="ＭＳ Ｐゴシック" charset="-128"/>
                  </a:rPr>
                  <a:t>3000</a:t>
                </a:r>
                <a:r>
                  <a:rPr lang="ja-JP" altLang="en-US" sz="700" dirty="0">
                    <a:solidFill>
                      <a:srgbClr val="000000"/>
                    </a:solidFill>
                    <a:latin typeface="ＭＳ Ｐゴシック" charset="-128"/>
                  </a:rPr>
                  <a:t>人以上の数値を記載。</a:t>
                </a:r>
                <a:endParaRPr lang="ja-JP" dirty="0"/>
              </a:p>
            </p:txBody>
          </p:sp>
          <p:sp>
            <p:nvSpPr>
              <p:cNvPr id="137" name="Rectangle 94"/>
              <p:cNvSpPr>
                <a:spLocks noChangeArrowheads="1"/>
              </p:cNvSpPr>
              <p:nvPr/>
            </p:nvSpPr>
            <p:spPr bwMode="auto">
              <a:xfrm>
                <a:off x="413" y="3179"/>
                <a:ext cx="1152" cy="158"/>
              </a:xfrm>
              <a:prstGeom prst="rect">
                <a:avLst/>
              </a:prstGeom>
              <a:noFill/>
              <a:ln w="9525">
                <a:noFill/>
                <a:miter lim="800000"/>
                <a:headEnd/>
                <a:tailEnd/>
              </a:ln>
            </p:spPr>
            <p:txBody>
              <a:bodyPr lIns="0" tIns="0" rIns="0" bIns="0">
                <a:spAutoFit/>
              </a:bodyPr>
              <a:lstStyle/>
              <a:p>
                <a:r>
                  <a:rPr lang="ja-JP" sz="800">
                    <a:solidFill>
                      <a:srgbClr val="000000"/>
                    </a:solidFill>
                    <a:latin typeface="ＭＳ Ｐゴシック" charset="-128"/>
                  </a:rPr>
                  <a:t>重点整備地区内の主要な生活関連経路を</a:t>
                </a:r>
                <a:r>
                  <a:rPr lang="ja-JP" altLang="en-US" sz="800">
                    <a:solidFill>
                      <a:srgbClr val="000000"/>
                    </a:solidFill>
                    <a:latin typeface="ＭＳ Ｐゴシック" charset="-128"/>
                  </a:rPr>
                  <a:t>構成する道路</a:t>
                </a:r>
                <a:endParaRPr lang="ja-JP"/>
              </a:p>
            </p:txBody>
          </p:sp>
          <p:sp>
            <p:nvSpPr>
              <p:cNvPr id="138" name="Rectangle 96"/>
              <p:cNvSpPr>
                <a:spLocks noChangeArrowheads="1"/>
              </p:cNvSpPr>
              <p:nvPr/>
            </p:nvSpPr>
            <p:spPr bwMode="auto">
              <a:xfrm>
                <a:off x="34" y="2829"/>
                <a:ext cx="14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航空</a:t>
                </a:r>
                <a:endParaRPr lang="ja-JP"/>
              </a:p>
            </p:txBody>
          </p:sp>
          <p:sp>
            <p:nvSpPr>
              <p:cNvPr id="139" name="Rectangle 97"/>
              <p:cNvSpPr>
                <a:spLocks noChangeArrowheads="1"/>
              </p:cNvSpPr>
              <p:nvPr/>
            </p:nvSpPr>
            <p:spPr bwMode="auto">
              <a:xfrm>
                <a:off x="34" y="3432"/>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都市公園</a:t>
                </a:r>
                <a:endParaRPr lang="ja-JP"/>
              </a:p>
            </p:txBody>
          </p:sp>
          <p:sp>
            <p:nvSpPr>
              <p:cNvPr id="140" name="Rectangle 98"/>
              <p:cNvSpPr>
                <a:spLocks noChangeArrowheads="1"/>
              </p:cNvSpPr>
              <p:nvPr/>
            </p:nvSpPr>
            <p:spPr bwMode="auto">
              <a:xfrm>
                <a:off x="34" y="2345"/>
                <a:ext cx="14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船舶</a:t>
                </a:r>
                <a:endParaRPr lang="ja-JP"/>
              </a:p>
            </p:txBody>
          </p:sp>
          <p:sp>
            <p:nvSpPr>
              <p:cNvPr id="141" name="Rectangle 99"/>
              <p:cNvSpPr>
                <a:spLocks noChangeArrowheads="1"/>
              </p:cNvSpPr>
              <p:nvPr/>
            </p:nvSpPr>
            <p:spPr bwMode="auto">
              <a:xfrm>
                <a:off x="413" y="2516"/>
                <a:ext cx="21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旅客船</a:t>
                </a:r>
                <a:endParaRPr lang="ja-JP"/>
              </a:p>
            </p:txBody>
          </p:sp>
          <p:sp>
            <p:nvSpPr>
              <p:cNvPr id="142" name="Rectangle 100"/>
              <p:cNvSpPr>
                <a:spLocks noChangeArrowheads="1"/>
              </p:cNvSpPr>
              <p:nvPr/>
            </p:nvSpPr>
            <p:spPr bwMode="auto">
              <a:xfrm>
                <a:off x="2051" y="489"/>
                <a:ext cx="502" cy="158"/>
              </a:xfrm>
              <a:prstGeom prst="rect">
                <a:avLst/>
              </a:prstGeom>
              <a:noFill/>
              <a:ln w="9525">
                <a:noFill/>
                <a:miter lim="800000"/>
                <a:headEnd/>
                <a:tailEnd/>
              </a:ln>
            </p:spPr>
            <p:txBody>
              <a:bodyPr lIns="0" tIns="0" rIns="0" bIns="0">
                <a:spAutoFit/>
              </a:bodyPr>
              <a:lstStyle/>
              <a:p>
                <a:r>
                  <a:rPr lang="ja-JP" altLang="ja-JP" sz="800">
                    <a:solidFill>
                      <a:srgbClr val="000000"/>
                    </a:solidFill>
                    <a:latin typeface="ＭＳ Ｐゴシック" charset="-128"/>
                  </a:rPr>
                  <a:t>H22</a:t>
                </a:r>
                <a:r>
                  <a:rPr lang="ja-JP" sz="800">
                    <a:solidFill>
                      <a:srgbClr val="000000"/>
                    </a:solidFill>
                    <a:latin typeface="ＭＳ Ｐゴシック" charset="-128"/>
                  </a:rPr>
                  <a:t>年までの目標</a:t>
                </a:r>
                <a:endParaRPr lang="ja-JP"/>
              </a:p>
            </p:txBody>
          </p:sp>
          <p:sp>
            <p:nvSpPr>
              <p:cNvPr id="143" name="Rectangle 101"/>
              <p:cNvSpPr>
                <a:spLocks noChangeArrowheads="1"/>
              </p:cNvSpPr>
              <p:nvPr/>
            </p:nvSpPr>
            <p:spPr bwMode="auto">
              <a:xfrm>
                <a:off x="3869" y="517"/>
                <a:ext cx="661" cy="79"/>
              </a:xfrm>
              <a:prstGeom prst="rect">
                <a:avLst/>
              </a:prstGeom>
              <a:noFill/>
              <a:ln w="9525">
                <a:noFill/>
                <a:miter lim="800000"/>
                <a:headEnd/>
                <a:tailEnd/>
              </a:ln>
            </p:spPr>
            <p:txBody>
              <a:bodyPr wrap="none" lIns="0" tIns="0" rIns="0" bIns="0">
                <a:spAutoFit/>
              </a:bodyPr>
              <a:lstStyle/>
              <a:p>
                <a:r>
                  <a:rPr lang="ja-JP" altLang="ja-JP" sz="800">
                    <a:solidFill>
                      <a:srgbClr val="000000"/>
                    </a:solidFill>
                    <a:latin typeface="ＭＳ Ｐゴシック" charset="-128"/>
                  </a:rPr>
                  <a:t>H32</a:t>
                </a:r>
                <a:r>
                  <a:rPr lang="ja-JP" sz="800">
                    <a:solidFill>
                      <a:srgbClr val="000000"/>
                    </a:solidFill>
                    <a:latin typeface="ＭＳ Ｐゴシック" charset="-128"/>
                  </a:rPr>
                  <a:t>年度末までの目標</a:t>
                </a:r>
                <a:endParaRPr lang="ja-JP"/>
              </a:p>
            </p:txBody>
          </p:sp>
          <p:sp>
            <p:nvSpPr>
              <p:cNvPr id="144" name="Rectangle 102"/>
              <p:cNvSpPr>
                <a:spLocks noChangeArrowheads="1"/>
              </p:cNvSpPr>
              <p:nvPr/>
            </p:nvSpPr>
            <p:spPr bwMode="auto">
              <a:xfrm>
                <a:off x="34" y="440"/>
                <a:ext cx="0" cy="178"/>
              </a:xfrm>
              <a:prstGeom prst="rect">
                <a:avLst/>
              </a:prstGeom>
              <a:noFill/>
              <a:ln w="9525">
                <a:noFill/>
                <a:miter lim="800000"/>
                <a:headEnd/>
                <a:tailEnd/>
              </a:ln>
            </p:spPr>
            <p:txBody>
              <a:bodyPr wrap="none" lIns="0" tIns="0" rIns="0" bIns="0">
                <a:spAutoFit/>
              </a:bodyPr>
              <a:lstStyle/>
              <a:p>
                <a:endParaRPr lang="ja-JP" altLang="ja-JP"/>
              </a:p>
            </p:txBody>
          </p:sp>
          <p:sp>
            <p:nvSpPr>
              <p:cNvPr id="145" name="Rectangle 103"/>
              <p:cNvSpPr>
                <a:spLocks noChangeArrowheads="1"/>
              </p:cNvSpPr>
              <p:nvPr/>
            </p:nvSpPr>
            <p:spPr bwMode="auto">
              <a:xfrm>
                <a:off x="413" y="806"/>
                <a:ext cx="28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鉄軌道駅</a:t>
                </a:r>
                <a:endParaRPr lang="ja-JP"/>
              </a:p>
            </p:txBody>
          </p:sp>
          <p:sp>
            <p:nvSpPr>
              <p:cNvPr id="146" name="Rectangle 105"/>
              <p:cNvSpPr>
                <a:spLocks noChangeArrowheads="1"/>
              </p:cNvSpPr>
              <p:nvPr/>
            </p:nvSpPr>
            <p:spPr bwMode="auto">
              <a:xfrm>
                <a:off x="413" y="2211"/>
                <a:ext cx="514" cy="79"/>
              </a:xfrm>
              <a:prstGeom prst="rect">
                <a:avLst/>
              </a:prstGeom>
              <a:noFill/>
              <a:ln w="9525">
                <a:noFill/>
                <a:miter lim="800000"/>
                <a:headEnd/>
                <a:tailEnd/>
              </a:ln>
            </p:spPr>
            <p:txBody>
              <a:bodyPr wrap="none" lIns="0" tIns="0" rIns="0" bIns="0">
                <a:spAutoFit/>
              </a:bodyPr>
              <a:lstStyle/>
              <a:p>
                <a:r>
                  <a:rPr lang="ja-JP" sz="800" dirty="0">
                    <a:solidFill>
                      <a:srgbClr val="000000"/>
                    </a:solidFill>
                    <a:latin typeface="ＭＳ Ｐゴシック" charset="-128"/>
                  </a:rPr>
                  <a:t>旅客船ターミナル</a:t>
                </a:r>
                <a:endParaRPr lang="ja-JP" dirty="0"/>
              </a:p>
            </p:txBody>
          </p:sp>
          <p:sp>
            <p:nvSpPr>
              <p:cNvPr id="147" name="Rectangle 107"/>
              <p:cNvSpPr>
                <a:spLocks noChangeArrowheads="1"/>
              </p:cNvSpPr>
              <p:nvPr/>
            </p:nvSpPr>
            <p:spPr bwMode="auto">
              <a:xfrm>
                <a:off x="413" y="1295"/>
                <a:ext cx="35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鉄軌道車両</a:t>
                </a:r>
                <a:endParaRPr lang="ja-JP"/>
              </a:p>
            </p:txBody>
          </p:sp>
          <p:sp>
            <p:nvSpPr>
              <p:cNvPr id="148" name="Rectangle 108"/>
              <p:cNvSpPr>
                <a:spLocks noChangeArrowheads="1"/>
              </p:cNvSpPr>
              <p:nvPr/>
            </p:nvSpPr>
            <p:spPr bwMode="auto">
              <a:xfrm>
                <a:off x="34" y="1010"/>
                <a:ext cx="21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鉄軌道</a:t>
                </a:r>
                <a:endParaRPr lang="ja-JP"/>
              </a:p>
            </p:txBody>
          </p:sp>
          <p:sp>
            <p:nvSpPr>
              <p:cNvPr id="149" name="Rectangle 109"/>
              <p:cNvSpPr>
                <a:spLocks noChangeArrowheads="1"/>
              </p:cNvSpPr>
              <p:nvPr/>
            </p:nvSpPr>
            <p:spPr bwMode="auto">
              <a:xfrm>
                <a:off x="413" y="3432"/>
                <a:ext cx="21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駐車場</a:t>
                </a:r>
                <a:endParaRPr lang="ja-JP"/>
              </a:p>
            </p:txBody>
          </p:sp>
          <p:sp>
            <p:nvSpPr>
              <p:cNvPr id="150" name="Rectangle 110"/>
              <p:cNvSpPr>
                <a:spLocks noChangeArrowheads="1"/>
              </p:cNvSpPr>
              <p:nvPr/>
            </p:nvSpPr>
            <p:spPr bwMode="auto">
              <a:xfrm>
                <a:off x="413" y="3521"/>
                <a:ext cx="14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便所</a:t>
                </a:r>
                <a:endParaRPr lang="ja-JP"/>
              </a:p>
            </p:txBody>
          </p:sp>
          <p:sp>
            <p:nvSpPr>
              <p:cNvPr id="151" name="Rectangle 111"/>
              <p:cNvSpPr>
                <a:spLocks noChangeArrowheads="1"/>
              </p:cNvSpPr>
              <p:nvPr/>
            </p:nvSpPr>
            <p:spPr bwMode="auto">
              <a:xfrm>
                <a:off x="413" y="3902"/>
                <a:ext cx="1152" cy="138"/>
              </a:xfrm>
              <a:prstGeom prst="rect">
                <a:avLst/>
              </a:prstGeom>
              <a:noFill/>
              <a:ln w="9525">
                <a:noFill/>
                <a:miter lim="800000"/>
                <a:headEnd/>
                <a:tailEnd/>
              </a:ln>
            </p:spPr>
            <p:txBody>
              <a:bodyPr lIns="0" tIns="0" rIns="0" bIns="0">
                <a:spAutoFit/>
              </a:bodyPr>
              <a:lstStyle/>
              <a:p>
                <a:r>
                  <a:rPr lang="ja-JP" sz="700">
                    <a:solidFill>
                      <a:srgbClr val="000000"/>
                    </a:solidFill>
                    <a:latin typeface="ＭＳ Ｐゴシック" charset="-128"/>
                  </a:rPr>
                  <a:t>主要な生活関連経路を構成する道路に設置</a:t>
                </a:r>
                <a:r>
                  <a:rPr lang="ja-JP" altLang="en-US" sz="700">
                    <a:solidFill>
                      <a:srgbClr val="000000"/>
                    </a:solidFill>
                    <a:latin typeface="ＭＳ Ｐゴシック" charset="-128"/>
                  </a:rPr>
                  <a:t>されている信号機等</a:t>
                </a:r>
                <a:endParaRPr lang="ja-JP" sz="700"/>
              </a:p>
            </p:txBody>
          </p:sp>
          <p:sp>
            <p:nvSpPr>
              <p:cNvPr id="152" name="Rectangle 113"/>
              <p:cNvSpPr>
                <a:spLocks noChangeArrowheads="1"/>
              </p:cNvSpPr>
              <p:nvPr/>
            </p:nvSpPr>
            <p:spPr bwMode="auto">
              <a:xfrm>
                <a:off x="1699" y="493"/>
                <a:ext cx="14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現状</a:t>
                </a:r>
                <a:endParaRPr lang="ja-JP"/>
              </a:p>
            </p:txBody>
          </p:sp>
          <p:sp>
            <p:nvSpPr>
              <p:cNvPr id="153" name="Rectangle 114"/>
              <p:cNvSpPr>
                <a:spLocks noChangeArrowheads="1"/>
              </p:cNvSpPr>
              <p:nvPr/>
            </p:nvSpPr>
            <p:spPr bwMode="auto">
              <a:xfrm>
                <a:off x="1841" y="466"/>
                <a:ext cx="73" cy="49"/>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ＭＳ Ｐゴシック" charset="-128"/>
                  </a:rPr>
                  <a:t>※</a:t>
                </a:r>
                <a:r>
                  <a:rPr lang="ja-JP" sz="500">
                    <a:solidFill>
                      <a:srgbClr val="000000"/>
                    </a:solidFill>
                    <a:latin typeface="ＭＳ Ｐゴシック" charset="-128"/>
                  </a:rPr>
                  <a:t>２</a:t>
                </a:r>
                <a:endParaRPr lang="ja-JP"/>
              </a:p>
            </p:txBody>
          </p:sp>
          <p:sp>
            <p:nvSpPr>
              <p:cNvPr id="154" name="Rectangle 115"/>
              <p:cNvSpPr>
                <a:spLocks noChangeArrowheads="1"/>
              </p:cNvSpPr>
              <p:nvPr/>
            </p:nvSpPr>
            <p:spPr bwMode="auto">
              <a:xfrm>
                <a:off x="1628" y="557"/>
                <a:ext cx="423" cy="69"/>
              </a:xfrm>
              <a:prstGeom prst="rect">
                <a:avLst/>
              </a:prstGeom>
              <a:noFill/>
              <a:ln w="9525">
                <a:noFill/>
                <a:miter lim="800000"/>
                <a:headEnd/>
                <a:tailEnd/>
              </a:ln>
            </p:spPr>
            <p:txBody>
              <a:bodyPr lIns="0" tIns="0" rIns="0" bIns="0">
                <a:spAutoFit/>
              </a:bodyPr>
              <a:lstStyle/>
              <a:p>
                <a:r>
                  <a:rPr lang="ja-JP" sz="700">
                    <a:solidFill>
                      <a:srgbClr val="000000"/>
                    </a:solidFill>
                    <a:latin typeface="ＭＳ Ｐゴシック" charset="-128"/>
                  </a:rPr>
                  <a:t>（</a:t>
                </a:r>
                <a:r>
                  <a:rPr lang="ja-JP" altLang="ja-JP" sz="700">
                    <a:solidFill>
                      <a:srgbClr val="000000"/>
                    </a:solidFill>
                    <a:latin typeface="ＭＳ Ｐゴシック" charset="-128"/>
                  </a:rPr>
                  <a:t>H2</a:t>
                </a:r>
                <a:r>
                  <a:rPr lang="en-US" altLang="ja-JP" sz="700">
                    <a:solidFill>
                      <a:srgbClr val="000000"/>
                    </a:solidFill>
                    <a:latin typeface="ＭＳ Ｐゴシック" charset="-128"/>
                  </a:rPr>
                  <a:t>3</a:t>
                </a:r>
                <a:r>
                  <a:rPr lang="ja-JP" sz="700">
                    <a:solidFill>
                      <a:srgbClr val="000000"/>
                    </a:solidFill>
                    <a:latin typeface="ＭＳ Ｐゴシック" charset="-128"/>
                  </a:rPr>
                  <a:t>年</a:t>
                </a:r>
                <a:r>
                  <a:rPr lang="ja-JP" altLang="ja-JP" sz="700">
                    <a:solidFill>
                      <a:srgbClr val="000000"/>
                    </a:solidFill>
                    <a:latin typeface="ＭＳ Ｐゴシック" charset="-128"/>
                  </a:rPr>
                  <a:t>3</a:t>
                </a:r>
                <a:r>
                  <a:rPr lang="ja-JP" sz="700">
                    <a:solidFill>
                      <a:srgbClr val="000000"/>
                    </a:solidFill>
                    <a:latin typeface="ＭＳ Ｐゴシック" charset="-128"/>
                  </a:rPr>
                  <a:t>月末）</a:t>
                </a:r>
                <a:endParaRPr lang="ja-JP"/>
              </a:p>
            </p:txBody>
          </p:sp>
          <p:sp>
            <p:nvSpPr>
              <p:cNvPr id="155" name="Rectangle 116"/>
              <p:cNvSpPr>
                <a:spLocks noChangeArrowheads="1"/>
              </p:cNvSpPr>
              <p:nvPr/>
            </p:nvSpPr>
            <p:spPr bwMode="auto">
              <a:xfrm>
                <a:off x="413" y="2939"/>
                <a:ext cx="210"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航空機</a:t>
                </a:r>
                <a:endParaRPr lang="ja-JP"/>
              </a:p>
            </p:txBody>
          </p:sp>
          <p:sp>
            <p:nvSpPr>
              <p:cNvPr id="156" name="Rectangle 117"/>
              <p:cNvSpPr>
                <a:spLocks noChangeArrowheads="1"/>
              </p:cNvSpPr>
              <p:nvPr/>
            </p:nvSpPr>
            <p:spPr bwMode="auto">
              <a:xfrm>
                <a:off x="413" y="3729"/>
                <a:ext cx="1170" cy="237"/>
              </a:xfrm>
              <a:prstGeom prst="rect">
                <a:avLst/>
              </a:prstGeom>
              <a:noFill/>
              <a:ln w="9525">
                <a:noFill/>
                <a:miter lim="800000"/>
                <a:headEnd/>
                <a:tailEnd/>
              </a:ln>
            </p:spPr>
            <p:txBody>
              <a:bodyPr wrap="square" lIns="0" tIns="0" rIns="0" bIns="0">
                <a:spAutoFit/>
              </a:bodyPr>
              <a:lstStyle/>
              <a:p>
                <a:r>
                  <a:rPr lang="ja-JP" altLang="en-US" sz="800" dirty="0" smtClean="0">
                    <a:solidFill>
                      <a:srgbClr val="000000"/>
                    </a:solidFill>
                    <a:latin typeface="ＭＳ Ｐゴシック" charset="-128"/>
                  </a:rPr>
                  <a:t>床面積</a:t>
                </a:r>
                <a:r>
                  <a:rPr lang="en-US" altLang="ja-JP" sz="800" dirty="0" smtClean="0">
                    <a:solidFill>
                      <a:srgbClr val="000000"/>
                    </a:solidFill>
                    <a:latin typeface="ＭＳ Ｐゴシック" charset="-128"/>
                  </a:rPr>
                  <a:t>2000</a:t>
                </a:r>
                <a:r>
                  <a:rPr lang="ja-JP" altLang="en-US" sz="800" dirty="0" smtClean="0">
                    <a:solidFill>
                      <a:srgbClr val="000000"/>
                    </a:solidFill>
                    <a:latin typeface="ＭＳ Ｐゴシック" charset="-128"/>
                  </a:rPr>
                  <a:t>㎡以上の特別特定建築物の</a:t>
                </a:r>
                <a:endParaRPr lang="en-US" altLang="ja-JP" sz="800" dirty="0" smtClean="0">
                  <a:solidFill>
                    <a:srgbClr val="000000"/>
                  </a:solidFill>
                  <a:latin typeface="ＭＳ Ｐゴシック" charset="-128"/>
                </a:endParaRPr>
              </a:p>
              <a:p>
                <a:r>
                  <a:rPr lang="ja-JP" altLang="en-US" sz="800" dirty="0" smtClean="0">
                    <a:solidFill>
                      <a:srgbClr val="000000"/>
                    </a:solidFill>
                    <a:latin typeface="ＭＳ Ｐゴシック" charset="-128"/>
                  </a:rPr>
                  <a:t>総ストック</a:t>
                </a:r>
                <a:endParaRPr lang="en-US" altLang="ja-JP" sz="800" dirty="0" smtClean="0">
                  <a:solidFill>
                    <a:srgbClr val="000000"/>
                  </a:solidFill>
                  <a:latin typeface="ＭＳ Ｐゴシック" charset="-128"/>
                </a:endParaRPr>
              </a:p>
            </p:txBody>
          </p:sp>
          <p:sp>
            <p:nvSpPr>
              <p:cNvPr id="157" name="Rectangle 118"/>
              <p:cNvSpPr>
                <a:spLocks noChangeArrowheads="1"/>
              </p:cNvSpPr>
              <p:nvPr/>
            </p:nvSpPr>
            <p:spPr bwMode="auto">
              <a:xfrm>
                <a:off x="34" y="1710"/>
                <a:ext cx="133" cy="79"/>
              </a:xfrm>
              <a:prstGeom prst="rect">
                <a:avLst/>
              </a:prstGeom>
              <a:noFill/>
              <a:ln w="9525">
                <a:noFill/>
                <a:miter lim="800000"/>
                <a:headEnd/>
                <a:tailEnd/>
              </a:ln>
            </p:spPr>
            <p:txBody>
              <a:bodyPr wrap="none" lIns="0" tIns="0" rIns="0" bIns="0">
                <a:spAutoFit/>
              </a:bodyPr>
              <a:lstStyle/>
              <a:p>
                <a:r>
                  <a:rPr lang="ja-JP" sz="800">
                    <a:solidFill>
                      <a:srgbClr val="000000"/>
                    </a:solidFill>
                    <a:latin typeface="ＭＳ Ｐゴシック" charset="-128"/>
                  </a:rPr>
                  <a:t>バス</a:t>
                </a:r>
                <a:endParaRPr lang="ja-JP"/>
              </a:p>
            </p:txBody>
          </p:sp>
          <p:sp>
            <p:nvSpPr>
              <p:cNvPr id="158" name="Line 119"/>
              <p:cNvSpPr>
                <a:spLocks noChangeShapeType="1"/>
              </p:cNvSpPr>
              <p:nvPr/>
            </p:nvSpPr>
            <p:spPr bwMode="auto">
              <a:xfrm>
                <a:off x="1561" y="660"/>
                <a:ext cx="4" cy="1"/>
              </a:xfrm>
              <a:prstGeom prst="line">
                <a:avLst/>
              </a:prstGeom>
              <a:noFill/>
              <a:ln w="0">
                <a:solidFill>
                  <a:srgbClr val="000000"/>
                </a:solidFill>
                <a:round/>
                <a:headEnd/>
                <a:tailEnd/>
              </a:ln>
            </p:spPr>
            <p:txBody>
              <a:bodyPr/>
              <a:lstStyle/>
              <a:p>
                <a:endParaRPr lang="ja-JP" altLang="en-US"/>
              </a:p>
            </p:txBody>
          </p:sp>
          <p:sp>
            <p:nvSpPr>
              <p:cNvPr id="159" name="Rectangle 120"/>
              <p:cNvSpPr>
                <a:spLocks noChangeArrowheads="1"/>
              </p:cNvSpPr>
              <p:nvPr/>
            </p:nvSpPr>
            <p:spPr bwMode="auto">
              <a:xfrm>
                <a:off x="1561" y="660"/>
                <a:ext cx="4" cy="4"/>
              </a:xfrm>
              <a:prstGeom prst="rect">
                <a:avLst/>
              </a:prstGeom>
              <a:solidFill>
                <a:srgbClr val="000000"/>
              </a:solidFill>
              <a:ln w="9525">
                <a:noFill/>
                <a:miter lim="800000"/>
                <a:headEnd/>
                <a:tailEnd/>
              </a:ln>
            </p:spPr>
            <p:txBody>
              <a:bodyPr/>
              <a:lstStyle/>
              <a:p>
                <a:endParaRPr lang="ja-JP" altLang="en-US"/>
              </a:p>
            </p:txBody>
          </p:sp>
          <p:sp>
            <p:nvSpPr>
              <p:cNvPr id="160" name="Line 121"/>
              <p:cNvSpPr>
                <a:spLocks noChangeShapeType="1"/>
              </p:cNvSpPr>
              <p:nvPr/>
            </p:nvSpPr>
            <p:spPr bwMode="auto">
              <a:xfrm>
                <a:off x="1561" y="652"/>
                <a:ext cx="4" cy="1"/>
              </a:xfrm>
              <a:prstGeom prst="line">
                <a:avLst/>
              </a:prstGeom>
              <a:noFill/>
              <a:ln w="0">
                <a:solidFill>
                  <a:srgbClr val="000000"/>
                </a:solidFill>
                <a:round/>
                <a:headEnd/>
                <a:tailEnd/>
              </a:ln>
            </p:spPr>
            <p:txBody>
              <a:bodyPr/>
              <a:lstStyle/>
              <a:p>
                <a:endParaRPr lang="ja-JP" altLang="en-US"/>
              </a:p>
            </p:txBody>
          </p:sp>
          <p:sp>
            <p:nvSpPr>
              <p:cNvPr id="161" name="Rectangle 122"/>
              <p:cNvSpPr>
                <a:spLocks noChangeArrowheads="1"/>
              </p:cNvSpPr>
              <p:nvPr/>
            </p:nvSpPr>
            <p:spPr bwMode="auto">
              <a:xfrm>
                <a:off x="1561" y="652"/>
                <a:ext cx="4" cy="4"/>
              </a:xfrm>
              <a:prstGeom prst="rect">
                <a:avLst/>
              </a:prstGeom>
              <a:solidFill>
                <a:srgbClr val="000000"/>
              </a:solidFill>
              <a:ln w="9525">
                <a:noFill/>
                <a:miter lim="800000"/>
                <a:headEnd/>
                <a:tailEnd/>
              </a:ln>
            </p:spPr>
            <p:txBody>
              <a:bodyPr/>
              <a:lstStyle/>
              <a:p>
                <a:endParaRPr lang="ja-JP" altLang="en-US"/>
              </a:p>
            </p:txBody>
          </p:sp>
          <p:sp>
            <p:nvSpPr>
              <p:cNvPr id="162" name="Line 123"/>
              <p:cNvSpPr>
                <a:spLocks noChangeShapeType="1"/>
              </p:cNvSpPr>
              <p:nvPr/>
            </p:nvSpPr>
            <p:spPr bwMode="auto">
              <a:xfrm>
                <a:off x="1569" y="652"/>
                <a:ext cx="1" cy="4"/>
              </a:xfrm>
              <a:prstGeom prst="line">
                <a:avLst/>
              </a:prstGeom>
              <a:noFill/>
              <a:ln w="0">
                <a:solidFill>
                  <a:srgbClr val="000000"/>
                </a:solidFill>
                <a:round/>
                <a:headEnd/>
                <a:tailEnd/>
              </a:ln>
            </p:spPr>
            <p:txBody>
              <a:bodyPr/>
              <a:lstStyle/>
              <a:p>
                <a:endParaRPr lang="ja-JP" altLang="en-US"/>
              </a:p>
            </p:txBody>
          </p:sp>
          <p:sp>
            <p:nvSpPr>
              <p:cNvPr id="163" name="Rectangle 124"/>
              <p:cNvSpPr>
                <a:spLocks noChangeArrowheads="1"/>
              </p:cNvSpPr>
              <p:nvPr/>
            </p:nvSpPr>
            <p:spPr bwMode="auto">
              <a:xfrm>
                <a:off x="1569" y="652"/>
                <a:ext cx="4" cy="4"/>
              </a:xfrm>
              <a:prstGeom prst="rect">
                <a:avLst/>
              </a:prstGeom>
              <a:solidFill>
                <a:srgbClr val="000000"/>
              </a:solidFill>
              <a:ln w="9525">
                <a:noFill/>
                <a:miter lim="800000"/>
                <a:headEnd/>
                <a:tailEnd/>
              </a:ln>
            </p:spPr>
            <p:txBody>
              <a:bodyPr/>
              <a:lstStyle/>
              <a:p>
                <a:endParaRPr lang="ja-JP" altLang="en-US"/>
              </a:p>
            </p:txBody>
          </p:sp>
          <p:sp>
            <p:nvSpPr>
              <p:cNvPr id="164" name="Line 125"/>
              <p:cNvSpPr>
                <a:spLocks noChangeShapeType="1"/>
              </p:cNvSpPr>
              <p:nvPr/>
            </p:nvSpPr>
            <p:spPr bwMode="auto">
              <a:xfrm>
                <a:off x="1561" y="652"/>
                <a:ext cx="1" cy="4"/>
              </a:xfrm>
              <a:prstGeom prst="line">
                <a:avLst/>
              </a:prstGeom>
              <a:noFill/>
              <a:ln w="0">
                <a:solidFill>
                  <a:srgbClr val="000000"/>
                </a:solidFill>
                <a:round/>
                <a:headEnd/>
                <a:tailEnd/>
              </a:ln>
            </p:spPr>
            <p:txBody>
              <a:bodyPr/>
              <a:lstStyle/>
              <a:p>
                <a:endParaRPr lang="ja-JP" altLang="en-US"/>
              </a:p>
            </p:txBody>
          </p:sp>
          <p:sp>
            <p:nvSpPr>
              <p:cNvPr id="165" name="Rectangle 126"/>
              <p:cNvSpPr>
                <a:spLocks noChangeArrowheads="1"/>
              </p:cNvSpPr>
              <p:nvPr/>
            </p:nvSpPr>
            <p:spPr bwMode="auto">
              <a:xfrm>
                <a:off x="1561" y="652"/>
                <a:ext cx="4" cy="4"/>
              </a:xfrm>
              <a:prstGeom prst="rect">
                <a:avLst/>
              </a:prstGeom>
              <a:solidFill>
                <a:srgbClr val="000000"/>
              </a:solidFill>
              <a:ln w="9525">
                <a:noFill/>
                <a:miter lim="800000"/>
                <a:headEnd/>
                <a:tailEnd/>
              </a:ln>
            </p:spPr>
            <p:txBody>
              <a:bodyPr/>
              <a:lstStyle/>
              <a:p>
                <a:endParaRPr lang="ja-JP" altLang="en-US"/>
              </a:p>
            </p:txBody>
          </p:sp>
          <p:sp>
            <p:nvSpPr>
              <p:cNvPr id="166" name="Line 127"/>
              <p:cNvSpPr>
                <a:spLocks noChangeShapeType="1"/>
              </p:cNvSpPr>
              <p:nvPr/>
            </p:nvSpPr>
            <p:spPr bwMode="auto">
              <a:xfrm>
                <a:off x="26" y="652"/>
                <a:ext cx="1535" cy="1"/>
              </a:xfrm>
              <a:prstGeom prst="line">
                <a:avLst/>
              </a:prstGeom>
              <a:noFill/>
              <a:ln w="0">
                <a:solidFill>
                  <a:srgbClr val="000000"/>
                </a:solidFill>
                <a:round/>
                <a:headEnd/>
                <a:tailEnd/>
              </a:ln>
            </p:spPr>
            <p:txBody>
              <a:bodyPr/>
              <a:lstStyle/>
              <a:p>
                <a:endParaRPr lang="ja-JP" altLang="en-US"/>
              </a:p>
            </p:txBody>
          </p:sp>
          <p:sp>
            <p:nvSpPr>
              <p:cNvPr id="167" name="Rectangle 128"/>
              <p:cNvSpPr>
                <a:spLocks noChangeArrowheads="1"/>
              </p:cNvSpPr>
              <p:nvPr/>
            </p:nvSpPr>
            <p:spPr bwMode="auto">
              <a:xfrm>
                <a:off x="26" y="652"/>
                <a:ext cx="1535" cy="4"/>
              </a:xfrm>
              <a:prstGeom prst="rect">
                <a:avLst/>
              </a:prstGeom>
              <a:solidFill>
                <a:srgbClr val="000000"/>
              </a:solidFill>
              <a:ln w="9525">
                <a:noFill/>
                <a:miter lim="800000"/>
                <a:headEnd/>
                <a:tailEnd/>
              </a:ln>
            </p:spPr>
            <p:txBody>
              <a:bodyPr/>
              <a:lstStyle/>
              <a:p>
                <a:endParaRPr lang="ja-JP" altLang="en-US"/>
              </a:p>
            </p:txBody>
          </p:sp>
          <p:sp>
            <p:nvSpPr>
              <p:cNvPr id="168" name="Line 129"/>
              <p:cNvSpPr>
                <a:spLocks noChangeShapeType="1"/>
              </p:cNvSpPr>
              <p:nvPr/>
            </p:nvSpPr>
            <p:spPr bwMode="auto">
              <a:xfrm>
                <a:off x="26" y="660"/>
                <a:ext cx="1535" cy="1"/>
              </a:xfrm>
              <a:prstGeom prst="line">
                <a:avLst/>
              </a:prstGeom>
              <a:noFill/>
              <a:ln w="0">
                <a:solidFill>
                  <a:srgbClr val="000000"/>
                </a:solidFill>
                <a:round/>
                <a:headEnd/>
                <a:tailEnd/>
              </a:ln>
            </p:spPr>
            <p:txBody>
              <a:bodyPr/>
              <a:lstStyle/>
              <a:p>
                <a:endParaRPr lang="ja-JP" altLang="en-US"/>
              </a:p>
            </p:txBody>
          </p:sp>
          <p:sp>
            <p:nvSpPr>
              <p:cNvPr id="169" name="Rectangle 130"/>
              <p:cNvSpPr>
                <a:spLocks noChangeArrowheads="1"/>
              </p:cNvSpPr>
              <p:nvPr/>
            </p:nvSpPr>
            <p:spPr bwMode="auto">
              <a:xfrm>
                <a:off x="26" y="660"/>
                <a:ext cx="1535" cy="4"/>
              </a:xfrm>
              <a:prstGeom prst="rect">
                <a:avLst/>
              </a:prstGeom>
              <a:solidFill>
                <a:srgbClr val="000000"/>
              </a:solidFill>
              <a:ln w="9525">
                <a:noFill/>
                <a:miter lim="800000"/>
                <a:headEnd/>
                <a:tailEnd/>
              </a:ln>
            </p:spPr>
            <p:txBody>
              <a:bodyPr/>
              <a:lstStyle/>
              <a:p>
                <a:endParaRPr lang="ja-JP" altLang="en-US"/>
              </a:p>
            </p:txBody>
          </p:sp>
          <p:sp>
            <p:nvSpPr>
              <p:cNvPr id="170" name="Line 131"/>
              <p:cNvSpPr>
                <a:spLocks noChangeShapeType="1"/>
              </p:cNvSpPr>
              <p:nvPr/>
            </p:nvSpPr>
            <p:spPr bwMode="auto">
              <a:xfrm>
                <a:off x="1561" y="440"/>
                <a:ext cx="1" cy="212"/>
              </a:xfrm>
              <a:prstGeom prst="line">
                <a:avLst/>
              </a:prstGeom>
              <a:noFill/>
              <a:ln w="0">
                <a:solidFill>
                  <a:srgbClr val="000000"/>
                </a:solidFill>
                <a:round/>
                <a:headEnd/>
                <a:tailEnd/>
              </a:ln>
            </p:spPr>
            <p:txBody>
              <a:bodyPr/>
              <a:lstStyle/>
              <a:p>
                <a:endParaRPr lang="ja-JP" altLang="en-US"/>
              </a:p>
            </p:txBody>
          </p:sp>
          <p:sp>
            <p:nvSpPr>
              <p:cNvPr id="171" name="Rectangle 132"/>
              <p:cNvSpPr>
                <a:spLocks noChangeArrowheads="1"/>
              </p:cNvSpPr>
              <p:nvPr/>
            </p:nvSpPr>
            <p:spPr bwMode="auto">
              <a:xfrm>
                <a:off x="1561" y="440"/>
                <a:ext cx="4" cy="212"/>
              </a:xfrm>
              <a:prstGeom prst="rect">
                <a:avLst/>
              </a:prstGeom>
              <a:solidFill>
                <a:srgbClr val="000000"/>
              </a:solidFill>
              <a:ln w="9525">
                <a:noFill/>
                <a:miter lim="800000"/>
                <a:headEnd/>
                <a:tailEnd/>
              </a:ln>
            </p:spPr>
            <p:txBody>
              <a:bodyPr/>
              <a:lstStyle/>
              <a:p>
                <a:endParaRPr lang="ja-JP" altLang="en-US"/>
              </a:p>
            </p:txBody>
          </p:sp>
          <p:sp>
            <p:nvSpPr>
              <p:cNvPr id="172" name="Line 133"/>
              <p:cNvSpPr>
                <a:spLocks noChangeShapeType="1"/>
              </p:cNvSpPr>
              <p:nvPr/>
            </p:nvSpPr>
            <p:spPr bwMode="auto">
              <a:xfrm>
                <a:off x="1569" y="440"/>
                <a:ext cx="1" cy="212"/>
              </a:xfrm>
              <a:prstGeom prst="line">
                <a:avLst/>
              </a:prstGeom>
              <a:noFill/>
              <a:ln w="0">
                <a:solidFill>
                  <a:srgbClr val="000000"/>
                </a:solidFill>
                <a:round/>
                <a:headEnd/>
                <a:tailEnd/>
              </a:ln>
            </p:spPr>
            <p:txBody>
              <a:bodyPr/>
              <a:lstStyle/>
              <a:p>
                <a:endParaRPr lang="ja-JP" altLang="en-US"/>
              </a:p>
            </p:txBody>
          </p:sp>
          <p:sp>
            <p:nvSpPr>
              <p:cNvPr id="173" name="Rectangle 134"/>
              <p:cNvSpPr>
                <a:spLocks noChangeArrowheads="1"/>
              </p:cNvSpPr>
              <p:nvPr/>
            </p:nvSpPr>
            <p:spPr bwMode="auto">
              <a:xfrm>
                <a:off x="1569" y="440"/>
                <a:ext cx="4" cy="212"/>
              </a:xfrm>
              <a:prstGeom prst="rect">
                <a:avLst/>
              </a:prstGeom>
              <a:solidFill>
                <a:srgbClr val="000000"/>
              </a:solidFill>
              <a:ln w="9525">
                <a:noFill/>
                <a:miter lim="800000"/>
                <a:headEnd/>
                <a:tailEnd/>
              </a:ln>
            </p:spPr>
            <p:txBody>
              <a:bodyPr/>
              <a:lstStyle/>
              <a:p>
                <a:endParaRPr lang="ja-JP" altLang="en-US"/>
              </a:p>
            </p:txBody>
          </p:sp>
          <p:sp>
            <p:nvSpPr>
              <p:cNvPr id="174" name="Line 135"/>
              <p:cNvSpPr>
                <a:spLocks noChangeShapeType="1"/>
              </p:cNvSpPr>
              <p:nvPr/>
            </p:nvSpPr>
            <p:spPr bwMode="auto">
              <a:xfrm>
                <a:off x="698" y="998"/>
                <a:ext cx="863" cy="1"/>
              </a:xfrm>
              <a:prstGeom prst="line">
                <a:avLst/>
              </a:prstGeom>
              <a:noFill/>
              <a:ln w="0">
                <a:solidFill>
                  <a:srgbClr val="000000"/>
                </a:solidFill>
                <a:round/>
                <a:headEnd/>
                <a:tailEnd/>
              </a:ln>
            </p:spPr>
            <p:txBody>
              <a:bodyPr/>
              <a:lstStyle/>
              <a:p>
                <a:endParaRPr lang="ja-JP" altLang="en-US"/>
              </a:p>
            </p:txBody>
          </p:sp>
          <p:sp>
            <p:nvSpPr>
              <p:cNvPr id="175" name="Rectangle 136"/>
              <p:cNvSpPr>
                <a:spLocks noChangeArrowheads="1"/>
              </p:cNvSpPr>
              <p:nvPr/>
            </p:nvSpPr>
            <p:spPr bwMode="auto">
              <a:xfrm>
                <a:off x="698" y="998"/>
                <a:ext cx="863" cy="4"/>
              </a:xfrm>
              <a:prstGeom prst="rect">
                <a:avLst/>
              </a:prstGeom>
              <a:solidFill>
                <a:srgbClr val="000000"/>
              </a:solidFill>
              <a:ln w="9525">
                <a:noFill/>
                <a:miter lim="800000"/>
                <a:headEnd/>
                <a:tailEnd/>
              </a:ln>
            </p:spPr>
            <p:txBody>
              <a:bodyPr/>
              <a:lstStyle/>
              <a:p>
                <a:endParaRPr lang="ja-JP" altLang="en-US"/>
              </a:p>
            </p:txBody>
          </p:sp>
          <p:sp>
            <p:nvSpPr>
              <p:cNvPr id="176" name="Line 137"/>
              <p:cNvSpPr>
                <a:spLocks noChangeShapeType="1"/>
              </p:cNvSpPr>
              <p:nvPr/>
            </p:nvSpPr>
            <p:spPr bwMode="auto">
              <a:xfrm>
                <a:off x="2016" y="440"/>
                <a:ext cx="1" cy="212"/>
              </a:xfrm>
              <a:prstGeom prst="line">
                <a:avLst/>
              </a:prstGeom>
              <a:noFill/>
              <a:ln w="0">
                <a:solidFill>
                  <a:srgbClr val="000000"/>
                </a:solidFill>
                <a:round/>
                <a:headEnd/>
                <a:tailEnd/>
              </a:ln>
            </p:spPr>
            <p:txBody>
              <a:bodyPr/>
              <a:lstStyle/>
              <a:p>
                <a:endParaRPr lang="ja-JP" altLang="en-US"/>
              </a:p>
            </p:txBody>
          </p:sp>
          <p:sp>
            <p:nvSpPr>
              <p:cNvPr id="177" name="Rectangle 138"/>
              <p:cNvSpPr>
                <a:spLocks noChangeArrowheads="1"/>
              </p:cNvSpPr>
              <p:nvPr/>
            </p:nvSpPr>
            <p:spPr bwMode="auto">
              <a:xfrm>
                <a:off x="2016" y="440"/>
                <a:ext cx="5" cy="212"/>
              </a:xfrm>
              <a:prstGeom prst="rect">
                <a:avLst/>
              </a:prstGeom>
              <a:solidFill>
                <a:srgbClr val="000000"/>
              </a:solidFill>
              <a:ln w="9525">
                <a:noFill/>
                <a:miter lim="800000"/>
                <a:headEnd/>
                <a:tailEnd/>
              </a:ln>
            </p:spPr>
            <p:txBody>
              <a:bodyPr/>
              <a:lstStyle/>
              <a:p>
                <a:endParaRPr lang="ja-JP" altLang="en-US"/>
              </a:p>
            </p:txBody>
          </p:sp>
          <p:sp>
            <p:nvSpPr>
              <p:cNvPr id="178" name="Line 139"/>
              <p:cNvSpPr>
                <a:spLocks noChangeShapeType="1"/>
              </p:cNvSpPr>
              <p:nvPr/>
            </p:nvSpPr>
            <p:spPr bwMode="auto">
              <a:xfrm>
                <a:off x="2627" y="440"/>
                <a:ext cx="1" cy="212"/>
              </a:xfrm>
              <a:prstGeom prst="line">
                <a:avLst/>
              </a:prstGeom>
              <a:noFill/>
              <a:ln w="0">
                <a:solidFill>
                  <a:srgbClr val="000000"/>
                </a:solidFill>
                <a:round/>
                <a:headEnd/>
                <a:tailEnd/>
              </a:ln>
            </p:spPr>
            <p:txBody>
              <a:bodyPr/>
              <a:lstStyle/>
              <a:p>
                <a:endParaRPr lang="ja-JP" altLang="en-US"/>
              </a:p>
            </p:txBody>
          </p:sp>
          <p:sp>
            <p:nvSpPr>
              <p:cNvPr id="179" name="Rectangle 140"/>
              <p:cNvSpPr>
                <a:spLocks noChangeArrowheads="1"/>
              </p:cNvSpPr>
              <p:nvPr/>
            </p:nvSpPr>
            <p:spPr bwMode="auto">
              <a:xfrm>
                <a:off x="2627" y="440"/>
                <a:ext cx="4" cy="212"/>
              </a:xfrm>
              <a:prstGeom prst="rect">
                <a:avLst/>
              </a:prstGeom>
              <a:solidFill>
                <a:srgbClr val="000000"/>
              </a:solidFill>
              <a:ln w="9525">
                <a:noFill/>
                <a:miter lim="800000"/>
                <a:headEnd/>
                <a:tailEnd/>
              </a:ln>
            </p:spPr>
            <p:txBody>
              <a:bodyPr/>
              <a:lstStyle/>
              <a:p>
                <a:endParaRPr lang="ja-JP" altLang="en-US"/>
              </a:p>
            </p:txBody>
          </p:sp>
          <p:sp>
            <p:nvSpPr>
              <p:cNvPr id="180" name="Line 141"/>
              <p:cNvSpPr>
                <a:spLocks noChangeShapeType="1"/>
              </p:cNvSpPr>
              <p:nvPr/>
            </p:nvSpPr>
            <p:spPr bwMode="auto">
              <a:xfrm>
                <a:off x="405" y="1226"/>
                <a:ext cx="1156" cy="1"/>
              </a:xfrm>
              <a:prstGeom prst="line">
                <a:avLst/>
              </a:prstGeom>
              <a:noFill/>
              <a:ln w="0">
                <a:solidFill>
                  <a:srgbClr val="000000"/>
                </a:solidFill>
                <a:round/>
                <a:headEnd/>
                <a:tailEnd/>
              </a:ln>
            </p:spPr>
            <p:txBody>
              <a:bodyPr/>
              <a:lstStyle/>
              <a:p>
                <a:endParaRPr lang="ja-JP" altLang="en-US"/>
              </a:p>
            </p:txBody>
          </p:sp>
          <p:sp>
            <p:nvSpPr>
              <p:cNvPr id="181" name="Rectangle 142"/>
              <p:cNvSpPr>
                <a:spLocks noChangeArrowheads="1"/>
              </p:cNvSpPr>
              <p:nvPr/>
            </p:nvSpPr>
            <p:spPr bwMode="auto">
              <a:xfrm>
                <a:off x="405" y="1226"/>
                <a:ext cx="1156" cy="4"/>
              </a:xfrm>
              <a:prstGeom prst="rect">
                <a:avLst/>
              </a:prstGeom>
              <a:solidFill>
                <a:srgbClr val="000000"/>
              </a:solidFill>
              <a:ln w="9525">
                <a:noFill/>
                <a:miter lim="800000"/>
                <a:headEnd/>
                <a:tailEnd/>
              </a:ln>
            </p:spPr>
            <p:txBody>
              <a:bodyPr/>
              <a:lstStyle/>
              <a:p>
                <a:endParaRPr lang="ja-JP" altLang="en-US"/>
              </a:p>
            </p:txBody>
          </p:sp>
          <p:sp>
            <p:nvSpPr>
              <p:cNvPr id="182" name="Line 143"/>
              <p:cNvSpPr>
                <a:spLocks noChangeShapeType="1"/>
              </p:cNvSpPr>
              <p:nvPr/>
            </p:nvSpPr>
            <p:spPr bwMode="auto">
              <a:xfrm>
                <a:off x="26" y="1417"/>
                <a:ext cx="1535" cy="1"/>
              </a:xfrm>
              <a:prstGeom prst="line">
                <a:avLst/>
              </a:prstGeom>
              <a:noFill/>
              <a:ln w="0">
                <a:solidFill>
                  <a:srgbClr val="000000"/>
                </a:solidFill>
                <a:round/>
                <a:headEnd/>
                <a:tailEnd/>
              </a:ln>
            </p:spPr>
            <p:txBody>
              <a:bodyPr/>
              <a:lstStyle/>
              <a:p>
                <a:endParaRPr lang="ja-JP" altLang="en-US"/>
              </a:p>
            </p:txBody>
          </p:sp>
          <p:sp>
            <p:nvSpPr>
              <p:cNvPr id="183" name="Rectangle 144"/>
              <p:cNvSpPr>
                <a:spLocks noChangeArrowheads="1"/>
              </p:cNvSpPr>
              <p:nvPr/>
            </p:nvSpPr>
            <p:spPr bwMode="auto">
              <a:xfrm>
                <a:off x="26" y="1417"/>
                <a:ext cx="1535" cy="4"/>
              </a:xfrm>
              <a:prstGeom prst="rect">
                <a:avLst/>
              </a:prstGeom>
              <a:solidFill>
                <a:srgbClr val="000000"/>
              </a:solidFill>
              <a:ln w="9525">
                <a:noFill/>
                <a:miter lim="800000"/>
                <a:headEnd/>
                <a:tailEnd/>
              </a:ln>
            </p:spPr>
            <p:txBody>
              <a:bodyPr/>
              <a:lstStyle/>
              <a:p>
                <a:endParaRPr lang="ja-JP" altLang="en-US"/>
              </a:p>
            </p:txBody>
          </p:sp>
          <p:sp>
            <p:nvSpPr>
              <p:cNvPr id="184" name="Line 145"/>
              <p:cNvSpPr>
                <a:spLocks noChangeShapeType="1"/>
              </p:cNvSpPr>
              <p:nvPr/>
            </p:nvSpPr>
            <p:spPr bwMode="auto">
              <a:xfrm>
                <a:off x="694" y="998"/>
                <a:ext cx="1" cy="232"/>
              </a:xfrm>
              <a:prstGeom prst="line">
                <a:avLst/>
              </a:prstGeom>
              <a:noFill/>
              <a:ln w="0">
                <a:solidFill>
                  <a:srgbClr val="000000"/>
                </a:solidFill>
                <a:round/>
                <a:headEnd/>
                <a:tailEnd/>
              </a:ln>
            </p:spPr>
            <p:txBody>
              <a:bodyPr/>
              <a:lstStyle/>
              <a:p>
                <a:endParaRPr lang="ja-JP" altLang="en-US"/>
              </a:p>
            </p:txBody>
          </p:sp>
          <p:sp>
            <p:nvSpPr>
              <p:cNvPr id="185" name="Rectangle 146"/>
              <p:cNvSpPr>
                <a:spLocks noChangeArrowheads="1"/>
              </p:cNvSpPr>
              <p:nvPr/>
            </p:nvSpPr>
            <p:spPr bwMode="auto">
              <a:xfrm>
                <a:off x="694" y="998"/>
                <a:ext cx="4" cy="232"/>
              </a:xfrm>
              <a:prstGeom prst="rect">
                <a:avLst/>
              </a:prstGeom>
              <a:solidFill>
                <a:srgbClr val="000000"/>
              </a:solidFill>
              <a:ln w="9525">
                <a:noFill/>
                <a:miter lim="800000"/>
                <a:headEnd/>
                <a:tailEnd/>
              </a:ln>
            </p:spPr>
            <p:txBody>
              <a:bodyPr/>
              <a:lstStyle/>
              <a:p>
                <a:endParaRPr lang="ja-JP" altLang="en-US"/>
              </a:p>
            </p:txBody>
          </p:sp>
          <p:sp>
            <p:nvSpPr>
              <p:cNvPr id="186" name="Line 147"/>
              <p:cNvSpPr>
                <a:spLocks noChangeShapeType="1"/>
              </p:cNvSpPr>
              <p:nvPr/>
            </p:nvSpPr>
            <p:spPr bwMode="auto">
              <a:xfrm>
                <a:off x="405" y="1677"/>
                <a:ext cx="1156" cy="1"/>
              </a:xfrm>
              <a:prstGeom prst="line">
                <a:avLst/>
              </a:prstGeom>
              <a:noFill/>
              <a:ln w="0">
                <a:solidFill>
                  <a:srgbClr val="000000"/>
                </a:solidFill>
                <a:round/>
                <a:headEnd/>
                <a:tailEnd/>
              </a:ln>
            </p:spPr>
            <p:txBody>
              <a:bodyPr/>
              <a:lstStyle/>
              <a:p>
                <a:endParaRPr lang="ja-JP" altLang="en-US"/>
              </a:p>
            </p:txBody>
          </p:sp>
          <p:sp>
            <p:nvSpPr>
              <p:cNvPr id="187" name="Rectangle 148"/>
              <p:cNvSpPr>
                <a:spLocks noChangeArrowheads="1"/>
              </p:cNvSpPr>
              <p:nvPr/>
            </p:nvSpPr>
            <p:spPr bwMode="auto">
              <a:xfrm>
                <a:off x="405" y="1677"/>
                <a:ext cx="1156" cy="5"/>
              </a:xfrm>
              <a:prstGeom prst="rect">
                <a:avLst/>
              </a:prstGeom>
              <a:solidFill>
                <a:srgbClr val="000000"/>
              </a:solidFill>
              <a:ln w="9525">
                <a:noFill/>
                <a:miter lim="800000"/>
                <a:headEnd/>
                <a:tailEnd/>
              </a:ln>
            </p:spPr>
            <p:txBody>
              <a:bodyPr/>
              <a:lstStyle/>
              <a:p>
                <a:endParaRPr lang="ja-JP" altLang="en-US"/>
              </a:p>
            </p:txBody>
          </p:sp>
          <p:sp>
            <p:nvSpPr>
              <p:cNvPr id="188" name="Line 149"/>
              <p:cNvSpPr>
                <a:spLocks noChangeShapeType="1"/>
              </p:cNvSpPr>
              <p:nvPr/>
            </p:nvSpPr>
            <p:spPr bwMode="auto">
              <a:xfrm>
                <a:off x="698" y="1869"/>
                <a:ext cx="863" cy="1"/>
              </a:xfrm>
              <a:prstGeom prst="line">
                <a:avLst/>
              </a:prstGeom>
              <a:noFill/>
              <a:ln w="0">
                <a:solidFill>
                  <a:srgbClr val="000000"/>
                </a:solidFill>
                <a:round/>
                <a:headEnd/>
                <a:tailEnd/>
              </a:ln>
            </p:spPr>
            <p:txBody>
              <a:bodyPr/>
              <a:lstStyle/>
              <a:p>
                <a:endParaRPr lang="ja-JP" altLang="en-US"/>
              </a:p>
            </p:txBody>
          </p:sp>
          <p:sp>
            <p:nvSpPr>
              <p:cNvPr id="189" name="Rectangle 150"/>
              <p:cNvSpPr>
                <a:spLocks noChangeArrowheads="1"/>
              </p:cNvSpPr>
              <p:nvPr/>
            </p:nvSpPr>
            <p:spPr bwMode="auto">
              <a:xfrm>
                <a:off x="698" y="1869"/>
                <a:ext cx="863" cy="4"/>
              </a:xfrm>
              <a:prstGeom prst="rect">
                <a:avLst/>
              </a:prstGeom>
              <a:solidFill>
                <a:srgbClr val="000000"/>
              </a:solidFill>
              <a:ln w="9525">
                <a:noFill/>
                <a:miter lim="800000"/>
                <a:headEnd/>
                <a:tailEnd/>
              </a:ln>
            </p:spPr>
            <p:txBody>
              <a:bodyPr/>
              <a:lstStyle/>
              <a:p>
                <a:endParaRPr lang="ja-JP" altLang="en-US"/>
              </a:p>
            </p:txBody>
          </p:sp>
          <p:sp>
            <p:nvSpPr>
              <p:cNvPr id="190" name="Line 151"/>
              <p:cNvSpPr>
                <a:spLocks noChangeShapeType="1"/>
              </p:cNvSpPr>
              <p:nvPr/>
            </p:nvSpPr>
            <p:spPr bwMode="auto">
              <a:xfrm>
                <a:off x="26" y="2060"/>
                <a:ext cx="1535" cy="1"/>
              </a:xfrm>
              <a:prstGeom prst="line">
                <a:avLst/>
              </a:prstGeom>
              <a:noFill/>
              <a:ln w="0">
                <a:solidFill>
                  <a:srgbClr val="000000"/>
                </a:solidFill>
                <a:round/>
                <a:headEnd/>
                <a:tailEnd/>
              </a:ln>
            </p:spPr>
            <p:txBody>
              <a:bodyPr/>
              <a:lstStyle/>
              <a:p>
                <a:endParaRPr lang="ja-JP" altLang="en-US"/>
              </a:p>
            </p:txBody>
          </p:sp>
          <p:sp>
            <p:nvSpPr>
              <p:cNvPr id="191" name="Rectangle 152"/>
              <p:cNvSpPr>
                <a:spLocks noChangeArrowheads="1"/>
              </p:cNvSpPr>
              <p:nvPr/>
            </p:nvSpPr>
            <p:spPr bwMode="auto">
              <a:xfrm>
                <a:off x="26" y="2060"/>
                <a:ext cx="1535" cy="4"/>
              </a:xfrm>
              <a:prstGeom prst="rect">
                <a:avLst/>
              </a:prstGeom>
              <a:solidFill>
                <a:srgbClr val="000000"/>
              </a:solidFill>
              <a:ln w="9525">
                <a:noFill/>
                <a:miter lim="800000"/>
                <a:headEnd/>
                <a:tailEnd/>
              </a:ln>
            </p:spPr>
            <p:txBody>
              <a:bodyPr/>
              <a:lstStyle/>
              <a:p>
                <a:endParaRPr lang="ja-JP" altLang="en-US"/>
              </a:p>
            </p:txBody>
          </p:sp>
          <p:sp>
            <p:nvSpPr>
              <p:cNvPr id="192" name="Line 153"/>
              <p:cNvSpPr>
                <a:spLocks noChangeShapeType="1"/>
              </p:cNvSpPr>
              <p:nvPr/>
            </p:nvSpPr>
            <p:spPr bwMode="auto">
              <a:xfrm>
                <a:off x="405" y="2406"/>
                <a:ext cx="1156" cy="1"/>
              </a:xfrm>
              <a:prstGeom prst="line">
                <a:avLst/>
              </a:prstGeom>
              <a:noFill/>
              <a:ln w="0">
                <a:solidFill>
                  <a:srgbClr val="000000"/>
                </a:solidFill>
                <a:round/>
                <a:headEnd/>
                <a:tailEnd/>
              </a:ln>
            </p:spPr>
            <p:txBody>
              <a:bodyPr/>
              <a:lstStyle/>
              <a:p>
                <a:endParaRPr lang="ja-JP" altLang="en-US"/>
              </a:p>
            </p:txBody>
          </p:sp>
          <p:sp>
            <p:nvSpPr>
              <p:cNvPr id="193" name="Rectangle 154"/>
              <p:cNvSpPr>
                <a:spLocks noChangeArrowheads="1"/>
              </p:cNvSpPr>
              <p:nvPr/>
            </p:nvSpPr>
            <p:spPr bwMode="auto">
              <a:xfrm>
                <a:off x="405" y="2406"/>
                <a:ext cx="1156" cy="4"/>
              </a:xfrm>
              <a:prstGeom prst="rect">
                <a:avLst/>
              </a:prstGeom>
              <a:solidFill>
                <a:srgbClr val="000000"/>
              </a:solidFill>
              <a:ln w="9525">
                <a:noFill/>
                <a:miter lim="800000"/>
                <a:headEnd/>
                <a:tailEnd/>
              </a:ln>
            </p:spPr>
            <p:txBody>
              <a:bodyPr/>
              <a:lstStyle/>
              <a:p>
                <a:endParaRPr lang="ja-JP" altLang="en-US"/>
              </a:p>
            </p:txBody>
          </p:sp>
          <p:sp>
            <p:nvSpPr>
              <p:cNvPr id="194" name="Line 155"/>
              <p:cNvSpPr>
                <a:spLocks noChangeShapeType="1"/>
              </p:cNvSpPr>
              <p:nvPr/>
            </p:nvSpPr>
            <p:spPr bwMode="auto">
              <a:xfrm>
                <a:off x="26" y="2683"/>
                <a:ext cx="1535" cy="1"/>
              </a:xfrm>
              <a:prstGeom prst="line">
                <a:avLst/>
              </a:prstGeom>
              <a:noFill/>
              <a:ln w="0">
                <a:solidFill>
                  <a:srgbClr val="000000"/>
                </a:solidFill>
                <a:round/>
                <a:headEnd/>
                <a:tailEnd/>
              </a:ln>
            </p:spPr>
            <p:txBody>
              <a:bodyPr/>
              <a:lstStyle/>
              <a:p>
                <a:endParaRPr lang="ja-JP" altLang="en-US"/>
              </a:p>
            </p:txBody>
          </p:sp>
          <p:sp>
            <p:nvSpPr>
              <p:cNvPr id="195" name="Rectangle 156"/>
              <p:cNvSpPr>
                <a:spLocks noChangeArrowheads="1"/>
              </p:cNvSpPr>
              <p:nvPr/>
            </p:nvSpPr>
            <p:spPr bwMode="auto">
              <a:xfrm>
                <a:off x="26" y="2683"/>
                <a:ext cx="1535" cy="4"/>
              </a:xfrm>
              <a:prstGeom prst="rect">
                <a:avLst/>
              </a:prstGeom>
              <a:solidFill>
                <a:srgbClr val="000000"/>
              </a:solidFill>
              <a:ln w="9525">
                <a:noFill/>
                <a:miter lim="800000"/>
                <a:headEnd/>
                <a:tailEnd/>
              </a:ln>
            </p:spPr>
            <p:txBody>
              <a:bodyPr/>
              <a:lstStyle/>
              <a:p>
                <a:endParaRPr lang="ja-JP" altLang="en-US"/>
              </a:p>
            </p:txBody>
          </p:sp>
          <p:sp>
            <p:nvSpPr>
              <p:cNvPr id="196" name="Line 157"/>
              <p:cNvSpPr>
                <a:spLocks noChangeShapeType="1"/>
              </p:cNvSpPr>
              <p:nvPr/>
            </p:nvSpPr>
            <p:spPr bwMode="auto">
              <a:xfrm>
                <a:off x="405" y="2903"/>
                <a:ext cx="1156" cy="1"/>
              </a:xfrm>
              <a:prstGeom prst="line">
                <a:avLst/>
              </a:prstGeom>
              <a:noFill/>
              <a:ln w="0">
                <a:solidFill>
                  <a:srgbClr val="000000"/>
                </a:solidFill>
                <a:round/>
                <a:headEnd/>
                <a:tailEnd/>
              </a:ln>
            </p:spPr>
            <p:txBody>
              <a:bodyPr/>
              <a:lstStyle/>
              <a:p>
                <a:endParaRPr lang="ja-JP" altLang="en-US"/>
              </a:p>
            </p:txBody>
          </p:sp>
          <p:sp>
            <p:nvSpPr>
              <p:cNvPr id="197" name="Rectangle 158"/>
              <p:cNvSpPr>
                <a:spLocks noChangeArrowheads="1"/>
              </p:cNvSpPr>
              <p:nvPr/>
            </p:nvSpPr>
            <p:spPr bwMode="auto">
              <a:xfrm>
                <a:off x="405" y="2903"/>
                <a:ext cx="1156" cy="4"/>
              </a:xfrm>
              <a:prstGeom prst="rect">
                <a:avLst/>
              </a:prstGeom>
              <a:solidFill>
                <a:srgbClr val="000000"/>
              </a:solidFill>
              <a:ln w="9525">
                <a:noFill/>
                <a:miter lim="800000"/>
                <a:headEnd/>
                <a:tailEnd/>
              </a:ln>
            </p:spPr>
            <p:txBody>
              <a:bodyPr/>
              <a:lstStyle/>
              <a:p>
                <a:endParaRPr lang="ja-JP" altLang="en-US"/>
              </a:p>
            </p:txBody>
          </p:sp>
          <p:sp>
            <p:nvSpPr>
              <p:cNvPr id="198" name="Line 159"/>
              <p:cNvSpPr>
                <a:spLocks noChangeShapeType="1"/>
              </p:cNvSpPr>
              <p:nvPr/>
            </p:nvSpPr>
            <p:spPr bwMode="auto">
              <a:xfrm>
                <a:off x="26" y="3033"/>
                <a:ext cx="1535" cy="1"/>
              </a:xfrm>
              <a:prstGeom prst="line">
                <a:avLst/>
              </a:prstGeom>
              <a:noFill/>
              <a:ln w="0">
                <a:solidFill>
                  <a:srgbClr val="000000"/>
                </a:solidFill>
                <a:round/>
                <a:headEnd/>
                <a:tailEnd/>
              </a:ln>
            </p:spPr>
            <p:txBody>
              <a:bodyPr/>
              <a:lstStyle/>
              <a:p>
                <a:endParaRPr lang="ja-JP" altLang="en-US"/>
              </a:p>
            </p:txBody>
          </p:sp>
          <p:sp>
            <p:nvSpPr>
              <p:cNvPr id="199" name="Rectangle 160"/>
              <p:cNvSpPr>
                <a:spLocks noChangeArrowheads="1"/>
              </p:cNvSpPr>
              <p:nvPr/>
            </p:nvSpPr>
            <p:spPr bwMode="auto">
              <a:xfrm>
                <a:off x="26" y="3033"/>
                <a:ext cx="1535" cy="4"/>
              </a:xfrm>
              <a:prstGeom prst="rect">
                <a:avLst/>
              </a:prstGeom>
              <a:solidFill>
                <a:srgbClr val="000000"/>
              </a:solidFill>
              <a:ln w="9525">
                <a:noFill/>
                <a:miter lim="800000"/>
                <a:headEnd/>
                <a:tailEnd/>
              </a:ln>
            </p:spPr>
            <p:txBody>
              <a:bodyPr/>
              <a:lstStyle/>
              <a:p>
                <a:endParaRPr lang="ja-JP" altLang="en-US"/>
              </a:p>
            </p:txBody>
          </p:sp>
          <p:sp>
            <p:nvSpPr>
              <p:cNvPr id="200" name="Line 161"/>
              <p:cNvSpPr>
                <a:spLocks noChangeShapeType="1"/>
              </p:cNvSpPr>
              <p:nvPr/>
            </p:nvSpPr>
            <p:spPr bwMode="auto">
              <a:xfrm>
                <a:off x="26" y="3163"/>
                <a:ext cx="1535" cy="1"/>
              </a:xfrm>
              <a:prstGeom prst="line">
                <a:avLst/>
              </a:prstGeom>
              <a:noFill/>
              <a:ln w="0">
                <a:solidFill>
                  <a:srgbClr val="000000"/>
                </a:solidFill>
                <a:round/>
                <a:headEnd/>
                <a:tailEnd/>
              </a:ln>
            </p:spPr>
            <p:txBody>
              <a:bodyPr/>
              <a:lstStyle/>
              <a:p>
                <a:endParaRPr lang="ja-JP" altLang="en-US"/>
              </a:p>
            </p:txBody>
          </p:sp>
          <p:sp>
            <p:nvSpPr>
              <p:cNvPr id="201" name="Rectangle 162"/>
              <p:cNvSpPr>
                <a:spLocks noChangeArrowheads="1"/>
              </p:cNvSpPr>
              <p:nvPr/>
            </p:nvSpPr>
            <p:spPr bwMode="auto">
              <a:xfrm>
                <a:off x="26" y="3163"/>
                <a:ext cx="1535" cy="4"/>
              </a:xfrm>
              <a:prstGeom prst="rect">
                <a:avLst/>
              </a:prstGeom>
              <a:solidFill>
                <a:srgbClr val="000000"/>
              </a:solidFill>
              <a:ln w="9525">
                <a:noFill/>
                <a:miter lim="800000"/>
                <a:headEnd/>
                <a:tailEnd/>
              </a:ln>
            </p:spPr>
            <p:txBody>
              <a:bodyPr/>
              <a:lstStyle/>
              <a:p>
                <a:endParaRPr lang="ja-JP" altLang="en-US"/>
              </a:p>
            </p:txBody>
          </p:sp>
          <p:sp>
            <p:nvSpPr>
              <p:cNvPr id="202" name="Line 163"/>
              <p:cNvSpPr>
                <a:spLocks noChangeShapeType="1"/>
              </p:cNvSpPr>
              <p:nvPr/>
            </p:nvSpPr>
            <p:spPr bwMode="auto">
              <a:xfrm>
                <a:off x="26" y="3326"/>
                <a:ext cx="1535" cy="1"/>
              </a:xfrm>
              <a:prstGeom prst="line">
                <a:avLst/>
              </a:prstGeom>
              <a:noFill/>
              <a:ln w="0">
                <a:solidFill>
                  <a:srgbClr val="000000"/>
                </a:solidFill>
                <a:round/>
                <a:headEnd/>
                <a:tailEnd/>
              </a:ln>
            </p:spPr>
            <p:txBody>
              <a:bodyPr/>
              <a:lstStyle/>
              <a:p>
                <a:endParaRPr lang="ja-JP" altLang="en-US"/>
              </a:p>
            </p:txBody>
          </p:sp>
          <p:sp>
            <p:nvSpPr>
              <p:cNvPr id="203" name="Rectangle 164"/>
              <p:cNvSpPr>
                <a:spLocks noChangeArrowheads="1"/>
              </p:cNvSpPr>
              <p:nvPr/>
            </p:nvSpPr>
            <p:spPr bwMode="auto">
              <a:xfrm>
                <a:off x="26" y="3326"/>
                <a:ext cx="1535" cy="4"/>
              </a:xfrm>
              <a:prstGeom prst="rect">
                <a:avLst/>
              </a:prstGeom>
              <a:solidFill>
                <a:srgbClr val="000000"/>
              </a:solidFill>
              <a:ln w="9525">
                <a:noFill/>
                <a:miter lim="800000"/>
                <a:headEnd/>
                <a:tailEnd/>
              </a:ln>
            </p:spPr>
            <p:txBody>
              <a:bodyPr/>
              <a:lstStyle/>
              <a:p>
                <a:endParaRPr lang="ja-JP" altLang="en-US"/>
              </a:p>
            </p:txBody>
          </p:sp>
          <p:sp>
            <p:nvSpPr>
              <p:cNvPr id="204" name="Line 165"/>
              <p:cNvSpPr>
                <a:spLocks noChangeShapeType="1"/>
              </p:cNvSpPr>
              <p:nvPr/>
            </p:nvSpPr>
            <p:spPr bwMode="auto">
              <a:xfrm>
                <a:off x="405" y="3415"/>
                <a:ext cx="1156" cy="1"/>
              </a:xfrm>
              <a:prstGeom prst="line">
                <a:avLst/>
              </a:prstGeom>
              <a:noFill/>
              <a:ln w="0">
                <a:solidFill>
                  <a:srgbClr val="000000"/>
                </a:solidFill>
                <a:round/>
                <a:headEnd/>
                <a:tailEnd/>
              </a:ln>
            </p:spPr>
            <p:txBody>
              <a:bodyPr/>
              <a:lstStyle/>
              <a:p>
                <a:endParaRPr lang="ja-JP" altLang="en-US"/>
              </a:p>
            </p:txBody>
          </p:sp>
          <p:sp>
            <p:nvSpPr>
              <p:cNvPr id="205" name="Rectangle 166"/>
              <p:cNvSpPr>
                <a:spLocks noChangeArrowheads="1"/>
              </p:cNvSpPr>
              <p:nvPr/>
            </p:nvSpPr>
            <p:spPr bwMode="auto">
              <a:xfrm>
                <a:off x="405" y="3415"/>
                <a:ext cx="1156" cy="5"/>
              </a:xfrm>
              <a:prstGeom prst="rect">
                <a:avLst/>
              </a:prstGeom>
              <a:solidFill>
                <a:srgbClr val="000000"/>
              </a:solidFill>
              <a:ln w="9525">
                <a:noFill/>
                <a:miter lim="800000"/>
                <a:headEnd/>
                <a:tailEnd/>
              </a:ln>
            </p:spPr>
            <p:txBody>
              <a:bodyPr/>
              <a:lstStyle/>
              <a:p>
                <a:endParaRPr lang="ja-JP" altLang="en-US"/>
              </a:p>
            </p:txBody>
          </p:sp>
          <p:sp>
            <p:nvSpPr>
              <p:cNvPr id="206" name="Line 167"/>
              <p:cNvSpPr>
                <a:spLocks noChangeShapeType="1"/>
              </p:cNvSpPr>
              <p:nvPr/>
            </p:nvSpPr>
            <p:spPr bwMode="auto">
              <a:xfrm>
                <a:off x="1573" y="3415"/>
                <a:ext cx="443" cy="1"/>
              </a:xfrm>
              <a:prstGeom prst="line">
                <a:avLst/>
              </a:prstGeom>
              <a:noFill/>
              <a:ln w="0">
                <a:solidFill>
                  <a:srgbClr val="000000"/>
                </a:solidFill>
                <a:round/>
                <a:headEnd/>
                <a:tailEnd/>
              </a:ln>
            </p:spPr>
            <p:txBody>
              <a:bodyPr/>
              <a:lstStyle/>
              <a:p>
                <a:endParaRPr lang="ja-JP" altLang="en-US"/>
              </a:p>
            </p:txBody>
          </p:sp>
          <p:sp>
            <p:nvSpPr>
              <p:cNvPr id="207" name="Rectangle 168"/>
              <p:cNvSpPr>
                <a:spLocks noChangeArrowheads="1"/>
              </p:cNvSpPr>
              <p:nvPr/>
            </p:nvSpPr>
            <p:spPr bwMode="auto">
              <a:xfrm>
                <a:off x="1573" y="3415"/>
                <a:ext cx="443" cy="5"/>
              </a:xfrm>
              <a:prstGeom prst="rect">
                <a:avLst/>
              </a:prstGeom>
              <a:solidFill>
                <a:srgbClr val="000000"/>
              </a:solidFill>
              <a:ln w="9525">
                <a:noFill/>
                <a:miter lim="800000"/>
                <a:headEnd/>
                <a:tailEnd/>
              </a:ln>
            </p:spPr>
            <p:txBody>
              <a:bodyPr/>
              <a:lstStyle/>
              <a:p>
                <a:endParaRPr lang="ja-JP" altLang="en-US"/>
              </a:p>
            </p:txBody>
          </p:sp>
          <p:sp>
            <p:nvSpPr>
              <p:cNvPr id="208" name="Line 169"/>
              <p:cNvSpPr>
                <a:spLocks noChangeShapeType="1"/>
              </p:cNvSpPr>
              <p:nvPr/>
            </p:nvSpPr>
            <p:spPr bwMode="auto">
              <a:xfrm>
                <a:off x="2021" y="3415"/>
                <a:ext cx="606" cy="1"/>
              </a:xfrm>
              <a:prstGeom prst="line">
                <a:avLst/>
              </a:prstGeom>
              <a:noFill/>
              <a:ln w="0">
                <a:solidFill>
                  <a:srgbClr val="000000"/>
                </a:solidFill>
                <a:round/>
                <a:headEnd/>
                <a:tailEnd/>
              </a:ln>
            </p:spPr>
            <p:txBody>
              <a:bodyPr/>
              <a:lstStyle/>
              <a:p>
                <a:endParaRPr lang="ja-JP" altLang="en-US"/>
              </a:p>
            </p:txBody>
          </p:sp>
          <p:sp>
            <p:nvSpPr>
              <p:cNvPr id="209" name="Rectangle 170"/>
              <p:cNvSpPr>
                <a:spLocks noChangeArrowheads="1"/>
              </p:cNvSpPr>
              <p:nvPr/>
            </p:nvSpPr>
            <p:spPr bwMode="auto">
              <a:xfrm>
                <a:off x="2021" y="3415"/>
                <a:ext cx="606" cy="5"/>
              </a:xfrm>
              <a:prstGeom prst="rect">
                <a:avLst/>
              </a:prstGeom>
              <a:solidFill>
                <a:srgbClr val="000000"/>
              </a:solidFill>
              <a:ln w="9525">
                <a:noFill/>
                <a:miter lim="800000"/>
                <a:headEnd/>
                <a:tailEnd/>
              </a:ln>
            </p:spPr>
            <p:txBody>
              <a:bodyPr/>
              <a:lstStyle/>
              <a:p>
                <a:endParaRPr lang="ja-JP" altLang="en-US"/>
              </a:p>
            </p:txBody>
          </p:sp>
          <p:sp>
            <p:nvSpPr>
              <p:cNvPr id="210" name="Line 171"/>
              <p:cNvSpPr>
                <a:spLocks noChangeShapeType="1"/>
              </p:cNvSpPr>
              <p:nvPr/>
            </p:nvSpPr>
            <p:spPr bwMode="auto">
              <a:xfrm>
                <a:off x="405" y="3505"/>
                <a:ext cx="1156" cy="1"/>
              </a:xfrm>
              <a:prstGeom prst="line">
                <a:avLst/>
              </a:prstGeom>
              <a:noFill/>
              <a:ln w="0">
                <a:solidFill>
                  <a:srgbClr val="000000"/>
                </a:solidFill>
                <a:round/>
                <a:headEnd/>
                <a:tailEnd/>
              </a:ln>
            </p:spPr>
            <p:txBody>
              <a:bodyPr/>
              <a:lstStyle/>
              <a:p>
                <a:endParaRPr lang="ja-JP" altLang="en-US"/>
              </a:p>
            </p:txBody>
          </p:sp>
          <p:sp>
            <p:nvSpPr>
              <p:cNvPr id="211" name="Rectangle 172"/>
              <p:cNvSpPr>
                <a:spLocks noChangeArrowheads="1"/>
              </p:cNvSpPr>
              <p:nvPr/>
            </p:nvSpPr>
            <p:spPr bwMode="auto">
              <a:xfrm>
                <a:off x="405" y="3505"/>
                <a:ext cx="1156" cy="4"/>
              </a:xfrm>
              <a:prstGeom prst="rect">
                <a:avLst/>
              </a:prstGeom>
              <a:solidFill>
                <a:srgbClr val="000000"/>
              </a:solidFill>
              <a:ln w="9525">
                <a:noFill/>
                <a:miter lim="800000"/>
                <a:headEnd/>
                <a:tailEnd/>
              </a:ln>
            </p:spPr>
            <p:txBody>
              <a:bodyPr/>
              <a:lstStyle/>
              <a:p>
                <a:endParaRPr lang="ja-JP" altLang="en-US"/>
              </a:p>
            </p:txBody>
          </p:sp>
          <p:sp>
            <p:nvSpPr>
              <p:cNvPr id="212" name="Line 173"/>
              <p:cNvSpPr>
                <a:spLocks noChangeShapeType="1"/>
              </p:cNvSpPr>
              <p:nvPr/>
            </p:nvSpPr>
            <p:spPr bwMode="auto">
              <a:xfrm>
                <a:off x="1573" y="3505"/>
                <a:ext cx="443" cy="1"/>
              </a:xfrm>
              <a:prstGeom prst="line">
                <a:avLst/>
              </a:prstGeom>
              <a:noFill/>
              <a:ln w="0">
                <a:solidFill>
                  <a:srgbClr val="000000"/>
                </a:solidFill>
                <a:round/>
                <a:headEnd/>
                <a:tailEnd/>
              </a:ln>
            </p:spPr>
            <p:txBody>
              <a:bodyPr/>
              <a:lstStyle/>
              <a:p>
                <a:endParaRPr lang="ja-JP" altLang="en-US"/>
              </a:p>
            </p:txBody>
          </p:sp>
          <p:sp>
            <p:nvSpPr>
              <p:cNvPr id="213" name="Rectangle 174"/>
              <p:cNvSpPr>
                <a:spLocks noChangeArrowheads="1"/>
              </p:cNvSpPr>
              <p:nvPr/>
            </p:nvSpPr>
            <p:spPr bwMode="auto">
              <a:xfrm>
                <a:off x="1573" y="3505"/>
                <a:ext cx="443" cy="4"/>
              </a:xfrm>
              <a:prstGeom prst="rect">
                <a:avLst/>
              </a:prstGeom>
              <a:solidFill>
                <a:srgbClr val="000000"/>
              </a:solidFill>
              <a:ln w="9525">
                <a:noFill/>
                <a:miter lim="800000"/>
                <a:headEnd/>
                <a:tailEnd/>
              </a:ln>
            </p:spPr>
            <p:txBody>
              <a:bodyPr/>
              <a:lstStyle/>
              <a:p>
                <a:endParaRPr lang="ja-JP" altLang="en-US"/>
              </a:p>
            </p:txBody>
          </p:sp>
          <p:sp>
            <p:nvSpPr>
              <p:cNvPr id="214" name="Line 175"/>
              <p:cNvSpPr>
                <a:spLocks noChangeShapeType="1"/>
              </p:cNvSpPr>
              <p:nvPr/>
            </p:nvSpPr>
            <p:spPr bwMode="auto">
              <a:xfrm>
                <a:off x="2021" y="3505"/>
                <a:ext cx="606" cy="1"/>
              </a:xfrm>
              <a:prstGeom prst="line">
                <a:avLst/>
              </a:prstGeom>
              <a:noFill/>
              <a:ln w="0">
                <a:solidFill>
                  <a:srgbClr val="000000"/>
                </a:solidFill>
                <a:round/>
                <a:headEnd/>
                <a:tailEnd/>
              </a:ln>
            </p:spPr>
            <p:txBody>
              <a:bodyPr/>
              <a:lstStyle/>
              <a:p>
                <a:endParaRPr lang="ja-JP" altLang="en-US"/>
              </a:p>
            </p:txBody>
          </p:sp>
          <p:sp>
            <p:nvSpPr>
              <p:cNvPr id="215" name="Rectangle 176"/>
              <p:cNvSpPr>
                <a:spLocks noChangeArrowheads="1"/>
              </p:cNvSpPr>
              <p:nvPr/>
            </p:nvSpPr>
            <p:spPr bwMode="auto">
              <a:xfrm>
                <a:off x="2021" y="3505"/>
                <a:ext cx="606" cy="4"/>
              </a:xfrm>
              <a:prstGeom prst="rect">
                <a:avLst/>
              </a:prstGeom>
              <a:solidFill>
                <a:srgbClr val="000000"/>
              </a:solidFill>
              <a:ln w="9525">
                <a:noFill/>
                <a:miter lim="800000"/>
                <a:headEnd/>
                <a:tailEnd/>
              </a:ln>
            </p:spPr>
            <p:txBody>
              <a:bodyPr/>
              <a:lstStyle/>
              <a:p>
                <a:endParaRPr lang="ja-JP" altLang="en-US"/>
              </a:p>
            </p:txBody>
          </p:sp>
          <p:sp>
            <p:nvSpPr>
              <p:cNvPr id="216" name="Line 177"/>
              <p:cNvSpPr>
                <a:spLocks noChangeShapeType="1"/>
              </p:cNvSpPr>
              <p:nvPr/>
            </p:nvSpPr>
            <p:spPr bwMode="auto">
              <a:xfrm>
                <a:off x="26" y="3595"/>
                <a:ext cx="1535" cy="1"/>
              </a:xfrm>
              <a:prstGeom prst="line">
                <a:avLst/>
              </a:prstGeom>
              <a:noFill/>
              <a:ln w="0">
                <a:solidFill>
                  <a:srgbClr val="000000"/>
                </a:solidFill>
                <a:round/>
                <a:headEnd/>
                <a:tailEnd/>
              </a:ln>
            </p:spPr>
            <p:txBody>
              <a:bodyPr/>
              <a:lstStyle/>
              <a:p>
                <a:endParaRPr lang="ja-JP" altLang="en-US"/>
              </a:p>
            </p:txBody>
          </p:sp>
          <p:sp>
            <p:nvSpPr>
              <p:cNvPr id="217" name="Rectangle 178"/>
              <p:cNvSpPr>
                <a:spLocks noChangeArrowheads="1"/>
              </p:cNvSpPr>
              <p:nvPr/>
            </p:nvSpPr>
            <p:spPr bwMode="auto">
              <a:xfrm>
                <a:off x="26" y="3595"/>
                <a:ext cx="1535" cy="4"/>
              </a:xfrm>
              <a:prstGeom prst="rect">
                <a:avLst/>
              </a:prstGeom>
              <a:solidFill>
                <a:srgbClr val="000000"/>
              </a:solidFill>
              <a:ln w="9525">
                <a:noFill/>
                <a:miter lim="800000"/>
                <a:headEnd/>
                <a:tailEnd/>
              </a:ln>
            </p:spPr>
            <p:txBody>
              <a:bodyPr/>
              <a:lstStyle/>
              <a:p>
                <a:endParaRPr lang="ja-JP" altLang="en-US"/>
              </a:p>
            </p:txBody>
          </p:sp>
          <p:sp>
            <p:nvSpPr>
              <p:cNvPr id="218" name="Line 179"/>
              <p:cNvSpPr>
                <a:spLocks noChangeShapeType="1"/>
              </p:cNvSpPr>
              <p:nvPr/>
            </p:nvSpPr>
            <p:spPr bwMode="auto">
              <a:xfrm>
                <a:off x="26" y="3725"/>
                <a:ext cx="1535" cy="1"/>
              </a:xfrm>
              <a:prstGeom prst="line">
                <a:avLst/>
              </a:prstGeom>
              <a:noFill/>
              <a:ln w="0">
                <a:solidFill>
                  <a:srgbClr val="000000"/>
                </a:solidFill>
                <a:round/>
                <a:headEnd/>
                <a:tailEnd/>
              </a:ln>
            </p:spPr>
            <p:txBody>
              <a:bodyPr/>
              <a:lstStyle/>
              <a:p>
                <a:endParaRPr lang="ja-JP" altLang="en-US"/>
              </a:p>
            </p:txBody>
          </p:sp>
          <p:sp>
            <p:nvSpPr>
              <p:cNvPr id="219" name="Rectangle 180"/>
              <p:cNvSpPr>
                <a:spLocks noChangeArrowheads="1"/>
              </p:cNvSpPr>
              <p:nvPr/>
            </p:nvSpPr>
            <p:spPr bwMode="auto">
              <a:xfrm>
                <a:off x="26" y="3725"/>
                <a:ext cx="1535" cy="4"/>
              </a:xfrm>
              <a:prstGeom prst="rect">
                <a:avLst/>
              </a:prstGeom>
              <a:solidFill>
                <a:srgbClr val="000000"/>
              </a:solidFill>
              <a:ln w="9525">
                <a:noFill/>
                <a:miter lim="800000"/>
                <a:headEnd/>
                <a:tailEnd/>
              </a:ln>
            </p:spPr>
            <p:txBody>
              <a:bodyPr/>
              <a:lstStyle/>
              <a:p>
                <a:endParaRPr lang="ja-JP" altLang="en-US"/>
              </a:p>
            </p:txBody>
          </p:sp>
          <p:sp>
            <p:nvSpPr>
              <p:cNvPr id="220" name="Line 181"/>
              <p:cNvSpPr>
                <a:spLocks noChangeShapeType="1"/>
              </p:cNvSpPr>
              <p:nvPr/>
            </p:nvSpPr>
            <p:spPr bwMode="auto">
              <a:xfrm>
                <a:off x="26" y="3888"/>
                <a:ext cx="1535" cy="1"/>
              </a:xfrm>
              <a:prstGeom prst="line">
                <a:avLst/>
              </a:prstGeom>
              <a:noFill/>
              <a:ln w="0">
                <a:solidFill>
                  <a:srgbClr val="000000"/>
                </a:solidFill>
                <a:round/>
                <a:headEnd/>
                <a:tailEnd/>
              </a:ln>
            </p:spPr>
            <p:txBody>
              <a:bodyPr/>
              <a:lstStyle/>
              <a:p>
                <a:endParaRPr lang="ja-JP" altLang="en-US"/>
              </a:p>
            </p:txBody>
          </p:sp>
          <p:sp>
            <p:nvSpPr>
              <p:cNvPr id="221" name="Rectangle 182"/>
              <p:cNvSpPr>
                <a:spLocks noChangeArrowheads="1"/>
              </p:cNvSpPr>
              <p:nvPr/>
            </p:nvSpPr>
            <p:spPr bwMode="auto">
              <a:xfrm>
                <a:off x="26" y="3888"/>
                <a:ext cx="1535" cy="4"/>
              </a:xfrm>
              <a:prstGeom prst="rect">
                <a:avLst/>
              </a:prstGeom>
              <a:solidFill>
                <a:srgbClr val="000000"/>
              </a:solidFill>
              <a:ln w="9525">
                <a:noFill/>
                <a:miter lim="800000"/>
                <a:headEnd/>
                <a:tailEnd/>
              </a:ln>
            </p:spPr>
            <p:txBody>
              <a:bodyPr/>
              <a:lstStyle/>
              <a:p>
                <a:endParaRPr lang="ja-JP" altLang="en-US"/>
              </a:p>
            </p:txBody>
          </p:sp>
          <p:sp>
            <p:nvSpPr>
              <p:cNvPr id="222" name="Rectangle 183"/>
              <p:cNvSpPr>
                <a:spLocks noChangeArrowheads="1"/>
              </p:cNvSpPr>
              <p:nvPr/>
            </p:nvSpPr>
            <p:spPr bwMode="auto">
              <a:xfrm>
                <a:off x="18" y="432"/>
                <a:ext cx="8" cy="3622"/>
              </a:xfrm>
              <a:prstGeom prst="rect">
                <a:avLst/>
              </a:prstGeom>
              <a:solidFill>
                <a:srgbClr val="000000"/>
              </a:solidFill>
              <a:ln w="9525">
                <a:noFill/>
                <a:miter lim="800000"/>
                <a:headEnd/>
                <a:tailEnd/>
              </a:ln>
            </p:spPr>
            <p:txBody>
              <a:bodyPr/>
              <a:lstStyle/>
              <a:p>
                <a:endParaRPr lang="ja-JP" altLang="en-US"/>
              </a:p>
            </p:txBody>
          </p:sp>
          <p:sp>
            <p:nvSpPr>
              <p:cNvPr id="223" name="Line 184"/>
              <p:cNvSpPr>
                <a:spLocks noChangeShapeType="1"/>
              </p:cNvSpPr>
              <p:nvPr/>
            </p:nvSpPr>
            <p:spPr bwMode="auto">
              <a:xfrm>
                <a:off x="1561" y="664"/>
                <a:ext cx="1" cy="3382"/>
              </a:xfrm>
              <a:prstGeom prst="line">
                <a:avLst/>
              </a:prstGeom>
              <a:noFill/>
              <a:ln w="0">
                <a:solidFill>
                  <a:srgbClr val="000000"/>
                </a:solidFill>
                <a:round/>
                <a:headEnd/>
                <a:tailEnd/>
              </a:ln>
            </p:spPr>
            <p:txBody>
              <a:bodyPr/>
              <a:lstStyle/>
              <a:p>
                <a:endParaRPr lang="ja-JP" altLang="en-US"/>
              </a:p>
            </p:txBody>
          </p:sp>
          <p:sp>
            <p:nvSpPr>
              <p:cNvPr id="224" name="Rectangle 185"/>
              <p:cNvSpPr>
                <a:spLocks noChangeArrowheads="1"/>
              </p:cNvSpPr>
              <p:nvPr/>
            </p:nvSpPr>
            <p:spPr bwMode="auto">
              <a:xfrm>
                <a:off x="1561" y="664"/>
                <a:ext cx="4" cy="3382"/>
              </a:xfrm>
              <a:prstGeom prst="rect">
                <a:avLst/>
              </a:prstGeom>
              <a:solidFill>
                <a:srgbClr val="000000"/>
              </a:solidFill>
              <a:ln w="9525">
                <a:noFill/>
                <a:miter lim="800000"/>
                <a:headEnd/>
                <a:tailEnd/>
              </a:ln>
            </p:spPr>
            <p:txBody>
              <a:bodyPr/>
              <a:lstStyle/>
              <a:p>
                <a:endParaRPr lang="ja-JP" altLang="en-US"/>
              </a:p>
            </p:txBody>
          </p:sp>
          <p:sp>
            <p:nvSpPr>
              <p:cNvPr id="225" name="Line 186"/>
              <p:cNvSpPr>
                <a:spLocks noChangeShapeType="1"/>
              </p:cNvSpPr>
              <p:nvPr/>
            </p:nvSpPr>
            <p:spPr bwMode="auto">
              <a:xfrm>
                <a:off x="1569" y="664"/>
                <a:ext cx="1" cy="3382"/>
              </a:xfrm>
              <a:prstGeom prst="line">
                <a:avLst/>
              </a:prstGeom>
              <a:noFill/>
              <a:ln w="0">
                <a:solidFill>
                  <a:srgbClr val="000000"/>
                </a:solidFill>
                <a:round/>
                <a:headEnd/>
                <a:tailEnd/>
              </a:ln>
            </p:spPr>
            <p:txBody>
              <a:bodyPr/>
              <a:lstStyle/>
              <a:p>
                <a:endParaRPr lang="ja-JP" altLang="en-US"/>
              </a:p>
            </p:txBody>
          </p:sp>
          <p:sp>
            <p:nvSpPr>
              <p:cNvPr id="226" name="Rectangle 187"/>
              <p:cNvSpPr>
                <a:spLocks noChangeArrowheads="1"/>
              </p:cNvSpPr>
              <p:nvPr/>
            </p:nvSpPr>
            <p:spPr bwMode="auto">
              <a:xfrm>
                <a:off x="1569" y="664"/>
                <a:ext cx="4" cy="3382"/>
              </a:xfrm>
              <a:prstGeom prst="rect">
                <a:avLst/>
              </a:prstGeom>
              <a:solidFill>
                <a:srgbClr val="000000"/>
              </a:solidFill>
              <a:ln w="9525">
                <a:noFill/>
                <a:miter lim="800000"/>
                <a:headEnd/>
                <a:tailEnd/>
              </a:ln>
            </p:spPr>
            <p:txBody>
              <a:bodyPr/>
              <a:lstStyle/>
              <a:p>
                <a:endParaRPr lang="ja-JP" altLang="en-US"/>
              </a:p>
            </p:txBody>
          </p:sp>
          <p:sp>
            <p:nvSpPr>
              <p:cNvPr id="227" name="Line 188"/>
              <p:cNvSpPr>
                <a:spLocks noChangeShapeType="1"/>
              </p:cNvSpPr>
              <p:nvPr/>
            </p:nvSpPr>
            <p:spPr bwMode="auto">
              <a:xfrm>
                <a:off x="2016" y="664"/>
                <a:ext cx="1" cy="3382"/>
              </a:xfrm>
              <a:prstGeom prst="line">
                <a:avLst/>
              </a:prstGeom>
              <a:noFill/>
              <a:ln w="0">
                <a:solidFill>
                  <a:srgbClr val="000000"/>
                </a:solidFill>
                <a:round/>
                <a:headEnd/>
                <a:tailEnd/>
              </a:ln>
            </p:spPr>
            <p:txBody>
              <a:bodyPr/>
              <a:lstStyle/>
              <a:p>
                <a:endParaRPr lang="ja-JP" altLang="en-US"/>
              </a:p>
            </p:txBody>
          </p:sp>
          <p:sp>
            <p:nvSpPr>
              <p:cNvPr id="228" name="Rectangle 189"/>
              <p:cNvSpPr>
                <a:spLocks noChangeArrowheads="1"/>
              </p:cNvSpPr>
              <p:nvPr/>
            </p:nvSpPr>
            <p:spPr bwMode="auto">
              <a:xfrm>
                <a:off x="2016" y="664"/>
                <a:ext cx="5" cy="3382"/>
              </a:xfrm>
              <a:prstGeom prst="rect">
                <a:avLst/>
              </a:prstGeom>
              <a:solidFill>
                <a:srgbClr val="000000"/>
              </a:solidFill>
              <a:ln w="9525">
                <a:noFill/>
                <a:miter lim="800000"/>
                <a:headEnd/>
                <a:tailEnd/>
              </a:ln>
            </p:spPr>
            <p:txBody>
              <a:bodyPr/>
              <a:lstStyle/>
              <a:p>
                <a:endParaRPr lang="ja-JP" altLang="en-US"/>
              </a:p>
            </p:txBody>
          </p:sp>
          <p:sp>
            <p:nvSpPr>
              <p:cNvPr id="229" name="Line 190"/>
              <p:cNvSpPr>
                <a:spLocks noChangeShapeType="1"/>
              </p:cNvSpPr>
              <p:nvPr/>
            </p:nvSpPr>
            <p:spPr bwMode="auto">
              <a:xfrm>
                <a:off x="2627" y="664"/>
                <a:ext cx="1" cy="3382"/>
              </a:xfrm>
              <a:prstGeom prst="line">
                <a:avLst/>
              </a:prstGeom>
              <a:noFill/>
              <a:ln w="0">
                <a:solidFill>
                  <a:srgbClr val="000000"/>
                </a:solidFill>
                <a:round/>
                <a:headEnd/>
                <a:tailEnd/>
              </a:ln>
            </p:spPr>
            <p:txBody>
              <a:bodyPr/>
              <a:lstStyle/>
              <a:p>
                <a:endParaRPr lang="ja-JP" altLang="en-US"/>
              </a:p>
            </p:txBody>
          </p:sp>
          <p:sp>
            <p:nvSpPr>
              <p:cNvPr id="230" name="Rectangle 191"/>
              <p:cNvSpPr>
                <a:spLocks noChangeArrowheads="1"/>
              </p:cNvSpPr>
              <p:nvPr/>
            </p:nvSpPr>
            <p:spPr bwMode="auto">
              <a:xfrm>
                <a:off x="2627" y="664"/>
                <a:ext cx="4" cy="3382"/>
              </a:xfrm>
              <a:prstGeom prst="rect">
                <a:avLst/>
              </a:prstGeom>
              <a:solidFill>
                <a:srgbClr val="000000"/>
              </a:solidFill>
              <a:ln w="9525">
                <a:noFill/>
                <a:miter lim="800000"/>
                <a:headEnd/>
                <a:tailEnd/>
              </a:ln>
            </p:spPr>
            <p:txBody>
              <a:bodyPr/>
              <a:lstStyle/>
              <a:p>
                <a:endParaRPr lang="ja-JP" altLang="en-US"/>
              </a:p>
            </p:txBody>
          </p:sp>
          <p:sp>
            <p:nvSpPr>
              <p:cNvPr id="231" name="Rectangle 192"/>
              <p:cNvSpPr>
                <a:spLocks noChangeArrowheads="1"/>
              </p:cNvSpPr>
              <p:nvPr/>
            </p:nvSpPr>
            <p:spPr bwMode="auto">
              <a:xfrm>
                <a:off x="5684" y="440"/>
                <a:ext cx="8" cy="3614"/>
              </a:xfrm>
              <a:prstGeom prst="rect">
                <a:avLst/>
              </a:prstGeom>
              <a:solidFill>
                <a:srgbClr val="000000"/>
              </a:solidFill>
              <a:ln w="9525">
                <a:noFill/>
                <a:miter lim="800000"/>
                <a:headEnd/>
                <a:tailEnd/>
              </a:ln>
            </p:spPr>
            <p:txBody>
              <a:bodyPr/>
              <a:lstStyle/>
              <a:p>
                <a:endParaRPr lang="ja-JP" altLang="en-US"/>
              </a:p>
            </p:txBody>
          </p:sp>
          <p:sp>
            <p:nvSpPr>
              <p:cNvPr id="232" name="Line 193"/>
              <p:cNvSpPr>
                <a:spLocks noChangeShapeType="1"/>
              </p:cNvSpPr>
              <p:nvPr/>
            </p:nvSpPr>
            <p:spPr bwMode="auto">
              <a:xfrm>
                <a:off x="1561" y="660"/>
                <a:ext cx="1" cy="4"/>
              </a:xfrm>
              <a:prstGeom prst="line">
                <a:avLst/>
              </a:prstGeom>
              <a:noFill/>
              <a:ln w="0">
                <a:solidFill>
                  <a:srgbClr val="000000"/>
                </a:solidFill>
                <a:round/>
                <a:headEnd/>
                <a:tailEnd/>
              </a:ln>
            </p:spPr>
            <p:txBody>
              <a:bodyPr/>
              <a:lstStyle/>
              <a:p>
                <a:endParaRPr lang="ja-JP" altLang="en-US"/>
              </a:p>
            </p:txBody>
          </p:sp>
          <p:sp>
            <p:nvSpPr>
              <p:cNvPr id="233" name="Rectangle 194"/>
              <p:cNvSpPr>
                <a:spLocks noChangeArrowheads="1"/>
              </p:cNvSpPr>
              <p:nvPr/>
            </p:nvSpPr>
            <p:spPr bwMode="auto">
              <a:xfrm>
                <a:off x="1561" y="660"/>
                <a:ext cx="4" cy="4"/>
              </a:xfrm>
              <a:prstGeom prst="rect">
                <a:avLst/>
              </a:prstGeom>
              <a:solidFill>
                <a:srgbClr val="000000"/>
              </a:solidFill>
              <a:ln w="9525">
                <a:noFill/>
                <a:miter lim="800000"/>
                <a:headEnd/>
                <a:tailEnd/>
              </a:ln>
            </p:spPr>
            <p:txBody>
              <a:bodyPr/>
              <a:lstStyle/>
              <a:p>
                <a:endParaRPr lang="ja-JP" altLang="en-US"/>
              </a:p>
            </p:txBody>
          </p:sp>
          <p:sp>
            <p:nvSpPr>
              <p:cNvPr id="234" name="Line 195"/>
              <p:cNvSpPr>
                <a:spLocks noChangeShapeType="1"/>
              </p:cNvSpPr>
              <p:nvPr/>
            </p:nvSpPr>
            <p:spPr bwMode="auto">
              <a:xfrm>
                <a:off x="1569" y="660"/>
                <a:ext cx="1" cy="4"/>
              </a:xfrm>
              <a:prstGeom prst="line">
                <a:avLst/>
              </a:prstGeom>
              <a:noFill/>
              <a:ln w="0">
                <a:solidFill>
                  <a:srgbClr val="000000"/>
                </a:solidFill>
                <a:round/>
                <a:headEnd/>
                <a:tailEnd/>
              </a:ln>
            </p:spPr>
            <p:txBody>
              <a:bodyPr/>
              <a:lstStyle/>
              <a:p>
                <a:endParaRPr lang="ja-JP" altLang="en-US"/>
              </a:p>
            </p:txBody>
          </p:sp>
          <p:sp>
            <p:nvSpPr>
              <p:cNvPr id="235" name="Rectangle 196"/>
              <p:cNvSpPr>
                <a:spLocks noChangeArrowheads="1"/>
              </p:cNvSpPr>
              <p:nvPr/>
            </p:nvSpPr>
            <p:spPr bwMode="auto">
              <a:xfrm>
                <a:off x="1569" y="660"/>
                <a:ext cx="4" cy="4"/>
              </a:xfrm>
              <a:prstGeom prst="rect">
                <a:avLst/>
              </a:prstGeom>
              <a:solidFill>
                <a:srgbClr val="000000"/>
              </a:solidFill>
              <a:ln w="9525">
                <a:noFill/>
                <a:miter lim="800000"/>
                <a:headEnd/>
                <a:tailEnd/>
              </a:ln>
            </p:spPr>
            <p:txBody>
              <a:bodyPr/>
              <a:lstStyle/>
              <a:p>
                <a:endParaRPr lang="ja-JP" altLang="en-US"/>
              </a:p>
            </p:txBody>
          </p:sp>
          <p:sp>
            <p:nvSpPr>
              <p:cNvPr id="236" name="Line 197"/>
              <p:cNvSpPr>
                <a:spLocks noChangeShapeType="1"/>
              </p:cNvSpPr>
              <p:nvPr/>
            </p:nvSpPr>
            <p:spPr bwMode="auto">
              <a:xfrm>
                <a:off x="401" y="664"/>
                <a:ext cx="1" cy="3382"/>
              </a:xfrm>
              <a:prstGeom prst="line">
                <a:avLst/>
              </a:prstGeom>
              <a:noFill/>
              <a:ln w="0">
                <a:solidFill>
                  <a:srgbClr val="000000"/>
                </a:solidFill>
                <a:round/>
                <a:headEnd/>
                <a:tailEnd/>
              </a:ln>
            </p:spPr>
            <p:txBody>
              <a:bodyPr/>
              <a:lstStyle/>
              <a:p>
                <a:endParaRPr lang="ja-JP" altLang="en-US"/>
              </a:p>
            </p:txBody>
          </p:sp>
          <p:sp>
            <p:nvSpPr>
              <p:cNvPr id="237" name="Rectangle 198"/>
              <p:cNvSpPr>
                <a:spLocks noChangeArrowheads="1"/>
              </p:cNvSpPr>
              <p:nvPr/>
            </p:nvSpPr>
            <p:spPr bwMode="auto">
              <a:xfrm>
                <a:off x="401" y="664"/>
                <a:ext cx="4" cy="3382"/>
              </a:xfrm>
              <a:prstGeom prst="rect">
                <a:avLst/>
              </a:prstGeom>
              <a:solidFill>
                <a:srgbClr val="000000"/>
              </a:solidFill>
              <a:ln w="9525">
                <a:noFill/>
                <a:miter lim="800000"/>
                <a:headEnd/>
                <a:tailEnd/>
              </a:ln>
            </p:spPr>
            <p:txBody>
              <a:bodyPr/>
              <a:lstStyle/>
              <a:p>
                <a:endParaRPr lang="ja-JP" altLang="en-US"/>
              </a:p>
            </p:txBody>
          </p:sp>
          <p:sp>
            <p:nvSpPr>
              <p:cNvPr id="238" name="Line 199"/>
              <p:cNvSpPr>
                <a:spLocks noChangeShapeType="1"/>
              </p:cNvSpPr>
              <p:nvPr/>
            </p:nvSpPr>
            <p:spPr bwMode="auto">
              <a:xfrm>
                <a:off x="694" y="1682"/>
                <a:ext cx="1" cy="382"/>
              </a:xfrm>
              <a:prstGeom prst="line">
                <a:avLst/>
              </a:prstGeom>
              <a:noFill/>
              <a:ln w="0">
                <a:solidFill>
                  <a:srgbClr val="000000"/>
                </a:solidFill>
                <a:round/>
                <a:headEnd/>
                <a:tailEnd/>
              </a:ln>
            </p:spPr>
            <p:txBody>
              <a:bodyPr/>
              <a:lstStyle/>
              <a:p>
                <a:endParaRPr lang="ja-JP" altLang="en-US"/>
              </a:p>
            </p:txBody>
          </p:sp>
          <p:sp>
            <p:nvSpPr>
              <p:cNvPr id="239" name="Rectangle 200"/>
              <p:cNvSpPr>
                <a:spLocks noChangeArrowheads="1"/>
              </p:cNvSpPr>
              <p:nvPr/>
            </p:nvSpPr>
            <p:spPr bwMode="auto">
              <a:xfrm>
                <a:off x="694" y="1682"/>
                <a:ext cx="4" cy="382"/>
              </a:xfrm>
              <a:prstGeom prst="rect">
                <a:avLst/>
              </a:prstGeom>
              <a:solidFill>
                <a:srgbClr val="000000"/>
              </a:solidFill>
              <a:ln w="9525">
                <a:noFill/>
                <a:miter lim="800000"/>
                <a:headEnd/>
                <a:tailEnd/>
              </a:ln>
            </p:spPr>
            <p:txBody>
              <a:bodyPr/>
              <a:lstStyle/>
              <a:p>
                <a:endParaRPr lang="ja-JP" altLang="en-US"/>
              </a:p>
            </p:txBody>
          </p:sp>
          <p:sp>
            <p:nvSpPr>
              <p:cNvPr id="240" name="Rectangle 201"/>
              <p:cNvSpPr>
                <a:spLocks noChangeArrowheads="1"/>
              </p:cNvSpPr>
              <p:nvPr/>
            </p:nvSpPr>
            <p:spPr bwMode="auto">
              <a:xfrm>
                <a:off x="26" y="432"/>
                <a:ext cx="5666" cy="8"/>
              </a:xfrm>
              <a:prstGeom prst="rect">
                <a:avLst/>
              </a:prstGeom>
              <a:solidFill>
                <a:srgbClr val="000000"/>
              </a:solidFill>
              <a:ln w="9525">
                <a:noFill/>
                <a:miter lim="800000"/>
                <a:headEnd/>
                <a:tailEnd/>
              </a:ln>
            </p:spPr>
            <p:txBody>
              <a:bodyPr/>
              <a:lstStyle/>
              <a:p>
                <a:endParaRPr lang="ja-JP" altLang="en-US"/>
              </a:p>
            </p:txBody>
          </p:sp>
          <p:sp>
            <p:nvSpPr>
              <p:cNvPr id="241" name="Line 202"/>
              <p:cNvSpPr>
                <a:spLocks noChangeShapeType="1"/>
              </p:cNvSpPr>
              <p:nvPr/>
            </p:nvSpPr>
            <p:spPr bwMode="auto">
              <a:xfrm>
                <a:off x="1573" y="652"/>
                <a:ext cx="4111" cy="1"/>
              </a:xfrm>
              <a:prstGeom prst="line">
                <a:avLst/>
              </a:prstGeom>
              <a:noFill/>
              <a:ln w="0">
                <a:solidFill>
                  <a:srgbClr val="000000"/>
                </a:solidFill>
                <a:round/>
                <a:headEnd/>
                <a:tailEnd/>
              </a:ln>
            </p:spPr>
            <p:txBody>
              <a:bodyPr/>
              <a:lstStyle/>
              <a:p>
                <a:endParaRPr lang="ja-JP" altLang="en-US"/>
              </a:p>
            </p:txBody>
          </p:sp>
          <p:sp>
            <p:nvSpPr>
              <p:cNvPr id="242" name="Rectangle 203"/>
              <p:cNvSpPr>
                <a:spLocks noChangeArrowheads="1"/>
              </p:cNvSpPr>
              <p:nvPr/>
            </p:nvSpPr>
            <p:spPr bwMode="auto">
              <a:xfrm>
                <a:off x="1573" y="652"/>
                <a:ext cx="4111" cy="4"/>
              </a:xfrm>
              <a:prstGeom prst="rect">
                <a:avLst/>
              </a:prstGeom>
              <a:solidFill>
                <a:srgbClr val="000000"/>
              </a:solidFill>
              <a:ln w="9525">
                <a:noFill/>
                <a:miter lim="800000"/>
                <a:headEnd/>
                <a:tailEnd/>
              </a:ln>
            </p:spPr>
            <p:txBody>
              <a:bodyPr/>
              <a:lstStyle/>
              <a:p>
                <a:endParaRPr lang="ja-JP" altLang="en-US"/>
              </a:p>
            </p:txBody>
          </p:sp>
          <p:sp>
            <p:nvSpPr>
              <p:cNvPr id="243" name="Line 204"/>
              <p:cNvSpPr>
                <a:spLocks noChangeShapeType="1"/>
              </p:cNvSpPr>
              <p:nvPr/>
            </p:nvSpPr>
            <p:spPr bwMode="auto">
              <a:xfrm>
                <a:off x="1573" y="660"/>
                <a:ext cx="4111" cy="1"/>
              </a:xfrm>
              <a:prstGeom prst="line">
                <a:avLst/>
              </a:prstGeom>
              <a:noFill/>
              <a:ln w="0">
                <a:solidFill>
                  <a:srgbClr val="000000"/>
                </a:solidFill>
                <a:round/>
                <a:headEnd/>
                <a:tailEnd/>
              </a:ln>
            </p:spPr>
            <p:txBody>
              <a:bodyPr/>
              <a:lstStyle/>
              <a:p>
                <a:endParaRPr lang="ja-JP" altLang="en-US"/>
              </a:p>
            </p:txBody>
          </p:sp>
          <p:sp>
            <p:nvSpPr>
              <p:cNvPr id="244" name="Rectangle 205"/>
              <p:cNvSpPr>
                <a:spLocks noChangeArrowheads="1"/>
              </p:cNvSpPr>
              <p:nvPr/>
            </p:nvSpPr>
            <p:spPr bwMode="auto">
              <a:xfrm>
                <a:off x="1591" y="663"/>
                <a:ext cx="4111" cy="4"/>
              </a:xfrm>
              <a:prstGeom prst="rect">
                <a:avLst/>
              </a:prstGeom>
              <a:solidFill>
                <a:srgbClr val="000000"/>
              </a:solidFill>
              <a:ln w="9525">
                <a:noFill/>
                <a:miter lim="800000"/>
                <a:headEnd/>
                <a:tailEnd/>
              </a:ln>
            </p:spPr>
            <p:txBody>
              <a:bodyPr/>
              <a:lstStyle/>
              <a:p>
                <a:endParaRPr lang="ja-JP" altLang="en-US"/>
              </a:p>
            </p:txBody>
          </p:sp>
          <p:sp>
            <p:nvSpPr>
              <p:cNvPr id="245" name="Line 206"/>
              <p:cNvSpPr>
                <a:spLocks noChangeShapeType="1"/>
              </p:cNvSpPr>
              <p:nvPr/>
            </p:nvSpPr>
            <p:spPr bwMode="auto">
              <a:xfrm>
                <a:off x="1569" y="652"/>
                <a:ext cx="4" cy="1"/>
              </a:xfrm>
              <a:prstGeom prst="line">
                <a:avLst/>
              </a:prstGeom>
              <a:noFill/>
              <a:ln w="0">
                <a:solidFill>
                  <a:srgbClr val="000000"/>
                </a:solidFill>
                <a:round/>
                <a:headEnd/>
                <a:tailEnd/>
              </a:ln>
            </p:spPr>
            <p:txBody>
              <a:bodyPr/>
              <a:lstStyle/>
              <a:p>
                <a:endParaRPr lang="ja-JP" altLang="en-US"/>
              </a:p>
            </p:txBody>
          </p:sp>
          <p:sp>
            <p:nvSpPr>
              <p:cNvPr id="246" name="Rectangle 207"/>
              <p:cNvSpPr>
                <a:spLocks noChangeArrowheads="1"/>
              </p:cNvSpPr>
              <p:nvPr/>
            </p:nvSpPr>
            <p:spPr bwMode="auto">
              <a:xfrm>
                <a:off x="1569" y="652"/>
                <a:ext cx="4" cy="4"/>
              </a:xfrm>
              <a:prstGeom prst="rect">
                <a:avLst/>
              </a:prstGeom>
              <a:solidFill>
                <a:srgbClr val="000000"/>
              </a:solidFill>
              <a:ln w="9525">
                <a:noFill/>
                <a:miter lim="800000"/>
                <a:headEnd/>
                <a:tailEnd/>
              </a:ln>
            </p:spPr>
            <p:txBody>
              <a:bodyPr/>
              <a:lstStyle/>
              <a:p>
                <a:endParaRPr lang="ja-JP" altLang="en-US"/>
              </a:p>
            </p:txBody>
          </p:sp>
        </p:grpSp>
        <p:sp>
          <p:nvSpPr>
            <p:cNvPr id="17" name="Line 209"/>
            <p:cNvSpPr>
              <a:spLocks noChangeShapeType="1"/>
            </p:cNvSpPr>
            <p:nvPr/>
          </p:nvSpPr>
          <p:spPr bwMode="auto">
            <a:xfrm>
              <a:off x="1569" y="660"/>
              <a:ext cx="4" cy="1"/>
            </a:xfrm>
            <a:prstGeom prst="line">
              <a:avLst/>
            </a:prstGeom>
            <a:noFill/>
            <a:ln w="0">
              <a:solidFill>
                <a:srgbClr val="000000"/>
              </a:solidFill>
              <a:round/>
              <a:headEnd/>
              <a:tailEnd/>
            </a:ln>
          </p:spPr>
          <p:txBody>
            <a:bodyPr/>
            <a:lstStyle/>
            <a:p>
              <a:endParaRPr lang="ja-JP" altLang="en-US"/>
            </a:p>
          </p:txBody>
        </p:sp>
        <p:sp>
          <p:nvSpPr>
            <p:cNvPr id="18" name="Rectangle 210"/>
            <p:cNvSpPr>
              <a:spLocks noChangeArrowheads="1"/>
            </p:cNvSpPr>
            <p:nvPr/>
          </p:nvSpPr>
          <p:spPr bwMode="auto">
            <a:xfrm>
              <a:off x="1569" y="660"/>
              <a:ext cx="4" cy="4"/>
            </a:xfrm>
            <a:prstGeom prst="rect">
              <a:avLst/>
            </a:prstGeom>
            <a:solidFill>
              <a:srgbClr val="000000"/>
            </a:solidFill>
            <a:ln w="9525">
              <a:noFill/>
              <a:miter lim="800000"/>
              <a:headEnd/>
              <a:tailEnd/>
            </a:ln>
          </p:spPr>
          <p:txBody>
            <a:bodyPr/>
            <a:lstStyle/>
            <a:p>
              <a:endParaRPr lang="ja-JP" altLang="en-US"/>
            </a:p>
          </p:txBody>
        </p:sp>
        <p:sp>
          <p:nvSpPr>
            <p:cNvPr id="19" name="Line 211"/>
            <p:cNvSpPr>
              <a:spLocks noChangeShapeType="1"/>
            </p:cNvSpPr>
            <p:nvPr/>
          </p:nvSpPr>
          <p:spPr bwMode="auto">
            <a:xfrm>
              <a:off x="1573" y="998"/>
              <a:ext cx="4111" cy="1"/>
            </a:xfrm>
            <a:prstGeom prst="line">
              <a:avLst/>
            </a:prstGeom>
            <a:noFill/>
            <a:ln w="0">
              <a:solidFill>
                <a:srgbClr val="000000"/>
              </a:solidFill>
              <a:round/>
              <a:headEnd/>
              <a:tailEnd/>
            </a:ln>
          </p:spPr>
          <p:txBody>
            <a:bodyPr/>
            <a:lstStyle/>
            <a:p>
              <a:endParaRPr lang="ja-JP" altLang="en-US"/>
            </a:p>
          </p:txBody>
        </p:sp>
        <p:sp>
          <p:nvSpPr>
            <p:cNvPr id="20" name="Rectangle 212"/>
            <p:cNvSpPr>
              <a:spLocks noChangeArrowheads="1"/>
            </p:cNvSpPr>
            <p:nvPr/>
          </p:nvSpPr>
          <p:spPr bwMode="auto">
            <a:xfrm>
              <a:off x="1573" y="998"/>
              <a:ext cx="4111" cy="4"/>
            </a:xfrm>
            <a:prstGeom prst="rect">
              <a:avLst/>
            </a:prstGeom>
            <a:solidFill>
              <a:srgbClr val="000000"/>
            </a:solidFill>
            <a:ln w="9525">
              <a:noFill/>
              <a:miter lim="800000"/>
              <a:headEnd/>
              <a:tailEnd/>
            </a:ln>
          </p:spPr>
          <p:txBody>
            <a:bodyPr/>
            <a:lstStyle/>
            <a:p>
              <a:endParaRPr lang="ja-JP" altLang="en-US"/>
            </a:p>
          </p:txBody>
        </p:sp>
        <p:sp>
          <p:nvSpPr>
            <p:cNvPr id="21" name="Line 213"/>
            <p:cNvSpPr>
              <a:spLocks noChangeShapeType="1"/>
            </p:cNvSpPr>
            <p:nvPr/>
          </p:nvSpPr>
          <p:spPr bwMode="auto">
            <a:xfrm>
              <a:off x="1573" y="1226"/>
              <a:ext cx="4111" cy="1"/>
            </a:xfrm>
            <a:prstGeom prst="line">
              <a:avLst/>
            </a:prstGeom>
            <a:noFill/>
            <a:ln w="0">
              <a:solidFill>
                <a:srgbClr val="000000"/>
              </a:solidFill>
              <a:round/>
              <a:headEnd/>
              <a:tailEnd/>
            </a:ln>
          </p:spPr>
          <p:txBody>
            <a:bodyPr/>
            <a:lstStyle/>
            <a:p>
              <a:endParaRPr lang="ja-JP" altLang="en-US"/>
            </a:p>
          </p:txBody>
        </p:sp>
        <p:sp>
          <p:nvSpPr>
            <p:cNvPr id="22" name="Rectangle 214"/>
            <p:cNvSpPr>
              <a:spLocks noChangeArrowheads="1"/>
            </p:cNvSpPr>
            <p:nvPr/>
          </p:nvSpPr>
          <p:spPr bwMode="auto">
            <a:xfrm>
              <a:off x="1573" y="1226"/>
              <a:ext cx="4111" cy="4"/>
            </a:xfrm>
            <a:prstGeom prst="rect">
              <a:avLst/>
            </a:prstGeom>
            <a:solidFill>
              <a:srgbClr val="000000"/>
            </a:solidFill>
            <a:ln w="9525">
              <a:noFill/>
              <a:miter lim="800000"/>
              <a:headEnd/>
              <a:tailEnd/>
            </a:ln>
          </p:spPr>
          <p:txBody>
            <a:bodyPr/>
            <a:lstStyle/>
            <a:p>
              <a:endParaRPr lang="ja-JP" altLang="en-US"/>
            </a:p>
          </p:txBody>
        </p:sp>
        <p:sp>
          <p:nvSpPr>
            <p:cNvPr id="23" name="Line 215"/>
            <p:cNvSpPr>
              <a:spLocks noChangeShapeType="1"/>
            </p:cNvSpPr>
            <p:nvPr/>
          </p:nvSpPr>
          <p:spPr bwMode="auto">
            <a:xfrm>
              <a:off x="1573" y="1417"/>
              <a:ext cx="4111" cy="1"/>
            </a:xfrm>
            <a:prstGeom prst="line">
              <a:avLst/>
            </a:prstGeom>
            <a:noFill/>
            <a:ln w="0">
              <a:solidFill>
                <a:srgbClr val="000000"/>
              </a:solidFill>
              <a:round/>
              <a:headEnd/>
              <a:tailEnd/>
            </a:ln>
          </p:spPr>
          <p:txBody>
            <a:bodyPr/>
            <a:lstStyle/>
            <a:p>
              <a:endParaRPr lang="ja-JP" altLang="en-US"/>
            </a:p>
          </p:txBody>
        </p:sp>
        <p:sp>
          <p:nvSpPr>
            <p:cNvPr id="24" name="Rectangle 216"/>
            <p:cNvSpPr>
              <a:spLocks noChangeArrowheads="1"/>
            </p:cNvSpPr>
            <p:nvPr/>
          </p:nvSpPr>
          <p:spPr bwMode="auto">
            <a:xfrm>
              <a:off x="1573" y="1417"/>
              <a:ext cx="4111" cy="4"/>
            </a:xfrm>
            <a:prstGeom prst="rect">
              <a:avLst/>
            </a:prstGeom>
            <a:solidFill>
              <a:srgbClr val="000000"/>
            </a:solidFill>
            <a:ln w="9525">
              <a:noFill/>
              <a:miter lim="800000"/>
              <a:headEnd/>
              <a:tailEnd/>
            </a:ln>
          </p:spPr>
          <p:txBody>
            <a:bodyPr/>
            <a:lstStyle/>
            <a:p>
              <a:endParaRPr lang="ja-JP" altLang="en-US"/>
            </a:p>
          </p:txBody>
        </p:sp>
        <p:sp>
          <p:nvSpPr>
            <p:cNvPr id="25" name="Line 217"/>
            <p:cNvSpPr>
              <a:spLocks noChangeShapeType="1"/>
            </p:cNvSpPr>
            <p:nvPr/>
          </p:nvSpPr>
          <p:spPr bwMode="auto">
            <a:xfrm>
              <a:off x="1573" y="1677"/>
              <a:ext cx="4111" cy="1"/>
            </a:xfrm>
            <a:prstGeom prst="line">
              <a:avLst/>
            </a:prstGeom>
            <a:noFill/>
            <a:ln w="0">
              <a:solidFill>
                <a:srgbClr val="000000"/>
              </a:solidFill>
              <a:round/>
              <a:headEnd/>
              <a:tailEnd/>
            </a:ln>
          </p:spPr>
          <p:txBody>
            <a:bodyPr/>
            <a:lstStyle/>
            <a:p>
              <a:endParaRPr lang="ja-JP" altLang="en-US"/>
            </a:p>
          </p:txBody>
        </p:sp>
        <p:sp>
          <p:nvSpPr>
            <p:cNvPr id="26" name="Rectangle 218"/>
            <p:cNvSpPr>
              <a:spLocks noChangeArrowheads="1"/>
            </p:cNvSpPr>
            <p:nvPr/>
          </p:nvSpPr>
          <p:spPr bwMode="auto">
            <a:xfrm>
              <a:off x="1573" y="1677"/>
              <a:ext cx="4111" cy="5"/>
            </a:xfrm>
            <a:prstGeom prst="rect">
              <a:avLst/>
            </a:prstGeom>
            <a:solidFill>
              <a:srgbClr val="000000"/>
            </a:solidFill>
            <a:ln w="9525">
              <a:noFill/>
              <a:miter lim="800000"/>
              <a:headEnd/>
              <a:tailEnd/>
            </a:ln>
          </p:spPr>
          <p:txBody>
            <a:bodyPr/>
            <a:lstStyle/>
            <a:p>
              <a:endParaRPr lang="ja-JP" altLang="en-US"/>
            </a:p>
          </p:txBody>
        </p:sp>
        <p:sp>
          <p:nvSpPr>
            <p:cNvPr id="27" name="Line 219"/>
            <p:cNvSpPr>
              <a:spLocks noChangeShapeType="1"/>
            </p:cNvSpPr>
            <p:nvPr/>
          </p:nvSpPr>
          <p:spPr bwMode="auto">
            <a:xfrm>
              <a:off x="1573" y="1869"/>
              <a:ext cx="4111" cy="1"/>
            </a:xfrm>
            <a:prstGeom prst="line">
              <a:avLst/>
            </a:prstGeom>
            <a:noFill/>
            <a:ln w="0">
              <a:solidFill>
                <a:srgbClr val="000000"/>
              </a:solidFill>
              <a:round/>
              <a:headEnd/>
              <a:tailEnd/>
            </a:ln>
          </p:spPr>
          <p:txBody>
            <a:bodyPr/>
            <a:lstStyle/>
            <a:p>
              <a:endParaRPr lang="ja-JP" altLang="en-US"/>
            </a:p>
          </p:txBody>
        </p:sp>
        <p:sp>
          <p:nvSpPr>
            <p:cNvPr id="28" name="Rectangle 220"/>
            <p:cNvSpPr>
              <a:spLocks noChangeArrowheads="1"/>
            </p:cNvSpPr>
            <p:nvPr/>
          </p:nvSpPr>
          <p:spPr bwMode="auto">
            <a:xfrm>
              <a:off x="1573" y="1869"/>
              <a:ext cx="4111" cy="4"/>
            </a:xfrm>
            <a:prstGeom prst="rect">
              <a:avLst/>
            </a:prstGeom>
            <a:solidFill>
              <a:srgbClr val="000000"/>
            </a:solidFill>
            <a:ln w="9525">
              <a:noFill/>
              <a:miter lim="800000"/>
              <a:headEnd/>
              <a:tailEnd/>
            </a:ln>
          </p:spPr>
          <p:txBody>
            <a:bodyPr/>
            <a:lstStyle/>
            <a:p>
              <a:endParaRPr lang="ja-JP" altLang="en-US"/>
            </a:p>
          </p:txBody>
        </p:sp>
        <p:sp>
          <p:nvSpPr>
            <p:cNvPr id="29" name="Line 221"/>
            <p:cNvSpPr>
              <a:spLocks noChangeShapeType="1"/>
            </p:cNvSpPr>
            <p:nvPr/>
          </p:nvSpPr>
          <p:spPr bwMode="auto">
            <a:xfrm>
              <a:off x="1573" y="2060"/>
              <a:ext cx="4111" cy="1"/>
            </a:xfrm>
            <a:prstGeom prst="line">
              <a:avLst/>
            </a:prstGeom>
            <a:noFill/>
            <a:ln w="0">
              <a:solidFill>
                <a:srgbClr val="000000"/>
              </a:solidFill>
              <a:round/>
              <a:headEnd/>
              <a:tailEnd/>
            </a:ln>
          </p:spPr>
          <p:txBody>
            <a:bodyPr/>
            <a:lstStyle/>
            <a:p>
              <a:endParaRPr lang="ja-JP" altLang="en-US"/>
            </a:p>
          </p:txBody>
        </p:sp>
        <p:sp>
          <p:nvSpPr>
            <p:cNvPr id="30" name="Rectangle 222"/>
            <p:cNvSpPr>
              <a:spLocks noChangeArrowheads="1"/>
            </p:cNvSpPr>
            <p:nvPr/>
          </p:nvSpPr>
          <p:spPr bwMode="auto">
            <a:xfrm>
              <a:off x="1573" y="2060"/>
              <a:ext cx="4111" cy="4"/>
            </a:xfrm>
            <a:prstGeom prst="rect">
              <a:avLst/>
            </a:prstGeom>
            <a:solidFill>
              <a:srgbClr val="000000"/>
            </a:solidFill>
            <a:ln w="9525">
              <a:noFill/>
              <a:miter lim="800000"/>
              <a:headEnd/>
              <a:tailEnd/>
            </a:ln>
          </p:spPr>
          <p:txBody>
            <a:bodyPr/>
            <a:lstStyle/>
            <a:p>
              <a:endParaRPr lang="ja-JP" altLang="en-US"/>
            </a:p>
          </p:txBody>
        </p:sp>
        <p:sp>
          <p:nvSpPr>
            <p:cNvPr id="31" name="Line 223"/>
            <p:cNvSpPr>
              <a:spLocks noChangeShapeType="1"/>
            </p:cNvSpPr>
            <p:nvPr/>
          </p:nvSpPr>
          <p:spPr bwMode="auto">
            <a:xfrm>
              <a:off x="1573" y="2406"/>
              <a:ext cx="4111" cy="1"/>
            </a:xfrm>
            <a:prstGeom prst="line">
              <a:avLst/>
            </a:prstGeom>
            <a:noFill/>
            <a:ln w="0">
              <a:solidFill>
                <a:srgbClr val="000000"/>
              </a:solidFill>
              <a:round/>
              <a:headEnd/>
              <a:tailEnd/>
            </a:ln>
          </p:spPr>
          <p:txBody>
            <a:bodyPr/>
            <a:lstStyle/>
            <a:p>
              <a:endParaRPr lang="ja-JP" altLang="en-US"/>
            </a:p>
          </p:txBody>
        </p:sp>
        <p:sp>
          <p:nvSpPr>
            <p:cNvPr id="32" name="Rectangle 224"/>
            <p:cNvSpPr>
              <a:spLocks noChangeArrowheads="1"/>
            </p:cNvSpPr>
            <p:nvPr/>
          </p:nvSpPr>
          <p:spPr bwMode="auto">
            <a:xfrm>
              <a:off x="1573" y="2406"/>
              <a:ext cx="4111" cy="4"/>
            </a:xfrm>
            <a:prstGeom prst="rect">
              <a:avLst/>
            </a:prstGeom>
            <a:solidFill>
              <a:srgbClr val="000000"/>
            </a:solidFill>
            <a:ln w="9525">
              <a:noFill/>
              <a:miter lim="800000"/>
              <a:headEnd/>
              <a:tailEnd/>
            </a:ln>
          </p:spPr>
          <p:txBody>
            <a:bodyPr/>
            <a:lstStyle/>
            <a:p>
              <a:endParaRPr lang="ja-JP" altLang="en-US"/>
            </a:p>
          </p:txBody>
        </p:sp>
        <p:sp>
          <p:nvSpPr>
            <p:cNvPr id="33" name="Line 225"/>
            <p:cNvSpPr>
              <a:spLocks noChangeShapeType="1"/>
            </p:cNvSpPr>
            <p:nvPr/>
          </p:nvSpPr>
          <p:spPr bwMode="auto">
            <a:xfrm>
              <a:off x="1573" y="2683"/>
              <a:ext cx="4111" cy="1"/>
            </a:xfrm>
            <a:prstGeom prst="line">
              <a:avLst/>
            </a:prstGeom>
            <a:noFill/>
            <a:ln w="0">
              <a:solidFill>
                <a:srgbClr val="000000"/>
              </a:solidFill>
              <a:round/>
              <a:headEnd/>
              <a:tailEnd/>
            </a:ln>
          </p:spPr>
          <p:txBody>
            <a:bodyPr/>
            <a:lstStyle/>
            <a:p>
              <a:endParaRPr lang="ja-JP" altLang="en-US"/>
            </a:p>
          </p:txBody>
        </p:sp>
        <p:sp>
          <p:nvSpPr>
            <p:cNvPr id="34" name="Rectangle 226"/>
            <p:cNvSpPr>
              <a:spLocks noChangeArrowheads="1"/>
            </p:cNvSpPr>
            <p:nvPr/>
          </p:nvSpPr>
          <p:spPr bwMode="auto">
            <a:xfrm>
              <a:off x="1573" y="2683"/>
              <a:ext cx="4111" cy="4"/>
            </a:xfrm>
            <a:prstGeom prst="rect">
              <a:avLst/>
            </a:prstGeom>
            <a:solidFill>
              <a:srgbClr val="000000"/>
            </a:solidFill>
            <a:ln w="9525">
              <a:noFill/>
              <a:miter lim="800000"/>
              <a:headEnd/>
              <a:tailEnd/>
            </a:ln>
          </p:spPr>
          <p:txBody>
            <a:bodyPr/>
            <a:lstStyle/>
            <a:p>
              <a:endParaRPr lang="ja-JP" altLang="en-US"/>
            </a:p>
          </p:txBody>
        </p:sp>
        <p:sp>
          <p:nvSpPr>
            <p:cNvPr id="35" name="Line 227"/>
            <p:cNvSpPr>
              <a:spLocks noChangeShapeType="1"/>
            </p:cNvSpPr>
            <p:nvPr/>
          </p:nvSpPr>
          <p:spPr bwMode="auto">
            <a:xfrm>
              <a:off x="1573" y="2903"/>
              <a:ext cx="4111" cy="1"/>
            </a:xfrm>
            <a:prstGeom prst="line">
              <a:avLst/>
            </a:prstGeom>
            <a:noFill/>
            <a:ln w="0">
              <a:solidFill>
                <a:srgbClr val="000000"/>
              </a:solidFill>
              <a:round/>
              <a:headEnd/>
              <a:tailEnd/>
            </a:ln>
          </p:spPr>
          <p:txBody>
            <a:bodyPr/>
            <a:lstStyle/>
            <a:p>
              <a:endParaRPr lang="ja-JP" altLang="en-US"/>
            </a:p>
          </p:txBody>
        </p:sp>
        <p:sp>
          <p:nvSpPr>
            <p:cNvPr id="36" name="Rectangle 228"/>
            <p:cNvSpPr>
              <a:spLocks noChangeArrowheads="1"/>
            </p:cNvSpPr>
            <p:nvPr/>
          </p:nvSpPr>
          <p:spPr bwMode="auto">
            <a:xfrm>
              <a:off x="1573" y="2903"/>
              <a:ext cx="4111" cy="4"/>
            </a:xfrm>
            <a:prstGeom prst="rect">
              <a:avLst/>
            </a:prstGeom>
            <a:solidFill>
              <a:srgbClr val="000000"/>
            </a:solidFill>
            <a:ln w="9525">
              <a:noFill/>
              <a:miter lim="800000"/>
              <a:headEnd/>
              <a:tailEnd/>
            </a:ln>
          </p:spPr>
          <p:txBody>
            <a:bodyPr/>
            <a:lstStyle/>
            <a:p>
              <a:endParaRPr lang="ja-JP" altLang="en-US"/>
            </a:p>
          </p:txBody>
        </p:sp>
        <p:sp>
          <p:nvSpPr>
            <p:cNvPr id="37" name="Line 229"/>
            <p:cNvSpPr>
              <a:spLocks noChangeShapeType="1"/>
            </p:cNvSpPr>
            <p:nvPr/>
          </p:nvSpPr>
          <p:spPr bwMode="auto">
            <a:xfrm>
              <a:off x="1573" y="3033"/>
              <a:ext cx="4111" cy="1"/>
            </a:xfrm>
            <a:prstGeom prst="line">
              <a:avLst/>
            </a:prstGeom>
            <a:noFill/>
            <a:ln w="0">
              <a:solidFill>
                <a:srgbClr val="000000"/>
              </a:solidFill>
              <a:round/>
              <a:headEnd/>
              <a:tailEnd/>
            </a:ln>
          </p:spPr>
          <p:txBody>
            <a:bodyPr/>
            <a:lstStyle/>
            <a:p>
              <a:endParaRPr lang="ja-JP" altLang="en-US"/>
            </a:p>
          </p:txBody>
        </p:sp>
        <p:sp>
          <p:nvSpPr>
            <p:cNvPr id="38" name="Rectangle 230"/>
            <p:cNvSpPr>
              <a:spLocks noChangeArrowheads="1"/>
            </p:cNvSpPr>
            <p:nvPr/>
          </p:nvSpPr>
          <p:spPr bwMode="auto">
            <a:xfrm>
              <a:off x="1573" y="3033"/>
              <a:ext cx="4111" cy="4"/>
            </a:xfrm>
            <a:prstGeom prst="rect">
              <a:avLst/>
            </a:prstGeom>
            <a:solidFill>
              <a:srgbClr val="000000"/>
            </a:solidFill>
            <a:ln w="9525">
              <a:noFill/>
              <a:miter lim="800000"/>
              <a:headEnd/>
              <a:tailEnd/>
            </a:ln>
          </p:spPr>
          <p:txBody>
            <a:bodyPr/>
            <a:lstStyle/>
            <a:p>
              <a:endParaRPr lang="ja-JP" altLang="en-US"/>
            </a:p>
          </p:txBody>
        </p:sp>
        <p:sp>
          <p:nvSpPr>
            <p:cNvPr id="39" name="Line 231"/>
            <p:cNvSpPr>
              <a:spLocks noChangeShapeType="1"/>
            </p:cNvSpPr>
            <p:nvPr/>
          </p:nvSpPr>
          <p:spPr bwMode="auto">
            <a:xfrm>
              <a:off x="1573" y="3163"/>
              <a:ext cx="4111" cy="1"/>
            </a:xfrm>
            <a:prstGeom prst="line">
              <a:avLst/>
            </a:prstGeom>
            <a:noFill/>
            <a:ln w="0">
              <a:solidFill>
                <a:srgbClr val="000000"/>
              </a:solidFill>
              <a:round/>
              <a:headEnd/>
              <a:tailEnd/>
            </a:ln>
          </p:spPr>
          <p:txBody>
            <a:bodyPr/>
            <a:lstStyle/>
            <a:p>
              <a:endParaRPr lang="ja-JP" altLang="en-US"/>
            </a:p>
          </p:txBody>
        </p:sp>
        <p:sp>
          <p:nvSpPr>
            <p:cNvPr id="40" name="Rectangle 232"/>
            <p:cNvSpPr>
              <a:spLocks noChangeArrowheads="1"/>
            </p:cNvSpPr>
            <p:nvPr/>
          </p:nvSpPr>
          <p:spPr bwMode="auto">
            <a:xfrm>
              <a:off x="1573" y="3163"/>
              <a:ext cx="4111" cy="4"/>
            </a:xfrm>
            <a:prstGeom prst="rect">
              <a:avLst/>
            </a:prstGeom>
            <a:solidFill>
              <a:srgbClr val="000000"/>
            </a:solidFill>
            <a:ln w="9525">
              <a:noFill/>
              <a:miter lim="800000"/>
              <a:headEnd/>
              <a:tailEnd/>
            </a:ln>
          </p:spPr>
          <p:txBody>
            <a:bodyPr/>
            <a:lstStyle/>
            <a:p>
              <a:endParaRPr lang="ja-JP" altLang="en-US"/>
            </a:p>
          </p:txBody>
        </p:sp>
        <p:sp>
          <p:nvSpPr>
            <p:cNvPr id="41" name="Line 233"/>
            <p:cNvSpPr>
              <a:spLocks noChangeShapeType="1"/>
            </p:cNvSpPr>
            <p:nvPr/>
          </p:nvSpPr>
          <p:spPr bwMode="auto">
            <a:xfrm>
              <a:off x="1573" y="3326"/>
              <a:ext cx="4111" cy="1"/>
            </a:xfrm>
            <a:prstGeom prst="line">
              <a:avLst/>
            </a:prstGeom>
            <a:noFill/>
            <a:ln w="0">
              <a:solidFill>
                <a:srgbClr val="000000"/>
              </a:solidFill>
              <a:round/>
              <a:headEnd/>
              <a:tailEnd/>
            </a:ln>
          </p:spPr>
          <p:txBody>
            <a:bodyPr/>
            <a:lstStyle/>
            <a:p>
              <a:endParaRPr lang="ja-JP" altLang="en-US"/>
            </a:p>
          </p:txBody>
        </p:sp>
        <p:sp>
          <p:nvSpPr>
            <p:cNvPr id="42" name="Rectangle 234"/>
            <p:cNvSpPr>
              <a:spLocks noChangeArrowheads="1"/>
            </p:cNvSpPr>
            <p:nvPr/>
          </p:nvSpPr>
          <p:spPr bwMode="auto">
            <a:xfrm>
              <a:off x="1573" y="3326"/>
              <a:ext cx="4111" cy="4"/>
            </a:xfrm>
            <a:prstGeom prst="rect">
              <a:avLst/>
            </a:prstGeom>
            <a:solidFill>
              <a:srgbClr val="000000"/>
            </a:solidFill>
            <a:ln w="9525">
              <a:noFill/>
              <a:miter lim="800000"/>
              <a:headEnd/>
              <a:tailEnd/>
            </a:ln>
          </p:spPr>
          <p:txBody>
            <a:bodyPr/>
            <a:lstStyle/>
            <a:p>
              <a:endParaRPr lang="ja-JP" altLang="en-US"/>
            </a:p>
          </p:txBody>
        </p:sp>
        <p:sp>
          <p:nvSpPr>
            <p:cNvPr id="43" name="Line 235"/>
            <p:cNvSpPr>
              <a:spLocks noChangeShapeType="1"/>
            </p:cNvSpPr>
            <p:nvPr/>
          </p:nvSpPr>
          <p:spPr bwMode="auto">
            <a:xfrm>
              <a:off x="2631" y="3415"/>
              <a:ext cx="3053" cy="1"/>
            </a:xfrm>
            <a:prstGeom prst="line">
              <a:avLst/>
            </a:prstGeom>
            <a:noFill/>
            <a:ln w="0">
              <a:solidFill>
                <a:srgbClr val="000000"/>
              </a:solidFill>
              <a:round/>
              <a:headEnd/>
              <a:tailEnd/>
            </a:ln>
          </p:spPr>
          <p:txBody>
            <a:bodyPr/>
            <a:lstStyle/>
            <a:p>
              <a:endParaRPr lang="ja-JP" altLang="en-US"/>
            </a:p>
          </p:txBody>
        </p:sp>
        <p:sp>
          <p:nvSpPr>
            <p:cNvPr id="44" name="Rectangle 236"/>
            <p:cNvSpPr>
              <a:spLocks noChangeArrowheads="1"/>
            </p:cNvSpPr>
            <p:nvPr/>
          </p:nvSpPr>
          <p:spPr bwMode="auto">
            <a:xfrm>
              <a:off x="2631" y="3415"/>
              <a:ext cx="3053" cy="5"/>
            </a:xfrm>
            <a:prstGeom prst="rect">
              <a:avLst/>
            </a:prstGeom>
            <a:solidFill>
              <a:srgbClr val="000000"/>
            </a:solidFill>
            <a:ln w="9525">
              <a:noFill/>
              <a:miter lim="800000"/>
              <a:headEnd/>
              <a:tailEnd/>
            </a:ln>
          </p:spPr>
          <p:txBody>
            <a:bodyPr/>
            <a:lstStyle/>
            <a:p>
              <a:endParaRPr lang="ja-JP" altLang="en-US"/>
            </a:p>
          </p:txBody>
        </p:sp>
        <p:sp>
          <p:nvSpPr>
            <p:cNvPr id="45" name="Line 237"/>
            <p:cNvSpPr>
              <a:spLocks noChangeShapeType="1"/>
            </p:cNvSpPr>
            <p:nvPr/>
          </p:nvSpPr>
          <p:spPr bwMode="auto">
            <a:xfrm>
              <a:off x="2631" y="3505"/>
              <a:ext cx="3053" cy="1"/>
            </a:xfrm>
            <a:prstGeom prst="line">
              <a:avLst/>
            </a:prstGeom>
            <a:noFill/>
            <a:ln w="0">
              <a:solidFill>
                <a:srgbClr val="000000"/>
              </a:solidFill>
              <a:round/>
              <a:headEnd/>
              <a:tailEnd/>
            </a:ln>
          </p:spPr>
          <p:txBody>
            <a:bodyPr/>
            <a:lstStyle/>
            <a:p>
              <a:endParaRPr lang="ja-JP" altLang="en-US"/>
            </a:p>
          </p:txBody>
        </p:sp>
        <p:sp>
          <p:nvSpPr>
            <p:cNvPr id="46" name="Rectangle 238"/>
            <p:cNvSpPr>
              <a:spLocks noChangeArrowheads="1"/>
            </p:cNvSpPr>
            <p:nvPr/>
          </p:nvSpPr>
          <p:spPr bwMode="auto">
            <a:xfrm>
              <a:off x="2631" y="3505"/>
              <a:ext cx="3053" cy="4"/>
            </a:xfrm>
            <a:prstGeom prst="rect">
              <a:avLst/>
            </a:prstGeom>
            <a:solidFill>
              <a:srgbClr val="000000"/>
            </a:solidFill>
            <a:ln w="9525">
              <a:noFill/>
              <a:miter lim="800000"/>
              <a:headEnd/>
              <a:tailEnd/>
            </a:ln>
          </p:spPr>
          <p:txBody>
            <a:bodyPr/>
            <a:lstStyle/>
            <a:p>
              <a:endParaRPr lang="ja-JP" altLang="en-US"/>
            </a:p>
          </p:txBody>
        </p:sp>
        <p:sp>
          <p:nvSpPr>
            <p:cNvPr id="47" name="Line 239"/>
            <p:cNvSpPr>
              <a:spLocks noChangeShapeType="1"/>
            </p:cNvSpPr>
            <p:nvPr/>
          </p:nvSpPr>
          <p:spPr bwMode="auto">
            <a:xfrm>
              <a:off x="1573" y="3595"/>
              <a:ext cx="4111" cy="1"/>
            </a:xfrm>
            <a:prstGeom prst="line">
              <a:avLst/>
            </a:prstGeom>
            <a:noFill/>
            <a:ln w="0">
              <a:solidFill>
                <a:srgbClr val="000000"/>
              </a:solidFill>
              <a:round/>
              <a:headEnd/>
              <a:tailEnd/>
            </a:ln>
          </p:spPr>
          <p:txBody>
            <a:bodyPr/>
            <a:lstStyle/>
            <a:p>
              <a:endParaRPr lang="ja-JP" altLang="en-US"/>
            </a:p>
          </p:txBody>
        </p:sp>
        <p:sp>
          <p:nvSpPr>
            <p:cNvPr id="48" name="Rectangle 240"/>
            <p:cNvSpPr>
              <a:spLocks noChangeArrowheads="1"/>
            </p:cNvSpPr>
            <p:nvPr/>
          </p:nvSpPr>
          <p:spPr bwMode="auto">
            <a:xfrm>
              <a:off x="1573" y="3595"/>
              <a:ext cx="4111" cy="4"/>
            </a:xfrm>
            <a:prstGeom prst="rect">
              <a:avLst/>
            </a:prstGeom>
            <a:solidFill>
              <a:srgbClr val="000000"/>
            </a:solidFill>
            <a:ln w="9525">
              <a:noFill/>
              <a:miter lim="800000"/>
              <a:headEnd/>
              <a:tailEnd/>
            </a:ln>
          </p:spPr>
          <p:txBody>
            <a:bodyPr/>
            <a:lstStyle/>
            <a:p>
              <a:endParaRPr lang="ja-JP" altLang="en-US"/>
            </a:p>
          </p:txBody>
        </p:sp>
        <p:sp>
          <p:nvSpPr>
            <p:cNvPr id="49" name="Line 241"/>
            <p:cNvSpPr>
              <a:spLocks noChangeShapeType="1"/>
            </p:cNvSpPr>
            <p:nvPr/>
          </p:nvSpPr>
          <p:spPr bwMode="auto">
            <a:xfrm>
              <a:off x="1573" y="3725"/>
              <a:ext cx="4111" cy="1"/>
            </a:xfrm>
            <a:prstGeom prst="line">
              <a:avLst/>
            </a:prstGeom>
            <a:noFill/>
            <a:ln w="0">
              <a:solidFill>
                <a:srgbClr val="000000"/>
              </a:solidFill>
              <a:round/>
              <a:headEnd/>
              <a:tailEnd/>
            </a:ln>
          </p:spPr>
          <p:txBody>
            <a:bodyPr/>
            <a:lstStyle/>
            <a:p>
              <a:endParaRPr lang="ja-JP" altLang="en-US"/>
            </a:p>
          </p:txBody>
        </p:sp>
        <p:sp>
          <p:nvSpPr>
            <p:cNvPr id="50" name="Rectangle 242"/>
            <p:cNvSpPr>
              <a:spLocks noChangeArrowheads="1"/>
            </p:cNvSpPr>
            <p:nvPr/>
          </p:nvSpPr>
          <p:spPr bwMode="auto">
            <a:xfrm>
              <a:off x="1573" y="3725"/>
              <a:ext cx="4111" cy="4"/>
            </a:xfrm>
            <a:prstGeom prst="rect">
              <a:avLst/>
            </a:prstGeom>
            <a:solidFill>
              <a:srgbClr val="000000"/>
            </a:solidFill>
            <a:ln w="9525">
              <a:noFill/>
              <a:miter lim="800000"/>
              <a:headEnd/>
              <a:tailEnd/>
            </a:ln>
          </p:spPr>
          <p:txBody>
            <a:bodyPr/>
            <a:lstStyle/>
            <a:p>
              <a:endParaRPr lang="ja-JP" altLang="en-US"/>
            </a:p>
          </p:txBody>
        </p:sp>
        <p:sp>
          <p:nvSpPr>
            <p:cNvPr id="51" name="Line 243"/>
            <p:cNvSpPr>
              <a:spLocks noChangeShapeType="1"/>
            </p:cNvSpPr>
            <p:nvPr/>
          </p:nvSpPr>
          <p:spPr bwMode="auto">
            <a:xfrm>
              <a:off x="1573" y="3888"/>
              <a:ext cx="4111" cy="1"/>
            </a:xfrm>
            <a:prstGeom prst="line">
              <a:avLst/>
            </a:prstGeom>
            <a:noFill/>
            <a:ln w="0">
              <a:solidFill>
                <a:srgbClr val="000000"/>
              </a:solidFill>
              <a:round/>
              <a:headEnd/>
              <a:tailEnd/>
            </a:ln>
          </p:spPr>
          <p:txBody>
            <a:bodyPr/>
            <a:lstStyle/>
            <a:p>
              <a:endParaRPr lang="ja-JP" altLang="en-US"/>
            </a:p>
          </p:txBody>
        </p:sp>
        <p:sp>
          <p:nvSpPr>
            <p:cNvPr id="52" name="Rectangle 244"/>
            <p:cNvSpPr>
              <a:spLocks noChangeArrowheads="1"/>
            </p:cNvSpPr>
            <p:nvPr/>
          </p:nvSpPr>
          <p:spPr bwMode="auto">
            <a:xfrm>
              <a:off x="1573" y="3888"/>
              <a:ext cx="4111" cy="4"/>
            </a:xfrm>
            <a:prstGeom prst="rect">
              <a:avLst/>
            </a:prstGeom>
            <a:solidFill>
              <a:srgbClr val="000000"/>
            </a:solidFill>
            <a:ln w="9525">
              <a:noFill/>
              <a:miter lim="800000"/>
              <a:headEnd/>
              <a:tailEnd/>
            </a:ln>
          </p:spPr>
          <p:txBody>
            <a:bodyPr/>
            <a:lstStyle/>
            <a:p>
              <a:endParaRPr lang="ja-JP" altLang="en-US"/>
            </a:p>
          </p:txBody>
        </p:sp>
        <p:sp>
          <p:nvSpPr>
            <p:cNvPr id="53" name="Rectangle 245"/>
            <p:cNvSpPr>
              <a:spLocks noChangeArrowheads="1"/>
            </p:cNvSpPr>
            <p:nvPr/>
          </p:nvSpPr>
          <p:spPr bwMode="auto">
            <a:xfrm>
              <a:off x="18" y="4038"/>
              <a:ext cx="5666" cy="8"/>
            </a:xfrm>
            <a:prstGeom prst="rect">
              <a:avLst/>
            </a:prstGeom>
            <a:solidFill>
              <a:srgbClr val="000000"/>
            </a:solidFill>
            <a:ln w="9525">
              <a:noFill/>
              <a:miter lim="800000"/>
              <a:headEnd/>
              <a:tailEnd/>
            </a:ln>
          </p:spPr>
          <p:txBody>
            <a:bodyPr/>
            <a:lstStyle/>
            <a:p>
              <a:endParaRPr lang="ja-JP" altLang="en-US"/>
            </a:p>
          </p:txBody>
        </p:sp>
      </p:grpSp>
      <p:sp>
        <p:nvSpPr>
          <p:cNvPr id="247" name="タイトル 14"/>
          <p:cNvSpPr txBox="1">
            <a:spLocks/>
          </p:cNvSpPr>
          <p:nvPr/>
        </p:nvSpPr>
        <p:spPr bwMode="auto">
          <a:xfrm>
            <a:off x="251520" y="476672"/>
            <a:ext cx="7236784" cy="360040"/>
          </a:xfrm>
          <a:prstGeom prst="rect">
            <a:avLst/>
          </a:prstGeom>
          <a:noFill/>
          <a:ln w="9525">
            <a:noFill/>
            <a:miter lim="800000"/>
            <a:headEnd/>
            <a:tailEnd/>
          </a:ln>
        </p:spPr>
        <p:txBody>
          <a:bodyPr anchor="ctr"/>
          <a:lstStyle/>
          <a:p>
            <a:pPr eaLnBrk="0" hangingPunct="0">
              <a:defRPr/>
            </a:pPr>
            <a:r>
              <a:rPr lang="en-US" altLang="ja-JP" sz="1600" kern="0" dirty="0" smtClean="0">
                <a:solidFill>
                  <a:srgbClr val="4087C8"/>
                </a:solidFill>
                <a:latin typeface="+mj-lt"/>
                <a:ea typeface="+mj-ea"/>
                <a:cs typeface="+mj-cs"/>
              </a:rPr>
              <a:t>【</a:t>
            </a:r>
            <a:r>
              <a:rPr lang="ja-JP" altLang="en-US" sz="1600" kern="0" dirty="0" smtClean="0">
                <a:solidFill>
                  <a:srgbClr val="4087C8"/>
                </a:solidFill>
                <a:latin typeface="+mj-lt"/>
                <a:ea typeface="+mj-ea"/>
                <a:cs typeface="+mj-cs"/>
              </a:rPr>
              <a:t>整備目標</a:t>
            </a:r>
            <a:r>
              <a:rPr lang="en-US" altLang="ja-JP" sz="1600" kern="0" dirty="0" smtClean="0">
                <a:solidFill>
                  <a:srgbClr val="4087C8"/>
                </a:solidFill>
                <a:latin typeface="+mj-lt"/>
                <a:ea typeface="+mj-ea"/>
                <a:cs typeface="+mj-cs"/>
              </a:rPr>
              <a:t>】</a:t>
            </a:r>
            <a:endParaRPr lang="ja-JP" altLang="en-US" sz="1600" kern="0" dirty="0">
              <a:solidFill>
                <a:srgbClr val="4087C8"/>
              </a:solidFill>
              <a:latin typeface="+mj-lt"/>
              <a:ea typeface="+mj-ea"/>
              <a:cs typeface="+mj-cs"/>
            </a:endParaRPr>
          </a:p>
        </p:txBody>
      </p:sp>
      <p:sp>
        <p:nvSpPr>
          <p:cNvPr id="248" name="タイトル 17"/>
          <p:cNvSpPr txBox="1">
            <a:spLocks/>
          </p:cNvSpPr>
          <p:nvPr/>
        </p:nvSpPr>
        <p:spPr>
          <a:xfrm>
            <a:off x="1" y="0"/>
            <a:ext cx="7020658" cy="47625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800" kern="0" noProof="0" dirty="0" smtClean="0">
                <a:solidFill>
                  <a:srgbClr val="4087C8"/>
                </a:solidFill>
                <a:latin typeface="+mj-lt"/>
                <a:ea typeface="+mj-ea"/>
                <a:cs typeface="+mj-cs"/>
              </a:rPr>
              <a:t>４</a:t>
            </a:r>
            <a:r>
              <a:rPr kumimoji="1" lang="ja-JP" altLang="en-US" sz="2800" b="0" i="0" u="none" strike="noStrike" kern="0" cap="none" spc="0" normalizeH="0" baseline="0" noProof="0" dirty="0" smtClean="0">
                <a:ln>
                  <a:noFill/>
                </a:ln>
                <a:solidFill>
                  <a:srgbClr val="4087C8"/>
                </a:solidFill>
                <a:effectLst/>
                <a:uLnTx/>
                <a:uFillTx/>
                <a:latin typeface="+mj-lt"/>
                <a:ea typeface="+mj-ea"/>
                <a:cs typeface="+mj-cs"/>
              </a:rPr>
              <a:t>．</a:t>
            </a:r>
            <a:r>
              <a:rPr lang="ja-JP" altLang="en-US" sz="2800" kern="0" dirty="0" smtClean="0">
                <a:solidFill>
                  <a:srgbClr val="4087C8"/>
                </a:solidFill>
                <a:latin typeface="+mj-lt"/>
                <a:ea typeface="+mj-ea"/>
                <a:cs typeface="+mj-cs"/>
              </a:rPr>
              <a:t>取り組みの状況及び評価</a:t>
            </a:r>
            <a:r>
              <a:rPr lang="en-US" altLang="ja-JP" sz="2800" kern="0" dirty="0" smtClean="0">
                <a:solidFill>
                  <a:srgbClr val="4087C8"/>
                </a:solidFill>
                <a:latin typeface="+mj-lt"/>
                <a:ea typeface="+mj-ea"/>
                <a:cs typeface="+mj-cs"/>
              </a:rPr>
              <a:t>(1)</a:t>
            </a:r>
            <a:endParaRPr kumimoji="1" lang="ja-JP" altLang="en-US" sz="2800" b="0" i="0" u="none" strike="noStrike" kern="0" cap="none" spc="0" normalizeH="0" baseline="0" noProof="0" dirty="0">
              <a:ln>
                <a:noFill/>
              </a:ln>
              <a:solidFill>
                <a:srgbClr val="4087C8"/>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Rectangle 2"/>
          <p:cNvSpPr>
            <a:spLocks noChangeArrowheads="1"/>
          </p:cNvSpPr>
          <p:nvPr/>
        </p:nvSpPr>
        <p:spPr bwMode="auto">
          <a:xfrm>
            <a:off x="0" y="476672"/>
            <a:ext cx="9025003" cy="432040"/>
          </a:xfrm>
          <a:prstGeom prst="rect">
            <a:avLst/>
          </a:prstGeom>
          <a:noFill/>
          <a:ln w="9525">
            <a:noFill/>
            <a:miter lim="800000"/>
            <a:headEnd/>
            <a:tailEnd/>
          </a:ln>
        </p:spPr>
        <p:txBody>
          <a:bodyPr wrap="none" anchor="ctr"/>
          <a:lstStyle/>
          <a:p>
            <a:pPr>
              <a:buFont typeface="Wingdings" pitchFamily="2" charset="2"/>
              <a:buChar char="l"/>
              <a:defRPr/>
            </a:pPr>
            <a:r>
              <a:rPr lang="ja-JP" altLang="en-US" sz="1600" dirty="0" smtClean="0">
                <a:solidFill>
                  <a:srgbClr val="4087C8"/>
                </a:solidFill>
                <a:ea typeface="ＤＨＰ特太ゴシック体" pitchFamily="2" charset="-128"/>
              </a:rPr>
              <a:t>ホームドアの整備状況</a:t>
            </a:r>
            <a:endParaRPr lang="ja-JP" altLang="en-US" sz="1600" dirty="0">
              <a:solidFill>
                <a:srgbClr val="4087C8"/>
              </a:solidFill>
              <a:ea typeface="ＤＨＰ特太ゴシック体" pitchFamily="2" charset="-128"/>
            </a:endParaRPr>
          </a:p>
        </p:txBody>
      </p:sp>
      <p:graphicFrame>
        <p:nvGraphicFramePr>
          <p:cNvPr id="89" name="グラフ 88"/>
          <p:cNvGraphicFramePr/>
          <p:nvPr/>
        </p:nvGraphicFramePr>
        <p:xfrm>
          <a:off x="1475656" y="4851158"/>
          <a:ext cx="6048671" cy="1962218"/>
        </p:xfrm>
        <a:graphic>
          <a:graphicData uri="http://schemas.openxmlformats.org/drawingml/2006/chart">
            <c:chart xmlns:c="http://schemas.openxmlformats.org/drawingml/2006/chart" xmlns:r="http://schemas.openxmlformats.org/officeDocument/2006/relationships" r:id="rId2"/>
          </a:graphicData>
        </a:graphic>
      </p:graphicFrame>
      <p:pic>
        <p:nvPicPr>
          <p:cNvPr id="20481" name="Picture 1" descr="C:\Users\kamata-y55kj\Desktop\H23.3.31現在ホームドア設置一覧（ＮＷ会議用）.jpg"/>
          <p:cNvPicPr>
            <a:picLocks noChangeAspect="1" noChangeArrowheads="1"/>
          </p:cNvPicPr>
          <p:nvPr/>
        </p:nvPicPr>
        <p:blipFill>
          <a:blip r:embed="rId3" cstate="print"/>
          <a:srcRect/>
          <a:stretch>
            <a:fillRect/>
          </a:stretch>
        </p:blipFill>
        <p:spPr bwMode="auto">
          <a:xfrm>
            <a:off x="1475656" y="2276872"/>
            <a:ext cx="6036282" cy="2482927"/>
          </a:xfrm>
          <a:prstGeom prst="rect">
            <a:avLst/>
          </a:prstGeom>
          <a:noFill/>
          <a:ln w="6350">
            <a:solidFill>
              <a:schemeClr val="tx1"/>
            </a:solidFill>
          </a:ln>
        </p:spPr>
      </p:pic>
      <p:sp>
        <p:nvSpPr>
          <p:cNvPr id="92" name="タイトル 17"/>
          <p:cNvSpPr txBox="1">
            <a:spLocks/>
          </p:cNvSpPr>
          <p:nvPr/>
        </p:nvSpPr>
        <p:spPr>
          <a:xfrm>
            <a:off x="1" y="0"/>
            <a:ext cx="7020658" cy="47625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800" kern="0" noProof="0" dirty="0" smtClean="0">
                <a:solidFill>
                  <a:srgbClr val="4087C8"/>
                </a:solidFill>
                <a:latin typeface="+mj-lt"/>
                <a:ea typeface="+mj-ea"/>
                <a:cs typeface="+mj-cs"/>
              </a:rPr>
              <a:t>４</a:t>
            </a:r>
            <a:r>
              <a:rPr kumimoji="1" lang="ja-JP" altLang="en-US" sz="2800" b="0" i="0" u="none" strike="noStrike" kern="0" cap="none" spc="0" normalizeH="0" baseline="0" noProof="0" dirty="0" smtClean="0">
                <a:ln>
                  <a:noFill/>
                </a:ln>
                <a:solidFill>
                  <a:srgbClr val="4087C8"/>
                </a:solidFill>
                <a:effectLst/>
                <a:uLnTx/>
                <a:uFillTx/>
                <a:latin typeface="+mj-lt"/>
                <a:ea typeface="+mj-ea"/>
                <a:cs typeface="+mj-cs"/>
              </a:rPr>
              <a:t>．</a:t>
            </a:r>
            <a:r>
              <a:rPr lang="ja-JP" altLang="en-US" sz="2800" kern="0" dirty="0" smtClean="0">
                <a:solidFill>
                  <a:srgbClr val="4087C8"/>
                </a:solidFill>
                <a:latin typeface="+mj-lt"/>
                <a:ea typeface="+mj-ea"/>
                <a:cs typeface="+mj-cs"/>
              </a:rPr>
              <a:t>取組みの状況及び評価</a:t>
            </a:r>
            <a:r>
              <a:rPr lang="en-US" altLang="ja-JP" sz="2800" kern="0" dirty="0" smtClean="0">
                <a:solidFill>
                  <a:srgbClr val="4087C8"/>
                </a:solidFill>
                <a:latin typeface="+mj-lt"/>
                <a:ea typeface="+mj-ea"/>
                <a:cs typeface="+mj-cs"/>
              </a:rPr>
              <a:t>(6)</a:t>
            </a:r>
            <a:endParaRPr kumimoji="1" lang="ja-JP" altLang="en-US" sz="2800" b="0" i="0" u="none" strike="noStrike" kern="0" cap="none" spc="0" normalizeH="0" baseline="0" noProof="0" dirty="0">
              <a:ln>
                <a:noFill/>
              </a:ln>
              <a:solidFill>
                <a:srgbClr val="4087C8"/>
              </a:solidFill>
              <a:effectLst/>
              <a:uLnTx/>
              <a:uFillTx/>
              <a:latin typeface="+mj-lt"/>
              <a:ea typeface="+mj-ea"/>
              <a:cs typeface="+mj-cs"/>
            </a:endParaRPr>
          </a:p>
        </p:txBody>
      </p:sp>
      <p:sp>
        <p:nvSpPr>
          <p:cNvPr id="95" name="スライド番号プレースホルダ 94"/>
          <p:cNvSpPr>
            <a:spLocks noGrp="1"/>
          </p:cNvSpPr>
          <p:nvPr>
            <p:ph type="sldNum" sz="quarter" idx="12"/>
          </p:nvPr>
        </p:nvSpPr>
        <p:spPr/>
        <p:txBody>
          <a:bodyPr/>
          <a:lstStyle/>
          <a:p>
            <a:fld id="{6CA2A9EB-BB4F-4B95-8EA3-7FE7AE8CD3C2}" type="slidenum">
              <a:rPr lang="en-US" altLang="ja-JP" smtClean="0">
                <a:solidFill>
                  <a:srgbClr val="000000"/>
                </a:solidFill>
              </a:rPr>
              <a:pPr/>
              <a:t>6</a:t>
            </a:fld>
            <a:endParaRPr lang="en-US" altLang="ja-JP">
              <a:solidFill>
                <a:srgbClr val="000000"/>
              </a:solidFill>
            </a:endParaRPr>
          </a:p>
        </p:txBody>
      </p:sp>
      <p:sp>
        <p:nvSpPr>
          <p:cNvPr id="90" name="Rectangle 2"/>
          <p:cNvSpPr>
            <a:spLocks noChangeArrowheads="1"/>
          </p:cNvSpPr>
          <p:nvPr/>
        </p:nvSpPr>
        <p:spPr bwMode="auto">
          <a:xfrm>
            <a:off x="3109684" y="2186863"/>
            <a:ext cx="3124039" cy="334045"/>
          </a:xfrm>
          <a:prstGeom prst="rect">
            <a:avLst/>
          </a:prstGeom>
          <a:noFill/>
          <a:ln w="9525">
            <a:noFill/>
            <a:miter lim="800000"/>
            <a:headEnd/>
            <a:tailEnd/>
          </a:ln>
        </p:spPr>
        <p:txBody>
          <a:bodyPr wrap="none" anchor="ctr"/>
          <a:lstStyle/>
          <a:p>
            <a:pPr>
              <a:defRPr/>
            </a:pPr>
            <a:r>
              <a:rPr lang="ja-JP" altLang="en-US" sz="1000" dirty="0" smtClean="0">
                <a:ea typeface="ＤＨＰ特太ゴシック体" pitchFamily="2" charset="-128"/>
              </a:rPr>
              <a:t>ホームドアの設置状況（</a:t>
            </a:r>
            <a:r>
              <a:rPr lang="ja-JP" altLang="en-US" sz="1000" dirty="0">
                <a:ea typeface="ＤＨＰ特太ゴシック体" pitchFamily="2" charset="-128"/>
              </a:rPr>
              <a:t>平成</a:t>
            </a:r>
            <a:r>
              <a:rPr lang="ja-JP" altLang="en-US" sz="1000" dirty="0" smtClean="0">
                <a:ea typeface="ＤＨＰ特太ゴシック体" pitchFamily="2" charset="-128"/>
              </a:rPr>
              <a:t>２３年３月末現在</a:t>
            </a:r>
            <a:r>
              <a:rPr lang="ja-JP" altLang="en-US" sz="1000" dirty="0">
                <a:ea typeface="ＤＨＰ特太ゴシック体" pitchFamily="2" charset="-128"/>
              </a:rPr>
              <a:t>）</a:t>
            </a:r>
          </a:p>
        </p:txBody>
      </p:sp>
      <p:sp>
        <p:nvSpPr>
          <p:cNvPr id="91" name="テキスト ボックス 90"/>
          <p:cNvSpPr txBox="1"/>
          <p:nvPr/>
        </p:nvSpPr>
        <p:spPr>
          <a:xfrm>
            <a:off x="323528" y="836712"/>
            <a:ext cx="8640959" cy="1384995"/>
          </a:xfrm>
          <a:prstGeom prst="rect">
            <a:avLst/>
          </a:prstGeom>
          <a:solidFill>
            <a:srgbClr val="FFFF99"/>
          </a:solidFill>
          <a:ln>
            <a:solidFill>
              <a:schemeClr val="tx1"/>
            </a:solidFill>
          </a:ln>
        </p:spPr>
        <p:txBody>
          <a:bodyPr wrap="square" rtlCol="0">
            <a:spAutoFit/>
          </a:bodyPr>
          <a:lstStyle/>
          <a:p>
            <a:pPr marL="95250" indent="-95250"/>
            <a:r>
              <a:rPr lang="ja-JP" altLang="en-US" sz="1400" dirty="0" smtClean="0"/>
              <a:t>○</a:t>
            </a:r>
            <a:r>
              <a:rPr lang="ja-JP" altLang="ja-JP" sz="1400" dirty="0" smtClean="0"/>
              <a:t>昨今、視覚障害者をはじめとする旅客の鉄道駅のホームからの転落事故、列車との接触事故が多発しており</a:t>
            </a:r>
            <a:r>
              <a:rPr lang="ja-JP" altLang="en-US" sz="1400" dirty="0" smtClean="0"/>
              <a:t>、　　</a:t>
            </a:r>
            <a:endParaRPr lang="en-US" altLang="ja-JP" sz="1400" dirty="0" smtClean="0"/>
          </a:p>
          <a:p>
            <a:pPr marL="95250" indent="-95250"/>
            <a:r>
              <a:rPr lang="ja-JP" altLang="en-US" sz="1400" dirty="0" smtClean="0"/>
              <a:t>    </a:t>
            </a:r>
            <a:r>
              <a:rPr lang="ja-JP" altLang="ja-JP" sz="1400" dirty="0" smtClean="0"/>
              <a:t>ホームドア等といった転落事故の防止効果の高い対策の必要性が高まってきている。</a:t>
            </a:r>
            <a:endParaRPr lang="en-US" altLang="ja-JP" sz="1400" dirty="0" smtClean="0"/>
          </a:p>
          <a:p>
            <a:pPr marL="95250" indent="-95250"/>
            <a:r>
              <a:rPr lang="ja-JP" altLang="en-US" sz="1400" dirty="0" smtClean="0"/>
              <a:t>○</a:t>
            </a:r>
            <a:r>
              <a:rPr lang="ja-JP" altLang="ja-JP" sz="1400" dirty="0" smtClean="0"/>
              <a:t>平成</a:t>
            </a:r>
            <a:r>
              <a:rPr lang="en-US" altLang="ja-JP" sz="1400" dirty="0" smtClean="0"/>
              <a:t>23</a:t>
            </a:r>
            <a:r>
              <a:rPr lang="ja-JP" altLang="ja-JP" sz="1400" dirty="0" smtClean="0"/>
              <a:t>年８月の「ホームドアの整備促進等に関する検討会」における中間とりまとめにおいて、利用者</a:t>
            </a:r>
            <a:r>
              <a:rPr lang="en-US" altLang="ja-JP" sz="1400" dirty="0" smtClean="0"/>
              <a:t>10</a:t>
            </a:r>
            <a:r>
              <a:rPr lang="ja-JP" altLang="ja-JP" sz="1400" dirty="0" smtClean="0"/>
              <a:t>万人</a:t>
            </a:r>
            <a:endParaRPr lang="en-US" altLang="ja-JP" sz="1400" dirty="0" smtClean="0"/>
          </a:p>
          <a:p>
            <a:pPr marL="95250" indent="-95250"/>
            <a:r>
              <a:rPr lang="ja-JP" altLang="en-US" sz="1400" dirty="0" smtClean="0"/>
              <a:t>    </a:t>
            </a:r>
            <a:r>
              <a:rPr lang="ja-JP" altLang="ja-JP" sz="1400" dirty="0" smtClean="0"/>
              <a:t>以上の駅において、ホームドア等又は内方線付きＪＩＳ規格対応の点状ブロックの整備を優先的に進める旨を</a:t>
            </a:r>
            <a:endParaRPr lang="en-US" altLang="ja-JP" sz="1400" dirty="0" smtClean="0"/>
          </a:p>
          <a:p>
            <a:pPr marL="95250" indent="-95250"/>
            <a:r>
              <a:rPr lang="en-US" altLang="ja-JP" sz="1400" dirty="0" smtClean="0"/>
              <a:t>    </a:t>
            </a:r>
            <a:r>
              <a:rPr lang="ja-JP" altLang="ja-JP" sz="1400" dirty="0" smtClean="0"/>
              <a:t>明記したところ</a:t>
            </a:r>
            <a:r>
              <a:rPr lang="ja-JP" altLang="en-US" sz="1400" dirty="0" smtClean="0"/>
              <a:t>。</a:t>
            </a:r>
            <a:endParaRPr lang="en-US" altLang="ja-JP" sz="1400" dirty="0" smtClean="0"/>
          </a:p>
          <a:p>
            <a:pPr marL="95250" indent="-95250"/>
            <a:r>
              <a:rPr lang="ja-JP" altLang="en-US" sz="1400" dirty="0" smtClean="0"/>
              <a:t>○</a:t>
            </a:r>
            <a:r>
              <a:rPr lang="ja-JP" altLang="ja-JP" sz="1400" dirty="0" smtClean="0"/>
              <a:t>国においては補助金や税制等による支援を実施。</a:t>
            </a:r>
            <a:endParaRPr lang="ja-JP" altLang="ja-JP"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4351" y="1916832"/>
            <a:ext cx="6804027" cy="432048"/>
          </a:xfrm>
          <a:prstGeom prst="rect">
            <a:avLst/>
          </a:prstGeom>
          <a:noFill/>
          <a:ln w="9525">
            <a:noFill/>
            <a:miter lim="800000"/>
            <a:headEnd/>
            <a:tailEnd/>
          </a:ln>
        </p:spPr>
        <p:txBody>
          <a:bodyPr wrap="none" anchor="ctr"/>
          <a:lstStyle/>
          <a:p>
            <a:pPr fontAlgn="base">
              <a:spcBef>
                <a:spcPct val="0"/>
              </a:spcBef>
              <a:spcAft>
                <a:spcPct val="0"/>
              </a:spcAft>
              <a:defRPr/>
            </a:pPr>
            <a:r>
              <a:rPr lang="en-US" altLang="ja-JP" sz="1800" dirty="0" smtClean="0">
                <a:solidFill>
                  <a:srgbClr val="4087C8"/>
                </a:solidFill>
                <a:latin typeface="HGP創英角ｺﾞｼｯｸUB"/>
                <a:ea typeface="HGP創英角ｺﾞｼｯｸUB"/>
              </a:rPr>
              <a:t>【</a:t>
            </a:r>
            <a:r>
              <a:rPr lang="ja-JP" altLang="en-US" sz="1800" dirty="0" smtClean="0">
                <a:solidFill>
                  <a:srgbClr val="4087C8"/>
                </a:solidFill>
                <a:latin typeface="HGP創英角ｺﾞｼｯｸUB"/>
                <a:ea typeface="HGP創英角ｺﾞｼｯｸUB"/>
              </a:rPr>
              <a:t>公共</a:t>
            </a:r>
            <a:r>
              <a:rPr lang="ja-JP" altLang="en-US" sz="1800" dirty="0">
                <a:solidFill>
                  <a:srgbClr val="4087C8"/>
                </a:solidFill>
                <a:latin typeface="HGP創英角ｺﾞｼｯｸUB"/>
                <a:ea typeface="HGP創英角ｺﾞｼｯｸUB"/>
              </a:rPr>
              <a:t>交通機関等における「乗車拒否」・「搭乗拒否」に関する紛争</a:t>
            </a:r>
            <a:r>
              <a:rPr lang="ja-JP" altLang="en-US" sz="1800" dirty="0" smtClean="0">
                <a:solidFill>
                  <a:srgbClr val="4087C8"/>
                </a:solidFill>
                <a:latin typeface="HGP創英角ｺﾞｼｯｸUB"/>
                <a:ea typeface="HGP創英角ｺﾞｼｯｸUB"/>
              </a:rPr>
              <a:t>事例</a:t>
            </a:r>
            <a:r>
              <a:rPr lang="en-US" altLang="ja-JP" sz="1800" dirty="0" smtClean="0">
                <a:solidFill>
                  <a:srgbClr val="4087C8"/>
                </a:solidFill>
                <a:latin typeface="HGP創英角ｺﾞｼｯｸUB"/>
                <a:ea typeface="HGP創英角ｺﾞｼｯｸUB"/>
              </a:rPr>
              <a:t>】</a:t>
            </a:r>
            <a:endParaRPr lang="ja-JP" altLang="en-US" sz="1800" dirty="0">
              <a:solidFill>
                <a:srgbClr val="4087C8"/>
              </a:solidFill>
              <a:latin typeface="HGP創英角ｺﾞｼｯｸUB"/>
              <a:ea typeface="HGP創英角ｺﾞｼｯｸUB"/>
            </a:endParaRPr>
          </a:p>
        </p:txBody>
      </p:sp>
      <p:sp>
        <p:nvSpPr>
          <p:cNvPr id="5" name="テキスト ボックス 4"/>
          <p:cNvSpPr txBox="1"/>
          <p:nvPr/>
        </p:nvSpPr>
        <p:spPr>
          <a:xfrm>
            <a:off x="467546" y="2348880"/>
            <a:ext cx="8280920" cy="1815882"/>
          </a:xfrm>
          <a:prstGeom prst="rect">
            <a:avLst/>
          </a:prstGeom>
          <a:solidFill>
            <a:srgbClr val="CCFFFF"/>
          </a:solidFill>
          <a:ln>
            <a:solidFill>
              <a:schemeClr val="tx1"/>
            </a:solidFill>
          </a:ln>
        </p:spPr>
        <p:txBody>
          <a:bodyPr wrap="square" rtlCol="0">
            <a:spAutoFit/>
          </a:bodyPr>
          <a:lstStyle/>
          <a:p>
            <a:pPr fontAlgn="base">
              <a:spcBef>
                <a:spcPct val="0"/>
              </a:spcBef>
              <a:spcAft>
                <a:spcPct val="0"/>
              </a:spcAft>
            </a:pPr>
            <a:r>
              <a:rPr lang="en-US" altLang="ja-JP" sz="1600" dirty="0">
                <a:solidFill>
                  <a:srgbClr val="000000"/>
                </a:solidFill>
              </a:rPr>
              <a:t>【</a:t>
            </a:r>
            <a:r>
              <a:rPr lang="ja-JP" altLang="en-US" sz="1600" dirty="0">
                <a:solidFill>
                  <a:srgbClr val="000000"/>
                </a:solidFill>
              </a:rPr>
              <a:t>裁判事例</a:t>
            </a:r>
            <a:r>
              <a:rPr lang="en-US" altLang="ja-JP" sz="1600" dirty="0" smtClean="0">
                <a:solidFill>
                  <a:srgbClr val="000000"/>
                </a:solidFill>
              </a:rPr>
              <a:t>】</a:t>
            </a:r>
          </a:p>
          <a:p>
            <a:pPr fontAlgn="base">
              <a:spcBef>
                <a:spcPct val="0"/>
              </a:spcBef>
              <a:spcAft>
                <a:spcPct val="0"/>
              </a:spcAft>
            </a:pPr>
            <a:endParaRPr lang="en-US" altLang="ja-JP" sz="1600" dirty="0">
              <a:solidFill>
                <a:srgbClr val="000000"/>
              </a:solidFill>
            </a:endParaRPr>
          </a:p>
          <a:p>
            <a:pPr fontAlgn="base">
              <a:spcBef>
                <a:spcPct val="0"/>
              </a:spcBef>
              <a:spcAft>
                <a:spcPct val="0"/>
              </a:spcAft>
            </a:pPr>
            <a:r>
              <a:rPr lang="ja-JP" altLang="en-US" sz="1600" dirty="0">
                <a:solidFill>
                  <a:srgbClr val="000000"/>
                </a:solidFill>
              </a:rPr>
              <a:t>・車いす</a:t>
            </a:r>
            <a:r>
              <a:rPr lang="ja-JP" altLang="en-US" sz="1600" dirty="0" smtClean="0">
                <a:solidFill>
                  <a:srgbClr val="000000"/>
                </a:solidFill>
              </a:rPr>
              <a:t>でバスを利用できなかった事例（停留所</a:t>
            </a:r>
            <a:r>
              <a:rPr lang="ja-JP" altLang="en-US" sz="1600" dirty="0">
                <a:solidFill>
                  <a:srgbClr val="000000"/>
                </a:solidFill>
              </a:rPr>
              <a:t>の狭隘によるスロープ利用不可）</a:t>
            </a:r>
            <a:endParaRPr lang="en-US" altLang="ja-JP" sz="1600" dirty="0">
              <a:solidFill>
                <a:srgbClr val="000000"/>
              </a:solidFill>
            </a:endParaRPr>
          </a:p>
          <a:p>
            <a:pPr fontAlgn="base">
              <a:spcBef>
                <a:spcPct val="0"/>
              </a:spcBef>
              <a:spcAft>
                <a:spcPct val="0"/>
              </a:spcAft>
            </a:pPr>
            <a:r>
              <a:rPr lang="ja-JP" altLang="en-US" sz="1600" dirty="0" smtClean="0">
                <a:solidFill>
                  <a:srgbClr val="000000"/>
                </a:solidFill>
              </a:rPr>
              <a:t>・身体障害者が航空機に単独搭乗できなかった事例（単独搭乗の</a:t>
            </a:r>
            <a:r>
              <a:rPr lang="ja-JP" altLang="en-US" sz="1600" dirty="0">
                <a:solidFill>
                  <a:srgbClr val="000000"/>
                </a:solidFill>
              </a:rPr>
              <a:t>事前連絡不備）</a:t>
            </a:r>
            <a:endParaRPr lang="en-US" altLang="ja-JP" sz="1600" dirty="0">
              <a:solidFill>
                <a:srgbClr val="000000"/>
              </a:solidFill>
            </a:endParaRPr>
          </a:p>
          <a:p>
            <a:pPr fontAlgn="base">
              <a:spcBef>
                <a:spcPct val="0"/>
              </a:spcBef>
              <a:spcAft>
                <a:spcPct val="0"/>
              </a:spcAft>
            </a:pPr>
            <a:r>
              <a:rPr lang="ja-JP" altLang="en-US" sz="1600" dirty="0" smtClean="0">
                <a:solidFill>
                  <a:srgbClr val="000000"/>
                </a:solidFill>
              </a:rPr>
              <a:t>・身体障害者</a:t>
            </a:r>
            <a:r>
              <a:rPr lang="ja-JP" altLang="en-US" sz="1600" dirty="0">
                <a:solidFill>
                  <a:srgbClr val="000000"/>
                </a:solidFill>
              </a:rPr>
              <a:t>（外国人</a:t>
            </a:r>
            <a:r>
              <a:rPr lang="ja-JP" altLang="en-US" sz="1600" dirty="0" smtClean="0">
                <a:solidFill>
                  <a:srgbClr val="000000"/>
                </a:solidFill>
              </a:rPr>
              <a:t>）</a:t>
            </a:r>
            <a:r>
              <a:rPr lang="ja-JP" altLang="en-US" sz="1600" dirty="0">
                <a:solidFill>
                  <a:srgbClr val="000000"/>
                </a:solidFill>
              </a:rPr>
              <a:t>が</a:t>
            </a:r>
            <a:r>
              <a:rPr lang="ja-JP" altLang="en-US" sz="1600" dirty="0" smtClean="0">
                <a:solidFill>
                  <a:srgbClr val="000000"/>
                </a:solidFill>
              </a:rPr>
              <a:t>バスを利用できなかった事例（</a:t>
            </a:r>
            <a:r>
              <a:rPr lang="ja-JP" altLang="en-US" sz="1600" dirty="0">
                <a:solidFill>
                  <a:srgbClr val="000000"/>
                </a:solidFill>
              </a:rPr>
              <a:t>コミュニケーション不良）</a:t>
            </a:r>
            <a:endParaRPr lang="en-US" altLang="ja-JP" sz="1600" dirty="0">
              <a:solidFill>
                <a:srgbClr val="000000"/>
              </a:solidFill>
            </a:endParaRPr>
          </a:p>
          <a:p>
            <a:pPr fontAlgn="base">
              <a:spcBef>
                <a:spcPct val="0"/>
              </a:spcBef>
              <a:spcAft>
                <a:spcPct val="0"/>
              </a:spcAft>
            </a:pPr>
            <a:r>
              <a:rPr lang="ja-JP" altLang="en-US" sz="1600" dirty="0">
                <a:solidFill>
                  <a:srgbClr val="000000"/>
                </a:solidFill>
              </a:rPr>
              <a:t>　　　</a:t>
            </a:r>
            <a:endParaRPr lang="en-US" altLang="ja-JP" sz="1600" dirty="0">
              <a:solidFill>
                <a:srgbClr val="000000"/>
              </a:solidFill>
            </a:endParaRPr>
          </a:p>
          <a:p>
            <a:pPr fontAlgn="base">
              <a:spcBef>
                <a:spcPct val="0"/>
              </a:spcBef>
              <a:spcAft>
                <a:spcPct val="0"/>
              </a:spcAft>
            </a:pPr>
            <a:r>
              <a:rPr lang="ja-JP" altLang="en-US" sz="1600" dirty="0">
                <a:solidFill>
                  <a:srgbClr val="000000"/>
                </a:solidFill>
              </a:rPr>
              <a:t>　　　</a:t>
            </a:r>
            <a:r>
              <a:rPr lang="en-US" altLang="ja-JP" sz="1600" dirty="0">
                <a:solidFill>
                  <a:srgbClr val="000000"/>
                </a:solidFill>
              </a:rPr>
              <a:t>※</a:t>
            </a:r>
            <a:r>
              <a:rPr lang="ja-JP" altLang="en-US" sz="1600" dirty="0">
                <a:solidFill>
                  <a:srgbClr val="000000"/>
                </a:solidFill>
              </a:rPr>
              <a:t>いずれも原告の請求棄却となっている。</a:t>
            </a:r>
          </a:p>
        </p:txBody>
      </p:sp>
      <p:sp>
        <p:nvSpPr>
          <p:cNvPr id="7" name="テキスト ボックス 6"/>
          <p:cNvSpPr txBox="1"/>
          <p:nvPr/>
        </p:nvSpPr>
        <p:spPr>
          <a:xfrm>
            <a:off x="467546" y="4493439"/>
            <a:ext cx="8280920" cy="2062103"/>
          </a:xfrm>
          <a:prstGeom prst="rect">
            <a:avLst/>
          </a:prstGeom>
          <a:solidFill>
            <a:srgbClr val="CCFFFF"/>
          </a:solidFill>
          <a:ln>
            <a:solidFill>
              <a:schemeClr val="tx1"/>
            </a:solidFill>
          </a:ln>
        </p:spPr>
        <p:txBody>
          <a:bodyPr wrap="square" rtlCol="0">
            <a:spAutoFit/>
          </a:bodyPr>
          <a:lstStyle/>
          <a:p>
            <a:pPr fontAlgn="base">
              <a:spcBef>
                <a:spcPct val="0"/>
              </a:spcBef>
              <a:spcAft>
                <a:spcPct val="0"/>
              </a:spcAft>
            </a:pPr>
            <a:r>
              <a:rPr lang="en-US" altLang="ja-JP" sz="1600" dirty="0">
                <a:solidFill>
                  <a:srgbClr val="000000"/>
                </a:solidFill>
              </a:rPr>
              <a:t>【</a:t>
            </a:r>
            <a:r>
              <a:rPr lang="ja-JP" altLang="en-US" sz="1600" dirty="0">
                <a:solidFill>
                  <a:srgbClr val="000000"/>
                </a:solidFill>
              </a:rPr>
              <a:t>道路運送法による処理事例</a:t>
            </a:r>
            <a:r>
              <a:rPr lang="en-US" altLang="ja-JP" sz="1600" dirty="0" smtClean="0">
                <a:solidFill>
                  <a:srgbClr val="000000"/>
                </a:solidFill>
              </a:rPr>
              <a:t>】</a:t>
            </a:r>
          </a:p>
          <a:p>
            <a:pPr fontAlgn="base">
              <a:spcBef>
                <a:spcPct val="0"/>
              </a:spcBef>
              <a:spcAft>
                <a:spcPct val="0"/>
              </a:spcAft>
            </a:pPr>
            <a:endParaRPr lang="en-US" altLang="ja-JP" sz="1600" dirty="0">
              <a:solidFill>
                <a:srgbClr val="000000"/>
              </a:solidFill>
            </a:endParaRPr>
          </a:p>
          <a:p>
            <a:pPr marL="87313" indent="-87313" fontAlgn="base">
              <a:spcBef>
                <a:spcPct val="0"/>
              </a:spcBef>
              <a:spcAft>
                <a:spcPct val="0"/>
              </a:spcAft>
            </a:pPr>
            <a:r>
              <a:rPr lang="ja-JP" altLang="en-US" sz="1600" dirty="0">
                <a:solidFill>
                  <a:srgbClr val="000000"/>
                </a:solidFill>
              </a:rPr>
              <a:t>・車いす</a:t>
            </a:r>
            <a:r>
              <a:rPr lang="ja-JP" altLang="en-US" sz="1600" dirty="0" smtClean="0">
                <a:solidFill>
                  <a:srgbClr val="000000"/>
                </a:solidFill>
              </a:rPr>
              <a:t>でバスを利用できなかった事例（</a:t>
            </a:r>
            <a:r>
              <a:rPr lang="ja-JP" altLang="en-US" sz="1600" dirty="0">
                <a:solidFill>
                  <a:srgbClr val="000000"/>
                </a:solidFill>
              </a:rPr>
              <a:t>車内混雑を理由とした次のバスへの乗車指示）</a:t>
            </a:r>
            <a:endParaRPr lang="en-US" altLang="ja-JP" sz="1600" dirty="0">
              <a:solidFill>
                <a:srgbClr val="000000"/>
              </a:solidFill>
            </a:endParaRPr>
          </a:p>
          <a:p>
            <a:pPr marL="87313" indent="-87313" fontAlgn="base">
              <a:spcBef>
                <a:spcPct val="0"/>
              </a:spcBef>
              <a:spcAft>
                <a:spcPct val="0"/>
              </a:spcAft>
            </a:pPr>
            <a:r>
              <a:rPr lang="ja-JP" altLang="en-US" sz="1600" dirty="0">
                <a:solidFill>
                  <a:srgbClr val="000000"/>
                </a:solidFill>
              </a:rPr>
              <a:t>　　　</a:t>
            </a:r>
            <a:r>
              <a:rPr lang="en-US" altLang="ja-JP" sz="1600" dirty="0">
                <a:solidFill>
                  <a:srgbClr val="000000"/>
                </a:solidFill>
              </a:rPr>
              <a:t>※</a:t>
            </a:r>
            <a:r>
              <a:rPr lang="ja-JP" altLang="en-US" sz="1600" dirty="0">
                <a:solidFill>
                  <a:srgbClr val="000000"/>
                </a:solidFill>
              </a:rPr>
              <a:t>乗車拒否理由がないとして文書警告した。</a:t>
            </a:r>
            <a:endParaRPr lang="en-US" altLang="ja-JP" sz="1600" dirty="0">
              <a:solidFill>
                <a:srgbClr val="000000"/>
              </a:solidFill>
            </a:endParaRPr>
          </a:p>
          <a:p>
            <a:pPr marL="87313" indent="-87313" fontAlgn="base">
              <a:spcBef>
                <a:spcPct val="0"/>
              </a:spcBef>
              <a:spcAft>
                <a:spcPct val="0"/>
              </a:spcAft>
            </a:pPr>
            <a:endParaRPr lang="en-US" altLang="ja-JP" sz="1600" dirty="0">
              <a:solidFill>
                <a:srgbClr val="000000"/>
              </a:solidFill>
            </a:endParaRPr>
          </a:p>
          <a:p>
            <a:pPr marL="87313" indent="-87313" fontAlgn="base">
              <a:spcBef>
                <a:spcPct val="0"/>
              </a:spcBef>
              <a:spcAft>
                <a:spcPct val="0"/>
              </a:spcAft>
            </a:pPr>
            <a:r>
              <a:rPr lang="ja-JP" altLang="en-US" sz="1600" dirty="0">
                <a:solidFill>
                  <a:srgbClr val="000000"/>
                </a:solidFill>
              </a:rPr>
              <a:t>・車いす</a:t>
            </a:r>
            <a:r>
              <a:rPr lang="ja-JP" altLang="en-US" sz="1600" dirty="0" smtClean="0">
                <a:solidFill>
                  <a:srgbClr val="000000"/>
                </a:solidFill>
              </a:rPr>
              <a:t>でバスを利用できなかった事例（</a:t>
            </a:r>
            <a:r>
              <a:rPr lang="ja-JP" altLang="en-US" sz="1600" dirty="0">
                <a:solidFill>
                  <a:srgbClr val="000000"/>
                </a:solidFill>
              </a:rPr>
              <a:t>道路構造上の理由による</a:t>
            </a:r>
            <a:r>
              <a:rPr lang="ja-JP" altLang="en-US" sz="1600" dirty="0" smtClean="0">
                <a:solidFill>
                  <a:srgbClr val="000000"/>
                </a:solidFill>
              </a:rPr>
              <a:t>利用不可）</a:t>
            </a:r>
            <a:endParaRPr lang="en-US" altLang="ja-JP" sz="1600" dirty="0">
              <a:solidFill>
                <a:srgbClr val="000000"/>
              </a:solidFill>
            </a:endParaRPr>
          </a:p>
          <a:p>
            <a:pPr marL="536575" indent="-536575" fontAlgn="base">
              <a:spcBef>
                <a:spcPct val="0"/>
              </a:spcBef>
              <a:spcAft>
                <a:spcPct val="0"/>
              </a:spcAft>
            </a:pPr>
            <a:r>
              <a:rPr lang="ja-JP" altLang="en-US" sz="1600" dirty="0">
                <a:solidFill>
                  <a:srgbClr val="000000"/>
                </a:solidFill>
              </a:rPr>
              <a:t>　　　</a:t>
            </a:r>
            <a:r>
              <a:rPr lang="en-US" altLang="ja-JP" sz="1600" dirty="0">
                <a:solidFill>
                  <a:srgbClr val="000000"/>
                </a:solidFill>
              </a:rPr>
              <a:t>※</a:t>
            </a:r>
            <a:r>
              <a:rPr lang="ja-JP" altLang="en-US" sz="1600" dirty="0">
                <a:solidFill>
                  <a:srgbClr val="000000"/>
                </a:solidFill>
              </a:rPr>
              <a:t>停留所の車いす利用者の乗降扱いの可否についての検討が十分に行われておらず、車いす利用者への適切な対応を行っていたものとして文書警告した。</a:t>
            </a:r>
          </a:p>
        </p:txBody>
      </p:sp>
      <p:sp>
        <p:nvSpPr>
          <p:cNvPr id="8" name="タイトル 17"/>
          <p:cNvSpPr txBox="1">
            <a:spLocks/>
          </p:cNvSpPr>
          <p:nvPr/>
        </p:nvSpPr>
        <p:spPr>
          <a:xfrm>
            <a:off x="1" y="0"/>
            <a:ext cx="7020658" cy="47625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800" kern="0" noProof="0" dirty="0" smtClean="0">
                <a:solidFill>
                  <a:srgbClr val="4087C8"/>
                </a:solidFill>
                <a:latin typeface="+mj-lt"/>
                <a:ea typeface="+mj-ea"/>
                <a:cs typeface="+mj-cs"/>
              </a:rPr>
              <a:t>４</a:t>
            </a:r>
            <a:r>
              <a:rPr kumimoji="1" lang="ja-JP" altLang="en-US" sz="2800" b="0" i="0" u="none" strike="noStrike" kern="0" cap="none" spc="0" normalizeH="0" baseline="0" noProof="0" dirty="0" smtClean="0">
                <a:ln>
                  <a:noFill/>
                </a:ln>
                <a:solidFill>
                  <a:srgbClr val="4087C8"/>
                </a:solidFill>
                <a:effectLst/>
                <a:uLnTx/>
                <a:uFillTx/>
                <a:latin typeface="+mj-lt"/>
                <a:ea typeface="+mj-ea"/>
                <a:cs typeface="+mj-cs"/>
              </a:rPr>
              <a:t>．</a:t>
            </a:r>
            <a:r>
              <a:rPr lang="ja-JP" altLang="en-US" sz="2800" kern="0" dirty="0" smtClean="0">
                <a:solidFill>
                  <a:srgbClr val="4087C8"/>
                </a:solidFill>
                <a:latin typeface="+mj-lt"/>
                <a:ea typeface="+mj-ea"/>
                <a:cs typeface="+mj-cs"/>
              </a:rPr>
              <a:t>取り組みの状況及び評価</a:t>
            </a:r>
            <a:r>
              <a:rPr lang="en-US" altLang="ja-JP" sz="2800" kern="0" dirty="0" smtClean="0">
                <a:solidFill>
                  <a:srgbClr val="4087C8"/>
                </a:solidFill>
                <a:latin typeface="+mj-lt"/>
                <a:ea typeface="+mj-ea"/>
                <a:cs typeface="+mj-cs"/>
              </a:rPr>
              <a:t>(10)</a:t>
            </a:r>
            <a:endParaRPr kumimoji="1" lang="ja-JP" altLang="en-US" sz="2800" b="0" i="0" u="none" strike="noStrike" kern="0" cap="none" spc="0" normalizeH="0" baseline="0" noProof="0" dirty="0">
              <a:ln>
                <a:noFill/>
              </a:ln>
              <a:solidFill>
                <a:srgbClr val="4087C8"/>
              </a:solidFill>
              <a:effectLst/>
              <a:uLnTx/>
              <a:uFillTx/>
              <a:latin typeface="+mj-lt"/>
              <a:ea typeface="+mj-ea"/>
              <a:cs typeface="+mj-cs"/>
            </a:endParaRPr>
          </a:p>
        </p:txBody>
      </p:sp>
      <p:sp>
        <p:nvSpPr>
          <p:cNvPr id="10" name="スライド番号プレースホルダ 9"/>
          <p:cNvSpPr>
            <a:spLocks noGrp="1"/>
          </p:cNvSpPr>
          <p:nvPr>
            <p:ph type="sldNum" sz="quarter" idx="12"/>
          </p:nvPr>
        </p:nvSpPr>
        <p:spPr/>
        <p:txBody>
          <a:bodyPr/>
          <a:lstStyle/>
          <a:p>
            <a:fld id="{D1B814D5-9A44-4ACA-BB1C-798133463127}" type="slidenum">
              <a:rPr lang="en-US" altLang="ja-JP" smtClean="0">
                <a:solidFill>
                  <a:srgbClr val="000000"/>
                </a:solidFill>
              </a:rPr>
              <a:pPr/>
              <a:t>7</a:t>
            </a:fld>
            <a:endParaRPr lang="en-US" altLang="ja-JP">
              <a:solidFill>
                <a:srgbClr val="000000"/>
              </a:solidFill>
            </a:endParaRPr>
          </a:p>
        </p:txBody>
      </p:sp>
      <p:sp>
        <p:nvSpPr>
          <p:cNvPr id="9" name="テキスト ボックス 8"/>
          <p:cNvSpPr txBox="1"/>
          <p:nvPr/>
        </p:nvSpPr>
        <p:spPr>
          <a:xfrm>
            <a:off x="185051" y="675274"/>
            <a:ext cx="8840367" cy="1169551"/>
          </a:xfrm>
          <a:prstGeom prst="rect">
            <a:avLst/>
          </a:prstGeom>
          <a:solidFill>
            <a:srgbClr val="FFFF99"/>
          </a:solidFill>
          <a:ln>
            <a:solidFill>
              <a:schemeClr val="tx1"/>
            </a:solidFill>
          </a:ln>
        </p:spPr>
        <p:txBody>
          <a:bodyPr wrap="square" rtlCol="0">
            <a:spAutoFit/>
          </a:bodyPr>
          <a:lstStyle/>
          <a:p>
            <a:pPr marL="95250" indent="-95250"/>
            <a:r>
              <a:rPr lang="ja-JP" altLang="en-US" sz="1400" dirty="0" smtClean="0"/>
              <a:t>○</a:t>
            </a:r>
            <a:r>
              <a:rPr lang="ja-JP" altLang="ja-JP" sz="1400" dirty="0" smtClean="0"/>
              <a:t>公共交通事業者等における教育訓練の取組みやハード面の整備は進んできている一方で、バリアフリー整備がなされた車両等においても、ハンドル型電動車いす利用者等に対する乗車拒否等が起こっており、実際に裁判や法務局等で処理されている事例も発生。</a:t>
            </a:r>
          </a:p>
          <a:p>
            <a:pPr marL="95250" indent="-95250"/>
            <a:r>
              <a:rPr lang="ja-JP" altLang="en-US" sz="1400" dirty="0" smtClean="0"/>
              <a:t>○</a:t>
            </a:r>
            <a:r>
              <a:rPr lang="ja-JP" altLang="ja-JP" sz="1400" dirty="0" smtClean="0"/>
              <a:t>無人駅や駅員の少ない駅が存在しており、このような駅においては、障害者等に対する人的対応が十分にできていない状況。</a:t>
            </a:r>
            <a:endParaRPr lang="ja-JP" altLang="ja-JP"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５．ガイドラインの</a:t>
            </a:r>
            <a:r>
              <a:rPr lang="ja-JP" altLang="en-US" dirty="0" smtClean="0"/>
              <a:t>改定</a:t>
            </a:r>
            <a:r>
              <a:rPr kumimoji="1" lang="ja-JP" altLang="en-US" dirty="0" smtClean="0"/>
              <a:t>の状況</a:t>
            </a:r>
            <a:endParaRPr kumimoji="1" lang="ja-JP" altLang="en-US" dirty="0"/>
          </a:p>
        </p:txBody>
      </p:sp>
      <p:sp>
        <p:nvSpPr>
          <p:cNvPr id="4" name="スライド番号プレースホルダ 3"/>
          <p:cNvSpPr>
            <a:spLocks noGrp="1"/>
          </p:cNvSpPr>
          <p:nvPr>
            <p:ph type="sldNum" sz="quarter" idx="12"/>
          </p:nvPr>
        </p:nvSpPr>
        <p:spPr/>
        <p:txBody>
          <a:bodyPr/>
          <a:lstStyle/>
          <a:p>
            <a:fld id="{F27CBE81-61B5-482E-9799-EB633E2DF29E}" type="slidenum">
              <a:rPr lang="en-US" altLang="ja-JP" smtClean="0">
                <a:solidFill>
                  <a:srgbClr val="000000"/>
                </a:solidFill>
              </a:rPr>
              <a:pPr/>
              <a:t>8</a:t>
            </a:fld>
            <a:endParaRPr lang="en-US" altLang="ja-JP" dirty="0">
              <a:solidFill>
                <a:srgbClr val="000000"/>
              </a:solidFill>
            </a:endParaRPr>
          </a:p>
        </p:txBody>
      </p:sp>
      <p:sp>
        <p:nvSpPr>
          <p:cNvPr id="5" name="テキスト ボックス 4"/>
          <p:cNvSpPr txBox="1"/>
          <p:nvPr/>
        </p:nvSpPr>
        <p:spPr>
          <a:xfrm>
            <a:off x="251520" y="764704"/>
            <a:ext cx="8508022" cy="5934958"/>
          </a:xfrm>
          <a:prstGeom prst="rect">
            <a:avLst/>
          </a:prstGeom>
          <a:noFill/>
        </p:spPr>
        <p:txBody>
          <a:bodyPr wrap="square" rtlCol="0">
            <a:spAutoFit/>
          </a:bodyPr>
          <a:lstStyle/>
          <a:p>
            <a:pPr>
              <a:lnSpc>
                <a:spcPts val="2600"/>
              </a:lnSpc>
              <a:buFont typeface="Wingdings" pitchFamily="2" charset="2"/>
              <a:buChar char="l"/>
            </a:pPr>
            <a:r>
              <a:rPr kumimoji="1" lang="ja-JP" altLang="en-US" sz="1800" b="1" dirty="0" smtClean="0"/>
              <a:t>　公共交通機関の移動等円滑化整備ガイドライン（旅客施設編・車両等編）</a:t>
            </a:r>
            <a:endParaRPr lang="en-US" altLang="ja-JP" sz="1800" b="1" dirty="0" smtClean="0"/>
          </a:p>
          <a:p>
            <a:pPr marL="355600" indent="-355600">
              <a:lnSpc>
                <a:spcPts val="2600"/>
              </a:lnSpc>
            </a:pPr>
            <a:r>
              <a:rPr kumimoji="1" lang="ja-JP" altLang="en-US" sz="1800" b="1" dirty="0" smtClean="0"/>
              <a:t>　　　</a:t>
            </a:r>
            <a:r>
              <a:rPr kumimoji="1" lang="ja-JP" altLang="en-US" sz="1800" dirty="0" smtClean="0"/>
              <a:t>平成</a:t>
            </a:r>
            <a:r>
              <a:rPr kumimoji="1" lang="en-US" altLang="ja-JP" sz="1800" dirty="0" smtClean="0">
                <a:latin typeface="+mn-ea"/>
                <a:ea typeface="+mn-ea"/>
              </a:rPr>
              <a:t>24</a:t>
            </a:r>
            <a:r>
              <a:rPr kumimoji="1" lang="ja-JP" altLang="en-US" sz="1800" dirty="0" smtClean="0"/>
              <a:t>年中の</a:t>
            </a:r>
            <a:r>
              <a:rPr lang="ja-JP" altLang="en-US" sz="1800" dirty="0" smtClean="0"/>
              <a:t>改定</a:t>
            </a:r>
            <a:r>
              <a:rPr kumimoji="1" lang="ja-JP" altLang="en-US" sz="1800" dirty="0" smtClean="0"/>
              <a:t>を目指し、視覚障害者や聴覚障害者等移動に当たっての情報取得に困難のある障害者等への対応等の見直しについて検討中。</a:t>
            </a:r>
            <a:endParaRPr kumimoji="1" lang="en-US" altLang="ja-JP" sz="1800" dirty="0" smtClean="0"/>
          </a:p>
          <a:p>
            <a:pPr>
              <a:lnSpc>
                <a:spcPts val="2600"/>
              </a:lnSpc>
            </a:pPr>
            <a:endParaRPr kumimoji="1" lang="en-US" altLang="ja-JP" sz="1800" dirty="0" smtClean="0"/>
          </a:p>
          <a:p>
            <a:pPr>
              <a:lnSpc>
                <a:spcPts val="2600"/>
              </a:lnSpc>
              <a:buFont typeface="Wingdings" pitchFamily="2" charset="2"/>
              <a:buChar char="l"/>
            </a:pPr>
            <a:r>
              <a:rPr kumimoji="1" lang="ja-JP" altLang="en-US" sz="1800" b="1" dirty="0" smtClean="0"/>
              <a:t>　高齢者、障害者等の円滑な移動等に配慮した建築設計標準</a:t>
            </a:r>
            <a:endParaRPr kumimoji="1" lang="en-US" altLang="ja-JP" sz="1800" b="1" dirty="0" smtClean="0"/>
          </a:p>
          <a:p>
            <a:pPr>
              <a:lnSpc>
                <a:spcPts val="2600"/>
              </a:lnSpc>
            </a:pPr>
            <a:r>
              <a:rPr lang="ja-JP" altLang="en-US" sz="1800" b="1" dirty="0" smtClean="0"/>
              <a:t>　　　</a:t>
            </a:r>
            <a:r>
              <a:rPr lang="ja-JP" altLang="en-US" sz="1800" dirty="0" smtClean="0"/>
              <a:t>平成</a:t>
            </a:r>
            <a:r>
              <a:rPr lang="en-US" altLang="ja-JP" sz="1800" dirty="0" smtClean="0">
                <a:latin typeface="+mn-ea"/>
                <a:ea typeface="+mn-ea"/>
              </a:rPr>
              <a:t>24</a:t>
            </a:r>
            <a:r>
              <a:rPr lang="ja-JP" altLang="en-US" sz="1800" dirty="0" smtClean="0">
                <a:latin typeface="+mn-ea"/>
                <a:ea typeface="+mn-ea"/>
              </a:rPr>
              <a:t>年</a:t>
            </a:r>
            <a:r>
              <a:rPr lang="ja-JP" altLang="en-US" sz="1800" dirty="0" smtClean="0"/>
              <a:t>７月に改訂版を公表。</a:t>
            </a:r>
            <a:endParaRPr lang="en-US" altLang="ja-JP" sz="1800" dirty="0" smtClean="0"/>
          </a:p>
          <a:p>
            <a:pPr marL="450850" hangingPunct="0"/>
            <a:r>
              <a:rPr lang="ja-JP" altLang="en-US" sz="1600" dirty="0" smtClean="0"/>
              <a:t>（</a:t>
            </a:r>
            <a:r>
              <a:rPr lang="ja-JP" altLang="ja-JP" sz="1600" dirty="0" smtClean="0"/>
              <a:t>主な改訂内容</a:t>
            </a:r>
            <a:r>
              <a:rPr lang="ja-JP" altLang="en-US" sz="1600" dirty="0" smtClean="0"/>
              <a:t>）</a:t>
            </a:r>
            <a:endParaRPr lang="en-US" altLang="ja-JP" sz="1600" dirty="0" smtClean="0"/>
          </a:p>
          <a:p>
            <a:pPr marL="450850" hangingPunct="0"/>
            <a:r>
              <a:rPr lang="ja-JP" altLang="en-US" sz="1600" dirty="0" smtClean="0"/>
              <a:t>　</a:t>
            </a:r>
            <a:r>
              <a:rPr lang="ja-JP" altLang="ja-JP" sz="1600" dirty="0" smtClean="0"/>
              <a:t>床の滑りに係る評価指標及び評価方法等について記述を充実したほか、多機能便房における多様な利用者の集中回避や、車いす使用者の利便性向上に資する機能分散の考え方等についても記述を充実。</a:t>
            </a:r>
          </a:p>
          <a:p>
            <a:pPr marL="450850" hangingPunct="0"/>
            <a:r>
              <a:rPr lang="ja-JP" altLang="en-US" sz="1600" dirty="0" smtClean="0"/>
              <a:t>　</a:t>
            </a:r>
            <a:r>
              <a:rPr lang="ja-JP" altLang="ja-JP" sz="1600" dirty="0" smtClean="0"/>
              <a:t>その他、バリアフリーの観点からの優良な設計事例や、応急仮設住宅におけるバリアフリー化の取り組み事例の紹介等</a:t>
            </a:r>
            <a:r>
              <a:rPr lang="ja-JP" altLang="en-US" sz="1600" dirty="0" smtClean="0"/>
              <a:t>を実施</a:t>
            </a:r>
            <a:r>
              <a:rPr lang="ja-JP" altLang="ja-JP" sz="1600" dirty="0" smtClean="0"/>
              <a:t>。</a:t>
            </a:r>
            <a:endParaRPr lang="en-US" altLang="ja-JP" sz="1600" dirty="0" smtClean="0"/>
          </a:p>
          <a:p>
            <a:pPr marL="450850" hangingPunct="0"/>
            <a:endParaRPr kumimoji="1" lang="en-US" altLang="ja-JP" sz="1800" dirty="0" smtClean="0"/>
          </a:p>
          <a:p>
            <a:pPr>
              <a:lnSpc>
                <a:spcPts val="2600"/>
              </a:lnSpc>
              <a:buFont typeface="Wingdings" pitchFamily="2" charset="2"/>
              <a:buChar char="l"/>
            </a:pPr>
            <a:r>
              <a:rPr kumimoji="1" lang="ja-JP" altLang="en-US" sz="1800" b="1" dirty="0" smtClean="0"/>
              <a:t>　都市公園の移動等円滑化整備ガイドライン</a:t>
            </a:r>
            <a:endParaRPr kumimoji="1" lang="en-US" altLang="ja-JP" sz="1800" b="1" dirty="0" smtClean="0"/>
          </a:p>
          <a:p>
            <a:r>
              <a:rPr lang="ja-JP" altLang="en-US" sz="1800" dirty="0" smtClean="0"/>
              <a:t>　　　</a:t>
            </a:r>
            <a:r>
              <a:rPr lang="ja-JP" altLang="en-US" sz="1800" dirty="0" smtClean="0">
                <a:latin typeface="+mn-ea"/>
                <a:ea typeface="+mn-ea"/>
              </a:rPr>
              <a:t>平成</a:t>
            </a:r>
            <a:r>
              <a:rPr lang="en-US" altLang="ja-JP" sz="1800" dirty="0" smtClean="0">
                <a:latin typeface="+mn-ea"/>
                <a:ea typeface="+mn-ea"/>
              </a:rPr>
              <a:t>24</a:t>
            </a:r>
            <a:r>
              <a:rPr lang="ja-JP" altLang="en-US" sz="1800" dirty="0" smtClean="0"/>
              <a:t>年３月に改訂版を公表。</a:t>
            </a:r>
            <a:endParaRPr lang="en-US" altLang="ja-JP" sz="1800" dirty="0" smtClean="0"/>
          </a:p>
          <a:p>
            <a:pPr marL="450850"/>
            <a:r>
              <a:rPr lang="ja-JP" altLang="en-US" sz="1600" dirty="0" smtClean="0"/>
              <a:t>（主な</a:t>
            </a:r>
            <a:r>
              <a:rPr lang="ja-JP" altLang="ja-JP" sz="1600" dirty="0" smtClean="0"/>
              <a:t>改訂内容</a:t>
            </a:r>
            <a:r>
              <a:rPr lang="ja-JP" altLang="en-US" sz="1600" dirty="0" smtClean="0"/>
              <a:t>）</a:t>
            </a:r>
            <a:endParaRPr lang="ja-JP" altLang="ja-JP" sz="1600" dirty="0" smtClean="0"/>
          </a:p>
          <a:p>
            <a:pPr marL="450850"/>
            <a:r>
              <a:rPr lang="ja-JP" altLang="en-US" sz="1600" dirty="0" smtClean="0"/>
              <a:t>　</a:t>
            </a:r>
            <a:r>
              <a:rPr lang="ja-JP" altLang="ja-JP" sz="1600" dirty="0" smtClean="0"/>
              <a:t>高齢者、障害者等の多様な特性と必要な配慮について、理解を深めるため、基準の趣旨、取組み事例、参考情報を追加したほか、高齢者、障害者等の円滑な公園利用のために必要な情報提供方法・利用支援に関するガイドラインを追加。</a:t>
            </a:r>
          </a:p>
          <a:p>
            <a:pPr marL="450850"/>
            <a:r>
              <a:rPr lang="ja-JP" altLang="en-US" sz="1600" dirty="0" smtClean="0"/>
              <a:t>　</a:t>
            </a:r>
            <a:r>
              <a:rPr lang="ja-JP" altLang="ja-JP" sz="1600" dirty="0" smtClean="0"/>
              <a:t>また、自然環境や人文資源の保全等の個々の公園の特性に応じたバリアフリー化に関する基本的な考え方とその推進方策、参考となる取組事例を追加</a:t>
            </a:r>
            <a:r>
              <a:rPr lang="ja-JP" altLang="en-US" sz="1600" dirty="0" smtClean="0"/>
              <a:t>。　</a:t>
            </a:r>
            <a:endParaRPr kumimoji="1" lang="ja-JP" altLang="en-US" sz="1600" dirty="0"/>
          </a:p>
        </p:txBody>
      </p:sp>
      <p:sp>
        <p:nvSpPr>
          <p:cNvPr id="6" name="正方形/長方形 5"/>
          <p:cNvSpPr/>
          <p:nvPr/>
        </p:nvSpPr>
        <p:spPr>
          <a:xfrm>
            <a:off x="251520" y="764704"/>
            <a:ext cx="8496944" cy="1152128"/>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51520" y="2060848"/>
            <a:ext cx="8496944" cy="2304256"/>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51520" y="4509120"/>
            <a:ext cx="8496944" cy="216024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764704"/>
            <a:ext cx="9144000" cy="404813"/>
          </a:xfrm>
        </p:spPr>
        <p:txBody>
          <a:bodyPr/>
          <a:lstStyle/>
          <a:p>
            <a:pPr eaLnBrk="1" hangingPunct="1"/>
            <a:r>
              <a:rPr lang="ja-JP" altLang="en-US" sz="2000" dirty="0" smtClean="0"/>
              <a:t>○公共交通機関の移動等円滑化整備ガイドライン見直し検討の主な論点</a:t>
            </a:r>
            <a:r>
              <a:rPr lang="en-US" altLang="ja-JP" sz="2000" dirty="0" smtClean="0"/>
              <a:t/>
            </a:r>
            <a:br>
              <a:rPr lang="en-US" altLang="ja-JP" sz="2000" dirty="0" smtClean="0"/>
            </a:br>
            <a:r>
              <a:rPr lang="ja-JP" altLang="en-US" sz="2000" dirty="0" smtClean="0"/>
              <a:t>　　　　　　　　　　　　　　　　　　　　　　　　　　　　　　　　　　　　　　　　　　（旅客施設編）</a:t>
            </a:r>
          </a:p>
        </p:txBody>
      </p:sp>
      <p:sp>
        <p:nvSpPr>
          <p:cNvPr id="4099" name="テキスト ボックス 4"/>
          <p:cNvSpPr txBox="1">
            <a:spLocks noChangeArrowheads="1"/>
          </p:cNvSpPr>
          <p:nvPr/>
        </p:nvSpPr>
        <p:spPr bwMode="auto">
          <a:xfrm>
            <a:off x="179512" y="1340768"/>
            <a:ext cx="8785225" cy="4823742"/>
          </a:xfrm>
          <a:prstGeom prst="rect">
            <a:avLst/>
          </a:prstGeom>
          <a:noFill/>
          <a:ln w="9525">
            <a:noFill/>
            <a:miter lim="800000"/>
            <a:headEnd/>
            <a:tailEnd/>
          </a:ln>
        </p:spPr>
        <p:txBody>
          <a:bodyPr/>
          <a:lstStyle/>
          <a:p>
            <a:r>
              <a:rPr lang="ja-JP" altLang="ja-JP" sz="1600" dirty="0">
                <a:latin typeface="+mj-ea"/>
                <a:ea typeface="+mj-ea"/>
              </a:rPr>
              <a:t>①バリアフリー化計画</a:t>
            </a:r>
            <a:r>
              <a:rPr lang="ja-JP" altLang="en-US" sz="1600" dirty="0">
                <a:latin typeface="+mj-ea"/>
                <a:ea typeface="+mj-ea"/>
              </a:rPr>
              <a:t>論に</a:t>
            </a:r>
            <a:r>
              <a:rPr lang="ja-JP" altLang="en-US" sz="1600" dirty="0" smtClean="0">
                <a:latin typeface="+mj-ea"/>
                <a:ea typeface="+mj-ea"/>
              </a:rPr>
              <a:t>ついて記載（</a:t>
            </a:r>
            <a:r>
              <a:rPr lang="ja-JP" altLang="en-US" sz="1600" dirty="0">
                <a:latin typeface="+mj-ea"/>
                <a:ea typeface="+mj-ea"/>
              </a:rPr>
              <a:t>車両編と共通）</a:t>
            </a:r>
            <a:endParaRPr lang="ja-JP" altLang="ja-JP" sz="1600" dirty="0">
              <a:latin typeface="+mj-ea"/>
              <a:ea typeface="+mj-ea"/>
            </a:endParaRPr>
          </a:p>
          <a:p>
            <a:r>
              <a:rPr lang="ja-JP" altLang="en-US" sz="1600" dirty="0"/>
              <a:t>　</a:t>
            </a:r>
            <a:r>
              <a:rPr lang="ja-JP" altLang="ja-JP" sz="1600" dirty="0" smtClean="0">
                <a:latin typeface="+mn-ea"/>
              </a:rPr>
              <a:t>新たに全体の</a:t>
            </a:r>
            <a:r>
              <a:rPr lang="ja-JP" altLang="en-US" sz="1600" dirty="0" smtClean="0">
                <a:latin typeface="+mn-ea"/>
              </a:rPr>
              <a:t>バリアフリー化</a:t>
            </a:r>
            <a:r>
              <a:rPr lang="ja-JP" altLang="ja-JP" sz="1600" dirty="0" smtClean="0">
                <a:latin typeface="+mn-ea"/>
              </a:rPr>
              <a:t>計画を示</a:t>
            </a:r>
            <a:r>
              <a:rPr lang="ja-JP" altLang="en-US" sz="1600" dirty="0" smtClean="0">
                <a:latin typeface="+mn-ea"/>
              </a:rPr>
              <a:t>した</a:t>
            </a:r>
            <a:r>
              <a:rPr lang="ja-JP" altLang="ja-JP" sz="1600" dirty="0" smtClean="0">
                <a:latin typeface="+mn-ea"/>
              </a:rPr>
              <a:t>「整備の理念と施策の考え方」を設け、将来を見据えたバリアフリー整備の基本理念、基本的考え方等</a:t>
            </a:r>
            <a:r>
              <a:rPr lang="ja-JP" altLang="en-US" sz="1600" dirty="0" smtClean="0">
                <a:latin typeface="+mn-ea"/>
              </a:rPr>
              <a:t>を記述</a:t>
            </a:r>
            <a:r>
              <a:rPr lang="ja-JP" altLang="ja-JP" sz="1600" dirty="0" smtClean="0">
                <a:latin typeface="+mn-ea"/>
              </a:rPr>
              <a:t>。 </a:t>
            </a:r>
            <a:r>
              <a:rPr lang="en-US" altLang="ja-JP" sz="1600" dirty="0" smtClean="0">
                <a:latin typeface="+mn-ea"/>
              </a:rPr>
              <a:t> </a:t>
            </a:r>
            <a:endParaRPr lang="ja-JP" altLang="ja-JP" sz="1600" dirty="0"/>
          </a:p>
          <a:p>
            <a:r>
              <a:rPr lang="ja-JP" altLang="ja-JP" sz="1600" dirty="0">
                <a:latin typeface="+mj-ea"/>
                <a:ea typeface="+mj-ea"/>
              </a:rPr>
              <a:t>②施設の特性等に応じたバリアフリー化の拡充</a:t>
            </a:r>
          </a:p>
          <a:p>
            <a:r>
              <a:rPr lang="ja-JP" altLang="en-US" sz="1600" dirty="0"/>
              <a:t>　</a:t>
            </a:r>
            <a:r>
              <a:rPr lang="ja-JP" altLang="ja-JP" sz="1600" dirty="0"/>
              <a:t>施設の利用特性、主要経路の構造、規模などに応じた、複数バリアフリールートの確保</a:t>
            </a:r>
            <a:r>
              <a:rPr lang="ja-JP" altLang="en-US" sz="1600" dirty="0"/>
              <a:t>や</a:t>
            </a:r>
            <a:r>
              <a:rPr lang="ja-JP" altLang="ja-JP" sz="1600" dirty="0"/>
              <a:t>、トイレの</a:t>
            </a:r>
            <a:r>
              <a:rPr lang="ja-JP" altLang="en-US" sz="1600" dirty="0"/>
              <a:t>機能分散</a:t>
            </a:r>
            <a:r>
              <a:rPr lang="ja-JP" altLang="en-US" sz="1600" dirty="0" smtClean="0"/>
              <a:t>等を記述。</a:t>
            </a:r>
            <a:r>
              <a:rPr lang="en-US" altLang="ja-JP" sz="1600" dirty="0"/>
              <a:t> </a:t>
            </a:r>
            <a:endParaRPr lang="en-US" altLang="ja-JP" sz="1600" dirty="0" smtClean="0"/>
          </a:p>
          <a:p>
            <a:r>
              <a:rPr lang="ja-JP" altLang="ja-JP" sz="1600" dirty="0" smtClean="0">
                <a:latin typeface="+mj-ea"/>
                <a:ea typeface="+mj-ea"/>
              </a:rPr>
              <a:t>③</a:t>
            </a:r>
            <a:r>
              <a:rPr lang="ja-JP" altLang="ja-JP" sz="1600" dirty="0">
                <a:latin typeface="+mj-ea"/>
                <a:ea typeface="+mj-ea"/>
              </a:rPr>
              <a:t>利用者の変化</a:t>
            </a:r>
            <a:r>
              <a:rPr lang="ja-JP" altLang="en-US" sz="1600" dirty="0">
                <a:latin typeface="+mj-ea"/>
                <a:ea typeface="+mj-ea"/>
              </a:rPr>
              <a:t>への考慮</a:t>
            </a:r>
            <a:endParaRPr lang="ja-JP" altLang="ja-JP" sz="1600" dirty="0">
              <a:latin typeface="+mj-ea"/>
              <a:ea typeface="+mj-ea"/>
            </a:endParaRPr>
          </a:p>
          <a:p>
            <a:r>
              <a:rPr lang="ja-JP" altLang="en-US" sz="1600" dirty="0"/>
              <a:t>　例えば、</a:t>
            </a:r>
            <a:r>
              <a:rPr lang="ja-JP" altLang="ja-JP" sz="1600" dirty="0"/>
              <a:t>段差解消</a:t>
            </a:r>
            <a:r>
              <a:rPr lang="ja-JP" altLang="en-US" sz="1600" dirty="0"/>
              <a:t>をみて</a:t>
            </a:r>
            <a:r>
              <a:rPr lang="ja-JP" altLang="ja-JP" sz="1600" dirty="0"/>
              <a:t>も、ベビーカー</a:t>
            </a:r>
            <a:r>
              <a:rPr lang="ja-JP" altLang="en-US" sz="1600" dirty="0"/>
              <a:t>利用やキ</a:t>
            </a:r>
            <a:r>
              <a:rPr lang="ja-JP" altLang="ja-JP" sz="1600" dirty="0"/>
              <a:t>ャリーバッグ</a:t>
            </a:r>
            <a:r>
              <a:rPr lang="ja-JP" altLang="en-US" sz="1600" dirty="0"/>
              <a:t>使用</a:t>
            </a:r>
            <a:r>
              <a:rPr lang="ja-JP" altLang="ja-JP" sz="1600" dirty="0"/>
              <a:t>など、車いす使用者以外にもバリアフリー整備を必要とする利用者層が多様化。また、高齢化</a:t>
            </a:r>
            <a:r>
              <a:rPr lang="ja-JP" altLang="en-US" sz="1600" dirty="0"/>
              <a:t>等</a:t>
            </a:r>
            <a:r>
              <a:rPr lang="ja-JP" altLang="ja-JP" sz="1600" dirty="0"/>
              <a:t>により健康上の問題</a:t>
            </a:r>
            <a:r>
              <a:rPr lang="ja-JP" altLang="en-US" sz="1600" dirty="0"/>
              <a:t>を抱えた</a:t>
            </a:r>
            <a:r>
              <a:rPr lang="ja-JP" altLang="ja-JP" sz="1600" dirty="0"/>
              <a:t>利用者が増加。そのような利用者の増加と多様化に対応したバリアフリー</a:t>
            </a:r>
            <a:r>
              <a:rPr lang="ja-JP" altLang="ja-JP" sz="1600" dirty="0" smtClean="0"/>
              <a:t>整備</a:t>
            </a:r>
            <a:r>
              <a:rPr lang="ja-JP" altLang="en-US" sz="1600" dirty="0" smtClean="0"/>
              <a:t>の記述を充実</a:t>
            </a:r>
            <a:r>
              <a:rPr lang="ja-JP" altLang="ja-JP" sz="1600" dirty="0" smtClean="0"/>
              <a:t>。</a:t>
            </a:r>
            <a:r>
              <a:rPr lang="en-US" altLang="ja-JP" sz="1600" dirty="0"/>
              <a:t> </a:t>
            </a:r>
            <a:endParaRPr lang="ja-JP" altLang="ja-JP" sz="1600" dirty="0"/>
          </a:p>
          <a:p>
            <a:r>
              <a:rPr lang="ja-JP" altLang="ja-JP" sz="1600" dirty="0">
                <a:latin typeface="+mj-ea"/>
                <a:ea typeface="+mj-ea"/>
              </a:rPr>
              <a:t>④視覚障害者用誘導ブロック敷設の記載の</a:t>
            </a:r>
            <a:r>
              <a:rPr lang="ja-JP" altLang="en-US" sz="1600" dirty="0">
                <a:latin typeface="+mj-ea"/>
                <a:ea typeface="+mj-ea"/>
              </a:rPr>
              <a:t>追記</a:t>
            </a:r>
            <a:endParaRPr lang="ja-JP" altLang="ja-JP" sz="1600" dirty="0">
              <a:latin typeface="+mj-ea"/>
              <a:ea typeface="+mj-ea"/>
            </a:endParaRPr>
          </a:p>
          <a:p>
            <a:r>
              <a:rPr lang="ja-JP" altLang="en-US" sz="1600" dirty="0" smtClean="0"/>
              <a:t>　</a:t>
            </a:r>
            <a:r>
              <a:rPr lang="ja-JP" altLang="ja-JP" sz="1600" dirty="0" smtClean="0"/>
              <a:t>階段</a:t>
            </a:r>
            <a:r>
              <a:rPr lang="ja-JP" altLang="ja-JP" sz="1600" dirty="0"/>
              <a:t>の踊り場、ホームドア等が整備された駅プラットホームにおける視覚障害者用誘導ブロック敷設方法</a:t>
            </a:r>
            <a:r>
              <a:rPr lang="ja-JP" altLang="en-US" sz="1600" dirty="0"/>
              <a:t>について</a:t>
            </a:r>
            <a:r>
              <a:rPr lang="ja-JP" altLang="ja-JP" sz="1600" dirty="0"/>
              <a:t>、</a:t>
            </a:r>
            <a:r>
              <a:rPr lang="ja-JP" altLang="en-US" sz="1600" dirty="0"/>
              <a:t>調査研究の結果を反映</a:t>
            </a:r>
            <a:r>
              <a:rPr lang="ja-JP" altLang="ja-JP" sz="1600" dirty="0"/>
              <a:t>。また、⑥に示す「音声・音響案内」との併用</a:t>
            </a:r>
            <a:r>
              <a:rPr lang="ja-JP" altLang="en-US" sz="1600" dirty="0"/>
              <a:t>を記述</a:t>
            </a:r>
            <a:r>
              <a:rPr lang="ja-JP" altLang="ja-JP" sz="1600" dirty="0" smtClean="0"/>
              <a:t>。</a:t>
            </a:r>
            <a:r>
              <a:rPr lang="en-US" altLang="ja-JP" sz="1600" dirty="0"/>
              <a:t> </a:t>
            </a:r>
            <a:endParaRPr lang="ja-JP" altLang="ja-JP" sz="1600" dirty="0"/>
          </a:p>
          <a:p>
            <a:r>
              <a:rPr lang="ja-JP" altLang="ja-JP" sz="1600" dirty="0">
                <a:latin typeface="+mj-ea"/>
                <a:ea typeface="+mj-ea"/>
              </a:rPr>
              <a:t>⑤サインシステムに関する記載の</a:t>
            </a:r>
            <a:r>
              <a:rPr lang="ja-JP" altLang="en-US" sz="1600" dirty="0">
                <a:latin typeface="+mj-ea"/>
                <a:ea typeface="+mj-ea"/>
              </a:rPr>
              <a:t>追加</a:t>
            </a:r>
            <a:endParaRPr lang="ja-JP" altLang="ja-JP" sz="1600" dirty="0">
              <a:latin typeface="+mj-ea"/>
              <a:ea typeface="+mj-ea"/>
            </a:endParaRPr>
          </a:p>
          <a:p>
            <a:r>
              <a:rPr lang="ja-JP" altLang="en-US" sz="1600" dirty="0" smtClean="0"/>
              <a:t>　</a:t>
            </a:r>
            <a:r>
              <a:rPr lang="ja-JP" altLang="ja-JP" sz="1600" dirty="0" smtClean="0"/>
              <a:t>サインシステム</a:t>
            </a:r>
            <a:r>
              <a:rPr lang="ja-JP" altLang="ja-JP" sz="1600" dirty="0"/>
              <a:t>に関し、可変式表示の表示内容の優先順位、表示スピード、</a:t>
            </a:r>
            <a:r>
              <a:rPr lang="ja-JP" altLang="en-US" sz="1600" dirty="0"/>
              <a:t>文書表現</a:t>
            </a:r>
            <a:r>
              <a:rPr lang="ja-JP" altLang="ja-JP" sz="1600" dirty="0"/>
              <a:t>など、</a:t>
            </a:r>
            <a:r>
              <a:rPr lang="ja-JP" altLang="en-US" sz="1600" dirty="0"/>
              <a:t>聴覚障害者や</a:t>
            </a:r>
            <a:r>
              <a:rPr lang="ja-JP" altLang="ja-JP" sz="1600" dirty="0"/>
              <a:t>知的障害</a:t>
            </a:r>
            <a:r>
              <a:rPr lang="ja-JP" altLang="en-US" sz="1600" dirty="0"/>
              <a:t>・</a:t>
            </a:r>
            <a:r>
              <a:rPr lang="ja-JP" altLang="ja-JP" sz="1600" dirty="0"/>
              <a:t>精神障害</a:t>
            </a:r>
            <a:r>
              <a:rPr lang="ja-JP" altLang="en-US" sz="1600" dirty="0"/>
              <a:t>・</a:t>
            </a:r>
            <a:r>
              <a:rPr lang="ja-JP" altLang="ja-JP" sz="1600" dirty="0"/>
              <a:t>発達障害</a:t>
            </a:r>
            <a:r>
              <a:rPr lang="ja-JP" altLang="en-US" sz="1600" dirty="0"/>
              <a:t>者</a:t>
            </a:r>
            <a:r>
              <a:rPr lang="ja-JP" altLang="ja-JP" sz="1600" dirty="0"/>
              <a:t>等多様な利用者</a:t>
            </a:r>
            <a:r>
              <a:rPr lang="ja-JP" altLang="en-US" sz="1600" dirty="0"/>
              <a:t>を想定した</a:t>
            </a:r>
            <a:r>
              <a:rPr lang="ja-JP" altLang="ja-JP" sz="1600" dirty="0"/>
              <a:t>配慮について</a:t>
            </a:r>
            <a:r>
              <a:rPr lang="ja-JP" altLang="en-US" sz="1600" dirty="0"/>
              <a:t>、</a:t>
            </a:r>
            <a:r>
              <a:rPr lang="ja-JP" altLang="ja-JP" sz="1600" dirty="0"/>
              <a:t>コラムを追加。</a:t>
            </a:r>
          </a:p>
          <a:p>
            <a:r>
              <a:rPr lang="ja-JP" altLang="ja-JP" sz="1600" dirty="0" smtClean="0">
                <a:latin typeface="+mj-ea"/>
                <a:ea typeface="+mj-ea"/>
              </a:rPr>
              <a:t>⑥</a:t>
            </a:r>
            <a:r>
              <a:rPr lang="ja-JP" altLang="ja-JP" sz="1600" dirty="0">
                <a:latin typeface="+mj-ea"/>
                <a:ea typeface="+mj-ea"/>
              </a:rPr>
              <a:t>音声・音響案内に関する記載の充実</a:t>
            </a:r>
          </a:p>
          <a:p>
            <a:r>
              <a:rPr lang="ja-JP" altLang="en-US" sz="1600" dirty="0" smtClean="0"/>
              <a:t>　</a:t>
            </a:r>
            <a:r>
              <a:rPr lang="ja-JP" altLang="ja-JP" sz="1600" dirty="0" smtClean="0"/>
              <a:t>音声</a:t>
            </a:r>
            <a:r>
              <a:rPr lang="ja-JP" altLang="ja-JP" sz="1600" dirty="0"/>
              <a:t>・音響案内（音サイン）計画に関する基礎知識、基本的考え方、視覚障害者を想定した配慮について記</a:t>
            </a:r>
            <a:r>
              <a:rPr lang="ja-JP" altLang="en-US" sz="1600" dirty="0"/>
              <a:t>述の</a:t>
            </a:r>
            <a:r>
              <a:rPr lang="ja-JP" altLang="ja-JP" sz="1600" dirty="0"/>
              <a:t>充実</a:t>
            </a:r>
            <a:r>
              <a:rPr lang="ja-JP" altLang="ja-JP" sz="1600" dirty="0" smtClean="0"/>
              <a:t>。</a:t>
            </a:r>
            <a:endParaRPr lang="ja-JP" altLang="ja-JP" sz="1600" dirty="0"/>
          </a:p>
        </p:txBody>
      </p:sp>
      <p:sp>
        <p:nvSpPr>
          <p:cNvPr id="5" name="Rectangle 2"/>
          <p:cNvSpPr txBox="1">
            <a:spLocks noChangeArrowheads="1"/>
          </p:cNvSpPr>
          <p:nvPr/>
        </p:nvSpPr>
        <p:spPr bwMode="auto">
          <a:xfrm>
            <a:off x="0" y="2"/>
            <a:ext cx="7740650" cy="404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kern="0" dirty="0" smtClean="0">
                <a:solidFill>
                  <a:srgbClr val="4087C8"/>
                </a:solidFill>
                <a:latin typeface="+mj-lt"/>
                <a:ea typeface="+mj-ea"/>
                <a:cs typeface="+mj-cs"/>
              </a:rPr>
              <a:t>７</a:t>
            </a:r>
            <a:r>
              <a:rPr kumimoji="1" lang="ja-JP" altLang="en-US" sz="2400" b="0" i="0" u="none" strike="noStrike" kern="0" cap="none" spc="0" normalizeH="0" baseline="0" noProof="0" dirty="0" err="1" smtClean="0">
                <a:ln>
                  <a:noFill/>
                </a:ln>
                <a:solidFill>
                  <a:srgbClr val="4087C8"/>
                </a:solidFill>
                <a:effectLst/>
                <a:uLnTx/>
                <a:uFillTx/>
                <a:latin typeface="+mj-lt"/>
                <a:ea typeface="+mj-ea"/>
                <a:cs typeface="+mj-cs"/>
              </a:rPr>
              <a:t>．</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公共交通機関ガイドライン</a:t>
            </a:r>
            <a:r>
              <a:rPr lang="ja-JP" altLang="en-US" sz="2400" kern="0" dirty="0" smtClean="0">
                <a:solidFill>
                  <a:srgbClr val="4087C8"/>
                </a:solidFill>
                <a:latin typeface="+mj-lt"/>
                <a:ea typeface="+mj-ea"/>
                <a:cs typeface="+mj-cs"/>
              </a:rPr>
              <a:t>改定</a:t>
            </a:r>
            <a:r>
              <a:rPr kumimoji="1" lang="ja-JP" altLang="en-US" sz="2400" b="0" i="0" u="none" strike="noStrike" kern="0" cap="none" spc="0" normalizeH="0" baseline="0" noProof="0" dirty="0" smtClean="0">
                <a:ln>
                  <a:noFill/>
                </a:ln>
                <a:solidFill>
                  <a:srgbClr val="4087C8"/>
                </a:solidFill>
                <a:effectLst/>
                <a:uLnTx/>
                <a:uFillTx/>
                <a:latin typeface="+mj-lt"/>
                <a:ea typeface="+mj-ea"/>
                <a:cs typeface="+mj-cs"/>
              </a:rPr>
              <a:t>の検討</a:t>
            </a:r>
            <a:r>
              <a:rPr kumimoji="1" lang="en-US" altLang="ja-JP" sz="2400" b="0" i="0" u="none" strike="noStrike" kern="0" cap="none" spc="0" normalizeH="0" baseline="0" noProof="0" dirty="0" smtClean="0">
                <a:ln>
                  <a:noFill/>
                </a:ln>
                <a:solidFill>
                  <a:srgbClr val="4087C8"/>
                </a:solidFill>
                <a:effectLst/>
                <a:uLnTx/>
                <a:uFillTx/>
                <a:latin typeface="+mj-lt"/>
                <a:ea typeface="+mj-ea"/>
                <a:cs typeface="+mj-cs"/>
              </a:rPr>
              <a:t>(2)</a:t>
            </a:r>
            <a:endParaRPr kumimoji="1" lang="ja-JP" altLang="en-US" sz="2400" b="0" i="0" u="none" strike="noStrike" kern="0" cap="none" spc="0" normalizeH="0" baseline="0" noProof="0" dirty="0" smtClean="0">
              <a:ln>
                <a:noFill/>
              </a:ln>
              <a:solidFill>
                <a:srgbClr val="4087C8"/>
              </a:solidFill>
              <a:effectLst/>
              <a:uLnTx/>
              <a:uFillTx/>
              <a:latin typeface="+mj-lt"/>
              <a:ea typeface="+mj-ea"/>
              <a:cs typeface="+mj-cs"/>
            </a:endParaRPr>
          </a:p>
        </p:txBody>
      </p:sp>
      <p:sp>
        <p:nvSpPr>
          <p:cNvPr id="6" name="スライド番号プレースホルダ 3"/>
          <p:cNvSpPr>
            <a:spLocks noGrp="1"/>
          </p:cNvSpPr>
          <p:nvPr>
            <p:ph type="sldNum" sz="quarter" idx="12"/>
          </p:nvPr>
        </p:nvSpPr>
        <p:spPr>
          <a:xfrm>
            <a:off x="7010400" y="6237288"/>
            <a:ext cx="2133600" cy="476250"/>
          </a:xfrm>
        </p:spPr>
        <p:txBody>
          <a:bodyPr/>
          <a:lstStyle/>
          <a:p>
            <a:fld id="{F27CBE81-61B5-482E-9799-EB633E2DF29E}" type="slidenum">
              <a:rPr lang="en-US" altLang="ja-JP" smtClean="0">
                <a:solidFill>
                  <a:srgbClr val="000000"/>
                </a:solidFill>
              </a:rPr>
              <a:pPr/>
              <a:t>9</a:t>
            </a:fld>
            <a:endParaRPr lang="en-US" altLang="ja-JP"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3903</Words>
  <Application>Microsoft Office PowerPoint</Application>
  <PresentationFormat>画面に合わせる (4:3)</PresentationFormat>
  <Paragraphs>524</Paragraphs>
  <Slides>22</Slides>
  <Notes>2</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標準デザイン</vt:lpstr>
      <vt:lpstr>PowerPoint プレゼンテーション</vt:lpstr>
      <vt:lpstr>交通機関の移動円滑化整備ガイドライン見直しの状況と今後の国土交通省のバリアフリーへの取り組みの方向性 </vt:lpstr>
      <vt:lpstr>１．バリアフリー法の概要(1)</vt:lpstr>
      <vt:lpstr>１．バリアフリー法の概要(2)</vt:lpstr>
      <vt:lpstr>PowerPoint プレゼンテーション</vt:lpstr>
      <vt:lpstr>PowerPoint プレゼンテーション</vt:lpstr>
      <vt:lpstr>PowerPoint プレゼンテーション</vt:lpstr>
      <vt:lpstr>５．ガイドラインの改定の状況</vt:lpstr>
      <vt:lpstr>○公共交通機関の移動等円滑化整備ガイドライン見直し検討の主な論点 　　　　　　　　　　　　　　　　　　　　　　　　　　　　　　　　　　　　　　　　　　（旅客施設編）</vt:lpstr>
      <vt:lpstr>○公共交通機関の移動等円滑化整備ガイドライン見直し検討の主な論点（車両等編）</vt:lpstr>
      <vt:lpstr>○計画論骨子について（案） </vt:lpstr>
      <vt:lpstr>○全般（施設編・車両等編共通)</vt:lpstr>
      <vt:lpstr>○旅客施設編</vt:lpstr>
      <vt:lpstr>○車両等編（その１）</vt:lpstr>
      <vt:lpstr>○車両等編（その２）</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2014-05-26T06:00:02Z</dcterms:created>
  <dcterms:modified xsi:type="dcterms:W3CDTF">2014-05-26T06:00:25Z</dcterms:modified>
</cp:coreProperties>
</file>