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323" r:id="rId5"/>
  </p:sldIdLst>
  <p:sldSz cx="9648825" cy="6858000"/>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0094" autoAdjust="0"/>
    <p:restoredTop sz="95144" autoAdjust="0"/>
  </p:normalViewPr>
  <p:slideViewPr>
    <p:cSldViewPr>
      <p:cViewPr>
        <p:scale>
          <a:sx n="125" d="100"/>
          <a:sy n="125" d="100"/>
        </p:scale>
        <p:origin x="-36" y="-72"/>
      </p:cViewPr>
      <p:guideLst>
        <p:guide orient="horz" pos="2160"/>
        <p:guide pos="303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4306888" cy="33972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9277" y="1"/>
            <a:ext cx="4308475" cy="339725"/>
          </a:xfrm>
          <a:prstGeom prst="rect">
            <a:avLst/>
          </a:prstGeom>
        </p:spPr>
        <p:txBody>
          <a:bodyPr vert="horz" lIns="91440" tIns="45720" rIns="91440" bIns="45720" rtlCol="0"/>
          <a:lstStyle>
            <a:lvl1pPr algn="r">
              <a:defRPr sz="1200"/>
            </a:lvl1pPr>
          </a:lstStyle>
          <a:p>
            <a:fld id="{7044ED8A-C9CC-4BCE-99A5-79D480FBACC9}" type="datetimeFigureOut">
              <a:rPr kumimoji="1" lang="ja-JP" altLang="en-US" smtClean="0"/>
              <a:t>2016/11/4</a:t>
            </a:fld>
            <a:endParaRPr kumimoji="1" lang="ja-JP" altLang="en-US"/>
          </a:p>
        </p:txBody>
      </p:sp>
      <p:sp>
        <p:nvSpPr>
          <p:cNvPr id="4" name="スライド イメージ プレースホルダー 3"/>
          <p:cNvSpPr>
            <a:spLocks noGrp="1" noRot="1" noChangeAspect="1"/>
          </p:cNvSpPr>
          <p:nvPr>
            <p:ph type="sldImg" idx="2"/>
          </p:nvPr>
        </p:nvSpPr>
        <p:spPr>
          <a:xfrm>
            <a:off x="3173413" y="511175"/>
            <a:ext cx="3592512" cy="25527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93775" y="3233739"/>
            <a:ext cx="7951789" cy="30622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6465889"/>
            <a:ext cx="4306888" cy="33972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9277" y="6465889"/>
            <a:ext cx="4308475" cy="339725"/>
          </a:xfrm>
          <a:prstGeom prst="rect">
            <a:avLst/>
          </a:prstGeom>
        </p:spPr>
        <p:txBody>
          <a:bodyPr vert="horz" lIns="91440" tIns="45720" rIns="91440" bIns="45720" rtlCol="0" anchor="b"/>
          <a:lstStyle>
            <a:lvl1pPr algn="r">
              <a:defRPr sz="1200"/>
            </a:lvl1pPr>
          </a:lstStyle>
          <a:p>
            <a:fld id="{FCEDA7DA-0CE8-414B-8917-4A12BC0A41B3}" type="slidenum">
              <a:rPr kumimoji="1" lang="ja-JP" altLang="en-US" smtClean="0"/>
              <a:t>‹#›</a:t>
            </a:fld>
            <a:endParaRPr kumimoji="1" lang="ja-JP" altLang="en-US"/>
          </a:p>
        </p:txBody>
      </p:sp>
    </p:spTree>
    <p:extLst>
      <p:ext uri="{BB962C8B-B14F-4D97-AF65-F5344CB8AC3E}">
        <p14:creationId xmlns:p14="http://schemas.microsoft.com/office/powerpoint/2010/main" val="262626687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173413" y="511175"/>
            <a:ext cx="3592512" cy="2552700"/>
          </a:xfrm>
        </p:spPr>
      </p:sp>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10"/>
          </p:nvPr>
        </p:nvSpPr>
        <p:spPr/>
        <p:txBody>
          <a:bodyPr/>
          <a:lstStyle/>
          <a:p>
            <a:fld id="{FCEDA7DA-0CE8-414B-8917-4A12BC0A41B3}" type="slidenum">
              <a:rPr kumimoji="1" lang="ja-JP" altLang="en-US" smtClean="0"/>
              <a:t>1</a:t>
            </a:fld>
            <a:endParaRPr kumimoji="1" lang="ja-JP" altLang="en-US"/>
          </a:p>
        </p:txBody>
      </p:sp>
    </p:spTree>
    <p:extLst>
      <p:ext uri="{BB962C8B-B14F-4D97-AF65-F5344CB8AC3E}">
        <p14:creationId xmlns:p14="http://schemas.microsoft.com/office/powerpoint/2010/main" val="12542702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23662" y="2130427"/>
            <a:ext cx="8201501"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47324" y="3886200"/>
            <a:ext cx="6754178"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F36780CB-C987-4E68-B33B-EDE467054F0E}" type="datetimeFigureOut">
              <a:rPr kumimoji="1" lang="ja-JP" altLang="en-US" smtClean="0"/>
              <a:t>2016/11/4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15858750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36780CB-C987-4E68-B33B-EDE467054F0E}" type="datetimeFigureOut">
              <a:rPr kumimoji="1" lang="ja-JP" altLang="en-US" smtClean="0"/>
              <a:t>2016/11/4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827142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578347" y="274640"/>
            <a:ext cx="2351902"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522645" y="274640"/>
            <a:ext cx="689489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36780CB-C987-4E68-B33B-EDE467054F0E}" type="datetimeFigureOut">
              <a:rPr kumimoji="1" lang="ja-JP" altLang="en-US" smtClean="0"/>
              <a:t>2016/11/4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4744500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36780CB-C987-4E68-B33B-EDE467054F0E}" type="datetimeFigureOut">
              <a:rPr kumimoji="1" lang="ja-JP" altLang="en-US" smtClean="0"/>
              <a:t>2016/11/4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36082498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62191" y="4406902"/>
            <a:ext cx="8201501"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62191" y="2906713"/>
            <a:ext cx="8201501"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F36780CB-C987-4E68-B33B-EDE467054F0E}" type="datetimeFigureOut">
              <a:rPr kumimoji="1" lang="ja-JP" altLang="en-US" smtClean="0"/>
              <a:t>2016/11/4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37327164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522645" y="1600202"/>
            <a:ext cx="462339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306854" y="1600202"/>
            <a:ext cx="462339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F36780CB-C987-4E68-B33B-EDE467054F0E}" type="datetimeFigureOut">
              <a:rPr kumimoji="1" lang="ja-JP" altLang="en-US" smtClean="0"/>
              <a:t>2016/11/4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36387665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82441" y="274638"/>
            <a:ext cx="8683943" cy="1143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82441" y="1535113"/>
            <a:ext cx="426324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82441" y="2174875"/>
            <a:ext cx="426324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901470" y="1535113"/>
            <a:ext cx="426491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901470" y="2174875"/>
            <a:ext cx="426491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F36780CB-C987-4E68-B33B-EDE467054F0E}" type="datetimeFigureOut">
              <a:rPr kumimoji="1" lang="ja-JP" altLang="en-US" smtClean="0"/>
              <a:t>2016/11/4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28313358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F36780CB-C987-4E68-B33B-EDE467054F0E}" type="datetimeFigureOut">
              <a:rPr kumimoji="1" lang="ja-JP" altLang="en-US" smtClean="0"/>
              <a:t>2016/11/4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8816017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36780CB-C987-4E68-B33B-EDE467054F0E}" type="datetimeFigureOut">
              <a:rPr kumimoji="1" lang="ja-JP" altLang="en-US" smtClean="0"/>
              <a:t>2016/11/4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23203756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82441" y="273050"/>
            <a:ext cx="3174397"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772423" y="273052"/>
            <a:ext cx="539396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82441" y="1435102"/>
            <a:ext cx="3174397"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36780CB-C987-4E68-B33B-EDE467054F0E}" type="datetimeFigureOut">
              <a:rPr kumimoji="1" lang="ja-JP" altLang="en-US" smtClean="0"/>
              <a:t>2016/11/4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31198053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891237" y="4800600"/>
            <a:ext cx="5789295"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891237" y="612775"/>
            <a:ext cx="5789295"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891237" y="5367338"/>
            <a:ext cx="5789295"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36780CB-C987-4E68-B33B-EDE467054F0E}" type="datetimeFigureOut">
              <a:rPr kumimoji="1" lang="ja-JP" altLang="en-US" smtClean="0"/>
              <a:t>2016/11/4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36260874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82441" y="274638"/>
            <a:ext cx="8683943"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82441" y="1600202"/>
            <a:ext cx="8683943"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82441" y="6356352"/>
            <a:ext cx="2251393"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6780CB-C987-4E68-B33B-EDE467054F0E}" type="datetimeFigureOut">
              <a:rPr kumimoji="1" lang="ja-JP" altLang="en-US" smtClean="0"/>
              <a:t>2016/11/4</a:t>
            </a:fld>
            <a:endParaRPr kumimoji="1" lang="ja-JP" altLang="en-US"/>
          </a:p>
        </p:txBody>
      </p:sp>
      <p:sp>
        <p:nvSpPr>
          <p:cNvPr id="5" name="フッター プレースホルダー 4"/>
          <p:cNvSpPr>
            <a:spLocks noGrp="1"/>
          </p:cNvSpPr>
          <p:nvPr>
            <p:ph type="ftr" sz="quarter" idx="3"/>
          </p:nvPr>
        </p:nvSpPr>
        <p:spPr>
          <a:xfrm>
            <a:off x="3296682" y="6356352"/>
            <a:ext cx="3055461"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14991" y="6356352"/>
            <a:ext cx="2251393"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37824209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角丸四角形 78"/>
          <p:cNvSpPr/>
          <p:nvPr/>
        </p:nvSpPr>
        <p:spPr>
          <a:xfrm>
            <a:off x="1227163" y="5299514"/>
            <a:ext cx="1286647" cy="715648"/>
          </a:xfrm>
          <a:prstGeom prst="roundRect">
            <a:avLst>
              <a:gd name="adj" fmla="val 7276"/>
            </a:avLst>
          </a:prstGeom>
          <a:noFill/>
          <a:ln w="12700">
            <a:solidFill>
              <a:schemeClr val="accent1"/>
            </a:solidFill>
            <a:prstDash val="sys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700"/>
          </a:p>
        </p:txBody>
      </p:sp>
      <p:sp>
        <p:nvSpPr>
          <p:cNvPr id="74" name="角丸四角形 73"/>
          <p:cNvSpPr/>
          <p:nvPr/>
        </p:nvSpPr>
        <p:spPr>
          <a:xfrm>
            <a:off x="1243317" y="3775285"/>
            <a:ext cx="1286647" cy="589819"/>
          </a:xfrm>
          <a:prstGeom prst="roundRect">
            <a:avLst>
              <a:gd name="adj" fmla="val 7276"/>
            </a:avLst>
          </a:prstGeom>
          <a:noFill/>
          <a:ln w="12700">
            <a:solidFill>
              <a:schemeClr val="accent1"/>
            </a:solidFill>
            <a:prstDash val="sys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700"/>
          </a:p>
        </p:txBody>
      </p:sp>
      <p:sp>
        <p:nvSpPr>
          <p:cNvPr id="13" name="テキスト ボックス 12"/>
          <p:cNvSpPr txBox="1"/>
          <p:nvPr/>
        </p:nvSpPr>
        <p:spPr>
          <a:xfrm>
            <a:off x="76254" y="1034597"/>
            <a:ext cx="3762906" cy="5802026"/>
          </a:xfrm>
          <a:prstGeom prst="roundRect">
            <a:avLst>
              <a:gd name="adj" fmla="val 2175"/>
            </a:avLst>
          </a:prstGeom>
          <a:noFill/>
          <a:ln w="9525">
            <a:solidFill>
              <a:schemeClr val="accent1">
                <a:shade val="95000"/>
                <a:satMod val="105000"/>
              </a:schemeClr>
            </a:solidFill>
          </a:ln>
        </p:spPr>
        <p:txBody>
          <a:bodyPr vert="horz" wrap="square" lIns="36000" tIns="36000" rIns="36000" bIns="36000" rtlCol="0" anchor="t" anchorCtr="0">
            <a:noAutofit/>
          </a:bodyPr>
          <a:lstStyle/>
          <a:p>
            <a:pPr>
              <a:defRPr sz="1000"/>
            </a:pPr>
            <a:r>
              <a:rPr lang="ja-JP" altLang="en-US" sz="9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現行</a:t>
            </a:r>
            <a:r>
              <a:rPr lang="ja-JP" altLang="en-US" sz="9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の取扱い　</a:t>
            </a:r>
            <a:r>
              <a:rPr lang="ja-JP" altLang="en-US" sz="9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defRPr sz="1000"/>
            </a:pPr>
            <a:endParaRPr lang="en-US" altLang="ja-JP" sz="9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defRPr sz="1000"/>
            </a:pPr>
            <a:endParaRPr lang="en-US" altLang="ja-JP" sz="9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defRPr sz="1000"/>
            </a:pPr>
            <a:endParaRPr lang="en-US" altLang="ja-JP" sz="9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defRPr sz="1000"/>
            </a:pPr>
            <a:endParaRPr lang="en-US" altLang="ja-JP" sz="9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defRPr sz="1000"/>
            </a:pPr>
            <a:endParaRPr lang="en-US" altLang="ja-JP" sz="9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defRPr sz="1000"/>
            </a:pPr>
            <a:endParaRPr lang="en-US" altLang="ja-JP" sz="9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defRPr sz="1000"/>
            </a:pPr>
            <a:endParaRPr lang="en-US" altLang="ja-JP" sz="9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defRPr sz="1000"/>
            </a:pPr>
            <a:endParaRPr lang="en-US" altLang="ja-JP" sz="9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defRPr sz="1000"/>
            </a:pPr>
            <a:endParaRPr lang="en-US" altLang="ja-JP" sz="9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defRPr sz="1000"/>
            </a:pPr>
            <a:endParaRPr lang="en-US" altLang="ja-JP" sz="9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defRPr sz="1000"/>
            </a:pPr>
            <a:endParaRPr lang="en-US" altLang="ja-JP" sz="9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defRPr sz="1000"/>
            </a:pPr>
            <a:endParaRPr lang="en-US" altLang="ja-JP" sz="9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defRPr sz="1000"/>
            </a:pPr>
            <a:r>
              <a:rPr lang="ja-JP" altLang="en-US" sz="9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検討</a:t>
            </a:r>
            <a:r>
              <a:rPr lang="ja-JP" altLang="en-US" sz="9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案</a:t>
            </a:r>
            <a:r>
              <a:rPr lang="en-US" altLang="ja-JP" sz="8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p>
          <a:p>
            <a:pPr>
              <a:lnSpc>
                <a:spcPts val="1100"/>
              </a:lnSpc>
              <a:defRPr sz="1000"/>
            </a:pPr>
            <a:r>
              <a:rPr lang="ja-JP" altLang="en-US" sz="7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検討対象：</a:t>
            </a:r>
            <a:r>
              <a:rPr lang="en-US" altLang="ja-JP" sz="8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100</a:t>
            </a:r>
            <a:r>
              <a:rPr lang="ja-JP" altLang="en-US" sz="8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㎡以上</a:t>
            </a:r>
            <a:r>
              <a:rPr lang="en-US" altLang="ja-JP" sz="8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200</a:t>
            </a:r>
            <a:r>
              <a:rPr lang="ja-JP" altLang="en-US" sz="8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㎡未満の規模のコンビニの取り扱い</a:t>
            </a:r>
            <a:endParaRPr lang="en-US" altLang="ja-JP" sz="8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defRPr sz="1000"/>
            </a:pPr>
            <a:endParaRPr lang="en-US" altLang="ja-JP" sz="7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defRPr sz="1000"/>
            </a:pPr>
            <a:r>
              <a:rPr lang="ja-JP" altLang="en-US" sz="7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8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案１</a:t>
            </a:r>
            <a:r>
              <a:rPr lang="en-US" altLang="ja-JP" sz="8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基準</a:t>
            </a:r>
            <a:r>
              <a:rPr lang="ja-JP" altLang="en-US" sz="8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適合</a:t>
            </a:r>
            <a:r>
              <a:rPr lang="ja-JP" altLang="en-US" sz="8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義務を課す。</a:t>
            </a:r>
            <a:r>
              <a:rPr lang="ja-JP" altLang="en-US" sz="9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7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defRPr sz="1000"/>
            </a:pPr>
            <a:endParaRPr lang="en-US" altLang="ja-JP" sz="7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defRPr sz="1000"/>
            </a:pPr>
            <a:r>
              <a:rPr lang="ja-JP" altLang="en-US" sz="7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7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defRPr sz="1000"/>
            </a:pPr>
            <a:endParaRPr lang="en-US" altLang="ja-JP" sz="7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defRPr sz="1000"/>
            </a:pPr>
            <a:endParaRPr lang="en-US" altLang="ja-JP" sz="7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defRPr sz="1000"/>
            </a:pPr>
            <a:endParaRPr lang="en-US" altLang="ja-JP" sz="7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defRPr sz="1000"/>
            </a:pPr>
            <a:endParaRPr lang="en-US" altLang="ja-JP" sz="7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defRPr sz="1000"/>
            </a:pPr>
            <a:endParaRPr lang="en-US" altLang="ja-JP" sz="7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defRPr sz="1000"/>
            </a:pPr>
            <a:endParaRPr lang="en-US" altLang="ja-JP" sz="7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defRPr sz="1000"/>
            </a:pPr>
            <a:endParaRPr lang="en-US" altLang="ja-JP" sz="7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defRPr sz="1000"/>
            </a:pPr>
            <a:endParaRPr lang="en-US" altLang="ja-JP" sz="7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defRPr sz="1000"/>
            </a:pPr>
            <a:r>
              <a:rPr lang="ja-JP" altLang="en-US" sz="7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8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案２</a:t>
            </a:r>
            <a:r>
              <a:rPr lang="en-US" altLang="ja-JP" sz="8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新築時のみ基準適合義務を課す。（増築、改築、用途変更を除く。</a:t>
            </a:r>
            <a:r>
              <a:rPr lang="ja-JP" altLang="en-US" sz="8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8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defRPr sz="1000"/>
            </a:pPr>
            <a:endParaRPr lang="en-US" altLang="ja-JP" sz="7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defRPr sz="1000"/>
            </a:pPr>
            <a:endParaRPr lang="en-US" altLang="ja-JP" sz="7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defRPr sz="1000"/>
            </a:pPr>
            <a:endParaRPr lang="en-US" altLang="ja-JP" sz="7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defRPr sz="1000"/>
            </a:pPr>
            <a:endParaRPr lang="en-US" altLang="ja-JP" sz="7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defRPr sz="1000"/>
            </a:pPr>
            <a:endParaRPr lang="en-US" altLang="ja-JP" sz="7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defRPr sz="1000"/>
            </a:pPr>
            <a:endParaRPr lang="en-US" altLang="ja-JP" sz="7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defRPr sz="1000"/>
            </a:pPr>
            <a:endParaRPr lang="en-US" altLang="ja-JP" sz="7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defRPr sz="1000"/>
            </a:pPr>
            <a:endParaRPr lang="en-US" altLang="ja-JP" sz="7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defRPr sz="1000"/>
            </a:pPr>
            <a:endParaRPr lang="en-US" altLang="ja-JP" sz="7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defRPr sz="1000"/>
            </a:pPr>
            <a:endParaRPr lang="en-US" altLang="ja-JP" sz="7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defRPr sz="1000"/>
            </a:pPr>
            <a:r>
              <a:rPr lang="ja-JP" altLang="en-US" sz="7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8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案３</a:t>
            </a:r>
            <a:r>
              <a:rPr lang="en-US" altLang="ja-JP" sz="8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当面現行のままとし、引き続き事業者に協力を求める。</a:t>
            </a:r>
            <a:endParaRPr lang="en-US" altLang="ja-JP" sz="8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defRPr sz="1000"/>
            </a:pPr>
            <a:r>
              <a:rPr lang="ja-JP" altLang="en-US" sz="6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6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基準</a:t>
            </a:r>
            <a:r>
              <a:rPr lang="ja-JP" altLang="en-US" sz="8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適合率の低い項目について引き続き事業者へ</a:t>
            </a:r>
            <a:r>
              <a:rPr lang="ja-JP" altLang="en-US" sz="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の協力や啓発を</a:t>
            </a:r>
            <a:r>
              <a:rPr lang="ja-JP" altLang="en-US" sz="8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行い</a:t>
            </a:r>
            <a:r>
              <a:rPr lang="ja-JP" altLang="en-US" sz="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defRPr sz="1000"/>
            </a:pPr>
            <a:r>
              <a:rPr lang="ja-JP" altLang="en-US" sz="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適切</a:t>
            </a:r>
            <a:r>
              <a:rPr lang="ja-JP" altLang="en-US" sz="8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な時期に義務化を行う。</a:t>
            </a:r>
            <a:endParaRPr lang="en-US" altLang="ja-JP" sz="8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defRPr sz="1000"/>
            </a:pPr>
            <a:endParaRPr lang="en-US" altLang="ja-JP" sz="7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defRPr sz="1000"/>
            </a:pPr>
            <a:endParaRPr lang="en-US" altLang="ja-JP" sz="8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defRPr sz="1000"/>
            </a:pPr>
            <a:endParaRPr lang="en-US" altLang="ja-JP" sz="8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defRPr sz="1000"/>
            </a:pPr>
            <a:endParaRPr lang="en-US" altLang="ja-JP" sz="8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defRPr sz="1000"/>
            </a:pPr>
            <a:endParaRPr lang="en-US" altLang="ja-JP" sz="8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defRPr sz="1000"/>
            </a:pPr>
            <a:endParaRPr lang="en-US" altLang="ja-JP" sz="8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defRPr sz="1000"/>
            </a:pPr>
            <a:endParaRPr lang="en-US" altLang="ja-JP" sz="8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defRPr sz="1000"/>
            </a:pPr>
            <a:endParaRPr lang="en-US" altLang="ja-JP" sz="8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defRPr sz="1000"/>
            </a:pPr>
            <a:endParaRPr lang="en-US" altLang="ja-JP" sz="8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defRPr sz="1000"/>
            </a:pPr>
            <a:endParaRPr lang="en-US" altLang="ja-JP" sz="8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defRPr sz="1000"/>
            </a:pPr>
            <a:r>
              <a:rPr lang="ja-JP" altLang="en-US" sz="8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8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Rectangle 1"/>
          <p:cNvSpPr>
            <a:spLocks noChangeArrowheads="1"/>
          </p:cNvSpPr>
          <p:nvPr/>
        </p:nvSpPr>
        <p:spPr bwMode="auto">
          <a:xfrm>
            <a:off x="0" y="14144"/>
            <a:ext cx="9648825" cy="325989"/>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lnSpc>
                <a:spcPts val="1200"/>
              </a:lnSpc>
            </a:pPr>
            <a:r>
              <a:rPr lang="ja-JP" altLang="en-US" sz="1200" dirty="0" smtClean="0">
                <a:solidFill>
                  <a:srgbClr val="000000"/>
                </a:solidFill>
                <a:latin typeface="HGP創英角ｺﾞｼｯｸUB" panose="020B0900000000000000" pitchFamily="50" charset="-128"/>
                <a:ea typeface="HGP創英角ｺﾞｼｯｸUB" panose="020B0900000000000000" pitchFamily="50" charset="-128"/>
              </a:rPr>
              <a:t>　■ コンビニエンスストアのバリアフリー化</a:t>
            </a:r>
            <a:endParaRPr lang="ja-JP" altLang="ja-JP" sz="1200" dirty="0">
              <a:solidFill>
                <a:srgbClr val="000000"/>
              </a:solidFill>
              <a:latin typeface="HGP創英角ｺﾞｼｯｸUB" panose="020B0900000000000000" pitchFamily="50" charset="-128"/>
              <a:ea typeface="HGP創英角ｺﾞｼｯｸUB" panose="020B0900000000000000" pitchFamily="50" charset="-128"/>
            </a:endParaRPr>
          </a:p>
        </p:txBody>
      </p:sp>
      <p:sp>
        <p:nvSpPr>
          <p:cNvPr id="2" name="テキスト ボックス 1"/>
          <p:cNvSpPr txBox="1"/>
          <p:nvPr/>
        </p:nvSpPr>
        <p:spPr>
          <a:xfrm>
            <a:off x="8352804" y="41406"/>
            <a:ext cx="891554" cy="260770"/>
          </a:xfrm>
          <a:prstGeom prst="rect">
            <a:avLst/>
          </a:prstGeom>
          <a:noFill/>
          <a:ln w="12700">
            <a:solidFill>
              <a:schemeClr val="accent1"/>
            </a:solidFill>
          </a:ln>
        </p:spPr>
        <p:txBody>
          <a:bodyPr wrap="square" rtlCol="0" anchor="ctr">
            <a:noAutofit/>
          </a:bodyPr>
          <a:lstStyle/>
          <a:p>
            <a:pPr algn="ctr">
              <a:lnSpc>
                <a:spcPts val="1200"/>
              </a:lnSpc>
            </a:pPr>
            <a:r>
              <a:rPr lang="ja-JP" altLang="en-US" sz="1050" dirty="0" smtClean="0"/>
              <a:t>資料３</a:t>
            </a:r>
            <a:endParaRPr kumimoji="1" lang="ja-JP" altLang="en-US" sz="1050" dirty="0"/>
          </a:p>
        </p:txBody>
      </p:sp>
      <p:grpSp>
        <p:nvGrpSpPr>
          <p:cNvPr id="5" name="グループ化 4"/>
          <p:cNvGrpSpPr/>
          <p:nvPr/>
        </p:nvGrpSpPr>
        <p:grpSpPr>
          <a:xfrm>
            <a:off x="9936980" y="3670164"/>
            <a:ext cx="4649202" cy="2592288"/>
            <a:chOff x="4939786" y="557330"/>
            <a:chExt cx="4649202" cy="2835314"/>
          </a:xfrm>
        </p:grpSpPr>
        <p:grpSp>
          <p:nvGrpSpPr>
            <p:cNvPr id="4" name="グループ化 3"/>
            <p:cNvGrpSpPr/>
            <p:nvPr/>
          </p:nvGrpSpPr>
          <p:grpSpPr>
            <a:xfrm>
              <a:off x="4939786" y="557330"/>
              <a:ext cx="4649202" cy="2835314"/>
              <a:chOff x="4939786" y="557330"/>
              <a:chExt cx="4649202" cy="2835314"/>
            </a:xfrm>
          </p:grpSpPr>
          <p:sp>
            <p:nvSpPr>
              <p:cNvPr id="44" name="角丸四角形 43"/>
              <p:cNvSpPr>
                <a:spLocks noChangeArrowheads="1"/>
              </p:cNvSpPr>
              <p:nvPr/>
            </p:nvSpPr>
            <p:spPr bwMode="auto">
              <a:xfrm>
                <a:off x="4939786" y="557330"/>
                <a:ext cx="4649202" cy="2835314"/>
              </a:xfrm>
              <a:prstGeom prst="roundRect">
                <a:avLst>
                  <a:gd name="adj" fmla="val 2598"/>
                </a:avLst>
              </a:prstGeom>
              <a:noFill/>
              <a:ln w="9525">
                <a:solidFill>
                  <a:srgbClr val="385D8A"/>
                </a:solidFill>
                <a:round/>
                <a:headEnd/>
                <a:tailEnd/>
              </a:ln>
            </p:spPr>
            <p:txBody>
              <a:bodyPr wrap="square" lIns="91440" tIns="45720" rIns="91440" bIns="4572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lnSpc>
                    <a:spcPts val="1200"/>
                  </a:lnSpc>
                  <a:defRPr sz="1000"/>
                </a:pPr>
                <a:r>
                  <a:rPr lang="en-US" altLang="ja-JP" sz="9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コンビニエンスストア事業者（大手</a:t>
                </a:r>
                <a:r>
                  <a:rPr lang="en-US" altLang="ja-JP" sz="9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9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社）へのヒアリング</a:t>
                </a:r>
                <a:r>
                  <a:rPr lang="en-US" altLang="ja-JP" sz="9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8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gn="l" rtl="0">
                  <a:lnSpc>
                    <a:spcPts val="1200"/>
                  </a:lnSpc>
                  <a:defRPr sz="1000"/>
                </a:pPr>
                <a:endParaRPr lang="en-US" altLang="ja-JP" sz="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gn="l" rtl="0">
                  <a:lnSpc>
                    <a:spcPts val="1200"/>
                  </a:lnSpc>
                  <a:defRPr sz="1000"/>
                </a:pPr>
                <a:endParaRPr lang="en-US" altLang="ja-JP" sz="8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gn="l" rtl="0">
                  <a:lnSpc>
                    <a:spcPts val="1200"/>
                  </a:lnSpc>
                  <a:defRPr sz="1000"/>
                </a:pPr>
                <a:endParaRPr lang="en-US" altLang="ja-JP" sz="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gn="l" rtl="0">
                  <a:lnSpc>
                    <a:spcPts val="1200"/>
                  </a:lnSpc>
                  <a:defRPr sz="1000"/>
                </a:pPr>
                <a:endParaRPr lang="en-US" altLang="ja-JP" sz="8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gn="l" rtl="0">
                  <a:lnSpc>
                    <a:spcPts val="1200"/>
                  </a:lnSpc>
                  <a:defRPr sz="1000"/>
                </a:pPr>
                <a:endParaRPr lang="en-US" altLang="ja-JP" sz="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defRPr sz="1000"/>
                </a:pPr>
                <a:endParaRPr lang="en-US" altLang="ja-JP" sz="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defRPr sz="1000"/>
                </a:pPr>
                <a:endParaRPr lang="en-US" altLang="ja-JP" sz="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defRPr sz="1000"/>
                </a:pPr>
                <a:endParaRPr lang="en-US" altLang="ja-JP" sz="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defRPr sz="1000"/>
                </a:pPr>
                <a:endParaRPr lang="en-US" altLang="ja-JP" sz="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defRPr sz="1000"/>
                </a:pPr>
                <a:endParaRPr lang="en-US" altLang="ja-JP" sz="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324000" indent="-171450">
                  <a:lnSpc>
                    <a:spcPts val="1200"/>
                  </a:lnSpc>
                  <a:spcBef>
                    <a:spcPts val="300"/>
                  </a:spcBef>
                  <a:buFont typeface="Meiryo UI" panose="020B0604030504040204" pitchFamily="50" charset="-128"/>
                  <a:buChar char="○"/>
                  <a:defRPr sz="1000"/>
                </a:pPr>
                <a:r>
                  <a:rPr lang="ja-JP" altLang="en-US" sz="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ヒアリング</a:t>
                </a:r>
                <a:r>
                  <a:rPr lang="ja-JP" altLang="en-US" sz="8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による</a:t>
                </a:r>
                <a:r>
                  <a:rPr lang="ja-JP" altLang="en-US" sz="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と、既存ビル１階に設ける比較的小規模な店舗</a:t>
                </a:r>
                <a:r>
                  <a:rPr lang="ja-JP" altLang="en-US" sz="8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の場合、多くは既存ビル</a:t>
                </a:r>
                <a:r>
                  <a:rPr lang="ja-JP" altLang="en-US" sz="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の制約があり、一律に基準適合義務</a:t>
                </a:r>
                <a:r>
                  <a:rPr lang="ja-JP" altLang="en-US" sz="8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対象規模の引下げを行った場合、基準を</a:t>
                </a:r>
                <a:r>
                  <a:rPr lang="ja-JP" altLang="en-US" sz="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満たせない　ケース</a:t>
                </a:r>
                <a:r>
                  <a:rPr lang="ja-JP" altLang="en-US" sz="8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が</a:t>
                </a:r>
                <a:r>
                  <a:rPr lang="ja-JP" altLang="en-US" sz="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多いと考えられる。</a:t>
                </a:r>
                <a:endParaRPr lang="en-US" altLang="ja-JP" sz="8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324000" indent="-171450">
                  <a:lnSpc>
                    <a:spcPts val="1200"/>
                  </a:lnSpc>
                  <a:spcBef>
                    <a:spcPts val="300"/>
                  </a:spcBef>
                  <a:buFont typeface="Meiryo UI" panose="020B0604030504040204" pitchFamily="50" charset="-128"/>
                  <a:buChar char="○"/>
                  <a:defRPr sz="1000"/>
                </a:pPr>
                <a:r>
                  <a:rPr lang="ja-JP" altLang="en-US" sz="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一方</a:t>
                </a:r>
                <a:r>
                  <a:rPr lang="ja-JP" altLang="en-US" sz="8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で</a:t>
                </a:r>
                <a:r>
                  <a:rPr lang="ja-JP" altLang="en-US" sz="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、顧客</a:t>
                </a:r>
                <a:r>
                  <a:rPr lang="ja-JP" altLang="en-US" sz="8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サービス等の観点</a:t>
                </a:r>
                <a:r>
                  <a:rPr lang="ja-JP" altLang="en-US" sz="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から</a:t>
                </a:r>
                <a:r>
                  <a:rPr lang="ja-JP" altLang="en-US" sz="8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制約</a:t>
                </a:r>
                <a:r>
                  <a:rPr lang="ja-JP" altLang="en-US" sz="8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がある中でも可能な</a:t>
                </a:r>
                <a:r>
                  <a:rPr lang="ja-JP" altLang="en-US" sz="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限りバリアフリー化に努めると</a:t>
                </a:r>
                <a:r>
                  <a:rPr lang="ja-JP" altLang="en-US" sz="8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の姿勢</a:t>
                </a:r>
                <a:r>
                  <a:rPr lang="ja-JP" altLang="en-US" sz="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は</a:t>
                </a:r>
                <a:r>
                  <a:rPr lang="en-US" altLang="ja-JP" sz="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br>
                <a:r>
                  <a:rPr lang="ja-JP" altLang="en-US" sz="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見られる</a:t>
                </a:r>
                <a:r>
                  <a:rPr lang="ja-JP" altLang="en-US" sz="8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25" name="テキスト ボックス 24"/>
              <p:cNvSpPr txBox="1"/>
              <p:nvPr/>
            </p:nvSpPr>
            <p:spPr>
              <a:xfrm>
                <a:off x="5027318" y="872365"/>
                <a:ext cx="4483041" cy="1349921"/>
              </a:xfrm>
              <a:prstGeom prst="rect">
                <a:avLst/>
              </a:prstGeom>
              <a:noFill/>
              <a:ln w="12700">
                <a:solidFill>
                  <a:schemeClr val="accent1">
                    <a:shade val="95000"/>
                    <a:satMod val="105000"/>
                  </a:schemeClr>
                </a:solidFill>
              </a:ln>
            </p:spPr>
            <p:txBody>
              <a:bodyPr vert="horz" wrap="square" lIns="36000" tIns="36000" rIns="36000" bIns="36000" rtlCol="0" anchor="t" anchorCtr="0">
                <a:noAutofit/>
              </a:bodyPr>
              <a:lstStyle/>
              <a:p>
                <a:pPr>
                  <a:lnSpc>
                    <a:spcPts val="1200"/>
                  </a:lnSpc>
                  <a:spcBef>
                    <a:spcPts val="300"/>
                  </a:spcBef>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他社との競争の観点から、規模</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に</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かかわらず、できる限り条例</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の基準を</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満たすよう努めている。</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b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（可能な限り</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便所</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も設置している</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spcBef>
                    <a:spcPts val="300"/>
                  </a:spcBef>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ビル１階に設ける店舗</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は</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約２～</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4</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割</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程度。</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spcBef>
                    <a:spcPts val="300"/>
                  </a:spcBef>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特に既存ビルの設備</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の状況によっては</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制約が多く、基準</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を満たせない</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場合がある。</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spcBef>
                    <a:spcPts val="300"/>
                  </a:spcBef>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基準適合義務対象規模の引下げや便所の設置義務化は、設けられない</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店舗</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もある</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ため</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、厳しい印象。</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spcBef>
                    <a:spcPts val="300"/>
                  </a:spcBef>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基準適合</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義務対象規模は現行の</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ままが望ましい。</a:t>
                </a:r>
              </a:p>
            </p:txBody>
          </p:sp>
        </p:grpSp>
        <p:sp>
          <p:nvSpPr>
            <p:cNvPr id="3" name="右矢印 2"/>
            <p:cNvSpPr/>
            <p:nvPr/>
          </p:nvSpPr>
          <p:spPr>
            <a:xfrm rot="5400000">
              <a:off x="7038884" y="2126840"/>
              <a:ext cx="180020" cy="34886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200"/>
                </a:lnSpc>
              </a:pPr>
              <a:endParaRPr kumimoji="1" lang="ja-JP" altLang="en-US" sz="900"/>
            </a:p>
          </p:txBody>
        </p:sp>
      </p:grpSp>
      <p:sp>
        <p:nvSpPr>
          <p:cNvPr id="12" name="角丸四角形 11"/>
          <p:cNvSpPr>
            <a:spLocks noChangeArrowheads="1"/>
          </p:cNvSpPr>
          <p:nvPr/>
        </p:nvSpPr>
        <p:spPr bwMode="auto">
          <a:xfrm>
            <a:off x="76254" y="366564"/>
            <a:ext cx="9500686" cy="542156"/>
          </a:xfrm>
          <a:prstGeom prst="roundRect">
            <a:avLst>
              <a:gd name="adj" fmla="val 6390"/>
            </a:avLst>
          </a:prstGeom>
          <a:solidFill>
            <a:srgbClr val="FFFFFF"/>
          </a:solidFill>
          <a:ln w="9525">
            <a:solidFill>
              <a:srgbClr val="385D8A"/>
            </a:solidFill>
            <a:round/>
            <a:headEnd/>
            <a:tailEnd/>
          </a:ln>
        </p:spPr>
        <p:txBody>
          <a:bodyPr wrap="square" lIns="91440" tIns="45720" rIns="91440" bIns="4572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sz="1000"/>
            </a:pPr>
            <a:r>
              <a:rPr lang="ja-JP" altLang="en-US" sz="9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検討</a:t>
            </a:r>
            <a:r>
              <a:rPr lang="ja-JP" altLang="en-US" sz="9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9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背景</a:t>
            </a:r>
            <a:endParaRPr lang="en-US" altLang="ja-JP" sz="9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defRPr sz="1000"/>
            </a:pPr>
            <a:r>
              <a:rPr lang="ja-JP" altLang="en-US" sz="9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コンビニエンスストアは</a:t>
            </a:r>
            <a:r>
              <a:rPr lang="ja-JP" altLang="en-US" sz="9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、日常生活に必要な物品販売店舗という位置付けに加え、近年</a:t>
            </a:r>
            <a:r>
              <a:rPr lang="ja-JP" altLang="en-US" sz="9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は納税や公共</a:t>
            </a:r>
            <a:r>
              <a:rPr lang="ja-JP" altLang="en-US" sz="9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料金の納付</a:t>
            </a:r>
            <a:r>
              <a:rPr lang="ja-JP" altLang="en-US" sz="9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等も</a:t>
            </a:r>
            <a:r>
              <a:rPr lang="ja-JP" altLang="en-US" sz="9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行えるなど、府民等が日常生活を送るうえ</a:t>
            </a:r>
            <a:r>
              <a:rPr lang="ja-JP" altLang="en-US" sz="9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でより密接</a:t>
            </a:r>
            <a:r>
              <a:rPr lang="ja-JP" altLang="en-US" sz="9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な施設と</a:t>
            </a:r>
            <a:r>
              <a:rPr lang="ja-JP" altLang="en-US" sz="9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なっている。</a:t>
            </a:r>
            <a:endParaRPr lang="en-US" altLang="ja-JP" sz="9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defRPr sz="1000"/>
            </a:pPr>
            <a:r>
              <a:rPr lang="ja-JP" altLang="en-US" sz="9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このことから、</a:t>
            </a:r>
            <a:r>
              <a:rPr lang="ja-JP" altLang="en-US" sz="900" b="1" dirty="0" err="1"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9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者や高齢者をはじめとして府民の</a:t>
            </a:r>
            <a:r>
              <a:rPr lang="ja-JP" altLang="en-US" sz="9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更なる円滑</a:t>
            </a:r>
            <a:r>
              <a:rPr lang="ja-JP" altLang="en-US" sz="9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な利用</a:t>
            </a:r>
            <a:r>
              <a:rPr lang="ja-JP" altLang="en-US" sz="9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に寄与するため、現状のバリアフリー</a:t>
            </a:r>
            <a:r>
              <a:rPr lang="ja-JP" altLang="en-US" sz="9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整備状況を把握</a:t>
            </a:r>
            <a:r>
              <a:rPr lang="ja-JP" altLang="en-US" sz="9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するとともに</a:t>
            </a:r>
            <a:r>
              <a:rPr lang="ja-JP" altLang="en-US" sz="9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、より望ましいバリアフリー</a:t>
            </a:r>
            <a:r>
              <a:rPr lang="ja-JP" altLang="en-US" sz="9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整備</a:t>
            </a:r>
            <a:r>
              <a:rPr lang="ja-JP" altLang="en-US" sz="9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のあり方</a:t>
            </a:r>
            <a:r>
              <a:rPr lang="ja-JP" altLang="en-US" sz="9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について</a:t>
            </a:r>
            <a:r>
              <a:rPr lang="ja-JP" altLang="en-US" sz="9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検討を行う。</a:t>
            </a:r>
            <a:endParaRPr lang="en-US" altLang="ja-JP" sz="9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角丸四角形 41"/>
          <p:cNvSpPr>
            <a:spLocks noChangeArrowheads="1"/>
          </p:cNvSpPr>
          <p:nvPr/>
        </p:nvSpPr>
        <p:spPr bwMode="auto">
          <a:xfrm>
            <a:off x="4184696" y="4138837"/>
            <a:ext cx="5367952" cy="1344230"/>
          </a:xfrm>
          <a:prstGeom prst="roundRect">
            <a:avLst>
              <a:gd name="adj" fmla="val 4514"/>
            </a:avLst>
          </a:prstGeom>
          <a:solidFill>
            <a:srgbClr val="FFFFFF"/>
          </a:solidFill>
          <a:ln w="9525">
            <a:solidFill>
              <a:srgbClr val="385D8A"/>
            </a:solidFill>
            <a:round/>
            <a:headEnd/>
            <a:tailEnd/>
          </a:ln>
        </p:spPr>
        <p:txBody>
          <a:bodyPr wrap="square" lIns="91440" tIns="45720" rIns="91440" bIns="4572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nSpc>
                <a:spcPts val="1000"/>
              </a:lnSpc>
              <a:defRPr sz="1000"/>
            </a:pPr>
            <a:r>
              <a:rPr lang="ja-JP" altLang="en-US" sz="9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■検討部会での意見　（意見の概要は</a:t>
            </a:r>
            <a:r>
              <a:rPr lang="ja-JP" altLang="en-US" sz="9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参考資料</a:t>
            </a:r>
            <a:r>
              <a:rPr lang="ja-JP" altLang="en-US" sz="9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を参照。）</a:t>
            </a:r>
            <a:endParaRPr lang="en-US" altLang="ja-JP" sz="9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defRPr sz="1000"/>
            </a:pPr>
            <a:r>
              <a:rPr lang="ja-JP" altLang="en-US" sz="9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○いろいろ課題</a:t>
            </a:r>
            <a:r>
              <a:rPr lang="ja-JP" altLang="en-US" sz="9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がある中で</a:t>
            </a:r>
            <a:r>
              <a:rPr lang="ja-JP" altLang="en-US" sz="9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、条例</a:t>
            </a:r>
            <a:r>
              <a:rPr lang="ja-JP" altLang="en-US" sz="9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の面積規定や内容の改正</a:t>
            </a:r>
            <a:r>
              <a:rPr lang="ja-JP" altLang="en-US" sz="9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を先行すること</a:t>
            </a:r>
            <a:r>
              <a:rPr lang="ja-JP" altLang="en-US" sz="9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は</a:t>
            </a:r>
            <a:r>
              <a:rPr lang="ja-JP" altLang="en-US" sz="9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難しい。</a:t>
            </a:r>
            <a:endParaRPr lang="en-US" altLang="ja-JP" sz="9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defRPr sz="1000"/>
            </a:pPr>
            <a:r>
              <a:rPr lang="ja-JP" altLang="en-US" sz="9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これ</a:t>
            </a:r>
            <a:r>
              <a:rPr lang="ja-JP" altLang="en-US" sz="9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までに</a:t>
            </a:r>
            <a:r>
              <a:rPr lang="ja-JP" altLang="en-US" sz="9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出された課題等を踏まえ、当事者</a:t>
            </a:r>
            <a:r>
              <a:rPr lang="ja-JP" altLang="en-US" sz="9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や</a:t>
            </a:r>
            <a:r>
              <a:rPr lang="ja-JP" altLang="en-US" sz="9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コンビニ事業者にヒアリング</a:t>
            </a:r>
            <a:r>
              <a:rPr lang="ja-JP" altLang="en-US" sz="9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等を行った上で</a:t>
            </a:r>
            <a:r>
              <a:rPr lang="ja-JP" altLang="en-US" sz="9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9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defRPr sz="1000"/>
            </a:pPr>
            <a:r>
              <a:rPr lang="ja-JP" altLang="en-US" sz="9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条例</a:t>
            </a:r>
            <a:r>
              <a:rPr lang="ja-JP" altLang="en-US" sz="9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改正を行うべきかどうかも含めて検討すべきではないか</a:t>
            </a:r>
            <a:r>
              <a:rPr lang="ja-JP" altLang="en-US" sz="9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9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defRPr sz="1000"/>
            </a:pPr>
            <a:r>
              <a:rPr lang="ja-JP" altLang="en-US" sz="9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○現状、基準適合努力</a:t>
            </a:r>
            <a:r>
              <a:rPr lang="ja-JP" altLang="en-US" sz="9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義務で</a:t>
            </a:r>
            <a:r>
              <a:rPr lang="ja-JP" altLang="en-US" sz="9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はあるが</a:t>
            </a:r>
            <a:r>
              <a:rPr lang="ja-JP" altLang="en-US" sz="9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、条例</a:t>
            </a:r>
            <a:r>
              <a:rPr lang="ja-JP" altLang="en-US" sz="9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でバリアフリー整備を課して</a:t>
            </a:r>
            <a:r>
              <a:rPr lang="ja-JP" altLang="en-US" sz="9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おり、車</a:t>
            </a:r>
            <a:r>
              <a:rPr lang="ja-JP" altLang="en-US" sz="9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いす</a:t>
            </a:r>
            <a:r>
              <a:rPr lang="ja-JP" altLang="en-US" sz="9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使用者用便房など</a:t>
            </a:r>
            <a:endParaRPr lang="en-US" altLang="ja-JP" sz="9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defRPr sz="1000"/>
            </a:pPr>
            <a:r>
              <a:rPr lang="ja-JP" altLang="en-US" sz="9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既に</a:t>
            </a:r>
            <a:r>
              <a:rPr lang="ja-JP" altLang="en-US" sz="9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一定</a:t>
            </a:r>
            <a:r>
              <a:rPr lang="ja-JP" altLang="en-US" sz="9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の水準での整備がなされているため、</a:t>
            </a:r>
            <a:r>
              <a:rPr lang="ja-JP" altLang="en-US" sz="9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その内容をしっかり</a:t>
            </a:r>
            <a:r>
              <a:rPr lang="ja-JP" altLang="en-US" sz="9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整備するよう事業者に求めるべき。</a:t>
            </a:r>
            <a:endParaRPr lang="en-US" altLang="ja-JP" sz="9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defRPr sz="1000"/>
            </a:pPr>
            <a:r>
              <a:rPr lang="ja-JP" altLang="en-US" sz="9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○オリンピック・パラリンピックを視野に入れた国のガイドラインの改正等の動きも情報収集するなど、考慮すべき</a:t>
            </a:r>
            <a:r>
              <a:rPr lang="ja-JP" altLang="en-US" sz="10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1" name="グループ化 10"/>
          <p:cNvGrpSpPr/>
          <p:nvPr/>
        </p:nvGrpSpPr>
        <p:grpSpPr>
          <a:xfrm>
            <a:off x="359733" y="3431245"/>
            <a:ext cx="3356849" cy="1221891"/>
            <a:chOff x="286975" y="3286397"/>
            <a:chExt cx="2970232" cy="1221891"/>
          </a:xfrm>
        </p:grpSpPr>
        <p:grpSp>
          <p:nvGrpSpPr>
            <p:cNvPr id="106" name="グループ化 105"/>
            <p:cNvGrpSpPr/>
            <p:nvPr/>
          </p:nvGrpSpPr>
          <p:grpSpPr>
            <a:xfrm>
              <a:off x="286975" y="3286397"/>
              <a:ext cx="2970232" cy="1221891"/>
              <a:chOff x="791399" y="1637232"/>
              <a:chExt cx="1808916" cy="1221891"/>
            </a:xfrm>
          </p:grpSpPr>
          <p:sp>
            <p:nvSpPr>
              <p:cNvPr id="107" name="正方形/長方形 106"/>
              <p:cNvSpPr/>
              <p:nvPr/>
            </p:nvSpPr>
            <p:spPr>
              <a:xfrm>
                <a:off x="796405" y="2355555"/>
                <a:ext cx="1140637" cy="170259"/>
              </a:xfrm>
              <a:prstGeom prst="rect">
                <a:avLst/>
              </a:prstGeom>
              <a:solidFill>
                <a:schemeClr val="accent5">
                  <a:lumMod val="20000"/>
                  <a:lumOff val="80000"/>
                </a:schemeClr>
              </a:solidFill>
              <a:ln w="6350"/>
            </p:spPr>
            <p:style>
              <a:lnRef idx="2">
                <a:schemeClr val="accent5"/>
              </a:lnRef>
              <a:fillRef idx="1">
                <a:schemeClr val="lt1"/>
              </a:fillRef>
              <a:effectRef idx="0">
                <a:schemeClr val="accent5"/>
              </a:effectRef>
              <a:fontRef idx="minor">
                <a:schemeClr val="dk1"/>
              </a:fontRef>
            </p:style>
            <p:txBody>
              <a:bodyPr rtlCol="0" anchor="ctr"/>
              <a:lstStyle/>
              <a:p>
                <a:pPr algn="ctr"/>
                <a:r>
                  <a:rPr kumimoji="1" lang="ja-JP" altLang="en-US" sz="700" dirty="0" smtClean="0">
                    <a:latin typeface="Meiryo UI" panose="020B0604030504040204" pitchFamily="50" charset="-128"/>
                    <a:ea typeface="Meiryo UI" panose="020B0604030504040204" pitchFamily="50" charset="-128"/>
                    <a:cs typeface="Meiryo UI" panose="020B0604030504040204" pitchFamily="50" charset="-128"/>
                  </a:rPr>
                  <a:t>基準適合義務</a:t>
                </a:r>
                <a:endParaRPr kumimoji="1" lang="ja-JP" altLang="en-US"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8" name="正方形/長方形 107"/>
              <p:cNvSpPr/>
              <p:nvPr/>
            </p:nvSpPr>
            <p:spPr>
              <a:xfrm>
                <a:off x="796406" y="1779838"/>
                <a:ext cx="450933" cy="575717"/>
              </a:xfrm>
              <a:prstGeom prst="rect">
                <a:avLst/>
              </a:prstGeom>
              <a:ln w="6350"/>
            </p:spPr>
            <p:style>
              <a:lnRef idx="2">
                <a:schemeClr val="accent5"/>
              </a:lnRef>
              <a:fillRef idx="1">
                <a:schemeClr val="lt1"/>
              </a:fillRef>
              <a:effectRef idx="0">
                <a:schemeClr val="accent5"/>
              </a:effectRef>
              <a:fontRef idx="minor">
                <a:schemeClr val="dk1"/>
              </a:fontRef>
            </p:style>
            <p:txBody>
              <a:bodyPr rtlCol="0" anchor="ctr"/>
              <a:lstStyle/>
              <a:p>
                <a:pPr algn="ctr"/>
                <a:r>
                  <a:rPr lang="en-US" altLang="ja-JP" sz="700" dirty="0" smtClean="0">
                    <a:latin typeface="Meiryo UI" panose="020B0604030504040204" pitchFamily="50" charset="-128"/>
                    <a:ea typeface="Meiryo UI" panose="020B0604030504040204" pitchFamily="50" charset="-128"/>
                    <a:cs typeface="Meiryo UI" panose="020B0604030504040204" pitchFamily="50" charset="-128"/>
                  </a:rPr>
                  <a:t>200㎡</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以上</a:t>
                </a:r>
                <a:endParaRPr kumimoji="1" lang="ja-JP" altLang="en-US"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9" name="正方形/長方形 108"/>
              <p:cNvSpPr/>
              <p:nvPr/>
            </p:nvSpPr>
            <p:spPr>
              <a:xfrm>
                <a:off x="796405" y="1637232"/>
                <a:ext cx="1803908" cy="142604"/>
              </a:xfrm>
              <a:prstGeom prst="rect">
                <a:avLst/>
              </a:prstGeom>
              <a:solidFill>
                <a:schemeClr val="accent5">
                  <a:lumMod val="50000"/>
                </a:schemeClr>
              </a:solidFill>
              <a:ln w="6350"/>
            </p:spPr>
            <p:style>
              <a:lnRef idx="2">
                <a:schemeClr val="accent5"/>
              </a:lnRef>
              <a:fillRef idx="1">
                <a:schemeClr val="lt1"/>
              </a:fillRef>
              <a:effectRef idx="0">
                <a:schemeClr val="accent5"/>
              </a:effectRef>
              <a:fontRef idx="minor">
                <a:schemeClr val="dk1"/>
              </a:fontRef>
            </p:style>
            <p:txBody>
              <a:bodyPr rtlCol="0" anchor="ctr"/>
              <a:lstStyle/>
              <a:p>
                <a:pPr algn="ctr"/>
                <a:r>
                  <a:rPr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物品</a:t>
                </a:r>
                <a:r>
                  <a:rPr lang="ja-JP" altLang="en-US"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販売業を営む店舗（コンビニを含む）</a:t>
                </a:r>
                <a:endParaRPr kumimoji="1"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0" name="正方形/長方形 109"/>
              <p:cNvSpPr/>
              <p:nvPr/>
            </p:nvSpPr>
            <p:spPr>
              <a:xfrm>
                <a:off x="1273772" y="1993300"/>
                <a:ext cx="1326541" cy="145164"/>
              </a:xfrm>
              <a:prstGeom prst="rect">
                <a:avLst/>
              </a:prstGeom>
              <a:solidFill>
                <a:schemeClr val="accent5">
                  <a:lumMod val="50000"/>
                </a:schemeClr>
              </a:solidFill>
              <a:ln w="6350"/>
            </p:spPr>
            <p:style>
              <a:lnRef idx="2">
                <a:schemeClr val="accent5"/>
              </a:lnRef>
              <a:fillRef idx="1">
                <a:schemeClr val="lt1"/>
              </a:fillRef>
              <a:effectRef idx="0">
                <a:schemeClr val="accent5"/>
              </a:effectRef>
              <a:fontRef idx="minor">
                <a:schemeClr val="dk1"/>
              </a:fontRef>
            </p:style>
            <p:txBody>
              <a:bodyPr rtlCol="0" anchor="ctr"/>
              <a:lstStyle/>
              <a:p>
                <a:pPr algn="ctr"/>
                <a:r>
                  <a:rPr kumimoji="1" lang="ja-JP" altLang="en-US"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うちコンビニ</a:t>
                </a:r>
                <a:endParaRPr kumimoji="1"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1" name="角丸四角形 110"/>
              <p:cNvSpPr/>
              <p:nvPr/>
            </p:nvSpPr>
            <p:spPr>
              <a:xfrm>
                <a:off x="791399" y="2590543"/>
                <a:ext cx="1154166" cy="268580"/>
              </a:xfrm>
              <a:prstGeom prst="roundRect">
                <a:avLst/>
              </a:prstGeom>
              <a:ln w="6350"/>
            </p:spPr>
            <p:style>
              <a:lnRef idx="2">
                <a:schemeClr val="accent5"/>
              </a:lnRef>
              <a:fillRef idx="1">
                <a:schemeClr val="lt1"/>
              </a:fillRef>
              <a:effectRef idx="0">
                <a:schemeClr val="accent5"/>
              </a:effectRef>
              <a:fontRef idx="minor">
                <a:schemeClr val="dk1"/>
              </a:fontRef>
            </p:style>
            <p:txBody>
              <a:bodyPr rtlCol="0" anchor="ctr"/>
              <a:lstStyle/>
              <a:p>
                <a:pPr algn="ctr"/>
                <a:r>
                  <a:rPr lang="ja-JP" altLang="en-US" sz="700" dirty="0">
                    <a:latin typeface="Meiryo UI" panose="020B0604030504040204" pitchFamily="50" charset="-128"/>
                    <a:ea typeface="Meiryo UI" panose="020B0604030504040204" pitchFamily="50" charset="-128"/>
                    <a:cs typeface="Meiryo UI" panose="020B0604030504040204" pitchFamily="50" charset="-128"/>
                  </a:rPr>
                  <a:t>建築確認</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申請で審査</a:t>
                </a:r>
                <a:endParaRPr lang="en-US" altLang="ja-JP" sz="7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13" name="正方形/長方形 112"/>
              <p:cNvSpPr/>
              <p:nvPr/>
            </p:nvSpPr>
            <p:spPr>
              <a:xfrm>
                <a:off x="1273772" y="2138464"/>
                <a:ext cx="663270" cy="217090"/>
              </a:xfrm>
              <a:prstGeom prst="rect">
                <a:avLst/>
              </a:prstGeom>
              <a:ln w="6350"/>
            </p:spPr>
            <p:style>
              <a:lnRef idx="2">
                <a:schemeClr val="accent5"/>
              </a:lnRef>
              <a:fillRef idx="1">
                <a:schemeClr val="lt1"/>
              </a:fillRef>
              <a:effectRef idx="0">
                <a:schemeClr val="accent5"/>
              </a:effectRef>
              <a:fontRef idx="minor">
                <a:schemeClr val="dk1"/>
              </a:fontRef>
            </p:style>
            <p:txBody>
              <a:bodyPr rtlCol="0" anchor="ctr"/>
              <a:lstStyle/>
              <a:p>
                <a:pPr algn="ctr"/>
                <a:r>
                  <a:rPr lang="en-US" altLang="ja-JP" sz="700" dirty="0" smtClean="0">
                    <a:latin typeface="Meiryo UI" panose="020B0604030504040204" pitchFamily="50" charset="-128"/>
                    <a:ea typeface="Meiryo UI" panose="020B0604030504040204" pitchFamily="50" charset="-128"/>
                    <a:cs typeface="Meiryo UI" panose="020B0604030504040204" pitchFamily="50" charset="-128"/>
                  </a:rPr>
                  <a:t>100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以上</a:t>
                </a:r>
                <a:r>
                  <a:rPr lang="en-US" altLang="ja-JP" sz="700" dirty="0" smtClean="0">
                    <a:latin typeface="Meiryo UI" panose="020B0604030504040204" pitchFamily="50" charset="-128"/>
                    <a:ea typeface="Meiryo UI" panose="020B0604030504040204" pitchFamily="50" charset="-128"/>
                    <a:cs typeface="Meiryo UI" panose="020B0604030504040204" pitchFamily="50" charset="-128"/>
                  </a:rPr>
                  <a:t>200</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未満</a:t>
                </a:r>
              </a:p>
            </p:txBody>
          </p:sp>
          <p:sp>
            <p:nvSpPr>
              <p:cNvPr id="117" name="正方形/長方形 116"/>
              <p:cNvSpPr/>
              <p:nvPr/>
            </p:nvSpPr>
            <p:spPr>
              <a:xfrm>
                <a:off x="1273772" y="1779836"/>
                <a:ext cx="1326543" cy="167743"/>
              </a:xfrm>
              <a:prstGeom prst="rect">
                <a:avLst/>
              </a:prstGeom>
              <a:ln w="6350"/>
            </p:spPr>
            <p:style>
              <a:lnRef idx="2">
                <a:schemeClr val="accent5"/>
              </a:lnRef>
              <a:fillRef idx="1">
                <a:schemeClr val="lt1"/>
              </a:fillRef>
              <a:effectRef idx="0">
                <a:schemeClr val="accent5"/>
              </a:effectRef>
              <a:fontRef idx="minor">
                <a:schemeClr val="dk1"/>
              </a:fontRef>
            </p:style>
            <p:txBody>
              <a:bodyPr rtlCol="0" anchor="ctr"/>
              <a:lstStyle/>
              <a:p>
                <a:pPr algn="ctr"/>
                <a:r>
                  <a:rPr lang="en-US" altLang="ja-JP" sz="700" dirty="0" smtClean="0">
                    <a:latin typeface="Meiryo UI" panose="020B0604030504040204" pitchFamily="50" charset="-128"/>
                    <a:ea typeface="Meiryo UI" panose="020B0604030504040204" pitchFamily="50" charset="-128"/>
                    <a:cs typeface="Meiryo UI" panose="020B0604030504040204" pitchFamily="50" charset="-128"/>
                  </a:rPr>
                  <a:t>200㎡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未満</a:t>
                </a:r>
                <a:endParaRPr kumimoji="1" lang="ja-JP" altLang="en-US"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8" name="正方形/長方形 117"/>
              <p:cNvSpPr/>
              <p:nvPr/>
            </p:nvSpPr>
            <p:spPr>
              <a:xfrm>
                <a:off x="1976023" y="2138465"/>
                <a:ext cx="624290" cy="217090"/>
              </a:xfrm>
              <a:prstGeom prst="rect">
                <a:avLst/>
              </a:prstGeom>
              <a:ln w="6350"/>
            </p:spPr>
            <p:style>
              <a:lnRef idx="2">
                <a:schemeClr val="accent5"/>
              </a:lnRef>
              <a:fillRef idx="1">
                <a:schemeClr val="lt1"/>
              </a:fillRef>
              <a:effectRef idx="0">
                <a:schemeClr val="accent5"/>
              </a:effectRef>
              <a:fontRef idx="minor">
                <a:schemeClr val="dk1"/>
              </a:fontRef>
            </p:style>
            <p:txBody>
              <a:bodyPr rtlCol="0" anchor="ctr"/>
              <a:lstStyle/>
              <a:p>
                <a:pPr algn="ctr"/>
                <a:r>
                  <a:rPr lang="en-US" altLang="ja-JP" sz="700" dirty="0" smtClean="0">
                    <a:latin typeface="Meiryo UI" panose="020B0604030504040204" pitchFamily="50" charset="-128"/>
                    <a:ea typeface="Meiryo UI" panose="020B0604030504040204" pitchFamily="50" charset="-128"/>
                    <a:cs typeface="Meiryo UI" panose="020B0604030504040204" pitchFamily="50" charset="-128"/>
                  </a:rPr>
                  <a:t>100 ㎡</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未満</a:t>
                </a:r>
                <a:endParaRPr lang="ja-JP" altLang="en-US"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9" name="角丸四角形 118"/>
              <p:cNvSpPr/>
              <p:nvPr/>
            </p:nvSpPr>
            <p:spPr>
              <a:xfrm>
                <a:off x="1976023" y="2588581"/>
                <a:ext cx="624290" cy="270542"/>
              </a:xfrm>
              <a:prstGeom prst="roundRect">
                <a:avLst/>
              </a:prstGeom>
              <a:ln w="6350"/>
            </p:spPr>
            <p:style>
              <a:lnRef idx="2">
                <a:schemeClr val="accent5"/>
              </a:lnRef>
              <a:fillRef idx="1">
                <a:schemeClr val="lt1"/>
              </a:fillRef>
              <a:effectRef idx="0">
                <a:schemeClr val="accent5"/>
              </a:effectRef>
              <a:fontRef idx="minor">
                <a:schemeClr val="dk1"/>
              </a:fontRef>
            </p:style>
            <p:txBody>
              <a:bodyPr rtlCol="0" anchor="ctr"/>
              <a:lstStyle/>
              <a:p>
                <a:pPr algn="ct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手続きなし</a:t>
                </a:r>
                <a:endParaRPr lang="en-US" altLang="ja-JP" sz="7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23" name="正方形/長方形 122"/>
              <p:cNvSpPr/>
              <p:nvPr/>
            </p:nvSpPr>
            <p:spPr>
              <a:xfrm>
                <a:off x="1976024" y="2355555"/>
                <a:ext cx="624289" cy="170259"/>
              </a:xfrm>
              <a:prstGeom prst="rect">
                <a:avLst/>
              </a:prstGeom>
              <a:solidFill>
                <a:schemeClr val="accent5">
                  <a:lumMod val="20000"/>
                  <a:lumOff val="80000"/>
                </a:schemeClr>
              </a:solidFill>
              <a:ln w="6350"/>
            </p:spPr>
            <p:style>
              <a:lnRef idx="2">
                <a:schemeClr val="accent5"/>
              </a:lnRef>
              <a:fillRef idx="1">
                <a:schemeClr val="lt1"/>
              </a:fillRef>
              <a:effectRef idx="0">
                <a:schemeClr val="accent5"/>
              </a:effectRef>
              <a:fontRef idx="minor">
                <a:schemeClr val="dk1"/>
              </a:fontRef>
            </p:style>
            <p:txBody>
              <a:bodyPr rtlCol="0" anchor="ctr"/>
              <a:lstStyle/>
              <a:p>
                <a:pPr algn="ctr"/>
                <a:r>
                  <a:rPr kumimoji="1" lang="ja-JP" altLang="en-US" sz="700" dirty="0" smtClean="0">
                    <a:latin typeface="Meiryo UI" panose="020B0604030504040204" pitchFamily="50" charset="-128"/>
                    <a:ea typeface="Meiryo UI" panose="020B0604030504040204" pitchFamily="50" charset="-128"/>
                    <a:cs typeface="Meiryo UI" panose="020B0604030504040204" pitchFamily="50" charset="-128"/>
                  </a:rPr>
                  <a:t>基準適合努力義務</a:t>
                </a:r>
                <a:endParaRPr kumimoji="1" lang="ja-JP" altLang="en-US" sz="700"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7" name="二等辺三角形 6"/>
            <p:cNvSpPr/>
            <p:nvPr/>
          </p:nvSpPr>
          <p:spPr>
            <a:xfrm rot="10800000">
              <a:off x="1079029" y="4174979"/>
              <a:ext cx="299489" cy="45719"/>
            </a:xfrm>
            <a:prstGeom prst="triangl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700" dirty="0"/>
            </a:p>
          </p:txBody>
        </p:sp>
        <p:sp>
          <p:nvSpPr>
            <p:cNvPr id="159" name="二等辺三角形 158"/>
            <p:cNvSpPr/>
            <p:nvPr/>
          </p:nvSpPr>
          <p:spPr>
            <a:xfrm rot="10800000">
              <a:off x="2035712" y="3596744"/>
              <a:ext cx="299489" cy="45719"/>
            </a:xfrm>
            <a:prstGeom prst="triangl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700"/>
            </a:p>
          </p:txBody>
        </p:sp>
        <p:sp>
          <p:nvSpPr>
            <p:cNvPr id="160" name="二等辺三角形 159"/>
            <p:cNvSpPr/>
            <p:nvPr/>
          </p:nvSpPr>
          <p:spPr>
            <a:xfrm rot="10800000">
              <a:off x="2611838" y="4174979"/>
              <a:ext cx="299489" cy="45719"/>
            </a:xfrm>
            <a:prstGeom prst="triangl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700" dirty="0"/>
            </a:p>
          </p:txBody>
        </p:sp>
      </p:grpSp>
      <p:grpSp>
        <p:nvGrpSpPr>
          <p:cNvPr id="20" name="グループ化 19"/>
          <p:cNvGrpSpPr/>
          <p:nvPr/>
        </p:nvGrpSpPr>
        <p:grpSpPr>
          <a:xfrm>
            <a:off x="359733" y="1334807"/>
            <a:ext cx="3366557" cy="1368152"/>
            <a:chOff x="304784" y="1521593"/>
            <a:chExt cx="2970403" cy="1368152"/>
          </a:xfrm>
        </p:grpSpPr>
        <p:grpSp>
          <p:nvGrpSpPr>
            <p:cNvPr id="35" name="グループ化 34"/>
            <p:cNvGrpSpPr/>
            <p:nvPr/>
          </p:nvGrpSpPr>
          <p:grpSpPr>
            <a:xfrm>
              <a:off x="304784" y="1521593"/>
              <a:ext cx="2970403" cy="1368152"/>
              <a:chOff x="796406" y="1637231"/>
              <a:chExt cx="1809021" cy="1368152"/>
            </a:xfrm>
          </p:grpSpPr>
          <p:sp>
            <p:nvSpPr>
              <p:cNvPr id="16" name="角丸四角形 15"/>
              <p:cNvSpPr/>
              <p:nvPr/>
            </p:nvSpPr>
            <p:spPr>
              <a:xfrm>
                <a:off x="1394566" y="2188993"/>
                <a:ext cx="682849" cy="816390"/>
              </a:xfrm>
              <a:prstGeom prst="roundRect">
                <a:avLst>
                  <a:gd name="adj" fmla="val 7276"/>
                </a:avLst>
              </a:prstGeom>
              <a:noFill/>
              <a:ln w="12700">
                <a:solidFill>
                  <a:schemeClr val="accent1"/>
                </a:solidFill>
                <a:prstDash val="sys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700"/>
              </a:p>
            </p:txBody>
          </p:sp>
          <p:grpSp>
            <p:nvGrpSpPr>
              <p:cNvPr id="15" name="グループ化 14"/>
              <p:cNvGrpSpPr/>
              <p:nvPr/>
            </p:nvGrpSpPr>
            <p:grpSpPr>
              <a:xfrm>
                <a:off x="796406" y="1637231"/>
                <a:ext cx="1809021" cy="1299138"/>
                <a:chOff x="796406" y="1637231"/>
                <a:chExt cx="1809021" cy="1299138"/>
              </a:xfrm>
            </p:grpSpPr>
            <p:sp>
              <p:nvSpPr>
                <p:cNvPr id="18" name="正方形/長方形 17"/>
                <p:cNvSpPr/>
                <p:nvPr/>
              </p:nvSpPr>
              <p:spPr>
                <a:xfrm>
                  <a:off x="796408" y="1998189"/>
                  <a:ext cx="564692" cy="145848"/>
                </a:xfrm>
                <a:prstGeom prst="rect">
                  <a:avLst/>
                </a:prstGeom>
                <a:solidFill>
                  <a:schemeClr val="accent5">
                    <a:lumMod val="20000"/>
                    <a:lumOff val="80000"/>
                  </a:schemeClr>
                </a:solidFill>
                <a:ln w="6350"/>
              </p:spPr>
              <p:style>
                <a:lnRef idx="2">
                  <a:schemeClr val="accent5"/>
                </a:lnRef>
                <a:fillRef idx="1">
                  <a:schemeClr val="lt1"/>
                </a:fillRef>
                <a:effectRef idx="0">
                  <a:schemeClr val="accent5"/>
                </a:effectRef>
                <a:fontRef idx="minor">
                  <a:schemeClr val="dk1"/>
                </a:fontRef>
              </p:style>
              <p:txBody>
                <a:bodyPr rtlCol="0" anchor="ctr"/>
                <a:lstStyle/>
                <a:p>
                  <a:pPr algn="ctr"/>
                  <a:r>
                    <a:rPr kumimoji="1" lang="ja-JP" altLang="en-US" sz="700" dirty="0" smtClean="0">
                      <a:latin typeface="Meiryo UI" panose="020B0604030504040204" pitchFamily="50" charset="-128"/>
                      <a:ea typeface="Meiryo UI" panose="020B0604030504040204" pitchFamily="50" charset="-128"/>
                      <a:cs typeface="Meiryo UI" panose="020B0604030504040204" pitchFamily="50" charset="-128"/>
                    </a:rPr>
                    <a:t>基準適合義務</a:t>
                  </a:r>
                  <a:endParaRPr kumimoji="1" lang="ja-JP" altLang="en-US"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796408" y="1781250"/>
                  <a:ext cx="564689" cy="216938"/>
                </a:xfrm>
                <a:prstGeom prst="rect">
                  <a:avLst/>
                </a:prstGeom>
                <a:ln w="6350"/>
              </p:spPr>
              <p:style>
                <a:lnRef idx="2">
                  <a:schemeClr val="accent5"/>
                </a:lnRef>
                <a:fillRef idx="1">
                  <a:schemeClr val="lt1"/>
                </a:fillRef>
                <a:effectRef idx="0">
                  <a:schemeClr val="accent5"/>
                </a:effectRef>
                <a:fontRef idx="minor">
                  <a:schemeClr val="dk1"/>
                </a:fontRef>
              </p:style>
              <p:txBody>
                <a:bodyPr rtlCol="0" anchor="ctr"/>
                <a:lstStyle/>
                <a:p>
                  <a:pPr algn="ctr"/>
                  <a:r>
                    <a:rPr lang="en-US" altLang="ja-JP" sz="700" dirty="0" smtClean="0">
                      <a:latin typeface="Meiryo UI" panose="020B0604030504040204" pitchFamily="50" charset="-128"/>
                      <a:ea typeface="Meiryo UI" panose="020B0604030504040204" pitchFamily="50" charset="-128"/>
                      <a:cs typeface="Meiryo UI" panose="020B0604030504040204" pitchFamily="50" charset="-128"/>
                    </a:rPr>
                    <a:t>200㎡</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以上</a:t>
                  </a:r>
                  <a:endParaRPr kumimoji="1" lang="ja-JP" altLang="en-US"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正方形/長方形 23"/>
                <p:cNvSpPr/>
                <p:nvPr/>
              </p:nvSpPr>
              <p:spPr>
                <a:xfrm>
                  <a:off x="796406" y="1637231"/>
                  <a:ext cx="1803908" cy="144016"/>
                </a:xfrm>
                <a:prstGeom prst="rect">
                  <a:avLst/>
                </a:prstGeom>
                <a:solidFill>
                  <a:schemeClr val="accent5">
                    <a:lumMod val="50000"/>
                  </a:schemeClr>
                </a:solidFill>
                <a:ln w="6350"/>
              </p:spPr>
              <p:style>
                <a:lnRef idx="2">
                  <a:schemeClr val="accent5"/>
                </a:lnRef>
                <a:fillRef idx="1">
                  <a:schemeClr val="lt1"/>
                </a:fillRef>
                <a:effectRef idx="0">
                  <a:schemeClr val="accent5"/>
                </a:effectRef>
                <a:fontRef idx="minor">
                  <a:schemeClr val="dk1"/>
                </a:fontRef>
              </p:style>
              <p:txBody>
                <a:bodyPr rtlCol="0" anchor="ctr"/>
                <a:lstStyle/>
                <a:p>
                  <a:pPr algn="ctr"/>
                  <a:r>
                    <a:rPr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物品</a:t>
                  </a:r>
                  <a:r>
                    <a:rPr lang="ja-JP" altLang="en-US"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販売業を営む店舗（コンビニを含む）</a:t>
                  </a:r>
                  <a:endParaRPr kumimoji="1"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1405919" y="2238873"/>
                  <a:ext cx="1194390" cy="130763"/>
                </a:xfrm>
                <a:prstGeom prst="rect">
                  <a:avLst/>
                </a:prstGeom>
                <a:solidFill>
                  <a:schemeClr val="accent5">
                    <a:lumMod val="50000"/>
                  </a:schemeClr>
                </a:solidFill>
                <a:ln w="6350"/>
              </p:spPr>
              <p:style>
                <a:lnRef idx="2">
                  <a:schemeClr val="accent5"/>
                </a:lnRef>
                <a:fillRef idx="1">
                  <a:schemeClr val="lt1"/>
                </a:fillRef>
                <a:effectRef idx="0">
                  <a:schemeClr val="accent5"/>
                </a:effectRef>
                <a:fontRef idx="minor">
                  <a:schemeClr val="dk1"/>
                </a:fontRef>
              </p:style>
              <p:txBody>
                <a:bodyPr rtlCol="0" anchor="ctr"/>
                <a:lstStyle/>
                <a:p>
                  <a:pPr algn="ctr"/>
                  <a:r>
                    <a:rPr kumimoji="1" lang="ja-JP" altLang="en-US"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うちコンビニ</a:t>
                  </a:r>
                  <a:endParaRPr kumimoji="1"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角丸四角形 27"/>
                <p:cNvSpPr/>
                <p:nvPr/>
              </p:nvSpPr>
              <p:spPr>
                <a:xfrm>
                  <a:off x="796408" y="2674907"/>
                  <a:ext cx="564689" cy="258992"/>
                </a:xfrm>
                <a:prstGeom prst="roundRect">
                  <a:avLst/>
                </a:prstGeom>
                <a:ln w="6350"/>
              </p:spPr>
              <p:style>
                <a:lnRef idx="2">
                  <a:schemeClr val="accent5"/>
                </a:lnRef>
                <a:fillRef idx="1">
                  <a:schemeClr val="lt1"/>
                </a:fillRef>
                <a:effectRef idx="0">
                  <a:schemeClr val="accent5"/>
                </a:effectRef>
                <a:fontRef idx="minor">
                  <a:schemeClr val="dk1"/>
                </a:fontRef>
              </p:style>
              <p:txBody>
                <a:bodyPr rtlCol="0" anchor="ctr"/>
                <a:lstStyle/>
                <a:p>
                  <a:pPr algn="ctr"/>
                  <a:r>
                    <a:rPr lang="ja-JP" altLang="en-US" sz="700" dirty="0">
                      <a:latin typeface="Meiryo UI" panose="020B0604030504040204" pitchFamily="50" charset="-128"/>
                      <a:ea typeface="Meiryo UI" panose="020B0604030504040204" pitchFamily="50" charset="-128"/>
                      <a:cs typeface="Meiryo UI" panose="020B0604030504040204" pitchFamily="50" charset="-128"/>
                    </a:rPr>
                    <a:t>建築確認</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申請で</a:t>
                  </a:r>
                  <a:endParaRPr lang="en-US" altLang="ja-JP" sz="7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審査</a:t>
                  </a:r>
                  <a:endParaRPr lang="en-US" altLang="ja-JP" sz="7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角丸四角形 28"/>
                <p:cNvSpPr/>
                <p:nvPr/>
              </p:nvSpPr>
              <p:spPr>
                <a:xfrm>
                  <a:off x="1407597" y="2673136"/>
                  <a:ext cx="657791" cy="260763"/>
                </a:xfrm>
                <a:prstGeom prst="roundRect">
                  <a:avLst/>
                </a:prstGeom>
                <a:ln w="6350"/>
              </p:spPr>
              <p:style>
                <a:lnRef idx="2">
                  <a:schemeClr val="accent5"/>
                </a:lnRef>
                <a:fillRef idx="1">
                  <a:schemeClr val="lt1"/>
                </a:fillRef>
                <a:effectRef idx="0">
                  <a:schemeClr val="accent5"/>
                </a:effectRef>
                <a:fontRef idx="minor">
                  <a:schemeClr val="dk1"/>
                </a:fontRef>
              </p:style>
              <p:txBody>
                <a:bodyPr rtlCol="0" anchor="ctr"/>
                <a:lstStyle/>
                <a:p>
                  <a:pPr algn="ct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福祉のまちづくり条例に</a:t>
                  </a:r>
                  <a:endParaRPr lang="en-US" altLang="ja-JP" sz="7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基づく事前協議</a:t>
                  </a:r>
                  <a:endParaRPr lang="en-US" altLang="ja-JP" sz="7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1405919" y="2367799"/>
                  <a:ext cx="658335" cy="242415"/>
                </a:xfrm>
                <a:prstGeom prst="rect">
                  <a:avLst/>
                </a:prstGeom>
                <a:ln w="6350"/>
              </p:spPr>
              <p:style>
                <a:lnRef idx="2">
                  <a:schemeClr val="accent5"/>
                </a:lnRef>
                <a:fillRef idx="1">
                  <a:schemeClr val="lt1"/>
                </a:fillRef>
                <a:effectRef idx="0">
                  <a:schemeClr val="accent5"/>
                </a:effectRef>
                <a:fontRef idx="minor">
                  <a:schemeClr val="dk1"/>
                </a:fontRef>
              </p:style>
              <p:txBody>
                <a:bodyPr rtlCol="0" anchor="ctr"/>
                <a:lstStyle/>
                <a:p>
                  <a:pPr algn="ctr"/>
                  <a:r>
                    <a:rPr lang="en-US" altLang="ja-JP" sz="700" dirty="0" smtClean="0">
                      <a:latin typeface="Meiryo UI" panose="020B0604030504040204" pitchFamily="50" charset="-128"/>
                      <a:ea typeface="Meiryo UI" panose="020B0604030504040204" pitchFamily="50" charset="-128"/>
                      <a:cs typeface="Meiryo UI" panose="020B0604030504040204" pitchFamily="50" charset="-128"/>
                    </a:rPr>
                    <a:t>100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以上</a:t>
                  </a:r>
                  <a:r>
                    <a:rPr lang="en-US" altLang="ja-JP" sz="700" dirty="0" smtClean="0">
                      <a:latin typeface="Meiryo UI" panose="020B0604030504040204" pitchFamily="50" charset="-128"/>
                      <a:ea typeface="Meiryo UI" panose="020B0604030504040204" pitchFamily="50" charset="-128"/>
                      <a:cs typeface="Meiryo UI" panose="020B0604030504040204" pitchFamily="50" charset="-128"/>
                    </a:rPr>
                    <a:t>200</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未満</a:t>
                  </a:r>
                </a:p>
              </p:txBody>
            </p:sp>
            <p:sp>
              <p:nvSpPr>
                <p:cNvPr id="9" name="二等辺三角形 8"/>
                <p:cNvSpPr/>
                <p:nvPr/>
              </p:nvSpPr>
              <p:spPr>
                <a:xfrm rot="10800000">
                  <a:off x="973259" y="2367799"/>
                  <a:ext cx="178363" cy="123046"/>
                </a:xfrm>
                <a:prstGeom prst="triangle">
                  <a:avLst/>
                </a:prstGeom>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700"/>
                </a:p>
              </p:txBody>
            </p:sp>
            <p:sp>
              <p:nvSpPr>
                <p:cNvPr id="36" name="正方形/長方形 35"/>
                <p:cNvSpPr/>
                <p:nvPr/>
              </p:nvSpPr>
              <p:spPr>
                <a:xfrm>
                  <a:off x="1405919" y="1998188"/>
                  <a:ext cx="1194397" cy="145848"/>
                </a:xfrm>
                <a:prstGeom prst="rect">
                  <a:avLst/>
                </a:prstGeom>
                <a:solidFill>
                  <a:schemeClr val="accent5">
                    <a:lumMod val="20000"/>
                    <a:lumOff val="80000"/>
                  </a:schemeClr>
                </a:solidFill>
                <a:ln w="6350"/>
              </p:spPr>
              <p:style>
                <a:lnRef idx="2">
                  <a:schemeClr val="accent5"/>
                </a:lnRef>
                <a:fillRef idx="1">
                  <a:schemeClr val="lt1"/>
                </a:fillRef>
                <a:effectRef idx="0">
                  <a:schemeClr val="accent5"/>
                </a:effectRef>
                <a:fontRef idx="minor">
                  <a:schemeClr val="dk1"/>
                </a:fontRef>
              </p:style>
              <p:txBody>
                <a:bodyPr rtlCol="0" anchor="ctr"/>
                <a:lstStyle/>
                <a:p>
                  <a:pPr algn="ctr"/>
                  <a:r>
                    <a:rPr kumimoji="1" lang="ja-JP" altLang="en-US" sz="700" dirty="0" smtClean="0">
                      <a:latin typeface="Meiryo UI" panose="020B0604030504040204" pitchFamily="50" charset="-128"/>
                      <a:ea typeface="Meiryo UI" panose="020B0604030504040204" pitchFamily="50" charset="-128"/>
                      <a:cs typeface="Meiryo UI" panose="020B0604030504040204" pitchFamily="50" charset="-128"/>
                    </a:rPr>
                    <a:t>基準適合努力義務</a:t>
                  </a:r>
                  <a:endParaRPr kumimoji="1" lang="ja-JP" altLang="en-US"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正方形/長方形 37"/>
                <p:cNvSpPr/>
                <p:nvPr/>
              </p:nvSpPr>
              <p:spPr>
                <a:xfrm>
                  <a:off x="1405919" y="1781249"/>
                  <a:ext cx="1194398" cy="216940"/>
                </a:xfrm>
                <a:prstGeom prst="rect">
                  <a:avLst/>
                </a:prstGeom>
                <a:ln w="6350"/>
              </p:spPr>
              <p:style>
                <a:lnRef idx="2">
                  <a:schemeClr val="accent5"/>
                </a:lnRef>
                <a:fillRef idx="1">
                  <a:schemeClr val="lt1"/>
                </a:fillRef>
                <a:effectRef idx="0">
                  <a:schemeClr val="accent5"/>
                </a:effectRef>
                <a:fontRef idx="minor">
                  <a:schemeClr val="dk1"/>
                </a:fontRef>
              </p:style>
              <p:txBody>
                <a:bodyPr rtlCol="0" anchor="ctr"/>
                <a:lstStyle/>
                <a:p>
                  <a:pPr algn="ctr"/>
                  <a:r>
                    <a:rPr lang="en-US" altLang="ja-JP" sz="700" dirty="0" smtClean="0">
                      <a:latin typeface="Meiryo UI" panose="020B0604030504040204" pitchFamily="50" charset="-128"/>
                      <a:ea typeface="Meiryo UI" panose="020B0604030504040204" pitchFamily="50" charset="-128"/>
                      <a:cs typeface="Meiryo UI" panose="020B0604030504040204" pitchFamily="50" charset="-128"/>
                    </a:rPr>
                    <a:t>200㎡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未満</a:t>
                  </a:r>
                  <a:endParaRPr kumimoji="1" lang="ja-JP" altLang="en-US"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正方形/長方形 38"/>
                <p:cNvSpPr/>
                <p:nvPr/>
              </p:nvSpPr>
              <p:spPr>
                <a:xfrm>
                  <a:off x="2077415" y="2366327"/>
                  <a:ext cx="522903" cy="242418"/>
                </a:xfrm>
                <a:prstGeom prst="rect">
                  <a:avLst/>
                </a:prstGeom>
                <a:ln w="6350"/>
              </p:spPr>
              <p:style>
                <a:lnRef idx="2">
                  <a:schemeClr val="accent5"/>
                </a:lnRef>
                <a:fillRef idx="1">
                  <a:schemeClr val="lt1"/>
                </a:fillRef>
                <a:effectRef idx="0">
                  <a:schemeClr val="accent5"/>
                </a:effectRef>
                <a:fontRef idx="minor">
                  <a:schemeClr val="dk1"/>
                </a:fontRef>
              </p:style>
              <p:txBody>
                <a:bodyPr rtlCol="0" anchor="ctr"/>
                <a:lstStyle/>
                <a:p>
                  <a:pPr algn="ctr"/>
                  <a:r>
                    <a:rPr lang="en-US" altLang="ja-JP" sz="700" dirty="0" smtClean="0">
                      <a:latin typeface="Meiryo UI" panose="020B0604030504040204" pitchFamily="50" charset="-128"/>
                      <a:ea typeface="Meiryo UI" panose="020B0604030504040204" pitchFamily="50" charset="-128"/>
                      <a:cs typeface="Meiryo UI" panose="020B0604030504040204" pitchFamily="50" charset="-128"/>
                    </a:rPr>
                    <a:t>100 ㎡</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未満</a:t>
                  </a:r>
                  <a:endParaRPr lang="ja-JP" altLang="en-US"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角丸四角形 45"/>
                <p:cNvSpPr/>
                <p:nvPr/>
              </p:nvSpPr>
              <p:spPr>
                <a:xfrm>
                  <a:off x="2077415" y="2675606"/>
                  <a:ext cx="528012" cy="260763"/>
                </a:xfrm>
                <a:prstGeom prst="roundRect">
                  <a:avLst/>
                </a:prstGeom>
                <a:ln w="6350"/>
              </p:spPr>
              <p:style>
                <a:lnRef idx="2">
                  <a:schemeClr val="accent5"/>
                </a:lnRef>
                <a:fillRef idx="1">
                  <a:schemeClr val="lt1"/>
                </a:fillRef>
                <a:effectRef idx="0">
                  <a:schemeClr val="accent5"/>
                </a:effectRef>
                <a:fontRef idx="minor">
                  <a:schemeClr val="dk1"/>
                </a:fontRef>
              </p:style>
              <p:txBody>
                <a:bodyPr rtlCol="0" anchor="ctr"/>
                <a:lstStyle/>
                <a:p>
                  <a:pPr algn="ct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手続きなし</a:t>
                  </a:r>
                  <a:endParaRPr lang="en-US" altLang="ja-JP" sz="700" dirty="0" smtClean="0">
                    <a:latin typeface="Meiryo UI" panose="020B0604030504040204" pitchFamily="50" charset="-128"/>
                    <a:ea typeface="Meiryo UI" panose="020B0604030504040204" pitchFamily="50" charset="-128"/>
                    <a:cs typeface="Meiryo UI" panose="020B0604030504040204" pitchFamily="50" charset="-128"/>
                  </a:endParaRPr>
                </a:p>
              </p:txBody>
            </p:sp>
          </p:grpSp>
        </p:grpSp>
        <p:sp>
          <p:nvSpPr>
            <p:cNvPr id="161" name="二等辺三角形 160"/>
            <p:cNvSpPr/>
            <p:nvPr/>
          </p:nvSpPr>
          <p:spPr>
            <a:xfrm rot="10800000">
              <a:off x="2194725" y="2050495"/>
              <a:ext cx="299489" cy="45719"/>
            </a:xfrm>
            <a:prstGeom prst="triangl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700" dirty="0"/>
            </a:p>
          </p:txBody>
        </p:sp>
        <p:sp>
          <p:nvSpPr>
            <p:cNvPr id="163" name="二等辺三角形 162"/>
            <p:cNvSpPr/>
            <p:nvPr/>
          </p:nvSpPr>
          <p:spPr>
            <a:xfrm rot="10800000">
              <a:off x="1692598" y="2499767"/>
              <a:ext cx="299489" cy="45719"/>
            </a:xfrm>
            <a:prstGeom prst="triangl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700" dirty="0"/>
            </a:p>
          </p:txBody>
        </p:sp>
        <p:sp>
          <p:nvSpPr>
            <p:cNvPr id="162" name="二等辺三角形 161"/>
            <p:cNvSpPr/>
            <p:nvPr/>
          </p:nvSpPr>
          <p:spPr>
            <a:xfrm rot="10800000">
              <a:off x="2696852" y="2499767"/>
              <a:ext cx="299489" cy="45719"/>
            </a:xfrm>
            <a:prstGeom prst="triangl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700" dirty="0"/>
            </a:p>
          </p:txBody>
        </p:sp>
      </p:grpSp>
      <p:grpSp>
        <p:nvGrpSpPr>
          <p:cNvPr id="27" name="グループ化 26"/>
          <p:cNvGrpSpPr/>
          <p:nvPr/>
        </p:nvGrpSpPr>
        <p:grpSpPr>
          <a:xfrm>
            <a:off x="359916" y="4966308"/>
            <a:ext cx="3356844" cy="1274206"/>
            <a:chOff x="286976" y="4918772"/>
            <a:chExt cx="2970230" cy="1274206"/>
          </a:xfrm>
        </p:grpSpPr>
        <p:grpSp>
          <p:nvGrpSpPr>
            <p:cNvPr id="167" name="グループ化 166"/>
            <p:cNvGrpSpPr/>
            <p:nvPr/>
          </p:nvGrpSpPr>
          <p:grpSpPr>
            <a:xfrm>
              <a:off x="286976" y="4918772"/>
              <a:ext cx="2970230" cy="1274206"/>
              <a:chOff x="286976" y="3286397"/>
              <a:chExt cx="2970230" cy="1274206"/>
            </a:xfrm>
          </p:grpSpPr>
          <p:grpSp>
            <p:nvGrpSpPr>
              <p:cNvPr id="168" name="グループ化 167"/>
              <p:cNvGrpSpPr/>
              <p:nvPr/>
            </p:nvGrpSpPr>
            <p:grpSpPr>
              <a:xfrm>
                <a:off x="286976" y="3286397"/>
                <a:ext cx="2970230" cy="1274206"/>
                <a:chOff x="791400" y="1637232"/>
                <a:chExt cx="1808915" cy="1274206"/>
              </a:xfrm>
            </p:grpSpPr>
            <p:sp>
              <p:nvSpPr>
                <p:cNvPr id="172" name="正方形/長方形 171"/>
                <p:cNvSpPr/>
                <p:nvPr/>
              </p:nvSpPr>
              <p:spPr>
                <a:xfrm>
                  <a:off x="796405" y="2492969"/>
                  <a:ext cx="784933" cy="170259"/>
                </a:xfrm>
                <a:prstGeom prst="rect">
                  <a:avLst/>
                </a:prstGeom>
                <a:solidFill>
                  <a:schemeClr val="accent5">
                    <a:lumMod val="20000"/>
                    <a:lumOff val="80000"/>
                  </a:schemeClr>
                </a:solidFill>
                <a:ln w="6350"/>
              </p:spPr>
              <p:style>
                <a:lnRef idx="2">
                  <a:schemeClr val="accent5"/>
                </a:lnRef>
                <a:fillRef idx="1">
                  <a:schemeClr val="lt1"/>
                </a:fillRef>
                <a:effectRef idx="0">
                  <a:schemeClr val="accent5"/>
                </a:effectRef>
                <a:fontRef idx="minor">
                  <a:schemeClr val="dk1"/>
                </a:fontRef>
              </p:style>
              <p:txBody>
                <a:bodyPr rtlCol="0" anchor="ctr"/>
                <a:lstStyle/>
                <a:p>
                  <a:pPr algn="ctr"/>
                  <a:r>
                    <a:rPr kumimoji="1" lang="ja-JP" altLang="en-US" sz="700" dirty="0" smtClean="0">
                      <a:latin typeface="Meiryo UI" panose="020B0604030504040204" pitchFamily="50" charset="-128"/>
                      <a:ea typeface="Meiryo UI" panose="020B0604030504040204" pitchFamily="50" charset="-128"/>
                      <a:cs typeface="Meiryo UI" panose="020B0604030504040204" pitchFamily="50" charset="-128"/>
                    </a:rPr>
                    <a:t>基準適合義務</a:t>
                  </a:r>
                  <a:endParaRPr kumimoji="1" lang="ja-JP" altLang="en-US"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3" name="正方形/長方形 172"/>
                <p:cNvSpPr/>
                <p:nvPr/>
              </p:nvSpPr>
              <p:spPr>
                <a:xfrm>
                  <a:off x="796406" y="1779838"/>
                  <a:ext cx="450933" cy="713131"/>
                </a:xfrm>
                <a:prstGeom prst="rect">
                  <a:avLst/>
                </a:prstGeom>
                <a:ln w="6350"/>
              </p:spPr>
              <p:style>
                <a:lnRef idx="2">
                  <a:schemeClr val="accent5"/>
                </a:lnRef>
                <a:fillRef idx="1">
                  <a:schemeClr val="lt1"/>
                </a:fillRef>
                <a:effectRef idx="0">
                  <a:schemeClr val="accent5"/>
                </a:effectRef>
                <a:fontRef idx="minor">
                  <a:schemeClr val="dk1"/>
                </a:fontRef>
              </p:style>
              <p:txBody>
                <a:bodyPr rtlCol="0" anchor="ctr"/>
                <a:lstStyle/>
                <a:p>
                  <a:pPr algn="ctr"/>
                  <a:r>
                    <a:rPr lang="en-US" altLang="ja-JP" sz="700" dirty="0" smtClean="0">
                      <a:latin typeface="Meiryo UI" panose="020B0604030504040204" pitchFamily="50" charset="-128"/>
                      <a:ea typeface="Meiryo UI" panose="020B0604030504040204" pitchFamily="50" charset="-128"/>
                      <a:cs typeface="Meiryo UI" panose="020B0604030504040204" pitchFamily="50" charset="-128"/>
                    </a:rPr>
                    <a:t>200㎡</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以上</a:t>
                  </a:r>
                  <a:endParaRPr kumimoji="1" lang="ja-JP" altLang="en-US"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4" name="正方形/長方形 173"/>
                <p:cNvSpPr/>
                <p:nvPr/>
              </p:nvSpPr>
              <p:spPr>
                <a:xfrm>
                  <a:off x="796405" y="1637232"/>
                  <a:ext cx="1803908" cy="142604"/>
                </a:xfrm>
                <a:prstGeom prst="rect">
                  <a:avLst/>
                </a:prstGeom>
                <a:solidFill>
                  <a:schemeClr val="accent5">
                    <a:lumMod val="50000"/>
                  </a:schemeClr>
                </a:solidFill>
                <a:ln w="6350"/>
              </p:spPr>
              <p:style>
                <a:lnRef idx="2">
                  <a:schemeClr val="accent5"/>
                </a:lnRef>
                <a:fillRef idx="1">
                  <a:schemeClr val="lt1"/>
                </a:fillRef>
                <a:effectRef idx="0">
                  <a:schemeClr val="accent5"/>
                </a:effectRef>
                <a:fontRef idx="minor">
                  <a:schemeClr val="dk1"/>
                </a:fontRef>
              </p:style>
              <p:txBody>
                <a:bodyPr rtlCol="0" anchor="ctr"/>
                <a:lstStyle/>
                <a:p>
                  <a:pPr algn="ctr"/>
                  <a:r>
                    <a:rPr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物品</a:t>
                  </a:r>
                  <a:r>
                    <a:rPr lang="ja-JP" altLang="en-US"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販売業を営む店舗（コンビニを含む）</a:t>
                  </a:r>
                  <a:endParaRPr kumimoji="1"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5" name="正方形/長方形 174"/>
                <p:cNvSpPr/>
                <p:nvPr/>
              </p:nvSpPr>
              <p:spPr>
                <a:xfrm>
                  <a:off x="1273772" y="1993300"/>
                  <a:ext cx="1326541" cy="145164"/>
                </a:xfrm>
                <a:prstGeom prst="rect">
                  <a:avLst/>
                </a:prstGeom>
                <a:solidFill>
                  <a:schemeClr val="accent5">
                    <a:lumMod val="50000"/>
                  </a:schemeClr>
                </a:solidFill>
                <a:ln w="6350"/>
              </p:spPr>
              <p:style>
                <a:lnRef idx="2">
                  <a:schemeClr val="accent5"/>
                </a:lnRef>
                <a:fillRef idx="1">
                  <a:schemeClr val="lt1"/>
                </a:fillRef>
                <a:effectRef idx="0">
                  <a:schemeClr val="accent5"/>
                </a:effectRef>
                <a:fontRef idx="minor">
                  <a:schemeClr val="dk1"/>
                </a:fontRef>
              </p:style>
              <p:txBody>
                <a:bodyPr rtlCol="0" anchor="ctr"/>
                <a:lstStyle/>
                <a:p>
                  <a:pPr algn="ctr"/>
                  <a:r>
                    <a:rPr kumimoji="1" lang="ja-JP" altLang="en-US"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うちコンビニ</a:t>
                  </a:r>
                  <a:endParaRPr kumimoji="1"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6" name="角丸四角形 175"/>
                <p:cNvSpPr/>
                <p:nvPr/>
              </p:nvSpPr>
              <p:spPr>
                <a:xfrm>
                  <a:off x="791400" y="2727957"/>
                  <a:ext cx="789939" cy="183481"/>
                </a:xfrm>
                <a:prstGeom prst="roundRect">
                  <a:avLst/>
                </a:prstGeom>
                <a:ln w="6350"/>
              </p:spPr>
              <p:style>
                <a:lnRef idx="2">
                  <a:schemeClr val="accent5"/>
                </a:lnRef>
                <a:fillRef idx="1">
                  <a:schemeClr val="lt1"/>
                </a:fillRef>
                <a:effectRef idx="0">
                  <a:schemeClr val="accent5"/>
                </a:effectRef>
                <a:fontRef idx="minor">
                  <a:schemeClr val="dk1"/>
                </a:fontRef>
              </p:style>
              <p:txBody>
                <a:bodyPr rtlCol="0" anchor="ctr"/>
                <a:lstStyle/>
                <a:p>
                  <a:pPr algn="ctr"/>
                  <a:r>
                    <a:rPr lang="ja-JP" altLang="en-US" sz="700" dirty="0">
                      <a:latin typeface="Meiryo UI" panose="020B0604030504040204" pitchFamily="50" charset="-128"/>
                      <a:ea typeface="Meiryo UI" panose="020B0604030504040204" pitchFamily="50" charset="-128"/>
                      <a:cs typeface="Meiryo UI" panose="020B0604030504040204" pitchFamily="50" charset="-128"/>
                    </a:rPr>
                    <a:t>建築確認</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申請で審査</a:t>
                  </a:r>
                  <a:endParaRPr lang="en-US" altLang="ja-JP" sz="7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77" name="正方形/長方形 176"/>
                <p:cNvSpPr/>
                <p:nvPr/>
              </p:nvSpPr>
              <p:spPr>
                <a:xfrm>
                  <a:off x="1273772" y="2138464"/>
                  <a:ext cx="663270" cy="217090"/>
                </a:xfrm>
                <a:prstGeom prst="rect">
                  <a:avLst/>
                </a:prstGeom>
                <a:ln w="6350"/>
              </p:spPr>
              <p:style>
                <a:lnRef idx="2">
                  <a:schemeClr val="accent5"/>
                </a:lnRef>
                <a:fillRef idx="1">
                  <a:schemeClr val="lt1"/>
                </a:fillRef>
                <a:effectRef idx="0">
                  <a:schemeClr val="accent5"/>
                </a:effectRef>
                <a:fontRef idx="minor">
                  <a:schemeClr val="dk1"/>
                </a:fontRef>
              </p:style>
              <p:txBody>
                <a:bodyPr rtlCol="0" anchor="ctr"/>
                <a:lstStyle/>
                <a:p>
                  <a:pPr algn="ctr"/>
                  <a:r>
                    <a:rPr lang="en-US" altLang="ja-JP" sz="700" dirty="0" smtClean="0">
                      <a:latin typeface="Meiryo UI" panose="020B0604030504040204" pitchFamily="50" charset="-128"/>
                      <a:ea typeface="Meiryo UI" panose="020B0604030504040204" pitchFamily="50" charset="-128"/>
                      <a:cs typeface="Meiryo UI" panose="020B0604030504040204" pitchFamily="50" charset="-128"/>
                    </a:rPr>
                    <a:t>100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以上</a:t>
                  </a:r>
                  <a:r>
                    <a:rPr lang="en-US" altLang="ja-JP" sz="700" dirty="0" smtClean="0">
                      <a:latin typeface="Meiryo UI" panose="020B0604030504040204" pitchFamily="50" charset="-128"/>
                      <a:ea typeface="Meiryo UI" panose="020B0604030504040204" pitchFamily="50" charset="-128"/>
                      <a:cs typeface="Meiryo UI" panose="020B0604030504040204" pitchFamily="50" charset="-128"/>
                    </a:rPr>
                    <a:t>200</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未満</a:t>
                  </a:r>
                </a:p>
              </p:txBody>
            </p:sp>
            <p:sp>
              <p:nvSpPr>
                <p:cNvPr id="178" name="正方形/長方形 177"/>
                <p:cNvSpPr/>
                <p:nvPr/>
              </p:nvSpPr>
              <p:spPr>
                <a:xfrm>
                  <a:off x="1273772" y="1779836"/>
                  <a:ext cx="1326543" cy="167743"/>
                </a:xfrm>
                <a:prstGeom prst="rect">
                  <a:avLst/>
                </a:prstGeom>
                <a:ln w="6350"/>
              </p:spPr>
              <p:style>
                <a:lnRef idx="2">
                  <a:schemeClr val="accent5"/>
                </a:lnRef>
                <a:fillRef idx="1">
                  <a:schemeClr val="lt1"/>
                </a:fillRef>
                <a:effectRef idx="0">
                  <a:schemeClr val="accent5"/>
                </a:effectRef>
                <a:fontRef idx="minor">
                  <a:schemeClr val="dk1"/>
                </a:fontRef>
              </p:style>
              <p:txBody>
                <a:bodyPr rtlCol="0" anchor="ctr"/>
                <a:lstStyle/>
                <a:p>
                  <a:pPr algn="ctr"/>
                  <a:r>
                    <a:rPr lang="en-US" altLang="ja-JP" sz="700" dirty="0" smtClean="0">
                      <a:latin typeface="Meiryo UI" panose="020B0604030504040204" pitchFamily="50" charset="-128"/>
                      <a:ea typeface="Meiryo UI" panose="020B0604030504040204" pitchFamily="50" charset="-128"/>
                      <a:cs typeface="Meiryo UI" panose="020B0604030504040204" pitchFamily="50" charset="-128"/>
                    </a:rPr>
                    <a:t>200㎡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未満</a:t>
                  </a:r>
                  <a:endParaRPr kumimoji="1" lang="ja-JP" altLang="en-US"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9" name="正方形/長方形 178"/>
                <p:cNvSpPr/>
                <p:nvPr/>
              </p:nvSpPr>
              <p:spPr>
                <a:xfrm>
                  <a:off x="1976023" y="2138465"/>
                  <a:ext cx="624290" cy="354504"/>
                </a:xfrm>
                <a:prstGeom prst="rect">
                  <a:avLst/>
                </a:prstGeom>
                <a:ln w="6350"/>
              </p:spPr>
              <p:style>
                <a:lnRef idx="2">
                  <a:schemeClr val="accent5"/>
                </a:lnRef>
                <a:fillRef idx="1">
                  <a:schemeClr val="lt1"/>
                </a:fillRef>
                <a:effectRef idx="0">
                  <a:schemeClr val="accent5"/>
                </a:effectRef>
                <a:fontRef idx="minor">
                  <a:schemeClr val="dk1"/>
                </a:fontRef>
              </p:style>
              <p:txBody>
                <a:bodyPr rtlCol="0" anchor="ctr"/>
                <a:lstStyle/>
                <a:p>
                  <a:pPr algn="ctr"/>
                  <a:r>
                    <a:rPr lang="en-US" altLang="ja-JP" sz="700" dirty="0" smtClean="0">
                      <a:latin typeface="Meiryo UI" panose="020B0604030504040204" pitchFamily="50" charset="-128"/>
                      <a:ea typeface="Meiryo UI" panose="020B0604030504040204" pitchFamily="50" charset="-128"/>
                      <a:cs typeface="Meiryo UI" panose="020B0604030504040204" pitchFamily="50" charset="-128"/>
                    </a:rPr>
                    <a:t>100 ㎡</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未満</a:t>
                  </a:r>
                  <a:endParaRPr lang="ja-JP" altLang="en-US"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0" name="角丸四角形 179"/>
                <p:cNvSpPr/>
                <p:nvPr/>
              </p:nvSpPr>
              <p:spPr>
                <a:xfrm>
                  <a:off x="1608150" y="2725995"/>
                  <a:ext cx="992163" cy="185443"/>
                </a:xfrm>
                <a:prstGeom prst="roundRect">
                  <a:avLst/>
                </a:prstGeom>
                <a:ln w="6350"/>
              </p:spPr>
              <p:style>
                <a:lnRef idx="2">
                  <a:schemeClr val="accent5"/>
                </a:lnRef>
                <a:fillRef idx="1">
                  <a:schemeClr val="lt1"/>
                </a:fillRef>
                <a:effectRef idx="0">
                  <a:schemeClr val="accent5"/>
                </a:effectRef>
                <a:fontRef idx="minor">
                  <a:schemeClr val="dk1"/>
                </a:fontRef>
              </p:style>
              <p:txBody>
                <a:bodyPr rtlCol="0" anchor="ctr"/>
                <a:lstStyle/>
                <a:p>
                  <a:pPr algn="ct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手続きなし</a:t>
                  </a:r>
                  <a:endParaRPr lang="en-US" altLang="ja-JP" sz="7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81" name="正方形/長方形 180"/>
                <p:cNvSpPr/>
                <p:nvPr/>
              </p:nvSpPr>
              <p:spPr>
                <a:xfrm>
                  <a:off x="1608149" y="2492969"/>
                  <a:ext cx="992164" cy="170259"/>
                </a:xfrm>
                <a:prstGeom prst="rect">
                  <a:avLst/>
                </a:prstGeom>
                <a:solidFill>
                  <a:schemeClr val="accent5">
                    <a:lumMod val="20000"/>
                    <a:lumOff val="80000"/>
                  </a:schemeClr>
                </a:solidFill>
                <a:ln w="6350"/>
              </p:spPr>
              <p:style>
                <a:lnRef idx="2">
                  <a:schemeClr val="accent5"/>
                </a:lnRef>
                <a:fillRef idx="1">
                  <a:schemeClr val="lt1"/>
                </a:fillRef>
                <a:effectRef idx="0">
                  <a:schemeClr val="accent5"/>
                </a:effectRef>
                <a:fontRef idx="minor">
                  <a:schemeClr val="dk1"/>
                </a:fontRef>
              </p:style>
              <p:txBody>
                <a:bodyPr rtlCol="0" anchor="ctr"/>
                <a:lstStyle/>
                <a:p>
                  <a:pPr algn="ctr"/>
                  <a:r>
                    <a:rPr kumimoji="1" lang="ja-JP" altLang="en-US" sz="700" dirty="0" smtClean="0">
                      <a:latin typeface="Meiryo UI" panose="020B0604030504040204" pitchFamily="50" charset="-128"/>
                      <a:ea typeface="Meiryo UI" panose="020B0604030504040204" pitchFamily="50" charset="-128"/>
                      <a:cs typeface="Meiryo UI" panose="020B0604030504040204" pitchFamily="50" charset="-128"/>
                    </a:rPr>
                    <a:t>基準適合努力義務</a:t>
                  </a:r>
                  <a:endParaRPr kumimoji="1" lang="ja-JP" altLang="en-US" sz="700"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169" name="二等辺三角形 168"/>
              <p:cNvSpPr/>
              <p:nvPr/>
            </p:nvSpPr>
            <p:spPr>
              <a:xfrm rot="10800000">
                <a:off x="885881" y="4312392"/>
                <a:ext cx="299489" cy="45719"/>
              </a:xfrm>
              <a:prstGeom prst="triangl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700" dirty="0"/>
              </a:p>
            </p:txBody>
          </p:sp>
          <p:sp>
            <p:nvSpPr>
              <p:cNvPr id="170" name="二等辺三角形 169"/>
              <p:cNvSpPr/>
              <p:nvPr/>
            </p:nvSpPr>
            <p:spPr>
              <a:xfrm rot="10800000">
                <a:off x="2035712" y="3596744"/>
                <a:ext cx="299489" cy="45719"/>
              </a:xfrm>
              <a:prstGeom prst="triangl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700"/>
              </a:p>
            </p:txBody>
          </p:sp>
          <p:sp>
            <p:nvSpPr>
              <p:cNvPr id="171" name="二等辺三角形 170"/>
              <p:cNvSpPr/>
              <p:nvPr/>
            </p:nvSpPr>
            <p:spPr>
              <a:xfrm rot="10800000">
                <a:off x="2208352" y="4312393"/>
                <a:ext cx="299489" cy="45719"/>
              </a:xfrm>
              <a:prstGeom prst="triangl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700" dirty="0"/>
              </a:p>
            </p:txBody>
          </p:sp>
        </p:grpSp>
        <p:sp>
          <p:nvSpPr>
            <p:cNvPr id="182" name="正方形/長方形 181"/>
            <p:cNvSpPr/>
            <p:nvPr/>
          </p:nvSpPr>
          <p:spPr>
            <a:xfrm>
              <a:off x="1079029" y="5635910"/>
              <a:ext cx="505023" cy="138597"/>
            </a:xfrm>
            <a:prstGeom prst="rect">
              <a:avLst/>
            </a:prstGeom>
            <a:ln w="6350"/>
          </p:spPr>
          <p:style>
            <a:lnRef idx="2">
              <a:schemeClr val="accent5"/>
            </a:lnRef>
            <a:fillRef idx="1">
              <a:schemeClr val="lt1"/>
            </a:fillRef>
            <a:effectRef idx="0">
              <a:schemeClr val="accent5"/>
            </a:effectRef>
            <a:fontRef idx="minor">
              <a:schemeClr val="dk1"/>
            </a:fontRef>
          </p:style>
          <p:txBody>
            <a:bodyPr rtlCol="0" anchor="ctr"/>
            <a:lstStyle/>
            <a:p>
              <a:pPr algn="ct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新築</a:t>
              </a:r>
              <a:endParaRPr lang="ja-JP" altLang="en-US"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3" name="正方形/長方形 182"/>
            <p:cNvSpPr/>
            <p:nvPr/>
          </p:nvSpPr>
          <p:spPr>
            <a:xfrm>
              <a:off x="1628076" y="5637094"/>
              <a:ext cx="540038" cy="137415"/>
            </a:xfrm>
            <a:prstGeom prst="rect">
              <a:avLst/>
            </a:prstGeom>
            <a:ln w="6350"/>
          </p:spPr>
          <p:style>
            <a:lnRef idx="2">
              <a:schemeClr val="accent5"/>
            </a:lnRef>
            <a:fillRef idx="1">
              <a:schemeClr val="lt1"/>
            </a:fillRef>
            <a:effectRef idx="0">
              <a:schemeClr val="accent5"/>
            </a:effectRef>
            <a:fontRef idx="minor">
              <a:schemeClr val="dk1"/>
            </a:fontRef>
          </p:style>
          <p:txBody>
            <a:bodyPr rtlCol="0" anchor="ctr"/>
            <a:lstStyle/>
            <a:p>
              <a:pPr algn="ctr"/>
              <a:r>
                <a:rPr lang="ja-JP" altLang="en-US" sz="700" dirty="0">
                  <a:latin typeface="Meiryo UI" panose="020B0604030504040204" pitchFamily="50" charset="-128"/>
                  <a:ea typeface="Meiryo UI" panose="020B0604030504040204" pitchFamily="50" charset="-128"/>
                  <a:cs typeface="Meiryo UI" panose="020B0604030504040204" pitchFamily="50" charset="-128"/>
                </a:rPr>
                <a:t>増築等</a:t>
              </a:r>
            </a:p>
          </p:txBody>
        </p:sp>
      </p:grpSp>
      <p:sp>
        <p:nvSpPr>
          <p:cNvPr id="31" name="角丸四角形 30"/>
          <p:cNvSpPr/>
          <p:nvPr/>
        </p:nvSpPr>
        <p:spPr>
          <a:xfrm>
            <a:off x="4136657" y="5646511"/>
            <a:ext cx="5474065" cy="1028313"/>
          </a:xfrm>
          <a:prstGeom prst="roundRect">
            <a:avLst>
              <a:gd name="adj" fmla="val 6938"/>
            </a:avLst>
          </a:prstGeom>
          <a:ln w="9525"/>
        </p:spPr>
        <p:style>
          <a:lnRef idx="2">
            <a:schemeClr val="accent1"/>
          </a:lnRef>
          <a:fillRef idx="1">
            <a:schemeClr val="lt1"/>
          </a:fillRef>
          <a:effectRef idx="0">
            <a:schemeClr val="accent1"/>
          </a:effectRef>
          <a:fontRef idx="minor">
            <a:schemeClr val="dk1"/>
          </a:fontRef>
        </p:style>
        <p:txBody>
          <a:bodyPr wrap="square">
            <a:spAutoFit/>
          </a:bodyPr>
          <a:lstStyle/>
          <a:p>
            <a:pPr>
              <a:lnSpc>
                <a:spcPts val="1000"/>
              </a:lnSpc>
              <a:defRPr sz="1000"/>
            </a:pPr>
            <a:r>
              <a:rPr lang="ja-JP" altLang="en-US" sz="10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■今後の対応（案）</a:t>
            </a:r>
            <a:endParaRPr lang="en-US" altLang="ja-JP" sz="10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defRPr sz="1000"/>
            </a:pPr>
            <a:endParaRPr lang="en-US" altLang="ja-JP" sz="10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defRPr sz="1000"/>
            </a:pPr>
            <a:r>
              <a:rPr lang="ja-JP" altLang="en-US" sz="10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○コンビニ事業者にヒアリングを実施し、対応状況を確認。（平成</a:t>
            </a:r>
            <a:r>
              <a:rPr lang="en-US" altLang="ja-JP" sz="9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28</a:t>
            </a:r>
            <a:r>
              <a:rPr lang="ja-JP" altLang="en-US" sz="9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9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12</a:t>
            </a:r>
            <a:r>
              <a:rPr lang="ja-JP" altLang="en-US" sz="9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月～平成</a:t>
            </a:r>
            <a:r>
              <a:rPr lang="en-US" altLang="ja-JP" sz="9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9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年１月）</a:t>
            </a:r>
            <a:endParaRPr lang="en-US" altLang="ja-JP" sz="9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defRPr sz="1000"/>
            </a:pPr>
            <a:endParaRPr lang="en-US" altLang="ja-JP" sz="9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defRPr sz="1000"/>
            </a:pPr>
            <a:r>
              <a:rPr lang="ja-JP" altLang="en-US" sz="9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○その状況を検討部会で議論し、対応について検討を行う。（平成</a:t>
            </a:r>
            <a:r>
              <a:rPr lang="en-US" altLang="ja-JP" sz="9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9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年２月）</a:t>
            </a:r>
            <a:endParaRPr lang="en-US" altLang="ja-JP" sz="9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defRPr sz="1000"/>
            </a:pPr>
            <a:endParaRPr lang="en-US" altLang="ja-JP" sz="9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defRPr sz="1000"/>
            </a:pPr>
            <a:r>
              <a:rPr lang="ja-JP" altLang="en-US" sz="9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○部会での検討を踏まえ</a:t>
            </a:r>
            <a:r>
              <a:rPr lang="ja-JP" altLang="en-US" sz="900" b="1"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、審議会委員に結果</a:t>
            </a:r>
            <a:r>
              <a:rPr lang="ja-JP" altLang="en-US" sz="9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を報告する。（平成</a:t>
            </a:r>
            <a:r>
              <a:rPr lang="en-US" altLang="ja-JP" sz="9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9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年３月）</a:t>
            </a:r>
            <a:endParaRPr lang="en-US" altLang="ja-JP" sz="9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5" name="角丸四角形 184"/>
          <p:cNvSpPr>
            <a:spLocks noChangeArrowheads="1"/>
          </p:cNvSpPr>
          <p:nvPr/>
        </p:nvSpPr>
        <p:spPr bwMode="auto">
          <a:xfrm>
            <a:off x="4192316" y="1113696"/>
            <a:ext cx="5346524" cy="2905460"/>
          </a:xfrm>
          <a:prstGeom prst="roundRect">
            <a:avLst>
              <a:gd name="adj" fmla="val 2492"/>
            </a:avLst>
          </a:prstGeom>
          <a:solidFill>
            <a:srgbClr val="FFFFFF"/>
          </a:solidFill>
          <a:ln w="9525">
            <a:solidFill>
              <a:srgbClr val="385D8A"/>
            </a:solidFill>
            <a:round/>
            <a:headEnd/>
            <a:tailEnd/>
          </a:ln>
        </p:spPr>
        <p:txBody>
          <a:bodyPr wrap="square" lIns="91440" tIns="45720" rIns="91440" bIns="4572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nSpc>
                <a:spcPts val="1100"/>
              </a:lnSpc>
              <a:defRPr sz="1000"/>
            </a:pPr>
            <a:r>
              <a:rPr lang="ja-JP" altLang="en-US" sz="9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■課題等</a:t>
            </a:r>
            <a:endParaRPr lang="en-US" altLang="ja-JP" sz="9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defRPr sz="1000"/>
            </a:pPr>
            <a:r>
              <a:rPr lang="ja-JP" altLang="en-US" sz="8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○検討部会等における意見から抽出された課題</a:t>
            </a:r>
            <a:endParaRPr lang="en-US" altLang="ja-JP" sz="8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defRPr sz="1000"/>
            </a:pPr>
            <a:r>
              <a:rPr lang="ja-JP" altLang="en-US" sz="8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・コンビニの「公共性」について</a:t>
            </a:r>
          </a:p>
          <a:p>
            <a:pPr>
              <a:lnSpc>
                <a:spcPts val="1100"/>
              </a:lnSpc>
              <a:defRPr sz="1000"/>
            </a:pPr>
            <a:r>
              <a:rPr lang="ja-JP" altLang="en-US" sz="7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提供されるサービスが</a:t>
            </a:r>
            <a:r>
              <a:rPr lang="ja-JP" altLang="en-US" sz="700" dirty="0" err="1"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7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者にとって適切で</a:t>
            </a:r>
            <a:r>
              <a:rPr lang="ja-JP" altLang="en-US" sz="7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あるか</a:t>
            </a:r>
            <a:r>
              <a:rPr lang="ja-JP" altLang="en-US" sz="7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。障がい者の利用を想定した設備</a:t>
            </a:r>
            <a:r>
              <a:rPr lang="ja-JP" altLang="en-US" sz="7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7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導入等、全ての利用者への配慮がなされているか。</a:t>
            </a:r>
            <a:endParaRPr lang="en-US" altLang="ja-JP" sz="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defRPr sz="1000"/>
            </a:pPr>
            <a:r>
              <a:rPr lang="ja-JP" altLang="en-US" sz="8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・基準以外の望ましい配慮の実施状況</a:t>
            </a:r>
            <a:endParaRPr lang="en-US" altLang="ja-JP" sz="8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defRPr sz="1000"/>
            </a:pPr>
            <a:r>
              <a:rPr lang="ja-JP" altLang="en-US" sz="8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現行のバリアフリー法及び福祉のまちづくり条例の基準にはない、望ましい配慮についても事業者の理解を得るべき。</a:t>
            </a:r>
            <a:endParaRPr lang="en-US" altLang="ja-JP" sz="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defRPr sz="1000"/>
            </a:pPr>
            <a:r>
              <a:rPr lang="ja-JP" altLang="en-US" sz="8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・義務化する場合、引き続き事前協議制度を残すのか検討が必要。</a:t>
            </a:r>
            <a:endParaRPr lang="en-US" altLang="ja-JP" sz="8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defRPr sz="1000"/>
            </a:pPr>
            <a:r>
              <a:rPr lang="ja-JP" altLang="en-US" sz="8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基準強化に伴い便所が整備されなくなる</a:t>
            </a:r>
            <a:r>
              <a:rPr lang="ja-JP" altLang="en-US" sz="8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可能性あり。</a:t>
            </a:r>
            <a:endParaRPr lang="ja-JP" altLang="en-US" sz="8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defRPr sz="1000"/>
            </a:pPr>
            <a:endParaRPr lang="en-US" altLang="ja-JP" sz="8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defRPr sz="1000"/>
            </a:pPr>
            <a:r>
              <a:rPr lang="ja-JP" altLang="en-US" sz="8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○計画図面に</a:t>
            </a:r>
            <a:r>
              <a:rPr lang="ja-JP" altLang="en-US" sz="8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おいて抽出された課題</a:t>
            </a:r>
          </a:p>
          <a:p>
            <a:pPr>
              <a:lnSpc>
                <a:spcPts val="1100"/>
              </a:lnSpc>
              <a:defRPr sz="1000"/>
            </a:pPr>
            <a:r>
              <a:rPr lang="ja-JP" altLang="en-US" sz="8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車いす使用者用便房まで</a:t>
            </a:r>
            <a:r>
              <a:rPr lang="ja-JP" altLang="en-US" sz="8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の通路</a:t>
            </a:r>
            <a:endParaRPr lang="en-US" altLang="ja-JP" sz="8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defRPr sz="1000"/>
            </a:pPr>
            <a:r>
              <a:rPr lang="ja-JP" altLang="en-US" sz="8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１以上</a:t>
            </a:r>
            <a:r>
              <a:rPr lang="ja-JP" altLang="en-US" sz="7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の基準を満たした経路の確保</a:t>
            </a:r>
            <a:r>
              <a:rPr lang="ja-JP" altLang="en-US" sz="7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が</a:t>
            </a:r>
            <a:r>
              <a:rPr lang="ja-JP" altLang="en-US" sz="7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必要であるが、確保</a:t>
            </a:r>
            <a:r>
              <a:rPr lang="ja-JP" altLang="en-US" sz="7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されていない</a:t>
            </a:r>
            <a:r>
              <a:rPr lang="ja-JP" altLang="en-US" sz="7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ケース</a:t>
            </a:r>
            <a:r>
              <a:rPr lang="ja-JP" altLang="en-US" sz="7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が</a:t>
            </a:r>
            <a:r>
              <a:rPr lang="ja-JP" altLang="en-US" sz="7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ある</a:t>
            </a:r>
            <a:r>
              <a:rPr lang="ja-JP" altLang="en-US" sz="7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100"/>
              </a:lnSpc>
              <a:defRPr sz="1000"/>
            </a:pPr>
            <a:r>
              <a:rPr lang="ja-JP" altLang="en-US" sz="8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便所の触知図案内板設置に関する基準に</a:t>
            </a:r>
            <a:r>
              <a:rPr lang="ja-JP" altLang="en-US" sz="8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ついて</a:t>
            </a:r>
            <a:endParaRPr lang="en-US" altLang="ja-JP" sz="8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defRPr sz="1000"/>
            </a:pPr>
            <a:r>
              <a:rPr lang="ja-JP" altLang="en-US" sz="8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便房</a:t>
            </a:r>
            <a:r>
              <a:rPr lang="ja-JP" altLang="en-US" sz="7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の配置</a:t>
            </a:r>
            <a:r>
              <a:rPr lang="ja-JP" altLang="en-US" sz="7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が比較的単純であるため、</a:t>
            </a:r>
            <a:r>
              <a:rPr lang="ja-JP" altLang="en-US" sz="7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触知図案内板の設置の必要性を問う声も</a:t>
            </a:r>
            <a:r>
              <a:rPr lang="ja-JP" altLang="en-US" sz="7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多く、整備率が低い項目である。</a:t>
            </a:r>
            <a:endParaRPr lang="ja-JP" altLang="en-US" sz="7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defRPr sz="1000"/>
            </a:pPr>
            <a:r>
              <a:rPr lang="ja-JP" altLang="en-US" sz="8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「床面の滑りにくさ」について</a:t>
            </a:r>
          </a:p>
          <a:p>
            <a:pPr>
              <a:lnSpc>
                <a:spcPts val="1100"/>
              </a:lnSpc>
              <a:defRPr sz="1000"/>
            </a:pPr>
            <a:r>
              <a:rPr lang="ja-JP" altLang="en-US" sz="8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売場を明るくとの観点から、床面にセラミックタイル等を使用するケースが多く、濡れると滑りやすい場合がある。</a:t>
            </a:r>
          </a:p>
          <a:p>
            <a:pPr>
              <a:lnSpc>
                <a:spcPts val="1100"/>
              </a:lnSpc>
              <a:defRPr sz="1000"/>
            </a:pPr>
            <a:r>
              <a:rPr lang="ja-JP" altLang="en-US" sz="8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案内設備までの経路（視覚障がい者誘導用ブロックの</a:t>
            </a:r>
            <a:r>
              <a:rPr lang="ja-JP" altLang="en-US" sz="8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敷設）</a:t>
            </a:r>
            <a:endParaRPr lang="en-US" altLang="ja-JP" sz="8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defRPr sz="1000"/>
            </a:pPr>
            <a:r>
              <a:rPr lang="ja-JP" altLang="en-US" sz="8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新築の店舗では歩車分離が難しく危険な場合があり、誘導方策の検討が必要。</a:t>
            </a:r>
            <a:endParaRPr lang="en-US" altLang="ja-JP" sz="7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defRPr sz="1000"/>
            </a:pPr>
            <a:r>
              <a:rPr lang="ja-JP" altLang="en-US" sz="8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出入口の段差解消方策</a:t>
            </a:r>
          </a:p>
          <a:p>
            <a:pPr>
              <a:lnSpc>
                <a:spcPts val="1100"/>
              </a:lnSpc>
              <a:defRPr sz="1000"/>
            </a:pPr>
            <a:r>
              <a:rPr lang="ja-JP" altLang="en-US" sz="7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出入口部分の段差解消の傾斜路に「立ち上がり部」が必要。事業者に安全対策を求める必要がある。</a:t>
            </a:r>
            <a:endParaRPr lang="en-US" altLang="ja-JP" sz="7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defRPr sz="1000"/>
            </a:pPr>
            <a:r>
              <a:rPr lang="ja-JP" altLang="en-US" sz="7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7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500"/>
              </a:lnSpc>
              <a:defRPr sz="1000"/>
            </a:pPr>
            <a:endParaRPr lang="en-US" altLang="ja-JP" sz="9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正方形/長方形 32"/>
          <p:cNvSpPr/>
          <p:nvPr/>
        </p:nvSpPr>
        <p:spPr>
          <a:xfrm>
            <a:off x="218085" y="3209548"/>
            <a:ext cx="3600400" cy="1475035"/>
          </a:xfrm>
          <a:prstGeom prst="rect">
            <a:avLst/>
          </a:prstGeom>
          <a:noFill/>
          <a:ln w="9525">
            <a:solidFill>
              <a:schemeClr val="accent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77" name="正方形/長方形 76"/>
          <p:cNvSpPr/>
          <p:nvPr/>
        </p:nvSpPr>
        <p:spPr>
          <a:xfrm>
            <a:off x="215900" y="4725144"/>
            <a:ext cx="3600400" cy="1537308"/>
          </a:xfrm>
          <a:prstGeom prst="rect">
            <a:avLst/>
          </a:prstGeom>
          <a:noFill/>
          <a:ln w="9525">
            <a:solidFill>
              <a:schemeClr val="accent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78" name="正方形/長方形 77"/>
          <p:cNvSpPr/>
          <p:nvPr/>
        </p:nvSpPr>
        <p:spPr>
          <a:xfrm>
            <a:off x="215900" y="6315791"/>
            <a:ext cx="3600400" cy="494157"/>
          </a:xfrm>
          <a:prstGeom prst="rect">
            <a:avLst/>
          </a:prstGeom>
          <a:noFill/>
          <a:ln w="9525">
            <a:solidFill>
              <a:schemeClr val="accent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6" name="右矢印 5"/>
          <p:cNvSpPr/>
          <p:nvPr/>
        </p:nvSpPr>
        <p:spPr>
          <a:xfrm>
            <a:off x="3882677" y="3329643"/>
            <a:ext cx="187747" cy="1021448"/>
          </a:xfrm>
          <a:prstGeom prst="rightArrow">
            <a:avLst/>
          </a:prstGeom>
          <a:noFill/>
          <a:ln w="1270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 name="角丸四角形 80"/>
          <p:cNvSpPr/>
          <p:nvPr/>
        </p:nvSpPr>
        <p:spPr>
          <a:xfrm>
            <a:off x="4124304" y="1034598"/>
            <a:ext cx="5494038" cy="4541487"/>
          </a:xfrm>
          <a:prstGeom prst="roundRect">
            <a:avLst>
              <a:gd name="adj" fmla="val 2477"/>
            </a:avLst>
          </a:prstGeom>
          <a:noFill/>
          <a:ln w="9525">
            <a:solidFill>
              <a:schemeClr val="accent1"/>
            </a:solidFill>
            <a:prstDash val="soli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700"/>
          </a:p>
        </p:txBody>
      </p:sp>
    </p:spTree>
    <p:extLst>
      <p:ext uri="{BB962C8B-B14F-4D97-AF65-F5344CB8AC3E}">
        <p14:creationId xmlns:p14="http://schemas.microsoft.com/office/powerpoint/2010/main" val="19195725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x5bfe__x8c61__x30e6__x30fc__x30b6__x30fc_ xmlns="46689e31-b03d-4afa-a735-a1f8d7beadb1"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D0914A58C7C9D94DB435116EF43D38D7" ma:contentTypeVersion="1" ma:contentTypeDescription="新しいドキュメントを作成します。" ma:contentTypeScope="" ma:versionID="942bdad79e90e32b7aa339969f001042">
  <xsd:schema xmlns:xsd="http://www.w3.org/2001/XMLSchema" xmlns:xs="http://www.w3.org/2001/XMLSchema" xmlns:p="http://schemas.microsoft.com/office/2006/metadata/properties" xmlns:ns2="46689e31-b03d-4afa-a735-a1f8d7beadb1" targetNamespace="http://schemas.microsoft.com/office/2006/metadata/properties" ma:root="true" ma:fieldsID="2c9f98b6516b9dba60a2d94ebc4473d3" ns2:_="">
    <xsd:import namespace="46689e31-b03d-4afa-a735-a1f8d7beadb1"/>
    <xsd:element name="properties">
      <xsd:complexType>
        <xsd:sequence>
          <xsd:element name="documentManagement">
            <xsd:complexType>
              <xsd:all>
                <xsd:element ref="ns2:_x5bfe__x8c61__x30e6__x30fc__x30b6__x30fc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6689e31-b03d-4afa-a735-a1f8d7beadb1" elementFormDefault="qualified">
    <xsd:import namespace="http://schemas.microsoft.com/office/2006/documentManagement/types"/>
    <xsd:import namespace="http://schemas.microsoft.com/office/infopath/2007/PartnerControls"/>
    <xsd:element name="_x5bfe__x8c61__x30e6__x30fc__x30b6__x30fc_" ma:index="8" nillable="true" ma:displayName="対象ユーザー" ma:internalName="_x5bfe__x8c61__x30e6__x30fc__x30b6__x30fc_">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552FDB5-6A50-47CC-88B8-FAA9921A9193}">
  <ds:schemaRefs>
    <ds:schemaRef ds:uri="http://schemas.microsoft.com/sharepoint/v3/contenttype/forms"/>
  </ds:schemaRefs>
</ds:datastoreItem>
</file>

<file path=customXml/itemProps2.xml><?xml version="1.0" encoding="utf-8"?>
<ds:datastoreItem xmlns:ds="http://schemas.openxmlformats.org/officeDocument/2006/customXml" ds:itemID="{BCA4C02A-2C28-431B-B1E6-D1A5706EF909}">
  <ds:schemaRefs>
    <ds:schemaRef ds:uri="http://purl.org/dc/elements/1.1/"/>
    <ds:schemaRef ds:uri="http://schemas.microsoft.com/office/infopath/2007/PartnerControls"/>
    <ds:schemaRef ds:uri="http://schemas.openxmlformats.org/package/2006/metadata/core-properties"/>
    <ds:schemaRef ds:uri="http://purl.org/dc/dcmitype/"/>
    <ds:schemaRef ds:uri="http://schemas.microsoft.com/office/2006/metadata/properties"/>
    <ds:schemaRef ds:uri="http://schemas.microsoft.com/office/2006/documentManagement/types"/>
    <ds:schemaRef ds:uri="46689e31-b03d-4afa-a735-a1f8d7beadb1"/>
    <ds:schemaRef ds:uri="http://www.w3.org/XML/1998/namespace"/>
    <ds:schemaRef ds:uri="http://purl.org/dc/terms/"/>
  </ds:schemaRefs>
</ds:datastoreItem>
</file>

<file path=customXml/itemProps3.xml><?xml version="1.0" encoding="utf-8"?>
<ds:datastoreItem xmlns:ds="http://schemas.openxmlformats.org/officeDocument/2006/customXml" ds:itemID="{E66C37C8-C106-431C-A95D-142ED6BC98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6689e31-b03d-4afa-a735-a1f8d7bead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9731</TotalTime>
  <Words>298</Words>
  <Application>Microsoft Office PowerPoint</Application>
  <PresentationFormat>ユーザー設定</PresentationFormat>
  <Paragraphs>146</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大阪府</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岩田　賢治</dc:creator>
  <cp:lastModifiedBy>石川　祐理</cp:lastModifiedBy>
  <cp:revision>844</cp:revision>
  <cp:lastPrinted>2016-10-24T06:48:03Z</cp:lastPrinted>
  <dcterms:created xsi:type="dcterms:W3CDTF">2015-05-22T04:08:38Z</dcterms:created>
  <dcterms:modified xsi:type="dcterms:W3CDTF">2016-11-04T00:11:51Z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0x010100D0914A58C7C9D94DB435116EF43D38D7</vt:lpwstr>
  </property>
</Properties>
</file>