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1" r:id="rId5"/>
    <p:sldId id="292" r:id="rId6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2" autoAdjust="0"/>
    <p:restoredTop sz="94660"/>
  </p:normalViewPr>
  <p:slideViewPr>
    <p:cSldViewPr>
      <p:cViewPr varScale="1">
        <p:scale>
          <a:sx n="49" d="100"/>
          <a:sy n="49" d="100"/>
        </p:scale>
        <p:origin x="2232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6C0555F-264A-49BF-989F-1FE397499105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55D609D-EC56-4F48-892C-F7F6ED7DC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10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90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B9C70-1D5C-4F27-8496-5A15EEC2E0FC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81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47F64-319C-4B3A-A2C3-006F28454881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5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0BF5-3E59-4147-A445-72648204E5EB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17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FC298-77BB-4235-A213-0C61093A82E4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37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2D82-4C95-4969-80F5-2E13322923AE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36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9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83E0-9DCB-4A67-B9AF-ED9E61FB6283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04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85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85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B49C2-3235-4FA3-A919-E662650CD2A2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20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455B-F327-46CE-806C-9F8E5D7E8F6E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75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9B8C-7BC9-4F6A-ADBA-3A394638032A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66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16" y="394409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303" y="394415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16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F0C2-4CE7-423D-B723-3BCC847C72FA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6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8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30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18F7-C033-483B-BB31-C18E1830CE59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CC71-8E78-4B4B-ADE0-5A2CA4A975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42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9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AED8A-9804-4540-83EE-7F985E620EC3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437112" y="9129464"/>
            <a:ext cx="21717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708920" y="9561512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CC71-8E78-4B4B-ADE0-5A2CA4A9750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6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00150"/>
              </p:ext>
            </p:extLst>
          </p:nvPr>
        </p:nvGraphicFramePr>
        <p:xfrm>
          <a:off x="116633" y="1352600"/>
          <a:ext cx="6615006" cy="792390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06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3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1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6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225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契約年度</a:t>
                      </a:r>
                      <a:endParaRPr lang="en-US" altLang="ja-JP" sz="1100" b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 設 名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</a:p>
                    <a:p>
                      <a:pPr algn="ctr" fontAlgn="ctr"/>
                      <a:r>
                        <a:rPr lang="ja-JP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ｻｰﾋﾞｽ</a:t>
                      </a:r>
                      <a:r>
                        <a:rPr lang="ja-JP" alt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省ｴﾈ率</a:t>
                      </a:r>
                      <a:endParaRPr lang="en-US" altLang="ja-JP" sz="1100" b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lang="en-US" altLang="ja-JP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考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2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13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母子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altLang="en-US" sz="13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24.8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14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3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19.7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急性期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・総合医療センター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教育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13.7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</a:t>
                      </a:r>
                      <a:r>
                        <a:rPr lang="ja-JP" altLang="en-US" sz="110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がい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者交流促進センター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21.8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・府市合同庁舎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29.1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呼吸器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・アレルギー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39.8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マイドーム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おおさか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29.4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労働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34.7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門真運転免許試験場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19.4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中河内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17.3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　本館・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8.3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契約満了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18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体育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b="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16.1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海洋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17.3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19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男女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共同参画・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青少年センター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24.7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25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池田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保健所外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(11)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lang="zh-TW" altLang="en-US" sz="11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7.7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りんくうタウン駅ビル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31.2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中央図書館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42.9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27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東警察署外７件 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(8)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35.1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泉北府民センタービル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18.3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北野高等学校外７件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20.9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中河内救命救急センター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東成警察署外４件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41.2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三島府民センタービル外１件 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(2)</a:t>
                      </a:r>
                      <a:endParaRPr lang="ja-JP" alt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35.8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144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（再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ESCO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天王寺</a:t>
                      </a: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高等学校外７件 </a:t>
                      </a:r>
                      <a:r>
                        <a:rPr lang="en-US" altLang="ja-JP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16.3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狭山池博物館 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43.2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都島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警察署外４件 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50.9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泉南府民センタービル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33.4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（再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ESCO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四條畷高等学校外５件（</a:t>
                      </a:r>
                      <a:r>
                        <a:rPr lang="en-US" altLang="zh-TW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</a:t>
                      </a:r>
                      <a:r>
                        <a:rPr lang="zh-TW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lang="ja-JP" alt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17.6 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天王寺警察署外４件（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48.2 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服部緑地外２件（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en-US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24.4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令和元年度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近</a:t>
                      </a:r>
                      <a:r>
                        <a:rPr lang="ja-JP" alt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つ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飛鳥博物館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25.1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（詳細設計中）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076245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国際会議場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33.8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03114"/>
                  </a:ext>
                </a:extLst>
              </a:tr>
              <a:tr h="21407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大淀警察署外４件（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41.3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48707"/>
                  </a:ext>
                </a:extLst>
              </a:tr>
              <a:tr h="280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浜寺公園外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件（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23.1</a:t>
                      </a:r>
                      <a:endParaRPr lang="ja-JP" alt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36609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48059" y="1064568"/>
            <a:ext cx="56084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表．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事業の導入施設一覧（計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96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99392" y="9359548"/>
            <a:ext cx="64566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１（　）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以上の場合の施設数を</a:t>
            </a:r>
            <a:r>
              <a:rPr lang="ja-JP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示す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、内訳は別表参照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再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施設数に計上しない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57" y="684783"/>
            <a:ext cx="6823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新・大阪府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アクションプランの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進捗状況に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56481" y="198127"/>
            <a:ext cx="1075160" cy="4036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b="1" dirty="0" smtClean="0">
                <a:solidFill>
                  <a:srgbClr val="00206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 UI" panose="020B0604030504040204" pitchFamily="50" charset="-128"/>
              </a:rPr>
              <a:t>資料⑦</a:t>
            </a:r>
            <a:endParaRPr kumimoji="1" lang="ja-JP" altLang="en-US" sz="2200" b="1" dirty="0">
              <a:solidFill>
                <a:srgbClr val="00206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03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980177"/>
              </p:ext>
            </p:extLst>
          </p:nvPr>
        </p:nvGraphicFramePr>
        <p:xfrm>
          <a:off x="147312" y="427190"/>
          <a:ext cx="6589288" cy="52089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12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56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 設 名</a:t>
                      </a:r>
                      <a:endParaRPr lang="ja-JP" altLang="en-US" sz="950" b="0" i="0" u="none" strike="noStrike" dirty="0"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9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　　訳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三島府民センタービル、泉南府民センタービル、南河内府民センタービル、北河内府民センタービル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　本館・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府庁本館、府庁別館 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</a:t>
                      </a:r>
                      <a:r>
                        <a:rPr lang="ja-JP" altLang="en-US" sz="95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海洋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本館・ヨットハウス、ファミリー棟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池田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保健所外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(11)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茨木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寝屋川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守口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四條畷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八尾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</a:t>
                      </a:r>
                      <a:endParaRPr lang="en-US" altLang="zh-TW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藤井寺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富田林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和泉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岸和田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泉佐野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保健所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東警察署外７件 </a:t>
                      </a:r>
                      <a:r>
                        <a:rPr lang="en-US" altLang="ja-JP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 南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大正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東淀川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西成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堺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羽曳野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en-US" altLang="zh-TW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寝屋川</a:t>
                      </a:r>
                      <a:r>
                        <a:rPr lang="ja-JP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北野高等学校外７件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北野高校、大手前高校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高津高校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夕陽丘高校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春日丘高校、三国丘高校</a:t>
                      </a:r>
                      <a:r>
                        <a:rPr lang="en-US" altLang="ja-JP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岸和田高校</a:t>
                      </a:r>
                      <a:endParaRPr lang="en-US" altLang="ja-JP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桃谷高校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東成警察署外４件 </a:t>
                      </a:r>
                      <a:r>
                        <a:rPr lang="en-US" altLang="zh-TW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東成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、阿倍野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、箕面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、富田林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、黒山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三島府民センタービル外１件 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(2)</a:t>
                      </a:r>
                      <a:endParaRPr lang="ja-JP" altLang="en-US" sz="9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三島府民センタービル、南河内府民センタービル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天王寺</a:t>
                      </a:r>
                      <a:r>
                        <a:rPr lang="ja-JP" altLang="en-US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高等学校外７件 </a:t>
                      </a:r>
                      <a:r>
                        <a:rPr lang="en-US" altLang="ja-JP" sz="95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(8)</a:t>
                      </a:r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、清水谷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港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茨木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枚方津田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高校、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山本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en-US" altLang="zh-TW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八尾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、今宮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endParaRPr lang="ja-JP" altLang="en-US" sz="9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都島</a:t>
                      </a:r>
                      <a:r>
                        <a:rPr lang="zh-TW" altLang="en-US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警察署外４件 </a:t>
                      </a:r>
                      <a:r>
                        <a:rPr lang="en-US" altLang="zh-TW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(5)</a:t>
                      </a:r>
                      <a:endParaRPr lang="zh-TW" altLang="en-US" sz="95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都島警察署、旭警察署、住吉警察署、泉南警察署、関西空港警察署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四條畷高等学校外５件（</a:t>
                      </a:r>
                      <a:r>
                        <a:rPr lang="en-US" altLang="zh-TW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</a:t>
                      </a:r>
                      <a:r>
                        <a:rPr lang="zh-TW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lang="ja-JP" altLang="en-US" sz="9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四條畷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、富田林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、日根野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、大冠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、佐野工科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r>
                        <a:rPr kumimoji="1"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、城東工科</a:t>
                      </a:r>
                      <a:r>
                        <a:rPr kumimoji="1"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endParaRPr kumimoji="1" lang="zh-TW" altLang="en-US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天王寺警察署外４件（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、此花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、浪速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、高石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  <a:r>
                        <a:rPr lang="zh-TW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、豊能</a:t>
                      </a: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警察署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服部緑地外２件（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CN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服部緑地、久宝寺緑地、大泉緑地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大淀警察署外４件（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大淀警察署、摂津警察署、豊中南警察署、枚岡警察署、南堺警察署</a:t>
                      </a:r>
                      <a:endParaRPr lang="zh-CN" altLang="en-US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742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浜寺公園外４件（</a:t>
                      </a:r>
                      <a:r>
                        <a:rPr lang="en-US" altLang="ja-JP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</a:t>
                      </a:r>
                      <a:r>
                        <a:rPr lang="ja-JP" altLang="en-US" sz="9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浜寺公園、錦織公園、石川河川公園、長野公園、りんくう公園</a:t>
                      </a:r>
                      <a:endParaRPr lang="zh-CN" altLang="en-US" sz="9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27846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6462" y="194496"/>
            <a:ext cx="59398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別表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．複数施設一括事業の施設内訳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252" y="5745088"/>
            <a:ext cx="6570000" cy="641302"/>
          </a:xfrm>
          <a:prstGeom prst="rect">
            <a:avLst/>
          </a:prstGeom>
          <a:noFill/>
          <a:ln w="19050" cmpd="dbl">
            <a:solidFill>
              <a:srgbClr val="0070C0"/>
            </a:solidFill>
          </a:ln>
        </p:spPr>
        <p:txBody>
          <a:bodyPr wrap="square" lIns="144000" tIns="108000" rIns="144000" bIns="108000" rtlCol="0">
            <a:spAutoFit/>
          </a:bodyPr>
          <a:lstStyle/>
          <a:p>
            <a:r>
              <a:rPr kumimoji="0" lang="ja-JP" altLang="en-US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</a:t>
            </a:r>
            <a:r>
              <a:rPr kumimoji="0" lang="en-US" altLang="ja-JP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kumimoji="0" lang="ja-JP" altLang="en-US" sz="1100" b="1" u="sng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導入実績･効果（平成</a:t>
            </a:r>
            <a:r>
              <a:rPr kumimoji="0" lang="en-US" altLang="ja-JP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0" lang="ja-JP" altLang="en-US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0" lang="ja-JP" altLang="en-US" sz="1100" b="1" u="sng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末時点</a:t>
            </a:r>
            <a:r>
              <a:rPr kumimoji="0" lang="ja-JP" altLang="en-US" sz="1100" b="1" u="sng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100" b="1" u="sng" kern="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0" lang="en-US" altLang="ja-JP" sz="300" kern="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30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0" lang="en-US" altLang="ja-JP" sz="300" kern="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平均省ｴﾈ率：約</a:t>
            </a:r>
            <a:r>
              <a:rPr kumimoji="0" lang="en-US" altLang="ja-JP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　 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0" lang="en-US" altLang="ja-JP" sz="80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排出削減量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累計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kumimoji="0" lang="en-US" altLang="ja-JP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万㌧   ★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光熱水費削減額 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累計</a:t>
            </a:r>
            <a:r>
              <a:rPr kumimoji="0" lang="en-US" altLang="ja-JP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kumimoji="0" lang="en-US" altLang="ja-JP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r>
              <a:rPr kumimoji="0" lang="ja-JP" altLang="en-US" sz="1050" kern="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kumimoji="0" lang="ja-JP" altLang="en-US" sz="1050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0" lang="ja-JP" altLang="en-US" sz="1050" kern="0" dirty="0">
                <a:solidFill>
                  <a:srgbClr val="0070C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 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38109" y="6717146"/>
            <a:ext cx="6582143" cy="65779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44000" tIns="108000" rIns="144000" bIns="108000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★計画期間：平成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36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　　★導入対象施設：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★平均省ｴﾈ率：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15%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8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削減量：年間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8,700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㌧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8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★光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熱水費削減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額：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年で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更に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円の上乗せを見込む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624" y="6487481"/>
            <a:ext cx="59398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アクションプランの推進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142021" y="7725258"/>
            <a:ext cx="6582143" cy="2052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44000" tIns="144000" rIns="108000" bIns="144000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56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 ≪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実績：平均省エネ率</a:t>
            </a:r>
            <a:r>
              <a:rPr lang="ja-JP" altLang="en-US" sz="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35.6%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4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8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削減量</a:t>
            </a:r>
            <a:r>
              <a:rPr lang="ja-JP" altLang="en-US" sz="4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3,800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㌧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年≫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サービス開始：りんくうタウン駅ビル、中央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サービス開始：警察署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泉北府民ｾﾝﾀｰﾋﾞﾙ</a:t>
            </a: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0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開始：高校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中河内救命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救急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ｾﾝﾀｰ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、警察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三島・南河内府民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ｾﾝﾀｰﾋﾞﾙ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サービス開始：高校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(8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狭山池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博物館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府民ｾﾝﾀｰﾋﾞﾙ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・令和元年度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開始：高等学校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(6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)､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)､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府営公園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4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★上記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に加えて、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で事業者を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選定</a:t>
            </a:r>
            <a:endParaRPr lang="en-US" altLang="ja-JP" sz="105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ja-JP" altLang="en-US" sz="20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開始予定：近</a:t>
            </a:r>
            <a:r>
              <a:rPr lang="ja-JP" altLang="en-US" sz="1050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飛鳥博物館、国際会議場、警察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)､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府営公園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r>
              <a:rPr lang="en-US" altLang="ja-JP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・令和元年度に</a:t>
            </a:r>
            <a:r>
              <a:rPr lang="ja-JP" altLang="en-US" sz="1050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補助金申請、契約締結、省エネ改修工事を</a:t>
            </a:r>
            <a:r>
              <a:rPr lang="ja-JP" altLang="en-US" sz="105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105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536" y="7495593"/>
            <a:ext cx="59398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状況（平成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日時点）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90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_x5bfe__x8c61__x30e6__x30fc__x30b6__x30fc_ xmlns="46689e31-b03d-4afa-a735-a1f8d7beadb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D6FAB9-1107-4F94-BC09-FF4E6560FF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B8D2F4-F250-41EA-B4D2-EC547937A22B}">
  <ds:schemaRefs>
    <ds:schemaRef ds:uri="46689e31-b03d-4afa-a735-a1f8d7beadb1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8D06C6-EDC9-4D9F-8229-148C05165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688</Words>
  <Application>Microsoft Office PowerPoint</Application>
  <PresentationFormat>A4 210 x 297 mm</PresentationFormat>
  <Paragraphs>227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清水　崇宏</dc:creator>
  <cp:lastModifiedBy>三木　渉</cp:lastModifiedBy>
  <cp:revision>192</cp:revision>
  <cp:lastPrinted>2019-05-31T02:21:31Z</cp:lastPrinted>
  <dcterms:created xsi:type="dcterms:W3CDTF">2014-11-26T13:40:38Z</dcterms:created>
  <dcterms:modified xsi:type="dcterms:W3CDTF">2019-05-31T02:24:54Z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