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91" r:id="rId5"/>
    <p:sldId id="292" r:id="rId6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6996" autoAdjust="0"/>
    <p:restoredTop sz="94660"/>
  </p:normalViewPr>
  <p:slideViewPr>
    <p:cSldViewPr>
      <p:cViewPr>
        <p:scale>
          <a:sx n="96" d="100"/>
          <a:sy n="96" d="100"/>
        </p:scale>
        <p:origin x="-1182" y="313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E6C0555F-264A-49BF-989F-1FE397499105}" type="datetimeFigureOut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555D609D-EC56-4F48-892C-F7F6ED7DC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105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90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9C70-1D5C-4F27-8496-5A15EEC2E0FC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813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47F64-319C-4B3A-A2C3-006F28454881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75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0BF5-3E59-4147-A445-72648204E5EB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17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C298-77BB-4235-A213-0C61093A82E4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37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2D82-4C95-4969-80F5-2E13322923AE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36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9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9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83E0-9DCB-4A67-B9AF-ED9E61FB6283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04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85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85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B49C2-3235-4FA3-A919-E662650CD2A2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20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55B-F327-46CE-806C-9F8E5D7E8F6E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75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9B8C-7BC9-4F6A-ADBA-3A394638032A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66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16" y="394409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303" y="394415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16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F0C2-4CE7-423D-B723-3BCC847C72FA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6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8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30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18F7-C033-483B-BB31-C18E1830CE59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42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9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AED8A-9804-4540-83EE-7F985E620EC3}" type="datetime1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437112" y="9129464"/>
            <a:ext cx="2171700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708920" y="9561512"/>
            <a:ext cx="1600200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5CC71-8E78-4B4B-ADE0-5A2CA4A9750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62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419818"/>
              </p:ext>
            </p:extLst>
          </p:nvPr>
        </p:nvGraphicFramePr>
        <p:xfrm>
          <a:off x="131075" y="488507"/>
          <a:ext cx="6600566" cy="9204304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802823"/>
                <a:gridCol w="1717579"/>
                <a:gridCol w="1624508"/>
                <a:gridCol w="1010918"/>
                <a:gridCol w="577667"/>
                <a:gridCol w="867071"/>
              </a:tblGrid>
              <a:tr h="28570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契約年度</a:t>
                      </a:r>
                      <a:endParaRPr lang="en-US" altLang="ja-JP" sz="950" b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 設 名</a:t>
                      </a:r>
                      <a:endParaRPr lang="ja-JP" alt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9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事業者（代表会社）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</a:p>
                    <a:p>
                      <a:pPr algn="ctr" fontAlgn="ctr"/>
                      <a:r>
                        <a:rPr lang="ja-JP" altLang="en-US" sz="9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ｻｰﾋﾞｽ</a:t>
                      </a:r>
                      <a:r>
                        <a:rPr lang="ja-JP" altLang="en-US" sz="95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期間</a:t>
                      </a:r>
                      <a:endParaRPr lang="ja-JP" alt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省ｴﾈ率</a:t>
                      </a:r>
                      <a:endParaRPr lang="en-US" altLang="ja-JP" sz="950" b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9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9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lang="en-US" altLang="ja-JP" sz="9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備　考</a:t>
                      </a:r>
                      <a:endParaRPr lang="ja-JP" alt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13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母子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保健総合医療センター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r>
                        <a:rPr lang="ja-JP" alt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母子センターエスコ株式会社</a:t>
                      </a:r>
                      <a:endParaRPr lang="ja-JP" alt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24.8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契約満了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14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府民センタービル 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(4)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富士電機システムズ株式会社</a:t>
                      </a:r>
                    </a:p>
                    <a:p>
                      <a:pPr algn="l" fontAlgn="ctr"/>
                      <a:r>
                        <a:rPr kumimoji="1" lang="ja-JP" altLang="en-US" sz="9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関西支社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19.7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契約満了</a:t>
                      </a:r>
                      <a:endParaRPr lang="en-US" altLang="ja-JP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15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急性期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・総合医療センター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関電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GASCO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・きんでん・新菱</a:t>
                      </a:r>
                      <a:endParaRPr lang="en-US" altLang="ja-JP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ジョイント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ESCO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株式会社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25.1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契約満了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15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教育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センター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株式会社</a:t>
                      </a:r>
                      <a:r>
                        <a:rPr lang="zh-TW" alt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荏原製作所</a:t>
                      </a:r>
                      <a:endParaRPr lang="en-US" altLang="zh-TW" sz="95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 fontAlgn="ctr"/>
                      <a:r>
                        <a:rPr lang="ja-JP" alt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r>
                        <a:rPr lang="zh-TW" alt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大阪支社</a:t>
                      </a:r>
                      <a:endParaRPr lang="ja-JP" alt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13.7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契約満了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15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err="1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障</a:t>
                      </a:r>
                      <a:r>
                        <a:rPr lang="ja-JP" altLang="en-US" sz="950" u="none" strike="noStrike" dirty="0" err="1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がい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者交流促進センター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株式会社関電エネルギーソリュ</a:t>
                      </a:r>
                      <a:endParaRPr kumimoji="1" lang="en-US" altLang="ja-JP" sz="9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95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ー</a:t>
                      </a:r>
                      <a:r>
                        <a:rPr kumimoji="1" lang="ja-JP" altLang="en-US" sz="9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ション</a:t>
                      </a:r>
                      <a:endParaRPr kumimoji="1" lang="en-US" altLang="ja-JP" sz="9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21.8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契約満了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15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池田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・府市合同庁舎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株式会社大林組</a:t>
                      </a:r>
                      <a:endParaRPr kumimoji="1"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29.1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契約満了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16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呼吸器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・アレルギー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医療センター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呼吸器・アレルギーセンター</a:t>
                      </a:r>
                      <a:endParaRPr kumimoji="1" lang="en-US" altLang="ja-JP" sz="9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kumimoji="1" lang="en-US" altLang="ja-JP" sz="95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</a:t>
                      </a:r>
                      <a:r>
                        <a:rPr kumimoji="1" lang="en-US" altLang="ja-JP" sz="9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9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</a:t>
                      </a:r>
                      <a:endParaRPr kumimoji="1" lang="ja-JP" altLang="en-US" sz="9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39.8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契約満了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16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マイドーム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おおさか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富士電機システムズ株式会社</a:t>
                      </a:r>
                    </a:p>
                    <a:p>
                      <a:pPr algn="l" fontAlgn="ctr"/>
                      <a:r>
                        <a:rPr kumimoji="1" lang="ja-JP" altLang="en-US" sz="9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関西支社</a:t>
                      </a:r>
                      <a:endParaRPr kumimoji="1" lang="ja-JP" altLang="en-US" sz="9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29.4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16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労働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センター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株式会社関電エネルギーソリュ</a:t>
                      </a:r>
                      <a:endParaRPr kumimoji="1" lang="en-US" altLang="ja-JP" sz="9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95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ー</a:t>
                      </a:r>
                      <a:r>
                        <a:rPr kumimoji="1" lang="ja-JP" altLang="en-US" sz="9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ション</a:t>
                      </a:r>
                      <a:endParaRPr kumimoji="1" lang="en-US" altLang="ja-JP" sz="9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34.7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17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門真運転免許試験場</a:t>
                      </a:r>
                      <a:endParaRPr lang="zh-TW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株式会社東芝　関西支社</a:t>
                      </a:r>
                      <a:endParaRPr kumimoji="1" lang="ja-JP" altLang="en-US" sz="9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19.4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契約満了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17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中河内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府民センタービル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富士電機システムズ株式会社　　</a:t>
                      </a:r>
                      <a:endParaRPr kumimoji="1" lang="en-US" altLang="ja-JP" sz="9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kumimoji="1" lang="ja-JP" altLang="en-US" sz="9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関西支社</a:t>
                      </a:r>
                      <a:endParaRPr kumimoji="1" lang="ja-JP" altLang="en-US" sz="9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32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17.3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17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庁舎　本館・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別館 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株式会社</a:t>
                      </a:r>
                      <a:r>
                        <a:rPr kumimoji="1" lang="en-US" altLang="ja-JP" sz="9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OGCTS</a:t>
                      </a:r>
                      <a:endParaRPr kumimoji="1" lang="ja-JP" altLang="en-US" sz="9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8.3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契約満了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18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体育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会館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富士電機システムズ株式会社</a:t>
                      </a:r>
                    </a:p>
                    <a:p>
                      <a:pPr algn="l" fontAlgn="ctr"/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関西支社</a:t>
                      </a:r>
                      <a:endParaRPr kumimoji="1"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16.1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18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青少年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海洋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センター 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株式会社日本流通リース</a:t>
                      </a:r>
                      <a:endParaRPr kumimoji="1"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17.3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19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男女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共同参画・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青少年センター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株式会社きんでん</a:t>
                      </a:r>
                      <a:endParaRPr kumimoji="1"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34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24.7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25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池田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保健所外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(11)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ダイキンエアテクノ株式会社</a:t>
                      </a:r>
                    </a:p>
                    <a:p>
                      <a:pPr algn="l" fontAlgn="ctr"/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関西支店</a:t>
                      </a:r>
                      <a:endParaRPr kumimoji="1"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39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7.7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26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りんくうタウン駅ビル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アズビル株式会社</a:t>
                      </a:r>
                      <a:endParaRPr kumimoji="1"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31.2</a:t>
                      </a:r>
                      <a:endParaRPr lang="ja-JP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26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中央図書館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アズビル株式会社</a:t>
                      </a:r>
                      <a:endParaRPr kumimoji="1"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35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42.9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27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東警察署外７件 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(8)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日本電技株式会社</a:t>
                      </a:r>
                      <a:endParaRPr kumimoji="1"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36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35.1</a:t>
                      </a:r>
                      <a:endParaRPr lang="ja-JP" alt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27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泉北府民センタービル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東芝エレベータ株式会社</a:t>
                      </a:r>
                      <a:endParaRPr kumimoji="1"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42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18.3</a:t>
                      </a:r>
                      <a:endParaRPr lang="ja-JP" alt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28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北野高等学校外７件 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(8)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ダイキンエアテクノ株式会社</a:t>
                      </a:r>
                      <a:endParaRPr kumimoji="1" lang="en-US" altLang="ja-JP" sz="9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関西支店</a:t>
                      </a:r>
                      <a:endParaRPr kumimoji="1" lang="en-US" altLang="ja-JP" sz="9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20.9</a:t>
                      </a:r>
                      <a:endParaRPr lang="ja-JP" alt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28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中河内救命救急センター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アズビル株式会社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25.1</a:t>
                      </a:r>
                      <a:endParaRPr lang="ja-JP" alt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28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</a:t>
                      </a:r>
                      <a:r>
                        <a:rPr lang="zh-TW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東成警察署外４件 </a:t>
                      </a:r>
                      <a:r>
                        <a:rPr lang="en-US" altLang="zh-TW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(5)</a:t>
                      </a:r>
                      <a:endParaRPr lang="zh-TW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東芝エレベータ株式会社</a:t>
                      </a:r>
                      <a:endParaRPr kumimoji="1"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41.2</a:t>
                      </a:r>
                      <a:endParaRPr lang="ja-JP" alt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28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三島府民センタービル外１件 </a:t>
                      </a:r>
                      <a:r>
                        <a:rPr lang="en-US" altLang="ja-JP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(2)</a:t>
                      </a:r>
                      <a:endParaRPr lang="ja-JP" altLang="en-US" sz="95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東芝エレベータ株式会社</a:t>
                      </a:r>
                      <a:endParaRPr kumimoji="1"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5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35.8</a:t>
                      </a:r>
                      <a:endParaRPr lang="ja-JP" alt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（再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ESCO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29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en-US" altLang="ja-JP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天王寺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高等学校外７件 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(8)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ダイキンエアテクノ株式会社</a:t>
                      </a:r>
                      <a:endParaRPr kumimoji="1" lang="en-US" altLang="ja-JP" sz="9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関西支店</a:t>
                      </a:r>
                      <a:endParaRPr kumimoji="1" lang="en-US" altLang="ja-JP" sz="9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16.3</a:t>
                      </a:r>
                      <a:endParaRPr lang="en-US" altLang="ja-JP" sz="95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29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en-US" altLang="ja-JP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狭山池博物館 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東芝エレベータ株式会社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en-US" altLang="ja-JP" sz="95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43.2</a:t>
                      </a:r>
                      <a:endParaRPr lang="en-US" altLang="ja-JP" sz="95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29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都島</a:t>
                      </a:r>
                      <a:r>
                        <a:rPr lang="zh-TW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警察署外４件 </a:t>
                      </a:r>
                      <a:r>
                        <a:rPr lang="en-US" altLang="zh-TW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(5)</a:t>
                      </a:r>
                      <a:endParaRPr lang="zh-TW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日本電技株式会社</a:t>
                      </a:r>
                      <a:endParaRPr kumimoji="1"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39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en-US" altLang="ja-JP" sz="95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50.9</a:t>
                      </a:r>
                      <a:endParaRPr lang="en-US" altLang="ja-JP" sz="95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29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en-US" altLang="ja-JP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泉南府民センタービル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株式会社</a:t>
                      </a:r>
                      <a:r>
                        <a:rPr kumimoji="1"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共進社工業所</a:t>
                      </a:r>
                      <a:endParaRPr kumimoji="1"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44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en-US" altLang="ja-JP" sz="95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33.4</a:t>
                      </a:r>
                      <a:endParaRPr lang="en-US" altLang="ja-JP" sz="95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（再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ESCO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30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en-US" altLang="ja-JP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（予定）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四條畷高等学校外５件（</a:t>
                      </a:r>
                      <a:r>
                        <a:rPr lang="en-US" altLang="zh-TW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6</a:t>
                      </a:r>
                      <a:r>
                        <a:rPr lang="zh-TW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  <a:endParaRPr lang="ja-JP" altLang="en-US" sz="95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東芝エレベータ株式会社</a:t>
                      </a:r>
                      <a:endParaRPr kumimoji="1"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45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en-US" altLang="ja-JP" sz="95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（予定）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21.7</a:t>
                      </a:r>
                      <a:endParaRPr lang="en-US" altLang="ja-JP" sz="95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（</a:t>
                      </a:r>
                      <a:r>
                        <a:rPr lang="ja-JP" alt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予定）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詳細協議中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30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en-US" altLang="ja-JP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（予定）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天王寺警察署外４件（</a:t>
                      </a:r>
                      <a:r>
                        <a:rPr lang="en-US" altLang="ja-JP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5</a:t>
                      </a:r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日本電技株式会社</a:t>
                      </a:r>
                      <a:endParaRPr kumimoji="1"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en-US" altLang="ja-JP" sz="95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（予定）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48.2</a:t>
                      </a:r>
                      <a:endParaRPr lang="en-US" altLang="ja-JP" sz="95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（</a:t>
                      </a:r>
                      <a:r>
                        <a:rPr lang="ja-JP" alt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予定）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詳細協議中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0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30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en-US" altLang="ja-JP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（予定）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服部緑地外２件（</a:t>
                      </a:r>
                      <a:r>
                        <a:rPr lang="en-US" altLang="ja-JP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3</a:t>
                      </a:r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東芝エレベータ株式会社</a:t>
                      </a:r>
                      <a:endParaRPr kumimoji="1"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45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en-US" altLang="ja-JP" sz="95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（予定）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25.5</a:t>
                      </a:r>
                      <a:endParaRPr lang="en-US" altLang="ja-JP" sz="95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 fontAlgn="ctr"/>
                      <a:r>
                        <a:rPr lang="ja-JP" alt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（</a:t>
                      </a:r>
                      <a:r>
                        <a:rPr lang="ja-JP" altLang="en-US" sz="9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予定）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詳細協議中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48059" y="268124"/>
            <a:ext cx="56084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表．</a:t>
            </a:r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事業の導入施設一覧（計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84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1556" y="9669718"/>
            <a:ext cx="64566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１（　）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以上の場合の施設数を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示す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、内訳は別表参照　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 再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合計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施設数に計上しない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57" y="-6027"/>
            <a:ext cx="6823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新・大阪府</a:t>
            </a:r>
            <a:r>
              <a:rPr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アクションプランの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進捗状況に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kumimoji="1" lang="ja-JP" altLang="en-US" sz="14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805061" y="58559"/>
            <a:ext cx="926579" cy="36238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資料⑦</a:t>
            </a:r>
            <a:endParaRPr kumimoji="1" lang="ja-JP" altLang="en-US" sz="16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803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759618"/>
              </p:ext>
            </p:extLst>
          </p:nvPr>
        </p:nvGraphicFramePr>
        <p:xfrm>
          <a:off x="147312" y="427190"/>
          <a:ext cx="6589288" cy="45578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712813"/>
                <a:gridCol w="4876475"/>
              </a:tblGrid>
              <a:tr h="32556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 設 名</a:t>
                      </a:r>
                      <a:endParaRPr lang="ja-JP" alt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9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　　訳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府民センタービル 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(4)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三島府民センタービル、泉南府民センタービル、南河内府民センタービル、北河内府民センタービル</a:t>
                      </a:r>
                      <a:endParaRPr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庁舎　本館・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別館 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府庁本館、府庁別館 </a:t>
                      </a:r>
                      <a:endParaRPr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青少年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海洋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センター 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本館・ヨットハウス、ファミリー棟</a:t>
                      </a:r>
                      <a:endParaRPr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池田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保健所外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(11)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池田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茨木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寝屋川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守口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四條畷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八尾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</a:t>
                      </a:r>
                      <a:endParaRPr lang="en-US" altLang="zh-TW" sz="9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藤井寺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富田林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和泉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岸和田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泉佐野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endParaRPr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東警察署外７件 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(8)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南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大正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東淀川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西成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堺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羽曳野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endParaRPr lang="en-US" altLang="zh-TW" sz="9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寝屋川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endParaRPr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北野高等学校外７件 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(8)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北野高校、大手前高校</a:t>
                      </a:r>
                      <a:r>
                        <a:rPr lang="en-US" altLang="ja-JP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高津高校</a:t>
                      </a:r>
                      <a:r>
                        <a:rPr lang="en-US" altLang="ja-JP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夕陽丘高校</a:t>
                      </a:r>
                      <a:r>
                        <a:rPr lang="en-US" altLang="ja-JP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春日丘高校、三国丘高校</a:t>
                      </a:r>
                      <a:r>
                        <a:rPr lang="en-US" altLang="ja-JP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岸和田高校</a:t>
                      </a:r>
                      <a:endParaRPr lang="en-US" altLang="ja-JP" sz="9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桃谷高校</a:t>
                      </a:r>
                      <a:endParaRPr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</a:t>
                      </a:r>
                      <a:r>
                        <a:rPr lang="zh-TW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東成警察署外４件 </a:t>
                      </a:r>
                      <a:r>
                        <a:rPr lang="en-US" altLang="zh-TW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(5)</a:t>
                      </a:r>
                      <a:endParaRPr lang="zh-TW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東成</a:t>
                      </a:r>
                      <a:r>
                        <a:rPr lang="zh-TW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、阿倍野</a:t>
                      </a:r>
                      <a:r>
                        <a:rPr lang="zh-TW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、箕面</a:t>
                      </a:r>
                      <a:r>
                        <a:rPr lang="zh-TW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、富田林</a:t>
                      </a:r>
                      <a:r>
                        <a:rPr lang="zh-TW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、黒山</a:t>
                      </a:r>
                      <a:r>
                        <a:rPr lang="zh-TW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endParaRPr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三島府民センタービル外１件 </a:t>
                      </a:r>
                      <a:r>
                        <a:rPr lang="en-US" altLang="ja-JP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(2)</a:t>
                      </a:r>
                      <a:endParaRPr lang="ja-JP" altLang="en-US" sz="95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三島府民センタービル、南河内府民センタービル</a:t>
                      </a:r>
                      <a:endParaRPr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天王寺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高等学校外７件 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(8)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天王寺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、清水谷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港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茨木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枚方津田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高校、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山本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八尾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、今宮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endParaRPr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都島</a:t>
                      </a:r>
                      <a:r>
                        <a:rPr lang="zh-TW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警察署外４件 </a:t>
                      </a:r>
                      <a:r>
                        <a:rPr lang="en-US" altLang="zh-TW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(5)</a:t>
                      </a:r>
                      <a:endParaRPr lang="zh-TW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都島警察署、旭警察署、住吉警察署、泉南警察署、関西空港警察署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四條畷高等学校外５件（</a:t>
                      </a:r>
                      <a:r>
                        <a:rPr lang="en-US" altLang="zh-TW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6</a:t>
                      </a:r>
                      <a:r>
                        <a:rPr lang="zh-TW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  <a:endParaRPr lang="ja-JP" altLang="en-US" sz="95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四條畷</a:t>
                      </a: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kumimoji="1"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、富田林</a:t>
                      </a: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kumimoji="1"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、日根野</a:t>
                      </a: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kumimoji="1"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、大冠</a:t>
                      </a: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kumimoji="1"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、佐野工科</a:t>
                      </a: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kumimoji="1"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、城東工科</a:t>
                      </a: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endParaRPr kumimoji="1" lang="zh-TW" altLang="en-US" sz="9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天王寺警察署外４件（</a:t>
                      </a:r>
                      <a:r>
                        <a:rPr lang="en-US" altLang="ja-JP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5</a:t>
                      </a:r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天王寺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警察署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、此花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警察署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、浪速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警察署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、高石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警察署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、豊能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警察署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服部緑地外２件（</a:t>
                      </a:r>
                      <a:r>
                        <a:rPr lang="en-US" altLang="ja-JP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3</a:t>
                      </a:r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zh-CN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服部緑地、久宝寺緑地、大泉緑地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56462" y="194496"/>
            <a:ext cx="59398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別表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．複数施設一括事業の施設内訳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0252" y="5146711"/>
            <a:ext cx="6570000" cy="641302"/>
          </a:xfrm>
          <a:prstGeom prst="rect">
            <a:avLst/>
          </a:prstGeom>
          <a:noFill/>
          <a:ln w="19050" cmpd="dbl">
            <a:solidFill>
              <a:srgbClr val="0070C0"/>
            </a:solidFill>
          </a:ln>
        </p:spPr>
        <p:txBody>
          <a:bodyPr wrap="square" lIns="144000" tIns="108000" rIns="144000" bIns="108000" rtlCol="0">
            <a:spAutoFit/>
          </a:bodyPr>
          <a:lstStyle/>
          <a:p>
            <a:r>
              <a:rPr kumimoji="0" lang="ja-JP" altLang="en-US" sz="1100" b="1" u="sng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大阪府の</a:t>
            </a:r>
            <a:r>
              <a:rPr kumimoji="0" lang="en-US" altLang="ja-JP" sz="1100" b="1" u="sng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kumimoji="0" lang="ja-JP" altLang="en-US" sz="1100" b="1" u="sng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導入実績･効果（平成</a:t>
            </a:r>
            <a:r>
              <a:rPr kumimoji="0" lang="en-US" altLang="ja-JP" sz="1100" b="1" u="sng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kumimoji="0" lang="ja-JP" altLang="en-US" sz="1100" b="1" u="sng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kumimoji="0" lang="ja-JP" altLang="en-US" sz="1100" b="1" u="sng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末時点</a:t>
            </a:r>
            <a:r>
              <a:rPr kumimoji="0" lang="ja-JP" altLang="en-US" sz="1100" b="1" u="sng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en-US" altLang="ja-JP" sz="1100" b="1" u="sng" kern="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300" kern="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300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0" lang="en-US" altLang="ja-JP" sz="300" kern="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050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</a:t>
            </a:r>
            <a:r>
              <a:rPr kumimoji="0" lang="ja-JP" altLang="en-US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平均省ｴﾈ率：約</a:t>
            </a:r>
            <a:r>
              <a:rPr kumimoji="0" lang="en-US" altLang="ja-JP" sz="1050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26.7</a:t>
            </a:r>
            <a:r>
              <a:rPr kumimoji="0" lang="ja-JP" altLang="en-US" sz="1050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　 </a:t>
            </a:r>
            <a:r>
              <a:rPr kumimoji="0" lang="ja-JP" altLang="en-US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</a:t>
            </a:r>
            <a:r>
              <a:rPr kumimoji="0" lang="en-US" altLang="ja-JP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kumimoji="0" lang="en-US" altLang="ja-JP" sz="80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0" lang="ja-JP" altLang="en-US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排出削減量</a:t>
            </a:r>
            <a:r>
              <a:rPr kumimoji="0" lang="en-US" altLang="ja-JP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0" lang="ja-JP" altLang="en-US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累計</a:t>
            </a:r>
            <a:r>
              <a:rPr kumimoji="0" lang="en-US" altLang="ja-JP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0" lang="ja-JP" altLang="en-US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：約</a:t>
            </a:r>
            <a:r>
              <a:rPr kumimoji="0" lang="en-US" altLang="ja-JP" sz="1050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17.6</a:t>
            </a:r>
            <a:r>
              <a:rPr kumimoji="0" lang="ja-JP" altLang="en-US" sz="1050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万㌧   ★</a:t>
            </a:r>
            <a:r>
              <a:rPr kumimoji="0" lang="ja-JP" altLang="en-US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光熱水費削減額 </a:t>
            </a:r>
            <a:r>
              <a:rPr kumimoji="0" lang="en-US" altLang="ja-JP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0" lang="ja-JP" altLang="en-US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累計</a:t>
            </a:r>
            <a:r>
              <a:rPr kumimoji="0" lang="en-US" altLang="ja-JP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0" lang="ja-JP" altLang="en-US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kumimoji="0" lang="ja-JP" altLang="en-US" sz="1050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kumimoji="0" lang="en-US" altLang="ja-JP" sz="1050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74</a:t>
            </a:r>
            <a:r>
              <a:rPr kumimoji="0" lang="ja-JP" altLang="en-US" sz="1050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kumimoji="0" lang="ja-JP" altLang="en-US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kumimoji="0" lang="ja-JP" altLang="en-US" sz="1050" kern="0" dirty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 </a:t>
            </a: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138109" y="6118769"/>
            <a:ext cx="6582143" cy="65779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wrap="square" lIns="144000" tIns="108000" rIns="144000" bIns="108000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★計画期間：平成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年度～平成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36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　　★導入対象施設：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82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★平均省ｴﾈ率：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15%</a:t>
            </a:r>
            <a:endParaRPr lang="en-US" altLang="ja-JP" sz="105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endParaRPr lang="en-US" altLang="ja-JP" sz="2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lang="en-US" altLang="ja-JP" sz="8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排出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削減量：年間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8,700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㌧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8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★光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熱水費削減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額：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年で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更に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円の上乗せを見込む</a:t>
            </a:r>
            <a:endParaRPr lang="ja-JP" altLang="en-US" sz="1050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624" y="5889104"/>
            <a:ext cx="59398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・大阪府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アクションプランの推進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endParaRPr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 bwMode="auto">
          <a:xfrm>
            <a:off x="142021" y="7126881"/>
            <a:ext cx="6582143" cy="2052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wrap="square" lIns="144000" tIns="144000" rIns="108000" bIns="144000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42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 ≪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実績：平均省エネ率</a:t>
            </a:r>
            <a:r>
              <a:rPr lang="ja-JP" altLang="en-US" sz="4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36.8%</a:t>
            </a:r>
            <a:r>
              <a:rPr lang="ja-JP" altLang="en-US" sz="1050" kern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40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lang="en-US" altLang="ja-JP" sz="8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排出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削減量</a:t>
            </a:r>
            <a:r>
              <a:rPr lang="ja-JP" altLang="en-US" sz="40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2,800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㌧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年≫</a:t>
            </a:r>
            <a:endParaRPr lang="ja-JP" altLang="en-US" sz="1050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endParaRPr lang="en-US" altLang="ja-JP" sz="2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サービス開始：りんくうタウン駅ビル、中央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図書館</a:t>
            </a:r>
            <a:endParaRPr lang="ja-JP" altLang="en-US" sz="1050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endParaRPr lang="en-US" altLang="ja-JP" sz="2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サービス開始：警察署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(8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署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50" kern="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泉北府民ｾﾝﾀｰﾋﾞﾙ</a:t>
            </a: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20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endParaRPr lang="en-US" altLang="ja-JP" sz="2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開始：高校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(8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校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50" kern="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中河内救命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救急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ｾﾝﾀｰ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、警察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署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(5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署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50" kern="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三島・南河内府民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ｾﾝﾀｰﾋﾞﾙ</a:t>
            </a:r>
            <a:endParaRPr lang="en-US" altLang="ja-JP" sz="105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endParaRPr lang="en-US" altLang="ja-JP" sz="200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サービス開始：高校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(8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校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50" kern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狭山池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博物館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警察署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(5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署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50" kern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泉南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府民ｾﾝﾀｰﾋﾞﾙ　　　　　　　　　　　　　　　</a:t>
            </a:r>
            <a:endParaRPr lang="en-US" altLang="ja-JP" sz="2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endParaRPr lang="en-US" altLang="ja-JP" sz="4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★上記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に加えて、平成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年度に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で事業者を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選定</a:t>
            </a:r>
            <a:endParaRPr lang="en-US" altLang="ja-JP" sz="105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endParaRPr lang="ja-JP" altLang="en-US" sz="200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開始予定：高等学校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(6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校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)､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警察署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(5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署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)､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府営公園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(3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園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050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endParaRPr lang="en-US" altLang="ja-JP" sz="2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・平成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に補助金申請、契約締結、省エネ改修工事を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lang="en-US" altLang="ja-JP" sz="1050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endParaRPr lang="en-US" altLang="ja-JP" sz="2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536" y="6897216"/>
            <a:ext cx="59398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・大阪府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アクションプラン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進捗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状況（平成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時点）</a:t>
            </a:r>
            <a:endParaRPr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907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0914A58C7C9D94DB435116EF43D38D7" ma:contentTypeVersion="1" ma:contentTypeDescription="新しいドキュメントを作成します。" ma:contentTypeScope="" ma:versionID="942bdad79e90e32b7aa339969f001042">
  <xsd:schema xmlns:xsd="http://www.w3.org/2001/XMLSchema" xmlns:xs="http://www.w3.org/2001/XMLSchema" xmlns:p="http://schemas.microsoft.com/office/2006/metadata/properties" xmlns:ns2="46689e31-b03d-4afa-a735-a1f8d7beadb1" targetNamespace="http://schemas.microsoft.com/office/2006/metadata/properties" ma:root="true" ma:fieldsID="2c9f98b6516b9dba60a2d94ebc4473d3" ns2:_="">
    <xsd:import namespace="46689e31-b03d-4afa-a735-a1f8d7beadb1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89e31-b03d-4afa-a735-a1f8d7beadb1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_x5bfe__x8c61__x30e6__x30fc__x30b6__x30fc_ xmlns="46689e31-b03d-4afa-a735-a1f8d7beadb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8D06C6-EDC9-4D9F-8229-148C05165A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89e31-b03d-4afa-a735-a1f8d7bead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B8D2F4-F250-41EA-B4D2-EC547937A22B}">
  <ds:schemaRefs>
    <ds:schemaRef ds:uri="http://schemas.microsoft.com/office/2006/documentManagement/types"/>
    <ds:schemaRef ds:uri="http://purl.org/dc/terms/"/>
    <ds:schemaRef ds:uri="46689e31-b03d-4afa-a735-a1f8d7beadb1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1D6FAB9-1107-4F94-BC09-FF4E6560FF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1697</TotalTime>
  <Words>791</Words>
  <Application>Microsoft Office PowerPoint</Application>
  <PresentationFormat>A4 210 x 297 mm</PresentationFormat>
  <Paragraphs>258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清水　崇宏</dc:creator>
  <cp:lastModifiedBy>髙山　尚久</cp:lastModifiedBy>
  <cp:revision>176</cp:revision>
  <cp:lastPrinted>2017-04-17T06:29:11Z</cp:lastPrinted>
  <dcterms:created xsi:type="dcterms:W3CDTF">2014-11-26T13:40:38Z</dcterms:created>
  <dcterms:modified xsi:type="dcterms:W3CDTF">2018-03-15T06:53:39Z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0x010100D0914A58C7C9D94DB435116EF43D38D7</vt:lpwstr>
  </property>
</Properties>
</file>