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50"/>
    <a:srgbClr val="FF0066"/>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34" autoAdjust="0"/>
    <p:restoredTop sz="94660"/>
  </p:normalViewPr>
  <p:slideViewPr>
    <p:cSldViewPr snapToGrid="0">
      <p:cViewPr>
        <p:scale>
          <a:sx n="150" d="100"/>
          <a:sy n="150" d="100"/>
        </p:scale>
        <p:origin x="-288"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3225093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418179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112604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61531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1878383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2434828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413553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349453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157076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3770628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4EAF6BF-92BE-479C-843A-B92ADFCF4C07}" type="datetimeFigureOut">
              <a:rPr kumimoji="1" lang="ja-JP" altLang="en-US" smtClean="0"/>
              <a:t>2023/5/31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294875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4EAF6BF-92BE-479C-843A-B92ADFCF4C07}" type="datetimeFigureOut">
              <a:rPr kumimoji="1" lang="ja-JP" altLang="en-US" smtClean="0"/>
              <a:t>2023/5/31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B447A95-2B35-4ECB-928B-1071BFB698C2}" type="slidenum">
              <a:rPr kumimoji="1" lang="ja-JP" altLang="en-US" smtClean="0"/>
              <a:t>‹#›</a:t>
            </a:fld>
            <a:endParaRPr kumimoji="1" lang="ja-JP" altLang="en-US"/>
          </a:p>
        </p:txBody>
      </p:sp>
    </p:spTree>
    <p:extLst>
      <p:ext uri="{BB962C8B-B14F-4D97-AF65-F5344CB8AC3E}">
        <p14:creationId xmlns:p14="http://schemas.microsoft.com/office/powerpoint/2010/main" val="3926788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直線コネクタ 19"/>
          <p:cNvCxnSpPr/>
          <p:nvPr/>
        </p:nvCxnSpPr>
        <p:spPr>
          <a:xfrm>
            <a:off x="550524" y="2317086"/>
            <a:ext cx="4072276" cy="0"/>
          </a:xfrm>
          <a:prstGeom prst="line">
            <a:avLst/>
          </a:prstGeom>
          <a:ln w="120650">
            <a:solidFill>
              <a:srgbClr val="00B050">
                <a:alpha val="70000"/>
              </a:srgb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50524" y="1665690"/>
            <a:ext cx="5634376" cy="0"/>
          </a:xfrm>
          <a:prstGeom prst="line">
            <a:avLst/>
          </a:prstGeom>
          <a:ln w="120650">
            <a:solidFill>
              <a:srgbClr val="00B050">
                <a:alpha val="70000"/>
              </a:srgbClr>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0" y="195516"/>
            <a:ext cx="6858000" cy="46166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243227" y="7600657"/>
            <a:ext cx="6546859" cy="1662537"/>
            <a:chOff x="243227" y="7504960"/>
            <a:chExt cx="6546859" cy="1662537"/>
          </a:xfrm>
        </p:grpSpPr>
        <p:sp>
          <p:nvSpPr>
            <p:cNvPr id="2" name="角丸四角形 1"/>
            <p:cNvSpPr/>
            <p:nvPr/>
          </p:nvSpPr>
          <p:spPr>
            <a:xfrm>
              <a:off x="243227" y="7504960"/>
              <a:ext cx="6452564" cy="1662537"/>
            </a:xfrm>
            <a:prstGeom prst="roundRect">
              <a:avLst>
                <a:gd name="adj" fmla="val 10372"/>
              </a:avLst>
            </a:prstGeom>
            <a:solidFill>
              <a:srgbClr val="00B05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279548" y="7690938"/>
              <a:ext cx="6510538" cy="1384995"/>
            </a:xfrm>
            <a:prstGeom prst="rect">
              <a:avLst/>
            </a:prstGeom>
            <a:noFill/>
          </p:spPr>
          <p:txBody>
            <a:bodyPr wrap="square" rtlCol="0">
              <a:spAutoFit/>
            </a:bodyPr>
            <a:lstStyle/>
            <a:p>
              <a:r>
                <a:rPr kumimoji="1" lang="ja-JP" altLang="en-US"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募集対象（以下のすべてを満たす分譲マンションの管理組合）</a:t>
              </a:r>
              <a:endParaRPr kumimoji="1" lang="en-US" altLang="ja-JP"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endParaRPr kumimoji="1" lang="en-US" altLang="ja-JP" sz="10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400" spc="-11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a:t>
              </a:r>
              <a:r>
                <a:rPr kumimoji="1" lang="ja-JP" altLang="en-US" sz="1400" b="1" u="sng" spc="-11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大阪府内に立地する築</a:t>
              </a:r>
              <a:r>
                <a:rPr kumimoji="1" lang="en-US" altLang="ja-JP" sz="1400" b="1" u="sng" spc="-11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40</a:t>
              </a:r>
              <a:r>
                <a:rPr kumimoji="1" lang="ja-JP" altLang="en-US" sz="1400" b="1" u="sng" spc="-11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年を超えるもの</a:t>
              </a:r>
              <a:r>
                <a:rPr kumimoji="1" lang="ja-JP" altLang="en-US" sz="1400" b="1" u="sng" spc="-110" dirty="0" smtClean="0">
                  <a:solidFill>
                    <a:schemeClr val="bg2">
                      <a:lumMod val="25000"/>
                    </a:schemeClr>
                  </a:solidFill>
                  <a:latin typeface="UD デジタル 教科書体 NK-B" panose="02020700000000000000" pitchFamily="18" charset="-128"/>
                  <a:ea typeface="UD デジタル 教科書体 NK-B" panose="02020700000000000000" pitchFamily="18" charset="-128"/>
                </a:rPr>
                <a:t>（昭和</a:t>
              </a:r>
              <a:r>
                <a:rPr kumimoji="1" lang="en-US" altLang="ja-JP" sz="1400" b="1" u="sng" spc="-110" dirty="0" smtClean="0">
                  <a:solidFill>
                    <a:schemeClr val="bg2">
                      <a:lumMod val="25000"/>
                    </a:schemeClr>
                  </a:solidFill>
                  <a:latin typeface="UD デジタル 教科書体 NK-B" panose="02020700000000000000" pitchFamily="18" charset="-128"/>
                  <a:ea typeface="UD デジタル 教科書体 NK-B" panose="02020700000000000000" pitchFamily="18" charset="-128"/>
                </a:rPr>
                <a:t>5</a:t>
              </a:r>
              <a:r>
                <a:rPr kumimoji="1" lang="ja-JP" altLang="en-US" sz="1400" b="1" u="sng" spc="-110" dirty="0" smtClean="0">
                  <a:solidFill>
                    <a:schemeClr val="bg2">
                      <a:lumMod val="25000"/>
                    </a:schemeClr>
                  </a:solidFill>
                  <a:latin typeface="UD デジタル 教科書体 NK-B" panose="02020700000000000000" pitchFamily="18" charset="-128"/>
                  <a:ea typeface="UD デジタル 教科書体 NK-B" panose="02020700000000000000" pitchFamily="18" charset="-128"/>
                </a:rPr>
                <a:t>８年</a:t>
              </a:r>
              <a:r>
                <a:rPr kumimoji="1" lang="ja-JP" altLang="en-US" sz="1400" b="1" u="sng" spc="-110" dirty="0">
                  <a:solidFill>
                    <a:schemeClr val="bg2">
                      <a:lumMod val="25000"/>
                    </a:schemeClr>
                  </a:solidFill>
                  <a:latin typeface="UD デジタル 教科書体 NK-B" panose="02020700000000000000" pitchFamily="18" charset="-128"/>
                  <a:ea typeface="UD デジタル 教科書体 NK-B" panose="02020700000000000000" pitchFamily="18" charset="-128"/>
                </a:rPr>
                <a:t>５</a:t>
              </a:r>
              <a:r>
                <a:rPr kumimoji="1" lang="ja-JP" altLang="en-US" sz="1400" b="1" u="sng" spc="-110" dirty="0" smtClean="0">
                  <a:solidFill>
                    <a:schemeClr val="bg2">
                      <a:lumMod val="25000"/>
                    </a:schemeClr>
                  </a:solidFill>
                  <a:latin typeface="UD デジタル 教科書体 NK-B" panose="02020700000000000000" pitchFamily="18" charset="-128"/>
                  <a:ea typeface="UD デジタル 教科書体 NK-B" panose="02020700000000000000" pitchFamily="18" charset="-128"/>
                </a:rPr>
                <a:t>月</a:t>
              </a:r>
              <a:r>
                <a:rPr kumimoji="1" lang="en-US" altLang="ja-JP" sz="1400" b="1" u="sng" spc="-110" dirty="0">
                  <a:solidFill>
                    <a:schemeClr val="bg2">
                      <a:lumMod val="25000"/>
                    </a:schemeClr>
                  </a:solidFill>
                  <a:latin typeface="UD デジタル 教科書体 NK-B" panose="02020700000000000000" pitchFamily="18" charset="-128"/>
                  <a:ea typeface="UD デジタル 教科書体 NK-B" panose="02020700000000000000" pitchFamily="18" charset="-128"/>
                </a:rPr>
                <a:t>1</a:t>
              </a:r>
              <a:r>
                <a:rPr kumimoji="1" lang="ja-JP" altLang="en-US" sz="1400" b="1" u="sng" spc="-110" dirty="0">
                  <a:solidFill>
                    <a:schemeClr val="bg2">
                      <a:lumMod val="25000"/>
                    </a:schemeClr>
                  </a:solidFill>
                  <a:latin typeface="UD デジタル 教科書体 NK-B" panose="02020700000000000000" pitchFamily="18" charset="-128"/>
                  <a:ea typeface="UD デジタル 教科書体 NK-B" panose="02020700000000000000" pitchFamily="18" charset="-128"/>
                </a:rPr>
                <a:t>日</a:t>
              </a:r>
              <a:r>
                <a:rPr kumimoji="1" lang="ja-JP" altLang="en-US" sz="1400" b="1" u="sng" spc="-11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以前に新築竣工されたもの</a:t>
              </a:r>
              <a:r>
                <a:rPr kumimoji="1" lang="ja-JP" altLang="en-US" sz="1400" b="1" u="sng" spc="-11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a:t>
              </a:r>
              <a:endParaRPr kumimoji="1" lang="en-US" altLang="ja-JP" sz="1400" b="1" u="sng" spc="-11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endParaRPr kumimoji="1" lang="en-US" altLang="ja-JP" sz="600" spc="-11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400" b="1"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a:t>
              </a:r>
              <a:r>
                <a:rPr kumimoji="1" lang="ja-JP" altLang="en-US" sz="1400" b="1" u="sng"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大阪府が検討内容や検討結果を公表することに了承するもの</a:t>
              </a:r>
              <a:endParaRPr kumimoji="1" lang="en-US" altLang="ja-JP" sz="1400" b="1" u="sng"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1400" b="1"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　</a:t>
              </a:r>
              <a:r>
                <a:rPr kumimoji="1" lang="ja-JP" altLang="en-US" sz="1200" b="1" u="sng"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（ただし、個人</a:t>
              </a:r>
              <a:r>
                <a:rPr kumimoji="1" lang="ja-JP" altLang="en-US" sz="1200" b="1" u="sng"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情報、所在地、建物名称</a:t>
              </a:r>
              <a:r>
                <a:rPr kumimoji="1" lang="ja-JP" altLang="en-US" sz="1200" b="1" u="sng"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は非公表</a:t>
              </a:r>
              <a:r>
                <a:rPr kumimoji="1" lang="ja-JP" altLang="en-US" sz="1200" b="1" u="sng"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a:t>
              </a:r>
              <a:r>
                <a:rPr kumimoji="1" lang="ja-JP" altLang="en-US" sz="1400" b="1" u="sng"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　</a:t>
              </a:r>
              <a:endParaRPr kumimoji="1" lang="en-US" altLang="ja-JP" sz="1400" b="1" u="sng"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endParaRPr kumimoji="1" lang="en-US" altLang="ja-JP" sz="8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gr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523" y="2538631"/>
            <a:ext cx="5554717" cy="2528801"/>
          </a:xfrm>
          <a:prstGeom prst="rect">
            <a:avLst/>
          </a:prstGeom>
        </p:spPr>
      </p:pic>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97801" y="4627918"/>
            <a:ext cx="1697990" cy="1697990"/>
          </a:xfrm>
          <a:prstGeom prst="rect">
            <a:avLst/>
          </a:prstGeom>
        </p:spPr>
      </p:pic>
      <p:sp>
        <p:nvSpPr>
          <p:cNvPr id="5" name="テキスト ボックス 4"/>
          <p:cNvSpPr txBox="1"/>
          <p:nvPr/>
        </p:nvSpPr>
        <p:spPr>
          <a:xfrm>
            <a:off x="0" y="245000"/>
            <a:ext cx="6857999" cy="369332"/>
          </a:xfrm>
          <a:prstGeom prst="rect">
            <a:avLst/>
          </a:prstGeom>
          <a:solidFill>
            <a:srgbClr val="00B050">
              <a:alpha val="60000"/>
            </a:srgbClr>
          </a:solidFill>
        </p:spPr>
        <p:txBody>
          <a:bodyPr wrap="square" rtlCol="0">
            <a:spAutoFit/>
          </a:bodyPr>
          <a:lstStyle/>
          <a:p>
            <a:pPr algn="ctr"/>
            <a:r>
              <a:rPr kumimoji="1" lang="ja-JP" altLang="en-US" dirty="0" smtClean="0">
                <a:latin typeface="UD デジタル 教科書体 NK-B" panose="02020700000000000000" pitchFamily="18" charset="-128"/>
                <a:ea typeface="UD デジタル 教科書体 NK-B" panose="02020700000000000000" pitchFamily="18" charset="-128"/>
              </a:rPr>
              <a:t>　　　　　　　大阪府マンション再生円滑化専門家派遣事業のお知らせ</a:t>
            </a:r>
            <a:endParaRPr kumimoji="1" lang="ja-JP" altLang="en-US" dirty="0">
              <a:latin typeface="UD デジタル 教科書体 NK-B" panose="02020700000000000000" pitchFamily="18" charset="-128"/>
              <a:ea typeface="UD デジタル 教科書体 NK-B" panose="02020700000000000000" pitchFamily="18" charset="-128"/>
            </a:endParaRPr>
          </a:p>
        </p:txBody>
      </p:sp>
      <p:cxnSp>
        <p:nvCxnSpPr>
          <p:cNvPr id="12" name="直線コネクタ 11"/>
          <p:cNvCxnSpPr/>
          <p:nvPr/>
        </p:nvCxnSpPr>
        <p:spPr>
          <a:xfrm>
            <a:off x="0" y="202015"/>
            <a:ext cx="6858000" cy="0"/>
          </a:xfrm>
          <a:prstGeom prst="line">
            <a:avLst/>
          </a:prstGeom>
          <a:ln w="76200" cmpd="dbl">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0" y="663103"/>
            <a:ext cx="6858000" cy="0"/>
          </a:xfrm>
          <a:prstGeom prst="line">
            <a:avLst/>
          </a:prstGeom>
          <a:ln w="76200" cmpd="dbl">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22620" y="6948548"/>
            <a:ext cx="6857999" cy="707886"/>
          </a:xfrm>
          <a:prstGeom prst="rect">
            <a:avLst/>
          </a:prstGeom>
          <a:noFill/>
        </p:spPr>
        <p:txBody>
          <a:bodyPr wrap="square" rtlCol="0">
            <a:spAutoFit/>
          </a:bodyPr>
          <a:lstStyle/>
          <a:p>
            <a:r>
              <a:rPr kumimoji="1" lang="ja-JP" altLang="en-US" sz="4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  管理組合を募集！！</a:t>
            </a:r>
            <a:endParaRPr kumimoji="1" lang="ja-JP" altLang="en-US" sz="40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
        <p:nvSpPr>
          <p:cNvPr id="17" name="テキスト ボックス 16"/>
          <p:cNvSpPr txBox="1"/>
          <p:nvPr/>
        </p:nvSpPr>
        <p:spPr>
          <a:xfrm>
            <a:off x="421232" y="1047354"/>
            <a:ext cx="5892960" cy="1446550"/>
          </a:xfrm>
          <a:prstGeom prst="rect">
            <a:avLst/>
          </a:prstGeom>
          <a:noFill/>
        </p:spPr>
        <p:txBody>
          <a:bodyPr wrap="none" rtlCol="0">
            <a:spAutoFit/>
          </a:bodyPr>
          <a:lstStyle/>
          <a:p>
            <a:r>
              <a:rPr kumimoji="1" lang="ja-JP" altLang="en-US" sz="44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分譲マンションの将来を</a:t>
            </a:r>
            <a:endParaRPr kumimoji="1" lang="en-US" altLang="ja-JP" sz="44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44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検討</a:t>
            </a:r>
            <a:r>
              <a:rPr kumimoji="1" lang="ja-JP" altLang="en-US" sz="44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しません</a:t>
            </a:r>
            <a:r>
              <a:rPr kumimoji="1" lang="ja-JP" altLang="en-US" sz="44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か？</a:t>
            </a:r>
            <a:endParaRPr kumimoji="1" lang="ja-JP" altLang="en-US" sz="4400" dirty="0">
              <a:solidFill>
                <a:schemeClr val="tx1">
                  <a:lumMod val="75000"/>
                  <a:lumOff val="25000"/>
                </a:schemeClr>
              </a:solidFill>
            </a:endParaRPr>
          </a:p>
        </p:txBody>
      </p:sp>
      <p:sp>
        <p:nvSpPr>
          <p:cNvPr id="23" name="テキスト ボックス 22"/>
          <p:cNvSpPr txBox="1"/>
          <p:nvPr/>
        </p:nvSpPr>
        <p:spPr>
          <a:xfrm>
            <a:off x="3961228" y="9342814"/>
            <a:ext cx="2690160" cy="400110"/>
          </a:xfrm>
          <a:prstGeom prst="rect">
            <a:avLst/>
          </a:prstGeom>
          <a:noFill/>
          <a:ln>
            <a:solidFill>
              <a:schemeClr val="tx1"/>
            </a:solidFill>
          </a:ln>
        </p:spPr>
        <p:txBody>
          <a:bodyPr wrap="none" rtlCol="0">
            <a:spAutoFit/>
          </a:bodyPr>
          <a:lstStyle/>
          <a:p>
            <a:pPr algn="ctr"/>
            <a:r>
              <a:rPr kumimoji="1" lang="ja-JP" altLang="en-US" sz="2000" dirty="0" smtClean="0">
                <a:latin typeface="UD デジタル 教科書体 NK-B" panose="02020700000000000000" pitchFamily="18" charset="-128"/>
                <a:ea typeface="UD デジタル 教科書体 NK-B" panose="02020700000000000000" pitchFamily="18" charset="-128"/>
              </a:rPr>
              <a:t>応募方法などは裏面へ</a:t>
            </a:r>
            <a:endParaRPr kumimoji="1" lang="ja-JP" altLang="en-US" sz="2000" dirty="0">
              <a:latin typeface="UD デジタル 教科書体 NK-B" panose="02020700000000000000" pitchFamily="18" charset="-128"/>
              <a:ea typeface="UD デジタル 教科書体 NK-B" panose="02020700000000000000" pitchFamily="18" charset="-128"/>
            </a:endParaRPr>
          </a:p>
        </p:txBody>
      </p:sp>
      <p:sp>
        <p:nvSpPr>
          <p:cNvPr id="25" name="テキスト ボックス 24"/>
          <p:cNvSpPr txBox="1"/>
          <p:nvPr/>
        </p:nvSpPr>
        <p:spPr>
          <a:xfrm>
            <a:off x="488554" y="6059128"/>
            <a:ext cx="5825638" cy="754053"/>
          </a:xfrm>
          <a:prstGeom prst="rect">
            <a:avLst/>
          </a:prstGeom>
          <a:noFill/>
        </p:spPr>
        <p:txBody>
          <a:bodyPr wrap="square" rtlCol="0">
            <a:spAutoFit/>
          </a:bodyPr>
          <a:lstStyle/>
          <a:p>
            <a:r>
              <a:rPr kumimoji="1" lang="en-US" altLang="ja-JP"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※1 </a:t>
            </a:r>
            <a:r>
              <a:rPr kumimoji="1" lang="ja-JP" altLang="en-US"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大阪府が委託した（一社）大阪府マンション管理士会がマンション管理士を選任し、派遣します。</a:t>
            </a:r>
            <a:endParaRPr kumimoji="1" lang="en-US" altLang="ja-JP"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endParaRPr kumimoji="1" lang="en-US" altLang="ja-JP" sz="3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r>
              <a:rPr kumimoji="1" lang="en-US" altLang="ja-JP"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※2 </a:t>
            </a:r>
            <a:r>
              <a:rPr kumimoji="1" lang="ja-JP" altLang="en-US"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将来計画</a:t>
            </a:r>
            <a:r>
              <a:rPr kumimoji="1" lang="ja-JP" altLang="en-US" sz="10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とは</a:t>
            </a:r>
            <a:r>
              <a:rPr kumimoji="1" lang="ja-JP" altLang="en-US"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資金</a:t>
            </a:r>
            <a:r>
              <a:rPr kumimoji="1" lang="ja-JP" altLang="en-US" sz="100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計画を含んだ、現存する分譲マンションの建替え又は除却まで</a:t>
            </a:r>
            <a:r>
              <a:rPr kumimoji="1" lang="ja-JP" altLang="en-US"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の</a:t>
            </a:r>
            <a:r>
              <a:rPr kumimoji="1" lang="ja-JP" altLang="en-US" sz="1000" spc="-8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中長期</a:t>
            </a:r>
            <a:r>
              <a:rPr kumimoji="1" lang="ja-JP" altLang="en-US" sz="1000" spc="-8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（概ね</a:t>
            </a:r>
            <a:r>
              <a:rPr kumimoji="1" lang="en-US" altLang="ja-JP" sz="1000" spc="-8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50  </a:t>
            </a:r>
          </a:p>
          <a:p>
            <a:r>
              <a:rPr kumimoji="1" lang="en-US" altLang="ja-JP" sz="1000" spc="-8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 </a:t>
            </a:r>
            <a:r>
              <a:rPr kumimoji="1" lang="en-US" altLang="ja-JP" sz="1000" spc="-8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        </a:t>
            </a:r>
            <a:r>
              <a:rPr kumimoji="1" lang="ja-JP" altLang="en-US" sz="1000" spc="-8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年以内</a:t>
            </a:r>
            <a:r>
              <a:rPr kumimoji="1" lang="ja-JP" altLang="en-US" sz="1000" spc="-8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）の計画</a:t>
            </a:r>
            <a:r>
              <a:rPr kumimoji="1" lang="ja-JP" altLang="en-US" sz="900" spc="-7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rPr>
              <a:t>（原則、建替え、又は除却後に敷地売却するもの）</a:t>
            </a:r>
            <a:endParaRPr kumimoji="1" lang="en-US" altLang="ja-JP" sz="900" spc="-70" dirty="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a:p>
            <a:endParaRPr kumimoji="1" lang="en-US" altLang="ja-JP" sz="1000" dirty="0" smtClean="0">
              <a:solidFill>
                <a:schemeClr val="tx1">
                  <a:lumMod val="75000"/>
                  <a:lumOff val="25000"/>
                </a:schemeClr>
              </a:solidFill>
              <a:latin typeface="UD デジタル 教科書体 NK-B" panose="02020700000000000000" pitchFamily="18" charset="-128"/>
              <a:ea typeface="UD デジタル 教科書体 NK-B" panose="02020700000000000000" pitchFamily="18" charset="-128"/>
            </a:endParaRPr>
          </a:p>
        </p:txBody>
      </p:sp>
      <p:sp>
        <p:nvSpPr>
          <p:cNvPr id="15" name="星 10 14"/>
          <p:cNvSpPr/>
          <p:nvPr/>
        </p:nvSpPr>
        <p:spPr>
          <a:xfrm>
            <a:off x="5099129" y="1923073"/>
            <a:ext cx="1464532" cy="1035708"/>
          </a:xfrm>
          <a:prstGeom prst="star1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latin typeface="BIZ UDゴシック" panose="020B0400000000000000" pitchFamily="49" charset="-128"/>
                <a:ea typeface="BIZ UDゴシック" panose="020B0400000000000000" pitchFamily="49" charset="-128"/>
              </a:rPr>
              <a:t>無料</a:t>
            </a:r>
            <a:endParaRPr kumimoji="1" lang="ja-JP" altLang="en-US" sz="3200" b="1" dirty="0">
              <a:latin typeface="BIZ UDゴシック" panose="020B0400000000000000" pitchFamily="49" charset="-128"/>
              <a:ea typeface="BIZ UDゴシック" panose="020B0400000000000000" pitchFamily="49" charset="-128"/>
            </a:endParaRPr>
          </a:p>
        </p:txBody>
      </p:sp>
      <p:sp>
        <p:nvSpPr>
          <p:cNvPr id="18" name="ホームベース 17"/>
          <p:cNvSpPr/>
          <p:nvPr/>
        </p:nvSpPr>
        <p:spPr>
          <a:xfrm>
            <a:off x="482519" y="5335493"/>
            <a:ext cx="4292681" cy="711799"/>
          </a:xfrm>
          <a:prstGeom prst="homePlate">
            <a:avLst/>
          </a:prstGeom>
          <a:solidFill>
            <a:schemeClr val="accent6">
              <a:lumMod val="40000"/>
              <a:lumOff val="60000"/>
              <a:alpha val="51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82519" y="5407130"/>
            <a:ext cx="4292681" cy="523220"/>
          </a:xfrm>
          <a:prstGeom prst="rect">
            <a:avLst/>
          </a:prstGeom>
          <a:noFill/>
        </p:spPr>
        <p:txBody>
          <a:bodyPr wrap="square" rtlCol="0">
            <a:spAutoFit/>
          </a:bodyPr>
          <a:lstStyle/>
          <a:p>
            <a:r>
              <a:rPr kumimoji="1" lang="ja-JP" altLang="en-US" sz="1400" b="1" dirty="0" smtClean="0">
                <a:solidFill>
                  <a:schemeClr val="tx1">
                    <a:lumMod val="95000"/>
                    <a:lumOff val="5000"/>
                  </a:schemeClr>
                </a:solidFill>
                <a:latin typeface="BIZ UDゴシック" panose="020B0400000000000000" pitchFamily="49" charset="-128"/>
                <a:ea typeface="BIZ UDゴシック" panose="020B0400000000000000" pitchFamily="49" charset="-128"/>
              </a:rPr>
              <a:t>マンション管理士</a:t>
            </a:r>
            <a:r>
              <a:rPr kumimoji="1" lang="en-US" altLang="ja-JP" sz="1000" b="1" dirty="0" smtClean="0">
                <a:solidFill>
                  <a:schemeClr val="tx1">
                    <a:lumMod val="95000"/>
                    <a:lumOff val="5000"/>
                  </a:schemeClr>
                </a:solidFill>
                <a:latin typeface="BIZ UDゴシック" panose="020B0400000000000000" pitchFamily="49" charset="-128"/>
                <a:ea typeface="BIZ UDゴシック" panose="020B0400000000000000" pitchFamily="49" charset="-128"/>
              </a:rPr>
              <a:t>※1</a:t>
            </a:r>
            <a:r>
              <a:rPr kumimoji="1" lang="ja-JP" altLang="en-US" sz="1400" b="1" dirty="0" smtClean="0">
                <a:solidFill>
                  <a:schemeClr val="tx1">
                    <a:lumMod val="95000"/>
                    <a:lumOff val="5000"/>
                  </a:schemeClr>
                </a:solidFill>
                <a:latin typeface="BIZ UDゴシック" panose="020B0400000000000000" pitchFamily="49" charset="-128"/>
                <a:ea typeface="BIZ UDゴシック" panose="020B0400000000000000" pitchFamily="49" charset="-128"/>
              </a:rPr>
              <a:t>を無料で派遣し、</a:t>
            </a:r>
            <a:endParaRPr kumimoji="1" lang="en-US" altLang="ja-JP" sz="1400" b="1" dirty="0" smtClean="0">
              <a:solidFill>
                <a:schemeClr val="tx1">
                  <a:lumMod val="95000"/>
                  <a:lumOff val="5000"/>
                </a:schemeClr>
              </a:solidFill>
              <a:latin typeface="BIZ UDゴシック" panose="020B0400000000000000" pitchFamily="49" charset="-128"/>
              <a:ea typeface="BIZ UDゴシック" panose="020B0400000000000000" pitchFamily="49" charset="-128"/>
            </a:endParaRPr>
          </a:p>
          <a:p>
            <a:r>
              <a:rPr kumimoji="1" lang="ja-JP" altLang="en-US" sz="1400" b="1" spc="-40" dirty="0" smtClean="0">
                <a:solidFill>
                  <a:schemeClr val="tx1">
                    <a:lumMod val="95000"/>
                    <a:lumOff val="5000"/>
                  </a:schemeClr>
                </a:solidFill>
                <a:latin typeface="BIZ UDゴシック" panose="020B0400000000000000" pitchFamily="49" charset="-128"/>
                <a:ea typeface="BIZ UDゴシック" panose="020B0400000000000000" pitchFamily="49" charset="-128"/>
              </a:rPr>
              <a:t>建替えや除却までの将来計画</a:t>
            </a:r>
            <a:r>
              <a:rPr kumimoji="1" lang="en-US" altLang="ja-JP" sz="1000" b="1" spc="-40" dirty="0" smtClean="0">
                <a:solidFill>
                  <a:schemeClr val="tx1">
                    <a:lumMod val="95000"/>
                    <a:lumOff val="5000"/>
                  </a:schemeClr>
                </a:solidFill>
                <a:latin typeface="BIZ UDゴシック" panose="020B0400000000000000" pitchFamily="49" charset="-128"/>
                <a:ea typeface="BIZ UDゴシック" panose="020B0400000000000000" pitchFamily="49" charset="-128"/>
              </a:rPr>
              <a:t>※</a:t>
            </a:r>
            <a:r>
              <a:rPr kumimoji="1" lang="ja-JP" altLang="en-US" sz="1000" b="1" spc="-40" dirty="0" smtClean="0">
                <a:solidFill>
                  <a:schemeClr val="tx1">
                    <a:lumMod val="95000"/>
                    <a:lumOff val="5000"/>
                  </a:schemeClr>
                </a:solidFill>
                <a:latin typeface="BIZ UDゴシック" panose="020B0400000000000000" pitchFamily="49" charset="-128"/>
                <a:ea typeface="BIZ UDゴシック" panose="020B0400000000000000" pitchFamily="49" charset="-128"/>
              </a:rPr>
              <a:t>２</a:t>
            </a:r>
            <a:r>
              <a:rPr kumimoji="1" lang="ja-JP" altLang="en-US" sz="1400" b="1" spc="-40" dirty="0" smtClean="0">
                <a:solidFill>
                  <a:schemeClr val="tx1">
                    <a:lumMod val="95000"/>
                    <a:lumOff val="5000"/>
                  </a:schemeClr>
                </a:solidFill>
                <a:latin typeface="BIZ UDゴシック" panose="020B0400000000000000" pitchFamily="49" charset="-128"/>
                <a:ea typeface="BIZ UDゴシック" panose="020B0400000000000000" pitchFamily="49" charset="-128"/>
              </a:rPr>
              <a:t>策定を支援します！</a:t>
            </a:r>
            <a:endParaRPr kumimoji="1" lang="ja-JP" altLang="en-US" sz="1400" b="1" spc="-40" dirty="0">
              <a:solidFill>
                <a:schemeClr val="tx1">
                  <a:lumMod val="95000"/>
                  <a:lumOff val="5000"/>
                </a:schemeClr>
              </a:solidFill>
              <a:latin typeface="BIZ UDゴシック" panose="020B0400000000000000" pitchFamily="49" charset="-128"/>
              <a:ea typeface="BIZ UDゴシック" panose="020B0400000000000000" pitchFamily="49" charset="-128"/>
            </a:endParaRPr>
          </a:p>
        </p:txBody>
      </p:sp>
      <p:sp>
        <p:nvSpPr>
          <p:cNvPr id="21" name="山形 20"/>
          <p:cNvSpPr/>
          <p:nvPr/>
        </p:nvSpPr>
        <p:spPr>
          <a:xfrm>
            <a:off x="4571841" y="5335493"/>
            <a:ext cx="457531" cy="711799"/>
          </a:xfrm>
          <a:prstGeom prst="chevron">
            <a:avLst>
              <a:gd name="adj" fmla="val 79184"/>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山形 25"/>
          <p:cNvSpPr/>
          <p:nvPr/>
        </p:nvSpPr>
        <p:spPr>
          <a:xfrm>
            <a:off x="4379754" y="5335493"/>
            <a:ext cx="457531" cy="711799"/>
          </a:xfrm>
          <a:prstGeom prst="chevron">
            <a:avLst>
              <a:gd name="adj" fmla="val 79184"/>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7" name="テキスト ボックス 26"/>
          <p:cNvSpPr txBox="1"/>
          <p:nvPr/>
        </p:nvSpPr>
        <p:spPr>
          <a:xfrm>
            <a:off x="279323" y="6662688"/>
            <a:ext cx="2723823" cy="369332"/>
          </a:xfrm>
          <a:prstGeom prst="rect">
            <a:avLst/>
          </a:prstGeom>
          <a:noFill/>
        </p:spPr>
        <p:txBody>
          <a:bodyPr wrap="none" rtlCol="0">
            <a:spAutoFit/>
          </a:bodyPr>
          <a:lstStyle/>
          <a:p>
            <a:r>
              <a:rPr kumimoji="1" lang="ja-JP" altLang="en-US" dirty="0" smtClean="0">
                <a:solidFill>
                  <a:schemeClr val="bg2">
                    <a:lumMod val="25000"/>
                  </a:schemeClr>
                </a:solidFill>
                <a:latin typeface="UD デジタル 教科書体 NK-B" panose="02020700000000000000" pitchFamily="18" charset="-128"/>
                <a:ea typeface="UD デジタル 教科書体 NK-B" panose="02020700000000000000" pitchFamily="18" charset="-128"/>
              </a:rPr>
              <a:t>将来計画策定を検討する</a:t>
            </a:r>
            <a:endParaRPr kumimoji="1" lang="ja-JP" altLang="en-US" dirty="0">
              <a:solidFill>
                <a:schemeClr val="bg2">
                  <a:lumMod val="25000"/>
                </a:schemeClr>
              </a:solidFill>
              <a:latin typeface="UD デジタル 教科書体 NK-B" panose="02020700000000000000" pitchFamily="18" charset="-128"/>
              <a:ea typeface="UD デジタル 教科書体 NK-B" panose="02020700000000000000" pitchFamily="18" charset="-128"/>
            </a:endParaRPr>
          </a:p>
        </p:txBody>
      </p:sp>
      <p:pic>
        <p:nvPicPr>
          <p:cNvPr id="6" name="図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3345" y="3754917"/>
            <a:ext cx="2003317" cy="1459354"/>
          </a:xfrm>
          <a:prstGeom prst="rect">
            <a:avLst/>
          </a:prstGeom>
        </p:spPr>
      </p:pic>
      <p:pic>
        <p:nvPicPr>
          <p:cNvPr id="9" name="図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43628" y="3782638"/>
            <a:ext cx="950080" cy="1403913"/>
          </a:xfrm>
          <a:prstGeom prst="rect">
            <a:avLst/>
          </a:prstGeom>
        </p:spPr>
      </p:pic>
      <p:sp>
        <p:nvSpPr>
          <p:cNvPr id="29" name="円形吹き出し 28"/>
          <p:cNvSpPr/>
          <p:nvPr/>
        </p:nvSpPr>
        <p:spPr>
          <a:xfrm>
            <a:off x="3602730" y="3060547"/>
            <a:ext cx="3132919" cy="906169"/>
          </a:xfrm>
          <a:prstGeom prst="wedgeEllipseCallout">
            <a:avLst>
              <a:gd name="adj1" fmla="val -49180"/>
              <a:gd name="adj2" fmla="val 58614"/>
            </a:avLst>
          </a:prstGeom>
          <a:solidFill>
            <a:schemeClr val="bg1">
              <a:alpha val="72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吹き出し 10"/>
          <p:cNvSpPr/>
          <p:nvPr/>
        </p:nvSpPr>
        <p:spPr>
          <a:xfrm>
            <a:off x="3733946" y="3246981"/>
            <a:ext cx="2925749" cy="621611"/>
          </a:xfrm>
          <a:prstGeom prst="wedgeRoundRectCallout">
            <a:avLst>
              <a:gd name="adj1" fmla="val -55375"/>
              <a:gd name="adj2" fmla="val 41507"/>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lumMod val="85000"/>
                    <a:lumOff val="15000"/>
                  </a:schemeClr>
                </a:solidFill>
              </a:rPr>
              <a:t>　</a:t>
            </a:r>
            <a:r>
              <a:rPr kumimoji="1" lang="ja-JP" altLang="en-US" sz="1200" b="1" spc="100" dirty="0" smtClean="0">
                <a:solidFill>
                  <a:schemeClr val="tx1">
                    <a:lumMod val="85000"/>
                    <a:lumOff val="15000"/>
                  </a:schemeClr>
                </a:solidFill>
              </a:rPr>
              <a:t>マンション</a:t>
            </a:r>
            <a:r>
              <a:rPr kumimoji="1" lang="ja-JP" altLang="en-US" sz="1200" b="1" spc="100" dirty="0">
                <a:solidFill>
                  <a:schemeClr val="tx1">
                    <a:lumMod val="85000"/>
                    <a:lumOff val="15000"/>
                  </a:schemeClr>
                </a:solidFill>
              </a:rPr>
              <a:t>管理士と相談しながら、</a:t>
            </a:r>
            <a:endParaRPr kumimoji="1" lang="en-US" altLang="ja-JP" sz="1200" b="1" spc="100" dirty="0">
              <a:solidFill>
                <a:schemeClr val="tx1">
                  <a:lumMod val="85000"/>
                  <a:lumOff val="15000"/>
                </a:schemeClr>
              </a:solidFill>
            </a:endParaRPr>
          </a:p>
          <a:p>
            <a:r>
              <a:rPr kumimoji="1" lang="ja-JP" altLang="en-US" sz="1200" b="1" dirty="0">
                <a:solidFill>
                  <a:schemeClr val="tx1">
                    <a:lumMod val="85000"/>
                    <a:lumOff val="15000"/>
                  </a:schemeClr>
                </a:solidFill>
              </a:rPr>
              <a:t>　将来の建替えなどを検討したいけど、</a:t>
            </a:r>
            <a:endParaRPr kumimoji="1" lang="en-US" altLang="ja-JP" sz="1200" b="1" dirty="0">
              <a:solidFill>
                <a:schemeClr val="tx1">
                  <a:lumMod val="85000"/>
                  <a:lumOff val="15000"/>
                </a:schemeClr>
              </a:solidFill>
            </a:endParaRPr>
          </a:p>
          <a:p>
            <a:r>
              <a:rPr kumimoji="1" lang="ja-JP" altLang="en-US" sz="1200" b="1" dirty="0">
                <a:solidFill>
                  <a:schemeClr val="tx1">
                    <a:lumMod val="85000"/>
                    <a:lumOff val="15000"/>
                  </a:schemeClr>
                </a:solidFill>
              </a:rPr>
              <a:t>　どう頼めばいいのか。</a:t>
            </a:r>
          </a:p>
        </p:txBody>
      </p:sp>
      <p:sp>
        <p:nvSpPr>
          <p:cNvPr id="30" name="円形吹き出し 29"/>
          <p:cNvSpPr/>
          <p:nvPr/>
        </p:nvSpPr>
        <p:spPr>
          <a:xfrm>
            <a:off x="992099" y="2547133"/>
            <a:ext cx="3434079" cy="717598"/>
          </a:xfrm>
          <a:prstGeom prst="wedgeEllipseCallout">
            <a:avLst>
              <a:gd name="adj1" fmla="val -10615"/>
              <a:gd name="adj2" fmla="val 130574"/>
            </a:avLst>
          </a:prstGeom>
          <a:solidFill>
            <a:schemeClr val="bg1">
              <a:alpha val="7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吹き出し 30"/>
          <p:cNvSpPr/>
          <p:nvPr/>
        </p:nvSpPr>
        <p:spPr>
          <a:xfrm>
            <a:off x="1137829" y="2643334"/>
            <a:ext cx="3171647" cy="621611"/>
          </a:xfrm>
          <a:prstGeom prst="wedgeRoundRectCallout">
            <a:avLst>
              <a:gd name="adj1" fmla="val -55375"/>
              <a:gd name="adj2" fmla="val 41507"/>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lumMod val="85000"/>
                    <a:lumOff val="15000"/>
                  </a:schemeClr>
                </a:solidFill>
              </a:rPr>
              <a:t>　</a:t>
            </a:r>
            <a:r>
              <a:rPr kumimoji="1" lang="ja-JP" altLang="en-US" sz="1200" b="1" dirty="0" smtClean="0">
                <a:solidFill>
                  <a:schemeClr val="tx1">
                    <a:lumMod val="85000"/>
                    <a:lumOff val="15000"/>
                  </a:schemeClr>
                </a:solidFill>
              </a:rPr>
              <a:t>そろそろ</a:t>
            </a:r>
            <a:r>
              <a:rPr kumimoji="1" lang="ja-JP" altLang="en-US" sz="1200" b="1" dirty="0">
                <a:solidFill>
                  <a:schemeClr val="tx1">
                    <a:lumMod val="85000"/>
                    <a:lumOff val="15000"/>
                  </a:schemeClr>
                </a:solidFill>
              </a:rPr>
              <a:t>建替えなども考えていかないと。　 </a:t>
            </a:r>
            <a:endParaRPr kumimoji="1" lang="en-US" altLang="ja-JP" sz="1200" b="1" dirty="0">
              <a:solidFill>
                <a:schemeClr val="tx1">
                  <a:lumMod val="85000"/>
                  <a:lumOff val="15000"/>
                </a:schemeClr>
              </a:solidFill>
            </a:endParaRPr>
          </a:p>
          <a:p>
            <a:r>
              <a:rPr kumimoji="1" lang="en-US" altLang="ja-JP" sz="1200" b="1" dirty="0">
                <a:solidFill>
                  <a:schemeClr val="tx1">
                    <a:lumMod val="85000"/>
                    <a:lumOff val="15000"/>
                  </a:schemeClr>
                </a:solidFill>
              </a:rPr>
              <a:t>    </a:t>
            </a:r>
            <a:r>
              <a:rPr kumimoji="1" lang="ja-JP" altLang="en-US" sz="1200" b="1" dirty="0">
                <a:solidFill>
                  <a:schemeClr val="tx1">
                    <a:lumMod val="85000"/>
                    <a:lumOff val="15000"/>
                  </a:schemeClr>
                </a:solidFill>
              </a:rPr>
              <a:t>何をどう検討したらいいのか。</a:t>
            </a:r>
            <a:endParaRPr kumimoji="1" lang="en-US" altLang="ja-JP" sz="1200" b="1" dirty="0">
              <a:solidFill>
                <a:schemeClr val="tx1">
                  <a:lumMod val="85000"/>
                  <a:lumOff val="15000"/>
                </a:schemeClr>
              </a:solidFill>
            </a:endParaRPr>
          </a:p>
        </p:txBody>
      </p:sp>
      <p:sp>
        <p:nvSpPr>
          <p:cNvPr id="32" name="テキスト ボックス 31"/>
          <p:cNvSpPr txBox="1"/>
          <p:nvPr/>
        </p:nvSpPr>
        <p:spPr>
          <a:xfrm rot="21076635">
            <a:off x="112399" y="696660"/>
            <a:ext cx="1741182" cy="584775"/>
          </a:xfrm>
          <a:prstGeom prst="rect">
            <a:avLst/>
          </a:prstGeom>
          <a:noFill/>
        </p:spPr>
        <p:txBody>
          <a:bodyPr wrap="none" rtlCol="0">
            <a:spAutoFit/>
          </a:bodyPr>
          <a:lstStyle/>
          <a:p>
            <a:r>
              <a:rPr kumimoji="1" lang="ja-JP" altLang="en-US" sz="3200" dirty="0" smtClean="0">
                <a:solidFill>
                  <a:srgbClr val="FF0000"/>
                </a:solidFill>
                <a:latin typeface="UD デジタル 教科書体 NK-B" panose="02020700000000000000" pitchFamily="18" charset="-128"/>
                <a:ea typeface="UD デジタル 教科書体 NK-B" panose="02020700000000000000" pitchFamily="18" charset="-128"/>
              </a:rPr>
              <a:t>あなたの</a:t>
            </a:r>
            <a:endParaRPr kumimoji="1" lang="ja-JP" altLang="en-US" sz="3200" dirty="0">
              <a:solidFill>
                <a:srgbClr val="FF0000"/>
              </a:solidFill>
              <a:latin typeface="UD デジタル 教科書体 NK-B" panose="02020700000000000000" pitchFamily="18" charset="-128"/>
              <a:ea typeface="UD デジタル 教科書体 NK-B" panose="02020700000000000000" pitchFamily="18" charset="-128"/>
            </a:endParaRPr>
          </a:p>
        </p:txBody>
      </p:sp>
      <p:grpSp>
        <p:nvGrpSpPr>
          <p:cNvPr id="24" name="グループ化 23"/>
          <p:cNvGrpSpPr/>
          <p:nvPr/>
        </p:nvGrpSpPr>
        <p:grpSpPr>
          <a:xfrm rot="20411454">
            <a:off x="-87796" y="102744"/>
            <a:ext cx="1493789" cy="556911"/>
            <a:chOff x="-1884097" y="2066245"/>
            <a:chExt cx="1493789" cy="556911"/>
          </a:xfrm>
        </p:grpSpPr>
        <p:sp>
          <p:nvSpPr>
            <p:cNvPr id="3" name="楕円 2"/>
            <p:cNvSpPr/>
            <p:nvPr/>
          </p:nvSpPr>
          <p:spPr>
            <a:xfrm>
              <a:off x="-1603484" y="2066245"/>
              <a:ext cx="942586" cy="556911"/>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33" name="テキスト ボックス 32"/>
            <p:cNvSpPr txBox="1"/>
            <p:nvPr/>
          </p:nvSpPr>
          <p:spPr>
            <a:xfrm>
              <a:off x="-1884097" y="2204724"/>
              <a:ext cx="1493789" cy="307777"/>
            </a:xfrm>
            <a:prstGeom prst="rect">
              <a:avLst/>
            </a:prstGeom>
            <a:noFill/>
          </p:spPr>
          <p:txBody>
            <a:bodyPr wrap="square" rtlCol="0">
              <a:spAutoFit/>
            </a:bodyPr>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令和</a:t>
              </a:r>
              <a:r>
                <a:rPr kumimoji="1" lang="en-US" altLang="ja-JP" sz="1400" dirty="0" smtClean="0">
                  <a:latin typeface="UD デジタル 教科書体 NK-B" panose="02020700000000000000" pitchFamily="18" charset="-128"/>
                  <a:ea typeface="UD デジタル 教科書体 NK-B" panose="02020700000000000000" pitchFamily="18" charset="-128"/>
                </a:rPr>
                <a:t>5</a:t>
              </a:r>
              <a:r>
                <a:rPr kumimoji="1" lang="ja-JP" altLang="en-US" sz="1400" dirty="0" smtClean="0">
                  <a:latin typeface="UD デジタル 教科書体 NK-B" panose="02020700000000000000" pitchFamily="18" charset="-128"/>
                  <a:ea typeface="UD デジタル 教科書体 NK-B" panose="02020700000000000000" pitchFamily="18" charset="-128"/>
                </a:rPr>
                <a:t>年度</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grpSp>
    </p:spTree>
    <p:extLst>
      <p:ext uri="{BB962C8B-B14F-4D97-AF65-F5344CB8AC3E}">
        <p14:creationId xmlns:p14="http://schemas.microsoft.com/office/powerpoint/2010/main" val="3417366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8557832"/>
            <a:ext cx="6858000" cy="134816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539545" y="6598829"/>
            <a:ext cx="1361467" cy="3780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bg1"/>
                </a:solidFill>
                <a:latin typeface="UD デジタル 教科書体 NK-B" panose="02020700000000000000" pitchFamily="18" charset="-128"/>
                <a:ea typeface="UD デジタル 教科書体 NK-B" panose="02020700000000000000" pitchFamily="18" charset="-128"/>
              </a:rPr>
              <a:t>応募方法</a:t>
            </a:r>
            <a:endParaRPr kumimoji="1" lang="en-US" altLang="ja-JP" sz="300" dirty="0">
              <a:solidFill>
                <a:schemeClr val="bg1"/>
              </a:solidFill>
              <a:latin typeface="UD デジタル 教科書体 NK-B" panose="02020700000000000000" pitchFamily="18" charset="-128"/>
              <a:ea typeface="UD デジタル 教科書体 NK-B" panose="02020700000000000000" pitchFamily="18" charset="-128"/>
            </a:endParaRPr>
          </a:p>
        </p:txBody>
      </p:sp>
      <p:cxnSp>
        <p:nvCxnSpPr>
          <p:cNvPr id="11" name="直線コネクタ 10"/>
          <p:cNvCxnSpPr/>
          <p:nvPr/>
        </p:nvCxnSpPr>
        <p:spPr>
          <a:xfrm>
            <a:off x="596900" y="3418427"/>
            <a:ext cx="1587500" cy="0"/>
          </a:xfrm>
          <a:prstGeom prst="line">
            <a:avLst/>
          </a:prstGeom>
          <a:ln w="762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596900" y="4803499"/>
            <a:ext cx="889000" cy="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96900" y="5776015"/>
            <a:ext cx="889000" cy="0"/>
          </a:xfrm>
          <a:prstGeom prst="line">
            <a:avLst/>
          </a:prstGeom>
          <a:ln w="76200">
            <a:solidFill>
              <a:srgbClr val="FF6699"/>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486383" y="3203317"/>
            <a:ext cx="6391493" cy="1338828"/>
          </a:xfrm>
          <a:prstGeom prst="rect">
            <a:avLst/>
          </a:prstGeom>
          <a:noFill/>
        </p:spPr>
        <p:txBody>
          <a:bodyPr wrap="none" rtlCol="0">
            <a:spAutoFit/>
          </a:bodyPr>
          <a:lstStyle/>
          <a:p>
            <a:r>
              <a:rPr kumimoji="1" lang="ja-JP" altLang="en-US" dirty="0">
                <a:latin typeface="UD デジタル 教科書体 NK-B" panose="02020700000000000000" pitchFamily="18" charset="-128"/>
                <a:ea typeface="UD デジタル 教科書体 NK-B" panose="02020700000000000000" pitchFamily="18" charset="-128"/>
              </a:rPr>
              <a:t>事業</a:t>
            </a:r>
            <a:r>
              <a:rPr kumimoji="1" lang="ja-JP" altLang="en-US" dirty="0" smtClean="0">
                <a:latin typeface="UD デジタル 教科書体 NK-B" panose="02020700000000000000" pitchFamily="18" charset="-128"/>
                <a:ea typeface="UD デジタル 教科書体 NK-B" panose="02020700000000000000" pitchFamily="18" charset="-128"/>
              </a:rPr>
              <a:t>利用の流れ</a:t>
            </a:r>
            <a:endParaRPr kumimoji="1" lang="en-US" altLang="ja-JP" dirty="0" smtClean="0">
              <a:latin typeface="UD デジタル 教科書体 NK-B" panose="02020700000000000000" pitchFamily="18" charset="-128"/>
              <a:ea typeface="UD デジタル 教科書体 NK-B" panose="02020700000000000000" pitchFamily="18" charset="-128"/>
            </a:endParaRPr>
          </a:p>
          <a:p>
            <a:endParaRPr kumimoji="1" lang="en-US" altLang="ja-JP" sz="300" dirty="0">
              <a:latin typeface="UD デジタル 教科書体 NK-B" panose="02020700000000000000" pitchFamily="18" charset="-128"/>
              <a:ea typeface="UD デジタル 教科書体 NK-B" panose="02020700000000000000" pitchFamily="18" charset="-128"/>
            </a:endParaRPr>
          </a:p>
          <a:p>
            <a:r>
              <a:rPr kumimoji="1" lang="ja-JP" altLang="en-US" sz="1200" dirty="0">
                <a:latin typeface="UD デジタル 教科書体 NK-B" panose="02020700000000000000" pitchFamily="18" charset="-128"/>
                <a:ea typeface="UD デジタル 教科書体 NK-B" panose="02020700000000000000" pitchFamily="18" charset="-128"/>
              </a:rPr>
              <a:t>　（１）　管理組合内（理事会等）で</a:t>
            </a:r>
            <a:r>
              <a:rPr kumimoji="1" lang="ja-JP" altLang="en-US" sz="1200" dirty="0" smtClean="0">
                <a:latin typeface="UD デジタル 教科書体 NK-B" panose="02020700000000000000" pitchFamily="18" charset="-128"/>
                <a:ea typeface="UD デジタル 教科書体 NK-B" panose="02020700000000000000" pitchFamily="18" charset="-128"/>
              </a:rPr>
              <a:t>本事業利用</a:t>
            </a:r>
            <a:r>
              <a:rPr kumimoji="1" lang="ja-JP" altLang="en-US" sz="1200" dirty="0">
                <a:latin typeface="UD デジタル 教科書体 NK-B" panose="02020700000000000000" pitchFamily="18" charset="-128"/>
                <a:ea typeface="UD デジタル 教科書体 NK-B" panose="02020700000000000000" pitchFamily="18" charset="-128"/>
              </a:rPr>
              <a:t>の意思決定</a:t>
            </a:r>
          </a:p>
          <a:p>
            <a:r>
              <a:rPr kumimoji="1" lang="ja-JP" altLang="en-US" sz="1200" dirty="0">
                <a:latin typeface="UD デジタル 教科書体 NK-B" panose="02020700000000000000" pitchFamily="18" charset="-128"/>
                <a:ea typeface="UD デジタル 教科書体 NK-B" panose="02020700000000000000" pitchFamily="18" charset="-128"/>
              </a:rPr>
              <a:t>　（２）　管理組合が</a:t>
            </a:r>
            <a:r>
              <a:rPr kumimoji="1" lang="ja-JP" altLang="en-US" sz="1200" dirty="0" smtClean="0">
                <a:latin typeface="UD デジタル 教科書体 NK-B" panose="02020700000000000000" pitchFamily="18" charset="-128"/>
                <a:ea typeface="UD デジタル 教科書体 NK-B" panose="02020700000000000000" pitchFamily="18" charset="-128"/>
              </a:rPr>
              <a:t>メール又は郵送で</a:t>
            </a:r>
            <a:r>
              <a:rPr kumimoji="1" lang="ja-JP" altLang="en-US" sz="1200" dirty="0">
                <a:latin typeface="UD デジタル 教科書体 NK-B" panose="02020700000000000000" pitchFamily="18" charset="-128"/>
                <a:ea typeface="UD デジタル 教科書体 NK-B" panose="02020700000000000000" pitchFamily="18" charset="-128"/>
              </a:rPr>
              <a:t>応募</a:t>
            </a:r>
          </a:p>
          <a:p>
            <a:r>
              <a:rPr kumimoji="1" lang="ja-JP" altLang="en-US" sz="1200" dirty="0">
                <a:latin typeface="UD デジタル 教科書体 NK-B" panose="02020700000000000000" pitchFamily="18" charset="-128"/>
                <a:ea typeface="UD デジタル 教科書体 NK-B" panose="02020700000000000000" pitchFamily="18" charset="-128"/>
              </a:rPr>
              <a:t>　（３）　</a:t>
            </a:r>
            <a:r>
              <a:rPr kumimoji="1" lang="ja-JP" altLang="en-US" sz="1200" spc="-30" dirty="0">
                <a:latin typeface="UD デジタル 教科書体 NK-B" panose="02020700000000000000" pitchFamily="18" charset="-128"/>
                <a:ea typeface="UD デジタル 教科書体 NK-B" panose="02020700000000000000" pitchFamily="18" charset="-128"/>
              </a:rPr>
              <a:t>大阪府</a:t>
            </a:r>
            <a:r>
              <a:rPr kumimoji="1" lang="ja-JP" altLang="en-US" sz="1200" spc="-30" dirty="0" smtClean="0">
                <a:latin typeface="UD デジタル 教科書体 NK-B" panose="02020700000000000000" pitchFamily="18" charset="-128"/>
                <a:ea typeface="UD デジタル 教科書体 NK-B" panose="02020700000000000000" pitchFamily="18" charset="-128"/>
              </a:rPr>
              <a:t>及び（一社）マンション</a:t>
            </a:r>
            <a:r>
              <a:rPr kumimoji="1" lang="ja-JP" altLang="en-US" sz="1200" spc="-30" dirty="0">
                <a:latin typeface="UD デジタル 教科書体 NK-B" panose="02020700000000000000" pitchFamily="18" charset="-128"/>
                <a:ea typeface="UD デジタル 教科書体 NK-B" panose="02020700000000000000" pitchFamily="18" charset="-128"/>
              </a:rPr>
              <a:t>管理士会が管理組合（応募者）にヒアリングし、対象を選定</a:t>
            </a:r>
          </a:p>
          <a:p>
            <a:r>
              <a:rPr kumimoji="1" lang="ja-JP" altLang="en-US" sz="1200" dirty="0">
                <a:latin typeface="UD デジタル 教科書体 NK-B" panose="02020700000000000000" pitchFamily="18" charset="-128"/>
                <a:ea typeface="UD デジタル 教科書体 NK-B" panose="02020700000000000000" pitchFamily="18" charset="-128"/>
              </a:rPr>
              <a:t>　（４）　大阪府が管理組合（応募者）に選定結果を通知</a:t>
            </a:r>
          </a:p>
          <a:p>
            <a:r>
              <a:rPr kumimoji="1" lang="ja-JP" altLang="en-US" sz="1200" dirty="0">
                <a:latin typeface="UD デジタル 教科書体 NK-B" panose="02020700000000000000" pitchFamily="18" charset="-128"/>
                <a:ea typeface="UD デジタル 教科書体 NK-B" panose="02020700000000000000" pitchFamily="18" charset="-128"/>
              </a:rPr>
              <a:t>　（５）　大阪府から管理組合にマンション管理士を派遣し、将来計画策定を支援</a:t>
            </a:r>
          </a:p>
        </p:txBody>
      </p:sp>
      <p:sp>
        <p:nvSpPr>
          <p:cNvPr id="9" name="テキスト ボックス 8"/>
          <p:cNvSpPr txBox="1"/>
          <p:nvPr/>
        </p:nvSpPr>
        <p:spPr>
          <a:xfrm>
            <a:off x="486382" y="5531166"/>
            <a:ext cx="6173486" cy="923330"/>
          </a:xfrm>
          <a:prstGeom prst="rect">
            <a:avLst/>
          </a:prstGeom>
          <a:noFill/>
        </p:spPr>
        <p:txBody>
          <a:bodyPr wrap="square" rtlCol="0">
            <a:spAutoFit/>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選定方法</a:t>
            </a:r>
            <a:endParaRPr kumimoji="1" lang="en-US" altLang="ja-JP" sz="300" dirty="0">
              <a:latin typeface="UD デジタル 教科書体 NK-B" panose="02020700000000000000" pitchFamily="18" charset="-128"/>
              <a:ea typeface="UD デジタル 教科書体 NK-B" panose="02020700000000000000" pitchFamily="18" charset="-128"/>
            </a:endParaRPr>
          </a:p>
          <a:p>
            <a:r>
              <a:rPr kumimoji="1" lang="en-US" altLang="ja-JP" sz="300" dirty="0">
                <a:latin typeface="UD デジタル 教科書体 NK-B" panose="02020700000000000000" pitchFamily="18" charset="-128"/>
                <a:ea typeface="UD デジタル 教科書体 NK-B" panose="02020700000000000000" pitchFamily="18" charset="-128"/>
              </a:rPr>
              <a:t> </a:t>
            </a:r>
            <a:r>
              <a:rPr kumimoji="1" lang="en-US" altLang="ja-JP" sz="300" dirty="0" smtClean="0">
                <a:latin typeface="UD デジタル 教科書体 NK-B" panose="02020700000000000000" pitchFamily="18" charset="-128"/>
                <a:ea typeface="UD デジタル 教科書体 NK-B" panose="02020700000000000000" pitchFamily="18" charset="-128"/>
              </a:rPr>
              <a:t>      </a:t>
            </a:r>
            <a:r>
              <a:rPr kumimoji="1" lang="ja-JP" altLang="en-US" sz="1200" dirty="0" smtClean="0">
                <a:latin typeface="UD デジタル 教科書体 NK-B" panose="02020700000000000000" pitchFamily="18" charset="-128"/>
                <a:ea typeface="UD デジタル 教科書体 NK-B" panose="02020700000000000000" pitchFamily="18" charset="-128"/>
              </a:rPr>
              <a:t>・</a:t>
            </a:r>
            <a:r>
              <a:rPr kumimoji="1" lang="ja-JP" altLang="en-US" sz="1200" spc="-80" dirty="0" smtClean="0">
                <a:latin typeface="UD デジタル 教科書体 NK-B" panose="02020700000000000000" pitchFamily="18" charset="-128"/>
                <a:ea typeface="UD デジタル 教科書体 NK-B" panose="02020700000000000000" pitchFamily="18" charset="-128"/>
              </a:rPr>
              <a:t>選定</a:t>
            </a:r>
            <a:r>
              <a:rPr kumimoji="1" lang="ja-JP" altLang="en-US" sz="1200" spc="-80" smtClean="0">
                <a:latin typeface="UD デジタル 教科書体 NK-B" panose="02020700000000000000" pitchFamily="18" charset="-128"/>
                <a:ea typeface="UD デジタル 教科書体 NK-B" panose="02020700000000000000" pitchFamily="18" charset="-128"/>
              </a:rPr>
              <a:t>予定は３件</a:t>
            </a:r>
            <a:r>
              <a:rPr kumimoji="1" lang="ja-JP" altLang="en-US" sz="1200" spc="-80" dirty="0" smtClean="0">
                <a:latin typeface="UD デジタル 教科書体 NK-B" panose="02020700000000000000" pitchFamily="18" charset="-128"/>
                <a:ea typeface="UD デジタル 教科書体 NK-B" panose="02020700000000000000" pitchFamily="18" charset="-128"/>
              </a:rPr>
              <a:t>程度です。</a:t>
            </a:r>
            <a:endParaRPr kumimoji="1" lang="en-US" altLang="ja-JP" sz="1200" spc="-80" dirty="0" smtClean="0">
              <a:latin typeface="UD デジタル 教科書体 NK-B" panose="02020700000000000000" pitchFamily="18" charset="-128"/>
              <a:ea typeface="UD デジタル 教科書体 NK-B" panose="02020700000000000000" pitchFamily="18" charset="-128"/>
            </a:endParaRPr>
          </a:p>
          <a:p>
            <a:r>
              <a:rPr kumimoji="1" lang="en-US" altLang="ja-JP" sz="1200" spc="-80" dirty="0">
                <a:latin typeface="UD デジタル 教科書体 NK-B" panose="02020700000000000000" pitchFamily="18" charset="-128"/>
                <a:ea typeface="UD デジタル 教科書体 NK-B" panose="02020700000000000000" pitchFamily="18" charset="-128"/>
              </a:rPr>
              <a:t> </a:t>
            </a:r>
            <a:r>
              <a:rPr kumimoji="1" lang="en-US" altLang="ja-JP" sz="1200" spc="-80" dirty="0" smtClean="0">
                <a:latin typeface="UD デジタル 教科書体 NK-B" panose="02020700000000000000" pitchFamily="18" charset="-128"/>
                <a:ea typeface="UD デジタル 教科書体 NK-B" panose="02020700000000000000" pitchFamily="18" charset="-128"/>
              </a:rPr>
              <a:t> </a:t>
            </a:r>
            <a:r>
              <a:rPr kumimoji="1" lang="ja-JP" altLang="en-US" sz="1200" spc="-80" dirty="0" smtClean="0">
                <a:latin typeface="UD デジタル 教科書体 NK-B" panose="02020700000000000000" pitchFamily="18" charset="-128"/>
                <a:ea typeface="UD デジタル 教科書体 NK-B" panose="02020700000000000000" pitchFamily="18" charset="-128"/>
              </a:rPr>
              <a:t>・</a:t>
            </a:r>
            <a:r>
              <a:rPr kumimoji="1" lang="ja-JP" altLang="en-US" sz="1200" dirty="0" smtClean="0">
                <a:latin typeface="UD デジタル 教科書体 NK-B" panose="02020700000000000000" pitchFamily="18" charset="-128"/>
                <a:ea typeface="UD デジタル 教科書体 NK-B" panose="02020700000000000000" pitchFamily="18" charset="-128"/>
              </a:rPr>
              <a:t>応募</a:t>
            </a:r>
            <a:r>
              <a:rPr kumimoji="1" lang="ja-JP" altLang="en-US" sz="1200" dirty="0">
                <a:latin typeface="UD デジタル 教科書体 NK-B" panose="02020700000000000000" pitchFamily="18" charset="-128"/>
                <a:ea typeface="UD デジタル 教科書体 NK-B" panose="02020700000000000000" pitchFamily="18" charset="-128"/>
              </a:rPr>
              <a:t>が多数あった場合は、ヒアリングにおいて、マンションの管理状況や</a:t>
            </a:r>
            <a:r>
              <a:rPr kumimoji="1" lang="ja-JP" altLang="en-US" sz="1200" dirty="0" smtClean="0">
                <a:latin typeface="UD デジタル 教科書体 NK-B" panose="02020700000000000000" pitchFamily="18" charset="-128"/>
                <a:ea typeface="UD デジタル 教科書体 NK-B" panose="02020700000000000000" pitchFamily="18" charset="-128"/>
              </a:rPr>
              <a:t>理事会</a:t>
            </a:r>
            <a:r>
              <a:rPr kumimoji="1" lang="ja-JP" altLang="en-US" sz="1200" dirty="0">
                <a:latin typeface="UD デジタル 教科書体 NK-B" panose="02020700000000000000" pitchFamily="18" charset="-128"/>
                <a:ea typeface="UD デジタル 教科書体 NK-B" panose="02020700000000000000" pitchFamily="18" charset="-128"/>
              </a:rPr>
              <a:t>等</a:t>
            </a:r>
            <a:r>
              <a:rPr kumimoji="1" lang="ja-JP" altLang="en-US" sz="1200" dirty="0" smtClean="0">
                <a:latin typeface="UD デジタル 教科書体 NK-B" panose="02020700000000000000" pitchFamily="18" charset="-128"/>
                <a:ea typeface="UD デジタル 教科書体 NK-B" panose="02020700000000000000" pitchFamily="18" charset="-128"/>
              </a:rPr>
              <a:t>での意思</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a:p>
            <a:r>
              <a:rPr kumimoji="1" lang="en-US" altLang="ja-JP" sz="1200" dirty="0">
                <a:latin typeface="UD デジタル 教科書体 NK-B" panose="02020700000000000000" pitchFamily="18" charset="-128"/>
                <a:ea typeface="UD デジタル 教科書体 NK-B" panose="02020700000000000000" pitchFamily="18" charset="-128"/>
              </a:rPr>
              <a:t> </a:t>
            </a:r>
            <a:r>
              <a:rPr kumimoji="1" lang="ja-JP" altLang="en-US" sz="1200" dirty="0" smtClean="0">
                <a:latin typeface="UD デジタル 教科書体 NK-B" panose="02020700000000000000" pitchFamily="18" charset="-128"/>
                <a:ea typeface="UD デジタル 教科書体 NK-B" panose="02020700000000000000" pitchFamily="18" charset="-128"/>
              </a:rPr>
              <a:t>　</a:t>
            </a:r>
            <a:r>
              <a:rPr kumimoji="1" lang="en-US" altLang="ja-JP" sz="1200" dirty="0" smtClean="0">
                <a:latin typeface="UD デジタル 教科書体 NK-B" panose="02020700000000000000" pitchFamily="18" charset="-128"/>
                <a:ea typeface="UD デジタル 教科書体 NK-B" panose="02020700000000000000" pitchFamily="18" charset="-128"/>
              </a:rPr>
              <a:t> </a:t>
            </a:r>
            <a:r>
              <a:rPr kumimoji="1" lang="ja-JP" altLang="en-US" sz="1200" dirty="0" smtClean="0">
                <a:latin typeface="UD デジタル 教科書体 NK-B" panose="02020700000000000000" pitchFamily="18" charset="-128"/>
                <a:ea typeface="UD デジタル 教科書体 NK-B" panose="02020700000000000000" pitchFamily="18" charset="-128"/>
              </a:rPr>
              <a:t>決定</a:t>
            </a:r>
            <a:r>
              <a:rPr kumimoji="1" lang="ja-JP" altLang="en-US" sz="1200" dirty="0">
                <a:latin typeface="UD デジタル 教科書体 NK-B" panose="02020700000000000000" pitchFamily="18" charset="-128"/>
                <a:ea typeface="UD デジタル 教科書体 NK-B" panose="02020700000000000000" pitchFamily="18" charset="-128"/>
              </a:rPr>
              <a:t>状況を確認し、検討の熟度や立地状況等を考慮して選定します</a:t>
            </a:r>
            <a:r>
              <a:rPr kumimoji="1" lang="ja-JP" altLang="en-US" sz="1200" dirty="0" smtClean="0">
                <a:latin typeface="UD デジタル 教科書体 NK-B" panose="02020700000000000000" pitchFamily="18" charset="-128"/>
                <a:ea typeface="UD デジタル 教科書体 NK-B" panose="02020700000000000000" pitchFamily="18" charset="-128"/>
              </a:rPr>
              <a:t>。</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p:txBody>
      </p:sp>
      <p:sp>
        <p:nvSpPr>
          <p:cNvPr id="10" name="テキスト ボックス 9"/>
          <p:cNvSpPr txBox="1"/>
          <p:nvPr/>
        </p:nvSpPr>
        <p:spPr>
          <a:xfrm>
            <a:off x="486383" y="8604000"/>
            <a:ext cx="5990617" cy="1246495"/>
          </a:xfrm>
          <a:prstGeom prst="rect">
            <a:avLst/>
          </a:prstGeom>
          <a:noFill/>
        </p:spPr>
        <p:txBody>
          <a:bodyPr wrap="square" rtlCol="0">
            <a:spAutoFit/>
          </a:bodyPr>
          <a:lstStyle/>
          <a:p>
            <a:r>
              <a:rPr kumimoji="1" lang="ja-JP" altLang="en-US" sz="1600" dirty="0" smtClean="0">
                <a:latin typeface="UD デジタル 教科書体 NK-B" panose="02020700000000000000" pitchFamily="18" charset="-128"/>
                <a:ea typeface="UD デジタル 教科書体 NK-B" panose="02020700000000000000" pitchFamily="18" charset="-128"/>
              </a:rPr>
              <a:t>問合せ先</a:t>
            </a:r>
            <a:endParaRPr kumimoji="1" lang="en-US" altLang="ja-JP" sz="1600" dirty="0" smtClean="0">
              <a:latin typeface="UD デジタル 教科書体 NK-B" panose="02020700000000000000" pitchFamily="18" charset="-128"/>
              <a:ea typeface="UD デジタル 教科書体 NK-B" panose="02020700000000000000" pitchFamily="18" charset="-128"/>
            </a:endParaRPr>
          </a:p>
          <a:p>
            <a:endParaRPr kumimoji="1" lang="en-US" altLang="ja-JP" sz="300" dirty="0" smtClean="0">
              <a:latin typeface="UD デジタル 教科書体 NK-B" panose="02020700000000000000" pitchFamily="18" charset="-128"/>
              <a:ea typeface="UD デジタル 教科書体 NK-B" panose="02020700000000000000" pitchFamily="18" charset="-128"/>
            </a:endParaRPr>
          </a:p>
          <a:p>
            <a:r>
              <a:rPr kumimoji="1" lang="ja-JP" altLang="en-US" sz="1100" dirty="0" smtClean="0">
                <a:latin typeface="UD デジタル 教科書体 NK-B" panose="02020700000000000000" pitchFamily="18" charset="-128"/>
                <a:ea typeface="UD デジタル 教科書体 NK-B" panose="02020700000000000000" pitchFamily="18" charset="-128"/>
              </a:rPr>
              <a:t>大阪府 </a:t>
            </a:r>
            <a:r>
              <a:rPr kumimoji="1" lang="ja-JP" altLang="en-US" sz="1100" dirty="0">
                <a:latin typeface="UD デジタル 教科書体 NK-B" panose="02020700000000000000" pitchFamily="18" charset="-128"/>
                <a:ea typeface="UD デジタル 教科書体 NK-B" panose="02020700000000000000" pitchFamily="18" charset="-128"/>
              </a:rPr>
              <a:t>都市</a:t>
            </a:r>
            <a:r>
              <a:rPr kumimoji="1" lang="ja-JP" altLang="en-US" sz="1100" dirty="0" smtClean="0">
                <a:latin typeface="UD デジタル 教科書体 NK-B" panose="02020700000000000000" pitchFamily="18" charset="-128"/>
                <a:ea typeface="UD デジタル 教科書体 NK-B" panose="02020700000000000000" pitchFamily="18" charset="-128"/>
              </a:rPr>
              <a:t>整備部 住宅建築局 </a:t>
            </a:r>
            <a:r>
              <a:rPr kumimoji="1" lang="ja-JP" altLang="en-US" sz="1100" dirty="0">
                <a:latin typeface="UD デジタル 教科書体 NK-B" panose="02020700000000000000" pitchFamily="18" charset="-128"/>
                <a:ea typeface="UD デジタル 教科書体 NK-B" panose="02020700000000000000" pitchFamily="18" charset="-128"/>
              </a:rPr>
              <a:t>居住</a:t>
            </a:r>
            <a:r>
              <a:rPr kumimoji="1" lang="ja-JP" altLang="en-US" sz="1100" dirty="0" smtClean="0">
                <a:latin typeface="UD デジタル 教科書体 NK-B" panose="02020700000000000000" pitchFamily="18" charset="-128"/>
                <a:ea typeface="UD デジタル 教科書体 NK-B" panose="02020700000000000000" pitchFamily="18" charset="-128"/>
              </a:rPr>
              <a:t>企画課 住宅企画・マンショングループ</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endParaRPr kumimoji="1" lang="en-US" altLang="ja-JP" sz="100" dirty="0" smtClean="0">
              <a:latin typeface="UD デジタル 教科書体 NK-B" panose="02020700000000000000" pitchFamily="18" charset="-128"/>
              <a:ea typeface="UD デジタル 教科書体 NK-B" panose="02020700000000000000" pitchFamily="18" charset="-128"/>
            </a:endParaRPr>
          </a:p>
          <a:p>
            <a:r>
              <a:rPr kumimoji="1" lang="ja-JP" altLang="en-US" sz="1100" dirty="0" smtClean="0">
                <a:latin typeface="UD デジタル 教科書体 NK-B" panose="02020700000000000000" pitchFamily="18" charset="-128"/>
                <a:ea typeface="UD デジタル 教科書体 NK-B" panose="02020700000000000000" pitchFamily="18" charset="-128"/>
              </a:rPr>
              <a:t>住所：</a:t>
            </a:r>
            <a:r>
              <a:rPr kumimoji="1" lang="zh-CN" altLang="en-US" sz="1100" dirty="0">
                <a:latin typeface="UD デジタル 教科書体 NK-B" panose="02020700000000000000" pitchFamily="18" charset="-128"/>
                <a:ea typeface="UD デジタル 教科書体 NK-B" panose="02020700000000000000" pitchFamily="18" charset="-128"/>
              </a:rPr>
              <a:t>〒</a:t>
            </a:r>
            <a:r>
              <a:rPr kumimoji="1" lang="en-US" altLang="zh-CN" sz="1100" dirty="0" smtClean="0">
                <a:latin typeface="UD デジタル 教科書体 NK-B" panose="02020700000000000000" pitchFamily="18" charset="-128"/>
                <a:ea typeface="UD デジタル 教科書体 NK-B" panose="02020700000000000000" pitchFamily="18" charset="-128"/>
              </a:rPr>
              <a:t>559-8555</a:t>
            </a:r>
            <a:r>
              <a:rPr kumimoji="1" lang="ja-JP" altLang="en-US" sz="1100" dirty="0" smtClean="0">
                <a:latin typeface="UD デジタル 教科書体 NK-B" panose="02020700000000000000" pitchFamily="18" charset="-128"/>
                <a:ea typeface="UD デジタル 教科書体 NK-B" panose="02020700000000000000" pitchFamily="18" charset="-128"/>
              </a:rPr>
              <a:t>　</a:t>
            </a:r>
            <a:r>
              <a:rPr kumimoji="1" lang="zh-CN" altLang="en-US" sz="1100" dirty="0" smtClean="0">
                <a:latin typeface="UD デジタル 教科書体 NK-B" panose="02020700000000000000" pitchFamily="18" charset="-128"/>
                <a:ea typeface="UD デジタル 教科書体 NK-B" panose="02020700000000000000" pitchFamily="18" charset="-128"/>
              </a:rPr>
              <a:t>大阪市</a:t>
            </a:r>
            <a:r>
              <a:rPr kumimoji="1" lang="zh-CN" altLang="en-US" sz="1100" dirty="0">
                <a:latin typeface="UD デジタル 教科書体 NK-B" panose="02020700000000000000" pitchFamily="18" charset="-128"/>
                <a:ea typeface="UD デジタル 教科書体 NK-B" panose="02020700000000000000" pitchFamily="18" charset="-128"/>
              </a:rPr>
              <a:t>住之江区南港北</a:t>
            </a:r>
            <a:r>
              <a:rPr kumimoji="1" lang="en-US" altLang="zh-CN" sz="1100" dirty="0" smtClean="0">
                <a:latin typeface="UD デジタル 教科書体 NK-B" panose="02020700000000000000" pitchFamily="18" charset="-128"/>
                <a:ea typeface="UD デジタル 教科書体 NK-B" panose="02020700000000000000" pitchFamily="18" charset="-128"/>
              </a:rPr>
              <a:t>1-14-16</a:t>
            </a:r>
          </a:p>
          <a:p>
            <a:r>
              <a:rPr kumimoji="1" lang="ja-JP" altLang="en-US" sz="1100" dirty="0" smtClean="0">
                <a:latin typeface="UD デジタル 教科書体 NK-B" panose="02020700000000000000" pitchFamily="18" charset="-128"/>
                <a:ea typeface="UD デジタル 教科書体 NK-B" panose="02020700000000000000" pitchFamily="18" charset="-128"/>
              </a:rPr>
              <a:t>電話番号：</a:t>
            </a:r>
            <a:r>
              <a:rPr kumimoji="1" lang="en-US" altLang="ja-JP" sz="1100" dirty="0" smtClean="0">
                <a:latin typeface="UD デジタル 教科書体 NK-B" panose="02020700000000000000" pitchFamily="18" charset="-128"/>
                <a:ea typeface="UD デジタル 教科書体 NK-B" panose="02020700000000000000" pitchFamily="18" charset="-128"/>
              </a:rPr>
              <a:t>06-6210-9706</a:t>
            </a:r>
          </a:p>
          <a:p>
            <a:r>
              <a:rPr kumimoji="1" lang="en-US" altLang="ja-JP" sz="1100" dirty="0" smtClean="0">
                <a:latin typeface="UD デジタル 教科書体 NK-B" panose="02020700000000000000" pitchFamily="18" charset="-128"/>
                <a:ea typeface="UD デジタル 教科書体 NK-B" panose="02020700000000000000" pitchFamily="18" charset="-128"/>
              </a:rPr>
              <a:t>FAX</a:t>
            </a:r>
            <a:r>
              <a:rPr kumimoji="1" lang="ja-JP" altLang="en-US" sz="1100" dirty="0" smtClean="0">
                <a:latin typeface="UD デジタル 教科書体 NK-B" panose="02020700000000000000" pitchFamily="18" charset="-128"/>
                <a:ea typeface="UD デジタル 教科書体 NK-B" panose="02020700000000000000" pitchFamily="18" charset="-128"/>
              </a:rPr>
              <a:t>：</a:t>
            </a:r>
            <a:r>
              <a:rPr kumimoji="1" lang="en-US" altLang="ja-JP" sz="1100" dirty="0" smtClean="0">
                <a:latin typeface="UD デジタル 教科書体 NK-B" panose="02020700000000000000" pitchFamily="18" charset="-128"/>
                <a:ea typeface="UD デジタル 教科書体 NK-B" panose="02020700000000000000" pitchFamily="18" charset="-128"/>
              </a:rPr>
              <a:t>06-6210-9712</a:t>
            </a:r>
          </a:p>
          <a:p>
            <a:r>
              <a:rPr kumimoji="1" lang="ja-JP" altLang="en-US" sz="1100" dirty="0" smtClean="0">
                <a:latin typeface="UD デジタル 教科書体 NK-B" panose="02020700000000000000" pitchFamily="18" charset="-128"/>
                <a:ea typeface="UD デジタル 教科書体 NK-B" panose="02020700000000000000" pitchFamily="18" charset="-128"/>
              </a:rPr>
              <a:t>メール：</a:t>
            </a:r>
            <a:r>
              <a:rPr kumimoji="1" lang="en-US" altLang="ja-JP" sz="1100" dirty="0" smtClean="0">
                <a:latin typeface="UD デジタル 教科書体 NK-B" panose="02020700000000000000" pitchFamily="18" charset="-128"/>
                <a:ea typeface="UD デジタル 教科書体 NK-B" panose="02020700000000000000" pitchFamily="18" charset="-128"/>
              </a:rPr>
              <a:t>kyojukikaku-g04@gbox.pref.osaka.lg.jp</a:t>
            </a:r>
          </a:p>
        </p:txBody>
      </p:sp>
      <p:sp>
        <p:nvSpPr>
          <p:cNvPr id="5" name="テキスト ボックス 4"/>
          <p:cNvSpPr txBox="1"/>
          <p:nvPr/>
        </p:nvSpPr>
        <p:spPr>
          <a:xfrm>
            <a:off x="486383" y="4586344"/>
            <a:ext cx="5993949" cy="923330"/>
          </a:xfrm>
          <a:prstGeom prst="rect">
            <a:avLst/>
          </a:prstGeom>
          <a:noFill/>
        </p:spPr>
        <p:txBody>
          <a:bodyPr wrap="none" rtlCol="0">
            <a:spAutoFit/>
          </a:bodyPr>
          <a:lstStyle/>
          <a:p>
            <a:r>
              <a:rPr kumimoji="1" lang="ja-JP" altLang="en-US" dirty="0" smtClean="0">
                <a:latin typeface="UD デジタル 教科書体 NK-B" panose="02020700000000000000" pitchFamily="18" charset="-128"/>
                <a:ea typeface="UD デジタル 教科書体 NK-B" panose="02020700000000000000" pitchFamily="18" charset="-128"/>
              </a:rPr>
              <a:t>募集期間</a:t>
            </a:r>
            <a:endParaRPr kumimoji="1" lang="en-US" altLang="ja-JP" dirty="0" smtClean="0">
              <a:latin typeface="UD デジタル 教科書体 NK-B" panose="02020700000000000000" pitchFamily="18" charset="-128"/>
              <a:ea typeface="UD デジタル 教科書体 NK-B" panose="02020700000000000000" pitchFamily="18" charset="-128"/>
            </a:endParaRPr>
          </a:p>
          <a:p>
            <a:endParaRPr kumimoji="1" lang="en-US" altLang="ja-JP" sz="300" dirty="0" smtClean="0">
              <a:latin typeface="UD デジタル 教科書体 NK-B" panose="02020700000000000000" pitchFamily="18" charset="-128"/>
              <a:ea typeface="UD デジタル 教科書体 NK-B" panose="02020700000000000000" pitchFamily="18" charset="-128"/>
            </a:endParaRPr>
          </a:p>
          <a:p>
            <a:r>
              <a:rPr kumimoji="1" lang="ja-JP" altLang="en-US" sz="1200" b="1" dirty="0" smtClean="0">
                <a:latin typeface="UD デジタル 教科書体 NK-B" panose="02020700000000000000" pitchFamily="18" charset="-128"/>
                <a:ea typeface="UD デジタル 教科書体 NK-B" panose="02020700000000000000" pitchFamily="18" charset="-128"/>
              </a:rPr>
              <a:t>  </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令和５年</a:t>
            </a:r>
            <a:r>
              <a:rPr kumimoji="1" lang="ja-JP" altLang="en-US" sz="1200" b="1" u="sng" dirty="0">
                <a:latin typeface="UD デジタル 教科書体 NK-B" panose="02020700000000000000" pitchFamily="18" charset="-128"/>
                <a:ea typeface="UD デジタル 教科書体 NK-B" panose="02020700000000000000" pitchFamily="18" charset="-128"/>
              </a:rPr>
              <a:t>５</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月２３日（火）から</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令和５年</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８</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月２３日</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（水）まで</a:t>
            </a:r>
            <a:endParaRPr kumimoji="1" lang="en-US" altLang="ja-JP" sz="1200" b="1" u="sng" dirty="0" smtClean="0">
              <a:latin typeface="UD デジタル 教科書体 NK-B" panose="02020700000000000000" pitchFamily="18" charset="-128"/>
              <a:ea typeface="UD デジタル 教科書体 NK-B" panose="02020700000000000000" pitchFamily="18" charset="-128"/>
            </a:endParaRPr>
          </a:p>
          <a:p>
            <a:r>
              <a:rPr kumimoji="1" lang="ja-JP" altLang="en-US" sz="1200" b="1" dirty="0">
                <a:latin typeface="UD デジタル 教科書体 NK-B" panose="02020700000000000000" pitchFamily="18" charset="-128"/>
                <a:ea typeface="UD デジタル 教科書体 NK-B" panose="02020700000000000000" pitchFamily="18" charset="-128"/>
              </a:rPr>
              <a:t>　</a:t>
            </a:r>
            <a:r>
              <a:rPr kumimoji="1" lang="ja-JP" altLang="en-US" sz="1200" b="1" dirty="0" smtClean="0">
                <a:latin typeface="UD デジタル 教科書体 NK-B" panose="02020700000000000000" pitchFamily="18" charset="-128"/>
                <a:ea typeface="UD デジタル 教科書体 NK-B" panose="02020700000000000000" pitchFamily="18" charset="-128"/>
              </a:rPr>
              <a:t>（郵送による応募については、</a:t>
            </a:r>
            <a:r>
              <a:rPr kumimoji="1" lang="ja-JP" altLang="en-US" sz="1200" b="1" smtClean="0">
                <a:latin typeface="UD デジタル 教科書体 NK-B" panose="02020700000000000000" pitchFamily="18" charset="-128"/>
                <a:ea typeface="UD デジタル 教科書体 NK-B" panose="02020700000000000000" pitchFamily="18" charset="-128"/>
              </a:rPr>
              <a:t>令和</a:t>
            </a:r>
            <a:r>
              <a:rPr kumimoji="1" lang="ja-JP" altLang="en-US" sz="1200" b="1" smtClean="0">
                <a:latin typeface="UD デジタル 教科書体 NK-B" panose="02020700000000000000" pitchFamily="18" charset="-128"/>
                <a:ea typeface="UD デジタル 教科書体 NK-B" panose="02020700000000000000" pitchFamily="18" charset="-128"/>
              </a:rPr>
              <a:t>５年</a:t>
            </a:r>
            <a:r>
              <a:rPr kumimoji="1" lang="ja-JP" altLang="en-US" sz="1200" b="1">
                <a:latin typeface="UD デジタル 教科書体 NK-B" panose="02020700000000000000" pitchFamily="18" charset="-128"/>
                <a:ea typeface="UD デジタル 教科書体 NK-B" panose="02020700000000000000" pitchFamily="18" charset="-128"/>
              </a:rPr>
              <a:t>８</a:t>
            </a:r>
            <a:r>
              <a:rPr kumimoji="1" lang="ja-JP" altLang="en-US" sz="1200" b="1" smtClean="0">
                <a:latin typeface="UD デジタル 教科書体 NK-B" panose="02020700000000000000" pitchFamily="18" charset="-128"/>
                <a:ea typeface="UD デジタル 教科書体 NK-B" panose="02020700000000000000" pitchFamily="18" charset="-128"/>
              </a:rPr>
              <a:t>月２３日</a:t>
            </a:r>
            <a:r>
              <a:rPr kumimoji="1" lang="ja-JP" altLang="en-US" sz="1200" b="1" dirty="0" smtClean="0">
                <a:latin typeface="UD デジタル 教科書体 NK-B" panose="02020700000000000000" pitchFamily="18" charset="-128"/>
                <a:ea typeface="UD デジタル 教科書体 NK-B" panose="02020700000000000000" pitchFamily="18" charset="-128"/>
              </a:rPr>
              <a:t>（水）消印有効）</a:t>
            </a:r>
            <a:endParaRPr kumimoji="1" lang="en-US" altLang="ja-JP" sz="1200" b="1" dirty="0" smtClean="0">
              <a:latin typeface="UD デジタル 教科書体 NK-B" panose="02020700000000000000" pitchFamily="18" charset="-128"/>
              <a:ea typeface="UD デジタル 教科書体 NK-B" panose="02020700000000000000" pitchFamily="18" charset="-128"/>
            </a:endParaRPr>
          </a:p>
          <a:p>
            <a:r>
              <a:rPr kumimoji="1" lang="en-US" altLang="ja-JP"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（応募が定数に達していない場合は募集期間後でも応募可能な場合がありますので、問合せ先までご連絡願います。）</a:t>
            </a:r>
            <a:endParaRPr kumimoji="1" lang="en-US" altLang="ja-JP"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endParaRPr>
          </a:p>
        </p:txBody>
      </p:sp>
      <p:sp>
        <p:nvSpPr>
          <p:cNvPr id="16" name="テキスト ボックス 15"/>
          <p:cNvSpPr txBox="1"/>
          <p:nvPr/>
        </p:nvSpPr>
        <p:spPr>
          <a:xfrm>
            <a:off x="391133" y="461960"/>
            <a:ext cx="6268735" cy="877163"/>
          </a:xfrm>
          <a:prstGeom prst="rect">
            <a:avLst/>
          </a:prstGeom>
          <a:noFill/>
          <a:ln>
            <a:noFill/>
            <a:prstDash val="sysDot"/>
          </a:ln>
        </p:spPr>
        <p:txBody>
          <a:bodyPr wrap="square" rtlCol="0">
            <a:spAutoFit/>
          </a:bodyPr>
          <a:lstStyle/>
          <a:p>
            <a:endParaRPr kumimoji="1" lang="en-US" altLang="ja-JP" sz="300" dirty="0" smtClean="0">
              <a:latin typeface="UD デジタル 教科書体 NK-B" panose="02020700000000000000" pitchFamily="18" charset="-128"/>
              <a:ea typeface="UD デジタル 教科書体 NK-B" panose="02020700000000000000" pitchFamily="18" charset="-128"/>
            </a:endParaRPr>
          </a:p>
          <a:p>
            <a:r>
              <a:rPr kumimoji="1" lang="ja-JP" altLang="en-US" sz="1200" spc="-100" dirty="0">
                <a:latin typeface="UD デジタル 教科書体 NK-B" panose="02020700000000000000" pitchFamily="18" charset="-128"/>
                <a:ea typeface="UD デジタル 教科書体 NK-B" panose="02020700000000000000" pitchFamily="18" charset="-128"/>
              </a:rPr>
              <a:t>大阪府では、「大阪府分譲マンション管理適正化及び再生円滑化基本計画」を策定</a:t>
            </a:r>
            <a:r>
              <a:rPr kumimoji="1" lang="ja-JP" altLang="en-US" sz="1200" spc="-100" dirty="0" smtClean="0">
                <a:latin typeface="UD デジタル 教科書体 NK-B" panose="02020700000000000000" pitchFamily="18" charset="-128"/>
                <a:ea typeface="UD デジタル 教科書体 NK-B" panose="02020700000000000000" pitchFamily="18" charset="-128"/>
              </a:rPr>
              <a:t>し、マンションの管理の適正化と建替え</a:t>
            </a:r>
            <a:r>
              <a:rPr kumimoji="1" lang="ja-JP" altLang="en-US" sz="1200" spc="-100" dirty="0">
                <a:latin typeface="UD デジタル 教科書体 NK-B" panose="02020700000000000000" pitchFamily="18" charset="-128"/>
                <a:ea typeface="UD デジタル 教科書体 NK-B" panose="02020700000000000000" pitchFamily="18" charset="-128"/>
              </a:rPr>
              <a:t>等の</a:t>
            </a:r>
            <a:r>
              <a:rPr kumimoji="1" lang="ja-JP" altLang="en-US" sz="1200" spc="-100" dirty="0" smtClean="0">
                <a:latin typeface="UD デジタル 教科書体 NK-B" panose="02020700000000000000" pitchFamily="18" charset="-128"/>
                <a:ea typeface="UD デジタル 教科書体 NK-B" panose="02020700000000000000" pitchFamily="18" charset="-128"/>
              </a:rPr>
              <a:t>円滑化を</a:t>
            </a:r>
            <a:r>
              <a:rPr kumimoji="1" lang="ja-JP" altLang="en-US" sz="1200" spc="-100" dirty="0">
                <a:latin typeface="UD デジタル 教科書体 NK-B" panose="02020700000000000000" pitchFamily="18" charset="-128"/>
                <a:ea typeface="UD デジタル 教科書体 NK-B" panose="02020700000000000000" pitchFamily="18" charset="-128"/>
              </a:rPr>
              <a:t>推進</a:t>
            </a:r>
            <a:r>
              <a:rPr kumimoji="1" lang="ja-JP" altLang="en-US" sz="1200" spc="-100" dirty="0" smtClean="0">
                <a:latin typeface="UD デジタル 教科書体 NK-B" panose="02020700000000000000" pitchFamily="18" charset="-128"/>
                <a:ea typeface="UD デジタル 教科書体 NK-B" panose="02020700000000000000" pitchFamily="18" charset="-128"/>
              </a:rPr>
              <a:t>して</a:t>
            </a:r>
            <a:r>
              <a:rPr kumimoji="1" lang="ja-JP" altLang="en-US" sz="1200" spc="-100" dirty="0">
                <a:latin typeface="UD デジタル 教科書体 NK-B" panose="02020700000000000000" pitchFamily="18" charset="-128"/>
                <a:ea typeface="UD デジタル 教科書体 NK-B" panose="02020700000000000000" pitchFamily="18" charset="-128"/>
              </a:rPr>
              <a:t>います</a:t>
            </a:r>
            <a:r>
              <a:rPr kumimoji="1" lang="ja-JP" altLang="en-US" sz="1200" spc="-100" dirty="0" smtClean="0">
                <a:latin typeface="UD デジタル 教科書体 NK-B" panose="02020700000000000000" pitchFamily="18" charset="-128"/>
                <a:ea typeface="UD デジタル 教科書体 NK-B" panose="02020700000000000000" pitchFamily="18" charset="-128"/>
              </a:rPr>
              <a:t>。当事業では、築</a:t>
            </a:r>
            <a:r>
              <a:rPr kumimoji="1" lang="en-US" altLang="ja-JP" sz="1200" spc="-100" dirty="0">
                <a:latin typeface="UD デジタル 教科書体 NK-B" panose="02020700000000000000" pitchFamily="18" charset="-128"/>
                <a:ea typeface="UD デジタル 教科書体 NK-B" panose="02020700000000000000" pitchFamily="18" charset="-128"/>
              </a:rPr>
              <a:t>40</a:t>
            </a:r>
            <a:r>
              <a:rPr kumimoji="1" lang="ja-JP" altLang="en-US" sz="1200" spc="-100" dirty="0">
                <a:latin typeface="UD デジタル 教科書体 NK-B" panose="02020700000000000000" pitchFamily="18" charset="-128"/>
                <a:ea typeface="UD デジタル 教科書体 NK-B" panose="02020700000000000000" pitchFamily="18" charset="-128"/>
              </a:rPr>
              <a:t>年を超える分譲マンションの管理組合に対し、マンション管理士を派遣し、解体積立金などの資金計画を含む建替えや除却までの中長期の将来計画策定の支援をします</a:t>
            </a:r>
            <a:r>
              <a:rPr kumimoji="1" lang="ja-JP" altLang="en-US" sz="1200" spc="-100" dirty="0" smtClean="0">
                <a:latin typeface="UD デジタル 教科書体 NK-B" panose="02020700000000000000" pitchFamily="18" charset="-128"/>
                <a:ea typeface="UD デジタル 教科書体 NK-B" panose="02020700000000000000" pitchFamily="18" charset="-128"/>
              </a:rPr>
              <a:t>。</a:t>
            </a:r>
            <a:endParaRPr kumimoji="1" lang="en-US" altLang="ja-JP" sz="1200" spc="-100" dirty="0" smtClean="0">
              <a:latin typeface="UD デジタル 教科書体 NK-B" panose="02020700000000000000" pitchFamily="18" charset="-128"/>
              <a:ea typeface="UD デジタル 教科書体 NK-B" panose="02020700000000000000" pitchFamily="18" charset="-128"/>
            </a:endParaRPr>
          </a:p>
        </p:txBody>
      </p:sp>
      <p:cxnSp>
        <p:nvCxnSpPr>
          <p:cNvPr id="19" name="直線コネクタ 18"/>
          <p:cNvCxnSpPr/>
          <p:nvPr/>
        </p:nvCxnSpPr>
        <p:spPr>
          <a:xfrm>
            <a:off x="596900" y="1588431"/>
            <a:ext cx="889000" cy="0"/>
          </a:xfrm>
          <a:prstGeom prst="line">
            <a:avLst/>
          </a:prstGeom>
          <a:ln w="762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486383" y="1354999"/>
            <a:ext cx="6173485" cy="2000548"/>
          </a:xfrm>
          <a:prstGeom prst="rect">
            <a:avLst/>
          </a:prstGeom>
          <a:noFill/>
        </p:spPr>
        <p:txBody>
          <a:bodyPr wrap="square" rtlCol="0">
            <a:spAutoFit/>
          </a:bodyPr>
          <a:lstStyle/>
          <a:p>
            <a:r>
              <a:rPr kumimoji="1" lang="ja-JP" altLang="en-US" dirty="0">
                <a:latin typeface="UD デジタル 教科書体 NK-B" panose="02020700000000000000" pitchFamily="18" charset="-128"/>
                <a:ea typeface="UD デジタル 教科書体 NK-B" panose="02020700000000000000" pitchFamily="18" charset="-128"/>
              </a:rPr>
              <a:t>事業</a:t>
            </a:r>
            <a:r>
              <a:rPr kumimoji="1" lang="ja-JP" altLang="en-US" dirty="0" smtClean="0">
                <a:latin typeface="UD デジタル 教科書体 NK-B" panose="02020700000000000000" pitchFamily="18" charset="-128"/>
                <a:ea typeface="UD デジタル 教科書体 NK-B" panose="02020700000000000000" pitchFamily="18" charset="-128"/>
              </a:rPr>
              <a:t>概要</a:t>
            </a:r>
            <a:endParaRPr kumimoji="1" lang="en-US" altLang="ja-JP" dirty="0" smtClean="0">
              <a:latin typeface="UD デジタル 教科書体 NK-B" panose="02020700000000000000" pitchFamily="18" charset="-128"/>
              <a:ea typeface="UD デジタル 教科書体 NK-B" panose="02020700000000000000" pitchFamily="18" charset="-128"/>
            </a:endParaRPr>
          </a:p>
          <a:p>
            <a:endParaRPr kumimoji="1" lang="en-US" altLang="ja-JP" sz="300" dirty="0" smtClean="0">
              <a:latin typeface="UD デジタル 教科書体 NK-B" panose="02020700000000000000" pitchFamily="18" charset="-128"/>
              <a:ea typeface="UD デジタル 教科書体 NK-B" panose="02020700000000000000" pitchFamily="18" charset="-128"/>
            </a:endParaRPr>
          </a:p>
          <a:p>
            <a:r>
              <a:rPr kumimoji="1" lang="ja-JP" altLang="en-US" sz="1200" dirty="0">
                <a:latin typeface="UD デジタル 教科書体 NK-B" panose="02020700000000000000" pitchFamily="18" charset="-128"/>
                <a:ea typeface="UD デジタル 教科書体 NK-B" panose="02020700000000000000" pitchFamily="18" charset="-128"/>
              </a:rPr>
              <a:t>　</a:t>
            </a:r>
            <a:r>
              <a:rPr kumimoji="1" lang="ja-JP" altLang="en-US" sz="1200" spc="-10" dirty="0">
                <a:latin typeface="UD デジタル 教科書体 NK-B" panose="02020700000000000000" pitchFamily="18" charset="-128"/>
                <a:ea typeface="UD デジタル 教科書体 NK-B" panose="02020700000000000000" pitchFamily="18" charset="-128"/>
              </a:rPr>
              <a:t>マンション</a:t>
            </a:r>
            <a:r>
              <a:rPr kumimoji="1" lang="ja-JP" altLang="en-US" sz="1200" spc="-10" dirty="0" smtClean="0">
                <a:latin typeface="UD デジタル 教科書体 NK-B" panose="02020700000000000000" pitchFamily="18" charset="-128"/>
                <a:ea typeface="UD デジタル 教科書体 NK-B" panose="02020700000000000000" pitchFamily="18" charset="-128"/>
              </a:rPr>
              <a:t>管理士</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en-US" altLang="ja-JP"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en-US" altLang="ja-JP" sz="900" spc="-1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1</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ja-JP" altLang="en-US" sz="1200" spc="-10" dirty="0" smtClean="0">
                <a:latin typeface="UD デジタル 教科書体 NK-B" panose="02020700000000000000" pitchFamily="18" charset="-128"/>
                <a:ea typeface="UD デジタル 教科書体 NK-B" panose="02020700000000000000" pitchFamily="18" charset="-128"/>
              </a:rPr>
              <a:t>を管理組合の理事会</a:t>
            </a:r>
            <a:r>
              <a:rPr kumimoji="1" lang="ja-JP" altLang="en-US" sz="1200" spc="-10" dirty="0">
                <a:latin typeface="UD デジタル 教科書体 NK-B" panose="02020700000000000000" pitchFamily="18" charset="-128"/>
                <a:ea typeface="UD デジタル 教科書体 NK-B" panose="02020700000000000000" pitchFamily="18" charset="-128"/>
              </a:rPr>
              <a:t>等に無料（大阪府予算の範囲内）で派遣し</a:t>
            </a:r>
            <a:r>
              <a:rPr kumimoji="1" lang="ja-JP" altLang="en-US" sz="1200" spc="-10" dirty="0" smtClean="0">
                <a:latin typeface="UD デジタル 教科書体 NK-B" panose="02020700000000000000" pitchFamily="18" charset="-128"/>
                <a:ea typeface="UD デジタル 教科書体 NK-B" panose="02020700000000000000" pitchFamily="18" charset="-128"/>
              </a:rPr>
              <a:t>、</a:t>
            </a:r>
            <a:endParaRPr kumimoji="1" lang="en-US" altLang="ja-JP" sz="1200" spc="-10" dirty="0" smtClean="0">
              <a:latin typeface="UD デジタル 教科書体 NK-B" panose="02020700000000000000" pitchFamily="18" charset="-128"/>
              <a:ea typeface="UD デジタル 教科書体 NK-B" panose="02020700000000000000" pitchFamily="18" charset="-128"/>
            </a:endParaRPr>
          </a:p>
          <a:p>
            <a:r>
              <a:rPr kumimoji="1" lang="ja-JP" altLang="en-US" sz="1200" spc="-10" dirty="0">
                <a:latin typeface="UD デジタル 教科書体 NK-B" panose="02020700000000000000" pitchFamily="18" charset="-128"/>
                <a:ea typeface="UD デジタル 教科書体 NK-B" panose="02020700000000000000" pitchFamily="18" charset="-128"/>
              </a:rPr>
              <a:t>　</a:t>
            </a:r>
            <a:r>
              <a:rPr kumimoji="1" lang="ja-JP" altLang="en-US" sz="1200" spc="-10" dirty="0" smtClean="0">
                <a:latin typeface="UD デジタル 教科書体 NK-B" panose="02020700000000000000" pitchFamily="18" charset="-128"/>
                <a:ea typeface="UD デジタル 教科書体 NK-B" panose="02020700000000000000" pitchFamily="18" charset="-128"/>
              </a:rPr>
              <a:t>管理</a:t>
            </a:r>
            <a:r>
              <a:rPr kumimoji="1" lang="ja-JP" altLang="en-US" sz="1200" spc="-10" dirty="0">
                <a:latin typeface="UD デジタル 教科書体 NK-B" panose="02020700000000000000" pitchFamily="18" charset="-128"/>
                <a:ea typeface="UD デジタル 教科書体 NK-B" panose="02020700000000000000" pitchFamily="18" charset="-128"/>
              </a:rPr>
              <a:t>組合が</a:t>
            </a:r>
            <a:r>
              <a:rPr kumimoji="1" lang="ja-JP" altLang="en-US" sz="1200" spc="-10" dirty="0" smtClean="0">
                <a:latin typeface="UD デジタル 教科書体 NK-B" panose="02020700000000000000" pitchFamily="18" charset="-128"/>
                <a:ea typeface="UD デジタル 教科書体 NK-B" panose="02020700000000000000" pitchFamily="18" charset="-128"/>
              </a:rPr>
              <a:t>将来</a:t>
            </a:r>
            <a:r>
              <a:rPr kumimoji="1" lang="ja-JP" altLang="en-US" sz="1200" dirty="0" smtClean="0">
                <a:latin typeface="UD デジタル 教科書体 NK-B" panose="02020700000000000000" pitchFamily="18" charset="-128"/>
                <a:ea typeface="UD デジタル 教科書体 NK-B" panose="02020700000000000000" pitchFamily="18" charset="-128"/>
              </a:rPr>
              <a:t>計画</a:t>
            </a:r>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en-US" altLang="ja-JP"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en-US" altLang="ja-JP"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2</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latin typeface="UD デジタル 教科書体 NK-B" panose="02020700000000000000" pitchFamily="18" charset="-128"/>
                <a:ea typeface="UD デジタル 教科書体 NK-B" panose="02020700000000000000" pitchFamily="18" charset="-128"/>
              </a:rPr>
              <a:t>策定</a:t>
            </a:r>
            <a:r>
              <a:rPr kumimoji="1" lang="ja-JP" altLang="en-US" sz="1200" dirty="0">
                <a:latin typeface="UD デジタル 教科書体 NK-B" panose="02020700000000000000" pitchFamily="18" charset="-128"/>
                <a:ea typeface="UD デジタル 教科書体 NK-B" panose="02020700000000000000" pitchFamily="18" charset="-128"/>
              </a:rPr>
              <a:t>を検討するにあたり助言、情報提供等の支援するものです</a:t>
            </a:r>
            <a:r>
              <a:rPr kumimoji="1" lang="ja-JP" altLang="en-US" sz="1200" dirty="0" smtClean="0">
                <a:latin typeface="UD デジタル 教科書体 NK-B" panose="02020700000000000000" pitchFamily="18" charset="-128"/>
                <a:ea typeface="UD デジタル 教科書体 NK-B" panose="02020700000000000000" pitchFamily="18" charset="-128"/>
              </a:rPr>
              <a:t>。</a:t>
            </a:r>
            <a:endParaRPr kumimoji="1" lang="en-US" altLang="ja-JP" sz="1200" dirty="0" smtClean="0">
              <a:latin typeface="UD デジタル 教科書体 NK-B" panose="02020700000000000000" pitchFamily="18" charset="-128"/>
              <a:ea typeface="UD デジタル 教科書体 NK-B" panose="02020700000000000000" pitchFamily="18" charset="-128"/>
            </a:endParaRPr>
          </a:p>
          <a:p>
            <a:r>
              <a:rPr kumimoji="1" lang="en-US" altLang="ja-JP" sz="1200" dirty="0">
                <a:latin typeface="UD デジタル 教科書体 NK-B" panose="02020700000000000000" pitchFamily="18" charset="-128"/>
                <a:ea typeface="UD デジタル 教科書体 NK-B" panose="02020700000000000000" pitchFamily="18" charset="-128"/>
              </a:rPr>
              <a:t> </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ja-JP" altLang="en-US" sz="900" spc="-8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マンション関連法上</a:t>
            </a:r>
            <a:r>
              <a:rPr kumimoji="1" lang="ja-JP" altLang="en-US" sz="900" spc="-8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の大阪府の権限は町村域の分譲</a:t>
            </a:r>
            <a:r>
              <a:rPr kumimoji="1" lang="ja-JP" altLang="en-US" sz="900" spc="-8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マンションに対するものですが、本事業では</a:t>
            </a:r>
            <a:r>
              <a:rPr kumimoji="1" lang="ja-JP" altLang="en-US" sz="900" spc="-8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市域も含めて実施し</a:t>
            </a:r>
            <a:r>
              <a:rPr kumimoji="1" lang="ja-JP" altLang="en-US" sz="900" spc="-8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その</a:t>
            </a:r>
            <a:r>
              <a:rPr kumimoji="1" lang="ja-JP" altLang="en-US" sz="900" spc="-8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ノウハウ</a:t>
            </a:r>
            <a:r>
              <a:rPr kumimoji="1" lang="ja-JP" altLang="en-US" sz="900" spc="-8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を</a:t>
            </a:r>
            <a:endParaRPr kumimoji="1" lang="en-US" altLang="ja-JP" sz="900" spc="-8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府内市町村と情報共有するとともに、</a:t>
            </a:r>
            <a:r>
              <a:rPr kumimoji="1" lang="ja-JP" altLang="en-US" sz="900" spc="-1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将来計画策定の意義や</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検討方法</a:t>
            </a:r>
            <a:r>
              <a:rPr kumimoji="1" lang="ja-JP" altLang="en-US" sz="900" spc="-1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等を普及啓発</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をしていくこと</a:t>
            </a:r>
            <a:r>
              <a:rPr kumimoji="1" lang="ja-JP" altLang="en-US" sz="900" spc="-1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を目的</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と</a:t>
            </a:r>
            <a:r>
              <a:rPr kumimoji="1" lang="ja-JP" altLang="en-US" sz="900" spc="-1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しています</a:t>
            </a:r>
            <a:r>
              <a:rPr kumimoji="1" lang="ja-JP" altLang="en-US"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ja-JP" altLang="en-US" sz="900" spc="-1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endParaRPr kumimoji="1" lang="en-US" altLang="ja-JP" sz="900" spc="-1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endParaRPr>
          </a:p>
          <a:p>
            <a:endParaRPr kumimoji="1" lang="en-US" altLang="ja-JP" sz="500" dirty="0" smtClean="0">
              <a:latin typeface="UD デジタル 教科書体 NK-B" panose="02020700000000000000" pitchFamily="18" charset="-128"/>
              <a:ea typeface="UD デジタル 教科書体 NK-B" panose="02020700000000000000" pitchFamily="18" charset="-128"/>
            </a:endParaRPr>
          </a:p>
          <a:p>
            <a:r>
              <a:rPr kumimoji="1" lang="ja-JP" altLang="en-US" sz="1200" dirty="0">
                <a:latin typeface="UD デジタル 教科書体 NK-B" panose="02020700000000000000" pitchFamily="18" charset="-128"/>
                <a:ea typeface="UD デジタル 教科書体 NK-B" panose="02020700000000000000" pitchFamily="18" charset="-128"/>
              </a:rPr>
              <a:t>　</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マンション管理士の派遣</a:t>
            </a:r>
            <a:r>
              <a:rPr kumimoji="1" lang="ja-JP" altLang="en-US" sz="1200" b="1" u="sng" dirty="0">
                <a:latin typeface="UD デジタル 教科書体 NK-B" panose="02020700000000000000" pitchFamily="18" charset="-128"/>
                <a:ea typeface="UD デジタル 教科書体 NK-B" panose="02020700000000000000" pitchFamily="18" charset="-128"/>
              </a:rPr>
              <a:t>期間：</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令和６年</a:t>
            </a:r>
            <a:r>
              <a:rPr kumimoji="1" lang="ja-JP" altLang="en-US" sz="1200" b="1" u="sng" dirty="0">
                <a:latin typeface="UD デジタル 教科書体 NK-B" panose="02020700000000000000" pitchFamily="18" charset="-128"/>
                <a:ea typeface="UD デジタル 教科書体 NK-B" panose="02020700000000000000" pitchFamily="18" charset="-128"/>
              </a:rPr>
              <a:t>３</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月中</a:t>
            </a:r>
            <a:r>
              <a:rPr kumimoji="1" lang="ja-JP" altLang="en-US" sz="1200" b="1" u="sng" dirty="0">
                <a:latin typeface="UD デジタル 教科書体 NK-B" panose="02020700000000000000" pitchFamily="18" charset="-128"/>
                <a:ea typeface="UD デジタル 教科書体 NK-B" panose="02020700000000000000" pitchFamily="18" charset="-128"/>
              </a:rPr>
              <a:t>旬</a:t>
            </a:r>
            <a:r>
              <a:rPr kumimoji="1" lang="ja-JP" altLang="en-US" sz="1200" b="1" u="sng" dirty="0" smtClean="0">
                <a:latin typeface="UD デジタル 教科書体 NK-B" panose="02020700000000000000" pitchFamily="18" charset="-128"/>
                <a:ea typeface="UD デジタル 教科書体 NK-B" panose="02020700000000000000" pitchFamily="18" charset="-128"/>
              </a:rPr>
              <a:t>まで</a:t>
            </a:r>
            <a:endParaRPr kumimoji="1" lang="ja-JP" altLang="en-US" sz="1200" b="1"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endParaRPr>
          </a:p>
          <a:p>
            <a:endParaRPr kumimoji="1" lang="ja-JP" altLang="en-US" sz="400" dirty="0">
              <a:latin typeface="UD デジタル 教科書体 NK-B" panose="02020700000000000000" pitchFamily="18" charset="-128"/>
              <a:ea typeface="UD デジタル 教科書体 NK-B" panose="02020700000000000000" pitchFamily="18" charset="-128"/>
            </a:endParaRPr>
          </a:p>
          <a:p>
            <a:r>
              <a:rPr kumimoji="1" lang="ja-JP" altLang="en-US" sz="10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en-US" altLang="ja-JP"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en-US" altLang="ja-JP"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1</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ja-JP" altLang="en-US" sz="900" spc="-1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マンションの管理の適正化の推進に関する法律第２条第５号のマンション管理士で</a:t>
            </a:r>
            <a:r>
              <a:rPr kumimoji="1" lang="ja-JP" altLang="en-US" sz="900" spc="-1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ja-JP" altLang="en-US" sz="900" spc="-1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一社</a:t>
            </a:r>
            <a:r>
              <a:rPr kumimoji="1" lang="ja-JP" altLang="en-US" sz="900" spc="-1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）大阪府マンション</a:t>
            </a:r>
            <a:r>
              <a:rPr kumimoji="1" lang="ja-JP" altLang="en-US" sz="900" spc="-1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管理士会から派遣します。</a:t>
            </a:r>
          </a:p>
          <a:p>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en-US" altLang="ja-JP"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a:t>
            </a:r>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２</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ja-JP" altLang="en-US" sz="900" spc="-4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将来計画：解体積立金などの資金計画を</a:t>
            </a:r>
            <a:r>
              <a:rPr kumimoji="1" lang="ja-JP" altLang="en-US" sz="900" spc="-4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含んだ、現存</a:t>
            </a:r>
            <a:r>
              <a:rPr kumimoji="1" lang="ja-JP" altLang="en-US" sz="900" spc="-4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する分譲マンション</a:t>
            </a:r>
            <a:r>
              <a:rPr kumimoji="1" lang="ja-JP" altLang="en-US" sz="900" spc="-4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の建替えや除却までの中長期（概ね</a:t>
            </a:r>
            <a:r>
              <a:rPr kumimoji="1" lang="en-US" altLang="ja-JP" sz="900" spc="-4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50</a:t>
            </a:r>
            <a:r>
              <a:rPr kumimoji="1" lang="ja-JP" altLang="en-US" sz="900" spc="-4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年以内）の</a:t>
            </a:r>
            <a:endPar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endParaRPr>
          </a:p>
          <a:p>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r>
              <a:rPr kumimoji="1" lang="ja-JP" altLang="en-US" sz="900" dirty="0" smtClean="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計画</a:t>
            </a:r>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（原則、建替え、又は除却後に敷地売却するもの）</a:t>
            </a:r>
          </a:p>
          <a:p>
            <a:r>
              <a:rPr kumimoji="1" lang="ja-JP" altLang="en-US" sz="900" dirty="0">
                <a:solidFill>
                  <a:schemeClr val="tx1">
                    <a:lumMod val="85000"/>
                    <a:lumOff val="15000"/>
                  </a:schemeClr>
                </a:solidFill>
                <a:latin typeface="UD デジタル 教科書体 NK-B" panose="02020700000000000000" pitchFamily="18" charset="-128"/>
                <a:ea typeface="UD デジタル 教科書体 NK-B" panose="02020700000000000000" pitchFamily="18" charset="-128"/>
              </a:rPr>
              <a:t>　</a:t>
            </a:r>
          </a:p>
        </p:txBody>
      </p:sp>
      <p:sp>
        <p:nvSpPr>
          <p:cNvPr id="17" name="テキスト ボックス 16"/>
          <p:cNvSpPr txBox="1"/>
          <p:nvPr/>
        </p:nvSpPr>
        <p:spPr>
          <a:xfrm>
            <a:off x="486383" y="7956599"/>
            <a:ext cx="5990617" cy="384721"/>
          </a:xfrm>
          <a:prstGeom prst="rect">
            <a:avLst/>
          </a:prstGeom>
          <a:noFill/>
        </p:spPr>
        <p:txBody>
          <a:bodyPr wrap="square" rtlCol="0">
            <a:spAutoFit/>
          </a:bodyPr>
          <a:lstStyle/>
          <a:p>
            <a:r>
              <a:rPr kumimoji="1" lang="en-US" altLang="ja-JP" sz="1900" u="sng" dirty="0">
                <a:solidFill>
                  <a:srgbClr val="FF0000"/>
                </a:solidFill>
                <a:latin typeface="UD デジタル 教科書体 NK-B" panose="02020700000000000000" pitchFamily="18" charset="-128"/>
                <a:ea typeface="UD デジタル 教科書体 NK-B" panose="02020700000000000000" pitchFamily="18" charset="-128"/>
              </a:rPr>
              <a:t>※</a:t>
            </a:r>
            <a:r>
              <a:rPr kumimoji="1" lang="ja-JP" altLang="en-US" sz="1900" u="sng" dirty="0" smtClean="0">
                <a:solidFill>
                  <a:srgbClr val="FF0000"/>
                </a:solidFill>
                <a:latin typeface="UD デジタル 教科書体 NK-B" panose="02020700000000000000" pitchFamily="18" charset="-128"/>
                <a:ea typeface="UD デジタル 教科書体 NK-B" panose="02020700000000000000" pitchFamily="18" charset="-128"/>
              </a:rPr>
              <a:t>詳しくは大阪府ホームページをご覧ください</a:t>
            </a:r>
            <a:endParaRPr kumimoji="1" lang="en-US" altLang="ja-JP" sz="1900" u="sng" dirty="0" smtClean="0">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p:cNvSpPr txBox="1"/>
          <p:nvPr/>
        </p:nvSpPr>
        <p:spPr>
          <a:xfrm>
            <a:off x="486382" y="6896129"/>
            <a:ext cx="5811206" cy="777136"/>
          </a:xfrm>
          <a:prstGeom prst="rect">
            <a:avLst/>
          </a:prstGeom>
          <a:noFill/>
        </p:spPr>
        <p:txBody>
          <a:bodyPr wrap="none" rtlCol="0">
            <a:spAutoFit/>
          </a:bodyPr>
          <a:lstStyle/>
          <a:p>
            <a:endParaRPr kumimoji="1" lang="en-US" altLang="ja-JP" sz="600" dirty="0" smtClean="0">
              <a:latin typeface="UD デジタル 教科書体 NK-B" panose="02020700000000000000" pitchFamily="18" charset="-128"/>
              <a:ea typeface="UD デジタル 教科書体 NK-B" panose="02020700000000000000" pitchFamily="18" charset="-128"/>
            </a:endParaRPr>
          </a:p>
          <a:p>
            <a:r>
              <a:rPr kumimoji="1" lang="ja-JP" altLang="en-US" sz="1400" b="1" u="sng" dirty="0" smtClean="0">
                <a:latin typeface="UD デジタル 教科書体 NK-B" panose="02020700000000000000" pitchFamily="18" charset="-128"/>
                <a:ea typeface="UD デジタル 教科書体 NK-B" panose="02020700000000000000" pitchFamily="18" charset="-128"/>
              </a:rPr>
              <a:t>応募様式に記入のうえ、下記問合せ先にメール</a:t>
            </a:r>
            <a:r>
              <a:rPr kumimoji="1" lang="ja-JP" altLang="en-US" sz="1400" b="1" u="sng" dirty="0">
                <a:latin typeface="UD デジタル 教科書体 NK-B" panose="02020700000000000000" pitchFamily="18" charset="-128"/>
                <a:ea typeface="UD デジタル 教科書体 NK-B" panose="02020700000000000000" pitchFamily="18" charset="-128"/>
              </a:rPr>
              <a:t>又は</a:t>
            </a:r>
            <a:r>
              <a:rPr kumimoji="1" lang="ja-JP" altLang="en-US" sz="1400" b="1" u="sng" dirty="0" smtClean="0">
                <a:latin typeface="UD デジタル 教科書体 NK-B" panose="02020700000000000000" pitchFamily="18" charset="-128"/>
                <a:ea typeface="UD デジタル 教科書体 NK-B" panose="02020700000000000000" pitchFamily="18" charset="-128"/>
              </a:rPr>
              <a:t>郵送でお送りください。</a:t>
            </a:r>
            <a:endParaRPr kumimoji="1" lang="en-US" altLang="ja-JP" sz="1400" b="1" u="sng" dirty="0" smtClean="0">
              <a:latin typeface="UD デジタル 教科書体 NK-B" panose="02020700000000000000" pitchFamily="18" charset="-128"/>
              <a:ea typeface="UD デジタル 教科書体 NK-B" panose="02020700000000000000" pitchFamily="18" charset="-128"/>
            </a:endParaRPr>
          </a:p>
          <a:p>
            <a:r>
              <a:rPr kumimoji="1" lang="ja-JP" altLang="en-US" sz="1400" dirty="0" smtClean="0">
                <a:latin typeface="UD デジタル 教科書体 NK-B" panose="02020700000000000000" pitchFamily="18" charset="-128"/>
                <a:ea typeface="UD デジタル 教科書体 NK-B" panose="02020700000000000000" pitchFamily="18" charset="-128"/>
              </a:rPr>
              <a:t>応募様式は大阪府ホームページでダウンロードしてください。</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r>
              <a:rPr kumimoji="1" lang="en-US" altLang="ja-JP" sz="1050" dirty="0" smtClean="0">
                <a:latin typeface="UD デジタル 教科書体 NK-B" panose="02020700000000000000" pitchFamily="18" charset="-128"/>
                <a:ea typeface="UD デジタル 教科書体 NK-B" panose="02020700000000000000" pitchFamily="18" charset="-128"/>
              </a:rPr>
              <a:t>https</a:t>
            </a:r>
            <a:r>
              <a:rPr kumimoji="1" lang="en-US" altLang="ja-JP" sz="1050" dirty="0">
                <a:latin typeface="UD デジタル 教科書体 NK-B" panose="02020700000000000000" pitchFamily="18" charset="-128"/>
                <a:ea typeface="UD デジタル 教科書体 NK-B" panose="02020700000000000000" pitchFamily="18" charset="-128"/>
              </a:rPr>
              <a:t>://</a:t>
            </a:r>
            <a:r>
              <a:rPr kumimoji="1" lang="en-US" altLang="ja-JP" sz="1050" dirty="0" smtClean="0">
                <a:latin typeface="UD デジタル 教科書体 NK-B" panose="02020700000000000000" pitchFamily="18" charset="-128"/>
                <a:ea typeface="UD デジタル 教科書体 NK-B" panose="02020700000000000000" pitchFamily="18" charset="-128"/>
              </a:rPr>
              <a:t>www.pref.osaka.lg.jp/jumachi/mansyon/mansion_saisei.html</a:t>
            </a:r>
          </a:p>
        </p:txBody>
      </p:sp>
      <p:cxnSp>
        <p:nvCxnSpPr>
          <p:cNvPr id="23" name="直線コネクタ 22"/>
          <p:cNvCxnSpPr/>
          <p:nvPr/>
        </p:nvCxnSpPr>
        <p:spPr>
          <a:xfrm>
            <a:off x="0" y="8559800"/>
            <a:ext cx="685800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2" name="正方形/長方形 1"/>
          <p:cNvSpPr/>
          <p:nvPr/>
        </p:nvSpPr>
        <p:spPr>
          <a:xfrm>
            <a:off x="382989" y="480446"/>
            <a:ext cx="6173485" cy="823144"/>
          </a:xfrm>
          <a:prstGeom prst="rect">
            <a:avLst/>
          </a:prstGeom>
          <a:noFill/>
          <a:ln w="28575">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8261" y="7279787"/>
            <a:ext cx="1225582" cy="1225582"/>
          </a:xfrm>
          <a:prstGeom prst="rect">
            <a:avLst/>
          </a:prstGeom>
        </p:spPr>
      </p:pic>
    </p:spTree>
    <p:extLst>
      <p:ext uri="{BB962C8B-B14F-4D97-AF65-F5344CB8AC3E}">
        <p14:creationId xmlns:p14="http://schemas.microsoft.com/office/powerpoint/2010/main" val="9161517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1299</TotalTime>
  <Words>847</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UDゴシック</vt:lpstr>
      <vt:lpstr>UD デジタル 教科書体 NK-B</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藤井　佑</dc:creator>
  <cp:lastModifiedBy>伊藤　沙知</cp:lastModifiedBy>
  <cp:revision>82</cp:revision>
  <cp:lastPrinted>2023-05-11T06:04:19Z</cp:lastPrinted>
  <dcterms:created xsi:type="dcterms:W3CDTF">2022-05-31T01:00:23Z</dcterms:created>
  <dcterms:modified xsi:type="dcterms:W3CDTF">2023-05-31T06:33:33Z</dcterms:modified>
</cp:coreProperties>
</file>