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71D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119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7830-0E8C-442E-A176-F9458C50BF6B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07CA2-CBDB-4A8E-80F2-3FC383B5B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438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7830-0E8C-442E-A176-F9458C50BF6B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07CA2-CBDB-4A8E-80F2-3FC383B5B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432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7830-0E8C-442E-A176-F9458C50BF6B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07CA2-CBDB-4A8E-80F2-3FC383B5B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934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7830-0E8C-442E-A176-F9458C50BF6B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07CA2-CBDB-4A8E-80F2-3FC383B5B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181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7830-0E8C-442E-A176-F9458C50BF6B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07CA2-CBDB-4A8E-80F2-3FC383B5B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01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7830-0E8C-442E-A176-F9458C50BF6B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07CA2-CBDB-4A8E-80F2-3FC383B5B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428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7830-0E8C-442E-A176-F9458C50BF6B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07CA2-CBDB-4A8E-80F2-3FC383B5B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9238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7830-0E8C-442E-A176-F9458C50BF6B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07CA2-CBDB-4A8E-80F2-3FC383B5B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576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7830-0E8C-442E-A176-F9458C50BF6B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07CA2-CBDB-4A8E-80F2-3FC383B5B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12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7830-0E8C-442E-A176-F9458C50BF6B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07CA2-CBDB-4A8E-80F2-3FC383B5B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517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7830-0E8C-442E-A176-F9458C50BF6B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07CA2-CBDB-4A8E-80F2-3FC383B5B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799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37830-0E8C-442E-A176-F9458C50BF6B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07CA2-CBDB-4A8E-80F2-3FC383B5B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363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82203" y="2731836"/>
            <a:ext cx="770068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懇話会について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030720" y="321972"/>
            <a:ext cx="172831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/>
              <a:t>参考資料</a:t>
            </a:r>
            <a:r>
              <a:rPr kumimoji="1" lang="ja-JP" altLang="en-US" sz="2400" dirty="0"/>
              <a:t>３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10257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49754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懇話会の名称及び目的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73487" y="862885"/>
            <a:ext cx="826823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名称：大阪府マンション政策懇話会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目的：令和２年６月に「マンションの管理の適正化の推進に関する法</a:t>
            </a:r>
            <a:endParaRPr kumimoji="1" lang="en-US" altLang="ja-JP" sz="2000" dirty="0"/>
          </a:p>
          <a:p>
            <a:r>
              <a:rPr kumimoji="1" lang="ja-JP" altLang="en-US" sz="2000" dirty="0"/>
              <a:t>　　　律及びマンションの建替え等の円滑化に関する法律の一部を改</a:t>
            </a:r>
            <a:endParaRPr kumimoji="1" lang="en-US" altLang="ja-JP" sz="2000" dirty="0"/>
          </a:p>
          <a:p>
            <a:r>
              <a:rPr kumimoji="1" lang="ja-JP" altLang="en-US" sz="2000" dirty="0"/>
              <a:t>　　　正する法律」が公布されたことを踏まえ、地方公共団体による</a:t>
            </a:r>
            <a:endParaRPr kumimoji="1" lang="en-US" altLang="ja-JP" sz="2000" dirty="0"/>
          </a:p>
          <a:p>
            <a:r>
              <a:rPr kumimoji="1" lang="ja-JP" altLang="en-US" sz="2000" dirty="0"/>
              <a:t>　　　助言・指導等、管理計画認定制度等の</a:t>
            </a:r>
            <a:r>
              <a:rPr kumimoji="1" lang="ja-JP" altLang="en-US" sz="2000" b="1" u="sng" dirty="0">
                <a:solidFill>
                  <a:srgbClr val="FF0000"/>
                </a:solidFill>
              </a:rPr>
              <a:t>新制度の施行に関して、</a:t>
            </a:r>
            <a:endParaRPr kumimoji="1" lang="en-US" altLang="ja-JP" sz="2000" b="1" u="sng" dirty="0">
              <a:solidFill>
                <a:srgbClr val="FF0000"/>
              </a:solidFill>
            </a:endParaRPr>
          </a:p>
          <a:p>
            <a:r>
              <a:rPr kumimoji="1" lang="ja-JP" altLang="en-US" sz="2000" dirty="0">
                <a:solidFill>
                  <a:srgbClr val="FF0000"/>
                </a:solidFill>
              </a:rPr>
              <a:t>　　　</a:t>
            </a:r>
            <a:r>
              <a:rPr kumimoji="1" lang="ja-JP" altLang="en-US" sz="2000" b="1" u="sng" dirty="0">
                <a:solidFill>
                  <a:srgbClr val="FF0000"/>
                </a:solidFill>
              </a:rPr>
              <a:t>認定等の基準などについて検討</a:t>
            </a:r>
            <a:r>
              <a:rPr kumimoji="1" lang="ja-JP" altLang="en-US" sz="2000" dirty="0"/>
              <a:t>するとともに、</a:t>
            </a:r>
            <a:r>
              <a:rPr kumimoji="1" lang="ja-JP" altLang="en-US" sz="2000" b="1" u="sng" dirty="0">
                <a:solidFill>
                  <a:srgbClr val="FF0000"/>
                </a:solidFill>
              </a:rPr>
              <a:t>大阪府における</a:t>
            </a:r>
            <a:endParaRPr kumimoji="1" lang="en-US" altLang="ja-JP" sz="2000" b="1" u="sng" dirty="0">
              <a:solidFill>
                <a:srgbClr val="FF0000"/>
              </a:solidFill>
            </a:endParaRPr>
          </a:p>
          <a:p>
            <a:r>
              <a:rPr kumimoji="1" lang="ja-JP" altLang="en-US" sz="2000" dirty="0">
                <a:solidFill>
                  <a:srgbClr val="FF0000"/>
                </a:solidFill>
              </a:rPr>
              <a:t>　　　</a:t>
            </a:r>
            <a:r>
              <a:rPr kumimoji="1" lang="ja-JP" altLang="en-US" sz="2000" b="1" u="sng" dirty="0">
                <a:solidFill>
                  <a:srgbClr val="FF0000"/>
                </a:solidFill>
              </a:rPr>
              <a:t>マンション</a:t>
            </a:r>
            <a:r>
              <a:rPr kumimoji="1" lang="ja-JP" altLang="en-US" sz="2000" dirty="0"/>
              <a:t>（二以上の区分所有者が存する建物で人の居住の用</a:t>
            </a:r>
            <a:endParaRPr kumimoji="1" lang="en-US" altLang="ja-JP" sz="2000" dirty="0"/>
          </a:p>
          <a:p>
            <a:r>
              <a:rPr kumimoji="1" lang="ja-JP" altLang="en-US" sz="2000" dirty="0"/>
              <a:t>　　　に供する専有部分のあるものをいう。）</a:t>
            </a:r>
            <a:r>
              <a:rPr kumimoji="1" lang="ja-JP" altLang="en-US" sz="2000" b="1" u="sng" dirty="0">
                <a:solidFill>
                  <a:srgbClr val="FF0000"/>
                </a:solidFill>
              </a:rPr>
              <a:t>についての政策の基本</a:t>
            </a:r>
            <a:endParaRPr kumimoji="1" lang="en-US" altLang="ja-JP" sz="2000" b="1" u="sng" dirty="0">
              <a:solidFill>
                <a:srgbClr val="FF0000"/>
              </a:solidFill>
            </a:endParaRPr>
          </a:p>
          <a:p>
            <a:r>
              <a:rPr kumimoji="1" lang="ja-JP" altLang="en-US" sz="2000" b="1" dirty="0">
                <a:solidFill>
                  <a:srgbClr val="FF0000"/>
                </a:solidFill>
              </a:rPr>
              <a:t>　　　</a:t>
            </a:r>
            <a:r>
              <a:rPr kumimoji="1" lang="ja-JP" altLang="en-US" sz="2000" b="1" u="sng" dirty="0">
                <a:solidFill>
                  <a:srgbClr val="FF0000"/>
                </a:solidFill>
              </a:rPr>
              <a:t>方針を検討するため、専門的見地等からの意見交換、懇談等を</a:t>
            </a:r>
            <a:endParaRPr kumimoji="1" lang="en-US" altLang="ja-JP" sz="2000" b="1" u="sng" dirty="0">
              <a:solidFill>
                <a:srgbClr val="FF0000"/>
              </a:solidFill>
            </a:endParaRPr>
          </a:p>
          <a:p>
            <a:r>
              <a:rPr kumimoji="1" lang="ja-JP" altLang="en-US" sz="2000" b="1" dirty="0">
                <a:solidFill>
                  <a:srgbClr val="FF0000"/>
                </a:solidFill>
              </a:rPr>
              <a:t>　　　</a:t>
            </a:r>
            <a:r>
              <a:rPr kumimoji="1" lang="ja-JP" altLang="en-US" sz="2000" b="1" u="sng" dirty="0">
                <a:solidFill>
                  <a:srgbClr val="FF0000"/>
                </a:solidFill>
              </a:rPr>
              <a:t>行う</a:t>
            </a:r>
            <a:r>
              <a:rPr kumimoji="1" lang="ja-JP" altLang="en-US" sz="2000" dirty="0"/>
              <a:t>ことを目的とする。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903536-0F8B-4B37-AA81-B86D24224F5D}"/>
              </a:ext>
            </a:extLst>
          </p:cNvPr>
          <p:cNvSpPr txBox="1"/>
          <p:nvPr/>
        </p:nvSpPr>
        <p:spPr>
          <a:xfrm>
            <a:off x="8641724" y="6412334"/>
            <a:ext cx="4154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2422293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49754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懇話会の全体像</a:t>
            </a:r>
          </a:p>
        </p:txBody>
      </p:sp>
      <p:sp>
        <p:nvSpPr>
          <p:cNvPr id="9" name="右中かっこ 8"/>
          <p:cNvSpPr/>
          <p:nvPr/>
        </p:nvSpPr>
        <p:spPr>
          <a:xfrm rot="5400000">
            <a:off x="4356117" y="132398"/>
            <a:ext cx="174182" cy="8371267"/>
          </a:xfrm>
          <a:prstGeom prst="rightBrace">
            <a:avLst>
              <a:gd name="adj1" fmla="val 50757"/>
              <a:gd name="adj2" fmla="val 49846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7576" y="4603381"/>
            <a:ext cx="8615968" cy="17697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dirty="0"/>
          </a:p>
          <a:p>
            <a:endParaRPr kumimoji="1" lang="en-US" altLang="ja-JP" sz="1100" dirty="0"/>
          </a:p>
          <a:p>
            <a:r>
              <a:rPr kumimoji="1" lang="ja-JP" altLang="en-US" sz="1600" dirty="0"/>
              <a:t>大阪府のマンション政策の基本方針について</a:t>
            </a:r>
            <a:endParaRPr kumimoji="1" lang="en-US" altLang="ja-JP" sz="1600" dirty="0"/>
          </a:p>
          <a:p>
            <a:r>
              <a:rPr kumimoji="1" lang="ja-JP" altLang="en-US" sz="1600" dirty="0"/>
              <a:t>　・第１回、第２回懇話会でのご意見等</a:t>
            </a:r>
            <a:endParaRPr kumimoji="1" lang="en-US" altLang="ja-JP" sz="1600" dirty="0"/>
          </a:p>
          <a:p>
            <a:r>
              <a:rPr kumimoji="1" lang="ja-JP" altLang="en-US" sz="1600" dirty="0"/>
              <a:t>　・広域自治体、基礎自治体、大阪府分譲マンション管理・建替えサポートシステム</a:t>
            </a:r>
            <a:endParaRPr kumimoji="1" lang="en-US" altLang="ja-JP" sz="1600" dirty="0"/>
          </a:p>
          <a:p>
            <a:r>
              <a:rPr kumimoji="1" lang="ja-JP" altLang="en-US" sz="1600" dirty="0"/>
              <a:t>　　推進協議会、民間団体等の役割分担</a:t>
            </a:r>
            <a:endParaRPr kumimoji="1" lang="en-US" altLang="ja-JP" sz="1600" dirty="0"/>
          </a:p>
          <a:p>
            <a:r>
              <a:rPr kumimoji="1" lang="ja-JP" altLang="en-US" sz="1600" dirty="0"/>
              <a:t>　・広域自治体としての基礎自治体への支援のあり方、支援内容、範囲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57575" y="4603381"/>
            <a:ext cx="8615969" cy="35074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第３回懇話会での意見交換等</a:t>
            </a:r>
            <a:r>
              <a:rPr kumimoji="1" lang="en-US" altLang="ja-JP" dirty="0"/>
              <a:t>】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7575" y="2733045"/>
            <a:ext cx="4932608" cy="10310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kumimoji="1" lang="en-US" altLang="ja-JP" dirty="0"/>
          </a:p>
          <a:p>
            <a:endParaRPr kumimoji="1" lang="en-US" altLang="ja-JP" sz="1100" dirty="0"/>
          </a:p>
          <a:p>
            <a:r>
              <a:rPr kumimoji="1" lang="ja-JP" altLang="en-US" sz="1600" dirty="0"/>
              <a:t>適切な管理を行うマンションの増加方策について</a:t>
            </a:r>
            <a:endParaRPr kumimoji="1" lang="en-US" altLang="ja-JP" sz="1600" dirty="0"/>
          </a:p>
          <a:p>
            <a:r>
              <a:rPr kumimoji="1" lang="ja-JP" altLang="en-US" sz="1600" dirty="0"/>
              <a:t>　・管理計画認定制度の基準　　　等</a:t>
            </a:r>
            <a:endParaRPr kumimoji="1" lang="en-US" altLang="ja-JP" sz="1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57575" y="1041285"/>
            <a:ext cx="4932608" cy="12772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kumimoji="1" lang="en-US" altLang="ja-JP" dirty="0"/>
          </a:p>
          <a:p>
            <a:endParaRPr kumimoji="1" lang="en-US" altLang="ja-JP" sz="1100" dirty="0"/>
          </a:p>
          <a:p>
            <a:r>
              <a:rPr kumimoji="1" lang="ja-JP" altLang="en-US" sz="1600" dirty="0"/>
              <a:t>管理が不適切なマンションの対策について</a:t>
            </a:r>
            <a:endParaRPr kumimoji="1" lang="en-US" altLang="ja-JP" sz="1600" dirty="0"/>
          </a:p>
          <a:p>
            <a:r>
              <a:rPr kumimoji="1" lang="ja-JP" altLang="en-US" sz="1600" dirty="0"/>
              <a:t>　・助言・指導、勧告の基準</a:t>
            </a:r>
            <a:endParaRPr kumimoji="1" lang="en-US" altLang="ja-JP" sz="1600" dirty="0"/>
          </a:p>
          <a:p>
            <a:r>
              <a:rPr kumimoji="1" lang="ja-JP" altLang="en-US" sz="1600" dirty="0"/>
              <a:t>　・建替え・除却の推進　　　　　等</a:t>
            </a:r>
            <a:endParaRPr kumimoji="1" lang="en-US" altLang="ja-JP" sz="1600" dirty="0"/>
          </a:p>
        </p:txBody>
      </p:sp>
      <p:sp>
        <p:nvSpPr>
          <p:cNvPr id="15" name="正方形/長方形 14"/>
          <p:cNvSpPr/>
          <p:nvPr/>
        </p:nvSpPr>
        <p:spPr>
          <a:xfrm>
            <a:off x="257575" y="2728645"/>
            <a:ext cx="4932608" cy="350749"/>
          </a:xfrm>
          <a:prstGeom prst="rect">
            <a:avLst/>
          </a:prstGeom>
          <a:solidFill>
            <a:srgbClr val="71D2F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第２回懇話会での意見交換等</a:t>
            </a:r>
            <a:r>
              <a:rPr kumimoji="1" lang="en-US" altLang="ja-JP" dirty="0"/>
              <a:t>】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257575" y="1040149"/>
            <a:ext cx="4932608" cy="35074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第１回懇話会での意見交換等</a:t>
            </a:r>
            <a:r>
              <a:rPr kumimoji="1" lang="en-US" altLang="ja-JP" dirty="0"/>
              <a:t>】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5254577" y="4002749"/>
            <a:ext cx="387654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800" dirty="0"/>
              <a:t>出典：国土交通省「第１回マンション管理の新制度の施行に関する検討会」資料</a:t>
            </a:r>
            <a:endParaRPr kumimoji="1" lang="en-US" altLang="ja-JP" sz="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57574" y="6456425"/>
            <a:ext cx="43140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上記のほか、必要に応じて懇話会を開催します。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644075" y="779675"/>
            <a:ext cx="1101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管理水準・高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605613" y="3747170"/>
            <a:ext cx="11400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管理水準・低</a:t>
            </a:r>
          </a:p>
        </p:txBody>
      </p:sp>
      <p:cxnSp>
        <p:nvCxnSpPr>
          <p:cNvPr id="21" name="直線矢印コネクタ 20"/>
          <p:cNvCxnSpPr/>
          <p:nvPr/>
        </p:nvCxnSpPr>
        <p:spPr>
          <a:xfrm flipH="1">
            <a:off x="5780485" y="1064631"/>
            <a:ext cx="11101" cy="2707420"/>
          </a:xfrm>
          <a:prstGeom prst="straightConnector1">
            <a:avLst/>
          </a:prstGeom>
          <a:ln w="28575"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台形 21"/>
          <p:cNvSpPr/>
          <p:nvPr/>
        </p:nvSpPr>
        <p:spPr>
          <a:xfrm>
            <a:off x="5890413" y="1096913"/>
            <a:ext cx="2713498" cy="2616487"/>
          </a:xfrm>
          <a:prstGeom prst="trapezoid">
            <a:avLst>
              <a:gd name="adj" fmla="val 14576"/>
            </a:avLst>
          </a:prstGeom>
          <a:gradFill flip="none" rotWithShape="1">
            <a:gsLst>
              <a:gs pos="1835">
                <a:srgbClr val="6DD0F4"/>
              </a:gs>
              <a:gs pos="97248">
                <a:srgbClr val="FFC000"/>
              </a:gs>
              <a:gs pos="48000">
                <a:srgbClr val="DCFFBC"/>
              </a:gs>
              <a:gs pos="76000">
                <a:srgbClr val="FFFF99"/>
              </a:gs>
            </a:gsLst>
            <a:lin ang="5400000" scaled="1"/>
            <a:tileRect/>
          </a:gradFill>
          <a:ln w="25400">
            <a:gradFill>
              <a:gsLst>
                <a:gs pos="0">
                  <a:srgbClr val="34BFF0"/>
                </a:gs>
                <a:gs pos="61000">
                  <a:schemeClr val="accent1">
                    <a:lumMod val="45000"/>
                    <a:lumOff val="55000"/>
                  </a:schemeClr>
                </a:gs>
                <a:gs pos="100000">
                  <a:srgbClr val="FF6600"/>
                </a:gs>
              </a:gsLst>
              <a:lin ang="5400000" scaled="1"/>
            </a:gra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971843" y="526052"/>
            <a:ext cx="2656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＜マンションの管理水準のイメージ＞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4" name="楕円 23"/>
          <p:cNvSpPr/>
          <p:nvPr/>
        </p:nvSpPr>
        <p:spPr>
          <a:xfrm>
            <a:off x="6270190" y="1112696"/>
            <a:ext cx="1959890" cy="1370507"/>
          </a:xfrm>
          <a:prstGeom prst="ellips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適切な管理を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行うマンション</a:t>
            </a:r>
          </a:p>
        </p:txBody>
      </p:sp>
      <p:sp>
        <p:nvSpPr>
          <p:cNvPr id="25" name="上矢印 24"/>
          <p:cNvSpPr/>
          <p:nvPr/>
        </p:nvSpPr>
        <p:spPr>
          <a:xfrm>
            <a:off x="6270190" y="2184340"/>
            <a:ext cx="2016224" cy="1038787"/>
          </a:xfrm>
          <a:prstGeom prst="upArrow">
            <a:avLst>
              <a:gd name="adj1" fmla="val 57116"/>
              <a:gd name="adj2" fmla="val 55867"/>
            </a:avLst>
          </a:prstGeom>
          <a:solidFill>
            <a:srgbClr val="FF6600"/>
          </a:solidFill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管理水準の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底上げ</a:t>
            </a: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03" t="6305" r="7179" b="73747"/>
          <a:stretch/>
        </p:blipFill>
        <p:spPr>
          <a:xfrm>
            <a:off x="6022770" y="3011024"/>
            <a:ext cx="961328" cy="702509"/>
          </a:xfrm>
          <a:prstGeom prst="rect">
            <a:avLst/>
          </a:prstGeom>
          <a:ln>
            <a:noFill/>
          </a:ln>
          <a:effectLst>
            <a:softEdge rad="25400"/>
          </a:effectLst>
        </p:spPr>
      </p:pic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6903536-0F8B-4B37-AA81-B86D24224F5D}"/>
              </a:ext>
            </a:extLst>
          </p:cNvPr>
          <p:cNvSpPr txBox="1"/>
          <p:nvPr/>
        </p:nvSpPr>
        <p:spPr>
          <a:xfrm>
            <a:off x="8655429" y="6412334"/>
            <a:ext cx="4154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4218013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49754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スケジュール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73487" y="862885"/>
            <a:ext cx="8601837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スケジュール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kumimoji="1" lang="ja-JP" altLang="en-US" dirty="0"/>
              <a:t>第１回　令和３年６月２２日　管理が不適切なマンションの対策について</a:t>
            </a:r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第２回　令和３年６月２８日　適切な管理を行うマンションの増加方策について</a:t>
            </a:r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第３回　令和３年７月下旬頃　大阪府のマンション政策の基本方針について　</a:t>
            </a:r>
            <a:endParaRPr kumimoji="1" lang="en-US" altLang="ja-JP" dirty="0"/>
          </a:p>
          <a:p>
            <a:r>
              <a:rPr kumimoji="1" lang="ja-JP" altLang="en-US" dirty="0"/>
              <a:t>　</a:t>
            </a:r>
            <a:endParaRPr kumimoji="1" lang="en-US" altLang="ja-JP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903536-0F8B-4B37-AA81-B86D24224F5D}"/>
              </a:ext>
            </a:extLst>
          </p:cNvPr>
          <p:cNvSpPr txBox="1"/>
          <p:nvPr/>
        </p:nvSpPr>
        <p:spPr>
          <a:xfrm>
            <a:off x="8655429" y="6412334"/>
            <a:ext cx="4154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4223184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444</Words>
  <Application>Microsoft Office PowerPoint</Application>
  <PresentationFormat>画面に合わせる (4:3)</PresentationFormat>
  <Paragraphs>63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　佑</dc:creator>
  <cp:lastModifiedBy>藤井　佑</cp:lastModifiedBy>
  <cp:revision>5</cp:revision>
  <dcterms:created xsi:type="dcterms:W3CDTF">2021-05-19T05:03:45Z</dcterms:created>
  <dcterms:modified xsi:type="dcterms:W3CDTF">2021-06-11T02:44:12Z</dcterms:modified>
</cp:coreProperties>
</file>