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12801600" cy="9601200" type="A3"/>
  <p:notesSz cx="9939338" cy="143684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BF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000" autoAdjust="0"/>
    <p:restoredTop sz="94660"/>
  </p:normalViewPr>
  <p:slideViewPr>
    <p:cSldViewPr snapToGrid="0">
      <p:cViewPr varScale="1">
        <p:scale>
          <a:sx n="53" d="100"/>
          <a:sy n="53" d="100"/>
        </p:scale>
        <p:origin x="172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0F5104F-16CE-4979-B296-B6450C8709D6}" type="datetimeFigureOut">
              <a:rPr kumimoji="1" lang="ja-JP" altLang="en-US" smtClean="0"/>
              <a:t>2021/6/15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FBC1544-3DE3-43FD-B3DC-FC26F5013ED3}" type="slidenum">
              <a:rPr kumimoji="1" lang="ja-JP" altLang="en-US" smtClean="0"/>
              <a:t>‹#›</a:t>
            </a:fld>
            <a:endParaRPr kumimoji="1" lang="ja-JP" altLang="en-US"/>
          </a:p>
        </p:txBody>
      </p:sp>
    </p:spTree>
    <p:extLst>
      <p:ext uri="{BB962C8B-B14F-4D97-AF65-F5344CB8AC3E}">
        <p14:creationId xmlns:p14="http://schemas.microsoft.com/office/powerpoint/2010/main" val="150067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0F5104F-16CE-4979-B296-B6450C8709D6}" type="datetimeFigureOut">
              <a:rPr kumimoji="1" lang="ja-JP" altLang="en-US" smtClean="0"/>
              <a:t>2021/6/15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FBC1544-3DE3-43FD-B3DC-FC26F5013ED3}" type="slidenum">
              <a:rPr kumimoji="1" lang="ja-JP" altLang="en-US" smtClean="0"/>
              <a:t>‹#›</a:t>
            </a:fld>
            <a:endParaRPr kumimoji="1" lang="ja-JP" altLang="en-US"/>
          </a:p>
        </p:txBody>
      </p:sp>
    </p:spTree>
    <p:extLst>
      <p:ext uri="{BB962C8B-B14F-4D97-AF65-F5344CB8AC3E}">
        <p14:creationId xmlns:p14="http://schemas.microsoft.com/office/powerpoint/2010/main" val="379138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0F5104F-16CE-4979-B296-B6450C8709D6}" type="datetimeFigureOut">
              <a:rPr kumimoji="1" lang="ja-JP" altLang="en-US" smtClean="0"/>
              <a:t>2021/6/15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FBC1544-3DE3-43FD-B3DC-FC26F5013ED3}" type="slidenum">
              <a:rPr kumimoji="1" lang="ja-JP" altLang="en-US" smtClean="0"/>
              <a:t>‹#›</a:t>
            </a:fld>
            <a:endParaRPr kumimoji="1" lang="ja-JP" altLang="en-US"/>
          </a:p>
        </p:txBody>
      </p:sp>
    </p:spTree>
    <p:extLst>
      <p:ext uri="{BB962C8B-B14F-4D97-AF65-F5344CB8AC3E}">
        <p14:creationId xmlns:p14="http://schemas.microsoft.com/office/powerpoint/2010/main" val="1474120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0F5104F-16CE-4979-B296-B6450C8709D6}" type="datetimeFigureOut">
              <a:rPr kumimoji="1" lang="ja-JP" altLang="en-US" smtClean="0"/>
              <a:t>2021/6/15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FBC1544-3DE3-43FD-B3DC-FC26F5013ED3}" type="slidenum">
              <a:rPr kumimoji="1" lang="ja-JP" altLang="en-US" smtClean="0"/>
              <a:t>‹#›</a:t>
            </a:fld>
            <a:endParaRPr kumimoji="1" lang="ja-JP" altLang="en-US"/>
          </a:p>
        </p:txBody>
      </p:sp>
    </p:spTree>
    <p:extLst>
      <p:ext uri="{BB962C8B-B14F-4D97-AF65-F5344CB8AC3E}">
        <p14:creationId xmlns:p14="http://schemas.microsoft.com/office/powerpoint/2010/main" val="1392520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0F5104F-16CE-4979-B296-B6450C8709D6}" type="datetimeFigureOut">
              <a:rPr kumimoji="1" lang="ja-JP" altLang="en-US" smtClean="0"/>
              <a:t>2021/6/15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FBC1544-3DE3-43FD-B3DC-FC26F5013ED3}" type="slidenum">
              <a:rPr kumimoji="1" lang="ja-JP" altLang="en-US" smtClean="0"/>
              <a:t>‹#›</a:t>
            </a:fld>
            <a:endParaRPr kumimoji="1" lang="ja-JP" altLang="en-US"/>
          </a:p>
        </p:txBody>
      </p:sp>
    </p:spTree>
    <p:extLst>
      <p:ext uri="{BB962C8B-B14F-4D97-AF65-F5344CB8AC3E}">
        <p14:creationId xmlns:p14="http://schemas.microsoft.com/office/powerpoint/2010/main" val="2252930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10F5104F-16CE-4979-B296-B6450C8709D6}" type="datetimeFigureOut">
              <a:rPr kumimoji="1" lang="ja-JP" altLang="en-US" smtClean="0"/>
              <a:t>2021/6/15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FBC1544-3DE3-43FD-B3DC-FC26F5013ED3}" type="slidenum">
              <a:rPr kumimoji="1" lang="ja-JP" altLang="en-US" smtClean="0"/>
              <a:t>‹#›</a:t>
            </a:fld>
            <a:endParaRPr kumimoji="1" lang="ja-JP" altLang="en-US"/>
          </a:p>
        </p:txBody>
      </p:sp>
    </p:spTree>
    <p:extLst>
      <p:ext uri="{BB962C8B-B14F-4D97-AF65-F5344CB8AC3E}">
        <p14:creationId xmlns:p14="http://schemas.microsoft.com/office/powerpoint/2010/main" val="3757957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10F5104F-16CE-4979-B296-B6450C8709D6}" type="datetimeFigureOut">
              <a:rPr kumimoji="1" lang="ja-JP" altLang="en-US" smtClean="0"/>
              <a:t>2021/6/15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FBC1544-3DE3-43FD-B3DC-FC26F5013ED3}" type="slidenum">
              <a:rPr kumimoji="1" lang="ja-JP" altLang="en-US" smtClean="0"/>
              <a:t>‹#›</a:t>
            </a:fld>
            <a:endParaRPr kumimoji="1" lang="ja-JP" altLang="en-US"/>
          </a:p>
        </p:txBody>
      </p:sp>
    </p:spTree>
    <p:extLst>
      <p:ext uri="{BB962C8B-B14F-4D97-AF65-F5344CB8AC3E}">
        <p14:creationId xmlns:p14="http://schemas.microsoft.com/office/powerpoint/2010/main" val="3831547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10F5104F-16CE-4979-B296-B6450C8709D6}" type="datetimeFigureOut">
              <a:rPr kumimoji="1" lang="ja-JP" altLang="en-US" smtClean="0"/>
              <a:t>2021/6/15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FBC1544-3DE3-43FD-B3DC-FC26F5013ED3}" type="slidenum">
              <a:rPr kumimoji="1" lang="ja-JP" altLang="en-US" smtClean="0"/>
              <a:t>‹#›</a:t>
            </a:fld>
            <a:endParaRPr kumimoji="1" lang="ja-JP" altLang="en-US"/>
          </a:p>
        </p:txBody>
      </p:sp>
    </p:spTree>
    <p:extLst>
      <p:ext uri="{BB962C8B-B14F-4D97-AF65-F5344CB8AC3E}">
        <p14:creationId xmlns:p14="http://schemas.microsoft.com/office/powerpoint/2010/main" val="2400922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F5104F-16CE-4979-B296-B6450C8709D6}" type="datetimeFigureOut">
              <a:rPr kumimoji="1" lang="ja-JP" altLang="en-US" smtClean="0"/>
              <a:t>2021/6/15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FBC1544-3DE3-43FD-B3DC-FC26F5013ED3}" type="slidenum">
              <a:rPr kumimoji="1" lang="ja-JP" altLang="en-US" smtClean="0"/>
              <a:t>‹#›</a:t>
            </a:fld>
            <a:endParaRPr kumimoji="1" lang="ja-JP" altLang="en-US"/>
          </a:p>
        </p:txBody>
      </p:sp>
    </p:spTree>
    <p:extLst>
      <p:ext uri="{BB962C8B-B14F-4D97-AF65-F5344CB8AC3E}">
        <p14:creationId xmlns:p14="http://schemas.microsoft.com/office/powerpoint/2010/main" val="644875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0F5104F-16CE-4979-B296-B6450C8709D6}" type="datetimeFigureOut">
              <a:rPr kumimoji="1" lang="ja-JP" altLang="en-US" smtClean="0"/>
              <a:t>2021/6/15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FBC1544-3DE3-43FD-B3DC-FC26F5013ED3}" type="slidenum">
              <a:rPr kumimoji="1" lang="ja-JP" altLang="en-US" smtClean="0"/>
              <a:t>‹#›</a:t>
            </a:fld>
            <a:endParaRPr kumimoji="1" lang="ja-JP" altLang="en-US"/>
          </a:p>
        </p:txBody>
      </p:sp>
    </p:spTree>
    <p:extLst>
      <p:ext uri="{BB962C8B-B14F-4D97-AF65-F5344CB8AC3E}">
        <p14:creationId xmlns:p14="http://schemas.microsoft.com/office/powerpoint/2010/main" val="315968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smtClean="0"/>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0F5104F-16CE-4979-B296-B6450C8709D6}" type="datetimeFigureOut">
              <a:rPr kumimoji="1" lang="ja-JP" altLang="en-US" smtClean="0"/>
              <a:t>2021/6/15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FBC1544-3DE3-43FD-B3DC-FC26F5013ED3}" type="slidenum">
              <a:rPr kumimoji="1" lang="ja-JP" altLang="en-US" smtClean="0"/>
              <a:t>‹#›</a:t>
            </a:fld>
            <a:endParaRPr kumimoji="1" lang="ja-JP" altLang="en-US"/>
          </a:p>
        </p:txBody>
      </p:sp>
    </p:spTree>
    <p:extLst>
      <p:ext uri="{BB962C8B-B14F-4D97-AF65-F5344CB8AC3E}">
        <p14:creationId xmlns:p14="http://schemas.microsoft.com/office/powerpoint/2010/main" val="3361907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10F5104F-16CE-4979-B296-B6450C8709D6}" type="datetimeFigureOut">
              <a:rPr kumimoji="1" lang="ja-JP" altLang="en-US" smtClean="0"/>
              <a:t>2021/6/15</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DFBC1544-3DE3-43FD-B3DC-FC26F5013ED3}" type="slidenum">
              <a:rPr kumimoji="1" lang="ja-JP" altLang="en-US" smtClean="0"/>
              <a:t>‹#›</a:t>
            </a:fld>
            <a:endParaRPr kumimoji="1" lang="ja-JP" altLang="en-US"/>
          </a:p>
        </p:txBody>
      </p:sp>
    </p:spTree>
    <p:extLst>
      <p:ext uri="{BB962C8B-B14F-4D97-AF65-F5344CB8AC3E}">
        <p14:creationId xmlns:p14="http://schemas.microsoft.com/office/powerpoint/2010/main" val="121879492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角丸四角形 176"/>
          <p:cNvSpPr/>
          <p:nvPr/>
        </p:nvSpPr>
        <p:spPr>
          <a:xfrm>
            <a:off x="10603687" y="3965870"/>
            <a:ext cx="1984552" cy="2412319"/>
          </a:xfrm>
          <a:prstGeom prst="roundRect">
            <a:avLst>
              <a:gd name="adj" fmla="val 1998"/>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角丸四角形 45"/>
          <p:cNvSpPr/>
          <p:nvPr/>
        </p:nvSpPr>
        <p:spPr>
          <a:xfrm>
            <a:off x="154940" y="3965870"/>
            <a:ext cx="3907949" cy="2412320"/>
          </a:xfrm>
          <a:prstGeom prst="roundRect">
            <a:avLst>
              <a:gd name="adj" fmla="val 1998"/>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7"/>
          <p:cNvSpPr/>
          <p:nvPr/>
        </p:nvSpPr>
        <p:spPr>
          <a:xfrm>
            <a:off x="127000" y="782795"/>
            <a:ext cx="12522200" cy="2594072"/>
          </a:xfrm>
          <a:prstGeom prst="roundRect">
            <a:avLst>
              <a:gd name="adj" fmla="val 110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p:cNvCxnSpPr/>
          <p:nvPr/>
        </p:nvCxnSpPr>
        <p:spPr>
          <a:xfrm>
            <a:off x="0" y="489010"/>
            <a:ext cx="12801600"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01600" y="88900"/>
            <a:ext cx="6596678" cy="400110"/>
          </a:xfrm>
          <a:prstGeom prst="rect">
            <a:avLst/>
          </a:prstGeom>
          <a:noFill/>
        </p:spPr>
        <p:txBody>
          <a:bodyPr wrap="none" rtlCol="0">
            <a:spAutoFit/>
          </a:bodyPr>
          <a:lstStyle/>
          <a:p>
            <a:r>
              <a:rPr kumimoji="1" lang="ja-JP" altLang="en-US" sz="2000" b="1" dirty="0"/>
              <a:t>第１回及び第２回大阪府マンション政策懇話会の全体像</a:t>
            </a:r>
          </a:p>
        </p:txBody>
      </p:sp>
      <p:sp>
        <p:nvSpPr>
          <p:cNvPr id="7" name="テキスト ボックス 6"/>
          <p:cNvSpPr txBox="1"/>
          <p:nvPr/>
        </p:nvSpPr>
        <p:spPr>
          <a:xfrm>
            <a:off x="11332388" y="68878"/>
            <a:ext cx="1338829"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pPr algn="r"/>
            <a:r>
              <a:rPr kumimoji="1" lang="ja-JP" altLang="en-US" dirty="0" smtClean="0"/>
              <a:t>参考資料１</a:t>
            </a:r>
            <a:endParaRPr kumimoji="1" lang="ja-JP" altLang="en-US" dirty="0"/>
          </a:p>
        </p:txBody>
      </p:sp>
      <p:sp>
        <p:nvSpPr>
          <p:cNvPr id="8" name="テキスト ボックス 7"/>
          <p:cNvSpPr txBox="1"/>
          <p:nvPr/>
        </p:nvSpPr>
        <p:spPr>
          <a:xfrm>
            <a:off x="6774368" y="1010288"/>
            <a:ext cx="723275" cy="307777"/>
          </a:xfrm>
          <a:prstGeom prst="rect">
            <a:avLst/>
          </a:prstGeom>
          <a:noFill/>
        </p:spPr>
        <p:txBody>
          <a:bodyPr wrap="none" rtlCol="0">
            <a:spAutoFit/>
          </a:bodyPr>
          <a:lstStyle/>
          <a:p>
            <a:r>
              <a:rPr kumimoji="1" lang="ja-JP" altLang="en-US" sz="1400" b="1" dirty="0" smtClean="0"/>
              <a:t>目　的</a:t>
            </a:r>
            <a:endParaRPr kumimoji="1" lang="ja-JP" altLang="en-US" sz="1400" b="1" dirty="0"/>
          </a:p>
        </p:txBody>
      </p:sp>
      <p:sp>
        <p:nvSpPr>
          <p:cNvPr id="9" name="テキスト ボックス 8"/>
          <p:cNvSpPr txBox="1"/>
          <p:nvPr/>
        </p:nvSpPr>
        <p:spPr>
          <a:xfrm>
            <a:off x="7428419" y="1008188"/>
            <a:ext cx="4337050" cy="461665"/>
          </a:xfrm>
          <a:prstGeom prst="rect">
            <a:avLst/>
          </a:prstGeom>
          <a:noFill/>
        </p:spPr>
        <p:txBody>
          <a:bodyPr wrap="square" rtlCol="0">
            <a:spAutoFit/>
          </a:bodyPr>
          <a:lstStyle/>
          <a:p>
            <a:r>
              <a:rPr kumimoji="1" lang="ja-JP" altLang="en-US" sz="1200" spc="-20" dirty="0" smtClean="0"/>
              <a:t>マンション関連法の改正による</a:t>
            </a:r>
            <a:r>
              <a:rPr kumimoji="1" lang="ja-JP" altLang="en-US" sz="1200" b="1" u="sng" spc="-20" dirty="0" smtClean="0"/>
              <a:t>新制度の基準の意見交換等</a:t>
            </a:r>
            <a:r>
              <a:rPr kumimoji="1" lang="ja-JP" altLang="en-US" sz="1200" spc="-20" dirty="0"/>
              <a:t>　</a:t>
            </a:r>
            <a:r>
              <a:rPr kumimoji="1" lang="ja-JP" altLang="en-US" sz="1200" spc="-20" dirty="0" smtClean="0"/>
              <a:t>　</a:t>
            </a:r>
            <a:endParaRPr kumimoji="1" lang="en-US" altLang="ja-JP" sz="1200" spc="-20" dirty="0" smtClean="0"/>
          </a:p>
          <a:p>
            <a:r>
              <a:rPr kumimoji="1" lang="ja-JP" altLang="en-US" sz="1200" spc="-20" dirty="0" smtClean="0"/>
              <a:t>大阪府全域の</a:t>
            </a:r>
            <a:r>
              <a:rPr kumimoji="1" lang="ja-JP" altLang="en-US" sz="1200" b="1" u="sng" spc="-20" dirty="0" smtClean="0"/>
              <a:t>マンション政策の基本方針にかかる意見交換等</a:t>
            </a:r>
            <a:endParaRPr kumimoji="1" lang="en-US" altLang="ja-JP" sz="1200" b="1" u="sng" spc="-20" dirty="0" smtClean="0"/>
          </a:p>
        </p:txBody>
      </p:sp>
      <p:sp>
        <p:nvSpPr>
          <p:cNvPr id="10" name="テキスト ボックス 9"/>
          <p:cNvSpPr txBox="1"/>
          <p:nvPr/>
        </p:nvSpPr>
        <p:spPr>
          <a:xfrm>
            <a:off x="6774368" y="1592602"/>
            <a:ext cx="723275" cy="307777"/>
          </a:xfrm>
          <a:prstGeom prst="rect">
            <a:avLst/>
          </a:prstGeom>
          <a:noFill/>
        </p:spPr>
        <p:txBody>
          <a:bodyPr wrap="none" rtlCol="0">
            <a:spAutoFit/>
          </a:bodyPr>
          <a:lstStyle/>
          <a:p>
            <a:r>
              <a:rPr kumimoji="1" lang="ja-JP" altLang="en-US" sz="1400" b="1" dirty="0" smtClean="0"/>
              <a:t>テーマ</a:t>
            </a:r>
            <a:endParaRPr kumimoji="1" lang="ja-JP" altLang="en-US" sz="1400" b="1" dirty="0"/>
          </a:p>
        </p:txBody>
      </p:sp>
      <p:sp>
        <p:nvSpPr>
          <p:cNvPr id="11" name="テキスト ボックス 10"/>
          <p:cNvSpPr txBox="1"/>
          <p:nvPr/>
        </p:nvSpPr>
        <p:spPr>
          <a:xfrm>
            <a:off x="7428418" y="1629202"/>
            <a:ext cx="4762842" cy="646331"/>
          </a:xfrm>
          <a:prstGeom prst="rect">
            <a:avLst/>
          </a:prstGeom>
          <a:noFill/>
        </p:spPr>
        <p:txBody>
          <a:bodyPr wrap="none" rtlCol="0">
            <a:spAutoFit/>
          </a:bodyPr>
          <a:lstStyle/>
          <a:p>
            <a:r>
              <a:rPr kumimoji="1" lang="ja-JP" altLang="en-US" sz="1200" spc="-10" dirty="0" smtClean="0"/>
              <a:t>第１回（６月２２日）　管理が不適切なマンションの対策</a:t>
            </a:r>
            <a:r>
              <a:rPr kumimoji="1" lang="ja-JP" altLang="en-US" sz="1200" spc="-10" dirty="0"/>
              <a:t>　</a:t>
            </a:r>
            <a:endParaRPr kumimoji="1" lang="en-US" altLang="ja-JP" sz="1200" spc="-10" dirty="0" smtClean="0"/>
          </a:p>
          <a:p>
            <a:r>
              <a:rPr kumimoji="1" lang="ja-JP" altLang="en-US" sz="1200" spc="-10" dirty="0" smtClean="0"/>
              <a:t>第２回（６月２８日）　適切な管理を行うマンションの増加方策</a:t>
            </a:r>
            <a:r>
              <a:rPr kumimoji="1" lang="ja-JP" altLang="en-US" sz="1200" spc="-10" dirty="0"/>
              <a:t>　</a:t>
            </a:r>
            <a:endParaRPr kumimoji="1" lang="en-US" altLang="ja-JP" sz="1200" spc="-10" dirty="0" smtClean="0"/>
          </a:p>
          <a:p>
            <a:r>
              <a:rPr kumimoji="1" lang="ja-JP" altLang="en-US" sz="1200" spc="-10" dirty="0" smtClean="0"/>
              <a:t>第３回（７月下旬頃）　大阪府のマンション政策の基本方針</a:t>
            </a:r>
            <a:endParaRPr kumimoji="1" lang="en-US" altLang="ja-JP" sz="1200" spc="-10" dirty="0" smtClean="0"/>
          </a:p>
        </p:txBody>
      </p:sp>
      <p:sp>
        <p:nvSpPr>
          <p:cNvPr id="14" name="テキスト ボックス 13"/>
          <p:cNvSpPr txBox="1"/>
          <p:nvPr/>
        </p:nvSpPr>
        <p:spPr>
          <a:xfrm>
            <a:off x="6799768" y="2396641"/>
            <a:ext cx="723275" cy="307777"/>
          </a:xfrm>
          <a:prstGeom prst="rect">
            <a:avLst/>
          </a:prstGeom>
          <a:noFill/>
        </p:spPr>
        <p:txBody>
          <a:bodyPr wrap="none" rtlCol="0">
            <a:spAutoFit/>
          </a:bodyPr>
          <a:lstStyle/>
          <a:p>
            <a:r>
              <a:rPr kumimoji="1" lang="ja-JP" altLang="en-US" sz="1400" b="1" dirty="0" smtClean="0"/>
              <a:t>構成員</a:t>
            </a:r>
            <a:endParaRPr kumimoji="1" lang="en-US" altLang="ja-JP" sz="1400" b="1" dirty="0" smtClean="0"/>
          </a:p>
        </p:txBody>
      </p:sp>
      <p:sp>
        <p:nvSpPr>
          <p:cNvPr id="15" name="テキスト ボックス 14"/>
          <p:cNvSpPr txBox="1"/>
          <p:nvPr/>
        </p:nvSpPr>
        <p:spPr>
          <a:xfrm>
            <a:off x="7428418" y="2407492"/>
            <a:ext cx="4638103" cy="954107"/>
          </a:xfrm>
          <a:prstGeom prst="rect">
            <a:avLst/>
          </a:prstGeom>
          <a:noFill/>
        </p:spPr>
        <p:txBody>
          <a:bodyPr wrap="square" rtlCol="0">
            <a:spAutoFit/>
          </a:bodyPr>
          <a:lstStyle/>
          <a:p>
            <a:r>
              <a:rPr kumimoji="1" lang="ja-JP" altLang="en-US" sz="1200" b="1" dirty="0" smtClean="0"/>
              <a:t>有識者</a:t>
            </a:r>
            <a:r>
              <a:rPr kumimoji="1" lang="ja-JP" altLang="en-US" sz="1200" spc="-50" dirty="0" smtClean="0"/>
              <a:t>（折田委員、齊藤委員、藤本委員、横田委員）</a:t>
            </a:r>
            <a:endParaRPr kumimoji="1" lang="en-US" altLang="ja-JP" sz="1200" spc="-50" dirty="0" smtClean="0"/>
          </a:p>
          <a:p>
            <a:r>
              <a:rPr kumimoji="1" lang="ja-JP" altLang="en-US" sz="1200" b="1" dirty="0" smtClean="0"/>
              <a:t>マンション関連団体</a:t>
            </a:r>
            <a:r>
              <a:rPr kumimoji="1" lang="ja-JP" altLang="en-US" sz="1200" spc="-50" dirty="0" smtClean="0"/>
              <a:t>（長田委員、藤岡委員、山口委員、横山委員）</a:t>
            </a:r>
            <a:endParaRPr kumimoji="1" lang="en-US" altLang="ja-JP" sz="1200" spc="-50" dirty="0" smtClean="0"/>
          </a:p>
          <a:p>
            <a:r>
              <a:rPr kumimoji="1" lang="ja-JP" altLang="en-US" sz="1200" b="1" dirty="0" smtClean="0"/>
              <a:t>不動産関連団体</a:t>
            </a:r>
            <a:r>
              <a:rPr kumimoji="1" lang="ja-JP" altLang="en-US" sz="1200" dirty="0"/>
              <a:t>（</a:t>
            </a:r>
            <a:r>
              <a:rPr kumimoji="1" lang="ja-JP" altLang="en-US" sz="1200" dirty="0" smtClean="0"/>
              <a:t>角前委員、長尾委員、吉田委員）</a:t>
            </a:r>
            <a:endParaRPr kumimoji="1" lang="en-US" altLang="ja-JP" sz="1200" dirty="0" smtClean="0"/>
          </a:p>
          <a:p>
            <a:r>
              <a:rPr kumimoji="1" lang="ja-JP" altLang="en-US" sz="1200" b="1" dirty="0" smtClean="0"/>
              <a:t>公的金融機関</a:t>
            </a:r>
            <a:r>
              <a:rPr kumimoji="1" lang="ja-JP" altLang="en-US" sz="1200" dirty="0" smtClean="0"/>
              <a:t>（城地委員）　</a:t>
            </a:r>
            <a:r>
              <a:rPr kumimoji="1" lang="ja-JP" altLang="en-US" sz="1200" b="1" dirty="0" smtClean="0"/>
              <a:t>弁護士団体</a:t>
            </a:r>
            <a:r>
              <a:rPr kumimoji="1" lang="ja-JP" altLang="en-US" sz="1200" dirty="0" smtClean="0"/>
              <a:t>（池田委員）</a:t>
            </a:r>
            <a:r>
              <a:rPr kumimoji="1" lang="ja-JP" altLang="en-US" sz="1200" b="1" dirty="0" smtClean="0"/>
              <a:t>計１３名　</a:t>
            </a:r>
            <a:endParaRPr kumimoji="1" lang="en-US" altLang="ja-JP" sz="1200" b="1" dirty="0" smtClean="0"/>
          </a:p>
          <a:p>
            <a:r>
              <a:rPr kumimoji="1" lang="en-US" altLang="ja-JP" sz="800" dirty="0" smtClean="0"/>
              <a:t>※</a:t>
            </a:r>
            <a:r>
              <a:rPr kumimoji="1" lang="ja-JP" altLang="en-US" sz="800" dirty="0" smtClean="0"/>
              <a:t>不動産関係団体は第２回、第３回のみ参画予定</a:t>
            </a:r>
            <a:endParaRPr kumimoji="1" lang="en-US" altLang="ja-JP" sz="800" dirty="0" smtClean="0"/>
          </a:p>
        </p:txBody>
      </p:sp>
      <p:sp>
        <p:nvSpPr>
          <p:cNvPr id="17" name="テキスト ボックス 16"/>
          <p:cNvSpPr txBox="1"/>
          <p:nvPr/>
        </p:nvSpPr>
        <p:spPr>
          <a:xfrm>
            <a:off x="119380" y="598129"/>
            <a:ext cx="12529820" cy="338554"/>
          </a:xfrm>
          <a:prstGeom prst="rect">
            <a:avLst/>
          </a:prstGeom>
          <a:solidFill>
            <a:srgbClr val="002060"/>
          </a:solidFill>
          <a:ln>
            <a:solidFill>
              <a:schemeClr val="tx1"/>
            </a:solidFill>
          </a:ln>
        </p:spPr>
        <p:txBody>
          <a:bodyPr wrap="square" rtlCol="0">
            <a:spAutoFit/>
          </a:bodyPr>
          <a:lstStyle/>
          <a:p>
            <a:r>
              <a:rPr kumimoji="1" lang="ja-JP" altLang="en-US" sz="1600" b="1" dirty="0" smtClean="0">
                <a:solidFill>
                  <a:schemeClr val="bg1"/>
                </a:solidFill>
              </a:rPr>
              <a:t>■懇話会の概要</a:t>
            </a:r>
            <a:endParaRPr kumimoji="1" lang="ja-JP" altLang="en-US" sz="1600" b="1" dirty="0">
              <a:solidFill>
                <a:schemeClr val="bg1"/>
              </a:solidFill>
            </a:endParaRPr>
          </a:p>
        </p:txBody>
      </p:sp>
      <p:sp>
        <p:nvSpPr>
          <p:cNvPr id="37" name="角丸四角形 36"/>
          <p:cNvSpPr/>
          <p:nvPr/>
        </p:nvSpPr>
        <p:spPr>
          <a:xfrm>
            <a:off x="127000" y="3634638"/>
            <a:ext cx="12522200" cy="2797590"/>
          </a:xfrm>
          <a:prstGeom prst="roundRect">
            <a:avLst>
              <a:gd name="adj" fmla="val 1101"/>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5"/>
          <p:cNvSpPr txBox="1"/>
          <p:nvPr/>
        </p:nvSpPr>
        <p:spPr>
          <a:xfrm>
            <a:off x="119380" y="3509243"/>
            <a:ext cx="12529820" cy="338554"/>
          </a:xfrm>
          <a:prstGeom prst="rect">
            <a:avLst/>
          </a:prstGeom>
          <a:solidFill>
            <a:srgbClr val="002060"/>
          </a:solidFill>
          <a:ln>
            <a:solidFill>
              <a:schemeClr val="tx1"/>
            </a:solidFill>
          </a:ln>
        </p:spPr>
        <p:txBody>
          <a:bodyPr wrap="square" rtlCol="0">
            <a:spAutoFit/>
          </a:bodyPr>
          <a:lstStyle/>
          <a:p>
            <a:r>
              <a:rPr kumimoji="1" lang="ja-JP" altLang="en-US" sz="1600" b="1" dirty="0" smtClean="0">
                <a:solidFill>
                  <a:schemeClr val="bg1"/>
                </a:solidFill>
              </a:rPr>
              <a:t>■第１回懇話会での意見交換の概要　（テーマ：</a:t>
            </a:r>
            <a:r>
              <a:rPr kumimoji="1" lang="ja-JP" altLang="en-US" sz="1600" b="1" spc="-10" dirty="0">
                <a:solidFill>
                  <a:schemeClr val="bg1"/>
                </a:solidFill>
              </a:rPr>
              <a:t>管理が不適切な</a:t>
            </a:r>
            <a:r>
              <a:rPr kumimoji="1" lang="ja-JP" altLang="en-US" sz="1600" b="1" spc="-10" dirty="0" smtClean="0">
                <a:solidFill>
                  <a:schemeClr val="bg1"/>
                </a:solidFill>
              </a:rPr>
              <a:t>マンション</a:t>
            </a:r>
            <a:r>
              <a:rPr kumimoji="1" lang="ja-JP" altLang="en-US" sz="1100" b="1" spc="-10" dirty="0" smtClean="0">
                <a:solidFill>
                  <a:schemeClr val="bg1"/>
                </a:solidFill>
              </a:rPr>
              <a:t>　</a:t>
            </a:r>
            <a:r>
              <a:rPr kumimoji="1" lang="ja-JP" altLang="en-US" sz="1600" b="1" spc="-10" dirty="0" smtClean="0">
                <a:solidFill>
                  <a:schemeClr val="bg1"/>
                </a:solidFill>
              </a:rPr>
              <a:t>の対策）　</a:t>
            </a:r>
            <a:r>
              <a:rPr kumimoji="1" lang="en-US" altLang="ja-JP" sz="1600" b="1" spc="-10" dirty="0" smtClean="0">
                <a:solidFill>
                  <a:schemeClr val="bg1"/>
                </a:solidFill>
              </a:rPr>
              <a:t>※</a:t>
            </a:r>
            <a:r>
              <a:rPr kumimoji="1" lang="ja-JP" altLang="en-US" sz="1600" b="1" spc="-10" dirty="0" smtClean="0">
                <a:solidFill>
                  <a:schemeClr val="bg1"/>
                </a:solidFill>
              </a:rPr>
              <a:t>建物の劣化や損傷が放置されている状態</a:t>
            </a:r>
            <a:endParaRPr kumimoji="1" lang="ja-JP" altLang="en-US" sz="1600" b="1" dirty="0">
              <a:solidFill>
                <a:schemeClr val="bg1"/>
              </a:solidFill>
            </a:endParaRPr>
          </a:p>
        </p:txBody>
      </p:sp>
      <p:sp>
        <p:nvSpPr>
          <p:cNvPr id="38" name="テキスト ボックス 37"/>
          <p:cNvSpPr txBox="1"/>
          <p:nvPr/>
        </p:nvSpPr>
        <p:spPr>
          <a:xfrm>
            <a:off x="127000" y="3965870"/>
            <a:ext cx="3759200" cy="276999"/>
          </a:xfrm>
          <a:prstGeom prst="rect">
            <a:avLst/>
          </a:prstGeom>
          <a:noFill/>
        </p:spPr>
        <p:txBody>
          <a:bodyPr wrap="square" rtlCol="0">
            <a:spAutoFit/>
          </a:bodyPr>
          <a:lstStyle/>
          <a:p>
            <a:r>
              <a:rPr kumimoji="1" lang="ja-JP" altLang="en-US" sz="1200" b="1" dirty="0" smtClean="0"/>
              <a:t>①</a:t>
            </a:r>
            <a:r>
              <a:rPr kumimoji="1" lang="ja-JP" altLang="en-US" sz="1200" b="1" spc="-100" dirty="0" smtClean="0"/>
              <a:t>管理不適切となる前に支援していくことが必要</a:t>
            </a:r>
            <a:endParaRPr kumimoji="1" lang="en-US" altLang="ja-JP" sz="1200" b="1" spc="-100" dirty="0" smtClean="0"/>
          </a:p>
        </p:txBody>
      </p:sp>
      <p:sp>
        <p:nvSpPr>
          <p:cNvPr id="42" name="テキスト ボックス 41"/>
          <p:cNvSpPr txBox="1"/>
          <p:nvPr/>
        </p:nvSpPr>
        <p:spPr>
          <a:xfrm>
            <a:off x="-25401" y="4199538"/>
            <a:ext cx="2571750" cy="276999"/>
          </a:xfrm>
          <a:prstGeom prst="rect">
            <a:avLst/>
          </a:prstGeom>
          <a:noFill/>
        </p:spPr>
        <p:txBody>
          <a:bodyPr wrap="square" rtlCol="0">
            <a:spAutoFit/>
          </a:bodyPr>
          <a:lstStyle/>
          <a:p>
            <a:r>
              <a:rPr kumimoji="1" lang="ja-JP" altLang="en-US" sz="1200" b="1" dirty="0"/>
              <a:t>　</a:t>
            </a:r>
            <a:r>
              <a:rPr kumimoji="1" lang="ja-JP" altLang="en-US" sz="1200" b="1" dirty="0" smtClean="0"/>
              <a:t>意見交換等項目</a:t>
            </a:r>
            <a:endParaRPr kumimoji="1" lang="en-US" altLang="ja-JP" sz="1200" b="1" dirty="0" smtClean="0"/>
          </a:p>
        </p:txBody>
      </p:sp>
      <p:sp>
        <p:nvSpPr>
          <p:cNvPr id="43" name="正方形/長方形 42"/>
          <p:cNvSpPr/>
          <p:nvPr/>
        </p:nvSpPr>
        <p:spPr>
          <a:xfrm>
            <a:off x="199390" y="4447210"/>
            <a:ext cx="3789680" cy="5655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rPr>
              <a:t>地方公共団体が管理不適切となるおそれのあるマンションを</a:t>
            </a:r>
            <a:r>
              <a:rPr kumimoji="1" lang="ja-JP" altLang="en-US" sz="1200" dirty="0" smtClean="0">
                <a:solidFill>
                  <a:schemeClr val="tx1"/>
                </a:solidFill>
              </a:rPr>
              <a:t>捉えるため</a:t>
            </a:r>
            <a:r>
              <a:rPr kumimoji="1" lang="ja-JP" altLang="en-US" sz="1200" dirty="0">
                <a:solidFill>
                  <a:schemeClr val="tx1"/>
                </a:solidFill>
              </a:rPr>
              <a:t>にどのような調査をすべきか。</a:t>
            </a:r>
          </a:p>
        </p:txBody>
      </p:sp>
      <p:sp>
        <p:nvSpPr>
          <p:cNvPr id="44" name="正方形/長方形 43"/>
          <p:cNvSpPr/>
          <p:nvPr/>
        </p:nvSpPr>
        <p:spPr>
          <a:xfrm>
            <a:off x="199391" y="5118876"/>
            <a:ext cx="3789680" cy="59744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rPr>
              <a:t>機能不全状態の管理組合の主体性を確立するためにどのような</a:t>
            </a:r>
            <a:r>
              <a:rPr kumimoji="1" lang="ja-JP" altLang="en-US" sz="1200" dirty="0" smtClean="0">
                <a:solidFill>
                  <a:schemeClr val="tx1"/>
                </a:solidFill>
              </a:rPr>
              <a:t>施策を</a:t>
            </a:r>
            <a:r>
              <a:rPr kumimoji="1" lang="ja-JP" altLang="en-US" sz="1200" dirty="0">
                <a:solidFill>
                  <a:schemeClr val="tx1"/>
                </a:solidFill>
              </a:rPr>
              <a:t>実施すべきか。</a:t>
            </a:r>
            <a:endParaRPr kumimoji="1" lang="en-US" altLang="ja-JP" sz="1200" dirty="0">
              <a:solidFill>
                <a:schemeClr val="tx1"/>
              </a:solidFill>
            </a:endParaRPr>
          </a:p>
        </p:txBody>
      </p:sp>
      <p:sp>
        <p:nvSpPr>
          <p:cNvPr id="45" name="正方形/長方形 44"/>
          <p:cNvSpPr/>
          <p:nvPr/>
        </p:nvSpPr>
        <p:spPr>
          <a:xfrm>
            <a:off x="199391" y="5821839"/>
            <a:ext cx="3789679" cy="51098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rPr>
              <a:t>管理組合を機能不全状態にしないようにどのような情報提供や</a:t>
            </a:r>
            <a:r>
              <a:rPr kumimoji="1" lang="ja-JP" altLang="en-US" sz="1200" dirty="0" smtClean="0">
                <a:solidFill>
                  <a:schemeClr val="tx1"/>
                </a:solidFill>
              </a:rPr>
              <a:t>施策を</a:t>
            </a:r>
            <a:r>
              <a:rPr kumimoji="1" lang="ja-JP" altLang="en-US" sz="1200" dirty="0">
                <a:solidFill>
                  <a:schemeClr val="tx1"/>
                </a:solidFill>
              </a:rPr>
              <a:t>実施 </a:t>
            </a:r>
            <a:r>
              <a:rPr kumimoji="1" lang="ja-JP" altLang="en-US" sz="1200" dirty="0" smtClean="0">
                <a:solidFill>
                  <a:schemeClr val="tx1"/>
                </a:solidFill>
              </a:rPr>
              <a:t>す</a:t>
            </a:r>
            <a:r>
              <a:rPr kumimoji="1" lang="ja-JP" altLang="en-US" sz="1200" dirty="0">
                <a:solidFill>
                  <a:schemeClr val="tx1"/>
                </a:solidFill>
              </a:rPr>
              <a:t>べきか</a:t>
            </a:r>
            <a:endParaRPr kumimoji="1" lang="en-US" altLang="ja-JP" sz="1200" dirty="0">
              <a:solidFill>
                <a:schemeClr val="tx1"/>
              </a:solidFill>
            </a:endParaRPr>
          </a:p>
        </p:txBody>
      </p:sp>
      <p:sp>
        <p:nvSpPr>
          <p:cNvPr id="48" name="角丸四角形 47"/>
          <p:cNvSpPr/>
          <p:nvPr/>
        </p:nvSpPr>
        <p:spPr>
          <a:xfrm>
            <a:off x="4177920" y="3965870"/>
            <a:ext cx="6364806" cy="2412319"/>
          </a:xfrm>
          <a:prstGeom prst="roundRect">
            <a:avLst>
              <a:gd name="adj" fmla="val 1998"/>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テキスト ボックス 48"/>
          <p:cNvSpPr txBox="1"/>
          <p:nvPr/>
        </p:nvSpPr>
        <p:spPr>
          <a:xfrm>
            <a:off x="4173664" y="3965870"/>
            <a:ext cx="4068474" cy="276999"/>
          </a:xfrm>
          <a:prstGeom prst="rect">
            <a:avLst/>
          </a:prstGeom>
          <a:noFill/>
        </p:spPr>
        <p:txBody>
          <a:bodyPr wrap="square" rtlCol="0">
            <a:spAutoFit/>
          </a:bodyPr>
          <a:lstStyle/>
          <a:p>
            <a:r>
              <a:rPr kumimoji="1" lang="ja-JP" altLang="en-US" sz="1200" b="1" dirty="0" smtClean="0"/>
              <a:t>②</a:t>
            </a:r>
            <a:r>
              <a:rPr kumimoji="1" lang="en-US" altLang="ja-JP" sz="1200" b="1" dirty="0" smtClean="0"/>
              <a:t> </a:t>
            </a:r>
            <a:r>
              <a:rPr kumimoji="1" lang="ja-JP" altLang="en-US" sz="1200" b="1" dirty="0" smtClean="0"/>
              <a:t>管理不適切となった場合は指導等が必要</a:t>
            </a:r>
            <a:endParaRPr kumimoji="1" lang="en-US" altLang="ja-JP" sz="1200" b="1" dirty="0" smtClean="0"/>
          </a:p>
        </p:txBody>
      </p:sp>
      <p:sp>
        <p:nvSpPr>
          <p:cNvPr id="50" name="正方形/長方形 49"/>
          <p:cNvSpPr/>
          <p:nvPr/>
        </p:nvSpPr>
        <p:spPr>
          <a:xfrm>
            <a:off x="4275797" y="4236776"/>
            <a:ext cx="3403432" cy="210643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spc="-50" dirty="0" smtClean="0">
                <a:solidFill>
                  <a:schemeClr val="tx1"/>
                </a:solidFill>
              </a:rPr>
              <a:t>助言・指導、勧告行う判断基準について、国の目安案ではハード面での基準が設定されていない。</a:t>
            </a:r>
            <a:endParaRPr kumimoji="1" lang="en-US" altLang="ja-JP" sz="1200" spc="-50" dirty="0" smtClean="0">
              <a:solidFill>
                <a:schemeClr val="tx1"/>
              </a:solidFill>
            </a:endParaRPr>
          </a:p>
          <a:p>
            <a:endParaRPr kumimoji="1" lang="en-US" altLang="ja-JP" sz="400" dirty="0">
              <a:solidFill>
                <a:schemeClr val="tx1"/>
              </a:solidFill>
            </a:endParaRPr>
          </a:p>
          <a:p>
            <a:r>
              <a:rPr kumimoji="1" lang="ja-JP" altLang="en-US" sz="1200" spc="-50" dirty="0" smtClean="0">
                <a:solidFill>
                  <a:schemeClr val="tx1"/>
                </a:solidFill>
              </a:rPr>
              <a:t>（国の判断基準の目安案の概要）</a:t>
            </a:r>
            <a:endParaRPr kumimoji="1" lang="en-US" altLang="ja-JP" sz="1200" spc="-50" dirty="0" smtClean="0">
              <a:solidFill>
                <a:schemeClr val="tx1"/>
              </a:solidFill>
            </a:endParaRPr>
          </a:p>
          <a:p>
            <a:r>
              <a:rPr kumimoji="1" lang="ja-JP" altLang="en-US" sz="1200" spc="-50" dirty="0" smtClean="0">
                <a:solidFill>
                  <a:schemeClr val="tx1"/>
                </a:solidFill>
              </a:rPr>
              <a:t>以下の事項が遵守されていない場合</a:t>
            </a:r>
            <a:endParaRPr kumimoji="1" lang="en-US" altLang="ja-JP" sz="1200" spc="-50" dirty="0" smtClean="0">
              <a:solidFill>
                <a:schemeClr val="tx1"/>
              </a:solidFill>
            </a:endParaRPr>
          </a:p>
          <a:p>
            <a:r>
              <a:rPr kumimoji="1" lang="ja-JP" altLang="en-US" sz="1200" spc="-50" dirty="0" smtClean="0">
                <a:solidFill>
                  <a:schemeClr val="tx1"/>
                </a:solidFill>
              </a:rPr>
              <a:t>・管理者等を定めること</a:t>
            </a:r>
            <a:endParaRPr kumimoji="1" lang="en-US" altLang="ja-JP" sz="1200" spc="-50" dirty="0" smtClean="0">
              <a:solidFill>
                <a:schemeClr val="tx1"/>
              </a:solidFill>
            </a:endParaRPr>
          </a:p>
          <a:p>
            <a:r>
              <a:rPr kumimoji="1" lang="ja-JP" altLang="en-US" sz="1200" spc="-50" dirty="0" smtClean="0">
                <a:solidFill>
                  <a:schemeClr val="tx1"/>
                </a:solidFill>
              </a:rPr>
              <a:t>・集会を年１回以上開催すること</a:t>
            </a:r>
            <a:endParaRPr kumimoji="1" lang="en-US" altLang="ja-JP" sz="1200" spc="-50" dirty="0" smtClean="0">
              <a:solidFill>
                <a:schemeClr val="tx1"/>
              </a:solidFill>
            </a:endParaRPr>
          </a:p>
          <a:p>
            <a:r>
              <a:rPr kumimoji="1" lang="ja-JP" altLang="en-US" sz="1200" spc="-50" dirty="0" smtClean="0">
                <a:solidFill>
                  <a:schemeClr val="tx1"/>
                </a:solidFill>
              </a:rPr>
              <a:t>・管理規約の作成、必要に応じ改正すること</a:t>
            </a:r>
            <a:endParaRPr kumimoji="1" lang="en-US" altLang="ja-JP" sz="1200" spc="-50" dirty="0" smtClean="0">
              <a:solidFill>
                <a:schemeClr val="tx1"/>
              </a:solidFill>
            </a:endParaRPr>
          </a:p>
          <a:p>
            <a:r>
              <a:rPr kumimoji="1" lang="ja-JP" altLang="en-US" sz="1200" spc="-50" dirty="0" smtClean="0">
                <a:solidFill>
                  <a:schemeClr val="tx1"/>
                </a:solidFill>
              </a:rPr>
              <a:t>・管理費、修繕積立金等を区分経理し、</a:t>
            </a:r>
            <a:endParaRPr kumimoji="1" lang="en-US" altLang="ja-JP" sz="1200" spc="-50" dirty="0" smtClean="0">
              <a:solidFill>
                <a:schemeClr val="tx1"/>
              </a:solidFill>
            </a:endParaRPr>
          </a:p>
          <a:p>
            <a:r>
              <a:rPr kumimoji="1" lang="ja-JP" altLang="en-US" sz="1200" spc="-50" dirty="0">
                <a:solidFill>
                  <a:schemeClr val="tx1"/>
                </a:solidFill>
              </a:rPr>
              <a:t>　</a:t>
            </a:r>
            <a:r>
              <a:rPr kumimoji="1" lang="ja-JP" altLang="en-US" sz="1200" spc="-50" dirty="0" smtClean="0">
                <a:solidFill>
                  <a:schemeClr val="tx1"/>
                </a:solidFill>
              </a:rPr>
              <a:t>適正に管理すること</a:t>
            </a:r>
            <a:endParaRPr kumimoji="1" lang="en-US" altLang="ja-JP" sz="1200" spc="-50" dirty="0" smtClean="0">
              <a:solidFill>
                <a:schemeClr val="tx1"/>
              </a:solidFill>
            </a:endParaRPr>
          </a:p>
          <a:p>
            <a:r>
              <a:rPr kumimoji="1" lang="ja-JP" altLang="en-US" sz="1200" spc="-50" dirty="0" smtClean="0">
                <a:solidFill>
                  <a:schemeClr val="tx1"/>
                </a:solidFill>
              </a:rPr>
              <a:t>・修繕積立金を積み立てておくこと</a:t>
            </a:r>
            <a:endParaRPr kumimoji="1" lang="ja-JP" altLang="en-US" sz="1200" spc="-50" dirty="0">
              <a:solidFill>
                <a:schemeClr val="tx1"/>
              </a:solidFill>
            </a:endParaRPr>
          </a:p>
        </p:txBody>
      </p:sp>
      <p:sp>
        <p:nvSpPr>
          <p:cNvPr id="53" name="テキスト ボックス 52"/>
          <p:cNvSpPr txBox="1"/>
          <p:nvPr/>
        </p:nvSpPr>
        <p:spPr>
          <a:xfrm>
            <a:off x="7807118" y="3986943"/>
            <a:ext cx="1553725" cy="276999"/>
          </a:xfrm>
          <a:prstGeom prst="rect">
            <a:avLst/>
          </a:prstGeom>
          <a:noFill/>
        </p:spPr>
        <p:txBody>
          <a:bodyPr wrap="square" rtlCol="0">
            <a:spAutoFit/>
          </a:bodyPr>
          <a:lstStyle/>
          <a:p>
            <a:r>
              <a:rPr kumimoji="1" lang="ja-JP" altLang="en-US" sz="1200" b="1" dirty="0" smtClean="0"/>
              <a:t>意見交換等項目</a:t>
            </a:r>
            <a:endParaRPr kumimoji="1" lang="en-US" altLang="ja-JP" sz="1200" b="1" dirty="0" smtClean="0"/>
          </a:p>
        </p:txBody>
      </p:sp>
      <p:sp>
        <p:nvSpPr>
          <p:cNvPr id="54" name="正方形/長方形 53"/>
          <p:cNvSpPr/>
          <p:nvPr/>
        </p:nvSpPr>
        <p:spPr>
          <a:xfrm>
            <a:off x="7868079" y="4244064"/>
            <a:ext cx="2596721" cy="209914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spc="-50" dirty="0">
                <a:solidFill>
                  <a:schemeClr val="tx1"/>
                </a:solidFill>
              </a:rPr>
              <a:t>助言・指導、勧告行う判断基準の目安の</a:t>
            </a:r>
            <a:r>
              <a:rPr kumimoji="1" lang="ja-JP" altLang="en-US" sz="1200" spc="-50" dirty="0" smtClean="0">
                <a:solidFill>
                  <a:schemeClr val="tx1"/>
                </a:solidFill>
              </a:rPr>
              <a:t>追加として以下の案でどうか。</a:t>
            </a:r>
            <a:endParaRPr kumimoji="1" lang="en-US" altLang="ja-JP" sz="1200" spc="-50" dirty="0" smtClean="0">
              <a:solidFill>
                <a:schemeClr val="tx1"/>
              </a:solidFill>
            </a:endParaRPr>
          </a:p>
          <a:p>
            <a:endParaRPr kumimoji="1" lang="en-US" altLang="ja-JP" sz="1200" spc="-50" dirty="0" smtClean="0">
              <a:solidFill>
                <a:schemeClr val="tx1"/>
              </a:solidFill>
            </a:endParaRPr>
          </a:p>
          <a:p>
            <a:endParaRPr kumimoji="1" lang="en-US" altLang="ja-JP" sz="400" spc="-50" dirty="0">
              <a:solidFill>
                <a:schemeClr val="tx1"/>
              </a:solidFill>
            </a:endParaRPr>
          </a:p>
          <a:p>
            <a:r>
              <a:rPr kumimoji="1" lang="ja-JP" altLang="en-US" sz="1200" spc="-50" dirty="0" smtClean="0">
                <a:solidFill>
                  <a:schemeClr val="tx1"/>
                </a:solidFill>
              </a:rPr>
              <a:t>（府追加案）</a:t>
            </a:r>
            <a:endParaRPr kumimoji="1" lang="en-US" altLang="ja-JP" sz="1200" spc="-50" dirty="0" smtClean="0">
              <a:solidFill>
                <a:schemeClr val="tx1"/>
              </a:solidFill>
            </a:endParaRPr>
          </a:p>
          <a:p>
            <a:r>
              <a:rPr kumimoji="1" lang="ja-JP" altLang="en-US" sz="1200" spc="-50" dirty="0" smtClean="0">
                <a:solidFill>
                  <a:schemeClr val="tx1"/>
                </a:solidFill>
              </a:rPr>
              <a:t>以下の事項が遵守されていない場合</a:t>
            </a:r>
            <a:endParaRPr kumimoji="1" lang="en-US" altLang="ja-JP" sz="1200" spc="-50" dirty="0" smtClean="0">
              <a:solidFill>
                <a:schemeClr val="tx1"/>
              </a:solidFill>
            </a:endParaRPr>
          </a:p>
          <a:p>
            <a:endParaRPr kumimoji="1" lang="en-US" altLang="ja-JP" sz="1200" spc="-50" dirty="0" smtClean="0">
              <a:solidFill>
                <a:schemeClr val="tx1"/>
              </a:solidFill>
            </a:endParaRPr>
          </a:p>
          <a:p>
            <a:r>
              <a:rPr kumimoji="1" lang="ja-JP" altLang="en-US" sz="1200" spc="-70" dirty="0" smtClean="0">
                <a:solidFill>
                  <a:schemeClr val="tx1"/>
                </a:solidFill>
              </a:rPr>
              <a:t>・</a:t>
            </a:r>
            <a:r>
              <a:rPr kumimoji="1" lang="ja-JP" altLang="en-US" sz="1200" b="1" spc="-70" dirty="0">
                <a:solidFill>
                  <a:schemeClr val="tx1"/>
                </a:solidFill>
              </a:rPr>
              <a:t>建物の劣化や損傷</a:t>
            </a:r>
            <a:r>
              <a:rPr kumimoji="1" lang="ja-JP" altLang="en-US" sz="1200" b="1" spc="-70" dirty="0" smtClean="0">
                <a:solidFill>
                  <a:schemeClr val="tx1"/>
                </a:solidFill>
              </a:rPr>
              <a:t>が発生した場合又</a:t>
            </a:r>
            <a:r>
              <a:rPr kumimoji="1" lang="ja-JP" altLang="en-US" sz="1200" b="1" spc="-70" dirty="0">
                <a:solidFill>
                  <a:schemeClr val="tx1"/>
                </a:solidFill>
              </a:rPr>
              <a:t>は</a:t>
            </a:r>
            <a:r>
              <a:rPr kumimoji="1" lang="ja-JP" altLang="en-US" sz="1200" b="1" spc="-70" dirty="0" smtClean="0">
                <a:solidFill>
                  <a:schemeClr val="tx1"/>
                </a:solidFill>
              </a:rPr>
              <a:t>見込まれる</a:t>
            </a:r>
            <a:r>
              <a:rPr kumimoji="1" lang="ja-JP" altLang="en-US" sz="1200" b="1" spc="-70" dirty="0">
                <a:solidFill>
                  <a:schemeClr val="tx1"/>
                </a:solidFill>
              </a:rPr>
              <a:t>場合</a:t>
            </a:r>
            <a:r>
              <a:rPr kumimoji="1" lang="ja-JP" altLang="en-US" sz="1200" b="1" spc="-70" dirty="0" smtClean="0">
                <a:solidFill>
                  <a:schemeClr val="tx1"/>
                </a:solidFill>
              </a:rPr>
              <a:t>は早急に点検し、修繕すること</a:t>
            </a:r>
            <a:endParaRPr kumimoji="1" lang="ja-JP" altLang="en-US" sz="1200" b="1" spc="-70" dirty="0">
              <a:solidFill>
                <a:schemeClr val="tx1"/>
              </a:solidFill>
            </a:endParaRPr>
          </a:p>
        </p:txBody>
      </p:sp>
      <p:cxnSp>
        <p:nvCxnSpPr>
          <p:cNvPr id="68" name="直線コネクタ 67"/>
          <p:cNvCxnSpPr>
            <a:stCxn id="50" idx="3"/>
            <a:endCxn id="54" idx="1"/>
          </p:cNvCxnSpPr>
          <p:nvPr/>
        </p:nvCxnSpPr>
        <p:spPr>
          <a:xfrm>
            <a:off x="7679229" y="5289995"/>
            <a:ext cx="188850" cy="364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0" name="角丸四角形 89"/>
          <p:cNvSpPr/>
          <p:nvPr/>
        </p:nvSpPr>
        <p:spPr>
          <a:xfrm>
            <a:off x="175895" y="6996654"/>
            <a:ext cx="7032625" cy="2439192"/>
          </a:xfrm>
          <a:prstGeom prst="roundRect">
            <a:avLst>
              <a:gd name="adj" fmla="val 1998"/>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角丸四角形 90"/>
          <p:cNvSpPr/>
          <p:nvPr/>
        </p:nvSpPr>
        <p:spPr>
          <a:xfrm>
            <a:off x="127000" y="6674947"/>
            <a:ext cx="10102850" cy="2830402"/>
          </a:xfrm>
          <a:prstGeom prst="roundRect">
            <a:avLst>
              <a:gd name="adj" fmla="val 1101"/>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テキスト ボックス 91"/>
          <p:cNvSpPr txBox="1"/>
          <p:nvPr/>
        </p:nvSpPr>
        <p:spPr>
          <a:xfrm>
            <a:off x="119380" y="6549552"/>
            <a:ext cx="10110470" cy="338554"/>
          </a:xfrm>
          <a:prstGeom prst="rect">
            <a:avLst/>
          </a:prstGeom>
          <a:solidFill>
            <a:srgbClr val="002060"/>
          </a:solidFill>
          <a:ln>
            <a:solidFill>
              <a:schemeClr val="tx1"/>
            </a:solidFill>
          </a:ln>
        </p:spPr>
        <p:txBody>
          <a:bodyPr wrap="square" rtlCol="0">
            <a:spAutoFit/>
          </a:bodyPr>
          <a:lstStyle/>
          <a:p>
            <a:r>
              <a:rPr kumimoji="1" lang="ja-JP" altLang="en-US" sz="1600" b="1" dirty="0" smtClean="0">
                <a:solidFill>
                  <a:schemeClr val="bg1"/>
                </a:solidFill>
              </a:rPr>
              <a:t>■第２回懇話会での意見交換の概要　</a:t>
            </a:r>
            <a:r>
              <a:rPr kumimoji="1" lang="ja-JP" altLang="en-US" sz="1600" b="1" dirty="0">
                <a:solidFill>
                  <a:schemeClr val="bg1"/>
                </a:solidFill>
              </a:rPr>
              <a:t>（テーマ</a:t>
            </a:r>
            <a:r>
              <a:rPr kumimoji="1" lang="ja-JP" altLang="en-US" sz="1600" b="1" dirty="0" smtClean="0">
                <a:solidFill>
                  <a:schemeClr val="bg1"/>
                </a:solidFill>
              </a:rPr>
              <a:t>：</a:t>
            </a:r>
            <a:r>
              <a:rPr kumimoji="1" lang="ja-JP" altLang="en-US" sz="1600" b="1" spc="-10" dirty="0">
                <a:solidFill>
                  <a:schemeClr val="bg1"/>
                </a:solidFill>
              </a:rPr>
              <a:t>適切な管理を行うマンションの増加方策</a:t>
            </a:r>
            <a:r>
              <a:rPr kumimoji="1" lang="ja-JP" altLang="en-US" sz="1600" b="1" spc="-10" dirty="0" smtClean="0">
                <a:solidFill>
                  <a:schemeClr val="bg1"/>
                </a:solidFill>
              </a:rPr>
              <a:t>）</a:t>
            </a:r>
            <a:endParaRPr kumimoji="1" lang="ja-JP" altLang="en-US" sz="1600" b="1" dirty="0">
              <a:solidFill>
                <a:schemeClr val="bg1"/>
              </a:solidFill>
            </a:endParaRPr>
          </a:p>
        </p:txBody>
      </p:sp>
      <p:sp>
        <p:nvSpPr>
          <p:cNvPr id="93" name="テキスト ボックス 92"/>
          <p:cNvSpPr txBox="1"/>
          <p:nvPr/>
        </p:nvSpPr>
        <p:spPr>
          <a:xfrm>
            <a:off x="127000" y="6996654"/>
            <a:ext cx="3759200" cy="276999"/>
          </a:xfrm>
          <a:prstGeom prst="rect">
            <a:avLst/>
          </a:prstGeom>
          <a:noFill/>
        </p:spPr>
        <p:txBody>
          <a:bodyPr wrap="square" rtlCol="0">
            <a:spAutoFit/>
          </a:bodyPr>
          <a:lstStyle/>
          <a:p>
            <a:r>
              <a:rPr kumimoji="1" lang="ja-JP" altLang="en-US" sz="1200" b="1" dirty="0" smtClean="0"/>
              <a:t>①適切</a:t>
            </a:r>
            <a:r>
              <a:rPr kumimoji="1" lang="ja-JP" altLang="en-US" sz="1200" b="1" dirty="0"/>
              <a:t>な管理の基準をどうすべきか</a:t>
            </a:r>
            <a:endParaRPr kumimoji="1" lang="en-US" altLang="ja-JP" sz="1200" b="1" dirty="0"/>
          </a:p>
        </p:txBody>
      </p:sp>
      <p:sp>
        <p:nvSpPr>
          <p:cNvPr id="94" name="正方形/長方形 93"/>
          <p:cNvSpPr/>
          <p:nvPr/>
        </p:nvSpPr>
        <p:spPr>
          <a:xfrm>
            <a:off x="215899" y="7279231"/>
            <a:ext cx="3835020" cy="211922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spc="-100" dirty="0" smtClean="0">
                <a:solidFill>
                  <a:schemeClr val="tx1"/>
                </a:solidFill>
              </a:rPr>
              <a:t>国の管理計画認定基準案には、国のマンション管理標準指針に示されている防災対策、耐震性の検討、防犯対策等や、法改正の背景である二つの老い（建物・設備の老朽化と区分所有者の高齢化）への対策の観点が入っていない。</a:t>
            </a:r>
            <a:endParaRPr kumimoji="1" lang="en-US" altLang="ja-JP" sz="1200" spc="-100" dirty="0">
              <a:solidFill>
                <a:schemeClr val="tx1"/>
              </a:solidFill>
            </a:endParaRPr>
          </a:p>
          <a:p>
            <a:endParaRPr kumimoji="1" lang="en-US" altLang="ja-JP" sz="1200" dirty="0">
              <a:solidFill>
                <a:schemeClr val="tx1"/>
              </a:solidFill>
            </a:endParaRPr>
          </a:p>
          <a:p>
            <a:r>
              <a:rPr kumimoji="1" lang="ja-JP" altLang="en-US" sz="1200" dirty="0" smtClean="0">
                <a:solidFill>
                  <a:schemeClr val="tx1"/>
                </a:solidFill>
              </a:rPr>
              <a:t>（国の認定基準案の項目）</a:t>
            </a:r>
            <a:endParaRPr kumimoji="1" lang="en-US" altLang="ja-JP" sz="1200" dirty="0" smtClean="0">
              <a:solidFill>
                <a:schemeClr val="tx1"/>
              </a:solidFill>
            </a:endParaRPr>
          </a:p>
          <a:p>
            <a:r>
              <a:rPr kumimoji="1" lang="ja-JP" altLang="en-US" sz="1200" dirty="0" smtClean="0">
                <a:solidFill>
                  <a:schemeClr val="tx1"/>
                </a:solidFill>
              </a:rPr>
              <a:t>①管理組合の運営　</a:t>
            </a:r>
            <a:endParaRPr kumimoji="1" lang="en-US" altLang="ja-JP" sz="1200" dirty="0" smtClean="0">
              <a:solidFill>
                <a:schemeClr val="tx1"/>
              </a:solidFill>
            </a:endParaRPr>
          </a:p>
          <a:p>
            <a:r>
              <a:rPr kumimoji="1" lang="ja-JP" altLang="en-US" sz="1200" dirty="0" smtClean="0">
                <a:solidFill>
                  <a:schemeClr val="tx1"/>
                </a:solidFill>
              </a:rPr>
              <a:t>②管理規約</a:t>
            </a:r>
            <a:endParaRPr kumimoji="1" lang="en-US" altLang="ja-JP" sz="1200" dirty="0" smtClean="0">
              <a:solidFill>
                <a:schemeClr val="tx1"/>
              </a:solidFill>
            </a:endParaRPr>
          </a:p>
          <a:p>
            <a:r>
              <a:rPr kumimoji="1" lang="ja-JP" altLang="en-US" sz="1200" dirty="0">
                <a:solidFill>
                  <a:schemeClr val="tx1"/>
                </a:solidFill>
              </a:rPr>
              <a:t>③</a:t>
            </a:r>
            <a:r>
              <a:rPr kumimoji="1" lang="ja-JP" altLang="en-US" sz="1200" spc="-20" dirty="0" smtClean="0">
                <a:solidFill>
                  <a:schemeClr val="tx1"/>
                </a:solidFill>
              </a:rPr>
              <a:t>管理組合の経理、長期修繕計画の作成及び見直し等</a:t>
            </a:r>
            <a:endParaRPr kumimoji="1" lang="en-US" altLang="ja-JP" sz="1200" spc="-20" dirty="0" smtClean="0">
              <a:solidFill>
                <a:schemeClr val="tx1"/>
              </a:solidFill>
            </a:endParaRPr>
          </a:p>
          <a:p>
            <a:r>
              <a:rPr kumimoji="1" lang="ja-JP" altLang="en-US" sz="1200" dirty="0" smtClean="0">
                <a:solidFill>
                  <a:schemeClr val="tx1"/>
                </a:solidFill>
              </a:rPr>
              <a:t>④その他</a:t>
            </a:r>
            <a:endParaRPr kumimoji="1" lang="ja-JP" altLang="en-US" sz="1200" dirty="0">
              <a:solidFill>
                <a:schemeClr val="tx1"/>
              </a:solidFill>
            </a:endParaRPr>
          </a:p>
        </p:txBody>
      </p:sp>
      <p:sp>
        <p:nvSpPr>
          <p:cNvPr id="97" name="テキスト ボックス 96"/>
          <p:cNvSpPr txBox="1"/>
          <p:nvPr/>
        </p:nvSpPr>
        <p:spPr>
          <a:xfrm>
            <a:off x="4149979" y="7019938"/>
            <a:ext cx="2571750" cy="276999"/>
          </a:xfrm>
          <a:prstGeom prst="rect">
            <a:avLst/>
          </a:prstGeom>
          <a:noFill/>
        </p:spPr>
        <p:txBody>
          <a:bodyPr wrap="square" rtlCol="0">
            <a:spAutoFit/>
          </a:bodyPr>
          <a:lstStyle/>
          <a:p>
            <a:r>
              <a:rPr kumimoji="1" lang="ja-JP" altLang="en-US" sz="1200" b="1" dirty="0" smtClean="0"/>
              <a:t>意見交換等項目</a:t>
            </a:r>
            <a:endParaRPr kumimoji="1" lang="en-US" altLang="ja-JP" sz="1200" b="1" dirty="0" smtClean="0"/>
          </a:p>
        </p:txBody>
      </p:sp>
      <p:sp>
        <p:nvSpPr>
          <p:cNvPr id="98" name="正方形/長方形 97"/>
          <p:cNvSpPr/>
          <p:nvPr/>
        </p:nvSpPr>
        <p:spPr>
          <a:xfrm>
            <a:off x="4237541" y="7308368"/>
            <a:ext cx="2887159" cy="126636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rPr>
              <a:t>府の認定基準の追加と</a:t>
            </a:r>
            <a:r>
              <a:rPr kumimoji="1" lang="ja-JP" altLang="en-US" sz="1200" dirty="0">
                <a:solidFill>
                  <a:schemeClr val="tx1"/>
                </a:solidFill>
              </a:rPr>
              <a:t>して以下の案でどうか。</a:t>
            </a:r>
            <a:endParaRPr kumimoji="1" lang="en-US" altLang="ja-JP" sz="1200" dirty="0">
              <a:solidFill>
                <a:schemeClr val="tx1"/>
              </a:solidFill>
            </a:endParaRPr>
          </a:p>
          <a:p>
            <a:endParaRPr kumimoji="1" lang="en-US" altLang="ja-JP" sz="600" dirty="0">
              <a:solidFill>
                <a:schemeClr val="tx1"/>
              </a:solidFill>
            </a:endParaRPr>
          </a:p>
          <a:p>
            <a:r>
              <a:rPr kumimoji="1" lang="ja-JP" altLang="en-US" sz="1200" dirty="0" smtClean="0">
                <a:solidFill>
                  <a:schemeClr val="tx1"/>
                </a:solidFill>
              </a:rPr>
              <a:t>（府追加案）</a:t>
            </a:r>
            <a:endParaRPr kumimoji="1" lang="en-US" altLang="ja-JP" sz="1200" dirty="0" smtClean="0">
              <a:solidFill>
                <a:schemeClr val="tx1"/>
              </a:solidFill>
            </a:endParaRPr>
          </a:p>
          <a:p>
            <a:r>
              <a:rPr kumimoji="1" lang="ja-JP" altLang="en-US" sz="1200" dirty="0" smtClean="0">
                <a:solidFill>
                  <a:schemeClr val="tx1"/>
                </a:solidFill>
              </a:rPr>
              <a:t>・</a:t>
            </a:r>
            <a:r>
              <a:rPr kumimoji="1" lang="ja-JP" altLang="en-US" sz="1200" b="1" spc="-100" dirty="0" smtClean="0">
                <a:solidFill>
                  <a:schemeClr val="tx1"/>
                </a:solidFill>
              </a:rPr>
              <a:t>耐震改修計画（５年以内に完了）を策定</a:t>
            </a:r>
            <a:endParaRPr kumimoji="1" lang="en-US" altLang="ja-JP" sz="1200" b="1" spc="-100" dirty="0" smtClean="0">
              <a:solidFill>
                <a:schemeClr val="tx1"/>
              </a:solidFill>
            </a:endParaRPr>
          </a:p>
          <a:p>
            <a:r>
              <a:rPr kumimoji="1" lang="ja-JP" altLang="en-US" sz="1200" b="1" spc="-100" dirty="0">
                <a:solidFill>
                  <a:schemeClr val="tx1"/>
                </a:solidFill>
              </a:rPr>
              <a:t>　</a:t>
            </a:r>
            <a:r>
              <a:rPr kumimoji="1" lang="ja-JP" altLang="en-US" sz="1200" b="1" spc="-100" dirty="0" smtClean="0">
                <a:solidFill>
                  <a:schemeClr val="tx1"/>
                </a:solidFill>
              </a:rPr>
              <a:t>し、所管行政庁の認定を受けていること</a:t>
            </a:r>
            <a:endParaRPr kumimoji="1" lang="en-US" altLang="ja-JP" sz="1200" b="1" spc="-100" dirty="0">
              <a:solidFill>
                <a:schemeClr val="tx1"/>
              </a:solidFill>
            </a:endParaRPr>
          </a:p>
          <a:p>
            <a:r>
              <a:rPr kumimoji="1" lang="ja-JP" altLang="en-US" sz="1200" dirty="0" smtClean="0">
                <a:solidFill>
                  <a:schemeClr val="tx1"/>
                </a:solidFill>
              </a:rPr>
              <a:t>・</a:t>
            </a:r>
            <a:r>
              <a:rPr kumimoji="1" lang="ja-JP" altLang="en-US" sz="1200" b="1" dirty="0" smtClean="0">
                <a:solidFill>
                  <a:schemeClr val="tx1"/>
                </a:solidFill>
              </a:rPr>
              <a:t>防災対策を実施していること</a:t>
            </a:r>
            <a:endParaRPr kumimoji="1" lang="en-US" altLang="ja-JP" sz="1200" b="1" dirty="0">
              <a:solidFill>
                <a:schemeClr val="tx1"/>
              </a:solidFill>
            </a:endParaRPr>
          </a:p>
        </p:txBody>
      </p:sp>
      <p:sp>
        <p:nvSpPr>
          <p:cNvPr id="100" name="正方形/長方形 99"/>
          <p:cNvSpPr/>
          <p:nvPr/>
        </p:nvSpPr>
        <p:spPr>
          <a:xfrm>
            <a:off x="4237540" y="8632678"/>
            <a:ext cx="2887160" cy="76577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rPr>
              <a:t>二つの老いへの</a:t>
            </a:r>
            <a:r>
              <a:rPr kumimoji="1" lang="ja-JP" altLang="en-US" sz="1200" dirty="0" smtClean="0">
                <a:solidFill>
                  <a:schemeClr val="tx1"/>
                </a:solidFill>
              </a:rPr>
              <a:t>対策は、現時点では適切な管理の基準として設定するのではなく、モデル事例の横展開や更なる研究が必要ではないか。</a:t>
            </a:r>
            <a:endParaRPr kumimoji="1" lang="en-US" altLang="ja-JP" sz="1200" dirty="0">
              <a:solidFill>
                <a:schemeClr val="tx1"/>
              </a:solidFill>
            </a:endParaRPr>
          </a:p>
        </p:txBody>
      </p:sp>
      <p:sp>
        <p:nvSpPr>
          <p:cNvPr id="101" name="角丸四角形 100"/>
          <p:cNvSpPr/>
          <p:nvPr/>
        </p:nvSpPr>
        <p:spPr>
          <a:xfrm>
            <a:off x="7264210" y="7006179"/>
            <a:ext cx="2912745" cy="2429667"/>
          </a:xfrm>
          <a:prstGeom prst="roundRect">
            <a:avLst>
              <a:gd name="adj" fmla="val 1998"/>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テキスト ボックス 101"/>
          <p:cNvSpPr txBox="1"/>
          <p:nvPr/>
        </p:nvSpPr>
        <p:spPr>
          <a:xfrm>
            <a:off x="7234806" y="7006179"/>
            <a:ext cx="2894519" cy="461665"/>
          </a:xfrm>
          <a:prstGeom prst="rect">
            <a:avLst/>
          </a:prstGeom>
          <a:noFill/>
        </p:spPr>
        <p:txBody>
          <a:bodyPr wrap="square" rtlCol="0">
            <a:spAutoFit/>
          </a:bodyPr>
          <a:lstStyle/>
          <a:p>
            <a:r>
              <a:rPr kumimoji="1" lang="ja-JP" altLang="en-US" sz="1200" b="1" dirty="0" smtClean="0"/>
              <a:t>②</a:t>
            </a:r>
            <a:r>
              <a:rPr kumimoji="1" lang="en-US" altLang="ja-JP" sz="1200" b="1" dirty="0" smtClean="0"/>
              <a:t> </a:t>
            </a:r>
            <a:r>
              <a:rPr kumimoji="1" lang="ja-JP" altLang="en-US" sz="1200" b="1" dirty="0" smtClean="0"/>
              <a:t>管理</a:t>
            </a:r>
            <a:r>
              <a:rPr kumimoji="1" lang="ja-JP" altLang="en-US" sz="1200" b="1" dirty="0"/>
              <a:t>組合の自律性・主体性の確立</a:t>
            </a:r>
            <a:r>
              <a:rPr kumimoji="1" lang="ja-JP" altLang="en-US" sz="1200" b="1" dirty="0" smtClean="0"/>
              <a:t>に</a:t>
            </a:r>
            <a:endParaRPr kumimoji="1" lang="en-US" altLang="ja-JP" sz="1200" b="1" dirty="0" smtClean="0"/>
          </a:p>
          <a:p>
            <a:r>
              <a:rPr kumimoji="1" lang="ja-JP" altLang="en-US" sz="1200" b="1" dirty="0"/>
              <a:t>　 </a:t>
            </a:r>
            <a:r>
              <a:rPr kumimoji="1" lang="ja-JP" altLang="en-US" sz="1200" b="1" dirty="0" smtClean="0"/>
              <a:t>向けて</a:t>
            </a:r>
            <a:r>
              <a:rPr kumimoji="1" lang="ja-JP" altLang="en-US" sz="1200" b="1" dirty="0"/>
              <a:t>何をすべきか</a:t>
            </a:r>
            <a:endParaRPr kumimoji="1" lang="en-US" altLang="ja-JP" sz="1200" b="1" dirty="0"/>
          </a:p>
        </p:txBody>
      </p:sp>
      <p:sp>
        <p:nvSpPr>
          <p:cNvPr id="104" name="テキスト ボックス 103"/>
          <p:cNvSpPr txBox="1"/>
          <p:nvPr/>
        </p:nvSpPr>
        <p:spPr>
          <a:xfrm>
            <a:off x="7216580" y="7372321"/>
            <a:ext cx="2571750" cy="276999"/>
          </a:xfrm>
          <a:prstGeom prst="rect">
            <a:avLst/>
          </a:prstGeom>
          <a:noFill/>
        </p:spPr>
        <p:txBody>
          <a:bodyPr wrap="square" rtlCol="0">
            <a:spAutoFit/>
          </a:bodyPr>
          <a:lstStyle/>
          <a:p>
            <a:r>
              <a:rPr kumimoji="1" lang="ja-JP" altLang="en-US" sz="1200" b="1" dirty="0" smtClean="0"/>
              <a:t>意見交換等項目</a:t>
            </a:r>
            <a:endParaRPr kumimoji="1" lang="en-US" altLang="ja-JP" sz="1200" b="1" dirty="0" smtClean="0"/>
          </a:p>
        </p:txBody>
      </p:sp>
      <p:sp>
        <p:nvSpPr>
          <p:cNvPr id="105" name="正方形/長方形 104"/>
          <p:cNvSpPr/>
          <p:nvPr/>
        </p:nvSpPr>
        <p:spPr>
          <a:xfrm>
            <a:off x="7316017" y="7596674"/>
            <a:ext cx="2813308" cy="50276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rPr>
              <a:t>マンション関連団体の制度と地方公共団体の情報共有や連携をどうすべきか。</a:t>
            </a:r>
            <a:endParaRPr kumimoji="1" lang="en-US" altLang="ja-JP" sz="1200" dirty="0" smtClean="0">
              <a:solidFill>
                <a:schemeClr val="tx1"/>
              </a:solidFill>
            </a:endParaRPr>
          </a:p>
        </p:txBody>
      </p:sp>
      <p:cxnSp>
        <p:nvCxnSpPr>
          <p:cNvPr id="106" name="直線コネクタ 105"/>
          <p:cNvCxnSpPr>
            <a:stCxn id="94" idx="3"/>
            <a:endCxn id="98" idx="1"/>
          </p:cNvCxnSpPr>
          <p:nvPr/>
        </p:nvCxnSpPr>
        <p:spPr>
          <a:xfrm flipV="1">
            <a:off x="4050919" y="7941552"/>
            <a:ext cx="186622" cy="397291"/>
          </a:xfrm>
          <a:prstGeom prst="line">
            <a:avLst/>
          </a:prstGeom>
          <a:ln w="19050"/>
        </p:spPr>
        <p:style>
          <a:lnRef idx="1">
            <a:schemeClr val="dk1"/>
          </a:lnRef>
          <a:fillRef idx="0">
            <a:schemeClr val="dk1"/>
          </a:fillRef>
          <a:effectRef idx="0">
            <a:schemeClr val="dk1"/>
          </a:effectRef>
          <a:fontRef idx="minor">
            <a:schemeClr val="tx1"/>
          </a:fontRef>
        </p:style>
      </p:cxnSp>
      <p:cxnSp>
        <p:nvCxnSpPr>
          <p:cNvPr id="108" name="直線コネクタ 107"/>
          <p:cNvCxnSpPr>
            <a:stCxn id="94" idx="3"/>
            <a:endCxn id="100" idx="1"/>
          </p:cNvCxnSpPr>
          <p:nvPr/>
        </p:nvCxnSpPr>
        <p:spPr>
          <a:xfrm>
            <a:off x="4050919" y="8338843"/>
            <a:ext cx="186621" cy="676724"/>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sp>
        <p:nvSpPr>
          <p:cNvPr id="130" name="正方形/長方形 129"/>
          <p:cNvSpPr/>
          <p:nvPr/>
        </p:nvSpPr>
        <p:spPr>
          <a:xfrm>
            <a:off x="7316018" y="8114928"/>
            <a:ext cx="2813307" cy="3005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rPr>
              <a:t>インセンティブの現状。</a:t>
            </a:r>
            <a:endParaRPr kumimoji="1" lang="en-US" altLang="ja-JP" sz="1200" dirty="0" smtClean="0">
              <a:solidFill>
                <a:schemeClr val="tx1"/>
              </a:solidFill>
            </a:endParaRPr>
          </a:p>
        </p:txBody>
      </p:sp>
      <p:sp>
        <p:nvSpPr>
          <p:cNvPr id="131" name="正方形/長方形 130"/>
          <p:cNvSpPr/>
          <p:nvPr/>
        </p:nvSpPr>
        <p:spPr>
          <a:xfrm>
            <a:off x="7316018" y="8425495"/>
            <a:ext cx="2813308" cy="34319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rPr>
              <a:t>管理状況の周知・公開の現状と課題。</a:t>
            </a:r>
            <a:endParaRPr kumimoji="1" lang="en-US" altLang="ja-JP" sz="1200" dirty="0" smtClean="0">
              <a:solidFill>
                <a:schemeClr val="tx1"/>
              </a:solidFill>
            </a:endParaRPr>
          </a:p>
        </p:txBody>
      </p:sp>
      <p:sp>
        <p:nvSpPr>
          <p:cNvPr id="132" name="正方形/長方形 131"/>
          <p:cNvSpPr/>
          <p:nvPr/>
        </p:nvSpPr>
        <p:spPr>
          <a:xfrm>
            <a:off x="7316018" y="8797036"/>
            <a:ext cx="2813308" cy="29671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rPr>
              <a:t>鑑定方法等への反映にかかる課題。</a:t>
            </a:r>
            <a:endParaRPr kumimoji="1" lang="en-US" altLang="ja-JP" sz="1200" dirty="0" smtClean="0">
              <a:solidFill>
                <a:schemeClr val="tx1"/>
              </a:solidFill>
            </a:endParaRPr>
          </a:p>
        </p:txBody>
      </p:sp>
      <p:sp>
        <p:nvSpPr>
          <p:cNvPr id="133" name="正方形/長方形 132"/>
          <p:cNvSpPr/>
          <p:nvPr/>
        </p:nvSpPr>
        <p:spPr>
          <a:xfrm>
            <a:off x="7316018" y="9114505"/>
            <a:ext cx="2813308" cy="29157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rPr>
              <a:t>分譲主へ何を求めるか。</a:t>
            </a:r>
            <a:endParaRPr kumimoji="1" lang="en-US" altLang="ja-JP" sz="1200" dirty="0" smtClean="0">
              <a:solidFill>
                <a:schemeClr val="tx1"/>
              </a:solidFill>
            </a:endParaRPr>
          </a:p>
        </p:txBody>
      </p:sp>
      <p:sp>
        <p:nvSpPr>
          <p:cNvPr id="170" name="テキスト ボックス 169"/>
          <p:cNvSpPr txBox="1"/>
          <p:nvPr/>
        </p:nvSpPr>
        <p:spPr>
          <a:xfrm>
            <a:off x="10603776" y="3965870"/>
            <a:ext cx="1178495" cy="276999"/>
          </a:xfrm>
          <a:prstGeom prst="rect">
            <a:avLst/>
          </a:prstGeom>
          <a:noFill/>
        </p:spPr>
        <p:txBody>
          <a:bodyPr wrap="square" rtlCol="0">
            <a:spAutoFit/>
          </a:bodyPr>
          <a:lstStyle/>
          <a:p>
            <a:r>
              <a:rPr kumimoji="1" lang="ja-JP" altLang="en-US" sz="1200" b="1" dirty="0" smtClean="0"/>
              <a:t>③</a:t>
            </a:r>
            <a:r>
              <a:rPr kumimoji="1" lang="ja-JP" altLang="en-US" sz="1200" b="1" spc="-100" dirty="0" smtClean="0"/>
              <a:t>その他</a:t>
            </a:r>
            <a:endParaRPr kumimoji="1" lang="en-US" altLang="ja-JP" sz="1200" b="1" spc="-100" dirty="0" smtClean="0"/>
          </a:p>
        </p:txBody>
      </p:sp>
      <p:sp>
        <p:nvSpPr>
          <p:cNvPr id="173" name="テキスト ボックス 172"/>
          <p:cNvSpPr txBox="1"/>
          <p:nvPr/>
        </p:nvSpPr>
        <p:spPr>
          <a:xfrm>
            <a:off x="10612376" y="4197613"/>
            <a:ext cx="1482091" cy="276999"/>
          </a:xfrm>
          <a:prstGeom prst="rect">
            <a:avLst/>
          </a:prstGeom>
          <a:noFill/>
        </p:spPr>
        <p:txBody>
          <a:bodyPr wrap="square" rtlCol="0">
            <a:spAutoFit/>
          </a:bodyPr>
          <a:lstStyle/>
          <a:p>
            <a:r>
              <a:rPr kumimoji="1" lang="ja-JP" altLang="en-US" sz="1200" b="1" dirty="0" smtClean="0"/>
              <a:t>意見交換等項目</a:t>
            </a:r>
            <a:endParaRPr kumimoji="1" lang="en-US" altLang="ja-JP" sz="1200" b="1" dirty="0" smtClean="0"/>
          </a:p>
        </p:txBody>
      </p:sp>
      <p:sp>
        <p:nvSpPr>
          <p:cNvPr id="174" name="正方形/長方形 173"/>
          <p:cNvSpPr/>
          <p:nvPr/>
        </p:nvSpPr>
        <p:spPr>
          <a:xfrm>
            <a:off x="10695127" y="4444185"/>
            <a:ext cx="1801674" cy="189902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spc="-50" dirty="0">
                <a:solidFill>
                  <a:schemeClr val="tx1"/>
                </a:solidFill>
              </a:rPr>
              <a:t>建て替え等が見込めない場合の</a:t>
            </a:r>
            <a:r>
              <a:rPr kumimoji="1" lang="ja-JP" altLang="en-US" sz="1200" spc="-50" dirty="0" smtClean="0">
                <a:solidFill>
                  <a:schemeClr val="tx1"/>
                </a:solidFill>
              </a:rPr>
              <a:t>マンションのたたみ方がどうあるべきか。</a:t>
            </a:r>
            <a:endParaRPr kumimoji="1" lang="ja-JP" altLang="en-US" sz="1200" spc="-50" dirty="0">
              <a:solidFill>
                <a:schemeClr val="tx1"/>
              </a:solidFill>
            </a:endParaRPr>
          </a:p>
        </p:txBody>
      </p:sp>
      <p:sp>
        <p:nvSpPr>
          <p:cNvPr id="188" name="テキスト ボックス 187"/>
          <p:cNvSpPr txBox="1"/>
          <p:nvPr/>
        </p:nvSpPr>
        <p:spPr>
          <a:xfrm>
            <a:off x="7028815" y="3522882"/>
            <a:ext cx="325730" cy="261610"/>
          </a:xfrm>
          <a:prstGeom prst="rect">
            <a:avLst/>
          </a:prstGeom>
          <a:noFill/>
        </p:spPr>
        <p:txBody>
          <a:bodyPr wrap="none" rtlCol="0">
            <a:spAutoFit/>
          </a:bodyPr>
          <a:lstStyle/>
          <a:p>
            <a:r>
              <a:rPr kumimoji="1" lang="en-US" altLang="ja-JP" sz="1100" b="1" dirty="0" smtClean="0">
                <a:solidFill>
                  <a:schemeClr val="bg1"/>
                </a:solidFill>
              </a:rPr>
              <a:t>※</a:t>
            </a:r>
            <a:endParaRPr kumimoji="1" lang="ja-JP" altLang="en-US" sz="1100" b="1" dirty="0">
              <a:solidFill>
                <a:schemeClr val="bg1"/>
              </a:solidFill>
            </a:endParaRPr>
          </a:p>
        </p:txBody>
      </p:sp>
      <p:sp>
        <p:nvSpPr>
          <p:cNvPr id="107" name="テキスト ボックス 106"/>
          <p:cNvSpPr txBox="1"/>
          <p:nvPr/>
        </p:nvSpPr>
        <p:spPr>
          <a:xfrm>
            <a:off x="353757" y="987135"/>
            <a:ext cx="723275" cy="307777"/>
          </a:xfrm>
          <a:prstGeom prst="rect">
            <a:avLst/>
          </a:prstGeom>
          <a:noFill/>
        </p:spPr>
        <p:txBody>
          <a:bodyPr wrap="none" rtlCol="0">
            <a:spAutoFit/>
          </a:bodyPr>
          <a:lstStyle/>
          <a:p>
            <a:r>
              <a:rPr kumimoji="1" lang="ja-JP" altLang="en-US" sz="1400" b="1" dirty="0" smtClean="0"/>
              <a:t>趣　旨</a:t>
            </a:r>
            <a:endParaRPr kumimoji="1" lang="ja-JP" altLang="en-US" sz="1400" b="1" dirty="0"/>
          </a:p>
        </p:txBody>
      </p:sp>
      <p:sp>
        <p:nvSpPr>
          <p:cNvPr id="110" name="テキスト ボックス 109"/>
          <p:cNvSpPr txBox="1"/>
          <p:nvPr/>
        </p:nvSpPr>
        <p:spPr>
          <a:xfrm>
            <a:off x="1042420" y="989138"/>
            <a:ext cx="5002780" cy="461665"/>
          </a:xfrm>
          <a:prstGeom prst="rect">
            <a:avLst/>
          </a:prstGeom>
          <a:noFill/>
        </p:spPr>
        <p:txBody>
          <a:bodyPr wrap="square" rtlCol="0">
            <a:spAutoFit/>
          </a:bodyPr>
          <a:lstStyle/>
          <a:p>
            <a:r>
              <a:rPr kumimoji="1" lang="ja-JP" altLang="en-US" sz="1200" dirty="0"/>
              <a:t>大阪府に</a:t>
            </a:r>
            <a:r>
              <a:rPr kumimoji="1" lang="ja-JP" altLang="en-US" sz="1200" dirty="0" smtClean="0"/>
              <a:t>おけるマンション</a:t>
            </a:r>
            <a:r>
              <a:rPr kumimoji="1" lang="ja-JP" altLang="en-US" sz="1200" dirty="0"/>
              <a:t>対策のあるべき姿</a:t>
            </a:r>
            <a:r>
              <a:rPr kumimoji="1" lang="ja-JP" altLang="en-US" sz="1200" dirty="0" smtClean="0"/>
              <a:t>や支援</a:t>
            </a:r>
            <a:r>
              <a:rPr kumimoji="1" lang="ja-JP" altLang="en-US" sz="1200" dirty="0" smtClean="0"/>
              <a:t>策等を</a:t>
            </a:r>
            <a:r>
              <a:rPr kumimoji="1" lang="ja-JP" altLang="en-US" sz="1200" dirty="0"/>
              <a:t>盛り込んだ</a:t>
            </a:r>
            <a:r>
              <a:rPr kumimoji="1" lang="ja-JP" altLang="en-US" sz="1200" dirty="0" smtClean="0"/>
              <a:t>マンション</a:t>
            </a:r>
            <a:r>
              <a:rPr kumimoji="1" lang="ja-JP" altLang="en-US" sz="1200" dirty="0"/>
              <a:t>政策の</a:t>
            </a:r>
            <a:r>
              <a:rPr kumimoji="1" lang="ja-JP" altLang="en-US" sz="1200" dirty="0" smtClean="0"/>
              <a:t>基本方針</a:t>
            </a:r>
            <a:r>
              <a:rPr kumimoji="1" lang="ja-JP" altLang="en-US" sz="1200" dirty="0" smtClean="0"/>
              <a:t>を策定</a:t>
            </a:r>
            <a:r>
              <a:rPr kumimoji="1" lang="ja-JP" altLang="en-US" sz="1200" dirty="0" smtClean="0"/>
              <a:t>するために有識者等の意見を伺う。</a:t>
            </a:r>
            <a:endParaRPr kumimoji="1" lang="ja-JP" altLang="en-US" sz="1200" dirty="0"/>
          </a:p>
        </p:txBody>
      </p:sp>
      <p:sp>
        <p:nvSpPr>
          <p:cNvPr id="67" name="テキスト ボックス 66"/>
          <p:cNvSpPr txBox="1"/>
          <p:nvPr/>
        </p:nvSpPr>
        <p:spPr>
          <a:xfrm>
            <a:off x="325462" y="1715900"/>
            <a:ext cx="2248114" cy="477054"/>
          </a:xfrm>
          <a:prstGeom prst="rect">
            <a:avLst/>
          </a:prstGeom>
          <a:noFill/>
          <a:ln>
            <a:noFill/>
          </a:ln>
        </p:spPr>
        <p:txBody>
          <a:bodyPr wrap="square" rtlCol="0" anchor="ctr">
            <a:spAutoFit/>
          </a:bodyPr>
          <a:lstStyle/>
          <a:p>
            <a:pPr>
              <a:lnSpc>
                <a:spcPts val="1000"/>
              </a:lnSpc>
            </a:pPr>
            <a:r>
              <a:rPr kumimoji="1" lang="ja-JP" altLang="en-US" sz="1000" dirty="0" smtClean="0"/>
              <a:t>（</a:t>
            </a:r>
            <a:r>
              <a:rPr kumimoji="1" lang="ja-JP" altLang="en-US" sz="1000" b="1" dirty="0" smtClean="0"/>
              <a:t>国</a:t>
            </a:r>
            <a:r>
              <a:rPr kumimoji="1" lang="ja-JP" altLang="en-US" sz="1000" dirty="0" smtClean="0"/>
              <a:t>）マンションの管理の適正化の</a:t>
            </a:r>
            <a:endParaRPr kumimoji="1" lang="en-US" altLang="ja-JP" sz="1000" dirty="0" smtClean="0"/>
          </a:p>
          <a:p>
            <a:pPr>
              <a:lnSpc>
                <a:spcPts val="1000"/>
              </a:lnSpc>
            </a:pPr>
            <a:r>
              <a:rPr kumimoji="1" lang="ja-JP" altLang="en-US" sz="1000" dirty="0"/>
              <a:t>　</a:t>
            </a:r>
            <a:r>
              <a:rPr kumimoji="1" lang="ja-JP" altLang="en-US" sz="1000" dirty="0" smtClean="0"/>
              <a:t>　    推進を図るための基本方針</a:t>
            </a:r>
            <a:endParaRPr kumimoji="1" lang="en-US" altLang="ja-JP" sz="1000" dirty="0" smtClean="0"/>
          </a:p>
          <a:p>
            <a:pPr>
              <a:lnSpc>
                <a:spcPts val="1000"/>
              </a:lnSpc>
            </a:pPr>
            <a:endParaRPr kumimoji="1" lang="ja-JP" altLang="en-US" sz="1000" dirty="0"/>
          </a:p>
        </p:txBody>
      </p:sp>
      <p:sp>
        <p:nvSpPr>
          <p:cNvPr id="113" name="テキスト ボックス 112"/>
          <p:cNvSpPr txBox="1"/>
          <p:nvPr/>
        </p:nvSpPr>
        <p:spPr>
          <a:xfrm>
            <a:off x="2528572" y="1714705"/>
            <a:ext cx="2010370" cy="348813"/>
          </a:xfrm>
          <a:prstGeom prst="rect">
            <a:avLst/>
          </a:prstGeom>
          <a:noFill/>
          <a:ln>
            <a:noFill/>
          </a:ln>
        </p:spPr>
        <p:txBody>
          <a:bodyPr wrap="square" rtlCol="0" anchor="ctr">
            <a:spAutoFit/>
          </a:bodyPr>
          <a:lstStyle/>
          <a:p>
            <a:pPr>
              <a:lnSpc>
                <a:spcPts val="1000"/>
              </a:lnSpc>
            </a:pPr>
            <a:r>
              <a:rPr kumimoji="1" lang="ja-JP" altLang="en-US" sz="1000" dirty="0" smtClean="0"/>
              <a:t>（</a:t>
            </a:r>
            <a:r>
              <a:rPr kumimoji="1" lang="ja-JP" altLang="en-US" sz="1000" b="1" dirty="0" smtClean="0"/>
              <a:t>国</a:t>
            </a:r>
            <a:r>
              <a:rPr kumimoji="1" lang="ja-JP" altLang="en-US" sz="1000" dirty="0" smtClean="0"/>
              <a:t>）マンションの建替え等の</a:t>
            </a:r>
            <a:endParaRPr kumimoji="1" lang="en-US" altLang="ja-JP" sz="1000" dirty="0" smtClean="0"/>
          </a:p>
          <a:p>
            <a:pPr>
              <a:lnSpc>
                <a:spcPts val="1000"/>
              </a:lnSpc>
            </a:pPr>
            <a:r>
              <a:rPr kumimoji="1" lang="ja-JP" altLang="en-US" sz="1000" dirty="0"/>
              <a:t>　</a:t>
            </a:r>
            <a:r>
              <a:rPr kumimoji="1" lang="ja-JP" altLang="en-US" sz="1000" dirty="0" smtClean="0"/>
              <a:t>　    円滑化に関する基本方針</a:t>
            </a:r>
            <a:endParaRPr kumimoji="1" lang="ja-JP" altLang="en-US" sz="1000" dirty="0"/>
          </a:p>
        </p:txBody>
      </p:sp>
      <p:sp>
        <p:nvSpPr>
          <p:cNvPr id="69" name="テキスト ボックス 68"/>
          <p:cNvSpPr txBox="1"/>
          <p:nvPr/>
        </p:nvSpPr>
        <p:spPr>
          <a:xfrm>
            <a:off x="415988" y="2790605"/>
            <a:ext cx="2177484" cy="400110"/>
          </a:xfrm>
          <a:prstGeom prst="rect">
            <a:avLst/>
          </a:prstGeom>
          <a:noFill/>
          <a:ln>
            <a:noFill/>
          </a:ln>
        </p:spPr>
        <p:txBody>
          <a:bodyPr wrap="square" rtlCol="0">
            <a:spAutoFit/>
          </a:bodyPr>
          <a:lstStyle/>
          <a:p>
            <a:r>
              <a:rPr kumimoji="1" lang="ja-JP" altLang="en-US" sz="1000" dirty="0" smtClean="0"/>
              <a:t>（</a:t>
            </a:r>
            <a:r>
              <a:rPr kumimoji="1" lang="ja-JP" altLang="en-US" sz="1000" b="1" dirty="0" smtClean="0"/>
              <a:t>町村域は大阪府、市域は市</a:t>
            </a:r>
            <a:r>
              <a:rPr kumimoji="1" lang="ja-JP" altLang="en-US" sz="1000" dirty="0" smtClean="0"/>
              <a:t>）</a:t>
            </a:r>
            <a:endParaRPr kumimoji="1" lang="en-US" altLang="ja-JP" sz="1000" dirty="0" smtClean="0"/>
          </a:p>
          <a:p>
            <a:r>
              <a:rPr kumimoji="1" lang="ja-JP" altLang="en-US" sz="1000" dirty="0" smtClean="0"/>
              <a:t>マンション管理適正化推進計画</a:t>
            </a:r>
            <a:endParaRPr kumimoji="1" lang="ja-JP" altLang="en-US" sz="1000" dirty="0"/>
          </a:p>
        </p:txBody>
      </p:sp>
      <p:sp>
        <p:nvSpPr>
          <p:cNvPr id="71" name="下矢印 70"/>
          <p:cNvSpPr/>
          <p:nvPr/>
        </p:nvSpPr>
        <p:spPr>
          <a:xfrm>
            <a:off x="696719" y="2181224"/>
            <a:ext cx="272988" cy="594349"/>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下矢印 114"/>
          <p:cNvSpPr/>
          <p:nvPr/>
        </p:nvSpPr>
        <p:spPr>
          <a:xfrm>
            <a:off x="1432806" y="2181224"/>
            <a:ext cx="174624" cy="1143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 name="下矢印 115"/>
          <p:cNvSpPr/>
          <p:nvPr/>
        </p:nvSpPr>
        <p:spPr>
          <a:xfrm>
            <a:off x="1437220" y="2648170"/>
            <a:ext cx="174624" cy="12740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テキスト ボックス 71"/>
          <p:cNvSpPr txBox="1"/>
          <p:nvPr/>
        </p:nvSpPr>
        <p:spPr>
          <a:xfrm>
            <a:off x="586991" y="2320809"/>
            <a:ext cx="492443" cy="215444"/>
          </a:xfrm>
          <a:prstGeom prst="rect">
            <a:avLst/>
          </a:prstGeom>
          <a:noFill/>
        </p:spPr>
        <p:txBody>
          <a:bodyPr wrap="none" rtlCol="0">
            <a:spAutoFit/>
          </a:bodyPr>
          <a:lstStyle/>
          <a:p>
            <a:r>
              <a:rPr kumimoji="1" lang="ja-JP" altLang="en-US" sz="800" dirty="0" smtClean="0"/>
              <a:t>基づく</a:t>
            </a:r>
            <a:endParaRPr kumimoji="1" lang="ja-JP" altLang="en-US" sz="800" dirty="0"/>
          </a:p>
        </p:txBody>
      </p:sp>
      <p:sp>
        <p:nvSpPr>
          <p:cNvPr id="117" name="テキスト ボックス 116"/>
          <p:cNvSpPr txBox="1"/>
          <p:nvPr/>
        </p:nvSpPr>
        <p:spPr>
          <a:xfrm>
            <a:off x="1531745" y="2128236"/>
            <a:ext cx="697627" cy="215444"/>
          </a:xfrm>
          <a:prstGeom prst="rect">
            <a:avLst/>
          </a:prstGeom>
          <a:noFill/>
        </p:spPr>
        <p:txBody>
          <a:bodyPr wrap="none" rtlCol="0">
            <a:spAutoFit/>
          </a:bodyPr>
          <a:lstStyle/>
          <a:p>
            <a:r>
              <a:rPr kumimoji="1" lang="ja-JP" altLang="en-US" sz="800" dirty="0" smtClean="0"/>
              <a:t>参考とする</a:t>
            </a:r>
            <a:endParaRPr kumimoji="1" lang="ja-JP" altLang="en-US" sz="800" dirty="0"/>
          </a:p>
        </p:txBody>
      </p:sp>
      <p:sp>
        <p:nvSpPr>
          <p:cNvPr id="118" name="下矢印 117"/>
          <p:cNvSpPr/>
          <p:nvPr/>
        </p:nvSpPr>
        <p:spPr>
          <a:xfrm>
            <a:off x="3062106" y="2099230"/>
            <a:ext cx="174624" cy="1952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テキスト ボックス 118"/>
          <p:cNvSpPr txBox="1"/>
          <p:nvPr/>
        </p:nvSpPr>
        <p:spPr>
          <a:xfrm>
            <a:off x="1544445" y="2610069"/>
            <a:ext cx="697627" cy="215444"/>
          </a:xfrm>
          <a:prstGeom prst="rect">
            <a:avLst/>
          </a:prstGeom>
          <a:noFill/>
        </p:spPr>
        <p:txBody>
          <a:bodyPr wrap="none" rtlCol="0">
            <a:spAutoFit/>
          </a:bodyPr>
          <a:lstStyle/>
          <a:p>
            <a:r>
              <a:rPr kumimoji="1" lang="ja-JP" altLang="en-US" sz="800" dirty="0" smtClean="0"/>
              <a:t>参考とする</a:t>
            </a:r>
            <a:endParaRPr kumimoji="1" lang="ja-JP" altLang="en-US" sz="800" dirty="0"/>
          </a:p>
        </p:txBody>
      </p:sp>
      <p:sp>
        <p:nvSpPr>
          <p:cNvPr id="120" name="テキスト ボックス 119"/>
          <p:cNvSpPr txBox="1"/>
          <p:nvPr/>
        </p:nvSpPr>
        <p:spPr>
          <a:xfrm>
            <a:off x="3172138" y="2080513"/>
            <a:ext cx="697627" cy="215444"/>
          </a:xfrm>
          <a:prstGeom prst="rect">
            <a:avLst/>
          </a:prstGeom>
          <a:noFill/>
        </p:spPr>
        <p:txBody>
          <a:bodyPr wrap="none" rtlCol="0">
            <a:spAutoFit/>
          </a:bodyPr>
          <a:lstStyle/>
          <a:p>
            <a:r>
              <a:rPr kumimoji="1" lang="ja-JP" altLang="en-US" sz="800" dirty="0" smtClean="0"/>
              <a:t>参考とする</a:t>
            </a:r>
            <a:endParaRPr kumimoji="1" lang="ja-JP" altLang="en-US" sz="800" dirty="0"/>
          </a:p>
        </p:txBody>
      </p:sp>
      <p:sp>
        <p:nvSpPr>
          <p:cNvPr id="74" name="正方形/長方形 73"/>
          <p:cNvSpPr/>
          <p:nvPr/>
        </p:nvSpPr>
        <p:spPr>
          <a:xfrm>
            <a:off x="3391442" y="2882399"/>
            <a:ext cx="393702" cy="119817"/>
          </a:xfrm>
          <a:prstGeom prst="rect">
            <a:avLst/>
          </a:prstGeom>
          <a:noFill/>
          <a:ln w="95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テキスト ボックス 74"/>
          <p:cNvSpPr txBox="1"/>
          <p:nvPr/>
        </p:nvSpPr>
        <p:spPr>
          <a:xfrm>
            <a:off x="3776487" y="2841819"/>
            <a:ext cx="697627" cy="215444"/>
          </a:xfrm>
          <a:prstGeom prst="rect">
            <a:avLst/>
          </a:prstGeom>
          <a:noFill/>
        </p:spPr>
        <p:txBody>
          <a:bodyPr wrap="none" rtlCol="0">
            <a:spAutoFit/>
          </a:bodyPr>
          <a:lstStyle/>
          <a:p>
            <a:r>
              <a:rPr kumimoji="1" lang="ja-JP" altLang="en-US" sz="800" dirty="0" smtClean="0"/>
              <a:t>法定計画等</a:t>
            </a:r>
            <a:endParaRPr kumimoji="1" lang="ja-JP" altLang="en-US" sz="800" dirty="0"/>
          </a:p>
        </p:txBody>
      </p:sp>
      <p:sp>
        <p:nvSpPr>
          <p:cNvPr id="125" name="正方形/長方形 124"/>
          <p:cNvSpPr/>
          <p:nvPr/>
        </p:nvSpPr>
        <p:spPr>
          <a:xfrm>
            <a:off x="3386640" y="3100146"/>
            <a:ext cx="401775" cy="111875"/>
          </a:xfrm>
          <a:prstGeom prst="rect">
            <a:avLst/>
          </a:prstGeom>
          <a:solidFill>
            <a:srgbClr val="BFBFB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6" name="テキスト ボックス 125"/>
          <p:cNvSpPr txBox="1"/>
          <p:nvPr/>
        </p:nvSpPr>
        <p:spPr>
          <a:xfrm>
            <a:off x="3786004" y="3051958"/>
            <a:ext cx="595035" cy="215444"/>
          </a:xfrm>
          <a:prstGeom prst="rect">
            <a:avLst/>
          </a:prstGeom>
          <a:noFill/>
        </p:spPr>
        <p:txBody>
          <a:bodyPr wrap="none" rtlCol="0">
            <a:spAutoFit/>
          </a:bodyPr>
          <a:lstStyle/>
          <a:p>
            <a:r>
              <a:rPr kumimoji="1" lang="ja-JP" altLang="en-US" sz="800" dirty="0" smtClean="0"/>
              <a:t>任意計画</a:t>
            </a:r>
            <a:endParaRPr kumimoji="1" lang="ja-JP" altLang="en-US" sz="800" dirty="0"/>
          </a:p>
        </p:txBody>
      </p:sp>
      <p:cxnSp>
        <p:nvCxnSpPr>
          <p:cNvPr id="78" name="直線コネクタ 77"/>
          <p:cNvCxnSpPr/>
          <p:nvPr/>
        </p:nvCxnSpPr>
        <p:spPr>
          <a:xfrm>
            <a:off x="6421750" y="936683"/>
            <a:ext cx="0" cy="2440184"/>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sp>
        <p:nvSpPr>
          <p:cNvPr id="154" name="角丸四角形 153"/>
          <p:cNvSpPr/>
          <p:nvPr/>
        </p:nvSpPr>
        <p:spPr>
          <a:xfrm>
            <a:off x="10328910" y="6674947"/>
            <a:ext cx="2320290" cy="2830402"/>
          </a:xfrm>
          <a:prstGeom prst="roundRect">
            <a:avLst>
              <a:gd name="adj" fmla="val 1101"/>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3" name="テキスト ボックス 152"/>
          <p:cNvSpPr txBox="1"/>
          <p:nvPr/>
        </p:nvSpPr>
        <p:spPr>
          <a:xfrm>
            <a:off x="10328910" y="6549552"/>
            <a:ext cx="2320291" cy="338554"/>
          </a:xfrm>
          <a:prstGeom prst="rect">
            <a:avLst/>
          </a:prstGeom>
          <a:solidFill>
            <a:srgbClr val="002060"/>
          </a:solidFill>
          <a:ln>
            <a:solidFill>
              <a:schemeClr val="tx1"/>
            </a:solidFill>
          </a:ln>
        </p:spPr>
        <p:txBody>
          <a:bodyPr wrap="square" rtlCol="0">
            <a:spAutoFit/>
          </a:bodyPr>
          <a:lstStyle/>
          <a:p>
            <a:r>
              <a:rPr kumimoji="1" lang="ja-JP" altLang="en-US" sz="1600" b="1" dirty="0" smtClean="0">
                <a:solidFill>
                  <a:schemeClr val="bg1"/>
                </a:solidFill>
              </a:rPr>
              <a:t>スケジュール（予定）</a:t>
            </a:r>
            <a:endParaRPr kumimoji="1" lang="ja-JP" altLang="en-US" sz="1600" b="1" dirty="0">
              <a:solidFill>
                <a:schemeClr val="bg1"/>
              </a:solidFill>
            </a:endParaRPr>
          </a:p>
        </p:txBody>
      </p:sp>
      <p:sp>
        <p:nvSpPr>
          <p:cNvPr id="139" name="テキスト ボックス 138"/>
          <p:cNvSpPr txBox="1"/>
          <p:nvPr/>
        </p:nvSpPr>
        <p:spPr>
          <a:xfrm>
            <a:off x="10328909" y="7041484"/>
            <a:ext cx="2342308" cy="2192908"/>
          </a:xfrm>
          <a:prstGeom prst="rect">
            <a:avLst/>
          </a:prstGeom>
          <a:noFill/>
        </p:spPr>
        <p:txBody>
          <a:bodyPr wrap="none" rtlCol="0">
            <a:spAutoFit/>
          </a:bodyPr>
          <a:lstStyle/>
          <a:p>
            <a:r>
              <a:rPr kumimoji="1" lang="en-US" altLang="ja-JP" sz="1050" b="1" dirty="0" smtClean="0"/>
              <a:t>【</a:t>
            </a:r>
            <a:r>
              <a:rPr kumimoji="1" lang="ja-JP" altLang="en-US" sz="1050" b="1" dirty="0" smtClean="0"/>
              <a:t>令和３年</a:t>
            </a:r>
            <a:r>
              <a:rPr kumimoji="1" lang="en-US" altLang="ja-JP" sz="1050" b="1" dirty="0" smtClean="0"/>
              <a:t>】</a:t>
            </a:r>
          </a:p>
          <a:p>
            <a:r>
              <a:rPr kumimoji="1" lang="ja-JP" altLang="en-US" sz="1050" dirty="0" smtClean="0"/>
              <a:t>６月</a:t>
            </a:r>
            <a:r>
              <a:rPr kumimoji="1" lang="en-US" altLang="ja-JP" sz="1050" dirty="0" smtClean="0"/>
              <a:t>22</a:t>
            </a:r>
            <a:r>
              <a:rPr kumimoji="1" lang="ja-JP" altLang="en-US" sz="1050" dirty="0" smtClean="0"/>
              <a:t>日　　第１回懇話会</a:t>
            </a:r>
            <a:endParaRPr kumimoji="1" lang="en-US" altLang="ja-JP" sz="1050" dirty="0" smtClean="0"/>
          </a:p>
          <a:p>
            <a:r>
              <a:rPr kumimoji="1" lang="ja-JP" altLang="en-US" sz="1050" dirty="0" smtClean="0"/>
              <a:t>６月</a:t>
            </a:r>
            <a:r>
              <a:rPr kumimoji="1" lang="en-US" altLang="ja-JP" sz="1050" dirty="0" smtClean="0"/>
              <a:t>28</a:t>
            </a:r>
            <a:r>
              <a:rPr kumimoji="1" lang="ja-JP" altLang="en-US" sz="1050" dirty="0" smtClean="0"/>
              <a:t>日　　第２回懇話会</a:t>
            </a:r>
            <a:endParaRPr kumimoji="1" lang="en-US" altLang="ja-JP" sz="1050" dirty="0" smtClean="0"/>
          </a:p>
          <a:p>
            <a:r>
              <a:rPr kumimoji="1" lang="ja-JP" altLang="en-US" sz="1050" dirty="0" smtClean="0"/>
              <a:t>７月下旬頃　第３回懇話会</a:t>
            </a:r>
            <a:endParaRPr kumimoji="1" lang="en-US" altLang="ja-JP" sz="1050" dirty="0" smtClean="0"/>
          </a:p>
          <a:p>
            <a:r>
              <a:rPr kumimoji="1" lang="ja-JP" altLang="en-US" sz="1050" dirty="0" smtClean="0"/>
              <a:t>８月頃　　　府基本方針（案）の</a:t>
            </a:r>
            <a:endParaRPr kumimoji="1" lang="en-US" altLang="ja-JP" sz="1050" dirty="0" smtClean="0"/>
          </a:p>
          <a:p>
            <a:r>
              <a:rPr kumimoji="1" lang="ja-JP" altLang="en-US" sz="1050" dirty="0"/>
              <a:t>　</a:t>
            </a:r>
            <a:r>
              <a:rPr kumimoji="1" lang="ja-JP" altLang="en-US" sz="1050" dirty="0" smtClean="0"/>
              <a:t>　　　　　策定及び公表</a:t>
            </a:r>
            <a:endParaRPr kumimoji="1" lang="en-US" altLang="ja-JP" sz="1050" dirty="0" smtClean="0"/>
          </a:p>
          <a:p>
            <a:r>
              <a:rPr kumimoji="1" lang="ja-JP" altLang="en-US" sz="1050" dirty="0" smtClean="0"/>
              <a:t>９月～</a:t>
            </a:r>
            <a:r>
              <a:rPr kumimoji="1" lang="en-US" altLang="ja-JP" sz="1050" dirty="0" smtClean="0"/>
              <a:t>12</a:t>
            </a:r>
            <a:r>
              <a:rPr kumimoji="1" lang="ja-JP" altLang="en-US" sz="1050" dirty="0" smtClean="0"/>
              <a:t>月　市町村協議・パブコメ</a:t>
            </a:r>
            <a:endParaRPr kumimoji="1" lang="en-US" altLang="ja-JP" sz="1050" dirty="0" smtClean="0"/>
          </a:p>
          <a:p>
            <a:endParaRPr kumimoji="1" lang="en-US" altLang="ja-JP" sz="1050" dirty="0" smtClean="0"/>
          </a:p>
          <a:p>
            <a:r>
              <a:rPr kumimoji="1" lang="en-US" altLang="ja-JP" sz="1050" b="1" dirty="0" smtClean="0"/>
              <a:t>【</a:t>
            </a:r>
            <a:r>
              <a:rPr kumimoji="1" lang="ja-JP" altLang="en-US" sz="1050" b="1" dirty="0" smtClean="0"/>
              <a:t>令和４年</a:t>
            </a:r>
            <a:r>
              <a:rPr kumimoji="1" lang="en-US" altLang="ja-JP" sz="1050" b="1" dirty="0" smtClean="0"/>
              <a:t>】</a:t>
            </a:r>
          </a:p>
          <a:p>
            <a:r>
              <a:rPr kumimoji="1" lang="ja-JP" altLang="en-US" sz="1050" dirty="0" smtClean="0"/>
              <a:t>４月　法施行日に合わせて、</a:t>
            </a:r>
            <a:endParaRPr kumimoji="1" lang="en-US" altLang="ja-JP" sz="1050" dirty="0" smtClean="0"/>
          </a:p>
          <a:p>
            <a:r>
              <a:rPr kumimoji="1" lang="ja-JP" altLang="en-US" sz="1050" dirty="0"/>
              <a:t>　</a:t>
            </a:r>
            <a:r>
              <a:rPr kumimoji="1" lang="ja-JP" altLang="en-US" sz="1050" dirty="0" smtClean="0"/>
              <a:t>　　府基本方針及び（町村域の）</a:t>
            </a:r>
            <a:endParaRPr kumimoji="1" lang="en-US" altLang="ja-JP" sz="1050" dirty="0" smtClean="0"/>
          </a:p>
          <a:p>
            <a:r>
              <a:rPr kumimoji="1" lang="ja-JP" altLang="en-US" sz="1050" dirty="0"/>
              <a:t>　</a:t>
            </a:r>
            <a:r>
              <a:rPr kumimoji="1" lang="ja-JP" altLang="en-US" sz="1050" dirty="0" smtClean="0"/>
              <a:t>　　府マンション管理適正化推進</a:t>
            </a:r>
            <a:endParaRPr kumimoji="1" lang="en-US" altLang="ja-JP" sz="1050" dirty="0" smtClean="0"/>
          </a:p>
          <a:p>
            <a:r>
              <a:rPr kumimoji="1" lang="ja-JP" altLang="en-US" sz="1050" dirty="0" smtClean="0"/>
              <a:t>　　　計画を施行</a:t>
            </a:r>
            <a:endParaRPr kumimoji="1" lang="ja-JP" altLang="en-US" sz="1050" dirty="0"/>
          </a:p>
        </p:txBody>
      </p:sp>
      <p:sp>
        <p:nvSpPr>
          <p:cNvPr id="144" name="テキスト ボックス 143"/>
          <p:cNvSpPr txBox="1"/>
          <p:nvPr/>
        </p:nvSpPr>
        <p:spPr>
          <a:xfrm>
            <a:off x="688054" y="1990618"/>
            <a:ext cx="1980029" cy="200055"/>
          </a:xfrm>
          <a:prstGeom prst="rect">
            <a:avLst/>
          </a:prstGeom>
          <a:noFill/>
        </p:spPr>
        <p:txBody>
          <a:bodyPr wrap="none" rtlCol="0">
            <a:spAutoFit/>
          </a:bodyPr>
          <a:lstStyle/>
          <a:p>
            <a:r>
              <a:rPr kumimoji="1" lang="ja-JP" altLang="en-US" sz="700" dirty="0" smtClean="0"/>
              <a:t>○管理計画認定基準　○指導等の判断の目安</a:t>
            </a:r>
            <a:endParaRPr kumimoji="1" lang="ja-JP" altLang="en-US" sz="700" dirty="0"/>
          </a:p>
        </p:txBody>
      </p:sp>
      <p:grpSp>
        <p:nvGrpSpPr>
          <p:cNvPr id="146" name="グループ化 145"/>
          <p:cNvGrpSpPr/>
          <p:nvPr/>
        </p:nvGrpSpPr>
        <p:grpSpPr>
          <a:xfrm>
            <a:off x="1153976" y="2297448"/>
            <a:ext cx="3422469" cy="400110"/>
            <a:chOff x="927219" y="2389540"/>
            <a:chExt cx="3343215" cy="400110"/>
          </a:xfrm>
        </p:grpSpPr>
        <p:sp>
          <p:nvSpPr>
            <p:cNvPr id="162" name="正方形/長方形 161"/>
            <p:cNvSpPr/>
            <p:nvPr/>
          </p:nvSpPr>
          <p:spPr>
            <a:xfrm>
              <a:off x="1032346" y="2402500"/>
              <a:ext cx="3163411" cy="318605"/>
            </a:xfrm>
            <a:prstGeom prst="rect">
              <a:avLst/>
            </a:prstGeom>
            <a:solidFill>
              <a:srgbClr val="BFBFB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テキスト ボックス 69"/>
            <p:cNvSpPr txBox="1"/>
            <p:nvPr/>
          </p:nvSpPr>
          <p:spPr>
            <a:xfrm>
              <a:off x="927219" y="2389540"/>
              <a:ext cx="3343215" cy="400110"/>
            </a:xfrm>
            <a:prstGeom prst="rect">
              <a:avLst/>
            </a:prstGeom>
            <a:noFill/>
            <a:ln>
              <a:noFill/>
            </a:ln>
          </p:spPr>
          <p:txBody>
            <a:bodyPr wrap="square" rtlCol="0">
              <a:spAutoFit/>
            </a:bodyPr>
            <a:lstStyle/>
            <a:p>
              <a:r>
                <a:rPr kumimoji="1" lang="ja-JP" altLang="en-US" sz="1000" dirty="0" smtClean="0"/>
                <a:t>（</a:t>
              </a:r>
              <a:r>
                <a:rPr kumimoji="1" lang="ja-JP" altLang="en-US" sz="1000" b="1" dirty="0" smtClean="0"/>
                <a:t>大阪府</a:t>
              </a:r>
              <a:r>
                <a:rPr kumimoji="1" lang="ja-JP" altLang="en-US" sz="1000" dirty="0" smtClean="0"/>
                <a:t>）</a:t>
              </a:r>
              <a:r>
                <a:rPr kumimoji="1" lang="ja-JP" altLang="en-US" sz="1000" spc="-40" dirty="0" smtClean="0"/>
                <a:t>大阪府におけるマンション政策の基本方針</a:t>
              </a:r>
              <a:endParaRPr kumimoji="1" lang="en-US" altLang="ja-JP" sz="1000" spc="-40" dirty="0" smtClean="0"/>
            </a:p>
            <a:p>
              <a:endParaRPr kumimoji="1" lang="ja-JP" altLang="en-US" sz="1000" spc="-40" dirty="0"/>
            </a:p>
          </p:txBody>
        </p:sp>
        <p:sp>
          <p:nvSpPr>
            <p:cNvPr id="160" name="テキスト ボックス 159"/>
            <p:cNvSpPr txBox="1"/>
            <p:nvPr/>
          </p:nvSpPr>
          <p:spPr>
            <a:xfrm>
              <a:off x="1018951" y="2551766"/>
              <a:ext cx="3236784" cy="200055"/>
            </a:xfrm>
            <a:prstGeom prst="rect">
              <a:avLst/>
            </a:prstGeom>
            <a:noFill/>
          </p:spPr>
          <p:txBody>
            <a:bodyPr wrap="none" rtlCol="0">
              <a:spAutoFit/>
            </a:bodyPr>
            <a:lstStyle/>
            <a:p>
              <a:r>
                <a:rPr kumimoji="1" lang="ja-JP" altLang="en-US" sz="700" dirty="0" smtClean="0"/>
                <a:t>○管理計画認定基準の追加の考え方　○指導等の判断の目安の追加の考え方</a:t>
              </a:r>
              <a:endParaRPr kumimoji="1" lang="ja-JP" altLang="en-US" sz="700" dirty="0"/>
            </a:p>
          </p:txBody>
        </p:sp>
      </p:grpSp>
      <p:sp>
        <p:nvSpPr>
          <p:cNvPr id="143" name="正方形/長方形 142"/>
          <p:cNvSpPr/>
          <p:nvPr/>
        </p:nvSpPr>
        <p:spPr>
          <a:xfrm>
            <a:off x="428687" y="1576198"/>
            <a:ext cx="2164785" cy="13795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smtClean="0"/>
              <a:t>マンション管理適正化法</a:t>
            </a:r>
            <a:endParaRPr kumimoji="1" lang="ja-JP" altLang="en-US" sz="800" b="1" dirty="0"/>
          </a:p>
        </p:txBody>
      </p:sp>
      <p:sp>
        <p:nvSpPr>
          <p:cNvPr id="164" name="テキスト ボックス 163"/>
          <p:cNvSpPr txBox="1"/>
          <p:nvPr/>
        </p:nvSpPr>
        <p:spPr>
          <a:xfrm>
            <a:off x="353757" y="3090687"/>
            <a:ext cx="2314326" cy="200055"/>
          </a:xfrm>
          <a:prstGeom prst="rect">
            <a:avLst/>
          </a:prstGeom>
          <a:noFill/>
        </p:spPr>
        <p:txBody>
          <a:bodyPr wrap="square" rtlCol="0">
            <a:spAutoFit/>
          </a:bodyPr>
          <a:lstStyle/>
          <a:p>
            <a:r>
              <a:rPr kumimoji="1" lang="ja-JP" altLang="en-US" sz="700" spc="-70" dirty="0" smtClean="0"/>
              <a:t>○管理計画認定基準の追加　○指導等の判断の目安の追加</a:t>
            </a:r>
            <a:endParaRPr kumimoji="1" lang="ja-JP" altLang="en-US" sz="700" spc="-70" dirty="0"/>
          </a:p>
        </p:txBody>
      </p:sp>
      <p:sp>
        <p:nvSpPr>
          <p:cNvPr id="147" name="正方形/長方形 146"/>
          <p:cNvSpPr/>
          <p:nvPr/>
        </p:nvSpPr>
        <p:spPr>
          <a:xfrm>
            <a:off x="415988" y="2806549"/>
            <a:ext cx="2167325" cy="450364"/>
          </a:xfrm>
          <a:prstGeom prst="rect">
            <a:avLst/>
          </a:prstGeom>
          <a:noFill/>
          <a:ln w="95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8" name="正方形/長方形 157"/>
          <p:cNvSpPr/>
          <p:nvPr/>
        </p:nvSpPr>
        <p:spPr>
          <a:xfrm>
            <a:off x="2622574" y="1576198"/>
            <a:ext cx="1887318" cy="13795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smtClean="0"/>
              <a:t>マンション建替円滑化法</a:t>
            </a:r>
            <a:endParaRPr kumimoji="1" lang="ja-JP" altLang="en-US" sz="800" b="1" dirty="0"/>
          </a:p>
        </p:txBody>
      </p:sp>
      <p:sp>
        <p:nvSpPr>
          <p:cNvPr id="166" name="正方形/長方形 165"/>
          <p:cNvSpPr/>
          <p:nvPr/>
        </p:nvSpPr>
        <p:spPr>
          <a:xfrm>
            <a:off x="2625226" y="1713337"/>
            <a:ext cx="1883375" cy="339683"/>
          </a:xfrm>
          <a:prstGeom prst="rect">
            <a:avLst/>
          </a:prstGeom>
          <a:noFill/>
          <a:ln w="95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5" name="正方形/長方形 144"/>
          <p:cNvSpPr/>
          <p:nvPr/>
        </p:nvSpPr>
        <p:spPr>
          <a:xfrm>
            <a:off x="428528" y="1713337"/>
            <a:ext cx="2167325" cy="445957"/>
          </a:xfrm>
          <a:prstGeom prst="rect">
            <a:avLst/>
          </a:prstGeom>
          <a:noFill/>
          <a:ln w="95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1327738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630</TotalTime>
  <Words>1036</Words>
  <Application>Microsoft Office PowerPoint</Application>
  <PresentationFormat>A3 297x420 mm</PresentationFormat>
  <Paragraphs>104</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藤井　佑</dc:creator>
  <cp:lastModifiedBy>藤井　佑</cp:lastModifiedBy>
  <cp:revision>42</cp:revision>
  <cp:lastPrinted>2021-05-31T05:50:08Z</cp:lastPrinted>
  <dcterms:created xsi:type="dcterms:W3CDTF">2021-05-28T01:40:01Z</dcterms:created>
  <dcterms:modified xsi:type="dcterms:W3CDTF">2021-06-15T04:36:08Z</dcterms:modified>
</cp:coreProperties>
</file>