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303" r:id="rId3"/>
    <p:sldId id="304" r:id="rId4"/>
    <p:sldId id="305" r:id="rId5"/>
    <p:sldId id="306" r:id="rId6"/>
    <p:sldId id="307" r:id="rId7"/>
    <p:sldId id="308" r:id="rId8"/>
    <p:sldId id="327" r:id="rId9"/>
    <p:sldId id="330" r:id="rId10"/>
    <p:sldId id="318" r:id="rId11"/>
    <p:sldId id="333" r:id="rId12"/>
    <p:sldId id="320" r:id="rId13"/>
    <p:sldId id="321" r:id="rId14"/>
    <p:sldId id="322" r:id="rId15"/>
    <p:sldId id="323" r:id="rId16"/>
    <p:sldId id="324" r:id="rId17"/>
    <p:sldId id="331" r:id="rId18"/>
    <p:sldId id="328" r:id="rId19"/>
    <p:sldId id="332" r:id="rId20"/>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73"/>
    <a:srgbClr val="1C1B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12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F0C287EB-3B3C-4BEA-99F7-28702278AC65}" type="datetimeFigureOut">
              <a:rPr kumimoji="1" lang="ja-JP" altLang="en-US" smtClean="0"/>
              <a:t>2021/6/21</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81A4F49E-9A63-4F9F-9AE7-7CABC976B242}" type="slidenum">
              <a:rPr kumimoji="1" lang="ja-JP" altLang="en-US" smtClean="0"/>
              <a:t>‹#›</a:t>
            </a:fld>
            <a:endParaRPr kumimoji="1" lang="ja-JP" altLang="en-US"/>
          </a:p>
        </p:txBody>
      </p:sp>
    </p:spTree>
    <p:extLst>
      <p:ext uri="{BB962C8B-B14F-4D97-AF65-F5344CB8AC3E}">
        <p14:creationId xmlns:p14="http://schemas.microsoft.com/office/powerpoint/2010/main" val="20431383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1F459A6-4C52-4051-8169-44C756738A96}" type="slidenum">
              <a:rPr kumimoji="1" lang="ja-JP" altLang="en-US" smtClean="0"/>
              <a:t>9</a:t>
            </a:fld>
            <a:endParaRPr kumimoji="1" lang="ja-JP" altLang="en-US"/>
          </a:p>
        </p:txBody>
      </p:sp>
    </p:spTree>
    <p:extLst>
      <p:ext uri="{BB962C8B-B14F-4D97-AF65-F5344CB8AC3E}">
        <p14:creationId xmlns:p14="http://schemas.microsoft.com/office/powerpoint/2010/main" val="2052672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1F459A6-4C52-4051-8169-44C756738A96}" type="slidenum">
              <a:rPr kumimoji="1" lang="ja-JP" altLang="en-US" smtClean="0"/>
              <a:t>10</a:t>
            </a:fld>
            <a:endParaRPr kumimoji="1" lang="ja-JP" altLang="en-US"/>
          </a:p>
        </p:txBody>
      </p:sp>
    </p:spTree>
    <p:extLst>
      <p:ext uri="{BB962C8B-B14F-4D97-AF65-F5344CB8AC3E}">
        <p14:creationId xmlns:p14="http://schemas.microsoft.com/office/powerpoint/2010/main" val="3560747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1F459A6-4C52-4051-8169-44C756738A96}" type="slidenum">
              <a:rPr kumimoji="1" lang="ja-JP" altLang="en-US" smtClean="0"/>
              <a:t>11</a:t>
            </a:fld>
            <a:endParaRPr kumimoji="1" lang="ja-JP" altLang="en-US"/>
          </a:p>
        </p:txBody>
      </p:sp>
    </p:spTree>
    <p:extLst>
      <p:ext uri="{BB962C8B-B14F-4D97-AF65-F5344CB8AC3E}">
        <p14:creationId xmlns:p14="http://schemas.microsoft.com/office/powerpoint/2010/main" val="3512968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1F459A6-4C52-4051-8169-44C756738A96}" type="slidenum">
              <a:rPr kumimoji="1" lang="ja-JP" altLang="en-US" smtClean="0"/>
              <a:t>17</a:t>
            </a:fld>
            <a:endParaRPr kumimoji="1" lang="ja-JP" altLang="en-US"/>
          </a:p>
        </p:txBody>
      </p:sp>
    </p:spTree>
    <p:extLst>
      <p:ext uri="{BB962C8B-B14F-4D97-AF65-F5344CB8AC3E}">
        <p14:creationId xmlns:p14="http://schemas.microsoft.com/office/powerpoint/2010/main" val="2982927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1F459A6-4C52-4051-8169-44C756738A96}" type="slidenum">
              <a:rPr kumimoji="1" lang="ja-JP" altLang="en-US" smtClean="0"/>
              <a:t>19</a:t>
            </a:fld>
            <a:endParaRPr kumimoji="1" lang="ja-JP" altLang="en-US"/>
          </a:p>
        </p:txBody>
      </p:sp>
    </p:spTree>
    <p:extLst>
      <p:ext uri="{BB962C8B-B14F-4D97-AF65-F5344CB8AC3E}">
        <p14:creationId xmlns:p14="http://schemas.microsoft.com/office/powerpoint/2010/main" val="3504953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A77B7CC-CC38-4AE7-B102-A820D67D5175}" type="datetimeFigureOut">
              <a:rPr kumimoji="1" lang="ja-JP" altLang="en-US" smtClean="0"/>
              <a:t>2021/6/21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153F45-4EFC-414E-AAB8-952D66790E33}" type="slidenum">
              <a:rPr kumimoji="1" lang="ja-JP" altLang="en-US" smtClean="0"/>
              <a:t>‹#›</a:t>
            </a:fld>
            <a:endParaRPr kumimoji="1" lang="ja-JP" altLang="en-US"/>
          </a:p>
        </p:txBody>
      </p:sp>
    </p:spTree>
    <p:extLst>
      <p:ext uri="{BB962C8B-B14F-4D97-AF65-F5344CB8AC3E}">
        <p14:creationId xmlns:p14="http://schemas.microsoft.com/office/powerpoint/2010/main" val="990530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A77B7CC-CC38-4AE7-B102-A820D67D5175}" type="datetimeFigureOut">
              <a:rPr kumimoji="1" lang="ja-JP" altLang="en-US" smtClean="0"/>
              <a:t>2021/6/21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153F45-4EFC-414E-AAB8-952D66790E33}" type="slidenum">
              <a:rPr kumimoji="1" lang="ja-JP" altLang="en-US" smtClean="0"/>
              <a:t>‹#›</a:t>
            </a:fld>
            <a:endParaRPr kumimoji="1" lang="ja-JP" altLang="en-US"/>
          </a:p>
        </p:txBody>
      </p:sp>
    </p:spTree>
    <p:extLst>
      <p:ext uri="{BB962C8B-B14F-4D97-AF65-F5344CB8AC3E}">
        <p14:creationId xmlns:p14="http://schemas.microsoft.com/office/powerpoint/2010/main" val="980339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A77B7CC-CC38-4AE7-B102-A820D67D5175}" type="datetimeFigureOut">
              <a:rPr kumimoji="1" lang="ja-JP" altLang="en-US" smtClean="0"/>
              <a:t>2021/6/21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153F45-4EFC-414E-AAB8-952D66790E33}" type="slidenum">
              <a:rPr kumimoji="1" lang="ja-JP" altLang="en-US" smtClean="0"/>
              <a:t>‹#›</a:t>
            </a:fld>
            <a:endParaRPr kumimoji="1" lang="ja-JP" altLang="en-US"/>
          </a:p>
        </p:txBody>
      </p:sp>
    </p:spTree>
    <p:extLst>
      <p:ext uri="{BB962C8B-B14F-4D97-AF65-F5344CB8AC3E}">
        <p14:creationId xmlns:p14="http://schemas.microsoft.com/office/powerpoint/2010/main" val="3748927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A77B7CC-CC38-4AE7-B102-A820D67D5175}" type="datetimeFigureOut">
              <a:rPr kumimoji="1" lang="ja-JP" altLang="en-US" smtClean="0"/>
              <a:t>2021/6/21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153F45-4EFC-414E-AAB8-952D66790E33}" type="slidenum">
              <a:rPr kumimoji="1" lang="ja-JP" altLang="en-US" smtClean="0"/>
              <a:t>‹#›</a:t>
            </a:fld>
            <a:endParaRPr kumimoji="1" lang="ja-JP" altLang="en-US"/>
          </a:p>
        </p:txBody>
      </p:sp>
    </p:spTree>
    <p:extLst>
      <p:ext uri="{BB962C8B-B14F-4D97-AF65-F5344CB8AC3E}">
        <p14:creationId xmlns:p14="http://schemas.microsoft.com/office/powerpoint/2010/main" val="1224903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A77B7CC-CC38-4AE7-B102-A820D67D5175}" type="datetimeFigureOut">
              <a:rPr kumimoji="1" lang="ja-JP" altLang="en-US" smtClean="0"/>
              <a:t>2021/6/21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153F45-4EFC-414E-AAB8-952D66790E33}" type="slidenum">
              <a:rPr kumimoji="1" lang="ja-JP" altLang="en-US" smtClean="0"/>
              <a:t>‹#›</a:t>
            </a:fld>
            <a:endParaRPr kumimoji="1" lang="ja-JP" altLang="en-US"/>
          </a:p>
        </p:txBody>
      </p:sp>
    </p:spTree>
    <p:extLst>
      <p:ext uri="{BB962C8B-B14F-4D97-AF65-F5344CB8AC3E}">
        <p14:creationId xmlns:p14="http://schemas.microsoft.com/office/powerpoint/2010/main" val="2766876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A77B7CC-CC38-4AE7-B102-A820D67D5175}" type="datetimeFigureOut">
              <a:rPr kumimoji="1" lang="ja-JP" altLang="en-US" smtClean="0"/>
              <a:t>2021/6/21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E153F45-4EFC-414E-AAB8-952D66790E33}" type="slidenum">
              <a:rPr kumimoji="1" lang="ja-JP" altLang="en-US" smtClean="0"/>
              <a:t>‹#›</a:t>
            </a:fld>
            <a:endParaRPr kumimoji="1" lang="ja-JP" altLang="en-US"/>
          </a:p>
        </p:txBody>
      </p:sp>
    </p:spTree>
    <p:extLst>
      <p:ext uri="{BB962C8B-B14F-4D97-AF65-F5344CB8AC3E}">
        <p14:creationId xmlns:p14="http://schemas.microsoft.com/office/powerpoint/2010/main" val="4248743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A77B7CC-CC38-4AE7-B102-A820D67D5175}" type="datetimeFigureOut">
              <a:rPr kumimoji="1" lang="ja-JP" altLang="en-US" smtClean="0"/>
              <a:t>2021/6/21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E153F45-4EFC-414E-AAB8-952D66790E33}" type="slidenum">
              <a:rPr kumimoji="1" lang="ja-JP" altLang="en-US" smtClean="0"/>
              <a:t>‹#›</a:t>
            </a:fld>
            <a:endParaRPr kumimoji="1" lang="ja-JP" altLang="en-US"/>
          </a:p>
        </p:txBody>
      </p:sp>
    </p:spTree>
    <p:extLst>
      <p:ext uri="{BB962C8B-B14F-4D97-AF65-F5344CB8AC3E}">
        <p14:creationId xmlns:p14="http://schemas.microsoft.com/office/powerpoint/2010/main" val="1253060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A77B7CC-CC38-4AE7-B102-A820D67D5175}" type="datetimeFigureOut">
              <a:rPr kumimoji="1" lang="ja-JP" altLang="en-US" smtClean="0"/>
              <a:t>2021/6/21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E153F45-4EFC-414E-AAB8-952D66790E33}" type="slidenum">
              <a:rPr kumimoji="1" lang="ja-JP" altLang="en-US" smtClean="0"/>
              <a:t>‹#›</a:t>
            </a:fld>
            <a:endParaRPr kumimoji="1" lang="ja-JP" altLang="en-US"/>
          </a:p>
        </p:txBody>
      </p:sp>
    </p:spTree>
    <p:extLst>
      <p:ext uri="{BB962C8B-B14F-4D97-AF65-F5344CB8AC3E}">
        <p14:creationId xmlns:p14="http://schemas.microsoft.com/office/powerpoint/2010/main" val="1576289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77B7CC-CC38-4AE7-B102-A820D67D5175}" type="datetimeFigureOut">
              <a:rPr kumimoji="1" lang="ja-JP" altLang="en-US" smtClean="0"/>
              <a:t>2021/6/21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E153F45-4EFC-414E-AAB8-952D66790E33}" type="slidenum">
              <a:rPr kumimoji="1" lang="ja-JP" altLang="en-US" smtClean="0"/>
              <a:t>‹#›</a:t>
            </a:fld>
            <a:endParaRPr kumimoji="1" lang="ja-JP" altLang="en-US"/>
          </a:p>
        </p:txBody>
      </p:sp>
    </p:spTree>
    <p:extLst>
      <p:ext uri="{BB962C8B-B14F-4D97-AF65-F5344CB8AC3E}">
        <p14:creationId xmlns:p14="http://schemas.microsoft.com/office/powerpoint/2010/main" val="4216164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A77B7CC-CC38-4AE7-B102-A820D67D5175}" type="datetimeFigureOut">
              <a:rPr kumimoji="1" lang="ja-JP" altLang="en-US" smtClean="0"/>
              <a:t>2021/6/21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E153F45-4EFC-414E-AAB8-952D66790E33}" type="slidenum">
              <a:rPr kumimoji="1" lang="ja-JP" altLang="en-US" smtClean="0"/>
              <a:t>‹#›</a:t>
            </a:fld>
            <a:endParaRPr kumimoji="1" lang="ja-JP" altLang="en-US"/>
          </a:p>
        </p:txBody>
      </p:sp>
    </p:spTree>
    <p:extLst>
      <p:ext uri="{BB962C8B-B14F-4D97-AF65-F5344CB8AC3E}">
        <p14:creationId xmlns:p14="http://schemas.microsoft.com/office/powerpoint/2010/main" val="2957811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A77B7CC-CC38-4AE7-B102-A820D67D5175}" type="datetimeFigureOut">
              <a:rPr kumimoji="1" lang="ja-JP" altLang="en-US" smtClean="0"/>
              <a:t>2021/6/21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E153F45-4EFC-414E-AAB8-952D66790E33}" type="slidenum">
              <a:rPr kumimoji="1" lang="ja-JP" altLang="en-US" smtClean="0"/>
              <a:t>‹#›</a:t>
            </a:fld>
            <a:endParaRPr kumimoji="1" lang="ja-JP" altLang="en-US"/>
          </a:p>
        </p:txBody>
      </p:sp>
    </p:spTree>
    <p:extLst>
      <p:ext uri="{BB962C8B-B14F-4D97-AF65-F5344CB8AC3E}">
        <p14:creationId xmlns:p14="http://schemas.microsoft.com/office/powerpoint/2010/main" val="3824735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77B7CC-CC38-4AE7-B102-A820D67D5175}" type="datetimeFigureOut">
              <a:rPr kumimoji="1" lang="ja-JP" altLang="en-US" smtClean="0"/>
              <a:t>2021/6/21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53F45-4EFC-414E-AAB8-952D66790E33}" type="slidenum">
              <a:rPr kumimoji="1" lang="ja-JP" altLang="en-US" smtClean="0"/>
              <a:t>‹#›</a:t>
            </a:fld>
            <a:endParaRPr kumimoji="1" lang="ja-JP" altLang="en-US"/>
          </a:p>
        </p:txBody>
      </p:sp>
    </p:spTree>
    <p:extLst>
      <p:ext uri="{BB962C8B-B14F-4D97-AF65-F5344CB8AC3E}">
        <p14:creationId xmlns:p14="http://schemas.microsoft.com/office/powerpoint/2010/main" val="88087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www.mlit.go.jp/jutakukentiku/house/content/001352616.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mlit.go.jp/common/001329151.pdf"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32153" y="1711905"/>
            <a:ext cx="8498968" cy="2862322"/>
          </a:xfrm>
          <a:prstGeom prst="rect">
            <a:avLst/>
          </a:prstGeom>
          <a:noFill/>
        </p:spPr>
        <p:txBody>
          <a:bodyPr wrap="square" rtlCol="0">
            <a:spAutoFit/>
          </a:bodyPr>
          <a:lstStyle/>
          <a:p>
            <a:endParaRPr kumimoji="1" lang="en-US" altLang="ja-JP" sz="3600" dirty="0">
              <a:latin typeface="Meiryo UI" panose="020B0604030504040204" pitchFamily="50" charset="-128"/>
              <a:ea typeface="Meiryo UI" panose="020B0604030504040204" pitchFamily="50" charset="-128"/>
            </a:endParaRPr>
          </a:p>
          <a:p>
            <a:endParaRPr kumimoji="1" lang="en-US" altLang="ja-JP" sz="3600" dirty="0">
              <a:latin typeface="Meiryo UI" panose="020B0604030504040204" pitchFamily="50" charset="-128"/>
              <a:ea typeface="Meiryo UI" panose="020B0604030504040204" pitchFamily="50" charset="-128"/>
            </a:endParaRPr>
          </a:p>
          <a:p>
            <a:r>
              <a:rPr kumimoji="1" lang="ja-JP" altLang="en-US" sz="3600" dirty="0">
                <a:latin typeface="Meiryo UI" panose="020B0604030504040204" pitchFamily="50" charset="-128"/>
                <a:ea typeface="Meiryo UI" panose="020B0604030504040204" pitchFamily="50" charset="-128"/>
              </a:rPr>
              <a:t>管理が不適切なマンションの対策について</a:t>
            </a:r>
            <a:endParaRPr kumimoji="1" lang="en-US" altLang="ja-JP" sz="3600" dirty="0">
              <a:latin typeface="Meiryo UI" panose="020B0604030504040204" pitchFamily="50" charset="-128"/>
              <a:ea typeface="Meiryo UI" panose="020B0604030504040204" pitchFamily="50" charset="-128"/>
            </a:endParaRPr>
          </a:p>
          <a:p>
            <a:endParaRPr kumimoji="1" lang="en-US" altLang="ja-JP" sz="3600" dirty="0">
              <a:latin typeface="Meiryo UI" panose="020B0604030504040204" pitchFamily="50" charset="-128"/>
              <a:ea typeface="Meiryo UI" panose="020B0604030504040204" pitchFamily="50" charset="-128"/>
            </a:endParaRPr>
          </a:p>
          <a:p>
            <a:endParaRPr kumimoji="1" lang="en-US" altLang="ja-JP" sz="3600"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7315200" y="321972"/>
            <a:ext cx="1443834" cy="461665"/>
          </a:xfrm>
          <a:prstGeom prst="rect">
            <a:avLst/>
          </a:prstGeom>
          <a:noFill/>
          <a:ln>
            <a:solidFill>
              <a:schemeClr val="tx1"/>
            </a:solidFill>
          </a:ln>
        </p:spPr>
        <p:txBody>
          <a:bodyPr wrap="square" rtlCol="0">
            <a:spAutoFit/>
          </a:bodyPr>
          <a:lstStyle/>
          <a:p>
            <a:pPr algn="ctr"/>
            <a:r>
              <a:rPr kumimoji="1" lang="ja-JP" altLang="en-US" sz="2400" dirty="0"/>
              <a:t>資料３</a:t>
            </a:r>
          </a:p>
        </p:txBody>
      </p:sp>
    </p:spTree>
    <p:extLst>
      <p:ext uri="{BB962C8B-B14F-4D97-AF65-F5344CB8AC3E}">
        <p14:creationId xmlns:p14="http://schemas.microsoft.com/office/powerpoint/2010/main" val="3110350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C482299-62D8-422E-9B74-8578EC3264E9}"/>
              </a:ext>
            </a:extLst>
          </p:cNvPr>
          <p:cNvSpPr txBox="1"/>
          <p:nvPr/>
        </p:nvSpPr>
        <p:spPr>
          <a:xfrm>
            <a:off x="181908" y="616234"/>
            <a:ext cx="8780183" cy="707886"/>
          </a:xfrm>
          <a:prstGeom prst="rect">
            <a:avLst/>
          </a:prstGeom>
          <a:noFill/>
        </p:spPr>
        <p:txBody>
          <a:bodyPr wrap="square" rtlCol="0">
            <a:spAutoFit/>
          </a:bodyPr>
          <a:lstStyle/>
          <a:p>
            <a:r>
              <a:rPr kumimoji="1" lang="ja-JP" altLang="en-US" sz="2000" dirty="0">
                <a:latin typeface="Meiryo UI" panose="020B0604030504040204" pitchFamily="50" charset="-128"/>
                <a:ea typeface="Meiryo UI" panose="020B0604030504040204" pitchFamily="50" charset="-128"/>
              </a:rPr>
              <a:t>・</a:t>
            </a:r>
            <a:r>
              <a:rPr kumimoji="1" lang="ja-JP" altLang="en-US" sz="2000" dirty="0"/>
              <a:t>機能不全状態の管理組合の主体性を確立するためにどのような施策を実施</a:t>
            </a:r>
            <a:endParaRPr kumimoji="1" lang="en-US" altLang="ja-JP" sz="2000" dirty="0"/>
          </a:p>
          <a:p>
            <a:r>
              <a:rPr kumimoji="1" lang="ja-JP" altLang="en-US" sz="2000" dirty="0"/>
              <a:t>  すべきか</a:t>
            </a:r>
            <a:endParaRPr kumimoji="1" lang="en-US" altLang="ja-JP" sz="2000" dirty="0"/>
          </a:p>
        </p:txBody>
      </p:sp>
      <p:sp>
        <p:nvSpPr>
          <p:cNvPr id="25" name="正方形/長方形 24"/>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latin typeface="Meiryo UI" panose="020B0604030504040204" pitchFamily="50" charset="-128"/>
                <a:ea typeface="Meiryo UI" panose="020B0604030504040204" pitchFamily="50" charset="-128"/>
              </a:rPr>
              <a:t>　意見交換をお願いしたい事項</a:t>
            </a:r>
            <a:endParaRPr kumimoji="1" lang="en-US" altLang="ja-JP" sz="2400" b="1" dirty="0">
              <a:solidFill>
                <a:schemeClr val="bg1"/>
              </a:solidFill>
            </a:endParaRPr>
          </a:p>
        </p:txBody>
      </p:sp>
      <p:sp>
        <p:nvSpPr>
          <p:cNvPr id="26" name="テキスト ボックス 25">
            <a:extLst>
              <a:ext uri="{FF2B5EF4-FFF2-40B4-BE49-F238E27FC236}">
                <a16:creationId xmlns:a16="http://schemas.microsoft.com/office/drawing/2014/main" id="{EA38BAC2-6118-4AC3-8C15-16A7F6BED30C}"/>
              </a:ext>
            </a:extLst>
          </p:cNvPr>
          <p:cNvSpPr txBox="1"/>
          <p:nvPr/>
        </p:nvSpPr>
        <p:spPr>
          <a:xfrm>
            <a:off x="8626896" y="6412334"/>
            <a:ext cx="418704" cy="369332"/>
          </a:xfrm>
          <a:prstGeom prst="rect">
            <a:avLst/>
          </a:prstGeom>
          <a:solidFill>
            <a:schemeClr val="bg1"/>
          </a:solidFill>
          <a:ln>
            <a:solidFill>
              <a:schemeClr val="tx1"/>
            </a:solidFill>
          </a:ln>
        </p:spPr>
        <p:txBody>
          <a:bodyPr wrap="none" rtlCol="0">
            <a:spAutoFit/>
          </a:bodyPr>
          <a:lstStyle/>
          <a:p>
            <a:r>
              <a:rPr kumimoji="1" lang="ja-JP" altLang="en-US" dirty="0"/>
              <a:t>８</a:t>
            </a:r>
          </a:p>
        </p:txBody>
      </p:sp>
      <p:graphicFrame>
        <p:nvGraphicFramePr>
          <p:cNvPr id="6" name="表 5"/>
          <p:cNvGraphicFramePr>
            <a:graphicFrameLocks noGrp="1"/>
          </p:cNvGraphicFramePr>
          <p:nvPr>
            <p:extLst>
              <p:ext uri="{D42A27DB-BD31-4B8C-83A1-F6EECF244321}">
                <p14:modId xmlns:p14="http://schemas.microsoft.com/office/powerpoint/2010/main" val="3409821730"/>
              </p:ext>
            </p:extLst>
          </p:nvPr>
        </p:nvGraphicFramePr>
        <p:xfrm>
          <a:off x="490738" y="1952203"/>
          <a:ext cx="8241138" cy="1916023"/>
        </p:xfrm>
        <a:graphic>
          <a:graphicData uri="http://schemas.openxmlformats.org/drawingml/2006/table">
            <a:tbl>
              <a:tblPr firstRow="1" bandRow="1">
                <a:tableStyleId>{5C22544A-7EE6-4342-B048-85BDC9FD1C3A}</a:tableStyleId>
              </a:tblPr>
              <a:tblGrid>
                <a:gridCol w="488056">
                  <a:extLst>
                    <a:ext uri="{9D8B030D-6E8A-4147-A177-3AD203B41FA5}">
                      <a16:colId xmlns:a16="http://schemas.microsoft.com/office/drawing/2014/main" val="3881367517"/>
                    </a:ext>
                  </a:extLst>
                </a:gridCol>
                <a:gridCol w="7753082">
                  <a:extLst>
                    <a:ext uri="{9D8B030D-6E8A-4147-A177-3AD203B41FA5}">
                      <a16:colId xmlns:a16="http://schemas.microsoft.com/office/drawing/2014/main" val="413215994"/>
                    </a:ext>
                  </a:extLst>
                </a:gridCol>
              </a:tblGrid>
              <a:tr h="591145">
                <a:tc>
                  <a:txBody>
                    <a:bodyPr/>
                    <a:lstStyle/>
                    <a:p>
                      <a:pPr algn="ctr"/>
                      <a:endParaRPr kumimoji="1" lang="ja-JP" altLang="en-US" dirty="0"/>
                    </a:p>
                  </a:txBody>
                  <a:tcPr anchor="ctr"/>
                </a:tc>
                <a:tc>
                  <a:txBody>
                    <a:bodyPr/>
                    <a:lstStyle/>
                    <a:p>
                      <a:pPr algn="ctr"/>
                      <a:r>
                        <a:rPr kumimoji="1" lang="ja-JP" altLang="en-US" dirty="0"/>
                        <a:t>お伺いしたい事項</a:t>
                      </a:r>
                    </a:p>
                  </a:txBody>
                  <a:tcPr anchor="ctr"/>
                </a:tc>
                <a:extLst>
                  <a:ext uri="{0D108BD9-81ED-4DB2-BD59-A6C34878D82A}">
                    <a16:rowId xmlns:a16="http://schemas.microsoft.com/office/drawing/2014/main" val="1961706091"/>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１</a:t>
                      </a:r>
                      <a:endParaRPr kumimoji="1" lang="en-US" altLang="ja-JP"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機能不全状態の管理組合に関する研究等の状況</a:t>
                      </a:r>
                      <a:endParaRPr kumimoji="1" lang="en-US" altLang="ja-JP" dirty="0"/>
                    </a:p>
                  </a:txBody>
                  <a:tcPr anchor="ctr"/>
                </a:tc>
                <a:extLst>
                  <a:ext uri="{0D108BD9-81ED-4DB2-BD59-A6C34878D82A}">
                    <a16:rowId xmlns:a16="http://schemas.microsoft.com/office/drawing/2014/main" val="2599285432"/>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２</a:t>
                      </a:r>
                      <a:endParaRPr kumimoji="1" lang="en-US" altLang="ja-JP"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機能不全状態の管理組合への関わり方</a:t>
                      </a:r>
                      <a:endParaRPr kumimoji="1" lang="en-US" altLang="ja-JP" dirty="0"/>
                    </a:p>
                  </a:txBody>
                  <a:tcPr anchor="ctr"/>
                </a:tc>
                <a:extLst>
                  <a:ext uri="{0D108BD9-81ED-4DB2-BD59-A6C34878D82A}">
                    <a16:rowId xmlns:a16="http://schemas.microsoft.com/office/drawing/2014/main" val="1902126023"/>
                  </a:ext>
                </a:extLst>
              </a:tr>
              <a:tr h="410478">
                <a:tc>
                  <a:txBody>
                    <a:bodyPr/>
                    <a:lstStyle/>
                    <a:p>
                      <a:r>
                        <a:rPr kumimoji="1" lang="ja-JP" altLang="en-US" dirty="0"/>
                        <a:t>３</a:t>
                      </a:r>
                    </a:p>
                  </a:txBody>
                  <a:tcPr anchor="ctr"/>
                </a:tc>
                <a:tc>
                  <a:txBody>
                    <a:bodyPr/>
                    <a:lstStyle/>
                    <a:p>
                      <a:r>
                        <a:rPr kumimoji="1" lang="ja-JP" altLang="en-US" dirty="0"/>
                        <a:t>その他ご意見等はないか</a:t>
                      </a:r>
                    </a:p>
                  </a:txBody>
                  <a:tcPr anchor="ctr"/>
                </a:tc>
                <a:extLst>
                  <a:ext uri="{0D108BD9-81ED-4DB2-BD59-A6C34878D82A}">
                    <a16:rowId xmlns:a16="http://schemas.microsoft.com/office/drawing/2014/main" val="3712999461"/>
                  </a:ext>
                </a:extLst>
              </a:tr>
            </a:tbl>
          </a:graphicData>
        </a:graphic>
      </p:graphicFrame>
    </p:spTree>
    <p:extLst>
      <p:ext uri="{BB962C8B-B14F-4D97-AF65-F5344CB8AC3E}">
        <p14:creationId xmlns:p14="http://schemas.microsoft.com/office/powerpoint/2010/main" val="346235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C482299-62D8-422E-9B74-8578EC3264E9}"/>
              </a:ext>
            </a:extLst>
          </p:cNvPr>
          <p:cNvSpPr txBox="1"/>
          <p:nvPr/>
        </p:nvSpPr>
        <p:spPr>
          <a:xfrm>
            <a:off x="181908" y="616234"/>
            <a:ext cx="8780183" cy="707886"/>
          </a:xfrm>
          <a:prstGeom prst="rect">
            <a:avLst/>
          </a:prstGeom>
          <a:noFill/>
        </p:spPr>
        <p:txBody>
          <a:bodyPr wrap="square" rtlCol="0">
            <a:spAutoFit/>
          </a:bodyPr>
          <a:lstStyle/>
          <a:p>
            <a:r>
              <a:rPr kumimoji="1" lang="ja-JP" altLang="en-US" sz="2000" dirty="0">
                <a:latin typeface="Meiryo UI" panose="020B0604030504040204" pitchFamily="50" charset="-128"/>
                <a:ea typeface="Meiryo UI" panose="020B0604030504040204" pitchFamily="50" charset="-128"/>
              </a:rPr>
              <a:t>・</a:t>
            </a:r>
            <a:r>
              <a:rPr kumimoji="1" lang="ja-JP" altLang="en-US" sz="2000" dirty="0">
                <a:latin typeface="+mn-ea"/>
              </a:rPr>
              <a:t>管理組合を機能不全状態にしないようにどのような情報提供や施策を実施  </a:t>
            </a:r>
            <a:endParaRPr kumimoji="1" lang="en-US" altLang="ja-JP" sz="2000" dirty="0">
              <a:latin typeface="+mn-ea"/>
            </a:endParaRPr>
          </a:p>
          <a:p>
            <a:r>
              <a:rPr kumimoji="1" lang="en-US" altLang="ja-JP" sz="2000" dirty="0">
                <a:latin typeface="+mn-ea"/>
              </a:rPr>
              <a:t>  </a:t>
            </a:r>
            <a:r>
              <a:rPr kumimoji="1" lang="ja-JP" altLang="en-US" sz="2000" dirty="0">
                <a:latin typeface="+mn-ea"/>
              </a:rPr>
              <a:t>すべきか</a:t>
            </a:r>
            <a:endParaRPr kumimoji="1" lang="en-US" altLang="ja-JP" sz="2000" dirty="0">
              <a:latin typeface="+mn-ea"/>
            </a:endParaRPr>
          </a:p>
        </p:txBody>
      </p:sp>
      <p:sp>
        <p:nvSpPr>
          <p:cNvPr id="25" name="正方形/長方形 24"/>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latin typeface="Meiryo UI" panose="020B0604030504040204" pitchFamily="50" charset="-128"/>
                <a:ea typeface="Meiryo UI" panose="020B0604030504040204" pitchFamily="50" charset="-128"/>
              </a:rPr>
              <a:t>　意見交換をお願いしたい事項</a:t>
            </a:r>
            <a:endParaRPr kumimoji="1" lang="en-US" altLang="ja-JP" sz="2400" b="1" dirty="0">
              <a:solidFill>
                <a:schemeClr val="bg1"/>
              </a:solidFill>
            </a:endParaRPr>
          </a:p>
        </p:txBody>
      </p:sp>
      <p:sp>
        <p:nvSpPr>
          <p:cNvPr id="26" name="テキスト ボックス 25">
            <a:extLst>
              <a:ext uri="{FF2B5EF4-FFF2-40B4-BE49-F238E27FC236}">
                <a16:creationId xmlns:a16="http://schemas.microsoft.com/office/drawing/2014/main" id="{EA38BAC2-6118-4AC3-8C15-16A7F6BED30C}"/>
              </a:ext>
            </a:extLst>
          </p:cNvPr>
          <p:cNvSpPr txBox="1"/>
          <p:nvPr/>
        </p:nvSpPr>
        <p:spPr>
          <a:xfrm>
            <a:off x="8626896" y="6412334"/>
            <a:ext cx="418704" cy="369332"/>
          </a:xfrm>
          <a:prstGeom prst="rect">
            <a:avLst/>
          </a:prstGeom>
          <a:solidFill>
            <a:schemeClr val="bg1"/>
          </a:solidFill>
          <a:ln>
            <a:solidFill>
              <a:schemeClr val="tx1"/>
            </a:solidFill>
          </a:ln>
        </p:spPr>
        <p:txBody>
          <a:bodyPr wrap="none" rtlCol="0">
            <a:spAutoFit/>
          </a:bodyPr>
          <a:lstStyle/>
          <a:p>
            <a:r>
              <a:rPr kumimoji="1" lang="ja-JP" altLang="en-US" dirty="0"/>
              <a:t>９</a:t>
            </a:r>
          </a:p>
        </p:txBody>
      </p:sp>
      <p:graphicFrame>
        <p:nvGraphicFramePr>
          <p:cNvPr id="6" name="表 5"/>
          <p:cNvGraphicFramePr>
            <a:graphicFrameLocks noGrp="1"/>
          </p:cNvGraphicFramePr>
          <p:nvPr>
            <p:extLst>
              <p:ext uri="{D42A27DB-BD31-4B8C-83A1-F6EECF244321}">
                <p14:modId xmlns:p14="http://schemas.microsoft.com/office/powerpoint/2010/main" val="2752032467"/>
              </p:ext>
            </p:extLst>
          </p:nvPr>
        </p:nvGraphicFramePr>
        <p:xfrm>
          <a:off x="490738" y="1493898"/>
          <a:ext cx="8136158" cy="4331980"/>
        </p:xfrm>
        <a:graphic>
          <a:graphicData uri="http://schemas.openxmlformats.org/drawingml/2006/table">
            <a:tbl>
              <a:tblPr firstRow="1" bandRow="1">
                <a:tableStyleId>{5C22544A-7EE6-4342-B048-85BDC9FD1C3A}</a:tableStyleId>
              </a:tblPr>
              <a:tblGrid>
                <a:gridCol w="513814">
                  <a:extLst>
                    <a:ext uri="{9D8B030D-6E8A-4147-A177-3AD203B41FA5}">
                      <a16:colId xmlns:a16="http://schemas.microsoft.com/office/drawing/2014/main" val="3881367517"/>
                    </a:ext>
                  </a:extLst>
                </a:gridCol>
                <a:gridCol w="7622344">
                  <a:extLst>
                    <a:ext uri="{9D8B030D-6E8A-4147-A177-3AD203B41FA5}">
                      <a16:colId xmlns:a16="http://schemas.microsoft.com/office/drawing/2014/main" val="2054177692"/>
                    </a:ext>
                  </a:extLst>
                </a:gridCol>
              </a:tblGrid>
              <a:tr h="591145">
                <a:tc>
                  <a:txBody>
                    <a:bodyPr/>
                    <a:lstStyle/>
                    <a:p>
                      <a:pPr algn="ctr"/>
                      <a:endParaRPr kumimoji="1" lang="ja-JP" altLang="en-US" dirty="0"/>
                    </a:p>
                  </a:txBody>
                  <a:tcPr anchor="ctr"/>
                </a:tc>
                <a:tc>
                  <a:txBody>
                    <a:bodyPr/>
                    <a:lstStyle/>
                    <a:p>
                      <a:pPr algn="ctr"/>
                      <a:r>
                        <a:rPr kumimoji="1" lang="ja-JP" altLang="en-US" dirty="0"/>
                        <a:t>お伺いしたい事項</a:t>
                      </a:r>
                    </a:p>
                  </a:txBody>
                  <a:tcPr anchor="ctr"/>
                </a:tc>
                <a:extLst>
                  <a:ext uri="{0D108BD9-81ED-4DB2-BD59-A6C34878D82A}">
                    <a16:rowId xmlns:a16="http://schemas.microsoft.com/office/drawing/2014/main" val="1961706091"/>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１</a:t>
                      </a:r>
                      <a:endParaRPr kumimoji="1" lang="en-US" altLang="ja-JP"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管理組合への情報提供についての現状と課題</a:t>
                      </a:r>
                      <a:endParaRPr kumimoji="1" lang="en-US" altLang="ja-JP" dirty="0"/>
                    </a:p>
                  </a:txBody>
                  <a:tcPr anchor="ctr"/>
                </a:tc>
                <a:extLst>
                  <a:ext uri="{0D108BD9-81ED-4DB2-BD59-A6C34878D82A}">
                    <a16:rowId xmlns:a16="http://schemas.microsoft.com/office/drawing/2014/main" val="2599285432"/>
                  </a:ext>
                </a:extLst>
              </a:tr>
              <a:tr h="8209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２</a:t>
                      </a:r>
                      <a:endParaRPr kumimoji="1" lang="en-US" altLang="ja-JP"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管理組合の情報提供の需要</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（どのような情報を必要としているか）</a:t>
                      </a:r>
                      <a:endParaRPr kumimoji="1" lang="en-US" altLang="ja-JP" dirty="0"/>
                    </a:p>
                  </a:txBody>
                  <a:tcPr anchor="ctr"/>
                </a:tc>
                <a:extLst>
                  <a:ext uri="{0D108BD9-81ED-4DB2-BD59-A6C34878D82A}">
                    <a16:rowId xmlns:a16="http://schemas.microsoft.com/office/drawing/2014/main" val="1633640612"/>
                  </a:ext>
                </a:extLst>
              </a:tr>
              <a:tr h="551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３</a:t>
                      </a:r>
                      <a:endParaRPr kumimoji="1" lang="en-US" altLang="ja-JP"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金融関係の管理組合への情報提供の現状と課題</a:t>
                      </a:r>
                      <a:endParaRPr kumimoji="1" lang="en-US" altLang="ja-JP" dirty="0"/>
                    </a:p>
                  </a:txBody>
                  <a:tcPr anchor="ctr"/>
                </a:tc>
                <a:extLst>
                  <a:ext uri="{0D108BD9-81ED-4DB2-BD59-A6C34878D82A}">
                    <a16:rowId xmlns:a16="http://schemas.microsoft.com/office/drawing/2014/main" val="3095661499"/>
                  </a:ext>
                </a:extLst>
              </a:tr>
              <a:tr h="5409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４</a:t>
                      </a:r>
                      <a:endParaRPr kumimoji="1" lang="en-US" altLang="ja-JP"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大規模修繕にかかる取組みの現状と今後の予定</a:t>
                      </a:r>
                      <a:endParaRPr kumimoji="1" lang="en-US" altLang="ja-JP" dirty="0"/>
                    </a:p>
                  </a:txBody>
                  <a:tcPr anchor="ctr"/>
                </a:tc>
                <a:extLst>
                  <a:ext uri="{0D108BD9-81ED-4DB2-BD59-A6C34878D82A}">
                    <a16:rowId xmlns:a16="http://schemas.microsoft.com/office/drawing/2014/main" val="2382106042"/>
                  </a:ext>
                </a:extLst>
              </a:tr>
              <a:tr h="751602">
                <a:tc>
                  <a:txBody>
                    <a:bodyPr/>
                    <a:lstStyle/>
                    <a:p>
                      <a:r>
                        <a:rPr kumimoji="1" lang="ja-JP" altLang="en-US" dirty="0"/>
                        <a:t>５</a:t>
                      </a:r>
                    </a:p>
                  </a:txBody>
                  <a:tcPr anchor="ctr"/>
                </a:tc>
                <a:tc>
                  <a:txBody>
                    <a:bodyPr/>
                    <a:lstStyle/>
                    <a:p>
                      <a:r>
                        <a:rPr kumimoji="1" lang="ja-JP" altLang="en-US" dirty="0"/>
                        <a:t>大規模修繕工事や積立金に関しての紛争等の相談状況</a:t>
                      </a:r>
                    </a:p>
                  </a:txBody>
                  <a:tcPr anchor="ctr"/>
                </a:tc>
                <a:extLst>
                  <a:ext uri="{0D108BD9-81ED-4DB2-BD59-A6C34878D82A}">
                    <a16:rowId xmlns:a16="http://schemas.microsoft.com/office/drawing/2014/main" val="1235847518"/>
                  </a:ext>
                </a:extLst>
              </a:tr>
              <a:tr h="618186">
                <a:tc>
                  <a:txBody>
                    <a:bodyPr/>
                    <a:lstStyle/>
                    <a:p>
                      <a:r>
                        <a:rPr kumimoji="1" lang="ja-JP" altLang="en-US" dirty="0"/>
                        <a:t>６</a:t>
                      </a:r>
                    </a:p>
                  </a:txBody>
                  <a:tcPr anchor="ctr"/>
                </a:tc>
                <a:tc>
                  <a:txBody>
                    <a:bodyPr/>
                    <a:lstStyle/>
                    <a:p>
                      <a:r>
                        <a:rPr kumimoji="1" lang="ja-JP" altLang="en-US" dirty="0"/>
                        <a:t>その他ご意見等はないか</a:t>
                      </a:r>
                    </a:p>
                  </a:txBody>
                  <a:tcPr anchor="ctr"/>
                </a:tc>
                <a:extLst>
                  <a:ext uri="{0D108BD9-81ED-4DB2-BD59-A6C34878D82A}">
                    <a16:rowId xmlns:a16="http://schemas.microsoft.com/office/drawing/2014/main" val="3712999461"/>
                  </a:ext>
                </a:extLst>
              </a:tr>
            </a:tbl>
          </a:graphicData>
        </a:graphic>
      </p:graphicFrame>
    </p:spTree>
    <p:extLst>
      <p:ext uri="{BB962C8B-B14F-4D97-AF65-F5344CB8AC3E}">
        <p14:creationId xmlns:p14="http://schemas.microsoft.com/office/powerpoint/2010/main" val="572360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77371" y="3105835"/>
            <a:ext cx="8507322" cy="1077218"/>
          </a:xfrm>
          <a:prstGeom prst="rect">
            <a:avLst/>
          </a:prstGeom>
        </p:spPr>
        <p:txBody>
          <a:bodyPr wrap="square">
            <a:spAutoFit/>
          </a:bodyPr>
          <a:lstStyle/>
          <a:p>
            <a:r>
              <a:rPr kumimoji="1" lang="ja-JP" altLang="en-US" sz="3200" dirty="0"/>
              <a:t>②管理不適切となった場合は行政による指導</a:t>
            </a:r>
            <a:endParaRPr kumimoji="1" lang="en-US" altLang="ja-JP" sz="3200" dirty="0"/>
          </a:p>
          <a:p>
            <a:r>
              <a:rPr kumimoji="1" lang="ja-JP" altLang="en-US" sz="3200" dirty="0"/>
              <a:t>　等が必要</a:t>
            </a:r>
          </a:p>
        </p:txBody>
      </p:sp>
    </p:spTree>
    <p:extLst>
      <p:ext uri="{BB962C8B-B14F-4D97-AF65-F5344CB8AC3E}">
        <p14:creationId xmlns:p14="http://schemas.microsoft.com/office/powerpoint/2010/main" val="956391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BBD8A01-4493-4A25-869A-D0242574665E}"/>
              </a:ext>
            </a:extLst>
          </p:cNvPr>
          <p:cNvSpPr/>
          <p:nvPr/>
        </p:nvSpPr>
        <p:spPr>
          <a:xfrm>
            <a:off x="244697" y="714196"/>
            <a:ext cx="8699869" cy="626899"/>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〇マンション管理の適正化の推進のため、地方公共団体による計画の策定、</a:t>
            </a:r>
            <a:endParaRPr kumimoji="1" lang="en-US" altLang="ja-JP" dirty="0">
              <a:solidFill>
                <a:schemeClr val="tx1"/>
              </a:solidFill>
            </a:endParaRPr>
          </a:p>
          <a:p>
            <a:r>
              <a:rPr kumimoji="1" lang="ja-JP" altLang="en-US" dirty="0">
                <a:solidFill>
                  <a:schemeClr val="tx1"/>
                </a:solidFill>
              </a:rPr>
              <a:t>　助言、指導及び勧告、管理計画認定制度が創設された。</a:t>
            </a:r>
          </a:p>
        </p:txBody>
      </p:sp>
      <p:pic>
        <p:nvPicPr>
          <p:cNvPr id="56" name="図 55"/>
          <p:cNvPicPr>
            <a:picLocks noChangeAspect="1"/>
          </p:cNvPicPr>
          <p:nvPr/>
        </p:nvPicPr>
        <p:blipFill>
          <a:blip r:embed="rId2"/>
          <a:stretch>
            <a:fillRect/>
          </a:stretch>
        </p:blipFill>
        <p:spPr>
          <a:xfrm>
            <a:off x="96401" y="1368305"/>
            <a:ext cx="8848165" cy="4738925"/>
          </a:xfrm>
          <a:prstGeom prst="rect">
            <a:avLst/>
          </a:prstGeom>
        </p:spPr>
      </p:pic>
      <p:sp>
        <p:nvSpPr>
          <p:cNvPr id="3" name="正方形/長方形 2"/>
          <p:cNvSpPr/>
          <p:nvPr/>
        </p:nvSpPr>
        <p:spPr>
          <a:xfrm>
            <a:off x="368300" y="2649112"/>
            <a:ext cx="2755184" cy="31778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latin typeface="Meiryo UI" panose="020B0604030504040204" pitchFamily="50" charset="-128"/>
                <a:ea typeface="Meiryo UI" panose="020B0604030504040204" pitchFamily="50" charset="-128"/>
              </a:rPr>
              <a:t>　マンション管理適正化法の改正</a:t>
            </a:r>
          </a:p>
        </p:txBody>
      </p:sp>
      <p:sp>
        <p:nvSpPr>
          <p:cNvPr id="10" name="テキスト ボックス 9">
            <a:extLst>
              <a:ext uri="{FF2B5EF4-FFF2-40B4-BE49-F238E27FC236}">
                <a16:creationId xmlns:a16="http://schemas.microsoft.com/office/drawing/2014/main" id="{EA38BAC2-6118-4AC3-8C15-16A7F6BED30C}"/>
              </a:ext>
            </a:extLst>
          </p:cNvPr>
          <p:cNvSpPr txBox="1"/>
          <p:nvPr/>
        </p:nvSpPr>
        <p:spPr>
          <a:xfrm>
            <a:off x="8626896" y="6412334"/>
            <a:ext cx="418704" cy="369332"/>
          </a:xfrm>
          <a:prstGeom prst="rect">
            <a:avLst/>
          </a:prstGeom>
          <a:solidFill>
            <a:schemeClr val="bg1"/>
          </a:solidFill>
          <a:ln>
            <a:solidFill>
              <a:schemeClr val="tx1"/>
            </a:solidFill>
          </a:ln>
        </p:spPr>
        <p:txBody>
          <a:bodyPr wrap="none" rtlCol="0">
            <a:spAutoFit/>
          </a:bodyPr>
          <a:lstStyle/>
          <a:p>
            <a:r>
              <a:rPr kumimoji="1" lang="en-US" altLang="ja-JP" dirty="0"/>
              <a:t>10</a:t>
            </a:r>
            <a:endParaRPr kumimoji="1" lang="ja-JP" altLang="en-US" dirty="0"/>
          </a:p>
        </p:txBody>
      </p:sp>
      <p:sp>
        <p:nvSpPr>
          <p:cNvPr id="11" name="テキスト ボックス 10">
            <a:extLst>
              <a:ext uri="{FF2B5EF4-FFF2-40B4-BE49-F238E27FC236}">
                <a16:creationId xmlns:a16="http://schemas.microsoft.com/office/drawing/2014/main" id="{7012C4CB-D45C-4F6C-852C-52550E0EC160}"/>
              </a:ext>
            </a:extLst>
          </p:cNvPr>
          <p:cNvSpPr txBox="1"/>
          <p:nvPr/>
        </p:nvSpPr>
        <p:spPr>
          <a:xfrm>
            <a:off x="198680" y="6292853"/>
            <a:ext cx="6805028" cy="215444"/>
          </a:xfrm>
          <a:prstGeom prst="rect">
            <a:avLst/>
          </a:prstGeom>
          <a:noFill/>
        </p:spPr>
        <p:txBody>
          <a:bodyPr wrap="square" rtlCol="0">
            <a:spAutoFit/>
          </a:bodyPr>
          <a:lstStyle/>
          <a:p>
            <a:r>
              <a:rPr kumimoji="1" lang="ja-JP" altLang="en-US" sz="800" dirty="0"/>
              <a:t>出典：国土交通省「第１回マンション管理の新制度の施行に関する検討会　資料３」　（赤枠は大阪府住宅まちづくり部居住企画課が記載）</a:t>
            </a:r>
            <a:endParaRPr kumimoji="1" lang="en-US" altLang="ja-JP" sz="800" dirty="0"/>
          </a:p>
        </p:txBody>
      </p:sp>
    </p:spTree>
    <p:extLst>
      <p:ext uri="{BB962C8B-B14F-4D97-AF65-F5344CB8AC3E}">
        <p14:creationId xmlns:p14="http://schemas.microsoft.com/office/powerpoint/2010/main" val="238813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BBD8A01-4493-4A25-869A-D0242574665E}"/>
              </a:ext>
            </a:extLst>
          </p:cNvPr>
          <p:cNvSpPr/>
          <p:nvPr/>
        </p:nvSpPr>
        <p:spPr>
          <a:xfrm>
            <a:off x="250197" y="640936"/>
            <a:ext cx="8699869" cy="892236"/>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〇</a:t>
            </a:r>
            <a:r>
              <a:rPr kumimoji="1" lang="ja-JP" altLang="en-US" b="1" u="sng" dirty="0">
                <a:solidFill>
                  <a:srgbClr val="FF0000"/>
                </a:solidFill>
              </a:rPr>
              <a:t>指導等の対象は管理者等</a:t>
            </a:r>
            <a:r>
              <a:rPr kumimoji="1" lang="ja-JP" altLang="en-US" dirty="0">
                <a:solidFill>
                  <a:schemeClr val="tx1"/>
                </a:solidFill>
              </a:rPr>
              <a:t>（管理者等が置かれていないときは区分所有者等）。</a:t>
            </a:r>
            <a:endParaRPr kumimoji="1" lang="en-US" altLang="ja-JP" dirty="0">
              <a:solidFill>
                <a:schemeClr val="tx1"/>
              </a:solidFill>
            </a:endParaRPr>
          </a:p>
          <a:p>
            <a:r>
              <a:rPr kumimoji="1" lang="ja-JP" altLang="en-US" dirty="0">
                <a:solidFill>
                  <a:schemeClr val="tx1"/>
                </a:solidFill>
              </a:rPr>
              <a:t>〇指導等を実施するにあたり</a:t>
            </a:r>
            <a:r>
              <a:rPr kumimoji="1" lang="ja-JP" altLang="en-US" b="1" u="sng" dirty="0">
                <a:solidFill>
                  <a:srgbClr val="FF0000"/>
                </a:solidFill>
              </a:rPr>
              <a:t>立入調査等の規定はない</a:t>
            </a:r>
            <a:r>
              <a:rPr kumimoji="1" lang="ja-JP" altLang="en-US" dirty="0">
                <a:solidFill>
                  <a:schemeClr val="tx1"/>
                </a:solidFill>
              </a:rPr>
              <a:t>。</a:t>
            </a:r>
            <a:endParaRPr kumimoji="1" lang="en-US" altLang="ja-JP" dirty="0">
              <a:solidFill>
                <a:schemeClr val="tx1"/>
              </a:solidFill>
            </a:endParaRPr>
          </a:p>
        </p:txBody>
      </p:sp>
      <p:sp>
        <p:nvSpPr>
          <p:cNvPr id="6" name="正方形/長方形 5"/>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latin typeface="Meiryo UI" panose="020B0604030504040204" pitchFamily="50" charset="-128"/>
                <a:ea typeface="Meiryo UI" panose="020B0604030504040204" pitchFamily="50" charset="-128"/>
              </a:rPr>
              <a:t>　指導等の条文</a:t>
            </a:r>
            <a:endParaRPr kumimoji="1" lang="ja-JP" altLang="en-US" sz="2400" b="1" dirty="0">
              <a:solidFill>
                <a:schemeClr val="bg1"/>
              </a:solidFill>
            </a:endParaRPr>
          </a:p>
        </p:txBody>
      </p:sp>
      <p:sp>
        <p:nvSpPr>
          <p:cNvPr id="10" name="テキスト ボックス 9"/>
          <p:cNvSpPr txBox="1"/>
          <p:nvPr/>
        </p:nvSpPr>
        <p:spPr>
          <a:xfrm>
            <a:off x="250197" y="2129344"/>
            <a:ext cx="8699869" cy="4139595"/>
          </a:xfrm>
          <a:prstGeom prst="rect">
            <a:avLst/>
          </a:prstGeom>
          <a:noFill/>
          <a:ln>
            <a:solidFill>
              <a:schemeClr val="tx1"/>
            </a:solidFill>
          </a:ln>
        </p:spPr>
        <p:txBody>
          <a:bodyPr wrap="square" rtlCol="0">
            <a:spAutoFit/>
          </a:bodyPr>
          <a:lstStyle/>
          <a:p>
            <a:r>
              <a:rPr lang="ja-JP" altLang="en-US" sz="1600" dirty="0"/>
              <a:t>（助言、指導等）</a:t>
            </a:r>
          </a:p>
          <a:p>
            <a:r>
              <a:rPr lang="ja-JP" altLang="en-US" sz="1600" dirty="0"/>
              <a:t>第五条の二　</a:t>
            </a:r>
            <a:endParaRPr lang="en-US" altLang="ja-JP" sz="1600" dirty="0"/>
          </a:p>
          <a:p>
            <a:r>
              <a:rPr lang="ja-JP" altLang="en-US" sz="1600" dirty="0"/>
              <a:t>都道府県等は、マンション管理適正化指針に即し、管理組合の管理者等（管理者等が置かれていないときは、当該管理組合を構成するマンションの区分所有者等。次項において同じ。）に対し、マンションの管理の適正化を図るために必要な助言及び指導をすることができる。</a:t>
            </a:r>
          </a:p>
          <a:p>
            <a:endParaRPr lang="en-US" altLang="ja-JP" sz="1600" dirty="0"/>
          </a:p>
          <a:p>
            <a:r>
              <a:rPr lang="ja-JP" altLang="en-US" sz="1600" dirty="0"/>
              <a:t>２　都道府県知事（市又は第百四条の二第一項の規定により同項に規定するマンション管理適正化推進行政事務を処理する町村の区域内にあっては、それぞれの長。以下「都道府県知事等」という。）は、管理組合の運営がマンション管理適正化指針に照らして著しく不適切であることを把握したときは、当該管理組合の管理者等に対し、マンション管理適正化指針に即したマンションの管理を行うよう勧告することができる。</a:t>
            </a:r>
            <a:endParaRPr lang="en-US" altLang="ja-JP" sz="1600" dirty="0"/>
          </a:p>
          <a:p>
            <a:endParaRPr kumimoji="1" lang="en-US" altLang="ja-JP" sz="1600" dirty="0"/>
          </a:p>
          <a:p>
            <a:r>
              <a:rPr kumimoji="1" lang="en-US" altLang="ja-JP" sz="1100" dirty="0"/>
              <a:t>※</a:t>
            </a:r>
            <a:r>
              <a:rPr kumimoji="1" lang="ja-JP" altLang="en-US" sz="1100" dirty="0"/>
              <a:t>マンション管理適正化指針は第５条で、「管理組合がマンション管理適正化推進計画が作成されている都道府県等の区域内にある場</a:t>
            </a:r>
            <a:endParaRPr kumimoji="1" lang="en-US" altLang="ja-JP" sz="1100" dirty="0"/>
          </a:p>
          <a:p>
            <a:r>
              <a:rPr kumimoji="1" lang="ja-JP" altLang="en-US" sz="1100" dirty="0"/>
              <a:t>　合にあっては、マンション管理適正化指針及び　都道府県等マンション管理適正化指針」とされている。</a:t>
            </a:r>
            <a:endParaRPr kumimoji="1" lang="en-US" altLang="ja-JP" sz="1100" dirty="0"/>
          </a:p>
          <a:p>
            <a:r>
              <a:rPr kumimoji="1" lang="en-US" altLang="ja-JP" sz="1100" dirty="0"/>
              <a:t>※</a:t>
            </a:r>
            <a:r>
              <a:rPr kumimoji="1" lang="ja-JP" altLang="en-US" sz="1100" dirty="0"/>
              <a:t>管理者等は第２条第４号で「区分所有法第二十五条第一項（区分所有法第六十六条において準用する場合を含む。）の規定により選</a:t>
            </a:r>
            <a:endParaRPr kumimoji="1" lang="en-US" altLang="ja-JP" sz="1100" dirty="0"/>
          </a:p>
          <a:p>
            <a:r>
              <a:rPr kumimoji="1" lang="ja-JP" altLang="en-US" sz="1100" dirty="0"/>
              <a:t>　任された管理者又は区分所有法第四十九条第一項（区分所有法第六十六条において準用する場合を含む。）の規定により置かれた理</a:t>
            </a:r>
            <a:endParaRPr kumimoji="1" lang="en-US" altLang="ja-JP" sz="1100" dirty="0"/>
          </a:p>
          <a:p>
            <a:r>
              <a:rPr kumimoji="1" lang="ja-JP" altLang="en-US" sz="1100" dirty="0"/>
              <a:t>　事をいう。」とされている。</a:t>
            </a:r>
            <a:endParaRPr kumimoji="1" lang="en-US" altLang="ja-JP" sz="1100" dirty="0"/>
          </a:p>
        </p:txBody>
      </p:sp>
      <p:sp>
        <p:nvSpPr>
          <p:cNvPr id="11" name="テキスト ボックス 10"/>
          <p:cNvSpPr txBox="1"/>
          <p:nvPr/>
        </p:nvSpPr>
        <p:spPr>
          <a:xfrm>
            <a:off x="250196" y="1790575"/>
            <a:ext cx="8699869" cy="338554"/>
          </a:xfrm>
          <a:prstGeom prst="rect">
            <a:avLst/>
          </a:prstGeom>
          <a:solidFill>
            <a:srgbClr val="FFC000"/>
          </a:solidFill>
          <a:ln>
            <a:solidFill>
              <a:schemeClr val="tx1"/>
            </a:solidFill>
          </a:ln>
        </p:spPr>
        <p:txBody>
          <a:bodyPr wrap="square" rtlCol="0">
            <a:spAutoFit/>
          </a:bodyPr>
          <a:lstStyle/>
          <a:p>
            <a:r>
              <a:rPr lang="en-US" altLang="ja-JP" sz="1600" b="1" dirty="0"/>
              <a:t>【</a:t>
            </a:r>
            <a:r>
              <a:rPr lang="ja-JP" altLang="en-US" sz="1600" b="1" dirty="0"/>
              <a:t>マンション管理適正化法（</a:t>
            </a:r>
            <a:r>
              <a:rPr lang="ja-JP" altLang="en-US" sz="1600" b="1" dirty="0">
                <a:latin typeface="游ゴシック" panose="020B0400000000000000" pitchFamily="50" charset="-128"/>
                <a:ea typeface="游ゴシック" panose="020B0400000000000000" pitchFamily="50" charset="-128"/>
              </a:rPr>
              <a:t>令和２年６月２４日公布、未施行）</a:t>
            </a:r>
            <a:r>
              <a:rPr lang="ja-JP" altLang="en-US" sz="1600" b="1" dirty="0"/>
              <a:t>（抜粋）</a:t>
            </a:r>
            <a:r>
              <a:rPr lang="en-US" altLang="ja-JP" sz="1600" b="1" dirty="0"/>
              <a:t>】</a:t>
            </a:r>
          </a:p>
        </p:txBody>
      </p:sp>
      <p:sp>
        <p:nvSpPr>
          <p:cNvPr id="7" name="テキスト ボックス 6">
            <a:extLst>
              <a:ext uri="{FF2B5EF4-FFF2-40B4-BE49-F238E27FC236}">
                <a16:creationId xmlns:a16="http://schemas.microsoft.com/office/drawing/2014/main" id="{EA38BAC2-6118-4AC3-8C15-16A7F6BED30C}"/>
              </a:ext>
            </a:extLst>
          </p:cNvPr>
          <p:cNvSpPr txBox="1"/>
          <p:nvPr/>
        </p:nvSpPr>
        <p:spPr>
          <a:xfrm>
            <a:off x="8626896" y="6412334"/>
            <a:ext cx="418704" cy="369332"/>
          </a:xfrm>
          <a:prstGeom prst="rect">
            <a:avLst/>
          </a:prstGeom>
          <a:solidFill>
            <a:schemeClr val="bg1"/>
          </a:solidFill>
          <a:ln>
            <a:solidFill>
              <a:schemeClr val="tx1"/>
            </a:solidFill>
          </a:ln>
        </p:spPr>
        <p:txBody>
          <a:bodyPr wrap="none" rtlCol="0">
            <a:spAutoFit/>
          </a:bodyPr>
          <a:lstStyle/>
          <a:p>
            <a:r>
              <a:rPr kumimoji="1" lang="en-US" altLang="ja-JP" dirty="0"/>
              <a:t>11</a:t>
            </a:r>
            <a:endParaRPr kumimoji="1" lang="ja-JP" altLang="en-US" dirty="0"/>
          </a:p>
        </p:txBody>
      </p:sp>
    </p:spTree>
    <p:extLst>
      <p:ext uri="{BB962C8B-B14F-4D97-AF65-F5344CB8AC3E}">
        <p14:creationId xmlns:p14="http://schemas.microsoft.com/office/powerpoint/2010/main" val="2478992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bg1"/>
                </a:solidFill>
              </a:rPr>
              <a:t>　国の判断の基準の目安のパブリックコメント案</a:t>
            </a:r>
          </a:p>
        </p:txBody>
      </p:sp>
      <p:sp>
        <p:nvSpPr>
          <p:cNvPr id="7" name="テキスト ボックス 6">
            <a:extLst>
              <a:ext uri="{FF2B5EF4-FFF2-40B4-BE49-F238E27FC236}">
                <a16:creationId xmlns:a16="http://schemas.microsoft.com/office/drawing/2014/main" id="{EA38BAC2-6118-4AC3-8C15-16A7F6BED30C}"/>
              </a:ext>
            </a:extLst>
          </p:cNvPr>
          <p:cNvSpPr txBox="1"/>
          <p:nvPr/>
        </p:nvSpPr>
        <p:spPr>
          <a:xfrm>
            <a:off x="8626896" y="6412334"/>
            <a:ext cx="418704" cy="369332"/>
          </a:xfrm>
          <a:prstGeom prst="rect">
            <a:avLst/>
          </a:prstGeom>
          <a:solidFill>
            <a:schemeClr val="bg1"/>
          </a:solidFill>
          <a:ln>
            <a:solidFill>
              <a:schemeClr val="tx1"/>
            </a:solidFill>
          </a:ln>
        </p:spPr>
        <p:txBody>
          <a:bodyPr wrap="none" rtlCol="0">
            <a:spAutoFit/>
          </a:bodyPr>
          <a:lstStyle/>
          <a:p>
            <a:r>
              <a:rPr kumimoji="1" lang="en-US" altLang="ja-JP" dirty="0"/>
              <a:t>12</a:t>
            </a:r>
            <a:endParaRPr kumimoji="1" lang="ja-JP" altLang="en-US" dirty="0"/>
          </a:p>
        </p:txBody>
      </p:sp>
      <p:sp>
        <p:nvSpPr>
          <p:cNvPr id="2" name="テキスト ボックス 1"/>
          <p:cNvSpPr txBox="1"/>
          <p:nvPr/>
        </p:nvSpPr>
        <p:spPr>
          <a:xfrm>
            <a:off x="250197" y="910875"/>
            <a:ext cx="8392041" cy="5016758"/>
          </a:xfrm>
          <a:prstGeom prst="rect">
            <a:avLst/>
          </a:prstGeom>
          <a:noFill/>
        </p:spPr>
        <p:txBody>
          <a:bodyPr wrap="none" rtlCol="0">
            <a:spAutoFit/>
          </a:bodyPr>
          <a:lstStyle/>
          <a:p>
            <a:r>
              <a:rPr lang="ja-JP" altLang="en-US" sz="1600" dirty="0"/>
              <a:t>法第五条の二に基づき管理組合の管理者等に対して助言、指導及び勧告を行う際の判断の</a:t>
            </a:r>
            <a:endParaRPr lang="en-US" altLang="ja-JP" sz="1600" dirty="0"/>
          </a:p>
          <a:p>
            <a:r>
              <a:rPr lang="ja-JP" altLang="en-US" sz="1600" b="1" u="sng" dirty="0">
                <a:solidFill>
                  <a:srgbClr val="FF0000"/>
                </a:solidFill>
              </a:rPr>
              <a:t>基準の目安</a:t>
            </a:r>
            <a:r>
              <a:rPr lang="ja-JP" altLang="en-US" sz="1600" dirty="0"/>
              <a:t>は、以下の事項が遵守されていない場合とする。</a:t>
            </a:r>
            <a:r>
              <a:rPr lang="en-US" altLang="ja-JP" sz="1600" dirty="0"/>
              <a:t> </a:t>
            </a:r>
          </a:p>
          <a:p>
            <a:endParaRPr lang="en-US" altLang="ja-JP" sz="1600" dirty="0"/>
          </a:p>
          <a:p>
            <a:r>
              <a:rPr lang="ja-JP" altLang="en-US" sz="1600" dirty="0"/>
              <a:t>なお、個別の事案に応じて以下の事項以外の事項についても、基本方針三のマンション</a:t>
            </a:r>
            <a:endParaRPr lang="en-US" altLang="ja-JP" sz="1600" dirty="0"/>
          </a:p>
          <a:p>
            <a:r>
              <a:rPr lang="ja-JP" altLang="en-US" sz="1600" dirty="0"/>
              <a:t>管理適正化指針や基本方針六４の都道府県等マンション管理適正化指針に即し、必要な</a:t>
            </a:r>
            <a:endParaRPr lang="en-US" altLang="ja-JP" sz="1600" dirty="0"/>
          </a:p>
          <a:p>
            <a:r>
              <a:rPr lang="ja-JP" altLang="en-US" sz="1600" dirty="0"/>
              <a:t>助言及び指導を行うことは差し支えない。</a:t>
            </a:r>
            <a:endParaRPr lang="en-US" altLang="ja-JP" sz="1600" dirty="0"/>
          </a:p>
          <a:p>
            <a:endParaRPr lang="en-US" altLang="ja-JP" sz="1600" dirty="0"/>
          </a:p>
          <a:p>
            <a:r>
              <a:rPr lang="ja-JP" altLang="en-US" sz="1600" b="1" dirty="0"/>
              <a:t>１．管理組合の運営</a:t>
            </a:r>
            <a:endParaRPr lang="en-US" altLang="ja-JP" sz="1600" b="1" dirty="0"/>
          </a:p>
          <a:p>
            <a:endParaRPr lang="en-US" altLang="ja-JP" sz="1600" b="1" dirty="0"/>
          </a:p>
          <a:p>
            <a:r>
              <a:rPr lang="ja-JP" altLang="en-US" sz="1600" dirty="0"/>
              <a:t>⑴管理組合の運営を円滑に行うため管理者等を定めること</a:t>
            </a:r>
            <a:endParaRPr lang="en-US" altLang="ja-JP" sz="1600" dirty="0"/>
          </a:p>
          <a:p>
            <a:r>
              <a:rPr lang="ja-JP" altLang="en-US" sz="1600" dirty="0"/>
              <a:t>⑵集会を年に一回以上開催すること</a:t>
            </a:r>
            <a:endParaRPr lang="en-US" altLang="ja-JP" sz="1600" dirty="0"/>
          </a:p>
          <a:p>
            <a:endParaRPr lang="en-US" altLang="ja-JP" sz="1600" dirty="0"/>
          </a:p>
          <a:p>
            <a:r>
              <a:rPr lang="zh-TW" altLang="en-US" sz="1600" b="1" dirty="0">
                <a:latin typeface="游ゴシック" panose="020B0400000000000000" pitchFamily="50" charset="-128"/>
                <a:ea typeface="游ゴシック" panose="020B0400000000000000" pitchFamily="50" charset="-128"/>
              </a:rPr>
              <a:t>２．管理規約</a:t>
            </a:r>
            <a:endParaRPr lang="en-US" altLang="zh-TW" sz="1600" b="1" dirty="0">
              <a:latin typeface="游ゴシック" panose="020B0400000000000000" pitchFamily="50" charset="-128"/>
              <a:ea typeface="游ゴシック" panose="020B0400000000000000" pitchFamily="50" charset="-128"/>
            </a:endParaRPr>
          </a:p>
          <a:p>
            <a:r>
              <a:rPr lang="ja-JP" altLang="en-US" sz="1600" dirty="0"/>
              <a:t>管理規約を作成し、必要に応じ、その改正を行うこと</a:t>
            </a:r>
            <a:endParaRPr lang="en-US" altLang="ja-JP" sz="1600" dirty="0"/>
          </a:p>
          <a:p>
            <a:endParaRPr lang="en-US" altLang="ja-JP" sz="1600" dirty="0"/>
          </a:p>
          <a:p>
            <a:r>
              <a:rPr lang="ja-JP" altLang="en-US" sz="1600" b="1" dirty="0"/>
              <a:t>３．管理組合の経理</a:t>
            </a:r>
            <a:endParaRPr lang="en-US" altLang="ja-JP" sz="1600" b="1" dirty="0"/>
          </a:p>
          <a:p>
            <a:r>
              <a:rPr lang="ja-JP" altLang="en-US" sz="1600" dirty="0"/>
              <a:t>管理費及び修繕積立金等について明確に区分して経理を行い、適正に管理すること</a:t>
            </a:r>
            <a:endParaRPr lang="en-US" altLang="ja-JP" sz="1600" dirty="0"/>
          </a:p>
          <a:p>
            <a:endParaRPr lang="en-US" altLang="ja-JP" sz="1600" dirty="0"/>
          </a:p>
          <a:p>
            <a:r>
              <a:rPr lang="ja-JP" altLang="en-US" sz="1600" b="1" dirty="0"/>
              <a:t>４．長期修繕計画の作成及び見直し等</a:t>
            </a:r>
            <a:endParaRPr lang="en-US" altLang="ja-JP" sz="1600" b="1" dirty="0"/>
          </a:p>
          <a:p>
            <a:r>
              <a:rPr lang="ja-JP" altLang="en-US" sz="1600" dirty="0"/>
              <a:t>適時適切な維持修繕を行うため、修繕積立金を積み立てておくこと</a:t>
            </a:r>
            <a:endParaRPr lang="en-US" altLang="ja-JP" sz="1600" dirty="0"/>
          </a:p>
        </p:txBody>
      </p:sp>
      <p:sp>
        <p:nvSpPr>
          <p:cNvPr id="10" name="テキスト ボックス 9">
            <a:extLst>
              <a:ext uri="{FF2B5EF4-FFF2-40B4-BE49-F238E27FC236}">
                <a16:creationId xmlns:a16="http://schemas.microsoft.com/office/drawing/2014/main" id="{7F86B071-4160-4FE1-B2A8-58B546818151}"/>
              </a:ext>
            </a:extLst>
          </p:cNvPr>
          <p:cNvSpPr txBox="1"/>
          <p:nvPr/>
        </p:nvSpPr>
        <p:spPr>
          <a:xfrm>
            <a:off x="250197" y="5987024"/>
            <a:ext cx="5823432" cy="215444"/>
          </a:xfrm>
          <a:prstGeom prst="rect">
            <a:avLst/>
          </a:prstGeom>
          <a:noFill/>
        </p:spPr>
        <p:txBody>
          <a:bodyPr wrap="square" rtlCol="0">
            <a:spAutoFit/>
          </a:bodyPr>
          <a:lstStyle/>
          <a:p>
            <a:r>
              <a:rPr kumimoji="1" lang="ja-JP" altLang="en-US" sz="800" dirty="0"/>
              <a:t>出典：国土交通省「「マンションの管理の適正化の推進を図るための基本的な方針（案）」に関する意見募集について」　</a:t>
            </a:r>
            <a:endParaRPr kumimoji="1" lang="en-US" altLang="ja-JP" sz="800" dirty="0"/>
          </a:p>
        </p:txBody>
      </p:sp>
    </p:spTree>
    <p:extLst>
      <p:ext uri="{BB962C8B-B14F-4D97-AF65-F5344CB8AC3E}">
        <p14:creationId xmlns:p14="http://schemas.microsoft.com/office/powerpoint/2010/main" val="3794061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C482299-62D8-422E-9B74-8578EC3264E9}"/>
              </a:ext>
            </a:extLst>
          </p:cNvPr>
          <p:cNvSpPr txBox="1"/>
          <p:nvPr/>
        </p:nvSpPr>
        <p:spPr>
          <a:xfrm>
            <a:off x="147917" y="544605"/>
            <a:ext cx="7321235" cy="338554"/>
          </a:xfrm>
          <a:prstGeom prst="rect">
            <a:avLst/>
          </a:prstGeom>
          <a:noFill/>
        </p:spPr>
        <p:txBody>
          <a:bodyPr wrap="none" rtlCol="0">
            <a:spAutoFit/>
          </a:bodyPr>
          <a:lstStyle/>
          <a:p>
            <a:r>
              <a:rPr kumimoji="1" lang="ja-JP" altLang="en-US" sz="1600" dirty="0">
                <a:latin typeface="Meiryo UI" panose="020B0604030504040204" pitchFamily="50" charset="-128"/>
                <a:ea typeface="Meiryo UI" panose="020B0604030504040204" pitchFamily="50" charset="-128"/>
              </a:rPr>
              <a:t>○意見交換をお願いしたい事項　　　　</a:t>
            </a:r>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下記以外でもご意見等があればお願いします。</a:t>
            </a:r>
            <a:endParaRPr kumimoji="1" lang="en-US" altLang="ja-JP" sz="1600"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365760" y="930223"/>
            <a:ext cx="8778240" cy="5355312"/>
          </a:xfrm>
          <a:prstGeom prst="rect">
            <a:avLst/>
          </a:prstGeom>
          <a:noFill/>
        </p:spPr>
        <p:txBody>
          <a:bodyPr wrap="square" rtlCol="0">
            <a:spAutoFit/>
          </a:bodyPr>
          <a:lstStyle/>
          <a:p>
            <a:endParaRPr kumimoji="1" lang="en-US" altLang="ja-JP" dirty="0"/>
          </a:p>
          <a:p>
            <a:r>
              <a:rPr kumimoji="1" lang="ja-JP" altLang="en-US" dirty="0"/>
              <a:t>・助言・指導、勧告を行う判断基準の目安の追加として以下の案でどうか。</a:t>
            </a:r>
            <a:endParaRPr kumimoji="1" lang="en-US" altLang="ja-JP" dirty="0"/>
          </a:p>
          <a:p>
            <a:r>
              <a:rPr kumimoji="1" lang="ja-JP" altLang="en-US" dirty="0"/>
              <a:t>　　</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r>
              <a:rPr kumimoji="1" lang="ja-JP" altLang="en-US" dirty="0"/>
              <a:t>　　</a:t>
            </a:r>
            <a:endParaRPr kumimoji="1" lang="en-US" altLang="ja-JP" dirty="0"/>
          </a:p>
          <a:p>
            <a:endParaRPr kumimoji="1" lang="en-US" altLang="ja-JP" dirty="0"/>
          </a:p>
          <a:p>
            <a:endParaRPr kumimoji="1" lang="en-US" altLang="ja-JP" dirty="0"/>
          </a:p>
        </p:txBody>
      </p:sp>
      <p:sp>
        <p:nvSpPr>
          <p:cNvPr id="7" name="正方形/長方形 6">
            <a:extLst>
              <a:ext uri="{FF2B5EF4-FFF2-40B4-BE49-F238E27FC236}">
                <a16:creationId xmlns:a16="http://schemas.microsoft.com/office/drawing/2014/main" id="{6BBD8A01-4493-4A25-869A-D0242574665E}"/>
              </a:ext>
            </a:extLst>
          </p:cNvPr>
          <p:cNvSpPr/>
          <p:nvPr/>
        </p:nvSpPr>
        <p:spPr>
          <a:xfrm>
            <a:off x="541020" y="1744945"/>
            <a:ext cx="8237219" cy="1585935"/>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〇府追加案</a:t>
            </a:r>
            <a:endParaRPr kumimoji="1" lang="en-US" altLang="ja-JP" dirty="0">
              <a:solidFill>
                <a:schemeClr val="tx1"/>
              </a:solidFill>
            </a:endParaRPr>
          </a:p>
          <a:p>
            <a:r>
              <a:rPr kumimoji="1" lang="ja-JP" altLang="en-US" dirty="0">
                <a:solidFill>
                  <a:schemeClr val="tx1"/>
                </a:solidFill>
              </a:rPr>
              <a:t>以下の事項が遵守されていない場合とする。 </a:t>
            </a:r>
          </a:p>
          <a:p>
            <a:endParaRPr kumimoji="1" lang="en-US" altLang="ja-JP" dirty="0">
              <a:solidFill>
                <a:schemeClr val="tx1"/>
              </a:solidFill>
            </a:endParaRPr>
          </a:p>
          <a:p>
            <a:r>
              <a:rPr kumimoji="1" lang="ja-JP" altLang="en-US" dirty="0">
                <a:solidFill>
                  <a:schemeClr val="tx1"/>
                </a:solidFill>
              </a:rPr>
              <a:t>（１）建物の劣化や損傷が発生した場合又は見込まれる場合は早急に点検し、</a:t>
            </a:r>
            <a:endParaRPr kumimoji="1" lang="en-US" altLang="ja-JP" dirty="0">
              <a:solidFill>
                <a:schemeClr val="tx1"/>
              </a:solidFill>
            </a:endParaRPr>
          </a:p>
          <a:p>
            <a:r>
              <a:rPr kumimoji="1" lang="ja-JP" altLang="en-US" dirty="0">
                <a:solidFill>
                  <a:schemeClr val="tx1"/>
                </a:solidFill>
              </a:rPr>
              <a:t>　　　修繕すること</a:t>
            </a:r>
            <a:endParaRPr kumimoji="1" lang="en-US" altLang="ja-JP" dirty="0">
              <a:solidFill>
                <a:schemeClr val="tx1"/>
              </a:solidFill>
            </a:endParaRPr>
          </a:p>
        </p:txBody>
      </p:sp>
      <p:sp>
        <p:nvSpPr>
          <p:cNvPr id="8" name="正方形/長方形 7"/>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latin typeface="Meiryo UI" panose="020B0604030504040204" pitchFamily="50" charset="-128"/>
                <a:ea typeface="Meiryo UI" panose="020B0604030504040204" pitchFamily="50" charset="-128"/>
              </a:rPr>
              <a:t>　意見交換をお願いしたい事項</a:t>
            </a:r>
            <a:endParaRPr kumimoji="1" lang="ja-JP" altLang="en-US" sz="2400" b="1" dirty="0">
              <a:solidFill>
                <a:schemeClr val="bg1"/>
              </a:solidFill>
            </a:endParaRPr>
          </a:p>
        </p:txBody>
      </p:sp>
      <p:sp>
        <p:nvSpPr>
          <p:cNvPr id="29" name="テキスト ボックス 28">
            <a:extLst>
              <a:ext uri="{FF2B5EF4-FFF2-40B4-BE49-F238E27FC236}">
                <a16:creationId xmlns:a16="http://schemas.microsoft.com/office/drawing/2014/main" id="{EA38BAC2-6118-4AC3-8C15-16A7F6BED30C}"/>
              </a:ext>
            </a:extLst>
          </p:cNvPr>
          <p:cNvSpPr txBox="1"/>
          <p:nvPr/>
        </p:nvSpPr>
        <p:spPr>
          <a:xfrm>
            <a:off x="8626896" y="6412334"/>
            <a:ext cx="418704" cy="369332"/>
          </a:xfrm>
          <a:prstGeom prst="rect">
            <a:avLst/>
          </a:prstGeom>
          <a:solidFill>
            <a:schemeClr val="bg1"/>
          </a:solidFill>
          <a:ln>
            <a:solidFill>
              <a:schemeClr val="tx1"/>
            </a:solidFill>
          </a:ln>
        </p:spPr>
        <p:txBody>
          <a:bodyPr wrap="none" rtlCol="0">
            <a:spAutoFit/>
          </a:bodyPr>
          <a:lstStyle/>
          <a:p>
            <a:r>
              <a:rPr kumimoji="1" lang="en-US" altLang="ja-JP" dirty="0"/>
              <a:t>13</a:t>
            </a:r>
            <a:endParaRPr kumimoji="1" lang="ja-JP" altLang="en-US" dirty="0"/>
          </a:p>
        </p:txBody>
      </p:sp>
    </p:spTree>
    <p:extLst>
      <p:ext uri="{BB962C8B-B14F-4D97-AF65-F5344CB8AC3E}">
        <p14:creationId xmlns:p14="http://schemas.microsoft.com/office/powerpoint/2010/main" val="1947011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latin typeface="Meiryo UI" panose="020B0604030504040204" pitchFamily="50" charset="-128"/>
                <a:ea typeface="Meiryo UI" panose="020B0604030504040204" pitchFamily="50" charset="-128"/>
              </a:rPr>
              <a:t>　意見交換をお願いしたい事項</a:t>
            </a:r>
            <a:endParaRPr kumimoji="1" lang="en-US" altLang="ja-JP" sz="2400" b="1" dirty="0">
              <a:solidFill>
                <a:schemeClr val="bg1"/>
              </a:solidFill>
            </a:endParaRPr>
          </a:p>
        </p:txBody>
      </p:sp>
      <p:sp>
        <p:nvSpPr>
          <p:cNvPr id="26" name="テキスト ボックス 25">
            <a:extLst>
              <a:ext uri="{FF2B5EF4-FFF2-40B4-BE49-F238E27FC236}">
                <a16:creationId xmlns:a16="http://schemas.microsoft.com/office/drawing/2014/main" id="{EA38BAC2-6118-4AC3-8C15-16A7F6BED30C}"/>
              </a:ext>
            </a:extLst>
          </p:cNvPr>
          <p:cNvSpPr txBox="1"/>
          <p:nvPr/>
        </p:nvSpPr>
        <p:spPr>
          <a:xfrm>
            <a:off x="8626896" y="6412334"/>
            <a:ext cx="418704" cy="369332"/>
          </a:xfrm>
          <a:prstGeom prst="rect">
            <a:avLst/>
          </a:prstGeom>
          <a:solidFill>
            <a:schemeClr val="bg1"/>
          </a:solidFill>
          <a:ln>
            <a:solidFill>
              <a:schemeClr val="tx1"/>
            </a:solidFill>
          </a:ln>
        </p:spPr>
        <p:txBody>
          <a:bodyPr wrap="none" rtlCol="0">
            <a:spAutoFit/>
          </a:bodyPr>
          <a:lstStyle/>
          <a:p>
            <a:r>
              <a:rPr kumimoji="1" lang="en-US" altLang="ja-JP" dirty="0"/>
              <a:t>14</a:t>
            </a:r>
            <a:endParaRPr kumimoji="1" lang="ja-JP" altLang="en-US" dirty="0"/>
          </a:p>
        </p:txBody>
      </p:sp>
      <p:graphicFrame>
        <p:nvGraphicFramePr>
          <p:cNvPr id="6" name="表 5"/>
          <p:cNvGraphicFramePr>
            <a:graphicFrameLocks noGrp="1"/>
          </p:cNvGraphicFramePr>
          <p:nvPr>
            <p:extLst>
              <p:ext uri="{D42A27DB-BD31-4B8C-83A1-F6EECF244321}">
                <p14:modId xmlns:p14="http://schemas.microsoft.com/office/powerpoint/2010/main" val="1879596300"/>
              </p:ext>
            </p:extLst>
          </p:nvPr>
        </p:nvGraphicFramePr>
        <p:xfrm>
          <a:off x="490738" y="941317"/>
          <a:ext cx="8345510" cy="2600456"/>
        </p:xfrm>
        <a:graphic>
          <a:graphicData uri="http://schemas.openxmlformats.org/drawingml/2006/table">
            <a:tbl>
              <a:tblPr firstRow="1" bandRow="1">
                <a:tableStyleId>{5C22544A-7EE6-4342-B048-85BDC9FD1C3A}</a:tableStyleId>
              </a:tblPr>
              <a:tblGrid>
                <a:gridCol w="475177">
                  <a:extLst>
                    <a:ext uri="{9D8B030D-6E8A-4147-A177-3AD203B41FA5}">
                      <a16:colId xmlns:a16="http://schemas.microsoft.com/office/drawing/2014/main" val="1612096533"/>
                    </a:ext>
                  </a:extLst>
                </a:gridCol>
                <a:gridCol w="7870333">
                  <a:extLst>
                    <a:ext uri="{9D8B030D-6E8A-4147-A177-3AD203B41FA5}">
                      <a16:colId xmlns:a16="http://schemas.microsoft.com/office/drawing/2014/main" val="3881367517"/>
                    </a:ext>
                  </a:extLst>
                </a:gridCol>
              </a:tblGrid>
              <a:tr h="591145">
                <a:tc>
                  <a:txBody>
                    <a:bodyPr/>
                    <a:lstStyle/>
                    <a:p>
                      <a:pPr algn="ctr"/>
                      <a:endParaRPr kumimoji="1" lang="ja-JP" altLang="en-US" dirty="0"/>
                    </a:p>
                  </a:txBody>
                  <a:tcPr anchor="ctr"/>
                </a:tc>
                <a:tc>
                  <a:txBody>
                    <a:bodyPr/>
                    <a:lstStyle/>
                    <a:p>
                      <a:pPr algn="ctr"/>
                      <a:r>
                        <a:rPr kumimoji="1" lang="ja-JP" altLang="en-US" dirty="0"/>
                        <a:t>お伺いしたい事項</a:t>
                      </a:r>
                    </a:p>
                  </a:txBody>
                  <a:tcPr anchor="ctr"/>
                </a:tc>
                <a:extLst>
                  <a:ext uri="{0D108BD9-81ED-4DB2-BD59-A6C34878D82A}">
                    <a16:rowId xmlns:a16="http://schemas.microsoft.com/office/drawing/2014/main" val="1961706091"/>
                  </a:ext>
                </a:extLst>
              </a:tr>
              <a:tr h="583048">
                <a:tc>
                  <a:txBody>
                    <a:bodyPr/>
                    <a:lstStyle/>
                    <a:p>
                      <a:r>
                        <a:rPr kumimoji="1" lang="ja-JP" altLang="en-US" dirty="0"/>
                        <a:t>１</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マンション政策小委員会とりまとめや国交省の検討会における議論の状況</a:t>
                      </a:r>
                      <a:endParaRPr kumimoji="1" lang="en-US" altLang="ja-JP" dirty="0"/>
                    </a:p>
                  </a:txBody>
                  <a:tcPr anchor="ctr"/>
                </a:tc>
                <a:extLst>
                  <a:ext uri="{0D108BD9-81ED-4DB2-BD59-A6C34878D82A}">
                    <a16:rowId xmlns:a16="http://schemas.microsoft.com/office/drawing/2014/main" val="2599285432"/>
                  </a:ext>
                </a:extLst>
              </a:tr>
              <a:tr h="820955">
                <a:tc>
                  <a:txBody>
                    <a:bodyPr/>
                    <a:lstStyle/>
                    <a:p>
                      <a:r>
                        <a:rPr kumimoji="1" lang="ja-JP" altLang="en-US" dirty="0"/>
                        <a:t>２</a:t>
                      </a:r>
                      <a:endParaRPr kumimoji="1" lang="en-US" altLang="ja-JP"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最近の研究の動向からご意見等はないか</a:t>
                      </a:r>
                      <a:endParaRPr kumimoji="1" lang="en-US" altLang="ja-JP" dirty="0"/>
                    </a:p>
                  </a:txBody>
                  <a:tcPr anchor="ctr"/>
                </a:tc>
                <a:extLst>
                  <a:ext uri="{0D108BD9-81ED-4DB2-BD59-A6C34878D82A}">
                    <a16:rowId xmlns:a16="http://schemas.microsoft.com/office/drawing/2014/main" val="3095661499"/>
                  </a:ext>
                </a:extLst>
              </a:tr>
              <a:tr h="605308">
                <a:tc>
                  <a:txBody>
                    <a:bodyPr/>
                    <a:lstStyle/>
                    <a:p>
                      <a:r>
                        <a:rPr kumimoji="1" lang="ja-JP" altLang="en-US" dirty="0"/>
                        <a:t>３</a:t>
                      </a:r>
                    </a:p>
                  </a:txBody>
                  <a:tcPr anchor="ctr"/>
                </a:tc>
                <a:tc>
                  <a:txBody>
                    <a:bodyPr/>
                    <a:lstStyle/>
                    <a:p>
                      <a:r>
                        <a:rPr kumimoji="1" lang="ja-JP" altLang="en-US" dirty="0"/>
                        <a:t>その他ご意見等はないか</a:t>
                      </a:r>
                    </a:p>
                  </a:txBody>
                  <a:tcPr anchor="ctr"/>
                </a:tc>
                <a:extLst>
                  <a:ext uri="{0D108BD9-81ED-4DB2-BD59-A6C34878D82A}">
                    <a16:rowId xmlns:a16="http://schemas.microsoft.com/office/drawing/2014/main" val="606015718"/>
                  </a:ext>
                </a:extLst>
              </a:tr>
            </a:tbl>
          </a:graphicData>
        </a:graphic>
      </p:graphicFrame>
    </p:spTree>
    <p:extLst>
      <p:ext uri="{BB962C8B-B14F-4D97-AF65-F5344CB8AC3E}">
        <p14:creationId xmlns:p14="http://schemas.microsoft.com/office/powerpoint/2010/main" val="1523424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86128" y="3105835"/>
            <a:ext cx="8374535" cy="1077218"/>
          </a:xfrm>
          <a:prstGeom prst="rect">
            <a:avLst/>
          </a:prstGeom>
        </p:spPr>
        <p:txBody>
          <a:bodyPr wrap="square">
            <a:spAutoFit/>
          </a:bodyPr>
          <a:lstStyle/>
          <a:p>
            <a:r>
              <a:rPr kumimoji="1" lang="ja-JP" altLang="en-US" sz="3200" dirty="0"/>
              <a:t>③その他不適切な管理を行うマンション対策　</a:t>
            </a:r>
            <a:endParaRPr kumimoji="1" lang="en-US" altLang="ja-JP" sz="3200" dirty="0"/>
          </a:p>
          <a:p>
            <a:r>
              <a:rPr kumimoji="1" lang="ja-JP" altLang="en-US" sz="3200" dirty="0"/>
              <a:t>　として何が必要か。</a:t>
            </a:r>
          </a:p>
        </p:txBody>
      </p:sp>
    </p:spTree>
    <p:extLst>
      <p:ext uri="{BB962C8B-B14F-4D97-AF65-F5344CB8AC3E}">
        <p14:creationId xmlns:p14="http://schemas.microsoft.com/office/powerpoint/2010/main" val="1725416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latin typeface="Meiryo UI" panose="020B0604030504040204" pitchFamily="50" charset="-128"/>
                <a:ea typeface="Meiryo UI" panose="020B0604030504040204" pitchFamily="50" charset="-128"/>
              </a:rPr>
              <a:t>　意見交換をお願いしたい事項</a:t>
            </a:r>
            <a:endParaRPr kumimoji="1" lang="en-US" altLang="ja-JP" sz="2400" b="1" dirty="0">
              <a:solidFill>
                <a:schemeClr val="bg1"/>
              </a:solidFill>
            </a:endParaRPr>
          </a:p>
        </p:txBody>
      </p:sp>
      <p:graphicFrame>
        <p:nvGraphicFramePr>
          <p:cNvPr id="6" name="表 5"/>
          <p:cNvGraphicFramePr>
            <a:graphicFrameLocks noGrp="1"/>
          </p:cNvGraphicFramePr>
          <p:nvPr>
            <p:extLst>
              <p:ext uri="{D42A27DB-BD31-4B8C-83A1-F6EECF244321}">
                <p14:modId xmlns:p14="http://schemas.microsoft.com/office/powerpoint/2010/main" val="3141142812"/>
              </p:ext>
            </p:extLst>
          </p:nvPr>
        </p:nvGraphicFramePr>
        <p:xfrm>
          <a:off x="490738" y="557858"/>
          <a:ext cx="8345510" cy="1414837"/>
        </p:xfrm>
        <a:graphic>
          <a:graphicData uri="http://schemas.openxmlformats.org/drawingml/2006/table">
            <a:tbl>
              <a:tblPr firstRow="1" bandRow="1">
                <a:tableStyleId>{5C22544A-7EE6-4342-B048-85BDC9FD1C3A}</a:tableStyleId>
              </a:tblPr>
              <a:tblGrid>
                <a:gridCol w="475177">
                  <a:extLst>
                    <a:ext uri="{9D8B030D-6E8A-4147-A177-3AD203B41FA5}">
                      <a16:colId xmlns:a16="http://schemas.microsoft.com/office/drawing/2014/main" val="1612096533"/>
                    </a:ext>
                  </a:extLst>
                </a:gridCol>
                <a:gridCol w="7870333">
                  <a:extLst>
                    <a:ext uri="{9D8B030D-6E8A-4147-A177-3AD203B41FA5}">
                      <a16:colId xmlns:a16="http://schemas.microsoft.com/office/drawing/2014/main" val="3881367517"/>
                    </a:ext>
                  </a:extLst>
                </a:gridCol>
              </a:tblGrid>
              <a:tr h="408997">
                <a:tc>
                  <a:txBody>
                    <a:bodyPr/>
                    <a:lstStyle/>
                    <a:p>
                      <a:pPr algn="ctr"/>
                      <a:endParaRPr kumimoji="1" lang="ja-JP" altLang="en-US" dirty="0"/>
                    </a:p>
                  </a:txBody>
                  <a:tcPr anchor="ctr"/>
                </a:tc>
                <a:tc>
                  <a:txBody>
                    <a:bodyPr/>
                    <a:lstStyle/>
                    <a:p>
                      <a:pPr algn="ctr"/>
                      <a:r>
                        <a:rPr kumimoji="1" lang="ja-JP" altLang="en-US" dirty="0"/>
                        <a:t>お伺いしたい事項</a:t>
                      </a:r>
                    </a:p>
                  </a:txBody>
                  <a:tcPr anchor="ctr"/>
                </a:tc>
                <a:extLst>
                  <a:ext uri="{0D108BD9-81ED-4DB2-BD59-A6C34878D82A}">
                    <a16:rowId xmlns:a16="http://schemas.microsoft.com/office/drawing/2014/main" val="1961706091"/>
                  </a:ext>
                </a:extLst>
              </a:tr>
              <a:tr h="605308">
                <a:tc>
                  <a:txBody>
                    <a:bodyPr/>
                    <a:lstStyle/>
                    <a:p>
                      <a:r>
                        <a:rPr kumimoji="1" lang="ja-JP" altLang="en-US" dirty="0"/>
                        <a:t>１</a:t>
                      </a:r>
                    </a:p>
                  </a:txBody>
                  <a:tcPr anchor="ctr"/>
                </a:tc>
                <a:tc>
                  <a:txBody>
                    <a:bodyPr/>
                    <a:lstStyle/>
                    <a:p>
                      <a:r>
                        <a:rPr kumimoji="1" lang="ja-JP" altLang="en-US" sz="1800" b="0" i="0" u="none" strike="noStrike" kern="1200" baseline="0" dirty="0">
                          <a:solidFill>
                            <a:schemeClr val="dk1"/>
                          </a:solidFill>
                          <a:latin typeface="+mn-lt"/>
                          <a:ea typeface="+mn-ea"/>
                          <a:cs typeface="+mn-cs"/>
                        </a:rPr>
                        <a:t>建て替え等が見込めないようなマンションの</a:t>
                      </a:r>
                      <a:r>
                        <a:rPr kumimoji="1" lang="ja-JP" altLang="en-US" dirty="0"/>
                        <a:t>たたみ方について、</a:t>
                      </a:r>
                      <a:endParaRPr kumimoji="1" lang="en-US" altLang="ja-JP" dirty="0"/>
                    </a:p>
                    <a:p>
                      <a:r>
                        <a:rPr kumimoji="1" lang="ja-JP" altLang="en-US" dirty="0"/>
                        <a:t>どうあるべきか。</a:t>
                      </a:r>
                      <a:endParaRPr kumimoji="1" lang="en-US" altLang="ja-JP" dirty="0"/>
                    </a:p>
                    <a:p>
                      <a:r>
                        <a:rPr kumimoji="1" lang="ja-JP" altLang="en-US" sz="1200" dirty="0"/>
                        <a:t>（参考）国土交通省「マンション管理適正化・再生推進事業の事例紹介」では、</a:t>
                      </a:r>
                      <a:endParaRPr kumimoji="1" lang="en-US" altLang="ja-JP" sz="1200" dirty="0"/>
                    </a:p>
                    <a:p>
                      <a:r>
                        <a:rPr kumimoji="1" lang="ja-JP" altLang="en-US" sz="1200" b="0" i="0" u="none" strike="noStrike" kern="1200" baseline="0" dirty="0">
                          <a:solidFill>
                            <a:schemeClr val="dk1"/>
                          </a:solidFill>
                          <a:latin typeface="+mn-lt"/>
                          <a:ea typeface="+mn-ea"/>
                          <a:cs typeface="+mn-cs"/>
                        </a:rPr>
                        <a:t>　　　　</a:t>
                      </a:r>
                      <a:r>
                        <a:rPr kumimoji="1" lang="en-US" altLang="ja-JP" sz="1200" b="0" i="0" u="none" strike="noStrike" kern="1200" baseline="0" dirty="0">
                          <a:solidFill>
                            <a:schemeClr val="dk1"/>
                          </a:solidFill>
                          <a:latin typeface="+mn-lt"/>
                          <a:ea typeface="+mn-ea"/>
                          <a:cs typeface="+mn-cs"/>
                        </a:rPr>
                        <a:t>100</a:t>
                      </a:r>
                      <a:r>
                        <a:rPr kumimoji="1" lang="ja-JP" altLang="en-US" sz="1200" b="0" i="0" u="none" strike="noStrike" kern="1200" baseline="0" dirty="0">
                          <a:solidFill>
                            <a:schemeClr val="dk1"/>
                          </a:solidFill>
                          <a:latin typeface="+mn-lt"/>
                          <a:ea typeface="+mn-ea"/>
                          <a:cs typeface="+mn-cs"/>
                        </a:rPr>
                        <a:t>年後にマンションを解体することを想定して特別会計積立金の徴収する事例が紹介されている。</a:t>
                      </a:r>
                      <a:endParaRPr kumimoji="1" lang="en-US" altLang="ja-JP" sz="1200" b="0" i="0" u="none" strike="noStrike" kern="1200" baseline="0" dirty="0">
                        <a:solidFill>
                          <a:schemeClr val="dk1"/>
                        </a:solidFill>
                        <a:latin typeface="+mn-lt"/>
                        <a:ea typeface="+mn-ea"/>
                        <a:cs typeface="+mn-cs"/>
                      </a:endParaRPr>
                    </a:p>
                  </a:txBody>
                  <a:tcPr anchor="ctr"/>
                </a:tc>
                <a:extLst>
                  <a:ext uri="{0D108BD9-81ED-4DB2-BD59-A6C34878D82A}">
                    <a16:rowId xmlns:a16="http://schemas.microsoft.com/office/drawing/2014/main" val="606015718"/>
                  </a:ext>
                </a:extLst>
              </a:tr>
            </a:tbl>
          </a:graphicData>
        </a:graphic>
      </p:graphicFrame>
      <p:pic>
        <p:nvPicPr>
          <p:cNvPr id="2" name="図 1"/>
          <p:cNvPicPr>
            <a:picLocks noChangeAspect="1"/>
          </p:cNvPicPr>
          <p:nvPr/>
        </p:nvPicPr>
        <p:blipFill rotWithShape="1">
          <a:blip r:embed="rId3"/>
          <a:srcRect t="22477"/>
          <a:stretch/>
        </p:blipFill>
        <p:spPr>
          <a:xfrm>
            <a:off x="490738" y="2335768"/>
            <a:ext cx="8345509" cy="4076566"/>
          </a:xfrm>
          <a:prstGeom prst="rect">
            <a:avLst/>
          </a:prstGeom>
        </p:spPr>
      </p:pic>
      <p:sp>
        <p:nvSpPr>
          <p:cNvPr id="3" name="テキスト ボックス 2"/>
          <p:cNvSpPr txBox="1"/>
          <p:nvPr/>
        </p:nvSpPr>
        <p:spPr>
          <a:xfrm>
            <a:off x="516732" y="2042537"/>
            <a:ext cx="8291512" cy="369332"/>
          </a:xfrm>
          <a:prstGeom prst="rect">
            <a:avLst/>
          </a:prstGeom>
          <a:solidFill>
            <a:schemeClr val="bg1"/>
          </a:solidFill>
          <a:ln w="12700">
            <a:solidFill>
              <a:srgbClr val="262673"/>
            </a:solidFill>
          </a:ln>
        </p:spPr>
        <p:txBody>
          <a:bodyPr wrap="square" rtlCol="0">
            <a:spAutoFit/>
          </a:bodyPr>
          <a:lstStyle/>
          <a:p>
            <a:r>
              <a:rPr lang="en-US" altLang="ja-JP" sz="900" spc="-50" dirty="0">
                <a:latin typeface="+mn-ea"/>
              </a:rPr>
              <a:t>【</a:t>
            </a:r>
            <a:r>
              <a:rPr lang="ja-JP" altLang="en-US" sz="900" spc="-50" dirty="0">
                <a:latin typeface="+mn-ea"/>
              </a:rPr>
              <a:t>補助事業主体</a:t>
            </a:r>
            <a:r>
              <a:rPr lang="en-US" altLang="ja-JP" sz="900" spc="-50" dirty="0">
                <a:latin typeface="+mn-ea"/>
              </a:rPr>
              <a:t>】</a:t>
            </a:r>
            <a:r>
              <a:rPr lang="ja-JP" altLang="en-US" sz="900" spc="-50" dirty="0">
                <a:latin typeface="+mn-ea"/>
              </a:rPr>
              <a:t>一般社団法人日本マンション管理士会連合会　</a:t>
            </a:r>
            <a:r>
              <a:rPr lang="en-US" altLang="ja-JP" sz="900" spc="-50" dirty="0">
                <a:latin typeface="+mn-ea"/>
              </a:rPr>
              <a:t>【</a:t>
            </a:r>
            <a:r>
              <a:rPr lang="ja-JP" altLang="en-US" sz="900" spc="-50" dirty="0">
                <a:latin typeface="+mn-ea"/>
              </a:rPr>
              <a:t>エリア</a:t>
            </a:r>
            <a:r>
              <a:rPr lang="en-US" altLang="ja-JP" sz="900" spc="-50" dirty="0">
                <a:latin typeface="+mn-ea"/>
              </a:rPr>
              <a:t>】</a:t>
            </a:r>
            <a:r>
              <a:rPr lang="ja-JP" altLang="en-US" sz="900" spc="-50" dirty="0">
                <a:latin typeface="+mn-ea"/>
              </a:rPr>
              <a:t>兵庫県　</a:t>
            </a:r>
            <a:r>
              <a:rPr lang="en-US" altLang="ja-JP" sz="900" spc="-50" dirty="0">
                <a:latin typeface="+mn-ea"/>
              </a:rPr>
              <a:t>【</a:t>
            </a:r>
            <a:r>
              <a:rPr lang="ja-JP" altLang="en-US" sz="900" spc="-50" dirty="0">
                <a:latin typeface="+mn-ea"/>
              </a:rPr>
              <a:t>竣工年（築年数）</a:t>
            </a:r>
            <a:r>
              <a:rPr lang="en-US" altLang="ja-JP" sz="900" spc="-50" dirty="0">
                <a:latin typeface="+mn-ea"/>
              </a:rPr>
              <a:t>】</a:t>
            </a:r>
            <a:r>
              <a:rPr lang="ja-JP" altLang="en-US" sz="900" spc="-50" dirty="0">
                <a:latin typeface="+mn-ea"/>
              </a:rPr>
              <a:t>昭和</a:t>
            </a:r>
            <a:r>
              <a:rPr lang="en-US" altLang="ja-JP" sz="900" spc="-50" dirty="0">
                <a:latin typeface="+mn-ea"/>
              </a:rPr>
              <a:t>61</a:t>
            </a:r>
            <a:r>
              <a:rPr lang="ja-JP" altLang="en-US" sz="900" spc="-50" dirty="0">
                <a:latin typeface="+mn-ea"/>
              </a:rPr>
              <a:t>年（築</a:t>
            </a:r>
            <a:r>
              <a:rPr lang="en-US" altLang="ja-JP" sz="900" spc="-50" dirty="0">
                <a:latin typeface="+mn-ea"/>
              </a:rPr>
              <a:t>33</a:t>
            </a:r>
            <a:r>
              <a:rPr lang="ja-JP" altLang="en-US" sz="900" spc="-50" dirty="0">
                <a:latin typeface="+mn-ea"/>
              </a:rPr>
              <a:t>年） </a:t>
            </a:r>
            <a:r>
              <a:rPr lang="en-US" altLang="ja-JP" sz="900" spc="-50" dirty="0">
                <a:latin typeface="+mn-ea"/>
              </a:rPr>
              <a:t>【</a:t>
            </a:r>
            <a:r>
              <a:rPr lang="ja-JP" altLang="en-US" sz="900" spc="-50" dirty="0">
                <a:latin typeface="+mn-ea"/>
              </a:rPr>
              <a:t>階層</a:t>
            </a:r>
            <a:r>
              <a:rPr lang="en-US" altLang="ja-JP" sz="900" spc="-50" dirty="0">
                <a:latin typeface="+mn-ea"/>
              </a:rPr>
              <a:t>】</a:t>
            </a:r>
            <a:r>
              <a:rPr lang="ja-JP" altLang="en-US" sz="900" spc="-50" dirty="0">
                <a:latin typeface="+mn-ea"/>
              </a:rPr>
              <a:t>７階建　</a:t>
            </a:r>
            <a:r>
              <a:rPr lang="en-US" altLang="zh-TW" sz="900" spc="-50" dirty="0">
                <a:latin typeface="游ゴシック" panose="020B0400000000000000" pitchFamily="50" charset="-128"/>
                <a:ea typeface="游ゴシック" panose="020B0400000000000000" pitchFamily="50" charset="-128"/>
              </a:rPr>
              <a:t>【</a:t>
            </a:r>
            <a:r>
              <a:rPr lang="zh-TW" altLang="en-US" sz="900" spc="-50" dirty="0">
                <a:latin typeface="游ゴシック" panose="020B0400000000000000" pitchFamily="50" charset="-128"/>
                <a:ea typeface="游ゴシック" panose="020B0400000000000000" pitchFamily="50" charset="-128"/>
              </a:rPr>
              <a:t>総戸数</a:t>
            </a:r>
            <a:r>
              <a:rPr lang="en-US" altLang="zh-TW" sz="900" spc="-50" dirty="0">
                <a:latin typeface="游ゴシック" panose="020B0400000000000000" pitchFamily="50" charset="-128"/>
                <a:ea typeface="游ゴシック" panose="020B0400000000000000" pitchFamily="50" charset="-128"/>
              </a:rPr>
              <a:t>】49</a:t>
            </a:r>
            <a:r>
              <a:rPr lang="zh-TW" altLang="en-US" sz="900" spc="-50" dirty="0">
                <a:latin typeface="游ゴシック" panose="020B0400000000000000" pitchFamily="50" charset="-128"/>
                <a:ea typeface="游ゴシック" panose="020B0400000000000000" pitchFamily="50" charset="-128"/>
              </a:rPr>
              <a:t>戸</a:t>
            </a:r>
            <a:r>
              <a:rPr lang="ja-JP" altLang="en-US" sz="900" spc="-50" dirty="0">
                <a:latin typeface="游ゴシック" panose="020B0400000000000000" pitchFamily="50" charset="-128"/>
                <a:ea typeface="游ゴシック" panose="020B0400000000000000" pitchFamily="50" charset="-128"/>
              </a:rPr>
              <a:t>　　</a:t>
            </a:r>
            <a:endParaRPr lang="en-US" altLang="ja-JP" sz="900" spc="-50" dirty="0">
              <a:latin typeface="游ゴシック" panose="020B0400000000000000" pitchFamily="50" charset="-128"/>
              <a:ea typeface="游ゴシック" panose="020B0400000000000000" pitchFamily="50" charset="-128"/>
            </a:endParaRPr>
          </a:p>
          <a:p>
            <a:r>
              <a:rPr lang="en-US" altLang="zh-TW" sz="900" spc="-50" dirty="0">
                <a:latin typeface="游ゴシック" panose="020B0400000000000000" pitchFamily="50" charset="-128"/>
                <a:ea typeface="游ゴシック" panose="020B0400000000000000" pitchFamily="50" charset="-128"/>
              </a:rPr>
              <a:t>【</a:t>
            </a:r>
            <a:r>
              <a:rPr lang="zh-TW" altLang="en-US" sz="900" spc="-50" dirty="0">
                <a:latin typeface="游ゴシック" panose="020B0400000000000000" pitchFamily="50" charset="-128"/>
                <a:ea typeface="游ゴシック" panose="020B0400000000000000" pitchFamily="50" charset="-128"/>
              </a:rPr>
              <a:t>単棟型</a:t>
            </a:r>
            <a:r>
              <a:rPr lang="en-US" altLang="zh-TW" sz="900" spc="-50" dirty="0">
                <a:latin typeface="游ゴシック" panose="020B0400000000000000" pitchFamily="50" charset="-128"/>
                <a:ea typeface="游ゴシック" panose="020B0400000000000000" pitchFamily="50" charset="-128"/>
              </a:rPr>
              <a:t>or </a:t>
            </a:r>
            <a:r>
              <a:rPr lang="zh-TW" altLang="en-US" sz="900" spc="-50" dirty="0">
                <a:latin typeface="游ゴシック" panose="020B0400000000000000" pitchFamily="50" charset="-128"/>
                <a:ea typeface="游ゴシック" panose="020B0400000000000000" pitchFamily="50" charset="-128"/>
              </a:rPr>
              <a:t>団地型</a:t>
            </a:r>
            <a:r>
              <a:rPr lang="en-US" altLang="zh-TW" sz="900" spc="-50" dirty="0">
                <a:latin typeface="游ゴシック" panose="020B0400000000000000" pitchFamily="50" charset="-128"/>
                <a:ea typeface="游ゴシック" panose="020B0400000000000000" pitchFamily="50" charset="-128"/>
              </a:rPr>
              <a:t>】</a:t>
            </a:r>
            <a:r>
              <a:rPr lang="zh-TW" altLang="en-US" sz="900" spc="-50" dirty="0">
                <a:latin typeface="游ゴシック" panose="020B0400000000000000" pitchFamily="50" charset="-128"/>
                <a:ea typeface="游ゴシック" panose="020B0400000000000000" pitchFamily="50" charset="-128"/>
              </a:rPr>
              <a:t>単棟型</a:t>
            </a:r>
            <a:r>
              <a:rPr lang="ja-JP" altLang="en-US" sz="900" spc="-50" dirty="0">
                <a:latin typeface="游ゴシック" panose="020B0400000000000000" pitchFamily="50" charset="-128"/>
                <a:ea typeface="游ゴシック" panose="020B0400000000000000" pitchFamily="50" charset="-128"/>
              </a:rPr>
              <a:t>　　</a:t>
            </a:r>
            <a:r>
              <a:rPr lang="en-US" altLang="zh-TW" sz="900" spc="-50" dirty="0">
                <a:latin typeface="游ゴシック" panose="020B0400000000000000" pitchFamily="50" charset="-128"/>
                <a:ea typeface="游ゴシック" panose="020B0400000000000000" pitchFamily="50" charset="-128"/>
              </a:rPr>
              <a:t>【</a:t>
            </a:r>
            <a:r>
              <a:rPr lang="zh-TW" altLang="en-US" sz="900" spc="-50" dirty="0">
                <a:latin typeface="游ゴシック" panose="020B0400000000000000" pitchFamily="50" charset="-128"/>
                <a:ea typeface="游ゴシック" panose="020B0400000000000000" pitchFamily="50" charset="-128"/>
              </a:rPr>
              <a:t>大規模修繕実施回数</a:t>
            </a:r>
            <a:r>
              <a:rPr lang="en-US" altLang="zh-TW" sz="900" spc="-50" dirty="0">
                <a:latin typeface="游ゴシック" panose="020B0400000000000000" pitchFamily="50" charset="-128"/>
                <a:ea typeface="游ゴシック" panose="020B0400000000000000" pitchFamily="50" charset="-128"/>
              </a:rPr>
              <a:t>】</a:t>
            </a:r>
            <a:r>
              <a:rPr lang="zh-TW" altLang="en-US" sz="900" spc="-50" dirty="0">
                <a:latin typeface="游ゴシック" panose="020B0400000000000000" pitchFamily="50" charset="-128"/>
                <a:ea typeface="游ゴシック" panose="020B0400000000000000" pitchFamily="50" charset="-128"/>
              </a:rPr>
              <a:t>３回</a:t>
            </a:r>
            <a:r>
              <a:rPr lang="ja-JP" altLang="en-US" sz="900" spc="-50" dirty="0">
                <a:latin typeface="游ゴシック" panose="020B0400000000000000" pitchFamily="50" charset="-128"/>
                <a:ea typeface="游ゴシック" panose="020B0400000000000000" pitchFamily="50" charset="-128"/>
              </a:rPr>
              <a:t>　　</a:t>
            </a:r>
            <a:r>
              <a:rPr lang="en-US" altLang="ja-JP" sz="900" spc="-50" dirty="0">
                <a:latin typeface="+mn-ea"/>
              </a:rPr>
              <a:t>【</a:t>
            </a:r>
            <a:r>
              <a:rPr lang="ja-JP" altLang="en-US" sz="900" spc="-50" dirty="0">
                <a:latin typeface="+mn-ea"/>
              </a:rPr>
              <a:t>役員数</a:t>
            </a:r>
            <a:r>
              <a:rPr lang="en-US" altLang="ja-JP" sz="900" spc="-50" dirty="0">
                <a:latin typeface="+mn-ea"/>
              </a:rPr>
              <a:t>】</a:t>
            </a:r>
            <a:r>
              <a:rPr lang="ja-JP" altLang="en-US" sz="900" spc="-50" dirty="0">
                <a:latin typeface="+mn-ea"/>
              </a:rPr>
              <a:t>７人　　</a:t>
            </a:r>
            <a:r>
              <a:rPr lang="en-US" altLang="ja-JP" sz="900" spc="-50" dirty="0">
                <a:latin typeface="+mn-ea"/>
              </a:rPr>
              <a:t>【</a:t>
            </a:r>
            <a:r>
              <a:rPr lang="ja-JP" altLang="en-US" sz="900" spc="-50" dirty="0">
                <a:latin typeface="+mn-ea"/>
              </a:rPr>
              <a:t>自主管理</a:t>
            </a:r>
            <a:r>
              <a:rPr lang="en-US" altLang="ja-JP" sz="900" spc="-50" dirty="0">
                <a:latin typeface="+mn-ea"/>
              </a:rPr>
              <a:t>or </a:t>
            </a:r>
            <a:r>
              <a:rPr lang="ja-JP" altLang="en-US" sz="900" spc="-50" dirty="0">
                <a:latin typeface="+mn-ea"/>
              </a:rPr>
              <a:t>委託</a:t>
            </a:r>
            <a:r>
              <a:rPr lang="en-US" altLang="ja-JP" sz="900" spc="-50" dirty="0">
                <a:latin typeface="+mn-ea"/>
              </a:rPr>
              <a:t>】</a:t>
            </a:r>
            <a:r>
              <a:rPr lang="ja-JP" altLang="en-US" sz="900" spc="-50" dirty="0">
                <a:latin typeface="+mn-ea"/>
              </a:rPr>
              <a:t>委託管理　　</a:t>
            </a:r>
            <a:r>
              <a:rPr lang="en-US" altLang="ja-JP" sz="900" spc="-50" dirty="0">
                <a:latin typeface="+mn-ea"/>
              </a:rPr>
              <a:t>【</a:t>
            </a:r>
            <a:r>
              <a:rPr lang="ja-JP" altLang="en-US" sz="900" spc="-50" dirty="0">
                <a:latin typeface="+mn-ea"/>
              </a:rPr>
              <a:t>在外区分所有者の割合</a:t>
            </a:r>
            <a:r>
              <a:rPr lang="en-US" altLang="ja-JP" sz="900" spc="-50" dirty="0">
                <a:latin typeface="+mn-ea"/>
              </a:rPr>
              <a:t>】</a:t>
            </a:r>
            <a:r>
              <a:rPr lang="ja-JP" altLang="en-US" sz="900" spc="-50" dirty="0">
                <a:latin typeface="+mn-ea"/>
              </a:rPr>
              <a:t>８％</a:t>
            </a:r>
            <a:endParaRPr kumimoji="1" lang="ja-JP" altLang="en-US" sz="900" spc="-50" dirty="0">
              <a:latin typeface="+mn-ea"/>
            </a:endParaRPr>
          </a:p>
        </p:txBody>
      </p:sp>
      <p:sp>
        <p:nvSpPr>
          <p:cNvPr id="26" name="テキスト ボックス 25">
            <a:extLst>
              <a:ext uri="{FF2B5EF4-FFF2-40B4-BE49-F238E27FC236}">
                <a16:creationId xmlns:a16="http://schemas.microsoft.com/office/drawing/2014/main" id="{EA38BAC2-6118-4AC3-8C15-16A7F6BED30C}"/>
              </a:ext>
            </a:extLst>
          </p:cNvPr>
          <p:cNvSpPr txBox="1"/>
          <p:nvPr/>
        </p:nvSpPr>
        <p:spPr>
          <a:xfrm>
            <a:off x="8626896" y="6412334"/>
            <a:ext cx="418704" cy="369332"/>
          </a:xfrm>
          <a:prstGeom prst="rect">
            <a:avLst/>
          </a:prstGeom>
          <a:solidFill>
            <a:schemeClr val="bg1"/>
          </a:solidFill>
          <a:ln>
            <a:solidFill>
              <a:schemeClr val="tx1"/>
            </a:solidFill>
          </a:ln>
        </p:spPr>
        <p:txBody>
          <a:bodyPr wrap="none" rtlCol="0">
            <a:spAutoFit/>
          </a:bodyPr>
          <a:lstStyle/>
          <a:p>
            <a:r>
              <a:rPr kumimoji="1" lang="en-US" altLang="ja-JP" dirty="0"/>
              <a:t>15</a:t>
            </a:r>
            <a:endParaRPr kumimoji="1" lang="ja-JP" altLang="en-US" dirty="0"/>
          </a:p>
        </p:txBody>
      </p:sp>
      <p:sp>
        <p:nvSpPr>
          <p:cNvPr id="7" name="テキスト ボックス 6">
            <a:extLst>
              <a:ext uri="{FF2B5EF4-FFF2-40B4-BE49-F238E27FC236}">
                <a16:creationId xmlns:a16="http://schemas.microsoft.com/office/drawing/2014/main" id="{7397CB46-56EE-4979-8AA7-7273637BA364}"/>
              </a:ext>
            </a:extLst>
          </p:cNvPr>
          <p:cNvSpPr txBox="1"/>
          <p:nvPr/>
        </p:nvSpPr>
        <p:spPr>
          <a:xfrm>
            <a:off x="427662" y="6429146"/>
            <a:ext cx="8803968" cy="215444"/>
          </a:xfrm>
          <a:prstGeom prst="rect">
            <a:avLst/>
          </a:prstGeom>
          <a:noFill/>
        </p:spPr>
        <p:txBody>
          <a:bodyPr wrap="square" rtlCol="0">
            <a:spAutoFit/>
          </a:bodyPr>
          <a:lstStyle/>
          <a:p>
            <a:r>
              <a:rPr kumimoji="1" lang="ja-JP" altLang="en-US" sz="800" dirty="0">
                <a:latin typeface="+mn-ea"/>
              </a:rPr>
              <a:t>出典：国土交通省「</a:t>
            </a:r>
            <a:r>
              <a:rPr lang="ja-JP" altLang="en-US" sz="800" dirty="0">
                <a:latin typeface="游ゴシック" panose="020B0400000000000000" pitchFamily="50" charset="-128"/>
              </a:rPr>
              <a:t>平成３１年度（令和元年度）マンション管理適正化・再生推進事業の事例紹介</a:t>
            </a:r>
            <a:r>
              <a:rPr lang="ja-JP" altLang="en-US" sz="800" dirty="0">
                <a:latin typeface="+mn-ea"/>
              </a:rPr>
              <a:t>」（</a:t>
            </a:r>
            <a:r>
              <a:rPr lang="en-US" altLang="ja-JP" sz="800" dirty="0">
                <a:latin typeface="+mn-ea"/>
                <a:hlinkClick r:id="rId4"/>
              </a:rPr>
              <a:t>https://www.mlit.go.jp/jutakukentiku/house/content/001352616.pdf</a:t>
            </a:r>
            <a:r>
              <a:rPr lang="ja-JP" altLang="en-US" sz="800" dirty="0">
                <a:latin typeface="+mn-ea"/>
              </a:rPr>
              <a:t>）</a:t>
            </a:r>
            <a:r>
              <a:rPr kumimoji="1" lang="ja-JP" altLang="en-US" sz="800" dirty="0">
                <a:latin typeface="+mn-ea"/>
              </a:rPr>
              <a:t>）</a:t>
            </a:r>
          </a:p>
        </p:txBody>
      </p:sp>
    </p:spTree>
    <p:extLst>
      <p:ext uri="{BB962C8B-B14F-4D97-AF65-F5344CB8AC3E}">
        <p14:creationId xmlns:p14="http://schemas.microsoft.com/office/powerpoint/2010/main" val="2181458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latin typeface="Meiryo UI" panose="020B0604030504040204" pitchFamily="50" charset="-128"/>
                <a:ea typeface="Meiryo UI" panose="020B0604030504040204" pitchFamily="50" charset="-128"/>
              </a:rPr>
              <a:t>　今回、意見交換等をお願いする事項</a:t>
            </a:r>
          </a:p>
        </p:txBody>
      </p:sp>
      <p:sp>
        <p:nvSpPr>
          <p:cNvPr id="8" name="正方形/長方形 7">
            <a:extLst>
              <a:ext uri="{FF2B5EF4-FFF2-40B4-BE49-F238E27FC236}">
                <a16:creationId xmlns:a16="http://schemas.microsoft.com/office/drawing/2014/main" id="{6BBD8A01-4493-4A25-869A-D0242574665E}"/>
              </a:ext>
            </a:extLst>
          </p:cNvPr>
          <p:cNvSpPr/>
          <p:nvPr/>
        </p:nvSpPr>
        <p:spPr>
          <a:xfrm>
            <a:off x="250197" y="660222"/>
            <a:ext cx="8699869" cy="5986238"/>
          </a:xfrm>
          <a:prstGeom prst="rect">
            <a:avLst/>
          </a:prstGeom>
          <a:no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kumimoji="1" lang="en-US" altLang="ja-JP" dirty="0">
              <a:solidFill>
                <a:schemeClr val="tx1"/>
              </a:solidFill>
            </a:endParaRPr>
          </a:p>
          <a:p>
            <a:r>
              <a:rPr kumimoji="1" lang="ja-JP" altLang="en-US" sz="2400" dirty="0">
                <a:solidFill>
                  <a:schemeClr val="tx1"/>
                </a:solidFill>
              </a:rPr>
              <a:t>❑建物の劣化や損傷が放置されないようにすることが必要</a:t>
            </a:r>
            <a:endParaRPr kumimoji="1" lang="en-US" altLang="ja-JP" sz="2400"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r>
              <a:rPr kumimoji="1" lang="ja-JP" altLang="en-US" sz="2000" dirty="0">
                <a:solidFill>
                  <a:schemeClr val="tx1"/>
                </a:solidFill>
              </a:rPr>
              <a:t>　①管理不適切となる前に支援していくことが必要</a:t>
            </a:r>
            <a:endParaRPr kumimoji="1" lang="en-US" altLang="ja-JP" sz="2000" dirty="0">
              <a:solidFill>
                <a:schemeClr val="tx1"/>
              </a:solidFill>
            </a:endParaRPr>
          </a:p>
          <a:p>
            <a:r>
              <a:rPr kumimoji="1" lang="ja-JP" altLang="en-US" sz="2000" dirty="0">
                <a:solidFill>
                  <a:schemeClr val="tx1"/>
                </a:solidFill>
              </a:rPr>
              <a:t>　　・地方公共団体が管理不適切となるおそれのあるマンションを捉える</a:t>
            </a:r>
            <a:endParaRPr kumimoji="1" lang="en-US" altLang="ja-JP" sz="2000" dirty="0">
              <a:solidFill>
                <a:schemeClr val="tx1"/>
              </a:solidFill>
            </a:endParaRPr>
          </a:p>
          <a:p>
            <a:r>
              <a:rPr kumimoji="1" lang="ja-JP" altLang="en-US" sz="2000" dirty="0">
                <a:solidFill>
                  <a:schemeClr val="tx1"/>
                </a:solidFill>
              </a:rPr>
              <a:t>　　　ためにどのような調査をすべきか</a:t>
            </a:r>
          </a:p>
          <a:p>
            <a:r>
              <a:rPr kumimoji="1" lang="ja-JP" altLang="en-US" sz="2000" dirty="0">
                <a:solidFill>
                  <a:schemeClr val="tx1"/>
                </a:solidFill>
              </a:rPr>
              <a:t>　　・機能不全状態の管理組合の主体性を確立するためにどのような施策</a:t>
            </a:r>
            <a:endParaRPr kumimoji="1" lang="en-US" altLang="ja-JP" sz="2000" dirty="0">
              <a:solidFill>
                <a:schemeClr val="tx1"/>
              </a:solidFill>
            </a:endParaRPr>
          </a:p>
          <a:p>
            <a:r>
              <a:rPr kumimoji="1" lang="ja-JP" altLang="en-US" sz="2000" dirty="0">
                <a:solidFill>
                  <a:schemeClr val="tx1"/>
                </a:solidFill>
              </a:rPr>
              <a:t>　　　を実施すべきか</a:t>
            </a:r>
            <a:endParaRPr kumimoji="1" lang="en-US" altLang="ja-JP" sz="2000" dirty="0">
              <a:solidFill>
                <a:schemeClr val="tx1"/>
              </a:solidFill>
            </a:endParaRPr>
          </a:p>
          <a:p>
            <a:r>
              <a:rPr kumimoji="1" lang="ja-JP" altLang="en-US" sz="2000" dirty="0">
                <a:solidFill>
                  <a:schemeClr val="tx1"/>
                </a:solidFill>
              </a:rPr>
              <a:t>　　・管理組合を機能不全状態にしないようにどのような情報提供や施策</a:t>
            </a:r>
            <a:endParaRPr kumimoji="1" lang="en-US" altLang="ja-JP" sz="2000" dirty="0">
              <a:solidFill>
                <a:schemeClr val="tx1"/>
              </a:solidFill>
            </a:endParaRPr>
          </a:p>
          <a:p>
            <a:r>
              <a:rPr kumimoji="1" lang="ja-JP" altLang="en-US" sz="2000" dirty="0">
                <a:solidFill>
                  <a:schemeClr val="tx1"/>
                </a:solidFill>
              </a:rPr>
              <a:t>　　　</a:t>
            </a:r>
            <a:r>
              <a:rPr kumimoji="1" lang="ja-JP" altLang="en-US" sz="2000">
                <a:solidFill>
                  <a:schemeClr val="tx1"/>
                </a:solidFill>
              </a:rPr>
              <a:t>を</a:t>
            </a:r>
            <a:r>
              <a:rPr kumimoji="1" lang="ja-JP" altLang="en-US" sz="2000" smtClean="0">
                <a:solidFill>
                  <a:schemeClr val="tx1"/>
                </a:solidFill>
              </a:rPr>
              <a:t>実施す</a:t>
            </a:r>
            <a:r>
              <a:rPr kumimoji="1" lang="ja-JP" altLang="en-US" sz="2000" dirty="0">
                <a:solidFill>
                  <a:schemeClr val="tx1"/>
                </a:solidFill>
              </a:rPr>
              <a:t>べきか</a:t>
            </a:r>
            <a:endParaRPr kumimoji="1" lang="en-US" altLang="ja-JP" sz="2000" dirty="0">
              <a:solidFill>
                <a:schemeClr val="tx1"/>
              </a:solidFill>
            </a:endParaRPr>
          </a:p>
          <a:p>
            <a:r>
              <a:rPr kumimoji="1" lang="ja-JP" altLang="en-US" sz="1400" dirty="0">
                <a:solidFill>
                  <a:schemeClr val="tx1"/>
                </a:solidFill>
              </a:rPr>
              <a:t>　</a:t>
            </a:r>
            <a:endParaRPr kumimoji="1" lang="en-US" altLang="ja-JP" sz="1400" dirty="0">
              <a:solidFill>
                <a:schemeClr val="tx1"/>
              </a:solidFill>
            </a:endParaRPr>
          </a:p>
          <a:p>
            <a:endParaRPr kumimoji="1" lang="en-US" altLang="ja-JP" sz="1400" dirty="0">
              <a:solidFill>
                <a:schemeClr val="tx1"/>
              </a:solidFill>
            </a:endParaRPr>
          </a:p>
          <a:p>
            <a:r>
              <a:rPr kumimoji="1" lang="ja-JP" altLang="en-US" sz="2000" dirty="0">
                <a:solidFill>
                  <a:schemeClr val="tx1"/>
                </a:solidFill>
              </a:rPr>
              <a:t>　②管理不適切となった場合は行政による指導等が必要</a:t>
            </a:r>
            <a:endParaRPr kumimoji="1" lang="en-US" altLang="ja-JP" sz="2000" dirty="0">
              <a:solidFill>
                <a:schemeClr val="tx1"/>
              </a:solidFill>
            </a:endParaRPr>
          </a:p>
          <a:p>
            <a:r>
              <a:rPr kumimoji="1" lang="ja-JP" altLang="en-US" sz="2000" dirty="0">
                <a:solidFill>
                  <a:schemeClr val="tx1"/>
                </a:solidFill>
              </a:rPr>
              <a:t>　　・助言・指導、勧告を行う判断基準の目安の追加をどうすべきか</a:t>
            </a:r>
          </a:p>
          <a:p>
            <a:r>
              <a:rPr kumimoji="1" lang="ja-JP" altLang="en-US" sz="2000" dirty="0">
                <a:solidFill>
                  <a:schemeClr val="tx1"/>
                </a:solidFill>
              </a:rPr>
              <a:t>　　　（都道府県等マンション管理適正化指針をどうすべきか）</a:t>
            </a:r>
            <a:endParaRPr kumimoji="1" lang="en-US" altLang="ja-JP" sz="2000" dirty="0">
              <a:solidFill>
                <a:schemeClr val="tx1"/>
              </a:solidFill>
            </a:endParaRPr>
          </a:p>
          <a:p>
            <a:r>
              <a:rPr kumimoji="1" lang="ja-JP" altLang="en-US" sz="2000" dirty="0">
                <a:solidFill>
                  <a:schemeClr val="tx1"/>
                </a:solidFill>
              </a:rPr>
              <a:t>　</a:t>
            </a:r>
            <a:endParaRPr kumimoji="1" lang="en-US" altLang="ja-JP" sz="1400" dirty="0">
              <a:solidFill>
                <a:schemeClr val="tx1"/>
              </a:solidFill>
            </a:endParaRPr>
          </a:p>
          <a:p>
            <a:endParaRPr kumimoji="1" lang="en-US" altLang="ja-JP" sz="1400" dirty="0">
              <a:solidFill>
                <a:schemeClr val="tx1"/>
              </a:solidFill>
            </a:endParaRPr>
          </a:p>
          <a:p>
            <a:r>
              <a:rPr kumimoji="1" lang="ja-JP" altLang="en-US" sz="2000" dirty="0">
                <a:solidFill>
                  <a:schemeClr val="tx1"/>
                </a:solidFill>
              </a:rPr>
              <a:t>　③その他不適切な管理を行うマンション対策として何が必要か</a:t>
            </a:r>
          </a:p>
          <a:p>
            <a:endParaRPr kumimoji="1" lang="en-US" altLang="ja-JP" sz="2000" dirty="0">
              <a:solidFill>
                <a:schemeClr val="tx1"/>
              </a:solidFill>
            </a:endParaRPr>
          </a:p>
          <a:p>
            <a:endParaRPr kumimoji="1" lang="en-US" altLang="ja-JP" sz="2000" dirty="0">
              <a:solidFill>
                <a:schemeClr val="tx1"/>
              </a:solidFill>
            </a:endParaRPr>
          </a:p>
          <a:p>
            <a:endParaRPr kumimoji="1" lang="en-US" altLang="ja-JP" sz="2000" dirty="0">
              <a:solidFill>
                <a:schemeClr val="tx1"/>
              </a:solidFill>
            </a:endParaRPr>
          </a:p>
        </p:txBody>
      </p:sp>
      <p:sp>
        <p:nvSpPr>
          <p:cNvPr id="5" name="テキスト ボックス 4">
            <a:extLst>
              <a:ext uri="{FF2B5EF4-FFF2-40B4-BE49-F238E27FC236}">
                <a16:creationId xmlns:a16="http://schemas.microsoft.com/office/drawing/2014/main" id="{EA38BAC2-6118-4AC3-8C15-16A7F6BED30C}"/>
              </a:ext>
            </a:extLst>
          </p:cNvPr>
          <p:cNvSpPr txBox="1"/>
          <p:nvPr/>
        </p:nvSpPr>
        <p:spPr>
          <a:xfrm>
            <a:off x="8629424" y="6412334"/>
            <a:ext cx="415498" cy="369332"/>
          </a:xfrm>
          <a:prstGeom prst="rect">
            <a:avLst/>
          </a:prstGeom>
          <a:solidFill>
            <a:schemeClr val="bg1"/>
          </a:solidFill>
          <a:ln>
            <a:solidFill>
              <a:schemeClr val="tx1"/>
            </a:solidFill>
          </a:ln>
        </p:spPr>
        <p:txBody>
          <a:bodyPr wrap="none" rtlCol="0">
            <a:spAutoFit/>
          </a:bodyPr>
          <a:lstStyle/>
          <a:p>
            <a:r>
              <a:rPr kumimoji="1" lang="ja-JP" altLang="en-US"/>
              <a:t>１</a:t>
            </a:r>
            <a:endParaRPr kumimoji="1" lang="ja-JP" altLang="en-US" dirty="0"/>
          </a:p>
        </p:txBody>
      </p:sp>
    </p:spTree>
    <p:extLst>
      <p:ext uri="{BB962C8B-B14F-4D97-AF65-F5344CB8AC3E}">
        <p14:creationId xmlns:p14="http://schemas.microsoft.com/office/powerpoint/2010/main" val="3268221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27797" y="3105835"/>
            <a:ext cx="8256896" cy="1077218"/>
          </a:xfrm>
          <a:prstGeom prst="rect">
            <a:avLst/>
          </a:prstGeom>
        </p:spPr>
        <p:txBody>
          <a:bodyPr wrap="square">
            <a:spAutoFit/>
          </a:bodyPr>
          <a:lstStyle/>
          <a:p>
            <a:r>
              <a:rPr kumimoji="1" lang="ja-JP" altLang="en-US" sz="3200" dirty="0"/>
              <a:t>①管理不適切となる前に支援していくこと</a:t>
            </a:r>
            <a:endParaRPr kumimoji="1" lang="en-US" altLang="ja-JP" sz="3200" dirty="0"/>
          </a:p>
          <a:p>
            <a:r>
              <a:rPr kumimoji="1" lang="ja-JP" altLang="en-US" sz="3200" dirty="0"/>
              <a:t>　が必要</a:t>
            </a:r>
            <a:endParaRPr kumimoji="1" lang="en-US" altLang="ja-JP" sz="3200" dirty="0"/>
          </a:p>
        </p:txBody>
      </p:sp>
    </p:spTree>
    <p:extLst>
      <p:ext uri="{BB962C8B-B14F-4D97-AF65-F5344CB8AC3E}">
        <p14:creationId xmlns:p14="http://schemas.microsoft.com/office/powerpoint/2010/main" val="172026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latin typeface="Meiryo UI" panose="020B0604030504040204" pitchFamily="50" charset="-128"/>
                <a:ea typeface="Meiryo UI" panose="020B0604030504040204" pitchFamily="50" charset="-128"/>
              </a:rPr>
              <a:t>　周辺へ悪影響を及ぼすマンションの例</a:t>
            </a:r>
          </a:p>
        </p:txBody>
      </p:sp>
      <p:pic>
        <p:nvPicPr>
          <p:cNvPr id="9" name="図 8">
            <a:extLst>
              <a:ext uri="{FF2B5EF4-FFF2-40B4-BE49-F238E27FC236}">
                <a16:creationId xmlns:a16="http://schemas.microsoft.com/office/drawing/2014/main" id="{B177CE32-0BA9-47EE-937D-47807F4D6F5D}"/>
              </a:ext>
            </a:extLst>
          </p:cNvPr>
          <p:cNvPicPr>
            <a:picLocks noChangeAspect="1"/>
          </p:cNvPicPr>
          <p:nvPr/>
        </p:nvPicPr>
        <p:blipFill>
          <a:blip r:embed="rId2"/>
          <a:stretch>
            <a:fillRect/>
          </a:stretch>
        </p:blipFill>
        <p:spPr>
          <a:xfrm>
            <a:off x="147917" y="955489"/>
            <a:ext cx="8848166" cy="5118141"/>
          </a:xfrm>
          <a:prstGeom prst="rect">
            <a:avLst/>
          </a:prstGeom>
          <a:ln>
            <a:solidFill>
              <a:schemeClr val="tx1"/>
            </a:solidFill>
          </a:ln>
        </p:spPr>
      </p:pic>
      <p:sp>
        <p:nvSpPr>
          <p:cNvPr id="6" name="テキスト ボックス 5">
            <a:extLst>
              <a:ext uri="{FF2B5EF4-FFF2-40B4-BE49-F238E27FC236}">
                <a16:creationId xmlns:a16="http://schemas.microsoft.com/office/drawing/2014/main" id="{EA38BAC2-6118-4AC3-8C15-16A7F6BED30C}"/>
              </a:ext>
            </a:extLst>
          </p:cNvPr>
          <p:cNvSpPr txBox="1"/>
          <p:nvPr/>
        </p:nvSpPr>
        <p:spPr>
          <a:xfrm>
            <a:off x="8657859" y="6412334"/>
            <a:ext cx="415498" cy="369332"/>
          </a:xfrm>
          <a:prstGeom prst="rect">
            <a:avLst/>
          </a:prstGeom>
          <a:solidFill>
            <a:schemeClr val="bg1"/>
          </a:solidFill>
          <a:ln>
            <a:solidFill>
              <a:schemeClr val="tx1"/>
            </a:solidFill>
          </a:ln>
        </p:spPr>
        <p:txBody>
          <a:bodyPr wrap="none" rtlCol="0">
            <a:spAutoFit/>
          </a:bodyPr>
          <a:lstStyle/>
          <a:p>
            <a:r>
              <a:rPr kumimoji="1" lang="ja-JP" altLang="en-US" dirty="0"/>
              <a:t>２</a:t>
            </a:r>
          </a:p>
        </p:txBody>
      </p:sp>
      <p:sp>
        <p:nvSpPr>
          <p:cNvPr id="7" name="テキスト ボックス 6">
            <a:extLst>
              <a:ext uri="{FF2B5EF4-FFF2-40B4-BE49-F238E27FC236}">
                <a16:creationId xmlns:a16="http://schemas.microsoft.com/office/drawing/2014/main" id="{C37D617A-3C79-4D31-9F95-1852113C45B9}"/>
              </a:ext>
            </a:extLst>
          </p:cNvPr>
          <p:cNvSpPr txBox="1"/>
          <p:nvPr/>
        </p:nvSpPr>
        <p:spPr>
          <a:xfrm>
            <a:off x="218113" y="6196890"/>
            <a:ext cx="7801762" cy="215444"/>
          </a:xfrm>
          <a:prstGeom prst="rect">
            <a:avLst/>
          </a:prstGeom>
          <a:noFill/>
        </p:spPr>
        <p:txBody>
          <a:bodyPr wrap="square" rtlCol="0">
            <a:spAutoFit/>
          </a:bodyPr>
          <a:lstStyle/>
          <a:p>
            <a:r>
              <a:rPr kumimoji="1" lang="ja-JP" altLang="en-US" sz="800" dirty="0">
                <a:latin typeface="+mn-ea"/>
              </a:rPr>
              <a:t>出典：国土交通省</a:t>
            </a:r>
            <a:r>
              <a:rPr kumimoji="1" lang="en-US" altLang="ja-JP" sz="800" dirty="0">
                <a:latin typeface="+mn-ea"/>
              </a:rPr>
              <a:t>HP</a:t>
            </a:r>
            <a:r>
              <a:rPr kumimoji="1" lang="ja-JP" altLang="en-US" sz="800" dirty="0">
                <a:latin typeface="+mn-ea"/>
              </a:rPr>
              <a:t>「</a:t>
            </a:r>
            <a:r>
              <a:rPr lang="zh-TW" altLang="en-US" sz="800" dirty="0">
                <a:latin typeface="游ゴシック" panose="020B0400000000000000" pitchFamily="50" charset="-128"/>
                <a:ea typeface="游ゴシック" panose="020B0400000000000000" pitchFamily="50" charset="-128"/>
              </a:rPr>
              <a:t>社会資本整備審議会住宅宅地分科会</a:t>
            </a:r>
            <a:r>
              <a:rPr lang="ja-JP" altLang="en-US" sz="800" dirty="0">
                <a:latin typeface="+mn-ea"/>
              </a:rPr>
              <a:t>マンション政策小委員会　とりまとめ参考資料」（</a:t>
            </a:r>
            <a:r>
              <a:rPr lang="en-US" altLang="ja-JP" sz="800" dirty="0">
                <a:latin typeface="+mn-ea"/>
                <a:hlinkClick r:id="rId3"/>
              </a:rPr>
              <a:t>https://www.mlit.go.jp/common/001329151.pdf</a:t>
            </a:r>
            <a:r>
              <a:rPr lang="ja-JP" altLang="en-US" sz="800" dirty="0">
                <a:latin typeface="+mn-ea"/>
              </a:rPr>
              <a:t>）</a:t>
            </a:r>
            <a:endParaRPr kumimoji="1" lang="ja-JP" altLang="en-US" sz="800" dirty="0">
              <a:latin typeface="+mn-ea"/>
            </a:endParaRPr>
          </a:p>
        </p:txBody>
      </p:sp>
    </p:spTree>
    <p:extLst>
      <p:ext uri="{BB962C8B-B14F-4D97-AF65-F5344CB8AC3E}">
        <p14:creationId xmlns:p14="http://schemas.microsoft.com/office/powerpoint/2010/main" val="22729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D64A20B-39F5-488A-BBBD-7ED14FD9D1C2}"/>
              </a:ext>
            </a:extLst>
          </p:cNvPr>
          <p:cNvSpPr txBox="1"/>
          <p:nvPr/>
        </p:nvSpPr>
        <p:spPr>
          <a:xfrm>
            <a:off x="5559394" y="540321"/>
            <a:ext cx="3390672" cy="430887"/>
          </a:xfrm>
          <a:prstGeom prst="rect">
            <a:avLst/>
          </a:prstGeom>
          <a:noFill/>
          <a:ln>
            <a:solidFill>
              <a:schemeClr val="tx1"/>
            </a:solidFill>
          </a:ln>
        </p:spPr>
        <p:txBody>
          <a:bodyPr wrap="none" rtlCol="0">
            <a:spAutoFit/>
          </a:bodyPr>
          <a:lstStyle/>
          <a:p>
            <a:r>
              <a:rPr kumimoji="1" lang="ja-JP" altLang="en-US" sz="1100" dirty="0">
                <a:latin typeface="Meiryo UI" panose="020B0604030504040204" pitchFamily="50" charset="-128"/>
                <a:ea typeface="Meiryo UI" panose="020B0604030504040204" pitchFamily="50" charset="-128"/>
              </a:rPr>
              <a:t>　国土交通省　</a:t>
            </a:r>
            <a:r>
              <a:rPr lang="ja-JP" altLang="en-US" sz="1100" dirty="0"/>
              <a:t>令和２年度</a:t>
            </a:r>
            <a:endParaRPr lang="en-US" altLang="ja-JP" sz="1100" dirty="0"/>
          </a:p>
          <a:p>
            <a:r>
              <a:rPr lang="ja-JP" altLang="en-US" sz="1100" dirty="0"/>
              <a:t> </a:t>
            </a:r>
            <a:r>
              <a:rPr kumimoji="1" lang="ja-JP" altLang="en-US" sz="1100" dirty="0">
                <a:latin typeface="Meiryo UI" panose="020B0604030504040204" pitchFamily="50" charset="-128"/>
                <a:ea typeface="Meiryo UI" panose="020B0604030504040204" pitchFamily="50" charset="-128"/>
              </a:rPr>
              <a:t>「</a:t>
            </a:r>
            <a:r>
              <a:rPr lang="ja-JP" altLang="en-US" sz="1100" dirty="0"/>
              <a:t>マンション管理適正化・再生推進事業」採択事業</a:t>
            </a:r>
            <a:endParaRPr kumimoji="1" lang="ja-JP" altLang="en-US" sz="1100" dirty="0"/>
          </a:p>
        </p:txBody>
      </p:sp>
      <p:sp>
        <p:nvSpPr>
          <p:cNvPr id="9" name="テキスト ボックス 8">
            <a:extLst>
              <a:ext uri="{FF2B5EF4-FFF2-40B4-BE49-F238E27FC236}">
                <a16:creationId xmlns:a16="http://schemas.microsoft.com/office/drawing/2014/main" id="{33016422-84FE-400A-8EB1-931D2EF0842A}"/>
              </a:ext>
            </a:extLst>
          </p:cNvPr>
          <p:cNvSpPr txBox="1"/>
          <p:nvPr/>
        </p:nvSpPr>
        <p:spPr>
          <a:xfrm>
            <a:off x="345056" y="823448"/>
            <a:ext cx="8605009" cy="5262979"/>
          </a:xfrm>
          <a:prstGeom prst="rect">
            <a:avLst/>
          </a:prstGeom>
          <a:noFill/>
        </p:spPr>
        <p:txBody>
          <a:bodyPr wrap="square" rtlCol="0">
            <a:spAutoFit/>
          </a:bodyPr>
          <a:lstStyle/>
          <a:p>
            <a:r>
              <a:rPr kumimoji="1" lang="ja-JP" altLang="en-US" sz="1400" dirty="0"/>
              <a:t>◇期間：令和２年１１月～令和３年２月</a:t>
            </a:r>
            <a:endParaRPr kumimoji="1" lang="en-US" altLang="ja-JP" sz="1400" dirty="0"/>
          </a:p>
          <a:p>
            <a:endParaRPr kumimoji="1" lang="en-US" altLang="ja-JP" sz="1400" dirty="0"/>
          </a:p>
          <a:p>
            <a:r>
              <a:rPr kumimoji="1" lang="ja-JP" altLang="en-US" sz="1400" dirty="0"/>
              <a:t>◇抽出したマンション：大阪府内のマンション６棟</a:t>
            </a:r>
            <a:endParaRPr kumimoji="1" lang="en-US" altLang="ja-JP" sz="1400" dirty="0"/>
          </a:p>
          <a:p>
            <a:endParaRPr kumimoji="1" lang="en-US" altLang="ja-JP" sz="1400" dirty="0"/>
          </a:p>
          <a:p>
            <a:endParaRPr kumimoji="1" lang="en-US" altLang="ja-JP" sz="1400" dirty="0"/>
          </a:p>
          <a:p>
            <a:endParaRPr kumimoji="1" lang="en-US" altLang="ja-JP" sz="1400" dirty="0"/>
          </a:p>
          <a:p>
            <a:endParaRPr kumimoji="1" lang="en-US" altLang="ja-JP" sz="1400" dirty="0"/>
          </a:p>
          <a:p>
            <a:endParaRPr kumimoji="1" lang="en-US" altLang="ja-JP" sz="1400" dirty="0"/>
          </a:p>
          <a:p>
            <a:endParaRPr kumimoji="1" lang="en-US" altLang="ja-JP" sz="1400" dirty="0"/>
          </a:p>
          <a:p>
            <a:endParaRPr kumimoji="1" lang="en-US" altLang="ja-JP" sz="1400" dirty="0"/>
          </a:p>
          <a:p>
            <a:endParaRPr kumimoji="1" lang="en-US" altLang="ja-JP" sz="1400" dirty="0"/>
          </a:p>
          <a:p>
            <a:endParaRPr kumimoji="1" lang="en-US" altLang="ja-JP" sz="1400" dirty="0"/>
          </a:p>
          <a:p>
            <a:endParaRPr kumimoji="1" lang="en-US" altLang="ja-JP" sz="1400" dirty="0"/>
          </a:p>
          <a:p>
            <a:endParaRPr kumimoji="1" lang="en-US" altLang="ja-JP" sz="1400" dirty="0"/>
          </a:p>
          <a:p>
            <a:endParaRPr kumimoji="1" lang="en-US" altLang="ja-JP" sz="1400" dirty="0"/>
          </a:p>
          <a:p>
            <a:endParaRPr kumimoji="1" lang="en-US" altLang="ja-JP" sz="1400" dirty="0"/>
          </a:p>
          <a:p>
            <a:endParaRPr kumimoji="1" lang="en-US" altLang="ja-JP" sz="1400" dirty="0"/>
          </a:p>
          <a:p>
            <a:endParaRPr kumimoji="1" lang="en-US" altLang="ja-JP" sz="1400" dirty="0"/>
          </a:p>
          <a:p>
            <a:endParaRPr kumimoji="1" lang="en-US" altLang="ja-JP" sz="1400" dirty="0"/>
          </a:p>
          <a:p>
            <a:r>
              <a:rPr kumimoji="1" lang="ja-JP" altLang="en-US" sz="1400" dirty="0"/>
              <a:t>◇調査内容</a:t>
            </a:r>
            <a:endParaRPr kumimoji="1" lang="en-US" altLang="ja-JP" sz="1400" dirty="0"/>
          </a:p>
          <a:p>
            <a:r>
              <a:rPr kumimoji="1" lang="ja-JP" altLang="en-US" sz="1400" dirty="0"/>
              <a:t>　・法定図書調査（登記簿、建築計画概要書）</a:t>
            </a:r>
            <a:endParaRPr kumimoji="1" lang="en-US" altLang="ja-JP" sz="1400" dirty="0"/>
          </a:p>
          <a:p>
            <a:r>
              <a:rPr kumimoji="1" lang="ja-JP" altLang="en-US" sz="1400" dirty="0"/>
              <a:t>　・目視による現地調査</a:t>
            </a:r>
            <a:endParaRPr kumimoji="1" lang="en-US" altLang="ja-JP" sz="1400" dirty="0"/>
          </a:p>
          <a:p>
            <a:r>
              <a:rPr kumimoji="1" lang="ja-JP" altLang="en-US" sz="1400" dirty="0"/>
              <a:t>　・全住戸へのヒアリング調査</a:t>
            </a:r>
            <a:endParaRPr kumimoji="1" lang="en-US" altLang="ja-JP" sz="1400" dirty="0"/>
          </a:p>
          <a:p>
            <a:r>
              <a:rPr kumimoji="1" lang="ja-JP" altLang="en-US" sz="1400" dirty="0"/>
              <a:t>　・ヒアリングできなかった区分所有者、賃借人にポスティング又は郵送でアンケート調査　</a:t>
            </a:r>
            <a:endParaRPr kumimoji="1" lang="en-US" altLang="ja-JP" sz="1400" dirty="0"/>
          </a:p>
        </p:txBody>
      </p:sp>
      <p:graphicFrame>
        <p:nvGraphicFramePr>
          <p:cNvPr id="10" name="表 10">
            <a:extLst>
              <a:ext uri="{FF2B5EF4-FFF2-40B4-BE49-F238E27FC236}">
                <a16:creationId xmlns:a16="http://schemas.microsoft.com/office/drawing/2014/main" id="{26A064A4-BDE0-4B45-AE10-177FBB28AB2D}"/>
              </a:ext>
            </a:extLst>
          </p:cNvPr>
          <p:cNvGraphicFramePr>
            <a:graphicFrameLocks noGrp="1"/>
          </p:cNvGraphicFramePr>
          <p:nvPr>
            <p:extLst>
              <p:ext uri="{D42A27DB-BD31-4B8C-83A1-F6EECF244321}">
                <p14:modId xmlns:p14="http://schemas.microsoft.com/office/powerpoint/2010/main" val="3301451122"/>
              </p:ext>
            </p:extLst>
          </p:nvPr>
        </p:nvGraphicFramePr>
        <p:xfrm>
          <a:off x="345056" y="1671199"/>
          <a:ext cx="8453888" cy="2961832"/>
        </p:xfrm>
        <a:graphic>
          <a:graphicData uri="http://schemas.openxmlformats.org/drawingml/2006/table">
            <a:tbl>
              <a:tblPr firstRow="1" bandRow="1">
                <a:tableStyleId>{5C22544A-7EE6-4342-B048-85BDC9FD1C3A}</a:tableStyleId>
              </a:tblPr>
              <a:tblGrid>
                <a:gridCol w="621102">
                  <a:extLst>
                    <a:ext uri="{9D8B030D-6E8A-4147-A177-3AD203B41FA5}">
                      <a16:colId xmlns:a16="http://schemas.microsoft.com/office/drawing/2014/main" val="606778"/>
                    </a:ext>
                  </a:extLst>
                </a:gridCol>
                <a:gridCol w="1230942">
                  <a:extLst>
                    <a:ext uri="{9D8B030D-6E8A-4147-A177-3AD203B41FA5}">
                      <a16:colId xmlns:a16="http://schemas.microsoft.com/office/drawing/2014/main" val="430265817"/>
                    </a:ext>
                  </a:extLst>
                </a:gridCol>
                <a:gridCol w="749300">
                  <a:extLst>
                    <a:ext uri="{9D8B030D-6E8A-4147-A177-3AD203B41FA5}">
                      <a16:colId xmlns:a16="http://schemas.microsoft.com/office/drawing/2014/main" val="868853525"/>
                    </a:ext>
                  </a:extLst>
                </a:gridCol>
                <a:gridCol w="4254500">
                  <a:extLst>
                    <a:ext uri="{9D8B030D-6E8A-4147-A177-3AD203B41FA5}">
                      <a16:colId xmlns:a16="http://schemas.microsoft.com/office/drawing/2014/main" val="4281257621"/>
                    </a:ext>
                  </a:extLst>
                </a:gridCol>
                <a:gridCol w="1598044">
                  <a:extLst>
                    <a:ext uri="{9D8B030D-6E8A-4147-A177-3AD203B41FA5}">
                      <a16:colId xmlns:a16="http://schemas.microsoft.com/office/drawing/2014/main" val="1116849488"/>
                    </a:ext>
                  </a:extLst>
                </a:gridCol>
              </a:tblGrid>
              <a:tr h="412601">
                <a:tc>
                  <a:txBody>
                    <a:bodyPr/>
                    <a:lstStyle/>
                    <a:p>
                      <a:pPr algn="ctr"/>
                      <a:r>
                        <a:rPr kumimoji="1" lang="ja-JP" altLang="en-US" sz="1100" b="1" dirty="0"/>
                        <a:t>分類</a:t>
                      </a:r>
                    </a:p>
                  </a:txBody>
                  <a:tcPr anchor="ctr"/>
                </a:tc>
                <a:tc>
                  <a:txBody>
                    <a:bodyPr/>
                    <a:lstStyle/>
                    <a:p>
                      <a:pPr algn="ctr"/>
                      <a:r>
                        <a:rPr kumimoji="1" lang="ja-JP" altLang="en-US" sz="1100" b="1" dirty="0"/>
                        <a:t>抽出に使用した</a:t>
                      </a:r>
                      <a:endParaRPr kumimoji="1" lang="en-US" altLang="ja-JP" sz="1100" b="1" dirty="0"/>
                    </a:p>
                    <a:p>
                      <a:pPr algn="ctr"/>
                      <a:r>
                        <a:rPr kumimoji="1" lang="ja-JP" altLang="en-US" sz="1100" b="1" dirty="0"/>
                        <a:t>データ等</a:t>
                      </a:r>
                    </a:p>
                  </a:txBody>
                  <a:tcPr anchor="ctr"/>
                </a:tc>
                <a:tc>
                  <a:txBody>
                    <a:bodyPr/>
                    <a:lstStyle/>
                    <a:p>
                      <a:pPr algn="ctr"/>
                      <a:r>
                        <a:rPr kumimoji="1" lang="ja-JP" altLang="en-US" sz="1100" b="1" dirty="0"/>
                        <a:t>立地</a:t>
                      </a:r>
                    </a:p>
                  </a:txBody>
                  <a:tcPr anchor="ctr"/>
                </a:tc>
                <a:tc>
                  <a:txBody>
                    <a:bodyPr/>
                    <a:lstStyle/>
                    <a:p>
                      <a:pPr algn="ctr"/>
                      <a:r>
                        <a:rPr kumimoji="1" lang="ja-JP" altLang="en-US" sz="1100" b="1" dirty="0"/>
                        <a:t>内容</a:t>
                      </a:r>
                    </a:p>
                  </a:txBody>
                  <a:tcPr anchor="ctr"/>
                </a:tc>
                <a:tc>
                  <a:txBody>
                    <a:bodyPr/>
                    <a:lstStyle/>
                    <a:p>
                      <a:pPr algn="ctr"/>
                      <a:r>
                        <a:rPr kumimoji="1" lang="ja-JP" altLang="en-US" sz="1100" b="1" dirty="0"/>
                        <a:t>備考</a:t>
                      </a:r>
                    </a:p>
                  </a:txBody>
                  <a:tcPr anchor="ctr"/>
                </a:tc>
                <a:extLst>
                  <a:ext uri="{0D108BD9-81ED-4DB2-BD59-A6C34878D82A}">
                    <a16:rowId xmlns:a16="http://schemas.microsoft.com/office/drawing/2014/main" val="3472485806"/>
                  </a:ext>
                </a:extLst>
              </a:tr>
              <a:tr h="371850">
                <a:tc rowSpan="3">
                  <a:txBody>
                    <a:bodyPr/>
                    <a:lstStyle/>
                    <a:p>
                      <a:r>
                        <a:rPr kumimoji="1" lang="ja-JP" altLang="en-US" sz="1100" b="1" dirty="0"/>
                        <a:t>ソフト</a:t>
                      </a:r>
                    </a:p>
                  </a:txBody>
                  <a:tcPr anchor="ctr"/>
                </a:tc>
                <a:tc>
                  <a:txBody>
                    <a:bodyPr/>
                    <a:lstStyle/>
                    <a:p>
                      <a:r>
                        <a:rPr kumimoji="1" lang="ja-JP" altLang="en-US" sz="1100" b="1" dirty="0"/>
                        <a:t>既往調査</a:t>
                      </a:r>
                    </a:p>
                  </a:txBody>
                  <a:tcPr anchor="ctr"/>
                </a:tc>
                <a:tc>
                  <a:txBody>
                    <a:bodyPr/>
                    <a:lstStyle/>
                    <a:p>
                      <a:r>
                        <a:rPr kumimoji="1" lang="ja-JP" altLang="en-US" sz="1100" b="1" dirty="0"/>
                        <a:t>市街地</a:t>
                      </a:r>
                    </a:p>
                  </a:txBody>
                  <a:tcPr anchor="ctr"/>
                </a:tc>
                <a:tc>
                  <a:txBody>
                    <a:bodyPr/>
                    <a:lstStyle/>
                    <a:p>
                      <a:r>
                        <a:rPr kumimoji="1" lang="ja-JP" altLang="en-US" sz="1100" b="1" dirty="0"/>
                        <a:t>管理組合がなく、長期修繕計画・修繕積立金のないマンション</a:t>
                      </a:r>
                    </a:p>
                  </a:txBody>
                  <a:tcPr anchor="ctr"/>
                </a:tc>
                <a:tc>
                  <a:txBody>
                    <a:bodyPr/>
                    <a:lstStyle/>
                    <a:p>
                      <a:endParaRPr kumimoji="1" lang="ja-JP" altLang="en-US" sz="1100" b="1"/>
                    </a:p>
                  </a:txBody>
                  <a:tcPr anchor="ctr"/>
                </a:tc>
                <a:extLst>
                  <a:ext uri="{0D108BD9-81ED-4DB2-BD59-A6C34878D82A}">
                    <a16:rowId xmlns:a16="http://schemas.microsoft.com/office/drawing/2014/main" val="1328397260"/>
                  </a:ext>
                </a:extLst>
              </a:tr>
              <a:tr h="412601">
                <a:tc vMerge="1">
                  <a:txBody>
                    <a:bodyPr/>
                    <a:lstStyle/>
                    <a:p>
                      <a:endParaRPr kumimoji="1" lang="ja-JP" altLang="en-US" sz="1050" dirty="0"/>
                    </a:p>
                  </a:txBody>
                  <a:tcPr/>
                </a:tc>
                <a:tc>
                  <a:txBody>
                    <a:bodyPr/>
                    <a:lstStyle/>
                    <a:p>
                      <a:r>
                        <a:rPr kumimoji="1" lang="ja-JP" altLang="en-US" sz="1100" b="1" dirty="0"/>
                        <a:t>既往調査</a:t>
                      </a:r>
                    </a:p>
                  </a:txBody>
                  <a:tcPr anchor="ctr"/>
                </a:tc>
                <a:tc>
                  <a:txBody>
                    <a:bodyPr/>
                    <a:lstStyle/>
                    <a:p>
                      <a:r>
                        <a:rPr kumimoji="1" lang="ja-JP" altLang="en-US" sz="1100" b="1" dirty="0"/>
                        <a:t>市街地</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a:t>長期修繕計画・修繕積立金のないマンション</a:t>
                      </a:r>
                      <a:endParaRPr kumimoji="1" lang="en-US" altLang="ja-JP" sz="1100" b="1" dirty="0"/>
                    </a:p>
                  </a:txBody>
                  <a:tcPr anchor="ctr"/>
                </a:tc>
                <a:tc>
                  <a:txBody>
                    <a:bodyPr/>
                    <a:lstStyle/>
                    <a:p>
                      <a:endParaRPr kumimoji="1" lang="ja-JP" altLang="en-US" sz="1100" b="1"/>
                    </a:p>
                  </a:txBody>
                  <a:tcPr anchor="ctr"/>
                </a:tc>
                <a:extLst>
                  <a:ext uri="{0D108BD9-81ED-4DB2-BD59-A6C34878D82A}">
                    <a16:rowId xmlns:a16="http://schemas.microsoft.com/office/drawing/2014/main" val="3770192521"/>
                  </a:ext>
                </a:extLst>
              </a:tr>
              <a:tr h="412601">
                <a:tc vMerge="1">
                  <a:txBody>
                    <a:bodyPr/>
                    <a:lstStyle/>
                    <a:p>
                      <a:endParaRPr kumimoji="1" lang="ja-JP" altLang="en-US" sz="1050" dirty="0"/>
                    </a:p>
                  </a:txBody>
                  <a:tcPr/>
                </a:tc>
                <a:tc>
                  <a:txBody>
                    <a:bodyPr/>
                    <a:lstStyle/>
                    <a:p>
                      <a:r>
                        <a:rPr kumimoji="1" lang="ja-JP" altLang="en-US" sz="1100" b="1" dirty="0"/>
                        <a:t>既往研究</a:t>
                      </a:r>
                      <a:endParaRPr kumimoji="1" lang="en-US" altLang="ja-JP" sz="1100" b="1" dirty="0"/>
                    </a:p>
                    <a:p>
                      <a:r>
                        <a:rPr kumimoji="1" lang="ja-JP" altLang="en-US" sz="1100" b="1" dirty="0"/>
                        <a:t>不動産情報</a:t>
                      </a:r>
                    </a:p>
                  </a:txBody>
                  <a:tcPr anchor="ctr"/>
                </a:tc>
                <a:tc>
                  <a:txBody>
                    <a:bodyPr/>
                    <a:lstStyle/>
                    <a:p>
                      <a:r>
                        <a:rPr kumimoji="1" lang="ja-JP" altLang="en-US" sz="1100" b="1" dirty="0"/>
                        <a:t>郊外</a:t>
                      </a:r>
                    </a:p>
                  </a:txBody>
                  <a:tcPr anchor="ctr"/>
                </a:tc>
                <a:tc>
                  <a:txBody>
                    <a:bodyPr/>
                    <a:lstStyle/>
                    <a:p>
                      <a:r>
                        <a:rPr kumimoji="1" lang="ja-JP" altLang="en-US" sz="1100" b="1" dirty="0"/>
                        <a:t>管理規約、管理費等の規定がないと推定されるマンション</a:t>
                      </a:r>
                    </a:p>
                  </a:txBody>
                  <a:tcPr anchor="ctr"/>
                </a:tc>
                <a:tc>
                  <a:txBody>
                    <a:bodyPr/>
                    <a:lstStyle/>
                    <a:p>
                      <a:r>
                        <a:rPr kumimoji="1" lang="ja-JP" altLang="en-US" sz="1100" b="1" dirty="0"/>
                        <a:t>リゾート型</a:t>
                      </a:r>
                      <a:endParaRPr kumimoji="1" lang="en-US" altLang="ja-JP" sz="1100" b="1" dirty="0"/>
                    </a:p>
                    <a:p>
                      <a:r>
                        <a:rPr kumimoji="1" lang="ja-JP" altLang="en-US" sz="1100" b="1" dirty="0"/>
                        <a:t>釣り道具等の倉庫としての利用が想定</a:t>
                      </a:r>
                      <a:endParaRPr kumimoji="1" lang="en-US" altLang="ja-JP" sz="1100" b="1" dirty="0"/>
                    </a:p>
                  </a:txBody>
                  <a:tcPr anchor="ctr"/>
                </a:tc>
                <a:extLst>
                  <a:ext uri="{0D108BD9-81ED-4DB2-BD59-A6C34878D82A}">
                    <a16:rowId xmlns:a16="http://schemas.microsoft.com/office/drawing/2014/main" val="1671393155"/>
                  </a:ext>
                </a:extLst>
              </a:tr>
              <a:tr h="412601">
                <a:tc rowSpan="3">
                  <a:txBody>
                    <a:bodyPr/>
                    <a:lstStyle/>
                    <a:p>
                      <a:r>
                        <a:rPr kumimoji="1" lang="ja-JP" altLang="en-US" sz="1100" b="1" dirty="0"/>
                        <a:t>ハード</a:t>
                      </a:r>
                    </a:p>
                  </a:txBody>
                  <a:tcPr anchor="ctr"/>
                </a:tc>
                <a:tc>
                  <a:txBody>
                    <a:bodyPr/>
                    <a:lstStyle/>
                    <a:p>
                      <a:r>
                        <a:rPr kumimoji="1" lang="ja-JP" altLang="en-US" sz="1100" b="1" dirty="0"/>
                        <a:t>既往調査</a:t>
                      </a:r>
                    </a:p>
                  </a:txBody>
                  <a:tcPr anchor="ctr"/>
                </a:tc>
                <a:tc>
                  <a:txBody>
                    <a:bodyPr/>
                    <a:lstStyle/>
                    <a:p>
                      <a:r>
                        <a:rPr kumimoji="1" lang="ja-JP" altLang="en-US" sz="1100" b="1" dirty="0"/>
                        <a:t>市街地</a:t>
                      </a:r>
                    </a:p>
                  </a:txBody>
                  <a:tcPr anchor="ctr"/>
                </a:tc>
                <a:tc>
                  <a:txBody>
                    <a:bodyPr/>
                    <a:lstStyle/>
                    <a:p>
                      <a:r>
                        <a:rPr kumimoji="1" lang="ja-JP" altLang="en-US" sz="1100" b="1" dirty="0"/>
                        <a:t>ハードに係る管理不適正として把握していたマンション</a:t>
                      </a:r>
                    </a:p>
                  </a:txBody>
                  <a:tcPr anchor="ctr"/>
                </a:tc>
                <a:tc>
                  <a:txBody>
                    <a:bodyPr/>
                    <a:lstStyle/>
                    <a:p>
                      <a:endParaRPr kumimoji="1" lang="ja-JP" altLang="en-US" sz="1100" b="1"/>
                    </a:p>
                  </a:txBody>
                  <a:tcPr anchor="ctr"/>
                </a:tc>
                <a:extLst>
                  <a:ext uri="{0D108BD9-81ED-4DB2-BD59-A6C34878D82A}">
                    <a16:rowId xmlns:a16="http://schemas.microsoft.com/office/drawing/2014/main" val="1940219715"/>
                  </a:ext>
                </a:extLst>
              </a:tr>
              <a:tr h="371850">
                <a:tc vMerge="1">
                  <a:txBody>
                    <a:bodyPr/>
                    <a:lstStyle/>
                    <a:p>
                      <a:endParaRPr kumimoji="1" lang="ja-JP" altLang="en-US" sz="1050" dirty="0"/>
                    </a:p>
                  </a:txBody>
                  <a:tcPr/>
                </a:tc>
                <a:tc>
                  <a:txBody>
                    <a:bodyPr/>
                    <a:lstStyle/>
                    <a:p>
                      <a:r>
                        <a:rPr kumimoji="1" lang="ja-JP" altLang="en-US" sz="1100" b="1" dirty="0"/>
                        <a:t>既往研究</a:t>
                      </a:r>
                    </a:p>
                  </a:txBody>
                  <a:tcPr anchor="ctr"/>
                </a:tc>
                <a:tc>
                  <a:txBody>
                    <a:bodyPr/>
                    <a:lstStyle/>
                    <a:p>
                      <a:r>
                        <a:rPr kumimoji="1" lang="ja-JP" altLang="en-US" sz="1100" b="1" dirty="0"/>
                        <a:t>都心</a:t>
                      </a:r>
                    </a:p>
                  </a:txBody>
                  <a:tcPr anchor="ctr"/>
                </a:tc>
                <a:tc>
                  <a:txBody>
                    <a:bodyPr/>
                    <a:lstStyle/>
                    <a:p>
                      <a:r>
                        <a:rPr kumimoji="1" lang="ja-JP" altLang="en-US" sz="1100" b="1" dirty="0"/>
                        <a:t>ハードに係る管理不適正として把握していたマンション</a:t>
                      </a:r>
                    </a:p>
                  </a:txBody>
                  <a:tcPr anchor="ctr"/>
                </a:tc>
                <a:tc>
                  <a:txBody>
                    <a:bodyPr/>
                    <a:lstStyle/>
                    <a:p>
                      <a:endParaRPr kumimoji="1" lang="ja-JP" altLang="en-US" sz="1100" b="1" dirty="0"/>
                    </a:p>
                  </a:txBody>
                  <a:tcPr anchor="ctr"/>
                </a:tc>
                <a:extLst>
                  <a:ext uri="{0D108BD9-81ED-4DB2-BD59-A6C34878D82A}">
                    <a16:rowId xmlns:a16="http://schemas.microsoft.com/office/drawing/2014/main" val="2528173720"/>
                  </a:ext>
                </a:extLst>
              </a:tr>
              <a:tr h="371850">
                <a:tc vMerge="1">
                  <a:txBody>
                    <a:bodyPr/>
                    <a:lstStyle/>
                    <a:p>
                      <a:endParaRPr kumimoji="1" lang="ja-JP" altLang="en-US" sz="1050" dirty="0"/>
                    </a:p>
                  </a:txBody>
                  <a:tcPr/>
                </a:tc>
                <a:tc>
                  <a:txBody>
                    <a:bodyPr/>
                    <a:lstStyle/>
                    <a:p>
                      <a:r>
                        <a:rPr kumimoji="1" lang="ja-JP" altLang="en-US" sz="1100" b="1" dirty="0"/>
                        <a:t>既往研究</a:t>
                      </a:r>
                    </a:p>
                  </a:txBody>
                  <a:tcPr anchor="ctr"/>
                </a:tc>
                <a:tc>
                  <a:txBody>
                    <a:bodyPr/>
                    <a:lstStyle/>
                    <a:p>
                      <a:r>
                        <a:rPr kumimoji="1" lang="ja-JP" altLang="en-US" sz="1100" b="1" dirty="0"/>
                        <a:t>都心</a:t>
                      </a:r>
                    </a:p>
                  </a:txBody>
                  <a:tcPr anchor="ctr"/>
                </a:tc>
                <a:tc>
                  <a:txBody>
                    <a:bodyPr/>
                    <a:lstStyle/>
                    <a:p>
                      <a:r>
                        <a:rPr kumimoji="1" lang="ja-JP" altLang="en-US" sz="1100" b="1" dirty="0"/>
                        <a:t>ハードに係る管理不適正として把握していたマンション</a:t>
                      </a:r>
                    </a:p>
                  </a:txBody>
                  <a:tcPr anchor="ctr"/>
                </a:tc>
                <a:tc>
                  <a:txBody>
                    <a:bodyPr/>
                    <a:lstStyle/>
                    <a:p>
                      <a:endParaRPr kumimoji="1" lang="ja-JP" altLang="en-US" sz="1100" b="1" dirty="0"/>
                    </a:p>
                  </a:txBody>
                  <a:tcPr anchor="ctr"/>
                </a:tc>
                <a:extLst>
                  <a:ext uri="{0D108BD9-81ED-4DB2-BD59-A6C34878D82A}">
                    <a16:rowId xmlns:a16="http://schemas.microsoft.com/office/drawing/2014/main" val="4279576134"/>
                  </a:ext>
                </a:extLst>
              </a:tr>
            </a:tbl>
          </a:graphicData>
        </a:graphic>
      </p:graphicFrame>
      <p:sp>
        <p:nvSpPr>
          <p:cNvPr id="8" name="正方形/長方形 7"/>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latin typeface="Meiryo UI" panose="020B0604030504040204" pitchFamily="50" charset="-128"/>
                <a:ea typeface="Meiryo UI" panose="020B0604030504040204" pitchFamily="50" charset="-128"/>
              </a:rPr>
              <a:t>　管理不適正マンション実態調査（実施主体：大阪府）</a:t>
            </a:r>
          </a:p>
        </p:txBody>
      </p:sp>
      <p:sp>
        <p:nvSpPr>
          <p:cNvPr id="7" name="テキスト ボックス 6">
            <a:extLst>
              <a:ext uri="{FF2B5EF4-FFF2-40B4-BE49-F238E27FC236}">
                <a16:creationId xmlns:a16="http://schemas.microsoft.com/office/drawing/2014/main" id="{EA38BAC2-6118-4AC3-8C15-16A7F6BED30C}"/>
              </a:ext>
            </a:extLst>
          </p:cNvPr>
          <p:cNvSpPr txBox="1"/>
          <p:nvPr/>
        </p:nvSpPr>
        <p:spPr>
          <a:xfrm>
            <a:off x="8655590" y="6412334"/>
            <a:ext cx="415498" cy="369332"/>
          </a:xfrm>
          <a:prstGeom prst="rect">
            <a:avLst/>
          </a:prstGeom>
          <a:solidFill>
            <a:schemeClr val="bg1"/>
          </a:solidFill>
          <a:ln>
            <a:solidFill>
              <a:schemeClr val="tx1"/>
            </a:solidFill>
          </a:ln>
        </p:spPr>
        <p:txBody>
          <a:bodyPr wrap="none" rtlCol="0">
            <a:spAutoFit/>
          </a:bodyPr>
          <a:lstStyle/>
          <a:p>
            <a:r>
              <a:rPr kumimoji="1" lang="ja-JP" altLang="en-US" dirty="0"/>
              <a:t>３</a:t>
            </a:r>
          </a:p>
        </p:txBody>
      </p:sp>
    </p:spTree>
    <p:extLst>
      <p:ext uri="{BB962C8B-B14F-4D97-AF65-F5344CB8AC3E}">
        <p14:creationId xmlns:p14="http://schemas.microsoft.com/office/powerpoint/2010/main" val="1756908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D64A20B-39F5-488A-BBBD-7ED14FD9D1C2}"/>
              </a:ext>
            </a:extLst>
          </p:cNvPr>
          <p:cNvSpPr txBox="1"/>
          <p:nvPr/>
        </p:nvSpPr>
        <p:spPr>
          <a:xfrm>
            <a:off x="5559394" y="540321"/>
            <a:ext cx="3390672" cy="430887"/>
          </a:xfrm>
          <a:prstGeom prst="rect">
            <a:avLst/>
          </a:prstGeom>
          <a:noFill/>
          <a:ln>
            <a:solidFill>
              <a:schemeClr val="tx1"/>
            </a:solidFill>
          </a:ln>
        </p:spPr>
        <p:txBody>
          <a:bodyPr wrap="none" rtlCol="0">
            <a:spAutoFit/>
          </a:bodyPr>
          <a:lstStyle/>
          <a:p>
            <a:r>
              <a:rPr kumimoji="1" lang="ja-JP" altLang="en-US" sz="1100" dirty="0">
                <a:latin typeface="Meiryo UI" panose="020B0604030504040204" pitchFamily="50" charset="-128"/>
                <a:ea typeface="Meiryo UI" panose="020B0604030504040204" pitchFamily="50" charset="-128"/>
              </a:rPr>
              <a:t>　国土交通省　</a:t>
            </a:r>
            <a:r>
              <a:rPr lang="ja-JP" altLang="en-US" sz="1100" dirty="0"/>
              <a:t>令和２年度</a:t>
            </a:r>
            <a:endParaRPr lang="en-US" altLang="ja-JP" sz="1100" dirty="0"/>
          </a:p>
          <a:p>
            <a:r>
              <a:rPr lang="ja-JP" altLang="en-US" sz="1100" dirty="0"/>
              <a:t> </a:t>
            </a:r>
            <a:r>
              <a:rPr kumimoji="1" lang="ja-JP" altLang="en-US" sz="1100" dirty="0">
                <a:latin typeface="Meiryo UI" panose="020B0604030504040204" pitchFamily="50" charset="-128"/>
                <a:ea typeface="Meiryo UI" panose="020B0604030504040204" pitchFamily="50" charset="-128"/>
              </a:rPr>
              <a:t>「</a:t>
            </a:r>
            <a:r>
              <a:rPr lang="ja-JP" altLang="en-US" sz="1100" dirty="0"/>
              <a:t>マンション管理適正化・再生推進事業」採択事業</a:t>
            </a:r>
            <a:endParaRPr kumimoji="1" lang="ja-JP" altLang="en-US" sz="1100" dirty="0"/>
          </a:p>
        </p:txBody>
      </p:sp>
      <p:sp>
        <p:nvSpPr>
          <p:cNvPr id="9" name="テキスト ボックス 8">
            <a:extLst>
              <a:ext uri="{FF2B5EF4-FFF2-40B4-BE49-F238E27FC236}">
                <a16:creationId xmlns:a16="http://schemas.microsoft.com/office/drawing/2014/main" id="{33016422-84FE-400A-8EB1-931D2EF0842A}"/>
              </a:ext>
            </a:extLst>
          </p:cNvPr>
          <p:cNvSpPr txBox="1"/>
          <p:nvPr/>
        </p:nvSpPr>
        <p:spPr>
          <a:xfrm>
            <a:off x="345056" y="971208"/>
            <a:ext cx="8605009" cy="307777"/>
          </a:xfrm>
          <a:prstGeom prst="rect">
            <a:avLst/>
          </a:prstGeom>
          <a:noFill/>
        </p:spPr>
        <p:txBody>
          <a:bodyPr wrap="square" rtlCol="0">
            <a:spAutoFit/>
          </a:bodyPr>
          <a:lstStyle/>
          <a:p>
            <a:r>
              <a:rPr kumimoji="1" lang="ja-JP" altLang="en-US" sz="1400" dirty="0"/>
              <a:t>◇調査結果及び既往研究による管理不適正となる要因</a:t>
            </a:r>
            <a:endParaRPr kumimoji="1" lang="en-US" altLang="ja-JP" sz="1400" dirty="0"/>
          </a:p>
        </p:txBody>
      </p:sp>
      <p:graphicFrame>
        <p:nvGraphicFramePr>
          <p:cNvPr id="11" name="表 10"/>
          <p:cNvGraphicFramePr>
            <a:graphicFrameLocks noGrp="1"/>
          </p:cNvGraphicFramePr>
          <p:nvPr>
            <p:extLst>
              <p:ext uri="{D42A27DB-BD31-4B8C-83A1-F6EECF244321}">
                <p14:modId xmlns:p14="http://schemas.microsoft.com/office/powerpoint/2010/main" val="2920658657"/>
              </p:ext>
            </p:extLst>
          </p:nvPr>
        </p:nvGraphicFramePr>
        <p:xfrm>
          <a:off x="532452" y="1421896"/>
          <a:ext cx="8243248" cy="4723103"/>
        </p:xfrm>
        <a:graphic>
          <a:graphicData uri="http://schemas.openxmlformats.org/drawingml/2006/table">
            <a:tbl>
              <a:tblPr firstRow="1" firstCol="1" bandRow="1">
                <a:tableStyleId>{5C22544A-7EE6-4342-B048-85BDC9FD1C3A}</a:tableStyleId>
              </a:tblPr>
              <a:tblGrid>
                <a:gridCol w="8243248">
                  <a:extLst>
                    <a:ext uri="{9D8B030D-6E8A-4147-A177-3AD203B41FA5}">
                      <a16:colId xmlns:a16="http://schemas.microsoft.com/office/drawing/2014/main" val="3527881947"/>
                    </a:ext>
                  </a:extLst>
                </a:gridCol>
              </a:tblGrid>
              <a:tr h="419783">
                <a:tc>
                  <a:txBody>
                    <a:bodyPr/>
                    <a:lstStyle/>
                    <a:p>
                      <a:pPr algn="ctr">
                        <a:spcAft>
                          <a:spcPts val="0"/>
                        </a:spcAft>
                      </a:pPr>
                      <a:r>
                        <a:rPr lang="ja-JP" sz="1400" kern="100" dirty="0">
                          <a:solidFill>
                            <a:schemeClr val="tx1"/>
                          </a:solidFill>
                          <a:effectLst/>
                        </a:rPr>
                        <a:t>管理不適正の要因</a:t>
                      </a:r>
                      <a:endParaRPr lang="ja-JP" sz="14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28385039"/>
                  </a:ext>
                </a:extLst>
              </a:tr>
              <a:tr h="307380">
                <a:tc>
                  <a:txBody>
                    <a:bodyPr/>
                    <a:lstStyle/>
                    <a:p>
                      <a:pPr marL="266700" indent="-266700" algn="l">
                        <a:spcAft>
                          <a:spcPts val="0"/>
                        </a:spcAft>
                      </a:pPr>
                      <a:r>
                        <a:rPr lang="ja-JP" sz="1600" b="0" kern="100" dirty="0">
                          <a:solidFill>
                            <a:schemeClr val="tx1"/>
                          </a:solidFill>
                          <a:effectLst/>
                        </a:rPr>
                        <a:t>１）分譲時の未整備（管理組合の未設立</a:t>
                      </a:r>
                      <a:r>
                        <a:rPr lang="ja-JP" altLang="en-US" sz="1600" b="0" kern="100" dirty="0">
                          <a:solidFill>
                            <a:schemeClr val="tx1"/>
                          </a:solidFill>
                          <a:effectLst/>
                        </a:rPr>
                        <a:t>、管理規約なし</a:t>
                      </a:r>
                      <a:r>
                        <a:rPr lang="ja-JP" sz="1600" b="0" kern="100" dirty="0">
                          <a:solidFill>
                            <a:schemeClr val="tx1"/>
                          </a:solidFill>
                          <a:effectLst/>
                        </a:rPr>
                        <a:t>等）</a:t>
                      </a:r>
                      <a:endParaRPr lang="ja-JP" sz="16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3241539"/>
                  </a:ext>
                </a:extLst>
              </a:tr>
              <a:tr h="307380">
                <a:tc>
                  <a:txBody>
                    <a:bodyPr/>
                    <a:lstStyle/>
                    <a:p>
                      <a:pPr algn="l">
                        <a:spcAft>
                          <a:spcPts val="0"/>
                        </a:spcAft>
                      </a:pPr>
                      <a:r>
                        <a:rPr lang="ja-JP" sz="1600" b="0" kern="100" dirty="0">
                          <a:solidFill>
                            <a:schemeClr val="tx1"/>
                          </a:solidFill>
                          <a:effectLst/>
                        </a:rPr>
                        <a:t>２）管理に無関心な大口所有者存在</a:t>
                      </a:r>
                      <a:endParaRPr lang="ja-JP" sz="16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43343945"/>
                  </a:ext>
                </a:extLst>
              </a:tr>
              <a:tr h="307380">
                <a:tc>
                  <a:txBody>
                    <a:bodyPr/>
                    <a:lstStyle/>
                    <a:p>
                      <a:pPr algn="l">
                        <a:spcAft>
                          <a:spcPts val="0"/>
                        </a:spcAft>
                      </a:pPr>
                      <a:r>
                        <a:rPr lang="ja-JP" sz="1600" b="0" kern="100" dirty="0">
                          <a:solidFill>
                            <a:schemeClr val="tx1"/>
                          </a:solidFill>
                          <a:effectLst/>
                        </a:rPr>
                        <a:t>３）投資型やリゾート型での所有者の分散</a:t>
                      </a:r>
                      <a:endParaRPr lang="ja-JP" sz="16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2783364"/>
                  </a:ext>
                </a:extLst>
              </a:tr>
              <a:tr h="307380">
                <a:tc>
                  <a:txBody>
                    <a:bodyPr/>
                    <a:lstStyle/>
                    <a:p>
                      <a:pPr algn="l">
                        <a:spcAft>
                          <a:spcPts val="0"/>
                        </a:spcAft>
                      </a:pPr>
                      <a:r>
                        <a:rPr lang="ja-JP" sz="1600" b="0" kern="100" dirty="0">
                          <a:solidFill>
                            <a:schemeClr val="tx1"/>
                          </a:solidFill>
                          <a:effectLst/>
                        </a:rPr>
                        <a:t>４）賃借人の増加</a:t>
                      </a:r>
                      <a:endParaRPr lang="ja-JP" sz="16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61381412"/>
                  </a:ext>
                </a:extLst>
              </a:tr>
              <a:tr h="307380">
                <a:tc>
                  <a:txBody>
                    <a:bodyPr/>
                    <a:lstStyle/>
                    <a:p>
                      <a:pPr marL="266700" indent="-266700" algn="l">
                        <a:spcAft>
                          <a:spcPts val="0"/>
                        </a:spcAft>
                      </a:pPr>
                      <a:r>
                        <a:rPr lang="ja-JP" sz="1600" b="0" kern="100" dirty="0">
                          <a:solidFill>
                            <a:schemeClr val="tx1"/>
                          </a:solidFill>
                          <a:effectLst/>
                        </a:rPr>
                        <a:t>５）</a:t>
                      </a:r>
                      <a:r>
                        <a:rPr lang="ja-JP" altLang="en-US" sz="1600" b="0" kern="100" dirty="0">
                          <a:solidFill>
                            <a:schemeClr val="tx1"/>
                          </a:solidFill>
                          <a:effectLst/>
                        </a:rPr>
                        <a:t>その他居住目的以外の所有者の増加</a:t>
                      </a:r>
                      <a:endParaRPr lang="ja-JP" sz="16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15584272"/>
                  </a:ext>
                </a:extLst>
              </a:tr>
              <a:tr h="307380">
                <a:tc>
                  <a:txBody>
                    <a:bodyPr/>
                    <a:lstStyle/>
                    <a:p>
                      <a:pPr algn="l">
                        <a:spcAft>
                          <a:spcPts val="0"/>
                        </a:spcAft>
                      </a:pPr>
                      <a:r>
                        <a:rPr lang="ja-JP" sz="1600" b="0" kern="100" dirty="0">
                          <a:solidFill>
                            <a:schemeClr val="tx1"/>
                          </a:solidFill>
                          <a:effectLst/>
                        </a:rPr>
                        <a:t>６）</a:t>
                      </a:r>
                      <a:r>
                        <a:rPr lang="ja-JP" altLang="ja-JP" sz="1600" b="0" kern="100" dirty="0">
                          <a:solidFill>
                            <a:schemeClr val="tx1"/>
                          </a:solidFill>
                          <a:effectLst/>
                        </a:rPr>
                        <a:t>管理会社</a:t>
                      </a:r>
                      <a:r>
                        <a:rPr lang="ja-JP" altLang="en-US" sz="1600" b="0" kern="100" dirty="0">
                          <a:solidFill>
                            <a:schemeClr val="tx1"/>
                          </a:solidFill>
                          <a:effectLst/>
                        </a:rPr>
                        <a:t>等</a:t>
                      </a:r>
                      <a:r>
                        <a:rPr lang="ja-JP" altLang="ja-JP" sz="1600" b="0" kern="100" dirty="0">
                          <a:solidFill>
                            <a:schemeClr val="tx1"/>
                          </a:solidFill>
                          <a:effectLst/>
                        </a:rPr>
                        <a:t>の倒産</a:t>
                      </a:r>
                      <a:endParaRPr lang="ja-JP" sz="16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9957105"/>
                  </a:ext>
                </a:extLst>
              </a:tr>
              <a:tr h="307380">
                <a:tc>
                  <a:txBody>
                    <a:bodyPr/>
                    <a:lstStyle/>
                    <a:p>
                      <a:pPr marL="266700" indent="-266700" algn="l">
                        <a:spcAft>
                          <a:spcPts val="0"/>
                        </a:spcAft>
                      </a:pPr>
                      <a:r>
                        <a:rPr lang="ja-JP" sz="1600" b="0" kern="100" dirty="0">
                          <a:solidFill>
                            <a:schemeClr val="tx1"/>
                          </a:solidFill>
                          <a:effectLst/>
                        </a:rPr>
                        <a:t>７）</a:t>
                      </a:r>
                      <a:r>
                        <a:rPr lang="ja-JP" altLang="ja-JP" sz="1600" b="0" kern="100" dirty="0">
                          <a:solidFill>
                            <a:schemeClr val="tx1"/>
                          </a:solidFill>
                          <a:effectLst/>
                        </a:rPr>
                        <a:t>無秩序な増築や住戸リフォーム</a:t>
                      </a:r>
                      <a:endParaRPr lang="ja-JP" sz="16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44609955"/>
                  </a:ext>
                </a:extLst>
              </a:tr>
              <a:tr h="307380">
                <a:tc>
                  <a:txBody>
                    <a:bodyPr/>
                    <a:lstStyle/>
                    <a:p>
                      <a:pPr algn="l">
                        <a:spcAft>
                          <a:spcPts val="0"/>
                        </a:spcAft>
                      </a:pPr>
                      <a:r>
                        <a:rPr lang="ja-JP" sz="1600" b="0" kern="100" dirty="0">
                          <a:solidFill>
                            <a:schemeClr val="tx1"/>
                          </a:solidFill>
                          <a:effectLst/>
                        </a:rPr>
                        <a:t>８）</a:t>
                      </a:r>
                      <a:r>
                        <a:rPr lang="ja-JP" altLang="ja-JP" sz="1600" b="0" kern="100" dirty="0">
                          <a:solidFill>
                            <a:schemeClr val="tx1"/>
                          </a:solidFill>
                          <a:effectLst/>
                        </a:rPr>
                        <a:t>反社会的団体の</a:t>
                      </a:r>
                      <a:r>
                        <a:rPr lang="ja-JP" altLang="en-US" sz="1600" b="0" kern="100" dirty="0">
                          <a:solidFill>
                            <a:schemeClr val="tx1"/>
                          </a:solidFill>
                          <a:effectLst/>
                        </a:rPr>
                        <a:t>関与</a:t>
                      </a:r>
                      <a:r>
                        <a:rPr lang="ja-JP" altLang="ja-JP" sz="1600" b="0" kern="100" dirty="0">
                          <a:solidFill>
                            <a:schemeClr val="tx1"/>
                          </a:solidFill>
                          <a:effectLst/>
                        </a:rPr>
                        <a:t>・地上げ進行</a:t>
                      </a:r>
                      <a:endParaRPr lang="ja-JP" sz="16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490518"/>
                  </a:ext>
                </a:extLst>
              </a:tr>
              <a:tr h="307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b="0" kern="100" dirty="0">
                          <a:solidFill>
                            <a:schemeClr val="tx1"/>
                          </a:solidFill>
                          <a:effectLst/>
                        </a:rPr>
                        <a:t>９</a:t>
                      </a:r>
                      <a:r>
                        <a:rPr lang="ja-JP" altLang="ja-JP" sz="1600" b="0" kern="100" dirty="0">
                          <a:solidFill>
                            <a:schemeClr val="tx1"/>
                          </a:solidFill>
                          <a:effectLst/>
                        </a:rPr>
                        <a:t>）空</a:t>
                      </a:r>
                      <a:r>
                        <a:rPr lang="ja-JP" altLang="en-US" sz="1600" b="0" kern="100" dirty="0">
                          <a:solidFill>
                            <a:schemeClr val="tx1"/>
                          </a:solidFill>
                          <a:effectLst/>
                        </a:rPr>
                        <a:t>き</a:t>
                      </a:r>
                      <a:r>
                        <a:rPr lang="ja-JP" altLang="ja-JP" sz="1600" b="0" kern="100" dirty="0">
                          <a:solidFill>
                            <a:schemeClr val="tx1"/>
                          </a:solidFill>
                          <a:effectLst/>
                        </a:rPr>
                        <a:t>住戸の増加</a:t>
                      </a:r>
                      <a:endParaRPr lang="ja-JP" altLang="ja-JP" sz="16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40054495"/>
                  </a:ext>
                </a:extLst>
              </a:tr>
              <a:tr h="307380">
                <a:tc>
                  <a:txBody>
                    <a:bodyPr/>
                    <a:lstStyle/>
                    <a:p>
                      <a:pPr algn="l">
                        <a:spcAft>
                          <a:spcPts val="0"/>
                        </a:spcAft>
                      </a:pPr>
                      <a:r>
                        <a:rPr lang="en-US" altLang="ja-JP" sz="1600" b="0" kern="100" dirty="0">
                          <a:solidFill>
                            <a:schemeClr val="tx1"/>
                          </a:solidFill>
                          <a:effectLst/>
                        </a:rPr>
                        <a:t>10</a:t>
                      </a:r>
                      <a:r>
                        <a:rPr lang="ja-JP" sz="1600" b="0" kern="100" dirty="0">
                          <a:solidFill>
                            <a:schemeClr val="tx1"/>
                          </a:solidFill>
                          <a:effectLst/>
                        </a:rPr>
                        <a:t>）管理費・修繕積立金の不足もしくは未徴収</a:t>
                      </a:r>
                      <a:endParaRPr lang="ja-JP" sz="16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12024783"/>
                  </a:ext>
                </a:extLst>
              </a:tr>
              <a:tr h="307380">
                <a:tc>
                  <a:txBody>
                    <a:bodyPr/>
                    <a:lstStyle/>
                    <a:p>
                      <a:pPr algn="l">
                        <a:spcAft>
                          <a:spcPts val="0"/>
                        </a:spcAft>
                      </a:pPr>
                      <a:r>
                        <a:rPr lang="en-US" sz="1600" b="0" kern="100" dirty="0">
                          <a:solidFill>
                            <a:schemeClr val="tx1"/>
                          </a:solidFill>
                          <a:effectLst/>
                        </a:rPr>
                        <a:t>1</a:t>
                      </a:r>
                      <a:r>
                        <a:rPr lang="en-US" altLang="ja-JP" sz="1600" b="0" kern="100" dirty="0">
                          <a:solidFill>
                            <a:schemeClr val="tx1"/>
                          </a:solidFill>
                          <a:effectLst/>
                        </a:rPr>
                        <a:t>1</a:t>
                      </a:r>
                      <a:r>
                        <a:rPr lang="ja-JP" sz="1600" b="0" kern="100" dirty="0">
                          <a:solidFill>
                            <a:schemeClr val="tx1"/>
                          </a:solidFill>
                          <a:effectLst/>
                        </a:rPr>
                        <a:t>）修繕積立金の毀損・紛失</a:t>
                      </a:r>
                      <a:endParaRPr lang="ja-JP" sz="16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4514304"/>
                  </a:ext>
                </a:extLst>
              </a:tr>
              <a:tr h="307380">
                <a:tc>
                  <a:txBody>
                    <a:bodyPr/>
                    <a:lstStyle/>
                    <a:p>
                      <a:pPr algn="l">
                        <a:spcAft>
                          <a:spcPts val="0"/>
                        </a:spcAft>
                      </a:pPr>
                      <a:r>
                        <a:rPr lang="en-US" sz="1600" b="0" kern="100" dirty="0">
                          <a:solidFill>
                            <a:schemeClr val="tx1"/>
                          </a:solidFill>
                          <a:effectLst/>
                        </a:rPr>
                        <a:t>1</a:t>
                      </a:r>
                      <a:r>
                        <a:rPr lang="en-US" altLang="ja-JP" sz="1600" b="0" kern="100" dirty="0">
                          <a:solidFill>
                            <a:schemeClr val="tx1"/>
                          </a:solidFill>
                          <a:effectLst/>
                        </a:rPr>
                        <a:t>2</a:t>
                      </a:r>
                      <a:r>
                        <a:rPr lang="ja-JP" sz="1600" b="0" kern="100" dirty="0">
                          <a:solidFill>
                            <a:schemeClr val="tx1"/>
                          </a:solidFill>
                          <a:effectLst/>
                        </a:rPr>
                        <a:t>）低層階店舗区画の需要低迷</a:t>
                      </a:r>
                      <a:endParaRPr lang="ja-JP" sz="16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9994456"/>
                  </a:ext>
                </a:extLst>
              </a:tr>
              <a:tr h="307380">
                <a:tc>
                  <a:txBody>
                    <a:bodyPr/>
                    <a:lstStyle/>
                    <a:p>
                      <a:pPr algn="l">
                        <a:spcAft>
                          <a:spcPts val="0"/>
                        </a:spcAft>
                      </a:pPr>
                      <a:r>
                        <a:rPr lang="en-US" sz="1600" b="0" kern="100" dirty="0">
                          <a:solidFill>
                            <a:schemeClr val="tx1"/>
                          </a:solidFill>
                          <a:effectLst/>
                        </a:rPr>
                        <a:t>1</a:t>
                      </a:r>
                      <a:r>
                        <a:rPr lang="en-US" altLang="ja-JP" sz="1600" b="0" kern="100" dirty="0">
                          <a:solidFill>
                            <a:schemeClr val="tx1"/>
                          </a:solidFill>
                          <a:effectLst/>
                        </a:rPr>
                        <a:t>3</a:t>
                      </a:r>
                      <a:r>
                        <a:rPr lang="ja-JP" sz="1600" b="0" kern="100" dirty="0">
                          <a:solidFill>
                            <a:schemeClr val="tx1"/>
                          </a:solidFill>
                          <a:effectLst/>
                        </a:rPr>
                        <a:t>）地価下落・マンション需要の低迷</a:t>
                      </a:r>
                      <a:endParaRPr lang="ja-JP" sz="16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67215047"/>
                  </a:ext>
                </a:extLst>
              </a:tr>
              <a:tr h="307380">
                <a:tc>
                  <a:txBody>
                    <a:bodyPr/>
                    <a:lstStyle/>
                    <a:p>
                      <a:pPr algn="l">
                        <a:spcAft>
                          <a:spcPts val="0"/>
                        </a:spcAft>
                      </a:pPr>
                      <a:r>
                        <a:rPr lang="en-US" sz="1600" b="0" kern="100" dirty="0">
                          <a:solidFill>
                            <a:schemeClr val="tx1"/>
                          </a:solidFill>
                          <a:effectLst/>
                        </a:rPr>
                        <a:t>1</a:t>
                      </a:r>
                      <a:r>
                        <a:rPr lang="en-US" altLang="ja-JP" sz="1600" b="0" kern="100" dirty="0">
                          <a:solidFill>
                            <a:schemeClr val="tx1"/>
                          </a:solidFill>
                          <a:effectLst/>
                        </a:rPr>
                        <a:t>4</a:t>
                      </a:r>
                      <a:r>
                        <a:rPr lang="ja-JP" sz="1600" b="0" kern="100" dirty="0">
                          <a:solidFill>
                            <a:schemeClr val="tx1"/>
                          </a:solidFill>
                          <a:effectLst/>
                        </a:rPr>
                        <a:t>）災害や欠陥による過分な費用負担</a:t>
                      </a:r>
                      <a:endParaRPr lang="ja-JP" sz="16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218190"/>
                  </a:ext>
                </a:extLst>
              </a:tr>
            </a:tbl>
          </a:graphicData>
        </a:graphic>
      </p:graphicFrame>
      <p:sp>
        <p:nvSpPr>
          <p:cNvPr id="7" name="テキスト ボックス 6">
            <a:extLst>
              <a:ext uri="{FF2B5EF4-FFF2-40B4-BE49-F238E27FC236}">
                <a16:creationId xmlns:a16="http://schemas.microsoft.com/office/drawing/2014/main" id="{EA38BAC2-6118-4AC3-8C15-16A7F6BED30C}"/>
              </a:ext>
            </a:extLst>
          </p:cNvPr>
          <p:cNvSpPr txBox="1"/>
          <p:nvPr/>
        </p:nvSpPr>
        <p:spPr>
          <a:xfrm>
            <a:off x="8637598" y="6412334"/>
            <a:ext cx="415498" cy="369332"/>
          </a:xfrm>
          <a:prstGeom prst="rect">
            <a:avLst/>
          </a:prstGeom>
          <a:solidFill>
            <a:schemeClr val="bg1"/>
          </a:solidFill>
          <a:ln>
            <a:solidFill>
              <a:schemeClr val="tx1"/>
            </a:solidFill>
          </a:ln>
        </p:spPr>
        <p:txBody>
          <a:bodyPr wrap="none" rtlCol="0">
            <a:spAutoFit/>
          </a:bodyPr>
          <a:lstStyle/>
          <a:p>
            <a:r>
              <a:rPr kumimoji="1" lang="ja-JP" altLang="en-US" dirty="0"/>
              <a:t>４</a:t>
            </a:r>
          </a:p>
        </p:txBody>
      </p:sp>
      <p:sp>
        <p:nvSpPr>
          <p:cNvPr id="10" name="正方形/長方形 9"/>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latin typeface="Meiryo UI" panose="020B0604030504040204" pitchFamily="50" charset="-128"/>
                <a:ea typeface="Meiryo UI" panose="020B0604030504040204" pitchFamily="50" charset="-128"/>
              </a:rPr>
              <a:t>　管理不適正マンション実態調査（実施主体：大阪府）</a:t>
            </a:r>
          </a:p>
        </p:txBody>
      </p:sp>
    </p:spTree>
    <p:extLst>
      <p:ext uri="{BB962C8B-B14F-4D97-AF65-F5344CB8AC3E}">
        <p14:creationId xmlns:p14="http://schemas.microsoft.com/office/powerpoint/2010/main" val="570216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角丸四角形 39"/>
          <p:cNvSpPr/>
          <p:nvPr/>
        </p:nvSpPr>
        <p:spPr>
          <a:xfrm>
            <a:off x="5497256" y="883159"/>
            <a:ext cx="1742635" cy="5885941"/>
          </a:xfrm>
          <a:prstGeom prst="roundRect">
            <a:avLst>
              <a:gd name="adj" fmla="val 828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spc="-120" dirty="0">
                <a:solidFill>
                  <a:schemeClr val="tx1">
                    <a:lumMod val="75000"/>
                    <a:lumOff val="25000"/>
                  </a:schemeClr>
                </a:solidFill>
              </a:rPr>
              <a:t>管理組合の機能不全の</a:t>
            </a:r>
            <a:r>
              <a:rPr kumimoji="1" lang="ja-JP" altLang="en-US" sz="1400" b="1" dirty="0">
                <a:solidFill>
                  <a:schemeClr val="tx1">
                    <a:lumMod val="75000"/>
                    <a:lumOff val="25000"/>
                  </a:schemeClr>
                </a:solidFill>
              </a:rPr>
              <a:t>間接的要因の例</a:t>
            </a:r>
          </a:p>
        </p:txBody>
      </p:sp>
      <p:sp>
        <p:nvSpPr>
          <p:cNvPr id="39" name="角丸四角形 38"/>
          <p:cNvSpPr/>
          <p:nvPr/>
        </p:nvSpPr>
        <p:spPr>
          <a:xfrm>
            <a:off x="3605845" y="883159"/>
            <a:ext cx="1751681" cy="5885941"/>
          </a:xfrm>
          <a:prstGeom prst="roundRect">
            <a:avLst>
              <a:gd name="adj" fmla="val 8285"/>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spc="-120" dirty="0">
                <a:solidFill>
                  <a:schemeClr val="tx1">
                    <a:lumMod val="75000"/>
                    <a:lumOff val="25000"/>
                  </a:schemeClr>
                </a:solidFill>
              </a:rPr>
              <a:t>管理組合の機能不全の</a:t>
            </a:r>
            <a:r>
              <a:rPr kumimoji="1" lang="ja-JP" altLang="en-US" sz="1400" b="1" dirty="0">
                <a:solidFill>
                  <a:schemeClr val="tx1">
                    <a:lumMod val="75000"/>
                    <a:lumOff val="25000"/>
                  </a:schemeClr>
                </a:solidFill>
              </a:rPr>
              <a:t>直接的要因の例</a:t>
            </a:r>
          </a:p>
        </p:txBody>
      </p:sp>
      <p:sp>
        <p:nvSpPr>
          <p:cNvPr id="38" name="角丸四角形 37"/>
          <p:cNvSpPr/>
          <p:nvPr/>
        </p:nvSpPr>
        <p:spPr>
          <a:xfrm>
            <a:off x="1484304" y="883158"/>
            <a:ext cx="1891112" cy="5885941"/>
          </a:xfrm>
          <a:prstGeom prst="roundRect">
            <a:avLst>
              <a:gd name="adj" fmla="val 828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a:solidFill>
                  <a:schemeClr val="tx1">
                    <a:lumMod val="75000"/>
                    <a:lumOff val="25000"/>
                  </a:schemeClr>
                </a:solidFill>
              </a:rPr>
              <a:t>管理組合の機能不全の状況</a:t>
            </a:r>
          </a:p>
        </p:txBody>
      </p:sp>
      <p:sp>
        <p:nvSpPr>
          <p:cNvPr id="37" name="角丸四角形 36"/>
          <p:cNvSpPr/>
          <p:nvPr/>
        </p:nvSpPr>
        <p:spPr>
          <a:xfrm>
            <a:off x="224358" y="883159"/>
            <a:ext cx="1138097" cy="588594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a:solidFill>
                  <a:schemeClr val="tx1">
                    <a:lumMod val="75000"/>
                    <a:lumOff val="25000"/>
                  </a:schemeClr>
                </a:solidFill>
              </a:rPr>
              <a:t>あってはならない事態</a:t>
            </a:r>
          </a:p>
        </p:txBody>
      </p:sp>
      <p:sp>
        <p:nvSpPr>
          <p:cNvPr id="2" name="テキスト ボックス 1"/>
          <p:cNvSpPr txBox="1"/>
          <p:nvPr/>
        </p:nvSpPr>
        <p:spPr>
          <a:xfrm>
            <a:off x="265268" y="1824206"/>
            <a:ext cx="1043991" cy="577081"/>
          </a:xfrm>
          <a:prstGeom prst="rect">
            <a:avLst/>
          </a:prstGeom>
          <a:noFill/>
          <a:ln>
            <a:solidFill>
              <a:schemeClr val="tx1"/>
            </a:solidFill>
          </a:ln>
        </p:spPr>
        <p:txBody>
          <a:bodyPr wrap="square" rtlCol="0">
            <a:spAutoFit/>
          </a:bodyPr>
          <a:lstStyle/>
          <a:p>
            <a:r>
              <a:rPr kumimoji="1" lang="ja-JP" altLang="en-US" sz="1050" dirty="0"/>
              <a:t>建物の劣化や損傷が放置されている状態</a:t>
            </a:r>
          </a:p>
        </p:txBody>
      </p:sp>
      <p:sp>
        <p:nvSpPr>
          <p:cNvPr id="11" name="テキスト ボックス 10"/>
          <p:cNvSpPr txBox="1"/>
          <p:nvPr/>
        </p:nvSpPr>
        <p:spPr>
          <a:xfrm>
            <a:off x="1547406" y="1824206"/>
            <a:ext cx="854835" cy="415498"/>
          </a:xfrm>
          <a:prstGeom prst="rect">
            <a:avLst/>
          </a:prstGeom>
          <a:noFill/>
          <a:ln>
            <a:solidFill>
              <a:schemeClr val="tx1"/>
            </a:solidFill>
          </a:ln>
        </p:spPr>
        <p:txBody>
          <a:bodyPr wrap="square" rtlCol="0">
            <a:spAutoFit/>
          </a:bodyPr>
          <a:lstStyle/>
          <a:p>
            <a:r>
              <a:rPr kumimoji="1" lang="ja-JP" altLang="en-US" sz="1050" dirty="0"/>
              <a:t>費用が負担できない</a:t>
            </a:r>
          </a:p>
        </p:txBody>
      </p:sp>
      <p:sp>
        <p:nvSpPr>
          <p:cNvPr id="12" name="テキスト ボックス 11"/>
          <p:cNvSpPr txBox="1"/>
          <p:nvPr/>
        </p:nvSpPr>
        <p:spPr>
          <a:xfrm>
            <a:off x="1547406" y="4050085"/>
            <a:ext cx="858027" cy="415498"/>
          </a:xfrm>
          <a:prstGeom prst="rect">
            <a:avLst/>
          </a:prstGeom>
          <a:noFill/>
          <a:ln>
            <a:solidFill>
              <a:schemeClr val="tx1"/>
            </a:solidFill>
          </a:ln>
        </p:spPr>
        <p:txBody>
          <a:bodyPr wrap="square" rtlCol="0">
            <a:spAutoFit/>
          </a:bodyPr>
          <a:lstStyle/>
          <a:p>
            <a:r>
              <a:rPr kumimoji="1" lang="ja-JP" altLang="en-US" sz="1050" dirty="0"/>
              <a:t>合意形成ができない</a:t>
            </a:r>
          </a:p>
        </p:txBody>
      </p:sp>
      <p:sp>
        <p:nvSpPr>
          <p:cNvPr id="3" name="テキスト ボックス 2"/>
          <p:cNvSpPr txBox="1"/>
          <p:nvPr/>
        </p:nvSpPr>
        <p:spPr>
          <a:xfrm>
            <a:off x="3643713" y="4050085"/>
            <a:ext cx="1674804" cy="415498"/>
          </a:xfrm>
          <a:prstGeom prst="rect">
            <a:avLst/>
          </a:prstGeom>
          <a:noFill/>
          <a:ln>
            <a:solidFill>
              <a:schemeClr val="tx1"/>
            </a:solidFill>
          </a:ln>
        </p:spPr>
        <p:txBody>
          <a:bodyPr wrap="square" rtlCol="0">
            <a:spAutoFit/>
          </a:bodyPr>
          <a:lstStyle/>
          <a:p>
            <a:r>
              <a:rPr lang="ja-JP" altLang="ja-JP" sz="1050" kern="100" dirty="0"/>
              <a:t>分譲時の未整備</a:t>
            </a:r>
            <a:endParaRPr lang="en-US" altLang="ja-JP" sz="1050" kern="100" dirty="0"/>
          </a:p>
          <a:p>
            <a:r>
              <a:rPr lang="ja-JP" altLang="ja-JP" sz="1050" kern="100" dirty="0"/>
              <a:t>（管理組合の未設立等）</a:t>
            </a:r>
            <a:endParaRPr lang="ja-JP" altLang="ja-JP" sz="105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6" name="テキスト ボックス 5"/>
          <p:cNvSpPr txBox="1"/>
          <p:nvPr/>
        </p:nvSpPr>
        <p:spPr>
          <a:xfrm>
            <a:off x="3643712" y="5552181"/>
            <a:ext cx="1674805" cy="415498"/>
          </a:xfrm>
          <a:prstGeom prst="rect">
            <a:avLst/>
          </a:prstGeom>
          <a:noFill/>
          <a:ln>
            <a:solidFill>
              <a:schemeClr val="tx1"/>
            </a:solidFill>
          </a:ln>
        </p:spPr>
        <p:txBody>
          <a:bodyPr wrap="square" rtlCol="0">
            <a:spAutoFit/>
          </a:bodyPr>
          <a:lstStyle/>
          <a:p>
            <a:r>
              <a:rPr lang="ja-JP" altLang="ja-JP" sz="1050" kern="100" dirty="0"/>
              <a:t>管理に無関心な</a:t>
            </a:r>
            <a:endParaRPr lang="en-US" altLang="ja-JP" sz="1050" kern="100" dirty="0"/>
          </a:p>
          <a:p>
            <a:r>
              <a:rPr lang="ja-JP" altLang="ja-JP" sz="1050" kern="100" dirty="0"/>
              <a:t>大口所有者存在</a:t>
            </a:r>
            <a:r>
              <a:rPr lang="ja-JP" altLang="en-US" sz="1050" kern="100" dirty="0"/>
              <a:t>　</a:t>
            </a:r>
            <a:endParaRPr lang="ja-JP" altLang="ja-JP" sz="105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3" name="テキスト ボックス 12"/>
          <p:cNvSpPr txBox="1"/>
          <p:nvPr/>
        </p:nvSpPr>
        <p:spPr>
          <a:xfrm>
            <a:off x="3643712" y="6317920"/>
            <a:ext cx="1674805" cy="253916"/>
          </a:xfrm>
          <a:prstGeom prst="rect">
            <a:avLst/>
          </a:prstGeom>
          <a:noFill/>
          <a:ln>
            <a:solidFill>
              <a:schemeClr val="tx1"/>
            </a:solidFill>
          </a:ln>
        </p:spPr>
        <p:txBody>
          <a:bodyPr wrap="square" rtlCol="0">
            <a:spAutoFit/>
          </a:bodyPr>
          <a:lstStyle/>
          <a:p>
            <a:r>
              <a:rPr lang="ja-JP" altLang="ja-JP" sz="1050" kern="100" dirty="0"/>
              <a:t>所有者の</a:t>
            </a:r>
            <a:r>
              <a:rPr lang="ja-JP" altLang="en-US" sz="1050" kern="100" dirty="0"/>
              <a:t>分散・無関心化</a:t>
            </a:r>
            <a:endParaRPr lang="ja-JP" altLang="ja-JP" sz="105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5" name="テキスト ボックス 14"/>
          <p:cNvSpPr txBox="1"/>
          <p:nvPr/>
        </p:nvSpPr>
        <p:spPr>
          <a:xfrm>
            <a:off x="3643712" y="4788649"/>
            <a:ext cx="1674805" cy="253916"/>
          </a:xfrm>
          <a:prstGeom prst="rect">
            <a:avLst/>
          </a:prstGeom>
          <a:noFill/>
          <a:ln>
            <a:solidFill>
              <a:schemeClr val="tx1"/>
            </a:solidFill>
          </a:ln>
        </p:spPr>
        <p:txBody>
          <a:bodyPr wrap="square" rtlCol="0">
            <a:spAutoFit/>
          </a:bodyPr>
          <a:lstStyle/>
          <a:p>
            <a:r>
              <a:rPr lang="ja-JP" altLang="ja-JP" sz="1050" kern="100" dirty="0"/>
              <a:t>管理会社</a:t>
            </a:r>
            <a:r>
              <a:rPr lang="ja-JP" altLang="en-US" sz="1050" kern="100" dirty="0"/>
              <a:t>等</a:t>
            </a:r>
            <a:r>
              <a:rPr lang="ja-JP" altLang="ja-JP" sz="1050" kern="100" dirty="0"/>
              <a:t>の倒産</a:t>
            </a:r>
            <a:endParaRPr lang="ja-JP" altLang="ja-JP" sz="105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テキスト ボックス 15"/>
          <p:cNvSpPr txBox="1"/>
          <p:nvPr/>
        </p:nvSpPr>
        <p:spPr>
          <a:xfrm>
            <a:off x="2548446" y="2782984"/>
            <a:ext cx="781490" cy="415498"/>
          </a:xfrm>
          <a:prstGeom prst="rect">
            <a:avLst/>
          </a:prstGeom>
          <a:noFill/>
          <a:ln>
            <a:solidFill>
              <a:schemeClr val="tx1"/>
            </a:solidFill>
          </a:ln>
        </p:spPr>
        <p:txBody>
          <a:bodyPr wrap="square" rtlCol="0">
            <a:spAutoFit/>
          </a:bodyPr>
          <a:lstStyle/>
          <a:p>
            <a:r>
              <a:rPr lang="ja-JP" altLang="en-US" sz="1050" kern="100" dirty="0"/>
              <a:t>必要経費の増加</a:t>
            </a:r>
            <a:endParaRPr lang="ja-JP" altLang="ja-JP" sz="105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0" name="テキスト ボックス 19"/>
          <p:cNvSpPr txBox="1"/>
          <p:nvPr/>
        </p:nvSpPr>
        <p:spPr>
          <a:xfrm>
            <a:off x="3643712" y="1824206"/>
            <a:ext cx="1674805" cy="415498"/>
          </a:xfrm>
          <a:prstGeom prst="rect">
            <a:avLst/>
          </a:prstGeom>
          <a:noFill/>
          <a:ln>
            <a:solidFill>
              <a:schemeClr val="tx1"/>
            </a:solidFill>
          </a:ln>
        </p:spPr>
        <p:txBody>
          <a:bodyPr wrap="square" rtlCol="0">
            <a:spAutoFit/>
          </a:bodyPr>
          <a:lstStyle/>
          <a:p>
            <a:r>
              <a:rPr lang="ja-JP" altLang="ja-JP" sz="1050" kern="100" dirty="0"/>
              <a:t>管理費・修繕積立金の</a:t>
            </a:r>
            <a:endParaRPr lang="en-US" altLang="ja-JP" sz="1050" kern="100" dirty="0"/>
          </a:p>
          <a:p>
            <a:r>
              <a:rPr lang="ja-JP" altLang="ja-JP" sz="1050" kern="100" dirty="0"/>
              <a:t>不足もしくは未徴収</a:t>
            </a:r>
            <a:endParaRPr lang="ja-JP" altLang="ja-JP" sz="105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 name="テキスト ボックス 20"/>
          <p:cNvSpPr txBox="1"/>
          <p:nvPr/>
        </p:nvSpPr>
        <p:spPr>
          <a:xfrm>
            <a:off x="3647050" y="2408287"/>
            <a:ext cx="1671467" cy="253916"/>
          </a:xfrm>
          <a:prstGeom prst="rect">
            <a:avLst/>
          </a:prstGeom>
          <a:noFill/>
          <a:ln>
            <a:solidFill>
              <a:schemeClr val="tx1"/>
            </a:solidFill>
          </a:ln>
        </p:spPr>
        <p:txBody>
          <a:bodyPr wrap="square" rtlCol="0">
            <a:spAutoFit/>
          </a:bodyPr>
          <a:lstStyle/>
          <a:p>
            <a:r>
              <a:rPr lang="ja-JP" altLang="ja-JP" sz="1050" kern="100" dirty="0"/>
              <a:t>修繕積立金の毀損・紛失</a:t>
            </a:r>
            <a:endParaRPr lang="ja-JP" altLang="ja-JP" sz="105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3" name="テキスト ボックス 22"/>
          <p:cNvSpPr txBox="1"/>
          <p:nvPr/>
        </p:nvSpPr>
        <p:spPr>
          <a:xfrm>
            <a:off x="5891991" y="3110310"/>
            <a:ext cx="1254577" cy="415498"/>
          </a:xfrm>
          <a:prstGeom prst="rect">
            <a:avLst/>
          </a:prstGeom>
          <a:noFill/>
          <a:ln>
            <a:solidFill>
              <a:schemeClr val="tx1"/>
            </a:solidFill>
          </a:ln>
        </p:spPr>
        <p:txBody>
          <a:bodyPr wrap="square" rtlCol="0">
            <a:spAutoFit/>
          </a:bodyPr>
          <a:lstStyle/>
          <a:p>
            <a:r>
              <a:rPr lang="ja-JP" altLang="ja-JP" sz="1050" kern="100" dirty="0"/>
              <a:t>地価下落・マンション需要の低迷</a:t>
            </a:r>
            <a:endParaRPr lang="ja-JP" altLang="ja-JP" sz="105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4" name="テキスト ボックス 23"/>
          <p:cNvSpPr txBox="1"/>
          <p:nvPr/>
        </p:nvSpPr>
        <p:spPr>
          <a:xfrm>
            <a:off x="3643712" y="2799808"/>
            <a:ext cx="1674805" cy="415498"/>
          </a:xfrm>
          <a:prstGeom prst="rect">
            <a:avLst/>
          </a:prstGeom>
          <a:noFill/>
          <a:ln>
            <a:solidFill>
              <a:schemeClr val="tx1"/>
            </a:solidFill>
          </a:ln>
        </p:spPr>
        <p:txBody>
          <a:bodyPr wrap="square" rtlCol="0">
            <a:spAutoFit/>
          </a:bodyPr>
          <a:lstStyle/>
          <a:p>
            <a:r>
              <a:rPr lang="ja-JP" altLang="ja-JP" sz="1050" kern="100" dirty="0"/>
              <a:t>災害や欠陥による過分な費用負担</a:t>
            </a:r>
            <a:endParaRPr lang="ja-JP" altLang="ja-JP" sz="105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6" name="テキスト ボックス 25"/>
          <p:cNvSpPr txBox="1"/>
          <p:nvPr/>
        </p:nvSpPr>
        <p:spPr>
          <a:xfrm>
            <a:off x="2529560" y="1824206"/>
            <a:ext cx="794257" cy="415498"/>
          </a:xfrm>
          <a:prstGeom prst="rect">
            <a:avLst/>
          </a:prstGeom>
          <a:noFill/>
          <a:ln>
            <a:solidFill>
              <a:schemeClr val="tx1"/>
            </a:solidFill>
          </a:ln>
        </p:spPr>
        <p:txBody>
          <a:bodyPr wrap="square" rtlCol="0">
            <a:spAutoFit/>
          </a:bodyPr>
          <a:lstStyle/>
          <a:p>
            <a:r>
              <a:rPr lang="ja-JP" altLang="en-US" sz="1050" kern="100" dirty="0"/>
              <a:t>積立金等の不足</a:t>
            </a:r>
            <a:endParaRPr lang="ja-JP" altLang="ja-JP" sz="105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7" name="テキスト ボックス 26"/>
          <p:cNvSpPr txBox="1"/>
          <p:nvPr/>
        </p:nvSpPr>
        <p:spPr>
          <a:xfrm>
            <a:off x="2527282" y="4050085"/>
            <a:ext cx="795798" cy="577081"/>
          </a:xfrm>
          <a:prstGeom prst="rect">
            <a:avLst/>
          </a:prstGeom>
          <a:noFill/>
          <a:ln>
            <a:solidFill>
              <a:schemeClr val="tx1"/>
            </a:solidFill>
          </a:ln>
        </p:spPr>
        <p:txBody>
          <a:bodyPr wrap="square" rtlCol="0">
            <a:spAutoFit/>
          </a:bodyPr>
          <a:lstStyle/>
          <a:p>
            <a:r>
              <a:rPr lang="ja-JP" altLang="en-US" sz="1050" kern="100" dirty="0">
                <a:latin typeface="+mn-ea"/>
              </a:rPr>
              <a:t>合意形成する環境にない</a:t>
            </a:r>
            <a:endParaRPr lang="en-US" altLang="ja-JP" sz="1050" kern="100" dirty="0">
              <a:latin typeface="+mn-ea"/>
            </a:endParaRPr>
          </a:p>
        </p:txBody>
      </p:sp>
      <p:sp>
        <p:nvSpPr>
          <p:cNvPr id="28" name="テキスト ボックス 27"/>
          <p:cNvSpPr txBox="1"/>
          <p:nvPr/>
        </p:nvSpPr>
        <p:spPr>
          <a:xfrm>
            <a:off x="2527280" y="5669083"/>
            <a:ext cx="810011" cy="577081"/>
          </a:xfrm>
          <a:prstGeom prst="rect">
            <a:avLst/>
          </a:prstGeom>
          <a:noFill/>
          <a:ln>
            <a:solidFill>
              <a:schemeClr val="tx1"/>
            </a:solidFill>
          </a:ln>
        </p:spPr>
        <p:txBody>
          <a:bodyPr wrap="square" rtlCol="0">
            <a:spAutoFit/>
          </a:bodyPr>
          <a:lstStyle/>
          <a:p>
            <a:r>
              <a:rPr lang="ja-JP" altLang="en-US" sz="1050" kern="100" dirty="0">
                <a:latin typeface="+mn-ea"/>
              </a:rPr>
              <a:t>合意形成が困難な環境</a:t>
            </a:r>
            <a:endParaRPr lang="ja-JP" altLang="ja-JP" sz="1050" kern="100" dirty="0">
              <a:latin typeface="+mn-ea"/>
              <a:cs typeface="Times New Roman" panose="02020603050405020304" pitchFamily="18" charset="0"/>
            </a:endParaRPr>
          </a:p>
        </p:txBody>
      </p:sp>
      <p:sp>
        <p:nvSpPr>
          <p:cNvPr id="29" name="テキスト ボックス 28"/>
          <p:cNvSpPr txBox="1"/>
          <p:nvPr/>
        </p:nvSpPr>
        <p:spPr>
          <a:xfrm>
            <a:off x="5550078" y="2411456"/>
            <a:ext cx="1233170" cy="415498"/>
          </a:xfrm>
          <a:prstGeom prst="rect">
            <a:avLst/>
          </a:prstGeom>
          <a:noFill/>
          <a:ln>
            <a:solidFill>
              <a:schemeClr val="tx1"/>
            </a:solidFill>
          </a:ln>
        </p:spPr>
        <p:txBody>
          <a:bodyPr wrap="square" rtlCol="0">
            <a:spAutoFit/>
          </a:bodyPr>
          <a:lstStyle/>
          <a:p>
            <a:r>
              <a:rPr lang="ja-JP" altLang="ja-JP" sz="1050" kern="100" dirty="0"/>
              <a:t>低層階店舗区画の需要低迷</a:t>
            </a:r>
            <a:endParaRPr lang="ja-JP" altLang="ja-JP" sz="105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30" name="テキスト ボックス 29"/>
          <p:cNvSpPr txBox="1"/>
          <p:nvPr/>
        </p:nvSpPr>
        <p:spPr>
          <a:xfrm>
            <a:off x="5561405" y="1824206"/>
            <a:ext cx="1233170" cy="253916"/>
          </a:xfrm>
          <a:prstGeom prst="rect">
            <a:avLst/>
          </a:prstGeom>
          <a:noFill/>
          <a:ln>
            <a:solidFill>
              <a:schemeClr val="tx1"/>
            </a:solidFill>
          </a:ln>
        </p:spPr>
        <p:txBody>
          <a:bodyPr wrap="square" rtlCol="0">
            <a:spAutoFit/>
          </a:bodyPr>
          <a:lstStyle/>
          <a:p>
            <a:r>
              <a:rPr lang="ja-JP" altLang="ja-JP" sz="1050" kern="100" dirty="0"/>
              <a:t>空</a:t>
            </a:r>
            <a:r>
              <a:rPr lang="ja-JP" altLang="en-US" sz="1050" kern="100" dirty="0"/>
              <a:t>き住戸</a:t>
            </a:r>
            <a:r>
              <a:rPr lang="ja-JP" altLang="ja-JP" sz="1050" kern="100" dirty="0"/>
              <a:t>の増加</a:t>
            </a:r>
            <a:endParaRPr lang="ja-JP" altLang="ja-JP" sz="105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テキスト ボックス 8"/>
          <p:cNvSpPr txBox="1"/>
          <p:nvPr/>
        </p:nvSpPr>
        <p:spPr>
          <a:xfrm>
            <a:off x="3643712" y="3424946"/>
            <a:ext cx="1674805" cy="415498"/>
          </a:xfrm>
          <a:prstGeom prst="rect">
            <a:avLst/>
          </a:prstGeom>
          <a:noFill/>
          <a:ln>
            <a:solidFill>
              <a:schemeClr val="tx1"/>
            </a:solidFill>
          </a:ln>
        </p:spPr>
        <p:txBody>
          <a:bodyPr wrap="square" rtlCol="0">
            <a:spAutoFit/>
          </a:bodyPr>
          <a:lstStyle/>
          <a:p>
            <a:r>
              <a:rPr lang="ja-JP" altLang="ja-JP" sz="1050" kern="100" dirty="0"/>
              <a:t>無秩序な増築や</a:t>
            </a:r>
            <a:endParaRPr lang="en-US" altLang="ja-JP" sz="1050" kern="100" dirty="0"/>
          </a:p>
          <a:p>
            <a:r>
              <a:rPr lang="ja-JP" altLang="ja-JP" sz="1050" kern="100" dirty="0"/>
              <a:t>住戸リフォーム</a:t>
            </a:r>
            <a:endParaRPr lang="ja-JP" altLang="ja-JP" sz="105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33" name="テキスト ボックス 32"/>
          <p:cNvSpPr txBox="1"/>
          <p:nvPr/>
        </p:nvSpPr>
        <p:spPr>
          <a:xfrm>
            <a:off x="5538752" y="4749184"/>
            <a:ext cx="1607816" cy="415498"/>
          </a:xfrm>
          <a:prstGeom prst="rect">
            <a:avLst/>
          </a:prstGeom>
          <a:noFill/>
          <a:ln>
            <a:solidFill>
              <a:schemeClr val="tx1"/>
            </a:solidFill>
          </a:ln>
        </p:spPr>
        <p:txBody>
          <a:bodyPr wrap="square" rtlCol="0">
            <a:spAutoFit/>
          </a:bodyPr>
          <a:lstStyle/>
          <a:p>
            <a:r>
              <a:rPr lang="ja-JP" altLang="ja-JP" sz="1050" kern="100" dirty="0"/>
              <a:t>投資型やリゾート型での所有者の分散</a:t>
            </a:r>
            <a:endParaRPr lang="ja-JP" altLang="ja-JP" sz="105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34" name="テキスト ボックス 33"/>
          <p:cNvSpPr txBox="1"/>
          <p:nvPr/>
        </p:nvSpPr>
        <p:spPr>
          <a:xfrm flipH="1">
            <a:off x="5557695" y="5848925"/>
            <a:ext cx="1588871" cy="253916"/>
          </a:xfrm>
          <a:prstGeom prst="rect">
            <a:avLst/>
          </a:prstGeom>
          <a:noFill/>
          <a:ln>
            <a:solidFill>
              <a:schemeClr val="tx1"/>
            </a:solidFill>
          </a:ln>
        </p:spPr>
        <p:txBody>
          <a:bodyPr wrap="square" rtlCol="0">
            <a:spAutoFit/>
          </a:bodyPr>
          <a:lstStyle/>
          <a:p>
            <a:r>
              <a:rPr lang="ja-JP" altLang="ja-JP" sz="1050" kern="100" dirty="0"/>
              <a:t>賃借人の増加</a:t>
            </a:r>
            <a:endParaRPr lang="ja-JP" altLang="ja-JP" sz="105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35" name="テキスト ボックス 34"/>
          <p:cNvSpPr txBox="1"/>
          <p:nvPr/>
        </p:nvSpPr>
        <p:spPr>
          <a:xfrm>
            <a:off x="5557698" y="6342294"/>
            <a:ext cx="1588868" cy="253916"/>
          </a:xfrm>
          <a:prstGeom prst="rect">
            <a:avLst/>
          </a:prstGeom>
          <a:noFill/>
          <a:ln>
            <a:solidFill>
              <a:schemeClr val="tx1"/>
            </a:solidFill>
          </a:ln>
        </p:spPr>
        <p:txBody>
          <a:bodyPr wrap="square" rtlCol="0">
            <a:spAutoFit/>
          </a:bodyPr>
          <a:lstStyle/>
          <a:p>
            <a:r>
              <a:rPr lang="ja-JP" altLang="ja-JP" sz="1050" kern="100" dirty="0"/>
              <a:t>空</a:t>
            </a:r>
            <a:r>
              <a:rPr lang="ja-JP" altLang="en-US" sz="1050" kern="100" dirty="0"/>
              <a:t>き</a:t>
            </a:r>
            <a:r>
              <a:rPr lang="ja-JP" altLang="ja-JP" sz="1050" kern="100" dirty="0"/>
              <a:t>住戸の増加</a:t>
            </a:r>
            <a:endParaRPr lang="ja-JP" altLang="ja-JP" sz="105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テキスト ボックス 17"/>
          <p:cNvSpPr txBox="1"/>
          <p:nvPr/>
        </p:nvSpPr>
        <p:spPr>
          <a:xfrm>
            <a:off x="5557697" y="5262571"/>
            <a:ext cx="1588871" cy="415498"/>
          </a:xfrm>
          <a:prstGeom prst="rect">
            <a:avLst/>
          </a:prstGeom>
          <a:noFill/>
          <a:ln>
            <a:solidFill>
              <a:schemeClr val="tx1"/>
            </a:solidFill>
          </a:ln>
        </p:spPr>
        <p:txBody>
          <a:bodyPr wrap="square" rtlCol="0">
            <a:spAutoFit/>
          </a:bodyPr>
          <a:lstStyle/>
          <a:p>
            <a:r>
              <a:rPr lang="ja-JP" altLang="en-US" sz="1050" kern="100" dirty="0"/>
              <a:t>居住目的以外の所有者の増加</a:t>
            </a:r>
            <a:endParaRPr kumimoji="1" lang="ja-JP" altLang="en-US" sz="1050" dirty="0"/>
          </a:p>
        </p:txBody>
      </p:sp>
      <p:cxnSp>
        <p:nvCxnSpPr>
          <p:cNvPr id="45" name="直線コネクタ 44"/>
          <p:cNvCxnSpPr/>
          <p:nvPr/>
        </p:nvCxnSpPr>
        <p:spPr>
          <a:xfrm>
            <a:off x="1309259" y="1985792"/>
            <a:ext cx="2381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2402241" y="1996734"/>
            <a:ext cx="1250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3328992" y="1996734"/>
            <a:ext cx="3196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5312643" y="1996734"/>
            <a:ext cx="2374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1428332" y="4254806"/>
            <a:ext cx="119074" cy="0"/>
          </a:xfrm>
          <a:prstGeom prst="line">
            <a:avLst/>
          </a:prstGeom>
          <a:ln/>
        </p:spPr>
        <p:style>
          <a:lnRef idx="1">
            <a:schemeClr val="dk1"/>
          </a:lnRef>
          <a:fillRef idx="0">
            <a:schemeClr val="dk1"/>
          </a:fillRef>
          <a:effectRef idx="0">
            <a:schemeClr val="dk1"/>
          </a:effectRef>
          <a:fontRef idx="minor">
            <a:schemeClr val="tx1"/>
          </a:fontRef>
        </p:style>
      </p:cxnSp>
      <p:cxnSp>
        <p:nvCxnSpPr>
          <p:cNvPr id="57" name="直線コネクタ 56"/>
          <p:cNvCxnSpPr/>
          <p:nvPr/>
        </p:nvCxnSpPr>
        <p:spPr>
          <a:xfrm>
            <a:off x="1428332" y="1985792"/>
            <a:ext cx="0" cy="2269014"/>
          </a:xfrm>
          <a:prstGeom prst="line">
            <a:avLst/>
          </a:prstGeom>
        </p:spPr>
        <p:style>
          <a:lnRef idx="1">
            <a:schemeClr val="dk1"/>
          </a:lnRef>
          <a:fillRef idx="0">
            <a:schemeClr val="dk1"/>
          </a:fillRef>
          <a:effectRef idx="0">
            <a:schemeClr val="dk1"/>
          </a:effectRef>
          <a:fontRef idx="minor">
            <a:schemeClr val="tx1"/>
          </a:fontRef>
        </p:style>
      </p:cxnSp>
      <p:cxnSp>
        <p:nvCxnSpPr>
          <p:cNvPr id="60" name="直線コネクタ 59"/>
          <p:cNvCxnSpPr/>
          <p:nvPr/>
        </p:nvCxnSpPr>
        <p:spPr>
          <a:xfrm>
            <a:off x="2461091" y="2991119"/>
            <a:ext cx="87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6794575" y="1996734"/>
            <a:ext cx="1341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2461091" y="1996734"/>
            <a:ext cx="0" cy="1005327"/>
          </a:xfrm>
          <a:prstGeom prst="line">
            <a:avLst/>
          </a:prstGeom>
        </p:spPr>
        <p:style>
          <a:lnRef idx="1">
            <a:schemeClr val="dk1"/>
          </a:lnRef>
          <a:fillRef idx="0">
            <a:schemeClr val="dk1"/>
          </a:fillRef>
          <a:effectRef idx="0">
            <a:schemeClr val="dk1"/>
          </a:effectRef>
          <a:fontRef idx="minor">
            <a:schemeClr val="tx1"/>
          </a:fontRef>
        </p:style>
      </p:cxnSp>
      <p:cxnSp>
        <p:nvCxnSpPr>
          <p:cNvPr id="68" name="直線コネクタ 67"/>
          <p:cNvCxnSpPr/>
          <p:nvPr/>
        </p:nvCxnSpPr>
        <p:spPr>
          <a:xfrm>
            <a:off x="3499309" y="3560592"/>
            <a:ext cx="1492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a:off x="3328992" y="4241618"/>
            <a:ext cx="3196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3350017" y="2985368"/>
            <a:ext cx="2985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3504036" y="2535788"/>
            <a:ext cx="1445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3504036" y="4929237"/>
            <a:ext cx="1445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3504036" y="6441059"/>
            <a:ext cx="1445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2461091" y="5942390"/>
            <a:ext cx="661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3328992" y="5934083"/>
            <a:ext cx="3196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2461666" y="4254806"/>
            <a:ext cx="0" cy="16875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a:off x="5422543" y="2619205"/>
            <a:ext cx="1275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3504036" y="1996734"/>
            <a:ext cx="0" cy="5390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3504036" y="4254806"/>
            <a:ext cx="0" cy="674431"/>
          </a:xfrm>
          <a:prstGeom prst="line">
            <a:avLst/>
          </a:prstGeom>
        </p:spPr>
        <p:style>
          <a:lnRef idx="1">
            <a:schemeClr val="dk1"/>
          </a:lnRef>
          <a:fillRef idx="0">
            <a:schemeClr val="dk1"/>
          </a:fillRef>
          <a:effectRef idx="0">
            <a:schemeClr val="dk1"/>
          </a:effectRef>
          <a:fontRef idx="minor">
            <a:schemeClr val="tx1"/>
          </a:fontRef>
        </p:style>
      </p:cxnSp>
      <p:cxnSp>
        <p:nvCxnSpPr>
          <p:cNvPr id="90" name="直線コネクタ 89"/>
          <p:cNvCxnSpPr/>
          <p:nvPr/>
        </p:nvCxnSpPr>
        <p:spPr>
          <a:xfrm>
            <a:off x="3504036" y="5934083"/>
            <a:ext cx="0" cy="5069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a:off x="5422543" y="1996734"/>
            <a:ext cx="0" cy="622471"/>
          </a:xfrm>
          <a:prstGeom prst="line">
            <a:avLst/>
          </a:prstGeom>
        </p:spPr>
        <p:style>
          <a:lnRef idx="1">
            <a:schemeClr val="dk1"/>
          </a:lnRef>
          <a:fillRef idx="0">
            <a:schemeClr val="dk1"/>
          </a:fillRef>
          <a:effectRef idx="0">
            <a:schemeClr val="dk1"/>
          </a:effectRef>
          <a:fontRef idx="minor">
            <a:schemeClr val="tx1"/>
          </a:fontRef>
        </p:style>
      </p:cxnSp>
      <p:cxnSp>
        <p:nvCxnSpPr>
          <p:cNvPr id="95" name="直線コネクタ 94"/>
          <p:cNvCxnSpPr/>
          <p:nvPr/>
        </p:nvCxnSpPr>
        <p:spPr>
          <a:xfrm>
            <a:off x="5422543" y="4956933"/>
            <a:ext cx="1275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5422543" y="5470320"/>
            <a:ext cx="1275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a:off x="5422543" y="5984549"/>
            <a:ext cx="1275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a:off x="5312643" y="6441059"/>
            <a:ext cx="2374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a:off x="5427306" y="4956933"/>
            <a:ext cx="0" cy="1484126"/>
          </a:xfrm>
          <a:prstGeom prst="line">
            <a:avLst/>
          </a:prstGeom>
        </p:spPr>
        <p:style>
          <a:lnRef idx="1">
            <a:schemeClr val="dk1"/>
          </a:lnRef>
          <a:fillRef idx="0">
            <a:schemeClr val="dk1"/>
          </a:fillRef>
          <a:effectRef idx="0">
            <a:schemeClr val="dk1"/>
          </a:effectRef>
          <a:fontRef idx="minor">
            <a:schemeClr val="tx1"/>
          </a:fontRef>
        </p:style>
      </p:cxnSp>
      <p:cxnSp>
        <p:nvCxnSpPr>
          <p:cNvPr id="106" name="直線コネクタ 105"/>
          <p:cNvCxnSpPr/>
          <p:nvPr/>
        </p:nvCxnSpPr>
        <p:spPr>
          <a:xfrm>
            <a:off x="6921894" y="1996734"/>
            <a:ext cx="0" cy="1123565"/>
          </a:xfrm>
          <a:prstGeom prst="line">
            <a:avLst/>
          </a:prstGeom>
        </p:spPr>
        <p:style>
          <a:lnRef idx="1">
            <a:schemeClr val="dk1"/>
          </a:lnRef>
          <a:fillRef idx="0">
            <a:schemeClr val="dk1"/>
          </a:fillRef>
          <a:effectRef idx="0">
            <a:schemeClr val="dk1"/>
          </a:effectRef>
          <a:fontRef idx="minor">
            <a:schemeClr val="tx1"/>
          </a:fontRef>
        </p:style>
      </p:cxnSp>
      <p:cxnSp>
        <p:nvCxnSpPr>
          <p:cNvPr id="113" name="直線コネクタ 112"/>
          <p:cNvCxnSpPr/>
          <p:nvPr/>
        </p:nvCxnSpPr>
        <p:spPr>
          <a:xfrm>
            <a:off x="3504036" y="2983352"/>
            <a:ext cx="0" cy="577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a:stCxn id="29" idx="2"/>
          </p:cNvCxnSpPr>
          <p:nvPr/>
        </p:nvCxnSpPr>
        <p:spPr>
          <a:xfrm>
            <a:off x="6166663" y="2826954"/>
            <a:ext cx="3959" cy="283356"/>
          </a:xfrm>
          <a:prstGeom prst="line">
            <a:avLst/>
          </a:prstGeom>
        </p:spPr>
        <p:style>
          <a:lnRef idx="1">
            <a:schemeClr val="dk1"/>
          </a:lnRef>
          <a:fillRef idx="0">
            <a:schemeClr val="dk1"/>
          </a:fillRef>
          <a:effectRef idx="0">
            <a:schemeClr val="dk1"/>
          </a:effectRef>
          <a:fontRef idx="minor">
            <a:schemeClr val="tx1"/>
          </a:fontRef>
        </p:style>
      </p:cxnSp>
      <p:cxnSp>
        <p:nvCxnSpPr>
          <p:cNvPr id="44" name="直線コネクタ 43"/>
          <p:cNvCxnSpPr>
            <a:endCxn id="12" idx="3"/>
          </p:cNvCxnSpPr>
          <p:nvPr/>
        </p:nvCxnSpPr>
        <p:spPr>
          <a:xfrm flipH="1">
            <a:off x="2405433" y="4257834"/>
            <a:ext cx="121847" cy="0"/>
          </a:xfrm>
          <a:prstGeom prst="line">
            <a:avLst/>
          </a:prstGeom>
        </p:spPr>
        <p:style>
          <a:lnRef idx="1">
            <a:schemeClr val="dk1"/>
          </a:lnRef>
          <a:fillRef idx="0">
            <a:schemeClr val="dk1"/>
          </a:fillRef>
          <a:effectRef idx="0">
            <a:schemeClr val="dk1"/>
          </a:effectRef>
          <a:fontRef idx="minor">
            <a:schemeClr val="tx1"/>
          </a:fontRef>
        </p:style>
      </p:cxnSp>
      <p:sp>
        <p:nvSpPr>
          <p:cNvPr id="62" name="右中かっこ 61"/>
          <p:cNvSpPr/>
          <p:nvPr/>
        </p:nvSpPr>
        <p:spPr>
          <a:xfrm>
            <a:off x="7244656" y="1824206"/>
            <a:ext cx="174953" cy="201623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88" name="右中かっこ 87"/>
          <p:cNvSpPr/>
          <p:nvPr/>
        </p:nvSpPr>
        <p:spPr>
          <a:xfrm>
            <a:off x="7244656" y="4086602"/>
            <a:ext cx="215649" cy="248523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63" name="テキスト ボックス 62"/>
          <p:cNvSpPr txBox="1"/>
          <p:nvPr/>
        </p:nvSpPr>
        <p:spPr>
          <a:xfrm>
            <a:off x="7460305" y="990600"/>
            <a:ext cx="1505895" cy="307777"/>
          </a:xfrm>
          <a:prstGeom prst="rect">
            <a:avLst/>
          </a:prstGeom>
          <a:noFill/>
        </p:spPr>
        <p:txBody>
          <a:bodyPr wrap="square" rtlCol="0">
            <a:spAutoFit/>
          </a:bodyPr>
          <a:lstStyle/>
          <a:p>
            <a:r>
              <a:rPr kumimoji="1" lang="ja-JP" altLang="en-US" sz="1400" dirty="0"/>
              <a:t>関連するデータ</a:t>
            </a:r>
          </a:p>
        </p:txBody>
      </p:sp>
      <p:sp>
        <p:nvSpPr>
          <p:cNvPr id="65" name="テキスト ボックス 64"/>
          <p:cNvSpPr txBox="1"/>
          <p:nvPr/>
        </p:nvSpPr>
        <p:spPr>
          <a:xfrm>
            <a:off x="7419609" y="1710391"/>
            <a:ext cx="1663700" cy="2069797"/>
          </a:xfrm>
          <a:prstGeom prst="rect">
            <a:avLst/>
          </a:prstGeom>
          <a:noFill/>
        </p:spPr>
        <p:txBody>
          <a:bodyPr wrap="square" rtlCol="0">
            <a:spAutoFit/>
          </a:bodyPr>
          <a:lstStyle/>
          <a:p>
            <a:endParaRPr kumimoji="1" lang="en-US" altLang="ja-JP" sz="1400" dirty="0"/>
          </a:p>
          <a:p>
            <a:r>
              <a:rPr kumimoji="1" lang="ja-JP" altLang="en-US" sz="1400" dirty="0"/>
              <a:t>○長期修繕計画、　</a:t>
            </a:r>
            <a:endParaRPr kumimoji="1" lang="en-US" altLang="ja-JP" sz="1400" dirty="0"/>
          </a:p>
          <a:p>
            <a:r>
              <a:rPr kumimoji="1" lang="ja-JP" altLang="en-US" sz="1400" dirty="0"/>
              <a:t>　修繕積立金関係</a:t>
            </a:r>
            <a:endParaRPr kumimoji="1" lang="en-US" altLang="ja-JP" sz="1400" dirty="0"/>
          </a:p>
          <a:p>
            <a:endParaRPr kumimoji="1" lang="en-US" altLang="ja-JP" sz="1000" dirty="0"/>
          </a:p>
          <a:p>
            <a:r>
              <a:rPr kumimoji="1" lang="ja-JP" altLang="en-US" sz="1400" dirty="0"/>
              <a:t>○滞納関係</a:t>
            </a:r>
            <a:endParaRPr kumimoji="1" lang="en-US" altLang="ja-JP" sz="1400" dirty="0"/>
          </a:p>
          <a:p>
            <a:endParaRPr kumimoji="1" lang="en-US" altLang="ja-JP" sz="1000" dirty="0"/>
          </a:p>
          <a:p>
            <a:r>
              <a:rPr kumimoji="1" lang="ja-JP" altLang="en-US" sz="1400" dirty="0"/>
              <a:t>○空き住戸関係</a:t>
            </a:r>
            <a:endParaRPr kumimoji="1" lang="en-US" altLang="ja-JP" sz="1400" dirty="0"/>
          </a:p>
          <a:p>
            <a:endParaRPr kumimoji="1" lang="en-US" altLang="ja-JP" sz="1000" dirty="0"/>
          </a:p>
          <a:p>
            <a:r>
              <a:rPr kumimoji="1" lang="ja-JP" altLang="en-US" sz="1400" dirty="0"/>
              <a:t>○マンション購入</a:t>
            </a:r>
            <a:endParaRPr kumimoji="1" lang="en-US" altLang="ja-JP" sz="1400" dirty="0"/>
          </a:p>
          <a:p>
            <a:r>
              <a:rPr kumimoji="1" lang="ja-JP" altLang="en-US" sz="1400" dirty="0"/>
              <a:t>　関係</a:t>
            </a:r>
            <a:endParaRPr kumimoji="1" lang="en-US" altLang="ja-JP" sz="1400" dirty="0"/>
          </a:p>
        </p:txBody>
      </p:sp>
      <p:sp>
        <p:nvSpPr>
          <p:cNvPr id="91" name="テキスト ボックス 90"/>
          <p:cNvSpPr txBox="1"/>
          <p:nvPr/>
        </p:nvSpPr>
        <p:spPr>
          <a:xfrm>
            <a:off x="7419609" y="4627166"/>
            <a:ext cx="1663700" cy="1415772"/>
          </a:xfrm>
          <a:prstGeom prst="rect">
            <a:avLst/>
          </a:prstGeom>
          <a:noFill/>
        </p:spPr>
        <p:txBody>
          <a:bodyPr wrap="square" rtlCol="0">
            <a:spAutoFit/>
          </a:bodyPr>
          <a:lstStyle/>
          <a:p>
            <a:r>
              <a:rPr kumimoji="1" lang="ja-JP" altLang="en-US" sz="1400" dirty="0"/>
              <a:t>○管理組合関係</a:t>
            </a:r>
            <a:endParaRPr kumimoji="1" lang="en-US" altLang="ja-JP" sz="1400" dirty="0"/>
          </a:p>
          <a:p>
            <a:endParaRPr kumimoji="1" lang="en-US" altLang="ja-JP" sz="1000" dirty="0"/>
          </a:p>
          <a:p>
            <a:r>
              <a:rPr kumimoji="1" lang="ja-JP" altLang="en-US" sz="1400" dirty="0"/>
              <a:t>○管理会社関係</a:t>
            </a:r>
            <a:endParaRPr kumimoji="1" lang="en-US" altLang="ja-JP" sz="1400" dirty="0"/>
          </a:p>
          <a:p>
            <a:endParaRPr kumimoji="1" lang="en-US" altLang="ja-JP" sz="1000" dirty="0"/>
          </a:p>
          <a:p>
            <a:r>
              <a:rPr kumimoji="1" lang="ja-JP" altLang="en-US" sz="1400" dirty="0"/>
              <a:t>○賃借関係</a:t>
            </a:r>
            <a:endParaRPr kumimoji="1" lang="en-US" altLang="ja-JP" sz="1400" dirty="0"/>
          </a:p>
          <a:p>
            <a:endParaRPr kumimoji="1" lang="en-US" altLang="ja-JP" sz="1000" dirty="0"/>
          </a:p>
          <a:p>
            <a:r>
              <a:rPr kumimoji="1" lang="ja-JP" altLang="en-US" sz="1400" dirty="0"/>
              <a:t>○空き住戸関係</a:t>
            </a:r>
            <a:endParaRPr kumimoji="1" lang="en-US" altLang="ja-JP" sz="1400" dirty="0"/>
          </a:p>
        </p:txBody>
      </p:sp>
      <p:sp>
        <p:nvSpPr>
          <p:cNvPr id="67" name="正方形/長方形 66"/>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latin typeface="Meiryo UI" panose="020B0604030504040204" pitchFamily="50" charset="-128"/>
                <a:ea typeface="Meiryo UI" panose="020B0604030504040204" pitchFamily="50" charset="-128"/>
              </a:rPr>
              <a:t>　管理不適切マンションの全体像</a:t>
            </a:r>
          </a:p>
        </p:txBody>
      </p:sp>
      <p:sp>
        <p:nvSpPr>
          <p:cNvPr id="73" name="テキスト ボックス 72">
            <a:extLst>
              <a:ext uri="{FF2B5EF4-FFF2-40B4-BE49-F238E27FC236}">
                <a16:creationId xmlns:a16="http://schemas.microsoft.com/office/drawing/2014/main" id="{EA38BAC2-6118-4AC3-8C15-16A7F6BED30C}"/>
              </a:ext>
            </a:extLst>
          </p:cNvPr>
          <p:cNvSpPr txBox="1"/>
          <p:nvPr/>
        </p:nvSpPr>
        <p:spPr>
          <a:xfrm>
            <a:off x="8667811" y="6412334"/>
            <a:ext cx="415498" cy="369332"/>
          </a:xfrm>
          <a:prstGeom prst="rect">
            <a:avLst/>
          </a:prstGeom>
          <a:solidFill>
            <a:schemeClr val="bg1"/>
          </a:solidFill>
          <a:ln>
            <a:solidFill>
              <a:schemeClr val="tx1"/>
            </a:solidFill>
          </a:ln>
        </p:spPr>
        <p:txBody>
          <a:bodyPr wrap="none" rtlCol="0">
            <a:spAutoFit/>
          </a:bodyPr>
          <a:lstStyle/>
          <a:p>
            <a:r>
              <a:rPr kumimoji="1" lang="ja-JP" altLang="en-US"/>
              <a:t>５</a:t>
            </a:r>
            <a:endParaRPr kumimoji="1" lang="ja-JP" altLang="en-US" dirty="0"/>
          </a:p>
        </p:txBody>
      </p:sp>
    </p:spTree>
    <p:extLst>
      <p:ext uri="{BB962C8B-B14F-4D97-AF65-F5344CB8AC3E}">
        <p14:creationId xmlns:p14="http://schemas.microsoft.com/office/powerpoint/2010/main" val="606127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latin typeface="Meiryo UI" panose="020B0604030504040204" pitchFamily="50" charset="-128"/>
                <a:ea typeface="Meiryo UI" panose="020B0604030504040204" pitchFamily="50" charset="-128"/>
              </a:rPr>
              <a:t>　関連するデータ等について</a:t>
            </a:r>
          </a:p>
        </p:txBody>
      </p:sp>
      <p:graphicFrame>
        <p:nvGraphicFramePr>
          <p:cNvPr id="8" name="表 7"/>
          <p:cNvGraphicFramePr>
            <a:graphicFrameLocks noGrp="1"/>
          </p:cNvGraphicFramePr>
          <p:nvPr>
            <p:extLst>
              <p:ext uri="{D42A27DB-BD31-4B8C-83A1-F6EECF244321}">
                <p14:modId xmlns:p14="http://schemas.microsoft.com/office/powerpoint/2010/main" val="1237140950"/>
              </p:ext>
            </p:extLst>
          </p:nvPr>
        </p:nvGraphicFramePr>
        <p:xfrm>
          <a:off x="218941" y="611216"/>
          <a:ext cx="8706118" cy="5951250"/>
        </p:xfrm>
        <a:graphic>
          <a:graphicData uri="http://schemas.openxmlformats.org/drawingml/2006/table">
            <a:tbl>
              <a:tblPr/>
              <a:tblGrid>
                <a:gridCol w="1841679">
                  <a:extLst>
                    <a:ext uri="{9D8B030D-6E8A-4147-A177-3AD203B41FA5}">
                      <a16:colId xmlns:a16="http://schemas.microsoft.com/office/drawing/2014/main" val="3434644526"/>
                    </a:ext>
                  </a:extLst>
                </a:gridCol>
                <a:gridCol w="5650678">
                  <a:extLst>
                    <a:ext uri="{9D8B030D-6E8A-4147-A177-3AD203B41FA5}">
                      <a16:colId xmlns:a16="http://schemas.microsoft.com/office/drawing/2014/main" val="1466965928"/>
                    </a:ext>
                  </a:extLst>
                </a:gridCol>
                <a:gridCol w="1213761">
                  <a:extLst>
                    <a:ext uri="{9D8B030D-6E8A-4147-A177-3AD203B41FA5}">
                      <a16:colId xmlns:a16="http://schemas.microsoft.com/office/drawing/2014/main" val="4096144004"/>
                    </a:ext>
                  </a:extLst>
                </a:gridCol>
              </a:tblGrid>
              <a:tr h="358032">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データ等</a:t>
                      </a: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内容</a:t>
                      </a: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2139511"/>
                  </a:ext>
                </a:extLst>
              </a:tr>
              <a:tr h="716065">
                <a:tc>
                  <a:txBody>
                    <a:bodyPr/>
                    <a:lstStyle/>
                    <a:p>
                      <a:pPr algn="l" fontAlgn="ctr"/>
                      <a:r>
                        <a:rPr lang="zh-TW" altLang="en-US" sz="1400" b="0" i="0" u="none" strike="noStrike" dirty="0">
                          <a:solidFill>
                            <a:srgbClr val="000000"/>
                          </a:solidFill>
                          <a:effectLst/>
                          <a:latin typeface="游ゴシック" panose="020B0400000000000000" pitchFamily="50" charset="-128"/>
                          <a:ea typeface="游ゴシック" panose="020B0400000000000000" pitchFamily="50" charset="-128"/>
                        </a:rPr>
                        <a:t>長期修繕計画、</a:t>
                      </a:r>
                      <a:endParaRPr lang="en-US" altLang="zh-TW" sz="14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zh-TW" altLang="en-US" sz="1400" b="0" i="0" u="none" strike="noStrike" dirty="0">
                          <a:solidFill>
                            <a:srgbClr val="000000"/>
                          </a:solidFill>
                          <a:effectLst/>
                          <a:latin typeface="游ゴシック" panose="020B0400000000000000" pitchFamily="50" charset="-128"/>
                          <a:ea typeface="游ゴシック" panose="020B0400000000000000" pitchFamily="50" charset="-128"/>
                        </a:rPr>
                        <a:t>修繕積立金関係</a:t>
                      </a: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長期修繕計画を作成していない管理組合は１割以下で存在</a:t>
                      </a:r>
                      <a:b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約３割の管理組合で修繕積立金が不足</a:t>
                      </a: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参考資料２</a:t>
                      </a:r>
                      <a:b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１～２ページ</a:t>
                      </a: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409597"/>
                  </a:ext>
                </a:extLst>
              </a:tr>
              <a:tr h="716065">
                <a:tc>
                  <a:txBody>
                    <a:body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滞納関係</a:t>
                      </a: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管理費等の滞納があるマンションの割合は全国と比較して、大阪府の方が高い</a:t>
                      </a:r>
                      <a:b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完成年次が古い方が滞納戸数割合が高い傾向にある</a:t>
                      </a: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参考資料２</a:t>
                      </a:r>
                      <a:b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３ページ</a:t>
                      </a: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2792090"/>
                  </a:ext>
                </a:extLst>
              </a:tr>
              <a:tr h="716065">
                <a:tc>
                  <a:txBody>
                    <a:bodyPr/>
                    <a:lstStyle/>
                    <a:p>
                      <a:pPr algn="l"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空き住戸関係</a:t>
                      </a: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空き住戸数割合は全国より高く、所在不明等の住戸は概ね築</a:t>
                      </a:r>
                      <a:r>
                        <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rPr>
                        <a:t>30</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年以上のマンションで発生し、完成年次が古い方が割合が高い</a:t>
                      </a: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参考資料２</a:t>
                      </a:r>
                      <a:b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４ページ</a:t>
                      </a: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8472562"/>
                  </a:ext>
                </a:extLst>
              </a:tr>
              <a:tr h="716065">
                <a:tc>
                  <a:txBody>
                    <a:bodyPr/>
                    <a:lstStyle/>
                    <a:p>
                      <a:pPr algn="l"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マンション購入関係</a:t>
                      </a: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交通利便性を約８割の購入者が考慮している一方、共用部分の維持管理状況は約１割の購入者しか考慮していない</a:t>
                      </a: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参考資料２</a:t>
                      </a:r>
                      <a:b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５ページ</a:t>
                      </a: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7552608"/>
                  </a:ext>
                </a:extLst>
              </a:tr>
              <a:tr h="716065">
                <a:tc>
                  <a:txBody>
                    <a:bodyPr/>
                    <a:lstStyle/>
                    <a:p>
                      <a:pPr algn="l" fontAlgn="ctr"/>
                      <a:r>
                        <a:rPr lang="zh-TW" altLang="en-US" sz="1400" b="0" i="0" u="none" strike="noStrike" dirty="0">
                          <a:solidFill>
                            <a:srgbClr val="000000"/>
                          </a:solidFill>
                          <a:effectLst/>
                          <a:latin typeface="游ゴシック" panose="020B0400000000000000" pitchFamily="50" charset="-128"/>
                          <a:ea typeface="游ゴシック" panose="020B0400000000000000" pitchFamily="50" charset="-128"/>
                        </a:rPr>
                        <a:t>管理組合関係</a:t>
                      </a: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総会の開催状況が不明や管理者を選任していない管理組合が少し存在</a:t>
                      </a: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参考資料２</a:t>
                      </a:r>
                      <a:b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６ページ</a:t>
                      </a: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432992"/>
                  </a:ext>
                </a:extLst>
              </a:tr>
              <a:tr h="716065">
                <a:tc>
                  <a:txBody>
                    <a:bodyPr/>
                    <a:lstStyle/>
                    <a:p>
                      <a:pPr algn="l"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管理会社関係</a:t>
                      </a: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マンション管理登録業者数は減少傾向</a:t>
                      </a: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参考資料２</a:t>
                      </a:r>
                      <a:b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７ページ</a:t>
                      </a: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1152069"/>
                  </a:ext>
                </a:extLst>
              </a:tr>
              <a:tr h="648601">
                <a:tc>
                  <a:txBody>
                    <a:body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賃借関係</a:t>
                      </a: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賃貸戸数割合が</a:t>
                      </a:r>
                      <a:r>
                        <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rPr>
                        <a:t>20</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％を超えるマンションは概ね築</a:t>
                      </a:r>
                      <a:r>
                        <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rPr>
                        <a:t>30</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年以上のマンションに多い。</a:t>
                      </a: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参考資料２</a:t>
                      </a:r>
                      <a:b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８ページ</a:t>
                      </a: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5886201"/>
                  </a:ext>
                </a:extLst>
              </a:tr>
              <a:tr h="358033">
                <a:tc>
                  <a:txBody>
                    <a:bodyPr/>
                    <a:lstStyle/>
                    <a:p>
                      <a:pPr algn="l" fontAlgn="ctr"/>
                      <a:r>
                        <a:rPr lang="ja-JP" altLang="en-US" sz="1400" b="0" i="0" u="none" strike="noStrike" dirty="0">
                          <a:solidFill>
                            <a:srgbClr val="000000"/>
                          </a:solidFill>
                          <a:effectLst/>
                          <a:latin typeface="游ゴシック" panose="020B0400000000000000" pitchFamily="50" charset="-128"/>
                          <a:ea typeface="+mn-ea"/>
                        </a:rPr>
                        <a:t>所有者不明土地の解消に向けた民事基本法制の見直し</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a:solidFill>
                            <a:schemeClr val="tx1"/>
                          </a:solidFill>
                        </a:rPr>
                        <a:t>相続登記の申請義務化（公布（</a:t>
                      </a:r>
                      <a:r>
                        <a:rPr kumimoji="1" lang="en-US" altLang="ja-JP" sz="1400" dirty="0">
                          <a:solidFill>
                            <a:schemeClr val="tx1"/>
                          </a:solidFill>
                        </a:rPr>
                        <a:t>R3.4.28</a:t>
                      </a:r>
                      <a:r>
                        <a:rPr kumimoji="1" lang="ja-JP" altLang="en-US" sz="1400" dirty="0">
                          <a:solidFill>
                            <a:schemeClr val="tx1"/>
                          </a:solidFill>
                        </a:rPr>
                        <a:t>）後３年以内に施行）</a:t>
                      </a:r>
                      <a:endParaRPr kumimoji="1" lang="en-US" altLang="ja-JP" sz="1400" dirty="0">
                        <a:solidFill>
                          <a:schemeClr val="tx1"/>
                        </a:solidFill>
                      </a:endParaRPr>
                    </a:p>
                    <a:p>
                      <a:r>
                        <a:rPr kumimoji="1" lang="ja-JP" altLang="en-US" sz="1400" dirty="0">
                          <a:solidFill>
                            <a:schemeClr val="tx1"/>
                          </a:solidFill>
                        </a:rPr>
                        <a:t>住所変更登記の申請義務化（公布（</a:t>
                      </a:r>
                      <a:r>
                        <a:rPr kumimoji="1" lang="en-US" altLang="ja-JP" sz="1400" dirty="0">
                          <a:solidFill>
                            <a:schemeClr val="tx1"/>
                          </a:solidFill>
                        </a:rPr>
                        <a:t>R3.4.28</a:t>
                      </a:r>
                      <a:r>
                        <a:rPr kumimoji="1" lang="ja-JP" altLang="en-US" sz="1400" dirty="0">
                          <a:solidFill>
                            <a:schemeClr val="tx1"/>
                          </a:solidFill>
                        </a:rPr>
                        <a:t>）後５年以内に施行）</a:t>
                      </a:r>
                      <a:endParaRPr kumimoji="1" lang="en-US" altLang="ja-JP" sz="1400" dirty="0">
                        <a:solidFill>
                          <a:schemeClr val="tx1"/>
                        </a:solidFill>
                      </a:endParaRP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a:solidFill>
                            <a:srgbClr val="000000"/>
                          </a:solidFill>
                          <a:effectLst/>
                          <a:latin typeface="游ゴシック" panose="020B0400000000000000" pitchFamily="50" charset="-128"/>
                          <a:ea typeface="+mn-ea"/>
                        </a:rPr>
                        <a:t>参考資料２</a:t>
                      </a:r>
                      <a:br>
                        <a:rPr lang="ja-JP" altLang="en-US" sz="1400" b="0" i="0" u="none" strike="noStrike" dirty="0">
                          <a:solidFill>
                            <a:srgbClr val="000000"/>
                          </a:solidFill>
                          <a:effectLst/>
                          <a:latin typeface="游ゴシック" panose="020B0400000000000000" pitchFamily="50" charset="-128"/>
                          <a:ea typeface="+mn-ea"/>
                        </a:rPr>
                      </a:br>
                      <a:r>
                        <a:rPr lang="ja-JP" altLang="en-US" sz="1400" b="0" i="0" u="none" strike="noStrike" dirty="0">
                          <a:solidFill>
                            <a:srgbClr val="000000"/>
                          </a:solidFill>
                          <a:effectLst/>
                          <a:latin typeface="游ゴシック" panose="020B0400000000000000" pitchFamily="50" charset="-128"/>
                          <a:ea typeface="+mn-ea"/>
                        </a:rPr>
                        <a:t>９ページ</a:t>
                      </a:r>
                    </a:p>
                  </a:txBody>
                  <a:tcPr marL="8147" marR="8147" marT="81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4742133"/>
                  </a:ext>
                </a:extLst>
              </a:tr>
            </a:tbl>
          </a:graphicData>
        </a:graphic>
      </p:graphicFrame>
      <p:sp>
        <p:nvSpPr>
          <p:cNvPr id="73" name="テキスト ボックス 72">
            <a:extLst>
              <a:ext uri="{FF2B5EF4-FFF2-40B4-BE49-F238E27FC236}">
                <a16:creationId xmlns:a16="http://schemas.microsoft.com/office/drawing/2014/main" id="{EA38BAC2-6118-4AC3-8C15-16A7F6BED30C}"/>
              </a:ext>
            </a:extLst>
          </p:cNvPr>
          <p:cNvSpPr txBox="1"/>
          <p:nvPr/>
        </p:nvSpPr>
        <p:spPr>
          <a:xfrm>
            <a:off x="8667811" y="6412334"/>
            <a:ext cx="415498" cy="369332"/>
          </a:xfrm>
          <a:prstGeom prst="rect">
            <a:avLst/>
          </a:prstGeom>
          <a:solidFill>
            <a:schemeClr val="bg1"/>
          </a:solidFill>
          <a:ln>
            <a:solidFill>
              <a:schemeClr val="tx1"/>
            </a:solidFill>
          </a:ln>
        </p:spPr>
        <p:txBody>
          <a:bodyPr wrap="none" rtlCol="0">
            <a:spAutoFit/>
          </a:bodyPr>
          <a:lstStyle/>
          <a:p>
            <a:r>
              <a:rPr kumimoji="1" lang="ja-JP" altLang="en-US" dirty="0"/>
              <a:t>６</a:t>
            </a:r>
          </a:p>
        </p:txBody>
      </p:sp>
    </p:spTree>
    <p:extLst>
      <p:ext uri="{BB962C8B-B14F-4D97-AF65-F5344CB8AC3E}">
        <p14:creationId xmlns:p14="http://schemas.microsoft.com/office/powerpoint/2010/main" val="3073199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C482299-62D8-422E-9B74-8578EC3264E9}"/>
              </a:ext>
            </a:extLst>
          </p:cNvPr>
          <p:cNvSpPr txBox="1"/>
          <p:nvPr/>
        </p:nvSpPr>
        <p:spPr>
          <a:xfrm>
            <a:off x="363817" y="644508"/>
            <a:ext cx="8780183" cy="707886"/>
          </a:xfrm>
          <a:prstGeom prst="rect">
            <a:avLst/>
          </a:prstGeom>
          <a:noFill/>
        </p:spPr>
        <p:txBody>
          <a:bodyPr wrap="square" rtlCol="0">
            <a:spAutoFit/>
          </a:bodyPr>
          <a:lstStyle/>
          <a:p>
            <a:r>
              <a:rPr kumimoji="1" lang="ja-JP" altLang="en-US" sz="2000" dirty="0">
                <a:latin typeface="Meiryo UI" panose="020B0604030504040204" pitchFamily="50" charset="-128"/>
                <a:ea typeface="Meiryo UI" panose="020B0604030504040204" pitchFamily="50" charset="-128"/>
              </a:rPr>
              <a:t>・</a:t>
            </a:r>
            <a:r>
              <a:rPr kumimoji="1" lang="ja-JP" altLang="en-US" sz="2000" dirty="0">
                <a:latin typeface="+mn-ea"/>
              </a:rPr>
              <a:t>地方公共団体が</a:t>
            </a:r>
            <a:r>
              <a:rPr kumimoji="1" lang="ja-JP" altLang="en-US" sz="2000" dirty="0"/>
              <a:t>管理不適切となるおそれのあるマンションを捉えるために </a:t>
            </a:r>
            <a:endParaRPr kumimoji="1" lang="en-US" altLang="ja-JP" sz="2000" dirty="0"/>
          </a:p>
          <a:p>
            <a:r>
              <a:rPr kumimoji="1" lang="en-US" altLang="ja-JP" sz="2000" dirty="0"/>
              <a:t>  </a:t>
            </a:r>
            <a:r>
              <a:rPr kumimoji="1" lang="ja-JP" altLang="en-US" sz="2000" dirty="0"/>
              <a:t>どのような調査をすべきか。</a:t>
            </a:r>
            <a:endParaRPr kumimoji="1" lang="en-US" altLang="ja-JP" sz="2000" dirty="0"/>
          </a:p>
        </p:txBody>
      </p:sp>
      <p:sp>
        <p:nvSpPr>
          <p:cNvPr id="25" name="正方形/長方形 24"/>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latin typeface="Meiryo UI" panose="020B0604030504040204" pitchFamily="50" charset="-128"/>
                <a:ea typeface="Meiryo UI" panose="020B0604030504040204" pitchFamily="50" charset="-128"/>
              </a:rPr>
              <a:t>　意見交換をお願いしたい事項</a:t>
            </a:r>
            <a:endParaRPr kumimoji="1" lang="en-US" altLang="ja-JP" sz="2400" b="1" dirty="0">
              <a:solidFill>
                <a:schemeClr val="bg1"/>
              </a:solidFill>
            </a:endParaRPr>
          </a:p>
        </p:txBody>
      </p:sp>
      <p:graphicFrame>
        <p:nvGraphicFramePr>
          <p:cNvPr id="6" name="表 5"/>
          <p:cNvGraphicFramePr>
            <a:graphicFrameLocks noGrp="1"/>
          </p:cNvGraphicFramePr>
          <p:nvPr>
            <p:extLst>
              <p:ext uri="{D42A27DB-BD31-4B8C-83A1-F6EECF244321}">
                <p14:modId xmlns:p14="http://schemas.microsoft.com/office/powerpoint/2010/main" val="3573322069"/>
              </p:ext>
            </p:extLst>
          </p:nvPr>
        </p:nvGraphicFramePr>
        <p:xfrm>
          <a:off x="490738" y="1499362"/>
          <a:ext cx="8136158" cy="4037208"/>
        </p:xfrm>
        <a:graphic>
          <a:graphicData uri="http://schemas.openxmlformats.org/drawingml/2006/table">
            <a:tbl>
              <a:tblPr firstRow="1" bandRow="1">
                <a:tableStyleId>{5C22544A-7EE6-4342-B048-85BDC9FD1C3A}</a:tableStyleId>
              </a:tblPr>
              <a:tblGrid>
                <a:gridCol w="526693">
                  <a:extLst>
                    <a:ext uri="{9D8B030D-6E8A-4147-A177-3AD203B41FA5}">
                      <a16:colId xmlns:a16="http://schemas.microsoft.com/office/drawing/2014/main" val="3881367517"/>
                    </a:ext>
                  </a:extLst>
                </a:gridCol>
                <a:gridCol w="7609465">
                  <a:extLst>
                    <a:ext uri="{9D8B030D-6E8A-4147-A177-3AD203B41FA5}">
                      <a16:colId xmlns:a16="http://schemas.microsoft.com/office/drawing/2014/main" val="73407219"/>
                    </a:ext>
                  </a:extLst>
                </a:gridCol>
              </a:tblGrid>
              <a:tr h="591145">
                <a:tc>
                  <a:txBody>
                    <a:bodyPr/>
                    <a:lstStyle/>
                    <a:p>
                      <a:pPr algn="ctr"/>
                      <a:endParaRPr kumimoji="1" lang="ja-JP" altLang="en-US" dirty="0"/>
                    </a:p>
                  </a:txBody>
                  <a:tcPr anchor="ctr"/>
                </a:tc>
                <a:tc>
                  <a:txBody>
                    <a:bodyPr/>
                    <a:lstStyle/>
                    <a:p>
                      <a:pPr algn="ctr"/>
                      <a:r>
                        <a:rPr kumimoji="1" lang="ja-JP" altLang="en-US" dirty="0"/>
                        <a:t>お伺いしたい事項</a:t>
                      </a:r>
                    </a:p>
                  </a:txBody>
                  <a:tcPr anchor="ctr"/>
                </a:tc>
                <a:extLst>
                  <a:ext uri="{0D108BD9-81ED-4DB2-BD59-A6C34878D82A}">
                    <a16:rowId xmlns:a16="http://schemas.microsoft.com/office/drawing/2014/main" val="1961706091"/>
                  </a:ext>
                </a:extLst>
              </a:tr>
              <a:tr h="5830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１</a:t>
                      </a:r>
                      <a:endParaRPr kumimoji="1" lang="en-US" altLang="ja-JP"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マンション政策小委員会とりまとめや国交省の検討会における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地方公共団体による調査にかかる議論の状況</a:t>
                      </a:r>
                      <a:endParaRPr kumimoji="1" lang="en-US" altLang="ja-JP" dirty="0"/>
                    </a:p>
                  </a:txBody>
                  <a:tcPr anchor="ctr"/>
                </a:tc>
                <a:extLst>
                  <a:ext uri="{0D108BD9-81ED-4DB2-BD59-A6C34878D82A}">
                    <a16:rowId xmlns:a16="http://schemas.microsoft.com/office/drawing/2014/main" val="2599285432"/>
                  </a:ext>
                </a:extLst>
              </a:tr>
              <a:tr h="6865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２</a:t>
                      </a:r>
                      <a:endParaRPr kumimoji="1" lang="en-US" altLang="ja-JP"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既往調査の状況</a:t>
                      </a:r>
                      <a:endParaRPr kumimoji="1" lang="en-US" altLang="ja-JP" dirty="0"/>
                    </a:p>
                  </a:txBody>
                  <a:tcPr anchor="ctr"/>
                </a:tc>
                <a:extLst>
                  <a:ext uri="{0D108BD9-81ED-4DB2-BD59-A6C34878D82A}">
                    <a16:rowId xmlns:a16="http://schemas.microsoft.com/office/drawing/2014/main" val="1633640612"/>
                  </a:ext>
                </a:extLst>
              </a:tr>
              <a:tr h="8209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３</a:t>
                      </a:r>
                      <a:endParaRPr kumimoji="1" lang="en-US" altLang="ja-JP"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地方公共団体による調査対象・調査方法についてのご意見</a:t>
                      </a:r>
                      <a:endParaRPr kumimoji="1" lang="en-US" altLang="ja-JP" dirty="0"/>
                    </a:p>
                  </a:txBody>
                  <a:tcPr anchor="ctr"/>
                </a:tc>
                <a:extLst>
                  <a:ext uri="{0D108BD9-81ED-4DB2-BD59-A6C34878D82A}">
                    <a16:rowId xmlns:a16="http://schemas.microsoft.com/office/drawing/2014/main" val="3095661499"/>
                  </a:ext>
                </a:extLst>
              </a:tr>
              <a:tr h="693153">
                <a:tc>
                  <a:txBody>
                    <a:bodyPr/>
                    <a:lstStyle/>
                    <a:p>
                      <a:r>
                        <a:rPr kumimoji="1" lang="ja-JP" altLang="en-US" dirty="0"/>
                        <a:t>４</a:t>
                      </a:r>
                    </a:p>
                  </a:txBody>
                  <a:tcPr anchor="ctr"/>
                </a:tc>
                <a:tc>
                  <a:txBody>
                    <a:bodyPr/>
                    <a:lstStyle/>
                    <a:p>
                      <a:r>
                        <a:rPr kumimoji="1" lang="ja-JP" altLang="en-US" dirty="0"/>
                        <a:t>管理組合側の観点からの地方公共団体による実態調査の課題</a:t>
                      </a:r>
                    </a:p>
                  </a:txBody>
                  <a:tcPr anchor="ctr"/>
                </a:tc>
                <a:extLst>
                  <a:ext uri="{0D108BD9-81ED-4DB2-BD59-A6C34878D82A}">
                    <a16:rowId xmlns:a16="http://schemas.microsoft.com/office/drawing/2014/main" val="1235847518"/>
                  </a:ext>
                </a:extLst>
              </a:tr>
              <a:tr h="605308">
                <a:tc>
                  <a:txBody>
                    <a:bodyPr/>
                    <a:lstStyle/>
                    <a:p>
                      <a:r>
                        <a:rPr kumimoji="1" lang="ja-JP" altLang="en-US" dirty="0"/>
                        <a:t>５</a:t>
                      </a:r>
                    </a:p>
                  </a:txBody>
                  <a:tcPr anchor="ctr"/>
                </a:tc>
                <a:tc>
                  <a:txBody>
                    <a:bodyPr/>
                    <a:lstStyle/>
                    <a:p>
                      <a:r>
                        <a:rPr kumimoji="1" lang="ja-JP" altLang="en-US" dirty="0"/>
                        <a:t>その他ご意見等はないか</a:t>
                      </a:r>
                    </a:p>
                  </a:txBody>
                  <a:tcPr anchor="ctr"/>
                </a:tc>
                <a:extLst>
                  <a:ext uri="{0D108BD9-81ED-4DB2-BD59-A6C34878D82A}">
                    <a16:rowId xmlns:a16="http://schemas.microsoft.com/office/drawing/2014/main" val="606015718"/>
                  </a:ext>
                </a:extLst>
              </a:tr>
            </a:tbl>
          </a:graphicData>
        </a:graphic>
      </p:graphicFrame>
      <p:sp>
        <p:nvSpPr>
          <p:cNvPr id="26" name="テキスト ボックス 25">
            <a:extLst>
              <a:ext uri="{FF2B5EF4-FFF2-40B4-BE49-F238E27FC236}">
                <a16:creationId xmlns:a16="http://schemas.microsoft.com/office/drawing/2014/main" id="{EA38BAC2-6118-4AC3-8C15-16A7F6BED30C}"/>
              </a:ext>
            </a:extLst>
          </p:cNvPr>
          <p:cNvSpPr txBox="1"/>
          <p:nvPr/>
        </p:nvSpPr>
        <p:spPr>
          <a:xfrm>
            <a:off x="8626896" y="6412334"/>
            <a:ext cx="415498" cy="369332"/>
          </a:xfrm>
          <a:prstGeom prst="rect">
            <a:avLst/>
          </a:prstGeom>
          <a:solidFill>
            <a:schemeClr val="bg1"/>
          </a:solidFill>
          <a:ln>
            <a:solidFill>
              <a:schemeClr val="tx1"/>
            </a:solidFill>
          </a:ln>
        </p:spPr>
        <p:txBody>
          <a:bodyPr wrap="none" rtlCol="0">
            <a:spAutoFit/>
          </a:bodyPr>
          <a:lstStyle/>
          <a:p>
            <a:r>
              <a:rPr kumimoji="1" lang="ja-JP" altLang="en-US" dirty="0"/>
              <a:t>７</a:t>
            </a:r>
          </a:p>
        </p:txBody>
      </p:sp>
    </p:spTree>
    <p:extLst>
      <p:ext uri="{BB962C8B-B14F-4D97-AF65-F5344CB8AC3E}">
        <p14:creationId xmlns:p14="http://schemas.microsoft.com/office/powerpoint/2010/main" val="218306756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1398</TotalTime>
  <Words>2475</Words>
  <Application>Microsoft Office PowerPoint</Application>
  <PresentationFormat>画面に合わせる (4:3)</PresentationFormat>
  <Paragraphs>331</Paragraphs>
  <Slides>19</Slides>
  <Notes>5</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19</vt:i4>
      </vt:variant>
    </vt:vector>
  </HeadingPairs>
  <TitlesOfParts>
    <vt:vector size="29" baseType="lpstr">
      <vt:lpstr>Meiryo UI</vt:lpstr>
      <vt:lpstr>ＭＳ 明朝</vt:lpstr>
      <vt:lpstr>游ゴシック</vt:lpstr>
      <vt:lpstr>游ゴシック Light</vt:lpstr>
      <vt:lpstr>Arial</vt:lpstr>
      <vt:lpstr>Calibri</vt:lpstr>
      <vt:lpstr>Calibri Light</vt:lpstr>
      <vt:lpstr>Century</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藤井　佑</dc:creator>
  <cp:lastModifiedBy>藤井　佑</cp:lastModifiedBy>
  <cp:revision>49</cp:revision>
  <cp:lastPrinted>2021-05-27T08:03:38Z</cp:lastPrinted>
  <dcterms:created xsi:type="dcterms:W3CDTF">2021-05-19T05:18:55Z</dcterms:created>
  <dcterms:modified xsi:type="dcterms:W3CDTF">2021-06-21T08:11:50Z</dcterms:modified>
</cp:coreProperties>
</file>