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8" r:id="rId5"/>
    <p:sldId id="289" r:id="rId6"/>
    <p:sldId id="290" r:id="rId7"/>
    <p:sldId id="291" r:id="rId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660"/>
  </p:normalViewPr>
  <p:slideViewPr>
    <p:cSldViewPr snapToGrid="0">
      <p:cViewPr varScale="1">
        <p:scale>
          <a:sx n="74" d="100"/>
          <a:sy n="74" d="100"/>
        </p:scale>
        <p:origin x="14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363816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296860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352907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55737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296462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164066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33030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172435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188525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225495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0C63953-839E-4365-AA44-53180CEC906A}" type="datetimeFigureOut">
              <a:rPr kumimoji="1" lang="ja-JP" altLang="en-US" smtClean="0"/>
              <a:t>2021/7/26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229294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63953-839E-4365-AA44-53180CEC906A}" type="datetimeFigureOut">
              <a:rPr kumimoji="1" lang="ja-JP" altLang="en-US" smtClean="0"/>
              <a:t>2021/7/26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8A84F-B2D6-4785-8345-9CFAFBE2D52E}" type="slidenum">
              <a:rPr kumimoji="1" lang="ja-JP" altLang="en-US" smtClean="0"/>
              <a:t>‹#›</a:t>
            </a:fld>
            <a:endParaRPr kumimoji="1" lang="ja-JP" altLang="en-US"/>
          </a:p>
        </p:txBody>
      </p:sp>
    </p:spTree>
    <p:extLst>
      <p:ext uri="{BB962C8B-B14F-4D97-AF65-F5344CB8AC3E}">
        <p14:creationId xmlns:p14="http://schemas.microsoft.com/office/powerpoint/2010/main" val="932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82203" y="2731836"/>
            <a:ext cx="7700682" cy="2308324"/>
          </a:xfrm>
          <a:prstGeom prst="rect">
            <a:avLst/>
          </a:prstGeom>
          <a:noFill/>
        </p:spPr>
        <p:txBody>
          <a:bodyPr wrap="square" rtlCol="0">
            <a:spAutoFit/>
          </a:bodyPr>
          <a:lstStyle/>
          <a:p>
            <a:pPr algn="ctr"/>
            <a:endParaRPr kumimoji="1" lang="en-US" altLang="ja-JP" sz="3600" dirty="0">
              <a:latin typeface="Meiryo UI" panose="020B0604030504040204" pitchFamily="50" charset="-128"/>
              <a:ea typeface="Meiryo UI" panose="020B0604030504040204" pitchFamily="50" charset="-128"/>
            </a:endParaRPr>
          </a:p>
          <a:p>
            <a:pPr algn="ctr"/>
            <a:r>
              <a:rPr kumimoji="1" lang="ja-JP" altLang="en-US" sz="3600" dirty="0" smtClean="0">
                <a:latin typeface="Meiryo UI" panose="020B0604030504040204" pitchFamily="50" charset="-128"/>
                <a:ea typeface="Meiryo UI" panose="020B0604030504040204" pitchFamily="50" charset="-128"/>
              </a:rPr>
              <a:t>参考資料集</a:t>
            </a: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998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A2BFDC1-FA42-460D-9AB2-323A6B0FE700}"/>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smtClean="0"/>
              <a:t>１</a:t>
            </a:r>
            <a:endParaRPr kumimoji="1" lang="ja-JP" altLang="en-US" dirty="0"/>
          </a:p>
        </p:txBody>
      </p:sp>
      <p:sp>
        <p:nvSpPr>
          <p:cNvPr id="11" name="正方形/長方形 10">
            <a:extLst>
              <a:ext uri="{FF2B5EF4-FFF2-40B4-BE49-F238E27FC236}">
                <a16:creationId xmlns:a16="http://schemas.microsoft.com/office/drawing/2014/main" id="{0784B37F-87FE-4559-8D0C-8BFC29BFB70D}"/>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latin typeface="Meiryo UI" panose="020B0604030504040204" pitchFamily="50" charset="-128"/>
                <a:ea typeface="Meiryo UI" panose="020B0604030504040204" pitchFamily="50" charset="-128"/>
              </a:rPr>
              <a:t>　大阪府内の特定行政庁一覧</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82273103"/>
              </p:ext>
            </p:extLst>
          </p:nvPr>
        </p:nvGraphicFramePr>
        <p:xfrm>
          <a:off x="550036" y="690190"/>
          <a:ext cx="8093792" cy="5322371"/>
        </p:xfrm>
        <a:graphic>
          <a:graphicData uri="http://schemas.openxmlformats.org/drawingml/2006/table">
            <a:tbl>
              <a:tblPr/>
              <a:tblGrid>
                <a:gridCol w="678385">
                  <a:extLst>
                    <a:ext uri="{9D8B030D-6E8A-4147-A177-3AD203B41FA5}">
                      <a16:colId xmlns:a16="http://schemas.microsoft.com/office/drawing/2014/main" val="3109498167"/>
                    </a:ext>
                  </a:extLst>
                </a:gridCol>
                <a:gridCol w="2367426">
                  <a:extLst>
                    <a:ext uri="{9D8B030D-6E8A-4147-A177-3AD203B41FA5}">
                      <a16:colId xmlns:a16="http://schemas.microsoft.com/office/drawing/2014/main" val="631464428"/>
                    </a:ext>
                  </a:extLst>
                </a:gridCol>
                <a:gridCol w="5047981">
                  <a:extLst>
                    <a:ext uri="{9D8B030D-6E8A-4147-A177-3AD203B41FA5}">
                      <a16:colId xmlns:a16="http://schemas.microsoft.com/office/drawing/2014/main" val="2395484893"/>
                    </a:ext>
                  </a:extLst>
                </a:gridCol>
              </a:tblGrid>
              <a:tr h="348035">
                <a:tc gridSpan="2">
                  <a:txBody>
                    <a:bodyPr/>
                    <a:lstStyle/>
                    <a:p>
                      <a:pPr algn="ctr">
                        <a:lnSpc>
                          <a:spcPct val="120000"/>
                        </a:lnSpc>
                      </a:pPr>
                      <a:r>
                        <a:rPr lang="ja-JP" altLang="en-US" sz="1600" dirty="0">
                          <a:effectLst/>
                        </a:rPr>
                        <a:t>特定行政庁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20000"/>
                        </a:lnSpc>
                      </a:pPr>
                      <a:r>
                        <a:rPr lang="ja-JP" altLang="en-US" sz="1600">
                          <a:effectLst/>
                        </a:rPr>
                        <a:t>設置年月日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5021110"/>
                  </a:ext>
                </a:extLst>
              </a:tr>
              <a:tr h="248648">
                <a:tc>
                  <a:txBody>
                    <a:bodyPr/>
                    <a:lstStyle/>
                    <a:p>
                      <a:pPr algn="ctr">
                        <a:lnSpc>
                          <a:spcPct val="120000"/>
                        </a:lnSpc>
                      </a:pPr>
                      <a:r>
                        <a:rPr lang="en-US" altLang="ja-JP" sz="1600">
                          <a:effectLs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大阪市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dirty="0" smtClean="0">
                          <a:effectLst/>
                        </a:rPr>
                        <a:t>  昭和</a:t>
                      </a:r>
                      <a:r>
                        <a:rPr lang="en-US" altLang="ja-JP" sz="1600" dirty="0">
                          <a:effectLst/>
                        </a:rPr>
                        <a:t>31</a:t>
                      </a:r>
                      <a:r>
                        <a:rPr lang="ja-JP" altLang="en-US" sz="1600" dirty="0">
                          <a:effectLst/>
                        </a:rPr>
                        <a:t>年</a:t>
                      </a:r>
                      <a:r>
                        <a:rPr lang="en-US" altLang="ja-JP" sz="1600" dirty="0">
                          <a:effectLst/>
                        </a:rPr>
                        <a:t>11</a:t>
                      </a:r>
                      <a:r>
                        <a:rPr lang="ja-JP" altLang="en-US" sz="1600" dirty="0">
                          <a:effectLst/>
                        </a:rPr>
                        <a:t>月</a:t>
                      </a:r>
                      <a:r>
                        <a:rPr lang="en-US" altLang="ja-JP" sz="1600" dirty="0">
                          <a:effectLst/>
                        </a:rPr>
                        <a:t>1</a:t>
                      </a:r>
                      <a:r>
                        <a:rPr lang="ja-JP" altLang="en-US" sz="1600" dirty="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5489646"/>
                  </a:ext>
                </a:extLst>
              </a:tr>
              <a:tr h="248648">
                <a:tc>
                  <a:txBody>
                    <a:bodyPr/>
                    <a:lstStyle/>
                    <a:p>
                      <a:pPr algn="ctr">
                        <a:lnSpc>
                          <a:spcPct val="120000"/>
                        </a:lnSpc>
                      </a:pPr>
                      <a:r>
                        <a:rPr lang="en-US" altLang="ja-JP" sz="1600">
                          <a:effectLs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a:effectLst/>
                        </a:rPr>
                        <a:t>豊中市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43</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872591"/>
                  </a:ext>
                </a:extLst>
              </a:tr>
              <a:tr h="248648">
                <a:tc>
                  <a:txBody>
                    <a:bodyPr/>
                    <a:lstStyle/>
                    <a:p>
                      <a:pPr algn="ctr">
                        <a:lnSpc>
                          <a:spcPct val="120000"/>
                        </a:lnSpc>
                      </a:pPr>
                      <a:r>
                        <a:rPr lang="en-US" altLang="ja-JP" sz="1600">
                          <a:effectLst/>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a:effectLst/>
                        </a:rPr>
                        <a:t>堺市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44</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5126736"/>
                  </a:ext>
                </a:extLst>
              </a:tr>
              <a:tr h="248648">
                <a:tc>
                  <a:txBody>
                    <a:bodyPr/>
                    <a:lstStyle/>
                    <a:p>
                      <a:pPr algn="ctr">
                        <a:lnSpc>
                          <a:spcPct val="120000"/>
                        </a:lnSpc>
                      </a:pPr>
                      <a:r>
                        <a:rPr lang="en-US" altLang="ja-JP" sz="1600">
                          <a:effectLs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a:effectLst/>
                        </a:rPr>
                        <a:t>東大阪市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45</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89639"/>
                  </a:ext>
                </a:extLst>
              </a:tr>
              <a:tr h="248648">
                <a:tc>
                  <a:txBody>
                    <a:bodyPr/>
                    <a:lstStyle/>
                    <a:p>
                      <a:pPr algn="ctr">
                        <a:lnSpc>
                          <a:spcPct val="120000"/>
                        </a:lnSpc>
                      </a:pPr>
                      <a:r>
                        <a:rPr lang="en-US" altLang="ja-JP" sz="1600">
                          <a:effectLst/>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a:effectLst/>
                        </a:rPr>
                        <a:t>吹田市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46</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086902"/>
                  </a:ext>
                </a:extLst>
              </a:tr>
              <a:tr h="248648">
                <a:tc>
                  <a:txBody>
                    <a:bodyPr/>
                    <a:lstStyle/>
                    <a:p>
                      <a:pPr algn="ctr">
                        <a:lnSpc>
                          <a:spcPct val="120000"/>
                        </a:lnSpc>
                      </a:pPr>
                      <a:r>
                        <a:rPr lang="en-US" altLang="ja-JP" sz="1600">
                          <a:effectLst/>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高槻市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46</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5120689"/>
                  </a:ext>
                </a:extLst>
              </a:tr>
              <a:tr h="248648">
                <a:tc>
                  <a:txBody>
                    <a:bodyPr/>
                    <a:lstStyle/>
                    <a:p>
                      <a:pPr algn="ctr">
                        <a:lnSpc>
                          <a:spcPct val="120000"/>
                        </a:lnSpc>
                      </a:pPr>
                      <a:r>
                        <a:rPr lang="en-US" altLang="ja-JP" sz="1600">
                          <a:effectLst/>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枚方市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47</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4472825"/>
                  </a:ext>
                </a:extLst>
              </a:tr>
              <a:tr h="248648">
                <a:tc>
                  <a:txBody>
                    <a:bodyPr/>
                    <a:lstStyle/>
                    <a:p>
                      <a:pPr algn="ctr">
                        <a:lnSpc>
                          <a:spcPct val="120000"/>
                        </a:lnSpc>
                      </a:pPr>
                      <a:r>
                        <a:rPr lang="en-US" altLang="ja-JP" sz="1600">
                          <a:effectLs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守口市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47</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716677"/>
                  </a:ext>
                </a:extLst>
              </a:tr>
              <a:tr h="248648">
                <a:tc>
                  <a:txBody>
                    <a:bodyPr/>
                    <a:lstStyle/>
                    <a:p>
                      <a:pPr algn="ctr">
                        <a:lnSpc>
                          <a:spcPct val="120000"/>
                        </a:lnSpc>
                      </a:pPr>
                      <a:r>
                        <a:rPr lang="en-US" altLang="ja-JP" sz="1600">
                          <a:effectLst/>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a:effectLst/>
                        </a:rPr>
                        <a:t>八尾市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48</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240755"/>
                  </a:ext>
                </a:extLst>
              </a:tr>
              <a:tr h="248648">
                <a:tc>
                  <a:txBody>
                    <a:bodyPr/>
                    <a:lstStyle/>
                    <a:p>
                      <a:pPr algn="ctr">
                        <a:lnSpc>
                          <a:spcPct val="120000"/>
                        </a:lnSpc>
                      </a:pPr>
                      <a:r>
                        <a:rPr lang="en-US" altLang="ja-JP" sz="1600">
                          <a:effectLst/>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a:effectLst/>
                        </a:rPr>
                        <a:t>寝屋川市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49</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202366"/>
                  </a:ext>
                </a:extLst>
              </a:tr>
              <a:tr h="248648">
                <a:tc>
                  <a:txBody>
                    <a:bodyPr/>
                    <a:lstStyle/>
                    <a:p>
                      <a:pPr algn="ctr">
                        <a:lnSpc>
                          <a:spcPct val="120000"/>
                        </a:lnSpc>
                      </a:pPr>
                      <a:r>
                        <a:rPr lang="en-US" altLang="ja-JP" sz="1600">
                          <a:effectLst/>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茨木市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57</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38284"/>
                  </a:ext>
                </a:extLst>
              </a:tr>
              <a:tr h="248648">
                <a:tc>
                  <a:txBody>
                    <a:bodyPr/>
                    <a:lstStyle/>
                    <a:p>
                      <a:pPr algn="ctr">
                        <a:lnSpc>
                          <a:spcPct val="120000"/>
                        </a:lnSpc>
                      </a:pPr>
                      <a:r>
                        <a:rPr lang="en-US" altLang="ja-JP" sz="1600">
                          <a:effectLst/>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a:effectLst/>
                        </a:rPr>
                        <a:t>岸和田市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昭和</a:t>
                      </a:r>
                      <a:r>
                        <a:rPr lang="en-US" altLang="ja-JP" sz="1600">
                          <a:effectLst/>
                        </a:rPr>
                        <a:t>60</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001854"/>
                  </a:ext>
                </a:extLst>
              </a:tr>
              <a:tr h="248648">
                <a:tc>
                  <a:txBody>
                    <a:bodyPr/>
                    <a:lstStyle/>
                    <a:p>
                      <a:pPr algn="ctr">
                        <a:lnSpc>
                          <a:spcPct val="120000"/>
                        </a:lnSpc>
                      </a:pPr>
                      <a:r>
                        <a:rPr lang="en-US" altLang="ja-JP" sz="1600">
                          <a:effectLst/>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門真市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平成</a:t>
                      </a:r>
                      <a:r>
                        <a:rPr lang="en-US" altLang="ja-JP" sz="1600">
                          <a:effectLst/>
                        </a:rPr>
                        <a:t>13</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565577"/>
                  </a:ext>
                </a:extLst>
              </a:tr>
              <a:tr h="248648">
                <a:tc>
                  <a:txBody>
                    <a:bodyPr/>
                    <a:lstStyle/>
                    <a:p>
                      <a:pPr algn="ctr">
                        <a:lnSpc>
                          <a:spcPct val="120000"/>
                        </a:lnSpc>
                      </a:pPr>
                      <a:r>
                        <a:rPr lang="en-US" altLang="ja-JP" sz="1600">
                          <a:effectLst/>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箕面市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平成</a:t>
                      </a:r>
                      <a:r>
                        <a:rPr lang="en-US" altLang="ja-JP" sz="1600">
                          <a:effectLst/>
                        </a:rPr>
                        <a:t>13</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0296037"/>
                  </a:ext>
                </a:extLst>
              </a:tr>
              <a:tr h="248648">
                <a:tc>
                  <a:txBody>
                    <a:bodyPr/>
                    <a:lstStyle/>
                    <a:p>
                      <a:pPr algn="ctr">
                        <a:lnSpc>
                          <a:spcPct val="120000"/>
                        </a:lnSpc>
                      </a:pPr>
                      <a:r>
                        <a:rPr lang="en-US" altLang="ja-JP" sz="1600">
                          <a:effectLst/>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和泉市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平成</a:t>
                      </a:r>
                      <a:r>
                        <a:rPr lang="en-US" altLang="ja-JP" sz="1600">
                          <a:effectLst/>
                        </a:rPr>
                        <a:t>14</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628520"/>
                  </a:ext>
                </a:extLst>
              </a:tr>
              <a:tr h="248648">
                <a:tc>
                  <a:txBody>
                    <a:bodyPr/>
                    <a:lstStyle/>
                    <a:p>
                      <a:pPr algn="ctr">
                        <a:lnSpc>
                          <a:spcPct val="120000"/>
                        </a:lnSpc>
                      </a:pPr>
                      <a:r>
                        <a:rPr lang="en-US" altLang="ja-JP" sz="1600">
                          <a:effectLs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池田市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a:effectLst/>
                        </a:rPr>
                        <a:t>平成</a:t>
                      </a:r>
                      <a:r>
                        <a:rPr lang="en-US" altLang="ja-JP" sz="1600">
                          <a:effectLst/>
                        </a:rPr>
                        <a:t>14</a:t>
                      </a:r>
                      <a:r>
                        <a:rPr lang="ja-JP" altLang="en-US" sz="1600">
                          <a:effectLst/>
                        </a:rPr>
                        <a:t>年</a:t>
                      </a:r>
                      <a:r>
                        <a:rPr lang="en-US" altLang="ja-JP" sz="1600">
                          <a:effectLst/>
                        </a:rPr>
                        <a:t>4</a:t>
                      </a:r>
                      <a:r>
                        <a:rPr lang="ja-JP" altLang="en-US" sz="1600">
                          <a:effectLst/>
                        </a:rPr>
                        <a:t>月</a:t>
                      </a:r>
                      <a:r>
                        <a:rPr lang="en-US" altLang="ja-JP" sz="1600">
                          <a:effectLst/>
                        </a:rPr>
                        <a:t>1</a:t>
                      </a:r>
                      <a:r>
                        <a:rPr lang="ja-JP" altLang="en-US" sz="160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53781"/>
                  </a:ext>
                </a:extLst>
              </a:tr>
              <a:tr h="248648">
                <a:tc>
                  <a:txBody>
                    <a:bodyPr/>
                    <a:lstStyle/>
                    <a:p>
                      <a:pPr algn="ctr">
                        <a:lnSpc>
                          <a:spcPct val="120000"/>
                        </a:lnSpc>
                      </a:pPr>
                      <a:r>
                        <a:rPr lang="en-US" altLang="ja-JP" sz="1600">
                          <a:effectLst/>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lang="ja-JP" altLang="en-US" sz="1600" dirty="0">
                          <a:effectLst/>
                        </a:rPr>
                        <a:t>羽曳野市</a:t>
                      </a:r>
                    </a:p>
                  </a:txBody>
                  <a:tcPr marL="144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ja-JP" altLang="en-US" sz="1600" dirty="0">
                          <a:effectLst/>
                        </a:rPr>
                        <a:t>平成</a:t>
                      </a:r>
                      <a:r>
                        <a:rPr lang="en-US" altLang="ja-JP" sz="1600" dirty="0">
                          <a:effectLst/>
                        </a:rPr>
                        <a:t>16</a:t>
                      </a:r>
                      <a:r>
                        <a:rPr lang="ja-JP" altLang="en-US" sz="1600" dirty="0">
                          <a:effectLst/>
                        </a:rPr>
                        <a:t>年</a:t>
                      </a:r>
                      <a:r>
                        <a:rPr lang="en-US" altLang="ja-JP" sz="1600" dirty="0">
                          <a:effectLst/>
                        </a:rPr>
                        <a:t>4</a:t>
                      </a:r>
                      <a:r>
                        <a:rPr lang="ja-JP" altLang="en-US" sz="1600" dirty="0">
                          <a:effectLst/>
                        </a:rPr>
                        <a:t>月</a:t>
                      </a:r>
                      <a:r>
                        <a:rPr lang="en-US" altLang="ja-JP" sz="1600" dirty="0">
                          <a:effectLst/>
                        </a:rPr>
                        <a:t>1</a:t>
                      </a:r>
                      <a:r>
                        <a:rPr lang="ja-JP" altLang="en-US" sz="1600" dirty="0">
                          <a:effectLst/>
                        </a:rPr>
                        <a:t>日から</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229536"/>
                  </a:ext>
                </a:extLst>
              </a:tr>
            </a:tbl>
          </a:graphicData>
        </a:graphic>
      </p:graphicFrame>
      <p:sp>
        <p:nvSpPr>
          <p:cNvPr id="4" name="テキスト ボックス 3"/>
          <p:cNvSpPr txBox="1"/>
          <p:nvPr/>
        </p:nvSpPr>
        <p:spPr>
          <a:xfrm>
            <a:off x="447675" y="6131008"/>
            <a:ext cx="4801314" cy="369332"/>
          </a:xfrm>
          <a:prstGeom prst="rect">
            <a:avLst/>
          </a:prstGeom>
          <a:noFill/>
        </p:spPr>
        <p:txBody>
          <a:bodyPr wrap="none" rtlCol="0">
            <a:spAutoFit/>
          </a:bodyPr>
          <a:lstStyle/>
          <a:p>
            <a:r>
              <a:rPr kumimoji="1" lang="ja-JP" altLang="en-US" dirty="0" smtClean="0"/>
              <a:t>上記以外</a:t>
            </a:r>
            <a:r>
              <a:rPr kumimoji="1" lang="ja-JP" altLang="en-US" dirty="0"/>
              <a:t>の</a:t>
            </a:r>
            <a:r>
              <a:rPr kumimoji="1" lang="ja-JP" altLang="en-US" dirty="0" smtClean="0"/>
              <a:t>市町村部分は</a:t>
            </a:r>
            <a:r>
              <a:rPr kumimoji="1" lang="ja-JP" altLang="en-US" dirty="0"/>
              <a:t>大阪府が</a:t>
            </a:r>
            <a:r>
              <a:rPr kumimoji="1" lang="ja-JP" altLang="en-US" dirty="0" smtClean="0"/>
              <a:t>特定行政庁</a:t>
            </a:r>
            <a:endParaRPr kumimoji="1" lang="ja-JP" altLang="en-US" dirty="0"/>
          </a:p>
        </p:txBody>
      </p:sp>
    </p:spTree>
    <p:extLst>
      <p:ext uri="{BB962C8B-B14F-4D97-AF65-F5344CB8AC3E}">
        <p14:creationId xmlns:p14="http://schemas.microsoft.com/office/powerpoint/2010/main" val="51002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A2BFDC1-FA42-460D-9AB2-323A6B0FE700}"/>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smtClean="0"/>
              <a:t>２</a:t>
            </a:r>
            <a:endParaRPr kumimoji="1" lang="ja-JP" altLang="en-US" dirty="0"/>
          </a:p>
        </p:txBody>
      </p:sp>
      <p:sp>
        <p:nvSpPr>
          <p:cNvPr id="10" name="テキスト ボックス 9">
            <a:extLst>
              <a:ext uri="{FF2B5EF4-FFF2-40B4-BE49-F238E27FC236}">
                <a16:creationId xmlns:a16="http://schemas.microsoft.com/office/drawing/2014/main" id="{75D32B32-17EA-4221-B8B2-CA41AA4548E2}"/>
              </a:ext>
            </a:extLst>
          </p:cNvPr>
          <p:cNvSpPr txBox="1"/>
          <p:nvPr/>
        </p:nvSpPr>
        <p:spPr>
          <a:xfrm>
            <a:off x="250196" y="6618788"/>
            <a:ext cx="4093203" cy="215444"/>
          </a:xfrm>
          <a:prstGeom prst="rect">
            <a:avLst/>
          </a:prstGeom>
          <a:noFill/>
        </p:spPr>
        <p:txBody>
          <a:bodyPr wrap="square" rtlCol="0">
            <a:spAutoFit/>
          </a:bodyPr>
          <a:lstStyle/>
          <a:p>
            <a:r>
              <a:rPr kumimoji="1" lang="ja-JP" altLang="en-US" sz="800" dirty="0"/>
              <a:t>出典：国土交通省</a:t>
            </a:r>
            <a:r>
              <a:rPr kumimoji="1" lang="ja-JP" altLang="en-US" sz="800" dirty="0" smtClean="0"/>
              <a:t>「第１回長期</a:t>
            </a:r>
            <a:r>
              <a:rPr kumimoji="1" lang="ja-JP" altLang="en-US" sz="800" dirty="0"/>
              <a:t>優良住宅認定基準の見直しに関する検討会</a:t>
            </a:r>
            <a:r>
              <a:rPr kumimoji="1" lang="ja-JP" altLang="en-US" sz="800" dirty="0" smtClean="0"/>
              <a:t>」資料３</a:t>
            </a:r>
            <a:r>
              <a:rPr kumimoji="1" lang="ja-JP" altLang="en-US" sz="800" dirty="0"/>
              <a:t>　</a:t>
            </a:r>
            <a:endParaRPr kumimoji="1" lang="en-US" altLang="ja-JP" sz="800" dirty="0"/>
          </a:p>
        </p:txBody>
      </p:sp>
      <p:sp>
        <p:nvSpPr>
          <p:cNvPr id="11" name="正方形/長方形 10">
            <a:extLst>
              <a:ext uri="{FF2B5EF4-FFF2-40B4-BE49-F238E27FC236}">
                <a16:creationId xmlns:a16="http://schemas.microsoft.com/office/drawing/2014/main" id="{0784B37F-87FE-4559-8D0C-8BFC29BFB70D}"/>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住宅の質の向上及び円滑な取引環境の整備のため</a:t>
            </a:r>
            <a:r>
              <a:rPr kumimoji="1" lang="ja-JP" altLang="en-US" sz="1600" b="1" dirty="0" smtClean="0">
                <a:latin typeface="Meiryo UI" panose="020B0604030504040204" pitchFamily="50" charset="-128"/>
                <a:ea typeface="Meiryo UI" panose="020B0604030504040204" pitchFamily="50" charset="-128"/>
              </a:rPr>
              <a:t>の</a:t>
            </a:r>
            <a:endParaRPr kumimoji="1" lang="en-US" altLang="ja-JP" sz="1600" b="1" dirty="0" smtClean="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長期</a:t>
            </a:r>
            <a:r>
              <a:rPr kumimoji="1" lang="ja-JP" altLang="en-US" sz="1600" b="1" dirty="0">
                <a:latin typeface="Meiryo UI" panose="020B0604030504040204" pitchFamily="50" charset="-128"/>
                <a:ea typeface="Meiryo UI" panose="020B0604030504040204" pitchFamily="50" charset="-128"/>
              </a:rPr>
              <a:t>優良住宅の普及の促進に関する法律等の一部を改正する</a:t>
            </a:r>
            <a:r>
              <a:rPr kumimoji="1" lang="ja-JP" altLang="en-US" sz="1600" b="1" dirty="0" smtClean="0">
                <a:latin typeface="Meiryo UI" panose="020B0604030504040204" pitchFamily="50" charset="-128"/>
                <a:ea typeface="Meiryo UI" panose="020B0604030504040204" pitchFamily="50" charset="-128"/>
              </a:rPr>
              <a:t>法律（令和３年５月２８日公布）</a:t>
            </a:r>
            <a:endParaRPr kumimoji="1" lang="ja-JP" altLang="en-US" sz="16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srcRect b="489"/>
          <a:stretch/>
        </p:blipFill>
        <p:spPr>
          <a:xfrm>
            <a:off x="250196" y="703139"/>
            <a:ext cx="8393632" cy="5476682"/>
          </a:xfrm>
          <a:prstGeom prst="rect">
            <a:avLst/>
          </a:prstGeom>
        </p:spPr>
      </p:pic>
    </p:spTree>
    <p:extLst>
      <p:ext uri="{BB962C8B-B14F-4D97-AF65-F5344CB8AC3E}">
        <p14:creationId xmlns:p14="http://schemas.microsoft.com/office/powerpoint/2010/main" val="68479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A2BFDC1-FA42-460D-9AB2-323A6B0FE700}"/>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smtClean="0"/>
              <a:t>３</a:t>
            </a:r>
            <a:endParaRPr kumimoji="1" lang="ja-JP" altLang="en-US" dirty="0"/>
          </a:p>
        </p:txBody>
      </p:sp>
      <p:sp>
        <p:nvSpPr>
          <p:cNvPr id="10" name="テキスト ボックス 9">
            <a:extLst>
              <a:ext uri="{FF2B5EF4-FFF2-40B4-BE49-F238E27FC236}">
                <a16:creationId xmlns:a16="http://schemas.microsoft.com/office/drawing/2014/main" id="{75D32B32-17EA-4221-B8B2-CA41AA4548E2}"/>
              </a:ext>
            </a:extLst>
          </p:cNvPr>
          <p:cNvSpPr txBox="1"/>
          <p:nvPr/>
        </p:nvSpPr>
        <p:spPr>
          <a:xfrm>
            <a:off x="250196" y="6618788"/>
            <a:ext cx="4093203" cy="215444"/>
          </a:xfrm>
          <a:prstGeom prst="rect">
            <a:avLst/>
          </a:prstGeom>
          <a:noFill/>
        </p:spPr>
        <p:txBody>
          <a:bodyPr wrap="square" rtlCol="0">
            <a:spAutoFit/>
          </a:bodyPr>
          <a:lstStyle/>
          <a:p>
            <a:r>
              <a:rPr kumimoji="1" lang="ja-JP" altLang="en-US" sz="800" dirty="0"/>
              <a:t>出典：国土交通省</a:t>
            </a:r>
            <a:r>
              <a:rPr kumimoji="1" lang="ja-JP" altLang="en-US" sz="800" dirty="0" smtClean="0"/>
              <a:t>「第１回長期</a:t>
            </a:r>
            <a:r>
              <a:rPr kumimoji="1" lang="ja-JP" altLang="en-US" sz="800" dirty="0"/>
              <a:t>優良住宅認定基準の見直しに関する検討会</a:t>
            </a:r>
            <a:r>
              <a:rPr kumimoji="1" lang="ja-JP" altLang="en-US" sz="800" dirty="0" smtClean="0"/>
              <a:t>」資料３</a:t>
            </a:r>
            <a:r>
              <a:rPr kumimoji="1" lang="ja-JP" altLang="en-US" sz="800" dirty="0"/>
              <a:t>　</a:t>
            </a:r>
            <a:endParaRPr kumimoji="1" lang="en-US" altLang="ja-JP" sz="800" dirty="0"/>
          </a:p>
        </p:txBody>
      </p:sp>
      <p:sp>
        <p:nvSpPr>
          <p:cNvPr id="11" name="正方形/長方形 10">
            <a:extLst>
              <a:ext uri="{FF2B5EF4-FFF2-40B4-BE49-F238E27FC236}">
                <a16:creationId xmlns:a16="http://schemas.microsoft.com/office/drawing/2014/main" id="{0784B37F-87FE-4559-8D0C-8BFC29BFB70D}"/>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住宅の質の向上及び円滑な取引環境の整備のため</a:t>
            </a:r>
            <a:r>
              <a:rPr kumimoji="1" lang="ja-JP" altLang="en-US" sz="1600" b="1" dirty="0" smtClean="0">
                <a:latin typeface="Meiryo UI" panose="020B0604030504040204" pitchFamily="50" charset="-128"/>
                <a:ea typeface="Meiryo UI" panose="020B0604030504040204" pitchFamily="50" charset="-128"/>
              </a:rPr>
              <a:t>の</a:t>
            </a:r>
            <a:endParaRPr kumimoji="1" lang="en-US" altLang="ja-JP" sz="1600" b="1" dirty="0" smtClean="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長期</a:t>
            </a:r>
            <a:r>
              <a:rPr kumimoji="1" lang="ja-JP" altLang="en-US" sz="1600" b="1" dirty="0">
                <a:latin typeface="Meiryo UI" panose="020B0604030504040204" pitchFamily="50" charset="-128"/>
                <a:ea typeface="Meiryo UI" panose="020B0604030504040204" pitchFamily="50" charset="-128"/>
              </a:rPr>
              <a:t>優良住宅の普及の促進に関する法律等の一部を改正する</a:t>
            </a:r>
            <a:r>
              <a:rPr kumimoji="1" lang="ja-JP" altLang="en-US" sz="1600" b="1" dirty="0" smtClean="0">
                <a:latin typeface="Meiryo UI" panose="020B0604030504040204" pitchFamily="50" charset="-128"/>
                <a:ea typeface="Meiryo UI" panose="020B0604030504040204" pitchFamily="50" charset="-128"/>
              </a:rPr>
              <a:t>法律（令和３年５月２８日公布）</a:t>
            </a:r>
            <a:endParaRPr kumimoji="1" lang="ja-JP" altLang="en-US" sz="16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684968" y="620451"/>
            <a:ext cx="7868021" cy="5896259"/>
            <a:chOff x="684968" y="620451"/>
            <a:chExt cx="7868021" cy="5896259"/>
          </a:xfrm>
        </p:grpSpPr>
        <p:pic>
          <p:nvPicPr>
            <p:cNvPr id="3" name="図 2"/>
            <p:cNvPicPr>
              <a:picLocks noChangeAspect="1"/>
            </p:cNvPicPr>
            <p:nvPr/>
          </p:nvPicPr>
          <p:blipFill>
            <a:blip r:embed="rId2"/>
            <a:stretch>
              <a:fillRect/>
            </a:stretch>
          </p:blipFill>
          <p:spPr>
            <a:xfrm>
              <a:off x="684968" y="620451"/>
              <a:ext cx="7868021" cy="5896259"/>
            </a:xfrm>
            <a:prstGeom prst="rect">
              <a:avLst/>
            </a:prstGeom>
          </p:spPr>
        </p:pic>
        <p:sp>
          <p:nvSpPr>
            <p:cNvPr id="4" name="正方形/長方形 3"/>
            <p:cNvSpPr/>
            <p:nvPr/>
          </p:nvSpPr>
          <p:spPr>
            <a:xfrm>
              <a:off x="8366760" y="6316980"/>
              <a:ext cx="186229" cy="19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5513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A2BFDC1-FA42-460D-9AB2-323A6B0FE700}"/>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smtClean="0"/>
              <a:t>４</a:t>
            </a:r>
            <a:endParaRPr kumimoji="1" lang="ja-JP" altLang="en-US" dirty="0"/>
          </a:p>
        </p:txBody>
      </p:sp>
      <p:sp>
        <p:nvSpPr>
          <p:cNvPr id="10" name="テキスト ボックス 9">
            <a:extLst>
              <a:ext uri="{FF2B5EF4-FFF2-40B4-BE49-F238E27FC236}">
                <a16:creationId xmlns:a16="http://schemas.microsoft.com/office/drawing/2014/main" id="{75D32B32-17EA-4221-B8B2-CA41AA4548E2}"/>
              </a:ext>
            </a:extLst>
          </p:cNvPr>
          <p:cNvSpPr txBox="1"/>
          <p:nvPr/>
        </p:nvSpPr>
        <p:spPr>
          <a:xfrm>
            <a:off x="250196" y="6618788"/>
            <a:ext cx="4093203" cy="215444"/>
          </a:xfrm>
          <a:prstGeom prst="rect">
            <a:avLst/>
          </a:prstGeom>
          <a:noFill/>
        </p:spPr>
        <p:txBody>
          <a:bodyPr wrap="square" rtlCol="0">
            <a:spAutoFit/>
          </a:bodyPr>
          <a:lstStyle/>
          <a:p>
            <a:r>
              <a:rPr kumimoji="1" lang="ja-JP" altLang="en-US" sz="800" dirty="0"/>
              <a:t>出典：国土交通省</a:t>
            </a:r>
            <a:r>
              <a:rPr kumimoji="1" lang="ja-JP" altLang="en-US" sz="800" dirty="0" smtClean="0"/>
              <a:t>「第１回長期</a:t>
            </a:r>
            <a:r>
              <a:rPr kumimoji="1" lang="ja-JP" altLang="en-US" sz="800" dirty="0"/>
              <a:t>優良住宅認定基準の見直しに関する検討会</a:t>
            </a:r>
            <a:r>
              <a:rPr kumimoji="1" lang="ja-JP" altLang="en-US" sz="800" dirty="0" smtClean="0"/>
              <a:t>」資料３</a:t>
            </a:r>
            <a:r>
              <a:rPr kumimoji="1" lang="ja-JP" altLang="en-US" sz="800" dirty="0"/>
              <a:t>　</a:t>
            </a:r>
            <a:endParaRPr kumimoji="1" lang="en-US" altLang="ja-JP" sz="800" dirty="0"/>
          </a:p>
        </p:txBody>
      </p:sp>
      <p:sp>
        <p:nvSpPr>
          <p:cNvPr id="11" name="正方形/長方形 10">
            <a:extLst>
              <a:ext uri="{FF2B5EF4-FFF2-40B4-BE49-F238E27FC236}">
                <a16:creationId xmlns:a16="http://schemas.microsoft.com/office/drawing/2014/main" id="{0784B37F-87FE-4559-8D0C-8BFC29BFB70D}"/>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住宅の質の向上及び円滑な取引環境の整備のため</a:t>
            </a:r>
            <a:r>
              <a:rPr kumimoji="1" lang="ja-JP" altLang="en-US" sz="1600" b="1" dirty="0" smtClean="0">
                <a:latin typeface="Meiryo UI" panose="020B0604030504040204" pitchFamily="50" charset="-128"/>
                <a:ea typeface="Meiryo UI" panose="020B0604030504040204" pitchFamily="50" charset="-128"/>
              </a:rPr>
              <a:t>の</a:t>
            </a:r>
            <a:endParaRPr kumimoji="1" lang="en-US" altLang="ja-JP" sz="1600" b="1" dirty="0" smtClean="0">
              <a:latin typeface="Meiryo UI" panose="020B0604030504040204" pitchFamily="50" charset="-128"/>
              <a:ea typeface="Meiryo UI" panose="020B0604030504040204" pitchFamily="50" charset="-128"/>
            </a:endParaRPr>
          </a:p>
          <a:p>
            <a:r>
              <a:rPr kumimoji="1" lang="en-US" altLang="ja-JP" sz="1600" b="1" dirty="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長期</a:t>
            </a:r>
            <a:r>
              <a:rPr kumimoji="1" lang="ja-JP" altLang="en-US" sz="1600" b="1" dirty="0">
                <a:latin typeface="Meiryo UI" panose="020B0604030504040204" pitchFamily="50" charset="-128"/>
                <a:ea typeface="Meiryo UI" panose="020B0604030504040204" pitchFamily="50" charset="-128"/>
              </a:rPr>
              <a:t>優良住宅の普及の促進に関する法律等の一部を改正する</a:t>
            </a:r>
            <a:r>
              <a:rPr kumimoji="1" lang="ja-JP" altLang="en-US" sz="1600" b="1" dirty="0" smtClean="0">
                <a:latin typeface="Meiryo UI" panose="020B0604030504040204" pitchFamily="50" charset="-128"/>
                <a:ea typeface="Meiryo UI" panose="020B0604030504040204" pitchFamily="50" charset="-128"/>
              </a:rPr>
              <a:t>法律（令和３年５月２８日公布）</a:t>
            </a:r>
            <a:endParaRPr kumimoji="1" lang="ja-JP" altLang="en-US" sz="16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610873" y="634999"/>
            <a:ext cx="7922254" cy="5988765"/>
          </a:xfrm>
          <a:prstGeom prst="rect">
            <a:avLst/>
          </a:prstGeom>
        </p:spPr>
      </p:pic>
    </p:spTree>
    <p:extLst>
      <p:ext uri="{BB962C8B-B14F-4D97-AF65-F5344CB8AC3E}">
        <p14:creationId xmlns:p14="http://schemas.microsoft.com/office/powerpoint/2010/main" val="318807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　</a:t>
            </a:r>
            <a:r>
              <a:rPr kumimoji="1" lang="ja-JP" altLang="en-US" sz="2000" b="1" spc="-100" dirty="0" smtClean="0">
                <a:solidFill>
                  <a:schemeClr val="bg1"/>
                </a:solidFill>
              </a:rPr>
              <a:t>国の助言</a:t>
            </a:r>
            <a:r>
              <a:rPr kumimoji="1" lang="ja-JP" altLang="en-US" sz="2000" b="1" spc="-100" dirty="0">
                <a:solidFill>
                  <a:schemeClr val="bg1"/>
                </a:solidFill>
              </a:rPr>
              <a:t>、指導及び勧告を行う際の判断の基準の</a:t>
            </a:r>
            <a:r>
              <a:rPr kumimoji="1" lang="ja-JP" altLang="en-US" sz="2000" b="1" spc="-100" dirty="0" smtClean="0">
                <a:solidFill>
                  <a:schemeClr val="bg1"/>
                </a:solidFill>
              </a:rPr>
              <a:t>目安（パブリックコメント案）</a:t>
            </a:r>
            <a:endParaRPr kumimoji="1" lang="ja-JP" altLang="en-US" sz="2000" b="1" spc="-100" dirty="0">
              <a:solidFill>
                <a:schemeClr val="bg1"/>
              </a:solidFill>
            </a:endParaRPr>
          </a:p>
        </p:txBody>
      </p:sp>
      <p:sp>
        <p:nvSpPr>
          <p:cNvPr id="7" name="テキスト ボックス 6">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smtClean="0"/>
              <a:t>５</a:t>
            </a:r>
            <a:endParaRPr kumimoji="1" lang="ja-JP" altLang="en-US" dirty="0"/>
          </a:p>
        </p:txBody>
      </p:sp>
      <p:sp>
        <p:nvSpPr>
          <p:cNvPr id="2" name="テキスト ボックス 1"/>
          <p:cNvSpPr txBox="1"/>
          <p:nvPr/>
        </p:nvSpPr>
        <p:spPr>
          <a:xfrm>
            <a:off x="250197" y="910875"/>
            <a:ext cx="8392041" cy="5016758"/>
          </a:xfrm>
          <a:prstGeom prst="rect">
            <a:avLst/>
          </a:prstGeom>
          <a:noFill/>
        </p:spPr>
        <p:txBody>
          <a:bodyPr wrap="none" rtlCol="0">
            <a:spAutoFit/>
          </a:bodyPr>
          <a:lstStyle/>
          <a:p>
            <a:r>
              <a:rPr lang="ja-JP" altLang="en-US" sz="1600" dirty="0"/>
              <a:t>法第五条の二に基づき管理組合の管理者等に対して助言、指導及び勧告を行う際の判断の</a:t>
            </a:r>
            <a:endParaRPr lang="en-US" altLang="ja-JP" sz="1600" dirty="0"/>
          </a:p>
          <a:p>
            <a:r>
              <a:rPr lang="ja-JP" altLang="en-US" sz="1600" dirty="0"/>
              <a:t>基準の目安は、以下の事項が遵守されていない場合とする。</a:t>
            </a:r>
            <a:r>
              <a:rPr lang="en-US" altLang="ja-JP" sz="1600" dirty="0"/>
              <a:t> </a:t>
            </a:r>
          </a:p>
          <a:p>
            <a:endParaRPr lang="en-US" altLang="ja-JP" sz="1600" dirty="0"/>
          </a:p>
          <a:p>
            <a:r>
              <a:rPr lang="ja-JP" altLang="en-US" sz="1600" dirty="0"/>
              <a:t>なお、個別の事案に応じて以下の事項以外の事項についても、基本方針三のマンション</a:t>
            </a:r>
            <a:endParaRPr lang="en-US" altLang="ja-JP" sz="1600" dirty="0"/>
          </a:p>
          <a:p>
            <a:r>
              <a:rPr lang="ja-JP" altLang="en-US" sz="1600" dirty="0"/>
              <a:t>管理適正化指針や基本方針六４の都道府県等マンション管理適正化指針に即し、必要な</a:t>
            </a:r>
            <a:endParaRPr lang="en-US" altLang="ja-JP" sz="1600" dirty="0"/>
          </a:p>
          <a:p>
            <a:r>
              <a:rPr lang="ja-JP" altLang="en-US" sz="1600" dirty="0"/>
              <a:t>助言及び指導を行うことは差し支えない。</a:t>
            </a:r>
            <a:endParaRPr lang="en-US" altLang="ja-JP" sz="1600" dirty="0"/>
          </a:p>
          <a:p>
            <a:endParaRPr lang="en-US" altLang="ja-JP" sz="1600" dirty="0"/>
          </a:p>
          <a:p>
            <a:r>
              <a:rPr lang="ja-JP" altLang="en-US" sz="1600" b="1" dirty="0"/>
              <a:t>１．管理組合の運営</a:t>
            </a:r>
            <a:endParaRPr lang="en-US" altLang="ja-JP" sz="1600" b="1" dirty="0"/>
          </a:p>
          <a:p>
            <a:endParaRPr lang="en-US" altLang="ja-JP" sz="1600" b="1" dirty="0"/>
          </a:p>
          <a:p>
            <a:r>
              <a:rPr lang="ja-JP" altLang="en-US" sz="1600" dirty="0"/>
              <a:t>⑴管理組合の運営を円滑に行うため管理者等を定めること</a:t>
            </a:r>
            <a:endParaRPr lang="en-US" altLang="ja-JP" sz="1600" dirty="0"/>
          </a:p>
          <a:p>
            <a:r>
              <a:rPr lang="ja-JP" altLang="en-US" sz="1600" dirty="0"/>
              <a:t>⑵集会を年に一回以上開催すること</a:t>
            </a:r>
            <a:endParaRPr lang="en-US" altLang="ja-JP" sz="1600" dirty="0"/>
          </a:p>
          <a:p>
            <a:endParaRPr lang="en-US" altLang="ja-JP" sz="1600" dirty="0"/>
          </a:p>
          <a:p>
            <a:r>
              <a:rPr lang="zh-TW" altLang="en-US" sz="1600" b="1" dirty="0">
                <a:latin typeface="游ゴシック" panose="020B0400000000000000" pitchFamily="50" charset="-128"/>
                <a:ea typeface="游ゴシック" panose="020B0400000000000000" pitchFamily="50" charset="-128"/>
              </a:rPr>
              <a:t>２．管理規約</a:t>
            </a:r>
            <a:endParaRPr lang="en-US" altLang="zh-TW" sz="1600" b="1" dirty="0">
              <a:latin typeface="游ゴシック" panose="020B0400000000000000" pitchFamily="50" charset="-128"/>
              <a:ea typeface="游ゴシック" panose="020B0400000000000000" pitchFamily="50" charset="-128"/>
            </a:endParaRPr>
          </a:p>
          <a:p>
            <a:r>
              <a:rPr lang="ja-JP" altLang="en-US" sz="1600" dirty="0"/>
              <a:t>管理規約を作成し、必要に応じ、その改正を行うこと</a:t>
            </a:r>
            <a:endParaRPr lang="en-US" altLang="ja-JP" sz="1600" dirty="0"/>
          </a:p>
          <a:p>
            <a:endParaRPr lang="en-US" altLang="ja-JP" sz="1600" dirty="0"/>
          </a:p>
          <a:p>
            <a:r>
              <a:rPr lang="ja-JP" altLang="en-US" sz="1600" b="1" dirty="0"/>
              <a:t>３．管理組合の経理</a:t>
            </a:r>
            <a:endParaRPr lang="en-US" altLang="ja-JP" sz="1600" b="1" dirty="0"/>
          </a:p>
          <a:p>
            <a:r>
              <a:rPr lang="ja-JP" altLang="en-US" sz="1600" dirty="0"/>
              <a:t>管理費及び修繕積立金等について明確に区分して経理を行い、適正に管理すること</a:t>
            </a:r>
            <a:endParaRPr lang="en-US" altLang="ja-JP" sz="1600" dirty="0"/>
          </a:p>
          <a:p>
            <a:endParaRPr lang="en-US" altLang="ja-JP" sz="1600" dirty="0"/>
          </a:p>
          <a:p>
            <a:r>
              <a:rPr lang="ja-JP" altLang="en-US" sz="1600" b="1" dirty="0"/>
              <a:t>４．長期修繕計画の作成及び見直し等</a:t>
            </a:r>
            <a:endParaRPr lang="en-US" altLang="ja-JP" sz="1600" b="1" dirty="0"/>
          </a:p>
          <a:p>
            <a:r>
              <a:rPr lang="ja-JP" altLang="en-US" sz="1600" dirty="0"/>
              <a:t>適時適切な維持修繕を行うため、修繕積立金を積み立てておくこと</a:t>
            </a:r>
            <a:endParaRPr lang="en-US" altLang="ja-JP" sz="1600" dirty="0"/>
          </a:p>
        </p:txBody>
      </p:sp>
      <p:sp>
        <p:nvSpPr>
          <p:cNvPr id="10" name="テキスト ボックス 9">
            <a:extLst>
              <a:ext uri="{FF2B5EF4-FFF2-40B4-BE49-F238E27FC236}">
                <a16:creationId xmlns:a16="http://schemas.microsoft.com/office/drawing/2014/main" id="{7F86B071-4160-4FE1-B2A8-58B546818151}"/>
              </a:ext>
            </a:extLst>
          </p:cNvPr>
          <p:cNvSpPr txBox="1"/>
          <p:nvPr/>
        </p:nvSpPr>
        <p:spPr>
          <a:xfrm>
            <a:off x="250197" y="5987024"/>
            <a:ext cx="5823432" cy="215444"/>
          </a:xfrm>
          <a:prstGeom prst="rect">
            <a:avLst/>
          </a:prstGeom>
          <a:noFill/>
        </p:spPr>
        <p:txBody>
          <a:bodyPr wrap="square" rtlCol="0">
            <a:spAutoFit/>
          </a:bodyPr>
          <a:lstStyle/>
          <a:p>
            <a:r>
              <a:rPr kumimoji="1" lang="ja-JP" altLang="en-US" sz="800" dirty="0"/>
              <a:t>出典：国土交通省「「マンションの管理の適正化の推進を図るための基本的な方針（案）」に関する意見募集について」　</a:t>
            </a:r>
            <a:endParaRPr kumimoji="1" lang="en-US" altLang="ja-JP" sz="800" dirty="0"/>
          </a:p>
        </p:txBody>
      </p:sp>
    </p:spTree>
    <p:extLst>
      <p:ext uri="{BB962C8B-B14F-4D97-AF65-F5344CB8AC3E}">
        <p14:creationId xmlns:p14="http://schemas.microsoft.com/office/powerpoint/2010/main" val="408729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FB2919B-3A3D-4A41-90B4-5E4EC84ED0A9}"/>
              </a:ext>
            </a:extLst>
          </p:cNvPr>
          <p:cNvSpPr txBox="1"/>
          <p:nvPr/>
        </p:nvSpPr>
        <p:spPr>
          <a:xfrm>
            <a:off x="187702" y="664949"/>
            <a:ext cx="9110186" cy="5940088"/>
          </a:xfrm>
          <a:prstGeom prst="rect">
            <a:avLst/>
          </a:prstGeom>
          <a:noFill/>
        </p:spPr>
        <p:txBody>
          <a:bodyPr wrap="none" rtlCol="0">
            <a:spAutoFit/>
          </a:bodyPr>
          <a:lstStyle/>
          <a:p>
            <a:r>
              <a:rPr lang="ja-JP" altLang="en-US" sz="1200" dirty="0">
                <a:latin typeface="+mn-ea"/>
              </a:rPr>
              <a:t>法第五条の四に基づく管理計画の認定の基準は、以下の基準のいずれにも適合することとする。</a:t>
            </a:r>
            <a:endParaRPr lang="en-US" altLang="ja-JP" sz="1200" dirty="0">
              <a:latin typeface="+mn-ea"/>
            </a:endParaRPr>
          </a:p>
          <a:p>
            <a:endParaRPr lang="en-US" altLang="ja-JP" sz="500" b="1" dirty="0">
              <a:latin typeface="+mn-ea"/>
            </a:endParaRPr>
          </a:p>
          <a:p>
            <a:r>
              <a:rPr lang="ja-JP" altLang="en-US" sz="1200" b="1" dirty="0">
                <a:latin typeface="+mn-ea"/>
              </a:rPr>
              <a:t>１．管理組合の運営</a:t>
            </a:r>
            <a:endParaRPr lang="en-US" altLang="ja-JP" sz="1200" b="1" dirty="0">
              <a:latin typeface="+mn-ea"/>
            </a:endParaRPr>
          </a:p>
          <a:p>
            <a:r>
              <a:rPr lang="ja-JP" altLang="en-US" sz="1200" dirty="0">
                <a:latin typeface="+mn-ea"/>
              </a:rPr>
              <a:t>⑴管理者等が定められていること</a:t>
            </a:r>
            <a:endParaRPr lang="en-US" altLang="ja-JP" sz="1200" dirty="0">
              <a:latin typeface="+mn-ea"/>
            </a:endParaRPr>
          </a:p>
          <a:p>
            <a:r>
              <a:rPr lang="ja-JP" altLang="en-US" sz="1200" dirty="0">
                <a:latin typeface="+mn-ea"/>
              </a:rPr>
              <a:t>⑵監事が選任されていること</a:t>
            </a:r>
            <a:endParaRPr lang="en-US" altLang="ja-JP" sz="1200" dirty="0">
              <a:latin typeface="+mn-ea"/>
            </a:endParaRPr>
          </a:p>
          <a:p>
            <a:r>
              <a:rPr lang="ja-JP" altLang="en-US" sz="1200" dirty="0">
                <a:latin typeface="+mn-ea"/>
              </a:rPr>
              <a:t>⑶集会が年一回以上開催されていること</a:t>
            </a:r>
            <a:endParaRPr lang="en-US" altLang="ja-JP" sz="1200" dirty="0">
              <a:latin typeface="+mn-ea"/>
            </a:endParaRPr>
          </a:p>
          <a:p>
            <a:endParaRPr lang="en-US" altLang="zh-TW" sz="800" dirty="0">
              <a:latin typeface="游ゴシック" panose="020B0400000000000000" pitchFamily="50" charset="-128"/>
              <a:ea typeface="游ゴシック" panose="020B0400000000000000" pitchFamily="50" charset="-128"/>
            </a:endParaRPr>
          </a:p>
          <a:p>
            <a:r>
              <a:rPr lang="zh-TW" altLang="en-US" sz="1200" b="1" dirty="0">
                <a:latin typeface="游ゴシック" panose="020B0400000000000000" pitchFamily="50" charset="-128"/>
                <a:ea typeface="游ゴシック" panose="020B0400000000000000" pitchFamily="50" charset="-128"/>
              </a:rPr>
              <a:t>２．管理規約</a:t>
            </a:r>
            <a:endParaRPr lang="en-US" altLang="zh-TW" sz="1200" b="1" dirty="0">
              <a:latin typeface="游ゴシック" panose="020B0400000000000000" pitchFamily="50" charset="-128"/>
              <a:ea typeface="游ゴシック" panose="020B0400000000000000" pitchFamily="50" charset="-128"/>
            </a:endParaRPr>
          </a:p>
          <a:p>
            <a:r>
              <a:rPr lang="ja-JP" altLang="en-US" sz="1200" dirty="0">
                <a:latin typeface="+mn-ea"/>
              </a:rPr>
              <a:t>⑴管理規約が作成されていること</a:t>
            </a:r>
            <a:endParaRPr lang="en-US" altLang="ja-JP" sz="1200" dirty="0">
              <a:latin typeface="+mn-ea"/>
            </a:endParaRPr>
          </a:p>
          <a:p>
            <a:r>
              <a:rPr lang="ja-JP" altLang="en-US" sz="1200" dirty="0">
                <a:latin typeface="+mn-ea"/>
              </a:rPr>
              <a:t>⑵マンションの適切な管理のため、管理規約において災害等の緊急時や管理上必要なときの専有部の立ち入り、修繕等の履歴</a:t>
            </a:r>
            <a:endParaRPr lang="en-US" altLang="ja-JP" sz="1200" dirty="0">
              <a:latin typeface="+mn-ea"/>
            </a:endParaRPr>
          </a:p>
          <a:p>
            <a:r>
              <a:rPr lang="ja-JP" altLang="en-US" sz="1200" dirty="0">
                <a:latin typeface="+mn-ea"/>
              </a:rPr>
              <a:t>　情報の管理等について定められていること</a:t>
            </a:r>
            <a:endParaRPr lang="en-US" altLang="ja-JP" sz="1200" dirty="0">
              <a:latin typeface="+mn-ea"/>
            </a:endParaRPr>
          </a:p>
          <a:p>
            <a:r>
              <a:rPr lang="ja-JP" altLang="en-US" sz="1200" dirty="0">
                <a:latin typeface="+mn-ea"/>
              </a:rPr>
              <a:t>⑶マンションの管理状況に係る情報取得の円滑化のため、管理規約において、管理組合の財務・管理に関する情報の書面の交付</a:t>
            </a:r>
            <a:endParaRPr lang="en-US" altLang="ja-JP" sz="1200" dirty="0">
              <a:latin typeface="+mn-ea"/>
            </a:endParaRPr>
          </a:p>
          <a:p>
            <a:r>
              <a:rPr lang="ja-JP" altLang="en-US" sz="1200" dirty="0">
                <a:latin typeface="+mn-ea"/>
              </a:rPr>
              <a:t>　（または電磁的方法による提供）について定められていること</a:t>
            </a:r>
            <a:endParaRPr lang="en-US" altLang="ja-JP" sz="1200" dirty="0">
              <a:latin typeface="+mn-ea"/>
            </a:endParaRPr>
          </a:p>
          <a:p>
            <a:endParaRPr lang="en-US" altLang="ja-JP" sz="800" dirty="0">
              <a:latin typeface="+mn-ea"/>
            </a:endParaRPr>
          </a:p>
          <a:p>
            <a:r>
              <a:rPr lang="ja-JP" altLang="en-US" sz="1200" b="1" dirty="0">
                <a:latin typeface="+mn-ea"/>
              </a:rPr>
              <a:t>３．管理組合の経理</a:t>
            </a:r>
            <a:endParaRPr lang="en-US" altLang="ja-JP" sz="1200" b="1" dirty="0">
              <a:latin typeface="+mn-ea"/>
            </a:endParaRPr>
          </a:p>
          <a:p>
            <a:r>
              <a:rPr lang="ja-JP" altLang="en-US" sz="1200" dirty="0">
                <a:latin typeface="+mn-ea"/>
              </a:rPr>
              <a:t>⑴管理費及び修繕積立金等について明確に区分して経理が行われていること</a:t>
            </a:r>
            <a:endParaRPr lang="en-US" altLang="ja-JP" sz="1200" dirty="0">
              <a:latin typeface="+mn-ea"/>
            </a:endParaRPr>
          </a:p>
          <a:p>
            <a:r>
              <a:rPr lang="ja-JP" altLang="en-US" sz="1200" dirty="0">
                <a:latin typeface="+mn-ea"/>
              </a:rPr>
              <a:t>⑵修繕積立金会計から他の会計への充当がされていないこと</a:t>
            </a:r>
            <a:endParaRPr lang="en-US" altLang="ja-JP" sz="1200" dirty="0">
              <a:latin typeface="+mn-ea"/>
            </a:endParaRPr>
          </a:p>
          <a:p>
            <a:r>
              <a:rPr lang="ja-JP" altLang="en-US" sz="1200" dirty="0">
                <a:latin typeface="+mn-ea"/>
              </a:rPr>
              <a:t>⑶直前の事業年度の終了の日時点における修繕積立金の三ヶ月以上の滞納額が全体の一割以内であること</a:t>
            </a:r>
            <a:endParaRPr lang="en-US" altLang="ja-JP" sz="1200" dirty="0">
              <a:latin typeface="+mn-ea"/>
            </a:endParaRPr>
          </a:p>
          <a:p>
            <a:endParaRPr lang="en-US" altLang="ja-JP" sz="800" dirty="0">
              <a:latin typeface="+mn-ea"/>
            </a:endParaRPr>
          </a:p>
          <a:p>
            <a:r>
              <a:rPr lang="ja-JP" altLang="en-US" sz="1200" b="1" dirty="0">
                <a:latin typeface="+mn-ea"/>
              </a:rPr>
              <a:t>４．長期修繕計画の作成及び見直し等</a:t>
            </a:r>
            <a:endParaRPr lang="en-US" altLang="ja-JP" sz="1200" b="1" dirty="0">
              <a:latin typeface="+mn-ea"/>
            </a:endParaRPr>
          </a:p>
          <a:p>
            <a:r>
              <a:rPr lang="ja-JP" altLang="en-US" sz="1200" dirty="0">
                <a:latin typeface="+mn-ea"/>
              </a:rPr>
              <a:t>⑴長期修繕計画が「長期修繕計画標準様式」に準拠し作成され、長期修繕計画の内容及びこれに基づき算定された修繕積立金額</a:t>
            </a:r>
            <a:endParaRPr lang="en-US" altLang="ja-JP" sz="1200" dirty="0">
              <a:latin typeface="+mn-ea"/>
            </a:endParaRPr>
          </a:p>
          <a:p>
            <a:r>
              <a:rPr lang="ja-JP" altLang="en-US" sz="1200" dirty="0">
                <a:latin typeface="+mn-ea"/>
              </a:rPr>
              <a:t>　について集会にて決議されていること</a:t>
            </a:r>
            <a:endParaRPr lang="en-US" altLang="ja-JP" sz="1200" dirty="0">
              <a:latin typeface="+mn-ea"/>
            </a:endParaRPr>
          </a:p>
          <a:p>
            <a:r>
              <a:rPr lang="ja-JP" altLang="en-US" sz="1200" dirty="0">
                <a:latin typeface="+mn-ea"/>
              </a:rPr>
              <a:t>⑵長期修繕計画の作成または見直しが七年以内に行われていること</a:t>
            </a:r>
            <a:endParaRPr lang="en-US" altLang="ja-JP" sz="1200" dirty="0">
              <a:latin typeface="+mn-ea"/>
            </a:endParaRPr>
          </a:p>
          <a:p>
            <a:r>
              <a:rPr lang="ja-JP" altLang="en-US" sz="1200" dirty="0">
                <a:latin typeface="+mn-ea"/>
              </a:rPr>
              <a:t>⑶長期修繕計画の実効性を確保するため、計画期間が三十年以上で、かつ、残存期間内に大規模修繕工事が二回以上含まれる</a:t>
            </a:r>
            <a:endParaRPr lang="en-US" altLang="ja-JP" sz="1200" dirty="0">
              <a:latin typeface="+mn-ea"/>
            </a:endParaRPr>
          </a:p>
          <a:p>
            <a:r>
              <a:rPr lang="ja-JP" altLang="en-US" sz="1200" dirty="0">
                <a:latin typeface="+mn-ea"/>
              </a:rPr>
              <a:t>　ように設定されていること</a:t>
            </a:r>
            <a:endParaRPr lang="en-US" altLang="ja-JP" sz="1200" dirty="0">
              <a:latin typeface="+mn-ea"/>
            </a:endParaRPr>
          </a:p>
          <a:p>
            <a:r>
              <a:rPr lang="ja-JP" altLang="en-US" sz="1200" dirty="0">
                <a:latin typeface="+mn-ea"/>
              </a:rPr>
              <a:t>⑷長期修繕計画において将来の一時的な修繕積立金の徴収を予定していないこと</a:t>
            </a:r>
            <a:endParaRPr lang="en-US" altLang="ja-JP" sz="1200" dirty="0">
              <a:latin typeface="+mn-ea"/>
            </a:endParaRPr>
          </a:p>
          <a:p>
            <a:r>
              <a:rPr lang="ja-JP" altLang="en-US" sz="1200" dirty="0">
                <a:latin typeface="+mn-ea"/>
              </a:rPr>
              <a:t>⑸長期修繕計画の計画期間全体での修繕積立金の総額から算定された修繕積立金の平均額が著しく低額でないこと</a:t>
            </a:r>
            <a:endParaRPr lang="en-US" altLang="ja-JP" sz="1200" dirty="0">
              <a:latin typeface="+mn-ea"/>
            </a:endParaRPr>
          </a:p>
          <a:p>
            <a:r>
              <a:rPr lang="ja-JP" altLang="en-US" sz="1200" dirty="0">
                <a:latin typeface="+mn-ea"/>
              </a:rPr>
              <a:t>⑹長期修繕計画の計画期間の最終年度において、借入金の残高のない長期修繕計画となっていること</a:t>
            </a:r>
            <a:endParaRPr lang="en-US" altLang="ja-JP" sz="1200" dirty="0">
              <a:latin typeface="+mn-ea"/>
            </a:endParaRPr>
          </a:p>
          <a:p>
            <a:endParaRPr lang="en-US" altLang="ja-JP" sz="800" dirty="0">
              <a:latin typeface="+mn-ea"/>
            </a:endParaRPr>
          </a:p>
          <a:p>
            <a:r>
              <a:rPr lang="ja-JP" altLang="en-US" sz="1200" b="1" dirty="0">
                <a:latin typeface="+mn-ea"/>
              </a:rPr>
              <a:t>５．その他</a:t>
            </a:r>
            <a:endParaRPr lang="en-US" altLang="ja-JP" sz="1200" b="1" dirty="0">
              <a:latin typeface="+mn-ea"/>
            </a:endParaRPr>
          </a:p>
          <a:p>
            <a:r>
              <a:rPr lang="ja-JP" altLang="en-US" sz="1200" dirty="0">
                <a:latin typeface="+mn-ea"/>
              </a:rPr>
              <a:t>⑴管理組合がマンションの区分所有者等への平常時における連絡に加え、災害等の緊急時に迅速な対応を行うため、組合員名簿、</a:t>
            </a:r>
            <a:endParaRPr lang="en-US" altLang="ja-JP" sz="1200" dirty="0">
              <a:latin typeface="+mn-ea"/>
            </a:endParaRPr>
          </a:p>
          <a:p>
            <a:r>
              <a:rPr lang="ja-JP" altLang="en-US" sz="1200" dirty="0">
                <a:latin typeface="+mn-ea"/>
              </a:rPr>
              <a:t>　居住者名簿を備えているとともに、一年に一回以上は内容の確認を行っていること</a:t>
            </a:r>
            <a:endParaRPr lang="en-US" altLang="ja-JP" sz="1200" dirty="0">
              <a:latin typeface="+mn-ea"/>
            </a:endParaRPr>
          </a:p>
          <a:p>
            <a:r>
              <a:rPr lang="ja-JP" altLang="en-US" sz="1200" dirty="0">
                <a:latin typeface="+mn-ea"/>
              </a:rPr>
              <a:t>⑵都道府県等マンション管理適正化指針に照らして適切なものであること</a:t>
            </a:r>
            <a:endParaRPr kumimoji="1" lang="ja-JP" altLang="en-US" sz="1200" dirty="0">
              <a:latin typeface="+mn-ea"/>
            </a:endParaRPr>
          </a:p>
        </p:txBody>
      </p:sp>
      <p:sp>
        <p:nvSpPr>
          <p:cNvPr id="7" name="テキスト ボックス 6">
            <a:extLst>
              <a:ext uri="{FF2B5EF4-FFF2-40B4-BE49-F238E27FC236}">
                <a16:creationId xmlns:a16="http://schemas.microsoft.com/office/drawing/2014/main" id="{7F86B071-4160-4FE1-B2A8-58B546818151}"/>
              </a:ext>
            </a:extLst>
          </p:cNvPr>
          <p:cNvSpPr txBox="1"/>
          <p:nvPr/>
        </p:nvSpPr>
        <p:spPr>
          <a:xfrm>
            <a:off x="250197" y="6412110"/>
            <a:ext cx="6007990" cy="215444"/>
          </a:xfrm>
          <a:prstGeom prst="rect">
            <a:avLst/>
          </a:prstGeom>
          <a:noFill/>
        </p:spPr>
        <p:txBody>
          <a:bodyPr wrap="square" rtlCol="0">
            <a:spAutoFit/>
          </a:bodyPr>
          <a:lstStyle/>
          <a:p>
            <a:r>
              <a:rPr kumimoji="1" lang="ja-JP" altLang="en-US" sz="800" dirty="0"/>
              <a:t>出典：国土交通省「「マンションの管理の適正化の推進を図るための基本的な方針（案）」に関する意見募集について」　</a:t>
            </a:r>
            <a:endParaRPr kumimoji="1" lang="en-US" altLang="ja-JP" sz="800" dirty="0"/>
          </a:p>
        </p:txBody>
      </p:sp>
      <p:sp>
        <p:nvSpPr>
          <p:cNvPr id="9" name="テキスト ボックス 8">
            <a:extLst>
              <a:ext uri="{FF2B5EF4-FFF2-40B4-BE49-F238E27FC236}">
                <a16:creationId xmlns:a16="http://schemas.microsoft.com/office/drawing/2014/main" id="{EF9DCC8F-B849-4DE6-B079-14DC19EDDEAE}"/>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smtClean="0"/>
              <a:t>６</a:t>
            </a:r>
            <a:endParaRPr kumimoji="1" lang="ja-JP" altLang="en-US" dirty="0"/>
          </a:p>
        </p:txBody>
      </p:sp>
      <p:sp>
        <p:nvSpPr>
          <p:cNvPr id="11" name="正方形/長方形 10">
            <a:extLst>
              <a:ext uri="{FF2B5EF4-FFF2-40B4-BE49-F238E27FC236}">
                <a16:creationId xmlns:a16="http://schemas.microsoft.com/office/drawing/2014/main" id="{B06F75FD-8A96-4424-B99A-F07CE90D9CC4}"/>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国の管理計画認定基準（パブリックコメント</a:t>
            </a:r>
            <a:r>
              <a:rPr kumimoji="1" lang="ja-JP" altLang="en-US" sz="2400" b="1" dirty="0">
                <a:latin typeface="Meiryo UI" panose="020B0604030504040204" pitchFamily="50" charset="-128"/>
                <a:ea typeface="Meiryo UI" panose="020B0604030504040204" pitchFamily="50" charset="-128"/>
              </a:rPr>
              <a:t>案）</a:t>
            </a:r>
          </a:p>
        </p:txBody>
      </p:sp>
    </p:spTree>
    <p:extLst>
      <p:ext uri="{BB962C8B-B14F-4D97-AF65-F5344CB8AC3E}">
        <p14:creationId xmlns:p14="http://schemas.microsoft.com/office/powerpoint/2010/main" val="19257573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TotalTime>
  <Words>1150</Words>
  <Application>Microsoft Office PowerPoint</Application>
  <PresentationFormat>画面に合わせる (4:3)</PresentationFormat>
  <Paragraphs>129</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佑</dc:creator>
  <cp:lastModifiedBy>藤井　佑</cp:lastModifiedBy>
  <cp:revision>19</cp:revision>
  <cp:lastPrinted>2021-05-27T07:16:22Z</cp:lastPrinted>
  <dcterms:created xsi:type="dcterms:W3CDTF">2021-05-19T05:21:12Z</dcterms:created>
  <dcterms:modified xsi:type="dcterms:W3CDTF">2021-07-26T06:58:27Z</dcterms:modified>
</cp:coreProperties>
</file>