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99" r:id="rId4"/>
    <p:sldId id="260" r:id="rId5"/>
    <p:sldId id="261" r:id="rId6"/>
    <p:sldId id="262" r:id="rId7"/>
    <p:sldId id="305" r:id="rId8"/>
    <p:sldId id="306" r:id="rId9"/>
    <p:sldId id="298" r:id="rId10"/>
    <p:sldId id="307" r:id="rId11"/>
    <p:sldId id="308" r:id="rId12"/>
    <p:sldId id="309" r:id="rId13"/>
    <p:sldId id="310" r:id="rId14"/>
    <p:sldId id="311" r:id="rId1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A77B7CC-CC38-4AE7-B102-A820D67D5175}"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153F45-4EFC-414E-AAB8-952D66790E33}" type="slidenum">
              <a:rPr kumimoji="1" lang="ja-JP" altLang="en-US" smtClean="0"/>
              <a:t>‹#›</a:t>
            </a:fld>
            <a:endParaRPr kumimoji="1" lang="ja-JP" altLang="en-US"/>
          </a:p>
        </p:txBody>
      </p:sp>
    </p:spTree>
    <p:extLst>
      <p:ext uri="{BB962C8B-B14F-4D97-AF65-F5344CB8AC3E}">
        <p14:creationId xmlns:p14="http://schemas.microsoft.com/office/powerpoint/2010/main" val="990530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77B7CC-CC38-4AE7-B102-A820D67D5175}"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153F45-4EFC-414E-AAB8-952D66790E33}" type="slidenum">
              <a:rPr kumimoji="1" lang="ja-JP" altLang="en-US" smtClean="0"/>
              <a:t>‹#›</a:t>
            </a:fld>
            <a:endParaRPr kumimoji="1" lang="ja-JP" altLang="en-US"/>
          </a:p>
        </p:txBody>
      </p:sp>
    </p:spTree>
    <p:extLst>
      <p:ext uri="{BB962C8B-B14F-4D97-AF65-F5344CB8AC3E}">
        <p14:creationId xmlns:p14="http://schemas.microsoft.com/office/powerpoint/2010/main" val="980339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77B7CC-CC38-4AE7-B102-A820D67D5175}"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153F45-4EFC-414E-AAB8-952D66790E33}" type="slidenum">
              <a:rPr kumimoji="1" lang="ja-JP" altLang="en-US" smtClean="0"/>
              <a:t>‹#›</a:t>
            </a:fld>
            <a:endParaRPr kumimoji="1" lang="ja-JP" altLang="en-US"/>
          </a:p>
        </p:txBody>
      </p:sp>
    </p:spTree>
    <p:extLst>
      <p:ext uri="{BB962C8B-B14F-4D97-AF65-F5344CB8AC3E}">
        <p14:creationId xmlns:p14="http://schemas.microsoft.com/office/powerpoint/2010/main" val="3748927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77B7CC-CC38-4AE7-B102-A820D67D5175}"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153F45-4EFC-414E-AAB8-952D66790E33}" type="slidenum">
              <a:rPr kumimoji="1" lang="ja-JP" altLang="en-US" smtClean="0"/>
              <a:t>‹#›</a:t>
            </a:fld>
            <a:endParaRPr kumimoji="1" lang="ja-JP" altLang="en-US"/>
          </a:p>
        </p:txBody>
      </p:sp>
    </p:spTree>
    <p:extLst>
      <p:ext uri="{BB962C8B-B14F-4D97-AF65-F5344CB8AC3E}">
        <p14:creationId xmlns:p14="http://schemas.microsoft.com/office/powerpoint/2010/main" val="1224903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A77B7CC-CC38-4AE7-B102-A820D67D5175}" type="datetimeFigureOut">
              <a:rPr kumimoji="1" lang="ja-JP" altLang="en-US" smtClean="0"/>
              <a:t>2021/7/20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153F45-4EFC-414E-AAB8-952D66790E33}" type="slidenum">
              <a:rPr kumimoji="1" lang="ja-JP" altLang="en-US" smtClean="0"/>
              <a:t>‹#›</a:t>
            </a:fld>
            <a:endParaRPr kumimoji="1" lang="ja-JP" altLang="en-US"/>
          </a:p>
        </p:txBody>
      </p:sp>
    </p:spTree>
    <p:extLst>
      <p:ext uri="{BB962C8B-B14F-4D97-AF65-F5344CB8AC3E}">
        <p14:creationId xmlns:p14="http://schemas.microsoft.com/office/powerpoint/2010/main" val="2766876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A77B7CC-CC38-4AE7-B102-A820D67D5175}" type="datetimeFigureOut">
              <a:rPr kumimoji="1" lang="ja-JP" altLang="en-US" smtClean="0"/>
              <a:t>2021/7/20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153F45-4EFC-414E-AAB8-952D66790E33}" type="slidenum">
              <a:rPr kumimoji="1" lang="ja-JP" altLang="en-US" smtClean="0"/>
              <a:t>‹#›</a:t>
            </a:fld>
            <a:endParaRPr kumimoji="1" lang="ja-JP" altLang="en-US"/>
          </a:p>
        </p:txBody>
      </p:sp>
    </p:spTree>
    <p:extLst>
      <p:ext uri="{BB962C8B-B14F-4D97-AF65-F5344CB8AC3E}">
        <p14:creationId xmlns:p14="http://schemas.microsoft.com/office/powerpoint/2010/main" val="4248743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A77B7CC-CC38-4AE7-B102-A820D67D5175}" type="datetimeFigureOut">
              <a:rPr kumimoji="1" lang="ja-JP" altLang="en-US" smtClean="0"/>
              <a:t>2021/7/20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E153F45-4EFC-414E-AAB8-952D66790E33}" type="slidenum">
              <a:rPr kumimoji="1" lang="ja-JP" altLang="en-US" smtClean="0"/>
              <a:t>‹#›</a:t>
            </a:fld>
            <a:endParaRPr kumimoji="1" lang="ja-JP" altLang="en-US"/>
          </a:p>
        </p:txBody>
      </p:sp>
    </p:spTree>
    <p:extLst>
      <p:ext uri="{BB962C8B-B14F-4D97-AF65-F5344CB8AC3E}">
        <p14:creationId xmlns:p14="http://schemas.microsoft.com/office/powerpoint/2010/main" val="1253060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77B7CC-CC38-4AE7-B102-A820D67D5175}" type="datetimeFigureOut">
              <a:rPr kumimoji="1" lang="ja-JP" altLang="en-US" smtClean="0"/>
              <a:t>2021/7/20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E153F45-4EFC-414E-AAB8-952D66790E33}" type="slidenum">
              <a:rPr kumimoji="1" lang="ja-JP" altLang="en-US" smtClean="0"/>
              <a:t>‹#›</a:t>
            </a:fld>
            <a:endParaRPr kumimoji="1" lang="ja-JP" altLang="en-US"/>
          </a:p>
        </p:txBody>
      </p:sp>
    </p:spTree>
    <p:extLst>
      <p:ext uri="{BB962C8B-B14F-4D97-AF65-F5344CB8AC3E}">
        <p14:creationId xmlns:p14="http://schemas.microsoft.com/office/powerpoint/2010/main" val="1576289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77B7CC-CC38-4AE7-B102-A820D67D5175}" type="datetimeFigureOut">
              <a:rPr kumimoji="1" lang="ja-JP" altLang="en-US" smtClean="0"/>
              <a:t>2021/7/20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E153F45-4EFC-414E-AAB8-952D66790E33}" type="slidenum">
              <a:rPr kumimoji="1" lang="ja-JP" altLang="en-US" smtClean="0"/>
              <a:t>‹#›</a:t>
            </a:fld>
            <a:endParaRPr kumimoji="1" lang="ja-JP" altLang="en-US"/>
          </a:p>
        </p:txBody>
      </p:sp>
    </p:spTree>
    <p:extLst>
      <p:ext uri="{BB962C8B-B14F-4D97-AF65-F5344CB8AC3E}">
        <p14:creationId xmlns:p14="http://schemas.microsoft.com/office/powerpoint/2010/main" val="4216164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A77B7CC-CC38-4AE7-B102-A820D67D5175}" type="datetimeFigureOut">
              <a:rPr kumimoji="1" lang="ja-JP" altLang="en-US" smtClean="0"/>
              <a:t>2021/7/20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153F45-4EFC-414E-AAB8-952D66790E33}" type="slidenum">
              <a:rPr kumimoji="1" lang="ja-JP" altLang="en-US" smtClean="0"/>
              <a:t>‹#›</a:t>
            </a:fld>
            <a:endParaRPr kumimoji="1" lang="ja-JP" altLang="en-US"/>
          </a:p>
        </p:txBody>
      </p:sp>
    </p:spTree>
    <p:extLst>
      <p:ext uri="{BB962C8B-B14F-4D97-AF65-F5344CB8AC3E}">
        <p14:creationId xmlns:p14="http://schemas.microsoft.com/office/powerpoint/2010/main" val="2957811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A77B7CC-CC38-4AE7-B102-A820D67D5175}" type="datetimeFigureOut">
              <a:rPr kumimoji="1" lang="ja-JP" altLang="en-US" smtClean="0"/>
              <a:t>2021/7/20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153F45-4EFC-414E-AAB8-952D66790E33}" type="slidenum">
              <a:rPr kumimoji="1" lang="ja-JP" altLang="en-US" smtClean="0"/>
              <a:t>‹#›</a:t>
            </a:fld>
            <a:endParaRPr kumimoji="1" lang="ja-JP" altLang="en-US"/>
          </a:p>
        </p:txBody>
      </p:sp>
    </p:spTree>
    <p:extLst>
      <p:ext uri="{BB962C8B-B14F-4D97-AF65-F5344CB8AC3E}">
        <p14:creationId xmlns:p14="http://schemas.microsoft.com/office/powerpoint/2010/main" val="3824735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77B7CC-CC38-4AE7-B102-A820D67D5175}" type="datetimeFigureOut">
              <a:rPr kumimoji="1" lang="ja-JP" altLang="en-US" smtClean="0"/>
              <a:t>2021/7/20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153F45-4EFC-414E-AAB8-952D66790E33}" type="slidenum">
              <a:rPr kumimoji="1" lang="ja-JP" altLang="en-US" smtClean="0"/>
              <a:t>‹#›</a:t>
            </a:fld>
            <a:endParaRPr kumimoji="1" lang="ja-JP" altLang="en-US"/>
          </a:p>
        </p:txBody>
      </p:sp>
    </p:spTree>
    <p:extLst>
      <p:ext uri="{BB962C8B-B14F-4D97-AF65-F5344CB8AC3E}">
        <p14:creationId xmlns:p14="http://schemas.microsoft.com/office/powerpoint/2010/main" val="88087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1851861"/>
            <a:ext cx="9144000" cy="2554545"/>
          </a:xfrm>
          <a:prstGeom prst="rect">
            <a:avLst/>
          </a:prstGeom>
          <a:noFill/>
        </p:spPr>
        <p:txBody>
          <a:bodyPr wrap="square" rtlCol="0">
            <a:spAutoFit/>
          </a:bodyPr>
          <a:lstStyle/>
          <a:p>
            <a:pPr algn="ctr"/>
            <a:endParaRPr kumimoji="1" lang="en-US" altLang="ja-JP" sz="3200" dirty="0">
              <a:latin typeface="Meiryo UI" panose="020B0604030504040204" pitchFamily="50" charset="-128"/>
              <a:ea typeface="Meiryo UI" panose="020B0604030504040204" pitchFamily="50" charset="-128"/>
            </a:endParaRPr>
          </a:p>
          <a:p>
            <a:pPr algn="ctr"/>
            <a:endParaRPr kumimoji="1" lang="en-US" altLang="ja-JP" sz="3200" dirty="0">
              <a:latin typeface="Meiryo UI" panose="020B0604030504040204" pitchFamily="50" charset="-128"/>
              <a:ea typeface="Meiryo UI" panose="020B0604030504040204" pitchFamily="50" charset="-128"/>
            </a:endParaRPr>
          </a:p>
          <a:p>
            <a:pPr algn="ctr"/>
            <a:r>
              <a:rPr kumimoji="1" lang="ja-JP" altLang="en-US" sz="3200" dirty="0">
                <a:latin typeface="Meiryo UI" panose="020B0604030504040204" pitchFamily="50" charset="-128"/>
                <a:ea typeface="Meiryo UI" panose="020B0604030504040204" pitchFamily="50" charset="-128"/>
              </a:rPr>
              <a:t>マンションの管理適正化及び再生円滑化について</a:t>
            </a:r>
            <a:endParaRPr kumimoji="1" lang="en-US" altLang="ja-JP" sz="3200" dirty="0">
              <a:latin typeface="Meiryo UI" panose="020B0604030504040204" pitchFamily="50" charset="-128"/>
              <a:ea typeface="Meiryo UI" panose="020B0604030504040204" pitchFamily="50" charset="-128"/>
            </a:endParaRPr>
          </a:p>
          <a:p>
            <a:pPr algn="ctr"/>
            <a:endParaRPr kumimoji="1" lang="en-US" altLang="ja-JP" sz="3200" dirty="0">
              <a:latin typeface="Meiryo UI" panose="020B0604030504040204" pitchFamily="50" charset="-128"/>
              <a:ea typeface="Meiryo UI" panose="020B0604030504040204" pitchFamily="50" charset="-128"/>
            </a:endParaRPr>
          </a:p>
          <a:p>
            <a:pPr algn="ctr"/>
            <a:endParaRPr kumimoji="1" lang="en-US" altLang="ja-JP" sz="32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7315200" y="321972"/>
            <a:ext cx="1443834" cy="461665"/>
          </a:xfrm>
          <a:prstGeom prst="rect">
            <a:avLst/>
          </a:prstGeom>
          <a:noFill/>
          <a:ln>
            <a:solidFill>
              <a:schemeClr val="tx1"/>
            </a:solidFill>
          </a:ln>
        </p:spPr>
        <p:txBody>
          <a:bodyPr wrap="square" rtlCol="0">
            <a:spAutoFit/>
          </a:bodyPr>
          <a:lstStyle/>
          <a:p>
            <a:pPr algn="ctr"/>
            <a:r>
              <a:rPr kumimoji="1" lang="ja-JP" altLang="en-US" sz="2400" dirty="0" smtClean="0"/>
              <a:t>資料</a:t>
            </a:r>
            <a:endParaRPr kumimoji="1" lang="ja-JP" altLang="en-US" sz="2400" dirty="0"/>
          </a:p>
        </p:txBody>
      </p:sp>
    </p:spTree>
    <p:extLst>
      <p:ext uri="{BB962C8B-B14F-4D97-AF65-F5344CB8AC3E}">
        <p14:creationId xmlns:p14="http://schemas.microsoft.com/office/powerpoint/2010/main" val="3110350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9754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Meiryo UI" panose="020B0604030504040204" pitchFamily="50" charset="-128"/>
                <a:ea typeface="Meiryo UI" panose="020B0604030504040204" pitchFamily="50" charset="-128"/>
              </a:rPr>
              <a:t>　分譲時点からの</a:t>
            </a:r>
            <a:r>
              <a:rPr kumimoji="1" lang="ja-JP" altLang="en-US" sz="2400" b="1" dirty="0" smtClean="0">
                <a:latin typeface="Meiryo UI" panose="020B0604030504040204" pitchFamily="50" charset="-128"/>
                <a:ea typeface="Meiryo UI" panose="020B0604030504040204" pitchFamily="50" charset="-128"/>
              </a:rPr>
              <a:t>適切な管理</a:t>
            </a:r>
            <a:r>
              <a:rPr kumimoji="1" lang="ja-JP" altLang="en-US" sz="2400" b="1" dirty="0">
                <a:latin typeface="Meiryo UI" panose="020B0604030504040204" pitchFamily="50" charset="-128"/>
                <a:ea typeface="Meiryo UI" panose="020B0604030504040204" pitchFamily="50" charset="-128"/>
              </a:rPr>
              <a:t>の推進</a:t>
            </a:r>
          </a:p>
        </p:txBody>
      </p:sp>
      <p:sp>
        <p:nvSpPr>
          <p:cNvPr id="5" name="テキスト ボックス 4">
            <a:extLst>
              <a:ext uri="{FF2B5EF4-FFF2-40B4-BE49-F238E27FC236}">
                <a16:creationId xmlns:a16="http://schemas.microsoft.com/office/drawing/2014/main" id="{EA38BAC2-6118-4AC3-8C15-16A7F6BED30C}"/>
              </a:ext>
            </a:extLst>
          </p:cNvPr>
          <p:cNvSpPr txBox="1"/>
          <p:nvPr/>
        </p:nvSpPr>
        <p:spPr>
          <a:xfrm>
            <a:off x="8625814" y="6412334"/>
            <a:ext cx="415498" cy="369332"/>
          </a:xfrm>
          <a:prstGeom prst="rect">
            <a:avLst/>
          </a:prstGeom>
          <a:solidFill>
            <a:schemeClr val="bg1"/>
          </a:solidFill>
          <a:ln>
            <a:solidFill>
              <a:schemeClr val="tx1"/>
            </a:solidFill>
          </a:ln>
        </p:spPr>
        <p:txBody>
          <a:bodyPr wrap="none" rtlCol="0">
            <a:spAutoFit/>
          </a:bodyPr>
          <a:lstStyle/>
          <a:p>
            <a:r>
              <a:rPr kumimoji="1" lang="ja-JP" altLang="en-US" dirty="0"/>
              <a:t>７</a:t>
            </a:r>
          </a:p>
        </p:txBody>
      </p:sp>
      <p:sp>
        <p:nvSpPr>
          <p:cNvPr id="7" name="テキスト ボックス 6"/>
          <p:cNvSpPr txBox="1"/>
          <p:nvPr/>
        </p:nvSpPr>
        <p:spPr>
          <a:xfrm>
            <a:off x="87439" y="812972"/>
            <a:ext cx="9124614" cy="3416320"/>
          </a:xfrm>
          <a:prstGeom prst="rect">
            <a:avLst/>
          </a:prstGeom>
          <a:noFill/>
        </p:spPr>
        <p:txBody>
          <a:bodyPr wrap="none" rtlCol="0">
            <a:spAutoFit/>
          </a:bodyPr>
          <a:lstStyle/>
          <a:p>
            <a:r>
              <a:rPr kumimoji="1" lang="ja-JP" altLang="en-US" sz="2000" dirty="0"/>
              <a:t>以下により分譲時点からの</a:t>
            </a:r>
            <a:r>
              <a:rPr kumimoji="1" lang="ja-JP" altLang="en-US" sz="2000" dirty="0" smtClean="0"/>
              <a:t>適切な管理</a:t>
            </a:r>
            <a:r>
              <a:rPr kumimoji="1" lang="ja-JP" altLang="en-US" sz="2000" dirty="0"/>
              <a:t>の推進をすることが考えられる。</a:t>
            </a:r>
            <a:endParaRPr kumimoji="1" lang="en-US" altLang="ja-JP" sz="2000" dirty="0"/>
          </a:p>
          <a:p>
            <a:endParaRPr kumimoji="1" lang="en-US" altLang="ja-JP" sz="2000" dirty="0"/>
          </a:p>
          <a:p>
            <a:r>
              <a:rPr kumimoji="1" lang="ja-JP" altLang="en-US" sz="2000" dirty="0"/>
              <a:t>〇国とマンション管理適正化推進センターの連携による新築分譲マンション</a:t>
            </a:r>
            <a:endParaRPr kumimoji="1" lang="en-US" altLang="ja-JP" sz="2000" dirty="0"/>
          </a:p>
          <a:p>
            <a:r>
              <a:rPr kumimoji="1" lang="ja-JP" altLang="en-US" sz="2000" dirty="0"/>
              <a:t>　を対象とした管理計画を予備的に認定する仕組みの普及促進</a:t>
            </a:r>
            <a:endParaRPr kumimoji="1" lang="en-US" altLang="ja-JP" sz="2000" dirty="0"/>
          </a:p>
          <a:p>
            <a:endParaRPr kumimoji="1" lang="en-US" altLang="ja-JP" sz="2000" dirty="0"/>
          </a:p>
          <a:p>
            <a:r>
              <a:rPr kumimoji="1" lang="ja-JP" altLang="en-US" sz="2000" dirty="0"/>
              <a:t>〇</a:t>
            </a:r>
            <a:r>
              <a:rPr kumimoji="1" lang="ja-JP" altLang="en-US" sz="2000" spc="-200" dirty="0"/>
              <a:t>「住宅の質の向上及び円滑な取引環境の整備のための長期優良住宅の普及の促進に</a:t>
            </a:r>
            <a:endParaRPr kumimoji="1" lang="en-US" altLang="ja-JP" sz="2000" spc="-200" dirty="0"/>
          </a:p>
          <a:p>
            <a:r>
              <a:rPr kumimoji="1" lang="ja-JP" altLang="en-US" sz="2000" spc="-200" dirty="0"/>
              <a:t>　関する法律等の一部を改正する法律」</a:t>
            </a:r>
            <a:r>
              <a:rPr kumimoji="1" lang="ja-JP" altLang="en-US" sz="1400" spc="-200" dirty="0"/>
              <a:t>（令和３年５月公布。施行は公布後９か月以内又は１年６か月以内 ）</a:t>
            </a:r>
            <a:endParaRPr kumimoji="1" lang="en-US" altLang="ja-JP" sz="1400" spc="-200" dirty="0"/>
          </a:p>
          <a:p>
            <a:r>
              <a:rPr kumimoji="1" lang="ja-JP" altLang="en-US" sz="2000" dirty="0"/>
              <a:t>　による分譲マンションの認定手続きの合理化等を周知啓発することにより</a:t>
            </a:r>
            <a:endParaRPr kumimoji="1" lang="en-US" altLang="ja-JP" sz="2000" dirty="0"/>
          </a:p>
          <a:p>
            <a:r>
              <a:rPr kumimoji="1" lang="ja-JP" altLang="en-US" sz="2000" dirty="0"/>
              <a:t>　分譲マンションの長期優良住宅の認定取得を促進</a:t>
            </a:r>
            <a:endParaRPr kumimoji="1" lang="en-US" altLang="ja-JP" sz="2000" dirty="0"/>
          </a:p>
          <a:p>
            <a:endParaRPr kumimoji="1" lang="en-US" altLang="ja-JP" sz="2000" dirty="0"/>
          </a:p>
          <a:p>
            <a:endParaRPr kumimoji="1" lang="en-US" altLang="ja-JP" sz="1600" dirty="0"/>
          </a:p>
        </p:txBody>
      </p:sp>
      <p:sp>
        <p:nvSpPr>
          <p:cNvPr id="6" name="テキスト ボックス 5">
            <a:extLst>
              <a:ext uri="{FF2B5EF4-FFF2-40B4-BE49-F238E27FC236}">
                <a16:creationId xmlns:a16="http://schemas.microsoft.com/office/drawing/2014/main" id="{4D330ED7-CE69-4C9F-9F62-A56B130B20FF}"/>
              </a:ext>
            </a:extLst>
          </p:cNvPr>
          <p:cNvSpPr txBox="1"/>
          <p:nvPr/>
        </p:nvSpPr>
        <p:spPr>
          <a:xfrm>
            <a:off x="250196" y="4194646"/>
            <a:ext cx="8699869" cy="323165"/>
          </a:xfrm>
          <a:prstGeom prst="rect">
            <a:avLst/>
          </a:prstGeom>
          <a:solidFill>
            <a:srgbClr val="FFC000"/>
          </a:solidFill>
          <a:ln>
            <a:solidFill>
              <a:schemeClr val="tx1"/>
            </a:solidFill>
          </a:ln>
        </p:spPr>
        <p:txBody>
          <a:bodyPr wrap="square" rtlCol="0">
            <a:spAutoFit/>
          </a:bodyPr>
          <a:lstStyle/>
          <a:p>
            <a:r>
              <a:rPr lang="ja-JP" altLang="en-US" sz="1500" b="1" spc="-70" dirty="0"/>
              <a:t>国土交通省「マンションの管理の</a:t>
            </a:r>
            <a:r>
              <a:rPr lang="ja-JP" altLang="en-US" sz="1500" b="1" spc="-70" dirty="0" smtClean="0"/>
              <a:t>適正化の</a:t>
            </a:r>
            <a:r>
              <a:rPr lang="ja-JP" altLang="en-US" sz="1500" b="1" spc="-70" dirty="0"/>
              <a:t>推進を図るための基本的な方針（案）」（抜粋）</a:t>
            </a:r>
            <a:endParaRPr lang="en-US" altLang="ja-JP" sz="1500" b="1" spc="-70" dirty="0"/>
          </a:p>
        </p:txBody>
      </p:sp>
      <p:sp>
        <p:nvSpPr>
          <p:cNvPr id="8" name="テキスト ボックス 7">
            <a:extLst>
              <a:ext uri="{FF2B5EF4-FFF2-40B4-BE49-F238E27FC236}">
                <a16:creationId xmlns:a16="http://schemas.microsoft.com/office/drawing/2014/main" id="{5F516B1E-2053-4C92-A6CC-12D5A8A84ED3}"/>
              </a:ext>
            </a:extLst>
          </p:cNvPr>
          <p:cNvSpPr txBox="1"/>
          <p:nvPr/>
        </p:nvSpPr>
        <p:spPr>
          <a:xfrm>
            <a:off x="250196" y="4520594"/>
            <a:ext cx="8699869" cy="1600438"/>
          </a:xfrm>
          <a:prstGeom prst="rect">
            <a:avLst/>
          </a:prstGeom>
          <a:noFill/>
          <a:ln>
            <a:solidFill>
              <a:schemeClr val="tx1"/>
            </a:solidFill>
          </a:ln>
        </p:spPr>
        <p:txBody>
          <a:bodyPr wrap="square" rtlCol="0">
            <a:spAutoFit/>
          </a:bodyPr>
          <a:lstStyle/>
          <a:p>
            <a:endParaRPr lang="en-US" altLang="ja-JP" sz="800" dirty="0"/>
          </a:p>
          <a:p>
            <a:r>
              <a:rPr lang="ja-JP" altLang="en-US" b="1" u="sng" dirty="0">
                <a:solidFill>
                  <a:srgbClr val="FF0000"/>
                </a:solidFill>
              </a:rPr>
              <a:t>国においては、</a:t>
            </a:r>
            <a:r>
              <a:rPr lang="ja-JP" altLang="en-US" dirty="0"/>
              <a:t>既存マンションが対象となる管理計画認定制度に加え、マンションの適切な管理を担保するためには分譲時点から適切な管理を確保することが重要であることから、</a:t>
            </a:r>
            <a:r>
              <a:rPr lang="ja-JP" altLang="en-US" b="1" u="sng" dirty="0">
                <a:solidFill>
                  <a:srgbClr val="FF0000"/>
                </a:solidFill>
              </a:rPr>
              <a:t>新築分譲マンションを対象とした管理計画を予備的に認定する仕組みについても、マンション管理適正化推進センターと連携しながら、必要な施策を講じていく必要がある</a:t>
            </a:r>
            <a:r>
              <a:rPr lang="ja-JP" altLang="en-US" dirty="0"/>
              <a:t>。</a:t>
            </a:r>
            <a:endParaRPr kumimoji="1" lang="ja-JP" altLang="en-US" dirty="0"/>
          </a:p>
        </p:txBody>
      </p:sp>
    </p:spTree>
    <p:extLst>
      <p:ext uri="{BB962C8B-B14F-4D97-AF65-F5344CB8AC3E}">
        <p14:creationId xmlns:p14="http://schemas.microsoft.com/office/powerpoint/2010/main" val="553344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9754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Meiryo UI" panose="020B0604030504040204" pitchFamily="50" charset="-128"/>
                <a:ea typeface="Meiryo UI" panose="020B0604030504040204" pitchFamily="50" charset="-128"/>
              </a:rPr>
              <a:t>　管理組合の自律的で適切な管理の促進</a:t>
            </a:r>
          </a:p>
        </p:txBody>
      </p:sp>
      <p:sp>
        <p:nvSpPr>
          <p:cNvPr id="5" name="テキスト ボックス 4">
            <a:extLst>
              <a:ext uri="{FF2B5EF4-FFF2-40B4-BE49-F238E27FC236}">
                <a16:creationId xmlns:a16="http://schemas.microsoft.com/office/drawing/2014/main" id="{EA38BAC2-6118-4AC3-8C15-16A7F6BED30C}"/>
              </a:ext>
            </a:extLst>
          </p:cNvPr>
          <p:cNvSpPr txBox="1"/>
          <p:nvPr/>
        </p:nvSpPr>
        <p:spPr>
          <a:xfrm>
            <a:off x="8625814" y="6412334"/>
            <a:ext cx="415498" cy="369332"/>
          </a:xfrm>
          <a:prstGeom prst="rect">
            <a:avLst/>
          </a:prstGeom>
          <a:solidFill>
            <a:schemeClr val="bg1"/>
          </a:solidFill>
          <a:ln>
            <a:solidFill>
              <a:schemeClr val="tx1"/>
            </a:solidFill>
          </a:ln>
        </p:spPr>
        <p:txBody>
          <a:bodyPr wrap="none" rtlCol="0">
            <a:spAutoFit/>
          </a:bodyPr>
          <a:lstStyle/>
          <a:p>
            <a:r>
              <a:rPr kumimoji="1" lang="ja-JP" altLang="en-US" dirty="0"/>
              <a:t>８</a:t>
            </a:r>
          </a:p>
        </p:txBody>
      </p:sp>
      <p:sp>
        <p:nvSpPr>
          <p:cNvPr id="9" name="正方形/長方形 8">
            <a:extLst>
              <a:ext uri="{FF2B5EF4-FFF2-40B4-BE49-F238E27FC236}">
                <a16:creationId xmlns:a16="http://schemas.microsoft.com/office/drawing/2014/main" id="{6BBD8A01-4493-4A25-869A-D0242574665E}"/>
              </a:ext>
            </a:extLst>
          </p:cNvPr>
          <p:cNvSpPr/>
          <p:nvPr/>
        </p:nvSpPr>
        <p:spPr>
          <a:xfrm>
            <a:off x="244697" y="714195"/>
            <a:ext cx="8699869" cy="1707967"/>
          </a:xfrm>
          <a:prstGeom prst="rect">
            <a:avLst/>
          </a:prstGeom>
          <a:no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endParaRPr kumimoji="1" lang="ja-JP" altLang="en-US" dirty="0">
              <a:solidFill>
                <a:schemeClr val="tx1"/>
              </a:solidFill>
            </a:endParaRPr>
          </a:p>
        </p:txBody>
      </p:sp>
      <p:sp>
        <p:nvSpPr>
          <p:cNvPr id="10" name="テキスト ボックス 9"/>
          <p:cNvSpPr txBox="1"/>
          <p:nvPr/>
        </p:nvSpPr>
        <p:spPr>
          <a:xfrm>
            <a:off x="308965" y="790946"/>
            <a:ext cx="8969122" cy="1631216"/>
          </a:xfrm>
          <a:prstGeom prst="rect">
            <a:avLst/>
          </a:prstGeom>
          <a:noFill/>
        </p:spPr>
        <p:txBody>
          <a:bodyPr wrap="none" rtlCol="0">
            <a:spAutoFit/>
          </a:bodyPr>
          <a:lstStyle/>
          <a:p>
            <a:r>
              <a:rPr kumimoji="1" lang="ja-JP" altLang="en-US" sz="2000" dirty="0"/>
              <a:t>❏管理が不適切な分譲マンションへは能動的に関与していくことが必要</a:t>
            </a:r>
            <a:endParaRPr kumimoji="1" lang="en-US" altLang="ja-JP" sz="2000" dirty="0"/>
          </a:p>
          <a:p>
            <a:r>
              <a:rPr kumimoji="1" lang="ja-JP" altLang="en-US" sz="2000" dirty="0"/>
              <a:t>❏</a:t>
            </a:r>
            <a:r>
              <a:rPr kumimoji="1" lang="ja-JP" altLang="en-US" sz="2000" spc="-100" dirty="0"/>
              <a:t>適切な管理がされている分譲マンションが選好されることを通じて市場での</a:t>
            </a:r>
            <a:endParaRPr kumimoji="1" lang="en-US" altLang="ja-JP" sz="2000" spc="-100" dirty="0"/>
          </a:p>
          <a:p>
            <a:r>
              <a:rPr kumimoji="1" lang="ja-JP" altLang="en-US" sz="2000" spc="-100" dirty="0"/>
              <a:t>　</a:t>
            </a:r>
            <a:r>
              <a:rPr kumimoji="1" lang="ja-JP" altLang="en-US" sz="2000" dirty="0"/>
              <a:t>評価につなげることが</a:t>
            </a:r>
            <a:r>
              <a:rPr kumimoji="1" lang="ja-JP" altLang="en-US" sz="2000" dirty="0" smtClean="0"/>
              <a:t>必要</a:t>
            </a:r>
            <a:endParaRPr kumimoji="1" lang="en-US" altLang="ja-JP" sz="2000" dirty="0"/>
          </a:p>
          <a:p>
            <a:r>
              <a:rPr kumimoji="1" lang="ja-JP" altLang="en-US" sz="2000" dirty="0"/>
              <a:t>　</a:t>
            </a:r>
            <a:r>
              <a:rPr kumimoji="1" lang="ja-JP" altLang="en-US" sz="2000" spc="-150" dirty="0"/>
              <a:t>そのためには、消費者が分譲マンション購入を検討する時点で、適切な管理が</a:t>
            </a:r>
            <a:endParaRPr kumimoji="1" lang="en-US" altLang="ja-JP" sz="2000" spc="-150" dirty="0"/>
          </a:p>
          <a:p>
            <a:r>
              <a:rPr kumimoji="1" lang="ja-JP" altLang="en-US" sz="2000" dirty="0"/>
              <a:t>　されていることが周知されていることが</a:t>
            </a:r>
            <a:r>
              <a:rPr kumimoji="1" lang="ja-JP" altLang="en-US" sz="2000" dirty="0" smtClean="0"/>
              <a:t>必要</a:t>
            </a:r>
            <a:endParaRPr kumimoji="1" lang="en-US" altLang="ja-JP" sz="2000" dirty="0"/>
          </a:p>
        </p:txBody>
      </p:sp>
      <p:sp>
        <p:nvSpPr>
          <p:cNvPr id="11" name="テキスト ボックス 10"/>
          <p:cNvSpPr txBox="1"/>
          <p:nvPr/>
        </p:nvSpPr>
        <p:spPr>
          <a:xfrm>
            <a:off x="244697" y="2664985"/>
            <a:ext cx="8843447" cy="3754874"/>
          </a:xfrm>
          <a:prstGeom prst="rect">
            <a:avLst/>
          </a:prstGeom>
          <a:noFill/>
        </p:spPr>
        <p:txBody>
          <a:bodyPr wrap="none" rtlCol="0">
            <a:spAutoFit/>
          </a:bodyPr>
          <a:lstStyle/>
          <a:p>
            <a:r>
              <a:rPr kumimoji="1" lang="ja-JP" altLang="en-US" sz="2000" dirty="0"/>
              <a:t>以下により管理組合の自律的な適切管理の促進することが考えられる。</a:t>
            </a:r>
            <a:endParaRPr kumimoji="1" lang="en-US" altLang="ja-JP" sz="2000" dirty="0"/>
          </a:p>
          <a:p>
            <a:endParaRPr kumimoji="1" lang="en-US" altLang="ja-JP" sz="2000" dirty="0"/>
          </a:p>
          <a:p>
            <a:r>
              <a:rPr kumimoji="1" lang="ja-JP" altLang="en-US" sz="2000" dirty="0"/>
              <a:t>〇</a:t>
            </a:r>
            <a:r>
              <a:rPr kumimoji="1" lang="ja-JP" altLang="en-US" sz="2000" spc="-180" dirty="0"/>
              <a:t>管理が不適切な分譲マンションに対しては、能動的な支援の検討。</a:t>
            </a:r>
            <a:endParaRPr kumimoji="1" lang="en-US" altLang="ja-JP" sz="2000" spc="-180" dirty="0"/>
          </a:p>
          <a:p>
            <a:r>
              <a:rPr kumimoji="1" lang="ja-JP" altLang="en-US" sz="2000" spc="-180" dirty="0"/>
              <a:t>　</a:t>
            </a:r>
            <a:r>
              <a:rPr kumimoji="1" lang="ja-JP" altLang="en-US" sz="2000" dirty="0"/>
              <a:t>ただし、支援が途切れても自走的に適切な管理が継続されるよう</a:t>
            </a:r>
            <a:r>
              <a:rPr kumimoji="1" lang="ja-JP" altLang="en-US" sz="2000" dirty="0" smtClean="0"/>
              <a:t>に</a:t>
            </a:r>
            <a:endParaRPr kumimoji="1" lang="en-US" altLang="ja-JP" sz="2000" dirty="0" smtClean="0"/>
          </a:p>
          <a:p>
            <a:r>
              <a:rPr kumimoji="1" lang="ja-JP" altLang="en-US" sz="2000" dirty="0"/>
              <a:t>　</a:t>
            </a:r>
            <a:r>
              <a:rPr kumimoji="1" lang="ja-JP" altLang="en-US" sz="2000" dirty="0" smtClean="0"/>
              <a:t>支援の内容</a:t>
            </a:r>
            <a:r>
              <a:rPr kumimoji="1" lang="ja-JP" altLang="en-US" sz="2000" dirty="0"/>
              <a:t>を検討する必要がある。　</a:t>
            </a:r>
            <a:endParaRPr kumimoji="1" lang="en-US" altLang="ja-JP" sz="2000" dirty="0"/>
          </a:p>
          <a:p>
            <a:endParaRPr kumimoji="1" lang="en-US" altLang="ja-JP" sz="2000" dirty="0"/>
          </a:p>
          <a:p>
            <a:r>
              <a:rPr kumimoji="1" lang="ja-JP" altLang="en-US" sz="2000" dirty="0"/>
              <a:t>〇</a:t>
            </a:r>
            <a:r>
              <a:rPr kumimoji="1" lang="ja-JP" altLang="en-US" sz="2000" spc="-180" dirty="0"/>
              <a:t>管理が不適切な分譲マンションに対しては、必要に応じて助言、指導等を行う。</a:t>
            </a:r>
            <a:endParaRPr kumimoji="1" lang="en-US" altLang="ja-JP" sz="2000" spc="-180" dirty="0"/>
          </a:p>
          <a:p>
            <a:r>
              <a:rPr kumimoji="1" lang="ja-JP" altLang="en-US" sz="2000" spc="-180" dirty="0"/>
              <a:t>　</a:t>
            </a:r>
            <a:r>
              <a:rPr kumimoji="1" lang="ja-JP" altLang="en-US" sz="2000" spc="-250" dirty="0"/>
              <a:t>その判断の基準の目安は、国の目安はソフト面のみであるため、ハード面に関して</a:t>
            </a:r>
            <a:endParaRPr kumimoji="1" lang="en-US" altLang="ja-JP" sz="2000" spc="-250" dirty="0"/>
          </a:p>
          <a:p>
            <a:r>
              <a:rPr kumimoji="1" lang="ja-JP" altLang="en-US" sz="2000" spc="-180" dirty="0"/>
              <a:t>　以下の目安を追加する。</a:t>
            </a:r>
            <a:endParaRPr kumimoji="1" lang="en-US" altLang="ja-JP" sz="2000" spc="-180" dirty="0"/>
          </a:p>
          <a:p>
            <a:endParaRPr kumimoji="1" lang="en-US" altLang="ja-JP" sz="2000" spc="-180" dirty="0"/>
          </a:p>
          <a:p>
            <a:r>
              <a:rPr kumimoji="1" lang="ja-JP" altLang="en-US" sz="2000" spc="-180" dirty="0"/>
              <a:t>　</a:t>
            </a:r>
            <a:r>
              <a:rPr lang="ja-JP" altLang="en-US" dirty="0"/>
              <a:t>　</a:t>
            </a:r>
            <a:r>
              <a:rPr lang="ja-JP" altLang="ja-JP" dirty="0"/>
              <a:t>次の事項が遵守されていない場合とする。 </a:t>
            </a:r>
          </a:p>
          <a:p>
            <a:r>
              <a:rPr lang="ja-JP" altLang="en-US" spc="-200" dirty="0"/>
              <a:t>　　  ・</a:t>
            </a:r>
            <a:r>
              <a:rPr lang="ja-JP" altLang="ja-JP" spc="-200" dirty="0"/>
              <a:t>建物の劣化や損傷が発生した場合又は見込まれる場合は早急に点検し、修繕すること</a:t>
            </a:r>
          </a:p>
        </p:txBody>
      </p:sp>
    </p:spTree>
    <p:extLst>
      <p:ext uri="{BB962C8B-B14F-4D97-AF65-F5344CB8AC3E}">
        <p14:creationId xmlns:p14="http://schemas.microsoft.com/office/powerpoint/2010/main" val="3394383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128740" y="640913"/>
            <a:ext cx="9187130" cy="6217087"/>
          </a:xfrm>
          <a:prstGeom prst="rect">
            <a:avLst/>
          </a:prstGeom>
          <a:noFill/>
        </p:spPr>
        <p:txBody>
          <a:bodyPr wrap="none" rtlCol="0">
            <a:spAutoFit/>
          </a:bodyPr>
          <a:lstStyle/>
          <a:p>
            <a:r>
              <a:rPr kumimoji="1" lang="ja-JP" altLang="en-US" sz="2000" spc="-250" dirty="0"/>
              <a:t>〇</a:t>
            </a:r>
            <a:r>
              <a:rPr kumimoji="1" lang="ja-JP" altLang="en-US" sz="2000" spc="-50" dirty="0"/>
              <a:t>管理計画認定制度の運用にあたっては、民間の管理状況を評価・診断する</a:t>
            </a:r>
            <a:endParaRPr kumimoji="1" lang="en-US" altLang="ja-JP" sz="2000" spc="-50" dirty="0"/>
          </a:p>
          <a:p>
            <a:r>
              <a:rPr kumimoji="1" lang="ja-JP" altLang="en-US" sz="2000" dirty="0"/>
              <a:t>　制度との連携を検討</a:t>
            </a:r>
            <a:endParaRPr kumimoji="1" lang="en-US" altLang="ja-JP" sz="2000" dirty="0"/>
          </a:p>
          <a:p>
            <a:endParaRPr kumimoji="1" lang="en-US" altLang="ja-JP" sz="1200" dirty="0"/>
          </a:p>
          <a:p>
            <a:r>
              <a:rPr kumimoji="1" lang="ja-JP" altLang="en-US" sz="2000" dirty="0"/>
              <a:t>〇管理計画の認定を取得しているかどうかを公表することを検討</a:t>
            </a:r>
            <a:endParaRPr kumimoji="1" lang="en-US" altLang="ja-JP" sz="2000" dirty="0"/>
          </a:p>
          <a:p>
            <a:endParaRPr kumimoji="1" lang="en-US" altLang="ja-JP" sz="1400" dirty="0"/>
          </a:p>
          <a:p>
            <a:r>
              <a:rPr kumimoji="1" lang="ja-JP" altLang="en-US" sz="2000" dirty="0"/>
              <a:t>〇</a:t>
            </a:r>
            <a:r>
              <a:rPr kumimoji="1" lang="ja-JP" altLang="en-US" sz="2000" spc="100" dirty="0"/>
              <a:t>管理計画認定の基準は地域の実情を踏まえて定めることが望ましく、</a:t>
            </a:r>
            <a:endParaRPr kumimoji="1" lang="en-US" altLang="ja-JP" sz="2000" spc="100" dirty="0"/>
          </a:p>
          <a:p>
            <a:r>
              <a:rPr kumimoji="1" lang="ja-JP" altLang="en-US" sz="2000" dirty="0"/>
              <a:t>　</a:t>
            </a:r>
            <a:r>
              <a:rPr kumimoji="1" lang="ja-JP" altLang="en-US" sz="2000" spc="170" dirty="0"/>
              <a:t>各地方公共団体の重要な施策等を反映させることが考えられるが、</a:t>
            </a:r>
            <a:endParaRPr kumimoji="1" lang="en-US" altLang="ja-JP" sz="2000" spc="170" dirty="0"/>
          </a:p>
          <a:p>
            <a:r>
              <a:rPr kumimoji="1" lang="ja-JP" altLang="en-US" sz="2000" dirty="0"/>
              <a:t>　災害への備えはどの地方公共団体も同じであり、次の項目を追加</a:t>
            </a:r>
            <a:endParaRPr kumimoji="1" lang="en-US" altLang="ja-JP" sz="2000" dirty="0"/>
          </a:p>
          <a:p>
            <a:endParaRPr kumimoji="1" lang="en-US" altLang="ja-JP" sz="1200" dirty="0"/>
          </a:p>
          <a:p>
            <a:r>
              <a:rPr kumimoji="1" lang="ja-JP" altLang="en-US" sz="2000" dirty="0"/>
              <a:t>　</a:t>
            </a:r>
            <a:r>
              <a:rPr kumimoji="1" lang="ja-JP" altLang="en-US" dirty="0"/>
              <a:t>以下の基準のいずれにも適合することとする。</a:t>
            </a:r>
          </a:p>
          <a:p>
            <a:r>
              <a:rPr kumimoji="1" lang="ja-JP" altLang="en-US" dirty="0"/>
              <a:t>イ　建築物の耐震改修の促進に関する法律（平成７年法律第</a:t>
            </a:r>
            <a:r>
              <a:rPr kumimoji="1" lang="en-US" altLang="ja-JP" dirty="0"/>
              <a:t>123</a:t>
            </a:r>
            <a:r>
              <a:rPr kumimoji="1" lang="ja-JP" altLang="en-US" dirty="0"/>
              <a:t>号）第</a:t>
            </a:r>
            <a:r>
              <a:rPr kumimoji="1" lang="en-US" altLang="ja-JP" dirty="0"/>
              <a:t>17</a:t>
            </a:r>
            <a:r>
              <a:rPr kumimoji="1" lang="ja-JP" altLang="en-US" dirty="0"/>
              <a:t>条に</a:t>
            </a:r>
            <a:r>
              <a:rPr kumimoji="1" lang="ja-JP" altLang="en-US" dirty="0" smtClean="0"/>
              <a:t>よる</a:t>
            </a:r>
            <a:endParaRPr kumimoji="1" lang="en-US" altLang="ja-JP" dirty="0" smtClean="0"/>
          </a:p>
          <a:p>
            <a:r>
              <a:rPr kumimoji="1" lang="ja-JP" altLang="en-US" dirty="0"/>
              <a:t>　</a:t>
            </a:r>
            <a:r>
              <a:rPr kumimoji="1" lang="ja-JP" altLang="en-US" dirty="0" smtClean="0"/>
              <a:t>　建築物</a:t>
            </a:r>
            <a:r>
              <a:rPr kumimoji="1" lang="ja-JP" altLang="en-US" dirty="0"/>
              <a:t>の耐震改修の計画を作成し、所管行政庁の認定を取得しており、かつ</a:t>
            </a:r>
            <a:r>
              <a:rPr kumimoji="1" lang="ja-JP" altLang="en-US" dirty="0" smtClean="0"/>
              <a:t>、</a:t>
            </a:r>
            <a:endParaRPr kumimoji="1" lang="en-US" altLang="ja-JP" dirty="0" smtClean="0"/>
          </a:p>
          <a:p>
            <a:r>
              <a:rPr kumimoji="1" lang="ja-JP" altLang="en-US" dirty="0"/>
              <a:t>　</a:t>
            </a:r>
            <a:r>
              <a:rPr kumimoji="1" lang="ja-JP" altLang="en-US" dirty="0" smtClean="0"/>
              <a:t>　その</a:t>
            </a:r>
            <a:r>
              <a:rPr kumimoji="1" lang="ja-JP" altLang="en-US" dirty="0"/>
              <a:t>工事が５年以内に完了する計画である</a:t>
            </a:r>
            <a:r>
              <a:rPr kumimoji="1" lang="ja-JP" altLang="en-US" dirty="0" smtClean="0"/>
              <a:t>こと</a:t>
            </a:r>
            <a:endParaRPr kumimoji="1" lang="en-US" altLang="ja-JP" dirty="0" smtClean="0"/>
          </a:p>
          <a:p>
            <a:r>
              <a:rPr kumimoji="1" lang="ja-JP" altLang="en-US" dirty="0"/>
              <a:t>　</a:t>
            </a:r>
            <a:r>
              <a:rPr kumimoji="1" lang="ja-JP" altLang="en-US" dirty="0" smtClean="0"/>
              <a:t>　（</a:t>
            </a:r>
            <a:r>
              <a:rPr kumimoji="1" lang="ja-JP" altLang="en-US" spc="50" dirty="0"/>
              <a:t>昭和</a:t>
            </a:r>
            <a:r>
              <a:rPr kumimoji="1" lang="en-US" altLang="ja-JP" spc="50" dirty="0"/>
              <a:t>56</a:t>
            </a:r>
            <a:r>
              <a:rPr kumimoji="1" lang="ja-JP" altLang="en-US" spc="50" dirty="0"/>
              <a:t>年５月</a:t>
            </a:r>
            <a:r>
              <a:rPr kumimoji="1" lang="en-US" altLang="ja-JP" spc="50" dirty="0"/>
              <a:t>31</a:t>
            </a:r>
            <a:r>
              <a:rPr kumimoji="1" lang="ja-JP" altLang="en-US" spc="50" dirty="0"/>
              <a:t>日以前に建築基準法に基づく確認済証が交付され、かつ</a:t>
            </a:r>
            <a:r>
              <a:rPr kumimoji="1" lang="ja-JP" altLang="en-US" spc="50" dirty="0" smtClean="0"/>
              <a:t>、</a:t>
            </a:r>
            <a:endParaRPr kumimoji="1" lang="en-US" altLang="ja-JP" spc="50" dirty="0" smtClean="0"/>
          </a:p>
          <a:p>
            <a:r>
              <a:rPr kumimoji="1" lang="ja-JP" altLang="en-US" dirty="0"/>
              <a:t>　</a:t>
            </a:r>
            <a:r>
              <a:rPr kumimoji="1" lang="ja-JP" altLang="en-US" dirty="0" smtClean="0"/>
              <a:t>　　地震</a:t>
            </a:r>
            <a:r>
              <a:rPr kumimoji="1" lang="ja-JP" altLang="en-US" dirty="0"/>
              <a:t>に対する安全性を証する書類を管理組合が保管していない場合に限る。）</a:t>
            </a:r>
          </a:p>
          <a:p>
            <a:r>
              <a:rPr kumimoji="1" lang="ja-JP" altLang="en-US" dirty="0"/>
              <a:t>ロ　防火管理者を選任し、消防計画の作成及び周知をしていること</a:t>
            </a:r>
          </a:p>
          <a:p>
            <a:r>
              <a:rPr kumimoji="1" lang="ja-JP" altLang="en-US" dirty="0" smtClean="0"/>
              <a:t>　　（</a:t>
            </a:r>
            <a:r>
              <a:rPr kumimoji="1" lang="ja-JP" altLang="en-US" dirty="0"/>
              <a:t>消防法第８条により防火管理者を定めなければならない場合に限る。）</a:t>
            </a:r>
          </a:p>
          <a:p>
            <a:r>
              <a:rPr kumimoji="1" lang="ja-JP" altLang="en-US" dirty="0"/>
              <a:t>ハ　消防用設備等の点検をしていること</a:t>
            </a:r>
          </a:p>
          <a:p>
            <a:r>
              <a:rPr kumimoji="1" lang="ja-JP" altLang="en-US" dirty="0"/>
              <a:t>二　災害時の避難場所を周知していること</a:t>
            </a:r>
          </a:p>
          <a:p>
            <a:r>
              <a:rPr kumimoji="1" lang="ja-JP" altLang="en-US" dirty="0"/>
              <a:t>ホ　災害対応のマニュアルを作成・配布していること</a:t>
            </a:r>
          </a:p>
          <a:p>
            <a:r>
              <a:rPr kumimoji="1" lang="ja-JP" altLang="en-US" dirty="0"/>
              <a:t>へ　</a:t>
            </a:r>
            <a:r>
              <a:rPr kumimoji="1" lang="ja-JP" altLang="en-US" spc="-60" dirty="0"/>
              <a:t>ハザードマップその他の防災・災害対策に関する情報の収集・周知をしていること</a:t>
            </a:r>
          </a:p>
          <a:p>
            <a:r>
              <a:rPr kumimoji="1" lang="ja-JP" altLang="en-US" dirty="0"/>
              <a:t>ト　年１回程度定期的な防災訓練を実施していること</a:t>
            </a:r>
          </a:p>
        </p:txBody>
      </p:sp>
      <p:sp>
        <p:nvSpPr>
          <p:cNvPr id="5" name="テキスト ボックス 4">
            <a:extLst>
              <a:ext uri="{FF2B5EF4-FFF2-40B4-BE49-F238E27FC236}">
                <a16:creationId xmlns:a16="http://schemas.microsoft.com/office/drawing/2014/main" id="{EA38BAC2-6118-4AC3-8C15-16A7F6BED30C}"/>
              </a:ext>
            </a:extLst>
          </p:cNvPr>
          <p:cNvSpPr txBox="1"/>
          <p:nvPr/>
        </p:nvSpPr>
        <p:spPr>
          <a:xfrm>
            <a:off x="8625814" y="6412334"/>
            <a:ext cx="415498" cy="369332"/>
          </a:xfrm>
          <a:prstGeom prst="rect">
            <a:avLst/>
          </a:prstGeom>
          <a:solidFill>
            <a:schemeClr val="bg1"/>
          </a:solidFill>
          <a:ln>
            <a:solidFill>
              <a:schemeClr val="tx1"/>
            </a:solidFill>
          </a:ln>
        </p:spPr>
        <p:txBody>
          <a:bodyPr wrap="none" rtlCol="0">
            <a:spAutoFit/>
          </a:bodyPr>
          <a:lstStyle/>
          <a:p>
            <a:r>
              <a:rPr kumimoji="1" lang="ja-JP" altLang="en-US" dirty="0"/>
              <a:t>９</a:t>
            </a:r>
          </a:p>
        </p:txBody>
      </p:sp>
      <p:sp>
        <p:nvSpPr>
          <p:cNvPr id="6" name="正方形/長方形 5"/>
          <p:cNvSpPr/>
          <p:nvPr/>
        </p:nvSpPr>
        <p:spPr>
          <a:xfrm>
            <a:off x="0" y="0"/>
            <a:ext cx="9144000" cy="49754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Meiryo UI" panose="020B0604030504040204" pitchFamily="50" charset="-128"/>
                <a:ea typeface="Meiryo UI" panose="020B0604030504040204" pitchFamily="50" charset="-128"/>
              </a:rPr>
              <a:t>　管理組合の自律的で適切な管理の促進</a:t>
            </a:r>
          </a:p>
        </p:txBody>
      </p:sp>
    </p:spTree>
    <p:extLst>
      <p:ext uri="{BB962C8B-B14F-4D97-AF65-F5344CB8AC3E}">
        <p14:creationId xmlns:p14="http://schemas.microsoft.com/office/powerpoint/2010/main" val="289838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EA38BAC2-6118-4AC3-8C15-16A7F6BED30C}"/>
              </a:ext>
            </a:extLst>
          </p:cNvPr>
          <p:cNvSpPr txBox="1"/>
          <p:nvPr/>
        </p:nvSpPr>
        <p:spPr>
          <a:xfrm>
            <a:off x="8625814" y="6412334"/>
            <a:ext cx="418704" cy="369332"/>
          </a:xfrm>
          <a:prstGeom prst="rect">
            <a:avLst/>
          </a:prstGeom>
          <a:solidFill>
            <a:schemeClr val="bg1"/>
          </a:solidFill>
          <a:ln>
            <a:solidFill>
              <a:schemeClr val="tx1"/>
            </a:solidFill>
          </a:ln>
        </p:spPr>
        <p:txBody>
          <a:bodyPr wrap="none" rtlCol="0">
            <a:spAutoFit/>
          </a:bodyPr>
          <a:lstStyle/>
          <a:p>
            <a:r>
              <a:rPr kumimoji="1" lang="en-US" altLang="ja-JP" dirty="0"/>
              <a:t>10</a:t>
            </a:r>
            <a:endParaRPr kumimoji="1" lang="ja-JP" altLang="en-US" dirty="0"/>
          </a:p>
        </p:txBody>
      </p:sp>
      <p:sp>
        <p:nvSpPr>
          <p:cNvPr id="11" name="テキスト ボックス 10"/>
          <p:cNvSpPr txBox="1"/>
          <p:nvPr/>
        </p:nvSpPr>
        <p:spPr>
          <a:xfrm>
            <a:off x="92297" y="765097"/>
            <a:ext cx="9129422" cy="6093976"/>
          </a:xfrm>
          <a:prstGeom prst="rect">
            <a:avLst/>
          </a:prstGeom>
          <a:noFill/>
        </p:spPr>
        <p:txBody>
          <a:bodyPr wrap="none" rtlCol="0">
            <a:spAutoFit/>
          </a:bodyPr>
          <a:lstStyle/>
          <a:p>
            <a:r>
              <a:rPr kumimoji="1" lang="ja-JP" altLang="en-US" sz="2000" spc="-250" dirty="0"/>
              <a:t>〇</a:t>
            </a:r>
            <a:r>
              <a:rPr kumimoji="1" lang="ja-JP" altLang="en-US" sz="2000" dirty="0"/>
              <a:t>大阪府分譲マンション管理・建替えサポートシステム推進協議会と連携し、</a:t>
            </a:r>
            <a:endParaRPr kumimoji="1" lang="en-US" altLang="ja-JP" sz="2000" dirty="0"/>
          </a:p>
          <a:p>
            <a:r>
              <a:rPr kumimoji="1" lang="ja-JP" altLang="en-US" sz="2000" spc="-250" dirty="0"/>
              <a:t>　</a:t>
            </a:r>
            <a:r>
              <a:rPr kumimoji="1" lang="ja-JP" altLang="en-US" sz="2000" spc="-150" dirty="0"/>
              <a:t>管理の基礎的な分野や日常的な管理、大規模修繕工事など分野ごとのセミナーの</a:t>
            </a:r>
            <a:endParaRPr kumimoji="1" lang="en-US" altLang="ja-JP" sz="2000" spc="-150" dirty="0"/>
          </a:p>
          <a:p>
            <a:r>
              <a:rPr kumimoji="1" lang="ja-JP" altLang="en-US" sz="2000" dirty="0"/>
              <a:t>　</a:t>
            </a:r>
            <a:r>
              <a:rPr kumimoji="1" lang="ja-JP" altLang="en-US" sz="2000" spc="-160" dirty="0"/>
              <a:t>開催</a:t>
            </a:r>
            <a:r>
              <a:rPr kumimoji="1" lang="ja-JP" altLang="en-US" sz="2000" dirty="0"/>
              <a:t>による情報提供を実施</a:t>
            </a:r>
            <a:endParaRPr kumimoji="1" lang="en-US" altLang="ja-JP" sz="2000" dirty="0"/>
          </a:p>
          <a:p>
            <a:endParaRPr kumimoji="1" lang="en-US" altLang="ja-JP" sz="2000" dirty="0"/>
          </a:p>
          <a:p>
            <a:r>
              <a:rPr kumimoji="1" lang="ja-JP" altLang="en-US" sz="2000" spc="-250" dirty="0"/>
              <a:t>〇</a:t>
            </a:r>
            <a:r>
              <a:rPr kumimoji="1" lang="ja-JP" altLang="en-US" sz="2000" spc="-20" dirty="0"/>
              <a:t>大阪府分譲マンション管理・建替えサポートシステム推進協議会の運営する</a:t>
            </a:r>
            <a:endParaRPr kumimoji="1" lang="en-US" altLang="ja-JP" sz="2000" spc="-20" dirty="0"/>
          </a:p>
          <a:p>
            <a:r>
              <a:rPr kumimoji="1" lang="ja-JP" altLang="en-US" sz="2000" dirty="0"/>
              <a:t>　</a:t>
            </a:r>
            <a:r>
              <a:rPr kumimoji="1" lang="ja-JP" altLang="en-US" sz="2000" spc="-190" dirty="0"/>
              <a:t>管理適正化推進制度の登録を促進し、管理組合の勉強会へのアドバイザーの派遣や</a:t>
            </a:r>
            <a:endParaRPr kumimoji="1" lang="en-US" altLang="ja-JP" sz="2000" spc="-190" dirty="0"/>
          </a:p>
          <a:p>
            <a:r>
              <a:rPr kumimoji="1" lang="ja-JP" altLang="en-US" sz="2000" dirty="0"/>
              <a:t>　マンション管理ガイドブックの送付などの情報提供を実施</a:t>
            </a:r>
            <a:endParaRPr kumimoji="1" lang="en-US" altLang="ja-JP" sz="2000" dirty="0"/>
          </a:p>
          <a:p>
            <a:endParaRPr kumimoji="1" lang="en-US" altLang="ja-JP" sz="2000" dirty="0"/>
          </a:p>
          <a:p>
            <a:r>
              <a:rPr kumimoji="1" lang="ja-JP" altLang="en-US" sz="2000" dirty="0" smtClean="0"/>
              <a:t>〇</a:t>
            </a:r>
            <a:r>
              <a:rPr kumimoji="1" lang="ja-JP" altLang="en-US" sz="2000" spc="-30" dirty="0"/>
              <a:t>相続</a:t>
            </a:r>
            <a:r>
              <a:rPr kumimoji="1" lang="ja-JP" altLang="en-US" sz="2000" spc="-30" dirty="0" smtClean="0"/>
              <a:t>放棄や推定</a:t>
            </a:r>
            <a:r>
              <a:rPr kumimoji="1" lang="ja-JP" altLang="en-US" sz="2000" spc="-30" dirty="0"/>
              <a:t>相続人の</a:t>
            </a:r>
            <a:r>
              <a:rPr kumimoji="1" lang="ja-JP" altLang="en-US" sz="2000" spc="-30" dirty="0" smtClean="0"/>
              <a:t>不存在等</a:t>
            </a:r>
            <a:r>
              <a:rPr kumimoji="1" lang="ja-JP" altLang="en-US" sz="2000" spc="-30" dirty="0"/>
              <a:t>により区分所有者の所在が不明な場合や、</a:t>
            </a:r>
            <a:endParaRPr kumimoji="1" lang="en-US" altLang="ja-JP" sz="2000" spc="-30" dirty="0"/>
          </a:p>
          <a:p>
            <a:r>
              <a:rPr kumimoji="1" lang="ja-JP" altLang="en-US" sz="2000" dirty="0"/>
              <a:t>　</a:t>
            </a:r>
            <a:r>
              <a:rPr kumimoji="1" lang="ja-JP" altLang="en-US" sz="2000" spc="-90" dirty="0"/>
              <a:t>高齢化に伴う管理の課題などについて、モデル事例や研究の情報収集を行い、</a:t>
            </a:r>
            <a:endParaRPr kumimoji="1" lang="en-US" altLang="ja-JP" sz="2000" spc="-90" dirty="0"/>
          </a:p>
          <a:p>
            <a:r>
              <a:rPr kumimoji="1" lang="ja-JP" altLang="en-US" sz="2000" dirty="0"/>
              <a:t>　普及啓発を実施</a:t>
            </a:r>
            <a:endParaRPr kumimoji="1" lang="en-US" altLang="ja-JP" sz="2000" dirty="0"/>
          </a:p>
          <a:p>
            <a:endParaRPr kumimoji="1" lang="en-US" altLang="ja-JP" sz="2000" dirty="0"/>
          </a:p>
          <a:p>
            <a:r>
              <a:rPr kumimoji="1" lang="ja-JP" altLang="en-US" sz="2000" dirty="0"/>
              <a:t>〇</a:t>
            </a:r>
            <a:r>
              <a:rPr kumimoji="1" lang="ja-JP" altLang="en-US" sz="2000" spc="-80" dirty="0"/>
              <a:t>大規模修繕について、国の</a:t>
            </a:r>
            <a:r>
              <a:rPr kumimoji="1" lang="ja-JP" altLang="en-US" sz="2000" spc="-400" dirty="0"/>
              <a:t>「</a:t>
            </a:r>
            <a:r>
              <a:rPr kumimoji="1" lang="ja-JP" altLang="en-US" sz="2000" spc="-80" dirty="0"/>
              <a:t>設計コンサルタントを活用したマンション</a:t>
            </a:r>
            <a:r>
              <a:rPr kumimoji="1" lang="ja-JP" altLang="en-US" sz="2000" spc="-80" dirty="0" smtClean="0"/>
              <a:t>大規模</a:t>
            </a:r>
            <a:endParaRPr kumimoji="1" lang="en-US" altLang="ja-JP" sz="2000" spc="-80" dirty="0" smtClean="0"/>
          </a:p>
          <a:p>
            <a:r>
              <a:rPr kumimoji="1" lang="ja-JP" altLang="en-US" sz="2000" dirty="0"/>
              <a:t>　</a:t>
            </a:r>
            <a:r>
              <a:rPr kumimoji="1" lang="ja-JP" altLang="en-US" sz="2000" spc="-230" dirty="0" smtClean="0"/>
              <a:t>修繕</a:t>
            </a:r>
            <a:r>
              <a:rPr kumimoji="1" lang="ja-JP" altLang="en-US" sz="2000" spc="-230" dirty="0"/>
              <a:t>工事の発注等の相談窓口の周知について</a:t>
            </a:r>
            <a:r>
              <a:rPr kumimoji="1" lang="ja-JP" altLang="en-US" sz="2000" spc="-260" dirty="0"/>
              <a:t>（通知）</a:t>
            </a:r>
            <a:r>
              <a:rPr kumimoji="1" lang="ja-JP" altLang="en-US" sz="2000" spc="-400" dirty="0" smtClean="0"/>
              <a:t>」</a:t>
            </a:r>
            <a:r>
              <a:rPr kumimoji="1" lang="ja-JP" altLang="en-US" sz="2000" spc="-220" dirty="0" smtClean="0"/>
              <a:t>に</a:t>
            </a:r>
            <a:r>
              <a:rPr kumimoji="1" lang="ja-JP" altLang="en-US" sz="2000" spc="-220" dirty="0"/>
              <a:t>より設計コンサルタント</a:t>
            </a:r>
            <a:r>
              <a:rPr kumimoji="1" lang="ja-JP" altLang="en-US" sz="2000" spc="-220" dirty="0" smtClean="0"/>
              <a:t>が</a:t>
            </a:r>
            <a:endParaRPr kumimoji="1" lang="en-US" altLang="ja-JP" sz="2000" spc="-220" dirty="0" smtClean="0"/>
          </a:p>
          <a:p>
            <a:r>
              <a:rPr kumimoji="1" lang="ja-JP" altLang="en-US" sz="2000" dirty="0"/>
              <a:t>　</a:t>
            </a:r>
            <a:r>
              <a:rPr kumimoji="1" lang="ja-JP" altLang="en-US" sz="2000" spc="-20" dirty="0" smtClean="0"/>
              <a:t>利益相</a:t>
            </a:r>
            <a:r>
              <a:rPr kumimoji="1" lang="ja-JP" altLang="en-US" sz="2000" spc="-20" dirty="0"/>
              <a:t>反行為を起こさない中立的な立場を保つ形で施行会社の選定が公正</a:t>
            </a:r>
            <a:r>
              <a:rPr kumimoji="1" lang="ja-JP" altLang="en-US" sz="2000" spc="-20" dirty="0" smtClean="0"/>
              <a:t>に</a:t>
            </a:r>
            <a:endParaRPr kumimoji="1" lang="en-US" altLang="ja-JP" sz="2000" spc="-20" dirty="0" smtClean="0"/>
          </a:p>
          <a:p>
            <a:r>
              <a:rPr kumimoji="1" lang="ja-JP" altLang="en-US" sz="2000" dirty="0"/>
              <a:t>　</a:t>
            </a:r>
            <a:r>
              <a:rPr kumimoji="1" lang="ja-JP" altLang="en-US" sz="2000" spc="-200" dirty="0" smtClean="0"/>
              <a:t>行われるよう周知</a:t>
            </a:r>
            <a:r>
              <a:rPr kumimoji="1" lang="ja-JP" altLang="en-US" sz="2000" spc="-200" dirty="0"/>
              <a:t>するとともに</a:t>
            </a:r>
            <a:r>
              <a:rPr kumimoji="1" lang="ja-JP" altLang="en-US" sz="2000" spc="-200" dirty="0" smtClean="0"/>
              <a:t>、（公財）住宅</a:t>
            </a:r>
            <a:r>
              <a:rPr kumimoji="1" lang="ja-JP" altLang="en-US" sz="2000" spc="-200" dirty="0"/>
              <a:t>リフォーム・紛争処理支援</a:t>
            </a:r>
            <a:r>
              <a:rPr kumimoji="1" lang="ja-JP" altLang="en-US" sz="2000" spc="-200" dirty="0" smtClean="0"/>
              <a:t>センター</a:t>
            </a:r>
            <a:endParaRPr kumimoji="1" lang="en-US" altLang="ja-JP" sz="2000" spc="-200" dirty="0" smtClean="0"/>
          </a:p>
          <a:p>
            <a:r>
              <a:rPr kumimoji="1" lang="ja-JP" altLang="en-US" sz="2000" dirty="0"/>
              <a:t>　</a:t>
            </a:r>
            <a:r>
              <a:rPr kumimoji="1" lang="ja-JP" altLang="en-US" sz="2000" dirty="0" smtClean="0"/>
              <a:t>に</a:t>
            </a:r>
            <a:r>
              <a:rPr kumimoji="1" lang="ja-JP" altLang="en-US" sz="2000" dirty="0"/>
              <a:t>よる</a:t>
            </a:r>
            <a:r>
              <a:rPr kumimoji="1" lang="ja-JP" altLang="en-US" sz="2000" dirty="0" smtClean="0"/>
              <a:t>施工費用に</a:t>
            </a:r>
            <a:r>
              <a:rPr kumimoji="1" lang="ja-JP" altLang="en-US" sz="2000" dirty="0"/>
              <a:t>ついての無料の「見積チェックサービス」の</a:t>
            </a:r>
            <a:r>
              <a:rPr kumimoji="1" lang="ja-JP" altLang="en-US" sz="2000" dirty="0" smtClean="0"/>
              <a:t>利用促進</a:t>
            </a:r>
            <a:endParaRPr kumimoji="1" lang="en-US" altLang="ja-JP" sz="2000" dirty="0" smtClean="0"/>
          </a:p>
          <a:p>
            <a:endParaRPr kumimoji="1" lang="en-US" altLang="ja-JP" sz="1000" dirty="0"/>
          </a:p>
          <a:p>
            <a:r>
              <a:rPr kumimoji="1" lang="ja-JP" altLang="en-US" sz="2000" dirty="0"/>
              <a:t>　</a:t>
            </a:r>
            <a:r>
              <a:rPr kumimoji="1" lang="ja-JP" altLang="en-US" sz="2000" spc="-200" dirty="0"/>
              <a:t>独立行政法人住宅金融支援機構「マンションライフサイクルシミュレーション」の</a:t>
            </a:r>
            <a:endParaRPr kumimoji="1" lang="en-US" altLang="ja-JP" sz="2000" spc="-200" dirty="0"/>
          </a:p>
          <a:p>
            <a:r>
              <a:rPr kumimoji="1" lang="ja-JP" altLang="en-US" sz="2000" spc="-200" dirty="0"/>
              <a:t>　</a:t>
            </a:r>
            <a:r>
              <a:rPr kumimoji="1" lang="ja-JP" altLang="en-US" sz="2000" dirty="0"/>
              <a:t>利用促進や資金調達手段等の周知啓発を実施</a:t>
            </a:r>
            <a:endParaRPr kumimoji="1" lang="en-US" altLang="ja-JP" sz="2000" dirty="0"/>
          </a:p>
        </p:txBody>
      </p:sp>
      <p:sp>
        <p:nvSpPr>
          <p:cNvPr id="6" name="正方形/長方形 5"/>
          <p:cNvSpPr/>
          <p:nvPr/>
        </p:nvSpPr>
        <p:spPr>
          <a:xfrm>
            <a:off x="0" y="0"/>
            <a:ext cx="9144000" cy="49754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Meiryo UI" panose="020B0604030504040204" pitchFamily="50" charset="-128"/>
                <a:ea typeface="Meiryo UI" panose="020B0604030504040204" pitchFamily="50" charset="-128"/>
              </a:rPr>
              <a:t>　管理組合の自律的で適切な管理の促進</a:t>
            </a:r>
          </a:p>
        </p:txBody>
      </p:sp>
    </p:spTree>
    <p:extLst>
      <p:ext uri="{BB962C8B-B14F-4D97-AF65-F5344CB8AC3E}">
        <p14:creationId xmlns:p14="http://schemas.microsoft.com/office/powerpoint/2010/main" val="3538458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9754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Meiryo UI" panose="020B0604030504040204" pitchFamily="50" charset="-128"/>
                <a:ea typeface="Meiryo UI" panose="020B0604030504040204" pitchFamily="50" charset="-128"/>
              </a:rPr>
              <a:t>　再生の円滑化の推進</a:t>
            </a:r>
          </a:p>
        </p:txBody>
      </p:sp>
      <p:sp>
        <p:nvSpPr>
          <p:cNvPr id="5" name="テキスト ボックス 4">
            <a:extLst>
              <a:ext uri="{FF2B5EF4-FFF2-40B4-BE49-F238E27FC236}">
                <a16:creationId xmlns:a16="http://schemas.microsoft.com/office/drawing/2014/main" id="{EA38BAC2-6118-4AC3-8C15-16A7F6BED30C}"/>
              </a:ext>
            </a:extLst>
          </p:cNvPr>
          <p:cNvSpPr txBox="1"/>
          <p:nvPr/>
        </p:nvSpPr>
        <p:spPr>
          <a:xfrm>
            <a:off x="8625814" y="6412334"/>
            <a:ext cx="418704" cy="369332"/>
          </a:xfrm>
          <a:prstGeom prst="rect">
            <a:avLst/>
          </a:prstGeom>
          <a:solidFill>
            <a:schemeClr val="bg1"/>
          </a:solidFill>
          <a:ln>
            <a:solidFill>
              <a:schemeClr val="tx1"/>
            </a:solidFill>
          </a:ln>
        </p:spPr>
        <p:txBody>
          <a:bodyPr wrap="none" rtlCol="0">
            <a:spAutoFit/>
          </a:bodyPr>
          <a:lstStyle/>
          <a:p>
            <a:r>
              <a:rPr kumimoji="1" lang="en-US" altLang="ja-JP" dirty="0"/>
              <a:t>11</a:t>
            </a:r>
            <a:endParaRPr kumimoji="1" lang="ja-JP" altLang="en-US" dirty="0"/>
          </a:p>
        </p:txBody>
      </p:sp>
      <p:sp>
        <p:nvSpPr>
          <p:cNvPr id="9" name="正方形/長方形 8">
            <a:extLst>
              <a:ext uri="{FF2B5EF4-FFF2-40B4-BE49-F238E27FC236}">
                <a16:creationId xmlns:a16="http://schemas.microsoft.com/office/drawing/2014/main" id="{6BBD8A01-4493-4A25-869A-D0242574665E}"/>
              </a:ext>
            </a:extLst>
          </p:cNvPr>
          <p:cNvSpPr/>
          <p:nvPr/>
        </p:nvSpPr>
        <p:spPr>
          <a:xfrm>
            <a:off x="244697" y="714195"/>
            <a:ext cx="8699869" cy="1433897"/>
          </a:xfrm>
          <a:prstGeom prst="rect">
            <a:avLst/>
          </a:prstGeom>
          <a:no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endParaRPr kumimoji="1" lang="ja-JP" altLang="en-US" dirty="0">
              <a:solidFill>
                <a:schemeClr val="tx1"/>
              </a:solidFill>
            </a:endParaRPr>
          </a:p>
        </p:txBody>
      </p:sp>
      <p:sp>
        <p:nvSpPr>
          <p:cNvPr id="10" name="テキスト ボックス 9"/>
          <p:cNvSpPr txBox="1"/>
          <p:nvPr/>
        </p:nvSpPr>
        <p:spPr>
          <a:xfrm>
            <a:off x="308965" y="790946"/>
            <a:ext cx="8648521" cy="1323439"/>
          </a:xfrm>
          <a:prstGeom prst="rect">
            <a:avLst/>
          </a:prstGeom>
          <a:noFill/>
        </p:spPr>
        <p:txBody>
          <a:bodyPr wrap="none" rtlCol="0">
            <a:spAutoFit/>
          </a:bodyPr>
          <a:lstStyle/>
          <a:p>
            <a:r>
              <a:rPr kumimoji="1" lang="ja-JP" altLang="en-US" sz="2000" dirty="0"/>
              <a:t>❏分譲マンションの特殊性（意識、価値観、経済力の異なる区分所有者間</a:t>
            </a:r>
            <a:endParaRPr kumimoji="1" lang="en-US" altLang="ja-JP" sz="2000" dirty="0"/>
          </a:p>
          <a:p>
            <a:r>
              <a:rPr kumimoji="1" lang="ja-JP" altLang="en-US" sz="2000" dirty="0"/>
              <a:t>　の合意形成の困難さや保安上危険な状態となった場合の周辺への影響の</a:t>
            </a:r>
            <a:endParaRPr kumimoji="1" lang="en-US" altLang="ja-JP" sz="2000" dirty="0"/>
          </a:p>
          <a:p>
            <a:r>
              <a:rPr kumimoji="1" lang="ja-JP" altLang="en-US" sz="2000" dirty="0"/>
              <a:t>　大きさなど）を考慮し、再生の円滑化のための支援が必要</a:t>
            </a:r>
            <a:endParaRPr kumimoji="1" lang="en-US" altLang="ja-JP" sz="2000" dirty="0"/>
          </a:p>
          <a:p>
            <a:r>
              <a:rPr kumimoji="1" lang="ja-JP" altLang="en-US" sz="2000" dirty="0"/>
              <a:t>❏中長期の計画により、計画的に再生することが必要</a:t>
            </a:r>
            <a:endParaRPr kumimoji="1" lang="en-US" altLang="ja-JP" sz="2000" dirty="0"/>
          </a:p>
        </p:txBody>
      </p:sp>
      <p:sp>
        <p:nvSpPr>
          <p:cNvPr id="11" name="テキスト ボックス 10"/>
          <p:cNvSpPr txBox="1"/>
          <p:nvPr/>
        </p:nvSpPr>
        <p:spPr>
          <a:xfrm>
            <a:off x="244697" y="2441497"/>
            <a:ext cx="8648521" cy="3108543"/>
          </a:xfrm>
          <a:prstGeom prst="rect">
            <a:avLst/>
          </a:prstGeom>
          <a:noFill/>
        </p:spPr>
        <p:txBody>
          <a:bodyPr wrap="none" rtlCol="0">
            <a:spAutoFit/>
          </a:bodyPr>
          <a:lstStyle/>
          <a:p>
            <a:r>
              <a:rPr kumimoji="1" lang="ja-JP" altLang="en-US" sz="2000" dirty="0"/>
              <a:t>以下により再生の円滑化を推進することが考えられる。</a:t>
            </a:r>
            <a:endParaRPr kumimoji="1" lang="en-US" altLang="ja-JP" sz="2000" dirty="0"/>
          </a:p>
          <a:p>
            <a:endParaRPr kumimoji="1" lang="en-US" altLang="ja-JP" sz="2000" dirty="0"/>
          </a:p>
          <a:p>
            <a:r>
              <a:rPr kumimoji="1" lang="ja-JP" altLang="en-US" sz="2000" dirty="0"/>
              <a:t>〇マンション建替円滑化法の容積率の特例等の適切な運用</a:t>
            </a:r>
            <a:endParaRPr kumimoji="1" lang="en-US" altLang="ja-JP" sz="2000" dirty="0"/>
          </a:p>
          <a:p>
            <a:endParaRPr kumimoji="1" lang="en-US" altLang="ja-JP" sz="2000" dirty="0"/>
          </a:p>
          <a:p>
            <a:r>
              <a:rPr kumimoji="1" lang="ja-JP" altLang="en-US" sz="2000" dirty="0"/>
              <a:t>〇</a:t>
            </a:r>
            <a:r>
              <a:rPr kumimoji="1" lang="ja-JP" altLang="en-US" sz="2000" dirty="0" smtClean="0"/>
              <a:t>建替え工事期</a:t>
            </a:r>
            <a:r>
              <a:rPr kumimoji="1" lang="ja-JP" altLang="en-US" sz="2000" dirty="0"/>
              <a:t>間中の</a:t>
            </a:r>
            <a:r>
              <a:rPr kumimoji="1" lang="ja-JP" altLang="en-US" sz="2000" dirty="0" smtClean="0"/>
              <a:t>仮住居と</a:t>
            </a:r>
            <a:r>
              <a:rPr kumimoji="1" lang="ja-JP" altLang="en-US" sz="2000" dirty="0"/>
              <a:t>しての公営住宅等の活用の検討</a:t>
            </a:r>
            <a:endParaRPr kumimoji="1" lang="en-US" altLang="ja-JP" sz="2000" dirty="0"/>
          </a:p>
          <a:p>
            <a:endParaRPr kumimoji="1" lang="en-US" altLang="ja-JP" sz="2000" dirty="0"/>
          </a:p>
          <a:p>
            <a:r>
              <a:rPr kumimoji="1" lang="ja-JP" altLang="en-US" sz="2000" dirty="0"/>
              <a:t>〇管理組合が中長期の計画により、解体積立金などの資金計画も含めた</a:t>
            </a:r>
            <a:endParaRPr kumimoji="1" lang="en-US" altLang="ja-JP" sz="2000" dirty="0"/>
          </a:p>
          <a:p>
            <a:r>
              <a:rPr kumimoji="1" lang="ja-JP" altLang="en-US" sz="2000" dirty="0"/>
              <a:t>　現存マンションのたたみ方の検討ができるよう支援の検討</a:t>
            </a:r>
            <a:endParaRPr kumimoji="1" lang="en-US" altLang="ja-JP" sz="2000" dirty="0"/>
          </a:p>
          <a:p>
            <a:endParaRPr kumimoji="1" lang="en-US" altLang="ja-JP" sz="2000" dirty="0"/>
          </a:p>
          <a:p>
            <a:endParaRPr kumimoji="1" lang="en-US" altLang="ja-JP" sz="1600" dirty="0"/>
          </a:p>
        </p:txBody>
      </p:sp>
    </p:spTree>
    <p:extLst>
      <p:ext uri="{BB962C8B-B14F-4D97-AF65-F5344CB8AC3E}">
        <p14:creationId xmlns:p14="http://schemas.microsoft.com/office/powerpoint/2010/main" val="429506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9754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Meiryo UI" panose="020B0604030504040204" pitchFamily="50" charset="-128"/>
                <a:ea typeface="Meiryo UI" panose="020B0604030504040204" pitchFamily="50" charset="-128"/>
              </a:rPr>
              <a:t>　今回、意見交換等をお願いする事項</a:t>
            </a:r>
          </a:p>
        </p:txBody>
      </p:sp>
      <p:sp>
        <p:nvSpPr>
          <p:cNvPr id="8" name="正方形/長方形 7">
            <a:extLst>
              <a:ext uri="{FF2B5EF4-FFF2-40B4-BE49-F238E27FC236}">
                <a16:creationId xmlns:a16="http://schemas.microsoft.com/office/drawing/2014/main" id="{6BBD8A01-4493-4A25-869A-D0242574665E}"/>
              </a:ext>
            </a:extLst>
          </p:cNvPr>
          <p:cNvSpPr/>
          <p:nvPr/>
        </p:nvSpPr>
        <p:spPr>
          <a:xfrm>
            <a:off x="385894" y="1192235"/>
            <a:ext cx="9144000" cy="5589431"/>
          </a:xfrm>
          <a:prstGeom prst="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3600" dirty="0">
              <a:solidFill>
                <a:schemeClr val="tx1"/>
              </a:solidFill>
            </a:endParaRPr>
          </a:p>
          <a:p>
            <a:endParaRPr kumimoji="1" lang="en-US" altLang="ja-JP" sz="2800" dirty="0">
              <a:solidFill>
                <a:schemeClr val="tx1"/>
              </a:solidFill>
            </a:endParaRPr>
          </a:p>
          <a:p>
            <a:r>
              <a:rPr kumimoji="1" lang="ja-JP" altLang="en-US" sz="2000" dirty="0">
                <a:solidFill>
                  <a:schemeClr val="tx1"/>
                </a:solidFill>
              </a:rPr>
              <a:t>　</a:t>
            </a:r>
            <a:r>
              <a:rPr kumimoji="1" lang="ja-JP" altLang="en-US" sz="2400" b="1" dirty="0">
                <a:solidFill>
                  <a:schemeClr val="tx1"/>
                </a:solidFill>
              </a:rPr>
              <a:t>①各主体の役割分担をどうすべきか</a:t>
            </a:r>
            <a:endParaRPr kumimoji="1" lang="en-US" altLang="ja-JP" sz="2400" b="1" dirty="0">
              <a:solidFill>
                <a:schemeClr val="tx1"/>
              </a:solidFill>
            </a:endParaRPr>
          </a:p>
          <a:p>
            <a:endParaRPr kumimoji="1" lang="en-US" altLang="ja-JP" sz="2400" dirty="0">
              <a:solidFill>
                <a:schemeClr val="tx1"/>
              </a:solidFill>
            </a:endParaRPr>
          </a:p>
          <a:p>
            <a:endParaRPr kumimoji="1" lang="en-US" altLang="ja-JP" sz="2400" dirty="0">
              <a:solidFill>
                <a:schemeClr val="tx1"/>
              </a:solidFill>
            </a:endParaRPr>
          </a:p>
          <a:p>
            <a:r>
              <a:rPr kumimoji="1" lang="ja-JP" altLang="en-US" sz="2400" dirty="0">
                <a:solidFill>
                  <a:schemeClr val="tx1"/>
                </a:solidFill>
              </a:rPr>
              <a:t>　　</a:t>
            </a:r>
            <a:endParaRPr kumimoji="1" lang="en-US" altLang="ja-JP" sz="2400" dirty="0">
              <a:solidFill>
                <a:schemeClr val="tx1"/>
              </a:solidFill>
            </a:endParaRPr>
          </a:p>
          <a:p>
            <a:endParaRPr kumimoji="1" lang="en-US" altLang="ja-JP" sz="2400" dirty="0">
              <a:solidFill>
                <a:schemeClr val="tx1"/>
              </a:solidFill>
            </a:endParaRPr>
          </a:p>
          <a:p>
            <a:r>
              <a:rPr kumimoji="1" lang="ja-JP" altLang="en-US" sz="2400" dirty="0">
                <a:solidFill>
                  <a:schemeClr val="tx1"/>
                </a:solidFill>
              </a:rPr>
              <a:t>　</a:t>
            </a:r>
            <a:r>
              <a:rPr kumimoji="1" lang="ja-JP" altLang="en-US" sz="2400" b="1" dirty="0">
                <a:solidFill>
                  <a:schemeClr val="tx1"/>
                </a:solidFill>
              </a:rPr>
              <a:t>②マンション管理適正化及び再生円滑化の</a:t>
            </a:r>
            <a:endParaRPr kumimoji="1" lang="en-US" altLang="ja-JP" sz="2400" b="1" dirty="0">
              <a:solidFill>
                <a:schemeClr val="tx1"/>
              </a:solidFill>
            </a:endParaRPr>
          </a:p>
          <a:p>
            <a:r>
              <a:rPr kumimoji="1" lang="ja-JP" altLang="en-US" sz="2400" b="1" dirty="0">
                <a:solidFill>
                  <a:schemeClr val="tx1"/>
                </a:solidFill>
              </a:rPr>
              <a:t>　　基本的な考え方について</a:t>
            </a:r>
            <a:endParaRPr kumimoji="1" lang="en-US" altLang="ja-JP" sz="2400" dirty="0">
              <a:solidFill>
                <a:schemeClr val="tx1"/>
              </a:solidFill>
            </a:endParaRPr>
          </a:p>
          <a:p>
            <a:r>
              <a:rPr kumimoji="1" lang="ja-JP" altLang="en-US" sz="2400" dirty="0">
                <a:solidFill>
                  <a:schemeClr val="tx1"/>
                </a:solidFill>
              </a:rPr>
              <a:t>　</a:t>
            </a:r>
            <a:endParaRPr kumimoji="1" lang="en-US" altLang="ja-JP" sz="3600" b="1" dirty="0">
              <a:solidFill>
                <a:schemeClr val="tx1"/>
              </a:solidFill>
            </a:endParaRPr>
          </a:p>
        </p:txBody>
      </p:sp>
      <p:sp>
        <p:nvSpPr>
          <p:cNvPr id="5" name="テキスト ボックス 4">
            <a:extLst>
              <a:ext uri="{FF2B5EF4-FFF2-40B4-BE49-F238E27FC236}">
                <a16:creationId xmlns:a16="http://schemas.microsoft.com/office/drawing/2014/main" id="{EA38BAC2-6118-4AC3-8C15-16A7F6BED30C}"/>
              </a:ext>
            </a:extLst>
          </p:cNvPr>
          <p:cNvSpPr txBox="1"/>
          <p:nvPr/>
        </p:nvSpPr>
        <p:spPr>
          <a:xfrm>
            <a:off x="8648104" y="6412334"/>
            <a:ext cx="415498" cy="369332"/>
          </a:xfrm>
          <a:prstGeom prst="rect">
            <a:avLst/>
          </a:prstGeom>
          <a:solidFill>
            <a:schemeClr val="bg1"/>
          </a:solidFill>
          <a:ln>
            <a:solidFill>
              <a:schemeClr val="tx1"/>
            </a:solidFill>
          </a:ln>
        </p:spPr>
        <p:txBody>
          <a:bodyPr wrap="none" rtlCol="0">
            <a:spAutoFit/>
          </a:bodyPr>
          <a:lstStyle/>
          <a:p>
            <a:r>
              <a:rPr kumimoji="1" lang="ja-JP" altLang="en-US" dirty="0"/>
              <a:t>１</a:t>
            </a:r>
          </a:p>
        </p:txBody>
      </p:sp>
    </p:spTree>
    <p:extLst>
      <p:ext uri="{BB962C8B-B14F-4D97-AF65-F5344CB8AC3E}">
        <p14:creationId xmlns:p14="http://schemas.microsoft.com/office/powerpoint/2010/main" val="1159298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87489" y="2574789"/>
            <a:ext cx="8498968" cy="1754326"/>
          </a:xfrm>
          <a:prstGeom prst="rect">
            <a:avLst/>
          </a:prstGeom>
          <a:noFill/>
        </p:spPr>
        <p:txBody>
          <a:bodyPr wrap="square" rtlCol="0">
            <a:spAutoFit/>
          </a:bodyPr>
          <a:lstStyle/>
          <a:p>
            <a:endParaRPr kumimoji="1" lang="en-US" altLang="ja-JP" sz="3600" dirty="0">
              <a:latin typeface="Meiryo UI" panose="020B0604030504040204" pitchFamily="50" charset="-128"/>
              <a:ea typeface="Meiryo UI" panose="020B0604030504040204" pitchFamily="50" charset="-128"/>
            </a:endParaRPr>
          </a:p>
          <a:p>
            <a:r>
              <a:rPr kumimoji="1" lang="ja-JP" altLang="en-US" sz="3600" b="1" dirty="0"/>
              <a:t>①各主体の役割分担をどうすべきか</a:t>
            </a:r>
            <a:endParaRPr kumimoji="1" lang="en-US" altLang="ja-JP" sz="3600" b="1" dirty="0"/>
          </a:p>
          <a:p>
            <a:endParaRPr kumimoji="1" lang="en-US" altLang="ja-JP" sz="3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49322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224176360"/>
              </p:ext>
            </p:extLst>
          </p:nvPr>
        </p:nvGraphicFramePr>
        <p:xfrm>
          <a:off x="296213" y="570458"/>
          <a:ext cx="8699868" cy="6095137"/>
        </p:xfrm>
        <a:graphic>
          <a:graphicData uri="http://schemas.openxmlformats.org/drawingml/2006/table">
            <a:tbl>
              <a:tblPr firstRow="1" bandRow="1">
                <a:tableStyleId>{5C22544A-7EE6-4342-B048-85BDC9FD1C3A}</a:tableStyleId>
              </a:tblPr>
              <a:tblGrid>
                <a:gridCol w="1210615">
                  <a:extLst>
                    <a:ext uri="{9D8B030D-6E8A-4147-A177-3AD203B41FA5}">
                      <a16:colId xmlns:a16="http://schemas.microsoft.com/office/drawing/2014/main" val="3356313297"/>
                    </a:ext>
                  </a:extLst>
                </a:gridCol>
                <a:gridCol w="2074571">
                  <a:extLst>
                    <a:ext uri="{9D8B030D-6E8A-4147-A177-3AD203B41FA5}">
                      <a16:colId xmlns:a16="http://schemas.microsoft.com/office/drawing/2014/main" val="3139474876"/>
                    </a:ext>
                  </a:extLst>
                </a:gridCol>
                <a:gridCol w="1857375">
                  <a:extLst>
                    <a:ext uri="{9D8B030D-6E8A-4147-A177-3AD203B41FA5}">
                      <a16:colId xmlns:a16="http://schemas.microsoft.com/office/drawing/2014/main" val="2747038144"/>
                    </a:ext>
                  </a:extLst>
                </a:gridCol>
                <a:gridCol w="1790700">
                  <a:extLst>
                    <a:ext uri="{9D8B030D-6E8A-4147-A177-3AD203B41FA5}">
                      <a16:colId xmlns:a16="http://schemas.microsoft.com/office/drawing/2014/main" val="2485356957"/>
                    </a:ext>
                  </a:extLst>
                </a:gridCol>
                <a:gridCol w="1766607">
                  <a:extLst>
                    <a:ext uri="{9D8B030D-6E8A-4147-A177-3AD203B41FA5}">
                      <a16:colId xmlns:a16="http://schemas.microsoft.com/office/drawing/2014/main" val="3901591962"/>
                    </a:ext>
                  </a:extLst>
                </a:gridCol>
              </a:tblGrid>
              <a:tr h="360387">
                <a:tc>
                  <a:txBody>
                    <a:bodyPr/>
                    <a:lstStyle/>
                    <a:p>
                      <a:endParaRPr kumimoji="1" lang="ja-JP" altLang="en-US" dirty="0"/>
                    </a:p>
                  </a:txBody>
                  <a:tcPr/>
                </a:tc>
                <a:tc>
                  <a:txBody>
                    <a:bodyPr/>
                    <a:lstStyle/>
                    <a:p>
                      <a:pPr algn="ctr"/>
                      <a:r>
                        <a:rPr kumimoji="1" lang="ja-JP" altLang="en-US" sz="1600" dirty="0">
                          <a:solidFill>
                            <a:schemeClr val="tx1"/>
                          </a:solidFill>
                        </a:rPr>
                        <a:t>国</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0000"/>
                          </a:solidFill>
                        </a:rPr>
                        <a:t>都道府県</a:t>
                      </a:r>
                    </a:p>
                  </a:txBody>
                  <a:tcPr/>
                </a:tc>
                <a:tc>
                  <a:txBody>
                    <a:bodyPr/>
                    <a:lstStyle/>
                    <a:p>
                      <a:pPr algn="ctr"/>
                      <a:r>
                        <a:rPr kumimoji="1" lang="ja-JP" altLang="en-US" sz="1600" dirty="0">
                          <a:solidFill>
                            <a:schemeClr val="tx1"/>
                          </a:solidFill>
                        </a:rPr>
                        <a:t>市</a:t>
                      </a:r>
                    </a:p>
                  </a:txBody>
                  <a:tcPr/>
                </a:tc>
                <a:tc>
                  <a:txBody>
                    <a:bodyPr/>
                    <a:lstStyle/>
                    <a:p>
                      <a:pPr algn="ctr"/>
                      <a:r>
                        <a:rPr kumimoji="1" lang="ja-JP" altLang="en-US" sz="1600" dirty="0">
                          <a:solidFill>
                            <a:schemeClr val="tx1"/>
                          </a:solidFill>
                        </a:rPr>
                        <a:t>町村</a:t>
                      </a:r>
                    </a:p>
                  </a:txBody>
                  <a:tcPr/>
                </a:tc>
                <a:extLst>
                  <a:ext uri="{0D108BD9-81ED-4DB2-BD59-A6C34878D82A}">
                    <a16:rowId xmlns:a16="http://schemas.microsoft.com/office/drawing/2014/main" val="3274695670"/>
                  </a:ext>
                </a:extLst>
              </a:tr>
              <a:tr h="1171257">
                <a:tc>
                  <a:txBody>
                    <a:bodyPr/>
                    <a:lstStyle/>
                    <a:p>
                      <a:r>
                        <a:rPr kumimoji="1" lang="ja-JP" altLang="en-US" sz="1200" b="1" dirty="0"/>
                        <a:t>マンション</a:t>
                      </a:r>
                      <a:endParaRPr kumimoji="1" lang="en-US" altLang="ja-JP" sz="1200" b="1" dirty="0"/>
                    </a:p>
                    <a:p>
                      <a:r>
                        <a:rPr kumimoji="1" lang="ja-JP" altLang="en-US" sz="1200" b="1" dirty="0"/>
                        <a:t>管理適正化法</a:t>
                      </a:r>
                    </a:p>
                  </a:txBody>
                  <a:tcPr anchor="ctr"/>
                </a:tc>
                <a:tc>
                  <a:txBody>
                    <a:bodyPr/>
                    <a:lstStyle/>
                    <a:p>
                      <a:r>
                        <a:rPr kumimoji="1" lang="ja-JP" altLang="en-US" sz="1200" dirty="0"/>
                        <a:t>・マンションの管理の</a:t>
                      </a:r>
                      <a:endParaRPr kumimoji="1" lang="en-US" altLang="ja-JP" sz="1200" dirty="0"/>
                    </a:p>
                    <a:p>
                      <a:r>
                        <a:rPr kumimoji="1" lang="ja-JP" altLang="en-US" sz="1200" dirty="0"/>
                        <a:t>　適正化の推進を図るため</a:t>
                      </a:r>
                      <a:endParaRPr kumimoji="1" lang="en-US" altLang="ja-JP" sz="1200" dirty="0"/>
                    </a:p>
                    <a:p>
                      <a:r>
                        <a:rPr kumimoji="1" lang="ja-JP" altLang="en-US" sz="1200" dirty="0"/>
                        <a:t>　の基本的な方針の策定</a:t>
                      </a:r>
                      <a:endParaRPr kumimoji="1" lang="en-US" altLang="ja-JP" sz="1200" dirty="0"/>
                    </a:p>
                    <a:p>
                      <a:r>
                        <a:rPr kumimoji="1" lang="ja-JP" altLang="en-US" sz="1200" dirty="0"/>
                        <a:t>・マンション管理士制度、　</a:t>
                      </a:r>
                      <a:endParaRPr kumimoji="1" lang="en-US" altLang="ja-JP" sz="1200" dirty="0"/>
                    </a:p>
                    <a:p>
                      <a:r>
                        <a:rPr kumimoji="1" lang="ja-JP" altLang="en-US" sz="1200" dirty="0"/>
                        <a:t>　</a:t>
                      </a:r>
                      <a:r>
                        <a:rPr kumimoji="1" lang="ja-JP" altLang="en-US" sz="1200" spc="-100" baseline="0" dirty="0"/>
                        <a:t>マンション管理業登録制度</a:t>
                      </a:r>
                      <a:endParaRPr kumimoji="1" lang="en-US" altLang="ja-JP" sz="1200" spc="-100" baseline="0" dirty="0"/>
                    </a:p>
                    <a:p>
                      <a:r>
                        <a:rPr kumimoji="1" lang="ja-JP" altLang="en-US" sz="1200" dirty="0"/>
                        <a:t>・各団体の指定　　など</a:t>
                      </a:r>
                      <a:endParaRPr kumimoji="1" lang="en-US" altLang="ja-JP" sz="1200" dirty="0"/>
                    </a:p>
                  </a:txBody>
                  <a:tcPr/>
                </a:tc>
                <a:tc>
                  <a:txBody>
                    <a:bodyPr/>
                    <a:lstStyle/>
                    <a:p>
                      <a:r>
                        <a:rPr kumimoji="1" lang="ja-JP" altLang="en-US" sz="1200" b="1" dirty="0">
                          <a:solidFill>
                            <a:srgbClr val="FF0000"/>
                          </a:solidFill>
                        </a:rPr>
                        <a:t>（町村域）</a:t>
                      </a:r>
                      <a:endParaRPr kumimoji="1" lang="en-US" altLang="ja-JP" sz="1200" b="1" dirty="0">
                        <a:solidFill>
                          <a:srgbClr val="FF0000"/>
                        </a:solidFill>
                      </a:endParaRPr>
                    </a:p>
                    <a:p>
                      <a:r>
                        <a:rPr kumimoji="1" lang="ja-JP" altLang="en-US" sz="1200" dirty="0"/>
                        <a:t>・マンション管理</a:t>
                      </a:r>
                      <a:endParaRPr kumimoji="1" lang="en-US" altLang="ja-JP" sz="1200" dirty="0"/>
                    </a:p>
                    <a:p>
                      <a:r>
                        <a:rPr kumimoji="1" lang="ja-JP" altLang="en-US" sz="1200" dirty="0"/>
                        <a:t>　適正化推進行政事務</a:t>
                      </a:r>
                      <a:endParaRPr kumimoji="1" lang="en-US" altLang="ja-JP" sz="1200" dirty="0"/>
                    </a:p>
                    <a:p>
                      <a:r>
                        <a:rPr kumimoji="1" lang="ja-JP" altLang="en-US" sz="1200" dirty="0"/>
                        <a:t>（計画策定、助言指導、　</a:t>
                      </a:r>
                      <a:endParaRPr kumimoji="1" lang="en-US" altLang="ja-JP" sz="1200" dirty="0"/>
                    </a:p>
                    <a:p>
                      <a:r>
                        <a:rPr kumimoji="1" lang="ja-JP" altLang="en-US" sz="1200" dirty="0"/>
                        <a:t>　管理計画認定など）</a:t>
                      </a:r>
                    </a:p>
                  </a:txBody>
                  <a:tcPr/>
                </a:tc>
                <a:tc>
                  <a:txBody>
                    <a:bodyPr/>
                    <a:lstStyle/>
                    <a:p>
                      <a:r>
                        <a:rPr kumimoji="1" lang="ja-JP" altLang="en-US" sz="1200" b="1" dirty="0">
                          <a:solidFill>
                            <a:schemeClr val="tx1"/>
                          </a:solidFill>
                        </a:rPr>
                        <a:t>（市域）</a:t>
                      </a:r>
                      <a:endParaRPr kumimoji="1" lang="en-US" altLang="ja-JP" sz="1200" b="1" dirty="0">
                        <a:solidFill>
                          <a:schemeClr val="tx1"/>
                        </a:solidFill>
                      </a:endParaRPr>
                    </a:p>
                    <a:p>
                      <a:r>
                        <a:rPr kumimoji="1" lang="ja-JP" altLang="en-US" sz="1200" dirty="0"/>
                        <a:t>・マンション管理</a:t>
                      </a:r>
                      <a:endParaRPr kumimoji="1" lang="en-US" altLang="ja-JP" sz="1200" dirty="0"/>
                    </a:p>
                    <a:p>
                      <a:r>
                        <a:rPr kumimoji="1" lang="ja-JP" altLang="en-US" sz="1200" dirty="0"/>
                        <a:t>　適正化推進行政事務</a:t>
                      </a:r>
                      <a:endParaRPr kumimoji="1" lang="en-US" altLang="ja-JP" sz="1200" dirty="0"/>
                    </a:p>
                    <a:p>
                      <a:r>
                        <a:rPr kumimoji="1" lang="ja-JP" altLang="en-US" sz="1200" dirty="0"/>
                        <a:t>（計画策定、助言指導、　</a:t>
                      </a:r>
                      <a:endParaRPr kumimoji="1" lang="en-US" altLang="ja-JP" sz="1200" dirty="0"/>
                    </a:p>
                    <a:p>
                      <a:r>
                        <a:rPr kumimoji="1" lang="ja-JP" altLang="en-US" sz="1200" dirty="0"/>
                        <a:t>　管理計画認定など）</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t>（町村域）</a:t>
                      </a:r>
                      <a:endParaRPr kumimoji="1" lang="en-US" altLang="ja-JP" sz="1200" b="1" dirty="0"/>
                    </a:p>
                    <a:p>
                      <a:r>
                        <a:rPr kumimoji="1" lang="ja-JP" altLang="en-US" sz="1200" dirty="0"/>
                        <a:t>・必要な手続きをした　　　</a:t>
                      </a:r>
                      <a:endParaRPr kumimoji="1" lang="en-US" altLang="ja-JP" sz="1200" dirty="0"/>
                    </a:p>
                    <a:p>
                      <a:r>
                        <a:rPr kumimoji="1" lang="ja-JP" altLang="en-US" sz="1200" dirty="0"/>
                        <a:t>　場合、都道府県に</a:t>
                      </a:r>
                      <a:endParaRPr kumimoji="1" lang="en-US" altLang="ja-JP" sz="1200" dirty="0"/>
                    </a:p>
                    <a:p>
                      <a:r>
                        <a:rPr kumimoji="1" lang="ja-JP" altLang="en-US" sz="1200" dirty="0"/>
                        <a:t>　代わり事務を処理</a:t>
                      </a:r>
                      <a:endParaRPr kumimoji="1" lang="en-US" altLang="ja-JP" sz="1200" dirty="0"/>
                    </a:p>
                    <a:p>
                      <a:r>
                        <a:rPr kumimoji="1" lang="ja-JP" altLang="en-US" sz="1200" dirty="0"/>
                        <a:t>　できる。</a:t>
                      </a:r>
                    </a:p>
                  </a:txBody>
                  <a:tcPr/>
                </a:tc>
                <a:extLst>
                  <a:ext uri="{0D108BD9-81ED-4DB2-BD59-A6C34878D82A}">
                    <a16:rowId xmlns:a16="http://schemas.microsoft.com/office/drawing/2014/main" val="35082222"/>
                  </a:ext>
                </a:extLst>
              </a:tr>
              <a:tr h="2072225">
                <a:tc rowSpan="2">
                  <a:txBody>
                    <a:bodyPr/>
                    <a:lstStyle/>
                    <a:p>
                      <a:r>
                        <a:rPr kumimoji="1" lang="ja-JP" altLang="en-US" sz="1200" b="1" dirty="0"/>
                        <a:t>マンションの管理の適正化の推進を図るための基本的な方針（パブコメ案）</a:t>
                      </a:r>
                    </a:p>
                  </a:txBody>
                  <a:tcPr anchor="ctr"/>
                </a:tc>
                <a:tc>
                  <a:txBody>
                    <a:bodyPr/>
                    <a:lstStyle/>
                    <a:p>
                      <a:r>
                        <a:rPr kumimoji="1" lang="ja-JP" altLang="en-US" sz="1200" dirty="0"/>
                        <a:t>・実態調査の実施</a:t>
                      </a:r>
                      <a:endParaRPr kumimoji="1" lang="en-US" altLang="ja-JP" sz="1200" dirty="0"/>
                    </a:p>
                    <a:p>
                      <a:r>
                        <a:rPr kumimoji="1" lang="ja-JP" altLang="en-US" sz="1200" dirty="0"/>
                        <a:t>・マンション標準管理規約</a:t>
                      </a:r>
                      <a:endParaRPr kumimoji="1" lang="en-US" altLang="ja-JP" sz="1200" dirty="0"/>
                    </a:p>
                    <a:p>
                      <a:r>
                        <a:rPr kumimoji="1" lang="ja-JP" altLang="en-US" sz="1200" dirty="0"/>
                        <a:t>　や各種ガイドライン・</a:t>
                      </a:r>
                      <a:endParaRPr kumimoji="1" lang="en-US" altLang="ja-JP" sz="1200" dirty="0"/>
                    </a:p>
                    <a:p>
                      <a:r>
                        <a:rPr kumimoji="1" lang="ja-JP" altLang="en-US" sz="1200" dirty="0"/>
                        <a:t>　</a:t>
                      </a:r>
                      <a:r>
                        <a:rPr kumimoji="1" lang="ja-JP" altLang="en-US" sz="1200" spc="-100" baseline="0" dirty="0"/>
                        <a:t>マニュアルの策定・見直し</a:t>
                      </a:r>
                      <a:endParaRPr kumimoji="1" lang="en-US" altLang="ja-JP" sz="1200" spc="-100" baseline="0" dirty="0"/>
                    </a:p>
                    <a:p>
                      <a:r>
                        <a:rPr kumimoji="1" lang="ja-JP" altLang="en-US" sz="1200" dirty="0"/>
                        <a:t>・財政上の措置</a:t>
                      </a:r>
                      <a:endParaRPr kumimoji="1" lang="en-US" altLang="ja-JP" sz="1200" dirty="0"/>
                    </a:p>
                    <a:p>
                      <a:r>
                        <a:rPr kumimoji="1" lang="ja-JP" altLang="en-US" sz="1200" dirty="0"/>
                        <a:t>・資金調査手段の確保</a:t>
                      </a:r>
                      <a:endParaRPr kumimoji="1" lang="en-US" altLang="ja-JP" sz="1200" dirty="0"/>
                    </a:p>
                    <a:p>
                      <a:r>
                        <a:rPr kumimoji="1" lang="ja-JP" altLang="en-US" sz="1200" dirty="0"/>
                        <a:t>・専門家の育成</a:t>
                      </a:r>
                      <a:endParaRPr kumimoji="1" lang="en-US" altLang="ja-JP" sz="1200" dirty="0"/>
                    </a:p>
                    <a:p>
                      <a:r>
                        <a:rPr kumimoji="1" lang="ja-JP" altLang="en-US" sz="1200" dirty="0"/>
                        <a:t>・管理組合や地方公共団体</a:t>
                      </a:r>
                      <a:endParaRPr kumimoji="1" lang="en-US" altLang="ja-JP" sz="1200" dirty="0"/>
                    </a:p>
                    <a:p>
                      <a:r>
                        <a:rPr kumimoji="1" lang="ja-JP" altLang="en-US" sz="1200" dirty="0"/>
                        <a:t>　の取組支援</a:t>
                      </a:r>
                      <a:endParaRPr kumimoji="1" lang="en-US" altLang="ja-JP" sz="1200" dirty="0"/>
                    </a:p>
                    <a:p>
                      <a:r>
                        <a:rPr kumimoji="1" lang="ja-JP" altLang="en-US" sz="1200" dirty="0"/>
                        <a:t>・先進的な事例収集・普及</a:t>
                      </a:r>
                    </a:p>
                  </a:txBody>
                  <a:tcPr/>
                </a:tc>
                <a:tc gridSpan="2">
                  <a:txBody>
                    <a:bodyPr/>
                    <a:lstStyle/>
                    <a:p>
                      <a:r>
                        <a:rPr kumimoji="1" lang="ja-JP" altLang="en-US" sz="1200" b="1" dirty="0">
                          <a:solidFill>
                            <a:srgbClr val="FF0000"/>
                          </a:solidFill>
                        </a:rPr>
                        <a:t>（区域内）</a:t>
                      </a:r>
                      <a:endParaRPr kumimoji="1" lang="en-US" altLang="ja-JP" sz="1200" b="1" dirty="0">
                        <a:solidFill>
                          <a:srgbClr val="FF0000"/>
                        </a:solidFill>
                      </a:endParaRPr>
                    </a:p>
                    <a:p>
                      <a:r>
                        <a:rPr kumimoji="1" lang="ja-JP" altLang="en-US" sz="1200" dirty="0"/>
                        <a:t>・実態把握</a:t>
                      </a:r>
                      <a:endParaRPr kumimoji="1" lang="en-US" altLang="ja-JP" sz="1200" dirty="0"/>
                    </a:p>
                    <a:p>
                      <a:r>
                        <a:rPr kumimoji="1" lang="ja-JP" altLang="en-US" sz="1200" dirty="0"/>
                        <a:t>・マンション管理適正化推進計画の策定</a:t>
                      </a:r>
                      <a:endParaRPr kumimoji="1" lang="en-US" altLang="ja-JP" sz="1200" dirty="0"/>
                    </a:p>
                    <a:p>
                      <a:r>
                        <a:rPr kumimoji="1" lang="ja-JP" altLang="en-US" sz="1200" dirty="0"/>
                        <a:t>・管理計画認定制度の適切な運用</a:t>
                      </a:r>
                      <a:endParaRPr kumimoji="1" lang="en-US" altLang="ja-JP" sz="1200" dirty="0"/>
                    </a:p>
                    <a:p>
                      <a:r>
                        <a:rPr kumimoji="1" lang="ja-JP" altLang="en-US" sz="1200" dirty="0"/>
                        <a:t>・</a:t>
                      </a:r>
                      <a:r>
                        <a:rPr kumimoji="1" lang="ja-JP" altLang="en-US" sz="1200" b="1" u="sng" dirty="0">
                          <a:solidFill>
                            <a:schemeClr val="accent2">
                              <a:lumMod val="50000"/>
                            </a:schemeClr>
                          </a:solidFill>
                        </a:rPr>
                        <a:t>相談体制の充実</a:t>
                      </a:r>
                      <a:endParaRPr kumimoji="1" lang="en-US" altLang="ja-JP" sz="1200" b="1" u="sng" dirty="0">
                        <a:solidFill>
                          <a:schemeClr val="accent2">
                            <a:lumMod val="50000"/>
                          </a:schemeClr>
                        </a:solidFill>
                      </a:endParaRPr>
                    </a:p>
                    <a:p>
                      <a:r>
                        <a:rPr kumimoji="1" lang="ja-JP" altLang="en-US" sz="1200" dirty="0"/>
                        <a:t>・不適切な管理のマンションへの助言、指導等</a:t>
                      </a:r>
                      <a:endParaRPr kumimoji="1" lang="en-US" altLang="ja-JP" sz="1200" dirty="0"/>
                    </a:p>
                    <a:p>
                      <a:r>
                        <a:rPr kumimoji="1" lang="ja-JP" altLang="en-US" sz="1200" dirty="0"/>
                        <a:t>・不適切な管理のマンションへの能動的な関与</a:t>
                      </a:r>
                      <a:endParaRPr kumimoji="1" lang="en-US" altLang="ja-JP" sz="1200" dirty="0"/>
                    </a:p>
                    <a:p>
                      <a:r>
                        <a:rPr kumimoji="1" lang="ja-JP" altLang="en-US" sz="1200" b="1" dirty="0">
                          <a:solidFill>
                            <a:srgbClr val="FF0000"/>
                          </a:solidFill>
                        </a:rPr>
                        <a:t>（特定行政庁）</a:t>
                      </a:r>
                      <a:endParaRPr kumimoji="1" lang="en-US" altLang="ja-JP" sz="1200" b="1" dirty="0">
                        <a:solidFill>
                          <a:srgbClr val="FF0000"/>
                        </a:solidFill>
                      </a:endParaRPr>
                    </a:p>
                    <a:p>
                      <a:r>
                        <a:rPr kumimoji="1" lang="ja-JP" altLang="en-US" sz="1200" dirty="0"/>
                        <a:t>・一定条件のもと強制力を伴う措置も考えられる</a:t>
                      </a:r>
                      <a:endParaRPr kumimoji="1" lang="en-US" altLang="ja-JP" sz="1200" dirty="0"/>
                    </a:p>
                    <a:p>
                      <a:r>
                        <a:rPr kumimoji="1" lang="en-US" altLang="ja-JP" sz="1200" b="1" u="sng" dirty="0">
                          <a:solidFill>
                            <a:srgbClr val="FF0000"/>
                          </a:solidFill>
                        </a:rPr>
                        <a:t>※</a:t>
                      </a:r>
                      <a:r>
                        <a:rPr kumimoji="1" lang="ja-JP" altLang="en-US" sz="1200" b="1" u="sng" dirty="0">
                          <a:solidFill>
                            <a:srgbClr val="FF0000"/>
                          </a:solidFill>
                        </a:rPr>
                        <a:t>都道府県は必要に応じて市区の区域内を含めて施策を講じていくことが重要</a:t>
                      </a:r>
                    </a:p>
                  </a:txBody>
                  <a:tcPr/>
                </a:tc>
                <a:tc hMerge="1">
                  <a:txBody>
                    <a:bodyPr/>
                    <a:lstStyle/>
                    <a:p>
                      <a:endParaRPr kumimoji="1" lang="ja-JP" altLang="en-US" sz="1200" dirty="0"/>
                    </a:p>
                  </a:txBody>
                  <a:tcPr/>
                </a:tc>
                <a:tc>
                  <a:txBody>
                    <a:bodyPr/>
                    <a:lstStyle/>
                    <a:p>
                      <a:r>
                        <a:rPr kumimoji="1" lang="ja-JP" altLang="en-US" sz="1200" dirty="0"/>
                        <a:t>・都道府県と連携体制</a:t>
                      </a:r>
                      <a:endParaRPr kumimoji="1" lang="en-US" altLang="ja-JP" sz="1200" dirty="0"/>
                    </a:p>
                    <a:p>
                      <a:r>
                        <a:rPr kumimoji="1" lang="ja-JP" altLang="en-US" sz="1200" dirty="0"/>
                        <a:t>　を確立し、密に連携</a:t>
                      </a:r>
                      <a:endParaRPr kumimoji="1" lang="en-US" altLang="ja-JP" sz="1200" dirty="0"/>
                    </a:p>
                  </a:txBody>
                  <a:tcPr/>
                </a:tc>
                <a:extLst>
                  <a:ext uri="{0D108BD9-81ED-4DB2-BD59-A6C34878D82A}">
                    <a16:rowId xmlns:a16="http://schemas.microsoft.com/office/drawing/2014/main" val="2724643742"/>
                  </a:ext>
                </a:extLst>
              </a:tr>
              <a:tr h="274057">
                <a:tc vMerge="1">
                  <a:txBody>
                    <a:bodyPr/>
                    <a:lstStyle/>
                    <a:p>
                      <a:endParaRPr kumimoji="1" lang="ja-JP" altLang="en-US"/>
                    </a:p>
                  </a:txBody>
                  <a:tcPr/>
                </a:tc>
                <a:tc gridSpan="4">
                  <a:txBody>
                    <a:bodyPr/>
                    <a:lstStyle/>
                    <a:p>
                      <a:r>
                        <a:rPr kumimoji="1" lang="ja-JP" altLang="en-US" sz="1200" dirty="0"/>
                        <a:t>・マンション管理士制度の一層の普及促進</a:t>
                      </a:r>
                    </a:p>
                  </a:txBody>
                  <a:tcPr/>
                </a:tc>
                <a:tc hMerge="1">
                  <a:txBody>
                    <a:bodyPr/>
                    <a:lstStyle/>
                    <a:p>
                      <a:endParaRPr kumimoji="1" lang="ja-JP" altLang="en-US" sz="1200" b="1" u="sng" dirty="0">
                        <a:solidFill>
                          <a:srgbClr val="FF0000"/>
                        </a:solidFill>
                      </a:endParaRPr>
                    </a:p>
                  </a:txBody>
                  <a:tcPr/>
                </a:tc>
                <a:tc hMerge="1">
                  <a:txBody>
                    <a:bodyPr/>
                    <a:lstStyle/>
                    <a:p>
                      <a:endParaRPr kumimoji="1" lang="ja-JP" altLang="en-US"/>
                    </a:p>
                  </a:txBody>
                  <a:tcPr/>
                </a:tc>
                <a:tc hMerge="1">
                  <a:txBody>
                    <a:bodyPr/>
                    <a:lstStyle/>
                    <a:p>
                      <a:endParaRPr kumimoji="1" lang="en-US" altLang="ja-JP" sz="1200" dirty="0"/>
                    </a:p>
                  </a:txBody>
                  <a:tcPr/>
                </a:tc>
                <a:extLst>
                  <a:ext uri="{0D108BD9-81ED-4DB2-BD59-A6C34878D82A}">
                    <a16:rowId xmlns:a16="http://schemas.microsoft.com/office/drawing/2014/main" val="1416938461"/>
                  </a:ext>
                </a:extLst>
              </a:tr>
              <a:tr h="1171257">
                <a:tc>
                  <a:txBody>
                    <a:bodyPr/>
                    <a:lstStyle/>
                    <a:p>
                      <a:r>
                        <a:rPr kumimoji="1" lang="ja-JP" altLang="en-US" sz="1200" b="1" dirty="0"/>
                        <a:t>マンション</a:t>
                      </a:r>
                      <a:endParaRPr kumimoji="1" lang="en-US" altLang="ja-JP" sz="1200" b="1" dirty="0"/>
                    </a:p>
                    <a:p>
                      <a:r>
                        <a:rPr kumimoji="1" lang="ja-JP" altLang="en-US" sz="1200" b="1" dirty="0"/>
                        <a:t>建替円滑化法</a:t>
                      </a:r>
                    </a:p>
                  </a:txBody>
                  <a:tcPr anchor="ctr"/>
                </a:tc>
                <a:tc>
                  <a:txBody>
                    <a:bodyPr/>
                    <a:lstStyle/>
                    <a:p>
                      <a:r>
                        <a:rPr kumimoji="1" lang="ja-JP" altLang="en-US" sz="1200" b="0" dirty="0"/>
                        <a:t>・マンションの建替え等の円滑化に関する基本的な方針の策定</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t>・</a:t>
                      </a:r>
                      <a:r>
                        <a:rPr kumimoji="1" lang="ja-JP" altLang="en-US" sz="1200" b="1" dirty="0">
                          <a:solidFill>
                            <a:srgbClr val="FF0000"/>
                          </a:solidFill>
                        </a:rPr>
                        <a:t>（町村域）</a:t>
                      </a:r>
                    </a:p>
                    <a:p>
                      <a:r>
                        <a:rPr kumimoji="1" lang="ja-JP" altLang="en-US" sz="1200" b="0" dirty="0"/>
                        <a:t>　マンション建替組合　</a:t>
                      </a:r>
                      <a:endParaRPr kumimoji="1" lang="en-US" altLang="ja-JP" sz="1200" b="0" dirty="0"/>
                    </a:p>
                    <a:p>
                      <a:r>
                        <a:rPr kumimoji="1" lang="ja-JP" altLang="en-US" sz="1200" b="0" dirty="0"/>
                        <a:t>　の設立の認可　など</a:t>
                      </a:r>
                      <a:endParaRPr kumimoji="1" lang="en-US" altLang="ja-JP" sz="1200" b="0" dirty="0"/>
                    </a:p>
                    <a:p>
                      <a:r>
                        <a:rPr kumimoji="1" lang="ja-JP" altLang="en-US" sz="1200" b="1" dirty="0"/>
                        <a:t>・</a:t>
                      </a:r>
                      <a:r>
                        <a:rPr kumimoji="1" lang="ja-JP" altLang="en-US" sz="1200" b="1" dirty="0">
                          <a:solidFill>
                            <a:srgbClr val="FF0000"/>
                          </a:solidFill>
                        </a:rPr>
                        <a:t>（特定行政庁）</a:t>
                      </a:r>
                      <a:endParaRPr kumimoji="1" lang="en-US" altLang="ja-JP" sz="1200" b="1" dirty="0">
                        <a:solidFill>
                          <a:srgbClr val="FF0000"/>
                        </a:solidFill>
                      </a:endParaRPr>
                    </a:p>
                    <a:p>
                      <a:r>
                        <a:rPr kumimoji="1" lang="ja-JP" altLang="en-US" sz="1200" b="0" dirty="0"/>
                        <a:t>　要除却認定、</a:t>
                      </a:r>
                      <a:endParaRPr kumimoji="1" lang="en-US" altLang="ja-JP" sz="1200" b="0" dirty="0"/>
                    </a:p>
                    <a:p>
                      <a:r>
                        <a:rPr kumimoji="1" lang="ja-JP" altLang="en-US" sz="1200" b="0" dirty="0"/>
                        <a:t>　容積率の特例許可　</a:t>
                      </a:r>
                      <a:endParaRPr kumimoji="1" lang="en-US" altLang="ja-JP" sz="12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t>・</a:t>
                      </a:r>
                      <a:r>
                        <a:rPr kumimoji="1" lang="ja-JP" altLang="en-US" sz="1200" b="1" dirty="0">
                          <a:solidFill>
                            <a:schemeClr val="tx1"/>
                          </a:solidFill>
                        </a:rPr>
                        <a:t>（市域）</a:t>
                      </a:r>
                    </a:p>
                    <a:p>
                      <a:r>
                        <a:rPr kumimoji="1" lang="ja-JP" altLang="en-US" sz="1200" b="0" dirty="0"/>
                        <a:t>　マンション建替組合　</a:t>
                      </a:r>
                      <a:endParaRPr kumimoji="1" lang="en-US" altLang="ja-JP" sz="1200" b="0" dirty="0"/>
                    </a:p>
                    <a:p>
                      <a:r>
                        <a:rPr kumimoji="1" lang="ja-JP" altLang="en-US" sz="1200" b="0" dirty="0"/>
                        <a:t>　の設立の認可　など</a:t>
                      </a:r>
                      <a:endParaRPr kumimoji="1" lang="en-US" altLang="ja-JP" sz="1200" b="0" dirty="0"/>
                    </a:p>
                    <a:p>
                      <a:r>
                        <a:rPr kumimoji="1" lang="ja-JP" altLang="en-US" sz="1200" b="1" dirty="0"/>
                        <a:t>・（特定行政庁）</a:t>
                      </a:r>
                      <a:endParaRPr kumimoji="1" lang="en-US" altLang="ja-JP" sz="1200" b="1" dirty="0"/>
                    </a:p>
                    <a:p>
                      <a:r>
                        <a:rPr kumimoji="1" lang="ja-JP" altLang="en-US" sz="1200" b="0" dirty="0"/>
                        <a:t>　要除却認定、</a:t>
                      </a:r>
                      <a:endParaRPr kumimoji="1" lang="en-US" altLang="ja-JP" sz="1200" b="0" dirty="0"/>
                    </a:p>
                    <a:p>
                      <a:r>
                        <a:rPr kumimoji="1" lang="ja-JP" altLang="en-US" sz="1200" b="0" dirty="0"/>
                        <a:t>　容積率の特例許可　</a:t>
                      </a:r>
                      <a:endParaRPr kumimoji="1" lang="en-US" altLang="ja-JP" sz="12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t>・（町村域）</a:t>
                      </a:r>
                      <a:endParaRPr kumimoji="1" lang="en-US" altLang="ja-JP" sz="1200" b="1" dirty="0"/>
                    </a:p>
                    <a:p>
                      <a:r>
                        <a:rPr kumimoji="1" lang="ja-JP" altLang="en-US" sz="1200" dirty="0"/>
                        <a:t>　地方自治法の必要な</a:t>
                      </a:r>
                      <a:endParaRPr kumimoji="1" lang="en-US" altLang="ja-JP" sz="1200" dirty="0"/>
                    </a:p>
                    <a:p>
                      <a:r>
                        <a:rPr kumimoji="1" lang="ja-JP" altLang="en-US" sz="1200" dirty="0"/>
                        <a:t>　手続きをした場合、</a:t>
                      </a:r>
                      <a:endParaRPr kumimoji="1" lang="en-US" altLang="ja-JP" sz="1200" dirty="0"/>
                    </a:p>
                    <a:p>
                      <a:r>
                        <a:rPr kumimoji="1" lang="ja-JP" altLang="en-US" sz="1200" dirty="0"/>
                        <a:t>　都道府県に代わり</a:t>
                      </a:r>
                      <a:endParaRPr kumimoji="1" lang="en-US" altLang="ja-JP" sz="1200" dirty="0"/>
                    </a:p>
                    <a:p>
                      <a:r>
                        <a:rPr kumimoji="1" lang="ja-JP" altLang="en-US" sz="1200" dirty="0"/>
                        <a:t>　事務を処理できる。</a:t>
                      </a:r>
                    </a:p>
                  </a:txBody>
                  <a:tcPr/>
                </a:tc>
                <a:extLst>
                  <a:ext uri="{0D108BD9-81ED-4DB2-BD59-A6C34878D82A}">
                    <a16:rowId xmlns:a16="http://schemas.microsoft.com/office/drawing/2014/main" val="2007645038"/>
                  </a:ext>
                </a:extLst>
              </a:tr>
              <a:tr h="700177">
                <a:tc rowSpan="2">
                  <a:txBody>
                    <a:bodyPr/>
                    <a:lstStyle/>
                    <a:p>
                      <a:r>
                        <a:rPr kumimoji="1" lang="ja-JP" altLang="en-US" sz="1200" b="1" dirty="0"/>
                        <a:t>マンションの建替え等の円滑化に関する基本的な方針</a:t>
                      </a:r>
                    </a:p>
                  </a:txBody>
                  <a:tcPr anchor="ctr"/>
                </a:tc>
                <a:tc>
                  <a:txBody>
                    <a:bodyPr/>
                    <a:lstStyle/>
                    <a:p>
                      <a:r>
                        <a:rPr kumimoji="1" lang="ja-JP" altLang="en-US" sz="1200" b="0" dirty="0"/>
                        <a:t>・各種指針の作成</a:t>
                      </a:r>
                      <a:endParaRPr kumimoji="1" lang="en-US" altLang="ja-JP" sz="1200" b="0" dirty="0"/>
                    </a:p>
                    <a:p>
                      <a:r>
                        <a:rPr kumimoji="1" lang="ja-JP" altLang="en-US" sz="1200" b="0" dirty="0"/>
                        <a:t>・容積率の特例の許可準則　</a:t>
                      </a:r>
                      <a:endParaRPr kumimoji="1" lang="en-US" altLang="ja-JP" sz="1200" b="0" dirty="0"/>
                    </a:p>
                    <a:p>
                      <a:r>
                        <a:rPr kumimoji="1" lang="ja-JP" altLang="en-US" sz="1200" b="0" dirty="0"/>
                        <a:t>　の作成　　　　　　など</a:t>
                      </a:r>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t>・必要な支援に努める。以下、支援の例示</a:t>
                      </a:r>
                      <a:endParaRPr kumimoji="1" lang="en-US" altLang="ja-JP" sz="1200" b="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t>　（例示）工事期間中の仮住居の確保への支援</a:t>
                      </a:r>
                      <a:endParaRPr kumimoji="1" lang="en-US" altLang="ja-JP" sz="1200" b="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t>　（例示）必要に応じて、容積率の制限又は高さ制限の緩和　など</a:t>
                      </a: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tc>
                <a:extLst>
                  <a:ext uri="{0D108BD9-81ED-4DB2-BD59-A6C34878D82A}">
                    <a16:rowId xmlns:a16="http://schemas.microsoft.com/office/drawing/2014/main" val="2978094385"/>
                  </a:ext>
                </a:extLst>
              </a:tr>
              <a:tr h="270290">
                <a:tc vMerge="1">
                  <a:txBody>
                    <a:bodyPr/>
                    <a:lstStyle/>
                    <a:p>
                      <a:endParaRPr kumimoji="1" lang="ja-JP" altLang="en-US"/>
                    </a:p>
                  </a:txBody>
                  <a:tcPr/>
                </a:tc>
                <a:tc gridSpan="4">
                  <a:txBody>
                    <a:bodyPr/>
                    <a:lstStyle/>
                    <a:p>
                      <a:r>
                        <a:rPr kumimoji="1" lang="ja-JP" altLang="en-US" sz="1200" b="0" dirty="0"/>
                        <a:t>・各種情報提供、各種制度の普及、技術的援助に努める　など</a:t>
                      </a: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05088849"/>
                  </a:ext>
                </a:extLst>
              </a:tr>
            </a:tbl>
          </a:graphicData>
        </a:graphic>
      </p:graphicFrame>
      <p:sp>
        <p:nvSpPr>
          <p:cNvPr id="4" name="正方形/長方形 3"/>
          <p:cNvSpPr/>
          <p:nvPr/>
        </p:nvSpPr>
        <p:spPr>
          <a:xfrm>
            <a:off x="0" y="0"/>
            <a:ext cx="9144000" cy="49754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Meiryo UI" panose="020B0604030504040204" pitchFamily="50" charset="-128"/>
                <a:ea typeface="Meiryo UI" panose="020B0604030504040204" pitchFamily="50" charset="-128"/>
              </a:rPr>
              <a:t>　法令等での国及び市町村の役割分担</a:t>
            </a:r>
          </a:p>
        </p:txBody>
      </p:sp>
      <p:sp>
        <p:nvSpPr>
          <p:cNvPr id="5" name="テキスト ボックス 4"/>
          <p:cNvSpPr txBox="1"/>
          <p:nvPr/>
        </p:nvSpPr>
        <p:spPr>
          <a:xfrm>
            <a:off x="283334" y="6648798"/>
            <a:ext cx="3365024" cy="215444"/>
          </a:xfrm>
          <a:prstGeom prst="rect">
            <a:avLst/>
          </a:prstGeom>
          <a:noFill/>
        </p:spPr>
        <p:txBody>
          <a:bodyPr wrap="none" rtlCol="0">
            <a:spAutoFit/>
          </a:bodyPr>
          <a:lstStyle/>
          <a:p>
            <a:r>
              <a:rPr kumimoji="1" lang="en-US" altLang="ja-JP" sz="800" dirty="0"/>
              <a:t>※</a:t>
            </a:r>
            <a:r>
              <a:rPr kumimoji="1" lang="ja-JP" altLang="en-US" sz="800" dirty="0"/>
              <a:t>都道府県、市、町村はそれぞれ都道府県知事、市長、町村長を含む</a:t>
            </a:r>
          </a:p>
        </p:txBody>
      </p:sp>
      <p:sp>
        <p:nvSpPr>
          <p:cNvPr id="10" name="テキスト ボックス 9">
            <a:extLst>
              <a:ext uri="{FF2B5EF4-FFF2-40B4-BE49-F238E27FC236}">
                <a16:creationId xmlns:a16="http://schemas.microsoft.com/office/drawing/2014/main" id="{EA38BAC2-6118-4AC3-8C15-16A7F6BED30C}"/>
              </a:ext>
            </a:extLst>
          </p:cNvPr>
          <p:cNvSpPr txBox="1"/>
          <p:nvPr/>
        </p:nvSpPr>
        <p:spPr>
          <a:xfrm>
            <a:off x="8626896" y="6412334"/>
            <a:ext cx="418704" cy="369332"/>
          </a:xfrm>
          <a:prstGeom prst="rect">
            <a:avLst/>
          </a:prstGeom>
          <a:solidFill>
            <a:schemeClr val="bg1"/>
          </a:solidFill>
          <a:ln>
            <a:solidFill>
              <a:schemeClr val="tx1"/>
            </a:solidFill>
          </a:ln>
        </p:spPr>
        <p:txBody>
          <a:bodyPr wrap="none" rtlCol="0">
            <a:spAutoFit/>
          </a:bodyPr>
          <a:lstStyle/>
          <a:p>
            <a:r>
              <a:rPr kumimoji="1" lang="ja-JP" altLang="en-US" dirty="0"/>
              <a:t>２</a:t>
            </a:r>
          </a:p>
        </p:txBody>
      </p:sp>
    </p:spTree>
    <p:extLst>
      <p:ext uri="{BB962C8B-B14F-4D97-AF65-F5344CB8AC3E}">
        <p14:creationId xmlns:p14="http://schemas.microsoft.com/office/powerpoint/2010/main" val="1161625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C8DB6D5B-F6C1-457A-ACEA-4D703C40DA76}"/>
              </a:ext>
            </a:extLst>
          </p:cNvPr>
          <p:cNvSpPr/>
          <p:nvPr/>
        </p:nvSpPr>
        <p:spPr>
          <a:xfrm>
            <a:off x="0" y="0"/>
            <a:ext cx="9144000" cy="49754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Meiryo UI" panose="020B0604030504040204" pitchFamily="50" charset="-128"/>
                <a:ea typeface="Meiryo UI" panose="020B0604030504040204" pitchFamily="50" charset="-128"/>
              </a:rPr>
              <a:t>　法令等での民間団体等の役割分担</a:t>
            </a:r>
          </a:p>
        </p:txBody>
      </p:sp>
      <p:graphicFrame>
        <p:nvGraphicFramePr>
          <p:cNvPr id="2" name="表 1"/>
          <p:cNvGraphicFramePr>
            <a:graphicFrameLocks noGrp="1"/>
          </p:cNvGraphicFramePr>
          <p:nvPr>
            <p:extLst>
              <p:ext uri="{D42A27DB-BD31-4B8C-83A1-F6EECF244321}">
                <p14:modId xmlns:p14="http://schemas.microsoft.com/office/powerpoint/2010/main" val="2942955970"/>
              </p:ext>
            </p:extLst>
          </p:nvPr>
        </p:nvGraphicFramePr>
        <p:xfrm>
          <a:off x="180975" y="635000"/>
          <a:ext cx="8782050" cy="5857240"/>
        </p:xfrm>
        <a:graphic>
          <a:graphicData uri="http://schemas.openxmlformats.org/drawingml/2006/table">
            <a:tbl>
              <a:tblPr firstRow="1" bandRow="1">
                <a:tableStyleId>{5C22544A-7EE6-4342-B048-85BDC9FD1C3A}</a:tableStyleId>
              </a:tblPr>
              <a:tblGrid>
                <a:gridCol w="1659167">
                  <a:extLst>
                    <a:ext uri="{9D8B030D-6E8A-4147-A177-3AD203B41FA5}">
                      <a16:colId xmlns:a16="http://schemas.microsoft.com/office/drawing/2014/main" val="2987673398"/>
                    </a:ext>
                  </a:extLst>
                </a:gridCol>
                <a:gridCol w="7122883">
                  <a:extLst>
                    <a:ext uri="{9D8B030D-6E8A-4147-A177-3AD203B41FA5}">
                      <a16:colId xmlns:a16="http://schemas.microsoft.com/office/drawing/2014/main" val="924429968"/>
                    </a:ext>
                  </a:extLst>
                </a:gridCol>
              </a:tblGrid>
              <a:tr h="370840">
                <a:tc>
                  <a:txBody>
                    <a:bodyPr/>
                    <a:lstStyle/>
                    <a:p>
                      <a:endParaRPr kumimoji="1" lang="ja-JP" altLang="en-US" dirty="0"/>
                    </a:p>
                  </a:txBody>
                  <a:tcPr/>
                </a:tc>
                <a:tc>
                  <a:txBody>
                    <a:bodyPr/>
                    <a:lstStyle/>
                    <a:p>
                      <a:pPr algn="ctr"/>
                      <a:r>
                        <a:rPr kumimoji="1" lang="ja-JP" altLang="en-US" dirty="0"/>
                        <a:t>概要</a:t>
                      </a:r>
                    </a:p>
                  </a:txBody>
                  <a:tcPr/>
                </a:tc>
                <a:extLst>
                  <a:ext uri="{0D108BD9-81ED-4DB2-BD59-A6C34878D82A}">
                    <a16:rowId xmlns:a16="http://schemas.microsoft.com/office/drawing/2014/main" val="3063440767"/>
                  </a:ext>
                </a:extLst>
              </a:tr>
              <a:tr h="370840">
                <a:tc>
                  <a:txBody>
                    <a:bodyPr/>
                    <a:lstStyle/>
                    <a:p>
                      <a:r>
                        <a:rPr kumimoji="1" lang="ja-JP" altLang="en-US" sz="1200" b="1" dirty="0"/>
                        <a:t>マンション管理士</a:t>
                      </a:r>
                    </a:p>
                  </a:txBody>
                  <a:tcPr/>
                </a:tc>
                <a:tc>
                  <a:txBody>
                    <a:bodyPr/>
                    <a:lstStyle/>
                    <a:p>
                      <a:r>
                        <a:rPr kumimoji="1" lang="ja-JP" altLang="en-US" sz="1200" dirty="0"/>
                        <a:t>○専門的知識をもって、管理組合の運営その他マンションの管理に関し、管理組合の管理者等又は</a:t>
                      </a:r>
                      <a:endParaRPr kumimoji="1" lang="en-US" altLang="ja-JP" sz="1200" dirty="0"/>
                    </a:p>
                    <a:p>
                      <a:r>
                        <a:rPr kumimoji="1" lang="ja-JP" altLang="en-US" sz="1200" dirty="0"/>
                        <a:t>　マンションの区分所有者等の</a:t>
                      </a:r>
                      <a:r>
                        <a:rPr kumimoji="1" lang="ja-JP" altLang="en-US" sz="1200" b="1" u="sng" dirty="0">
                          <a:solidFill>
                            <a:schemeClr val="accent2">
                              <a:lumMod val="50000"/>
                            </a:schemeClr>
                          </a:solidFill>
                        </a:rPr>
                        <a:t>相談に応じ、助言、指導その他の援助を行う</a:t>
                      </a:r>
                      <a:r>
                        <a:rPr kumimoji="1" lang="ja-JP" altLang="en-US" sz="1200" dirty="0"/>
                        <a:t>ことを業務とする</a:t>
                      </a:r>
                      <a:endParaRPr kumimoji="1" lang="en-US" altLang="ja-JP" sz="1200" dirty="0"/>
                    </a:p>
                    <a:p>
                      <a:r>
                        <a:rPr kumimoji="1" lang="ja-JP" altLang="en-US" sz="1200" dirty="0"/>
                        <a:t>●上記業務を誠実に行う</a:t>
                      </a:r>
                      <a:endParaRPr kumimoji="1" lang="en-US" altLang="ja-JP" sz="1200" dirty="0"/>
                    </a:p>
                    <a:p>
                      <a:r>
                        <a:rPr kumimoji="1" lang="ja-JP" altLang="en-US" sz="1200" dirty="0"/>
                        <a:t>●地方公共団体等からの求めに応じ、必要な協力をするよう努める</a:t>
                      </a:r>
                    </a:p>
                  </a:txBody>
                  <a:tcPr/>
                </a:tc>
                <a:extLst>
                  <a:ext uri="{0D108BD9-81ED-4DB2-BD59-A6C34878D82A}">
                    <a16:rowId xmlns:a16="http://schemas.microsoft.com/office/drawing/2014/main" val="3865618779"/>
                  </a:ext>
                </a:extLst>
              </a:tr>
              <a:tr h="370840">
                <a:tc>
                  <a:txBody>
                    <a:bodyPr/>
                    <a:lstStyle/>
                    <a:p>
                      <a:r>
                        <a:rPr kumimoji="1" lang="ja-JP" altLang="en-US" sz="1200" b="1" dirty="0"/>
                        <a:t>マンション管理業者</a:t>
                      </a:r>
                    </a:p>
                  </a:txBody>
                  <a:tcPr/>
                </a:tc>
                <a:tc>
                  <a:txBody>
                    <a:bodyPr/>
                    <a:lstStyle/>
                    <a:p>
                      <a:r>
                        <a:rPr lang="ja-JP" altLang="en-US" sz="1200" dirty="0">
                          <a:effectLst/>
                        </a:rPr>
                        <a:t>○管理組合から委託を受けて管理事務を行う行為で業として行う</a:t>
                      </a:r>
                      <a:endParaRPr lang="en-US" altLang="ja-JP" sz="1200" dirty="0">
                        <a:effectLst/>
                      </a:endParaRPr>
                    </a:p>
                    <a:p>
                      <a:r>
                        <a:rPr kumimoji="1" lang="ja-JP" altLang="en-US" sz="1200" dirty="0">
                          <a:effectLst/>
                        </a:rPr>
                        <a:t>●上記業務を誠実に行う</a:t>
                      </a:r>
                      <a:endParaRPr kumimoji="1" lang="en-US" altLang="ja-JP"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●地方公共団体等からの求めに応じ、必要な協力をするよう努める</a:t>
                      </a:r>
                    </a:p>
                  </a:txBody>
                  <a:tcPr/>
                </a:tc>
                <a:extLst>
                  <a:ext uri="{0D108BD9-81ED-4DB2-BD59-A6C34878D82A}">
                    <a16:rowId xmlns:a16="http://schemas.microsoft.com/office/drawing/2014/main" val="153502932"/>
                  </a:ext>
                </a:extLst>
              </a:tr>
              <a:tr h="370840">
                <a:tc>
                  <a:txBody>
                    <a:bodyPr/>
                    <a:lstStyle/>
                    <a:p>
                      <a:r>
                        <a:rPr kumimoji="1" lang="ja-JP" altLang="en-US" sz="1200" b="1" spc="-50" baseline="0" dirty="0"/>
                        <a:t>マンション管理適正化</a:t>
                      </a:r>
                      <a:r>
                        <a:rPr kumimoji="1" lang="ja-JP" altLang="en-US" sz="1200" b="1" dirty="0"/>
                        <a:t>推進センター</a:t>
                      </a:r>
                      <a:endParaRPr kumimoji="1" lang="en-US" altLang="ja-JP" sz="1200" b="1" dirty="0"/>
                    </a:p>
                    <a:p>
                      <a:endParaRPr kumimoji="1" lang="en-US" altLang="ja-JP" sz="1000" b="1" dirty="0"/>
                    </a:p>
                    <a:p>
                      <a:r>
                        <a:rPr kumimoji="1" lang="ja-JP" altLang="en-US" sz="800" b="1" dirty="0"/>
                        <a:t>（公財）</a:t>
                      </a:r>
                      <a:r>
                        <a:rPr kumimoji="1" lang="ja-JP" altLang="en-US" sz="800" b="1" spc="-40" baseline="0" dirty="0"/>
                        <a:t>マンション管理センター</a:t>
                      </a:r>
                    </a:p>
                  </a:txBody>
                  <a:tcPr/>
                </a:tc>
                <a:tc>
                  <a:txBody>
                    <a:bodyPr/>
                    <a:lstStyle/>
                    <a:p>
                      <a:r>
                        <a:rPr lang="ja-JP" altLang="en-US" sz="1200" spc="-30" baseline="0" dirty="0">
                          <a:effectLst/>
                        </a:rPr>
                        <a:t>○マンションの管理に関する</a:t>
                      </a:r>
                      <a:r>
                        <a:rPr lang="ja-JP" altLang="en-US" sz="1200" b="1" u="sng" spc="-30" baseline="0" dirty="0">
                          <a:solidFill>
                            <a:schemeClr val="accent2">
                              <a:lumMod val="50000"/>
                            </a:schemeClr>
                          </a:solidFill>
                          <a:effectLst/>
                        </a:rPr>
                        <a:t>情報及び資料の収集及び整理をし、並びにこれらを管理組合の管理者等</a:t>
                      </a:r>
                      <a:endParaRPr lang="en-US" altLang="ja-JP" sz="1200" b="1" u="sng" spc="-30" baseline="0" dirty="0">
                        <a:solidFill>
                          <a:schemeClr val="accent2">
                            <a:lumMod val="50000"/>
                          </a:schemeClr>
                        </a:solidFill>
                        <a:effectLst/>
                      </a:endParaRPr>
                    </a:p>
                    <a:p>
                      <a:r>
                        <a:rPr lang="ja-JP" altLang="en-US" sz="1200" b="1" u="sng" spc="0" baseline="0" dirty="0">
                          <a:solidFill>
                            <a:schemeClr val="accent2">
                              <a:lumMod val="50000"/>
                            </a:schemeClr>
                          </a:solidFill>
                          <a:effectLst/>
                        </a:rPr>
                        <a:t>　その他の関係者に対し提供</a:t>
                      </a:r>
                      <a:r>
                        <a:rPr lang="ja-JP" altLang="en-US" sz="1200" spc="0" baseline="0" dirty="0">
                          <a:effectLst/>
                        </a:rPr>
                        <a:t>すること</a:t>
                      </a:r>
                    </a:p>
                    <a:p>
                      <a:r>
                        <a:rPr lang="ja-JP" altLang="en-US" sz="1200" b="1" spc="0" baseline="0" dirty="0">
                          <a:effectLst/>
                        </a:rPr>
                        <a:t>○</a:t>
                      </a:r>
                      <a:r>
                        <a:rPr lang="ja-JP" altLang="en-US" sz="1200" spc="-100" baseline="0" dirty="0">
                          <a:effectLst/>
                        </a:rPr>
                        <a:t>マンションの管理の適正化に関し、</a:t>
                      </a:r>
                      <a:r>
                        <a:rPr lang="ja-JP" altLang="en-US" sz="1200" b="1" u="sng" spc="-100" baseline="0" dirty="0">
                          <a:solidFill>
                            <a:schemeClr val="accent2">
                              <a:lumMod val="50000"/>
                            </a:schemeClr>
                          </a:solidFill>
                          <a:effectLst/>
                        </a:rPr>
                        <a:t>管理組合の管理者等その他の関係者に対し技術的な支援を行う</a:t>
                      </a:r>
                      <a:r>
                        <a:rPr lang="ja-JP" altLang="en-US" sz="1200" spc="-100" baseline="0" dirty="0">
                          <a:effectLst/>
                        </a:rPr>
                        <a:t>こと</a:t>
                      </a:r>
                    </a:p>
                    <a:p>
                      <a:r>
                        <a:rPr lang="ja-JP" altLang="en-US" sz="1200" b="1" dirty="0">
                          <a:effectLst/>
                        </a:rPr>
                        <a:t>○</a:t>
                      </a:r>
                      <a:r>
                        <a:rPr lang="ja-JP" altLang="en-US" sz="1200" dirty="0">
                          <a:effectLst/>
                        </a:rPr>
                        <a:t>マンションの管理の適正化に関し、</a:t>
                      </a:r>
                      <a:r>
                        <a:rPr lang="ja-JP" altLang="en-US" sz="1200" b="1" u="sng" dirty="0">
                          <a:solidFill>
                            <a:schemeClr val="accent2">
                              <a:lumMod val="50000"/>
                            </a:schemeClr>
                          </a:solidFill>
                          <a:effectLst/>
                        </a:rPr>
                        <a:t>管理組合の管理者等その他の関係者に対し講習を行う</a:t>
                      </a:r>
                      <a:r>
                        <a:rPr lang="ja-JP" altLang="en-US" sz="1200" dirty="0">
                          <a:effectLst/>
                        </a:rPr>
                        <a:t>こと</a:t>
                      </a:r>
                    </a:p>
                    <a:p>
                      <a:r>
                        <a:rPr lang="ja-JP" altLang="en-US" sz="1200" b="1" dirty="0">
                          <a:effectLst/>
                        </a:rPr>
                        <a:t>○</a:t>
                      </a:r>
                      <a:r>
                        <a:rPr lang="ja-JP" altLang="en-US" sz="1200" dirty="0">
                          <a:effectLst/>
                        </a:rPr>
                        <a:t>マンションの管理に関する</a:t>
                      </a:r>
                      <a:r>
                        <a:rPr lang="ja-JP" altLang="en-US" sz="1200" b="1" u="sng" dirty="0">
                          <a:solidFill>
                            <a:schemeClr val="accent2">
                              <a:lumMod val="50000"/>
                            </a:schemeClr>
                          </a:solidFill>
                          <a:effectLst/>
                        </a:rPr>
                        <a:t>苦情の処理のために必要な指導及び助言を行う</a:t>
                      </a:r>
                      <a:r>
                        <a:rPr lang="ja-JP" altLang="en-US" sz="1200" dirty="0">
                          <a:effectLst/>
                        </a:rPr>
                        <a:t>こと</a:t>
                      </a:r>
                    </a:p>
                    <a:p>
                      <a:r>
                        <a:rPr lang="ja-JP" altLang="en-US" sz="1200" b="1" dirty="0">
                          <a:effectLst/>
                        </a:rPr>
                        <a:t>○</a:t>
                      </a:r>
                      <a:r>
                        <a:rPr lang="ja-JP" altLang="en-US" sz="1200" dirty="0">
                          <a:effectLst/>
                        </a:rPr>
                        <a:t>マンションの管理に関する調査及び研究を行うこと</a:t>
                      </a:r>
                    </a:p>
                    <a:p>
                      <a:r>
                        <a:rPr lang="ja-JP" altLang="en-US" sz="1200" b="1" dirty="0">
                          <a:effectLst/>
                        </a:rPr>
                        <a:t>○</a:t>
                      </a:r>
                      <a:r>
                        <a:rPr lang="ja-JP" altLang="en-US" sz="1200" dirty="0">
                          <a:effectLst/>
                        </a:rPr>
                        <a:t>マンションの管理の適正化の推進に資する</a:t>
                      </a:r>
                      <a:r>
                        <a:rPr lang="ja-JP" altLang="en-US" sz="1200" b="1" u="sng" dirty="0">
                          <a:solidFill>
                            <a:schemeClr val="accent2">
                              <a:lumMod val="50000"/>
                            </a:schemeClr>
                          </a:solidFill>
                          <a:effectLst/>
                        </a:rPr>
                        <a:t>啓発活動及び広報活動を行う</a:t>
                      </a:r>
                      <a:r>
                        <a:rPr lang="ja-JP" altLang="en-US" sz="1200" dirty="0">
                          <a:effectLst/>
                        </a:rPr>
                        <a:t>こと</a:t>
                      </a:r>
                    </a:p>
                    <a:p>
                      <a:r>
                        <a:rPr lang="ja-JP" altLang="en-US" sz="1200" b="1" dirty="0">
                          <a:effectLst/>
                        </a:rPr>
                        <a:t>○</a:t>
                      </a:r>
                      <a:r>
                        <a:rPr lang="ja-JP" altLang="en-US" sz="1200" b="0" dirty="0">
                          <a:effectLst/>
                        </a:rPr>
                        <a:t>上記</a:t>
                      </a:r>
                      <a:r>
                        <a:rPr lang="ja-JP" altLang="en-US" sz="1200" dirty="0">
                          <a:effectLst/>
                        </a:rPr>
                        <a:t>のほか、マンションの管理の適正化の推進に資する業務を行うこと</a:t>
                      </a:r>
                      <a:endParaRPr lang="en-US" altLang="ja-JP" sz="1200" dirty="0">
                        <a:effectLst/>
                      </a:endParaRPr>
                    </a:p>
                    <a:p>
                      <a:r>
                        <a:rPr lang="ja-JP" altLang="en-US" sz="1200" dirty="0">
                          <a:effectLst/>
                        </a:rPr>
                        <a:t>〇</a:t>
                      </a:r>
                      <a:r>
                        <a:rPr lang="ja-JP" altLang="en-US" sz="1200" spc="-40" baseline="0" dirty="0">
                          <a:effectLst/>
                        </a:rPr>
                        <a:t>マンション建替円滑化法に基づく都道府県知事又は市町村長からの要請に応じ、技術的援助に協力する</a:t>
                      </a:r>
                    </a:p>
                  </a:txBody>
                  <a:tcPr/>
                </a:tc>
                <a:extLst>
                  <a:ext uri="{0D108BD9-81ED-4DB2-BD59-A6C34878D82A}">
                    <a16:rowId xmlns:a16="http://schemas.microsoft.com/office/drawing/2014/main" val="955035601"/>
                  </a:ext>
                </a:extLst>
              </a:tr>
              <a:tr h="685800">
                <a:tc>
                  <a:txBody>
                    <a:bodyPr/>
                    <a:lstStyle/>
                    <a:p>
                      <a:r>
                        <a:rPr kumimoji="1" lang="ja-JP" altLang="en-US" sz="1200" b="1" dirty="0"/>
                        <a:t>マンション管理業者の団体</a:t>
                      </a:r>
                      <a:endParaRPr kumimoji="1" lang="en-US" altLang="ja-JP" sz="1200" b="1" dirty="0"/>
                    </a:p>
                    <a:p>
                      <a:endParaRPr kumimoji="1" lang="en-US" altLang="ja-JP" sz="1000" b="1" dirty="0"/>
                    </a:p>
                    <a:p>
                      <a:r>
                        <a:rPr kumimoji="1" lang="ja-JP" altLang="en-US" sz="800" b="1" spc="0" baseline="0" dirty="0"/>
                        <a:t>（一社）マンション管理業</a:t>
                      </a:r>
                      <a:r>
                        <a:rPr kumimoji="1" lang="ja-JP" altLang="en-US" sz="800" b="1" spc="0" dirty="0"/>
                        <a:t>協会</a:t>
                      </a:r>
                    </a:p>
                  </a:txBody>
                  <a:tcPr/>
                </a:tc>
                <a:tc>
                  <a:txBody>
                    <a:bodyPr/>
                    <a:lstStyle/>
                    <a:p>
                      <a:r>
                        <a:rPr lang="ja-JP" altLang="en-US" sz="1200" dirty="0">
                          <a:effectLst/>
                        </a:rPr>
                        <a:t>○社員の営む業務に関し、社員に対し、この法律又はこの法律に基づく命令を遵守させるための指導、　</a:t>
                      </a:r>
                      <a:endParaRPr lang="en-US" altLang="ja-JP" sz="1200" dirty="0">
                        <a:effectLst/>
                      </a:endParaRPr>
                    </a:p>
                    <a:p>
                      <a:r>
                        <a:rPr lang="ja-JP" altLang="en-US" sz="1200" dirty="0">
                          <a:effectLst/>
                        </a:rPr>
                        <a:t>　勧告その他の業務を行うこと</a:t>
                      </a:r>
                    </a:p>
                    <a:p>
                      <a:r>
                        <a:rPr lang="ja-JP" altLang="en-US" sz="1200" b="1" dirty="0">
                          <a:effectLst/>
                        </a:rPr>
                        <a:t>○</a:t>
                      </a:r>
                      <a:r>
                        <a:rPr lang="ja-JP" altLang="en-US" sz="1200" dirty="0">
                          <a:effectLst/>
                        </a:rPr>
                        <a:t>社員の営む業務に関する</a:t>
                      </a:r>
                      <a:r>
                        <a:rPr lang="ja-JP" altLang="en-US" sz="1200" b="1" u="sng" dirty="0">
                          <a:solidFill>
                            <a:schemeClr val="accent2">
                              <a:lumMod val="50000"/>
                            </a:schemeClr>
                          </a:solidFill>
                          <a:effectLst/>
                        </a:rPr>
                        <a:t>管理組合等からの苦情の解決を行う</a:t>
                      </a:r>
                      <a:r>
                        <a:rPr lang="ja-JP" altLang="en-US" sz="1200" dirty="0">
                          <a:effectLst/>
                        </a:rPr>
                        <a:t>こと</a:t>
                      </a:r>
                    </a:p>
                    <a:p>
                      <a:r>
                        <a:rPr lang="ja-JP" altLang="en-US" sz="1200" b="1" spc="0" baseline="0" dirty="0">
                          <a:effectLst/>
                        </a:rPr>
                        <a:t>○</a:t>
                      </a:r>
                      <a:r>
                        <a:rPr lang="ja-JP" altLang="en-US" sz="1200" spc="-90" baseline="0" dirty="0">
                          <a:effectLst/>
                        </a:rPr>
                        <a:t>管理業務主任者その他マンション管理業の業務に従事し、又は従事しようとする者に対し、研修を行うこと</a:t>
                      </a:r>
                    </a:p>
                    <a:p>
                      <a:r>
                        <a:rPr lang="ja-JP" altLang="en-US" sz="1200" b="1" dirty="0">
                          <a:effectLst/>
                        </a:rPr>
                        <a:t>○</a:t>
                      </a:r>
                      <a:r>
                        <a:rPr lang="ja-JP" altLang="en-US" sz="1200" dirty="0">
                          <a:effectLst/>
                        </a:rPr>
                        <a:t>マンション管理業の健全な発達を図るための調査及び研究を行うこと</a:t>
                      </a:r>
                    </a:p>
                    <a:p>
                      <a:r>
                        <a:rPr lang="ja-JP" altLang="en-US" sz="1200" b="1" dirty="0">
                          <a:effectLst/>
                        </a:rPr>
                        <a:t>○</a:t>
                      </a:r>
                      <a:r>
                        <a:rPr lang="ja-JP" altLang="en-US" sz="1200" b="0" dirty="0">
                          <a:effectLst/>
                        </a:rPr>
                        <a:t>上記</a:t>
                      </a:r>
                      <a:r>
                        <a:rPr lang="ja-JP" altLang="en-US" sz="1200" dirty="0">
                          <a:effectLst/>
                        </a:rPr>
                        <a:t>のほか、マンション管理業者の業務の改善向上を図るために必要な業務を行うこと</a:t>
                      </a:r>
                    </a:p>
                    <a:p>
                      <a:r>
                        <a:rPr kumimoji="1" lang="ja-JP" altLang="en-US" sz="1200" dirty="0"/>
                        <a:t>○一定条件のもと</a:t>
                      </a:r>
                      <a:r>
                        <a:rPr lang="ja-JP" altLang="en-US" sz="1200" dirty="0">
                          <a:effectLst/>
                        </a:rPr>
                        <a:t>返還債務を保証する業務ができる</a:t>
                      </a:r>
                      <a:endParaRPr kumimoji="1" lang="ja-JP" altLang="en-US" sz="1200" dirty="0"/>
                    </a:p>
                  </a:txBody>
                  <a:tcPr/>
                </a:tc>
                <a:extLst>
                  <a:ext uri="{0D108BD9-81ED-4DB2-BD59-A6C34878D82A}">
                    <a16:rowId xmlns:a16="http://schemas.microsoft.com/office/drawing/2014/main" val="1500432102"/>
                  </a:ext>
                </a:extLst>
              </a:tr>
              <a:tr h="342900">
                <a:tc>
                  <a:txBody>
                    <a:bodyPr/>
                    <a:lstStyle/>
                    <a:p>
                      <a:r>
                        <a:rPr kumimoji="1" lang="ja-JP" altLang="en-US" sz="1200" b="1" dirty="0"/>
                        <a:t>分譲会社</a:t>
                      </a:r>
                    </a:p>
                  </a:txBody>
                  <a:tcPr/>
                </a:tc>
                <a:tc>
                  <a:txBody>
                    <a:bodyPr/>
                    <a:lstStyle/>
                    <a:p>
                      <a:r>
                        <a:rPr kumimoji="1" lang="ja-JP" altLang="en-US" sz="1200" dirty="0"/>
                        <a:t>●</a:t>
                      </a:r>
                      <a:r>
                        <a:rPr kumimoji="1" lang="ja-JP" altLang="en-US" sz="1200" b="1" u="sng" spc="-70" baseline="0" dirty="0">
                          <a:solidFill>
                            <a:srgbClr val="FF0000"/>
                          </a:solidFill>
                        </a:rPr>
                        <a:t>管理組合の立ち上げや運営の円滑化のため、分譲時に管理規約や長期修繕計画、修繕積立金の金額等の案</a:t>
                      </a:r>
                      <a:endParaRPr kumimoji="1" lang="en-US" altLang="ja-JP" sz="1200" b="1" u="sng" spc="-70" baseline="0" dirty="0">
                        <a:solidFill>
                          <a:srgbClr val="FF0000"/>
                        </a:solidFill>
                      </a:endParaRPr>
                    </a:p>
                    <a:p>
                      <a:r>
                        <a:rPr kumimoji="1" lang="ja-JP" altLang="en-US" sz="1200" b="1" u="none" spc="-70" baseline="0" dirty="0">
                          <a:solidFill>
                            <a:srgbClr val="FF0000"/>
                          </a:solidFill>
                        </a:rPr>
                        <a:t>　</a:t>
                      </a:r>
                      <a:r>
                        <a:rPr kumimoji="1" lang="ja-JP" altLang="en-US" sz="1200" b="1" u="sng" dirty="0">
                          <a:solidFill>
                            <a:srgbClr val="FF0000"/>
                          </a:solidFill>
                        </a:rPr>
                        <a:t>について適切に定めるとともに、これらの内容を購入者に対して説明し理解を得るよう努める</a:t>
                      </a:r>
                    </a:p>
                  </a:txBody>
                  <a:tcPr/>
                </a:tc>
                <a:extLst>
                  <a:ext uri="{0D108BD9-81ED-4DB2-BD59-A6C34878D82A}">
                    <a16:rowId xmlns:a16="http://schemas.microsoft.com/office/drawing/2014/main" val="1610024220"/>
                  </a:ext>
                </a:extLst>
              </a:tr>
              <a:tr h="342900">
                <a:tc>
                  <a:txBody>
                    <a:bodyPr/>
                    <a:lstStyle/>
                    <a:p>
                      <a:r>
                        <a:rPr kumimoji="1" lang="ja-JP" altLang="en-US" sz="1200" b="1" dirty="0"/>
                        <a:t>その他</a:t>
                      </a:r>
                    </a:p>
                  </a:txBody>
                  <a:tcPr/>
                </a:tc>
                <a:tc>
                  <a:txBody>
                    <a:bodyPr/>
                    <a:lstStyle/>
                    <a:p>
                      <a:r>
                        <a:rPr kumimoji="1" lang="ja-JP" altLang="en-US" sz="1200" dirty="0"/>
                        <a:t>●</a:t>
                      </a:r>
                      <a:r>
                        <a:rPr kumimoji="1" lang="ja-JP" altLang="en-US" sz="1200" b="1" u="sng" spc="-50" baseline="0" dirty="0">
                          <a:solidFill>
                            <a:srgbClr val="FF0000"/>
                          </a:solidFill>
                        </a:rPr>
                        <a:t>きめ細やかな施策を推進するため、地方公共団体、地域の実情に精通したマンション管理士等の専門家、</a:t>
                      </a:r>
                      <a:endParaRPr kumimoji="1" lang="en-US" altLang="ja-JP" sz="1200" b="1" u="sng" spc="-50" baseline="0" dirty="0">
                        <a:solidFill>
                          <a:srgbClr val="FF0000"/>
                        </a:solidFill>
                      </a:endParaRPr>
                    </a:p>
                    <a:p>
                      <a:r>
                        <a:rPr kumimoji="1" lang="ja-JP" altLang="en-US" sz="1200" spc="-50" baseline="0" dirty="0"/>
                        <a:t>　</a:t>
                      </a:r>
                      <a:r>
                        <a:rPr kumimoji="1" lang="ja-JP" altLang="en-US" sz="1200" b="1" u="sng" dirty="0">
                          <a:solidFill>
                            <a:srgbClr val="FF0000"/>
                          </a:solidFill>
                        </a:rPr>
                        <a:t>マンション管理業者等の事業者、管理組合の代表者等で協議会を設置することも考えられる</a:t>
                      </a:r>
                    </a:p>
                  </a:txBody>
                  <a:tcPr/>
                </a:tc>
                <a:extLst>
                  <a:ext uri="{0D108BD9-81ED-4DB2-BD59-A6C34878D82A}">
                    <a16:rowId xmlns:a16="http://schemas.microsoft.com/office/drawing/2014/main" val="1810368648"/>
                  </a:ext>
                </a:extLst>
              </a:tr>
            </a:tbl>
          </a:graphicData>
        </a:graphic>
      </p:graphicFrame>
      <p:sp>
        <p:nvSpPr>
          <p:cNvPr id="3" name="テキスト ボックス 2"/>
          <p:cNvSpPr txBox="1"/>
          <p:nvPr/>
        </p:nvSpPr>
        <p:spPr>
          <a:xfrm>
            <a:off x="180975" y="6520056"/>
            <a:ext cx="8543925" cy="261610"/>
          </a:xfrm>
          <a:prstGeom prst="rect">
            <a:avLst/>
          </a:prstGeom>
          <a:noFill/>
        </p:spPr>
        <p:txBody>
          <a:bodyPr wrap="square" rtlCol="0">
            <a:spAutoFit/>
          </a:bodyPr>
          <a:lstStyle/>
          <a:p>
            <a:r>
              <a:rPr kumimoji="1" lang="ja-JP" altLang="en-US" sz="1100" dirty="0"/>
              <a:t>○マンション管理適正化法によるもの　●マンションの管理の適正化の推進を図るための基本的な方針（パブコメ案）によるもの</a:t>
            </a:r>
          </a:p>
        </p:txBody>
      </p:sp>
      <p:sp>
        <p:nvSpPr>
          <p:cNvPr id="7" name="テキスト ボックス 6">
            <a:extLst>
              <a:ext uri="{FF2B5EF4-FFF2-40B4-BE49-F238E27FC236}">
                <a16:creationId xmlns:a16="http://schemas.microsoft.com/office/drawing/2014/main" id="{EA38BAC2-6118-4AC3-8C15-16A7F6BED30C}"/>
              </a:ext>
            </a:extLst>
          </p:cNvPr>
          <p:cNvSpPr txBox="1"/>
          <p:nvPr/>
        </p:nvSpPr>
        <p:spPr>
          <a:xfrm>
            <a:off x="8626896" y="6412334"/>
            <a:ext cx="418704" cy="369332"/>
          </a:xfrm>
          <a:prstGeom prst="rect">
            <a:avLst/>
          </a:prstGeom>
          <a:solidFill>
            <a:schemeClr val="bg1"/>
          </a:solidFill>
          <a:ln>
            <a:solidFill>
              <a:schemeClr val="tx1"/>
            </a:solidFill>
          </a:ln>
        </p:spPr>
        <p:txBody>
          <a:bodyPr wrap="none" rtlCol="0">
            <a:spAutoFit/>
          </a:bodyPr>
          <a:lstStyle/>
          <a:p>
            <a:r>
              <a:rPr kumimoji="1" lang="ja-JP" altLang="en-US" dirty="0"/>
              <a:t>３</a:t>
            </a:r>
          </a:p>
        </p:txBody>
      </p:sp>
    </p:spTree>
    <p:extLst>
      <p:ext uri="{BB962C8B-B14F-4D97-AF65-F5344CB8AC3E}">
        <p14:creationId xmlns:p14="http://schemas.microsoft.com/office/powerpoint/2010/main" val="829841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EF9DCC8F-B849-4DE6-B079-14DC19EDDEAE}"/>
              </a:ext>
            </a:extLst>
          </p:cNvPr>
          <p:cNvSpPr txBox="1"/>
          <p:nvPr/>
        </p:nvSpPr>
        <p:spPr>
          <a:xfrm>
            <a:off x="8643828" y="6412334"/>
            <a:ext cx="418704" cy="369332"/>
          </a:xfrm>
          <a:prstGeom prst="rect">
            <a:avLst/>
          </a:prstGeom>
          <a:solidFill>
            <a:schemeClr val="bg1"/>
          </a:solidFill>
          <a:ln>
            <a:solidFill>
              <a:schemeClr val="tx1"/>
            </a:solidFill>
          </a:ln>
        </p:spPr>
        <p:txBody>
          <a:bodyPr wrap="none" rtlCol="0">
            <a:spAutoFit/>
          </a:bodyPr>
          <a:lstStyle/>
          <a:p>
            <a:r>
              <a:rPr kumimoji="1" lang="ja-JP" altLang="en-US" dirty="0"/>
              <a:t>４</a:t>
            </a:r>
          </a:p>
        </p:txBody>
      </p:sp>
      <p:sp>
        <p:nvSpPr>
          <p:cNvPr id="11" name="正方形/長方形 10">
            <a:extLst>
              <a:ext uri="{FF2B5EF4-FFF2-40B4-BE49-F238E27FC236}">
                <a16:creationId xmlns:a16="http://schemas.microsoft.com/office/drawing/2014/main" id="{B06F75FD-8A96-4424-B99A-F07CE90D9CC4}"/>
              </a:ext>
            </a:extLst>
          </p:cNvPr>
          <p:cNvSpPr/>
          <p:nvPr/>
        </p:nvSpPr>
        <p:spPr>
          <a:xfrm>
            <a:off x="0" y="0"/>
            <a:ext cx="9144000" cy="49754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Meiryo UI" panose="020B0604030504040204" pitchFamily="50" charset="-128"/>
                <a:ea typeface="Meiryo UI" panose="020B0604030504040204" pitchFamily="50" charset="-128"/>
              </a:rPr>
              <a:t>　ご意見等をお伺いしたい事項</a:t>
            </a:r>
          </a:p>
        </p:txBody>
      </p:sp>
      <p:sp>
        <p:nvSpPr>
          <p:cNvPr id="3" name="テキスト ボックス 2"/>
          <p:cNvSpPr txBox="1"/>
          <p:nvPr/>
        </p:nvSpPr>
        <p:spPr>
          <a:xfrm>
            <a:off x="292814" y="995467"/>
            <a:ext cx="9148658" cy="5663089"/>
          </a:xfrm>
          <a:prstGeom prst="rect">
            <a:avLst/>
          </a:prstGeom>
          <a:noFill/>
        </p:spPr>
        <p:txBody>
          <a:bodyPr wrap="none" rtlCol="0">
            <a:spAutoFit/>
          </a:bodyPr>
          <a:lstStyle/>
          <a:p>
            <a:r>
              <a:rPr kumimoji="1" lang="ja-JP" altLang="en-US" sz="2400" dirty="0"/>
              <a:t>❏法令等による役割分担が原則</a:t>
            </a:r>
            <a:endParaRPr kumimoji="1" lang="en-US" altLang="ja-JP" sz="2400" dirty="0"/>
          </a:p>
          <a:p>
            <a:endParaRPr kumimoji="1" lang="en-US" altLang="ja-JP" dirty="0"/>
          </a:p>
          <a:p>
            <a:endParaRPr kumimoji="1" lang="en-US" altLang="ja-JP" dirty="0"/>
          </a:p>
          <a:p>
            <a:r>
              <a:rPr kumimoji="1" lang="ja-JP" altLang="en-US" sz="2000" dirty="0"/>
              <a:t>〇</a:t>
            </a:r>
            <a:r>
              <a:rPr kumimoji="1" lang="ja-JP" altLang="en-US" sz="2000" spc="-100" dirty="0"/>
              <a:t>都道府県は必要に応じて市区の区域内を含めて施策を講じることが重要と</a:t>
            </a:r>
            <a:endParaRPr kumimoji="1" lang="en-US" altLang="ja-JP" sz="2000" spc="-100" dirty="0"/>
          </a:p>
          <a:p>
            <a:r>
              <a:rPr kumimoji="1" lang="ja-JP" altLang="en-US" sz="2000" spc="-100" dirty="0"/>
              <a:t>　されているが、</a:t>
            </a:r>
            <a:r>
              <a:rPr kumimoji="1" lang="ja-JP" altLang="en-US" sz="2000" dirty="0"/>
              <a:t>どのような施策が考えられるか。</a:t>
            </a:r>
            <a:endParaRPr kumimoji="1" lang="en-US" altLang="ja-JP" sz="2000" dirty="0"/>
          </a:p>
          <a:p>
            <a:endParaRPr kumimoji="1" lang="en-US" altLang="ja-JP" dirty="0"/>
          </a:p>
          <a:p>
            <a:r>
              <a:rPr kumimoji="1" lang="ja-JP" altLang="en-US" sz="1400" dirty="0"/>
              <a:t>　例：</a:t>
            </a:r>
            <a:r>
              <a:rPr lang="ja-JP" altLang="ja-JP" sz="1400" dirty="0"/>
              <a:t>民間の管理状況を評価する制度と管理計画認定制度の連携の調整などの府域全域に関する調整</a:t>
            </a:r>
            <a:endParaRPr lang="en-US" altLang="ja-JP" sz="1400" dirty="0"/>
          </a:p>
          <a:p>
            <a:r>
              <a:rPr lang="ja-JP" altLang="en-US" sz="1400" dirty="0"/>
              <a:t>　例：大阪府が事業主体となっている事業との連携（建替え時の仮住居の府営住宅の活用の検討など）</a:t>
            </a:r>
            <a:endParaRPr lang="en-US" altLang="ja-JP" sz="1400" dirty="0"/>
          </a:p>
          <a:p>
            <a:r>
              <a:rPr kumimoji="1" lang="ja-JP" altLang="en-US" sz="1400" dirty="0"/>
              <a:t>　例：大阪府内の</a:t>
            </a:r>
            <a:r>
              <a:rPr lang="ja-JP" altLang="ja-JP" sz="1400" dirty="0"/>
              <a:t>先進的な事例収集や研究動向の把握</a:t>
            </a:r>
            <a:endParaRPr lang="en-US" altLang="ja-JP" sz="1400" dirty="0"/>
          </a:p>
          <a:p>
            <a:r>
              <a:rPr lang="ja-JP" altLang="en-US" sz="1400" dirty="0"/>
              <a:t>　例：国の収集した全国的な先進事例の</a:t>
            </a:r>
            <a:r>
              <a:rPr lang="ja-JP" altLang="ja-JP" sz="1400" dirty="0"/>
              <a:t>市町村と連携した普及啓発</a:t>
            </a:r>
            <a:endParaRPr lang="en-US" altLang="ja-JP" sz="1400" dirty="0"/>
          </a:p>
          <a:p>
            <a:r>
              <a:rPr kumimoji="1" lang="ja-JP" altLang="en-US" sz="1400" dirty="0"/>
              <a:t>　例：</a:t>
            </a:r>
            <a:r>
              <a:rPr kumimoji="1" lang="ja-JP" altLang="en-US" sz="1400" spc="-100" dirty="0"/>
              <a:t>市場環境の整備（経験のある専門家が少ない事例などのモデル的な事例を創出し、専門的な人材の育成を図る）</a:t>
            </a:r>
          </a:p>
          <a:p>
            <a:endParaRPr kumimoji="1" lang="en-US" altLang="ja-JP" dirty="0"/>
          </a:p>
          <a:p>
            <a:endParaRPr kumimoji="1" lang="en-US" altLang="ja-JP" dirty="0"/>
          </a:p>
          <a:p>
            <a:r>
              <a:rPr kumimoji="1" lang="ja-JP" altLang="en-US" sz="2000" dirty="0"/>
              <a:t>〇大阪府分譲マンション管理・建替えサポートシステム推進協議会は</a:t>
            </a:r>
            <a:endParaRPr kumimoji="1" lang="en-US" altLang="ja-JP" sz="2000" dirty="0"/>
          </a:p>
          <a:p>
            <a:r>
              <a:rPr kumimoji="1" lang="ja-JP" altLang="en-US" sz="2000" dirty="0"/>
              <a:t>　どのような役割を担うべきか。</a:t>
            </a:r>
            <a:endParaRPr kumimoji="1" lang="en-US" altLang="ja-JP" sz="2000" dirty="0"/>
          </a:p>
          <a:p>
            <a:endParaRPr kumimoji="1" lang="en-US" altLang="ja-JP" sz="1400" dirty="0"/>
          </a:p>
          <a:p>
            <a:r>
              <a:rPr kumimoji="1" lang="ja-JP" altLang="en-US" sz="1400" dirty="0"/>
              <a:t>　例：行政が連携して取組むことが合理的な施策の実施</a:t>
            </a:r>
            <a:endParaRPr kumimoji="1" lang="en-US" altLang="ja-JP" sz="1400" dirty="0"/>
          </a:p>
          <a:p>
            <a:r>
              <a:rPr kumimoji="1" lang="ja-JP" altLang="en-US" sz="1400" dirty="0"/>
              <a:t>　　　（セミナーの共催（市単独では開催回数が限定されて複数テーマが開催できない</a:t>
            </a:r>
            <a:r>
              <a:rPr kumimoji="1" lang="ja-JP" altLang="en-US" sz="1400" dirty="0" smtClean="0"/>
              <a:t>場合など</a:t>
            </a:r>
            <a:r>
              <a:rPr kumimoji="1" lang="ja-JP" altLang="en-US" sz="1400" dirty="0"/>
              <a:t>）、</a:t>
            </a:r>
            <a:endParaRPr kumimoji="1" lang="en-US" altLang="ja-JP" sz="1400" dirty="0"/>
          </a:p>
          <a:p>
            <a:r>
              <a:rPr kumimoji="1" lang="ja-JP" altLang="en-US" sz="1400" dirty="0"/>
              <a:t>　　　　管理組合の登録制度の実施、管理組合からの相談窓口の整理など）</a:t>
            </a:r>
            <a:endParaRPr kumimoji="1" lang="en-US" altLang="ja-JP" sz="1400" dirty="0"/>
          </a:p>
          <a:p>
            <a:r>
              <a:rPr kumimoji="1" lang="ja-JP" altLang="en-US" sz="1400" dirty="0"/>
              <a:t>　例：行政と専門家団体との連携のルールづくり</a:t>
            </a:r>
            <a:endParaRPr kumimoji="1" lang="en-US" altLang="ja-JP" sz="1400" dirty="0"/>
          </a:p>
          <a:p>
            <a:r>
              <a:rPr kumimoji="1" lang="ja-JP" altLang="en-US" sz="1400" dirty="0"/>
              <a:t>　　　（アドバイザー派遣やセミナー講師に係る各種調整やルールづくりなど）</a:t>
            </a:r>
            <a:endParaRPr kumimoji="1" lang="en-US" altLang="ja-JP" sz="1400" dirty="0"/>
          </a:p>
          <a:p>
            <a:r>
              <a:rPr kumimoji="1" lang="ja-JP" altLang="en-US" sz="1400" dirty="0"/>
              <a:t>　</a:t>
            </a:r>
            <a:endParaRPr kumimoji="1" lang="en-US" altLang="ja-JP" sz="1400" dirty="0"/>
          </a:p>
        </p:txBody>
      </p:sp>
    </p:spTree>
    <p:extLst>
      <p:ext uri="{BB962C8B-B14F-4D97-AF65-F5344CB8AC3E}">
        <p14:creationId xmlns:p14="http://schemas.microsoft.com/office/powerpoint/2010/main" val="3266804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7203" y="2168389"/>
            <a:ext cx="8946797" cy="2862322"/>
          </a:xfrm>
          <a:prstGeom prst="rect">
            <a:avLst/>
          </a:prstGeom>
          <a:noFill/>
        </p:spPr>
        <p:txBody>
          <a:bodyPr wrap="square" rtlCol="0">
            <a:spAutoFit/>
          </a:bodyPr>
          <a:lstStyle/>
          <a:p>
            <a:endParaRPr kumimoji="1" lang="en-US" altLang="ja-JP" sz="3600" dirty="0">
              <a:latin typeface="Meiryo UI" panose="020B0604030504040204" pitchFamily="50" charset="-128"/>
              <a:ea typeface="Meiryo UI" panose="020B0604030504040204" pitchFamily="50" charset="-128"/>
            </a:endParaRPr>
          </a:p>
          <a:p>
            <a:r>
              <a:rPr kumimoji="1" lang="ja-JP" altLang="en-US" sz="3600" b="1" dirty="0"/>
              <a:t>②マンション管理適正化及び再生円滑化の</a:t>
            </a:r>
            <a:endParaRPr kumimoji="1" lang="en-US" altLang="ja-JP" sz="3600" b="1" dirty="0"/>
          </a:p>
          <a:p>
            <a:endParaRPr kumimoji="1" lang="en-US" altLang="ja-JP" sz="3600" b="1" dirty="0"/>
          </a:p>
          <a:p>
            <a:r>
              <a:rPr kumimoji="1" lang="ja-JP" altLang="en-US" sz="3600" b="1" dirty="0"/>
              <a:t>　基本的な考え方について</a:t>
            </a:r>
            <a:endParaRPr kumimoji="1" lang="en-US" altLang="ja-JP" sz="3600" dirty="0"/>
          </a:p>
          <a:p>
            <a:endParaRPr kumimoji="1" lang="en-US" altLang="ja-JP" sz="3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04965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9754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Meiryo UI" panose="020B0604030504040204" pitchFamily="50" charset="-128"/>
                <a:ea typeface="Meiryo UI" panose="020B0604030504040204" pitchFamily="50" charset="-128"/>
              </a:rPr>
              <a:t>　</a:t>
            </a:r>
            <a:r>
              <a:rPr kumimoji="1" lang="ja-JP" altLang="en-US" sz="2400" b="1" dirty="0"/>
              <a:t>マンション管理適正化及び再生円滑化の全体像</a:t>
            </a:r>
            <a:endParaRPr kumimoji="1" lang="ja-JP" altLang="en-US" sz="2400" b="1"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308965" y="587065"/>
            <a:ext cx="7622600" cy="1220847"/>
          </a:xfrm>
          <a:prstGeom prst="rect">
            <a:avLst/>
          </a:prstGeom>
          <a:noFill/>
        </p:spPr>
        <p:txBody>
          <a:bodyPr wrap="none" rtlCol="0">
            <a:spAutoFit/>
          </a:bodyPr>
          <a:lstStyle/>
          <a:p>
            <a:pPr>
              <a:lnSpc>
                <a:spcPts val="2200"/>
              </a:lnSpc>
            </a:pPr>
            <a:r>
              <a:rPr kumimoji="1" lang="ja-JP" altLang="en-US" sz="2000" dirty="0"/>
              <a:t>❏地方公共団体による実態調査が重要</a:t>
            </a:r>
            <a:endParaRPr kumimoji="1" lang="en-US" altLang="ja-JP" sz="2000" dirty="0"/>
          </a:p>
          <a:p>
            <a:pPr>
              <a:lnSpc>
                <a:spcPts val="2200"/>
              </a:lnSpc>
            </a:pPr>
            <a:r>
              <a:rPr kumimoji="1" lang="ja-JP" altLang="en-US" sz="2000" dirty="0"/>
              <a:t>❏分譲時点から適切な管理を確保することが重要</a:t>
            </a:r>
            <a:endParaRPr kumimoji="1" lang="en-US" altLang="ja-JP" sz="2000" dirty="0"/>
          </a:p>
          <a:p>
            <a:pPr>
              <a:lnSpc>
                <a:spcPts val="2200"/>
              </a:lnSpc>
            </a:pPr>
            <a:r>
              <a:rPr kumimoji="1" lang="ja-JP" altLang="en-US" sz="2000" dirty="0"/>
              <a:t>❏管理組合の自律的で適切な管理を促進することが重要</a:t>
            </a:r>
            <a:endParaRPr kumimoji="1" lang="en-US" altLang="ja-JP" sz="2000" dirty="0"/>
          </a:p>
          <a:p>
            <a:pPr>
              <a:lnSpc>
                <a:spcPts val="2200"/>
              </a:lnSpc>
            </a:pPr>
            <a:r>
              <a:rPr kumimoji="1" lang="ja-JP" altLang="en-US" sz="2000" dirty="0"/>
              <a:t>❏建替えや敷地</a:t>
            </a:r>
            <a:r>
              <a:rPr kumimoji="1" lang="ja-JP" altLang="en-US" sz="2000" dirty="0" smtClean="0"/>
              <a:t>売却による再生</a:t>
            </a:r>
            <a:r>
              <a:rPr kumimoji="1" lang="ja-JP" altLang="en-US" sz="2000" dirty="0"/>
              <a:t>は、中長期で検討することが重要</a:t>
            </a:r>
            <a:endParaRPr kumimoji="1" lang="en-US" altLang="ja-JP" sz="2000" dirty="0"/>
          </a:p>
        </p:txBody>
      </p:sp>
      <p:sp>
        <p:nvSpPr>
          <p:cNvPr id="520" name="正方形/長方形 519">
            <a:extLst>
              <a:ext uri="{FF2B5EF4-FFF2-40B4-BE49-F238E27FC236}">
                <a16:creationId xmlns:a16="http://schemas.microsoft.com/office/drawing/2014/main" id="{6BBD8A01-4493-4A25-869A-D0242574665E}"/>
              </a:ext>
            </a:extLst>
          </p:cNvPr>
          <p:cNvSpPr/>
          <p:nvPr/>
        </p:nvSpPr>
        <p:spPr>
          <a:xfrm>
            <a:off x="244697" y="561831"/>
            <a:ext cx="8699869" cy="1242744"/>
          </a:xfrm>
          <a:prstGeom prst="rect">
            <a:avLst/>
          </a:prstGeom>
          <a:noFill/>
          <a:ln w="285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endParaRPr kumimoji="1" lang="ja-JP" altLang="en-US" dirty="0">
              <a:solidFill>
                <a:schemeClr val="tx1"/>
              </a:solidFill>
            </a:endParaRPr>
          </a:p>
        </p:txBody>
      </p:sp>
      <p:sp>
        <p:nvSpPr>
          <p:cNvPr id="2" name="テキスト ボックス 1"/>
          <p:cNvSpPr txBox="1"/>
          <p:nvPr/>
        </p:nvSpPr>
        <p:spPr>
          <a:xfrm>
            <a:off x="88618" y="6617156"/>
            <a:ext cx="6955750" cy="215444"/>
          </a:xfrm>
          <a:prstGeom prst="rect">
            <a:avLst/>
          </a:prstGeom>
          <a:noFill/>
        </p:spPr>
        <p:txBody>
          <a:bodyPr wrap="none" rtlCol="0">
            <a:spAutoFit/>
          </a:bodyPr>
          <a:lstStyle/>
          <a:p>
            <a:r>
              <a:rPr kumimoji="1" lang="ja-JP" altLang="en-US" sz="800" dirty="0"/>
              <a:t>出典：国土交通省「第１回マンション管理の新制度の施行に関する検討会」資料を</a:t>
            </a:r>
            <a:r>
              <a:rPr kumimoji="1" lang="ja-JP" altLang="en-US" sz="800" dirty="0" smtClean="0"/>
              <a:t>もとに大阪府</a:t>
            </a:r>
            <a:r>
              <a:rPr kumimoji="1" lang="ja-JP" altLang="en-US" sz="800" dirty="0"/>
              <a:t>住宅まちづくり部居住企画課が変更・追記して作成</a:t>
            </a:r>
          </a:p>
        </p:txBody>
      </p:sp>
      <p:sp>
        <p:nvSpPr>
          <p:cNvPr id="8" name="フリーフォーム 7"/>
          <p:cNvSpPr/>
          <p:nvPr/>
        </p:nvSpPr>
        <p:spPr>
          <a:xfrm>
            <a:off x="7595758" y="2629049"/>
            <a:ext cx="1433875" cy="431345"/>
          </a:xfrm>
          <a:custGeom>
            <a:avLst/>
            <a:gdLst>
              <a:gd name="connsiteX0" fmla="*/ 0 w 1066800"/>
              <a:gd name="connsiteY0" fmla="*/ 342900 h 342900"/>
              <a:gd name="connsiteX1" fmla="*/ 374650 w 1066800"/>
              <a:gd name="connsiteY1" fmla="*/ 0 h 342900"/>
              <a:gd name="connsiteX2" fmla="*/ 1066800 w 1066800"/>
              <a:gd name="connsiteY2" fmla="*/ 0 h 342900"/>
              <a:gd name="connsiteX3" fmla="*/ 812800 w 1066800"/>
              <a:gd name="connsiteY3" fmla="*/ 336550 h 342900"/>
              <a:gd name="connsiteX4" fmla="*/ 0 w 1066800"/>
              <a:gd name="connsiteY4" fmla="*/ 342900 h 342900"/>
              <a:gd name="connsiteX0" fmla="*/ 0 w 1121430"/>
              <a:gd name="connsiteY0" fmla="*/ 345443 h 345443"/>
              <a:gd name="connsiteX1" fmla="*/ 429280 w 1121430"/>
              <a:gd name="connsiteY1" fmla="*/ 0 h 345443"/>
              <a:gd name="connsiteX2" fmla="*/ 1121430 w 1121430"/>
              <a:gd name="connsiteY2" fmla="*/ 0 h 345443"/>
              <a:gd name="connsiteX3" fmla="*/ 867430 w 1121430"/>
              <a:gd name="connsiteY3" fmla="*/ 336550 h 345443"/>
              <a:gd name="connsiteX4" fmla="*/ 0 w 1121430"/>
              <a:gd name="connsiteY4" fmla="*/ 345443 h 3454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1430" h="345443">
                <a:moveTo>
                  <a:pt x="0" y="345443"/>
                </a:moveTo>
                <a:lnTo>
                  <a:pt x="429280" y="0"/>
                </a:lnTo>
                <a:lnTo>
                  <a:pt x="1121430" y="0"/>
                </a:lnTo>
                <a:lnTo>
                  <a:pt x="867430" y="336550"/>
                </a:lnTo>
                <a:lnTo>
                  <a:pt x="0" y="345443"/>
                </a:lnTo>
                <a:close/>
              </a:path>
            </a:pathLst>
          </a:custGeom>
          <a:solidFill>
            <a:srgbClr val="99FF66"/>
          </a:solid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9" name="角丸四角形 8"/>
          <p:cNvSpPr/>
          <p:nvPr/>
        </p:nvSpPr>
        <p:spPr>
          <a:xfrm>
            <a:off x="7306023" y="2524877"/>
            <a:ext cx="623640" cy="353840"/>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10" name="直線矢印コネクタ 9"/>
          <p:cNvCxnSpPr/>
          <p:nvPr/>
        </p:nvCxnSpPr>
        <p:spPr>
          <a:xfrm>
            <a:off x="7005080" y="3826107"/>
            <a:ext cx="300942" cy="3840"/>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1" name="フリーフォーム 10"/>
          <p:cNvSpPr/>
          <p:nvPr/>
        </p:nvSpPr>
        <p:spPr>
          <a:xfrm>
            <a:off x="3155561" y="3458040"/>
            <a:ext cx="1433875" cy="431345"/>
          </a:xfrm>
          <a:custGeom>
            <a:avLst/>
            <a:gdLst>
              <a:gd name="connsiteX0" fmla="*/ 0 w 1066800"/>
              <a:gd name="connsiteY0" fmla="*/ 342900 h 342900"/>
              <a:gd name="connsiteX1" fmla="*/ 374650 w 1066800"/>
              <a:gd name="connsiteY1" fmla="*/ 0 h 342900"/>
              <a:gd name="connsiteX2" fmla="*/ 1066800 w 1066800"/>
              <a:gd name="connsiteY2" fmla="*/ 0 h 342900"/>
              <a:gd name="connsiteX3" fmla="*/ 812800 w 1066800"/>
              <a:gd name="connsiteY3" fmla="*/ 336550 h 342900"/>
              <a:gd name="connsiteX4" fmla="*/ 0 w 1066800"/>
              <a:gd name="connsiteY4" fmla="*/ 342900 h 342900"/>
              <a:gd name="connsiteX0" fmla="*/ 0 w 1121430"/>
              <a:gd name="connsiteY0" fmla="*/ 345443 h 345443"/>
              <a:gd name="connsiteX1" fmla="*/ 429280 w 1121430"/>
              <a:gd name="connsiteY1" fmla="*/ 0 h 345443"/>
              <a:gd name="connsiteX2" fmla="*/ 1121430 w 1121430"/>
              <a:gd name="connsiteY2" fmla="*/ 0 h 345443"/>
              <a:gd name="connsiteX3" fmla="*/ 867430 w 1121430"/>
              <a:gd name="connsiteY3" fmla="*/ 336550 h 345443"/>
              <a:gd name="connsiteX4" fmla="*/ 0 w 1121430"/>
              <a:gd name="connsiteY4" fmla="*/ 345443 h 3454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1430" h="345443">
                <a:moveTo>
                  <a:pt x="0" y="345443"/>
                </a:moveTo>
                <a:lnTo>
                  <a:pt x="429280" y="0"/>
                </a:lnTo>
                <a:lnTo>
                  <a:pt x="1121430" y="0"/>
                </a:lnTo>
                <a:lnTo>
                  <a:pt x="867430" y="336550"/>
                </a:lnTo>
                <a:lnTo>
                  <a:pt x="0" y="345443"/>
                </a:lnTo>
                <a:close/>
              </a:path>
            </a:pathLst>
          </a:custGeom>
          <a:solidFill>
            <a:srgbClr val="99FF66"/>
          </a:solid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2" name="フリーフォーム 11"/>
          <p:cNvSpPr/>
          <p:nvPr/>
        </p:nvSpPr>
        <p:spPr>
          <a:xfrm>
            <a:off x="1874140" y="3458040"/>
            <a:ext cx="1433875" cy="431345"/>
          </a:xfrm>
          <a:custGeom>
            <a:avLst/>
            <a:gdLst>
              <a:gd name="connsiteX0" fmla="*/ 0 w 1066800"/>
              <a:gd name="connsiteY0" fmla="*/ 342900 h 342900"/>
              <a:gd name="connsiteX1" fmla="*/ 374650 w 1066800"/>
              <a:gd name="connsiteY1" fmla="*/ 0 h 342900"/>
              <a:gd name="connsiteX2" fmla="*/ 1066800 w 1066800"/>
              <a:gd name="connsiteY2" fmla="*/ 0 h 342900"/>
              <a:gd name="connsiteX3" fmla="*/ 812800 w 1066800"/>
              <a:gd name="connsiteY3" fmla="*/ 336550 h 342900"/>
              <a:gd name="connsiteX4" fmla="*/ 0 w 1066800"/>
              <a:gd name="connsiteY4" fmla="*/ 342900 h 342900"/>
              <a:gd name="connsiteX0" fmla="*/ 0 w 1121430"/>
              <a:gd name="connsiteY0" fmla="*/ 345443 h 345443"/>
              <a:gd name="connsiteX1" fmla="*/ 429280 w 1121430"/>
              <a:gd name="connsiteY1" fmla="*/ 0 h 345443"/>
              <a:gd name="connsiteX2" fmla="*/ 1121430 w 1121430"/>
              <a:gd name="connsiteY2" fmla="*/ 0 h 345443"/>
              <a:gd name="connsiteX3" fmla="*/ 867430 w 1121430"/>
              <a:gd name="connsiteY3" fmla="*/ 336550 h 345443"/>
              <a:gd name="connsiteX4" fmla="*/ 0 w 1121430"/>
              <a:gd name="connsiteY4" fmla="*/ 345443 h 3454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1430" h="345443">
                <a:moveTo>
                  <a:pt x="0" y="345443"/>
                </a:moveTo>
                <a:lnTo>
                  <a:pt x="429280" y="0"/>
                </a:lnTo>
                <a:lnTo>
                  <a:pt x="1121430" y="0"/>
                </a:lnTo>
                <a:lnTo>
                  <a:pt x="867430" y="336550"/>
                </a:lnTo>
                <a:lnTo>
                  <a:pt x="0" y="345443"/>
                </a:lnTo>
                <a:close/>
              </a:path>
            </a:pathLst>
          </a:custGeom>
          <a:solidFill>
            <a:srgbClr val="99FF66"/>
          </a:solid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3" name="フリーフォーム 12"/>
          <p:cNvSpPr/>
          <p:nvPr/>
        </p:nvSpPr>
        <p:spPr>
          <a:xfrm>
            <a:off x="4692537" y="3458040"/>
            <a:ext cx="1433875" cy="431345"/>
          </a:xfrm>
          <a:custGeom>
            <a:avLst/>
            <a:gdLst>
              <a:gd name="connsiteX0" fmla="*/ 0 w 1066800"/>
              <a:gd name="connsiteY0" fmla="*/ 342900 h 342900"/>
              <a:gd name="connsiteX1" fmla="*/ 374650 w 1066800"/>
              <a:gd name="connsiteY1" fmla="*/ 0 h 342900"/>
              <a:gd name="connsiteX2" fmla="*/ 1066800 w 1066800"/>
              <a:gd name="connsiteY2" fmla="*/ 0 h 342900"/>
              <a:gd name="connsiteX3" fmla="*/ 812800 w 1066800"/>
              <a:gd name="connsiteY3" fmla="*/ 336550 h 342900"/>
              <a:gd name="connsiteX4" fmla="*/ 0 w 1066800"/>
              <a:gd name="connsiteY4" fmla="*/ 342900 h 342900"/>
              <a:gd name="connsiteX0" fmla="*/ 0 w 1121430"/>
              <a:gd name="connsiteY0" fmla="*/ 345443 h 345443"/>
              <a:gd name="connsiteX1" fmla="*/ 429280 w 1121430"/>
              <a:gd name="connsiteY1" fmla="*/ 0 h 345443"/>
              <a:gd name="connsiteX2" fmla="*/ 1121430 w 1121430"/>
              <a:gd name="connsiteY2" fmla="*/ 0 h 345443"/>
              <a:gd name="connsiteX3" fmla="*/ 867430 w 1121430"/>
              <a:gd name="connsiteY3" fmla="*/ 336550 h 345443"/>
              <a:gd name="connsiteX4" fmla="*/ 0 w 1121430"/>
              <a:gd name="connsiteY4" fmla="*/ 345443 h 3454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1430" h="345443">
                <a:moveTo>
                  <a:pt x="0" y="345443"/>
                </a:moveTo>
                <a:lnTo>
                  <a:pt x="429280" y="0"/>
                </a:lnTo>
                <a:lnTo>
                  <a:pt x="1121430" y="0"/>
                </a:lnTo>
                <a:lnTo>
                  <a:pt x="867430" y="336550"/>
                </a:lnTo>
                <a:lnTo>
                  <a:pt x="0" y="345443"/>
                </a:lnTo>
                <a:close/>
              </a:path>
            </a:pathLst>
          </a:custGeom>
          <a:solidFill>
            <a:srgbClr val="99FF66"/>
          </a:solid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4" name="フリーフォーム 13"/>
          <p:cNvSpPr/>
          <p:nvPr/>
        </p:nvSpPr>
        <p:spPr>
          <a:xfrm>
            <a:off x="7605251" y="3631699"/>
            <a:ext cx="1433875" cy="431345"/>
          </a:xfrm>
          <a:custGeom>
            <a:avLst/>
            <a:gdLst>
              <a:gd name="connsiteX0" fmla="*/ 0 w 1066800"/>
              <a:gd name="connsiteY0" fmla="*/ 342900 h 342900"/>
              <a:gd name="connsiteX1" fmla="*/ 374650 w 1066800"/>
              <a:gd name="connsiteY1" fmla="*/ 0 h 342900"/>
              <a:gd name="connsiteX2" fmla="*/ 1066800 w 1066800"/>
              <a:gd name="connsiteY2" fmla="*/ 0 h 342900"/>
              <a:gd name="connsiteX3" fmla="*/ 812800 w 1066800"/>
              <a:gd name="connsiteY3" fmla="*/ 336550 h 342900"/>
              <a:gd name="connsiteX4" fmla="*/ 0 w 1066800"/>
              <a:gd name="connsiteY4" fmla="*/ 342900 h 342900"/>
              <a:gd name="connsiteX0" fmla="*/ 0 w 1121430"/>
              <a:gd name="connsiteY0" fmla="*/ 345443 h 345443"/>
              <a:gd name="connsiteX1" fmla="*/ 429280 w 1121430"/>
              <a:gd name="connsiteY1" fmla="*/ 0 h 345443"/>
              <a:gd name="connsiteX2" fmla="*/ 1121430 w 1121430"/>
              <a:gd name="connsiteY2" fmla="*/ 0 h 345443"/>
              <a:gd name="connsiteX3" fmla="*/ 867430 w 1121430"/>
              <a:gd name="connsiteY3" fmla="*/ 336550 h 345443"/>
              <a:gd name="connsiteX4" fmla="*/ 0 w 1121430"/>
              <a:gd name="connsiteY4" fmla="*/ 345443 h 3454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1430" h="345443">
                <a:moveTo>
                  <a:pt x="0" y="345443"/>
                </a:moveTo>
                <a:lnTo>
                  <a:pt x="429280" y="0"/>
                </a:lnTo>
                <a:lnTo>
                  <a:pt x="1121430" y="0"/>
                </a:lnTo>
                <a:lnTo>
                  <a:pt x="867430" y="336550"/>
                </a:lnTo>
                <a:lnTo>
                  <a:pt x="0" y="345443"/>
                </a:lnTo>
                <a:close/>
              </a:path>
            </a:pathLst>
          </a:custGeom>
          <a:solidFill>
            <a:srgbClr val="F5BD73"/>
          </a:solid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6" name="角丸四角形 15"/>
          <p:cNvSpPr/>
          <p:nvPr/>
        </p:nvSpPr>
        <p:spPr>
          <a:xfrm>
            <a:off x="3478162" y="2524877"/>
            <a:ext cx="862521" cy="34985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7" name="テキスト ボックス 16"/>
          <p:cNvSpPr txBox="1"/>
          <p:nvPr/>
        </p:nvSpPr>
        <p:spPr>
          <a:xfrm>
            <a:off x="2292878" y="2560953"/>
            <a:ext cx="554300"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入居</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nvGrpSpPr>
          <p:cNvPr id="18" name="グループ化 17">
            <a:extLst>
              <a:ext uri="{FF2B5EF4-FFF2-40B4-BE49-F238E27FC236}">
                <a16:creationId xmlns:a16="http://schemas.microsoft.com/office/drawing/2014/main" id="{7EC32914-7C3D-46E1-9AE9-EB372B3415F3}"/>
              </a:ext>
            </a:extLst>
          </p:cNvPr>
          <p:cNvGrpSpPr/>
          <p:nvPr/>
        </p:nvGrpSpPr>
        <p:grpSpPr>
          <a:xfrm>
            <a:off x="2067587" y="3021962"/>
            <a:ext cx="1028080" cy="915160"/>
            <a:chOff x="173012" y="1880886"/>
            <a:chExt cx="1028080" cy="915160"/>
          </a:xfrm>
        </p:grpSpPr>
        <p:sp>
          <p:nvSpPr>
            <p:cNvPr id="19" name="フリーフォーム 1135">
              <a:extLst>
                <a:ext uri="{FF2B5EF4-FFF2-40B4-BE49-F238E27FC236}">
                  <a16:creationId xmlns:a16="http://schemas.microsoft.com/office/drawing/2014/main" id="{E9ABE71B-4CF6-4D84-B8EF-A130449D2A8B}"/>
                </a:ext>
              </a:extLst>
            </p:cNvPr>
            <p:cNvSpPr/>
            <p:nvPr/>
          </p:nvSpPr>
          <p:spPr>
            <a:xfrm>
              <a:off x="305574" y="2066509"/>
              <a:ext cx="768673" cy="175463"/>
            </a:xfrm>
            <a:custGeom>
              <a:avLst/>
              <a:gdLst>
                <a:gd name="connsiteX0" fmla="*/ 0 w 908050"/>
                <a:gd name="connsiteY0" fmla="*/ 171450 h 177800"/>
                <a:gd name="connsiteX1" fmla="*/ 165100 w 908050"/>
                <a:gd name="connsiteY1" fmla="*/ 0 h 177800"/>
                <a:gd name="connsiteX2" fmla="*/ 908050 w 908050"/>
                <a:gd name="connsiteY2" fmla="*/ 0 h 177800"/>
                <a:gd name="connsiteX3" fmla="*/ 736600 w 908050"/>
                <a:gd name="connsiteY3" fmla="*/ 177800 h 177800"/>
                <a:gd name="connsiteX4" fmla="*/ 0 w 908050"/>
                <a:gd name="connsiteY4" fmla="*/ 171450 h 177800"/>
                <a:gd name="connsiteX0" fmla="*/ 0 w 908050"/>
                <a:gd name="connsiteY0" fmla="*/ 171450 h 249237"/>
                <a:gd name="connsiteX1" fmla="*/ 165100 w 908050"/>
                <a:gd name="connsiteY1" fmla="*/ 0 h 249237"/>
                <a:gd name="connsiteX2" fmla="*/ 908050 w 908050"/>
                <a:gd name="connsiteY2" fmla="*/ 0 h 249237"/>
                <a:gd name="connsiteX3" fmla="*/ 746125 w 908050"/>
                <a:gd name="connsiteY3" fmla="*/ 249237 h 249237"/>
                <a:gd name="connsiteX4" fmla="*/ 0 w 908050"/>
                <a:gd name="connsiteY4" fmla="*/ 171450 h 249237"/>
                <a:gd name="connsiteX0" fmla="*/ 0 w 917575"/>
                <a:gd name="connsiteY0" fmla="*/ 257175 h 257175"/>
                <a:gd name="connsiteX1" fmla="*/ 174625 w 917575"/>
                <a:gd name="connsiteY1" fmla="*/ 0 h 257175"/>
                <a:gd name="connsiteX2" fmla="*/ 917575 w 917575"/>
                <a:gd name="connsiteY2" fmla="*/ 0 h 257175"/>
                <a:gd name="connsiteX3" fmla="*/ 755650 w 917575"/>
                <a:gd name="connsiteY3" fmla="*/ 249237 h 257175"/>
                <a:gd name="connsiteX4" fmla="*/ 0 w 917575"/>
                <a:gd name="connsiteY4" fmla="*/ 257175 h 257175"/>
                <a:gd name="connsiteX0" fmla="*/ 0 w 927100"/>
                <a:gd name="connsiteY0" fmla="*/ 257175 h 257175"/>
                <a:gd name="connsiteX1" fmla="*/ 174625 w 927100"/>
                <a:gd name="connsiteY1" fmla="*/ 0 h 257175"/>
                <a:gd name="connsiteX2" fmla="*/ 927100 w 927100"/>
                <a:gd name="connsiteY2" fmla="*/ 4763 h 257175"/>
                <a:gd name="connsiteX3" fmla="*/ 755650 w 927100"/>
                <a:gd name="connsiteY3" fmla="*/ 249237 h 257175"/>
                <a:gd name="connsiteX4" fmla="*/ 0 w 927100"/>
                <a:gd name="connsiteY4" fmla="*/ 257175 h 257175"/>
                <a:gd name="connsiteX0" fmla="*/ 0 w 927100"/>
                <a:gd name="connsiteY0" fmla="*/ 257175 h 257175"/>
                <a:gd name="connsiteX1" fmla="*/ 128879 w 927100"/>
                <a:gd name="connsiteY1" fmla="*/ 0 h 257175"/>
                <a:gd name="connsiteX2" fmla="*/ 927100 w 927100"/>
                <a:gd name="connsiteY2" fmla="*/ 4763 h 257175"/>
                <a:gd name="connsiteX3" fmla="*/ 755650 w 927100"/>
                <a:gd name="connsiteY3" fmla="*/ 249237 h 257175"/>
                <a:gd name="connsiteX4" fmla="*/ 0 w 927100"/>
                <a:gd name="connsiteY4" fmla="*/ 257175 h 257175"/>
                <a:gd name="connsiteX0" fmla="*/ 0 w 927100"/>
                <a:gd name="connsiteY0" fmla="*/ 305752 h 305752"/>
                <a:gd name="connsiteX1" fmla="*/ 128879 w 927100"/>
                <a:gd name="connsiteY1" fmla="*/ 48577 h 305752"/>
                <a:gd name="connsiteX2" fmla="*/ 927100 w 927100"/>
                <a:gd name="connsiteY2" fmla="*/ 0 h 305752"/>
                <a:gd name="connsiteX3" fmla="*/ 755650 w 927100"/>
                <a:gd name="connsiteY3" fmla="*/ 297814 h 305752"/>
                <a:gd name="connsiteX4" fmla="*/ 0 w 927100"/>
                <a:gd name="connsiteY4" fmla="*/ 305752 h 305752"/>
                <a:gd name="connsiteX0" fmla="*/ 0 w 927100"/>
                <a:gd name="connsiteY0" fmla="*/ 310515 h 310515"/>
                <a:gd name="connsiteX1" fmla="*/ 161555 w 927100"/>
                <a:gd name="connsiteY1" fmla="*/ 0 h 310515"/>
                <a:gd name="connsiteX2" fmla="*/ 927100 w 927100"/>
                <a:gd name="connsiteY2" fmla="*/ 4763 h 310515"/>
                <a:gd name="connsiteX3" fmla="*/ 755650 w 927100"/>
                <a:gd name="connsiteY3" fmla="*/ 302577 h 310515"/>
                <a:gd name="connsiteX4" fmla="*/ 0 w 927100"/>
                <a:gd name="connsiteY4" fmla="*/ 310515 h 310515"/>
                <a:gd name="connsiteX0" fmla="*/ 0 w 927100"/>
                <a:gd name="connsiteY0" fmla="*/ 310515 h 310515"/>
                <a:gd name="connsiteX1" fmla="*/ 161555 w 927100"/>
                <a:gd name="connsiteY1" fmla="*/ 0 h 310515"/>
                <a:gd name="connsiteX2" fmla="*/ 927100 w 927100"/>
                <a:gd name="connsiteY2" fmla="*/ 4763 h 310515"/>
                <a:gd name="connsiteX3" fmla="*/ 769265 w 927100"/>
                <a:gd name="connsiteY3" fmla="*/ 302577 h 310515"/>
                <a:gd name="connsiteX4" fmla="*/ 0 w 927100"/>
                <a:gd name="connsiteY4" fmla="*/ 310515 h 310515"/>
                <a:gd name="connsiteX0" fmla="*/ 0 w 927100"/>
                <a:gd name="connsiteY0" fmla="*/ 305753 h 305753"/>
                <a:gd name="connsiteX1" fmla="*/ 222807 w 927100"/>
                <a:gd name="connsiteY1" fmla="*/ 15643 h 305753"/>
                <a:gd name="connsiteX2" fmla="*/ 927100 w 927100"/>
                <a:gd name="connsiteY2" fmla="*/ 1 h 305753"/>
                <a:gd name="connsiteX3" fmla="*/ 769265 w 927100"/>
                <a:gd name="connsiteY3" fmla="*/ 297815 h 305753"/>
                <a:gd name="connsiteX4" fmla="*/ 0 w 927100"/>
                <a:gd name="connsiteY4" fmla="*/ 305753 h 305753"/>
                <a:gd name="connsiteX0" fmla="*/ 0 w 927100"/>
                <a:gd name="connsiteY0" fmla="*/ 305751 h 305751"/>
                <a:gd name="connsiteX1" fmla="*/ 193275 w 927100"/>
                <a:gd name="connsiteY1" fmla="*/ 337 h 305751"/>
                <a:gd name="connsiteX2" fmla="*/ 927100 w 927100"/>
                <a:gd name="connsiteY2" fmla="*/ -1 h 305751"/>
                <a:gd name="connsiteX3" fmla="*/ 769265 w 927100"/>
                <a:gd name="connsiteY3" fmla="*/ 297813 h 305751"/>
                <a:gd name="connsiteX4" fmla="*/ 0 w 927100"/>
                <a:gd name="connsiteY4" fmla="*/ 305751 h 305751"/>
                <a:gd name="connsiteX0" fmla="*/ 0 w 1140388"/>
                <a:gd name="connsiteY0" fmla="*/ 305753 h 305753"/>
                <a:gd name="connsiteX1" fmla="*/ 193275 w 1140388"/>
                <a:gd name="connsiteY1" fmla="*/ 339 h 305753"/>
                <a:gd name="connsiteX2" fmla="*/ 1140388 w 1140388"/>
                <a:gd name="connsiteY2" fmla="*/ 0 h 305753"/>
                <a:gd name="connsiteX3" fmla="*/ 769265 w 1140388"/>
                <a:gd name="connsiteY3" fmla="*/ 297815 h 305753"/>
                <a:gd name="connsiteX4" fmla="*/ 0 w 1140388"/>
                <a:gd name="connsiteY4" fmla="*/ 305753 h 305753"/>
                <a:gd name="connsiteX0" fmla="*/ 0 w 1140388"/>
                <a:gd name="connsiteY0" fmla="*/ 305753 h 305753"/>
                <a:gd name="connsiteX1" fmla="*/ 193275 w 1140388"/>
                <a:gd name="connsiteY1" fmla="*/ 339 h 305753"/>
                <a:gd name="connsiteX2" fmla="*/ 1140388 w 1140388"/>
                <a:gd name="connsiteY2" fmla="*/ 0 h 305753"/>
                <a:gd name="connsiteX3" fmla="*/ 993218 w 1140388"/>
                <a:gd name="connsiteY3" fmla="*/ 301960 h 305753"/>
                <a:gd name="connsiteX4" fmla="*/ 0 w 1140388"/>
                <a:gd name="connsiteY4" fmla="*/ 305753 h 305753"/>
                <a:gd name="connsiteX0" fmla="*/ 0 w 1147497"/>
                <a:gd name="connsiteY0" fmla="*/ 305414 h 305414"/>
                <a:gd name="connsiteX1" fmla="*/ 193275 w 1147497"/>
                <a:gd name="connsiteY1" fmla="*/ 0 h 305414"/>
                <a:gd name="connsiteX2" fmla="*/ 1147497 w 1147497"/>
                <a:gd name="connsiteY2" fmla="*/ 3807 h 305414"/>
                <a:gd name="connsiteX3" fmla="*/ 993218 w 1147497"/>
                <a:gd name="connsiteY3" fmla="*/ 301621 h 305414"/>
                <a:gd name="connsiteX4" fmla="*/ 0 w 1147497"/>
                <a:gd name="connsiteY4" fmla="*/ 305414 h 305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7497" h="305414">
                  <a:moveTo>
                    <a:pt x="0" y="305414"/>
                  </a:moveTo>
                  <a:lnTo>
                    <a:pt x="193275" y="0"/>
                  </a:lnTo>
                  <a:lnTo>
                    <a:pt x="1147497" y="3807"/>
                  </a:lnTo>
                  <a:lnTo>
                    <a:pt x="993218" y="301621"/>
                  </a:lnTo>
                  <a:lnTo>
                    <a:pt x="0" y="305414"/>
                  </a:lnTo>
                  <a:close/>
                </a:path>
              </a:pathLst>
            </a:custGeom>
            <a:solidFill>
              <a:schemeClr val="bg1"/>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0" name="正方形/長方形 321">
              <a:extLst>
                <a:ext uri="{FF2B5EF4-FFF2-40B4-BE49-F238E27FC236}">
                  <a16:creationId xmlns:a16="http://schemas.microsoft.com/office/drawing/2014/main" id="{9283E3D3-F229-4BB4-ACB6-C6032302F297}"/>
                </a:ext>
              </a:extLst>
            </p:cNvPr>
            <p:cNvSpPr/>
            <p:nvPr/>
          </p:nvSpPr>
          <p:spPr>
            <a:xfrm>
              <a:off x="305574" y="2235369"/>
              <a:ext cx="676483" cy="410755"/>
            </a:xfrm>
            <a:custGeom>
              <a:avLst/>
              <a:gdLst>
                <a:gd name="connsiteX0" fmla="*/ 0 w 662196"/>
                <a:gd name="connsiteY0" fmla="*/ 0 h 408374"/>
                <a:gd name="connsiteX1" fmla="*/ 662196 w 662196"/>
                <a:gd name="connsiteY1" fmla="*/ 0 h 408374"/>
                <a:gd name="connsiteX2" fmla="*/ 662196 w 662196"/>
                <a:gd name="connsiteY2" fmla="*/ 408374 h 408374"/>
                <a:gd name="connsiteX3" fmla="*/ 0 w 662196"/>
                <a:gd name="connsiteY3" fmla="*/ 408374 h 408374"/>
                <a:gd name="connsiteX4" fmla="*/ 0 w 662196"/>
                <a:gd name="connsiteY4" fmla="*/ 0 h 408374"/>
                <a:gd name="connsiteX0" fmla="*/ 0 w 676483"/>
                <a:gd name="connsiteY0" fmla="*/ 0 h 410755"/>
                <a:gd name="connsiteX1" fmla="*/ 662196 w 676483"/>
                <a:gd name="connsiteY1" fmla="*/ 0 h 410755"/>
                <a:gd name="connsiteX2" fmla="*/ 676483 w 676483"/>
                <a:gd name="connsiteY2" fmla="*/ 410755 h 410755"/>
                <a:gd name="connsiteX3" fmla="*/ 0 w 676483"/>
                <a:gd name="connsiteY3" fmla="*/ 408374 h 410755"/>
                <a:gd name="connsiteX4" fmla="*/ 0 w 676483"/>
                <a:gd name="connsiteY4" fmla="*/ 0 h 410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6483" h="410755">
                  <a:moveTo>
                    <a:pt x="0" y="0"/>
                  </a:moveTo>
                  <a:lnTo>
                    <a:pt x="662196" y="0"/>
                  </a:lnTo>
                  <a:lnTo>
                    <a:pt x="676483" y="410755"/>
                  </a:lnTo>
                  <a:lnTo>
                    <a:pt x="0" y="408374"/>
                  </a:lnTo>
                  <a:lnTo>
                    <a:pt x="0" y="0"/>
                  </a:lnTo>
                  <a:close/>
                </a:path>
              </a:pathLst>
            </a:custGeom>
            <a:solidFill>
              <a:schemeClr val="bg1"/>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1" name="フリーフォーム 1137">
              <a:extLst>
                <a:ext uri="{FF2B5EF4-FFF2-40B4-BE49-F238E27FC236}">
                  <a16:creationId xmlns:a16="http://schemas.microsoft.com/office/drawing/2014/main" id="{925B890A-D68F-4D87-B07A-3A6BCEFEE999}"/>
                </a:ext>
              </a:extLst>
            </p:cNvPr>
            <p:cNvSpPr/>
            <p:nvPr/>
          </p:nvSpPr>
          <p:spPr>
            <a:xfrm>
              <a:off x="981209" y="2069235"/>
              <a:ext cx="103481" cy="578376"/>
            </a:xfrm>
            <a:custGeom>
              <a:avLst/>
              <a:gdLst>
                <a:gd name="connsiteX0" fmla="*/ 158750 w 177800"/>
                <a:gd name="connsiteY0" fmla="*/ 0 h 596900"/>
                <a:gd name="connsiteX1" fmla="*/ 0 w 177800"/>
                <a:gd name="connsiteY1" fmla="*/ 171450 h 596900"/>
                <a:gd name="connsiteX2" fmla="*/ 0 w 177800"/>
                <a:gd name="connsiteY2" fmla="*/ 596900 h 596900"/>
                <a:gd name="connsiteX3" fmla="*/ 177800 w 177800"/>
                <a:gd name="connsiteY3" fmla="*/ 412750 h 596900"/>
                <a:gd name="connsiteX4" fmla="*/ 158750 w 177800"/>
                <a:gd name="connsiteY4" fmla="*/ 0 h 596900"/>
                <a:gd name="connsiteX0" fmla="*/ 173038 w 177800"/>
                <a:gd name="connsiteY0" fmla="*/ 0 h 601662"/>
                <a:gd name="connsiteX1" fmla="*/ 0 w 177800"/>
                <a:gd name="connsiteY1" fmla="*/ 176212 h 601662"/>
                <a:gd name="connsiteX2" fmla="*/ 0 w 177800"/>
                <a:gd name="connsiteY2" fmla="*/ 601662 h 601662"/>
                <a:gd name="connsiteX3" fmla="*/ 177800 w 177800"/>
                <a:gd name="connsiteY3" fmla="*/ 417512 h 601662"/>
                <a:gd name="connsiteX4" fmla="*/ 173038 w 177800"/>
                <a:gd name="connsiteY4" fmla="*/ 0 h 601662"/>
                <a:gd name="connsiteX0" fmla="*/ 177800 w 182562"/>
                <a:gd name="connsiteY0" fmla="*/ 0 h 601662"/>
                <a:gd name="connsiteX1" fmla="*/ 0 w 182562"/>
                <a:gd name="connsiteY1" fmla="*/ 238125 h 601662"/>
                <a:gd name="connsiteX2" fmla="*/ 4762 w 182562"/>
                <a:gd name="connsiteY2" fmla="*/ 601662 h 601662"/>
                <a:gd name="connsiteX3" fmla="*/ 182562 w 182562"/>
                <a:gd name="connsiteY3" fmla="*/ 417512 h 601662"/>
                <a:gd name="connsiteX4" fmla="*/ 177800 w 182562"/>
                <a:gd name="connsiteY4" fmla="*/ 0 h 601662"/>
                <a:gd name="connsiteX0" fmla="*/ 178259 w 183021"/>
                <a:gd name="connsiteY0" fmla="*/ 0 h 673100"/>
                <a:gd name="connsiteX1" fmla="*/ 459 w 183021"/>
                <a:gd name="connsiteY1" fmla="*/ 238125 h 673100"/>
                <a:gd name="connsiteX2" fmla="*/ 458 w 183021"/>
                <a:gd name="connsiteY2" fmla="*/ 673100 h 673100"/>
                <a:gd name="connsiteX3" fmla="*/ 183021 w 183021"/>
                <a:gd name="connsiteY3" fmla="*/ 417512 h 673100"/>
                <a:gd name="connsiteX4" fmla="*/ 178259 w 183021"/>
                <a:gd name="connsiteY4" fmla="*/ 0 h 673100"/>
                <a:gd name="connsiteX0" fmla="*/ 178259 w 190641"/>
                <a:gd name="connsiteY0" fmla="*/ 0 h 673100"/>
                <a:gd name="connsiteX1" fmla="*/ 459 w 190641"/>
                <a:gd name="connsiteY1" fmla="*/ 238125 h 673100"/>
                <a:gd name="connsiteX2" fmla="*/ 458 w 190641"/>
                <a:gd name="connsiteY2" fmla="*/ 673100 h 673100"/>
                <a:gd name="connsiteX3" fmla="*/ 190641 w 190641"/>
                <a:gd name="connsiteY3" fmla="*/ 379412 h 673100"/>
                <a:gd name="connsiteX4" fmla="*/ 178259 w 190641"/>
                <a:gd name="connsiteY4" fmla="*/ 0 h 673100"/>
                <a:gd name="connsiteX0" fmla="*/ 178259 w 190641"/>
                <a:gd name="connsiteY0" fmla="*/ 0 h 734060"/>
                <a:gd name="connsiteX1" fmla="*/ 459 w 190641"/>
                <a:gd name="connsiteY1" fmla="*/ 299085 h 734060"/>
                <a:gd name="connsiteX2" fmla="*/ 458 w 190641"/>
                <a:gd name="connsiteY2" fmla="*/ 734060 h 734060"/>
                <a:gd name="connsiteX3" fmla="*/ 190641 w 190641"/>
                <a:gd name="connsiteY3" fmla="*/ 440372 h 734060"/>
                <a:gd name="connsiteX4" fmla="*/ 178259 w 190641"/>
                <a:gd name="connsiteY4" fmla="*/ 0 h 734060"/>
                <a:gd name="connsiteX0" fmla="*/ 181434 w 190641"/>
                <a:gd name="connsiteY0" fmla="*/ 0 h 718185"/>
                <a:gd name="connsiteX1" fmla="*/ 459 w 190641"/>
                <a:gd name="connsiteY1" fmla="*/ 283210 h 718185"/>
                <a:gd name="connsiteX2" fmla="*/ 458 w 190641"/>
                <a:gd name="connsiteY2" fmla="*/ 718185 h 718185"/>
                <a:gd name="connsiteX3" fmla="*/ 190641 w 190641"/>
                <a:gd name="connsiteY3" fmla="*/ 424497 h 718185"/>
                <a:gd name="connsiteX4" fmla="*/ 181434 w 190641"/>
                <a:gd name="connsiteY4" fmla="*/ 0 h 718185"/>
                <a:gd name="connsiteX0" fmla="*/ 181434 w 181680"/>
                <a:gd name="connsiteY0" fmla="*/ 0 h 718185"/>
                <a:gd name="connsiteX1" fmla="*/ 459 w 181680"/>
                <a:gd name="connsiteY1" fmla="*/ 283210 h 718185"/>
                <a:gd name="connsiteX2" fmla="*/ 458 w 181680"/>
                <a:gd name="connsiteY2" fmla="*/ 718185 h 718185"/>
                <a:gd name="connsiteX3" fmla="*/ 177941 w 181680"/>
                <a:gd name="connsiteY3" fmla="*/ 424497 h 718185"/>
                <a:gd name="connsiteX4" fmla="*/ 181434 w 181680"/>
                <a:gd name="connsiteY4" fmla="*/ 0 h 718185"/>
                <a:gd name="connsiteX0" fmla="*/ 180974 w 181220"/>
                <a:gd name="connsiteY0" fmla="*/ 0 h 1399216"/>
                <a:gd name="connsiteX1" fmla="*/ -1 w 181220"/>
                <a:gd name="connsiteY1" fmla="*/ 283210 h 1399216"/>
                <a:gd name="connsiteX2" fmla="*/ 22955 w 181220"/>
                <a:gd name="connsiteY2" fmla="*/ 1399216 h 1399216"/>
                <a:gd name="connsiteX3" fmla="*/ 177481 w 181220"/>
                <a:gd name="connsiteY3" fmla="*/ 424497 h 1399216"/>
                <a:gd name="connsiteX4" fmla="*/ 180974 w 181220"/>
                <a:gd name="connsiteY4" fmla="*/ 0 h 1399216"/>
                <a:gd name="connsiteX0" fmla="*/ 180976 w 215744"/>
                <a:gd name="connsiteY0" fmla="*/ 0 h 1399216"/>
                <a:gd name="connsiteX1" fmla="*/ 1 w 215744"/>
                <a:gd name="connsiteY1" fmla="*/ 283210 h 1399216"/>
                <a:gd name="connsiteX2" fmla="*/ 22957 w 215744"/>
                <a:gd name="connsiteY2" fmla="*/ 1399216 h 1399216"/>
                <a:gd name="connsiteX3" fmla="*/ 215744 w 215744"/>
                <a:gd name="connsiteY3" fmla="*/ 1136134 h 1399216"/>
                <a:gd name="connsiteX4" fmla="*/ 180976 w 215744"/>
                <a:gd name="connsiteY4" fmla="*/ 0 h 1399216"/>
                <a:gd name="connsiteX0" fmla="*/ 180974 w 215742"/>
                <a:gd name="connsiteY0" fmla="*/ 0 h 1136134"/>
                <a:gd name="connsiteX1" fmla="*/ -1 w 215742"/>
                <a:gd name="connsiteY1" fmla="*/ 283210 h 1136134"/>
                <a:gd name="connsiteX2" fmla="*/ 19129 w 215742"/>
                <a:gd name="connsiteY2" fmla="*/ 986007 h 1136134"/>
                <a:gd name="connsiteX3" fmla="*/ 215742 w 215742"/>
                <a:gd name="connsiteY3" fmla="*/ 1136134 h 1136134"/>
                <a:gd name="connsiteX4" fmla="*/ 180974 w 215742"/>
                <a:gd name="connsiteY4" fmla="*/ 0 h 1136134"/>
                <a:gd name="connsiteX0" fmla="*/ 180976 w 200440"/>
                <a:gd name="connsiteY0" fmla="*/ 0 h 986007"/>
                <a:gd name="connsiteX1" fmla="*/ 1 w 200440"/>
                <a:gd name="connsiteY1" fmla="*/ 283210 h 986007"/>
                <a:gd name="connsiteX2" fmla="*/ 19131 w 200440"/>
                <a:gd name="connsiteY2" fmla="*/ 986007 h 986007"/>
                <a:gd name="connsiteX3" fmla="*/ 200440 w 200440"/>
                <a:gd name="connsiteY3" fmla="*/ 699969 h 986007"/>
                <a:gd name="connsiteX4" fmla="*/ 180976 w 200440"/>
                <a:gd name="connsiteY4" fmla="*/ 0 h 986007"/>
                <a:gd name="connsiteX0" fmla="*/ 195106 w 214570"/>
                <a:gd name="connsiteY0" fmla="*/ 0 h 998442"/>
                <a:gd name="connsiteX1" fmla="*/ 14131 w 214570"/>
                <a:gd name="connsiteY1" fmla="*/ 283210 h 998442"/>
                <a:gd name="connsiteX2" fmla="*/ 102 w 214570"/>
                <a:gd name="connsiteY2" fmla="*/ 998442 h 998442"/>
                <a:gd name="connsiteX3" fmla="*/ 214570 w 214570"/>
                <a:gd name="connsiteY3" fmla="*/ 699969 h 998442"/>
                <a:gd name="connsiteX4" fmla="*/ 195106 w 214570"/>
                <a:gd name="connsiteY4" fmla="*/ 0 h 998442"/>
                <a:gd name="connsiteX0" fmla="*/ 180976 w 200440"/>
                <a:gd name="connsiteY0" fmla="*/ 0 h 990153"/>
                <a:gd name="connsiteX1" fmla="*/ 1 w 200440"/>
                <a:gd name="connsiteY1" fmla="*/ 283210 h 990153"/>
                <a:gd name="connsiteX2" fmla="*/ 14985 w 200440"/>
                <a:gd name="connsiteY2" fmla="*/ 990153 h 990153"/>
                <a:gd name="connsiteX3" fmla="*/ 200440 w 200440"/>
                <a:gd name="connsiteY3" fmla="*/ 699969 h 990153"/>
                <a:gd name="connsiteX4" fmla="*/ 180976 w 200440"/>
                <a:gd name="connsiteY4" fmla="*/ 0 h 990153"/>
                <a:gd name="connsiteX0" fmla="*/ 180974 w 200438"/>
                <a:gd name="connsiteY0" fmla="*/ 0 h 1006732"/>
                <a:gd name="connsiteX1" fmla="*/ -1 w 200438"/>
                <a:gd name="connsiteY1" fmla="*/ 283210 h 1006732"/>
                <a:gd name="connsiteX2" fmla="*/ 14983 w 200438"/>
                <a:gd name="connsiteY2" fmla="*/ 1006732 h 1006732"/>
                <a:gd name="connsiteX3" fmla="*/ 200438 w 200438"/>
                <a:gd name="connsiteY3" fmla="*/ 699969 h 1006732"/>
                <a:gd name="connsiteX4" fmla="*/ 180974 w 200438"/>
                <a:gd name="connsiteY4" fmla="*/ 0 h 1006732"/>
                <a:gd name="connsiteX0" fmla="*/ 180976 w 211493"/>
                <a:gd name="connsiteY0" fmla="*/ 0 h 1006732"/>
                <a:gd name="connsiteX1" fmla="*/ 1 w 211493"/>
                <a:gd name="connsiteY1" fmla="*/ 283210 h 1006732"/>
                <a:gd name="connsiteX2" fmla="*/ 14985 w 211493"/>
                <a:gd name="connsiteY2" fmla="*/ 1006732 h 1006732"/>
                <a:gd name="connsiteX3" fmla="*/ 211493 w 211493"/>
                <a:gd name="connsiteY3" fmla="*/ 744181 h 1006732"/>
                <a:gd name="connsiteX4" fmla="*/ 180976 w 211493"/>
                <a:gd name="connsiteY4" fmla="*/ 0 h 1006732"/>
                <a:gd name="connsiteX0" fmla="*/ 180974 w 194912"/>
                <a:gd name="connsiteY0" fmla="*/ 0 h 1006732"/>
                <a:gd name="connsiteX1" fmla="*/ -1 w 194912"/>
                <a:gd name="connsiteY1" fmla="*/ 283210 h 1006732"/>
                <a:gd name="connsiteX2" fmla="*/ 14983 w 194912"/>
                <a:gd name="connsiteY2" fmla="*/ 1006732 h 1006732"/>
                <a:gd name="connsiteX3" fmla="*/ 194912 w 194912"/>
                <a:gd name="connsiteY3" fmla="*/ 755234 h 1006732"/>
                <a:gd name="connsiteX4" fmla="*/ 180974 w 194912"/>
                <a:gd name="connsiteY4" fmla="*/ 0 h 1006732"/>
                <a:gd name="connsiteX0" fmla="*/ 166182 w 180120"/>
                <a:gd name="connsiteY0" fmla="*/ 0 h 1006732"/>
                <a:gd name="connsiteX1" fmla="*/ 5930 w 180120"/>
                <a:gd name="connsiteY1" fmla="*/ 274922 h 1006732"/>
                <a:gd name="connsiteX2" fmla="*/ 191 w 180120"/>
                <a:gd name="connsiteY2" fmla="*/ 1006732 h 1006732"/>
                <a:gd name="connsiteX3" fmla="*/ 180120 w 180120"/>
                <a:gd name="connsiteY3" fmla="*/ 755234 h 1006732"/>
                <a:gd name="connsiteX4" fmla="*/ 166182 w 180120"/>
                <a:gd name="connsiteY4" fmla="*/ 0 h 10067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20" h="1006732">
                  <a:moveTo>
                    <a:pt x="166182" y="0"/>
                  </a:moveTo>
                  <a:lnTo>
                    <a:pt x="5930" y="274922"/>
                  </a:lnTo>
                  <a:cubicBezTo>
                    <a:pt x="7517" y="396101"/>
                    <a:pt x="-1396" y="885553"/>
                    <a:pt x="191" y="1006732"/>
                  </a:cubicBezTo>
                  <a:cubicBezTo>
                    <a:pt x="60627" y="911386"/>
                    <a:pt x="119684" y="850580"/>
                    <a:pt x="180120" y="755234"/>
                  </a:cubicBezTo>
                  <a:cubicBezTo>
                    <a:pt x="178533" y="616063"/>
                    <a:pt x="167769" y="139171"/>
                    <a:pt x="166182" y="0"/>
                  </a:cubicBezTo>
                  <a:close/>
                </a:path>
              </a:pathLst>
            </a:custGeom>
            <a:solidFill>
              <a:schemeClr val="bg1"/>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nvGrpSpPr>
            <p:cNvPr id="22" name="グループ化 21">
              <a:extLst>
                <a:ext uri="{FF2B5EF4-FFF2-40B4-BE49-F238E27FC236}">
                  <a16:creationId xmlns:a16="http://schemas.microsoft.com/office/drawing/2014/main" id="{E4EA752C-6D8B-4342-B9BB-33935FBF3E9B}"/>
                </a:ext>
              </a:extLst>
            </p:cNvPr>
            <p:cNvGrpSpPr/>
            <p:nvPr/>
          </p:nvGrpSpPr>
          <p:grpSpPr>
            <a:xfrm>
              <a:off x="509212" y="1991375"/>
              <a:ext cx="111379" cy="173372"/>
              <a:chOff x="859630" y="1699945"/>
              <a:chExt cx="404942" cy="630332"/>
            </a:xfrm>
          </p:grpSpPr>
          <p:sp>
            <p:nvSpPr>
              <p:cNvPr id="118" name="正方形/長方形 117">
                <a:extLst>
                  <a:ext uri="{FF2B5EF4-FFF2-40B4-BE49-F238E27FC236}">
                    <a16:creationId xmlns:a16="http://schemas.microsoft.com/office/drawing/2014/main" id="{29A33B91-1AA3-483A-A6B8-E962AA1CE495}"/>
                  </a:ext>
                </a:extLst>
              </p:cNvPr>
              <p:cNvSpPr/>
              <p:nvPr/>
            </p:nvSpPr>
            <p:spPr>
              <a:xfrm flipH="1">
                <a:off x="859630" y="1699945"/>
                <a:ext cx="404942" cy="325065"/>
              </a:xfrm>
              <a:prstGeom prst="rect">
                <a:avLst/>
              </a:prstGeom>
              <a:solidFill>
                <a:srgbClr val="DDDDDD"/>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19" name="正方形/長方形 118">
                <a:extLst>
                  <a:ext uri="{FF2B5EF4-FFF2-40B4-BE49-F238E27FC236}">
                    <a16:creationId xmlns:a16="http://schemas.microsoft.com/office/drawing/2014/main" id="{1BF5761A-BF42-4117-AECA-BC442635BDB6}"/>
                  </a:ext>
                </a:extLst>
              </p:cNvPr>
              <p:cNvSpPr/>
              <p:nvPr/>
            </p:nvSpPr>
            <p:spPr>
              <a:xfrm flipH="1">
                <a:off x="886089" y="2025010"/>
                <a:ext cx="331475" cy="297084"/>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120" name="直線コネクタ 119">
                <a:extLst>
                  <a:ext uri="{FF2B5EF4-FFF2-40B4-BE49-F238E27FC236}">
                    <a16:creationId xmlns:a16="http://schemas.microsoft.com/office/drawing/2014/main" id="{F4482424-E6AB-4990-A3A5-5CDB44D1B7E6}"/>
                  </a:ext>
                </a:extLst>
              </p:cNvPr>
              <p:cNvCxnSpPr/>
              <p:nvPr/>
            </p:nvCxnSpPr>
            <p:spPr>
              <a:xfrm>
                <a:off x="881063" y="2017950"/>
                <a:ext cx="335756" cy="312327"/>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a:extLst>
                  <a:ext uri="{FF2B5EF4-FFF2-40B4-BE49-F238E27FC236}">
                    <a16:creationId xmlns:a16="http://schemas.microsoft.com/office/drawing/2014/main" id="{FF50DCB1-E820-48F9-867F-888D6FABD1CC}"/>
                  </a:ext>
                </a:extLst>
              </p:cNvPr>
              <p:cNvCxnSpPr>
                <a:cxnSpLocks/>
              </p:cNvCxnSpPr>
              <p:nvPr/>
            </p:nvCxnSpPr>
            <p:spPr>
              <a:xfrm flipV="1">
                <a:off x="884091" y="2024799"/>
                <a:ext cx="328150" cy="29370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23" name="グループ化 22">
              <a:extLst>
                <a:ext uri="{FF2B5EF4-FFF2-40B4-BE49-F238E27FC236}">
                  <a16:creationId xmlns:a16="http://schemas.microsoft.com/office/drawing/2014/main" id="{357499D7-CB8B-4E50-95B5-B47E4D0A571E}"/>
                </a:ext>
              </a:extLst>
            </p:cNvPr>
            <p:cNvGrpSpPr/>
            <p:nvPr/>
          </p:nvGrpSpPr>
          <p:grpSpPr>
            <a:xfrm>
              <a:off x="318527" y="2268069"/>
              <a:ext cx="618401" cy="66332"/>
              <a:chOff x="318527" y="2268069"/>
              <a:chExt cx="618401" cy="66332"/>
            </a:xfrm>
          </p:grpSpPr>
          <p:sp>
            <p:nvSpPr>
              <p:cNvPr id="114" name="正方形/長方形 113">
                <a:extLst>
                  <a:ext uri="{FF2B5EF4-FFF2-40B4-BE49-F238E27FC236}">
                    <a16:creationId xmlns:a16="http://schemas.microsoft.com/office/drawing/2014/main" id="{57712E5C-7480-4D76-8CA0-39DADDD99888}"/>
                  </a:ext>
                </a:extLst>
              </p:cNvPr>
              <p:cNvSpPr/>
              <p:nvPr/>
            </p:nvSpPr>
            <p:spPr>
              <a:xfrm>
                <a:off x="318527"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15" name="正方形/長方形 114">
                <a:extLst>
                  <a:ext uri="{FF2B5EF4-FFF2-40B4-BE49-F238E27FC236}">
                    <a16:creationId xmlns:a16="http://schemas.microsoft.com/office/drawing/2014/main" id="{792E0295-A506-4F02-85CD-FED03809B725}"/>
                  </a:ext>
                </a:extLst>
              </p:cNvPr>
              <p:cNvSpPr/>
              <p:nvPr/>
            </p:nvSpPr>
            <p:spPr>
              <a:xfrm>
                <a:off x="491901"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16" name="正方形/長方形 115">
                <a:extLst>
                  <a:ext uri="{FF2B5EF4-FFF2-40B4-BE49-F238E27FC236}">
                    <a16:creationId xmlns:a16="http://schemas.microsoft.com/office/drawing/2014/main" id="{6BC62D7E-C82A-475A-B8AD-8069810E9E5F}"/>
                  </a:ext>
                </a:extLst>
              </p:cNvPr>
              <p:cNvSpPr/>
              <p:nvPr/>
            </p:nvSpPr>
            <p:spPr>
              <a:xfrm>
                <a:off x="668625"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17" name="正方形/長方形 116">
                <a:extLst>
                  <a:ext uri="{FF2B5EF4-FFF2-40B4-BE49-F238E27FC236}">
                    <a16:creationId xmlns:a16="http://schemas.microsoft.com/office/drawing/2014/main" id="{A599E340-686C-4DA2-A507-E9A5A36664FB}"/>
                  </a:ext>
                </a:extLst>
              </p:cNvPr>
              <p:cNvSpPr/>
              <p:nvPr/>
            </p:nvSpPr>
            <p:spPr>
              <a:xfrm>
                <a:off x="831054"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grpSp>
          <p:nvGrpSpPr>
            <p:cNvPr id="24" name="グループ化 23">
              <a:extLst>
                <a:ext uri="{FF2B5EF4-FFF2-40B4-BE49-F238E27FC236}">
                  <a16:creationId xmlns:a16="http://schemas.microsoft.com/office/drawing/2014/main" id="{76BA4271-151C-4397-A649-67CD6A76E0B9}"/>
                </a:ext>
              </a:extLst>
            </p:cNvPr>
            <p:cNvGrpSpPr/>
            <p:nvPr/>
          </p:nvGrpSpPr>
          <p:grpSpPr>
            <a:xfrm>
              <a:off x="318527" y="2370149"/>
              <a:ext cx="618401" cy="66332"/>
              <a:chOff x="318527" y="2268069"/>
              <a:chExt cx="618401" cy="66332"/>
            </a:xfrm>
          </p:grpSpPr>
          <p:sp>
            <p:nvSpPr>
              <p:cNvPr id="110" name="正方形/長方形 109">
                <a:extLst>
                  <a:ext uri="{FF2B5EF4-FFF2-40B4-BE49-F238E27FC236}">
                    <a16:creationId xmlns:a16="http://schemas.microsoft.com/office/drawing/2014/main" id="{AE31E067-1839-4CA4-A70A-E14F04648D22}"/>
                  </a:ext>
                </a:extLst>
              </p:cNvPr>
              <p:cNvSpPr/>
              <p:nvPr/>
            </p:nvSpPr>
            <p:spPr>
              <a:xfrm>
                <a:off x="318527"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11" name="正方形/長方形 110">
                <a:extLst>
                  <a:ext uri="{FF2B5EF4-FFF2-40B4-BE49-F238E27FC236}">
                    <a16:creationId xmlns:a16="http://schemas.microsoft.com/office/drawing/2014/main" id="{6F84FD4D-E373-4C87-A7D2-4A7714211514}"/>
                  </a:ext>
                </a:extLst>
              </p:cNvPr>
              <p:cNvSpPr/>
              <p:nvPr/>
            </p:nvSpPr>
            <p:spPr>
              <a:xfrm>
                <a:off x="491901"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12" name="正方形/長方形 111">
                <a:extLst>
                  <a:ext uri="{FF2B5EF4-FFF2-40B4-BE49-F238E27FC236}">
                    <a16:creationId xmlns:a16="http://schemas.microsoft.com/office/drawing/2014/main" id="{7239E3D0-4C60-4108-90FE-56A8C1687D07}"/>
                  </a:ext>
                </a:extLst>
              </p:cNvPr>
              <p:cNvSpPr/>
              <p:nvPr/>
            </p:nvSpPr>
            <p:spPr>
              <a:xfrm>
                <a:off x="668625"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13" name="正方形/長方形 112">
                <a:extLst>
                  <a:ext uri="{FF2B5EF4-FFF2-40B4-BE49-F238E27FC236}">
                    <a16:creationId xmlns:a16="http://schemas.microsoft.com/office/drawing/2014/main" id="{8C14B240-6FC2-46D7-9CFB-5661A73D2DD3}"/>
                  </a:ext>
                </a:extLst>
              </p:cNvPr>
              <p:cNvSpPr/>
              <p:nvPr/>
            </p:nvSpPr>
            <p:spPr>
              <a:xfrm>
                <a:off x="831054"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grpSp>
          <p:nvGrpSpPr>
            <p:cNvPr id="25" name="グループ化 24">
              <a:extLst>
                <a:ext uri="{FF2B5EF4-FFF2-40B4-BE49-F238E27FC236}">
                  <a16:creationId xmlns:a16="http://schemas.microsoft.com/office/drawing/2014/main" id="{F4C5E79B-75DA-4820-B41B-0ABCC8A350B2}"/>
                </a:ext>
              </a:extLst>
            </p:cNvPr>
            <p:cNvGrpSpPr/>
            <p:nvPr/>
          </p:nvGrpSpPr>
          <p:grpSpPr>
            <a:xfrm>
              <a:off x="318527" y="2474364"/>
              <a:ext cx="618401" cy="66332"/>
              <a:chOff x="318527" y="2268069"/>
              <a:chExt cx="618401" cy="66332"/>
            </a:xfrm>
          </p:grpSpPr>
          <p:sp>
            <p:nvSpPr>
              <p:cNvPr id="106" name="正方形/長方形 105">
                <a:extLst>
                  <a:ext uri="{FF2B5EF4-FFF2-40B4-BE49-F238E27FC236}">
                    <a16:creationId xmlns:a16="http://schemas.microsoft.com/office/drawing/2014/main" id="{9AA74E91-5CD4-407C-8E83-70E02D33D9D2}"/>
                  </a:ext>
                </a:extLst>
              </p:cNvPr>
              <p:cNvSpPr/>
              <p:nvPr/>
            </p:nvSpPr>
            <p:spPr>
              <a:xfrm>
                <a:off x="318527"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07" name="正方形/長方形 106">
                <a:extLst>
                  <a:ext uri="{FF2B5EF4-FFF2-40B4-BE49-F238E27FC236}">
                    <a16:creationId xmlns:a16="http://schemas.microsoft.com/office/drawing/2014/main" id="{65262B38-47BD-4828-AF25-34722A719B81}"/>
                  </a:ext>
                </a:extLst>
              </p:cNvPr>
              <p:cNvSpPr/>
              <p:nvPr/>
            </p:nvSpPr>
            <p:spPr>
              <a:xfrm>
                <a:off x="491901"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08" name="正方形/長方形 107">
                <a:extLst>
                  <a:ext uri="{FF2B5EF4-FFF2-40B4-BE49-F238E27FC236}">
                    <a16:creationId xmlns:a16="http://schemas.microsoft.com/office/drawing/2014/main" id="{02370607-B4E5-41C0-9C37-D623819AD88A}"/>
                  </a:ext>
                </a:extLst>
              </p:cNvPr>
              <p:cNvSpPr/>
              <p:nvPr/>
            </p:nvSpPr>
            <p:spPr>
              <a:xfrm>
                <a:off x="668625"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09" name="正方形/長方形 108">
                <a:extLst>
                  <a:ext uri="{FF2B5EF4-FFF2-40B4-BE49-F238E27FC236}">
                    <a16:creationId xmlns:a16="http://schemas.microsoft.com/office/drawing/2014/main" id="{0D1CEDD3-45F5-4641-BC91-5A42F047CA49}"/>
                  </a:ext>
                </a:extLst>
              </p:cNvPr>
              <p:cNvSpPr/>
              <p:nvPr/>
            </p:nvSpPr>
            <p:spPr>
              <a:xfrm>
                <a:off x="831054"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grpSp>
          <p:nvGrpSpPr>
            <p:cNvPr id="26" name="グループ化 25">
              <a:extLst>
                <a:ext uri="{FF2B5EF4-FFF2-40B4-BE49-F238E27FC236}">
                  <a16:creationId xmlns:a16="http://schemas.microsoft.com/office/drawing/2014/main" id="{F9D6051E-9EC7-42B1-BF63-8C17DBDBF1A8}"/>
                </a:ext>
              </a:extLst>
            </p:cNvPr>
            <p:cNvGrpSpPr/>
            <p:nvPr/>
          </p:nvGrpSpPr>
          <p:grpSpPr>
            <a:xfrm>
              <a:off x="318527" y="2572343"/>
              <a:ext cx="618401" cy="66332"/>
              <a:chOff x="318527" y="2268069"/>
              <a:chExt cx="618401" cy="66332"/>
            </a:xfrm>
          </p:grpSpPr>
          <p:sp>
            <p:nvSpPr>
              <p:cNvPr id="102" name="正方形/長方形 101">
                <a:extLst>
                  <a:ext uri="{FF2B5EF4-FFF2-40B4-BE49-F238E27FC236}">
                    <a16:creationId xmlns:a16="http://schemas.microsoft.com/office/drawing/2014/main" id="{CFAFC9FB-8939-4BA7-B35B-54CB6FF5D403}"/>
                  </a:ext>
                </a:extLst>
              </p:cNvPr>
              <p:cNvSpPr/>
              <p:nvPr/>
            </p:nvSpPr>
            <p:spPr>
              <a:xfrm>
                <a:off x="318527"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03" name="正方形/長方形 102">
                <a:extLst>
                  <a:ext uri="{FF2B5EF4-FFF2-40B4-BE49-F238E27FC236}">
                    <a16:creationId xmlns:a16="http://schemas.microsoft.com/office/drawing/2014/main" id="{5BF3F0C7-BB1D-40F3-AD43-6FD9E98F3553}"/>
                  </a:ext>
                </a:extLst>
              </p:cNvPr>
              <p:cNvSpPr/>
              <p:nvPr/>
            </p:nvSpPr>
            <p:spPr>
              <a:xfrm>
                <a:off x="491901"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04" name="正方形/長方形 103">
                <a:extLst>
                  <a:ext uri="{FF2B5EF4-FFF2-40B4-BE49-F238E27FC236}">
                    <a16:creationId xmlns:a16="http://schemas.microsoft.com/office/drawing/2014/main" id="{843FC53C-5E0C-4D80-BC93-73A24E99671F}"/>
                  </a:ext>
                </a:extLst>
              </p:cNvPr>
              <p:cNvSpPr/>
              <p:nvPr/>
            </p:nvSpPr>
            <p:spPr>
              <a:xfrm>
                <a:off x="668625"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05" name="正方形/長方形 104">
                <a:extLst>
                  <a:ext uri="{FF2B5EF4-FFF2-40B4-BE49-F238E27FC236}">
                    <a16:creationId xmlns:a16="http://schemas.microsoft.com/office/drawing/2014/main" id="{19AB6386-D5BE-484F-80E1-4ADBE111006D}"/>
                  </a:ext>
                </a:extLst>
              </p:cNvPr>
              <p:cNvSpPr/>
              <p:nvPr/>
            </p:nvSpPr>
            <p:spPr>
              <a:xfrm>
                <a:off x="831054"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grpSp>
          <p:nvGrpSpPr>
            <p:cNvPr id="27" name="グループ化 26">
              <a:extLst>
                <a:ext uri="{FF2B5EF4-FFF2-40B4-BE49-F238E27FC236}">
                  <a16:creationId xmlns:a16="http://schemas.microsoft.com/office/drawing/2014/main" id="{DEEA2CD0-70A3-42E9-A725-4338BAB9AE17}"/>
                </a:ext>
              </a:extLst>
            </p:cNvPr>
            <p:cNvGrpSpPr/>
            <p:nvPr/>
          </p:nvGrpSpPr>
          <p:grpSpPr>
            <a:xfrm>
              <a:off x="290060" y="2277630"/>
              <a:ext cx="672489" cy="376925"/>
              <a:chOff x="290060" y="2277630"/>
              <a:chExt cx="672489" cy="376925"/>
            </a:xfrm>
            <a:solidFill>
              <a:schemeClr val="bg2">
                <a:lumMod val="20000"/>
                <a:lumOff val="80000"/>
              </a:schemeClr>
            </a:solidFill>
          </p:grpSpPr>
          <p:grpSp>
            <p:nvGrpSpPr>
              <p:cNvPr id="34" name="グループ化 33">
                <a:extLst>
                  <a:ext uri="{FF2B5EF4-FFF2-40B4-BE49-F238E27FC236}">
                    <a16:creationId xmlns:a16="http://schemas.microsoft.com/office/drawing/2014/main" id="{225F0470-70F8-4DA4-8293-A2189FC302C8}"/>
                  </a:ext>
                </a:extLst>
              </p:cNvPr>
              <p:cNvGrpSpPr/>
              <p:nvPr/>
            </p:nvGrpSpPr>
            <p:grpSpPr>
              <a:xfrm>
                <a:off x="290060" y="2277630"/>
                <a:ext cx="672489" cy="91913"/>
                <a:chOff x="290060" y="2277630"/>
                <a:chExt cx="672489" cy="91913"/>
              </a:xfrm>
              <a:grpFill/>
            </p:grpSpPr>
            <p:grpSp>
              <p:nvGrpSpPr>
                <p:cNvPr id="86" name="グループ化 85">
                  <a:extLst>
                    <a:ext uri="{FF2B5EF4-FFF2-40B4-BE49-F238E27FC236}">
                      <a16:creationId xmlns:a16="http://schemas.microsoft.com/office/drawing/2014/main" id="{1C50C0B7-2A7C-49CA-905D-F9111F3DD0EA}"/>
                    </a:ext>
                  </a:extLst>
                </p:cNvPr>
                <p:cNvGrpSpPr/>
                <p:nvPr/>
              </p:nvGrpSpPr>
              <p:grpSpPr>
                <a:xfrm>
                  <a:off x="290060" y="2277630"/>
                  <a:ext cx="151810" cy="91913"/>
                  <a:chOff x="6969110" y="3730368"/>
                  <a:chExt cx="667328" cy="86946"/>
                </a:xfrm>
                <a:grpFill/>
              </p:grpSpPr>
              <p:sp>
                <p:nvSpPr>
                  <p:cNvPr id="99" name="正方形/長方形 98">
                    <a:extLst>
                      <a:ext uri="{FF2B5EF4-FFF2-40B4-BE49-F238E27FC236}">
                        <a16:creationId xmlns:a16="http://schemas.microsoft.com/office/drawing/2014/main" id="{FAD90CB6-0805-4411-A38E-3E8A60C332D6}"/>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00" name="フリーフォーム 1152">
                    <a:extLst>
                      <a:ext uri="{FF2B5EF4-FFF2-40B4-BE49-F238E27FC236}">
                        <a16:creationId xmlns:a16="http://schemas.microsoft.com/office/drawing/2014/main" id="{A6678879-CE77-4AF0-94FA-EA73D7598FE2}"/>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101" name="直線コネクタ 100">
                    <a:extLst>
                      <a:ext uri="{FF2B5EF4-FFF2-40B4-BE49-F238E27FC236}">
                        <a16:creationId xmlns:a16="http://schemas.microsoft.com/office/drawing/2014/main" id="{3E5869CD-AC51-4B90-B9FE-338C0D09A9B8}"/>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87" name="グループ化 86">
                  <a:extLst>
                    <a:ext uri="{FF2B5EF4-FFF2-40B4-BE49-F238E27FC236}">
                      <a16:creationId xmlns:a16="http://schemas.microsoft.com/office/drawing/2014/main" id="{1C727C69-7425-4369-94FD-EB204CA4A435}"/>
                    </a:ext>
                  </a:extLst>
                </p:cNvPr>
                <p:cNvGrpSpPr/>
                <p:nvPr/>
              </p:nvGrpSpPr>
              <p:grpSpPr>
                <a:xfrm>
                  <a:off x="466227" y="2277630"/>
                  <a:ext cx="151810" cy="91913"/>
                  <a:chOff x="6969110" y="3730368"/>
                  <a:chExt cx="667328" cy="86946"/>
                </a:xfrm>
                <a:grpFill/>
              </p:grpSpPr>
              <p:sp>
                <p:nvSpPr>
                  <p:cNvPr id="96" name="正方形/長方形 95">
                    <a:extLst>
                      <a:ext uri="{FF2B5EF4-FFF2-40B4-BE49-F238E27FC236}">
                        <a16:creationId xmlns:a16="http://schemas.microsoft.com/office/drawing/2014/main" id="{737A049B-D411-48D3-ADF7-6305E2232E38}"/>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97" name="フリーフォーム 1152">
                    <a:extLst>
                      <a:ext uri="{FF2B5EF4-FFF2-40B4-BE49-F238E27FC236}">
                        <a16:creationId xmlns:a16="http://schemas.microsoft.com/office/drawing/2014/main" id="{1DE99354-82F8-4874-9B21-191A0AA70E87}"/>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98" name="直線コネクタ 97">
                    <a:extLst>
                      <a:ext uri="{FF2B5EF4-FFF2-40B4-BE49-F238E27FC236}">
                        <a16:creationId xmlns:a16="http://schemas.microsoft.com/office/drawing/2014/main" id="{1CB71F7C-A7A6-4863-AC94-1378B114B32D}"/>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88" name="グループ化 87">
                  <a:extLst>
                    <a:ext uri="{FF2B5EF4-FFF2-40B4-BE49-F238E27FC236}">
                      <a16:creationId xmlns:a16="http://schemas.microsoft.com/office/drawing/2014/main" id="{CCFCFA03-8CE7-4D06-BCD5-A28774598943}"/>
                    </a:ext>
                  </a:extLst>
                </p:cNvPr>
                <p:cNvGrpSpPr/>
                <p:nvPr/>
              </p:nvGrpSpPr>
              <p:grpSpPr>
                <a:xfrm>
                  <a:off x="640927" y="2277630"/>
                  <a:ext cx="151810" cy="91913"/>
                  <a:chOff x="6969110" y="3730368"/>
                  <a:chExt cx="667328" cy="86946"/>
                </a:xfrm>
                <a:grpFill/>
              </p:grpSpPr>
              <p:sp>
                <p:nvSpPr>
                  <p:cNvPr id="93" name="正方形/長方形 92">
                    <a:extLst>
                      <a:ext uri="{FF2B5EF4-FFF2-40B4-BE49-F238E27FC236}">
                        <a16:creationId xmlns:a16="http://schemas.microsoft.com/office/drawing/2014/main" id="{911EF17A-F9B1-4B8A-9601-D419B931F1B1}"/>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94" name="フリーフォーム 1152">
                    <a:extLst>
                      <a:ext uri="{FF2B5EF4-FFF2-40B4-BE49-F238E27FC236}">
                        <a16:creationId xmlns:a16="http://schemas.microsoft.com/office/drawing/2014/main" id="{FC821F97-252F-46D1-8D3A-CCE90F63F04D}"/>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95" name="直線コネクタ 94">
                    <a:extLst>
                      <a:ext uri="{FF2B5EF4-FFF2-40B4-BE49-F238E27FC236}">
                        <a16:creationId xmlns:a16="http://schemas.microsoft.com/office/drawing/2014/main" id="{0BE54913-1653-45B8-945D-7E3BF0477314}"/>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89" name="グループ化 88">
                  <a:extLst>
                    <a:ext uri="{FF2B5EF4-FFF2-40B4-BE49-F238E27FC236}">
                      <a16:creationId xmlns:a16="http://schemas.microsoft.com/office/drawing/2014/main" id="{90ED74B6-3653-4CDA-A160-F985F45D06DE}"/>
                    </a:ext>
                  </a:extLst>
                </p:cNvPr>
                <p:cNvGrpSpPr/>
                <p:nvPr/>
              </p:nvGrpSpPr>
              <p:grpSpPr>
                <a:xfrm>
                  <a:off x="810739" y="2277630"/>
                  <a:ext cx="151810" cy="91913"/>
                  <a:chOff x="6969110" y="3730368"/>
                  <a:chExt cx="667328" cy="86946"/>
                </a:xfrm>
                <a:grpFill/>
              </p:grpSpPr>
              <p:sp>
                <p:nvSpPr>
                  <p:cNvPr id="90" name="正方形/長方形 89">
                    <a:extLst>
                      <a:ext uri="{FF2B5EF4-FFF2-40B4-BE49-F238E27FC236}">
                        <a16:creationId xmlns:a16="http://schemas.microsoft.com/office/drawing/2014/main" id="{6F89A6D1-ECB9-481F-B694-E729430F66CF}"/>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91" name="フリーフォーム 1152">
                    <a:extLst>
                      <a:ext uri="{FF2B5EF4-FFF2-40B4-BE49-F238E27FC236}">
                        <a16:creationId xmlns:a16="http://schemas.microsoft.com/office/drawing/2014/main" id="{23121760-0509-4C03-89C3-92BE366BCEEC}"/>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92" name="直線コネクタ 91">
                    <a:extLst>
                      <a:ext uri="{FF2B5EF4-FFF2-40B4-BE49-F238E27FC236}">
                        <a16:creationId xmlns:a16="http://schemas.microsoft.com/office/drawing/2014/main" id="{41838BD3-58FB-41AF-A833-E48F67CA70D6}"/>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35" name="グループ化 34">
                <a:extLst>
                  <a:ext uri="{FF2B5EF4-FFF2-40B4-BE49-F238E27FC236}">
                    <a16:creationId xmlns:a16="http://schemas.microsoft.com/office/drawing/2014/main" id="{B55AF682-DDA6-4312-B4BF-D5C814D072F6}"/>
                  </a:ext>
                </a:extLst>
              </p:cNvPr>
              <p:cNvGrpSpPr/>
              <p:nvPr/>
            </p:nvGrpSpPr>
            <p:grpSpPr>
              <a:xfrm>
                <a:off x="290060" y="2372599"/>
                <a:ext cx="672489" cy="91913"/>
                <a:chOff x="290060" y="2277630"/>
                <a:chExt cx="672489" cy="91913"/>
              </a:xfrm>
              <a:grpFill/>
            </p:grpSpPr>
            <p:grpSp>
              <p:nvGrpSpPr>
                <p:cNvPr id="70" name="グループ化 69">
                  <a:extLst>
                    <a:ext uri="{FF2B5EF4-FFF2-40B4-BE49-F238E27FC236}">
                      <a16:creationId xmlns:a16="http://schemas.microsoft.com/office/drawing/2014/main" id="{C3A5BA5F-B8FC-470F-BCA0-B46E627D165D}"/>
                    </a:ext>
                  </a:extLst>
                </p:cNvPr>
                <p:cNvGrpSpPr/>
                <p:nvPr/>
              </p:nvGrpSpPr>
              <p:grpSpPr>
                <a:xfrm>
                  <a:off x="290060" y="2277630"/>
                  <a:ext cx="151810" cy="91913"/>
                  <a:chOff x="6969110" y="3730368"/>
                  <a:chExt cx="667328" cy="86946"/>
                </a:xfrm>
                <a:grpFill/>
              </p:grpSpPr>
              <p:sp>
                <p:nvSpPr>
                  <p:cNvPr id="83" name="正方形/長方形 82">
                    <a:extLst>
                      <a:ext uri="{FF2B5EF4-FFF2-40B4-BE49-F238E27FC236}">
                        <a16:creationId xmlns:a16="http://schemas.microsoft.com/office/drawing/2014/main" id="{9068249C-034F-46D5-B019-9CA370566C3B}"/>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84" name="フリーフォーム 1152">
                    <a:extLst>
                      <a:ext uri="{FF2B5EF4-FFF2-40B4-BE49-F238E27FC236}">
                        <a16:creationId xmlns:a16="http://schemas.microsoft.com/office/drawing/2014/main" id="{27456948-C79C-4D3A-B157-0E1716D43C8C}"/>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85" name="直線コネクタ 84">
                    <a:extLst>
                      <a:ext uri="{FF2B5EF4-FFF2-40B4-BE49-F238E27FC236}">
                        <a16:creationId xmlns:a16="http://schemas.microsoft.com/office/drawing/2014/main" id="{EAB9C424-2CC9-4F79-9BB9-D4D5ABCACDCD}"/>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1" name="グループ化 70">
                  <a:extLst>
                    <a:ext uri="{FF2B5EF4-FFF2-40B4-BE49-F238E27FC236}">
                      <a16:creationId xmlns:a16="http://schemas.microsoft.com/office/drawing/2014/main" id="{E978299F-7257-463F-BCEB-71EC1945B0F0}"/>
                    </a:ext>
                  </a:extLst>
                </p:cNvPr>
                <p:cNvGrpSpPr/>
                <p:nvPr/>
              </p:nvGrpSpPr>
              <p:grpSpPr>
                <a:xfrm>
                  <a:off x="466227" y="2277630"/>
                  <a:ext cx="151810" cy="91913"/>
                  <a:chOff x="6969110" y="3730368"/>
                  <a:chExt cx="667328" cy="86946"/>
                </a:xfrm>
                <a:grpFill/>
              </p:grpSpPr>
              <p:sp>
                <p:nvSpPr>
                  <p:cNvPr id="80" name="正方形/長方形 79">
                    <a:extLst>
                      <a:ext uri="{FF2B5EF4-FFF2-40B4-BE49-F238E27FC236}">
                        <a16:creationId xmlns:a16="http://schemas.microsoft.com/office/drawing/2014/main" id="{D2E4D357-4967-41A8-9452-943EA51C6828}"/>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81" name="フリーフォーム 1152">
                    <a:extLst>
                      <a:ext uri="{FF2B5EF4-FFF2-40B4-BE49-F238E27FC236}">
                        <a16:creationId xmlns:a16="http://schemas.microsoft.com/office/drawing/2014/main" id="{F7415FA0-9C64-414E-AA05-A52DE63889E4}"/>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82" name="直線コネクタ 81">
                    <a:extLst>
                      <a:ext uri="{FF2B5EF4-FFF2-40B4-BE49-F238E27FC236}">
                        <a16:creationId xmlns:a16="http://schemas.microsoft.com/office/drawing/2014/main" id="{C4ED3AE3-F7A0-40F1-A60E-6D7A00A13A5A}"/>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2" name="グループ化 71">
                  <a:extLst>
                    <a:ext uri="{FF2B5EF4-FFF2-40B4-BE49-F238E27FC236}">
                      <a16:creationId xmlns:a16="http://schemas.microsoft.com/office/drawing/2014/main" id="{08367E26-F9A9-429C-B687-9C1001EF9AA7}"/>
                    </a:ext>
                  </a:extLst>
                </p:cNvPr>
                <p:cNvGrpSpPr/>
                <p:nvPr/>
              </p:nvGrpSpPr>
              <p:grpSpPr>
                <a:xfrm>
                  <a:off x="640927" y="2277630"/>
                  <a:ext cx="151810" cy="91913"/>
                  <a:chOff x="6969110" y="3730368"/>
                  <a:chExt cx="667328" cy="86946"/>
                </a:xfrm>
                <a:grpFill/>
              </p:grpSpPr>
              <p:sp>
                <p:nvSpPr>
                  <p:cNvPr id="77" name="正方形/長方形 76">
                    <a:extLst>
                      <a:ext uri="{FF2B5EF4-FFF2-40B4-BE49-F238E27FC236}">
                        <a16:creationId xmlns:a16="http://schemas.microsoft.com/office/drawing/2014/main" id="{823294CA-FC9D-45B9-BED3-599F6C286612}"/>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78" name="フリーフォーム 1152">
                    <a:extLst>
                      <a:ext uri="{FF2B5EF4-FFF2-40B4-BE49-F238E27FC236}">
                        <a16:creationId xmlns:a16="http://schemas.microsoft.com/office/drawing/2014/main" id="{B704A7CB-10F2-47E4-9793-E66D23C12BBB}"/>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79" name="直線コネクタ 78">
                    <a:extLst>
                      <a:ext uri="{FF2B5EF4-FFF2-40B4-BE49-F238E27FC236}">
                        <a16:creationId xmlns:a16="http://schemas.microsoft.com/office/drawing/2014/main" id="{527199F2-95D4-4E11-B92F-94BE2EFDE32E}"/>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3" name="グループ化 72">
                  <a:extLst>
                    <a:ext uri="{FF2B5EF4-FFF2-40B4-BE49-F238E27FC236}">
                      <a16:creationId xmlns:a16="http://schemas.microsoft.com/office/drawing/2014/main" id="{4F050821-F726-48C6-8EC4-C50B03F4DA4B}"/>
                    </a:ext>
                  </a:extLst>
                </p:cNvPr>
                <p:cNvGrpSpPr/>
                <p:nvPr/>
              </p:nvGrpSpPr>
              <p:grpSpPr>
                <a:xfrm>
                  <a:off x="810739" y="2277630"/>
                  <a:ext cx="151810" cy="91913"/>
                  <a:chOff x="6969110" y="3730368"/>
                  <a:chExt cx="667328" cy="86946"/>
                </a:xfrm>
                <a:grpFill/>
              </p:grpSpPr>
              <p:sp>
                <p:nvSpPr>
                  <p:cNvPr id="74" name="正方形/長方形 73">
                    <a:extLst>
                      <a:ext uri="{FF2B5EF4-FFF2-40B4-BE49-F238E27FC236}">
                        <a16:creationId xmlns:a16="http://schemas.microsoft.com/office/drawing/2014/main" id="{8E5B03A9-F1E9-41B8-8250-C149AA81850F}"/>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75" name="フリーフォーム 1152">
                    <a:extLst>
                      <a:ext uri="{FF2B5EF4-FFF2-40B4-BE49-F238E27FC236}">
                        <a16:creationId xmlns:a16="http://schemas.microsoft.com/office/drawing/2014/main" id="{80B6D51F-0946-4CF6-BF76-355175A59916}"/>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76" name="直線コネクタ 75">
                    <a:extLst>
                      <a:ext uri="{FF2B5EF4-FFF2-40B4-BE49-F238E27FC236}">
                        <a16:creationId xmlns:a16="http://schemas.microsoft.com/office/drawing/2014/main" id="{215D6205-EFA1-4D0C-B348-17CA7AE9F0E6}"/>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36" name="グループ化 35">
                <a:extLst>
                  <a:ext uri="{FF2B5EF4-FFF2-40B4-BE49-F238E27FC236}">
                    <a16:creationId xmlns:a16="http://schemas.microsoft.com/office/drawing/2014/main" id="{B916B292-23E5-4FE0-8ADF-DAB423E3A006}"/>
                  </a:ext>
                </a:extLst>
              </p:cNvPr>
              <p:cNvGrpSpPr/>
              <p:nvPr/>
            </p:nvGrpSpPr>
            <p:grpSpPr>
              <a:xfrm>
                <a:off x="290060" y="2468292"/>
                <a:ext cx="672489" cy="91913"/>
                <a:chOff x="290060" y="2277630"/>
                <a:chExt cx="672489" cy="91913"/>
              </a:xfrm>
              <a:grpFill/>
            </p:grpSpPr>
            <p:grpSp>
              <p:nvGrpSpPr>
                <p:cNvPr id="54" name="グループ化 53">
                  <a:extLst>
                    <a:ext uri="{FF2B5EF4-FFF2-40B4-BE49-F238E27FC236}">
                      <a16:creationId xmlns:a16="http://schemas.microsoft.com/office/drawing/2014/main" id="{16BC8B8E-58A2-4F9F-98B1-32274BA536BF}"/>
                    </a:ext>
                  </a:extLst>
                </p:cNvPr>
                <p:cNvGrpSpPr/>
                <p:nvPr/>
              </p:nvGrpSpPr>
              <p:grpSpPr>
                <a:xfrm>
                  <a:off x="290060" y="2277630"/>
                  <a:ext cx="151810" cy="91913"/>
                  <a:chOff x="6969110" y="3730368"/>
                  <a:chExt cx="667328" cy="86946"/>
                </a:xfrm>
                <a:grpFill/>
              </p:grpSpPr>
              <p:sp>
                <p:nvSpPr>
                  <p:cNvPr id="67" name="正方形/長方形 66">
                    <a:extLst>
                      <a:ext uri="{FF2B5EF4-FFF2-40B4-BE49-F238E27FC236}">
                        <a16:creationId xmlns:a16="http://schemas.microsoft.com/office/drawing/2014/main" id="{CF6BF3E7-952A-42CE-854F-D8EE199183C5}"/>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68" name="フリーフォーム 1152">
                    <a:extLst>
                      <a:ext uri="{FF2B5EF4-FFF2-40B4-BE49-F238E27FC236}">
                        <a16:creationId xmlns:a16="http://schemas.microsoft.com/office/drawing/2014/main" id="{C8CCBFB7-8033-4F89-8712-5FD8F09AFDB6}"/>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69" name="直線コネクタ 68">
                    <a:extLst>
                      <a:ext uri="{FF2B5EF4-FFF2-40B4-BE49-F238E27FC236}">
                        <a16:creationId xmlns:a16="http://schemas.microsoft.com/office/drawing/2014/main" id="{C1E1B21C-3600-4267-8D0D-EEA3BAF25212}"/>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55" name="グループ化 54">
                  <a:extLst>
                    <a:ext uri="{FF2B5EF4-FFF2-40B4-BE49-F238E27FC236}">
                      <a16:creationId xmlns:a16="http://schemas.microsoft.com/office/drawing/2014/main" id="{02403602-C34F-4DA3-A91D-072D65995503}"/>
                    </a:ext>
                  </a:extLst>
                </p:cNvPr>
                <p:cNvGrpSpPr/>
                <p:nvPr/>
              </p:nvGrpSpPr>
              <p:grpSpPr>
                <a:xfrm>
                  <a:off x="466227" y="2277630"/>
                  <a:ext cx="151810" cy="91913"/>
                  <a:chOff x="6969110" y="3730368"/>
                  <a:chExt cx="667328" cy="86946"/>
                </a:xfrm>
                <a:grpFill/>
              </p:grpSpPr>
              <p:sp>
                <p:nvSpPr>
                  <p:cNvPr id="64" name="正方形/長方形 63">
                    <a:extLst>
                      <a:ext uri="{FF2B5EF4-FFF2-40B4-BE49-F238E27FC236}">
                        <a16:creationId xmlns:a16="http://schemas.microsoft.com/office/drawing/2014/main" id="{D90DF4B3-E441-4982-AEF5-B047B4DCD85B}"/>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65" name="フリーフォーム 1152">
                    <a:extLst>
                      <a:ext uri="{FF2B5EF4-FFF2-40B4-BE49-F238E27FC236}">
                        <a16:creationId xmlns:a16="http://schemas.microsoft.com/office/drawing/2014/main" id="{31BE756E-9FF3-41B4-9E4A-EE14B34A6419}"/>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66" name="直線コネクタ 65">
                    <a:extLst>
                      <a:ext uri="{FF2B5EF4-FFF2-40B4-BE49-F238E27FC236}">
                        <a16:creationId xmlns:a16="http://schemas.microsoft.com/office/drawing/2014/main" id="{4F800DDA-9725-457F-A0C0-F35CDFF2D156}"/>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56" name="グループ化 55">
                  <a:extLst>
                    <a:ext uri="{FF2B5EF4-FFF2-40B4-BE49-F238E27FC236}">
                      <a16:creationId xmlns:a16="http://schemas.microsoft.com/office/drawing/2014/main" id="{5B3A683B-AC25-4217-A680-60015C5723E7}"/>
                    </a:ext>
                  </a:extLst>
                </p:cNvPr>
                <p:cNvGrpSpPr/>
                <p:nvPr/>
              </p:nvGrpSpPr>
              <p:grpSpPr>
                <a:xfrm>
                  <a:off x="640927" y="2277630"/>
                  <a:ext cx="151810" cy="91913"/>
                  <a:chOff x="6969110" y="3730368"/>
                  <a:chExt cx="667328" cy="86946"/>
                </a:xfrm>
                <a:grpFill/>
              </p:grpSpPr>
              <p:sp>
                <p:nvSpPr>
                  <p:cNvPr id="61" name="正方形/長方形 60">
                    <a:extLst>
                      <a:ext uri="{FF2B5EF4-FFF2-40B4-BE49-F238E27FC236}">
                        <a16:creationId xmlns:a16="http://schemas.microsoft.com/office/drawing/2014/main" id="{2568352D-B4A0-4EA8-AAE6-DD9D2341DA1D}"/>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62" name="フリーフォーム 1152">
                    <a:extLst>
                      <a:ext uri="{FF2B5EF4-FFF2-40B4-BE49-F238E27FC236}">
                        <a16:creationId xmlns:a16="http://schemas.microsoft.com/office/drawing/2014/main" id="{A9637645-542F-4A78-BCF4-095C7766F4A5}"/>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63" name="直線コネクタ 62">
                    <a:extLst>
                      <a:ext uri="{FF2B5EF4-FFF2-40B4-BE49-F238E27FC236}">
                        <a16:creationId xmlns:a16="http://schemas.microsoft.com/office/drawing/2014/main" id="{F5B7589F-A397-452A-80BE-E89AAC21ACEF}"/>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57" name="グループ化 56">
                  <a:extLst>
                    <a:ext uri="{FF2B5EF4-FFF2-40B4-BE49-F238E27FC236}">
                      <a16:creationId xmlns:a16="http://schemas.microsoft.com/office/drawing/2014/main" id="{2E5F578F-34AF-4783-AEE4-AD94C74F8EAD}"/>
                    </a:ext>
                  </a:extLst>
                </p:cNvPr>
                <p:cNvGrpSpPr/>
                <p:nvPr/>
              </p:nvGrpSpPr>
              <p:grpSpPr>
                <a:xfrm>
                  <a:off x="810739" y="2277630"/>
                  <a:ext cx="151810" cy="91913"/>
                  <a:chOff x="6969110" y="3730368"/>
                  <a:chExt cx="667328" cy="86946"/>
                </a:xfrm>
                <a:grpFill/>
              </p:grpSpPr>
              <p:sp>
                <p:nvSpPr>
                  <p:cNvPr id="58" name="正方形/長方形 57">
                    <a:extLst>
                      <a:ext uri="{FF2B5EF4-FFF2-40B4-BE49-F238E27FC236}">
                        <a16:creationId xmlns:a16="http://schemas.microsoft.com/office/drawing/2014/main" id="{DD9A8B75-0196-4EA4-8DE9-1009774F205F}"/>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59" name="フリーフォーム 1152">
                    <a:extLst>
                      <a:ext uri="{FF2B5EF4-FFF2-40B4-BE49-F238E27FC236}">
                        <a16:creationId xmlns:a16="http://schemas.microsoft.com/office/drawing/2014/main" id="{7C3BE2CD-54B4-462A-B987-6AAF75843691}"/>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60" name="直線コネクタ 59">
                    <a:extLst>
                      <a:ext uri="{FF2B5EF4-FFF2-40B4-BE49-F238E27FC236}">
                        <a16:creationId xmlns:a16="http://schemas.microsoft.com/office/drawing/2014/main" id="{A6F1189C-4C69-4ECB-A227-62AB3241FFA7}"/>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37" name="グループ化 36">
                <a:extLst>
                  <a:ext uri="{FF2B5EF4-FFF2-40B4-BE49-F238E27FC236}">
                    <a16:creationId xmlns:a16="http://schemas.microsoft.com/office/drawing/2014/main" id="{F1478A40-0BAB-4E41-9896-C41C3CFD9432}"/>
                  </a:ext>
                </a:extLst>
              </p:cNvPr>
              <p:cNvGrpSpPr/>
              <p:nvPr/>
            </p:nvGrpSpPr>
            <p:grpSpPr>
              <a:xfrm>
                <a:off x="290060" y="2562642"/>
                <a:ext cx="672489" cy="91913"/>
                <a:chOff x="290060" y="2277630"/>
                <a:chExt cx="672489" cy="91913"/>
              </a:xfrm>
              <a:grpFill/>
            </p:grpSpPr>
            <p:grpSp>
              <p:nvGrpSpPr>
                <p:cNvPr id="38" name="グループ化 37">
                  <a:extLst>
                    <a:ext uri="{FF2B5EF4-FFF2-40B4-BE49-F238E27FC236}">
                      <a16:creationId xmlns:a16="http://schemas.microsoft.com/office/drawing/2014/main" id="{A0999663-48B3-4BC0-A31A-52F6996DF84E}"/>
                    </a:ext>
                  </a:extLst>
                </p:cNvPr>
                <p:cNvGrpSpPr/>
                <p:nvPr/>
              </p:nvGrpSpPr>
              <p:grpSpPr>
                <a:xfrm>
                  <a:off x="290060" y="2277630"/>
                  <a:ext cx="151810" cy="91913"/>
                  <a:chOff x="6969110" y="3730368"/>
                  <a:chExt cx="667328" cy="86946"/>
                </a:xfrm>
                <a:grpFill/>
              </p:grpSpPr>
              <p:sp>
                <p:nvSpPr>
                  <p:cNvPr id="51" name="正方形/長方形 50">
                    <a:extLst>
                      <a:ext uri="{FF2B5EF4-FFF2-40B4-BE49-F238E27FC236}">
                        <a16:creationId xmlns:a16="http://schemas.microsoft.com/office/drawing/2014/main" id="{78551FB8-A7BD-444A-A6E0-0365EC76EA71}"/>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52" name="フリーフォーム 1152">
                    <a:extLst>
                      <a:ext uri="{FF2B5EF4-FFF2-40B4-BE49-F238E27FC236}">
                        <a16:creationId xmlns:a16="http://schemas.microsoft.com/office/drawing/2014/main" id="{33843D6E-20C7-49CF-8B7B-7686D8CD5AB0}"/>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53" name="直線コネクタ 52">
                    <a:extLst>
                      <a:ext uri="{FF2B5EF4-FFF2-40B4-BE49-F238E27FC236}">
                        <a16:creationId xmlns:a16="http://schemas.microsoft.com/office/drawing/2014/main" id="{AB5CDE96-CEE9-4B57-AE31-2AB880FC6C39}"/>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9" name="グループ化 38">
                  <a:extLst>
                    <a:ext uri="{FF2B5EF4-FFF2-40B4-BE49-F238E27FC236}">
                      <a16:creationId xmlns:a16="http://schemas.microsoft.com/office/drawing/2014/main" id="{D45E2F4B-A10C-491F-A5B9-A470D01AFD72}"/>
                    </a:ext>
                  </a:extLst>
                </p:cNvPr>
                <p:cNvGrpSpPr/>
                <p:nvPr/>
              </p:nvGrpSpPr>
              <p:grpSpPr>
                <a:xfrm>
                  <a:off x="466227" y="2277630"/>
                  <a:ext cx="151810" cy="91913"/>
                  <a:chOff x="6969110" y="3730368"/>
                  <a:chExt cx="667328" cy="86946"/>
                </a:xfrm>
                <a:grpFill/>
              </p:grpSpPr>
              <p:sp>
                <p:nvSpPr>
                  <p:cNvPr id="48" name="正方形/長方形 47">
                    <a:extLst>
                      <a:ext uri="{FF2B5EF4-FFF2-40B4-BE49-F238E27FC236}">
                        <a16:creationId xmlns:a16="http://schemas.microsoft.com/office/drawing/2014/main" id="{EB8DA38C-BCB9-4378-90E3-B3EC2C82E4B3}"/>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9" name="フリーフォーム 1152">
                    <a:extLst>
                      <a:ext uri="{FF2B5EF4-FFF2-40B4-BE49-F238E27FC236}">
                        <a16:creationId xmlns:a16="http://schemas.microsoft.com/office/drawing/2014/main" id="{219C502F-6094-4AE2-9480-F49EBD3D02ED}"/>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50" name="直線コネクタ 49">
                    <a:extLst>
                      <a:ext uri="{FF2B5EF4-FFF2-40B4-BE49-F238E27FC236}">
                        <a16:creationId xmlns:a16="http://schemas.microsoft.com/office/drawing/2014/main" id="{C96B3EC0-3BEE-45A3-A8A9-2C159EFF6540}"/>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40" name="グループ化 39">
                  <a:extLst>
                    <a:ext uri="{FF2B5EF4-FFF2-40B4-BE49-F238E27FC236}">
                      <a16:creationId xmlns:a16="http://schemas.microsoft.com/office/drawing/2014/main" id="{FECE09AB-2AEA-41BE-8BCC-A4363BAA26DA}"/>
                    </a:ext>
                  </a:extLst>
                </p:cNvPr>
                <p:cNvGrpSpPr/>
                <p:nvPr/>
              </p:nvGrpSpPr>
              <p:grpSpPr>
                <a:xfrm>
                  <a:off x="640927" y="2277630"/>
                  <a:ext cx="151810" cy="91913"/>
                  <a:chOff x="6969110" y="3730368"/>
                  <a:chExt cx="667328" cy="86946"/>
                </a:xfrm>
                <a:grpFill/>
              </p:grpSpPr>
              <p:sp>
                <p:nvSpPr>
                  <p:cNvPr id="45" name="正方形/長方形 44">
                    <a:extLst>
                      <a:ext uri="{FF2B5EF4-FFF2-40B4-BE49-F238E27FC236}">
                        <a16:creationId xmlns:a16="http://schemas.microsoft.com/office/drawing/2014/main" id="{40AAEFFF-1EF0-4D6A-92EE-60CF7AC74546}"/>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6" name="フリーフォーム 1152">
                    <a:extLst>
                      <a:ext uri="{FF2B5EF4-FFF2-40B4-BE49-F238E27FC236}">
                        <a16:creationId xmlns:a16="http://schemas.microsoft.com/office/drawing/2014/main" id="{A9CCB673-0164-4244-9E63-B7594D8146E6}"/>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47" name="直線コネクタ 46">
                    <a:extLst>
                      <a:ext uri="{FF2B5EF4-FFF2-40B4-BE49-F238E27FC236}">
                        <a16:creationId xmlns:a16="http://schemas.microsoft.com/office/drawing/2014/main" id="{D718D43D-958A-4593-8232-04C2B2240BA9}"/>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41" name="グループ化 40">
                  <a:extLst>
                    <a:ext uri="{FF2B5EF4-FFF2-40B4-BE49-F238E27FC236}">
                      <a16:creationId xmlns:a16="http://schemas.microsoft.com/office/drawing/2014/main" id="{9E6228A3-2A74-49EC-8FA1-7D48241EACD6}"/>
                    </a:ext>
                  </a:extLst>
                </p:cNvPr>
                <p:cNvGrpSpPr/>
                <p:nvPr/>
              </p:nvGrpSpPr>
              <p:grpSpPr>
                <a:xfrm>
                  <a:off x="810739" y="2277630"/>
                  <a:ext cx="151810" cy="91913"/>
                  <a:chOff x="6969110" y="3730368"/>
                  <a:chExt cx="667328" cy="86946"/>
                </a:xfrm>
                <a:grpFill/>
              </p:grpSpPr>
              <p:sp>
                <p:nvSpPr>
                  <p:cNvPr id="42" name="正方形/長方形 41">
                    <a:extLst>
                      <a:ext uri="{FF2B5EF4-FFF2-40B4-BE49-F238E27FC236}">
                        <a16:creationId xmlns:a16="http://schemas.microsoft.com/office/drawing/2014/main" id="{E118A7EE-E82F-4943-A57A-4F40CEFF81BA}"/>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3" name="フリーフォーム 1152">
                    <a:extLst>
                      <a:ext uri="{FF2B5EF4-FFF2-40B4-BE49-F238E27FC236}">
                        <a16:creationId xmlns:a16="http://schemas.microsoft.com/office/drawing/2014/main" id="{8130EDDE-6D2C-4587-A310-4A65CD90C1C1}"/>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44" name="直線コネクタ 43">
                    <a:extLst>
                      <a:ext uri="{FF2B5EF4-FFF2-40B4-BE49-F238E27FC236}">
                        <a16:creationId xmlns:a16="http://schemas.microsoft.com/office/drawing/2014/main" id="{5DF29A6D-8489-4012-9C7F-7FA7FC97176F}"/>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grpSp>
        <p:sp>
          <p:nvSpPr>
            <p:cNvPr id="28" name="フリーフォーム: 図形 291">
              <a:extLst>
                <a:ext uri="{FF2B5EF4-FFF2-40B4-BE49-F238E27FC236}">
                  <a16:creationId xmlns:a16="http://schemas.microsoft.com/office/drawing/2014/main" id="{1A2104D7-8E7B-4368-8AA9-B78CCA4EE5AB}"/>
                </a:ext>
              </a:extLst>
            </p:cNvPr>
            <p:cNvSpPr/>
            <p:nvPr/>
          </p:nvSpPr>
          <p:spPr>
            <a:xfrm>
              <a:off x="173012" y="2292207"/>
              <a:ext cx="78797" cy="103167"/>
            </a:xfrm>
            <a:custGeom>
              <a:avLst/>
              <a:gdLst>
                <a:gd name="connsiteX0" fmla="*/ 127000 w 307975"/>
                <a:gd name="connsiteY0" fmla="*/ 0 h 403225"/>
                <a:gd name="connsiteX1" fmla="*/ 123825 w 307975"/>
                <a:gd name="connsiteY1" fmla="*/ 22225 h 403225"/>
                <a:gd name="connsiteX2" fmla="*/ 120650 w 307975"/>
                <a:gd name="connsiteY2" fmla="*/ 31750 h 403225"/>
                <a:gd name="connsiteX3" fmla="*/ 117475 w 307975"/>
                <a:gd name="connsiteY3" fmla="*/ 44450 h 403225"/>
                <a:gd name="connsiteX4" fmla="*/ 111125 w 307975"/>
                <a:gd name="connsiteY4" fmla="*/ 63500 h 403225"/>
                <a:gd name="connsiteX5" fmla="*/ 104775 w 307975"/>
                <a:gd name="connsiteY5" fmla="*/ 73025 h 403225"/>
                <a:gd name="connsiteX6" fmla="*/ 101600 w 307975"/>
                <a:gd name="connsiteY6" fmla="*/ 82550 h 403225"/>
                <a:gd name="connsiteX7" fmla="*/ 79375 w 307975"/>
                <a:gd name="connsiteY7" fmla="*/ 107950 h 403225"/>
                <a:gd name="connsiteX8" fmla="*/ 73025 w 307975"/>
                <a:gd name="connsiteY8" fmla="*/ 117475 h 403225"/>
                <a:gd name="connsiteX9" fmla="*/ 53975 w 307975"/>
                <a:gd name="connsiteY9" fmla="*/ 136525 h 403225"/>
                <a:gd name="connsiteX10" fmla="*/ 28575 w 307975"/>
                <a:gd name="connsiteY10" fmla="*/ 168275 h 403225"/>
                <a:gd name="connsiteX11" fmla="*/ 19050 w 307975"/>
                <a:gd name="connsiteY11" fmla="*/ 174625 h 403225"/>
                <a:gd name="connsiteX12" fmla="*/ 0 w 307975"/>
                <a:gd name="connsiteY12" fmla="*/ 190500 h 403225"/>
                <a:gd name="connsiteX13" fmla="*/ 22225 w 307975"/>
                <a:gd name="connsiteY13" fmla="*/ 200025 h 403225"/>
                <a:gd name="connsiteX14" fmla="*/ 53975 w 307975"/>
                <a:gd name="connsiteY14" fmla="*/ 219075 h 403225"/>
                <a:gd name="connsiteX15" fmla="*/ 76200 w 307975"/>
                <a:gd name="connsiteY15" fmla="*/ 231775 h 403225"/>
                <a:gd name="connsiteX16" fmla="*/ 88900 w 307975"/>
                <a:gd name="connsiteY16" fmla="*/ 238125 h 403225"/>
                <a:gd name="connsiteX17" fmla="*/ 107950 w 307975"/>
                <a:gd name="connsiteY17" fmla="*/ 257175 h 403225"/>
                <a:gd name="connsiteX18" fmla="*/ 117475 w 307975"/>
                <a:gd name="connsiteY18" fmla="*/ 263525 h 403225"/>
                <a:gd name="connsiteX19" fmla="*/ 133350 w 307975"/>
                <a:gd name="connsiteY19" fmla="*/ 285750 h 403225"/>
                <a:gd name="connsiteX20" fmla="*/ 146050 w 307975"/>
                <a:gd name="connsiteY20" fmla="*/ 304800 h 403225"/>
                <a:gd name="connsiteX21" fmla="*/ 155575 w 307975"/>
                <a:gd name="connsiteY21" fmla="*/ 323850 h 403225"/>
                <a:gd name="connsiteX22" fmla="*/ 171450 w 307975"/>
                <a:gd name="connsiteY22" fmla="*/ 346075 h 403225"/>
                <a:gd name="connsiteX23" fmla="*/ 177800 w 307975"/>
                <a:gd name="connsiteY23" fmla="*/ 355600 h 403225"/>
                <a:gd name="connsiteX24" fmla="*/ 184150 w 307975"/>
                <a:gd name="connsiteY24" fmla="*/ 374650 h 403225"/>
                <a:gd name="connsiteX25" fmla="*/ 196850 w 307975"/>
                <a:gd name="connsiteY25" fmla="*/ 403225 h 403225"/>
                <a:gd name="connsiteX26" fmla="*/ 193675 w 307975"/>
                <a:gd name="connsiteY26" fmla="*/ 393700 h 403225"/>
                <a:gd name="connsiteX27" fmla="*/ 200025 w 307975"/>
                <a:gd name="connsiteY27" fmla="*/ 339725 h 403225"/>
                <a:gd name="connsiteX28" fmla="*/ 206375 w 307975"/>
                <a:gd name="connsiteY28" fmla="*/ 314325 h 403225"/>
                <a:gd name="connsiteX29" fmla="*/ 212725 w 307975"/>
                <a:gd name="connsiteY29" fmla="*/ 304800 h 403225"/>
                <a:gd name="connsiteX30" fmla="*/ 219075 w 307975"/>
                <a:gd name="connsiteY30" fmla="*/ 285750 h 403225"/>
                <a:gd name="connsiteX31" fmla="*/ 222250 w 307975"/>
                <a:gd name="connsiteY31" fmla="*/ 276225 h 403225"/>
                <a:gd name="connsiteX32" fmla="*/ 228600 w 307975"/>
                <a:gd name="connsiteY32" fmla="*/ 266700 h 403225"/>
                <a:gd name="connsiteX33" fmla="*/ 238125 w 307975"/>
                <a:gd name="connsiteY33" fmla="*/ 241300 h 403225"/>
                <a:gd name="connsiteX34" fmla="*/ 241300 w 307975"/>
                <a:gd name="connsiteY34" fmla="*/ 231775 h 403225"/>
                <a:gd name="connsiteX35" fmla="*/ 254000 w 307975"/>
                <a:gd name="connsiteY35" fmla="*/ 212725 h 403225"/>
                <a:gd name="connsiteX36" fmla="*/ 260350 w 307975"/>
                <a:gd name="connsiteY36" fmla="*/ 200025 h 403225"/>
                <a:gd name="connsiteX37" fmla="*/ 269875 w 307975"/>
                <a:gd name="connsiteY37" fmla="*/ 180975 h 403225"/>
                <a:gd name="connsiteX38" fmla="*/ 279400 w 307975"/>
                <a:gd name="connsiteY38" fmla="*/ 174625 h 403225"/>
                <a:gd name="connsiteX39" fmla="*/ 288925 w 307975"/>
                <a:gd name="connsiteY39" fmla="*/ 165100 h 403225"/>
                <a:gd name="connsiteX40" fmla="*/ 307975 w 307975"/>
                <a:gd name="connsiteY40" fmla="*/ 152400 h 403225"/>
                <a:gd name="connsiteX41" fmla="*/ 304800 w 307975"/>
                <a:gd name="connsiteY41" fmla="*/ 142875 h 403225"/>
                <a:gd name="connsiteX42" fmla="*/ 288925 w 307975"/>
                <a:gd name="connsiteY42" fmla="*/ 139700 h 403225"/>
                <a:gd name="connsiteX43" fmla="*/ 269875 w 307975"/>
                <a:gd name="connsiteY43" fmla="*/ 133350 h 403225"/>
                <a:gd name="connsiteX44" fmla="*/ 257175 w 307975"/>
                <a:gd name="connsiteY44" fmla="*/ 127000 h 403225"/>
                <a:gd name="connsiteX45" fmla="*/ 247650 w 307975"/>
                <a:gd name="connsiteY45" fmla="*/ 123825 h 403225"/>
                <a:gd name="connsiteX46" fmla="*/ 238125 w 307975"/>
                <a:gd name="connsiteY46" fmla="*/ 117475 h 403225"/>
                <a:gd name="connsiteX47" fmla="*/ 212725 w 307975"/>
                <a:gd name="connsiteY47" fmla="*/ 107950 h 403225"/>
                <a:gd name="connsiteX48" fmla="*/ 193675 w 307975"/>
                <a:gd name="connsiteY48" fmla="*/ 95250 h 403225"/>
                <a:gd name="connsiteX49" fmla="*/ 174625 w 307975"/>
                <a:gd name="connsiteY49" fmla="*/ 79375 h 403225"/>
                <a:gd name="connsiteX50" fmla="*/ 168275 w 307975"/>
                <a:gd name="connsiteY50" fmla="*/ 69850 h 403225"/>
                <a:gd name="connsiteX51" fmla="*/ 146050 w 307975"/>
                <a:gd name="connsiteY51" fmla="*/ 41275 h 403225"/>
                <a:gd name="connsiteX52" fmla="*/ 142875 w 307975"/>
                <a:gd name="connsiteY52" fmla="*/ 31750 h 403225"/>
                <a:gd name="connsiteX53" fmla="*/ 130175 w 307975"/>
                <a:gd name="connsiteY53" fmla="*/ 12700 h 403225"/>
                <a:gd name="connsiteX54" fmla="*/ 127000 w 307975"/>
                <a:gd name="connsiteY54" fmla="*/ 0 h 40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07975" h="403225">
                  <a:moveTo>
                    <a:pt x="127000" y="0"/>
                  </a:moveTo>
                  <a:cubicBezTo>
                    <a:pt x="125942" y="7408"/>
                    <a:pt x="125293" y="14887"/>
                    <a:pt x="123825" y="22225"/>
                  </a:cubicBezTo>
                  <a:cubicBezTo>
                    <a:pt x="123169" y="25507"/>
                    <a:pt x="121569" y="28532"/>
                    <a:pt x="120650" y="31750"/>
                  </a:cubicBezTo>
                  <a:cubicBezTo>
                    <a:pt x="119451" y="35946"/>
                    <a:pt x="118729" y="40270"/>
                    <a:pt x="117475" y="44450"/>
                  </a:cubicBezTo>
                  <a:cubicBezTo>
                    <a:pt x="115552" y="50861"/>
                    <a:pt x="114838" y="57931"/>
                    <a:pt x="111125" y="63500"/>
                  </a:cubicBezTo>
                  <a:cubicBezTo>
                    <a:pt x="109008" y="66675"/>
                    <a:pt x="106482" y="69612"/>
                    <a:pt x="104775" y="73025"/>
                  </a:cubicBezTo>
                  <a:cubicBezTo>
                    <a:pt x="103278" y="76018"/>
                    <a:pt x="103225" y="79624"/>
                    <a:pt x="101600" y="82550"/>
                  </a:cubicBezTo>
                  <a:cubicBezTo>
                    <a:pt x="90705" y="102160"/>
                    <a:pt x="93289" y="98674"/>
                    <a:pt x="79375" y="107950"/>
                  </a:cubicBezTo>
                  <a:cubicBezTo>
                    <a:pt x="77258" y="111125"/>
                    <a:pt x="75560" y="114623"/>
                    <a:pt x="73025" y="117475"/>
                  </a:cubicBezTo>
                  <a:cubicBezTo>
                    <a:pt x="67059" y="124187"/>
                    <a:pt x="58956" y="129053"/>
                    <a:pt x="53975" y="136525"/>
                  </a:cubicBezTo>
                  <a:cubicBezTo>
                    <a:pt x="46452" y="147809"/>
                    <a:pt x="39125" y="159483"/>
                    <a:pt x="28575" y="168275"/>
                  </a:cubicBezTo>
                  <a:cubicBezTo>
                    <a:pt x="25644" y="170718"/>
                    <a:pt x="21981" y="172182"/>
                    <a:pt x="19050" y="174625"/>
                  </a:cubicBezTo>
                  <a:cubicBezTo>
                    <a:pt x="-5396" y="194997"/>
                    <a:pt x="23649" y="174734"/>
                    <a:pt x="0" y="190500"/>
                  </a:cubicBezTo>
                  <a:cubicBezTo>
                    <a:pt x="19303" y="203369"/>
                    <a:pt x="-1206" y="191238"/>
                    <a:pt x="22225" y="200025"/>
                  </a:cubicBezTo>
                  <a:cubicBezTo>
                    <a:pt x="41234" y="207153"/>
                    <a:pt x="31821" y="207998"/>
                    <a:pt x="53975" y="219075"/>
                  </a:cubicBezTo>
                  <a:cubicBezTo>
                    <a:pt x="92353" y="238264"/>
                    <a:pt x="44786" y="213824"/>
                    <a:pt x="76200" y="231775"/>
                  </a:cubicBezTo>
                  <a:cubicBezTo>
                    <a:pt x="80309" y="234123"/>
                    <a:pt x="85204" y="235168"/>
                    <a:pt x="88900" y="238125"/>
                  </a:cubicBezTo>
                  <a:cubicBezTo>
                    <a:pt x="95912" y="243735"/>
                    <a:pt x="100478" y="252194"/>
                    <a:pt x="107950" y="257175"/>
                  </a:cubicBezTo>
                  <a:lnTo>
                    <a:pt x="117475" y="263525"/>
                  </a:lnTo>
                  <a:cubicBezTo>
                    <a:pt x="131260" y="291096"/>
                    <a:pt x="115330" y="262581"/>
                    <a:pt x="133350" y="285750"/>
                  </a:cubicBezTo>
                  <a:cubicBezTo>
                    <a:pt x="138035" y="291774"/>
                    <a:pt x="141817" y="298450"/>
                    <a:pt x="146050" y="304800"/>
                  </a:cubicBezTo>
                  <a:cubicBezTo>
                    <a:pt x="164248" y="332097"/>
                    <a:pt x="142430" y="297560"/>
                    <a:pt x="155575" y="323850"/>
                  </a:cubicBezTo>
                  <a:cubicBezTo>
                    <a:pt x="158069" y="328838"/>
                    <a:pt x="169053" y="342719"/>
                    <a:pt x="171450" y="346075"/>
                  </a:cubicBezTo>
                  <a:cubicBezTo>
                    <a:pt x="173668" y="349180"/>
                    <a:pt x="176250" y="352113"/>
                    <a:pt x="177800" y="355600"/>
                  </a:cubicBezTo>
                  <a:cubicBezTo>
                    <a:pt x="180518" y="361717"/>
                    <a:pt x="180437" y="369081"/>
                    <a:pt x="184150" y="374650"/>
                  </a:cubicBezTo>
                  <a:cubicBezTo>
                    <a:pt x="194213" y="389744"/>
                    <a:pt x="189293" y="380555"/>
                    <a:pt x="196850" y="403225"/>
                  </a:cubicBezTo>
                  <a:lnTo>
                    <a:pt x="193675" y="393700"/>
                  </a:lnTo>
                  <a:cubicBezTo>
                    <a:pt x="198398" y="332303"/>
                    <a:pt x="193120" y="370799"/>
                    <a:pt x="200025" y="339725"/>
                  </a:cubicBezTo>
                  <a:cubicBezTo>
                    <a:pt x="201474" y="333204"/>
                    <a:pt x="202971" y="321133"/>
                    <a:pt x="206375" y="314325"/>
                  </a:cubicBezTo>
                  <a:cubicBezTo>
                    <a:pt x="208082" y="310912"/>
                    <a:pt x="211175" y="308287"/>
                    <a:pt x="212725" y="304800"/>
                  </a:cubicBezTo>
                  <a:cubicBezTo>
                    <a:pt x="215443" y="298683"/>
                    <a:pt x="216958" y="292100"/>
                    <a:pt x="219075" y="285750"/>
                  </a:cubicBezTo>
                  <a:cubicBezTo>
                    <a:pt x="220133" y="282575"/>
                    <a:pt x="220394" y="279010"/>
                    <a:pt x="222250" y="276225"/>
                  </a:cubicBezTo>
                  <a:lnTo>
                    <a:pt x="228600" y="266700"/>
                  </a:lnTo>
                  <a:cubicBezTo>
                    <a:pt x="234454" y="243285"/>
                    <a:pt x="228163" y="264544"/>
                    <a:pt x="238125" y="241300"/>
                  </a:cubicBezTo>
                  <a:cubicBezTo>
                    <a:pt x="239443" y="238224"/>
                    <a:pt x="239675" y="234701"/>
                    <a:pt x="241300" y="231775"/>
                  </a:cubicBezTo>
                  <a:cubicBezTo>
                    <a:pt x="245006" y="225104"/>
                    <a:pt x="250587" y="219551"/>
                    <a:pt x="254000" y="212725"/>
                  </a:cubicBezTo>
                  <a:cubicBezTo>
                    <a:pt x="256117" y="208492"/>
                    <a:pt x="258486" y="204375"/>
                    <a:pt x="260350" y="200025"/>
                  </a:cubicBezTo>
                  <a:cubicBezTo>
                    <a:pt x="264223" y="190987"/>
                    <a:pt x="262248" y="188602"/>
                    <a:pt x="269875" y="180975"/>
                  </a:cubicBezTo>
                  <a:cubicBezTo>
                    <a:pt x="272573" y="178277"/>
                    <a:pt x="276469" y="177068"/>
                    <a:pt x="279400" y="174625"/>
                  </a:cubicBezTo>
                  <a:cubicBezTo>
                    <a:pt x="282849" y="171750"/>
                    <a:pt x="285381" y="167857"/>
                    <a:pt x="288925" y="165100"/>
                  </a:cubicBezTo>
                  <a:cubicBezTo>
                    <a:pt x="294949" y="160415"/>
                    <a:pt x="307975" y="152400"/>
                    <a:pt x="307975" y="152400"/>
                  </a:cubicBezTo>
                  <a:cubicBezTo>
                    <a:pt x="306917" y="149225"/>
                    <a:pt x="307585" y="144731"/>
                    <a:pt x="304800" y="142875"/>
                  </a:cubicBezTo>
                  <a:cubicBezTo>
                    <a:pt x="300310" y="139882"/>
                    <a:pt x="294131" y="141120"/>
                    <a:pt x="288925" y="139700"/>
                  </a:cubicBezTo>
                  <a:cubicBezTo>
                    <a:pt x="282467" y="137939"/>
                    <a:pt x="275862" y="136343"/>
                    <a:pt x="269875" y="133350"/>
                  </a:cubicBezTo>
                  <a:cubicBezTo>
                    <a:pt x="265642" y="131233"/>
                    <a:pt x="261525" y="128864"/>
                    <a:pt x="257175" y="127000"/>
                  </a:cubicBezTo>
                  <a:cubicBezTo>
                    <a:pt x="254099" y="125682"/>
                    <a:pt x="250643" y="125322"/>
                    <a:pt x="247650" y="123825"/>
                  </a:cubicBezTo>
                  <a:cubicBezTo>
                    <a:pt x="244237" y="122118"/>
                    <a:pt x="241632" y="118978"/>
                    <a:pt x="238125" y="117475"/>
                  </a:cubicBezTo>
                  <a:cubicBezTo>
                    <a:pt x="211750" y="106172"/>
                    <a:pt x="239180" y="123823"/>
                    <a:pt x="212725" y="107950"/>
                  </a:cubicBezTo>
                  <a:cubicBezTo>
                    <a:pt x="206181" y="104023"/>
                    <a:pt x="200025" y="99483"/>
                    <a:pt x="193675" y="95250"/>
                  </a:cubicBezTo>
                  <a:cubicBezTo>
                    <a:pt x="184309" y="89006"/>
                    <a:pt x="182265" y="88542"/>
                    <a:pt x="174625" y="79375"/>
                  </a:cubicBezTo>
                  <a:cubicBezTo>
                    <a:pt x="172182" y="76444"/>
                    <a:pt x="170718" y="72781"/>
                    <a:pt x="168275" y="69850"/>
                  </a:cubicBezTo>
                  <a:cubicBezTo>
                    <a:pt x="159143" y="58892"/>
                    <a:pt x="151400" y="57324"/>
                    <a:pt x="146050" y="41275"/>
                  </a:cubicBezTo>
                  <a:cubicBezTo>
                    <a:pt x="144992" y="38100"/>
                    <a:pt x="144500" y="34676"/>
                    <a:pt x="142875" y="31750"/>
                  </a:cubicBezTo>
                  <a:cubicBezTo>
                    <a:pt x="139169" y="25079"/>
                    <a:pt x="133588" y="19526"/>
                    <a:pt x="130175" y="12700"/>
                  </a:cubicBezTo>
                  <a:lnTo>
                    <a:pt x="127000" y="0"/>
                  </a:lnTo>
                  <a:close/>
                </a:path>
              </a:pathLst>
            </a:custGeom>
            <a:solidFill>
              <a:srgbClr val="FFFF00"/>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9" name="フリーフォーム: 図形 293">
              <a:extLst>
                <a:ext uri="{FF2B5EF4-FFF2-40B4-BE49-F238E27FC236}">
                  <a16:creationId xmlns:a16="http://schemas.microsoft.com/office/drawing/2014/main" id="{3099035A-9309-4CEB-B198-26FE005EF505}"/>
                </a:ext>
              </a:extLst>
            </p:cNvPr>
            <p:cNvSpPr/>
            <p:nvPr/>
          </p:nvSpPr>
          <p:spPr>
            <a:xfrm rot="1750928">
              <a:off x="1078183" y="2287820"/>
              <a:ext cx="122909" cy="160922"/>
            </a:xfrm>
            <a:custGeom>
              <a:avLst/>
              <a:gdLst>
                <a:gd name="connsiteX0" fmla="*/ 127000 w 307975"/>
                <a:gd name="connsiteY0" fmla="*/ 0 h 403225"/>
                <a:gd name="connsiteX1" fmla="*/ 123825 w 307975"/>
                <a:gd name="connsiteY1" fmla="*/ 22225 h 403225"/>
                <a:gd name="connsiteX2" fmla="*/ 120650 w 307975"/>
                <a:gd name="connsiteY2" fmla="*/ 31750 h 403225"/>
                <a:gd name="connsiteX3" fmla="*/ 117475 w 307975"/>
                <a:gd name="connsiteY3" fmla="*/ 44450 h 403225"/>
                <a:gd name="connsiteX4" fmla="*/ 111125 w 307975"/>
                <a:gd name="connsiteY4" fmla="*/ 63500 h 403225"/>
                <a:gd name="connsiteX5" fmla="*/ 104775 w 307975"/>
                <a:gd name="connsiteY5" fmla="*/ 73025 h 403225"/>
                <a:gd name="connsiteX6" fmla="*/ 101600 w 307975"/>
                <a:gd name="connsiteY6" fmla="*/ 82550 h 403225"/>
                <a:gd name="connsiteX7" fmla="*/ 79375 w 307975"/>
                <a:gd name="connsiteY7" fmla="*/ 107950 h 403225"/>
                <a:gd name="connsiteX8" fmla="*/ 73025 w 307975"/>
                <a:gd name="connsiteY8" fmla="*/ 117475 h 403225"/>
                <a:gd name="connsiteX9" fmla="*/ 53975 w 307975"/>
                <a:gd name="connsiteY9" fmla="*/ 136525 h 403225"/>
                <a:gd name="connsiteX10" fmla="*/ 28575 w 307975"/>
                <a:gd name="connsiteY10" fmla="*/ 168275 h 403225"/>
                <a:gd name="connsiteX11" fmla="*/ 19050 w 307975"/>
                <a:gd name="connsiteY11" fmla="*/ 174625 h 403225"/>
                <a:gd name="connsiteX12" fmla="*/ 0 w 307975"/>
                <a:gd name="connsiteY12" fmla="*/ 190500 h 403225"/>
                <a:gd name="connsiteX13" fmla="*/ 22225 w 307975"/>
                <a:gd name="connsiteY13" fmla="*/ 200025 h 403225"/>
                <a:gd name="connsiteX14" fmla="*/ 53975 w 307975"/>
                <a:gd name="connsiteY14" fmla="*/ 219075 h 403225"/>
                <a:gd name="connsiteX15" fmla="*/ 76200 w 307975"/>
                <a:gd name="connsiteY15" fmla="*/ 231775 h 403225"/>
                <a:gd name="connsiteX16" fmla="*/ 88900 w 307975"/>
                <a:gd name="connsiteY16" fmla="*/ 238125 h 403225"/>
                <a:gd name="connsiteX17" fmla="*/ 107950 w 307975"/>
                <a:gd name="connsiteY17" fmla="*/ 257175 h 403225"/>
                <a:gd name="connsiteX18" fmla="*/ 117475 w 307975"/>
                <a:gd name="connsiteY18" fmla="*/ 263525 h 403225"/>
                <a:gd name="connsiteX19" fmla="*/ 133350 w 307975"/>
                <a:gd name="connsiteY19" fmla="*/ 285750 h 403225"/>
                <a:gd name="connsiteX20" fmla="*/ 146050 w 307975"/>
                <a:gd name="connsiteY20" fmla="*/ 304800 h 403225"/>
                <a:gd name="connsiteX21" fmla="*/ 155575 w 307975"/>
                <a:gd name="connsiteY21" fmla="*/ 323850 h 403225"/>
                <a:gd name="connsiteX22" fmla="*/ 171450 w 307975"/>
                <a:gd name="connsiteY22" fmla="*/ 346075 h 403225"/>
                <a:gd name="connsiteX23" fmla="*/ 177800 w 307975"/>
                <a:gd name="connsiteY23" fmla="*/ 355600 h 403225"/>
                <a:gd name="connsiteX24" fmla="*/ 184150 w 307975"/>
                <a:gd name="connsiteY24" fmla="*/ 374650 h 403225"/>
                <a:gd name="connsiteX25" fmla="*/ 196850 w 307975"/>
                <a:gd name="connsiteY25" fmla="*/ 403225 h 403225"/>
                <a:gd name="connsiteX26" fmla="*/ 193675 w 307975"/>
                <a:gd name="connsiteY26" fmla="*/ 393700 h 403225"/>
                <a:gd name="connsiteX27" fmla="*/ 200025 w 307975"/>
                <a:gd name="connsiteY27" fmla="*/ 339725 h 403225"/>
                <a:gd name="connsiteX28" fmla="*/ 206375 w 307975"/>
                <a:gd name="connsiteY28" fmla="*/ 314325 h 403225"/>
                <a:gd name="connsiteX29" fmla="*/ 212725 w 307975"/>
                <a:gd name="connsiteY29" fmla="*/ 304800 h 403225"/>
                <a:gd name="connsiteX30" fmla="*/ 219075 w 307975"/>
                <a:gd name="connsiteY30" fmla="*/ 285750 h 403225"/>
                <a:gd name="connsiteX31" fmla="*/ 222250 w 307975"/>
                <a:gd name="connsiteY31" fmla="*/ 276225 h 403225"/>
                <a:gd name="connsiteX32" fmla="*/ 228600 w 307975"/>
                <a:gd name="connsiteY32" fmla="*/ 266700 h 403225"/>
                <a:gd name="connsiteX33" fmla="*/ 238125 w 307975"/>
                <a:gd name="connsiteY33" fmla="*/ 241300 h 403225"/>
                <a:gd name="connsiteX34" fmla="*/ 241300 w 307975"/>
                <a:gd name="connsiteY34" fmla="*/ 231775 h 403225"/>
                <a:gd name="connsiteX35" fmla="*/ 254000 w 307975"/>
                <a:gd name="connsiteY35" fmla="*/ 212725 h 403225"/>
                <a:gd name="connsiteX36" fmla="*/ 260350 w 307975"/>
                <a:gd name="connsiteY36" fmla="*/ 200025 h 403225"/>
                <a:gd name="connsiteX37" fmla="*/ 269875 w 307975"/>
                <a:gd name="connsiteY37" fmla="*/ 180975 h 403225"/>
                <a:gd name="connsiteX38" fmla="*/ 279400 w 307975"/>
                <a:gd name="connsiteY38" fmla="*/ 174625 h 403225"/>
                <a:gd name="connsiteX39" fmla="*/ 288925 w 307975"/>
                <a:gd name="connsiteY39" fmla="*/ 165100 h 403225"/>
                <a:gd name="connsiteX40" fmla="*/ 307975 w 307975"/>
                <a:gd name="connsiteY40" fmla="*/ 152400 h 403225"/>
                <a:gd name="connsiteX41" fmla="*/ 304800 w 307975"/>
                <a:gd name="connsiteY41" fmla="*/ 142875 h 403225"/>
                <a:gd name="connsiteX42" fmla="*/ 288925 w 307975"/>
                <a:gd name="connsiteY42" fmla="*/ 139700 h 403225"/>
                <a:gd name="connsiteX43" fmla="*/ 269875 w 307975"/>
                <a:gd name="connsiteY43" fmla="*/ 133350 h 403225"/>
                <a:gd name="connsiteX44" fmla="*/ 257175 w 307975"/>
                <a:gd name="connsiteY44" fmla="*/ 127000 h 403225"/>
                <a:gd name="connsiteX45" fmla="*/ 247650 w 307975"/>
                <a:gd name="connsiteY45" fmla="*/ 123825 h 403225"/>
                <a:gd name="connsiteX46" fmla="*/ 238125 w 307975"/>
                <a:gd name="connsiteY46" fmla="*/ 117475 h 403225"/>
                <a:gd name="connsiteX47" fmla="*/ 212725 w 307975"/>
                <a:gd name="connsiteY47" fmla="*/ 107950 h 403225"/>
                <a:gd name="connsiteX48" fmla="*/ 193675 w 307975"/>
                <a:gd name="connsiteY48" fmla="*/ 95250 h 403225"/>
                <a:gd name="connsiteX49" fmla="*/ 174625 w 307975"/>
                <a:gd name="connsiteY49" fmla="*/ 79375 h 403225"/>
                <a:gd name="connsiteX50" fmla="*/ 168275 w 307975"/>
                <a:gd name="connsiteY50" fmla="*/ 69850 h 403225"/>
                <a:gd name="connsiteX51" fmla="*/ 146050 w 307975"/>
                <a:gd name="connsiteY51" fmla="*/ 41275 h 403225"/>
                <a:gd name="connsiteX52" fmla="*/ 142875 w 307975"/>
                <a:gd name="connsiteY52" fmla="*/ 31750 h 403225"/>
                <a:gd name="connsiteX53" fmla="*/ 130175 w 307975"/>
                <a:gd name="connsiteY53" fmla="*/ 12700 h 403225"/>
                <a:gd name="connsiteX54" fmla="*/ 127000 w 307975"/>
                <a:gd name="connsiteY54" fmla="*/ 0 h 40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07975" h="403225">
                  <a:moveTo>
                    <a:pt x="127000" y="0"/>
                  </a:moveTo>
                  <a:cubicBezTo>
                    <a:pt x="125942" y="7408"/>
                    <a:pt x="125293" y="14887"/>
                    <a:pt x="123825" y="22225"/>
                  </a:cubicBezTo>
                  <a:cubicBezTo>
                    <a:pt x="123169" y="25507"/>
                    <a:pt x="121569" y="28532"/>
                    <a:pt x="120650" y="31750"/>
                  </a:cubicBezTo>
                  <a:cubicBezTo>
                    <a:pt x="119451" y="35946"/>
                    <a:pt x="118729" y="40270"/>
                    <a:pt x="117475" y="44450"/>
                  </a:cubicBezTo>
                  <a:cubicBezTo>
                    <a:pt x="115552" y="50861"/>
                    <a:pt x="114838" y="57931"/>
                    <a:pt x="111125" y="63500"/>
                  </a:cubicBezTo>
                  <a:cubicBezTo>
                    <a:pt x="109008" y="66675"/>
                    <a:pt x="106482" y="69612"/>
                    <a:pt x="104775" y="73025"/>
                  </a:cubicBezTo>
                  <a:cubicBezTo>
                    <a:pt x="103278" y="76018"/>
                    <a:pt x="103225" y="79624"/>
                    <a:pt x="101600" y="82550"/>
                  </a:cubicBezTo>
                  <a:cubicBezTo>
                    <a:pt x="90705" y="102160"/>
                    <a:pt x="93289" y="98674"/>
                    <a:pt x="79375" y="107950"/>
                  </a:cubicBezTo>
                  <a:cubicBezTo>
                    <a:pt x="77258" y="111125"/>
                    <a:pt x="75560" y="114623"/>
                    <a:pt x="73025" y="117475"/>
                  </a:cubicBezTo>
                  <a:cubicBezTo>
                    <a:pt x="67059" y="124187"/>
                    <a:pt x="58956" y="129053"/>
                    <a:pt x="53975" y="136525"/>
                  </a:cubicBezTo>
                  <a:cubicBezTo>
                    <a:pt x="46452" y="147809"/>
                    <a:pt x="39125" y="159483"/>
                    <a:pt x="28575" y="168275"/>
                  </a:cubicBezTo>
                  <a:cubicBezTo>
                    <a:pt x="25644" y="170718"/>
                    <a:pt x="21981" y="172182"/>
                    <a:pt x="19050" y="174625"/>
                  </a:cubicBezTo>
                  <a:cubicBezTo>
                    <a:pt x="-5396" y="194997"/>
                    <a:pt x="23649" y="174734"/>
                    <a:pt x="0" y="190500"/>
                  </a:cubicBezTo>
                  <a:cubicBezTo>
                    <a:pt x="19303" y="203369"/>
                    <a:pt x="-1206" y="191238"/>
                    <a:pt x="22225" y="200025"/>
                  </a:cubicBezTo>
                  <a:cubicBezTo>
                    <a:pt x="41234" y="207153"/>
                    <a:pt x="31821" y="207998"/>
                    <a:pt x="53975" y="219075"/>
                  </a:cubicBezTo>
                  <a:cubicBezTo>
                    <a:pt x="92353" y="238264"/>
                    <a:pt x="44786" y="213824"/>
                    <a:pt x="76200" y="231775"/>
                  </a:cubicBezTo>
                  <a:cubicBezTo>
                    <a:pt x="80309" y="234123"/>
                    <a:pt x="85204" y="235168"/>
                    <a:pt x="88900" y="238125"/>
                  </a:cubicBezTo>
                  <a:cubicBezTo>
                    <a:pt x="95912" y="243735"/>
                    <a:pt x="100478" y="252194"/>
                    <a:pt x="107950" y="257175"/>
                  </a:cubicBezTo>
                  <a:lnTo>
                    <a:pt x="117475" y="263525"/>
                  </a:lnTo>
                  <a:cubicBezTo>
                    <a:pt x="131260" y="291096"/>
                    <a:pt x="115330" y="262581"/>
                    <a:pt x="133350" y="285750"/>
                  </a:cubicBezTo>
                  <a:cubicBezTo>
                    <a:pt x="138035" y="291774"/>
                    <a:pt x="141817" y="298450"/>
                    <a:pt x="146050" y="304800"/>
                  </a:cubicBezTo>
                  <a:cubicBezTo>
                    <a:pt x="164248" y="332097"/>
                    <a:pt x="142430" y="297560"/>
                    <a:pt x="155575" y="323850"/>
                  </a:cubicBezTo>
                  <a:cubicBezTo>
                    <a:pt x="158069" y="328838"/>
                    <a:pt x="169053" y="342719"/>
                    <a:pt x="171450" y="346075"/>
                  </a:cubicBezTo>
                  <a:cubicBezTo>
                    <a:pt x="173668" y="349180"/>
                    <a:pt x="176250" y="352113"/>
                    <a:pt x="177800" y="355600"/>
                  </a:cubicBezTo>
                  <a:cubicBezTo>
                    <a:pt x="180518" y="361717"/>
                    <a:pt x="180437" y="369081"/>
                    <a:pt x="184150" y="374650"/>
                  </a:cubicBezTo>
                  <a:cubicBezTo>
                    <a:pt x="194213" y="389744"/>
                    <a:pt x="189293" y="380555"/>
                    <a:pt x="196850" y="403225"/>
                  </a:cubicBezTo>
                  <a:lnTo>
                    <a:pt x="193675" y="393700"/>
                  </a:lnTo>
                  <a:cubicBezTo>
                    <a:pt x="198398" y="332303"/>
                    <a:pt x="193120" y="370799"/>
                    <a:pt x="200025" y="339725"/>
                  </a:cubicBezTo>
                  <a:cubicBezTo>
                    <a:pt x="201474" y="333204"/>
                    <a:pt x="202971" y="321133"/>
                    <a:pt x="206375" y="314325"/>
                  </a:cubicBezTo>
                  <a:cubicBezTo>
                    <a:pt x="208082" y="310912"/>
                    <a:pt x="211175" y="308287"/>
                    <a:pt x="212725" y="304800"/>
                  </a:cubicBezTo>
                  <a:cubicBezTo>
                    <a:pt x="215443" y="298683"/>
                    <a:pt x="216958" y="292100"/>
                    <a:pt x="219075" y="285750"/>
                  </a:cubicBezTo>
                  <a:cubicBezTo>
                    <a:pt x="220133" y="282575"/>
                    <a:pt x="220394" y="279010"/>
                    <a:pt x="222250" y="276225"/>
                  </a:cubicBezTo>
                  <a:lnTo>
                    <a:pt x="228600" y="266700"/>
                  </a:lnTo>
                  <a:cubicBezTo>
                    <a:pt x="234454" y="243285"/>
                    <a:pt x="228163" y="264544"/>
                    <a:pt x="238125" y="241300"/>
                  </a:cubicBezTo>
                  <a:cubicBezTo>
                    <a:pt x="239443" y="238224"/>
                    <a:pt x="239675" y="234701"/>
                    <a:pt x="241300" y="231775"/>
                  </a:cubicBezTo>
                  <a:cubicBezTo>
                    <a:pt x="245006" y="225104"/>
                    <a:pt x="250587" y="219551"/>
                    <a:pt x="254000" y="212725"/>
                  </a:cubicBezTo>
                  <a:cubicBezTo>
                    <a:pt x="256117" y="208492"/>
                    <a:pt x="258486" y="204375"/>
                    <a:pt x="260350" y="200025"/>
                  </a:cubicBezTo>
                  <a:cubicBezTo>
                    <a:pt x="264223" y="190987"/>
                    <a:pt x="262248" y="188602"/>
                    <a:pt x="269875" y="180975"/>
                  </a:cubicBezTo>
                  <a:cubicBezTo>
                    <a:pt x="272573" y="178277"/>
                    <a:pt x="276469" y="177068"/>
                    <a:pt x="279400" y="174625"/>
                  </a:cubicBezTo>
                  <a:cubicBezTo>
                    <a:pt x="282849" y="171750"/>
                    <a:pt x="285381" y="167857"/>
                    <a:pt x="288925" y="165100"/>
                  </a:cubicBezTo>
                  <a:cubicBezTo>
                    <a:pt x="294949" y="160415"/>
                    <a:pt x="307975" y="152400"/>
                    <a:pt x="307975" y="152400"/>
                  </a:cubicBezTo>
                  <a:cubicBezTo>
                    <a:pt x="306917" y="149225"/>
                    <a:pt x="307585" y="144731"/>
                    <a:pt x="304800" y="142875"/>
                  </a:cubicBezTo>
                  <a:cubicBezTo>
                    <a:pt x="300310" y="139882"/>
                    <a:pt x="294131" y="141120"/>
                    <a:pt x="288925" y="139700"/>
                  </a:cubicBezTo>
                  <a:cubicBezTo>
                    <a:pt x="282467" y="137939"/>
                    <a:pt x="275862" y="136343"/>
                    <a:pt x="269875" y="133350"/>
                  </a:cubicBezTo>
                  <a:cubicBezTo>
                    <a:pt x="265642" y="131233"/>
                    <a:pt x="261525" y="128864"/>
                    <a:pt x="257175" y="127000"/>
                  </a:cubicBezTo>
                  <a:cubicBezTo>
                    <a:pt x="254099" y="125682"/>
                    <a:pt x="250643" y="125322"/>
                    <a:pt x="247650" y="123825"/>
                  </a:cubicBezTo>
                  <a:cubicBezTo>
                    <a:pt x="244237" y="122118"/>
                    <a:pt x="241632" y="118978"/>
                    <a:pt x="238125" y="117475"/>
                  </a:cubicBezTo>
                  <a:cubicBezTo>
                    <a:pt x="211750" y="106172"/>
                    <a:pt x="239180" y="123823"/>
                    <a:pt x="212725" y="107950"/>
                  </a:cubicBezTo>
                  <a:cubicBezTo>
                    <a:pt x="206181" y="104023"/>
                    <a:pt x="200025" y="99483"/>
                    <a:pt x="193675" y="95250"/>
                  </a:cubicBezTo>
                  <a:cubicBezTo>
                    <a:pt x="184309" y="89006"/>
                    <a:pt x="182265" y="88542"/>
                    <a:pt x="174625" y="79375"/>
                  </a:cubicBezTo>
                  <a:cubicBezTo>
                    <a:pt x="172182" y="76444"/>
                    <a:pt x="170718" y="72781"/>
                    <a:pt x="168275" y="69850"/>
                  </a:cubicBezTo>
                  <a:cubicBezTo>
                    <a:pt x="159143" y="58892"/>
                    <a:pt x="151400" y="57324"/>
                    <a:pt x="146050" y="41275"/>
                  </a:cubicBezTo>
                  <a:cubicBezTo>
                    <a:pt x="144992" y="38100"/>
                    <a:pt x="144500" y="34676"/>
                    <a:pt x="142875" y="31750"/>
                  </a:cubicBezTo>
                  <a:cubicBezTo>
                    <a:pt x="139169" y="25079"/>
                    <a:pt x="133588" y="19526"/>
                    <a:pt x="130175" y="12700"/>
                  </a:cubicBezTo>
                  <a:lnTo>
                    <a:pt x="127000" y="0"/>
                  </a:lnTo>
                  <a:close/>
                </a:path>
              </a:pathLst>
            </a:custGeom>
            <a:solidFill>
              <a:srgbClr val="FFFF00"/>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0" name="フリーフォーム: 図形 295">
              <a:extLst>
                <a:ext uri="{FF2B5EF4-FFF2-40B4-BE49-F238E27FC236}">
                  <a16:creationId xmlns:a16="http://schemas.microsoft.com/office/drawing/2014/main" id="{1CBA08ED-F878-44EA-A6E2-A5CFF8C82600}"/>
                </a:ext>
              </a:extLst>
            </p:cNvPr>
            <p:cNvSpPr/>
            <p:nvPr/>
          </p:nvSpPr>
          <p:spPr>
            <a:xfrm>
              <a:off x="620421" y="1880886"/>
              <a:ext cx="97744" cy="127973"/>
            </a:xfrm>
            <a:custGeom>
              <a:avLst/>
              <a:gdLst>
                <a:gd name="connsiteX0" fmla="*/ 127000 w 307975"/>
                <a:gd name="connsiteY0" fmla="*/ 0 h 403225"/>
                <a:gd name="connsiteX1" fmla="*/ 123825 w 307975"/>
                <a:gd name="connsiteY1" fmla="*/ 22225 h 403225"/>
                <a:gd name="connsiteX2" fmla="*/ 120650 w 307975"/>
                <a:gd name="connsiteY2" fmla="*/ 31750 h 403225"/>
                <a:gd name="connsiteX3" fmla="*/ 117475 w 307975"/>
                <a:gd name="connsiteY3" fmla="*/ 44450 h 403225"/>
                <a:gd name="connsiteX4" fmla="*/ 111125 w 307975"/>
                <a:gd name="connsiteY4" fmla="*/ 63500 h 403225"/>
                <a:gd name="connsiteX5" fmla="*/ 104775 w 307975"/>
                <a:gd name="connsiteY5" fmla="*/ 73025 h 403225"/>
                <a:gd name="connsiteX6" fmla="*/ 101600 w 307975"/>
                <a:gd name="connsiteY6" fmla="*/ 82550 h 403225"/>
                <a:gd name="connsiteX7" fmla="*/ 79375 w 307975"/>
                <a:gd name="connsiteY7" fmla="*/ 107950 h 403225"/>
                <a:gd name="connsiteX8" fmla="*/ 73025 w 307975"/>
                <a:gd name="connsiteY8" fmla="*/ 117475 h 403225"/>
                <a:gd name="connsiteX9" fmla="*/ 53975 w 307975"/>
                <a:gd name="connsiteY9" fmla="*/ 136525 h 403225"/>
                <a:gd name="connsiteX10" fmla="*/ 28575 w 307975"/>
                <a:gd name="connsiteY10" fmla="*/ 168275 h 403225"/>
                <a:gd name="connsiteX11" fmla="*/ 19050 w 307975"/>
                <a:gd name="connsiteY11" fmla="*/ 174625 h 403225"/>
                <a:gd name="connsiteX12" fmla="*/ 0 w 307975"/>
                <a:gd name="connsiteY12" fmla="*/ 190500 h 403225"/>
                <a:gd name="connsiteX13" fmla="*/ 22225 w 307975"/>
                <a:gd name="connsiteY13" fmla="*/ 200025 h 403225"/>
                <a:gd name="connsiteX14" fmla="*/ 53975 w 307975"/>
                <a:gd name="connsiteY14" fmla="*/ 219075 h 403225"/>
                <a:gd name="connsiteX15" fmla="*/ 76200 w 307975"/>
                <a:gd name="connsiteY15" fmla="*/ 231775 h 403225"/>
                <a:gd name="connsiteX16" fmla="*/ 88900 w 307975"/>
                <a:gd name="connsiteY16" fmla="*/ 238125 h 403225"/>
                <a:gd name="connsiteX17" fmla="*/ 107950 w 307975"/>
                <a:gd name="connsiteY17" fmla="*/ 257175 h 403225"/>
                <a:gd name="connsiteX18" fmla="*/ 117475 w 307975"/>
                <a:gd name="connsiteY18" fmla="*/ 263525 h 403225"/>
                <a:gd name="connsiteX19" fmla="*/ 133350 w 307975"/>
                <a:gd name="connsiteY19" fmla="*/ 285750 h 403225"/>
                <a:gd name="connsiteX20" fmla="*/ 146050 w 307975"/>
                <a:gd name="connsiteY20" fmla="*/ 304800 h 403225"/>
                <a:gd name="connsiteX21" fmla="*/ 155575 w 307975"/>
                <a:gd name="connsiteY21" fmla="*/ 323850 h 403225"/>
                <a:gd name="connsiteX22" fmla="*/ 171450 w 307975"/>
                <a:gd name="connsiteY22" fmla="*/ 346075 h 403225"/>
                <a:gd name="connsiteX23" fmla="*/ 177800 w 307975"/>
                <a:gd name="connsiteY23" fmla="*/ 355600 h 403225"/>
                <a:gd name="connsiteX24" fmla="*/ 184150 w 307975"/>
                <a:gd name="connsiteY24" fmla="*/ 374650 h 403225"/>
                <a:gd name="connsiteX25" fmla="*/ 196850 w 307975"/>
                <a:gd name="connsiteY25" fmla="*/ 403225 h 403225"/>
                <a:gd name="connsiteX26" fmla="*/ 193675 w 307975"/>
                <a:gd name="connsiteY26" fmla="*/ 393700 h 403225"/>
                <a:gd name="connsiteX27" fmla="*/ 200025 w 307975"/>
                <a:gd name="connsiteY27" fmla="*/ 339725 h 403225"/>
                <a:gd name="connsiteX28" fmla="*/ 206375 w 307975"/>
                <a:gd name="connsiteY28" fmla="*/ 314325 h 403225"/>
                <a:gd name="connsiteX29" fmla="*/ 212725 w 307975"/>
                <a:gd name="connsiteY29" fmla="*/ 304800 h 403225"/>
                <a:gd name="connsiteX30" fmla="*/ 219075 w 307975"/>
                <a:gd name="connsiteY30" fmla="*/ 285750 h 403225"/>
                <a:gd name="connsiteX31" fmla="*/ 222250 w 307975"/>
                <a:gd name="connsiteY31" fmla="*/ 276225 h 403225"/>
                <a:gd name="connsiteX32" fmla="*/ 228600 w 307975"/>
                <a:gd name="connsiteY32" fmla="*/ 266700 h 403225"/>
                <a:gd name="connsiteX33" fmla="*/ 238125 w 307975"/>
                <a:gd name="connsiteY33" fmla="*/ 241300 h 403225"/>
                <a:gd name="connsiteX34" fmla="*/ 241300 w 307975"/>
                <a:gd name="connsiteY34" fmla="*/ 231775 h 403225"/>
                <a:gd name="connsiteX35" fmla="*/ 254000 w 307975"/>
                <a:gd name="connsiteY35" fmla="*/ 212725 h 403225"/>
                <a:gd name="connsiteX36" fmla="*/ 260350 w 307975"/>
                <a:gd name="connsiteY36" fmla="*/ 200025 h 403225"/>
                <a:gd name="connsiteX37" fmla="*/ 269875 w 307975"/>
                <a:gd name="connsiteY37" fmla="*/ 180975 h 403225"/>
                <a:gd name="connsiteX38" fmla="*/ 279400 w 307975"/>
                <a:gd name="connsiteY38" fmla="*/ 174625 h 403225"/>
                <a:gd name="connsiteX39" fmla="*/ 288925 w 307975"/>
                <a:gd name="connsiteY39" fmla="*/ 165100 h 403225"/>
                <a:gd name="connsiteX40" fmla="*/ 307975 w 307975"/>
                <a:gd name="connsiteY40" fmla="*/ 152400 h 403225"/>
                <a:gd name="connsiteX41" fmla="*/ 304800 w 307975"/>
                <a:gd name="connsiteY41" fmla="*/ 142875 h 403225"/>
                <a:gd name="connsiteX42" fmla="*/ 288925 w 307975"/>
                <a:gd name="connsiteY42" fmla="*/ 139700 h 403225"/>
                <a:gd name="connsiteX43" fmla="*/ 269875 w 307975"/>
                <a:gd name="connsiteY43" fmla="*/ 133350 h 403225"/>
                <a:gd name="connsiteX44" fmla="*/ 257175 w 307975"/>
                <a:gd name="connsiteY44" fmla="*/ 127000 h 403225"/>
                <a:gd name="connsiteX45" fmla="*/ 247650 w 307975"/>
                <a:gd name="connsiteY45" fmla="*/ 123825 h 403225"/>
                <a:gd name="connsiteX46" fmla="*/ 238125 w 307975"/>
                <a:gd name="connsiteY46" fmla="*/ 117475 h 403225"/>
                <a:gd name="connsiteX47" fmla="*/ 212725 w 307975"/>
                <a:gd name="connsiteY47" fmla="*/ 107950 h 403225"/>
                <a:gd name="connsiteX48" fmla="*/ 193675 w 307975"/>
                <a:gd name="connsiteY48" fmla="*/ 95250 h 403225"/>
                <a:gd name="connsiteX49" fmla="*/ 174625 w 307975"/>
                <a:gd name="connsiteY49" fmla="*/ 79375 h 403225"/>
                <a:gd name="connsiteX50" fmla="*/ 168275 w 307975"/>
                <a:gd name="connsiteY50" fmla="*/ 69850 h 403225"/>
                <a:gd name="connsiteX51" fmla="*/ 146050 w 307975"/>
                <a:gd name="connsiteY51" fmla="*/ 41275 h 403225"/>
                <a:gd name="connsiteX52" fmla="*/ 142875 w 307975"/>
                <a:gd name="connsiteY52" fmla="*/ 31750 h 403225"/>
                <a:gd name="connsiteX53" fmla="*/ 130175 w 307975"/>
                <a:gd name="connsiteY53" fmla="*/ 12700 h 403225"/>
                <a:gd name="connsiteX54" fmla="*/ 127000 w 307975"/>
                <a:gd name="connsiteY54" fmla="*/ 0 h 40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07975" h="403225">
                  <a:moveTo>
                    <a:pt x="127000" y="0"/>
                  </a:moveTo>
                  <a:cubicBezTo>
                    <a:pt x="125942" y="7408"/>
                    <a:pt x="125293" y="14887"/>
                    <a:pt x="123825" y="22225"/>
                  </a:cubicBezTo>
                  <a:cubicBezTo>
                    <a:pt x="123169" y="25507"/>
                    <a:pt x="121569" y="28532"/>
                    <a:pt x="120650" y="31750"/>
                  </a:cubicBezTo>
                  <a:cubicBezTo>
                    <a:pt x="119451" y="35946"/>
                    <a:pt x="118729" y="40270"/>
                    <a:pt x="117475" y="44450"/>
                  </a:cubicBezTo>
                  <a:cubicBezTo>
                    <a:pt x="115552" y="50861"/>
                    <a:pt x="114838" y="57931"/>
                    <a:pt x="111125" y="63500"/>
                  </a:cubicBezTo>
                  <a:cubicBezTo>
                    <a:pt x="109008" y="66675"/>
                    <a:pt x="106482" y="69612"/>
                    <a:pt x="104775" y="73025"/>
                  </a:cubicBezTo>
                  <a:cubicBezTo>
                    <a:pt x="103278" y="76018"/>
                    <a:pt x="103225" y="79624"/>
                    <a:pt x="101600" y="82550"/>
                  </a:cubicBezTo>
                  <a:cubicBezTo>
                    <a:pt x="90705" y="102160"/>
                    <a:pt x="93289" y="98674"/>
                    <a:pt x="79375" y="107950"/>
                  </a:cubicBezTo>
                  <a:cubicBezTo>
                    <a:pt x="77258" y="111125"/>
                    <a:pt x="75560" y="114623"/>
                    <a:pt x="73025" y="117475"/>
                  </a:cubicBezTo>
                  <a:cubicBezTo>
                    <a:pt x="67059" y="124187"/>
                    <a:pt x="58956" y="129053"/>
                    <a:pt x="53975" y="136525"/>
                  </a:cubicBezTo>
                  <a:cubicBezTo>
                    <a:pt x="46452" y="147809"/>
                    <a:pt x="39125" y="159483"/>
                    <a:pt x="28575" y="168275"/>
                  </a:cubicBezTo>
                  <a:cubicBezTo>
                    <a:pt x="25644" y="170718"/>
                    <a:pt x="21981" y="172182"/>
                    <a:pt x="19050" y="174625"/>
                  </a:cubicBezTo>
                  <a:cubicBezTo>
                    <a:pt x="-5396" y="194997"/>
                    <a:pt x="23649" y="174734"/>
                    <a:pt x="0" y="190500"/>
                  </a:cubicBezTo>
                  <a:cubicBezTo>
                    <a:pt x="19303" y="203369"/>
                    <a:pt x="-1206" y="191238"/>
                    <a:pt x="22225" y="200025"/>
                  </a:cubicBezTo>
                  <a:cubicBezTo>
                    <a:pt x="41234" y="207153"/>
                    <a:pt x="31821" y="207998"/>
                    <a:pt x="53975" y="219075"/>
                  </a:cubicBezTo>
                  <a:cubicBezTo>
                    <a:pt x="92353" y="238264"/>
                    <a:pt x="44786" y="213824"/>
                    <a:pt x="76200" y="231775"/>
                  </a:cubicBezTo>
                  <a:cubicBezTo>
                    <a:pt x="80309" y="234123"/>
                    <a:pt x="85204" y="235168"/>
                    <a:pt x="88900" y="238125"/>
                  </a:cubicBezTo>
                  <a:cubicBezTo>
                    <a:pt x="95912" y="243735"/>
                    <a:pt x="100478" y="252194"/>
                    <a:pt x="107950" y="257175"/>
                  </a:cubicBezTo>
                  <a:lnTo>
                    <a:pt x="117475" y="263525"/>
                  </a:lnTo>
                  <a:cubicBezTo>
                    <a:pt x="131260" y="291096"/>
                    <a:pt x="115330" y="262581"/>
                    <a:pt x="133350" y="285750"/>
                  </a:cubicBezTo>
                  <a:cubicBezTo>
                    <a:pt x="138035" y="291774"/>
                    <a:pt x="141817" y="298450"/>
                    <a:pt x="146050" y="304800"/>
                  </a:cubicBezTo>
                  <a:cubicBezTo>
                    <a:pt x="164248" y="332097"/>
                    <a:pt x="142430" y="297560"/>
                    <a:pt x="155575" y="323850"/>
                  </a:cubicBezTo>
                  <a:cubicBezTo>
                    <a:pt x="158069" y="328838"/>
                    <a:pt x="169053" y="342719"/>
                    <a:pt x="171450" y="346075"/>
                  </a:cubicBezTo>
                  <a:cubicBezTo>
                    <a:pt x="173668" y="349180"/>
                    <a:pt x="176250" y="352113"/>
                    <a:pt x="177800" y="355600"/>
                  </a:cubicBezTo>
                  <a:cubicBezTo>
                    <a:pt x="180518" y="361717"/>
                    <a:pt x="180437" y="369081"/>
                    <a:pt x="184150" y="374650"/>
                  </a:cubicBezTo>
                  <a:cubicBezTo>
                    <a:pt x="194213" y="389744"/>
                    <a:pt x="189293" y="380555"/>
                    <a:pt x="196850" y="403225"/>
                  </a:cubicBezTo>
                  <a:lnTo>
                    <a:pt x="193675" y="393700"/>
                  </a:lnTo>
                  <a:cubicBezTo>
                    <a:pt x="198398" y="332303"/>
                    <a:pt x="193120" y="370799"/>
                    <a:pt x="200025" y="339725"/>
                  </a:cubicBezTo>
                  <a:cubicBezTo>
                    <a:pt x="201474" y="333204"/>
                    <a:pt x="202971" y="321133"/>
                    <a:pt x="206375" y="314325"/>
                  </a:cubicBezTo>
                  <a:cubicBezTo>
                    <a:pt x="208082" y="310912"/>
                    <a:pt x="211175" y="308287"/>
                    <a:pt x="212725" y="304800"/>
                  </a:cubicBezTo>
                  <a:cubicBezTo>
                    <a:pt x="215443" y="298683"/>
                    <a:pt x="216958" y="292100"/>
                    <a:pt x="219075" y="285750"/>
                  </a:cubicBezTo>
                  <a:cubicBezTo>
                    <a:pt x="220133" y="282575"/>
                    <a:pt x="220394" y="279010"/>
                    <a:pt x="222250" y="276225"/>
                  </a:cubicBezTo>
                  <a:lnTo>
                    <a:pt x="228600" y="266700"/>
                  </a:lnTo>
                  <a:cubicBezTo>
                    <a:pt x="234454" y="243285"/>
                    <a:pt x="228163" y="264544"/>
                    <a:pt x="238125" y="241300"/>
                  </a:cubicBezTo>
                  <a:cubicBezTo>
                    <a:pt x="239443" y="238224"/>
                    <a:pt x="239675" y="234701"/>
                    <a:pt x="241300" y="231775"/>
                  </a:cubicBezTo>
                  <a:cubicBezTo>
                    <a:pt x="245006" y="225104"/>
                    <a:pt x="250587" y="219551"/>
                    <a:pt x="254000" y="212725"/>
                  </a:cubicBezTo>
                  <a:cubicBezTo>
                    <a:pt x="256117" y="208492"/>
                    <a:pt x="258486" y="204375"/>
                    <a:pt x="260350" y="200025"/>
                  </a:cubicBezTo>
                  <a:cubicBezTo>
                    <a:pt x="264223" y="190987"/>
                    <a:pt x="262248" y="188602"/>
                    <a:pt x="269875" y="180975"/>
                  </a:cubicBezTo>
                  <a:cubicBezTo>
                    <a:pt x="272573" y="178277"/>
                    <a:pt x="276469" y="177068"/>
                    <a:pt x="279400" y="174625"/>
                  </a:cubicBezTo>
                  <a:cubicBezTo>
                    <a:pt x="282849" y="171750"/>
                    <a:pt x="285381" y="167857"/>
                    <a:pt x="288925" y="165100"/>
                  </a:cubicBezTo>
                  <a:cubicBezTo>
                    <a:pt x="294949" y="160415"/>
                    <a:pt x="307975" y="152400"/>
                    <a:pt x="307975" y="152400"/>
                  </a:cubicBezTo>
                  <a:cubicBezTo>
                    <a:pt x="306917" y="149225"/>
                    <a:pt x="307585" y="144731"/>
                    <a:pt x="304800" y="142875"/>
                  </a:cubicBezTo>
                  <a:cubicBezTo>
                    <a:pt x="300310" y="139882"/>
                    <a:pt x="294131" y="141120"/>
                    <a:pt x="288925" y="139700"/>
                  </a:cubicBezTo>
                  <a:cubicBezTo>
                    <a:pt x="282467" y="137939"/>
                    <a:pt x="275862" y="136343"/>
                    <a:pt x="269875" y="133350"/>
                  </a:cubicBezTo>
                  <a:cubicBezTo>
                    <a:pt x="265642" y="131233"/>
                    <a:pt x="261525" y="128864"/>
                    <a:pt x="257175" y="127000"/>
                  </a:cubicBezTo>
                  <a:cubicBezTo>
                    <a:pt x="254099" y="125682"/>
                    <a:pt x="250643" y="125322"/>
                    <a:pt x="247650" y="123825"/>
                  </a:cubicBezTo>
                  <a:cubicBezTo>
                    <a:pt x="244237" y="122118"/>
                    <a:pt x="241632" y="118978"/>
                    <a:pt x="238125" y="117475"/>
                  </a:cubicBezTo>
                  <a:cubicBezTo>
                    <a:pt x="211750" y="106172"/>
                    <a:pt x="239180" y="123823"/>
                    <a:pt x="212725" y="107950"/>
                  </a:cubicBezTo>
                  <a:cubicBezTo>
                    <a:pt x="206181" y="104023"/>
                    <a:pt x="200025" y="99483"/>
                    <a:pt x="193675" y="95250"/>
                  </a:cubicBezTo>
                  <a:cubicBezTo>
                    <a:pt x="184309" y="89006"/>
                    <a:pt x="182265" y="88542"/>
                    <a:pt x="174625" y="79375"/>
                  </a:cubicBezTo>
                  <a:cubicBezTo>
                    <a:pt x="172182" y="76444"/>
                    <a:pt x="170718" y="72781"/>
                    <a:pt x="168275" y="69850"/>
                  </a:cubicBezTo>
                  <a:cubicBezTo>
                    <a:pt x="159143" y="58892"/>
                    <a:pt x="151400" y="57324"/>
                    <a:pt x="146050" y="41275"/>
                  </a:cubicBezTo>
                  <a:cubicBezTo>
                    <a:pt x="144992" y="38100"/>
                    <a:pt x="144500" y="34676"/>
                    <a:pt x="142875" y="31750"/>
                  </a:cubicBezTo>
                  <a:cubicBezTo>
                    <a:pt x="139169" y="25079"/>
                    <a:pt x="133588" y="19526"/>
                    <a:pt x="130175" y="12700"/>
                  </a:cubicBezTo>
                  <a:lnTo>
                    <a:pt x="127000" y="0"/>
                  </a:lnTo>
                  <a:close/>
                </a:path>
              </a:pathLst>
            </a:custGeom>
            <a:solidFill>
              <a:srgbClr val="FFFF00"/>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1" name="フリーフォーム: 図形 297">
              <a:extLst>
                <a:ext uri="{FF2B5EF4-FFF2-40B4-BE49-F238E27FC236}">
                  <a16:creationId xmlns:a16="http://schemas.microsoft.com/office/drawing/2014/main" id="{F4620BB2-F445-4D98-8AFF-BA405736212B}"/>
                </a:ext>
              </a:extLst>
            </p:cNvPr>
            <p:cNvSpPr/>
            <p:nvPr/>
          </p:nvSpPr>
          <p:spPr>
            <a:xfrm rot="949213">
              <a:off x="839651" y="2692879"/>
              <a:ext cx="78797" cy="103167"/>
            </a:xfrm>
            <a:custGeom>
              <a:avLst/>
              <a:gdLst>
                <a:gd name="connsiteX0" fmla="*/ 127000 w 307975"/>
                <a:gd name="connsiteY0" fmla="*/ 0 h 403225"/>
                <a:gd name="connsiteX1" fmla="*/ 123825 w 307975"/>
                <a:gd name="connsiteY1" fmla="*/ 22225 h 403225"/>
                <a:gd name="connsiteX2" fmla="*/ 120650 w 307975"/>
                <a:gd name="connsiteY2" fmla="*/ 31750 h 403225"/>
                <a:gd name="connsiteX3" fmla="*/ 117475 w 307975"/>
                <a:gd name="connsiteY3" fmla="*/ 44450 h 403225"/>
                <a:gd name="connsiteX4" fmla="*/ 111125 w 307975"/>
                <a:gd name="connsiteY4" fmla="*/ 63500 h 403225"/>
                <a:gd name="connsiteX5" fmla="*/ 104775 w 307975"/>
                <a:gd name="connsiteY5" fmla="*/ 73025 h 403225"/>
                <a:gd name="connsiteX6" fmla="*/ 101600 w 307975"/>
                <a:gd name="connsiteY6" fmla="*/ 82550 h 403225"/>
                <a:gd name="connsiteX7" fmla="*/ 79375 w 307975"/>
                <a:gd name="connsiteY7" fmla="*/ 107950 h 403225"/>
                <a:gd name="connsiteX8" fmla="*/ 73025 w 307975"/>
                <a:gd name="connsiteY8" fmla="*/ 117475 h 403225"/>
                <a:gd name="connsiteX9" fmla="*/ 53975 w 307975"/>
                <a:gd name="connsiteY9" fmla="*/ 136525 h 403225"/>
                <a:gd name="connsiteX10" fmla="*/ 28575 w 307975"/>
                <a:gd name="connsiteY10" fmla="*/ 168275 h 403225"/>
                <a:gd name="connsiteX11" fmla="*/ 19050 w 307975"/>
                <a:gd name="connsiteY11" fmla="*/ 174625 h 403225"/>
                <a:gd name="connsiteX12" fmla="*/ 0 w 307975"/>
                <a:gd name="connsiteY12" fmla="*/ 190500 h 403225"/>
                <a:gd name="connsiteX13" fmla="*/ 22225 w 307975"/>
                <a:gd name="connsiteY13" fmla="*/ 200025 h 403225"/>
                <a:gd name="connsiteX14" fmla="*/ 53975 w 307975"/>
                <a:gd name="connsiteY14" fmla="*/ 219075 h 403225"/>
                <a:gd name="connsiteX15" fmla="*/ 76200 w 307975"/>
                <a:gd name="connsiteY15" fmla="*/ 231775 h 403225"/>
                <a:gd name="connsiteX16" fmla="*/ 88900 w 307975"/>
                <a:gd name="connsiteY16" fmla="*/ 238125 h 403225"/>
                <a:gd name="connsiteX17" fmla="*/ 107950 w 307975"/>
                <a:gd name="connsiteY17" fmla="*/ 257175 h 403225"/>
                <a:gd name="connsiteX18" fmla="*/ 117475 w 307975"/>
                <a:gd name="connsiteY18" fmla="*/ 263525 h 403225"/>
                <a:gd name="connsiteX19" fmla="*/ 133350 w 307975"/>
                <a:gd name="connsiteY19" fmla="*/ 285750 h 403225"/>
                <a:gd name="connsiteX20" fmla="*/ 146050 w 307975"/>
                <a:gd name="connsiteY20" fmla="*/ 304800 h 403225"/>
                <a:gd name="connsiteX21" fmla="*/ 155575 w 307975"/>
                <a:gd name="connsiteY21" fmla="*/ 323850 h 403225"/>
                <a:gd name="connsiteX22" fmla="*/ 171450 w 307975"/>
                <a:gd name="connsiteY22" fmla="*/ 346075 h 403225"/>
                <a:gd name="connsiteX23" fmla="*/ 177800 w 307975"/>
                <a:gd name="connsiteY23" fmla="*/ 355600 h 403225"/>
                <a:gd name="connsiteX24" fmla="*/ 184150 w 307975"/>
                <a:gd name="connsiteY24" fmla="*/ 374650 h 403225"/>
                <a:gd name="connsiteX25" fmla="*/ 196850 w 307975"/>
                <a:gd name="connsiteY25" fmla="*/ 403225 h 403225"/>
                <a:gd name="connsiteX26" fmla="*/ 193675 w 307975"/>
                <a:gd name="connsiteY26" fmla="*/ 393700 h 403225"/>
                <a:gd name="connsiteX27" fmla="*/ 200025 w 307975"/>
                <a:gd name="connsiteY27" fmla="*/ 339725 h 403225"/>
                <a:gd name="connsiteX28" fmla="*/ 206375 w 307975"/>
                <a:gd name="connsiteY28" fmla="*/ 314325 h 403225"/>
                <a:gd name="connsiteX29" fmla="*/ 212725 w 307975"/>
                <a:gd name="connsiteY29" fmla="*/ 304800 h 403225"/>
                <a:gd name="connsiteX30" fmla="*/ 219075 w 307975"/>
                <a:gd name="connsiteY30" fmla="*/ 285750 h 403225"/>
                <a:gd name="connsiteX31" fmla="*/ 222250 w 307975"/>
                <a:gd name="connsiteY31" fmla="*/ 276225 h 403225"/>
                <a:gd name="connsiteX32" fmla="*/ 228600 w 307975"/>
                <a:gd name="connsiteY32" fmla="*/ 266700 h 403225"/>
                <a:gd name="connsiteX33" fmla="*/ 238125 w 307975"/>
                <a:gd name="connsiteY33" fmla="*/ 241300 h 403225"/>
                <a:gd name="connsiteX34" fmla="*/ 241300 w 307975"/>
                <a:gd name="connsiteY34" fmla="*/ 231775 h 403225"/>
                <a:gd name="connsiteX35" fmla="*/ 254000 w 307975"/>
                <a:gd name="connsiteY35" fmla="*/ 212725 h 403225"/>
                <a:gd name="connsiteX36" fmla="*/ 260350 w 307975"/>
                <a:gd name="connsiteY36" fmla="*/ 200025 h 403225"/>
                <a:gd name="connsiteX37" fmla="*/ 269875 w 307975"/>
                <a:gd name="connsiteY37" fmla="*/ 180975 h 403225"/>
                <a:gd name="connsiteX38" fmla="*/ 279400 w 307975"/>
                <a:gd name="connsiteY38" fmla="*/ 174625 h 403225"/>
                <a:gd name="connsiteX39" fmla="*/ 288925 w 307975"/>
                <a:gd name="connsiteY39" fmla="*/ 165100 h 403225"/>
                <a:gd name="connsiteX40" fmla="*/ 307975 w 307975"/>
                <a:gd name="connsiteY40" fmla="*/ 152400 h 403225"/>
                <a:gd name="connsiteX41" fmla="*/ 304800 w 307975"/>
                <a:gd name="connsiteY41" fmla="*/ 142875 h 403225"/>
                <a:gd name="connsiteX42" fmla="*/ 288925 w 307975"/>
                <a:gd name="connsiteY42" fmla="*/ 139700 h 403225"/>
                <a:gd name="connsiteX43" fmla="*/ 269875 w 307975"/>
                <a:gd name="connsiteY43" fmla="*/ 133350 h 403225"/>
                <a:gd name="connsiteX44" fmla="*/ 257175 w 307975"/>
                <a:gd name="connsiteY44" fmla="*/ 127000 h 403225"/>
                <a:gd name="connsiteX45" fmla="*/ 247650 w 307975"/>
                <a:gd name="connsiteY45" fmla="*/ 123825 h 403225"/>
                <a:gd name="connsiteX46" fmla="*/ 238125 w 307975"/>
                <a:gd name="connsiteY46" fmla="*/ 117475 h 403225"/>
                <a:gd name="connsiteX47" fmla="*/ 212725 w 307975"/>
                <a:gd name="connsiteY47" fmla="*/ 107950 h 403225"/>
                <a:gd name="connsiteX48" fmla="*/ 193675 w 307975"/>
                <a:gd name="connsiteY48" fmla="*/ 95250 h 403225"/>
                <a:gd name="connsiteX49" fmla="*/ 174625 w 307975"/>
                <a:gd name="connsiteY49" fmla="*/ 79375 h 403225"/>
                <a:gd name="connsiteX50" fmla="*/ 168275 w 307975"/>
                <a:gd name="connsiteY50" fmla="*/ 69850 h 403225"/>
                <a:gd name="connsiteX51" fmla="*/ 146050 w 307975"/>
                <a:gd name="connsiteY51" fmla="*/ 41275 h 403225"/>
                <a:gd name="connsiteX52" fmla="*/ 142875 w 307975"/>
                <a:gd name="connsiteY52" fmla="*/ 31750 h 403225"/>
                <a:gd name="connsiteX53" fmla="*/ 130175 w 307975"/>
                <a:gd name="connsiteY53" fmla="*/ 12700 h 403225"/>
                <a:gd name="connsiteX54" fmla="*/ 127000 w 307975"/>
                <a:gd name="connsiteY54" fmla="*/ 0 h 40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07975" h="403225">
                  <a:moveTo>
                    <a:pt x="127000" y="0"/>
                  </a:moveTo>
                  <a:cubicBezTo>
                    <a:pt x="125942" y="7408"/>
                    <a:pt x="125293" y="14887"/>
                    <a:pt x="123825" y="22225"/>
                  </a:cubicBezTo>
                  <a:cubicBezTo>
                    <a:pt x="123169" y="25507"/>
                    <a:pt x="121569" y="28532"/>
                    <a:pt x="120650" y="31750"/>
                  </a:cubicBezTo>
                  <a:cubicBezTo>
                    <a:pt x="119451" y="35946"/>
                    <a:pt x="118729" y="40270"/>
                    <a:pt x="117475" y="44450"/>
                  </a:cubicBezTo>
                  <a:cubicBezTo>
                    <a:pt x="115552" y="50861"/>
                    <a:pt x="114838" y="57931"/>
                    <a:pt x="111125" y="63500"/>
                  </a:cubicBezTo>
                  <a:cubicBezTo>
                    <a:pt x="109008" y="66675"/>
                    <a:pt x="106482" y="69612"/>
                    <a:pt x="104775" y="73025"/>
                  </a:cubicBezTo>
                  <a:cubicBezTo>
                    <a:pt x="103278" y="76018"/>
                    <a:pt x="103225" y="79624"/>
                    <a:pt x="101600" y="82550"/>
                  </a:cubicBezTo>
                  <a:cubicBezTo>
                    <a:pt x="90705" y="102160"/>
                    <a:pt x="93289" y="98674"/>
                    <a:pt x="79375" y="107950"/>
                  </a:cubicBezTo>
                  <a:cubicBezTo>
                    <a:pt x="77258" y="111125"/>
                    <a:pt x="75560" y="114623"/>
                    <a:pt x="73025" y="117475"/>
                  </a:cubicBezTo>
                  <a:cubicBezTo>
                    <a:pt x="67059" y="124187"/>
                    <a:pt x="58956" y="129053"/>
                    <a:pt x="53975" y="136525"/>
                  </a:cubicBezTo>
                  <a:cubicBezTo>
                    <a:pt x="46452" y="147809"/>
                    <a:pt x="39125" y="159483"/>
                    <a:pt x="28575" y="168275"/>
                  </a:cubicBezTo>
                  <a:cubicBezTo>
                    <a:pt x="25644" y="170718"/>
                    <a:pt x="21981" y="172182"/>
                    <a:pt x="19050" y="174625"/>
                  </a:cubicBezTo>
                  <a:cubicBezTo>
                    <a:pt x="-5396" y="194997"/>
                    <a:pt x="23649" y="174734"/>
                    <a:pt x="0" y="190500"/>
                  </a:cubicBezTo>
                  <a:cubicBezTo>
                    <a:pt x="19303" y="203369"/>
                    <a:pt x="-1206" y="191238"/>
                    <a:pt x="22225" y="200025"/>
                  </a:cubicBezTo>
                  <a:cubicBezTo>
                    <a:pt x="41234" y="207153"/>
                    <a:pt x="31821" y="207998"/>
                    <a:pt x="53975" y="219075"/>
                  </a:cubicBezTo>
                  <a:cubicBezTo>
                    <a:pt x="92353" y="238264"/>
                    <a:pt x="44786" y="213824"/>
                    <a:pt x="76200" y="231775"/>
                  </a:cubicBezTo>
                  <a:cubicBezTo>
                    <a:pt x="80309" y="234123"/>
                    <a:pt x="85204" y="235168"/>
                    <a:pt x="88900" y="238125"/>
                  </a:cubicBezTo>
                  <a:cubicBezTo>
                    <a:pt x="95912" y="243735"/>
                    <a:pt x="100478" y="252194"/>
                    <a:pt x="107950" y="257175"/>
                  </a:cubicBezTo>
                  <a:lnTo>
                    <a:pt x="117475" y="263525"/>
                  </a:lnTo>
                  <a:cubicBezTo>
                    <a:pt x="131260" y="291096"/>
                    <a:pt x="115330" y="262581"/>
                    <a:pt x="133350" y="285750"/>
                  </a:cubicBezTo>
                  <a:cubicBezTo>
                    <a:pt x="138035" y="291774"/>
                    <a:pt x="141817" y="298450"/>
                    <a:pt x="146050" y="304800"/>
                  </a:cubicBezTo>
                  <a:cubicBezTo>
                    <a:pt x="164248" y="332097"/>
                    <a:pt x="142430" y="297560"/>
                    <a:pt x="155575" y="323850"/>
                  </a:cubicBezTo>
                  <a:cubicBezTo>
                    <a:pt x="158069" y="328838"/>
                    <a:pt x="169053" y="342719"/>
                    <a:pt x="171450" y="346075"/>
                  </a:cubicBezTo>
                  <a:cubicBezTo>
                    <a:pt x="173668" y="349180"/>
                    <a:pt x="176250" y="352113"/>
                    <a:pt x="177800" y="355600"/>
                  </a:cubicBezTo>
                  <a:cubicBezTo>
                    <a:pt x="180518" y="361717"/>
                    <a:pt x="180437" y="369081"/>
                    <a:pt x="184150" y="374650"/>
                  </a:cubicBezTo>
                  <a:cubicBezTo>
                    <a:pt x="194213" y="389744"/>
                    <a:pt x="189293" y="380555"/>
                    <a:pt x="196850" y="403225"/>
                  </a:cubicBezTo>
                  <a:lnTo>
                    <a:pt x="193675" y="393700"/>
                  </a:lnTo>
                  <a:cubicBezTo>
                    <a:pt x="198398" y="332303"/>
                    <a:pt x="193120" y="370799"/>
                    <a:pt x="200025" y="339725"/>
                  </a:cubicBezTo>
                  <a:cubicBezTo>
                    <a:pt x="201474" y="333204"/>
                    <a:pt x="202971" y="321133"/>
                    <a:pt x="206375" y="314325"/>
                  </a:cubicBezTo>
                  <a:cubicBezTo>
                    <a:pt x="208082" y="310912"/>
                    <a:pt x="211175" y="308287"/>
                    <a:pt x="212725" y="304800"/>
                  </a:cubicBezTo>
                  <a:cubicBezTo>
                    <a:pt x="215443" y="298683"/>
                    <a:pt x="216958" y="292100"/>
                    <a:pt x="219075" y="285750"/>
                  </a:cubicBezTo>
                  <a:cubicBezTo>
                    <a:pt x="220133" y="282575"/>
                    <a:pt x="220394" y="279010"/>
                    <a:pt x="222250" y="276225"/>
                  </a:cubicBezTo>
                  <a:lnTo>
                    <a:pt x="228600" y="266700"/>
                  </a:lnTo>
                  <a:cubicBezTo>
                    <a:pt x="234454" y="243285"/>
                    <a:pt x="228163" y="264544"/>
                    <a:pt x="238125" y="241300"/>
                  </a:cubicBezTo>
                  <a:cubicBezTo>
                    <a:pt x="239443" y="238224"/>
                    <a:pt x="239675" y="234701"/>
                    <a:pt x="241300" y="231775"/>
                  </a:cubicBezTo>
                  <a:cubicBezTo>
                    <a:pt x="245006" y="225104"/>
                    <a:pt x="250587" y="219551"/>
                    <a:pt x="254000" y="212725"/>
                  </a:cubicBezTo>
                  <a:cubicBezTo>
                    <a:pt x="256117" y="208492"/>
                    <a:pt x="258486" y="204375"/>
                    <a:pt x="260350" y="200025"/>
                  </a:cubicBezTo>
                  <a:cubicBezTo>
                    <a:pt x="264223" y="190987"/>
                    <a:pt x="262248" y="188602"/>
                    <a:pt x="269875" y="180975"/>
                  </a:cubicBezTo>
                  <a:cubicBezTo>
                    <a:pt x="272573" y="178277"/>
                    <a:pt x="276469" y="177068"/>
                    <a:pt x="279400" y="174625"/>
                  </a:cubicBezTo>
                  <a:cubicBezTo>
                    <a:pt x="282849" y="171750"/>
                    <a:pt x="285381" y="167857"/>
                    <a:pt x="288925" y="165100"/>
                  </a:cubicBezTo>
                  <a:cubicBezTo>
                    <a:pt x="294949" y="160415"/>
                    <a:pt x="307975" y="152400"/>
                    <a:pt x="307975" y="152400"/>
                  </a:cubicBezTo>
                  <a:cubicBezTo>
                    <a:pt x="306917" y="149225"/>
                    <a:pt x="307585" y="144731"/>
                    <a:pt x="304800" y="142875"/>
                  </a:cubicBezTo>
                  <a:cubicBezTo>
                    <a:pt x="300310" y="139882"/>
                    <a:pt x="294131" y="141120"/>
                    <a:pt x="288925" y="139700"/>
                  </a:cubicBezTo>
                  <a:cubicBezTo>
                    <a:pt x="282467" y="137939"/>
                    <a:pt x="275862" y="136343"/>
                    <a:pt x="269875" y="133350"/>
                  </a:cubicBezTo>
                  <a:cubicBezTo>
                    <a:pt x="265642" y="131233"/>
                    <a:pt x="261525" y="128864"/>
                    <a:pt x="257175" y="127000"/>
                  </a:cubicBezTo>
                  <a:cubicBezTo>
                    <a:pt x="254099" y="125682"/>
                    <a:pt x="250643" y="125322"/>
                    <a:pt x="247650" y="123825"/>
                  </a:cubicBezTo>
                  <a:cubicBezTo>
                    <a:pt x="244237" y="122118"/>
                    <a:pt x="241632" y="118978"/>
                    <a:pt x="238125" y="117475"/>
                  </a:cubicBezTo>
                  <a:cubicBezTo>
                    <a:pt x="211750" y="106172"/>
                    <a:pt x="239180" y="123823"/>
                    <a:pt x="212725" y="107950"/>
                  </a:cubicBezTo>
                  <a:cubicBezTo>
                    <a:pt x="206181" y="104023"/>
                    <a:pt x="200025" y="99483"/>
                    <a:pt x="193675" y="95250"/>
                  </a:cubicBezTo>
                  <a:cubicBezTo>
                    <a:pt x="184309" y="89006"/>
                    <a:pt x="182265" y="88542"/>
                    <a:pt x="174625" y="79375"/>
                  </a:cubicBezTo>
                  <a:cubicBezTo>
                    <a:pt x="172182" y="76444"/>
                    <a:pt x="170718" y="72781"/>
                    <a:pt x="168275" y="69850"/>
                  </a:cubicBezTo>
                  <a:cubicBezTo>
                    <a:pt x="159143" y="58892"/>
                    <a:pt x="151400" y="57324"/>
                    <a:pt x="146050" y="41275"/>
                  </a:cubicBezTo>
                  <a:cubicBezTo>
                    <a:pt x="144992" y="38100"/>
                    <a:pt x="144500" y="34676"/>
                    <a:pt x="142875" y="31750"/>
                  </a:cubicBezTo>
                  <a:cubicBezTo>
                    <a:pt x="139169" y="25079"/>
                    <a:pt x="133588" y="19526"/>
                    <a:pt x="130175" y="12700"/>
                  </a:cubicBezTo>
                  <a:lnTo>
                    <a:pt x="127000" y="0"/>
                  </a:lnTo>
                  <a:close/>
                </a:path>
              </a:pathLst>
            </a:custGeom>
            <a:solidFill>
              <a:srgbClr val="FFFF00"/>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2" name="フリーフォーム: 図形 110">
              <a:extLst>
                <a:ext uri="{FF2B5EF4-FFF2-40B4-BE49-F238E27FC236}">
                  <a16:creationId xmlns:a16="http://schemas.microsoft.com/office/drawing/2014/main" id="{9BF44963-8F15-4B53-AF85-870A2E420743}"/>
                </a:ext>
              </a:extLst>
            </p:cNvPr>
            <p:cNvSpPr/>
            <p:nvPr/>
          </p:nvSpPr>
          <p:spPr>
            <a:xfrm>
              <a:off x="799343" y="2016324"/>
              <a:ext cx="163206" cy="48220"/>
            </a:xfrm>
            <a:custGeom>
              <a:avLst/>
              <a:gdLst>
                <a:gd name="connsiteX0" fmla="*/ 0 w 209550"/>
                <a:gd name="connsiteY0" fmla="*/ 61913 h 61913"/>
                <a:gd name="connsiteX1" fmla="*/ 71438 w 209550"/>
                <a:gd name="connsiteY1" fmla="*/ 0 h 61913"/>
                <a:gd name="connsiteX2" fmla="*/ 209550 w 209550"/>
                <a:gd name="connsiteY2" fmla="*/ 0 h 61913"/>
                <a:gd name="connsiteX3" fmla="*/ 150019 w 209550"/>
                <a:gd name="connsiteY3" fmla="*/ 57150 h 61913"/>
              </a:gdLst>
              <a:ahLst/>
              <a:cxnLst>
                <a:cxn ang="0">
                  <a:pos x="connsiteX0" y="connsiteY0"/>
                </a:cxn>
                <a:cxn ang="0">
                  <a:pos x="connsiteX1" y="connsiteY1"/>
                </a:cxn>
                <a:cxn ang="0">
                  <a:pos x="connsiteX2" y="connsiteY2"/>
                </a:cxn>
                <a:cxn ang="0">
                  <a:pos x="connsiteX3" y="connsiteY3"/>
                </a:cxn>
              </a:cxnLst>
              <a:rect l="l" t="t" r="r" b="b"/>
              <a:pathLst>
                <a:path w="209550" h="61913">
                  <a:moveTo>
                    <a:pt x="0" y="61913"/>
                  </a:moveTo>
                  <a:lnTo>
                    <a:pt x="71438" y="0"/>
                  </a:lnTo>
                  <a:lnTo>
                    <a:pt x="209550" y="0"/>
                  </a:lnTo>
                  <a:lnTo>
                    <a:pt x="150019" y="57150"/>
                  </a:lnTo>
                </a:path>
              </a:pathLst>
            </a:custGeom>
            <a:noFill/>
            <a:ln w="12700">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33" name="直線コネクタ 32">
              <a:extLst>
                <a:ext uri="{FF2B5EF4-FFF2-40B4-BE49-F238E27FC236}">
                  <a16:creationId xmlns:a16="http://schemas.microsoft.com/office/drawing/2014/main" id="{15E2D62C-5585-47F3-A614-F011DE261C55}"/>
                </a:ext>
              </a:extLst>
            </p:cNvPr>
            <p:cNvCxnSpPr>
              <a:stCxn id="32" idx="2"/>
            </p:cNvCxnSpPr>
            <p:nvPr/>
          </p:nvCxnSpPr>
          <p:spPr>
            <a:xfrm>
              <a:off x="962549" y="2016324"/>
              <a:ext cx="0" cy="52019"/>
            </a:xfrm>
            <a:prstGeom prst="line">
              <a:avLst/>
            </a:prstGeom>
            <a:ln w="127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122" name="グループ化 121">
            <a:extLst>
              <a:ext uri="{FF2B5EF4-FFF2-40B4-BE49-F238E27FC236}">
                <a16:creationId xmlns:a16="http://schemas.microsoft.com/office/drawing/2014/main" id="{9A462C8A-1AC3-4526-828A-4DB8FB8785D5}"/>
              </a:ext>
            </a:extLst>
          </p:cNvPr>
          <p:cNvGrpSpPr/>
          <p:nvPr/>
        </p:nvGrpSpPr>
        <p:grpSpPr>
          <a:xfrm>
            <a:off x="3497781" y="3132451"/>
            <a:ext cx="794630" cy="663180"/>
            <a:chOff x="2255417" y="1991375"/>
            <a:chExt cx="794630" cy="663180"/>
          </a:xfrm>
        </p:grpSpPr>
        <p:sp>
          <p:nvSpPr>
            <p:cNvPr id="123" name="フリーフォーム 1135">
              <a:extLst>
                <a:ext uri="{FF2B5EF4-FFF2-40B4-BE49-F238E27FC236}">
                  <a16:creationId xmlns:a16="http://schemas.microsoft.com/office/drawing/2014/main" id="{F8250A8E-1EF4-40F5-8FF2-89B327DCA746}"/>
                </a:ext>
              </a:extLst>
            </p:cNvPr>
            <p:cNvSpPr/>
            <p:nvPr/>
          </p:nvSpPr>
          <p:spPr>
            <a:xfrm>
              <a:off x="2270931" y="2066509"/>
              <a:ext cx="768673" cy="175463"/>
            </a:xfrm>
            <a:custGeom>
              <a:avLst/>
              <a:gdLst>
                <a:gd name="connsiteX0" fmla="*/ 0 w 908050"/>
                <a:gd name="connsiteY0" fmla="*/ 171450 h 177800"/>
                <a:gd name="connsiteX1" fmla="*/ 165100 w 908050"/>
                <a:gd name="connsiteY1" fmla="*/ 0 h 177800"/>
                <a:gd name="connsiteX2" fmla="*/ 908050 w 908050"/>
                <a:gd name="connsiteY2" fmla="*/ 0 h 177800"/>
                <a:gd name="connsiteX3" fmla="*/ 736600 w 908050"/>
                <a:gd name="connsiteY3" fmla="*/ 177800 h 177800"/>
                <a:gd name="connsiteX4" fmla="*/ 0 w 908050"/>
                <a:gd name="connsiteY4" fmla="*/ 171450 h 177800"/>
                <a:gd name="connsiteX0" fmla="*/ 0 w 908050"/>
                <a:gd name="connsiteY0" fmla="*/ 171450 h 249237"/>
                <a:gd name="connsiteX1" fmla="*/ 165100 w 908050"/>
                <a:gd name="connsiteY1" fmla="*/ 0 h 249237"/>
                <a:gd name="connsiteX2" fmla="*/ 908050 w 908050"/>
                <a:gd name="connsiteY2" fmla="*/ 0 h 249237"/>
                <a:gd name="connsiteX3" fmla="*/ 746125 w 908050"/>
                <a:gd name="connsiteY3" fmla="*/ 249237 h 249237"/>
                <a:gd name="connsiteX4" fmla="*/ 0 w 908050"/>
                <a:gd name="connsiteY4" fmla="*/ 171450 h 249237"/>
                <a:gd name="connsiteX0" fmla="*/ 0 w 917575"/>
                <a:gd name="connsiteY0" fmla="*/ 257175 h 257175"/>
                <a:gd name="connsiteX1" fmla="*/ 174625 w 917575"/>
                <a:gd name="connsiteY1" fmla="*/ 0 h 257175"/>
                <a:gd name="connsiteX2" fmla="*/ 917575 w 917575"/>
                <a:gd name="connsiteY2" fmla="*/ 0 h 257175"/>
                <a:gd name="connsiteX3" fmla="*/ 755650 w 917575"/>
                <a:gd name="connsiteY3" fmla="*/ 249237 h 257175"/>
                <a:gd name="connsiteX4" fmla="*/ 0 w 917575"/>
                <a:gd name="connsiteY4" fmla="*/ 257175 h 257175"/>
                <a:gd name="connsiteX0" fmla="*/ 0 w 927100"/>
                <a:gd name="connsiteY0" fmla="*/ 257175 h 257175"/>
                <a:gd name="connsiteX1" fmla="*/ 174625 w 927100"/>
                <a:gd name="connsiteY1" fmla="*/ 0 h 257175"/>
                <a:gd name="connsiteX2" fmla="*/ 927100 w 927100"/>
                <a:gd name="connsiteY2" fmla="*/ 4763 h 257175"/>
                <a:gd name="connsiteX3" fmla="*/ 755650 w 927100"/>
                <a:gd name="connsiteY3" fmla="*/ 249237 h 257175"/>
                <a:gd name="connsiteX4" fmla="*/ 0 w 927100"/>
                <a:gd name="connsiteY4" fmla="*/ 257175 h 257175"/>
                <a:gd name="connsiteX0" fmla="*/ 0 w 927100"/>
                <a:gd name="connsiteY0" fmla="*/ 257175 h 257175"/>
                <a:gd name="connsiteX1" fmla="*/ 128879 w 927100"/>
                <a:gd name="connsiteY1" fmla="*/ 0 h 257175"/>
                <a:gd name="connsiteX2" fmla="*/ 927100 w 927100"/>
                <a:gd name="connsiteY2" fmla="*/ 4763 h 257175"/>
                <a:gd name="connsiteX3" fmla="*/ 755650 w 927100"/>
                <a:gd name="connsiteY3" fmla="*/ 249237 h 257175"/>
                <a:gd name="connsiteX4" fmla="*/ 0 w 927100"/>
                <a:gd name="connsiteY4" fmla="*/ 257175 h 257175"/>
                <a:gd name="connsiteX0" fmla="*/ 0 w 927100"/>
                <a:gd name="connsiteY0" fmla="*/ 305752 h 305752"/>
                <a:gd name="connsiteX1" fmla="*/ 128879 w 927100"/>
                <a:gd name="connsiteY1" fmla="*/ 48577 h 305752"/>
                <a:gd name="connsiteX2" fmla="*/ 927100 w 927100"/>
                <a:gd name="connsiteY2" fmla="*/ 0 h 305752"/>
                <a:gd name="connsiteX3" fmla="*/ 755650 w 927100"/>
                <a:gd name="connsiteY3" fmla="*/ 297814 h 305752"/>
                <a:gd name="connsiteX4" fmla="*/ 0 w 927100"/>
                <a:gd name="connsiteY4" fmla="*/ 305752 h 305752"/>
                <a:gd name="connsiteX0" fmla="*/ 0 w 927100"/>
                <a:gd name="connsiteY0" fmla="*/ 310515 h 310515"/>
                <a:gd name="connsiteX1" fmla="*/ 161555 w 927100"/>
                <a:gd name="connsiteY1" fmla="*/ 0 h 310515"/>
                <a:gd name="connsiteX2" fmla="*/ 927100 w 927100"/>
                <a:gd name="connsiteY2" fmla="*/ 4763 h 310515"/>
                <a:gd name="connsiteX3" fmla="*/ 755650 w 927100"/>
                <a:gd name="connsiteY3" fmla="*/ 302577 h 310515"/>
                <a:gd name="connsiteX4" fmla="*/ 0 w 927100"/>
                <a:gd name="connsiteY4" fmla="*/ 310515 h 310515"/>
                <a:gd name="connsiteX0" fmla="*/ 0 w 927100"/>
                <a:gd name="connsiteY0" fmla="*/ 310515 h 310515"/>
                <a:gd name="connsiteX1" fmla="*/ 161555 w 927100"/>
                <a:gd name="connsiteY1" fmla="*/ 0 h 310515"/>
                <a:gd name="connsiteX2" fmla="*/ 927100 w 927100"/>
                <a:gd name="connsiteY2" fmla="*/ 4763 h 310515"/>
                <a:gd name="connsiteX3" fmla="*/ 769265 w 927100"/>
                <a:gd name="connsiteY3" fmla="*/ 302577 h 310515"/>
                <a:gd name="connsiteX4" fmla="*/ 0 w 927100"/>
                <a:gd name="connsiteY4" fmla="*/ 310515 h 310515"/>
                <a:gd name="connsiteX0" fmla="*/ 0 w 927100"/>
                <a:gd name="connsiteY0" fmla="*/ 305753 h 305753"/>
                <a:gd name="connsiteX1" fmla="*/ 222807 w 927100"/>
                <a:gd name="connsiteY1" fmla="*/ 15643 h 305753"/>
                <a:gd name="connsiteX2" fmla="*/ 927100 w 927100"/>
                <a:gd name="connsiteY2" fmla="*/ 1 h 305753"/>
                <a:gd name="connsiteX3" fmla="*/ 769265 w 927100"/>
                <a:gd name="connsiteY3" fmla="*/ 297815 h 305753"/>
                <a:gd name="connsiteX4" fmla="*/ 0 w 927100"/>
                <a:gd name="connsiteY4" fmla="*/ 305753 h 305753"/>
                <a:gd name="connsiteX0" fmla="*/ 0 w 927100"/>
                <a:gd name="connsiteY0" fmla="*/ 305751 h 305751"/>
                <a:gd name="connsiteX1" fmla="*/ 193275 w 927100"/>
                <a:gd name="connsiteY1" fmla="*/ 337 h 305751"/>
                <a:gd name="connsiteX2" fmla="*/ 927100 w 927100"/>
                <a:gd name="connsiteY2" fmla="*/ -1 h 305751"/>
                <a:gd name="connsiteX3" fmla="*/ 769265 w 927100"/>
                <a:gd name="connsiteY3" fmla="*/ 297813 h 305751"/>
                <a:gd name="connsiteX4" fmla="*/ 0 w 927100"/>
                <a:gd name="connsiteY4" fmla="*/ 305751 h 305751"/>
                <a:gd name="connsiteX0" fmla="*/ 0 w 1140388"/>
                <a:gd name="connsiteY0" fmla="*/ 305753 h 305753"/>
                <a:gd name="connsiteX1" fmla="*/ 193275 w 1140388"/>
                <a:gd name="connsiteY1" fmla="*/ 339 h 305753"/>
                <a:gd name="connsiteX2" fmla="*/ 1140388 w 1140388"/>
                <a:gd name="connsiteY2" fmla="*/ 0 h 305753"/>
                <a:gd name="connsiteX3" fmla="*/ 769265 w 1140388"/>
                <a:gd name="connsiteY3" fmla="*/ 297815 h 305753"/>
                <a:gd name="connsiteX4" fmla="*/ 0 w 1140388"/>
                <a:gd name="connsiteY4" fmla="*/ 305753 h 305753"/>
                <a:gd name="connsiteX0" fmla="*/ 0 w 1140388"/>
                <a:gd name="connsiteY0" fmla="*/ 305753 h 305753"/>
                <a:gd name="connsiteX1" fmla="*/ 193275 w 1140388"/>
                <a:gd name="connsiteY1" fmla="*/ 339 h 305753"/>
                <a:gd name="connsiteX2" fmla="*/ 1140388 w 1140388"/>
                <a:gd name="connsiteY2" fmla="*/ 0 h 305753"/>
                <a:gd name="connsiteX3" fmla="*/ 993218 w 1140388"/>
                <a:gd name="connsiteY3" fmla="*/ 301960 h 305753"/>
                <a:gd name="connsiteX4" fmla="*/ 0 w 1140388"/>
                <a:gd name="connsiteY4" fmla="*/ 305753 h 305753"/>
                <a:gd name="connsiteX0" fmla="*/ 0 w 1147497"/>
                <a:gd name="connsiteY0" fmla="*/ 305414 h 305414"/>
                <a:gd name="connsiteX1" fmla="*/ 193275 w 1147497"/>
                <a:gd name="connsiteY1" fmla="*/ 0 h 305414"/>
                <a:gd name="connsiteX2" fmla="*/ 1147497 w 1147497"/>
                <a:gd name="connsiteY2" fmla="*/ 3807 h 305414"/>
                <a:gd name="connsiteX3" fmla="*/ 993218 w 1147497"/>
                <a:gd name="connsiteY3" fmla="*/ 301621 h 305414"/>
                <a:gd name="connsiteX4" fmla="*/ 0 w 1147497"/>
                <a:gd name="connsiteY4" fmla="*/ 305414 h 305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7497" h="305414">
                  <a:moveTo>
                    <a:pt x="0" y="305414"/>
                  </a:moveTo>
                  <a:lnTo>
                    <a:pt x="193275" y="0"/>
                  </a:lnTo>
                  <a:lnTo>
                    <a:pt x="1147497" y="3807"/>
                  </a:lnTo>
                  <a:lnTo>
                    <a:pt x="993218" y="301621"/>
                  </a:lnTo>
                  <a:lnTo>
                    <a:pt x="0" y="305414"/>
                  </a:lnTo>
                  <a:close/>
                </a:path>
              </a:pathLst>
            </a:custGeom>
            <a:solidFill>
              <a:schemeClr val="bg2">
                <a:lumMod val="20000"/>
                <a:lumOff val="8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24" name="正方形/長方形 321">
              <a:extLst>
                <a:ext uri="{FF2B5EF4-FFF2-40B4-BE49-F238E27FC236}">
                  <a16:creationId xmlns:a16="http://schemas.microsoft.com/office/drawing/2014/main" id="{3ECE8A82-A038-4B8D-A84F-BA932481FC84}"/>
                </a:ext>
              </a:extLst>
            </p:cNvPr>
            <p:cNvSpPr/>
            <p:nvPr/>
          </p:nvSpPr>
          <p:spPr>
            <a:xfrm>
              <a:off x="2270931" y="2235369"/>
              <a:ext cx="676483" cy="410755"/>
            </a:xfrm>
            <a:custGeom>
              <a:avLst/>
              <a:gdLst>
                <a:gd name="connsiteX0" fmla="*/ 0 w 662196"/>
                <a:gd name="connsiteY0" fmla="*/ 0 h 408374"/>
                <a:gd name="connsiteX1" fmla="*/ 662196 w 662196"/>
                <a:gd name="connsiteY1" fmla="*/ 0 h 408374"/>
                <a:gd name="connsiteX2" fmla="*/ 662196 w 662196"/>
                <a:gd name="connsiteY2" fmla="*/ 408374 h 408374"/>
                <a:gd name="connsiteX3" fmla="*/ 0 w 662196"/>
                <a:gd name="connsiteY3" fmla="*/ 408374 h 408374"/>
                <a:gd name="connsiteX4" fmla="*/ 0 w 662196"/>
                <a:gd name="connsiteY4" fmla="*/ 0 h 408374"/>
                <a:gd name="connsiteX0" fmla="*/ 0 w 676483"/>
                <a:gd name="connsiteY0" fmla="*/ 0 h 410755"/>
                <a:gd name="connsiteX1" fmla="*/ 662196 w 676483"/>
                <a:gd name="connsiteY1" fmla="*/ 0 h 410755"/>
                <a:gd name="connsiteX2" fmla="*/ 676483 w 676483"/>
                <a:gd name="connsiteY2" fmla="*/ 410755 h 410755"/>
                <a:gd name="connsiteX3" fmla="*/ 0 w 676483"/>
                <a:gd name="connsiteY3" fmla="*/ 408374 h 410755"/>
                <a:gd name="connsiteX4" fmla="*/ 0 w 676483"/>
                <a:gd name="connsiteY4" fmla="*/ 0 h 410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6483" h="410755">
                  <a:moveTo>
                    <a:pt x="0" y="0"/>
                  </a:moveTo>
                  <a:lnTo>
                    <a:pt x="662196" y="0"/>
                  </a:lnTo>
                  <a:lnTo>
                    <a:pt x="676483" y="410755"/>
                  </a:lnTo>
                  <a:lnTo>
                    <a:pt x="0" y="408374"/>
                  </a:lnTo>
                  <a:lnTo>
                    <a:pt x="0" y="0"/>
                  </a:lnTo>
                  <a:close/>
                </a:path>
              </a:pathLst>
            </a:custGeom>
            <a:solidFill>
              <a:schemeClr val="bg2">
                <a:lumMod val="20000"/>
                <a:lumOff val="8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25" name="フリーフォーム 1137">
              <a:extLst>
                <a:ext uri="{FF2B5EF4-FFF2-40B4-BE49-F238E27FC236}">
                  <a16:creationId xmlns:a16="http://schemas.microsoft.com/office/drawing/2014/main" id="{E3E51EDB-6B0C-4C09-8572-52A8E7C1C29F}"/>
                </a:ext>
              </a:extLst>
            </p:cNvPr>
            <p:cNvSpPr/>
            <p:nvPr/>
          </p:nvSpPr>
          <p:spPr>
            <a:xfrm>
              <a:off x="2946566" y="2069235"/>
              <a:ext cx="103481" cy="578376"/>
            </a:xfrm>
            <a:custGeom>
              <a:avLst/>
              <a:gdLst>
                <a:gd name="connsiteX0" fmla="*/ 158750 w 177800"/>
                <a:gd name="connsiteY0" fmla="*/ 0 h 596900"/>
                <a:gd name="connsiteX1" fmla="*/ 0 w 177800"/>
                <a:gd name="connsiteY1" fmla="*/ 171450 h 596900"/>
                <a:gd name="connsiteX2" fmla="*/ 0 w 177800"/>
                <a:gd name="connsiteY2" fmla="*/ 596900 h 596900"/>
                <a:gd name="connsiteX3" fmla="*/ 177800 w 177800"/>
                <a:gd name="connsiteY3" fmla="*/ 412750 h 596900"/>
                <a:gd name="connsiteX4" fmla="*/ 158750 w 177800"/>
                <a:gd name="connsiteY4" fmla="*/ 0 h 596900"/>
                <a:gd name="connsiteX0" fmla="*/ 173038 w 177800"/>
                <a:gd name="connsiteY0" fmla="*/ 0 h 601662"/>
                <a:gd name="connsiteX1" fmla="*/ 0 w 177800"/>
                <a:gd name="connsiteY1" fmla="*/ 176212 h 601662"/>
                <a:gd name="connsiteX2" fmla="*/ 0 w 177800"/>
                <a:gd name="connsiteY2" fmla="*/ 601662 h 601662"/>
                <a:gd name="connsiteX3" fmla="*/ 177800 w 177800"/>
                <a:gd name="connsiteY3" fmla="*/ 417512 h 601662"/>
                <a:gd name="connsiteX4" fmla="*/ 173038 w 177800"/>
                <a:gd name="connsiteY4" fmla="*/ 0 h 601662"/>
                <a:gd name="connsiteX0" fmla="*/ 177800 w 182562"/>
                <a:gd name="connsiteY0" fmla="*/ 0 h 601662"/>
                <a:gd name="connsiteX1" fmla="*/ 0 w 182562"/>
                <a:gd name="connsiteY1" fmla="*/ 238125 h 601662"/>
                <a:gd name="connsiteX2" fmla="*/ 4762 w 182562"/>
                <a:gd name="connsiteY2" fmla="*/ 601662 h 601662"/>
                <a:gd name="connsiteX3" fmla="*/ 182562 w 182562"/>
                <a:gd name="connsiteY3" fmla="*/ 417512 h 601662"/>
                <a:gd name="connsiteX4" fmla="*/ 177800 w 182562"/>
                <a:gd name="connsiteY4" fmla="*/ 0 h 601662"/>
                <a:gd name="connsiteX0" fmla="*/ 178259 w 183021"/>
                <a:gd name="connsiteY0" fmla="*/ 0 h 673100"/>
                <a:gd name="connsiteX1" fmla="*/ 459 w 183021"/>
                <a:gd name="connsiteY1" fmla="*/ 238125 h 673100"/>
                <a:gd name="connsiteX2" fmla="*/ 458 w 183021"/>
                <a:gd name="connsiteY2" fmla="*/ 673100 h 673100"/>
                <a:gd name="connsiteX3" fmla="*/ 183021 w 183021"/>
                <a:gd name="connsiteY3" fmla="*/ 417512 h 673100"/>
                <a:gd name="connsiteX4" fmla="*/ 178259 w 183021"/>
                <a:gd name="connsiteY4" fmla="*/ 0 h 673100"/>
                <a:gd name="connsiteX0" fmla="*/ 178259 w 190641"/>
                <a:gd name="connsiteY0" fmla="*/ 0 h 673100"/>
                <a:gd name="connsiteX1" fmla="*/ 459 w 190641"/>
                <a:gd name="connsiteY1" fmla="*/ 238125 h 673100"/>
                <a:gd name="connsiteX2" fmla="*/ 458 w 190641"/>
                <a:gd name="connsiteY2" fmla="*/ 673100 h 673100"/>
                <a:gd name="connsiteX3" fmla="*/ 190641 w 190641"/>
                <a:gd name="connsiteY3" fmla="*/ 379412 h 673100"/>
                <a:gd name="connsiteX4" fmla="*/ 178259 w 190641"/>
                <a:gd name="connsiteY4" fmla="*/ 0 h 673100"/>
                <a:gd name="connsiteX0" fmla="*/ 178259 w 190641"/>
                <a:gd name="connsiteY0" fmla="*/ 0 h 734060"/>
                <a:gd name="connsiteX1" fmla="*/ 459 w 190641"/>
                <a:gd name="connsiteY1" fmla="*/ 299085 h 734060"/>
                <a:gd name="connsiteX2" fmla="*/ 458 w 190641"/>
                <a:gd name="connsiteY2" fmla="*/ 734060 h 734060"/>
                <a:gd name="connsiteX3" fmla="*/ 190641 w 190641"/>
                <a:gd name="connsiteY3" fmla="*/ 440372 h 734060"/>
                <a:gd name="connsiteX4" fmla="*/ 178259 w 190641"/>
                <a:gd name="connsiteY4" fmla="*/ 0 h 734060"/>
                <a:gd name="connsiteX0" fmla="*/ 181434 w 190641"/>
                <a:gd name="connsiteY0" fmla="*/ 0 h 718185"/>
                <a:gd name="connsiteX1" fmla="*/ 459 w 190641"/>
                <a:gd name="connsiteY1" fmla="*/ 283210 h 718185"/>
                <a:gd name="connsiteX2" fmla="*/ 458 w 190641"/>
                <a:gd name="connsiteY2" fmla="*/ 718185 h 718185"/>
                <a:gd name="connsiteX3" fmla="*/ 190641 w 190641"/>
                <a:gd name="connsiteY3" fmla="*/ 424497 h 718185"/>
                <a:gd name="connsiteX4" fmla="*/ 181434 w 190641"/>
                <a:gd name="connsiteY4" fmla="*/ 0 h 718185"/>
                <a:gd name="connsiteX0" fmla="*/ 181434 w 181680"/>
                <a:gd name="connsiteY0" fmla="*/ 0 h 718185"/>
                <a:gd name="connsiteX1" fmla="*/ 459 w 181680"/>
                <a:gd name="connsiteY1" fmla="*/ 283210 h 718185"/>
                <a:gd name="connsiteX2" fmla="*/ 458 w 181680"/>
                <a:gd name="connsiteY2" fmla="*/ 718185 h 718185"/>
                <a:gd name="connsiteX3" fmla="*/ 177941 w 181680"/>
                <a:gd name="connsiteY3" fmla="*/ 424497 h 718185"/>
                <a:gd name="connsiteX4" fmla="*/ 181434 w 181680"/>
                <a:gd name="connsiteY4" fmla="*/ 0 h 718185"/>
                <a:gd name="connsiteX0" fmla="*/ 180974 w 181220"/>
                <a:gd name="connsiteY0" fmla="*/ 0 h 1399216"/>
                <a:gd name="connsiteX1" fmla="*/ -1 w 181220"/>
                <a:gd name="connsiteY1" fmla="*/ 283210 h 1399216"/>
                <a:gd name="connsiteX2" fmla="*/ 22955 w 181220"/>
                <a:gd name="connsiteY2" fmla="*/ 1399216 h 1399216"/>
                <a:gd name="connsiteX3" fmla="*/ 177481 w 181220"/>
                <a:gd name="connsiteY3" fmla="*/ 424497 h 1399216"/>
                <a:gd name="connsiteX4" fmla="*/ 180974 w 181220"/>
                <a:gd name="connsiteY4" fmla="*/ 0 h 1399216"/>
                <a:gd name="connsiteX0" fmla="*/ 180976 w 215744"/>
                <a:gd name="connsiteY0" fmla="*/ 0 h 1399216"/>
                <a:gd name="connsiteX1" fmla="*/ 1 w 215744"/>
                <a:gd name="connsiteY1" fmla="*/ 283210 h 1399216"/>
                <a:gd name="connsiteX2" fmla="*/ 22957 w 215744"/>
                <a:gd name="connsiteY2" fmla="*/ 1399216 h 1399216"/>
                <a:gd name="connsiteX3" fmla="*/ 215744 w 215744"/>
                <a:gd name="connsiteY3" fmla="*/ 1136134 h 1399216"/>
                <a:gd name="connsiteX4" fmla="*/ 180976 w 215744"/>
                <a:gd name="connsiteY4" fmla="*/ 0 h 1399216"/>
                <a:gd name="connsiteX0" fmla="*/ 180974 w 215742"/>
                <a:gd name="connsiteY0" fmla="*/ 0 h 1136134"/>
                <a:gd name="connsiteX1" fmla="*/ -1 w 215742"/>
                <a:gd name="connsiteY1" fmla="*/ 283210 h 1136134"/>
                <a:gd name="connsiteX2" fmla="*/ 19129 w 215742"/>
                <a:gd name="connsiteY2" fmla="*/ 986007 h 1136134"/>
                <a:gd name="connsiteX3" fmla="*/ 215742 w 215742"/>
                <a:gd name="connsiteY3" fmla="*/ 1136134 h 1136134"/>
                <a:gd name="connsiteX4" fmla="*/ 180974 w 215742"/>
                <a:gd name="connsiteY4" fmla="*/ 0 h 1136134"/>
                <a:gd name="connsiteX0" fmla="*/ 180976 w 200440"/>
                <a:gd name="connsiteY0" fmla="*/ 0 h 986007"/>
                <a:gd name="connsiteX1" fmla="*/ 1 w 200440"/>
                <a:gd name="connsiteY1" fmla="*/ 283210 h 986007"/>
                <a:gd name="connsiteX2" fmla="*/ 19131 w 200440"/>
                <a:gd name="connsiteY2" fmla="*/ 986007 h 986007"/>
                <a:gd name="connsiteX3" fmla="*/ 200440 w 200440"/>
                <a:gd name="connsiteY3" fmla="*/ 699969 h 986007"/>
                <a:gd name="connsiteX4" fmla="*/ 180976 w 200440"/>
                <a:gd name="connsiteY4" fmla="*/ 0 h 986007"/>
                <a:gd name="connsiteX0" fmla="*/ 195106 w 214570"/>
                <a:gd name="connsiteY0" fmla="*/ 0 h 998442"/>
                <a:gd name="connsiteX1" fmla="*/ 14131 w 214570"/>
                <a:gd name="connsiteY1" fmla="*/ 283210 h 998442"/>
                <a:gd name="connsiteX2" fmla="*/ 102 w 214570"/>
                <a:gd name="connsiteY2" fmla="*/ 998442 h 998442"/>
                <a:gd name="connsiteX3" fmla="*/ 214570 w 214570"/>
                <a:gd name="connsiteY3" fmla="*/ 699969 h 998442"/>
                <a:gd name="connsiteX4" fmla="*/ 195106 w 214570"/>
                <a:gd name="connsiteY4" fmla="*/ 0 h 998442"/>
                <a:gd name="connsiteX0" fmla="*/ 180976 w 200440"/>
                <a:gd name="connsiteY0" fmla="*/ 0 h 990153"/>
                <a:gd name="connsiteX1" fmla="*/ 1 w 200440"/>
                <a:gd name="connsiteY1" fmla="*/ 283210 h 990153"/>
                <a:gd name="connsiteX2" fmla="*/ 14985 w 200440"/>
                <a:gd name="connsiteY2" fmla="*/ 990153 h 990153"/>
                <a:gd name="connsiteX3" fmla="*/ 200440 w 200440"/>
                <a:gd name="connsiteY3" fmla="*/ 699969 h 990153"/>
                <a:gd name="connsiteX4" fmla="*/ 180976 w 200440"/>
                <a:gd name="connsiteY4" fmla="*/ 0 h 990153"/>
                <a:gd name="connsiteX0" fmla="*/ 180974 w 200438"/>
                <a:gd name="connsiteY0" fmla="*/ 0 h 1006732"/>
                <a:gd name="connsiteX1" fmla="*/ -1 w 200438"/>
                <a:gd name="connsiteY1" fmla="*/ 283210 h 1006732"/>
                <a:gd name="connsiteX2" fmla="*/ 14983 w 200438"/>
                <a:gd name="connsiteY2" fmla="*/ 1006732 h 1006732"/>
                <a:gd name="connsiteX3" fmla="*/ 200438 w 200438"/>
                <a:gd name="connsiteY3" fmla="*/ 699969 h 1006732"/>
                <a:gd name="connsiteX4" fmla="*/ 180974 w 200438"/>
                <a:gd name="connsiteY4" fmla="*/ 0 h 1006732"/>
                <a:gd name="connsiteX0" fmla="*/ 180976 w 211493"/>
                <a:gd name="connsiteY0" fmla="*/ 0 h 1006732"/>
                <a:gd name="connsiteX1" fmla="*/ 1 w 211493"/>
                <a:gd name="connsiteY1" fmla="*/ 283210 h 1006732"/>
                <a:gd name="connsiteX2" fmla="*/ 14985 w 211493"/>
                <a:gd name="connsiteY2" fmla="*/ 1006732 h 1006732"/>
                <a:gd name="connsiteX3" fmla="*/ 211493 w 211493"/>
                <a:gd name="connsiteY3" fmla="*/ 744181 h 1006732"/>
                <a:gd name="connsiteX4" fmla="*/ 180976 w 211493"/>
                <a:gd name="connsiteY4" fmla="*/ 0 h 1006732"/>
                <a:gd name="connsiteX0" fmla="*/ 180974 w 194912"/>
                <a:gd name="connsiteY0" fmla="*/ 0 h 1006732"/>
                <a:gd name="connsiteX1" fmla="*/ -1 w 194912"/>
                <a:gd name="connsiteY1" fmla="*/ 283210 h 1006732"/>
                <a:gd name="connsiteX2" fmla="*/ 14983 w 194912"/>
                <a:gd name="connsiteY2" fmla="*/ 1006732 h 1006732"/>
                <a:gd name="connsiteX3" fmla="*/ 194912 w 194912"/>
                <a:gd name="connsiteY3" fmla="*/ 755234 h 1006732"/>
                <a:gd name="connsiteX4" fmla="*/ 180974 w 194912"/>
                <a:gd name="connsiteY4" fmla="*/ 0 h 1006732"/>
                <a:gd name="connsiteX0" fmla="*/ 166182 w 180120"/>
                <a:gd name="connsiteY0" fmla="*/ 0 h 1006732"/>
                <a:gd name="connsiteX1" fmla="*/ 5930 w 180120"/>
                <a:gd name="connsiteY1" fmla="*/ 274922 h 1006732"/>
                <a:gd name="connsiteX2" fmla="*/ 191 w 180120"/>
                <a:gd name="connsiteY2" fmla="*/ 1006732 h 1006732"/>
                <a:gd name="connsiteX3" fmla="*/ 180120 w 180120"/>
                <a:gd name="connsiteY3" fmla="*/ 755234 h 1006732"/>
                <a:gd name="connsiteX4" fmla="*/ 166182 w 180120"/>
                <a:gd name="connsiteY4" fmla="*/ 0 h 10067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20" h="1006732">
                  <a:moveTo>
                    <a:pt x="166182" y="0"/>
                  </a:moveTo>
                  <a:lnTo>
                    <a:pt x="5930" y="274922"/>
                  </a:lnTo>
                  <a:cubicBezTo>
                    <a:pt x="7517" y="396101"/>
                    <a:pt x="-1396" y="885553"/>
                    <a:pt x="191" y="1006732"/>
                  </a:cubicBezTo>
                  <a:cubicBezTo>
                    <a:pt x="60627" y="911386"/>
                    <a:pt x="119684" y="850580"/>
                    <a:pt x="180120" y="755234"/>
                  </a:cubicBezTo>
                  <a:cubicBezTo>
                    <a:pt x="178533" y="616063"/>
                    <a:pt x="167769" y="139171"/>
                    <a:pt x="166182" y="0"/>
                  </a:cubicBezTo>
                  <a:close/>
                </a:path>
              </a:pathLst>
            </a:custGeom>
            <a:solidFill>
              <a:schemeClr val="bg2">
                <a:lumMod val="20000"/>
                <a:lumOff val="8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nvGrpSpPr>
            <p:cNvPr id="126" name="グループ化 125">
              <a:extLst>
                <a:ext uri="{FF2B5EF4-FFF2-40B4-BE49-F238E27FC236}">
                  <a16:creationId xmlns:a16="http://schemas.microsoft.com/office/drawing/2014/main" id="{442CE1DF-2FAB-4CF9-A94A-EAF47B1E5114}"/>
                </a:ext>
              </a:extLst>
            </p:cNvPr>
            <p:cNvGrpSpPr/>
            <p:nvPr/>
          </p:nvGrpSpPr>
          <p:grpSpPr>
            <a:xfrm>
              <a:off x="2474569" y="1991375"/>
              <a:ext cx="111379" cy="173372"/>
              <a:chOff x="859630" y="1699945"/>
              <a:chExt cx="404942" cy="630332"/>
            </a:xfrm>
          </p:grpSpPr>
          <p:sp>
            <p:nvSpPr>
              <p:cNvPr id="218" name="正方形/長方形 217">
                <a:extLst>
                  <a:ext uri="{FF2B5EF4-FFF2-40B4-BE49-F238E27FC236}">
                    <a16:creationId xmlns:a16="http://schemas.microsoft.com/office/drawing/2014/main" id="{989FA1F8-9BC8-4181-A955-AF5CF1F74227}"/>
                  </a:ext>
                </a:extLst>
              </p:cNvPr>
              <p:cNvSpPr/>
              <p:nvPr/>
            </p:nvSpPr>
            <p:spPr>
              <a:xfrm flipH="1">
                <a:off x="859630" y="1699945"/>
                <a:ext cx="404942" cy="325065"/>
              </a:xfrm>
              <a:prstGeom prst="rect">
                <a:avLst/>
              </a:prstGeom>
              <a:solidFill>
                <a:schemeClr val="bg2">
                  <a:lumMod val="40000"/>
                  <a:lumOff val="60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19" name="正方形/長方形 218">
                <a:extLst>
                  <a:ext uri="{FF2B5EF4-FFF2-40B4-BE49-F238E27FC236}">
                    <a16:creationId xmlns:a16="http://schemas.microsoft.com/office/drawing/2014/main" id="{5061D22E-0AAE-4F69-927F-E4227B654910}"/>
                  </a:ext>
                </a:extLst>
              </p:cNvPr>
              <p:cNvSpPr/>
              <p:nvPr/>
            </p:nvSpPr>
            <p:spPr>
              <a:xfrm flipH="1">
                <a:off x="886089" y="2025010"/>
                <a:ext cx="331475" cy="297084"/>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220" name="直線コネクタ 219">
                <a:extLst>
                  <a:ext uri="{FF2B5EF4-FFF2-40B4-BE49-F238E27FC236}">
                    <a16:creationId xmlns:a16="http://schemas.microsoft.com/office/drawing/2014/main" id="{E8FC09A8-FC22-45AD-AC2B-283B2A15C8B3}"/>
                  </a:ext>
                </a:extLst>
              </p:cNvPr>
              <p:cNvCxnSpPr/>
              <p:nvPr/>
            </p:nvCxnSpPr>
            <p:spPr>
              <a:xfrm>
                <a:off x="881063" y="2017950"/>
                <a:ext cx="335756" cy="312327"/>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21" name="直線コネクタ 220">
                <a:extLst>
                  <a:ext uri="{FF2B5EF4-FFF2-40B4-BE49-F238E27FC236}">
                    <a16:creationId xmlns:a16="http://schemas.microsoft.com/office/drawing/2014/main" id="{CFB02DE5-EC7C-4953-8FCC-FA01E3C5FC93}"/>
                  </a:ext>
                </a:extLst>
              </p:cNvPr>
              <p:cNvCxnSpPr>
                <a:cxnSpLocks/>
              </p:cNvCxnSpPr>
              <p:nvPr/>
            </p:nvCxnSpPr>
            <p:spPr>
              <a:xfrm flipV="1">
                <a:off x="884091" y="2024799"/>
                <a:ext cx="328150" cy="29370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127" name="グループ化 126">
              <a:extLst>
                <a:ext uri="{FF2B5EF4-FFF2-40B4-BE49-F238E27FC236}">
                  <a16:creationId xmlns:a16="http://schemas.microsoft.com/office/drawing/2014/main" id="{70C3ADC8-795F-4EC1-AC66-D82F61214161}"/>
                </a:ext>
              </a:extLst>
            </p:cNvPr>
            <p:cNvGrpSpPr/>
            <p:nvPr/>
          </p:nvGrpSpPr>
          <p:grpSpPr>
            <a:xfrm>
              <a:off x="2283884" y="2268069"/>
              <a:ext cx="618401" cy="66332"/>
              <a:chOff x="318527" y="2268069"/>
              <a:chExt cx="618401" cy="66332"/>
            </a:xfrm>
          </p:grpSpPr>
          <p:sp>
            <p:nvSpPr>
              <p:cNvPr id="214" name="正方形/長方形 213">
                <a:extLst>
                  <a:ext uri="{FF2B5EF4-FFF2-40B4-BE49-F238E27FC236}">
                    <a16:creationId xmlns:a16="http://schemas.microsoft.com/office/drawing/2014/main" id="{7E9BB450-881E-4F2E-95CB-DC7050A26BC5}"/>
                  </a:ext>
                </a:extLst>
              </p:cNvPr>
              <p:cNvSpPr/>
              <p:nvPr/>
            </p:nvSpPr>
            <p:spPr>
              <a:xfrm>
                <a:off x="318527"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15" name="正方形/長方形 214">
                <a:extLst>
                  <a:ext uri="{FF2B5EF4-FFF2-40B4-BE49-F238E27FC236}">
                    <a16:creationId xmlns:a16="http://schemas.microsoft.com/office/drawing/2014/main" id="{F95FB4E3-19E2-4C78-A4BF-54EBD7B4982B}"/>
                  </a:ext>
                </a:extLst>
              </p:cNvPr>
              <p:cNvSpPr/>
              <p:nvPr/>
            </p:nvSpPr>
            <p:spPr>
              <a:xfrm>
                <a:off x="491901"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16" name="正方形/長方形 215">
                <a:extLst>
                  <a:ext uri="{FF2B5EF4-FFF2-40B4-BE49-F238E27FC236}">
                    <a16:creationId xmlns:a16="http://schemas.microsoft.com/office/drawing/2014/main" id="{7A24E524-01E9-4B49-879C-45DBA877D557}"/>
                  </a:ext>
                </a:extLst>
              </p:cNvPr>
              <p:cNvSpPr/>
              <p:nvPr/>
            </p:nvSpPr>
            <p:spPr>
              <a:xfrm>
                <a:off x="668625"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17" name="正方形/長方形 216">
                <a:extLst>
                  <a:ext uri="{FF2B5EF4-FFF2-40B4-BE49-F238E27FC236}">
                    <a16:creationId xmlns:a16="http://schemas.microsoft.com/office/drawing/2014/main" id="{6AF34ECE-B574-4CF7-B3E1-0E8501ADCA70}"/>
                  </a:ext>
                </a:extLst>
              </p:cNvPr>
              <p:cNvSpPr/>
              <p:nvPr/>
            </p:nvSpPr>
            <p:spPr>
              <a:xfrm>
                <a:off x="831054"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grpSp>
          <p:nvGrpSpPr>
            <p:cNvPr id="128" name="グループ化 127">
              <a:extLst>
                <a:ext uri="{FF2B5EF4-FFF2-40B4-BE49-F238E27FC236}">
                  <a16:creationId xmlns:a16="http://schemas.microsoft.com/office/drawing/2014/main" id="{C9297A7F-7282-4321-A017-C7BC7E205E24}"/>
                </a:ext>
              </a:extLst>
            </p:cNvPr>
            <p:cNvGrpSpPr/>
            <p:nvPr/>
          </p:nvGrpSpPr>
          <p:grpSpPr>
            <a:xfrm>
              <a:off x="2283884" y="2370149"/>
              <a:ext cx="618401" cy="66332"/>
              <a:chOff x="318527" y="2268069"/>
              <a:chExt cx="618401" cy="66332"/>
            </a:xfrm>
          </p:grpSpPr>
          <p:sp>
            <p:nvSpPr>
              <p:cNvPr id="210" name="正方形/長方形 209">
                <a:extLst>
                  <a:ext uri="{FF2B5EF4-FFF2-40B4-BE49-F238E27FC236}">
                    <a16:creationId xmlns:a16="http://schemas.microsoft.com/office/drawing/2014/main" id="{910A5C93-F694-4592-8780-3E2AB5DE8A6A}"/>
                  </a:ext>
                </a:extLst>
              </p:cNvPr>
              <p:cNvSpPr/>
              <p:nvPr/>
            </p:nvSpPr>
            <p:spPr>
              <a:xfrm>
                <a:off x="318527"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11" name="正方形/長方形 210">
                <a:extLst>
                  <a:ext uri="{FF2B5EF4-FFF2-40B4-BE49-F238E27FC236}">
                    <a16:creationId xmlns:a16="http://schemas.microsoft.com/office/drawing/2014/main" id="{F5C65D18-3523-4D6E-8E91-6A973674139D}"/>
                  </a:ext>
                </a:extLst>
              </p:cNvPr>
              <p:cNvSpPr/>
              <p:nvPr/>
            </p:nvSpPr>
            <p:spPr>
              <a:xfrm>
                <a:off x="491901"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12" name="正方形/長方形 211">
                <a:extLst>
                  <a:ext uri="{FF2B5EF4-FFF2-40B4-BE49-F238E27FC236}">
                    <a16:creationId xmlns:a16="http://schemas.microsoft.com/office/drawing/2014/main" id="{D810A858-70F6-49A4-8C31-C9DE3E59D028}"/>
                  </a:ext>
                </a:extLst>
              </p:cNvPr>
              <p:cNvSpPr/>
              <p:nvPr/>
            </p:nvSpPr>
            <p:spPr>
              <a:xfrm>
                <a:off x="668625"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13" name="正方形/長方形 212">
                <a:extLst>
                  <a:ext uri="{FF2B5EF4-FFF2-40B4-BE49-F238E27FC236}">
                    <a16:creationId xmlns:a16="http://schemas.microsoft.com/office/drawing/2014/main" id="{D90BD94F-8F86-4A48-8F4A-9440C5200214}"/>
                  </a:ext>
                </a:extLst>
              </p:cNvPr>
              <p:cNvSpPr/>
              <p:nvPr/>
            </p:nvSpPr>
            <p:spPr>
              <a:xfrm>
                <a:off x="831054"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grpSp>
          <p:nvGrpSpPr>
            <p:cNvPr id="129" name="グループ化 128">
              <a:extLst>
                <a:ext uri="{FF2B5EF4-FFF2-40B4-BE49-F238E27FC236}">
                  <a16:creationId xmlns:a16="http://schemas.microsoft.com/office/drawing/2014/main" id="{7AEEBBCC-C9CF-45A1-B1FD-57FFEE04CCE5}"/>
                </a:ext>
              </a:extLst>
            </p:cNvPr>
            <p:cNvGrpSpPr/>
            <p:nvPr/>
          </p:nvGrpSpPr>
          <p:grpSpPr>
            <a:xfrm>
              <a:off x="2283884" y="2474364"/>
              <a:ext cx="618401" cy="66332"/>
              <a:chOff x="318527" y="2268069"/>
              <a:chExt cx="618401" cy="66332"/>
            </a:xfrm>
          </p:grpSpPr>
          <p:sp>
            <p:nvSpPr>
              <p:cNvPr id="206" name="正方形/長方形 205">
                <a:extLst>
                  <a:ext uri="{FF2B5EF4-FFF2-40B4-BE49-F238E27FC236}">
                    <a16:creationId xmlns:a16="http://schemas.microsoft.com/office/drawing/2014/main" id="{8757F335-2438-49AC-951E-D48416CFDB1F}"/>
                  </a:ext>
                </a:extLst>
              </p:cNvPr>
              <p:cNvSpPr/>
              <p:nvPr/>
            </p:nvSpPr>
            <p:spPr>
              <a:xfrm>
                <a:off x="318527"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07" name="正方形/長方形 206">
                <a:extLst>
                  <a:ext uri="{FF2B5EF4-FFF2-40B4-BE49-F238E27FC236}">
                    <a16:creationId xmlns:a16="http://schemas.microsoft.com/office/drawing/2014/main" id="{1FED0BCE-7CC9-4D1C-B9D3-DB0FED1E1078}"/>
                  </a:ext>
                </a:extLst>
              </p:cNvPr>
              <p:cNvSpPr/>
              <p:nvPr/>
            </p:nvSpPr>
            <p:spPr>
              <a:xfrm>
                <a:off x="491901"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08" name="正方形/長方形 207">
                <a:extLst>
                  <a:ext uri="{FF2B5EF4-FFF2-40B4-BE49-F238E27FC236}">
                    <a16:creationId xmlns:a16="http://schemas.microsoft.com/office/drawing/2014/main" id="{5635D847-2202-41D2-8C95-B783D906E1BF}"/>
                  </a:ext>
                </a:extLst>
              </p:cNvPr>
              <p:cNvSpPr/>
              <p:nvPr/>
            </p:nvSpPr>
            <p:spPr>
              <a:xfrm>
                <a:off x="668625"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09" name="正方形/長方形 208">
                <a:extLst>
                  <a:ext uri="{FF2B5EF4-FFF2-40B4-BE49-F238E27FC236}">
                    <a16:creationId xmlns:a16="http://schemas.microsoft.com/office/drawing/2014/main" id="{FCBC8A0E-BF78-46BD-BB78-D5747EC535F5}"/>
                  </a:ext>
                </a:extLst>
              </p:cNvPr>
              <p:cNvSpPr/>
              <p:nvPr/>
            </p:nvSpPr>
            <p:spPr>
              <a:xfrm>
                <a:off x="831054"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grpSp>
          <p:nvGrpSpPr>
            <p:cNvPr id="130" name="グループ化 129">
              <a:extLst>
                <a:ext uri="{FF2B5EF4-FFF2-40B4-BE49-F238E27FC236}">
                  <a16:creationId xmlns:a16="http://schemas.microsoft.com/office/drawing/2014/main" id="{5C0764E8-AC4B-4EF1-BF13-BF153DFBD77E}"/>
                </a:ext>
              </a:extLst>
            </p:cNvPr>
            <p:cNvGrpSpPr/>
            <p:nvPr/>
          </p:nvGrpSpPr>
          <p:grpSpPr>
            <a:xfrm>
              <a:off x="2283884" y="2572343"/>
              <a:ext cx="618401" cy="66332"/>
              <a:chOff x="318527" y="2268069"/>
              <a:chExt cx="618401" cy="66332"/>
            </a:xfrm>
          </p:grpSpPr>
          <p:sp>
            <p:nvSpPr>
              <p:cNvPr id="202" name="正方形/長方形 201">
                <a:extLst>
                  <a:ext uri="{FF2B5EF4-FFF2-40B4-BE49-F238E27FC236}">
                    <a16:creationId xmlns:a16="http://schemas.microsoft.com/office/drawing/2014/main" id="{30BD057B-6B70-4859-B137-87394D7DA626}"/>
                  </a:ext>
                </a:extLst>
              </p:cNvPr>
              <p:cNvSpPr/>
              <p:nvPr/>
            </p:nvSpPr>
            <p:spPr>
              <a:xfrm>
                <a:off x="318527"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03" name="正方形/長方形 202">
                <a:extLst>
                  <a:ext uri="{FF2B5EF4-FFF2-40B4-BE49-F238E27FC236}">
                    <a16:creationId xmlns:a16="http://schemas.microsoft.com/office/drawing/2014/main" id="{9694C568-EBCD-4920-BEA6-C458E75AD8A3}"/>
                  </a:ext>
                </a:extLst>
              </p:cNvPr>
              <p:cNvSpPr/>
              <p:nvPr/>
            </p:nvSpPr>
            <p:spPr>
              <a:xfrm>
                <a:off x="491901"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04" name="正方形/長方形 203">
                <a:extLst>
                  <a:ext uri="{FF2B5EF4-FFF2-40B4-BE49-F238E27FC236}">
                    <a16:creationId xmlns:a16="http://schemas.microsoft.com/office/drawing/2014/main" id="{6C15AD49-DE7B-44BD-9E92-5CD600AD7D69}"/>
                  </a:ext>
                </a:extLst>
              </p:cNvPr>
              <p:cNvSpPr/>
              <p:nvPr/>
            </p:nvSpPr>
            <p:spPr>
              <a:xfrm>
                <a:off x="668625"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05" name="正方形/長方形 204">
                <a:extLst>
                  <a:ext uri="{FF2B5EF4-FFF2-40B4-BE49-F238E27FC236}">
                    <a16:creationId xmlns:a16="http://schemas.microsoft.com/office/drawing/2014/main" id="{DF17187C-62EC-4628-8D2F-56073B687F8B}"/>
                  </a:ext>
                </a:extLst>
              </p:cNvPr>
              <p:cNvSpPr/>
              <p:nvPr/>
            </p:nvSpPr>
            <p:spPr>
              <a:xfrm>
                <a:off x="831054"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grpSp>
          <p:nvGrpSpPr>
            <p:cNvPr id="131" name="グループ化 130">
              <a:extLst>
                <a:ext uri="{FF2B5EF4-FFF2-40B4-BE49-F238E27FC236}">
                  <a16:creationId xmlns:a16="http://schemas.microsoft.com/office/drawing/2014/main" id="{D54D853C-F339-4B48-8D46-4A1665D25C7F}"/>
                </a:ext>
              </a:extLst>
            </p:cNvPr>
            <p:cNvGrpSpPr/>
            <p:nvPr/>
          </p:nvGrpSpPr>
          <p:grpSpPr>
            <a:xfrm>
              <a:off x="2255417" y="2277630"/>
              <a:ext cx="672489" cy="376925"/>
              <a:chOff x="290060" y="2277630"/>
              <a:chExt cx="672489" cy="376925"/>
            </a:xfrm>
            <a:solidFill>
              <a:schemeClr val="bg2">
                <a:lumMod val="40000"/>
                <a:lumOff val="60000"/>
              </a:schemeClr>
            </a:solidFill>
          </p:grpSpPr>
          <p:grpSp>
            <p:nvGrpSpPr>
              <p:cNvPr id="134" name="グループ化 133">
                <a:extLst>
                  <a:ext uri="{FF2B5EF4-FFF2-40B4-BE49-F238E27FC236}">
                    <a16:creationId xmlns:a16="http://schemas.microsoft.com/office/drawing/2014/main" id="{9EB2ABE2-628F-4FEE-9BC2-9E39C2A1EECF}"/>
                  </a:ext>
                </a:extLst>
              </p:cNvPr>
              <p:cNvGrpSpPr/>
              <p:nvPr/>
            </p:nvGrpSpPr>
            <p:grpSpPr>
              <a:xfrm>
                <a:off x="290060" y="2277630"/>
                <a:ext cx="672489" cy="91913"/>
                <a:chOff x="290060" y="2277630"/>
                <a:chExt cx="672489" cy="91913"/>
              </a:xfrm>
              <a:grpFill/>
            </p:grpSpPr>
            <p:grpSp>
              <p:nvGrpSpPr>
                <p:cNvPr id="186" name="グループ化 185">
                  <a:extLst>
                    <a:ext uri="{FF2B5EF4-FFF2-40B4-BE49-F238E27FC236}">
                      <a16:creationId xmlns:a16="http://schemas.microsoft.com/office/drawing/2014/main" id="{3F49B18F-6611-4A7E-918C-1482502BEBB7}"/>
                    </a:ext>
                  </a:extLst>
                </p:cNvPr>
                <p:cNvGrpSpPr/>
                <p:nvPr/>
              </p:nvGrpSpPr>
              <p:grpSpPr>
                <a:xfrm>
                  <a:off x="290060" y="2277630"/>
                  <a:ext cx="151810" cy="91913"/>
                  <a:chOff x="6969110" y="3730368"/>
                  <a:chExt cx="667328" cy="86946"/>
                </a:xfrm>
                <a:grpFill/>
              </p:grpSpPr>
              <p:sp>
                <p:nvSpPr>
                  <p:cNvPr id="199" name="正方形/長方形 198">
                    <a:extLst>
                      <a:ext uri="{FF2B5EF4-FFF2-40B4-BE49-F238E27FC236}">
                        <a16:creationId xmlns:a16="http://schemas.microsoft.com/office/drawing/2014/main" id="{8B9BF063-61AA-414F-AC5A-5CDD2A13BE3E}"/>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00" name="フリーフォーム 1152">
                    <a:extLst>
                      <a:ext uri="{FF2B5EF4-FFF2-40B4-BE49-F238E27FC236}">
                        <a16:creationId xmlns:a16="http://schemas.microsoft.com/office/drawing/2014/main" id="{00FAB22F-50B3-481E-8CE8-5F6D4E9B65C9}"/>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201" name="直線コネクタ 200">
                    <a:extLst>
                      <a:ext uri="{FF2B5EF4-FFF2-40B4-BE49-F238E27FC236}">
                        <a16:creationId xmlns:a16="http://schemas.microsoft.com/office/drawing/2014/main" id="{53F4596D-8B4A-4707-AD5E-CBB46BD4D484}"/>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87" name="グループ化 186">
                  <a:extLst>
                    <a:ext uri="{FF2B5EF4-FFF2-40B4-BE49-F238E27FC236}">
                      <a16:creationId xmlns:a16="http://schemas.microsoft.com/office/drawing/2014/main" id="{8855A1DC-AF7F-495F-8083-D9B7E6BD7F62}"/>
                    </a:ext>
                  </a:extLst>
                </p:cNvPr>
                <p:cNvGrpSpPr/>
                <p:nvPr/>
              </p:nvGrpSpPr>
              <p:grpSpPr>
                <a:xfrm>
                  <a:off x="466227" y="2277630"/>
                  <a:ext cx="151810" cy="91913"/>
                  <a:chOff x="6969110" y="3730368"/>
                  <a:chExt cx="667328" cy="86946"/>
                </a:xfrm>
                <a:grpFill/>
              </p:grpSpPr>
              <p:sp>
                <p:nvSpPr>
                  <p:cNvPr id="196" name="正方形/長方形 195">
                    <a:extLst>
                      <a:ext uri="{FF2B5EF4-FFF2-40B4-BE49-F238E27FC236}">
                        <a16:creationId xmlns:a16="http://schemas.microsoft.com/office/drawing/2014/main" id="{2216FBBC-DCAF-45EC-8771-630DFC3080B8}"/>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97" name="フリーフォーム 1152">
                    <a:extLst>
                      <a:ext uri="{FF2B5EF4-FFF2-40B4-BE49-F238E27FC236}">
                        <a16:creationId xmlns:a16="http://schemas.microsoft.com/office/drawing/2014/main" id="{AAEE7737-5C53-437E-B6B3-A590F455CB5C}"/>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198" name="直線コネクタ 197">
                    <a:extLst>
                      <a:ext uri="{FF2B5EF4-FFF2-40B4-BE49-F238E27FC236}">
                        <a16:creationId xmlns:a16="http://schemas.microsoft.com/office/drawing/2014/main" id="{338C2383-F038-4040-8549-3B61E9E6CE09}"/>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88" name="グループ化 187">
                  <a:extLst>
                    <a:ext uri="{FF2B5EF4-FFF2-40B4-BE49-F238E27FC236}">
                      <a16:creationId xmlns:a16="http://schemas.microsoft.com/office/drawing/2014/main" id="{45716D47-9114-4796-AF55-097E8132E88A}"/>
                    </a:ext>
                  </a:extLst>
                </p:cNvPr>
                <p:cNvGrpSpPr/>
                <p:nvPr/>
              </p:nvGrpSpPr>
              <p:grpSpPr>
                <a:xfrm>
                  <a:off x="640927" y="2277630"/>
                  <a:ext cx="151810" cy="91913"/>
                  <a:chOff x="6969110" y="3730368"/>
                  <a:chExt cx="667328" cy="86946"/>
                </a:xfrm>
                <a:grpFill/>
              </p:grpSpPr>
              <p:sp>
                <p:nvSpPr>
                  <p:cNvPr id="193" name="正方形/長方形 192">
                    <a:extLst>
                      <a:ext uri="{FF2B5EF4-FFF2-40B4-BE49-F238E27FC236}">
                        <a16:creationId xmlns:a16="http://schemas.microsoft.com/office/drawing/2014/main" id="{ABFAA415-465D-4C50-B81D-FD50C392268C}"/>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94" name="フリーフォーム 1152">
                    <a:extLst>
                      <a:ext uri="{FF2B5EF4-FFF2-40B4-BE49-F238E27FC236}">
                        <a16:creationId xmlns:a16="http://schemas.microsoft.com/office/drawing/2014/main" id="{D26892E8-4983-4317-83DE-ABDCA4BB1A36}"/>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195" name="直線コネクタ 194">
                    <a:extLst>
                      <a:ext uri="{FF2B5EF4-FFF2-40B4-BE49-F238E27FC236}">
                        <a16:creationId xmlns:a16="http://schemas.microsoft.com/office/drawing/2014/main" id="{2E4D90C7-BCDB-4AA6-AE75-F768031D3202}"/>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89" name="グループ化 188">
                  <a:extLst>
                    <a:ext uri="{FF2B5EF4-FFF2-40B4-BE49-F238E27FC236}">
                      <a16:creationId xmlns:a16="http://schemas.microsoft.com/office/drawing/2014/main" id="{160E7CBE-2D69-4372-9071-F424EF34957F}"/>
                    </a:ext>
                  </a:extLst>
                </p:cNvPr>
                <p:cNvGrpSpPr/>
                <p:nvPr/>
              </p:nvGrpSpPr>
              <p:grpSpPr>
                <a:xfrm>
                  <a:off x="810739" y="2277630"/>
                  <a:ext cx="151810" cy="91913"/>
                  <a:chOff x="6969110" y="3730368"/>
                  <a:chExt cx="667328" cy="86946"/>
                </a:xfrm>
                <a:grpFill/>
              </p:grpSpPr>
              <p:sp>
                <p:nvSpPr>
                  <p:cNvPr id="190" name="正方形/長方形 189">
                    <a:extLst>
                      <a:ext uri="{FF2B5EF4-FFF2-40B4-BE49-F238E27FC236}">
                        <a16:creationId xmlns:a16="http://schemas.microsoft.com/office/drawing/2014/main" id="{0276BFD6-A1E5-40C1-A122-72CCDF0055E3}"/>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91" name="フリーフォーム 1152">
                    <a:extLst>
                      <a:ext uri="{FF2B5EF4-FFF2-40B4-BE49-F238E27FC236}">
                        <a16:creationId xmlns:a16="http://schemas.microsoft.com/office/drawing/2014/main" id="{513EE6B6-A73E-4E47-AB9A-45E885FFBE08}"/>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192" name="直線コネクタ 191">
                    <a:extLst>
                      <a:ext uri="{FF2B5EF4-FFF2-40B4-BE49-F238E27FC236}">
                        <a16:creationId xmlns:a16="http://schemas.microsoft.com/office/drawing/2014/main" id="{8850CF17-3E9D-42E5-AE8F-58BD60DD9231}"/>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135" name="グループ化 134">
                <a:extLst>
                  <a:ext uri="{FF2B5EF4-FFF2-40B4-BE49-F238E27FC236}">
                    <a16:creationId xmlns:a16="http://schemas.microsoft.com/office/drawing/2014/main" id="{271A7F90-34BD-4BA1-942A-F06982B2E597}"/>
                  </a:ext>
                </a:extLst>
              </p:cNvPr>
              <p:cNvGrpSpPr/>
              <p:nvPr/>
            </p:nvGrpSpPr>
            <p:grpSpPr>
              <a:xfrm>
                <a:off x="290060" y="2372599"/>
                <a:ext cx="672489" cy="91913"/>
                <a:chOff x="290060" y="2277630"/>
                <a:chExt cx="672489" cy="91913"/>
              </a:xfrm>
              <a:grpFill/>
            </p:grpSpPr>
            <p:grpSp>
              <p:nvGrpSpPr>
                <p:cNvPr id="170" name="グループ化 169">
                  <a:extLst>
                    <a:ext uri="{FF2B5EF4-FFF2-40B4-BE49-F238E27FC236}">
                      <a16:creationId xmlns:a16="http://schemas.microsoft.com/office/drawing/2014/main" id="{33437136-968E-4D8E-8D7A-519BD4B51D77}"/>
                    </a:ext>
                  </a:extLst>
                </p:cNvPr>
                <p:cNvGrpSpPr/>
                <p:nvPr/>
              </p:nvGrpSpPr>
              <p:grpSpPr>
                <a:xfrm>
                  <a:off x="290060" y="2277630"/>
                  <a:ext cx="151810" cy="91913"/>
                  <a:chOff x="6969110" y="3730368"/>
                  <a:chExt cx="667328" cy="86946"/>
                </a:xfrm>
                <a:grpFill/>
              </p:grpSpPr>
              <p:sp>
                <p:nvSpPr>
                  <p:cNvPr id="183" name="正方形/長方形 182">
                    <a:extLst>
                      <a:ext uri="{FF2B5EF4-FFF2-40B4-BE49-F238E27FC236}">
                        <a16:creationId xmlns:a16="http://schemas.microsoft.com/office/drawing/2014/main" id="{5A4C1D15-F255-4698-A875-B404B9581F48}"/>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84" name="フリーフォーム 1152">
                    <a:extLst>
                      <a:ext uri="{FF2B5EF4-FFF2-40B4-BE49-F238E27FC236}">
                        <a16:creationId xmlns:a16="http://schemas.microsoft.com/office/drawing/2014/main" id="{EAFEEAA6-BCDF-44C9-86DA-D358252BC711}"/>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185" name="直線コネクタ 184">
                    <a:extLst>
                      <a:ext uri="{FF2B5EF4-FFF2-40B4-BE49-F238E27FC236}">
                        <a16:creationId xmlns:a16="http://schemas.microsoft.com/office/drawing/2014/main" id="{03CFED72-E1F1-4488-BCB0-4BBFFC7C9633}"/>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71" name="グループ化 170">
                  <a:extLst>
                    <a:ext uri="{FF2B5EF4-FFF2-40B4-BE49-F238E27FC236}">
                      <a16:creationId xmlns:a16="http://schemas.microsoft.com/office/drawing/2014/main" id="{9A3FB7F0-BD22-4F70-AA09-C9AEADA4F119}"/>
                    </a:ext>
                  </a:extLst>
                </p:cNvPr>
                <p:cNvGrpSpPr/>
                <p:nvPr/>
              </p:nvGrpSpPr>
              <p:grpSpPr>
                <a:xfrm>
                  <a:off x="466227" y="2277630"/>
                  <a:ext cx="151810" cy="91913"/>
                  <a:chOff x="6969110" y="3730368"/>
                  <a:chExt cx="667328" cy="86946"/>
                </a:xfrm>
                <a:grpFill/>
              </p:grpSpPr>
              <p:sp>
                <p:nvSpPr>
                  <p:cNvPr id="180" name="正方形/長方形 179">
                    <a:extLst>
                      <a:ext uri="{FF2B5EF4-FFF2-40B4-BE49-F238E27FC236}">
                        <a16:creationId xmlns:a16="http://schemas.microsoft.com/office/drawing/2014/main" id="{AE00B190-EE45-4461-8FC3-6E5AF1A1FF37}"/>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81" name="フリーフォーム 1152">
                    <a:extLst>
                      <a:ext uri="{FF2B5EF4-FFF2-40B4-BE49-F238E27FC236}">
                        <a16:creationId xmlns:a16="http://schemas.microsoft.com/office/drawing/2014/main" id="{E460F132-11CB-41DF-9C18-B54993BE8F11}"/>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182" name="直線コネクタ 181">
                    <a:extLst>
                      <a:ext uri="{FF2B5EF4-FFF2-40B4-BE49-F238E27FC236}">
                        <a16:creationId xmlns:a16="http://schemas.microsoft.com/office/drawing/2014/main" id="{37CFCF18-B1C3-418A-B6D0-4AC538072A77}"/>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72" name="グループ化 171">
                  <a:extLst>
                    <a:ext uri="{FF2B5EF4-FFF2-40B4-BE49-F238E27FC236}">
                      <a16:creationId xmlns:a16="http://schemas.microsoft.com/office/drawing/2014/main" id="{0CBDC4FE-B6EF-4664-BB62-AA5B3A484DF8}"/>
                    </a:ext>
                  </a:extLst>
                </p:cNvPr>
                <p:cNvGrpSpPr/>
                <p:nvPr/>
              </p:nvGrpSpPr>
              <p:grpSpPr>
                <a:xfrm>
                  <a:off x="640927" y="2277630"/>
                  <a:ext cx="151810" cy="91913"/>
                  <a:chOff x="6969110" y="3730368"/>
                  <a:chExt cx="667328" cy="86946"/>
                </a:xfrm>
                <a:grpFill/>
              </p:grpSpPr>
              <p:sp>
                <p:nvSpPr>
                  <p:cNvPr id="177" name="正方形/長方形 176">
                    <a:extLst>
                      <a:ext uri="{FF2B5EF4-FFF2-40B4-BE49-F238E27FC236}">
                        <a16:creationId xmlns:a16="http://schemas.microsoft.com/office/drawing/2014/main" id="{4D9B6368-0362-489C-9091-3002A8AB0022}"/>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78" name="フリーフォーム 1152">
                    <a:extLst>
                      <a:ext uri="{FF2B5EF4-FFF2-40B4-BE49-F238E27FC236}">
                        <a16:creationId xmlns:a16="http://schemas.microsoft.com/office/drawing/2014/main" id="{0547F8AE-C61B-4706-BA81-630D23CCD941}"/>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179" name="直線コネクタ 178">
                    <a:extLst>
                      <a:ext uri="{FF2B5EF4-FFF2-40B4-BE49-F238E27FC236}">
                        <a16:creationId xmlns:a16="http://schemas.microsoft.com/office/drawing/2014/main" id="{F4BD6736-7FC2-4270-8FA1-30549EB60981}"/>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73" name="グループ化 172">
                  <a:extLst>
                    <a:ext uri="{FF2B5EF4-FFF2-40B4-BE49-F238E27FC236}">
                      <a16:creationId xmlns:a16="http://schemas.microsoft.com/office/drawing/2014/main" id="{5E45D2E3-9D7D-470B-B71D-6F48D17DFD04}"/>
                    </a:ext>
                  </a:extLst>
                </p:cNvPr>
                <p:cNvGrpSpPr/>
                <p:nvPr/>
              </p:nvGrpSpPr>
              <p:grpSpPr>
                <a:xfrm>
                  <a:off x="810739" y="2277630"/>
                  <a:ext cx="151810" cy="91913"/>
                  <a:chOff x="6969110" y="3730368"/>
                  <a:chExt cx="667328" cy="86946"/>
                </a:xfrm>
                <a:grpFill/>
              </p:grpSpPr>
              <p:sp>
                <p:nvSpPr>
                  <p:cNvPr id="174" name="正方形/長方形 173">
                    <a:extLst>
                      <a:ext uri="{FF2B5EF4-FFF2-40B4-BE49-F238E27FC236}">
                        <a16:creationId xmlns:a16="http://schemas.microsoft.com/office/drawing/2014/main" id="{C47FB91A-F5FC-4121-A165-1AE198C4FA62}"/>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75" name="フリーフォーム 1152">
                    <a:extLst>
                      <a:ext uri="{FF2B5EF4-FFF2-40B4-BE49-F238E27FC236}">
                        <a16:creationId xmlns:a16="http://schemas.microsoft.com/office/drawing/2014/main" id="{FFD9D608-BD37-4C0D-81BF-1129E6C91138}"/>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176" name="直線コネクタ 175">
                    <a:extLst>
                      <a:ext uri="{FF2B5EF4-FFF2-40B4-BE49-F238E27FC236}">
                        <a16:creationId xmlns:a16="http://schemas.microsoft.com/office/drawing/2014/main" id="{A2A5A29F-2FCF-4A3D-8173-70DA691061FF}"/>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136" name="グループ化 135">
                <a:extLst>
                  <a:ext uri="{FF2B5EF4-FFF2-40B4-BE49-F238E27FC236}">
                    <a16:creationId xmlns:a16="http://schemas.microsoft.com/office/drawing/2014/main" id="{42136BCE-1AB3-4C94-8D3B-E3CDB4B925A5}"/>
                  </a:ext>
                </a:extLst>
              </p:cNvPr>
              <p:cNvGrpSpPr/>
              <p:nvPr/>
            </p:nvGrpSpPr>
            <p:grpSpPr>
              <a:xfrm>
                <a:off x="290060" y="2468292"/>
                <a:ext cx="672489" cy="91913"/>
                <a:chOff x="290060" y="2277630"/>
                <a:chExt cx="672489" cy="91913"/>
              </a:xfrm>
              <a:grpFill/>
            </p:grpSpPr>
            <p:grpSp>
              <p:nvGrpSpPr>
                <p:cNvPr id="154" name="グループ化 153">
                  <a:extLst>
                    <a:ext uri="{FF2B5EF4-FFF2-40B4-BE49-F238E27FC236}">
                      <a16:creationId xmlns:a16="http://schemas.microsoft.com/office/drawing/2014/main" id="{58A49B07-FAC0-4C36-9EDA-7B9A25DD87F4}"/>
                    </a:ext>
                  </a:extLst>
                </p:cNvPr>
                <p:cNvGrpSpPr/>
                <p:nvPr/>
              </p:nvGrpSpPr>
              <p:grpSpPr>
                <a:xfrm>
                  <a:off x="290060" y="2277630"/>
                  <a:ext cx="151810" cy="91913"/>
                  <a:chOff x="6969110" y="3730368"/>
                  <a:chExt cx="667328" cy="86946"/>
                </a:xfrm>
                <a:grpFill/>
              </p:grpSpPr>
              <p:sp>
                <p:nvSpPr>
                  <p:cNvPr id="167" name="正方形/長方形 166">
                    <a:extLst>
                      <a:ext uri="{FF2B5EF4-FFF2-40B4-BE49-F238E27FC236}">
                        <a16:creationId xmlns:a16="http://schemas.microsoft.com/office/drawing/2014/main" id="{98AF2AD5-ED22-476D-A541-A1B4640D5FA5}"/>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68" name="フリーフォーム 1152">
                    <a:extLst>
                      <a:ext uri="{FF2B5EF4-FFF2-40B4-BE49-F238E27FC236}">
                        <a16:creationId xmlns:a16="http://schemas.microsoft.com/office/drawing/2014/main" id="{65A9B6A0-5601-46C4-B3D4-F1E6DBC15C4C}"/>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169" name="直線コネクタ 168">
                    <a:extLst>
                      <a:ext uri="{FF2B5EF4-FFF2-40B4-BE49-F238E27FC236}">
                        <a16:creationId xmlns:a16="http://schemas.microsoft.com/office/drawing/2014/main" id="{901E46C8-F498-4D4C-BC29-A33D65253667}"/>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55" name="グループ化 154">
                  <a:extLst>
                    <a:ext uri="{FF2B5EF4-FFF2-40B4-BE49-F238E27FC236}">
                      <a16:creationId xmlns:a16="http://schemas.microsoft.com/office/drawing/2014/main" id="{224B1B23-9F80-4A56-9C97-C25A2A9DB732}"/>
                    </a:ext>
                  </a:extLst>
                </p:cNvPr>
                <p:cNvGrpSpPr/>
                <p:nvPr/>
              </p:nvGrpSpPr>
              <p:grpSpPr>
                <a:xfrm>
                  <a:off x="466227" y="2277630"/>
                  <a:ext cx="151810" cy="91913"/>
                  <a:chOff x="6969110" y="3730368"/>
                  <a:chExt cx="667328" cy="86946"/>
                </a:xfrm>
                <a:grpFill/>
              </p:grpSpPr>
              <p:sp>
                <p:nvSpPr>
                  <p:cNvPr id="164" name="正方形/長方形 163">
                    <a:extLst>
                      <a:ext uri="{FF2B5EF4-FFF2-40B4-BE49-F238E27FC236}">
                        <a16:creationId xmlns:a16="http://schemas.microsoft.com/office/drawing/2014/main" id="{55D74798-C21C-4C27-BB29-02D57E03C674}"/>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65" name="フリーフォーム 1152">
                    <a:extLst>
                      <a:ext uri="{FF2B5EF4-FFF2-40B4-BE49-F238E27FC236}">
                        <a16:creationId xmlns:a16="http://schemas.microsoft.com/office/drawing/2014/main" id="{49E97952-2691-4B6B-9690-31DC519202FC}"/>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166" name="直線コネクタ 165">
                    <a:extLst>
                      <a:ext uri="{FF2B5EF4-FFF2-40B4-BE49-F238E27FC236}">
                        <a16:creationId xmlns:a16="http://schemas.microsoft.com/office/drawing/2014/main" id="{DD0FA653-953D-4856-8349-0BF2E5B977B9}"/>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56" name="グループ化 155">
                  <a:extLst>
                    <a:ext uri="{FF2B5EF4-FFF2-40B4-BE49-F238E27FC236}">
                      <a16:creationId xmlns:a16="http://schemas.microsoft.com/office/drawing/2014/main" id="{FBEECF4F-3614-42CE-8832-8AD1B1D00E0C}"/>
                    </a:ext>
                  </a:extLst>
                </p:cNvPr>
                <p:cNvGrpSpPr/>
                <p:nvPr/>
              </p:nvGrpSpPr>
              <p:grpSpPr>
                <a:xfrm>
                  <a:off x="640927" y="2277630"/>
                  <a:ext cx="151810" cy="91913"/>
                  <a:chOff x="6969110" y="3730368"/>
                  <a:chExt cx="667328" cy="86946"/>
                </a:xfrm>
                <a:grpFill/>
              </p:grpSpPr>
              <p:sp>
                <p:nvSpPr>
                  <p:cNvPr id="161" name="正方形/長方形 160">
                    <a:extLst>
                      <a:ext uri="{FF2B5EF4-FFF2-40B4-BE49-F238E27FC236}">
                        <a16:creationId xmlns:a16="http://schemas.microsoft.com/office/drawing/2014/main" id="{6C432F3C-3349-45F0-8BB3-2B7ABAE92706}"/>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62" name="フリーフォーム 1152">
                    <a:extLst>
                      <a:ext uri="{FF2B5EF4-FFF2-40B4-BE49-F238E27FC236}">
                        <a16:creationId xmlns:a16="http://schemas.microsoft.com/office/drawing/2014/main" id="{32B30861-AB9B-48B9-A697-DE9B4ABF658F}"/>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163" name="直線コネクタ 162">
                    <a:extLst>
                      <a:ext uri="{FF2B5EF4-FFF2-40B4-BE49-F238E27FC236}">
                        <a16:creationId xmlns:a16="http://schemas.microsoft.com/office/drawing/2014/main" id="{5C909EA7-3FA2-43AD-939F-531ACA356D15}"/>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57" name="グループ化 156">
                  <a:extLst>
                    <a:ext uri="{FF2B5EF4-FFF2-40B4-BE49-F238E27FC236}">
                      <a16:creationId xmlns:a16="http://schemas.microsoft.com/office/drawing/2014/main" id="{7E5AE8E8-5D6B-4D1E-89AB-434543211D27}"/>
                    </a:ext>
                  </a:extLst>
                </p:cNvPr>
                <p:cNvGrpSpPr/>
                <p:nvPr/>
              </p:nvGrpSpPr>
              <p:grpSpPr>
                <a:xfrm>
                  <a:off x="810739" y="2277630"/>
                  <a:ext cx="151810" cy="91913"/>
                  <a:chOff x="6969110" y="3730368"/>
                  <a:chExt cx="667328" cy="86946"/>
                </a:xfrm>
                <a:grpFill/>
              </p:grpSpPr>
              <p:sp>
                <p:nvSpPr>
                  <p:cNvPr id="158" name="正方形/長方形 157">
                    <a:extLst>
                      <a:ext uri="{FF2B5EF4-FFF2-40B4-BE49-F238E27FC236}">
                        <a16:creationId xmlns:a16="http://schemas.microsoft.com/office/drawing/2014/main" id="{D9124AF6-31FD-42C6-AD1F-62E543237BBF}"/>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59" name="フリーフォーム 1152">
                    <a:extLst>
                      <a:ext uri="{FF2B5EF4-FFF2-40B4-BE49-F238E27FC236}">
                        <a16:creationId xmlns:a16="http://schemas.microsoft.com/office/drawing/2014/main" id="{FFD9C3F5-0D91-43D7-B079-2BF67096E652}"/>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160" name="直線コネクタ 159">
                    <a:extLst>
                      <a:ext uri="{FF2B5EF4-FFF2-40B4-BE49-F238E27FC236}">
                        <a16:creationId xmlns:a16="http://schemas.microsoft.com/office/drawing/2014/main" id="{188B25C1-FF28-47BC-96BC-9C1C53FE3067}"/>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137" name="グループ化 136">
                <a:extLst>
                  <a:ext uri="{FF2B5EF4-FFF2-40B4-BE49-F238E27FC236}">
                    <a16:creationId xmlns:a16="http://schemas.microsoft.com/office/drawing/2014/main" id="{95354972-E534-4E6A-955F-81B40E13129F}"/>
                  </a:ext>
                </a:extLst>
              </p:cNvPr>
              <p:cNvGrpSpPr/>
              <p:nvPr/>
            </p:nvGrpSpPr>
            <p:grpSpPr>
              <a:xfrm>
                <a:off x="290060" y="2562642"/>
                <a:ext cx="672489" cy="91913"/>
                <a:chOff x="290060" y="2277630"/>
                <a:chExt cx="672489" cy="91913"/>
              </a:xfrm>
              <a:grpFill/>
            </p:grpSpPr>
            <p:grpSp>
              <p:nvGrpSpPr>
                <p:cNvPr id="138" name="グループ化 137">
                  <a:extLst>
                    <a:ext uri="{FF2B5EF4-FFF2-40B4-BE49-F238E27FC236}">
                      <a16:creationId xmlns:a16="http://schemas.microsoft.com/office/drawing/2014/main" id="{509A4CCD-6165-4141-8307-B6302A42E7B6}"/>
                    </a:ext>
                  </a:extLst>
                </p:cNvPr>
                <p:cNvGrpSpPr/>
                <p:nvPr/>
              </p:nvGrpSpPr>
              <p:grpSpPr>
                <a:xfrm>
                  <a:off x="290060" y="2277630"/>
                  <a:ext cx="151810" cy="91913"/>
                  <a:chOff x="6969110" y="3730368"/>
                  <a:chExt cx="667328" cy="86946"/>
                </a:xfrm>
                <a:grpFill/>
              </p:grpSpPr>
              <p:sp>
                <p:nvSpPr>
                  <p:cNvPr id="151" name="正方形/長方形 150">
                    <a:extLst>
                      <a:ext uri="{FF2B5EF4-FFF2-40B4-BE49-F238E27FC236}">
                        <a16:creationId xmlns:a16="http://schemas.microsoft.com/office/drawing/2014/main" id="{6E1F96F7-0277-4B7F-9DE2-61D4E1BB4FEC}"/>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52" name="フリーフォーム 1152">
                    <a:extLst>
                      <a:ext uri="{FF2B5EF4-FFF2-40B4-BE49-F238E27FC236}">
                        <a16:creationId xmlns:a16="http://schemas.microsoft.com/office/drawing/2014/main" id="{727D42A9-F047-414C-8114-0929248BAB6E}"/>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153" name="直線コネクタ 152">
                    <a:extLst>
                      <a:ext uri="{FF2B5EF4-FFF2-40B4-BE49-F238E27FC236}">
                        <a16:creationId xmlns:a16="http://schemas.microsoft.com/office/drawing/2014/main" id="{3B6BD774-1063-4AAC-89F0-A2B43AF2C842}"/>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39" name="グループ化 138">
                  <a:extLst>
                    <a:ext uri="{FF2B5EF4-FFF2-40B4-BE49-F238E27FC236}">
                      <a16:creationId xmlns:a16="http://schemas.microsoft.com/office/drawing/2014/main" id="{EE06263A-D218-4B8D-8FEB-850C0FED91EF}"/>
                    </a:ext>
                  </a:extLst>
                </p:cNvPr>
                <p:cNvGrpSpPr/>
                <p:nvPr/>
              </p:nvGrpSpPr>
              <p:grpSpPr>
                <a:xfrm>
                  <a:off x="466227" y="2277630"/>
                  <a:ext cx="151810" cy="91913"/>
                  <a:chOff x="6969110" y="3730368"/>
                  <a:chExt cx="667328" cy="86946"/>
                </a:xfrm>
                <a:grpFill/>
              </p:grpSpPr>
              <p:sp>
                <p:nvSpPr>
                  <p:cNvPr id="148" name="正方形/長方形 147">
                    <a:extLst>
                      <a:ext uri="{FF2B5EF4-FFF2-40B4-BE49-F238E27FC236}">
                        <a16:creationId xmlns:a16="http://schemas.microsoft.com/office/drawing/2014/main" id="{33E35167-934C-4448-845B-6574A12B81C8}"/>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49" name="フリーフォーム 1152">
                    <a:extLst>
                      <a:ext uri="{FF2B5EF4-FFF2-40B4-BE49-F238E27FC236}">
                        <a16:creationId xmlns:a16="http://schemas.microsoft.com/office/drawing/2014/main" id="{1DF9883B-A34A-4BE9-93CE-2DBC7329C63F}"/>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150" name="直線コネクタ 149">
                    <a:extLst>
                      <a:ext uri="{FF2B5EF4-FFF2-40B4-BE49-F238E27FC236}">
                        <a16:creationId xmlns:a16="http://schemas.microsoft.com/office/drawing/2014/main" id="{E45A67F1-789E-491E-8205-3F56AD2B4954}"/>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40" name="グループ化 139">
                  <a:extLst>
                    <a:ext uri="{FF2B5EF4-FFF2-40B4-BE49-F238E27FC236}">
                      <a16:creationId xmlns:a16="http://schemas.microsoft.com/office/drawing/2014/main" id="{0A0AF507-9051-4CE0-A501-BCD0E9CEC6A4}"/>
                    </a:ext>
                  </a:extLst>
                </p:cNvPr>
                <p:cNvGrpSpPr/>
                <p:nvPr/>
              </p:nvGrpSpPr>
              <p:grpSpPr>
                <a:xfrm>
                  <a:off x="640927" y="2277630"/>
                  <a:ext cx="151810" cy="91913"/>
                  <a:chOff x="6969110" y="3730368"/>
                  <a:chExt cx="667328" cy="86946"/>
                </a:xfrm>
                <a:grpFill/>
              </p:grpSpPr>
              <p:sp>
                <p:nvSpPr>
                  <p:cNvPr id="145" name="正方形/長方形 144">
                    <a:extLst>
                      <a:ext uri="{FF2B5EF4-FFF2-40B4-BE49-F238E27FC236}">
                        <a16:creationId xmlns:a16="http://schemas.microsoft.com/office/drawing/2014/main" id="{D60085E3-9917-4856-8307-6732063E8482}"/>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46" name="フリーフォーム 1152">
                    <a:extLst>
                      <a:ext uri="{FF2B5EF4-FFF2-40B4-BE49-F238E27FC236}">
                        <a16:creationId xmlns:a16="http://schemas.microsoft.com/office/drawing/2014/main" id="{1E21AD25-F130-4EB3-A6B6-DCA6C6438370}"/>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147" name="直線コネクタ 146">
                    <a:extLst>
                      <a:ext uri="{FF2B5EF4-FFF2-40B4-BE49-F238E27FC236}">
                        <a16:creationId xmlns:a16="http://schemas.microsoft.com/office/drawing/2014/main" id="{F83C99F6-6AD5-47C2-99F7-0415CBFD19AF}"/>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41" name="グループ化 140">
                  <a:extLst>
                    <a:ext uri="{FF2B5EF4-FFF2-40B4-BE49-F238E27FC236}">
                      <a16:creationId xmlns:a16="http://schemas.microsoft.com/office/drawing/2014/main" id="{137BACC1-23AA-4A14-8878-B0E999C2FC76}"/>
                    </a:ext>
                  </a:extLst>
                </p:cNvPr>
                <p:cNvGrpSpPr/>
                <p:nvPr/>
              </p:nvGrpSpPr>
              <p:grpSpPr>
                <a:xfrm>
                  <a:off x="810739" y="2277630"/>
                  <a:ext cx="151810" cy="91913"/>
                  <a:chOff x="6969110" y="3730368"/>
                  <a:chExt cx="667328" cy="86946"/>
                </a:xfrm>
                <a:grpFill/>
              </p:grpSpPr>
              <p:sp>
                <p:nvSpPr>
                  <p:cNvPr id="142" name="正方形/長方形 141">
                    <a:extLst>
                      <a:ext uri="{FF2B5EF4-FFF2-40B4-BE49-F238E27FC236}">
                        <a16:creationId xmlns:a16="http://schemas.microsoft.com/office/drawing/2014/main" id="{EAE4EE0F-887B-46A7-A14F-1C1D2448C951}"/>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43" name="フリーフォーム 1152">
                    <a:extLst>
                      <a:ext uri="{FF2B5EF4-FFF2-40B4-BE49-F238E27FC236}">
                        <a16:creationId xmlns:a16="http://schemas.microsoft.com/office/drawing/2014/main" id="{01D5C339-47DD-46D1-9424-6442BFFBFE6A}"/>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144" name="直線コネクタ 143">
                    <a:extLst>
                      <a:ext uri="{FF2B5EF4-FFF2-40B4-BE49-F238E27FC236}">
                        <a16:creationId xmlns:a16="http://schemas.microsoft.com/office/drawing/2014/main" id="{C03819BD-9069-4CA3-8153-F7FA4ED54578}"/>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grpSp>
        <p:sp>
          <p:nvSpPr>
            <p:cNvPr id="132" name="フリーフォーム: 図形 597">
              <a:extLst>
                <a:ext uri="{FF2B5EF4-FFF2-40B4-BE49-F238E27FC236}">
                  <a16:creationId xmlns:a16="http://schemas.microsoft.com/office/drawing/2014/main" id="{157FDB30-F75D-43A5-A7E2-085775A79692}"/>
                </a:ext>
              </a:extLst>
            </p:cNvPr>
            <p:cNvSpPr/>
            <p:nvPr/>
          </p:nvSpPr>
          <p:spPr>
            <a:xfrm>
              <a:off x="2764700" y="2016324"/>
              <a:ext cx="163206" cy="48220"/>
            </a:xfrm>
            <a:custGeom>
              <a:avLst/>
              <a:gdLst>
                <a:gd name="connsiteX0" fmla="*/ 0 w 209550"/>
                <a:gd name="connsiteY0" fmla="*/ 61913 h 61913"/>
                <a:gd name="connsiteX1" fmla="*/ 71438 w 209550"/>
                <a:gd name="connsiteY1" fmla="*/ 0 h 61913"/>
                <a:gd name="connsiteX2" fmla="*/ 209550 w 209550"/>
                <a:gd name="connsiteY2" fmla="*/ 0 h 61913"/>
                <a:gd name="connsiteX3" fmla="*/ 150019 w 209550"/>
                <a:gd name="connsiteY3" fmla="*/ 57150 h 61913"/>
              </a:gdLst>
              <a:ahLst/>
              <a:cxnLst>
                <a:cxn ang="0">
                  <a:pos x="connsiteX0" y="connsiteY0"/>
                </a:cxn>
                <a:cxn ang="0">
                  <a:pos x="connsiteX1" y="connsiteY1"/>
                </a:cxn>
                <a:cxn ang="0">
                  <a:pos x="connsiteX2" y="connsiteY2"/>
                </a:cxn>
                <a:cxn ang="0">
                  <a:pos x="connsiteX3" y="connsiteY3"/>
                </a:cxn>
              </a:cxnLst>
              <a:rect l="l" t="t" r="r" b="b"/>
              <a:pathLst>
                <a:path w="209550" h="61913">
                  <a:moveTo>
                    <a:pt x="0" y="61913"/>
                  </a:moveTo>
                  <a:lnTo>
                    <a:pt x="71438" y="0"/>
                  </a:lnTo>
                  <a:lnTo>
                    <a:pt x="209550" y="0"/>
                  </a:lnTo>
                  <a:lnTo>
                    <a:pt x="150019" y="57150"/>
                  </a:lnTo>
                </a:path>
              </a:pathLst>
            </a:custGeom>
            <a:solidFill>
              <a:schemeClr val="bg2">
                <a:lumMod val="60000"/>
                <a:lumOff val="40000"/>
              </a:schemeClr>
            </a:solidFill>
            <a:ln w="12700">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133" name="直線コネクタ 132">
              <a:extLst>
                <a:ext uri="{FF2B5EF4-FFF2-40B4-BE49-F238E27FC236}">
                  <a16:creationId xmlns:a16="http://schemas.microsoft.com/office/drawing/2014/main" id="{339E8D88-9CC3-424B-9601-6DBF04A19688}"/>
                </a:ext>
              </a:extLst>
            </p:cNvPr>
            <p:cNvCxnSpPr>
              <a:stCxn id="132" idx="2"/>
            </p:cNvCxnSpPr>
            <p:nvPr/>
          </p:nvCxnSpPr>
          <p:spPr>
            <a:xfrm>
              <a:off x="2927906" y="2016324"/>
              <a:ext cx="0" cy="52019"/>
            </a:xfrm>
            <a:prstGeom prst="line">
              <a:avLst/>
            </a:prstGeom>
            <a:ln w="127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222" name="グループ化 221">
            <a:extLst>
              <a:ext uri="{FF2B5EF4-FFF2-40B4-BE49-F238E27FC236}">
                <a16:creationId xmlns:a16="http://schemas.microsoft.com/office/drawing/2014/main" id="{D0A0A88B-F58D-49FE-ACE3-6294B8B45B2E}"/>
              </a:ext>
            </a:extLst>
          </p:cNvPr>
          <p:cNvGrpSpPr/>
          <p:nvPr/>
        </p:nvGrpSpPr>
        <p:grpSpPr>
          <a:xfrm>
            <a:off x="5019839" y="3157401"/>
            <a:ext cx="794630" cy="638231"/>
            <a:chOff x="3014008" y="2016324"/>
            <a:chExt cx="794630" cy="638231"/>
          </a:xfrm>
        </p:grpSpPr>
        <p:sp>
          <p:nvSpPr>
            <p:cNvPr id="223" name="フリーフォーム 1135">
              <a:extLst>
                <a:ext uri="{FF2B5EF4-FFF2-40B4-BE49-F238E27FC236}">
                  <a16:creationId xmlns:a16="http://schemas.microsoft.com/office/drawing/2014/main" id="{0329AF25-9D56-42FE-87A0-05F4FCE3AC61}"/>
                </a:ext>
              </a:extLst>
            </p:cNvPr>
            <p:cNvSpPr/>
            <p:nvPr/>
          </p:nvSpPr>
          <p:spPr>
            <a:xfrm>
              <a:off x="3029522" y="2066509"/>
              <a:ext cx="768673" cy="175463"/>
            </a:xfrm>
            <a:custGeom>
              <a:avLst/>
              <a:gdLst>
                <a:gd name="connsiteX0" fmla="*/ 0 w 908050"/>
                <a:gd name="connsiteY0" fmla="*/ 171450 h 177800"/>
                <a:gd name="connsiteX1" fmla="*/ 165100 w 908050"/>
                <a:gd name="connsiteY1" fmla="*/ 0 h 177800"/>
                <a:gd name="connsiteX2" fmla="*/ 908050 w 908050"/>
                <a:gd name="connsiteY2" fmla="*/ 0 h 177800"/>
                <a:gd name="connsiteX3" fmla="*/ 736600 w 908050"/>
                <a:gd name="connsiteY3" fmla="*/ 177800 h 177800"/>
                <a:gd name="connsiteX4" fmla="*/ 0 w 908050"/>
                <a:gd name="connsiteY4" fmla="*/ 171450 h 177800"/>
                <a:gd name="connsiteX0" fmla="*/ 0 w 908050"/>
                <a:gd name="connsiteY0" fmla="*/ 171450 h 249237"/>
                <a:gd name="connsiteX1" fmla="*/ 165100 w 908050"/>
                <a:gd name="connsiteY1" fmla="*/ 0 h 249237"/>
                <a:gd name="connsiteX2" fmla="*/ 908050 w 908050"/>
                <a:gd name="connsiteY2" fmla="*/ 0 h 249237"/>
                <a:gd name="connsiteX3" fmla="*/ 746125 w 908050"/>
                <a:gd name="connsiteY3" fmla="*/ 249237 h 249237"/>
                <a:gd name="connsiteX4" fmla="*/ 0 w 908050"/>
                <a:gd name="connsiteY4" fmla="*/ 171450 h 249237"/>
                <a:gd name="connsiteX0" fmla="*/ 0 w 917575"/>
                <a:gd name="connsiteY0" fmla="*/ 257175 h 257175"/>
                <a:gd name="connsiteX1" fmla="*/ 174625 w 917575"/>
                <a:gd name="connsiteY1" fmla="*/ 0 h 257175"/>
                <a:gd name="connsiteX2" fmla="*/ 917575 w 917575"/>
                <a:gd name="connsiteY2" fmla="*/ 0 h 257175"/>
                <a:gd name="connsiteX3" fmla="*/ 755650 w 917575"/>
                <a:gd name="connsiteY3" fmla="*/ 249237 h 257175"/>
                <a:gd name="connsiteX4" fmla="*/ 0 w 917575"/>
                <a:gd name="connsiteY4" fmla="*/ 257175 h 257175"/>
                <a:gd name="connsiteX0" fmla="*/ 0 w 927100"/>
                <a:gd name="connsiteY0" fmla="*/ 257175 h 257175"/>
                <a:gd name="connsiteX1" fmla="*/ 174625 w 927100"/>
                <a:gd name="connsiteY1" fmla="*/ 0 h 257175"/>
                <a:gd name="connsiteX2" fmla="*/ 927100 w 927100"/>
                <a:gd name="connsiteY2" fmla="*/ 4763 h 257175"/>
                <a:gd name="connsiteX3" fmla="*/ 755650 w 927100"/>
                <a:gd name="connsiteY3" fmla="*/ 249237 h 257175"/>
                <a:gd name="connsiteX4" fmla="*/ 0 w 927100"/>
                <a:gd name="connsiteY4" fmla="*/ 257175 h 257175"/>
                <a:gd name="connsiteX0" fmla="*/ 0 w 927100"/>
                <a:gd name="connsiteY0" fmla="*/ 257175 h 257175"/>
                <a:gd name="connsiteX1" fmla="*/ 128879 w 927100"/>
                <a:gd name="connsiteY1" fmla="*/ 0 h 257175"/>
                <a:gd name="connsiteX2" fmla="*/ 927100 w 927100"/>
                <a:gd name="connsiteY2" fmla="*/ 4763 h 257175"/>
                <a:gd name="connsiteX3" fmla="*/ 755650 w 927100"/>
                <a:gd name="connsiteY3" fmla="*/ 249237 h 257175"/>
                <a:gd name="connsiteX4" fmla="*/ 0 w 927100"/>
                <a:gd name="connsiteY4" fmla="*/ 257175 h 257175"/>
                <a:gd name="connsiteX0" fmla="*/ 0 w 927100"/>
                <a:gd name="connsiteY0" fmla="*/ 305752 h 305752"/>
                <a:gd name="connsiteX1" fmla="*/ 128879 w 927100"/>
                <a:gd name="connsiteY1" fmla="*/ 48577 h 305752"/>
                <a:gd name="connsiteX2" fmla="*/ 927100 w 927100"/>
                <a:gd name="connsiteY2" fmla="*/ 0 h 305752"/>
                <a:gd name="connsiteX3" fmla="*/ 755650 w 927100"/>
                <a:gd name="connsiteY3" fmla="*/ 297814 h 305752"/>
                <a:gd name="connsiteX4" fmla="*/ 0 w 927100"/>
                <a:gd name="connsiteY4" fmla="*/ 305752 h 305752"/>
                <a:gd name="connsiteX0" fmla="*/ 0 w 927100"/>
                <a:gd name="connsiteY0" fmla="*/ 310515 h 310515"/>
                <a:gd name="connsiteX1" fmla="*/ 161555 w 927100"/>
                <a:gd name="connsiteY1" fmla="*/ 0 h 310515"/>
                <a:gd name="connsiteX2" fmla="*/ 927100 w 927100"/>
                <a:gd name="connsiteY2" fmla="*/ 4763 h 310515"/>
                <a:gd name="connsiteX3" fmla="*/ 755650 w 927100"/>
                <a:gd name="connsiteY3" fmla="*/ 302577 h 310515"/>
                <a:gd name="connsiteX4" fmla="*/ 0 w 927100"/>
                <a:gd name="connsiteY4" fmla="*/ 310515 h 310515"/>
                <a:gd name="connsiteX0" fmla="*/ 0 w 927100"/>
                <a:gd name="connsiteY0" fmla="*/ 310515 h 310515"/>
                <a:gd name="connsiteX1" fmla="*/ 161555 w 927100"/>
                <a:gd name="connsiteY1" fmla="*/ 0 h 310515"/>
                <a:gd name="connsiteX2" fmla="*/ 927100 w 927100"/>
                <a:gd name="connsiteY2" fmla="*/ 4763 h 310515"/>
                <a:gd name="connsiteX3" fmla="*/ 769265 w 927100"/>
                <a:gd name="connsiteY3" fmla="*/ 302577 h 310515"/>
                <a:gd name="connsiteX4" fmla="*/ 0 w 927100"/>
                <a:gd name="connsiteY4" fmla="*/ 310515 h 310515"/>
                <a:gd name="connsiteX0" fmla="*/ 0 w 927100"/>
                <a:gd name="connsiteY0" fmla="*/ 305753 h 305753"/>
                <a:gd name="connsiteX1" fmla="*/ 222807 w 927100"/>
                <a:gd name="connsiteY1" fmla="*/ 15643 h 305753"/>
                <a:gd name="connsiteX2" fmla="*/ 927100 w 927100"/>
                <a:gd name="connsiteY2" fmla="*/ 1 h 305753"/>
                <a:gd name="connsiteX3" fmla="*/ 769265 w 927100"/>
                <a:gd name="connsiteY3" fmla="*/ 297815 h 305753"/>
                <a:gd name="connsiteX4" fmla="*/ 0 w 927100"/>
                <a:gd name="connsiteY4" fmla="*/ 305753 h 305753"/>
                <a:gd name="connsiteX0" fmla="*/ 0 w 927100"/>
                <a:gd name="connsiteY0" fmla="*/ 305751 h 305751"/>
                <a:gd name="connsiteX1" fmla="*/ 193275 w 927100"/>
                <a:gd name="connsiteY1" fmla="*/ 337 h 305751"/>
                <a:gd name="connsiteX2" fmla="*/ 927100 w 927100"/>
                <a:gd name="connsiteY2" fmla="*/ -1 h 305751"/>
                <a:gd name="connsiteX3" fmla="*/ 769265 w 927100"/>
                <a:gd name="connsiteY3" fmla="*/ 297813 h 305751"/>
                <a:gd name="connsiteX4" fmla="*/ 0 w 927100"/>
                <a:gd name="connsiteY4" fmla="*/ 305751 h 305751"/>
                <a:gd name="connsiteX0" fmla="*/ 0 w 1140388"/>
                <a:gd name="connsiteY0" fmla="*/ 305753 h 305753"/>
                <a:gd name="connsiteX1" fmla="*/ 193275 w 1140388"/>
                <a:gd name="connsiteY1" fmla="*/ 339 h 305753"/>
                <a:gd name="connsiteX2" fmla="*/ 1140388 w 1140388"/>
                <a:gd name="connsiteY2" fmla="*/ 0 h 305753"/>
                <a:gd name="connsiteX3" fmla="*/ 769265 w 1140388"/>
                <a:gd name="connsiteY3" fmla="*/ 297815 h 305753"/>
                <a:gd name="connsiteX4" fmla="*/ 0 w 1140388"/>
                <a:gd name="connsiteY4" fmla="*/ 305753 h 305753"/>
                <a:gd name="connsiteX0" fmla="*/ 0 w 1140388"/>
                <a:gd name="connsiteY0" fmla="*/ 305753 h 305753"/>
                <a:gd name="connsiteX1" fmla="*/ 193275 w 1140388"/>
                <a:gd name="connsiteY1" fmla="*/ 339 h 305753"/>
                <a:gd name="connsiteX2" fmla="*/ 1140388 w 1140388"/>
                <a:gd name="connsiteY2" fmla="*/ 0 h 305753"/>
                <a:gd name="connsiteX3" fmla="*/ 993218 w 1140388"/>
                <a:gd name="connsiteY3" fmla="*/ 301960 h 305753"/>
                <a:gd name="connsiteX4" fmla="*/ 0 w 1140388"/>
                <a:gd name="connsiteY4" fmla="*/ 305753 h 305753"/>
                <a:gd name="connsiteX0" fmla="*/ 0 w 1147497"/>
                <a:gd name="connsiteY0" fmla="*/ 305414 h 305414"/>
                <a:gd name="connsiteX1" fmla="*/ 193275 w 1147497"/>
                <a:gd name="connsiteY1" fmla="*/ 0 h 305414"/>
                <a:gd name="connsiteX2" fmla="*/ 1147497 w 1147497"/>
                <a:gd name="connsiteY2" fmla="*/ 3807 h 305414"/>
                <a:gd name="connsiteX3" fmla="*/ 993218 w 1147497"/>
                <a:gd name="connsiteY3" fmla="*/ 301621 h 305414"/>
                <a:gd name="connsiteX4" fmla="*/ 0 w 1147497"/>
                <a:gd name="connsiteY4" fmla="*/ 305414 h 305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7497" h="305414">
                  <a:moveTo>
                    <a:pt x="0" y="305414"/>
                  </a:moveTo>
                  <a:lnTo>
                    <a:pt x="193275" y="0"/>
                  </a:lnTo>
                  <a:lnTo>
                    <a:pt x="1147497" y="3807"/>
                  </a:lnTo>
                  <a:lnTo>
                    <a:pt x="993218" y="301621"/>
                  </a:lnTo>
                  <a:lnTo>
                    <a:pt x="0" y="305414"/>
                  </a:lnTo>
                  <a:close/>
                </a:path>
              </a:pathLst>
            </a:custGeom>
            <a:solidFill>
              <a:schemeClr val="bg1"/>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24" name="正方形/長方形 321">
              <a:extLst>
                <a:ext uri="{FF2B5EF4-FFF2-40B4-BE49-F238E27FC236}">
                  <a16:creationId xmlns:a16="http://schemas.microsoft.com/office/drawing/2014/main" id="{E165DFC6-9F1A-43CF-98E5-A194E15CEB0C}"/>
                </a:ext>
              </a:extLst>
            </p:cNvPr>
            <p:cNvSpPr/>
            <p:nvPr/>
          </p:nvSpPr>
          <p:spPr>
            <a:xfrm>
              <a:off x="3029522" y="2235369"/>
              <a:ext cx="676483" cy="410755"/>
            </a:xfrm>
            <a:custGeom>
              <a:avLst/>
              <a:gdLst>
                <a:gd name="connsiteX0" fmla="*/ 0 w 662196"/>
                <a:gd name="connsiteY0" fmla="*/ 0 h 408374"/>
                <a:gd name="connsiteX1" fmla="*/ 662196 w 662196"/>
                <a:gd name="connsiteY1" fmla="*/ 0 h 408374"/>
                <a:gd name="connsiteX2" fmla="*/ 662196 w 662196"/>
                <a:gd name="connsiteY2" fmla="*/ 408374 h 408374"/>
                <a:gd name="connsiteX3" fmla="*/ 0 w 662196"/>
                <a:gd name="connsiteY3" fmla="*/ 408374 h 408374"/>
                <a:gd name="connsiteX4" fmla="*/ 0 w 662196"/>
                <a:gd name="connsiteY4" fmla="*/ 0 h 408374"/>
                <a:gd name="connsiteX0" fmla="*/ 0 w 676483"/>
                <a:gd name="connsiteY0" fmla="*/ 0 h 410755"/>
                <a:gd name="connsiteX1" fmla="*/ 662196 w 676483"/>
                <a:gd name="connsiteY1" fmla="*/ 0 h 410755"/>
                <a:gd name="connsiteX2" fmla="*/ 676483 w 676483"/>
                <a:gd name="connsiteY2" fmla="*/ 410755 h 410755"/>
                <a:gd name="connsiteX3" fmla="*/ 0 w 676483"/>
                <a:gd name="connsiteY3" fmla="*/ 408374 h 410755"/>
                <a:gd name="connsiteX4" fmla="*/ 0 w 676483"/>
                <a:gd name="connsiteY4" fmla="*/ 0 h 410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6483" h="410755">
                  <a:moveTo>
                    <a:pt x="0" y="0"/>
                  </a:moveTo>
                  <a:lnTo>
                    <a:pt x="662196" y="0"/>
                  </a:lnTo>
                  <a:lnTo>
                    <a:pt x="676483" y="410755"/>
                  </a:lnTo>
                  <a:lnTo>
                    <a:pt x="0" y="408374"/>
                  </a:lnTo>
                  <a:lnTo>
                    <a:pt x="0" y="0"/>
                  </a:lnTo>
                  <a:close/>
                </a:path>
              </a:pathLst>
            </a:custGeom>
            <a:solidFill>
              <a:schemeClr val="bg1"/>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25" name="フリーフォーム 1137">
              <a:extLst>
                <a:ext uri="{FF2B5EF4-FFF2-40B4-BE49-F238E27FC236}">
                  <a16:creationId xmlns:a16="http://schemas.microsoft.com/office/drawing/2014/main" id="{253877F8-FAD5-4488-BCAA-1678AC50C11E}"/>
                </a:ext>
              </a:extLst>
            </p:cNvPr>
            <p:cNvSpPr/>
            <p:nvPr/>
          </p:nvSpPr>
          <p:spPr>
            <a:xfrm>
              <a:off x="3705157" y="2069235"/>
              <a:ext cx="103481" cy="578376"/>
            </a:xfrm>
            <a:custGeom>
              <a:avLst/>
              <a:gdLst>
                <a:gd name="connsiteX0" fmla="*/ 158750 w 177800"/>
                <a:gd name="connsiteY0" fmla="*/ 0 h 596900"/>
                <a:gd name="connsiteX1" fmla="*/ 0 w 177800"/>
                <a:gd name="connsiteY1" fmla="*/ 171450 h 596900"/>
                <a:gd name="connsiteX2" fmla="*/ 0 w 177800"/>
                <a:gd name="connsiteY2" fmla="*/ 596900 h 596900"/>
                <a:gd name="connsiteX3" fmla="*/ 177800 w 177800"/>
                <a:gd name="connsiteY3" fmla="*/ 412750 h 596900"/>
                <a:gd name="connsiteX4" fmla="*/ 158750 w 177800"/>
                <a:gd name="connsiteY4" fmla="*/ 0 h 596900"/>
                <a:gd name="connsiteX0" fmla="*/ 173038 w 177800"/>
                <a:gd name="connsiteY0" fmla="*/ 0 h 601662"/>
                <a:gd name="connsiteX1" fmla="*/ 0 w 177800"/>
                <a:gd name="connsiteY1" fmla="*/ 176212 h 601662"/>
                <a:gd name="connsiteX2" fmla="*/ 0 w 177800"/>
                <a:gd name="connsiteY2" fmla="*/ 601662 h 601662"/>
                <a:gd name="connsiteX3" fmla="*/ 177800 w 177800"/>
                <a:gd name="connsiteY3" fmla="*/ 417512 h 601662"/>
                <a:gd name="connsiteX4" fmla="*/ 173038 w 177800"/>
                <a:gd name="connsiteY4" fmla="*/ 0 h 601662"/>
                <a:gd name="connsiteX0" fmla="*/ 177800 w 182562"/>
                <a:gd name="connsiteY0" fmla="*/ 0 h 601662"/>
                <a:gd name="connsiteX1" fmla="*/ 0 w 182562"/>
                <a:gd name="connsiteY1" fmla="*/ 238125 h 601662"/>
                <a:gd name="connsiteX2" fmla="*/ 4762 w 182562"/>
                <a:gd name="connsiteY2" fmla="*/ 601662 h 601662"/>
                <a:gd name="connsiteX3" fmla="*/ 182562 w 182562"/>
                <a:gd name="connsiteY3" fmla="*/ 417512 h 601662"/>
                <a:gd name="connsiteX4" fmla="*/ 177800 w 182562"/>
                <a:gd name="connsiteY4" fmla="*/ 0 h 601662"/>
                <a:gd name="connsiteX0" fmla="*/ 178259 w 183021"/>
                <a:gd name="connsiteY0" fmla="*/ 0 h 673100"/>
                <a:gd name="connsiteX1" fmla="*/ 459 w 183021"/>
                <a:gd name="connsiteY1" fmla="*/ 238125 h 673100"/>
                <a:gd name="connsiteX2" fmla="*/ 458 w 183021"/>
                <a:gd name="connsiteY2" fmla="*/ 673100 h 673100"/>
                <a:gd name="connsiteX3" fmla="*/ 183021 w 183021"/>
                <a:gd name="connsiteY3" fmla="*/ 417512 h 673100"/>
                <a:gd name="connsiteX4" fmla="*/ 178259 w 183021"/>
                <a:gd name="connsiteY4" fmla="*/ 0 h 673100"/>
                <a:gd name="connsiteX0" fmla="*/ 178259 w 190641"/>
                <a:gd name="connsiteY0" fmla="*/ 0 h 673100"/>
                <a:gd name="connsiteX1" fmla="*/ 459 w 190641"/>
                <a:gd name="connsiteY1" fmla="*/ 238125 h 673100"/>
                <a:gd name="connsiteX2" fmla="*/ 458 w 190641"/>
                <a:gd name="connsiteY2" fmla="*/ 673100 h 673100"/>
                <a:gd name="connsiteX3" fmla="*/ 190641 w 190641"/>
                <a:gd name="connsiteY3" fmla="*/ 379412 h 673100"/>
                <a:gd name="connsiteX4" fmla="*/ 178259 w 190641"/>
                <a:gd name="connsiteY4" fmla="*/ 0 h 673100"/>
                <a:gd name="connsiteX0" fmla="*/ 178259 w 190641"/>
                <a:gd name="connsiteY0" fmla="*/ 0 h 734060"/>
                <a:gd name="connsiteX1" fmla="*/ 459 w 190641"/>
                <a:gd name="connsiteY1" fmla="*/ 299085 h 734060"/>
                <a:gd name="connsiteX2" fmla="*/ 458 w 190641"/>
                <a:gd name="connsiteY2" fmla="*/ 734060 h 734060"/>
                <a:gd name="connsiteX3" fmla="*/ 190641 w 190641"/>
                <a:gd name="connsiteY3" fmla="*/ 440372 h 734060"/>
                <a:gd name="connsiteX4" fmla="*/ 178259 w 190641"/>
                <a:gd name="connsiteY4" fmla="*/ 0 h 734060"/>
                <a:gd name="connsiteX0" fmla="*/ 181434 w 190641"/>
                <a:gd name="connsiteY0" fmla="*/ 0 h 718185"/>
                <a:gd name="connsiteX1" fmla="*/ 459 w 190641"/>
                <a:gd name="connsiteY1" fmla="*/ 283210 h 718185"/>
                <a:gd name="connsiteX2" fmla="*/ 458 w 190641"/>
                <a:gd name="connsiteY2" fmla="*/ 718185 h 718185"/>
                <a:gd name="connsiteX3" fmla="*/ 190641 w 190641"/>
                <a:gd name="connsiteY3" fmla="*/ 424497 h 718185"/>
                <a:gd name="connsiteX4" fmla="*/ 181434 w 190641"/>
                <a:gd name="connsiteY4" fmla="*/ 0 h 718185"/>
                <a:gd name="connsiteX0" fmla="*/ 181434 w 181680"/>
                <a:gd name="connsiteY0" fmla="*/ 0 h 718185"/>
                <a:gd name="connsiteX1" fmla="*/ 459 w 181680"/>
                <a:gd name="connsiteY1" fmla="*/ 283210 h 718185"/>
                <a:gd name="connsiteX2" fmla="*/ 458 w 181680"/>
                <a:gd name="connsiteY2" fmla="*/ 718185 h 718185"/>
                <a:gd name="connsiteX3" fmla="*/ 177941 w 181680"/>
                <a:gd name="connsiteY3" fmla="*/ 424497 h 718185"/>
                <a:gd name="connsiteX4" fmla="*/ 181434 w 181680"/>
                <a:gd name="connsiteY4" fmla="*/ 0 h 718185"/>
                <a:gd name="connsiteX0" fmla="*/ 180974 w 181220"/>
                <a:gd name="connsiteY0" fmla="*/ 0 h 1399216"/>
                <a:gd name="connsiteX1" fmla="*/ -1 w 181220"/>
                <a:gd name="connsiteY1" fmla="*/ 283210 h 1399216"/>
                <a:gd name="connsiteX2" fmla="*/ 22955 w 181220"/>
                <a:gd name="connsiteY2" fmla="*/ 1399216 h 1399216"/>
                <a:gd name="connsiteX3" fmla="*/ 177481 w 181220"/>
                <a:gd name="connsiteY3" fmla="*/ 424497 h 1399216"/>
                <a:gd name="connsiteX4" fmla="*/ 180974 w 181220"/>
                <a:gd name="connsiteY4" fmla="*/ 0 h 1399216"/>
                <a:gd name="connsiteX0" fmla="*/ 180976 w 215744"/>
                <a:gd name="connsiteY0" fmla="*/ 0 h 1399216"/>
                <a:gd name="connsiteX1" fmla="*/ 1 w 215744"/>
                <a:gd name="connsiteY1" fmla="*/ 283210 h 1399216"/>
                <a:gd name="connsiteX2" fmla="*/ 22957 w 215744"/>
                <a:gd name="connsiteY2" fmla="*/ 1399216 h 1399216"/>
                <a:gd name="connsiteX3" fmla="*/ 215744 w 215744"/>
                <a:gd name="connsiteY3" fmla="*/ 1136134 h 1399216"/>
                <a:gd name="connsiteX4" fmla="*/ 180976 w 215744"/>
                <a:gd name="connsiteY4" fmla="*/ 0 h 1399216"/>
                <a:gd name="connsiteX0" fmla="*/ 180974 w 215742"/>
                <a:gd name="connsiteY0" fmla="*/ 0 h 1136134"/>
                <a:gd name="connsiteX1" fmla="*/ -1 w 215742"/>
                <a:gd name="connsiteY1" fmla="*/ 283210 h 1136134"/>
                <a:gd name="connsiteX2" fmla="*/ 19129 w 215742"/>
                <a:gd name="connsiteY2" fmla="*/ 986007 h 1136134"/>
                <a:gd name="connsiteX3" fmla="*/ 215742 w 215742"/>
                <a:gd name="connsiteY3" fmla="*/ 1136134 h 1136134"/>
                <a:gd name="connsiteX4" fmla="*/ 180974 w 215742"/>
                <a:gd name="connsiteY4" fmla="*/ 0 h 1136134"/>
                <a:gd name="connsiteX0" fmla="*/ 180976 w 200440"/>
                <a:gd name="connsiteY0" fmla="*/ 0 h 986007"/>
                <a:gd name="connsiteX1" fmla="*/ 1 w 200440"/>
                <a:gd name="connsiteY1" fmla="*/ 283210 h 986007"/>
                <a:gd name="connsiteX2" fmla="*/ 19131 w 200440"/>
                <a:gd name="connsiteY2" fmla="*/ 986007 h 986007"/>
                <a:gd name="connsiteX3" fmla="*/ 200440 w 200440"/>
                <a:gd name="connsiteY3" fmla="*/ 699969 h 986007"/>
                <a:gd name="connsiteX4" fmla="*/ 180976 w 200440"/>
                <a:gd name="connsiteY4" fmla="*/ 0 h 986007"/>
                <a:gd name="connsiteX0" fmla="*/ 195106 w 214570"/>
                <a:gd name="connsiteY0" fmla="*/ 0 h 998442"/>
                <a:gd name="connsiteX1" fmla="*/ 14131 w 214570"/>
                <a:gd name="connsiteY1" fmla="*/ 283210 h 998442"/>
                <a:gd name="connsiteX2" fmla="*/ 102 w 214570"/>
                <a:gd name="connsiteY2" fmla="*/ 998442 h 998442"/>
                <a:gd name="connsiteX3" fmla="*/ 214570 w 214570"/>
                <a:gd name="connsiteY3" fmla="*/ 699969 h 998442"/>
                <a:gd name="connsiteX4" fmla="*/ 195106 w 214570"/>
                <a:gd name="connsiteY4" fmla="*/ 0 h 998442"/>
                <a:gd name="connsiteX0" fmla="*/ 180976 w 200440"/>
                <a:gd name="connsiteY0" fmla="*/ 0 h 990153"/>
                <a:gd name="connsiteX1" fmla="*/ 1 w 200440"/>
                <a:gd name="connsiteY1" fmla="*/ 283210 h 990153"/>
                <a:gd name="connsiteX2" fmla="*/ 14985 w 200440"/>
                <a:gd name="connsiteY2" fmla="*/ 990153 h 990153"/>
                <a:gd name="connsiteX3" fmla="*/ 200440 w 200440"/>
                <a:gd name="connsiteY3" fmla="*/ 699969 h 990153"/>
                <a:gd name="connsiteX4" fmla="*/ 180976 w 200440"/>
                <a:gd name="connsiteY4" fmla="*/ 0 h 990153"/>
                <a:gd name="connsiteX0" fmla="*/ 180974 w 200438"/>
                <a:gd name="connsiteY0" fmla="*/ 0 h 1006732"/>
                <a:gd name="connsiteX1" fmla="*/ -1 w 200438"/>
                <a:gd name="connsiteY1" fmla="*/ 283210 h 1006732"/>
                <a:gd name="connsiteX2" fmla="*/ 14983 w 200438"/>
                <a:gd name="connsiteY2" fmla="*/ 1006732 h 1006732"/>
                <a:gd name="connsiteX3" fmla="*/ 200438 w 200438"/>
                <a:gd name="connsiteY3" fmla="*/ 699969 h 1006732"/>
                <a:gd name="connsiteX4" fmla="*/ 180974 w 200438"/>
                <a:gd name="connsiteY4" fmla="*/ 0 h 1006732"/>
                <a:gd name="connsiteX0" fmla="*/ 180976 w 211493"/>
                <a:gd name="connsiteY0" fmla="*/ 0 h 1006732"/>
                <a:gd name="connsiteX1" fmla="*/ 1 w 211493"/>
                <a:gd name="connsiteY1" fmla="*/ 283210 h 1006732"/>
                <a:gd name="connsiteX2" fmla="*/ 14985 w 211493"/>
                <a:gd name="connsiteY2" fmla="*/ 1006732 h 1006732"/>
                <a:gd name="connsiteX3" fmla="*/ 211493 w 211493"/>
                <a:gd name="connsiteY3" fmla="*/ 744181 h 1006732"/>
                <a:gd name="connsiteX4" fmla="*/ 180976 w 211493"/>
                <a:gd name="connsiteY4" fmla="*/ 0 h 1006732"/>
                <a:gd name="connsiteX0" fmla="*/ 180974 w 194912"/>
                <a:gd name="connsiteY0" fmla="*/ 0 h 1006732"/>
                <a:gd name="connsiteX1" fmla="*/ -1 w 194912"/>
                <a:gd name="connsiteY1" fmla="*/ 283210 h 1006732"/>
                <a:gd name="connsiteX2" fmla="*/ 14983 w 194912"/>
                <a:gd name="connsiteY2" fmla="*/ 1006732 h 1006732"/>
                <a:gd name="connsiteX3" fmla="*/ 194912 w 194912"/>
                <a:gd name="connsiteY3" fmla="*/ 755234 h 1006732"/>
                <a:gd name="connsiteX4" fmla="*/ 180974 w 194912"/>
                <a:gd name="connsiteY4" fmla="*/ 0 h 1006732"/>
                <a:gd name="connsiteX0" fmla="*/ 166182 w 180120"/>
                <a:gd name="connsiteY0" fmla="*/ 0 h 1006732"/>
                <a:gd name="connsiteX1" fmla="*/ 5930 w 180120"/>
                <a:gd name="connsiteY1" fmla="*/ 274922 h 1006732"/>
                <a:gd name="connsiteX2" fmla="*/ 191 w 180120"/>
                <a:gd name="connsiteY2" fmla="*/ 1006732 h 1006732"/>
                <a:gd name="connsiteX3" fmla="*/ 180120 w 180120"/>
                <a:gd name="connsiteY3" fmla="*/ 755234 h 1006732"/>
                <a:gd name="connsiteX4" fmla="*/ 166182 w 180120"/>
                <a:gd name="connsiteY4" fmla="*/ 0 h 10067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20" h="1006732">
                  <a:moveTo>
                    <a:pt x="166182" y="0"/>
                  </a:moveTo>
                  <a:lnTo>
                    <a:pt x="5930" y="274922"/>
                  </a:lnTo>
                  <a:cubicBezTo>
                    <a:pt x="7517" y="396101"/>
                    <a:pt x="-1396" y="885553"/>
                    <a:pt x="191" y="1006732"/>
                  </a:cubicBezTo>
                  <a:cubicBezTo>
                    <a:pt x="60627" y="911386"/>
                    <a:pt x="119684" y="850580"/>
                    <a:pt x="180120" y="755234"/>
                  </a:cubicBezTo>
                  <a:cubicBezTo>
                    <a:pt x="178533" y="616063"/>
                    <a:pt x="167769" y="139171"/>
                    <a:pt x="166182" y="0"/>
                  </a:cubicBezTo>
                  <a:close/>
                </a:path>
              </a:pathLst>
            </a:custGeom>
            <a:solidFill>
              <a:schemeClr val="bg1"/>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nvGrpSpPr>
            <p:cNvPr id="226" name="グループ化 225">
              <a:extLst>
                <a:ext uri="{FF2B5EF4-FFF2-40B4-BE49-F238E27FC236}">
                  <a16:creationId xmlns:a16="http://schemas.microsoft.com/office/drawing/2014/main" id="{8A32AE3E-00A7-45C3-B30D-02ACBB45885F}"/>
                </a:ext>
              </a:extLst>
            </p:cNvPr>
            <p:cNvGrpSpPr/>
            <p:nvPr/>
          </p:nvGrpSpPr>
          <p:grpSpPr>
            <a:xfrm>
              <a:off x="3042475" y="2268069"/>
              <a:ext cx="618401" cy="66332"/>
              <a:chOff x="318527" y="2268069"/>
              <a:chExt cx="618401" cy="66332"/>
            </a:xfrm>
          </p:grpSpPr>
          <p:sp>
            <p:nvSpPr>
              <p:cNvPr id="313" name="正方形/長方形 312">
                <a:extLst>
                  <a:ext uri="{FF2B5EF4-FFF2-40B4-BE49-F238E27FC236}">
                    <a16:creationId xmlns:a16="http://schemas.microsoft.com/office/drawing/2014/main" id="{2355B892-6F92-47E4-8FF9-682E0570F326}"/>
                  </a:ext>
                </a:extLst>
              </p:cNvPr>
              <p:cNvSpPr/>
              <p:nvPr/>
            </p:nvSpPr>
            <p:spPr>
              <a:xfrm>
                <a:off x="318527"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14" name="正方形/長方形 313">
                <a:extLst>
                  <a:ext uri="{FF2B5EF4-FFF2-40B4-BE49-F238E27FC236}">
                    <a16:creationId xmlns:a16="http://schemas.microsoft.com/office/drawing/2014/main" id="{5B4012A3-9F39-45B7-95C7-B93DC04D56B6}"/>
                  </a:ext>
                </a:extLst>
              </p:cNvPr>
              <p:cNvSpPr/>
              <p:nvPr/>
            </p:nvSpPr>
            <p:spPr>
              <a:xfrm>
                <a:off x="491901"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15" name="正方形/長方形 314">
                <a:extLst>
                  <a:ext uri="{FF2B5EF4-FFF2-40B4-BE49-F238E27FC236}">
                    <a16:creationId xmlns:a16="http://schemas.microsoft.com/office/drawing/2014/main" id="{4692E998-9103-4B03-B632-3E33113AD133}"/>
                  </a:ext>
                </a:extLst>
              </p:cNvPr>
              <p:cNvSpPr/>
              <p:nvPr/>
            </p:nvSpPr>
            <p:spPr>
              <a:xfrm>
                <a:off x="668625"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16" name="正方形/長方形 315">
                <a:extLst>
                  <a:ext uri="{FF2B5EF4-FFF2-40B4-BE49-F238E27FC236}">
                    <a16:creationId xmlns:a16="http://schemas.microsoft.com/office/drawing/2014/main" id="{19CAC2F5-F35E-40E2-956C-E81BDE5C8253}"/>
                  </a:ext>
                </a:extLst>
              </p:cNvPr>
              <p:cNvSpPr/>
              <p:nvPr/>
            </p:nvSpPr>
            <p:spPr>
              <a:xfrm>
                <a:off x="831054"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grpSp>
          <p:nvGrpSpPr>
            <p:cNvPr id="227" name="グループ化 226">
              <a:extLst>
                <a:ext uri="{FF2B5EF4-FFF2-40B4-BE49-F238E27FC236}">
                  <a16:creationId xmlns:a16="http://schemas.microsoft.com/office/drawing/2014/main" id="{3C524FF2-1769-4C6B-A77A-B5D8AB4DB33D}"/>
                </a:ext>
              </a:extLst>
            </p:cNvPr>
            <p:cNvGrpSpPr/>
            <p:nvPr/>
          </p:nvGrpSpPr>
          <p:grpSpPr>
            <a:xfrm>
              <a:off x="3042475" y="2370149"/>
              <a:ext cx="618401" cy="66332"/>
              <a:chOff x="318527" y="2268069"/>
              <a:chExt cx="618401" cy="66332"/>
            </a:xfrm>
          </p:grpSpPr>
          <p:sp>
            <p:nvSpPr>
              <p:cNvPr id="309" name="正方形/長方形 308">
                <a:extLst>
                  <a:ext uri="{FF2B5EF4-FFF2-40B4-BE49-F238E27FC236}">
                    <a16:creationId xmlns:a16="http://schemas.microsoft.com/office/drawing/2014/main" id="{E1994751-49BA-4BF9-AFBC-3FD098B44637}"/>
                  </a:ext>
                </a:extLst>
              </p:cNvPr>
              <p:cNvSpPr/>
              <p:nvPr/>
            </p:nvSpPr>
            <p:spPr>
              <a:xfrm>
                <a:off x="318527"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10" name="正方形/長方形 309">
                <a:extLst>
                  <a:ext uri="{FF2B5EF4-FFF2-40B4-BE49-F238E27FC236}">
                    <a16:creationId xmlns:a16="http://schemas.microsoft.com/office/drawing/2014/main" id="{47A89B2D-AEED-41C3-A795-4653AB534B7F}"/>
                  </a:ext>
                </a:extLst>
              </p:cNvPr>
              <p:cNvSpPr/>
              <p:nvPr/>
            </p:nvSpPr>
            <p:spPr>
              <a:xfrm>
                <a:off x="491901"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11" name="正方形/長方形 310">
                <a:extLst>
                  <a:ext uri="{FF2B5EF4-FFF2-40B4-BE49-F238E27FC236}">
                    <a16:creationId xmlns:a16="http://schemas.microsoft.com/office/drawing/2014/main" id="{11337CED-0916-4E24-94BE-B2C1A0BCF42C}"/>
                  </a:ext>
                </a:extLst>
              </p:cNvPr>
              <p:cNvSpPr/>
              <p:nvPr/>
            </p:nvSpPr>
            <p:spPr>
              <a:xfrm>
                <a:off x="668625"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12" name="正方形/長方形 311">
                <a:extLst>
                  <a:ext uri="{FF2B5EF4-FFF2-40B4-BE49-F238E27FC236}">
                    <a16:creationId xmlns:a16="http://schemas.microsoft.com/office/drawing/2014/main" id="{08BBC58E-ABC6-4105-B5A6-409E76AB8916}"/>
                  </a:ext>
                </a:extLst>
              </p:cNvPr>
              <p:cNvSpPr/>
              <p:nvPr/>
            </p:nvSpPr>
            <p:spPr>
              <a:xfrm>
                <a:off x="831054"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grpSp>
          <p:nvGrpSpPr>
            <p:cNvPr id="228" name="グループ化 227">
              <a:extLst>
                <a:ext uri="{FF2B5EF4-FFF2-40B4-BE49-F238E27FC236}">
                  <a16:creationId xmlns:a16="http://schemas.microsoft.com/office/drawing/2014/main" id="{66F1EC17-C9BD-4A39-BCF7-50EE3488D87C}"/>
                </a:ext>
              </a:extLst>
            </p:cNvPr>
            <p:cNvGrpSpPr/>
            <p:nvPr/>
          </p:nvGrpSpPr>
          <p:grpSpPr>
            <a:xfrm>
              <a:off x="3042475" y="2474364"/>
              <a:ext cx="618401" cy="66332"/>
              <a:chOff x="318527" y="2268069"/>
              <a:chExt cx="618401" cy="66332"/>
            </a:xfrm>
          </p:grpSpPr>
          <p:sp>
            <p:nvSpPr>
              <p:cNvPr id="305" name="正方形/長方形 304">
                <a:extLst>
                  <a:ext uri="{FF2B5EF4-FFF2-40B4-BE49-F238E27FC236}">
                    <a16:creationId xmlns:a16="http://schemas.microsoft.com/office/drawing/2014/main" id="{130E99A1-FD96-412A-88B4-727C75B3B9B4}"/>
                  </a:ext>
                </a:extLst>
              </p:cNvPr>
              <p:cNvSpPr/>
              <p:nvPr/>
            </p:nvSpPr>
            <p:spPr>
              <a:xfrm>
                <a:off x="318527"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06" name="正方形/長方形 305">
                <a:extLst>
                  <a:ext uri="{FF2B5EF4-FFF2-40B4-BE49-F238E27FC236}">
                    <a16:creationId xmlns:a16="http://schemas.microsoft.com/office/drawing/2014/main" id="{B9B1327C-F2E5-4D31-A6FA-48319D51A4B1}"/>
                  </a:ext>
                </a:extLst>
              </p:cNvPr>
              <p:cNvSpPr/>
              <p:nvPr/>
            </p:nvSpPr>
            <p:spPr>
              <a:xfrm>
                <a:off x="491901"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07" name="正方形/長方形 306">
                <a:extLst>
                  <a:ext uri="{FF2B5EF4-FFF2-40B4-BE49-F238E27FC236}">
                    <a16:creationId xmlns:a16="http://schemas.microsoft.com/office/drawing/2014/main" id="{196C5BBC-2192-4C20-8690-7B965D31AFE7}"/>
                  </a:ext>
                </a:extLst>
              </p:cNvPr>
              <p:cNvSpPr/>
              <p:nvPr/>
            </p:nvSpPr>
            <p:spPr>
              <a:xfrm>
                <a:off x="668625"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08" name="正方形/長方形 307">
                <a:extLst>
                  <a:ext uri="{FF2B5EF4-FFF2-40B4-BE49-F238E27FC236}">
                    <a16:creationId xmlns:a16="http://schemas.microsoft.com/office/drawing/2014/main" id="{C286ECA7-327E-4C20-BED6-0CEE8E6E89BA}"/>
                  </a:ext>
                </a:extLst>
              </p:cNvPr>
              <p:cNvSpPr/>
              <p:nvPr/>
            </p:nvSpPr>
            <p:spPr>
              <a:xfrm>
                <a:off x="831054"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grpSp>
          <p:nvGrpSpPr>
            <p:cNvPr id="229" name="グループ化 228">
              <a:extLst>
                <a:ext uri="{FF2B5EF4-FFF2-40B4-BE49-F238E27FC236}">
                  <a16:creationId xmlns:a16="http://schemas.microsoft.com/office/drawing/2014/main" id="{7430ADD5-54CA-4991-8AE0-1B2EA9350EF5}"/>
                </a:ext>
              </a:extLst>
            </p:cNvPr>
            <p:cNvGrpSpPr/>
            <p:nvPr/>
          </p:nvGrpSpPr>
          <p:grpSpPr>
            <a:xfrm>
              <a:off x="3042475" y="2572343"/>
              <a:ext cx="618401" cy="66332"/>
              <a:chOff x="318527" y="2268069"/>
              <a:chExt cx="618401" cy="66332"/>
            </a:xfrm>
          </p:grpSpPr>
          <p:sp>
            <p:nvSpPr>
              <p:cNvPr id="301" name="正方形/長方形 300">
                <a:extLst>
                  <a:ext uri="{FF2B5EF4-FFF2-40B4-BE49-F238E27FC236}">
                    <a16:creationId xmlns:a16="http://schemas.microsoft.com/office/drawing/2014/main" id="{B94B48A7-9980-451A-BA25-1C343F6C9A8E}"/>
                  </a:ext>
                </a:extLst>
              </p:cNvPr>
              <p:cNvSpPr/>
              <p:nvPr/>
            </p:nvSpPr>
            <p:spPr>
              <a:xfrm>
                <a:off x="318527"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02" name="正方形/長方形 301">
                <a:extLst>
                  <a:ext uri="{FF2B5EF4-FFF2-40B4-BE49-F238E27FC236}">
                    <a16:creationId xmlns:a16="http://schemas.microsoft.com/office/drawing/2014/main" id="{BD1A4B85-83E0-429C-BFB2-134712C41F94}"/>
                  </a:ext>
                </a:extLst>
              </p:cNvPr>
              <p:cNvSpPr/>
              <p:nvPr/>
            </p:nvSpPr>
            <p:spPr>
              <a:xfrm>
                <a:off x="491901"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03" name="正方形/長方形 302">
                <a:extLst>
                  <a:ext uri="{FF2B5EF4-FFF2-40B4-BE49-F238E27FC236}">
                    <a16:creationId xmlns:a16="http://schemas.microsoft.com/office/drawing/2014/main" id="{92C5EA3A-0117-4AFB-B3C5-5B560FA68477}"/>
                  </a:ext>
                </a:extLst>
              </p:cNvPr>
              <p:cNvSpPr/>
              <p:nvPr/>
            </p:nvSpPr>
            <p:spPr>
              <a:xfrm>
                <a:off x="668625"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04" name="正方形/長方形 303">
                <a:extLst>
                  <a:ext uri="{FF2B5EF4-FFF2-40B4-BE49-F238E27FC236}">
                    <a16:creationId xmlns:a16="http://schemas.microsoft.com/office/drawing/2014/main" id="{33F13413-D0AF-480B-B903-DD05764EC69F}"/>
                  </a:ext>
                </a:extLst>
              </p:cNvPr>
              <p:cNvSpPr/>
              <p:nvPr/>
            </p:nvSpPr>
            <p:spPr>
              <a:xfrm>
                <a:off x="831054"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grpSp>
          <p:nvGrpSpPr>
            <p:cNvPr id="230" name="グループ化 229">
              <a:extLst>
                <a:ext uri="{FF2B5EF4-FFF2-40B4-BE49-F238E27FC236}">
                  <a16:creationId xmlns:a16="http://schemas.microsoft.com/office/drawing/2014/main" id="{6A95DB7F-9619-4BCA-848E-9BCCF0748BA7}"/>
                </a:ext>
              </a:extLst>
            </p:cNvPr>
            <p:cNvGrpSpPr/>
            <p:nvPr/>
          </p:nvGrpSpPr>
          <p:grpSpPr>
            <a:xfrm>
              <a:off x="3014008" y="2277630"/>
              <a:ext cx="672489" cy="376925"/>
              <a:chOff x="290060" y="2277630"/>
              <a:chExt cx="672489" cy="376925"/>
            </a:xfrm>
            <a:solidFill>
              <a:schemeClr val="bg2">
                <a:lumMod val="20000"/>
                <a:lumOff val="80000"/>
              </a:schemeClr>
            </a:solidFill>
          </p:grpSpPr>
          <p:grpSp>
            <p:nvGrpSpPr>
              <p:cNvPr id="233" name="グループ化 232">
                <a:extLst>
                  <a:ext uri="{FF2B5EF4-FFF2-40B4-BE49-F238E27FC236}">
                    <a16:creationId xmlns:a16="http://schemas.microsoft.com/office/drawing/2014/main" id="{6B1B4704-4B9E-42FD-9A8F-1856C7EF733F}"/>
                  </a:ext>
                </a:extLst>
              </p:cNvPr>
              <p:cNvGrpSpPr/>
              <p:nvPr/>
            </p:nvGrpSpPr>
            <p:grpSpPr>
              <a:xfrm>
                <a:off x="290060" y="2277630"/>
                <a:ext cx="672489" cy="91913"/>
                <a:chOff x="290060" y="2277630"/>
                <a:chExt cx="672489" cy="91913"/>
              </a:xfrm>
              <a:grpFill/>
            </p:grpSpPr>
            <p:grpSp>
              <p:nvGrpSpPr>
                <p:cNvPr id="285" name="グループ化 284">
                  <a:extLst>
                    <a:ext uri="{FF2B5EF4-FFF2-40B4-BE49-F238E27FC236}">
                      <a16:creationId xmlns:a16="http://schemas.microsoft.com/office/drawing/2014/main" id="{97B3C3E3-FBEF-40D8-8EC3-8E0FFC4E9588}"/>
                    </a:ext>
                  </a:extLst>
                </p:cNvPr>
                <p:cNvGrpSpPr/>
                <p:nvPr/>
              </p:nvGrpSpPr>
              <p:grpSpPr>
                <a:xfrm>
                  <a:off x="290060" y="2277630"/>
                  <a:ext cx="151810" cy="91913"/>
                  <a:chOff x="6969110" y="3730368"/>
                  <a:chExt cx="667328" cy="86946"/>
                </a:xfrm>
                <a:grpFill/>
              </p:grpSpPr>
              <p:sp>
                <p:nvSpPr>
                  <p:cNvPr id="298" name="正方形/長方形 297">
                    <a:extLst>
                      <a:ext uri="{FF2B5EF4-FFF2-40B4-BE49-F238E27FC236}">
                        <a16:creationId xmlns:a16="http://schemas.microsoft.com/office/drawing/2014/main" id="{5AF2C699-2F7E-4AB7-95C9-DF5253DE8650}"/>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99" name="フリーフォーム 1152">
                    <a:extLst>
                      <a:ext uri="{FF2B5EF4-FFF2-40B4-BE49-F238E27FC236}">
                        <a16:creationId xmlns:a16="http://schemas.microsoft.com/office/drawing/2014/main" id="{D5AF2B0F-6324-46D8-9A03-332DDFA99EAF}"/>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300" name="直線コネクタ 299">
                    <a:extLst>
                      <a:ext uri="{FF2B5EF4-FFF2-40B4-BE49-F238E27FC236}">
                        <a16:creationId xmlns:a16="http://schemas.microsoft.com/office/drawing/2014/main" id="{603BB74F-AC1B-4AE6-8172-1219E0902B9C}"/>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6" name="グループ化 285">
                  <a:extLst>
                    <a:ext uri="{FF2B5EF4-FFF2-40B4-BE49-F238E27FC236}">
                      <a16:creationId xmlns:a16="http://schemas.microsoft.com/office/drawing/2014/main" id="{A53A0FFF-762F-4C1E-8E04-AFE57C1FA839}"/>
                    </a:ext>
                  </a:extLst>
                </p:cNvPr>
                <p:cNvGrpSpPr/>
                <p:nvPr/>
              </p:nvGrpSpPr>
              <p:grpSpPr>
                <a:xfrm>
                  <a:off x="466227" y="2277630"/>
                  <a:ext cx="151810" cy="91913"/>
                  <a:chOff x="6969110" y="3730368"/>
                  <a:chExt cx="667328" cy="86946"/>
                </a:xfrm>
                <a:grpFill/>
              </p:grpSpPr>
              <p:sp>
                <p:nvSpPr>
                  <p:cNvPr id="295" name="正方形/長方形 294">
                    <a:extLst>
                      <a:ext uri="{FF2B5EF4-FFF2-40B4-BE49-F238E27FC236}">
                        <a16:creationId xmlns:a16="http://schemas.microsoft.com/office/drawing/2014/main" id="{31093E14-2C82-4969-824A-567384592670}"/>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96" name="フリーフォーム 1152">
                    <a:extLst>
                      <a:ext uri="{FF2B5EF4-FFF2-40B4-BE49-F238E27FC236}">
                        <a16:creationId xmlns:a16="http://schemas.microsoft.com/office/drawing/2014/main" id="{3A1CA65D-949E-41E8-B1BC-DC7799D25C9E}"/>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297" name="直線コネクタ 296">
                    <a:extLst>
                      <a:ext uri="{FF2B5EF4-FFF2-40B4-BE49-F238E27FC236}">
                        <a16:creationId xmlns:a16="http://schemas.microsoft.com/office/drawing/2014/main" id="{4475CA75-1594-4E46-B29A-C38B2C33C96B}"/>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7" name="グループ化 286">
                  <a:extLst>
                    <a:ext uri="{FF2B5EF4-FFF2-40B4-BE49-F238E27FC236}">
                      <a16:creationId xmlns:a16="http://schemas.microsoft.com/office/drawing/2014/main" id="{8C07115A-331E-4B6F-8C4E-F719F44BA195}"/>
                    </a:ext>
                  </a:extLst>
                </p:cNvPr>
                <p:cNvGrpSpPr/>
                <p:nvPr/>
              </p:nvGrpSpPr>
              <p:grpSpPr>
                <a:xfrm>
                  <a:off x="640927" y="2277630"/>
                  <a:ext cx="151810" cy="91913"/>
                  <a:chOff x="6969110" y="3730368"/>
                  <a:chExt cx="667328" cy="86946"/>
                </a:xfrm>
                <a:grpFill/>
              </p:grpSpPr>
              <p:sp>
                <p:nvSpPr>
                  <p:cNvPr id="292" name="正方形/長方形 291">
                    <a:extLst>
                      <a:ext uri="{FF2B5EF4-FFF2-40B4-BE49-F238E27FC236}">
                        <a16:creationId xmlns:a16="http://schemas.microsoft.com/office/drawing/2014/main" id="{AB92CC81-75BA-489C-80D3-AC963168D8B7}"/>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93" name="フリーフォーム 1152">
                    <a:extLst>
                      <a:ext uri="{FF2B5EF4-FFF2-40B4-BE49-F238E27FC236}">
                        <a16:creationId xmlns:a16="http://schemas.microsoft.com/office/drawing/2014/main" id="{E9A257DC-C6DA-4329-9118-BAD31793882C}"/>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294" name="直線コネクタ 293">
                    <a:extLst>
                      <a:ext uri="{FF2B5EF4-FFF2-40B4-BE49-F238E27FC236}">
                        <a16:creationId xmlns:a16="http://schemas.microsoft.com/office/drawing/2014/main" id="{976B706B-EA98-49CE-8730-93CE1FEC7F7D}"/>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88" name="グループ化 287">
                  <a:extLst>
                    <a:ext uri="{FF2B5EF4-FFF2-40B4-BE49-F238E27FC236}">
                      <a16:creationId xmlns:a16="http://schemas.microsoft.com/office/drawing/2014/main" id="{57489895-5B3F-4EB7-8FB3-00A92A7F5757}"/>
                    </a:ext>
                  </a:extLst>
                </p:cNvPr>
                <p:cNvGrpSpPr/>
                <p:nvPr/>
              </p:nvGrpSpPr>
              <p:grpSpPr>
                <a:xfrm>
                  <a:off x="810739" y="2277630"/>
                  <a:ext cx="151810" cy="91913"/>
                  <a:chOff x="6969110" y="3730368"/>
                  <a:chExt cx="667328" cy="86946"/>
                </a:xfrm>
                <a:grpFill/>
              </p:grpSpPr>
              <p:sp>
                <p:nvSpPr>
                  <p:cNvPr id="289" name="正方形/長方形 288">
                    <a:extLst>
                      <a:ext uri="{FF2B5EF4-FFF2-40B4-BE49-F238E27FC236}">
                        <a16:creationId xmlns:a16="http://schemas.microsoft.com/office/drawing/2014/main" id="{1918C676-96D1-4485-9FA2-AFF1AEAD5F0F}"/>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90" name="フリーフォーム 1152">
                    <a:extLst>
                      <a:ext uri="{FF2B5EF4-FFF2-40B4-BE49-F238E27FC236}">
                        <a16:creationId xmlns:a16="http://schemas.microsoft.com/office/drawing/2014/main" id="{685357EA-8486-4576-AA99-6C009BBE6D38}"/>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291" name="直線コネクタ 290">
                    <a:extLst>
                      <a:ext uri="{FF2B5EF4-FFF2-40B4-BE49-F238E27FC236}">
                        <a16:creationId xmlns:a16="http://schemas.microsoft.com/office/drawing/2014/main" id="{98EEF68A-6948-4DF6-AA3D-D13BC4556341}"/>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234" name="グループ化 233">
                <a:extLst>
                  <a:ext uri="{FF2B5EF4-FFF2-40B4-BE49-F238E27FC236}">
                    <a16:creationId xmlns:a16="http://schemas.microsoft.com/office/drawing/2014/main" id="{D77D9408-7CE2-47CB-8C17-66098AAD189E}"/>
                  </a:ext>
                </a:extLst>
              </p:cNvPr>
              <p:cNvGrpSpPr/>
              <p:nvPr/>
            </p:nvGrpSpPr>
            <p:grpSpPr>
              <a:xfrm>
                <a:off x="290060" y="2372599"/>
                <a:ext cx="672489" cy="91913"/>
                <a:chOff x="290060" y="2277630"/>
                <a:chExt cx="672489" cy="91913"/>
              </a:xfrm>
              <a:grpFill/>
            </p:grpSpPr>
            <p:grpSp>
              <p:nvGrpSpPr>
                <p:cNvPr id="269" name="グループ化 268">
                  <a:extLst>
                    <a:ext uri="{FF2B5EF4-FFF2-40B4-BE49-F238E27FC236}">
                      <a16:creationId xmlns:a16="http://schemas.microsoft.com/office/drawing/2014/main" id="{5A3A184B-0235-4B1A-BA89-999241174CB5}"/>
                    </a:ext>
                  </a:extLst>
                </p:cNvPr>
                <p:cNvGrpSpPr/>
                <p:nvPr/>
              </p:nvGrpSpPr>
              <p:grpSpPr>
                <a:xfrm>
                  <a:off x="290060" y="2277630"/>
                  <a:ext cx="151810" cy="91913"/>
                  <a:chOff x="6969110" y="3730368"/>
                  <a:chExt cx="667328" cy="86946"/>
                </a:xfrm>
                <a:grpFill/>
              </p:grpSpPr>
              <p:sp>
                <p:nvSpPr>
                  <p:cNvPr id="282" name="正方形/長方形 281">
                    <a:extLst>
                      <a:ext uri="{FF2B5EF4-FFF2-40B4-BE49-F238E27FC236}">
                        <a16:creationId xmlns:a16="http://schemas.microsoft.com/office/drawing/2014/main" id="{93E50F56-ED87-4E24-8285-8BE3533775A5}"/>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83" name="フリーフォーム 1152">
                    <a:extLst>
                      <a:ext uri="{FF2B5EF4-FFF2-40B4-BE49-F238E27FC236}">
                        <a16:creationId xmlns:a16="http://schemas.microsoft.com/office/drawing/2014/main" id="{388C8FB7-83CF-4A40-9990-B0DBF9E4C4A1}"/>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284" name="直線コネクタ 283">
                    <a:extLst>
                      <a:ext uri="{FF2B5EF4-FFF2-40B4-BE49-F238E27FC236}">
                        <a16:creationId xmlns:a16="http://schemas.microsoft.com/office/drawing/2014/main" id="{48234273-F068-4583-A3F8-58081585BBB1}"/>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70" name="グループ化 269">
                  <a:extLst>
                    <a:ext uri="{FF2B5EF4-FFF2-40B4-BE49-F238E27FC236}">
                      <a16:creationId xmlns:a16="http://schemas.microsoft.com/office/drawing/2014/main" id="{421BCF95-D3CF-4F5A-9AEA-F275FFEBA2B2}"/>
                    </a:ext>
                  </a:extLst>
                </p:cNvPr>
                <p:cNvGrpSpPr/>
                <p:nvPr/>
              </p:nvGrpSpPr>
              <p:grpSpPr>
                <a:xfrm>
                  <a:off x="466227" y="2277630"/>
                  <a:ext cx="151810" cy="91913"/>
                  <a:chOff x="6969110" y="3730368"/>
                  <a:chExt cx="667328" cy="86946"/>
                </a:xfrm>
                <a:grpFill/>
              </p:grpSpPr>
              <p:sp>
                <p:nvSpPr>
                  <p:cNvPr id="279" name="正方形/長方形 278">
                    <a:extLst>
                      <a:ext uri="{FF2B5EF4-FFF2-40B4-BE49-F238E27FC236}">
                        <a16:creationId xmlns:a16="http://schemas.microsoft.com/office/drawing/2014/main" id="{F7CB5B4F-90BC-434E-9961-A4F795A57080}"/>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80" name="フリーフォーム 1152">
                    <a:extLst>
                      <a:ext uri="{FF2B5EF4-FFF2-40B4-BE49-F238E27FC236}">
                        <a16:creationId xmlns:a16="http://schemas.microsoft.com/office/drawing/2014/main" id="{8B7FBBA4-C18E-4554-99D5-C0EA754BD97A}"/>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281" name="直線コネクタ 280">
                    <a:extLst>
                      <a:ext uri="{FF2B5EF4-FFF2-40B4-BE49-F238E27FC236}">
                        <a16:creationId xmlns:a16="http://schemas.microsoft.com/office/drawing/2014/main" id="{FBB1B784-9363-4E2A-A044-9F0182BEC128}"/>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71" name="グループ化 270">
                  <a:extLst>
                    <a:ext uri="{FF2B5EF4-FFF2-40B4-BE49-F238E27FC236}">
                      <a16:creationId xmlns:a16="http://schemas.microsoft.com/office/drawing/2014/main" id="{744E28E4-DB2D-4113-8E65-B810DEEEE7BE}"/>
                    </a:ext>
                  </a:extLst>
                </p:cNvPr>
                <p:cNvGrpSpPr/>
                <p:nvPr/>
              </p:nvGrpSpPr>
              <p:grpSpPr>
                <a:xfrm>
                  <a:off x="640927" y="2277630"/>
                  <a:ext cx="151810" cy="91913"/>
                  <a:chOff x="6969110" y="3730368"/>
                  <a:chExt cx="667328" cy="86946"/>
                </a:xfrm>
                <a:grpFill/>
              </p:grpSpPr>
              <p:sp>
                <p:nvSpPr>
                  <p:cNvPr id="276" name="正方形/長方形 275">
                    <a:extLst>
                      <a:ext uri="{FF2B5EF4-FFF2-40B4-BE49-F238E27FC236}">
                        <a16:creationId xmlns:a16="http://schemas.microsoft.com/office/drawing/2014/main" id="{EB1A3F71-B05F-4DE7-AE9D-4F87E284F999}"/>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77" name="フリーフォーム 1152">
                    <a:extLst>
                      <a:ext uri="{FF2B5EF4-FFF2-40B4-BE49-F238E27FC236}">
                        <a16:creationId xmlns:a16="http://schemas.microsoft.com/office/drawing/2014/main" id="{80C63DAF-17A9-4085-8D2B-11E06BC56C71}"/>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278" name="直線コネクタ 277">
                    <a:extLst>
                      <a:ext uri="{FF2B5EF4-FFF2-40B4-BE49-F238E27FC236}">
                        <a16:creationId xmlns:a16="http://schemas.microsoft.com/office/drawing/2014/main" id="{4A01F7F7-82B4-4058-B07E-14E4CEF26A01}"/>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72" name="グループ化 271">
                  <a:extLst>
                    <a:ext uri="{FF2B5EF4-FFF2-40B4-BE49-F238E27FC236}">
                      <a16:creationId xmlns:a16="http://schemas.microsoft.com/office/drawing/2014/main" id="{88976D6A-D25E-48BB-8D0F-43CB5359F175}"/>
                    </a:ext>
                  </a:extLst>
                </p:cNvPr>
                <p:cNvGrpSpPr/>
                <p:nvPr/>
              </p:nvGrpSpPr>
              <p:grpSpPr>
                <a:xfrm>
                  <a:off x="810739" y="2277630"/>
                  <a:ext cx="151810" cy="91913"/>
                  <a:chOff x="6969110" y="3730368"/>
                  <a:chExt cx="667328" cy="86946"/>
                </a:xfrm>
                <a:grpFill/>
              </p:grpSpPr>
              <p:sp>
                <p:nvSpPr>
                  <p:cNvPr id="273" name="正方形/長方形 272">
                    <a:extLst>
                      <a:ext uri="{FF2B5EF4-FFF2-40B4-BE49-F238E27FC236}">
                        <a16:creationId xmlns:a16="http://schemas.microsoft.com/office/drawing/2014/main" id="{83EF1342-2434-4208-B94E-22CE47E7C5B4}"/>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74" name="フリーフォーム 1152">
                    <a:extLst>
                      <a:ext uri="{FF2B5EF4-FFF2-40B4-BE49-F238E27FC236}">
                        <a16:creationId xmlns:a16="http://schemas.microsoft.com/office/drawing/2014/main" id="{79C2947E-81A1-419C-B12C-4B3F4583DBC5}"/>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275" name="直線コネクタ 274">
                    <a:extLst>
                      <a:ext uri="{FF2B5EF4-FFF2-40B4-BE49-F238E27FC236}">
                        <a16:creationId xmlns:a16="http://schemas.microsoft.com/office/drawing/2014/main" id="{95983F32-062E-48C6-BAC6-C3BD7232F1D2}"/>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235" name="グループ化 234">
                <a:extLst>
                  <a:ext uri="{FF2B5EF4-FFF2-40B4-BE49-F238E27FC236}">
                    <a16:creationId xmlns:a16="http://schemas.microsoft.com/office/drawing/2014/main" id="{D128B775-79C4-4594-8FA9-A5CCE639DCF9}"/>
                  </a:ext>
                </a:extLst>
              </p:cNvPr>
              <p:cNvGrpSpPr/>
              <p:nvPr/>
            </p:nvGrpSpPr>
            <p:grpSpPr>
              <a:xfrm>
                <a:off x="290060" y="2468292"/>
                <a:ext cx="672489" cy="91913"/>
                <a:chOff x="290060" y="2277630"/>
                <a:chExt cx="672489" cy="91913"/>
              </a:xfrm>
              <a:grpFill/>
            </p:grpSpPr>
            <p:grpSp>
              <p:nvGrpSpPr>
                <p:cNvPr id="253" name="グループ化 252">
                  <a:extLst>
                    <a:ext uri="{FF2B5EF4-FFF2-40B4-BE49-F238E27FC236}">
                      <a16:creationId xmlns:a16="http://schemas.microsoft.com/office/drawing/2014/main" id="{D23246CB-1772-4BDA-82E1-22B8831342AC}"/>
                    </a:ext>
                  </a:extLst>
                </p:cNvPr>
                <p:cNvGrpSpPr/>
                <p:nvPr/>
              </p:nvGrpSpPr>
              <p:grpSpPr>
                <a:xfrm>
                  <a:off x="290060" y="2277630"/>
                  <a:ext cx="151810" cy="91913"/>
                  <a:chOff x="6969110" y="3730368"/>
                  <a:chExt cx="667328" cy="86946"/>
                </a:xfrm>
                <a:grpFill/>
              </p:grpSpPr>
              <p:sp>
                <p:nvSpPr>
                  <p:cNvPr id="266" name="正方形/長方形 265">
                    <a:extLst>
                      <a:ext uri="{FF2B5EF4-FFF2-40B4-BE49-F238E27FC236}">
                        <a16:creationId xmlns:a16="http://schemas.microsoft.com/office/drawing/2014/main" id="{430269A0-A415-46F6-A385-257501105C8C}"/>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67" name="フリーフォーム 1152">
                    <a:extLst>
                      <a:ext uri="{FF2B5EF4-FFF2-40B4-BE49-F238E27FC236}">
                        <a16:creationId xmlns:a16="http://schemas.microsoft.com/office/drawing/2014/main" id="{18C5FC55-431B-4F20-A2CE-DA899196EF10}"/>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268" name="直線コネクタ 267">
                    <a:extLst>
                      <a:ext uri="{FF2B5EF4-FFF2-40B4-BE49-F238E27FC236}">
                        <a16:creationId xmlns:a16="http://schemas.microsoft.com/office/drawing/2014/main" id="{2DFE49A6-642F-4043-ACBF-748572F8F8AF}"/>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54" name="グループ化 253">
                  <a:extLst>
                    <a:ext uri="{FF2B5EF4-FFF2-40B4-BE49-F238E27FC236}">
                      <a16:creationId xmlns:a16="http://schemas.microsoft.com/office/drawing/2014/main" id="{E23262D0-B67A-4DEA-B4FC-F5D704CFC1F7}"/>
                    </a:ext>
                  </a:extLst>
                </p:cNvPr>
                <p:cNvGrpSpPr/>
                <p:nvPr/>
              </p:nvGrpSpPr>
              <p:grpSpPr>
                <a:xfrm>
                  <a:off x="466227" y="2277630"/>
                  <a:ext cx="151810" cy="91913"/>
                  <a:chOff x="6969110" y="3730368"/>
                  <a:chExt cx="667328" cy="86946"/>
                </a:xfrm>
                <a:grpFill/>
              </p:grpSpPr>
              <p:sp>
                <p:nvSpPr>
                  <p:cNvPr id="263" name="正方形/長方形 262">
                    <a:extLst>
                      <a:ext uri="{FF2B5EF4-FFF2-40B4-BE49-F238E27FC236}">
                        <a16:creationId xmlns:a16="http://schemas.microsoft.com/office/drawing/2014/main" id="{80632C5A-0CFD-4ACD-811C-35A9275CA16F}"/>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64" name="フリーフォーム 1152">
                    <a:extLst>
                      <a:ext uri="{FF2B5EF4-FFF2-40B4-BE49-F238E27FC236}">
                        <a16:creationId xmlns:a16="http://schemas.microsoft.com/office/drawing/2014/main" id="{1B522F0B-3BA0-4970-B570-90A71AD35EDB}"/>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265" name="直線コネクタ 264">
                    <a:extLst>
                      <a:ext uri="{FF2B5EF4-FFF2-40B4-BE49-F238E27FC236}">
                        <a16:creationId xmlns:a16="http://schemas.microsoft.com/office/drawing/2014/main" id="{82227C5A-ED57-4076-926E-1C675BA7BAB4}"/>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55" name="グループ化 254">
                  <a:extLst>
                    <a:ext uri="{FF2B5EF4-FFF2-40B4-BE49-F238E27FC236}">
                      <a16:creationId xmlns:a16="http://schemas.microsoft.com/office/drawing/2014/main" id="{55DFB67C-6CA3-4799-8C67-0295E7875203}"/>
                    </a:ext>
                  </a:extLst>
                </p:cNvPr>
                <p:cNvGrpSpPr/>
                <p:nvPr/>
              </p:nvGrpSpPr>
              <p:grpSpPr>
                <a:xfrm>
                  <a:off x="640927" y="2277630"/>
                  <a:ext cx="151810" cy="91913"/>
                  <a:chOff x="6969110" y="3730368"/>
                  <a:chExt cx="667328" cy="86946"/>
                </a:xfrm>
                <a:grpFill/>
              </p:grpSpPr>
              <p:sp>
                <p:nvSpPr>
                  <p:cNvPr id="260" name="正方形/長方形 259">
                    <a:extLst>
                      <a:ext uri="{FF2B5EF4-FFF2-40B4-BE49-F238E27FC236}">
                        <a16:creationId xmlns:a16="http://schemas.microsoft.com/office/drawing/2014/main" id="{69F070DC-B666-4690-9688-F62CB8A0DF1D}"/>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61" name="フリーフォーム 1152">
                    <a:extLst>
                      <a:ext uri="{FF2B5EF4-FFF2-40B4-BE49-F238E27FC236}">
                        <a16:creationId xmlns:a16="http://schemas.microsoft.com/office/drawing/2014/main" id="{1D7C4685-10D2-4797-94BC-37DD91700D8F}"/>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262" name="直線コネクタ 261">
                    <a:extLst>
                      <a:ext uri="{FF2B5EF4-FFF2-40B4-BE49-F238E27FC236}">
                        <a16:creationId xmlns:a16="http://schemas.microsoft.com/office/drawing/2014/main" id="{8A5EE13C-8B90-47CC-BF45-C2D4E4654DF6}"/>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56" name="グループ化 255">
                  <a:extLst>
                    <a:ext uri="{FF2B5EF4-FFF2-40B4-BE49-F238E27FC236}">
                      <a16:creationId xmlns:a16="http://schemas.microsoft.com/office/drawing/2014/main" id="{CF5BB048-9EE2-49E4-9065-D3F8BBE3FDE8}"/>
                    </a:ext>
                  </a:extLst>
                </p:cNvPr>
                <p:cNvGrpSpPr/>
                <p:nvPr/>
              </p:nvGrpSpPr>
              <p:grpSpPr>
                <a:xfrm>
                  <a:off x="810739" y="2277630"/>
                  <a:ext cx="151810" cy="91913"/>
                  <a:chOff x="6969110" y="3730368"/>
                  <a:chExt cx="667328" cy="86946"/>
                </a:xfrm>
                <a:grpFill/>
              </p:grpSpPr>
              <p:sp>
                <p:nvSpPr>
                  <p:cNvPr id="257" name="正方形/長方形 256">
                    <a:extLst>
                      <a:ext uri="{FF2B5EF4-FFF2-40B4-BE49-F238E27FC236}">
                        <a16:creationId xmlns:a16="http://schemas.microsoft.com/office/drawing/2014/main" id="{A8F82301-2FB5-4DF5-8448-91F798ACE3C7}"/>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58" name="フリーフォーム 257">
                    <a:extLst>
                      <a:ext uri="{FF2B5EF4-FFF2-40B4-BE49-F238E27FC236}">
                        <a16:creationId xmlns:a16="http://schemas.microsoft.com/office/drawing/2014/main" id="{1478F280-776A-433A-9E34-24C25EC8DB61}"/>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259" name="直線コネクタ 258">
                    <a:extLst>
                      <a:ext uri="{FF2B5EF4-FFF2-40B4-BE49-F238E27FC236}">
                        <a16:creationId xmlns:a16="http://schemas.microsoft.com/office/drawing/2014/main" id="{9003BE4A-2255-415F-83E4-850AB6A26CAD}"/>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236" name="グループ化 235">
                <a:extLst>
                  <a:ext uri="{FF2B5EF4-FFF2-40B4-BE49-F238E27FC236}">
                    <a16:creationId xmlns:a16="http://schemas.microsoft.com/office/drawing/2014/main" id="{4B77B61B-6220-4282-AD37-E82C46E0AFA1}"/>
                  </a:ext>
                </a:extLst>
              </p:cNvPr>
              <p:cNvGrpSpPr/>
              <p:nvPr/>
            </p:nvGrpSpPr>
            <p:grpSpPr>
              <a:xfrm>
                <a:off x="290060" y="2562642"/>
                <a:ext cx="672489" cy="91913"/>
                <a:chOff x="290060" y="2277630"/>
                <a:chExt cx="672489" cy="91913"/>
              </a:xfrm>
              <a:grpFill/>
            </p:grpSpPr>
            <p:grpSp>
              <p:nvGrpSpPr>
                <p:cNvPr id="237" name="グループ化 236">
                  <a:extLst>
                    <a:ext uri="{FF2B5EF4-FFF2-40B4-BE49-F238E27FC236}">
                      <a16:creationId xmlns:a16="http://schemas.microsoft.com/office/drawing/2014/main" id="{F91E6962-D3C9-4471-A309-714BCB78C38A}"/>
                    </a:ext>
                  </a:extLst>
                </p:cNvPr>
                <p:cNvGrpSpPr/>
                <p:nvPr/>
              </p:nvGrpSpPr>
              <p:grpSpPr>
                <a:xfrm>
                  <a:off x="290060" y="2277630"/>
                  <a:ext cx="151810" cy="91913"/>
                  <a:chOff x="6969110" y="3730368"/>
                  <a:chExt cx="667328" cy="86946"/>
                </a:xfrm>
                <a:grpFill/>
              </p:grpSpPr>
              <p:sp>
                <p:nvSpPr>
                  <p:cNvPr id="250" name="正方形/長方形 249">
                    <a:extLst>
                      <a:ext uri="{FF2B5EF4-FFF2-40B4-BE49-F238E27FC236}">
                        <a16:creationId xmlns:a16="http://schemas.microsoft.com/office/drawing/2014/main" id="{B26AEBAD-A73E-41D3-9D30-434D9B4091A0}"/>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51" name="フリーフォーム 1152">
                    <a:extLst>
                      <a:ext uri="{FF2B5EF4-FFF2-40B4-BE49-F238E27FC236}">
                        <a16:creationId xmlns:a16="http://schemas.microsoft.com/office/drawing/2014/main" id="{FC9B946E-7716-4035-AA72-C376E1DC2579}"/>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252" name="直線コネクタ 251">
                    <a:extLst>
                      <a:ext uri="{FF2B5EF4-FFF2-40B4-BE49-F238E27FC236}">
                        <a16:creationId xmlns:a16="http://schemas.microsoft.com/office/drawing/2014/main" id="{B2CAE4A5-6576-4FF4-8A7A-69C99176423E}"/>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38" name="グループ化 237">
                  <a:extLst>
                    <a:ext uri="{FF2B5EF4-FFF2-40B4-BE49-F238E27FC236}">
                      <a16:creationId xmlns:a16="http://schemas.microsoft.com/office/drawing/2014/main" id="{386FE05A-DCE7-487B-A834-036FD3B76FCA}"/>
                    </a:ext>
                  </a:extLst>
                </p:cNvPr>
                <p:cNvGrpSpPr/>
                <p:nvPr/>
              </p:nvGrpSpPr>
              <p:grpSpPr>
                <a:xfrm>
                  <a:off x="466227" y="2277630"/>
                  <a:ext cx="151810" cy="91913"/>
                  <a:chOff x="6969110" y="3730368"/>
                  <a:chExt cx="667328" cy="86946"/>
                </a:xfrm>
                <a:grpFill/>
              </p:grpSpPr>
              <p:sp>
                <p:nvSpPr>
                  <p:cNvPr id="247" name="正方形/長方形 246">
                    <a:extLst>
                      <a:ext uri="{FF2B5EF4-FFF2-40B4-BE49-F238E27FC236}">
                        <a16:creationId xmlns:a16="http://schemas.microsoft.com/office/drawing/2014/main" id="{6E9F6C56-033F-444E-B2EE-D761E86D5105}"/>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48" name="フリーフォーム 1152">
                    <a:extLst>
                      <a:ext uri="{FF2B5EF4-FFF2-40B4-BE49-F238E27FC236}">
                        <a16:creationId xmlns:a16="http://schemas.microsoft.com/office/drawing/2014/main" id="{A80A1686-272E-438F-8C11-F7BCB47DE46C}"/>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249" name="直線コネクタ 248">
                    <a:extLst>
                      <a:ext uri="{FF2B5EF4-FFF2-40B4-BE49-F238E27FC236}">
                        <a16:creationId xmlns:a16="http://schemas.microsoft.com/office/drawing/2014/main" id="{FC7C7BD3-7FED-4A3E-A83B-18AC1FE57111}"/>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39" name="グループ化 238">
                  <a:extLst>
                    <a:ext uri="{FF2B5EF4-FFF2-40B4-BE49-F238E27FC236}">
                      <a16:creationId xmlns:a16="http://schemas.microsoft.com/office/drawing/2014/main" id="{95ECE68C-6522-4FEA-B395-B284445EDFFC}"/>
                    </a:ext>
                  </a:extLst>
                </p:cNvPr>
                <p:cNvGrpSpPr/>
                <p:nvPr/>
              </p:nvGrpSpPr>
              <p:grpSpPr>
                <a:xfrm>
                  <a:off x="640927" y="2277630"/>
                  <a:ext cx="151810" cy="91913"/>
                  <a:chOff x="6969110" y="3730368"/>
                  <a:chExt cx="667328" cy="86946"/>
                </a:xfrm>
                <a:grpFill/>
              </p:grpSpPr>
              <p:sp>
                <p:nvSpPr>
                  <p:cNvPr id="244" name="正方形/長方形 243">
                    <a:extLst>
                      <a:ext uri="{FF2B5EF4-FFF2-40B4-BE49-F238E27FC236}">
                        <a16:creationId xmlns:a16="http://schemas.microsoft.com/office/drawing/2014/main" id="{BBF8CEFB-60D1-485A-B6E9-412672931B98}"/>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45" name="フリーフォーム 1152">
                    <a:extLst>
                      <a:ext uri="{FF2B5EF4-FFF2-40B4-BE49-F238E27FC236}">
                        <a16:creationId xmlns:a16="http://schemas.microsoft.com/office/drawing/2014/main" id="{4FC348AE-A7B2-4A71-BF15-9CB03E6F55DD}"/>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246" name="直線コネクタ 245">
                    <a:extLst>
                      <a:ext uri="{FF2B5EF4-FFF2-40B4-BE49-F238E27FC236}">
                        <a16:creationId xmlns:a16="http://schemas.microsoft.com/office/drawing/2014/main" id="{A9D4E725-6E4F-4B7F-ABEB-EE2F45D6212F}"/>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40" name="グループ化 239">
                  <a:extLst>
                    <a:ext uri="{FF2B5EF4-FFF2-40B4-BE49-F238E27FC236}">
                      <a16:creationId xmlns:a16="http://schemas.microsoft.com/office/drawing/2014/main" id="{6F37B31D-8163-46DD-9598-85F2652D1D0E}"/>
                    </a:ext>
                  </a:extLst>
                </p:cNvPr>
                <p:cNvGrpSpPr/>
                <p:nvPr/>
              </p:nvGrpSpPr>
              <p:grpSpPr>
                <a:xfrm>
                  <a:off x="810739" y="2277630"/>
                  <a:ext cx="151810" cy="91913"/>
                  <a:chOff x="6969110" y="3730368"/>
                  <a:chExt cx="667328" cy="86946"/>
                </a:xfrm>
                <a:grpFill/>
              </p:grpSpPr>
              <p:sp>
                <p:nvSpPr>
                  <p:cNvPr id="241" name="正方形/長方形 240">
                    <a:extLst>
                      <a:ext uri="{FF2B5EF4-FFF2-40B4-BE49-F238E27FC236}">
                        <a16:creationId xmlns:a16="http://schemas.microsoft.com/office/drawing/2014/main" id="{98AA533B-9701-4B4A-A1E2-E2361D85A633}"/>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42" name="フリーフォーム 1152">
                    <a:extLst>
                      <a:ext uri="{FF2B5EF4-FFF2-40B4-BE49-F238E27FC236}">
                        <a16:creationId xmlns:a16="http://schemas.microsoft.com/office/drawing/2014/main" id="{27345C5B-50C0-4843-8295-C46C59FBBBFF}"/>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243" name="直線コネクタ 242">
                    <a:extLst>
                      <a:ext uri="{FF2B5EF4-FFF2-40B4-BE49-F238E27FC236}">
                        <a16:creationId xmlns:a16="http://schemas.microsoft.com/office/drawing/2014/main" id="{42793819-82FD-49AE-8926-7D50873B1BAA}"/>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grpSp>
        <p:sp>
          <p:nvSpPr>
            <p:cNvPr id="231" name="フリーフォーム: 図形 830">
              <a:extLst>
                <a:ext uri="{FF2B5EF4-FFF2-40B4-BE49-F238E27FC236}">
                  <a16:creationId xmlns:a16="http://schemas.microsoft.com/office/drawing/2014/main" id="{86247371-FF84-4A9B-A0DC-8A665E3AF1C0}"/>
                </a:ext>
              </a:extLst>
            </p:cNvPr>
            <p:cNvSpPr/>
            <p:nvPr/>
          </p:nvSpPr>
          <p:spPr>
            <a:xfrm>
              <a:off x="3523291" y="2016324"/>
              <a:ext cx="163206" cy="48220"/>
            </a:xfrm>
            <a:custGeom>
              <a:avLst/>
              <a:gdLst>
                <a:gd name="connsiteX0" fmla="*/ 0 w 209550"/>
                <a:gd name="connsiteY0" fmla="*/ 61913 h 61913"/>
                <a:gd name="connsiteX1" fmla="*/ 71438 w 209550"/>
                <a:gd name="connsiteY1" fmla="*/ 0 h 61913"/>
                <a:gd name="connsiteX2" fmla="*/ 209550 w 209550"/>
                <a:gd name="connsiteY2" fmla="*/ 0 h 61913"/>
                <a:gd name="connsiteX3" fmla="*/ 150019 w 209550"/>
                <a:gd name="connsiteY3" fmla="*/ 57150 h 61913"/>
              </a:gdLst>
              <a:ahLst/>
              <a:cxnLst>
                <a:cxn ang="0">
                  <a:pos x="connsiteX0" y="connsiteY0"/>
                </a:cxn>
                <a:cxn ang="0">
                  <a:pos x="connsiteX1" y="connsiteY1"/>
                </a:cxn>
                <a:cxn ang="0">
                  <a:pos x="connsiteX2" y="connsiteY2"/>
                </a:cxn>
                <a:cxn ang="0">
                  <a:pos x="connsiteX3" y="connsiteY3"/>
                </a:cxn>
              </a:cxnLst>
              <a:rect l="l" t="t" r="r" b="b"/>
              <a:pathLst>
                <a:path w="209550" h="61913">
                  <a:moveTo>
                    <a:pt x="0" y="61913"/>
                  </a:moveTo>
                  <a:lnTo>
                    <a:pt x="71438" y="0"/>
                  </a:lnTo>
                  <a:lnTo>
                    <a:pt x="209550" y="0"/>
                  </a:lnTo>
                  <a:lnTo>
                    <a:pt x="150019" y="57150"/>
                  </a:lnTo>
                </a:path>
              </a:pathLst>
            </a:custGeom>
            <a:noFill/>
            <a:ln w="12700">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232" name="直線コネクタ 231">
              <a:extLst>
                <a:ext uri="{FF2B5EF4-FFF2-40B4-BE49-F238E27FC236}">
                  <a16:creationId xmlns:a16="http://schemas.microsoft.com/office/drawing/2014/main" id="{091AA084-1B6F-4569-9B5C-BB054867546D}"/>
                </a:ext>
              </a:extLst>
            </p:cNvPr>
            <p:cNvCxnSpPr>
              <a:stCxn id="231" idx="2"/>
            </p:cNvCxnSpPr>
            <p:nvPr/>
          </p:nvCxnSpPr>
          <p:spPr>
            <a:xfrm>
              <a:off x="3686497" y="2016324"/>
              <a:ext cx="0" cy="52019"/>
            </a:xfrm>
            <a:prstGeom prst="line">
              <a:avLst/>
            </a:prstGeom>
            <a:ln w="127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317" name="グループ化 316">
            <a:extLst>
              <a:ext uri="{FF2B5EF4-FFF2-40B4-BE49-F238E27FC236}">
                <a16:creationId xmlns:a16="http://schemas.microsoft.com/office/drawing/2014/main" id="{AB30C942-53B9-46AE-8C29-EF19CE3E854E}"/>
              </a:ext>
            </a:extLst>
          </p:cNvPr>
          <p:cNvGrpSpPr/>
          <p:nvPr/>
        </p:nvGrpSpPr>
        <p:grpSpPr>
          <a:xfrm>
            <a:off x="4840302" y="3076945"/>
            <a:ext cx="1049772" cy="586787"/>
            <a:chOff x="3039506" y="2120136"/>
            <a:chExt cx="1049772" cy="586787"/>
          </a:xfrm>
        </p:grpSpPr>
        <p:sp>
          <p:nvSpPr>
            <p:cNvPr id="318" name="フリーフォーム: 図形 1529">
              <a:extLst>
                <a:ext uri="{FF2B5EF4-FFF2-40B4-BE49-F238E27FC236}">
                  <a16:creationId xmlns:a16="http://schemas.microsoft.com/office/drawing/2014/main" id="{190FDE7C-360D-474B-BB4D-D5898A8F9559}"/>
                </a:ext>
              </a:extLst>
            </p:cNvPr>
            <p:cNvSpPr/>
            <p:nvPr/>
          </p:nvSpPr>
          <p:spPr>
            <a:xfrm rot="1750928">
              <a:off x="3966369" y="2370609"/>
              <a:ext cx="122909" cy="160922"/>
            </a:xfrm>
            <a:custGeom>
              <a:avLst/>
              <a:gdLst>
                <a:gd name="connsiteX0" fmla="*/ 127000 w 307975"/>
                <a:gd name="connsiteY0" fmla="*/ 0 h 403225"/>
                <a:gd name="connsiteX1" fmla="*/ 123825 w 307975"/>
                <a:gd name="connsiteY1" fmla="*/ 22225 h 403225"/>
                <a:gd name="connsiteX2" fmla="*/ 120650 w 307975"/>
                <a:gd name="connsiteY2" fmla="*/ 31750 h 403225"/>
                <a:gd name="connsiteX3" fmla="*/ 117475 w 307975"/>
                <a:gd name="connsiteY3" fmla="*/ 44450 h 403225"/>
                <a:gd name="connsiteX4" fmla="*/ 111125 w 307975"/>
                <a:gd name="connsiteY4" fmla="*/ 63500 h 403225"/>
                <a:gd name="connsiteX5" fmla="*/ 104775 w 307975"/>
                <a:gd name="connsiteY5" fmla="*/ 73025 h 403225"/>
                <a:gd name="connsiteX6" fmla="*/ 101600 w 307975"/>
                <a:gd name="connsiteY6" fmla="*/ 82550 h 403225"/>
                <a:gd name="connsiteX7" fmla="*/ 79375 w 307975"/>
                <a:gd name="connsiteY7" fmla="*/ 107950 h 403225"/>
                <a:gd name="connsiteX8" fmla="*/ 73025 w 307975"/>
                <a:gd name="connsiteY8" fmla="*/ 117475 h 403225"/>
                <a:gd name="connsiteX9" fmla="*/ 53975 w 307975"/>
                <a:gd name="connsiteY9" fmla="*/ 136525 h 403225"/>
                <a:gd name="connsiteX10" fmla="*/ 28575 w 307975"/>
                <a:gd name="connsiteY10" fmla="*/ 168275 h 403225"/>
                <a:gd name="connsiteX11" fmla="*/ 19050 w 307975"/>
                <a:gd name="connsiteY11" fmla="*/ 174625 h 403225"/>
                <a:gd name="connsiteX12" fmla="*/ 0 w 307975"/>
                <a:gd name="connsiteY12" fmla="*/ 190500 h 403225"/>
                <a:gd name="connsiteX13" fmla="*/ 22225 w 307975"/>
                <a:gd name="connsiteY13" fmla="*/ 200025 h 403225"/>
                <a:gd name="connsiteX14" fmla="*/ 53975 w 307975"/>
                <a:gd name="connsiteY14" fmla="*/ 219075 h 403225"/>
                <a:gd name="connsiteX15" fmla="*/ 76200 w 307975"/>
                <a:gd name="connsiteY15" fmla="*/ 231775 h 403225"/>
                <a:gd name="connsiteX16" fmla="*/ 88900 w 307975"/>
                <a:gd name="connsiteY16" fmla="*/ 238125 h 403225"/>
                <a:gd name="connsiteX17" fmla="*/ 107950 w 307975"/>
                <a:gd name="connsiteY17" fmla="*/ 257175 h 403225"/>
                <a:gd name="connsiteX18" fmla="*/ 117475 w 307975"/>
                <a:gd name="connsiteY18" fmla="*/ 263525 h 403225"/>
                <a:gd name="connsiteX19" fmla="*/ 133350 w 307975"/>
                <a:gd name="connsiteY19" fmla="*/ 285750 h 403225"/>
                <a:gd name="connsiteX20" fmla="*/ 146050 w 307975"/>
                <a:gd name="connsiteY20" fmla="*/ 304800 h 403225"/>
                <a:gd name="connsiteX21" fmla="*/ 155575 w 307975"/>
                <a:gd name="connsiteY21" fmla="*/ 323850 h 403225"/>
                <a:gd name="connsiteX22" fmla="*/ 171450 w 307975"/>
                <a:gd name="connsiteY22" fmla="*/ 346075 h 403225"/>
                <a:gd name="connsiteX23" fmla="*/ 177800 w 307975"/>
                <a:gd name="connsiteY23" fmla="*/ 355600 h 403225"/>
                <a:gd name="connsiteX24" fmla="*/ 184150 w 307975"/>
                <a:gd name="connsiteY24" fmla="*/ 374650 h 403225"/>
                <a:gd name="connsiteX25" fmla="*/ 196850 w 307975"/>
                <a:gd name="connsiteY25" fmla="*/ 403225 h 403225"/>
                <a:gd name="connsiteX26" fmla="*/ 193675 w 307975"/>
                <a:gd name="connsiteY26" fmla="*/ 393700 h 403225"/>
                <a:gd name="connsiteX27" fmla="*/ 200025 w 307975"/>
                <a:gd name="connsiteY27" fmla="*/ 339725 h 403225"/>
                <a:gd name="connsiteX28" fmla="*/ 206375 w 307975"/>
                <a:gd name="connsiteY28" fmla="*/ 314325 h 403225"/>
                <a:gd name="connsiteX29" fmla="*/ 212725 w 307975"/>
                <a:gd name="connsiteY29" fmla="*/ 304800 h 403225"/>
                <a:gd name="connsiteX30" fmla="*/ 219075 w 307975"/>
                <a:gd name="connsiteY30" fmla="*/ 285750 h 403225"/>
                <a:gd name="connsiteX31" fmla="*/ 222250 w 307975"/>
                <a:gd name="connsiteY31" fmla="*/ 276225 h 403225"/>
                <a:gd name="connsiteX32" fmla="*/ 228600 w 307975"/>
                <a:gd name="connsiteY32" fmla="*/ 266700 h 403225"/>
                <a:gd name="connsiteX33" fmla="*/ 238125 w 307975"/>
                <a:gd name="connsiteY33" fmla="*/ 241300 h 403225"/>
                <a:gd name="connsiteX34" fmla="*/ 241300 w 307975"/>
                <a:gd name="connsiteY34" fmla="*/ 231775 h 403225"/>
                <a:gd name="connsiteX35" fmla="*/ 254000 w 307975"/>
                <a:gd name="connsiteY35" fmla="*/ 212725 h 403225"/>
                <a:gd name="connsiteX36" fmla="*/ 260350 w 307975"/>
                <a:gd name="connsiteY36" fmla="*/ 200025 h 403225"/>
                <a:gd name="connsiteX37" fmla="*/ 269875 w 307975"/>
                <a:gd name="connsiteY37" fmla="*/ 180975 h 403225"/>
                <a:gd name="connsiteX38" fmla="*/ 279400 w 307975"/>
                <a:gd name="connsiteY38" fmla="*/ 174625 h 403225"/>
                <a:gd name="connsiteX39" fmla="*/ 288925 w 307975"/>
                <a:gd name="connsiteY39" fmla="*/ 165100 h 403225"/>
                <a:gd name="connsiteX40" fmla="*/ 307975 w 307975"/>
                <a:gd name="connsiteY40" fmla="*/ 152400 h 403225"/>
                <a:gd name="connsiteX41" fmla="*/ 304800 w 307975"/>
                <a:gd name="connsiteY41" fmla="*/ 142875 h 403225"/>
                <a:gd name="connsiteX42" fmla="*/ 288925 w 307975"/>
                <a:gd name="connsiteY42" fmla="*/ 139700 h 403225"/>
                <a:gd name="connsiteX43" fmla="*/ 269875 w 307975"/>
                <a:gd name="connsiteY43" fmla="*/ 133350 h 403225"/>
                <a:gd name="connsiteX44" fmla="*/ 257175 w 307975"/>
                <a:gd name="connsiteY44" fmla="*/ 127000 h 403225"/>
                <a:gd name="connsiteX45" fmla="*/ 247650 w 307975"/>
                <a:gd name="connsiteY45" fmla="*/ 123825 h 403225"/>
                <a:gd name="connsiteX46" fmla="*/ 238125 w 307975"/>
                <a:gd name="connsiteY46" fmla="*/ 117475 h 403225"/>
                <a:gd name="connsiteX47" fmla="*/ 212725 w 307975"/>
                <a:gd name="connsiteY47" fmla="*/ 107950 h 403225"/>
                <a:gd name="connsiteX48" fmla="*/ 193675 w 307975"/>
                <a:gd name="connsiteY48" fmla="*/ 95250 h 403225"/>
                <a:gd name="connsiteX49" fmla="*/ 174625 w 307975"/>
                <a:gd name="connsiteY49" fmla="*/ 79375 h 403225"/>
                <a:gd name="connsiteX50" fmla="*/ 168275 w 307975"/>
                <a:gd name="connsiteY50" fmla="*/ 69850 h 403225"/>
                <a:gd name="connsiteX51" fmla="*/ 146050 w 307975"/>
                <a:gd name="connsiteY51" fmla="*/ 41275 h 403225"/>
                <a:gd name="connsiteX52" fmla="*/ 142875 w 307975"/>
                <a:gd name="connsiteY52" fmla="*/ 31750 h 403225"/>
                <a:gd name="connsiteX53" fmla="*/ 130175 w 307975"/>
                <a:gd name="connsiteY53" fmla="*/ 12700 h 403225"/>
                <a:gd name="connsiteX54" fmla="*/ 127000 w 307975"/>
                <a:gd name="connsiteY54" fmla="*/ 0 h 40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07975" h="403225">
                  <a:moveTo>
                    <a:pt x="127000" y="0"/>
                  </a:moveTo>
                  <a:cubicBezTo>
                    <a:pt x="125942" y="7408"/>
                    <a:pt x="125293" y="14887"/>
                    <a:pt x="123825" y="22225"/>
                  </a:cubicBezTo>
                  <a:cubicBezTo>
                    <a:pt x="123169" y="25507"/>
                    <a:pt x="121569" y="28532"/>
                    <a:pt x="120650" y="31750"/>
                  </a:cubicBezTo>
                  <a:cubicBezTo>
                    <a:pt x="119451" y="35946"/>
                    <a:pt x="118729" y="40270"/>
                    <a:pt x="117475" y="44450"/>
                  </a:cubicBezTo>
                  <a:cubicBezTo>
                    <a:pt x="115552" y="50861"/>
                    <a:pt x="114838" y="57931"/>
                    <a:pt x="111125" y="63500"/>
                  </a:cubicBezTo>
                  <a:cubicBezTo>
                    <a:pt x="109008" y="66675"/>
                    <a:pt x="106482" y="69612"/>
                    <a:pt x="104775" y="73025"/>
                  </a:cubicBezTo>
                  <a:cubicBezTo>
                    <a:pt x="103278" y="76018"/>
                    <a:pt x="103225" y="79624"/>
                    <a:pt x="101600" y="82550"/>
                  </a:cubicBezTo>
                  <a:cubicBezTo>
                    <a:pt x="90705" y="102160"/>
                    <a:pt x="93289" y="98674"/>
                    <a:pt x="79375" y="107950"/>
                  </a:cubicBezTo>
                  <a:cubicBezTo>
                    <a:pt x="77258" y="111125"/>
                    <a:pt x="75560" y="114623"/>
                    <a:pt x="73025" y="117475"/>
                  </a:cubicBezTo>
                  <a:cubicBezTo>
                    <a:pt x="67059" y="124187"/>
                    <a:pt x="58956" y="129053"/>
                    <a:pt x="53975" y="136525"/>
                  </a:cubicBezTo>
                  <a:cubicBezTo>
                    <a:pt x="46452" y="147809"/>
                    <a:pt x="39125" y="159483"/>
                    <a:pt x="28575" y="168275"/>
                  </a:cubicBezTo>
                  <a:cubicBezTo>
                    <a:pt x="25644" y="170718"/>
                    <a:pt x="21981" y="172182"/>
                    <a:pt x="19050" y="174625"/>
                  </a:cubicBezTo>
                  <a:cubicBezTo>
                    <a:pt x="-5396" y="194997"/>
                    <a:pt x="23649" y="174734"/>
                    <a:pt x="0" y="190500"/>
                  </a:cubicBezTo>
                  <a:cubicBezTo>
                    <a:pt x="19303" y="203369"/>
                    <a:pt x="-1206" y="191238"/>
                    <a:pt x="22225" y="200025"/>
                  </a:cubicBezTo>
                  <a:cubicBezTo>
                    <a:pt x="41234" y="207153"/>
                    <a:pt x="31821" y="207998"/>
                    <a:pt x="53975" y="219075"/>
                  </a:cubicBezTo>
                  <a:cubicBezTo>
                    <a:pt x="92353" y="238264"/>
                    <a:pt x="44786" y="213824"/>
                    <a:pt x="76200" y="231775"/>
                  </a:cubicBezTo>
                  <a:cubicBezTo>
                    <a:pt x="80309" y="234123"/>
                    <a:pt x="85204" y="235168"/>
                    <a:pt x="88900" y="238125"/>
                  </a:cubicBezTo>
                  <a:cubicBezTo>
                    <a:pt x="95912" y="243735"/>
                    <a:pt x="100478" y="252194"/>
                    <a:pt x="107950" y="257175"/>
                  </a:cubicBezTo>
                  <a:lnTo>
                    <a:pt x="117475" y="263525"/>
                  </a:lnTo>
                  <a:cubicBezTo>
                    <a:pt x="131260" y="291096"/>
                    <a:pt x="115330" y="262581"/>
                    <a:pt x="133350" y="285750"/>
                  </a:cubicBezTo>
                  <a:cubicBezTo>
                    <a:pt x="138035" y="291774"/>
                    <a:pt x="141817" y="298450"/>
                    <a:pt x="146050" y="304800"/>
                  </a:cubicBezTo>
                  <a:cubicBezTo>
                    <a:pt x="164248" y="332097"/>
                    <a:pt x="142430" y="297560"/>
                    <a:pt x="155575" y="323850"/>
                  </a:cubicBezTo>
                  <a:cubicBezTo>
                    <a:pt x="158069" y="328838"/>
                    <a:pt x="169053" y="342719"/>
                    <a:pt x="171450" y="346075"/>
                  </a:cubicBezTo>
                  <a:cubicBezTo>
                    <a:pt x="173668" y="349180"/>
                    <a:pt x="176250" y="352113"/>
                    <a:pt x="177800" y="355600"/>
                  </a:cubicBezTo>
                  <a:cubicBezTo>
                    <a:pt x="180518" y="361717"/>
                    <a:pt x="180437" y="369081"/>
                    <a:pt x="184150" y="374650"/>
                  </a:cubicBezTo>
                  <a:cubicBezTo>
                    <a:pt x="194213" y="389744"/>
                    <a:pt x="189293" y="380555"/>
                    <a:pt x="196850" y="403225"/>
                  </a:cubicBezTo>
                  <a:lnTo>
                    <a:pt x="193675" y="393700"/>
                  </a:lnTo>
                  <a:cubicBezTo>
                    <a:pt x="198398" y="332303"/>
                    <a:pt x="193120" y="370799"/>
                    <a:pt x="200025" y="339725"/>
                  </a:cubicBezTo>
                  <a:cubicBezTo>
                    <a:pt x="201474" y="333204"/>
                    <a:pt x="202971" y="321133"/>
                    <a:pt x="206375" y="314325"/>
                  </a:cubicBezTo>
                  <a:cubicBezTo>
                    <a:pt x="208082" y="310912"/>
                    <a:pt x="211175" y="308287"/>
                    <a:pt x="212725" y="304800"/>
                  </a:cubicBezTo>
                  <a:cubicBezTo>
                    <a:pt x="215443" y="298683"/>
                    <a:pt x="216958" y="292100"/>
                    <a:pt x="219075" y="285750"/>
                  </a:cubicBezTo>
                  <a:cubicBezTo>
                    <a:pt x="220133" y="282575"/>
                    <a:pt x="220394" y="279010"/>
                    <a:pt x="222250" y="276225"/>
                  </a:cubicBezTo>
                  <a:lnTo>
                    <a:pt x="228600" y="266700"/>
                  </a:lnTo>
                  <a:cubicBezTo>
                    <a:pt x="234454" y="243285"/>
                    <a:pt x="228163" y="264544"/>
                    <a:pt x="238125" y="241300"/>
                  </a:cubicBezTo>
                  <a:cubicBezTo>
                    <a:pt x="239443" y="238224"/>
                    <a:pt x="239675" y="234701"/>
                    <a:pt x="241300" y="231775"/>
                  </a:cubicBezTo>
                  <a:cubicBezTo>
                    <a:pt x="245006" y="225104"/>
                    <a:pt x="250587" y="219551"/>
                    <a:pt x="254000" y="212725"/>
                  </a:cubicBezTo>
                  <a:cubicBezTo>
                    <a:pt x="256117" y="208492"/>
                    <a:pt x="258486" y="204375"/>
                    <a:pt x="260350" y="200025"/>
                  </a:cubicBezTo>
                  <a:cubicBezTo>
                    <a:pt x="264223" y="190987"/>
                    <a:pt x="262248" y="188602"/>
                    <a:pt x="269875" y="180975"/>
                  </a:cubicBezTo>
                  <a:cubicBezTo>
                    <a:pt x="272573" y="178277"/>
                    <a:pt x="276469" y="177068"/>
                    <a:pt x="279400" y="174625"/>
                  </a:cubicBezTo>
                  <a:cubicBezTo>
                    <a:pt x="282849" y="171750"/>
                    <a:pt x="285381" y="167857"/>
                    <a:pt x="288925" y="165100"/>
                  </a:cubicBezTo>
                  <a:cubicBezTo>
                    <a:pt x="294949" y="160415"/>
                    <a:pt x="307975" y="152400"/>
                    <a:pt x="307975" y="152400"/>
                  </a:cubicBezTo>
                  <a:cubicBezTo>
                    <a:pt x="306917" y="149225"/>
                    <a:pt x="307585" y="144731"/>
                    <a:pt x="304800" y="142875"/>
                  </a:cubicBezTo>
                  <a:cubicBezTo>
                    <a:pt x="300310" y="139882"/>
                    <a:pt x="294131" y="141120"/>
                    <a:pt x="288925" y="139700"/>
                  </a:cubicBezTo>
                  <a:cubicBezTo>
                    <a:pt x="282467" y="137939"/>
                    <a:pt x="275862" y="136343"/>
                    <a:pt x="269875" y="133350"/>
                  </a:cubicBezTo>
                  <a:cubicBezTo>
                    <a:pt x="265642" y="131233"/>
                    <a:pt x="261525" y="128864"/>
                    <a:pt x="257175" y="127000"/>
                  </a:cubicBezTo>
                  <a:cubicBezTo>
                    <a:pt x="254099" y="125682"/>
                    <a:pt x="250643" y="125322"/>
                    <a:pt x="247650" y="123825"/>
                  </a:cubicBezTo>
                  <a:cubicBezTo>
                    <a:pt x="244237" y="122118"/>
                    <a:pt x="241632" y="118978"/>
                    <a:pt x="238125" y="117475"/>
                  </a:cubicBezTo>
                  <a:cubicBezTo>
                    <a:pt x="211750" y="106172"/>
                    <a:pt x="239180" y="123823"/>
                    <a:pt x="212725" y="107950"/>
                  </a:cubicBezTo>
                  <a:cubicBezTo>
                    <a:pt x="206181" y="104023"/>
                    <a:pt x="200025" y="99483"/>
                    <a:pt x="193675" y="95250"/>
                  </a:cubicBezTo>
                  <a:cubicBezTo>
                    <a:pt x="184309" y="89006"/>
                    <a:pt x="182265" y="88542"/>
                    <a:pt x="174625" y="79375"/>
                  </a:cubicBezTo>
                  <a:cubicBezTo>
                    <a:pt x="172182" y="76444"/>
                    <a:pt x="170718" y="72781"/>
                    <a:pt x="168275" y="69850"/>
                  </a:cubicBezTo>
                  <a:cubicBezTo>
                    <a:pt x="159143" y="58892"/>
                    <a:pt x="151400" y="57324"/>
                    <a:pt x="146050" y="41275"/>
                  </a:cubicBezTo>
                  <a:cubicBezTo>
                    <a:pt x="144992" y="38100"/>
                    <a:pt x="144500" y="34676"/>
                    <a:pt x="142875" y="31750"/>
                  </a:cubicBezTo>
                  <a:cubicBezTo>
                    <a:pt x="139169" y="25079"/>
                    <a:pt x="133588" y="19526"/>
                    <a:pt x="130175" y="12700"/>
                  </a:cubicBezTo>
                  <a:lnTo>
                    <a:pt x="127000" y="0"/>
                  </a:lnTo>
                  <a:close/>
                </a:path>
              </a:pathLst>
            </a:custGeom>
            <a:solidFill>
              <a:srgbClr val="FFFF00"/>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19" name="フリーフォーム: 図形 1530">
              <a:extLst>
                <a:ext uri="{FF2B5EF4-FFF2-40B4-BE49-F238E27FC236}">
                  <a16:creationId xmlns:a16="http://schemas.microsoft.com/office/drawing/2014/main" id="{55C02AC7-AA69-4E0D-99C3-3981F9A9B07E}"/>
                </a:ext>
              </a:extLst>
            </p:cNvPr>
            <p:cNvSpPr/>
            <p:nvPr/>
          </p:nvSpPr>
          <p:spPr>
            <a:xfrm rot="949213">
              <a:off x="3336706" y="2120136"/>
              <a:ext cx="78797" cy="103167"/>
            </a:xfrm>
            <a:custGeom>
              <a:avLst/>
              <a:gdLst>
                <a:gd name="connsiteX0" fmla="*/ 127000 w 307975"/>
                <a:gd name="connsiteY0" fmla="*/ 0 h 403225"/>
                <a:gd name="connsiteX1" fmla="*/ 123825 w 307975"/>
                <a:gd name="connsiteY1" fmla="*/ 22225 h 403225"/>
                <a:gd name="connsiteX2" fmla="*/ 120650 w 307975"/>
                <a:gd name="connsiteY2" fmla="*/ 31750 h 403225"/>
                <a:gd name="connsiteX3" fmla="*/ 117475 w 307975"/>
                <a:gd name="connsiteY3" fmla="*/ 44450 h 403225"/>
                <a:gd name="connsiteX4" fmla="*/ 111125 w 307975"/>
                <a:gd name="connsiteY4" fmla="*/ 63500 h 403225"/>
                <a:gd name="connsiteX5" fmla="*/ 104775 w 307975"/>
                <a:gd name="connsiteY5" fmla="*/ 73025 h 403225"/>
                <a:gd name="connsiteX6" fmla="*/ 101600 w 307975"/>
                <a:gd name="connsiteY6" fmla="*/ 82550 h 403225"/>
                <a:gd name="connsiteX7" fmla="*/ 79375 w 307975"/>
                <a:gd name="connsiteY7" fmla="*/ 107950 h 403225"/>
                <a:gd name="connsiteX8" fmla="*/ 73025 w 307975"/>
                <a:gd name="connsiteY8" fmla="*/ 117475 h 403225"/>
                <a:gd name="connsiteX9" fmla="*/ 53975 w 307975"/>
                <a:gd name="connsiteY9" fmla="*/ 136525 h 403225"/>
                <a:gd name="connsiteX10" fmla="*/ 28575 w 307975"/>
                <a:gd name="connsiteY10" fmla="*/ 168275 h 403225"/>
                <a:gd name="connsiteX11" fmla="*/ 19050 w 307975"/>
                <a:gd name="connsiteY11" fmla="*/ 174625 h 403225"/>
                <a:gd name="connsiteX12" fmla="*/ 0 w 307975"/>
                <a:gd name="connsiteY12" fmla="*/ 190500 h 403225"/>
                <a:gd name="connsiteX13" fmla="*/ 22225 w 307975"/>
                <a:gd name="connsiteY13" fmla="*/ 200025 h 403225"/>
                <a:gd name="connsiteX14" fmla="*/ 53975 w 307975"/>
                <a:gd name="connsiteY14" fmla="*/ 219075 h 403225"/>
                <a:gd name="connsiteX15" fmla="*/ 76200 w 307975"/>
                <a:gd name="connsiteY15" fmla="*/ 231775 h 403225"/>
                <a:gd name="connsiteX16" fmla="*/ 88900 w 307975"/>
                <a:gd name="connsiteY16" fmla="*/ 238125 h 403225"/>
                <a:gd name="connsiteX17" fmla="*/ 107950 w 307975"/>
                <a:gd name="connsiteY17" fmla="*/ 257175 h 403225"/>
                <a:gd name="connsiteX18" fmla="*/ 117475 w 307975"/>
                <a:gd name="connsiteY18" fmla="*/ 263525 h 403225"/>
                <a:gd name="connsiteX19" fmla="*/ 133350 w 307975"/>
                <a:gd name="connsiteY19" fmla="*/ 285750 h 403225"/>
                <a:gd name="connsiteX20" fmla="*/ 146050 w 307975"/>
                <a:gd name="connsiteY20" fmla="*/ 304800 h 403225"/>
                <a:gd name="connsiteX21" fmla="*/ 155575 w 307975"/>
                <a:gd name="connsiteY21" fmla="*/ 323850 h 403225"/>
                <a:gd name="connsiteX22" fmla="*/ 171450 w 307975"/>
                <a:gd name="connsiteY22" fmla="*/ 346075 h 403225"/>
                <a:gd name="connsiteX23" fmla="*/ 177800 w 307975"/>
                <a:gd name="connsiteY23" fmla="*/ 355600 h 403225"/>
                <a:gd name="connsiteX24" fmla="*/ 184150 w 307975"/>
                <a:gd name="connsiteY24" fmla="*/ 374650 h 403225"/>
                <a:gd name="connsiteX25" fmla="*/ 196850 w 307975"/>
                <a:gd name="connsiteY25" fmla="*/ 403225 h 403225"/>
                <a:gd name="connsiteX26" fmla="*/ 193675 w 307975"/>
                <a:gd name="connsiteY26" fmla="*/ 393700 h 403225"/>
                <a:gd name="connsiteX27" fmla="*/ 200025 w 307975"/>
                <a:gd name="connsiteY27" fmla="*/ 339725 h 403225"/>
                <a:gd name="connsiteX28" fmla="*/ 206375 w 307975"/>
                <a:gd name="connsiteY28" fmla="*/ 314325 h 403225"/>
                <a:gd name="connsiteX29" fmla="*/ 212725 w 307975"/>
                <a:gd name="connsiteY29" fmla="*/ 304800 h 403225"/>
                <a:gd name="connsiteX30" fmla="*/ 219075 w 307975"/>
                <a:gd name="connsiteY30" fmla="*/ 285750 h 403225"/>
                <a:gd name="connsiteX31" fmla="*/ 222250 w 307975"/>
                <a:gd name="connsiteY31" fmla="*/ 276225 h 403225"/>
                <a:gd name="connsiteX32" fmla="*/ 228600 w 307975"/>
                <a:gd name="connsiteY32" fmla="*/ 266700 h 403225"/>
                <a:gd name="connsiteX33" fmla="*/ 238125 w 307975"/>
                <a:gd name="connsiteY33" fmla="*/ 241300 h 403225"/>
                <a:gd name="connsiteX34" fmla="*/ 241300 w 307975"/>
                <a:gd name="connsiteY34" fmla="*/ 231775 h 403225"/>
                <a:gd name="connsiteX35" fmla="*/ 254000 w 307975"/>
                <a:gd name="connsiteY35" fmla="*/ 212725 h 403225"/>
                <a:gd name="connsiteX36" fmla="*/ 260350 w 307975"/>
                <a:gd name="connsiteY36" fmla="*/ 200025 h 403225"/>
                <a:gd name="connsiteX37" fmla="*/ 269875 w 307975"/>
                <a:gd name="connsiteY37" fmla="*/ 180975 h 403225"/>
                <a:gd name="connsiteX38" fmla="*/ 279400 w 307975"/>
                <a:gd name="connsiteY38" fmla="*/ 174625 h 403225"/>
                <a:gd name="connsiteX39" fmla="*/ 288925 w 307975"/>
                <a:gd name="connsiteY39" fmla="*/ 165100 h 403225"/>
                <a:gd name="connsiteX40" fmla="*/ 307975 w 307975"/>
                <a:gd name="connsiteY40" fmla="*/ 152400 h 403225"/>
                <a:gd name="connsiteX41" fmla="*/ 304800 w 307975"/>
                <a:gd name="connsiteY41" fmla="*/ 142875 h 403225"/>
                <a:gd name="connsiteX42" fmla="*/ 288925 w 307975"/>
                <a:gd name="connsiteY42" fmla="*/ 139700 h 403225"/>
                <a:gd name="connsiteX43" fmla="*/ 269875 w 307975"/>
                <a:gd name="connsiteY43" fmla="*/ 133350 h 403225"/>
                <a:gd name="connsiteX44" fmla="*/ 257175 w 307975"/>
                <a:gd name="connsiteY44" fmla="*/ 127000 h 403225"/>
                <a:gd name="connsiteX45" fmla="*/ 247650 w 307975"/>
                <a:gd name="connsiteY45" fmla="*/ 123825 h 403225"/>
                <a:gd name="connsiteX46" fmla="*/ 238125 w 307975"/>
                <a:gd name="connsiteY46" fmla="*/ 117475 h 403225"/>
                <a:gd name="connsiteX47" fmla="*/ 212725 w 307975"/>
                <a:gd name="connsiteY47" fmla="*/ 107950 h 403225"/>
                <a:gd name="connsiteX48" fmla="*/ 193675 w 307975"/>
                <a:gd name="connsiteY48" fmla="*/ 95250 h 403225"/>
                <a:gd name="connsiteX49" fmla="*/ 174625 w 307975"/>
                <a:gd name="connsiteY49" fmla="*/ 79375 h 403225"/>
                <a:gd name="connsiteX50" fmla="*/ 168275 w 307975"/>
                <a:gd name="connsiteY50" fmla="*/ 69850 h 403225"/>
                <a:gd name="connsiteX51" fmla="*/ 146050 w 307975"/>
                <a:gd name="connsiteY51" fmla="*/ 41275 h 403225"/>
                <a:gd name="connsiteX52" fmla="*/ 142875 w 307975"/>
                <a:gd name="connsiteY52" fmla="*/ 31750 h 403225"/>
                <a:gd name="connsiteX53" fmla="*/ 130175 w 307975"/>
                <a:gd name="connsiteY53" fmla="*/ 12700 h 403225"/>
                <a:gd name="connsiteX54" fmla="*/ 127000 w 307975"/>
                <a:gd name="connsiteY54" fmla="*/ 0 h 40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07975" h="403225">
                  <a:moveTo>
                    <a:pt x="127000" y="0"/>
                  </a:moveTo>
                  <a:cubicBezTo>
                    <a:pt x="125942" y="7408"/>
                    <a:pt x="125293" y="14887"/>
                    <a:pt x="123825" y="22225"/>
                  </a:cubicBezTo>
                  <a:cubicBezTo>
                    <a:pt x="123169" y="25507"/>
                    <a:pt x="121569" y="28532"/>
                    <a:pt x="120650" y="31750"/>
                  </a:cubicBezTo>
                  <a:cubicBezTo>
                    <a:pt x="119451" y="35946"/>
                    <a:pt x="118729" y="40270"/>
                    <a:pt x="117475" y="44450"/>
                  </a:cubicBezTo>
                  <a:cubicBezTo>
                    <a:pt x="115552" y="50861"/>
                    <a:pt x="114838" y="57931"/>
                    <a:pt x="111125" y="63500"/>
                  </a:cubicBezTo>
                  <a:cubicBezTo>
                    <a:pt x="109008" y="66675"/>
                    <a:pt x="106482" y="69612"/>
                    <a:pt x="104775" y="73025"/>
                  </a:cubicBezTo>
                  <a:cubicBezTo>
                    <a:pt x="103278" y="76018"/>
                    <a:pt x="103225" y="79624"/>
                    <a:pt x="101600" y="82550"/>
                  </a:cubicBezTo>
                  <a:cubicBezTo>
                    <a:pt x="90705" y="102160"/>
                    <a:pt x="93289" y="98674"/>
                    <a:pt x="79375" y="107950"/>
                  </a:cubicBezTo>
                  <a:cubicBezTo>
                    <a:pt x="77258" y="111125"/>
                    <a:pt x="75560" y="114623"/>
                    <a:pt x="73025" y="117475"/>
                  </a:cubicBezTo>
                  <a:cubicBezTo>
                    <a:pt x="67059" y="124187"/>
                    <a:pt x="58956" y="129053"/>
                    <a:pt x="53975" y="136525"/>
                  </a:cubicBezTo>
                  <a:cubicBezTo>
                    <a:pt x="46452" y="147809"/>
                    <a:pt x="39125" y="159483"/>
                    <a:pt x="28575" y="168275"/>
                  </a:cubicBezTo>
                  <a:cubicBezTo>
                    <a:pt x="25644" y="170718"/>
                    <a:pt x="21981" y="172182"/>
                    <a:pt x="19050" y="174625"/>
                  </a:cubicBezTo>
                  <a:cubicBezTo>
                    <a:pt x="-5396" y="194997"/>
                    <a:pt x="23649" y="174734"/>
                    <a:pt x="0" y="190500"/>
                  </a:cubicBezTo>
                  <a:cubicBezTo>
                    <a:pt x="19303" y="203369"/>
                    <a:pt x="-1206" y="191238"/>
                    <a:pt x="22225" y="200025"/>
                  </a:cubicBezTo>
                  <a:cubicBezTo>
                    <a:pt x="41234" y="207153"/>
                    <a:pt x="31821" y="207998"/>
                    <a:pt x="53975" y="219075"/>
                  </a:cubicBezTo>
                  <a:cubicBezTo>
                    <a:pt x="92353" y="238264"/>
                    <a:pt x="44786" y="213824"/>
                    <a:pt x="76200" y="231775"/>
                  </a:cubicBezTo>
                  <a:cubicBezTo>
                    <a:pt x="80309" y="234123"/>
                    <a:pt x="85204" y="235168"/>
                    <a:pt x="88900" y="238125"/>
                  </a:cubicBezTo>
                  <a:cubicBezTo>
                    <a:pt x="95912" y="243735"/>
                    <a:pt x="100478" y="252194"/>
                    <a:pt x="107950" y="257175"/>
                  </a:cubicBezTo>
                  <a:lnTo>
                    <a:pt x="117475" y="263525"/>
                  </a:lnTo>
                  <a:cubicBezTo>
                    <a:pt x="131260" y="291096"/>
                    <a:pt x="115330" y="262581"/>
                    <a:pt x="133350" y="285750"/>
                  </a:cubicBezTo>
                  <a:cubicBezTo>
                    <a:pt x="138035" y="291774"/>
                    <a:pt x="141817" y="298450"/>
                    <a:pt x="146050" y="304800"/>
                  </a:cubicBezTo>
                  <a:cubicBezTo>
                    <a:pt x="164248" y="332097"/>
                    <a:pt x="142430" y="297560"/>
                    <a:pt x="155575" y="323850"/>
                  </a:cubicBezTo>
                  <a:cubicBezTo>
                    <a:pt x="158069" y="328838"/>
                    <a:pt x="169053" y="342719"/>
                    <a:pt x="171450" y="346075"/>
                  </a:cubicBezTo>
                  <a:cubicBezTo>
                    <a:pt x="173668" y="349180"/>
                    <a:pt x="176250" y="352113"/>
                    <a:pt x="177800" y="355600"/>
                  </a:cubicBezTo>
                  <a:cubicBezTo>
                    <a:pt x="180518" y="361717"/>
                    <a:pt x="180437" y="369081"/>
                    <a:pt x="184150" y="374650"/>
                  </a:cubicBezTo>
                  <a:cubicBezTo>
                    <a:pt x="194213" y="389744"/>
                    <a:pt x="189293" y="380555"/>
                    <a:pt x="196850" y="403225"/>
                  </a:cubicBezTo>
                  <a:lnTo>
                    <a:pt x="193675" y="393700"/>
                  </a:lnTo>
                  <a:cubicBezTo>
                    <a:pt x="198398" y="332303"/>
                    <a:pt x="193120" y="370799"/>
                    <a:pt x="200025" y="339725"/>
                  </a:cubicBezTo>
                  <a:cubicBezTo>
                    <a:pt x="201474" y="333204"/>
                    <a:pt x="202971" y="321133"/>
                    <a:pt x="206375" y="314325"/>
                  </a:cubicBezTo>
                  <a:cubicBezTo>
                    <a:pt x="208082" y="310912"/>
                    <a:pt x="211175" y="308287"/>
                    <a:pt x="212725" y="304800"/>
                  </a:cubicBezTo>
                  <a:cubicBezTo>
                    <a:pt x="215443" y="298683"/>
                    <a:pt x="216958" y="292100"/>
                    <a:pt x="219075" y="285750"/>
                  </a:cubicBezTo>
                  <a:cubicBezTo>
                    <a:pt x="220133" y="282575"/>
                    <a:pt x="220394" y="279010"/>
                    <a:pt x="222250" y="276225"/>
                  </a:cubicBezTo>
                  <a:lnTo>
                    <a:pt x="228600" y="266700"/>
                  </a:lnTo>
                  <a:cubicBezTo>
                    <a:pt x="234454" y="243285"/>
                    <a:pt x="228163" y="264544"/>
                    <a:pt x="238125" y="241300"/>
                  </a:cubicBezTo>
                  <a:cubicBezTo>
                    <a:pt x="239443" y="238224"/>
                    <a:pt x="239675" y="234701"/>
                    <a:pt x="241300" y="231775"/>
                  </a:cubicBezTo>
                  <a:cubicBezTo>
                    <a:pt x="245006" y="225104"/>
                    <a:pt x="250587" y="219551"/>
                    <a:pt x="254000" y="212725"/>
                  </a:cubicBezTo>
                  <a:cubicBezTo>
                    <a:pt x="256117" y="208492"/>
                    <a:pt x="258486" y="204375"/>
                    <a:pt x="260350" y="200025"/>
                  </a:cubicBezTo>
                  <a:cubicBezTo>
                    <a:pt x="264223" y="190987"/>
                    <a:pt x="262248" y="188602"/>
                    <a:pt x="269875" y="180975"/>
                  </a:cubicBezTo>
                  <a:cubicBezTo>
                    <a:pt x="272573" y="178277"/>
                    <a:pt x="276469" y="177068"/>
                    <a:pt x="279400" y="174625"/>
                  </a:cubicBezTo>
                  <a:cubicBezTo>
                    <a:pt x="282849" y="171750"/>
                    <a:pt x="285381" y="167857"/>
                    <a:pt x="288925" y="165100"/>
                  </a:cubicBezTo>
                  <a:cubicBezTo>
                    <a:pt x="294949" y="160415"/>
                    <a:pt x="307975" y="152400"/>
                    <a:pt x="307975" y="152400"/>
                  </a:cubicBezTo>
                  <a:cubicBezTo>
                    <a:pt x="306917" y="149225"/>
                    <a:pt x="307585" y="144731"/>
                    <a:pt x="304800" y="142875"/>
                  </a:cubicBezTo>
                  <a:cubicBezTo>
                    <a:pt x="300310" y="139882"/>
                    <a:pt x="294131" y="141120"/>
                    <a:pt x="288925" y="139700"/>
                  </a:cubicBezTo>
                  <a:cubicBezTo>
                    <a:pt x="282467" y="137939"/>
                    <a:pt x="275862" y="136343"/>
                    <a:pt x="269875" y="133350"/>
                  </a:cubicBezTo>
                  <a:cubicBezTo>
                    <a:pt x="265642" y="131233"/>
                    <a:pt x="261525" y="128864"/>
                    <a:pt x="257175" y="127000"/>
                  </a:cubicBezTo>
                  <a:cubicBezTo>
                    <a:pt x="254099" y="125682"/>
                    <a:pt x="250643" y="125322"/>
                    <a:pt x="247650" y="123825"/>
                  </a:cubicBezTo>
                  <a:cubicBezTo>
                    <a:pt x="244237" y="122118"/>
                    <a:pt x="241632" y="118978"/>
                    <a:pt x="238125" y="117475"/>
                  </a:cubicBezTo>
                  <a:cubicBezTo>
                    <a:pt x="211750" y="106172"/>
                    <a:pt x="239180" y="123823"/>
                    <a:pt x="212725" y="107950"/>
                  </a:cubicBezTo>
                  <a:cubicBezTo>
                    <a:pt x="206181" y="104023"/>
                    <a:pt x="200025" y="99483"/>
                    <a:pt x="193675" y="95250"/>
                  </a:cubicBezTo>
                  <a:cubicBezTo>
                    <a:pt x="184309" y="89006"/>
                    <a:pt x="182265" y="88542"/>
                    <a:pt x="174625" y="79375"/>
                  </a:cubicBezTo>
                  <a:cubicBezTo>
                    <a:pt x="172182" y="76444"/>
                    <a:pt x="170718" y="72781"/>
                    <a:pt x="168275" y="69850"/>
                  </a:cubicBezTo>
                  <a:cubicBezTo>
                    <a:pt x="159143" y="58892"/>
                    <a:pt x="151400" y="57324"/>
                    <a:pt x="146050" y="41275"/>
                  </a:cubicBezTo>
                  <a:cubicBezTo>
                    <a:pt x="144992" y="38100"/>
                    <a:pt x="144500" y="34676"/>
                    <a:pt x="142875" y="31750"/>
                  </a:cubicBezTo>
                  <a:cubicBezTo>
                    <a:pt x="139169" y="25079"/>
                    <a:pt x="133588" y="19526"/>
                    <a:pt x="130175" y="12700"/>
                  </a:cubicBezTo>
                  <a:lnTo>
                    <a:pt x="127000" y="0"/>
                  </a:lnTo>
                  <a:close/>
                </a:path>
              </a:pathLst>
            </a:custGeom>
            <a:solidFill>
              <a:srgbClr val="FFFF00"/>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20" name="フリーフォーム: 図形 1531">
              <a:extLst>
                <a:ext uri="{FF2B5EF4-FFF2-40B4-BE49-F238E27FC236}">
                  <a16:creationId xmlns:a16="http://schemas.microsoft.com/office/drawing/2014/main" id="{18B4953B-CA02-4177-A9BA-88AB2544C0A0}"/>
                </a:ext>
              </a:extLst>
            </p:cNvPr>
            <p:cNvSpPr/>
            <p:nvPr/>
          </p:nvSpPr>
          <p:spPr>
            <a:xfrm>
              <a:off x="3039506" y="2603756"/>
              <a:ext cx="78797" cy="103167"/>
            </a:xfrm>
            <a:custGeom>
              <a:avLst/>
              <a:gdLst>
                <a:gd name="connsiteX0" fmla="*/ 127000 w 307975"/>
                <a:gd name="connsiteY0" fmla="*/ 0 h 403225"/>
                <a:gd name="connsiteX1" fmla="*/ 123825 w 307975"/>
                <a:gd name="connsiteY1" fmla="*/ 22225 h 403225"/>
                <a:gd name="connsiteX2" fmla="*/ 120650 w 307975"/>
                <a:gd name="connsiteY2" fmla="*/ 31750 h 403225"/>
                <a:gd name="connsiteX3" fmla="*/ 117475 w 307975"/>
                <a:gd name="connsiteY3" fmla="*/ 44450 h 403225"/>
                <a:gd name="connsiteX4" fmla="*/ 111125 w 307975"/>
                <a:gd name="connsiteY4" fmla="*/ 63500 h 403225"/>
                <a:gd name="connsiteX5" fmla="*/ 104775 w 307975"/>
                <a:gd name="connsiteY5" fmla="*/ 73025 h 403225"/>
                <a:gd name="connsiteX6" fmla="*/ 101600 w 307975"/>
                <a:gd name="connsiteY6" fmla="*/ 82550 h 403225"/>
                <a:gd name="connsiteX7" fmla="*/ 79375 w 307975"/>
                <a:gd name="connsiteY7" fmla="*/ 107950 h 403225"/>
                <a:gd name="connsiteX8" fmla="*/ 73025 w 307975"/>
                <a:gd name="connsiteY8" fmla="*/ 117475 h 403225"/>
                <a:gd name="connsiteX9" fmla="*/ 53975 w 307975"/>
                <a:gd name="connsiteY9" fmla="*/ 136525 h 403225"/>
                <a:gd name="connsiteX10" fmla="*/ 28575 w 307975"/>
                <a:gd name="connsiteY10" fmla="*/ 168275 h 403225"/>
                <a:gd name="connsiteX11" fmla="*/ 19050 w 307975"/>
                <a:gd name="connsiteY11" fmla="*/ 174625 h 403225"/>
                <a:gd name="connsiteX12" fmla="*/ 0 w 307975"/>
                <a:gd name="connsiteY12" fmla="*/ 190500 h 403225"/>
                <a:gd name="connsiteX13" fmla="*/ 22225 w 307975"/>
                <a:gd name="connsiteY13" fmla="*/ 200025 h 403225"/>
                <a:gd name="connsiteX14" fmla="*/ 53975 w 307975"/>
                <a:gd name="connsiteY14" fmla="*/ 219075 h 403225"/>
                <a:gd name="connsiteX15" fmla="*/ 76200 w 307975"/>
                <a:gd name="connsiteY15" fmla="*/ 231775 h 403225"/>
                <a:gd name="connsiteX16" fmla="*/ 88900 w 307975"/>
                <a:gd name="connsiteY16" fmla="*/ 238125 h 403225"/>
                <a:gd name="connsiteX17" fmla="*/ 107950 w 307975"/>
                <a:gd name="connsiteY17" fmla="*/ 257175 h 403225"/>
                <a:gd name="connsiteX18" fmla="*/ 117475 w 307975"/>
                <a:gd name="connsiteY18" fmla="*/ 263525 h 403225"/>
                <a:gd name="connsiteX19" fmla="*/ 133350 w 307975"/>
                <a:gd name="connsiteY19" fmla="*/ 285750 h 403225"/>
                <a:gd name="connsiteX20" fmla="*/ 146050 w 307975"/>
                <a:gd name="connsiteY20" fmla="*/ 304800 h 403225"/>
                <a:gd name="connsiteX21" fmla="*/ 155575 w 307975"/>
                <a:gd name="connsiteY21" fmla="*/ 323850 h 403225"/>
                <a:gd name="connsiteX22" fmla="*/ 171450 w 307975"/>
                <a:gd name="connsiteY22" fmla="*/ 346075 h 403225"/>
                <a:gd name="connsiteX23" fmla="*/ 177800 w 307975"/>
                <a:gd name="connsiteY23" fmla="*/ 355600 h 403225"/>
                <a:gd name="connsiteX24" fmla="*/ 184150 w 307975"/>
                <a:gd name="connsiteY24" fmla="*/ 374650 h 403225"/>
                <a:gd name="connsiteX25" fmla="*/ 196850 w 307975"/>
                <a:gd name="connsiteY25" fmla="*/ 403225 h 403225"/>
                <a:gd name="connsiteX26" fmla="*/ 193675 w 307975"/>
                <a:gd name="connsiteY26" fmla="*/ 393700 h 403225"/>
                <a:gd name="connsiteX27" fmla="*/ 200025 w 307975"/>
                <a:gd name="connsiteY27" fmla="*/ 339725 h 403225"/>
                <a:gd name="connsiteX28" fmla="*/ 206375 w 307975"/>
                <a:gd name="connsiteY28" fmla="*/ 314325 h 403225"/>
                <a:gd name="connsiteX29" fmla="*/ 212725 w 307975"/>
                <a:gd name="connsiteY29" fmla="*/ 304800 h 403225"/>
                <a:gd name="connsiteX30" fmla="*/ 219075 w 307975"/>
                <a:gd name="connsiteY30" fmla="*/ 285750 h 403225"/>
                <a:gd name="connsiteX31" fmla="*/ 222250 w 307975"/>
                <a:gd name="connsiteY31" fmla="*/ 276225 h 403225"/>
                <a:gd name="connsiteX32" fmla="*/ 228600 w 307975"/>
                <a:gd name="connsiteY32" fmla="*/ 266700 h 403225"/>
                <a:gd name="connsiteX33" fmla="*/ 238125 w 307975"/>
                <a:gd name="connsiteY33" fmla="*/ 241300 h 403225"/>
                <a:gd name="connsiteX34" fmla="*/ 241300 w 307975"/>
                <a:gd name="connsiteY34" fmla="*/ 231775 h 403225"/>
                <a:gd name="connsiteX35" fmla="*/ 254000 w 307975"/>
                <a:gd name="connsiteY35" fmla="*/ 212725 h 403225"/>
                <a:gd name="connsiteX36" fmla="*/ 260350 w 307975"/>
                <a:gd name="connsiteY36" fmla="*/ 200025 h 403225"/>
                <a:gd name="connsiteX37" fmla="*/ 269875 w 307975"/>
                <a:gd name="connsiteY37" fmla="*/ 180975 h 403225"/>
                <a:gd name="connsiteX38" fmla="*/ 279400 w 307975"/>
                <a:gd name="connsiteY38" fmla="*/ 174625 h 403225"/>
                <a:gd name="connsiteX39" fmla="*/ 288925 w 307975"/>
                <a:gd name="connsiteY39" fmla="*/ 165100 h 403225"/>
                <a:gd name="connsiteX40" fmla="*/ 307975 w 307975"/>
                <a:gd name="connsiteY40" fmla="*/ 152400 h 403225"/>
                <a:gd name="connsiteX41" fmla="*/ 304800 w 307975"/>
                <a:gd name="connsiteY41" fmla="*/ 142875 h 403225"/>
                <a:gd name="connsiteX42" fmla="*/ 288925 w 307975"/>
                <a:gd name="connsiteY42" fmla="*/ 139700 h 403225"/>
                <a:gd name="connsiteX43" fmla="*/ 269875 w 307975"/>
                <a:gd name="connsiteY43" fmla="*/ 133350 h 403225"/>
                <a:gd name="connsiteX44" fmla="*/ 257175 w 307975"/>
                <a:gd name="connsiteY44" fmla="*/ 127000 h 403225"/>
                <a:gd name="connsiteX45" fmla="*/ 247650 w 307975"/>
                <a:gd name="connsiteY45" fmla="*/ 123825 h 403225"/>
                <a:gd name="connsiteX46" fmla="*/ 238125 w 307975"/>
                <a:gd name="connsiteY46" fmla="*/ 117475 h 403225"/>
                <a:gd name="connsiteX47" fmla="*/ 212725 w 307975"/>
                <a:gd name="connsiteY47" fmla="*/ 107950 h 403225"/>
                <a:gd name="connsiteX48" fmla="*/ 193675 w 307975"/>
                <a:gd name="connsiteY48" fmla="*/ 95250 h 403225"/>
                <a:gd name="connsiteX49" fmla="*/ 174625 w 307975"/>
                <a:gd name="connsiteY49" fmla="*/ 79375 h 403225"/>
                <a:gd name="connsiteX50" fmla="*/ 168275 w 307975"/>
                <a:gd name="connsiteY50" fmla="*/ 69850 h 403225"/>
                <a:gd name="connsiteX51" fmla="*/ 146050 w 307975"/>
                <a:gd name="connsiteY51" fmla="*/ 41275 h 403225"/>
                <a:gd name="connsiteX52" fmla="*/ 142875 w 307975"/>
                <a:gd name="connsiteY52" fmla="*/ 31750 h 403225"/>
                <a:gd name="connsiteX53" fmla="*/ 130175 w 307975"/>
                <a:gd name="connsiteY53" fmla="*/ 12700 h 403225"/>
                <a:gd name="connsiteX54" fmla="*/ 127000 w 307975"/>
                <a:gd name="connsiteY54" fmla="*/ 0 h 40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07975" h="403225">
                  <a:moveTo>
                    <a:pt x="127000" y="0"/>
                  </a:moveTo>
                  <a:cubicBezTo>
                    <a:pt x="125942" y="7408"/>
                    <a:pt x="125293" y="14887"/>
                    <a:pt x="123825" y="22225"/>
                  </a:cubicBezTo>
                  <a:cubicBezTo>
                    <a:pt x="123169" y="25507"/>
                    <a:pt x="121569" y="28532"/>
                    <a:pt x="120650" y="31750"/>
                  </a:cubicBezTo>
                  <a:cubicBezTo>
                    <a:pt x="119451" y="35946"/>
                    <a:pt x="118729" y="40270"/>
                    <a:pt x="117475" y="44450"/>
                  </a:cubicBezTo>
                  <a:cubicBezTo>
                    <a:pt x="115552" y="50861"/>
                    <a:pt x="114838" y="57931"/>
                    <a:pt x="111125" y="63500"/>
                  </a:cubicBezTo>
                  <a:cubicBezTo>
                    <a:pt x="109008" y="66675"/>
                    <a:pt x="106482" y="69612"/>
                    <a:pt x="104775" y="73025"/>
                  </a:cubicBezTo>
                  <a:cubicBezTo>
                    <a:pt x="103278" y="76018"/>
                    <a:pt x="103225" y="79624"/>
                    <a:pt x="101600" y="82550"/>
                  </a:cubicBezTo>
                  <a:cubicBezTo>
                    <a:pt x="90705" y="102160"/>
                    <a:pt x="93289" y="98674"/>
                    <a:pt x="79375" y="107950"/>
                  </a:cubicBezTo>
                  <a:cubicBezTo>
                    <a:pt x="77258" y="111125"/>
                    <a:pt x="75560" y="114623"/>
                    <a:pt x="73025" y="117475"/>
                  </a:cubicBezTo>
                  <a:cubicBezTo>
                    <a:pt x="67059" y="124187"/>
                    <a:pt x="58956" y="129053"/>
                    <a:pt x="53975" y="136525"/>
                  </a:cubicBezTo>
                  <a:cubicBezTo>
                    <a:pt x="46452" y="147809"/>
                    <a:pt x="39125" y="159483"/>
                    <a:pt x="28575" y="168275"/>
                  </a:cubicBezTo>
                  <a:cubicBezTo>
                    <a:pt x="25644" y="170718"/>
                    <a:pt x="21981" y="172182"/>
                    <a:pt x="19050" y="174625"/>
                  </a:cubicBezTo>
                  <a:cubicBezTo>
                    <a:pt x="-5396" y="194997"/>
                    <a:pt x="23649" y="174734"/>
                    <a:pt x="0" y="190500"/>
                  </a:cubicBezTo>
                  <a:cubicBezTo>
                    <a:pt x="19303" y="203369"/>
                    <a:pt x="-1206" y="191238"/>
                    <a:pt x="22225" y="200025"/>
                  </a:cubicBezTo>
                  <a:cubicBezTo>
                    <a:pt x="41234" y="207153"/>
                    <a:pt x="31821" y="207998"/>
                    <a:pt x="53975" y="219075"/>
                  </a:cubicBezTo>
                  <a:cubicBezTo>
                    <a:pt x="92353" y="238264"/>
                    <a:pt x="44786" y="213824"/>
                    <a:pt x="76200" y="231775"/>
                  </a:cubicBezTo>
                  <a:cubicBezTo>
                    <a:pt x="80309" y="234123"/>
                    <a:pt x="85204" y="235168"/>
                    <a:pt x="88900" y="238125"/>
                  </a:cubicBezTo>
                  <a:cubicBezTo>
                    <a:pt x="95912" y="243735"/>
                    <a:pt x="100478" y="252194"/>
                    <a:pt x="107950" y="257175"/>
                  </a:cubicBezTo>
                  <a:lnTo>
                    <a:pt x="117475" y="263525"/>
                  </a:lnTo>
                  <a:cubicBezTo>
                    <a:pt x="131260" y="291096"/>
                    <a:pt x="115330" y="262581"/>
                    <a:pt x="133350" y="285750"/>
                  </a:cubicBezTo>
                  <a:cubicBezTo>
                    <a:pt x="138035" y="291774"/>
                    <a:pt x="141817" y="298450"/>
                    <a:pt x="146050" y="304800"/>
                  </a:cubicBezTo>
                  <a:cubicBezTo>
                    <a:pt x="164248" y="332097"/>
                    <a:pt x="142430" y="297560"/>
                    <a:pt x="155575" y="323850"/>
                  </a:cubicBezTo>
                  <a:cubicBezTo>
                    <a:pt x="158069" y="328838"/>
                    <a:pt x="169053" y="342719"/>
                    <a:pt x="171450" y="346075"/>
                  </a:cubicBezTo>
                  <a:cubicBezTo>
                    <a:pt x="173668" y="349180"/>
                    <a:pt x="176250" y="352113"/>
                    <a:pt x="177800" y="355600"/>
                  </a:cubicBezTo>
                  <a:cubicBezTo>
                    <a:pt x="180518" y="361717"/>
                    <a:pt x="180437" y="369081"/>
                    <a:pt x="184150" y="374650"/>
                  </a:cubicBezTo>
                  <a:cubicBezTo>
                    <a:pt x="194213" y="389744"/>
                    <a:pt x="189293" y="380555"/>
                    <a:pt x="196850" y="403225"/>
                  </a:cubicBezTo>
                  <a:lnTo>
                    <a:pt x="193675" y="393700"/>
                  </a:lnTo>
                  <a:cubicBezTo>
                    <a:pt x="198398" y="332303"/>
                    <a:pt x="193120" y="370799"/>
                    <a:pt x="200025" y="339725"/>
                  </a:cubicBezTo>
                  <a:cubicBezTo>
                    <a:pt x="201474" y="333204"/>
                    <a:pt x="202971" y="321133"/>
                    <a:pt x="206375" y="314325"/>
                  </a:cubicBezTo>
                  <a:cubicBezTo>
                    <a:pt x="208082" y="310912"/>
                    <a:pt x="211175" y="308287"/>
                    <a:pt x="212725" y="304800"/>
                  </a:cubicBezTo>
                  <a:cubicBezTo>
                    <a:pt x="215443" y="298683"/>
                    <a:pt x="216958" y="292100"/>
                    <a:pt x="219075" y="285750"/>
                  </a:cubicBezTo>
                  <a:cubicBezTo>
                    <a:pt x="220133" y="282575"/>
                    <a:pt x="220394" y="279010"/>
                    <a:pt x="222250" y="276225"/>
                  </a:cubicBezTo>
                  <a:lnTo>
                    <a:pt x="228600" y="266700"/>
                  </a:lnTo>
                  <a:cubicBezTo>
                    <a:pt x="234454" y="243285"/>
                    <a:pt x="228163" y="264544"/>
                    <a:pt x="238125" y="241300"/>
                  </a:cubicBezTo>
                  <a:cubicBezTo>
                    <a:pt x="239443" y="238224"/>
                    <a:pt x="239675" y="234701"/>
                    <a:pt x="241300" y="231775"/>
                  </a:cubicBezTo>
                  <a:cubicBezTo>
                    <a:pt x="245006" y="225104"/>
                    <a:pt x="250587" y="219551"/>
                    <a:pt x="254000" y="212725"/>
                  </a:cubicBezTo>
                  <a:cubicBezTo>
                    <a:pt x="256117" y="208492"/>
                    <a:pt x="258486" y="204375"/>
                    <a:pt x="260350" y="200025"/>
                  </a:cubicBezTo>
                  <a:cubicBezTo>
                    <a:pt x="264223" y="190987"/>
                    <a:pt x="262248" y="188602"/>
                    <a:pt x="269875" y="180975"/>
                  </a:cubicBezTo>
                  <a:cubicBezTo>
                    <a:pt x="272573" y="178277"/>
                    <a:pt x="276469" y="177068"/>
                    <a:pt x="279400" y="174625"/>
                  </a:cubicBezTo>
                  <a:cubicBezTo>
                    <a:pt x="282849" y="171750"/>
                    <a:pt x="285381" y="167857"/>
                    <a:pt x="288925" y="165100"/>
                  </a:cubicBezTo>
                  <a:cubicBezTo>
                    <a:pt x="294949" y="160415"/>
                    <a:pt x="307975" y="152400"/>
                    <a:pt x="307975" y="152400"/>
                  </a:cubicBezTo>
                  <a:cubicBezTo>
                    <a:pt x="306917" y="149225"/>
                    <a:pt x="307585" y="144731"/>
                    <a:pt x="304800" y="142875"/>
                  </a:cubicBezTo>
                  <a:cubicBezTo>
                    <a:pt x="300310" y="139882"/>
                    <a:pt x="294131" y="141120"/>
                    <a:pt x="288925" y="139700"/>
                  </a:cubicBezTo>
                  <a:cubicBezTo>
                    <a:pt x="282467" y="137939"/>
                    <a:pt x="275862" y="136343"/>
                    <a:pt x="269875" y="133350"/>
                  </a:cubicBezTo>
                  <a:cubicBezTo>
                    <a:pt x="265642" y="131233"/>
                    <a:pt x="261525" y="128864"/>
                    <a:pt x="257175" y="127000"/>
                  </a:cubicBezTo>
                  <a:cubicBezTo>
                    <a:pt x="254099" y="125682"/>
                    <a:pt x="250643" y="125322"/>
                    <a:pt x="247650" y="123825"/>
                  </a:cubicBezTo>
                  <a:cubicBezTo>
                    <a:pt x="244237" y="122118"/>
                    <a:pt x="241632" y="118978"/>
                    <a:pt x="238125" y="117475"/>
                  </a:cubicBezTo>
                  <a:cubicBezTo>
                    <a:pt x="211750" y="106172"/>
                    <a:pt x="239180" y="123823"/>
                    <a:pt x="212725" y="107950"/>
                  </a:cubicBezTo>
                  <a:cubicBezTo>
                    <a:pt x="206181" y="104023"/>
                    <a:pt x="200025" y="99483"/>
                    <a:pt x="193675" y="95250"/>
                  </a:cubicBezTo>
                  <a:cubicBezTo>
                    <a:pt x="184309" y="89006"/>
                    <a:pt x="182265" y="88542"/>
                    <a:pt x="174625" y="79375"/>
                  </a:cubicBezTo>
                  <a:cubicBezTo>
                    <a:pt x="172182" y="76444"/>
                    <a:pt x="170718" y="72781"/>
                    <a:pt x="168275" y="69850"/>
                  </a:cubicBezTo>
                  <a:cubicBezTo>
                    <a:pt x="159143" y="58892"/>
                    <a:pt x="151400" y="57324"/>
                    <a:pt x="146050" y="41275"/>
                  </a:cubicBezTo>
                  <a:cubicBezTo>
                    <a:pt x="144992" y="38100"/>
                    <a:pt x="144500" y="34676"/>
                    <a:pt x="142875" y="31750"/>
                  </a:cubicBezTo>
                  <a:cubicBezTo>
                    <a:pt x="139169" y="25079"/>
                    <a:pt x="133588" y="19526"/>
                    <a:pt x="130175" y="12700"/>
                  </a:cubicBezTo>
                  <a:lnTo>
                    <a:pt x="127000" y="0"/>
                  </a:lnTo>
                  <a:close/>
                </a:path>
              </a:pathLst>
            </a:custGeom>
            <a:solidFill>
              <a:srgbClr val="FFFF00"/>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grpSp>
        <p:nvGrpSpPr>
          <p:cNvPr id="321" name="グループ化 320"/>
          <p:cNvGrpSpPr/>
          <p:nvPr/>
        </p:nvGrpSpPr>
        <p:grpSpPr>
          <a:xfrm>
            <a:off x="7770023" y="1914113"/>
            <a:ext cx="1049772" cy="1031646"/>
            <a:chOff x="5784222" y="969601"/>
            <a:chExt cx="1049772" cy="1031646"/>
          </a:xfrm>
        </p:grpSpPr>
        <p:grpSp>
          <p:nvGrpSpPr>
            <p:cNvPr id="322" name="グループ化 321">
              <a:extLst>
                <a:ext uri="{FF2B5EF4-FFF2-40B4-BE49-F238E27FC236}">
                  <a16:creationId xmlns:a16="http://schemas.microsoft.com/office/drawing/2014/main" id="{6666F817-1DF4-4975-95F7-205468F11433}"/>
                </a:ext>
              </a:extLst>
            </p:cNvPr>
            <p:cNvGrpSpPr/>
            <p:nvPr/>
          </p:nvGrpSpPr>
          <p:grpSpPr>
            <a:xfrm>
              <a:off x="5959512" y="1072072"/>
              <a:ext cx="667646" cy="929175"/>
              <a:chOff x="10871951" y="1800558"/>
              <a:chExt cx="667646" cy="929175"/>
            </a:xfrm>
          </p:grpSpPr>
          <p:sp>
            <p:nvSpPr>
              <p:cNvPr id="327" name="フリーフォーム 646">
                <a:extLst>
                  <a:ext uri="{FF2B5EF4-FFF2-40B4-BE49-F238E27FC236}">
                    <a16:creationId xmlns:a16="http://schemas.microsoft.com/office/drawing/2014/main" id="{CE58487F-02AC-4209-A533-0DAF1D3F86AA}"/>
                  </a:ext>
                </a:extLst>
              </p:cNvPr>
              <p:cNvSpPr/>
              <p:nvPr/>
            </p:nvSpPr>
            <p:spPr>
              <a:xfrm>
                <a:off x="10908796" y="1841747"/>
                <a:ext cx="610278" cy="172614"/>
              </a:xfrm>
              <a:custGeom>
                <a:avLst/>
                <a:gdLst>
                  <a:gd name="connsiteX0" fmla="*/ 0 w 908050"/>
                  <a:gd name="connsiteY0" fmla="*/ 171450 h 177800"/>
                  <a:gd name="connsiteX1" fmla="*/ 165100 w 908050"/>
                  <a:gd name="connsiteY1" fmla="*/ 0 h 177800"/>
                  <a:gd name="connsiteX2" fmla="*/ 908050 w 908050"/>
                  <a:gd name="connsiteY2" fmla="*/ 0 h 177800"/>
                  <a:gd name="connsiteX3" fmla="*/ 736600 w 908050"/>
                  <a:gd name="connsiteY3" fmla="*/ 177800 h 177800"/>
                  <a:gd name="connsiteX4" fmla="*/ 0 w 908050"/>
                  <a:gd name="connsiteY4" fmla="*/ 171450 h 177800"/>
                  <a:gd name="connsiteX0" fmla="*/ 0 w 908050"/>
                  <a:gd name="connsiteY0" fmla="*/ 171450 h 249237"/>
                  <a:gd name="connsiteX1" fmla="*/ 165100 w 908050"/>
                  <a:gd name="connsiteY1" fmla="*/ 0 h 249237"/>
                  <a:gd name="connsiteX2" fmla="*/ 908050 w 908050"/>
                  <a:gd name="connsiteY2" fmla="*/ 0 h 249237"/>
                  <a:gd name="connsiteX3" fmla="*/ 746125 w 908050"/>
                  <a:gd name="connsiteY3" fmla="*/ 249237 h 249237"/>
                  <a:gd name="connsiteX4" fmla="*/ 0 w 908050"/>
                  <a:gd name="connsiteY4" fmla="*/ 171450 h 249237"/>
                  <a:gd name="connsiteX0" fmla="*/ 0 w 917575"/>
                  <a:gd name="connsiteY0" fmla="*/ 257175 h 257175"/>
                  <a:gd name="connsiteX1" fmla="*/ 174625 w 917575"/>
                  <a:gd name="connsiteY1" fmla="*/ 0 h 257175"/>
                  <a:gd name="connsiteX2" fmla="*/ 917575 w 917575"/>
                  <a:gd name="connsiteY2" fmla="*/ 0 h 257175"/>
                  <a:gd name="connsiteX3" fmla="*/ 755650 w 917575"/>
                  <a:gd name="connsiteY3" fmla="*/ 249237 h 257175"/>
                  <a:gd name="connsiteX4" fmla="*/ 0 w 917575"/>
                  <a:gd name="connsiteY4" fmla="*/ 257175 h 257175"/>
                  <a:gd name="connsiteX0" fmla="*/ 0 w 927100"/>
                  <a:gd name="connsiteY0" fmla="*/ 257175 h 257175"/>
                  <a:gd name="connsiteX1" fmla="*/ 174625 w 927100"/>
                  <a:gd name="connsiteY1" fmla="*/ 0 h 257175"/>
                  <a:gd name="connsiteX2" fmla="*/ 927100 w 927100"/>
                  <a:gd name="connsiteY2" fmla="*/ 4763 h 257175"/>
                  <a:gd name="connsiteX3" fmla="*/ 755650 w 927100"/>
                  <a:gd name="connsiteY3" fmla="*/ 249237 h 257175"/>
                  <a:gd name="connsiteX4" fmla="*/ 0 w 927100"/>
                  <a:gd name="connsiteY4" fmla="*/ 257175 h 257175"/>
                  <a:gd name="connsiteX0" fmla="*/ 0 w 927100"/>
                  <a:gd name="connsiteY0" fmla="*/ 257175 h 257175"/>
                  <a:gd name="connsiteX1" fmla="*/ 128879 w 927100"/>
                  <a:gd name="connsiteY1" fmla="*/ 0 h 257175"/>
                  <a:gd name="connsiteX2" fmla="*/ 927100 w 927100"/>
                  <a:gd name="connsiteY2" fmla="*/ 4763 h 257175"/>
                  <a:gd name="connsiteX3" fmla="*/ 755650 w 927100"/>
                  <a:gd name="connsiteY3" fmla="*/ 249237 h 257175"/>
                  <a:gd name="connsiteX4" fmla="*/ 0 w 927100"/>
                  <a:gd name="connsiteY4" fmla="*/ 257175 h 257175"/>
                  <a:gd name="connsiteX0" fmla="*/ 0 w 927100"/>
                  <a:gd name="connsiteY0" fmla="*/ 305752 h 305752"/>
                  <a:gd name="connsiteX1" fmla="*/ 128879 w 927100"/>
                  <a:gd name="connsiteY1" fmla="*/ 48577 h 305752"/>
                  <a:gd name="connsiteX2" fmla="*/ 927100 w 927100"/>
                  <a:gd name="connsiteY2" fmla="*/ 0 h 305752"/>
                  <a:gd name="connsiteX3" fmla="*/ 755650 w 927100"/>
                  <a:gd name="connsiteY3" fmla="*/ 297814 h 305752"/>
                  <a:gd name="connsiteX4" fmla="*/ 0 w 927100"/>
                  <a:gd name="connsiteY4" fmla="*/ 305752 h 305752"/>
                  <a:gd name="connsiteX0" fmla="*/ 0 w 927100"/>
                  <a:gd name="connsiteY0" fmla="*/ 310515 h 310515"/>
                  <a:gd name="connsiteX1" fmla="*/ 161555 w 927100"/>
                  <a:gd name="connsiteY1" fmla="*/ 0 h 310515"/>
                  <a:gd name="connsiteX2" fmla="*/ 927100 w 927100"/>
                  <a:gd name="connsiteY2" fmla="*/ 4763 h 310515"/>
                  <a:gd name="connsiteX3" fmla="*/ 755650 w 927100"/>
                  <a:gd name="connsiteY3" fmla="*/ 302577 h 310515"/>
                  <a:gd name="connsiteX4" fmla="*/ 0 w 927100"/>
                  <a:gd name="connsiteY4" fmla="*/ 310515 h 310515"/>
                  <a:gd name="connsiteX0" fmla="*/ 0 w 927100"/>
                  <a:gd name="connsiteY0" fmla="*/ 310515 h 310515"/>
                  <a:gd name="connsiteX1" fmla="*/ 161555 w 927100"/>
                  <a:gd name="connsiteY1" fmla="*/ 0 h 310515"/>
                  <a:gd name="connsiteX2" fmla="*/ 927100 w 927100"/>
                  <a:gd name="connsiteY2" fmla="*/ 4763 h 310515"/>
                  <a:gd name="connsiteX3" fmla="*/ 769265 w 927100"/>
                  <a:gd name="connsiteY3" fmla="*/ 302577 h 310515"/>
                  <a:gd name="connsiteX4" fmla="*/ 0 w 927100"/>
                  <a:gd name="connsiteY4" fmla="*/ 310515 h 310515"/>
                  <a:gd name="connsiteX0" fmla="*/ 0 w 927100"/>
                  <a:gd name="connsiteY0" fmla="*/ 305753 h 305753"/>
                  <a:gd name="connsiteX1" fmla="*/ 222807 w 927100"/>
                  <a:gd name="connsiteY1" fmla="*/ 15643 h 305753"/>
                  <a:gd name="connsiteX2" fmla="*/ 927100 w 927100"/>
                  <a:gd name="connsiteY2" fmla="*/ 1 h 305753"/>
                  <a:gd name="connsiteX3" fmla="*/ 769265 w 927100"/>
                  <a:gd name="connsiteY3" fmla="*/ 297815 h 305753"/>
                  <a:gd name="connsiteX4" fmla="*/ 0 w 927100"/>
                  <a:gd name="connsiteY4" fmla="*/ 305753 h 305753"/>
                  <a:gd name="connsiteX0" fmla="*/ 0 w 927100"/>
                  <a:gd name="connsiteY0" fmla="*/ 305751 h 305751"/>
                  <a:gd name="connsiteX1" fmla="*/ 193275 w 927100"/>
                  <a:gd name="connsiteY1" fmla="*/ 337 h 305751"/>
                  <a:gd name="connsiteX2" fmla="*/ 927100 w 927100"/>
                  <a:gd name="connsiteY2" fmla="*/ -1 h 305751"/>
                  <a:gd name="connsiteX3" fmla="*/ 769265 w 927100"/>
                  <a:gd name="connsiteY3" fmla="*/ 297813 h 305751"/>
                  <a:gd name="connsiteX4" fmla="*/ 0 w 927100"/>
                  <a:gd name="connsiteY4" fmla="*/ 305751 h 305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00" h="305751">
                    <a:moveTo>
                      <a:pt x="0" y="305751"/>
                    </a:moveTo>
                    <a:lnTo>
                      <a:pt x="193275" y="337"/>
                    </a:lnTo>
                    <a:lnTo>
                      <a:pt x="927100" y="-1"/>
                    </a:lnTo>
                    <a:lnTo>
                      <a:pt x="769265" y="297813"/>
                    </a:lnTo>
                    <a:lnTo>
                      <a:pt x="0" y="305751"/>
                    </a:lnTo>
                    <a:close/>
                  </a:path>
                </a:pathLst>
              </a:custGeom>
              <a:solidFill>
                <a:srgbClr val="FBF2E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28" name="正方形/長方形 327">
                <a:extLst>
                  <a:ext uri="{FF2B5EF4-FFF2-40B4-BE49-F238E27FC236}">
                    <a16:creationId xmlns:a16="http://schemas.microsoft.com/office/drawing/2014/main" id="{0325294C-75F7-4623-B5AC-07C1E68F71BA}"/>
                  </a:ext>
                </a:extLst>
              </p:cNvPr>
              <p:cNvSpPr/>
              <p:nvPr/>
            </p:nvSpPr>
            <p:spPr>
              <a:xfrm>
                <a:off x="10908795" y="2017818"/>
                <a:ext cx="515446" cy="704274"/>
              </a:xfrm>
              <a:prstGeom prst="rect">
                <a:avLst/>
              </a:prstGeom>
              <a:solidFill>
                <a:srgbClr val="FBF2E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29" name="フリーフォーム 648">
                <a:extLst>
                  <a:ext uri="{FF2B5EF4-FFF2-40B4-BE49-F238E27FC236}">
                    <a16:creationId xmlns:a16="http://schemas.microsoft.com/office/drawing/2014/main" id="{66378EBD-05A6-48A5-BC95-BD068B3A4196}"/>
                  </a:ext>
                </a:extLst>
              </p:cNvPr>
              <p:cNvSpPr/>
              <p:nvPr/>
            </p:nvSpPr>
            <p:spPr>
              <a:xfrm>
                <a:off x="11423557" y="1836117"/>
                <a:ext cx="116040" cy="893616"/>
              </a:xfrm>
              <a:custGeom>
                <a:avLst/>
                <a:gdLst>
                  <a:gd name="connsiteX0" fmla="*/ 158750 w 177800"/>
                  <a:gd name="connsiteY0" fmla="*/ 0 h 596900"/>
                  <a:gd name="connsiteX1" fmla="*/ 0 w 177800"/>
                  <a:gd name="connsiteY1" fmla="*/ 171450 h 596900"/>
                  <a:gd name="connsiteX2" fmla="*/ 0 w 177800"/>
                  <a:gd name="connsiteY2" fmla="*/ 596900 h 596900"/>
                  <a:gd name="connsiteX3" fmla="*/ 177800 w 177800"/>
                  <a:gd name="connsiteY3" fmla="*/ 412750 h 596900"/>
                  <a:gd name="connsiteX4" fmla="*/ 158750 w 177800"/>
                  <a:gd name="connsiteY4" fmla="*/ 0 h 596900"/>
                  <a:gd name="connsiteX0" fmla="*/ 173038 w 177800"/>
                  <a:gd name="connsiteY0" fmla="*/ 0 h 601662"/>
                  <a:gd name="connsiteX1" fmla="*/ 0 w 177800"/>
                  <a:gd name="connsiteY1" fmla="*/ 176212 h 601662"/>
                  <a:gd name="connsiteX2" fmla="*/ 0 w 177800"/>
                  <a:gd name="connsiteY2" fmla="*/ 601662 h 601662"/>
                  <a:gd name="connsiteX3" fmla="*/ 177800 w 177800"/>
                  <a:gd name="connsiteY3" fmla="*/ 417512 h 601662"/>
                  <a:gd name="connsiteX4" fmla="*/ 173038 w 177800"/>
                  <a:gd name="connsiteY4" fmla="*/ 0 h 601662"/>
                  <a:gd name="connsiteX0" fmla="*/ 177800 w 182562"/>
                  <a:gd name="connsiteY0" fmla="*/ 0 h 601662"/>
                  <a:gd name="connsiteX1" fmla="*/ 0 w 182562"/>
                  <a:gd name="connsiteY1" fmla="*/ 238125 h 601662"/>
                  <a:gd name="connsiteX2" fmla="*/ 4762 w 182562"/>
                  <a:gd name="connsiteY2" fmla="*/ 601662 h 601662"/>
                  <a:gd name="connsiteX3" fmla="*/ 182562 w 182562"/>
                  <a:gd name="connsiteY3" fmla="*/ 417512 h 601662"/>
                  <a:gd name="connsiteX4" fmla="*/ 177800 w 182562"/>
                  <a:gd name="connsiteY4" fmla="*/ 0 h 601662"/>
                  <a:gd name="connsiteX0" fmla="*/ 178259 w 183021"/>
                  <a:gd name="connsiteY0" fmla="*/ 0 h 673100"/>
                  <a:gd name="connsiteX1" fmla="*/ 459 w 183021"/>
                  <a:gd name="connsiteY1" fmla="*/ 238125 h 673100"/>
                  <a:gd name="connsiteX2" fmla="*/ 458 w 183021"/>
                  <a:gd name="connsiteY2" fmla="*/ 673100 h 673100"/>
                  <a:gd name="connsiteX3" fmla="*/ 183021 w 183021"/>
                  <a:gd name="connsiteY3" fmla="*/ 417512 h 673100"/>
                  <a:gd name="connsiteX4" fmla="*/ 178259 w 183021"/>
                  <a:gd name="connsiteY4" fmla="*/ 0 h 673100"/>
                  <a:gd name="connsiteX0" fmla="*/ 178259 w 190641"/>
                  <a:gd name="connsiteY0" fmla="*/ 0 h 673100"/>
                  <a:gd name="connsiteX1" fmla="*/ 459 w 190641"/>
                  <a:gd name="connsiteY1" fmla="*/ 238125 h 673100"/>
                  <a:gd name="connsiteX2" fmla="*/ 458 w 190641"/>
                  <a:gd name="connsiteY2" fmla="*/ 673100 h 673100"/>
                  <a:gd name="connsiteX3" fmla="*/ 190641 w 190641"/>
                  <a:gd name="connsiteY3" fmla="*/ 379412 h 673100"/>
                  <a:gd name="connsiteX4" fmla="*/ 178259 w 190641"/>
                  <a:gd name="connsiteY4" fmla="*/ 0 h 673100"/>
                  <a:gd name="connsiteX0" fmla="*/ 178259 w 190641"/>
                  <a:gd name="connsiteY0" fmla="*/ 0 h 734060"/>
                  <a:gd name="connsiteX1" fmla="*/ 459 w 190641"/>
                  <a:gd name="connsiteY1" fmla="*/ 299085 h 734060"/>
                  <a:gd name="connsiteX2" fmla="*/ 458 w 190641"/>
                  <a:gd name="connsiteY2" fmla="*/ 734060 h 734060"/>
                  <a:gd name="connsiteX3" fmla="*/ 190641 w 190641"/>
                  <a:gd name="connsiteY3" fmla="*/ 440372 h 734060"/>
                  <a:gd name="connsiteX4" fmla="*/ 178259 w 190641"/>
                  <a:gd name="connsiteY4" fmla="*/ 0 h 734060"/>
                  <a:gd name="connsiteX0" fmla="*/ 181434 w 190641"/>
                  <a:gd name="connsiteY0" fmla="*/ 0 h 718185"/>
                  <a:gd name="connsiteX1" fmla="*/ 459 w 190641"/>
                  <a:gd name="connsiteY1" fmla="*/ 283210 h 718185"/>
                  <a:gd name="connsiteX2" fmla="*/ 458 w 190641"/>
                  <a:gd name="connsiteY2" fmla="*/ 718185 h 718185"/>
                  <a:gd name="connsiteX3" fmla="*/ 190641 w 190641"/>
                  <a:gd name="connsiteY3" fmla="*/ 424497 h 718185"/>
                  <a:gd name="connsiteX4" fmla="*/ 181434 w 190641"/>
                  <a:gd name="connsiteY4" fmla="*/ 0 h 718185"/>
                  <a:gd name="connsiteX0" fmla="*/ 181434 w 181680"/>
                  <a:gd name="connsiteY0" fmla="*/ 0 h 718185"/>
                  <a:gd name="connsiteX1" fmla="*/ 459 w 181680"/>
                  <a:gd name="connsiteY1" fmla="*/ 283210 h 718185"/>
                  <a:gd name="connsiteX2" fmla="*/ 458 w 181680"/>
                  <a:gd name="connsiteY2" fmla="*/ 718185 h 718185"/>
                  <a:gd name="connsiteX3" fmla="*/ 177941 w 181680"/>
                  <a:gd name="connsiteY3" fmla="*/ 424497 h 718185"/>
                  <a:gd name="connsiteX4" fmla="*/ 181434 w 181680"/>
                  <a:gd name="connsiteY4" fmla="*/ 0 h 718185"/>
                  <a:gd name="connsiteX0" fmla="*/ 180974 w 181220"/>
                  <a:gd name="connsiteY0" fmla="*/ 0 h 1399216"/>
                  <a:gd name="connsiteX1" fmla="*/ -1 w 181220"/>
                  <a:gd name="connsiteY1" fmla="*/ 283210 h 1399216"/>
                  <a:gd name="connsiteX2" fmla="*/ 22955 w 181220"/>
                  <a:gd name="connsiteY2" fmla="*/ 1399216 h 1399216"/>
                  <a:gd name="connsiteX3" fmla="*/ 177481 w 181220"/>
                  <a:gd name="connsiteY3" fmla="*/ 424497 h 1399216"/>
                  <a:gd name="connsiteX4" fmla="*/ 180974 w 181220"/>
                  <a:gd name="connsiteY4" fmla="*/ 0 h 1399216"/>
                  <a:gd name="connsiteX0" fmla="*/ 180976 w 215744"/>
                  <a:gd name="connsiteY0" fmla="*/ 0 h 1399216"/>
                  <a:gd name="connsiteX1" fmla="*/ 1 w 215744"/>
                  <a:gd name="connsiteY1" fmla="*/ 283210 h 1399216"/>
                  <a:gd name="connsiteX2" fmla="*/ 22957 w 215744"/>
                  <a:gd name="connsiteY2" fmla="*/ 1399216 h 1399216"/>
                  <a:gd name="connsiteX3" fmla="*/ 215744 w 215744"/>
                  <a:gd name="connsiteY3" fmla="*/ 1136134 h 1399216"/>
                  <a:gd name="connsiteX4" fmla="*/ 180976 w 215744"/>
                  <a:gd name="connsiteY4" fmla="*/ 0 h 1399216"/>
                  <a:gd name="connsiteX0" fmla="*/ 186076 w 215742"/>
                  <a:gd name="connsiteY0" fmla="*/ 0 h 1593067"/>
                  <a:gd name="connsiteX1" fmla="*/ -1 w 215742"/>
                  <a:gd name="connsiteY1" fmla="*/ 477061 h 1593067"/>
                  <a:gd name="connsiteX2" fmla="*/ 22955 w 215742"/>
                  <a:gd name="connsiteY2" fmla="*/ 1593067 h 1593067"/>
                  <a:gd name="connsiteX3" fmla="*/ 215742 w 215742"/>
                  <a:gd name="connsiteY3" fmla="*/ 1329985 h 1593067"/>
                  <a:gd name="connsiteX4" fmla="*/ 186076 w 215742"/>
                  <a:gd name="connsiteY4" fmla="*/ 0 h 1593067"/>
                  <a:gd name="connsiteX0" fmla="*/ 175875 w 205541"/>
                  <a:gd name="connsiteY0" fmla="*/ 0 h 1593067"/>
                  <a:gd name="connsiteX1" fmla="*/ 0 w 205541"/>
                  <a:gd name="connsiteY1" fmla="*/ 298513 h 1593067"/>
                  <a:gd name="connsiteX2" fmla="*/ 12754 w 205541"/>
                  <a:gd name="connsiteY2" fmla="*/ 1593067 h 1593067"/>
                  <a:gd name="connsiteX3" fmla="*/ 205541 w 205541"/>
                  <a:gd name="connsiteY3" fmla="*/ 1329985 h 1593067"/>
                  <a:gd name="connsiteX4" fmla="*/ 175875 w 205541"/>
                  <a:gd name="connsiteY4" fmla="*/ 0 h 1593067"/>
                  <a:gd name="connsiteX0" fmla="*/ 175875 w 205541"/>
                  <a:gd name="connsiteY0" fmla="*/ 0 h 1582864"/>
                  <a:gd name="connsiteX1" fmla="*/ 0 w 205541"/>
                  <a:gd name="connsiteY1" fmla="*/ 288310 h 1582864"/>
                  <a:gd name="connsiteX2" fmla="*/ 12754 w 205541"/>
                  <a:gd name="connsiteY2" fmla="*/ 1582864 h 1582864"/>
                  <a:gd name="connsiteX3" fmla="*/ 205541 w 205541"/>
                  <a:gd name="connsiteY3" fmla="*/ 1319782 h 1582864"/>
                  <a:gd name="connsiteX4" fmla="*/ 175875 w 205541"/>
                  <a:gd name="connsiteY4" fmla="*/ 0 h 1582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541" h="1582864">
                    <a:moveTo>
                      <a:pt x="175875" y="0"/>
                    </a:moveTo>
                    <a:lnTo>
                      <a:pt x="0" y="288310"/>
                    </a:lnTo>
                    <a:cubicBezTo>
                      <a:pt x="1587" y="409489"/>
                      <a:pt x="11167" y="1461685"/>
                      <a:pt x="12754" y="1582864"/>
                    </a:cubicBezTo>
                    <a:lnTo>
                      <a:pt x="205541" y="1319782"/>
                    </a:lnTo>
                    <a:cubicBezTo>
                      <a:pt x="203954" y="1180611"/>
                      <a:pt x="177462" y="139171"/>
                      <a:pt x="175875" y="0"/>
                    </a:cubicBezTo>
                    <a:close/>
                  </a:path>
                </a:pathLst>
              </a:custGeom>
              <a:solidFill>
                <a:srgbClr val="FBF2E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nvGrpSpPr>
              <p:cNvPr id="330" name="グループ化 329">
                <a:extLst>
                  <a:ext uri="{FF2B5EF4-FFF2-40B4-BE49-F238E27FC236}">
                    <a16:creationId xmlns:a16="http://schemas.microsoft.com/office/drawing/2014/main" id="{8F478CBA-A88E-45D4-80E6-06B728F3A15C}"/>
                  </a:ext>
                </a:extLst>
              </p:cNvPr>
              <p:cNvGrpSpPr/>
              <p:nvPr/>
            </p:nvGrpSpPr>
            <p:grpSpPr>
              <a:xfrm>
                <a:off x="10871951" y="2213354"/>
                <a:ext cx="550897" cy="85440"/>
                <a:chOff x="3929460" y="4950530"/>
                <a:chExt cx="607325" cy="94192"/>
              </a:xfrm>
            </p:grpSpPr>
            <p:sp>
              <p:nvSpPr>
                <p:cNvPr id="360" name="正方形/長方形 359">
                  <a:extLst>
                    <a:ext uri="{FF2B5EF4-FFF2-40B4-BE49-F238E27FC236}">
                      <a16:creationId xmlns:a16="http://schemas.microsoft.com/office/drawing/2014/main" id="{77D7FDB6-7EE9-462A-8473-E5A8C5E134CC}"/>
                    </a:ext>
                  </a:extLst>
                </p:cNvPr>
                <p:cNvSpPr/>
                <p:nvPr/>
              </p:nvSpPr>
              <p:spPr>
                <a:xfrm>
                  <a:off x="3929460" y="4990576"/>
                  <a:ext cx="564482" cy="5318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61" name="フリーフォーム 697">
                  <a:extLst>
                    <a:ext uri="{FF2B5EF4-FFF2-40B4-BE49-F238E27FC236}">
                      <a16:creationId xmlns:a16="http://schemas.microsoft.com/office/drawing/2014/main" id="{04E2A25B-0C72-418D-AB82-75481C64780B}"/>
                    </a:ext>
                  </a:extLst>
                </p:cNvPr>
                <p:cNvSpPr/>
                <p:nvPr/>
              </p:nvSpPr>
              <p:spPr>
                <a:xfrm>
                  <a:off x="4488685" y="4950530"/>
                  <a:ext cx="48100" cy="94192"/>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362" name="直線コネクタ 361">
                  <a:extLst>
                    <a:ext uri="{FF2B5EF4-FFF2-40B4-BE49-F238E27FC236}">
                      <a16:creationId xmlns:a16="http://schemas.microsoft.com/office/drawing/2014/main" id="{48BF72A0-5223-474C-9916-4171E4C8B970}"/>
                    </a:ext>
                  </a:extLst>
                </p:cNvPr>
                <p:cNvCxnSpPr/>
                <p:nvPr/>
              </p:nvCxnSpPr>
              <p:spPr>
                <a:xfrm flipV="1">
                  <a:off x="3930377" y="4957759"/>
                  <a:ext cx="38785" cy="34740"/>
                </a:xfrm>
                <a:prstGeom prst="line">
                  <a:avLst/>
                </a:prstGeom>
                <a:ln w="127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331" name="グループ化 330">
                <a:extLst>
                  <a:ext uri="{FF2B5EF4-FFF2-40B4-BE49-F238E27FC236}">
                    <a16:creationId xmlns:a16="http://schemas.microsoft.com/office/drawing/2014/main" id="{C2590A89-FE90-472D-959F-4F249B73FDF4}"/>
                  </a:ext>
                </a:extLst>
              </p:cNvPr>
              <p:cNvGrpSpPr/>
              <p:nvPr/>
            </p:nvGrpSpPr>
            <p:grpSpPr>
              <a:xfrm>
                <a:off x="10871951" y="2310265"/>
                <a:ext cx="550897" cy="85440"/>
                <a:chOff x="3929460" y="5159785"/>
                <a:chExt cx="607325" cy="94192"/>
              </a:xfrm>
            </p:grpSpPr>
            <p:sp>
              <p:nvSpPr>
                <p:cNvPr id="357" name="正方形/長方形 356">
                  <a:extLst>
                    <a:ext uri="{FF2B5EF4-FFF2-40B4-BE49-F238E27FC236}">
                      <a16:creationId xmlns:a16="http://schemas.microsoft.com/office/drawing/2014/main" id="{7D455B50-2A09-4E15-979C-26ABBF4B96DA}"/>
                    </a:ext>
                  </a:extLst>
                </p:cNvPr>
                <p:cNvSpPr/>
                <p:nvPr/>
              </p:nvSpPr>
              <p:spPr>
                <a:xfrm>
                  <a:off x="3929460" y="5199102"/>
                  <a:ext cx="564482" cy="48716"/>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58" name="フリーフォーム 701">
                  <a:extLst>
                    <a:ext uri="{FF2B5EF4-FFF2-40B4-BE49-F238E27FC236}">
                      <a16:creationId xmlns:a16="http://schemas.microsoft.com/office/drawing/2014/main" id="{DA5A2DCA-E397-4177-A76C-A45B63448A7C}"/>
                    </a:ext>
                  </a:extLst>
                </p:cNvPr>
                <p:cNvSpPr/>
                <p:nvPr/>
              </p:nvSpPr>
              <p:spPr>
                <a:xfrm>
                  <a:off x="4488685" y="5159785"/>
                  <a:ext cx="48100" cy="94192"/>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359" name="直線コネクタ 358">
                  <a:extLst>
                    <a:ext uri="{FF2B5EF4-FFF2-40B4-BE49-F238E27FC236}">
                      <a16:creationId xmlns:a16="http://schemas.microsoft.com/office/drawing/2014/main" id="{6743C1AE-0FBC-42E0-9E25-8B154C5DDF25}"/>
                    </a:ext>
                  </a:extLst>
                </p:cNvPr>
                <p:cNvCxnSpPr/>
                <p:nvPr/>
              </p:nvCxnSpPr>
              <p:spPr>
                <a:xfrm flipV="1">
                  <a:off x="3930377" y="5164717"/>
                  <a:ext cx="38785" cy="34740"/>
                </a:xfrm>
                <a:prstGeom prst="line">
                  <a:avLst/>
                </a:prstGeom>
                <a:ln w="127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332" name="グループ化 331">
                <a:extLst>
                  <a:ext uri="{FF2B5EF4-FFF2-40B4-BE49-F238E27FC236}">
                    <a16:creationId xmlns:a16="http://schemas.microsoft.com/office/drawing/2014/main" id="{58429A57-23CC-4BF3-A4BC-8B17A47E28FF}"/>
                  </a:ext>
                </a:extLst>
              </p:cNvPr>
              <p:cNvGrpSpPr/>
              <p:nvPr/>
            </p:nvGrpSpPr>
            <p:grpSpPr>
              <a:xfrm>
                <a:off x="10871951" y="2391439"/>
                <a:ext cx="550897" cy="89028"/>
                <a:chOff x="3929460" y="5250762"/>
                <a:chExt cx="607325" cy="98147"/>
              </a:xfrm>
            </p:grpSpPr>
            <p:sp>
              <p:nvSpPr>
                <p:cNvPr id="354" name="正方形/長方形 353">
                  <a:extLst>
                    <a:ext uri="{FF2B5EF4-FFF2-40B4-BE49-F238E27FC236}">
                      <a16:creationId xmlns:a16="http://schemas.microsoft.com/office/drawing/2014/main" id="{C9D5FB8F-89EF-4A5D-B145-71B3D361B3BC}"/>
                    </a:ext>
                  </a:extLst>
                </p:cNvPr>
                <p:cNvSpPr/>
                <p:nvPr/>
              </p:nvSpPr>
              <p:spPr>
                <a:xfrm>
                  <a:off x="3929460" y="5292649"/>
                  <a:ext cx="564482" cy="51009"/>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55" name="フリーフォーム 705">
                  <a:extLst>
                    <a:ext uri="{FF2B5EF4-FFF2-40B4-BE49-F238E27FC236}">
                      <a16:creationId xmlns:a16="http://schemas.microsoft.com/office/drawing/2014/main" id="{55A88872-A16D-4FC2-A17E-AC7935B98F78}"/>
                    </a:ext>
                  </a:extLst>
                </p:cNvPr>
                <p:cNvSpPr/>
                <p:nvPr/>
              </p:nvSpPr>
              <p:spPr>
                <a:xfrm>
                  <a:off x="4488685" y="5254717"/>
                  <a:ext cx="48100" cy="94192"/>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356" name="直線コネクタ 355">
                  <a:extLst>
                    <a:ext uri="{FF2B5EF4-FFF2-40B4-BE49-F238E27FC236}">
                      <a16:creationId xmlns:a16="http://schemas.microsoft.com/office/drawing/2014/main" id="{D73E1C9F-B3E7-41F5-AA90-6E8C7ACFC816}"/>
                    </a:ext>
                  </a:extLst>
                </p:cNvPr>
                <p:cNvCxnSpPr/>
                <p:nvPr/>
              </p:nvCxnSpPr>
              <p:spPr>
                <a:xfrm flipV="1">
                  <a:off x="3930377" y="5250762"/>
                  <a:ext cx="38785" cy="34740"/>
                </a:xfrm>
                <a:prstGeom prst="line">
                  <a:avLst/>
                </a:prstGeom>
                <a:ln w="127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333" name="グループ化 332">
                <a:extLst>
                  <a:ext uri="{FF2B5EF4-FFF2-40B4-BE49-F238E27FC236}">
                    <a16:creationId xmlns:a16="http://schemas.microsoft.com/office/drawing/2014/main" id="{833BD081-8775-4223-8CE9-07B69EF5E053}"/>
                  </a:ext>
                </a:extLst>
              </p:cNvPr>
              <p:cNvGrpSpPr/>
              <p:nvPr/>
            </p:nvGrpSpPr>
            <p:grpSpPr>
              <a:xfrm>
                <a:off x="10871951" y="2482606"/>
                <a:ext cx="550897" cy="85440"/>
                <a:chOff x="3929460" y="5354284"/>
                <a:chExt cx="607325" cy="94192"/>
              </a:xfrm>
            </p:grpSpPr>
            <p:sp>
              <p:nvSpPr>
                <p:cNvPr id="351" name="正方形/長方形 350">
                  <a:extLst>
                    <a:ext uri="{FF2B5EF4-FFF2-40B4-BE49-F238E27FC236}">
                      <a16:creationId xmlns:a16="http://schemas.microsoft.com/office/drawing/2014/main" id="{61DB78AE-88D0-4708-94F1-76C965D420E7}"/>
                    </a:ext>
                  </a:extLst>
                </p:cNvPr>
                <p:cNvSpPr/>
                <p:nvPr/>
              </p:nvSpPr>
              <p:spPr>
                <a:xfrm>
                  <a:off x="3929460" y="5392644"/>
                  <a:ext cx="564482" cy="52222"/>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52" name="フリーフォーム 709">
                  <a:extLst>
                    <a:ext uri="{FF2B5EF4-FFF2-40B4-BE49-F238E27FC236}">
                      <a16:creationId xmlns:a16="http://schemas.microsoft.com/office/drawing/2014/main" id="{5D61E9E1-F92E-441D-B9B7-CAA9C5B35891}"/>
                    </a:ext>
                  </a:extLst>
                </p:cNvPr>
                <p:cNvSpPr/>
                <p:nvPr/>
              </p:nvSpPr>
              <p:spPr>
                <a:xfrm>
                  <a:off x="4488685" y="5354284"/>
                  <a:ext cx="48100" cy="94192"/>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353" name="直線コネクタ 352">
                  <a:extLst>
                    <a:ext uri="{FF2B5EF4-FFF2-40B4-BE49-F238E27FC236}">
                      <a16:creationId xmlns:a16="http://schemas.microsoft.com/office/drawing/2014/main" id="{B27AC37C-37F4-445B-B564-B8CBC2C0565E}"/>
                    </a:ext>
                  </a:extLst>
                </p:cNvPr>
                <p:cNvCxnSpPr/>
                <p:nvPr/>
              </p:nvCxnSpPr>
              <p:spPr>
                <a:xfrm flipV="1">
                  <a:off x="3930377" y="5362778"/>
                  <a:ext cx="38785" cy="34740"/>
                </a:xfrm>
                <a:prstGeom prst="line">
                  <a:avLst/>
                </a:prstGeom>
                <a:ln w="127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334" name="グループ化 333">
                <a:extLst>
                  <a:ext uri="{FF2B5EF4-FFF2-40B4-BE49-F238E27FC236}">
                    <a16:creationId xmlns:a16="http://schemas.microsoft.com/office/drawing/2014/main" id="{E02AB818-D8F1-4005-AB50-126F70A48C7F}"/>
                  </a:ext>
                </a:extLst>
              </p:cNvPr>
              <p:cNvGrpSpPr/>
              <p:nvPr/>
            </p:nvGrpSpPr>
            <p:grpSpPr>
              <a:xfrm>
                <a:off x="11297000" y="1800558"/>
                <a:ext cx="153852" cy="122059"/>
                <a:chOff x="2098540" y="4715547"/>
                <a:chExt cx="695416" cy="874013"/>
              </a:xfrm>
            </p:grpSpPr>
            <p:sp>
              <p:nvSpPr>
                <p:cNvPr id="348" name="フリーフォーム 728">
                  <a:extLst>
                    <a:ext uri="{FF2B5EF4-FFF2-40B4-BE49-F238E27FC236}">
                      <a16:creationId xmlns:a16="http://schemas.microsoft.com/office/drawing/2014/main" id="{EBBEE9D9-5250-404B-A54D-74803666B592}"/>
                    </a:ext>
                  </a:extLst>
                </p:cNvPr>
                <p:cNvSpPr/>
                <p:nvPr/>
              </p:nvSpPr>
              <p:spPr>
                <a:xfrm>
                  <a:off x="2098540" y="4715547"/>
                  <a:ext cx="672789" cy="190295"/>
                </a:xfrm>
                <a:custGeom>
                  <a:avLst/>
                  <a:gdLst>
                    <a:gd name="connsiteX0" fmla="*/ 0 w 908050"/>
                    <a:gd name="connsiteY0" fmla="*/ 171450 h 177800"/>
                    <a:gd name="connsiteX1" fmla="*/ 165100 w 908050"/>
                    <a:gd name="connsiteY1" fmla="*/ 0 h 177800"/>
                    <a:gd name="connsiteX2" fmla="*/ 908050 w 908050"/>
                    <a:gd name="connsiteY2" fmla="*/ 0 h 177800"/>
                    <a:gd name="connsiteX3" fmla="*/ 736600 w 908050"/>
                    <a:gd name="connsiteY3" fmla="*/ 177800 h 177800"/>
                    <a:gd name="connsiteX4" fmla="*/ 0 w 908050"/>
                    <a:gd name="connsiteY4" fmla="*/ 171450 h 177800"/>
                    <a:gd name="connsiteX0" fmla="*/ 0 w 908050"/>
                    <a:gd name="connsiteY0" fmla="*/ 171450 h 249237"/>
                    <a:gd name="connsiteX1" fmla="*/ 165100 w 908050"/>
                    <a:gd name="connsiteY1" fmla="*/ 0 h 249237"/>
                    <a:gd name="connsiteX2" fmla="*/ 908050 w 908050"/>
                    <a:gd name="connsiteY2" fmla="*/ 0 h 249237"/>
                    <a:gd name="connsiteX3" fmla="*/ 746125 w 908050"/>
                    <a:gd name="connsiteY3" fmla="*/ 249237 h 249237"/>
                    <a:gd name="connsiteX4" fmla="*/ 0 w 908050"/>
                    <a:gd name="connsiteY4" fmla="*/ 171450 h 249237"/>
                    <a:gd name="connsiteX0" fmla="*/ 0 w 917575"/>
                    <a:gd name="connsiteY0" fmla="*/ 257175 h 257175"/>
                    <a:gd name="connsiteX1" fmla="*/ 174625 w 917575"/>
                    <a:gd name="connsiteY1" fmla="*/ 0 h 257175"/>
                    <a:gd name="connsiteX2" fmla="*/ 917575 w 917575"/>
                    <a:gd name="connsiteY2" fmla="*/ 0 h 257175"/>
                    <a:gd name="connsiteX3" fmla="*/ 755650 w 917575"/>
                    <a:gd name="connsiteY3" fmla="*/ 249237 h 257175"/>
                    <a:gd name="connsiteX4" fmla="*/ 0 w 917575"/>
                    <a:gd name="connsiteY4" fmla="*/ 257175 h 257175"/>
                    <a:gd name="connsiteX0" fmla="*/ 0 w 927100"/>
                    <a:gd name="connsiteY0" fmla="*/ 257175 h 257175"/>
                    <a:gd name="connsiteX1" fmla="*/ 174625 w 927100"/>
                    <a:gd name="connsiteY1" fmla="*/ 0 h 257175"/>
                    <a:gd name="connsiteX2" fmla="*/ 927100 w 927100"/>
                    <a:gd name="connsiteY2" fmla="*/ 4763 h 257175"/>
                    <a:gd name="connsiteX3" fmla="*/ 755650 w 927100"/>
                    <a:gd name="connsiteY3" fmla="*/ 249237 h 257175"/>
                    <a:gd name="connsiteX4" fmla="*/ 0 w 927100"/>
                    <a:gd name="connsiteY4" fmla="*/ 257175 h 257175"/>
                    <a:gd name="connsiteX0" fmla="*/ 0 w 927100"/>
                    <a:gd name="connsiteY0" fmla="*/ 257175 h 257175"/>
                    <a:gd name="connsiteX1" fmla="*/ 128879 w 927100"/>
                    <a:gd name="connsiteY1" fmla="*/ 0 h 257175"/>
                    <a:gd name="connsiteX2" fmla="*/ 927100 w 927100"/>
                    <a:gd name="connsiteY2" fmla="*/ 4763 h 257175"/>
                    <a:gd name="connsiteX3" fmla="*/ 755650 w 927100"/>
                    <a:gd name="connsiteY3" fmla="*/ 249237 h 257175"/>
                    <a:gd name="connsiteX4" fmla="*/ 0 w 927100"/>
                    <a:gd name="connsiteY4" fmla="*/ 257175 h 257175"/>
                    <a:gd name="connsiteX0" fmla="*/ 0 w 927100"/>
                    <a:gd name="connsiteY0" fmla="*/ 305752 h 305752"/>
                    <a:gd name="connsiteX1" fmla="*/ 128879 w 927100"/>
                    <a:gd name="connsiteY1" fmla="*/ 48577 h 305752"/>
                    <a:gd name="connsiteX2" fmla="*/ 927100 w 927100"/>
                    <a:gd name="connsiteY2" fmla="*/ 0 h 305752"/>
                    <a:gd name="connsiteX3" fmla="*/ 755650 w 927100"/>
                    <a:gd name="connsiteY3" fmla="*/ 297814 h 305752"/>
                    <a:gd name="connsiteX4" fmla="*/ 0 w 927100"/>
                    <a:gd name="connsiteY4" fmla="*/ 305752 h 305752"/>
                    <a:gd name="connsiteX0" fmla="*/ 0 w 927100"/>
                    <a:gd name="connsiteY0" fmla="*/ 310515 h 310515"/>
                    <a:gd name="connsiteX1" fmla="*/ 161555 w 927100"/>
                    <a:gd name="connsiteY1" fmla="*/ 0 h 310515"/>
                    <a:gd name="connsiteX2" fmla="*/ 927100 w 927100"/>
                    <a:gd name="connsiteY2" fmla="*/ 4763 h 310515"/>
                    <a:gd name="connsiteX3" fmla="*/ 755650 w 927100"/>
                    <a:gd name="connsiteY3" fmla="*/ 302577 h 310515"/>
                    <a:gd name="connsiteX4" fmla="*/ 0 w 927100"/>
                    <a:gd name="connsiteY4" fmla="*/ 310515 h 310515"/>
                    <a:gd name="connsiteX0" fmla="*/ 0 w 927100"/>
                    <a:gd name="connsiteY0" fmla="*/ 310515 h 310515"/>
                    <a:gd name="connsiteX1" fmla="*/ 161555 w 927100"/>
                    <a:gd name="connsiteY1" fmla="*/ 0 h 310515"/>
                    <a:gd name="connsiteX2" fmla="*/ 927100 w 927100"/>
                    <a:gd name="connsiteY2" fmla="*/ 4763 h 310515"/>
                    <a:gd name="connsiteX3" fmla="*/ 769265 w 927100"/>
                    <a:gd name="connsiteY3" fmla="*/ 302577 h 310515"/>
                    <a:gd name="connsiteX4" fmla="*/ 0 w 927100"/>
                    <a:gd name="connsiteY4" fmla="*/ 310515 h 310515"/>
                    <a:gd name="connsiteX0" fmla="*/ 0 w 927100"/>
                    <a:gd name="connsiteY0" fmla="*/ 305753 h 305753"/>
                    <a:gd name="connsiteX1" fmla="*/ 222807 w 927100"/>
                    <a:gd name="connsiteY1" fmla="*/ 15643 h 305753"/>
                    <a:gd name="connsiteX2" fmla="*/ 927100 w 927100"/>
                    <a:gd name="connsiteY2" fmla="*/ 1 h 305753"/>
                    <a:gd name="connsiteX3" fmla="*/ 769265 w 927100"/>
                    <a:gd name="connsiteY3" fmla="*/ 297815 h 305753"/>
                    <a:gd name="connsiteX4" fmla="*/ 0 w 927100"/>
                    <a:gd name="connsiteY4" fmla="*/ 305753 h 305753"/>
                    <a:gd name="connsiteX0" fmla="*/ 0 w 927100"/>
                    <a:gd name="connsiteY0" fmla="*/ 305751 h 305751"/>
                    <a:gd name="connsiteX1" fmla="*/ 193275 w 927100"/>
                    <a:gd name="connsiteY1" fmla="*/ 337 h 305751"/>
                    <a:gd name="connsiteX2" fmla="*/ 927100 w 927100"/>
                    <a:gd name="connsiteY2" fmla="*/ -1 h 305751"/>
                    <a:gd name="connsiteX3" fmla="*/ 769265 w 927100"/>
                    <a:gd name="connsiteY3" fmla="*/ 297813 h 305751"/>
                    <a:gd name="connsiteX4" fmla="*/ 0 w 927100"/>
                    <a:gd name="connsiteY4" fmla="*/ 305751 h 305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00" h="305751">
                      <a:moveTo>
                        <a:pt x="0" y="305751"/>
                      </a:moveTo>
                      <a:lnTo>
                        <a:pt x="193275" y="337"/>
                      </a:lnTo>
                      <a:lnTo>
                        <a:pt x="927100" y="-1"/>
                      </a:lnTo>
                      <a:lnTo>
                        <a:pt x="769265" y="297813"/>
                      </a:lnTo>
                      <a:lnTo>
                        <a:pt x="0" y="305751"/>
                      </a:lnTo>
                      <a:close/>
                    </a:path>
                  </a:pathLst>
                </a:custGeom>
                <a:solidFill>
                  <a:srgbClr val="FBF2E5"/>
                </a:solidFill>
                <a:ln w="190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49" name="正方形/長方形 348">
                  <a:extLst>
                    <a:ext uri="{FF2B5EF4-FFF2-40B4-BE49-F238E27FC236}">
                      <a16:creationId xmlns:a16="http://schemas.microsoft.com/office/drawing/2014/main" id="{D82B1750-57EC-4DEE-9D34-7655BA6CF486}"/>
                    </a:ext>
                  </a:extLst>
                </p:cNvPr>
                <p:cNvSpPr/>
                <p:nvPr/>
              </p:nvSpPr>
              <p:spPr>
                <a:xfrm>
                  <a:off x="2098540" y="4898690"/>
                  <a:ext cx="568243" cy="682445"/>
                </a:xfrm>
                <a:prstGeom prst="rect">
                  <a:avLst/>
                </a:prstGeom>
                <a:solidFill>
                  <a:srgbClr val="FBF2E5"/>
                </a:solidFill>
                <a:ln w="190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50" name="フリーフォーム 730">
                  <a:extLst>
                    <a:ext uri="{FF2B5EF4-FFF2-40B4-BE49-F238E27FC236}">
                      <a16:creationId xmlns:a16="http://schemas.microsoft.com/office/drawing/2014/main" id="{8DDD97BD-F51E-4515-A1DA-1A5552CE0CBC}"/>
                    </a:ext>
                  </a:extLst>
                </p:cNvPr>
                <p:cNvSpPr/>
                <p:nvPr/>
              </p:nvSpPr>
              <p:spPr>
                <a:xfrm>
                  <a:off x="2659680" y="4718710"/>
                  <a:ext cx="134276" cy="870850"/>
                </a:xfrm>
                <a:custGeom>
                  <a:avLst/>
                  <a:gdLst>
                    <a:gd name="connsiteX0" fmla="*/ 158750 w 177800"/>
                    <a:gd name="connsiteY0" fmla="*/ 0 h 596900"/>
                    <a:gd name="connsiteX1" fmla="*/ 0 w 177800"/>
                    <a:gd name="connsiteY1" fmla="*/ 171450 h 596900"/>
                    <a:gd name="connsiteX2" fmla="*/ 0 w 177800"/>
                    <a:gd name="connsiteY2" fmla="*/ 596900 h 596900"/>
                    <a:gd name="connsiteX3" fmla="*/ 177800 w 177800"/>
                    <a:gd name="connsiteY3" fmla="*/ 412750 h 596900"/>
                    <a:gd name="connsiteX4" fmla="*/ 158750 w 177800"/>
                    <a:gd name="connsiteY4" fmla="*/ 0 h 596900"/>
                    <a:gd name="connsiteX0" fmla="*/ 173038 w 177800"/>
                    <a:gd name="connsiteY0" fmla="*/ 0 h 601662"/>
                    <a:gd name="connsiteX1" fmla="*/ 0 w 177800"/>
                    <a:gd name="connsiteY1" fmla="*/ 176212 h 601662"/>
                    <a:gd name="connsiteX2" fmla="*/ 0 w 177800"/>
                    <a:gd name="connsiteY2" fmla="*/ 601662 h 601662"/>
                    <a:gd name="connsiteX3" fmla="*/ 177800 w 177800"/>
                    <a:gd name="connsiteY3" fmla="*/ 417512 h 601662"/>
                    <a:gd name="connsiteX4" fmla="*/ 173038 w 177800"/>
                    <a:gd name="connsiteY4" fmla="*/ 0 h 601662"/>
                    <a:gd name="connsiteX0" fmla="*/ 177800 w 182562"/>
                    <a:gd name="connsiteY0" fmla="*/ 0 h 601662"/>
                    <a:gd name="connsiteX1" fmla="*/ 0 w 182562"/>
                    <a:gd name="connsiteY1" fmla="*/ 238125 h 601662"/>
                    <a:gd name="connsiteX2" fmla="*/ 4762 w 182562"/>
                    <a:gd name="connsiteY2" fmla="*/ 601662 h 601662"/>
                    <a:gd name="connsiteX3" fmla="*/ 182562 w 182562"/>
                    <a:gd name="connsiteY3" fmla="*/ 417512 h 601662"/>
                    <a:gd name="connsiteX4" fmla="*/ 177800 w 182562"/>
                    <a:gd name="connsiteY4" fmla="*/ 0 h 601662"/>
                    <a:gd name="connsiteX0" fmla="*/ 178259 w 183021"/>
                    <a:gd name="connsiteY0" fmla="*/ 0 h 673100"/>
                    <a:gd name="connsiteX1" fmla="*/ 459 w 183021"/>
                    <a:gd name="connsiteY1" fmla="*/ 238125 h 673100"/>
                    <a:gd name="connsiteX2" fmla="*/ 458 w 183021"/>
                    <a:gd name="connsiteY2" fmla="*/ 673100 h 673100"/>
                    <a:gd name="connsiteX3" fmla="*/ 183021 w 183021"/>
                    <a:gd name="connsiteY3" fmla="*/ 417512 h 673100"/>
                    <a:gd name="connsiteX4" fmla="*/ 178259 w 183021"/>
                    <a:gd name="connsiteY4" fmla="*/ 0 h 673100"/>
                    <a:gd name="connsiteX0" fmla="*/ 178259 w 190641"/>
                    <a:gd name="connsiteY0" fmla="*/ 0 h 673100"/>
                    <a:gd name="connsiteX1" fmla="*/ 459 w 190641"/>
                    <a:gd name="connsiteY1" fmla="*/ 238125 h 673100"/>
                    <a:gd name="connsiteX2" fmla="*/ 458 w 190641"/>
                    <a:gd name="connsiteY2" fmla="*/ 673100 h 673100"/>
                    <a:gd name="connsiteX3" fmla="*/ 190641 w 190641"/>
                    <a:gd name="connsiteY3" fmla="*/ 379412 h 673100"/>
                    <a:gd name="connsiteX4" fmla="*/ 178259 w 190641"/>
                    <a:gd name="connsiteY4" fmla="*/ 0 h 673100"/>
                    <a:gd name="connsiteX0" fmla="*/ 178259 w 190641"/>
                    <a:gd name="connsiteY0" fmla="*/ 0 h 734060"/>
                    <a:gd name="connsiteX1" fmla="*/ 459 w 190641"/>
                    <a:gd name="connsiteY1" fmla="*/ 299085 h 734060"/>
                    <a:gd name="connsiteX2" fmla="*/ 458 w 190641"/>
                    <a:gd name="connsiteY2" fmla="*/ 734060 h 734060"/>
                    <a:gd name="connsiteX3" fmla="*/ 190641 w 190641"/>
                    <a:gd name="connsiteY3" fmla="*/ 440372 h 734060"/>
                    <a:gd name="connsiteX4" fmla="*/ 178259 w 190641"/>
                    <a:gd name="connsiteY4" fmla="*/ 0 h 734060"/>
                    <a:gd name="connsiteX0" fmla="*/ 181434 w 190641"/>
                    <a:gd name="connsiteY0" fmla="*/ 0 h 718185"/>
                    <a:gd name="connsiteX1" fmla="*/ 459 w 190641"/>
                    <a:gd name="connsiteY1" fmla="*/ 283210 h 718185"/>
                    <a:gd name="connsiteX2" fmla="*/ 458 w 190641"/>
                    <a:gd name="connsiteY2" fmla="*/ 718185 h 718185"/>
                    <a:gd name="connsiteX3" fmla="*/ 190641 w 190641"/>
                    <a:gd name="connsiteY3" fmla="*/ 424497 h 718185"/>
                    <a:gd name="connsiteX4" fmla="*/ 181434 w 190641"/>
                    <a:gd name="connsiteY4" fmla="*/ 0 h 718185"/>
                    <a:gd name="connsiteX0" fmla="*/ 181434 w 181680"/>
                    <a:gd name="connsiteY0" fmla="*/ 0 h 718185"/>
                    <a:gd name="connsiteX1" fmla="*/ 459 w 181680"/>
                    <a:gd name="connsiteY1" fmla="*/ 283210 h 718185"/>
                    <a:gd name="connsiteX2" fmla="*/ 458 w 181680"/>
                    <a:gd name="connsiteY2" fmla="*/ 718185 h 718185"/>
                    <a:gd name="connsiteX3" fmla="*/ 177941 w 181680"/>
                    <a:gd name="connsiteY3" fmla="*/ 424497 h 718185"/>
                    <a:gd name="connsiteX4" fmla="*/ 181434 w 181680"/>
                    <a:gd name="connsiteY4" fmla="*/ 0 h 718185"/>
                    <a:gd name="connsiteX0" fmla="*/ 180974 w 181220"/>
                    <a:gd name="connsiteY0" fmla="*/ 0 h 1399216"/>
                    <a:gd name="connsiteX1" fmla="*/ -1 w 181220"/>
                    <a:gd name="connsiteY1" fmla="*/ 283210 h 1399216"/>
                    <a:gd name="connsiteX2" fmla="*/ 22955 w 181220"/>
                    <a:gd name="connsiteY2" fmla="*/ 1399216 h 1399216"/>
                    <a:gd name="connsiteX3" fmla="*/ 177481 w 181220"/>
                    <a:gd name="connsiteY3" fmla="*/ 424497 h 1399216"/>
                    <a:gd name="connsiteX4" fmla="*/ 180974 w 181220"/>
                    <a:gd name="connsiteY4" fmla="*/ 0 h 1399216"/>
                    <a:gd name="connsiteX0" fmla="*/ 180976 w 215744"/>
                    <a:gd name="connsiteY0" fmla="*/ 0 h 1399216"/>
                    <a:gd name="connsiteX1" fmla="*/ 1 w 215744"/>
                    <a:gd name="connsiteY1" fmla="*/ 283210 h 1399216"/>
                    <a:gd name="connsiteX2" fmla="*/ 22957 w 215744"/>
                    <a:gd name="connsiteY2" fmla="*/ 1399216 h 1399216"/>
                    <a:gd name="connsiteX3" fmla="*/ 215744 w 215744"/>
                    <a:gd name="connsiteY3" fmla="*/ 1136134 h 1399216"/>
                    <a:gd name="connsiteX4" fmla="*/ 180976 w 215744"/>
                    <a:gd name="connsiteY4" fmla="*/ 0 h 13992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5744" h="1399216">
                      <a:moveTo>
                        <a:pt x="180976" y="0"/>
                      </a:moveTo>
                      <a:lnTo>
                        <a:pt x="1" y="283210"/>
                      </a:lnTo>
                      <a:cubicBezTo>
                        <a:pt x="1588" y="404389"/>
                        <a:pt x="21370" y="1278037"/>
                        <a:pt x="22957" y="1399216"/>
                      </a:cubicBezTo>
                      <a:lnTo>
                        <a:pt x="215744" y="1136134"/>
                      </a:lnTo>
                      <a:cubicBezTo>
                        <a:pt x="214157" y="996963"/>
                        <a:pt x="182563" y="139171"/>
                        <a:pt x="180976" y="0"/>
                      </a:cubicBezTo>
                      <a:close/>
                    </a:path>
                  </a:pathLst>
                </a:custGeom>
                <a:solidFill>
                  <a:srgbClr val="FBF2E5"/>
                </a:solidFill>
                <a:ln w="190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sp>
            <p:nvSpPr>
              <p:cNvPr id="335" name="フリーフォーム 735">
                <a:extLst>
                  <a:ext uri="{FF2B5EF4-FFF2-40B4-BE49-F238E27FC236}">
                    <a16:creationId xmlns:a16="http://schemas.microsoft.com/office/drawing/2014/main" id="{F1A87A27-D9B1-45D4-AB5F-1E1603B69BB3}"/>
                  </a:ext>
                </a:extLst>
              </p:cNvPr>
              <p:cNvSpPr/>
              <p:nvPr/>
            </p:nvSpPr>
            <p:spPr>
              <a:xfrm>
                <a:off x="10985565" y="1878576"/>
                <a:ext cx="303642" cy="94061"/>
              </a:xfrm>
              <a:custGeom>
                <a:avLst/>
                <a:gdLst>
                  <a:gd name="connsiteX0" fmla="*/ 0 w 397669"/>
                  <a:gd name="connsiteY0" fmla="*/ 190500 h 190500"/>
                  <a:gd name="connsiteX1" fmla="*/ 135731 w 397669"/>
                  <a:gd name="connsiteY1" fmla="*/ 0 h 190500"/>
                  <a:gd name="connsiteX2" fmla="*/ 397669 w 397669"/>
                  <a:gd name="connsiteY2" fmla="*/ 0 h 190500"/>
                  <a:gd name="connsiteX3" fmla="*/ 283369 w 397669"/>
                  <a:gd name="connsiteY3" fmla="*/ 188118 h 190500"/>
                  <a:gd name="connsiteX4" fmla="*/ 0 w 397669"/>
                  <a:gd name="connsiteY4" fmla="*/ 190500 h 190500"/>
                  <a:gd name="connsiteX0" fmla="*/ 0 w 397669"/>
                  <a:gd name="connsiteY0" fmla="*/ 190500 h 190500"/>
                  <a:gd name="connsiteX1" fmla="*/ 106449 w 397669"/>
                  <a:gd name="connsiteY1" fmla="*/ 0 h 190500"/>
                  <a:gd name="connsiteX2" fmla="*/ 397669 w 397669"/>
                  <a:gd name="connsiteY2" fmla="*/ 0 h 190500"/>
                  <a:gd name="connsiteX3" fmla="*/ 283369 w 397669"/>
                  <a:gd name="connsiteY3" fmla="*/ 188118 h 190500"/>
                  <a:gd name="connsiteX4" fmla="*/ 0 w 397669"/>
                  <a:gd name="connsiteY4" fmla="*/ 190500 h 190500"/>
                  <a:gd name="connsiteX0" fmla="*/ 0 w 397669"/>
                  <a:gd name="connsiteY0" fmla="*/ 194977 h 194977"/>
                  <a:gd name="connsiteX1" fmla="*/ 95133 w 397669"/>
                  <a:gd name="connsiteY1" fmla="*/ 0 h 194977"/>
                  <a:gd name="connsiteX2" fmla="*/ 397669 w 397669"/>
                  <a:gd name="connsiteY2" fmla="*/ 4477 h 194977"/>
                  <a:gd name="connsiteX3" fmla="*/ 283369 w 397669"/>
                  <a:gd name="connsiteY3" fmla="*/ 192595 h 194977"/>
                  <a:gd name="connsiteX4" fmla="*/ 0 w 397669"/>
                  <a:gd name="connsiteY4" fmla="*/ 194977 h 194977"/>
                  <a:gd name="connsiteX0" fmla="*/ 0 w 397669"/>
                  <a:gd name="connsiteY0" fmla="*/ 194977 h 194977"/>
                  <a:gd name="connsiteX1" fmla="*/ 95133 w 397669"/>
                  <a:gd name="connsiteY1" fmla="*/ 0 h 194977"/>
                  <a:gd name="connsiteX2" fmla="*/ 397669 w 397669"/>
                  <a:gd name="connsiteY2" fmla="*/ 4477 h 194977"/>
                  <a:gd name="connsiteX3" fmla="*/ 328631 w 397669"/>
                  <a:gd name="connsiteY3" fmla="*/ 192595 h 194977"/>
                  <a:gd name="connsiteX4" fmla="*/ 0 w 397669"/>
                  <a:gd name="connsiteY4" fmla="*/ 194977 h 1949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669" h="194977">
                    <a:moveTo>
                      <a:pt x="0" y="194977"/>
                    </a:moveTo>
                    <a:lnTo>
                      <a:pt x="95133" y="0"/>
                    </a:lnTo>
                    <a:lnTo>
                      <a:pt x="397669" y="4477"/>
                    </a:lnTo>
                    <a:lnTo>
                      <a:pt x="328631" y="192595"/>
                    </a:lnTo>
                    <a:lnTo>
                      <a:pt x="0" y="194977"/>
                    </a:lnTo>
                    <a:close/>
                  </a:path>
                </a:pathLst>
              </a:custGeom>
              <a:solidFill>
                <a:srgbClr val="ABE68E"/>
              </a:solid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nvGrpSpPr>
              <p:cNvPr id="336" name="グループ化 335">
                <a:extLst>
                  <a:ext uri="{FF2B5EF4-FFF2-40B4-BE49-F238E27FC236}">
                    <a16:creationId xmlns:a16="http://schemas.microsoft.com/office/drawing/2014/main" id="{235C94E2-83BD-4C02-873E-40F25BDEAAF4}"/>
                  </a:ext>
                </a:extLst>
              </p:cNvPr>
              <p:cNvGrpSpPr/>
              <p:nvPr/>
            </p:nvGrpSpPr>
            <p:grpSpPr>
              <a:xfrm>
                <a:off x="10871951" y="2044297"/>
                <a:ext cx="550897" cy="85440"/>
                <a:chOff x="3929460" y="4950530"/>
                <a:chExt cx="607325" cy="94192"/>
              </a:xfrm>
            </p:grpSpPr>
            <p:sp>
              <p:nvSpPr>
                <p:cNvPr id="345" name="正方形/長方形 344">
                  <a:extLst>
                    <a:ext uri="{FF2B5EF4-FFF2-40B4-BE49-F238E27FC236}">
                      <a16:creationId xmlns:a16="http://schemas.microsoft.com/office/drawing/2014/main" id="{2AC02AC6-6001-4E5E-9A60-CD6060B9EB88}"/>
                    </a:ext>
                  </a:extLst>
                </p:cNvPr>
                <p:cNvSpPr/>
                <p:nvPr/>
              </p:nvSpPr>
              <p:spPr>
                <a:xfrm>
                  <a:off x="3929460" y="4990576"/>
                  <a:ext cx="564482" cy="5318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46" name="フリーフォーム 738">
                  <a:extLst>
                    <a:ext uri="{FF2B5EF4-FFF2-40B4-BE49-F238E27FC236}">
                      <a16:creationId xmlns:a16="http://schemas.microsoft.com/office/drawing/2014/main" id="{E4C8D2FB-D2FE-4956-9A6F-DBA0E84DDCF5}"/>
                    </a:ext>
                  </a:extLst>
                </p:cNvPr>
                <p:cNvSpPr/>
                <p:nvPr/>
              </p:nvSpPr>
              <p:spPr>
                <a:xfrm>
                  <a:off x="4488685" y="4950530"/>
                  <a:ext cx="48100" cy="94192"/>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347" name="直線コネクタ 346">
                  <a:extLst>
                    <a:ext uri="{FF2B5EF4-FFF2-40B4-BE49-F238E27FC236}">
                      <a16:creationId xmlns:a16="http://schemas.microsoft.com/office/drawing/2014/main" id="{BFA24CEA-B511-4087-9823-03691DCB955A}"/>
                    </a:ext>
                  </a:extLst>
                </p:cNvPr>
                <p:cNvCxnSpPr/>
                <p:nvPr/>
              </p:nvCxnSpPr>
              <p:spPr>
                <a:xfrm flipV="1">
                  <a:off x="3930377" y="4957759"/>
                  <a:ext cx="38785" cy="34740"/>
                </a:xfrm>
                <a:prstGeom prst="line">
                  <a:avLst/>
                </a:prstGeom>
                <a:ln w="127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337" name="グループ化 336">
                <a:extLst>
                  <a:ext uri="{FF2B5EF4-FFF2-40B4-BE49-F238E27FC236}">
                    <a16:creationId xmlns:a16="http://schemas.microsoft.com/office/drawing/2014/main" id="{F0485CB7-766C-4C98-8F7B-2FD850717078}"/>
                  </a:ext>
                </a:extLst>
              </p:cNvPr>
              <p:cNvGrpSpPr/>
              <p:nvPr/>
            </p:nvGrpSpPr>
            <p:grpSpPr>
              <a:xfrm>
                <a:off x="10871951" y="2129609"/>
                <a:ext cx="550897" cy="85440"/>
                <a:chOff x="3929460" y="4950530"/>
                <a:chExt cx="607325" cy="94192"/>
              </a:xfrm>
            </p:grpSpPr>
            <p:sp>
              <p:nvSpPr>
                <p:cNvPr id="342" name="正方形/長方形 341">
                  <a:extLst>
                    <a:ext uri="{FF2B5EF4-FFF2-40B4-BE49-F238E27FC236}">
                      <a16:creationId xmlns:a16="http://schemas.microsoft.com/office/drawing/2014/main" id="{EC004FE6-AA22-4E9B-A6FD-0B7970569F5D}"/>
                    </a:ext>
                  </a:extLst>
                </p:cNvPr>
                <p:cNvSpPr/>
                <p:nvPr/>
              </p:nvSpPr>
              <p:spPr>
                <a:xfrm>
                  <a:off x="3929460" y="4990576"/>
                  <a:ext cx="564482" cy="5318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43" name="フリーフォーム 767">
                  <a:extLst>
                    <a:ext uri="{FF2B5EF4-FFF2-40B4-BE49-F238E27FC236}">
                      <a16:creationId xmlns:a16="http://schemas.microsoft.com/office/drawing/2014/main" id="{5A7A7D8A-61C2-4BE5-AF99-191927F66E01}"/>
                    </a:ext>
                  </a:extLst>
                </p:cNvPr>
                <p:cNvSpPr/>
                <p:nvPr/>
              </p:nvSpPr>
              <p:spPr>
                <a:xfrm>
                  <a:off x="4488685" y="4950530"/>
                  <a:ext cx="48100" cy="94192"/>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344" name="直線コネクタ 343">
                  <a:extLst>
                    <a:ext uri="{FF2B5EF4-FFF2-40B4-BE49-F238E27FC236}">
                      <a16:creationId xmlns:a16="http://schemas.microsoft.com/office/drawing/2014/main" id="{5C60A7F3-92F6-497C-8B8F-43AC5A780D4A}"/>
                    </a:ext>
                  </a:extLst>
                </p:cNvPr>
                <p:cNvCxnSpPr/>
                <p:nvPr/>
              </p:nvCxnSpPr>
              <p:spPr>
                <a:xfrm flipV="1">
                  <a:off x="3930377" y="4957759"/>
                  <a:ext cx="38785" cy="34740"/>
                </a:xfrm>
                <a:prstGeom prst="line">
                  <a:avLst/>
                </a:prstGeom>
                <a:ln w="127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338" name="グループ化 337">
                <a:extLst>
                  <a:ext uri="{FF2B5EF4-FFF2-40B4-BE49-F238E27FC236}">
                    <a16:creationId xmlns:a16="http://schemas.microsoft.com/office/drawing/2014/main" id="{FED5580E-43BE-4086-AFF8-C32910ECDAB0}"/>
                  </a:ext>
                </a:extLst>
              </p:cNvPr>
              <p:cNvGrpSpPr/>
              <p:nvPr/>
            </p:nvGrpSpPr>
            <p:grpSpPr>
              <a:xfrm>
                <a:off x="10871951" y="2568755"/>
                <a:ext cx="550897" cy="85440"/>
                <a:chOff x="3929460" y="5354284"/>
                <a:chExt cx="607325" cy="94192"/>
              </a:xfrm>
            </p:grpSpPr>
            <p:sp>
              <p:nvSpPr>
                <p:cNvPr id="339" name="正方形/長方形 338">
                  <a:extLst>
                    <a:ext uri="{FF2B5EF4-FFF2-40B4-BE49-F238E27FC236}">
                      <a16:creationId xmlns:a16="http://schemas.microsoft.com/office/drawing/2014/main" id="{24BAA3EF-5CBA-4D9A-89EC-50DC71D58529}"/>
                    </a:ext>
                  </a:extLst>
                </p:cNvPr>
                <p:cNvSpPr/>
                <p:nvPr/>
              </p:nvSpPr>
              <p:spPr>
                <a:xfrm>
                  <a:off x="3929460" y="5392644"/>
                  <a:ext cx="564482" cy="52222"/>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40" name="フリーフォーム 709">
                  <a:extLst>
                    <a:ext uri="{FF2B5EF4-FFF2-40B4-BE49-F238E27FC236}">
                      <a16:creationId xmlns:a16="http://schemas.microsoft.com/office/drawing/2014/main" id="{82283557-30BB-4591-AA2F-013902532CF7}"/>
                    </a:ext>
                  </a:extLst>
                </p:cNvPr>
                <p:cNvSpPr/>
                <p:nvPr/>
              </p:nvSpPr>
              <p:spPr>
                <a:xfrm>
                  <a:off x="4488685" y="5354284"/>
                  <a:ext cx="48100" cy="94192"/>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769"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341" name="直線コネクタ 340">
                  <a:extLst>
                    <a:ext uri="{FF2B5EF4-FFF2-40B4-BE49-F238E27FC236}">
                      <a16:creationId xmlns:a16="http://schemas.microsoft.com/office/drawing/2014/main" id="{7DD57998-824E-4093-B006-0E403AA4E8AF}"/>
                    </a:ext>
                  </a:extLst>
                </p:cNvPr>
                <p:cNvCxnSpPr/>
                <p:nvPr/>
              </p:nvCxnSpPr>
              <p:spPr>
                <a:xfrm flipV="1">
                  <a:off x="3930377" y="5362778"/>
                  <a:ext cx="38785" cy="34740"/>
                </a:xfrm>
                <a:prstGeom prst="line">
                  <a:avLst/>
                </a:prstGeom>
                <a:ln w="127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grpSp>
          <p:nvGrpSpPr>
            <p:cNvPr id="323" name="グループ化 322">
              <a:extLst>
                <a:ext uri="{FF2B5EF4-FFF2-40B4-BE49-F238E27FC236}">
                  <a16:creationId xmlns:a16="http://schemas.microsoft.com/office/drawing/2014/main" id="{3F83D3B9-A9D6-4E7F-BED9-586E79D194CF}"/>
                </a:ext>
              </a:extLst>
            </p:cNvPr>
            <p:cNvGrpSpPr/>
            <p:nvPr/>
          </p:nvGrpSpPr>
          <p:grpSpPr>
            <a:xfrm>
              <a:off x="5784222" y="969601"/>
              <a:ext cx="1049772" cy="586787"/>
              <a:chOff x="3039506" y="2120136"/>
              <a:chExt cx="1049772" cy="586787"/>
            </a:xfrm>
          </p:grpSpPr>
          <p:sp>
            <p:nvSpPr>
              <p:cNvPr id="324" name="フリーフォーム: 図形 1648">
                <a:extLst>
                  <a:ext uri="{FF2B5EF4-FFF2-40B4-BE49-F238E27FC236}">
                    <a16:creationId xmlns:a16="http://schemas.microsoft.com/office/drawing/2014/main" id="{CD091F2C-6077-4F8D-892C-72C074F1F362}"/>
                  </a:ext>
                </a:extLst>
              </p:cNvPr>
              <p:cNvSpPr/>
              <p:nvPr/>
            </p:nvSpPr>
            <p:spPr>
              <a:xfrm rot="1750928">
                <a:off x="3966369" y="2370609"/>
                <a:ext cx="122909" cy="160922"/>
              </a:xfrm>
              <a:custGeom>
                <a:avLst/>
                <a:gdLst>
                  <a:gd name="connsiteX0" fmla="*/ 127000 w 307975"/>
                  <a:gd name="connsiteY0" fmla="*/ 0 h 403225"/>
                  <a:gd name="connsiteX1" fmla="*/ 123825 w 307975"/>
                  <a:gd name="connsiteY1" fmla="*/ 22225 h 403225"/>
                  <a:gd name="connsiteX2" fmla="*/ 120650 w 307975"/>
                  <a:gd name="connsiteY2" fmla="*/ 31750 h 403225"/>
                  <a:gd name="connsiteX3" fmla="*/ 117475 w 307975"/>
                  <a:gd name="connsiteY3" fmla="*/ 44450 h 403225"/>
                  <a:gd name="connsiteX4" fmla="*/ 111125 w 307975"/>
                  <a:gd name="connsiteY4" fmla="*/ 63500 h 403225"/>
                  <a:gd name="connsiteX5" fmla="*/ 104775 w 307975"/>
                  <a:gd name="connsiteY5" fmla="*/ 73025 h 403225"/>
                  <a:gd name="connsiteX6" fmla="*/ 101600 w 307975"/>
                  <a:gd name="connsiteY6" fmla="*/ 82550 h 403225"/>
                  <a:gd name="connsiteX7" fmla="*/ 79375 w 307975"/>
                  <a:gd name="connsiteY7" fmla="*/ 107950 h 403225"/>
                  <a:gd name="connsiteX8" fmla="*/ 73025 w 307975"/>
                  <a:gd name="connsiteY8" fmla="*/ 117475 h 403225"/>
                  <a:gd name="connsiteX9" fmla="*/ 53975 w 307975"/>
                  <a:gd name="connsiteY9" fmla="*/ 136525 h 403225"/>
                  <a:gd name="connsiteX10" fmla="*/ 28575 w 307975"/>
                  <a:gd name="connsiteY10" fmla="*/ 168275 h 403225"/>
                  <a:gd name="connsiteX11" fmla="*/ 19050 w 307975"/>
                  <a:gd name="connsiteY11" fmla="*/ 174625 h 403225"/>
                  <a:gd name="connsiteX12" fmla="*/ 0 w 307975"/>
                  <a:gd name="connsiteY12" fmla="*/ 190500 h 403225"/>
                  <a:gd name="connsiteX13" fmla="*/ 22225 w 307975"/>
                  <a:gd name="connsiteY13" fmla="*/ 200025 h 403225"/>
                  <a:gd name="connsiteX14" fmla="*/ 53975 w 307975"/>
                  <a:gd name="connsiteY14" fmla="*/ 219075 h 403225"/>
                  <a:gd name="connsiteX15" fmla="*/ 76200 w 307975"/>
                  <a:gd name="connsiteY15" fmla="*/ 231775 h 403225"/>
                  <a:gd name="connsiteX16" fmla="*/ 88900 w 307975"/>
                  <a:gd name="connsiteY16" fmla="*/ 238125 h 403225"/>
                  <a:gd name="connsiteX17" fmla="*/ 107950 w 307975"/>
                  <a:gd name="connsiteY17" fmla="*/ 257175 h 403225"/>
                  <a:gd name="connsiteX18" fmla="*/ 117475 w 307975"/>
                  <a:gd name="connsiteY18" fmla="*/ 263525 h 403225"/>
                  <a:gd name="connsiteX19" fmla="*/ 133350 w 307975"/>
                  <a:gd name="connsiteY19" fmla="*/ 285750 h 403225"/>
                  <a:gd name="connsiteX20" fmla="*/ 146050 w 307975"/>
                  <a:gd name="connsiteY20" fmla="*/ 304800 h 403225"/>
                  <a:gd name="connsiteX21" fmla="*/ 155575 w 307975"/>
                  <a:gd name="connsiteY21" fmla="*/ 323850 h 403225"/>
                  <a:gd name="connsiteX22" fmla="*/ 171450 w 307975"/>
                  <a:gd name="connsiteY22" fmla="*/ 346075 h 403225"/>
                  <a:gd name="connsiteX23" fmla="*/ 177800 w 307975"/>
                  <a:gd name="connsiteY23" fmla="*/ 355600 h 403225"/>
                  <a:gd name="connsiteX24" fmla="*/ 184150 w 307975"/>
                  <a:gd name="connsiteY24" fmla="*/ 374650 h 403225"/>
                  <a:gd name="connsiteX25" fmla="*/ 196850 w 307975"/>
                  <a:gd name="connsiteY25" fmla="*/ 403225 h 403225"/>
                  <a:gd name="connsiteX26" fmla="*/ 193675 w 307975"/>
                  <a:gd name="connsiteY26" fmla="*/ 393700 h 403225"/>
                  <a:gd name="connsiteX27" fmla="*/ 200025 w 307975"/>
                  <a:gd name="connsiteY27" fmla="*/ 339725 h 403225"/>
                  <a:gd name="connsiteX28" fmla="*/ 206375 w 307975"/>
                  <a:gd name="connsiteY28" fmla="*/ 314325 h 403225"/>
                  <a:gd name="connsiteX29" fmla="*/ 212725 w 307975"/>
                  <a:gd name="connsiteY29" fmla="*/ 304800 h 403225"/>
                  <a:gd name="connsiteX30" fmla="*/ 219075 w 307975"/>
                  <a:gd name="connsiteY30" fmla="*/ 285750 h 403225"/>
                  <a:gd name="connsiteX31" fmla="*/ 222250 w 307975"/>
                  <a:gd name="connsiteY31" fmla="*/ 276225 h 403225"/>
                  <a:gd name="connsiteX32" fmla="*/ 228600 w 307975"/>
                  <a:gd name="connsiteY32" fmla="*/ 266700 h 403225"/>
                  <a:gd name="connsiteX33" fmla="*/ 238125 w 307975"/>
                  <a:gd name="connsiteY33" fmla="*/ 241300 h 403225"/>
                  <a:gd name="connsiteX34" fmla="*/ 241300 w 307975"/>
                  <a:gd name="connsiteY34" fmla="*/ 231775 h 403225"/>
                  <a:gd name="connsiteX35" fmla="*/ 254000 w 307975"/>
                  <a:gd name="connsiteY35" fmla="*/ 212725 h 403225"/>
                  <a:gd name="connsiteX36" fmla="*/ 260350 w 307975"/>
                  <a:gd name="connsiteY36" fmla="*/ 200025 h 403225"/>
                  <a:gd name="connsiteX37" fmla="*/ 269875 w 307975"/>
                  <a:gd name="connsiteY37" fmla="*/ 180975 h 403225"/>
                  <a:gd name="connsiteX38" fmla="*/ 279400 w 307975"/>
                  <a:gd name="connsiteY38" fmla="*/ 174625 h 403225"/>
                  <a:gd name="connsiteX39" fmla="*/ 288925 w 307975"/>
                  <a:gd name="connsiteY39" fmla="*/ 165100 h 403225"/>
                  <a:gd name="connsiteX40" fmla="*/ 307975 w 307975"/>
                  <a:gd name="connsiteY40" fmla="*/ 152400 h 403225"/>
                  <a:gd name="connsiteX41" fmla="*/ 304800 w 307975"/>
                  <a:gd name="connsiteY41" fmla="*/ 142875 h 403225"/>
                  <a:gd name="connsiteX42" fmla="*/ 288925 w 307975"/>
                  <a:gd name="connsiteY42" fmla="*/ 139700 h 403225"/>
                  <a:gd name="connsiteX43" fmla="*/ 269875 w 307975"/>
                  <a:gd name="connsiteY43" fmla="*/ 133350 h 403225"/>
                  <a:gd name="connsiteX44" fmla="*/ 257175 w 307975"/>
                  <a:gd name="connsiteY44" fmla="*/ 127000 h 403225"/>
                  <a:gd name="connsiteX45" fmla="*/ 247650 w 307975"/>
                  <a:gd name="connsiteY45" fmla="*/ 123825 h 403225"/>
                  <a:gd name="connsiteX46" fmla="*/ 238125 w 307975"/>
                  <a:gd name="connsiteY46" fmla="*/ 117475 h 403225"/>
                  <a:gd name="connsiteX47" fmla="*/ 212725 w 307975"/>
                  <a:gd name="connsiteY47" fmla="*/ 107950 h 403225"/>
                  <a:gd name="connsiteX48" fmla="*/ 193675 w 307975"/>
                  <a:gd name="connsiteY48" fmla="*/ 95250 h 403225"/>
                  <a:gd name="connsiteX49" fmla="*/ 174625 w 307975"/>
                  <a:gd name="connsiteY49" fmla="*/ 79375 h 403225"/>
                  <a:gd name="connsiteX50" fmla="*/ 168275 w 307975"/>
                  <a:gd name="connsiteY50" fmla="*/ 69850 h 403225"/>
                  <a:gd name="connsiteX51" fmla="*/ 146050 w 307975"/>
                  <a:gd name="connsiteY51" fmla="*/ 41275 h 403225"/>
                  <a:gd name="connsiteX52" fmla="*/ 142875 w 307975"/>
                  <a:gd name="connsiteY52" fmla="*/ 31750 h 403225"/>
                  <a:gd name="connsiteX53" fmla="*/ 130175 w 307975"/>
                  <a:gd name="connsiteY53" fmla="*/ 12700 h 403225"/>
                  <a:gd name="connsiteX54" fmla="*/ 127000 w 307975"/>
                  <a:gd name="connsiteY54" fmla="*/ 0 h 40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07975" h="403225">
                    <a:moveTo>
                      <a:pt x="127000" y="0"/>
                    </a:moveTo>
                    <a:cubicBezTo>
                      <a:pt x="125942" y="7408"/>
                      <a:pt x="125293" y="14887"/>
                      <a:pt x="123825" y="22225"/>
                    </a:cubicBezTo>
                    <a:cubicBezTo>
                      <a:pt x="123169" y="25507"/>
                      <a:pt x="121569" y="28532"/>
                      <a:pt x="120650" y="31750"/>
                    </a:cubicBezTo>
                    <a:cubicBezTo>
                      <a:pt x="119451" y="35946"/>
                      <a:pt x="118729" y="40270"/>
                      <a:pt x="117475" y="44450"/>
                    </a:cubicBezTo>
                    <a:cubicBezTo>
                      <a:pt x="115552" y="50861"/>
                      <a:pt x="114838" y="57931"/>
                      <a:pt x="111125" y="63500"/>
                    </a:cubicBezTo>
                    <a:cubicBezTo>
                      <a:pt x="109008" y="66675"/>
                      <a:pt x="106482" y="69612"/>
                      <a:pt x="104775" y="73025"/>
                    </a:cubicBezTo>
                    <a:cubicBezTo>
                      <a:pt x="103278" y="76018"/>
                      <a:pt x="103225" y="79624"/>
                      <a:pt x="101600" y="82550"/>
                    </a:cubicBezTo>
                    <a:cubicBezTo>
                      <a:pt x="90705" y="102160"/>
                      <a:pt x="93289" y="98674"/>
                      <a:pt x="79375" y="107950"/>
                    </a:cubicBezTo>
                    <a:cubicBezTo>
                      <a:pt x="77258" y="111125"/>
                      <a:pt x="75560" y="114623"/>
                      <a:pt x="73025" y="117475"/>
                    </a:cubicBezTo>
                    <a:cubicBezTo>
                      <a:pt x="67059" y="124187"/>
                      <a:pt x="58956" y="129053"/>
                      <a:pt x="53975" y="136525"/>
                    </a:cubicBezTo>
                    <a:cubicBezTo>
                      <a:pt x="46452" y="147809"/>
                      <a:pt x="39125" y="159483"/>
                      <a:pt x="28575" y="168275"/>
                    </a:cubicBezTo>
                    <a:cubicBezTo>
                      <a:pt x="25644" y="170718"/>
                      <a:pt x="21981" y="172182"/>
                      <a:pt x="19050" y="174625"/>
                    </a:cubicBezTo>
                    <a:cubicBezTo>
                      <a:pt x="-5396" y="194997"/>
                      <a:pt x="23649" y="174734"/>
                      <a:pt x="0" y="190500"/>
                    </a:cubicBezTo>
                    <a:cubicBezTo>
                      <a:pt x="19303" y="203369"/>
                      <a:pt x="-1206" y="191238"/>
                      <a:pt x="22225" y="200025"/>
                    </a:cubicBezTo>
                    <a:cubicBezTo>
                      <a:pt x="41234" y="207153"/>
                      <a:pt x="31821" y="207998"/>
                      <a:pt x="53975" y="219075"/>
                    </a:cubicBezTo>
                    <a:cubicBezTo>
                      <a:pt x="92353" y="238264"/>
                      <a:pt x="44786" y="213824"/>
                      <a:pt x="76200" y="231775"/>
                    </a:cubicBezTo>
                    <a:cubicBezTo>
                      <a:pt x="80309" y="234123"/>
                      <a:pt x="85204" y="235168"/>
                      <a:pt x="88900" y="238125"/>
                    </a:cubicBezTo>
                    <a:cubicBezTo>
                      <a:pt x="95912" y="243735"/>
                      <a:pt x="100478" y="252194"/>
                      <a:pt x="107950" y="257175"/>
                    </a:cubicBezTo>
                    <a:lnTo>
                      <a:pt x="117475" y="263525"/>
                    </a:lnTo>
                    <a:cubicBezTo>
                      <a:pt x="131260" y="291096"/>
                      <a:pt x="115330" y="262581"/>
                      <a:pt x="133350" y="285750"/>
                    </a:cubicBezTo>
                    <a:cubicBezTo>
                      <a:pt x="138035" y="291774"/>
                      <a:pt x="141817" y="298450"/>
                      <a:pt x="146050" y="304800"/>
                    </a:cubicBezTo>
                    <a:cubicBezTo>
                      <a:pt x="164248" y="332097"/>
                      <a:pt x="142430" y="297560"/>
                      <a:pt x="155575" y="323850"/>
                    </a:cubicBezTo>
                    <a:cubicBezTo>
                      <a:pt x="158069" y="328838"/>
                      <a:pt x="169053" y="342719"/>
                      <a:pt x="171450" y="346075"/>
                    </a:cubicBezTo>
                    <a:cubicBezTo>
                      <a:pt x="173668" y="349180"/>
                      <a:pt x="176250" y="352113"/>
                      <a:pt x="177800" y="355600"/>
                    </a:cubicBezTo>
                    <a:cubicBezTo>
                      <a:pt x="180518" y="361717"/>
                      <a:pt x="180437" y="369081"/>
                      <a:pt x="184150" y="374650"/>
                    </a:cubicBezTo>
                    <a:cubicBezTo>
                      <a:pt x="194213" y="389744"/>
                      <a:pt x="189293" y="380555"/>
                      <a:pt x="196850" y="403225"/>
                    </a:cubicBezTo>
                    <a:lnTo>
                      <a:pt x="193675" y="393700"/>
                    </a:lnTo>
                    <a:cubicBezTo>
                      <a:pt x="198398" y="332303"/>
                      <a:pt x="193120" y="370799"/>
                      <a:pt x="200025" y="339725"/>
                    </a:cubicBezTo>
                    <a:cubicBezTo>
                      <a:pt x="201474" y="333204"/>
                      <a:pt x="202971" y="321133"/>
                      <a:pt x="206375" y="314325"/>
                    </a:cubicBezTo>
                    <a:cubicBezTo>
                      <a:pt x="208082" y="310912"/>
                      <a:pt x="211175" y="308287"/>
                      <a:pt x="212725" y="304800"/>
                    </a:cubicBezTo>
                    <a:cubicBezTo>
                      <a:pt x="215443" y="298683"/>
                      <a:pt x="216958" y="292100"/>
                      <a:pt x="219075" y="285750"/>
                    </a:cubicBezTo>
                    <a:cubicBezTo>
                      <a:pt x="220133" y="282575"/>
                      <a:pt x="220394" y="279010"/>
                      <a:pt x="222250" y="276225"/>
                    </a:cubicBezTo>
                    <a:lnTo>
                      <a:pt x="228600" y="266700"/>
                    </a:lnTo>
                    <a:cubicBezTo>
                      <a:pt x="234454" y="243285"/>
                      <a:pt x="228163" y="264544"/>
                      <a:pt x="238125" y="241300"/>
                    </a:cubicBezTo>
                    <a:cubicBezTo>
                      <a:pt x="239443" y="238224"/>
                      <a:pt x="239675" y="234701"/>
                      <a:pt x="241300" y="231775"/>
                    </a:cubicBezTo>
                    <a:cubicBezTo>
                      <a:pt x="245006" y="225104"/>
                      <a:pt x="250587" y="219551"/>
                      <a:pt x="254000" y="212725"/>
                    </a:cubicBezTo>
                    <a:cubicBezTo>
                      <a:pt x="256117" y="208492"/>
                      <a:pt x="258486" y="204375"/>
                      <a:pt x="260350" y="200025"/>
                    </a:cubicBezTo>
                    <a:cubicBezTo>
                      <a:pt x="264223" y="190987"/>
                      <a:pt x="262248" y="188602"/>
                      <a:pt x="269875" y="180975"/>
                    </a:cubicBezTo>
                    <a:cubicBezTo>
                      <a:pt x="272573" y="178277"/>
                      <a:pt x="276469" y="177068"/>
                      <a:pt x="279400" y="174625"/>
                    </a:cubicBezTo>
                    <a:cubicBezTo>
                      <a:pt x="282849" y="171750"/>
                      <a:pt x="285381" y="167857"/>
                      <a:pt x="288925" y="165100"/>
                    </a:cubicBezTo>
                    <a:cubicBezTo>
                      <a:pt x="294949" y="160415"/>
                      <a:pt x="307975" y="152400"/>
                      <a:pt x="307975" y="152400"/>
                    </a:cubicBezTo>
                    <a:cubicBezTo>
                      <a:pt x="306917" y="149225"/>
                      <a:pt x="307585" y="144731"/>
                      <a:pt x="304800" y="142875"/>
                    </a:cubicBezTo>
                    <a:cubicBezTo>
                      <a:pt x="300310" y="139882"/>
                      <a:pt x="294131" y="141120"/>
                      <a:pt x="288925" y="139700"/>
                    </a:cubicBezTo>
                    <a:cubicBezTo>
                      <a:pt x="282467" y="137939"/>
                      <a:pt x="275862" y="136343"/>
                      <a:pt x="269875" y="133350"/>
                    </a:cubicBezTo>
                    <a:cubicBezTo>
                      <a:pt x="265642" y="131233"/>
                      <a:pt x="261525" y="128864"/>
                      <a:pt x="257175" y="127000"/>
                    </a:cubicBezTo>
                    <a:cubicBezTo>
                      <a:pt x="254099" y="125682"/>
                      <a:pt x="250643" y="125322"/>
                      <a:pt x="247650" y="123825"/>
                    </a:cubicBezTo>
                    <a:cubicBezTo>
                      <a:pt x="244237" y="122118"/>
                      <a:pt x="241632" y="118978"/>
                      <a:pt x="238125" y="117475"/>
                    </a:cubicBezTo>
                    <a:cubicBezTo>
                      <a:pt x="211750" y="106172"/>
                      <a:pt x="239180" y="123823"/>
                      <a:pt x="212725" y="107950"/>
                    </a:cubicBezTo>
                    <a:cubicBezTo>
                      <a:pt x="206181" y="104023"/>
                      <a:pt x="200025" y="99483"/>
                      <a:pt x="193675" y="95250"/>
                    </a:cubicBezTo>
                    <a:cubicBezTo>
                      <a:pt x="184309" y="89006"/>
                      <a:pt x="182265" y="88542"/>
                      <a:pt x="174625" y="79375"/>
                    </a:cubicBezTo>
                    <a:cubicBezTo>
                      <a:pt x="172182" y="76444"/>
                      <a:pt x="170718" y="72781"/>
                      <a:pt x="168275" y="69850"/>
                    </a:cubicBezTo>
                    <a:cubicBezTo>
                      <a:pt x="159143" y="58892"/>
                      <a:pt x="151400" y="57324"/>
                      <a:pt x="146050" y="41275"/>
                    </a:cubicBezTo>
                    <a:cubicBezTo>
                      <a:pt x="144992" y="38100"/>
                      <a:pt x="144500" y="34676"/>
                      <a:pt x="142875" y="31750"/>
                    </a:cubicBezTo>
                    <a:cubicBezTo>
                      <a:pt x="139169" y="25079"/>
                      <a:pt x="133588" y="19526"/>
                      <a:pt x="130175" y="12700"/>
                    </a:cubicBezTo>
                    <a:lnTo>
                      <a:pt x="127000" y="0"/>
                    </a:lnTo>
                    <a:close/>
                  </a:path>
                </a:pathLst>
              </a:custGeom>
              <a:solidFill>
                <a:srgbClr val="FFFF00"/>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25" name="フリーフォーム: 図形 1649">
                <a:extLst>
                  <a:ext uri="{FF2B5EF4-FFF2-40B4-BE49-F238E27FC236}">
                    <a16:creationId xmlns:a16="http://schemas.microsoft.com/office/drawing/2014/main" id="{C5F38B5B-B3E9-4601-AB01-19EC109EB2DC}"/>
                  </a:ext>
                </a:extLst>
              </p:cNvPr>
              <p:cNvSpPr/>
              <p:nvPr/>
            </p:nvSpPr>
            <p:spPr>
              <a:xfrm rot="949213">
                <a:off x="3336706" y="2120136"/>
                <a:ext cx="78797" cy="103167"/>
              </a:xfrm>
              <a:custGeom>
                <a:avLst/>
                <a:gdLst>
                  <a:gd name="connsiteX0" fmla="*/ 127000 w 307975"/>
                  <a:gd name="connsiteY0" fmla="*/ 0 h 403225"/>
                  <a:gd name="connsiteX1" fmla="*/ 123825 w 307975"/>
                  <a:gd name="connsiteY1" fmla="*/ 22225 h 403225"/>
                  <a:gd name="connsiteX2" fmla="*/ 120650 w 307975"/>
                  <a:gd name="connsiteY2" fmla="*/ 31750 h 403225"/>
                  <a:gd name="connsiteX3" fmla="*/ 117475 w 307975"/>
                  <a:gd name="connsiteY3" fmla="*/ 44450 h 403225"/>
                  <a:gd name="connsiteX4" fmla="*/ 111125 w 307975"/>
                  <a:gd name="connsiteY4" fmla="*/ 63500 h 403225"/>
                  <a:gd name="connsiteX5" fmla="*/ 104775 w 307975"/>
                  <a:gd name="connsiteY5" fmla="*/ 73025 h 403225"/>
                  <a:gd name="connsiteX6" fmla="*/ 101600 w 307975"/>
                  <a:gd name="connsiteY6" fmla="*/ 82550 h 403225"/>
                  <a:gd name="connsiteX7" fmla="*/ 79375 w 307975"/>
                  <a:gd name="connsiteY7" fmla="*/ 107950 h 403225"/>
                  <a:gd name="connsiteX8" fmla="*/ 73025 w 307975"/>
                  <a:gd name="connsiteY8" fmla="*/ 117475 h 403225"/>
                  <a:gd name="connsiteX9" fmla="*/ 53975 w 307975"/>
                  <a:gd name="connsiteY9" fmla="*/ 136525 h 403225"/>
                  <a:gd name="connsiteX10" fmla="*/ 28575 w 307975"/>
                  <a:gd name="connsiteY10" fmla="*/ 168275 h 403225"/>
                  <a:gd name="connsiteX11" fmla="*/ 19050 w 307975"/>
                  <a:gd name="connsiteY11" fmla="*/ 174625 h 403225"/>
                  <a:gd name="connsiteX12" fmla="*/ 0 w 307975"/>
                  <a:gd name="connsiteY12" fmla="*/ 190500 h 403225"/>
                  <a:gd name="connsiteX13" fmla="*/ 22225 w 307975"/>
                  <a:gd name="connsiteY13" fmla="*/ 200025 h 403225"/>
                  <a:gd name="connsiteX14" fmla="*/ 53975 w 307975"/>
                  <a:gd name="connsiteY14" fmla="*/ 219075 h 403225"/>
                  <a:gd name="connsiteX15" fmla="*/ 76200 w 307975"/>
                  <a:gd name="connsiteY15" fmla="*/ 231775 h 403225"/>
                  <a:gd name="connsiteX16" fmla="*/ 88900 w 307975"/>
                  <a:gd name="connsiteY16" fmla="*/ 238125 h 403225"/>
                  <a:gd name="connsiteX17" fmla="*/ 107950 w 307975"/>
                  <a:gd name="connsiteY17" fmla="*/ 257175 h 403225"/>
                  <a:gd name="connsiteX18" fmla="*/ 117475 w 307975"/>
                  <a:gd name="connsiteY18" fmla="*/ 263525 h 403225"/>
                  <a:gd name="connsiteX19" fmla="*/ 133350 w 307975"/>
                  <a:gd name="connsiteY19" fmla="*/ 285750 h 403225"/>
                  <a:gd name="connsiteX20" fmla="*/ 146050 w 307975"/>
                  <a:gd name="connsiteY20" fmla="*/ 304800 h 403225"/>
                  <a:gd name="connsiteX21" fmla="*/ 155575 w 307975"/>
                  <a:gd name="connsiteY21" fmla="*/ 323850 h 403225"/>
                  <a:gd name="connsiteX22" fmla="*/ 171450 w 307975"/>
                  <a:gd name="connsiteY22" fmla="*/ 346075 h 403225"/>
                  <a:gd name="connsiteX23" fmla="*/ 177800 w 307975"/>
                  <a:gd name="connsiteY23" fmla="*/ 355600 h 403225"/>
                  <a:gd name="connsiteX24" fmla="*/ 184150 w 307975"/>
                  <a:gd name="connsiteY24" fmla="*/ 374650 h 403225"/>
                  <a:gd name="connsiteX25" fmla="*/ 196850 w 307975"/>
                  <a:gd name="connsiteY25" fmla="*/ 403225 h 403225"/>
                  <a:gd name="connsiteX26" fmla="*/ 193675 w 307975"/>
                  <a:gd name="connsiteY26" fmla="*/ 393700 h 403225"/>
                  <a:gd name="connsiteX27" fmla="*/ 200025 w 307975"/>
                  <a:gd name="connsiteY27" fmla="*/ 339725 h 403225"/>
                  <a:gd name="connsiteX28" fmla="*/ 206375 w 307975"/>
                  <a:gd name="connsiteY28" fmla="*/ 314325 h 403225"/>
                  <a:gd name="connsiteX29" fmla="*/ 212725 w 307975"/>
                  <a:gd name="connsiteY29" fmla="*/ 304800 h 403225"/>
                  <a:gd name="connsiteX30" fmla="*/ 219075 w 307975"/>
                  <a:gd name="connsiteY30" fmla="*/ 285750 h 403225"/>
                  <a:gd name="connsiteX31" fmla="*/ 222250 w 307975"/>
                  <a:gd name="connsiteY31" fmla="*/ 276225 h 403225"/>
                  <a:gd name="connsiteX32" fmla="*/ 228600 w 307975"/>
                  <a:gd name="connsiteY32" fmla="*/ 266700 h 403225"/>
                  <a:gd name="connsiteX33" fmla="*/ 238125 w 307975"/>
                  <a:gd name="connsiteY33" fmla="*/ 241300 h 403225"/>
                  <a:gd name="connsiteX34" fmla="*/ 241300 w 307975"/>
                  <a:gd name="connsiteY34" fmla="*/ 231775 h 403225"/>
                  <a:gd name="connsiteX35" fmla="*/ 254000 w 307975"/>
                  <a:gd name="connsiteY35" fmla="*/ 212725 h 403225"/>
                  <a:gd name="connsiteX36" fmla="*/ 260350 w 307975"/>
                  <a:gd name="connsiteY36" fmla="*/ 200025 h 403225"/>
                  <a:gd name="connsiteX37" fmla="*/ 269875 w 307975"/>
                  <a:gd name="connsiteY37" fmla="*/ 180975 h 403225"/>
                  <a:gd name="connsiteX38" fmla="*/ 279400 w 307975"/>
                  <a:gd name="connsiteY38" fmla="*/ 174625 h 403225"/>
                  <a:gd name="connsiteX39" fmla="*/ 288925 w 307975"/>
                  <a:gd name="connsiteY39" fmla="*/ 165100 h 403225"/>
                  <a:gd name="connsiteX40" fmla="*/ 307975 w 307975"/>
                  <a:gd name="connsiteY40" fmla="*/ 152400 h 403225"/>
                  <a:gd name="connsiteX41" fmla="*/ 304800 w 307975"/>
                  <a:gd name="connsiteY41" fmla="*/ 142875 h 403225"/>
                  <a:gd name="connsiteX42" fmla="*/ 288925 w 307975"/>
                  <a:gd name="connsiteY42" fmla="*/ 139700 h 403225"/>
                  <a:gd name="connsiteX43" fmla="*/ 269875 w 307975"/>
                  <a:gd name="connsiteY43" fmla="*/ 133350 h 403225"/>
                  <a:gd name="connsiteX44" fmla="*/ 257175 w 307975"/>
                  <a:gd name="connsiteY44" fmla="*/ 127000 h 403225"/>
                  <a:gd name="connsiteX45" fmla="*/ 247650 w 307975"/>
                  <a:gd name="connsiteY45" fmla="*/ 123825 h 403225"/>
                  <a:gd name="connsiteX46" fmla="*/ 238125 w 307975"/>
                  <a:gd name="connsiteY46" fmla="*/ 117475 h 403225"/>
                  <a:gd name="connsiteX47" fmla="*/ 212725 w 307975"/>
                  <a:gd name="connsiteY47" fmla="*/ 107950 h 403225"/>
                  <a:gd name="connsiteX48" fmla="*/ 193675 w 307975"/>
                  <a:gd name="connsiteY48" fmla="*/ 95250 h 403225"/>
                  <a:gd name="connsiteX49" fmla="*/ 174625 w 307975"/>
                  <a:gd name="connsiteY49" fmla="*/ 79375 h 403225"/>
                  <a:gd name="connsiteX50" fmla="*/ 168275 w 307975"/>
                  <a:gd name="connsiteY50" fmla="*/ 69850 h 403225"/>
                  <a:gd name="connsiteX51" fmla="*/ 146050 w 307975"/>
                  <a:gd name="connsiteY51" fmla="*/ 41275 h 403225"/>
                  <a:gd name="connsiteX52" fmla="*/ 142875 w 307975"/>
                  <a:gd name="connsiteY52" fmla="*/ 31750 h 403225"/>
                  <a:gd name="connsiteX53" fmla="*/ 130175 w 307975"/>
                  <a:gd name="connsiteY53" fmla="*/ 12700 h 403225"/>
                  <a:gd name="connsiteX54" fmla="*/ 127000 w 307975"/>
                  <a:gd name="connsiteY54" fmla="*/ 0 h 40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07975" h="403225">
                    <a:moveTo>
                      <a:pt x="127000" y="0"/>
                    </a:moveTo>
                    <a:cubicBezTo>
                      <a:pt x="125942" y="7408"/>
                      <a:pt x="125293" y="14887"/>
                      <a:pt x="123825" y="22225"/>
                    </a:cubicBezTo>
                    <a:cubicBezTo>
                      <a:pt x="123169" y="25507"/>
                      <a:pt x="121569" y="28532"/>
                      <a:pt x="120650" y="31750"/>
                    </a:cubicBezTo>
                    <a:cubicBezTo>
                      <a:pt x="119451" y="35946"/>
                      <a:pt x="118729" y="40270"/>
                      <a:pt x="117475" y="44450"/>
                    </a:cubicBezTo>
                    <a:cubicBezTo>
                      <a:pt x="115552" y="50861"/>
                      <a:pt x="114838" y="57931"/>
                      <a:pt x="111125" y="63500"/>
                    </a:cubicBezTo>
                    <a:cubicBezTo>
                      <a:pt x="109008" y="66675"/>
                      <a:pt x="106482" y="69612"/>
                      <a:pt x="104775" y="73025"/>
                    </a:cubicBezTo>
                    <a:cubicBezTo>
                      <a:pt x="103278" y="76018"/>
                      <a:pt x="103225" y="79624"/>
                      <a:pt x="101600" y="82550"/>
                    </a:cubicBezTo>
                    <a:cubicBezTo>
                      <a:pt x="90705" y="102160"/>
                      <a:pt x="93289" y="98674"/>
                      <a:pt x="79375" y="107950"/>
                    </a:cubicBezTo>
                    <a:cubicBezTo>
                      <a:pt x="77258" y="111125"/>
                      <a:pt x="75560" y="114623"/>
                      <a:pt x="73025" y="117475"/>
                    </a:cubicBezTo>
                    <a:cubicBezTo>
                      <a:pt x="67059" y="124187"/>
                      <a:pt x="58956" y="129053"/>
                      <a:pt x="53975" y="136525"/>
                    </a:cubicBezTo>
                    <a:cubicBezTo>
                      <a:pt x="46452" y="147809"/>
                      <a:pt x="39125" y="159483"/>
                      <a:pt x="28575" y="168275"/>
                    </a:cubicBezTo>
                    <a:cubicBezTo>
                      <a:pt x="25644" y="170718"/>
                      <a:pt x="21981" y="172182"/>
                      <a:pt x="19050" y="174625"/>
                    </a:cubicBezTo>
                    <a:cubicBezTo>
                      <a:pt x="-5396" y="194997"/>
                      <a:pt x="23649" y="174734"/>
                      <a:pt x="0" y="190500"/>
                    </a:cubicBezTo>
                    <a:cubicBezTo>
                      <a:pt x="19303" y="203369"/>
                      <a:pt x="-1206" y="191238"/>
                      <a:pt x="22225" y="200025"/>
                    </a:cubicBezTo>
                    <a:cubicBezTo>
                      <a:pt x="41234" y="207153"/>
                      <a:pt x="31821" y="207998"/>
                      <a:pt x="53975" y="219075"/>
                    </a:cubicBezTo>
                    <a:cubicBezTo>
                      <a:pt x="92353" y="238264"/>
                      <a:pt x="44786" y="213824"/>
                      <a:pt x="76200" y="231775"/>
                    </a:cubicBezTo>
                    <a:cubicBezTo>
                      <a:pt x="80309" y="234123"/>
                      <a:pt x="85204" y="235168"/>
                      <a:pt x="88900" y="238125"/>
                    </a:cubicBezTo>
                    <a:cubicBezTo>
                      <a:pt x="95912" y="243735"/>
                      <a:pt x="100478" y="252194"/>
                      <a:pt x="107950" y="257175"/>
                    </a:cubicBezTo>
                    <a:lnTo>
                      <a:pt x="117475" y="263525"/>
                    </a:lnTo>
                    <a:cubicBezTo>
                      <a:pt x="131260" y="291096"/>
                      <a:pt x="115330" y="262581"/>
                      <a:pt x="133350" y="285750"/>
                    </a:cubicBezTo>
                    <a:cubicBezTo>
                      <a:pt x="138035" y="291774"/>
                      <a:pt x="141817" y="298450"/>
                      <a:pt x="146050" y="304800"/>
                    </a:cubicBezTo>
                    <a:cubicBezTo>
                      <a:pt x="164248" y="332097"/>
                      <a:pt x="142430" y="297560"/>
                      <a:pt x="155575" y="323850"/>
                    </a:cubicBezTo>
                    <a:cubicBezTo>
                      <a:pt x="158069" y="328838"/>
                      <a:pt x="169053" y="342719"/>
                      <a:pt x="171450" y="346075"/>
                    </a:cubicBezTo>
                    <a:cubicBezTo>
                      <a:pt x="173668" y="349180"/>
                      <a:pt x="176250" y="352113"/>
                      <a:pt x="177800" y="355600"/>
                    </a:cubicBezTo>
                    <a:cubicBezTo>
                      <a:pt x="180518" y="361717"/>
                      <a:pt x="180437" y="369081"/>
                      <a:pt x="184150" y="374650"/>
                    </a:cubicBezTo>
                    <a:cubicBezTo>
                      <a:pt x="194213" y="389744"/>
                      <a:pt x="189293" y="380555"/>
                      <a:pt x="196850" y="403225"/>
                    </a:cubicBezTo>
                    <a:lnTo>
                      <a:pt x="193675" y="393700"/>
                    </a:lnTo>
                    <a:cubicBezTo>
                      <a:pt x="198398" y="332303"/>
                      <a:pt x="193120" y="370799"/>
                      <a:pt x="200025" y="339725"/>
                    </a:cubicBezTo>
                    <a:cubicBezTo>
                      <a:pt x="201474" y="333204"/>
                      <a:pt x="202971" y="321133"/>
                      <a:pt x="206375" y="314325"/>
                    </a:cubicBezTo>
                    <a:cubicBezTo>
                      <a:pt x="208082" y="310912"/>
                      <a:pt x="211175" y="308287"/>
                      <a:pt x="212725" y="304800"/>
                    </a:cubicBezTo>
                    <a:cubicBezTo>
                      <a:pt x="215443" y="298683"/>
                      <a:pt x="216958" y="292100"/>
                      <a:pt x="219075" y="285750"/>
                    </a:cubicBezTo>
                    <a:cubicBezTo>
                      <a:pt x="220133" y="282575"/>
                      <a:pt x="220394" y="279010"/>
                      <a:pt x="222250" y="276225"/>
                    </a:cubicBezTo>
                    <a:lnTo>
                      <a:pt x="228600" y="266700"/>
                    </a:lnTo>
                    <a:cubicBezTo>
                      <a:pt x="234454" y="243285"/>
                      <a:pt x="228163" y="264544"/>
                      <a:pt x="238125" y="241300"/>
                    </a:cubicBezTo>
                    <a:cubicBezTo>
                      <a:pt x="239443" y="238224"/>
                      <a:pt x="239675" y="234701"/>
                      <a:pt x="241300" y="231775"/>
                    </a:cubicBezTo>
                    <a:cubicBezTo>
                      <a:pt x="245006" y="225104"/>
                      <a:pt x="250587" y="219551"/>
                      <a:pt x="254000" y="212725"/>
                    </a:cubicBezTo>
                    <a:cubicBezTo>
                      <a:pt x="256117" y="208492"/>
                      <a:pt x="258486" y="204375"/>
                      <a:pt x="260350" y="200025"/>
                    </a:cubicBezTo>
                    <a:cubicBezTo>
                      <a:pt x="264223" y="190987"/>
                      <a:pt x="262248" y="188602"/>
                      <a:pt x="269875" y="180975"/>
                    </a:cubicBezTo>
                    <a:cubicBezTo>
                      <a:pt x="272573" y="178277"/>
                      <a:pt x="276469" y="177068"/>
                      <a:pt x="279400" y="174625"/>
                    </a:cubicBezTo>
                    <a:cubicBezTo>
                      <a:pt x="282849" y="171750"/>
                      <a:pt x="285381" y="167857"/>
                      <a:pt x="288925" y="165100"/>
                    </a:cubicBezTo>
                    <a:cubicBezTo>
                      <a:pt x="294949" y="160415"/>
                      <a:pt x="307975" y="152400"/>
                      <a:pt x="307975" y="152400"/>
                    </a:cubicBezTo>
                    <a:cubicBezTo>
                      <a:pt x="306917" y="149225"/>
                      <a:pt x="307585" y="144731"/>
                      <a:pt x="304800" y="142875"/>
                    </a:cubicBezTo>
                    <a:cubicBezTo>
                      <a:pt x="300310" y="139882"/>
                      <a:pt x="294131" y="141120"/>
                      <a:pt x="288925" y="139700"/>
                    </a:cubicBezTo>
                    <a:cubicBezTo>
                      <a:pt x="282467" y="137939"/>
                      <a:pt x="275862" y="136343"/>
                      <a:pt x="269875" y="133350"/>
                    </a:cubicBezTo>
                    <a:cubicBezTo>
                      <a:pt x="265642" y="131233"/>
                      <a:pt x="261525" y="128864"/>
                      <a:pt x="257175" y="127000"/>
                    </a:cubicBezTo>
                    <a:cubicBezTo>
                      <a:pt x="254099" y="125682"/>
                      <a:pt x="250643" y="125322"/>
                      <a:pt x="247650" y="123825"/>
                    </a:cubicBezTo>
                    <a:cubicBezTo>
                      <a:pt x="244237" y="122118"/>
                      <a:pt x="241632" y="118978"/>
                      <a:pt x="238125" y="117475"/>
                    </a:cubicBezTo>
                    <a:cubicBezTo>
                      <a:pt x="211750" y="106172"/>
                      <a:pt x="239180" y="123823"/>
                      <a:pt x="212725" y="107950"/>
                    </a:cubicBezTo>
                    <a:cubicBezTo>
                      <a:pt x="206181" y="104023"/>
                      <a:pt x="200025" y="99483"/>
                      <a:pt x="193675" y="95250"/>
                    </a:cubicBezTo>
                    <a:cubicBezTo>
                      <a:pt x="184309" y="89006"/>
                      <a:pt x="182265" y="88542"/>
                      <a:pt x="174625" y="79375"/>
                    </a:cubicBezTo>
                    <a:cubicBezTo>
                      <a:pt x="172182" y="76444"/>
                      <a:pt x="170718" y="72781"/>
                      <a:pt x="168275" y="69850"/>
                    </a:cubicBezTo>
                    <a:cubicBezTo>
                      <a:pt x="159143" y="58892"/>
                      <a:pt x="151400" y="57324"/>
                      <a:pt x="146050" y="41275"/>
                    </a:cubicBezTo>
                    <a:cubicBezTo>
                      <a:pt x="144992" y="38100"/>
                      <a:pt x="144500" y="34676"/>
                      <a:pt x="142875" y="31750"/>
                    </a:cubicBezTo>
                    <a:cubicBezTo>
                      <a:pt x="139169" y="25079"/>
                      <a:pt x="133588" y="19526"/>
                      <a:pt x="130175" y="12700"/>
                    </a:cubicBezTo>
                    <a:lnTo>
                      <a:pt x="127000" y="0"/>
                    </a:lnTo>
                    <a:close/>
                  </a:path>
                </a:pathLst>
              </a:custGeom>
              <a:solidFill>
                <a:srgbClr val="FFFF00"/>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26" name="フリーフォーム: 図形 1650">
                <a:extLst>
                  <a:ext uri="{FF2B5EF4-FFF2-40B4-BE49-F238E27FC236}">
                    <a16:creationId xmlns:a16="http://schemas.microsoft.com/office/drawing/2014/main" id="{288AED9B-B508-47C9-AB49-711451C41483}"/>
                  </a:ext>
                </a:extLst>
              </p:cNvPr>
              <p:cNvSpPr/>
              <p:nvPr/>
            </p:nvSpPr>
            <p:spPr>
              <a:xfrm>
                <a:off x="3039506" y="2603756"/>
                <a:ext cx="78797" cy="103167"/>
              </a:xfrm>
              <a:custGeom>
                <a:avLst/>
                <a:gdLst>
                  <a:gd name="connsiteX0" fmla="*/ 127000 w 307975"/>
                  <a:gd name="connsiteY0" fmla="*/ 0 h 403225"/>
                  <a:gd name="connsiteX1" fmla="*/ 123825 w 307975"/>
                  <a:gd name="connsiteY1" fmla="*/ 22225 h 403225"/>
                  <a:gd name="connsiteX2" fmla="*/ 120650 w 307975"/>
                  <a:gd name="connsiteY2" fmla="*/ 31750 h 403225"/>
                  <a:gd name="connsiteX3" fmla="*/ 117475 w 307975"/>
                  <a:gd name="connsiteY3" fmla="*/ 44450 h 403225"/>
                  <a:gd name="connsiteX4" fmla="*/ 111125 w 307975"/>
                  <a:gd name="connsiteY4" fmla="*/ 63500 h 403225"/>
                  <a:gd name="connsiteX5" fmla="*/ 104775 w 307975"/>
                  <a:gd name="connsiteY5" fmla="*/ 73025 h 403225"/>
                  <a:gd name="connsiteX6" fmla="*/ 101600 w 307975"/>
                  <a:gd name="connsiteY6" fmla="*/ 82550 h 403225"/>
                  <a:gd name="connsiteX7" fmla="*/ 79375 w 307975"/>
                  <a:gd name="connsiteY7" fmla="*/ 107950 h 403225"/>
                  <a:gd name="connsiteX8" fmla="*/ 73025 w 307975"/>
                  <a:gd name="connsiteY8" fmla="*/ 117475 h 403225"/>
                  <a:gd name="connsiteX9" fmla="*/ 53975 w 307975"/>
                  <a:gd name="connsiteY9" fmla="*/ 136525 h 403225"/>
                  <a:gd name="connsiteX10" fmla="*/ 28575 w 307975"/>
                  <a:gd name="connsiteY10" fmla="*/ 168275 h 403225"/>
                  <a:gd name="connsiteX11" fmla="*/ 19050 w 307975"/>
                  <a:gd name="connsiteY11" fmla="*/ 174625 h 403225"/>
                  <a:gd name="connsiteX12" fmla="*/ 0 w 307975"/>
                  <a:gd name="connsiteY12" fmla="*/ 190500 h 403225"/>
                  <a:gd name="connsiteX13" fmla="*/ 22225 w 307975"/>
                  <a:gd name="connsiteY13" fmla="*/ 200025 h 403225"/>
                  <a:gd name="connsiteX14" fmla="*/ 53975 w 307975"/>
                  <a:gd name="connsiteY14" fmla="*/ 219075 h 403225"/>
                  <a:gd name="connsiteX15" fmla="*/ 76200 w 307975"/>
                  <a:gd name="connsiteY15" fmla="*/ 231775 h 403225"/>
                  <a:gd name="connsiteX16" fmla="*/ 88900 w 307975"/>
                  <a:gd name="connsiteY16" fmla="*/ 238125 h 403225"/>
                  <a:gd name="connsiteX17" fmla="*/ 107950 w 307975"/>
                  <a:gd name="connsiteY17" fmla="*/ 257175 h 403225"/>
                  <a:gd name="connsiteX18" fmla="*/ 117475 w 307975"/>
                  <a:gd name="connsiteY18" fmla="*/ 263525 h 403225"/>
                  <a:gd name="connsiteX19" fmla="*/ 133350 w 307975"/>
                  <a:gd name="connsiteY19" fmla="*/ 285750 h 403225"/>
                  <a:gd name="connsiteX20" fmla="*/ 146050 w 307975"/>
                  <a:gd name="connsiteY20" fmla="*/ 304800 h 403225"/>
                  <a:gd name="connsiteX21" fmla="*/ 155575 w 307975"/>
                  <a:gd name="connsiteY21" fmla="*/ 323850 h 403225"/>
                  <a:gd name="connsiteX22" fmla="*/ 171450 w 307975"/>
                  <a:gd name="connsiteY22" fmla="*/ 346075 h 403225"/>
                  <a:gd name="connsiteX23" fmla="*/ 177800 w 307975"/>
                  <a:gd name="connsiteY23" fmla="*/ 355600 h 403225"/>
                  <a:gd name="connsiteX24" fmla="*/ 184150 w 307975"/>
                  <a:gd name="connsiteY24" fmla="*/ 374650 h 403225"/>
                  <a:gd name="connsiteX25" fmla="*/ 196850 w 307975"/>
                  <a:gd name="connsiteY25" fmla="*/ 403225 h 403225"/>
                  <a:gd name="connsiteX26" fmla="*/ 193675 w 307975"/>
                  <a:gd name="connsiteY26" fmla="*/ 393700 h 403225"/>
                  <a:gd name="connsiteX27" fmla="*/ 200025 w 307975"/>
                  <a:gd name="connsiteY27" fmla="*/ 339725 h 403225"/>
                  <a:gd name="connsiteX28" fmla="*/ 206375 w 307975"/>
                  <a:gd name="connsiteY28" fmla="*/ 314325 h 403225"/>
                  <a:gd name="connsiteX29" fmla="*/ 212725 w 307975"/>
                  <a:gd name="connsiteY29" fmla="*/ 304800 h 403225"/>
                  <a:gd name="connsiteX30" fmla="*/ 219075 w 307975"/>
                  <a:gd name="connsiteY30" fmla="*/ 285750 h 403225"/>
                  <a:gd name="connsiteX31" fmla="*/ 222250 w 307975"/>
                  <a:gd name="connsiteY31" fmla="*/ 276225 h 403225"/>
                  <a:gd name="connsiteX32" fmla="*/ 228600 w 307975"/>
                  <a:gd name="connsiteY32" fmla="*/ 266700 h 403225"/>
                  <a:gd name="connsiteX33" fmla="*/ 238125 w 307975"/>
                  <a:gd name="connsiteY33" fmla="*/ 241300 h 403225"/>
                  <a:gd name="connsiteX34" fmla="*/ 241300 w 307975"/>
                  <a:gd name="connsiteY34" fmla="*/ 231775 h 403225"/>
                  <a:gd name="connsiteX35" fmla="*/ 254000 w 307975"/>
                  <a:gd name="connsiteY35" fmla="*/ 212725 h 403225"/>
                  <a:gd name="connsiteX36" fmla="*/ 260350 w 307975"/>
                  <a:gd name="connsiteY36" fmla="*/ 200025 h 403225"/>
                  <a:gd name="connsiteX37" fmla="*/ 269875 w 307975"/>
                  <a:gd name="connsiteY37" fmla="*/ 180975 h 403225"/>
                  <a:gd name="connsiteX38" fmla="*/ 279400 w 307975"/>
                  <a:gd name="connsiteY38" fmla="*/ 174625 h 403225"/>
                  <a:gd name="connsiteX39" fmla="*/ 288925 w 307975"/>
                  <a:gd name="connsiteY39" fmla="*/ 165100 h 403225"/>
                  <a:gd name="connsiteX40" fmla="*/ 307975 w 307975"/>
                  <a:gd name="connsiteY40" fmla="*/ 152400 h 403225"/>
                  <a:gd name="connsiteX41" fmla="*/ 304800 w 307975"/>
                  <a:gd name="connsiteY41" fmla="*/ 142875 h 403225"/>
                  <a:gd name="connsiteX42" fmla="*/ 288925 w 307975"/>
                  <a:gd name="connsiteY42" fmla="*/ 139700 h 403225"/>
                  <a:gd name="connsiteX43" fmla="*/ 269875 w 307975"/>
                  <a:gd name="connsiteY43" fmla="*/ 133350 h 403225"/>
                  <a:gd name="connsiteX44" fmla="*/ 257175 w 307975"/>
                  <a:gd name="connsiteY44" fmla="*/ 127000 h 403225"/>
                  <a:gd name="connsiteX45" fmla="*/ 247650 w 307975"/>
                  <a:gd name="connsiteY45" fmla="*/ 123825 h 403225"/>
                  <a:gd name="connsiteX46" fmla="*/ 238125 w 307975"/>
                  <a:gd name="connsiteY46" fmla="*/ 117475 h 403225"/>
                  <a:gd name="connsiteX47" fmla="*/ 212725 w 307975"/>
                  <a:gd name="connsiteY47" fmla="*/ 107950 h 403225"/>
                  <a:gd name="connsiteX48" fmla="*/ 193675 w 307975"/>
                  <a:gd name="connsiteY48" fmla="*/ 95250 h 403225"/>
                  <a:gd name="connsiteX49" fmla="*/ 174625 w 307975"/>
                  <a:gd name="connsiteY49" fmla="*/ 79375 h 403225"/>
                  <a:gd name="connsiteX50" fmla="*/ 168275 w 307975"/>
                  <a:gd name="connsiteY50" fmla="*/ 69850 h 403225"/>
                  <a:gd name="connsiteX51" fmla="*/ 146050 w 307975"/>
                  <a:gd name="connsiteY51" fmla="*/ 41275 h 403225"/>
                  <a:gd name="connsiteX52" fmla="*/ 142875 w 307975"/>
                  <a:gd name="connsiteY52" fmla="*/ 31750 h 403225"/>
                  <a:gd name="connsiteX53" fmla="*/ 130175 w 307975"/>
                  <a:gd name="connsiteY53" fmla="*/ 12700 h 403225"/>
                  <a:gd name="connsiteX54" fmla="*/ 127000 w 307975"/>
                  <a:gd name="connsiteY54" fmla="*/ 0 h 40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07975" h="403225">
                    <a:moveTo>
                      <a:pt x="127000" y="0"/>
                    </a:moveTo>
                    <a:cubicBezTo>
                      <a:pt x="125942" y="7408"/>
                      <a:pt x="125293" y="14887"/>
                      <a:pt x="123825" y="22225"/>
                    </a:cubicBezTo>
                    <a:cubicBezTo>
                      <a:pt x="123169" y="25507"/>
                      <a:pt x="121569" y="28532"/>
                      <a:pt x="120650" y="31750"/>
                    </a:cubicBezTo>
                    <a:cubicBezTo>
                      <a:pt x="119451" y="35946"/>
                      <a:pt x="118729" y="40270"/>
                      <a:pt x="117475" y="44450"/>
                    </a:cubicBezTo>
                    <a:cubicBezTo>
                      <a:pt x="115552" y="50861"/>
                      <a:pt x="114838" y="57931"/>
                      <a:pt x="111125" y="63500"/>
                    </a:cubicBezTo>
                    <a:cubicBezTo>
                      <a:pt x="109008" y="66675"/>
                      <a:pt x="106482" y="69612"/>
                      <a:pt x="104775" y="73025"/>
                    </a:cubicBezTo>
                    <a:cubicBezTo>
                      <a:pt x="103278" y="76018"/>
                      <a:pt x="103225" y="79624"/>
                      <a:pt x="101600" y="82550"/>
                    </a:cubicBezTo>
                    <a:cubicBezTo>
                      <a:pt x="90705" y="102160"/>
                      <a:pt x="93289" y="98674"/>
                      <a:pt x="79375" y="107950"/>
                    </a:cubicBezTo>
                    <a:cubicBezTo>
                      <a:pt x="77258" y="111125"/>
                      <a:pt x="75560" y="114623"/>
                      <a:pt x="73025" y="117475"/>
                    </a:cubicBezTo>
                    <a:cubicBezTo>
                      <a:pt x="67059" y="124187"/>
                      <a:pt x="58956" y="129053"/>
                      <a:pt x="53975" y="136525"/>
                    </a:cubicBezTo>
                    <a:cubicBezTo>
                      <a:pt x="46452" y="147809"/>
                      <a:pt x="39125" y="159483"/>
                      <a:pt x="28575" y="168275"/>
                    </a:cubicBezTo>
                    <a:cubicBezTo>
                      <a:pt x="25644" y="170718"/>
                      <a:pt x="21981" y="172182"/>
                      <a:pt x="19050" y="174625"/>
                    </a:cubicBezTo>
                    <a:cubicBezTo>
                      <a:pt x="-5396" y="194997"/>
                      <a:pt x="23649" y="174734"/>
                      <a:pt x="0" y="190500"/>
                    </a:cubicBezTo>
                    <a:cubicBezTo>
                      <a:pt x="19303" y="203369"/>
                      <a:pt x="-1206" y="191238"/>
                      <a:pt x="22225" y="200025"/>
                    </a:cubicBezTo>
                    <a:cubicBezTo>
                      <a:pt x="41234" y="207153"/>
                      <a:pt x="31821" y="207998"/>
                      <a:pt x="53975" y="219075"/>
                    </a:cubicBezTo>
                    <a:cubicBezTo>
                      <a:pt x="92353" y="238264"/>
                      <a:pt x="44786" y="213824"/>
                      <a:pt x="76200" y="231775"/>
                    </a:cubicBezTo>
                    <a:cubicBezTo>
                      <a:pt x="80309" y="234123"/>
                      <a:pt x="85204" y="235168"/>
                      <a:pt x="88900" y="238125"/>
                    </a:cubicBezTo>
                    <a:cubicBezTo>
                      <a:pt x="95912" y="243735"/>
                      <a:pt x="100478" y="252194"/>
                      <a:pt x="107950" y="257175"/>
                    </a:cubicBezTo>
                    <a:lnTo>
                      <a:pt x="117475" y="263525"/>
                    </a:lnTo>
                    <a:cubicBezTo>
                      <a:pt x="131260" y="291096"/>
                      <a:pt x="115330" y="262581"/>
                      <a:pt x="133350" y="285750"/>
                    </a:cubicBezTo>
                    <a:cubicBezTo>
                      <a:pt x="138035" y="291774"/>
                      <a:pt x="141817" y="298450"/>
                      <a:pt x="146050" y="304800"/>
                    </a:cubicBezTo>
                    <a:cubicBezTo>
                      <a:pt x="164248" y="332097"/>
                      <a:pt x="142430" y="297560"/>
                      <a:pt x="155575" y="323850"/>
                    </a:cubicBezTo>
                    <a:cubicBezTo>
                      <a:pt x="158069" y="328838"/>
                      <a:pt x="169053" y="342719"/>
                      <a:pt x="171450" y="346075"/>
                    </a:cubicBezTo>
                    <a:cubicBezTo>
                      <a:pt x="173668" y="349180"/>
                      <a:pt x="176250" y="352113"/>
                      <a:pt x="177800" y="355600"/>
                    </a:cubicBezTo>
                    <a:cubicBezTo>
                      <a:pt x="180518" y="361717"/>
                      <a:pt x="180437" y="369081"/>
                      <a:pt x="184150" y="374650"/>
                    </a:cubicBezTo>
                    <a:cubicBezTo>
                      <a:pt x="194213" y="389744"/>
                      <a:pt x="189293" y="380555"/>
                      <a:pt x="196850" y="403225"/>
                    </a:cubicBezTo>
                    <a:lnTo>
                      <a:pt x="193675" y="393700"/>
                    </a:lnTo>
                    <a:cubicBezTo>
                      <a:pt x="198398" y="332303"/>
                      <a:pt x="193120" y="370799"/>
                      <a:pt x="200025" y="339725"/>
                    </a:cubicBezTo>
                    <a:cubicBezTo>
                      <a:pt x="201474" y="333204"/>
                      <a:pt x="202971" y="321133"/>
                      <a:pt x="206375" y="314325"/>
                    </a:cubicBezTo>
                    <a:cubicBezTo>
                      <a:pt x="208082" y="310912"/>
                      <a:pt x="211175" y="308287"/>
                      <a:pt x="212725" y="304800"/>
                    </a:cubicBezTo>
                    <a:cubicBezTo>
                      <a:pt x="215443" y="298683"/>
                      <a:pt x="216958" y="292100"/>
                      <a:pt x="219075" y="285750"/>
                    </a:cubicBezTo>
                    <a:cubicBezTo>
                      <a:pt x="220133" y="282575"/>
                      <a:pt x="220394" y="279010"/>
                      <a:pt x="222250" y="276225"/>
                    </a:cubicBezTo>
                    <a:lnTo>
                      <a:pt x="228600" y="266700"/>
                    </a:lnTo>
                    <a:cubicBezTo>
                      <a:pt x="234454" y="243285"/>
                      <a:pt x="228163" y="264544"/>
                      <a:pt x="238125" y="241300"/>
                    </a:cubicBezTo>
                    <a:cubicBezTo>
                      <a:pt x="239443" y="238224"/>
                      <a:pt x="239675" y="234701"/>
                      <a:pt x="241300" y="231775"/>
                    </a:cubicBezTo>
                    <a:cubicBezTo>
                      <a:pt x="245006" y="225104"/>
                      <a:pt x="250587" y="219551"/>
                      <a:pt x="254000" y="212725"/>
                    </a:cubicBezTo>
                    <a:cubicBezTo>
                      <a:pt x="256117" y="208492"/>
                      <a:pt x="258486" y="204375"/>
                      <a:pt x="260350" y="200025"/>
                    </a:cubicBezTo>
                    <a:cubicBezTo>
                      <a:pt x="264223" y="190987"/>
                      <a:pt x="262248" y="188602"/>
                      <a:pt x="269875" y="180975"/>
                    </a:cubicBezTo>
                    <a:cubicBezTo>
                      <a:pt x="272573" y="178277"/>
                      <a:pt x="276469" y="177068"/>
                      <a:pt x="279400" y="174625"/>
                    </a:cubicBezTo>
                    <a:cubicBezTo>
                      <a:pt x="282849" y="171750"/>
                      <a:pt x="285381" y="167857"/>
                      <a:pt x="288925" y="165100"/>
                    </a:cubicBezTo>
                    <a:cubicBezTo>
                      <a:pt x="294949" y="160415"/>
                      <a:pt x="307975" y="152400"/>
                      <a:pt x="307975" y="152400"/>
                    </a:cubicBezTo>
                    <a:cubicBezTo>
                      <a:pt x="306917" y="149225"/>
                      <a:pt x="307585" y="144731"/>
                      <a:pt x="304800" y="142875"/>
                    </a:cubicBezTo>
                    <a:cubicBezTo>
                      <a:pt x="300310" y="139882"/>
                      <a:pt x="294131" y="141120"/>
                      <a:pt x="288925" y="139700"/>
                    </a:cubicBezTo>
                    <a:cubicBezTo>
                      <a:pt x="282467" y="137939"/>
                      <a:pt x="275862" y="136343"/>
                      <a:pt x="269875" y="133350"/>
                    </a:cubicBezTo>
                    <a:cubicBezTo>
                      <a:pt x="265642" y="131233"/>
                      <a:pt x="261525" y="128864"/>
                      <a:pt x="257175" y="127000"/>
                    </a:cubicBezTo>
                    <a:cubicBezTo>
                      <a:pt x="254099" y="125682"/>
                      <a:pt x="250643" y="125322"/>
                      <a:pt x="247650" y="123825"/>
                    </a:cubicBezTo>
                    <a:cubicBezTo>
                      <a:pt x="244237" y="122118"/>
                      <a:pt x="241632" y="118978"/>
                      <a:pt x="238125" y="117475"/>
                    </a:cubicBezTo>
                    <a:cubicBezTo>
                      <a:pt x="211750" y="106172"/>
                      <a:pt x="239180" y="123823"/>
                      <a:pt x="212725" y="107950"/>
                    </a:cubicBezTo>
                    <a:cubicBezTo>
                      <a:pt x="206181" y="104023"/>
                      <a:pt x="200025" y="99483"/>
                      <a:pt x="193675" y="95250"/>
                    </a:cubicBezTo>
                    <a:cubicBezTo>
                      <a:pt x="184309" y="89006"/>
                      <a:pt x="182265" y="88542"/>
                      <a:pt x="174625" y="79375"/>
                    </a:cubicBezTo>
                    <a:cubicBezTo>
                      <a:pt x="172182" y="76444"/>
                      <a:pt x="170718" y="72781"/>
                      <a:pt x="168275" y="69850"/>
                    </a:cubicBezTo>
                    <a:cubicBezTo>
                      <a:pt x="159143" y="58892"/>
                      <a:pt x="151400" y="57324"/>
                      <a:pt x="146050" y="41275"/>
                    </a:cubicBezTo>
                    <a:cubicBezTo>
                      <a:pt x="144992" y="38100"/>
                      <a:pt x="144500" y="34676"/>
                      <a:pt x="142875" y="31750"/>
                    </a:cubicBezTo>
                    <a:cubicBezTo>
                      <a:pt x="139169" y="25079"/>
                      <a:pt x="133588" y="19526"/>
                      <a:pt x="130175" y="12700"/>
                    </a:cubicBezTo>
                    <a:lnTo>
                      <a:pt x="127000" y="0"/>
                    </a:lnTo>
                    <a:close/>
                  </a:path>
                </a:pathLst>
              </a:custGeom>
              <a:solidFill>
                <a:srgbClr val="FFFF00"/>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grpSp>
      <p:sp>
        <p:nvSpPr>
          <p:cNvPr id="363" name="テキスト ボックス 362"/>
          <p:cNvSpPr txBox="1"/>
          <p:nvPr/>
        </p:nvSpPr>
        <p:spPr>
          <a:xfrm>
            <a:off x="3659617" y="2550145"/>
            <a:ext cx="554300"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管理</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64" name="テキスト ボックス 363"/>
          <p:cNvSpPr txBox="1"/>
          <p:nvPr/>
        </p:nvSpPr>
        <p:spPr>
          <a:xfrm>
            <a:off x="4876358" y="2556861"/>
            <a:ext cx="1017981"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修繕・改良</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65" name="テキスト ボックス 364"/>
          <p:cNvSpPr txBox="1"/>
          <p:nvPr/>
        </p:nvSpPr>
        <p:spPr>
          <a:xfrm>
            <a:off x="7285151" y="2558551"/>
            <a:ext cx="751249"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建替え</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66" name="角丸四角形 365"/>
          <p:cNvSpPr/>
          <p:nvPr/>
        </p:nvSpPr>
        <p:spPr>
          <a:xfrm>
            <a:off x="2090219" y="2524877"/>
            <a:ext cx="986574" cy="36704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67" name="角丸四角形 366"/>
          <p:cNvSpPr/>
          <p:nvPr/>
        </p:nvSpPr>
        <p:spPr>
          <a:xfrm>
            <a:off x="4812613" y="2524877"/>
            <a:ext cx="1107659" cy="35384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68" name="フリーフォーム 367"/>
          <p:cNvSpPr/>
          <p:nvPr/>
        </p:nvSpPr>
        <p:spPr>
          <a:xfrm>
            <a:off x="7942269" y="3764960"/>
            <a:ext cx="813916" cy="160255"/>
          </a:xfrm>
          <a:custGeom>
            <a:avLst/>
            <a:gdLst>
              <a:gd name="connsiteX0" fmla="*/ 0 w 641350"/>
              <a:gd name="connsiteY0" fmla="*/ 152400 h 152400"/>
              <a:gd name="connsiteX1" fmla="*/ 184150 w 641350"/>
              <a:gd name="connsiteY1" fmla="*/ 0 h 152400"/>
              <a:gd name="connsiteX2" fmla="*/ 641350 w 641350"/>
              <a:gd name="connsiteY2" fmla="*/ 0 h 152400"/>
              <a:gd name="connsiteX3" fmla="*/ 527050 w 641350"/>
              <a:gd name="connsiteY3" fmla="*/ 146050 h 152400"/>
              <a:gd name="connsiteX4" fmla="*/ 0 w 641350"/>
              <a:gd name="connsiteY4" fmla="*/ 1524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1350" h="152400">
                <a:moveTo>
                  <a:pt x="0" y="152400"/>
                </a:moveTo>
                <a:lnTo>
                  <a:pt x="184150" y="0"/>
                </a:lnTo>
                <a:lnTo>
                  <a:pt x="641350" y="0"/>
                </a:lnTo>
                <a:lnTo>
                  <a:pt x="527050" y="146050"/>
                </a:lnTo>
                <a:lnTo>
                  <a:pt x="0" y="152400"/>
                </a:lnTo>
                <a:close/>
              </a:path>
            </a:pathLst>
          </a:custGeom>
          <a:noFill/>
          <a:ln w="12700">
            <a:solidFill>
              <a:schemeClr val="tx1">
                <a:lumMod val="85000"/>
                <a:lumOff val="1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69" name="テキスト ボックス 368"/>
          <p:cNvSpPr txBox="1"/>
          <p:nvPr/>
        </p:nvSpPr>
        <p:spPr>
          <a:xfrm>
            <a:off x="4842536" y="1969642"/>
            <a:ext cx="927633"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繰り返し</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70" name="角丸四角形 369"/>
          <p:cNvSpPr/>
          <p:nvPr/>
        </p:nvSpPr>
        <p:spPr>
          <a:xfrm>
            <a:off x="7307151" y="3650012"/>
            <a:ext cx="916336" cy="353840"/>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371" name="直線矢印コネクタ 370"/>
          <p:cNvCxnSpPr/>
          <p:nvPr/>
        </p:nvCxnSpPr>
        <p:spPr>
          <a:xfrm flipV="1">
            <a:off x="4397847" y="2682368"/>
            <a:ext cx="347108" cy="2361"/>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72" name="直線矢印コネクタ 371"/>
          <p:cNvCxnSpPr/>
          <p:nvPr/>
        </p:nvCxnSpPr>
        <p:spPr>
          <a:xfrm flipV="1">
            <a:off x="6947045" y="2676481"/>
            <a:ext cx="350929" cy="2635"/>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73" name="直線コネクタ 372"/>
          <p:cNvCxnSpPr/>
          <p:nvPr/>
        </p:nvCxnSpPr>
        <p:spPr>
          <a:xfrm flipV="1">
            <a:off x="7033655" y="2688771"/>
            <a:ext cx="7974" cy="1171191"/>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374" name="フリーフォーム 373"/>
          <p:cNvSpPr/>
          <p:nvPr/>
        </p:nvSpPr>
        <p:spPr>
          <a:xfrm>
            <a:off x="3961769" y="2227992"/>
            <a:ext cx="2101683" cy="452411"/>
          </a:xfrm>
          <a:custGeom>
            <a:avLst/>
            <a:gdLst>
              <a:gd name="connsiteX0" fmla="*/ 2971800 w 3200400"/>
              <a:gd name="connsiteY0" fmla="*/ 259080 h 259080"/>
              <a:gd name="connsiteX1" fmla="*/ 3200400 w 3200400"/>
              <a:gd name="connsiteY1" fmla="*/ 259080 h 259080"/>
              <a:gd name="connsiteX2" fmla="*/ 3200400 w 3200400"/>
              <a:gd name="connsiteY2" fmla="*/ 0 h 259080"/>
              <a:gd name="connsiteX3" fmla="*/ 0 w 3200400"/>
              <a:gd name="connsiteY3" fmla="*/ 0 h 259080"/>
              <a:gd name="connsiteX4" fmla="*/ 0 w 3200400"/>
              <a:gd name="connsiteY4" fmla="*/ 114300 h 2590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0400" h="259080">
                <a:moveTo>
                  <a:pt x="2971800" y="259080"/>
                </a:moveTo>
                <a:lnTo>
                  <a:pt x="3200400" y="259080"/>
                </a:lnTo>
                <a:lnTo>
                  <a:pt x="3200400" y="0"/>
                </a:lnTo>
                <a:lnTo>
                  <a:pt x="0" y="0"/>
                </a:lnTo>
                <a:lnTo>
                  <a:pt x="0" y="114300"/>
                </a:lnTo>
              </a:path>
            </a:pathLst>
          </a:custGeom>
          <a:noFill/>
          <a:ln w="1016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375" name="直線矢印コネクタ 374"/>
          <p:cNvCxnSpPr/>
          <p:nvPr/>
        </p:nvCxnSpPr>
        <p:spPr>
          <a:xfrm>
            <a:off x="3959933" y="2442588"/>
            <a:ext cx="416" cy="88264"/>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76" name="直線矢印コネクタ 375"/>
          <p:cNvCxnSpPr/>
          <p:nvPr/>
        </p:nvCxnSpPr>
        <p:spPr>
          <a:xfrm>
            <a:off x="3129810" y="2682368"/>
            <a:ext cx="356409" cy="0"/>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77" name="フリーフォーム 376"/>
          <p:cNvSpPr/>
          <p:nvPr/>
        </p:nvSpPr>
        <p:spPr>
          <a:xfrm>
            <a:off x="1219250" y="1973422"/>
            <a:ext cx="6475048" cy="495621"/>
          </a:xfrm>
          <a:custGeom>
            <a:avLst/>
            <a:gdLst>
              <a:gd name="connsiteX0" fmla="*/ 6400800 w 6400800"/>
              <a:gd name="connsiteY0" fmla="*/ 482600 h 482600"/>
              <a:gd name="connsiteX1" fmla="*/ 6400800 w 6400800"/>
              <a:gd name="connsiteY1" fmla="*/ 0 h 482600"/>
              <a:gd name="connsiteX2" fmla="*/ 0 w 6400800"/>
              <a:gd name="connsiteY2" fmla="*/ 0 h 482600"/>
              <a:gd name="connsiteX3" fmla="*/ 0 w 6400800"/>
              <a:gd name="connsiteY3" fmla="*/ 444500 h 482600"/>
            </a:gdLst>
            <a:ahLst/>
            <a:cxnLst>
              <a:cxn ang="0">
                <a:pos x="connsiteX0" y="connsiteY0"/>
              </a:cxn>
              <a:cxn ang="0">
                <a:pos x="connsiteX1" y="connsiteY1"/>
              </a:cxn>
              <a:cxn ang="0">
                <a:pos x="connsiteX2" y="connsiteY2"/>
              </a:cxn>
              <a:cxn ang="0">
                <a:pos x="connsiteX3" y="connsiteY3"/>
              </a:cxn>
            </a:cxnLst>
            <a:rect l="l" t="t" r="r" b="b"/>
            <a:pathLst>
              <a:path w="6400800" h="482600">
                <a:moveTo>
                  <a:pt x="6400800" y="482600"/>
                </a:moveTo>
                <a:lnTo>
                  <a:pt x="6400800" y="0"/>
                </a:lnTo>
                <a:lnTo>
                  <a:pt x="0" y="0"/>
                </a:lnTo>
                <a:lnTo>
                  <a:pt x="0" y="444500"/>
                </a:lnTo>
              </a:path>
            </a:pathLst>
          </a:cu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378" name="直線矢印コネクタ 377"/>
          <p:cNvCxnSpPr/>
          <p:nvPr/>
        </p:nvCxnSpPr>
        <p:spPr>
          <a:xfrm>
            <a:off x="1219249" y="2320982"/>
            <a:ext cx="0" cy="191204"/>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79" name="テキスト ボックス 378"/>
          <p:cNvSpPr txBox="1"/>
          <p:nvPr/>
        </p:nvSpPr>
        <p:spPr>
          <a:xfrm>
            <a:off x="2277546" y="3922817"/>
            <a:ext cx="466794" cy="26161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新築</a:t>
            </a:r>
            <a:endPar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80" name="テキスト ボックス 379"/>
          <p:cNvSpPr txBox="1"/>
          <p:nvPr/>
        </p:nvSpPr>
        <p:spPr>
          <a:xfrm>
            <a:off x="3269720" y="3864862"/>
            <a:ext cx="1239442" cy="40011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補修点検等を行い、</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日常管理を実施</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81" name="テキスト ボックス 380"/>
          <p:cNvSpPr txBox="1"/>
          <p:nvPr/>
        </p:nvSpPr>
        <p:spPr>
          <a:xfrm>
            <a:off x="4828667" y="3876531"/>
            <a:ext cx="1164101" cy="40011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適時適切な時期に</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計画修繕を実施</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82" name="テキスト ボックス 381"/>
          <p:cNvSpPr txBox="1"/>
          <p:nvPr/>
        </p:nvSpPr>
        <p:spPr>
          <a:xfrm>
            <a:off x="7787443" y="3067351"/>
            <a:ext cx="1253869" cy="430887"/>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建替えにより新たな</a:t>
            </a:r>
            <a:endPar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マンションを建設</a:t>
            </a:r>
            <a:endPar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83" name="テキスト ボックス 382"/>
          <p:cNvSpPr txBox="1"/>
          <p:nvPr/>
        </p:nvSpPr>
        <p:spPr>
          <a:xfrm>
            <a:off x="7737238" y="4098723"/>
            <a:ext cx="1194558" cy="26161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売却により更地化</a:t>
            </a:r>
            <a:endPar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cxnSp>
        <p:nvCxnSpPr>
          <p:cNvPr id="384" name="直線矢印コネクタ 383"/>
          <p:cNvCxnSpPr/>
          <p:nvPr/>
        </p:nvCxnSpPr>
        <p:spPr>
          <a:xfrm flipV="1">
            <a:off x="6196789" y="2666604"/>
            <a:ext cx="420414" cy="8508"/>
          </a:xfrm>
          <a:prstGeom prst="straightConnector1">
            <a:avLst/>
          </a:prstGeom>
          <a:ln w="66675">
            <a:solidFill>
              <a:srgbClr val="00B0F0"/>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385" name="角丸四角形 384"/>
          <p:cNvSpPr/>
          <p:nvPr/>
        </p:nvSpPr>
        <p:spPr>
          <a:xfrm>
            <a:off x="6246250" y="2256785"/>
            <a:ext cx="682789" cy="1062644"/>
          </a:xfrm>
          <a:prstGeom prst="roundRect">
            <a:avLst/>
          </a:prstGeom>
          <a:solidFill>
            <a:schemeClr val="bg1"/>
          </a:solidFill>
          <a:ln cmpd="dbl">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修繕・改良が</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困難な場合など</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914400" rtl="0" eaLnBrk="0" fontAlgn="base" latinLnBrk="0" hangingPunct="0">
              <a:lnSpc>
                <a:spcPct val="100000"/>
              </a:lnSpc>
              <a:spcBef>
                <a:spcPct val="0"/>
              </a:spcBef>
              <a:spcAft>
                <a:spcPct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例：</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耐震性不足</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老朽化　等</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386" name="直線矢印コネクタ 385"/>
          <p:cNvCxnSpPr/>
          <p:nvPr/>
        </p:nvCxnSpPr>
        <p:spPr>
          <a:xfrm>
            <a:off x="1663683" y="2682368"/>
            <a:ext cx="356409" cy="0"/>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87" name="角丸四角形 386"/>
          <p:cNvSpPr/>
          <p:nvPr/>
        </p:nvSpPr>
        <p:spPr>
          <a:xfrm>
            <a:off x="606126" y="2524877"/>
            <a:ext cx="986574" cy="36704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88" name="テキスト ボックス 387"/>
          <p:cNvSpPr txBox="1"/>
          <p:nvPr/>
        </p:nvSpPr>
        <p:spPr>
          <a:xfrm>
            <a:off x="780976" y="2560953"/>
            <a:ext cx="819342"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分譲前</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89" name="テキスト ボックス 388"/>
          <p:cNvSpPr txBox="1"/>
          <p:nvPr/>
        </p:nvSpPr>
        <p:spPr>
          <a:xfrm>
            <a:off x="643724" y="3922817"/>
            <a:ext cx="466794" cy="26161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建築</a:t>
            </a:r>
            <a:endPar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nvGrpSpPr>
          <p:cNvPr id="390" name="グループ化 389"/>
          <p:cNvGrpSpPr/>
          <p:nvPr/>
        </p:nvGrpSpPr>
        <p:grpSpPr>
          <a:xfrm>
            <a:off x="173079" y="3109956"/>
            <a:ext cx="1433875" cy="779429"/>
            <a:chOff x="314786" y="5033963"/>
            <a:chExt cx="1433875" cy="779429"/>
          </a:xfrm>
        </p:grpSpPr>
        <p:sp>
          <p:nvSpPr>
            <p:cNvPr id="391" name="フリーフォーム 390"/>
            <p:cNvSpPr/>
            <p:nvPr/>
          </p:nvSpPr>
          <p:spPr>
            <a:xfrm>
              <a:off x="314786" y="5382047"/>
              <a:ext cx="1433875" cy="431345"/>
            </a:xfrm>
            <a:custGeom>
              <a:avLst/>
              <a:gdLst>
                <a:gd name="connsiteX0" fmla="*/ 0 w 1066800"/>
                <a:gd name="connsiteY0" fmla="*/ 342900 h 342900"/>
                <a:gd name="connsiteX1" fmla="*/ 374650 w 1066800"/>
                <a:gd name="connsiteY1" fmla="*/ 0 h 342900"/>
                <a:gd name="connsiteX2" fmla="*/ 1066800 w 1066800"/>
                <a:gd name="connsiteY2" fmla="*/ 0 h 342900"/>
                <a:gd name="connsiteX3" fmla="*/ 812800 w 1066800"/>
                <a:gd name="connsiteY3" fmla="*/ 336550 h 342900"/>
                <a:gd name="connsiteX4" fmla="*/ 0 w 1066800"/>
                <a:gd name="connsiteY4" fmla="*/ 342900 h 342900"/>
                <a:gd name="connsiteX0" fmla="*/ 0 w 1121430"/>
                <a:gd name="connsiteY0" fmla="*/ 345443 h 345443"/>
                <a:gd name="connsiteX1" fmla="*/ 429280 w 1121430"/>
                <a:gd name="connsiteY1" fmla="*/ 0 h 345443"/>
                <a:gd name="connsiteX2" fmla="*/ 1121430 w 1121430"/>
                <a:gd name="connsiteY2" fmla="*/ 0 h 345443"/>
                <a:gd name="connsiteX3" fmla="*/ 867430 w 1121430"/>
                <a:gd name="connsiteY3" fmla="*/ 336550 h 345443"/>
                <a:gd name="connsiteX4" fmla="*/ 0 w 1121430"/>
                <a:gd name="connsiteY4" fmla="*/ 345443 h 3454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1430" h="345443">
                  <a:moveTo>
                    <a:pt x="0" y="345443"/>
                  </a:moveTo>
                  <a:lnTo>
                    <a:pt x="429280" y="0"/>
                  </a:lnTo>
                  <a:lnTo>
                    <a:pt x="1121430" y="0"/>
                  </a:lnTo>
                  <a:lnTo>
                    <a:pt x="867430" y="336550"/>
                  </a:lnTo>
                  <a:lnTo>
                    <a:pt x="0" y="345443"/>
                  </a:lnTo>
                  <a:close/>
                </a:path>
              </a:pathLst>
            </a:custGeom>
            <a:solidFill>
              <a:srgbClr val="99FF66"/>
            </a:solid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nvGrpSpPr>
            <p:cNvPr id="392" name="グループ化 391">
              <a:extLst>
                <a:ext uri="{FF2B5EF4-FFF2-40B4-BE49-F238E27FC236}">
                  <a16:creationId xmlns:a16="http://schemas.microsoft.com/office/drawing/2014/main" id="{7EC32914-7C3D-46E1-9AE9-EB372B3415F3}"/>
                </a:ext>
              </a:extLst>
            </p:cNvPr>
            <p:cNvGrpSpPr/>
            <p:nvPr/>
          </p:nvGrpSpPr>
          <p:grpSpPr>
            <a:xfrm>
              <a:off x="688467" y="5131592"/>
              <a:ext cx="794630" cy="588046"/>
              <a:chOff x="290060" y="2066509"/>
              <a:chExt cx="794630" cy="588046"/>
            </a:xfrm>
          </p:grpSpPr>
          <p:sp>
            <p:nvSpPr>
              <p:cNvPr id="399" name="フリーフォーム 1135">
                <a:extLst>
                  <a:ext uri="{FF2B5EF4-FFF2-40B4-BE49-F238E27FC236}">
                    <a16:creationId xmlns:a16="http://schemas.microsoft.com/office/drawing/2014/main" id="{E9ABE71B-4CF6-4D84-B8EF-A130449D2A8B}"/>
                  </a:ext>
                </a:extLst>
              </p:cNvPr>
              <p:cNvSpPr/>
              <p:nvPr/>
            </p:nvSpPr>
            <p:spPr>
              <a:xfrm>
                <a:off x="305574" y="2066509"/>
                <a:ext cx="768673" cy="175463"/>
              </a:xfrm>
              <a:custGeom>
                <a:avLst/>
                <a:gdLst>
                  <a:gd name="connsiteX0" fmla="*/ 0 w 908050"/>
                  <a:gd name="connsiteY0" fmla="*/ 171450 h 177800"/>
                  <a:gd name="connsiteX1" fmla="*/ 165100 w 908050"/>
                  <a:gd name="connsiteY1" fmla="*/ 0 h 177800"/>
                  <a:gd name="connsiteX2" fmla="*/ 908050 w 908050"/>
                  <a:gd name="connsiteY2" fmla="*/ 0 h 177800"/>
                  <a:gd name="connsiteX3" fmla="*/ 736600 w 908050"/>
                  <a:gd name="connsiteY3" fmla="*/ 177800 h 177800"/>
                  <a:gd name="connsiteX4" fmla="*/ 0 w 908050"/>
                  <a:gd name="connsiteY4" fmla="*/ 171450 h 177800"/>
                  <a:gd name="connsiteX0" fmla="*/ 0 w 908050"/>
                  <a:gd name="connsiteY0" fmla="*/ 171450 h 249237"/>
                  <a:gd name="connsiteX1" fmla="*/ 165100 w 908050"/>
                  <a:gd name="connsiteY1" fmla="*/ 0 h 249237"/>
                  <a:gd name="connsiteX2" fmla="*/ 908050 w 908050"/>
                  <a:gd name="connsiteY2" fmla="*/ 0 h 249237"/>
                  <a:gd name="connsiteX3" fmla="*/ 746125 w 908050"/>
                  <a:gd name="connsiteY3" fmla="*/ 249237 h 249237"/>
                  <a:gd name="connsiteX4" fmla="*/ 0 w 908050"/>
                  <a:gd name="connsiteY4" fmla="*/ 171450 h 249237"/>
                  <a:gd name="connsiteX0" fmla="*/ 0 w 917575"/>
                  <a:gd name="connsiteY0" fmla="*/ 257175 h 257175"/>
                  <a:gd name="connsiteX1" fmla="*/ 174625 w 917575"/>
                  <a:gd name="connsiteY1" fmla="*/ 0 h 257175"/>
                  <a:gd name="connsiteX2" fmla="*/ 917575 w 917575"/>
                  <a:gd name="connsiteY2" fmla="*/ 0 h 257175"/>
                  <a:gd name="connsiteX3" fmla="*/ 755650 w 917575"/>
                  <a:gd name="connsiteY3" fmla="*/ 249237 h 257175"/>
                  <a:gd name="connsiteX4" fmla="*/ 0 w 917575"/>
                  <a:gd name="connsiteY4" fmla="*/ 257175 h 257175"/>
                  <a:gd name="connsiteX0" fmla="*/ 0 w 927100"/>
                  <a:gd name="connsiteY0" fmla="*/ 257175 h 257175"/>
                  <a:gd name="connsiteX1" fmla="*/ 174625 w 927100"/>
                  <a:gd name="connsiteY1" fmla="*/ 0 h 257175"/>
                  <a:gd name="connsiteX2" fmla="*/ 927100 w 927100"/>
                  <a:gd name="connsiteY2" fmla="*/ 4763 h 257175"/>
                  <a:gd name="connsiteX3" fmla="*/ 755650 w 927100"/>
                  <a:gd name="connsiteY3" fmla="*/ 249237 h 257175"/>
                  <a:gd name="connsiteX4" fmla="*/ 0 w 927100"/>
                  <a:gd name="connsiteY4" fmla="*/ 257175 h 257175"/>
                  <a:gd name="connsiteX0" fmla="*/ 0 w 927100"/>
                  <a:gd name="connsiteY0" fmla="*/ 257175 h 257175"/>
                  <a:gd name="connsiteX1" fmla="*/ 128879 w 927100"/>
                  <a:gd name="connsiteY1" fmla="*/ 0 h 257175"/>
                  <a:gd name="connsiteX2" fmla="*/ 927100 w 927100"/>
                  <a:gd name="connsiteY2" fmla="*/ 4763 h 257175"/>
                  <a:gd name="connsiteX3" fmla="*/ 755650 w 927100"/>
                  <a:gd name="connsiteY3" fmla="*/ 249237 h 257175"/>
                  <a:gd name="connsiteX4" fmla="*/ 0 w 927100"/>
                  <a:gd name="connsiteY4" fmla="*/ 257175 h 257175"/>
                  <a:gd name="connsiteX0" fmla="*/ 0 w 927100"/>
                  <a:gd name="connsiteY0" fmla="*/ 305752 h 305752"/>
                  <a:gd name="connsiteX1" fmla="*/ 128879 w 927100"/>
                  <a:gd name="connsiteY1" fmla="*/ 48577 h 305752"/>
                  <a:gd name="connsiteX2" fmla="*/ 927100 w 927100"/>
                  <a:gd name="connsiteY2" fmla="*/ 0 h 305752"/>
                  <a:gd name="connsiteX3" fmla="*/ 755650 w 927100"/>
                  <a:gd name="connsiteY3" fmla="*/ 297814 h 305752"/>
                  <a:gd name="connsiteX4" fmla="*/ 0 w 927100"/>
                  <a:gd name="connsiteY4" fmla="*/ 305752 h 305752"/>
                  <a:gd name="connsiteX0" fmla="*/ 0 w 927100"/>
                  <a:gd name="connsiteY0" fmla="*/ 310515 h 310515"/>
                  <a:gd name="connsiteX1" fmla="*/ 161555 w 927100"/>
                  <a:gd name="connsiteY1" fmla="*/ 0 h 310515"/>
                  <a:gd name="connsiteX2" fmla="*/ 927100 w 927100"/>
                  <a:gd name="connsiteY2" fmla="*/ 4763 h 310515"/>
                  <a:gd name="connsiteX3" fmla="*/ 755650 w 927100"/>
                  <a:gd name="connsiteY3" fmla="*/ 302577 h 310515"/>
                  <a:gd name="connsiteX4" fmla="*/ 0 w 927100"/>
                  <a:gd name="connsiteY4" fmla="*/ 310515 h 310515"/>
                  <a:gd name="connsiteX0" fmla="*/ 0 w 927100"/>
                  <a:gd name="connsiteY0" fmla="*/ 310515 h 310515"/>
                  <a:gd name="connsiteX1" fmla="*/ 161555 w 927100"/>
                  <a:gd name="connsiteY1" fmla="*/ 0 h 310515"/>
                  <a:gd name="connsiteX2" fmla="*/ 927100 w 927100"/>
                  <a:gd name="connsiteY2" fmla="*/ 4763 h 310515"/>
                  <a:gd name="connsiteX3" fmla="*/ 769265 w 927100"/>
                  <a:gd name="connsiteY3" fmla="*/ 302577 h 310515"/>
                  <a:gd name="connsiteX4" fmla="*/ 0 w 927100"/>
                  <a:gd name="connsiteY4" fmla="*/ 310515 h 310515"/>
                  <a:gd name="connsiteX0" fmla="*/ 0 w 927100"/>
                  <a:gd name="connsiteY0" fmla="*/ 305753 h 305753"/>
                  <a:gd name="connsiteX1" fmla="*/ 222807 w 927100"/>
                  <a:gd name="connsiteY1" fmla="*/ 15643 h 305753"/>
                  <a:gd name="connsiteX2" fmla="*/ 927100 w 927100"/>
                  <a:gd name="connsiteY2" fmla="*/ 1 h 305753"/>
                  <a:gd name="connsiteX3" fmla="*/ 769265 w 927100"/>
                  <a:gd name="connsiteY3" fmla="*/ 297815 h 305753"/>
                  <a:gd name="connsiteX4" fmla="*/ 0 w 927100"/>
                  <a:gd name="connsiteY4" fmla="*/ 305753 h 305753"/>
                  <a:gd name="connsiteX0" fmla="*/ 0 w 927100"/>
                  <a:gd name="connsiteY0" fmla="*/ 305751 h 305751"/>
                  <a:gd name="connsiteX1" fmla="*/ 193275 w 927100"/>
                  <a:gd name="connsiteY1" fmla="*/ 337 h 305751"/>
                  <a:gd name="connsiteX2" fmla="*/ 927100 w 927100"/>
                  <a:gd name="connsiteY2" fmla="*/ -1 h 305751"/>
                  <a:gd name="connsiteX3" fmla="*/ 769265 w 927100"/>
                  <a:gd name="connsiteY3" fmla="*/ 297813 h 305751"/>
                  <a:gd name="connsiteX4" fmla="*/ 0 w 927100"/>
                  <a:gd name="connsiteY4" fmla="*/ 305751 h 305751"/>
                  <a:gd name="connsiteX0" fmla="*/ 0 w 1140388"/>
                  <a:gd name="connsiteY0" fmla="*/ 305753 h 305753"/>
                  <a:gd name="connsiteX1" fmla="*/ 193275 w 1140388"/>
                  <a:gd name="connsiteY1" fmla="*/ 339 h 305753"/>
                  <a:gd name="connsiteX2" fmla="*/ 1140388 w 1140388"/>
                  <a:gd name="connsiteY2" fmla="*/ 0 h 305753"/>
                  <a:gd name="connsiteX3" fmla="*/ 769265 w 1140388"/>
                  <a:gd name="connsiteY3" fmla="*/ 297815 h 305753"/>
                  <a:gd name="connsiteX4" fmla="*/ 0 w 1140388"/>
                  <a:gd name="connsiteY4" fmla="*/ 305753 h 305753"/>
                  <a:gd name="connsiteX0" fmla="*/ 0 w 1140388"/>
                  <a:gd name="connsiteY0" fmla="*/ 305753 h 305753"/>
                  <a:gd name="connsiteX1" fmla="*/ 193275 w 1140388"/>
                  <a:gd name="connsiteY1" fmla="*/ 339 h 305753"/>
                  <a:gd name="connsiteX2" fmla="*/ 1140388 w 1140388"/>
                  <a:gd name="connsiteY2" fmla="*/ 0 h 305753"/>
                  <a:gd name="connsiteX3" fmla="*/ 993218 w 1140388"/>
                  <a:gd name="connsiteY3" fmla="*/ 301960 h 305753"/>
                  <a:gd name="connsiteX4" fmla="*/ 0 w 1140388"/>
                  <a:gd name="connsiteY4" fmla="*/ 305753 h 305753"/>
                  <a:gd name="connsiteX0" fmla="*/ 0 w 1147497"/>
                  <a:gd name="connsiteY0" fmla="*/ 305414 h 305414"/>
                  <a:gd name="connsiteX1" fmla="*/ 193275 w 1147497"/>
                  <a:gd name="connsiteY1" fmla="*/ 0 h 305414"/>
                  <a:gd name="connsiteX2" fmla="*/ 1147497 w 1147497"/>
                  <a:gd name="connsiteY2" fmla="*/ 3807 h 305414"/>
                  <a:gd name="connsiteX3" fmla="*/ 993218 w 1147497"/>
                  <a:gd name="connsiteY3" fmla="*/ 301621 h 305414"/>
                  <a:gd name="connsiteX4" fmla="*/ 0 w 1147497"/>
                  <a:gd name="connsiteY4" fmla="*/ 305414 h 305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7497" h="305414">
                    <a:moveTo>
                      <a:pt x="0" y="305414"/>
                    </a:moveTo>
                    <a:lnTo>
                      <a:pt x="193275" y="0"/>
                    </a:lnTo>
                    <a:lnTo>
                      <a:pt x="1147497" y="3807"/>
                    </a:lnTo>
                    <a:lnTo>
                      <a:pt x="993218" y="301621"/>
                    </a:lnTo>
                    <a:lnTo>
                      <a:pt x="0" y="305414"/>
                    </a:lnTo>
                    <a:close/>
                  </a:path>
                </a:pathLst>
              </a:custGeom>
              <a:solidFill>
                <a:schemeClr val="bg1"/>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00" name="正方形/長方形 321">
                <a:extLst>
                  <a:ext uri="{FF2B5EF4-FFF2-40B4-BE49-F238E27FC236}">
                    <a16:creationId xmlns:a16="http://schemas.microsoft.com/office/drawing/2014/main" id="{9283E3D3-F229-4BB4-ACB6-C6032302F297}"/>
                  </a:ext>
                </a:extLst>
              </p:cNvPr>
              <p:cNvSpPr/>
              <p:nvPr/>
            </p:nvSpPr>
            <p:spPr>
              <a:xfrm>
                <a:off x="305574" y="2235369"/>
                <a:ext cx="676483" cy="410755"/>
              </a:xfrm>
              <a:custGeom>
                <a:avLst/>
                <a:gdLst>
                  <a:gd name="connsiteX0" fmla="*/ 0 w 662196"/>
                  <a:gd name="connsiteY0" fmla="*/ 0 h 408374"/>
                  <a:gd name="connsiteX1" fmla="*/ 662196 w 662196"/>
                  <a:gd name="connsiteY1" fmla="*/ 0 h 408374"/>
                  <a:gd name="connsiteX2" fmla="*/ 662196 w 662196"/>
                  <a:gd name="connsiteY2" fmla="*/ 408374 h 408374"/>
                  <a:gd name="connsiteX3" fmla="*/ 0 w 662196"/>
                  <a:gd name="connsiteY3" fmla="*/ 408374 h 408374"/>
                  <a:gd name="connsiteX4" fmla="*/ 0 w 662196"/>
                  <a:gd name="connsiteY4" fmla="*/ 0 h 408374"/>
                  <a:gd name="connsiteX0" fmla="*/ 0 w 676483"/>
                  <a:gd name="connsiteY0" fmla="*/ 0 h 410755"/>
                  <a:gd name="connsiteX1" fmla="*/ 662196 w 676483"/>
                  <a:gd name="connsiteY1" fmla="*/ 0 h 410755"/>
                  <a:gd name="connsiteX2" fmla="*/ 676483 w 676483"/>
                  <a:gd name="connsiteY2" fmla="*/ 410755 h 410755"/>
                  <a:gd name="connsiteX3" fmla="*/ 0 w 676483"/>
                  <a:gd name="connsiteY3" fmla="*/ 408374 h 410755"/>
                  <a:gd name="connsiteX4" fmla="*/ 0 w 676483"/>
                  <a:gd name="connsiteY4" fmla="*/ 0 h 410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6483" h="410755">
                    <a:moveTo>
                      <a:pt x="0" y="0"/>
                    </a:moveTo>
                    <a:lnTo>
                      <a:pt x="662196" y="0"/>
                    </a:lnTo>
                    <a:lnTo>
                      <a:pt x="676483" y="410755"/>
                    </a:lnTo>
                    <a:lnTo>
                      <a:pt x="0" y="408374"/>
                    </a:lnTo>
                    <a:lnTo>
                      <a:pt x="0" y="0"/>
                    </a:lnTo>
                    <a:close/>
                  </a:path>
                </a:pathLst>
              </a:custGeom>
              <a:solidFill>
                <a:schemeClr val="bg1"/>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01" name="フリーフォーム 1137">
                <a:extLst>
                  <a:ext uri="{FF2B5EF4-FFF2-40B4-BE49-F238E27FC236}">
                    <a16:creationId xmlns:a16="http://schemas.microsoft.com/office/drawing/2014/main" id="{925B890A-D68F-4D87-B07A-3A6BCEFEE999}"/>
                  </a:ext>
                </a:extLst>
              </p:cNvPr>
              <p:cNvSpPr/>
              <p:nvPr/>
            </p:nvSpPr>
            <p:spPr>
              <a:xfrm>
                <a:off x="981209" y="2069235"/>
                <a:ext cx="103481" cy="578376"/>
              </a:xfrm>
              <a:custGeom>
                <a:avLst/>
                <a:gdLst>
                  <a:gd name="connsiteX0" fmla="*/ 158750 w 177800"/>
                  <a:gd name="connsiteY0" fmla="*/ 0 h 596900"/>
                  <a:gd name="connsiteX1" fmla="*/ 0 w 177800"/>
                  <a:gd name="connsiteY1" fmla="*/ 171450 h 596900"/>
                  <a:gd name="connsiteX2" fmla="*/ 0 w 177800"/>
                  <a:gd name="connsiteY2" fmla="*/ 596900 h 596900"/>
                  <a:gd name="connsiteX3" fmla="*/ 177800 w 177800"/>
                  <a:gd name="connsiteY3" fmla="*/ 412750 h 596900"/>
                  <a:gd name="connsiteX4" fmla="*/ 158750 w 177800"/>
                  <a:gd name="connsiteY4" fmla="*/ 0 h 596900"/>
                  <a:gd name="connsiteX0" fmla="*/ 173038 w 177800"/>
                  <a:gd name="connsiteY0" fmla="*/ 0 h 601662"/>
                  <a:gd name="connsiteX1" fmla="*/ 0 w 177800"/>
                  <a:gd name="connsiteY1" fmla="*/ 176212 h 601662"/>
                  <a:gd name="connsiteX2" fmla="*/ 0 w 177800"/>
                  <a:gd name="connsiteY2" fmla="*/ 601662 h 601662"/>
                  <a:gd name="connsiteX3" fmla="*/ 177800 w 177800"/>
                  <a:gd name="connsiteY3" fmla="*/ 417512 h 601662"/>
                  <a:gd name="connsiteX4" fmla="*/ 173038 w 177800"/>
                  <a:gd name="connsiteY4" fmla="*/ 0 h 601662"/>
                  <a:gd name="connsiteX0" fmla="*/ 177800 w 182562"/>
                  <a:gd name="connsiteY0" fmla="*/ 0 h 601662"/>
                  <a:gd name="connsiteX1" fmla="*/ 0 w 182562"/>
                  <a:gd name="connsiteY1" fmla="*/ 238125 h 601662"/>
                  <a:gd name="connsiteX2" fmla="*/ 4762 w 182562"/>
                  <a:gd name="connsiteY2" fmla="*/ 601662 h 601662"/>
                  <a:gd name="connsiteX3" fmla="*/ 182562 w 182562"/>
                  <a:gd name="connsiteY3" fmla="*/ 417512 h 601662"/>
                  <a:gd name="connsiteX4" fmla="*/ 177800 w 182562"/>
                  <a:gd name="connsiteY4" fmla="*/ 0 h 601662"/>
                  <a:gd name="connsiteX0" fmla="*/ 178259 w 183021"/>
                  <a:gd name="connsiteY0" fmla="*/ 0 h 673100"/>
                  <a:gd name="connsiteX1" fmla="*/ 459 w 183021"/>
                  <a:gd name="connsiteY1" fmla="*/ 238125 h 673100"/>
                  <a:gd name="connsiteX2" fmla="*/ 458 w 183021"/>
                  <a:gd name="connsiteY2" fmla="*/ 673100 h 673100"/>
                  <a:gd name="connsiteX3" fmla="*/ 183021 w 183021"/>
                  <a:gd name="connsiteY3" fmla="*/ 417512 h 673100"/>
                  <a:gd name="connsiteX4" fmla="*/ 178259 w 183021"/>
                  <a:gd name="connsiteY4" fmla="*/ 0 h 673100"/>
                  <a:gd name="connsiteX0" fmla="*/ 178259 w 190641"/>
                  <a:gd name="connsiteY0" fmla="*/ 0 h 673100"/>
                  <a:gd name="connsiteX1" fmla="*/ 459 w 190641"/>
                  <a:gd name="connsiteY1" fmla="*/ 238125 h 673100"/>
                  <a:gd name="connsiteX2" fmla="*/ 458 w 190641"/>
                  <a:gd name="connsiteY2" fmla="*/ 673100 h 673100"/>
                  <a:gd name="connsiteX3" fmla="*/ 190641 w 190641"/>
                  <a:gd name="connsiteY3" fmla="*/ 379412 h 673100"/>
                  <a:gd name="connsiteX4" fmla="*/ 178259 w 190641"/>
                  <a:gd name="connsiteY4" fmla="*/ 0 h 673100"/>
                  <a:gd name="connsiteX0" fmla="*/ 178259 w 190641"/>
                  <a:gd name="connsiteY0" fmla="*/ 0 h 734060"/>
                  <a:gd name="connsiteX1" fmla="*/ 459 w 190641"/>
                  <a:gd name="connsiteY1" fmla="*/ 299085 h 734060"/>
                  <a:gd name="connsiteX2" fmla="*/ 458 w 190641"/>
                  <a:gd name="connsiteY2" fmla="*/ 734060 h 734060"/>
                  <a:gd name="connsiteX3" fmla="*/ 190641 w 190641"/>
                  <a:gd name="connsiteY3" fmla="*/ 440372 h 734060"/>
                  <a:gd name="connsiteX4" fmla="*/ 178259 w 190641"/>
                  <a:gd name="connsiteY4" fmla="*/ 0 h 734060"/>
                  <a:gd name="connsiteX0" fmla="*/ 181434 w 190641"/>
                  <a:gd name="connsiteY0" fmla="*/ 0 h 718185"/>
                  <a:gd name="connsiteX1" fmla="*/ 459 w 190641"/>
                  <a:gd name="connsiteY1" fmla="*/ 283210 h 718185"/>
                  <a:gd name="connsiteX2" fmla="*/ 458 w 190641"/>
                  <a:gd name="connsiteY2" fmla="*/ 718185 h 718185"/>
                  <a:gd name="connsiteX3" fmla="*/ 190641 w 190641"/>
                  <a:gd name="connsiteY3" fmla="*/ 424497 h 718185"/>
                  <a:gd name="connsiteX4" fmla="*/ 181434 w 190641"/>
                  <a:gd name="connsiteY4" fmla="*/ 0 h 718185"/>
                  <a:gd name="connsiteX0" fmla="*/ 181434 w 181680"/>
                  <a:gd name="connsiteY0" fmla="*/ 0 h 718185"/>
                  <a:gd name="connsiteX1" fmla="*/ 459 w 181680"/>
                  <a:gd name="connsiteY1" fmla="*/ 283210 h 718185"/>
                  <a:gd name="connsiteX2" fmla="*/ 458 w 181680"/>
                  <a:gd name="connsiteY2" fmla="*/ 718185 h 718185"/>
                  <a:gd name="connsiteX3" fmla="*/ 177941 w 181680"/>
                  <a:gd name="connsiteY3" fmla="*/ 424497 h 718185"/>
                  <a:gd name="connsiteX4" fmla="*/ 181434 w 181680"/>
                  <a:gd name="connsiteY4" fmla="*/ 0 h 718185"/>
                  <a:gd name="connsiteX0" fmla="*/ 180974 w 181220"/>
                  <a:gd name="connsiteY0" fmla="*/ 0 h 1399216"/>
                  <a:gd name="connsiteX1" fmla="*/ -1 w 181220"/>
                  <a:gd name="connsiteY1" fmla="*/ 283210 h 1399216"/>
                  <a:gd name="connsiteX2" fmla="*/ 22955 w 181220"/>
                  <a:gd name="connsiteY2" fmla="*/ 1399216 h 1399216"/>
                  <a:gd name="connsiteX3" fmla="*/ 177481 w 181220"/>
                  <a:gd name="connsiteY3" fmla="*/ 424497 h 1399216"/>
                  <a:gd name="connsiteX4" fmla="*/ 180974 w 181220"/>
                  <a:gd name="connsiteY4" fmla="*/ 0 h 1399216"/>
                  <a:gd name="connsiteX0" fmla="*/ 180976 w 215744"/>
                  <a:gd name="connsiteY0" fmla="*/ 0 h 1399216"/>
                  <a:gd name="connsiteX1" fmla="*/ 1 w 215744"/>
                  <a:gd name="connsiteY1" fmla="*/ 283210 h 1399216"/>
                  <a:gd name="connsiteX2" fmla="*/ 22957 w 215744"/>
                  <a:gd name="connsiteY2" fmla="*/ 1399216 h 1399216"/>
                  <a:gd name="connsiteX3" fmla="*/ 215744 w 215744"/>
                  <a:gd name="connsiteY3" fmla="*/ 1136134 h 1399216"/>
                  <a:gd name="connsiteX4" fmla="*/ 180976 w 215744"/>
                  <a:gd name="connsiteY4" fmla="*/ 0 h 1399216"/>
                  <a:gd name="connsiteX0" fmla="*/ 180974 w 215742"/>
                  <a:gd name="connsiteY0" fmla="*/ 0 h 1136134"/>
                  <a:gd name="connsiteX1" fmla="*/ -1 w 215742"/>
                  <a:gd name="connsiteY1" fmla="*/ 283210 h 1136134"/>
                  <a:gd name="connsiteX2" fmla="*/ 19129 w 215742"/>
                  <a:gd name="connsiteY2" fmla="*/ 986007 h 1136134"/>
                  <a:gd name="connsiteX3" fmla="*/ 215742 w 215742"/>
                  <a:gd name="connsiteY3" fmla="*/ 1136134 h 1136134"/>
                  <a:gd name="connsiteX4" fmla="*/ 180974 w 215742"/>
                  <a:gd name="connsiteY4" fmla="*/ 0 h 1136134"/>
                  <a:gd name="connsiteX0" fmla="*/ 180976 w 200440"/>
                  <a:gd name="connsiteY0" fmla="*/ 0 h 986007"/>
                  <a:gd name="connsiteX1" fmla="*/ 1 w 200440"/>
                  <a:gd name="connsiteY1" fmla="*/ 283210 h 986007"/>
                  <a:gd name="connsiteX2" fmla="*/ 19131 w 200440"/>
                  <a:gd name="connsiteY2" fmla="*/ 986007 h 986007"/>
                  <a:gd name="connsiteX3" fmla="*/ 200440 w 200440"/>
                  <a:gd name="connsiteY3" fmla="*/ 699969 h 986007"/>
                  <a:gd name="connsiteX4" fmla="*/ 180976 w 200440"/>
                  <a:gd name="connsiteY4" fmla="*/ 0 h 986007"/>
                  <a:gd name="connsiteX0" fmla="*/ 195106 w 214570"/>
                  <a:gd name="connsiteY0" fmla="*/ 0 h 998442"/>
                  <a:gd name="connsiteX1" fmla="*/ 14131 w 214570"/>
                  <a:gd name="connsiteY1" fmla="*/ 283210 h 998442"/>
                  <a:gd name="connsiteX2" fmla="*/ 102 w 214570"/>
                  <a:gd name="connsiteY2" fmla="*/ 998442 h 998442"/>
                  <a:gd name="connsiteX3" fmla="*/ 214570 w 214570"/>
                  <a:gd name="connsiteY3" fmla="*/ 699969 h 998442"/>
                  <a:gd name="connsiteX4" fmla="*/ 195106 w 214570"/>
                  <a:gd name="connsiteY4" fmla="*/ 0 h 998442"/>
                  <a:gd name="connsiteX0" fmla="*/ 180976 w 200440"/>
                  <a:gd name="connsiteY0" fmla="*/ 0 h 990153"/>
                  <a:gd name="connsiteX1" fmla="*/ 1 w 200440"/>
                  <a:gd name="connsiteY1" fmla="*/ 283210 h 990153"/>
                  <a:gd name="connsiteX2" fmla="*/ 14985 w 200440"/>
                  <a:gd name="connsiteY2" fmla="*/ 990153 h 990153"/>
                  <a:gd name="connsiteX3" fmla="*/ 200440 w 200440"/>
                  <a:gd name="connsiteY3" fmla="*/ 699969 h 990153"/>
                  <a:gd name="connsiteX4" fmla="*/ 180976 w 200440"/>
                  <a:gd name="connsiteY4" fmla="*/ 0 h 990153"/>
                  <a:gd name="connsiteX0" fmla="*/ 180974 w 200438"/>
                  <a:gd name="connsiteY0" fmla="*/ 0 h 1006732"/>
                  <a:gd name="connsiteX1" fmla="*/ -1 w 200438"/>
                  <a:gd name="connsiteY1" fmla="*/ 283210 h 1006732"/>
                  <a:gd name="connsiteX2" fmla="*/ 14983 w 200438"/>
                  <a:gd name="connsiteY2" fmla="*/ 1006732 h 1006732"/>
                  <a:gd name="connsiteX3" fmla="*/ 200438 w 200438"/>
                  <a:gd name="connsiteY3" fmla="*/ 699969 h 1006732"/>
                  <a:gd name="connsiteX4" fmla="*/ 180974 w 200438"/>
                  <a:gd name="connsiteY4" fmla="*/ 0 h 1006732"/>
                  <a:gd name="connsiteX0" fmla="*/ 180976 w 211493"/>
                  <a:gd name="connsiteY0" fmla="*/ 0 h 1006732"/>
                  <a:gd name="connsiteX1" fmla="*/ 1 w 211493"/>
                  <a:gd name="connsiteY1" fmla="*/ 283210 h 1006732"/>
                  <a:gd name="connsiteX2" fmla="*/ 14985 w 211493"/>
                  <a:gd name="connsiteY2" fmla="*/ 1006732 h 1006732"/>
                  <a:gd name="connsiteX3" fmla="*/ 211493 w 211493"/>
                  <a:gd name="connsiteY3" fmla="*/ 744181 h 1006732"/>
                  <a:gd name="connsiteX4" fmla="*/ 180976 w 211493"/>
                  <a:gd name="connsiteY4" fmla="*/ 0 h 1006732"/>
                  <a:gd name="connsiteX0" fmla="*/ 180974 w 194912"/>
                  <a:gd name="connsiteY0" fmla="*/ 0 h 1006732"/>
                  <a:gd name="connsiteX1" fmla="*/ -1 w 194912"/>
                  <a:gd name="connsiteY1" fmla="*/ 283210 h 1006732"/>
                  <a:gd name="connsiteX2" fmla="*/ 14983 w 194912"/>
                  <a:gd name="connsiteY2" fmla="*/ 1006732 h 1006732"/>
                  <a:gd name="connsiteX3" fmla="*/ 194912 w 194912"/>
                  <a:gd name="connsiteY3" fmla="*/ 755234 h 1006732"/>
                  <a:gd name="connsiteX4" fmla="*/ 180974 w 194912"/>
                  <a:gd name="connsiteY4" fmla="*/ 0 h 1006732"/>
                  <a:gd name="connsiteX0" fmla="*/ 166182 w 180120"/>
                  <a:gd name="connsiteY0" fmla="*/ 0 h 1006732"/>
                  <a:gd name="connsiteX1" fmla="*/ 5930 w 180120"/>
                  <a:gd name="connsiteY1" fmla="*/ 274922 h 1006732"/>
                  <a:gd name="connsiteX2" fmla="*/ 191 w 180120"/>
                  <a:gd name="connsiteY2" fmla="*/ 1006732 h 1006732"/>
                  <a:gd name="connsiteX3" fmla="*/ 180120 w 180120"/>
                  <a:gd name="connsiteY3" fmla="*/ 755234 h 1006732"/>
                  <a:gd name="connsiteX4" fmla="*/ 166182 w 180120"/>
                  <a:gd name="connsiteY4" fmla="*/ 0 h 10067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20" h="1006732">
                    <a:moveTo>
                      <a:pt x="166182" y="0"/>
                    </a:moveTo>
                    <a:lnTo>
                      <a:pt x="5930" y="274922"/>
                    </a:lnTo>
                    <a:cubicBezTo>
                      <a:pt x="7517" y="396101"/>
                      <a:pt x="-1396" y="885553"/>
                      <a:pt x="191" y="1006732"/>
                    </a:cubicBezTo>
                    <a:cubicBezTo>
                      <a:pt x="60627" y="911386"/>
                      <a:pt x="119684" y="850580"/>
                      <a:pt x="180120" y="755234"/>
                    </a:cubicBezTo>
                    <a:cubicBezTo>
                      <a:pt x="178533" y="616063"/>
                      <a:pt x="167769" y="139171"/>
                      <a:pt x="166182" y="0"/>
                    </a:cubicBezTo>
                    <a:close/>
                  </a:path>
                </a:pathLst>
              </a:custGeom>
              <a:solidFill>
                <a:schemeClr val="bg1"/>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nvGrpSpPr>
              <p:cNvPr id="402" name="グループ化 401">
                <a:extLst>
                  <a:ext uri="{FF2B5EF4-FFF2-40B4-BE49-F238E27FC236}">
                    <a16:creationId xmlns:a16="http://schemas.microsoft.com/office/drawing/2014/main" id="{357499D7-CB8B-4E50-95B5-B47E4D0A571E}"/>
                  </a:ext>
                </a:extLst>
              </p:cNvPr>
              <p:cNvGrpSpPr/>
              <p:nvPr/>
            </p:nvGrpSpPr>
            <p:grpSpPr>
              <a:xfrm>
                <a:off x="318527" y="2268069"/>
                <a:ext cx="618401" cy="66332"/>
                <a:chOff x="318527" y="2268069"/>
                <a:chExt cx="618401" cy="66332"/>
              </a:xfrm>
            </p:grpSpPr>
            <p:sp>
              <p:nvSpPr>
                <p:cNvPr id="487" name="正方形/長方形 486">
                  <a:extLst>
                    <a:ext uri="{FF2B5EF4-FFF2-40B4-BE49-F238E27FC236}">
                      <a16:creationId xmlns:a16="http://schemas.microsoft.com/office/drawing/2014/main" id="{57712E5C-7480-4D76-8CA0-39DADDD99888}"/>
                    </a:ext>
                  </a:extLst>
                </p:cNvPr>
                <p:cNvSpPr/>
                <p:nvPr/>
              </p:nvSpPr>
              <p:spPr>
                <a:xfrm>
                  <a:off x="318527"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88" name="正方形/長方形 487">
                  <a:extLst>
                    <a:ext uri="{FF2B5EF4-FFF2-40B4-BE49-F238E27FC236}">
                      <a16:creationId xmlns:a16="http://schemas.microsoft.com/office/drawing/2014/main" id="{792E0295-A506-4F02-85CD-FED03809B725}"/>
                    </a:ext>
                  </a:extLst>
                </p:cNvPr>
                <p:cNvSpPr/>
                <p:nvPr/>
              </p:nvSpPr>
              <p:spPr>
                <a:xfrm>
                  <a:off x="491901"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89" name="正方形/長方形 488">
                  <a:extLst>
                    <a:ext uri="{FF2B5EF4-FFF2-40B4-BE49-F238E27FC236}">
                      <a16:creationId xmlns:a16="http://schemas.microsoft.com/office/drawing/2014/main" id="{6BC62D7E-C82A-475A-B8AD-8069810E9E5F}"/>
                    </a:ext>
                  </a:extLst>
                </p:cNvPr>
                <p:cNvSpPr/>
                <p:nvPr/>
              </p:nvSpPr>
              <p:spPr>
                <a:xfrm>
                  <a:off x="668625"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90" name="正方形/長方形 489">
                  <a:extLst>
                    <a:ext uri="{FF2B5EF4-FFF2-40B4-BE49-F238E27FC236}">
                      <a16:creationId xmlns:a16="http://schemas.microsoft.com/office/drawing/2014/main" id="{A599E340-686C-4DA2-A507-E9A5A36664FB}"/>
                    </a:ext>
                  </a:extLst>
                </p:cNvPr>
                <p:cNvSpPr/>
                <p:nvPr/>
              </p:nvSpPr>
              <p:spPr>
                <a:xfrm>
                  <a:off x="831054"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grpSp>
            <p:nvGrpSpPr>
              <p:cNvPr id="403" name="グループ化 402">
                <a:extLst>
                  <a:ext uri="{FF2B5EF4-FFF2-40B4-BE49-F238E27FC236}">
                    <a16:creationId xmlns:a16="http://schemas.microsoft.com/office/drawing/2014/main" id="{76BA4271-151C-4397-A649-67CD6A76E0B9}"/>
                  </a:ext>
                </a:extLst>
              </p:cNvPr>
              <p:cNvGrpSpPr/>
              <p:nvPr/>
            </p:nvGrpSpPr>
            <p:grpSpPr>
              <a:xfrm>
                <a:off x="318527" y="2370149"/>
                <a:ext cx="618401" cy="66332"/>
                <a:chOff x="318527" y="2268069"/>
                <a:chExt cx="618401" cy="66332"/>
              </a:xfrm>
            </p:grpSpPr>
            <p:sp>
              <p:nvSpPr>
                <p:cNvPr id="483" name="正方形/長方形 482">
                  <a:extLst>
                    <a:ext uri="{FF2B5EF4-FFF2-40B4-BE49-F238E27FC236}">
                      <a16:creationId xmlns:a16="http://schemas.microsoft.com/office/drawing/2014/main" id="{AE31E067-1839-4CA4-A70A-E14F04648D22}"/>
                    </a:ext>
                  </a:extLst>
                </p:cNvPr>
                <p:cNvSpPr/>
                <p:nvPr/>
              </p:nvSpPr>
              <p:spPr>
                <a:xfrm>
                  <a:off x="318527"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84" name="正方形/長方形 483">
                  <a:extLst>
                    <a:ext uri="{FF2B5EF4-FFF2-40B4-BE49-F238E27FC236}">
                      <a16:creationId xmlns:a16="http://schemas.microsoft.com/office/drawing/2014/main" id="{6F84FD4D-E373-4C87-A7D2-4A7714211514}"/>
                    </a:ext>
                  </a:extLst>
                </p:cNvPr>
                <p:cNvSpPr/>
                <p:nvPr/>
              </p:nvSpPr>
              <p:spPr>
                <a:xfrm>
                  <a:off x="491901"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85" name="正方形/長方形 484">
                  <a:extLst>
                    <a:ext uri="{FF2B5EF4-FFF2-40B4-BE49-F238E27FC236}">
                      <a16:creationId xmlns:a16="http://schemas.microsoft.com/office/drawing/2014/main" id="{7239E3D0-4C60-4108-90FE-56A8C1687D07}"/>
                    </a:ext>
                  </a:extLst>
                </p:cNvPr>
                <p:cNvSpPr/>
                <p:nvPr/>
              </p:nvSpPr>
              <p:spPr>
                <a:xfrm>
                  <a:off x="668625"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86" name="正方形/長方形 485">
                  <a:extLst>
                    <a:ext uri="{FF2B5EF4-FFF2-40B4-BE49-F238E27FC236}">
                      <a16:creationId xmlns:a16="http://schemas.microsoft.com/office/drawing/2014/main" id="{8C14B240-6FC2-46D7-9CFB-5661A73D2DD3}"/>
                    </a:ext>
                  </a:extLst>
                </p:cNvPr>
                <p:cNvSpPr/>
                <p:nvPr/>
              </p:nvSpPr>
              <p:spPr>
                <a:xfrm>
                  <a:off x="831054"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grpSp>
            <p:nvGrpSpPr>
              <p:cNvPr id="404" name="グループ化 403">
                <a:extLst>
                  <a:ext uri="{FF2B5EF4-FFF2-40B4-BE49-F238E27FC236}">
                    <a16:creationId xmlns:a16="http://schemas.microsoft.com/office/drawing/2014/main" id="{F4C5E79B-75DA-4820-B41B-0ABCC8A350B2}"/>
                  </a:ext>
                </a:extLst>
              </p:cNvPr>
              <p:cNvGrpSpPr/>
              <p:nvPr/>
            </p:nvGrpSpPr>
            <p:grpSpPr>
              <a:xfrm>
                <a:off x="318527" y="2474364"/>
                <a:ext cx="618401" cy="66332"/>
                <a:chOff x="318527" y="2268069"/>
                <a:chExt cx="618401" cy="66332"/>
              </a:xfrm>
            </p:grpSpPr>
            <p:sp>
              <p:nvSpPr>
                <p:cNvPr id="479" name="正方形/長方形 478">
                  <a:extLst>
                    <a:ext uri="{FF2B5EF4-FFF2-40B4-BE49-F238E27FC236}">
                      <a16:creationId xmlns:a16="http://schemas.microsoft.com/office/drawing/2014/main" id="{9AA74E91-5CD4-407C-8E83-70E02D33D9D2}"/>
                    </a:ext>
                  </a:extLst>
                </p:cNvPr>
                <p:cNvSpPr/>
                <p:nvPr/>
              </p:nvSpPr>
              <p:spPr>
                <a:xfrm>
                  <a:off x="318527"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80" name="正方形/長方形 479">
                  <a:extLst>
                    <a:ext uri="{FF2B5EF4-FFF2-40B4-BE49-F238E27FC236}">
                      <a16:creationId xmlns:a16="http://schemas.microsoft.com/office/drawing/2014/main" id="{65262B38-47BD-4828-AF25-34722A719B81}"/>
                    </a:ext>
                  </a:extLst>
                </p:cNvPr>
                <p:cNvSpPr/>
                <p:nvPr/>
              </p:nvSpPr>
              <p:spPr>
                <a:xfrm>
                  <a:off x="491901"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81" name="正方形/長方形 480">
                  <a:extLst>
                    <a:ext uri="{FF2B5EF4-FFF2-40B4-BE49-F238E27FC236}">
                      <a16:creationId xmlns:a16="http://schemas.microsoft.com/office/drawing/2014/main" id="{02370607-B4E5-41C0-9C37-D623819AD88A}"/>
                    </a:ext>
                  </a:extLst>
                </p:cNvPr>
                <p:cNvSpPr/>
                <p:nvPr/>
              </p:nvSpPr>
              <p:spPr>
                <a:xfrm>
                  <a:off x="668625"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82" name="正方形/長方形 481">
                  <a:extLst>
                    <a:ext uri="{FF2B5EF4-FFF2-40B4-BE49-F238E27FC236}">
                      <a16:creationId xmlns:a16="http://schemas.microsoft.com/office/drawing/2014/main" id="{0D1CEDD3-45F5-4641-BC91-5A42F047CA49}"/>
                    </a:ext>
                  </a:extLst>
                </p:cNvPr>
                <p:cNvSpPr/>
                <p:nvPr/>
              </p:nvSpPr>
              <p:spPr>
                <a:xfrm>
                  <a:off x="831054"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grpSp>
            <p:nvGrpSpPr>
              <p:cNvPr id="405" name="グループ化 404">
                <a:extLst>
                  <a:ext uri="{FF2B5EF4-FFF2-40B4-BE49-F238E27FC236}">
                    <a16:creationId xmlns:a16="http://schemas.microsoft.com/office/drawing/2014/main" id="{F9D6051E-9EC7-42B1-BF63-8C17DBDBF1A8}"/>
                  </a:ext>
                </a:extLst>
              </p:cNvPr>
              <p:cNvGrpSpPr/>
              <p:nvPr/>
            </p:nvGrpSpPr>
            <p:grpSpPr>
              <a:xfrm>
                <a:off x="318527" y="2572343"/>
                <a:ext cx="618401" cy="66332"/>
                <a:chOff x="318527" y="2268069"/>
                <a:chExt cx="618401" cy="66332"/>
              </a:xfrm>
            </p:grpSpPr>
            <p:sp>
              <p:nvSpPr>
                <p:cNvPr id="475" name="正方形/長方形 474">
                  <a:extLst>
                    <a:ext uri="{FF2B5EF4-FFF2-40B4-BE49-F238E27FC236}">
                      <a16:creationId xmlns:a16="http://schemas.microsoft.com/office/drawing/2014/main" id="{CFAFC9FB-8939-4BA7-B35B-54CB6FF5D403}"/>
                    </a:ext>
                  </a:extLst>
                </p:cNvPr>
                <p:cNvSpPr/>
                <p:nvPr/>
              </p:nvSpPr>
              <p:spPr>
                <a:xfrm>
                  <a:off x="318527"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76" name="正方形/長方形 475">
                  <a:extLst>
                    <a:ext uri="{FF2B5EF4-FFF2-40B4-BE49-F238E27FC236}">
                      <a16:creationId xmlns:a16="http://schemas.microsoft.com/office/drawing/2014/main" id="{5BF3F0C7-BB1D-40F3-AD43-6FD9E98F3553}"/>
                    </a:ext>
                  </a:extLst>
                </p:cNvPr>
                <p:cNvSpPr/>
                <p:nvPr/>
              </p:nvSpPr>
              <p:spPr>
                <a:xfrm>
                  <a:off x="491901"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77" name="正方形/長方形 476">
                  <a:extLst>
                    <a:ext uri="{FF2B5EF4-FFF2-40B4-BE49-F238E27FC236}">
                      <a16:creationId xmlns:a16="http://schemas.microsoft.com/office/drawing/2014/main" id="{843FC53C-5E0C-4D80-BC93-73A24E99671F}"/>
                    </a:ext>
                  </a:extLst>
                </p:cNvPr>
                <p:cNvSpPr/>
                <p:nvPr/>
              </p:nvSpPr>
              <p:spPr>
                <a:xfrm>
                  <a:off x="668625"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78" name="正方形/長方形 477">
                  <a:extLst>
                    <a:ext uri="{FF2B5EF4-FFF2-40B4-BE49-F238E27FC236}">
                      <a16:creationId xmlns:a16="http://schemas.microsoft.com/office/drawing/2014/main" id="{19AB6386-D5BE-484F-80E1-4ADBE111006D}"/>
                    </a:ext>
                  </a:extLst>
                </p:cNvPr>
                <p:cNvSpPr/>
                <p:nvPr/>
              </p:nvSpPr>
              <p:spPr>
                <a:xfrm>
                  <a:off x="831054" y="2268069"/>
                  <a:ext cx="105874" cy="66332"/>
                </a:xfrm>
                <a:prstGeom prst="rect">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grpSp>
            <p:nvGrpSpPr>
              <p:cNvPr id="406" name="グループ化 405">
                <a:extLst>
                  <a:ext uri="{FF2B5EF4-FFF2-40B4-BE49-F238E27FC236}">
                    <a16:creationId xmlns:a16="http://schemas.microsoft.com/office/drawing/2014/main" id="{DEEA2CD0-70A3-42E9-A725-4338BAB9AE17}"/>
                  </a:ext>
                </a:extLst>
              </p:cNvPr>
              <p:cNvGrpSpPr/>
              <p:nvPr/>
            </p:nvGrpSpPr>
            <p:grpSpPr>
              <a:xfrm>
                <a:off x="290060" y="2277630"/>
                <a:ext cx="672489" cy="376925"/>
                <a:chOff x="290060" y="2277630"/>
                <a:chExt cx="672489" cy="376925"/>
              </a:xfrm>
              <a:solidFill>
                <a:schemeClr val="bg2">
                  <a:lumMod val="20000"/>
                  <a:lumOff val="80000"/>
                </a:schemeClr>
              </a:solidFill>
            </p:grpSpPr>
            <p:grpSp>
              <p:nvGrpSpPr>
                <p:cNvPr id="407" name="グループ化 406">
                  <a:extLst>
                    <a:ext uri="{FF2B5EF4-FFF2-40B4-BE49-F238E27FC236}">
                      <a16:creationId xmlns:a16="http://schemas.microsoft.com/office/drawing/2014/main" id="{225F0470-70F8-4DA4-8293-A2189FC302C8}"/>
                    </a:ext>
                  </a:extLst>
                </p:cNvPr>
                <p:cNvGrpSpPr/>
                <p:nvPr/>
              </p:nvGrpSpPr>
              <p:grpSpPr>
                <a:xfrm>
                  <a:off x="290060" y="2277630"/>
                  <a:ext cx="672489" cy="91913"/>
                  <a:chOff x="290060" y="2277630"/>
                  <a:chExt cx="672489" cy="91913"/>
                </a:xfrm>
                <a:grpFill/>
              </p:grpSpPr>
              <p:grpSp>
                <p:nvGrpSpPr>
                  <p:cNvPr id="459" name="グループ化 458">
                    <a:extLst>
                      <a:ext uri="{FF2B5EF4-FFF2-40B4-BE49-F238E27FC236}">
                        <a16:creationId xmlns:a16="http://schemas.microsoft.com/office/drawing/2014/main" id="{1C50C0B7-2A7C-49CA-905D-F9111F3DD0EA}"/>
                      </a:ext>
                    </a:extLst>
                  </p:cNvPr>
                  <p:cNvGrpSpPr/>
                  <p:nvPr/>
                </p:nvGrpSpPr>
                <p:grpSpPr>
                  <a:xfrm>
                    <a:off x="290060" y="2277630"/>
                    <a:ext cx="151810" cy="91913"/>
                    <a:chOff x="6969110" y="3730368"/>
                    <a:chExt cx="667328" cy="86946"/>
                  </a:xfrm>
                  <a:grpFill/>
                </p:grpSpPr>
                <p:sp>
                  <p:nvSpPr>
                    <p:cNvPr id="472" name="正方形/長方形 471">
                      <a:extLst>
                        <a:ext uri="{FF2B5EF4-FFF2-40B4-BE49-F238E27FC236}">
                          <a16:creationId xmlns:a16="http://schemas.microsoft.com/office/drawing/2014/main" id="{FAD90CB6-0805-4411-A38E-3E8A60C332D6}"/>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73" name="フリーフォーム 1152">
                      <a:extLst>
                        <a:ext uri="{FF2B5EF4-FFF2-40B4-BE49-F238E27FC236}">
                          <a16:creationId xmlns:a16="http://schemas.microsoft.com/office/drawing/2014/main" id="{A6678879-CE77-4AF0-94FA-EA73D7598FE2}"/>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474" name="直線コネクタ 473">
                      <a:extLst>
                        <a:ext uri="{FF2B5EF4-FFF2-40B4-BE49-F238E27FC236}">
                          <a16:creationId xmlns:a16="http://schemas.microsoft.com/office/drawing/2014/main" id="{3E5869CD-AC51-4B90-B9FE-338C0D09A9B8}"/>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460" name="グループ化 459">
                    <a:extLst>
                      <a:ext uri="{FF2B5EF4-FFF2-40B4-BE49-F238E27FC236}">
                        <a16:creationId xmlns:a16="http://schemas.microsoft.com/office/drawing/2014/main" id="{1C727C69-7425-4369-94FD-EB204CA4A435}"/>
                      </a:ext>
                    </a:extLst>
                  </p:cNvPr>
                  <p:cNvGrpSpPr/>
                  <p:nvPr/>
                </p:nvGrpSpPr>
                <p:grpSpPr>
                  <a:xfrm>
                    <a:off x="466227" y="2277630"/>
                    <a:ext cx="151810" cy="91913"/>
                    <a:chOff x="6969110" y="3730368"/>
                    <a:chExt cx="667328" cy="86946"/>
                  </a:xfrm>
                  <a:grpFill/>
                </p:grpSpPr>
                <p:sp>
                  <p:nvSpPr>
                    <p:cNvPr id="469" name="正方形/長方形 468">
                      <a:extLst>
                        <a:ext uri="{FF2B5EF4-FFF2-40B4-BE49-F238E27FC236}">
                          <a16:creationId xmlns:a16="http://schemas.microsoft.com/office/drawing/2014/main" id="{737A049B-D411-48D3-ADF7-6305E2232E38}"/>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70" name="フリーフォーム 1152">
                      <a:extLst>
                        <a:ext uri="{FF2B5EF4-FFF2-40B4-BE49-F238E27FC236}">
                          <a16:creationId xmlns:a16="http://schemas.microsoft.com/office/drawing/2014/main" id="{1DE99354-82F8-4874-9B21-191A0AA70E87}"/>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471" name="直線コネクタ 470">
                      <a:extLst>
                        <a:ext uri="{FF2B5EF4-FFF2-40B4-BE49-F238E27FC236}">
                          <a16:creationId xmlns:a16="http://schemas.microsoft.com/office/drawing/2014/main" id="{1CB71F7C-A7A6-4863-AC94-1378B114B32D}"/>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461" name="グループ化 460">
                    <a:extLst>
                      <a:ext uri="{FF2B5EF4-FFF2-40B4-BE49-F238E27FC236}">
                        <a16:creationId xmlns:a16="http://schemas.microsoft.com/office/drawing/2014/main" id="{CCFCFA03-8CE7-4D06-BCD5-A28774598943}"/>
                      </a:ext>
                    </a:extLst>
                  </p:cNvPr>
                  <p:cNvGrpSpPr/>
                  <p:nvPr/>
                </p:nvGrpSpPr>
                <p:grpSpPr>
                  <a:xfrm>
                    <a:off x="640927" y="2277630"/>
                    <a:ext cx="151810" cy="91913"/>
                    <a:chOff x="6969110" y="3730368"/>
                    <a:chExt cx="667328" cy="86946"/>
                  </a:xfrm>
                  <a:grpFill/>
                </p:grpSpPr>
                <p:sp>
                  <p:nvSpPr>
                    <p:cNvPr id="466" name="正方形/長方形 465">
                      <a:extLst>
                        <a:ext uri="{FF2B5EF4-FFF2-40B4-BE49-F238E27FC236}">
                          <a16:creationId xmlns:a16="http://schemas.microsoft.com/office/drawing/2014/main" id="{911EF17A-F9B1-4B8A-9601-D419B931F1B1}"/>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67" name="フリーフォーム 1152">
                      <a:extLst>
                        <a:ext uri="{FF2B5EF4-FFF2-40B4-BE49-F238E27FC236}">
                          <a16:creationId xmlns:a16="http://schemas.microsoft.com/office/drawing/2014/main" id="{FC821F97-252F-46D1-8D3A-CCE90F63F04D}"/>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468" name="直線コネクタ 467">
                      <a:extLst>
                        <a:ext uri="{FF2B5EF4-FFF2-40B4-BE49-F238E27FC236}">
                          <a16:creationId xmlns:a16="http://schemas.microsoft.com/office/drawing/2014/main" id="{0BE54913-1653-45B8-945D-7E3BF0477314}"/>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462" name="グループ化 461">
                    <a:extLst>
                      <a:ext uri="{FF2B5EF4-FFF2-40B4-BE49-F238E27FC236}">
                        <a16:creationId xmlns:a16="http://schemas.microsoft.com/office/drawing/2014/main" id="{90ED74B6-3653-4CDA-A160-F985F45D06DE}"/>
                      </a:ext>
                    </a:extLst>
                  </p:cNvPr>
                  <p:cNvGrpSpPr/>
                  <p:nvPr/>
                </p:nvGrpSpPr>
                <p:grpSpPr>
                  <a:xfrm>
                    <a:off x="810739" y="2277630"/>
                    <a:ext cx="151810" cy="91913"/>
                    <a:chOff x="6969110" y="3730368"/>
                    <a:chExt cx="667328" cy="86946"/>
                  </a:xfrm>
                  <a:grpFill/>
                </p:grpSpPr>
                <p:sp>
                  <p:nvSpPr>
                    <p:cNvPr id="463" name="正方形/長方形 462">
                      <a:extLst>
                        <a:ext uri="{FF2B5EF4-FFF2-40B4-BE49-F238E27FC236}">
                          <a16:creationId xmlns:a16="http://schemas.microsoft.com/office/drawing/2014/main" id="{6F89A6D1-ECB9-481F-B694-E729430F66CF}"/>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64" name="フリーフォーム 1152">
                      <a:extLst>
                        <a:ext uri="{FF2B5EF4-FFF2-40B4-BE49-F238E27FC236}">
                          <a16:creationId xmlns:a16="http://schemas.microsoft.com/office/drawing/2014/main" id="{23121760-0509-4C03-89C3-92BE366BCEEC}"/>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465" name="直線コネクタ 464">
                      <a:extLst>
                        <a:ext uri="{FF2B5EF4-FFF2-40B4-BE49-F238E27FC236}">
                          <a16:creationId xmlns:a16="http://schemas.microsoft.com/office/drawing/2014/main" id="{41838BD3-58FB-41AF-A833-E48F67CA70D6}"/>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408" name="グループ化 407">
                  <a:extLst>
                    <a:ext uri="{FF2B5EF4-FFF2-40B4-BE49-F238E27FC236}">
                      <a16:creationId xmlns:a16="http://schemas.microsoft.com/office/drawing/2014/main" id="{B55AF682-DDA6-4312-B4BF-D5C814D072F6}"/>
                    </a:ext>
                  </a:extLst>
                </p:cNvPr>
                <p:cNvGrpSpPr/>
                <p:nvPr/>
              </p:nvGrpSpPr>
              <p:grpSpPr>
                <a:xfrm>
                  <a:off x="290060" y="2372599"/>
                  <a:ext cx="672489" cy="91913"/>
                  <a:chOff x="290060" y="2277630"/>
                  <a:chExt cx="672489" cy="91913"/>
                </a:xfrm>
                <a:grpFill/>
              </p:grpSpPr>
              <p:grpSp>
                <p:nvGrpSpPr>
                  <p:cNvPr id="443" name="グループ化 442">
                    <a:extLst>
                      <a:ext uri="{FF2B5EF4-FFF2-40B4-BE49-F238E27FC236}">
                        <a16:creationId xmlns:a16="http://schemas.microsoft.com/office/drawing/2014/main" id="{C3A5BA5F-B8FC-470F-BCA0-B46E627D165D}"/>
                      </a:ext>
                    </a:extLst>
                  </p:cNvPr>
                  <p:cNvGrpSpPr/>
                  <p:nvPr/>
                </p:nvGrpSpPr>
                <p:grpSpPr>
                  <a:xfrm>
                    <a:off x="290060" y="2277630"/>
                    <a:ext cx="151810" cy="91913"/>
                    <a:chOff x="6969110" y="3730368"/>
                    <a:chExt cx="667328" cy="86946"/>
                  </a:xfrm>
                  <a:grpFill/>
                </p:grpSpPr>
                <p:sp>
                  <p:nvSpPr>
                    <p:cNvPr id="456" name="正方形/長方形 455">
                      <a:extLst>
                        <a:ext uri="{FF2B5EF4-FFF2-40B4-BE49-F238E27FC236}">
                          <a16:creationId xmlns:a16="http://schemas.microsoft.com/office/drawing/2014/main" id="{9068249C-034F-46D5-B019-9CA370566C3B}"/>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57" name="フリーフォーム 1152">
                      <a:extLst>
                        <a:ext uri="{FF2B5EF4-FFF2-40B4-BE49-F238E27FC236}">
                          <a16:creationId xmlns:a16="http://schemas.microsoft.com/office/drawing/2014/main" id="{27456948-C79C-4D3A-B157-0E1716D43C8C}"/>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458" name="直線コネクタ 457">
                      <a:extLst>
                        <a:ext uri="{FF2B5EF4-FFF2-40B4-BE49-F238E27FC236}">
                          <a16:creationId xmlns:a16="http://schemas.microsoft.com/office/drawing/2014/main" id="{EAB9C424-2CC9-4F79-9BB9-D4D5ABCACDCD}"/>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444" name="グループ化 443">
                    <a:extLst>
                      <a:ext uri="{FF2B5EF4-FFF2-40B4-BE49-F238E27FC236}">
                        <a16:creationId xmlns:a16="http://schemas.microsoft.com/office/drawing/2014/main" id="{E978299F-7257-463F-BCEB-71EC1945B0F0}"/>
                      </a:ext>
                    </a:extLst>
                  </p:cNvPr>
                  <p:cNvGrpSpPr/>
                  <p:nvPr/>
                </p:nvGrpSpPr>
                <p:grpSpPr>
                  <a:xfrm>
                    <a:off x="466227" y="2277630"/>
                    <a:ext cx="151810" cy="91913"/>
                    <a:chOff x="6969110" y="3730368"/>
                    <a:chExt cx="667328" cy="86946"/>
                  </a:xfrm>
                  <a:grpFill/>
                </p:grpSpPr>
                <p:sp>
                  <p:nvSpPr>
                    <p:cNvPr id="453" name="正方形/長方形 452">
                      <a:extLst>
                        <a:ext uri="{FF2B5EF4-FFF2-40B4-BE49-F238E27FC236}">
                          <a16:creationId xmlns:a16="http://schemas.microsoft.com/office/drawing/2014/main" id="{D2E4D357-4967-41A8-9452-943EA51C6828}"/>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54" name="フリーフォーム 1152">
                      <a:extLst>
                        <a:ext uri="{FF2B5EF4-FFF2-40B4-BE49-F238E27FC236}">
                          <a16:creationId xmlns:a16="http://schemas.microsoft.com/office/drawing/2014/main" id="{F7415FA0-9C64-414E-AA05-A52DE63889E4}"/>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455" name="直線コネクタ 454">
                      <a:extLst>
                        <a:ext uri="{FF2B5EF4-FFF2-40B4-BE49-F238E27FC236}">
                          <a16:creationId xmlns:a16="http://schemas.microsoft.com/office/drawing/2014/main" id="{C4ED3AE3-F7A0-40F1-A60E-6D7A00A13A5A}"/>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445" name="グループ化 444">
                    <a:extLst>
                      <a:ext uri="{FF2B5EF4-FFF2-40B4-BE49-F238E27FC236}">
                        <a16:creationId xmlns:a16="http://schemas.microsoft.com/office/drawing/2014/main" id="{08367E26-F9A9-429C-B687-9C1001EF9AA7}"/>
                      </a:ext>
                    </a:extLst>
                  </p:cNvPr>
                  <p:cNvGrpSpPr/>
                  <p:nvPr/>
                </p:nvGrpSpPr>
                <p:grpSpPr>
                  <a:xfrm>
                    <a:off x="640927" y="2277630"/>
                    <a:ext cx="151810" cy="91913"/>
                    <a:chOff x="6969110" y="3730368"/>
                    <a:chExt cx="667328" cy="86946"/>
                  </a:xfrm>
                  <a:grpFill/>
                </p:grpSpPr>
                <p:sp>
                  <p:nvSpPr>
                    <p:cNvPr id="450" name="正方形/長方形 449">
                      <a:extLst>
                        <a:ext uri="{FF2B5EF4-FFF2-40B4-BE49-F238E27FC236}">
                          <a16:creationId xmlns:a16="http://schemas.microsoft.com/office/drawing/2014/main" id="{823294CA-FC9D-45B9-BED3-599F6C286612}"/>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51" name="フリーフォーム 1152">
                      <a:extLst>
                        <a:ext uri="{FF2B5EF4-FFF2-40B4-BE49-F238E27FC236}">
                          <a16:creationId xmlns:a16="http://schemas.microsoft.com/office/drawing/2014/main" id="{B704A7CB-10F2-47E4-9793-E66D23C12BBB}"/>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452" name="直線コネクタ 451">
                      <a:extLst>
                        <a:ext uri="{FF2B5EF4-FFF2-40B4-BE49-F238E27FC236}">
                          <a16:creationId xmlns:a16="http://schemas.microsoft.com/office/drawing/2014/main" id="{527199F2-95D4-4E11-B92F-94BE2EFDE32E}"/>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446" name="グループ化 445">
                    <a:extLst>
                      <a:ext uri="{FF2B5EF4-FFF2-40B4-BE49-F238E27FC236}">
                        <a16:creationId xmlns:a16="http://schemas.microsoft.com/office/drawing/2014/main" id="{4F050821-F726-48C6-8EC4-C50B03F4DA4B}"/>
                      </a:ext>
                    </a:extLst>
                  </p:cNvPr>
                  <p:cNvGrpSpPr/>
                  <p:nvPr/>
                </p:nvGrpSpPr>
                <p:grpSpPr>
                  <a:xfrm>
                    <a:off x="810739" y="2277630"/>
                    <a:ext cx="151810" cy="91913"/>
                    <a:chOff x="6969110" y="3730368"/>
                    <a:chExt cx="667328" cy="86946"/>
                  </a:xfrm>
                  <a:grpFill/>
                </p:grpSpPr>
                <p:sp>
                  <p:nvSpPr>
                    <p:cNvPr id="447" name="正方形/長方形 446">
                      <a:extLst>
                        <a:ext uri="{FF2B5EF4-FFF2-40B4-BE49-F238E27FC236}">
                          <a16:creationId xmlns:a16="http://schemas.microsoft.com/office/drawing/2014/main" id="{8E5B03A9-F1E9-41B8-8250-C149AA81850F}"/>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48" name="フリーフォーム 1152">
                      <a:extLst>
                        <a:ext uri="{FF2B5EF4-FFF2-40B4-BE49-F238E27FC236}">
                          <a16:creationId xmlns:a16="http://schemas.microsoft.com/office/drawing/2014/main" id="{80B6D51F-0946-4CF6-BF76-355175A59916}"/>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449" name="直線コネクタ 448">
                      <a:extLst>
                        <a:ext uri="{FF2B5EF4-FFF2-40B4-BE49-F238E27FC236}">
                          <a16:creationId xmlns:a16="http://schemas.microsoft.com/office/drawing/2014/main" id="{215D6205-EFA1-4D0C-B348-17CA7AE9F0E6}"/>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409" name="グループ化 408">
                  <a:extLst>
                    <a:ext uri="{FF2B5EF4-FFF2-40B4-BE49-F238E27FC236}">
                      <a16:creationId xmlns:a16="http://schemas.microsoft.com/office/drawing/2014/main" id="{B916B292-23E5-4FE0-8ADF-DAB423E3A006}"/>
                    </a:ext>
                  </a:extLst>
                </p:cNvPr>
                <p:cNvGrpSpPr/>
                <p:nvPr/>
              </p:nvGrpSpPr>
              <p:grpSpPr>
                <a:xfrm>
                  <a:off x="290060" y="2468292"/>
                  <a:ext cx="672489" cy="91913"/>
                  <a:chOff x="290060" y="2277630"/>
                  <a:chExt cx="672489" cy="91913"/>
                </a:xfrm>
                <a:grpFill/>
              </p:grpSpPr>
              <p:grpSp>
                <p:nvGrpSpPr>
                  <p:cNvPr id="427" name="グループ化 426">
                    <a:extLst>
                      <a:ext uri="{FF2B5EF4-FFF2-40B4-BE49-F238E27FC236}">
                        <a16:creationId xmlns:a16="http://schemas.microsoft.com/office/drawing/2014/main" id="{16BC8B8E-58A2-4F9F-98B1-32274BA536BF}"/>
                      </a:ext>
                    </a:extLst>
                  </p:cNvPr>
                  <p:cNvGrpSpPr/>
                  <p:nvPr/>
                </p:nvGrpSpPr>
                <p:grpSpPr>
                  <a:xfrm>
                    <a:off x="290060" y="2277630"/>
                    <a:ext cx="151810" cy="91913"/>
                    <a:chOff x="6969110" y="3730368"/>
                    <a:chExt cx="667328" cy="86946"/>
                  </a:xfrm>
                  <a:grpFill/>
                </p:grpSpPr>
                <p:sp>
                  <p:nvSpPr>
                    <p:cNvPr id="440" name="正方形/長方形 439">
                      <a:extLst>
                        <a:ext uri="{FF2B5EF4-FFF2-40B4-BE49-F238E27FC236}">
                          <a16:creationId xmlns:a16="http://schemas.microsoft.com/office/drawing/2014/main" id="{CF6BF3E7-952A-42CE-854F-D8EE199183C5}"/>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41" name="フリーフォーム 1152">
                      <a:extLst>
                        <a:ext uri="{FF2B5EF4-FFF2-40B4-BE49-F238E27FC236}">
                          <a16:creationId xmlns:a16="http://schemas.microsoft.com/office/drawing/2014/main" id="{C8CCBFB7-8033-4F89-8712-5FD8F09AFDB6}"/>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442" name="直線コネクタ 441">
                      <a:extLst>
                        <a:ext uri="{FF2B5EF4-FFF2-40B4-BE49-F238E27FC236}">
                          <a16:creationId xmlns:a16="http://schemas.microsoft.com/office/drawing/2014/main" id="{C1E1B21C-3600-4267-8D0D-EEA3BAF25212}"/>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428" name="グループ化 427">
                    <a:extLst>
                      <a:ext uri="{FF2B5EF4-FFF2-40B4-BE49-F238E27FC236}">
                        <a16:creationId xmlns:a16="http://schemas.microsoft.com/office/drawing/2014/main" id="{02403602-C34F-4DA3-A91D-072D65995503}"/>
                      </a:ext>
                    </a:extLst>
                  </p:cNvPr>
                  <p:cNvGrpSpPr/>
                  <p:nvPr/>
                </p:nvGrpSpPr>
                <p:grpSpPr>
                  <a:xfrm>
                    <a:off x="466227" y="2277630"/>
                    <a:ext cx="151810" cy="91913"/>
                    <a:chOff x="6969110" y="3730368"/>
                    <a:chExt cx="667328" cy="86946"/>
                  </a:xfrm>
                  <a:grpFill/>
                </p:grpSpPr>
                <p:sp>
                  <p:nvSpPr>
                    <p:cNvPr id="437" name="正方形/長方形 436">
                      <a:extLst>
                        <a:ext uri="{FF2B5EF4-FFF2-40B4-BE49-F238E27FC236}">
                          <a16:creationId xmlns:a16="http://schemas.microsoft.com/office/drawing/2014/main" id="{D90DF4B3-E441-4982-AEF5-B047B4DCD85B}"/>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38" name="フリーフォーム 1152">
                      <a:extLst>
                        <a:ext uri="{FF2B5EF4-FFF2-40B4-BE49-F238E27FC236}">
                          <a16:creationId xmlns:a16="http://schemas.microsoft.com/office/drawing/2014/main" id="{31BE756E-9FF3-41B4-9E4A-EE14B34A6419}"/>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439" name="直線コネクタ 438">
                      <a:extLst>
                        <a:ext uri="{FF2B5EF4-FFF2-40B4-BE49-F238E27FC236}">
                          <a16:creationId xmlns:a16="http://schemas.microsoft.com/office/drawing/2014/main" id="{4F800DDA-9725-457F-A0C0-F35CDFF2D156}"/>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429" name="グループ化 428">
                    <a:extLst>
                      <a:ext uri="{FF2B5EF4-FFF2-40B4-BE49-F238E27FC236}">
                        <a16:creationId xmlns:a16="http://schemas.microsoft.com/office/drawing/2014/main" id="{5B3A683B-AC25-4217-A680-60015C5723E7}"/>
                      </a:ext>
                    </a:extLst>
                  </p:cNvPr>
                  <p:cNvGrpSpPr/>
                  <p:nvPr/>
                </p:nvGrpSpPr>
                <p:grpSpPr>
                  <a:xfrm>
                    <a:off x="640927" y="2277630"/>
                    <a:ext cx="151810" cy="91913"/>
                    <a:chOff x="6969110" y="3730368"/>
                    <a:chExt cx="667328" cy="86946"/>
                  </a:xfrm>
                  <a:grpFill/>
                </p:grpSpPr>
                <p:sp>
                  <p:nvSpPr>
                    <p:cNvPr id="434" name="正方形/長方形 433">
                      <a:extLst>
                        <a:ext uri="{FF2B5EF4-FFF2-40B4-BE49-F238E27FC236}">
                          <a16:creationId xmlns:a16="http://schemas.microsoft.com/office/drawing/2014/main" id="{2568352D-B4A0-4EA8-AAE6-DD9D2341DA1D}"/>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35" name="フリーフォーム 1152">
                      <a:extLst>
                        <a:ext uri="{FF2B5EF4-FFF2-40B4-BE49-F238E27FC236}">
                          <a16:creationId xmlns:a16="http://schemas.microsoft.com/office/drawing/2014/main" id="{A9637645-542F-4A78-BCF4-095C7766F4A5}"/>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436" name="直線コネクタ 435">
                      <a:extLst>
                        <a:ext uri="{FF2B5EF4-FFF2-40B4-BE49-F238E27FC236}">
                          <a16:creationId xmlns:a16="http://schemas.microsoft.com/office/drawing/2014/main" id="{F5B7589F-A397-452A-80BE-E89AAC21ACEF}"/>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430" name="グループ化 429">
                    <a:extLst>
                      <a:ext uri="{FF2B5EF4-FFF2-40B4-BE49-F238E27FC236}">
                        <a16:creationId xmlns:a16="http://schemas.microsoft.com/office/drawing/2014/main" id="{2E5F578F-34AF-4783-AEE4-AD94C74F8EAD}"/>
                      </a:ext>
                    </a:extLst>
                  </p:cNvPr>
                  <p:cNvGrpSpPr/>
                  <p:nvPr/>
                </p:nvGrpSpPr>
                <p:grpSpPr>
                  <a:xfrm>
                    <a:off x="810739" y="2277630"/>
                    <a:ext cx="151810" cy="91913"/>
                    <a:chOff x="6969110" y="3730368"/>
                    <a:chExt cx="667328" cy="86946"/>
                  </a:xfrm>
                  <a:grpFill/>
                </p:grpSpPr>
                <p:sp>
                  <p:nvSpPr>
                    <p:cNvPr id="431" name="正方形/長方形 430">
                      <a:extLst>
                        <a:ext uri="{FF2B5EF4-FFF2-40B4-BE49-F238E27FC236}">
                          <a16:creationId xmlns:a16="http://schemas.microsoft.com/office/drawing/2014/main" id="{DD9A8B75-0196-4EA4-8DE9-1009774F205F}"/>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32" name="フリーフォーム 1152">
                      <a:extLst>
                        <a:ext uri="{FF2B5EF4-FFF2-40B4-BE49-F238E27FC236}">
                          <a16:creationId xmlns:a16="http://schemas.microsoft.com/office/drawing/2014/main" id="{7C3BE2CD-54B4-462A-B987-6AAF75843691}"/>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433" name="直線コネクタ 432">
                      <a:extLst>
                        <a:ext uri="{FF2B5EF4-FFF2-40B4-BE49-F238E27FC236}">
                          <a16:creationId xmlns:a16="http://schemas.microsoft.com/office/drawing/2014/main" id="{A6F1189C-4C69-4ECB-A227-62AB3241FFA7}"/>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grpSp>
              <p:nvGrpSpPr>
                <p:cNvPr id="410" name="グループ化 409">
                  <a:extLst>
                    <a:ext uri="{FF2B5EF4-FFF2-40B4-BE49-F238E27FC236}">
                      <a16:creationId xmlns:a16="http://schemas.microsoft.com/office/drawing/2014/main" id="{F1478A40-0BAB-4E41-9896-C41C3CFD9432}"/>
                    </a:ext>
                  </a:extLst>
                </p:cNvPr>
                <p:cNvGrpSpPr/>
                <p:nvPr/>
              </p:nvGrpSpPr>
              <p:grpSpPr>
                <a:xfrm>
                  <a:off x="290060" y="2562642"/>
                  <a:ext cx="672489" cy="91913"/>
                  <a:chOff x="290060" y="2277630"/>
                  <a:chExt cx="672489" cy="91913"/>
                </a:xfrm>
                <a:grpFill/>
              </p:grpSpPr>
              <p:grpSp>
                <p:nvGrpSpPr>
                  <p:cNvPr id="411" name="グループ化 410">
                    <a:extLst>
                      <a:ext uri="{FF2B5EF4-FFF2-40B4-BE49-F238E27FC236}">
                        <a16:creationId xmlns:a16="http://schemas.microsoft.com/office/drawing/2014/main" id="{A0999663-48B3-4BC0-A31A-52F6996DF84E}"/>
                      </a:ext>
                    </a:extLst>
                  </p:cNvPr>
                  <p:cNvGrpSpPr/>
                  <p:nvPr/>
                </p:nvGrpSpPr>
                <p:grpSpPr>
                  <a:xfrm>
                    <a:off x="290060" y="2277630"/>
                    <a:ext cx="151810" cy="91913"/>
                    <a:chOff x="6969110" y="3730368"/>
                    <a:chExt cx="667328" cy="86946"/>
                  </a:xfrm>
                  <a:grpFill/>
                </p:grpSpPr>
                <p:sp>
                  <p:nvSpPr>
                    <p:cNvPr id="424" name="正方形/長方形 423">
                      <a:extLst>
                        <a:ext uri="{FF2B5EF4-FFF2-40B4-BE49-F238E27FC236}">
                          <a16:creationId xmlns:a16="http://schemas.microsoft.com/office/drawing/2014/main" id="{78551FB8-A7BD-444A-A6E0-0365EC76EA71}"/>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25" name="フリーフォーム 1152">
                      <a:extLst>
                        <a:ext uri="{FF2B5EF4-FFF2-40B4-BE49-F238E27FC236}">
                          <a16:creationId xmlns:a16="http://schemas.microsoft.com/office/drawing/2014/main" id="{33843D6E-20C7-49CF-8B7B-7686D8CD5AB0}"/>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426" name="直線コネクタ 425">
                      <a:extLst>
                        <a:ext uri="{FF2B5EF4-FFF2-40B4-BE49-F238E27FC236}">
                          <a16:creationId xmlns:a16="http://schemas.microsoft.com/office/drawing/2014/main" id="{AB5CDE96-CEE9-4B57-AE31-2AB880FC6C39}"/>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412" name="グループ化 411">
                    <a:extLst>
                      <a:ext uri="{FF2B5EF4-FFF2-40B4-BE49-F238E27FC236}">
                        <a16:creationId xmlns:a16="http://schemas.microsoft.com/office/drawing/2014/main" id="{D45E2F4B-A10C-491F-A5B9-A470D01AFD72}"/>
                      </a:ext>
                    </a:extLst>
                  </p:cNvPr>
                  <p:cNvGrpSpPr/>
                  <p:nvPr/>
                </p:nvGrpSpPr>
                <p:grpSpPr>
                  <a:xfrm>
                    <a:off x="466227" y="2277630"/>
                    <a:ext cx="151810" cy="91913"/>
                    <a:chOff x="6969110" y="3730368"/>
                    <a:chExt cx="667328" cy="86946"/>
                  </a:xfrm>
                  <a:grpFill/>
                </p:grpSpPr>
                <p:sp>
                  <p:nvSpPr>
                    <p:cNvPr id="421" name="正方形/長方形 420">
                      <a:extLst>
                        <a:ext uri="{FF2B5EF4-FFF2-40B4-BE49-F238E27FC236}">
                          <a16:creationId xmlns:a16="http://schemas.microsoft.com/office/drawing/2014/main" id="{EB8DA38C-BCB9-4378-90E3-B3EC2C82E4B3}"/>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22" name="フリーフォーム 1152">
                      <a:extLst>
                        <a:ext uri="{FF2B5EF4-FFF2-40B4-BE49-F238E27FC236}">
                          <a16:creationId xmlns:a16="http://schemas.microsoft.com/office/drawing/2014/main" id="{219C502F-6094-4AE2-9480-F49EBD3D02ED}"/>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423" name="直線コネクタ 422">
                      <a:extLst>
                        <a:ext uri="{FF2B5EF4-FFF2-40B4-BE49-F238E27FC236}">
                          <a16:creationId xmlns:a16="http://schemas.microsoft.com/office/drawing/2014/main" id="{C96B3EC0-3BEE-45A3-A8A9-2C159EFF6540}"/>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413" name="グループ化 412">
                    <a:extLst>
                      <a:ext uri="{FF2B5EF4-FFF2-40B4-BE49-F238E27FC236}">
                        <a16:creationId xmlns:a16="http://schemas.microsoft.com/office/drawing/2014/main" id="{FECE09AB-2AEA-41BE-8BCC-A4363BAA26DA}"/>
                      </a:ext>
                    </a:extLst>
                  </p:cNvPr>
                  <p:cNvGrpSpPr/>
                  <p:nvPr/>
                </p:nvGrpSpPr>
                <p:grpSpPr>
                  <a:xfrm>
                    <a:off x="640927" y="2277630"/>
                    <a:ext cx="151810" cy="91913"/>
                    <a:chOff x="6969110" y="3730368"/>
                    <a:chExt cx="667328" cy="86946"/>
                  </a:xfrm>
                  <a:grpFill/>
                </p:grpSpPr>
                <p:sp>
                  <p:nvSpPr>
                    <p:cNvPr id="418" name="正方形/長方形 417">
                      <a:extLst>
                        <a:ext uri="{FF2B5EF4-FFF2-40B4-BE49-F238E27FC236}">
                          <a16:creationId xmlns:a16="http://schemas.microsoft.com/office/drawing/2014/main" id="{40AAEFFF-1EF0-4D6A-92EE-60CF7AC74546}"/>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19" name="フリーフォーム 1152">
                      <a:extLst>
                        <a:ext uri="{FF2B5EF4-FFF2-40B4-BE49-F238E27FC236}">
                          <a16:creationId xmlns:a16="http://schemas.microsoft.com/office/drawing/2014/main" id="{A9CCB673-0164-4244-9E63-B7594D8146E6}"/>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420" name="直線コネクタ 419">
                      <a:extLst>
                        <a:ext uri="{FF2B5EF4-FFF2-40B4-BE49-F238E27FC236}">
                          <a16:creationId xmlns:a16="http://schemas.microsoft.com/office/drawing/2014/main" id="{D718D43D-958A-4593-8232-04C2B2240BA9}"/>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414" name="グループ化 413">
                    <a:extLst>
                      <a:ext uri="{FF2B5EF4-FFF2-40B4-BE49-F238E27FC236}">
                        <a16:creationId xmlns:a16="http://schemas.microsoft.com/office/drawing/2014/main" id="{9E6228A3-2A74-49EC-8FA1-7D48241EACD6}"/>
                      </a:ext>
                    </a:extLst>
                  </p:cNvPr>
                  <p:cNvGrpSpPr/>
                  <p:nvPr/>
                </p:nvGrpSpPr>
                <p:grpSpPr>
                  <a:xfrm>
                    <a:off x="810739" y="2277630"/>
                    <a:ext cx="151810" cy="91913"/>
                    <a:chOff x="6969110" y="3730368"/>
                    <a:chExt cx="667328" cy="86946"/>
                  </a:xfrm>
                  <a:grpFill/>
                </p:grpSpPr>
                <p:sp>
                  <p:nvSpPr>
                    <p:cNvPr id="415" name="正方形/長方形 414">
                      <a:extLst>
                        <a:ext uri="{FF2B5EF4-FFF2-40B4-BE49-F238E27FC236}">
                          <a16:creationId xmlns:a16="http://schemas.microsoft.com/office/drawing/2014/main" id="{E118A7EE-E82F-4943-A57A-4F40CEFF81BA}"/>
                        </a:ext>
                      </a:extLst>
                    </p:cNvPr>
                    <p:cNvSpPr/>
                    <p:nvPr/>
                  </p:nvSpPr>
                  <p:spPr>
                    <a:xfrm>
                      <a:off x="6977431" y="3768722"/>
                      <a:ext cx="614343" cy="45719"/>
                    </a:xfrm>
                    <a:prstGeom prst="rect">
                      <a:avLst/>
                    </a:pr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16" name="フリーフォーム 1152">
                      <a:extLst>
                        <a:ext uri="{FF2B5EF4-FFF2-40B4-BE49-F238E27FC236}">
                          <a16:creationId xmlns:a16="http://schemas.microsoft.com/office/drawing/2014/main" id="{8130EDDE-6D2C-4587-A310-4A65CD90C1C1}"/>
                        </a:ext>
                      </a:extLst>
                    </p:cNvPr>
                    <p:cNvSpPr/>
                    <p:nvPr/>
                  </p:nvSpPr>
                  <p:spPr>
                    <a:xfrm>
                      <a:off x="7592038" y="3730368"/>
                      <a:ext cx="44400" cy="86946"/>
                    </a:xfrm>
                    <a:custGeom>
                      <a:avLst/>
                      <a:gdLst>
                        <a:gd name="connsiteX0" fmla="*/ 0 w 83344"/>
                        <a:gd name="connsiteY0" fmla="*/ 73819 h 264319"/>
                        <a:gd name="connsiteX1" fmla="*/ 0 w 83344"/>
                        <a:gd name="connsiteY1" fmla="*/ 264319 h 264319"/>
                        <a:gd name="connsiteX2" fmla="*/ 83344 w 83344"/>
                        <a:gd name="connsiteY2" fmla="*/ 178594 h 264319"/>
                        <a:gd name="connsiteX3" fmla="*/ 83344 w 83344"/>
                        <a:gd name="connsiteY3" fmla="*/ 0 h 264319"/>
                        <a:gd name="connsiteX4" fmla="*/ 0 w 83344"/>
                        <a:gd name="connsiteY4" fmla="*/ 73819 h 264319"/>
                        <a:gd name="connsiteX0" fmla="*/ 0 w 83344"/>
                        <a:gd name="connsiteY0" fmla="*/ 73819 h 264319"/>
                        <a:gd name="connsiteX1" fmla="*/ 0 w 83344"/>
                        <a:gd name="connsiteY1" fmla="*/ 264319 h 264319"/>
                        <a:gd name="connsiteX2" fmla="*/ 61640 w 83344"/>
                        <a:gd name="connsiteY2" fmla="*/ 218640 h 264319"/>
                        <a:gd name="connsiteX3" fmla="*/ 83344 w 83344"/>
                        <a:gd name="connsiteY3" fmla="*/ 0 h 264319"/>
                        <a:gd name="connsiteX4" fmla="*/ 0 w 83344"/>
                        <a:gd name="connsiteY4" fmla="*/ 73819 h 264319"/>
                        <a:gd name="connsiteX0" fmla="*/ 0 w 74661"/>
                        <a:gd name="connsiteY0" fmla="*/ 33770 h 224270"/>
                        <a:gd name="connsiteX1" fmla="*/ 0 w 74661"/>
                        <a:gd name="connsiteY1" fmla="*/ 224270 h 224270"/>
                        <a:gd name="connsiteX2" fmla="*/ 61640 w 74661"/>
                        <a:gd name="connsiteY2" fmla="*/ 178591 h 224270"/>
                        <a:gd name="connsiteX3" fmla="*/ 74661 w 74661"/>
                        <a:gd name="connsiteY3" fmla="*/ 0 h 224270"/>
                        <a:gd name="connsiteX4" fmla="*/ 0 w 74661"/>
                        <a:gd name="connsiteY4" fmla="*/ 33770 h 224270"/>
                        <a:gd name="connsiteX0" fmla="*/ 0 w 61640"/>
                        <a:gd name="connsiteY0" fmla="*/ 57799 h 248299"/>
                        <a:gd name="connsiteX1" fmla="*/ 0 w 61640"/>
                        <a:gd name="connsiteY1" fmla="*/ 248299 h 248299"/>
                        <a:gd name="connsiteX2" fmla="*/ 61640 w 61640"/>
                        <a:gd name="connsiteY2" fmla="*/ 202620 h 248299"/>
                        <a:gd name="connsiteX3" fmla="*/ 61640 w 61640"/>
                        <a:gd name="connsiteY3" fmla="*/ 0 h 248299"/>
                        <a:gd name="connsiteX4" fmla="*/ 0 w 61640"/>
                        <a:gd name="connsiteY4" fmla="*/ 57799 h 248299"/>
                        <a:gd name="connsiteX0" fmla="*/ 0 w 64850"/>
                        <a:gd name="connsiteY0" fmla="*/ 57799 h 248299"/>
                        <a:gd name="connsiteX1" fmla="*/ 0 w 64850"/>
                        <a:gd name="connsiteY1" fmla="*/ 248299 h 248299"/>
                        <a:gd name="connsiteX2" fmla="*/ 64850 w 64850"/>
                        <a:gd name="connsiteY2" fmla="*/ 141605 h 248299"/>
                        <a:gd name="connsiteX3" fmla="*/ 61640 w 64850"/>
                        <a:gd name="connsiteY3" fmla="*/ 0 h 248299"/>
                        <a:gd name="connsiteX4" fmla="*/ 0 w 64850"/>
                        <a:gd name="connsiteY4" fmla="*/ 57799 h 248299"/>
                        <a:gd name="connsiteX0" fmla="*/ 0 w 64850"/>
                        <a:gd name="connsiteY0" fmla="*/ 111184 h 301684"/>
                        <a:gd name="connsiteX1" fmla="*/ 0 w 64850"/>
                        <a:gd name="connsiteY1" fmla="*/ 301684 h 301684"/>
                        <a:gd name="connsiteX2" fmla="*/ 64850 w 64850"/>
                        <a:gd name="connsiteY2" fmla="*/ 194990 h 301684"/>
                        <a:gd name="connsiteX3" fmla="*/ 61640 w 64850"/>
                        <a:gd name="connsiteY3" fmla="*/ 0 h 301684"/>
                        <a:gd name="connsiteX4" fmla="*/ 0 w 64850"/>
                        <a:gd name="connsiteY4" fmla="*/ 111184 h 301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50" h="301684">
                          <a:moveTo>
                            <a:pt x="0" y="111184"/>
                          </a:moveTo>
                          <a:lnTo>
                            <a:pt x="0" y="301684"/>
                          </a:lnTo>
                          <a:lnTo>
                            <a:pt x="64850" y="194990"/>
                          </a:lnTo>
                          <a:lnTo>
                            <a:pt x="61640" y="0"/>
                          </a:lnTo>
                          <a:lnTo>
                            <a:pt x="0" y="111184"/>
                          </a:lnTo>
                          <a:close/>
                        </a:path>
                      </a:pathLst>
                    </a:custGeom>
                    <a:grpFill/>
                    <a:ln w="127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cxnSp>
                  <p:nvCxnSpPr>
                    <p:cNvPr id="417" name="直線コネクタ 416">
                      <a:extLst>
                        <a:ext uri="{FF2B5EF4-FFF2-40B4-BE49-F238E27FC236}">
                          <a16:creationId xmlns:a16="http://schemas.microsoft.com/office/drawing/2014/main" id="{5DF29A6D-8489-4012-9C7F-7FA7FC97176F}"/>
                        </a:ext>
                      </a:extLst>
                    </p:cNvPr>
                    <p:cNvCxnSpPr/>
                    <p:nvPr/>
                  </p:nvCxnSpPr>
                  <p:spPr>
                    <a:xfrm flipV="1">
                      <a:off x="6969110" y="3739342"/>
                      <a:ext cx="35802" cy="32068"/>
                    </a:xfrm>
                    <a:prstGeom prst="line">
                      <a:avLst/>
                    </a:prstGeom>
                    <a:grpFill/>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grpSp>
        </p:grpSp>
        <p:sp>
          <p:nvSpPr>
            <p:cNvPr id="393" name="フリーフォーム 392"/>
            <p:cNvSpPr/>
            <p:nvPr/>
          </p:nvSpPr>
          <p:spPr>
            <a:xfrm>
              <a:off x="1403508" y="5036820"/>
              <a:ext cx="135731" cy="707231"/>
            </a:xfrm>
            <a:custGeom>
              <a:avLst/>
              <a:gdLst>
                <a:gd name="connsiteX0" fmla="*/ 0 w 121920"/>
                <a:gd name="connsiteY0" fmla="*/ 685800 h 685800"/>
                <a:gd name="connsiteX1" fmla="*/ 0 w 121920"/>
                <a:gd name="connsiteY1" fmla="*/ 685800 h 685800"/>
                <a:gd name="connsiteX2" fmla="*/ 121920 w 121920"/>
                <a:gd name="connsiteY2" fmla="*/ 502920 h 685800"/>
                <a:gd name="connsiteX3" fmla="*/ 106680 w 121920"/>
                <a:gd name="connsiteY3" fmla="*/ 0 h 685800"/>
                <a:gd name="connsiteX4" fmla="*/ 7620 w 121920"/>
                <a:gd name="connsiteY4" fmla="*/ 220980 h 685800"/>
                <a:gd name="connsiteX0" fmla="*/ 0 w 121920"/>
                <a:gd name="connsiteY0" fmla="*/ 685800 h 707231"/>
                <a:gd name="connsiteX1" fmla="*/ 2382 w 121920"/>
                <a:gd name="connsiteY1" fmla="*/ 707231 h 707231"/>
                <a:gd name="connsiteX2" fmla="*/ 121920 w 121920"/>
                <a:gd name="connsiteY2" fmla="*/ 502920 h 707231"/>
                <a:gd name="connsiteX3" fmla="*/ 106680 w 121920"/>
                <a:gd name="connsiteY3" fmla="*/ 0 h 707231"/>
                <a:gd name="connsiteX4" fmla="*/ 7620 w 121920"/>
                <a:gd name="connsiteY4" fmla="*/ 220980 h 707231"/>
                <a:gd name="connsiteX0" fmla="*/ 13811 w 135731"/>
                <a:gd name="connsiteY0" fmla="*/ 685800 h 707231"/>
                <a:gd name="connsiteX1" fmla="*/ 16193 w 135731"/>
                <a:gd name="connsiteY1" fmla="*/ 707231 h 707231"/>
                <a:gd name="connsiteX2" fmla="*/ 135731 w 135731"/>
                <a:gd name="connsiteY2" fmla="*/ 502920 h 707231"/>
                <a:gd name="connsiteX3" fmla="*/ 120491 w 135731"/>
                <a:gd name="connsiteY3" fmla="*/ 0 h 707231"/>
                <a:gd name="connsiteX4" fmla="*/ 0 w 135731"/>
                <a:gd name="connsiteY4" fmla="*/ 213836 h 7072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731" h="707231">
                  <a:moveTo>
                    <a:pt x="13811" y="685800"/>
                  </a:moveTo>
                  <a:lnTo>
                    <a:pt x="16193" y="707231"/>
                  </a:lnTo>
                  <a:lnTo>
                    <a:pt x="135731" y="502920"/>
                  </a:lnTo>
                  <a:lnTo>
                    <a:pt x="120491" y="0"/>
                  </a:lnTo>
                  <a:lnTo>
                    <a:pt x="0" y="213836"/>
                  </a:lnTo>
                </a:path>
              </a:pathLst>
            </a:cu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4" name="正方形/長方形 393"/>
            <p:cNvSpPr/>
            <p:nvPr/>
          </p:nvSpPr>
          <p:spPr>
            <a:xfrm>
              <a:off x="640326" y="5250488"/>
              <a:ext cx="769620" cy="502152"/>
            </a:xfrm>
            <a:prstGeom prst="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5" name="フリーフォーム 394"/>
            <p:cNvSpPr/>
            <p:nvPr/>
          </p:nvSpPr>
          <p:spPr>
            <a:xfrm>
              <a:off x="640556" y="5043488"/>
              <a:ext cx="192882" cy="207168"/>
            </a:xfrm>
            <a:custGeom>
              <a:avLst/>
              <a:gdLst>
                <a:gd name="connsiteX0" fmla="*/ 0 w 192882"/>
                <a:gd name="connsiteY0" fmla="*/ 207168 h 207168"/>
                <a:gd name="connsiteX1" fmla="*/ 192882 w 192882"/>
                <a:gd name="connsiteY1" fmla="*/ 0 h 207168"/>
                <a:gd name="connsiteX2" fmla="*/ 185738 w 192882"/>
                <a:gd name="connsiteY2" fmla="*/ 88106 h 207168"/>
                <a:gd name="connsiteX3" fmla="*/ 97632 w 192882"/>
                <a:gd name="connsiteY3" fmla="*/ 202406 h 207168"/>
                <a:gd name="connsiteX4" fmla="*/ 0 w 192882"/>
                <a:gd name="connsiteY4" fmla="*/ 207168 h 207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882" h="207168">
                  <a:moveTo>
                    <a:pt x="0" y="207168"/>
                  </a:moveTo>
                  <a:lnTo>
                    <a:pt x="192882" y="0"/>
                  </a:lnTo>
                  <a:lnTo>
                    <a:pt x="185738" y="88106"/>
                  </a:lnTo>
                  <a:lnTo>
                    <a:pt x="97632" y="202406"/>
                  </a:lnTo>
                  <a:lnTo>
                    <a:pt x="0" y="207168"/>
                  </a:lnTo>
                  <a:close/>
                </a:path>
              </a:pathLst>
            </a:cu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6" name="フリーフォーム 395"/>
            <p:cNvSpPr/>
            <p:nvPr/>
          </p:nvSpPr>
          <p:spPr>
            <a:xfrm>
              <a:off x="833438" y="5033963"/>
              <a:ext cx="685800" cy="95250"/>
            </a:xfrm>
            <a:custGeom>
              <a:avLst/>
              <a:gdLst>
                <a:gd name="connsiteX0" fmla="*/ 0 w 685800"/>
                <a:gd name="connsiteY0" fmla="*/ 0 h 95250"/>
                <a:gd name="connsiteX1" fmla="*/ 0 w 685800"/>
                <a:gd name="connsiteY1" fmla="*/ 0 h 95250"/>
                <a:gd name="connsiteX2" fmla="*/ 83343 w 685800"/>
                <a:gd name="connsiteY2" fmla="*/ 4762 h 95250"/>
                <a:gd name="connsiteX3" fmla="*/ 197643 w 685800"/>
                <a:gd name="connsiteY3" fmla="*/ 4762 h 95250"/>
                <a:gd name="connsiteX4" fmla="*/ 685800 w 685800"/>
                <a:gd name="connsiteY4" fmla="*/ 2381 h 95250"/>
                <a:gd name="connsiteX5" fmla="*/ 628650 w 685800"/>
                <a:gd name="connsiteY5" fmla="*/ 95250 h 95250"/>
                <a:gd name="connsiteX6" fmla="*/ 4762 w 685800"/>
                <a:gd name="connsiteY6" fmla="*/ 95250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5800" h="95250">
                  <a:moveTo>
                    <a:pt x="0" y="0"/>
                  </a:moveTo>
                  <a:lnTo>
                    <a:pt x="0" y="0"/>
                  </a:lnTo>
                  <a:lnTo>
                    <a:pt x="83343" y="4762"/>
                  </a:lnTo>
                  <a:cubicBezTo>
                    <a:pt x="121439" y="5331"/>
                    <a:pt x="159543" y="4762"/>
                    <a:pt x="197643" y="4762"/>
                  </a:cubicBezTo>
                  <a:lnTo>
                    <a:pt x="685800" y="2381"/>
                  </a:lnTo>
                  <a:lnTo>
                    <a:pt x="628650" y="95250"/>
                  </a:lnTo>
                  <a:lnTo>
                    <a:pt x="4762" y="95250"/>
                  </a:lnTo>
                </a:path>
              </a:pathLst>
            </a:cu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7" name="正方形/長方形 396"/>
            <p:cNvSpPr/>
            <p:nvPr/>
          </p:nvSpPr>
          <p:spPr>
            <a:xfrm>
              <a:off x="314786" y="5628670"/>
              <a:ext cx="1116570" cy="18087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8" name="フリーフォーム 397"/>
            <p:cNvSpPr/>
            <p:nvPr/>
          </p:nvSpPr>
          <p:spPr>
            <a:xfrm>
              <a:off x="1431131" y="5231606"/>
              <a:ext cx="316707" cy="573882"/>
            </a:xfrm>
            <a:custGeom>
              <a:avLst/>
              <a:gdLst>
                <a:gd name="connsiteX0" fmla="*/ 0 w 316707"/>
                <a:gd name="connsiteY0" fmla="*/ 573882 h 573882"/>
                <a:gd name="connsiteX1" fmla="*/ 316707 w 316707"/>
                <a:gd name="connsiteY1" fmla="*/ 150019 h 573882"/>
                <a:gd name="connsiteX2" fmla="*/ 311944 w 316707"/>
                <a:gd name="connsiteY2" fmla="*/ 0 h 573882"/>
                <a:gd name="connsiteX3" fmla="*/ 4763 w 316707"/>
                <a:gd name="connsiteY3" fmla="*/ 397669 h 573882"/>
                <a:gd name="connsiteX4" fmla="*/ 4763 w 316707"/>
                <a:gd name="connsiteY4" fmla="*/ 397669 h 5738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707" h="573882">
                  <a:moveTo>
                    <a:pt x="0" y="573882"/>
                  </a:moveTo>
                  <a:lnTo>
                    <a:pt x="316707" y="150019"/>
                  </a:lnTo>
                  <a:lnTo>
                    <a:pt x="311944" y="0"/>
                  </a:lnTo>
                  <a:lnTo>
                    <a:pt x="4763" y="397669"/>
                  </a:lnTo>
                  <a:lnTo>
                    <a:pt x="4763" y="397669"/>
                  </a:lnTo>
                </a:path>
              </a:pathLst>
            </a:cu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91" name="テキスト ボックス 490">
            <a:extLst>
              <a:ext uri="{FF2B5EF4-FFF2-40B4-BE49-F238E27FC236}">
                <a16:creationId xmlns:a16="http://schemas.microsoft.com/office/drawing/2014/main" id="{B42C2E5D-3466-4225-98E1-307841C88E35}"/>
              </a:ext>
            </a:extLst>
          </p:cNvPr>
          <p:cNvSpPr txBox="1"/>
          <p:nvPr/>
        </p:nvSpPr>
        <p:spPr>
          <a:xfrm>
            <a:off x="7323693" y="3694711"/>
            <a:ext cx="1062449"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敷地売却</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92" name="テキスト ボックス 491"/>
          <p:cNvSpPr txBox="1"/>
          <p:nvPr/>
        </p:nvSpPr>
        <p:spPr>
          <a:xfrm>
            <a:off x="173079" y="4671325"/>
            <a:ext cx="2145897" cy="1892826"/>
          </a:xfrm>
          <a:prstGeom prst="rect">
            <a:avLst/>
          </a:prstGeom>
          <a:noFill/>
          <a:ln w="22225">
            <a:solidFill>
              <a:srgbClr val="002060">
                <a:alpha val="70000"/>
              </a:srgbClr>
            </a:solidFill>
          </a:ln>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分譲時点からの</a:t>
            </a:r>
            <a:endParaRPr kumimoji="1" lang="en-US" altLang="ja-JP"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n-cs"/>
              </a:rPr>
              <a:t>適切な管理の</a:t>
            </a:r>
            <a:r>
              <a:rPr kumimoji="1" lang="ja-JP" altLang="en-US" sz="1400" b="1"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rPr>
              <a:t>推進</a:t>
            </a:r>
            <a:endParaRPr kumimoji="1" lang="en-US" altLang="ja-JP" sz="1400" b="1" dirty="0">
              <a:solidFill>
                <a:srgbClr val="002060"/>
              </a:solidFill>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endParaRPr kumimoji="1" lang="en-US" altLang="ja-JP" sz="10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200" i="0" u="none" strike="noStrike" kern="1200" cap="none" spc="-50" normalizeH="0" noProof="0" dirty="0">
                <a:ln>
                  <a:noFill/>
                </a:ln>
                <a:effectLst/>
                <a:uLnTx/>
                <a:uFillTx/>
                <a:latin typeface="Meiryo UI" panose="020B0604030504040204" pitchFamily="50" charset="-128"/>
                <a:ea typeface="Meiryo UI" panose="020B0604030504040204" pitchFamily="50" charset="-128"/>
              </a:rPr>
              <a:t>新築分譲マンションを対象とした</a:t>
            </a:r>
            <a:endParaRPr kumimoji="1" lang="en-US" altLang="ja-JP" sz="1200" i="0" u="none" strike="noStrike" kern="1200" cap="none" spc="-50" normalizeH="0" noProof="0" dirty="0">
              <a:ln>
                <a:noFill/>
              </a:ln>
              <a:effectLst/>
              <a:uLnTx/>
              <a:uFillTx/>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200" spc="-50" noProof="0" dirty="0">
                <a:latin typeface="Meiryo UI" panose="020B0604030504040204" pitchFamily="50" charset="-128"/>
                <a:ea typeface="Meiryo UI" panose="020B0604030504040204" pitchFamily="50" charset="-128"/>
              </a:rPr>
              <a:t> </a:t>
            </a:r>
            <a:r>
              <a:rPr kumimoji="1" lang="ja-JP" altLang="en-US" sz="12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管理計画を予備的に認定する</a:t>
            </a:r>
            <a:endParaRPr kumimoji="1" lang="en-US" altLang="ja-JP" sz="12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 </a:t>
            </a:r>
            <a:r>
              <a:rPr kumimoji="1" lang="ja-JP" altLang="en-US" sz="12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仕組みの普及啓発</a:t>
            </a:r>
            <a:endParaRPr kumimoji="1" lang="en-US" altLang="ja-JP" sz="12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endParaRPr kumimoji="1" lang="en-US" altLang="ja-JP" sz="1200" dirty="0">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a:t>
            </a:r>
            <a:r>
              <a:rPr kumimoji="1" lang="ja-JP" altLang="en-US" sz="1200" spc="-50" dirty="0">
                <a:latin typeface="Meiryo UI" panose="020B0604030504040204" pitchFamily="50" charset="-128"/>
                <a:ea typeface="Meiryo UI" panose="020B0604030504040204" pitchFamily="50" charset="-128"/>
              </a:rPr>
              <a:t>長期優良住宅の認定取得促進</a:t>
            </a:r>
            <a:endParaRPr kumimoji="1" lang="en-US" altLang="ja-JP" sz="1200" spc="-50" dirty="0">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endParaRPr kumimoji="1" lang="en-US" altLang="ja-JP" spc="-50" dirty="0">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endParaRPr kumimoji="1" lang="en-US" altLang="ja-JP" sz="100" i="0" u="none" strike="noStrike" kern="1200" cap="none" spc="-50" normalizeH="0" noProof="0" dirty="0">
              <a:ln>
                <a:noFill/>
              </a:ln>
              <a:effectLst/>
              <a:uLnTx/>
              <a:uFillTx/>
              <a:latin typeface="Meiryo UI" panose="020B0604030504040204" pitchFamily="50" charset="-128"/>
              <a:ea typeface="Meiryo UI" panose="020B0604030504040204" pitchFamily="50" charset="-128"/>
            </a:endParaRPr>
          </a:p>
        </p:txBody>
      </p:sp>
      <p:sp>
        <p:nvSpPr>
          <p:cNvPr id="493" name="テキスト ボックス 492"/>
          <p:cNvSpPr txBox="1"/>
          <p:nvPr/>
        </p:nvSpPr>
        <p:spPr>
          <a:xfrm>
            <a:off x="2385238" y="4670792"/>
            <a:ext cx="4052785" cy="1892826"/>
          </a:xfrm>
          <a:prstGeom prst="rect">
            <a:avLst/>
          </a:prstGeom>
          <a:noFill/>
          <a:ln w="22225">
            <a:solidFill>
              <a:srgbClr val="00B050">
                <a:alpha val="80000"/>
              </a:srgbClr>
            </a:solidFill>
          </a:ln>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mn-cs"/>
              </a:rPr>
              <a:t>　　　　　管理組合の自律的で適切な管理の促進</a:t>
            </a:r>
            <a:endParaRPr kumimoji="1" lang="en-US" altLang="ja-JP" sz="1400" b="1" i="0" u="none" strike="noStrike" kern="120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mn-cs"/>
            </a:endParaRPr>
          </a:p>
          <a:p>
            <a:pPr marL="0" marR="0" lvl="0" indent="0" defTabSz="914400" rtl="0" eaLnBrk="0" fontAlgn="base" latinLnBrk="0" hangingPunct="0">
              <a:lnSpc>
                <a:spcPct val="100000"/>
              </a:lnSpc>
              <a:spcBef>
                <a:spcPct val="0"/>
              </a:spcBef>
              <a:spcAft>
                <a:spcPct val="0"/>
              </a:spcAft>
              <a:buClrTx/>
              <a:buSzTx/>
              <a:buFontTx/>
              <a:buNone/>
              <a:tabLst/>
              <a:defRPr/>
            </a:pPr>
            <a:endParaRPr kumimoji="1" lang="en-US" altLang="ja-JP" sz="300" b="1" dirty="0">
              <a:solidFill>
                <a:srgbClr val="00B050"/>
              </a:solidFill>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a:t>
            </a:r>
            <a:r>
              <a:rPr kumimoji="1" lang="ja-JP" altLang="en-US" sz="1200" spc="-90" dirty="0">
                <a:latin typeface="Meiryo UI" panose="020B0604030504040204" pitchFamily="50" charset="-128"/>
                <a:ea typeface="Meiryo UI" panose="020B0604030504040204" pitchFamily="50" charset="-128"/>
              </a:rPr>
              <a:t>民間団体の評価制度と連携した管理計画認定制度の運用</a:t>
            </a:r>
            <a:endParaRPr kumimoji="1" lang="en-US" altLang="ja-JP" sz="1200" spc="-90" dirty="0">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200" spc="-90" dirty="0">
                <a:latin typeface="Meiryo UI" panose="020B0604030504040204" pitchFamily="50" charset="-128"/>
                <a:ea typeface="Meiryo UI" panose="020B0604030504040204" pitchFamily="50" charset="-128"/>
              </a:rPr>
              <a:t>　　　　　</a:t>
            </a:r>
            <a:r>
              <a:rPr kumimoji="1" lang="ja-JP" altLang="en-US" sz="1200" spc="-90" dirty="0">
                <a:solidFill>
                  <a:srgbClr val="00B050"/>
                </a:solidFill>
                <a:latin typeface="Meiryo UI" panose="020B0604030504040204" pitchFamily="50" charset="-128"/>
                <a:ea typeface="Meiryo UI" panose="020B0604030504040204" pitchFamily="50" charset="-128"/>
              </a:rPr>
              <a:t> </a:t>
            </a:r>
            <a:r>
              <a:rPr kumimoji="1" lang="ja-JP" altLang="en-US" sz="1200" b="1" u="sng" spc="-110" dirty="0">
                <a:solidFill>
                  <a:srgbClr val="FF0000"/>
                </a:solidFill>
                <a:latin typeface="Meiryo UI" panose="020B0604030504040204" pitchFamily="50" charset="-128"/>
                <a:ea typeface="Meiryo UI" panose="020B0604030504040204" pitchFamily="50" charset="-128"/>
              </a:rPr>
              <a:t>認定基準の追加：耐震改修計画の作成、防災対策の実施</a:t>
            </a:r>
            <a:endParaRPr kumimoji="1" lang="en-US" altLang="ja-JP" sz="1200" b="1" u="sng" spc="-110" dirty="0">
              <a:solidFill>
                <a:srgbClr val="FF0000"/>
              </a:solidFill>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・管理に関する周知啓発（セミナー開催など）</a:t>
            </a:r>
            <a:endParaRPr kumimoji="1" lang="en-US" altLang="ja-JP" sz="1200" dirty="0">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a:t>
            </a:r>
            <a:r>
              <a:rPr kumimoji="1" lang="ja-JP" altLang="en-US" sz="1200" spc="-30" dirty="0">
                <a:latin typeface="Meiryo UI" panose="020B0604030504040204" pitchFamily="50" charset="-128"/>
                <a:ea typeface="Meiryo UI" panose="020B0604030504040204" pitchFamily="50" charset="-128"/>
              </a:rPr>
              <a:t>各種モデル事例や研究の情報収集と周知啓発</a:t>
            </a:r>
            <a:endParaRPr kumimoji="1" lang="en-US" altLang="ja-JP" sz="1200" spc="-30" dirty="0">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endParaRPr kumimoji="1" lang="en-US" altLang="ja-JP" sz="600" dirty="0">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・押しかけ支援の検討</a:t>
            </a:r>
            <a:endParaRPr kumimoji="1" lang="en-US" altLang="ja-JP" sz="1200" dirty="0">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・指導等の実施</a:t>
            </a:r>
            <a:endParaRPr kumimoji="1" lang="en-US" altLang="ja-JP" sz="1200" dirty="0">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a:t>
            </a:r>
            <a:r>
              <a:rPr kumimoji="1" lang="ja-JP" altLang="en-US" sz="100" dirty="0">
                <a:latin typeface="Meiryo UI" panose="020B0604030504040204" pitchFamily="50" charset="-128"/>
                <a:ea typeface="Meiryo UI" panose="020B0604030504040204" pitchFamily="50" charset="-128"/>
              </a:rPr>
              <a:t>   </a:t>
            </a:r>
            <a:r>
              <a:rPr kumimoji="1" lang="ja-JP" altLang="en-US" sz="1200" b="1" u="sng" dirty="0">
                <a:solidFill>
                  <a:srgbClr val="FF0000"/>
                </a:solidFill>
                <a:latin typeface="Meiryo UI" panose="020B0604030504040204" pitchFamily="50" charset="-128"/>
                <a:ea typeface="Meiryo UI" panose="020B0604030504040204" pitchFamily="50" charset="-128"/>
              </a:rPr>
              <a:t>判断の基準の目安の追加：劣化や損傷の放置</a:t>
            </a:r>
            <a:endParaRPr kumimoji="1" lang="en-US" altLang="ja-JP" sz="1200" b="1" u="sng" dirty="0">
              <a:solidFill>
                <a:srgbClr val="FF0000"/>
              </a:solidFill>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endParaRPr kumimoji="1" lang="en-US" altLang="ja-JP" sz="900" dirty="0">
              <a:latin typeface="Meiryo UI" panose="020B0604030504040204" pitchFamily="50" charset="-128"/>
              <a:ea typeface="Meiryo UI" panose="020B0604030504040204" pitchFamily="50" charset="-128"/>
            </a:endParaRPr>
          </a:p>
        </p:txBody>
      </p:sp>
      <p:sp>
        <p:nvSpPr>
          <p:cNvPr id="494" name="テキスト ボックス 493"/>
          <p:cNvSpPr txBox="1"/>
          <p:nvPr/>
        </p:nvSpPr>
        <p:spPr>
          <a:xfrm>
            <a:off x="6485534" y="4670918"/>
            <a:ext cx="2544067" cy="1892826"/>
          </a:xfrm>
          <a:prstGeom prst="rect">
            <a:avLst/>
          </a:prstGeom>
          <a:noFill/>
          <a:ln w="22225">
            <a:solidFill>
              <a:schemeClr val="accent2">
                <a:lumMod val="50000"/>
                <a:alpha val="80000"/>
              </a:schemeClr>
            </a:solidFill>
          </a:ln>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chemeClr val="accent2">
                    <a:lumMod val="50000"/>
                  </a:schemeClr>
                </a:solidFill>
                <a:effectLst/>
                <a:uLnTx/>
                <a:uFillTx/>
                <a:latin typeface="Meiryo UI" panose="020B0604030504040204" pitchFamily="50" charset="-128"/>
                <a:ea typeface="Meiryo UI" panose="020B0604030504040204" pitchFamily="50" charset="-128"/>
                <a:cs typeface="+mn-cs"/>
              </a:rPr>
              <a:t>再生の円滑化の推進</a:t>
            </a:r>
            <a:endParaRPr kumimoji="1" lang="en-US" altLang="ja-JP" sz="1400" b="1" i="0" u="none" strike="noStrike" kern="1200" cap="none" spc="0" normalizeH="0" baseline="0" noProof="0" dirty="0">
              <a:ln>
                <a:noFill/>
              </a:ln>
              <a:solidFill>
                <a:schemeClr val="accent2">
                  <a:lumMod val="50000"/>
                </a:schemeClr>
              </a:solidFill>
              <a:effectLst/>
              <a:uLnTx/>
              <a:uFillTx/>
              <a:latin typeface="Meiryo UI" panose="020B0604030504040204" pitchFamily="50" charset="-128"/>
              <a:ea typeface="Meiryo UI" panose="020B0604030504040204" pitchFamily="50" charset="-128"/>
              <a:cs typeface="+mn-cs"/>
            </a:endParaRPr>
          </a:p>
          <a:p>
            <a:pPr marL="0" marR="0" lvl="0" indent="0" defTabSz="914400" rtl="0" eaLnBrk="0" fontAlgn="base" latinLnBrk="0" hangingPunct="0">
              <a:lnSpc>
                <a:spcPct val="100000"/>
              </a:lnSpc>
              <a:spcBef>
                <a:spcPct val="0"/>
              </a:spcBef>
              <a:spcAft>
                <a:spcPct val="0"/>
              </a:spcAft>
              <a:buClrTx/>
              <a:buSzTx/>
              <a:buFontTx/>
              <a:buNone/>
              <a:tabLst/>
              <a:defRPr/>
            </a:pPr>
            <a:endParaRPr kumimoji="1" lang="en-US" altLang="ja-JP" sz="1000" b="1" dirty="0">
              <a:solidFill>
                <a:schemeClr val="accent2">
                  <a:lumMod val="50000"/>
                </a:schemeClr>
              </a:solidFill>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2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・容積率特例等の運用</a:t>
            </a:r>
            <a:endParaRPr kumimoji="1" lang="en-US" altLang="ja-JP" sz="12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endParaRPr kumimoji="1" lang="en-US" altLang="ja-JP" sz="9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・建替</a:t>
            </a:r>
            <a:r>
              <a:rPr kumimoji="1" lang="ja-JP" altLang="en-US" sz="1200" dirty="0" smtClean="0">
                <a:latin typeface="Meiryo UI" panose="020B0604030504040204" pitchFamily="50" charset="-128"/>
                <a:ea typeface="Meiryo UI" panose="020B0604030504040204" pitchFamily="50" charset="-128"/>
              </a:rPr>
              <a:t>時工事期間中の仮住居とし</a:t>
            </a:r>
            <a:r>
              <a:rPr kumimoji="1" lang="ja-JP" altLang="en-US" sz="1200" dirty="0">
                <a:latin typeface="Meiryo UI" panose="020B0604030504040204" pitchFamily="50" charset="-128"/>
                <a:ea typeface="Meiryo UI" panose="020B0604030504040204" pitchFamily="50" charset="-128"/>
              </a:rPr>
              <a:t>て</a:t>
            </a:r>
            <a:r>
              <a:rPr kumimoji="1" lang="ja-JP" altLang="en-US" sz="1200" dirty="0" smtClean="0">
                <a:latin typeface="Meiryo UI" panose="020B0604030504040204" pitchFamily="50" charset="-128"/>
                <a:ea typeface="Meiryo UI" panose="020B0604030504040204" pitchFamily="50" charset="-128"/>
              </a:rPr>
              <a:t>の</a:t>
            </a:r>
            <a:endParaRPr kumimoji="1" lang="en-US" altLang="ja-JP" sz="1200" dirty="0" smtClean="0">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公的賃貸住宅の</a:t>
            </a:r>
            <a:r>
              <a:rPr kumimoji="1" lang="ja-JP" altLang="en-US" sz="1200" dirty="0" smtClean="0">
                <a:latin typeface="Meiryo UI" panose="020B0604030504040204" pitchFamily="50" charset="-128"/>
                <a:ea typeface="Meiryo UI" panose="020B0604030504040204" pitchFamily="50" charset="-128"/>
              </a:rPr>
              <a:t>活用の検討</a:t>
            </a:r>
            <a:endParaRPr kumimoji="1" lang="en-US" altLang="ja-JP" sz="1200" dirty="0">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endParaRPr kumimoji="1" lang="en-US" altLang="ja-JP" sz="900" spc="-60" dirty="0">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20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ja-JP" altLang="en-US" sz="1200" i="0" u="none" strike="noStrike" kern="1200" cap="none" spc="0" normalizeH="0" noProof="0" dirty="0" smtClean="0">
                <a:ln>
                  <a:noFill/>
                </a:ln>
                <a:effectLst/>
                <a:uLnTx/>
                <a:uFillTx/>
                <a:latin typeface="Meiryo UI" panose="020B0604030504040204" pitchFamily="50" charset="-128"/>
                <a:ea typeface="Meiryo UI" panose="020B0604030504040204" pitchFamily="50" charset="-128"/>
              </a:rPr>
              <a:t>解体積立金などの資金計画</a:t>
            </a:r>
            <a:r>
              <a:rPr kumimoji="1" lang="ja-JP" altLang="en-US" sz="1200" i="0" u="none" strike="noStrike" kern="1200" cap="none" spc="0" normalizeH="0" noProof="0" dirty="0">
                <a:ln>
                  <a:noFill/>
                </a:ln>
                <a:effectLst/>
                <a:uLnTx/>
                <a:uFillTx/>
                <a:latin typeface="Meiryo UI" panose="020B0604030504040204" pitchFamily="50" charset="-128"/>
                <a:ea typeface="Meiryo UI" panose="020B0604030504040204" pitchFamily="50" charset="-128"/>
              </a:rPr>
              <a:t>を</a:t>
            </a:r>
            <a:r>
              <a:rPr kumimoji="1" lang="ja-JP" altLang="en-US" sz="1200" dirty="0" smtClean="0">
                <a:latin typeface="Meiryo UI" panose="020B0604030504040204" pitchFamily="50" charset="-128"/>
                <a:ea typeface="Meiryo UI" panose="020B0604030504040204" pitchFamily="50" charset="-128"/>
              </a:rPr>
              <a:t>含む</a:t>
            </a:r>
            <a:endParaRPr kumimoji="1" lang="en-US" altLang="ja-JP" sz="1200" dirty="0" smtClean="0">
              <a:latin typeface="Meiryo UI" panose="020B0604030504040204" pitchFamily="50" charset="-128"/>
              <a:ea typeface="Meiryo UI" panose="020B0604030504040204" pitchFamily="50" charset="-128"/>
            </a:endParaRPr>
          </a:p>
          <a:p>
            <a:pPr lvl="0" defTabSz="914400" eaLnBrk="0" fontAlgn="base" hangingPunct="0">
              <a:spcBef>
                <a:spcPct val="0"/>
              </a:spcBef>
              <a:spcAft>
                <a:spcPct val="0"/>
              </a:spcAft>
              <a:defRPr/>
            </a:pPr>
            <a:r>
              <a:rPr kumimoji="1" lang="en-US" altLang="ja-JP" sz="1200" dirty="0">
                <a:latin typeface="Meiryo UI" panose="020B0604030504040204" pitchFamily="50" charset="-128"/>
                <a:ea typeface="Meiryo UI" panose="020B0604030504040204" pitchFamily="50" charset="-128"/>
              </a:rPr>
              <a:t> </a:t>
            </a:r>
            <a:r>
              <a:rPr kumimoji="1" lang="en-US" altLang="ja-JP" sz="5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除却</a:t>
            </a:r>
            <a:r>
              <a:rPr kumimoji="1" lang="ja-JP" altLang="en-US" sz="1200" dirty="0">
                <a:latin typeface="Meiryo UI" panose="020B0604030504040204" pitchFamily="50" charset="-128"/>
                <a:ea typeface="Meiryo UI" panose="020B0604030504040204" pitchFamily="50" charset="-128"/>
              </a:rPr>
              <a:t>までの中長期的な計画</a:t>
            </a:r>
            <a:r>
              <a:rPr kumimoji="1" lang="ja-JP" altLang="en-US" sz="1200" dirty="0" smtClean="0">
                <a:latin typeface="Meiryo UI" panose="020B0604030504040204" pitchFamily="50" charset="-128"/>
                <a:ea typeface="Meiryo UI" panose="020B0604030504040204" pitchFamily="50" charset="-128"/>
              </a:rPr>
              <a:t>策定</a:t>
            </a:r>
            <a:r>
              <a:rPr kumimoji="1" lang="ja-JP" altLang="en-US" sz="1200" dirty="0">
                <a:latin typeface="Meiryo UI" panose="020B0604030504040204" pitchFamily="50" charset="-128"/>
                <a:ea typeface="Meiryo UI" panose="020B0604030504040204" pitchFamily="50" charset="-128"/>
              </a:rPr>
              <a:t>への</a:t>
            </a:r>
            <a:endParaRPr kumimoji="1" lang="en-US" altLang="ja-JP" sz="1200" i="0" u="none" strike="noStrike" kern="1200" cap="none" spc="0" normalizeH="0" noProof="0" dirty="0" smtClean="0">
              <a:ln>
                <a:noFill/>
              </a:ln>
              <a:effectLst/>
              <a:uLnTx/>
              <a:uFillTx/>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200" i="0" u="none" strike="noStrike" kern="1200" cap="none" spc="0" normalizeH="0" noProof="0" dirty="0" smtClean="0">
                <a:ln>
                  <a:noFill/>
                </a:ln>
                <a:effectLst/>
                <a:uLnTx/>
                <a:uFillTx/>
                <a:latin typeface="Meiryo UI" panose="020B0604030504040204" pitchFamily="50" charset="-128"/>
                <a:ea typeface="Meiryo UI" panose="020B0604030504040204" pitchFamily="50" charset="-128"/>
              </a:rPr>
              <a:t> </a:t>
            </a:r>
            <a:r>
              <a:rPr kumimoji="1" lang="ja-JP" altLang="en-US" sz="500" i="0" u="none" strike="noStrike" kern="1200" cap="none" spc="0" normalizeH="0" noProof="0" dirty="0" smtClean="0">
                <a:ln>
                  <a:noFill/>
                </a:ln>
                <a:effectLst/>
                <a:uLnTx/>
                <a:uFillTx/>
                <a:latin typeface="Meiryo UI" panose="020B0604030504040204" pitchFamily="50" charset="-128"/>
                <a:ea typeface="Meiryo UI" panose="020B0604030504040204" pitchFamily="50" charset="-128"/>
              </a:rPr>
              <a:t> </a:t>
            </a:r>
            <a:r>
              <a:rPr kumimoji="1" lang="ja-JP" altLang="en-US" sz="1200" i="0" u="none" strike="noStrike" kern="1200" cap="none" spc="0" normalizeH="0" noProof="0" dirty="0" smtClean="0">
                <a:ln>
                  <a:noFill/>
                </a:ln>
                <a:effectLst/>
                <a:uLnTx/>
                <a:uFillTx/>
                <a:latin typeface="Meiryo UI" panose="020B0604030504040204" pitchFamily="50" charset="-128"/>
                <a:ea typeface="Meiryo UI" panose="020B0604030504040204" pitchFamily="50" charset="-128"/>
              </a:rPr>
              <a:t>支援</a:t>
            </a:r>
            <a:r>
              <a:rPr kumimoji="1" lang="ja-JP" altLang="en-US" sz="1200" i="0" u="none" strike="noStrike" kern="1200" cap="none" spc="0" normalizeH="0" noProof="0" dirty="0">
                <a:ln>
                  <a:noFill/>
                </a:ln>
                <a:effectLst/>
                <a:uLnTx/>
                <a:uFillTx/>
                <a:latin typeface="Meiryo UI" panose="020B0604030504040204" pitchFamily="50" charset="-128"/>
                <a:ea typeface="Meiryo UI" panose="020B0604030504040204" pitchFamily="50" charset="-128"/>
              </a:rPr>
              <a:t>の</a:t>
            </a:r>
            <a:r>
              <a:rPr kumimoji="1" lang="ja-JP" altLang="en-US" sz="1200" i="0" u="none" strike="noStrike" kern="1200" cap="none" spc="0" normalizeH="0" noProof="0" dirty="0" smtClean="0">
                <a:ln>
                  <a:noFill/>
                </a:ln>
                <a:effectLst/>
                <a:uLnTx/>
                <a:uFillTx/>
                <a:latin typeface="Meiryo UI" panose="020B0604030504040204" pitchFamily="50" charset="-128"/>
                <a:ea typeface="Meiryo UI" panose="020B0604030504040204" pitchFamily="50" charset="-128"/>
              </a:rPr>
              <a:t>検討</a:t>
            </a:r>
            <a:endParaRPr kumimoji="1" lang="en-US" altLang="ja-JP" sz="1200" i="0" u="none" strike="noStrike" kern="1200" cap="none" spc="0" normalizeH="0" noProof="0" dirty="0" smtClean="0">
              <a:ln>
                <a:noFill/>
              </a:ln>
              <a:effectLst/>
              <a:uLnTx/>
              <a:uFillTx/>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endParaRPr kumimoji="1" lang="en-US" altLang="ja-JP" sz="300" i="0" u="none" strike="noStrike" kern="1200" cap="none" spc="0" normalizeH="0" noProof="0" dirty="0">
              <a:ln>
                <a:noFill/>
              </a:ln>
              <a:effectLst/>
              <a:uLnTx/>
              <a:uFillTx/>
              <a:latin typeface="Meiryo UI" panose="020B0604030504040204" pitchFamily="50" charset="-128"/>
              <a:ea typeface="Meiryo UI" panose="020B0604030504040204" pitchFamily="50" charset="-128"/>
            </a:endParaRPr>
          </a:p>
        </p:txBody>
      </p:sp>
      <p:cxnSp>
        <p:nvCxnSpPr>
          <p:cNvPr id="495" name="直線矢印コネクタ 494"/>
          <p:cNvCxnSpPr/>
          <p:nvPr/>
        </p:nvCxnSpPr>
        <p:spPr>
          <a:xfrm>
            <a:off x="79096" y="4307121"/>
            <a:ext cx="2528177" cy="0"/>
          </a:xfrm>
          <a:prstGeom prst="straightConnector1">
            <a:avLst/>
          </a:prstGeom>
          <a:ln w="133350">
            <a:solidFill>
              <a:srgbClr val="002060">
                <a:alpha val="70000"/>
              </a:srgbClr>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496" name="直線矢印コネクタ 495"/>
          <p:cNvCxnSpPr/>
          <p:nvPr/>
        </p:nvCxnSpPr>
        <p:spPr>
          <a:xfrm>
            <a:off x="2669074" y="4307121"/>
            <a:ext cx="3518506" cy="0"/>
          </a:xfrm>
          <a:prstGeom prst="straightConnector1">
            <a:avLst/>
          </a:prstGeom>
          <a:ln w="133350">
            <a:solidFill>
              <a:srgbClr val="00B050">
                <a:alpha val="80000"/>
              </a:srgbClr>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497" name="直線矢印コネクタ 496"/>
          <p:cNvCxnSpPr/>
          <p:nvPr/>
        </p:nvCxnSpPr>
        <p:spPr>
          <a:xfrm>
            <a:off x="4000458" y="4476186"/>
            <a:ext cx="5029143" cy="0"/>
          </a:xfrm>
          <a:prstGeom prst="straightConnector1">
            <a:avLst/>
          </a:prstGeom>
          <a:ln w="133350">
            <a:solidFill>
              <a:schemeClr val="accent2">
                <a:lumMod val="50000"/>
                <a:alpha val="80000"/>
              </a:schemeClr>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498" name="直線矢印コネクタ 497"/>
          <p:cNvCxnSpPr>
            <a:cxnSpLocks/>
          </p:cNvCxnSpPr>
          <p:nvPr/>
        </p:nvCxnSpPr>
        <p:spPr>
          <a:xfrm>
            <a:off x="2507561" y="4927336"/>
            <a:ext cx="5051" cy="1426197"/>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99" name="テキスト ボックス 498"/>
          <p:cNvSpPr txBox="1"/>
          <p:nvPr/>
        </p:nvSpPr>
        <p:spPr>
          <a:xfrm>
            <a:off x="2368947" y="4774687"/>
            <a:ext cx="800219" cy="215444"/>
          </a:xfrm>
          <a:prstGeom prst="rect">
            <a:avLst/>
          </a:prstGeom>
          <a:noFill/>
        </p:spPr>
        <p:txBody>
          <a:bodyPr wrap="none" rtlCol="0">
            <a:spAutoFit/>
          </a:bodyPr>
          <a:lstStyle/>
          <a:p>
            <a:r>
              <a:rPr kumimoji="1" lang="ja-JP" altLang="en-US" sz="800" b="1" dirty="0"/>
              <a:t>管理水準・高</a:t>
            </a:r>
          </a:p>
        </p:txBody>
      </p:sp>
      <p:sp>
        <p:nvSpPr>
          <p:cNvPr id="500" name="テキスト ボックス 499"/>
          <p:cNvSpPr txBox="1"/>
          <p:nvPr/>
        </p:nvSpPr>
        <p:spPr>
          <a:xfrm>
            <a:off x="2368947" y="6353533"/>
            <a:ext cx="800219" cy="215444"/>
          </a:xfrm>
          <a:prstGeom prst="rect">
            <a:avLst/>
          </a:prstGeom>
          <a:noFill/>
        </p:spPr>
        <p:txBody>
          <a:bodyPr wrap="none" rtlCol="0">
            <a:spAutoFit/>
          </a:bodyPr>
          <a:lstStyle/>
          <a:p>
            <a:r>
              <a:rPr kumimoji="1" lang="ja-JP" altLang="en-US" sz="800" b="1" dirty="0"/>
              <a:t>管理水準・低</a:t>
            </a:r>
          </a:p>
        </p:txBody>
      </p:sp>
      <p:sp>
        <p:nvSpPr>
          <p:cNvPr id="501" name="上矢印 500"/>
          <p:cNvSpPr/>
          <p:nvPr/>
        </p:nvSpPr>
        <p:spPr>
          <a:xfrm>
            <a:off x="2557936" y="5014361"/>
            <a:ext cx="252306" cy="838717"/>
          </a:xfrm>
          <a:prstGeom prst="upArrow">
            <a:avLst/>
          </a:prstGeom>
          <a:solidFill>
            <a:srgbClr val="00B050">
              <a:alpha val="80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2" name="上矢印 501"/>
          <p:cNvSpPr/>
          <p:nvPr/>
        </p:nvSpPr>
        <p:spPr>
          <a:xfrm>
            <a:off x="2557936" y="5880961"/>
            <a:ext cx="252306" cy="472572"/>
          </a:xfrm>
          <a:prstGeom prst="upArrow">
            <a:avLst/>
          </a:prstGeom>
          <a:solidFill>
            <a:srgbClr val="00B050">
              <a:alpha val="80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3" name="左大かっこ 502"/>
          <p:cNvSpPr/>
          <p:nvPr/>
        </p:nvSpPr>
        <p:spPr>
          <a:xfrm>
            <a:off x="2875784" y="5823603"/>
            <a:ext cx="70941" cy="526102"/>
          </a:xfrm>
          <a:prstGeom prst="leftBracket">
            <a:avLst/>
          </a:prstGeom>
          <a:ln>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04" name="左大かっこ 503"/>
          <p:cNvSpPr/>
          <p:nvPr/>
        </p:nvSpPr>
        <p:spPr>
          <a:xfrm>
            <a:off x="2875784" y="4997810"/>
            <a:ext cx="65542" cy="703063"/>
          </a:xfrm>
          <a:prstGeom prst="leftBracket">
            <a:avLst/>
          </a:prstGeom>
          <a:ln>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505" name="直線コネクタ 504"/>
          <p:cNvCxnSpPr>
            <a:cxnSpLocks/>
            <a:stCxn id="504" idx="1"/>
          </p:cNvCxnSpPr>
          <p:nvPr/>
        </p:nvCxnSpPr>
        <p:spPr>
          <a:xfrm flipH="1">
            <a:off x="2677151" y="5349342"/>
            <a:ext cx="198633"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06" name="直線コネクタ 505"/>
          <p:cNvCxnSpPr/>
          <p:nvPr/>
        </p:nvCxnSpPr>
        <p:spPr>
          <a:xfrm flipH="1">
            <a:off x="2673013" y="6090906"/>
            <a:ext cx="198633"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07" name="直線コネクタ 506"/>
          <p:cNvCxnSpPr/>
          <p:nvPr/>
        </p:nvCxnSpPr>
        <p:spPr>
          <a:xfrm flipV="1">
            <a:off x="1246028" y="4373140"/>
            <a:ext cx="0" cy="285485"/>
          </a:xfrm>
          <a:prstGeom prst="line">
            <a:avLst/>
          </a:prstGeom>
          <a:ln w="28575">
            <a:solidFill>
              <a:srgbClr val="002060">
                <a:alpha val="70000"/>
              </a:srgbClr>
            </a:solidFill>
          </a:ln>
        </p:spPr>
        <p:style>
          <a:lnRef idx="1">
            <a:schemeClr val="accent1"/>
          </a:lnRef>
          <a:fillRef idx="0">
            <a:schemeClr val="accent1"/>
          </a:fillRef>
          <a:effectRef idx="0">
            <a:schemeClr val="accent1"/>
          </a:effectRef>
          <a:fontRef idx="minor">
            <a:schemeClr val="tx1"/>
          </a:fontRef>
        </p:style>
      </p:cxnSp>
      <p:cxnSp>
        <p:nvCxnSpPr>
          <p:cNvPr id="508" name="直線コネクタ 507"/>
          <p:cNvCxnSpPr/>
          <p:nvPr/>
        </p:nvCxnSpPr>
        <p:spPr>
          <a:xfrm flipV="1">
            <a:off x="7762330" y="4543797"/>
            <a:ext cx="0" cy="117597"/>
          </a:xfrm>
          <a:prstGeom prst="line">
            <a:avLst/>
          </a:prstGeom>
          <a:ln w="28575">
            <a:solidFill>
              <a:schemeClr val="accent2">
                <a:lumMod val="50000"/>
                <a:alpha val="80000"/>
              </a:schemeClr>
            </a:solidFill>
          </a:ln>
        </p:spPr>
        <p:style>
          <a:lnRef idx="1">
            <a:schemeClr val="accent1"/>
          </a:lnRef>
          <a:fillRef idx="0">
            <a:schemeClr val="accent1"/>
          </a:fillRef>
          <a:effectRef idx="0">
            <a:schemeClr val="accent1"/>
          </a:effectRef>
          <a:fontRef idx="minor">
            <a:schemeClr val="tx1"/>
          </a:fontRef>
        </p:style>
      </p:cxnSp>
      <p:cxnSp>
        <p:nvCxnSpPr>
          <p:cNvPr id="509" name="直線コネクタ 508"/>
          <p:cNvCxnSpPr/>
          <p:nvPr/>
        </p:nvCxnSpPr>
        <p:spPr>
          <a:xfrm flipV="1">
            <a:off x="3632122" y="4373140"/>
            <a:ext cx="0" cy="297652"/>
          </a:xfrm>
          <a:prstGeom prst="line">
            <a:avLst/>
          </a:prstGeom>
          <a:ln w="28575">
            <a:solidFill>
              <a:srgbClr val="00B050">
                <a:alpha val="80000"/>
              </a:srgbClr>
            </a:solidFill>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EA38BAC2-6118-4AC3-8C15-16A7F6BED30C}"/>
              </a:ext>
            </a:extLst>
          </p:cNvPr>
          <p:cNvSpPr txBox="1"/>
          <p:nvPr/>
        </p:nvSpPr>
        <p:spPr>
          <a:xfrm>
            <a:off x="8625814" y="6412334"/>
            <a:ext cx="415498" cy="369332"/>
          </a:xfrm>
          <a:prstGeom prst="rect">
            <a:avLst/>
          </a:prstGeom>
          <a:solidFill>
            <a:schemeClr val="bg1"/>
          </a:solidFill>
          <a:ln>
            <a:solidFill>
              <a:schemeClr val="tx1"/>
            </a:solidFill>
          </a:ln>
        </p:spPr>
        <p:txBody>
          <a:bodyPr wrap="none" rtlCol="0">
            <a:spAutoFit/>
          </a:bodyPr>
          <a:lstStyle/>
          <a:p>
            <a:r>
              <a:rPr kumimoji="1" lang="ja-JP" altLang="en-US" dirty="0"/>
              <a:t>５</a:t>
            </a:r>
          </a:p>
        </p:txBody>
      </p:sp>
    </p:spTree>
    <p:extLst>
      <p:ext uri="{BB962C8B-B14F-4D97-AF65-F5344CB8AC3E}">
        <p14:creationId xmlns:p14="http://schemas.microsoft.com/office/powerpoint/2010/main" val="1120178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9754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Meiryo UI" panose="020B0604030504040204" pitchFamily="50" charset="-128"/>
                <a:ea typeface="Meiryo UI" panose="020B0604030504040204" pitchFamily="50" charset="-128"/>
              </a:rPr>
              <a:t>　地方公共団体による実態調査</a:t>
            </a:r>
          </a:p>
        </p:txBody>
      </p:sp>
      <p:sp>
        <p:nvSpPr>
          <p:cNvPr id="5" name="テキスト ボックス 4">
            <a:extLst>
              <a:ext uri="{FF2B5EF4-FFF2-40B4-BE49-F238E27FC236}">
                <a16:creationId xmlns:a16="http://schemas.microsoft.com/office/drawing/2014/main" id="{EA38BAC2-6118-4AC3-8C15-16A7F6BED30C}"/>
              </a:ext>
            </a:extLst>
          </p:cNvPr>
          <p:cNvSpPr txBox="1"/>
          <p:nvPr/>
        </p:nvSpPr>
        <p:spPr>
          <a:xfrm>
            <a:off x="8625814" y="6412334"/>
            <a:ext cx="415498" cy="369332"/>
          </a:xfrm>
          <a:prstGeom prst="rect">
            <a:avLst/>
          </a:prstGeom>
          <a:solidFill>
            <a:schemeClr val="bg1"/>
          </a:solidFill>
          <a:ln>
            <a:solidFill>
              <a:schemeClr val="tx1"/>
            </a:solidFill>
          </a:ln>
        </p:spPr>
        <p:txBody>
          <a:bodyPr wrap="none" rtlCol="0">
            <a:spAutoFit/>
          </a:bodyPr>
          <a:lstStyle/>
          <a:p>
            <a:r>
              <a:rPr kumimoji="1" lang="ja-JP" altLang="en-US" dirty="0"/>
              <a:t>６</a:t>
            </a:r>
          </a:p>
        </p:txBody>
      </p:sp>
      <p:sp>
        <p:nvSpPr>
          <p:cNvPr id="7" name="テキスト ボックス 6"/>
          <p:cNvSpPr txBox="1"/>
          <p:nvPr/>
        </p:nvSpPr>
        <p:spPr>
          <a:xfrm>
            <a:off x="87439" y="961947"/>
            <a:ext cx="8969122" cy="4985980"/>
          </a:xfrm>
          <a:prstGeom prst="rect">
            <a:avLst/>
          </a:prstGeom>
          <a:noFill/>
        </p:spPr>
        <p:txBody>
          <a:bodyPr wrap="none" rtlCol="0">
            <a:spAutoFit/>
          </a:bodyPr>
          <a:lstStyle/>
          <a:p>
            <a:r>
              <a:rPr kumimoji="1" lang="ja-JP" altLang="en-US" sz="2000" dirty="0"/>
              <a:t>以下により地方公共団体が実態調査をすることが考えられる。</a:t>
            </a:r>
            <a:endParaRPr kumimoji="1" lang="en-US" altLang="ja-JP" sz="2000" dirty="0"/>
          </a:p>
          <a:p>
            <a:endParaRPr kumimoji="1" lang="en-US" altLang="ja-JP" sz="2000" dirty="0"/>
          </a:p>
          <a:p>
            <a:r>
              <a:rPr kumimoji="1" lang="ja-JP" altLang="en-US" sz="2000" dirty="0"/>
              <a:t>〇</a:t>
            </a:r>
            <a:r>
              <a:rPr kumimoji="1" lang="ja-JP" altLang="en-US" sz="2000" spc="-100" dirty="0"/>
              <a:t>登記情報等から分譲マンションの全数の所在地を把握</a:t>
            </a:r>
            <a:endParaRPr kumimoji="1" lang="en-US" altLang="ja-JP" dirty="0"/>
          </a:p>
          <a:p>
            <a:endParaRPr kumimoji="1" lang="en-US" altLang="ja-JP" sz="1400" dirty="0"/>
          </a:p>
          <a:p>
            <a:r>
              <a:rPr kumimoji="1" lang="ja-JP" altLang="en-US" sz="2000" dirty="0"/>
              <a:t>〇国のマンション総合調査の項目を参考にアンケート調査の実施</a:t>
            </a:r>
            <a:endParaRPr kumimoji="1" lang="en-US" altLang="ja-JP" sz="2000" dirty="0"/>
          </a:p>
          <a:p>
            <a:endParaRPr kumimoji="1" lang="en-US" altLang="ja-JP" sz="1600" dirty="0"/>
          </a:p>
          <a:p>
            <a:r>
              <a:rPr kumimoji="1" lang="ja-JP" altLang="en-US" sz="2000" dirty="0"/>
              <a:t>〇アンケート未回答の分譲マンションに対しては、現地の目視調査や</a:t>
            </a:r>
            <a:endParaRPr kumimoji="1" lang="en-US" altLang="ja-JP" sz="2000" dirty="0"/>
          </a:p>
          <a:p>
            <a:r>
              <a:rPr kumimoji="1" lang="ja-JP" altLang="en-US" sz="2000" dirty="0"/>
              <a:t>　区分所有者へのヒアリング調査の実施</a:t>
            </a:r>
            <a:endParaRPr kumimoji="1" lang="en-US" altLang="ja-JP" sz="2000" dirty="0"/>
          </a:p>
          <a:p>
            <a:endParaRPr kumimoji="1" lang="en-US" altLang="ja-JP" sz="1600" dirty="0"/>
          </a:p>
          <a:p>
            <a:r>
              <a:rPr kumimoji="1" lang="ja-JP" altLang="en-US" sz="2000" dirty="0"/>
              <a:t>〇調査の頻度は国のマンション総合調査と同様に５年ごとに実施又は</a:t>
            </a:r>
            <a:endParaRPr kumimoji="1" lang="en-US" altLang="ja-JP" sz="2000" dirty="0"/>
          </a:p>
          <a:p>
            <a:r>
              <a:rPr kumimoji="1" lang="ja-JP" altLang="en-US" sz="2000" dirty="0"/>
              <a:t>　マンション管理適正化推進計画の改定等のタイミングで実施</a:t>
            </a:r>
            <a:endParaRPr kumimoji="1" lang="en-US" altLang="ja-JP" sz="2000" dirty="0"/>
          </a:p>
          <a:p>
            <a:endParaRPr kumimoji="1" lang="en-US" altLang="ja-JP" sz="1600" dirty="0"/>
          </a:p>
          <a:p>
            <a:r>
              <a:rPr kumimoji="1" lang="ja-JP" altLang="en-US" sz="2000" dirty="0"/>
              <a:t>〇最初の調査のタイミングは、マンション管理適正化推進計画の策定時又は</a:t>
            </a:r>
            <a:endParaRPr kumimoji="1" lang="en-US" altLang="ja-JP" sz="2000" dirty="0"/>
          </a:p>
          <a:p>
            <a:r>
              <a:rPr kumimoji="1" lang="ja-JP" altLang="en-US" sz="2000" dirty="0"/>
              <a:t>　国のマンション総合調査の次回実施にあわせる</a:t>
            </a:r>
            <a:endParaRPr kumimoji="1" lang="en-US" altLang="ja-JP" sz="2000" dirty="0"/>
          </a:p>
          <a:p>
            <a:endParaRPr kumimoji="1" lang="en-US" altLang="ja-JP" sz="1600" dirty="0"/>
          </a:p>
          <a:p>
            <a:r>
              <a:rPr kumimoji="1" lang="ja-JP" altLang="en-US" sz="2000" dirty="0"/>
              <a:t>〇</a:t>
            </a:r>
            <a:r>
              <a:rPr kumimoji="1" lang="ja-JP" altLang="en-US" sz="2000" spc="-100" dirty="0"/>
              <a:t>一度に全数調査を実施できない場合は、築年数や規模で対象を限定する方法や</a:t>
            </a:r>
            <a:endParaRPr kumimoji="1" lang="en-US" altLang="ja-JP" sz="2000" spc="-100" dirty="0"/>
          </a:p>
          <a:p>
            <a:r>
              <a:rPr kumimoji="1" lang="ja-JP" altLang="en-US" sz="2000" dirty="0"/>
              <a:t>　地区ごとに調査実施年度を分ける方法をとる</a:t>
            </a:r>
            <a:r>
              <a:rPr kumimoji="1" lang="ja-JP" altLang="en-US" sz="1400" dirty="0"/>
              <a:t>　</a:t>
            </a:r>
            <a:endParaRPr kumimoji="1" lang="en-US" altLang="ja-JP" sz="1400" dirty="0"/>
          </a:p>
        </p:txBody>
      </p:sp>
    </p:spTree>
    <p:extLst>
      <p:ext uri="{BB962C8B-B14F-4D97-AF65-F5344CB8AC3E}">
        <p14:creationId xmlns:p14="http://schemas.microsoft.com/office/powerpoint/2010/main" val="218785054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1880</TotalTime>
  <Words>3270</Words>
  <Application>Microsoft Office PowerPoint</Application>
  <PresentationFormat>画面に合わせる (4:3)</PresentationFormat>
  <Paragraphs>346</Paragraphs>
  <Slides>14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藤井　佑</dc:creator>
  <cp:lastModifiedBy>藤井　佑</cp:lastModifiedBy>
  <cp:revision>100</cp:revision>
  <cp:lastPrinted>2021-07-14T13:13:53Z</cp:lastPrinted>
  <dcterms:created xsi:type="dcterms:W3CDTF">2021-05-19T05:18:55Z</dcterms:created>
  <dcterms:modified xsi:type="dcterms:W3CDTF">2021-07-20T07:09:38Z</dcterms:modified>
</cp:coreProperties>
</file>