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99" r:id="rId4"/>
    <p:sldId id="260" r:id="rId5"/>
    <p:sldId id="261" r:id="rId6"/>
    <p:sldId id="262" r:id="rId7"/>
    <p:sldId id="263" r:id="rId8"/>
    <p:sldId id="298" r:id="rId9"/>
    <p:sldId id="280" r:id="rId10"/>
    <p:sldId id="303" r:id="rId11"/>
    <p:sldId id="281" r:id="rId12"/>
    <p:sldId id="282" r:id="rId13"/>
    <p:sldId id="301" r:id="rId14"/>
    <p:sldId id="304" r:id="rId15"/>
    <p:sldId id="30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成約件数の推移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Sheet1!$C$3</c:f>
              <c:strCache>
                <c:ptCount val="1"/>
                <c:pt idx="0">
                  <c:v>件数</c:v>
                </c:pt>
              </c:strCache>
            </c:strRef>
          </c:tx>
          <c:spPr>
            <a:solidFill>
              <a:srgbClr val="FF0000"/>
            </a:solidFill>
            <a:ln>
              <a:noFill/>
            </a:ln>
            <a:effectLst/>
          </c:spPr>
          <c:invertIfNegative val="0"/>
          <c:cat>
            <c:numRef>
              <c:f>Sheet1!$B$4:$B$14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Sheet1!$C$4:$C$14</c:f>
              <c:numCache>
                <c:formatCode>#,##0_ </c:formatCode>
                <c:ptCount val="11"/>
                <c:pt idx="0">
                  <c:v>5963</c:v>
                </c:pt>
                <c:pt idx="1">
                  <c:v>6574</c:v>
                </c:pt>
                <c:pt idx="2">
                  <c:v>6793</c:v>
                </c:pt>
                <c:pt idx="3">
                  <c:v>7273</c:v>
                </c:pt>
                <c:pt idx="4">
                  <c:v>8003</c:v>
                </c:pt>
                <c:pt idx="5">
                  <c:v>7615</c:v>
                </c:pt>
                <c:pt idx="6">
                  <c:v>8074</c:v>
                </c:pt>
                <c:pt idx="7">
                  <c:v>8265</c:v>
                </c:pt>
                <c:pt idx="8">
                  <c:v>8495</c:v>
                </c:pt>
                <c:pt idx="9">
                  <c:v>9034</c:v>
                </c:pt>
                <c:pt idx="10">
                  <c:v>8919</c:v>
                </c:pt>
              </c:numCache>
            </c:numRef>
          </c:val>
          <c:extLst>
            <c:ext xmlns:c16="http://schemas.microsoft.com/office/drawing/2014/chart" uri="{C3380CC4-5D6E-409C-BE32-E72D297353CC}">
              <c16:uniqueId val="{00000000-F73E-429A-9794-4CDFC1770333}"/>
            </c:ext>
          </c:extLst>
        </c:ser>
        <c:dLbls>
          <c:showLegendKey val="0"/>
          <c:showVal val="0"/>
          <c:showCatName val="0"/>
          <c:showSerName val="0"/>
          <c:showPercent val="0"/>
          <c:showBubbleSize val="0"/>
        </c:dLbls>
        <c:gapWidth val="219"/>
        <c:overlap val="-27"/>
        <c:axId val="868435567"/>
        <c:axId val="866086767"/>
      </c:barChart>
      <c:catAx>
        <c:axId val="868435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66086767"/>
        <c:crosses val="autoZero"/>
        <c:auto val="1"/>
        <c:lblAlgn val="ctr"/>
        <c:lblOffset val="100"/>
        <c:noMultiLvlLbl val="0"/>
      </c:catAx>
      <c:valAx>
        <c:axId val="866086767"/>
        <c:scaling>
          <c:orientation val="minMax"/>
        </c:scaling>
        <c:delete val="0"/>
        <c:axPos val="l"/>
        <c:majorGridlines>
          <c:spPr>
            <a:ln w="6350" cap="flat" cmpd="sng" algn="ctr">
              <a:solidFill>
                <a:schemeClr val="bg1">
                  <a:lumMod val="75000"/>
                </a:schemeClr>
              </a:solidFill>
              <a:round/>
            </a:ln>
            <a:effectLst/>
          </c:spPr>
        </c:majorGridlines>
        <c:numFmt formatCode="#,##0_ "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684355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成約案件の価格の推移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strRef>
              <c:f>Sheet1!$E$3</c:f>
              <c:strCache>
                <c:ptCount val="1"/>
                <c:pt idx="0">
                  <c:v>価格</c:v>
                </c:pt>
              </c:strCache>
            </c:strRef>
          </c:tx>
          <c:spPr>
            <a:ln w="19050" cap="rnd">
              <a:solidFill>
                <a:srgbClr val="FF0000"/>
              </a:solidFill>
              <a:round/>
            </a:ln>
            <a:effectLst/>
          </c:spPr>
          <c:marker>
            <c:symbol val="circle"/>
            <c:size val="5"/>
            <c:spPr>
              <a:solidFill>
                <a:srgbClr val="FF0000"/>
              </a:solidFill>
              <a:ln w="9525">
                <a:noFill/>
              </a:ln>
              <a:effectLst/>
            </c:spPr>
          </c:marker>
          <c:xVal>
            <c:numRef>
              <c:f>Sheet1!$B$4:$B$14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xVal>
          <c:yVal>
            <c:numRef>
              <c:f>Sheet1!$E$4:$E$14</c:f>
              <c:numCache>
                <c:formatCode>#,##0_ </c:formatCode>
                <c:ptCount val="11"/>
                <c:pt idx="0">
                  <c:v>1721</c:v>
                </c:pt>
                <c:pt idx="1">
                  <c:v>1720</c:v>
                </c:pt>
                <c:pt idx="2">
                  <c:v>1728</c:v>
                </c:pt>
                <c:pt idx="3">
                  <c:v>1682</c:v>
                </c:pt>
                <c:pt idx="4">
                  <c:v>1793</c:v>
                </c:pt>
                <c:pt idx="5">
                  <c:v>1916</c:v>
                </c:pt>
                <c:pt idx="6">
                  <c:v>2012</c:v>
                </c:pt>
                <c:pt idx="7">
                  <c:v>2169</c:v>
                </c:pt>
                <c:pt idx="8">
                  <c:v>2234</c:v>
                </c:pt>
                <c:pt idx="9">
                  <c:v>2400</c:v>
                </c:pt>
                <c:pt idx="10">
                  <c:v>2473</c:v>
                </c:pt>
              </c:numCache>
            </c:numRef>
          </c:yVal>
          <c:smooth val="0"/>
          <c:extLst>
            <c:ext xmlns:c16="http://schemas.microsoft.com/office/drawing/2014/chart" uri="{C3380CC4-5D6E-409C-BE32-E72D297353CC}">
              <c16:uniqueId val="{00000000-46CE-4809-9E92-DE922EA31C4D}"/>
            </c:ext>
          </c:extLst>
        </c:ser>
        <c:dLbls>
          <c:showLegendKey val="0"/>
          <c:showVal val="0"/>
          <c:showCatName val="0"/>
          <c:showSerName val="0"/>
          <c:showPercent val="0"/>
          <c:showBubbleSize val="0"/>
        </c:dLbls>
        <c:axId val="866091759"/>
        <c:axId val="866097999"/>
      </c:scatterChart>
      <c:valAx>
        <c:axId val="866091759"/>
        <c:scaling>
          <c:orientation val="minMax"/>
          <c:max val="2019"/>
          <c:min val="2009"/>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66097999"/>
        <c:crosses val="autoZero"/>
        <c:crossBetween val="midCat"/>
        <c:majorUnit val="1"/>
      </c:valAx>
      <c:valAx>
        <c:axId val="866097999"/>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66091759"/>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99053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98033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374892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122490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276687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424874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12530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157628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4216164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295781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A77B7CC-CC38-4AE7-B102-A820D67D5175}" type="datetimeFigureOut">
              <a:rPr kumimoji="1" lang="ja-JP" altLang="en-US" smtClean="0"/>
              <a:t>2021/6/14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382473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7B7CC-CC38-4AE7-B102-A820D67D5175}" type="datetimeFigureOut">
              <a:rPr kumimoji="1" lang="ja-JP" altLang="en-US" smtClean="0"/>
              <a:t>2021/6/14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53F45-4EFC-414E-AAB8-952D66790E33}" type="slidenum">
              <a:rPr kumimoji="1" lang="ja-JP" altLang="en-US" smtClean="0"/>
              <a:t>‹#›</a:t>
            </a:fld>
            <a:endParaRPr kumimoji="1" lang="ja-JP" altLang="en-US"/>
          </a:p>
        </p:txBody>
      </p:sp>
    </p:spTree>
    <p:extLst>
      <p:ext uri="{BB962C8B-B14F-4D97-AF65-F5344CB8AC3E}">
        <p14:creationId xmlns:p14="http://schemas.microsoft.com/office/powerpoint/2010/main" val="88087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78408" y="1686147"/>
            <a:ext cx="8498968" cy="3970318"/>
          </a:xfrm>
          <a:prstGeom prst="rect">
            <a:avLst/>
          </a:prstGeom>
          <a:noFill/>
        </p:spPr>
        <p:txBody>
          <a:bodyPr wrap="square" rtlCol="0">
            <a:spAutoFit/>
          </a:bodyPr>
          <a:lstStyle/>
          <a:p>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適切な管理を行うマンションの</a:t>
            </a:r>
            <a:endParaRPr kumimoji="1" lang="en-US" altLang="ja-JP" sz="3600" dirty="0">
              <a:latin typeface="Meiryo UI" panose="020B0604030504040204" pitchFamily="50" charset="-128"/>
              <a:ea typeface="Meiryo UI" panose="020B0604030504040204" pitchFamily="50" charset="-128"/>
            </a:endParaRPr>
          </a:p>
          <a:p>
            <a:r>
              <a:rPr kumimoji="1" lang="ja-JP" altLang="en-US" sz="3600" dirty="0">
                <a:latin typeface="Meiryo UI" panose="020B0604030504040204" pitchFamily="50" charset="-128"/>
                <a:ea typeface="Meiryo UI" panose="020B0604030504040204" pitchFamily="50" charset="-128"/>
              </a:rPr>
              <a:t>増加方策について</a:t>
            </a:r>
          </a:p>
          <a:p>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7315200" y="321972"/>
            <a:ext cx="1443834" cy="461665"/>
          </a:xfrm>
          <a:prstGeom prst="rect">
            <a:avLst/>
          </a:prstGeom>
          <a:noFill/>
          <a:ln>
            <a:solidFill>
              <a:schemeClr val="tx1"/>
            </a:solidFill>
          </a:ln>
        </p:spPr>
        <p:txBody>
          <a:bodyPr wrap="square" rtlCol="0">
            <a:spAutoFit/>
          </a:bodyPr>
          <a:lstStyle/>
          <a:p>
            <a:pPr algn="ctr"/>
            <a:r>
              <a:rPr kumimoji="1" lang="ja-JP" altLang="en-US" sz="2400" dirty="0"/>
              <a:t>資料１</a:t>
            </a:r>
          </a:p>
        </p:txBody>
      </p:sp>
    </p:spTree>
    <p:extLst>
      <p:ext uri="{BB962C8B-B14F-4D97-AF65-F5344CB8AC3E}">
        <p14:creationId xmlns:p14="http://schemas.microsoft.com/office/powerpoint/2010/main" val="311035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2398A4F-77A8-4F32-9BAD-606DD1626B21}"/>
              </a:ext>
            </a:extLst>
          </p:cNvPr>
          <p:cNvSpPr txBox="1"/>
          <p:nvPr/>
        </p:nvSpPr>
        <p:spPr>
          <a:xfrm>
            <a:off x="8643828"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８</a:t>
            </a:r>
          </a:p>
        </p:txBody>
      </p:sp>
      <p:sp>
        <p:nvSpPr>
          <p:cNvPr id="11" name="正方形/長方形 10">
            <a:extLst>
              <a:ext uri="{FF2B5EF4-FFF2-40B4-BE49-F238E27FC236}">
                <a16:creationId xmlns:a16="http://schemas.microsoft.com/office/drawing/2014/main" id="{65EF5201-06D6-429F-BF32-5675B783C4E5}"/>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意見等をお伺いしたい事項</a:t>
            </a:r>
          </a:p>
        </p:txBody>
      </p:sp>
      <p:graphicFrame>
        <p:nvGraphicFramePr>
          <p:cNvPr id="4" name="表 3"/>
          <p:cNvGraphicFramePr>
            <a:graphicFrameLocks noGrp="1"/>
          </p:cNvGraphicFramePr>
          <p:nvPr>
            <p:extLst>
              <p:ext uri="{D42A27DB-BD31-4B8C-83A1-F6EECF244321}">
                <p14:modId xmlns:p14="http://schemas.microsoft.com/office/powerpoint/2010/main" val="2210970131"/>
              </p:ext>
            </p:extLst>
          </p:nvPr>
        </p:nvGraphicFramePr>
        <p:xfrm>
          <a:off x="450760" y="628966"/>
          <a:ext cx="8345510" cy="4870313"/>
        </p:xfrm>
        <a:graphic>
          <a:graphicData uri="http://schemas.openxmlformats.org/drawingml/2006/table">
            <a:tbl>
              <a:tblPr firstRow="1" bandRow="1">
                <a:tableStyleId>{5C22544A-7EE6-4342-B048-85BDC9FD1C3A}</a:tableStyleId>
              </a:tblPr>
              <a:tblGrid>
                <a:gridCol w="476519">
                  <a:extLst>
                    <a:ext uri="{9D8B030D-6E8A-4147-A177-3AD203B41FA5}">
                      <a16:colId xmlns:a16="http://schemas.microsoft.com/office/drawing/2014/main" val="1612096533"/>
                    </a:ext>
                  </a:extLst>
                </a:gridCol>
                <a:gridCol w="7868991">
                  <a:extLst>
                    <a:ext uri="{9D8B030D-6E8A-4147-A177-3AD203B41FA5}">
                      <a16:colId xmlns:a16="http://schemas.microsoft.com/office/drawing/2014/main" val="3881367517"/>
                    </a:ext>
                  </a:extLst>
                </a:gridCol>
              </a:tblGrid>
              <a:tr h="591145">
                <a:tc>
                  <a:txBody>
                    <a:bodyPr/>
                    <a:lstStyle/>
                    <a:p>
                      <a:pPr algn="ctr"/>
                      <a:endParaRPr kumimoji="1" lang="ja-JP" altLang="en-US" dirty="0"/>
                    </a:p>
                  </a:txBody>
                  <a:tcPr anchor="ctr"/>
                </a:tc>
                <a:tc>
                  <a:txBody>
                    <a:bodyPr/>
                    <a:lstStyle/>
                    <a:p>
                      <a:pPr algn="ctr"/>
                      <a:r>
                        <a:rPr kumimoji="1" lang="ja-JP" altLang="en-US" dirty="0"/>
                        <a:t>お伺いしたい事項</a:t>
                      </a:r>
                    </a:p>
                  </a:txBody>
                  <a:tcPr anchor="ctr"/>
                </a:tc>
                <a:extLst>
                  <a:ext uri="{0D108BD9-81ED-4DB2-BD59-A6C34878D82A}">
                    <a16:rowId xmlns:a16="http://schemas.microsoft.com/office/drawing/2014/main" val="1961706091"/>
                  </a:ext>
                </a:extLst>
              </a:tr>
              <a:tr h="583048">
                <a:tc>
                  <a:txBody>
                    <a:bodyPr/>
                    <a:lstStyle/>
                    <a:p>
                      <a:r>
                        <a:rPr kumimoji="1" lang="ja-JP" altLang="en-US" dirty="0"/>
                        <a:t>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マンション政策小委員会とりまとめや国交省の検討会にける議論の状況</a:t>
                      </a:r>
                    </a:p>
                  </a:txBody>
                  <a:tcPr anchor="ctr"/>
                </a:tc>
                <a:extLst>
                  <a:ext uri="{0D108BD9-81ED-4DB2-BD59-A6C34878D82A}">
                    <a16:rowId xmlns:a16="http://schemas.microsoft.com/office/drawing/2014/main" val="2599285432"/>
                  </a:ext>
                </a:extLst>
              </a:tr>
              <a:tr h="820955">
                <a:tc>
                  <a:txBody>
                    <a:bodyPr/>
                    <a:lstStyle/>
                    <a:p>
                      <a:r>
                        <a:rPr kumimoji="1" lang="ja-JP" altLang="en-US" dirty="0"/>
                        <a:t>２</a:t>
                      </a:r>
                    </a:p>
                  </a:txBody>
                  <a:tcPr anchor="ctr"/>
                </a:tc>
                <a:tc>
                  <a:txBody>
                    <a:bodyPr/>
                    <a:lstStyle/>
                    <a:p>
                      <a:r>
                        <a:rPr kumimoji="1" lang="ja-JP" altLang="en-US" dirty="0"/>
                        <a:t>既存制度等と比較し、重要な観点が抜けていないか</a:t>
                      </a:r>
                      <a:endParaRPr kumimoji="1" lang="en-US" altLang="ja-JP" dirty="0"/>
                    </a:p>
                  </a:txBody>
                  <a:tcPr anchor="ctr"/>
                </a:tc>
                <a:extLst>
                  <a:ext uri="{0D108BD9-81ED-4DB2-BD59-A6C34878D82A}">
                    <a16:rowId xmlns:a16="http://schemas.microsoft.com/office/drawing/2014/main" val="1633640612"/>
                  </a:ext>
                </a:extLst>
              </a:tr>
              <a:tr h="820955">
                <a:tc>
                  <a:txBody>
                    <a:bodyPr/>
                    <a:lstStyle/>
                    <a:p>
                      <a:r>
                        <a:rPr kumimoji="1" lang="ja-JP" altLang="en-US" dirty="0"/>
                        <a:t>３</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最近の研究の動向からのご意見等</a:t>
                      </a:r>
                      <a:endParaRPr kumimoji="1" lang="en-US" altLang="ja-JP" dirty="0"/>
                    </a:p>
                  </a:txBody>
                  <a:tcPr anchor="ctr"/>
                </a:tc>
                <a:extLst>
                  <a:ext uri="{0D108BD9-81ED-4DB2-BD59-A6C34878D82A}">
                    <a16:rowId xmlns:a16="http://schemas.microsoft.com/office/drawing/2014/main" val="2098727219"/>
                  </a:ext>
                </a:extLst>
              </a:tr>
              <a:tr h="820955">
                <a:tc>
                  <a:txBody>
                    <a:bodyPr/>
                    <a:lstStyle/>
                    <a:p>
                      <a:r>
                        <a:rPr kumimoji="1" lang="ja-JP" altLang="en-US" dirty="0"/>
                        <a:t>４</a:t>
                      </a:r>
                    </a:p>
                  </a:txBody>
                  <a:tcPr anchor="ctr"/>
                </a:tc>
                <a:tc>
                  <a:txBody>
                    <a:bodyPr/>
                    <a:lstStyle/>
                    <a:p>
                      <a:r>
                        <a:rPr kumimoji="1" lang="ja-JP" altLang="en-US" dirty="0"/>
                        <a:t>法的観点からのご意見等</a:t>
                      </a:r>
                    </a:p>
                  </a:txBody>
                  <a:tcPr anchor="ctr"/>
                </a:tc>
                <a:extLst>
                  <a:ext uri="{0D108BD9-81ED-4DB2-BD59-A6C34878D82A}">
                    <a16:rowId xmlns:a16="http://schemas.microsoft.com/office/drawing/2014/main" val="1235847518"/>
                  </a:ext>
                </a:extLst>
              </a:tr>
              <a:tr h="667780">
                <a:tc>
                  <a:txBody>
                    <a:bodyPr/>
                    <a:lstStyle/>
                    <a:p>
                      <a:r>
                        <a:rPr kumimoji="1" lang="ja-JP" altLang="en-US" dirty="0"/>
                        <a:t>５</a:t>
                      </a:r>
                    </a:p>
                  </a:txBody>
                  <a:tcPr anchor="ctr"/>
                </a:tc>
                <a:tc>
                  <a:txBody>
                    <a:bodyPr/>
                    <a:lstStyle/>
                    <a:p>
                      <a:r>
                        <a:rPr kumimoji="1" lang="ja-JP" altLang="en-US" dirty="0"/>
                        <a:t>管理組合側の観点からのご意見等</a:t>
                      </a:r>
                    </a:p>
                  </a:txBody>
                  <a:tcPr anchor="ctr"/>
                </a:tc>
                <a:extLst>
                  <a:ext uri="{0D108BD9-81ED-4DB2-BD59-A6C34878D82A}">
                    <a16:rowId xmlns:a16="http://schemas.microsoft.com/office/drawing/2014/main" val="993016415"/>
                  </a:ext>
                </a:extLst>
              </a:tr>
              <a:tr h="565475">
                <a:tc>
                  <a:txBody>
                    <a:bodyPr/>
                    <a:lstStyle/>
                    <a:p>
                      <a:r>
                        <a:rPr kumimoji="1" lang="ja-JP" altLang="en-US" dirty="0"/>
                        <a:t>６</a:t>
                      </a:r>
                    </a:p>
                  </a:txBody>
                  <a:tcPr anchor="ctr"/>
                </a:tc>
                <a:tc>
                  <a:txBody>
                    <a:bodyPr/>
                    <a:lstStyle/>
                    <a:p>
                      <a:r>
                        <a:rPr kumimoji="1" lang="ja-JP" altLang="en-US" dirty="0"/>
                        <a:t>その他ご意見等はないか</a:t>
                      </a:r>
                    </a:p>
                  </a:txBody>
                  <a:tcPr anchor="ctr"/>
                </a:tc>
                <a:extLst>
                  <a:ext uri="{0D108BD9-81ED-4DB2-BD59-A6C34878D82A}">
                    <a16:rowId xmlns:a16="http://schemas.microsoft.com/office/drawing/2014/main" val="3124947696"/>
                  </a:ext>
                </a:extLst>
              </a:tr>
            </a:tbl>
          </a:graphicData>
        </a:graphic>
      </p:graphicFrame>
    </p:spTree>
    <p:extLst>
      <p:ext uri="{BB962C8B-B14F-4D97-AF65-F5344CB8AC3E}">
        <p14:creationId xmlns:p14="http://schemas.microsoft.com/office/powerpoint/2010/main" val="404318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7489" y="2394485"/>
            <a:ext cx="8498968" cy="2308324"/>
          </a:xfrm>
          <a:prstGeom prst="rect">
            <a:avLst/>
          </a:prstGeom>
          <a:noFill/>
        </p:spPr>
        <p:txBody>
          <a:bodyPr wrap="square" rtlCol="0">
            <a:spAutoFit/>
          </a:bodyPr>
          <a:lstStyle/>
          <a:p>
            <a:endParaRPr kumimoji="1" lang="en-US" altLang="ja-JP" sz="3600" dirty="0">
              <a:latin typeface="Meiryo UI" panose="020B0604030504040204" pitchFamily="50" charset="-128"/>
              <a:ea typeface="Meiryo UI" panose="020B0604030504040204" pitchFamily="50" charset="-128"/>
            </a:endParaRPr>
          </a:p>
          <a:p>
            <a:r>
              <a:rPr kumimoji="1" lang="ja-JP" altLang="en-US" sz="3600" b="1" dirty="0">
                <a:latin typeface="Meiryo UI" panose="020B0604030504040204" pitchFamily="50" charset="-128"/>
                <a:ea typeface="Meiryo UI" panose="020B0604030504040204" pitchFamily="50" charset="-128"/>
              </a:rPr>
              <a:t>②管理組合の自律性・主体性の確立に</a:t>
            </a:r>
            <a:endParaRPr kumimoji="1" lang="en-US" altLang="ja-JP" sz="3600" b="1" dirty="0">
              <a:latin typeface="Meiryo UI" panose="020B0604030504040204" pitchFamily="50" charset="-128"/>
              <a:ea typeface="Meiryo UI" panose="020B0604030504040204" pitchFamily="50" charset="-128"/>
            </a:endParaRPr>
          </a:p>
          <a:p>
            <a:r>
              <a:rPr kumimoji="1" lang="ja-JP" altLang="en-US" sz="3600" b="1" dirty="0">
                <a:latin typeface="Meiryo UI" panose="020B0604030504040204" pitchFamily="50" charset="-128"/>
                <a:ea typeface="Meiryo UI" panose="020B0604030504040204" pitchFamily="50" charset="-128"/>
              </a:rPr>
              <a:t>　 向けて何をすべきか　</a:t>
            </a:r>
          </a:p>
          <a:p>
            <a:endParaRPr kumimoji="1" lang="en-US" altLang="ja-JP"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579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A38BAC2-6118-4AC3-8C15-16A7F6BED30C}"/>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９</a:t>
            </a:r>
          </a:p>
        </p:txBody>
      </p:sp>
      <p:sp>
        <p:nvSpPr>
          <p:cNvPr id="9" name="テキスト ボックス 8">
            <a:extLst>
              <a:ext uri="{FF2B5EF4-FFF2-40B4-BE49-F238E27FC236}">
                <a16:creationId xmlns:a16="http://schemas.microsoft.com/office/drawing/2014/main" id="{5F516B1E-2053-4C92-A6CC-12D5A8A84ED3}"/>
              </a:ext>
            </a:extLst>
          </p:cNvPr>
          <p:cNvSpPr txBox="1"/>
          <p:nvPr/>
        </p:nvSpPr>
        <p:spPr>
          <a:xfrm>
            <a:off x="250196" y="1092253"/>
            <a:ext cx="8699869" cy="4924425"/>
          </a:xfrm>
          <a:prstGeom prst="rect">
            <a:avLst/>
          </a:prstGeom>
          <a:noFill/>
          <a:ln>
            <a:solidFill>
              <a:schemeClr val="tx1"/>
            </a:solidFill>
          </a:ln>
        </p:spPr>
        <p:txBody>
          <a:bodyPr wrap="square" rtlCol="0">
            <a:spAutoFit/>
          </a:bodyPr>
          <a:lstStyle/>
          <a:p>
            <a:endParaRPr lang="en-US" altLang="ja-JP" sz="800" dirty="0"/>
          </a:p>
          <a:p>
            <a:r>
              <a:rPr lang="ja-JP" altLang="en-US" dirty="0"/>
              <a:t>・マンションの管理水準の維持・向上を図るとともに、将来の管理不全を防止するために、</a:t>
            </a:r>
            <a:r>
              <a:rPr lang="ja-JP" altLang="en-US" b="1" u="sng" dirty="0">
                <a:solidFill>
                  <a:srgbClr val="FF0000"/>
                </a:solidFill>
              </a:rPr>
              <a:t>適正な管理を行うマンションが評価される仕組みを通じて、管理組合による適正な管理に向けた自主的な取組を誘導することが重要</a:t>
            </a:r>
            <a:r>
              <a:rPr lang="ja-JP" altLang="en-US" dirty="0"/>
              <a:t>である。</a:t>
            </a:r>
            <a:endParaRPr lang="en-US" altLang="ja-JP" dirty="0"/>
          </a:p>
          <a:p>
            <a:endParaRPr lang="ja-JP" altLang="en-US" dirty="0"/>
          </a:p>
          <a:p>
            <a:r>
              <a:rPr lang="ja-JP" altLang="en-US" dirty="0"/>
              <a:t>　なお、既に一部の地方公共団体や業界団体において、マンションの適正な管理を評価・認定する制度の導入やその検討が行われているところ、その普及は一部に留まっていることから、引き続き</a:t>
            </a:r>
            <a:r>
              <a:rPr lang="ja-JP" altLang="en-US" b="1" u="sng" dirty="0">
                <a:solidFill>
                  <a:srgbClr val="FF0000"/>
                </a:solidFill>
              </a:rPr>
              <a:t>行政と業界団体等との連携を図ること</a:t>
            </a:r>
            <a:r>
              <a:rPr lang="ja-JP" altLang="en-US" dirty="0"/>
              <a:t>、適正な管理を行うマンションに対する</a:t>
            </a:r>
            <a:r>
              <a:rPr lang="ja-JP" altLang="en-US" b="1" u="sng" dirty="0">
                <a:solidFill>
                  <a:srgbClr val="FF0000"/>
                </a:solidFill>
              </a:rPr>
              <a:t>インセンティブ付与について検討することが重要</a:t>
            </a:r>
            <a:r>
              <a:rPr lang="ja-JP" altLang="en-US" dirty="0"/>
              <a:t>である。</a:t>
            </a:r>
            <a:endParaRPr lang="en-US" altLang="ja-JP" dirty="0"/>
          </a:p>
          <a:p>
            <a:endParaRPr lang="ja-JP" altLang="en-US" dirty="0"/>
          </a:p>
          <a:p>
            <a:r>
              <a:rPr lang="ja-JP" altLang="en-US" dirty="0"/>
              <a:t>　また、このような適正な管理を行うマンションが評価される仕組みにおいては、管理組合及び売主となる区分所有者による情報開示のあり方にも配慮しつつ、</a:t>
            </a:r>
            <a:r>
              <a:rPr lang="ja-JP" altLang="en-US" b="1" u="sng" dirty="0">
                <a:solidFill>
                  <a:srgbClr val="FF0000"/>
                </a:solidFill>
              </a:rPr>
              <a:t>マンションを購入しようとする者が</a:t>
            </a:r>
            <a:r>
              <a:rPr lang="ja-JP" altLang="en-US" dirty="0"/>
              <a:t>、当該マンションが</a:t>
            </a:r>
            <a:r>
              <a:rPr lang="ja-JP" altLang="en-US" b="1" u="sng" dirty="0">
                <a:solidFill>
                  <a:srgbClr val="FF0000"/>
                </a:solidFill>
              </a:rPr>
              <a:t>適正な管理がなされているマンションであるか否かをあらかじめ確認できるように周知・公開することにより、適正な管理をされているマンションが選好されることを通じてマンションの資産価値が適正に評価</a:t>
            </a:r>
            <a:r>
              <a:rPr lang="ja-JP" altLang="en-US" dirty="0"/>
              <a:t>され、区分所有者の積極的なマンション管理への参加が促進されるものとすることが望ましい。</a:t>
            </a:r>
            <a:endParaRPr lang="en-US" altLang="ja-JP" dirty="0"/>
          </a:p>
          <a:p>
            <a:endParaRPr kumimoji="1" lang="ja-JP" altLang="en-US" dirty="0"/>
          </a:p>
        </p:txBody>
      </p:sp>
      <p:sp>
        <p:nvSpPr>
          <p:cNvPr id="12" name="テキスト ボックス 11">
            <a:extLst>
              <a:ext uri="{FF2B5EF4-FFF2-40B4-BE49-F238E27FC236}">
                <a16:creationId xmlns:a16="http://schemas.microsoft.com/office/drawing/2014/main" id="{4D330ED7-CE69-4C9F-9F62-A56B130B20FF}"/>
              </a:ext>
            </a:extLst>
          </p:cNvPr>
          <p:cNvSpPr txBox="1"/>
          <p:nvPr/>
        </p:nvSpPr>
        <p:spPr>
          <a:xfrm>
            <a:off x="250196" y="791046"/>
            <a:ext cx="8699869" cy="323165"/>
          </a:xfrm>
          <a:prstGeom prst="rect">
            <a:avLst/>
          </a:prstGeom>
          <a:solidFill>
            <a:srgbClr val="FFC000"/>
          </a:solidFill>
          <a:ln>
            <a:solidFill>
              <a:schemeClr val="tx1"/>
            </a:solidFill>
          </a:ln>
        </p:spPr>
        <p:txBody>
          <a:bodyPr wrap="square" rtlCol="0">
            <a:spAutoFit/>
          </a:bodyPr>
          <a:lstStyle/>
          <a:p>
            <a:r>
              <a:rPr lang="ja-JP" altLang="en-US" sz="1500" b="1" spc="-70" dirty="0"/>
              <a:t>社会資本整備審議会 住宅宅地分科会 マンション政策小委員会 とりまとめ（令和２年２月）（抜粋）</a:t>
            </a:r>
            <a:endParaRPr lang="en-US" altLang="ja-JP" sz="1500" b="1" spc="-70" dirty="0"/>
          </a:p>
        </p:txBody>
      </p:sp>
      <p:sp>
        <p:nvSpPr>
          <p:cNvPr id="13" name="正方形/長方形 12">
            <a:extLst>
              <a:ext uri="{FF2B5EF4-FFF2-40B4-BE49-F238E27FC236}">
                <a16:creationId xmlns:a16="http://schemas.microsoft.com/office/drawing/2014/main" id="{2D51DB99-45C3-47FB-AB47-E9B9624EE8D7}"/>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a:latin typeface="Meiryo UI" panose="020B0604030504040204" pitchFamily="50" charset="-128"/>
                <a:ea typeface="Meiryo UI" panose="020B0604030504040204" pitchFamily="50" charset="-128"/>
              </a:rPr>
              <a:t>　社会資本整備審議会 住宅宅地分科会 マンション政策小委員会 とりまとめ（令和２年２月）（抜粋）　</a:t>
            </a:r>
          </a:p>
        </p:txBody>
      </p:sp>
    </p:spTree>
    <p:extLst>
      <p:ext uri="{BB962C8B-B14F-4D97-AF65-F5344CB8AC3E}">
        <p14:creationId xmlns:p14="http://schemas.microsoft.com/office/powerpoint/2010/main" val="76821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2326602508"/>
              </p:ext>
            </p:extLst>
          </p:nvPr>
        </p:nvGraphicFramePr>
        <p:xfrm>
          <a:off x="631065" y="3902136"/>
          <a:ext cx="3786389" cy="20548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4187202721"/>
              </p:ext>
            </p:extLst>
          </p:nvPr>
        </p:nvGraphicFramePr>
        <p:xfrm>
          <a:off x="4572000" y="3902136"/>
          <a:ext cx="3721994" cy="1944872"/>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a:extLst>
              <a:ext uri="{FF2B5EF4-FFF2-40B4-BE49-F238E27FC236}">
                <a16:creationId xmlns:a16="http://schemas.microsoft.com/office/drawing/2014/main" id="{75D32B32-17EA-4221-B8B2-CA41AA4548E2}"/>
              </a:ext>
            </a:extLst>
          </p:cNvPr>
          <p:cNvSpPr txBox="1"/>
          <p:nvPr/>
        </p:nvSpPr>
        <p:spPr>
          <a:xfrm>
            <a:off x="250197" y="6103422"/>
            <a:ext cx="6965943" cy="215444"/>
          </a:xfrm>
          <a:prstGeom prst="rect">
            <a:avLst/>
          </a:prstGeom>
          <a:noFill/>
        </p:spPr>
        <p:txBody>
          <a:bodyPr wrap="square" rtlCol="0">
            <a:spAutoFit/>
          </a:bodyPr>
          <a:lstStyle/>
          <a:p>
            <a:r>
              <a:rPr kumimoji="1" lang="ja-JP" altLang="en-US" sz="800" dirty="0"/>
              <a:t>出典：公益社団法人近畿圏不動産流通機構「</a:t>
            </a:r>
            <a:r>
              <a:rPr lang="en-US" altLang="ja-JP" sz="800" dirty="0"/>
              <a:t>2019</a:t>
            </a:r>
            <a:r>
              <a:rPr lang="ja-JP" altLang="en-US" sz="800" dirty="0"/>
              <a:t>年度年刊市況レポート」をもとに大阪府住宅まちづくり部居住企画課作成</a:t>
            </a:r>
            <a:endParaRPr kumimoji="1" lang="en-US" altLang="ja-JP" sz="800" dirty="0"/>
          </a:p>
        </p:txBody>
      </p:sp>
      <p:sp>
        <p:nvSpPr>
          <p:cNvPr id="15" name="テキスト ボックス 14">
            <a:extLst>
              <a:ext uri="{FF2B5EF4-FFF2-40B4-BE49-F238E27FC236}">
                <a16:creationId xmlns:a16="http://schemas.microsoft.com/office/drawing/2014/main" id="{C59131AE-33FE-417C-963C-81930107EC2A}"/>
              </a:ext>
            </a:extLst>
          </p:cNvPr>
          <p:cNvSpPr txBox="1"/>
          <p:nvPr/>
        </p:nvSpPr>
        <p:spPr>
          <a:xfrm>
            <a:off x="8637839" y="6414696"/>
            <a:ext cx="418704" cy="369332"/>
          </a:xfrm>
          <a:prstGeom prst="rect">
            <a:avLst/>
          </a:prstGeom>
          <a:solidFill>
            <a:schemeClr val="bg1"/>
          </a:solidFill>
          <a:ln>
            <a:solidFill>
              <a:schemeClr val="tx1"/>
            </a:solidFill>
          </a:ln>
        </p:spPr>
        <p:txBody>
          <a:bodyPr wrap="none" rtlCol="0">
            <a:spAutoFit/>
          </a:bodyPr>
          <a:lstStyle/>
          <a:p>
            <a:r>
              <a:rPr kumimoji="1" lang="en-US" altLang="ja-JP" dirty="0"/>
              <a:t>10</a:t>
            </a:r>
            <a:endParaRPr kumimoji="1" lang="ja-JP" altLang="en-US" dirty="0"/>
          </a:p>
        </p:txBody>
      </p:sp>
      <p:sp>
        <p:nvSpPr>
          <p:cNvPr id="17" name="正方形/長方形 16">
            <a:extLst>
              <a:ext uri="{FF2B5EF4-FFF2-40B4-BE49-F238E27FC236}">
                <a16:creationId xmlns:a16="http://schemas.microsoft.com/office/drawing/2014/main" id="{2D51DB99-45C3-47FB-AB47-E9B9624EE8D7}"/>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市場の現状等　</a:t>
            </a:r>
          </a:p>
        </p:txBody>
      </p:sp>
      <p:graphicFrame>
        <p:nvGraphicFramePr>
          <p:cNvPr id="18" name="表 17"/>
          <p:cNvGraphicFramePr>
            <a:graphicFrameLocks noGrp="1"/>
          </p:cNvGraphicFramePr>
          <p:nvPr>
            <p:extLst>
              <p:ext uri="{D42A27DB-BD31-4B8C-83A1-F6EECF244321}">
                <p14:modId xmlns:p14="http://schemas.microsoft.com/office/powerpoint/2010/main" val="1781751966"/>
              </p:ext>
            </p:extLst>
          </p:nvPr>
        </p:nvGraphicFramePr>
        <p:xfrm>
          <a:off x="631065" y="643933"/>
          <a:ext cx="8214533" cy="3116698"/>
        </p:xfrm>
        <a:graphic>
          <a:graphicData uri="http://schemas.openxmlformats.org/drawingml/2006/table">
            <a:tbl>
              <a:tblPr/>
              <a:tblGrid>
                <a:gridCol w="1442433">
                  <a:extLst>
                    <a:ext uri="{9D8B030D-6E8A-4147-A177-3AD203B41FA5}">
                      <a16:colId xmlns:a16="http://schemas.microsoft.com/office/drawing/2014/main" val="181039242"/>
                    </a:ext>
                  </a:extLst>
                </a:gridCol>
                <a:gridCol w="4819835">
                  <a:extLst>
                    <a:ext uri="{9D8B030D-6E8A-4147-A177-3AD203B41FA5}">
                      <a16:colId xmlns:a16="http://schemas.microsoft.com/office/drawing/2014/main" val="1117560114"/>
                    </a:ext>
                  </a:extLst>
                </a:gridCol>
                <a:gridCol w="1952265">
                  <a:extLst>
                    <a:ext uri="{9D8B030D-6E8A-4147-A177-3AD203B41FA5}">
                      <a16:colId xmlns:a16="http://schemas.microsoft.com/office/drawing/2014/main" val="694609895"/>
                    </a:ext>
                  </a:extLst>
                </a:gridCol>
              </a:tblGrid>
              <a:tr h="584379">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市場の現状等</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883231"/>
                  </a:ext>
                </a:extLst>
              </a:tr>
              <a:tr h="613367">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市場の状況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中古マンションの成約件数、成約価格は上昇傾向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参考資料２</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17</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325024"/>
                  </a:ext>
                </a:extLst>
              </a:tr>
              <a:tr h="708338">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鑑定方法等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鑑定方法は取引事例比較法が一般的</a:t>
                      </a:r>
                      <a:b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不動産査定では共用部分や維持管理等も反映</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参考資料２</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18</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118592"/>
                  </a:ext>
                </a:extLst>
              </a:tr>
              <a:tr h="1210614">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売買時の規定等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規約、管理費、修繕積立金の金額及び積立額、建物の状況等は書面を交付しての説明義務がある</a:t>
                      </a:r>
                      <a:b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一方、管理規約や管理委託契約書で宅建業者への開示が定められていない場合がある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参考資料２</a:t>
                      </a:r>
                      <a:endPar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21</a:t>
                      </a: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26</a:t>
                      </a:r>
                      <a:r>
                        <a:rPr lang="ja-JP" altLang="en-US" sz="1600" b="0" i="0" u="none" strike="noStrike">
                          <a:solidFill>
                            <a:srgbClr val="000000"/>
                          </a:solidFill>
                          <a:effectLst/>
                          <a:latin typeface="游ゴシック" panose="020B0400000000000000" pitchFamily="50" charset="-128"/>
                          <a:ea typeface="游ゴシック" panose="020B0400000000000000" pitchFamily="50" charset="-128"/>
                        </a:rPr>
                        <a:t>ページ</a:t>
                      </a: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02757"/>
                  </a:ext>
                </a:extLst>
              </a:tr>
            </a:tbl>
          </a:graphicData>
        </a:graphic>
      </p:graphicFrame>
    </p:spTree>
    <p:extLst>
      <p:ext uri="{BB962C8B-B14F-4D97-AF65-F5344CB8AC3E}">
        <p14:creationId xmlns:p14="http://schemas.microsoft.com/office/powerpoint/2010/main" val="1027586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2398A4F-77A8-4F32-9BAD-606DD1626B21}"/>
              </a:ext>
            </a:extLst>
          </p:cNvPr>
          <p:cNvSpPr txBox="1"/>
          <p:nvPr/>
        </p:nvSpPr>
        <p:spPr>
          <a:xfrm>
            <a:off x="8643828" y="6412334"/>
            <a:ext cx="418704" cy="369332"/>
          </a:xfrm>
          <a:prstGeom prst="rect">
            <a:avLst/>
          </a:prstGeom>
          <a:solidFill>
            <a:schemeClr val="bg1"/>
          </a:solidFill>
          <a:ln>
            <a:solidFill>
              <a:schemeClr val="tx1"/>
            </a:solidFill>
          </a:ln>
        </p:spPr>
        <p:txBody>
          <a:bodyPr wrap="none" rtlCol="0">
            <a:spAutoFit/>
          </a:bodyPr>
          <a:lstStyle/>
          <a:p>
            <a:r>
              <a:rPr kumimoji="1" lang="en-US" altLang="ja-JP" dirty="0"/>
              <a:t>11</a:t>
            </a:r>
            <a:endParaRPr kumimoji="1" lang="ja-JP" altLang="en-US" dirty="0"/>
          </a:p>
        </p:txBody>
      </p:sp>
      <p:sp>
        <p:nvSpPr>
          <p:cNvPr id="11" name="正方形/長方形 10">
            <a:extLst>
              <a:ext uri="{FF2B5EF4-FFF2-40B4-BE49-F238E27FC236}">
                <a16:creationId xmlns:a16="http://schemas.microsoft.com/office/drawing/2014/main" id="{65EF5201-06D6-429F-BF32-5675B783C4E5}"/>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意見等をお伺いしたい事項</a:t>
            </a:r>
          </a:p>
        </p:txBody>
      </p:sp>
      <p:graphicFrame>
        <p:nvGraphicFramePr>
          <p:cNvPr id="4" name="表 3"/>
          <p:cNvGraphicFramePr>
            <a:graphicFrameLocks noGrp="1"/>
          </p:cNvGraphicFramePr>
          <p:nvPr>
            <p:extLst>
              <p:ext uri="{D42A27DB-BD31-4B8C-83A1-F6EECF244321}">
                <p14:modId xmlns:p14="http://schemas.microsoft.com/office/powerpoint/2010/main" val="1044174654"/>
              </p:ext>
            </p:extLst>
          </p:nvPr>
        </p:nvGraphicFramePr>
        <p:xfrm>
          <a:off x="450760" y="772730"/>
          <a:ext cx="8345510" cy="5518151"/>
        </p:xfrm>
        <a:graphic>
          <a:graphicData uri="http://schemas.openxmlformats.org/drawingml/2006/table">
            <a:tbl>
              <a:tblPr firstRow="1" bandRow="1">
                <a:tableStyleId>{5C22544A-7EE6-4342-B048-85BDC9FD1C3A}</a:tableStyleId>
              </a:tblPr>
              <a:tblGrid>
                <a:gridCol w="528034">
                  <a:extLst>
                    <a:ext uri="{9D8B030D-6E8A-4147-A177-3AD203B41FA5}">
                      <a16:colId xmlns:a16="http://schemas.microsoft.com/office/drawing/2014/main" val="1612096533"/>
                    </a:ext>
                  </a:extLst>
                </a:gridCol>
                <a:gridCol w="7817476">
                  <a:extLst>
                    <a:ext uri="{9D8B030D-6E8A-4147-A177-3AD203B41FA5}">
                      <a16:colId xmlns:a16="http://schemas.microsoft.com/office/drawing/2014/main" val="3881367517"/>
                    </a:ext>
                  </a:extLst>
                </a:gridCol>
              </a:tblGrid>
              <a:tr h="696576">
                <a:tc>
                  <a:txBody>
                    <a:bodyPr/>
                    <a:lstStyle/>
                    <a:p>
                      <a:pPr algn="ctr"/>
                      <a:endParaRPr kumimoji="1" lang="ja-JP" altLang="en-US" dirty="0"/>
                    </a:p>
                  </a:txBody>
                  <a:tcPr anchor="ctr"/>
                </a:tc>
                <a:tc>
                  <a:txBody>
                    <a:bodyPr/>
                    <a:lstStyle/>
                    <a:p>
                      <a:pPr algn="ctr"/>
                      <a:r>
                        <a:rPr kumimoji="1" lang="ja-JP" altLang="en-US" dirty="0"/>
                        <a:t>お伺いしたい事項</a:t>
                      </a:r>
                    </a:p>
                  </a:txBody>
                  <a:tcPr anchor="ctr"/>
                </a:tc>
                <a:extLst>
                  <a:ext uri="{0D108BD9-81ED-4DB2-BD59-A6C34878D82A}">
                    <a16:rowId xmlns:a16="http://schemas.microsoft.com/office/drawing/2014/main" val="1961706091"/>
                  </a:ext>
                </a:extLst>
              </a:tr>
              <a:tr h="684993">
                <a:tc>
                  <a:txBody>
                    <a:bodyPr/>
                    <a:lstStyle/>
                    <a:p>
                      <a:r>
                        <a:rPr kumimoji="1" lang="ja-JP" altLang="en-US" dirty="0"/>
                        <a:t>１</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既存制度等の情報の地方公共団体への共有や連携方法</a:t>
                      </a:r>
                      <a:endParaRPr kumimoji="1" lang="en-US" altLang="ja-JP" dirty="0"/>
                    </a:p>
                  </a:txBody>
                  <a:tcPr anchor="ctr"/>
                </a:tc>
                <a:extLst>
                  <a:ext uri="{0D108BD9-81ED-4DB2-BD59-A6C34878D82A}">
                    <a16:rowId xmlns:a16="http://schemas.microsoft.com/office/drawing/2014/main" val="2599285432"/>
                  </a:ext>
                </a:extLst>
              </a:tr>
              <a:tr h="862413">
                <a:tc>
                  <a:txBody>
                    <a:bodyPr/>
                    <a:lstStyle/>
                    <a:p>
                      <a:r>
                        <a:rPr kumimoji="1" lang="ja-JP" altLang="en-US" dirty="0"/>
                        <a:t>２</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マンション政策小委員会とりまとめや国交省の検討会等におけるインセンティブの具体的な議論や検討の状況</a:t>
                      </a:r>
                      <a:endParaRPr kumimoji="1" lang="en-US" altLang="ja-JP" dirty="0"/>
                    </a:p>
                  </a:txBody>
                  <a:tcPr anchor="ctr"/>
                </a:tc>
                <a:extLst>
                  <a:ext uri="{0D108BD9-81ED-4DB2-BD59-A6C34878D82A}">
                    <a16:rowId xmlns:a16="http://schemas.microsoft.com/office/drawing/2014/main" val="2098727219"/>
                  </a:ext>
                </a:extLst>
              </a:tr>
              <a:tr h="575286">
                <a:tc>
                  <a:txBody>
                    <a:bodyPr/>
                    <a:lstStyle/>
                    <a:p>
                      <a:r>
                        <a:rPr kumimoji="1" lang="ja-JP" altLang="en-US" dirty="0"/>
                        <a:t>３</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管理状況の周知・公開の現状と課題</a:t>
                      </a:r>
                      <a:endParaRPr kumimoji="1" lang="en-US" altLang="ja-JP" dirty="0"/>
                    </a:p>
                  </a:txBody>
                  <a:tcPr anchor="ctr"/>
                </a:tc>
                <a:extLst>
                  <a:ext uri="{0D108BD9-81ED-4DB2-BD59-A6C34878D82A}">
                    <a16:rowId xmlns:a16="http://schemas.microsoft.com/office/drawing/2014/main" val="4265879750"/>
                  </a:ext>
                </a:extLst>
              </a:tr>
              <a:tr h="535423">
                <a:tc>
                  <a:txBody>
                    <a:bodyPr/>
                    <a:lstStyle/>
                    <a:p>
                      <a:r>
                        <a:rPr kumimoji="1" lang="ja-JP" altLang="en-US" dirty="0"/>
                        <a:t>４</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既存制度等の情報の宅地建物取引業者等への周知等の状況及び課題</a:t>
                      </a:r>
                      <a:endParaRPr kumimoji="1" lang="en-US" altLang="ja-JP" dirty="0"/>
                    </a:p>
                  </a:txBody>
                  <a:tcPr anchor="ctr"/>
                </a:tc>
                <a:extLst>
                  <a:ext uri="{0D108BD9-81ED-4DB2-BD59-A6C34878D82A}">
                    <a16:rowId xmlns:a16="http://schemas.microsoft.com/office/drawing/2014/main" val="4175300638"/>
                  </a:ext>
                </a:extLst>
              </a:tr>
              <a:tr h="940901">
                <a:tc>
                  <a:txBody>
                    <a:bodyPr/>
                    <a:lstStyle/>
                    <a:p>
                      <a:r>
                        <a:rPr kumimoji="1" lang="ja-JP" altLang="en-US" dirty="0"/>
                        <a:t>５</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中古マンションの不動産鑑定及び不動産査定の現状と課題及び管理状況を反映させるにあたり課題となること</a:t>
                      </a:r>
                      <a:endParaRPr kumimoji="1" lang="en-US" altLang="ja-JP" dirty="0"/>
                    </a:p>
                  </a:txBody>
                  <a:tcPr anchor="ctr"/>
                </a:tc>
                <a:extLst>
                  <a:ext uri="{0D108BD9-81ED-4DB2-BD59-A6C34878D82A}">
                    <a16:rowId xmlns:a16="http://schemas.microsoft.com/office/drawing/2014/main" val="1628473177"/>
                  </a:ext>
                </a:extLst>
              </a:tr>
              <a:tr h="637019">
                <a:tc>
                  <a:txBody>
                    <a:bodyPr/>
                    <a:lstStyle/>
                    <a:p>
                      <a:r>
                        <a:rPr kumimoji="1" lang="ja-JP" altLang="en-US" dirty="0"/>
                        <a:t>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既存制度等での分譲主に求める基準</a:t>
                      </a:r>
                      <a:endParaRPr kumimoji="1" lang="en-US" altLang="ja-JP" dirty="0"/>
                    </a:p>
                  </a:txBody>
                  <a:tcPr anchor="ctr"/>
                </a:tc>
                <a:extLst>
                  <a:ext uri="{0D108BD9-81ED-4DB2-BD59-A6C34878D82A}">
                    <a16:rowId xmlns:a16="http://schemas.microsoft.com/office/drawing/2014/main" val="3417403947"/>
                  </a:ext>
                </a:extLst>
              </a:tr>
              <a:tr h="585540">
                <a:tc>
                  <a:txBody>
                    <a:bodyPr/>
                    <a:lstStyle/>
                    <a:p>
                      <a:r>
                        <a:rPr kumimoji="1" lang="ja-JP" altLang="en-US" dirty="0"/>
                        <a:t>７</a:t>
                      </a:r>
                      <a:endParaRPr kumimoji="1" lang="en-US" altLang="ja-JP"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その他ご意見等はないか</a:t>
                      </a:r>
                    </a:p>
                  </a:txBody>
                  <a:tcPr anchor="ctr"/>
                </a:tc>
                <a:extLst>
                  <a:ext uri="{0D108BD9-81ED-4DB2-BD59-A6C34878D82A}">
                    <a16:rowId xmlns:a16="http://schemas.microsoft.com/office/drawing/2014/main" val="1158981050"/>
                  </a:ext>
                </a:extLst>
              </a:tr>
            </a:tbl>
          </a:graphicData>
        </a:graphic>
      </p:graphicFrame>
    </p:spTree>
    <p:extLst>
      <p:ext uri="{BB962C8B-B14F-4D97-AF65-F5344CB8AC3E}">
        <p14:creationId xmlns:p14="http://schemas.microsoft.com/office/powerpoint/2010/main" val="2066824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7489" y="2394485"/>
            <a:ext cx="8498968" cy="2308324"/>
          </a:xfrm>
          <a:prstGeom prst="rect">
            <a:avLst/>
          </a:prstGeom>
          <a:noFill/>
        </p:spPr>
        <p:txBody>
          <a:bodyPr wrap="square" rtlCol="0">
            <a:spAutoFit/>
          </a:bodyPr>
          <a:lstStyle/>
          <a:p>
            <a:endParaRPr kumimoji="1" lang="en-US" altLang="ja-JP" sz="3600" dirty="0">
              <a:latin typeface="Meiryo UI" panose="020B0604030504040204" pitchFamily="50" charset="-128"/>
              <a:ea typeface="Meiryo UI" panose="020B0604030504040204" pitchFamily="50" charset="-128"/>
            </a:endParaRPr>
          </a:p>
          <a:p>
            <a:r>
              <a:rPr kumimoji="1" lang="ja-JP" altLang="en-US" sz="3600" b="1" dirty="0">
                <a:latin typeface="Meiryo UI" panose="020B0604030504040204" pitchFamily="50" charset="-128"/>
                <a:ea typeface="Meiryo UI" panose="020B0604030504040204" pitchFamily="50" charset="-128"/>
              </a:rPr>
              <a:t>③その他適切な管理を行うマンションの増加　</a:t>
            </a:r>
            <a:endParaRPr kumimoji="1" lang="en-US" altLang="ja-JP" sz="3600" b="1" dirty="0">
              <a:latin typeface="Meiryo UI" panose="020B0604030504040204" pitchFamily="50" charset="-128"/>
              <a:ea typeface="Meiryo UI" panose="020B0604030504040204" pitchFamily="50" charset="-128"/>
            </a:endParaRPr>
          </a:p>
          <a:p>
            <a:r>
              <a:rPr kumimoji="1" lang="ja-JP" altLang="en-US" sz="3600" b="1" dirty="0">
                <a:latin typeface="Meiryo UI" panose="020B0604030504040204" pitchFamily="50" charset="-128"/>
                <a:ea typeface="Meiryo UI" panose="020B0604030504040204" pitchFamily="50" charset="-128"/>
              </a:rPr>
              <a:t>　させるために何が課題か。</a:t>
            </a:r>
          </a:p>
          <a:p>
            <a:endParaRPr kumimoji="1" lang="en-US" altLang="ja-JP"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4472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今回、意見交換等をお願いする事項</a:t>
            </a:r>
          </a:p>
        </p:txBody>
      </p:sp>
      <p:sp>
        <p:nvSpPr>
          <p:cNvPr id="8" name="正方形/長方形 7">
            <a:extLst>
              <a:ext uri="{FF2B5EF4-FFF2-40B4-BE49-F238E27FC236}">
                <a16:creationId xmlns:a16="http://schemas.microsoft.com/office/drawing/2014/main" id="{6BBD8A01-4493-4A25-869A-D0242574665E}"/>
              </a:ext>
            </a:extLst>
          </p:cNvPr>
          <p:cNvSpPr/>
          <p:nvPr/>
        </p:nvSpPr>
        <p:spPr>
          <a:xfrm>
            <a:off x="222065" y="822903"/>
            <a:ext cx="8699869" cy="5589431"/>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400" dirty="0">
              <a:solidFill>
                <a:schemeClr val="tx1"/>
              </a:solidFill>
            </a:endParaRPr>
          </a:p>
          <a:p>
            <a:r>
              <a:rPr kumimoji="1" lang="ja-JP" altLang="en-US" sz="2400" dirty="0">
                <a:solidFill>
                  <a:schemeClr val="tx1"/>
                </a:solidFill>
              </a:rPr>
              <a:t>❑管理組合が自律的・主体的に適切な管理を行うことが原則</a:t>
            </a:r>
            <a:endParaRPr kumimoji="1" lang="en-US" altLang="ja-JP" sz="2400" dirty="0">
              <a:solidFill>
                <a:schemeClr val="tx1"/>
              </a:solidFill>
            </a:endParaRPr>
          </a:p>
          <a:p>
            <a:endParaRPr kumimoji="1" lang="en-US" altLang="ja-JP" dirty="0">
              <a:solidFill>
                <a:schemeClr val="tx1"/>
              </a:solidFill>
            </a:endParaRPr>
          </a:p>
          <a:p>
            <a:r>
              <a:rPr kumimoji="1" lang="ja-JP" altLang="en-US" sz="1400" dirty="0">
                <a:solidFill>
                  <a:schemeClr val="tx1"/>
                </a:solidFill>
              </a:rPr>
              <a:t>　</a:t>
            </a:r>
            <a:r>
              <a:rPr kumimoji="1" lang="ja-JP" altLang="en-US" sz="1600" b="1" dirty="0">
                <a:solidFill>
                  <a:schemeClr val="tx1"/>
                </a:solidFill>
              </a:rPr>
              <a:t>①適切な管理の基準をどうすべきか</a:t>
            </a:r>
            <a:endParaRPr kumimoji="1" lang="en-US" altLang="ja-JP" sz="1600" b="1" dirty="0">
              <a:solidFill>
                <a:schemeClr val="tx1"/>
              </a:solidFill>
            </a:endParaRPr>
          </a:p>
          <a:p>
            <a:endParaRPr kumimoji="1" lang="en-US" altLang="ja-JP" sz="1600" dirty="0">
              <a:solidFill>
                <a:schemeClr val="tx1"/>
              </a:solidFill>
            </a:endParaRPr>
          </a:p>
          <a:p>
            <a:r>
              <a:rPr kumimoji="1" lang="ja-JP" altLang="en-US" sz="1600" dirty="0">
                <a:solidFill>
                  <a:schemeClr val="tx1"/>
                </a:solidFill>
              </a:rPr>
              <a:t>　　（参考となる基準等）</a:t>
            </a:r>
            <a:endParaRPr kumimoji="1" lang="en-US" altLang="ja-JP" sz="1600" dirty="0">
              <a:solidFill>
                <a:schemeClr val="tx1"/>
              </a:solidFill>
            </a:endParaRPr>
          </a:p>
          <a:p>
            <a:r>
              <a:rPr kumimoji="1" lang="ja-JP" altLang="en-US" sz="1600" dirty="0">
                <a:solidFill>
                  <a:schemeClr val="tx1"/>
                </a:solidFill>
              </a:rPr>
              <a:t>　　　・国の管理計画認定制度の基準案</a:t>
            </a:r>
            <a:endParaRPr kumimoji="1" lang="en-US" altLang="ja-JP" sz="1600" dirty="0">
              <a:solidFill>
                <a:schemeClr val="tx1"/>
              </a:solidFill>
            </a:endParaRPr>
          </a:p>
          <a:p>
            <a:r>
              <a:rPr kumimoji="1" lang="ja-JP" altLang="en-US" sz="1600" dirty="0">
                <a:solidFill>
                  <a:schemeClr val="tx1"/>
                </a:solidFill>
              </a:rPr>
              <a:t>　　　・国のマンション管理標準指針等</a:t>
            </a:r>
            <a:endParaRPr kumimoji="1" lang="en-US" altLang="ja-JP" sz="1600" dirty="0">
              <a:solidFill>
                <a:schemeClr val="tx1"/>
              </a:solidFill>
            </a:endParaRPr>
          </a:p>
          <a:p>
            <a:r>
              <a:rPr kumimoji="1" lang="ja-JP" altLang="en-US" sz="1600" dirty="0">
                <a:solidFill>
                  <a:schemeClr val="tx1"/>
                </a:solidFill>
              </a:rPr>
              <a:t>　　　・マンション関連団体等の既存制度</a:t>
            </a:r>
            <a:endParaRPr kumimoji="1" lang="en-US" altLang="ja-JP" sz="1600" dirty="0">
              <a:solidFill>
                <a:schemeClr val="tx1"/>
              </a:solidFill>
            </a:endParaRPr>
          </a:p>
          <a:p>
            <a:r>
              <a:rPr kumimoji="1" lang="ja-JP" altLang="en-US" sz="1600" dirty="0">
                <a:solidFill>
                  <a:schemeClr val="tx1"/>
                </a:solidFill>
              </a:rPr>
              <a:t>　　　・建物・設備の老朽化と区分所有者の高齢化という「２つの老い」への対応事例</a:t>
            </a:r>
            <a:endParaRPr kumimoji="1" lang="en-US" altLang="ja-JP" sz="1600" dirty="0">
              <a:solidFill>
                <a:schemeClr val="tx1"/>
              </a:solidFill>
            </a:endParaRPr>
          </a:p>
          <a:p>
            <a:endParaRPr kumimoji="1" lang="en-US" altLang="ja-JP" sz="1600" dirty="0">
              <a:solidFill>
                <a:schemeClr val="tx1"/>
              </a:solidFill>
            </a:endParaRPr>
          </a:p>
          <a:p>
            <a:r>
              <a:rPr kumimoji="1" lang="ja-JP" altLang="en-US" sz="1600" dirty="0">
                <a:solidFill>
                  <a:schemeClr val="tx1"/>
                </a:solidFill>
              </a:rPr>
              <a:t>　</a:t>
            </a:r>
            <a:r>
              <a:rPr kumimoji="1" lang="ja-JP" altLang="en-US" sz="1600" b="1" dirty="0">
                <a:solidFill>
                  <a:schemeClr val="tx1"/>
                </a:solidFill>
              </a:rPr>
              <a:t>②管理組合の自律性・主体性の確立に向けて何をすべきか</a:t>
            </a:r>
            <a:endParaRPr kumimoji="1" lang="en-US" altLang="ja-JP" sz="1600" b="1" dirty="0">
              <a:solidFill>
                <a:schemeClr val="tx1"/>
              </a:solidFill>
            </a:endParaRPr>
          </a:p>
          <a:p>
            <a:endParaRPr kumimoji="1" lang="en-US" altLang="ja-JP" sz="1600" dirty="0">
              <a:solidFill>
                <a:schemeClr val="tx1"/>
              </a:solidFill>
            </a:endParaRPr>
          </a:p>
          <a:p>
            <a:r>
              <a:rPr kumimoji="1" lang="ja-JP" altLang="en-US" sz="1600" dirty="0">
                <a:solidFill>
                  <a:schemeClr val="tx1"/>
                </a:solidFill>
              </a:rPr>
              <a:t>　</a:t>
            </a:r>
            <a:endParaRPr kumimoji="1" lang="en-US" altLang="ja-JP" sz="1600" dirty="0">
              <a:solidFill>
                <a:schemeClr val="tx1"/>
              </a:solidFill>
            </a:endParaRPr>
          </a:p>
          <a:p>
            <a:r>
              <a:rPr kumimoji="1" lang="ja-JP" altLang="en-US" sz="1600" dirty="0">
                <a:solidFill>
                  <a:schemeClr val="tx1"/>
                </a:solidFill>
              </a:rPr>
              <a:t>　　（参考となるデータ等）</a:t>
            </a:r>
            <a:endParaRPr kumimoji="1" lang="en-US" altLang="ja-JP" sz="1600" dirty="0">
              <a:solidFill>
                <a:schemeClr val="tx1"/>
              </a:solidFill>
            </a:endParaRPr>
          </a:p>
          <a:p>
            <a:r>
              <a:rPr kumimoji="1" lang="ja-JP" altLang="en-US" sz="1600" dirty="0">
                <a:solidFill>
                  <a:schemeClr val="tx1"/>
                </a:solidFill>
              </a:rPr>
              <a:t>　　　・市場の状況</a:t>
            </a:r>
            <a:endParaRPr kumimoji="1" lang="en-US" altLang="ja-JP" sz="1600" dirty="0">
              <a:solidFill>
                <a:schemeClr val="tx1"/>
              </a:solidFill>
            </a:endParaRPr>
          </a:p>
          <a:p>
            <a:r>
              <a:rPr kumimoji="1" lang="ja-JP" altLang="en-US" sz="1600" dirty="0">
                <a:solidFill>
                  <a:schemeClr val="tx1"/>
                </a:solidFill>
              </a:rPr>
              <a:t>　　　・鑑定方法等</a:t>
            </a:r>
            <a:endParaRPr kumimoji="1" lang="en-US" altLang="ja-JP" sz="1600" dirty="0">
              <a:solidFill>
                <a:schemeClr val="tx1"/>
              </a:solidFill>
            </a:endParaRPr>
          </a:p>
          <a:p>
            <a:r>
              <a:rPr kumimoji="1" lang="ja-JP" altLang="en-US" sz="1600" dirty="0">
                <a:solidFill>
                  <a:schemeClr val="tx1"/>
                </a:solidFill>
              </a:rPr>
              <a:t>　　　・中古マンション売買時の規定等</a:t>
            </a:r>
            <a:endParaRPr kumimoji="1" lang="en-US" altLang="ja-JP" sz="1600" dirty="0">
              <a:solidFill>
                <a:schemeClr val="tx1"/>
              </a:solidFill>
            </a:endParaRPr>
          </a:p>
          <a:p>
            <a:endParaRPr kumimoji="1" lang="en-US" altLang="ja-JP" sz="1600" dirty="0">
              <a:solidFill>
                <a:schemeClr val="tx1"/>
              </a:solidFill>
            </a:endParaRPr>
          </a:p>
          <a:p>
            <a:r>
              <a:rPr kumimoji="1" lang="ja-JP" altLang="en-US" sz="1600" dirty="0">
                <a:solidFill>
                  <a:schemeClr val="tx1"/>
                </a:solidFill>
              </a:rPr>
              <a:t>　　　　</a:t>
            </a:r>
            <a:endParaRPr kumimoji="1" lang="en-US" altLang="ja-JP" sz="1600" dirty="0">
              <a:solidFill>
                <a:schemeClr val="tx1"/>
              </a:solidFill>
            </a:endParaRPr>
          </a:p>
          <a:p>
            <a:r>
              <a:rPr kumimoji="1" lang="ja-JP" altLang="en-US" sz="1600" dirty="0">
                <a:solidFill>
                  <a:schemeClr val="tx1"/>
                </a:solidFill>
              </a:rPr>
              <a:t>　</a:t>
            </a:r>
            <a:r>
              <a:rPr kumimoji="1" lang="ja-JP" altLang="en-US" sz="1600" b="1" dirty="0">
                <a:solidFill>
                  <a:schemeClr val="tx1"/>
                </a:solidFill>
              </a:rPr>
              <a:t>③その他適切な管理を行うマンションの増加させるために何が課題か</a:t>
            </a:r>
            <a:endParaRPr kumimoji="1" lang="en-US" altLang="ja-JP" sz="2400" b="1" dirty="0">
              <a:solidFill>
                <a:schemeClr val="tx1"/>
              </a:solidFill>
            </a:endParaRPr>
          </a:p>
        </p:txBody>
      </p:sp>
      <p:sp>
        <p:nvSpPr>
          <p:cNvPr id="5" name="テキスト ボックス 4">
            <a:extLst>
              <a:ext uri="{FF2B5EF4-FFF2-40B4-BE49-F238E27FC236}">
                <a16:creationId xmlns:a16="http://schemas.microsoft.com/office/drawing/2014/main" id="{EA38BAC2-6118-4AC3-8C15-16A7F6BED30C}"/>
              </a:ext>
            </a:extLst>
          </p:cNvPr>
          <p:cNvSpPr txBox="1"/>
          <p:nvPr/>
        </p:nvSpPr>
        <p:spPr>
          <a:xfrm>
            <a:off x="8648104"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１</a:t>
            </a:r>
          </a:p>
        </p:txBody>
      </p:sp>
    </p:spTree>
    <p:extLst>
      <p:ext uri="{BB962C8B-B14F-4D97-AF65-F5344CB8AC3E}">
        <p14:creationId xmlns:p14="http://schemas.microsoft.com/office/powerpoint/2010/main" val="115929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87489" y="2394485"/>
            <a:ext cx="8498968" cy="1754326"/>
          </a:xfrm>
          <a:prstGeom prst="rect">
            <a:avLst/>
          </a:prstGeom>
          <a:noFill/>
        </p:spPr>
        <p:txBody>
          <a:bodyPr wrap="square" rtlCol="0">
            <a:spAutoFit/>
          </a:bodyPr>
          <a:lstStyle/>
          <a:p>
            <a:endParaRPr kumimoji="1" lang="en-US" altLang="ja-JP" sz="3600" dirty="0">
              <a:latin typeface="Meiryo UI" panose="020B0604030504040204" pitchFamily="50" charset="-128"/>
              <a:ea typeface="Meiryo UI" panose="020B0604030504040204" pitchFamily="50" charset="-128"/>
            </a:endParaRPr>
          </a:p>
          <a:p>
            <a:r>
              <a:rPr kumimoji="1" lang="ja-JP" altLang="en-US" sz="3600" b="1" dirty="0"/>
              <a:t>①適切な管理の基準をどうすべきか</a:t>
            </a:r>
            <a:endParaRPr kumimoji="1" lang="en-US" altLang="ja-JP" sz="3600" dirty="0">
              <a:latin typeface="Meiryo UI" panose="020B0604030504040204" pitchFamily="50" charset="-128"/>
              <a:ea typeface="Meiryo UI" panose="020B0604030504040204" pitchFamily="50" charset="-128"/>
            </a:endParaRPr>
          </a:p>
          <a:p>
            <a:endParaRPr kumimoji="1" lang="en-US" altLang="ja-JP" sz="3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9322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マンション管理適正化法の改正</a:t>
            </a:r>
          </a:p>
        </p:txBody>
      </p:sp>
      <p:sp>
        <p:nvSpPr>
          <p:cNvPr id="7" name="テキスト ボックス 6">
            <a:extLst>
              <a:ext uri="{FF2B5EF4-FFF2-40B4-BE49-F238E27FC236}">
                <a16:creationId xmlns:a16="http://schemas.microsoft.com/office/drawing/2014/main" id="{75D32B32-17EA-4221-B8B2-CA41AA4548E2}"/>
              </a:ext>
            </a:extLst>
          </p:cNvPr>
          <p:cNvSpPr txBox="1"/>
          <p:nvPr/>
        </p:nvSpPr>
        <p:spPr>
          <a:xfrm>
            <a:off x="250196" y="6309647"/>
            <a:ext cx="6805028" cy="215444"/>
          </a:xfrm>
          <a:prstGeom prst="rect">
            <a:avLst/>
          </a:prstGeom>
          <a:noFill/>
        </p:spPr>
        <p:txBody>
          <a:bodyPr wrap="square" rtlCol="0">
            <a:spAutoFit/>
          </a:bodyPr>
          <a:lstStyle/>
          <a:p>
            <a:r>
              <a:rPr kumimoji="1" lang="ja-JP" altLang="en-US" sz="800" dirty="0"/>
              <a:t>出典：国土交通省「第１回マンション管理の新制度の施行に関する検討会　資料３」　（赤枠は大阪府住宅まちづくり部居住企画課が記載）</a:t>
            </a:r>
            <a:endParaRPr kumimoji="1" lang="en-US" altLang="ja-JP" sz="800" dirty="0"/>
          </a:p>
        </p:txBody>
      </p:sp>
      <p:sp>
        <p:nvSpPr>
          <p:cNvPr id="8" name="正方形/長方形 7">
            <a:extLst>
              <a:ext uri="{FF2B5EF4-FFF2-40B4-BE49-F238E27FC236}">
                <a16:creationId xmlns:a16="http://schemas.microsoft.com/office/drawing/2014/main" id="{6BBD8A01-4493-4A25-869A-D0242574665E}"/>
              </a:ext>
            </a:extLst>
          </p:cNvPr>
          <p:cNvSpPr/>
          <p:nvPr/>
        </p:nvSpPr>
        <p:spPr>
          <a:xfrm>
            <a:off x="296213" y="739955"/>
            <a:ext cx="8699869" cy="626899"/>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〇マンション管理の適正化の推進のため、</a:t>
            </a:r>
            <a:r>
              <a:rPr kumimoji="1" lang="ja-JP" altLang="en-US" b="1" u="sng" dirty="0">
                <a:solidFill>
                  <a:srgbClr val="FF0000"/>
                </a:solidFill>
              </a:rPr>
              <a:t>地方公共団体による</a:t>
            </a:r>
            <a:r>
              <a:rPr kumimoji="1" lang="ja-JP" altLang="en-US" dirty="0">
                <a:solidFill>
                  <a:schemeClr val="tx1"/>
                </a:solidFill>
              </a:rPr>
              <a:t>計画の策定、</a:t>
            </a:r>
            <a:endParaRPr kumimoji="1" lang="en-US" altLang="ja-JP" dirty="0">
              <a:solidFill>
                <a:schemeClr val="tx1"/>
              </a:solidFill>
            </a:endParaRPr>
          </a:p>
          <a:p>
            <a:r>
              <a:rPr kumimoji="1" lang="ja-JP" altLang="en-US" dirty="0">
                <a:solidFill>
                  <a:schemeClr val="tx1"/>
                </a:solidFill>
              </a:rPr>
              <a:t>　助言、指導及び勧告、</a:t>
            </a:r>
            <a:r>
              <a:rPr kumimoji="1" lang="ja-JP" altLang="en-US" b="1" u="sng" dirty="0">
                <a:solidFill>
                  <a:srgbClr val="FF0000"/>
                </a:solidFill>
              </a:rPr>
              <a:t>管理計画認定制度が創設</a:t>
            </a:r>
            <a:r>
              <a:rPr kumimoji="1" lang="ja-JP" altLang="en-US" dirty="0">
                <a:solidFill>
                  <a:schemeClr val="tx1"/>
                </a:solidFill>
              </a:rPr>
              <a:t>された。</a:t>
            </a:r>
          </a:p>
        </p:txBody>
      </p:sp>
      <p:pic>
        <p:nvPicPr>
          <p:cNvPr id="56" name="図 55"/>
          <p:cNvPicPr>
            <a:picLocks noChangeAspect="1"/>
          </p:cNvPicPr>
          <p:nvPr/>
        </p:nvPicPr>
        <p:blipFill>
          <a:blip r:embed="rId2"/>
          <a:stretch>
            <a:fillRect/>
          </a:stretch>
        </p:blipFill>
        <p:spPr>
          <a:xfrm>
            <a:off x="147917" y="1394064"/>
            <a:ext cx="8848165" cy="4738925"/>
          </a:xfrm>
          <a:prstGeom prst="rect">
            <a:avLst/>
          </a:prstGeom>
        </p:spPr>
      </p:pic>
      <p:sp>
        <p:nvSpPr>
          <p:cNvPr id="3" name="正方形/長方形 2"/>
          <p:cNvSpPr/>
          <p:nvPr/>
        </p:nvSpPr>
        <p:spPr>
          <a:xfrm>
            <a:off x="5842716" y="4300471"/>
            <a:ext cx="3030828" cy="15207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38A3E1BE-1399-424A-BBBD-31471D25A70A}"/>
              </a:ext>
            </a:extLst>
          </p:cNvPr>
          <p:cNvSpPr txBox="1"/>
          <p:nvPr/>
        </p:nvSpPr>
        <p:spPr>
          <a:xfrm>
            <a:off x="8643828"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２</a:t>
            </a:r>
          </a:p>
        </p:txBody>
      </p:sp>
    </p:spTree>
    <p:extLst>
      <p:ext uri="{BB962C8B-B14F-4D97-AF65-F5344CB8AC3E}">
        <p14:creationId xmlns:p14="http://schemas.microsoft.com/office/powerpoint/2010/main" val="116162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BBD8A01-4493-4A25-869A-D0242574665E}"/>
              </a:ext>
            </a:extLst>
          </p:cNvPr>
          <p:cNvSpPr/>
          <p:nvPr/>
        </p:nvSpPr>
        <p:spPr>
          <a:xfrm>
            <a:off x="250197" y="668645"/>
            <a:ext cx="8699869" cy="395830"/>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〇マンション管理適正化推進計画を作成した府（町村域）又は市の長が認定</a:t>
            </a:r>
            <a:endParaRPr kumimoji="1" lang="en-US" altLang="ja-JP" dirty="0">
              <a:solidFill>
                <a:schemeClr val="tx1"/>
              </a:solidFill>
            </a:endParaRPr>
          </a:p>
        </p:txBody>
      </p:sp>
      <p:sp>
        <p:nvSpPr>
          <p:cNvPr id="10" name="テキスト ボックス 9"/>
          <p:cNvSpPr txBox="1"/>
          <p:nvPr/>
        </p:nvSpPr>
        <p:spPr>
          <a:xfrm>
            <a:off x="250197" y="1496076"/>
            <a:ext cx="8699869" cy="5109091"/>
          </a:xfrm>
          <a:prstGeom prst="rect">
            <a:avLst/>
          </a:prstGeom>
          <a:noFill/>
          <a:ln>
            <a:solidFill>
              <a:schemeClr val="tx1"/>
            </a:solidFill>
          </a:ln>
        </p:spPr>
        <p:txBody>
          <a:bodyPr wrap="square" rtlCol="0">
            <a:spAutoFit/>
          </a:bodyPr>
          <a:lstStyle/>
          <a:p>
            <a:r>
              <a:rPr lang="ja-JP" altLang="en-US" sz="1400" dirty="0"/>
              <a:t>（管理計画の認定）</a:t>
            </a:r>
          </a:p>
          <a:p>
            <a:r>
              <a:rPr lang="ja-JP" altLang="en-US" sz="1400" dirty="0"/>
              <a:t>第五条の三　管理組合の管理者等は、国土交通省令で定めるところにより、当該管理組合によるマンショ</a:t>
            </a:r>
            <a:endParaRPr lang="en-US" altLang="ja-JP" sz="1400" dirty="0"/>
          </a:p>
          <a:p>
            <a:r>
              <a:rPr lang="ja-JP" altLang="en-US" sz="1400" dirty="0"/>
              <a:t>　ンの管理に関する計画（以下「管理計画」という。）を作成し、</a:t>
            </a:r>
            <a:r>
              <a:rPr lang="ja-JP" altLang="en-US" sz="1400" b="1" u="sng" dirty="0">
                <a:solidFill>
                  <a:srgbClr val="FF0000"/>
                </a:solidFill>
              </a:rPr>
              <a:t>マンション管理適正化推進計画を作成</a:t>
            </a:r>
            <a:endParaRPr lang="en-US" altLang="ja-JP" sz="1400" b="1" u="sng" dirty="0">
              <a:solidFill>
                <a:srgbClr val="FF0000"/>
              </a:solidFill>
            </a:endParaRPr>
          </a:p>
          <a:p>
            <a:r>
              <a:rPr lang="ja-JP" altLang="en-US" sz="1400" b="1" dirty="0">
                <a:solidFill>
                  <a:srgbClr val="FF0000"/>
                </a:solidFill>
              </a:rPr>
              <a:t>　</a:t>
            </a:r>
            <a:r>
              <a:rPr lang="ja-JP" altLang="en-US" sz="1400" b="1" u="sng" dirty="0">
                <a:solidFill>
                  <a:srgbClr val="FF0000"/>
                </a:solidFill>
              </a:rPr>
              <a:t>した都道府県等の長</a:t>
            </a:r>
            <a:r>
              <a:rPr lang="ja-JP" altLang="en-US" sz="1400" dirty="0"/>
              <a:t>（以下「計画作成都道府県知事等」という。）</a:t>
            </a:r>
            <a:r>
              <a:rPr lang="ja-JP" altLang="en-US" sz="1400" b="1" u="sng" dirty="0">
                <a:solidFill>
                  <a:srgbClr val="FF0000"/>
                </a:solidFill>
              </a:rPr>
              <a:t>の認定</a:t>
            </a:r>
            <a:r>
              <a:rPr lang="ja-JP" altLang="en-US" sz="1400" dirty="0"/>
              <a:t>を申請することができる。</a:t>
            </a:r>
          </a:p>
          <a:p>
            <a:r>
              <a:rPr lang="ja-JP" altLang="en-US" sz="1400" dirty="0"/>
              <a:t>２ 管理計画には、次に掲げる事項を記載しなければならない。</a:t>
            </a:r>
            <a:endParaRPr lang="en-US" altLang="ja-JP" sz="1400" dirty="0"/>
          </a:p>
          <a:p>
            <a:r>
              <a:rPr kumimoji="1" lang="ja-JP" altLang="en-US" sz="1400" dirty="0"/>
              <a:t>　一当該マンションの修繕その他の管理の方法</a:t>
            </a:r>
          </a:p>
          <a:p>
            <a:r>
              <a:rPr kumimoji="1" lang="ja-JP" altLang="en-US" sz="1400" dirty="0"/>
              <a:t>　二当該マンションの修繕その他の管理に係る資金計画</a:t>
            </a:r>
          </a:p>
          <a:p>
            <a:r>
              <a:rPr kumimoji="1" lang="ja-JP" altLang="en-US" sz="1400" dirty="0"/>
              <a:t>　三当該マンションの管理組合の運営の状況</a:t>
            </a:r>
          </a:p>
          <a:p>
            <a:r>
              <a:rPr kumimoji="1" lang="ja-JP" altLang="en-US" sz="1400" dirty="0"/>
              <a:t>　四その他国土交通省令で定める事項</a:t>
            </a:r>
          </a:p>
          <a:p>
            <a:endParaRPr kumimoji="1" lang="en-US" altLang="ja-JP" sz="800" dirty="0"/>
          </a:p>
          <a:p>
            <a:r>
              <a:rPr kumimoji="1" lang="ja-JP" altLang="en-US" sz="1400" dirty="0"/>
              <a:t>（認定基準）</a:t>
            </a:r>
          </a:p>
          <a:p>
            <a:r>
              <a:rPr kumimoji="1" lang="ja-JP" altLang="en-US" sz="1400" dirty="0"/>
              <a:t>第五条の四　計画作成都道府県知事等は、前条第一項の認定の申請があった場合において、当該申請に係</a:t>
            </a:r>
            <a:endParaRPr kumimoji="1" lang="en-US" altLang="ja-JP" sz="1400" dirty="0"/>
          </a:p>
          <a:p>
            <a:r>
              <a:rPr kumimoji="1" lang="ja-JP" altLang="en-US" sz="1400" dirty="0"/>
              <a:t>　</a:t>
            </a:r>
            <a:r>
              <a:rPr kumimoji="1" lang="ja-JP" altLang="en-US" sz="1400" dirty="0" err="1"/>
              <a:t>る</a:t>
            </a:r>
            <a:r>
              <a:rPr kumimoji="1" lang="ja-JP" altLang="en-US" sz="1400" dirty="0"/>
              <a:t>管理計画が次に掲げる基準に適合すると認めるときは、その認定をすることができる。</a:t>
            </a:r>
          </a:p>
          <a:p>
            <a:r>
              <a:rPr kumimoji="1" lang="ja-JP" altLang="en-US" sz="1400" dirty="0"/>
              <a:t>　一</a:t>
            </a:r>
            <a:r>
              <a:rPr kumimoji="1" lang="ja-JP" altLang="en-US" sz="1400" b="1" u="sng" dirty="0">
                <a:solidFill>
                  <a:srgbClr val="FF0000"/>
                </a:solidFill>
              </a:rPr>
              <a:t>マンションの修繕その他の管理の方法</a:t>
            </a:r>
            <a:r>
              <a:rPr kumimoji="1" lang="ja-JP" altLang="en-US" sz="1400" dirty="0"/>
              <a:t>が国土交通省令で定める基準に適合するものであること。</a:t>
            </a:r>
          </a:p>
          <a:p>
            <a:r>
              <a:rPr kumimoji="1" lang="ja-JP" altLang="en-US" sz="1400" dirty="0"/>
              <a:t>　二</a:t>
            </a:r>
            <a:r>
              <a:rPr kumimoji="1" lang="ja-JP" altLang="en-US" sz="1400" b="1" u="sng" dirty="0">
                <a:solidFill>
                  <a:srgbClr val="FF0000"/>
                </a:solidFill>
              </a:rPr>
              <a:t>資金計画</a:t>
            </a:r>
            <a:r>
              <a:rPr kumimoji="1" lang="ja-JP" altLang="en-US" sz="1400" dirty="0"/>
              <a:t>がマンションの修繕その他の管理を確実に遂行するため適切なものであること。</a:t>
            </a:r>
          </a:p>
          <a:p>
            <a:r>
              <a:rPr kumimoji="1" lang="ja-JP" altLang="en-US" sz="1400" dirty="0"/>
              <a:t>　三</a:t>
            </a:r>
            <a:r>
              <a:rPr kumimoji="1" lang="ja-JP" altLang="en-US" sz="1400" b="1" u="sng" dirty="0">
                <a:solidFill>
                  <a:srgbClr val="FF0000"/>
                </a:solidFill>
              </a:rPr>
              <a:t>管理組合の運営の状況</a:t>
            </a:r>
            <a:r>
              <a:rPr kumimoji="1" lang="ja-JP" altLang="en-US" sz="1400" dirty="0"/>
              <a:t>が国土交通省令で定める基準に適合するものであること。</a:t>
            </a:r>
          </a:p>
          <a:p>
            <a:r>
              <a:rPr kumimoji="1" lang="ja-JP" altLang="en-US" sz="1400" dirty="0"/>
              <a:t>　四その他マンション管理適正化指針及び</a:t>
            </a:r>
            <a:r>
              <a:rPr kumimoji="1" lang="ja-JP" altLang="en-US" sz="1400" b="1" u="sng" dirty="0">
                <a:solidFill>
                  <a:srgbClr val="FF0000"/>
                </a:solidFill>
              </a:rPr>
              <a:t>都道府県等マンション管理適正化指針に照らして適切なもの</a:t>
            </a:r>
            <a:r>
              <a:rPr kumimoji="1" lang="ja-JP" altLang="en-US" sz="1400" dirty="0"/>
              <a:t>で</a:t>
            </a:r>
            <a:endParaRPr kumimoji="1" lang="en-US" altLang="ja-JP" sz="1400" dirty="0"/>
          </a:p>
          <a:p>
            <a:r>
              <a:rPr kumimoji="1" lang="ja-JP" altLang="en-US" sz="1400" dirty="0"/>
              <a:t>　　あること。</a:t>
            </a:r>
          </a:p>
          <a:p>
            <a:endParaRPr kumimoji="1" lang="en-US" altLang="ja-JP" sz="800" dirty="0"/>
          </a:p>
          <a:p>
            <a:r>
              <a:rPr kumimoji="1" lang="ja-JP" altLang="en-US" sz="1400" dirty="0"/>
              <a:t>第五条の五　（略）</a:t>
            </a:r>
            <a:endParaRPr kumimoji="1" lang="en-US" altLang="ja-JP" sz="1400" dirty="0"/>
          </a:p>
          <a:p>
            <a:endParaRPr kumimoji="1" lang="en-US" altLang="ja-JP" sz="800" dirty="0"/>
          </a:p>
          <a:p>
            <a:r>
              <a:rPr kumimoji="1" lang="ja-JP" altLang="en-US" sz="1400" dirty="0"/>
              <a:t>（認定の更新）</a:t>
            </a:r>
            <a:endParaRPr kumimoji="1" lang="en-US" altLang="ja-JP" sz="800" dirty="0"/>
          </a:p>
          <a:p>
            <a:r>
              <a:rPr kumimoji="1" lang="ja-JP" altLang="en-US" sz="1400" dirty="0"/>
              <a:t>第五条の六　第五条の四の認定は、五年ごとにその更新を受けなければ、その期間の経過によって、その</a:t>
            </a:r>
            <a:endParaRPr kumimoji="1" lang="en-US" altLang="ja-JP" sz="1400" dirty="0"/>
          </a:p>
          <a:p>
            <a:r>
              <a:rPr kumimoji="1" lang="ja-JP" altLang="en-US" sz="1400" dirty="0"/>
              <a:t>　効力を失う。</a:t>
            </a:r>
            <a:endParaRPr kumimoji="1" lang="en-US" altLang="ja-JP" sz="1400" dirty="0"/>
          </a:p>
        </p:txBody>
      </p:sp>
      <p:sp>
        <p:nvSpPr>
          <p:cNvPr id="11" name="テキスト ボックス 10"/>
          <p:cNvSpPr txBox="1"/>
          <p:nvPr/>
        </p:nvSpPr>
        <p:spPr>
          <a:xfrm>
            <a:off x="250196" y="1157307"/>
            <a:ext cx="8699869" cy="338554"/>
          </a:xfrm>
          <a:prstGeom prst="rect">
            <a:avLst/>
          </a:prstGeom>
          <a:solidFill>
            <a:srgbClr val="FFC000"/>
          </a:solidFill>
          <a:ln>
            <a:solidFill>
              <a:schemeClr val="tx1"/>
            </a:solidFill>
          </a:ln>
        </p:spPr>
        <p:txBody>
          <a:bodyPr wrap="square" rtlCol="0">
            <a:spAutoFit/>
          </a:bodyPr>
          <a:lstStyle/>
          <a:p>
            <a:r>
              <a:rPr lang="ja-JP" altLang="en-US" sz="1600" b="1" dirty="0"/>
              <a:t>マンション管理適正化法（</a:t>
            </a:r>
            <a:r>
              <a:rPr lang="ja-JP" altLang="en-US" sz="1600" b="1" dirty="0">
                <a:latin typeface="游ゴシック" panose="020B0400000000000000" pitchFamily="50" charset="-128"/>
                <a:ea typeface="游ゴシック" panose="020B0400000000000000" pitchFamily="50" charset="-128"/>
              </a:rPr>
              <a:t>令和２年６月２４日公布、未施行）</a:t>
            </a:r>
            <a:r>
              <a:rPr lang="ja-JP" altLang="en-US" sz="1600" b="1" dirty="0"/>
              <a:t>（抜粋）</a:t>
            </a:r>
            <a:endParaRPr lang="en-US" altLang="ja-JP" sz="1600" b="1" dirty="0"/>
          </a:p>
        </p:txBody>
      </p:sp>
      <p:sp>
        <p:nvSpPr>
          <p:cNvPr id="7" name="テキスト ボックス 6">
            <a:extLst>
              <a:ext uri="{FF2B5EF4-FFF2-40B4-BE49-F238E27FC236}">
                <a16:creationId xmlns:a16="http://schemas.microsoft.com/office/drawing/2014/main" id="{EA38BAC2-6118-4AC3-8C15-16A7F6BED30C}"/>
              </a:ext>
            </a:extLst>
          </p:cNvPr>
          <p:cNvSpPr txBox="1"/>
          <p:nvPr/>
        </p:nvSpPr>
        <p:spPr>
          <a:xfrm>
            <a:off x="8626896"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３</a:t>
            </a:r>
          </a:p>
        </p:txBody>
      </p:sp>
      <p:sp>
        <p:nvSpPr>
          <p:cNvPr id="13" name="正方形/長方形 12">
            <a:extLst>
              <a:ext uri="{FF2B5EF4-FFF2-40B4-BE49-F238E27FC236}">
                <a16:creationId xmlns:a16="http://schemas.microsoft.com/office/drawing/2014/main" id="{C8DB6D5B-F6C1-457A-ACEA-4D703C40DA76}"/>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管理計画認定制度の条文</a:t>
            </a:r>
          </a:p>
        </p:txBody>
      </p:sp>
    </p:spTree>
    <p:extLst>
      <p:ext uri="{BB962C8B-B14F-4D97-AF65-F5344CB8AC3E}">
        <p14:creationId xmlns:p14="http://schemas.microsoft.com/office/powerpoint/2010/main" val="829841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FB2919B-3A3D-4A41-90B4-5E4EC84ED0A9}"/>
              </a:ext>
            </a:extLst>
          </p:cNvPr>
          <p:cNvSpPr txBox="1"/>
          <p:nvPr/>
        </p:nvSpPr>
        <p:spPr>
          <a:xfrm>
            <a:off x="187702" y="664949"/>
            <a:ext cx="9110186" cy="5940088"/>
          </a:xfrm>
          <a:prstGeom prst="rect">
            <a:avLst/>
          </a:prstGeom>
          <a:noFill/>
        </p:spPr>
        <p:txBody>
          <a:bodyPr wrap="none" rtlCol="0">
            <a:spAutoFit/>
          </a:bodyPr>
          <a:lstStyle/>
          <a:p>
            <a:r>
              <a:rPr lang="ja-JP" altLang="en-US" sz="1200" dirty="0">
                <a:latin typeface="+mn-ea"/>
              </a:rPr>
              <a:t>法第五条の四に基づく管理計画の認定の基準は、以下の基準のいずれにも適合することとする。</a:t>
            </a:r>
            <a:endParaRPr lang="en-US" altLang="ja-JP" sz="1200" dirty="0">
              <a:latin typeface="+mn-ea"/>
            </a:endParaRPr>
          </a:p>
          <a:p>
            <a:endParaRPr lang="en-US" altLang="ja-JP" sz="500" b="1" dirty="0">
              <a:latin typeface="+mn-ea"/>
            </a:endParaRPr>
          </a:p>
          <a:p>
            <a:r>
              <a:rPr lang="ja-JP" altLang="en-US" sz="1200" b="1" dirty="0">
                <a:latin typeface="+mn-ea"/>
              </a:rPr>
              <a:t>１．管理組合の運営</a:t>
            </a:r>
            <a:endParaRPr lang="en-US" altLang="ja-JP" sz="1200" b="1" dirty="0">
              <a:latin typeface="+mn-ea"/>
            </a:endParaRPr>
          </a:p>
          <a:p>
            <a:r>
              <a:rPr lang="ja-JP" altLang="en-US" sz="1200" dirty="0">
                <a:latin typeface="+mn-ea"/>
              </a:rPr>
              <a:t>⑴管理者等が定められていること</a:t>
            </a:r>
            <a:endParaRPr lang="en-US" altLang="ja-JP" sz="1200" dirty="0">
              <a:latin typeface="+mn-ea"/>
            </a:endParaRPr>
          </a:p>
          <a:p>
            <a:r>
              <a:rPr lang="ja-JP" altLang="en-US" sz="1200" dirty="0">
                <a:latin typeface="+mn-ea"/>
              </a:rPr>
              <a:t>⑵監事が選任されていること</a:t>
            </a:r>
            <a:endParaRPr lang="en-US" altLang="ja-JP" sz="1200" dirty="0">
              <a:latin typeface="+mn-ea"/>
            </a:endParaRPr>
          </a:p>
          <a:p>
            <a:r>
              <a:rPr lang="ja-JP" altLang="en-US" sz="1200" dirty="0">
                <a:latin typeface="+mn-ea"/>
              </a:rPr>
              <a:t>⑶集会が年一回以上開催されていること</a:t>
            </a:r>
            <a:endParaRPr lang="en-US" altLang="ja-JP" sz="1200" dirty="0">
              <a:latin typeface="+mn-ea"/>
            </a:endParaRPr>
          </a:p>
          <a:p>
            <a:endParaRPr lang="en-US" altLang="zh-TW" sz="800" dirty="0">
              <a:latin typeface="游ゴシック" panose="020B0400000000000000" pitchFamily="50" charset="-128"/>
              <a:ea typeface="游ゴシック" panose="020B0400000000000000" pitchFamily="50" charset="-128"/>
            </a:endParaRPr>
          </a:p>
          <a:p>
            <a:r>
              <a:rPr lang="zh-TW" altLang="en-US" sz="1200" b="1" dirty="0">
                <a:latin typeface="游ゴシック" panose="020B0400000000000000" pitchFamily="50" charset="-128"/>
                <a:ea typeface="游ゴシック" panose="020B0400000000000000" pitchFamily="50" charset="-128"/>
              </a:rPr>
              <a:t>２．管理規約</a:t>
            </a:r>
            <a:endParaRPr lang="en-US" altLang="zh-TW" sz="1200" b="1" dirty="0">
              <a:latin typeface="游ゴシック" panose="020B0400000000000000" pitchFamily="50" charset="-128"/>
              <a:ea typeface="游ゴシック" panose="020B0400000000000000" pitchFamily="50" charset="-128"/>
            </a:endParaRPr>
          </a:p>
          <a:p>
            <a:r>
              <a:rPr lang="ja-JP" altLang="en-US" sz="1200" dirty="0">
                <a:latin typeface="+mn-ea"/>
              </a:rPr>
              <a:t>⑴管理規約が作成されていること</a:t>
            </a:r>
            <a:endParaRPr lang="en-US" altLang="ja-JP" sz="1200" dirty="0">
              <a:latin typeface="+mn-ea"/>
            </a:endParaRPr>
          </a:p>
          <a:p>
            <a:r>
              <a:rPr lang="ja-JP" altLang="en-US" sz="1200" dirty="0">
                <a:latin typeface="+mn-ea"/>
              </a:rPr>
              <a:t>⑵マンションの適切な管理のため、管理規約において災害等の緊急時や管理上必要なときの専有部の立ち入り、修繕等の履歴</a:t>
            </a:r>
            <a:endParaRPr lang="en-US" altLang="ja-JP" sz="1200" dirty="0">
              <a:latin typeface="+mn-ea"/>
            </a:endParaRPr>
          </a:p>
          <a:p>
            <a:r>
              <a:rPr lang="ja-JP" altLang="en-US" sz="1200" dirty="0">
                <a:latin typeface="+mn-ea"/>
              </a:rPr>
              <a:t>　情報の管理等について定められていること</a:t>
            </a:r>
            <a:endParaRPr lang="en-US" altLang="ja-JP" sz="1200" dirty="0">
              <a:latin typeface="+mn-ea"/>
            </a:endParaRPr>
          </a:p>
          <a:p>
            <a:r>
              <a:rPr lang="ja-JP" altLang="en-US" sz="1200" dirty="0">
                <a:latin typeface="+mn-ea"/>
              </a:rPr>
              <a:t>⑶マンションの管理状況に係る情報取得の円滑化のため、管理規約において、管理組合の財務・管理に関する情報の書面の交付</a:t>
            </a:r>
            <a:endParaRPr lang="en-US" altLang="ja-JP" sz="1200" dirty="0">
              <a:latin typeface="+mn-ea"/>
            </a:endParaRPr>
          </a:p>
          <a:p>
            <a:r>
              <a:rPr lang="ja-JP" altLang="en-US" sz="1200" dirty="0">
                <a:latin typeface="+mn-ea"/>
              </a:rPr>
              <a:t>　（または電磁的方法による提供）について定められていること</a:t>
            </a:r>
            <a:endParaRPr lang="en-US" altLang="ja-JP" sz="1200" dirty="0">
              <a:latin typeface="+mn-ea"/>
            </a:endParaRPr>
          </a:p>
          <a:p>
            <a:endParaRPr lang="en-US" altLang="ja-JP" sz="800" dirty="0">
              <a:latin typeface="+mn-ea"/>
            </a:endParaRPr>
          </a:p>
          <a:p>
            <a:r>
              <a:rPr lang="ja-JP" altLang="en-US" sz="1200" b="1" dirty="0">
                <a:latin typeface="+mn-ea"/>
              </a:rPr>
              <a:t>３．管理組合の経理</a:t>
            </a:r>
            <a:endParaRPr lang="en-US" altLang="ja-JP" sz="1200" b="1" dirty="0">
              <a:latin typeface="+mn-ea"/>
            </a:endParaRPr>
          </a:p>
          <a:p>
            <a:r>
              <a:rPr lang="ja-JP" altLang="en-US" sz="1200" dirty="0">
                <a:latin typeface="+mn-ea"/>
              </a:rPr>
              <a:t>⑴管理費及び修繕積立金等について明確に区分して経理が行われていること</a:t>
            </a:r>
            <a:endParaRPr lang="en-US" altLang="ja-JP" sz="1200" dirty="0">
              <a:latin typeface="+mn-ea"/>
            </a:endParaRPr>
          </a:p>
          <a:p>
            <a:r>
              <a:rPr lang="ja-JP" altLang="en-US" sz="1200" dirty="0">
                <a:latin typeface="+mn-ea"/>
              </a:rPr>
              <a:t>⑵修繕積立金会計から他の会計への充当がされていないこと</a:t>
            </a:r>
            <a:endParaRPr lang="en-US" altLang="ja-JP" sz="1200" dirty="0">
              <a:latin typeface="+mn-ea"/>
            </a:endParaRPr>
          </a:p>
          <a:p>
            <a:r>
              <a:rPr lang="ja-JP" altLang="en-US" sz="1200" dirty="0">
                <a:latin typeface="+mn-ea"/>
              </a:rPr>
              <a:t>⑶直前の事業年度の終了の日時点における修繕積立金の三ヶ月以上の滞納額が全体の一割以内であること</a:t>
            </a:r>
            <a:endParaRPr lang="en-US" altLang="ja-JP" sz="1200" dirty="0">
              <a:latin typeface="+mn-ea"/>
            </a:endParaRPr>
          </a:p>
          <a:p>
            <a:endParaRPr lang="en-US" altLang="ja-JP" sz="800" dirty="0">
              <a:latin typeface="+mn-ea"/>
            </a:endParaRPr>
          </a:p>
          <a:p>
            <a:r>
              <a:rPr lang="ja-JP" altLang="en-US" sz="1200" b="1" dirty="0">
                <a:latin typeface="+mn-ea"/>
              </a:rPr>
              <a:t>４．長期修繕計画の作成及び見直し等</a:t>
            </a:r>
            <a:endParaRPr lang="en-US" altLang="ja-JP" sz="1200" b="1" dirty="0">
              <a:latin typeface="+mn-ea"/>
            </a:endParaRPr>
          </a:p>
          <a:p>
            <a:r>
              <a:rPr lang="ja-JP" altLang="en-US" sz="1200" dirty="0">
                <a:latin typeface="+mn-ea"/>
              </a:rPr>
              <a:t>⑴長期修繕計画が「長期修繕計画標準様式」に準拠し作成され、長期修繕計画の内容及びこれに基づき算定された修繕積立金額</a:t>
            </a:r>
            <a:endParaRPr lang="en-US" altLang="ja-JP" sz="1200" dirty="0">
              <a:latin typeface="+mn-ea"/>
            </a:endParaRPr>
          </a:p>
          <a:p>
            <a:r>
              <a:rPr lang="ja-JP" altLang="en-US" sz="1200" dirty="0">
                <a:latin typeface="+mn-ea"/>
              </a:rPr>
              <a:t>　について集会にて決議されていること</a:t>
            </a:r>
            <a:endParaRPr lang="en-US" altLang="ja-JP" sz="1200" dirty="0">
              <a:latin typeface="+mn-ea"/>
            </a:endParaRPr>
          </a:p>
          <a:p>
            <a:r>
              <a:rPr lang="ja-JP" altLang="en-US" sz="1200" dirty="0">
                <a:latin typeface="+mn-ea"/>
              </a:rPr>
              <a:t>⑵長期修繕計画の作成または見直しが七年以内に行われていること</a:t>
            </a:r>
            <a:endParaRPr lang="en-US" altLang="ja-JP" sz="1200" dirty="0">
              <a:latin typeface="+mn-ea"/>
            </a:endParaRPr>
          </a:p>
          <a:p>
            <a:r>
              <a:rPr lang="ja-JP" altLang="en-US" sz="1200" dirty="0">
                <a:latin typeface="+mn-ea"/>
              </a:rPr>
              <a:t>⑶長期修繕計画の実効性を確保するため、計画期間が三十年以上で、かつ、残存期間内に大規模修繕工事が二回以上含まれる</a:t>
            </a:r>
            <a:endParaRPr lang="en-US" altLang="ja-JP" sz="1200" dirty="0">
              <a:latin typeface="+mn-ea"/>
            </a:endParaRPr>
          </a:p>
          <a:p>
            <a:r>
              <a:rPr lang="ja-JP" altLang="en-US" sz="1200" dirty="0">
                <a:latin typeface="+mn-ea"/>
              </a:rPr>
              <a:t>　ように設定されていること</a:t>
            </a:r>
            <a:endParaRPr lang="en-US" altLang="ja-JP" sz="1200" dirty="0">
              <a:latin typeface="+mn-ea"/>
            </a:endParaRPr>
          </a:p>
          <a:p>
            <a:r>
              <a:rPr lang="ja-JP" altLang="en-US" sz="1200" dirty="0">
                <a:latin typeface="+mn-ea"/>
              </a:rPr>
              <a:t>⑷長期修繕計画において将来の一時的な修繕積立金の徴収を予定していないこと</a:t>
            </a:r>
            <a:endParaRPr lang="en-US" altLang="ja-JP" sz="1200" dirty="0">
              <a:latin typeface="+mn-ea"/>
            </a:endParaRPr>
          </a:p>
          <a:p>
            <a:r>
              <a:rPr lang="ja-JP" altLang="en-US" sz="1200" dirty="0">
                <a:latin typeface="+mn-ea"/>
              </a:rPr>
              <a:t>⑸長期修繕計画の計画期間全体での修繕積立金の総額から算定された修繕積立金の平均額が著しく低額でないこと</a:t>
            </a:r>
            <a:endParaRPr lang="en-US" altLang="ja-JP" sz="1200" dirty="0">
              <a:latin typeface="+mn-ea"/>
            </a:endParaRPr>
          </a:p>
          <a:p>
            <a:r>
              <a:rPr lang="ja-JP" altLang="en-US" sz="1200" dirty="0">
                <a:latin typeface="+mn-ea"/>
              </a:rPr>
              <a:t>⑹長期修繕計画の計画期間の最終年度において、借入金の残高のない長期修繕計画となっていること</a:t>
            </a:r>
            <a:endParaRPr lang="en-US" altLang="ja-JP" sz="1200" dirty="0">
              <a:latin typeface="+mn-ea"/>
            </a:endParaRPr>
          </a:p>
          <a:p>
            <a:endParaRPr lang="en-US" altLang="ja-JP" sz="800" dirty="0">
              <a:latin typeface="+mn-ea"/>
            </a:endParaRPr>
          </a:p>
          <a:p>
            <a:r>
              <a:rPr lang="ja-JP" altLang="en-US" sz="1200" b="1" dirty="0">
                <a:latin typeface="+mn-ea"/>
              </a:rPr>
              <a:t>５．その他</a:t>
            </a:r>
            <a:endParaRPr lang="en-US" altLang="ja-JP" sz="1200" b="1" dirty="0">
              <a:latin typeface="+mn-ea"/>
            </a:endParaRPr>
          </a:p>
          <a:p>
            <a:r>
              <a:rPr lang="ja-JP" altLang="en-US" sz="1200" dirty="0">
                <a:latin typeface="+mn-ea"/>
              </a:rPr>
              <a:t>⑴管理組合がマンションの区分所有者等への平常時における連絡に加え、災害等の緊急時に迅速な対応を行うため、組合員名簿、</a:t>
            </a:r>
            <a:endParaRPr lang="en-US" altLang="ja-JP" sz="1200" dirty="0">
              <a:latin typeface="+mn-ea"/>
            </a:endParaRPr>
          </a:p>
          <a:p>
            <a:r>
              <a:rPr lang="ja-JP" altLang="en-US" sz="1200" dirty="0">
                <a:latin typeface="+mn-ea"/>
              </a:rPr>
              <a:t>　居住者名簿を備えているとともに、一年に一回以上は内容の確認を行っていること</a:t>
            </a:r>
            <a:endParaRPr lang="en-US" altLang="ja-JP" sz="1200" dirty="0">
              <a:latin typeface="+mn-ea"/>
            </a:endParaRPr>
          </a:p>
          <a:p>
            <a:r>
              <a:rPr lang="ja-JP" altLang="en-US" sz="1200" dirty="0">
                <a:latin typeface="+mn-ea"/>
              </a:rPr>
              <a:t>⑵都道府県等マンション管理適正化指針に照らして適切なものであること</a:t>
            </a:r>
            <a:endParaRPr kumimoji="1" lang="ja-JP" altLang="en-US" sz="1200" dirty="0">
              <a:latin typeface="+mn-ea"/>
            </a:endParaRPr>
          </a:p>
        </p:txBody>
      </p:sp>
      <p:sp>
        <p:nvSpPr>
          <p:cNvPr id="7" name="テキスト ボックス 6">
            <a:extLst>
              <a:ext uri="{FF2B5EF4-FFF2-40B4-BE49-F238E27FC236}">
                <a16:creationId xmlns:a16="http://schemas.microsoft.com/office/drawing/2014/main" id="{7F86B071-4160-4FE1-B2A8-58B546818151}"/>
              </a:ext>
            </a:extLst>
          </p:cNvPr>
          <p:cNvSpPr txBox="1"/>
          <p:nvPr/>
        </p:nvSpPr>
        <p:spPr>
          <a:xfrm>
            <a:off x="250197" y="6412110"/>
            <a:ext cx="6007990" cy="215444"/>
          </a:xfrm>
          <a:prstGeom prst="rect">
            <a:avLst/>
          </a:prstGeom>
          <a:noFill/>
        </p:spPr>
        <p:txBody>
          <a:bodyPr wrap="square" rtlCol="0">
            <a:spAutoFit/>
          </a:bodyPr>
          <a:lstStyle/>
          <a:p>
            <a:r>
              <a:rPr kumimoji="1" lang="ja-JP" altLang="en-US" sz="800" dirty="0"/>
              <a:t>出典：国土交通省「「マンションの管理の適正化の推進を図るための基本的な方針（案）」に関する意見募集について」　</a:t>
            </a:r>
            <a:endParaRPr kumimoji="1" lang="en-US" altLang="ja-JP" sz="800" dirty="0"/>
          </a:p>
        </p:txBody>
      </p:sp>
      <p:sp>
        <p:nvSpPr>
          <p:cNvPr id="9" name="テキスト ボックス 8">
            <a:extLst>
              <a:ext uri="{FF2B5EF4-FFF2-40B4-BE49-F238E27FC236}">
                <a16:creationId xmlns:a16="http://schemas.microsoft.com/office/drawing/2014/main" id="{EF9DCC8F-B849-4DE6-B079-14DC19EDDEAE}"/>
              </a:ext>
            </a:extLst>
          </p:cNvPr>
          <p:cNvSpPr txBox="1"/>
          <p:nvPr/>
        </p:nvSpPr>
        <p:spPr>
          <a:xfrm>
            <a:off x="8643828"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４</a:t>
            </a:r>
          </a:p>
        </p:txBody>
      </p:sp>
      <p:sp>
        <p:nvSpPr>
          <p:cNvPr id="11" name="正方形/長方形 10">
            <a:extLst>
              <a:ext uri="{FF2B5EF4-FFF2-40B4-BE49-F238E27FC236}">
                <a16:creationId xmlns:a16="http://schemas.microsoft.com/office/drawing/2014/main" id="{B06F75FD-8A96-4424-B99A-F07CE90D9CC4}"/>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管理計画認定制度（国の認定基準パブリックコメント案）</a:t>
            </a:r>
          </a:p>
        </p:txBody>
      </p:sp>
    </p:spTree>
    <p:extLst>
      <p:ext uri="{BB962C8B-B14F-4D97-AF65-F5344CB8AC3E}">
        <p14:creationId xmlns:p14="http://schemas.microsoft.com/office/powerpoint/2010/main" val="3266804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マンション管理標準指針</a:t>
            </a:r>
          </a:p>
        </p:txBody>
      </p:sp>
      <p:sp>
        <p:nvSpPr>
          <p:cNvPr id="5" name="テキスト ボックス 4">
            <a:extLst>
              <a:ext uri="{FF2B5EF4-FFF2-40B4-BE49-F238E27FC236}">
                <a16:creationId xmlns:a16="http://schemas.microsoft.com/office/drawing/2014/main" id="{EA38BAC2-6118-4AC3-8C15-16A7F6BED30C}"/>
              </a:ext>
            </a:extLst>
          </p:cNvPr>
          <p:cNvSpPr txBox="1"/>
          <p:nvPr/>
        </p:nvSpPr>
        <p:spPr>
          <a:xfrm>
            <a:off x="8625814"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５</a:t>
            </a:r>
          </a:p>
        </p:txBody>
      </p:sp>
      <p:grpSp>
        <p:nvGrpSpPr>
          <p:cNvPr id="38" name="グループ化 37">
            <a:extLst>
              <a:ext uri="{FF2B5EF4-FFF2-40B4-BE49-F238E27FC236}">
                <a16:creationId xmlns:a16="http://schemas.microsoft.com/office/drawing/2014/main" id="{BB3542F8-F125-4BEE-9BB8-A0365DCFF711}"/>
              </a:ext>
            </a:extLst>
          </p:cNvPr>
          <p:cNvGrpSpPr/>
          <p:nvPr/>
        </p:nvGrpSpPr>
        <p:grpSpPr>
          <a:xfrm>
            <a:off x="403352" y="1437201"/>
            <a:ext cx="5122280" cy="5152169"/>
            <a:chOff x="287655" y="1030566"/>
            <a:chExt cx="5655231" cy="5688230"/>
          </a:xfrm>
        </p:grpSpPr>
        <p:grpSp>
          <p:nvGrpSpPr>
            <p:cNvPr id="36" name="グループ化 35">
              <a:extLst>
                <a:ext uri="{FF2B5EF4-FFF2-40B4-BE49-F238E27FC236}">
                  <a16:creationId xmlns:a16="http://schemas.microsoft.com/office/drawing/2014/main" id="{E4BE0D90-7604-48F1-9420-82A8AE598E9D}"/>
                </a:ext>
              </a:extLst>
            </p:cNvPr>
            <p:cNvGrpSpPr/>
            <p:nvPr/>
          </p:nvGrpSpPr>
          <p:grpSpPr>
            <a:xfrm>
              <a:off x="300731" y="1033601"/>
              <a:ext cx="5642155" cy="5685195"/>
              <a:chOff x="228161" y="1482138"/>
              <a:chExt cx="5338013" cy="5378733"/>
            </a:xfrm>
          </p:grpSpPr>
          <p:pic>
            <p:nvPicPr>
              <p:cNvPr id="27" name="図 26">
                <a:extLst>
                  <a:ext uri="{FF2B5EF4-FFF2-40B4-BE49-F238E27FC236}">
                    <a16:creationId xmlns:a16="http://schemas.microsoft.com/office/drawing/2014/main" id="{22471096-00FB-4874-836D-D6473DA30CD4}"/>
                  </a:ext>
                </a:extLst>
              </p:cNvPr>
              <p:cNvPicPr>
                <a:picLocks noChangeAspect="1"/>
              </p:cNvPicPr>
              <p:nvPr/>
            </p:nvPicPr>
            <p:blipFill>
              <a:blip r:embed="rId2"/>
              <a:stretch>
                <a:fillRect/>
              </a:stretch>
            </p:blipFill>
            <p:spPr>
              <a:xfrm>
                <a:off x="228161" y="1482138"/>
                <a:ext cx="5306864" cy="3637643"/>
              </a:xfrm>
              <a:prstGeom prst="rect">
                <a:avLst/>
              </a:prstGeom>
              <a:ln w="19050">
                <a:solidFill>
                  <a:schemeClr val="tx1"/>
                </a:solidFill>
              </a:ln>
            </p:spPr>
          </p:pic>
          <p:pic>
            <p:nvPicPr>
              <p:cNvPr id="32" name="図 31">
                <a:extLst>
                  <a:ext uri="{FF2B5EF4-FFF2-40B4-BE49-F238E27FC236}">
                    <a16:creationId xmlns:a16="http://schemas.microsoft.com/office/drawing/2014/main" id="{D1B6643D-E587-43C5-976D-92F893C9E5BA}"/>
                  </a:ext>
                </a:extLst>
              </p:cNvPr>
              <p:cNvPicPr>
                <a:picLocks noChangeAspect="1"/>
              </p:cNvPicPr>
              <p:nvPr/>
            </p:nvPicPr>
            <p:blipFill>
              <a:blip r:embed="rId3"/>
              <a:stretch>
                <a:fillRect/>
              </a:stretch>
            </p:blipFill>
            <p:spPr>
              <a:xfrm>
                <a:off x="231335" y="5115929"/>
                <a:ext cx="5313215" cy="1742071"/>
              </a:xfrm>
              <a:prstGeom prst="rect">
                <a:avLst/>
              </a:prstGeom>
              <a:ln w="19050">
                <a:solidFill>
                  <a:schemeClr val="tx1"/>
                </a:solidFill>
              </a:ln>
            </p:spPr>
          </p:pic>
          <p:pic>
            <p:nvPicPr>
              <p:cNvPr id="31" name="図 30">
                <a:extLst>
                  <a:ext uri="{FF2B5EF4-FFF2-40B4-BE49-F238E27FC236}">
                    <a16:creationId xmlns:a16="http://schemas.microsoft.com/office/drawing/2014/main" id="{949EA74B-E558-44DB-BA4F-847A21403C09}"/>
                  </a:ext>
                </a:extLst>
              </p:cNvPr>
              <p:cNvPicPr>
                <a:picLocks noChangeAspect="1"/>
              </p:cNvPicPr>
              <p:nvPr/>
            </p:nvPicPr>
            <p:blipFill>
              <a:blip r:embed="rId4"/>
              <a:stretch>
                <a:fillRect/>
              </a:stretch>
            </p:blipFill>
            <p:spPr>
              <a:xfrm>
                <a:off x="479195" y="6294612"/>
                <a:ext cx="5086979" cy="566259"/>
              </a:xfrm>
              <a:prstGeom prst="rect">
                <a:avLst/>
              </a:prstGeom>
            </p:spPr>
          </p:pic>
          <p:cxnSp>
            <p:nvCxnSpPr>
              <p:cNvPr id="34" name="直線コネクタ 33">
                <a:extLst>
                  <a:ext uri="{FF2B5EF4-FFF2-40B4-BE49-F238E27FC236}">
                    <a16:creationId xmlns:a16="http://schemas.microsoft.com/office/drawing/2014/main" id="{8C681F31-458C-4997-AA20-F286A8497F2E}"/>
                  </a:ext>
                </a:extLst>
              </p:cNvPr>
              <p:cNvCxnSpPr>
                <a:cxnSpLocks/>
              </p:cNvCxnSpPr>
              <p:nvPr/>
            </p:nvCxnSpPr>
            <p:spPr>
              <a:xfrm>
                <a:off x="479195" y="6294611"/>
                <a:ext cx="5065355" cy="0"/>
              </a:xfrm>
              <a:prstGeom prst="line">
                <a:avLst/>
              </a:prstGeom>
              <a:ln w="9525"/>
            </p:spPr>
            <p:style>
              <a:lnRef idx="1">
                <a:schemeClr val="dk1"/>
              </a:lnRef>
              <a:fillRef idx="0">
                <a:schemeClr val="dk1"/>
              </a:fillRef>
              <a:effectRef idx="0">
                <a:schemeClr val="dk1"/>
              </a:effectRef>
              <a:fontRef idx="minor">
                <a:schemeClr val="tx1"/>
              </a:fontRef>
            </p:style>
          </p:cxnSp>
        </p:grpSp>
        <p:sp>
          <p:nvSpPr>
            <p:cNvPr id="37" name="正方形/長方形 36">
              <a:extLst>
                <a:ext uri="{FF2B5EF4-FFF2-40B4-BE49-F238E27FC236}">
                  <a16:creationId xmlns:a16="http://schemas.microsoft.com/office/drawing/2014/main" id="{63B20C6B-E72E-4343-8D49-D1E7E5D162C6}"/>
                </a:ext>
              </a:extLst>
            </p:cNvPr>
            <p:cNvSpPr/>
            <p:nvPr/>
          </p:nvSpPr>
          <p:spPr>
            <a:xfrm>
              <a:off x="287655" y="1030566"/>
              <a:ext cx="5638800" cy="568519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正方形/長方形 38">
            <a:extLst>
              <a:ext uri="{FF2B5EF4-FFF2-40B4-BE49-F238E27FC236}">
                <a16:creationId xmlns:a16="http://schemas.microsoft.com/office/drawing/2014/main" id="{C3D75933-D673-4D90-8C6F-95D872C2D8F4}"/>
              </a:ext>
            </a:extLst>
          </p:cNvPr>
          <p:cNvSpPr/>
          <p:nvPr/>
        </p:nvSpPr>
        <p:spPr>
          <a:xfrm>
            <a:off x="287655" y="692501"/>
            <a:ext cx="8699869" cy="395830"/>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〇国の認定基準とは、</a:t>
            </a:r>
            <a:r>
              <a:rPr kumimoji="1" lang="ja-JP" altLang="en-US" b="1" u="sng" dirty="0">
                <a:solidFill>
                  <a:srgbClr val="FF0000"/>
                </a:solidFill>
              </a:rPr>
              <a:t>防災対策、防犯対策、耐震性の検討等</a:t>
            </a:r>
            <a:r>
              <a:rPr kumimoji="1" lang="ja-JP" altLang="en-US" dirty="0">
                <a:solidFill>
                  <a:schemeClr val="tx1"/>
                </a:solidFill>
              </a:rPr>
              <a:t>が異なる。</a:t>
            </a:r>
            <a:endParaRPr kumimoji="1" lang="en-US" altLang="ja-JP" dirty="0">
              <a:solidFill>
                <a:schemeClr val="tx1"/>
              </a:solidFill>
            </a:endParaRPr>
          </a:p>
        </p:txBody>
      </p:sp>
      <p:sp>
        <p:nvSpPr>
          <p:cNvPr id="40" name="テキスト ボックス 39">
            <a:extLst>
              <a:ext uri="{FF2B5EF4-FFF2-40B4-BE49-F238E27FC236}">
                <a16:creationId xmlns:a16="http://schemas.microsoft.com/office/drawing/2014/main" id="{777D4A09-126E-47AE-B8C8-B5D269B27F22}"/>
              </a:ext>
            </a:extLst>
          </p:cNvPr>
          <p:cNvSpPr txBox="1"/>
          <p:nvPr/>
        </p:nvSpPr>
        <p:spPr>
          <a:xfrm>
            <a:off x="5556019" y="6390696"/>
            <a:ext cx="3152969" cy="215444"/>
          </a:xfrm>
          <a:prstGeom prst="rect">
            <a:avLst/>
          </a:prstGeom>
          <a:noFill/>
        </p:spPr>
        <p:txBody>
          <a:bodyPr wrap="square" rtlCol="0">
            <a:spAutoFit/>
          </a:bodyPr>
          <a:lstStyle/>
          <a:p>
            <a:r>
              <a:rPr kumimoji="1" lang="ja-JP" altLang="en-US" sz="800" dirty="0"/>
              <a:t>出典：</a:t>
            </a:r>
            <a:r>
              <a:rPr kumimoji="1" lang="ja-JP" altLang="en-US" sz="800" dirty="0">
                <a:latin typeface="Meiryo UI" panose="020B0604030504040204" pitchFamily="50" charset="-128"/>
                <a:ea typeface="Meiryo UI" panose="020B0604030504040204" pitchFamily="50" charset="-128"/>
              </a:rPr>
              <a:t>国土交通省「</a:t>
            </a:r>
            <a:r>
              <a:rPr lang="ja-JP" altLang="en-US" sz="800" dirty="0"/>
              <a:t>マンション管理標準指針」（平成</a:t>
            </a:r>
            <a:r>
              <a:rPr lang="en-US" altLang="ja-JP" sz="800" dirty="0"/>
              <a:t>17</a:t>
            </a:r>
            <a:r>
              <a:rPr lang="ja-JP" altLang="en-US" sz="800" dirty="0"/>
              <a:t>年</a:t>
            </a:r>
            <a:r>
              <a:rPr lang="en-US" altLang="ja-JP" sz="800" dirty="0"/>
              <a:t>12</a:t>
            </a:r>
            <a:r>
              <a:rPr lang="ja-JP" altLang="en-US" sz="800" dirty="0"/>
              <a:t>月）　</a:t>
            </a:r>
            <a:endParaRPr kumimoji="1" lang="en-US" altLang="ja-JP" sz="800" dirty="0"/>
          </a:p>
        </p:txBody>
      </p:sp>
      <p:pic>
        <p:nvPicPr>
          <p:cNvPr id="43" name="図 42">
            <a:extLst>
              <a:ext uri="{FF2B5EF4-FFF2-40B4-BE49-F238E27FC236}">
                <a16:creationId xmlns:a16="http://schemas.microsoft.com/office/drawing/2014/main" id="{C63A32B6-3B7A-447B-9D37-9CAA306F4FFE}"/>
              </a:ext>
            </a:extLst>
          </p:cNvPr>
          <p:cNvPicPr>
            <a:picLocks noChangeAspect="1"/>
          </p:cNvPicPr>
          <p:nvPr/>
        </p:nvPicPr>
        <p:blipFill>
          <a:blip r:embed="rId5"/>
          <a:stretch>
            <a:fillRect/>
          </a:stretch>
        </p:blipFill>
        <p:spPr>
          <a:xfrm>
            <a:off x="5733579" y="1437201"/>
            <a:ext cx="3253945" cy="4454054"/>
          </a:xfrm>
          <a:prstGeom prst="rect">
            <a:avLst/>
          </a:prstGeom>
        </p:spPr>
      </p:pic>
      <p:sp>
        <p:nvSpPr>
          <p:cNvPr id="44" name="テキスト ボックス 43">
            <a:extLst>
              <a:ext uri="{FF2B5EF4-FFF2-40B4-BE49-F238E27FC236}">
                <a16:creationId xmlns:a16="http://schemas.microsoft.com/office/drawing/2014/main" id="{1922A376-E908-4EFA-A72D-396495785FE8}"/>
              </a:ext>
            </a:extLst>
          </p:cNvPr>
          <p:cNvSpPr txBox="1"/>
          <p:nvPr/>
        </p:nvSpPr>
        <p:spPr>
          <a:xfrm>
            <a:off x="823394" y="1192841"/>
            <a:ext cx="4358886" cy="253916"/>
          </a:xfrm>
          <a:prstGeom prst="rect">
            <a:avLst/>
          </a:prstGeom>
          <a:noFill/>
        </p:spPr>
        <p:txBody>
          <a:bodyPr wrap="none" rtlCol="0">
            <a:spAutoFit/>
          </a:bodyPr>
          <a:lstStyle/>
          <a:p>
            <a:r>
              <a:rPr kumimoji="1" lang="ja-JP" altLang="en-US" sz="1050" b="1" dirty="0"/>
              <a:t>マンション管理標準指針（国の認定基準案と異なる主な項目を抜粋）</a:t>
            </a:r>
          </a:p>
        </p:txBody>
      </p:sp>
    </p:spTree>
    <p:extLst>
      <p:ext uri="{BB962C8B-B14F-4D97-AF65-F5344CB8AC3E}">
        <p14:creationId xmlns:p14="http://schemas.microsoft.com/office/powerpoint/2010/main" val="147558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その他の事例等</a:t>
            </a:r>
          </a:p>
        </p:txBody>
      </p:sp>
      <p:sp>
        <p:nvSpPr>
          <p:cNvPr id="5" name="テキスト ボックス 4">
            <a:extLst>
              <a:ext uri="{FF2B5EF4-FFF2-40B4-BE49-F238E27FC236}">
                <a16:creationId xmlns:a16="http://schemas.microsoft.com/office/drawing/2014/main" id="{EA38BAC2-6118-4AC3-8C15-16A7F6BED30C}"/>
              </a:ext>
            </a:extLst>
          </p:cNvPr>
          <p:cNvSpPr txBox="1"/>
          <p:nvPr/>
        </p:nvSpPr>
        <p:spPr>
          <a:xfrm>
            <a:off x="8625814" y="6412334"/>
            <a:ext cx="415498" cy="369332"/>
          </a:xfrm>
          <a:prstGeom prst="rect">
            <a:avLst/>
          </a:prstGeom>
          <a:solidFill>
            <a:schemeClr val="bg1"/>
          </a:solidFill>
          <a:ln>
            <a:solidFill>
              <a:schemeClr val="tx1"/>
            </a:solidFill>
          </a:ln>
        </p:spPr>
        <p:txBody>
          <a:bodyPr wrap="none" rtlCol="0">
            <a:spAutoFit/>
          </a:bodyPr>
          <a:lstStyle/>
          <a:p>
            <a:r>
              <a:rPr kumimoji="1" lang="ja-JP" altLang="en-US" dirty="0"/>
              <a:t>６</a:t>
            </a:r>
          </a:p>
        </p:txBody>
      </p:sp>
      <p:graphicFrame>
        <p:nvGraphicFramePr>
          <p:cNvPr id="6" name="表 5"/>
          <p:cNvGraphicFramePr>
            <a:graphicFrameLocks noGrp="1"/>
          </p:cNvGraphicFramePr>
          <p:nvPr>
            <p:extLst>
              <p:ext uri="{D42A27DB-BD31-4B8C-83A1-F6EECF244321}">
                <p14:modId xmlns:p14="http://schemas.microsoft.com/office/powerpoint/2010/main" val="1365468475"/>
              </p:ext>
            </p:extLst>
          </p:nvPr>
        </p:nvGraphicFramePr>
        <p:xfrm>
          <a:off x="370625" y="814607"/>
          <a:ext cx="8255189" cy="2457450"/>
        </p:xfrm>
        <a:graphic>
          <a:graphicData uri="http://schemas.openxmlformats.org/drawingml/2006/table">
            <a:tbl>
              <a:tblPr/>
              <a:tblGrid>
                <a:gridCol w="3531674">
                  <a:extLst>
                    <a:ext uri="{9D8B030D-6E8A-4147-A177-3AD203B41FA5}">
                      <a16:colId xmlns:a16="http://schemas.microsoft.com/office/drawing/2014/main" val="40253150"/>
                    </a:ext>
                  </a:extLst>
                </a:gridCol>
                <a:gridCol w="3541690">
                  <a:extLst>
                    <a:ext uri="{9D8B030D-6E8A-4147-A177-3AD203B41FA5}">
                      <a16:colId xmlns:a16="http://schemas.microsoft.com/office/drawing/2014/main" val="1840254548"/>
                    </a:ext>
                  </a:extLst>
                </a:gridCol>
                <a:gridCol w="1181825">
                  <a:extLst>
                    <a:ext uri="{9D8B030D-6E8A-4147-A177-3AD203B41FA5}">
                      <a16:colId xmlns:a16="http://schemas.microsoft.com/office/drawing/2014/main" val="104603592"/>
                    </a:ext>
                  </a:extLst>
                </a:gridCol>
              </a:tblGrid>
              <a:tr h="238125">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その他の制度等について</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675508"/>
                  </a:ext>
                </a:extLst>
              </a:tr>
              <a:tr h="238125">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名称等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内容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757211"/>
                  </a:ext>
                </a:extLst>
              </a:tr>
              <a:tr h="419100">
                <a:tc>
                  <a:txBody>
                    <a:bodyPr/>
                    <a:lstStyle/>
                    <a:p>
                      <a:pPr algn="l" rtl="0"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国土交通省住宅局建築指導課、</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rtl="0"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経済産業省産業保安グループ電力安全課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rtl="0" fontAlgn="ctr"/>
                      <a:r>
                        <a:rPr lang="ja-JP" altLang="en-US" sz="1200" b="0" i="0" u="none" strike="noStrike" spc="-100" baseline="0" dirty="0">
                          <a:solidFill>
                            <a:srgbClr val="000000"/>
                          </a:solidFill>
                          <a:effectLst/>
                          <a:latin typeface="游ゴシック" panose="020B0400000000000000" pitchFamily="50" charset="-128"/>
                          <a:ea typeface="游ゴシック" panose="020B0400000000000000" pitchFamily="50" charset="-128"/>
                        </a:rPr>
                        <a:t>「建築物における電気設備の浸水対策ガイドライン」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マンションの浸水対策等を記載</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参考資料２</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１～２ページ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411674"/>
                  </a:ext>
                </a:extLst>
              </a:tr>
              <a:tr h="238125">
                <a:tc>
                  <a:txBody>
                    <a:bodyPr/>
                    <a:lstStyle/>
                    <a:p>
                      <a:pPr algn="l" rtl="0"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大阪府防災力強化マンション認定制度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一定の基準を満たすマンションを大阪府が認定し、大阪府</a:t>
                      </a: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HP</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で公表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参考資料２</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３ページ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1042706"/>
                  </a:ext>
                </a:extLst>
              </a:tr>
              <a:tr h="628650">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一般社団法人マンション管理業協会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マンション管理適正評価制度</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管理計画認定制度の基準を含む評価基準を検討中</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地方公共団体等との情報共有を検討中</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保険料等の割引を検討中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参考資料２</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４～５ページ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279843"/>
                  </a:ext>
                </a:extLst>
              </a:tr>
              <a:tr h="419100">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日本マンション管理士会連合会　</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マンション管理適正化診断サービス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診断結果を保険料等の割引に利用できる</a:t>
                      </a:r>
                      <a:b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診断にかかるマニュアルは非公開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参考資料２</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６ページ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283055"/>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979488339"/>
              </p:ext>
            </p:extLst>
          </p:nvPr>
        </p:nvGraphicFramePr>
        <p:xfrm>
          <a:off x="370625" y="3654012"/>
          <a:ext cx="8255188" cy="2874645"/>
        </p:xfrm>
        <a:graphic>
          <a:graphicData uri="http://schemas.openxmlformats.org/drawingml/2006/table">
            <a:tbl>
              <a:tblPr/>
              <a:tblGrid>
                <a:gridCol w="1123324">
                  <a:extLst>
                    <a:ext uri="{9D8B030D-6E8A-4147-A177-3AD203B41FA5}">
                      <a16:colId xmlns:a16="http://schemas.microsoft.com/office/drawing/2014/main" val="1943729379"/>
                    </a:ext>
                  </a:extLst>
                </a:gridCol>
                <a:gridCol w="5434885">
                  <a:extLst>
                    <a:ext uri="{9D8B030D-6E8A-4147-A177-3AD203B41FA5}">
                      <a16:colId xmlns:a16="http://schemas.microsoft.com/office/drawing/2014/main" val="570758121"/>
                    </a:ext>
                  </a:extLst>
                </a:gridCol>
                <a:gridCol w="1696979">
                  <a:extLst>
                    <a:ext uri="{9D8B030D-6E8A-4147-A177-3AD203B41FA5}">
                      <a16:colId xmlns:a16="http://schemas.microsoft.com/office/drawing/2014/main" val="2411379392"/>
                    </a:ext>
                  </a:extLst>
                </a:gridCol>
              </a:tblGrid>
              <a:tr h="238125">
                <a:tc gridSpan="2">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建物・設備の老朽化と区分所有者の高齢化という「２つの老い」について</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592499"/>
                  </a:ext>
                </a:extLst>
              </a:tr>
              <a:tr h="628650">
                <a:tc>
                  <a:txBody>
                    <a:bodyPr/>
                    <a:lstStyle/>
                    <a:p>
                      <a:pPr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課題</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管理組合役員の担い手不足や、総会運営や集会の議決困難が課題</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spc="-50" baseline="0" dirty="0">
                          <a:solidFill>
                            <a:srgbClr val="000000"/>
                          </a:solidFill>
                          <a:effectLst/>
                          <a:latin typeface="游ゴシック" panose="020B0400000000000000" pitchFamily="50" charset="-128"/>
                          <a:ea typeface="游ゴシック" panose="020B0400000000000000" pitchFamily="50" charset="-128"/>
                        </a:rPr>
                        <a:t>築４０年を超えるような高経年マンションはハード面の問題を抱えるものが多く、</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一定割合適時適切な大規模修繕が実施できていない可能性がある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参考資料２</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７～８ページ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012882"/>
                  </a:ext>
                </a:extLst>
              </a:tr>
              <a:tr h="1257300">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マンション政策小委員会とりまとめにおける対応の方向性</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国は、地方公共団体による管理組合への外部専門家の派遣や、管理組合の運営を担う外部専門家の育成等に対して一層の支援を行うべき</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マンションの長寿命化に向けた取組に対する支援、長期修繕計画の作成やそれに基づく適正な修繕積立金の積立の誘導を図るためのガイドラインの見直しの検討、大規模修繕等のための多様な資金調達手段の拡充（リバースモーゲージの活用やローンプレーヤーの拡大等）を図るべ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参考資料２</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９ページ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4492217"/>
                  </a:ext>
                </a:extLst>
              </a:tr>
              <a:tr h="187643">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対応事例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dirty="0">
                          <a:latin typeface="游ゴシック" panose="020B0400000000000000" pitchFamily="50" charset="-128"/>
                        </a:rPr>
                        <a:t>国土交通省のマンション管理適正化・再生推進事業等において様々な事例が公表されている</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参考資料２</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algn="l" fontAlgn="ct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10</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12</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178929"/>
                  </a:ext>
                </a:extLst>
              </a:tr>
              <a:tr h="187643">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その他</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分散型サービス付き高齢者向け住宅についての議論や、マンションの一部をサービス付き高齢者向け住宅にする事例がある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游ゴシック" panose="020B0400000000000000" pitchFamily="50" charset="-128"/>
                          <a:ea typeface="+mn-ea"/>
                        </a:rPr>
                        <a:t>参考資料２</a:t>
                      </a:r>
                      <a:endParaRPr lang="en-US" altLang="ja-JP" sz="1200" b="0" i="0" u="none" strike="noStrike" dirty="0">
                        <a:solidFill>
                          <a:srgbClr val="000000"/>
                        </a:solidFill>
                        <a:effectLst/>
                        <a:latin typeface="游ゴシック" panose="020B0400000000000000" pitchFamily="50" charset="-128"/>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mn-ea"/>
                        </a:rPr>
                        <a:t>13</a:t>
                      </a:r>
                      <a:r>
                        <a:rPr lang="ja-JP" altLang="en-US" sz="1200" b="0" i="0" u="none" strike="noStrike" dirty="0">
                          <a:solidFill>
                            <a:srgbClr val="000000"/>
                          </a:solidFill>
                          <a:effectLst/>
                          <a:latin typeface="游ゴシック" panose="020B0400000000000000" pitchFamily="50" charset="-128"/>
                          <a:ea typeface="+mn-ea"/>
                        </a:rPr>
                        <a:t>～</a:t>
                      </a:r>
                      <a:r>
                        <a:rPr lang="en-US" altLang="ja-JP" sz="1200" b="0" i="0" u="none" strike="noStrike" dirty="0">
                          <a:solidFill>
                            <a:srgbClr val="000000"/>
                          </a:solidFill>
                          <a:effectLst/>
                          <a:latin typeface="游ゴシック" panose="020B0400000000000000" pitchFamily="50" charset="-128"/>
                          <a:ea typeface="+mn-ea"/>
                        </a:rPr>
                        <a:t>15</a:t>
                      </a:r>
                      <a:r>
                        <a:rPr lang="ja-JP" altLang="en-US" sz="1200" b="0" i="0" u="none" strike="noStrike" dirty="0">
                          <a:solidFill>
                            <a:srgbClr val="000000"/>
                          </a:solidFill>
                          <a:effectLst/>
                          <a:latin typeface="游ゴシック" panose="020B0400000000000000" pitchFamily="50" charset="-128"/>
                          <a:ea typeface="+mn-ea"/>
                        </a:rPr>
                        <a:t>ページ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660225"/>
                  </a:ext>
                </a:extLst>
              </a:tr>
            </a:tbl>
          </a:graphicData>
        </a:graphic>
      </p:graphicFrame>
    </p:spTree>
    <p:extLst>
      <p:ext uri="{BB962C8B-B14F-4D97-AF65-F5344CB8AC3E}">
        <p14:creationId xmlns:p14="http://schemas.microsoft.com/office/powerpoint/2010/main" val="2187850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2398A4F-77A8-4F32-9BAD-606DD1626B21}"/>
              </a:ext>
            </a:extLst>
          </p:cNvPr>
          <p:cNvSpPr txBox="1"/>
          <p:nvPr/>
        </p:nvSpPr>
        <p:spPr>
          <a:xfrm>
            <a:off x="8643828" y="6412334"/>
            <a:ext cx="418704" cy="369332"/>
          </a:xfrm>
          <a:prstGeom prst="rect">
            <a:avLst/>
          </a:prstGeom>
          <a:solidFill>
            <a:schemeClr val="bg1"/>
          </a:solidFill>
          <a:ln>
            <a:solidFill>
              <a:schemeClr val="tx1"/>
            </a:solidFill>
          </a:ln>
        </p:spPr>
        <p:txBody>
          <a:bodyPr wrap="none" rtlCol="0">
            <a:spAutoFit/>
          </a:bodyPr>
          <a:lstStyle/>
          <a:p>
            <a:r>
              <a:rPr kumimoji="1" lang="ja-JP" altLang="en-US" dirty="0"/>
              <a:t>７</a:t>
            </a:r>
          </a:p>
        </p:txBody>
      </p:sp>
      <p:sp>
        <p:nvSpPr>
          <p:cNvPr id="11" name="正方形/長方形 10">
            <a:extLst>
              <a:ext uri="{FF2B5EF4-FFF2-40B4-BE49-F238E27FC236}">
                <a16:creationId xmlns:a16="http://schemas.microsoft.com/office/drawing/2014/main" id="{65EF5201-06D6-429F-BF32-5675B783C4E5}"/>
              </a:ext>
            </a:extLst>
          </p:cNvPr>
          <p:cNvSpPr/>
          <p:nvPr/>
        </p:nvSpPr>
        <p:spPr>
          <a:xfrm>
            <a:off x="0" y="0"/>
            <a:ext cx="9144000" cy="49754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latin typeface="Meiryo UI" panose="020B0604030504040204" pitchFamily="50" charset="-128"/>
                <a:ea typeface="Meiryo UI" panose="020B0604030504040204" pitchFamily="50" charset="-128"/>
              </a:rPr>
              <a:t>　適切な管理の基準案（たたき台）</a:t>
            </a:r>
          </a:p>
        </p:txBody>
      </p:sp>
      <p:graphicFrame>
        <p:nvGraphicFramePr>
          <p:cNvPr id="3" name="表 2">
            <a:extLst>
              <a:ext uri="{FF2B5EF4-FFF2-40B4-BE49-F238E27FC236}">
                <a16:creationId xmlns:a16="http://schemas.microsoft.com/office/drawing/2014/main" id="{EDE78294-433A-494A-ADF3-9CFE46C4369F}"/>
              </a:ext>
            </a:extLst>
          </p:cNvPr>
          <p:cNvGraphicFramePr>
            <a:graphicFrameLocks noGrp="1"/>
          </p:cNvGraphicFramePr>
          <p:nvPr>
            <p:extLst>
              <p:ext uri="{D42A27DB-BD31-4B8C-83A1-F6EECF244321}">
                <p14:modId xmlns:p14="http://schemas.microsoft.com/office/powerpoint/2010/main" val="3157664623"/>
              </p:ext>
            </p:extLst>
          </p:nvPr>
        </p:nvGraphicFramePr>
        <p:xfrm>
          <a:off x="419100" y="818048"/>
          <a:ext cx="8224728" cy="5778952"/>
        </p:xfrm>
        <a:graphic>
          <a:graphicData uri="http://schemas.openxmlformats.org/drawingml/2006/table">
            <a:tbl>
              <a:tblPr/>
              <a:tblGrid>
                <a:gridCol w="1009650">
                  <a:extLst>
                    <a:ext uri="{9D8B030D-6E8A-4147-A177-3AD203B41FA5}">
                      <a16:colId xmlns:a16="http://schemas.microsoft.com/office/drawing/2014/main" val="316361417"/>
                    </a:ext>
                  </a:extLst>
                </a:gridCol>
                <a:gridCol w="3558257">
                  <a:extLst>
                    <a:ext uri="{9D8B030D-6E8A-4147-A177-3AD203B41FA5}">
                      <a16:colId xmlns:a16="http://schemas.microsoft.com/office/drawing/2014/main" val="3694527723"/>
                    </a:ext>
                  </a:extLst>
                </a:gridCol>
                <a:gridCol w="3656821">
                  <a:extLst>
                    <a:ext uri="{9D8B030D-6E8A-4147-A177-3AD203B41FA5}">
                      <a16:colId xmlns:a16="http://schemas.microsoft.com/office/drawing/2014/main" val="4093604070"/>
                    </a:ext>
                  </a:extLst>
                </a:gridCol>
              </a:tblGrid>
              <a:tr h="176212">
                <a:tc rowSpan="2">
                  <a:txBody>
                    <a:bodyPr/>
                    <a:lstStyle/>
                    <a:p>
                      <a:pPr marL="72000" algn="ctr" fontAlgn="ctr"/>
                      <a:r>
                        <a:rPr lang="ja-JP" altLang="en-US" sz="100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ctr" fontAlgn="ctr"/>
                      <a:r>
                        <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rPr>
                        <a:t>適切な管理の基準案</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kumimoji="1" lang="ja-JP" altLang="en-US"/>
                    </a:p>
                  </a:txBody>
                  <a:tcPr/>
                </a:tc>
                <a:extLst>
                  <a:ext uri="{0D108BD9-81ED-4DB2-BD59-A6C34878D82A}">
                    <a16:rowId xmlns:a16="http://schemas.microsoft.com/office/drawing/2014/main" val="2325768063"/>
                  </a:ext>
                </a:extLst>
              </a:tr>
              <a:tr h="176212">
                <a:tc vMerge="1">
                  <a:txBody>
                    <a:bodyPr/>
                    <a:lstStyle/>
                    <a:p>
                      <a:endParaRPr kumimoji="1" lang="ja-JP" altLang="en-US"/>
                    </a:p>
                  </a:txBody>
                  <a:tcPr/>
                </a:tc>
                <a:tc>
                  <a:txBody>
                    <a:bodyPr/>
                    <a:lstStyle/>
                    <a:p>
                      <a:pPr marL="72000" algn="ctr" fontAlgn="ctr"/>
                      <a:r>
                        <a:rPr lang="zh-TW" altLang="en-US" sz="1400" b="0" i="0" u="none" strike="noStrike" dirty="0">
                          <a:solidFill>
                            <a:srgbClr val="000000"/>
                          </a:solidFill>
                          <a:effectLst/>
                          <a:latin typeface="游ゴシック" panose="020B0400000000000000" pitchFamily="50" charset="-128"/>
                          <a:ea typeface="游ゴシック" panose="020B0400000000000000" pitchFamily="50" charset="-128"/>
                        </a:rPr>
                        <a:t>管理計画認定基準</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72000" algn="ctr"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301533373"/>
                  </a:ext>
                </a:extLst>
              </a:tr>
              <a:tr h="528637">
                <a:tc>
                  <a:txBody>
                    <a:bodyPr/>
                    <a:lstStyle/>
                    <a:p>
                      <a:pPr marL="72000"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基本となる</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国の基準等</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認定基準案</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マンションの管理の適正化の推進を図るための基本的な方針案、マンション標準管理規約、マンション管理標準指針</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9919655"/>
                  </a:ext>
                </a:extLst>
              </a:tr>
              <a:tr h="1626529">
                <a:tc>
                  <a:txBody>
                    <a:bodyPr/>
                    <a:lstStyle/>
                    <a:p>
                      <a:pPr marL="72000"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耐震性能</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ctr"/>
                      <a:r>
                        <a:rPr lang="en-US" altLang="ja-JP" sz="1200" b="1" i="0" u="none" strike="noStrike" dirty="0">
                          <a:solidFill>
                            <a:srgbClr val="FF0000"/>
                          </a:solidFill>
                          <a:effectLst/>
                          <a:latin typeface="游ゴシック" panose="020B0400000000000000" pitchFamily="50" charset="-128"/>
                          <a:ea typeface="游ゴシック" panose="020B0400000000000000" pitchFamily="50" charset="-128"/>
                        </a:rPr>
                        <a:t>【</a:t>
                      </a:r>
                      <a:r>
                        <a:rPr lang="ja-JP" altLang="en-US" sz="1200" b="1" i="0" u="none" strike="noStrike" dirty="0">
                          <a:solidFill>
                            <a:srgbClr val="FF0000"/>
                          </a:solidFill>
                          <a:effectLst/>
                          <a:latin typeface="游ゴシック" panose="020B0400000000000000" pitchFamily="50" charset="-128"/>
                          <a:ea typeface="游ゴシック" panose="020B0400000000000000" pitchFamily="50" charset="-128"/>
                        </a:rPr>
                        <a:t>追加基準案</a:t>
                      </a:r>
                      <a:r>
                        <a:rPr lang="en-US" altLang="ja-JP" sz="1200" b="1" i="0" u="none" strike="noStrike" dirty="0">
                          <a:solidFill>
                            <a:srgbClr val="FF0000"/>
                          </a:solidFill>
                          <a:effectLst/>
                          <a:latin typeface="游ゴシック" panose="020B0400000000000000" pitchFamily="50" charset="-128"/>
                          <a:ea typeface="游ゴシック" panose="020B0400000000000000" pitchFamily="50" charset="-128"/>
                        </a:rPr>
                        <a:t>】</a:t>
                      </a:r>
                    </a:p>
                    <a:p>
                      <a:pPr marL="72000" algn="l"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建築物の耐震改修の促進に関する法律に</a:t>
                      </a:r>
                      <a:r>
                        <a:rPr lang="ja-JP" altLang="en-US" sz="1200" b="1" i="0" u="none" strike="noStrike" dirty="0">
                          <a:solidFill>
                            <a:srgbClr val="000000"/>
                          </a:solidFill>
                          <a:effectLst/>
                          <a:latin typeface="游ゴシック" panose="020B0400000000000000" pitchFamily="50" charset="-128"/>
                          <a:ea typeface="+mn-ea"/>
                        </a:rPr>
                        <a:t>よる建築物の耐震改修の計画を作成し、所管行政庁の認定</a:t>
                      </a: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を取得しており、かつ、その工事が５年以内に完了する計画であること（昭和５６年５月３１日以前に建築基準法に基づく確認済証が交付され、かつ、地震に対する安全性を証する書類を管理組合が保管していないマンションに限る。）</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ー</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7297570"/>
                  </a:ext>
                </a:extLst>
              </a:tr>
              <a:tr h="689052">
                <a:tc>
                  <a:txBody>
                    <a:bodyPr/>
                    <a:lstStyle/>
                    <a:p>
                      <a:pPr marL="72000" algn="l" fontAlgn="ct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防災対策</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en-US" altLang="ja-JP" sz="1200" b="1" i="0" u="none" strike="noStrike" dirty="0">
                          <a:solidFill>
                            <a:srgbClr val="FF0000"/>
                          </a:solidFill>
                          <a:effectLst/>
                          <a:latin typeface="游ゴシック" panose="020B0400000000000000" pitchFamily="50" charset="-128"/>
                          <a:ea typeface="+mn-ea"/>
                        </a:rPr>
                        <a:t>【</a:t>
                      </a:r>
                      <a:r>
                        <a:rPr lang="ja-JP" altLang="en-US" sz="1200" b="1" i="0" u="none" strike="noStrike" dirty="0">
                          <a:solidFill>
                            <a:srgbClr val="FF0000"/>
                          </a:solidFill>
                          <a:effectLst/>
                          <a:latin typeface="游ゴシック" panose="020B0400000000000000" pitchFamily="50" charset="-128"/>
                          <a:ea typeface="+mn-ea"/>
                        </a:rPr>
                        <a:t>追加基準案</a:t>
                      </a:r>
                      <a:r>
                        <a:rPr lang="en-US" altLang="ja-JP" sz="1200" b="1" i="0" u="none" strike="noStrike" dirty="0">
                          <a:solidFill>
                            <a:srgbClr val="FF0000"/>
                          </a:solidFill>
                          <a:effectLst/>
                          <a:latin typeface="游ゴシック" panose="020B0400000000000000" pitchFamily="50" charset="-128"/>
                          <a:ea typeface="+mn-ea"/>
                        </a:rPr>
                        <a:t>】</a:t>
                      </a:r>
                    </a:p>
                    <a:p>
                      <a:pPr marL="72000" algn="l"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防災対策を実施していること（マンション管理標準指針に示す標準的な対応をしていること）</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建築物における電気設備の浸水対策ガイドライン</a:t>
                      </a:r>
                      <a:b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施策例：建築物における電気設備の浸水対策ガイドライン</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の周知啓発</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2989867"/>
                  </a:ext>
                </a:extLst>
              </a:tr>
              <a:tr h="2470005">
                <a:tc>
                  <a:txBody>
                    <a:bodyPr/>
                    <a:lstStyle/>
                    <a:p>
                      <a:pPr marL="72000" algn="l" fontAlgn="ctr"/>
                      <a:r>
                        <a:rPr lang="en-US" altLang="ja-JP" sz="12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1200" b="0" i="0" u="none" strike="noStrike">
                          <a:solidFill>
                            <a:srgbClr val="000000"/>
                          </a:solidFill>
                          <a:effectLst/>
                          <a:latin typeface="游ゴシック" panose="020B0400000000000000" pitchFamily="50" charset="-128"/>
                          <a:ea typeface="游ゴシック" panose="020B0400000000000000" pitchFamily="50" charset="-128"/>
                        </a:rPr>
                        <a:t>つの老い</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err="1">
                          <a:solidFill>
                            <a:srgbClr val="000000"/>
                          </a:solidFill>
                          <a:effectLst/>
                          <a:latin typeface="游ゴシック" panose="020B0400000000000000" pitchFamily="50" charset="-128"/>
                          <a:ea typeface="+mn-ea"/>
                        </a:rPr>
                        <a:t>ー</a:t>
                      </a:r>
                      <a:endParaRPr lang="ja-JP" altLang="en-US" sz="1200" b="1" i="0" u="none" strike="noStrike" dirty="0">
                        <a:solidFill>
                          <a:srgbClr val="000000"/>
                        </a:solidFill>
                        <a:effectLst/>
                        <a:latin typeface="游ゴシック" panose="020B0400000000000000" pitchFamily="50" charset="-128"/>
                        <a:ea typeface="+mn-ea"/>
                      </a:endParaRP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ctr"/>
                      <a:r>
                        <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rPr>
                        <a:t>ー</a:t>
                      </a:r>
                      <a:endParaRPr lang="en-US" altLang="ja-JP" sz="1200" b="1"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施策例：外部専門家の活用ガイドラインや国のモデル事例</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の横展開、事例調査や想定される課題等の研究、</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管理組合への外部専門家派遣　など</a:t>
                      </a:r>
                      <a:br>
                        <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（事例調査の例）</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◦分散型サービス付き高齢者向け住宅にする場合、</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マンション管理における留意点やサービス提供</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者との連携方法</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（課題等の例）</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◦認知症を患う高齢者などの要配慮者が居住して</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いる場合、マンション管理における留意点や福</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祉サービス提供者等との連携方法</a:t>
                      </a:r>
                      <a:b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b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◦単身の高齢者が所有する場合の推定相続人等の</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p>
                      <a:pPr marL="72000" algn="l"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連絡先の把握方法</a:t>
                      </a:r>
                    </a:p>
                  </a:txBody>
                  <a:tcPr marL="6002" marR="6002" marT="600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4997176"/>
                  </a:ext>
                </a:extLst>
              </a:tr>
            </a:tbl>
          </a:graphicData>
        </a:graphic>
      </p:graphicFrame>
    </p:spTree>
    <p:extLst>
      <p:ext uri="{BB962C8B-B14F-4D97-AF65-F5344CB8AC3E}">
        <p14:creationId xmlns:p14="http://schemas.microsoft.com/office/powerpoint/2010/main" val="27430226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2708</Words>
  <Application>Microsoft Office PowerPoint</Application>
  <PresentationFormat>画面に合わせる (4:3)</PresentationFormat>
  <Paragraphs>242</Paragraphs>
  <Slides>15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藤井　佑</dc:creator>
  <cp:lastModifiedBy>藤井　佑</cp:lastModifiedBy>
  <cp:revision>37</cp:revision>
  <dcterms:created xsi:type="dcterms:W3CDTF">2021-05-19T05:18:55Z</dcterms:created>
  <dcterms:modified xsi:type="dcterms:W3CDTF">2021-06-14T07:13:10Z</dcterms:modified>
</cp:coreProperties>
</file>