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0691813" cy="7559675"/>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38" autoAdjust="0"/>
    <p:restoredTop sz="94660"/>
  </p:normalViewPr>
  <p:slideViewPr>
    <p:cSldViewPr snapToGrid="0">
      <p:cViewPr>
        <p:scale>
          <a:sx n="125" d="100"/>
          <a:sy n="125" d="100"/>
        </p:scale>
        <p:origin x="-816" y="-26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2020/2/14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3881514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2020/2/14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632550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2020/2/14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3009832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2020/2/14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1367797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2020/2/14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11921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2D5AAC6-8262-4F3F-9098-CFF8F928E159}" type="datetimeFigureOut">
              <a:rPr kumimoji="1" lang="ja-JP" altLang="en-US" smtClean="0"/>
              <a:t>2020/2/14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410076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smtClean="0"/>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smtClean="0"/>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2D5AAC6-8262-4F3F-9098-CFF8F928E159}" type="datetimeFigureOut">
              <a:rPr kumimoji="1" lang="ja-JP" altLang="en-US" smtClean="0"/>
              <a:t>2020/2/14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3790324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2D5AAC6-8262-4F3F-9098-CFF8F928E159}" type="datetimeFigureOut">
              <a:rPr kumimoji="1" lang="ja-JP" altLang="en-US" smtClean="0"/>
              <a:t>2020/2/14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428051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D5AAC6-8262-4F3F-9098-CFF8F928E159}" type="datetimeFigureOut">
              <a:rPr kumimoji="1" lang="ja-JP" altLang="en-US" smtClean="0"/>
              <a:t>2020/2/14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098345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2D5AAC6-8262-4F3F-9098-CFF8F928E159}" type="datetimeFigureOut">
              <a:rPr kumimoji="1" lang="ja-JP" altLang="en-US" smtClean="0"/>
              <a:t>2020/2/14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890276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smtClean="0"/>
              <a:t>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2D5AAC6-8262-4F3F-9098-CFF8F928E159}" type="datetimeFigureOut">
              <a:rPr kumimoji="1" lang="ja-JP" altLang="en-US" smtClean="0"/>
              <a:t>2020/2/14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638867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B2D5AAC6-8262-4F3F-9098-CFF8F928E159}" type="datetimeFigureOut">
              <a:rPr kumimoji="1" lang="ja-JP" altLang="en-US" smtClean="0"/>
              <a:t>2020/2/14</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7635803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1994439" y="1793534"/>
            <a:ext cx="5597692" cy="5731459"/>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サブタイトル 2"/>
          <p:cNvSpPr>
            <a:spLocks noGrp="1"/>
          </p:cNvSpPr>
          <p:nvPr>
            <p:ph type="subTitle" idx="1"/>
          </p:nvPr>
        </p:nvSpPr>
        <p:spPr>
          <a:xfrm>
            <a:off x="257699" y="144001"/>
            <a:ext cx="10080000" cy="324000"/>
          </a:xfrm>
          <a:solidFill>
            <a:schemeClr val="accent1">
              <a:lumMod val="60000"/>
              <a:lumOff val="40000"/>
            </a:schemeClr>
          </a:solidFill>
        </p:spPr>
        <p:txBody>
          <a:bodyPr anchor="b" anchorCtr="1">
            <a:noAutofit/>
          </a:bodyPr>
          <a:lstStyle/>
          <a:p>
            <a:r>
              <a:rPr lang="ja-JP" altLang="en-US" sz="1600" dirty="0" smtClean="0"/>
              <a:t>新たな大阪府男女共同参画計画（おおさか男女共同参画プラン）の策定に向けた論点整理</a:t>
            </a:r>
            <a:endParaRPr kumimoji="1" lang="ja-JP" altLang="en-US" sz="1600" dirty="0"/>
          </a:p>
        </p:txBody>
      </p:sp>
      <p:sp>
        <p:nvSpPr>
          <p:cNvPr id="24" name="テキスト ボックス 23"/>
          <p:cNvSpPr txBox="1"/>
          <p:nvPr/>
        </p:nvSpPr>
        <p:spPr>
          <a:xfrm>
            <a:off x="2037520" y="2046104"/>
            <a:ext cx="5487996" cy="649152"/>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smtClean="0"/>
              <a:t>【</a:t>
            </a:r>
            <a:r>
              <a:rPr lang="ja-JP" altLang="en-US" sz="800" b="1" dirty="0" smtClean="0"/>
              <a:t>１</a:t>
            </a:r>
            <a:r>
              <a:rPr lang="en-US" altLang="ja-JP" sz="800" b="1" dirty="0" smtClean="0"/>
              <a:t>】</a:t>
            </a:r>
            <a:r>
              <a:rPr lang="ja-JP" altLang="en-US" sz="800" b="1" dirty="0" smtClean="0"/>
              <a:t>男性</a:t>
            </a:r>
            <a:r>
              <a:rPr lang="ja-JP" altLang="en-US" sz="800" b="1" dirty="0"/>
              <a:t>中心型の働き方の</a:t>
            </a:r>
            <a:r>
              <a:rPr lang="ja-JP" altLang="en-US" sz="800" b="1" dirty="0" smtClean="0"/>
              <a:t>見直しとワークライフバランスの推進　　＜国の基本的な視点　②④＞</a:t>
            </a:r>
            <a:endParaRPr lang="en-US" altLang="ja-JP" sz="800" b="1" dirty="0" smtClean="0"/>
          </a:p>
          <a:p>
            <a:endParaRPr lang="en-US" altLang="ja-JP" sz="800" b="1" dirty="0" smtClean="0"/>
          </a:p>
          <a:p>
            <a:endParaRPr lang="en-US" altLang="ja-JP" sz="614" dirty="0"/>
          </a:p>
          <a:p>
            <a:endParaRPr lang="en-US" altLang="ja-JP" sz="702" dirty="0"/>
          </a:p>
          <a:p>
            <a:endParaRPr lang="ja-JP" altLang="en-US" sz="702" dirty="0"/>
          </a:p>
        </p:txBody>
      </p:sp>
      <p:sp>
        <p:nvSpPr>
          <p:cNvPr id="2" name="テキスト ボックス 1"/>
          <p:cNvSpPr txBox="1"/>
          <p:nvPr/>
        </p:nvSpPr>
        <p:spPr>
          <a:xfrm>
            <a:off x="268269" y="565270"/>
            <a:ext cx="5922641" cy="969496"/>
          </a:xfrm>
          <a:prstGeom prst="rect">
            <a:avLst/>
          </a:prstGeom>
          <a:noFill/>
          <a:ln>
            <a:solidFill>
              <a:schemeClr val="accent1"/>
            </a:solidFill>
            <a:prstDash val="solid"/>
          </a:ln>
        </p:spPr>
        <p:txBody>
          <a:bodyPr wrap="square" rtlCol="0">
            <a:spAutoFit/>
          </a:bodyPr>
          <a:lstStyle/>
          <a:p>
            <a:r>
              <a:rPr lang="ja-JP" altLang="en-US" sz="900" dirty="0" smtClean="0">
                <a:effectLst>
                  <a:outerShdw blurRad="38100" dist="38100" dir="2700000" algn="tl">
                    <a:srgbClr val="000000">
                      <a:alpha val="43137"/>
                    </a:srgbClr>
                  </a:outerShdw>
                </a:effectLst>
              </a:rPr>
              <a:t>新プランの基本理念</a:t>
            </a:r>
            <a:endParaRPr lang="en-US" altLang="ja-JP" sz="900" dirty="0" smtClean="0">
              <a:effectLst>
                <a:outerShdw blurRad="38100" dist="38100" dir="2700000" algn="tl">
                  <a:srgbClr val="000000">
                    <a:alpha val="43137"/>
                  </a:srgbClr>
                </a:outerShdw>
              </a:effectLst>
            </a:endParaRPr>
          </a:p>
          <a:p>
            <a:pPr marL="171450" indent="-171450">
              <a:buFont typeface="Arial" panose="020B0604020202020204" pitchFamily="34" charset="0"/>
              <a:buChar char="•"/>
            </a:pPr>
            <a:r>
              <a:rPr lang="ja-JP" altLang="en-US" sz="800" dirty="0" smtClean="0"/>
              <a:t>男女の</a:t>
            </a:r>
            <a:r>
              <a:rPr lang="ja-JP" altLang="en-US" sz="800" dirty="0"/>
              <a:t>人権の尊重　</a:t>
            </a:r>
            <a:endParaRPr lang="en-US" altLang="ja-JP" sz="800" dirty="0" smtClean="0"/>
          </a:p>
          <a:p>
            <a:pPr marL="171450" indent="-171450">
              <a:buFont typeface="Arial" panose="020B0604020202020204" pitchFamily="34" charset="0"/>
              <a:buChar char="•"/>
            </a:pPr>
            <a:r>
              <a:rPr lang="ja-JP" altLang="en-US" sz="800" dirty="0" smtClean="0"/>
              <a:t>固定的</a:t>
            </a:r>
            <a:r>
              <a:rPr lang="ja-JP" altLang="en-US" sz="800" dirty="0"/>
              <a:t>な性別役割分担等を反映した</a:t>
            </a:r>
            <a:r>
              <a:rPr lang="ja-JP" altLang="en-US" sz="800" dirty="0" smtClean="0"/>
              <a:t>制度・慣行が</a:t>
            </a:r>
            <a:r>
              <a:rPr lang="ja-JP" altLang="en-US" sz="800" dirty="0"/>
              <a:t>男女の社会における活動の自由な選択に</a:t>
            </a:r>
            <a:r>
              <a:rPr lang="ja-JP" altLang="en-US" sz="800" dirty="0" smtClean="0"/>
              <a:t>対して</a:t>
            </a:r>
            <a:r>
              <a:rPr lang="ja-JP" altLang="en-US" sz="800" dirty="0"/>
              <a:t>できる限り影響を及ぼさないよう</a:t>
            </a:r>
            <a:r>
              <a:rPr lang="ja-JP" altLang="en-US" sz="800" dirty="0" smtClean="0"/>
              <a:t>配慮</a:t>
            </a:r>
            <a:endParaRPr lang="en-US" altLang="ja-JP" sz="800" dirty="0" smtClean="0"/>
          </a:p>
          <a:p>
            <a:pPr marL="171450" indent="-171450">
              <a:buFont typeface="Arial" panose="020B0604020202020204" pitchFamily="34" charset="0"/>
              <a:buChar char="•"/>
            </a:pPr>
            <a:r>
              <a:rPr lang="ja-JP" altLang="en-US" sz="800" dirty="0" smtClean="0"/>
              <a:t>政策</a:t>
            </a:r>
            <a:r>
              <a:rPr lang="ja-JP" altLang="en-US" sz="800" dirty="0"/>
              <a:t>・方針の立案・決定への男女</a:t>
            </a:r>
            <a:r>
              <a:rPr lang="ja-JP" altLang="en-US" sz="800" dirty="0" smtClean="0"/>
              <a:t>の</a:t>
            </a:r>
            <a:r>
              <a:rPr lang="ja-JP" altLang="en-US" sz="800" dirty="0"/>
              <a:t>共同</a:t>
            </a:r>
            <a:r>
              <a:rPr lang="ja-JP" altLang="en-US" sz="800" dirty="0" smtClean="0"/>
              <a:t>参画</a:t>
            </a:r>
            <a:r>
              <a:rPr lang="ja-JP" altLang="en-US" sz="800" dirty="0"/>
              <a:t>　</a:t>
            </a:r>
            <a:endParaRPr lang="en-US" altLang="ja-JP" sz="800" dirty="0" smtClean="0"/>
          </a:p>
          <a:p>
            <a:pPr marL="171450" indent="-171450">
              <a:buFont typeface="Arial" panose="020B0604020202020204" pitchFamily="34" charset="0"/>
              <a:buChar char="•"/>
            </a:pPr>
            <a:r>
              <a:rPr lang="ja-JP" altLang="en-US" sz="800" dirty="0" smtClean="0"/>
              <a:t>家庭</a:t>
            </a:r>
            <a:r>
              <a:rPr lang="ja-JP" altLang="en-US" sz="800" dirty="0"/>
              <a:t>の重要性を認識した上での家庭生活と他の活動の両立　</a:t>
            </a:r>
            <a:endParaRPr lang="en-US" altLang="ja-JP" sz="800" dirty="0" smtClean="0"/>
          </a:p>
          <a:p>
            <a:pPr marL="171450" indent="-171450">
              <a:buFont typeface="Arial" panose="020B0604020202020204" pitchFamily="34" charset="0"/>
              <a:buChar char="•"/>
            </a:pPr>
            <a:r>
              <a:rPr lang="ja-JP" altLang="en-US" sz="800" dirty="0" smtClean="0"/>
              <a:t>国際</a:t>
            </a:r>
            <a:r>
              <a:rPr lang="ja-JP" altLang="en-US" sz="800" dirty="0"/>
              <a:t>社会における取組へ</a:t>
            </a:r>
            <a:r>
              <a:rPr lang="ja-JP" altLang="en-US" sz="800" dirty="0" smtClean="0"/>
              <a:t>の考慮</a:t>
            </a:r>
            <a:endParaRPr lang="en-US" altLang="ja-JP" sz="800" dirty="0"/>
          </a:p>
        </p:txBody>
      </p:sp>
      <p:sp>
        <p:nvSpPr>
          <p:cNvPr id="33" name="テキスト ボックス 32"/>
          <p:cNvSpPr txBox="1"/>
          <p:nvPr/>
        </p:nvSpPr>
        <p:spPr>
          <a:xfrm>
            <a:off x="6325163" y="561543"/>
            <a:ext cx="4005460" cy="230832"/>
          </a:xfrm>
          <a:prstGeom prst="rect">
            <a:avLst/>
          </a:prstGeom>
          <a:noFill/>
          <a:ln cmpd="sng">
            <a:solidFill>
              <a:schemeClr val="accent1"/>
            </a:solidFill>
            <a:prstDash val="solid"/>
          </a:ln>
        </p:spPr>
        <p:txBody>
          <a:bodyPr wrap="square" rtlCol="0">
            <a:spAutoFit/>
          </a:bodyPr>
          <a:lstStyle/>
          <a:p>
            <a:r>
              <a:rPr lang="ja-JP" altLang="en-US" sz="900" dirty="0" smtClean="0">
                <a:effectLst>
                  <a:outerShdw blurRad="38100" dist="38100" dir="2700000" algn="tl">
                    <a:srgbClr val="000000">
                      <a:alpha val="43137"/>
                    </a:srgbClr>
                  </a:outerShdw>
                </a:effectLst>
              </a:rPr>
              <a:t>計画期間</a:t>
            </a:r>
            <a:r>
              <a:rPr lang="ja-JP" altLang="en-US" sz="800" dirty="0" smtClean="0"/>
              <a:t>：</a:t>
            </a:r>
            <a:r>
              <a:rPr lang="en-US" altLang="ja-JP" sz="800" dirty="0" smtClean="0"/>
              <a:t>2021</a:t>
            </a:r>
            <a:r>
              <a:rPr lang="ja-JP" altLang="en-US" sz="800" dirty="0" smtClean="0"/>
              <a:t>年から</a:t>
            </a:r>
            <a:r>
              <a:rPr lang="en-US" altLang="ja-JP" sz="800" dirty="0" smtClean="0"/>
              <a:t>2025</a:t>
            </a:r>
            <a:r>
              <a:rPr lang="ja-JP" altLang="en-US" sz="800" dirty="0" smtClean="0"/>
              <a:t>年までの</a:t>
            </a:r>
            <a:r>
              <a:rPr lang="en-US" altLang="ja-JP" sz="800" dirty="0" smtClean="0"/>
              <a:t>5</a:t>
            </a:r>
            <a:r>
              <a:rPr lang="ja-JP" altLang="en-US" sz="800" dirty="0" smtClean="0"/>
              <a:t>年間</a:t>
            </a:r>
            <a:endParaRPr lang="en-US" altLang="ja-JP" sz="800" dirty="0"/>
          </a:p>
        </p:txBody>
      </p:sp>
      <p:sp>
        <p:nvSpPr>
          <p:cNvPr id="53" name="テキスト ボックス 52"/>
          <p:cNvSpPr txBox="1"/>
          <p:nvPr/>
        </p:nvSpPr>
        <p:spPr>
          <a:xfrm>
            <a:off x="6325163" y="848381"/>
            <a:ext cx="4005460" cy="707886"/>
          </a:xfrm>
          <a:prstGeom prst="rect">
            <a:avLst/>
          </a:prstGeom>
          <a:noFill/>
          <a:ln cmpd="sng">
            <a:solidFill>
              <a:schemeClr val="accent1"/>
            </a:solidFill>
            <a:prstDash val="solid"/>
          </a:ln>
        </p:spPr>
        <p:txBody>
          <a:bodyPr wrap="square" rtlCol="0">
            <a:normAutofit lnSpcReduction="10000"/>
          </a:bodyPr>
          <a:lstStyle/>
          <a:p>
            <a:r>
              <a:rPr lang="ja-JP" altLang="en-US" sz="900" dirty="0">
                <a:effectLst>
                  <a:outerShdw blurRad="38100" dist="38100" dir="2700000" algn="tl">
                    <a:srgbClr val="000000">
                      <a:alpha val="43137"/>
                    </a:srgbClr>
                  </a:outerShdw>
                </a:effectLst>
              </a:rPr>
              <a:t>計画</a:t>
            </a:r>
            <a:r>
              <a:rPr lang="ja-JP" altLang="en-US" sz="900" dirty="0" smtClean="0">
                <a:effectLst>
                  <a:outerShdw blurRad="38100" dist="38100" dir="2700000" algn="tl">
                    <a:srgbClr val="000000">
                      <a:alpha val="43137"/>
                    </a:srgbClr>
                  </a:outerShdw>
                </a:effectLst>
              </a:rPr>
              <a:t>の性格</a:t>
            </a:r>
            <a:endParaRPr lang="en-US" altLang="ja-JP" sz="900" dirty="0" smtClean="0">
              <a:effectLst>
                <a:outerShdw blurRad="38100" dist="38100" dir="2700000" algn="tl">
                  <a:srgbClr val="000000">
                    <a:alpha val="43137"/>
                  </a:srgbClr>
                </a:outerShdw>
              </a:effectLst>
            </a:endParaRPr>
          </a:p>
          <a:p>
            <a:pPr marL="171450" indent="-171450">
              <a:buFont typeface="Arial" panose="020B0604020202020204" pitchFamily="34" charset="0"/>
              <a:buChar char="•"/>
            </a:pPr>
            <a:r>
              <a:rPr lang="ja-JP" altLang="en-US" sz="800" dirty="0" smtClean="0"/>
              <a:t>男女共同参画基本法と男女共同参画推進条例に基づく、大阪府の区域における男女共同参画社会の形成の促進に関する施策についての基本的な計画</a:t>
            </a:r>
            <a:endParaRPr lang="en-US" altLang="ja-JP" sz="800" dirty="0" smtClean="0"/>
          </a:p>
          <a:p>
            <a:pPr marL="171450" indent="-171450">
              <a:buFont typeface="Arial" panose="020B0604020202020204" pitchFamily="34" charset="0"/>
              <a:buChar char="•"/>
            </a:pPr>
            <a:r>
              <a:rPr lang="ja-JP" altLang="en-US" sz="800" dirty="0" smtClean="0"/>
              <a:t>女性活躍推進法に基づく大阪府の区域内における女性の職業生活における活躍の推進に関する施策についての計画　　　等</a:t>
            </a:r>
            <a:endParaRPr lang="en-US" altLang="ja-JP" sz="800" dirty="0"/>
          </a:p>
        </p:txBody>
      </p:sp>
      <p:sp>
        <p:nvSpPr>
          <p:cNvPr id="14" name="テキスト ボックス 13"/>
          <p:cNvSpPr txBox="1"/>
          <p:nvPr/>
        </p:nvSpPr>
        <p:spPr>
          <a:xfrm>
            <a:off x="7641272" y="1797715"/>
            <a:ext cx="2759198" cy="5544000"/>
          </a:xfrm>
          <a:prstGeom prst="rect">
            <a:avLst/>
          </a:prstGeom>
          <a:solidFill>
            <a:schemeClr val="bg1">
              <a:alpha val="0"/>
            </a:schemeClr>
          </a:solidFill>
          <a:ln w="15875">
            <a:solidFill>
              <a:schemeClr val="tx1"/>
            </a:solidFill>
            <a:prstDash val="dash"/>
          </a:ln>
        </p:spPr>
        <p:txBody>
          <a:bodyPr wrap="square" rtlCol="0">
            <a:spAutoFit/>
          </a:bodyPr>
          <a:lstStyle/>
          <a:p>
            <a:r>
              <a:rPr kumimoji="1" lang="ja-JP" altLang="en-US" sz="700" dirty="0" smtClean="0"/>
              <a:t>（参考）第</a:t>
            </a:r>
            <a:r>
              <a:rPr kumimoji="1" lang="en-US" altLang="ja-JP" sz="700" dirty="0" smtClean="0"/>
              <a:t>5</a:t>
            </a:r>
            <a:r>
              <a:rPr kumimoji="1" lang="ja-JP" altLang="en-US" sz="700" dirty="0" smtClean="0"/>
              <a:t>次男女共同参画基本計画の策定に向けたコンセプト</a:t>
            </a:r>
            <a:endParaRPr kumimoji="1" lang="en-US" altLang="ja-JP" sz="700" dirty="0" smtClean="0"/>
          </a:p>
          <a:p>
            <a:endParaRPr kumimoji="1" lang="en-US" altLang="ja-JP" sz="600" b="1" dirty="0" smtClean="0">
              <a:effectLst>
                <a:outerShdw blurRad="38100" dist="38100" dir="2700000" algn="tl">
                  <a:srgbClr val="000000">
                    <a:alpha val="43137"/>
                  </a:srgbClr>
                </a:outerShdw>
              </a:effectLst>
            </a:endParaRPr>
          </a:p>
          <a:p>
            <a:r>
              <a:rPr kumimoji="1" lang="ja-JP" altLang="en-US" sz="800" b="1" dirty="0" smtClean="0">
                <a:effectLst>
                  <a:outerShdw blurRad="38100" dist="38100" dir="2700000" algn="tl">
                    <a:srgbClr val="000000">
                      <a:alpha val="43137"/>
                    </a:srgbClr>
                  </a:outerShdw>
                </a:effectLst>
              </a:rPr>
              <a:t>課題</a:t>
            </a:r>
            <a:endParaRPr kumimoji="1" lang="en-US" altLang="ja-JP" sz="800" b="1" dirty="0" smtClean="0">
              <a:effectLst>
                <a:outerShdw blurRad="38100" dist="38100" dir="2700000" algn="tl">
                  <a:srgbClr val="000000">
                    <a:alpha val="43137"/>
                  </a:srgbClr>
                </a:outerShdw>
              </a:effectLst>
            </a:endParaRPr>
          </a:p>
          <a:p>
            <a:pPr marL="171450" indent="-171450">
              <a:buFont typeface="Arial" panose="020B0604020202020204" pitchFamily="34" charset="0"/>
              <a:buChar char="•"/>
            </a:pPr>
            <a:r>
              <a:rPr kumimoji="1" lang="ja-JP" altLang="en-US" sz="700" dirty="0" smtClean="0"/>
              <a:t>女性登用や意思決定過程への女性参画の一層の加速</a:t>
            </a:r>
            <a:endParaRPr kumimoji="1" lang="en-US" altLang="ja-JP" sz="700" dirty="0" smtClean="0"/>
          </a:p>
          <a:p>
            <a:pPr marL="171450" indent="-171450">
              <a:buFont typeface="Arial" panose="020B0604020202020204" pitchFamily="34" charset="0"/>
              <a:buChar char="•"/>
            </a:pPr>
            <a:r>
              <a:rPr kumimoji="1" lang="ja-JP" altLang="en-US" sz="700" dirty="0" smtClean="0"/>
              <a:t>生活の場（地域・家庭）における男女共同参画の一層の推進</a:t>
            </a:r>
            <a:endParaRPr kumimoji="1" lang="en-US" altLang="ja-JP" sz="700" dirty="0" smtClean="0"/>
          </a:p>
          <a:p>
            <a:pPr marL="171450" indent="-171450">
              <a:buFont typeface="Arial" panose="020B0604020202020204" pitchFamily="34" charset="0"/>
              <a:buChar char="•"/>
            </a:pPr>
            <a:r>
              <a:rPr kumimoji="1" lang="ja-JP" altLang="en-US" sz="700" dirty="0" smtClean="0"/>
              <a:t>女性に対する暴力の予防・根絶</a:t>
            </a:r>
            <a:endParaRPr kumimoji="1" lang="en-US" altLang="ja-JP" sz="700" dirty="0" smtClean="0"/>
          </a:p>
          <a:p>
            <a:pPr marL="171450" indent="-171450">
              <a:buFont typeface="Arial" panose="020B0604020202020204" pitchFamily="34" charset="0"/>
              <a:buChar char="•"/>
            </a:pPr>
            <a:r>
              <a:rPr kumimoji="1" lang="ja-JP" altLang="en-US" sz="700" dirty="0" smtClean="0"/>
              <a:t>高齢単身・ひとり親世帯など、生活上の困難を抱える全ての女性への支援</a:t>
            </a:r>
            <a:endParaRPr kumimoji="1" lang="en-US" altLang="ja-JP" sz="700" dirty="0" smtClean="0"/>
          </a:p>
          <a:p>
            <a:pPr marL="171450" indent="-171450">
              <a:buFont typeface="Arial" panose="020B0604020202020204" pitchFamily="34" charset="0"/>
              <a:buChar char="•"/>
            </a:pPr>
            <a:r>
              <a:rPr kumimoji="1" lang="ja-JP" altLang="en-US" sz="700" dirty="0" smtClean="0"/>
              <a:t>防災・復興における男女共同参画の視点の一層の強化</a:t>
            </a:r>
            <a:endParaRPr kumimoji="1" lang="en-US" altLang="ja-JP" sz="700" dirty="0" smtClean="0"/>
          </a:p>
          <a:p>
            <a:pPr marL="171450" indent="-171450">
              <a:buFont typeface="Arial" panose="020B0604020202020204" pitchFamily="34" charset="0"/>
              <a:buChar char="•"/>
            </a:pPr>
            <a:r>
              <a:rPr kumimoji="1" lang="en-US" altLang="ja-JP" sz="700" dirty="0" smtClean="0"/>
              <a:t>SDGs</a:t>
            </a:r>
            <a:r>
              <a:rPr kumimoji="1" lang="ja-JP" altLang="en-US" sz="700" dirty="0" smtClean="0"/>
              <a:t>の全ての目標の実現に必要な、ジェンダー平等の実現及びジェンダー視点の主流化</a:t>
            </a:r>
            <a:endParaRPr kumimoji="1" lang="en-US" altLang="ja-JP" sz="700" dirty="0" smtClean="0"/>
          </a:p>
          <a:p>
            <a:endParaRPr kumimoji="1" lang="en-US" altLang="ja-JP" sz="700" dirty="0" smtClean="0"/>
          </a:p>
          <a:p>
            <a:endParaRPr kumimoji="1" lang="en-US" altLang="ja-JP" sz="700" dirty="0" smtClean="0"/>
          </a:p>
          <a:p>
            <a:r>
              <a:rPr kumimoji="1" lang="ja-JP" altLang="en-US" sz="800" b="1" dirty="0" smtClean="0">
                <a:effectLst>
                  <a:outerShdw blurRad="38100" dist="38100" dir="2700000" algn="tl">
                    <a:srgbClr val="000000">
                      <a:alpha val="43137"/>
                    </a:srgbClr>
                  </a:outerShdw>
                </a:effectLst>
              </a:rPr>
              <a:t>取組むべき事項及び基本的な視点</a:t>
            </a:r>
            <a:endParaRPr kumimoji="1" lang="en-US" altLang="ja-JP" sz="800" b="1" dirty="0" smtClean="0">
              <a:effectLst>
                <a:outerShdw blurRad="38100" dist="38100" dir="2700000" algn="tl">
                  <a:srgbClr val="000000">
                    <a:alpha val="43137"/>
                  </a:srgbClr>
                </a:outerShdw>
              </a:effectLst>
            </a:endParaRPr>
          </a:p>
          <a:p>
            <a:r>
              <a:rPr kumimoji="1" lang="ja-JP" altLang="en-US" sz="700" dirty="0" smtClean="0"/>
              <a:t>①</a:t>
            </a:r>
            <a:r>
              <a:rPr kumimoji="1" lang="ja-JP" altLang="en-US" sz="700" b="1" dirty="0" smtClean="0"/>
              <a:t>持続可能な活力ある我が国社会を次世代に引き継ぐ</a:t>
            </a:r>
            <a:r>
              <a:rPr kumimoji="1" lang="ja-JP" altLang="en-US" sz="700" dirty="0" smtClean="0"/>
              <a:t>ため、また、</a:t>
            </a:r>
            <a:r>
              <a:rPr kumimoji="1" lang="en-US" altLang="ja-JP" sz="700" b="1" dirty="0" smtClean="0"/>
              <a:t>SDGs</a:t>
            </a:r>
            <a:r>
              <a:rPr kumimoji="1" lang="ja-JP" altLang="en-US" sz="700" b="1" dirty="0" smtClean="0"/>
              <a:t>の達成</a:t>
            </a:r>
            <a:r>
              <a:rPr kumimoji="1" lang="ja-JP" altLang="en-US" sz="700" dirty="0" smtClean="0"/>
              <a:t>のためには、男女共同参画・女性活躍が分野横断的な価値として不可欠であり、あらゆる分野において男女共同参画・女性活躍の視点を常に確保し施策に反映する必要。</a:t>
            </a:r>
            <a:r>
              <a:rPr kumimoji="1" lang="ja-JP" altLang="en-US" sz="700" b="1" dirty="0" smtClean="0"/>
              <a:t>次世代に向けたメッセージ</a:t>
            </a:r>
            <a:r>
              <a:rPr kumimoji="1" lang="ja-JP" altLang="en-US" sz="700" dirty="0" smtClean="0"/>
              <a:t>を打ち出すことも重要。</a:t>
            </a:r>
            <a:endParaRPr kumimoji="1" lang="en-US" altLang="ja-JP" sz="700" dirty="0" smtClean="0"/>
          </a:p>
          <a:p>
            <a:endParaRPr kumimoji="1" lang="en-US" altLang="ja-JP" sz="700" dirty="0" smtClean="0"/>
          </a:p>
          <a:p>
            <a:r>
              <a:rPr kumimoji="1" lang="ja-JP" altLang="en-US" sz="700" dirty="0" smtClean="0"/>
              <a:t>②</a:t>
            </a:r>
            <a:r>
              <a:rPr kumimoji="1" lang="ja-JP" altLang="en-US" sz="700" b="1" dirty="0" smtClean="0"/>
              <a:t>「</a:t>
            </a:r>
            <a:r>
              <a:rPr kumimoji="1" lang="en-US" altLang="ja-JP" sz="700" b="1" dirty="0" smtClean="0"/>
              <a:t>30%</a:t>
            </a:r>
            <a:r>
              <a:rPr kumimoji="1" lang="ja-JP" altLang="en-US" sz="700" b="1" dirty="0" smtClean="0"/>
              <a:t>目標」の達成とその先の「実質的な男女の平等の実現」</a:t>
            </a:r>
            <a:r>
              <a:rPr kumimoji="1" lang="ja-JP" altLang="en-US" sz="700" dirty="0" smtClean="0"/>
              <a:t>に向け、ポジティブアクションも含め、</a:t>
            </a:r>
            <a:r>
              <a:rPr kumimoji="1" lang="ja-JP" altLang="en-US" sz="700" b="1" dirty="0" smtClean="0"/>
              <a:t>人材登用・育成を強化</a:t>
            </a:r>
            <a:r>
              <a:rPr kumimoji="1" lang="ja-JP" altLang="en-US" sz="700" dirty="0" smtClean="0"/>
              <a:t>する必要。</a:t>
            </a:r>
            <a:endParaRPr kumimoji="1" lang="en-US" altLang="ja-JP" sz="700" dirty="0" smtClean="0"/>
          </a:p>
          <a:p>
            <a:endParaRPr kumimoji="1" lang="en-US" altLang="ja-JP" sz="700" dirty="0" smtClean="0"/>
          </a:p>
          <a:p>
            <a:r>
              <a:rPr kumimoji="1" lang="ja-JP" altLang="en-US" sz="700" dirty="0" smtClean="0"/>
              <a:t>③男女共同参画は、男性にとっても重要（男性がより暮らしやすくなるもの）であり、男女がともに</a:t>
            </a:r>
            <a:r>
              <a:rPr kumimoji="1" lang="ja-JP" altLang="en-US" sz="700" dirty="0"/>
              <a:t>進</a:t>
            </a:r>
            <a:r>
              <a:rPr kumimoji="1" lang="ja-JP" altLang="en-US" sz="700" dirty="0" smtClean="0"/>
              <a:t>めていくもの。特に、男女共同参画を家庭や地域など</a:t>
            </a:r>
            <a:r>
              <a:rPr kumimoji="1" lang="ja-JP" altLang="en-US" sz="700" b="1" dirty="0" smtClean="0"/>
              <a:t>生活の場にも広げる</a:t>
            </a:r>
            <a:r>
              <a:rPr kumimoji="1" lang="ja-JP" altLang="en-US" sz="700" dirty="0" smtClean="0"/>
              <a:t>ことが重要。その際、</a:t>
            </a:r>
            <a:r>
              <a:rPr kumimoji="1" lang="ja-JP" altLang="en-US" sz="700" b="1" dirty="0" smtClean="0"/>
              <a:t>アンコンシャス・バイアス</a:t>
            </a:r>
            <a:r>
              <a:rPr kumimoji="1" lang="ja-JP" altLang="en-US" sz="700" dirty="0" smtClean="0"/>
              <a:t>も含め、性別に基づく固定観念が男女どちらかに不利に働かないよう取り組む必要。</a:t>
            </a:r>
            <a:endParaRPr kumimoji="1" lang="en-US" altLang="ja-JP" sz="700" dirty="0" smtClean="0"/>
          </a:p>
          <a:p>
            <a:endParaRPr kumimoji="1" lang="en-US" altLang="ja-JP" sz="700" dirty="0" smtClean="0"/>
          </a:p>
          <a:p>
            <a:r>
              <a:rPr kumimoji="1" lang="ja-JP" altLang="en-US" sz="700" dirty="0" smtClean="0"/>
              <a:t>④</a:t>
            </a:r>
            <a:r>
              <a:rPr kumimoji="1" lang="ja-JP" altLang="en-US" sz="700" b="1" dirty="0" smtClean="0"/>
              <a:t>人生</a:t>
            </a:r>
            <a:r>
              <a:rPr kumimoji="1" lang="en-US" altLang="ja-JP" sz="700" b="1" dirty="0" smtClean="0"/>
              <a:t>100</a:t>
            </a:r>
            <a:r>
              <a:rPr kumimoji="1" lang="ja-JP" altLang="en-US" sz="700" b="1" dirty="0" smtClean="0"/>
              <a:t>年時代</a:t>
            </a:r>
            <a:r>
              <a:rPr kumimoji="1" lang="ja-JP" altLang="en-US" sz="700" dirty="0" smtClean="0"/>
              <a:t>を見据えて、</a:t>
            </a:r>
            <a:r>
              <a:rPr kumimoji="1" lang="ja-JP" altLang="en-US" sz="700" b="1" dirty="0" smtClean="0"/>
              <a:t>男女が健康な生活を実現し、学び続け活躍し続けられる</a:t>
            </a:r>
            <a:r>
              <a:rPr kumimoji="1" lang="ja-JP" altLang="en-US" sz="700" dirty="0" smtClean="0"/>
              <a:t>環境の整備、</a:t>
            </a:r>
            <a:r>
              <a:rPr kumimoji="1" lang="ja-JP" altLang="en-US" sz="700" b="1" dirty="0" smtClean="0"/>
              <a:t>仕事と家事・育児・介護を両立できる</a:t>
            </a:r>
            <a:r>
              <a:rPr kumimoji="1" lang="ja-JP" altLang="en-US" sz="700" dirty="0" smtClean="0"/>
              <a:t>環境の整備に取組む必要。</a:t>
            </a:r>
            <a:endParaRPr kumimoji="1" lang="en-US" altLang="ja-JP" sz="700" dirty="0" smtClean="0"/>
          </a:p>
          <a:p>
            <a:endParaRPr kumimoji="1" lang="en-US" altLang="ja-JP" sz="700" dirty="0" smtClean="0"/>
          </a:p>
          <a:p>
            <a:r>
              <a:rPr kumimoji="1" lang="ja-JP" altLang="en-US" sz="700" dirty="0" smtClean="0"/>
              <a:t>⑤</a:t>
            </a:r>
            <a:r>
              <a:rPr kumimoji="1" lang="en-US" altLang="ja-JP" sz="700" b="1" dirty="0" smtClean="0"/>
              <a:t>AI</a:t>
            </a:r>
            <a:r>
              <a:rPr kumimoji="1" lang="ja-JP" altLang="en-US" sz="700" b="1" dirty="0" err="1" smtClean="0"/>
              <a:t>、</a:t>
            </a:r>
            <a:r>
              <a:rPr kumimoji="1" lang="en-US" altLang="ja-JP" sz="700" b="1" dirty="0" err="1" smtClean="0"/>
              <a:t>IoT</a:t>
            </a:r>
            <a:r>
              <a:rPr kumimoji="1" lang="ja-JP" altLang="en-US" sz="700" b="1" dirty="0" smtClean="0"/>
              <a:t>等の科学技術</a:t>
            </a:r>
            <a:r>
              <a:rPr kumimoji="1" lang="ja-JP" altLang="en-US" sz="700" dirty="0" smtClean="0"/>
              <a:t>の発展に男女が共に寄与するとともに、その発展が男女共同参画に資する形で進むよう取り組む必要。</a:t>
            </a:r>
            <a:endParaRPr kumimoji="1" lang="en-US" altLang="ja-JP" sz="700" dirty="0" smtClean="0"/>
          </a:p>
          <a:p>
            <a:endParaRPr kumimoji="1" lang="en-US" altLang="ja-JP" sz="700" dirty="0" smtClean="0"/>
          </a:p>
          <a:p>
            <a:r>
              <a:rPr kumimoji="1" lang="ja-JP" altLang="en-US" sz="700" dirty="0" smtClean="0"/>
              <a:t>⑥女性に対する暴力をめぐる状況の多様化に対応しつつ、女性に対する</a:t>
            </a:r>
            <a:r>
              <a:rPr kumimoji="1" lang="ja-JP" altLang="en-US" sz="700" b="1" dirty="0" smtClean="0"/>
              <a:t>あらゆる暴力の根絶</a:t>
            </a:r>
            <a:r>
              <a:rPr kumimoji="1" lang="ja-JP" altLang="en-US" sz="700" dirty="0" smtClean="0"/>
              <a:t>に向けて取組みを強化する必要。</a:t>
            </a:r>
            <a:endParaRPr kumimoji="1" lang="en-US" altLang="ja-JP" sz="700" dirty="0" smtClean="0"/>
          </a:p>
          <a:p>
            <a:endParaRPr kumimoji="1" lang="en-US" altLang="ja-JP" sz="700" dirty="0" smtClean="0"/>
          </a:p>
          <a:p>
            <a:r>
              <a:rPr kumimoji="1" lang="ja-JP" altLang="en-US" sz="700" dirty="0" smtClean="0"/>
              <a:t>⑦</a:t>
            </a:r>
            <a:r>
              <a:rPr kumimoji="1" lang="ja-JP" altLang="en-US" sz="700" b="1" dirty="0" smtClean="0"/>
              <a:t>多様な困難</a:t>
            </a:r>
            <a:r>
              <a:rPr kumimoji="1" lang="ja-JP" altLang="en-US" sz="700" dirty="0" smtClean="0"/>
              <a:t>を抱える全ての女性に対するきめ細かな支援を行うことにより、女性が安心して暮らせるための環境整備を進める必要。</a:t>
            </a:r>
            <a:endParaRPr kumimoji="1" lang="en-US" altLang="ja-JP" sz="700" dirty="0" smtClean="0"/>
          </a:p>
          <a:p>
            <a:endParaRPr kumimoji="1" lang="en-US" altLang="ja-JP" sz="700" dirty="0" smtClean="0"/>
          </a:p>
          <a:p>
            <a:r>
              <a:rPr kumimoji="1" lang="ja-JP" altLang="en-US" sz="700" dirty="0" smtClean="0"/>
              <a:t>⑧頻発する大規模災害の経験も踏まえ、</a:t>
            </a:r>
            <a:r>
              <a:rPr kumimoji="1" lang="ja-JP" altLang="en-US" sz="700" b="1" dirty="0" smtClean="0"/>
              <a:t>男女共同参画の視点による防災・復興対策</a:t>
            </a:r>
            <a:r>
              <a:rPr kumimoji="1" lang="ja-JP" altLang="en-US" sz="700" dirty="0" smtClean="0"/>
              <a:t>を浸透させる必要。</a:t>
            </a:r>
            <a:endParaRPr kumimoji="1" lang="en-US" altLang="ja-JP" sz="700" dirty="0" smtClean="0"/>
          </a:p>
          <a:p>
            <a:endParaRPr kumimoji="1" lang="en-US" altLang="ja-JP" sz="700" dirty="0" smtClean="0"/>
          </a:p>
          <a:p>
            <a:r>
              <a:rPr kumimoji="1" lang="ja-JP" altLang="en-US" sz="700" dirty="0" smtClean="0"/>
              <a:t>⑨地域の実情・特性を踏まえた主体的な取組が全国各地で展開されるよう、</a:t>
            </a:r>
            <a:r>
              <a:rPr kumimoji="1" lang="ja-JP" altLang="en-US" sz="700" b="1" dirty="0" smtClean="0"/>
              <a:t>地域における様々な主体や男女共同参画センターとの連携強化</a:t>
            </a:r>
            <a:r>
              <a:rPr kumimoji="1" lang="ja-JP" altLang="en-US" sz="700" dirty="0" smtClean="0"/>
              <a:t>を含め、推進体制をより一層強化する必要。</a:t>
            </a:r>
            <a:endParaRPr kumimoji="1" lang="ja-JP" altLang="en-US" sz="2000" dirty="0"/>
          </a:p>
        </p:txBody>
      </p:sp>
      <p:sp>
        <p:nvSpPr>
          <p:cNvPr id="52" name="テキスト ボックス 51"/>
          <p:cNvSpPr txBox="1"/>
          <p:nvPr/>
        </p:nvSpPr>
        <p:spPr>
          <a:xfrm>
            <a:off x="2182569" y="1627695"/>
            <a:ext cx="5214550" cy="341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ja-JP" altLang="en-US" sz="1403" b="1" dirty="0" smtClean="0"/>
              <a:t>　新プランで取組む</a:t>
            </a:r>
            <a:r>
              <a:rPr lang="ja-JP" altLang="en-US" sz="1403" b="1" dirty="0"/>
              <a:t>べき</a:t>
            </a:r>
            <a:r>
              <a:rPr lang="ja-JP" altLang="en-US" sz="1403" b="1" dirty="0" smtClean="0"/>
              <a:t>事項（案）　　　　　</a:t>
            </a:r>
            <a:endParaRPr lang="ja-JP" altLang="en-US" sz="1403" b="1" dirty="0"/>
          </a:p>
        </p:txBody>
      </p:sp>
      <p:sp>
        <p:nvSpPr>
          <p:cNvPr id="34" name="テキスト ボックス 33"/>
          <p:cNvSpPr txBox="1"/>
          <p:nvPr/>
        </p:nvSpPr>
        <p:spPr>
          <a:xfrm>
            <a:off x="2038624" y="2728408"/>
            <a:ext cx="5487996" cy="554639"/>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smtClean="0"/>
              <a:t>【</a:t>
            </a:r>
            <a:r>
              <a:rPr lang="ja-JP" altLang="en-US" sz="800" b="1" dirty="0" smtClean="0"/>
              <a:t>２</a:t>
            </a:r>
            <a:r>
              <a:rPr lang="en-US" altLang="ja-JP" sz="800" b="1" dirty="0" smtClean="0"/>
              <a:t>】</a:t>
            </a:r>
            <a:r>
              <a:rPr lang="ja-JP" altLang="en-US" sz="800" b="1" dirty="0" smtClean="0"/>
              <a:t>政策</a:t>
            </a:r>
            <a:r>
              <a:rPr lang="ja-JP" altLang="en-US" sz="800" b="1" dirty="0"/>
              <a:t>・方針決定過程への女性の参画</a:t>
            </a:r>
            <a:r>
              <a:rPr lang="ja-JP" altLang="en-US" sz="800" b="1" dirty="0" smtClean="0"/>
              <a:t>促進　　＜</a:t>
            </a:r>
            <a:r>
              <a:rPr lang="ja-JP" altLang="en-US" sz="800" b="1" dirty="0"/>
              <a:t>国の基本的な視点　</a:t>
            </a:r>
            <a:r>
              <a:rPr lang="ja-JP" altLang="en-US" sz="800" b="1" dirty="0" smtClean="0"/>
              <a:t>②⑤＞</a:t>
            </a:r>
            <a:endParaRPr lang="en-US" altLang="ja-JP" sz="800" b="1" dirty="0" smtClean="0"/>
          </a:p>
          <a:p>
            <a:endParaRPr lang="en-US" altLang="ja-JP" sz="800" dirty="0"/>
          </a:p>
          <a:p>
            <a:endParaRPr lang="en-US" altLang="ja-JP" sz="702" dirty="0"/>
          </a:p>
          <a:p>
            <a:endParaRPr lang="ja-JP" altLang="en-US" sz="702" dirty="0"/>
          </a:p>
        </p:txBody>
      </p:sp>
      <p:sp>
        <p:nvSpPr>
          <p:cNvPr id="25" name="テキスト ボックス 24"/>
          <p:cNvSpPr txBox="1"/>
          <p:nvPr/>
        </p:nvSpPr>
        <p:spPr>
          <a:xfrm>
            <a:off x="2097182" y="2209850"/>
            <a:ext cx="5363268" cy="459700"/>
          </a:xfrm>
          <a:prstGeom prst="roundRect">
            <a:avLst/>
          </a:prstGeom>
          <a:solidFill>
            <a:schemeClr val="bg1"/>
          </a:solidFill>
          <a:ln>
            <a:solidFill>
              <a:schemeClr val="accent1">
                <a:shade val="50000"/>
              </a:schemeClr>
            </a:solidFill>
          </a:ln>
        </p:spPr>
        <p:txBody>
          <a:bodyPr wrap="square" rtlCol="0">
            <a:spAutoFit/>
          </a:bodyPr>
          <a:lstStyle/>
          <a:p>
            <a:r>
              <a:rPr lang="ja-JP" altLang="en-US" sz="700" dirty="0"/>
              <a:t>➢女性の就業</a:t>
            </a:r>
            <a:r>
              <a:rPr lang="ja-JP" altLang="en-US" sz="700" dirty="0" smtClean="0"/>
              <a:t>支援　　➢</a:t>
            </a:r>
            <a:r>
              <a:rPr lang="ja-JP" altLang="en-US" sz="700" dirty="0"/>
              <a:t>企業の取組（働き方改革</a:t>
            </a:r>
            <a:r>
              <a:rPr lang="ja-JP" altLang="en-US" sz="700" dirty="0" smtClean="0"/>
              <a:t>、経営者等の理解</a:t>
            </a:r>
            <a:r>
              <a:rPr lang="ja-JP" altLang="en-US" sz="700" dirty="0"/>
              <a:t>促進</a:t>
            </a:r>
            <a:r>
              <a:rPr lang="ja-JP" altLang="en-US" sz="700" dirty="0" smtClean="0"/>
              <a:t>、人材育成）　➢雇用均等法関係</a:t>
            </a:r>
            <a:endParaRPr lang="en-US" altLang="ja-JP" sz="700" dirty="0" smtClean="0"/>
          </a:p>
          <a:p>
            <a:r>
              <a:rPr lang="ja-JP" altLang="en-US" sz="700" dirty="0" smtClean="0"/>
              <a:t>➢</a:t>
            </a:r>
            <a:r>
              <a:rPr lang="ja-JP" altLang="en-US" sz="700" dirty="0"/>
              <a:t>起業、再就職</a:t>
            </a:r>
            <a:r>
              <a:rPr lang="ja-JP" altLang="en-US" sz="700" dirty="0" smtClean="0"/>
              <a:t>支援　➢</a:t>
            </a:r>
            <a:r>
              <a:rPr lang="ja-JP" altLang="en-US" sz="700" dirty="0"/>
              <a:t>多様なライフスタイルに応じた子育て支援　</a:t>
            </a:r>
            <a:r>
              <a:rPr lang="ja-JP" altLang="en-US" sz="700" dirty="0" smtClean="0"/>
              <a:t>　　　　　　　　➢ </a:t>
            </a:r>
            <a:r>
              <a:rPr lang="ja-JP" altLang="en-US" sz="700" dirty="0"/>
              <a:t>男性の家事・育児等への参画</a:t>
            </a:r>
            <a:r>
              <a:rPr lang="ja-JP" altLang="en-US" sz="700" dirty="0" smtClean="0"/>
              <a:t>促進</a:t>
            </a:r>
            <a:endParaRPr lang="en-US" altLang="ja-JP" sz="700" dirty="0" smtClean="0"/>
          </a:p>
          <a:p>
            <a:r>
              <a:rPr lang="ja-JP" altLang="en-US" sz="700" dirty="0" smtClean="0"/>
              <a:t>➢</a:t>
            </a:r>
            <a:r>
              <a:rPr lang="ja-JP" altLang="en-US" sz="700" dirty="0"/>
              <a:t>ハラスメント防止（セクハラ</a:t>
            </a:r>
            <a:r>
              <a:rPr lang="ja-JP" altLang="en-US" sz="700" dirty="0" smtClean="0"/>
              <a:t>、パワハラ、妊娠、出産、介護・育児休業等に関するハラスメント）</a:t>
            </a:r>
            <a:r>
              <a:rPr lang="ja-JP" altLang="en-US" sz="700" dirty="0"/>
              <a:t>　</a:t>
            </a:r>
          </a:p>
        </p:txBody>
      </p:sp>
      <p:sp>
        <p:nvSpPr>
          <p:cNvPr id="35" name="テキスト ボックス 34"/>
          <p:cNvSpPr txBox="1"/>
          <p:nvPr/>
        </p:nvSpPr>
        <p:spPr>
          <a:xfrm>
            <a:off x="2097182" y="2888093"/>
            <a:ext cx="5363268" cy="340519"/>
          </a:xfrm>
          <a:prstGeom prst="roundRect">
            <a:avLst/>
          </a:prstGeom>
          <a:noFill/>
          <a:ln>
            <a:solidFill>
              <a:schemeClr val="accent1">
                <a:shade val="50000"/>
              </a:schemeClr>
            </a:solidFill>
          </a:ln>
        </p:spPr>
        <p:txBody>
          <a:bodyPr wrap="square" rtlCol="0">
            <a:spAutoFit/>
          </a:bodyPr>
          <a:lstStyle/>
          <a:p>
            <a:r>
              <a:rPr lang="ja-JP" altLang="en-US" sz="700" dirty="0"/>
              <a:t>➢審議会、府職員・</a:t>
            </a:r>
            <a:r>
              <a:rPr lang="ja-JP" altLang="en-US" sz="700" dirty="0" smtClean="0"/>
              <a:t>教員</a:t>
            </a:r>
            <a:r>
              <a:rPr lang="ja-JP" altLang="en-US" sz="700" dirty="0"/>
              <a:t>等</a:t>
            </a:r>
            <a:r>
              <a:rPr lang="ja-JP" altLang="en-US" sz="700" dirty="0" smtClean="0"/>
              <a:t>における女性の参画・登用促進　➢企業等における女性の登用促進　</a:t>
            </a:r>
            <a:endParaRPr lang="en-US" altLang="ja-JP" sz="700" dirty="0" smtClean="0"/>
          </a:p>
          <a:p>
            <a:r>
              <a:rPr lang="ja-JP" altLang="en-US" sz="700" dirty="0" smtClean="0"/>
              <a:t>➢</a:t>
            </a:r>
            <a:r>
              <a:rPr lang="ja-JP" altLang="en-US" sz="700" dirty="0"/>
              <a:t>政治分野、理工系</a:t>
            </a:r>
            <a:r>
              <a:rPr lang="ja-JP" altLang="en-US" sz="700" dirty="0" smtClean="0"/>
              <a:t>分野の</a:t>
            </a:r>
            <a:r>
              <a:rPr lang="ja-JP" altLang="en-US" sz="700" dirty="0"/>
              <a:t>人材育成　</a:t>
            </a:r>
          </a:p>
        </p:txBody>
      </p:sp>
      <p:sp>
        <p:nvSpPr>
          <p:cNvPr id="38" name="テキスト ボックス 37"/>
          <p:cNvSpPr txBox="1"/>
          <p:nvPr/>
        </p:nvSpPr>
        <p:spPr>
          <a:xfrm>
            <a:off x="2049919" y="3906534"/>
            <a:ext cx="5487996" cy="431528"/>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smtClean="0"/>
              <a:t>【</a:t>
            </a:r>
            <a:r>
              <a:rPr lang="ja-JP" altLang="en-US" sz="800" b="1" dirty="0" smtClean="0"/>
              <a:t>４</a:t>
            </a:r>
            <a:r>
              <a:rPr lang="en-US" altLang="ja-JP" sz="800" b="1" dirty="0" smtClean="0"/>
              <a:t>】</a:t>
            </a:r>
            <a:r>
              <a:rPr lang="ja-JP" altLang="en-US" sz="800" b="1" dirty="0" smtClean="0"/>
              <a:t>生涯</a:t>
            </a:r>
            <a:r>
              <a:rPr lang="ja-JP" altLang="en-US" sz="800" b="1" dirty="0"/>
              <a:t>を通じた男女の健康支援　＜国の基本的な視点　④</a:t>
            </a:r>
            <a:r>
              <a:rPr lang="ja-JP" altLang="en-US" sz="800" b="1" dirty="0" smtClean="0"/>
              <a:t>＞</a:t>
            </a:r>
            <a:endParaRPr lang="en-US" altLang="ja-JP" sz="800" dirty="0"/>
          </a:p>
          <a:p>
            <a:endParaRPr lang="en-US" altLang="ja-JP" sz="702" dirty="0"/>
          </a:p>
          <a:p>
            <a:endParaRPr lang="ja-JP" altLang="en-US" sz="702" dirty="0"/>
          </a:p>
        </p:txBody>
      </p:sp>
      <p:sp>
        <p:nvSpPr>
          <p:cNvPr id="39" name="テキスト ボックス 38"/>
          <p:cNvSpPr txBox="1"/>
          <p:nvPr/>
        </p:nvSpPr>
        <p:spPr>
          <a:xfrm>
            <a:off x="2108476" y="4073839"/>
            <a:ext cx="5343273" cy="221337"/>
          </a:xfrm>
          <a:prstGeom prst="roundRect">
            <a:avLst/>
          </a:prstGeom>
          <a:solidFill>
            <a:schemeClr val="bg1"/>
          </a:solidFill>
          <a:ln>
            <a:solidFill>
              <a:schemeClr val="accent1">
                <a:shade val="50000"/>
              </a:schemeClr>
            </a:solidFill>
          </a:ln>
        </p:spPr>
        <p:txBody>
          <a:bodyPr wrap="square" rtlCol="0">
            <a:spAutoFit/>
          </a:bodyPr>
          <a:lstStyle/>
          <a:p>
            <a:r>
              <a:rPr lang="ja-JP" altLang="en-US" sz="700" dirty="0"/>
              <a:t>➢生涯を通じた男女の健康支援　➢発達段階に応じた性教育　➢性差に応じた健康支援　</a:t>
            </a:r>
          </a:p>
        </p:txBody>
      </p:sp>
      <p:sp>
        <p:nvSpPr>
          <p:cNvPr id="40" name="テキスト ボックス 39"/>
          <p:cNvSpPr txBox="1"/>
          <p:nvPr/>
        </p:nvSpPr>
        <p:spPr>
          <a:xfrm>
            <a:off x="2040757" y="4371635"/>
            <a:ext cx="5487996" cy="649152"/>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smtClean="0"/>
              <a:t>【</a:t>
            </a:r>
            <a:r>
              <a:rPr lang="ja-JP" altLang="en-US" sz="800" b="1" dirty="0" smtClean="0"/>
              <a:t>５</a:t>
            </a:r>
            <a:r>
              <a:rPr lang="en-US" altLang="ja-JP" sz="800" b="1" dirty="0" smtClean="0"/>
              <a:t>】</a:t>
            </a:r>
            <a:r>
              <a:rPr lang="ja-JP" altLang="en-US" sz="800" b="1" dirty="0" smtClean="0"/>
              <a:t>女性</a:t>
            </a:r>
            <a:r>
              <a:rPr lang="ja-JP" altLang="en-US" sz="800" b="1" dirty="0"/>
              <a:t>に対するあらゆる暴力の</a:t>
            </a:r>
            <a:r>
              <a:rPr lang="ja-JP" altLang="en-US" sz="800" b="1" dirty="0" smtClean="0"/>
              <a:t>根絶　＜</a:t>
            </a:r>
            <a:r>
              <a:rPr lang="ja-JP" altLang="en-US" sz="800" b="1" dirty="0"/>
              <a:t>国の基本的な視点　</a:t>
            </a:r>
            <a:r>
              <a:rPr lang="ja-JP" altLang="en-US" sz="800" b="1" dirty="0" smtClean="0"/>
              <a:t>⑥⑦＞</a:t>
            </a:r>
            <a:endParaRPr lang="en-US" altLang="ja-JP" sz="800" b="1" dirty="0"/>
          </a:p>
          <a:p>
            <a:endParaRPr lang="en-US" altLang="ja-JP" sz="800" b="1" dirty="0" smtClean="0"/>
          </a:p>
          <a:p>
            <a:endParaRPr lang="en-US" altLang="ja-JP" sz="614" dirty="0"/>
          </a:p>
          <a:p>
            <a:endParaRPr lang="en-US" altLang="ja-JP" sz="702" dirty="0"/>
          </a:p>
          <a:p>
            <a:endParaRPr lang="ja-JP" altLang="en-US" sz="702" dirty="0"/>
          </a:p>
        </p:txBody>
      </p:sp>
      <p:sp>
        <p:nvSpPr>
          <p:cNvPr id="41" name="テキスト ボックス 40"/>
          <p:cNvSpPr txBox="1"/>
          <p:nvPr/>
        </p:nvSpPr>
        <p:spPr>
          <a:xfrm>
            <a:off x="2117177" y="4533671"/>
            <a:ext cx="5343273" cy="459700"/>
          </a:xfrm>
          <a:prstGeom prst="roundRect">
            <a:avLst/>
          </a:prstGeom>
          <a:solidFill>
            <a:schemeClr val="bg1"/>
          </a:solidFill>
          <a:ln>
            <a:solidFill>
              <a:schemeClr val="accent1">
                <a:shade val="50000"/>
              </a:schemeClr>
            </a:solidFill>
          </a:ln>
        </p:spPr>
        <p:txBody>
          <a:bodyPr wrap="square" rtlCol="0">
            <a:spAutoFit/>
          </a:bodyPr>
          <a:lstStyle/>
          <a:p>
            <a:r>
              <a:rPr lang="ja-JP" altLang="en-US" sz="700" dirty="0"/>
              <a:t>➢社会全体の意識向上（精神的、社会的暴力</a:t>
            </a:r>
            <a:r>
              <a:rPr lang="ja-JP" altLang="en-US" sz="700" dirty="0" smtClean="0"/>
              <a:t>等の認知度）</a:t>
            </a:r>
            <a:r>
              <a:rPr lang="ja-JP" altLang="en-US" sz="700" dirty="0"/>
              <a:t>　➢若年層への</a:t>
            </a:r>
            <a:r>
              <a:rPr lang="ja-JP" altLang="en-US" sz="700" dirty="0" smtClean="0"/>
              <a:t>啓発・教育、</a:t>
            </a:r>
            <a:r>
              <a:rPr lang="ja-JP" altLang="en-US" sz="700" dirty="0"/>
              <a:t>被害防止に向けた取組　</a:t>
            </a:r>
            <a:endParaRPr lang="en-US" altLang="ja-JP" sz="700" dirty="0" smtClean="0"/>
          </a:p>
          <a:p>
            <a:r>
              <a:rPr lang="ja-JP" altLang="en-US" sz="700" dirty="0" smtClean="0"/>
              <a:t>➢</a:t>
            </a:r>
            <a:r>
              <a:rPr lang="ja-JP" altLang="en-US" sz="700" dirty="0"/>
              <a:t>相談支援の充実（</a:t>
            </a:r>
            <a:r>
              <a:rPr lang="ja-JP" altLang="en-US" sz="700" dirty="0" smtClean="0"/>
              <a:t>周知・広報、</a:t>
            </a:r>
            <a:r>
              <a:rPr lang="ja-JP" altLang="en-US" sz="700" dirty="0"/>
              <a:t>利用促進、体制整備）　</a:t>
            </a:r>
            <a:r>
              <a:rPr lang="ja-JP" altLang="en-US" sz="700" dirty="0" smtClean="0"/>
              <a:t>　➢性暴力被害支援　➢</a:t>
            </a:r>
            <a:r>
              <a:rPr lang="ja-JP" altLang="en-US" sz="700" dirty="0"/>
              <a:t>児童虐待との連携</a:t>
            </a:r>
            <a:r>
              <a:rPr lang="ja-JP" altLang="en-US" sz="700" dirty="0" smtClean="0"/>
              <a:t>強化</a:t>
            </a:r>
            <a:r>
              <a:rPr lang="ja-JP" altLang="en-US" sz="700" dirty="0"/>
              <a:t>　</a:t>
            </a:r>
            <a:endParaRPr lang="en-US" altLang="ja-JP" sz="700" dirty="0" smtClean="0"/>
          </a:p>
          <a:p>
            <a:r>
              <a:rPr lang="ja-JP" altLang="en-US" sz="700" dirty="0" smtClean="0"/>
              <a:t>➢</a:t>
            </a:r>
            <a:r>
              <a:rPr lang="ja-JP" altLang="en-US" sz="700" dirty="0"/>
              <a:t>多様な</a:t>
            </a:r>
            <a:r>
              <a:rPr lang="ja-JP" altLang="en-US" sz="700" dirty="0" smtClean="0"/>
              <a:t>困難に直面する女性</a:t>
            </a:r>
            <a:r>
              <a:rPr lang="ja-JP" altLang="en-US" sz="700" dirty="0"/>
              <a:t>への包括的な</a:t>
            </a:r>
            <a:r>
              <a:rPr lang="ja-JP" altLang="en-US" sz="700" dirty="0" smtClean="0"/>
              <a:t>支援（関係機関・部署の連携・協働の強化）</a:t>
            </a:r>
            <a:r>
              <a:rPr lang="ja-JP" altLang="en-US" sz="700" dirty="0"/>
              <a:t>　</a:t>
            </a:r>
          </a:p>
        </p:txBody>
      </p:sp>
      <p:sp>
        <p:nvSpPr>
          <p:cNvPr id="42" name="テキスト ボックス 41"/>
          <p:cNvSpPr txBox="1"/>
          <p:nvPr/>
        </p:nvSpPr>
        <p:spPr>
          <a:xfrm>
            <a:off x="2052394" y="5060033"/>
            <a:ext cx="5487996" cy="431528"/>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smtClean="0"/>
              <a:t>【</a:t>
            </a:r>
            <a:r>
              <a:rPr lang="ja-JP" altLang="en-US" sz="800" b="1" dirty="0" smtClean="0"/>
              <a:t>６</a:t>
            </a:r>
            <a:r>
              <a:rPr lang="en-US" altLang="ja-JP" sz="800" b="1" dirty="0" smtClean="0"/>
              <a:t>】</a:t>
            </a:r>
            <a:r>
              <a:rPr lang="ja-JP" altLang="en-US" sz="800" b="1" dirty="0" smtClean="0"/>
              <a:t>様々</a:t>
            </a:r>
            <a:r>
              <a:rPr lang="ja-JP" altLang="en-US" sz="800" b="1" dirty="0"/>
              <a:t>な困難を抱える人々への支援　</a:t>
            </a:r>
            <a:endParaRPr lang="en-US" altLang="ja-JP" sz="800" dirty="0"/>
          </a:p>
          <a:p>
            <a:endParaRPr lang="en-US" altLang="ja-JP" sz="702" dirty="0"/>
          </a:p>
          <a:p>
            <a:endParaRPr lang="ja-JP" altLang="en-US" sz="702" dirty="0"/>
          </a:p>
        </p:txBody>
      </p:sp>
      <p:sp>
        <p:nvSpPr>
          <p:cNvPr id="43" name="テキスト ボックス 42"/>
          <p:cNvSpPr txBox="1"/>
          <p:nvPr/>
        </p:nvSpPr>
        <p:spPr>
          <a:xfrm>
            <a:off x="2110952" y="5234958"/>
            <a:ext cx="5343273" cy="221337"/>
          </a:xfrm>
          <a:prstGeom prst="roundRect">
            <a:avLst/>
          </a:prstGeom>
          <a:solidFill>
            <a:schemeClr val="bg1"/>
          </a:solidFill>
          <a:ln>
            <a:solidFill>
              <a:schemeClr val="accent1">
                <a:shade val="50000"/>
              </a:schemeClr>
            </a:solidFill>
          </a:ln>
        </p:spPr>
        <p:txBody>
          <a:bodyPr wrap="square" rtlCol="0">
            <a:spAutoFit/>
          </a:bodyPr>
          <a:lstStyle/>
          <a:p>
            <a:r>
              <a:rPr lang="ja-JP" altLang="en-US" sz="700" dirty="0"/>
              <a:t>➢貧困、ひとり</a:t>
            </a:r>
            <a:r>
              <a:rPr lang="ja-JP" altLang="en-US" sz="700" dirty="0" smtClean="0"/>
              <a:t>親家庭　➢</a:t>
            </a:r>
            <a:r>
              <a:rPr lang="ja-JP" altLang="en-US" sz="700" dirty="0"/>
              <a:t>複合的</a:t>
            </a:r>
            <a:r>
              <a:rPr lang="ja-JP" altLang="en-US" sz="700" dirty="0" smtClean="0"/>
              <a:t>に困難な状況に置かれている人々</a:t>
            </a:r>
            <a:r>
              <a:rPr lang="ja-JP" altLang="en-US" sz="700" dirty="0"/>
              <a:t>　➢性的指向及び性自認の多様性に関する理解促進　</a:t>
            </a:r>
          </a:p>
        </p:txBody>
      </p:sp>
      <p:sp>
        <p:nvSpPr>
          <p:cNvPr id="44" name="テキスト ボックス 43"/>
          <p:cNvSpPr txBox="1"/>
          <p:nvPr/>
        </p:nvSpPr>
        <p:spPr>
          <a:xfrm>
            <a:off x="2048518" y="5535067"/>
            <a:ext cx="5487996" cy="554639"/>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smtClean="0"/>
              <a:t>【</a:t>
            </a:r>
            <a:r>
              <a:rPr lang="ja-JP" altLang="en-US" sz="800" b="1" dirty="0" smtClean="0"/>
              <a:t>７</a:t>
            </a:r>
            <a:r>
              <a:rPr lang="en-US" altLang="ja-JP" sz="800" b="1" dirty="0" smtClean="0"/>
              <a:t>】</a:t>
            </a:r>
            <a:r>
              <a:rPr lang="ja-JP" altLang="en-US" sz="800" b="1" dirty="0" smtClean="0"/>
              <a:t>子ども</a:t>
            </a:r>
            <a:r>
              <a:rPr lang="ja-JP" altLang="en-US" sz="800" b="1" dirty="0"/>
              <a:t>の頃からの男女共同参画意識の</a:t>
            </a:r>
            <a:r>
              <a:rPr lang="ja-JP" altLang="en-US" sz="800" b="1" dirty="0" smtClean="0"/>
              <a:t>啓発　＜国</a:t>
            </a:r>
            <a:r>
              <a:rPr lang="ja-JP" altLang="en-US" sz="800" b="1" dirty="0"/>
              <a:t>の基本的な視点　③</a:t>
            </a:r>
            <a:r>
              <a:rPr lang="ja-JP" altLang="en-US" sz="800" b="1" dirty="0" smtClean="0"/>
              <a:t>＞</a:t>
            </a:r>
            <a:endParaRPr lang="en-US" altLang="ja-JP" sz="800" b="1" dirty="0" smtClean="0"/>
          </a:p>
          <a:p>
            <a:endParaRPr lang="en-US" altLang="ja-JP" sz="800" dirty="0"/>
          </a:p>
          <a:p>
            <a:endParaRPr lang="en-US" altLang="ja-JP" sz="702" dirty="0"/>
          </a:p>
          <a:p>
            <a:endParaRPr lang="ja-JP" altLang="en-US" sz="702" dirty="0"/>
          </a:p>
        </p:txBody>
      </p:sp>
      <p:sp>
        <p:nvSpPr>
          <p:cNvPr id="45" name="テキスト ボックス 44"/>
          <p:cNvSpPr txBox="1"/>
          <p:nvPr/>
        </p:nvSpPr>
        <p:spPr>
          <a:xfrm>
            <a:off x="2117177" y="5717659"/>
            <a:ext cx="5343273" cy="340519"/>
          </a:xfrm>
          <a:prstGeom prst="roundRect">
            <a:avLst/>
          </a:prstGeom>
          <a:solidFill>
            <a:schemeClr val="bg1"/>
          </a:solidFill>
          <a:ln>
            <a:solidFill>
              <a:schemeClr val="accent1">
                <a:shade val="50000"/>
              </a:schemeClr>
            </a:solidFill>
          </a:ln>
        </p:spPr>
        <p:txBody>
          <a:bodyPr wrap="square" rtlCol="0">
            <a:spAutoFit/>
          </a:bodyPr>
          <a:lstStyle/>
          <a:p>
            <a:r>
              <a:rPr lang="ja-JP" altLang="en-US" sz="700" dirty="0" smtClean="0"/>
              <a:t>➢</a:t>
            </a:r>
            <a:r>
              <a:rPr lang="ja-JP" altLang="en-US" sz="700" dirty="0" smtClean="0"/>
              <a:t>アンコンシャス・バイアス</a:t>
            </a:r>
            <a:r>
              <a:rPr lang="ja-JP" altLang="en-US" sz="700" dirty="0" smtClean="0"/>
              <a:t>の解消に向けた取組　➢エンパワーメントの促進　</a:t>
            </a:r>
            <a:endParaRPr lang="en-US" altLang="ja-JP" sz="700" dirty="0" smtClean="0"/>
          </a:p>
          <a:p>
            <a:r>
              <a:rPr lang="ja-JP" altLang="en-US" sz="700" dirty="0"/>
              <a:t>➢キャリア教育の</a:t>
            </a:r>
            <a:r>
              <a:rPr lang="ja-JP" altLang="en-US" sz="700" dirty="0" smtClean="0"/>
              <a:t>推進　　　　　　　　　　　　➢</a:t>
            </a:r>
            <a:r>
              <a:rPr lang="ja-JP" altLang="en-US" sz="700" dirty="0"/>
              <a:t>性的指向及び性自認の多様性に関する理解</a:t>
            </a:r>
            <a:r>
              <a:rPr lang="ja-JP" altLang="en-US" sz="700" dirty="0" smtClean="0"/>
              <a:t>促進</a:t>
            </a:r>
            <a:endParaRPr lang="ja-JP" altLang="en-US" sz="700" dirty="0"/>
          </a:p>
        </p:txBody>
      </p:sp>
      <p:sp>
        <p:nvSpPr>
          <p:cNvPr id="46" name="テキスト ボックス 45"/>
          <p:cNvSpPr txBox="1"/>
          <p:nvPr/>
        </p:nvSpPr>
        <p:spPr>
          <a:xfrm>
            <a:off x="2051200" y="6129981"/>
            <a:ext cx="5487996" cy="431528"/>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smtClean="0"/>
              <a:t>【</a:t>
            </a:r>
            <a:r>
              <a:rPr lang="ja-JP" altLang="en-US" sz="800" b="1" dirty="0" smtClean="0"/>
              <a:t>８</a:t>
            </a:r>
            <a:r>
              <a:rPr lang="en-US" altLang="ja-JP" sz="800" b="1" dirty="0" smtClean="0"/>
              <a:t>】</a:t>
            </a:r>
            <a:r>
              <a:rPr lang="ja-JP" altLang="en-US" sz="800" b="1" dirty="0" smtClean="0"/>
              <a:t>男女共同参画意識の</a:t>
            </a:r>
            <a:r>
              <a:rPr lang="ja-JP" altLang="en-US" sz="800" b="1" dirty="0"/>
              <a:t>醸成　＜国の基本的な視点　③</a:t>
            </a:r>
            <a:r>
              <a:rPr lang="ja-JP" altLang="en-US" sz="800" b="1" dirty="0" smtClean="0"/>
              <a:t>＞</a:t>
            </a:r>
            <a:endParaRPr lang="en-US" altLang="ja-JP" sz="800" dirty="0"/>
          </a:p>
          <a:p>
            <a:endParaRPr lang="en-US" altLang="ja-JP" sz="702" dirty="0"/>
          </a:p>
          <a:p>
            <a:endParaRPr lang="ja-JP" altLang="en-US" sz="702" dirty="0"/>
          </a:p>
        </p:txBody>
      </p:sp>
      <p:sp>
        <p:nvSpPr>
          <p:cNvPr id="47" name="テキスト ボックス 46"/>
          <p:cNvSpPr txBox="1"/>
          <p:nvPr/>
        </p:nvSpPr>
        <p:spPr>
          <a:xfrm>
            <a:off x="2109757" y="6304905"/>
            <a:ext cx="5343273" cy="221337"/>
          </a:xfrm>
          <a:prstGeom prst="roundRect">
            <a:avLst/>
          </a:prstGeom>
          <a:solidFill>
            <a:schemeClr val="bg1"/>
          </a:solidFill>
          <a:ln>
            <a:solidFill>
              <a:schemeClr val="accent1">
                <a:shade val="50000"/>
              </a:schemeClr>
            </a:solidFill>
          </a:ln>
        </p:spPr>
        <p:txBody>
          <a:bodyPr wrap="square" rtlCol="0">
            <a:spAutoFit/>
          </a:bodyPr>
          <a:lstStyle/>
          <a:p>
            <a:r>
              <a:rPr lang="ja-JP" altLang="en-US" sz="700" dirty="0" smtClean="0"/>
              <a:t>➢男性の暮らし方、意識の改革（家庭や地域への参画</a:t>
            </a:r>
            <a:r>
              <a:rPr lang="ja-JP" altLang="en-US" sz="700" smtClean="0"/>
              <a:t>、</a:t>
            </a:r>
            <a:r>
              <a:rPr lang="ja-JP" altLang="en-US" sz="700" smtClean="0"/>
              <a:t>アンコンシャス・バイアス</a:t>
            </a:r>
            <a:r>
              <a:rPr lang="ja-JP" altLang="en-US" sz="700" dirty="0" smtClean="0"/>
              <a:t>の</a:t>
            </a:r>
            <a:r>
              <a:rPr lang="ja-JP" altLang="en-US" sz="700" smtClean="0"/>
              <a:t>解消</a:t>
            </a:r>
            <a:r>
              <a:rPr lang="ja-JP" altLang="en-US" sz="700" smtClean="0"/>
              <a:t>）➢</a:t>
            </a:r>
            <a:r>
              <a:rPr lang="ja-JP" altLang="en-US" sz="700" dirty="0" smtClean="0"/>
              <a:t>女性の人権を尊重した表現の推進　</a:t>
            </a:r>
            <a:endParaRPr lang="ja-JP" altLang="en-US" sz="700" dirty="0"/>
          </a:p>
        </p:txBody>
      </p:sp>
      <p:sp>
        <p:nvSpPr>
          <p:cNvPr id="48" name="テキスト ボックス 47"/>
          <p:cNvSpPr txBox="1"/>
          <p:nvPr/>
        </p:nvSpPr>
        <p:spPr>
          <a:xfrm>
            <a:off x="2044079" y="6589368"/>
            <a:ext cx="5487996" cy="431528"/>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smtClean="0"/>
              <a:t>【</a:t>
            </a:r>
            <a:r>
              <a:rPr lang="ja-JP" altLang="en-US" sz="800" b="1" dirty="0" smtClean="0"/>
              <a:t>９</a:t>
            </a:r>
            <a:r>
              <a:rPr lang="en-US" altLang="ja-JP" sz="800" b="1" dirty="0" smtClean="0"/>
              <a:t>】</a:t>
            </a:r>
            <a:r>
              <a:rPr lang="ja-JP" altLang="en-US" sz="800" b="1" dirty="0" smtClean="0"/>
              <a:t>地域活動への参画</a:t>
            </a:r>
            <a:r>
              <a:rPr lang="ja-JP" altLang="en-US" sz="800" b="1" dirty="0"/>
              <a:t>促進　＜国の基本的な視点　</a:t>
            </a:r>
            <a:r>
              <a:rPr lang="ja-JP" altLang="en-US" sz="800" b="1" dirty="0" smtClean="0"/>
              <a:t>③⑧＞</a:t>
            </a:r>
            <a:endParaRPr lang="en-US" altLang="ja-JP" sz="800" dirty="0"/>
          </a:p>
          <a:p>
            <a:endParaRPr lang="en-US" altLang="ja-JP" sz="702" dirty="0"/>
          </a:p>
          <a:p>
            <a:endParaRPr lang="ja-JP" altLang="en-US" sz="702" dirty="0"/>
          </a:p>
        </p:txBody>
      </p:sp>
      <p:sp>
        <p:nvSpPr>
          <p:cNvPr id="49" name="テキスト ボックス 48"/>
          <p:cNvSpPr txBox="1"/>
          <p:nvPr/>
        </p:nvSpPr>
        <p:spPr>
          <a:xfrm>
            <a:off x="2102636" y="6764293"/>
            <a:ext cx="5343273" cy="221337"/>
          </a:xfrm>
          <a:prstGeom prst="roundRect">
            <a:avLst/>
          </a:prstGeom>
          <a:solidFill>
            <a:schemeClr val="bg1"/>
          </a:solidFill>
          <a:ln>
            <a:solidFill>
              <a:schemeClr val="accent1">
                <a:shade val="50000"/>
              </a:schemeClr>
            </a:solidFill>
          </a:ln>
        </p:spPr>
        <p:txBody>
          <a:bodyPr wrap="square" rtlCol="0">
            <a:spAutoFit/>
          </a:bodyPr>
          <a:lstStyle/>
          <a:p>
            <a:r>
              <a:rPr lang="ja-JP" altLang="en-US" sz="700" dirty="0" smtClean="0"/>
              <a:t>➢地域活動への女性の参画促進</a:t>
            </a:r>
            <a:r>
              <a:rPr lang="ja-JP" altLang="en-US" sz="700" dirty="0"/>
              <a:t>　</a:t>
            </a:r>
            <a:r>
              <a:rPr lang="ja-JP" altLang="en-US" sz="700" dirty="0" smtClean="0"/>
              <a:t>➢男女共同参画の視点を取り入れた地域防災力の向上</a:t>
            </a:r>
            <a:endParaRPr lang="ja-JP" altLang="en-US" sz="700" dirty="0"/>
          </a:p>
        </p:txBody>
      </p:sp>
      <p:sp>
        <p:nvSpPr>
          <p:cNvPr id="50" name="テキスト ボックス 49"/>
          <p:cNvSpPr txBox="1"/>
          <p:nvPr/>
        </p:nvSpPr>
        <p:spPr>
          <a:xfrm>
            <a:off x="2040589" y="7048258"/>
            <a:ext cx="5487996" cy="431528"/>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smtClean="0"/>
              <a:t>【</a:t>
            </a:r>
            <a:r>
              <a:rPr lang="ja-JP" altLang="en-US" sz="800" b="1" dirty="0" smtClean="0"/>
              <a:t>１０</a:t>
            </a:r>
            <a:r>
              <a:rPr lang="en-US" altLang="ja-JP" sz="800" b="1" smtClean="0"/>
              <a:t>】</a:t>
            </a:r>
            <a:r>
              <a:rPr lang="ja-JP" altLang="en-US" sz="800" b="1" smtClean="0"/>
              <a:t>多文化</a:t>
            </a:r>
            <a:r>
              <a:rPr lang="ja-JP" altLang="en-US" sz="800" b="1" dirty="0" smtClean="0"/>
              <a:t>共生の視点を踏まえた男女共同参画の推進</a:t>
            </a:r>
            <a:endParaRPr lang="en-US" altLang="ja-JP" sz="800" dirty="0"/>
          </a:p>
          <a:p>
            <a:endParaRPr lang="en-US" altLang="ja-JP" sz="702" dirty="0"/>
          </a:p>
          <a:p>
            <a:endParaRPr lang="ja-JP" altLang="en-US" sz="702" dirty="0"/>
          </a:p>
        </p:txBody>
      </p:sp>
      <p:sp>
        <p:nvSpPr>
          <p:cNvPr id="51" name="テキスト ボックス 50"/>
          <p:cNvSpPr txBox="1"/>
          <p:nvPr/>
        </p:nvSpPr>
        <p:spPr>
          <a:xfrm>
            <a:off x="2099147" y="7221913"/>
            <a:ext cx="5343273" cy="221337"/>
          </a:xfrm>
          <a:prstGeom prst="roundRect">
            <a:avLst/>
          </a:prstGeom>
          <a:solidFill>
            <a:schemeClr val="bg1"/>
          </a:solidFill>
          <a:ln>
            <a:solidFill>
              <a:schemeClr val="accent1">
                <a:shade val="50000"/>
              </a:schemeClr>
            </a:solidFill>
          </a:ln>
        </p:spPr>
        <p:txBody>
          <a:bodyPr wrap="square" rtlCol="0">
            <a:spAutoFit/>
          </a:bodyPr>
          <a:lstStyle/>
          <a:p>
            <a:r>
              <a:rPr lang="ja-JP" altLang="en-US" sz="700" dirty="0" smtClean="0"/>
              <a:t>➢外国人が安心して暮らせる共生社会づくり（相談、教育、就労、医療、情報発信等）</a:t>
            </a:r>
            <a:endParaRPr lang="ja-JP" altLang="en-US" sz="700" dirty="0"/>
          </a:p>
        </p:txBody>
      </p:sp>
      <p:sp>
        <p:nvSpPr>
          <p:cNvPr id="13" name="フローチャート: 抜出し 12"/>
          <p:cNvSpPr/>
          <p:nvPr/>
        </p:nvSpPr>
        <p:spPr>
          <a:xfrm rot="5400000">
            <a:off x="-684948" y="4612870"/>
            <a:ext cx="5119983" cy="182515"/>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p:cNvSpPr txBox="1"/>
          <p:nvPr/>
        </p:nvSpPr>
        <p:spPr>
          <a:xfrm>
            <a:off x="2038590" y="3324056"/>
            <a:ext cx="5487996" cy="554639"/>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smtClean="0"/>
              <a:t>【</a:t>
            </a:r>
            <a:r>
              <a:rPr lang="ja-JP" altLang="en-US" sz="800" b="1" dirty="0" smtClean="0"/>
              <a:t>３</a:t>
            </a:r>
            <a:r>
              <a:rPr lang="en-US" altLang="ja-JP" sz="800" b="1" dirty="0" smtClean="0"/>
              <a:t>】</a:t>
            </a:r>
            <a:r>
              <a:rPr lang="ja-JP" altLang="en-US" sz="800" b="1" dirty="0" smtClean="0"/>
              <a:t>女性</a:t>
            </a:r>
            <a:r>
              <a:rPr lang="ja-JP" altLang="en-US" sz="800" b="1" dirty="0"/>
              <a:t>の活躍推進</a:t>
            </a:r>
            <a:r>
              <a:rPr lang="ja-JP" altLang="en-US" sz="800" b="1" dirty="0" smtClean="0"/>
              <a:t>（女性活躍推進法に</a:t>
            </a:r>
            <a:r>
              <a:rPr lang="ja-JP" altLang="en-US" sz="800" b="1" dirty="0"/>
              <a:t>基づく取組</a:t>
            </a:r>
            <a:r>
              <a:rPr lang="ja-JP" altLang="en-US" sz="800" b="1" dirty="0" smtClean="0"/>
              <a:t>）</a:t>
            </a:r>
            <a:endParaRPr lang="en-US" altLang="ja-JP" sz="800" b="1" dirty="0" smtClean="0"/>
          </a:p>
          <a:p>
            <a:endParaRPr lang="en-US" altLang="ja-JP" sz="800" dirty="0"/>
          </a:p>
          <a:p>
            <a:endParaRPr lang="en-US" altLang="ja-JP" sz="702" dirty="0"/>
          </a:p>
          <a:p>
            <a:endParaRPr lang="ja-JP" altLang="en-US" sz="702" dirty="0"/>
          </a:p>
        </p:txBody>
      </p:sp>
      <p:sp>
        <p:nvSpPr>
          <p:cNvPr id="17" name="テキスト ボックス 16"/>
          <p:cNvSpPr txBox="1"/>
          <p:nvPr/>
        </p:nvSpPr>
        <p:spPr>
          <a:xfrm>
            <a:off x="7599286" y="7293390"/>
            <a:ext cx="2832494" cy="200055"/>
          </a:xfrm>
          <a:prstGeom prst="rect">
            <a:avLst/>
          </a:prstGeom>
          <a:noFill/>
        </p:spPr>
        <p:txBody>
          <a:bodyPr wrap="square" rtlCol="0">
            <a:spAutoFit/>
          </a:bodyPr>
          <a:lstStyle/>
          <a:p>
            <a:r>
              <a:rPr kumimoji="1" lang="ja-JP" altLang="en-US" sz="700" dirty="0" smtClean="0"/>
              <a:t>出典：</a:t>
            </a:r>
            <a:r>
              <a:rPr kumimoji="1" lang="en-US" altLang="ja-JP" sz="700" dirty="0" smtClean="0"/>
              <a:t>R2 </a:t>
            </a:r>
            <a:r>
              <a:rPr kumimoji="1" lang="ja-JP" altLang="en-US" sz="700" dirty="0" smtClean="0"/>
              <a:t>第</a:t>
            </a:r>
            <a:r>
              <a:rPr kumimoji="1" lang="en-US" altLang="ja-JP" sz="700" dirty="0" smtClean="0"/>
              <a:t>5</a:t>
            </a:r>
            <a:r>
              <a:rPr kumimoji="1" lang="ja-JP" altLang="en-US" sz="700" dirty="0" smtClean="0"/>
              <a:t>次基本</a:t>
            </a:r>
            <a:r>
              <a:rPr kumimoji="1" lang="ja-JP" altLang="en-US" sz="700" smtClean="0"/>
              <a:t>計画策定専門調査会</a:t>
            </a:r>
            <a:r>
              <a:rPr kumimoji="1" lang="ja-JP" altLang="en-US" sz="700" dirty="0" smtClean="0"/>
              <a:t>資料</a:t>
            </a:r>
            <a:endParaRPr kumimoji="1" lang="ja-JP" altLang="en-US" sz="700" dirty="0"/>
          </a:p>
        </p:txBody>
      </p:sp>
      <p:sp>
        <p:nvSpPr>
          <p:cNvPr id="55" name="正方形/長方形 54"/>
          <p:cNvSpPr/>
          <p:nvPr/>
        </p:nvSpPr>
        <p:spPr>
          <a:xfrm>
            <a:off x="137291" y="1793533"/>
            <a:ext cx="1582812" cy="573146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2104477" y="3496980"/>
            <a:ext cx="5343273" cy="340519"/>
          </a:xfrm>
          <a:prstGeom prst="roundRect">
            <a:avLst/>
          </a:prstGeom>
          <a:solidFill>
            <a:schemeClr val="bg1"/>
          </a:solidFill>
          <a:ln>
            <a:solidFill>
              <a:schemeClr val="accent1">
                <a:shade val="50000"/>
              </a:schemeClr>
            </a:solidFill>
          </a:ln>
        </p:spPr>
        <p:txBody>
          <a:bodyPr wrap="square" rtlCol="0">
            <a:spAutoFit/>
          </a:bodyPr>
          <a:lstStyle/>
          <a:p>
            <a:r>
              <a:rPr lang="ja-JP" altLang="en-US" sz="700" dirty="0"/>
              <a:t>➢一般事業主行動計画（対象企業拡大への対応）　➢特定事業主行動計画（情報公表の充実）　</a:t>
            </a:r>
            <a:endParaRPr lang="en-US" altLang="ja-JP" sz="700" dirty="0" smtClean="0"/>
          </a:p>
          <a:p>
            <a:r>
              <a:rPr lang="ja-JP" altLang="en-US" sz="700" dirty="0" smtClean="0"/>
              <a:t>➢</a:t>
            </a:r>
            <a:r>
              <a:rPr lang="ja-JP" altLang="en-US" sz="700" dirty="0"/>
              <a:t>推進計画（市町村への策定</a:t>
            </a:r>
            <a:r>
              <a:rPr lang="ja-JP" altLang="en-US" sz="700" dirty="0" smtClean="0"/>
              <a:t>働きかけ・支援）</a:t>
            </a:r>
            <a:r>
              <a:rPr lang="ja-JP" altLang="en-US" sz="600" dirty="0"/>
              <a:t>　</a:t>
            </a:r>
          </a:p>
        </p:txBody>
      </p:sp>
      <p:sp>
        <p:nvSpPr>
          <p:cNvPr id="6" name="テキスト ボックス 5"/>
          <p:cNvSpPr txBox="1"/>
          <p:nvPr/>
        </p:nvSpPr>
        <p:spPr>
          <a:xfrm>
            <a:off x="188403" y="3053108"/>
            <a:ext cx="1470429" cy="280928"/>
          </a:xfrm>
          <a:prstGeom prst="round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50" dirty="0"/>
              <a:t>女性の就業率の増加</a:t>
            </a:r>
          </a:p>
        </p:txBody>
      </p:sp>
      <p:sp>
        <p:nvSpPr>
          <p:cNvPr id="7" name="テキスト ボックス 6"/>
          <p:cNvSpPr txBox="1"/>
          <p:nvPr/>
        </p:nvSpPr>
        <p:spPr>
          <a:xfrm>
            <a:off x="193768" y="3460811"/>
            <a:ext cx="1470429" cy="638473"/>
          </a:xfrm>
          <a:prstGeom prst="round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50" dirty="0"/>
              <a:t>働き方</a:t>
            </a:r>
            <a:r>
              <a:rPr lang="ja-JP" altLang="en-US" sz="1050" dirty="0" smtClean="0"/>
              <a:t>改革関連法・女活法に基づく取組開始</a:t>
            </a:r>
            <a:endParaRPr lang="ja-JP" altLang="en-US" sz="1050" dirty="0"/>
          </a:p>
        </p:txBody>
      </p:sp>
      <p:sp>
        <p:nvSpPr>
          <p:cNvPr id="8" name="テキスト ボックス 7"/>
          <p:cNvSpPr txBox="1"/>
          <p:nvPr/>
        </p:nvSpPr>
        <p:spPr>
          <a:xfrm>
            <a:off x="197929" y="6775035"/>
            <a:ext cx="1470429" cy="638473"/>
          </a:xfrm>
          <a:prstGeom prst="round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50" dirty="0"/>
              <a:t>男性</a:t>
            </a:r>
            <a:r>
              <a:rPr lang="ja-JP" altLang="en-US" sz="1050" dirty="0" smtClean="0"/>
              <a:t>の意識改革、家事・育児等参画の進展</a:t>
            </a:r>
            <a:endParaRPr lang="ja-JP" altLang="en-US" sz="1050" dirty="0"/>
          </a:p>
        </p:txBody>
      </p:sp>
      <p:sp>
        <p:nvSpPr>
          <p:cNvPr id="9" name="テキスト ボックス 8"/>
          <p:cNvSpPr txBox="1"/>
          <p:nvPr/>
        </p:nvSpPr>
        <p:spPr>
          <a:xfrm>
            <a:off x="188403" y="4803700"/>
            <a:ext cx="1470429" cy="459700"/>
          </a:xfrm>
          <a:prstGeom prst="round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50" dirty="0"/>
              <a:t>女性に対する暴力をめぐる状況の多様化</a:t>
            </a:r>
          </a:p>
        </p:txBody>
      </p:sp>
      <p:sp>
        <p:nvSpPr>
          <p:cNvPr id="10" name="テキスト ボックス 9"/>
          <p:cNvSpPr txBox="1"/>
          <p:nvPr/>
        </p:nvSpPr>
        <p:spPr>
          <a:xfrm>
            <a:off x="185922" y="5398572"/>
            <a:ext cx="1470429" cy="459700"/>
          </a:xfrm>
          <a:prstGeom prst="round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50" dirty="0" smtClean="0"/>
              <a:t>女性の抱える生活上の困難への問題意識</a:t>
            </a:r>
            <a:endParaRPr lang="ja-JP" altLang="en-US" sz="1050" dirty="0"/>
          </a:p>
        </p:txBody>
      </p:sp>
      <p:sp>
        <p:nvSpPr>
          <p:cNvPr id="11" name="テキスト ボックス 10"/>
          <p:cNvSpPr txBox="1"/>
          <p:nvPr/>
        </p:nvSpPr>
        <p:spPr>
          <a:xfrm>
            <a:off x="193482" y="2455460"/>
            <a:ext cx="1470429" cy="459700"/>
          </a:xfrm>
          <a:prstGeom prst="roundRect">
            <a:avLst/>
          </a:prstGeom>
          <a:pattFill prst="dotDmnd">
            <a:fgClr>
              <a:schemeClr val="accent1"/>
            </a:fgClr>
            <a:bgClr>
              <a:schemeClr val="bg1"/>
            </a:bgClr>
          </a:pattFill>
          <a:ln w="25400">
            <a:solidFill>
              <a:schemeClr val="tx1"/>
            </a:solidFill>
          </a:ln>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altLang="ja-JP" sz="1050" dirty="0"/>
              <a:t>SDGs</a:t>
            </a:r>
            <a:r>
              <a:rPr lang="ja-JP" altLang="en-US" sz="1050" dirty="0" smtClean="0"/>
              <a:t>の達成に向けた潮流</a:t>
            </a:r>
            <a:endParaRPr lang="en-US" altLang="ja-JP" sz="1050" dirty="0" smtClean="0"/>
          </a:p>
        </p:txBody>
      </p:sp>
      <p:sp>
        <p:nvSpPr>
          <p:cNvPr id="4" name="テキスト ボックス 3"/>
          <p:cNvSpPr txBox="1"/>
          <p:nvPr/>
        </p:nvSpPr>
        <p:spPr>
          <a:xfrm>
            <a:off x="193769" y="1626574"/>
            <a:ext cx="1470429" cy="341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ja-JP" altLang="en-US" sz="1403" b="1" dirty="0"/>
              <a:t>　</a:t>
            </a:r>
            <a:r>
              <a:rPr lang="ja-JP" altLang="en-US" sz="1403" b="1" dirty="0" smtClean="0"/>
              <a:t> 現状</a:t>
            </a:r>
            <a:r>
              <a:rPr lang="ja-JP" altLang="en-US" sz="1403" b="1" dirty="0"/>
              <a:t>認識</a:t>
            </a:r>
          </a:p>
        </p:txBody>
      </p:sp>
      <p:sp>
        <p:nvSpPr>
          <p:cNvPr id="54" name="テキスト ボックス 53"/>
          <p:cNvSpPr txBox="1"/>
          <p:nvPr/>
        </p:nvSpPr>
        <p:spPr>
          <a:xfrm>
            <a:off x="190592" y="4216554"/>
            <a:ext cx="1470429" cy="459700"/>
          </a:xfrm>
          <a:prstGeom prst="round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50" dirty="0" smtClean="0"/>
              <a:t>女性の登用促進強化の必要性</a:t>
            </a:r>
            <a:endParaRPr lang="ja-JP" altLang="en-US" sz="1050" dirty="0"/>
          </a:p>
        </p:txBody>
      </p:sp>
      <p:sp>
        <p:nvSpPr>
          <p:cNvPr id="56" name="テキスト ボックス 55"/>
          <p:cNvSpPr txBox="1"/>
          <p:nvPr/>
        </p:nvSpPr>
        <p:spPr>
          <a:xfrm>
            <a:off x="195674" y="2058196"/>
            <a:ext cx="1470429" cy="280928"/>
          </a:xfrm>
          <a:prstGeom prst="roundRect">
            <a:avLst/>
          </a:prstGeom>
          <a:pattFill prst="dotDmnd">
            <a:fgClr>
              <a:schemeClr val="accent1"/>
            </a:fgClr>
            <a:bgClr>
              <a:schemeClr val="bg1"/>
            </a:bgClr>
          </a:pattFill>
          <a:ln w="25400">
            <a:solidFill>
              <a:schemeClr val="tx1"/>
            </a:solidFill>
          </a:ln>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50" dirty="0" smtClean="0"/>
              <a:t>少子高齢化の進展</a:t>
            </a:r>
            <a:endParaRPr lang="en-US" altLang="ja-JP" sz="1050" dirty="0" smtClean="0"/>
          </a:p>
        </p:txBody>
      </p:sp>
      <p:sp>
        <p:nvSpPr>
          <p:cNvPr id="12" name="正方形/長方形 11"/>
          <p:cNvSpPr/>
          <p:nvPr/>
        </p:nvSpPr>
        <p:spPr>
          <a:xfrm>
            <a:off x="7710198" y="3347488"/>
            <a:ext cx="2595430" cy="534214"/>
          </a:xfrm>
          <a:prstGeom prst="rect">
            <a:avLst/>
          </a:prstGeom>
          <a:solidFill>
            <a:schemeClr val="bg1">
              <a:alpha val="0"/>
            </a:schemeClr>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p:cNvSpPr/>
          <p:nvPr/>
        </p:nvSpPr>
        <p:spPr>
          <a:xfrm>
            <a:off x="7725438" y="3972328"/>
            <a:ext cx="2595430" cy="348212"/>
          </a:xfrm>
          <a:prstGeom prst="rect">
            <a:avLst/>
          </a:prstGeom>
          <a:solidFill>
            <a:schemeClr val="bg1">
              <a:alpha val="0"/>
            </a:schemeClr>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7725438" y="4406668"/>
            <a:ext cx="2595430" cy="540000"/>
          </a:xfrm>
          <a:prstGeom prst="rect">
            <a:avLst/>
          </a:prstGeom>
          <a:solidFill>
            <a:schemeClr val="bg1">
              <a:alpha val="0"/>
            </a:schemeClr>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7740678" y="5039128"/>
            <a:ext cx="2595430" cy="360000"/>
          </a:xfrm>
          <a:prstGeom prst="rect">
            <a:avLst/>
          </a:prstGeom>
          <a:solidFill>
            <a:schemeClr val="bg1">
              <a:alpha val="0"/>
            </a:schemeClr>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7735915" y="5474152"/>
            <a:ext cx="2595430" cy="252000"/>
          </a:xfrm>
          <a:prstGeom prst="rect">
            <a:avLst/>
          </a:prstGeom>
          <a:solidFill>
            <a:schemeClr val="bg1">
              <a:alpha val="0"/>
            </a:schemeClr>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p:cNvSpPr/>
          <p:nvPr/>
        </p:nvSpPr>
        <p:spPr>
          <a:xfrm>
            <a:off x="7733058" y="5785888"/>
            <a:ext cx="2595430" cy="252000"/>
          </a:xfrm>
          <a:prstGeom prst="rect">
            <a:avLst/>
          </a:prstGeom>
          <a:solidFill>
            <a:schemeClr val="bg1">
              <a:alpha val="0"/>
            </a:schemeClr>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p:cNvSpPr/>
          <p:nvPr/>
        </p:nvSpPr>
        <p:spPr>
          <a:xfrm>
            <a:off x="7733058" y="6105928"/>
            <a:ext cx="2595430" cy="360000"/>
          </a:xfrm>
          <a:prstGeom prst="rect">
            <a:avLst/>
          </a:prstGeom>
          <a:solidFill>
            <a:schemeClr val="bg1">
              <a:alpha val="0"/>
            </a:schemeClr>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p:cNvSpPr/>
          <p:nvPr/>
        </p:nvSpPr>
        <p:spPr>
          <a:xfrm>
            <a:off x="7733058" y="6525028"/>
            <a:ext cx="2595430" cy="252000"/>
          </a:xfrm>
          <a:prstGeom prst="rect">
            <a:avLst/>
          </a:prstGeom>
          <a:solidFill>
            <a:schemeClr val="bg1">
              <a:alpha val="0"/>
            </a:schemeClr>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p:nvSpPr>
        <p:spPr>
          <a:xfrm>
            <a:off x="7740678" y="6852688"/>
            <a:ext cx="2595430" cy="360000"/>
          </a:xfrm>
          <a:prstGeom prst="rect">
            <a:avLst/>
          </a:prstGeom>
          <a:solidFill>
            <a:schemeClr val="bg1">
              <a:alpha val="0"/>
            </a:schemeClr>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直線矢印コネクタ 17"/>
          <p:cNvCxnSpPr/>
          <p:nvPr/>
        </p:nvCxnSpPr>
        <p:spPr>
          <a:xfrm flipH="1" flipV="1">
            <a:off x="7368218" y="3222633"/>
            <a:ext cx="336228" cy="771133"/>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p:nvPr/>
        </p:nvCxnSpPr>
        <p:spPr>
          <a:xfrm flipH="1">
            <a:off x="7068744" y="4641275"/>
            <a:ext cx="656695" cy="1052067"/>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p:nvPr/>
        </p:nvCxnSpPr>
        <p:spPr>
          <a:xfrm flipH="1">
            <a:off x="7066875" y="4657338"/>
            <a:ext cx="650944" cy="1648828"/>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69" name="直線矢印コネクタ 68"/>
          <p:cNvCxnSpPr/>
          <p:nvPr/>
        </p:nvCxnSpPr>
        <p:spPr>
          <a:xfrm flipH="1" flipV="1">
            <a:off x="7300754" y="3209536"/>
            <a:ext cx="434848" cy="2407924"/>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p:nvPr/>
        </p:nvCxnSpPr>
        <p:spPr>
          <a:xfrm flipH="1" flipV="1">
            <a:off x="7068744" y="4993122"/>
            <a:ext cx="652054" cy="914088"/>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p:nvPr/>
        </p:nvCxnSpPr>
        <p:spPr>
          <a:xfrm flipH="1" flipV="1">
            <a:off x="7018674" y="4991139"/>
            <a:ext cx="706569" cy="1330091"/>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72" name="直線矢印コネクタ 71"/>
          <p:cNvCxnSpPr/>
          <p:nvPr/>
        </p:nvCxnSpPr>
        <p:spPr>
          <a:xfrm flipH="1">
            <a:off x="7436384" y="6651028"/>
            <a:ext cx="287149" cy="106911"/>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78" name="テキスト ボックス 77"/>
          <p:cNvSpPr txBox="1"/>
          <p:nvPr/>
        </p:nvSpPr>
        <p:spPr>
          <a:xfrm>
            <a:off x="188843" y="5985075"/>
            <a:ext cx="1470429" cy="664012"/>
          </a:xfrm>
          <a:prstGeom prst="round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50" dirty="0"/>
              <a:t>子</a:t>
            </a:r>
            <a:r>
              <a:rPr lang="ja-JP" altLang="en-US" sz="1050" dirty="0" smtClean="0"/>
              <a:t>どもの</a:t>
            </a:r>
            <a:r>
              <a:rPr lang="ja-JP" altLang="en-US" sz="1050" dirty="0"/>
              <a:t>頃</a:t>
            </a:r>
            <a:r>
              <a:rPr lang="ja-JP" altLang="en-US" sz="1050" dirty="0" smtClean="0"/>
              <a:t>からの男女共同参画意識醸成の重要性</a:t>
            </a:r>
            <a:endParaRPr lang="ja-JP" altLang="en-US" sz="1050" dirty="0"/>
          </a:p>
        </p:txBody>
      </p:sp>
      <p:sp>
        <p:nvSpPr>
          <p:cNvPr id="5" name="テキスト ボックス 4"/>
          <p:cNvSpPr txBox="1"/>
          <p:nvPr/>
        </p:nvSpPr>
        <p:spPr>
          <a:xfrm>
            <a:off x="9622305" y="126606"/>
            <a:ext cx="854483" cy="338554"/>
          </a:xfrm>
          <a:prstGeom prst="rect">
            <a:avLst/>
          </a:prstGeom>
          <a:solidFill>
            <a:schemeClr val="bg1"/>
          </a:solidFill>
          <a:ln>
            <a:solidFill>
              <a:schemeClr val="tx1"/>
            </a:solidFill>
          </a:ln>
        </p:spPr>
        <p:txBody>
          <a:bodyPr wrap="square" rtlCol="0">
            <a:spAutoFit/>
          </a:bodyPr>
          <a:lstStyle/>
          <a:p>
            <a:r>
              <a:rPr kumimoji="1" lang="ja-JP" altLang="en-US" sz="1600" dirty="0" smtClean="0"/>
              <a:t>資料２</a:t>
            </a:r>
            <a:endParaRPr kumimoji="1" lang="ja-JP" altLang="en-US" dirty="0"/>
          </a:p>
        </p:txBody>
      </p:sp>
      <p:cxnSp>
        <p:nvCxnSpPr>
          <p:cNvPr id="73" name="直線矢印コネクタ 72"/>
          <p:cNvCxnSpPr/>
          <p:nvPr/>
        </p:nvCxnSpPr>
        <p:spPr>
          <a:xfrm flipH="1" flipV="1">
            <a:off x="7096609" y="4325345"/>
            <a:ext cx="645937" cy="918101"/>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p:nvPr/>
        </p:nvCxnSpPr>
        <p:spPr>
          <a:xfrm flipH="1" flipV="1">
            <a:off x="7032096" y="2667561"/>
            <a:ext cx="695212" cy="2530165"/>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p:nvPr/>
        </p:nvCxnSpPr>
        <p:spPr>
          <a:xfrm flipH="1" flipV="1">
            <a:off x="7357891" y="2649588"/>
            <a:ext cx="377035" cy="1481337"/>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77" name="直線矢印コネクタ 76"/>
          <p:cNvCxnSpPr/>
          <p:nvPr/>
        </p:nvCxnSpPr>
        <p:spPr>
          <a:xfrm flipH="1">
            <a:off x="7200900" y="4686995"/>
            <a:ext cx="516920" cy="2090033"/>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03835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1964</TotalTime>
  <Words>965</Words>
  <Application>Microsoft Office PowerPoint</Application>
  <PresentationFormat>ユーザー設定</PresentationFormat>
  <Paragraphs>87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萱野　明子</dc:creator>
  <cp:lastModifiedBy>萱野　明子</cp:lastModifiedBy>
  <cp:revision>90</cp:revision>
  <cp:lastPrinted>2020-02-05T05:59:05Z</cp:lastPrinted>
  <dcterms:created xsi:type="dcterms:W3CDTF">2020-01-24T05:37:09Z</dcterms:created>
  <dcterms:modified xsi:type="dcterms:W3CDTF">2020-02-14T09:08:51Z</dcterms:modified>
</cp:coreProperties>
</file>