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10"/>
  </p:notesMasterIdLst>
  <p:handoutMasterIdLst>
    <p:handoutMasterId r:id="rId11"/>
  </p:handoutMasterIdLst>
  <p:sldIdLst>
    <p:sldId id="257" r:id="rId2"/>
    <p:sldId id="259" r:id="rId3"/>
    <p:sldId id="311" r:id="rId4"/>
    <p:sldId id="314" r:id="rId5"/>
    <p:sldId id="302" r:id="rId6"/>
    <p:sldId id="310" r:id="rId7"/>
    <p:sldId id="313" r:id="rId8"/>
    <p:sldId id="312" r:id="rId9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淡色スタイル 1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756" autoAdjust="0"/>
  </p:normalViewPr>
  <p:slideViewPr>
    <p:cSldViewPr>
      <p:cViewPr varScale="1">
        <p:scale>
          <a:sx n="67" d="100"/>
          <a:sy n="67" d="100"/>
        </p:scale>
        <p:origin x="-147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1AA796-F391-4D4C-AF12-6B50115178AD}" type="datetimeFigureOut">
              <a:rPr kumimoji="1" lang="ja-JP" altLang="en-US" smtClean="0"/>
              <a:t>2017/4/6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BCA8F5-D066-4F35-B58E-0495CD8E72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538795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67FAA4-C05C-4539-A0DB-A359A153C533}" type="datetimeFigureOut">
              <a:rPr kumimoji="1" lang="ja-JP" altLang="en-US" smtClean="0"/>
              <a:t>2017/4/6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3C8CA0-A973-43F3-AE41-DC224910C7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594262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3C8CA0-A973-43F3-AE41-DC224910C78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56872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702E6-8960-4E04-82AA-1E6D4137A4AD}" type="datetime1">
              <a:rPr kumimoji="1" lang="ja-JP" altLang="en-US" smtClean="0"/>
              <a:t>2017/4/6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73C29-7F79-4716-818E-CF2D86E9D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7EE51-295C-43BC-9011-EAF77AE57887}" type="datetime1">
              <a:rPr kumimoji="1" lang="ja-JP" altLang="en-US" smtClean="0"/>
              <a:t>2017/4/6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73C29-7F79-4716-818E-CF2D86E9D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7415D-535A-4656-8D3D-DA3A06162374}" type="datetime1">
              <a:rPr kumimoji="1" lang="ja-JP" altLang="en-US" smtClean="0"/>
              <a:t>2017/4/6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73C29-7F79-4716-818E-CF2D86E9D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A1765-64E9-4E28-82ED-65D3C4459292}" type="datetime1">
              <a:rPr kumimoji="1" lang="ja-JP" altLang="en-US" smtClean="0"/>
              <a:t>2017/4/6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73C29-7F79-4716-818E-CF2D86E9D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86B27-F0A1-4C90-925F-66F63C3B77FA}" type="datetime1">
              <a:rPr kumimoji="1" lang="ja-JP" altLang="en-US" smtClean="0"/>
              <a:t>2017/4/6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73C29-7F79-4716-818E-CF2D86E9D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10550-9BA4-4FB3-A449-8DAB1B8F92A9}" type="datetime1">
              <a:rPr kumimoji="1" lang="ja-JP" altLang="en-US" smtClean="0"/>
              <a:t>2017/4/6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73C29-7F79-4716-818E-CF2D86E9D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C1A03-67F1-41B1-BCDF-4CB11C0F4168}" type="datetime1">
              <a:rPr kumimoji="1" lang="ja-JP" altLang="en-US" smtClean="0"/>
              <a:t>2017/4/6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73C29-7F79-4716-818E-CF2D86E9D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2206E-C65F-46DC-9CAE-8BCFC37B2044}" type="datetime1">
              <a:rPr kumimoji="1" lang="ja-JP" altLang="en-US" smtClean="0"/>
              <a:t>2017/4/6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73C29-7F79-4716-818E-CF2D86E9D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B90D6-3074-48DD-B3C3-5D0C62E41567}" type="datetime1">
              <a:rPr kumimoji="1" lang="ja-JP" altLang="en-US" smtClean="0"/>
              <a:t>2017/4/6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73C29-7F79-4716-818E-CF2D86E9D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812C6-D507-4DDB-AC57-40592A70B69E}" type="datetime1">
              <a:rPr kumimoji="1" lang="ja-JP" altLang="en-US" smtClean="0"/>
              <a:t>2017/4/6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73C29-7F79-4716-818E-CF2D86E9D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0FFEA-BA7D-46E5-82AB-852C19E85D86}" type="datetime1">
              <a:rPr kumimoji="1" lang="ja-JP" altLang="en-US" smtClean="0"/>
              <a:t>2017/4/6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73C29-7F79-4716-818E-CF2D86E9D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E15B46C3-D215-432A-8183-ED25262AD9B7}" type="datetime1">
              <a:rPr kumimoji="1" lang="ja-JP" altLang="en-US" smtClean="0"/>
              <a:t>2017/4/6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77173C29-7F79-4716-818E-CF2D86E9D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kumimoji="1"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1556793"/>
            <a:ext cx="9144000" cy="1224136"/>
          </a:xfrm>
        </p:spPr>
        <p:txBody>
          <a:bodyPr anchor="ctr" anchorCtr="0"/>
          <a:lstStyle/>
          <a:p>
            <a:pPr algn="ctr"/>
            <a:r>
              <a:rPr kumimoji="1" lang="en-US" altLang="ja-JP" sz="4000" dirty="0" smtClean="0">
                <a:solidFill>
                  <a:schemeClr val="tx1"/>
                </a:solidFill>
              </a:rPr>
              <a:t>DV</a:t>
            </a:r>
            <a:r>
              <a:rPr kumimoji="1" lang="ja-JP" altLang="en-US" sz="4000" dirty="0" smtClean="0">
                <a:solidFill>
                  <a:schemeClr val="tx1"/>
                </a:solidFill>
              </a:rPr>
              <a:t>相談・一時保護等の状況</a:t>
            </a:r>
            <a:endParaRPr kumimoji="1" lang="ja-JP" altLang="en-US" sz="4000" dirty="0">
              <a:solidFill>
                <a:schemeClr val="tx1"/>
              </a:solidFill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99592" y="3861048"/>
            <a:ext cx="7344816" cy="2016224"/>
          </a:xfrm>
        </p:spPr>
        <p:txBody>
          <a:bodyPr>
            <a:noAutofit/>
          </a:bodyPr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  <a:latin typeface="+mj-ea"/>
                <a:ea typeface="+mj-ea"/>
              </a:rPr>
              <a:t>平成２</a:t>
            </a:r>
            <a:r>
              <a:rPr lang="ja-JP" altLang="en-US" sz="3200" dirty="0" smtClean="0">
                <a:solidFill>
                  <a:schemeClr val="tx1"/>
                </a:solidFill>
                <a:latin typeface="+mj-ea"/>
                <a:ea typeface="+mj-ea"/>
              </a:rPr>
              <a:t>８</a:t>
            </a:r>
            <a:r>
              <a:rPr kumimoji="1" lang="ja-JP" altLang="en-US" sz="3200" dirty="0" smtClean="0">
                <a:solidFill>
                  <a:schemeClr val="tx1"/>
                </a:solidFill>
                <a:latin typeface="+mj-ea"/>
                <a:ea typeface="+mj-ea"/>
              </a:rPr>
              <a:t>年</a:t>
            </a:r>
            <a:r>
              <a:rPr lang="ja-JP" altLang="en-US" sz="3200" dirty="0">
                <a:solidFill>
                  <a:schemeClr val="tx1"/>
                </a:solidFill>
                <a:latin typeface="+mj-ea"/>
                <a:ea typeface="+mj-ea"/>
              </a:rPr>
              <a:t>７</a:t>
            </a:r>
            <a:r>
              <a:rPr kumimoji="1" lang="ja-JP" altLang="en-US" sz="3200" dirty="0" smtClean="0">
                <a:solidFill>
                  <a:schemeClr val="tx1"/>
                </a:solidFill>
                <a:latin typeface="+mj-ea"/>
                <a:ea typeface="+mj-ea"/>
              </a:rPr>
              <a:t>月</a:t>
            </a:r>
            <a:endParaRPr kumimoji="1" lang="en-US" altLang="ja-JP" sz="320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algn="ctr"/>
            <a:r>
              <a:rPr lang="ja-JP" altLang="en-US" sz="3200" dirty="0" smtClean="0">
                <a:solidFill>
                  <a:schemeClr val="tx1"/>
                </a:solidFill>
                <a:latin typeface="+mj-ea"/>
                <a:ea typeface="+mj-ea"/>
              </a:rPr>
              <a:t>大阪府福祉部子ども室家庭支援課</a:t>
            </a:r>
            <a:endParaRPr lang="en-US" altLang="ja-JP" sz="320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  <a:latin typeface="+mj-ea"/>
                <a:ea typeface="+mj-ea"/>
              </a:rPr>
              <a:t>大阪府女性相談</a:t>
            </a:r>
            <a:r>
              <a:rPr kumimoji="1" lang="ja-JP" altLang="en-US" sz="3200" dirty="0">
                <a:solidFill>
                  <a:schemeClr val="tx1"/>
                </a:solidFill>
                <a:latin typeface="+mj-ea"/>
                <a:ea typeface="+mj-ea"/>
              </a:rPr>
              <a:t>センター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7740352" y="764704"/>
            <a:ext cx="1152128" cy="57606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/>
              <a:t>資料４</a:t>
            </a:r>
            <a:endParaRPr kumimoji="1" lang="ja-JP" altLang="en-US" sz="1600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8077200" y="22385"/>
            <a:ext cx="1066800" cy="329184"/>
          </a:xfrm>
        </p:spPr>
        <p:txBody>
          <a:bodyPr/>
          <a:lstStyle/>
          <a:p>
            <a:pPr algn="r"/>
            <a:fld id="{77173C29-7F79-4716-818E-CF2D86E9D2B7}" type="slidenum">
              <a:rPr kumimoji="1" lang="ja-JP" altLang="en-US" smtClean="0"/>
              <a:pPr algn="r"/>
              <a:t>1</a:t>
            </a:fld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0" y="270892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（</a:t>
            </a:r>
            <a:r>
              <a:rPr kumimoji="1" lang="en-US" altLang="ja-JP" dirty="0" smtClean="0"/>
              <a:t>27</a:t>
            </a:r>
            <a:r>
              <a:rPr kumimoji="1" lang="ja-JP" altLang="en-US" dirty="0" smtClean="0"/>
              <a:t>年度数値は</a:t>
            </a:r>
            <a:r>
              <a:rPr lang="ja-JP" altLang="en-US" dirty="0"/>
              <a:t>速報</a:t>
            </a:r>
            <a:r>
              <a:rPr kumimoji="1" lang="ja-JP" altLang="en-US" dirty="0" smtClean="0"/>
              <a:t>値のため、今後訂正することがあります）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04178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990600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dirty="0" smtClean="0"/>
              <a:t>府内の配偶者暴力相談支援センター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8077200" y="0"/>
            <a:ext cx="1066800" cy="329184"/>
          </a:xfrm>
        </p:spPr>
        <p:txBody>
          <a:bodyPr/>
          <a:lstStyle/>
          <a:p>
            <a:pPr algn="r"/>
            <a:fld id="{77173C29-7F79-4716-818E-CF2D86E9D2B7}" type="slidenum">
              <a:rPr kumimoji="1" lang="ja-JP" altLang="en-US" smtClean="0"/>
              <a:pPr algn="r"/>
              <a:t>2</a:t>
            </a:fld>
            <a:endParaRPr kumimoji="1" lang="ja-JP" altLang="en-US" dirty="0"/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0842111"/>
              </p:ext>
            </p:extLst>
          </p:nvPr>
        </p:nvGraphicFramePr>
        <p:xfrm>
          <a:off x="-1" y="1356024"/>
          <a:ext cx="9144002" cy="5169320"/>
        </p:xfrm>
        <a:graphic>
          <a:graphicData uri="http://schemas.openxmlformats.org/drawingml/2006/table">
            <a:tbl>
              <a:tblPr/>
              <a:tblGrid>
                <a:gridCol w="683569"/>
                <a:gridCol w="2736304"/>
                <a:gridCol w="1656184"/>
                <a:gridCol w="4067945"/>
              </a:tblGrid>
              <a:tr h="254015">
                <a:tc>
                  <a:txBody>
                    <a:bodyPr/>
                    <a:lstStyle/>
                    <a:p>
                      <a:pPr algn="ctr" fontAlgn="ctr"/>
                      <a:endParaRPr lang="ja-JP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配偶者暴力相談支援センター</a:t>
                      </a:r>
                      <a:endParaRPr lang="ja-JP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電話番号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相談受付時間</a:t>
                      </a:r>
                      <a:endParaRPr lang="zh-TW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7513"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ea"/>
                          <a:ea typeface="+mn-ea"/>
                        </a:rPr>
                        <a:t>府</a:t>
                      </a:r>
                      <a:endParaRPr lang="en-US" altLang="ja-JP" sz="1100" b="0" i="0" u="none" strike="noStrike" dirty="0" smtClean="0">
                        <a:solidFill>
                          <a:srgbClr val="333333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ctr" fontAlgn="ctr"/>
                      <a:r>
                        <a:rPr lang="ja-JP" altLang="en-US" sz="11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ea"/>
                          <a:ea typeface="+mn-ea"/>
                        </a:rPr>
                        <a:t>（７）</a:t>
                      </a:r>
                      <a:endParaRPr lang="ja-JP" altLang="en-US" sz="1100" b="0" i="0" u="none" strike="noStrike" dirty="0">
                        <a:solidFill>
                          <a:srgbClr val="333333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333333"/>
                          </a:solidFill>
                          <a:effectLst/>
                          <a:latin typeface="+mn-ea"/>
                          <a:ea typeface="+mn-ea"/>
                        </a:rPr>
                        <a:t>大阪府女性相談センター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ja-JP" sz="1100" b="0" i="0" u="none" strike="noStrike" dirty="0">
                          <a:solidFill>
                            <a:srgbClr val="333333"/>
                          </a:solidFill>
                          <a:effectLst/>
                          <a:latin typeface="+mn-ea"/>
                          <a:ea typeface="+mn-ea"/>
                        </a:rPr>
                        <a:t>06-6949‐6022</a:t>
                      </a:r>
                      <a:br>
                        <a:rPr lang="en-US" altLang="ja-JP" sz="1100" b="0" i="0" u="none" strike="noStrike" dirty="0">
                          <a:solidFill>
                            <a:srgbClr val="333333"/>
                          </a:solidFill>
                          <a:effectLst/>
                          <a:latin typeface="+mn-ea"/>
                          <a:ea typeface="+mn-ea"/>
                        </a:rPr>
                      </a:br>
                      <a:r>
                        <a:rPr lang="en-US" altLang="ja-JP" sz="11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ea"/>
                          <a:ea typeface="+mn-ea"/>
                        </a:rPr>
                        <a:t>06-6946-7890</a:t>
                      </a:r>
                      <a:endParaRPr lang="en-US" altLang="ja-JP" sz="1100" b="0" i="0" u="none" strike="noStrike" dirty="0">
                        <a:solidFill>
                          <a:srgbClr val="333333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月曜日～日曜日　９時～２０時</a:t>
                      </a:r>
                      <a:b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</a:b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（祝日・年末年始を除く）　</a:t>
                      </a:r>
                      <a:endParaRPr lang="en-US" altLang="ja-JP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ctr" fontAlgn="ctr"/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※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お住まいの地域にかかわらず相談できます。</a:t>
                      </a:r>
                      <a:b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</a:b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※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面接はできるだけご予約ください。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66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相談専用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/>
                      </a:r>
                      <a:b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en-US" altLang="zh-TW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06-6940-0075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7366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06-6946-7890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上記以外の時間帯</a:t>
                      </a:r>
                      <a:endParaRPr lang="en-US" altLang="ja-JP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ctr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（夜間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・祝日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DV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電話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相談）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/>
                      </a:r>
                      <a:b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</a:br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※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面接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相談は実施していません。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81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100" b="0" i="0" u="none" strike="noStrike" dirty="0">
                          <a:solidFill>
                            <a:srgbClr val="333333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相談専用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  <a:r>
                        <a:rPr lang="zh-TW" altLang="en-US" sz="1100" b="0" i="0" u="none" strike="noStrike" dirty="0">
                          <a:solidFill>
                            <a:srgbClr val="333333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/>
                      </a:r>
                      <a:br>
                        <a:rPr lang="zh-TW" altLang="en-US" sz="1100" b="0" i="0" u="none" strike="noStrike" dirty="0">
                          <a:solidFill>
                            <a:srgbClr val="333333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en-US" altLang="zh-TW" sz="1100" b="0" i="0" u="none" strike="noStrike" dirty="0">
                          <a:solidFill>
                            <a:srgbClr val="333333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06-6940-0075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08747"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rgbClr val="333333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333333"/>
                          </a:solidFill>
                          <a:effectLst/>
                          <a:latin typeface="+mn-ea"/>
                          <a:ea typeface="+mn-ea"/>
                        </a:rPr>
                        <a:t>大阪府中央子ども家庭センター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rgbClr val="333333"/>
                          </a:solidFill>
                          <a:effectLst/>
                          <a:latin typeface="+mn-ea"/>
                          <a:ea typeface="+mn-ea"/>
                        </a:rPr>
                        <a:t>072-828-0277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月曜日～金曜日　９時～１７時４５分</a:t>
                      </a:r>
                      <a:b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</a:b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（祝日、年末年始を除く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）</a:t>
                      </a:r>
                      <a:endParaRPr lang="en-US" altLang="ja-JP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ctr" fontAlgn="ctr"/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※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お住まいの市町村を担当するセンターだけでなく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、</a:t>
                      </a:r>
                      <a:endParaRPr lang="en-US" altLang="ja-JP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ctr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避難先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等のお近くのセンターでも相談できます。　</a:t>
                      </a:r>
                      <a:b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</a:b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※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面接はできるだけご予約ください。　　　　　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747"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rgbClr val="333333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333333"/>
                          </a:solidFill>
                          <a:effectLst/>
                          <a:latin typeface="+mn-ea"/>
                          <a:ea typeface="+mn-ea"/>
                        </a:rPr>
                        <a:t>大阪府池田子ども家庭センター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rgbClr val="333333"/>
                          </a:solidFill>
                          <a:effectLst/>
                          <a:latin typeface="+mn-ea"/>
                          <a:ea typeface="+mn-ea"/>
                        </a:rPr>
                        <a:t>072-751-3012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08747"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rgbClr val="333333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333333"/>
                          </a:solidFill>
                          <a:effectLst/>
                          <a:latin typeface="+mn-ea"/>
                          <a:ea typeface="+mn-ea"/>
                        </a:rPr>
                        <a:t>大阪府吹田子ども家庭センター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rgbClr val="333333"/>
                          </a:solidFill>
                          <a:effectLst/>
                          <a:latin typeface="+mn-ea"/>
                          <a:ea typeface="+mn-ea"/>
                        </a:rPr>
                        <a:t>06-6380-0049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08747"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rgbClr val="333333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333333"/>
                          </a:solidFill>
                          <a:effectLst/>
                          <a:latin typeface="+mn-ea"/>
                          <a:ea typeface="+mn-ea"/>
                        </a:rPr>
                        <a:t>大阪府東大阪子ども家庭センター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rgbClr val="333333"/>
                          </a:solidFill>
                          <a:effectLst/>
                          <a:latin typeface="+mn-ea"/>
                          <a:ea typeface="+mn-ea"/>
                        </a:rPr>
                        <a:t>06-6721-2077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08747"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rgbClr val="333333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333333"/>
                          </a:solidFill>
                          <a:effectLst/>
                          <a:latin typeface="+mn-ea"/>
                          <a:ea typeface="+mn-ea"/>
                        </a:rPr>
                        <a:t>大阪府富田林子ども家庭センター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rgbClr val="333333"/>
                          </a:solidFill>
                          <a:effectLst/>
                          <a:latin typeface="+mn-ea"/>
                          <a:ea typeface="+mn-ea"/>
                        </a:rPr>
                        <a:t>0721-25-2065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08747"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大阪府岸和田子ども家庭センター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rgbClr val="333333"/>
                          </a:solidFill>
                          <a:effectLst/>
                          <a:latin typeface="+mn-ea"/>
                          <a:ea typeface="+mn-ea"/>
                        </a:rPr>
                        <a:t>072-441-7794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08747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市町村</a:t>
                      </a:r>
                      <a:endParaRPr lang="en-US" altLang="ja-JP" sz="11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ctr" fontAlgn="ctr"/>
                      <a:r>
                        <a:rPr lang="ja-JP" alt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（５）</a:t>
                      </a:r>
                      <a:endParaRPr lang="ja-JP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大阪市配偶者暴力相談支援センター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solidFill>
                            <a:srgbClr val="333333"/>
                          </a:solidFill>
                          <a:effectLst/>
                          <a:latin typeface="+mn-ea"/>
                          <a:ea typeface="+mn-ea"/>
                        </a:rPr>
                        <a:t>06-4305-0100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月曜日～金曜日　９時３０分～１７時</a:t>
                      </a:r>
                      <a:b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</a:b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（祝日、年末年始を除く）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866"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堺市配偶者暴力相談支援センター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072-228-3943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月曜日～金曜日、９時～１７時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３０分</a:t>
                      </a:r>
                      <a:endParaRPr lang="en-US" altLang="ja-JP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ctr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（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祝日、年末年始を除く）　　　　　　　　　　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679"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rgbClr val="333333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333333"/>
                          </a:solidFill>
                          <a:effectLst/>
                          <a:latin typeface="+mn-ea"/>
                          <a:ea typeface="+mn-ea"/>
                        </a:rPr>
                        <a:t>すいたストップＤＶステーション（ＤＶ相談室）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solidFill>
                            <a:srgbClr val="333333"/>
                          </a:solidFill>
                          <a:effectLst/>
                          <a:latin typeface="+mn-ea"/>
                          <a:ea typeface="+mn-ea"/>
                        </a:rPr>
                        <a:t>06-6310-7113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月曜日～金曜日　９時～１７時３０分</a:t>
                      </a:r>
                      <a:b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</a:b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（祝日、年末年始を除く）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679"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rgbClr val="333333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333333"/>
                          </a:solidFill>
                          <a:effectLst/>
                          <a:latin typeface="+mn-ea"/>
                          <a:ea typeface="+mn-ea"/>
                        </a:rPr>
                        <a:t>枚方市配偶者暴力相談支援センター 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endParaRPr lang="en-US" altLang="ja-JP" sz="1100" b="0" i="0" u="none" strike="noStrike" dirty="0" smtClean="0">
                        <a:solidFill>
                          <a:srgbClr val="333333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l" fontAlgn="ctr"/>
                      <a:r>
                        <a:rPr lang="ja-JP" altLang="en-US" sz="11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ea"/>
                          <a:ea typeface="+mn-ea"/>
                        </a:rPr>
                        <a:t>  </a:t>
                      </a:r>
                      <a:r>
                        <a:rPr lang="ja-JP" altLang="en-US" sz="1100" b="0" i="0" u="none" strike="noStrike" dirty="0">
                          <a:solidFill>
                            <a:srgbClr val="333333"/>
                          </a:solidFill>
                          <a:effectLst/>
                          <a:latin typeface="+mn-ea"/>
                          <a:ea typeface="+mn-ea"/>
                        </a:rPr>
                        <a:t>「ひらかたＤＶ相談室」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rgbClr val="333333"/>
                          </a:solidFill>
                          <a:effectLst/>
                          <a:latin typeface="+mn-ea"/>
                          <a:ea typeface="+mn-ea"/>
                        </a:rPr>
                        <a:t>050-7102-3232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月曜日～金曜日　９時～１７時３０分</a:t>
                      </a:r>
                      <a:b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</a:b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（祝日、年末年始を除く）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679"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rgbClr val="333333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333333"/>
                          </a:solidFill>
                          <a:effectLst/>
                          <a:latin typeface="+mn-ea"/>
                          <a:ea typeface="+mn-ea"/>
                        </a:rPr>
                        <a:t>茨木市配偶者暴力相談支援センター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solidFill>
                            <a:srgbClr val="333333"/>
                          </a:solidFill>
                          <a:effectLst/>
                          <a:latin typeface="+mn-ea"/>
                          <a:ea typeface="+mn-ea"/>
                        </a:rPr>
                        <a:t>072-622‐5757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月曜日～土曜日、９時～１７時　</a:t>
                      </a:r>
                      <a:b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</a:b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（祝日、年末年始を除く）　　　　　　　　　　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107504" y="6608385"/>
            <a:ext cx="87849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/>
              <a:t>※</a:t>
            </a:r>
            <a:r>
              <a:rPr lang="ja-JP" altLang="en-US" sz="1200" dirty="0" smtClean="0"/>
              <a:t>配偶者</a:t>
            </a:r>
            <a:r>
              <a:rPr lang="ja-JP" altLang="en-US" sz="1200" dirty="0"/>
              <a:t>暴力相談支援</a:t>
            </a:r>
            <a:r>
              <a:rPr lang="ja-JP" altLang="en-US" sz="1200" dirty="0" smtClean="0"/>
              <a:t>センターを設置していない市町村では、人権担当部局、男女共同参画センター等において</a:t>
            </a:r>
            <a:r>
              <a:rPr lang="en-US" altLang="ja-JP" sz="1200" dirty="0" smtClean="0"/>
              <a:t>DV</a:t>
            </a:r>
            <a:r>
              <a:rPr lang="ja-JP" altLang="en-US" sz="1200" dirty="0" smtClean="0"/>
              <a:t>相談に対応。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804191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448381"/>
            <a:ext cx="8229600" cy="820380"/>
          </a:xfrm>
        </p:spPr>
        <p:txBody>
          <a:bodyPr/>
          <a:lstStyle/>
          <a:p>
            <a:pPr algn="ctr"/>
            <a:r>
              <a:rPr lang="ja-JP" altLang="en-US" dirty="0" smtClean="0"/>
              <a:t>府及び市町村の</a:t>
            </a:r>
            <a:r>
              <a:rPr kumimoji="1" lang="en-US" altLang="ja-JP" dirty="0" smtClean="0"/>
              <a:t>DV</a:t>
            </a:r>
            <a:r>
              <a:rPr kumimoji="1" lang="ja-JP" altLang="en-US" dirty="0" smtClean="0"/>
              <a:t>相談対応件数</a:t>
            </a:r>
            <a:endParaRPr kumimoji="1"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8077200" y="22385"/>
            <a:ext cx="1066800" cy="329184"/>
          </a:xfrm>
        </p:spPr>
        <p:txBody>
          <a:bodyPr/>
          <a:lstStyle/>
          <a:p>
            <a:pPr algn="r"/>
            <a:fld id="{77173C29-7F79-4716-818E-CF2D86E9D2B7}" type="slidenum">
              <a:rPr kumimoji="1" lang="ja-JP" altLang="en-US" smtClean="0"/>
              <a:pPr algn="r"/>
              <a:t>3</a:t>
            </a:fld>
            <a:endParaRPr kumimoji="1" lang="ja-JP" altLang="en-US" dirty="0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423306"/>
              </p:ext>
            </p:extLst>
          </p:nvPr>
        </p:nvGraphicFramePr>
        <p:xfrm>
          <a:off x="827584" y="1988840"/>
          <a:ext cx="6425086" cy="147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3043"/>
                <a:gridCol w="1012963"/>
                <a:gridCol w="1012963"/>
                <a:gridCol w="1012963"/>
                <a:gridCol w="978765"/>
                <a:gridCol w="924389"/>
              </a:tblGrid>
              <a:tr h="14477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23</a:t>
                      </a:r>
                      <a:r>
                        <a:rPr kumimoji="1" lang="ja-JP" altLang="en-US" dirty="0" smtClean="0"/>
                        <a:t>年度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24</a:t>
                      </a:r>
                      <a:r>
                        <a:rPr kumimoji="1" lang="ja-JP" altLang="en-US" dirty="0" smtClean="0"/>
                        <a:t>年度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25</a:t>
                      </a:r>
                      <a:r>
                        <a:rPr kumimoji="1" lang="ja-JP" altLang="en-US" dirty="0" smtClean="0"/>
                        <a:t>年度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26</a:t>
                      </a:r>
                      <a:r>
                        <a:rPr kumimoji="1" lang="ja-JP" altLang="en-US" dirty="0" smtClean="0"/>
                        <a:t>年度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27</a:t>
                      </a:r>
                      <a:r>
                        <a:rPr kumimoji="1" lang="ja-JP" altLang="en-US" dirty="0" smtClean="0"/>
                        <a:t>年度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女性相談</a:t>
                      </a:r>
                      <a:r>
                        <a:rPr kumimoji="1" lang="en-US" altLang="ja-JP" dirty="0" smtClean="0"/>
                        <a:t>C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2,793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2,929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2,973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2,792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3,511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子ども家庭</a:t>
                      </a:r>
                      <a:r>
                        <a:rPr kumimoji="1" lang="en-US" altLang="ja-JP" dirty="0" smtClean="0"/>
                        <a:t>C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2,087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1,979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1,941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1,776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1,479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合計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4,880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4,908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4,914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4,568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4,990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827584" y="1547500"/>
            <a:ext cx="7344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府（女性相談センター及び子ども家庭センター）における</a:t>
            </a:r>
            <a:r>
              <a:rPr lang="en-US" altLang="ja-JP" dirty="0" smtClean="0"/>
              <a:t>DV</a:t>
            </a:r>
            <a:r>
              <a:rPr lang="ja-JP" altLang="en-US" dirty="0" smtClean="0"/>
              <a:t>相談対応件数</a:t>
            </a:r>
            <a:endParaRPr kumimoji="1" lang="ja-JP" altLang="en-US" dirty="0"/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5511010"/>
              </p:ext>
            </p:extLst>
          </p:nvPr>
        </p:nvGraphicFramePr>
        <p:xfrm>
          <a:off x="846553" y="4578320"/>
          <a:ext cx="7632847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5"/>
                <a:gridCol w="1512168"/>
                <a:gridCol w="1512168"/>
                <a:gridCol w="1512168"/>
                <a:gridCol w="1512168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23</a:t>
                      </a:r>
                      <a:r>
                        <a:rPr kumimoji="1" lang="ja-JP" altLang="en-US" dirty="0" smtClean="0"/>
                        <a:t>年度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24</a:t>
                      </a:r>
                      <a:r>
                        <a:rPr kumimoji="1" lang="ja-JP" altLang="en-US" dirty="0" smtClean="0"/>
                        <a:t>年度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25</a:t>
                      </a:r>
                      <a:r>
                        <a:rPr kumimoji="1" lang="ja-JP" altLang="en-US" dirty="0" smtClean="0"/>
                        <a:t>年度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26</a:t>
                      </a:r>
                      <a:r>
                        <a:rPr kumimoji="1" lang="ja-JP" altLang="en-US" dirty="0" smtClean="0"/>
                        <a:t>年度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27</a:t>
                      </a:r>
                      <a:r>
                        <a:rPr kumimoji="1" lang="ja-JP" altLang="en-US" dirty="0" smtClean="0"/>
                        <a:t>年度</a:t>
                      </a:r>
                      <a:endParaRPr kumimoji="1" lang="en-US" altLang="ja-JP" dirty="0" smtClean="0"/>
                    </a:p>
                    <a:p>
                      <a:pPr algn="ctr"/>
                      <a:r>
                        <a:rPr kumimoji="1" lang="ja-JP" altLang="en-US" dirty="0" smtClean="0"/>
                        <a:t>（上半期）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10,290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11,657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13,019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14,297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7,696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827584" y="4139788"/>
            <a:ext cx="7128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市町村における</a:t>
            </a:r>
            <a:r>
              <a:rPr lang="en-US" altLang="ja-JP" dirty="0" smtClean="0"/>
              <a:t>DV</a:t>
            </a:r>
            <a:r>
              <a:rPr lang="ja-JP" altLang="en-US" dirty="0" smtClean="0"/>
              <a:t>相談対応件数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27584" y="3501008"/>
            <a:ext cx="7128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/>
              <a:t>※</a:t>
            </a:r>
            <a:r>
              <a:rPr lang="ja-JP" altLang="en-US" sz="1200" dirty="0"/>
              <a:t>電話</a:t>
            </a:r>
            <a:r>
              <a:rPr lang="ja-JP" altLang="en-US" sz="1200" dirty="0" smtClean="0"/>
              <a:t>相談及び来所相談の件数。</a:t>
            </a:r>
            <a:endParaRPr lang="en-US" altLang="ja-JP" sz="1200" dirty="0" smtClean="0"/>
          </a:p>
          <a:p>
            <a:r>
              <a:rPr lang="en-US" altLang="ja-JP" sz="1200" dirty="0" smtClean="0"/>
              <a:t>※</a:t>
            </a:r>
            <a:r>
              <a:rPr lang="ja-JP" altLang="en-US" sz="1200" dirty="0"/>
              <a:t>被害者</a:t>
            </a:r>
            <a:r>
              <a:rPr lang="ja-JP" altLang="en-US" sz="1200" dirty="0" smtClean="0"/>
              <a:t>本人以外からの相談対応件数を含む。</a:t>
            </a:r>
            <a:endParaRPr lang="en-US" altLang="ja-JP" sz="1200" dirty="0" smtClean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827584" y="5559623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/>
              <a:t>※</a:t>
            </a:r>
            <a:r>
              <a:rPr lang="ja-JP" altLang="en-US" sz="1200" dirty="0" smtClean="0"/>
              <a:t>市町村</a:t>
            </a:r>
            <a:r>
              <a:rPr lang="ja-JP" altLang="en-US" sz="1200" dirty="0"/>
              <a:t>の配偶者暴力相談支援</a:t>
            </a:r>
            <a:r>
              <a:rPr lang="ja-JP" altLang="en-US" sz="1200" dirty="0" smtClean="0"/>
              <a:t>センター、人権担当部局、男女共同参画センター等で対応した電話相談及び来所相談の件数。</a:t>
            </a:r>
            <a:endParaRPr lang="en-US" altLang="ja-JP" sz="1200" dirty="0" smtClean="0"/>
          </a:p>
          <a:p>
            <a:r>
              <a:rPr lang="en-US" altLang="ja-JP" sz="1200" dirty="0" smtClean="0"/>
              <a:t>※</a:t>
            </a:r>
            <a:r>
              <a:rPr lang="ja-JP" altLang="en-US" sz="1200" dirty="0"/>
              <a:t>被害者</a:t>
            </a:r>
            <a:r>
              <a:rPr lang="ja-JP" altLang="en-US" sz="1200" dirty="0" smtClean="0"/>
              <a:t>本人以外からの相談対応件数を含む。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9325435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448381"/>
            <a:ext cx="9144000" cy="820380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dirty="0" smtClean="0"/>
              <a:t>府女性相談センター</a:t>
            </a:r>
            <a:r>
              <a:rPr kumimoji="1" lang="en-US" altLang="ja-JP" dirty="0" smtClean="0"/>
              <a:t>DV</a:t>
            </a:r>
            <a:r>
              <a:rPr kumimoji="1" lang="ja-JP" altLang="en-US" dirty="0" smtClean="0"/>
              <a:t>相談の状況</a:t>
            </a:r>
            <a:endParaRPr kumimoji="1"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8077200" y="22385"/>
            <a:ext cx="1066800" cy="329184"/>
          </a:xfrm>
        </p:spPr>
        <p:txBody>
          <a:bodyPr/>
          <a:lstStyle/>
          <a:p>
            <a:pPr algn="r"/>
            <a:fld id="{77173C29-7F79-4716-818E-CF2D86E9D2B7}" type="slidenum">
              <a:rPr kumimoji="1" lang="ja-JP" altLang="en-US" smtClean="0"/>
              <a:pPr algn="r"/>
              <a:t>4</a:t>
            </a:fld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51520" y="1196752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年齢別相談</a:t>
            </a:r>
            <a:r>
              <a:rPr lang="ja-JP" altLang="en-US" dirty="0"/>
              <a:t>状況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23528" y="4149080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加害者との関係</a:t>
            </a:r>
            <a:endParaRPr kumimoji="1" lang="ja-JP" altLang="en-US" dirty="0"/>
          </a:p>
        </p:txBody>
      </p:sp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8563521"/>
              </p:ext>
            </p:extLst>
          </p:nvPr>
        </p:nvGraphicFramePr>
        <p:xfrm>
          <a:off x="179512" y="1556792"/>
          <a:ext cx="8352926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4343"/>
                <a:gridCol w="771675"/>
                <a:gridCol w="771676"/>
                <a:gridCol w="771676"/>
                <a:gridCol w="771675"/>
                <a:gridCol w="771675"/>
                <a:gridCol w="771675"/>
                <a:gridCol w="771675"/>
                <a:gridCol w="863901"/>
                <a:gridCol w="772955"/>
              </a:tblGrid>
              <a:tr h="14477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18</a:t>
                      </a:r>
                      <a:r>
                        <a:rPr kumimoji="1" lang="ja-JP" altLang="en-US" dirty="0" smtClean="0"/>
                        <a:t>歳</a:t>
                      </a:r>
                      <a:endParaRPr kumimoji="1" lang="en-US" altLang="ja-JP" dirty="0" smtClean="0"/>
                    </a:p>
                    <a:p>
                      <a:pPr algn="ctr"/>
                      <a:r>
                        <a:rPr kumimoji="1" lang="ja-JP" altLang="en-US" dirty="0" smtClean="0"/>
                        <a:t>未満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18</a:t>
                      </a:r>
                      <a:r>
                        <a:rPr kumimoji="1" lang="ja-JP" altLang="en-US" dirty="0" smtClean="0"/>
                        <a:t>・</a:t>
                      </a:r>
                      <a:endParaRPr kumimoji="1" lang="en-US" altLang="ja-JP" dirty="0" smtClean="0"/>
                    </a:p>
                    <a:p>
                      <a:pPr algn="ctr"/>
                      <a:r>
                        <a:rPr kumimoji="1" lang="en-US" altLang="ja-JP" dirty="0" smtClean="0"/>
                        <a:t>19</a:t>
                      </a:r>
                      <a:r>
                        <a:rPr kumimoji="1" lang="ja-JP" altLang="en-US" dirty="0" smtClean="0"/>
                        <a:t>歳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20</a:t>
                      </a:r>
                      <a:r>
                        <a:rPr kumimoji="1" lang="ja-JP" altLang="en-US" dirty="0" smtClean="0"/>
                        <a:t>歳</a:t>
                      </a:r>
                      <a:endParaRPr kumimoji="1" lang="en-US" altLang="ja-JP" dirty="0" smtClean="0"/>
                    </a:p>
                    <a:p>
                      <a:pPr algn="ctr"/>
                      <a:r>
                        <a:rPr kumimoji="1" lang="ja-JP" altLang="en-US" dirty="0" smtClean="0"/>
                        <a:t>代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30</a:t>
                      </a:r>
                      <a:r>
                        <a:rPr kumimoji="1" lang="ja-JP" altLang="en-US" dirty="0" smtClean="0"/>
                        <a:t>歳</a:t>
                      </a:r>
                      <a:endParaRPr kumimoji="1" lang="en-US" altLang="ja-JP" dirty="0" smtClean="0"/>
                    </a:p>
                    <a:p>
                      <a:pPr algn="ctr"/>
                      <a:r>
                        <a:rPr kumimoji="1" lang="ja-JP" altLang="en-US" dirty="0" smtClean="0"/>
                        <a:t>代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40</a:t>
                      </a:r>
                      <a:r>
                        <a:rPr kumimoji="1" lang="ja-JP" altLang="en-US" dirty="0" smtClean="0"/>
                        <a:t>歳</a:t>
                      </a:r>
                      <a:endParaRPr kumimoji="1" lang="en-US" altLang="ja-JP" dirty="0" smtClean="0"/>
                    </a:p>
                    <a:p>
                      <a:pPr algn="ctr"/>
                      <a:r>
                        <a:rPr kumimoji="1" lang="ja-JP" altLang="en-US" dirty="0" smtClean="0"/>
                        <a:t>代</a:t>
                      </a:r>
                      <a:endParaRPr kumimoji="1" lang="en-US" altLang="ja-JP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50</a:t>
                      </a:r>
                      <a:r>
                        <a:rPr kumimoji="1" lang="ja-JP" altLang="en-US" dirty="0" smtClean="0"/>
                        <a:t>歳</a:t>
                      </a:r>
                      <a:endParaRPr kumimoji="1" lang="en-US" altLang="ja-JP" dirty="0" smtClean="0"/>
                    </a:p>
                    <a:p>
                      <a:pPr algn="ctr"/>
                      <a:r>
                        <a:rPr kumimoji="1" lang="ja-JP" altLang="en-US" dirty="0" smtClean="0"/>
                        <a:t>代</a:t>
                      </a:r>
                      <a:endParaRPr kumimoji="1" lang="en-US" altLang="ja-JP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60</a:t>
                      </a:r>
                      <a:r>
                        <a:rPr kumimoji="1" lang="ja-JP" altLang="en-US" dirty="0" smtClean="0"/>
                        <a:t>歳</a:t>
                      </a:r>
                      <a:endParaRPr kumimoji="1" lang="en-US" altLang="ja-JP" dirty="0" smtClean="0"/>
                    </a:p>
                    <a:p>
                      <a:pPr algn="ctr"/>
                      <a:r>
                        <a:rPr kumimoji="1" lang="ja-JP" altLang="en-US" dirty="0" smtClean="0"/>
                        <a:t>以上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不明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計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23</a:t>
                      </a:r>
                      <a:r>
                        <a:rPr kumimoji="1" lang="ja-JP" altLang="en-US" dirty="0" smtClean="0"/>
                        <a:t>年度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338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521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471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154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221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1,061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2,793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24</a:t>
                      </a:r>
                      <a:r>
                        <a:rPr kumimoji="1" lang="ja-JP" altLang="en-US" dirty="0" smtClean="0"/>
                        <a:t>年度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274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519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444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137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211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1,333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2,929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25</a:t>
                      </a:r>
                      <a:r>
                        <a:rPr kumimoji="1" lang="ja-JP" altLang="en-US" dirty="0" smtClean="0"/>
                        <a:t>年度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234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489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463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163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219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1,388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2,973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26</a:t>
                      </a:r>
                      <a:r>
                        <a:rPr kumimoji="1" lang="ja-JP" altLang="en-US" dirty="0" smtClean="0"/>
                        <a:t>年度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299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485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384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159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151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1,277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2,792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27</a:t>
                      </a:r>
                      <a:r>
                        <a:rPr kumimoji="1" lang="ja-JP" altLang="en-US" dirty="0" smtClean="0"/>
                        <a:t>年度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18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339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532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449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181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238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1,750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3,511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2617853"/>
              </p:ext>
            </p:extLst>
          </p:nvPr>
        </p:nvGraphicFramePr>
        <p:xfrm>
          <a:off x="179512" y="4509120"/>
          <a:ext cx="8578122" cy="221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4326"/>
                <a:gridCol w="817880"/>
                <a:gridCol w="730568"/>
                <a:gridCol w="730568"/>
                <a:gridCol w="1857693"/>
                <a:gridCol w="2087880"/>
                <a:gridCol w="1109207"/>
              </a:tblGrid>
              <a:tr h="14477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現夫</a:t>
                      </a:r>
                      <a:endParaRPr kumimoji="1" lang="en-US" altLang="ja-JP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内夫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前夫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同居の交際相手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同居の元交際相手</a:t>
                      </a:r>
                      <a:endParaRPr kumimoji="1" lang="en-US" altLang="ja-JP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計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23</a:t>
                      </a:r>
                      <a:r>
                        <a:rPr kumimoji="1" lang="ja-JP" altLang="en-US" dirty="0" smtClean="0"/>
                        <a:t>年度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2,135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410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248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－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－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2,793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24</a:t>
                      </a:r>
                      <a:r>
                        <a:rPr kumimoji="1" lang="ja-JP" altLang="en-US" dirty="0" smtClean="0"/>
                        <a:t>年度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2,323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338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268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－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－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2,929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25</a:t>
                      </a:r>
                      <a:r>
                        <a:rPr kumimoji="1" lang="ja-JP" altLang="en-US" dirty="0" smtClean="0"/>
                        <a:t>年度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2,273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369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331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－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－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2,973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26</a:t>
                      </a:r>
                      <a:r>
                        <a:rPr kumimoji="1" lang="ja-JP" altLang="en-US" dirty="0" smtClean="0"/>
                        <a:t>年度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2,091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247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289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123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42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2,792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27</a:t>
                      </a:r>
                      <a:r>
                        <a:rPr kumimoji="1" lang="ja-JP" altLang="en-US" dirty="0" smtClean="0"/>
                        <a:t>年度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2,646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239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345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203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78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3,511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0059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448381"/>
            <a:ext cx="9144000" cy="820380"/>
          </a:xfrm>
        </p:spPr>
        <p:txBody>
          <a:bodyPr>
            <a:normAutofit fontScale="90000"/>
          </a:bodyPr>
          <a:lstStyle/>
          <a:p>
            <a:pPr algn="ctr"/>
            <a:r>
              <a:rPr kumimoji="1" lang="ja-JP" altLang="en-US" dirty="0" smtClean="0"/>
              <a:t>府女性相談センター一時保護（</a:t>
            </a:r>
            <a:r>
              <a:rPr kumimoji="1" lang="en-US" altLang="ja-JP" dirty="0" smtClean="0"/>
              <a:t>DV</a:t>
            </a:r>
            <a:r>
              <a:rPr kumimoji="1" lang="ja-JP" altLang="en-US" dirty="0" smtClean="0"/>
              <a:t>）の状況</a:t>
            </a:r>
            <a:r>
              <a:rPr lang="ja-JP" altLang="en-US" dirty="0" smtClean="0"/>
              <a:t>①</a:t>
            </a:r>
            <a:endParaRPr kumimoji="1"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8053001" y="0"/>
            <a:ext cx="1066800" cy="329184"/>
          </a:xfrm>
        </p:spPr>
        <p:txBody>
          <a:bodyPr/>
          <a:lstStyle/>
          <a:p>
            <a:pPr algn="r"/>
            <a:fld id="{77173C29-7F79-4716-818E-CF2D86E9D2B7}" type="slidenum">
              <a:rPr kumimoji="1" lang="ja-JP" altLang="en-US" smtClean="0"/>
              <a:pPr algn="r"/>
              <a:t>5</a:t>
            </a:fld>
            <a:endParaRPr kumimoji="1" lang="ja-JP" altLang="en-US" dirty="0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5057269"/>
              </p:ext>
            </p:extLst>
          </p:nvPr>
        </p:nvGraphicFramePr>
        <p:xfrm>
          <a:off x="251520" y="1556792"/>
          <a:ext cx="7920880" cy="221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36"/>
                <a:gridCol w="1052028"/>
                <a:gridCol w="1131465"/>
                <a:gridCol w="1131465"/>
                <a:gridCol w="1131465"/>
                <a:gridCol w="1157308"/>
                <a:gridCol w="1093013"/>
              </a:tblGrid>
              <a:tr h="144774">
                <a:tc grid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23</a:t>
                      </a:r>
                      <a:r>
                        <a:rPr kumimoji="1" lang="ja-JP" altLang="en-US" dirty="0" smtClean="0"/>
                        <a:t>年度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24</a:t>
                      </a:r>
                      <a:r>
                        <a:rPr kumimoji="1" lang="ja-JP" altLang="en-US" dirty="0" smtClean="0"/>
                        <a:t>年度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25</a:t>
                      </a:r>
                      <a:r>
                        <a:rPr kumimoji="1" lang="ja-JP" altLang="en-US" dirty="0" smtClean="0"/>
                        <a:t>年度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26</a:t>
                      </a:r>
                      <a:r>
                        <a:rPr kumimoji="1" lang="ja-JP" altLang="en-US" dirty="0" smtClean="0"/>
                        <a:t>年度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27</a:t>
                      </a:r>
                      <a:r>
                        <a:rPr kumimoji="1" lang="ja-JP" altLang="en-US" dirty="0" smtClean="0"/>
                        <a:t>年度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本人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単身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179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155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172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147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母子等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230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215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256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212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合計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409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370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428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414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359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同伴家族数</a:t>
                      </a:r>
                      <a:endParaRPr kumimoji="1" lang="ja-JP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462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399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491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498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425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合計</a:t>
                      </a:r>
                      <a:endParaRPr kumimoji="1" lang="ja-JP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871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769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919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912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784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395536" y="1196752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一時保護件数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23528" y="3933056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経路別状況</a:t>
            </a:r>
            <a:endParaRPr kumimoji="1" lang="ja-JP" altLang="en-US" dirty="0"/>
          </a:p>
        </p:txBody>
      </p:sp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0443287"/>
              </p:ext>
            </p:extLst>
          </p:nvPr>
        </p:nvGraphicFramePr>
        <p:xfrm>
          <a:off x="251520" y="4293096"/>
          <a:ext cx="8753831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887"/>
                <a:gridCol w="889039"/>
                <a:gridCol w="889039"/>
                <a:gridCol w="1012356"/>
                <a:gridCol w="1012356"/>
                <a:gridCol w="1012356"/>
                <a:gridCol w="1034727"/>
                <a:gridCol w="917893"/>
                <a:gridCol w="995178"/>
              </a:tblGrid>
              <a:tr h="14477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本　人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警　察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福祉</a:t>
                      </a:r>
                      <a:endParaRPr kumimoji="1" lang="en-US" altLang="ja-JP" dirty="0" smtClean="0"/>
                    </a:p>
                    <a:p>
                      <a:pPr algn="ctr"/>
                      <a:r>
                        <a:rPr kumimoji="1" lang="ja-JP" altLang="en-US" dirty="0" smtClean="0"/>
                        <a:t>事務所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市婦人</a:t>
                      </a:r>
                      <a:endParaRPr kumimoji="1" lang="en-US" altLang="ja-JP" dirty="0" smtClean="0"/>
                    </a:p>
                    <a:p>
                      <a:pPr algn="ctr"/>
                      <a:r>
                        <a:rPr kumimoji="1" lang="ja-JP" altLang="en-US" dirty="0" smtClean="0"/>
                        <a:t>相談員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他相談</a:t>
                      </a:r>
                      <a:endParaRPr kumimoji="1" lang="en-US" altLang="ja-JP" dirty="0" smtClean="0"/>
                    </a:p>
                    <a:p>
                      <a:pPr algn="ctr"/>
                      <a:r>
                        <a:rPr kumimoji="1" lang="ja-JP" altLang="en-US" dirty="0" smtClean="0"/>
                        <a:t>機関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DV</a:t>
                      </a:r>
                    </a:p>
                    <a:p>
                      <a:pPr algn="ctr"/>
                      <a:r>
                        <a:rPr kumimoji="1" lang="ja-JP" altLang="en-US" dirty="0" smtClean="0"/>
                        <a:t>センター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その他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　計　　 　　</a:t>
                      </a:r>
                      <a:endParaRPr kumimoji="1" lang="en-US" altLang="ja-JP" dirty="0" smtClean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23</a:t>
                      </a:r>
                      <a:r>
                        <a:rPr kumimoji="1" lang="ja-JP" altLang="en-US" dirty="0" smtClean="0"/>
                        <a:t>年度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194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80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19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71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32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409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24</a:t>
                      </a:r>
                      <a:r>
                        <a:rPr kumimoji="1" lang="ja-JP" altLang="en-US" dirty="0" smtClean="0"/>
                        <a:t>年度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18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182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50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29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75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16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370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25</a:t>
                      </a:r>
                      <a:r>
                        <a:rPr kumimoji="1" lang="ja-JP" altLang="en-US" dirty="0" smtClean="0"/>
                        <a:t>年度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9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238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76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27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50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28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428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26</a:t>
                      </a:r>
                      <a:r>
                        <a:rPr kumimoji="1" lang="ja-JP" altLang="en-US" dirty="0" smtClean="0"/>
                        <a:t>年度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4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232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81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52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414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27</a:t>
                      </a:r>
                      <a:r>
                        <a:rPr kumimoji="1" lang="ja-JP" altLang="en-US" dirty="0" smtClean="0"/>
                        <a:t>年度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6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204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47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27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48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27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359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80509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476672"/>
            <a:ext cx="9144000" cy="676364"/>
          </a:xfrm>
        </p:spPr>
        <p:txBody>
          <a:bodyPr>
            <a:normAutofit fontScale="90000"/>
          </a:bodyPr>
          <a:lstStyle/>
          <a:p>
            <a:pPr algn="ctr"/>
            <a:r>
              <a:rPr kumimoji="1" lang="ja-JP" altLang="en-US" dirty="0" smtClean="0"/>
              <a:t>府女性相談センター一時保護（</a:t>
            </a:r>
            <a:r>
              <a:rPr kumimoji="1" lang="en-US" altLang="ja-JP" dirty="0" smtClean="0"/>
              <a:t>DV</a:t>
            </a:r>
            <a:r>
              <a:rPr kumimoji="1" lang="ja-JP" altLang="en-US" dirty="0" smtClean="0"/>
              <a:t>）の状況</a:t>
            </a:r>
            <a:r>
              <a:rPr lang="ja-JP" altLang="en-US" dirty="0"/>
              <a:t>②</a:t>
            </a:r>
            <a:endParaRPr kumimoji="1"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8077200" y="8531"/>
            <a:ext cx="1066800" cy="329184"/>
          </a:xfrm>
        </p:spPr>
        <p:txBody>
          <a:bodyPr/>
          <a:lstStyle/>
          <a:p>
            <a:pPr algn="r"/>
            <a:fld id="{77173C29-7F79-4716-818E-CF2D86E9D2B7}" type="slidenum">
              <a:rPr kumimoji="1" lang="ja-JP" altLang="en-US" smtClean="0"/>
              <a:pPr algn="r"/>
              <a:t>6</a:t>
            </a:fld>
            <a:endParaRPr kumimoji="1" lang="ja-JP" altLang="en-US" dirty="0"/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6252654"/>
              </p:ext>
            </p:extLst>
          </p:nvPr>
        </p:nvGraphicFramePr>
        <p:xfrm>
          <a:off x="251520" y="4407599"/>
          <a:ext cx="8136904" cy="24504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9353"/>
                <a:gridCol w="706755"/>
                <a:gridCol w="706755"/>
                <a:gridCol w="936943"/>
                <a:gridCol w="936943"/>
                <a:gridCol w="1397317"/>
                <a:gridCol w="1190943"/>
                <a:gridCol w="911895"/>
              </a:tblGrid>
              <a:tr h="621601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乳児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幼児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小学生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中学生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高校生年齢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18</a:t>
                      </a:r>
                      <a:r>
                        <a:rPr kumimoji="1" lang="ja-JP" altLang="en-US" dirty="0" smtClean="0"/>
                        <a:t>歳以上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計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  <a:tr h="36013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23</a:t>
                      </a:r>
                      <a:r>
                        <a:rPr kumimoji="1" lang="ja-JP" altLang="en-US" dirty="0" smtClean="0"/>
                        <a:t>年度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42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187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171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34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462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013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24</a:t>
                      </a:r>
                      <a:r>
                        <a:rPr kumimoji="1" lang="ja-JP" altLang="en-US" dirty="0" smtClean="0"/>
                        <a:t>年度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35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179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121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36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399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013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25</a:t>
                      </a:r>
                      <a:r>
                        <a:rPr kumimoji="1" lang="ja-JP" altLang="en-US" dirty="0" smtClean="0"/>
                        <a:t>年度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44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211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164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38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491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013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26</a:t>
                      </a:r>
                      <a:r>
                        <a:rPr kumimoji="1" lang="ja-JP" altLang="en-US" dirty="0" smtClean="0"/>
                        <a:t>年度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48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208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160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51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498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013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27</a:t>
                      </a:r>
                      <a:r>
                        <a:rPr kumimoji="1" lang="ja-JP" altLang="en-US" dirty="0" smtClean="0"/>
                        <a:t>年度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37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185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136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38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425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テキスト ボックス 11"/>
          <p:cNvSpPr txBox="1"/>
          <p:nvPr/>
        </p:nvSpPr>
        <p:spPr>
          <a:xfrm>
            <a:off x="323528" y="4067780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年齢別状況（同伴児者）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23528" y="1124744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年齢別状況（本人）</a:t>
            </a:r>
            <a:endParaRPr kumimoji="1" lang="ja-JP" altLang="en-US" dirty="0"/>
          </a:p>
        </p:txBody>
      </p:sp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5162157"/>
              </p:ext>
            </p:extLst>
          </p:nvPr>
        </p:nvGraphicFramePr>
        <p:xfrm>
          <a:off x="251520" y="1484784"/>
          <a:ext cx="8208912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9057"/>
                <a:gridCol w="730567"/>
                <a:gridCol w="730568"/>
                <a:gridCol w="960755"/>
                <a:gridCol w="960755"/>
                <a:gridCol w="960755"/>
                <a:gridCol w="960755"/>
                <a:gridCol w="730567"/>
                <a:gridCol w="805133"/>
              </a:tblGrid>
              <a:tr h="14477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18</a:t>
                      </a:r>
                      <a:r>
                        <a:rPr kumimoji="1" lang="ja-JP" altLang="en-US" dirty="0" smtClean="0"/>
                        <a:t>歳</a:t>
                      </a:r>
                      <a:endParaRPr kumimoji="1" lang="en-US" altLang="ja-JP" dirty="0" smtClean="0"/>
                    </a:p>
                    <a:p>
                      <a:pPr algn="ctr"/>
                      <a:r>
                        <a:rPr kumimoji="1" lang="ja-JP" altLang="en-US" dirty="0" smtClean="0"/>
                        <a:t>未満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18</a:t>
                      </a:r>
                      <a:r>
                        <a:rPr kumimoji="1" lang="ja-JP" altLang="en-US" dirty="0" smtClean="0"/>
                        <a:t>・</a:t>
                      </a:r>
                      <a:endParaRPr kumimoji="1" lang="en-US" altLang="ja-JP" dirty="0" smtClean="0"/>
                    </a:p>
                    <a:p>
                      <a:r>
                        <a:rPr kumimoji="1" lang="en-US" altLang="ja-JP" dirty="0" smtClean="0"/>
                        <a:t>19</a:t>
                      </a:r>
                      <a:r>
                        <a:rPr kumimoji="1" lang="ja-JP" altLang="en-US" dirty="0" smtClean="0"/>
                        <a:t>歳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20</a:t>
                      </a:r>
                      <a:r>
                        <a:rPr kumimoji="1" lang="ja-JP" altLang="en-US" dirty="0" smtClean="0"/>
                        <a:t>歳代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30</a:t>
                      </a:r>
                      <a:r>
                        <a:rPr kumimoji="1" lang="ja-JP" altLang="en-US" dirty="0" smtClean="0"/>
                        <a:t>歳代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40</a:t>
                      </a:r>
                      <a:r>
                        <a:rPr kumimoji="1" lang="ja-JP" altLang="en-US" dirty="0" smtClean="0"/>
                        <a:t>歳代</a:t>
                      </a:r>
                      <a:endParaRPr kumimoji="1" lang="en-US" altLang="ja-JP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50</a:t>
                      </a:r>
                      <a:r>
                        <a:rPr kumimoji="1" lang="ja-JP" altLang="en-US" dirty="0" smtClean="0"/>
                        <a:t>歳代</a:t>
                      </a:r>
                      <a:endParaRPr kumimoji="1" lang="en-US" altLang="ja-JP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60</a:t>
                      </a:r>
                      <a:r>
                        <a:rPr kumimoji="1" lang="ja-JP" altLang="en-US" dirty="0" smtClean="0"/>
                        <a:t>歳</a:t>
                      </a:r>
                      <a:endParaRPr kumimoji="1" lang="en-US" altLang="ja-JP" dirty="0" smtClean="0"/>
                    </a:p>
                    <a:p>
                      <a:pPr algn="ctr"/>
                      <a:r>
                        <a:rPr kumimoji="1" lang="ja-JP" altLang="en-US" dirty="0" smtClean="0"/>
                        <a:t>以上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計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23</a:t>
                      </a:r>
                      <a:r>
                        <a:rPr kumimoji="1" lang="ja-JP" altLang="en-US" dirty="0" smtClean="0"/>
                        <a:t>年度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84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139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123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33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409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24</a:t>
                      </a:r>
                      <a:r>
                        <a:rPr kumimoji="1" lang="ja-JP" altLang="en-US" dirty="0" smtClean="0"/>
                        <a:t>年度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133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97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32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370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25</a:t>
                      </a:r>
                      <a:r>
                        <a:rPr kumimoji="1" lang="ja-JP" altLang="en-US" dirty="0" smtClean="0"/>
                        <a:t>年度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92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146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125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32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428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26</a:t>
                      </a:r>
                      <a:r>
                        <a:rPr kumimoji="1" lang="ja-JP" altLang="en-US" dirty="0" smtClean="0"/>
                        <a:t>年度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92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144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104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32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414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27</a:t>
                      </a:r>
                      <a:r>
                        <a:rPr kumimoji="1" lang="ja-JP" altLang="en-US" dirty="0" smtClean="0"/>
                        <a:t>年度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89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119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97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31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359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65464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520388"/>
            <a:ext cx="9144000" cy="676364"/>
          </a:xfrm>
        </p:spPr>
        <p:txBody>
          <a:bodyPr>
            <a:normAutofit fontScale="90000"/>
          </a:bodyPr>
          <a:lstStyle/>
          <a:p>
            <a:pPr algn="ctr"/>
            <a:r>
              <a:rPr kumimoji="1" lang="ja-JP" altLang="en-US" dirty="0" smtClean="0"/>
              <a:t>府女性相談センター一時保護（</a:t>
            </a:r>
            <a:r>
              <a:rPr kumimoji="1" lang="en-US" altLang="ja-JP" dirty="0" smtClean="0"/>
              <a:t>DV</a:t>
            </a:r>
            <a:r>
              <a:rPr kumimoji="1" lang="ja-JP" altLang="en-US" dirty="0" smtClean="0"/>
              <a:t>）の状況</a:t>
            </a:r>
            <a:r>
              <a:rPr lang="ja-JP" altLang="en-US" dirty="0" smtClean="0"/>
              <a:t>③</a:t>
            </a:r>
            <a:endParaRPr kumimoji="1"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8077200" y="8531"/>
            <a:ext cx="1066800" cy="329184"/>
          </a:xfrm>
        </p:spPr>
        <p:txBody>
          <a:bodyPr/>
          <a:lstStyle/>
          <a:p>
            <a:pPr algn="r"/>
            <a:fld id="{77173C29-7F79-4716-818E-CF2D86E9D2B7}" type="slidenum">
              <a:rPr kumimoji="1" lang="ja-JP" altLang="en-US" smtClean="0"/>
              <a:pPr algn="r"/>
              <a:t>7</a:t>
            </a:fld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23528" y="3933056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手帳所持の状況</a:t>
            </a:r>
            <a:endParaRPr kumimoji="1" lang="ja-JP" altLang="en-US" dirty="0"/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3032844"/>
              </p:ext>
            </p:extLst>
          </p:nvPr>
        </p:nvGraphicFramePr>
        <p:xfrm>
          <a:off x="251520" y="4293096"/>
          <a:ext cx="7663311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3501"/>
                <a:gridCol w="2136217"/>
                <a:gridCol w="2075180"/>
                <a:gridCol w="1978413"/>
              </a:tblGrid>
              <a:tr h="49606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err="1" smtClean="0"/>
                        <a:t>精神障がい</a:t>
                      </a:r>
                      <a:r>
                        <a:rPr kumimoji="1" lang="ja-JP" altLang="en-US" dirty="0" smtClean="0"/>
                        <a:t>者</a:t>
                      </a:r>
                      <a:endParaRPr kumimoji="1" lang="en-US" altLang="ja-JP" dirty="0" smtClean="0"/>
                    </a:p>
                    <a:p>
                      <a:pPr algn="ctr"/>
                      <a:r>
                        <a:rPr kumimoji="1" lang="ja-JP" altLang="en-US" dirty="0" smtClean="0"/>
                        <a:t>保健福祉手帳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err="1" smtClean="0"/>
                        <a:t>身体障がい</a:t>
                      </a:r>
                      <a:r>
                        <a:rPr kumimoji="1" lang="ja-JP" altLang="en-US" dirty="0" smtClean="0"/>
                        <a:t>者手帳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療育手帳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23</a:t>
                      </a:r>
                      <a:r>
                        <a:rPr kumimoji="1" lang="ja-JP" altLang="en-US" dirty="0" smtClean="0"/>
                        <a:t>年度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32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7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7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24</a:t>
                      </a:r>
                      <a:r>
                        <a:rPr kumimoji="1" lang="ja-JP" altLang="en-US" dirty="0" smtClean="0"/>
                        <a:t>年度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18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7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5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25</a:t>
                      </a:r>
                      <a:r>
                        <a:rPr kumimoji="1" lang="ja-JP" altLang="en-US" dirty="0" smtClean="0"/>
                        <a:t>年度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34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15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26</a:t>
                      </a:r>
                      <a:r>
                        <a:rPr kumimoji="1" lang="ja-JP" altLang="en-US" dirty="0" smtClean="0"/>
                        <a:t>年度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28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5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27</a:t>
                      </a:r>
                      <a:r>
                        <a:rPr kumimoji="1" lang="ja-JP" altLang="en-US" dirty="0" smtClean="0"/>
                        <a:t>年度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27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7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8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3347581"/>
              </p:ext>
            </p:extLst>
          </p:nvPr>
        </p:nvGraphicFramePr>
        <p:xfrm>
          <a:off x="251520" y="1484784"/>
          <a:ext cx="7084751" cy="24504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9353"/>
                <a:gridCol w="954903"/>
                <a:gridCol w="864096"/>
                <a:gridCol w="1149668"/>
                <a:gridCol w="936943"/>
                <a:gridCol w="917893"/>
                <a:gridCol w="911895"/>
              </a:tblGrid>
              <a:tr h="621601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韓国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中国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フィリピン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タイ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その他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計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  <a:tr h="36013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23</a:t>
                      </a:r>
                      <a:r>
                        <a:rPr kumimoji="1" lang="ja-JP" altLang="en-US" dirty="0" smtClean="0"/>
                        <a:t>年度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32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013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24</a:t>
                      </a:r>
                      <a:r>
                        <a:rPr kumimoji="1" lang="ja-JP" altLang="en-US" dirty="0" smtClean="0"/>
                        <a:t>年度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013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25</a:t>
                      </a:r>
                      <a:r>
                        <a:rPr kumimoji="1" lang="ja-JP" altLang="en-US" dirty="0" smtClean="0"/>
                        <a:t>年度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38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013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26</a:t>
                      </a:r>
                      <a:r>
                        <a:rPr kumimoji="1" lang="ja-JP" altLang="en-US" dirty="0" smtClean="0"/>
                        <a:t>年度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23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013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27</a:t>
                      </a:r>
                      <a:r>
                        <a:rPr kumimoji="1" lang="ja-JP" altLang="en-US" dirty="0" smtClean="0"/>
                        <a:t>年度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テキスト ボックス 11"/>
          <p:cNvSpPr txBox="1"/>
          <p:nvPr/>
        </p:nvSpPr>
        <p:spPr>
          <a:xfrm>
            <a:off x="323528" y="1124744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外国人の状況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092973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476671"/>
            <a:ext cx="9144000" cy="720081"/>
          </a:xfrm>
        </p:spPr>
        <p:txBody>
          <a:bodyPr>
            <a:normAutofit fontScale="90000"/>
          </a:bodyPr>
          <a:lstStyle/>
          <a:p>
            <a:pPr algn="ctr"/>
            <a:r>
              <a:rPr kumimoji="1" lang="ja-JP" altLang="en-US" dirty="0" smtClean="0"/>
              <a:t>府女性相談センター一時保護（</a:t>
            </a:r>
            <a:r>
              <a:rPr kumimoji="1" lang="en-US" altLang="ja-JP" dirty="0" smtClean="0"/>
              <a:t>DV</a:t>
            </a:r>
            <a:r>
              <a:rPr kumimoji="1" lang="ja-JP" altLang="en-US" dirty="0" smtClean="0"/>
              <a:t>）の状況</a:t>
            </a:r>
            <a:r>
              <a:rPr lang="ja-JP" altLang="en-US" dirty="0"/>
              <a:t>④</a:t>
            </a:r>
            <a:endParaRPr kumimoji="1"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8077200" y="8531"/>
            <a:ext cx="1066800" cy="329184"/>
          </a:xfrm>
        </p:spPr>
        <p:txBody>
          <a:bodyPr/>
          <a:lstStyle/>
          <a:p>
            <a:pPr algn="r"/>
            <a:fld id="{77173C29-7F79-4716-818E-CF2D86E9D2B7}" type="slidenum">
              <a:rPr kumimoji="1" lang="ja-JP" altLang="en-US" smtClean="0"/>
              <a:pPr algn="r"/>
              <a:t>8</a:t>
            </a:fld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23528" y="1259468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退所状況</a:t>
            </a:r>
            <a:endParaRPr kumimoji="1" lang="ja-JP" altLang="en-US" dirty="0"/>
          </a:p>
        </p:txBody>
      </p:sp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931713"/>
              </p:ext>
            </p:extLst>
          </p:nvPr>
        </p:nvGraphicFramePr>
        <p:xfrm>
          <a:off x="251520" y="1628800"/>
          <a:ext cx="8587921" cy="3042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7580"/>
                <a:gridCol w="687569"/>
                <a:gridCol w="687569"/>
                <a:gridCol w="911509"/>
                <a:gridCol w="911509"/>
                <a:gridCol w="911509"/>
                <a:gridCol w="911509"/>
                <a:gridCol w="709191"/>
                <a:gridCol w="882456"/>
                <a:gridCol w="1017520"/>
              </a:tblGrid>
              <a:tr h="14477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婦人保護施設入所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就職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帰宅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福祉</a:t>
                      </a:r>
                      <a:endParaRPr kumimoji="1" lang="en-US" altLang="ja-JP" dirty="0" smtClean="0"/>
                    </a:p>
                    <a:p>
                      <a:pPr algn="ctr"/>
                      <a:r>
                        <a:rPr kumimoji="1" lang="ja-JP" altLang="en-US" dirty="0" smtClean="0"/>
                        <a:t>移送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入院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自費</a:t>
                      </a:r>
                      <a:endParaRPr kumimoji="1" lang="en-US" altLang="ja-JP" dirty="0" smtClean="0"/>
                    </a:p>
                    <a:p>
                      <a:pPr algn="ctr"/>
                      <a:r>
                        <a:rPr kumimoji="1" lang="ja-JP" altLang="en-US" dirty="0" smtClean="0"/>
                        <a:t>住宅</a:t>
                      </a:r>
                      <a:endParaRPr kumimoji="1" lang="en-US" altLang="ja-JP" dirty="0" smtClean="0"/>
                    </a:p>
                    <a:p>
                      <a:pPr algn="ctr"/>
                      <a:r>
                        <a:rPr kumimoji="1" lang="ja-JP" altLang="en-US" dirty="0" smtClean="0"/>
                        <a:t>設定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知人身内宅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その他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計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23</a:t>
                      </a:r>
                      <a:r>
                        <a:rPr kumimoji="1" lang="ja-JP" altLang="en-US" dirty="0" smtClean="0"/>
                        <a:t>年度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87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143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42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82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36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409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24</a:t>
                      </a:r>
                      <a:r>
                        <a:rPr kumimoji="1" lang="ja-JP" altLang="en-US" dirty="0" smtClean="0"/>
                        <a:t>年度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77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121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39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81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36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370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25</a:t>
                      </a:r>
                      <a:r>
                        <a:rPr kumimoji="1" lang="ja-JP" altLang="en-US" dirty="0" smtClean="0"/>
                        <a:t>年度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91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145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51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78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48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428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26</a:t>
                      </a:r>
                      <a:r>
                        <a:rPr kumimoji="1" lang="ja-JP" altLang="en-US" dirty="0" smtClean="0"/>
                        <a:t>年度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88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144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45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81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45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414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27</a:t>
                      </a:r>
                      <a:r>
                        <a:rPr kumimoji="1" lang="ja-JP" altLang="en-US" dirty="0" smtClean="0"/>
                        <a:t>年度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68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113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36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88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42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359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3441041" y="4797152"/>
            <a:ext cx="54726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/>
              <a:t>福祉移送：母子生活支援施設等施設入所や生活保護による住宅設定</a:t>
            </a:r>
            <a:endParaRPr lang="en-US" altLang="ja-JP" sz="1400" dirty="0" smtClean="0"/>
          </a:p>
          <a:p>
            <a:r>
              <a:rPr lang="ja-JP" altLang="en-US" sz="1400" dirty="0" smtClean="0"/>
              <a:t>その他：保護先変更、民間シェルター、無断退所等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0103911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クラリティ">
  <a:themeElements>
    <a:clrScheme name="クラリティ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クラシック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クラリティ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2241</TotalTime>
  <Words>1023</Words>
  <Application>Microsoft Office PowerPoint</Application>
  <PresentationFormat>画面に合わせる (4:3)</PresentationFormat>
  <Paragraphs>552</Paragraphs>
  <Slides>8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9" baseType="lpstr">
      <vt:lpstr>クラリティ</vt:lpstr>
      <vt:lpstr>DV相談・一時保護等の状況</vt:lpstr>
      <vt:lpstr>府内の配偶者暴力相談支援センター</vt:lpstr>
      <vt:lpstr>府及び市町村のDV相談対応件数</vt:lpstr>
      <vt:lpstr>府女性相談センターDV相談の状況</vt:lpstr>
      <vt:lpstr>府女性相談センター一時保護（DV）の状況①</vt:lpstr>
      <vt:lpstr>府女性相談センター一時保護（DV）の状況②</vt:lpstr>
      <vt:lpstr>府女性相談センター一時保護（DV）の状況③</vt:lpstr>
      <vt:lpstr>府女性相談センター一時保護（DV）の状況④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婦人保護施設の概要</dc:title>
  <dc:creator>nishimaki</dc:creator>
  <cp:lastModifiedBy>丸本　沙紀</cp:lastModifiedBy>
  <cp:revision>244</cp:revision>
  <cp:lastPrinted>2016-07-20T08:31:01Z</cp:lastPrinted>
  <dcterms:created xsi:type="dcterms:W3CDTF">2012-12-25T15:30:35Z</dcterms:created>
  <dcterms:modified xsi:type="dcterms:W3CDTF">2017-04-06T10:35:40Z</dcterms:modified>
</cp:coreProperties>
</file>