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432" r:id="rId3"/>
    <p:sldId id="368" r:id="rId4"/>
    <p:sldId id="351" r:id="rId5"/>
    <p:sldId id="388" r:id="rId6"/>
    <p:sldId id="392" r:id="rId7"/>
    <p:sldId id="397" r:id="rId8"/>
    <p:sldId id="456" r:id="rId9"/>
    <p:sldId id="457" r:id="rId10"/>
    <p:sldId id="458" r:id="rId11"/>
    <p:sldId id="340"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449" autoAdjust="0"/>
    <p:restoredTop sz="94565" autoAdjust="0"/>
  </p:normalViewPr>
  <p:slideViewPr>
    <p:cSldViewPr>
      <p:cViewPr>
        <p:scale>
          <a:sx n="90" d="100"/>
          <a:sy n="90" d="100"/>
        </p:scale>
        <p:origin x="-1308" y="96"/>
      </p:cViewPr>
      <p:guideLst>
        <p:guide orient="horz" pos="2160"/>
        <p:guide pos="2880"/>
      </p:guideLst>
    </p:cSldViewPr>
  </p:slideViewPr>
  <p:outlineViewPr>
    <p:cViewPr>
      <p:scale>
        <a:sx n="33" d="100"/>
        <a:sy n="33" d="100"/>
      </p:scale>
      <p:origin x="0" y="20118"/>
    </p:cViewPr>
  </p:outlineViewPr>
  <p:notesTextViewPr>
    <p:cViewPr>
      <p:scale>
        <a:sx n="1" d="1"/>
        <a:sy n="1" d="1"/>
      </p:scale>
      <p:origin x="0" y="0"/>
    </p:cViewPr>
  </p:notesTextViewPr>
  <p:sorterViewPr>
    <p:cViewPr>
      <p:scale>
        <a:sx n="39" d="100"/>
        <a:sy n="39" d="100"/>
      </p:scale>
      <p:origin x="0" y="0"/>
    </p:cViewPr>
  </p:sorterViewPr>
  <p:notesViewPr>
    <p:cSldViewPr>
      <p:cViewPr varScale="1">
        <p:scale>
          <a:sx n="50" d="100"/>
          <a:sy n="50" d="100"/>
        </p:scale>
        <p:origin x="-2976" y="-10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3D4DBB57-C718-4B5E-A311-C69F87B34FD7}" type="datetimeFigureOut">
              <a:rPr kumimoji="1" lang="ja-JP" altLang="en-US" smtClean="0"/>
              <a:t>2017/5/15</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B16B8ED0-CEEF-4353-97F9-9872E1B24974}" type="slidenum">
              <a:rPr kumimoji="1" lang="ja-JP" altLang="en-US" smtClean="0"/>
              <a:t>‹#›</a:t>
            </a:fld>
            <a:endParaRPr kumimoji="1" lang="ja-JP" altLang="en-US"/>
          </a:p>
        </p:txBody>
      </p:sp>
    </p:spTree>
    <p:extLst>
      <p:ext uri="{BB962C8B-B14F-4D97-AF65-F5344CB8AC3E}">
        <p14:creationId xmlns:p14="http://schemas.microsoft.com/office/powerpoint/2010/main" val="1187081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CBED740D-A95A-4A20-B886-23A159902EFE}" type="datetimeFigureOut">
              <a:rPr kumimoji="1" lang="ja-JP" altLang="en-US" smtClean="0"/>
              <a:t>2017/5/15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C46CAE3B-55FB-4DC8-BF1C-701413ECA784}" type="slidenum">
              <a:rPr kumimoji="1" lang="ja-JP" altLang="en-US" smtClean="0"/>
              <a:t>‹#›</a:t>
            </a:fld>
            <a:endParaRPr kumimoji="1" lang="ja-JP" altLang="en-US"/>
          </a:p>
        </p:txBody>
      </p:sp>
    </p:spTree>
    <p:extLst>
      <p:ext uri="{BB962C8B-B14F-4D97-AF65-F5344CB8AC3E}">
        <p14:creationId xmlns:p14="http://schemas.microsoft.com/office/powerpoint/2010/main" val="18680816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46CAE3B-55FB-4DC8-BF1C-701413ECA784}" type="slidenum">
              <a:rPr kumimoji="1" lang="ja-JP" altLang="en-US" smtClean="0"/>
              <a:t>2</a:t>
            </a:fld>
            <a:endParaRPr kumimoji="1" lang="ja-JP" altLang="en-US"/>
          </a:p>
        </p:txBody>
      </p:sp>
    </p:spTree>
    <p:extLst>
      <p:ext uri="{BB962C8B-B14F-4D97-AF65-F5344CB8AC3E}">
        <p14:creationId xmlns:p14="http://schemas.microsoft.com/office/powerpoint/2010/main" val="270291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769938"/>
            <a:ext cx="5122863" cy="38417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A3B7A-1FE9-44D3-BEF2-DD56F4023CAC}" type="slidenum">
              <a:rPr kumimoji="1" lang="ja-JP" altLang="en-US" smtClean="0"/>
              <a:t>4</a:t>
            </a:fld>
            <a:endParaRPr kumimoji="1" lang="ja-JP" altLang="en-US"/>
          </a:p>
        </p:txBody>
      </p:sp>
    </p:spTree>
    <p:extLst>
      <p:ext uri="{BB962C8B-B14F-4D97-AF65-F5344CB8AC3E}">
        <p14:creationId xmlns:p14="http://schemas.microsoft.com/office/powerpoint/2010/main" val="283811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FF056F-C776-4CDE-9BA4-9856B5A8D477}" type="slidenum">
              <a:rPr kumimoji="1" lang="ja-JP" altLang="en-US" smtClean="0"/>
              <a:t>7</a:t>
            </a:fld>
            <a:endParaRPr kumimoji="1" lang="ja-JP" altLang="en-US"/>
          </a:p>
        </p:txBody>
      </p:sp>
    </p:spTree>
    <p:extLst>
      <p:ext uri="{BB962C8B-B14F-4D97-AF65-F5344CB8AC3E}">
        <p14:creationId xmlns:p14="http://schemas.microsoft.com/office/powerpoint/2010/main" val="163063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FF056F-C776-4CDE-9BA4-9856B5A8D477}" type="slidenum">
              <a:rPr kumimoji="1" lang="ja-JP" altLang="en-US" smtClean="0"/>
              <a:t>9</a:t>
            </a:fld>
            <a:endParaRPr kumimoji="1" lang="ja-JP" altLang="en-US"/>
          </a:p>
        </p:txBody>
      </p:sp>
    </p:spTree>
    <p:extLst>
      <p:ext uri="{BB962C8B-B14F-4D97-AF65-F5344CB8AC3E}">
        <p14:creationId xmlns:p14="http://schemas.microsoft.com/office/powerpoint/2010/main" val="163063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46CAE3B-55FB-4DC8-BF1C-701413ECA784}" type="slidenum">
              <a:rPr kumimoji="1" lang="ja-JP" altLang="en-US" smtClean="0"/>
              <a:t>11</a:t>
            </a:fld>
            <a:endParaRPr kumimoji="1" lang="ja-JP" altLang="en-US"/>
          </a:p>
        </p:txBody>
      </p:sp>
    </p:spTree>
    <p:extLst>
      <p:ext uri="{BB962C8B-B14F-4D97-AF65-F5344CB8AC3E}">
        <p14:creationId xmlns:p14="http://schemas.microsoft.com/office/powerpoint/2010/main" val="270291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4BFF095-A7B1-4519-80B1-E7F923248765}" type="datetime1">
              <a:rPr kumimoji="1" lang="ja-JP" altLang="en-US" smtClean="0"/>
              <a:t>2017/5/15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C269CA5-A0B3-45C2-8A15-E6AA781FE043}" type="datetime1">
              <a:rPr kumimoji="1" lang="ja-JP" altLang="en-US" smtClean="0"/>
              <a:t>2017/5/15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9AC64C6-EBC0-4431-9208-6AEF4249C69B}" type="datetime1">
              <a:rPr kumimoji="1" lang="ja-JP" altLang="en-US" smtClean="0"/>
              <a:t>2017/5/15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16C295-5BF1-4F16-A630-56DD2873403B}" type="datetime1">
              <a:rPr kumimoji="1" lang="ja-JP" altLang="en-US" smtClean="0"/>
              <a:t>2017/5/15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DE4577B-5A0F-4DC5-B197-E0C56A6E3245}" type="datetime1">
              <a:rPr kumimoji="1" lang="ja-JP" altLang="en-US" smtClean="0"/>
              <a:t>2017/5/15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3867DB-0603-4243-8A08-B6D223878A4F}" type="datetime1">
              <a:rPr kumimoji="1" lang="ja-JP" altLang="en-US" smtClean="0"/>
              <a:t>2017/5/15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5A6F76C-0CD0-463C-BB41-F86FFE8A0C90}" type="datetime1">
              <a:rPr kumimoji="1" lang="ja-JP" altLang="en-US" smtClean="0"/>
              <a:t>2017/5/15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77519C2-36B6-4CE2-BE16-BC61E005A6CC}" type="datetime1">
              <a:rPr kumimoji="1" lang="ja-JP" altLang="en-US" smtClean="0"/>
              <a:t>2017/5/15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07006-70C9-4DC0-9208-BAEB23A1BD02}" type="datetime1">
              <a:rPr kumimoji="1" lang="ja-JP" altLang="en-US" smtClean="0"/>
              <a:t>2017/5/15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202D88F-E3E0-4034-BCBC-63652A370962}" type="datetime1">
              <a:rPr kumimoji="1" lang="ja-JP" altLang="en-US" smtClean="0"/>
              <a:t>2017/5/15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4F33D2D-B580-40E5-9876-B1A265430712}" type="datetime1">
              <a:rPr kumimoji="1" lang="ja-JP" altLang="en-US" smtClean="0"/>
              <a:t>2017/5/15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844E7C0-313D-41C1-85F4-26F7D5740A9A}" type="datetime1">
              <a:rPr kumimoji="1" lang="ja-JP" altLang="en-US" smtClean="0"/>
              <a:t>2017/5/15</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E62E580-EE82-4BD1-99DD-0CE16D2B67E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67544" y="5229200"/>
            <a:ext cx="8424936" cy="1314167"/>
          </a:xfrm>
        </p:spPr>
        <p:txBody>
          <a:bodyPr>
            <a:normAutofit/>
          </a:bodyPr>
          <a:lstStyle/>
          <a:p>
            <a:pPr algn="ctr"/>
            <a:r>
              <a:rPr lang="ja-JP" altLang="en-US" dirty="0" smtClean="0">
                <a:latin typeface="メイリオ" panose="020B0604030504040204" pitchFamily="50" charset="-128"/>
                <a:ea typeface="Meiryo UI" panose="020B0604030504040204" pitchFamily="50" charset="-128"/>
              </a:rPr>
              <a:t>平成</a:t>
            </a:r>
            <a:r>
              <a:rPr lang="en-US" altLang="ja-JP" dirty="0" smtClean="0">
                <a:latin typeface="メイリオ" panose="020B0604030504040204" pitchFamily="50" charset="-128"/>
                <a:ea typeface="Meiryo UI" panose="020B0604030504040204" pitchFamily="50" charset="-128"/>
              </a:rPr>
              <a:t>29</a:t>
            </a:r>
            <a:r>
              <a:rPr lang="ja-JP" altLang="en-US" dirty="0" smtClean="0">
                <a:latin typeface="メイリオ" panose="020B0604030504040204" pitchFamily="50" charset="-128"/>
                <a:ea typeface="Meiryo UI" panose="020B0604030504040204" pitchFamily="50" charset="-128"/>
              </a:rPr>
              <a:t>年</a:t>
            </a:r>
            <a:r>
              <a:rPr lang="en-US" altLang="ja-JP" dirty="0" smtClean="0">
                <a:latin typeface="メイリオ" panose="020B0604030504040204" pitchFamily="50" charset="-128"/>
                <a:ea typeface="Meiryo UI" panose="020B0604030504040204" pitchFamily="50" charset="-128"/>
              </a:rPr>
              <a:t>3</a:t>
            </a:r>
            <a:r>
              <a:rPr lang="ja-JP" altLang="en-US" dirty="0" smtClean="0">
                <a:latin typeface="メイリオ" panose="020B0604030504040204" pitchFamily="50" charset="-128"/>
                <a:ea typeface="Meiryo UI" panose="020B0604030504040204" pitchFamily="50" charset="-128"/>
              </a:rPr>
              <a:t>月</a:t>
            </a:r>
            <a:r>
              <a:rPr lang="en-US" altLang="ja-JP" dirty="0" smtClean="0">
                <a:latin typeface="メイリオ" panose="020B0604030504040204" pitchFamily="50" charset="-128"/>
                <a:ea typeface="Meiryo UI" panose="020B0604030504040204" pitchFamily="50" charset="-128"/>
              </a:rPr>
              <a:t>30</a:t>
            </a:r>
            <a:r>
              <a:rPr lang="ja-JP" altLang="en-US" dirty="0" smtClean="0">
                <a:latin typeface="メイリオ" panose="020B0604030504040204" pitchFamily="50" charset="-128"/>
                <a:ea typeface="Meiryo UI" panose="020B0604030504040204" pitchFamily="50" charset="-128"/>
              </a:rPr>
              <a:t>日</a:t>
            </a:r>
            <a:endParaRPr lang="ja-JP" altLang="en-US" dirty="0">
              <a:latin typeface="メイリオ" panose="020B0604030504040204" pitchFamily="50" charset="-128"/>
              <a:ea typeface="Meiryo UI" panose="020B0604030504040204" pitchFamily="50" charset="-128"/>
            </a:endParaRPr>
          </a:p>
          <a:p>
            <a:pPr algn="ctr"/>
            <a:r>
              <a:rPr lang="ja-JP" altLang="en-US" dirty="0" smtClean="0">
                <a:latin typeface="メイリオ" panose="020B0604030504040204" pitchFamily="50" charset="-128"/>
                <a:ea typeface="Meiryo UI" panose="020B0604030504040204" pitchFamily="50" charset="-128"/>
              </a:rPr>
              <a:t>大阪府男女共同参画審議会資料</a:t>
            </a:r>
            <a:endParaRPr lang="ja-JP" altLang="en-US" dirty="0">
              <a:latin typeface="メイリオ" panose="020B0604030504040204" pitchFamily="50" charset="-128"/>
              <a:ea typeface="Meiryo UI" panose="020B0604030504040204" pitchFamily="50" charset="-128"/>
            </a:endParaRPr>
          </a:p>
          <a:p>
            <a:pPr algn="r"/>
            <a:endParaRPr kumimoji="1"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111283" y="1052736"/>
            <a:ext cx="8928992"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accent1"/>
                </a:solidFill>
                <a:latin typeface="メイリオ" panose="020B0604030504040204" pitchFamily="50" charset="-128"/>
                <a:ea typeface="メイリオ" panose="020B0604030504040204" pitchFamily="50" charset="-128"/>
              </a:rPr>
              <a:t>平成２９年度　男女共同参画施策に</a:t>
            </a:r>
            <a:endParaRPr lang="en-US" altLang="ja-JP" sz="3600" b="1" dirty="0" smtClean="0">
              <a:solidFill>
                <a:schemeClr val="accent1"/>
              </a:solidFill>
              <a:latin typeface="メイリオ" panose="020B0604030504040204" pitchFamily="50" charset="-128"/>
              <a:ea typeface="メイリオ" panose="020B0604030504040204" pitchFamily="50" charset="-128"/>
            </a:endParaRPr>
          </a:p>
          <a:p>
            <a:pPr algn="ctr"/>
            <a:r>
              <a:rPr lang="ja-JP" altLang="en-US" sz="3600" b="1" dirty="0" smtClean="0">
                <a:solidFill>
                  <a:schemeClr val="accent1"/>
                </a:solidFill>
                <a:latin typeface="メイリオ" panose="020B0604030504040204" pitchFamily="50" charset="-128"/>
                <a:ea typeface="メイリオ" panose="020B0604030504040204" pitchFamily="50" charset="-128"/>
              </a:rPr>
              <a:t>関する取組について</a:t>
            </a:r>
            <a:endParaRPr lang="en-US" altLang="ja-JP" sz="3600" b="1" dirty="0" smtClean="0">
              <a:solidFill>
                <a:schemeClr val="accent1"/>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7236296" y="476672"/>
            <a:ext cx="1224136" cy="432048"/>
          </a:xfrm>
          <a:prstGeom prst="rect">
            <a:avLst/>
          </a:prstGeom>
          <a:noFill/>
          <a:ln>
            <a:solidFill>
              <a:schemeClr val="accent1">
                <a:shade val="50000"/>
                <a:shade val="75000"/>
                <a:satMod val="125000"/>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資料２</a:t>
            </a:r>
            <a:endParaRPr kumimoji="1" lang="ja-JP" altLang="en-US" dirty="0">
              <a:solidFill>
                <a:schemeClr val="tx1"/>
              </a:solidFill>
            </a:endParaRPr>
          </a:p>
        </p:txBody>
      </p:sp>
    </p:spTree>
    <p:extLst>
      <p:ext uri="{BB962C8B-B14F-4D97-AF65-F5344CB8AC3E}">
        <p14:creationId xmlns:p14="http://schemas.microsoft.com/office/powerpoint/2010/main" val="3585785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120"/>
            <a:ext cx="9144000" cy="544560"/>
          </a:xfrm>
          <a:solidFill>
            <a:schemeClr val="bg2">
              <a:lumMod val="75000"/>
            </a:schemeClr>
          </a:solidFill>
        </p:spPr>
        <p:txBody>
          <a:bodyPr/>
          <a:lstStyle/>
          <a:p>
            <a:pPr marL="0" indent="0" algn="l">
              <a:buNone/>
            </a:pPr>
            <a:r>
              <a:rPr kumimoji="1" lang="ja-JP" altLang="en-US"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４　平成２９年度の取組　企業支援</a:t>
            </a:r>
            <a:r>
              <a:rPr lang="ja-JP" altLang="en-US" sz="1800" kern="0" dirty="0">
                <a:solidFill>
                  <a:schemeClr val="bg1"/>
                </a:solidFill>
                <a:latin typeface="+mn-ea"/>
                <a:ea typeface="+mn-ea"/>
              </a:rPr>
              <a:t/>
            </a:r>
            <a:br>
              <a:rPr lang="ja-JP" altLang="en-US" sz="1800" kern="0" dirty="0">
                <a:solidFill>
                  <a:schemeClr val="bg1"/>
                </a:solidFill>
                <a:latin typeface="+mn-ea"/>
                <a:ea typeface="+mn-ea"/>
              </a:rPr>
            </a:br>
            <a:r>
              <a:rPr lang="ja-JP" altLang="en-US" sz="2800" kern="0" dirty="0" smtClean="0">
                <a:latin typeface="+mn-ea"/>
                <a:ea typeface="+mn-ea"/>
              </a:rPr>
              <a:t>　</a:t>
            </a:r>
            <a:r>
              <a:rPr lang="ja-JP" altLang="en-US" sz="3200" kern="0" dirty="0" smtClean="0">
                <a:latin typeface="+mn-ea"/>
                <a:ea typeface="+mn-ea"/>
              </a:rPr>
              <a:t>　</a:t>
            </a:r>
            <a:endParaRPr kumimoji="1" lang="ja-JP" altLang="en-US" sz="3200" kern="0" dirty="0">
              <a:latin typeface="+mn-ea"/>
              <a:ea typeface="+mn-ea"/>
            </a:endParaRPr>
          </a:p>
        </p:txBody>
      </p:sp>
      <p:sp>
        <p:nvSpPr>
          <p:cNvPr id="5" name="タイトル 1"/>
          <p:cNvSpPr txBox="1">
            <a:spLocks/>
          </p:cNvSpPr>
          <p:nvPr/>
        </p:nvSpPr>
        <p:spPr>
          <a:xfrm>
            <a:off x="539552" y="1251570"/>
            <a:ext cx="7961748" cy="548655"/>
          </a:xfrm>
          <a:prstGeom prst="rect">
            <a:avLst/>
          </a:prstGeom>
          <a:effectLst/>
        </p:spPr>
        <p:txBody>
          <a:bodyPr vert="horz" lIns="91440" tIns="45720" rIns="91440" bIns="45720" rtlCol="0" anchor="t" anchorCtr="0">
            <a:normAutofit fontScale="67500" lnSpcReduction="2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None/>
            </a:pPr>
            <a:endParaRPr lang="ja-JP" altLang="en-US" sz="5300" dirty="0"/>
          </a:p>
        </p:txBody>
      </p:sp>
      <p:sp>
        <p:nvSpPr>
          <p:cNvPr id="8" name="正方形/長方形 7"/>
          <p:cNvSpPr/>
          <p:nvPr/>
        </p:nvSpPr>
        <p:spPr>
          <a:xfrm>
            <a:off x="8532440" y="6497960"/>
            <a:ext cx="611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９</a:t>
            </a:r>
            <a:endParaRPr kumimoji="1" lang="ja-JP" altLang="en-US" sz="1400" dirty="0">
              <a:solidFill>
                <a:schemeClr val="tx1"/>
              </a:solidFill>
            </a:endParaRPr>
          </a:p>
        </p:txBody>
      </p:sp>
      <p:sp>
        <p:nvSpPr>
          <p:cNvPr id="10" name="コンテンツ プレースホルダー 2"/>
          <p:cNvSpPr>
            <a:spLocks noGrp="1"/>
          </p:cNvSpPr>
          <p:nvPr>
            <p:ph idx="4294967295"/>
          </p:nvPr>
        </p:nvSpPr>
        <p:spPr>
          <a:xfrm>
            <a:off x="180190" y="1126341"/>
            <a:ext cx="8784976" cy="5371619"/>
          </a:xfrm>
          <a:prstGeom prst="rect">
            <a:avLst/>
          </a:prstGeom>
          <a:ln cmpd="dbl">
            <a:solidFill>
              <a:schemeClr val="accent1"/>
            </a:solidFill>
          </a:ln>
        </p:spPr>
        <p:txBody>
          <a:bodyPr lIns="61850" tIns="30925" rIns="61850" bIns="30925">
            <a:noAutofit/>
          </a:bodyPr>
          <a:lstStyle/>
          <a:p>
            <a:pPr marL="395461" indent="-285750">
              <a:lnSpc>
                <a:spcPts val="1300"/>
              </a:lnSpc>
              <a:buFont typeface="Wingdings" panose="05000000000000000000" pitchFamily="2" charset="2"/>
              <a:buChar char="l"/>
            </a:pPr>
            <a:endParaRPr lang="en-US" altLang="ja-JP" sz="1800" dirty="0" smtClean="0">
              <a:latin typeface="+mn-ea"/>
              <a:cs typeface="メイリオ" panose="020B0604030504040204" pitchFamily="50" charset="-128"/>
            </a:endParaRPr>
          </a:p>
          <a:p>
            <a:pPr marL="109711" indent="0">
              <a:lnSpc>
                <a:spcPts val="1400"/>
              </a:lnSpc>
              <a:buNone/>
            </a:pPr>
            <a:r>
              <a:rPr lang="ja-JP" altLang="en-US" sz="1800" dirty="0" smtClean="0">
                <a:latin typeface="HGｺﾞｼｯｸM" panose="020B0609000000000000" pitchFamily="49" charset="-128"/>
                <a:ea typeface="HGｺﾞｼｯｸM" panose="020B0609000000000000" pitchFamily="49"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女性の能力活用」や「仕事と家庭の両立支援」など、働く場に</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おける</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400"/>
              </a:lnSpc>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男女</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共同参画に向けた取組を進める意欲のある元気な企業・団体を登録し</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400"/>
              </a:lnSpc>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応援</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制度</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400"/>
              </a:lnSpc>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p>
            <a:pPr marL="395461" indent="-285750">
              <a:lnSpc>
                <a:spcPts val="1400"/>
              </a:lnSpc>
              <a:buFont typeface="Wingdings" panose="05000000000000000000" pitchFamily="2" charset="2"/>
              <a:buChar char="l"/>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要件：以下の取組を行っている事業者（企業・団体など）</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400"/>
              </a:lnSpc>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女性の能力を活用するための</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取組</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400"/>
              </a:lnSpc>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・男性の育児参加を支援するための取組</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400"/>
              </a:lnSpc>
              <a:buNone/>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仕事と家庭・その他の活動が両立出来る</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ようにするための取組</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p>
          <a:p>
            <a:pPr marL="109711" indent="0">
              <a:lnSpc>
                <a:spcPts val="1400"/>
              </a:lnSpc>
              <a:buNone/>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・男女がともに働きやすい職場づくりのための取組</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400"/>
              </a:lnSpc>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・その他、働く場における男女共同参画を推進するための取組</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p>
            <a:pPr marL="395461" indent="-285750">
              <a:lnSpc>
                <a:spcPts val="1400"/>
              </a:lnSpc>
              <a:buFont typeface="Wingdings" panose="05000000000000000000" pitchFamily="2" charset="2"/>
              <a:buChar char="l"/>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メリット：</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400"/>
              </a:lnSpc>
              <a:buNone/>
            </a:pP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・企業向け講座や研修などの情報をメール配信</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400"/>
              </a:lnSpc>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・大阪府提携の融資を利用可能</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400"/>
              </a:lnSpc>
              <a:buNone/>
            </a:pP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・女性が働きやすい企業として府民に紹介</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400"/>
              </a:lnSpc>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・シンボルマークを名刺、ホームページ、広告等で使用可能</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p>
            <a:pPr marL="395461" indent="-285750">
              <a:lnSpc>
                <a:spcPts val="1400"/>
              </a:lnSpc>
              <a:buFont typeface="Wingdings" panose="05000000000000000000" pitchFamily="2" charset="2"/>
              <a:buChar char="l"/>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登録事業者数：３３６社</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平成２９年３月末現在）</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95461" indent="-285750">
              <a:lnSpc>
                <a:spcPts val="1400"/>
              </a:lnSpc>
              <a:buFont typeface="Wingdings" panose="05000000000000000000" pitchFamily="2" charset="2"/>
              <a:buChar char="l"/>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平成２９年度の取組：</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400"/>
              </a:lnSpc>
              <a:buNone/>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本制度の見直しとあわせ、公共調達を通じた支援も検討</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コンテンツ プレースホルダー 2"/>
          <p:cNvSpPr>
            <a:spLocks noGrp="1"/>
          </p:cNvSpPr>
          <p:nvPr>
            <p:ph idx="4294967295"/>
          </p:nvPr>
        </p:nvSpPr>
        <p:spPr>
          <a:xfrm>
            <a:off x="187169" y="696815"/>
            <a:ext cx="4712052" cy="410158"/>
          </a:xfrm>
          <a:prstGeom prst="rect">
            <a:avLst/>
          </a:prstGeom>
          <a:solidFill>
            <a:schemeClr val="accent1"/>
          </a:solidFill>
          <a:ln>
            <a:solidFill>
              <a:schemeClr val="accent1"/>
            </a:solidFill>
          </a:ln>
        </p:spPr>
        <p:txBody>
          <a:bodyPr>
            <a:normAutofit/>
          </a:bodyPr>
          <a:lstStyle/>
          <a:p>
            <a:pPr marL="0" indent="0" algn="ctr">
              <a:buNone/>
            </a:pPr>
            <a:r>
              <a:rPr lang="ja-JP" altLang="en-US" sz="2000" b="1" dirty="0" smtClean="0">
                <a:solidFill>
                  <a:schemeClr val="bg1"/>
                </a:solidFill>
                <a:latin typeface="メイリオ" panose="020B0604030504040204" pitchFamily="50" charset="-128"/>
                <a:ea typeface="メイリオ" panose="020B0604030504040204" pitchFamily="50" charset="-128"/>
              </a:rPr>
              <a:t>「男女いきいき・元気宣言事業者制度</a:t>
            </a:r>
            <a:endParaRPr kumimoji="1" lang="en-US" altLang="ja-JP" sz="2000" b="1" dirty="0" smtClean="0">
              <a:solidFill>
                <a:schemeClr val="bg1"/>
              </a:solidFill>
              <a:latin typeface="メイリオ" panose="020B0604030504040204" pitchFamily="50" charset="-128"/>
              <a:ea typeface="メイリオ" panose="020B0604030504040204" pitchFamily="50" charset="-128"/>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0996" y="5210540"/>
            <a:ext cx="887224" cy="125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7790" y="3861048"/>
            <a:ext cx="910430" cy="1301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092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120"/>
            <a:ext cx="9144000" cy="544560"/>
          </a:xfrm>
          <a:solidFill>
            <a:schemeClr val="bg2">
              <a:lumMod val="75000"/>
            </a:schemeClr>
          </a:solidFill>
        </p:spPr>
        <p:txBody>
          <a:bodyPr/>
          <a:lstStyle/>
          <a:p>
            <a:pPr marL="0" indent="0" algn="l">
              <a:buNone/>
            </a:pPr>
            <a:r>
              <a:rPr lang="ja-JP" altLang="en-US"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４　平成２９年度の取組　相談体制の充実・強化</a:t>
            </a:r>
            <a:r>
              <a:rPr lang="ja-JP" altLang="en-US" sz="2800" kern="0" dirty="0" smtClean="0">
                <a:latin typeface="+mn-ea"/>
                <a:ea typeface="+mn-ea"/>
              </a:rPr>
              <a:t>　</a:t>
            </a:r>
            <a:r>
              <a:rPr lang="ja-JP" altLang="en-US" sz="3200" kern="0" dirty="0" smtClean="0">
                <a:latin typeface="+mn-ea"/>
                <a:ea typeface="+mn-ea"/>
              </a:rPr>
              <a:t>　</a:t>
            </a:r>
            <a:endParaRPr kumimoji="1" lang="ja-JP" altLang="en-US" sz="3200" kern="0" dirty="0">
              <a:latin typeface="+mn-ea"/>
              <a:ea typeface="+mn-ea"/>
            </a:endParaRPr>
          </a:p>
        </p:txBody>
      </p:sp>
      <p:sp>
        <p:nvSpPr>
          <p:cNvPr id="12" name="正方形/長方形 11"/>
          <p:cNvSpPr/>
          <p:nvPr/>
        </p:nvSpPr>
        <p:spPr>
          <a:xfrm>
            <a:off x="8532440" y="6497960"/>
            <a:ext cx="611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１１</a:t>
            </a:r>
            <a:endParaRPr kumimoji="1" lang="ja-JP" altLang="en-US" sz="14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2141228412"/>
              </p:ext>
            </p:extLst>
          </p:nvPr>
        </p:nvGraphicFramePr>
        <p:xfrm>
          <a:off x="251520" y="1196752"/>
          <a:ext cx="8586699" cy="2533284"/>
        </p:xfrm>
        <a:graphic>
          <a:graphicData uri="http://schemas.openxmlformats.org/drawingml/2006/table">
            <a:tbl>
              <a:tblPr firstRow="1" bandRow="1">
                <a:tableStyleId>{5C22544A-7EE6-4342-B048-85BDC9FD1C3A}</a:tableStyleId>
              </a:tblPr>
              <a:tblGrid>
                <a:gridCol w="3588580"/>
                <a:gridCol w="2286530"/>
                <a:gridCol w="2711589"/>
              </a:tblGrid>
              <a:tr h="298074">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事業名</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日時</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備考</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42185">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女性のための電話相談</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火～金　</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時</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土・日　</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時</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平日の電話相談を、</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時まで１時間延長</a:t>
                      </a: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47110">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女性のための面接相談</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火～金　</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時</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土・日　</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時</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72179">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ＤＶ被害・性暴力に悩む女性のための</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法律相談</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毎月第３木曜日</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時</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84705">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ＤＶ被害者のためのサポート・グループ</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毎月</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回</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58286">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男性のための電話相談</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第２・３</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土曜日</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その他週の水曜日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5" name="正方形/長方形 4"/>
          <p:cNvSpPr/>
          <p:nvPr/>
        </p:nvSpPr>
        <p:spPr>
          <a:xfrm>
            <a:off x="251520" y="6071293"/>
            <a:ext cx="8586700" cy="42666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その他　医療関係者向け・教職員向けマニュアルの改訂・研修（Ｈ２９）</a:t>
            </a:r>
            <a:r>
              <a:rPr kumimoji="1" lang="ja-JP" altLang="en-US" sz="2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2"/>
          <p:cNvSpPr>
            <a:spLocks noGrp="1"/>
          </p:cNvSpPr>
          <p:nvPr>
            <p:ph idx="4294967295"/>
          </p:nvPr>
        </p:nvSpPr>
        <p:spPr>
          <a:xfrm>
            <a:off x="263369" y="616133"/>
            <a:ext cx="1284295" cy="410158"/>
          </a:xfrm>
          <a:prstGeom prst="rect">
            <a:avLst/>
          </a:prstGeom>
          <a:solidFill>
            <a:schemeClr val="accent1"/>
          </a:solidFill>
          <a:ln>
            <a:solidFill>
              <a:schemeClr val="accent1"/>
            </a:solidFill>
          </a:ln>
        </p:spPr>
        <p:txBody>
          <a:bodyPr>
            <a:normAutofit/>
          </a:bodyPr>
          <a:lstStyle/>
          <a:p>
            <a:pPr marL="0" indent="0">
              <a:buNone/>
            </a:pPr>
            <a:r>
              <a:rPr lang="ja-JP" altLang="en-US" sz="2000" b="1" dirty="0" smtClean="0">
                <a:solidFill>
                  <a:schemeClr val="bg1"/>
                </a:solidFill>
                <a:latin typeface="メイリオ" panose="020B0604030504040204" pitchFamily="50" charset="-128"/>
                <a:ea typeface="メイリオ" panose="020B0604030504040204" pitchFamily="50" charset="-128"/>
              </a:rPr>
              <a:t>相談体制</a:t>
            </a:r>
            <a:endParaRPr kumimoji="1" lang="en-US" altLang="ja-JP" sz="2000" b="1" dirty="0" smtClean="0">
              <a:solidFill>
                <a:schemeClr val="bg1"/>
              </a:solidFill>
              <a:latin typeface="メイリオ" panose="020B0604030504040204" pitchFamily="50" charset="-128"/>
              <a:ea typeface="メイリオ" panose="020B0604030504040204" pitchFamily="50" charset="-128"/>
            </a:endParaRPr>
          </a:p>
        </p:txBody>
      </p:sp>
      <p:sp>
        <p:nvSpPr>
          <p:cNvPr id="7" name="コンテンツ プレースホルダー 2"/>
          <p:cNvSpPr>
            <a:spLocks noGrp="1"/>
          </p:cNvSpPr>
          <p:nvPr>
            <p:ph idx="4294967295"/>
          </p:nvPr>
        </p:nvSpPr>
        <p:spPr>
          <a:xfrm>
            <a:off x="251520" y="3884913"/>
            <a:ext cx="2808312" cy="410158"/>
          </a:xfrm>
          <a:prstGeom prst="rect">
            <a:avLst/>
          </a:prstGeom>
          <a:solidFill>
            <a:schemeClr val="accent1"/>
          </a:solidFill>
          <a:ln>
            <a:solidFill>
              <a:schemeClr val="accent1"/>
            </a:solidFill>
          </a:ln>
        </p:spPr>
        <p:txBody>
          <a:bodyPr>
            <a:normAutofit/>
          </a:bodyPr>
          <a:lstStyle/>
          <a:p>
            <a:pPr marL="0" indent="0">
              <a:buNone/>
            </a:pPr>
            <a:r>
              <a:rPr lang="ja-JP" altLang="en-US" sz="2000" b="1" dirty="0" smtClean="0">
                <a:solidFill>
                  <a:schemeClr val="bg1"/>
                </a:solidFill>
                <a:latin typeface="メイリオ" panose="020B0604030504040204" pitchFamily="50" charset="-128"/>
                <a:ea typeface="メイリオ" panose="020B0604030504040204" pitchFamily="50" charset="-128"/>
              </a:rPr>
              <a:t>相談員のスキルアップ</a:t>
            </a:r>
            <a:endParaRPr kumimoji="1" lang="en-US" altLang="ja-JP" sz="2000" b="1" dirty="0" smtClean="0">
              <a:solidFill>
                <a:schemeClr val="bg1"/>
              </a:solidFill>
              <a:latin typeface="メイリオ" panose="020B0604030504040204" pitchFamily="50" charset="-128"/>
              <a:ea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247029670"/>
              </p:ext>
            </p:extLst>
          </p:nvPr>
        </p:nvGraphicFramePr>
        <p:xfrm>
          <a:off x="275385" y="4365104"/>
          <a:ext cx="8586699" cy="1543040"/>
        </p:xfrm>
        <a:graphic>
          <a:graphicData uri="http://schemas.openxmlformats.org/drawingml/2006/table">
            <a:tbl>
              <a:tblPr firstRow="1" bandRow="1">
                <a:tableStyleId>{5C22544A-7EE6-4342-B048-85BDC9FD1C3A}</a:tableStyleId>
              </a:tblPr>
              <a:tblGrid>
                <a:gridCol w="3588580"/>
                <a:gridCol w="2286530"/>
                <a:gridCol w="2711589"/>
              </a:tblGrid>
              <a:tr h="296778">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事業名</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開催</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備考</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15280">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女性相談や面接相談員研修の実施</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月１回</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17364">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市町村相談員研修会の実施</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全体研修１回</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スキルアップ研修２回</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スキルアップ研修は</a:t>
                      </a:r>
                      <a:endPar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年度から新たに実施</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296778">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市町村別ブロック会議（７ブロック）開催</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府内７ブロックで開催</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困難事例への対応など</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Tree>
    <p:extLst>
      <p:ext uri="{BB962C8B-B14F-4D97-AF65-F5344CB8AC3E}">
        <p14:creationId xmlns:p14="http://schemas.microsoft.com/office/powerpoint/2010/main" val="2270487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120"/>
            <a:ext cx="9144000" cy="544560"/>
          </a:xfrm>
          <a:solidFill>
            <a:schemeClr val="bg2">
              <a:lumMod val="75000"/>
            </a:schemeClr>
          </a:solidFill>
        </p:spPr>
        <p:txBody>
          <a:bodyPr/>
          <a:lstStyle/>
          <a:p>
            <a:pPr marL="0" indent="0" algn="l">
              <a:buNone/>
            </a:pPr>
            <a:r>
              <a:rPr lang="ja-JP" altLang="en-US"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１　最近の動き</a:t>
            </a:r>
            <a:r>
              <a:rPr lang="ja-JP" altLang="en-US" sz="2800" kern="0" dirty="0" smtClean="0">
                <a:latin typeface="+mn-ea"/>
                <a:ea typeface="+mn-ea"/>
              </a:rPr>
              <a:t>　</a:t>
            </a:r>
            <a:r>
              <a:rPr lang="ja-JP" altLang="en-US" sz="3200" kern="0" dirty="0" smtClean="0">
                <a:latin typeface="+mn-ea"/>
                <a:ea typeface="+mn-ea"/>
              </a:rPr>
              <a:t>　</a:t>
            </a:r>
            <a:endParaRPr kumimoji="1" lang="ja-JP" altLang="en-US" sz="3200" kern="0" dirty="0">
              <a:latin typeface="+mn-ea"/>
              <a:ea typeface="+mn-ea"/>
            </a:endParaRPr>
          </a:p>
        </p:txBody>
      </p:sp>
      <p:sp>
        <p:nvSpPr>
          <p:cNvPr id="12" name="正方形/長方形 11"/>
          <p:cNvSpPr/>
          <p:nvPr/>
        </p:nvSpPr>
        <p:spPr>
          <a:xfrm>
            <a:off x="8532440" y="6497960"/>
            <a:ext cx="611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１</a:t>
            </a:r>
            <a:endParaRPr kumimoji="1" lang="ja-JP" altLang="en-US" sz="1400" dirty="0">
              <a:solidFill>
                <a:schemeClr val="tx1"/>
              </a:solidFill>
            </a:endParaRPr>
          </a:p>
        </p:txBody>
      </p:sp>
      <p:sp>
        <p:nvSpPr>
          <p:cNvPr id="3" name="正方形/長方形 2"/>
          <p:cNvSpPr/>
          <p:nvPr/>
        </p:nvSpPr>
        <p:spPr>
          <a:xfrm>
            <a:off x="179512" y="620688"/>
            <a:ext cx="8784976" cy="60572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２０１５</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（平成２７）年</a:t>
            </a:r>
          </a:p>
          <a:p>
            <a:pPr>
              <a:lnSpc>
                <a:spcPts val="20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１月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大阪府男女共同参画審議会諮問</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な男女共同参画計画の策定に関する基本的な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考え方について」</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８月</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女性の職業生活における活躍の推進に関する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法律</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女性活躍推進法）</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）一部施行（９月４日）</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大阪府男女共同参画審議会答申</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１２月</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第４次</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男女共同参画基本</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閣議</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決定（</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p>
          <a:p>
            <a:pPr>
              <a:lnSpc>
                <a:spcPts val="2000"/>
              </a:lnSpc>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２０１６</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（平成２８）年</a:t>
            </a:r>
          </a:p>
          <a:p>
            <a:pPr>
              <a:lnSpc>
                <a:spcPts val="20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３月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「おおさか男女共同参画プラン（</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2016-2020</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４月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女性活躍推進法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完全施行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１日）</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７月</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大阪府男女共同参画審議会諮問</a:t>
            </a:r>
          </a:p>
          <a:p>
            <a:pPr>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「配偶者</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からの暴力の防止及び被害者の保護等に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関する基本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計画の策定に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する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基本的な考え方に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８月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大阪府男女共同参画審</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議会答申</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２０１７（</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２９）</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p>
            <a:pPr>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３月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配偶者等から</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の暴力の防止及び被害者</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の保護</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等に関する基本</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2017-2021</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7659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120"/>
            <a:ext cx="9144000" cy="544560"/>
          </a:xfrm>
          <a:solidFill>
            <a:schemeClr val="bg2">
              <a:lumMod val="75000"/>
            </a:schemeClr>
          </a:solidFill>
        </p:spPr>
        <p:txBody>
          <a:bodyPr/>
          <a:lstStyle/>
          <a:p>
            <a:pPr marL="0" indent="0" algn="l">
              <a:buNone/>
            </a:pPr>
            <a:r>
              <a:rPr lang="ja-JP" altLang="en-US"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２　男女共同参画プラン（</a:t>
            </a:r>
            <a:r>
              <a:rPr lang="en-US" altLang="ja-JP"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2016</a:t>
            </a:r>
            <a:r>
              <a:rPr lang="ja-JP" altLang="en-US"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a:t>
            </a:r>
            <a:r>
              <a:rPr lang="en-US" altLang="ja-JP" sz="2800" kern="0" dirty="0" smtClean="0">
                <a:solidFill>
                  <a:schemeClr val="bg1"/>
                </a:solidFill>
                <a:effectLst>
                  <a:reflection blurRad="6350" endPos="0" dir="5400000" sy="-100000" algn="bl" rotWithShape="0"/>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2800" kern="0" dirty="0" smtClean="0">
                <a:solidFill>
                  <a:schemeClr val="bg1"/>
                </a:solidFill>
                <a:effectLst>
                  <a:reflection blurRad="6350" endPos="0" dir="5400000" sy="-100000" algn="bl" rotWithShape="0"/>
                </a:effectLst>
                <a:latin typeface="Meiryo UI" panose="020B0604030504040204" pitchFamily="50" charset="-128"/>
                <a:ea typeface="Meiryo UI" panose="020B0604030504040204" pitchFamily="50" charset="-128"/>
                <a:cs typeface="Meiryo UI" panose="020B0604030504040204" pitchFamily="50" charset="-128"/>
              </a:rPr>
              <a:t>）の概要</a:t>
            </a:r>
            <a:endParaRPr kumimoji="1" lang="ja-JP" altLang="en-US" sz="32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8532440" y="6497960"/>
            <a:ext cx="611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２</a:t>
            </a:r>
            <a:endParaRPr kumimoji="1" lang="ja-JP" altLang="en-US" sz="1400" dirty="0">
              <a:solidFill>
                <a:schemeClr val="tx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1261809551"/>
              </p:ext>
            </p:extLst>
          </p:nvPr>
        </p:nvGraphicFramePr>
        <p:xfrm>
          <a:off x="221078" y="2834170"/>
          <a:ext cx="8658708" cy="3694722"/>
        </p:xfrm>
        <a:graphic>
          <a:graphicData uri="http://schemas.openxmlformats.org/drawingml/2006/table">
            <a:tbl>
              <a:tblPr firstRow="1" bandRow="1">
                <a:tableStyleId>{5C22544A-7EE6-4342-B048-85BDC9FD1C3A}</a:tableStyleId>
              </a:tblPr>
              <a:tblGrid>
                <a:gridCol w="2424439"/>
                <a:gridCol w="6234269"/>
              </a:tblGrid>
              <a:tr h="232695">
                <a:tc>
                  <a:txBody>
                    <a:bodyPr/>
                    <a:lstStyle/>
                    <a:p>
                      <a:pPr algn="ctr">
                        <a:lnSpc>
                          <a:spcPts val="1200"/>
                        </a:lnSpc>
                      </a:pPr>
                      <a:r>
                        <a:rPr kumimoji="1" lang="en-US" altLang="ja-JP" sz="1200" dirty="0" smtClean="0"/>
                        <a:t>【】</a:t>
                      </a:r>
                      <a:r>
                        <a:rPr kumimoji="1" lang="ja-JP" altLang="en-US" sz="1200" dirty="0" smtClean="0"/>
                        <a:t>は主な分野</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lnSpc>
                          <a:spcPts val="1200"/>
                        </a:lnSpc>
                      </a:pPr>
                      <a:r>
                        <a:rPr kumimoji="1" lang="ja-JP" altLang="en-US" sz="1200" dirty="0" smtClean="0"/>
                        <a:t>基本方針</a:t>
                      </a:r>
                      <a:endParaRPr kumimoji="1" lang="ja-JP" altLang="en-US" sz="1200" dirty="0">
                        <a:latin typeface="メイリオ" panose="020B0604030504040204" pitchFamily="50" charset="-128"/>
                        <a:ea typeface="メイリオ" panose="020B0604030504040204" pitchFamily="50" charset="-128"/>
                      </a:endParaRPr>
                    </a:p>
                  </a:txBody>
                  <a:tcPr anchor="ctr"/>
                </a:tc>
              </a:tr>
              <a:tr h="328535">
                <a:tc rowSpan="3">
                  <a:txBody>
                    <a:bodyPr/>
                    <a:lstStyle/>
                    <a:p>
                      <a:pPr>
                        <a:lnSpc>
                          <a:spcPct val="15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　あらゆる分野における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女性の活躍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労働</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（１）男性中心型の働き方の見直しとワーク・ライフ・バランスの推進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8535">
                <a:tc vMerge="1">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nSpc>
                          <a:spcPts val="12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（２）政策・方針決定過程への女性の参画促進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8535">
                <a:tc vMerge="1">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nSpc>
                          <a:spcPts val="12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（３）女性の活躍推進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11301">
                <a:tc rowSpan="3">
                  <a:txBody>
                    <a:bodyPr/>
                    <a:lstStyle/>
                    <a:p>
                      <a:pPr>
                        <a:lnSpc>
                          <a:spcPct val="15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　健やかに安心して暮らせる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社会づくり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健康・福祉</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（１）生涯を通じた男女の健康支援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8535">
                <a:tc vMerge="1">
                  <a:txBody>
                    <a:bodyPr/>
                    <a:lstStyle/>
                    <a:p>
                      <a:endParaRPr kumimoji="1" lang="ja-JP" altLang="en-US" sz="1200">
                        <a:latin typeface="メイリオ" panose="020B0604030504040204" pitchFamily="50" charset="-128"/>
                        <a:ea typeface="メイリオ" panose="020B0604030504040204" pitchFamily="50" charset="-128"/>
                      </a:endParaRPr>
                    </a:p>
                  </a:txBody>
                  <a:tcPr anchor="ctr"/>
                </a:tc>
                <a:tc>
                  <a:txBody>
                    <a:bodyPr/>
                    <a:lstStyle/>
                    <a:p>
                      <a:pPr>
                        <a:lnSpc>
                          <a:spcPts val="12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（２）女性に対するあらゆる暴力の根絶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8535">
                <a:tc vMerge="1">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nSpc>
                          <a:spcPts val="12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（３）様々な困難を抱える人々への支援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11301">
                <a:tc rowSpan="4">
                  <a:txBody>
                    <a:bodyPr/>
                    <a:lstStyle/>
                    <a:p>
                      <a:pPr>
                        <a:lnSpc>
                          <a:spcPct val="15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　全ての世代における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男女共同参画意識の醸成</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教育・啓発</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（１）子どもの頃からの男女共同参画意識の啓発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8535">
                <a:tc vMerge="1">
                  <a:txBody>
                    <a:bodyPr/>
                    <a:lstStyle/>
                    <a:p>
                      <a:endParaRPr kumimoji="1" lang="ja-JP" altLang="en-US" sz="1200">
                        <a:latin typeface="メイリオ" panose="020B0604030504040204" pitchFamily="50" charset="-128"/>
                        <a:ea typeface="メイリオ" panose="020B0604030504040204" pitchFamily="50" charset="-128"/>
                      </a:endParaRPr>
                    </a:p>
                  </a:txBody>
                  <a:tcPr anchor="ctr"/>
                </a:tc>
                <a:tc>
                  <a:txBody>
                    <a:bodyPr/>
                    <a:lstStyle/>
                    <a:p>
                      <a:pPr>
                        <a:lnSpc>
                          <a:spcPts val="12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（２）男女共同参画意識の醸成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8535">
                <a:tc vMerge="1">
                  <a:txBody>
                    <a:bodyPr/>
                    <a:lstStyle/>
                    <a:p>
                      <a:endParaRPr kumimoji="1" lang="ja-JP" altLang="en-US" sz="1200">
                        <a:latin typeface="メイリオ" panose="020B0604030504040204" pitchFamily="50" charset="-128"/>
                        <a:ea typeface="メイリオ" panose="020B0604030504040204" pitchFamily="50" charset="-128"/>
                      </a:endParaRPr>
                    </a:p>
                  </a:txBody>
                  <a:tcPr anchor="ctr"/>
                </a:tc>
                <a:tc>
                  <a:txBody>
                    <a:bodyPr/>
                    <a:lstStyle/>
                    <a:p>
                      <a:pPr>
                        <a:lnSpc>
                          <a:spcPts val="12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（３）地域活動への参画促進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8535">
                <a:tc vMerge="1">
                  <a:txBody>
                    <a:bodyPr/>
                    <a:lstStyle/>
                    <a:p>
                      <a:endParaRPr kumimoji="1" lang="ja-JP" altLang="en-US" sz="1200">
                        <a:latin typeface="メイリオ" panose="020B0604030504040204" pitchFamily="50" charset="-128"/>
                        <a:ea typeface="メイリオ" panose="020B0604030504040204" pitchFamily="50" charset="-128"/>
                      </a:endParaRPr>
                    </a:p>
                  </a:txBody>
                  <a:tcPr anchor="ctr"/>
                </a:tc>
                <a:tc>
                  <a:txBody>
                    <a:bodyPr/>
                    <a:lstStyle/>
                    <a:p>
                      <a:pPr>
                        <a:lnSpc>
                          <a:spcPts val="12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（４）多文化共生の視点を踏まえた男女共同参画の推進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4" name="正方形/長方形 3"/>
          <p:cNvSpPr/>
          <p:nvPr/>
        </p:nvSpPr>
        <p:spPr>
          <a:xfrm>
            <a:off x="227012" y="2399818"/>
            <a:ext cx="1224136" cy="3796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構成</a:t>
            </a:r>
            <a:endParaRPr kumimoji="1" lang="ja-JP" altLang="en-US"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107504" y="625799"/>
            <a:ext cx="8928992" cy="1823576"/>
          </a:xfrm>
          <a:prstGeom prst="rect">
            <a:avLst/>
          </a:prstGeom>
        </p:spPr>
        <p:txBody>
          <a:bodyPr wrap="square">
            <a:spAutoFit/>
          </a:bodyPr>
          <a:lstStyle/>
          <a:p>
            <a:pPr>
              <a:lnSpc>
                <a:spcPts val="2700"/>
              </a:lnSpc>
            </a:pPr>
            <a:r>
              <a:rPr lang="ja-JP" altLang="en-US" dirty="0"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あらゆる分野における女性の活躍」を、計画全体にわたる</a:t>
            </a:r>
            <a:r>
              <a:rPr lang="ja-JP" altLang="en-US" dirty="0" smtClean="0">
                <a:latin typeface="メイリオ" panose="020B0604030504040204" pitchFamily="50" charset="-128"/>
                <a:ea typeface="メイリオ" panose="020B0604030504040204" pitchFamily="50" charset="-128"/>
              </a:rPr>
              <a:t>視点とした</a:t>
            </a:r>
            <a:endParaRPr lang="ja-JP" altLang="en-US" dirty="0">
              <a:latin typeface="メイリオ" panose="020B0604030504040204" pitchFamily="50" charset="-128"/>
              <a:ea typeface="メイリオ" panose="020B0604030504040204" pitchFamily="50" charset="-128"/>
            </a:endParaRPr>
          </a:p>
          <a:p>
            <a:pPr>
              <a:lnSpc>
                <a:spcPts val="2700"/>
              </a:lnSpc>
            </a:pP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ＯＳＡＫＡ</a:t>
            </a:r>
            <a:r>
              <a:rPr lang="ja-JP" altLang="en-US" dirty="0">
                <a:latin typeface="メイリオ" panose="020B0604030504040204" pitchFamily="50" charset="-128"/>
                <a:ea typeface="メイリオ" panose="020B0604030504040204" pitchFamily="50" charset="-128"/>
              </a:rPr>
              <a:t>女性活躍推進会議等と連携し、男性中心型の働き方の見直し</a:t>
            </a:r>
            <a:r>
              <a:rPr lang="ja-JP" altLang="en-US" dirty="0" smtClean="0">
                <a:latin typeface="メイリオ" panose="020B0604030504040204" pitchFamily="50" charset="-128"/>
                <a:ea typeface="メイリオ" panose="020B0604030504040204" pitchFamily="50" charset="-128"/>
              </a:rPr>
              <a:t>や</a:t>
            </a:r>
            <a:endParaRPr lang="en-US" altLang="ja-JP" dirty="0" smtClean="0">
              <a:latin typeface="メイリオ" panose="020B0604030504040204" pitchFamily="50" charset="-128"/>
              <a:ea typeface="メイリオ" panose="020B0604030504040204" pitchFamily="50" charset="-128"/>
            </a:endParaRPr>
          </a:p>
          <a:p>
            <a:pPr>
              <a:lnSpc>
                <a:spcPts val="2700"/>
              </a:lnSpc>
            </a:pP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ワーク</a:t>
            </a:r>
            <a:r>
              <a:rPr lang="ja-JP" altLang="en-US" dirty="0">
                <a:latin typeface="メイリオ" panose="020B0604030504040204" pitchFamily="50" charset="-128"/>
                <a:ea typeface="メイリオ" panose="020B0604030504040204" pitchFamily="50" charset="-128"/>
              </a:rPr>
              <a:t>・ライフ</a:t>
            </a:r>
            <a:r>
              <a:rPr lang="ja-JP" altLang="en-US" dirty="0" smtClean="0">
                <a:latin typeface="メイリオ" panose="020B0604030504040204" pitchFamily="50" charset="-128"/>
                <a:ea typeface="メイリオ" panose="020B0604030504040204" pitchFamily="50" charset="-128"/>
              </a:rPr>
              <a:t>・バランス</a:t>
            </a:r>
            <a:r>
              <a:rPr lang="ja-JP" altLang="en-US" dirty="0">
                <a:latin typeface="メイリオ" panose="020B0604030504040204" pitchFamily="50" charset="-128"/>
                <a:ea typeface="メイリオ" panose="020B0604030504040204" pitchFamily="50" charset="-128"/>
              </a:rPr>
              <a:t>の推進などに</a:t>
            </a:r>
            <a:r>
              <a:rPr lang="ja-JP" altLang="en-US" dirty="0" smtClean="0">
                <a:latin typeface="メイリオ" panose="020B0604030504040204" pitchFamily="50" charset="-128"/>
                <a:ea typeface="メイリオ" panose="020B0604030504040204" pitchFamily="50" charset="-128"/>
              </a:rPr>
              <a:t>取り組むこととした</a:t>
            </a:r>
            <a:endParaRPr lang="ja-JP" altLang="en-US" dirty="0">
              <a:latin typeface="メイリオ" panose="020B0604030504040204" pitchFamily="50" charset="-128"/>
              <a:ea typeface="メイリオ" panose="020B0604030504040204" pitchFamily="50" charset="-128"/>
            </a:endParaRPr>
          </a:p>
          <a:p>
            <a:pPr>
              <a:lnSpc>
                <a:spcPts val="2700"/>
              </a:lnSpc>
            </a:pPr>
            <a:r>
              <a:rPr lang="ja-JP" altLang="en-US" dirty="0"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３つの柱</a:t>
            </a:r>
            <a:r>
              <a:rPr lang="ja-JP" altLang="en-US" dirty="0" smtClean="0">
                <a:latin typeface="メイリオ" panose="020B0604030504040204" pitchFamily="50" charset="-128"/>
                <a:ea typeface="メイリオ" panose="020B0604030504040204" pitchFamily="50" charset="-128"/>
              </a:rPr>
              <a:t>に１０</a:t>
            </a:r>
            <a:r>
              <a:rPr lang="ja-JP" altLang="en-US" dirty="0">
                <a:latin typeface="メイリオ" panose="020B0604030504040204" pitchFamily="50" charset="-128"/>
                <a:ea typeface="メイリオ" panose="020B0604030504040204" pitchFamily="50" charset="-128"/>
              </a:rPr>
              <a:t>の基本方針と３０の具体的取組</a:t>
            </a:r>
            <a:r>
              <a:rPr lang="ja-JP" altLang="en-US" dirty="0" smtClean="0">
                <a:latin typeface="メイリオ" panose="020B0604030504040204" pitchFamily="50" charset="-128"/>
                <a:ea typeface="メイリオ" panose="020B0604030504040204" pitchFamily="50" charset="-128"/>
              </a:rPr>
              <a:t>」のもと、</a:t>
            </a:r>
            <a:endParaRPr lang="en-US" altLang="ja-JP" dirty="0">
              <a:latin typeface="メイリオ" panose="020B0604030504040204" pitchFamily="50" charset="-128"/>
              <a:ea typeface="メイリオ" panose="020B0604030504040204" pitchFamily="50" charset="-128"/>
            </a:endParaRPr>
          </a:p>
          <a:p>
            <a:pPr>
              <a:lnSpc>
                <a:spcPts val="2700"/>
              </a:lnSpc>
            </a:pPr>
            <a:r>
              <a:rPr lang="ja-JP" altLang="en-US" dirty="0" smtClean="0">
                <a:latin typeface="メイリオ" panose="020B0604030504040204" pitchFamily="50" charset="-128"/>
                <a:ea typeface="メイリオ" panose="020B0604030504040204" pitchFamily="50" charset="-128"/>
              </a:rPr>
              <a:t>　 基本方針・具体的</a:t>
            </a:r>
            <a:r>
              <a:rPr lang="ja-JP" altLang="en-US" dirty="0">
                <a:latin typeface="メイリオ" panose="020B0604030504040204" pitchFamily="50" charset="-128"/>
                <a:ea typeface="メイリオ" panose="020B0604030504040204" pitchFamily="50" charset="-128"/>
              </a:rPr>
              <a:t>取組</a:t>
            </a:r>
            <a:r>
              <a:rPr lang="ja-JP" altLang="en-US" dirty="0" smtClean="0">
                <a:latin typeface="メイリオ" panose="020B0604030504040204" pitchFamily="50" charset="-128"/>
                <a:ea typeface="メイリオ" panose="020B0604030504040204" pitchFamily="50" charset="-128"/>
              </a:rPr>
              <a:t>ごとに数値</a:t>
            </a:r>
            <a:r>
              <a:rPr lang="ja-JP" altLang="en-US" dirty="0">
                <a:latin typeface="メイリオ" panose="020B0604030504040204" pitchFamily="50" charset="-128"/>
                <a:ea typeface="メイリオ" panose="020B0604030504040204" pitchFamily="50" charset="-128"/>
              </a:rPr>
              <a:t>目標を設け</a:t>
            </a:r>
            <a:r>
              <a:rPr lang="ja-JP" altLang="en-US" dirty="0" smtClean="0">
                <a:latin typeface="メイリオ" panose="020B0604030504040204" pitchFamily="50" charset="-128"/>
                <a:ea typeface="メイリオ" panose="020B0604030504040204" pitchFamily="50" charset="-128"/>
              </a:rPr>
              <a:t>、わかりやすく工夫した</a:t>
            </a:r>
            <a:endParaRPr lang="en-US" altLang="ja-JP"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44956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93740" y="648542"/>
            <a:ext cx="8934105" cy="1567400"/>
          </a:xfrm>
          <a:prstGeom prst="rect">
            <a:avLst/>
          </a:prstGeom>
          <a:solidFill>
            <a:schemeClr val="bg1"/>
          </a:solidFill>
          <a:ln w="539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endParaRPr>
          </a:p>
        </p:txBody>
      </p:sp>
      <p:sp>
        <p:nvSpPr>
          <p:cNvPr id="32" name="テキスト ボックス 31"/>
          <p:cNvSpPr txBox="1"/>
          <p:nvPr/>
        </p:nvSpPr>
        <p:spPr>
          <a:xfrm>
            <a:off x="93742" y="2702922"/>
            <a:ext cx="8865701" cy="692497"/>
          </a:xfrm>
          <a:prstGeom prst="rect">
            <a:avLst/>
          </a:prstGeom>
          <a:noFill/>
        </p:spPr>
        <p:txBody>
          <a:bodyPr wrap="square" rtlCol="0">
            <a:spAutoFit/>
          </a:bodyPr>
          <a:lstStyle/>
          <a:p>
            <a:pPr marL="285750" indent="-285750">
              <a:buFont typeface="Wingdings" panose="05000000000000000000" pitchFamily="2" charset="2"/>
              <a:buChar char="l"/>
            </a:pPr>
            <a:r>
              <a:rPr lang="ja-JP" altLang="ja-JP" sz="1300" dirty="0" smtClean="0"/>
              <a:t>国</a:t>
            </a:r>
            <a:r>
              <a:rPr lang="ja-JP" altLang="ja-JP" sz="1300" dirty="0"/>
              <a:t>は、女性の職業生活における活躍の推進に関する基本方針を策定（閣議決定</a:t>
            </a:r>
            <a:r>
              <a:rPr lang="ja-JP" altLang="ja-JP" sz="1300" dirty="0" smtClean="0"/>
              <a:t>）</a:t>
            </a:r>
            <a:r>
              <a:rPr lang="ja-JP" altLang="en-US" sz="1300" dirty="0" smtClean="0"/>
              <a:t>。</a:t>
            </a:r>
            <a:endParaRPr lang="en-US" altLang="ja-JP" sz="1300" dirty="0"/>
          </a:p>
          <a:p>
            <a:pPr marL="285750" indent="-285750">
              <a:buFont typeface="Wingdings" panose="05000000000000000000" pitchFamily="2" charset="2"/>
              <a:buChar char="l"/>
            </a:pPr>
            <a:r>
              <a:rPr lang="ja-JP" altLang="ja-JP" sz="1300" dirty="0" smtClean="0"/>
              <a:t>地方</a:t>
            </a:r>
            <a:r>
              <a:rPr lang="ja-JP" altLang="ja-JP" sz="1300" dirty="0"/>
              <a:t>公共団体（都道府県、市町村）は、上記基本方針等を勘案して、当該区域内における女性の職業生活における活躍についての推進計画を策定（努力義務</a:t>
            </a:r>
            <a:r>
              <a:rPr lang="ja-JP" altLang="ja-JP" sz="1300" dirty="0" smtClean="0"/>
              <a:t>）</a:t>
            </a:r>
            <a:r>
              <a:rPr lang="ja-JP" altLang="en-US" sz="1300" dirty="0" smtClean="0"/>
              <a:t>。</a:t>
            </a:r>
            <a:endParaRPr lang="ja-JP" altLang="ja-JP" sz="1300" dirty="0"/>
          </a:p>
        </p:txBody>
      </p:sp>
      <p:sp>
        <p:nvSpPr>
          <p:cNvPr id="15" name="角丸四角形 14"/>
          <p:cNvSpPr/>
          <p:nvPr/>
        </p:nvSpPr>
        <p:spPr>
          <a:xfrm>
            <a:off x="93741" y="2408775"/>
            <a:ext cx="1885971" cy="279633"/>
          </a:xfrm>
          <a:prstGeom prst="roundRect">
            <a:avLst>
              <a:gd name="adj" fmla="val 2492"/>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１　</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基本方針等の</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策定</a:t>
            </a:r>
          </a:p>
        </p:txBody>
      </p:sp>
      <p:sp>
        <p:nvSpPr>
          <p:cNvPr id="56" name="テキスト ボックス 55"/>
          <p:cNvSpPr txBox="1"/>
          <p:nvPr/>
        </p:nvSpPr>
        <p:spPr>
          <a:xfrm>
            <a:off x="264423" y="648030"/>
            <a:ext cx="8670198" cy="1538883"/>
          </a:xfrm>
          <a:prstGeom prst="rect">
            <a:avLst/>
          </a:prstGeom>
          <a:noFill/>
        </p:spPr>
        <p:txBody>
          <a:bodyPr wrap="square" rtlCol="0">
            <a:spAutoFit/>
          </a:bodyPr>
          <a:lstStyle/>
          <a:p>
            <a:r>
              <a:rPr lang="ja-JP" altLang="en-US" sz="1400" dirty="0" smtClean="0"/>
              <a:t>　</a:t>
            </a:r>
            <a:r>
              <a:rPr lang="ja-JP" altLang="ja-JP" sz="1200" dirty="0" smtClean="0"/>
              <a:t>自ら</a:t>
            </a:r>
            <a:r>
              <a:rPr lang="ja-JP" altLang="ja-JP" sz="1200" dirty="0"/>
              <a:t>の意思</a:t>
            </a:r>
            <a:r>
              <a:rPr lang="ja-JP" altLang="en-US" sz="1200" dirty="0"/>
              <a:t>によって</a:t>
            </a:r>
            <a:r>
              <a:rPr lang="ja-JP" altLang="ja-JP" sz="1200" dirty="0"/>
              <a:t>職業生活を営み、</a:t>
            </a:r>
            <a:r>
              <a:rPr lang="ja-JP" altLang="en-US" sz="1200" dirty="0"/>
              <a:t>又は</a:t>
            </a:r>
            <a:r>
              <a:rPr lang="ja-JP" altLang="ja-JP" sz="1200" dirty="0"/>
              <a:t>営もうとする女性の個性と能力が十分</a:t>
            </a:r>
            <a:r>
              <a:rPr lang="ja-JP" altLang="ja-JP" sz="1200" dirty="0" smtClean="0"/>
              <a:t>に発揮</a:t>
            </a:r>
            <a:r>
              <a:rPr lang="ja-JP" altLang="ja-JP" sz="1200" dirty="0"/>
              <a:t>されることが</a:t>
            </a:r>
            <a:r>
              <a:rPr lang="ja-JP" altLang="en-US" sz="1200" dirty="0"/>
              <a:t>一層</a:t>
            </a:r>
            <a:r>
              <a:rPr lang="ja-JP" altLang="ja-JP" sz="1200" dirty="0"/>
              <a:t>重要</a:t>
            </a:r>
            <a:r>
              <a:rPr lang="ja-JP" altLang="en-US" sz="1200" dirty="0" smtClean="0"/>
              <a:t>。</a:t>
            </a:r>
            <a:endParaRPr lang="en-US" altLang="ja-JP" sz="1200" dirty="0" smtClean="0"/>
          </a:p>
          <a:p>
            <a:r>
              <a:rPr lang="ja-JP" altLang="en-US" sz="1200" dirty="0"/>
              <a:t>　</a:t>
            </a:r>
            <a:r>
              <a:rPr lang="ja-JP" altLang="en-US" sz="1200" dirty="0" smtClean="0"/>
              <a:t>この</a:t>
            </a:r>
            <a:r>
              <a:rPr lang="ja-JP" altLang="en-US" sz="1200" dirty="0"/>
              <a:t>ため、以下を基本原則として、女性の職業生活</a:t>
            </a:r>
            <a:r>
              <a:rPr lang="ja-JP" altLang="en-US" sz="1200" dirty="0" smtClean="0"/>
              <a:t>における</a:t>
            </a:r>
            <a:r>
              <a:rPr lang="ja-JP" altLang="en-US" sz="1200" dirty="0"/>
              <a:t>活躍を推進し、豊かで活力ある社会の実現を図る。</a:t>
            </a:r>
            <a:endParaRPr lang="en-US" altLang="ja-JP" sz="1200" dirty="0"/>
          </a:p>
          <a:p>
            <a:endParaRPr lang="en-US" altLang="ja-JP" sz="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dirty="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女性に対する採用、昇進等の機会の積極的な提供及びその活用と、性別による固定的役割分担等を反映した職場慣行</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が及ぼす</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影響への配慮が行われること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buFont typeface="Wingdings" panose="05000000000000000000" pitchFamily="2" charset="2"/>
              <a:buChar char="Ø"/>
            </a:pPr>
            <a:endParaRPr lang="en-US" altLang="ja-JP" sz="200" dirty="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buFont typeface="Wingdings" panose="05000000000000000000" pitchFamily="2" charset="2"/>
              <a:buChar char="Ø"/>
            </a:pP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職業生活と家庭生活との両立を図るために必要な環境の整備により、職業生活</a:t>
            </a:r>
            <a:r>
              <a:rPr lang="ja-JP" altLang="ja-JP" sz="1200" dirty="0" smtClean="0">
                <a:latin typeface="メイリオ" panose="020B0604030504040204" pitchFamily="50" charset="-128"/>
                <a:ea typeface="メイリオ" panose="020B0604030504040204" pitchFamily="50" charset="-128"/>
                <a:cs typeface="メイリオ" panose="020B0604030504040204" pitchFamily="50" charset="-128"/>
              </a:rPr>
              <a:t>と家庭</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生活との円滑かつ継続的な両立</a:t>
            </a:r>
            <a:r>
              <a:rPr lang="ja-JP" altLang="ja-JP" sz="1200" dirty="0" smtClean="0">
                <a:latin typeface="メイリオ" panose="020B0604030504040204" pitchFamily="50" charset="-128"/>
                <a:ea typeface="メイリオ" panose="020B0604030504040204" pitchFamily="50" charset="-128"/>
                <a:cs typeface="メイリオ" panose="020B0604030504040204" pitchFamily="50" charset="-128"/>
              </a:rPr>
              <a:t>を可能</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にすること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buFont typeface="Wingdings" panose="05000000000000000000" pitchFamily="2" charset="2"/>
              <a:buChar char="Ø"/>
            </a:pPr>
            <a:endParaRPr lang="en-US" altLang="ja-JP" sz="200" dirty="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buFont typeface="Wingdings" panose="05000000000000000000" pitchFamily="2" charset="2"/>
              <a:buChar char="Ø"/>
            </a:pP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女性の職業生活と家庭生活との両立に関し、本人の意思が尊重されるべき</a:t>
            </a:r>
            <a:r>
              <a:rPr lang="ja-JP" altLang="ja-JP" sz="1200" dirty="0" smtClean="0">
                <a:latin typeface="メイリオ" panose="020B0604030504040204" pitchFamily="50" charset="-128"/>
                <a:ea typeface="メイリオ" panose="020B0604030504040204" pitchFamily="50" charset="-128"/>
                <a:cs typeface="メイリオ" panose="020B0604030504040204" pitchFamily="50" charset="-128"/>
              </a:rPr>
              <a:t>こと</a:t>
            </a:r>
            <a:endParaRPr lang="ja-JP"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68919" y="3679433"/>
            <a:ext cx="4665245" cy="1092607"/>
          </a:xfrm>
          <a:prstGeom prst="rect">
            <a:avLst/>
          </a:prstGeom>
          <a:noFill/>
        </p:spPr>
        <p:txBody>
          <a:bodyPr wrap="square" rtlCol="0">
            <a:spAutoFit/>
          </a:bodyPr>
          <a:lstStyle/>
          <a:p>
            <a:pPr marL="285750" indent="-285750">
              <a:buFont typeface="Wingdings" panose="05000000000000000000" pitchFamily="2" charset="2"/>
              <a:buChar char="l"/>
            </a:pPr>
            <a:r>
              <a:rPr lang="ja-JP" altLang="en-US" sz="1300" dirty="0" smtClean="0">
                <a:latin typeface="+mj-ea"/>
                <a:ea typeface="+mj-ea"/>
              </a:rPr>
              <a:t>国は、事業主行動計画の策定に関する指針を策定。</a:t>
            </a:r>
            <a:endParaRPr lang="en-US" altLang="ja-JP" sz="500" dirty="0" smtClean="0">
              <a:latin typeface="+mj-ea"/>
              <a:ea typeface="+mj-ea"/>
            </a:endParaRPr>
          </a:p>
          <a:p>
            <a:pPr marL="285750" indent="-285750">
              <a:buFont typeface="Wingdings" panose="05000000000000000000" pitchFamily="2" charset="2"/>
              <a:buChar char="l"/>
            </a:pPr>
            <a:r>
              <a:rPr lang="ja-JP" altLang="ja-JP" sz="1300" dirty="0" smtClean="0">
                <a:latin typeface="+mj-ea"/>
                <a:ea typeface="+mj-ea"/>
              </a:rPr>
              <a:t>国</a:t>
            </a:r>
            <a:r>
              <a:rPr lang="ja-JP" altLang="ja-JP" sz="1300" dirty="0">
                <a:latin typeface="+mj-ea"/>
                <a:ea typeface="+mj-ea"/>
              </a:rPr>
              <a:t>や地方公共団体、民間事業主</a:t>
            </a:r>
            <a:r>
              <a:rPr lang="ja-JP" altLang="ja-JP" sz="1300" dirty="0" smtClean="0">
                <a:latin typeface="+mj-ea"/>
                <a:ea typeface="+mj-ea"/>
              </a:rPr>
              <a:t>は</a:t>
            </a:r>
            <a:r>
              <a:rPr lang="ja-JP" altLang="en-US" sz="1300" dirty="0">
                <a:latin typeface="+mj-ea"/>
                <a:ea typeface="+mj-ea"/>
              </a:rPr>
              <a:t>右記</a:t>
            </a:r>
            <a:r>
              <a:rPr lang="ja-JP" altLang="ja-JP" sz="1300" dirty="0" smtClean="0">
                <a:latin typeface="+mj-ea"/>
                <a:ea typeface="+mj-ea"/>
              </a:rPr>
              <a:t>の</a:t>
            </a:r>
            <a:r>
              <a:rPr lang="ja-JP" altLang="ja-JP" sz="1300" dirty="0">
                <a:latin typeface="+mj-ea"/>
                <a:ea typeface="+mj-ea"/>
              </a:rPr>
              <a:t>事項を</a:t>
            </a:r>
            <a:r>
              <a:rPr lang="ja-JP" altLang="ja-JP" sz="1300" dirty="0" smtClean="0">
                <a:latin typeface="+mj-ea"/>
                <a:ea typeface="+mj-ea"/>
              </a:rPr>
              <a:t>実施</a:t>
            </a:r>
            <a:endParaRPr lang="en-US" altLang="ja-JP" sz="1300" dirty="0" smtClean="0">
              <a:latin typeface="+mj-ea"/>
              <a:ea typeface="+mj-ea"/>
            </a:endParaRPr>
          </a:p>
          <a:p>
            <a:r>
              <a:rPr lang="ja-JP" altLang="ja-JP" sz="1300" dirty="0" smtClean="0">
                <a:latin typeface="+mj-ea"/>
                <a:ea typeface="+mj-ea"/>
              </a:rPr>
              <a:t>（</a:t>
            </a:r>
            <a:r>
              <a:rPr lang="ja-JP" altLang="ja-JP" sz="1300" dirty="0">
                <a:latin typeface="+mj-ea"/>
                <a:ea typeface="+mj-ea"/>
              </a:rPr>
              <a:t>労働者が</a:t>
            </a:r>
            <a:r>
              <a:rPr lang="en-US" altLang="ja-JP" sz="1300" dirty="0">
                <a:latin typeface="+mj-ea"/>
                <a:ea typeface="+mj-ea"/>
              </a:rPr>
              <a:t>300</a:t>
            </a:r>
            <a:r>
              <a:rPr lang="ja-JP" altLang="ja-JP" sz="1300" dirty="0">
                <a:latin typeface="+mj-ea"/>
                <a:ea typeface="+mj-ea"/>
              </a:rPr>
              <a:t>人以下の民間事業主については努力義務</a:t>
            </a:r>
            <a:r>
              <a:rPr lang="ja-JP" altLang="ja-JP" sz="1300" dirty="0" smtClean="0">
                <a:latin typeface="+mj-ea"/>
                <a:ea typeface="+mj-ea"/>
              </a:rPr>
              <a:t>）</a:t>
            </a:r>
            <a:r>
              <a:rPr lang="ja-JP" altLang="en-US" sz="1300" dirty="0" smtClean="0">
                <a:latin typeface="+mj-ea"/>
                <a:ea typeface="+mj-ea"/>
              </a:rPr>
              <a:t>。</a:t>
            </a:r>
            <a:endParaRPr lang="en-US" altLang="ja-JP" sz="500" dirty="0" smtClean="0">
              <a:latin typeface="+mj-ea"/>
              <a:ea typeface="+mj-ea"/>
            </a:endParaRPr>
          </a:p>
          <a:p>
            <a:pPr marL="285750" indent="-285750">
              <a:buFont typeface="Wingdings" panose="05000000000000000000" pitchFamily="2" charset="2"/>
              <a:buChar char="l"/>
            </a:pPr>
            <a:r>
              <a:rPr lang="ja-JP" altLang="en-US" sz="1300" dirty="0" smtClean="0">
                <a:latin typeface="+mj-ea"/>
                <a:ea typeface="+mj-ea"/>
              </a:rPr>
              <a:t>国は、</a:t>
            </a:r>
            <a:r>
              <a:rPr lang="ja-JP" altLang="ja-JP" sz="1300" dirty="0" smtClean="0">
                <a:latin typeface="+mj-ea"/>
                <a:ea typeface="+mj-ea"/>
              </a:rPr>
              <a:t>優れた</a:t>
            </a:r>
            <a:r>
              <a:rPr lang="ja-JP" altLang="ja-JP" sz="1300" dirty="0">
                <a:latin typeface="+mj-ea"/>
                <a:ea typeface="+mj-ea"/>
              </a:rPr>
              <a:t>取組を行う一般事業</a:t>
            </a:r>
            <a:r>
              <a:rPr lang="ja-JP" altLang="ja-JP" sz="1300" dirty="0" smtClean="0">
                <a:latin typeface="+mj-ea"/>
                <a:ea typeface="+mj-ea"/>
              </a:rPr>
              <a:t>主の認定を行う</a:t>
            </a:r>
            <a:r>
              <a:rPr lang="ja-JP" altLang="en-US" sz="1300" dirty="0" smtClean="0">
                <a:latin typeface="+mj-ea"/>
                <a:ea typeface="+mj-ea"/>
              </a:rPr>
              <a:t>こと</a:t>
            </a:r>
            <a:r>
              <a:rPr lang="ja-JP" altLang="en-US" sz="1300" dirty="0">
                <a:latin typeface="+mj-ea"/>
                <a:ea typeface="+mj-ea"/>
              </a:rPr>
              <a:t>と</a:t>
            </a:r>
            <a:r>
              <a:rPr lang="ja-JP" altLang="en-US" sz="1300" dirty="0" smtClean="0">
                <a:latin typeface="+mj-ea"/>
                <a:ea typeface="+mj-ea"/>
              </a:rPr>
              <a:t>する。</a:t>
            </a:r>
            <a:endParaRPr lang="ja-JP" altLang="ja-JP" sz="1300" dirty="0">
              <a:latin typeface="+mj-ea"/>
              <a:ea typeface="+mj-ea"/>
            </a:endParaRPr>
          </a:p>
        </p:txBody>
      </p:sp>
      <p:sp>
        <p:nvSpPr>
          <p:cNvPr id="12" name="角丸四角形 11"/>
          <p:cNvSpPr/>
          <p:nvPr/>
        </p:nvSpPr>
        <p:spPr>
          <a:xfrm>
            <a:off x="93740" y="3415985"/>
            <a:ext cx="2484192" cy="277962"/>
          </a:xfrm>
          <a:prstGeom prst="roundRect">
            <a:avLst>
              <a:gd name="adj" fmla="val 1894"/>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２　</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事業主行動計画の策定等</a:t>
            </a: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4599521" y="3494781"/>
            <a:ext cx="4428324" cy="1215717"/>
          </a:xfrm>
          <a:prstGeom prst="rect">
            <a:avLst/>
          </a:prstGeom>
          <a:noFill/>
          <a:ln>
            <a:solidFill>
              <a:schemeClr val="tx1"/>
            </a:solidFill>
          </a:ln>
        </p:spPr>
        <p:txBody>
          <a:bodyPr wrap="square" rtlCol="0" anchor="ctr" anchorCtr="0">
            <a:spAutoFit/>
          </a:bodyPr>
          <a:lstStyle/>
          <a:p>
            <a:pPr marL="285750" indent="-285750">
              <a:buFont typeface="Wingdings" panose="05000000000000000000" pitchFamily="2" charset="2"/>
              <a:buChar char="Ø"/>
            </a:pP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女性の活躍に関する状況の把握、改善すべき事情についての分析</a:t>
            </a: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参考】状況把握する事項</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①</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女性採用比率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②</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勤続年数男女差　</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③</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労働</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時間の状況</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④</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女性管理職</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比率</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ja-JP" sz="5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85750" indent="-285750">
              <a:buFont typeface="Wingdings" panose="05000000000000000000" pitchFamily="2" charset="2"/>
              <a:buChar char="Ø"/>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上記</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状況把握・分析を踏まえ</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定量的目標</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や</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取組内容などを内容とする「事業主行動計画」の策定・公表</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（取組実施・目標達成は努力義務</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85750" indent="-285750">
              <a:buFont typeface="Wingdings" panose="05000000000000000000" pitchFamily="2" charset="2"/>
              <a:buChar char="Ø"/>
            </a:pP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女性の活躍に関する情報の</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公表</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省令で定める事項のうち、事業主が選択して公表</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98344" y="4809375"/>
            <a:ext cx="4872470" cy="315248"/>
          </a:xfrm>
          <a:prstGeom prst="roundRect">
            <a:avLst>
              <a:gd name="adj" fmla="val 8984"/>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３　</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女性の職業生活における活躍を推進するための支援措置</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7" name="テキスト ボックス 16"/>
          <p:cNvSpPr txBox="1"/>
          <p:nvPr/>
        </p:nvSpPr>
        <p:spPr>
          <a:xfrm>
            <a:off x="52113" y="5137251"/>
            <a:ext cx="9080356" cy="692497"/>
          </a:xfrm>
          <a:prstGeom prst="rect">
            <a:avLst/>
          </a:prstGeom>
          <a:noFill/>
        </p:spPr>
        <p:txBody>
          <a:bodyPr wrap="square" rtlCol="0">
            <a:spAutoFit/>
          </a:bodyPr>
          <a:lstStyle/>
          <a:p>
            <a:pPr marL="285750" indent="-285750">
              <a:buFont typeface="Wingdings" panose="05000000000000000000" pitchFamily="2" charset="2"/>
              <a:buChar char="l"/>
            </a:pPr>
            <a:r>
              <a:rPr lang="ja-JP" altLang="en-US" sz="1300" dirty="0" smtClean="0">
                <a:latin typeface="+mj-ea"/>
                <a:ea typeface="+mj-ea"/>
              </a:rPr>
              <a:t>国は、職業訓練・職業紹介、啓発活動、情報の収集・提供等を行うこととする。地方公共団体は、相談・助言等に努めることとする。</a:t>
            </a:r>
            <a:endParaRPr lang="en-US" altLang="ja-JP" sz="1300" dirty="0" smtClean="0">
              <a:latin typeface="+mj-ea"/>
              <a:ea typeface="+mj-ea"/>
            </a:endParaRPr>
          </a:p>
          <a:p>
            <a:pPr marL="285750" indent="-285750">
              <a:buFont typeface="Wingdings" panose="05000000000000000000" pitchFamily="2" charset="2"/>
              <a:buChar char="l"/>
            </a:pPr>
            <a:r>
              <a:rPr lang="ja-JP" altLang="en-US" sz="1300" dirty="0" smtClean="0">
                <a:latin typeface="+mj-ea"/>
                <a:ea typeface="+mj-ea"/>
              </a:rPr>
              <a:t>地域</a:t>
            </a:r>
            <a:r>
              <a:rPr lang="ja-JP" altLang="en-US" sz="1300" dirty="0">
                <a:latin typeface="+mj-ea"/>
                <a:ea typeface="+mj-ea"/>
              </a:rPr>
              <a:t>において、女性活躍推進に係る取組に関する協議を行う「協議会」を組織することができることと</a:t>
            </a:r>
            <a:r>
              <a:rPr lang="ja-JP" altLang="en-US" sz="1300" dirty="0" smtClean="0">
                <a:latin typeface="+mj-ea"/>
                <a:ea typeface="+mj-ea"/>
              </a:rPr>
              <a:t>する。</a:t>
            </a:r>
            <a:endParaRPr lang="en-US" altLang="ja-JP" sz="1300" dirty="0" smtClean="0">
              <a:latin typeface="+mj-ea"/>
              <a:ea typeface="+mj-ea"/>
            </a:endParaRPr>
          </a:p>
        </p:txBody>
      </p:sp>
      <p:sp>
        <p:nvSpPr>
          <p:cNvPr id="19" name="角丸四角形 18"/>
          <p:cNvSpPr/>
          <p:nvPr/>
        </p:nvSpPr>
        <p:spPr>
          <a:xfrm>
            <a:off x="66860" y="5885815"/>
            <a:ext cx="982288" cy="289017"/>
          </a:xfrm>
          <a:prstGeom prst="roundRect">
            <a:avLst>
              <a:gd name="adj" fmla="val 9603"/>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　</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その他</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0" name="テキスト ボックス 19"/>
          <p:cNvSpPr txBox="1"/>
          <p:nvPr/>
        </p:nvSpPr>
        <p:spPr>
          <a:xfrm>
            <a:off x="68920" y="6174665"/>
            <a:ext cx="9330491" cy="492443"/>
          </a:xfrm>
          <a:prstGeom prst="rect">
            <a:avLst/>
          </a:prstGeom>
          <a:noFill/>
        </p:spPr>
        <p:txBody>
          <a:bodyPr wrap="square" rtlCol="0">
            <a:spAutoFit/>
          </a:bodyPr>
          <a:lstStyle/>
          <a:p>
            <a:pPr marL="285750" indent="-285750">
              <a:buFont typeface="Wingdings" panose="05000000000000000000" pitchFamily="2" charset="2"/>
              <a:buChar char="l"/>
            </a:pPr>
            <a:r>
              <a:rPr lang="ja-JP" altLang="ja-JP" sz="1300" dirty="0" smtClean="0">
                <a:latin typeface="+mj-ea"/>
                <a:ea typeface="+mj-ea"/>
              </a:rPr>
              <a:t>原則</a:t>
            </a:r>
            <a:r>
              <a:rPr lang="ja-JP" altLang="ja-JP" sz="1300" dirty="0">
                <a:latin typeface="+mj-ea"/>
                <a:ea typeface="+mj-ea"/>
              </a:rPr>
              <a:t>、公布日施行（事業主行動計画の策定については、平成</a:t>
            </a:r>
            <a:r>
              <a:rPr lang="en-US" altLang="ja-JP" sz="1300" dirty="0">
                <a:latin typeface="+mj-ea"/>
                <a:ea typeface="+mj-ea"/>
              </a:rPr>
              <a:t>28</a:t>
            </a:r>
            <a:r>
              <a:rPr lang="ja-JP" altLang="ja-JP" sz="1300" dirty="0">
                <a:latin typeface="+mj-ea"/>
                <a:ea typeface="+mj-ea"/>
              </a:rPr>
              <a:t>年４月１日施行</a:t>
            </a:r>
            <a:r>
              <a:rPr lang="ja-JP" altLang="ja-JP" sz="1300" dirty="0" smtClean="0">
                <a:latin typeface="+mj-ea"/>
                <a:ea typeface="+mj-ea"/>
              </a:rPr>
              <a:t>）</a:t>
            </a:r>
            <a:r>
              <a:rPr lang="ja-JP" altLang="en-US" sz="1300" dirty="0" smtClean="0">
                <a:latin typeface="+mj-ea"/>
                <a:ea typeface="+mj-ea"/>
              </a:rPr>
              <a:t>。</a:t>
            </a:r>
            <a:endParaRPr lang="en-US" altLang="ja-JP" sz="1300" dirty="0" smtClean="0">
              <a:latin typeface="+mj-ea"/>
              <a:ea typeface="+mj-ea"/>
            </a:endParaRPr>
          </a:p>
          <a:p>
            <a:pPr marL="285750" indent="-285750">
              <a:buFont typeface="Wingdings" panose="05000000000000000000" pitchFamily="2" charset="2"/>
              <a:buChar char="l"/>
            </a:pPr>
            <a:r>
              <a:rPr lang="en-US" altLang="ja-JP" sz="1300" dirty="0" smtClean="0">
                <a:latin typeface="+mj-ea"/>
                <a:ea typeface="+mj-ea"/>
              </a:rPr>
              <a:t>10</a:t>
            </a:r>
            <a:r>
              <a:rPr lang="ja-JP" altLang="ja-JP" sz="1300" dirty="0">
                <a:latin typeface="+mj-ea"/>
                <a:ea typeface="+mj-ea"/>
              </a:rPr>
              <a:t>年間の時限</a:t>
            </a:r>
            <a:r>
              <a:rPr lang="ja-JP" altLang="ja-JP" sz="1300" dirty="0" smtClean="0">
                <a:latin typeface="+mj-ea"/>
                <a:ea typeface="+mj-ea"/>
              </a:rPr>
              <a:t>立法</a:t>
            </a:r>
            <a:r>
              <a:rPr lang="ja-JP" altLang="en-US" sz="1300" dirty="0" smtClean="0">
                <a:latin typeface="+mj-ea"/>
                <a:ea typeface="+mj-ea"/>
              </a:rPr>
              <a:t>。</a:t>
            </a:r>
            <a:endParaRPr lang="ja-JP" altLang="ja-JP" sz="1300" dirty="0">
              <a:latin typeface="+mj-ea"/>
              <a:ea typeface="+mj-ea"/>
            </a:endParaRPr>
          </a:p>
        </p:txBody>
      </p:sp>
      <p:sp>
        <p:nvSpPr>
          <p:cNvPr id="22" name="正方形/長方形 21"/>
          <p:cNvSpPr/>
          <p:nvPr/>
        </p:nvSpPr>
        <p:spPr>
          <a:xfrm>
            <a:off x="8532440" y="6497960"/>
            <a:ext cx="611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３</a:t>
            </a:r>
            <a:endParaRPr lang="en-US" altLang="ja-JP" sz="1400" dirty="0" smtClean="0">
              <a:solidFill>
                <a:schemeClr val="tx1"/>
              </a:solidFill>
            </a:endParaRPr>
          </a:p>
        </p:txBody>
      </p:sp>
      <p:sp>
        <p:nvSpPr>
          <p:cNvPr id="21" name="タイトル 1"/>
          <p:cNvSpPr txBox="1">
            <a:spLocks/>
          </p:cNvSpPr>
          <p:nvPr/>
        </p:nvSpPr>
        <p:spPr>
          <a:xfrm>
            <a:off x="0" y="4120"/>
            <a:ext cx="9144000" cy="544560"/>
          </a:xfrm>
          <a:prstGeom prst="rect">
            <a:avLst/>
          </a:prstGeom>
          <a:solidFill>
            <a:schemeClr val="bg2">
              <a:lumMod val="75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ja-JP" altLang="en-US" sz="2800" kern="0" dirty="0" smtClean="0">
                <a:solidFill>
                  <a:schemeClr val="bg1"/>
                </a:solidFill>
                <a:effectLst>
                  <a:reflection blurRad="6350" endPos="0" dir="5400000" sy="-100000" algn="bl" rotWithShape="0"/>
                </a:effectLst>
                <a:latin typeface="Meiryo UI" panose="020B0604030504040204" pitchFamily="50" charset="-128"/>
                <a:ea typeface="Meiryo UI" panose="020B0604030504040204" pitchFamily="50" charset="-128"/>
                <a:cs typeface="Meiryo UI" panose="020B0604030504040204" pitchFamily="50" charset="-128"/>
              </a:rPr>
              <a:t>３　女性活躍推進法（概要）</a:t>
            </a:r>
            <a:r>
              <a:rPr lang="ja-JP" altLang="en-US" sz="2800" kern="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2800"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27800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120"/>
            <a:ext cx="9144000" cy="616568"/>
          </a:xfrm>
          <a:solidFill>
            <a:schemeClr val="bg2">
              <a:lumMod val="75000"/>
            </a:schemeClr>
          </a:solidFill>
        </p:spPr>
        <p:txBody>
          <a:bodyPr/>
          <a:lstStyle/>
          <a:p>
            <a:pPr marL="0" indent="0" algn="l">
              <a:buNone/>
            </a:pPr>
            <a:r>
              <a:rPr lang="en-US" altLang="ja-JP"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a:t>
            </a:r>
            <a:r>
              <a:rPr lang="ja-JP" altLang="en-US"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参考</a:t>
            </a:r>
            <a:r>
              <a:rPr lang="en-US" altLang="ja-JP"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a:t>
            </a:r>
            <a:r>
              <a:rPr lang="ja-JP" altLang="en-US"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女性活躍推進法の実施状況</a:t>
            </a:r>
            <a:r>
              <a:rPr lang="ja-JP" altLang="en-US" sz="2800" kern="0" dirty="0" smtClean="0">
                <a:latin typeface="+mn-ea"/>
                <a:ea typeface="+mn-ea"/>
              </a:rPr>
              <a:t>　</a:t>
            </a:r>
            <a:r>
              <a:rPr lang="ja-JP" altLang="en-US" sz="3200" kern="0" dirty="0" smtClean="0">
                <a:latin typeface="+mn-ea"/>
                <a:ea typeface="+mn-ea"/>
              </a:rPr>
              <a:t>　</a:t>
            </a:r>
            <a:endParaRPr kumimoji="1" lang="ja-JP" altLang="en-US" sz="3200" kern="0" dirty="0">
              <a:latin typeface="+mn-ea"/>
              <a:ea typeface="+mn-ea"/>
            </a:endParaRPr>
          </a:p>
        </p:txBody>
      </p:sp>
      <p:sp>
        <p:nvSpPr>
          <p:cNvPr id="8" name="正方形/長方形 7"/>
          <p:cNvSpPr/>
          <p:nvPr/>
        </p:nvSpPr>
        <p:spPr>
          <a:xfrm>
            <a:off x="8532440" y="6497960"/>
            <a:ext cx="611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４</a:t>
            </a:r>
            <a:endParaRPr kumimoji="1" lang="ja-JP" altLang="en-US" sz="1400" dirty="0">
              <a:solidFill>
                <a:schemeClr val="tx1"/>
              </a:solidFill>
            </a:endParaRPr>
          </a:p>
        </p:txBody>
      </p:sp>
      <p:sp>
        <p:nvSpPr>
          <p:cNvPr id="6" name="コンテンツ プレースホルダー 2"/>
          <p:cNvSpPr>
            <a:spLocks noGrp="1"/>
          </p:cNvSpPr>
          <p:nvPr>
            <p:ph idx="4294967295"/>
          </p:nvPr>
        </p:nvSpPr>
        <p:spPr>
          <a:xfrm>
            <a:off x="179481" y="660782"/>
            <a:ext cx="5339640" cy="380596"/>
          </a:xfrm>
          <a:prstGeom prst="rect">
            <a:avLst/>
          </a:prstGeom>
          <a:solidFill>
            <a:schemeClr val="accent1"/>
          </a:solidFill>
          <a:ln>
            <a:solidFill>
              <a:schemeClr val="accent1"/>
            </a:solidFill>
          </a:ln>
        </p:spPr>
        <p:txBody>
          <a:bodyPr>
            <a:noAutofit/>
          </a:bodyPr>
          <a:lstStyle/>
          <a:p>
            <a:pPr marL="0" indent="0">
              <a:buNone/>
            </a:pPr>
            <a:r>
              <a:rPr lang="ja-JP" altLang="en-US" sz="2400" b="1" dirty="0" smtClean="0">
                <a:solidFill>
                  <a:schemeClr val="bg1"/>
                </a:solidFill>
                <a:latin typeface="メイリオ" panose="020B0604030504040204" pitchFamily="50" charset="-128"/>
                <a:ea typeface="メイリオ" panose="020B0604030504040204" pitchFamily="50" charset="-128"/>
              </a:rPr>
              <a:t>１　推進計画の策定・推進</a:t>
            </a:r>
            <a:r>
              <a:rPr lang="ja-JP" altLang="en-US" sz="1600" b="1" dirty="0" smtClean="0">
                <a:solidFill>
                  <a:schemeClr val="bg1"/>
                </a:solidFill>
                <a:latin typeface="メイリオ" panose="020B0604030504040204" pitchFamily="50" charset="-128"/>
                <a:ea typeface="メイリオ" panose="020B0604030504040204" pitchFamily="50" charset="-128"/>
              </a:rPr>
              <a:t>（努力義務）</a:t>
            </a:r>
            <a:endParaRPr kumimoji="1" lang="en-US" altLang="ja-JP" sz="1600" b="1" dirty="0" smtClean="0">
              <a:solidFill>
                <a:schemeClr val="bg1"/>
              </a:solidFill>
              <a:latin typeface="メイリオ" panose="020B0604030504040204" pitchFamily="50" charset="-128"/>
              <a:ea typeface="メイリオ" panose="020B0604030504040204" pitchFamily="50" charset="-128"/>
            </a:endParaRPr>
          </a:p>
        </p:txBody>
      </p:sp>
      <p:sp>
        <p:nvSpPr>
          <p:cNvPr id="9" name="コンテンツ プレースホルダー 2"/>
          <p:cNvSpPr>
            <a:spLocks noGrp="1"/>
          </p:cNvSpPr>
          <p:nvPr>
            <p:ph idx="4294967295"/>
          </p:nvPr>
        </p:nvSpPr>
        <p:spPr>
          <a:xfrm>
            <a:off x="174805" y="1093081"/>
            <a:ext cx="8789683" cy="1039775"/>
          </a:xfrm>
          <a:prstGeom prst="rect">
            <a:avLst/>
          </a:prstGeom>
          <a:ln cmpd="dbl">
            <a:solidFill>
              <a:schemeClr val="accent1"/>
            </a:solidFill>
          </a:ln>
        </p:spPr>
        <p:txBody>
          <a:bodyPr lIns="61850" tIns="30925" rIns="61850" bIns="30925">
            <a:noAutofit/>
          </a:bodyPr>
          <a:lstStyle/>
          <a:p>
            <a:pPr marL="109711" indent="0">
              <a:buNone/>
            </a:pP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大阪府：「おおさか男女共同参画プラン（</a:t>
            </a:r>
            <a:r>
              <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rPr>
              <a:t>2016-2020</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）」と一体的に策定</a:t>
            </a:r>
            <a:endParaRPr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a:p>
            <a:pPr marL="109711" indent="0">
              <a:buNone/>
            </a:pP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市町村：７市町村が策定</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（今年度中：１２市町村、来年度：８市町村）</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守口市、枚方市、東大阪市、八尾市、藤井寺市、泉大津市、千早赤阪村　</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ー 2"/>
          <p:cNvSpPr>
            <a:spLocks noGrp="1"/>
          </p:cNvSpPr>
          <p:nvPr>
            <p:ph idx="4294967295"/>
          </p:nvPr>
        </p:nvSpPr>
        <p:spPr>
          <a:xfrm>
            <a:off x="179512" y="2178514"/>
            <a:ext cx="5322686" cy="380596"/>
          </a:xfrm>
          <a:prstGeom prst="rect">
            <a:avLst/>
          </a:prstGeom>
          <a:solidFill>
            <a:schemeClr val="accent1"/>
          </a:solidFill>
          <a:ln>
            <a:solidFill>
              <a:schemeClr val="accent1"/>
            </a:solidFill>
          </a:ln>
        </p:spPr>
        <p:txBody>
          <a:bodyPr>
            <a:noAutofit/>
          </a:bodyPr>
          <a:lstStyle/>
          <a:p>
            <a:pPr marL="0" indent="0">
              <a:buNone/>
            </a:pPr>
            <a:r>
              <a:rPr lang="ja-JP" altLang="en-US" sz="2400" b="1" dirty="0" smtClean="0">
                <a:solidFill>
                  <a:schemeClr val="bg1"/>
                </a:solidFill>
                <a:latin typeface="メイリオ" panose="020B0604030504040204" pitchFamily="50" charset="-128"/>
                <a:ea typeface="メイリオ" panose="020B0604030504040204" pitchFamily="50" charset="-128"/>
              </a:rPr>
              <a:t>２　事業</a:t>
            </a:r>
            <a:r>
              <a:rPr lang="ja-JP" altLang="en-US" sz="2400" b="1" dirty="0">
                <a:solidFill>
                  <a:schemeClr val="bg1"/>
                </a:solidFill>
                <a:latin typeface="メイリオ" panose="020B0604030504040204" pitchFamily="50" charset="-128"/>
                <a:ea typeface="メイリオ" panose="020B0604030504040204" pitchFamily="50" charset="-128"/>
              </a:rPr>
              <a:t>主行動計画の</a:t>
            </a:r>
            <a:r>
              <a:rPr lang="ja-JP" altLang="en-US" sz="2400" b="1" dirty="0" smtClean="0">
                <a:solidFill>
                  <a:schemeClr val="bg1"/>
                </a:solidFill>
                <a:latin typeface="メイリオ" panose="020B0604030504040204" pitchFamily="50" charset="-128"/>
                <a:ea typeface="メイリオ" panose="020B0604030504040204" pitchFamily="50" charset="-128"/>
              </a:rPr>
              <a:t>策定</a:t>
            </a:r>
            <a:r>
              <a:rPr lang="ja-JP" altLang="en-US" sz="1600" b="1" dirty="0" smtClean="0">
                <a:solidFill>
                  <a:schemeClr val="bg1"/>
                </a:solidFill>
                <a:latin typeface="メイリオ" panose="020B0604030504040204" pitchFamily="50" charset="-128"/>
                <a:ea typeface="メイリオ" panose="020B0604030504040204" pitchFamily="50" charset="-128"/>
              </a:rPr>
              <a:t>（必須）</a:t>
            </a:r>
            <a:endParaRPr kumimoji="1" lang="en-US" altLang="ja-JP" sz="1600" b="1" dirty="0" smtClean="0">
              <a:solidFill>
                <a:schemeClr val="bg1"/>
              </a:solidFill>
              <a:latin typeface="メイリオ" panose="020B0604030504040204" pitchFamily="50" charset="-128"/>
              <a:ea typeface="メイリオ" panose="020B0604030504040204" pitchFamily="50" charset="-128"/>
            </a:endParaRPr>
          </a:p>
        </p:txBody>
      </p:sp>
      <p:sp>
        <p:nvSpPr>
          <p:cNvPr id="10" name="コンテンツ プレースホルダー 2"/>
          <p:cNvSpPr>
            <a:spLocks noGrp="1"/>
          </p:cNvSpPr>
          <p:nvPr>
            <p:ph idx="4294967295"/>
          </p:nvPr>
        </p:nvSpPr>
        <p:spPr>
          <a:xfrm>
            <a:off x="162589" y="2594434"/>
            <a:ext cx="8801899" cy="3097139"/>
          </a:xfrm>
          <a:prstGeom prst="rect">
            <a:avLst/>
          </a:prstGeom>
          <a:ln cmpd="dbl">
            <a:solidFill>
              <a:schemeClr val="accent1"/>
            </a:solidFill>
          </a:ln>
        </p:spPr>
        <p:txBody>
          <a:bodyPr lIns="61850" tIns="30925" rIns="61850" bIns="30925">
            <a:noAutofit/>
          </a:bodyPr>
          <a:lstStyle/>
          <a:p>
            <a:pPr marL="109711" indent="0">
              <a:buNone/>
            </a:pPr>
            <a:r>
              <a:rPr lang="ja-JP" altLang="en-US" sz="1800" b="1" dirty="0" smtClean="0">
                <a:latin typeface="+mn-ea"/>
                <a:ea typeface="メイリオ" panose="020B0604030504040204" pitchFamily="50" charset="-128"/>
                <a:cs typeface="メイリオ" panose="020B0604030504040204" pitchFamily="50" charset="-128"/>
              </a:rPr>
              <a:t>大阪府：</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大阪府知事部局等、教育庁、警察本部が策定済</a:t>
            </a:r>
            <a:endPar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知事部局</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「大阪府における女性職員の活躍の推進に関する特定事業主</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行動計画」</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pPr marL="109711" indent="0">
              <a:buNone/>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教育庁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「公立学校に</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おける特定</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事業主</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行動計画」</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pPr marL="109711" indent="0">
              <a:buNone/>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警察本部</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「大阪府警察女性活躍・次世代育成支援対策</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行動計画」</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buNone/>
            </a:pP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市町村：全市町村（４３市町村）が策定済</a:t>
            </a:r>
            <a:endPar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buNone/>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府内市町村の特定事業主行動計画における数値目標（政令市除く）　</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・女性職員の登用関係（</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41</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・男性職員の育児休暇取得関係（</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41</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・男性職員の配偶者出産休暇等関係（</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41</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buNone/>
            </a:pP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企　業：府内企業の９９．６％が策定（</a:t>
            </a:r>
            <a:r>
              <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rPr>
              <a:t>1,419</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社）</a:t>
            </a:r>
            <a:r>
              <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人以下は</a:t>
            </a:r>
            <a:r>
              <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社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日現在</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コンテンツ プレースホルダー 2"/>
          <p:cNvSpPr>
            <a:spLocks noGrp="1"/>
          </p:cNvSpPr>
          <p:nvPr>
            <p:ph idx="4294967295"/>
          </p:nvPr>
        </p:nvSpPr>
        <p:spPr>
          <a:xfrm>
            <a:off x="185418" y="5738482"/>
            <a:ext cx="3960440" cy="388660"/>
          </a:xfrm>
          <a:prstGeom prst="rect">
            <a:avLst/>
          </a:prstGeom>
          <a:solidFill>
            <a:schemeClr val="accent1"/>
          </a:solidFill>
          <a:ln>
            <a:solidFill>
              <a:schemeClr val="accent1"/>
            </a:solidFill>
          </a:ln>
        </p:spPr>
        <p:txBody>
          <a:bodyPr>
            <a:noAutofit/>
          </a:bodyPr>
          <a:lstStyle/>
          <a:p>
            <a:pPr marL="0" indent="0">
              <a:buNone/>
            </a:pPr>
            <a:r>
              <a:rPr lang="ja-JP" altLang="en-US" sz="2400" b="1" dirty="0">
                <a:solidFill>
                  <a:schemeClr val="bg1"/>
                </a:solidFill>
                <a:latin typeface="メイリオ" panose="020B0604030504040204" pitchFamily="50" charset="-128"/>
                <a:ea typeface="メイリオ" panose="020B0604030504040204" pitchFamily="50" charset="-128"/>
              </a:rPr>
              <a:t>３</a:t>
            </a:r>
            <a:r>
              <a:rPr lang="ja-JP" altLang="en-US" sz="2400" b="1" dirty="0" smtClean="0">
                <a:solidFill>
                  <a:schemeClr val="bg1"/>
                </a:solidFill>
                <a:latin typeface="メイリオ" panose="020B0604030504040204" pitchFamily="50" charset="-128"/>
                <a:ea typeface="メイリオ" panose="020B0604030504040204" pitchFamily="50" charset="-128"/>
              </a:rPr>
              <a:t>　協議会の設置</a:t>
            </a:r>
            <a:r>
              <a:rPr lang="ja-JP" altLang="en-US" sz="1600" b="1" dirty="0" smtClean="0">
                <a:solidFill>
                  <a:schemeClr val="bg1"/>
                </a:solidFill>
                <a:latin typeface="メイリオ" panose="020B0604030504040204" pitchFamily="50" charset="-128"/>
                <a:ea typeface="メイリオ" panose="020B0604030504040204" pitchFamily="50" charset="-128"/>
              </a:rPr>
              <a:t>（任意）</a:t>
            </a:r>
            <a:endParaRPr kumimoji="1" lang="en-US" altLang="ja-JP" sz="1600" b="1" dirty="0" smtClean="0">
              <a:solidFill>
                <a:schemeClr val="bg1"/>
              </a:solidFill>
              <a:latin typeface="メイリオ" panose="020B0604030504040204" pitchFamily="50" charset="-128"/>
              <a:ea typeface="メイリオ" panose="020B0604030504040204" pitchFamily="50" charset="-128"/>
            </a:endParaRPr>
          </a:p>
        </p:txBody>
      </p:sp>
      <p:sp>
        <p:nvSpPr>
          <p:cNvPr id="12" name="コンテンツ プレースホルダー 2"/>
          <p:cNvSpPr>
            <a:spLocks noGrp="1"/>
          </p:cNvSpPr>
          <p:nvPr>
            <p:ph idx="4294967295"/>
          </p:nvPr>
        </p:nvSpPr>
        <p:spPr>
          <a:xfrm>
            <a:off x="179512" y="6165419"/>
            <a:ext cx="8784976" cy="576064"/>
          </a:xfrm>
          <a:prstGeom prst="rect">
            <a:avLst/>
          </a:prstGeom>
          <a:ln cmpd="dbl">
            <a:solidFill>
              <a:schemeClr val="accent1"/>
            </a:solidFill>
          </a:ln>
        </p:spPr>
        <p:txBody>
          <a:bodyPr lIns="61850" tIns="30925" rIns="61850" bIns="30925">
            <a:noAutofit/>
          </a:bodyPr>
          <a:lstStyle/>
          <a:p>
            <a:pPr marL="109711" indent="0">
              <a:lnSpc>
                <a:spcPct val="150000"/>
              </a:lnSpc>
              <a:buNone/>
            </a:pP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大阪府：「ＯＳＡＫＡ女性活躍推進会議」を「協議会」に位置付け（昨年</a:t>
            </a:r>
            <a:r>
              <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53897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24427" y="1098394"/>
            <a:ext cx="8864822" cy="107721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Aft>
                <a:spcPts val="0"/>
              </a:spcAft>
            </a:pPr>
            <a:r>
              <a:rPr lang="ja-JP" altLang="en-US" sz="1600" kern="100" dirty="0">
                <a:latin typeface="Century"/>
                <a:ea typeface="HGPｺﾞｼｯｸM"/>
                <a:cs typeface="Times New Roman"/>
              </a:rPr>
              <a:t>　平成２７年９月１１日に、ＯＳＡＫＡ女性活躍推進</a:t>
            </a:r>
            <a:r>
              <a:rPr lang="ja-JP" altLang="en-US" sz="1600" kern="100" dirty="0" smtClean="0">
                <a:latin typeface="Century"/>
                <a:ea typeface="HGPｺﾞｼｯｸM"/>
                <a:cs typeface="Times New Roman"/>
              </a:rPr>
              <a:t>会議の</a:t>
            </a:r>
            <a:r>
              <a:rPr lang="ja-JP" altLang="en-US" sz="1600" kern="100" dirty="0">
                <a:latin typeface="Century"/>
                <a:ea typeface="HGPｺﾞｼｯｸM"/>
                <a:cs typeface="Times New Roman"/>
              </a:rPr>
              <a:t>構成団体が一堂に会する記念イベントを開催し</a:t>
            </a:r>
            <a:r>
              <a:rPr lang="ja-JP" altLang="en-US" sz="1600" kern="100" dirty="0" smtClean="0">
                <a:latin typeface="Century"/>
                <a:ea typeface="HGPｺﾞｼｯｸM"/>
                <a:cs typeface="Times New Roman"/>
              </a:rPr>
              <a:t>、オール</a:t>
            </a:r>
            <a:r>
              <a:rPr lang="ja-JP" altLang="en-US" sz="1600" kern="100" dirty="0">
                <a:latin typeface="Century"/>
                <a:ea typeface="HGPｺﾞｼｯｸM"/>
                <a:cs typeface="Times New Roman"/>
              </a:rPr>
              <a:t>大阪で女性の活躍推進の機運を盛り上げるため、「女性が輝くＯＳＡＫＡ行動宣言」を</a:t>
            </a:r>
            <a:r>
              <a:rPr lang="ja-JP" altLang="en-US" sz="1600" kern="100" dirty="0" smtClean="0">
                <a:latin typeface="Century"/>
                <a:ea typeface="HGPｺﾞｼｯｸM"/>
                <a:cs typeface="Times New Roman"/>
              </a:rPr>
              <a:t>発表。</a:t>
            </a:r>
            <a:endParaRPr lang="en-US" altLang="ja-JP" sz="1600" kern="100" dirty="0" smtClean="0">
              <a:latin typeface="Century"/>
              <a:ea typeface="HGPｺﾞｼｯｸM"/>
              <a:cs typeface="Times New Roman"/>
            </a:endParaRPr>
          </a:p>
          <a:p>
            <a:pPr algn="just">
              <a:spcAft>
                <a:spcPts val="0"/>
              </a:spcAft>
            </a:pPr>
            <a:r>
              <a:rPr lang="ja-JP" altLang="en-US" sz="1600" kern="100" dirty="0" smtClean="0">
                <a:latin typeface="Century"/>
                <a:ea typeface="HGPｺﾞｼｯｸM"/>
                <a:cs typeface="Times New Roman"/>
              </a:rPr>
              <a:t>あわせて、経済</a:t>
            </a:r>
            <a:r>
              <a:rPr lang="ja-JP" altLang="en-US" sz="1600" kern="100" dirty="0">
                <a:latin typeface="Century"/>
                <a:ea typeface="HGPｺﾞｼｯｸM"/>
                <a:cs typeface="Times New Roman"/>
              </a:rPr>
              <a:t>評論家の勝間和代</a:t>
            </a:r>
            <a:r>
              <a:rPr lang="ja-JP" altLang="en-US" sz="1600" kern="100" dirty="0" smtClean="0">
                <a:latin typeface="Century"/>
                <a:ea typeface="HGPｺﾞｼｯｸM"/>
                <a:cs typeface="Times New Roman"/>
              </a:rPr>
              <a:t>氏による基調講演「</a:t>
            </a:r>
            <a:r>
              <a:rPr lang="ja-JP" altLang="en-US" sz="1600" kern="100" dirty="0">
                <a:latin typeface="Century"/>
                <a:ea typeface="HGPｺﾞｼｯｸM"/>
                <a:cs typeface="Times New Roman"/>
              </a:rPr>
              <a:t>女性が楽しく</a:t>
            </a:r>
            <a:r>
              <a:rPr lang="ja-JP" altLang="en-US" sz="1600" kern="100" dirty="0" err="1">
                <a:latin typeface="Century"/>
                <a:ea typeface="HGPｺﾞｼｯｸM"/>
                <a:cs typeface="Times New Roman"/>
              </a:rPr>
              <a:t>働くとって</a:t>
            </a:r>
            <a:r>
              <a:rPr lang="ja-JP" altLang="en-US" sz="1600" kern="100" dirty="0">
                <a:latin typeface="Century"/>
                <a:ea typeface="HGPｺﾞｼｯｸM"/>
                <a:cs typeface="Times New Roman"/>
              </a:rPr>
              <a:t>おきの方法を伝授します」</a:t>
            </a:r>
            <a:r>
              <a:rPr lang="ja-JP" altLang="en-US" sz="1600" kern="100" dirty="0" smtClean="0">
                <a:latin typeface="Century"/>
                <a:ea typeface="HGPｺﾞｼｯｸM"/>
                <a:cs typeface="Times New Roman"/>
              </a:rPr>
              <a:t>を実施</a:t>
            </a:r>
            <a:r>
              <a:rPr kumimoji="1" lang="ja-JP" altLang="en-US" sz="1600" kern="100" dirty="0" smtClean="0">
                <a:latin typeface="Century"/>
                <a:ea typeface="HGPｺﾞｼｯｸM"/>
                <a:cs typeface="Times New Roman"/>
              </a:rPr>
              <a:t>（参加者　６７５人）</a:t>
            </a:r>
            <a:endParaRPr kumimoji="1" lang="ja-JP" altLang="en-US" sz="2400" dirty="0"/>
          </a:p>
        </p:txBody>
      </p:sp>
      <p:sp>
        <p:nvSpPr>
          <p:cNvPr id="8" name="正方形/長方形 7"/>
          <p:cNvSpPr/>
          <p:nvPr/>
        </p:nvSpPr>
        <p:spPr>
          <a:xfrm>
            <a:off x="102393" y="676568"/>
            <a:ext cx="888685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ＯＳＡＫＡ</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女性活躍推進会議　</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記念イベント開催（平成２７年９月１１日</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p:cNvPicPr/>
          <p:nvPr/>
        </p:nvPicPr>
        <p:blipFill>
          <a:blip r:embed="rId2" cstate="print">
            <a:extLst>
              <a:ext uri="{28A0092B-C50C-407E-A947-70E740481C1C}">
                <a14:useLocalDpi xmlns:a14="http://schemas.microsoft.com/office/drawing/2010/main" val="0"/>
              </a:ext>
            </a:extLst>
          </a:blip>
          <a:stretch>
            <a:fillRect/>
          </a:stretch>
        </p:blipFill>
        <p:spPr>
          <a:xfrm>
            <a:off x="107504" y="2254637"/>
            <a:ext cx="1774434" cy="1572539"/>
          </a:xfrm>
          <a:prstGeom prst="rect">
            <a:avLst/>
          </a:prstGeom>
        </p:spPr>
      </p:pic>
      <p:sp>
        <p:nvSpPr>
          <p:cNvPr id="10" name="テキスト ボックス 12"/>
          <p:cNvSpPr txBox="1"/>
          <p:nvPr/>
        </p:nvSpPr>
        <p:spPr>
          <a:xfrm>
            <a:off x="148177" y="3808911"/>
            <a:ext cx="1702693"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50" dirty="0" smtClean="0">
                <a:latin typeface="HGSｺﾞｼｯｸM" panose="020B0600000000000000" pitchFamily="50" charset="-128"/>
                <a:ea typeface="HGSｺﾞｼｯｸM" panose="020B0600000000000000" pitchFamily="50" charset="-128"/>
              </a:rPr>
              <a:t>小西前副知事</a:t>
            </a:r>
            <a:r>
              <a:rPr lang="ja-JP" altLang="en-US" sz="1050" dirty="0">
                <a:latin typeface="HGSｺﾞｼｯｸM" panose="020B0600000000000000" pitchFamily="50" charset="-128"/>
                <a:ea typeface="HGSｺﾞｼｯｸM" panose="020B0600000000000000" pitchFamily="50" charset="-128"/>
              </a:rPr>
              <a:t>から</a:t>
            </a:r>
            <a:r>
              <a:rPr lang="ja-JP" altLang="en-US" sz="1050" dirty="0" smtClean="0">
                <a:latin typeface="HGSｺﾞｼｯｸM" panose="020B0600000000000000" pitchFamily="50" charset="-128"/>
                <a:ea typeface="HGSｺﾞｼｯｸM" panose="020B0600000000000000" pitchFamily="50" charset="-128"/>
              </a:rPr>
              <a:t>の挨拶</a:t>
            </a:r>
            <a:endParaRPr kumimoji="1" lang="ja-JP" altLang="en-US" sz="1050" dirty="0">
              <a:latin typeface="HGSｺﾞｼｯｸM" panose="020B0600000000000000" pitchFamily="50" charset="-128"/>
              <a:ea typeface="HGSｺﾞｼｯｸM" panose="020B0600000000000000" pitchFamily="50" charset="-128"/>
            </a:endParaRPr>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01" y="2259924"/>
            <a:ext cx="2133149" cy="157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6"/>
          <p:cNvSpPr txBox="1"/>
          <p:nvPr/>
        </p:nvSpPr>
        <p:spPr>
          <a:xfrm>
            <a:off x="2120592" y="3852096"/>
            <a:ext cx="2131858" cy="57708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spcAft>
                <a:spcPts val="0"/>
              </a:spcAft>
            </a:pPr>
            <a:r>
              <a:rPr lang="ja-JP" altLang="en-US" sz="1050" kern="100" dirty="0">
                <a:latin typeface="Century"/>
                <a:ea typeface="HGPｺﾞｼｯｸM"/>
                <a:cs typeface="Times New Roman"/>
              </a:rPr>
              <a:t>　</a:t>
            </a:r>
            <a:r>
              <a:rPr lang="ja-JP" altLang="ja-JP" sz="1050" kern="100" dirty="0" smtClean="0">
                <a:effectLst/>
                <a:latin typeface="Century"/>
                <a:ea typeface="HGPｺﾞｼｯｸM"/>
                <a:cs typeface="Times New Roman"/>
              </a:rPr>
              <a:t>キャロライン・ケネディ駐日アメリカ</a:t>
            </a:r>
            <a:endParaRPr lang="en-US" altLang="ja-JP" sz="1050" kern="100" dirty="0" smtClean="0">
              <a:effectLst/>
              <a:latin typeface="Century"/>
              <a:ea typeface="HGPｺﾞｼｯｸM"/>
              <a:cs typeface="Times New Roman"/>
            </a:endParaRPr>
          </a:p>
          <a:p>
            <a:pPr>
              <a:spcAft>
                <a:spcPts val="0"/>
              </a:spcAft>
            </a:pPr>
            <a:r>
              <a:rPr lang="ja-JP" altLang="en-US" sz="1050" kern="100" dirty="0">
                <a:latin typeface="Century"/>
                <a:ea typeface="HGPｺﾞｼｯｸM"/>
                <a:cs typeface="Times New Roman"/>
              </a:rPr>
              <a:t>　</a:t>
            </a:r>
            <a:r>
              <a:rPr lang="ja-JP" altLang="ja-JP" sz="1050" kern="100" dirty="0" smtClean="0">
                <a:effectLst/>
                <a:latin typeface="Century"/>
                <a:ea typeface="HGPｺﾞｼｯｸM"/>
                <a:cs typeface="Times New Roman"/>
              </a:rPr>
              <a:t>大使</a:t>
            </a:r>
            <a:r>
              <a:rPr lang="ja-JP" altLang="en-US" sz="1050" kern="100" dirty="0" smtClean="0">
                <a:effectLst/>
                <a:latin typeface="Century"/>
                <a:ea typeface="HGPｺﾞｼｯｸM"/>
                <a:cs typeface="Times New Roman"/>
              </a:rPr>
              <a:t>からの</a:t>
            </a:r>
            <a:r>
              <a:rPr lang="ja-JP" altLang="ja-JP" sz="1050" kern="100" dirty="0" smtClean="0">
                <a:effectLst/>
                <a:latin typeface="Century"/>
                <a:ea typeface="HGPｺﾞｼｯｸM"/>
                <a:cs typeface="Times New Roman"/>
              </a:rPr>
              <a:t>女性の活躍に向けた</a:t>
            </a:r>
            <a:endParaRPr lang="en-US" altLang="ja-JP" sz="1050" kern="100" dirty="0" smtClean="0">
              <a:effectLst/>
              <a:latin typeface="Century"/>
              <a:ea typeface="HGPｺﾞｼｯｸM"/>
              <a:cs typeface="Times New Roman"/>
            </a:endParaRPr>
          </a:p>
          <a:p>
            <a:pPr>
              <a:spcAft>
                <a:spcPts val="0"/>
              </a:spcAft>
            </a:pPr>
            <a:r>
              <a:rPr lang="ja-JP" altLang="en-US" sz="1050" kern="100" dirty="0" smtClean="0">
                <a:effectLst/>
                <a:latin typeface="Century"/>
                <a:ea typeface="HGPｺﾞｼｯｸM"/>
                <a:cs typeface="Times New Roman"/>
              </a:rPr>
              <a:t>　</a:t>
            </a:r>
            <a:r>
              <a:rPr lang="ja-JP" altLang="ja-JP" sz="1050" kern="100" dirty="0" smtClean="0">
                <a:effectLst/>
                <a:latin typeface="Century"/>
                <a:ea typeface="HGPｺﾞｼｯｸM"/>
                <a:cs typeface="Times New Roman"/>
              </a:rPr>
              <a:t>応援メッセージ</a:t>
            </a:r>
            <a:endParaRPr lang="ja-JP" altLang="ja-JP" sz="1050" kern="100" dirty="0" smtClean="0">
              <a:effectLst/>
              <a:latin typeface="Century"/>
              <a:ea typeface="ＭＳ 明朝"/>
              <a:cs typeface="Times New Roman"/>
            </a:endParaRPr>
          </a:p>
        </p:txBody>
      </p:sp>
      <p:sp>
        <p:nvSpPr>
          <p:cNvPr id="15" name="テキスト ボックス 20"/>
          <p:cNvSpPr txBox="1"/>
          <p:nvPr/>
        </p:nvSpPr>
        <p:spPr>
          <a:xfrm>
            <a:off x="102393" y="5453187"/>
            <a:ext cx="1779545"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spcAft>
                <a:spcPts val="0"/>
              </a:spcAft>
            </a:pPr>
            <a:r>
              <a:rPr lang="ja-JP" altLang="ja-JP" sz="1050" kern="100" dirty="0" smtClean="0">
                <a:effectLst/>
                <a:latin typeface="Century"/>
                <a:ea typeface="HGPｺﾞｼｯｸM"/>
                <a:cs typeface="Times New Roman"/>
              </a:rPr>
              <a:t>勝間和代氏</a:t>
            </a:r>
            <a:r>
              <a:rPr lang="ja-JP" altLang="en-US" sz="1050" kern="100" dirty="0" smtClean="0">
                <a:effectLst/>
                <a:latin typeface="Century"/>
                <a:ea typeface="HGPｺﾞｼｯｸM"/>
                <a:cs typeface="Times New Roman"/>
              </a:rPr>
              <a:t>による基調講演</a:t>
            </a:r>
            <a:endParaRPr lang="ja-JP" altLang="ja-JP" sz="1050" kern="100" dirty="0">
              <a:effectLst/>
              <a:latin typeface="Century"/>
              <a:ea typeface="ＭＳ 明朝"/>
              <a:cs typeface="Times New Roman"/>
            </a:endParaRPr>
          </a:p>
        </p:txBody>
      </p:sp>
      <p:pic>
        <p:nvPicPr>
          <p:cNvPr id="16" name="図 15"/>
          <p:cNvPicPr/>
          <p:nvPr/>
        </p:nvPicPr>
        <p:blipFill>
          <a:blip r:embed="rId4" cstate="print">
            <a:extLst>
              <a:ext uri="{28A0092B-C50C-407E-A947-70E740481C1C}">
                <a14:useLocalDpi xmlns:a14="http://schemas.microsoft.com/office/drawing/2010/main" val="0"/>
              </a:ext>
            </a:extLst>
          </a:blip>
          <a:stretch>
            <a:fillRect/>
          </a:stretch>
        </p:blipFill>
        <p:spPr>
          <a:xfrm>
            <a:off x="124427" y="4110082"/>
            <a:ext cx="1757511" cy="1342926"/>
          </a:xfrm>
          <a:prstGeom prst="rect">
            <a:avLst/>
          </a:prstGeom>
          <a:ln>
            <a:noFill/>
          </a:ln>
          <a:effectLst>
            <a:softEdge rad="0"/>
          </a:effectLst>
        </p:spPr>
      </p:pic>
      <p:sp>
        <p:nvSpPr>
          <p:cNvPr id="18" name="正方形/長方形 17"/>
          <p:cNvSpPr/>
          <p:nvPr/>
        </p:nvSpPr>
        <p:spPr>
          <a:xfrm>
            <a:off x="8532440" y="6497960"/>
            <a:ext cx="611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５</a:t>
            </a:r>
            <a:endParaRPr kumimoji="1" lang="ja-JP" altLang="en-US" sz="1400" dirty="0">
              <a:solidFill>
                <a:schemeClr val="tx1"/>
              </a:solidFill>
            </a:endParaRPr>
          </a:p>
        </p:txBody>
      </p:sp>
      <p:sp>
        <p:nvSpPr>
          <p:cNvPr id="17" name="タイトル 1"/>
          <p:cNvSpPr>
            <a:spLocks noGrp="1"/>
          </p:cNvSpPr>
          <p:nvPr>
            <p:ph type="title"/>
          </p:nvPr>
        </p:nvSpPr>
        <p:spPr>
          <a:xfrm>
            <a:off x="0" y="4120"/>
            <a:ext cx="9144000" cy="616568"/>
          </a:xfrm>
          <a:solidFill>
            <a:schemeClr val="bg2">
              <a:lumMod val="75000"/>
            </a:schemeClr>
          </a:solidFill>
        </p:spPr>
        <p:txBody>
          <a:bodyPr/>
          <a:lstStyle/>
          <a:p>
            <a:pPr marL="0" indent="0" algn="l">
              <a:buNone/>
            </a:pPr>
            <a:r>
              <a:rPr lang="en-US" altLang="ja-JP"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a:t>
            </a:r>
            <a:r>
              <a:rPr lang="ja-JP" altLang="en-US"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参考</a:t>
            </a:r>
            <a:r>
              <a:rPr lang="en-US" altLang="ja-JP"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a:t>
            </a:r>
            <a:r>
              <a:rPr lang="ja-JP" altLang="en-US"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ＯＳＡＫＡ女性活躍推進会議（Ｈ２７）</a:t>
            </a:r>
            <a:endParaRPr kumimoji="1" lang="ja-JP" altLang="en-US" sz="3200" kern="0" dirty="0">
              <a:latin typeface="+mn-ea"/>
              <a:ea typeface="+mn-ea"/>
            </a:endParaRP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259" y="2230887"/>
            <a:ext cx="4593882" cy="3255907"/>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コンテンツ プレースホルダー 2"/>
          <p:cNvSpPr>
            <a:spLocks noGrp="1"/>
          </p:cNvSpPr>
          <p:nvPr>
            <p:ph idx="4294967295"/>
          </p:nvPr>
        </p:nvSpPr>
        <p:spPr>
          <a:xfrm>
            <a:off x="112551" y="5694970"/>
            <a:ext cx="8876697" cy="983010"/>
          </a:xfrm>
          <a:prstGeom prst="rect">
            <a:avLst/>
          </a:prstGeom>
          <a:ln cmpd="dbl">
            <a:solidFill>
              <a:schemeClr val="accent1"/>
            </a:solidFill>
            <a:prstDash val="dash"/>
          </a:ln>
        </p:spPr>
        <p:txBody>
          <a:bodyPr lIns="61850" tIns="30925" rIns="61850" bIns="30925">
            <a:noAutofit/>
          </a:bodyPr>
          <a:lstStyle/>
          <a:p>
            <a:pPr marL="109711" indent="0">
              <a:lnSpc>
                <a:spcPts val="1500"/>
              </a:lnSpc>
              <a:buNone/>
            </a:pP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ＯＳＡＫＡ女性活躍推進会議</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500"/>
              </a:lnSpc>
              <a:buNone/>
            </a:pP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趣旨：男女</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持てる力</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を十分に発揮し、あらゆる分野で活躍できる社会の</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実現に向けて、オール</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大阪で女性の活躍推進の機運を</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盛り上げる</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p>
          <a:p>
            <a:pPr marL="109711" indent="0">
              <a:lnSpc>
                <a:spcPts val="1500"/>
              </a:lnSpc>
              <a:buNone/>
            </a:pP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構成</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団体（５０音順</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商工</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会議所・大阪府・大阪労働局・公益</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社団法人関西経済</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連合会・近畿</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経済</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産業局・日本</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労働組合総連合会大阪府</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連合　</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500"/>
              </a:lnSpc>
              <a:buNone/>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会・特定</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非営利活動法人南大阪地域大学</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コンソーシアム</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500"/>
              </a:lnSpc>
              <a:buNone/>
            </a:pPr>
            <a:endParaRPr lang="ja-JP" altLang="en-US" sz="1800" dirty="0">
              <a:latin typeface="HGｺﾞｼｯｸM" panose="020B0609000000000000" pitchFamily="49" charset="-128"/>
              <a:ea typeface="HGｺﾞｼｯｸM" panose="020B0609000000000000" pitchFamily="49" charset="-128"/>
              <a:cs typeface="メイリオ" panose="020B0604030504040204" pitchFamily="50" charset="-128"/>
            </a:endParaRPr>
          </a:p>
        </p:txBody>
      </p:sp>
    </p:spTree>
    <p:extLst>
      <p:ext uri="{BB962C8B-B14F-4D97-AF65-F5344CB8AC3E}">
        <p14:creationId xmlns:p14="http://schemas.microsoft.com/office/powerpoint/2010/main" val="215272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8532440" y="6497960"/>
            <a:ext cx="611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６</a:t>
            </a:r>
            <a:endParaRPr kumimoji="1" lang="ja-JP" altLang="en-US" sz="1400" dirty="0">
              <a:solidFill>
                <a:schemeClr val="tx1"/>
              </a:solidFill>
            </a:endParaRPr>
          </a:p>
        </p:txBody>
      </p:sp>
      <p:sp>
        <p:nvSpPr>
          <p:cNvPr id="35" name="正方形/長方形 34"/>
          <p:cNvSpPr/>
          <p:nvPr/>
        </p:nvSpPr>
        <p:spPr>
          <a:xfrm>
            <a:off x="4726225" y="669253"/>
            <a:ext cx="4245802" cy="4415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Users\Uegakim\AppData\Local\Microsoft\Windows\Temporary Internet Files\Content.Outlook\4BHZ87GZ\☆☆吹き出し修正.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817" y="1514209"/>
            <a:ext cx="5136816" cy="5136816"/>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txBox="1">
            <a:spLocks/>
          </p:cNvSpPr>
          <p:nvPr/>
        </p:nvSpPr>
        <p:spPr>
          <a:xfrm>
            <a:off x="0" y="4120"/>
            <a:ext cx="9144000" cy="616568"/>
          </a:xfrm>
          <a:prstGeom prst="rect">
            <a:avLst/>
          </a:prstGeom>
          <a:solidFill>
            <a:schemeClr val="bg2">
              <a:lumMod val="75000"/>
            </a:schemeClr>
          </a:solidFill>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kumimoji="1"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buFont typeface="Georgia" pitchFamily="18" charset="0"/>
              <a:buNone/>
            </a:pPr>
            <a:r>
              <a:rPr lang="en-US" altLang="ja-JP"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a:t>
            </a:r>
            <a:r>
              <a:rPr lang="ja-JP" altLang="en-US"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参考</a:t>
            </a:r>
            <a:r>
              <a:rPr lang="en-US" altLang="ja-JP"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a:t>
            </a:r>
            <a:r>
              <a:rPr lang="ja-JP" altLang="en-US"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ＯＳＡＫＡ女性活躍推進会議（Ｈ２８）</a:t>
            </a:r>
            <a:r>
              <a:rPr lang="ja-JP" altLang="en-US" sz="3200" kern="0" dirty="0" smtClean="0">
                <a:latin typeface="+mn-ea"/>
                <a:ea typeface="+mn-ea"/>
              </a:rPr>
              <a:t>　</a:t>
            </a:r>
            <a:endParaRPr lang="ja-JP" altLang="en-US" sz="3200" kern="0" dirty="0">
              <a:latin typeface="+mn-ea"/>
              <a:ea typeface="+mn-ea"/>
            </a:endParaRPr>
          </a:p>
        </p:txBody>
      </p:sp>
      <p:sp>
        <p:nvSpPr>
          <p:cNvPr id="2" name="正方形/長方形 1"/>
          <p:cNvSpPr/>
          <p:nvPr/>
        </p:nvSpPr>
        <p:spPr>
          <a:xfrm>
            <a:off x="179512" y="669253"/>
            <a:ext cx="8792515" cy="844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９月を「ＯＳＡＫＡ女性活躍推進月間」と設定</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府内市町村にも協力を呼びかけ、オール大阪で機運醸成に取り組む</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85418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9640" y="116632"/>
            <a:ext cx="8886856" cy="954107"/>
          </a:xfrm>
          <a:prstGeom prst="rect">
            <a:avLst/>
          </a:prstGeom>
          <a:gradFill>
            <a:gsLst>
              <a:gs pos="0">
                <a:srgbClr val="00CC00"/>
              </a:gs>
              <a:gs pos="99000">
                <a:schemeClr val="accent3">
                  <a:shade val="93000"/>
                  <a:satMod val="130000"/>
                </a:schemeClr>
              </a:gs>
              <a:gs pos="100000">
                <a:srgbClr val="CCFF66"/>
              </a:gs>
            </a:gsLst>
          </a:gradFill>
        </p:spPr>
        <p:style>
          <a:lnRef idx="1">
            <a:schemeClr val="accent3"/>
          </a:lnRef>
          <a:fillRef idx="3">
            <a:schemeClr val="accent3"/>
          </a:fillRef>
          <a:effectRef idx="2">
            <a:schemeClr val="accent3"/>
          </a:effectRef>
          <a:fontRef idx="minor">
            <a:schemeClr val="lt1"/>
          </a:fontRef>
        </p:style>
        <p:txBody>
          <a:bodyPr wrap="square">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ＯＳＡＫＡ女性活躍推進月間</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キックオフイベント（</a:t>
            </a:r>
            <a:r>
              <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H28.8.31</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146" name="Picture 2" descr="\\localhost\LIB\◎2014男女参画G\28産官学女性躍進推進事業（宣言・プラットフォーム・出前講座）\1_OSAKA女活会議、0913シンポ、キャンペーン\160831_キックオフイベント\写真\115D5100\★DSC_00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932" y="1628800"/>
            <a:ext cx="7510272" cy="497433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8532440" y="6497960"/>
            <a:ext cx="611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７</a:t>
            </a:r>
            <a:endParaRPr lang="en-US" altLang="ja-JP" sz="1400" dirty="0" smtClean="0">
              <a:solidFill>
                <a:schemeClr val="tx1"/>
              </a:solidFill>
            </a:endParaRPr>
          </a:p>
        </p:txBody>
      </p:sp>
    </p:spTree>
    <p:extLst>
      <p:ext uri="{BB962C8B-B14F-4D97-AF65-F5344CB8AC3E}">
        <p14:creationId xmlns:p14="http://schemas.microsoft.com/office/powerpoint/2010/main" val="3114613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rot="10800000">
            <a:off x="217631" y="4977196"/>
            <a:ext cx="8802573" cy="1186311"/>
          </a:xfrm>
          <a:prstGeom prst="roundRect">
            <a:avLst>
              <a:gd name="adj" fmla="val 15201"/>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 8"/>
          <p:cNvSpPr/>
          <p:nvPr/>
        </p:nvSpPr>
        <p:spPr>
          <a:xfrm rot="10800000">
            <a:off x="204931" y="2721820"/>
            <a:ext cx="8818865" cy="1068393"/>
          </a:xfrm>
          <a:prstGeom prst="roundRect">
            <a:avLst>
              <a:gd name="adj" fmla="val 798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角丸四角形 22"/>
          <p:cNvSpPr/>
          <p:nvPr/>
        </p:nvSpPr>
        <p:spPr>
          <a:xfrm rot="10800000">
            <a:off x="217630" y="3885559"/>
            <a:ext cx="8818865" cy="980389"/>
          </a:xfrm>
          <a:prstGeom prst="roundRect">
            <a:avLst>
              <a:gd name="adj" fmla="val 798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Picture 3" descr="\\localhost\LIB\◎2014男女参画G\28産官学女性躍進推進事業（宣言・プラットフォーム・出前講座）\1_OSAKA女活会議、0913シンポ、キャンペーン\160831_キックオフイベント\写真\115D5100\○DSC_000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0524" y="2810579"/>
            <a:ext cx="1303963" cy="913057"/>
          </a:xfrm>
          <a:prstGeom prst="rect">
            <a:avLst/>
          </a:prstGeom>
          <a:noFill/>
          <a:ln>
            <a:solidFill>
              <a:schemeClr val="bg1">
                <a:lumMod val="75000"/>
              </a:schemeClr>
            </a:solidFill>
          </a:ln>
          <a:effectLst>
            <a:outerShdw blurRad="50800" dist="38100" dir="2700000" algn="tl" rotWithShape="0">
              <a:prstClr val="black">
                <a:alpha val="40000"/>
              </a:prstClr>
            </a:outerShdw>
          </a:effectLst>
          <a:extLst/>
        </p:spPr>
      </p:pic>
      <p:sp>
        <p:nvSpPr>
          <p:cNvPr id="16" name="角丸四角形 15"/>
          <p:cNvSpPr/>
          <p:nvPr/>
        </p:nvSpPr>
        <p:spPr>
          <a:xfrm rot="10800000">
            <a:off x="204931" y="6348175"/>
            <a:ext cx="8785436" cy="393192"/>
          </a:xfrm>
          <a:prstGeom prst="roundRect">
            <a:avLst>
              <a:gd name="adj" fmla="val 15201"/>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dirty="0"/>
          </a:p>
        </p:txBody>
      </p:sp>
      <p:sp>
        <p:nvSpPr>
          <p:cNvPr id="2" name="上矢印 1"/>
          <p:cNvSpPr/>
          <p:nvPr/>
        </p:nvSpPr>
        <p:spPr>
          <a:xfrm>
            <a:off x="1691680" y="6140265"/>
            <a:ext cx="864096" cy="184667"/>
          </a:xfrm>
          <a:prstGeom prst="upArrow">
            <a:avLst/>
          </a:prstGeom>
          <a:gradFill>
            <a:gsLst>
              <a:gs pos="0">
                <a:srgbClr val="FFF200"/>
              </a:gs>
              <a:gs pos="45000">
                <a:srgbClr val="FF7A00"/>
              </a:gs>
              <a:gs pos="70000">
                <a:srgbClr val="FF0300"/>
              </a:gs>
              <a:gs pos="100000">
                <a:srgbClr val="4D0808"/>
              </a:gs>
            </a:gsLst>
            <a:lin ang="5400000" scaled="0"/>
          </a:grad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上矢印 18"/>
          <p:cNvSpPr/>
          <p:nvPr/>
        </p:nvSpPr>
        <p:spPr>
          <a:xfrm>
            <a:off x="6516216" y="6177575"/>
            <a:ext cx="864096" cy="176716"/>
          </a:xfrm>
          <a:prstGeom prst="upArrow">
            <a:avLst/>
          </a:prstGeom>
          <a:gradFill>
            <a:gsLst>
              <a:gs pos="0">
                <a:srgbClr val="FFF200"/>
              </a:gs>
              <a:gs pos="45000">
                <a:srgbClr val="FF7A00"/>
              </a:gs>
              <a:gs pos="70000">
                <a:srgbClr val="FF0300"/>
              </a:gs>
              <a:gs pos="100000">
                <a:srgbClr val="4D0808"/>
              </a:gs>
            </a:gsLst>
            <a:lin ang="5400000" scaled="0"/>
          </a:grad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上矢印 19"/>
          <p:cNvSpPr/>
          <p:nvPr/>
        </p:nvSpPr>
        <p:spPr>
          <a:xfrm>
            <a:off x="4171655" y="6155557"/>
            <a:ext cx="864096" cy="184667"/>
          </a:xfrm>
          <a:prstGeom prst="upArrow">
            <a:avLst/>
          </a:prstGeom>
          <a:gradFill>
            <a:gsLst>
              <a:gs pos="0">
                <a:srgbClr val="FFF200"/>
              </a:gs>
              <a:gs pos="45000">
                <a:srgbClr val="FF7A00"/>
              </a:gs>
              <a:gs pos="70000">
                <a:srgbClr val="FF0300"/>
              </a:gs>
              <a:gs pos="100000">
                <a:srgbClr val="4D0808"/>
              </a:gs>
            </a:gsLst>
            <a:lin ang="5400000" scaled="0"/>
          </a:grad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3517" y="3899948"/>
            <a:ext cx="1257715" cy="99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角丸四角形 16"/>
          <p:cNvSpPr/>
          <p:nvPr/>
        </p:nvSpPr>
        <p:spPr>
          <a:xfrm>
            <a:off x="172464" y="669935"/>
            <a:ext cx="1080580" cy="287313"/>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nchor="b" anchorCtr="0">
            <a:spAutoFit/>
          </a:bodyPr>
          <a:lstStyle/>
          <a:p>
            <a:pPr>
              <a:lnSpc>
                <a:spcPts val="1300"/>
              </a:lnSpc>
            </a:pP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事業目的</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179512" y="1402759"/>
            <a:ext cx="2088232" cy="287313"/>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nchor="b" anchorCtr="0">
            <a:spAutoFit/>
          </a:bodyPr>
          <a:lstStyle/>
          <a:p>
            <a:pPr>
              <a:lnSpc>
                <a:spcPts val="1300"/>
              </a:lnSpc>
            </a:pP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年度にめざすもの</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235411" y="2409076"/>
            <a:ext cx="1080580" cy="287313"/>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nchor="b" anchorCtr="0">
            <a:spAutoFit/>
          </a:bodyPr>
          <a:lstStyle/>
          <a:p>
            <a:pPr>
              <a:lnSpc>
                <a:spcPts val="1300"/>
              </a:lnSpc>
            </a:pP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事業概要</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2" name="Picture 5" descr="D:\uraj\Desktop\無題.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0488" y="5177514"/>
            <a:ext cx="1454000" cy="874231"/>
          </a:xfrm>
          <a:prstGeom prst="rect">
            <a:avLst/>
          </a:prstGeom>
          <a:noFill/>
          <a:extLst>
            <a:ext uri="{909E8E84-426E-40DD-AFC4-6F175D3DCCD1}">
              <a14:hiddenFill xmlns:a14="http://schemas.microsoft.com/office/drawing/2010/main">
                <a:solidFill>
                  <a:srgbClr val="FFFFFF"/>
                </a:solidFill>
              </a14:hiddenFill>
            </a:ext>
          </a:extLst>
        </p:spPr>
      </p:pic>
      <p:sp>
        <p:nvSpPr>
          <p:cNvPr id="25" name="タイトル 1"/>
          <p:cNvSpPr txBox="1">
            <a:spLocks/>
          </p:cNvSpPr>
          <p:nvPr/>
        </p:nvSpPr>
        <p:spPr>
          <a:xfrm>
            <a:off x="-32752" y="-6749"/>
            <a:ext cx="9144000" cy="616568"/>
          </a:xfrm>
          <a:prstGeom prst="rect">
            <a:avLst/>
          </a:prstGeom>
          <a:solidFill>
            <a:schemeClr val="bg2">
              <a:lumMod val="75000"/>
            </a:schemeClr>
          </a:solidFill>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kumimoji="1"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buFont typeface="Georgia" pitchFamily="18" charset="0"/>
              <a:buNone/>
            </a:pPr>
            <a:r>
              <a:rPr lang="ja-JP" altLang="en-US"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４ 平成２９年度の取組　女性活躍推進</a:t>
            </a:r>
            <a:r>
              <a:rPr lang="ja-JP" altLang="en-US" sz="2800" kern="0" dirty="0" smtClean="0">
                <a:latin typeface="+mn-ea"/>
                <a:ea typeface="+mn-ea"/>
              </a:rPr>
              <a:t>　</a:t>
            </a:r>
            <a:r>
              <a:rPr lang="ja-JP" altLang="en-US" sz="3200" kern="0" dirty="0" smtClean="0">
                <a:latin typeface="+mn-ea"/>
                <a:ea typeface="+mn-ea"/>
              </a:rPr>
              <a:t>　</a:t>
            </a:r>
            <a:endParaRPr lang="ja-JP" altLang="en-US" sz="3200" kern="0" dirty="0">
              <a:latin typeface="+mn-ea"/>
              <a:ea typeface="+mn-ea"/>
            </a:endParaRPr>
          </a:p>
        </p:txBody>
      </p:sp>
      <p:sp>
        <p:nvSpPr>
          <p:cNvPr id="35" name="正方形/長方形 34"/>
          <p:cNvSpPr/>
          <p:nvPr/>
        </p:nvSpPr>
        <p:spPr>
          <a:xfrm>
            <a:off x="170911" y="796957"/>
            <a:ext cx="8865584" cy="6186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250"/>
              </a:lnSpc>
            </a:pPr>
            <a:endParaRPr kumimoji="1"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kumimoji="1" lang="ja-JP" altLang="en-US" sz="1050" dirty="0" smtClean="0">
                <a:solidFill>
                  <a:schemeClr val="tx1"/>
                </a:solidFill>
                <a:latin typeface="ＭＳ ゴシック" panose="020B0609070205080204" pitchFamily="49" charset="-128"/>
                <a:ea typeface="ＭＳ ゴシック" panose="020B0609070205080204" pitchFamily="49" charset="-128"/>
              </a:rPr>
              <a:t>　産官学等で構成する「ＯＳＡＫＡ女性活躍推進会議」と連携のもと、企業の経営者の意識改革、情報発信等の啓発活動を充実・強化し、　</a:t>
            </a:r>
            <a:endParaRPr kumimoji="1"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オール大阪で女性の活躍推進に向けた機運醸成に努め、男女が持てる力を存分に発揮し、あらゆる分野で活躍できる元気な大阪をめざす。</a:t>
            </a:r>
            <a:endParaRPr kumimoji="1"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kumimoji="1"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　「ＯＳＡＫＡ女性活躍推進会議」が中心となり、「女性活躍（女活）」を職場だけでなく地域、家庭等あらゆる分野に</a:t>
            </a:r>
            <a:r>
              <a:rPr lang="ja-JP" altLang="en-US" sz="1050" dirty="0">
                <a:solidFill>
                  <a:schemeClr val="tx1"/>
                </a:solidFill>
                <a:latin typeface="ＭＳ ゴシック" panose="020B0609070205080204" pitchFamily="49" charset="-128"/>
                <a:ea typeface="ＭＳ ゴシック" panose="020B0609070205080204" pitchFamily="49" charset="-128"/>
              </a:rPr>
              <a:t>拡大</a:t>
            </a:r>
            <a:r>
              <a:rPr lang="ja-JP" altLang="en-US" sz="1050" dirty="0" smtClean="0">
                <a:solidFill>
                  <a:schemeClr val="tx1"/>
                </a:solidFill>
                <a:latin typeface="ＭＳ ゴシック" panose="020B0609070205080204" pitchFamily="49" charset="-128"/>
                <a:ea typeface="ＭＳ ゴシック" panose="020B0609070205080204" pitchFamily="49" charset="-128"/>
              </a:rPr>
              <a:t>。</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　　「ＯＳＡＫＡ女性活躍推進月間」に「「女活」フェスティバル（仮称）」を開催し、オール大阪で女性活躍推進の機運を醸成。</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smtClean="0">
                <a:solidFill>
                  <a:schemeClr val="tx1"/>
                </a:solidFill>
                <a:latin typeface="ＭＳ ゴシック" panose="020B0609070205080204" pitchFamily="49" charset="-128"/>
                <a:ea typeface="ＭＳ ゴシック" panose="020B0609070205080204" pitchFamily="49" charset="-128"/>
              </a:rPr>
              <a:t>　■　ドーンＣを「「女活」のホームグラウンド」に位置づけ、女性活躍を進める拠点として事業を展開。</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200" b="1"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200" b="1"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200" b="1"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200" b="1" dirty="0" smtClean="0">
                <a:solidFill>
                  <a:schemeClr val="tx1"/>
                </a:solidFill>
                <a:latin typeface="ＭＳ ゴシック" panose="020B0609070205080204" pitchFamily="49" charset="-128"/>
                <a:ea typeface="ＭＳ ゴシック" panose="020B0609070205080204" pitchFamily="49" charset="-128"/>
              </a:rPr>
              <a:t>　</a:t>
            </a:r>
            <a:r>
              <a:rPr lang="ja-JP" altLang="en-US" sz="1200" b="1" u="sng" dirty="0" smtClean="0">
                <a:solidFill>
                  <a:schemeClr val="tx1"/>
                </a:solidFill>
                <a:latin typeface="ＭＳ Ｐゴシック" panose="020B0600070205080204" pitchFamily="50" charset="-128"/>
                <a:ea typeface="ＭＳ Ｐゴシック" panose="020B0600070205080204" pitchFamily="50" charset="-128"/>
              </a:rPr>
              <a:t>Ａ　プロモーションの実施</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～「女性活躍の機運醸成」の戦略的広報を展開　～　</a:t>
            </a:r>
            <a:r>
              <a:rPr lang="ja-JP" altLang="en-US" sz="1200" b="1" dirty="0" smtClean="0">
                <a:solidFill>
                  <a:schemeClr val="tx1"/>
                </a:solidFill>
                <a:latin typeface="ＭＳ ゴシック" panose="020B0609070205080204" pitchFamily="49" charset="-128"/>
                <a:ea typeface="ＭＳ ゴシック" panose="020B0609070205080204" pitchFamily="49" charset="-128"/>
              </a:rPr>
              <a:t>　　 　　 　</a:t>
            </a:r>
            <a:r>
              <a:rPr lang="en-US" altLang="ja-JP" sz="1200" b="1" dirty="0" smtClean="0">
                <a:solidFill>
                  <a:schemeClr val="tx1"/>
                </a:solidFill>
                <a:latin typeface="+mj-ea"/>
                <a:ea typeface="+mj-ea"/>
              </a:rPr>
              <a:t>【</a:t>
            </a:r>
            <a:r>
              <a:rPr lang="ja-JP" altLang="en-US" sz="1200" b="1" dirty="0" smtClean="0">
                <a:solidFill>
                  <a:schemeClr val="tx1"/>
                </a:solidFill>
                <a:latin typeface="+mj-ea"/>
                <a:ea typeface="+mj-ea"/>
              </a:rPr>
              <a:t>約</a:t>
            </a:r>
            <a:r>
              <a:rPr lang="en-US" altLang="ja-JP" sz="1200" b="1" dirty="0" smtClean="0">
                <a:solidFill>
                  <a:schemeClr val="tx1"/>
                </a:solidFill>
                <a:latin typeface="+mj-ea"/>
                <a:ea typeface="+mj-ea"/>
              </a:rPr>
              <a:t>90</a:t>
            </a:r>
            <a:r>
              <a:rPr lang="ja-JP" altLang="en-US" sz="1200" b="1" dirty="0" smtClean="0">
                <a:solidFill>
                  <a:schemeClr val="tx1"/>
                </a:solidFill>
                <a:latin typeface="+mj-ea"/>
                <a:ea typeface="+mj-ea"/>
              </a:rPr>
              <a:t>万円</a:t>
            </a:r>
            <a:r>
              <a:rPr lang="en-US" altLang="ja-JP" sz="1200" b="1" dirty="0" smtClean="0">
                <a:solidFill>
                  <a:schemeClr val="tx1"/>
                </a:solidFill>
                <a:latin typeface="+mj-ea"/>
                <a:ea typeface="+mj-ea"/>
              </a:rPr>
              <a:t>】</a:t>
            </a:r>
            <a:r>
              <a:rPr lang="ja-JP" altLang="en-US" sz="1200" b="1" dirty="0" smtClean="0">
                <a:solidFill>
                  <a:schemeClr val="tx1"/>
                </a:solidFill>
                <a:latin typeface="ＭＳ ゴシック" panose="020B0609070205080204" pitchFamily="49" charset="-128"/>
                <a:ea typeface="ＭＳ ゴシック" panose="020B0609070205080204" pitchFamily="49" charset="-128"/>
              </a:rPr>
              <a:t>　　　　</a:t>
            </a:r>
            <a:endParaRPr lang="en-US" altLang="ja-JP" sz="1100" b="1"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　職場、家庭、地域等、あらゆる分野における「女性の活躍推進」の府民への浸透を図るとともに、</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「女性活躍推進月間」の趣旨、行事のＰＲを実施。</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　＜概要（イメージ）＞</a:t>
            </a:r>
            <a:endParaRPr lang="en-US" altLang="ja-JP" sz="1050" dirty="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smtClean="0">
                <a:solidFill>
                  <a:schemeClr val="tx1"/>
                </a:solidFill>
                <a:latin typeface="ＭＳ ゴシック" panose="020B0609070205080204" pitchFamily="49" charset="-128"/>
                <a:ea typeface="ＭＳ ゴシック" panose="020B0609070205080204" pitchFamily="49" charset="-128"/>
              </a:rPr>
              <a:t>　　　知事とゲストによるイベントを実施、併せてその記録を映像化・提供するなど戦略的な広報を展開。</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　　（時期：８月　ＯＳＡＫＡ女性活躍推進月間前）</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　</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200" b="1" dirty="0" smtClean="0">
                <a:solidFill>
                  <a:schemeClr val="tx1"/>
                </a:solidFill>
                <a:latin typeface="ＭＳ ゴシック" panose="020B0609070205080204" pitchFamily="49" charset="-128"/>
                <a:ea typeface="ＭＳ ゴシック" panose="020B0609070205080204" pitchFamily="49" charset="-128"/>
              </a:rPr>
              <a:t>　</a:t>
            </a:r>
            <a:r>
              <a:rPr lang="ja-JP" altLang="en-US" sz="1200" b="1" u="sng" dirty="0" smtClean="0">
                <a:solidFill>
                  <a:schemeClr val="tx1"/>
                </a:solidFill>
                <a:latin typeface="ＭＳ Ｐゴシック" panose="020B0600070205080204" pitchFamily="50" charset="-128"/>
                <a:ea typeface="ＭＳ Ｐゴシック" panose="020B0600070205080204" pitchFamily="50" charset="-128"/>
              </a:rPr>
              <a:t>Ｂ　「女活」フェスティバル（仮称）の開催</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～ドーンＣを「女活のホームグラ</a:t>
            </a:r>
            <a:r>
              <a:rPr lang="ja-JP" altLang="en-US" sz="1200" b="1" dirty="0">
                <a:solidFill>
                  <a:schemeClr val="tx1"/>
                </a:solidFill>
                <a:latin typeface="ＭＳ Ｐゴシック" panose="020B0600070205080204" pitchFamily="50" charset="-128"/>
                <a:ea typeface="ＭＳ Ｐゴシック" panose="020B0600070205080204" pitchFamily="50" charset="-128"/>
              </a:rPr>
              <a:t>ウ</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ンド」に～ 　　　　　</a:t>
            </a:r>
            <a:r>
              <a:rPr lang="ja-JP" altLang="en-US" sz="1200" b="1" dirty="0" smtClean="0">
                <a:solidFill>
                  <a:schemeClr val="tx1"/>
                </a:solidFill>
                <a:latin typeface="+mj-ea"/>
                <a:ea typeface="+mj-ea"/>
              </a:rPr>
              <a:t>　</a:t>
            </a:r>
            <a:r>
              <a:rPr lang="en-US" altLang="ja-JP" sz="1200" b="1" dirty="0" smtClean="0">
                <a:solidFill>
                  <a:schemeClr val="tx1"/>
                </a:solidFill>
                <a:latin typeface="+mj-ea"/>
                <a:ea typeface="+mj-ea"/>
              </a:rPr>
              <a:t>【</a:t>
            </a:r>
            <a:r>
              <a:rPr lang="ja-JP" altLang="en-US" sz="1200" b="1" dirty="0" smtClean="0">
                <a:solidFill>
                  <a:schemeClr val="tx1"/>
                </a:solidFill>
                <a:latin typeface="+mj-ea"/>
                <a:ea typeface="+mj-ea"/>
              </a:rPr>
              <a:t>約</a:t>
            </a:r>
            <a:r>
              <a:rPr lang="en-US" altLang="ja-JP" sz="1200" b="1" dirty="0" smtClean="0">
                <a:solidFill>
                  <a:schemeClr val="tx1"/>
                </a:solidFill>
                <a:latin typeface="+mj-ea"/>
                <a:ea typeface="+mj-ea"/>
              </a:rPr>
              <a:t>340</a:t>
            </a:r>
            <a:r>
              <a:rPr lang="ja-JP" altLang="en-US" sz="1200" b="1" dirty="0" smtClean="0">
                <a:solidFill>
                  <a:schemeClr val="tx1"/>
                </a:solidFill>
                <a:latin typeface="+mj-ea"/>
                <a:ea typeface="+mj-ea"/>
              </a:rPr>
              <a:t>万円</a:t>
            </a:r>
            <a:r>
              <a:rPr lang="en-US" altLang="ja-JP" sz="1200" b="1" dirty="0" smtClean="0">
                <a:solidFill>
                  <a:schemeClr val="tx1"/>
                </a:solidFill>
                <a:latin typeface="+mj-ea"/>
                <a:ea typeface="+mj-ea"/>
              </a:rPr>
              <a:t>】</a:t>
            </a:r>
            <a:endParaRPr lang="en-US" altLang="ja-JP" sz="1050" dirty="0" smtClean="0">
              <a:solidFill>
                <a:schemeClr val="tx1"/>
              </a:solidFill>
              <a:latin typeface="+mj-ea"/>
              <a:ea typeface="+mj-ea"/>
            </a:endParaRPr>
          </a:p>
          <a:p>
            <a:pPr>
              <a:lnSpc>
                <a:spcPts val="1250"/>
              </a:lnSpc>
            </a:pPr>
            <a:r>
              <a:rPr lang="ja-JP" altLang="en-US" sz="1050" dirty="0" smtClean="0">
                <a:solidFill>
                  <a:schemeClr val="tx1"/>
                </a:solidFill>
                <a:latin typeface="ＭＳ ゴシック" panose="020B0609070205080204" pitchFamily="49" charset="-128"/>
                <a:ea typeface="ＭＳ ゴシック" panose="020B0609070205080204" pitchFamily="49" charset="-128"/>
              </a:rPr>
              <a:t>　　ドーンＣを「女活」のホームグラウンドに位置付け、女性</a:t>
            </a:r>
            <a:r>
              <a:rPr lang="ja-JP" altLang="en-US" sz="1050" dirty="0">
                <a:solidFill>
                  <a:schemeClr val="tx1"/>
                </a:solidFill>
                <a:latin typeface="ＭＳ ゴシック" panose="020B0609070205080204" pitchFamily="49" charset="-128"/>
                <a:ea typeface="ＭＳ ゴシック" panose="020B0609070205080204" pitchFamily="49" charset="-128"/>
              </a:rPr>
              <a:t>活躍推進月間</a:t>
            </a:r>
            <a:r>
              <a:rPr lang="ja-JP" altLang="en-US" sz="1050" dirty="0" smtClean="0">
                <a:solidFill>
                  <a:schemeClr val="tx1"/>
                </a:solidFill>
                <a:latin typeface="ＭＳ ゴシック" panose="020B0609070205080204" pitchFamily="49" charset="-128"/>
                <a:ea typeface="ＭＳ ゴシック" panose="020B0609070205080204" pitchFamily="49" charset="-128"/>
              </a:rPr>
              <a:t>にセミナー等のイベントを集約して実施。</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　＜概要（イメージ）＞</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　　内容：企業</a:t>
            </a:r>
            <a:r>
              <a:rPr lang="ja-JP" altLang="en-US" sz="1050" dirty="0">
                <a:solidFill>
                  <a:schemeClr val="tx1"/>
                </a:solidFill>
                <a:latin typeface="ＭＳ ゴシック" panose="020B0609070205080204" pitchFamily="49" charset="-128"/>
                <a:ea typeface="ＭＳ ゴシック" panose="020B0609070205080204" pitchFamily="49" charset="-128"/>
              </a:rPr>
              <a:t>、地域</a:t>
            </a:r>
            <a:r>
              <a:rPr lang="ja-JP" altLang="en-US" sz="1050" dirty="0" smtClean="0">
                <a:solidFill>
                  <a:schemeClr val="tx1"/>
                </a:solidFill>
                <a:latin typeface="ＭＳ ゴシック" panose="020B0609070205080204" pitchFamily="49" charset="-128"/>
                <a:ea typeface="ＭＳ ゴシック" panose="020B0609070205080204" pitchFamily="49" charset="-128"/>
              </a:rPr>
              <a:t>、農業</a:t>
            </a:r>
            <a:r>
              <a:rPr lang="ja-JP" altLang="en-US" sz="1050" dirty="0">
                <a:solidFill>
                  <a:schemeClr val="tx1"/>
                </a:solidFill>
                <a:latin typeface="ＭＳ ゴシック" panose="020B0609070205080204" pitchFamily="49" charset="-128"/>
                <a:ea typeface="ＭＳ ゴシック" panose="020B0609070205080204" pitchFamily="49" charset="-128"/>
              </a:rPr>
              <a:t>など幅広い分野から人々が</a:t>
            </a:r>
            <a:r>
              <a:rPr lang="ja-JP" altLang="en-US" sz="1050" dirty="0" smtClean="0">
                <a:solidFill>
                  <a:schemeClr val="tx1"/>
                </a:solidFill>
                <a:latin typeface="ＭＳ ゴシック" panose="020B0609070205080204" pitchFamily="49" charset="-128"/>
                <a:ea typeface="ＭＳ ゴシック" panose="020B0609070205080204" pitchFamily="49" charset="-128"/>
              </a:rPr>
              <a:t>集い意見交換する「女活」フェスティバル（仮称）を開催。</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　　時期：９月（女性活躍推進月間中の金・土）　</a:t>
            </a:r>
            <a:r>
              <a:rPr lang="ja-JP" altLang="en-US" sz="1050" dirty="0">
                <a:solidFill>
                  <a:schemeClr val="tx1"/>
                </a:solidFill>
                <a:latin typeface="ＭＳ ゴシック" panose="020B0609070205080204" pitchFamily="49" charset="-128"/>
                <a:ea typeface="ＭＳ ゴシック" panose="020B0609070205080204" pitchFamily="49" charset="-128"/>
              </a:rPr>
              <a:t>　</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200" b="1" dirty="0" smtClean="0">
                <a:solidFill>
                  <a:schemeClr val="tx1"/>
                </a:solidFill>
                <a:latin typeface="ＭＳ ゴシック" panose="020B0609070205080204" pitchFamily="49" charset="-128"/>
                <a:ea typeface="ＭＳ ゴシック" panose="020B0609070205080204" pitchFamily="49" charset="-128"/>
              </a:rPr>
              <a:t>　</a:t>
            </a:r>
            <a:r>
              <a:rPr lang="ja-JP" altLang="en-US" sz="1200" b="1" u="sng" dirty="0" smtClean="0">
                <a:solidFill>
                  <a:schemeClr val="tx1"/>
                </a:solidFill>
                <a:latin typeface="+mj-ea"/>
                <a:ea typeface="+mj-ea"/>
              </a:rPr>
              <a:t>Ｃ　「女活塾」（仮称）の開催</a:t>
            </a:r>
            <a:r>
              <a:rPr lang="ja-JP" altLang="en-US" sz="1200" b="1" dirty="0" smtClean="0">
                <a:solidFill>
                  <a:schemeClr val="tx1"/>
                </a:solidFill>
                <a:latin typeface="+mj-ea"/>
                <a:ea typeface="+mj-ea"/>
              </a:rPr>
              <a:t>　　～「女活のリーダー」を養成　～</a:t>
            </a:r>
            <a:r>
              <a:rPr lang="ja-JP" altLang="en-US" sz="1200" b="1" dirty="0" smtClean="0">
                <a:solidFill>
                  <a:schemeClr val="tx1"/>
                </a:solidFill>
                <a:latin typeface="ＭＳ ゴシック" panose="020B0609070205080204" pitchFamily="49" charset="-128"/>
                <a:ea typeface="ＭＳ ゴシック" panose="020B0609070205080204" pitchFamily="49" charset="-128"/>
              </a:rPr>
              <a:t>　　　　　　　　　</a:t>
            </a:r>
            <a:r>
              <a:rPr lang="en-US" altLang="ja-JP" sz="1200" b="1" dirty="0" smtClean="0">
                <a:solidFill>
                  <a:schemeClr val="tx1"/>
                </a:solidFill>
                <a:latin typeface="+mn-ea"/>
              </a:rPr>
              <a:t>【</a:t>
            </a:r>
            <a:r>
              <a:rPr lang="ja-JP" altLang="en-US" sz="1200" b="1" dirty="0" smtClean="0">
                <a:solidFill>
                  <a:schemeClr val="tx1"/>
                </a:solidFill>
                <a:latin typeface="+mn-ea"/>
              </a:rPr>
              <a:t>約</a:t>
            </a:r>
            <a:r>
              <a:rPr lang="en-US" altLang="ja-JP" sz="1200" b="1" dirty="0" smtClean="0">
                <a:solidFill>
                  <a:schemeClr val="tx1"/>
                </a:solidFill>
                <a:latin typeface="+mn-ea"/>
              </a:rPr>
              <a:t>40</a:t>
            </a:r>
            <a:r>
              <a:rPr lang="ja-JP" altLang="en-US" sz="1200" b="1" dirty="0" smtClean="0">
                <a:solidFill>
                  <a:schemeClr val="tx1"/>
                </a:solidFill>
                <a:latin typeface="+mn-ea"/>
              </a:rPr>
              <a:t>万円</a:t>
            </a:r>
            <a:r>
              <a:rPr lang="en-US" altLang="ja-JP" sz="1200" b="1" dirty="0" smtClean="0">
                <a:solidFill>
                  <a:schemeClr val="tx1"/>
                </a:solidFill>
                <a:latin typeface="+mn-ea"/>
              </a:rPr>
              <a:t>】</a:t>
            </a:r>
          </a:p>
          <a:p>
            <a:pPr>
              <a:lnSpc>
                <a:spcPts val="1250"/>
              </a:lnSpc>
            </a:pPr>
            <a:r>
              <a:rPr lang="ja-JP" altLang="en-US"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企業経営者など、職場における「女活」の推進・普及を担う「女活のリーダー」を養成。</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　＜概要（イメージ）＞</a:t>
            </a:r>
            <a:endParaRPr lang="en-US" altLang="ja-JP" sz="1050" dirty="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内容：ドーンＣ内に</a:t>
            </a:r>
            <a:r>
              <a:rPr lang="ja-JP" altLang="en-US" sz="1050" dirty="0" smtClean="0">
                <a:solidFill>
                  <a:schemeClr val="tx1"/>
                </a:solidFill>
                <a:latin typeface="ＭＳ ゴシック" panose="020B0609070205080204" pitchFamily="49" charset="-128"/>
                <a:ea typeface="ＭＳ ゴシック" panose="020B0609070205080204" pitchFamily="49" charset="-128"/>
              </a:rPr>
              <a:t>、「女活」に取り組む</a:t>
            </a:r>
            <a:r>
              <a:rPr lang="ja-JP" altLang="en-US" sz="1050" dirty="0">
                <a:solidFill>
                  <a:schemeClr val="tx1"/>
                </a:solidFill>
                <a:latin typeface="ＭＳ ゴシック" panose="020B0609070205080204" pitchFamily="49" charset="-128"/>
                <a:ea typeface="ＭＳ ゴシック" panose="020B0609070205080204" pitchFamily="49" charset="-128"/>
              </a:rPr>
              <a:t>企業経営者等を講師とした「女活塾」</a:t>
            </a:r>
            <a:r>
              <a:rPr lang="ja-JP" altLang="en-US" sz="1050" dirty="0" smtClean="0">
                <a:solidFill>
                  <a:schemeClr val="tx1"/>
                </a:solidFill>
                <a:latin typeface="ＭＳ ゴシック" panose="020B0609070205080204" pitchFamily="49" charset="-128"/>
                <a:ea typeface="ＭＳ ゴシック" panose="020B0609070205080204" pitchFamily="49" charset="-128"/>
              </a:rPr>
              <a:t>を開催。</a:t>
            </a:r>
            <a:endParaRPr lang="en-US" altLang="ja-JP" sz="1050" dirty="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異業種交流会等を</a:t>
            </a:r>
            <a:r>
              <a:rPr lang="ja-JP" altLang="en-US" sz="1050" dirty="0">
                <a:solidFill>
                  <a:schemeClr val="tx1"/>
                </a:solidFill>
                <a:latin typeface="ＭＳ ゴシック" panose="020B0609070205080204" pitchFamily="49" charset="-128"/>
                <a:ea typeface="ＭＳ ゴシック" panose="020B0609070205080204" pitchFamily="49" charset="-128"/>
              </a:rPr>
              <a:t>実施し</a:t>
            </a:r>
            <a:r>
              <a:rPr lang="ja-JP" altLang="en-US" sz="1050" dirty="0" smtClean="0">
                <a:solidFill>
                  <a:schemeClr val="tx1"/>
                </a:solidFill>
                <a:latin typeface="ＭＳ ゴシック" panose="020B0609070205080204" pitchFamily="49" charset="-128"/>
                <a:ea typeface="ＭＳ ゴシック" panose="020B0609070205080204" pitchFamily="49" charset="-128"/>
              </a:rPr>
              <a:t>、女性活躍に取組む人たちの交流拠点化をめざす。</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　　　　　経済団体や企業が主催する研修会等に府職員を派遣する「出前講座」を実施。</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smtClean="0">
                <a:solidFill>
                  <a:schemeClr val="tx1"/>
                </a:solidFill>
                <a:latin typeface="ＭＳ ゴシック" panose="020B0609070205080204" pitchFamily="49" charset="-128"/>
                <a:ea typeface="ＭＳ ゴシック" panose="020B0609070205080204" pitchFamily="49" charset="-128"/>
              </a:rPr>
              <a:t>　　　時期：年５回（予定）、出前講座年１０回（予定</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a:lnSpc>
                <a:spcPts val="500"/>
              </a:lnSpc>
            </a:pP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algn="ctr">
              <a:lnSpc>
                <a:spcPts val="1250"/>
              </a:lnSpc>
            </a:pPr>
            <a:r>
              <a:rPr lang="ja-JP" altLang="en-US" sz="1200" b="1" dirty="0" smtClean="0">
                <a:solidFill>
                  <a:schemeClr val="tx1"/>
                </a:solidFill>
                <a:latin typeface="ＭＳ ゴシック" panose="020B0609070205080204" pitchFamily="49" charset="-128"/>
                <a:ea typeface="ＭＳ ゴシック" panose="020B0609070205080204" pitchFamily="49" charset="-128"/>
              </a:rPr>
              <a:t>上記プロモーション、フェスティバル、「女活塾」（仮称）を「ＯＳＡＫＡ女性活躍推進会議」でバックアップ</a:t>
            </a:r>
            <a:endParaRPr lang="en-US" altLang="ja-JP" sz="1050" b="1" dirty="0">
              <a:solidFill>
                <a:schemeClr val="tx1"/>
              </a:solidFill>
              <a:latin typeface="+mj-ea"/>
              <a:ea typeface="+mj-ea"/>
            </a:endParaRP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　　</a:t>
            </a:r>
            <a:endParaRPr lang="en-US" altLang="ja-JP" sz="1050" b="1"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rPr>
              <a:t>　</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ja-JP" altLang="en-US" sz="1050" dirty="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ja-JP" altLang="en-US" sz="1050" dirty="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p:txBody>
      </p:sp>
      <p:sp>
        <p:nvSpPr>
          <p:cNvPr id="24" name="正方形/長方形 23"/>
          <p:cNvSpPr/>
          <p:nvPr/>
        </p:nvSpPr>
        <p:spPr>
          <a:xfrm>
            <a:off x="8532440" y="6497960"/>
            <a:ext cx="611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８</a:t>
            </a:r>
            <a:endParaRPr lang="en-US" altLang="ja-JP" sz="1400" dirty="0" smtClean="0">
              <a:solidFill>
                <a:schemeClr val="tx1"/>
              </a:solidFill>
            </a:endParaRPr>
          </a:p>
        </p:txBody>
      </p:sp>
    </p:spTree>
    <p:extLst>
      <p:ext uri="{BB962C8B-B14F-4D97-AF65-F5344CB8AC3E}">
        <p14:creationId xmlns:p14="http://schemas.microsoft.com/office/powerpoint/2010/main" val="2093113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3771</TotalTime>
  <Words>808</Words>
  <Application>Microsoft Office PowerPoint</Application>
  <PresentationFormat>画面に合わせる (4:3)</PresentationFormat>
  <Paragraphs>250</Paragraphs>
  <Slides>11</Slides>
  <Notes>5</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スリップストリーム</vt:lpstr>
      <vt:lpstr>PowerPoint プレゼンテーション</vt:lpstr>
      <vt:lpstr>１　最近の動き　　</vt:lpstr>
      <vt:lpstr>２　男女共同参画プラン（2016－2020）の概要</vt:lpstr>
      <vt:lpstr>PowerPoint プレゼンテーション</vt:lpstr>
      <vt:lpstr>〔参考〕女性活躍推進法の実施状況　　</vt:lpstr>
      <vt:lpstr>〔参考〕ＯＳＡＫＡ女性活躍推進会議（Ｈ２７）</vt:lpstr>
      <vt:lpstr>PowerPoint プレゼンテーション</vt:lpstr>
      <vt:lpstr>PowerPoint プレゼンテーション</vt:lpstr>
      <vt:lpstr>PowerPoint プレゼンテーション</vt:lpstr>
      <vt:lpstr>４　平成２９年度の取組　企業支援 　　</vt:lpstr>
      <vt:lpstr>４　平成２９年度の取組　相談体制の充実・強化　　</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大阪府の男女共同参画施策について  ～｢新たな大阪府男女共同参画計画の策定｣～</dc:title>
  <dc:creator>上垣　正樹</dc:creator>
  <cp:lastModifiedBy>藤浪　悠暉</cp:lastModifiedBy>
  <cp:revision>356</cp:revision>
  <cp:lastPrinted>2017-03-23T08:05:54Z</cp:lastPrinted>
  <dcterms:created xsi:type="dcterms:W3CDTF">2015-06-08T01:15:38Z</dcterms:created>
  <dcterms:modified xsi:type="dcterms:W3CDTF">2017-05-15T02:09:16Z</dcterms:modified>
</cp:coreProperties>
</file>