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480" r:id="rId3"/>
    <p:sldId id="466" r:id="rId4"/>
    <p:sldId id="468" r:id="rId5"/>
    <p:sldId id="472" r:id="rId6"/>
    <p:sldId id="474" r:id="rId7"/>
    <p:sldId id="475" r:id="rId8"/>
    <p:sldId id="476" r:id="rId9"/>
    <p:sldId id="340" r:id="rId10"/>
    <p:sldId id="478" r:id="rId11"/>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49" autoAdjust="0"/>
    <p:restoredTop sz="94565" autoAdjust="0"/>
  </p:normalViewPr>
  <p:slideViewPr>
    <p:cSldViewPr>
      <p:cViewPr>
        <p:scale>
          <a:sx n="75" d="100"/>
          <a:sy n="75" d="100"/>
        </p:scale>
        <p:origin x="-1716" y="-162"/>
      </p:cViewPr>
      <p:guideLst>
        <p:guide orient="horz" pos="2160"/>
        <p:guide pos="2880"/>
      </p:guideLst>
    </p:cSldViewPr>
  </p:slideViewPr>
  <p:outlineViewPr>
    <p:cViewPr>
      <p:scale>
        <a:sx n="33" d="100"/>
        <a:sy n="33" d="100"/>
      </p:scale>
      <p:origin x="0" y="20118"/>
    </p:cViewPr>
  </p:outlineViewPr>
  <p:notesTextViewPr>
    <p:cViewPr>
      <p:scale>
        <a:sx n="1" d="1"/>
        <a:sy n="1" d="1"/>
      </p:scale>
      <p:origin x="0" y="0"/>
    </p:cViewPr>
  </p:notesTextViewPr>
  <p:sorterViewPr>
    <p:cViewPr>
      <p:scale>
        <a:sx n="39" d="100"/>
        <a:sy n="39" d="100"/>
      </p:scale>
      <p:origin x="0" y="0"/>
    </p:cViewPr>
  </p:sorterViewPr>
  <p:notesViewPr>
    <p:cSldViewPr>
      <p:cViewPr varScale="1">
        <p:scale>
          <a:sx n="50" d="100"/>
          <a:sy n="50" d="100"/>
        </p:scale>
        <p:origin x="-2976" y="-108"/>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0"/>
            <a:ext cx="2880101" cy="488793"/>
          </a:xfrm>
          <a:prstGeom prst="rect">
            <a:avLst/>
          </a:prstGeom>
        </p:spPr>
        <p:txBody>
          <a:bodyPr vert="horz" lIns="89675" tIns="44838" rIns="89675" bIns="44838" rtlCol="0"/>
          <a:lstStyle>
            <a:lvl1pPr algn="r">
              <a:defRPr sz="1200"/>
            </a:lvl1pPr>
          </a:lstStyle>
          <a:p>
            <a:fld id="{3D4DBB57-C718-4B5E-A311-C69F87B34FD7}" type="datetimeFigureOut">
              <a:rPr kumimoji="1" lang="ja-JP" altLang="en-US" smtClean="0"/>
              <a:t>2018/3/19</a:t>
            </a:fld>
            <a:endParaRPr kumimoji="1" lang="ja-JP" altLang="en-US"/>
          </a:p>
        </p:txBody>
      </p:sp>
      <p:sp>
        <p:nvSpPr>
          <p:cNvPr id="4" name="フッター プレースホルダー 3"/>
          <p:cNvSpPr>
            <a:spLocks noGrp="1"/>
          </p:cNvSpPr>
          <p:nvPr>
            <p:ph type="ftr" sz="quarter" idx="2"/>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88792"/>
          </a:xfrm>
          <a:prstGeom prst="rect">
            <a:avLst/>
          </a:prstGeom>
        </p:spPr>
        <p:txBody>
          <a:bodyPr vert="horz" lIns="89675" tIns="44838" rIns="89675" bIns="44838" rtlCol="0" anchor="b"/>
          <a:lstStyle>
            <a:lvl1pPr algn="r">
              <a:defRPr sz="1200"/>
            </a:lvl1pPr>
          </a:lstStyle>
          <a:p>
            <a:fld id="{B16B8ED0-CEEF-4353-97F9-9872E1B24974}" type="slidenum">
              <a:rPr kumimoji="1" lang="ja-JP" altLang="en-US" smtClean="0"/>
              <a:t>‹#›</a:t>
            </a:fld>
            <a:endParaRPr kumimoji="1" lang="ja-JP" altLang="en-US"/>
          </a:p>
        </p:txBody>
      </p:sp>
    </p:spTree>
    <p:extLst>
      <p:ext uri="{BB962C8B-B14F-4D97-AF65-F5344CB8AC3E}">
        <p14:creationId xmlns:p14="http://schemas.microsoft.com/office/powerpoint/2010/main" val="118708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CBED740D-A95A-4A20-B886-23A159902EFE}" type="datetimeFigureOut">
              <a:rPr kumimoji="1" lang="ja-JP" altLang="en-US" smtClean="0"/>
              <a:t>2018/3/19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C46CAE3B-55FB-4DC8-BF1C-701413ECA784}" type="slidenum">
              <a:rPr kumimoji="1" lang="ja-JP" altLang="en-US" smtClean="0"/>
              <a:t>‹#›</a:t>
            </a:fld>
            <a:endParaRPr kumimoji="1" lang="ja-JP" altLang="en-US"/>
          </a:p>
        </p:txBody>
      </p:sp>
    </p:spTree>
    <p:extLst>
      <p:ext uri="{BB962C8B-B14F-4D97-AF65-F5344CB8AC3E}">
        <p14:creationId xmlns:p14="http://schemas.microsoft.com/office/powerpoint/2010/main" val="18680816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2500" y="757238"/>
            <a:ext cx="5037138" cy="37798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A3B7A-1FE9-44D3-BEF2-DD56F4023CAC}" type="slidenum">
              <a:rPr kumimoji="1" lang="ja-JP" altLang="en-US" smtClean="0"/>
              <a:t>2</a:t>
            </a:fld>
            <a:endParaRPr kumimoji="1" lang="ja-JP" altLang="en-US"/>
          </a:p>
        </p:txBody>
      </p:sp>
    </p:spTree>
    <p:extLst>
      <p:ext uri="{BB962C8B-B14F-4D97-AF65-F5344CB8AC3E}">
        <p14:creationId xmlns:p14="http://schemas.microsoft.com/office/powerpoint/2010/main" val="283811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163063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5</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6</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7</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FF056F-C776-4CDE-9BA4-9856B5A8D477}" type="slidenum">
              <a:rPr kumimoji="1" lang="ja-JP" altLang="en-US" smtClean="0"/>
              <a:t>8</a:t>
            </a:fld>
            <a:endParaRPr kumimoji="1" lang="ja-JP" altLang="en-US"/>
          </a:p>
        </p:txBody>
      </p:sp>
    </p:spTree>
    <p:extLst>
      <p:ext uri="{BB962C8B-B14F-4D97-AF65-F5344CB8AC3E}">
        <p14:creationId xmlns:p14="http://schemas.microsoft.com/office/powerpoint/2010/main" val="163063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6CAE3B-55FB-4DC8-BF1C-701413ECA784}" type="slidenum">
              <a:rPr kumimoji="1" lang="ja-JP" altLang="en-US" smtClean="0"/>
              <a:t>9</a:t>
            </a:fld>
            <a:endParaRPr kumimoji="1" lang="ja-JP" altLang="en-US"/>
          </a:p>
        </p:txBody>
      </p:sp>
    </p:spTree>
    <p:extLst>
      <p:ext uri="{BB962C8B-B14F-4D97-AF65-F5344CB8AC3E}">
        <p14:creationId xmlns:p14="http://schemas.microsoft.com/office/powerpoint/2010/main" val="27029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4BFF095-A7B1-4519-80B1-E7F923248765}" type="datetime1">
              <a:rPr kumimoji="1" lang="ja-JP" altLang="en-US" smtClean="0"/>
              <a:t>2018/3/19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C269CA5-A0B3-45C2-8A15-E6AA781FE043}" type="datetime1">
              <a:rPr kumimoji="1" lang="ja-JP" altLang="en-US" smtClean="0"/>
              <a:t>2018/3/19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AC64C6-EBC0-4431-9208-6AEF4249C69B}" type="datetime1">
              <a:rPr kumimoji="1" lang="ja-JP" altLang="en-US" smtClean="0"/>
              <a:t>2018/3/19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16C295-5BF1-4F16-A630-56DD2873403B}" type="datetime1">
              <a:rPr kumimoji="1" lang="ja-JP" altLang="en-US" smtClean="0"/>
              <a:t>2018/3/19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DE4577B-5A0F-4DC5-B197-E0C56A6E3245}" type="datetime1">
              <a:rPr kumimoji="1" lang="ja-JP" altLang="en-US" smtClean="0"/>
              <a:t>2018/3/19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3867DB-0603-4243-8A08-B6D223878A4F}" type="datetime1">
              <a:rPr kumimoji="1" lang="ja-JP" altLang="en-US" smtClean="0"/>
              <a:t>2018/3/19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5A6F76C-0CD0-463C-BB41-F86FFE8A0C90}" type="datetime1">
              <a:rPr kumimoji="1" lang="ja-JP" altLang="en-US" smtClean="0"/>
              <a:t>2018/3/19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77519C2-36B6-4CE2-BE16-BC61E005A6CC}" type="datetime1">
              <a:rPr kumimoji="1" lang="ja-JP" altLang="en-US" smtClean="0"/>
              <a:t>2018/3/19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07006-70C9-4DC0-9208-BAEB23A1BD02}" type="datetime1">
              <a:rPr kumimoji="1" lang="ja-JP" altLang="en-US" smtClean="0"/>
              <a:t>2018/3/19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02D88F-E3E0-4034-BCBC-63652A370962}" type="datetime1">
              <a:rPr kumimoji="1" lang="ja-JP" altLang="en-US" smtClean="0"/>
              <a:t>2018/3/19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F33D2D-B580-40E5-9876-B1A265430712}" type="datetime1">
              <a:rPr kumimoji="1" lang="ja-JP" altLang="en-US" smtClean="0"/>
              <a:t>2018/3/19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E62E580-EE82-4BD1-99DD-0CE16D2B67E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844E7C0-313D-41C1-85F4-26F7D5740A9A}" type="datetime1">
              <a:rPr kumimoji="1" lang="ja-JP" altLang="en-US" smtClean="0"/>
              <a:t>2018/3/19</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62E580-EE82-4BD1-99DD-0CE16D2B67E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hyperlink" Target="http://www.dawncenter.jp/topics/fes/top.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5229200"/>
            <a:ext cx="8424936" cy="1314167"/>
          </a:xfrm>
        </p:spPr>
        <p:txBody>
          <a:bodyPr>
            <a:normAutofit/>
          </a:bodyPr>
          <a:lstStyle/>
          <a:p>
            <a:pPr algn="ctr"/>
            <a:r>
              <a:rPr lang="ja-JP" altLang="en-US" dirty="0" smtClean="0">
                <a:latin typeface="メイリオ" panose="020B0604030504040204" pitchFamily="50" charset="-128"/>
                <a:ea typeface="Meiryo UI" panose="020B0604030504040204" pitchFamily="50" charset="-128"/>
              </a:rPr>
              <a:t>平成</a:t>
            </a:r>
            <a:r>
              <a:rPr lang="en-US" altLang="ja-JP" dirty="0" smtClean="0">
                <a:latin typeface="メイリオ" panose="020B0604030504040204" pitchFamily="50" charset="-128"/>
                <a:ea typeface="Meiryo UI" panose="020B0604030504040204" pitchFamily="50" charset="-128"/>
              </a:rPr>
              <a:t>30</a:t>
            </a:r>
            <a:r>
              <a:rPr lang="ja-JP" altLang="en-US" dirty="0" smtClean="0">
                <a:latin typeface="メイリオ" panose="020B0604030504040204" pitchFamily="50" charset="-128"/>
                <a:ea typeface="Meiryo UI" panose="020B0604030504040204" pitchFamily="50" charset="-128"/>
              </a:rPr>
              <a:t>年</a:t>
            </a:r>
            <a:r>
              <a:rPr lang="en-US" altLang="ja-JP" dirty="0" smtClean="0">
                <a:latin typeface="メイリオ" panose="020B0604030504040204" pitchFamily="50" charset="-128"/>
                <a:ea typeface="Meiryo UI" panose="020B0604030504040204" pitchFamily="50" charset="-128"/>
              </a:rPr>
              <a:t>2</a:t>
            </a:r>
            <a:r>
              <a:rPr lang="ja-JP" altLang="en-US" dirty="0" smtClean="0">
                <a:latin typeface="メイリオ" panose="020B0604030504040204" pitchFamily="50" charset="-128"/>
                <a:ea typeface="Meiryo UI" panose="020B0604030504040204" pitchFamily="50" charset="-128"/>
              </a:rPr>
              <a:t>月</a:t>
            </a:r>
            <a:r>
              <a:rPr lang="en-US" altLang="ja-JP" dirty="0" smtClean="0">
                <a:latin typeface="メイリオ" panose="020B0604030504040204" pitchFamily="50" charset="-128"/>
                <a:ea typeface="Meiryo UI" panose="020B0604030504040204" pitchFamily="50" charset="-128"/>
              </a:rPr>
              <a:t>16</a:t>
            </a:r>
            <a:r>
              <a:rPr lang="ja-JP" altLang="en-US" dirty="0" smtClean="0">
                <a:latin typeface="メイリオ" panose="020B0604030504040204" pitchFamily="50" charset="-128"/>
                <a:ea typeface="Meiryo UI" panose="020B0604030504040204" pitchFamily="50" charset="-128"/>
              </a:rPr>
              <a:t>日</a:t>
            </a:r>
            <a:endParaRPr lang="ja-JP" altLang="en-US" dirty="0">
              <a:latin typeface="メイリオ" panose="020B0604030504040204" pitchFamily="50" charset="-128"/>
              <a:ea typeface="Meiryo UI" panose="020B0604030504040204" pitchFamily="50" charset="-128"/>
            </a:endParaRPr>
          </a:p>
          <a:p>
            <a:pPr algn="ctr"/>
            <a:r>
              <a:rPr lang="ja-JP" altLang="en-US" dirty="0" smtClean="0">
                <a:latin typeface="メイリオ" panose="020B0604030504040204" pitchFamily="50" charset="-128"/>
                <a:ea typeface="Meiryo UI" panose="020B0604030504040204" pitchFamily="50" charset="-128"/>
              </a:rPr>
              <a:t>大阪府男女共同参画審議会　資料</a:t>
            </a:r>
            <a:endParaRPr lang="ja-JP" altLang="en-US" dirty="0">
              <a:latin typeface="メイリオ" panose="020B0604030504040204" pitchFamily="50" charset="-128"/>
              <a:ea typeface="Meiryo UI" panose="020B0604030504040204" pitchFamily="50" charset="-128"/>
            </a:endParaRPr>
          </a:p>
          <a:p>
            <a:pPr algn="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111283" y="1052736"/>
            <a:ext cx="8928992"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accent1"/>
                </a:solidFill>
                <a:latin typeface="メイリオ" panose="020B0604030504040204" pitchFamily="50" charset="-128"/>
                <a:ea typeface="メイリオ" panose="020B0604030504040204" pitchFamily="50" charset="-128"/>
              </a:rPr>
              <a:t>平成</a:t>
            </a:r>
            <a:r>
              <a:rPr lang="en-US" altLang="ja-JP" sz="3600" b="1" dirty="0" smtClean="0">
                <a:solidFill>
                  <a:schemeClr val="accent1"/>
                </a:solidFill>
                <a:latin typeface="メイリオ" panose="020B0604030504040204" pitchFamily="50" charset="-128"/>
                <a:ea typeface="メイリオ" panose="020B0604030504040204" pitchFamily="50" charset="-128"/>
              </a:rPr>
              <a:t>29</a:t>
            </a:r>
            <a:r>
              <a:rPr lang="ja-JP" altLang="en-US" sz="3600" b="1" dirty="0" smtClean="0">
                <a:solidFill>
                  <a:schemeClr val="accent1"/>
                </a:solidFill>
                <a:latin typeface="メイリオ" panose="020B0604030504040204" pitchFamily="50" charset="-128"/>
                <a:ea typeface="メイリオ" panose="020B0604030504040204" pitchFamily="50" charset="-128"/>
              </a:rPr>
              <a:t>年度及び平成</a:t>
            </a:r>
            <a:r>
              <a:rPr lang="en-US" altLang="ja-JP" sz="3600" b="1" dirty="0" smtClean="0">
                <a:solidFill>
                  <a:schemeClr val="accent1"/>
                </a:solidFill>
                <a:latin typeface="メイリオ" panose="020B0604030504040204" pitchFamily="50" charset="-128"/>
                <a:ea typeface="メイリオ" panose="020B0604030504040204" pitchFamily="50" charset="-128"/>
              </a:rPr>
              <a:t>30</a:t>
            </a:r>
            <a:r>
              <a:rPr lang="ja-JP" altLang="en-US" sz="3600" b="1" dirty="0" smtClean="0">
                <a:solidFill>
                  <a:schemeClr val="accent1"/>
                </a:solidFill>
                <a:latin typeface="メイリオ" panose="020B0604030504040204" pitchFamily="50" charset="-128"/>
                <a:ea typeface="メイリオ" panose="020B0604030504040204" pitchFamily="50" charset="-128"/>
              </a:rPr>
              <a:t>年度の</a:t>
            </a:r>
            <a:endParaRPr lang="en-US" altLang="ja-JP" sz="3600" b="1" dirty="0" smtClean="0">
              <a:solidFill>
                <a:schemeClr val="accent1"/>
              </a:solidFill>
              <a:latin typeface="メイリオ" panose="020B0604030504040204" pitchFamily="50" charset="-128"/>
              <a:ea typeface="メイリオ" panose="020B0604030504040204" pitchFamily="50" charset="-128"/>
            </a:endParaRPr>
          </a:p>
          <a:p>
            <a:pPr algn="ctr"/>
            <a:r>
              <a:rPr lang="ja-JP" altLang="en-US" sz="3600" b="1" dirty="0" smtClean="0">
                <a:solidFill>
                  <a:schemeClr val="accent1"/>
                </a:solidFill>
                <a:latin typeface="メイリオ" panose="020B0604030504040204" pitchFamily="50" charset="-128"/>
                <a:ea typeface="メイリオ" panose="020B0604030504040204" pitchFamily="50" charset="-128"/>
              </a:rPr>
              <a:t>男女共同参画施策に関する取組について</a:t>
            </a:r>
            <a:endParaRPr lang="en-US" altLang="ja-JP" sz="3600" b="1" dirty="0" smtClean="0">
              <a:solidFill>
                <a:schemeClr val="accent1"/>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7236296" y="476672"/>
            <a:ext cx="1224136" cy="432048"/>
          </a:xfrm>
          <a:prstGeom prst="rect">
            <a:avLst/>
          </a:prstGeom>
          <a:noFill/>
          <a:ln>
            <a:solidFill>
              <a:schemeClr val="accent1">
                <a:shade val="50000"/>
                <a:shade val="75000"/>
                <a:satMod val="125000"/>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solidFill>
                  <a:schemeClr val="tx1"/>
                </a:solidFill>
              </a:rPr>
              <a:t>資料１</a:t>
            </a:r>
            <a:endParaRPr kumimoji="1" lang="ja-JP" altLang="en-US" dirty="0">
              <a:solidFill>
                <a:schemeClr val="tx1"/>
              </a:solidFill>
            </a:endParaRPr>
          </a:p>
        </p:txBody>
      </p:sp>
    </p:spTree>
    <p:extLst>
      <p:ext uri="{BB962C8B-B14F-4D97-AF65-F5344CB8AC3E}">
        <p14:creationId xmlns:p14="http://schemas.microsoft.com/office/powerpoint/2010/main" val="3585785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468000"/>
          </a:xfrm>
          <a:solidFill>
            <a:schemeClr val="bg2">
              <a:lumMod val="75000"/>
            </a:schemeClr>
          </a:solidFill>
        </p:spPr>
        <p:txBody>
          <a:bodyPr/>
          <a:lstStyle/>
          <a:p>
            <a:pPr marL="0" indent="0" algn="l">
              <a:buNone/>
            </a:pPr>
            <a:r>
              <a:rPr lang="ja-JP" altLang="en-US" sz="24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６　大阪府の取組（</a:t>
            </a:r>
            <a:r>
              <a:rPr lang="en-US" altLang="ja-JP" sz="24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H29</a:t>
            </a:r>
            <a:r>
              <a:rPr lang="ja-JP" altLang="en-US" sz="24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年度　パープルリボンキャンペーン）</a:t>
            </a:r>
            <a:endParaRPr kumimoji="1" lang="ja-JP" altLang="en-US" sz="2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９</a:t>
            </a:r>
            <a:endParaRPr kumimoji="1" lang="ja-JP" altLang="en-US" sz="1400" dirty="0">
              <a:solidFill>
                <a:schemeClr val="tx1"/>
              </a:solidFill>
            </a:endParaRPr>
          </a:p>
        </p:txBody>
      </p:sp>
      <p:sp>
        <p:nvSpPr>
          <p:cNvPr id="6" name="正方形/長方形 5"/>
          <p:cNvSpPr/>
          <p:nvPr/>
        </p:nvSpPr>
        <p:spPr>
          <a:xfrm>
            <a:off x="88476" y="548680"/>
            <a:ext cx="9055524" cy="3395801"/>
          </a:xfrm>
          <a:prstGeom prst="rect">
            <a:avLst/>
          </a:prstGeom>
        </p:spPr>
        <p:txBody>
          <a:bodyPr wrap="square">
            <a:spAutoFit/>
          </a:bodyPr>
          <a:lstStyle/>
          <a:p>
            <a:pPr>
              <a:lnSpc>
                <a:spcPct val="150000"/>
              </a:lnSpc>
            </a:pPr>
            <a:r>
              <a:rPr lang="ja-JP" altLang="ja-JP" sz="1400" b="1" dirty="0"/>
              <a:t>「女性に対する暴力をなくす運動</a:t>
            </a:r>
            <a:r>
              <a:rPr lang="ja-JP" altLang="ja-JP" sz="1400" b="1" dirty="0" smtClean="0"/>
              <a:t>」期間</a:t>
            </a:r>
            <a:r>
              <a:rPr lang="ja-JP" altLang="en-US" sz="1400" b="1" dirty="0" smtClean="0"/>
              <a:t>  平成</a:t>
            </a:r>
            <a:r>
              <a:rPr lang="en-US" altLang="ja-JP" sz="1400" b="1" dirty="0" smtClean="0"/>
              <a:t>29</a:t>
            </a:r>
            <a:r>
              <a:rPr lang="ja-JP" altLang="en-US" sz="1400" b="1" dirty="0" smtClean="0"/>
              <a:t>年</a:t>
            </a:r>
            <a:r>
              <a:rPr lang="en-US" altLang="ja-JP" sz="1400" b="1" dirty="0" smtClean="0"/>
              <a:t>11</a:t>
            </a:r>
            <a:r>
              <a:rPr lang="ja-JP" altLang="ja-JP" sz="1400" b="1" dirty="0"/>
              <a:t>月</a:t>
            </a:r>
            <a:r>
              <a:rPr lang="en-US" altLang="ja-JP" sz="1400" b="1" dirty="0"/>
              <a:t>12</a:t>
            </a:r>
            <a:r>
              <a:rPr lang="ja-JP" altLang="ja-JP" sz="1400" b="1" dirty="0"/>
              <a:t>日（日）～</a:t>
            </a:r>
            <a:r>
              <a:rPr lang="en-US" altLang="ja-JP" sz="1400" b="1" dirty="0"/>
              <a:t>25</a:t>
            </a:r>
            <a:r>
              <a:rPr lang="ja-JP" altLang="ja-JP" sz="1400" b="1" dirty="0" smtClean="0"/>
              <a:t>日</a:t>
            </a:r>
            <a:r>
              <a:rPr lang="ja-JP" altLang="en-US" sz="1400" b="1" dirty="0" smtClean="0"/>
              <a:t>（</a:t>
            </a:r>
            <a:r>
              <a:rPr lang="ja-JP" altLang="ja-JP" sz="1400" b="1" dirty="0" smtClean="0"/>
              <a:t>土）</a:t>
            </a:r>
            <a:r>
              <a:rPr lang="ja-JP" altLang="en-US" sz="1400" b="1" dirty="0" smtClean="0"/>
              <a:t>　</a:t>
            </a:r>
            <a:endParaRPr lang="en-US" altLang="ja-JP" sz="1400" b="1" dirty="0" smtClean="0"/>
          </a:p>
          <a:p>
            <a:pPr>
              <a:lnSpc>
                <a:spcPct val="150000"/>
              </a:lnSpc>
            </a:pPr>
            <a:r>
              <a:rPr lang="ja-JP" altLang="en-US" sz="1400" b="1" dirty="0" smtClean="0">
                <a:latin typeface="メイリオ" panose="020B0604030504040204" pitchFamily="50" charset="-128"/>
                <a:ea typeface="メイリオ" panose="020B0604030504040204" pitchFamily="50" charset="-128"/>
              </a:rPr>
              <a:t>◆パープルライトアップ</a:t>
            </a:r>
            <a:endParaRPr lang="en-US" altLang="ja-JP" sz="1400" b="1" dirty="0" smtClean="0">
              <a:latin typeface="メイリオ" panose="020B0604030504040204" pitchFamily="50" charset="-128"/>
              <a:ea typeface="メイリオ" panose="020B0604030504040204" pitchFamily="50" charset="-128"/>
            </a:endParaRPr>
          </a:p>
          <a:p>
            <a:pPr>
              <a:lnSpc>
                <a:spcPts val="2000"/>
              </a:lnSpc>
            </a:pPr>
            <a:r>
              <a:rPr lang="ja-JP" altLang="en-US" sz="1400" b="1" dirty="0" smtClean="0">
                <a:latin typeface="メイリオ" panose="020B0604030504040204" pitchFamily="50" charset="-128"/>
                <a:ea typeface="メイリオ" panose="020B0604030504040204" pitchFamily="50" charset="-128"/>
              </a:rPr>
              <a:t>・天保山大観覧車、通天閣</a:t>
            </a:r>
            <a:endParaRPr lang="ja-JP" altLang="en-US" sz="1400" b="1" dirty="0">
              <a:latin typeface="メイリオ" panose="020B0604030504040204" pitchFamily="50" charset="-128"/>
              <a:ea typeface="メイリオ" panose="020B0604030504040204" pitchFamily="50" charset="-128"/>
            </a:endParaRPr>
          </a:p>
          <a:p>
            <a:pPr>
              <a:lnSpc>
                <a:spcPts val="2000"/>
              </a:lnSpc>
            </a:pPr>
            <a:r>
              <a:rPr lang="ja-JP" altLang="en-US" sz="1400" dirty="0" smtClean="0">
                <a:latin typeface="メイリオ" panose="020B0604030504040204" pitchFamily="50" charset="-128"/>
                <a:ea typeface="メイリオ" panose="020B0604030504040204" pitchFamily="50" charset="-128"/>
              </a:rPr>
              <a:t>　　日時：平成</a:t>
            </a:r>
            <a:r>
              <a:rPr lang="en-US" altLang="ja-JP" sz="1400" dirty="0" smtClean="0">
                <a:latin typeface="メイリオ" panose="020B0604030504040204" pitchFamily="50" charset="-128"/>
                <a:ea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11</a:t>
            </a:r>
            <a:r>
              <a:rPr lang="ja-JP" altLang="en-US" sz="1400" dirty="0">
                <a:latin typeface="メイリオ" panose="020B0604030504040204" pitchFamily="50" charset="-128"/>
                <a:ea typeface="メイリオ" panose="020B0604030504040204" pitchFamily="50" charset="-128"/>
              </a:rPr>
              <a:t>月</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日</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日</a:t>
            </a:r>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日没後から</a:t>
            </a:r>
            <a:r>
              <a:rPr lang="en-US" altLang="ja-JP" sz="1400" dirty="0">
                <a:latin typeface="メイリオ" panose="020B0604030504040204" pitchFamily="50" charset="-128"/>
                <a:ea typeface="メイリオ" panose="020B0604030504040204" pitchFamily="50" charset="-128"/>
              </a:rPr>
              <a:t>22</a:t>
            </a:r>
            <a:r>
              <a:rPr lang="ja-JP" altLang="en-US" sz="1400" dirty="0">
                <a:latin typeface="メイリオ" panose="020B0604030504040204" pitchFamily="50" charset="-128"/>
                <a:ea typeface="メイリオ" panose="020B0604030504040204" pitchFamily="50" charset="-128"/>
              </a:rPr>
              <a:t>時まで点灯</a:t>
            </a:r>
          </a:p>
          <a:p>
            <a:pPr>
              <a:lnSpc>
                <a:spcPts val="2000"/>
              </a:lnSpc>
            </a:pPr>
            <a:r>
              <a:rPr lang="ja-JP" altLang="en-US" sz="1400" b="1" dirty="0" smtClean="0">
                <a:latin typeface="メイリオ" panose="020B0604030504040204" pitchFamily="50" charset="-128"/>
                <a:ea typeface="メイリオ" panose="020B0604030504040204" pitchFamily="50" charset="-128"/>
              </a:rPr>
              <a:t>・大阪</a:t>
            </a:r>
            <a:r>
              <a:rPr lang="ja-JP" altLang="en-US" sz="1400" b="1" dirty="0">
                <a:latin typeface="メイリオ" panose="020B0604030504040204" pitchFamily="50" charset="-128"/>
                <a:ea typeface="メイリオ" panose="020B0604030504040204" pitchFamily="50" charset="-128"/>
              </a:rPr>
              <a:t>府立男女共同参画・青少年センター（ドーンセンター</a:t>
            </a:r>
            <a:r>
              <a:rPr lang="ja-JP" altLang="en-US" sz="1400" b="1" dirty="0" smtClean="0">
                <a:latin typeface="メイリオ" panose="020B0604030504040204" pitchFamily="50" charset="-128"/>
                <a:ea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rPr>
              <a:t>日時</a:t>
            </a:r>
            <a:r>
              <a:rPr lang="ja-JP" altLang="en-US" sz="1400" dirty="0" smtClean="0">
                <a:solidFill>
                  <a:prstClr val="black"/>
                </a:solidFill>
                <a:latin typeface="メイリオ" panose="020B0604030504040204" pitchFamily="50" charset="-128"/>
                <a:ea typeface="メイリオ" panose="020B0604030504040204" pitchFamily="50" charset="-128"/>
              </a:rPr>
              <a:t>：平成</a:t>
            </a:r>
            <a:r>
              <a:rPr lang="en-US" altLang="ja-JP" sz="1400" dirty="0" smtClean="0">
                <a:solidFill>
                  <a:prstClr val="black"/>
                </a:solidFill>
                <a:latin typeface="メイリオ" panose="020B0604030504040204" pitchFamily="50" charset="-128"/>
                <a:ea typeface="メイリオ" panose="020B0604030504040204" pitchFamily="50" charset="-128"/>
              </a:rPr>
              <a:t>29</a:t>
            </a:r>
            <a:r>
              <a:rPr lang="ja-JP" altLang="en-US" sz="1400" dirty="0" smtClean="0">
                <a:solidFill>
                  <a:prstClr val="black"/>
                </a:solidFill>
                <a:latin typeface="メイリオ" panose="020B0604030504040204" pitchFamily="50" charset="-128"/>
                <a:ea typeface="メイリオ" panose="020B0604030504040204" pitchFamily="50" charset="-128"/>
              </a:rPr>
              <a:t>年</a:t>
            </a:r>
            <a:r>
              <a:rPr lang="en-US" altLang="ja-JP" sz="1400" dirty="0" smtClean="0">
                <a:solidFill>
                  <a:prstClr val="black"/>
                </a:solidFill>
                <a:latin typeface="メイリオ" panose="020B0604030504040204" pitchFamily="50" charset="-128"/>
                <a:ea typeface="メイリオ" panose="020B0604030504040204" pitchFamily="50" charset="-128"/>
              </a:rPr>
              <a:t>11</a:t>
            </a:r>
            <a:r>
              <a:rPr lang="ja-JP" altLang="en-US" sz="1400" dirty="0">
                <a:solidFill>
                  <a:prstClr val="black"/>
                </a:solidFill>
                <a:latin typeface="メイリオ" panose="020B0604030504040204" pitchFamily="50" charset="-128"/>
                <a:ea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rPr>
              <a:t>12</a:t>
            </a:r>
            <a:r>
              <a:rPr lang="ja-JP" altLang="en-US" sz="1400" dirty="0">
                <a:solidFill>
                  <a:prstClr val="black"/>
                </a:solidFill>
                <a:latin typeface="メイリオ" panose="020B0604030504040204" pitchFamily="50" charset="-128"/>
                <a:ea typeface="メイリオ" panose="020B0604030504040204" pitchFamily="50" charset="-128"/>
              </a:rPr>
              <a:t>日（日）から</a:t>
            </a:r>
            <a:r>
              <a:rPr lang="en-US" altLang="ja-JP" sz="1400" dirty="0">
                <a:solidFill>
                  <a:prstClr val="black"/>
                </a:solidFill>
                <a:latin typeface="メイリオ" panose="020B0604030504040204" pitchFamily="50" charset="-128"/>
                <a:ea typeface="メイリオ" panose="020B0604030504040204" pitchFamily="50" charset="-128"/>
              </a:rPr>
              <a:t>25</a:t>
            </a:r>
            <a:r>
              <a:rPr lang="ja-JP" altLang="en-US" sz="1400" dirty="0">
                <a:solidFill>
                  <a:prstClr val="black"/>
                </a:solidFill>
                <a:latin typeface="メイリオ" panose="020B0604030504040204" pitchFamily="50" charset="-128"/>
                <a:ea typeface="メイリオ" panose="020B0604030504040204" pitchFamily="50" charset="-128"/>
              </a:rPr>
              <a:t>日（土）まで日没後から</a:t>
            </a:r>
            <a:r>
              <a:rPr lang="en-US" altLang="ja-JP" sz="1400" dirty="0">
                <a:solidFill>
                  <a:prstClr val="black"/>
                </a:solidFill>
                <a:latin typeface="メイリオ" panose="020B0604030504040204" pitchFamily="50" charset="-128"/>
                <a:ea typeface="メイリオ" panose="020B0604030504040204" pitchFamily="50" charset="-128"/>
              </a:rPr>
              <a:t>21</a:t>
            </a:r>
            <a:r>
              <a:rPr lang="ja-JP" altLang="en-US" sz="1400" dirty="0">
                <a:solidFill>
                  <a:prstClr val="black"/>
                </a:solidFill>
                <a:latin typeface="メイリオ" panose="020B0604030504040204" pitchFamily="50" charset="-128"/>
                <a:ea typeface="メイリオ" panose="020B0604030504040204" pitchFamily="50" charset="-128"/>
              </a:rPr>
              <a:t>時</a:t>
            </a:r>
            <a:r>
              <a:rPr lang="en-US" altLang="ja-JP" sz="1400" dirty="0">
                <a:solidFill>
                  <a:prstClr val="black"/>
                </a:solidFill>
                <a:latin typeface="メイリオ" panose="020B0604030504040204" pitchFamily="50" charset="-128"/>
                <a:ea typeface="メイリオ" panose="020B0604030504040204" pitchFamily="50" charset="-128"/>
              </a:rPr>
              <a:t>30</a:t>
            </a:r>
            <a:r>
              <a:rPr lang="ja-JP" altLang="en-US" sz="1400" dirty="0">
                <a:solidFill>
                  <a:prstClr val="black"/>
                </a:solidFill>
                <a:latin typeface="メイリオ" panose="020B0604030504040204" pitchFamily="50" charset="-128"/>
                <a:ea typeface="メイリオ" panose="020B0604030504040204" pitchFamily="50" charset="-128"/>
              </a:rPr>
              <a:t>分まで点灯</a:t>
            </a:r>
            <a:endParaRPr lang="ja-JP" altLang="en-US" sz="1400" dirty="0">
              <a:latin typeface="メイリオ" panose="020B0604030504040204" pitchFamily="50" charset="-128"/>
              <a:ea typeface="メイリオ" panose="020B0604030504040204" pitchFamily="50" charset="-128"/>
            </a:endParaRPr>
          </a:p>
          <a:p>
            <a:pPr>
              <a:lnSpc>
                <a:spcPts val="2000"/>
              </a:lnSpc>
            </a:pPr>
            <a:r>
              <a:rPr lang="ja-JP" altLang="en-US" sz="1400" b="1" dirty="0" smtClean="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「パープルリボン」キャンペーン</a:t>
            </a: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平成</a:t>
            </a:r>
            <a:r>
              <a:rPr lang="en-US" altLang="ja-JP" sz="1400" dirty="0" smtClean="0">
                <a:latin typeface="メイリオ" panose="020B0604030504040204" pitchFamily="50" charset="-128"/>
                <a:ea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11</a:t>
            </a:r>
            <a:r>
              <a:rPr lang="ja-JP" altLang="en-US" sz="1400" dirty="0" smtClean="0">
                <a:latin typeface="メイリオ" panose="020B0604030504040204" pitchFamily="50" charset="-128"/>
                <a:ea typeface="メイリオ" panose="020B0604030504040204" pitchFamily="50" charset="-128"/>
              </a:rPr>
              <a:t>月</a:t>
            </a:r>
            <a:r>
              <a:rPr lang="en-US" altLang="ja-JP" sz="1400" dirty="0" smtClean="0">
                <a:latin typeface="メイリオ" panose="020B0604030504040204" pitchFamily="50" charset="-128"/>
                <a:ea typeface="メイリオ" panose="020B0604030504040204" pitchFamily="50" charset="-128"/>
              </a:rPr>
              <a:t>12</a:t>
            </a:r>
            <a:r>
              <a:rPr lang="ja-JP" altLang="en-US" sz="1400" dirty="0" smtClean="0">
                <a:latin typeface="メイリオ" panose="020B0604030504040204" pitchFamily="50" charset="-128"/>
                <a:ea typeface="メイリオ" panose="020B0604030504040204" pitchFamily="50" charset="-128"/>
              </a:rPr>
              <a:t>日</a:t>
            </a:r>
            <a:r>
              <a:rPr lang="ja-JP" altLang="en-US" sz="1400" dirty="0">
                <a:latin typeface="メイリオ" panose="020B0604030504040204" pitchFamily="50" charset="-128"/>
                <a:ea typeface="メイリオ" panose="020B0604030504040204" pitchFamily="50" charset="-128"/>
              </a:rPr>
              <a:t>（日）１６時～１７時　通天閣・スパワールド前広場</a:t>
            </a: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⇒府立</a:t>
            </a:r>
            <a:r>
              <a:rPr lang="ja-JP" altLang="en-US" sz="1400" dirty="0">
                <a:latin typeface="メイリオ" panose="020B0604030504040204" pitchFamily="50" charset="-128"/>
                <a:ea typeface="メイリオ" panose="020B0604030504040204" pitchFamily="50" charset="-128"/>
              </a:rPr>
              <a:t>堺西高校女子</a:t>
            </a:r>
            <a:r>
              <a:rPr lang="ja-JP" altLang="en-US" sz="1400" dirty="0" smtClean="0">
                <a:latin typeface="メイリオ" panose="020B0604030504040204" pitchFamily="50" charset="-128"/>
                <a:ea typeface="メイリオ" panose="020B0604030504040204" pitchFamily="50" charset="-128"/>
              </a:rPr>
              <a:t>ダンス部</a:t>
            </a:r>
            <a:r>
              <a:rPr lang="ja-JP" altLang="en-US" sz="1400" dirty="0">
                <a:latin typeface="メイリオ" panose="020B0604030504040204" pitchFamily="50" charset="-128"/>
                <a:ea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rPr>
              <a:t>ダンスイベント、パープルライトアップ点灯式、</a:t>
            </a:r>
            <a:endParaRPr lang="ja-JP" altLang="en-US" sz="1400" dirty="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啓発</a:t>
            </a:r>
            <a:r>
              <a:rPr lang="ja-JP" altLang="en-US" sz="1400" dirty="0">
                <a:latin typeface="メイリオ" panose="020B0604030504040204" pitchFamily="50" charset="-128"/>
                <a:ea typeface="メイリオ" panose="020B0604030504040204" pitchFamily="50" charset="-128"/>
              </a:rPr>
              <a:t>物品の配付（もずやんも登場）</a:t>
            </a: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期間中は、ドーンセンターにおいて、府民向け講座の開催、啓発映像</a:t>
            </a:r>
            <a:r>
              <a:rPr lang="ja-JP" altLang="en-US" sz="1400" dirty="0" smtClean="0">
                <a:latin typeface="メイリオ" panose="020B0604030504040204" pitchFamily="50" charset="-128"/>
                <a:ea typeface="メイリオ" panose="020B0604030504040204" pitchFamily="50" charset="-128"/>
              </a:rPr>
              <a:t>の上映、</a:t>
            </a:r>
            <a:endParaRPr lang="en-US" altLang="ja-JP" sz="1400" dirty="0" smtClean="0">
              <a:latin typeface="メイリオ" panose="020B0604030504040204" pitchFamily="50" charset="-128"/>
              <a:ea typeface="メイリオ" panose="020B0604030504040204" pitchFamily="50" charset="-128"/>
            </a:endParaRPr>
          </a:p>
          <a:p>
            <a:pPr>
              <a:lnSpc>
                <a:spcPts val="2000"/>
              </a:lnSpc>
            </a:pPr>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パープルリボンオブジェ</a:t>
            </a:r>
            <a:r>
              <a:rPr lang="ja-JP" altLang="en-US" sz="1400" dirty="0">
                <a:latin typeface="メイリオ" panose="020B0604030504040204" pitchFamily="50" charset="-128"/>
                <a:ea typeface="メイリオ" panose="020B0604030504040204" pitchFamily="50" charset="-128"/>
              </a:rPr>
              <a:t>の展示などを</a:t>
            </a:r>
            <a:r>
              <a:rPr lang="ja-JP" altLang="en-US" sz="1400" dirty="0" smtClean="0">
                <a:latin typeface="メイリオ" panose="020B0604030504040204" pitchFamily="50" charset="-128"/>
                <a:ea typeface="メイリオ" panose="020B0604030504040204" pitchFamily="50" charset="-128"/>
              </a:rPr>
              <a:t>実施</a:t>
            </a:r>
            <a:endParaRPr lang="en-US" altLang="ja-JP" sz="1400" dirty="0">
              <a:latin typeface="メイリオ" panose="020B0604030504040204" pitchFamily="50" charset="-128"/>
              <a:ea typeface="メイリオ" panose="020B0604030504040204" pitchFamily="50" charset="-128"/>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19156"/>
            <a:ext cx="2041553" cy="270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localhost\LIB\◎2014男女参画G\06女性の暴力（DV、性暴力被害ほか）\27女性に対する暴力をなくす運動\パープルライトアップ写真\通天閣\14473281232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3819156"/>
            <a:ext cx="2248125" cy="2702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localhost\LIB\◎2014男女参画G\06女性の暴力（DV、性暴力被害ほか）\27女性に対する暴力をなくす運動\パープルライトアップ写真\天保山大観覧車\s-P10401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8" y="3819157"/>
            <a:ext cx="2354559" cy="2702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kawakamik\AppData\Local\Microsoft\Windows\Temporary Internet Files\Content.Outlook\T9GSG1Z6\14741080658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3839" y="3819156"/>
            <a:ext cx="1705436" cy="2686079"/>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 2"/>
          <p:cNvSpPr txBox="1">
            <a:spLocks/>
          </p:cNvSpPr>
          <p:nvPr/>
        </p:nvSpPr>
        <p:spPr>
          <a:xfrm>
            <a:off x="3131840" y="6498000"/>
            <a:ext cx="1025326" cy="360000"/>
          </a:xfrm>
          <a:prstGeom prst="rect">
            <a:avLst/>
          </a:prstGeom>
          <a:ln>
            <a:noFill/>
          </a:ln>
        </p:spPr>
        <p:txBody>
          <a:bodyPr vert="horz" lIns="135167" tIns="67583" rIns="135167" bIns="67583" rtlCol="0">
            <a:normAutofit fontScale="92500" lnSpcReduction="10000"/>
          </a:bodyPr>
          <a:lstStyle>
            <a:lvl1pPr marL="337917"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300" kern="1200">
                <a:solidFill>
                  <a:schemeClr val="tx1">
                    <a:lumMod val="75000"/>
                    <a:lumOff val="25000"/>
                  </a:schemeClr>
                </a:solidFill>
                <a:latin typeface="+mn-lt"/>
                <a:ea typeface="+mn-ea"/>
                <a:cs typeface="+mn-cs"/>
              </a:defRPr>
            </a:lvl1pPr>
            <a:lvl2pPr marL="811000"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000" kern="1200">
                <a:solidFill>
                  <a:schemeClr val="tx1">
                    <a:lumMod val="75000"/>
                    <a:lumOff val="25000"/>
                  </a:schemeClr>
                </a:solidFill>
                <a:latin typeface="+mn-lt"/>
                <a:ea typeface="+mn-ea"/>
                <a:cs typeface="+mn-cs"/>
              </a:defRPr>
            </a:lvl2pPr>
            <a:lvl3pPr marL="12164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700" kern="1200">
                <a:solidFill>
                  <a:schemeClr val="tx1">
                    <a:lumMod val="75000"/>
                    <a:lumOff val="25000"/>
                  </a:schemeClr>
                </a:solidFill>
                <a:latin typeface="+mn-lt"/>
                <a:ea typeface="+mn-ea"/>
                <a:cs typeface="+mn-cs"/>
              </a:defRPr>
            </a:lvl3pPr>
            <a:lvl4pPr marL="16219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400" kern="1200">
                <a:solidFill>
                  <a:schemeClr val="tx1">
                    <a:lumMod val="75000"/>
                    <a:lumOff val="25000"/>
                  </a:schemeClr>
                </a:solidFill>
                <a:latin typeface="+mn-lt"/>
                <a:ea typeface="+mn-ea"/>
                <a:cs typeface="+mn-cs"/>
              </a:defRPr>
            </a:lvl4pPr>
            <a:lvl5pPr marL="20545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5pPr>
            <a:lvl6pPr marL="24600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6pPr>
            <a:lvl7pPr marL="290608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7pPr>
            <a:lvl8pPr marL="337916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8pPr>
            <a:lvl9pPr marL="382521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9pPr>
          </a:lstStyle>
          <a:p>
            <a:pPr marL="67584" indent="0" algn="ctr">
              <a:buNone/>
            </a:pPr>
            <a:r>
              <a:rPr lang="ja-JP" altLang="en-US" sz="1600" dirty="0" smtClean="0"/>
              <a:t>通天閣</a:t>
            </a:r>
            <a:endParaRPr lang="ja-JP" altLang="en-US" sz="1600" dirty="0"/>
          </a:p>
        </p:txBody>
      </p:sp>
      <p:sp>
        <p:nvSpPr>
          <p:cNvPr id="12" name="コンテンツ プレースホルダ 2"/>
          <p:cNvSpPr txBox="1">
            <a:spLocks/>
          </p:cNvSpPr>
          <p:nvPr/>
        </p:nvSpPr>
        <p:spPr>
          <a:xfrm>
            <a:off x="334379" y="6498000"/>
            <a:ext cx="1944216" cy="360000"/>
          </a:xfrm>
          <a:prstGeom prst="rect">
            <a:avLst/>
          </a:prstGeom>
          <a:ln>
            <a:noFill/>
          </a:ln>
        </p:spPr>
        <p:txBody>
          <a:bodyPr vert="horz" lIns="135167" tIns="67583" rIns="135167" bIns="67583" rtlCol="0">
            <a:normAutofit fontScale="92500" lnSpcReduction="10000"/>
          </a:bodyPr>
          <a:lstStyle>
            <a:lvl1pPr marL="337917"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300" kern="1200">
                <a:solidFill>
                  <a:schemeClr val="tx1">
                    <a:lumMod val="75000"/>
                    <a:lumOff val="25000"/>
                  </a:schemeClr>
                </a:solidFill>
                <a:latin typeface="+mn-lt"/>
                <a:ea typeface="+mn-ea"/>
                <a:cs typeface="+mn-cs"/>
              </a:defRPr>
            </a:lvl1pPr>
            <a:lvl2pPr marL="811000"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000" kern="1200">
                <a:solidFill>
                  <a:schemeClr val="tx1">
                    <a:lumMod val="75000"/>
                    <a:lumOff val="25000"/>
                  </a:schemeClr>
                </a:solidFill>
                <a:latin typeface="+mn-lt"/>
                <a:ea typeface="+mn-ea"/>
                <a:cs typeface="+mn-cs"/>
              </a:defRPr>
            </a:lvl2pPr>
            <a:lvl3pPr marL="12164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700" kern="1200">
                <a:solidFill>
                  <a:schemeClr val="tx1">
                    <a:lumMod val="75000"/>
                    <a:lumOff val="25000"/>
                  </a:schemeClr>
                </a:solidFill>
                <a:latin typeface="+mn-lt"/>
                <a:ea typeface="+mn-ea"/>
                <a:cs typeface="+mn-cs"/>
              </a:defRPr>
            </a:lvl3pPr>
            <a:lvl4pPr marL="16219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400" kern="1200">
                <a:solidFill>
                  <a:schemeClr val="tx1">
                    <a:lumMod val="75000"/>
                    <a:lumOff val="25000"/>
                  </a:schemeClr>
                </a:solidFill>
                <a:latin typeface="+mn-lt"/>
                <a:ea typeface="+mn-ea"/>
                <a:cs typeface="+mn-cs"/>
              </a:defRPr>
            </a:lvl4pPr>
            <a:lvl5pPr marL="20545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5pPr>
            <a:lvl6pPr marL="24600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6pPr>
            <a:lvl7pPr marL="290608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7pPr>
            <a:lvl8pPr marL="337916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8pPr>
            <a:lvl9pPr marL="382521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9pPr>
          </a:lstStyle>
          <a:p>
            <a:pPr marL="67584" indent="0" algn="ctr">
              <a:buNone/>
            </a:pPr>
            <a:r>
              <a:rPr lang="ja-JP" altLang="en-US" sz="1600" dirty="0" smtClean="0"/>
              <a:t>天保山大観覧車</a:t>
            </a:r>
            <a:endParaRPr lang="ja-JP" altLang="en-US" sz="1600" dirty="0"/>
          </a:p>
        </p:txBody>
      </p:sp>
      <p:sp>
        <p:nvSpPr>
          <p:cNvPr id="13" name="コンテンツ プレースホルダ 2"/>
          <p:cNvSpPr txBox="1">
            <a:spLocks/>
          </p:cNvSpPr>
          <p:nvPr/>
        </p:nvSpPr>
        <p:spPr>
          <a:xfrm>
            <a:off x="5238506" y="6504125"/>
            <a:ext cx="3312368" cy="360000"/>
          </a:xfrm>
          <a:prstGeom prst="rect">
            <a:avLst/>
          </a:prstGeom>
          <a:ln>
            <a:noFill/>
          </a:ln>
        </p:spPr>
        <p:txBody>
          <a:bodyPr vert="horz" lIns="135167" tIns="67583" rIns="135167" bIns="67583" rtlCol="0">
            <a:normAutofit fontScale="92500" lnSpcReduction="10000"/>
          </a:bodyPr>
          <a:lstStyle>
            <a:lvl1pPr marL="337917"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300" kern="1200">
                <a:solidFill>
                  <a:schemeClr val="tx1">
                    <a:lumMod val="75000"/>
                    <a:lumOff val="25000"/>
                  </a:schemeClr>
                </a:solidFill>
                <a:latin typeface="+mn-lt"/>
                <a:ea typeface="+mn-ea"/>
                <a:cs typeface="+mn-cs"/>
              </a:defRPr>
            </a:lvl1pPr>
            <a:lvl2pPr marL="811000"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3000" kern="1200">
                <a:solidFill>
                  <a:schemeClr val="tx1">
                    <a:lumMod val="75000"/>
                    <a:lumOff val="25000"/>
                  </a:schemeClr>
                </a:solidFill>
                <a:latin typeface="+mn-lt"/>
                <a:ea typeface="+mn-ea"/>
                <a:cs typeface="+mn-cs"/>
              </a:defRPr>
            </a:lvl2pPr>
            <a:lvl3pPr marL="12164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700" kern="1200">
                <a:solidFill>
                  <a:schemeClr val="tx1">
                    <a:lumMod val="75000"/>
                    <a:lumOff val="25000"/>
                  </a:schemeClr>
                </a:solidFill>
                <a:latin typeface="+mn-lt"/>
                <a:ea typeface="+mn-ea"/>
                <a:cs typeface="+mn-cs"/>
              </a:defRPr>
            </a:lvl3pPr>
            <a:lvl4pPr marL="1621999"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400" kern="1200">
                <a:solidFill>
                  <a:schemeClr val="tx1">
                    <a:lumMod val="75000"/>
                    <a:lumOff val="25000"/>
                  </a:schemeClr>
                </a:solidFill>
                <a:latin typeface="+mn-lt"/>
                <a:ea typeface="+mn-ea"/>
                <a:cs typeface="+mn-cs"/>
              </a:defRPr>
            </a:lvl4pPr>
            <a:lvl5pPr marL="20545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5pPr>
            <a:lvl6pPr marL="246003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6pPr>
            <a:lvl7pPr marL="2906082"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7pPr>
            <a:lvl8pPr marL="337916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8pPr>
            <a:lvl9pPr marL="3825215" indent="-270333" algn="l" defTabSz="1351666" rtl="0" eaLnBrk="1" latinLnBrk="0" hangingPunct="1">
              <a:spcBef>
                <a:spcPct val="20000"/>
              </a:spcBef>
              <a:spcAft>
                <a:spcPts val="443"/>
              </a:spcAft>
              <a:buClr>
                <a:schemeClr val="accent6">
                  <a:lumMod val="75000"/>
                </a:schemeClr>
              </a:buClr>
              <a:buSzPct val="130000"/>
              <a:buFont typeface="Georgia" pitchFamily="18" charset="0"/>
              <a:buChar char="*"/>
              <a:defRPr kumimoji="1" sz="2100" kern="1200">
                <a:solidFill>
                  <a:schemeClr val="tx1">
                    <a:lumMod val="75000"/>
                    <a:lumOff val="25000"/>
                  </a:schemeClr>
                </a:solidFill>
                <a:latin typeface="+mn-lt"/>
                <a:ea typeface="+mn-ea"/>
                <a:cs typeface="+mn-cs"/>
              </a:defRPr>
            </a:lvl9pPr>
          </a:lstStyle>
          <a:p>
            <a:pPr marL="67584" indent="0" algn="ctr">
              <a:buNone/>
            </a:pPr>
            <a:r>
              <a:rPr lang="ja-JP" altLang="en-US" sz="1600" dirty="0"/>
              <a:t>ドーンセンター</a:t>
            </a:r>
          </a:p>
        </p:txBody>
      </p:sp>
    </p:spTree>
    <p:extLst>
      <p:ext uri="{BB962C8B-B14F-4D97-AF65-F5344CB8AC3E}">
        <p14:creationId xmlns:p14="http://schemas.microsoft.com/office/powerpoint/2010/main" val="220482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93740" y="648542"/>
            <a:ext cx="8934105" cy="1567400"/>
          </a:xfrm>
          <a:prstGeom prst="rect">
            <a:avLst/>
          </a:prstGeom>
          <a:solidFill>
            <a:schemeClr val="bg1"/>
          </a:solidFill>
          <a:ln w="539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endParaRPr>
          </a:p>
        </p:txBody>
      </p:sp>
      <p:sp>
        <p:nvSpPr>
          <p:cNvPr id="32" name="テキスト ボックス 31"/>
          <p:cNvSpPr txBox="1"/>
          <p:nvPr/>
        </p:nvSpPr>
        <p:spPr>
          <a:xfrm>
            <a:off x="93742" y="2702922"/>
            <a:ext cx="8865701" cy="692497"/>
          </a:xfrm>
          <a:prstGeom prst="rect">
            <a:avLst/>
          </a:prstGeom>
          <a:noFill/>
        </p:spPr>
        <p:txBody>
          <a:bodyPr wrap="square" rtlCol="0">
            <a:spAutoFit/>
          </a:bodyPr>
          <a:lstStyle/>
          <a:p>
            <a:pPr marL="285750" indent="-285750">
              <a:buFont typeface="Wingdings" panose="05000000000000000000" pitchFamily="2" charset="2"/>
              <a:buChar char="l"/>
            </a:pPr>
            <a:r>
              <a:rPr lang="ja-JP" altLang="ja-JP" sz="1300" dirty="0" smtClean="0"/>
              <a:t>国</a:t>
            </a:r>
            <a:r>
              <a:rPr lang="ja-JP" altLang="ja-JP" sz="1300" dirty="0"/>
              <a:t>は、女性の職業生活における活躍の推進に関する基本方針を策定（閣議決定</a:t>
            </a:r>
            <a:r>
              <a:rPr lang="ja-JP" altLang="ja-JP" sz="1300" dirty="0" smtClean="0"/>
              <a:t>）</a:t>
            </a:r>
            <a:r>
              <a:rPr lang="ja-JP" altLang="en-US" sz="1300" dirty="0" smtClean="0"/>
              <a:t>。</a:t>
            </a:r>
            <a:endParaRPr lang="en-US" altLang="ja-JP" sz="1300" dirty="0"/>
          </a:p>
          <a:p>
            <a:pPr marL="285750" indent="-285750">
              <a:buFont typeface="Wingdings" panose="05000000000000000000" pitchFamily="2" charset="2"/>
              <a:buChar char="l"/>
            </a:pPr>
            <a:r>
              <a:rPr lang="ja-JP" altLang="ja-JP" sz="1300" dirty="0" smtClean="0"/>
              <a:t>地方</a:t>
            </a:r>
            <a:r>
              <a:rPr lang="ja-JP" altLang="ja-JP" sz="1300" dirty="0"/>
              <a:t>公共団体（都道府県、市町村）は、上記基本方針等を勘案して、当該区域内における女性の職業生活における活躍についての推進計画を策定（努力義務</a:t>
            </a:r>
            <a:r>
              <a:rPr lang="ja-JP" altLang="ja-JP" sz="1300" dirty="0" smtClean="0"/>
              <a:t>）</a:t>
            </a:r>
            <a:r>
              <a:rPr lang="ja-JP" altLang="en-US" sz="1300" dirty="0" smtClean="0"/>
              <a:t>。</a:t>
            </a:r>
            <a:endParaRPr lang="ja-JP" altLang="ja-JP" sz="1300" dirty="0"/>
          </a:p>
        </p:txBody>
      </p:sp>
      <p:sp>
        <p:nvSpPr>
          <p:cNvPr id="15" name="角丸四角形 14"/>
          <p:cNvSpPr/>
          <p:nvPr/>
        </p:nvSpPr>
        <p:spPr>
          <a:xfrm>
            <a:off x="93741" y="2408775"/>
            <a:ext cx="1885971" cy="279633"/>
          </a:xfrm>
          <a:prstGeom prst="roundRect">
            <a:avLst>
              <a:gd name="adj" fmla="val 2492"/>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１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基本方針等の</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策定</a:t>
            </a:r>
          </a:p>
        </p:txBody>
      </p:sp>
      <p:sp>
        <p:nvSpPr>
          <p:cNvPr id="56" name="テキスト ボックス 55"/>
          <p:cNvSpPr txBox="1"/>
          <p:nvPr/>
        </p:nvSpPr>
        <p:spPr>
          <a:xfrm>
            <a:off x="264423" y="648030"/>
            <a:ext cx="8670198" cy="1538883"/>
          </a:xfrm>
          <a:prstGeom prst="rect">
            <a:avLst/>
          </a:prstGeom>
          <a:noFill/>
        </p:spPr>
        <p:txBody>
          <a:bodyPr wrap="square" rtlCol="0">
            <a:spAutoFit/>
          </a:bodyPr>
          <a:lstStyle/>
          <a:p>
            <a:r>
              <a:rPr lang="ja-JP" altLang="en-US" sz="1400" dirty="0" smtClean="0"/>
              <a:t>　</a:t>
            </a:r>
            <a:r>
              <a:rPr lang="ja-JP" altLang="ja-JP" sz="1200" dirty="0" smtClean="0"/>
              <a:t>自ら</a:t>
            </a:r>
            <a:r>
              <a:rPr lang="ja-JP" altLang="ja-JP" sz="1200" dirty="0"/>
              <a:t>の意思</a:t>
            </a:r>
            <a:r>
              <a:rPr lang="ja-JP" altLang="en-US" sz="1200" dirty="0"/>
              <a:t>によって</a:t>
            </a:r>
            <a:r>
              <a:rPr lang="ja-JP" altLang="ja-JP" sz="1200" dirty="0"/>
              <a:t>職業生活を営み、</a:t>
            </a:r>
            <a:r>
              <a:rPr lang="ja-JP" altLang="en-US" sz="1200" dirty="0"/>
              <a:t>又は</a:t>
            </a:r>
            <a:r>
              <a:rPr lang="ja-JP" altLang="ja-JP" sz="1200" dirty="0"/>
              <a:t>営もうとする女性の個性と能力が十分</a:t>
            </a:r>
            <a:r>
              <a:rPr lang="ja-JP" altLang="ja-JP" sz="1200" dirty="0" smtClean="0"/>
              <a:t>に発揮</a:t>
            </a:r>
            <a:r>
              <a:rPr lang="ja-JP" altLang="ja-JP" sz="1200" dirty="0"/>
              <a:t>されることが</a:t>
            </a:r>
            <a:r>
              <a:rPr lang="ja-JP" altLang="en-US" sz="1200" dirty="0"/>
              <a:t>一層</a:t>
            </a:r>
            <a:r>
              <a:rPr lang="ja-JP" altLang="ja-JP" sz="1200" dirty="0"/>
              <a:t>重要</a:t>
            </a:r>
            <a:r>
              <a:rPr lang="ja-JP" altLang="en-US" sz="1200" dirty="0" smtClean="0"/>
              <a:t>。</a:t>
            </a:r>
            <a:endParaRPr lang="en-US" altLang="ja-JP" sz="1200" dirty="0" smtClean="0"/>
          </a:p>
          <a:p>
            <a:r>
              <a:rPr lang="ja-JP" altLang="en-US" sz="1200" dirty="0"/>
              <a:t>　</a:t>
            </a:r>
            <a:r>
              <a:rPr lang="ja-JP" altLang="en-US" sz="1200" dirty="0" smtClean="0"/>
              <a:t>この</a:t>
            </a:r>
            <a:r>
              <a:rPr lang="ja-JP" altLang="en-US" sz="1200" dirty="0"/>
              <a:t>ため、以下を基本原則として、女性の職業生活</a:t>
            </a:r>
            <a:r>
              <a:rPr lang="ja-JP" altLang="en-US" sz="1200" dirty="0" smtClean="0"/>
              <a:t>における</a:t>
            </a:r>
            <a:r>
              <a:rPr lang="ja-JP" altLang="en-US" sz="1200" dirty="0"/>
              <a:t>活躍を推進し、豊かで活力ある社会の実現を図る。</a:t>
            </a:r>
            <a:endParaRPr lang="en-US" altLang="ja-JP" sz="1200" dirty="0"/>
          </a:p>
          <a:p>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女性に対する採用、昇進等の機会の積極的な提供及びその活用と、性別による固定的役割分担等を反映した職場慣行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が及ぼす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影響への配慮が行われること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職業生活と家庭生活との両立を図るために必要な環境の整備により、職業生活</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と家庭</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生活との円滑かつ継続的な両立</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を可能</a:t>
            </a: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にすること</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endParaRPr lang="en-US" altLang="ja-JP" sz="200" dirty="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buFont typeface="Wingdings" panose="05000000000000000000" pitchFamily="2" charset="2"/>
              <a:buChar char="Ø"/>
            </a:pPr>
            <a:r>
              <a:rPr lang="ja-JP" altLang="ja-JP" sz="1200" dirty="0">
                <a:latin typeface="メイリオ" panose="020B0604030504040204" pitchFamily="50" charset="-128"/>
                <a:ea typeface="メイリオ" panose="020B0604030504040204" pitchFamily="50" charset="-128"/>
                <a:cs typeface="メイリオ" panose="020B0604030504040204" pitchFamily="50" charset="-128"/>
              </a:rPr>
              <a:t>女性の職業生活と家庭生活との両立に関し、本人の意思が尊重されるべき</a:t>
            </a:r>
            <a:r>
              <a:rPr lang="ja-JP" altLang="ja-JP" sz="1200" dirty="0" smtClean="0">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919" y="3679433"/>
            <a:ext cx="4665245" cy="10926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300" dirty="0" smtClean="0">
                <a:latin typeface="+mj-ea"/>
                <a:ea typeface="+mj-ea"/>
              </a:rPr>
              <a:t>国は、事業主行動計画の策定に関する指針を策定。</a:t>
            </a:r>
            <a:endParaRPr lang="en-US" altLang="ja-JP" sz="500" dirty="0" smtClean="0">
              <a:latin typeface="+mj-ea"/>
              <a:ea typeface="+mj-ea"/>
            </a:endParaRPr>
          </a:p>
          <a:p>
            <a:pPr marL="285750" indent="-285750">
              <a:buFont typeface="Wingdings" panose="05000000000000000000" pitchFamily="2" charset="2"/>
              <a:buChar char="l"/>
            </a:pPr>
            <a:r>
              <a:rPr lang="ja-JP" altLang="ja-JP" sz="1300" dirty="0" smtClean="0">
                <a:latin typeface="+mj-ea"/>
                <a:ea typeface="+mj-ea"/>
              </a:rPr>
              <a:t>国</a:t>
            </a:r>
            <a:r>
              <a:rPr lang="ja-JP" altLang="ja-JP" sz="1300" dirty="0">
                <a:latin typeface="+mj-ea"/>
                <a:ea typeface="+mj-ea"/>
              </a:rPr>
              <a:t>や地方公共団体、民間事業主</a:t>
            </a:r>
            <a:r>
              <a:rPr lang="ja-JP" altLang="ja-JP" sz="1300" dirty="0" smtClean="0">
                <a:latin typeface="+mj-ea"/>
                <a:ea typeface="+mj-ea"/>
              </a:rPr>
              <a:t>は</a:t>
            </a:r>
            <a:r>
              <a:rPr lang="ja-JP" altLang="en-US" sz="1300" dirty="0">
                <a:latin typeface="+mj-ea"/>
                <a:ea typeface="+mj-ea"/>
              </a:rPr>
              <a:t>右記</a:t>
            </a:r>
            <a:r>
              <a:rPr lang="ja-JP" altLang="ja-JP" sz="1300" dirty="0" smtClean="0">
                <a:latin typeface="+mj-ea"/>
                <a:ea typeface="+mj-ea"/>
              </a:rPr>
              <a:t>の</a:t>
            </a:r>
            <a:r>
              <a:rPr lang="ja-JP" altLang="ja-JP" sz="1300" dirty="0">
                <a:latin typeface="+mj-ea"/>
                <a:ea typeface="+mj-ea"/>
              </a:rPr>
              <a:t>事項を</a:t>
            </a:r>
            <a:r>
              <a:rPr lang="ja-JP" altLang="ja-JP" sz="1300" dirty="0" smtClean="0">
                <a:latin typeface="+mj-ea"/>
                <a:ea typeface="+mj-ea"/>
              </a:rPr>
              <a:t>実施</a:t>
            </a:r>
            <a:endParaRPr lang="en-US" altLang="ja-JP" sz="1300" dirty="0" smtClean="0">
              <a:latin typeface="+mj-ea"/>
              <a:ea typeface="+mj-ea"/>
            </a:endParaRPr>
          </a:p>
          <a:p>
            <a:r>
              <a:rPr lang="ja-JP" altLang="ja-JP" sz="1300" dirty="0" smtClean="0">
                <a:latin typeface="+mj-ea"/>
                <a:ea typeface="+mj-ea"/>
              </a:rPr>
              <a:t>（</a:t>
            </a:r>
            <a:r>
              <a:rPr lang="ja-JP" altLang="ja-JP" sz="1300" dirty="0">
                <a:latin typeface="+mj-ea"/>
                <a:ea typeface="+mj-ea"/>
              </a:rPr>
              <a:t>労働者が</a:t>
            </a:r>
            <a:r>
              <a:rPr lang="en-US" altLang="ja-JP" sz="1300" dirty="0">
                <a:latin typeface="+mj-ea"/>
                <a:ea typeface="+mj-ea"/>
              </a:rPr>
              <a:t>300</a:t>
            </a:r>
            <a:r>
              <a:rPr lang="ja-JP" altLang="ja-JP" sz="1300" dirty="0">
                <a:latin typeface="+mj-ea"/>
                <a:ea typeface="+mj-ea"/>
              </a:rPr>
              <a:t>人以下の民間事業主については努力義務</a:t>
            </a:r>
            <a:r>
              <a:rPr lang="ja-JP" altLang="ja-JP" sz="1300" dirty="0" smtClean="0">
                <a:latin typeface="+mj-ea"/>
                <a:ea typeface="+mj-ea"/>
              </a:rPr>
              <a:t>）</a:t>
            </a:r>
            <a:r>
              <a:rPr lang="ja-JP" altLang="en-US" sz="1300" dirty="0" smtClean="0">
                <a:latin typeface="+mj-ea"/>
                <a:ea typeface="+mj-ea"/>
              </a:rPr>
              <a:t>。</a:t>
            </a:r>
            <a:endParaRPr lang="en-US" altLang="ja-JP" sz="500" dirty="0" smtClean="0">
              <a:latin typeface="+mj-ea"/>
              <a:ea typeface="+mj-ea"/>
            </a:endParaRPr>
          </a:p>
          <a:p>
            <a:pPr marL="285750" indent="-285750">
              <a:buFont typeface="Wingdings" panose="05000000000000000000" pitchFamily="2" charset="2"/>
              <a:buChar char="l"/>
            </a:pPr>
            <a:r>
              <a:rPr lang="ja-JP" altLang="en-US" sz="1300" dirty="0" smtClean="0">
                <a:latin typeface="+mj-ea"/>
                <a:ea typeface="+mj-ea"/>
              </a:rPr>
              <a:t>国は、</a:t>
            </a:r>
            <a:r>
              <a:rPr lang="ja-JP" altLang="ja-JP" sz="1300" dirty="0" smtClean="0">
                <a:latin typeface="+mj-ea"/>
                <a:ea typeface="+mj-ea"/>
              </a:rPr>
              <a:t>優れた</a:t>
            </a:r>
            <a:r>
              <a:rPr lang="ja-JP" altLang="ja-JP" sz="1300" dirty="0">
                <a:latin typeface="+mj-ea"/>
                <a:ea typeface="+mj-ea"/>
              </a:rPr>
              <a:t>取組を行う一般事業</a:t>
            </a:r>
            <a:r>
              <a:rPr lang="ja-JP" altLang="ja-JP" sz="1300" dirty="0" smtClean="0">
                <a:latin typeface="+mj-ea"/>
                <a:ea typeface="+mj-ea"/>
              </a:rPr>
              <a:t>主の認定を行う</a:t>
            </a:r>
            <a:r>
              <a:rPr lang="ja-JP" altLang="en-US" sz="1300" dirty="0" smtClean="0">
                <a:latin typeface="+mj-ea"/>
                <a:ea typeface="+mj-ea"/>
              </a:rPr>
              <a:t>こと</a:t>
            </a:r>
            <a:r>
              <a:rPr lang="ja-JP" altLang="en-US" sz="1300" dirty="0">
                <a:latin typeface="+mj-ea"/>
                <a:ea typeface="+mj-ea"/>
              </a:rPr>
              <a:t>と</a:t>
            </a:r>
            <a:r>
              <a:rPr lang="ja-JP" altLang="en-US" sz="1300" dirty="0" smtClean="0">
                <a:latin typeface="+mj-ea"/>
                <a:ea typeface="+mj-ea"/>
              </a:rPr>
              <a:t>する。</a:t>
            </a:r>
            <a:endParaRPr lang="ja-JP" altLang="ja-JP" sz="1300" dirty="0">
              <a:latin typeface="+mj-ea"/>
              <a:ea typeface="+mj-ea"/>
            </a:endParaRPr>
          </a:p>
        </p:txBody>
      </p:sp>
      <p:sp>
        <p:nvSpPr>
          <p:cNvPr id="12" name="角丸四角形 11"/>
          <p:cNvSpPr/>
          <p:nvPr/>
        </p:nvSpPr>
        <p:spPr>
          <a:xfrm>
            <a:off x="93740" y="3415985"/>
            <a:ext cx="2484192" cy="277962"/>
          </a:xfrm>
          <a:prstGeom prst="roundRect">
            <a:avLst>
              <a:gd name="adj" fmla="val 1894"/>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２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事業主行動計画の策定等</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599521" y="3494781"/>
            <a:ext cx="4428324" cy="1215717"/>
          </a:xfrm>
          <a:prstGeom prst="rect">
            <a:avLst/>
          </a:prstGeom>
          <a:noFill/>
          <a:ln>
            <a:solidFill>
              <a:schemeClr val="tx1"/>
            </a:solidFill>
          </a:ln>
        </p:spPr>
        <p:txBody>
          <a:bodyPr wrap="square" rtlCol="0" anchor="ctr" anchorCtr="0">
            <a:spAutoFit/>
          </a:bodyPr>
          <a:lstStyle/>
          <a:p>
            <a:pPr marL="285750" indent="-285750">
              <a:buFont typeface="Wingdings" panose="05000000000000000000" pitchFamily="2" charset="2"/>
              <a:buChar char="Ø"/>
            </a:pP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女性の活躍に関する状況の把握、改善すべき事情についての分析</a:t>
            </a: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参考】状況把握する事項</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①</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女性採用比率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勤続年数男女差　</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③</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時間の状況</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④</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女性管理職</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比率</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5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85750" indent="-285750">
              <a:buFont typeface="Wingdings" panose="05000000000000000000" pitchFamily="2" charset="2"/>
              <a:buChar char="Ø"/>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上記</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状況把握・分析を踏まえ</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定量的目標</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や</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取組内容などを内容とする「事業主行動計画」の策定・公表</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（取組実施・目標達成は努力義務</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285750" indent="-285750">
              <a:buFont typeface="Wingdings" panose="05000000000000000000" pitchFamily="2" charset="2"/>
              <a:buChar char="Ø"/>
            </a:pP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女性の活躍に関する情報の</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公表</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latin typeface="メイリオ" panose="020B0604030504040204" pitchFamily="50" charset="-128"/>
                <a:ea typeface="メイリオ" panose="020B0604030504040204" pitchFamily="50" charset="-128"/>
                <a:cs typeface="メイリオ" panose="020B0604030504040204" pitchFamily="50" charset="-128"/>
              </a:rPr>
              <a:t>省令で定める事項のうち、事業主が選択して公表</a:t>
            </a:r>
            <a:r>
              <a:rPr lang="ja-JP"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98344" y="4809375"/>
            <a:ext cx="4872470" cy="315248"/>
          </a:xfrm>
          <a:prstGeom prst="roundRect">
            <a:avLst>
              <a:gd name="adj" fmla="val 8984"/>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３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女性の職業生活における活躍を推進するための支援措置</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52113" y="5137251"/>
            <a:ext cx="9080356" cy="692497"/>
          </a:xfrm>
          <a:prstGeom prst="rect">
            <a:avLst/>
          </a:prstGeom>
          <a:noFill/>
        </p:spPr>
        <p:txBody>
          <a:bodyPr wrap="square" rtlCol="0">
            <a:spAutoFit/>
          </a:bodyPr>
          <a:lstStyle/>
          <a:p>
            <a:pPr marL="285750" indent="-285750">
              <a:buFont typeface="Wingdings" panose="05000000000000000000" pitchFamily="2" charset="2"/>
              <a:buChar char="l"/>
            </a:pPr>
            <a:r>
              <a:rPr lang="ja-JP" altLang="en-US" sz="1300" dirty="0" smtClean="0">
                <a:latin typeface="+mj-ea"/>
                <a:ea typeface="+mj-ea"/>
              </a:rPr>
              <a:t>国は、職業訓練・職業紹介、啓発活動、情報の収集・提供等を行うこととする。地方公共団体は、相談・助言等に努めることとする。</a:t>
            </a:r>
            <a:endParaRPr lang="en-US" altLang="ja-JP" sz="1300" dirty="0" smtClean="0">
              <a:latin typeface="+mj-ea"/>
              <a:ea typeface="+mj-ea"/>
            </a:endParaRPr>
          </a:p>
          <a:p>
            <a:pPr marL="285750" indent="-285750">
              <a:buFont typeface="Wingdings" panose="05000000000000000000" pitchFamily="2" charset="2"/>
              <a:buChar char="l"/>
            </a:pPr>
            <a:r>
              <a:rPr lang="ja-JP" altLang="en-US" sz="1300" dirty="0" smtClean="0">
                <a:latin typeface="+mj-ea"/>
                <a:ea typeface="+mj-ea"/>
              </a:rPr>
              <a:t>地域</a:t>
            </a:r>
            <a:r>
              <a:rPr lang="ja-JP" altLang="en-US" sz="1300" dirty="0">
                <a:latin typeface="+mj-ea"/>
                <a:ea typeface="+mj-ea"/>
              </a:rPr>
              <a:t>において、女性活躍推進に係る取組に関する協議を行う「協議会」を組織することができることと</a:t>
            </a:r>
            <a:r>
              <a:rPr lang="ja-JP" altLang="en-US" sz="1300" dirty="0" smtClean="0">
                <a:latin typeface="+mj-ea"/>
                <a:ea typeface="+mj-ea"/>
              </a:rPr>
              <a:t>する。</a:t>
            </a:r>
            <a:endParaRPr lang="en-US" altLang="ja-JP" sz="1300" dirty="0" smtClean="0">
              <a:latin typeface="+mj-ea"/>
              <a:ea typeface="+mj-ea"/>
            </a:endParaRPr>
          </a:p>
        </p:txBody>
      </p:sp>
      <p:sp>
        <p:nvSpPr>
          <p:cNvPr id="19" name="角丸四角形 18"/>
          <p:cNvSpPr/>
          <p:nvPr/>
        </p:nvSpPr>
        <p:spPr>
          <a:xfrm>
            <a:off x="66860" y="5885815"/>
            <a:ext cx="982288" cy="289017"/>
          </a:xfrm>
          <a:prstGeom prst="roundRect">
            <a:avLst>
              <a:gd name="adj" fmla="val 9603"/>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その他</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68920" y="6174665"/>
            <a:ext cx="9330491" cy="492443"/>
          </a:xfrm>
          <a:prstGeom prst="rect">
            <a:avLst/>
          </a:prstGeom>
          <a:noFill/>
        </p:spPr>
        <p:txBody>
          <a:bodyPr wrap="square" rtlCol="0">
            <a:spAutoFit/>
          </a:bodyPr>
          <a:lstStyle/>
          <a:p>
            <a:pPr marL="285750" indent="-285750">
              <a:buFont typeface="Wingdings" panose="05000000000000000000" pitchFamily="2" charset="2"/>
              <a:buChar char="l"/>
            </a:pPr>
            <a:r>
              <a:rPr lang="ja-JP" altLang="ja-JP" sz="1300" dirty="0" smtClean="0">
                <a:latin typeface="+mj-ea"/>
                <a:ea typeface="+mj-ea"/>
              </a:rPr>
              <a:t>原則</a:t>
            </a:r>
            <a:r>
              <a:rPr lang="ja-JP" altLang="ja-JP" sz="1300" dirty="0">
                <a:latin typeface="+mj-ea"/>
                <a:ea typeface="+mj-ea"/>
              </a:rPr>
              <a:t>、公布日施行（事業主行動計画の策定については、平成</a:t>
            </a:r>
            <a:r>
              <a:rPr lang="en-US" altLang="ja-JP" sz="1300" dirty="0">
                <a:latin typeface="+mj-ea"/>
                <a:ea typeface="+mj-ea"/>
              </a:rPr>
              <a:t>28</a:t>
            </a:r>
            <a:r>
              <a:rPr lang="ja-JP" altLang="ja-JP" sz="1300" dirty="0">
                <a:latin typeface="+mj-ea"/>
                <a:ea typeface="+mj-ea"/>
              </a:rPr>
              <a:t>年４月１日施行</a:t>
            </a:r>
            <a:r>
              <a:rPr lang="ja-JP" altLang="ja-JP" sz="1300" dirty="0" smtClean="0">
                <a:latin typeface="+mj-ea"/>
                <a:ea typeface="+mj-ea"/>
              </a:rPr>
              <a:t>）</a:t>
            </a:r>
            <a:r>
              <a:rPr lang="ja-JP" altLang="en-US" sz="1300" dirty="0" smtClean="0">
                <a:latin typeface="+mj-ea"/>
                <a:ea typeface="+mj-ea"/>
              </a:rPr>
              <a:t>。</a:t>
            </a:r>
            <a:endParaRPr lang="en-US" altLang="ja-JP" sz="1300" dirty="0" smtClean="0">
              <a:latin typeface="+mj-ea"/>
              <a:ea typeface="+mj-ea"/>
            </a:endParaRPr>
          </a:p>
          <a:p>
            <a:pPr marL="285750" indent="-285750">
              <a:buFont typeface="Wingdings" panose="05000000000000000000" pitchFamily="2" charset="2"/>
              <a:buChar char="l"/>
            </a:pPr>
            <a:r>
              <a:rPr lang="en-US" altLang="ja-JP" sz="1300" dirty="0" smtClean="0">
                <a:latin typeface="+mj-ea"/>
                <a:ea typeface="+mj-ea"/>
              </a:rPr>
              <a:t>10</a:t>
            </a:r>
            <a:r>
              <a:rPr lang="ja-JP" altLang="ja-JP" sz="1300" dirty="0">
                <a:latin typeface="+mj-ea"/>
                <a:ea typeface="+mj-ea"/>
              </a:rPr>
              <a:t>年間の時限</a:t>
            </a:r>
            <a:r>
              <a:rPr lang="ja-JP" altLang="ja-JP" sz="1300" dirty="0" smtClean="0">
                <a:latin typeface="+mj-ea"/>
                <a:ea typeface="+mj-ea"/>
              </a:rPr>
              <a:t>立法</a:t>
            </a:r>
            <a:r>
              <a:rPr lang="ja-JP" altLang="en-US" sz="1300" dirty="0" smtClean="0">
                <a:latin typeface="+mj-ea"/>
                <a:ea typeface="+mj-ea"/>
              </a:rPr>
              <a:t>。</a:t>
            </a:r>
            <a:endParaRPr lang="ja-JP" altLang="ja-JP" sz="1300" dirty="0">
              <a:latin typeface="+mj-ea"/>
              <a:ea typeface="+mj-ea"/>
            </a:endParaRPr>
          </a:p>
        </p:txBody>
      </p:sp>
      <p:sp>
        <p:nvSpPr>
          <p:cNvPr id="22" name="正方形/長方形 21"/>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１</a:t>
            </a:r>
            <a:endParaRPr lang="en-US" altLang="ja-JP" sz="1400" dirty="0" smtClean="0">
              <a:solidFill>
                <a:schemeClr val="tx1"/>
              </a:solidFill>
            </a:endParaRPr>
          </a:p>
        </p:txBody>
      </p:sp>
      <p:sp>
        <p:nvSpPr>
          <p:cNvPr id="21" name="タイトル 1"/>
          <p:cNvSpPr txBox="1">
            <a:spLocks/>
          </p:cNvSpPr>
          <p:nvPr/>
        </p:nvSpPr>
        <p:spPr>
          <a:xfrm>
            <a:off x="0" y="4120"/>
            <a:ext cx="9144000" cy="544560"/>
          </a:xfrm>
          <a:prstGeom prst="rect">
            <a:avLst/>
          </a:prstGeom>
          <a:solidFill>
            <a:schemeClr val="bg2">
              <a:lumMod val="75000"/>
            </a:schemeClr>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sz="2800" kern="0" dirty="0" smtClean="0">
                <a:solidFill>
                  <a:schemeClr val="bg1"/>
                </a:solidFill>
                <a:effectLst>
                  <a:reflection blurRad="6350" endPos="0" dir="5400000" sy="-100000" algn="bl" rotWithShape="0"/>
                </a:effectLst>
                <a:latin typeface="Meiryo UI" panose="020B0604030504040204" pitchFamily="50" charset="-128"/>
                <a:ea typeface="Meiryo UI" panose="020B0604030504040204" pitchFamily="50" charset="-128"/>
                <a:cs typeface="Meiryo UI" panose="020B0604030504040204" pitchFamily="50" charset="-128"/>
              </a:rPr>
              <a:t>１　女性活躍推進法（概要）</a:t>
            </a: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5979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616568"/>
          </a:xfrm>
          <a:solidFill>
            <a:schemeClr val="bg2">
              <a:lumMod val="75000"/>
            </a:schemeClr>
          </a:solidFill>
        </p:spPr>
        <p:txBody>
          <a:bodyPr/>
          <a:lstStyle/>
          <a:p>
            <a:pPr marL="0" indent="0" algn="l">
              <a:buNone/>
            </a:pPr>
            <a:r>
              <a:rPr lang="ja-JP" altLang="en-US" sz="2800" kern="0" dirty="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２</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　女性活躍推進法の取組状況（大阪府内）</a:t>
            </a:r>
            <a:r>
              <a:rPr lang="ja-JP" altLang="en-US" sz="2800" kern="0" dirty="0" smtClean="0">
                <a:latin typeface="+mn-ea"/>
                <a:ea typeface="+mn-ea"/>
              </a:rPr>
              <a:t>　</a:t>
            </a:r>
            <a:r>
              <a:rPr lang="ja-JP" altLang="en-US" sz="3200" kern="0" dirty="0" smtClean="0">
                <a:latin typeface="+mn-ea"/>
                <a:ea typeface="+mn-ea"/>
              </a:rPr>
              <a:t>　</a:t>
            </a:r>
            <a:endParaRPr kumimoji="1" lang="ja-JP" altLang="en-US" sz="3200" kern="0" dirty="0">
              <a:latin typeface="+mn-ea"/>
              <a:ea typeface="+mn-ea"/>
            </a:endParaRPr>
          </a:p>
        </p:txBody>
      </p:sp>
      <p:sp>
        <p:nvSpPr>
          <p:cNvPr id="6" name="コンテンツ プレースホルダー 2"/>
          <p:cNvSpPr>
            <a:spLocks noGrp="1"/>
          </p:cNvSpPr>
          <p:nvPr>
            <p:ph idx="4294967295"/>
          </p:nvPr>
        </p:nvSpPr>
        <p:spPr>
          <a:xfrm>
            <a:off x="179512" y="620688"/>
            <a:ext cx="5339640" cy="380596"/>
          </a:xfrm>
          <a:prstGeom prst="rect">
            <a:avLst/>
          </a:prstGeom>
          <a:solidFill>
            <a:schemeClr val="accent1"/>
          </a:solidFill>
          <a:ln>
            <a:solidFill>
              <a:schemeClr val="accent1"/>
            </a:solidFill>
          </a:ln>
        </p:spPr>
        <p:txBody>
          <a:bodyPr>
            <a:noAutofit/>
          </a:bodyPr>
          <a:lstStyle/>
          <a:p>
            <a:pPr marL="0" indent="0">
              <a:buNone/>
            </a:pPr>
            <a:r>
              <a:rPr lang="ja-JP" altLang="en-US" sz="2400" b="1" dirty="0" smtClean="0">
                <a:solidFill>
                  <a:schemeClr val="bg1"/>
                </a:solidFill>
                <a:latin typeface="メイリオ" panose="020B0604030504040204" pitchFamily="50" charset="-128"/>
                <a:ea typeface="メイリオ" panose="020B0604030504040204" pitchFamily="50" charset="-128"/>
              </a:rPr>
              <a:t>１　推進計画の策定・推進</a:t>
            </a:r>
            <a:r>
              <a:rPr lang="ja-JP" altLang="en-US" sz="1600" b="1" dirty="0" smtClean="0">
                <a:solidFill>
                  <a:schemeClr val="bg1"/>
                </a:solidFill>
                <a:latin typeface="メイリオ" panose="020B0604030504040204" pitchFamily="50" charset="-128"/>
                <a:ea typeface="メイリオ" panose="020B0604030504040204" pitchFamily="50" charset="-128"/>
              </a:rPr>
              <a:t>（努力義務）</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9" name="コンテンツ プレースホルダー 2"/>
          <p:cNvSpPr>
            <a:spLocks noGrp="1"/>
          </p:cNvSpPr>
          <p:nvPr>
            <p:ph idx="4294967295"/>
          </p:nvPr>
        </p:nvSpPr>
        <p:spPr>
          <a:xfrm>
            <a:off x="174805" y="1052736"/>
            <a:ext cx="8789683" cy="1368152"/>
          </a:xfrm>
          <a:prstGeom prst="rect">
            <a:avLst/>
          </a:prstGeom>
          <a:ln cmpd="dbl">
            <a:solidFill>
              <a:schemeClr val="accent1"/>
            </a:solidFill>
          </a:ln>
        </p:spPr>
        <p:txBody>
          <a:bodyPr lIns="61850" tIns="30925" rIns="61850" bIns="30925">
            <a:noAutofit/>
          </a:bodyPr>
          <a:lstStyle/>
          <a:p>
            <a:pPr marL="109711" indent="0">
              <a:lnSpc>
                <a:spcPts val="1900"/>
              </a:lnSpc>
              <a:spcBef>
                <a:spcPts val="600"/>
              </a:spcBef>
              <a:buNone/>
            </a:pPr>
            <a:r>
              <a:rPr lang="ja-JP" altLang="en-US" sz="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大阪府：「おおさか男女共同参画プラン（</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2016-2020</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）」と一体的に策定</a:t>
            </a:r>
            <a:endParaRPr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900"/>
              </a:lnSpc>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２８</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市町村が策定済見込み（</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３０年３月末時点）</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：９市町村）</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200"/>
              </a:lnSpc>
              <a:buNone/>
            </a:pP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大阪市、堺市、豊中市、泉大津市、守口市、枚方市、茨木市、八尾市、富田林市、柏原市、羽曳野市、摂津市、</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2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200" dirty="0">
                <a:latin typeface="メイリオ" panose="020B0604030504040204" pitchFamily="50" charset="-128"/>
                <a:ea typeface="メイリオ" panose="020B0604030504040204" pitchFamily="50" charset="-128"/>
                <a:cs typeface="メイリオ" panose="020B0604030504040204" pitchFamily="50" charset="-128"/>
              </a:rPr>
              <a:t>高石市、藤井寺市、東大阪市、四條畷市、阪南市、島本町、</a:t>
            </a:r>
            <a:r>
              <a:rPr lang="zh-TW"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千早赤阪村</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箕面市、高槻市、熊取町、泉佐野市、</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200"/>
              </a:lnSpc>
              <a:buNone/>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交野市、泉南市、池田市、吹田市、河内長野市</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a:spLocks noGrp="1"/>
          </p:cNvSpPr>
          <p:nvPr>
            <p:ph idx="4294967295"/>
          </p:nvPr>
        </p:nvSpPr>
        <p:spPr>
          <a:xfrm>
            <a:off x="179512" y="2492896"/>
            <a:ext cx="5322686" cy="380596"/>
          </a:xfrm>
          <a:prstGeom prst="rect">
            <a:avLst/>
          </a:prstGeom>
          <a:solidFill>
            <a:schemeClr val="accent1"/>
          </a:solidFill>
          <a:ln>
            <a:solidFill>
              <a:schemeClr val="accent1"/>
            </a:solidFill>
          </a:ln>
        </p:spPr>
        <p:txBody>
          <a:bodyPr>
            <a:noAutofit/>
          </a:bodyPr>
          <a:lstStyle/>
          <a:p>
            <a:pPr marL="0" indent="0">
              <a:buNone/>
            </a:pPr>
            <a:r>
              <a:rPr lang="ja-JP" altLang="en-US" sz="2400" b="1" dirty="0" smtClean="0">
                <a:solidFill>
                  <a:schemeClr val="bg1"/>
                </a:solidFill>
                <a:latin typeface="メイリオ" panose="020B0604030504040204" pitchFamily="50" charset="-128"/>
                <a:ea typeface="メイリオ" panose="020B0604030504040204" pitchFamily="50" charset="-128"/>
              </a:rPr>
              <a:t>２　事業</a:t>
            </a:r>
            <a:r>
              <a:rPr lang="ja-JP" altLang="en-US" sz="2400" b="1" dirty="0">
                <a:solidFill>
                  <a:schemeClr val="bg1"/>
                </a:solidFill>
                <a:latin typeface="メイリオ" panose="020B0604030504040204" pitchFamily="50" charset="-128"/>
                <a:ea typeface="メイリオ" panose="020B0604030504040204" pitchFamily="50" charset="-128"/>
              </a:rPr>
              <a:t>主行動計画の</a:t>
            </a:r>
            <a:r>
              <a:rPr lang="ja-JP" altLang="en-US" sz="2400" b="1" dirty="0" smtClean="0">
                <a:solidFill>
                  <a:schemeClr val="bg1"/>
                </a:solidFill>
                <a:latin typeface="メイリオ" panose="020B0604030504040204" pitchFamily="50" charset="-128"/>
                <a:ea typeface="メイリオ" panose="020B0604030504040204" pitchFamily="50" charset="-128"/>
              </a:rPr>
              <a:t>策定</a:t>
            </a:r>
            <a:r>
              <a:rPr lang="ja-JP" altLang="en-US" sz="1600" b="1" dirty="0" smtClean="0">
                <a:solidFill>
                  <a:schemeClr val="bg1"/>
                </a:solidFill>
                <a:latin typeface="メイリオ" panose="020B0604030504040204" pitchFamily="50" charset="-128"/>
                <a:ea typeface="メイリオ" panose="020B0604030504040204" pitchFamily="50" charset="-128"/>
              </a:rPr>
              <a:t>（必須）</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10" name="コンテンツ プレースホルダー 2"/>
          <p:cNvSpPr>
            <a:spLocks noGrp="1"/>
          </p:cNvSpPr>
          <p:nvPr>
            <p:ph idx="4294967295"/>
          </p:nvPr>
        </p:nvSpPr>
        <p:spPr>
          <a:xfrm>
            <a:off x="179512" y="2924944"/>
            <a:ext cx="8801899" cy="2880320"/>
          </a:xfrm>
          <a:prstGeom prst="rect">
            <a:avLst/>
          </a:prstGeom>
          <a:ln cmpd="dbl">
            <a:solidFill>
              <a:schemeClr val="accent1"/>
            </a:solidFill>
          </a:ln>
        </p:spPr>
        <p:txBody>
          <a:bodyPr lIns="61850" tIns="30925" rIns="61850" bIns="30925">
            <a:noAutofit/>
          </a:bodyPr>
          <a:lstStyle/>
          <a:p>
            <a:pPr marL="109711" indent="0">
              <a:buNone/>
            </a:pPr>
            <a:r>
              <a:rPr lang="ja-JP" altLang="en-US" sz="1800" b="1" dirty="0" smtClean="0">
                <a:latin typeface="+mn-ea"/>
                <a:ea typeface="メイリオ" panose="020B0604030504040204" pitchFamily="50" charset="-128"/>
                <a:cs typeface="メイリオ" panose="020B0604030504040204" pitchFamily="50" charset="-128"/>
              </a:rPr>
              <a:t>大阪府：</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大阪府知事部局等、教育庁、警察本部が策定済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知事部局</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「大阪府における女性職員の活躍の推進に関する特定事業主</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教育庁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「公立学校に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おける特定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事業主</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500"/>
              </a:lnSpc>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警察本部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「大阪府警察女性活躍・次世代育成支援対策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行動計画」</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市町村：全市町村（４３市町村）が策定済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400"/>
              </a:lnSpc>
              <a:buNone/>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府内市町村の特定事業主行動計画における数値目標（政令市除く）　</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3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・女性職員の登用関係（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3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・男性職員の育児休暇取得関係（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lnSpc>
                <a:spcPts val="1300"/>
              </a:lnSpc>
              <a:buNone/>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・男性職員の配偶者出産休暇等関係（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企　業：府内企業の</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９９．６％が策定（</a:t>
            </a: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４９社）</a:t>
            </a:r>
            <a:r>
              <a:rPr lang="en-US" altLang="ja-JP" sz="1800" b="1" dirty="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人以下１２３社</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月末）</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109711" indent="0">
              <a:buNone/>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2"/>
          <p:cNvSpPr>
            <a:spLocks noGrp="1"/>
          </p:cNvSpPr>
          <p:nvPr>
            <p:ph idx="4294967295"/>
          </p:nvPr>
        </p:nvSpPr>
        <p:spPr>
          <a:xfrm>
            <a:off x="179512" y="5949280"/>
            <a:ext cx="3960440" cy="325050"/>
          </a:xfrm>
          <a:prstGeom prst="rect">
            <a:avLst/>
          </a:prstGeom>
          <a:solidFill>
            <a:schemeClr val="accent1"/>
          </a:solidFill>
          <a:ln>
            <a:solidFill>
              <a:schemeClr val="accent1"/>
            </a:solidFill>
          </a:ln>
        </p:spPr>
        <p:txBody>
          <a:bodyPr>
            <a:noAutofit/>
          </a:bodyPr>
          <a:lstStyle/>
          <a:p>
            <a:pPr marL="0" indent="0">
              <a:buNone/>
            </a:pPr>
            <a:r>
              <a:rPr lang="ja-JP" altLang="en-US" sz="2400" b="1" dirty="0">
                <a:solidFill>
                  <a:schemeClr val="bg1"/>
                </a:solidFill>
                <a:latin typeface="メイリオ" panose="020B0604030504040204" pitchFamily="50" charset="-128"/>
                <a:ea typeface="メイリオ" panose="020B0604030504040204" pitchFamily="50" charset="-128"/>
              </a:rPr>
              <a:t>３</a:t>
            </a:r>
            <a:r>
              <a:rPr lang="ja-JP" altLang="en-US" sz="2400" b="1" dirty="0" smtClean="0">
                <a:solidFill>
                  <a:schemeClr val="bg1"/>
                </a:solidFill>
                <a:latin typeface="メイリオ" panose="020B0604030504040204" pitchFamily="50" charset="-128"/>
                <a:ea typeface="メイリオ" panose="020B0604030504040204" pitchFamily="50" charset="-128"/>
              </a:rPr>
              <a:t>　協議会の設置</a:t>
            </a:r>
            <a:r>
              <a:rPr lang="ja-JP" altLang="en-US" sz="1600" b="1" dirty="0" smtClean="0">
                <a:solidFill>
                  <a:schemeClr val="bg1"/>
                </a:solidFill>
                <a:latin typeface="メイリオ" panose="020B0604030504040204" pitchFamily="50" charset="-128"/>
                <a:ea typeface="メイリオ" panose="020B0604030504040204" pitchFamily="50" charset="-128"/>
              </a:rPr>
              <a:t>（任意）</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p:txBody>
      </p:sp>
      <p:sp>
        <p:nvSpPr>
          <p:cNvPr id="12" name="コンテンツ プレースホルダー 2"/>
          <p:cNvSpPr>
            <a:spLocks noGrp="1"/>
          </p:cNvSpPr>
          <p:nvPr>
            <p:ph idx="4294967295"/>
          </p:nvPr>
        </p:nvSpPr>
        <p:spPr>
          <a:xfrm>
            <a:off x="173606" y="6376217"/>
            <a:ext cx="8784976" cy="365151"/>
          </a:xfrm>
          <a:prstGeom prst="rect">
            <a:avLst/>
          </a:prstGeom>
          <a:ln cmpd="dbl">
            <a:solidFill>
              <a:schemeClr val="accent1"/>
            </a:solidFill>
          </a:ln>
        </p:spPr>
        <p:txBody>
          <a:bodyPr lIns="61850" tIns="30925" rIns="61850" bIns="30925">
            <a:noAutofit/>
          </a:bodyPr>
          <a:lstStyle/>
          <a:p>
            <a:pPr marL="109711" indent="0">
              <a:lnSpc>
                <a:spcPct val="150000"/>
              </a:lnSpc>
              <a:buNone/>
            </a:pP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大阪府：「ＯＳＡＫＡ女性活躍推進会議」を「協議会」に位置付け（Ｈ</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２</a:t>
            </a:r>
            <a:endParaRPr lang="en-US" altLang="ja-JP" sz="1400" dirty="0" smtClean="0">
              <a:solidFill>
                <a:schemeClr val="tx1"/>
              </a:solidFill>
            </a:endParaRPr>
          </a:p>
        </p:txBody>
      </p:sp>
    </p:spTree>
    <p:extLst>
      <p:ext uri="{BB962C8B-B14F-4D97-AF65-F5344CB8AC3E}">
        <p14:creationId xmlns:p14="http://schemas.microsoft.com/office/powerpoint/2010/main" val="136237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4726225" y="669253"/>
            <a:ext cx="4245802" cy="4415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 name="タイトル 1"/>
          <p:cNvSpPr txBox="1">
            <a:spLocks/>
          </p:cNvSpPr>
          <p:nvPr/>
        </p:nvSpPr>
        <p:spPr>
          <a:xfrm>
            <a:off x="0" y="4120"/>
            <a:ext cx="9144000" cy="616568"/>
          </a:xfrm>
          <a:prstGeom prst="rect">
            <a:avLst/>
          </a:prstGeom>
          <a:solidFill>
            <a:schemeClr val="bg2">
              <a:lumMod val="75000"/>
            </a:schemeClr>
          </a:solidFill>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Clr>
                <a:srgbClr val="F14124">
                  <a:lumMod val="75000"/>
                </a:srgbClr>
              </a:buClr>
              <a:buFont typeface="Georgia" pitchFamily="18" charset="0"/>
              <a:buNone/>
            </a:pPr>
            <a:r>
              <a:rPr lang="ja-JP" altLang="en-US" sz="2800" kern="0" dirty="0" smtClean="0">
                <a:solidFill>
                  <a:prstClr val="white"/>
                </a:solidFill>
                <a:effectLst>
                  <a:reflection blurRad="6350" endPos="0" dir="5400000" sy="-100000" algn="bl" rotWithShape="0"/>
                </a:effectLst>
                <a:latin typeface="メイリオ" panose="020B0604030504040204" pitchFamily="50" charset="-128"/>
                <a:ea typeface="メイリオ" panose="020B0604030504040204" pitchFamily="50" charset="-128"/>
              </a:rPr>
              <a:t>３　大阪府の取組（</a:t>
            </a:r>
            <a:r>
              <a:rPr lang="en-US" altLang="ja-JP" sz="2800" kern="0" dirty="0" smtClean="0">
                <a:solidFill>
                  <a:prstClr val="white"/>
                </a:solidFill>
                <a:effectLst>
                  <a:reflection blurRad="6350" endPos="0" dir="5400000" sy="-100000" algn="bl" rotWithShape="0"/>
                </a:effectLst>
                <a:latin typeface="メイリオ" panose="020B0604030504040204" pitchFamily="50" charset="-128"/>
                <a:ea typeface="メイリオ" panose="020B0604030504040204" pitchFamily="50" charset="-128"/>
              </a:rPr>
              <a:t>H29</a:t>
            </a:r>
            <a:r>
              <a:rPr lang="ja-JP" altLang="en-US" sz="2800" kern="0" dirty="0" smtClean="0">
                <a:solidFill>
                  <a:prstClr val="white"/>
                </a:solidFill>
                <a:effectLst>
                  <a:reflection blurRad="6350" endPos="0" dir="5400000" sy="-100000" algn="bl" rotWithShape="0"/>
                </a:effectLst>
                <a:latin typeface="メイリオ" panose="020B0604030504040204" pitchFamily="50" charset="-128"/>
                <a:ea typeface="メイリオ" panose="020B0604030504040204" pitchFamily="50" charset="-128"/>
              </a:rPr>
              <a:t>年度までの取組）</a:t>
            </a:r>
            <a:r>
              <a:rPr lang="ja-JP" altLang="en-US" sz="3200" kern="0" dirty="0" smtClean="0">
                <a:gradFill>
                  <a:gsLst>
                    <a:gs pos="0">
                      <a:prstClr val="black"/>
                    </a:gs>
                    <a:gs pos="40000">
                      <a:prstClr val="black">
                        <a:lumMod val="75000"/>
                        <a:lumOff val="25000"/>
                      </a:prstClr>
                    </a:gs>
                    <a:gs pos="100000">
                      <a:srgbClr val="212745">
                        <a:alpha val="65000"/>
                      </a:srgbClr>
                    </a:gs>
                  </a:gsLst>
                  <a:lin ang="5400000" scaled="0"/>
                </a:gradFill>
                <a:latin typeface="HGｺﾞｼｯｸM"/>
              </a:rPr>
              <a:t>　</a:t>
            </a:r>
            <a:endParaRPr lang="ja-JP" altLang="en-US" sz="3200" kern="0" dirty="0">
              <a:gradFill>
                <a:gsLst>
                  <a:gs pos="0">
                    <a:prstClr val="black"/>
                  </a:gs>
                  <a:gs pos="40000">
                    <a:prstClr val="black">
                      <a:lumMod val="75000"/>
                      <a:lumOff val="25000"/>
                    </a:prstClr>
                  </a:gs>
                  <a:gs pos="100000">
                    <a:srgbClr val="212745">
                      <a:alpha val="65000"/>
                    </a:srgbClr>
                  </a:gs>
                </a:gsLst>
                <a:lin ang="5400000" scaled="0"/>
              </a:gradFill>
              <a:latin typeface="HGｺﾞｼｯｸM"/>
            </a:endParaRPr>
          </a:p>
        </p:txBody>
      </p:sp>
      <p:sp>
        <p:nvSpPr>
          <p:cNvPr id="14" name="角丸四角形 13"/>
          <p:cNvSpPr/>
          <p:nvPr/>
        </p:nvSpPr>
        <p:spPr>
          <a:xfrm>
            <a:off x="4788024" y="1778138"/>
            <a:ext cx="1584176"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実施概要</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801807" y="2182034"/>
            <a:ext cx="4039987" cy="707886"/>
          </a:xfrm>
          <a:prstGeom prst="rect">
            <a:avLst/>
          </a:prstGeom>
          <a:noFill/>
        </p:spPr>
        <p:txBody>
          <a:bodyPr wrap="square" rtlCol="0">
            <a:spAutoFit/>
          </a:bodyPr>
          <a:lstStyle/>
          <a:p>
            <a:pPr lvl="0">
              <a:lnSpc>
                <a:spcPts val="1600"/>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時　期：平成２９年９月１日（金）、９月２日（土）</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lvl="0">
              <a:lnSpc>
                <a:spcPts val="1600"/>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会　場：</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ドーンセンター</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a:p>
            <a:pPr lvl="0">
              <a:lnSpc>
                <a:spcPts val="1600"/>
              </a:lnSpc>
            </a:pPr>
            <a:r>
              <a:rPr lang="ja-JP" altLang="en-US" sz="1400" dirty="0">
                <a:solidFill>
                  <a:prstClr val="black"/>
                </a:solidFill>
                <a:latin typeface="ＭＳ Ｐゴシック" panose="020B0600070205080204" pitchFamily="50" charset="-128"/>
                <a:ea typeface="ＭＳ Ｐゴシック" panose="020B0600070205080204" pitchFamily="50" charset="-128"/>
              </a:rPr>
              <a:t>主　催：大阪府、ＯＳＡＫＡ女性活躍推進会議</a:t>
            </a:r>
            <a:r>
              <a:rPr lang="en-US" altLang="ja-JP" sz="1400" dirty="0">
                <a:solidFill>
                  <a:prstClr val="black"/>
                </a:solidFill>
                <a:latin typeface="ＭＳ Ｐゴシック" panose="020B0600070205080204" pitchFamily="50" charset="-128"/>
                <a:ea typeface="ＭＳ Ｐゴシック" panose="020B0600070205080204" pitchFamily="50" charset="-128"/>
              </a:rPr>
              <a:t> </a:t>
            </a:r>
          </a:p>
        </p:txBody>
      </p:sp>
      <p:sp>
        <p:nvSpPr>
          <p:cNvPr id="16" name="角丸四角形 15"/>
          <p:cNvSpPr/>
          <p:nvPr/>
        </p:nvSpPr>
        <p:spPr>
          <a:xfrm>
            <a:off x="4820012" y="3038084"/>
            <a:ext cx="1552188"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プログラム</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タイトル 1"/>
          <p:cNvSpPr txBox="1">
            <a:spLocks/>
          </p:cNvSpPr>
          <p:nvPr/>
        </p:nvSpPr>
        <p:spPr>
          <a:xfrm>
            <a:off x="4711301" y="3356992"/>
            <a:ext cx="4304127" cy="1224136"/>
          </a:xfrm>
          <a:prstGeom prst="rect">
            <a:avLst/>
          </a:prstGeom>
          <a:noFill/>
        </p:spPr>
        <p:txBody>
          <a:bodyPr vert="horz" lIns="91427" tIns="45713" rIns="91427" bIns="45713" rtlCol="0" anchor="ctr">
            <a:noAutofit/>
          </a:bodyPr>
          <a:lstStyle>
            <a:lvl1pPr algn="l" defTabSz="1351666" rtl="0" eaLnBrk="1" latinLnBrk="0" hangingPunct="1">
              <a:spcBef>
                <a:spcPct val="0"/>
              </a:spcBef>
              <a:buNone/>
              <a:defRPr kumimoji="1" sz="5900" kern="1200" spc="-148" baseline="0">
                <a:solidFill>
                  <a:schemeClr val="tx2"/>
                </a:solidFill>
                <a:latin typeface="+mj-lt"/>
                <a:ea typeface="+mj-ea"/>
                <a:cs typeface="+mj-cs"/>
              </a:defRPr>
            </a:lvl1pPr>
          </a:lstStyle>
          <a:p>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mn-cs"/>
              </a:rPr>
              <a:t>・</a:t>
            </a:r>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メインシンポジウム（トークセッション、基調講演）</a:t>
            </a:r>
            <a:endParaRPr lang="en-US" altLang="ja-JP" sz="1400" dirty="0">
              <a:solidFill>
                <a:prstClr val="black"/>
              </a:solidFill>
              <a:latin typeface="ＭＳ Ｐゴシック" panose="020B0600070205080204" pitchFamily="50" charset="-128"/>
              <a:ea typeface="ＭＳ Ｐゴシック" panose="020B0600070205080204" pitchFamily="50" charset="-128"/>
              <a:cs typeface="+mn-cs"/>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・働く女性・働きたい女性のための「お悩み」相談会</a:t>
            </a:r>
            <a:endParaRPr lang="en-US" altLang="ja-JP" sz="1400" dirty="0">
              <a:solidFill>
                <a:prstClr val="black"/>
              </a:solidFill>
              <a:latin typeface="ＭＳ Ｐゴシック" panose="020B0600070205080204" pitchFamily="50" charset="-128"/>
              <a:ea typeface="ＭＳ Ｐゴシック" panose="020B0600070205080204" pitchFamily="50" charset="-128"/>
              <a:cs typeface="+mn-cs"/>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・合同企業説明会「ハッピー</a:t>
            </a:r>
            <a:r>
              <a:rPr lang="en-US" altLang="ja-JP" sz="1400" dirty="0">
                <a:solidFill>
                  <a:prstClr val="black"/>
                </a:solidFill>
                <a:latin typeface="ＭＳ Ｐゴシック" panose="020B0600070205080204" pitchFamily="50" charset="-128"/>
                <a:ea typeface="ＭＳ Ｐゴシック" panose="020B0600070205080204" pitchFamily="50" charset="-128"/>
                <a:cs typeface="+mn-cs"/>
              </a:rPr>
              <a:t>JOB</a:t>
            </a:r>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フェア」</a:t>
            </a:r>
            <a:endParaRPr lang="en-US" altLang="ja-JP" sz="1400" dirty="0">
              <a:solidFill>
                <a:prstClr val="black"/>
              </a:solidFill>
              <a:latin typeface="ＭＳ Ｐゴシック" panose="020B0600070205080204" pitchFamily="50" charset="-128"/>
              <a:ea typeface="ＭＳ Ｐゴシック" panose="020B0600070205080204" pitchFamily="50" charset="-128"/>
              <a:cs typeface="+mn-cs"/>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・キラリマルシェ（女性農業者・女性起業家が出展する物産展）</a:t>
            </a:r>
            <a:endParaRPr lang="en-US" altLang="ja-JP" sz="1400" dirty="0">
              <a:solidFill>
                <a:prstClr val="black"/>
              </a:solidFill>
              <a:latin typeface="ＭＳ Ｐゴシック" panose="020B0600070205080204" pitchFamily="50" charset="-128"/>
              <a:ea typeface="ＭＳ Ｐゴシック" panose="020B0600070205080204" pitchFamily="50" charset="-128"/>
              <a:cs typeface="+mn-cs"/>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cs typeface="+mn-cs"/>
              </a:rPr>
              <a:t>・各種セミナー　</a:t>
            </a:r>
            <a:r>
              <a:rPr lang="ja-JP" altLang="en-US" sz="14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p>
        </p:txBody>
      </p:sp>
      <p:grpSp>
        <p:nvGrpSpPr>
          <p:cNvPr id="12" name="グループ化 11"/>
          <p:cNvGrpSpPr/>
          <p:nvPr/>
        </p:nvGrpSpPr>
        <p:grpSpPr>
          <a:xfrm>
            <a:off x="92568" y="1787186"/>
            <a:ext cx="4479432" cy="2609606"/>
            <a:chOff x="341277" y="1327356"/>
            <a:chExt cx="4384948" cy="2812644"/>
          </a:xfrm>
        </p:grpSpPr>
        <p:grpSp>
          <p:nvGrpSpPr>
            <p:cNvPr id="9" name="グループ化 8"/>
            <p:cNvGrpSpPr/>
            <p:nvPr/>
          </p:nvGrpSpPr>
          <p:grpSpPr>
            <a:xfrm>
              <a:off x="341277" y="1327356"/>
              <a:ext cx="4352975" cy="2812644"/>
              <a:chOff x="395536" y="748382"/>
              <a:chExt cx="3810000" cy="2248569"/>
            </a:xfrm>
          </p:grpSpPr>
          <p:pic>
            <p:nvPicPr>
              <p:cNvPr id="8" name="Picture 2" descr="\\localhost\LIB\◆02 男女共同参画Ｇ\04　男女共同参画推進事業\01 産官学女性活躍推進事業（宣言・プラットフォーム）\29_女活フェス\広報関係（リーフレット・HP原稿）\Facebook・HP画像（大阪府・共同体）\0818大阪府HP　大画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48382"/>
                <a:ext cx="3810000" cy="2248569"/>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95536" y="2636912"/>
                <a:ext cx="1008112" cy="360039"/>
              </a:xfrm>
              <a:custGeom>
                <a:avLst/>
                <a:gdLst>
                  <a:gd name="connsiteX0" fmla="*/ 0 w 1008112"/>
                  <a:gd name="connsiteY0" fmla="*/ 0 h 288031"/>
                  <a:gd name="connsiteX1" fmla="*/ 1008112 w 1008112"/>
                  <a:gd name="connsiteY1" fmla="*/ 0 h 288031"/>
                  <a:gd name="connsiteX2" fmla="*/ 1008112 w 1008112"/>
                  <a:gd name="connsiteY2" fmla="*/ 288031 h 288031"/>
                  <a:gd name="connsiteX3" fmla="*/ 0 w 1008112"/>
                  <a:gd name="connsiteY3" fmla="*/ 288031 h 288031"/>
                  <a:gd name="connsiteX4" fmla="*/ 0 w 1008112"/>
                  <a:gd name="connsiteY4" fmla="*/ 0 h 288031"/>
                  <a:gd name="connsiteX0" fmla="*/ 0 w 1008112"/>
                  <a:gd name="connsiteY0" fmla="*/ 0 h 288031"/>
                  <a:gd name="connsiteX1" fmla="*/ 827137 w 1008112"/>
                  <a:gd name="connsiteY1" fmla="*/ 66675 h 288031"/>
                  <a:gd name="connsiteX2" fmla="*/ 1008112 w 1008112"/>
                  <a:gd name="connsiteY2" fmla="*/ 288031 h 288031"/>
                  <a:gd name="connsiteX3" fmla="*/ 0 w 1008112"/>
                  <a:gd name="connsiteY3" fmla="*/ 288031 h 288031"/>
                  <a:gd name="connsiteX4" fmla="*/ 0 w 1008112"/>
                  <a:gd name="connsiteY4" fmla="*/ 0 h 288031"/>
                  <a:gd name="connsiteX0" fmla="*/ 0 w 1008112"/>
                  <a:gd name="connsiteY0" fmla="*/ 0 h 288031"/>
                  <a:gd name="connsiteX1" fmla="*/ 989062 w 1008112"/>
                  <a:gd name="connsiteY1" fmla="*/ 114300 h 288031"/>
                  <a:gd name="connsiteX2" fmla="*/ 1008112 w 1008112"/>
                  <a:gd name="connsiteY2" fmla="*/ 288031 h 288031"/>
                  <a:gd name="connsiteX3" fmla="*/ 0 w 1008112"/>
                  <a:gd name="connsiteY3" fmla="*/ 288031 h 288031"/>
                  <a:gd name="connsiteX4" fmla="*/ 0 w 1008112"/>
                  <a:gd name="connsiteY4" fmla="*/ 0 h 288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288031">
                    <a:moveTo>
                      <a:pt x="0" y="0"/>
                    </a:moveTo>
                    <a:lnTo>
                      <a:pt x="989062" y="114300"/>
                    </a:lnTo>
                    <a:lnTo>
                      <a:pt x="1008112" y="288031"/>
                    </a:lnTo>
                    <a:lnTo>
                      <a:pt x="0" y="288031"/>
                    </a:lnTo>
                    <a:lnTo>
                      <a:pt x="0" y="0"/>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正方形/長方形 10"/>
            <p:cNvSpPr/>
            <p:nvPr/>
          </p:nvSpPr>
          <p:spPr>
            <a:xfrm>
              <a:off x="341277" y="3744000"/>
              <a:ext cx="4384948" cy="396000"/>
            </a:xfrm>
            <a:prstGeom prst="rect">
              <a:avLst/>
            </a:prstGeom>
            <a:gradFill flip="none" rotWithShape="1">
              <a:gsLst>
                <a:gs pos="31000">
                  <a:srgbClr val="D0F5FC"/>
                </a:gs>
                <a:gs pos="17000">
                  <a:schemeClr val="bg2"/>
                </a:gs>
                <a:gs pos="100000">
                  <a:schemeClr val="accent1">
                    <a:tint val="44500"/>
                    <a:satMod val="160000"/>
                    <a:lumMod val="36000"/>
                    <a:lumOff val="64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0" name="Picture 4" descr="E:\LIB\◎2014男女参画G\28産官学女性躍進推進事業（宣言・プラットフォーム・出前講座）\29_女活フェス\キラリ　フェスティバル　写真\トリミング等（小容量）\ドーンセンター玄関.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4578315"/>
            <a:ext cx="1728192" cy="1393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E:\LIB\◎2014男女参画G\28産官学女性躍進推進事業（宣言・プラットフォーム・出前講座）\29_女活フェス\キラリ　フェスティバル　写真\トリミング等（小容量）\シンポジウム（客席入り）.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4582077"/>
            <a:ext cx="2417849" cy="13898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LIB\◎2014男女参画G\28産官学女性躍進推進事業（宣言・プラットフォーム・出前講座）\29_女活フェス\キラリ　フェスティバル　写真\よしもとから\0046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2855" y="4582078"/>
            <a:ext cx="2159185" cy="1417294"/>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128572" y="1331476"/>
            <a:ext cx="888685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lvl="0" defTabSz="1351666">
              <a:spcBef>
                <a:spcPct val="0"/>
              </a:spcBef>
              <a:defRPr/>
            </a:pPr>
            <a:r>
              <a:rPr lang="ja-JP" altLang="en-US" b="1" spc="-148" dirty="0">
                <a:solidFill>
                  <a:schemeClr val="bg1"/>
                </a:solidFill>
                <a:latin typeface="ＭＳ ゴシック" panose="020B0609070205080204" pitchFamily="49" charset="-128"/>
                <a:ea typeface="ＭＳ ゴシック" panose="020B0609070205080204" pitchFamily="49" charset="-128"/>
                <a:cs typeface="メイリオ" panose="020B0604030504040204" pitchFamily="50" charset="-128"/>
              </a:rPr>
              <a:t>「ＯＳＡＫＡ女性活躍推進 ドーン </a:t>
            </a:r>
            <a:r>
              <a:rPr lang="en-US" altLang="ja-JP" b="1" spc="-148" dirty="0">
                <a:solidFill>
                  <a:schemeClr val="bg1"/>
                </a:solidFill>
                <a:latin typeface="ＭＳ ゴシック" panose="020B0609070205080204" pitchFamily="49" charset="-128"/>
                <a:ea typeface="ＭＳ ゴシック" panose="020B0609070205080204" pitchFamily="49" charset="-128"/>
                <a:cs typeface="メイリオ" panose="020B0604030504040204" pitchFamily="50" charset="-128"/>
              </a:rPr>
              <a:t>de </a:t>
            </a:r>
            <a:r>
              <a:rPr lang="ja-JP" altLang="en-US" b="1" spc="-148" dirty="0">
                <a:solidFill>
                  <a:schemeClr val="bg1"/>
                </a:solidFill>
                <a:latin typeface="ＭＳ ゴシック" panose="020B0609070205080204" pitchFamily="49" charset="-128"/>
                <a:ea typeface="ＭＳ ゴシック" panose="020B0609070205080204" pitchFamily="49" charset="-128"/>
                <a:cs typeface="メイリオ" panose="020B0604030504040204" pitchFamily="50" charset="-128"/>
              </a:rPr>
              <a:t>キラリフェスティバル ２０１７」を開催</a:t>
            </a:r>
            <a:endParaRPr lang="en-US" altLang="ja-JP" b="1" spc="-148" dirty="0">
              <a:solidFill>
                <a:schemeClr val="bg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5" name="フレーム 24"/>
          <p:cNvSpPr/>
          <p:nvPr/>
        </p:nvSpPr>
        <p:spPr>
          <a:xfrm>
            <a:off x="539552" y="6165304"/>
            <a:ext cx="8136904" cy="512676"/>
          </a:xfrm>
          <a:prstGeom prst="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ja-JP"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合計</a:t>
            </a:r>
            <a:r>
              <a:rPr lang="en-US" altLang="ja-JP"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32</a:t>
            </a:r>
            <a:r>
              <a:rPr lang="ja-JP" altLang="ja-JP"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の多彩なイベントを実施</a:t>
            </a:r>
            <a:r>
              <a:rPr lang="ja-JP" altLang="en-US"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。２日間で３，３７２人が来館</a:t>
            </a:r>
            <a:r>
              <a:rPr lang="ja-JP" altLang="en-US"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8" name="正方形/長方形 17"/>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３</a:t>
            </a:r>
            <a:endParaRPr lang="en-US" altLang="ja-JP" sz="1400" dirty="0" smtClean="0">
              <a:solidFill>
                <a:schemeClr val="tx1"/>
              </a:solidFill>
            </a:endParaRPr>
          </a:p>
        </p:txBody>
      </p:sp>
      <p:sp>
        <p:nvSpPr>
          <p:cNvPr id="19" name="テキスト ボックス 18"/>
          <p:cNvSpPr txBox="1"/>
          <p:nvPr/>
        </p:nvSpPr>
        <p:spPr>
          <a:xfrm>
            <a:off x="209385" y="633462"/>
            <a:ext cx="8784975" cy="73866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spcAft>
                <a:spcPts val="0"/>
              </a:spcAft>
            </a:pPr>
            <a:r>
              <a:rPr lang="ja-JP" altLang="en-US" sz="1400" b="1" kern="100" dirty="0">
                <a:latin typeface="Century"/>
                <a:ea typeface="HGPｺﾞｼｯｸM"/>
                <a:cs typeface="Times New Roman"/>
              </a:rPr>
              <a:t>・Ｈ２８．４　「女性活躍推進法」に基づく協議会へ位置づけ</a:t>
            </a:r>
          </a:p>
          <a:p>
            <a:pPr algn="just">
              <a:spcAft>
                <a:spcPts val="0"/>
              </a:spcAft>
            </a:pPr>
            <a:r>
              <a:rPr lang="ja-JP" altLang="en-US" sz="1400" b="1" kern="100" dirty="0">
                <a:latin typeface="Century"/>
                <a:ea typeface="HGPｺﾞｼｯｸM"/>
                <a:cs typeface="Times New Roman"/>
              </a:rPr>
              <a:t>・Ｈ２８．９　「ＯＳＡＫＡ女性活躍推進月間」（９月）を</a:t>
            </a:r>
            <a:r>
              <a:rPr lang="ja-JP" altLang="en-US" sz="1400" b="1" kern="100" dirty="0" smtClean="0">
                <a:latin typeface="Century"/>
                <a:ea typeface="HGPｺﾞｼｯｸM"/>
                <a:cs typeface="Times New Roman"/>
              </a:rPr>
              <a:t>設定。府内市町村にも協力を呼びかけ、</a:t>
            </a:r>
            <a:endParaRPr lang="en-US" altLang="ja-JP" sz="1400" b="1" kern="100" dirty="0" smtClean="0">
              <a:latin typeface="Century"/>
              <a:ea typeface="HGPｺﾞｼｯｸM"/>
              <a:cs typeface="Times New Roman"/>
            </a:endParaRPr>
          </a:p>
          <a:p>
            <a:pPr algn="just">
              <a:spcAft>
                <a:spcPts val="0"/>
              </a:spcAft>
            </a:pPr>
            <a:r>
              <a:rPr lang="ja-JP" altLang="en-US" sz="1400" b="1" kern="100" dirty="0">
                <a:latin typeface="Century"/>
                <a:ea typeface="HGPｺﾞｼｯｸM"/>
                <a:cs typeface="Times New Roman"/>
              </a:rPr>
              <a:t>　</a:t>
            </a:r>
            <a:r>
              <a:rPr lang="ja-JP" altLang="en-US" sz="1400" b="1" kern="100" dirty="0" smtClean="0">
                <a:latin typeface="Century"/>
                <a:ea typeface="HGPｺﾞｼｯｸM"/>
                <a:cs typeface="Times New Roman"/>
              </a:rPr>
              <a:t>　　　　　　オール大阪で機運醸成に取り組む</a:t>
            </a:r>
            <a:endParaRPr lang="ja-JP" altLang="en-US" sz="1400" b="1" kern="100" dirty="0">
              <a:latin typeface="Century"/>
              <a:ea typeface="HGPｺﾞｼｯｸM"/>
              <a:cs typeface="Times New Roman"/>
            </a:endParaRPr>
          </a:p>
        </p:txBody>
      </p:sp>
    </p:spTree>
    <p:extLst>
      <p:ext uri="{BB962C8B-B14F-4D97-AF65-F5344CB8AC3E}">
        <p14:creationId xmlns:p14="http://schemas.microsoft.com/office/powerpoint/2010/main" val="533135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9512" y="333372"/>
            <a:ext cx="8784976" cy="492443"/>
          </a:xfrm>
          <a:prstGeom prst="rect">
            <a:avLst/>
          </a:prstGeom>
          <a:solidFill>
            <a:schemeClr val="tx1"/>
          </a:solidFill>
        </p:spPr>
        <p:txBody>
          <a:bodyPr wrap="square" rtlCol="0">
            <a:spAutoFit/>
          </a:bodyPr>
          <a:lstStyle/>
          <a:p>
            <a:r>
              <a:rPr lang="ja-JP" altLang="en-US" dirty="0">
                <a:solidFill>
                  <a:schemeClr val="bg1"/>
                </a:solidFill>
                <a:latin typeface="HGS創英角ｺﾞｼｯｸUB" panose="020B0900000000000000" pitchFamily="50" charset="-128"/>
                <a:ea typeface="HGS創英角ｺﾞｼｯｸUB" panose="020B0900000000000000" pitchFamily="50" charset="-128"/>
              </a:rPr>
              <a:t>４</a:t>
            </a:r>
            <a:r>
              <a:rPr lang="ja-JP" altLang="en-US" dirty="0" smtClean="0">
                <a:solidFill>
                  <a:schemeClr val="bg1"/>
                </a:solidFill>
                <a:latin typeface="HGS創英角ｺﾞｼｯｸUB" panose="020B0900000000000000" pitchFamily="50" charset="-128"/>
                <a:ea typeface="HGS創英角ｺﾞｼｯｸUB" panose="020B0900000000000000" pitchFamily="50" charset="-128"/>
              </a:rPr>
              <a:t>　大阪府の取組（</a:t>
            </a:r>
            <a:r>
              <a:rPr kumimoji="1" lang="ja-JP" altLang="en-US" dirty="0" smtClean="0">
                <a:solidFill>
                  <a:schemeClr val="bg1"/>
                </a:solidFill>
                <a:latin typeface="HGS創英角ｺﾞｼｯｸUB" panose="020B0900000000000000" pitchFamily="50" charset="-128"/>
                <a:ea typeface="HGS創英角ｺﾞｼｯｸUB" panose="020B0900000000000000" pitchFamily="50" charset="-128"/>
              </a:rPr>
              <a:t>平成</a:t>
            </a:r>
            <a:r>
              <a:rPr kumimoji="1" lang="en-US" altLang="ja-JP" dirty="0" smtClean="0">
                <a:solidFill>
                  <a:schemeClr val="bg1"/>
                </a:solidFill>
                <a:latin typeface="HGS創英角ｺﾞｼｯｸUB" panose="020B0900000000000000" pitchFamily="50" charset="-128"/>
                <a:ea typeface="HGS創英角ｺﾞｼｯｸUB" panose="020B0900000000000000" pitchFamily="50" charset="-128"/>
              </a:rPr>
              <a:t>30</a:t>
            </a:r>
            <a:r>
              <a:rPr kumimoji="1" lang="ja-JP" altLang="en-US" dirty="0" smtClean="0">
                <a:solidFill>
                  <a:schemeClr val="bg1"/>
                </a:solidFill>
                <a:latin typeface="HGS創英角ｺﾞｼｯｸUB" panose="020B0900000000000000" pitchFamily="50" charset="-128"/>
                <a:ea typeface="HGS創英角ｺﾞｼｯｸUB" panose="020B0900000000000000" pitchFamily="50" charset="-128"/>
              </a:rPr>
              <a:t>年度～ＯＳＡＫＡ女性活躍推進事業（案）～）</a:t>
            </a:r>
            <a:endParaRPr kumimoji="1" lang="en-US" altLang="ja-JP" dirty="0" smtClean="0">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　　　　　　　　　　　　　　　　　　　　　　　　　　　　　　　　　　　　　　　　　　　　　　　　　　　　　　</a:t>
            </a:r>
            <a:r>
              <a:rPr kumimoji="1"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a:t>
            </a:r>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平成</a:t>
            </a:r>
            <a:r>
              <a:rPr kumimoji="1"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30</a:t>
            </a:r>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年当初予算</a:t>
            </a:r>
            <a:r>
              <a:rPr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要求</a:t>
            </a:r>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額</a:t>
            </a:r>
            <a:r>
              <a:rPr kumimoji="1"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5,370</a:t>
            </a:r>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千円（うち一般財源</a:t>
            </a:r>
            <a:r>
              <a:rPr kumimoji="1"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2</a:t>
            </a:r>
            <a:r>
              <a:rPr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,311</a:t>
            </a:r>
            <a:r>
              <a:rPr kumimoji="1" lang="ja-JP" altLang="en-US" sz="800" dirty="0" smtClean="0">
                <a:solidFill>
                  <a:schemeClr val="bg1"/>
                </a:solidFill>
                <a:latin typeface="HGS創英角ｺﾞｼｯｸUB" panose="020B0900000000000000" pitchFamily="50" charset="-128"/>
                <a:ea typeface="HGS創英角ｺﾞｼｯｸUB" panose="020B0900000000000000" pitchFamily="50" charset="-128"/>
              </a:rPr>
              <a:t>千円</a:t>
            </a:r>
            <a:r>
              <a:rPr kumimoji="1" lang="en-US" altLang="ja-JP" sz="800" dirty="0" smtClean="0">
                <a:solidFill>
                  <a:schemeClr val="bg1"/>
                </a:solidFill>
                <a:latin typeface="HGS創英角ｺﾞｼｯｸUB" panose="020B0900000000000000" pitchFamily="50" charset="-128"/>
                <a:ea typeface="HGS創英角ｺﾞｼｯｸUB" panose="020B0900000000000000" pitchFamily="50" charset="-128"/>
              </a:rPr>
              <a:t>】</a:t>
            </a:r>
            <a:endParaRPr kumimoji="1" lang="ja-JP" altLang="en-US" sz="8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16" name="角丸四角形 15"/>
          <p:cNvSpPr/>
          <p:nvPr/>
        </p:nvSpPr>
        <p:spPr>
          <a:xfrm rot="10800000">
            <a:off x="179052" y="6177255"/>
            <a:ext cx="8632821" cy="445183"/>
          </a:xfrm>
          <a:prstGeom prst="roundRect">
            <a:avLst>
              <a:gd name="adj" fmla="val 15201"/>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dirty="0"/>
          </a:p>
        </p:txBody>
      </p:sp>
      <p:sp>
        <p:nvSpPr>
          <p:cNvPr id="2" name="上矢印 1"/>
          <p:cNvSpPr/>
          <p:nvPr/>
        </p:nvSpPr>
        <p:spPr>
          <a:xfrm>
            <a:off x="1205001" y="5902360"/>
            <a:ext cx="864096" cy="270405"/>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上矢印 18"/>
          <p:cNvSpPr/>
          <p:nvPr/>
        </p:nvSpPr>
        <p:spPr>
          <a:xfrm>
            <a:off x="6506814" y="5902360"/>
            <a:ext cx="864096" cy="270405"/>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上矢印 19"/>
          <p:cNvSpPr/>
          <p:nvPr/>
        </p:nvSpPr>
        <p:spPr>
          <a:xfrm>
            <a:off x="3855908" y="5902360"/>
            <a:ext cx="864096" cy="270405"/>
          </a:xfrm>
          <a:prstGeom prst="upArrow">
            <a:avLst/>
          </a:prstGeom>
          <a:gradFill>
            <a:gsLst>
              <a:gs pos="0">
                <a:srgbClr val="FFF200"/>
              </a:gs>
              <a:gs pos="45000">
                <a:srgbClr val="FF7A00"/>
              </a:gs>
              <a:gs pos="70000">
                <a:srgbClr val="FF0300"/>
              </a:gs>
              <a:gs pos="100000">
                <a:srgbClr val="4D0808"/>
              </a:gs>
            </a:gsLst>
            <a:lin ang="5400000" scaled="0"/>
          </a:gradFill>
          <a:ln w="63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 16"/>
          <p:cNvSpPr/>
          <p:nvPr/>
        </p:nvSpPr>
        <p:spPr>
          <a:xfrm>
            <a:off x="179052" y="909439"/>
            <a:ext cx="1080580" cy="28731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事業目的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202059" y="2686150"/>
            <a:ext cx="8627013" cy="839946"/>
          </a:xfrm>
          <a:prstGeom prst="roundRect">
            <a:avLst/>
          </a:prstGeom>
          <a:gradFill>
            <a:gsLst>
              <a:gs pos="0">
                <a:schemeClr val="accent5">
                  <a:lumMod val="75000"/>
                </a:schemeClr>
              </a:gs>
              <a:gs pos="20000">
                <a:schemeClr val="accent5">
                  <a:lumMod val="60000"/>
                  <a:lumOff val="40000"/>
                </a:schemeClr>
              </a:gs>
              <a:gs pos="100000">
                <a:schemeClr val="accent5">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１．「ドーン </a:t>
            </a:r>
            <a:r>
              <a:rPr lang="en-US" altLang="ja-JP" sz="1100" b="1"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de </a:t>
            </a:r>
            <a:r>
              <a:rPr lang="ja-JP" altLang="en-US" sz="1100" b="1"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キラリ フェスティバル </a:t>
            </a:r>
            <a:r>
              <a:rPr lang="ja-JP" altLang="en-US" sz="11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２０１８」（</a:t>
            </a:r>
            <a:r>
              <a:rPr lang="ja-JP" altLang="en-US" sz="1100" b="1"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案</a:t>
            </a:r>
            <a:r>
              <a:rPr lang="ja-JP" altLang="en-US" sz="1100" b="1"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）の開催</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３，３１３千円</a:t>
            </a:r>
            <a:r>
              <a:rPr lang="en-US" altLang="ja-JP" sz="11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p>
          <a:p>
            <a:pPr>
              <a:lnSpc>
                <a:spcPts val="1300"/>
              </a:lnSpc>
            </a:pP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活躍推進のホームグラウンドであるドーンセンターにおいて</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、企業</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、地域</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、農業</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、大学</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など</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3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幅広い</a:t>
            </a:r>
            <a:r>
              <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分野の団体が参画し、女性活躍推進に関連する様々な事業を集約</a:t>
            </a: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して、ＯＳＡＫＡ女性活躍</a:t>
            </a: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nSpc>
                <a:spcPts val="13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推進月間（９月）に、２日間にわたり開催。</a:t>
            </a:r>
            <a:endParaRPr lang="ja-JP" altLang="en-US" sz="11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7" name="正方形/長方形 26"/>
          <p:cNvSpPr/>
          <p:nvPr/>
        </p:nvSpPr>
        <p:spPr>
          <a:xfrm>
            <a:off x="323528" y="6190392"/>
            <a:ext cx="8464858" cy="43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50"/>
              </a:lnSpc>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上記事業を「ＯＳＡＫＡ女性活躍推進会議」でバックアップ</a:t>
            </a: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ＯＳＡＫＡ女性活躍推進会議の運営　</a:t>
            </a:r>
            <a:r>
              <a:rPr lang="en-US" altLang="ja-JP" sz="1050" b="1" dirty="0" smtClean="0">
                <a:solidFill>
                  <a:schemeClr val="tx1"/>
                </a:solidFill>
                <a:latin typeface="ＭＳ ゴシック" panose="020B0609070205080204" pitchFamily="49" charset="-128"/>
                <a:ea typeface="ＭＳ ゴシック" panose="020B0609070205080204" pitchFamily="49" charset="-128"/>
              </a:rPr>
              <a:t>【</a:t>
            </a:r>
            <a:r>
              <a:rPr lang="ja-JP" altLang="en-US" sz="1050" b="1" dirty="0" smtClean="0">
                <a:solidFill>
                  <a:schemeClr val="tx1"/>
                </a:solidFill>
                <a:latin typeface="ＭＳ ゴシック" panose="020B0609070205080204" pitchFamily="49" charset="-128"/>
                <a:ea typeface="ＭＳ ゴシック" panose="020B0609070205080204" pitchFamily="49" charset="-128"/>
              </a:rPr>
              <a:t>４４千円 </a:t>
            </a:r>
            <a:r>
              <a:rPr lang="en-US" altLang="ja-JP" sz="1050" b="1" dirty="0" smtClean="0">
                <a:solidFill>
                  <a:schemeClr val="tx1"/>
                </a:solidFill>
                <a:latin typeface="ＭＳ ゴシック" panose="020B0609070205080204" pitchFamily="49" charset="-128"/>
                <a:ea typeface="ＭＳ ゴシック" panose="020B0609070205080204" pitchFamily="49" charset="-128"/>
              </a:rPr>
              <a:t>】</a:t>
            </a: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050" b="1"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ja-JP" altLang="en-US"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ja-JP" altLang="en-US"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p:txBody>
      </p:sp>
      <p:sp>
        <p:nvSpPr>
          <p:cNvPr id="28" name="角丸四角形 27"/>
          <p:cNvSpPr/>
          <p:nvPr/>
        </p:nvSpPr>
        <p:spPr>
          <a:xfrm>
            <a:off x="179052" y="2348880"/>
            <a:ext cx="1080580" cy="286603"/>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事業概要</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184860" y="4918398"/>
            <a:ext cx="8627013" cy="839946"/>
          </a:xfrm>
          <a:prstGeom prst="roundRect">
            <a:avLst/>
          </a:prstGeom>
          <a:gradFill>
            <a:gsLst>
              <a:gs pos="0">
                <a:schemeClr val="accent5">
                  <a:lumMod val="75000"/>
                </a:schemeClr>
              </a:gs>
              <a:gs pos="20000">
                <a:schemeClr val="accent5">
                  <a:lumMod val="60000"/>
                  <a:lumOff val="40000"/>
                </a:schemeClr>
              </a:gs>
              <a:gs pos="100000">
                <a:schemeClr val="accent5">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250"/>
              </a:lnSpc>
            </a:pP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３．「ライフデザインの描き方セミナー（仮称）」事業の実施</a:t>
            </a:r>
            <a:r>
              <a:rPr lang="ja-JP" altLang="en-US" sz="1100" b="1" dirty="0">
                <a:solidFill>
                  <a:schemeClr val="tx1"/>
                </a:solidFill>
                <a:latin typeface="ＭＳ ゴシック" panose="020B0609070205080204" pitchFamily="49" charset="-128"/>
                <a:ea typeface="ＭＳ ゴシック" panose="020B0609070205080204" pitchFamily="49"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　　　　　　</a:t>
            </a:r>
            <a:r>
              <a:rPr lang="en-US"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１，６６１千円</a:t>
            </a:r>
            <a:r>
              <a:rPr lang="en-US" altLang="ja-JP" sz="1100" b="1" dirty="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生徒・学生などが、</a:t>
            </a:r>
            <a:r>
              <a:rPr lang="ja-JP" altLang="en-US" sz="1100" dirty="0">
                <a:solidFill>
                  <a:schemeClr val="tx1"/>
                </a:solidFill>
                <a:latin typeface="ＭＳ ゴシック" panose="020B0609070205080204" pitchFamily="49" charset="-128"/>
                <a:ea typeface="ＭＳ ゴシック" panose="020B0609070205080204" pitchFamily="49" charset="-128"/>
              </a:rPr>
              <a:t>自</a:t>
            </a:r>
            <a:r>
              <a:rPr lang="ja-JP" altLang="en-US" sz="1100" dirty="0" smtClean="0">
                <a:solidFill>
                  <a:schemeClr val="tx1"/>
                </a:solidFill>
                <a:latin typeface="ＭＳ ゴシック" panose="020B0609070205080204" pitchFamily="49" charset="-128"/>
                <a:ea typeface="ＭＳ ゴシック" panose="020B0609070205080204" pitchFamily="49" charset="-128"/>
              </a:rPr>
              <a:t>分らしい「働き方・生き方」を</a:t>
            </a:r>
            <a:r>
              <a:rPr lang="ja-JP" altLang="en-US" sz="1100" dirty="0">
                <a:solidFill>
                  <a:schemeClr val="tx1"/>
                </a:solidFill>
                <a:latin typeface="ＭＳ ゴシック" panose="020B0609070205080204" pitchFamily="49" charset="-128"/>
                <a:ea typeface="ＭＳ ゴシック" panose="020B0609070205080204" pitchFamily="49" charset="-128"/>
              </a:rPr>
              <a:t>考える機会を</a:t>
            </a:r>
            <a:r>
              <a:rPr lang="ja-JP" altLang="en-US" sz="1100" dirty="0" smtClean="0">
                <a:solidFill>
                  <a:schemeClr val="tx1"/>
                </a:solidFill>
                <a:latin typeface="ＭＳ ゴシック" panose="020B0609070205080204" pitchFamily="49" charset="-128"/>
                <a:ea typeface="ＭＳ ゴシック" panose="020B0609070205080204" pitchFamily="49" charset="-128"/>
              </a:rPr>
              <a:t>提供</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高校・大学等での</a:t>
            </a:r>
            <a:r>
              <a:rPr lang="ja-JP" altLang="en-US" sz="1100" dirty="0">
                <a:solidFill>
                  <a:schemeClr val="tx1"/>
                </a:solidFill>
                <a:latin typeface="ＭＳ ゴシック" panose="020B0609070205080204" pitchFamily="49" charset="-128"/>
                <a:ea typeface="ＭＳ ゴシック" panose="020B0609070205080204" pitchFamily="49" charset="-128"/>
              </a:rPr>
              <a:t>ライフデザインセミナー（３カ所）</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a:solidFill>
                  <a:schemeClr val="tx1"/>
                </a:solidFill>
                <a:latin typeface="ＭＳ ゴシック" panose="020B0609070205080204" pitchFamily="49" charset="-128"/>
                <a:ea typeface="ＭＳ ゴシック" panose="020B0609070205080204" pitchFamily="49" charset="-128"/>
              </a:rPr>
              <a:t>】</a:t>
            </a:r>
          </a:p>
          <a:p>
            <a:pPr>
              <a:lnSpc>
                <a:spcPts val="125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 若者</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社会人の交流会（１回）</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31" name="正方形/長方形 30"/>
          <p:cNvSpPr/>
          <p:nvPr/>
        </p:nvSpPr>
        <p:spPr>
          <a:xfrm>
            <a:off x="191251" y="1201097"/>
            <a:ext cx="8577553" cy="107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250"/>
              </a:lnSpc>
            </a:pPr>
            <a:r>
              <a:rPr lang="ja-JP" altLang="en-US" sz="1050" dirty="0">
                <a:solidFill>
                  <a:schemeClr val="tx1"/>
                </a:solidFill>
                <a:latin typeface="ＭＳ ゴシック" panose="020B0609070205080204" pitchFamily="49" charset="-128"/>
                <a:ea typeface="ＭＳ ゴシック" panose="020B0609070205080204" pitchFamily="49" charset="-128"/>
              </a:rPr>
              <a:t>　</a:t>
            </a:r>
            <a:r>
              <a:rPr kumimoji="1" lang="ja-JP" altLang="en-US" sz="1050" dirty="0" smtClean="0">
                <a:solidFill>
                  <a:schemeClr val="tx1"/>
                </a:solidFill>
                <a:latin typeface="ＭＳ ゴシック" panose="020B0609070205080204" pitchFamily="49" charset="-128"/>
                <a:ea typeface="ＭＳ ゴシック" panose="020B0609070205080204" pitchFamily="49" charset="-128"/>
              </a:rPr>
              <a:t>産官学等で構成する「ＯＳＡＫＡ女性活躍推進会議」と連携のもと、女性が輝く大阪の実現に向けて、企業の経営者や若者の意識改革にかかる啓発事業を充実・強化していく。</a:t>
            </a:r>
            <a:r>
              <a:rPr lang="ja-JP" altLang="en-US" sz="1050" dirty="0" smtClean="0">
                <a:solidFill>
                  <a:schemeClr val="tx1"/>
                </a:solidFill>
                <a:latin typeface="ＭＳ ゴシック" panose="020B0609070205080204" pitchFamily="49" charset="-128"/>
                <a:ea typeface="ＭＳ ゴシック" panose="020B0609070205080204" pitchFamily="49" charset="-128"/>
              </a:rPr>
              <a:t>オール大阪で女性の活躍推進に向けた機運醸成に努め、男女が持てる力を存分に発揮し、あらゆる分野で活躍できる元気な大阪をめざす。</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en-US" altLang="ja-JP" sz="1050" dirty="0" smtClean="0">
                <a:solidFill>
                  <a:schemeClr val="tx1"/>
                </a:solidFill>
                <a:latin typeface="ＭＳ ゴシック" panose="020B0609070205080204" pitchFamily="49" charset="-128"/>
                <a:ea typeface="ＭＳ ゴシック" panose="020B0609070205080204" pitchFamily="49" charset="-128"/>
              </a:rPr>
              <a:t>※</a:t>
            </a:r>
            <a:r>
              <a:rPr lang="ja-JP" altLang="en-US" sz="1050" dirty="0">
                <a:solidFill>
                  <a:schemeClr val="tx1"/>
                </a:solidFill>
                <a:latin typeface="ＭＳ ゴシック" panose="020B0609070205080204" pitchFamily="49" charset="-128"/>
                <a:ea typeface="ＭＳ ゴシック" panose="020B0609070205080204" pitchFamily="49" charset="-128"/>
              </a:rPr>
              <a:t>ＯＳＡＫＡ女性活躍推進</a:t>
            </a:r>
            <a:r>
              <a:rPr lang="ja-JP" altLang="en-US" sz="1050" dirty="0" smtClean="0">
                <a:solidFill>
                  <a:schemeClr val="tx1"/>
                </a:solidFill>
                <a:latin typeface="ＭＳ ゴシック" panose="020B0609070205080204" pitchFamily="49" charset="-128"/>
                <a:ea typeface="ＭＳ ゴシック" panose="020B0609070205080204" pitchFamily="49" charset="-128"/>
              </a:rPr>
              <a:t>会議（平成２９年１０月時点）：大阪</a:t>
            </a:r>
            <a:r>
              <a:rPr lang="ja-JP" altLang="en-US" sz="1050" dirty="0">
                <a:solidFill>
                  <a:schemeClr val="tx1"/>
                </a:solidFill>
                <a:latin typeface="ＭＳ ゴシック" panose="020B0609070205080204" pitchFamily="49" charset="-128"/>
                <a:ea typeface="ＭＳ ゴシック" panose="020B0609070205080204" pitchFamily="49" charset="-128"/>
              </a:rPr>
              <a:t>商工会議所、大阪府、大阪労働局、関西経済連合会、近畿経済産業局</a:t>
            </a:r>
            <a:r>
              <a:rPr lang="ja-JP" altLang="en-US" sz="1050" dirty="0" smtClean="0">
                <a:solidFill>
                  <a:schemeClr val="tx1"/>
                </a:solidFill>
                <a:latin typeface="ＭＳ ゴシック" panose="020B0609070205080204" pitchFamily="49" charset="-128"/>
                <a:ea typeface="ＭＳ ゴシック" panose="020B0609070205080204" pitchFamily="49" charset="-128"/>
              </a:rPr>
              <a:t>、</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050" dirty="0" smtClean="0">
                <a:solidFill>
                  <a:schemeClr val="tx1"/>
                </a:solidFill>
                <a:latin typeface="ＭＳ ゴシック" panose="020B0609070205080204" pitchFamily="49" charset="-128"/>
                <a:ea typeface="ＭＳ ゴシック" panose="020B0609070205080204" pitchFamily="49" charset="-128"/>
              </a:rPr>
              <a:t>　日本</a:t>
            </a:r>
            <a:r>
              <a:rPr lang="ja-JP" altLang="en-US" sz="1050" dirty="0">
                <a:solidFill>
                  <a:schemeClr val="tx1"/>
                </a:solidFill>
                <a:latin typeface="ＭＳ ゴシック" panose="020B0609070205080204" pitchFamily="49" charset="-128"/>
                <a:ea typeface="ＭＳ ゴシック" panose="020B0609070205080204" pitchFamily="49" charset="-128"/>
              </a:rPr>
              <a:t>労働組合総連合会大阪府連合会、南大阪</a:t>
            </a:r>
            <a:r>
              <a:rPr lang="ja-JP" altLang="en-US" sz="1050" dirty="0" smtClean="0">
                <a:solidFill>
                  <a:schemeClr val="tx1"/>
                </a:solidFill>
                <a:latin typeface="ＭＳ ゴシック" panose="020B0609070205080204" pitchFamily="49" charset="-128"/>
                <a:ea typeface="ＭＳ ゴシック" panose="020B0609070205080204" pitchFamily="49" charset="-128"/>
              </a:rPr>
              <a:t>コンソーシアム、大阪府</a:t>
            </a:r>
            <a:r>
              <a:rPr lang="ja-JP" altLang="en-US" sz="1050" dirty="0">
                <a:solidFill>
                  <a:schemeClr val="tx1"/>
                </a:solidFill>
                <a:latin typeface="ＭＳ ゴシック" panose="020B0609070205080204" pitchFamily="49" charset="-128"/>
                <a:ea typeface="ＭＳ ゴシック" panose="020B0609070205080204" pitchFamily="49" charset="-128"/>
              </a:rPr>
              <a:t>男女共同参画推進財団、</a:t>
            </a:r>
            <a:r>
              <a:rPr lang="en-US" altLang="ja-JP" sz="1050" dirty="0">
                <a:solidFill>
                  <a:schemeClr val="tx1"/>
                </a:solidFill>
                <a:latin typeface="ＭＳ ゴシック" panose="020B0609070205080204" pitchFamily="49" charset="-128"/>
                <a:ea typeface="ＭＳ ゴシック" panose="020B0609070205080204" pitchFamily="49" charset="-128"/>
              </a:rPr>
              <a:t>21</a:t>
            </a:r>
            <a:r>
              <a:rPr lang="ja-JP" altLang="en-US" sz="1050" dirty="0">
                <a:solidFill>
                  <a:schemeClr val="tx1"/>
                </a:solidFill>
                <a:latin typeface="ＭＳ ゴシック" panose="020B0609070205080204" pitchFamily="49" charset="-128"/>
                <a:ea typeface="ＭＳ ゴシック" panose="020B0609070205080204" pitchFamily="49" charset="-128"/>
              </a:rPr>
              <a:t>世紀職業財団</a:t>
            </a:r>
            <a:endParaRPr kumimoji="1"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endParaRPr lang="en-US" altLang="ja-JP" sz="1050" b="1" dirty="0" smtClean="0">
              <a:solidFill>
                <a:schemeClr val="tx1"/>
              </a:solidFill>
              <a:latin typeface="ＭＳ ゴシック" panose="020B0609070205080204" pitchFamily="49" charset="-128"/>
              <a:ea typeface="ＭＳ ゴシック" panose="020B0609070205080204" pitchFamily="49" charset="-128"/>
            </a:endParaRPr>
          </a:p>
        </p:txBody>
      </p:sp>
      <p:pic>
        <p:nvPicPr>
          <p:cNvPr id="4" name="Picture 2" descr="\\localhost\LIB\◆02 男女共同参画Ｇ\04　男女共同参画推進事業\01 産官学女性活躍推進事業（宣言・プラットフォーム）\29_女活フェス\写真\トリミング等（小容量）\リケジョ.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750232"/>
            <a:ext cx="1650357" cy="9821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localhost\LIB\◆02 男女共同参画Ｇ\04　男女共同参画推進事業\01 産官学女性活躍推進事業（宣言・プラットフォーム）\29_女活フェス\写真\トリミング等（小容量）\ドーンセンター玄関.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177" y="2276872"/>
            <a:ext cx="1268271" cy="1177216"/>
          </a:xfrm>
          <a:prstGeom prst="rect">
            <a:avLst/>
          </a:prstGeom>
          <a:noFill/>
          <a:extLst>
            <a:ext uri="{909E8E84-426E-40DD-AFC4-6F175D3DCCD1}">
              <a14:hiddenFill xmlns:a14="http://schemas.microsoft.com/office/drawing/2010/main">
                <a:solidFill>
                  <a:srgbClr val="FFFFFF"/>
                </a:solidFill>
              </a14:hiddenFill>
            </a:ext>
          </a:extLst>
        </p:spPr>
      </p:pic>
      <p:sp>
        <p:nvSpPr>
          <p:cNvPr id="22" name="角丸四角形 21"/>
          <p:cNvSpPr/>
          <p:nvPr/>
        </p:nvSpPr>
        <p:spPr>
          <a:xfrm>
            <a:off x="179512" y="3766270"/>
            <a:ext cx="8627013" cy="839946"/>
          </a:xfrm>
          <a:prstGeom prst="roundRect">
            <a:avLst/>
          </a:prstGeom>
          <a:gradFill>
            <a:gsLst>
              <a:gs pos="0">
                <a:schemeClr val="accent5">
                  <a:lumMod val="75000"/>
                </a:schemeClr>
              </a:gs>
              <a:gs pos="20000">
                <a:schemeClr val="accent5">
                  <a:lumMod val="60000"/>
                  <a:lumOff val="40000"/>
                </a:schemeClr>
              </a:gs>
              <a:gs pos="100000">
                <a:schemeClr val="accent5">
                  <a:lumMod val="40000"/>
                  <a:lumOff val="60000"/>
                </a:schemeClr>
              </a:gs>
            </a:gsLst>
          </a:gradFill>
          <a:ln>
            <a:noFill/>
          </a:ln>
        </p:spPr>
        <p:style>
          <a:lnRef idx="1">
            <a:schemeClr val="accent1"/>
          </a:lnRef>
          <a:fillRef idx="3">
            <a:schemeClr val="accent1"/>
          </a:fillRef>
          <a:effectRef idx="2">
            <a:schemeClr val="accent1"/>
          </a:effectRef>
          <a:fontRef idx="minor">
            <a:schemeClr val="lt1"/>
          </a:fontRef>
        </p:style>
        <p:txBody>
          <a:bodyPr wrap="square" rtlCol="0" anchor="b" anchorCtr="0">
            <a:spAutoFit/>
          </a:bodyPr>
          <a:lstStyle/>
          <a:p>
            <a:pPr>
              <a:lnSpc>
                <a:spcPts val="1250"/>
              </a:lnSpc>
            </a:pP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２．企業向け女性活躍推進講座「ＯＳＡＫＡ</a:t>
            </a:r>
            <a:r>
              <a:rPr lang="ja-JP" altLang="en-US" sz="1100" b="1" u="sng" dirty="0">
                <a:solidFill>
                  <a:schemeClr val="tx1"/>
                </a:solidFill>
                <a:latin typeface="ＭＳ ゴシック" panose="020B0609070205080204" pitchFamily="49" charset="-128"/>
                <a:ea typeface="ＭＳ ゴシック" panose="020B0609070205080204" pitchFamily="49" charset="-128"/>
              </a:rPr>
              <a:t>輝（キラリ</a:t>
            </a:r>
            <a:r>
              <a:rPr lang="ja-JP" altLang="en-US" sz="1100" b="1" u="sng" dirty="0" smtClean="0">
                <a:solidFill>
                  <a:schemeClr val="tx1"/>
                </a:solidFill>
                <a:latin typeface="ＭＳ ゴシック" panose="020B0609070205080204" pitchFamily="49" charset="-128"/>
                <a:ea typeface="ＭＳ ゴシック" panose="020B0609070205080204" pitchFamily="49" charset="-128"/>
              </a:rPr>
              <a:t>）の塾」（案）の開催</a:t>
            </a:r>
            <a:r>
              <a:rPr lang="ja-JP" altLang="en-US" sz="1100" b="1" dirty="0">
                <a:solidFill>
                  <a:schemeClr val="tx1"/>
                </a:solidFill>
                <a:latin typeface="ＭＳ ゴシック" panose="020B0609070205080204" pitchFamily="49" charset="-128"/>
                <a:ea typeface="ＭＳ ゴシック" panose="020B0609070205080204" pitchFamily="49" charset="-128"/>
              </a:rPr>
              <a:t>　　</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100" b="1" dirty="0">
                <a:solidFill>
                  <a:schemeClr val="tx1"/>
                </a:solidFill>
                <a:latin typeface="ＭＳ ゴシック" panose="020B0609070205080204" pitchFamily="49" charset="-128"/>
                <a:ea typeface="ＭＳ ゴシック" panose="020B0609070205080204" pitchFamily="49" charset="-128"/>
              </a:rPr>
              <a:t>　</a:t>
            </a:r>
            <a:r>
              <a:rPr lang="en-US"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３５２千円</a:t>
            </a:r>
            <a:r>
              <a:rPr lang="en-US" altLang="ja-JP" sz="1100" b="1" dirty="0">
                <a:solidFill>
                  <a:schemeClr val="tx1"/>
                </a:solidFill>
                <a:latin typeface="ＭＳ ゴシック" panose="020B0609070205080204" pitchFamily="49" charset="-128"/>
                <a:ea typeface="ＭＳ ゴシック" panose="020B0609070205080204" pitchFamily="49" charset="-128"/>
              </a:rPr>
              <a:t>】</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働く</a:t>
            </a:r>
            <a:r>
              <a:rPr lang="ja-JP" altLang="en-US" sz="1100" dirty="0">
                <a:solidFill>
                  <a:schemeClr val="tx1"/>
                </a:solidFill>
                <a:latin typeface="ＭＳ ゴシック" panose="020B0609070205080204" pitchFamily="49" charset="-128"/>
                <a:ea typeface="ＭＳ ゴシック" panose="020B0609070205080204" pitchFamily="49" charset="-128"/>
              </a:rPr>
              <a:t>場における女性活躍推進を促進するため</a:t>
            </a:r>
            <a:r>
              <a:rPr lang="ja-JP" altLang="en-US" sz="1100" dirty="0" smtClean="0">
                <a:solidFill>
                  <a:schemeClr val="tx1"/>
                </a:solidFill>
                <a:latin typeface="ＭＳ ゴシック" panose="020B0609070205080204" pitchFamily="49" charset="-128"/>
                <a:ea typeface="ＭＳ ゴシック" panose="020B0609070205080204" pitchFamily="49" charset="-128"/>
              </a:rPr>
              <a:t>、ドーンセンターにおいて啓発</a:t>
            </a:r>
            <a:r>
              <a:rPr lang="ja-JP" altLang="en-US" sz="1100" dirty="0">
                <a:solidFill>
                  <a:schemeClr val="tx1"/>
                </a:solidFill>
                <a:latin typeface="ＭＳ ゴシック" panose="020B0609070205080204" pitchFamily="49" charset="-128"/>
                <a:ea typeface="ＭＳ ゴシック" panose="020B0609070205080204" pitchFamily="49" charset="-128"/>
              </a:rPr>
              <a:t>事業を実施する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100" dirty="0">
                <a:solidFill>
                  <a:schemeClr val="tx1"/>
                </a:solidFill>
                <a:latin typeface="ＭＳ ゴシック" panose="020B0609070205080204" pitchFamily="49" charset="-128"/>
                <a:ea typeface="ＭＳ ゴシック" panose="020B0609070205080204" pitchFamily="49" charset="-128"/>
              </a:rPr>
              <a:t>　 ☞ </a:t>
            </a:r>
            <a:r>
              <a:rPr lang="ja-JP" altLang="en-US" sz="1100" dirty="0" smtClean="0">
                <a:solidFill>
                  <a:schemeClr val="tx1"/>
                </a:solidFill>
                <a:latin typeface="ＭＳ ゴシック" panose="020B0609070205080204" pitchFamily="49" charset="-128"/>
                <a:ea typeface="ＭＳ ゴシック" panose="020B0609070205080204" pitchFamily="49" charset="-128"/>
              </a:rPr>
              <a:t>女性活躍推進リーダー養成講座（４回）</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25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rPr>
              <a:t>ロールモデルに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出会える！社会人女性交</a:t>
            </a:r>
            <a:r>
              <a:rPr lang="ja-JP" altLang="en-US" sz="1100" dirty="0">
                <a:solidFill>
                  <a:schemeClr val="tx1"/>
                </a:solidFill>
                <a:latin typeface="ＭＳ ゴシック" panose="020B0609070205080204" pitchFamily="49" charset="-128"/>
                <a:ea typeface="ＭＳ ゴシック" panose="020B0609070205080204" pitchFamily="49" charset="-128"/>
              </a:rPr>
              <a:t>流会（仮称）」</a:t>
            </a:r>
            <a:r>
              <a:rPr lang="ja-JP" altLang="en-US" sz="1100" dirty="0" smtClean="0">
                <a:solidFill>
                  <a:schemeClr val="tx1"/>
                </a:solidFill>
                <a:latin typeface="ＭＳ ゴシック" panose="020B0609070205080204" pitchFamily="49" charset="-128"/>
                <a:ea typeface="ＭＳ ゴシック" panose="020B0609070205080204" pitchFamily="49" charset="-128"/>
              </a:rPr>
              <a:t>（２回）</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p>
        </p:txBody>
      </p:sp>
      <p:pic>
        <p:nvPicPr>
          <p:cNvPr id="26" name="図 25" descr="E:\LIB\◎2014男女参画G\28産官学女性躍進推進事業（宣言・プラットフォーム・出前講座）\29_女活塾(キラリ塾)\第３回\03広報（チラシ・メルマガ）\IMG_0082 - コピー.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4062" y="3670112"/>
            <a:ext cx="1570386" cy="886302"/>
          </a:xfrm>
          <a:prstGeom prst="rect">
            <a:avLst/>
          </a:prstGeom>
          <a:noFill/>
          <a:ln>
            <a:noFill/>
          </a:ln>
        </p:spPr>
      </p:pic>
      <p:sp>
        <p:nvSpPr>
          <p:cNvPr id="3" name="テキスト ボックス 2"/>
          <p:cNvSpPr txBox="1"/>
          <p:nvPr/>
        </p:nvSpPr>
        <p:spPr>
          <a:xfrm>
            <a:off x="8748464" y="6536377"/>
            <a:ext cx="576064" cy="276999"/>
          </a:xfrm>
          <a:prstGeom prst="rect">
            <a:avLst/>
          </a:prstGeom>
          <a:noFill/>
        </p:spPr>
        <p:txBody>
          <a:bodyPr wrap="square" rtlCol="0">
            <a:spAutoFit/>
          </a:bodyPr>
          <a:lstStyle/>
          <a:p>
            <a:r>
              <a:rPr lang="ja-JP" altLang="en-US" sz="1200" dirty="0"/>
              <a:t>４</a:t>
            </a:r>
            <a:endParaRPr kumimoji="1" lang="ja-JP" altLang="en-US" sz="1200" dirty="0"/>
          </a:p>
        </p:txBody>
      </p:sp>
    </p:spTree>
    <p:extLst>
      <p:ext uri="{BB962C8B-B14F-4D97-AF65-F5344CB8AC3E}">
        <p14:creationId xmlns:p14="http://schemas.microsoft.com/office/powerpoint/2010/main" val="280466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9512" y="466810"/>
            <a:ext cx="8784976" cy="338554"/>
          </a:xfrm>
          <a:prstGeom prst="rect">
            <a:avLst/>
          </a:prstGeom>
          <a:solidFill>
            <a:schemeClr val="tx1"/>
          </a:solidFill>
        </p:spPr>
        <p:txBody>
          <a:bodyPr wrap="square" rtlCol="0">
            <a:spAutoFit/>
          </a:bodyPr>
          <a:lstStyle/>
          <a:p>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４－１　大阪府の取組（ドーン </a:t>
            </a:r>
            <a:r>
              <a:rPr lang="en-US" altLang="ja-JP" sz="1600" dirty="0" smtClean="0">
                <a:solidFill>
                  <a:schemeClr val="bg1"/>
                </a:solidFill>
                <a:latin typeface="HGS創英角ｺﾞｼｯｸUB" panose="020B0900000000000000" pitchFamily="50" charset="-128"/>
                <a:ea typeface="HGS創英角ｺﾞｼｯｸUB" panose="020B0900000000000000" pitchFamily="50" charset="-128"/>
              </a:rPr>
              <a:t>de </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キラリ フェスティバル </a:t>
            </a:r>
            <a:r>
              <a:rPr lang="en-US" altLang="ja-JP" sz="1600" dirty="0" smtClean="0">
                <a:solidFill>
                  <a:schemeClr val="bg1"/>
                </a:solidFill>
                <a:latin typeface="HGS創英角ｺﾞｼｯｸUB" panose="020B0900000000000000" pitchFamily="50" charset="-128"/>
                <a:ea typeface="HGS創英角ｺﾞｼｯｸUB" panose="020B0900000000000000" pitchFamily="50" charset="-128"/>
              </a:rPr>
              <a:t>2018</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」（案））</a:t>
            </a:r>
            <a:endPar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5" name="正方形/長方形 34"/>
          <p:cNvSpPr/>
          <p:nvPr/>
        </p:nvSpPr>
        <p:spPr>
          <a:xfrm>
            <a:off x="211500" y="898858"/>
            <a:ext cx="8176924" cy="5986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endParaRPr lang="en-US" altLang="ja-JP" sz="1050" dirty="0">
              <a:solidFill>
                <a:schemeClr val="tx1"/>
              </a:solidFill>
              <a:latin typeface="ＭＳ ゴシック" panose="020B0609070205080204" pitchFamily="49" charset="-128"/>
              <a:ea typeface="ＭＳ ゴシック" panose="020B0609070205080204" pitchFamily="49" charset="-128"/>
            </a:endParaRPr>
          </a:p>
          <a:p>
            <a:pPr>
              <a:lnSpc>
                <a:spcPts val="180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時　期</a:t>
            </a: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平成３０年９月（ＯＳＡＫＡ女性活躍推進月間中）の２日間</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会　場：ドーンセンター（大阪府立男女共同参画・青少年センター）</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主</a:t>
            </a:r>
            <a:r>
              <a:rPr lang="ja-JP" altLang="en-US" sz="1100" dirty="0">
                <a:solidFill>
                  <a:schemeClr val="tx1"/>
                </a:solidFill>
                <a:latin typeface="ＭＳ ゴシック" panose="020B0609070205080204" pitchFamily="49" charset="-128"/>
                <a:ea typeface="ＭＳ ゴシック" panose="020B0609070205080204" pitchFamily="49" charset="-128"/>
              </a:rPr>
              <a:t>　催：</a:t>
            </a:r>
            <a:r>
              <a:rPr lang="ja-JP" altLang="en-US" sz="1100" dirty="0" smtClean="0">
                <a:solidFill>
                  <a:schemeClr val="tx1"/>
                </a:solidFill>
                <a:latin typeface="ＭＳ ゴシック" panose="020B0609070205080204" pitchFamily="49" charset="-128"/>
                <a:ea typeface="ＭＳ ゴシック" panose="020B0609070205080204" pitchFamily="49" charset="-128"/>
              </a:rPr>
              <a:t>大阪府、ＯＳＡＫＡ</a:t>
            </a:r>
            <a:r>
              <a:rPr lang="ja-JP" altLang="en-US" sz="1100" dirty="0">
                <a:solidFill>
                  <a:schemeClr val="tx1"/>
                </a:solidFill>
                <a:latin typeface="ＭＳ ゴシック" panose="020B0609070205080204" pitchFamily="49" charset="-128"/>
                <a:ea typeface="ＭＳ ゴシック" panose="020B0609070205080204" pitchFamily="49" charset="-128"/>
              </a:rPr>
              <a:t>女性活躍推進</a:t>
            </a:r>
            <a:r>
              <a:rPr lang="ja-JP" altLang="en-US" sz="1100" dirty="0" smtClean="0">
                <a:solidFill>
                  <a:schemeClr val="tx1"/>
                </a:solidFill>
                <a:latin typeface="ＭＳ ゴシック" panose="020B0609070205080204" pitchFamily="49" charset="-128"/>
                <a:ea typeface="ＭＳ ゴシック" panose="020B0609070205080204" pitchFamily="49" charset="-128"/>
              </a:rPr>
              <a:t>会議</a:t>
            </a:r>
            <a:r>
              <a:rPr lang="en-US" altLang="ja-JP"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メインシンポジウム</a:t>
            </a: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金曜日） </a:t>
            </a: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ja-JP" sz="1100" dirty="0" smtClean="0">
                <a:solidFill>
                  <a:schemeClr val="tx1"/>
                </a:solidFill>
                <a:latin typeface="ＭＳ ゴシック" panose="020B0609070205080204" pitchFamily="49" charset="-128"/>
                <a:ea typeface="ＭＳ ゴシック" panose="020B0609070205080204" pitchFamily="49" charset="-128"/>
              </a:rPr>
              <a:t>基調講演</a:t>
            </a:r>
            <a:r>
              <a:rPr lang="ja-JP" altLang="en-US" sz="1100" dirty="0" smtClean="0">
                <a:solidFill>
                  <a:schemeClr val="tx1"/>
                </a:solidFill>
                <a:latin typeface="ＭＳ ゴシック" panose="020B0609070205080204" pitchFamily="49" charset="-128"/>
                <a:ea typeface="ＭＳ ゴシック" panose="020B0609070205080204" pitchFamily="49" charset="-128"/>
              </a:rPr>
              <a:t>やパネルディスカッションを通じて、「女性</a:t>
            </a:r>
            <a:r>
              <a:rPr lang="ja-JP" altLang="en-US" sz="1100" dirty="0">
                <a:solidFill>
                  <a:schemeClr val="tx1"/>
                </a:solidFill>
                <a:latin typeface="ＭＳ ゴシック" panose="020B0609070205080204" pitchFamily="49" charset="-128"/>
                <a:ea typeface="ＭＳ ゴシック" panose="020B0609070205080204" pitchFamily="49" charset="-128"/>
              </a:rPr>
              <a:t>がもっと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輝く</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ＯＳＡＫＡ」の</a:t>
            </a:r>
            <a:r>
              <a:rPr lang="ja-JP" altLang="en-US" sz="1100" dirty="0">
                <a:solidFill>
                  <a:schemeClr val="tx1"/>
                </a:solidFill>
                <a:latin typeface="ＭＳ ゴシック" panose="020B0609070205080204" pitchFamily="49" charset="-128"/>
                <a:ea typeface="ＭＳ ゴシック" panose="020B0609070205080204" pitchFamily="49" charset="-128"/>
              </a:rPr>
              <a:t>実現に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向けて、府民の意識を醸成する。</a:t>
            </a:r>
            <a:r>
              <a:rPr lang="en-US" altLang="ja-JP"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endParaRPr lang="en-US" altLang="ja-JP" sz="1100" b="1"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rPr>
              <a:t>働く女性・</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働きたい</a:t>
            </a:r>
            <a:r>
              <a:rPr lang="ja-JP" altLang="en-US" sz="1100" b="1" dirty="0">
                <a:solidFill>
                  <a:schemeClr val="tx1"/>
                </a:solidFill>
                <a:latin typeface="ＭＳ ゴシック" panose="020B0609070205080204" pitchFamily="49" charset="-128"/>
                <a:ea typeface="ＭＳ ゴシック" panose="020B0609070205080204" pitchFamily="49" charset="-128"/>
              </a:rPr>
              <a:t>女性のための</a:t>
            </a:r>
            <a:r>
              <a:rPr lang="en-US" altLang="ja-JP" sz="1100" b="1" dirty="0">
                <a:solidFill>
                  <a:schemeClr val="tx1"/>
                </a:solidFill>
                <a:latin typeface="ＭＳ ゴシック" panose="020B0609070205080204" pitchFamily="49" charset="-128"/>
                <a:ea typeface="ＭＳ ゴシック" panose="020B0609070205080204" pitchFamily="49"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rPr>
              <a:t>お悩み</a:t>
            </a:r>
            <a:r>
              <a:rPr lang="en-US" altLang="ja-JP" sz="1100" b="1" dirty="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相談会</a:t>
            </a:r>
            <a:r>
              <a:rPr lang="ja-JP" altLang="en-US" sz="1100" dirty="0">
                <a:solidFill>
                  <a:schemeClr val="tx1"/>
                </a:solidFill>
                <a:latin typeface="ＭＳ ゴシック" panose="020B0609070205080204" pitchFamily="49" charset="-128"/>
                <a:ea typeface="ＭＳ ゴシック" panose="020B0609070205080204" pitchFamily="49" charset="-128"/>
              </a:rPr>
              <a:t>（金曜日・土曜日）</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女性</a:t>
            </a:r>
            <a:r>
              <a:rPr lang="ja-JP" altLang="en-US" sz="1100" dirty="0">
                <a:solidFill>
                  <a:schemeClr val="tx1"/>
                </a:solidFill>
                <a:latin typeface="ＭＳ ゴシック" panose="020B0609070205080204" pitchFamily="49" charset="-128"/>
                <a:ea typeface="ＭＳ ゴシック" panose="020B0609070205080204" pitchFamily="49" charset="-128"/>
              </a:rPr>
              <a:t>の就業や生活など、女性を取り巻く様々な悩みについて、</a:t>
            </a:r>
          </a:p>
          <a:p>
            <a:pPr>
              <a:lnSpc>
                <a:spcPts val="15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各分野</a:t>
            </a:r>
            <a:r>
              <a:rPr lang="ja-JP" altLang="en-US" sz="1100" dirty="0">
                <a:solidFill>
                  <a:schemeClr val="tx1"/>
                </a:solidFill>
                <a:latin typeface="ＭＳ ゴシック" panose="020B0609070205080204" pitchFamily="49" charset="-128"/>
                <a:ea typeface="ＭＳ ゴシック" panose="020B0609070205080204" pitchFamily="49" charset="-128"/>
              </a:rPr>
              <a:t>の相談に携わっている職員が相談に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応じる。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b="1" dirty="0" smtClean="0">
                <a:solidFill>
                  <a:schemeClr val="tx1"/>
                </a:solidFill>
                <a:latin typeface="ＭＳ ゴシック" panose="020B0609070205080204" pitchFamily="49" charset="-128"/>
                <a:ea typeface="ＭＳ ゴシック" panose="020B0609070205080204" pitchFamily="49" charset="-128"/>
              </a:rPr>
              <a:t>●合同</a:t>
            </a:r>
            <a:r>
              <a:rPr lang="ja-JP" altLang="en-US" sz="1100" b="1" dirty="0">
                <a:solidFill>
                  <a:schemeClr val="tx1"/>
                </a:solidFill>
                <a:latin typeface="ＭＳ ゴシック" panose="020B0609070205080204" pitchFamily="49" charset="-128"/>
                <a:ea typeface="ＭＳ ゴシック" panose="020B0609070205080204" pitchFamily="49" charset="-128"/>
              </a:rPr>
              <a:t>企業説明会「ハッピーＪＯＢフェア</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金曜日）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の採用に積極的な「大阪府男女いきいき・元気宣言」</a:t>
            </a:r>
            <a:r>
              <a:rPr lang="ja-JP" altLang="en-US" sz="1100" dirty="0" smtClean="0">
                <a:solidFill>
                  <a:schemeClr val="tx1"/>
                </a:solidFill>
                <a:latin typeface="ＭＳ ゴシック" panose="020B0609070205080204" pitchFamily="49" charset="-128"/>
                <a:ea typeface="ＭＳ ゴシック" panose="020B0609070205080204" pitchFamily="49" charset="-128"/>
              </a:rPr>
              <a:t>登録</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事業者が集結する説明会を実施し、女性の就職を支援する。</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en-US" altLang="ja-JP"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endParaRPr lang="ja-JP"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b="1" dirty="0">
                <a:solidFill>
                  <a:schemeClr val="tx1"/>
                </a:solidFill>
                <a:latin typeface="ＭＳ ゴシック" panose="020B0609070205080204" pitchFamily="49" charset="-128"/>
                <a:ea typeface="ＭＳ ゴシック" panose="020B0609070205080204" pitchFamily="49" charset="-128"/>
              </a:rPr>
              <a:t>●構成団体</a:t>
            </a:r>
            <a:r>
              <a:rPr lang="ja-JP" altLang="en-US" sz="1100" b="1" dirty="0">
                <a:solidFill>
                  <a:schemeClr val="tx1"/>
                </a:solidFill>
                <a:latin typeface="ＭＳ ゴシック" panose="020B0609070205080204" pitchFamily="49" charset="-128"/>
                <a:ea typeface="ＭＳ ゴシック" panose="020B0609070205080204" pitchFamily="49" charset="-128"/>
              </a:rPr>
              <a:t>・地域団体</a:t>
            </a:r>
            <a:r>
              <a:rPr lang="ja-JP" altLang="ja-JP" sz="1100" b="1" dirty="0">
                <a:solidFill>
                  <a:schemeClr val="tx1"/>
                </a:solidFill>
                <a:latin typeface="ＭＳ ゴシック" panose="020B0609070205080204" pitchFamily="49" charset="-128"/>
                <a:ea typeface="ＭＳ ゴシック" panose="020B0609070205080204" pitchFamily="49" charset="-128"/>
              </a:rPr>
              <a:t>主催</a:t>
            </a:r>
            <a:r>
              <a:rPr lang="ja-JP" altLang="en-US" sz="1100" b="1" dirty="0">
                <a:solidFill>
                  <a:schemeClr val="tx1"/>
                </a:solidFill>
                <a:latin typeface="ＭＳ ゴシック" panose="020B0609070205080204" pitchFamily="49" charset="-128"/>
                <a:ea typeface="ＭＳ ゴシック" panose="020B0609070205080204" pitchFamily="49" charset="-128"/>
              </a:rPr>
              <a:t>事業</a:t>
            </a:r>
            <a:r>
              <a:rPr lang="ja-JP" altLang="en-US" sz="1100" dirty="0">
                <a:solidFill>
                  <a:schemeClr val="tx1"/>
                </a:solidFill>
                <a:latin typeface="ＭＳ ゴシック" panose="020B0609070205080204" pitchFamily="49" charset="-128"/>
                <a:ea typeface="ＭＳ ゴシック" panose="020B0609070205080204" pitchFamily="49" charset="-128"/>
              </a:rPr>
              <a:t>（金曜日・土曜日）</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ＯＳＡＫＡ女性活躍推進会議」構成団体や地域で活動している</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団体</a:t>
            </a:r>
            <a:r>
              <a:rPr lang="ja-JP" altLang="en-US" sz="1100" dirty="0">
                <a:solidFill>
                  <a:schemeClr val="tx1"/>
                </a:solidFill>
                <a:latin typeface="ＭＳ ゴシック" panose="020B0609070205080204" pitchFamily="49" charset="-128"/>
                <a:ea typeface="ＭＳ ゴシック" panose="020B0609070205080204" pitchFamily="49" charset="-128"/>
              </a:rPr>
              <a:t>等の事業（セミナー、各種研修会等）を</a:t>
            </a:r>
            <a:r>
              <a:rPr lang="ja-JP" altLang="en-US" sz="1100" dirty="0" smtClean="0">
                <a:solidFill>
                  <a:schemeClr val="tx1"/>
                </a:solidFill>
                <a:latin typeface="ＭＳ ゴシック" panose="020B0609070205080204" pitchFamily="49" charset="-128"/>
                <a:ea typeface="ＭＳ ゴシック" panose="020B0609070205080204" pitchFamily="49" charset="-128"/>
              </a:rPr>
              <a:t>実施する。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endParaRPr lang="en-US" altLang="ja-JP" sz="1100" b="1"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キラリマルシェ</a:t>
            </a:r>
            <a:r>
              <a:rPr lang="ja-JP" altLang="en-US" sz="1100" dirty="0" smtClean="0">
                <a:solidFill>
                  <a:schemeClr val="tx1"/>
                </a:solidFill>
                <a:latin typeface="ＭＳ ゴシック" panose="020B0609070205080204" pitchFamily="49" charset="-128"/>
                <a:ea typeface="ＭＳ ゴシック" panose="020B0609070205080204" pitchFamily="49" charset="-128"/>
              </a:rPr>
              <a:t>（土曜日）</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女性</a:t>
            </a:r>
            <a:r>
              <a:rPr lang="ja-JP" altLang="en-US" sz="1100" dirty="0">
                <a:solidFill>
                  <a:schemeClr val="tx1"/>
                </a:solidFill>
                <a:latin typeface="ＭＳ ゴシック" panose="020B0609070205080204" pitchFamily="49" charset="-128"/>
                <a:ea typeface="ＭＳ ゴシック" panose="020B0609070205080204" pitchFamily="49" charset="-128"/>
              </a:rPr>
              <a:t>農業者</a:t>
            </a: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起業家</a:t>
            </a:r>
            <a:r>
              <a:rPr lang="ja-JP" altLang="en-US" sz="1100" dirty="0" smtClean="0">
                <a:solidFill>
                  <a:schemeClr val="tx1"/>
                </a:solidFill>
                <a:latin typeface="ＭＳ ゴシック" panose="020B0609070205080204" pitchFamily="49" charset="-128"/>
                <a:ea typeface="ＭＳ ゴシック" panose="020B0609070205080204" pitchFamily="49" charset="-128"/>
              </a:rPr>
              <a:t>などが出展する物産展を１階全体を利用し、</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実施することで、あらゆる</a:t>
            </a:r>
            <a:r>
              <a:rPr lang="ja-JP" altLang="en-US" sz="1100" dirty="0">
                <a:solidFill>
                  <a:schemeClr val="tx1"/>
                </a:solidFill>
                <a:latin typeface="ＭＳ ゴシック" panose="020B0609070205080204" pitchFamily="49" charset="-128"/>
                <a:ea typeface="ＭＳ ゴシック" panose="020B0609070205080204" pitchFamily="49" charset="-128"/>
              </a:rPr>
              <a:t>分野での女性の活躍を支援</a:t>
            </a:r>
            <a:r>
              <a:rPr lang="ja-JP" altLang="en-US" sz="1100" dirty="0" smtClean="0">
                <a:solidFill>
                  <a:schemeClr val="tx1"/>
                </a:solidFill>
                <a:latin typeface="ＭＳ ゴシック" panose="020B0609070205080204" pitchFamily="49" charset="-128"/>
                <a:ea typeface="ＭＳ ゴシック" panose="020B0609070205080204" pitchFamily="49" charset="-128"/>
              </a:rPr>
              <a:t>する。</a:t>
            </a:r>
            <a:r>
              <a:rPr lang="ja-JP" altLang="en-US" sz="1100" dirty="0">
                <a:solidFill>
                  <a:schemeClr val="tx1"/>
                </a:solidFill>
                <a:latin typeface="ＭＳ ゴシック" panose="020B0609070205080204" pitchFamily="49" charset="-128"/>
                <a:ea typeface="ＭＳ ゴシック" panose="020B0609070205080204" pitchFamily="49" charset="-128"/>
              </a:rPr>
              <a:t>　　　</a:t>
            </a:r>
            <a:endParaRPr lang="ja-JP"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en-US" altLang="ja-JP" sz="1100" dirty="0">
                <a:solidFill>
                  <a:schemeClr val="tx1"/>
                </a:solidFill>
                <a:latin typeface="ＭＳ ゴシック" panose="020B0609070205080204" pitchFamily="49" charset="-128"/>
                <a:ea typeface="ＭＳ ゴシック" panose="020B0609070205080204" pitchFamily="49" charset="-128"/>
              </a:rPr>
              <a:t> </a:t>
            </a:r>
            <a:endParaRPr lang="ja-JP"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500"/>
              </a:lnSpc>
            </a:pPr>
            <a:r>
              <a:rPr lang="en-US" altLang="ja-JP" sz="1200" dirty="0" smtClean="0">
                <a:solidFill>
                  <a:schemeClr val="tx1"/>
                </a:solidFill>
                <a:latin typeface="ＭＳ ゴシック" panose="020B0609070205080204" pitchFamily="49" charset="-128"/>
                <a:ea typeface="ＭＳ ゴシック" panose="020B0609070205080204" pitchFamily="49" charset="-128"/>
              </a:rPr>
              <a:t> </a:t>
            </a:r>
            <a:endParaRPr lang="ja-JP"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ja-JP" altLang="en-US" sz="1050"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179512" y="980728"/>
            <a:ext cx="1584176"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実施概要</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211500" y="2276872"/>
            <a:ext cx="1552188"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プログラム</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763879" y="3140968"/>
            <a:ext cx="2128601" cy="230832"/>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ja-JP" altLang="en-US" sz="900" dirty="0" smtClean="0">
                <a:latin typeface="ＭＳ ゴシック" panose="020B0609070205080204" pitchFamily="49" charset="-128"/>
                <a:ea typeface="ＭＳ ゴシック" panose="020B0609070205080204" pitchFamily="49" charset="-128"/>
              </a:rPr>
              <a:t>▲メインシンポジウムイメージ</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36" name="テキスト ボックス 35"/>
          <p:cNvSpPr txBox="1"/>
          <p:nvPr/>
        </p:nvSpPr>
        <p:spPr>
          <a:xfrm>
            <a:off x="6484577" y="6309320"/>
            <a:ext cx="2448272" cy="230832"/>
          </a:xfrm>
          <a:prstGeom prst="rect">
            <a:avLst/>
          </a:prstGeom>
          <a:noFill/>
          <a:ln w="15875">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900" dirty="0" smtClean="0">
                <a:latin typeface="ＭＳ ゴシック" panose="020B0609070205080204" pitchFamily="49" charset="-128"/>
                <a:ea typeface="ＭＳ ゴシック" panose="020B0609070205080204" pitchFamily="49" charset="-128"/>
              </a:rPr>
              <a:t>▲キラリマルシェ▲</a:t>
            </a:r>
            <a:endParaRPr lang="ja-JP" altLang="en-US" sz="900" dirty="0">
              <a:latin typeface="ＭＳ ゴシック" panose="020B0609070205080204" pitchFamily="49" charset="-128"/>
              <a:ea typeface="ＭＳ ゴシック" panose="020B0609070205080204" pitchFamily="49" charset="-128"/>
            </a:endParaRPr>
          </a:p>
        </p:txBody>
      </p:sp>
      <p:pic>
        <p:nvPicPr>
          <p:cNvPr id="2050" name="Picture 2" descr="\\localhost\LIB\◆02 男女共同参画Ｇ\04　男女共同参画推進事業\01 産官学女性活躍推進事業（宣言・プラットフォーム）\29_女活フェス\写真\トリミング等（小容量）\マルシェロビー.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5013955"/>
            <a:ext cx="2199730" cy="13101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ocalhost\LIB\◆02 男女共同参画Ｇ\04　男女共同参画推進事業\01 産官学女性活躍推進事業（宣言・プラットフォーム）\29_女活フェス\写真\トリミング等（小容量）\マルシェ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652" y="5027984"/>
            <a:ext cx="171926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ocalhost\LIB\◆02 男女共同参画Ｇ\04　男女共同参画推進事業\01 産官学女性活躍推進事業（宣言・プラットフォーム）\29_女活フェス\写真\トリミング等（小容量）\シンポジウム（客席入り）.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700808"/>
            <a:ext cx="2230487" cy="143652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446127" y="4725144"/>
            <a:ext cx="2394699" cy="230832"/>
          </a:xfrm>
          <a:prstGeom prst="rect">
            <a:avLst/>
          </a:prstGeom>
          <a:noFill/>
          <a:ln w="15875">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r"/>
            <a:r>
              <a:rPr lang="ja-JP" altLang="en-US" sz="900" dirty="0" smtClean="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ハッピーＪＯＢフェア</a:t>
            </a:r>
            <a:endParaRPr lang="en-US" altLang="ja-JP" sz="1200" dirty="0" smtClean="0">
              <a:latin typeface="ＭＳ ゴシック" panose="020B0609070205080204" pitchFamily="49" charset="-128"/>
              <a:ea typeface="ＭＳ ゴシック" panose="020B0609070205080204" pitchFamily="49" charset="-128"/>
            </a:endParaRPr>
          </a:p>
        </p:txBody>
      </p:sp>
      <p:pic>
        <p:nvPicPr>
          <p:cNvPr id="2055" name="Picture 7" descr="\\localhost\LIB\◆02 男女共同参画Ｇ\04　男女共同参画推進事業\01 産官学女性活躍推進事業（宣言・プラットフォーム）\29_女活フェス\写真\トリミング等（小容量）\ハッピーJOBフェア.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3371800"/>
            <a:ext cx="292576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フェスメインページ">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4421" y="885849"/>
            <a:ext cx="2457450" cy="74295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8683429" y="6453336"/>
            <a:ext cx="281059" cy="276999"/>
          </a:xfrm>
          <a:prstGeom prst="rect">
            <a:avLst/>
          </a:prstGeom>
          <a:noFill/>
        </p:spPr>
        <p:txBody>
          <a:bodyPr wrap="square" rtlCol="0">
            <a:spAutoFit/>
          </a:bodyPr>
          <a:lstStyle/>
          <a:p>
            <a:r>
              <a:rPr lang="ja-JP" altLang="en-US" sz="1200" dirty="0"/>
              <a:t>５</a:t>
            </a:r>
            <a:endParaRPr kumimoji="1" lang="ja-JP" altLang="en-US" sz="1200" dirty="0"/>
          </a:p>
        </p:txBody>
      </p:sp>
    </p:spTree>
    <p:extLst>
      <p:ext uri="{BB962C8B-B14F-4D97-AF65-F5344CB8AC3E}">
        <p14:creationId xmlns:p14="http://schemas.microsoft.com/office/powerpoint/2010/main" val="180174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9512" y="476672"/>
            <a:ext cx="8784976" cy="338554"/>
          </a:xfrm>
          <a:prstGeom prst="rect">
            <a:avLst/>
          </a:prstGeom>
          <a:solidFill>
            <a:schemeClr val="tx1"/>
          </a:solidFill>
        </p:spPr>
        <p:txBody>
          <a:bodyPr wrap="square" rtlCol="0">
            <a:spAutoFit/>
          </a:bodyPr>
          <a:lstStyle/>
          <a:p>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４</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－２</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　大阪府の</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取組（企業向け</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女性活躍推進講座「ＯＳＡＫＡ輝（キラリ）塾</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」（案））</a:t>
            </a:r>
            <a:endPar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5" name="正方形/長方形 34"/>
          <p:cNvSpPr/>
          <p:nvPr/>
        </p:nvSpPr>
        <p:spPr>
          <a:xfrm>
            <a:off x="211500" y="1052736"/>
            <a:ext cx="8752988"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800"/>
              </a:lnSpc>
            </a:pP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が働き続けるためには、男女の固定的役割分担意識の解消や、男女ともにワーク・ライフ・バランスの実現が必要である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○しかしながら</a:t>
            </a:r>
            <a:r>
              <a:rPr lang="ja-JP" altLang="en-US" sz="1100" dirty="0">
                <a:solidFill>
                  <a:schemeClr val="tx1"/>
                </a:solidFill>
                <a:latin typeface="ＭＳ ゴシック" panose="020B0609070205080204" pitchFamily="49" charset="-128"/>
                <a:ea typeface="ＭＳ ゴシック" panose="020B0609070205080204" pitchFamily="49" charset="-128"/>
              </a:rPr>
              <a:t>、企業においては、古い価値観の経営者や管理職が多く、意識改革が進んでいない。また、従業員の少ない中小企業</a:t>
            </a:r>
            <a:r>
              <a:rPr lang="ja-JP" altLang="en-US" sz="1100" dirty="0" smtClean="0">
                <a:solidFill>
                  <a:schemeClr val="tx1"/>
                </a:solidFill>
                <a:latin typeface="ＭＳ ゴシック" panose="020B0609070205080204" pitchFamily="49" charset="-128"/>
                <a:ea typeface="ＭＳ ゴシック" panose="020B0609070205080204" pitchFamily="49" charset="-128"/>
              </a:rPr>
              <a:t>に</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おいて</a:t>
            </a:r>
            <a:r>
              <a:rPr lang="ja-JP" altLang="en-US" sz="1100" dirty="0">
                <a:solidFill>
                  <a:schemeClr val="tx1"/>
                </a:solidFill>
                <a:latin typeface="ＭＳ ゴシック" panose="020B0609070205080204" pitchFamily="49" charset="-128"/>
                <a:ea typeface="ＭＳ ゴシック" panose="020B0609070205080204" pitchFamily="49" charset="-128"/>
              </a:rPr>
              <a:t>は</a:t>
            </a:r>
            <a:r>
              <a:rPr lang="ja-JP" altLang="en-US" sz="1100" dirty="0" smtClean="0">
                <a:solidFill>
                  <a:schemeClr val="tx1"/>
                </a:solidFill>
                <a:latin typeface="ＭＳ ゴシック" panose="020B0609070205080204" pitchFamily="49" charset="-128"/>
                <a:ea typeface="ＭＳ ゴシック" panose="020B0609070205080204" pitchFamily="49" charset="-128"/>
              </a:rPr>
              <a:t>、社内</a:t>
            </a:r>
            <a:r>
              <a:rPr lang="ja-JP" altLang="en-US" sz="1100" dirty="0">
                <a:solidFill>
                  <a:schemeClr val="tx1"/>
                </a:solidFill>
                <a:latin typeface="ＭＳ ゴシック" panose="020B0609070205080204" pitchFamily="49" charset="-128"/>
                <a:ea typeface="ＭＳ ゴシック" panose="020B0609070205080204" pitchFamily="49" charset="-128"/>
              </a:rPr>
              <a:t>にロールモデルが</a:t>
            </a:r>
            <a:r>
              <a:rPr lang="ja-JP" altLang="en-US" sz="1100" dirty="0" smtClean="0">
                <a:solidFill>
                  <a:schemeClr val="tx1"/>
                </a:solidFill>
                <a:latin typeface="ＭＳ ゴシック" panose="020B0609070205080204" pitchFamily="49" charset="-128"/>
                <a:ea typeface="ＭＳ ゴシック" panose="020B0609070205080204" pitchFamily="49" charset="-128"/>
              </a:rPr>
              <a:t>いない。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活躍推進を促進するため</a:t>
            </a:r>
            <a:r>
              <a:rPr lang="ja-JP" altLang="en-US" sz="1100" dirty="0" smtClean="0">
                <a:solidFill>
                  <a:schemeClr val="tx1"/>
                </a:solidFill>
                <a:latin typeface="ＭＳ ゴシック" panose="020B0609070205080204" pitchFamily="49" charset="-128"/>
                <a:ea typeface="ＭＳ ゴシック" panose="020B0609070205080204" pitchFamily="49" charset="-128"/>
              </a:rPr>
              <a:t>、企業向けに</a:t>
            </a:r>
            <a:r>
              <a:rPr lang="ja-JP" altLang="en-US" sz="1100" dirty="0">
                <a:solidFill>
                  <a:schemeClr val="tx1"/>
                </a:solidFill>
                <a:latin typeface="ＭＳ ゴシック" panose="020B0609070205080204" pitchFamily="49" charset="-128"/>
                <a:ea typeface="ＭＳ ゴシック" panose="020B0609070205080204" pitchFamily="49" charset="-128"/>
              </a:rPr>
              <a:t>啓発事業として「ＯＳＡＫＡ輝（キラリ）塾」を実施する。</a:t>
            </a: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・ドーンセンター（</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）を</a:t>
            </a:r>
            <a:r>
              <a:rPr lang="ja-JP" altLang="en-US" sz="1100" dirty="0">
                <a:solidFill>
                  <a:schemeClr val="tx1"/>
                </a:solidFill>
                <a:latin typeface="ＭＳ ゴシック" panose="020B0609070205080204" pitchFamily="49" charset="-128"/>
                <a:ea typeface="ＭＳ ゴシック" panose="020B0609070205080204" pitchFamily="49" charset="-128"/>
              </a:rPr>
              <a:t>会場と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して実施することで、女性活躍推進の拠点化を図る。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・参加者同士の交流会を設定し、他企業や世代間の交流を深めていただく。</a:t>
            </a:r>
            <a:endParaRPr lang="en-US" altLang="ja-JP" sz="1050"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219532" y="980728"/>
            <a:ext cx="1193973"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実施概要</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79512" y="3140968"/>
            <a:ext cx="1224136"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事業内容</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211500" y="3501008"/>
            <a:ext cx="8752988"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r>
              <a:rPr lang="ja-JP" altLang="en-US" sz="1100" b="1" dirty="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b="1" dirty="0">
                <a:solidFill>
                  <a:schemeClr val="tx1"/>
                </a:solidFill>
                <a:latin typeface="ＭＳ ゴシック" panose="020B0609070205080204" pitchFamily="49" charset="-128"/>
                <a:ea typeface="ＭＳ ゴシック" panose="020B0609070205080204" pitchFamily="49" charset="-128"/>
              </a:rPr>
              <a:t>活躍推進リーダー養成講座</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rPr>
              <a:t>４</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回）</a:t>
            </a: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目的</a:t>
            </a:r>
            <a:r>
              <a:rPr lang="ja-JP" altLang="en-US" sz="1100" dirty="0">
                <a:solidFill>
                  <a:schemeClr val="tx1"/>
                </a:solidFill>
                <a:latin typeface="ＭＳ ゴシック" panose="020B0609070205080204" pitchFamily="49" charset="-128"/>
                <a:ea typeface="ＭＳ ゴシック" panose="020B0609070205080204" pitchFamily="49" charset="-128"/>
              </a:rPr>
              <a:t>　：　女性活躍に取り組む企業の裾野を広げるため</a:t>
            </a:r>
            <a:r>
              <a:rPr lang="ja-JP" altLang="en-US" sz="1100" dirty="0" smtClean="0">
                <a:solidFill>
                  <a:schemeClr val="tx1"/>
                </a:solidFill>
                <a:latin typeface="ＭＳ ゴシック" panose="020B0609070205080204" pitchFamily="49" charset="-128"/>
                <a:ea typeface="ＭＳ ゴシック" panose="020B0609070205080204" pitchFamily="49" charset="-128"/>
              </a:rPr>
              <a:t>、企業における女性活躍推進の先進事例の紹介に加え、</a:t>
            </a:r>
            <a:r>
              <a:rPr lang="ja-JP" altLang="en-US" sz="1100" dirty="0">
                <a:solidFill>
                  <a:schemeClr val="tx1"/>
                </a:solidFill>
                <a:latin typeface="ＭＳ ゴシック" panose="020B0609070205080204" pitchFamily="49" charset="-128"/>
                <a:ea typeface="ＭＳ ゴシック" panose="020B0609070205080204" pitchFamily="49" charset="-128"/>
              </a:rPr>
              <a:t>参加者同士</a:t>
            </a:r>
            <a:r>
              <a:rPr lang="ja-JP" altLang="en-US" sz="1100" dirty="0" smtClean="0">
                <a:solidFill>
                  <a:schemeClr val="tx1"/>
                </a:solidFill>
                <a:latin typeface="ＭＳ ゴシック" panose="020B0609070205080204" pitchFamily="49" charset="-128"/>
                <a:ea typeface="ＭＳ ゴシック" panose="020B0609070205080204" pitchFamily="49" charset="-128"/>
              </a:rPr>
              <a:t>が悩みや</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お互いの取組事例について意見交換できる場を提供することで、職場における女性活躍の推進・普及を担う「女性活躍</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推進のリーダー</a:t>
            </a:r>
            <a:r>
              <a:rPr lang="ja-JP" altLang="en-US" sz="1100" dirty="0">
                <a:solidFill>
                  <a:schemeClr val="tx1"/>
                </a:solidFill>
                <a:latin typeface="ＭＳ ゴシック" panose="020B0609070205080204" pitchFamily="49" charset="-128"/>
                <a:ea typeface="ＭＳ ゴシック" panose="020B0609070205080204" pitchFamily="49" charset="-128"/>
              </a:rPr>
              <a:t>」を</a:t>
            </a:r>
            <a:r>
              <a:rPr lang="ja-JP" altLang="en-US" sz="1100" dirty="0" smtClean="0">
                <a:solidFill>
                  <a:schemeClr val="tx1"/>
                </a:solidFill>
                <a:latin typeface="ＭＳ ゴシック" panose="020B0609070205080204" pitchFamily="49" charset="-128"/>
                <a:ea typeface="ＭＳ ゴシック" panose="020B0609070205080204" pitchFamily="49" charset="-128"/>
              </a:rPr>
              <a:t>養成する。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対象　：</a:t>
            </a:r>
            <a:r>
              <a:rPr lang="ja-JP" altLang="en-US" sz="1100" dirty="0">
                <a:solidFill>
                  <a:schemeClr val="tx1"/>
                </a:solidFill>
                <a:latin typeface="ＭＳ ゴシック" panose="020B0609070205080204" pitchFamily="49" charset="-128"/>
                <a:ea typeface="ＭＳ ゴシック" panose="020B0609070205080204" pitchFamily="49" charset="-128"/>
              </a:rPr>
              <a:t>　企業</a:t>
            </a:r>
            <a:r>
              <a:rPr lang="ja-JP" altLang="en-US" sz="1100" dirty="0" smtClean="0">
                <a:solidFill>
                  <a:schemeClr val="tx1"/>
                </a:solidFill>
                <a:latin typeface="ＭＳ ゴシック" panose="020B0609070205080204" pitchFamily="49" charset="-128"/>
                <a:ea typeface="ＭＳ ゴシック" panose="020B0609070205080204" pitchFamily="49" charset="-128"/>
              </a:rPr>
              <a:t>経営者・人事担当者・女性</a:t>
            </a:r>
            <a:r>
              <a:rPr lang="ja-JP" altLang="en-US" sz="1100" dirty="0">
                <a:solidFill>
                  <a:schemeClr val="tx1"/>
                </a:solidFill>
                <a:latin typeface="ＭＳ ゴシック" panose="020B0609070205080204" pitchFamily="49" charset="-128"/>
                <a:ea typeface="ＭＳ ゴシック" panose="020B0609070205080204" pitchFamily="49" charset="-128"/>
              </a:rPr>
              <a:t>活躍</a:t>
            </a:r>
            <a:r>
              <a:rPr lang="ja-JP" altLang="en-US" sz="1100" dirty="0" smtClean="0">
                <a:solidFill>
                  <a:schemeClr val="tx1"/>
                </a:solidFill>
                <a:latin typeface="ＭＳ ゴシック" panose="020B0609070205080204" pitchFamily="49" charset="-128"/>
                <a:ea typeface="ＭＳ ゴシック" panose="020B0609070205080204" pitchFamily="49" charset="-128"/>
              </a:rPr>
              <a:t>推進担当者、社会保険労務士　等</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講師　：　女性活躍推進に先進的</a:t>
            </a:r>
            <a:r>
              <a:rPr lang="ja-JP" altLang="en-US" sz="1100" dirty="0">
                <a:solidFill>
                  <a:schemeClr val="tx1"/>
                </a:solidFill>
                <a:latin typeface="ＭＳ ゴシック" panose="020B0609070205080204" pitchFamily="49" charset="-128"/>
                <a:ea typeface="ＭＳ ゴシック" panose="020B0609070205080204" pitchFamily="49" charset="-128"/>
              </a:rPr>
              <a:t>に取り組む企業</a:t>
            </a:r>
            <a:r>
              <a:rPr lang="ja-JP" altLang="en-US" sz="1100" dirty="0" smtClean="0">
                <a:solidFill>
                  <a:schemeClr val="tx1"/>
                </a:solidFill>
                <a:latin typeface="ＭＳ ゴシック" panose="020B0609070205080204" pitchFamily="49" charset="-128"/>
                <a:ea typeface="ＭＳ ゴシック" panose="020B0609070205080204" pitchFamily="49" charset="-128"/>
              </a:rPr>
              <a:t>経営者・管理職、キャリアコンサルタント　等</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endParaRPr lang="ja-JP" altLang="en-US" sz="1100" b="1" dirty="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rPr>
              <a:t>ロールモデルに出会える！社会人女性交流会（仮称</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）（２回）</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100" b="1" dirty="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b="1" dirty="0">
                <a:solidFill>
                  <a:schemeClr val="tx1"/>
                </a:solidFill>
                <a:latin typeface="ＭＳ ゴシック" panose="020B0609070205080204" pitchFamily="49" charset="-128"/>
                <a:ea typeface="ＭＳ ゴシック" panose="020B0609070205080204" pitchFamily="49"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rPr>
              <a:t>目的　：　社内にロールモデルや同じ立場</a:t>
            </a:r>
            <a:r>
              <a:rPr lang="ja-JP" altLang="en-US" sz="1100" dirty="0" smtClean="0">
                <a:solidFill>
                  <a:schemeClr val="tx1"/>
                </a:solidFill>
                <a:latin typeface="ＭＳ ゴシック" panose="020B0609070205080204" pitchFamily="49" charset="-128"/>
                <a:ea typeface="ＭＳ ゴシック" panose="020B0609070205080204" pitchFamily="49" charset="-128"/>
              </a:rPr>
              <a:t>の女性</a:t>
            </a:r>
            <a:r>
              <a:rPr lang="ja-JP" altLang="en-US" sz="1100" dirty="0">
                <a:solidFill>
                  <a:schemeClr val="tx1"/>
                </a:solidFill>
                <a:latin typeface="ＭＳ ゴシック" panose="020B0609070205080204" pitchFamily="49" charset="-128"/>
                <a:ea typeface="ＭＳ ゴシック" panose="020B0609070205080204" pitchFamily="49" charset="-128"/>
              </a:rPr>
              <a:t>社員が</a:t>
            </a:r>
            <a:r>
              <a:rPr lang="ja-JP" altLang="en-US" sz="1100" dirty="0" smtClean="0">
                <a:solidFill>
                  <a:schemeClr val="tx1"/>
                </a:solidFill>
                <a:latin typeface="ＭＳ ゴシック" panose="020B0609070205080204" pitchFamily="49" charset="-128"/>
                <a:ea typeface="ＭＳ ゴシック" panose="020B0609070205080204" pitchFamily="49" charset="-128"/>
              </a:rPr>
              <a:t>いない中小企業に、他の企業と</a:t>
            </a:r>
            <a:r>
              <a:rPr lang="ja-JP" altLang="en-US" sz="1100" dirty="0">
                <a:solidFill>
                  <a:schemeClr val="tx1"/>
                </a:solidFill>
                <a:latin typeface="ＭＳ ゴシック" panose="020B0609070205080204" pitchFamily="49" charset="-128"/>
                <a:ea typeface="ＭＳ ゴシック" panose="020B0609070205080204" pitchFamily="49" charset="-128"/>
              </a:rPr>
              <a:t>の交流会の場を提供すること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で、参加者の</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仕事</a:t>
            </a:r>
            <a:r>
              <a:rPr lang="ja-JP" altLang="en-US" sz="1100" dirty="0">
                <a:solidFill>
                  <a:schemeClr val="tx1"/>
                </a:solidFill>
                <a:latin typeface="ＭＳ ゴシック" panose="020B0609070205080204" pitchFamily="49" charset="-128"/>
                <a:ea typeface="ＭＳ ゴシック" panose="020B0609070205080204" pitchFamily="49" charset="-128"/>
              </a:rPr>
              <a:t>へ</a:t>
            </a:r>
            <a:r>
              <a:rPr lang="ja-JP" altLang="en-US" sz="1100" dirty="0" smtClean="0">
                <a:solidFill>
                  <a:schemeClr val="tx1"/>
                </a:solidFill>
                <a:latin typeface="ＭＳ ゴシック" panose="020B0609070205080204" pitchFamily="49" charset="-128"/>
                <a:ea typeface="ＭＳ ゴシック" panose="020B0609070205080204" pitchFamily="49" charset="-128"/>
              </a:rPr>
              <a:t>のモチベーションアップや</a:t>
            </a:r>
            <a:r>
              <a:rPr lang="ja-JP" altLang="en-US" sz="1100" dirty="0">
                <a:solidFill>
                  <a:schemeClr val="tx1"/>
                </a:solidFill>
                <a:latin typeface="ＭＳ ゴシック" panose="020B0609070205080204" pitchFamily="49" charset="-128"/>
                <a:ea typeface="ＭＳ ゴシック" panose="020B0609070205080204" pitchFamily="49" charset="-128"/>
              </a:rPr>
              <a:t>離職防止につなげるとともに、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社内におけるロールモデル</a:t>
            </a:r>
            <a:r>
              <a:rPr lang="ja-JP" altLang="en-US" sz="1100" dirty="0">
                <a:solidFill>
                  <a:schemeClr val="tx1"/>
                </a:solidFill>
                <a:latin typeface="ＭＳ ゴシック" panose="020B0609070205080204" pitchFamily="49" charset="-128"/>
                <a:ea typeface="ＭＳ ゴシック" panose="020B0609070205080204" pitchFamily="49" charset="-128"/>
              </a:rPr>
              <a:t>を養成する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対象　：　</a:t>
            </a:r>
            <a:r>
              <a:rPr lang="ja-JP" altLang="en-US" sz="1100" dirty="0" smtClean="0">
                <a:solidFill>
                  <a:schemeClr val="tx1"/>
                </a:solidFill>
                <a:latin typeface="ＭＳ ゴシック" panose="020B0609070205080204" pitchFamily="49" charset="-128"/>
                <a:ea typeface="ＭＳ ゴシック" panose="020B0609070205080204" pitchFamily="49" charset="-128"/>
              </a:rPr>
              <a:t>管理職をめざす女性社員、子育て中の女性社員　等</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r>
              <a:rPr lang="ja-JP" altLang="en-US" sz="1100" dirty="0">
                <a:solidFill>
                  <a:schemeClr val="tx1"/>
                </a:solidFill>
                <a:latin typeface="ＭＳ ゴシック" panose="020B0609070205080204" pitchFamily="49" charset="-128"/>
                <a:ea typeface="ＭＳ ゴシック" panose="020B0609070205080204" pitchFamily="49" charset="-128"/>
              </a:rPr>
              <a:t>　講師　：　</a:t>
            </a:r>
            <a:r>
              <a:rPr lang="ja-JP" altLang="en-US" sz="1100" dirty="0" smtClean="0">
                <a:solidFill>
                  <a:schemeClr val="tx1"/>
                </a:solidFill>
                <a:latin typeface="ＭＳ ゴシック" panose="020B0609070205080204" pitchFamily="49" charset="-128"/>
                <a:ea typeface="ＭＳ ゴシック" panose="020B0609070205080204" pitchFamily="49" charset="-128"/>
              </a:rPr>
              <a:t>企業の女性役員、キャリアコンサルタント（ロールモデル）　等</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700"/>
              </a:lnSpc>
            </a:pPr>
            <a:endParaRPr lang="ja-JP" altLang="en-US"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8676456" y="6464369"/>
            <a:ext cx="432048" cy="276999"/>
          </a:xfrm>
          <a:prstGeom prst="rect">
            <a:avLst/>
          </a:prstGeom>
          <a:noFill/>
        </p:spPr>
        <p:txBody>
          <a:bodyPr wrap="square" rtlCol="0">
            <a:spAutoFit/>
          </a:bodyPr>
          <a:lstStyle/>
          <a:p>
            <a:r>
              <a:rPr lang="ja-JP" altLang="en-US" sz="1200" dirty="0"/>
              <a:t>６</a:t>
            </a:r>
            <a:endParaRPr kumimoji="1" lang="ja-JP" altLang="en-US" sz="1200" dirty="0"/>
          </a:p>
        </p:txBody>
      </p:sp>
    </p:spTree>
    <p:extLst>
      <p:ext uri="{BB962C8B-B14F-4D97-AF65-F5344CB8AC3E}">
        <p14:creationId xmlns:p14="http://schemas.microsoft.com/office/powerpoint/2010/main" val="1787867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171921" y="476672"/>
            <a:ext cx="8784976" cy="338554"/>
          </a:xfrm>
          <a:prstGeom prst="rect">
            <a:avLst/>
          </a:prstGeom>
          <a:solidFill>
            <a:schemeClr val="tx1"/>
          </a:solidFill>
        </p:spPr>
        <p:txBody>
          <a:bodyPr wrap="square" rtlCol="0">
            <a:spAutoFit/>
          </a:bodyPr>
          <a:lstStyle/>
          <a:p>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４－３</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　</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大阪府</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の</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取組（「ライフデザインの描き方セミナー（</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仮称</a:t>
            </a:r>
            <a:r>
              <a:rPr lang="ja-JP" altLang="en-US" sz="1600" dirty="0" smtClean="0">
                <a:solidFill>
                  <a:schemeClr val="bg1"/>
                </a:solidFill>
                <a:latin typeface="HGS創英角ｺﾞｼｯｸUB" panose="020B0900000000000000" pitchFamily="50" charset="-128"/>
                <a:ea typeface="HGS創英角ｺﾞｼｯｸUB" panose="020B0900000000000000" pitchFamily="50" charset="-128"/>
              </a:rPr>
              <a:t>）」）</a:t>
            </a:r>
            <a:endPar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35" name="正方形/長方形 34"/>
          <p:cNvSpPr/>
          <p:nvPr/>
        </p:nvSpPr>
        <p:spPr>
          <a:xfrm>
            <a:off x="195524" y="4067210"/>
            <a:ext cx="8912979" cy="3106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a:solidFill>
                  <a:schemeClr val="tx1"/>
                </a:solidFill>
                <a:latin typeface="ＭＳ ゴシック" panose="020B0609070205080204" pitchFamily="49" charset="-128"/>
                <a:ea typeface="ＭＳ ゴシック" panose="020B0609070205080204" pitchFamily="49" charset="-128"/>
              </a:rPr>
              <a:t>高校・大学等でのライフデザインセミナー（</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３カ所）</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b="1"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目的　：　高校・大学等の</a:t>
            </a:r>
            <a:r>
              <a:rPr lang="ja-JP" altLang="en-US" sz="1100" dirty="0">
                <a:solidFill>
                  <a:schemeClr val="tx1"/>
                </a:solidFill>
                <a:latin typeface="ＭＳ ゴシック" panose="020B0609070205080204" pitchFamily="49" charset="-128"/>
                <a:ea typeface="ＭＳ ゴシック" panose="020B0609070205080204" pitchFamily="49" charset="-128"/>
              </a:rPr>
              <a:t>協力のもと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、社会人</a:t>
            </a:r>
            <a:r>
              <a:rPr lang="ja-JP" altLang="en-US" sz="1100" dirty="0">
                <a:solidFill>
                  <a:schemeClr val="tx1"/>
                </a:solidFill>
                <a:latin typeface="ＭＳ ゴシック" panose="020B0609070205080204" pitchFamily="49" charset="-128"/>
                <a:ea typeface="ＭＳ ゴシック" panose="020B0609070205080204" pitchFamily="49" charset="-128"/>
              </a:rPr>
              <a:t>ロールモデル等に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よる体験談の発表やロールモデルを囲んでのグループワークを実施する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ことで、「</a:t>
            </a:r>
            <a:r>
              <a:rPr lang="ja-JP" altLang="en-US" sz="1100" dirty="0">
                <a:solidFill>
                  <a:schemeClr val="tx1"/>
                </a:solidFill>
                <a:latin typeface="ＭＳ ゴシック" panose="020B0609070205080204" pitchFamily="49" charset="-128"/>
                <a:ea typeface="ＭＳ ゴシック" panose="020B0609070205080204" pitchFamily="49" charset="-128"/>
              </a:rPr>
              <a:t>働き方・生き方」について理解</a:t>
            </a:r>
            <a:r>
              <a:rPr lang="ja-JP" altLang="en-US" sz="1100" dirty="0" smtClean="0">
                <a:solidFill>
                  <a:schemeClr val="tx1"/>
                </a:solidFill>
                <a:latin typeface="ＭＳ ゴシック" panose="020B0609070205080204" pitchFamily="49" charset="-128"/>
                <a:ea typeface="ＭＳ ゴシック" panose="020B0609070205080204" pitchFamily="49" charset="-128"/>
              </a:rPr>
              <a:t>を深めてもらうとともに、就業への意欲を高めてもらう。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○対象　：</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大学・短期大学・専門学校の学生、高校の生徒、大学キャリアセンター職員、高校進路指導担当教諭</a:t>
            </a:r>
            <a:r>
              <a:rPr lang="ja-JP" altLang="en-US" sz="1100" dirty="0">
                <a:solidFill>
                  <a:schemeClr val="tx1"/>
                </a:solidFill>
                <a:latin typeface="ＭＳ ゴシック" panose="020B0609070205080204" pitchFamily="49" charset="-128"/>
                <a:ea typeface="ＭＳ ゴシック" panose="020B0609070205080204" pitchFamily="49" charset="-128"/>
              </a:rPr>
              <a:t>　</a:t>
            </a: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講師　：　企業</a:t>
            </a:r>
            <a:r>
              <a:rPr lang="ja-JP" altLang="en-US" sz="1100" dirty="0">
                <a:solidFill>
                  <a:schemeClr val="tx1"/>
                </a:solidFill>
                <a:latin typeface="ＭＳ ゴシック" panose="020B0609070205080204" pitchFamily="49" charset="-128"/>
                <a:ea typeface="ＭＳ ゴシック" panose="020B0609070205080204" pitchFamily="49" charset="-128"/>
              </a:rPr>
              <a:t>の女性経営者や女性管理職、仕事と家庭の両立を実践している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会社員（ロールモデル）　等</a:t>
            </a: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endParaRPr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b="1" dirty="0" smtClean="0">
                <a:solidFill>
                  <a:schemeClr val="tx1"/>
                </a:solidFill>
                <a:latin typeface="ＭＳ ゴシック" panose="020B0609070205080204" pitchFamily="49" charset="-128"/>
                <a:ea typeface="ＭＳ ゴシック" panose="020B0609070205080204" pitchFamily="49" charset="-128"/>
              </a:rPr>
              <a:t>■若者</a:t>
            </a:r>
            <a:r>
              <a:rPr lang="en-US" altLang="ja-JP" sz="1100" b="1" dirty="0" smtClean="0">
                <a:solidFill>
                  <a:schemeClr val="tx1"/>
                </a:solidFill>
                <a:latin typeface="ＭＳ ゴシック" panose="020B0609070205080204" pitchFamily="49" charset="-128"/>
                <a:ea typeface="ＭＳ ゴシック" panose="020B0609070205080204" pitchFamily="49" charset="-128"/>
              </a:rPr>
              <a:t>×</a:t>
            </a:r>
            <a:r>
              <a:rPr lang="ja-JP" altLang="en-US" sz="1100" b="1" dirty="0" smtClean="0">
                <a:solidFill>
                  <a:schemeClr val="tx1"/>
                </a:solidFill>
                <a:latin typeface="ＭＳ ゴシック" panose="020B0609070205080204" pitchFamily="49" charset="-128"/>
                <a:ea typeface="ＭＳ ゴシック" panose="020B0609070205080204" pitchFamily="49" charset="-128"/>
              </a:rPr>
              <a:t>社会人の交流会（１回）</a:t>
            </a:r>
            <a:r>
              <a:rPr lang="en-US" altLang="ja-JP"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新規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b="1"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目的</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著名人</a:t>
            </a:r>
            <a:r>
              <a:rPr lang="ja-JP" altLang="en-US" sz="1100" dirty="0">
                <a:solidFill>
                  <a:schemeClr val="tx1"/>
                </a:solidFill>
                <a:latin typeface="ＭＳ ゴシック" panose="020B0609070205080204" pitchFamily="49" charset="-128"/>
                <a:ea typeface="ＭＳ ゴシック" panose="020B0609070205080204" pitchFamily="49" charset="-128"/>
              </a:rPr>
              <a:t>による講演や、社会人ロールモデル等による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パネルディスカッション、社会人を</a:t>
            </a:r>
            <a:r>
              <a:rPr lang="ja-JP" altLang="en-US" sz="1100" dirty="0">
                <a:solidFill>
                  <a:schemeClr val="tx1"/>
                </a:solidFill>
                <a:latin typeface="ＭＳ ゴシック" panose="020B0609070205080204" pitchFamily="49" charset="-128"/>
                <a:ea typeface="ＭＳ ゴシック" panose="020B0609070205080204" pitchFamily="49" charset="-128"/>
              </a:rPr>
              <a:t>囲んでの</a:t>
            </a:r>
            <a:r>
              <a:rPr lang="ja-JP" altLang="en-US" sz="1100" dirty="0" smtClean="0">
                <a:solidFill>
                  <a:schemeClr val="tx1"/>
                </a:solidFill>
                <a:latin typeface="ＭＳ ゴシック" panose="020B0609070205080204" pitchFamily="49" charset="-128"/>
                <a:ea typeface="ＭＳ ゴシック" panose="020B0609070205080204" pitchFamily="49" charset="-128"/>
              </a:rPr>
              <a:t>グループワークを通じ、</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参加者</a:t>
            </a:r>
            <a:r>
              <a:rPr lang="ja-JP" altLang="en-US" sz="1100" dirty="0">
                <a:solidFill>
                  <a:schemeClr val="tx1"/>
                </a:solidFill>
                <a:latin typeface="ＭＳ ゴシック" panose="020B0609070205080204" pitchFamily="49" charset="-128"/>
                <a:ea typeface="ＭＳ ゴシック" panose="020B0609070205080204" pitchFamily="49" charset="-128"/>
              </a:rPr>
              <a:t>に多様な「働き方・生き方」を考えるきっかけとしてもらい、就業への意欲を高めてもらう</a:t>
            </a:r>
            <a:r>
              <a:rPr lang="ja-JP" altLang="en-US" sz="1100" dirty="0" smtClean="0">
                <a:solidFill>
                  <a:schemeClr val="tx1"/>
                </a:solidFill>
                <a:latin typeface="ＭＳ ゴシック" panose="020B0609070205080204" pitchFamily="49" charset="-128"/>
                <a:ea typeface="ＭＳ ゴシック" panose="020B0609070205080204" pitchFamily="49" charset="-128"/>
              </a:rPr>
              <a:t>。生徒・学生と</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保護者が一緒に参加するイベントとすることで、家庭における意識改革を図る。</a:t>
            </a: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対象</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ja-JP" altLang="en-US" sz="1100" dirty="0">
                <a:solidFill>
                  <a:schemeClr val="tx1"/>
                </a:solidFill>
                <a:latin typeface="ＭＳ ゴシック" panose="020B0609070205080204" pitchFamily="49" charset="-128"/>
                <a:ea typeface="ＭＳ ゴシック" panose="020B0609070205080204" pitchFamily="49" charset="-128"/>
              </a:rPr>
              <a:t>大学・短期大学・専門学校の</a:t>
            </a:r>
            <a:r>
              <a:rPr lang="ja-JP" altLang="en-US" sz="1100" dirty="0" smtClean="0">
                <a:solidFill>
                  <a:schemeClr val="tx1"/>
                </a:solidFill>
                <a:latin typeface="ＭＳ ゴシック" panose="020B0609070205080204" pitchFamily="49" charset="-128"/>
                <a:ea typeface="ＭＳ ゴシック" panose="020B0609070205080204" pitchFamily="49" charset="-128"/>
              </a:rPr>
              <a:t>学生、高校</a:t>
            </a:r>
            <a:r>
              <a:rPr lang="ja-JP" altLang="en-US" sz="1100" dirty="0">
                <a:solidFill>
                  <a:schemeClr val="tx1"/>
                </a:solidFill>
                <a:latin typeface="ＭＳ ゴシック" panose="020B0609070205080204" pitchFamily="49" charset="-128"/>
                <a:ea typeface="ＭＳ ゴシック" panose="020B0609070205080204" pitchFamily="49" charset="-128"/>
              </a:rPr>
              <a:t>の</a:t>
            </a:r>
            <a:r>
              <a:rPr lang="ja-JP" altLang="en-US" sz="1100" dirty="0" smtClean="0">
                <a:solidFill>
                  <a:schemeClr val="tx1"/>
                </a:solidFill>
                <a:latin typeface="ＭＳ ゴシック" panose="020B0609070205080204" pitchFamily="49" charset="-128"/>
                <a:ea typeface="ＭＳ ゴシック" panose="020B0609070205080204" pitchFamily="49" charset="-128"/>
              </a:rPr>
              <a:t>生徒、保護者</a:t>
            </a: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講師</a:t>
            </a: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　基調講演：著名人、</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パネリスト：企業の女性経営者や女性管理職、仕事と家庭の両立を実践している会社員男女（ロールモデル）　等</a:t>
            </a:r>
          </a:p>
          <a:p>
            <a:pPr>
              <a:lnSpc>
                <a:spcPts val="1600"/>
              </a:lnSpc>
            </a:pPr>
            <a:endParaRPr lang="en-US" altLang="ja-JP" sz="1050" b="1"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 10"/>
          <p:cNvSpPr/>
          <p:nvPr/>
        </p:nvSpPr>
        <p:spPr>
          <a:xfrm>
            <a:off x="239068" y="3779178"/>
            <a:ext cx="1296144"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事業内容</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11500" y="1052736"/>
            <a:ext cx="8752988" cy="2952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が働き続けるためには、男女の固定的役割分担意識の解消や、男女ともにワーク・ライフ・バランスの実現が必要である</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○しかしながら、学生は社会人と触れ合う機会が少なく、</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女性が出産後も働き続ける</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女性</a:t>
            </a:r>
            <a:r>
              <a:rPr lang="ja-JP" altLang="en-US" sz="1100" dirty="0">
                <a:solidFill>
                  <a:schemeClr val="tx1"/>
                </a:solidFill>
                <a:latin typeface="ＭＳ ゴシック" panose="020B0609070205080204" pitchFamily="49" charset="-128"/>
                <a:ea typeface="ＭＳ ゴシック" panose="020B0609070205080204" pitchFamily="49" charset="-128"/>
              </a:rPr>
              <a:t>が経営者や管理職として活躍</a:t>
            </a:r>
            <a:r>
              <a:rPr lang="ja-JP" altLang="en-US" sz="1100" dirty="0" smtClean="0">
                <a:solidFill>
                  <a:schemeClr val="tx1"/>
                </a:solidFill>
                <a:latin typeface="ＭＳ ゴシック" panose="020B0609070205080204" pitchFamily="49" charset="-128"/>
                <a:ea typeface="ＭＳ ゴシック" panose="020B0609070205080204" pitchFamily="49" charset="-128"/>
              </a:rPr>
              <a:t>する</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男性が家事</a:t>
            </a:r>
            <a:r>
              <a:rPr lang="ja-JP" altLang="en-US" sz="1100" dirty="0">
                <a:solidFill>
                  <a:schemeClr val="tx1"/>
                </a:solidFill>
                <a:latin typeface="ＭＳ ゴシック" panose="020B0609070205080204" pitchFamily="49" charset="-128"/>
                <a:ea typeface="ＭＳ ゴシック" panose="020B0609070205080204" pitchFamily="49" charset="-128"/>
              </a:rPr>
              <a:t>・育児を</a:t>
            </a:r>
            <a:r>
              <a:rPr lang="ja-JP" altLang="en-US" sz="1100" dirty="0" smtClean="0">
                <a:solidFill>
                  <a:schemeClr val="tx1"/>
                </a:solidFill>
                <a:latin typeface="ＭＳ ゴシック" panose="020B0609070205080204" pitchFamily="49" charset="-128"/>
                <a:ea typeface="ＭＳ ゴシック" panose="020B0609070205080204" pitchFamily="49" charset="-128"/>
              </a:rPr>
              <a:t>する</a:t>
            </a:r>
            <a:r>
              <a:rPr lang="en-US" altLang="ja-JP"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smtClean="0">
                <a:solidFill>
                  <a:schemeClr val="tx1"/>
                </a:solidFill>
                <a:latin typeface="ＭＳ ゴシック" panose="020B0609070205080204" pitchFamily="49" charset="-128"/>
                <a:ea typeface="ＭＳ ゴシック" panose="020B0609070205080204" pitchFamily="49" charset="-128"/>
              </a:rPr>
              <a:t>ということを学生がイメージすることが難しく、働くにあたって、自身</a:t>
            </a:r>
            <a:r>
              <a:rPr lang="ja-JP" altLang="en-US" sz="1100" dirty="0">
                <a:solidFill>
                  <a:schemeClr val="tx1"/>
                </a:solidFill>
                <a:latin typeface="ＭＳ ゴシック" panose="020B0609070205080204" pitchFamily="49" charset="-128"/>
                <a:ea typeface="ＭＳ ゴシック" panose="020B0609070205080204" pitchFamily="49" charset="-128"/>
              </a:rPr>
              <a:t>の能力や人間関係の</a:t>
            </a:r>
            <a:r>
              <a:rPr lang="ja-JP" altLang="en-US" sz="1100" dirty="0" smtClean="0">
                <a:solidFill>
                  <a:schemeClr val="tx1"/>
                </a:solidFill>
                <a:latin typeface="ＭＳ ゴシック" panose="020B0609070205080204" pitchFamily="49" charset="-128"/>
                <a:ea typeface="ＭＳ ゴシック" panose="020B0609070205080204" pitchFamily="49" charset="-128"/>
              </a:rPr>
              <a:t>不安を抱える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女性も多く、就業に対する曖昧な不安を軽減する必要がある。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また、若者の職業観は親の影響を強く受けるため、生徒・学生とあわせて</a:t>
            </a:r>
            <a:r>
              <a:rPr lang="ja-JP" altLang="en-US" sz="1100" dirty="0" smtClean="0">
                <a:solidFill>
                  <a:schemeClr val="tx1"/>
                </a:solidFill>
                <a:latin typeface="ＭＳ ゴシック" panose="020B0609070205080204" pitchFamily="49" charset="-128"/>
                <a:ea typeface="ＭＳ ゴシック" panose="020B0609070205080204" pitchFamily="49" charset="-128"/>
              </a:rPr>
              <a:t>保護者への</a:t>
            </a:r>
            <a:r>
              <a:rPr lang="ja-JP" altLang="en-US" sz="1100" dirty="0">
                <a:solidFill>
                  <a:schemeClr val="tx1"/>
                </a:solidFill>
                <a:latin typeface="ＭＳ ゴシック" panose="020B0609070205080204" pitchFamily="49" charset="-128"/>
                <a:ea typeface="ＭＳ ゴシック" panose="020B0609070205080204" pitchFamily="49" charset="-128"/>
              </a:rPr>
              <a:t>意識改革が</a:t>
            </a:r>
            <a:r>
              <a:rPr lang="ja-JP" altLang="en-US" sz="1100" dirty="0" smtClean="0">
                <a:solidFill>
                  <a:schemeClr val="tx1"/>
                </a:solidFill>
                <a:latin typeface="ＭＳ ゴシック" panose="020B0609070205080204" pitchFamily="49" charset="-128"/>
                <a:ea typeface="ＭＳ ゴシック" panose="020B0609070205080204" pitchFamily="49" charset="-128"/>
              </a:rPr>
              <a:t>必要である。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endParaRPr lang="ja-JP" altLang="en-US" sz="1100" dirty="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ja-JP" altLang="en-US" sz="1100" dirty="0">
                <a:solidFill>
                  <a:schemeClr val="tx1"/>
                </a:solidFill>
                <a:latin typeface="ＭＳ ゴシック" panose="020B0609070205080204" pitchFamily="49" charset="-128"/>
                <a:ea typeface="ＭＳ ゴシック" panose="020B0609070205080204" pitchFamily="49" charset="-128"/>
              </a:rPr>
              <a:t>これから社会で活躍</a:t>
            </a:r>
            <a:r>
              <a:rPr lang="ja-JP" altLang="en-US" sz="1100" dirty="0" smtClean="0">
                <a:solidFill>
                  <a:schemeClr val="tx1"/>
                </a:solidFill>
                <a:latin typeface="ＭＳ ゴシック" panose="020B0609070205080204" pitchFamily="49" charset="-128"/>
                <a:ea typeface="ＭＳ ゴシック" panose="020B0609070205080204" pitchFamily="49" charset="-128"/>
              </a:rPr>
              <a:t>する若者を対象に、多様</a:t>
            </a:r>
            <a:r>
              <a:rPr lang="ja-JP" altLang="en-US" sz="1100" dirty="0">
                <a:solidFill>
                  <a:schemeClr val="tx1"/>
                </a:solidFill>
                <a:latin typeface="ＭＳ ゴシック" panose="020B0609070205080204" pitchFamily="49" charset="-128"/>
                <a:ea typeface="ＭＳ ゴシック" panose="020B0609070205080204" pitchFamily="49" charset="-128"/>
              </a:rPr>
              <a:t>な選択の中から自分が希望する生き方や人生設計を考えるヒントとなるよう、</a:t>
            </a:r>
            <a:r>
              <a:rPr lang="ja-JP" altLang="en-US" sz="1100" dirty="0" smtClean="0">
                <a:solidFill>
                  <a:schemeClr val="tx1"/>
                </a:solidFill>
                <a:latin typeface="ＭＳ ゴシック" panose="020B0609070205080204" pitchFamily="49" charset="-128"/>
                <a:ea typeface="ＭＳ ゴシック" panose="020B0609070205080204" pitchFamily="49" charset="-128"/>
              </a:rPr>
              <a:t>社会人</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ロールモデル</a:t>
            </a:r>
            <a:r>
              <a:rPr lang="ja-JP" altLang="en-US" sz="1100" dirty="0">
                <a:solidFill>
                  <a:schemeClr val="tx1"/>
                </a:solidFill>
                <a:latin typeface="ＭＳ ゴシック" panose="020B0609070205080204" pitchFamily="49" charset="-128"/>
                <a:ea typeface="ＭＳ ゴシック" panose="020B0609070205080204" pitchFamily="49" charset="-128"/>
              </a:rPr>
              <a:t>を講師と</a:t>
            </a:r>
            <a:r>
              <a:rPr lang="ja-JP" altLang="en-US" sz="1100" dirty="0" smtClean="0">
                <a:solidFill>
                  <a:schemeClr val="tx1"/>
                </a:solidFill>
                <a:latin typeface="ＭＳ ゴシック" panose="020B0609070205080204" pitchFamily="49" charset="-128"/>
                <a:ea typeface="ＭＳ ゴシック" panose="020B0609070205080204" pitchFamily="49" charset="-128"/>
              </a:rPr>
              <a:t>したセミナー</a:t>
            </a:r>
            <a:r>
              <a:rPr lang="ja-JP" altLang="en-US" sz="1100" dirty="0">
                <a:solidFill>
                  <a:schemeClr val="tx1"/>
                </a:solidFill>
                <a:latin typeface="ＭＳ ゴシック" panose="020B0609070205080204" pitchFamily="49" charset="-128"/>
                <a:ea typeface="ＭＳ ゴシック" panose="020B0609070205080204" pitchFamily="49" charset="-128"/>
              </a:rPr>
              <a:t>を実施し、「ライフデザイン」について考える機会を提供する。</a:t>
            </a: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・女性</a:t>
            </a:r>
            <a:r>
              <a:rPr lang="ja-JP" altLang="en-US" sz="1100" dirty="0">
                <a:solidFill>
                  <a:schemeClr val="tx1"/>
                </a:solidFill>
                <a:latin typeface="ＭＳ ゴシック" panose="020B0609070205080204" pitchFamily="49" charset="-128"/>
                <a:ea typeface="ＭＳ ゴシック" panose="020B0609070205080204" pitchFamily="49" charset="-128"/>
              </a:rPr>
              <a:t>の就業率低下の要因となるライフイベント（出産・育児）に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ついて、女性も男性も一緒に学ぶことにより、性別に関わらず</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smtClean="0">
                <a:solidFill>
                  <a:schemeClr val="tx1"/>
                </a:solidFill>
                <a:latin typeface="ＭＳ ゴシック" panose="020B0609070205080204" pitchFamily="49" charset="-128"/>
                <a:ea typeface="ＭＳ ゴシック" panose="020B0609070205080204" pitchFamily="49" charset="-128"/>
              </a:rPr>
              <a:t>　　男女</a:t>
            </a:r>
            <a:r>
              <a:rPr lang="ja-JP" altLang="en-US" sz="1100" dirty="0">
                <a:solidFill>
                  <a:schemeClr val="tx1"/>
                </a:solidFill>
                <a:latin typeface="ＭＳ ゴシック" panose="020B0609070205080204" pitchFamily="49" charset="-128"/>
                <a:ea typeface="ＭＳ ゴシック" panose="020B0609070205080204" pitchFamily="49" charset="-128"/>
              </a:rPr>
              <a:t>が</a:t>
            </a:r>
            <a:r>
              <a:rPr lang="ja-JP" altLang="en-US" sz="1100" dirty="0" smtClean="0">
                <a:solidFill>
                  <a:schemeClr val="tx1"/>
                </a:solidFill>
                <a:latin typeface="ＭＳ ゴシック" panose="020B0609070205080204" pitchFamily="49" charset="-128"/>
                <a:ea typeface="ＭＳ ゴシック" panose="020B0609070205080204" pitchFamily="49" charset="-128"/>
              </a:rPr>
              <a:t>活躍できる社会</a:t>
            </a:r>
            <a:r>
              <a:rPr lang="ja-JP" altLang="en-US" sz="1100" dirty="0">
                <a:solidFill>
                  <a:schemeClr val="tx1"/>
                </a:solidFill>
                <a:latin typeface="ＭＳ ゴシック" panose="020B0609070205080204" pitchFamily="49" charset="-128"/>
                <a:ea typeface="ＭＳ ゴシック" panose="020B0609070205080204" pitchFamily="49" charset="-128"/>
              </a:rPr>
              <a:t>に</a:t>
            </a:r>
            <a:r>
              <a:rPr lang="ja-JP" altLang="en-US" sz="1100" dirty="0" smtClean="0">
                <a:solidFill>
                  <a:schemeClr val="tx1"/>
                </a:solidFill>
                <a:latin typeface="ＭＳ ゴシック" panose="020B0609070205080204" pitchFamily="49" charset="-128"/>
                <a:ea typeface="ＭＳ ゴシック" panose="020B0609070205080204" pitchFamily="49" charset="-128"/>
              </a:rPr>
              <a:t>ついて考えてもらう。</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a:lnSpc>
                <a:spcPts val="1600"/>
              </a:lnSpc>
            </a:pPr>
            <a:r>
              <a:rPr lang="ja-JP" altLang="en-US" sz="1100" dirty="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・保護者も参加できる事業を実施することで、固定的な性別役割分担意識の解消等、親と子の意識改革を図る。</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179511" y="908720"/>
            <a:ext cx="1264207"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実施概要</a:t>
            </a:r>
            <a:endPar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8676456" y="6464369"/>
            <a:ext cx="432047" cy="276999"/>
          </a:xfrm>
          <a:prstGeom prst="rect">
            <a:avLst/>
          </a:prstGeom>
          <a:noFill/>
        </p:spPr>
        <p:txBody>
          <a:bodyPr wrap="square" rtlCol="0">
            <a:spAutoFit/>
          </a:bodyPr>
          <a:lstStyle/>
          <a:p>
            <a:r>
              <a:rPr lang="ja-JP" altLang="en-US" sz="1200" dirty="0"/>
              <a:t>７</a:t>
            </a:r>
            <a:endParaRPr kumimoji="1" lang="ja-JP" altLang="en-US" sz="1200" dirty="0"/>
          </a:p>
        </p:txBody>
      </p:sp>
    </p:spTree>
    <p:extLst>
      <p:ext uri="{BB962C8B-B14F-4D97-AF65-F5344CB8AC3E}">
        <p14:creationId xmlns:p14="http://schemas.microsoft.com/office/powerpoint/2010/main" val="405018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120"/>
            <a:ext cx="9144000" cy="544560"/>
          </a:xfrm>
          <a:solidFill>
            <a:schemeClr val="bg2">
              <a:lumMod val="75000"/>
            </a:schemeClr>
          </a:solidFill>
        </p:spPr>
        <p:txBody>
          <a:bodyPr/>
          <a:lstStyle/>
          <a:p>
            <a:pPr marL="0" indent="0" algn="l">
              <a:buNone/>
            </a:pP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５</a:t>
            </a:r>
            <a:r>
              <a:rPr lang="ja-JP" altLang="en-US" sz="2800" kern="0" dirty="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　</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大阪府の取組（</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H29</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a:t>
            </a:r>
            <a:r>
              <a:rPr lang="en-US" altLang="ja-JP"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H30</a:t>
            </a:r>
            <a:r>
              <a:rPr lang="ja-JP" altLang="en-US" sz="2800" kern="0" dirty="0" smtClean="0">
                <a:solidFill>
                  <a:schemeClr val="bg1"/>
                </a:solidFill>
                <a:effectLst>
                  <a:reflection blurRad="6350" endPos="0" dir="5400000" sy="-100000" algn="bl" rotWithShape="0"/>
                </a:effectLst>
                <a:latin typeface="メイリオ" panose="020B0604030504040204" pitchFamily="50" charset="-128"/>
                <a:ea typeface="メイリオ" panose="020B0604030504040204" pitchFamily="50" charset="-128"/>
              </a:rPr>
              <a:t>年度　相談体制）</a:t>
            </a:r>
            <a:r>
              <a:rPr lang="ja-JP" altLang="en-US" sz="3200" kern="0" dirty="0" smtClean="0">
                <a:latin typeface="+mn-ea"/>
                <a:ea typeface="+mn-ea"/>
              </a:rPr>
              <a:t>　</a:t>
            </a:r>
            <a:endParaRPr kumimoji="1" lang="ja-JP" altLang="en-US" sz="3200" kern="0" dirty="0">
              <a:latin typeface="+mn-ea"/>
              <a:ea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830012705"/>
              </p:ext>
            </p:extLst>
          </p:nvPr>
        </p:nvGraphicFramePr>
        <p:xfrm>
          <a:off x="107503" y="1062283"/>
          <a:ext cx="8928994" cy="2906442"/>
        </p:xfrm>
        <a:graphic>
          <a:graphicData uri="http://schemas.openxmlformats.org/drawingml/2006/table">
            <a:tbl>
              <a:tblPr firstRow="1" bandRow="1">
                <a:tableStyleId>{5C22544A-7EE6-4342-B048-85BDC9FD1C3A}</a:tableStyleId>
              </a:tblPr>
              <a:tblGrid>
                <a:gridCol w="3672409"/>
                <a:gridCol w="2436903"/>
                <a:gridCol w="2819682"/>
              </a:tblGrid>
              <a:tr h="296778">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日時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89219">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女性のための電話相談</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火～金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土・日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平日の電話相談を、</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時まで１時間延長</a:t>
                      </a: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4935">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女性のための面接相談</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火～金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土・日　</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589219">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ＤＶ被害・性暴力に悩む女性のための</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法律相談</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毎月第３木曜日</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7364">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ＤＶ被害者のためのサポート・グループ</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毎月</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回</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9677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男性のための電話相談</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第２・３土曜日　 </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その他の</a:t>
                      </a:r>
                      <a:r>
                        <a:rPr kumimoji="1" lang="ja-JP" altLang="en-US" sz="1300" smtClean="0">
                          <a:latin typeface="メイリオ" panose="020B0604030504040204" pitchFamily="50" charset="-128"/>
                          <a:ea typeface="メイリオ" panose="020B0604030504040204" pitchFamily="50" charset="-128"/>
                          <a:cs typeface="メイリオ" panose="020B0604030504040204" pitchFamily="50" charset="-128"/>
                        </a:rPr>
                        <a:t>週水曜日 </a:t>
                      </a:r>
                      <a:r>
                        <a:rPr kumimoji="1" lang="en-US" altLang="ja-JP" sz="1300" smtClean="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時</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5" name="正方形/長方形 4"/>
          <p:cNvSpPr/>
          <p:nvPr/>
        </p:nvSpPr>
        <p:spPr>
          <a:xfrm>
            <a:off x="107504" y="6335460"/>
            <a:ext cx="8928992" cy="426667"/>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その他　医療関係者向け・教職員向けＤＶ被害者対応マニュアル（改訂版）の周知・啓発</a:t>
            </a:r>
            <a:endPar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コンテンツ プレースホルダー 2"/>
          <p:cNvSpPr>
            <a:spLocks noGrp="1"/>
          </p:cNvSpPr>
          <p:nvPr>
            <p:ph idx="4294967295"/>
          </p:nvPr>
        </p:nvSpPr>
        <p:spPr>
          <a:xfrm>
            <a:off x="263369" y="616133"/>
            <a:ext cx="1284295" cy="410158"/>
          </a:xfrm>
          <a:prstGeom prst="rect">
            <a:avLst/>
          </a:prstGeom>
          <a:solidFill>
            <a:schemeClr val="accent1"/>
          </a:solidFill>
          <a:ln>
            <a:solidFill>
              <a:schemeClr val="accent1"/>
            </a:solidFill>
          </a:ln>
        </p:spPr>
        <p:txBody>
          <a:bodyPr>
            <a:normAutofit/>
          </a:bodyPr>
          <a:lstStyle/>
          <a:p>
            <a:pPr marL="0" indent="0">
              <a:buNone/>
            </a:pPr>
            <a:r>
              <a:rPr lang="ja-JP" altLang="en-US" sz="2000" b="1" dirty="0" smtClean="0">
                <a:solidFill>
                  <a:schemeClr val="bg1"/>
                </a:solidFill>
                <a:latin typeface="メイリオ" panose="020B0604030504040204" pitchFamily="50" charset="-128"/>
                <a:ea typeface="メイリオ" panose="020B0604030504040204" pitchFamily="50" charset="-128"/>
              </a:rPr>
              <a:t>相談体制</a:t>
            </a:r>
            <a:endParaRPr kumimoji="1" lang="en-US" altLang="ja-JP" sz="2000" b="1" dirty="0" smtClean="0">
              <a:solidFill>
                <a:schemeClr val="bg1"/>
              </a:solidFill>
              <a:latin typeface="メイリオ" panose="020B0604030504040204" pitchFamily="50" charset="-128"/>
              <a:ea typeface="メイリオ" panose="020B0604030504040204" pitchFamily="50" charset="-128"/>
            </a:endParaRPr>
          </a:p>
        </p:txBody>
      </p:sp>
      <p:sp>
        <p:nvSpPr>
          <p:cNvPr id="7" name="コンテンツ プレースホルダー 2"/>
          <p:cNvSpPr>
            <a:spLocks noGrp="1"/>
          </p:cNvSpPr>
          <p:nvPr>
            <p:ph idx="4294967295"/>
          </p:nvPr>
        </p:nvSpPr>
        <p:spPr>
          <a:xfrm>
            <a:off x="251520" y="4149080"/>
            <a:ext cx="2808312" cy="410158"/>
          </a:xfrm>
          <a:prstGeom prst="rect">
            <a:avLst/>
          </a:prstGeom>
          <a:solidFill>
            <a:schemeClr val="accent1"/>
          </a:solidFill>
          <a:ln>
            <a:solidFill>
              <a:schemeClr val="accent1"/>
            </a:solidFill>
          </a:ln>
        </p:spPr>
        <p:txBody>
          <a:bodyPr>
            <a:normAutofit/>
          </a:bodyPr>
          <a:lstStyle/>
          <a:p>
            <a:pPr marL="0" indent="0">
              <a:buNone/>
            </a:pPr>
            <a:r>
              <a:rPr lang="ja-JP" altLang="en-US" sz="2000" b="1" dirty="0" smtClean="0">
                <a:solidFill>
                  <a:schemeClr val="bg1"/>
                </a:solidFill>
                <a:latin typeface="メイリオ" panose="020B0604030504040204" pitchFamily="50" charset="-128"/>
                <a:ea typeface="メイリオ" panose="020B0604030504040204" pitchFamily="50" charset="-128"/>
              </a:rPr>
              <a:t>相談員のスキルアップ</a:t>
            </a:r>
            <a:endParaRPr kumimoji="1" lang="en-US" altLang="ja-JP" sz="2000" b="1" dirty="0" smtClean="0">
              <a:solidFill>
                <a:schemeClr val="bg1"/>
              </a:solidFill>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75516377"/>
              </p:ext>
            </p:extLst>
          </p:nvPr>
        </p:nvGraphicFramePr>
        <p:xfrm>
          <a:off x="113828" y="4653136"/>
          <a:ext cx="8922668" cy="1543040"/>
        </p:xfrm>
        <a:graphic>
          <a:graphicData uri="http://schemas.openxmlformats.org/drawingml/2006/table">
            <a:tbl>
              <a:tblPr firstRow="1" bandRow="1">
                <a:tableStyleId>{5C22544A-7EE6-4342-B048-85BDC9FD1C3A}</a:tableStyleId>
              </a:tblPr>
              <a:tblGrid>
                <a:gridCol w="3691238"/>
                <a:gridCol w="2452473"/>
                <a:gridCol w="2778957"/>
              </a:tblGrid>
              <a:tr h="296778">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事業名</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備考</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5280">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女性相談や面接相談員研修の実施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月１回程度</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17364">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市町村相談員研修会の実施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全体研修１回</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スキルアップ研修２回</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スキルアップ研修は</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年度から新たに実施</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96778">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市町村別ブロック会議（７ブロック）開催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府内７ブロックで開催</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困難事例への対応など</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2" name="正方形/長方形 11"/>
          <p:cNvSpPr/>
          <p:nvPr/>
        </p:nvSpPr>
        <p:spPr>
          <a:xfrm>
            <a:off x="8532440" y="6497960"/>
            <a:ext cx="6115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８</a:t>
            </a:r>
            <a:endParaRPr kumimoji="1" lang="ja-JP" altLang="en-US" sz="1400" dirty="0">
              <a:solidFill>
                <a:schemeClr val="tx1"/>
              </a:solidFill>
            </a:endParaRPr>
          </a:p>
        </p:txBody>
      </p:sp>
    </p:spTree>
    <p:extLst>
      <p:ext uri="{BB962C8B-B14F-4D97-AF65-F5344CB8AC3E}">
        <p14:creationId xmlns:p14="http://schemas.microsoft.com/office/powerpoint/2010/main" val="2270487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4239</TotalTime>
  <Words>846</Words>
  <Application>Microsoft Office PowerPoint</Application>
  <PresentationFormat>画面に合わせる (4:3)</PresentationFormat>
  <Paragraphs>268</Paragraphs>
  <Slides>10</Slides>
  <Notes>7</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スリップストリーム</vt:lpstr>
      <vt:lpstr>PowerPoint プレゼンテーション</vt:lpstr>
      <vt:lpstr>PowerPoint プレゼンテーション</vt:lpstr>
      <vt:lpstr>２　女性活躍推進法の取組状況（大阪府内）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大阪府の取組（H29・H30年度　相談体制）　</vt:lpstr>
      <vt:lpstr>６　大阪府の取組（H29年度　パープルリボンキャンペーン）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大阪府の男女共同参画施策について  ～｢新たな大阪府男女共同参画計画の策定｣～</dc:title>
  <dc:creator>上垣　正樹</dc:creator>
  <cp:lastModifiedBy>春名　克二</cp:lastModifiedBy>
  <cp:revision>403</cp:revision>
  <cp:lastPrinted>2018-03-19T06:15:23Z</cp:lastPrinted>
  <dcterms:created xsi:type="dcterms:W3CDTF">2015-06-08T01:15:38Z</dcterms:created>
  <dcterms:modified xsi:type="dcterms:W3CDTF">2018-03-19T06:16:36Z</dcterms:modified>
</cp:coreProperties>
</file>