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09" autoAdjust="0"/>
    <p:restoredTop sz="94660"/>
  </p:normalViewPr>
  <p:slideViewPr>
    <p:cSldViewPr>
      <p:cViewPr varScale="1">
        <p:scale>
          <a:sx n="53" d="100"/>
          <a:sy n="53" d="100"/>
        </p:scale>
        <p:origin x="2160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300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40D6B-5D77-4E12-A054-207FC8DF72FF}" type="datetimeFigureOut">
              <a:rPr kumimoji="1" lang="ja-JP" altLang="en-US" smtClean="0"/>
              <a:t>2018/12/12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EED7E-286D-4434-B79F-FC92CDFF5B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529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EED7E-286D-4434-B79F-FC92CDFF5B9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766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D6F8-671F-4B18-A02F-F7A191EDF72F}" type="datetimeFigureOut">
              <a:rPr kumimoji="1" lang="ja-JP" altLang="en-US" smtClean="0"/>
              <a:t>2018/12/12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83A9-899A-4006-8A5B-EF19250B4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98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D6F8-671F-4B18-A02F-F7A191EDF72F}" type="datetimeFigureOut">
              <a:rPr kumimoji="1" lang="ja-JP" altLang="en-US" smtClean="0"/>
              <a:t>2018/12/12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83A9-899A-4006-8A5B-EF19250B4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8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D6F8-671F-4B18-A02F-F7A191EDF72F}" type="datetimeFigureOut">
              <a:rPr kumimoji="1" lang="ja-JP" altLang="en-US" smtClean="0"/>
              <a:t>2018/12/12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83A9-899A-4006-8A5B-EF19250B4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275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D6F8-671F-4B18-A02F-F7A191EDF72F}" type="datetimeFigureOut">
              <a:rPr kumimoji="1" lang="ja-JP" altLang="en-US" smtClean="0"/>
              <a:t>2018/12/12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83A9-899A-4006-8A5B-EF19250B4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7457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D6F8-671F-4B18-A02F-F7A191EDF72F}" type="datetimeFigureOut">
              <a:rPr kumimoji="1" lang="ja-JP" altLang="en-US" smtClean="0"/>
              <a:t>2018/12/12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83A9-899A-4006-8A5B-EF19250B4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261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D6F8-671F-4B18-A02F-F7A191EDF72F}" type="datetimeFigureOut">
              <a:rPr kumimoji="1" lang="ja-JP" altLang="en-US" smtClean="0"/>
              <a:t>2018/12/12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83A9-899A-4006-8A5B-EF19250B4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88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D6F8-671F-4B18-A02F-F7A191EDF72F}" type="datetimeFigureOut">
              <a:rPr kumimoji="1" lang="ja-JP" altLang="en-US" smtClean="0"/>
              <a:t>2018/12/12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83A9-899A-4006-8A5B-EF19250B4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7322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D6F8-671F-4B18-A02F-F7A191EDF72F}" type="datetimeFigureOut">
              <a:rPr kumimoji="1" lang="ja-JP" altLang="en-US" smtClean="0"/>
              <a:t>2018/12/12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83A9-899A-4006-8A5B-EF19250B4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207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D6F8-671F-4B18-A02F-F7A191EDF72F}" type="datetimeFigureOut">
              <a:rPr kumimoji="1" lang="ja-JP" altLang="en-US" smtClean="0"/>
              <a:t>2018/12/12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83A9-899A-4006-8A5B-EF19250B4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67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D6F8-671F-4B18-A02F-F7A191EDF72F}" type="datetimeFigureOut">
              <a:rPr kumimoji="1" lang="ja-JP" altLang="en-US" smtClean="0"/>
              <a:t>2018/12/12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83A9-899A-4006-8A5B-EF19250B4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991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D6F8-671F-4B18-A02F-F7A191EDF72F}" type="datetimeFigureOut">
              <a:rPr kumimoji="1" lang="ja-JP" altLang="en-US" smtClean="0"/>
              <a:t>2018/12/12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83A9-899A-4006-8A5B-EF19250B4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44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8D6F8-671F-4B18-A02F-F7A191EDF72F}" type="datetimeFigureOut">
              <a:rPr kumimoji="1" lang="ja-JP" altLang="en-US" smtClean="0"/>
              <a:t>2018/12/12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383A9-899A-4006-8A5B-EF19250B4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3032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2546280"/>
              </p:ext>
            </p:extLst>
          </p:nvPr>
        </p:nvGraphicFramePr>
        <p:xfrm>
          <a:off x="165760" y="683568"/>
          <a:ext cx="6624736" cy="8072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30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0836"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60960" marB="60960"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前々回（</a:t>
                      </a:r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H2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</a:t>
                      </a:r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.1.2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５）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前回（</a:t>
                      </a:r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H27.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８</a:t>
                      </a:r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.2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５）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1762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社会情勢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60960" marB="6096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１少子高齢化の一層の進展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２単身世帯やひとり親世帯の増加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３経済の低迷と不安定な雇用情勢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４グローバル化の進展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１少子高齢化の一層の進展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２依然として不安定な雇用情勢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３単身世帯やひとり親世帯の増加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9972"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課題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marL="68580" marR="68580" marT="60960" marB="60960"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１政策・方針決定過程における女性の参画促進</a:t>
                      </a:r>
                      <a:endParaRPr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２仕事と生活の調和の推進</a:t>
                      </a:r>
                      <a:endParaRPr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３女性に対する暴力の根絶</a:t>
                      </a:r>
                      <a:endParaRPr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４様々な生活上の困難に直面する人々への支援</a:t>
                      </a:r>
                      <a:endParaRPr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５府民意識の向上</a:t>
                      </a:r>
                      <a:endParaRPr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６グローバル化への対応</a:t>
                      </a:r>
                      <a:endParaRPr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７推進体制の強化</a:t>
                      </a:r>
                      <a:endParaRPr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１男女共同参画による社会の活性化</a:t>
                      </a:r>
                      <a:endParaRPr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２仕事と生活の調和の推進</a:t>
                      </a:r>
                      <a:endParaRPr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３セーフティネットの充実</a:t>
                      </a:r>
                      <a:endParaRPr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４女性も男性も共感できる男女共同参画</a:t>
                      </a:r>
                      <a:endParaRPr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５地域力アップへの支援</a:t>
                      </a:r>
                      <a:endParaRPr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６官民協働による推進体制の充実・強化</a:t>
                      </a:r>
                      <a:endParaRPr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8995">
                <a:tc rowSpan="7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計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画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策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定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に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関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す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る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基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本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的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な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考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え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方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基本理念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１男女の人権の尊重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２固定的役割分担等を反映した制度・慣行が男女共同参画へ影響しないよう配慮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３政策・方針の立案・決定へ男女共同参画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４家庭生活と他の活動の両立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５国際社会における取組への考慮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同左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723">
                <a:tc vMerge="1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計画期間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前回１０年から５年に変更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５年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 vMerge="1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数値目標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実効性のある数値目標を設定すること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具体的な数値目標を設定すること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 vMerge="1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目指す社会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１誰もが個性と能力を発揮する多様性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２仕事と生活の調和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３性別に関わらず安心な生活、人権尊重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４アジア、世界から評価される社会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１あらゆる分野における女性の活躍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２健やかに安心して暮らせる社会づくり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３全ての世代における男女共同参画意識の醸成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 vMerge="1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方向性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１男女共同参画による社会の活性化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２仕事と生活の調和の推進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３セーフティネットの充実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４女性も男性も共感できる男女共同参画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５地域力アップへの支援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1-1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男性中心の働き方の見直し、</a:t>
                      </a:r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WLB</a:t>
                      </a:r>
                    </a:p>
                    <a:p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1-2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政策・方針決定への女性の参画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1-3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女性の活躍推進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2-1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生涯を通じた健康支援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2-2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女性に対する暴力の根絶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2-3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様々な困難を抱える人々への支援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3-1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子どもの頃からの啓発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3-2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男女共同参画意識の醸成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3-3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地域活動への参画促進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3-4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多文化共生の視点での男女共同参画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48">
                <a:tc vMerge="1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取り組むべき事項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方向性１～５ごとに、具体的な取組例を記載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方向性１</a:t>
                      </a:r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-1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～３</a:t>
                      </a:r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-4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ごとに、具体的な取組例を記載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48">
                <a:tc vMerge="1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推進体制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１オール大阪での連携体制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２行政の推進体制の強化・充実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１オール大阪での連携体制の一層の推進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２行政の推進体制等の強化・充実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130505" y="316213"/>
            <a:ext cx="206549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 smtClean="0">
                <a:solidFill>
                  <a:prstClr val="black"/>
                </a:solidFill>
              </a:rPr>
              <a:t>答申書</a:t>
            </a:r>
            <a:r>
              <a:rPr lang="ja-JP" altLang="en-US" sz="1200" b="1" dirty="0" smtClean="0">
                <a:solidFill>
                  <a:prstClr val="black"/>
                </a:solidFill>
              </a:rPr>
              <a:t>について　</a:t>
            </a:r>
            <a:endParaRPr lang="ja-JP" altLang="en-US" sz="1200" b="1" dirty="0"/>
          </a:p>
        </p:txBody>
      </p:sp>
      <p:sp>
        <p:nvSpPr>
          <p:cNvPr id="8" name="角丸四角形 7"/>
          <p:cNvSpPr/>
          <p:nvPr/>
        </p:nvSpPr>
        <p:spPr>
          <a:xfrm>
            <a:off x="1412776" y="7434624"/>
            <a:ext cx="1889191" cy="252028"/>
          </a:xfrm>
          <a:prstGeom prst="roundRect">
            <a:avLst>
              <a:gd name="adj" fmla="val 2611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/>
              <a:t>プランの基本方針（柱立て）</a:t>
            </a:r>
            <a:endParaRPr kumimoji="1" lang="ja-JP" altLang="en-US" sz="1050" dirty="0"/>
          </a:p>
        </p:txBody>
      </p:sp>
      <p:sp>
        <p:nvSpPr>
          <p:cNvPr id="14" name="角丸四角形 13"/>
          <p:cNvSpPr/>
          <p:nvPr/>
        </p:nvSpPr>
        <p:spPr>
          <a:xfrm>
            <a:off x="419826" y="5263682"/>
            <a:ext cx="6370670" cy="2592288"/>
          </a:xfrm>
          <a:custGeom>
            <a:avLst/>
            <a:gdLst>
              <a:gd name="connsiteX0" fmla="*/ 195268 w 6370670"/>
              <a:gd name="connsiteY0" fmla="*/ 0 h 2592288"/>
              <a:gd name="connsiteX1" fmla="*/ 3394512 w 6370670"/>
              <a:gd name="connsiteY1" fmla="*/ 0 h 2592288"/>
              <a:gd name="connsiteX2" fmla="*/ 3422115 w 6370670"/>
              <a:gd name="connsiteY2" fmla="*/ 0 h 2592288"/>
              <a:gd name="connsiteX3" fmla="*/ 6089485 w 6370670"/>
              <a:gd name="connsiteY3" fmla="*/ 0 h 2592288"/>
              <a:gd name="connsiteX4" fmla="*/ 6370670 w 6370670"/>
              <a:gd name="connsiteY4" fmla="*/ 281185 h 2592288"/>
              <a:gd name="connsiteX5" fmla="*/ 6370670 w 6370670"/>
              <a:gd name="connsiteY5" fmla="*/ 2311103 h 2592288"/>
              <a:gd name="connsiteX6" fmla="*/ 6089485 w 6370670"/>
              <a:gd name="connsiteY6" fmla="*/ 2592288 h 2592288"/>
              <a:gd name="connsiteX7" fmla="*/ 3394512 w 6370670"/>
              <a:gd name="connsiteY7" fmla="*/ 2592288 h 2592288"/>
              <a:gd name="connsiteX8" fmla="*/ 3113327 w 6370670"/>
              <a:gd name="connsiteY8" fmla="*/ 2311103 h 2592288"/>
              <a:gd name="connsiteX9" fmla="*/ 3113327 w 6370670"/>
              <a:gd name="connsiteY9" fmla="*/ 1800200 h 2592288"/>
              <a:gd name="connsiteX10" fmla="*/ 2888920 w 6370670"/>
              <a:gd name="connsiteY10" fmla="*/ 1797571 h 2592288"/>
              <a:gd name="connsiteX11" fmla="*/ 195268 w 6370670"/>
              <a:gd name="connsiteY11" fmla="*/ 1800200 h 2592288"/>
              <a:gd name="connsiteX12" fmla="*/ 0 w 6370670"/>
              <a:gd name="connsiteY12" fmla="*/ 1604932 h 2592288"/>
              <a:gd name="connsiteX13" fmla="*/ 0 w 6370670"/>
              <a:gd name="connsiteY13" fmla="*/ 195268 h 2592288"/>
              <a:gd name="connsiteX14" fmla="*/ 195268 w 6370670"/>
              <a:gd name="connsiteY14" fmla="*/ 0 h 2592288"/>
              <a:gd name="connsiteX0" fmla="*/ 195268 w 6370670"/>
              <a:gd name="connsiteY0" fmla="*/ 0 h 2592288"/>
              <a:gd name="connsiteX1" fmla="*/ 3394512 w 6370670"/>
              <a:gd name="connsiteY1" fmla="*/ 0 h 2592288"/>
              <a:gd name="connsiteX2" fmla="*/ 3422115 w 6370670"/>
              <a:gd name="connsiteY2" fmla="*/ 0 h 2592288"/>
              <a:gd name="connsiteX3" fmla="*/ 6089485 w 6370670"/>
              <a:gd name="connsiteY3" fmla="*/ 0 h 2592288"/>
              <a:gd name="connsiteX4" fmla="*/ 6370670 w 6370670"/>
              <a:gd name="connsiteY4" fmla="*/ 281185 h 2592288"/>
              <a:gd name="connsiteX5" fmla="*/ 6370670 w 6370670"/>
              <a:gd name="connsiteY5" fmla="*/ 2311103 h 2592288"/>
              <a:gd name="connsiteX6" fmla="*/ 6089485 w 6370670"/>
              <a:gd name="connsiteY6" fmla="*/ 2592288 h 2592288"/>
              <a:gd name="connsiteX7" fmla="*/ 3394512 w 6370670"/>
              <a:gd name="connsiteY7" fmla="*/ 2592288 h 2592288"/>
              <a:gd name="connsiteX8" fmla="*/ 3113327 w 6370670"/>
              <a:gd name="connsiteY8" fmla="*/ 2311103 h 2592288"/>
              <a:gd name="connsiteX9" fmla="*/ 3160952 w 6370670"/>
              <a:gd name="connsiteY9" fmla="*/ 1914500 h 2592288"/>
              <a:gd name="connsiteX10" fmla="*/ 2888920 w 6370670"/>
              <a:gd name="connsiteY10" fmla="*/ 1797571 h 2592288"/>
              <a:gd name="connsiteX11" fmla="*/ 195268 w 6370670"/>
              <a:gd name="connsiteY11" fmla="*/ 1800200 h 2592288"/>
              <a:gd name="connsiteX12" fmla="*/ 0 w 6370670"/>
              <a:gd name="connsiteY12" fmla="*/ 1604932 h 2592288"/>
              <a:gd name="connsiteX13" fmla="*/ 0 w 6370670"/>
              <a:gd name="connsiteY13" fmla="*/ 195268 h 2592288"/>
              <a:gd name="connsiteX14" fmla="*/ 195268 w 6370670"/>
              <a:gd name="connsiteY14" fmla="*/ 0 h 2592288"/>
              <a:gd name="connsiteX0" fmla="*/ 195268 w 6370670"/>
              <a:gd name="connsiteY0" fmla="*/ 0 h 2592288"/>
              <a:gd name="connsiteX1" fmla="*/ 3394512 w 6370670"/>
              <a:gd name="connsiteY1" fmla="*/ 0 h 2592288"/>
              <a:gd name="connsiteX2" fmla="*/ 3422115 w 6370670"/>
              <a:gd name="connsiteY2" fmla="*/ 0 h 2592288"/>
              <a:gd name="connsiteX3" fmla="*/ 6089485 w 6370670"/>
              <a:gd name="connsiteY3" fmla="*/ 0 h 2592288"/>
              <a:gd name="connsiteX4" fmla="*/ 6370670 w 6370670"/>
              <a:gd name="connsiteY4" fmla="*/ 281185 h 2592288"/>
              <a:gd name="connsiteX5" fmla="*/ 6370670 w 6370670"/>
              <a:gd name="connsiteY5" fmla="*/ 2311103 h 2592288"/>
              <a:gd name="connsiteX6" fmla="*/ 6089485 w 6370670"/>
              <a:gd name="connsiteY6" fmla="*/ 2592288 h 2592288"/>
              <a:gd name="connsiteX7" fmla="*/ 3394512 w 6370670"/>
              <a:gd name="connsiteY7" fmla="*/ 2592288 h 2592288"/>
              <a:gd name="connsiteX8" fmla="*/ 3113327 w 6370670"/>
              <a:gd name="connsiteY8" fmla="*/ 2311103 h 2592288"/>
              <a:gd name="connsiteX9" fmla="*/ 3094277 w 6370670"/>
              <a:gd name="connsiteY9" fmla="*/ 1914500 h 2592288"/>
              <a:gd name="connsiteX10" fmla="*/ 2888920 w 6370670"/>
              <a:gd name="connsiteY10" fmla="*/ 1797571 h 2592288"/>
              <a:gd name="connsiteX11" fmla="*/ 195268 w 6370670"/>
              <a:gd name="connsiteY11" fmla="*/ 1800200 h 2592288"/>
              <a:gd name="connsiteX12" fmla="*/ 0 w 6370670"/>
              <a:gd name="connsiteY12" fmla="*/ 1604932 h 2592288"/>
              <a:gd name="connsiteX13" fmla="*/ 0 w 6370670"/>
              <a:gd name="connsiteY13" fmla="*/ 195268 h 2592288"/>
              <a:gd name="connsiteX14" fmla="*/ 195268 w 6370670"/>
              <a:gd name="connsiteY14" fmla="*/ 0 h 2592288"/>
              <a:gd name="connsiteX0" fmla="*/ 195268 w 6370670"/>
              <a:gd name="connsiteY0" fmla="*/ 0 h 2592288"/>
              <a:gd name="connsiteX1" fmla="*/ 3394512 w 6370670"/>
              <a:gd name="connsiteY1" fmla="*/ 0 h 2592288"/>
              <a:gd name="connsiteX2" fmla="*/ 3422115 w 6370670"/>
              <a:gd name="connsiteY2" fmla="*/ 0 h 2592288"/>
              <a:gd name="connsiteX3" fmla="*/ 6089485 w 6370670"/>
              <a:gd name="connsiteY3" fmla="*/ 0 h 2592288"/>
              <a:gd name="connsiteX4" fmla="*/ 6370670 w 6370670"/>
              <a:gd name="connsiteY4" fmla="*/ 281185 h 2592288"/>
              <a:gd name="connsiteX5" fmla="*/ 6370670 w 6370670"/>
              <a:gd name="connsiteY5" fmla="*/ 2311103 h 2592288"/>
              <a:gd name="connsiteX6" fmla="*/ 6089485 w 6370670"/>
              <a:gd name="connsiteY6" fmla="*/ 2592288 h 2592288"/>
              <a:gd name="connsiteX7" fmla="*/ 3394512 w 6370670"/>
              <a:gd name="connsiteY7" fmla="*/ 2592288 h 2592288"/>
              <a:gd name="connsiteX8" fmla="*/ 3113327 w 6370670"/>
              <a:gd name="connsiteY8" fmla="*/ 2311103 h 2592288"/>
              <a:gd name="connsiteX9" fmla="*/ 3094277 w 6370670"/>
              <a:gd name="connsiteY9" fmla="*/ 1914500 h 2592288"/>
              <a:gd name="connsiteX10" fmla="*/ 2888920 w 6370670"/>
              <a:gd name="connsiteY10" fmla="*/ 1797571 h 2592288"/>
              <a:gd name="connsiteX11" fmla="*/ 195268 w 6370670"/>
              <a:gd name="connsiteY11" fmla="*/ 1800200 h 2592288"/>
              <a:gd name="connsiteX12" fmla="*/ 0 w 6370670"/>
              <a:gd name="connsiteY12" fmla="*/ 1604932 h 2592288"/>
              <a:gd name="connsiteX13" fmla="*/ 0 w 6370670"/>
              <a:gd name="connsiteY13" fmla="*/ 195268 h 2592288"/>
              <a:gd name="connsiteX14" fmla="*/ 195268 w 6370670"/>
              <a:gd name="connsiteY14" fmla="*/ 0 h 2592288"/>
              <a:gd name="connsiteX0" fmla="*/ 195268 w 6370670"/>
              <a:gd name="connsiteY0" fmla="*/ 0 h 2592288"/>
              <a:gd name="connsiteX1" fmla="*/ 3394512 w 6370670"/>
              <a:gd name="connsiteY1" fmla="*/ 0 h 2592288"/>
              <a:gd name="connsiteX2" fmla="*/ 3422115 w 6370670"/>
              <a:gd name="connsiteY2" fmla="*/ 0 h 2592288"/>
              <a:gd name="connsiteX3" fmla="*/ 6089485 w 6370670"/>
              <a:gd name="connsiteY3" fmla="*/ 0 h 2592288"/>
              <a:gd name="connsiteX4" fmla="*/ 6370670 w 6370670"/>
              <a:gd name="connsiteY4" fmla="*/ 281185 h 2592288"/>
              <a:gd name="connsiteX5" fmla="*/ 6370670 w 6370670"/>
              <a:gd name="connsiteY5" fmla="*/ 2311103 h 2592288"/>
              <a:gd name="connsiteX6" fmla="*/ 6089485 w 6370670"/>
              <a:gd name="connsiteY6" fmla="*/ 2592288 h 2592288"/>
              <a:gd name="connsiteX7" fmla="*/ 3394512 w 6370670"/>
              <a:gd name="connsiteY7" fmla="*/ 2592288 h 2592288"/>
              <a:gd name="connsiteX8" fmla="*/ 3113327 w 6370670"/>
              <a:gd name="connsiteY8" fmla="*/ 2311103 h 2592288"/>
              <a:gd name="connsiteX9" fmla="*/ 3094277 w 6370670"/>
              <a:gd name="connsiteY9" fmla="*/ 1914500 h 2592288"/>
              <a:gd name="connsiteX10" fmla="*/ 2936545 w 6370670"/>
              <a:gd name="connsiteY10" fmla="*/ 1797571 h 2592288"/>
              <a:gd name="connsiteX11" fmla="*/ 195268 w 6370670"/>
              <a:gd name="connsiteY11" fmla="*/ 1800200 h 2592288"/>
              <a:gd name="connsiteX12" fmla="*/ 0 w 6370670"/>
              <a:gd name="connsiteY12" fmla="*/ 1604932 h 2592288"/>
              <a:gd name="connsiteX13" fmla="*/ 0 w 6370670"/>
              <a:gd name="connsiteY13" fmla="*/ 195268 h 2592288"/>
              <a:gd name="connsiteX14" fmla="*/ 195268 w 6370670"/>
              <a:gd name="connsiteY14" fmla="*/ 0 h 2592288"/>
              <a:gd name="connsiteX0" fmla="*/ 195268 w 6370670"/>
              <a:gd name="connsiteY0" fmla="*/ 0 h 2592288"/>
              <a:gd name="connsiteX1" fmla="*/ 3394512 w 6370670"/>
              <a:gd name="connsiteY1" fmla="*/ 0 h 2592288"/>
              <a:gd name="connsiteX2" fmla="*/ 3422115 w 6370670"/>
              <a:gd name="connsiteY2" fmla="*/ 0 h 2592288"/>
              <a:gd name="connsiteX3" fmla="*/ 6089485 w 6370670"/>
              <a:gd name="connsiteY3" fmla="*/ 0 h 2592288"/>
              <a:gd name="connsiteX4" fmla="*/ 6370670 w 6370670"/>
              <a:gd name="connsiteY4" fmla="*/ 281185 h 2592288"/>
              <a:gd name="connsiteX5" fmla="*/ 6370670 w 6370670"/>
              <a:gd name="connsiteY5" fmla="*/ 2311103 h 2592288"/>
              <a:gd name="connsiteX6" fmla="*/ 6089485 w 6370670"/>
              <a:gd name="connsiteY6" fmla="*/ 2592288 h 2592288"/>
              <a:gd name="connsiteX7" fmla="*/ 3394512 w 6370670"/>
              <a:gd name="connsiteY7" fmla="*/ 2592288 h 2592288"/>
              <a:gd name="connsiteX8" fmla="*/ 3113327 w 6370670"/>
              <a:gd name="connsiteY8" fmla="*/ 2311103 h 2592288"/>
              <a:gd name="connsiteX9" fmla="*/ 3094277 w 6370670"/>
              <a:gd name="connsiteY9" fmla="*/ 1914500 h 2592288"/>
              <a:gd name="connsiteX10" fmla="*/ 2974645 w 6370670"/>
              <a:gd name="connsiteY10" fmla="*/ 1797571 h 2592288"/>
              <a:gd name="connsiteX11" fmla="*/ 195268 w 6370670"/>
              <a:gd name="connsiteY11" fmla="*/ 1800200 h 2592288"/>
              <a:gd name="connsiteX12" fmla="*/ 0 w 6370670"/>
              <a:gd name="connsiteY12" fmla="*/ 1604932 h 2592288"/>
              <a:gd name="connsiteX13" fmla="*/ 0 w 6370670"/>
              <a:gd name="connsiteY13" fmla="*/ 195268 h 2592288"/>
              <a:gd name="connsiteX14" fmla="*/ 195268 w 6370670"/>
              <a:gd name="connsiteY14" fmla="*/ 0 h 2592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370670" h="2592288">
                <a:moveTo>
                  <a:pt x="195268" y="0"/>
                </a:moveTo>
                <a:lnTo>
                  <a:pt x="3394512" y="0"/>
                </a:lnTo>
                <a:lnTo>
                  <a:pt x="3422115" y="0"/>
                </a:lnTo>
                <a:lnTo>
                  <a:pt x="6089485" y="0"/>
                </a:lnTo>
                <a:cubicBezTo>
                  <a:pt x="6244779" y="0"/>
                  <a:pt x="6370670" y="125891"/>
                  <a:pt x="6370670" y="281185"/>
                </a:cubicBezTo>
                <a:lnTo>
                  <a:pt x="6370670" y="2311103"/>
                </a:lnTo>
                <a:cubicBezTo>
                  <a:pt x="6370670" y="2466397"/>
                  <a:pt x="6244779" y="2592288"/>
                  <a:pt x="6089485" y="2592288"/>
                </a:cubicBezTo>
                <a:lnTo>
                  <a:pt x="3394512" y="2592288"/>
                </a:lnTo>
                <a:cubicBezTo>
                  <a:pt x="3239218" y="2592288"/>
                  <a:pt x="3113327" y="2466397"/>
                  <a:pt x="3113327" y="2311103"/>
                </a:cubicBezTo>
                <a:lnTo>
                  <a:pt x="3094277" y="1914500"/>
                </a:lnTo>
                <a:cubicBezTo>
                  <a:pt x="3044875" y="1837424"/>
                  <a:pt x="3043097" y="1836547"/>
                  <a:pt x="2974645" y="1797571"/>
                </a:cubicBezTo>
                <a:lnTo>
                  <a:pt x="195268" y="1800200"/>
                </a:lnTo>
                <a:cubicBezTo>
                  <a:pt x="87424" y="1800200"/>
                  <a:pt x="0" y="1712776"/>
                  <a:pt x="0" y="1604932"/>
                </a:cubicBezTo>
                <a:lnTo>
                  <a:pt x="0" y="195268"/>
                </a:lnTo>
                <a:cubicBezTo>
                  <a:pt x="0" y="87424"/>
                  <a:pt x="87424" y="0"/>
                  <a:pt x="195268" y="0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右矢印 14"/>
          <p:cNvSpPr/>
          <p:nvPr/>
        </p:nvSpPr>
        <p:spPr>
          <a:xfrm rot="5400000">
            <a:off x="2016000" y="7074280"/>
            <a:ext cx="360000" cy="3960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5949280" y="288412"/>
            <a:ext cx="685800" cy="3048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ja-JP" sz="105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資料</a:t>
            </a:r>
            <a:r>
              <a:rPr lang="ja-JP" altLang="en-US" sz="105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４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1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532</Words>
  <Application>Microsoft Office PowerPoint</Application>
  <PresentationFormat>画面に合わせる (4:3)</PresentationFormat>
  <Paragraphs>91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ＭＳ Ｐゴシック</vt:lpstr>
      <vt:lpstr>ＭＳ 明朝</vt:lpstr>
      <vt:lpstr>游ゴシック</vt:lpstr>
      <vt:lpstr>Arial</vt:lpstr>
      <vt:lpstr>Calibri</vt:lpstr>
      <vt:lpstr>Century</vt:lpstr>
      <vt:lpstr>Times New Roman</vt:lpstr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鶴田　志歩</dc:creator>
  <cp:lastModifiedBy>鶴田　志歩</cp:lastModifiedBy>
  <cp:revision>33</cp:revision>
  <cp:lastPrinted>2018-12-12T02:53:08Z</cp:lastPrinted>
  <dcterms:created xsi:type="dcterms:W3CDTF">2018-11-01T05:21:47Z</dcterms:created>
  <dcterms:modified xsi:type="dcterms:W3CDTF">2018-12-12T02:53:09Z</dcterms:modified>
</cp:coreProperties>
</file>