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281" r:id="rId5"/>
  </p:sldIdLst>
  <p:sldSz cx="14760575" cy="104394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660"/>
  </p:normalViewPr>
  <p:slideViewPr>
    <p:cSldViewPr snapToGrid="0">
      <p:cViewPr varScale="1">
        <p:scale>
          <a:sx n="47" d="100"/>
          <a:sy n="47" d="100"/>
        </p:scale>
        <p:origin x="11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18CA7C-B028-492E-8635-3C7040DE779F}"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2F8EF6F-C9BD-485A-814F-4E2A24C7239F}" type="slidenum">
              <a:rPr kumimoji="1" lang="ja-JP" altLang="en-US" smtClean="0"/>
              <a:t>‹#›</a:t>
            </a:fld>
            <a:endParaRPr kumimoji="1" lang="ja-JP" altLang="en-US"/>
          </a:p>
        </p:txBody>
      </p:sp>
    </p:spTree>
    <p:extLst>
      <p:ext uri="{BB962C8B-B14F-4D97-AF65-F5344CB8AC3E}">
        <p14:creationId xmlns:p14="http://schemas.microsoft.com/office/powerpoint/2010/main" val="2217988401"/>
      </p:ext>
    </p:extLst>
  </p:cSld>
  <p:clrMap bg1="lt1" tx1="dk1" bg2="lt2" tx2="dk2" accent1="accent1" accent2="accent2" accent3="accent3" accent4="accent4" accent5="accent5" accent6="accent6" hlink="hlink" folHlink="folHlink"/>
  <p:notesStyle>
    <a:lvl1pPr marL="0" algn="l" defTabSz="1209536" rtl="0" eaLnBrk="1" latinLnBrk="0" hangingPunct="1">
      <a:defRPr kumimoji="1" sz="1587" kern="1200">
        <a:solidFill>
          <a:schemeClr val="tx1"/>
        </a:solidFill>
        <a:latin typeface="+mn-lt"/>
        <a:ea typeface="+mn-ea"/>
        <a:cs typeface="+mn-cs"/>
      </a:defRPr>
    </a:lvl1pPr>
    <a:lvl2pPr marL="604768" algn="l" defTabSz="1209536" rtl="0" eaLnBrk="1" latinLnBrk="0" hangingPunct="1">
      <a:defRPr kumimoji="1" sz="1587" kern="1200">
        <a:solidFill>
          <a:schemeClr val="tx1"/>
        </a:solidFill>
        <a:latin typeface="+mn-lt"/>
        <a:ea typeface="+mn-ea"/>
        <a:cs typeface="+mn-cs"/>
      </a:defRPr>
    </a:lvl2pPr>
    <a:lvl3pPr marL="1209536" algn="l" defTabSz="1209536" rtl="0" eaLnBrk="1" latinLnBrk="0" hangingPunct="1">
      <a:defRPr kumimoji="1" sz="1587" kern="1200">
        <a:solidFill>
          <a:schemeClr val="tx1"/>
        </a:solidFill>
        <a:latin typeface="+mn-lt"/>
        <a:ea typeface="+mn-ea"/>
        <a:cs typeface="+mn-cs"/>
      </a:defRPr>
    </a:lvl3pPr>
    <a:lvl4pPr marL="1814305" algn="l" defTabSz="1209536" rtl="0" eaLnBrk="1" latinLnBrk="0" hangingPunct="1">
      <a:defRPr kumimoji="1" sz="1587" kern="1200">
        <a:solidFill>
          <a:schemeClr val="tx1"/>
        </a:solidFill>
        <a:latin typeface="+mn-lt"/>
        <a:ea typeface="+mn-ea"/>
        <a:cs typeface="+mn-cs"/>
      </a:defRPr>
    </a:lvl4pPr>
    <a:lvl5pPr marL="2419072" algn="l" defTabSz="1209536" rtl="0" eaLnBrk="1" latinLnBrk="0" hangingPunct="1">
      <a:defRPr kumimoji="1" sz="1587" kern="1200">
        <a:solidFill>
          <a:schemeClr val="tx1"/>
        </a:solidFill>
        <a:latin typeface="+mn-lt"/>
        <a:ea typeface="+mn-ea"/>
        <a:cs typeface="+mn-cs"/>
      </a:defRPr>
    </a:lvl5pPr>
    <a:lvl6pPr marL="3023840" algn="l" defTabSz="1209536" rtl="0" eaLnBrk="1" latinLnBrk="0" hangingPunct="1">
      <a:defRPr kumimoji="1" sz="1587" kern="1200">
        <a:solidFill>
          <a:schemeClr val="tx1"/>
        </a:solidFill>
        <a:latin typeface="+mn-lt"/>
        <a:ea typeface="+mn-ea"/>
        <a:cs typeface="+mn-cs"/>
      </a:defRPr>
    </a:lvl6pPr>
    <a:lvl7pPr marL="3628608" algn="l" defTabSz="1209536" rtl="0" eaLnBrk="1" latinLnBrk="0" hangingPunct="1">
      <a:defRPr kumimoji="1" sz="1587" kern="1200">
        <a:solidFill>
          <a:schemeClr val="tx1"/>
        </a:solidFill>
        <a:latin typeface="+mn-lt"/>
        <a:ea typeface="+mn-ea"/>
        <a:cs typeface="+mn-cs"/>
      </a:defRPr>
    </a:lvl7pPr>
    <a:lvl8pPr marL="4233376" algn="l" defTabSz="1209536" rtl="0" eaLnBrk="1" latinLnBrk="0" hangingPunct="1">
      <a:defRPr kumimoji="1" sz="1587" kern="1200">
        <a:solidFill>
          <a:schemeClr val="tx1"/>
        </a:solidFill>
        <a:latin typeface="+mn-lt"/>
        <a:ea typeface="+mn-ea"/>
        <a:cs typeface="+mn-cs"/>
      </a:defRPr>
    </a:lvl8pPr>
    <a:lvl9pPr marL="4838145" algn="l" defTabSz="1209536" rtl="0" eaLnBrk="1" latinLnBrk="0" hangingPunct="1">
      <a:defRPr kumimoji="1" sz="158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708486"/>
            <a:ext cx="12546489" cy="3634458"/>
          </a:xfrm>
        </p:spPr>
        <p:txBody>
          <a:bodyPr anchor="b"/>
          <a:lstStyle>
            <a:lvl1pPr algn="ctr">
              <a:defRPr sz="9133"/>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45072" y="5483102"/>
            <a:ext cx="11070431" cy="2520438"/>
          </a:xfrm>
        </p:spPr>
        <p:txBody>
          <a:bodyPr/>
          <a:lstStyle>
            <a:lvl1pPr marL="0" indent="0" algn="ctr">
              <a:buNone/>
              <a:defRPr sz="3653"/>
            </a:lvl1pPr>
            <a:lvl2pPr marL="695950" indent="0" algn="ctr">
              <a:buNone/>
              <a:defRPr sz="3044"/>
            </a:lvl2pPr>
            <a:lvl3pPr marL="1391900" indent="0" algn="ctr">
              <a:buNone/>
              <a:defRPr sz="2740"/>
            </a:lvl3pPr>
            <a:lvl4pPr marL="2087850" indent="0" algn="ctr">
              <a:buNone/>
              <a:defRPr sz="2436"/>
            </a:lvl4pPr>
            <a:lvl5pPr marL="2783799" indent="0" algn="ctr">
              <a:buNone/>
              <a:defRPr sz="2436"/>
            </a:lvl5pPr>
            <a:lvl6pPr marL="3479749" indent="0" algn="ctr">
              <a:buNone/>
              <a:defRPr sz="2436"/>
            </a:lvl6pPr>
            <a:lvl7pPr marL="4175699" indent="0" algn="ctr">
              <a:buNone/>
              <a:defRPr sz="2436"/>
            </a:lvl7pPr>
            <a:lvl8pPr marL="4871649" indent="0" algn="ctr">
              <a:buNone/>
              <a:defRPr sz="2436"/>
            </a:lvl8pPr>
            <a:lvl9pPr marL="5567599" indent="0" algn="ctr">
              <a:buNone/>
              <a:defRPr sz="2436"/>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86517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969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55801"/>
            <a:ext cx="3182749"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14790" y="555801"/>
            <a:ext cx="9363740"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95856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49359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602603"/>
            <a:ext cx="12730996" cy="4342500"/>
          </a:xfrm>
        </p:spPr>
        <p:txBody>
          <a:bodyPr anchor="b"/>
          <a:lstStyle>
            <a:lvl1pPr>
              <a:defRPr sz="9133"/>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7103" y="6986185"/>
            <a:ext cx="12730996" cy="2283618"/>
          </a:xfrm>
        </p:spPr>
        <p:txBody>
          <a:bodyPr/>
          <a:lstStyle>
            <a:lvl1pPr marL="0" indent="0">
              <a:buNone/>
              <a:defRPr sz="3653">
                <a:solidFill>
                  <a:schemeClr val="tx1"/>
                </a:solidFill>
              </a:defRPr>
            </a:lvl1pPr>
            <a:lvl2pPr marL="695950" indent="0">
              <a:buNone/>
              <a:defRPr sz="3044">
                <a:solidFill>
                  <a:schemeClr val="tx1">
                    <a:tint val="75000"/>
                  </a:schemeClr>
                </a:solidFill>
              </a:defRPr>
            </a:lvl2pPr>
            <a:lvl3pPr marL="1391900" indent="0">
              <a:buNone/>
              <a:defRPr sz="2740">
                <a:solidFill>
                  <a:schemeClr val="tx1">
                    <a:tint val="75000"/>
                  </a:schemeClr>
                </a:solidFill>
              </a:defRPr>
            </a:lvl3pPr>
            <a:lvl4pPr marL="2087850" indent="0">
              <a:buNone/>
              <a:defRPr sz="2436">
                <a:solidFill>
                  <a:schemeClr val="tx1">
                    <a:tint val="75000"/>
                  </a:schemeClr>
                </a:solidFill>
              </a:defRPr>
            </a:lvl4pPr>
            <a:lvl5pPr marL="2783799" indent="0">
              <a:buNone/>
              <a:defRPr sz="2436">
                <a:solidFill>
                  <a:schemeClr val="tx1">
                    <a:tint val="75000"/>
                  </a:schemeClr>
                </a:solidFill>
              </a:defRPr>
            </a:lvl5pPr>
            <a:lvl6pPr marL="3479749" indent="0">
              <a:buNone/>
              <a:defRPr sz="2436">
                <a:solidFill>
                  <a:schemeClr val="tx1">
                    <a:tint val="75000"/>
                  </a:schemeClr>
                </a:solidFill>
              </a:defRPr>
            </a:lvl6pPr>
            <a:lvl7pPr marL="4175699" indent="0">
              <a:buNone/>
              <a:defRPr sz="2436">
                <a:solidFill>
                  <a:schemeClr val="tx1">
                    <a:tint val="75000"/>
                  </a:schemeClr>
                </a:solidFill>
              </a:defRPr>
            </a:lvl7pPr>
            <a:lvl8pPr marL="4871649" indent="0">
              <a:buNone/>
              <a:defRPr sz="2436">
                <a:solidFill>
                  <a:schemeClr val="tx1">
                    <a:tint val="75000"/>
                  </a:schemeClr>
                </a:solidFill>
              </a:defRPr>
            </a:lvl8pPr>
            <a:lvl9pPr marL="5567599" indent="0">
              <a:buNone/>
              <a:defRPr sz="2436">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23274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14790"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472541"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17519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55804"/>
            <a:ext cx="12730996"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6714" y="2559104"/>
            <a:ext cx="6244414"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4" name="Content Placeholder 3"/>
          <p:cNvSpPr>
            <a:spLocks noGrp="1"/>
          </p:cNvSpPr>
          <p:nvPr>
            <p:ph sz="half" idx="2"/>
          </p:nvPr>
        </p:nvSpPr>
        <p:spPr>
          <a:xfrm>
            <a:off x="1016714" y="3813281"/>
            <a:ext cx="6244414"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472542" y="2559104"/>
            <a:ext cx="6275167"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6" name="Content Placeholder 5"/>
          <p:cNvSpPr>
            <a:spLocks noGrp="1"/>
          </p:cNvSpPr>
          <p:nvPr>
            <p:ph sz="quarter" idx="4"/>
          </p:nvPr>
        </p:nvSpPr>
        <p:spPr>
          <a:xfrm>
            <a:off x="7472542" y="3813281"/>
            <a:ext cx="6275167"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41344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13356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74146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275167" y="1503083"/>
            <a:ext cx="7472541" cy="7418740"/>
          </a:xfrm>
        </p:spPr>
        <p:txBody>
          <a:bodyPr/>
          <a:lstStyle>
            <a:lvl1pPr>
              <a:defRPr sz="4871"/>
            </a:lvl1pPr>
            <a:lvl2pPr>
              <a:defRPr sz="4262"/>
            </a:lvl2pPr>
            <a:lvl3pPr>
              <a:defRPr sz="3653"/>
            </a:lvl3pPr>
            <a:lvl4pPr>
              <a:defRPr sz="3044"/>
            </a:lvl4pPr>
            <a:lvl5pPr>
              <a:defRPr sz="3044"/>
            </a:lvl5pPr>
            <a:lvl6pPr>
              <a:defRPr sz="3044"/>
            </a:lvl6pPr>
            <a:lvl7pPr>
              <a:defRPr sz="3044"/>
            </a:lvl7pPr>
            <a:lvl8pPr>
              <a:defRPr sz="3044"/>
            </a:lvl8pPr>
            <a:lvl9pPr>
              <a:defRPr sz="304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70405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275167" y="1503083"/>
            <a:ext cx="7472541" cy="7418740"/>
          </a:xfrm>
        </p:spPr>
        <p:txBody>
          <a:bodyPr anchor="t"/>
          <a:lstStyle>
            <a:lvl1pPr marL="0" indent="0">
              <a:buNone/>
              <a:defRPr sz="4871"/>
            </a:lvl1pPr>
            <a:lvl2pPr marL="695950" indent="0">
              <a:buNone/>
              <a:defRPr sz="4262"/>
            </a:lvl2pPr>
            <a:lvl3pPr marL="1391900" indent="0">
              <a:buNone/>
              <a:defRPr sz="3653"/>
            </a:lvl3pPr>
            <a:lvl4pPr marL="2087850" indent="0">
              <a:buNone/>
              <a:defRPr sz="3044"/>
            </a:lvl4pPr>
            <a:lvl5pPr marL="2783799" indent="0">
              <a:buNone/>
              <a:defRPr sz="3044"/>
            </a:lvl5pPr>
            <a:lvl6pPr marL="3479749" indent="0">
              <a:buNone/>
              <a:defRPr sz="3044"/>
            </a:lvl6pPr>
            <a:lvl7pPr marL="4175699" indent="0">
              <a:buNone/>
              <a:defRPr sz="3044"/>
            </a:lvl7pPr>
            <a:lvl8pPr marL="4871649" indent="0">
              <a:buNone/>
              <a:defRPr sz="3044"/>
            </a:lvl8pPr>
            <a:lvl9pPr marL="5567599" indent="0">
              <a:buNone/>
              <a:defRPr sz="3044"/>
            </a:lvl9pPr>
          </a:lstStyle>
          <a:p>
            <a:r>
              <a:rPr lang="ja-JP" altLang="en-US" smtClean="0"/>
              <a:t>図を追加</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22814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55804"/>
            <a:ext cx="12730996"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4790" y="2779007"/>
            <a:ext cx="12730996"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14790" y="9675780"/>
            <a:ext cx="3321129" cy="555801"/>
          </a:xfrm>
          <a:prstGeom prst="rect">
            <a:avLst/>
          </a:prstGeom>
        </p:spPr>
        <p:txBody>
          <a:bodyPr vert="horz" lIns="91440" tIns="45720" rIns="91440" bIns="45720" rtlCol="0" anchor="ctr"/>
          <a:lstStyle>
            <a:lvl1pPr algn="l">
              <a:defRPr sz="1827">
                <a:solidFill>
                  <a:schemeClr val="tx1">
                    <a:tint val="75000"/>
                  </a:schemeClr>
                </a:solidFill>
              </a:defRPr>
            </a:lvl1pPr>
          </a:lstStyle>
          <a:p>
            <a:fld id="{E3FF43C7-895D-4CF2-9D0B-E861E50B2C25}" type="datetimeFigureOut">
              <a:rPr kumimoji="1" lang="ja-JP" altLang="en-US" smtClean="0"/>
              <a:t>2023/3/16</a:t>
            </a:fld>
            <a:endParaRPr kumimoji="1" lang="ja-JP" altLang="en-US"/>
          </a:p>
        </p:txBody>
      </p:sp>
      <p:sp>
        <p:nvSpPr>
          <p:cNvPr id="5" name="Footer Placeholder 4"/>
          <p:cNvSpPr>
            <a:spLocks noGrp="1"/>
          </p:cNvSpPr>
          <p:nvPr>
            <p:ph type="ftr" sz="quarter" idx="3"/>
          </p:nvPr>
        </p:nvSpPr>
        <p:spPr>
          <a:xfrm>
            <a:off x="4889441" y="9675780"/>
            <a:ext cx="4981694" cy="555801"/>
          </a:xfrm>
          <a:prstGeom prst="rect">
            <a:avLst/>
          </a:prstGeom>
        </p:spPr>
        <p:txBody>
          <a:bodyPr vert="horz" lIns="91440" tIns="45720" rIns="91440" bIns="45720" rtlCol="0" anchor="ctr"/>
          <a:lstStyle>
            <a:lvl1pPr algn="ctr">
              <a:defRPr sz="182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675780"/>
            <a:ext cx="3321129" cy="555801"/>
          </a:xfrm>
          <a:prstGeom prst="rect">
            <a:avLst/>
          </a:prstGeom>
        </p:spPr>
        <p:txBody>
          <a:bodyPr vert="horz" lIns="91440" tIns="45720" rIns="91440" bIns="45720" rtlCol="0" anchor="ctr"/>
          <a:lstStyle>
            <a:lvl1pPr algn="r">
              <a:defRPr sz="1827">
                <a:solidFill>
                  <a:schemeClr val="tx1">
                    <a:tint val="75000"/>
                  </a:schemeClr>
                </a:solidFill>
              </a:defRPr>
            </a:lvl1p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0586173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391900" rtl="0" eaLnBrk="1" latinLnBrk="0" hangingPunct="1">
        <a:lnSpc>
          <a:spcPct val="90000"/>
        </a:lnSpc>
        <a:spcBef>
          <a:spcPct val="0"/>
        </a:spcBef>
        <a:buNone/>
        <a:defRPr kumimoji="1" sz="6698" kern="1200">
          <a:solidFill>
            <a:schemeClr val="tx1"/>
          </a:solidFill>
          <a:latin typeface="+mj-lt"/>
          <a:ea typeface="+mj-ea"/>
          <a:cs typeface="+mj-cs"/>
        </a:defRPr>
      </a:lvl1pPr>
    </p:titleStyle>
    <p:bodyStyle>
      <a:lvl1pPr marL="347975" indent="-347975" algn="l" defTabSz="1391900" rtl="0" eaLnBrk="1" latinLnBrk="0" hangingPunct="1">
        <a:lnSpc>
          <a:spcPct val="90000"/>
        </a:lnSpc>
        <a:spcBef>
          <a:spcPts val="1522"/>
        </a:spcBef>
        <a:buFont typeface="Arial" panose="020B0604020202020204" pitchFamily="34" charset="0"/>
        <a:buChar char="•"/>
        <a:defRPr kumimoji="1" sz="4262" kern="1200">
          <a:solidFill>
            <a:schemeClr val="tx1"/>
          </a:solidFill>
          <a:latin typeface="+mn-lt"/>
          <a:ea typeface="+mn-ea"/>
          <a:cs typeface="+mn-cs"/>
        </a:defRPr>
      </a:lvl1pPr>
      <a:lvl2pPr marL="1043925" indent="-347975" algn="l" defTabSz="1391900" rtl="0" eaLnBrk="1" latinLnBrk="0" hangingPunct="1">
        <a:lnSpc>
          <a:spcPct val="90000"/>
        </a:lnSpc>
        <a:spcBef>
          <a:spcPts val="761"/>
        </a:spcBef>
        <a:buFont typeface="Arial" panose="020B0604020202020204" pitchFamily="34" charset="0"/>
        <a:buChar char="•"/>
        <a:defRPr kumimoji="1" sz="3653" kern="1200">
          <a:solidFill>
            <a:schemeClr val="tx1"/>
          </a:solidFill>
          <a:latin typeface="+mn-lt"/>
          <a:ea typeface="+mn-ea"/>
          <a:cs typeface="+mn-cs"/>
        </a:defRPr>
      </a:lvl2pPr>
      <a:lvl3pPr marL="1739875" indent="-347975" algn="l" defTabSz="1391900" rtl="0" eaLnBrk="1" latinLnBrk="0" hangingPunct="1">
        <a:lnSpc>
          <a:spcPct val="90000"/>
        </a:lnSpc>
        <a:spcBef>
          <a:spcPts val="761"/>
        </a:spcBef>
        <a:buFont typeface="Arial" panose="020B0604020202020204" pitchFamily="34" charset="0"/>
        <a:buChar char="•"/>
        <a:defRPr kumimoji="1" sz="3044" kern="1200">
          <a:solidFill>
            <a:schemeClr val="tx1"/>
          </a:solidFill>
          <a:latin typeface="+mn-lt"/>
          <a:ea typeface="+mn-ea"/>
          <a:cs typeface="+mn-cs"/>
        </a:defRPr>
      </a:lvl3pPr>
      <a:lvl4pPr marL="24358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4pPr>
      <a:lvl5pPr marL="31317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5pPr>
      <a:lvl6pPr marL="38277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6pPr>
      <a:lvl7pPr marL="45236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7pPr>
      <a:lvl8pPr marL="52196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8pPr>
      <a:lvl9pPr marL="59155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9pPr>
    </p:bodyStyle>
    <p:otherStyle>
      <a:defPPr>
        <a:defRPr lang="en-US"/>
      </a:defPPr>
      <a:lvl1pPr marL="0" algn="l" defTabSz="1391900" rtl="0" eaLnBrk="1" latinLnBrk="0" hangingPunct="1">
        <a:defRPr kumimoji="1" sz="2740" kern="1200">
          <a:solidFill>
            <a:schemeClr val="tx1"/>
          </a:solidFill>
          <a:latin typeface="+mn-lt"/>
          <a:ea typeface="+mn-ea"/>
          <a:cs typeface="+mn-cs"/>
        </a:defRPr>
      </a:lvl1pPr>
      <a:lvl2pPr marL="695950" algn="l" defTabSz="1391900" rtl="0" eaLnBrk="1" latinLnBrk="0" hangingPunct="1">
        <a:defRPr kumimoji="1" sz="2740" kern="1200">
          <a:solidFill>
            <a:schemeClr val="tx1"/>
          </a:solidFill>
          <a:latin typeface="+mn-lt"/>
          <a:ea typeface="+mn-ea"/>
          <a:cs typeface="+mn-cs"/>
        </a:defRPr>
      </a:lvl2pPr>
      <a:lvl3pPr marL="1391900" algn="l" defTabSz="1391900" rtl="0" eaLnBrk="1" latinLnBrk="0" hangingPunct="1">
        <a:defRPr kumimoji="1" sz="2740" kern="1200">
          <a:solidFill>
            <a:schemeClr val="tx1"/>
          </a:solidFill>
          <a:latin typeface="+mn-lt"/>
          <a:ea typeface="+mn-ea"/>
          <a:cs typeface="+mn-cs"/>
        </a:defRPr>
      </a:lvl3pPr>
      <a:lvl4pPr marL="2087850" algn="l" defTabSz="1391900" rtl="0" eaLnBrk="1" latinLnBrk="0" hangingPunct="1">
        <a:defRPr kumimoji="1" sz="2740" kern="1200">
          <a:solidFill>
            <a:schemeClr val="tx1"/>
          </a:solidFill>
          <a:latin typeface="+mn-lt"/>
          <a:ea typeface="+mn-ea"/>
          <a:cs typeface="+mn-cs"/>
        </a:defRPr>
      </a:lvl4pPr>
      <a:lvl5pPr marL="2783799" algn="l" defTabSz="1391900" rtl="0" eaLnBrk="1" latinLnBrk="0" hangingPunct="1">
        <a:defRPr kumimoji="1" sz="2740" kern="1200">
          <a:solidFill>
            <a:schemeClr val="tx1"/>
          </a:solidFill>
          <a:latin typeface="+mn-lt"/>
          <a:ea typeface="+mn-ea"/>
          <a:cs typeface="+mn-cs"/>
        </a:defRPr>
      </a:lvl5pPr>
      <a:lvl6pPr marL="3479749" algn="l" defTabSz="1391900" rtl="0" eaLnBrk="1" latinLnBrk="0" hangingPunct="1">
        <a:defRPr kumimoji="1" sz="2740" kern="1200">
          <a:solidFill>
            <a:schemeClr val="tx1"/>
          </a:solidFill>
          <a:latin typeface="+mn-lt"/>
          <a:ea typeface="+mn-ea"/>
          <a:cs typeface="+mn-cs"/>
        </a:defRPr>
      </a:lvl6pPr>
      <a:lvl7pPr marL="4175699" algn="l" defTabSz="1391900" rtl="0" eaLnBrk="1" latinLnBrk="0" hangingPunct="1">
        <a:defRPr kumimoji="1" sz="2740" kern="1200">
          <a:solidFill>
            <a:schemeClr val="tx1"/>
          </a:solidFill>
          <a:latin typeface="+mn-lt"/>
          <a:ea typeface="+mn-ea"/>
          <a:cs typeface="+mn-cs"/>
        </a:defRPr>
      </a:lvl7pPr>
      <a:lvl8pPr marL="4871649" algn="l" defTabSz="1391900" rtl="0" eaLnBrk="1" latinLnBrk="0" hangingPunct="1">
        <a:defRPr kumimoji="1" sz="2740" kern="1200">
          <a:solidFill>
            <a:schemeClr val="tx1"/>
          </a:solidFill>
          <a:latin typeface="+mn-lt"/>
          <a:ea typeface="+mn-ea"/>
          <a:cs typeface="+mn-cs"/>
        </a:defRPr>
      </a:lvl8pPr>
      <a:lvl9pPr marL="5567599" algn="l" defTabSz="1391900" rtl="0" eaLnBrk="1" latinLnBrk="0" hangingPunct="1">
        <a:defRPr kumimoji="1" sz="2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6336488" y="2373549"/>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p:cNvSpPr/>
          <p:nvPr/>
        </p:nvSpPr>
        <p:spPr>
          <a:xfrm>
            <a:off x="6343529" y="1146628"/>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65102" y="119916"/>
            <a:ext cx="14760575" cy="416174"/>
          </a:xfrm>
          <a:noFill/>
        </p:spPr>
        <p:txBody>
          <a:bodyPr>
            <a:noAutofit/>
          </a:bodyPr>
          <a:lstStyle/>
          <a:p>
            <a:pPr algn="ctr"/>
            <a:r>
              <a:rPr lang="ja-JP" altLang="en-US" sz="2175" b="1" dirty="0" smtClean="0">
                <a:latin typeface="+mn-ea"/>
                <a:ea typeface="+mn-ea"/>
              </a:rPr>
              <a:t>大阪府</a:t>
            </a:r>
            <a:r>
              <a:rPr lang="ja-JP" altLang="en-US" sz="2175" b="1" dirty="0">
                <a:latin typeface="+mn-ea"/>
                <a:ea typeface="+mn-ea"/>
              </a:rPr>
              <a:t>在日外国人施策に関する</a:t>
            </a:r>
            <a:r>
              <a:rPr lang="ja-JP" altLang="en-US" sz="2175" b="1" dirty="0" smtClean="0">
                <a:latin typeface="+mn-ea"/>
                <a:ea typeface="+mn-ea"/>
              </a:rPr>
              <a:t>指針（</a:t>
            </a:r>
            <a:r>
              <a:rPr lang="ja-JP" altLang="en-US" sz="2175" dirty="0" smtClean="0">
                <a:latin typeface="+mn-ea"/>
                <a:ea typeface="+mn-ea"/>
              </a:rPr>
              <a:t>概要版</a:t>
            </a:r>
            <a:r>
              <a:rPr lang="ja-JP" altLang="en-US" sz="2175" dirty="0">
                <a:latin typeface="+mn-ea"/>
                <a:ea typeface="+mn-ea"/>
              </a:rPr>
              <a:t>）</a:t>
            </a:r>
            <a:endParaRPr lang="ja-JP" altLang="en-US" sz="2000" dirty="0">
              <a:latin typeface="+mn-ea"/>
              <a:ea typeface="+mn-ea"/>
            </a:endParaRPr>
          </a:p>
        </p:txBody>
      </p:sp>
      <p:sp>
        <p:nvSpPr>
          <p:cNvPr id="37" name="角丸四角形 36"/>
          <p:cNvSpPr/>
          <p:nvPr/>
        </p:nvSpPr>
        <p:spPr>
          <a:xfrm>
            <a:off x="48473" y="535930"/>
            <a:ext cx="4073584" cy="28306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在日外国人の人権をめぐる</a:t>
            </a:r>
            <a:r>
              <a:rPr kumimoji="1" lang="ja-JP" altLang="en-US" sz="1600" dirty="0">
                <a:solidFill>
                  <a:schemeClr val="tx1"/>
                </a:solidFill>
              </a:rPr>
              <a:t>国内外の</a:t>
            </a:r>
            <a:r>
              <a:rPr kumimoji="1" lang="ja-JP" altLang="en-US" sz="1600" dirty="0" smtClean="0">
                <a:solidFill>
                  <a:schemeClr val="tx1"/>
                </a:solidFill>
              </a:rPr>
              <a:t>動向</a:t>
            </a:r>
            <a:endParaRPr kumimoji="1" lang="ja-JP" altLang="en-US" sz="1600" dirty="0">
              <a:solidFill>
                <a:schemeClr val="tx1"/>
              </a:solidFill>
            </a:endParaRPr>
          </a:p>
        </p:txBody>
      </p:sp>
      <p:sp>
        <p:nvSpPr>
          <p:cNvPr id="39" name="テキスト ボックス 38"/>
          <p:cNvSpPr txBox="1"/>
          <p:nvPr/>
        </p:nvSpPr>
        <p:spPr>
          <a:xfrm>
            <a:off x="41589" y="816070"/>
            <a:ext cx="6192246" cy="2582758"/>
          </a:xfrm>
          <a:prstGeom prst="rect">
            <a:avLst/>
          </a:prstGeom>
          <a:noFill/>
          <a:ln w="12700">
            <a:solidFill>
              <a:schemeClr val="tx1"/>
            </a:solidFill>
          </a:ln>
        </p:spPr>
        <p:txBody>
          <a:bodyPr wrap="square" rtlCol="0">
            <a:spAutoFit/>
          </a:bodyPr>
          <a:lstStyle/>
          <a:p>
            <a:pPr>
              <a:lnSpc>
                <a:spcPts val="900"/>
              </a:lnSpc>
            </a:pPr>
            <a:endParaRPr kumimoji="1" lang="en-US" altLang="ja-JP" sz="1400" dirty="0" smtClean="0"/>
          </a:p>
          <a:p>
            <a:r>
              <a:rPr kumimoji="1" lang="ja-JP" altLang="en-US" sz="1400" dirty="0" smtClean="0"/>
              <a:t>　・</a:t>
            </a:r>
            <a:r>
              <a:rPr kumimoji="1" lang="ja-JP" altLang="en-US" sz="1400" dirty="0"/>
              <a:t>世界人権宣言のもと、国際人権規約等の多く</a:t>
            </a:r>
            <a:r>
              <a:rPr kumimoji="1" lang="ja-JP" altLang="en-US" sz="1400"/>
              <a:t>の</a:t>
            </a:r>
            <a:r>
              <a:rPr kumimoji="1" lang="ja-JP" altLang="en-US" sz="1400" smtClean="0"/>
              <a:t>人権条約が</a:t>
            </a:r>
            <a:r>
              <a:rPr kumimoji="1" lang="ja-JP" altLang="en-US" sz="1400" dirty="0"/>
              <a:t>制定</a:t>
            </a:r>
            <a:endParaRPr kumimoji="1" lang="en-US" altLang="ja-JP" sz="1400" dirty="0"/>
          </a:p>
          <a:p>
            <a:r>
              <a:rPr kumimoji="1" lang="ja-JP" altLang="en-US" sz="1400" dirty="0" smtClean="0"/>
              <a:t>　・</a:t>
            </a:r>
            <a:r>
              <a:rPr kumimoji="1" lang="ja-JP" altLang="ja-JP" sz="1400" dirty="0" smtClean="0"/>
              <a:t>国連に</a:t>
            </a:r>
            <a:r>
              <a:rPr kumimoji="1" lang="ja-JP" altLang="ja-JP" sz="1400" dirty="0"/>
              <a:t>お</a:t>
            </a:r>
            <a:r>
              <a:rPr kumimoji="1" lang="ja-JP" altLang="en-US" sz="1400" dirty="0"/>
              <a:t>ける</a:t>
            </a:r>
            <a:r>
              <a:rPr kumimoji="1" lang="ja-JP" altLang="ja-JP" sz="1400" dirty="0"/>
              <a:t>ＳＤＧｓ</a:t>
            </a:r>
            <a:r>
              <a:rPr kumimoji="1" lang="ja-JP" altLang="en-US" sz="1400" dirty="0"/>
              <a:t>の採択⇒国内における</a:t>
            </a:r>
            <a:r>
              <a:rPr kumimoji="1" lang="ja-JP" altLang="ja-JP" sz="1400" dirty="0"/>
              <a:t>ＳＤＧｓ</a:t>
            </a:r>
            <a:r>
              <a:rPr kumimoji="1" lang="ja-JP" altLang="en-US" sz="1400" dirty="0"/>
              <a:t>実施指針の</a:t>
            </a:r>
            <a:r>
              <a:rPr kumimoji="1" lang="ja-JP" altLang="en-US" sz="1400" dirty="0" smtClean="0"/>
              <a:t>策定</a:t>
            </a:r>
            <a:endParaRPr kumimoji="1" lang="en-US" altLang="ja-JP" sz="1400" dirty="0" smtClean="0"/>
          </a:p>
          <a:p>
            <a:r>
              <a:rPr kumimoji="1" lang="ja-JP" altLang="en-US" sz="1400" dirty="0"/>
              <a:t>　</a:t>
            </a:r>
            <a:r>
              <a:rPr kumimoji="1" lang="ja-JP" altLang="en-US" sz="1400" dirty="0" smtClean="0"/>
              <a:t>　⇒</a:t>
            </a:r>
            <a:r>
              <a:rPr kumimoji="1" lang="ja-JP" altLang="ja-JP" sz="1400" dirty="0" smtClean="0"/>
              <a:t>地方</a:t>
            </a:r>
            <a:r>
              <a:rPr kumimoji="1" lang="ja-JP" altLang="ja-JP" sz="1400" dirty="0"/>
              <a:t>自治体の</a:t>
            </a:r>
            <a:r>
              <a:rPr kumimoji="1" lang="ja-JP" altLang="ja-JP" sz="1400" dirty="0" smtClean="0"/>
              <a:t>役割</a:t>
            </a:r>
            <a:r>
              <a:rPr kumimoji="1" lang="ja-JP" altLang="en-US" sz="1400" dirty="0" smtClean="0"/>
              <a:t>・</a:t>
            </a:r>
            <a:r>
              <a:rPr kumimoji="1" lang="ja-JP" altLang="ja-JP" sz="1400" dirty="0" smtClean="0"/>
              <a:t>取組</a:t>
            </a:r>
            <a:r>
              <a:rPr kumimoji="1" lang="ja-JP" altLang="en-US" sz="1400" dirty="0" smtClean="0"/>
              <a:t>み</a:t>
            </a:r>
            <a:r>
              <a:rPr kumimoji="1" lang="ja-JP" altLang="ja-JP" sz="1400" dirty="0" smtClean="0"/>
              <a:t>の重要性</a:t>
            </a:r>
            <a:r>
              <a:rPr kumimoji="1" lang="ja-JP" altLang="en-US" sz="1400" dirty="0" smtClean="0"/>
              <a:t>について明記</a:t>
            </a:r>
            <a:endParaRPr kumimoji="1" lang="ja-JP" altLang="ja-JP" sz="1400" dirty="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a:t>国における</a:t>
            </a:r>
            <a:r>
              <a:rPr kumimoji="1" lang="ja-JP" altLang="en-US" sz="1400" dirty="0" smtClean="0"/>
              <a:t>動き</a:t>
            </a:r>
            <a:r>
              <a:rPr kumimoji="1" lang="en-US" altLang="ja-JP" sz="1400" dirty="0" smtClean="0"/>
              <a:t>】</a:t>
            </a:r>
          </a:p>
          <a:p>
            <a:r>
              <a:rPr kumimoji="1" lang="ja-JP" altLang="en-US" sz="1400" dirty="0"/>
              <a:t>　</a:t>
            </a:r>
            <a:r>
              <a:rPr kumimoji="1" lang="ja-JP" altLang="en-US" sz="1400" dirty="0" smtClean="0"/>
              <a:t>・地域における多文化共生推進プランの策定・改訂</a:t>
            </a:r>
            <a:endParaRPr kumimoji="1" lang="en-US" altLang="ja-JP" sz="1400" dirty="0" smtClean="0"/>
          </a:p>
          <a:p>
            <a:r>
              <a:rPr kumimoji="1" lang="ja-JP" altLang="en-US" sz="1400" dirty="0"/>
              <a:t>　</a:t>
            </a:r>
            <a:r>
              <a:rPr kumimoji="1" lang="ja-JP" altLang="en-US" sz="1400" dirty="0" smtClean="0"/>
              <a:t>・本邦外出身者に対する不当な差別的言動の解消に向けた取組の推進に</a:t>
            </a:r>
            <a:endParaRPr kumimoji="1" lang="en-US" altLang="ja-JP" sz="1400" dirty="0" smtClean="0"/>
          </a:p>
          <a:p>
            <a:r>
              <a:rPr kumimoji="1" lang="en-US" altLang="ja-JP" sz="1400" dirty="0"/>
              <a:t> </a:t>
            </a:r>
            <a:r>
              <a:rPr kumimoji="1" lang="en-US" altLang="ja-JP" sz="1400" dirty="0" smtClean="0"/>
              <a:t> </a:t>
            </a:r>
            <a:r>
              <a:rPr kumimoji="1" lang="ja-JP" altLang="en-US" sz="1400" dirty="0" smtClean="0"/>
              <a:t>　   関する法律の施行等</a:t>
            </a:r>
            <a:endParaRPr kumimoji="1" lang="en-US" altLang="ja-JP" sz="1400" dirty="0" smtClean="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smtClean="0"/>
              <a:t>府における動き</a:t>
            </a:r>
            <a:r>
              <a:rPr kumimoji="1" lang="en-US" altLang="ja-JP" sz="1400" dirty="0" smtClean="0"/>
              <a:t>】</a:t>
            </a:r>
          </a:p>
          <a:p>
            <a:r>
              <a:rPr kumimoji="1" lang="ja-JP" altLang="en-US" sz="1400" dirty="0"/>
              <a:t>　</a:t>
            </a:r>
            <a:r>
              <a:rPr kumimoji="1" lang="ja-JP" altLang="en-US" sz="1400" dirty="0" smtClean="0"/>
              <a:t>・大阪府人権尊重の社会づくり条例の改正</a:t>
            </a:r>
            <a:endParaRPr kumimoji="1" lang="en-US" altLang="ja-JP" sz="1400" dirty="0" smtClean="0"/>
          </a:p>
          <a:p>
            <a:r>
              <a:rPr kumimoji="1" lang="ja-JP" altLang="en-US" sz="1400" dirty="0"/>
              <a:t>　</a:t>
            </a:r>
            <a:r>
              <a:rPr kumimoji="1" lang="ja-JP" altLang="en-US" sz="1400" dirty="0" smtClean="0"/>
              <a:t>・大阪府人種又は民族を理由とする不当な差別的言動の解消の推進に関</a:t>
            </a:r>
            <a:endParaRPr kumimoji="1" lang="en-US" altLang="ja-JP" sz="1400" dirty="0" smtClean="0"/>
          </a:p>
          <a:p>
            <a:r>
              <a:rPr kumimoji="1" lang="en-US" altLang="ja-JP" sz="1400" dirty="0"/>
              <a:t> </a:t>
            </a:r>
            <a:r>
              <a:rPr kumimoji="1" lang="en-US" altLang="ja-JP" sz="1400" dirty="0" smtClean="0"/>
              <a:t>        </a:t>
            </a:r>
            <a:r>
              <a:rPr kumimoji="1" lang="ja-JP" altLang="en-US" sz="1400" dirty="0" smtClean="0"/>
              <a:t>する条例の施行等</a:t>
            </a:r>
            <a:endParaRPr kumimoji="1" lang="en-US" altLang="ja-JP" sz="1400" dirty="0" smtClean="0"/>
          </a:p>
        </p:txBody>
      </p:sp>
      <p:sp>
        <p:nvSpPr>
          <p:cNvPr id="25" name="角丸四角形 24"/>
          <p:cNvSpPr/>
          <p:nvPr/>
        </p:nvSpPr>
        <p:spPr>
          <a:xfrm>
            <a:off x="55743" y="5911450"/>
            <a:ext cx="3411250"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在日外国人施策の基本的方向等</a:t>
            </a:r>
            <a:endParaRPr kumimoji="1" lang="ja-JP" altLang="en-US" sz="1600" dirty="0">
              <a:solidFill>
                <a:schemeClr val="tx1"/>
              </a:solidFill>
            </a:endParaRPr>
          </a:p>
        </p:txBody>
      </p:sp>
      <p:sp>
        <p:nvSpPr>
          <p:cNvPr id="41" name="正方形/長方形 40"/>
          <p:cNvSpPr/>
          <p:nvPr/>
        </p:nvSpPr>
        <p:spPr>
          <a:xfrm>
            <a:off x="48475" y="4731055"/>
            <a:ext cx="14608094" cy="109307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b="1" dirty="0" smtClean="0">
                <a:solidFill>
                  <a:schemeClr val="tx1"/>
                </a:solidFill>
              </a:rPr>
              <a:t>　　　　すべての人が、人間の尊厳と人権を尊重し、国籍、民族等の違いを認めあい、ともに暮らすことのできる共生社会の実現</a:t>
            </a:r>
            <a:endParaRPr kumimoji="1" lang="en-US" altLang="ja-JP" b="1" dirty="0">
              <a:solidFill>
                <a:schemeClr val="tx1"/>
              </a:solidFill>
            </a:endParaRPr>
          </a:p>
          <a:p>
            <a:pPr>
              <a:lnSpc>
                <a:spcPct val="150000"/>
              </a:lnSpc>
              <a:spcAft>
                <a:spcPts val="600"/>
              </a:spcAft>
            </a:pPr>
            <a:r>
              <a:rPr kumimoji="1" lang="ja-JP" altLang="en-US" b="1" dirty="0" smtClean="0">
                <a:solidFill>
                  <a:schemeClr val="tx1"/>
                </a:solidFill>
              </a:rPr>
              <a:t>   　</a:t>
            </a:r>
            <a:r>
              <a:rPr kumimoji="1" lang="en-US" altLang="ja-JP" sz="1600" b="1" dirty="0" smtClean="0">
                <a:solidFill>
                  <a:schemeClr val="tx1"/>
                </a:solidFill>
              </a:rPr>
              <a:t>【</a:t>
            </a:r>
            <a:r>
              <a:rPr kumimoji="1" lang="ja-JP" altLang="en-US" sz="1600" b="1" dirty="0">
                <a:solidFill>
                  <a:schemeClr val="tx1"/>
                </a:solidFill>
              </a:rPr>
              <a:t>視点</a:t>
            </a:r>
            <a:r>
              <a:rPr kumimoji="1" lang="en-US" altLang="ja-JP" sz="1600" dirty="0" smtClean="0">
                <a:solidFill>
                  <a:schemeClr val="tx1"/>
                </a:solidFill>
              </a:rPr>
              <a:t>】</a:t>
            </a:r>
            <a:r>
              <a:rPr kumimoji="1" lang="ja-JP" altLang="en-US" sz="1600" dirty="0" smtClean="0">
                <a:solidFill>
                  <a:schemeClr val="tx1"/>
                </a:solidFill>
              </a:rPr>
              <a:t>　　・人権尊重の社会づくり　・個々</a:t>
            </a:r>
            <a:r>
              <a:rPr kumimoji="1" lang="ja-JP" altLang="en-US" sz="1600" dirty="0">
                <a:solidFill>
                  <a:schemeClr val="tx1"/>
                </a:solidFill>
              </a:rPr>
              <a:t>の文化</a:t>
            </a:r>
            <a:r>
              <a:rPr kumimoji="1" lang="ja-JP" altLang="en-US" sz="1600" dirty="0" smtClean="0">
                <a:solidFill>
                  <a:schemeClr val="tx1"/>
                </a:solidFill>
              </a:rPr>
              <a:t>を保持しながら共生できる社会づくり　・地域</a:t>
            </a:r>
            <a:r>
              <a:rPr kumimoji="1" lang="ja-JP" altLang="en-US" sz="1600" dirty="0">
                <a:solidFill>
                  <a:schemeClr val="tx1"/>
                </a:solidFill>
              </a:rPr>
              <a:t>社会</a:t>
            </a:r>
            <a:r>
              <a:rPr kumimoji="1" lang="ja-JP" altLang="en-US" sz="1600" dirty="0" smtClean="0">
                <a:solidFill>
                  <a:schemeClr val="tx1"/>
                </a:solidFill>
              </a:rPr>
              <a:t>の住民として安心して暮らせる社会づくり</a:t>
            </a:r>
            <a:endParaRPr kumimoji="1" lang="ja-JP" altLang="en-US" sz="1600" b="1" dirty="0">
              <a:solidFill>
                <a:schemeClr val="tx1"/>
              </a:solidFill>
            </a:endParaRPr>
          </a:p>
        </p:txBody>
      </p:sp>
      <p:sp>
        <p:nvSpPr>
          <p:cNvPr id="42" name="角丸四角形 41"/>
          <p:cNvSpPr/>
          <p:nvPr/>
        </p:nvSpPr>
        <p:spPr>
          <a:xfrm>
            <a:off x="410171" y="4845331"/>
            <a:ext cx="948450" cy="341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目　標</a:t>
            </a:r>
            <a:endParaRPr kumimoji="1" lang="ja-JP" altLang="en-US" b="1" dirty="0"/>
          </a:p>
        </p:txBody>
      </p:sp>
      <p:sp>
        <p:nvSpPr>
          <p:cNvPr id="51" name="テキスト ボックス 50"/>
          <p:cNvSpPr txBox="1"/>
          <p:nvPr/>
        </p:nvSpPr>
        <p:spPr>
          <a:xfrm>
            <a:off x="41590" y="10081887"/>
            <a:ext cx="8129954" cy="307777"/>
          </a:xfrm>
          <a:prstGeom prst="rect">
            <a:avLst/>
          </a:prstGeom>
          <a:solidFill>
            <a:schemeClr val="accent5">
              <a:lumMod val="20000"/>
              <a:lumOff val="80000"/>
            </a:schemeClr>
          </a:solidFill>
        </p:spPr>
        <p:txBody>
          <a:bodyPr wrap="square" rtlCol="0">
            <a:spAutoFit/>
          </a:bodyPr>
          <a:lstStyle/>
          <a:p>
            <a:r>
              <a:rPr kumimoji="1" lang="en-US" altLang="ja-JP" sz="1400" b="1" dirty="0" smtClean="0"/>
              <a:t>【</a:t>
            </a:r>
            <a:r>
              <a:rPr kumimoji="1" lang="ja-JP" altLang="en-US" sz="1400" b="1" dirty="0" smtClean="0"/>
              <a:t>推進体制</a:t>
            </a:r>
            <a:r>
              <a:rPr kumimoji="1" lang="en-US" altLang="ja-JP" sz="1400" b="1" dirty="0" smtClean="0"/>
              <a:t>】</a:t>
            </a:r>
            <a:r>
              <a:rPr kumimoji="1" lang="ja-JP" altLang="en-US" sz="1400" b="1" dirty="0" smtClean="0"/>
              <a:t>　</a:t>
            </a:r>
            <a:r>
              <a:rPr kumimoji="1" lang="ja-JP" altLang="en-US" sz="1400" dirty="0" smtClean="0"/>
              <a:t>１ 庁内推進体制の充実　２ 市町村・</a:t>
            </a:r>
            <a:r>
              <a:rPr kumimoji="1" lang="en-US" altLang="ja-JP" sz="1400" dirty="0" smtClean="0">
                <a:latin typeface="Arial" panose="020B0604020202020204" pitchFamily="34" charset="0"/>
                <a:cs typeface="Arial" panose="020B0604020202020204" pitchFamily="34" charset="0"/>
              </a:rPr>
              <a:t>NPO</a:t>
            </a:r>
            <a:r>
              <a:rPr kumimoji="1" lang="ja-JP" altLang="en-US" sz="1400" dirty="0" smtClean="0">
                <a:latin typeface="Arial" panose="020B0604020202020204" pitchFamily="34" charset="0"/>
                <a:cs typeface="Arial" panose="020B0604020202020204" pitchFamily="34" charset="0"/>
              </a:rPr>
              <a:t>・事業者</a:t>
            </a:r>
            <a:r>
              <a:rPr kumimoji="1" lang="ja-JP" altLang="en-US" sz="1400" dirty="0" smtClean="0"/>
              <a:t>等との連携　３ 国への働きかけ　</a:t>
            </a:r>
            <a:endParaRPr kumimoji="1" lang="ja-JP" altLang="en-US" sz="1400" dirty="0"/>
          </a:p>
        </p:txBody>
      </p:sp>
      <p:sp>
        <p:nvSpPr>
          <p:cNvPr id="3" name="テキスト ボックス 2"/>
          <p:cNvSpPr txBox="1"/>
          <p:nvPr/>
        </p:nvSpPr>
        <p:spPr>
          <a:xfrm>
            <a:off x="8029470" y="10113819"/>
            <a:ext cx="6817179" cy="276999"/>
          </a:xfrm>
          <a:prstGeom prst="rect">
            <a:avLst/>
          </a:prstGeom>
          <a:noFill/>
        </p:spPr>
        <p:txBody>
          <a:bodyPr wrap="square" rtlCol="0">
            <a:spAutoFit/>
          </a:bodyPr>
          <a:lstStyle/>
          <a:p>
            <a:r>
              <a:rPr kumimoji="1" lang="en-US" altLang="ja-JP" sz="1200" dirty="0"/>
              <a:t>【</a:t>
            </a:r>
            <a:r>
              <a:rPr kumimoji="1" lang="ja-JP" altLang="en-US" sz="1200" dirty="0" smtClean="0"/>
              <a:t>大阪府在日外国人施策に関する指針</a:t>
            </a:r>
            <a:r>
              <a:rPr kumimoji="1" lang="en-US" altLang="ja-JP" sz="1200" dirty="0" smtClean="0"/>
              <a:t>】</a:t>
            </a:r>
            <a:r>
              <a:rPr kumimoji="1" lang="ja-JP" altLang="en-US" sz="1200" dirty="0" smtClean="0"/>
              <a:t>平成</a:t>
            </a:r>
            <a:r>
              <a:rPr kumimoji="1" lang="en-US" altLang="ja-JP" sz="1200" dirty="0" smtClean="0">
                <a:latin typeface="Arial" panose="020B0604020202020204" pitchFamily="34" charset="0"/>
                <a:cs typeface="Arial" panose="020B0604020202020204" pitchFamily="34" charset="0"/>
              </a:rPr>
              <a:t>14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2002</a:t>
            </a:r>
            <a:r>
              <a:rPr kumimoji="1" lang="ja-JP" altLang="en-US" sz="1200" dirty="0">
                <a:latin typeface="Arial" panose="020B0604020202020204" pitchFamily="34" charset="0"/>
                <a:cs typeface="Arial" panose="020B0604020202020204" pitchFamily="34" charset="0"/>
              </a:rPr>
              <a:t>）</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12</a:t>
            </a:r>
            <a:r>
              <a:rPr kumimoji="1" lang="ja-JP" altLang="en-US" sz="1200" dirty="0" smtClean="0"/>
              <a:t>月策定、令和</a:t>
            </a:r>
            <a:r>
              <a:rPr kumimoji="1" lang="en-US" altLang="ja-JP" sz="1200" dirty="0" smtClean="0">
                <a:latin typeface="Arial" panose="020B0604020202020204" pitchFamily="34" charset="0"/>
                <a:cs typeface="Arial" panose="020B0604020202020204" pitchFamily="34" charset="0"/>
              </a:rPr>
              <a:t>5</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2023</a:t>
            </a:r>
            <a:r>
              <a:rPr kumimoji="1" lang="ja-JP" altLang="en-US" sz="1200" dirty="0">
                <a:latin typeface="Arial" panose="020B0604020202020204" pitchFamily="34" charset="0"/>
                <a:cs typeface="Arial" panose="020B0604020202020204" pitchFamily="34" charset="0"/>
              </a:rPr>
              <a:t>）</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3</a:t>
            </a:r>
            <a:r>
              <a:rPr kumimoji="1" lang="ja-JP" altLang="en-US" sz="1200" dirty="0" smtClean="0"/>
              <a:t>月改正</a:t>
            </a:r>
            <a:endParaRPr kumimoji="1" lang="ja-JP" altLang="en-US" sz="1200" dirty="0"/>
          </a:p>
        </p:txBody>
      </p:sp>
      <p:graphicFrame>
        <p:nvGraphicFramePr>
          <p:cNvPr id="38" name="表 37"/>
          <p:cNvGraphicFramePr>
            <a:graphicFrameLocks noGrp="1"/>
          </p:cNvGraphicFramePr>
          <p:nvPr>
            <p:extLst>
              <p:ext uri="{D42A27DB-BD31-4B8C-83A1-F6EECF244321}">
                <p14:modId xmlns:p14="http://schemas.microsoft.com/office/powerpoint/2010/main" val="2385963047"/>
              </p:ext>
            </p:extLst>
          </p:nvPr>
        </p:nvGraphicFramePr>
        <p:xfrm>
          <a:off x="63762" y="6797249"/>
          <a:ext cx="14627738" cy="3259226"/>
        </p:xfrm>
        <a:graphic>
          <a:graphicData uri="http://schemas.openxmlformats.org/drawingml/2006/table">
            <a:tbl>
              <a:tblPr firstCol="1" bandRow="1">
                <a:tableStyleId>{5C22544A-7EE6-4342-B048-85BDC9FD1C3A}</a:tableStyleId>
              </a:tblPr>
              <a:tblGrid>
                <a:gridCol w="957284">
                  <a:extLst>
                    <a:ext uri="{9D8B030D-6E8A-4147-A177-3AD203B41FA5}">
                      <a16:colId xmlns:a16="http://schemas.microsoft.com/office/drawing/2014/main" val="1096919762"/>
                    </a:ext>
                  </a:extLst>
                </a:gridCol>
                <a:gridCol w="1952922">
                  <a:extLst>
                    <a:ext uri="{9D8B030D-6E8A-4147-A177-3AD203B41FA5}">
                      <a16:colId xmlns:a16="http://schemas.microsoft.com/office/drawing/2014/main" val="1836136756"/>
                    </a:ext>
                  </a:extLst>
                </a:gridCol>
                <a:gridCol w="1952922">
                  <a:extLst>
                    <a:ext uri="{9D8B030D-6E8A-4147-A177-3AD203B41FA5}">
                      <a16:colId xmlns:a16="http://schemas.microsoft.com/office/drawing/2014/main" val="1371557631"/>
                    </a:ext>
                  </a:extLst>
                </a:gridCol>
                <a:gridCol w="1952922">
                  <a:extLst>
                    <a:ext uri="{9D8B030D-6E8A-4147-A177-3AD203B41FA5}">
                      <a16:colId xmlns:a16="http://schemas.microsoft.com/office/drawing/2014/main" val="4072405141"/>
                    </a:ext>
                  </a:extLst>
                </a:gridCol>
                <a:gridCol w="1952922">
                  <a:extLst>
                    <a:ext uri="{9D8B030D-6E8A-4147-A177-3AD203B41FA5}">
                      <a16:colId xmlns:a16="http://schemas.microsoft.com/office/drawing/2014/main" val="403569978"/>
                    </a:ext>
                  </a:extLst>
                </a:gridCol>
                <a:gridCol w="1952922">
                  <a:extLst>
                    <a:ext uri="{9D8B030D-6E8A-4147-A177-3AD203B41FA5}">
                      <a16:colId xmlns:a16="http://schemas.microsoft.com/office/drawing/2014/main" val="412653974"/>
                    </a:ext>
                  </a:extLst>
                </a:gridCol>
                <a:gridCol w="1952922">
                  <a:extLst>
                    <a:ext uri="{9D8B030D-6E8A-4147-A177-3AD203B41FA5}">
                      <a16:colId xmlns:a16="http://schemas.microsoft.com/office/drawing/2014/main" val="1128166988"/>
                    </a:ext>
                  </a:extLst>
                </a:gridCol>
                <a:gridCol w="1952922">
                  <a:extLst>
                    <a:ext uri="{9D8B030D-6E8A-4147-A177-3AD203B41FA5}">
                      <a16:colId xmlns:a16="http://schemas.microsoft.com/office/drawing/2014/main" val="3742290955"/>
                    </a:ext>
                  </a:extLst>
                </a:gridCol>
              </a:tblGrid>
              <a:tr h="958822">
                <a:tc>
                  <a:txBody>
                    <a:bodyPr/>
                    <a:lstStyle/>
                    <a:p>
                      <a:pPr algn="ctr">
                        <a:lnSpc>
                          <a:spcPct val="100000"/>
                        </a:lnSpc>
                        <a:spcAft>
                          <a:spcPts val="0"/>
                        </a:spcAft>
                      </a:pPr>
                      <a:r>
                        <a:rPr lang="ja-JP" altLang="en-US" sz="1400" b="1" kern="100" spc="-150" dirty="0" smtClean="0">
                          <a:solidFill>
                            <a:schemeClr val="tx1"/>
                          </a:solidFill>
                          <a:effectLst/>
                        </a:rPr>
                        <a:t>基本的方向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人権尊重意識の高揚と</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啓発の充実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en-US" sz="1400" b="1" kern="100" spc="0" dirty="0" smtClean="0">
                          <a:effectLst/>
                        </a:rPr>
                        <a:t>生活</a:t>
                      </a:r>
                      <a:r>
                        <a:rPr lang="ja-JP" altLang="ja-JP" sz="1400" b="1" kern="100" spc="0" dirty="0" smtClean="0">
                          <a:effectLst/>
                        </a:rPr>
                        <a:t>情報の提供と相談機能の充実</a:t>
                      </a:r>
                      <a:endParaRPr lang="ja-JP" sz="1400" b="1" kern="100" spc="0" dirty="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150" dirty="0" smtClean="0">
                          <a:effectLst/>
                        </a:rPr>
                        <a:t>安心のための</a:t>
                      </a:r>
                      <a:r>
                        <a:rPr lang="ja-JP" altLang="en-US" sz="1400" b="1" kern="100" spc="-150" dirty="0" smtClean="0">
                          <a:effectLst/>
                        </a:rPr>
                        <a:t>医療・保健・</a:t>
                      </a:r>
                      <a:r>
                        <a:rPr lang="ja-JP" altLang="ja-JP" sz="1400" b="1" kern="100" spc="0" dirty="0" smtClean="0">
                          <a:effectLst/>
                        </a:rPr>
                        <a:t>福祉</a:t>
                      </a:r>
                      <a:r>
                        <a:rPr lang="ja-JP" altLang="en-US" sz="1400" b="1" kern="100" spc="-300" dirty="0" smtClean="0">
                          <a:effectLst/>
                        </a:rPr>
                        <a:t>サービス</a:t>
                      </a:r>
                      <a:r>
                        <a:rPr lang="ja-JP" altLang="en-US" sz="1400" b="1" kern="100" spc="0" dirty="0" smtClean="0">
                          <a:effectLst/>
                        </a:rPr>
                        <a:t>体制</a:t>
                      </a:r>
                      <a:r>
                        <a:rPr lang="ja-JP" altLang="ja-JP" sz="1400" b="1" kern="100" spc="0" dirty="0" smtClean="0">
                          <a:effectLst/>
                        </a:rPr>
                        <a:t>の充実</a:t>
                      </a:r>
                      <a:endParaRPr lang="en-US" altLang="ja-JP" sz="1400" b="1" kern="100" spc="0" dirty="0" smtClean="0">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0"/>
                        </a:spcAft>
                      </a:pPr>
                      <a:r>
                        <a:rPr lang="ja-JP" altLang="en-US" sz="1400" b="1" kern="100" spc="0" dirty="0" smtClean="0">
                          <a:effectLst/>
                        </a:rPr>
                        <a:t>安全を守る災害支援体制の充実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安心して生活できる</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住宅・就労支援の充実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国際理解教育・</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在日外国人教育の充実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solidFill>
                            <a:schemeClr val="tx1"/>
                          </a:solidFill>
                          <a:effectLst/>
                        </a:rPr>
                        <a:t>地域</a:t>
                      </a:r>
                      <a:r>
                        <a:rPr lang="ja-JP" altLang="en-US" sz="1050" b="1" kern="100" spc="0" dirty="0" smtClean="0">
                          <a:solidFill>
                            <a:schemeClr val="tx1"/>
                          </a:solidFill>
                          <a:effectLst/>
                        </a:rPr>
                        <a:t>・</a:t>
                      </a:r>
                      <a:r>
                        <a:rPr lang="ja-JP" altLang="en-US" sz="1400" b="1" kern="100" spc="0" dirty="0" smtClean="0">
                          <a:solidFill>
                            <a:schemeClr val="tx1"/>
                          </a:solidFill>
                          <a:effectLst/>
                        </a:rPr>
                        <a:t>府政</a:t>
                      </a:r>
                      <a:r>
                        <a:rPr lang="ja-JP" altLang="ja-JP" sz="1400" b="1" kern="100" spc="-150" dirty="0" smtClean="0">
                          <a:solidFill>
                            <a:schemeClr val="tx1"/>
                          </a:solidFill>
                          <a:effectLst/>
                        </a:rPr>
                        <a:t>への</a:t>
                      </a:r>
                      <a:r>
                        <a:rPr lang="ja-JP" altLang="ja-JP" sz="1400" b="1" kern="100" spc="-150" dirty="0" smtClean="0">
                          <a:effectLst/>
                        </a:rPr>
                        <a:t>参画促進</a:t>
                      </a:r>
                      <a:endParaRPr lang="en-US" altLang="ja-JP" sz="1400" b="1" kern="100" spc="-150" dirty="0" smtClean="0">
                        <a:effectLst/>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6689273"/>
                  </a:ext>
                </a:extLst>
              </a:tr>
              <a:tr h="2300404">
                <a:tc>
                  <a:txBody>
                    <a:bodyPr/>
                    <a:lstStyle/>
                    <a:p>
                      <a:pPr algn="ctr">
                        <a:lnSpc>
                          <a:spcPct val="100000"/>
                        </a:lnSpc>
                        <a:spcAft>
                          <a:spcPts val="0"/>
                        </a:spcAft>
                      </a:pPr>
                      <a:r>
                        <a:rPr lang="ja-JP" altLang="en-US" sz="1400" b="1" kern="100" spc="-150" dirty="0" smtClean="0">
                          <a:solidFill>
                            <a:schemeClr val="tx1"/>
                          </a:solidFill>
                          <a:effectLst/>
                        </a:rPr>
                        <a:t>施策の方向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altLang="en-US" sz="1000" kern="100" spc="0" dirty="0" smtClean="0">
                          <a:solidFill>
                            <a:schemeClr val="bg1">
                              <a:lumMod val="50000"/>
                            </a:schemeClr>
                          </a:solidFill>
                          <a:effectLst/>
                        </a:rPr>
                        <a:t>● </a:t>
                      </a:r>
                      <a:r>
                        <a:rPr lang="ja-JP" altLang="en-US" sz="1400" kern="100" spc="0" dirty="0" smtClean="0">
                          <a:effectLst/>
                        </a:rPr>
                        <a:t>府民啓発の</a:t>
                      </a:r>
                      <a:r>
                        <a:rPr lang="ja-JP" altLang="en-US" sz="1400" kern="100" spc="-150" dirty="0" smtClean="0">
                          <a:effectLst/>
                        </a:rPr>
                        <a:t>充実</a:t>
                      </a:r>
                      <a:r>
                        <a:rPr lang="ja-JP" altLang="en-US" sz="1100" kern="100" spc="-150" dirty="0" smtClean="0">
                          <a:effectLst/>
                        </a:rPr>
                        <a:t>・</a:t>
                      </a:r>
                      <a:r>
                        <a:rPr lang="ja-JP" altLang="en-US" sz="1400" kern="100" spc="-300" dirty="0" smtClean="0">
                          <a:effectLst/>
                        </a:rPr>
                        <a:t>相</a:t>
                      </a:r>
                      <a:r>
                        <a:rPr lang="en-US" altLang="ja-JP" sz="1400" kern="100" spc="-300" baseline="0" dirty="0" smtClean="0">
                          <a:effectLst/>
                        </a:rPr>
                        <a:t>   </a:t>
                      </a:r>
                      <a:r>
                        <a:rPr lang="ja-JP" altLang="en-US" sz="1400" kern="100" spc="-300" dirty="0" smtClean="0">
                          <a:effectLst/>
                        </a:rPr>
                        <a:t>互　</a:t>
                      </a:r>
                      <a:endParaRPr lang="en-US" altLang="ja-JP" sz="1400" kern="100" spc="-300" dirty="0" smtClean="0">
                        <a:effectLst/>
                      </a:endParaRPr>
                    </a:p>
                    <a:p>
                      <a:pPr algn="just">
                        <a:lnSpc>
                          <a:spcPct val="100000"/>
                        </a:lnSpc>
                        <a:spcAft>
                          <a:spcPts val="0"/>
                        </a:spcAft>
                      </a:pPr>
                      <a:r>
                        <a:rPr lang="ja-JP" altLang="en-US" sz="1400" kern="100" spc="-300" dirty="0" smtClean="0">
                          <a:effectLst/>
                        </a:rPr>
                        <a:t>　</a:t>
                      </a:r>
                      <a:r>
                        <a:rPr lang="ja-JP" altLang="en-US" sz="1400" kern="100" spc="0" dirty="0" smtClean="0">
                          <a:effectLst/>
                        </a:rPr>
                        <a:t>理解の促進</a:t>
                      </a:r>
                      <a:endParaRPr lang="en-US" altLang="ja-JP" sz="1400" kern="100" spc="0" dirty="0" smtClean="0">
                        <a:effectLst/>
                      </a:endParaRPr>
                    </a:p>
                    <a:p>
                      <a:pPr algn="just">
                        <a:lnSpc>
                          <a:spcPct val="100000"/>
                        </a:lnSpc>
                        <a:spcAft>
                          <a:spcPts val="0"/>
                        </a:spcAft>
                      </a:pPr>
                      <a:r>
                        <a:rPr lang="ja-JP" altLang="en-US" sz="1400" kern="100" spc="0" dirty="0" smtClean="0">
                          <a:effectLst/>
                        </a:rPr>
                        <a:t>・ﾍｲﾄｽﾋﾟｰﾁ</a:t>
                      </a:r>
                      <a:r>
                        <a:rPr lang="ja-JP" altLang="en-US" sz="1400" kern="100" spc="-300" dirty="0" smtClean="0">
                          <a:effectLst/>
                        </a:rPr>
                        <a:t>解消推進条例</a:t>
                      </a:r>
                      <a:endParaRPr lang="en-US" altLang="ja-JP" sz="1400" kern="100" spc="-300" dirty="0" smtClean="0">
                        <a:effectLst/>
                      </a:endParaRPr>
                    </a:p>
                    <a:p>
                      <a:pPr algn="just">
                        <a:lnSpc>
                          <a:spcPct val="100000"/>
                        </a:lnSpc>
                        <a:spcAft>
                          <a:spcPts val="0"/>
                        </a:spcAft>
                      </a:pPr>
                      <a:r>
                        <a:rPr lang="ja-JP" altLang="en-US" sz="1400" kern="100" spc="-300" dirty="0" smtClean="0">
                          <a:effectLst/>
                        </a:rPr>
                        <a:t>　の</a:t>
                      </a:r>
                      <a:r>
                        <a:rPr lang="ja-JP" altLang="en-US" sz="1400" kern="100" spc="0" dirty="0" smtClean="0">
                          <a:effectLst/>
                        </a:rPr>
                        <a:t>周知</a:t>
                      </a:r>
                      <a:r>
                        <a:rPr lang="ja-JP" altLang="en-US" sz="1000" kern="100" spc="0" dirty="0" smtClean="0">
                          <a:effectLst/>
                        </a:rPr>
                        <a:t>・</a:t>
                      </a:r>
                      <a:r>
                        <a:rPr lang="ja-JP" altLang="en-US" sz="1400" kern="100" spc="0" dirty="0" smtClean="0">
                          <a:effectLst/>
                        </a:rPr>
                        <a:t>啓発</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新たな在留管理制度</a:t>
                      </a:r>
                      <a:endParaRPr lang="en-US" altLang="ja-JP" sz="1400" kern="100" spc="0" dirty="0" smtClean="0">
                        <a:effectLst/>
                      </a:endParaRPr>
                    </a:p>
                    <a:p>
                      <a:pPr algn="just">
                        <a:lnSpc>
                          <a:spcPct val="100000"/>
                        </a:lnSpc>
                        <a:spcAft>
                          <a:spcPts val="0"/>
                        </a:spcAft>
                      </a:pPr>
                      <a:r>
                        <a:rPr lang="ja-JP" altLang="en-US" sz="1400" kern="100" spc="0" dirty="0" smtClean="0">
                          <a:effectLst/>
                        </a:rPr>
                        <a:t>    に対する国への要望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生活情報提供の充実</a:t>
                      </a:r>
                      <a:endParaRPr lang="en-US" altLang="ja-JP" sz="1400" kern="100" spc="0" dirty="0" smtClean="0">
                        <a:effectLst/>
                      </a:endParaRPr>
                    </a:p>
                    <a:p>
                      <a:pPr algn="just">
                        <a:lnSpc>
                          <a:spcPts val="1800"/>
                        </a:lnSpc>
                        <a:spcAft>
                          <a:spcPts val="0"/>
                        </a:spcAft>
                      </a:pPr>
                      <a:r>
                        <a:rPr lang="ja-JP" altLang="en-US" sz="1400" kern="100" spc="0" dirty="0" smtClean="0">
                          <a:effectLst/>
                        </a:rPr>
                        <a:t>・</a:t>
                      </a:r>
                      <a:r>
                        <a:rPr lang="en-US" altLang="ja-JP" sz="1400" kern="100" spc="0" dirty="0" smtClean="0">
                          <a:effectLst/>
                        </a:rPr>
                        <a:t>ICT</a:t>
                      </a:r>
                      <a:r>
                        <a:rPr lang="ja-JP" altLang="en-US" sz="1400" kern="100" spc="0" dirty="0" smtClean="0">
                          <a:effectLst/>
                        </a:rPr>
                        <a:t>の活用による多</a:t>
                      </a:r>
                      <a:endParaRPr lang="en-US" altLang="ja-JP" sz="1400" kern="100" spc="0" dirty="0" smtClean="0">
                        <a:effectLst/>
                      </a:endParaRPr>
                    </a:p>
                    <a:p>
                      <a:pPr algn="just">
                        <a:lnSpc>
                          <a:spcPts val="1800"/>
                        </a:lnSpc>
                        <a:spcAft>
                          <a:spcPts val="0"/>
                        </a:spcAft>
                      </a:pPr>
                      <a:r>
                        <a:rPr lang="ja-JP" altLang="en-US" sz="1400" kern="100" spc="0" dirty="0" smtClean="0">
                          <a:effectLst/>
                        </a:rPr>
                        <a:t>　言語情報提供</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相談機能の充実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案内標識の整備</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日本語学習機会の</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情報提供等</a:t>
                      </a:r>
                      <a:endParaRPr lang="ja-JP" sz="1400" kern="100" spc="0" dirty="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健康に暮らすための</a:t>
                      </a:r>
                      <a:endParaRPr lang="en-US" altLang="ja-JP" sz="1400" kern="100" spc="0" dirty="0" smtClean="0">
                        <a:effectLst/>
                      </a:endParaRPr>
                    </a:p>
                    <a:p>
                      <a:pPr algn="just">
                        <a:lnSpc>
                          <a:spcPct val="100000"/>
                        </a:lnSpc>
                        <a:spcAft>
                          <a:spcPts val="0"/>
                        </a:spcAft>
                      </a:pPr>
                      <a:r>
                        <a:rPr lang="ja-JP" altLang="en-US" sz="1400" kern="100" spc="0" baseline="0" dirty="0" smtClean="0">
                          <a:effectLst/>
                        </a:rPr>
                        <a:t>    </a:t>
                      </a:r>
                      <a:r>
                        <a:rPr lang="ja-JP" altLang="en-US" sz="1400" kern="100" spc="0" dirty="0" smtClean="0">
                          <a:effectLst/>
                        </a:rPr>
                        <a:t>体制の充実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感染症流行時</a:t>
                      </a:r>
                      <a:r>
                        <a:rPr lang="ja-JP" altLang="en-US" sz="1400" kern="100" spc="-300" dirty="0" smtClean="0">
                          <a:effectLst/>
                        </a:rPr>
                        <a:t>におけ  </a:t>
                      </a:r>
                      <a:r>
                        <a:rPr lang="ja-JP" altLang="en-US" sz="1400" kern="100" spc="-300" dirty="0" err="1" smtClean="0">
                          <a:effectLst/>
                        </a:rPr>
                        <a:t>る</a:t>
                      </a:r>
                      <a:endParaRPr lang="en-US" altLang="ja-JP" sz="1400" kern="100" spc="-300" dirty="0" smtClean="0">
                        <a:effectLst/>
                      </a:endParaRPr>
                    </a:p>
                    <a:p>
                      <a:pPr algn="just">
                        <a:lnSpc>
                          <a:spcPct val="100000"/>
                        </a:lnSpc>
                        <a:spcAft>
                          <a:spcPts val="0"/>
                        </a:spcAft>
                      </a:pPr>
                      <a:r>
                        <a:rPr lang="en-US" altLang="ja-JP" sz="1400" kern="100" spc="-150" dirty="0" smtClean="0">
                          <a:effectLst/>
                        </a:rPr>
                        <a:t>       </a:t>
                      </a:r>
                      <a:r>
                        <a:rPr lang="ja-JP" altLang="en-US" sz="1400" kern="100" spc="0" dirty="0" smtClean="0">
                          <a:effectLst/>
                        </a:rPr>
                        <a:t>対応</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福祉サービスの利用</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促進</a:t>
                      </a:r>
                      <a:endParaRPr lang="en-US" altLang="ja-JP" sz="1400" kern="100" spc="0" dirty="0" smtClean="0">
                        <a:effectLst/>
                      </a:endParaRP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bg1">
                            <a:lumMod val="50000"/>
                          </a:schemeClr>
                        </a:solidFill>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050" kern="100" spc="0" dirty="0" smtClean="0">
                          <a:solidFill>
                            <a:schemeClr val="bg1">
                              <a:lumMod val="50000"/>
                            </a:schemeClr>
                          </a:solidFill>
                          <a:effectLst/>
                        </a:rPr>
                        <a:t>● </a:t>
                      </a:r>
                      <a:r>
                        <a:rPr lang="ja-JP" altLang="en-US" sz="1400" kern="100" spc="0" dirty="0" smtClean="0">
                          <a:effectLst/>
                        </a:rPr>
                        <a:t>法制度の改善等の国　</a:t>
                      </a:r>
                      <a:endParaRPr lang="en-US" altLang="ja-JP" sz="1400" kern="100" spc="0" dirty="0" smtClean="0">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400" kern="100" spc="0" baseline="0" dirty="0" smtClean="0">
                          <a:effectLst/>
                        </a:rPr>
                        <a:t>    </a:t>
                      </a:r>
                      <a:r>
                        <a:rPr lang="ja-JP" altLang="en-US" sz="1400" kern="100" spc="0" dirty="0" err="1" smtClean="0">
                          <a:effectLst/>
                        </a:rPr>
                        <a:t>への</a:t>
                      </a:r>
                      <a:r>
                        <a:rPr lang="ja-JP" altLang="en-US" sz="1400" kern="100" spc="0" dirty="0" smtClean="0">
                          <a:effectLst/>
                        </a:rPr>
                        <a:t>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a:t>
                      </a:r>
                      <a:r>
                        <a:rPr lang="ja-JP" altLang="en-US" sz="1800" kern="100" spc="0" dirty="0" smtClean="0">
                          <a:solidFill>
                            <a:schemeClr val="bg1">
                              <a:lumMod val="50000"/>
                            </a:schemeClr>
                          </a:solidFill>
                          <a:effectLst/>
                        </a:rPr>
                        <a:t> </a:t>
                      </a:r>
                      <a:r>
                        <a:rPr lang="ja-JP" altLang="en-US" sz="1400" kern="100" spc="0" dirty="0" smtClean="0">
                          <a:solidFill>
                            <a:schemeClr val="dk1"/>
                          </a:solidFill>
                          <a:effectLst/>
                        </a:rPr>
                        <a:t>情報</a:t>
                      </a:r>
                      <a:r>
                        <a:rPr lang="ja-JP" altLang="en-US" sz="1400" kern="100" spc="0" dirty="0" smtClean="0">
                          <a:effectLst/>
                        </a:rPr>
                        <a:t>発信</a:t>
                      </a:r>
                      <a:r>
                        <a:rPr lang="ja-JP" altLang="en-US" sz="1400" kern="100" spc="-300" dirty="0" smtClean="0">
                          <a:effectLst/>
                        </a:rPr>
                        <a:t>等による</a:t>
                      </a:r>
                      <a:r>
                        <a:rPr lang="ja-JP" altLang="en-US" sz="1400" kern="100" spc="0" dirty="0" smtClean="0">
                          <a:effectLst/>
                        </a:rPr>
                        <a:t>支援</a:t>
                      </a:r>
                      <a:endParaRPr lang="en-US" altLang="ja-JP" sz="1400" kern="100" spc="0" dirty="0" smtClean="0">
                        <a:effectLst/>
                      </a:endParaRPr>
                    </a:p>
                    <a:p>
                      <a:pPr algn="just">
                        <a:lnSpc>
                          <a:spcPct val="100000"/>
                        </a:lnSpc>
                        <a:spcAft>
                          <a:spcPts val="0"/>
                        </a:spcAft>
                      </a:pPr>
                      <a:r>
                        <a:rPr lang="ja-JP" altLang="en-US" sz="1400" b="1" kern="100" spc="0" dirty="0" smtClean="0">
                          <a:effectLst/>
                        </a:rPr>
                        <a:t>　　　　　　     </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効果的な情報伝達体</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制の整備</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p>
                      <a:pPr algn="just">
                        <a:lnSpc>
                          <a:spcPts val="400"/>
                        </a:lnSpc>
                        <a:spcAft>
                          <a:spcPts val="0"/>
                        </a:spcAft>
                      </a:pP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避難所における支援</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1" kern="100" spc="0" dirty="0" smtClean="0">
                          <a:solidFill>
                            <a:schemeClr val="tx1"/>
                          </a:solidFill>
                          <a:effectLst/>
                          <a:latin typeface="+mn-ea"/>
                          <a:ea typeface="+mn-ea"/>
                          <a:cs typeface="Times New Roman" panose="02020603050405020304" pitchFamily="18" charset="0"/>
                        </a:rPr>
                        <a:t>                         【</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住宅入居にかかわる</a:t>
                      </a:r>
                      <a:endParaRPr lang="en-US" altLang="ja-JP" sz="1400" kern="100" spc="0" dirty="0" smtClean="0">
                        <a:solidFill>
                          <a:schemeClr val="tx1"/>
                        </a:solidFill>
                        <a:effectLst/>
                      </a:endParaRPr>
                    </a:p>
                    <a:p>
                      <a:pPr algn="just">
                        <a:lnSpc>
                          <a:spcPct val="1000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啓発等の充実</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･多言語による情報</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提供</a:t>
                      </a:r>
                      <a:r>
                        <a:rPr lang="en-US" altLang="ja-JP" sz="1400" b="1" kern="100" spc="0" dirty="0" smtClean="0">
                          <a:solidFill>
                            <a:schemeClr val="tx1"/>
                          </a:solidFill>
                          <a:effectLst/>
                          <a:latin typeface="+mn-ea"/>
                          <a:ea typeface="+mn-ea"/>
                        </a:rPr>
                        <a:t>【</a:t>
                      </a:r>
                      <a:r>
                        <a:rPr lang="ja-JP" altLang="en-US" sz="1400" b="1" kern="100" spc="0" dirty="0" smtClean="0">
                          <a:solidFill>
                            <a:schemeClr val="tx1"/>
                          </a:solidFill>
                          <a:effectLst/>
                          <a:latin typeface="+mn-ea"/>
                          <a:ea typeface="+mn-ea"/>
                        </a:rPr>
                        <a:t>新</a:t>
                      </a:r>
                      <a:r>
                        <a:rPr lang="en-US" altLang="ja-JP" sz="1400" b="1" kern="100" spc="0" dirty="0" smtClean="0">
                          <a:solidFill>
                            <a:schemeClr val="tx1"/>
                          </a:solidFill>
                          <a:effectLst/>
                          <a:latin typeface="+mn-ea"/>
                          <a:ea typeface="+mn-ea"/>
                        </a:rPr>
                        <a:t>】</a:t>
                      </a:r>
                    </a:p>
                    <a:p>
                      <a:pPr algn="just">
                        <a:lnSpc>
                          <a:spcPts val="400"/>
                        </a:lnSpc>
                        <a:spcAft>
                          <a:spcPts val="0"/>
                        </a:spcAft>
                      </a:pPr>
                      <a:endParaRPr lang="en-US" altLang="ja-JP" sz="1050" kern="100" spc="0" dirty="0" smtClean="0">
                        <a:solidFill>
                          <a:schemeClr val="tx1"/>
                        </a:solidFill>
                        <a:effectLst/>
                      </a:endParaRPr>
                    </a:p>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就労</a:t>
                      </a:r>
                      <a:r>
                        <a:rPr lang="ja-JP" altLang="en-US" sz="1400" kern="100" spc="-150" dirty="0" smtClean="0">
                          <a:solidFill>
                            <a:schemeClr val="tx1"/>
                          </a:solidFill>
                          <a:effectLst/>
                        </a:rPr>
                        <a:t>にかかわる啓</a:t>
                      </a:r>
                      <a:r>
                        <a:rPr lang="ja-JP" altLang="en-US" sz="1400" kern="100" spc="0" dirty="0" smtClean="0">
                          <a:solidFill>
                            <a:schemeClr val="tx1"/>
                          </a:solidFill>
                          <a:effectLst/>
                        </a:rPr>
                        <a:t>発</a:t>
                      </a:r>
                      <a:r>
                        <a:rPr lang="ja-JP" altLang="en-US" sz="1400" kern="100" spc="-150" dirty="0" smtClean="0">
                          <a:solidFill>
                            <a:schemeClr val="tx1"/>
                          </a:solidFill>
                          <a:effectLst/>
                        </a:rPr>
                        <a:t>等 </a:t>
                      </a:r>
                      <a:endParaRPr lang="en-US" altLang="ja-JP" sz="1400" kern="100" spc="-150" dirty="0" smtClean="0">
                        <a:solidFill>
                          <a:schemeClr val="tx1"/>
                        </a:solidFill>
                        <a:effectLst/>
                      </a:endParaRPr>
                    </a:p>
                    <a:p>
                      <a:pPr algn="just">
                        <a:lnSpc>
                          <a:spcPct val="100000"/>
                        </a:lnSpc>
                        <a:spcAft>
                          <a:spcPts val="0"/>
                        </a:spcAft>
                      </a:pPr>
                      <a:r>
                        <a:rPr lang="ja-JP" altLang="en-US" sz="1400" kern="100" spc="-150" dirty="0" smtClean="0">
                          <a:solidFill>
                            <a:schemeClr val="tx1"/>
                          </a:solidFill>
                          <a:effectLst/>
                        </a:rPr>
                        <a:t>　</a:t>
                      </a:r>
                      <a:r>
                        <a:rPr lang="ja-JP" altLang="en-US" sz="1400" kern="100" spc="0" dirty="0" smtClean="0">
                          <a:solidFill>
                            <a:schemeClr val="tx1"/>
                          </a:solidFill>
                          <a:effectLst/>
                        </a:rPr>
                        <a:t>の充実</a:t>
                      </a:r>
                      <a:endParaRPr lang="en-US" altLang="ja-JP" sz="1400" kern="100" spc="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コミュニケーション</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能力</a:t>
                      </a:r>
                      <a:r>
                        <a:rPr lang="ja-JP" altLang="en-US" sz="900" kern="100" spc="0" baseline="0" dirty="0" smtClean="0">
                          <a:solidFill>
                            <a:schemeClr val="tx1"/>
                          </a:solidFill>
                          <a:effectLst/>
                        </a:rPr>
                        <a:t> </a:t>
                      </a:r>
                      <a:r>
                        <a:rPr lang="ja-JP" altLang="en-US" sz="1400" kern="100" spc="0" dirty="0" smtClean="0">
                          <a:solidFill>
                            <a:schemeClr val="tx1"/>
                          </a:solidFill>
                          <a:effectLst/>
                        </a:rPr>
                        <a:t>の育成と国際理</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解教育の充実</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交流機会の拡充</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ja-JP" altLang="en-US" sz="1050" kern="100" spc="0" dirty="0" smtClean="0">
                          <a:solidFill>
                            <a:schemeClr val="tx1"/>
                          </a:solidFill>
                          <a:effectLst/>
                        </a:rPr>
                        <a:t>● </a:t>
                      </a:r>
                      <a:r>
                        <a:rPr lang="ja-JP" altLang="en-US" sz="1400" kern="100" spc="-150" dirty="0" smtClean="0">
                          <a:solidFill>
                            <a:schemeClr val="tx1"/>
                          </a:solidFill>
                          <a:effectLst/>
                        </a:rPr>
                        <a:t>在日外国人教育の充実</a:t>
                      </a:r>
                      <a:endParaRPr lang="en-US" altLang="ja-JP" sz="1400" kern="100" spc="-150" dirty="0" smtClean="0">
                        <a:solidFill>
                          <a:schemeClr val="tx1"/>
                        </a:solidFill>
                        <a:effectLst/>
                      </a:endParaRPr>
                    </a:p>
                    <a:p>
                      <a:pPr algn="just">
                        <a:lnSpc>
                          <a:spcPts val="1800"/>
                        </a:lnSpc>
                        <a:spcAft>
                          <a:spcPts val="0"/>
                        </a:spcAft>
                      </a:pPr>
                      <a:r>
                        <a:rPr lang="ja-JP" altLang="en-US" sz="1400" kern="100" spc="0" dirty="0" smtClean="0">
                          <a:solidFill>
                            <a:schemeClr val="tx1"/>
                          </a:solidFill>
                          <a:effectLst/>
                        </a:rPr>
                        <a:t>・</a:t>
                      </a:r>
                      <a:r>
                        <a:rPr lang="ja-JP" altLang="en-US" sz="1400" kern="100" spc="-300" dirty="0" smtClean="0">
                          <a:solidFill>
                            <a:schemeClr val="tx1"/>
                          </a:solidFill>
                          <a:effectLst/>
                        </a:rPr>
                        <a:t>多言語による情報提供・  </a:t>
                      </a:r>
                      <a:endParaRPr lang="en-US" altLang="ja-JP" sz="1400" kern="100" spc="-300" dirty="0" smtClean="0">
                        <a:solidFill>
                          <a:schemeClr val="tx1"/>
                        </a:solidFill>
                        <a:effectLst/>
                      </a:endParaRPr>
                    </a:p>
                    <a:p>
                      <a:pPr algn="just">
                        <a:lnSpc>
                          <a:spcPts val="1800"/>
                        </a:lnSpc>
                        <a:spcAft>
                          <a:spcPts val="0"/>
                        </a:spcAft>
                      </a:pPr>
                      <a:r>
                        <a:rPr lang="en-US" altLang="ja-JP" sz="1400" kern="100" spc="-300" dirty="0" smtClean="0">
                          <a:solidFill>
                            <a:schemeClr val="tx1"/>
                          </a:solidFill>
                          <a:effectLst/>
                        </a:rPr>
                        <a:t>  </a:t>
                      </a:r>
                      <a:r>
                        <a:rPr lang="ja-JP" altLang="en-US" sz="1400" kern="100" spc="-300" dirty="0" smtClean="0">
                          <a:solidFill>
                            <a:schemeClr val="tx1"/>
                          </a:solidFill>
                          <a:effectLst/>
                        </a:rPr>
                        <a:t>　          </a:t>
                      </a:r>
                      <a:r>
                        <a:rPr lang="ja-JP" altLang="en-US" sz="1400" kern="100" spc="0" dirty="0" smtClean="0">
                          <a:solidFill>
                            <a:schemeClr val="tx1"/>
                          </a:solidFill>
                          <a:effectLst/>
                        </a:rPr>
                        <a:t>個別相談</a:t>
                      </a:r>
                      <a:r>
                        <a:rPr lang="en-US" altLang="ja-JP" sz="1400" b="1" kern="100" spc="0" dirty="0" smtClean="0">
                          <a:solidFill>
                            <a:schemeClr val="tx1"/>
                          </a:solidFill>
                          <a:effectLst/>
                        </a:rPr>
                        <a:t>【</a:t>
                      </a:r>
                      <a:r>
                        <a:rPr lang="ja-JP" altLang="en-US" sz="1400" b="1" kern="100" spc="0" dirty="0" smtClean="0">
                          <a:solidFill>
                            <a:schemeClr val="tx1"/>
                          </a:solidFill>
                          <a:effectLst/>
                        </a:rPr>
                        <a:t>新</a:t>
                      </a:r>
                      <a:r>
                        <a:rPr lang="en-US" altLang="ja-JP" sz="1400" b="1" kern="100" spc="0" dirty="0" smtClean="0">
                          <a:solidFill>
                            <a:schemeClr val="tx1"/>
                          </a:solidFill>
                          <a:effectLst/>
                        </a:rPr>
                        <a:t>】</a:t>
                      </a: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・外国籍の子どもたち</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　への就学支援</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500" kern="100" spc="0" baseline="0" dirty="0" smtClean="0">
                          <a:solidFill>
                            <a:schemeClr val="tx1"/>
                          </a:solidFill>
                          <a:effectLst/>
                        </a:rPr>
                        <a:t> </a:t>
                      </a:r>
                      <a:r>
                        <a:rPr lang="ja-JP" altLang="en-US" sz="1400" kern="100" spc="-150" dirty="0" smtClean="0">
                          <a:solidFill>
                            <a:schemeClr val="tx1"/>
                          </a:solidFill>
                          <a:effectLst/>
                        </a:rPr>
                        <a:t>地域社会への参画支援</a:t>
                      </a:r>
                      <a:endParaRPr lang="en-US" altLang="ja-JP" sz="1400" kern="100" spc="-15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400" kern="100" spc="-150" dirty="0" smtClean="0">
                          <a:solidFill>
                            <a:schemeClr val="tx1"/>
                          </a:solidFill>
                          <a:effectLst/>
                        </a:rPr>
                        <a:t>　　　　　　　   　</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40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 </a:t>
                      </a:r>
                      <a:r>
                        <a:rPr lang="ja-JP" altLang="en-US" sz="1400" kern="100" spc="-300" dirty="0" smtClean="0">
                          <a:solidFill>
                            <a:schemeClr val="tx1"/>
                          </a:solidFill>
                          <a:effectLst/>
                        </a:rPr>
                        <a:t>留学生</a:t>
                      </a:r>
                      <a:r>
                        <a:rPr lang="ja-JP" altLang="en-US" sz="1400" kern="100" spc="-150" dirty="0" smtClean="0">
                          <a:solidFill>
                            <a:schemeClr val="tx1"/>
                          </a:solidFill>
                          <a:effectLst/>
                        </a:rPr>
                        <a:t>の</a:t>
                      </a:r>
                      <a:r>
                        <a:rPr lang="ja-JP" altLang="en-US" sz="1400" kern="100" spc="-300" dirty="0" smtClean="0">
                          <a:solidFill>
                            <a:schemeClr val="tx1"/>
                          </a:solidFill>
                          <a:effectLst/>
                        </a:rPr>
                        <a:t>就職</a:t>
                      </a:r>
                      <a:r>
                        <a:rPr lang="ja-JP" altLang="en-US" sz="1400" kern="100" spc="-150" dirty="0" smtClean="0">
                          <a:solidFill>
                            <a:schemeClr val="tx1"/>
                          </a:solidFill>
                          <a:effectLst/>
                        </a:rPr>
                        <a:t>促進</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1400" kern="100" spc="0" baseline="0" dirty="0" smtClean="0">
                          <a:solidFill>
                            <a:schemeClr val="tx1"/>
                          </a:solidFill>
                          <a:effectLst/>
                        </a:rPr>
                        <a:t> </a:t>
                      </a:r>
                      <a:r>
                        <a:rPr lang="ja-JP" altLang="ja-JP" sz="1400" kern="100" spc="-300" dirty="0" smtClean="0">
                          <a:solidFill>
                            <a:schemeClr val="tx1"/>
                          </a:solidFill>
                          <a:effectLst/>
                        </a:rPr>
                        <a:t>府政への参</a:t>
                      </a:r>
                      <a:r>
                        <a:rPr lang="ja-JP" altLang="ja-JP" sz="1400" kern="100" spc="-150" dirty="0" smtClean="0">
                          <a:solidFill>
                            <a:schemeClr val="tx1"/>
                          </a:solidFill>
                          <a:effectLst/>
                        </a:rPr>
                        <a:t>画促進</a:t>
                      </a:r>
                      <a:endParaRPr lang="en-US" altLang="ja-JP" sz="1400" kern="100" spc="-15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8091273"/>
                  </a:ext>
                </a:extLst>
              </a:tr>
            </a:tbl>
          </a:graphicData>
        </a:graphic>
      </p:graphicFrame>
      <p:sp>
        <p:nvSpPr>
          <p:cNvPr id="13" name="テキスト ボックス 12"/>
          <p:cNvSpPr txBox="1"/>
          <p:nvPr/>
        </p:nvSpPr>
        <p:spPr>
          <a:xfrm>
            <a:off x="115243" y="6335033"/>
            <a:ext cx="14580230" cy="307777"/>
          </a:xfrm>
          <a:prstGeom prst="rect">
            <a:avLst/>
          </a:prstGeom>
          <a:noFill/>
        </p:spPr>
        <p:txBody>
          <a:bodyPr wrap="square" rtlCol="0">
            <a:spAutoFit/>
          </a:bodyPr>
          <a:lstStyle/>
          <a:p>
            <a:r>
              <a:rPr kumimoji="1" lang="ja-JP" altLang="en-US" sz="1400" dirty="0" smtClean="0"/>
              <a:t>　在日外国人を取り巻く状況の変化や今日的課題を踏まえ、人権尊重意識の高揚や日常生活の様々な場面における多言語による情報提供、相談体制の充実を図る。</a:t>
            </a:r>
            <a:endParaRPr kumimoji="1" lang="ja-JP" altLang="en-US" sz="1400" dirty="0"/>
          </a:p>
        </p:txBody>
      </p:sp>
      <p:sp>
        <p:nvSpPr>
          <p:cNvPr id="46" name="正方形/長方形 45"/>
          <p:cNvSpPr/>
          <p:nvPr/>
        </p:nvSpPr>
        <p:spPr>
          <a:xfrm>
            <a:off x="61593" y="6194893"/>
            <a:ext cx="14629907" cy="602356"/>
          </a:xfrm>
          <a:prstGeom prst="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角丸四角形 46"/>
          <p:cNvSpPr/>
          <p:nvPr/>
        </p:nvSpPr>
        <p:spPr>
          <a:xfrm>
            <a:off x="6303401" y="522059"/>
            <a:ext cx="3319571"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大阪で暮らす在日外国人の状況</a:t>
            </a:r>
            <a:endParaRPr kumimoji="1" lang="ja-JP" altLang="en-US" sz="1600" dirty="0">
              <a:solidFill>
                <a:schemeClr val="tx1"/>
              </a:solidFill>
            </a:endParaRPr>
          </a:p>
        </p:txBody>
      </p:sp>
      <p:sp>
        <p:nvSpPr>
          <p:cNvPr id="15" name="テキスト ボックス 14"/>
          <p:cNvSpPr txBox="1"/>
          <p:nvPr/>
        </p:nvSpPr>
        <p:spPr>
          <a:xfrm>
            <a:off x="7380287" y="859949"/>
            <a:ext cx="8009478" cy="307777"/>
          </a:xfrm>
          <a:prstGeom prst="rect">
            <a:avLst/>
          </a:prstGeom>
          <a:noFill/>
        </p:spPr>
        <p:txBody>
          <a:bodyPr wrap="square" rtlCol="0">
            <a:spAutoFit/>
          </a:bodyPr>
          <a:lstStyle/>
          <a:p>
            <a:r>
              <a:rPr kumimoji="1" lang="en-US" altLang="ja-JP" sz="1400" dirty="0" smtClean="0"/>
              <a:t>【</a:t>
            </a:r>
            <a:r>
              <a:rPr kumimoji="1" lang="ja-JP" altLang="en-US" sz="1400" dirty="0" smtClean="0"/>
              <a:t>国籍・地域別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在留資格別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外国人労働者数</a:t>
            </a:r>
            <a:r>
              <a:rPr kumimoji="1" lang="en-US" altLang="ja-JP" sz="1400" dirty="0" smtClean="0"/>
              <a:t>】</a:t>
            </a:r>
            <a:endParaRPr kumimoji="1" lang="ja-JP" altLang="en-US" sz="1400" dirty="0"/>
          </a:p>
        </p:txBody>
      </p:sp>
      <p:sp>
        <p:nvSpPr>
          <p:cNvPr id="49" name="テキスト ボックス 48"/>
          <p:cNvSpPr txBox="1"/>
          <p:nvPr/>
        </p:nvSpPr>
        <p:spPr>
          <a:xfrm>
            <a:off x="7595526" y="1144510"/>
            <a:ext cx="2592000" cy="972000"/>
          </a:xfrm>
          <a:prstGeom prst="rect">
            <a:avLst/>
          </a:prstGeom>
          <a:noFill/>
          <a:ln>
            <a:solidFill>
              <a:schemeClr val="tx1"/>
            </a:solidFill>
          </a:ln>
        </p:spPr>
        <p:txBody>
          <a:bodyPr wrap="square" rtlCol="0">
            <a:spAutoFit/>
          </a:bodyPr>
          <a:lstStyle/>
          <a:p>
            <a:r>
              <a:rPr kumimoji="1" lang="ja-JP" altLang="en-US" sz="1400" dirty="0"/>
              <a:t>韓国・朝鮮</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152,768</a:t>
            </a:r>
            <a:r>
              <a:rPr kumimoji="1" lang="ja-JP" altLang="en-US" sz="1000" dirty="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72.4</a:t>
            </a:r>
            <a:r>
              <a:rPr kumimoji="1" lang="en-US" altLang="ja-JP" sz="1000" dirty="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33,375</a:t>
            </a:r>
            <a:r>
              <a:rPr kumimoji="1" lang="ja-JP" altLang="en-US" sz="1000" dirty="0">
                <a:latin typeface="Arial" panose="020B0604020202020204" pitchFamily="34" charset="0"/>
                <a:cs typeface="Arial" panose="020B0604020202020204" pitchFamily="34" charset="0"/>
              </a:rPr>
              <a:t>人</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15.8%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ブラジル</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4,946</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4,367</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2.1</a:t>
            </a:r>
            <a:r>
              <a:rPr kumimoji="1" lang="en-US" altLang="ja-JP" sz="1000" dirty="0" smtClean="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3" name="テキスト ボックス 52"/>
          <p:cNvSpPr txBox="1"/>
          <p:nvPr/>
        </p:nvSpPr>
        <p:spPr>
          <a:xfrm>
            <a:off x="10297220" y="1130870"/>
            <a:ext cx="2592000" cy="972000"/>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130,888</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62.1%</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21,985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10.4%</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日本人</a:t>
            </a:r>
            <a:r>
              <a:rPr kumimoji="1" lang="ja-JP" altLang="en-US" sz="1400" dirty="0"/>
              <a:t>の配偶者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13,025</a:t>
            </a:r>
            <a:r>
              <a:rPr kumimoji="1" lang="ja-JP" altLang="en-US" sz="1000" dirty="0">
                <a:latin typeface="Arial" panose="020B0604020202020204" pitchFamily="34" charset="0"/>
                <a:cs typeface="Arial" panose="020B0604020202020204" pitchFamily="34" charset="0"/>
              </a:rPr>
              <a:t>人</a:t>
            </a:r>
            <a:r>
              <a:rPr kumimoji="1" lang="ja-JP" altLang="en-US" sz="8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6.2%</a:t>
            </a:r>
            <a:r>
              <a:rPr kumimoji="1" lang="ja-JP" altLang="en-US" sz="1000" dirty="0">
                <a:latin typeface="Arial" panose="020B0604020202020204" pitchFamily="34" charset="0"/>
                <a:cs typeface="Arial" panose="020B0604020202020204" pitchFamily="34" charset="0"/>
              </a:rPr>
              <a:t>）</a:t>
            </a:r>
          </a:p>
          <a:p>
            <a:r>
              <a:rPr kumimoji="1" lang="ja-JP" altLang="en-US" sz="1400" dirty="0"/>
              <a:t>定住者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11,794</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5.6%</a:t>
            </a:r>
            <a:r>
              <a:rPr kumimoji="1" lang="ja-JP" altLang="en-US" sz="1000" dirty="0">
                <a:latin typeface="Arial" panose="020B0604020202020204" pitchFamily="34" charset="0"/>
                <a:cs typeface="Arial" panose="020B0604020202020204" pitchFamily="34" charset="0"/>
              </a:rPr>
              <a:t>）</a:t>
            </a:r>
          </a:p>
        </p:txBody>
      </p:sp>
      <p:sp>
        <p:nvSpPr>
          <p:cNvPr id="54" name="テキスト ボックス 53"/>
          <p:cNvSpPr txBox="1"/>
          <p:nvPr/>
        </p:nvSpPr>
        <p:spPr>
          <a:xfrm>
            <a:off x="10304076" y="2386259"/>
            <a:ext cx="2592000" cy="954107"/>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74,706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28.4%</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57,379</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21.8%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留学</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28,666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10.9</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spc="-150" dirty="0"/>
              <a:t>技術</a:t>
            </a:r>
            <a:r>
              <a:rPr kumimoji="1" lang="ja-JP" altLang="en-US" sz="1100" spc="-150" dirty="0"/>
              <a:t>・</a:t>
            </a:r>
            <a:r>
              <a:rPr kumimoji="1" lang="ja-JP" altLang="en-US" sz="1400" spc="-150" dirty="0"/>
              <a:t>人文</a:t>
            </a:r>
            <a:r>
              <a:rPr kumimoji="1" lang="ja-JP" altLang="en-US" sz="1100" spc="-150" dirty="0"/>
              <a:t>・</a:t>
            </a:r>
            <a:r>
              <a:rPr kumimoji="1" lang="ja-JP" altLang="en-US" sz="1400" spc="-150" dirty="0"/>
              <a:t>国際</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25,466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9.7%</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p:txBody>
      </p:sp>
      <p:sp>
        <p:nvSpPr>
          <p:cNvPr id="21" name="下矢印 20"/>
          <p:cNvSpPr/>
          <p:nvPr/>
        </p:nvSpPr>
        <p:spPr>
          <a:xfrm>
            <a:off x="8717265" y="2159955"/>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3204919" y="1358563"/>
            <a:ext cx="1625009" cy="1795363"/>
          </a:xfrm>
          <a:prstGeom prst="rect">
            <a:avLst/>
          </a:prstGeom>
          <a:noFill/>
        </p:spPr>
        <p:txBody>
          <a:bodyPr wrap="square" rtlCol="0">
            <a:spAutoFit/>
          </a:bodyPr>
          <a:lstStyle/>
          <a:p>
            <a:r>
              <a:rPr kumimoji="1" lang="en-US" altLang="ja-JP" sz="1200" dirty="0" smtClean="0">
                <a:latin typeface="Arial" panose="020B0604020202020204" pitchFamily="34" charset="0"/>
                <a:cs typeface="Arial" panose="020B0604020202020204" pitchFamily="34" charset="0"/>
              </a:rPr>
              <a:t>H20</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2008</a:t>
            </a:r>
            <a:r>
              <a:rPr kumimoji="1" lang="ja-JP" altLang="en-US" sz="1200" dirty="0" smtClean="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dirty="0" smtClean="0">
                <a:latin typeface="Arial" panose="020B0604020202020204" pitchFamily="34" charset="0"/>
                <a:cs typeface="Arial" panose="020B0604020202020204" pitchFamily="34" charset="0"/>
              </a:rPr>
              <a:t>      24,065</a:t>
            </a:r>
            <a:r>
              <a:rPr kumimoji="1" lang="ja-JP" altLang="en-US" sz="1200" dirty="0" smtClean="0">
                <a:latin typeface="Arial" panose="020B0604020202020204" pitchFamily="34" charset="0"/>
                <a:cs typeface="Arial" panose="020B0604020202020204" pitchFamily="34" charset="0"/>
              </a:rPr>
              <a:t>人</a:t>
            </a:r>
            <a:endParaRPr kumimoji="1" lang="en-US" altLang="ja-JP" sz="1200" dirty="0" smtClean="0">
              <a:latin typeface="Arial" panose="020B0604020202020204" pitchFamily="34" charset="0"/>
              <a:cs typeface="Arial" panose="020B0604020202020204" pitchFamily="34" charset="0"/>
            </a:endParaRPr>
          </a:p>
          <a:p>
            <a:endParaRPr kumimoji="1" lang="en-US" altLang="ja-JP" sz="1400" dirty="0">
              <a:latin typeface="Arial" panose="020B0604020202020204" pitchFamily="34" charset="0"/>
              <a:cs typeface="Arial" panose="020B0604020202020204" pitchFamily="34" charset="0"/>
            </a:endParaRPr>
          </a:p>
          <a:p>
            <a:pPr>
              <a:lnSpc>
                <a:spcPts val="2400"/>
              </a:lnSpc>
            </a:pPr>
            <a:r>
              <a:rPr kumimoji="1" lang="ja-JP" altLang="en-US" sz="1400" dirty="0" smtClean="0">
                <a:latin typeface="Arial" panose="020B0604020202020204" pitchFamily="34" charset="0"/>
                <a:cs typeface="Arial" panose="020B0604020202020204" pitchFamily="34" charset="0"/>
              </a:rPr>
              <a:t>         　</a:t>
            </a:r>
            <a:r>
              <a:rPr kumimoji="1" lang="ja-JP" altLang="en-US" sz="1200" dirty="0" smtClean="0">
                <a:latin typeface="Arial" panose="020B0604020202020204" pitchFamily="34" charset="0"/>
                <a:cs typeface="Arial" panose="020B0604020202020204" pitchFamily="34" charset="0"/>
              </a:rPr>
              <a:t>（約</a:t>
            </a:r>
            <a:r>
              <a:rPr kumimoji="1" lang="en-US" altLang="ja-JP" sz="1200" dirty="0" smtClean="0">
                <a:latin typeface="Arial" panose="020B0604020202020204" pitchFamily="34" charset="0"/>
                <a:cs typeface="Arial" panose="020B0604020202020204" pitchFamily="34" charset="0"/>
              </a:rPr>
              <a:t>5</a:t>
            </a:r>
            <a:r>
              <a:rPr kumimoji="1" lang="ja-JP" altLang="en-US" sz="1200" dirty="0" smtClean="0">
                <a:latin typeface="Arial" panose="020B0604020202020204" pitchFamily="34" charset="0"/>
                <a:cs typeface="Arial" panose="020B0604020202020204" pitchFamily="34" charset="0"/>
              </a:rPr>
              <a:t>倍）</a:t>
            </a:r>
            <a:endParaRPr kumimoji="1" lang="en-US" altLang="ja-JP" sz="1200" dirty="0" smtClean="0">
              <a:latin typeface="Arial" panose="020B0604020202020204" pitchFamily="34" charset="0"/>
              <a:cs typeface="Arial" panose="020B0604020202020204" pitchFamily="34" charset="0"/>
            </a:endParaRPr>
          </a:p>
          <a:p>
            <a:r>
              <a:rPr kumimoji="1" lang="en-US" altLang="ja-JP" sz="1400" dirty="0" smtClean="0">
                <a:latin typeface="Arial" panose="020B0604020202020204" pitchFamily="34" charset="0"/>
                <a:cs typeface="Arial" panose="020B0604020202020204" pitchFamily="34" charset="0"/>
              </a:rPr>
              <a:t>              </a:t>
            </a:r>
            <a:endParaRPr kumimoji="1" lang="en-US" altLang="ja-JP" sz="1400" dirty="0"/>
          </a:p>
          <a:p>
            <a:pPr>
              <a:lnSpc>
                <a:spcPts val="1600"/>
              </a:lnSpc>
            </a:pPr>
            <a:r>
              <a:rPr kumimoji="1" lang="en-US" altLang="ja-JP" sz="1200" dirty="0" smtClean="0">
                <a:latin typeface="Arial" panose="020B0604020202020204" pitchFamily="34" charset="0"/>
                <a:cs typeface="Arial" panose="020B0604020202020204" pitchFamily="34" charset="0"/>
              </a:rPr>
              <a:t>R4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2022</a:t>
            </a:r>
            <a:r>
              <a:rPr kumimoji="1" lang="ja-JP" altLang="en-US" sz="1200" dirty="0" smtClean="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smtClean="0">
                <a:latin typeface="Arial" panose="020B0604020202020204" pitchFamily="34" charset="0"/>
                <a:cs typeface="Arial" panose="020B0604020202020204" pitchFamily="34" charset="0"/>
              </a:rPr>
              <a:t>     124,570</a:t>
            </a:r>
            <a:r>
              <a:rPr kumimoji="1" lang="ja-JP" altLang="en-US" sz="1200" smtClean="0"/>
              <a:t>人</a:t>
            </a:r>
            <a:endParaRPr kumimoji="1" lang="en-US" altLang="ja-JP" sz="1200" dirty="0" smtClean="0"/>
          </a:p>
        </p:txBody>
      </p:sp>
      <p:sp>
        <p:nvSpPr>
          <p:cNvPr id="55" name="下矢印 54"/>
          <p:cNvSpPr/>
          <p:nvPr/>
        </p:nvSpPr>
        <p:spPr>
          <a:xfrm>
            <a:off x="11438877" y="2167352"/>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13613124" y="2181576"/>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303401" y="815180"/>
            <a:ext cx="8375446" cy="25812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9420573" y="2156021"/>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2022</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7" name="テキスト ボックス 56"/>
          <p:cNvSpPr txBox="1"/>
          <p:nvPr/>
        </p:nvSpPr>
        <p:spPr>
          <a:xfrm>
            <a:off x="9386990" y="927903"/>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58" name="テキスト ボックス 57"/>
          <p:cNvSpPr txBox="1"/>
          <p:nvPr/>
        </p:nvSpPr>
        <p:spPr>
          <a:xfrm>
            <a:off x="12161279" y="2163990"/>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2022</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9" name="テキスト ボックス 58"/>
          <p:cNvSpPr txBox="1"/>
          <p:nvPr/>
        </p:nvSpPr>
        <p:spPr>
          <a:xfrm>
            <a:off x="12101443" y="906276"/>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32" name="テキスト ボックス 31"/>
          <p:cNvSpPr txBox="1"/>
          <p:nvPr/>
        </p:nvSpPr>
        <p:spPr>
          <a:xfrm>
            <a:off x="7595525" y="2384236"/>
            <a:ext cx="2557469" cy="954107"/>
          </a:xfrm>
          <a:prstGeom prst="rect">
            <a:avLst/>
          </a:prstGeom>
          <a:noFill/>
          <a:ln>
            <a:solidFill>
              <a:schemeClr val="tx1"/>
            </a:solidFill>
          </a:ln>
        </p:spPr>
        <p:txBody>
          <a:bodyPr wrap="square" rtlCol="0">
            <a:spAutoFit/>
          </a:bodyPr>
          <a:lstStyle/>
          <a:p>
            <a:r>
              <a:rPr kumimoji="1" lang="ja-JP" altLang="en-US" sz="1400" dirty="0" smtClean="0"/>
              <a:t>韓国・朝鮮</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90,141</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34.3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66,715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25.4</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ベトナム</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45,344</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17.3%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9,944</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3.8%</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 name="テキスト ボックス 4"/>
          <p:cNvSpPr txBox="1"/>
          <p:nvPr/>
        </p:nvSpPr>
        <p:spPr>
          <a:xfrm>
            <a:off x="6161625" y="1192322"/>
            <a:ext cx="1559582" cy="2133918"/>
          </a:xfrm>
          <a:prstGeom prst="rect">
            <a:avLst/>
          </a:prstGeom>
          <a:noFill/>
        </p:spPr>
        <p:txBody>
          <a:bodyPr wrap="square" rtlCol="0">
            <a:spAutoFit/>
          </a:bodyPr>
          <a:lstStyle/>
          <a:p>
            <a:pPr algn="ctr"/>
            <a:r>
              <a:rPr kumimoji="1" lang="en-US" altLang="ja-JP" sz="1200" dirty="0" smtClean="0">
                <a:latin typeface="Arial" panose="020B0604020202020204" pitchFamily="34" charset="0"/>
                <a:cs typeface="Arial" panose="020B0604020202020204" pitchFamily="34" charset="0"/>
              </a:rPr>
              <a:t>  H14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2002</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a:t>
            </a:r>
            <a:r>
              <a:rPr kumimoji="1" lang="en-US" altLang="ja-JP" sz="1200" b="1" dirty="0" smtClean="0">
                <a:latin typeface="Arial" panose="020B0604020202020204" pitchFamily="34" charset="0"/>
                <a:cs typeface="Arial" panose="020B0604020202020204" pitchFamily="34" charset="0"/>
              </a:rPr>
              <a:t>210,897</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140</a:t>
            </a:r>
            <a:r>
              <a:rPr kumimoji="1" lang="en-US" altLang="ja-JP" sz="1400" spc="-300" dirty="0" smtClean="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en-US" altLang="ja-JP" sz="13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lnSpc>
                <a:spcPts val="600"/>
              </a:lnSpc>
            </a:pPr>
            <a:endParaRPr kumimoji="1" lang="en-US" altLang="ja-JP" sz="1400" dirty="0" smtClean="0">
              <a:latin typeface="Arial" panose="020B0604020202020204" pitchFamily="34" charset="0"/>
              <a:cs typeface="Arial" panose="020B0604020202020204" pitchFamily="34" charset="0"/>
            </a:endParaRPr>
          </a:p>
          <a:p>
            <a:pPr algn="ctr">
              <a:lnSpc>
                <a:spcPts val="300"/>
              </a:lnSpc>
            </a:pPr>
            <a:endParaRPr kumimoji="1" lang="en-US" altLang="ja-JP" sz="1400" dirty="0">
              <a:latin typeface="Arial" panose="020B0604020202020204" pitchFamily="34" charset="0"/>
              <a:cs typeface="Arial" panose="020B0604020202020204" pitchFamily="34" charset="0"/>
            </a:endParaRPr>
          </a:p>
          <a:p>
            <a:pPr algn="ctr">
              <a:lnSpc>
                <a:spcPts val="600"/>
              </a:lnSpc>
            </a:pPr>
            <a:endParaRPr kumimoji="1" lang="en-US" altLang="ja-JP" sz="1400" dirty="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R4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2022</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a:t>
            </a:r>
            <a:r>
              <a:rPr kumimoji="1" lang="en-US" altLang="ja-JP" sz="1200" b="1" dirty="0" smtClean="0">
                <a:latin typeface="Arial" panose="020B0604020202020204" pitchFamily="34" charset="0"/>
                <a:cs typeface="Arial" panose="020B0604020202020204" pitchFamily="34" charset="0"/>
              </a:rPr>
              <a:t> 262,681</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170</a:t>
            </a:r>
            <a:r>
              <a:rPr kumimoji="1" lang="ja-JP" altLang="en-US" sz="1200" b="1" dirty="0" smtClean="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ja-JP" altLang="en-US" sz="1300" spc="-300" dirty="0">
              <a:latin typeface="Arial" panose="020B0604020202020204" pitchFamily="34" charset="0"/>
              <a:cs typeface="Arial" panose="020B0604020202020204" pitchFamily="34" charset="0"/>
            </a:endParaRPr>
          </a:p>
        </p:txBody>
      </p:sp>
      <p:sp>
        <p:nvSpPr>
          <p:cNvPr id="33" name="下矢印 32"/>
          <p:cNvSpPr/>
          <p:nvPr/>
        </p:nvSpPr>
        <p:spPr>
          <a:xfrm>
            <a:off x="6821989" y="2157763"/>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198942" y="1144510"/>
            <a:ext cx="1095921" cy="980632"/>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p:cNvSpPr/>
          <p:nvPr/>
        </p:nvSpPr>
        <p:spPr>
          <a:xfrm>
            <a:off x="13192900" y="2398000"/>
            <a:ext cx="1095921" cy="940344"/>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1589" y="3759503"/>
            <a:ext cx="14614980" cy="855218"/>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角丸四角形 39"/>
          <p:cNvSpPr/>
          <p:nvPr/>
        </p:nvSpPr>
        <p:spPr>
          <a:xfrm>
            <a:off x="49248" y="3482280"/>
            <a:ext cx="2135554"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指針改正の考え方</a:t>
            </a:r>
            <a:endParaRPr kumimoji="1" lang="ja-JP" altLang="en-US" sz="1600" dirty="0">
              <a:solidFill>
                <a:schemeClr val="tx1"/>
              </a:solidFill>
            </a:endParaRPr>
          </a:p>
        </p:txBody>
      </p:sp>
      <p:sp>
        <p:nvSpPr>
          <p:cNvPr id="12" name="テキスト ボックス 11"/>
          <p:cNvSpPr txBox="1"/>
          <p:nvPr/>
        </p:nvSpPr>
        <p:spPr>
          <a:xfrm>
            <a:off x="145490" y="3837957"/>
            <a:ext cx="14615085" cy="738664"/>
          </a:xfrm>
          <a:prstGeom prst="rect">
            <a:avLst/>
          </a:prstGeom>
          <a:noFill/>
        </p:spPr>
        <p:txBody>
          <a:bodyPr wrap="square" rtlCol="0">
            <a:spAutoFit/>
          </a:bodyPr>
          <a:lstStyle/>
          <a:p>
            <a:r>
              <a:rPr kumimoji="1" lang="ja-JP" altLang="en-US" sz="1400" dirty="0" smtClean="0"/>
              <a:t>・外国</a:t>
            </a:r>
            <a:r>
              <a:rPr kumimoji="1" lang="ja-JP" altLang="en-US" sz="1400" dirty="0"/>
              <a:t>人数の増加や多国籍化など在日外国人を取り巻く</a:t>
            </a:r>
            <a:r>
              <a:rPr kumimoji="1" lang="ja-JP" altLang="en-US" sz="1400" dirty="0" smtClean="0"/>
              <a:t>状況</a:t>
            </a:r>
            <a:r>
              <a:rPr kumimoji="1" lang="ja-JP" altLang="en-US" sz="1400" dirty="0"/>
              <a:t>が</a:t>
            </a:r>
            <a:r>
              <a:rPr kumimoji="1" lang="ja-JP" altLang="en-US" sz="1400" dirty="0" smtClean="0"/>
              <a:t>大きく変化している</a:t>
            </a:r>
            <a:r>
              <a:rPr kumimoji="1" lang="ja-JP" altLang="en-US" sz="1400" dirty="0"/>
              <a:t>こ</a:t>
            </a:r>
            <a:r>
              <a:rPr kumimoji="1" lang="ja-JP" altLang="en-US" sz="1400" dirty="0" smtClean="0"/>
              <a:t>とを踏まえ、ヘイトスピーチ</a:t>
            </a:r>
            <a:r>
              <a:rPr kumimoji="1" lang="ja-JP" altLang="en-US" sz="1400" dirty="0"/>
              <a:t>の解消や多言語によるコミュニケーション支援などの今日的</a:t>
            </a:r>
            <a:r>
              <a:rPr kumimoji="1" lang="ja-JP" altLang="en-US" sz="1400" dirty="0" smtClean="0"/>
              <a:t>課題</a:t>
            </a:r>
            <a:endParaRPr kumimoji="1" lang="en-US" altLang="ja-JP" sz="1400" dirty="0" smtClean="0"/>
          </a:p>
          <a:p>
            <a:r>
              <a:rPr kumimoji="1" lang="ja-JP" altLang="en-US" sz="1400" dirty="0"/>
              <a:t>　</a:t>
            </a:r>
            <a:r>
              <a:rPr kumimoji="1" lang="ja-JP" altLang="en-US" sz="1400" dirty="0" smtClean="0"/>
              <a:t>へ</a:t>
            </a:r>
            <a:r>
              <a:rPr kumimoji="1" lang="ja-JP" altLang="en-US" sz="1400" dirty="0"/>
              <a:t>の対応</a:t>
            </a:r>
            <a:r>
              <a:rPr kumimoji="1" lang="ja-JP" altLang="en-US" sz="1400" dirty="0" smtClean="0"/>
              <a:t>が求められる。</a:t>
            </a:r>
            <a:endParaRPr kumimoji="1" lang="en-US" altLang="ja-JP" sz="1400" dirty="0"/>
          </a:p>
          <a:p>
            <a:r>
              <a:rPr kumimoji="1" lang="ja-JP" altLang="en-US" sz="1400" dirty="0" smtClean="0"/>
              <a:t>・これまでの基本的な理念を踏まえつつ、現在の在日外国人を取り巻く実情を十分に勘案しながら、今後の府としての在日外国人施策の方向性を示す。</a:t>
            </a:r>
            <a:endParaRPr kumimoji="1" lang="ja-JP" altLang="en-US" sz="1400" dirty="0"/>
          </a:p>
        </p:txBody>
      </p:sp>
      <p:sp>
        <p:nvSpPr>
          <p:cNvPr id="4" name="テキスト ボックス 3"/>
          <p:cNvSpPr txBox="1"/>
          <p:nvPr/>
        </p:nvSpPr>
        <p:spPr>
          <a:xfrm>
            <a:off x="13204919" y="119916"/>
            <a:ext cx="1451650" cy="369332"/>
          </a:xfrm>
          <a:prstGeom prst="rect">
            <a:avLst/>
          </a:prstGeom>
          <a:noFill/>
          <a:ln>
            <a:solidFill>
              <a:schemeClr val="tx1"/>
            </a:solidFill>
          </a:ln>
        </p:spPr>
        <p:txBody>
          <a:bodyPr wrap="square" rtlCol="0">
            <a:spAutoFit/>
          </a:bodyPr>
          <a:lstStyle/>
          <a:p>
            <a:pPr algn="ctr"/>
            <a:r>
              <a:rPr kumimoji="1" lang="ja-JP" altLang="en-US" smtClean="0"/>
              <a:t>資料</a:t>
            </a:r>
            <a:r>
              <a:rPr kumimoji="1" lang="ja-JP" altLang="en-US" smtClean="0"/>
              <a:t>１－４</a:t>
            </a:r>
            <a:endParaRPr kumimoji="1" lang="ja-JP" altLang="en-US" dirty="0"/>
          </a:p>
        </p:txBody>
      </p:sp>
    </p:spTree>
    <p:extLst>
      <p:ext uri="{BB962C8B-B14F-4D97-AF65-F5344CB8AC3E}">
        <p14:creationId xmlns:p14="http://schemas.microsoft.com/office/powerpoint/2010/main" val="1699286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A2893E-E089-434B-976E-F6CE9B6F0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C2A59A-516A-48E7-AE14-9DE07DC4D794}">
  <ds:schemaRefs>
    <ds:schemaRef ds:uri="http://schemas.microsoft.com/sharepoint/v3/contenttype/forms"/>
  </ds:schemaRefs>
</ds:datastoreItem>
</file>

<file path=customXml/itemProps3.xml><?xml version="1.0" encoding="utf-8"?>
<ds:datastoreItem xmlns:ds="http://schemas.openxmlformats.org/officeDocument/2006/customXml" ds:itemID="{416F04DE-8139-4759-8A42-AA4B2AEEE3F0}">
  <ds:schemaRef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purl.org/dc/terms/"/>
    <ds:schemaRef ds:uri="39b166c3-51d7-4b91-a2af-082d282e4f9a"/>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2862</TotalTime>
  <Words>1011</Words>
  <Application>Microsoft Office PowerPoint</Application>
  <PresentationFormat>ユーザー設定</PresentationFormat>
  <Paragraphs>145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Times New Roman</vt:lpstr>
      <vt:lpstr>Office テーマ</vt:lpstr>
      <vt:lpstr>大阪府在日外国人施策に関する指針（概要版）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大阪府在日外国人施策に関する指針（改正案）【概要版】</dc:title>
  <dc:creator>榊　直美</dc:creator>
  <cp:lastModifiedBy>濵田　和子</cp:lastModifiedBy>
  <cp:revision>19</cp:revision>
  <cp:lastPrinted>2023-03-16T04:38:07Z</cp:lastPrinted>
  <dcterms:created xsi:type="dcterms:W3CDTF">2021-09-24T03:02:46Z</dcterms:created>
  <dcterms:modified xsi:type="dcterms:W3CDTF">2023-03-16T04:38:55Z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