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315"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06" r:id="rId26"/>
    <p:sldId id="281" r:id="rId27"/>
    <p:sldId id="282" r:id="rId28"/>
    <p:sldId id="307" r:id="rId29"/>
    <p:sldId id="284" r:id="rId30"/>
    <p:sldId id="285" r:id="rId31"/>
    <p:sldId id="286" r:id="rId32"/>
    <p:sldId id="287" r:id="rId33"/>
    <p:sldId id="288" r:id="rId34"/>
    <p:sldId id="289" r:id="rId35"/>
    <p:sldId id="290" r:id="rId36"/>
    <p:sldId id="291" r:id="rId37"/>
    <p:sldId id="311" r:id="rId38"/>
    <p:sldId id="293" r:id="rId39"/>
    <p:sldId id="294" r:id="rId40"/>
    <p:sldId id="295" r:id="rId41"/>
    <p:sldId id="296" r:id="rId42"/>
    <p:sldId id="297" r:id="rId43"/>
    <p:sldId id="298" r:id="rId44"/>
    <p:sldId id="299" r:id="rId45"/>
    <p:sldId id="300" r:id="rId46"/>
    <p:sldId id="301" r:id="rId47"/>
    <p:sldId id="310" r:id="rId48"/>
    <p:sldId id="309" r:id="rId49"/>
    <p:sldId id="316" r:id="rId50"/>
    <p:sldId id="303" r:id="rId5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3" autoAdjust="0"/>
    <p:restoredTop sz="57937" autoAdjust="0"/>
  </p:normalViewPr>
  <p:slideViewPr>
    <p:cSldViewPr snapToGrid="0">
      <p:cViewPr>
        <p:scale>
          <a:sx n="45" d="100"/>
          <a:sy n="45" d="100"/>
        </p:scale>
        <p:origin x="-192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8FE19-CD4F-4BEB-9E25-C998BA5A5981}" type="datetimeFigureOut">
              <a:rPr kumimoji="1" lang="ja-JP" altLang="en-US" smtClean="0"/>
              <a:t>2016/9/13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267FE-D25A-4FD3-BD67-6001E5090BA2}" type="slidenum">
              <a:rPr kumimoji="1" lang="ja-JP" altLang="en-US" smtClean="0"/>
              <a:t>‹#›</a:t>
            </a:fld>
            <a:endParaRPr kumimoji="1" lang="ja-JP" altLang="en-US"/>
          </a:p>
        </p:txBody>
      </p:sp>
    </p:spTree>
    <p:extLst>
      <p:ext uri="{BB962C8B-B14F-4D97-AF65-F5344CB8AC3E}">
        <p14:creationId xmlns:p14="http://schemas.microsoft.com/office/powerpoint/2010/main" val="15458846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a:t>
            </a:r>
            <a:r>
              <a:rPr kumimoji="1" lang="ja-JP" altLang="en-US" dirty="0" smtClean="0"/>
              <a:t>ページ</a:t>
            </a:r>
            <a:endParaRPr kumimoji="1" lang="en-US" altLang="ja-JP" dirty="0" smtClean="0"/>
          </a:p>
          <a:p>
            <a:endParaRPr kumimoji="1" lang="en-US" altLang="ja-JP" dirty="0" smtClean="0"/>
          </a:p>
          <a:p>
            <a:r>
              <a:rPr kumimoji="1" lang="ja-JP" altLang="en-US" dirty="0" smtClean="0"/>
              <a:t>●生物多様性とは？</a:t>
            </a:r>
            <a:endParaRPr kumimoji="1" lang="en-US" altLang="ja-JP" dirty="0" smtClean="0"/>
          </a:p>
          <a:p>
            <a:endParaRPr kumimoji="1" lang="en-US" altLang="ja-JP" dirty="0" smtClean="0"/>
          </a:p>
          <a:p>
            <a:r>
              <a:rPr kumimoji="1" lang="ja-JP" altLang="en-US" dirty="0" smtClean="0"/>
              <a:t>様々な個性をもつたくさんの生物が、ほかの生物や環境とつながり合いながら存在することです。</a:t>
            </a:r>
            <a:endParaRPr kumimoji="1" lang="en-US" altLang="ja-JP" dirty="0" smtClean="0"/>
          </a:p>
          <a:p>
            <a:endParaRPr kumimoji="1" lang="en-US" altLang="ja-JP" dirty="0" smtClean="0"/>
          </a:p>
          <a:p>
            <a:r>
              <a:rPr kumimoji="1" lang="ja-JP" altLang="en-US" dirty="0" smtClean="0"/>
              <a:t>生物や環境というと、私たち人間には関わりがないように思われる方もいるかもしれません。</a:t>
            </a:r>
            <a:endParaRPr kumimoji="1" lang="en-US" altLang="ja-JP" dirty="0" smtClean="0"/>
          </a:p>
          <a:p>
            <a:r>
              <a:rPr kumimoji="1" lang="ja-JP" altLang="en-US" dirty="0" smtClean="0"/>
              <a:t>しかし、ここでいう生物の中には私たち人間も含まれていて、私たちが豊かな生活を送ることができるのも生物多様性が健全に保たれているおかげなのです。</a:t>
            </a:r>
            <a:endParaRPr kumimoji="1" lang="en-US" altLang="ja-JP" dirty="0" smtClean="0"/>
          </a:p>
          <a:p>
            <a:endParaRPr kumimoji="1" lang="en-US" altLang="ja-JP" dirty="0" smtClean="0"/>
          </a:p>
          <a:p>
            <a:r>
              <a:rPr kumimoji="1" lang="ja-JP" altLang="en-US" dirty="0" smtClean="0"/>
              <a:t>＜参考：「生物多様性」という言葉の由来＞</a:t>
            </a:r>
          </a:p>
          <a:p>
            <a:r>
              <a:rPr kumimoji="1" lang="ja-JP" altLang="en-US" dirty="0" smtClean="0"/>
              <a:t>生物多様性</a:t>
            </a:r>
            <a:r>
              <a:rPr kumimoji="1" lang="en-US" altLang="ja-JP" dirty="0" smtClean="0"/>
              <a:t>biodiversity</a:t>
            </a:r>
            <a:r>
              <a:rPr kumimoji="1" lang="ja-JP" altLang="en-US" dirty="0" smtClean="0"/>
              <a:t>という用語は、</a:t>
            </a:r>
            <a:r>
              <a:rPr kumimoji="1" lang="en-US" altLang="ja-JP" dirty="0" smtClean="0"/>
              <a:t>1986</a:t>
            </a:r>
            <a:r>
              <a:rPr kumimoji="1" lang="ja-JP" altLang="en-US" dirty="0" smtClean="0"/>
              <a:t>年にアメリカで開かれた生物多様性についての全米フォーラムを準備する中でローゼン（</a:t>
            </a:r>
            <a:r>
              <a:rPr kumimoji="1" lang="en-US" altLang="ja-JP" dirty="0" smtClean="0"/>
              <a:t>Rosen, W.G.</a:t>
            </a:r>
            <a:r>
              <a:rPr kumimoji="1" lang="ja-JP" altLang="en-US" dirty="0" smtClean="0"/>
              <a:t>）によって造語されたものです。それ以前は、「</a:t>
            </a:r>
            <a:r>
              <a:rPr kumimoji="1" lang="en-US" altLang="ja-JP" dirty="0" smtClean="0"/>
              <a:t>biological diversity</a:t>
            </a:r>
            <a:r>
              <a:rPr kumimoji="1" lang="ja-JP" altLang="en-US" dirty="0" smtClean="0"/>
              <a:t>」という用語が使用されていました。（環境教育辞典、</a:t>
            </a:r>
            <a:r>
              <a:rPr kumimoji="1" lang="en-US" altLang="ja-JP" dirty="0" smtClean="0"/>
              <a:t>2013</a:t>
            </a:r>
            <a:r>
              <a:rPr kumimoji="1" lang="ja-JP" altLang="en-US" dirty="0" smtClean="0"/>
              <a:t>）</a:t>
            </a:r>
          </a:p>
          <a:p>
            <a:endParaRPr kumimoji="1" lang="ja-JP" altLang="en-US" dirty="0" smtClean="0"/>
          </a:p>
          <a:p>
            <a:r>
              <a:rPr kumimoji="1" lang="ja-JP" altLang="en-US" dirty="0" smtClean="0"/>
              <a:t>＜参考：日本の生物多様性の特徴＞</a:t>
            </a:r>
          </a:p>
          <a:p>
            <a:r>
              <a:rPr kumimoji="1" lang="ja-JP" altLang="en-US" dirty="0" smtClean="0"/>
              <a:t>「生物多様性国家戦略</a:t>
            </a:r>
            <a:r>
              <a:rPr kumimoji="1" lang="en-US" altLang="ja-JP" dirty="0" smtClean="0"/>
              <a:t>2012-2020</a:t>
            </a:r>
            <a:r>
              <a:rPr kumimoji="1" lang="ja-JP" altLang="en-US" dirty="0" smtClean="0"/>
              <a:t>」では、第</a:t>
            </a:r>
            <a:r>
              <a:rPr kumimoji="1" lang="en-US" altLang="ja-JP" dirty="0" smtClean="0"/>
              <a:t>2</a:t>
            </a:r>
            <a:r>
              <a:rPr kumimoji="1" lang="ja-JP" altLang="en-US" dirty="0" smtClean="0"/>
              <a:t>節「世界における日本の生物多様性」の中で、日本の生物多様性の特徴について紹介しています。その一つとして、南北に長く、いくつもの島嶼を有し、大陸との分断や接続を繰り返した歴史をもつことなどといった日本の特徴から、同じ国土面積をもつドイツと比較しても固有種（その場所にしかいない生物の種類）の割合が高いことが挙げられています。</a:t>
            </a:r>
          </a:p>
          <a:p>
            <a:r>
              <a:rPr kumimoji="1" lang="ja-JP" altLang="en-US" dirty="0" smtClean="0"/>
              <a:t>参考ＨＰ：環境省（</a:t>
            </a:r>
            <a:r>
              <a:rPr kumimoji="1" lang="en-US" altLang="ja-JP" dirty="0" smtClean="0"/>
              <a:t>2012</a:t>
            </a:r>
            <a:r>
              <a:rPr kumimoji="1" lang="ja-JP" altLang="en-US" dirty="0" smtClean="0"/>
              <a:t>）生物多様性国家戦略</a:t>
            </a:r>
            <a:r>
              <a:rPr kumimoji="1" lang="en-US" altLang="ja-JP" dirty="0" smtClean="0"/>
              <a:t>2012-2020</a:t>
            </a:r>
            <a:r>
              <a:rPr kumimoji="1" lang="ja-JP" altLang="en-US" dirty="0" smtClean="0"/>
              <a:t>（</a:t>
            </a:r>
            <a:r>
              <a:rPr kumimoji="1" lang="en-US" altLang="ja-JP" dirty="0" smtClean="0"/>
              <a:t>https://www.env.go.jp/press/files/jp/20763.pdf</a:t>
            </a:r>
            <a:r>
              <a:rPr kumimoji="1" lang="ja-JP" altLang="en-US" dirty="0" smtClean="0"/>
              <a:t>）</a:t>
            </a:r>
          </a:p>
          <a:p>
            <a:endParaRPr kumimoji="1" lang="ja-JP" altLang="en-US"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a:t>
            </a:fld>
            <a:endParaRPr kumimoji="1" lang="ja-JP" altLang="en-US"/>
          </a:p>
        </p:txBody>
      </p:sp>
    </p:spTree>
    <p:extLst>
      <p:ext uri="{BB962C8B-B14F-4D97-AF65-F5344CB8AC3E}">
        <p14:creationId xmlns:p14="http://schemas.microsoft.com/office/powerpoint/2010/main" val="2745842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4</a:t>
            </a:r>
            <a:r>
              <a:rPr kumimoji="1" lang="ja-JP" altLang="en-US" dirty="0" smtClean="0">
                <a:latin typeface="+mn-ea"/>
                <a:ea typeface="+mn-ea"/>
              </a:rPr>
              <a:t>ページ～</a:t>
            </a:r>
            <a:r>
              <a:rPr kumimoji="1" lang="en-US" altLang="ja-JP" dirty="0" smtClean="0">
                <a:latin typeface="+mn-ea"/>
                <a:ea typeface="+mn-ea"/>
              </a:rPr>
              <a:t>5</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●生物多様性の</a:t>
            </a:r>
            <a:r>
              <a:rPr kumimoji="1" lang="en-US" altLang="ja-JP" dirty="0" smtClean="0">
                <a:latin typeface="+mn-ea"/>
                <a:ea typeface="+mn-ea"/>
              </a:rPr>
              <a:t>3</a:t>
            </a:r>
            <a:r>
              <a:rPr kumimoji="1" lang="ja-JP" altLang="en-US" dirty="0" err="1" smtClean="0">
                <a:latin typeface="+mn-ea"/>
                <a:ea typeface="+mn-ea"/>
              </a:rPr>
              <a:t>つの</a:t>
            </a:r>
            <a:r>
              <a:rPr kumimoji="1" lang="ja-JP" altLang="en-US" dirty="0" smtClean="0">
                <a:latin typeface="+mn-ea"/>
                <a:ea typeface="+mn-ea"/>
              </a:rPr>
              <a:t>階層</a:t>
            </a:r>
            <a:endParaRPr kumimoji="1" lang="en-US" altLang="ja-JP" dirty="0" smtClean="0">
              <a:latin typeface="+mn-ea"/>
              <a:ea typeface="+mn-ea"/>
            </a:endParaRPr>
          </a:p>
          <a:p>
            <a:pPr>
              <a:lnSpc>
                <a:spcPct val="200000"/>
              </a:lnSpc>
            </a:pPr>
            <a:endParaRPr lang="en-US" altLang="ja-JP" dirty="0" smtClean="0">
              <a:latin typeface="+mn-ea"/>
              <a:ea typeface="+mn-ea"/>
              <a:cs typeface="メイリオ" panose="020B0604030504040204" pitchFamily="50" charset="-128"/>
            </a:endParaRPr>
          </a:p>
          <a:p>
            <a:pPr>
              <a:lnSpc>
                <a:spcPct val="200000"/>
              </a:lnSpc>
            </a:pPr>
            <a:r>
              <a:rPr lang="ja-JP" altLang="en-US" dirty="0" smtClean="0">
                <a:latin typeface="+mn-ea"/>
                <a:ea typeface="+mn-ea"/>
                <a:cs typeface="メイリオ" panose="020B0604030504040204" pitchFamily="50" charset="-128"/>
              </a:rPr>
              <a:t>まずは、生物多様性の３つの階層です。</a:t>
            </a:r>
            <a:endParaRPr lang="en-US" altLang="ja-JP" dirty="0" smtClean="0">
              <a:latin typeface="+mn-ea"/>
              <a:ea typeface="+mn-ea"/>
              <a:cs typeface="メイリオ" panose="020B0604030504040204" pitchFamily="50" charset="-128"/>
            </a:endParaRPr>
          </a:p>
          <a:p>
            <a:pPr>
              <a:lnSpc>
                <a:spcPct val="200000"/>
              </a:lnSpc>
            </a:pPr>
            <a:r>
              <a:rPr lang="ja-JP" altLang="en-US" dirty="0" smtClean="0">
                <a:latin typeface="+mn-ea"/>
                <a:ea typeface="+mn-ea"/>
                <a:cs typeface="メイリオ" panose="020B0604030504040204" pitchFamily="50" charset="-128"/>
              </a:rPr>
              <a:t>生物多様性には、「生態系の多様性」、「種の多様性」、「遺伝子の多様性」の</a:t>
            </a:r>
            <a:r>
              <a:rPr lang="en-US" altLang="ja-JP" dirty="0" smtClean="0">
                <a:latin typeface="+mn-ea"/>
                <a:ea typeface="+mn-ea"/>
                <a:cs typeface="メイリオ" panose="020B0604030504040204" pitchFamily="50" charset="-128"/>
              </a:rPr>
              <a:t>3</a:t>
            </a:r>
            <a:r>
              <a:rPr lang="ja-JP" altLang="en-US" dirty="0" err="1" smtClean="0">
                <a:latin typeface="+mn-ea"/>
                <a:ea typeface="+mn-ea"/>
                <a:cs typeface="メイリオ" panose="020B0604030504040204" pitchFamily="50" charset="-128"/>
              </a:rPr>
              <a:t>つの</a:t>
            </a:r>
            <a:r>
              <a:rPr lang="ja-JP" altLang="en-US" dirty="0" smtClean="0">
                <a:latin typeface="+mn-ea"/>
                <a:ea typeface="+mn-ea"/>
                <a:cs typeface="メイリオ" panose="020B0604030504040204" pitchFamily="50" charset="-128"/>
              </a:rPr>
              <a:t>階層があります。</a:t>
            </a:r>
            <a:endParaRPr lang="en-US" altLang="ja-JP" dirty="0" smtClean="0">
              <a:latin typeface="+mn-ea"/>
              <a:ea typeface="+mn-ea"/>
              <a:cs typeface="メイリオ" panose="020B0604030504040204" pitchFamily="50" charset="-128"/>
            </a:endParaRPr>
          </a:p>
          <a:p>
            <a:pPr>
              <a:lnSpc>
                <a:spcPct val="200000"/>
              </a:lnSpc>
            </a:pPr>
            <a:r>
              <a:rPr lang="ja-JP" altLang="en-US" dirty="0" smtClean="0">
                <a:latin typeface="+mn-ea"/>
                <a:ea typeface="+mn-ea"/>
                <a:cs typeface="メイリオ" panose="020B0604030504040204" pitchFamily="50" charset="-128"/>
              </a:rPr>
              <a:t>それぞれの階層が健全に守られることで、豊かな生物多様性が成立します。</a:t>
            </a:r>
            <a:endParaRPr lang="en-US" altLang="ja-JP" dirty="0" smtClean="0">
              <a:latin typeface="+mn-ea"/>
              <a:ea typeface="+mn-ea"/>
              <a:cs typeface="メイリオ" panose="020B0604030504040204" pitchFamily="50" charset="-128"/>
            </a:endParaRPr>
          </a:p>
          <a:p>
            <a:pPr>
              <a:lnSpc>
                <a:spcPct val="200000"/>
              </a:lnSpc>
            </a:pPr>
            <a:endParaRPr lang="en-US" altLang="ja-JP" dirty="0" smtClean="0">
              <a:latin typeface="+mn-ea"/>
              <a:ea typeface="+mn-ea"/>
              <a:cs typeface="メイリオ" panose="020B0604030504040204" pitchFamily="50" charset="-128"/>
            </a:endParaRPr>
          </a:p>
          <a:p>
            <a:pPr>
              <a:lnSpc>
                <a:spcPct val="200000"/>
              </a:lnSpc>
            </a:pPr>
            <a:endParaRPr lang="en-US" altLang="ja-JP" dirty="0" smtClean="0">
              <a:latin typeface="+mn-ea"/>
              <a:ea typeface="+mn-ea"/>
              <a:cs typeface="メイリオ" panose="020B0604030504040204" pitchFamily="50" charset="-128"/>
            </a:endParaRPr>
          </a:p>
          <a:p>
            <a:endParaRPr kumimoji="1" lang="ja-JP" altLang="en-US" dirty="0" smtClean="0">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12</a:t>
            </a:fld>
            <a:endParaRPr kumimoji="1" lang="ja-JP" altLang="en-US"/>
          </a:p>
        </p:txBody>
      </p:sp>
    </p:spTree>
    <p:extLst>
      <p:ext uri="{BB962C8B-B14F-4D97-AF65-F5344CB8AC3E}">
        <p14:creationId xmlns:p14="http://schemas.microsoft.com/office/powerpoint/2010/main" val="181509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4</a:t>
            </a:r>
            <a:r>
              <a:rPr kumimoji="1" lang="ja-JP" altLang="en-US" dirty="0" smtClean="0"/>
              <a:t>ページ</a:t>
            </a:r>
            <a:endParaRPr kumimoji="1" lang="en-US" altLang="ja-JP" dirty="0" smtClean="0"/>
          </a:p>
          <a:p>
            <a:endParaRPr kumimoji="1" lang="en-US" altLang="ja-JP" dirty="0" smtClean="0"/>
          </a:p>
          <a:p>
            <a:r>
              <a:rPr kumimoji="1" lang="ja-JP" altLang="en-US" dirty="0" smtClean="0"/>
              <a:t>●生態系の多様性　「生態系」とは？</a:t>
            </a:r>
            <a:endParaRPr kumimoji="1" lang="en-US" altLang="ja-JP" dirty="0" smtClean="0"/>
          </a:p>
          <a:p>
            <a:endParaRPr kumimoji="1" lang="en-US" altLang="ja-JP" dirty="0" smtClean="0"/>
          </a:p>
          <a:p>
            <a:r>
              <a:rPr kumimoji="1" lang="ja-JP" altLang="en-US" dirty="0" smtClean="0"/>
              <a:t>まずは「生態系の多様性」です。</a:t>
            </a:r>
            <a:endParaRPr kumimoji="1" lang="en-US" altLang="ja-JP" dirty="0" smtClean="0"/>
          </a:p>
          <a:p>
            <a:r>
              <a:rPr kumimoji="1" lang="ja-JP" altLang="en-US" dirty="0" smtClean="0"/>
              <a:t>そもそも「生態系」とはどのようなものでしょうか。</a:t>
            </a:r>
            <a:endParaRPr kumimoji="1" lang="en-US" altLang="ja-JP" dirty="0" smtClean="0"/>
          </a:p>
          <a:p>
            <a:endParaRPr kumimoji="1" lang="en-US" altLang="ja-JP" dirty="0" smtClean="0"/>
          </a:p>
          <a:p>
            <a:r>
              <a:rPr kumimoji="1" lang="ja-JP" altLang="en-US" dirty="0" smtClean="0"/>
              <a:t>これは、ある池の様子を示したものです。</a:t>
            </a:r>
            <a:endParaRPr kumimoji="1" lang="en-US" altLang="ja-JP" dirty="0" smtClean="0"/>
          </a:p>
          <a:p>
            <a:r>
              <a:rPr kumimoji="1" lang="ja-JP" altLang="en-US" dirty="0" smtClean="0"/>
              <a:t>池ひとつをとってみても、たくさんの生物がつながり合って暮らしています。</a:t>
            </a:r>
            <a:endParaRPr kumimoji="1" lang="en-US" altLang="ja-JP" dirty="0" smtClean="0"/>
          </a:p>
          <a:p>
            <a:endParaRPr kumimoji="1" lang="en-US" altLang="ja-JP" dirty="0" smtClean="0"/>
          </a:p>
          <a:p>
            <a:r>
              <a:rPr kumimoji="1" lang="ja-JP" altLang="en-US" dirty="0" smtClean="0"/>
              <a:t>まず、生物の生息基盤を支えるのは、太陽の光や池の水です。</a:t>
            </a:r>
            <a:endParaRPr kumimoji="1" lang="en-US" altLang="ja-JP" dirty="0" smtClean="0"/>
          </a:p>
          <a:p>
            <a:r>
              <a:rPr kumimoji="1" lang="ja-JP" altLang="en-US" dirty="0" smtClean="0"/>
              <a:t>植物や植物プランクトンは「生産者」と呼ばれ、太陽の光を使って光合成を行い栄養分を作り、酸素を放出します。</a:t>
            </a:r>
            <a:endParaRPr kumimoji="1" lang="en-US" altLang="ja-JP" dirty="0" smtClean="0"/>
          </a:p>
          <a:p>
            <a:endParaRPr kumimoji="1" lang="en-US" altLang="ja-JP" dirty="0" smtClean="0"/>
          </a:p>
          <a:p>
            <a:r>
              <a:rPr kumimoji="1" lang="ja-JP" altLang="en-US" dirty="0" smtClean="0"/>
              <a:t>植物プランクトンはミジンコに食べられ、ミジンコは小さい魚や昆虫、両生類などに、小魚はもっと大きな肉食の魚に食べられます。</a:t>
            </a:r>
            <a:endParaRPr kumimoji="1" lang="en-US" altLang="ja-JP" dirty="0" smtClean="0"/>
          </a:p>
          <a:p>
            <a:r>
              <a:rPr kumimoji="1" lang="ja-JP" altLang="en-US" dirty="0" smtClean="0"/>
              <a:t>魚を食べる鳥もいます。「食う</a:t>
            </a:r>
            <a:r>
              <a:rPr kumimoji="1" lang="en-US" altLang="ja-JP" dirty="0" smtClean="0"/>
              <a:t>-</a:t>
            </a:r>
            <a:r>
              <a:rPr kumimoji="1" lang="ja-JP" altLang="en-US" dirty="0" smtClean="0"/>
              <a:t>食われる」の関係で繫がっています。</a:t>
            </a:r>
            <a:endParaRPr kumimoji="1" lang="en-US" altLang="ja-JP" dirty="0" smtClean="0"/>
          </a:p>
          <a:p>
            <a:r>
              <a:rPr kumimoji="1" lang="ja-JP" altLang="en-US" dirty="0" smtClean="0"/>
              <a:t>これらを「消費者」といいます。</a:t>
            </a:r>
            <a:endParaRPr kumimoji="1" lang="en-US" altLang="ja-JP" dirty="0" smtClean="0"/>
          </a:p>
          <a:p>
            <a:endParaRPr kumimoji="1" lang="en-US" altLang="ja-JP" dirty="0" smtClean="0"/>
          </a:p>
          <a:p>
            <a:r>
              <a:rPr kumimoji="1" lang="ja-JP" altLang="en-US" dirty="0" smtClean="0"/>
              <a:t>「分解者」は、生物の死体や排泄物を、生産者が利用可能な栄養分に変えます。</a:t>
            </a:r>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このように、太陽の光や水などの非生物的環境と、生物とのつながりのことを「生態系」といいます。</a:t>
            </a:r>
            <a:endParaRPr kumimoji="1" lang="en-US" altLang="ja-JP" dirty="0" smtClean="0"/>
          </a:p>
          <a:p>
            <a:endParaRPr kumimoji="1" lang="en-US" altLang="ja-JP" dirty="0" smtClean="0"/>
          </a:p>
          <a:p>
            <a:r>
              <a:rPr kumimoji="1" lang="ja-JP" altLang="en-US" dirty="0" smtClean="0"/>
              <a:t>＜参考＞</a:t>
            </a:r>
            <a:endParaRPr kumimoji="1" lang="en-US" altLang="ja-JP" dirty="0" smtClean="0"/>
          </a:p>
          <a:p>
            <a:r>
              <a:rPr kumimoji="1" lang="ja-JP" altLang="en-US" dirty="0" smtClean="0"/>
              <a:t>生物同士の代表的なつながりは「食う</a:t>
            </a:r>
            <a:r>
              <a:rPr kumimoji="1" lang="en-US" altLang="ja-JP" dirty="0" smtClean="0"/>
              <a:t>-</a:t>
            </a:r>
            <a:r>
              <a:rPr kumimoji="1" lang="ja-JP" altLang="en-US" dirty="0" smtClean="0"/>
              <a:t>食われる」の関係ですが、それ以外にも、アリがアブラムシからエサをもらう代わりに、アブラムシの天敵であるテントウムシを追い払うといた「相利共生」や、片方だけ利益を得て片方は損をする「寄生」といったつながりが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13</a:t>
            </a:fld>
            <a:endParaRPr kumimoji="1" lang="ja-JP" altLang="en-US"/>
          </a:p>
        </p:txBody>
      </p:sp>
    </p:spTree>
    <p:extLst>
      <p:ext uri="{BB962C8B-B14F-4D97-AF65-F5344CB8AC3E}">
        <p14:creationId xmlns:p14="http://schemas.microsoft.com/office/powerpoint/2010/main" val="3118258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⇒冊子４ページ</a:t>
            </a:r>
            <a:endParaRPr kumimoji="1" lang="en-US" altLang="ja-JP" dirty="0" smtClean="0"/>
          </a:p>
          <a:p>
            <a:endParaRPr kumimoji="1" lang="en-US" altLang="ja-JP" dirty="0" smtClean="0"/>
          </a:p>
          <a:p>
            <a:r>
              <a:rPr kumimoji="1" lang="ja-JP" altLang="en-US" dirty="0" smtClean="0"/>
              <a:t>●生態系の多様性</a:t>
            </a:r>
            <a:endParaRPr kumimoji="1" lang="en-US" altLang="ja-JP" dirty="0" smtClean="0"/>
          </a:p>
          <a:p>
            <a:endParaRPr kumimoji="1" lang="en-US" altLang="ja-JP" dirty="0" smtClean="0"/>
          </a:p>
          <a:p>
            <a:r>
              <a:rPr kumimoji="1" lang="ja-JP" altLang="en-US" dirty="0" smtClean="0"/>
              <a:t>森林では森林の、海では海の、都市では都市の生態系が成立しています。</a:t>
            </a:r>
            <a:endParaRPr kumimoji="1" lang="en-US" altLang="ja-JP" dirty="0" smtClean="0"/>
          </a:p>
          <a:p>
            <a:r>
              <a:rPr kumimoji="1" lang="ja-JP" altLang="en-US" dirty="0" smtClean="0"/>
              <a:t>さまざまな環境にそれぞれの生態系が成立していることを生態系の多様性といいます。</a:t>
            </a:r>
            <a:endParaRPr kumimoji="1" lang="en-US" altLang="ja-JP" dirty="0" smtClean="0"/>
          </a:p>
          <a:p>
            <a:endParaRPr kumimoji="1" lang="en-US" altLang="ja-JP" dirty="0" smtClean="0"/>
          </a:p>
          <a:p>
            <a:r>
              <a:rPr kumimoji="1" lang="ja-JP" altLang="en-US" dirty="0" smtClean="0"/>
              <a:t>ただし、それぞれの生態系は孤立したものではなく、どこかでほかの生態系とつながっています。</a:t>
            </a:r>
            <a:endParaRPr kumimoji="1" lang="en-US" altLang="ja-JP" dirty="0" smtClean="0"/>
          </a:p>
          <a:p>
            <a:r>
              <a:rPr kumimoji="1" lang="ja-JP" altLang="en-US" dirty="0" smtClean="0"/>
              <a:t>大きくみれば、地球全体をひとつの大きな生態系として捉えることもできます。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14</a:t>
            </a:fld>
            <a:endParaRPr kumimoji="1" lang="ja-JP" altLang="en-US"/>
          </a:p>
        </p:txBody>
      </p:sp>
    </p:spTree>
    <p:extLst>
      <p:ext uri="{BB962C8B-B14F-4D97-AF65-F5344CB8AC3E}">
        <p14:creationId xmlns:p14="http://schemas.microsoft.com/office/powerpoint/2010/main" val="415627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ワークシート；生態系の多様性</a:t>
            </a:r>
            <a:r>
              <a:rPr kumimoji="1" lang="en-US" altLang="ja-JP" dirty="0" smtClean="0"/>
              <a:t>】</a:t>
            </a:r>
          </a:p>
          <a:p>
            <a:endParaRPr kumimoji="1" lang="en-US" altLang="ja-JP" dirty="0" smtClean="0"/>
          </a:p>
          <a:p>
            <a:r>
              <a:rPr kumimoji="1" lang="ja-JP" altLang="en-US" dirty="0" smtClean="0"/>
              <a:t>わたしたちやみなさんの身近にある環境はなんでしょう？</a:t>
            </a:r>
            <a:endParaRPr kumimoji="1" lang="en-US" altLang="ja-JP" dirty="0" smtClean="0"/>
          </a:p>
          <a:p>
            <a:r>
              <a:rPr kumimoji="1" lang="ja-JP" altLang="en-US" dirty="0" smtClean="0"/>
              <a:t>また、そこにはどのような生物がいるでしょう？</a:t>
            </a:r>
            <a:endParaRPr kumimoji="1" lang="en-US" altLang="ja-JP" dirty="0" smtClean="0"/>
          </a:p>
          <a:p>
            <a:endParaRPr kumimoji="1" lang="en-US" altLang="ja-JP" dirty="0" smtClean="0"/>
          </a:p>
          <a:p>
            <a:r>
              <a:rPr kumimoji="1" lang="ja-JP" altLang="en-US" dirty="0" smtClean="0"/>
              <a:t>公園やビル、川や田んぼ・・・</a:t>
            </a:r>
            <a:endParaRPr kumimoji="1" lang="en-US" altLang="ja-JP" dirty="0" smtClean="0"/>
          </a:p>
          <a:p>
            <a:r>
              <a:rPr kumimoji="1" lang="ja-JP" altLang="en-US" dirty="0" smtClean="0"/>
              <a:t>鳥が鳴いていた、チョウが飛んでいた、魚釣りをした・・・そのようなことを思い出してみてください。</a:t>
            </a:r>
            <a:endParaRPr kumimoji="1" lang="en-US" altLang="ja-JP" dirty="0" smtClean="0"/>
          </a:p>
          <a:p>
            <a:endParaRPr kumimoji="1" lang="en-US" altLang="ja-JP" dirty="0" smtClean="0"/>
          </a:p>
          <a:p>
            <a:r>
              <a:rPr kumimoji="1" lang="ja-JP" altLang="en-US" dirty="0" smtClean="0"/>
              <a:t>・・・・・</a:t>
            </a:r>
            <a:endParaRPr kumimoji="1" lang="en-US" altLang="ja-JP" dirty="0" smtClean="0"/>
          </a:p>
          <a:p>
            <a:endParaRPr kumimoji="1" lang="en-US" altLang="ja-JP" dirty="0" smtClean="0"/>
          </a:p>
          <a:p>
            <a:r>
              <a:rPr kumimoji="1" lang="ja-JP" altLang="en-US" dirty="0" smtClean="0"/>
              <a:t>どうでしたか？</a:t>
            </a:r>
            <a:endParaRPr kumimoji="1" lang="en-US" altLang="ja-JP" dirty="0" smtClean="0"/>
          </a:p>
          <a:p>
            <a:r>
              <a:rPr kumimoji="1" lang="ja-JP" altLang="en-US" dirty="0" smtClean="0"/>
              <a:t>普段意識をしていないだけで、みなさんはすでに色々な環境に触れていたのではないでしょうか。</a:t>
            </a:r>
            <a:endParaRPr kumimoji="1" lang="en-US" altLang="ja-JP" dirty="0" smtClean="0"/>
          </a:p>
          <a:p>
            <a:r>
              <a:rPr kumimoji="1" lang="ja-JP" altLang="en-US" dirty="0" smtClean="0"/>
              <a:t>そのことは、みなさんがその場所の生態系とつながりをもっていることを示します。</a:t>
            </a:r>
            <a:endParaRPr kumimoji="1" lang="en-US" altLang="ja-JP" dirty="0" smtClean="0"/>
          </a:p>
          <a:p>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15</a:t>
            </a:fld>
            <a:endParaRPr kumimoji="1" lang="ja-JP" altLang="en-US"/>
          </a:p>
        </p:txBody>
      </p:sp>
    </p:spTree>
    <p:extLst>
      <p:ext uri="{BB962C8B-B14F-4D97-AF65-F5344CB8AC3E}">
        <p14:creationId xmlns:p14="http://schemas.microsoft.com/office/powerpoint/2010/main" val="3198885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5</a:t>
            </a:r>
            <a:r>
              <a:rPr kumimoji="1" lang="ja-JP" altLang="en-US" dirty="0" smtClean="0"/>
              <a:t>ページ</a:t>
            </a:r>
            <a:endParaRPr kumimoji="1" lang="en-US" altLang="ja-JP" dirty="0" smtClean="0"/>
          </a:p>
          <a:p>
            <a:endParaRPr kumimoji="1" lang="en-US" altLang="ja-JP" dirty="0" smtClean="0"/>
          </a:p>
          <a:p>
            <a:r>
              <a:rPr kumimoji="1" lang="ja-JP" altLang="en-US" dirty="0" smtClean="0"/>
              <a:t>●種の多様性</a:t>
            </a:r>
            <a:endParaRPr kumimoji="1" lang="en-US" altLang="ja-JP" dirty="0" smtClean="0"/>
          </a:p>
          <a:p>
            <a:endParaRPr kumimoji="1" lang="en-US" altLang="ja-JP" dirty="0" smtClean="0"/>
          </a:p>
          <a:p>
            <a:r>
              <a:rPr kumimoji="1" lang="ja-JP" altLang="en-US" dirty="0" smtClean="0"/>
              <a:t>たくさんの種の生物が生きていることを「種の多様性」といいます。</a:t>
            </a:r>
            <a:endParaRPr kumimoji="1" lang="en-US" altLang="ja-JP" dirty="0" smtClean="0"/>
          </a:p>
          <a:p>
            <a:r>
              <a:rPr kumimoji="1" lang="ja-JP" altLang="en-US" dirty="0" smtClean="0"/>
              <a:t>地球上には約</a:t>
            </a:r>
            <a:r>
              <a:rPr kumimoji="1" lang="en-US" altLang="ja-JP" dirty="0" smtClean="0"/>
              <a:t>175</a:t>
            </a:r>
            <a:r>
              <a:rPr kumimoji="1" lang="ja-JP" altLang="en-US" dirty="0" smtClean="0"/>
              <a:t>万種の生物が存在するといわれています。</a:t>
            </a:r>
            <a:endParaRPr kumimoji="1" lang="en-US" altLang="ja-JP" dirty="0" smtClean="0"/>
          </a:p>
          <a:p>
            <a:r>
              <a:rPr kumimoji="1" lang="ja-JP" altLang="en-US" dirty="0" smtClean="0"/>
              <a:t>そのうち、日本には約９万種、大阪には</a:t>
            </a:r>
            <a:r>
              <a:rPr kumimoji="1" lang="en-US" altLang="ja-JP" dirty="0" smtClean="0"/>
              <a:t>8,700</a:t>
            </a:r>
            <a:r>
              <a:rPr kumimoji="1" lang="ja-JP" altLang="en-US" dirty="0" smtClean="0"/>
              <a:t>種の生物がいるといわれています。</a:t>
            </a:r>
            <a:endParaRPr kumimoji="1" lang="en-US" altLang="ja-JP" dirty="0" smtClean="0"/>
          </a:p>
          <a:p>
            <a:endParaRPr kumimoji="1" lang="en-US" altLang="ja-JP" dirty="0" smtClean="0"/>
          </a:p>
          <a:p>
            <a:r>
              <a:rPr kumimoji="1" lang="ja-JP" altLang="en-US" dirty="0" smtClean="0"/>
              <a:t>また、それぞれの生物はそれぞれの生息に適した環境の中で生きています。</a:t>
            </a:r>
          </a:p>
          <a:p>
            <a:r>
              <a:rPr kumimoji="1" lang="ja-JP" altLang="en-US" dirty="0" smtClean="0"/>
              <a:t>例えば、左の写真は能勢町にある地黄湿地、右の写真は泉南市と阪南市にまたがる男里川河口部の干潟です。</a:t>
            </a:r>
            <a:endParaRPr kumimoji="1" lang="en-US" altLang="ja-JP" dirty="0" smtClean="0"/>
          </a:p>
          <a:p>
            <a:r>
              <a:rPr kumimoji="1" lang="ja-JP" altLang="en-US" dirty="0" smtClean="0"/>
              <a:t>環境が違えば、それぞれ生息している生物は違います。</a:t>
            </a:r>
            <a:endParaRPr kumimoji="1" lang="en-US" altLang="ja-JP" dirty="0" smtClean="0"/>
          </a:p>
          <a:p>
            <a:r>
              <a:rPr kumimoji="1" lang="ja-JP" altLang="en-US" dirty="0" smtClean="0"/>
              <a:t>（冊子</a:t>
            </a:r>
            <a:r>
              <a:rPr kumimoji="1" lang="en-US" altLang="ja-JP" dirty="0" smtClean="0"/>
              <a:t>16</a:t>
            </a:r>
            <a:r>
              <a:rPr kumimoji="1" lang="ja-JP" altLang="en-US" dirty="0" smtClean="0"/>
              <a:t>ページ「湿地」、冊子</a:t>
            </a:r>
            <a:r>
              <a:rPr kumimoji="1" lang="en-US" altLang="ja-JP" dirty="0" smtClean="0"/>
              <a:t>19</a:t>
            </a:r>
            <a:r>
              <a:rPr kumimoji="1" lang="ja-JP" altLang="en-US" dirty="0" smtClean="0"/>
              <a:t>ページ「干潟」）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16</a:t>
            </a:fld>
            <a:endParaRPr kumimoji="1" lang="ja-JP" altLang="en-US"/>
          </a:p>
        </p:txBody>
      </p:sp>
    </p:spTree>
    <p:extLst>
      <p:ext uri="{BB962C8B-B14F-4D97-AF65-F5344CB8AC3E}">
        <p14:creationId xmlns:p14="http://schemas.microsoft.com/office/powerpoint/2010/main" val="1297723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5</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●遺伝子の多様性</a:t>
            </a:r>
            <a:endParaRPr kumimoji="1" lang="en-US" altLang="ja-JP" dirty="0" smtClean="0">
              <a:latin typeface="+mn-ea"/>
              <a:ea typeface="+mn-ea"/>
            </a:endParaRPr>
          </a:p>
          <a:p>
            <a:endParaRPr kumimoji="1" lang="en-US" altLang="ja-JP"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cs typeface="メイリオ" panose="020B0604030504040204" pitchFamily="50" charset="-128"/>
              </a:rPr>
              <a:t>私たち生物の設計図ともいえるのが「遺伝子」です。</a:t>
            </a: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cs typeface="メイリオ" panose="020B0604030504040204" pitchFamily="50" charset="-128"/>
              </a:rPr>
              <a:t>遺伝子の違いは、顔</a:t>
            </a:r>
            <a:r>
              <a:rPr lang="ja-JP" altLang="en-US" sz="1200" dirty="0" err="1" smtClean="0">
                <a:solidFill>
                  <a:schemeClr val="tx1"/>
                </a:solidFill>
                <a:latin typeface="+mn-ea"/>
                <a:ea typeface="+mn-ea"/>
                <a:cs typeface="メイリオ" panose="020B0604030504040204" pitchFamily="50" charset="-128"/>
              </a:rPr>
              <a:t>だちや</a:t>
            </a:r>
            <a:r>
              <a:rPr lang="ja-JP" altLang="en-US" sz="1200" dirty="0" smtClean="0">
                <a:solidFill>
                  <a:schemeClr val="tx1"/>
                </a:solidFill>
                <a:latin typeface="+mn-ea"/>
                <a:ea typeface="+mn-ea"/>
                <a:cs typeface="メイリオ" panose="020B0604030504040204" pitchFamily="50" charset="-128"/>
              </a:rPr>
              <a:t>模様といった見た目の違いや、病気や暑さ・寒さに対する強さなど、環境への適応力にも影響します。</a:t>
            </a: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cs typeface="メイリオ" panose="020B0604030504040204" pitchFamily="50" charset="-128"/>
              </a:rPr>
              <a:t>例えば、この写真は「ナミテントウ」というテントウムシの仲間です。</a:t>
            </a: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cs typeface="メイリオ" panose="020B0604030504040204" pitchFamily="50" charset="-128"/>
              </a:rPr>
              <a:t>同じ種ですが、体の模様や色は個体により異なります。</a:t>
            </a: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cs typeface="メイリオ" panose="020B0604030504040204" pitchFamily="50" charset="-128"/>
              </a:rPr>
              <a:t>（受講者と話し手の顔や声の違いなども）</a:t>
            </a: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cs typeface="メイリオ" panose="020B0604030504040204" pitchFamily="50" charset="-128"/>
              </a:rPr>
              <a:t>それぞれの「個性」とも言い換えることができるでしょう。</a:t>
            </a:r>
            <a:endParaRPr lang="en-US" altLang="ja-JP" sz="1200" dirty="0" smtClean="0">
              <a:solidFill>
                <a:schemeClr val="tx1"/>
              </a:solidFill>
              <a:latin typeface="+mn-ea"/>
              <a:ea typeface="+mn-ea"/>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n-ea"/>
                <a:ea typeface="+mn-ea"/>
                <a:cs typeface="メイリオ" panose="020B0604030504040204" pitchFamily="50" charset="-128"/>
              </a:rPr>
              <a:t>同じ種の生物でも個体ごとに遺伝子が異なり、多様な個性をもつことを「遺伝子の多様性」といいます。</a:t>
            </a:r>
            <a:endParaRPr lang="en-US" altLang="ja-JP" sz="1200" dirty="0" smtClean="0">
              <a:solidFill>
                <a:schemeClr val="tx1"/>
              </a:solidFill>
              <a:latin typeface="+mn-ea"/>
              <a:ea typeface="+mn-ea"/>
              <a:cs typeface="メイリオ" panose="020B0604030504040204" pitchFamily="50" charset="-128"/>
            </a:endParaRPr>
          </a:p>
          <a:p>
            <a:endParaRPr kumimoji="1" lang="en-US" altLang="ja-JP" dirty="0" smtClean="0">
              <a:latin typeface="+mn-ea"/>
              <a:ea typeface="+mn-ea"/>
            </a:endParaRPr>
          </a:p>
          <a:p>
            <a:r>
              <a:rPr kumimoji="1" lang="ja-JP" altLang="en-US" dirty="0" smtClean="0">
                <a:latin typeface="+mn-ea"/>
                <a:ea typeface="+mn-ea"/>
              </a:rPr>
              <a:t>以上が「生物多様性の</a:t>
            </a:r>
            <a:r>
              <a:rPr kumimoji="1" lang="en-US" altLang="ja-JP" dirty="0" smtClean="0">
                <a:latin typeface="+mn-ea"/>
                <a:ea typeface="+mn-ea"/>
              </a:rPr>
              <a:t>3</a:t>
            </a:r>
            <a:r>
              <a:rPr kumimoji="1" lang="ja-JP" altLang="en-US" dirty="0" err="1" smtClean="0">
                <a:latin typeface="+mn-ea"/>
                <a:ea typeface="+mn-ea"/>
              </a:rPr>
              <a:t>つの</a:t>
            </a:r>
            <a:r>
              <a:rPr kumimoji="1" lang="ja-JP" altLang="en-US" dirty="0" smtClean="0">
                <a:latin typeface="+mn-ea"/>
                <a:ea typeface="+mn-ea"/>
              </a:rPr>
              <a:t>階層」です。</a:t>
            </a:r>
            <a:endParaRPr kumimoji="1" lang="en-US" altLang="ja-JP" dirty="0" smtClean="0">
              <a:latin typeface="+mn-ea"/>
              <a:ea typeface="+mn-ea"/>
            </a:endParaRPr>
          </a:p>
          <a:p>
            <a:r>
              <a:rPr kumimoji="1" lang="ja-JP" altLang="en-US" dirty="0" smtClean="0">
                <a:latin typeface="+mn-ea"/>
                <a:ea typeface="+mn-ea"/>
              </a:rPr>
              <a:t>生物多様性が意味する「様々な個性をもつたくさんの生物」は「遺伝子の多様性」や「種の多様性」として、「環境とのつながり合い」は「生態系の多様性」として、捉えることができます。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17</a:t>
            </a:fld>
            <a:endParaRPr kumimoji="1" lang="ja-JP" altLang="en-US"/>
          </a:p>
        </p:txBody>
      </p:sp>
    </p:spTree>
    <p:extLst>
      <p:ext uri="{BB962C8B-B14F-4D97-AF65-F5344CB8AC3E}">
        <p14:creationId xmlns:p14="http://schemas.microsoft.com/office/powerpoint/2010/main" val="188757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6</a:t>
            </a:r>
            <a:r>
              <a:rPr kumimoji="1" lang="ja-JP" altLang="en-US" dirty="0" smtClean="0"/>
              <a:t>ページから</a:t>
            </a:r>
            <a:r>
              <a:rPr kumimoji="1" lang="en-US" altLang="ja-JP" dirty="0" smtClean="0"/>
              <a:t>7</a:t>
            </a:r>
            <a:r>
              <a:rPr kumimoji="1" lang="ja-JP" altLang="en-US" dirty="0" smtClean="0"/>
              <a:t>ページ</a:t>
            </a:r>
            <a:endParaRPr kumimoji="1" lang="en-US" altLang="ja-JP" dirty="0" smtClean="0"/>
          </a:p>
          <a:p>
            <a:endParaRPr kumimoji="1" lang="en-US" altLang="ja-JP" dirty="0" smtClean="0"/>
          </a:p>
          <a:p>
            <a:r>
              <a:rPr kumimoji="1" lang="ja-JP" altLang="en-US" dirty="0" smtClean="0"/>
              <a:t>●生物多様性の</a:t>
            </a:r>
            <a:r>
              <a:rPr kumimoji="1" lang="en-US" altLang="ja-JP" dirty="0" smtClean="0"/>
              <a:t>4</a:t>
            </a:r>
            <a:r>
              <a:rPr kumimoji="1" lang="ja-JP" altLang="en-US" dirty="0" err="1" smtClean="0"/>
              <a:t>つの</a:t>
            </a:r>
            <a:r>
              <a:rPr kumimoji="1" lang="ja-JP" altLang="en-US" dirty="0" smtClean="0"/>
              <a:t>危機</a:t>
            </a:r>
            <a:endParaRPr kumimoji="1" lang="en-US" altLang="ja-JP" dirty="0" smtClean="0"/>
          </a:p>
          <a:p>
            <a:endParaRPr kumimoji="1" lang="en-US" altLang="ja-JP" dirty="0" smtClean="0"/>
          </a:p>
          <a:p>
            <a:r>
              <a:rPr kumimoji="1" lang="ja-JP" altLang="en-US" dirty="0" smtClean="0"/>
              <a:t>生物多様性を理解するための</a:t>
            </a:r>
            <a:r>
              <a:rPr kumimoji="1" lang="en-US" altLang="ja-JP" dirty="0" smtClean="0"/>
              <a:t>2</a:t>
            </a:r>
            <a:r>
              <a:rPr kumimoji="1" lang="ja-JP" altLang="en-US" dirty="0" smtClean="0"/>
              <a:t>つ目のキーワードは、「生物多様性の</a:t>
            </a:r>
            <a:r>
              <a:rPr kumimoji="1" lang="en-US" altLang="ja-JP" dirty="0" smtClean="0"/>
              <a:t>4</a:t>
            </a:r>
            <a:r>
              <a:rPr kumimoji="1" lang="ja-JP" altLang="en-US" dirty="0" err="1" smtClean="0"/>
              <a:t>つの</a:t>
            </a:r>
            <a:r>
              <a:rPr kumimoji="1" lang="ja-JP" altLang="en-US" dirty="0" smtClean="0"/>
              <a:t>危機」です。</a:t>
            </a:r>
            <a:endParaRPr kumimoji="1" lang="en-US" altLang="ja-JP" dirty="0" smtClean="0"/>
          </a:p>
          <a:p>
            <a:endParaRPr kumimoji="1" lang="en-US" altLang="ja-JP" dirty="0" smtClean="0"/>
          </a:p>
          <a:p>
            <a:r>
              <a:rPr kumimoji="1" lang="ja-JP" altLang="en-US" dirty="0" smtClean="0"/>
              <a:t>生物多様性の</a:t>
            </a:r>
            <a:r>
              <a:rPr kumimoji="1" lang="en-US" altLang="ja-JP" dirty="0" smtClean="0"/>
              <a:t>3</a:t>
            </a:r>
            <a:r>
              <a:rPr kumimoji="1" lang="ja-JP" altLang="en-US" dirty="0" err="1" smtClean="0"/>
              <a:t>つの</a:t>
            </a:r>
            <a:r>
              <a:rPr kumimoji="1" lang="ja-JP" altLang="en-US" dirty="0" smtClean="0"/>
              <a:t>階層が健全に成立していることで豊かな生物多様性が維持されています。</a:t>
            </a:r>
            <a:endParaRPr kumimoji="1" lang="en-US" altLang="ja-JP" dirty="0" smtClean="0"/>
          </a:p>
          <a:p>
            <a:r>
              <a:rPr kumimoji="1" lang="ja-JP" altLang="en-US" dirty="0" smtClean="0"/>
              <a:t>しかし、現在</a:t>
            </a:r>
            <a:r>
              <a:rPr kumimoji="1" lang="ja-JP" altLang="en-US" dirty="0" smtClean="0">
                <a:latin typeface="+mn-ea"/>
                <a:ea typeface="+mn-ea"/>
              </a:rPr>
              <a:t>、日本の生物多様性には</a:t>
            </a:r>
            <a:r>
              <a:rPr kumimoji="1" lang="en-US" altLang="ja-JP" dirty="0" smtClean="0">
                <a:latin typeface="+mn-ea"/>
                <a:ea typeface="+mn-ea"/>
              </a:rPr>
              <a:t>4</a:t>
            </a:r>
            <a:r>
              <a:rPr kumimoji="1" lang="ja-JP" altLang="en-US" dirty="0" err="1" smtClean="0">
                <a:latin typeface="+mn-ea"/>
                <a:ea typeface="+mn-ea"/>
              </a:rPr>
              <a:t>つの</a:t>
            </a:r>
            <a:r>
              <a:rPr kumimoji="1" lang="ja-JP" altLang="en-US" dirty="0" smtClean="0">
                <a:latin typeface="+mn-ea"/>
                <a:ea typeface="+mn-ea"/>
              </a:rPr>
              <a:t>危機が迫っており、生物多様性の豊かさが失われつつあります。</a:t>
            </a:r>
            <a:endParaRPr kumimoji="1" lang="en-US" altLang="ja-JP" dirty="0" smtClean="0">
              <a:latin typeface="+mn-ea"/>
              <a:ea typeface="+mn-ea"/>
            </a:endParaRPr>
          </a:p>
          <a:p>
            <a:endParaRPr kumimoji="1" lang="en-US" altLang="ja-JP" dirty="0" smtClean="0">
              <a:latin typeface="+mn-ea"/>
              <a:ea typeface="+mn-ea"/>
            </a:endParaRPr>
          </a:p>
          <a:p>
            <a:r>
              <a:rPr kumimoji="1" lang="en-US" altLang="ja-JP" dirty="0" smtClean="0">
                <a:latin typeface="+mn-ea"/>
                <a:ea typeface="+mn-ea"/>
              </a:rPr>
              <a:t>4</a:t>
            </a:r>
            <a:r>
              <a:rPr kumimoji="1" lang="ja-JP" altLang="en-US" dirty="0" err="1" smtClean="0">
                <a:latin typeface="+mn-ea"/>
                <a:ea typeface="+mn-ea"/>
              </a:rPr>
              <a:t>つの</a:t>
            </a:r>
            <a:r>
              <a:rPr kumimoji="1" lang="ja-JP" altLang="en-US" dirty="0" smtClean="0">
                <a:latin typeface="+mn-ea"/>
                <a:ea typeface="+mn-ea"/>
              </a:rPr>
              <a:t>危機は、</a:t>
            </a:r>
            <a:endParaRPr kumimoji="1" lang="en-US" altLang="ja-JP" dirty="0" smtClean="0">
              <a:latin typeface="+mn-ea"/>
              <a:ea typeface="+mn-ea"/>
            </a:endParaRPr>
          </a:p>
          <a:p>
            <a:endParaRPr kumimoji="1" lang="en-US" altLang="ja-JP" dirty="0" smtClean="0">
              <a:latin typeface="+mn-ea"/>
              <a:ea typeface="+mn-ea"/>
            </a:endParaRPr>
          </a:p>
          <a:p>
            <a:pPr>
              <a:lnSpc>
                <a:spcPct val="130000"/>
              </a:lnSpc>
            </a:pPr>
            <a:r>
              <a:rPr lang="ja-JP" altLang="en-US" dirty="0" smtClean="0">
                <a:latin typeface="+mn-ea"/>
                <a:ea typeface="+mn-ea"/>
                <a:cs typeface="メイリオ" panose="020B0604030504040204" pitchFamily="50" charset="-128"/>
              </a:rPr>
              <a:t>第</a:t>
            </a:r>
            <a:r>
              <a:rPr lang="en-US" altLang="ja-JP" dirty="0" smtClean="0">
                <a:latin typeface="+mn-ea"/>
                <a:ea typeface="+mn-ea"/>
                <a:cs typeface="メイリオ" panose="020B0604030504040204" pitchFamily="50" charset="-128"/>
              </a:rPr>
              <a:t>1</a:t>
            </a:r>
            <a:r>
              <a:rPr lang="ja-JP" altLang="en-US" dirty="0" smtClean="0">
                <a:latin typeface="+mn-ea"/>
                <a:ea typeface="+mn-ea"/>
                <a:cs typeface="メイリオ" panose="020B0604030504040204" pitchFamily="50" charset="-128"/>
              </a:rPr>
              <a:t>の危機：開発など人間活動による危機</a:t>
            </a:r>
            <a:endParaRPr lang="en-US" altLang="ja-JP" dirty="0" smtClean="0">
              <a:latin typeface="+mn-ea"/>
              <a:ea typeface="+mn-ea"/>
              <a:cs typeface="メイリオ" panose="020B0604030504040204" pitchFamily="50" charset="-128"/>
            </a:endParaRPr>
          </a:p>
          <a:p>
            <a:pPr>
              <a:lnSpc>
                <a:spcPct val="130000"/>
              </a:lnSpc>
            </a:pPr>
            <a:r>
              <a:rPr lang="ja-JP" altLang="en-US" dirty="0" smtClean="0">
                <a:latin typeface="+mn-ea"/>
                <a:ea typeface="+mn-ea"/>
                <a:cs typeface="メイリオ" panose="020B0604030504040204" pitchFamily="50" charset="-128"/>
              </a:rPr>
              <a:t>第</a:t>
            </a:r>
            <a:r>
              <a:rPr lang="en-US" altLang="ja-JP" dirty="0" smtClean="0">
                <a:latin typeface="+mn-ea"/>
                <a:ea typeface="+mn-ea"/>
                <a:cs typeface="メイリオ" panose="020B0604030504040204" pitchFamily="50" charset="-128"/>
              </a:rPr>
              <a:t>2</a:t>
            </a:r>
            <a:r>
              <a:rPr lang="ja-JP" altLang="en-US" dirty="0" smtClean="0">
                <a:latin typeface="+mn-ea"/>
                <a:ea typeface="+mn-ea"/>
                <a:cs typeface="メイリオ" panose="020B0604030504040204" pitchFamily="50" charset="-128"/>
              </a:rPr>
              <a:t>の危機：自然に対する働きかけの縮小による危機</a:t>
            </a:r>
            <a:endParaRPr lang="en-US" altLang="ja-JP" dirty="0" smtClean="0">
              <a:latin typeface="+mn-ea"/>
              <a:ea typeface="+mn-ea"/>
              <a:cs typeface="メイリオ" panose="020B0604030504040204" pitchFamily="50" charset="-128"/>
            </a:endParaRPr>
          </a:p>
          <a:p>
            <a:pPr>
              <a:lnSpc>
                <a:spcPct val="130000"/>
              </a:lnSpc>
            </a:pPr>
            <a:r>
              <a:rPr lang="ja-JP" altLang="en-US" dirty="0" smtClean="0">
                <a:latin typeface="+mn-ea"/>
                <a:ea typeface="+mn-ea"/>
                <a:cs typeface="メイリオ" panose="020B0604030504040204" pitchFamily="50" charset="-128"/>
              </a:rPr>
              <a:t>第</a:t>
            </a:r>
            <a:r>
              <a:rPr lang="en-US" altLang="ja-JP" dirty="0" smtClean="0">
                <a:latin typeface="+mn-ea"/>
                <a:ea typeface="+mn-ea"/>
                <a:cs typeface="メイリオ" panose="020B0604030504040204" pitchFamily="50" charset="-128"/>
              </a:rPr>
              <a:t>3</a:t>
            </a:r>
            <a:r>
              <a:rPr lang="ja-JP" altLang="en-US" dirty="0" smtClean="0">
                <a:latin typeface="+mn-ea"/>
                <a:ea typeface="+mn-ea"/>
                <a:cs typeface="メイリオ" panose="020B0604030504040204" pitchFamily="50" charset="-128"/>
              </a:rPr>
              <a:t>の危機：人間により持ち込まれたものによる危機</a:t>
            </a:r>
            <a:endParaRPr lang="en-US" altLang="ja-JP" dirty="0" smtClean="0">
              <a:latin typeface="+mn-ea"/>
              <a:ea typeface="+mn-ea"/>
              <a:cs typeface="メイリオ" panose="020B0604030504040204" pitchFamily="50" charset="-128"/>
            </a:endParaRPr>
          </a:p>
          <a:p>
            <a:pPr>
              <a:lnSpc>
                <a:spcPct val="130000"/>
              </a:lnSpc>
            </a:pPr>
            <a:r>
              <a:rPr lang="ja-JP" altLang="en-US" dirty="0" smtClean="0">
                <a:latin typeface="+mn-ea"/>
                <a:ea typeface="+mn-ea"/>
                <a:cs typeface="メイリオ" panose="020B0604030504040204" pitchFamily="50" charset="-128"/>
              </a:rPr>
              <a:t>第</a:t>
            </a:r>
            <a:r>
              <a:rPr lang="en-US" altLang="ja-JP" dirty="0" smtClean="0">
                <a:latin typeface="+mn-ea"/>
                <a:ea typeface="+mn-ea"/>
                <a:cs typeface="メイリオ" panose="020B0604030504040204" pitchFamily="50" charset="-128"/>
              </a:rPr>
              <a:t>4</a:t>
            </a:r>
            <a:r>
              <a:rPr lang="ja-JP" altLang="en-US" dirty="0" smtClean="0">
                <a:latin typeface="+mn-ea"/>
                <a:ea typeface="+mn-ea"/>
                <a:cs typeface="メイリオ" panose="020B0604030504040204" pitchFamily="50" charset="-128"/>
              </a:rPr>
              <a:t>の危機：地球環境の変化による危機</a:t>
            </a:r>
            <a:endParaRPr lang="en-US" altLang="ja-JP" dirty="0" smtClean="0">
              <a:latin typeface="+mn-ea"/>
              <a:ea typeface="+mn-ea"/>
              <a:cs typeface="メイリオ" panose="020B0604030504040204" pitchFamily="50" charset="-128"/>
            </a:endParaRPr>
          </a:p>
          <a:p>
            <a:pPr>
              <a:lnSpc>
                <a:spcPct val="130000"/>
              </a:lnSpc>
            </a:pPr>
            <a:endParaRPr lang="en-US" altLang="ja-JP" dirty="0" smtClean="0">
              <a:latin typeface="+mn-ea"/>
              <a:ea typeface="+mn-ea"/>
              <a:cs typeface="メイリオ" panose="020B0604030504040204" pitchFamily="50" charset="-128"/>
            </a:endParaRPr>
          </a:p>
          <a:p>
            <a:pPr>
              <a:lnSpc>
                <a:spcPct val="130000"/>
              </a:lnSpc>
            </a:pPr>
            <a:r>
              <a:rPr lang="ja-JP" altLang="en-US" dirty="0" smtClean="0">
                <a:latin typeface="+mn-ea"/>
                <a:ea typeface="+mn-ea"/>
                <a:cs typeface="メイリオ" panose="020B0604030504040204" pitchFamily="50" charset="-128"/>
              </a:rPr>
              <a:t>に分けられます。</a:t>
            </a:r>
            <a:endParaRPr lang="en-US" altLang="ja-JP" dirty="0" smtClean="0">
              <a:latin typeface="+mn-ea"/>
              <a:ea typeface="+mn-ea"/>
              <a:cs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18</a:t>
            </a:fld>
            <a:endParaRPr kumimoji="1" lang="ja-JP" altLang="en-US"/>
          </a:p>
        </p:txBody>
      </p:sp>
    </p:spTree>
    <p:extLst>
      <p:ext uri="{BB962C8B-B14F-4D97-AF65-F5344CB8AC3E}">
        <p14:creationId xmlns:p14="http://schemas.microsoft.com/office/powerpoint/2010/main" val="39235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6</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1</a:t>
            </a:r>
            <a:r>
              <a:rPr kumimoji="1" lang="ja-JP" altLang="en-US" dirty="0" smtClean="0">
                <a:latin typeface="+mn-ea"/>
                <a:ea typeface="+mn-ea"/>
              </a:rPr>
              <a:t>の危機　開発など人間活動による危機</a:t>
            </a:r>
            <a:endParaRPr kumimoji="1" lang="en-US" altLang="ja-JP" dirty="0" smtClean="0">
              <a:latin typeface="+mn-ea"/>
              <a:ea typeface="+mn-ea"/>
            </a:endParaRPr>
          </a:p>
          <a:p>
            <a:endParaRPr kumimoji="1" lang="en-US" altLang="ja-JP" dirty="0" smtClean="0">
              <a:latin typeface="+mn-ea"/>
              <a:ea typeface="+mn-ea"/>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森林を切り拓いたり、山を切り崩すなどの自然を改変する人間活動は、生物の生息場所を壊し、生態系を崩してしまいます。</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また、経済的な価値の高い生物は乱獲の対象になりやすく、個体数の減少が危惧されます。</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しかし、開発は、生物の生息場所を奪う一方で私たちの暮らしを豊かにします。</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現代社会においてはどちらも捨てることはできません。</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必要のない開発を行わないことはもちろんですが、人間以外の生物にも目を向け、豊かな自然環境とともに私たちを含む生物多様性が保たれる持続可能な社会を目指していく必要があります。</a:t>
            </a:r>
          </a:p>
          <a:p>
            <a:pPr algn="l" fontAlgn="auto">
              <a:lnSpc>
                <a:spcPct val="130000"/>
              </a:lnSpc>
              <a:spcAft>
                <a:spcPts val="0"/>
              </a:spcAft>
              <a:defRPr/>
            </a:pPr>
            <a:endParaRPr lang="en-US" altLang="ja-JP" sz="1200" dirty="0" smtClean="0">
              <a:solidFill>
                <a:schemeClr val="tx1"/>
              </a:solidFill>
              <a:latin typeface="+mn-ea"/>
              <a:ea typeface="+mn-ea"/>
              <a:cs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19</a:t>
            </a:fld>
            <a:endParaRPr kumimoji="1" lang="ja-JP" altLang="en-US"/>
          </a:p>
        </p:txBody>
      </p:sp>
    </p:spTree>
    <p:extLst>
      <p:ext uri="{BB962C8B-B14F-4D97-AF65-F5344CB8AC3E}">
        <p14:creationId xmlns:p14="http://schemas.microsoft.com/office/powerpoint/2010/main" val="1526289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6</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2</a:t>
            </a:r>
            <a:r>
              <a:rPr kumimoji="1" lang="ja-JP" altLang="en-US" dirty="0" smtClean="0">
                <a:latin typeface="+mn-ea"/>
                <a:ea typeface="+mn-ea"/>
              </a:rPr>
              <a:t>の危機　自然に対する働きかけの縮小による危機</a:t>
            </a:r>
            <a:endParaRPr kumimoji="1" lang="en-US" altLang="ja-JP" dirty="0" smtClean="0">
              <a:latin typeface="+mn-ea"/>
              <a:ea typeface="+mn-ea"/>
            </a:endParaRPr>
          </a:p>
          <a:p>
            <a:pPr defTabSz="913937">
              <a:defRPr/>
            </a:pPr>
            <a:endParaRPr kumimoji="1" lang="en-US" altLang="ja-JP" dirty="0" smtClean="0">
              <a:latin typeface="+mn-ea"/>
              <a:ea typeface="+mn-ea"/>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お米をつくる田んぼや、田んぼに水を運ぶための水路やため池、燃料となる炭をとる薪炭林</a:t>
            </a:r>
            <a:r>
              <a:rPr lang="ja-JP" altLang="en-US" sz="1200" baseline="30000" dirty="0" smtClean="0">
                <a:solidFill>
                  <a:schemeClr val="tx1"/>
                </a:solidFill>
                <a:latin typeface="+mn-ea"/>
                <a:ea typeface="+mn-ea"/>
                <a:cs typeface="メイリオ" panose="020B0604030504040204" pitchFamily="50" charset="-128"/>
              </a:rPr>
              <a:t>*</a:t>
            </a:r>
            <a:r>
              <a:rPr lang="en-US" altLang="ja-JP" sz="1200" baseline="30000" dirty="0" smtClean="0">
                <a:solidFill>
                  <a:schemeClr val="tx1"/>
                </a:solidFill>
                <a:latin typeface="+mn-ea"/>
                <a:ea typeface="+mn-ea"/>
                <a:cs typeface="メイリオ" panose="020B0604030504040204" pitchFamily="50" charset="-128"/>
              </a:rPr>
              <a:t>3</a:t>
            </a:r>
            <a:r>
              <a:rPr lang="ja-JP" altLang="en-US" sz="1200" dirty="0" smtClean="0">
                <a:solidFill>
                  <a:schemeClr val="tx1"/>
                </a:solidFill>
                <a:latin typeface="+mn-ea"/>
                <a:ea typeface="+mn-ea"/>
                <a:cs typeface="メイリオ" panose="020B0604030504040204" pitchFamily="50" charset="-128"/>
              </a:rPr>
              <a:t>などの雑木林で形成される里地里山は、</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農業や燃料の採取などさまざまな人間活動の場として、人の手で管理されることにより環境が維持されてきました。</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（冊子</a:t>
            </a:r>
            <a:r>
              <a:rPr lang="en-US" altLang="ja-JP" sz="1200" dirty="0" smtClean="0">
                <a:solidFill>
                  <a:schemeClr val="tx1"/>
                </a:solidFill>
                <a:latin typeface="+mn-ea"/>
                <a:ea typeface="+mn-ea"/>
                <a:cs typeface="メイリオ" panose="020B0604030504040204" pitchFamily="50" charset="-128"/>
              </a:rPr>
              <a:t>13</a:t>
            </a:r>
            <a:r>
              <a:rPr lang="ja-JP" altLang="en-US" sz="1200" dirty="0" smtClean="0">
                <a:solidFill>
                  <a:schemeClr val="tx1"/>
                </a:solidFill>
                <a:latin typeface="+mn-ea"/>
                <a:ea typeface="+mn-ea"/>
                <a:cs typeface="メイリオ" panose="020B0604030504040204" pitchFamily="50" charset="-128"/>
              </a:rPr>
              <a:t>ページ「雑木林」、冊子</a:t>
            </a:r>
            <a:r>
              <a:rPr lang="en-US" altLang="ja-JP" sz="1200" dirty="0" smtClean="0">
                <a:solidFill>
                  <a:schemeClr val="tx1"/>
                </a:solidFill>
                <a:latin typeface="+mn-ea"/>
                <a:ea typeface="+mn-ea"/>
                <a:cs typeface="メイリオ" panose="020B0604030504040204" pitchFamily="50" charset="-128"/>
              </a:rPr>
              <a:t>14</a:t>
            </a:r>
            <a:r>
              <a:rPr lang="ja-JP" altLang="en-US" sz="1200" dirty="0" smtClean="0">
                <a:solidFill>
                  <a:schemeClr val="tx1"/>
                </a:solidFill>
                <a:latin typeface="+mn-ea"/>
                <a:ea typeface="+mn-ea"/>
                <a:cs typeface="メイリオ" panose="020B0604030504040204" pitchFamily="50" charset="-128"/>
              </a:rPr>
              <a:t>ページ「水田」）</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そして、そこには、そのような環境を好む生物が多数生息していました。</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しかし、近年ではライフスタイルの変化などにより従来の管理が行われなくなり、里地里山の生態系は危機的状況にあります。</a:t>
            </a:r>
            <a:endParaRPr lang="en-US" altLang="ja-JP" sz="1200" dirty="0" smtClean="0">
              <a:solidFill>
                <a:schemeClr val="tx1"/>
              </a:solidFill>
              <a:latin typeface="+mn-ea"/>
              <a:ea typeface="+mn-ea"/>
              <a:cs typeface="メイリオ" panose="020B0604030504040204" pitchFamily="50" charset="-128"/>
            </a:endParaRPr>
          </a:p>
          <a:p>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1</a:t>
            </a:r>
            <a:r>
              <a:rPr kumimoji="1" lang="ja-JP" altLang="en-US" dirty="0" smtClean="0">
                <a:latin typeface="+mn-ea"/>
                <a:ea typeface="+mn-ea"/>
              </a:rPr>
              <a:t>の危機と併せてみると、</a:t>
            </a:r>
            <a:endParaRPr kumimoji="1" lang="en-US" altLang="ja-JP" dirty="0" smtClean="0">
              <a:latin typeface="+mn-ea"/>
              <a:ea typeface="+mn-ea"/>
            </a:endParaRPr>
          </a:p>
          <a:p>
            <a:r>
              <a:rPr kumimoji="1" lang="ja-JP" altLang="en-US" dirty="0" smtClean="0">
                <a:latin typeface="+mn-ea"/>
                <a:ea typeface="+mn-ea"/>
              </a:rPr>
              <a:t>私たちの活動は時に生物多様性に悪い影響を与えてしまいますが、逆に私達の活動によって守られる生物多様性もあるということになります。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20</a:t>
            </a:fld>
            <a:endParaRPr kumimoji="1" lang="ja-JP" altLang="en-US"/>
          </a:p>
        </p:txBody>
      </p:sp>
    </p:spTree>
    <p:extLst>
      <p:ext uri="{BB962C8B-B14F-4D97-AF65-F5344CB8AC3E}">
        <p14:creationId xmlns:p14="http://schemas.microsoft.com/office/powerpoint/2010/main" val="3496684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7</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3</a:t>
            </a:r>
            <a:r>
              <a:rPr kumimoji="1" lang="ja-JP" altLang="en-US" dirty="0" smtClean="0">
                <a:latin typeface="+mn-ea"/>
                <a:ea typeface="+mn-ea"/>
              </a:rPr>
              <a:t>の危機　人間により持ち込まれたものによる危機</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最も代表的なのが外来生物です。</a:t>
            </a:r>
            <a:endParaRPr kumimoji="1" lang="en-US" altLang="ja-JP" dirty="0" smtClean="0">
              <a:latin typeface="+mn-ea"/>
              <a:ea typeface="+mn-ea"/>
            </a:endParaRPr>
          </a:p>
          <a:p>
            <a:endParaRPr kumimoji="1" lang="en-US" altLang="ja-JP" dirty="0" smtClean="0">
              <a:latin typeface="+mn-ea"/>
              <a:ea typeface="+mn-ea"/>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外来生物は意図的・非意図的に関わらず人間によって持ち込まれた生物です。</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外国から持ち込まれたものは「国外外来生物」、日本のほかの地域から持ち込まれたものは「国内外来生物」と呼ばれます。</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どちらも渡り鳥や回遊魚など自力で移動してくるものは含みません。</a:t>
            </a: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endParaRPr lang="en-US" altLang="ja-JP" sz="1200" dirty="0" smtClean="0">
              <a:solidFill>
                <a:schemeClr val="tx1"/>
              </a:solidFill>
              <a:latin typeface="+mn-ea"/>
              <a:ea typeface="+mn-ea"/>
              <a:cs typeface="メイリオ" panose="020B0604030504040204" pitchFamily="50" charset="-128"/>
            </a:endParaRPr>
          </a:p>
          <a:p>
            <a:pPr algn="l" fontAlgn="auto">
              <a:lnSpc>
                <a:spcPct val="130000"/>
              </a:lnSpc>
              <a:spcAft>
                <a:spcPts val="0"/>
              </a:spcAft>
              <a:defRPr/>
            </a:pPr>
            <a:r>
              <a:rPr lang="ja-JP" altLang="en-US" sz="1200" dirty="0" smtClean="0">
                <a:solidFill>
                  <a:schemeClr val="tx1"/>
                </a:solidFill>
                <a:latin typeface="+mn-ea"/>
                <a:ea typeface="+mn-ea"/>
                <a:cs typeface="メイリオ" panose="020B0604030504040204" pitchFamily="50" charset="-128"/>
              </a:rPr>
              <a:t>外来生物は、元々生息していた在来生物の捕食や、交雑といった繁殖への影響や、農作物への被害などの問題を引き起こします。</a:t>
            </a:r>
            <a:endParaRPr lang="en-US" altLang="ja-JP" sz="1200" dirty="0" smtClean="0">
              <a:solidFill>
                <a:schemeClr val="tx1"/>
              </a:solidFill>
              <a:latin typeface="+mn-ea"/>
              <a:ea typeface="+mn-ea"/>
              <a:cs typeface="メイリオ" panose="020B0604030504040204" pitchFamily="50" charset="-128"/>
            </a:endParaRPr>
          </a:p>
          <a:p>
            <a:endParaRPr kumimoji="1" lang="en-US" altLang="ja-JP" dirty="0" smtClean="0"/>
          </a:p>
          <a:p>
            <a:r>
              <a:rPr kumimoji="1" lang="ja-JP" altLang="en-US" dirty="0" smtClean="0"/>
              <a:t>＜参考：外来生物はなぜ強い？＞</a:t>
            </a:r>
          </a:p>
          <a:p>
            <a:r>
              <a:rPr kumimoji="1" lang="ja-JP" altLang="en-US" dirty="0" smtClean="0"/>
              <a:t>日本へ持ち込まれた生物のすべてが、日本にすみ着き、子孫を残せるわけではありません。中には日本の気候が合わないなどの影響で、日本へ持ち込まれても生きていくことができない生物もいます。しかし、日本の環境に適応し、定着した場合は強い影響を及ぼします。</a:t>
            </a:r>
          </a:p>
          <a:p>
            <a:r>
              <a:rPr kumimoji="1" lang="ja-JP" altLang="en-US" dirty="0" smtClean="0"/>
              <a:t>在来生物の捕食はその</a:t>
            </a:r>
            <a:r>
              <a:rPr kumimoji="1" lang="en-US" altLang="ja-JP" dirty="0" smtClean="0"/>
              <a:t>.</a:t>
            </a:r>
            <a:r>
              <a:rPr kumimoji="1" lang="ja-JP" altLang="en-US" dirty="0" smtClean="0"/>
              <a:t>代表的な例です。在来生物の中でも食う－食われるといった関係は存在しますが、長い年月の中で、食われる側は身を守る方法を身につけ、絶滅することなく共存してきました。このようにして、日本の在来生態系の中では、とても長い年月をかけて築かれた生物同士のバランスが保たれてきました。しかし、そこに外来生物が突然入り込むと、そのバランスが崩され、在来生物が食べつくされてしまったり、外来生物の天敵となる生物がおらず、外来生物が大増殖してしまうといった現象が引き起こされてしま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21</a:t>
            </a:fld>
            <a:endParaRPr kumimoji="1" lang="ja-JP" altLang="en-US"/>
          </a:p>
        </p:txBody>
      </p:sp>
    </p:spTree>
    <p:extLst>
      <p:ext uri="{BB962C8B-B14F-4D97-AF65-F5344CB8AC3E}">
        <p14:creationId xmlns:p14="http://schemas.microsoft.com/office/powerpoint/2010/main" val="56150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a:t>
            </a:r>
            <a:r>
              <a:rPr kumimoji="1" lang="ja-JP" altLang="en-US" dirty="0" smtClean="0"/>
              <a:t>ページ</a:t>
            </a:r>
            <a:endParaRPr kumimoji="1" lang="en-US" altLang="ja-JP" dirty="0" smtClean="0"/>
          </a:p>
          <a:p>
            <a:endParaRPr kumimoji="1" lang="en-US" altLang="ja-JP" dirty="0" smtClean="0"/>
          </a:p>
          <a:p>
            <a:r>
              <a:rPr kumimoji="1" lang="ja-JP" altLang="en-US" dirty="0" smtClean="0"/>
              <a:t>●生物多様性研修用プログラム</a:t>
            </a:r>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このプログラムの目的は、みなさんが生物多様性関する教育や指導に取り組むために必要となる、生物多様性に関する知識を身につけることです。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内容は「生物からの恵みと私たちの生活」、「生物多様性の理解」、「生物多様性に関する教育・指導の取り組み」の</a:t>
            </a:r>
            <a:r>
              <a:rPr kumimoji="1" lang="en-US" altLang="ja-JP" dirty="0" smtClean="0"/>
              <a:t>3</a:t>
            </a:r>
            <a:r>
              <a:rPr kumimoji="1" lang="ja-JP" altLang="en-US" dirty="0" smtClean="0"/>
              <a:t>部構成になっており、生物多様性を身近に感じ、知り、伝える上で必要となる知識と実践方法の学びをサポートします。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a:t>
            </a:fld>
            <a:endParaRPr kumimoji="1" lang="ja-JP" altLang="en-US"/>
          </a:p>
        </p:txBody>
      </p:sp>
    </p:spTree>
    <p:extLst>
      <p:ext uri="{BB962C8B-B14F-4D97-AF65-F5344CB8AC3E}">
        <p14:creationId xmlns:p14="http://schemas.microsoft.com/office/powerpoint/2010/main" val="1241782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7</a:t>
            </a:r>
            <a:r>
              <a:rPr kumimoji="1" lang="ja-JP" altLang="en-US" dirty="0" smtClean="0"/>
              <a:t>ページ</a:t>
            </a:r>
            <a:endParaRPr kumimoji="1" lang="en-US" altLang="ja-JP" dirty="0" smtClean="0"/>
          </a:p>
          <a:p>
            <a:endParaRPr kumimoji="1" lang="en-US" altLang="ja-JP" dirty="0" smtClean="0"/>
          </a:p>
          <a:p>
            <a:r>
              <a:rPr kumimoji="1" lang="ja-JP" altLang="en-US" dirty="0" smtClean="0"/>
              <a:t>●特定外来生物</a:t>
            </a:r>
            <a:endParaRPr kumimoji="1" lang="en-US" altLang="ja-JP" dirty="0" smtClean="0"/>
          </a:p>
          <a:p>
            <a:endParaRPr kumimoji="1" lang="en-US" altLang="ja-JP" dirty="0" smtClean="0"/>
          </a:p>
          <a:p>
            <a:r>
              <a:rPr kumimoji="1" lang="ja-JP" altLang="en-US" dirty="0" smtClean="0"/>
              <a:t>外来生物の中でもとくに日本の生態系や人間に及ぼす影響が大きい外来生物は外来生物法</a:t>
            </a:r>
            <a:r>
              <a:rPr kumimoji="1" lang="ja-JP" altLang="en-US" baseline="30000" dirty="0" smtClean="0"/>
              <a:t>*</a:t>
            </a:r>
            <a:r>
              <a:rPr kumimoji="1" lang="en-US" altLang="ja-JP" baseline="30000" dirty="0" smtClean="0"/>
              <a:t>5</a:t>
            </a:r>
            <a:r>
              <a:rPr kumimoji="1" lang="ja-JP" altLang="en-US" dirty="0" smtClean="0"/>
              <a:t>により「特定外来生物」に指定されています。</a:t>
            </a:r>
            <a:endParaRPr kumimoji="1" lang="en-US" altLang="ja-JP" dirty="0" smtClean="0"/>
          </a:p>
          <a:p>
            <a:endParaRPr kumimoji="1" lang="en-US" altLang="ja-JP" dirty="0" smtClean="0"/>
          </a:p>
          <a:p>
            <a:r>
              <a:rPr kumimoji="1" lang="ja-JP" altLang="en-US" dirty="0" smtClean="0"/>
              <a:t>たとえば、食用として持ち込まれたウシガエルや、釣りで人気のオオクチバス（通称ブラックバス）。</a:t>
            </a:r>
            <a:endParaRPr kumimoji="1" lang="en-US" altLang="ja-JP" dirty="0" smtClean="0"/>
          </a:p>
          <a:p>
            <a:r>
              <a:rPr kumimoji="1" lang="ja-JP" altLang="en-US" dirty="0" smtClean="0"/>
              <a:t>これらは、在来生物を食べたり、生息場所を奪うことの影響が懸念されています。</a:t>
            </a:r>
            <a:endParaRPr kumimoji="1" lang="en-US" altLang="ja-JP" dirty="0" smtClean="0"/>
          </a:p>
          <a:p>
            <a:endParaRPr kumimoji="1" lang="en-US" altLang="ja-JP" dirty="0" smtClean="0"/>
          </a:p>
          <a:p>
            <a:r>
              <a:rPr kumimoji="1" lang="ja-JP" altLang="en-US" dirty="0" smtClean="0"/>
              <a:t>アニメの流行によりペットとして持ち込まれ野生化したアライグマは、在来生物を食べたり、農作物を荒らします。</a:t>
            </a:r>
            <a:endParaRPr kumimoji="1" lang="en-US" altLang="ja-JP" dirty="0" smtClean="0"/>
          </a:p>
          <a:p>
            <a:endParaRPr kumimoji="1" lang="en-US" altLang="ja-JP" dirty="0" smtClean="0"/>
          </a:p>
          <a:p>
            <a:r>
              <a:rPr kumimoji="1" lang="ja-JP" altLang="en-US" dirty="0" smtClean="0"/>
              <a:t>綺麗な花を咲かせることから植栽されたオオキンケイギクは、繁殖力がとても強く、在来植物のすみかを奪ってしまいます。</a:t>
            </a:r>
            <a:endParaRPr kumimoji="1" lang="en-US" altLang="ja-JP" dirty="0" smtClean="0"/>
          </a:p>
          <a:p>
            <a:endParaRPr kumimoji="1" lang="en-US" altLang="ja-JP" dirty="0" smtClean="0"/>
          </a:p>
          <a:p>
            <a:r>
              <a:rPr kumimoji="1" lang="ja-JP" altLang="en-US" dirty="0" smtClean="0"/>
              <a:t>特定外来生物は飼育や運搬などが厳しく規制されており、違反した場合には重い罰則が科せられます。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22</a:t>
            </a:fld>
            <a:endParaRPr kumimoji="1" lang="ja-JP" altLang="en-US"/>
          </a:p>
        </p:txBody>
      </p:sp>
    </p:spTree>
    <p:extLst>
      <p:ext uri="{BB962C8B-B14F-4D97-AF65-F5344CB8AC3E}">
        <p14:creationId xmlns:p14="http://schemas.microsoft.com/office/powerpoint/2010/main" val="4083494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⇒冊子７ページ</a:t>
            </a:r>
            <a:endParaRPr kumimoji="1" lang="en-US" altLang="ja-JP" dirty="0" smtClean="0"/>
          </a:p>
          <a:p>
            <a:endParaRPr kumimoji="1" lang="en-US" altLang="ja-JP" dirty="0" smtClean="0"/>
          </a:p>
          <a:p>
            <a:r>
              <a:rPr kumimoji="1" lang="ja-JP" altLang="en-US" dirty="0" smtClean="0"/>
              <a:t>●外来生物は全部悪者？</a:t>
            </a:r>
            <a:endParaRPr kumimoji="1" lang="en-US" altLang="ja-JP" dirty="0" smtClean="0"/>
          </a:p>
          <a:p>
            <a:endParaRPr kumimoji="1" lang="en-US" altLang="ja-JP" dirty="0" smtClean="0"/>
          </a:p>
          <a:p>
            <a:pPr defTabSz="995507" eaLnBrk="1" fontAlgn="auto" hangingPunct="1">
              <a:lnSpc>
                <a:spcPct val="130000"/>
              </a:lnSpc>
              <a:spcBef>
                <a:spcPts val="0"/>
              </a:spcBef>
              <a:spcAft>
                <a:spcPts val="0"/>
              </a:spcAft>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動物園の動物やペット、作物には外来生物がたくさんいますが、人間の役に立つことから悪者とはいえません。</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defTabSz="995507" eaLnBrk="1" fontAlgn="auto" hangingPunct="1">
              <a:lnSpc>
                <a:spcPct val="130000"/>
              </a:lnSpc>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defTabSz="995507" eaLnBrk="1" fontAlgn="auto" hangingPunct="1">
              <a:lnSpc>
                <a:spcPct val="130000"/>
              </a:lnSpc>
              <a:spcBef>
                <a:spcPts val="0"/>
              </a:spcBef>
              <a:spcAft>
                <a:spcPts val="0"/>
              </a:spcAft>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しかし、今は管理下におかれている生物でも外へ逃げ出した場合、ほかの生物や私たちにどのような影響を与えるのかを予測することは不可能です。</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defTabSz="995507" eaLnBrk="1" fontAlgn="auto" hangingPunct="1">
              <a:lnSpc>
                <a:spcPct val="130000"/>
              </a:lnSpc>
              <a:spcBef>
                <a:spcPts val="0"/>
              </a:spcBef>
              <a:spcAft>
                <a:spcPts val="0"/>
              </a:spcAft>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そのため、外来生物の持込や飼育、栽培は慎重に行わなければなりません。</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defTabSz="995507" eaLnBrk="1" fontAlgn="auto" hangingPunct="1">
              <a:lnSpc>
                <a:spcPct val="130000"/>
              </a:lnSpc>
              <a:spcBef>
                <a:spcPts val="0"/>
              </a:spcBef>
              <a:spcAft>
                <a:spcPts val="0"/>
              </a:spcAft>
              <a:defRPr/>
            </a:pP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defTabSz="995507" eaLnBrk="1" fontAlgn="auto" hangingPunct="1">
              <a:lnSpc>
                <a:spcPct val="130000"/>
              </a:lnSpc>
              <a:spcBef>
                <a:spcPts val="0"/>
              </a:spcBef>
              <a:spcAft>
                <a:spcPts val="0"/>
              </a:spcAft>
              <a:defRPr/>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わたしたちも、ペットを外に逃がすことはしないようにしましょう。</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23</a:t>
            </a:fld>
            <a:endParaRPr kumimoji="1" lang="ja-JP" altLang="en-US"/>
          </a:p>
        </p:txBody>
      </p:sp>
    </p:spTree>
    <p:extLst>
      <p:ext uri="{BB962C8B-B14F-4D97-AF65-F5344CB8AC3E}">
        <p14:creationId xmlns:p14="http://schemas.microsoft.com/office/powerpoint/2010/main" val="328259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7</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4</a:t>
            </a:r>
            <a:r>
              <a:rPr kumimoji="1" lang="ja-JP" altLang="en-US" dirty="0" smtClean="0">
                <a:latin typeface="+mn-ea"/>
                <a:ea typeface="+mn-ea"/>
              </a:rPr>
              <a:t>の危機　地球環境の変化による危機</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代表的なものが地球温暖化です。</a:t>
            </a:r>
            <a:endParaRPr kumimoji="1" lang="en-US" altLang="ja-JP" dirty="0" smtClean="0">
              <a:latin typeface="+mn-ea"/>
              <a:ea typeface="+mn-ea"/>
            </a:endParaRPr>
          </a:p>
          <a:p>
            <a:r>
              <a:rPr kumimoji="1" lang="ja-JP" altLang="en-US" dirty="0" smtClean="0">
                <a:latin typeface="+mn-ea"/>
                <a:ea typeface="+mn-ea"/>
              </a:rPr>
              <a:t>世界的には海面上昇による島の沈没などが話題になりますが、生物の分布域や生息密度の変化なども引き起こします。</a:t>
            </a:r>
            <a:endParaRPr kumimoji="1" lang="en-US" altLang="ja-JP" dirty="0" smtClean="0">
              <a:latin typeface="+mn-ea"/>
              <a:ea typeface="+mn-ea"/>
            </a:endParaRPr>
          </a:p>
          <a:p>
            <a:r>
              <a:rPr kumimoji="1" lang="ja-JP" altLang="en-US" dirty="0" smtClean="0">
                <a:latin typeface="+mn-ea"/>
                <a:ea typeface="+mn-ea"/>
              </a:rPr>
              <a:t>地球温暖化によって元々気温が高い地域に生息していた生物の分布が拡大し、逆に寒い地域の生物が絶滅するといった影響も考えられます。</a:t>
            </a:r>
            <a:endParaRPr kumimoji="1" lang="en-US" altLang="ja-JP" dirty="0" smtClean="0">
              <a:latin typeface="+mn-ea"/>
              <a:ea typeface="+mn-ea"/>
            </a:endParaRPr>
          </a:p>
          <a:p>
            <a:pPr defTabSz="913937">
              <a:defRPr/>
            </a:pPr>
            <a:endParaRPr lang="en-US" altLang="ja-JP" dirty="0" smtClean="0">
              <a:latin typeface="+mn-ea"/>
              <a:ea typeface="+mn-ea"/>
              <a:cs typeface="メイリオ" panose="020B0604030504040204" pitchFamily="50" charset="-128"/>
            </a:endParaRPr>
          </a:p>
          <a:p>
            <a:pPr defTabSz="913937">
              <a:defRPr/>
            </a:pPr>
            <a:r>
              <a:rPr lang="ja-JP" altLang="en-US" dirty="0" smtClean="0">
                <a:latin typeface="+mn-ea"/>
                <a:ea typeface="+mn-ea"/>
                <a:cs typeface="メイリオ" panose="020B0604030504040204" pitchFamily="50" charset="-128"/>
              </a:rPr>
              <a:t>たとえば大阪湾で目撃情報が増えているヒョウモンダコやソウシハギは、暖かい海に生息する生物です。</a:t>
            </a:r>
            <a:endParaRPr lang="en-US" altLang="ja-JP" dirty="0" smtClean="0">
              <a:latin typeface="+mn-ea"/>
              <a:ea typeface="+mn-ea"/>
              <a:cs typeface="メイリオ" panose="020B0604030504040204" pitchFamily="50" charset="-128"/>
            </a:endParaRPr>
          </a:p>
          <a:p>
            <a:pPr defTabSz="913937">
              <a:defRPr/>
            </a:pPr>
            <a:r>
              <a:rPr lang="ja-JP" altLang="en-US" dirty="0" smtClean="0">
                <a:latin typeface="+mn-ea"/>
                <a:ea typeface="+mn-ea"/>
                <a:cs typeface="メイリオ" panose="020B0604030504040204" pitchFamily="50" charset="-128"/>
              </a:rPr>
              <a:t>この先温暖化が進みこれらの生物の生息域の拡大が促進されれば大阪湾の生態系にも影響が及ぶ可能性があります。</a:t>
            </a:r>
            <a:endParaRPr lang="en-US" altLang="ja-JP" dirty="0" smtClean="0">
              <a:latin typeface="+mn-ea"/>
              <a:ea typeface="+mn-ea"/>
              <a:cs typeface="メイリオ" panose="020B0604030504040204" pitchFamily="50" charset="-128"/>
            </a:endParaRPr>
          </a:p>
          <a:p>
            <a:endParaRPr kumimoji="1" lang="en-US" altLang="ja-JP" dirty="0" smtClean="0">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24</a:t>
            </a:fld>
            <a:endParaRPr kumimoji="1" lang="ja-JP" altLang="en-US"/>
          </a:p>
        </p:txBody>
      </p:sp>
    </p:spTree>
    <p:extLst>
      <p:ext uri="{BB962C8B-B14F-4D97-AF65-F5344CB8AC3E}">
        <p14:creationId xmlns:p14="http://schemas.microsoft.com/office/powerpoint/2010/main" val="914903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8</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●レッドリスト</a:t>
            </a:r>
            <a:endParaRPr kumimoji="1" lang="en-US" altLang="ja-JP" dirty="0" smtClean="0">
              <a:latin typeface="+mn-ea"/>
              <a:ea typeface="+mn-ea"/>
            </a:endParaRPr>
          </a:p>
          <a:p>
            <a:endParaRPr kumimoji="1" lang="en-US" altLang="ja-JP"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n-ea"/>
                <a:ea typeface="+mn-ea"/>
              </a:rPr>
              <a:t>生物多様性を理解するための</a:t>
            </a:r>
            <a:r>
              <a:rPr kumimoji="1" lang="en-US" altLang="ja-JP" dirty="0" smtClean="0">
                <a:latin typeface="+mn-ea"/>
                <a:ea typeface="+mn-ea"/>
              </a:rPr>
              <a:t>3</a:t>
            </a:r>
            <a:r>
              <a:rPr kumimoji="1" lang="ja-JP" altLang="en-US" dirty="0" smtClean="0">
                <a:latin typeface="+mn-ea"/>
                <a:ea typeface="+mn-ea"/>
              </a:rPr>
              <a:t>つ目のキーワードは、「レッドリスト」です。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生物多様性の</a:t>
            </a:r>
            <a:r>
              <a:rPr kumimoji="1" lang="en-US" altLang="ja-JP" dirty="0" smtClean="0">
                <a:latin typeface="+mn-ea"/>
                <a:ea typeface="+mn-ea"/>
              </a:rPr>
              <a:t>4</a:t>
            </a:r>
            <a:r>
              <a:rPr kumimoji="1" lang="ja-JP" altLang="en-US" dirty="0" err="1" smtClean="0">
                <a:latin typeface="+mn-ea"/>
                <a:ea typeface="+mn-ea"/>
              </a:rPr>
              <a:t>つの</a:t>
            </a:r>
            <a:r>
              <a:rPr kumimoji="1" lang="ja-JP" altLang="en-US" dirty="0" smtClean="0">
                <a:latin typeface="+mn-ea"/>
                <a:ea typeface="+mn-ea"/>
              </a:rPr>
              <a:t>危機は、わたしたちの目に直接見えにくいものもあり、その影響を知ることや伝えることが難しい側面もあります。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「レッドリスト」は、近い将来いなくなってしまうかもしれない生物である「絶滅危惧種」をリスト化したもので、生物多様性に危機が迫っていることを示す資料ともいえます。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レッドリストには、</a:t>
            </a:r>
            <a:endParaRPr kumimoji="1" lang="en-US" altLang="ja-JP" dirty="0" smtClean="0">
              <a:latin typeface="+mn-ea"/>
              <a:ea typeface="+mn-ea"/>
            </a:endParaRPr>
          </a:p>
          <a:p>
            <a:r>
              <a:rPr kumimoji="1" lang="ja-JP" altLang="en-US" dirty="0" smtClean="0">
                <a:latin typeface="+mn-ea"/>
                <a:ea typeface="+mn-ea"/>
              </a:rPr>
              <a:t>国際自然保護連合が作成した世界レベルのもの、環境省が作成した日本全国レベルのもの、各都道府県や市町村などで作成されたものがあります。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大阪府のレッドリストの最新版は</a:t>
            </a:r>
            <a:r>
              <a:rPr kumimoji="1" lang="en-US" altLang="ja-JP" dirty="0" smtClean="0">
                <a:latin typeface="+mn-ea"/>
                <a:ea typeface="+mn-ea"/>
              </a:rPr>
              <a:t>2014</a:t>
            </a:r>
            <a:r>
              <a:rPr kumimoji="1" lang="ja-JP" altLang="en-US" dirty="0" smtClean="0">
                <a:latin typeface="+mn-ea"/>
                <a:ea typeface="+mn-ea"/>
              </a:rPr>
              <a:t>に作成され、大阪に生息しているといわれる</a:t>
            </a:r>
            <a:r>
              <a:rPr kumimoji="1" lang="en-US" altLang="ja-JP" dirty="0" smtClean="0">
                <a:latin typeface="+mn-ea"/>
                <a:ea typeface="+mn-ea"/>
              </a:rPr>
              <a:t>8,700</a:t>
            </a:r>
            <a:r>
              <a:rPr kumimoji="1" lang="ja-JP" altLang="en-US" dirty="0" smtClean="0">
                <a:latin typeface="+mn-ea"/>
                <a:ea typeface="+mn-ea"/>
              </a:rPr>
              <a:t>種の生物のうち</a:t>
            </a:r>
            <a:r>
              <a:rPr kumimoji="1" lang="en-US" altLang="ja-JP" dirty="0" smtClean="0">
                <a:latin typeface="+mn-ea"/>
                <a:ea typeface="+mn-ea"/>
              </a:rPr>
              <a:t>1,079</a:t>
            </a:r>
            <a:r>
              <a:rPr kumimoji="1" lang="ja-JP" altLang="en-US" dirty="0" smtClean="0">
                <a:latin typeface="+mn-ea"/>
                <a:ea typeface="+mn-ea"/>
              </a:rPr>
              <a:t>種が絶滅危惧種に選定されています。</a:t>
            </a:r>
            <a:endParaRPr kumimoji="1" lang="en-US" altLang="ja-JP" dirty="0" smtClean="0">
              <a:latin typeface="+mn-ea"/>
              <a:ea typeface="+mn-ea"/>
            </a:endParaRPr>
          </a:p>
          <a:p>
            <a:r>
              <a:rPr kumimoji="1" lang="en-US" altLang="ja-JP" dirty="0" smtClean="0">
                <a:latin typeface="+mn-ea"/>
                <a:ea typeface="+mn-ea"/>
              </a:rPr>
              <a:t>2000</a:t>
            </a:r>
            <a:r>
              <a:rPr kumimoji="1" lang="ja-JP" altLang="en-US" dirty="0" smtClean="0">
                <a:latin typeface="+mn-ea"/>
                <a:ea typeface="+mn-ea"/>
              </a:rPr>
              <a:t>年に作られたレッドリストで選定された絶滅危惧種が</a:t>
            </a:r>
            <a:r>
              <a:rPr kumimoji="1" lang="en-US" altLang="ja-JP" dirty="0" smtClean="0">
                <a:latin typeface="+mn-ea"/>
                <a:ea typeface="+mn-ea"/>
              </a:rPr>
              <a:t>795</a:t>
            </a:r>
            <a:r>
              <a:rPr kumimoji="1" lang="ja-JP" altLang="en-US" dirty="0" smtClean="0">
                <a:latin typeface="+mn-ea"/>
                <a:ea typeface="+mn-ea"/>
              </a:rPr>
              <a:t>種であったことを考えると、大阪の生物の種の多様性の危機が進行していることがわかります。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生物は、ほかの生物や環境とつながり合いながら生きているので、ある種の生物がいなくなってしまうと、その生物とつながっていた生物や環境にも影響が出しまいます。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＜参考＞</a:t>
            </a:r>
            <a:endParaRPr kumimoji="1" lang="en-US" altLang="ja-JP"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n-ea"/>
                <a:ea typeface="+mn-ea"/>
              </a:rPr>
              <a:t>大阪府レッドリスト</a:t>
            </a:r>
            <a:r>
              <a:rPr kumimoji="1" lang="en-US" altLang="ja-JP" dirty="0" smtClean="0">
                <a:latin typeface="+mn-ea"/>
                <a:ea typeface="+mn-ea"/>
              </a:rPr>
              <a:t>2014</a:t>
            </a:r>
            <a:r>
              <a:rPr kumimoji="1" lang="ja-JP" altLang="en-US" dirty="0" smtClean="0">
                <a:latin typeface="+mn-ea"/>
                <a:ea typeface="+mn-ea"/>
              </a:rPr>
              <a:t>では、</a:t>
            </a:r>
            <a:r>
              <a:rPr kumimoji="1" lang="en-US" altLang="ja-JP" dirty="0" smtClean="0">
                <a:latin typeface="+mn-ea"/>
                <a:ea typeface="+mn-ea"/>
              </a:rPr>
              <a:t>2000</a:t>
            </a:r>
            <a:r>
              <a:rPr kumimoji="1" lang="ja-JP" altLang="en-US" dirty="0" smtClean="0">
                <a:latin typeface="+mn-ea"/>
                <a:ea typeface="+mn-ea"/>
              </a:rPr>
              <a:t>年の策定時に検討対象としていなかった</a:t>
            </a:r>
            <a:r>
              <a:rPr lang="ja-JP" altLang="en-US" sz="1200" dirty="0" smtClean="0">
                <a:latin typeface="+mn-ea"/>
                <a:ea typeface="+mn-ea"/>
                <a:cs typeface="メイリオ" panose="020B0604030504040204" pitchFamily="50" charset="-128"/>
              </a:rPr>
              <a:t>クモ類、海岸生物（無脊椎生物及び藻類）、その他淡水産無脊椎動物、コケ植物、菌類を新たな検討対象としています。</a:t>
            </a:r>
            <a:endParaRPr lang="en-US" altLang="ja-JP" sz="1200" dirty="0" smtClean="0">
              <a:latin typeface="+mn-ea"/>
              <a:ea typeface="+mn-ea"/>
              <a:cs typeface="メイリオ" panose="020B0604030504040204" pitchFamily="50" charset="-128"/>
            </a:endParaRPr>
          </a:p>
          <a:p>
            <a:endParaRPr kumimoji="1" lang="ja-JP" altLang="en-US" dirty="0" smtClean="0">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25</a:t>
            </a:fld>
            <a:endParaRPr kumimoji="1" lang="ja-JP" altLang="en-US"/>
          </a:p>
        </p:txBody>
      </p:sp>
    </p:spTree>
    <p:extLst>
      <p:ext uri="{BB962C8B-B14F-4D97-AF65-F5344CB8AC3E}">
        <p14:creationId xmlns:p14="http://schemas.microsoft.com/office/powerpoint/2010/main" val="1155000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9</a:t>
            </a:r>
            <a:r>
              <a:rPr kumimoji="1" lang="ja-JP" altLang="en-US" dirty="0" smtClean="0"/>
              <a:t>ﾍﾟｰｼﾞ</a:t>
            </a:r>
            <a:endParaRPr kumimoji="1" lang="en-US" altLang="ja-JP" dirty="0" smtClean="0"/>
          </a:p>
          <a:p>
            <a:endParaRPr kumimoji="1" lang="en-US" altLang="ja-JP" dirty="0" smtClean="0"/>
          </a:p>
          <a:p>
            <a:r>
              <a:rPr kumimoji="1" lang="ja-JP" altLang="en-US" dirty="0" smtClean="0"/>
              <a:t>●生物多様性の理解</a:t>
            </a:r>
            <a:endParaRPr kumimoji="1" lang="en-US" altLang="ja-JP" dirty="0" smtClean="0"/>
          </a:p>
          <a:p>
            <a:endParaRPr kumimoji="1" lang="en-US" altLang="ja-JP" dirty="0" smtClean="0"/>
          </a:p>
          <a:p>
            <a:r>
              <a:rPr kumimoji="1" lang="ja-JP" altLang="en-US" dirty="0" smtClean="0"/>
              <a:t>これまでの内容をまとめます。</a:t>
            </a:r>
            <a:endParaRPr kumimoji="1" lang="en-US" altLang="ja-JP" dirty="0" smtClean="0"/>
          </a:p>
          <a:p>
            <a:r>
              <a:rPr kumimoji="1" lang="ja-JP" altLang="en-US" dirty="0" smtClean="0"/>
              <a:t>生物多様性は様々な個性をもつたくさんの生物が、他の生物や環境とつながり合いながら存在することを示す概念でした。</a:t>
            </a:r>
            <a:endParaRPr kumimoji="1" lang="en-US" altLang="ja-JP" dirty="0" smtClean="0"/>
          </a:p>
          <a:p>
            <a:r>
              <a:rPr kumimoji="1" lang="ja-JP" altLang="en-US" dirty="0" smtClean="0"/>
              <a:t>そして、私達も日々の生活の中でたくさんの生物からの恵みを利用して暮らしています。</a:t>
            </a:r>
            <a:endParaRPr kumimoji="1" lang="en-US" altLang="ja-JP" dirty="0" smtClean="0"/>
          </a:p>
          <a:p>
            <a:endParaRPr kumimoji="1" lang="en-US" altLang="ja-JP" dirty="0" smtClean="0"/>
          </a:p>
          <a:p>
            <a:r>
              <a:rPr kumimoji="1" lang="ja-JP" altLang="en-US" dirty="0" smtClean="0"/>
              <a:t>生物多様性を理解するためのキーワードとして、</a:t>
            </a:r>
            <a:endParaRPr kumimoji="1" lang="en-US" altLang="ja-JP" dirty="0" smtClean="0"/>
          </a:p>
          <a:p>
            <a:r>
              <a:rPr kumimoji="1" lang="ja-JP" altLang="en-US" dirty="0" smtClean="0"/>
              <a:t>「生物多様性の</a:t>
            </a:r>
            <a:r>
              <a:rPr kumimoji="1" lang="en-US" altLang="ja-JP" dirty="0" smtClean="0"/>
              <a:t>3</a:t>
            </a:r>
            <a:r>
              <a:rPr kumimoji="1" lang="ja-JP" altLang="en-US" dirty="0" err="1" smtClean="0"/>
              <a:t>つの</a:t>
            </a:r>
            <a:r>
              <a:rPr kumimoji="1" lang="ja-JP" altLang="en-US" dirty="0" smtClean="0"/>
              <a:t>階層」「生物多様性の</a:t>
            </a:r>
            <a:r>
              <a:rPr kumimoji="1" lang="en-US" altLang="ja-JP" dirty="0" smtClean="0"/>
              <a:t>4</a:t>
            </a:r>
            <a:r>
              <a:rPr kumimoji="1" lang="ja-JP" altLang="en-US" dirty="0" err="1" smtClean="0"/>
              <a:t>つの</a:t>
            </a:r>
            <a:r>
              <a:rPr kumimoji="1" lang="ja-JP" altLang="en-US" dirty="0" smtClean="0"/>
              <a:t>危機」</a:t>
            </a:r>
            <a:r>
              <a:rPr kumimoji="1" lang="en-US" altLang="ja-JP" dirty="0" smtClean="0"/>
              <a:t>｢</a:t>
            </a:r>
            <a:r>
              <a:rPr kumimoji="1" lang="ja-JP" altLang="en-US" dirty="0" smtClean="0"/>
              <a:t>レッドリスト」がありました。</a:t>
            </a:r>
            <a:endParaRPr kumimoji="1" lang="en-US" altLang="ja-JP" dirty="0" smtClean="0"/>
          </a:p>
          <a:p>
            <a:endParaRPr kumimoji="1" lang="en-US" altLang="ja-JP" dirty="0" smtClean="0"/>
          </a:p>
          <a:p>
            <a:r>
              <a:rPr kumimoji="1" lang="en-US" altLang="ja-JP" dirty="0" smtClean="0"/>
              <a:t>3</a:t>
            </a:r>
            <a:r>
              <a:rPr kumimoji="1" lang="ja-JP" altLang="en-US" dirty="0" err="1" smtClean="0"/>
              <a:t>つの</a:t>
            </a:r>
            <a:r>
              <a:rPr kumimoji="1" lang="ja-JP" altLang="en-US" dirty="0" smtClean="0"/>
              <a:t>階層は生態系サービスを支えますし、</a:t>
            </a:r>
            <a:endParaRPr kumimoji="1" lang="en-US" altLang="ja-JP" dirty="0" smtClean="0"/>
          </a:p>
          <a:p>
            <a:r>
              <a:rPr kumimoji="1" lang="en-US" altLang="ja-JP" dirty="0" smtClean="0"/>
              <a:t>4</a:t>
            </a:r>
            <a:r>
              <a:rPr kumimoji="1" lang="ja-JP" altLang="en-US" dirty="0" err="1" smtClean="0"/>
              <a:t>つの</a:t>
            </a:r>
            <a:r>
              <a:rPr kumimoji="1" lang="ja-JP" altLang="en-US" dirty="0" smtClean="0"/>
              <a:t>危機は</a:t>
            </a:r>
            <a:r>
              <a:rPr kumimoji="1" lang="en-US" altLang="ja-JP" dirty="0" smtClean="0"/>
              <a:t>3</a:t>
            </a:r>
            <a:r>
              <a:rPr kumimoji="1" lang="ja-JP" altLang="en-US" dirty="0" err="1" smtClean="0"/>
              <a:t>つの</a:t>
            </a:r>
            <a:r>
              <a:rPr kumimoji="1" lang="ja-JP" altLang="en-US" dirty="0" smtClean="0"/>
              <a:t>階層をのバランスを崩し、生物多様性の恵みを乏しくしてしまいます。</a:t>
            </a:r>
            <a:endParaRPr kumimoji="1" lang="en-US" altLang="ja-JP" dirty="0" smtClean="0"/>
          </a:p>
          <a:p>
            <a:endParaRPr kumimoji="1" lang="en-US" altLang="ja-JP" dirty="0" smtClean="0"/>
          </a:p>
          <a:p>
            <a:r>
              <a:rPr kumimoji="1" lang="ja-JP" altLang="en-US" dirty="0" smtClean="0"/>
              <a:t>このつながりの中は私たち人間も含まれていること、生活のあらゆる場面でほかの生物に支えられていて、地球上にはその生物を支える環境があることを知り、つながりを意識することが大切です。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26</a:t>
            </a:fld>
            <a:endParaRPr kumimoji="1" lang="ja-JP" altLang="en-US"/>
          </a:p>
        </p:txBody>
      </p:sp>
    </p:spTree>
    <p:extLst>
      <p:ext uri="{BB962C8B-B14F-4D97-AF65-F5344CB8AC3E}">
        <p14:creationId xmlns:p14="http://schemas.microsoft.com/office/powerpoint/2010/main" val="2097966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10</a:t>
            </a:r>
            <a:r>
              <a:rPr kumimoji="1" lang="ja-JP" altLang="en-US" dirty="0" smtClean="0"/>
              <a:t>ページから</a:t>
            </a:r>
            <a:r>
              <a:rPr kumimoji="1" lang="en-US" altLang="ja-JP" dirty="0" smtClean="0"/>
              <a:t>25</a:t>
            </a:r>
            <a:r>
              <a:rPr kumimoji="1" lang="ja-JP" altLang="en-US" dirty="0" smtClean="0"/>
              <a:t>ページ</a:t>
            </a:r>
            <a:endParaRPr kumimoji="1" lang="en-US" altLang="ja-JP" dirty="0" smtClean="0"/>
          </a:p>
          <a:p>
            <a:endParaRPr kumimoji="1" lang="en-US" altLang="ja-JP" dirty="0" smtClean="0"/>
          </a:p>
          <a:p>
            <a:r>
              <a:rPr kumimoji="1" lang="ja-JP" altLang="en-US" dirty="0" smtClean="0"/>
              <a:t>●生物多様性に関する教育・指導の取り組み</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en-US" altLang="ja-JP" dirty="0" smtClean="0"/>
              <a:t>1.</a:t>
            </a:r>
            <a:r>
              <a:rPr kumimoji="1" lang="ja-JP" altLang="en-US" dirty="0" smtClean="0"/>
              <a:t>生物からの恵みと私たちの生活」「２</a:t>
            </a:r>
            <a:r>
              <a:rPr kumimoji="1" lang="en-US" altLang="ja-JP" dirty="0" smtClean="0"/>
              <a:t>.</a:t>
            </a:r>
            <a:r>
              <a:rPr kumimoji="1" lang="ja-JP" altLang="en-US" dirty="0" smtClean="0"/>
              <a:t>生物多様性の理解」では、生物多様性の概念を学びました。</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ここからは、大阪の自然環境を題材に、身近な生物多様性に目を向けてみましょう。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27</a:t>
            </a:fld>
            <a:endParaRPr kumimoji="1" lang="ja-JP" altLang="en-US"/>
          </a:p>
        </p:txBody>
      </p:sp>
    </p:spTree>
    <p:extLst>
      <p:ext uri="{BB962C8B-B14F-4D97-AF65-F5344CB8AC3E}">
        <p14:creationId xmlns:p14="http://schemas.microsoft.com/office/powerpoint/2010/main" val="1105760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n-ea"/>
                <a:ea typeface="+mn-ea"/>
                <a:cs typeface="メイリオ" panose="020B0604030504040204" pitchFamily="50" charset="-128"/>
              </a:rPr>
              <a:t>⇒冊子</a:t>
            </a:r>
            <a:r>
              <a:rPr lang="en-US" altLang="ja-JP" dirty="0" smtClean="0">
                <a:latin typeface="+mn-ea"/>
                <a:ea typeface="+mn-ea"/>
                <a:cs typeface="メイリオ" panose="020B0604030504040204" pitchFamily="50" charset="-128"/>
              </a:rPr>
              <a:t>10</a:t>
            </a:r>
            <a:r>
              <a:rPr lang="ja-JP" altLang="en-US" dirty="0" smtClean="0">
                <a:latin typeface="+mn-ea"/>
                <a:ea typeface="+mn-ea"/>
                <a:cs typeface="メイリオ" panose="020B0604030504040204" pitchFamily="50" charset="-128"/>
              </a:rPr>
              <a:t>ページ</a:t>
            </a:r>
            <a:endParaRPr lang="en-US" altLang="ja-JP" dirty="0" smtClean="0">
              <a:latin typeface="+mn-ea"/>
              <a:ea typeface="+mn-ea"/>
              <a:cs typeface="メイリオ" panose="020B0604030504040204" pitchFamily="50" charset="-128"/>
            </a:endParaRPr>
          </a:p>
          <a:p>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●大阪の自然から学ぶ生物多様性</a:t>
            </a:r>
            <a:endParaRPr lang="en-US" altLang="ja-JP" dirty="0" smtClean="0">
              <a:latin typeface="+mn-ea"/>
              <a:ea typeface="+mn-ea"/>
              <a:cs typeface="メイリオ" panose="020B0604030504040204" pitchFamily="50" charset="-128"/>
            </a:endParaRPr>
          </a:p>
          <a:p>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大阪は大部分の土地が市街地や商工業用地として利用されていますが、府内の山や農地、川から海にいたる多様な環境には</a:t>
            </a:r>
            <a:r>
              <a:rPr lang="en-US" altLang="ja-JP" dirty="0" smtClean="0">
                <a:latin typeface="+mn-ea"/>
                <a:ea typeface="+mn-ea"/>
                <a:cs typeface="メイリオ" panose="020B0604030504040204" pitchFamily="50" charset="-128"/>
              </a:rPr>
              <a:t>8,700</a:t>
            </a:r>
            <a:r>
              <a:rPr lang="ja-JP" altLang="en-US" dirty="0" smtClean="0">
                <a:latin typeface="+mn-ea"/>
                <a:ea typeface="+mn-ea"/>
                <a:cs typeface="メイリオ" panose="020B0604030504040204" pitchFamily="50" charset="-128"/>
              </a:rPr>
              <a:t>種を超える多くの生物がすみ、それらは互いにつながり合いながら生きています。</a:t>
            </a:r>
            <a:endParaRPr lang="en-US" altLang="ja-JP" dirty="0" smtClean="0">
              <a:latin typeface="+mn-ea"/>
              <a:ea typeface="+mn-ea"/>
              <a:cs typeface="メイリオ" panose="020B0604030504040204" pitchFamily="50" charset="-128"/>
            </a:endParaRPr>
          </a:p>
          <a:p>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言い換えれば、私たちが生活している場所のすぐ隣に、大阪の代表的な自然環境があります。</a:t>
            </a:r>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大阪の自然環境は、身近な場所であると同時に、開発など人間活動の影響を受けやすい場所でもあるといえます。</a:t>
            </a:r>
            <a:endParaRPr lang="en-US" altLang="ja-JP" dirty="0" smtClean="0">
              <a:latin typeface="+mn-ea"/>
              <a:ea typeface="+mn-ea"/>
              <a:cs typeface="メイリオ" panose="020B0604030504040204" pitchFamily="50" charset="-128"/>
            </a:endParaRPr>
          </a:p>
          <a:p>
            <a:endParaRPr lang="en-US" altLang="ja-JP" dirty="0" smtClean="0">
              <a:latin typeface="+mn-ea"/>
              <a:ea typeface="+mn-ea"/>
              <a:cs typeface="メイリオ" panose="020B0604030504040204" pitchFamily="50" charset="-128"/>
            </a:endParaRPr>
          </a:p>
          <a:p>
            <a:endParaRPr kumimoji="1" lang="ja-JP" altLang="en-US" dirty="0" smtClean="0">
              <a:latin typeface="+mn-ea"/>
              <a:ea typeface="+mn-ea"/>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28</a:t>
            </a:fld>
            <a:endParaRPr kumimoji="1" lang="ja-JP" altLang="en-US"/>
          </a:p>
        </p:txBody>
      </p:sp>
    </p:spTree>
    <p:extLst>
      <p:ext uri="{BB962C8B-B14F-4D97-AF65-F5344CB8AC3E}">
        <p14:creationId xmlns:p14="http://schemas.microsoft.com/office/powerpoint/2010/main" val="3698605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10</a:t>
            </a:r>
            <a:r>
              <a:rPr kumimoji="1" lang="ja-JP" altLang="en-US" dirty="0" smtClean="0"/>
              <a:t>ページ</a:t>
            </a:r>
            <a:endParaRPr kumimoji="1" lang="en-US" altLang="ja-JP" dirty="0" smtClean="0"/>
          </a:p>
          <a:p>
            <a:endParaRPr kumimoji="1" lang="en-US" altLang="ja-JP" dirty="0" smtClean="0"/>
          </a:p>
          <a:p>
            <a:r>
              <a:rPr kumimoji="1" lang="ja-JP" altLang="en-US" dirty="0" smtClean="0"/>
              <a:t>●大阪府生物多様性ホットスポット</a:t>
            </a:r>
            <a:endParaRPr kumimoji="1" lang="en-US" altLang="ja-JP" dirty="0" smtClean="0"/>
          </a:p>
          <a:p>
            <a:endParaRPr kumimoji="1" lang="en-US" altLang="ja-JP" dirty="0" smtClean="0"/>
          </a:p>
          <a:p>
            <a:r>
              <a:rPr kumimoji="1" lang="ja-JP" altLang="en-US" dirty="0" smtClean="0"/>
              <a:t>大阪府レッドリスト</a:t>
            </a:r>
            <a:r>
              <a:rPr kumimoji="1" lang="en-US" altLang="ja-JP" dirty="0" smtClean="0"/>
              <a:t>2014</a:t>
            </a:r>
            <a:r>
              <a:rPr kumimoji="1" lang="ja-JP" altLang="en-US" dirty="0" smtClean="0"/>
              <a:t>では、大阪府内で種の多様性が高い地域を「生物多様性ホットスポット」として選定しています。</a:t>
            </a:r>
            <a:endParaRPr kumimoji="1" lang="en-US" altLang="ja-JP" dirty="0" smtClean="0"/>
          </a:p>
          <a:p>
            <a:endParaRPr kumimoji="1" lang="en-US" altLang="ja-JP" dirty="0" smtClean="0"/>
          </a:p>
          <a:p>
            <a:r>
              <a:rPr kumimoji="1" lang="en-US" altLang="ja-JP" dirty="0" smtClean="0"/>
              <a:t>A</a:t>
            </a:r>
            <a:r>
              <a:rPr kumimoji="1" lang="ja-JP" altLang="en-US" dirty="0" smtClean="0"/>
              <a:t>ランクから</a:t>
            </a:r>
            <a:r>
              <a:rPr kumimoji="1" lang="en-US" altLang="ja-JP" dirty="0" smtClean="0"/>
              <a:t>C</a:t>
            </a:r>
            <a:r>
              <a:rPr kumimoji="1" lang="ja-JP" altLang="en-US" dirty="0" smtClean="0"/>
              <a:t>ランクまで、府内各地に計</a:t>
            </a:r>
            <a:r>
              <a:rPr kumimoji="1" lang="en-US" altLang="ja-JP" dirty="0" smtClean="0"/>
              <a:t>55</a:t>
            </a:r>
            <a:r>
              <a:rPr kumimoji="1" lang="ja-JP" altLang="en-US" dirty="0" smtClean="0"/>
              <a:t>ヶ所あります。</a:t>
            </a:r>
            <a:endParaRPr kumimoji="1" lang="en-US" altLang="ja-JP" dirty="0" smtClean="0"/>
          </a:p>
          <a:p>
            <a:r>
              <a:rPr kumimoji="1" lang="ja-JP" altLang="en-US" dirty="0" smtClean="0"/>
              <a:t>みなさんの家や職場の近くにホットスポットはありますか？</a:t>
            </a:r>
            <a:endParaRPr kumimoji="1" lang="en-US" altLang="ja-JP" dirty="0" smtClean="0"/>
          </a:p>
          <a:p>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29</a:t>
            </a:fld>
            <a:endParaRPr kumimoji="1" lang="ja-JP" altLang="en-US"/>
          </a:p>
        </p:txBody>
      </p:sp>
    </p:spTree>
    <p:extLst>
      <p:ext uri="{BB962C8B-B14F-4D97-AF65-F5344CB8AC3E}">
        <p14:creationId xmlns:p14="http://schemas.microsoft.com/office/powerpoint/2010/main" val="4157805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12</a:t>
            </a:r>
            <a:r>
              <a:rPr kumimoji="1" lang="ja-JP" altLang="en-US" dirty="0" smtClean="0"/>
              <a:t>ページ</a:t>
            </a:r>
            <a:endParaRPr kumimoji="1" lang="en-US" altLang="ja-JP" dirty="0" smtClean="0"/>
          </a:p>
          <a:p>
            <a:endParaRPr kumimoji="1" lang="en-US" altLang="ja-JP" dirty="0" smtClean="0"/>
          </a:p>
          <a:p>
            <a:r>
              <a:rPr kumimoji="1" lang="ja-JP" altLang="en-US" dirty="0" smtClean="0"/>
              <a:t>●（ホットスポット紹介）ブナ林／和泉葛城山</a:t>
            </a:r>
            <a:endParaRPr kumimoji="1" lang="en-US" altLang="ja-JP" dirty="0" smtClean="0"/>
          </a:p>
          <a:p>
            <a:endParaRPr kumimoji="1" lang="en-US" altLang="ja-JP" dirty="0" smtClean="0"/>
          </a:p>
          <a:p>
            <a:r>
              <a:rPr kumimoji="1" lang="ja-JP" altLang="en-US" dirty="0" smtClean="0"/>
              <a:t>岸和田市と貝塚市にまたがる和泉葛城山には国の天然記念物にも指定されているブナ林があります。</a:t>
            </a:r>
            <a:endParaRPr kumimoji="1" lang="en-US" altLang="ja-JP" dirty="0" smtClean="0"/>
          </a:p>
          <a:p>
            <a:r>
              <a:rPr kumimoji="1" lang="ja-JP" altLang="en-US" dirty="0" smtClean="0"/>
              <a:t>ブナは、日本の冷温帯に生息する落葉樹林を代表する樹木です。</a:t>
            </a:r>
            <a:endParaRPr kumimoji="1" lang="en-US" altLang="ja-JP" dirty="0" smtClean="0"/>
          </a:p>
          <a:p>
            <a:r>
              <a:rPr kumimoji="1" lang="ja-JP" altLang="en-US" dirty="0" smtClean="0"/>
              <a:t>ブナ林の特徴は、落ち葉によってつくられた柔らかい土が水を蓄え、湿った林床環境が保たれていることで、保水性が高いので「緑のダム」とも呼ばれます。</a:t>
            </a:r>
            <a:endParaRPr kumimoji="1" lang="en-US" altLang="ja-JP" dirty="0" smtClean="0"/>
          </a:p>
          <a:p>
            <a:endParaRPr kumimoji="1" lang="en-US" altLang="ja-JP" dirty="0" smtClean="0"/>
          </a:p>
          <a:p>
            <a:r>
              <a:rPr kumimoji="1" lang="ja-JP" altLang="en-US" dirty="0" smtClean="0"/>
              <a:t>ブナ林には、湿った林床環境を好む巻貝であるオオギセルや、ブナの枯れ木に生えるキノコであるツキヨタケが生息しています。</a:t>
            </a:r>
            <a:endParaRPr kumimoji="1" lang="en-US" altLang="ja-JP" dirty="0" smtClean="0"/>
          </a:p>
          <a:p>
            <a:endParaRPr kumimoji="1" lang="en-US" altLang="ja-JP" dirty="0" smtClean="0"/>
          </a:p>
          <a:p>
            <a:r>
              <a:rPr kumimoji="1" lang="ja-JP" altLang="en-US" dirty="0" smtClean="0"/>
              <a:t>ブナ林に迫る危機としては、気候変動による冬季の乾燥や夏季の高温が挙げられます。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30</a:t>
            </a:fld>
            <a:endParaRPr kumimoji="1" lang="ja-JP" altLang="en-US"/>
          </a:p>
        </p:txBody>
      </p:sp>
    </p:spTree>
    <p:extLst>
      <p:ext uri="{BB962C8B-B14F-4D97-AF65-F5344CB8AC3E}">
        <p14:creationId xmlns:p14="http://schemas.microsoft.com/office/powerpoint/2010/main" val="245479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13</a:t>
            </a:r>
            <a:r>
              <a:rPr kumimoji="1" lang="ja-JP" altLang="en-US" dirty="0" smtClean="0"/>
              <a:t>ページ</a:t>
            </a:r>
            <a:endParaRPr kumimoji="1" lang="en-US" altLang="ja-JP" dirty="0" smtClean="0"/>
          </a:p>
          <a:p>
            <a:endParaRPr kumimoji="1" lang="en-US" altLang="ja-JP" dirty="0" smtClean="0"/>
          </a:p>
          <a:p>
            <a:r>
              <a:rPr kumimoji="1" lang="ja-JP" altLang="en-US" dirty="0" smtClean="0"/>
              <a:t>●（ホットスポット紹介）雑木林／三草山</a:t>
            </a:r>
            <a:endParaRPr kumimoji="1" lang="en-US" altLang="ja-JP" dirty="0" smtClean="0"/>
          </a:p>
          <a:p>
            <a:endParaRPr kumimoji="1" lang="en-US" altLang="ja-JP" dirty="0" smtClean="0"/>
          </a:p>
          <a:p>
            <a:r>
              <a:rPr kumimoji="1" lang="ja-JP" altLang="en-US" dirty="0" smtClean="0"/>
              <a:t>能勢町の三草山には雑木林という環境が残されています。</a:t>
            </a:r>
            <a:endParaRPr kumimoji="1" lang="en-US" altLang="ja-JP" dirty="0" smtClean="0"/>
          </a:p>
          <a:p>
            <a:endParaRPr kumimoji="1" lang="en-US" altLang="ja-JP" dirty="0" smtClean="0"/>
          </a:p>
          <a:p>
            <a:r>
              <a:rPr kumimoji="1" lang="ja-JP" altLang="en-US" dirty="0" smtClean="0"/>
              <a:t>雑木林は、かつて薪や炭、肥料を得るために人が定期的に管理していた林のことです。</a:t>
            </a:r>
            <a:endParaRPr kumimoji="1" lang="en-US" altLang="ja-JP" dirty="0" smtClean="0"/>
          </a:p>
          <a:p>
            <a:r>
              <a:rPr kumimoji="1" lang="ja-JP" altLang="en-US" dirty="0" smtClean="0"/>
              <a:t>定期的に管理されて枝が切られることにより常に若い枝が生え、林の中が明るく保たれるのが特徴です。</a:t>
            </a:r>
            <a:endParaRPr kumimoji="1" lang="en-US" altLang="ja-JP" dirty="0" smtClean="0"/>
          </a:p>
          <a:p>
            <a:endParaRPr kumimoji="1" lang="en-US" altLang="ja-JP" dirty="0" smtClean="0"/>
          </a:p>
          <a:p>
            <a:r>
              <a:rPr kumimoji="1" lang="ja-JP" altLang="en-US" dirty="0" smtClean="0"/>
              <a:t>三草山は、ミドリシジミ類というチョウの重要な生息地となっています。</a:t>
            </a:r>
            <a:endParaRPr kumimoji="1" lang="en-US" altLang="ja-JP" dirty="0" smtClean="0"/>
          </a:p>
          <a:p>
            <a:r>
              <a:rPr kumimoji="1" lang="ja-JP" altLang="en-US" dirty="0" smtClean="0"/>
              <a:t>中でも、ヒロオビミドリシジミは大阪府内で三草山にしか生息していません。</a:t>
            </a:r>
            <a:endParaRPr kumimoji="1" lang="en-US" altLang="ja-JP" dirty="0" smtClean="0"/>
          </a:p>
          <a:p>
            <a:r>
              <a:rPr kumimoji="1" lang="ja-JP" altLang="en-US" dirty="0" smtClean="0"/>
              <a:t>チョウは幼虫の頃に植物や樹木の葉を食べますが、ヒロオビミドリシジミの幼虫はナラガシワという木の葉しか食べません。</a:t>
            </a:r>
            <a:endParaRPr kumimoji="1" lang="en-US" altLang="ja-JP" dirty="0" smtClean="0"/>
          </a:p>
          <a:p>
            <a:r>
              <a:rPr kumimoji="1" lang="ja-JP" altLang="en-US" dirty="0" smtClean="0"/>
              <a:t>三草山にはナラガシワが生えていて、それを餌としてヒロオビミドリシジミが子孫を残すことができます。</a:t>
            </a:r>
            <a:endParaRPr kumimoji="1" lang="en-US" altLang="ja-JP" dirty="0" smtClean="0"/>
          </a:p>
          <a:p>
            <a:r>
              <a:rPr kumimoji="1" lang="ja-JP" altLang="en-US" dirty="0" smtClean="0"/>
              <a:t>ミドリシジミ類はゼフィルスとも呼ばれていて、三草山は「ゼフィルスの森」とも呼ばれます。</a:t>
            </a:r>
            <a:endParaRPr kumimoji="1" lang="en-US" altLang="ja-JP" dirty="0" smtClean="0"/>
          </a:p>
          <a:p>
            <a:endParaRPr kumimoji="1" lang="en-US" altLang="ja-JP" dirty="0" smtClean="0"/>
          </a:p>
          <a:p>
            <a:r>
              <a:rPr kumimoji="1" lang="ja-JP" altLang="en-US" dirty="0" smtClean="0"/>
              <a:t>雑木林の危機としては、人間のライフスタイルの変化に伴う管理放棄があります。</a:t>
            </a:r>
            <a:endParaRPr kumimoji="1" lang="en-US" altLang="ja-JP" dirty="0" smtClean="0"/>
          </a:p>
          <a:p>
            <a:r>
              <a:rPr kumimoji="1" lang="ja-JP" altLang="en-US" dirty="0" smtClean="0"/>
              <a:t>定期的な管理が行われなくなると、林の中が暗くなるなど環境が変化し、従来の雑木林の環境を好む生物の減少につながります。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31</a:t>
            </a:fld>
            <a:endParaRPr kumimoji="1" lang="ja-JP" altLang="en-US"/>
          </a:p>
        </p:txBody>
      </p:sp>
    </p:spTree>
    <p:extLst>
      <p:ext uri="{BB962C8B-B14F-4D97-AF65-F5344CB8AC3E}">
        <p14:creationId xmlns:p14="http://schemas.microsoft.com/office/powerpoint/2010/main" val="5200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2-3</a:t>
            </a:r>
            <a:r>
              <a:rPr kumimoji="1" lang="ja-JP" altLang="en-US" dirty="0" smtClean="0"/>
              <a:t>ページ</a:t>
            </a:r>
            <a:endParaRPr kumimoji="1" lang="en-US" altLang="ja-JP" dirty="0" smtClean="0"/>
          </a:p>
          <a:p>
            <a:endParaRPr kumimoji="1" lang="en-US" altLang="ja-JP" dirty="0" smtClean="0"/>
          </a:p>
          <a:p>
            <a:r>
              <a:rPr kumimoji="1" lang="ja-JP" altLang="en-US" dirty="0" smtClean="0"/>
              <a:t>１．生物からの恵みと私たちの生活</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5</a:t>
            </a:fld>
            <a:endParaRPr kumimoji="1" lang="ja-JP" altLang="en-US"/>
          </a:p>
        </p:txBody>
      </p:sp>
    </p:spTree>
    <p:extLst>
      <p:ext uri="{BB962C8B-B14F-4D97-AF65-F5344CB8AC3E}">
        <p14:creationId xmlns:p14="http://schemas.microsoft.com/office/powerpoint/2010/main" val="1789072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14</a:t>
            </a:r>
            <a:r>
              <a:rPr kumimoji="1" lang="ja-JP" altLang="en-US" dirty="0" smtClean="0"/>
              <a:t>ﾍﾟｰｼﾞ</a:t>
            </a:r>
            <a:endParaRPr kumimoji="1" lang="en-US" altLang="ja-JP" dirty="0" smtClean="0"/>
          </a:p>
          <a:p>
            <a:endParaRPr kumimoji="1" lang="en-US" altLang="ja-JP" dirty="0" smtClean="0"/>
          </a:p>
          <a:p>
            <a:r>
              <a:rPr kumimoji="1" lang="ja-JP" altLang="en-US" dirty="0" smtClean="0"/>
              <a:t>●（ホットスポット紹介）水田／能勢の棚田、高槻の水田群</a:t>
            </a:r>
            <a:endParaRPr kumimoji="1" lang="en-US" altLang="ja-JP" dirty="0" smtClean="0"/>
          </a:p>
          <a:p>
            <a:endParaRPr kumimoji="1" lang="en-US" altLang="ja-JP" dirty="0" smtClean="0"/>
          </a:p>
          <a:p>
            <a:r>
              <a:rPr kumimoji="1" lang="ja-JP" altLang="en-US" dirty="0" smtClean="0"/>
              <a:t>稲を育てる場所である水田も、生物多様性が高い環境です。</a:t>
            </a:r>
            <a:endParaRPr kumimoji="1" lang="en-US" altLang="ja-JP" dirty="0" smtClean="0"/>
          </a:p>
          <a:p>
            <a:r>
              <a:rPr kumimoji="1" lang="ja-JP" altLang="en-US" dirty="0" smtClean="0"/>
              <a:t>ホットスポットとしては、能勢町の棚田や高槻の水田群が選定されています。</a:t>
            </a:r>
            <a:endParaRPr kumimoji="1" lang="en-US" altLang="ja-JP" dirty="0" smtClean="0"/>
          </a:p>
          <a:p>
            <a:endParaRPr kumimoji="1" lang="en-US" altLang="ja-JP" dirty="0" smtClean="0"/>
          </a:p>
          <a:p>
            <a:r>
              <a:rPr kumimoji="1" lang="ja-JP" altLang="en-US" dirty="0" smtClean="0"/>
              <a:t>水田の特徴としては、稲を育てる時期には田んぼに水が入り、収穫後は水を落とすことを繰り返すことです。</a:t>
            </a:r>
            <a:endParaRPr kumimoji="1" lang="en-US" altLang="ja-JP" dirty="0" smtClean="0"/>
          </a:p>
          <a:p>
            <a:r>
              <a:rPr kumimoji="1" lang="ja-JP" altLang="en-US" dirty="0" smtClean="0"/>
              <a:t>水田に水が入ると、広大な水域が出現します。</a:t>
            </a:r>
            <a:endParaRPr kumimoji="1" lang="en-US" altLang="ja-JP" dirty="0" smtClean="0"/>
          </a:p>
          <a:p>
            <a:endParaRPr kumimoji="1" lang="en-US" altLang="ja-JP" dirty="0" smtClean="0"/>
          </a:p>
          <a:p>
            <a:r>
              <a:rPr kumimoji="1" lang="ja-JP" altLang="en-US" dirty="0" smtClean="0"/>
              <a:t>その水域は、田んぼに水を送るための水路と合わせて、かつて後背湿地</a:t>
            </a:r>
            <a:r>
              <a:rPr kumimoji="1" lang="ja-JP" altLang="en-US" baseline="30000" dirty="0" smtClean="0"/>
              <a:t>*</a:t>
            </a:r>
            <a:r>
              <a:rPr kumimoji="1" lang="en-US" altLang="ja-JP" baseline="30000" dirty="0" smtClean="0"/>
              <a:t>8</a:t>
            </a:r>
            <a:r>
              <a:rPr kumimoji="1" lang="ja-JP" altLang="en-US" dirty="0" smtClean="0"/>
              <a:t>に生息していたと考えられる、流れの緩やかな水辺を産卵場所や生息場所とするミナミメダカや、アキアカネのヤゴなどの重要な生息環境となっています。</a:t>
            </a:r>
            <a:endParaRPr kumimoji="1" lang="en-US" altLang="ja-JP" dirty="0" smtClean="0"/>
          </a:p>
          <a:p>
            <a:endParaRPr kumimoji="1" lang="en-US" altLang="ja-JP" dirty="0" smtClean="0"/>
          </a:p>
          <a:p>
            <a:r>
              <a:rPr kumimoji="1" lang="ja-JP" altLang="en-US" dirty="0" smtClean="0"/>
              <a:t>水田に迫る危機には、田んぼや水路を工事することである </a:t>
            </a:r>
            <a:r>
              <a:rPr kumimoji="1" lang="ja-JP" altLang="en-US" dirty="0" err="1" smtClean="0"/>
              <a:t>ほ</a:t>
            </a:r>
            <a:r>
              <a:rPr kumimoji="1" lang="ja-JP" altLang="en-US" dirty="0" smtClean="0"/>
              <a:t>場整備</a:t>
            </a:r>
            <a:r>
              <a:rPr kumimoji="1" lang="en-US" altLang="ja-JP" baseline="30000" dirty="0" smtClean="0"/>
              <a:t>*9</a:t>
            </a:r>
            <a:r>
              <a:rPr kumimoji="1" lang="ja-JP" altLang="en-US" dirty="0" smtClean="0"/>
              <a:t>や、宅地化といった農地の物理的な環境変化や、そもそも農業をやめてしまう耕作放棄が挙げられます。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32</a:t>
            </a:fld>
            <a:endParaRPr kumimoji="1" lang="ja-JP" altLang="en-US"/>
          </a:p>
        </p:txBody>
      </p:sp>
    </p:spTree>
    <p:extLst>
      <p:ext uri="{BB962C8B-B14F-4D97-AF65-F5344CB8AC3E}">
        <p14:creationId xmlns:p14="http://schemas.microsoft.com/office/powerpoint/2010/main" val="1984288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15</a:t>
            </a:r>
            <a:r>
              <a:rPr kumimoji="1" lang="ja-JP" altLang="en-US" dirty="0" smtClean="0"/>
              <a:t>ﾍﾟｰｼﾞ</a:t>
            </a:r>
            <a:endParaRPr kumimoji="1" lang="en-US" altLang="ja-JP" dirty="0" smtClean="0"/>
          </a:p>
          <a:p>
            <a:endParaRPr kumimoji="1" lang="en-US" altLang="ja-JP" dirty="0" smtClean="0"/>
          </a:p>
          <a:p>
            <a:r>
              <a:rPr kumimoji="1" lang="ja-JP" altLang="en-US" dirty="0" smtClean="0"/>
              <a:t>●（ホットスポット紹介）ため池／八尾ため池群、泉州ため池群</a:t>
            </a:r>
            <a:endParaRPr kumimoji="1" lang="en-US" altLang="ja-JP" dirty="0" smtClean="0"/>
          </a:p>
          <a:p>
            <a:endParaRPr kumimoji="1" lang="en-US" altLang="ja-JP" dirty="0" smtClean="0"/>
          </a:p>
          <a:p>
            <a:r>
              <a:rPr kumimoji="1" lang="ja-JP" altLang="en-US" dirty="0" smtClean="0"/>
              <a:t>ため池は、稲をはじめとした農作物を作るために必要な水を蓄えておく池です。</a:t>
            </a:r>
            <a:endParaRPr kumimoji="1" lang="en-US" altLang="ja-JP" dirty="0" smtClean="0"/>
          </a:p>
          <a:p>
            <a:r>
              <a:rPr kumimoji="1" lang="ja-JP" altLang="en-US" dirty="0" smtClean="0"/>
              <a:t>大阪府内には約</a:t>
            </a:r>
            <a:r>
              <a:rPr kumimoji="1" lang="en-US" altLang="ja-JP" dirty="0" smtClean="0"/>
              <a:t>11,000</a:t>
            </a:r>
            <a:r>
              <a:rPr kumimoji="1" lang="ja-JP" altLang="en-US" dirty="0" smtClean="0"/>
              <a:t>個ものため池があります。</a:t>
            </a:r>
            <a:endParaRPr kumimoji="1" lang="en-US" altLang="ja-JP" dirty="0" smtClean="0"/>
          </a:p>
          <a:p>
            <a:endParaRPr kumimoji="1" lang="en-US" altLang="ja-JP" dirty="0" smtClean="0"/>
          </a:p>
          <a:p>
            <a:r>
              <a:rPr kumimoji="1" lang="ja-JP" altLang="en-US" dirty="0" smtClean="0"/>
              <a:t>ため池は、流れのない環境を好むナニワトンボなどの水生昆虫や、オニバスといった水生植物の重要な生息環境となっています。</a:t>
            </a:r>
            <a:endParaRPr kumimoji="1" lang="en-US" altLang="ja-JP" dirty="0" smtClean="0"/>
          </a:p>
          <a:p>
            <a:endParaRPr kumimoji="1" lang="en-US" altLang="ja-JP" dirty="0" smtClean="0"/>
          </a:p>
          <a:p>
            <a:r>
              <a:rPr kumimoji="1" lang="ja-JP" altLang="en-US" dirty="0" smtClean="0"/>
              <a:t>ため池の危機としては、池干し</a:t>
            </a:r>
            <a:r>
              <a:rPr kumimoji="1" lang="ja-JP" altLang="en-US" baseline="30000" dirty="0" smtClean="0"/>
              <a:t>*</a:t>
            </a:r>
            <a:r>
              <a:rPr kumimoji="1" lang="en-US" altLang="ja-JP" baseline="30000" dirty="0" smtClean="0"/>
              <a:t>11</a:t>
            </a:r>
            <a:r>
              <a:rPr kumimoji="1" lang="ja-JP" altLang="en-US" dirty="0" smtClean="0"/>
              <a:t>といった管理が放棄されたことによる環境の変化や、池のコンクリート護岸化、外来生物の移入が挙げられます。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33</a:t>
            </a:fld>
            <a:endParaRPr kumimoji="1" lang="ja-JP" altLang="en-US"/>
          </a:p>
        </p:txBody>
      </p:sp>
    </p:spTree>
    <p:extLst>
      <p:ext uri="{BB962C8B-B14F-4D97-AF65-F5344CB8AC3E}">
        <p14:creationId xmlns:p14="http://schemas.microsoft.com/office/powerpoint/2010/main" val="320635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16</a:t>
            </a:r>
            <a:r>
              <a:rPr kumimoji="1" lang="ja-JP" altLang="en-US" dirty="0" smtClean="0"/>
              <a:t>ﾍﾟｰｼﾞ</a:t>
            </a:r>
            <a:endParaRPr kumimoji="1" lang="en-US" altLang="ja-JP" dirty="0" smtClean="0"/>
          </a:p>
          <a:p>
            <a:endParaRPr kumimoji="1" lang="en-US" altLang="ja-JP" dirty="0" smtClean="0"/>
          </a:p>
          <a:p>
            <a:r>
              <a:rPr kumimoji="1" lang="ja-JP" altLang="en-US" dirty="0" smtClean="0"/>
              <a:t>●（ホットスポット紹介）湿地（貧栄養湿地）／地黄湿地、信太山湿地</a:t>
            </a:r>
            <a:endParaRPr kumimoji="1" lang="en-US" altLang="ja-JP" dirty="0" smtClean="0"/>
          </a:p>
          <a:p>
            <a:endParaRPr kumimoji="1" lang="en-US" altLang="ja-JP" dirty="0" smtClean="0"/>
          </a:p>
          <a:p>
            <a:r>
              <a:rPr kumimoji="1" lang="ja-JP" altLang="en-US" dirty="0" smtClean="0"/>
              <a:t>湿地は定義が広いですが</a:t>
            </a:r>
            <a:r>
              <a:rPr kumimoji="1" lang="ja-JP" altLang="en-US" baseline="30000" dirty="0" smtClean="0"/>
              <a:t>*</a:t>
            </a:r>
            <a:r>
              <a:rPr kumimoji="1" lang="en-US" altLang="ja-JP" baseline="30000" dirty="0" smtClean="0"/>
              <a:t>12</a:t>
            </a:r>
            <a:r>
              <a:rPr kumimoji="1" lang="ja-JP" altLang="en-US" dirty="0" err="1" smtClean="0"/>
              <a:t>、</a:t>
            </a:r>
            <a:r>
              <a:rPr kumimoji="1" lang="ja-JP" altLang="en-US" dirty="0" smtClean="0"/>
              <a:t>湧水によって水が供給される湿地は一般に貧栄養湿地と呼ばれます。</a:t>
            </a:r>
            <a:endParaRPr kumimoji="1" lang="en-US" altLang="ja-JP" dirty="0" smtClean="0"/>
          </a:p>
          <a:p>
            <a:r>
              <a:rPr kumimoji="1" lang="ja-JP" altLang="en-US" dirty="0" smtClean="0"/>
              <a:t>府内の貧栄養湿地は能勢町にある地黄湿地と、和泉市にある信太山湿地の</a:t>
            </a:r>
            <a:r>
              <a:rPr kumimoji="1" lang="en-US" altLang="ja-JP" dirty="0" smtClean="0"/>
              <a:t>2</a:t>
            </a:r>
            <a:r>
              <a:rPr kumimoji="1" lang="ja-JP" altLang="en-US" dirty="0" smtClean="0"/>
              <a:t>か所です。</a:t>
            </a:r>
            <a:endParaRPr kumimoji="1" lang="en-US" altLang="ja-JP" dirty="0" smtClean="0"/>
          </a:p>
          <a:p>
            <a:endParaRPr kumimoji="1" lang="en-US" altLang="ja-JP" dirty="0" smtClean="0"/>
          </a:p>
          <a:p>
            <a:r>
              <a:rPr kumimoji="1" lang="ja-JP" altLang="en-US" dirty="0" smtClean="0"/>
              <a:t>湿地は、トキソウといった湿地に生える植物や、カスミサンショウウオなどの両生類の重要な生息環境となっています。</a:t>
            </a:r>
            <a:endParaRPr kumimoji="1" lang="en-US" altLang="ja-JP" dirty="0" smtClean="0"/>
          </a:p>
          <a:p>
            <a:endParaRPr kumimoji="1" lang="en-US" altLang="ja-JP" dirty="0" smtClean="0"/>
          </a:p>
          <a:p>
            <a:r>
              <a:rPr kumimoji="1" lang="ja-JP" altLang="en-US" dirty="0" smtClean="0"/>
              <a:t>湿地に迫る危機としては、遷移が進んだことによる陸地化や乾燥化、人による生物の盗掘が挙げられます。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34</a:t>
            </a:fld>
            <a:endParaRPr kumimoji="1" lang="ja-JP" altLang="en-US"/>
          </a:p>
        </p:txBody>
      </p:sp>
    </p:spTree>
    <p:extLst>
      <p:ext uri="{BB962C8B-B14F-4D97-AF65-F5344CB8AC3E}">
        <p14:creationId xmlns:p14="http://schemas.microsoft.com/office/powerpoint/2010/main" val="1996804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17</a:t>
            </a:r>
            <a:r>
              <a:rPr kumimoji="1" lang="ja-JP" altLang="en-US" dirty="0" smtClean="0"/>
              <a:t>ﾍﾟｰｼﾞ</a:t>
            </a:r>
            <a:endParaRPr kumimoji="1" lang="en-US" altLang="ja-JP" dirty="0" smtClean="0"/>
          </a:p>
          <a:p>
            <a:endParaRPr kumimoji="1" lang="en-US" altLang="ja-JP" dirty="0" smtClean="0"/>
          </a:p>
          <a:p>
            <a:r>
              <a:rPr kumimoji="1" lang="ja-JP" altLang="en-US" dirty="0" smtClean="0"/>
              <a:t>●（ホットスポット紹介）淀川ワンド群／高槻市から大阪市</a:t>
            </a:r>
            <a:endParaRPr kumimoji="1" lang="en-US" altLang="ja-JP" dirty="0" smtClean="0"/>
          </a:p>
          <a:p>
            <a:endParaRPr kumimoji="1" lang="en-US" altLang="ja-JP" dirty="0" smtClean="0"/>
          </a:p>
          <a:p>
            <a:r>
              <a:rPr kumimoji="1" lang="ja-JP" altLang="en-US" dirty="0" smtClean="0"/>
              <a:t>ワンドは、明治時代に水制工</a:t>
            </a:r>
            <a:r>
              <a:rPr kumimoji="1" lang="ja-JP" altLang="en-US" baseline="30000" dirty="0" smtClean="0"/>
              <a:t>*</a:t>
            </a:r>
            <a:r>
              <a:rPr kumimoji="1" lang="en-US" altLang="ja-JP" baseline="30000" dirty="0" smtClean="0"/>
              <a:t>13</a:t>
            </a:r>
            <a:r>
              <a:rPr kumimoji="1" lang="ja-JP" altLang="en-US" dirty="0" smtClean="0"/>
              <a:t>が造られたことにより生まれた環境です。</a:t>
            </a:r>
            <a:endParaRPr kumimoji="1" lang="en-US" altLang="ja-JP" dirty="0" smtClean="0"/>
          </a:p>
          <a:p>
            <a:r>
              <a:rPr kumimoji="1" lang="ja-JP" altLang="en-US" dirty="0" smtClean="0"/>
              <a:t>川の本流とは異なり、水の流れがほとんどなく、池のような環境を有しています。</a:t>
            </a:r>
            <a:endParaRPr kumimoji="1" lang="en-US" altLang="ja-JP" dirty="0" smtClean="0"/>
          </a:p>
          <a:p>
            <a:endParaRPr kumimoji="1" lang="en-US" altLang="ja-JP" dirty="0" smtClean="0"/>
          </a:p>
          <a:p>
            <a:r>
              <a:rPr kumimoji="1" lang="ja-JP" altLang="en-US" dirty="0" smtClean="0"/>
              <a:t>淀川のワンドは、国の天然記念物イタセンパラなど、氾濫原</a:t>
            </a:r>
            <a:r>
              <a:rPr kumimoji="1" lang="ja-JP" altLang="en-US" baseline="30000" dirty="0" smtClean="0"/>
              <a:t>*</a:t>
            </a:r>
            <a:r>
              <a:rPr kumimoji="1" lang="en-US" altLang="ja-JP" baseline="30000" dirty="0" smtClean="0"/>
              <a:t>14</a:t>
            </a:r>
            <a:r>
              <a:rPr kumimoji="1" lang="ja-JP" altLang="en-US" dirty="0" smtClean="0"/>
              <a:t>に生息していた水生生物の重要な生息環境となっています。</a:t>
            </a:r>
            <a:endParaRPr kumimoji="1" lang="en-US" altLang="ja-JP" dirty="0" smtClean="0"/>
          </a:p>
          <a:p>
            <a:endParaRPr kumimoji="1" lang="en-US" altLang="ja-JP" dirty="0" smtClean="0"/>
          </a:p>
          <a:p>
            <a:r>
              <a:rPr kumimoji="1" lang="ja-JP" altLang="en-US" dirty="0" smtClean="0"/>
              <a:t>ワンドに迫る危機として、ブルーギルやオオクチバスなどの外来生物による在来生物の捕食や、河川改修によるワンドの減少が挙げられます。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35</a:t>
            </a:fld>
            <a:endParaRPr kumimoji="1" lang="ja-JP" altLang="en-US"/>
          </a:p>
        </p:txBody>
      </p:sp>
    </p:spTree>
    <p:extLst>
      <p:ext uri="{BB962C8B-B14F-4D97-AF65-F5344CB8AC3E}">
        <p14:creationId xmlns:p14="http://schemas.microsoft.com/office/powerpoint/2010/main" val="1444537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18</a:t>
            </a:r>
            <a:r>
              <a:rPr kumimoji="1" lang="ja-JP" altLang="en-US" dirty="0" smtClean="0"/>
              <a:t>ﾍﾟｰｼﾞ</a:t>
            </a:r>
            <a:endParaRPr kumimoji="1" lang="en-US" altLang="ja-JP" dirty="0" smtClean="0"/>
          </a:p>
          <a:p>
            <a:endParaRPr kumimoji="1" lang="en-US" altLang="ja-JP" dirty="0" smtClean="0"/>
          </a:p>
          <a:p>
            <a:r>
              <a:rPr kumimoji="1" lang="ja-JP" altLang="en-US" dirty="0" smtClean="0"/>
              <a:t>●（ホットスポット紹介）海岸／岩礁性海岸、砂浜</a:t>
            </a:r>
            <a:endParaRPr kumimoji="1" lang="en-US" altLang="ja-JP" dirty="0" smtClean="0"/>
          </a:p>
          <a:p>
            <a:endParaRPr kumimoji="1" lang="en-US" altLang="ja-JP" dirty="0" smtClean="0"/>
          </a:p>
          <a:p>
            <a:r>
              <a:rPr kumimoji="1" lang="ja-JP" altLang="en-US" dirty="0" smtClean="0"/>
              <a:t>海岸は海と陸の境目のことです。</a:t>
            </a:r>
            <a:endParaRPr kumimoji="1" lang="en-US" altLang="ja-JP" dirty="0" smtClean="0"/>
          </a:p>
          <a:p>
            <a:r>
              <a:rPr kumimoji="1" lang="ja-JP" altLang="en-US" dirty="0" smtClean="0"/>
              <a:t>水際が石や岩で形成されるものは「岩礁性海岸」、砂のものは「砂浜」など、環境によって分類されます。</a:t>
            </a:r>
            <a:endParaRPr kumimoji="1" lang="en-US" altLang="ja-JP" dirty="0" smtClean="0"/>
          </a:p>
          <a:p>
            <a:endParaRPr kumimoji="1" lang="en-US" altLang="ja-JP" dirty="0" smtClean="0"/>
          </a:p>
          <a:p>
            <a:r>
              <a:rPr kumimoji="1" lang="ja-JP" altLang="en-US" dirty="0" smtClean="0"/>
              <a:t>岩礁性海岸は大阪府内では元々岬町にしかありません。</a:t>
            </a:r>
            <a:endParaRPr kumimoji="1" lang="en-US" altLang="ja-JP" dirty="0" smtClean="0"/>
          </a:p>
          <a:p>
            <a:r>
              <a:rPr kumimoji="1" lang="ja-JP" altLang="en-US" dirty="0" smtClean="0"/>
              <a:t>一方で、砂浜は大阪湾に広く分布していましたが、現在では泉南地域に部分的に残されるのみです。</a:t>
            </a:r>
            <a:endParaRPr kumimoji="1" lang="en-US" altLang="ja-JP" dirty="0" smtClean="0"/>
          </a:p>
          <a:p>
            <a:endParaRPr kumimoji="1" lang="en-US" altLang="ja-JP" dirty="0" smtClean="0"/>
          </a:p>
          <a:p>
            <a:r>
              <a:rPr kumimoji="1" lang="ja-JP" altLang="en-US" dirty="0" smtClean="0"/>
              <a:t>岩礁性海岸では、波しぶきがかかる飛沫帯にはキタフナムシが、潮が引いても水が残るタイドプールに生息するヤマトウミウシなどが生息しており、同じ海岸でもそれぞれ生息に適した環境に生息しています。</a:t>
            </a:r>
            <a:endParaRPr kumimoji="1" lang="en-US" altLang="ja-JP" dirty="0" smtClean="0"/>
          </a:p>
          <a:p>
            <a:r>
              <a:rPr kumimoji="1" lang="ja-JP" altLang="en-US" dirty="0" smtClean="0"/>
              <a:t>また、砂浜はキンセンガニなどの、砂底質を好む生物の重要な生息環境となっています。</a:t>
            </a:r>
            <a:endParaRPr kumimoji="1" lang="en-US" altLang="ja-JP" dirty="0" smtClean="0"/>
          </a:p>
          <a:p>
            <a:endParaRPr kumimoji="1" lang="en-US" altLang="ja-JP" dirty="0" smtClean="0"/>
          </a:p>
          <a:p>
            <a:r>
              <a:rPr kumimoji="1" lang="ja-JP" altLang="en-US" dirty="0" smtClean="0"/>
              <a:t>海岸に迫る危機としては、干拓や埋め立てなどの開発行為が挙げられます。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36</a:t>
            </a:fld>
            <a:endParaRPr kumimoji="1" lang="ja-JP" altLang="en-US"/>
          </a:p>
        </p:txBody>
      </p:sp>
    </p:spTree>
    <p:extLst>
      <p:ext uri="{BB962C8B-B14F-4D97-AF65-F5344CB8AC3E}">
        <p14:creationId xmlns:p14="http://schemas.microsoft.com/office/powerpoint/2010/main" val="585359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20</a:t>
            </a:r>
            <a:r>
              <a:rPr kumimoji="1" lang="ja-JP" altLang="en-US" dirty="0" smtClean="0"/>
              <a:t>ページから</a:t>
            </a:r>
            <a:r>
              <a:rPr kumimoji="1" lang="en-US" altLang="ja-JP" dirty="0" smtClean="0"/>
              <a:t>21</a:t>
            </a:r>
            <a:r>
              <a:rPr kumimoji="1" lang="ja-JP" altLang="en-US" dirty="0" smtClean="0"/>
              <a:t>ﾍﾟｰｼﾞ</a:t>
            </a:r>
          </a:p>
          <a:p>
            <a:endParaRPr kumimoji="1" lang="ja-JP" altLang="en-US" dirty="0" smtClean="0"/>
          </a:p>
          <a:p>
            <a:r>
              <a:rPr kumimoji="1" lang="ja-JP" altLang="en-US" dirty="0" smtClean="0"/>
              <a:t>●身近に学ぶ生物多様性（実践プログラム）</a:t>
            </a:r>
          </a:p>
          <a:p>
            <a:endParaRPr kumimoji="1" lang="ja-JP" altLang="en-US" dirty="0" smtClean="0"/>
          </a:p>
          <a:p>
            <a:r>
              <a:rPr kumimoji="1" lang="ja-JP" altLang="en-US" dirty="0" smtClean="0"/>
              <a:t>実践プログラムとは、みなさんが実際に観察会や授業などで活用できるプログラムです。</a:t>
            </a:r>
          </a:p>
          <a:p>
            <a:endParaRPr kumimoji="1" lang="ja-JP" altLang="en-US" dirty="0" smtClean="0"/>
          </a:p>
          <a:p>
            <a:r>
              <a:rPr kumimoji="1" lang="ja-JP" altLang="en-US" dirty="0" smtClean="0"/>
              <a:t>たとえば、</a:t>
            </a:r>
          </a:p>
          <a:p>
            <a:r>
              <a:rPr kumimoji="1" lang="ja-JP" altLang="en-US" dirty="0" smtClean="0"/>
              <a:t>「チョウの食草（食樹）を調べてみよう」「花さがし」「バイオミミクリーさがし」</a:t>
            </a:r>
          </a:p>
          <a:p>
            <a:r>
              <a:rPr kumimoji="1" lang="ja-JP" altLang="en-US" dirty="0" smtClean="0"/>
              <a:t>などがあります。</a:t>
            </a:r>
          </a:p>
          <a:p>
            <a:endParaRPr kumimoji="1" lang="ja-JP" altLang="en-US" dirty="0" smtClean="0"/>
          </a:p>
          <a:p>
            <a:r>
              <a:rPr kumimoji="1" lang="ja-JP" altLang="en-US" dirty="0" smtClean="0"/>
              <a:t>このように</a:t>
            </a:r>
            <a:r>
              <a:rPr kumimoji="1" lang="en-US" altLang="ja-JP" dirty="0" smtClean="0"/>
              <a:t>A4</a:t>
            </a:r>
            <a:r>
              <a:rPr kumimoji="1" lang="ja-JP" altLang="en-US" dirty="0" smtClean="0"/>
              <a:t>サイズのシートに方法がまとめられています。</a:t>
            </a:r>
          </a:p>
          <a:p>
            <a:r>
              <a:rPr kumimoji="1" lang="ja-JP" altLang="en-US" dirty="0" smtClean="0"/>
              <a:t>それぞれには「ねらい」が書いており、その活動の中で生物多様性に関するどのような知識を伝えることができるのかが示してあります。</a:t>
            </a:r>
          </a:p>
          <a:p>
            <a:endParaRPr kumimoji="1" lang="ja-JP" altLang="en-US" dirty="0" smtClean="0"/>
          </a:p>
          <a:p>
            <a:r>
              <a:rPr kumimoji="1" lang="ja-JP" altLang="en-US" dirty="0" smtClean="0"/>
              <a:t>実践プログラムは、大阪府</a:t>
            </a:r>
            <a:r>
              <a:rPr kumimoji="1" lang="en-US" altLang="ja-JP" dirty="0" smtClean="0"/>
              <a:t>HP</a:t>
            </a:r>
            <a:r>
              <a:rPr kumimoji="1" lang="ja-JP" altLang="en-US" dirty="0" smtClean="0"/>
              <a:t>「おおさか生物多様性ひろば」からダウンロードできます。</a:t>
            </a:r>
          </a:p>
          <a:p>
            <a:endParaRPr kumimoji="1" lang="ja-JP" altLang="en-US" dirty="0" smtClean="0"/>
          </a:p>
          <a:p>
            <a:r>
              <a:rPr kumimoji="1" lang="ja-JP" altLang="en-US" dirty="0" smtClean="0"/>
              <a:t>＜参考＞バイオミミクリー</a:t>
            </a:r>
          </a:p>
          <a:p>
            <a:r>
              <a:rPr kumimoji="1" lang="ja-JP" altLang="en-US" dirty="0" smtClean="0"/>
              <a:t>「生物模倣技術」や「ネイチャーテクノロジー」とも呼ばれ、生物がもつ機能を活かした技術のことです。</a:t>
            </a:r>
          </a:p>
          <a:p>
            <a:r>
              <a:rPr kumimoji="1" lang="ja-JP" altLang="en-US" dirty="0" smtClean="0"/>
              <a:t>例えば、面テープ（マジックテープ</a:t>
            </a:r>
            <a:r>
              <a:rPr kumimoji="1" lang="en-US" altLang="ja-JP" dirty="0" smtClean="0"/>
              <a:t>®</a:t>
            </a:r>
            <a:r>
              <a:rPr kumimoji="1" lang="ja-JP" altLang="en-US" dirty="0" smtClean="0"/>
              <a:t>）は、草むらで服などにくっつく、いわゆる「ひっつき虫」と呼ばれるオナモミやヌスビトハギといった植物の種の構造にヒントを得て開発されました。「ひっつき虫」をよく見ると、表面にフック状の構造があり、それによって服にくっついています。</a:t>
            </a:r>
          </a:p>
          <a:p>
            <a:r>
              <a:rPr kumimoji="1" lang="ja-JP" altLang="en-US" dirty="0" smtClean="0"/>
              <a:t>面テープの突起の形状は、ひっつき虫のフック状の構造を真似して作られたものなのです。</a:t>
            </a:r>
          </a:p>
          <a:p>
            <a:r>
              <a:rPr kumimoji="1" lang="ja-JP" altLang="en-US" dirty="0" smtClean="0"/>
              <a:t>ほかにも、植物のハスの葉がもつ水をはじく構造を活かした撥水技術や、静かに飛ぶフクロウの羽の形にヒントを得た新幹線のパンダグラフなど、生物にヒントを得た技術は数多く存在しています。</a:t>
            </a:r>
          </a:p>
          <a:p>
            <a:endParaRPr kumimoji="1" lang="ja-JP" altLang="en-US" dirty="0" smtClean="0"/>
          </a:p>
          <a:p>
            <a:r>
              <a:rPr kumimoji="1" lang="ja-JP" altLang="en-US" dirty="0" smtClean="0"/>
              <a:t>●参考図書</a:t>
            </a:r>
          </a:p>
          <a:p>
            <a:r>
              <a:rPr kumimoji="1" lang="ja-JP" altLang="en-US" dirty="0" smtClean="0"/>
              <a:t>「ヤモリの指から不思議なテープ」　石田秀輝監修　アリス出版</a:t>
            </a:r>
          </a:p>
          <a:p>
            <a:endParaRPr kumimoji="1" lang="ja-JP" altLang="en-US" dirty="0" smtClean="0"/>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38</a:t>
            </a:fld>
            <a:endParaRPr kumimoji="1" lang="ja-JP" altLang="en-US"/>
          </a:p>
        </p:txBody>
      </p:sp>
    </p:spTree>
    <p:extLst>
      <p:ext uri="{BB962C8B-B14F-4D97-AF65-F5344CB8AC3E}">
        <p14:creationId xmlns:p14="http://schemas.microsoft.com/office/powerpoint/2010/main" val="2810032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ワークシート；生物多様性を守るためにできること</a:t>
            </a:r>
            <a:r>
              <a:rPr kumimoji="1" lang="en-US" altLang="ja-JP" dirty="0" smtClean="0"/>
              <a:t>】</a:t>
            </a:r>
          </a:p>
          <a:p>
            <a:endParaRPr kumimoji="1" lang="en-US" altLang="ja-JP" dirty="0" smtClean="0"/>
          </a:p>
          <a:p>
            <a:r>
              <a:rPr kumimoji="1" lang="ja-JP" altLang="en-US" dirty="0" smtClean="0"/>
              <a:t>生物多様性を守るために、私たちができることは何でしょう？</a:t>
            </a:r>
            <a:endParaRPr kumimoji="1" lang="en-US" altLang="ja-JP" dirty="0" smtClean="0"/>
          </a:p>
          <a:p>
            <a:endParaRPr kumimoji="1" lang="en-US" altLang="ja-JP" dirty="0" smtClean="0"/>
          </a:p>
          <a:p>
            <a:r>
              <a:rPr kumimoji="1" lang="ja-JP" altLang="en-US" dirty="0" smtClean="0"/>
              <a:t>・・・・・・</a:t>
            </a:r>
            <a:endParaRPr kumimoji="1" lang="en-US" altLang="ja-JP" dirty="0" smtClean="0"/>
          </a:p>
          <a:p>
            <a:endParaRPr kumimoji="1" lang="en-US" altLang="ja-JP" dirty="0" smtClean="0"/>
          </a:p>
          <a:p>
            <a:r>
              <a:rPr kumimoji="1" lang="ja-JP" altLang="en-US" dirty="0" smtClean="0"/>
              <a:t>どうでしたか？</a:t>
            </a:r>
            <a:endParaRPr kumimoji="1" lang="en-US" altLang="ja-JP" dirty="0" smtClean="0"/>
          </a:p>
          <a:p>
            <a:r>
              <a:rPr kumimoji="1" lang="ja-JP" altLang="en-US" dirty="0" smtClean="0"/>
              <a:t>自分に出来ることなんて思い浮かばない、という人もいたかもしれません。</a:t>
            </a:r>
            <a:endParaRPr kumimoji="1" lang="en-US" altLang="ja-JP" dirty="0" smtClean="0"/>
          </a:p>
          <a:p>
            <a:r>
              <a:rPr kumimoji="1" lang="ja-JP" altLang="en-US" dirty="0" smtClean="0"/>
              <a:t>この後で、日常でできる生物多様性を守る行動をご紹介したいと思います。</a:t>
            </a:r>
            <a:endParaRPr kumimoji="1" lang="en-US" altLang="ja-JP"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39</a:t>
            </a:fld>
            <a:endParaRPr kumimoji="1" lang="ja-JP" altLang="en-US"/>
          </a:p>
        </p:txBody>
      </p:sp>
    </p:spTree>
    <p:extLst>
      <p:ext uri="{BB962C8B-B14F-4D97-AF65-F5344CB8AC3E}">
        <p14:creationId xmlns:p14="http://schemas.microsoft.com/office/powerpoint/2010/main" val="3085707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22</a:t>
            </a:r>
            <a:r>
              <a:rPr kumimoji="1" lang="ja-JP" altLang="en-US" dirty="0" smtClean="0"/>
              <a:t>ページ</a:t>
            </a:r>
            <a:endParaRPr kumimoji="1" lang="en-US" altLang="ja-JP" dirty="0" smtClean="0"/>
          </a:p>
          <a:p>
            <a:endParaRPr kumimoji="1" lang="en-US" altLang="ja-JP" dirty="0" smtClean="0"/>
          </a:p>
          <a:p>
            <a:r>
              <a:rPr kumimoji="1" lang="ja-JP" altLang="en-US" dirty="0" smtClean="0"/>
              <a:t>●生物多様性を守るために日常でできること</a:t>
            </a:r>
            <a:endParaRPr kumimoji="1" lang="en-US" altLang="ja-JP" dirty="0" smtClean="0"/>
          </a:p>
          <a:p>
            <a:endParaRPr kumimoji="1" lang="en-US" altLang="ja-JP" dirty="0" smtClean="0"/>
          </a:p>
          <a:p>
            <a:r>
              <a:rPr kumimoji="1" lang="ja-JP" altLang="en-US" dirty="0" smtClean="0"/>
              <a:t>生物多様性を守るために、私たち一人ひとりが日常生活の中で出来ることとして、国連生物多様性の</a:t>
            </a:r>
            <a:r>
              <a:rPr kumimoji="1" lang="en-US" altLang="ja-JP" dirty="0" smtClean="0"/>
              <a:t>10</a:t>
            </a:r>
            <a:r>
              <a:rPr kumimoji="1" lang="ja-JP" altLang="en-US" dirty="0" smtClean="0"/>
              <a:t>年日本委員会で「</a:t>
            </a:r>
            <a:r>
              <a:rPr kumimoji="1" lang="en-US" altLang="ja-JP" dirty="0" smtClean="0"/>
              <a:t>5</a:t>
            </a:r>
            <a:r>
              <a:rPr kumimoji="1" lang="ja-JP" altLang="en-US" dirty="0" err="1" smtClean="0"/>
              <a:t>つの</a:t>
            </a:r>
            <a:r>
              <a:rPr kumimoji="1" lang="ja-JP" altLang="en-US" dirty="0" smtClean="0"/>
              <a:t>アクション」が提唱されています。</a:t>
            </a:r>
            <a:endParaRPr kumimoji="1" lang="en-US" altLang="ja-JP" dirty="0" smtClean="0"/>
          </a:p>
          <a:p>
            <a:endParaRPr kumimoji="1" lang="en-US" altLang="ja-JP" dirty="0" smtClean="0"/>
          </a:p>
          <a:p>
            <a:r>
              <a:rPr kumimoji="1" lang="ja-JP" altLang="en-US" dirty="0" smtClean="0"/>
              <a:t>私たちが住む大阪でも、この</a:t>
            </a:r>
            <a:r>
              <a:rPr kumimoji="1" lang="en-US" altLang="ja-JP" dirty="0" smtClean="0"/>
              <a:t>5</a:t>
            </a:r>
            <a:r>
              <a:rPr kumimoji="1" lang="ja-JP" altLang="en-US" dirty="0" err="1" smtClean="0"/>
              <a:t>つの</a:t>
            </a:r>
            <a:r>
              <a:rPr kumimoji="1" lang="ja-JP" altLang="en-US" dirty="0" smtClean="0"/>
              <a:t>アクションを意識して、できることから実践することが大切です。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40</a:t>
            </a:fld>
            <a:endParaRPr kumimoji="1" lang="ja-JP" altLang="en-US"/>
          </a:p>
        </p:txBody>
      </p:sp>
    </p:spTree>
    <p:extLst>
      <p:ext uri="{BB962C8B-B14F-4D97-AF65-F5344CB8AC3E}">
        <p14:creationId xmlns:p14="http://schemas.microsoft.com/office/powerpoint/2010/main" val="1848267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22</a:t>
            </a:r>
            <a:r>
              <a:rPr kumimoji="1" lang="ja-JP" altLang="en-US" dirty="0" smtClean="0"/>
              <a:t>ページ</a:t>
            </a:r>
          </a:p>
          <a:p>
            <a:endParaRPr kumimoji="1" lang="ja-JP" altLang="en-US" dirty="0" smtClean="0"/>
          </a:p>
          <a:p>
            <a:r>
              <a:rPr kumimoji="1" lang="ja-JP" altLang="en-US" dirty="0" smtClean="0"/>
              <a:t>●生物を放さない</a:t>
            </a:r>
          </a:p>
          <a:p>
            <a:endParaRPr kumimoji="1" lang="ja-JP" altLang="en-US" dirty="0" smtClean="0"/>
          </a:p>
          <a:p>
            <a:r>
              <a:rPr kumimoji="1" lang="ja-JP" altLang="en-US" dirty="0" smtClean="0"/>
              <a:t>日常の中で、生物多様性を守るために私たちが気をつけるべきことがもう一つあります。</a:t>
            </a:r>
          </a:p>
          <a:p>
            <a:endParaRPr kumimoji="1" lang="ja-JP" altLang="en-US" dirty="0" smtClean="0"/>
          </a:p>
          <a:p>
            <a:r>
              <a:rPr kumimoji="1" lang="ja-JP" altLang="en-US" dirty="0" smtClean="0"/>
              <a:t>それは、「生物を放さない」ということです。</a:t>
            </a:r>
          </a:p>
          <a:p>
            <a:r>
              <a:rPr kumimoji="1" lang="ja-JP" altLang="en-US" dirty="0" smtClean="0"/>
              <a:t>家で飼育している生物や、別の場所でとってきた生物を野外に放さないようにしましょう。</a:t>
            </a:r>
          </a:p>
          <a:p>
            <a:r>
              <a:rPr kumimoji="1" lang="ja-JP" altLang="en-US" dirty="0" smtClean="0"/>
              <a:t>ペットショップで買ってきた生物は、どこの地域の生物かわかりません。</a:t>
            </a:r>
          </a:p>
          <a:p>
            <a:endParaRPr kumimoji="1" lang="ja-JP" altLang="en-US" dirty="0" smtClean="0"/>
          </a:p>
          <a:p>
            <a:r>
              <a:rPr kumimoji="1" lang="ja-JP" altLang="en-US" dirty="0" smtClean="0"/>
              <a:t>別の場所でとってきた生物を放してしまった場合、元々そこにいた在来の生物の遺伝子の多様性を崩してしまったり、外来生物による問題を引き起こす可能性があります。</a:t>
            </a:r>
          </a:p>
          <a:p>
            <a:endParaRPr kumimoji="1" lang="ja-JP" altLang="en-US" dirty="0" smtClean="0"/>
          </a:p>
          <a:p>
            <a:r>
              <a:rPr kumimoji="1" lang="ja-JP" altLang="en-US" dirty="0" smtClean="0"/>
              <a:t>例えば、これは学校の教材などでも使用されるヒメダカです。</a:t>
            </a:r>
          </a:p>
          <a:p>
            <a:r>
              <a:rPr kumimoji="1" lang="ja-JP" altLang="en-US" dirty="0" smtClean="0"/>
              <a:t>メダカはメダカでも品種改良されたものであり、野生のミナミメダカではありません。</a:t>
            </a:r>
          </a:p>
          <a:p>
            <a:r>
              <a:rPr kumimoji="1" lang="ja-JP" altLang="en-US" dirty="0" smtClean="0"/>
              <a:t>家や学校の水槽で飼育することは問題はありませんが、野外に放してはいけません。</a:t>
            </a:r>
          </a:p>
          <a:p>
            <a:endParaRPr kumimoji="1" lang="ja-JP" altLang="en-US" dirty="0" smtClean="0"/>
          </a:p>
          <a:p>
            <a:r>
              <a:rPr kumimoji="1" lang="ja-JP" altLang="en-US" dirty="0" smtClean="0"/>
              <a:t>＜参考＞</a:t>
            </a:r>
          </a:p>
          <a:p>
            <a:r>
              <a:rPr kumimoji="1" lang="ja-JP" altLang="en-US" dirty="0" smtClean="0"/>
              <a:t>元々生物は自らの行動能力の範囲内で生息していました。</a:t>
            </a:r>
          </a:p>
          <a:p>
            <a:r>
              <a:rPr kumimoji="1" lang="ja-JP" altLang="en-US" dirty="0" smtClean="0"/>
              <a:t>そのため、同じ種の生物であっても、地域ごとに遺伝子が異なります。</a:t>
            </a:r>
          </a:p>
          <a:p>
            <a:r>
              <a:rPr kumimoji="1" lang="ja-JP" altLang="en-US" dirty="0" smtClean="0"/>
              <a:t>例えば、魚であれば、水の中しか移動できませんので、隣の川でも遺伝子が違う可能性があるわけです。</a:t>
            </a:r>
          </a:p>
          <a:p>
            <a:endParaRPr kumimoji="1" lang="ja-JP" altLang="en-US" dirty="0" smtClean="0"/>
          </a:p>
          <a:p>
            <a:r>
              <a:rPr kumimoji="1" lang="ja-JP" altLang="en-US" dirty="0" smtClean="0"/>
              <a:t>もし人間の手によってそれらが混ぜられてしまうと、遺伝子が均一化し、かえって多様性は失われてしまいます。</a:t>
            </a:r>
          </a:p>
          <a:p>
            <a:r>
              <a:rPr kumimoji="1" lang="ja-JP" altLang="en-US" dirty="0" smtClean="0"/>
              <a:t>地域ごとに異なる遺伝子をそのまま守ることも、遺伝子の多様性を守る上で重要です。</a:t>
            </a:r>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41</a:t>
            </a:fld>
            <a:endParaRPr kumimoji="1" lang="ja-JP" altLang="en-US"/>
          </a:p>
        </p:txBody>
      </p:sp>
    </p:spTree>
    <p:extLst>
      <p:ext uri="{BB962C8B-B14F-4D97-AF65-F5344CB8AC3E}">
        <p14:creationId xmlns:p14="http://schemas.microsoft.com/office/powerpoint/2010/main" val="3083095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23</a:t>
            </a:r>
            <a:r>
              <a:rPr kumimoji="1" lang="ja-JP" altLang="en-US" dirty="0" smtClean="0"/>
              <a:t>ページ</a:t>
            </a:r>
            <a:endParaRPr kumimoji="1" lang="en-US" altLang="ja-JP" dirty="0" smtClean="0"/>
          </a:p>
          <a:p>
            <a:endParaRPr kumimoji="1" lang="en-US" altLang="ja-JP" dirty="0" smtClean="0"/>
          </a:p>
          <a:p>
            <a:r>
              <a:rPr kumimoji="1" lang="ja-JP" altLang="en-US" dirty="0" smtClean="0"/>
              <a:t>●府内における生物多様性保全への取り組み</a:t>
            </a:r>
            <a:endParaRPr kumimoji="1" lang="en-US" altLang="ja-JP" dirty="0" smtClean="0"/>
          </a:p>
          <a:p>
            <a:endParaRPr kumimoji="1" lang="en-US" altLang="ja-JP" dirty="0" smtClean="0"/>
          </a:p>
          <a:p>
            <a:r>
              <a:rPr kumimoji="1" lang="ja-JP" altLang="en-US" dirty="0" smtClean="0"/>
              <a:t>次に、団体や組織の中での生物多様性保全への取り組みを紹介します。</a:t>
            </a:r>
            <a:endParaRPr kumimoji="1" lang="en-US" altLang="ja-JP" dirty="0" smtClean="0"/>
          </a:p>
          <a:p>
            <a:endParaRPr kumimoji="1" lang="en-US" altLang="ja-JP" dirty="0" smtClean="0"/>
          </a:p>
          <a:p>
            <a:r>
              <a:rPr kumimoji="1" lang="ja-JP" altLang="en-US" dirty="0" smtClean="0"/>
              <a:t>大阪府内では、生物多様性を守るための取り組みが、多くの団体によって進められています。</a:t>
            </a:r>
            <a:endParaRPr kumimoji="1" lang="en-US" altLang="ja-JP" dirty="0" smtClean="0"/>
          </a:p>
          <a:p>
            <a:endParaRPr kumimoji="1" lang="en-US" altLang="ja-JP" dirty="0" smtClean="0"/>
          </a:p>
          <a:p>
            <a:r>
              <a:rPr kumimoji="1" lang="ja-JP" altLang="en-US" dirty="0" smtClean="0"/>
              <a:t>例えば、大阪みどりのトラスト協会は和泉葛城山のブナ林や三草山の雑木林をはじめ、大阪府内に残された貴重な野性動植物の生息、生育環境の保全などの活動を行っています。</a:t>
            </a:r>
            <a:endParaRPr kumimoji="1" lang="en-US" altLang="ja-JP" dirty="0" smtClean="0"/>
          </a:p>
          <a:p>
            <a:r>
              <a:rPr kumimoji="1" lang="ja-JP" altLang="en-US" dirty="0" smtClean="0"/>
              <a:t>写真のヒロオビミドリシジミというチョウは、大阪府内では三草山だけに生息しており、三草山が日本の分布域の東限となっています。</a:t>
            </a:r>
          </a:p>
          <a:p>
            <a:r>
              <a:rPr kumimoji="1" lang="ja-JP" altLang="en-US" dirty="0" smtClean="0"/>
              <a:t>三草山ではこのヒロオビミドリシジミをはじめとして</a:t>
            </a:r>
            <a:r>
              <a:rPr kumimoji="1" lang="en-US" altLang="ja-JP" dirty="0" smtClean="0"/>
              <a:t>60</a:t>
            </a:r>
            <a:r>
              <a:rPr kumimoji="1" lang="ja-JP" altLang="en-US" dirty="0" smtClean="0"/>
              <a:t>種類ものチョウが確認されており、その生息地の保全のためにトラスト協会を中心として間伐や下草刈りなどの維持管理作業が行われています。</a:t>
            </a:r>
          </a:p>
          <a:p>
            <a:endParaRPr kumimoji="1" lang="en-US" altLang="ja-JP" dirty="0" smtClean="0"/>
          </a:p>
          <a:p>
            <a:r>
              <a:rPr kumimoji="1" lang="ja-JP" altLang="en-US" dirty="0" smtClean="0"/>
              <a:t>淀川水系イタセンパラ保全市民ネットワークでは、淀川に生息する国の天然記念物イタセンパラと生息利の自然再生を目指して、外来生物駆除や河川清掃を行っています。</a:t>
            </a:r>
          </a:p>
          <a:p>
            <a:r>
              <a:rPr kumimoji="1" lang="ja-JP" altLang="en-US" dirty="0" smtClean="0"/>
              <a:t>これは地曳網（じびきあみ）という</a:t>
            </a:r>
            <a:r>
              <a:rPr kumimoji="1" lang="en-US" altLang="ja-JP" dirty="0" smtClean="0"/>
              <a:t>30</a:t>
            </a:r>
            <a:r>
              <a:rPr kumimoji="1" lang="ja-JP" altLang="en-US" dirty="0" err="1" smtClean="0"/>
              <a:t>ｍ</a:t>
            </a:r>
            <a:r>
              <a:rPr kumimoji="1" lang="ja-JP" altLang="en-US" dirty="0" smtClean="0"/>
              <a:t>もの長さの網で、オオクチバス（ブラックバス）やブルーギルといった外来魚を捕まえて駆除している様子です。</a:t>
            </a:r>
          </a:p>
          <a:p>
            <a:endParaRPr kumimoji="1" lang="ja-JP" altLang="en-US" dirty="0" smtClean="0"/>
          </a:p>
          <a:p>
            <a:r>
              <a:rPr kumimoji="1" lang="ja-JP" altLang="en-US" dirty="0" smtClean="0"/>
              <a:t>どちらの場合も、企業や行政、大学など多様な主体が協働して取り組みが進められています。</a:t>
            </a:r>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42</a:t>
            </a:fld>
            <a:endParaRPr kumimoji="1" lang="ja-JP" altLang="en-US"/>
          </a:p>
        </p:txBody>
      </p:sp>
    </p:spTree>
    <p:extLst>
      <p:ext uri="{BB962C8B-B14F-4D97-AF65-F5344CB8AC3E}">
        <p14:creationId xmlns:p14="http://schemas.microsoft.com/office/powerpoint/2010/main" val="178982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a:t>
            </a:r>
            <a:r>
              <a:rPr kumimoji="1" lang="ja-JP" altLang="en-US" dirty="0" smtClean="0"/>
              <a:t>ページ</a:t>
            </a:r>
            <a:endParaRPr kumimoji="1" lang="en-US" altLang="ja-JP" dirty="0" smtClean="0"/>
          </a:p>
          <a:p>
            <a:endParaRPr kumimoji="1" lang="en-US" altLang="ja-JP" dirty="0" smtClean="0"/>
          </a:p>
          <a:p>
            <a:r>
              <a:rPr kumimoji="1" lang="ja-JP" altLang="en-US" dirty="0" smtClean="0"/>
              <a:t>●生物からの恵みと私たちの生活</a:t>
            </a:r>
            <a:endParaRPr kumimoji="1" lang="en-US" altLang="ja-JP" dirty="0" smtClean="0"/>
          </a:p>
          <a:p>
            <a:endParaRPr kumimoji="1" lang="en-US" altLang="ja-JP" dirty="0" smtClean="0"/>
          </a:p>
          <a:p>
            <a:r>
              <a:rPr kumimoji="1" lang="ja-JP" altLang="en-US" dirty="0" smtClean="0"/>
              <a:t>この写真は、ある日の夕ご飯の写真です。</a:t>
            </a:r>
            <a:endParaRPr kumimoji="1" lang="en-US" altLang="ja-JP" dirty="0" smtClean="0"/>
          </a:p>
          <a:p>
            <a:r>
              <a:rPr kumimoji="1" lang="ja-JP" altLang="en-US" dirty="0" smtClean="0"/>
              <a:t>この中にはどんな生物が含まれているでしょうか。</a:t>
            </a:r>
            <a:endParaRPr kumimoji="1" lang="en-US" altLang="ja-JP" dirty="0" smtClean="0"/>
          </a:p>
          <a:p>
            <a:endParaRPr kumimoji="1" lang="en-US" altLang="ja-JP" dirty="0" smtClean="0"/>
          </a:p>
          <a:p>
            <a:r>
              <a:rPr kumimoji="1" lang="ja-JP" altLang="en-US" dirty="0" smtClean="0"/>
              <a:t>魚や昆布、お米、ニンジンなど、改めてみると様々な生物が含まれていますね。</a:t>
            </a:r>
            <a:endParaRPr kumimoji="1" lang="en-US" altLang="ja-JP" dirty="0" smtClean="0"/>
          </a:p>
          <a:p>
            <a:endParaRPr kumimoji="1" lang="en-US" altLang="ja-JP" dirty="0" smtClean="0"/>
          </a:p>
          <a:p>
            <a:r>
              <a:rPr kumimoji="1" lang="ja-JP" altLang="en-US" dirty="0" smtClean="0"/>
              <a:t>それでは、これらの生物はどこから来ているのでしょうか。</a:t>
            </a:r>
            <a:endParaRPr kumimoji="1" lang="en-US" altLang="ja-JP" dirty="0" smtClean="0"/>
          </a:p>
          <a:p>
            <a:endParaRPr kumimoji="1" lang="en-US" altLang="ja-JP" dirty="0" smtClean="0"/>
          </a:p>
          <a:p>
            <a:r>
              <a:rPr kumimoji="1" lang="ja-JP" altLang="en-US" dirty="0" smtClean="0"/>
              <a:t>魚や昆布は海、お米は田んぼ、ニンジンは畑から来ていますね。</a:t>
            </a:r>
            <a:endParaRPr kumimoji="1" lang="en-US" altLang="ja-JP" dirty="0" smtClean="0"/>
          </a:p>
          <a:p>
            <a:endParaRPr kumimoji="1" lang="en-US" altLang="ja-JP" dirty="0" smtClean="0"/>
          </a:p>
          <a:p>
            <a:r>
              <a:rPr kumimoji="1" lang="ja-JP" altLang="en-US" dirty="0" smtClean="0"/>
              <a:t>また、これらの生物が育つためには何が必要でしょうか？</a:t>
            </a:r>
            <a:endParaRPr kumimoji="1" lang="en-US" altLang="ja-JP" dirty="0" smtClean="0"/>
          </a:p>
          <a:p>
            <a:r>
              <a:rPr kumimoji="1" lang="ja-JP" altLang="en-US" dirty="0" smtClean="0"/>
              <a:t>水や太陽の光、大気、栄養分、魚のエサとなる生物など・・・</a:t>
            </a:r>
            <a:endParaRPr kumimoji="1" lang="en-US" altLang="ja-JP" dirty="0" smtClean="0"/>
          </a:p>
          <a:p>
            <a:endParaRPr kumimoji="1" lang="en-US" altLang="ja-JP" dirty="0" smtClean="0"/>
          </a:p>
          <a:p>
            <a:r>
              <a:rPr kumimoji="1" lang="ja-JP" altLang="en-US" dirty="0" smtClean="0"/>
              <a:t>このように、</a:t>
            </a:r>
            <a:r>
              <a:rPr kumimoji="1" lang="en-US" altLang="ja-JP" dirty="0" smtClean="0"/>
              <a:t>1</a:t>
            </a:r>
            <a:r>
              <a:rPr kumimoji="1" lang="ja-JP" altLang="en-US" dirty="0" smtClean="0"/>
              <a:t>回の食事ひとつをとってみても、たくさんの種の生物で構成されています。</a:t>
            </a:r>
            <a:endParaRPr kumimoji="1" lang="en-US" altLang="ja-JP" dirty="0" smtClean="0"/>
          </a:p>
          <a:p>
            <a:r>
              <a:rPr kumimoji="1" lang="ja-JP" altLang="en-US" dirty="0" smtClean="0"/>
              <a:t>そして、その生物を育む環境もいろいろあります。</a:t>
            </a:r>
            <a:endParaRPr kumimoji="1" lang="en-US" altLang="ja-JP" dirty="0" smtClean="0"/>
          </a:p>
          <a:p>
            <a:endParaRPr kumimoji="1" lang="en-US" altLang="ja-JP" dirty="0" smtClean="0"/>
          </a:p>
          <a:p>
            <a:r>
              <a:rPr kumimoji="1" lang="ja-JP" altLang="en-US" dirty="0" smtClean="0"/>
              <a:t>（ほかにも、衣服には羊毛や絹糸、薬には植物、家を建てるには木材など、私達は生活の中でいろいろなものに生物の恵みを利用しています。）</a:t>
            </a:r>
            <a:endParaRPr kumimoji="1" lang="en-US" altLang="ja-JP" dirty="0" smtClean="0"/>
          </a:p>
          <a:p>
            <a:endParaRPr kumimoji="1" lang="en-US" altLang="ja-JP" dirty="0" smtClean="0"/>
          </a:p>
          <a:p>
            <a:r>
              <a:rPr kumimoji="1" lang="ja-JP" altLang="en-US" dirty="0" smtClean="0"/>
              <a:t>このように、たくさんの生物とそれを育む環境が私たちの生活を支えています。</a:t>
            </a:r>
            <a:endParaRPr kumimoji="1" lang="en-US" altLang="ja-JP" dirty="0" smtClean="0"/>
          </a:p>
          <a:p>
            <a:r>
              <a:rPr kumimoji="1" lang="ja-JP" altLang="en-US" dirty="0" smtClean="0"/>
              <a:t>生物多様性は「様々な個性をもつたくさんの生物が、ほかの生物や環境とつながり合いながら存在することを示す」ことでした。</a:t>
            </a:r>
            <a:endParaRPr kumimoji="1" lang="en-US" altLang="ja-JP" dirty="0" smtClean="0"/>
          </a:p>
          <a:p>
            <a:r>
              <a:rPr kumimoji="1" lang="ja-JP" altLang="en-US" dirty="0" smtClean="0"/>
              <a:t>つまり、たくさんの生物からの恵みは、生物多様性の恵みともいえます。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6</a:t>
            </a:fld>
            <a:endParaRPr kumimoji="1" lang="ja-JP" altLang="en-US"/>
          </a:p>
        </p:txBody>
      </p:sp>
    </p:spTree>
    <p:extLst>
      <p:ext uri="{BB962C8B-B14F-4D97-AF65-F5344CB8AC3E}">
        <p14:creationId xmlns:p14="http://schemas.microsoft.com/office/powerpoint/2010/main" val="948300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23</a:t>
            </a:r>
            <a:r>
              <a:rPr kumimoji="1" lang="ja-JP" altLang="en-US" dirty="0" smtClean="0"/>
              <a:t>ページ</a:t>
            </a:r>
          </a:p>
          <a:p>
            <a:endParaRPr kumimoji="1" lang="ja-JP" altLang="en-US" dirty="0" smtClean="0"/>
          </a:p>
          <a:p>
            <a:r>
              <a:rPr kumimoji="1" lang="ja-JP" altLang="en-US" dirty="0" smtClean="0"/>
              <a:t>●府内における生物多様性保全への取り組み</a:t>
            </a:r>
          </a:p>
          <a:p>
            <a:endParaRPr kumimoji="1" lang="ja-JP" altLang="en-US" dirty="0" smtClean="0"/>
          </a:p>
          <a:p>
            <a:r>
              <a:rPr kumimoji="1" lang="ja-JP" altLang="en-US" dirty="0" smtClean="0"/>
              <a:t>学校での取り組みは、次世代を担う子供たちが生物多様性を大切に思う心を育む重要な機会です。</a:t>
            </a:r>
          </a:p>
          <a:p>
            <a:endParaRPr kumimoji="1" lang="ja-JP" altLang="en-US" dirty="0" smtClean="0"/>
          </a:p>
          <a:p>
            <a:r>
              <a:rPr kumimoji="1" lang="ja-JP" altLang="en-US" dirty="0" smtClean="0"/>
              <a:t>左の写真のように、自然や生物観察を体験できるような施設に出かけて授業や体験学習を行ったり、</a:t>
            </a:r>
          </a:p>
          <a:p>
            <a:r>
              <a:rPr kumimoji="1" lang="ja-JP" altLang="en-US" dirty="0" smtClean="0"/>
              <a:t>右の写真のように、学校の中にビオトープをつくり、地域の生物を学校で育て、守るといった取り組みがあります。</a:t>
            </a:r>
          </a:p>
          <a:p>
            <a:r>
              <a:rPr kumimoji="1" lang="ja-JP" altLang="en-US" dirty="0" smtClean="0"/>
              <a:t>実際に生物に触れる機会を設けることは、生物多様性を身近に感じる第一歩になります。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43</a:t>
            </a:fld>
            <a:endParaRPr kumimoji="1" lang="ja-JP" altLang="en-US"/>
          </a:p>
        </p:txBody>
      </p:sp>
    </p:spTree>
    <p:extLst>
      <p:ext uri="{BB962C8B-B14F-4D97-AF65-F5344CB8AC3E}">
        <p14:creationId xmlns:p14="http://schemas.microsoft.com/office/powerpoint/2010/main" val="2769199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24</a:t>
            </a:r>
            <a:r>
              <a:rPr kumimoji="1" lang="ja-JP" altLang="en-US" dirty="0" smtClean="0">
                <a:latin typeface="+mn-ea"/>
                <a:ea typeface="+mn-ea"/>
              </a:rPr>
              <a:t>ページ</a:t>
            </a:r>
          </a:p>
          <a:p>
            <a:endParaRPr kumimoji="1" lang="ja-JP" altLang="en-US" dirty="0" smtClean="0">
              <a:latin typeface="+mn-ea"/>
              <a:ea typeface="+mn-ea"/>
            </a:endParaRPr>
          </a:p>
          <a:p>
            <a:r>
              <a:rPr kumimoji="1" lang="ja-JP" altLang="en-US" dirty="0" smtClean="0">
                <a:latin typeface="+mn-ea"/>
                <a:ea typeface="+mn-ea"/>
              </a:rPr>
              <a:t>●企業の取り組み</a:t>
            </a:r>
          </a:p>
          <a:p>
            <a:endParaRPr kumimoji="1" lang="ja-JP" altLang="en-US" dirty="0" smtClean="0">
              <a:latin typeface="+mn-ea"/>
              <a:ea typeface="+mn-ea"/>
            </a:endParaRPr>
          </a:p>
          <a:p>
            <a:r>
              <a:rPr kumimoji="1" lang="ja-JP" altLang="en-US" dirty="0" smtClean="0">
                <a:latin typeface="+mn-ea"/>
                <a:ea typeface="+mn-ea"/>
              </a:rPr>
              <a:t>企業は、事業を通して国内外で直接的もしくは間接的に生物多様性の恵みを利用し、影響を及ぼしています。生物多様性の保全や持続可能な利用のために、原材料の調達など事業活動におけるグローバルな課題への対応はもちろんのこと、地域社会の一員としての取り組みも求められています。</a:t>
            </a:r>
          </a:p>
          <a:p>
            <a:endParaRPr kumimoji="1" lang="ja-JP" altLang="en-US" dirty="0" smtClean="0">
              <a:latin typeface="+mn-ea"/>
              <a:ea typeface="+mn-ea"/>
            </a:endParaRPr>
          </a:p>
          <a:p>
            <a:r>
              <a:rPr kumimoji="1" lang="ja-JP" altLang="en-US" dirty="0" smtClean="0">
                <a:latin typeface="+mn-ea"/>
                <a:ea typeface="+mn-ea"/>
              </a:rPr>
              <a:t>具体的な事業活動での取り組みとしては、原料調達における生物多様性に配慮した原料調達、資源利用量の低減、販売では生物多様性に配慮した製品・サービスなどについて情報を表示、土地利用においてはビオトープなどを活用した生物の生息・生育環境や生態系ネットワーク*</a:t>
            </a:r>
            <a:r>
              <a:rPr kumimoji="1" lang="en-US" altLang="ja-JP" dirty="0" smtClean="0">
                <a:latin typeface="+mn-ea"/>
                <a:ea typeface="+mn-ea"/>
              </a:rPr>
              <a:t>18</a:t>
            </a:r>
            <a:r>
              <a:rPr kumimoji="1" lang="ja-JP" altLang="en-US" dirty="0" smtClean="0">
                <a:latin typeface="+mn-ea"/>
                <a:ea typeface="+mn-ea"/>
              </a:rPr>
              <a:t>の創出の取り組みが挙げられます。</a:t>
            </a:r>
          </a:p>
          <a:p>
            <a:endParaRPr kumimoji="1" lang="ja-JP" altLang="en-US" dirty="0" smtClean="0">
              <a:latin typeface="+mn-ea"/>
              <a:ea typeface="+mn-ea"/>
            </a:endParaRPr>
          </a:p>
          <a:p>
            <a:r>
              <a:rPr kumimoji="1" lang="ja-JP" altLang="en-US" dirty="0" smtClean="0">
                <a:latin typeface="+mn-ea"/>
                <a:ea typeface="+mn-ea"/>
              </a:rPr>
              <a:t>また、事業活動で生物多様性保全に取り組むメリットとしては、生物資源の長期的な確保と調達の安定化、商品のブランド価値の向上と新たな顧客の獲得、従業員の満足度向上、人材の確保といったものが挙げ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44</a:t>
            </a:fld>
            <a:endParaRPr kumimoji="1" lang="ja-JP" altLang="en-US"/>
          </a:p>
        </p:txBody>
      </p:sp>
    </p:spTree>
    <p:extLst>
      <p:ext uri="{BB962C8B-B14F-4D97-AF65-F5344CB8AC3E}">
        <p14:creationId xmlns:p14="http://schemas.microsoft.com/office/powerpoint/2010/main" val="1560100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24</a:t>
            </a:r>
            <a:r>
              <a:rPr kumimoji="1" lang="ja-JP" altLang="en-US" dirty="0" smtClean="0"/>
              <a:t>ページ</a:t>
            </a:r>
          </a:p>
          <a:p>
            <a:endParaRPr kumimoji="1" lang="ja-JP" altLang="en-US" dirty="0" smtClean="0"/>
          </a:p>
          <a:p>
            <a:r>
              <a:rPr kumimoji="1" lang="ja-JP" altLang="en-US" dirty="0" smtClean="0"/>
              <a:t>●共生の森づくり・アドプトフォレスト</a:t>
            </a:r>
          </a:p>
          <a:p>
            <a:endParaRPr kumimoji="1" lang="ja-JP" altLang="en-US" dirty="0" smtClean="0"/>
          </a:p>
          <a:p>
            <a:r>
              <a:rPr kumimoji="1" lang="ja-JP" altLang="en-US" dirty="0" smtClean="0"/>
              <a:t>大阪府が支援する企業の生物多様性保全への参画方法として、「共生の森づくり」や「アドプトフォレスト」が挙げられます。</a:t>
            </a:r>
          </a:p>
          <a:p>
            <a:endParaRPr kumimoji="1" lang="ja-JP" altLang="en-US" dirty="0" smtClean="0"/>
          </a:p>
          <a:p>
            <a:r>
              <a:rPr kumimoji="1" lang="ja-JP" altLang="en-US" dirty="0" smtClean="0"/>
              <a:t>「共生の森づくり」では、堺市の大阪湾臨海部の埋め立て処分場</a:t>
            </a:r>
            <a:r>
              <a:rPr kumimoji="1" lang="en-US" altLang="ja-JP" dirty="0" smtClean="0"/>
              <a:t>100ha</a:t>
            </a:r>
            <a:r>
              <a:rPr kumimoji="1" lang="ja-JP" altLang="en-US" dirty="0" smtClean="0"/>
              <a:t>において、企業をはじめとして府民や</a:t>
            </a:r>
            <a:r>
              <a:rPr kumimoji="1" lang="en-US" altLang="ja-JP" dirty="0" smtClean="0"/>
              <a:t>NPO</a:t>
            </a:r>
            <a:r>
              <a:rPr kumimoji="1" lang="ja-JP" altLang="en-US" dirty="0" smtClean="0"/>
              <a:t>などの参画のもと、植樹をはじめとした様々な活動に取り組んでいます。</a:t>
            </a:r>
          </a:p>
          <a:p>
            <a:endParaRPr kumimoji="1" lang="ja-JP" altLang="en-US" dirty="0" smtClean="0"/>
          </a:p>
          <a:p>
            <a:r>
              <a:rPr kumimoji="1" lang="ja-JP" altLang="en-US" dirty="0" smtClean="0"/>
              <a:t>「アドプトフォレスト」では、大阪府が森林所有者と企業や法人との「仲人」となり、森作りへの参画を促進する制度です。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45</a:t>
            </a:fld>
            <a:endParaRPr kumimoji="1" lang="ja-JP" altLang="en-US"/>
          </a:p>
        </p:txBody>
      </p:sp>
    </p:spTree>
    <p:extLst>
      <p:ext uri="{BB962C8B-B14F-4D97-AF65-F5344CB8AC3E}">
        <p14:creationId xmlns:p14="http://schemas.microsoft.com/office/powerpoint/2010/main" val="886987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25</a:t>
            </a:r>
            <a:r>
              <a:rPr kumimoji="1" lang="ja-JP" altLang="en-US" dirty="0" smtClean="0">
                <a:latin typeface="+mn-ea"/>
                <a:ea typeface="+mn-ea"/>
              </a:rPr>
              <a:t>ページ</a:t>
            </a:r>
          </a:p>
          <a:p>
            <a:endParaRPr kumimoji="1" lang="ja-JP" altLang="en-US" dirty="0" smtClean="0">
              <a:latin typeface="+mn-ea"/>
              <a:ea typeface="+mn-ea"/>
            </a:endParaRPr>
          </a:p>
          <a:p>
            <a:r>
              <a:rPr kumimoji="1" lang="ja-JP" altLang="en-US" dirty="0" smtClean="0">
                <a:latin typeface="+mn-ea"/>
                <a:ea typeface="+mn-ea"/>
              </a:rPr>
              <a:t>●おおさか生物多様性パートナー協定</a:t>
            </a:r>
          </a:p>
          <a:p>
            <a:endParaRPr kumimoji="1" lang="ja-JP" altLang="en-US" dirty="0" smtClean="0">
              <a:latin typeface="+mn-ea"/>
              <a:ea typeface="+mn-ea"/>
            </a:endParaRPr>
          </a:p>
          <a:p>
            <a:r>
              <a:rPr kumimoji="1" lang="ja-JP" altLang="en-US" dirty="0" smtClean="0">
                <a:latin typeface="+mn-ea"/>
                <a:ea typeface="+mn-ea"/>
              </a:rPr>
              <a:t>企業と大阪府の取り組みの一つに、「おおさか生物多様性パートナー協定」があります。</a:t>
            </a:r>
          </a:p>
          <a:p>
            <a:endParaRPr kumimoji="1" lang="ja-JP" altLang="en-US" dirty="0" smtClean="0">
              <a:latin typeface="+mn-ea"/>
              <a:ea typeface="+mn-ea"/>
            </a:endParaRPr>
          </a:p>
          <a:p>
            <a:r>
              <a:rPr kumimoji="1" lang="ja-JP" altLang="en-US" dirty="0" smtClean="0">
                <a:latin typeface="+mn-ea"/>
                <a:ea typeface="+mn-ea"/>
              </a:rPr>
              <a:t>これは、生物多様性の保全に関する</a:t>
            </a:r>
            <a:r>
              <a:rPr kumimoji="1" lang="en-US" altLang="ja-JP" dirty="0" smtClean="0">
                <a:latin typeface="+mn-ea"/>
                <a:ea typeface="+mn-ea"/>
              </a:rPr>
              <a:t>CSR</a:t>
            </a:r>
            <a:r>
              <a:rPr kumimoji="1" lang="ja-JP" altLang="en-US" dirty="0" smtClean="0">
                <a:latin typeface="+mn-ea"/>
                <a:ea typeface="+mn-ea"/>
              </a:rPr>
              <a:t>の取組みを大学や研究機関、行政が連携して支援する協定制度で、大阪府が</a:t>
            </a:r>
            <a:r>
              <a:rPr kumimoji="1" lang="en-US" altLang="ja-JP" dirty="0" smtClean="0">
                <a:latin typeface="+mn-ea"/>
                <a:ea typeface="+mn-ea"/>
              </a:rPr>
              <a:t>2013</a:t>
            </a:r>
            <a:r>
              <a:rPr kumimoji="1" lang="ja-JP" altLang="en-US" dirty="0" smtClean="0">
                <a:latin typeface="+mn-ea"/>
                <a:ea typeface="+mn-ea"/>
              </a:rPr>
              <a:t>年に創設しました。</a:t>
            </a:r>
          </a:p>
          <a:p>
            <a:endParaRPr kumimoji="1" lang="ja-JP" altLang="en-US" dirty="0" smtClean="0">
              <a:latin typeface="+mn-ea"/>
              <a:ea typeface="+mn-ea"/>
            </a:endParaRPr>
          </a:p>
          <a:p>
            <a:r>
              <a:rPr kumimoji="1" lang="en-US" altLang="ja-JP" dirty="0" smtClean="0">
                <a:latin typeface="+mn-ea"/>
                <a:ea typeface="+mn-ea"/>
              </a:rPr>
              <a:t>CSR</a:t>
            </a:r>
            <a:r>
              <a:rPr kumimoji="1" lang="ja-JP" altLang="en-US" dirty="0" smtClean="0">
                <a:latin typeface="+mn-ea"/>
                <a:ea typeface="+mn-ea"/>
              </a:rPr>
              <a:t>活動で生物多様性保全に取り組む企業に対し、大学や試験研究機関は学術的・技術的支援を行い、</a:t>
            </a:r>
          </a:p>
          <a:p>
            <a:r>
              <a:rPr kumimoji="1" lang="ja-JP" altLang="en-US" dirty="0" smtClean="0">
                <a:latin typeface="+mn-ea"/>
                <a:ea typeface="+mn-ea"/>
              </a:rPr>
              <a:t>市町村・</a:t>
            </a:r>
            <a:r>
              <a:rPr kumimoji="1" lang="en-US" altLang="ja-JP" dirty="0" smtClean="0">
                <a:latin typeface="+mn-ea"/>
                <a:ea typeface="+mn-ea"/>
              </a:rPr>
              <a:t>NPO</a:t>
            </a:r>
            <a:r>
              <a:rPr kumimoji="1" lang="ja-JP" altLang="en-US" dirty="0" smtClean="0">
                <a:latin typeface="+mn-ea"/>
                <a:ea typeface="+mn-ea"/>
              </a:rPr>
              <a:t>などは地域との連携支援や情報提供を、大阪府は連携のコーディネートを行うことで支援しています。</a:t>
            </a:r>
          </a:p>
          <a:p>
            <a:endParaRPr kumimoji="1" lang="ja-JP" altLang="en-US" dirty="0" smtClean="0">
              <a:latin typeface="+mn-ea"/>
              <a:ea typeface="+mn-ea"/>
            </a:endParaRPr>
          </a:p>
          <a:p>
            <a:r>
              <a:rPr kumimoji="1" lang="ja-JP" altLang="en-US" dirty="0" smtClean="0">
                <a:latin typeface="+mn-ea"/>
                <a:ea typeface="+mn-ea"/>
              </a:rPr>
              <a:t>＜参考＞</a:t>
            </a:r>
          </a:p>
          <a:p>
            <a:r>
              <a:rPr kumimoji="1" lang="ja-JP" altLang="en-US" dirty="0" smtClean="0">
                <a:latin typeface="+mn-ea"/>
                <a:ea typeface="+mn-ea"/>
              </a:rPr>
              <a:t>協定者や役割は取り組み内容に応じて変わります。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46</a:t>
            </a:fld>
            <a:endParaRPr kumimoji="1" lang="ja-JP" altLang="en-US"/>
          </a:p>
        </p:txBody>
      </p:sp>
    </p:spTree>
    <p:extLst>
      <p:ext uri="{BB962C8B-B14F-4D97-AF65-F5344CB8AC3E}">
        <p14:creationId xmlns:p14="http://schemas.microsoft.com/office/powerpoint/2010/main" val="3594183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25</a:t>
            </a:r>
            <a:r>
              <a:rPr kumimoji="1" lang="ja-JP" altLang="en-US" dirty="0" smtClean="0"/>
              <a:t>ページ</a:t>
            </a:r>
            <a:endParaRPr kumimoji="1" lang="en-US" altLang="ja-JP" dirty="0" smtClean="0"/>
          </a:p>
          <a:p>
            <a:endParaRPr kumimoji="1" lang="en-US" altLang="ja-JP" dirty="0" smtClean="0"/>
          </a:p>
          <a:p>
            <a:r>
              <a:rPr kumimoji="1" lang="ja-JP" altLang="en-US" dirty="0" smtClean="0"/>
              <a:t>●締結企業の活動事例</a:t>
            </a:r>
            <a:endParaRPr kumimoji="1" lang="en-US" altLang="ja-JP" dirty="0" smtClean="0"/>
          </a:p>
          <a:p>
            <a:endParaRPr kumimoji="1" lang="en-US" altLang="ja-JP" dirty="0" smtClean="0"/>
          </a:p>
          <a:p>
            <a:r>
              <a:rPr kumimoji="1" lang="ja-JP" altLang="en-US" dirty="0" smtClean="0"/>
              <a:t>「おおさか生物多様性パートナー協定」締結企業の活動事例として、</a:t>
            </a:r>
            <a:endParaRPr kumimoji="1" lang="en-US" altLang="ja-JP" dirty="0" smtClean="0"/>
          </a:p>
          <a:p>
            <a:endParaRPr kumimoji="1" lang="en-US" altLang="ja-JP" dirty="0" smtClean="0"/>
          </a:p>
          <a:p>
            <a:r>
              <a:rPr kumimoji="1" lang="ja-JP" altLang="en-US" dirty="0" smtClean="0"/>
              <a:t>パナソニック株式会社エコソリューションズ社（</a:t>
            </a:r>
            <a:r>
              <a:rPr kumimoji="1" lang="en-US" altLang="ja-JP" dirty="0" smtClean="0"/>
              <a:t>2013</a:t>
            </a:r>
            <a:r>
              <a:rPr kumimoji="1" lang="ja-JP" altLang="en-US" dirty="0" smtClean="0"/>
              <a:t>年</a:t>
            </a:r>
            <a:r>
              <a:rPr kumimoji="1" lang="en-US" altLang="ja-JP" dirty="0" smtClean="0"/>
              <a:t>11</a:t>
            </a:r>
            <a:r>
              <a:rPr kumimoji="1" lang="ja-JP" altLang="en-US" dirty="0" smtClean="0"/>
              <a:t>月締結）</a:t>
            </a:r>
          </a:p>
          <a:p>
            <a:r>
              <a:rPr kumimoji="1" lang="ja-JP" altLang="en-US" dirty="0" smtClean="0"/>
              <a:t>本社はんえいの広場ビオトープ（門真市）を活用した地域（北河内地域）の希少種（魚類：カワバタモロコ、ミナミメダカ、植物：ミズアオイ ）の保護</a:t>
            </a:r>
          </a:p>
          <a:p>
            <a:endParaRPr kumimoji="1" lang="en-US" altLang="ja-JP" dirty="0" smtClean="0"/>
          </a:p>
          <a:p>
            <a:r>
              <a:rPr kumimoji="1" lang="ja-JP" altLang="en-US" dirty="0" smtClean="0"/>
              <a:t>パナホーム株式会社（</a:t>
            </a:r>
            <a:r>
              <a:rPr kumimoji="1" lang="en-US" altLang="ja-JP" dirty="0" smtClean="0"/>
              <a:t>2014</a:t>
            </a:r>
            <a:r>
              <a:rPr kumimoji="1" lang="ja-JP" altLang="en-US" dirty="0" smtClean="0"/>
              <a:t>年</a:t>
            </a:r>
            <a:r>
              <a:rPr kumimoji="1" lang="en-US" altLang="ja-JP" dirty="0" smtClean="0"/>
              <a:t>2</a:t>
            </a:r>
            <a:r>
              <a:rPr kumimoji="1" lang="ja-JP" altLang="en-US" dirty="0" smtClean="0"/>
              <a:t>月締結）</a:t>
            </a:r>
          </a:p>
          <a:p>
            <a:r>
              <a:rPr kumimoji="1" lang="ja-JP" altLang="en-US" dirty="0" smtClean="0"/>
              <a:t>本社つながりのひろば ビオトープ（豊中市）を活用した地域（北摂地域）の希少種（魚類：ミナミメダカ、カワバタモロコ）の保護</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47</a:t>
            </a:fld>
            <a:endParaRPr kumimoji="1" lang="ja-JP" altLang="en-US"/>
          </a:p>
        </p:txBody>
      </p:sp>
    </p:spTree>
    <p:extLst>
      <p:ext uri="{BB962C8B-B14F-4D97-AF65-F5344CB8AC3E}">
        <p14:creationId xmlns:p14="http://schemas.microsoft.com/office/powerpoint/2010/main" val="4101468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25</a:t>
            </a:r>
            <a:r>
              <a:rPr kumimoji="1" lang="ja-JP" altLang="en-US" dirty="0" smtClean="0"/>
              <a:t>ページ</a:t>
            </a:r>
            <a:endParaRPr kumimoji="1" lang="en-US" altLang="ja-JP" dirty="0" smtClean="0"/>
          </a:p>
          <a:p>
            <a:endParaRPr kumimoji="1" lang="en-US" altLang="ja-JP" dirty="0" smtClean="0"/>
          </a:p>
          <a:p>
            <a:r>
              <a:rPr kumimoji="1" lang="ja-JP" altLang="en-US" dirty="0" smtClean="0"/>
              <a:t>南海電気鉄道株式会社（</a:t>
            </a:r>
            <a:r>
              <a:rPr kumimoji="1" lang="en-US" altLang="ja-JP" dirty="0" smtClean="0"/>
              <a:t>2014</a:t>
            </a:r>
            <a:r>
              <a:rPr kumimoji="1" lang="ja-JP" altLang="en-US" dirty="0" smtClean="0"/>
              <a:t>年</a:t>
            </a:r>
            <a:r>
              <a:rPr kumimoji="1" lang="en-US" altLang="ja-JP" dirty="0" smtClean="0"/>
              <a:t>3</a:t>
            </a:r>
            <a:r>
              <a:rPr kumimoji="1" lang="ja-JP" altLang="en-US" dirty="0" smtClean="0"/>
              <a:t>月締結）</a:t>
            </a:r>
          </a:p>
          <a:p>
            <a:r>
              <a:rPr kumimoji="1" lang="ja-JP" altLang="en-US" dirty="0" smtClean="0"/>
              <a:t>岬町多奈川地区多目的公園内のビオトープ（岬町）の保全活動</a:t>
            </a:r>
            <a:endParaRPr kumimoji="1" lang="en-US" altLang="ja-JP" dirty="0" smtClean="0"/>
          </a:p>
          <a:p>
            <a:endParaRPr kumimoji="1" lang="en-US" altLang="ja-JP" dirty="0" smtClean="0"/>
          </a:p>
          <a:p>
            <a:r>
              <a:rPr kumimoji="1" lang="ja-JP" altLang="en-US" dirty="0" smtClean="0"/>
              <a:t>積水ハウス株式会社（</a:t>
            </a:r>
            <a:r>
              <a:rPr kumimoji="1" lang="en-US" altLang="ja-JP" dirty="0" smtClean="0"/>
              <a:t>2015</a:t>
            </a:r>
            <a:r>
              <a:rPr kumimoji="1" lang="ja-JP" altLang="en-US" dirty="0" smtClean="0"/>
              <a:t>年</a:t>
            </a:r>
            <a:r>
              <a:rPr kumimoji="1" lang="en-US" altLang="ja-JP" dirty="0" smtClean="0"/>
              <a:t>3</a:t>
            </a:r>
            <a:r>
              <a:rPr kumimoji="1" lang="ja-JP" altLang="en-US" dirty="0" smtClean="0"/>
              <a:t>月締結）</a:t>
            </a:r>
            <a:endParaRPr kumimoji="1" lang="en-US" altLang="ja-JP" dirty="0" smtClean="0"/>
          </a:p>
          <a:p>
            <a:r>
              <a:rPr kumimoji="1" lang="ja-JP" altLang="en-US" dirty="0" smtClean="0"/>
              <a:t>新梅田シティ「新・里山」「希望の壁」（大阪市）を活用した生物多様性保全活動</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48</a:t>
            </a:fld>
            <a:endParaRPr kumimoji="1" lang="ja-JP" altLang="en-US"/>
          </a:p>
        </p:txBody>
      </p:sp>
    </p:spTree>
    <p:extLst>
      <p:ext uri="{BB962C8B-B14F-4D97-AF65-F5344CB8AC3E}">
        <p14:creationId xmlns:p14="http://schemas.microsoft.com/office/powerpoint/2010/main" val="1780994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●まとめ</a:t>
            </a:r>
          </a:p>
          <a:p>
            <a:endParaRPr kumimoji="1" lang="ja-JP" altLang="en-US" dirty="0" smtClean="0"/>
          </a:p>
          <a:p>
            <a:r>
              <a:rPr kumimoji="1" lang="ja-JP" altLang="en-US" dirty="0" smtClean="0"/>
              <a:t>「生物からの恵みと私たちの生活」「生物多様性の理解」「生物多様性に関する教育・指導の取り組み」についてお話しました。</a:t>
            </a:r>
          </a:p>
          <a:p>
            <a:endParaRPr kumimoji="1" lang="ja-JP" altLang="en-US" dirty="0" smtClean="0"/>
          </a:p>
          <a:p>
            <a:r>
              <a:rPr kumimoji="1" lang="ja-JP" altLang="en-US" dirty="0" smtClean="0"/>
              <a:t>生物多様性を身近に感じ、知っていただくことができたでしょうか。</a:t>
            </a:r>
          </a:p>
          <a:p>
            <a:r>
              <a:rPr kumimoji="1" lang="ja-JP" altLang="en-US" dirty="0" smtClean="0"/>
              <a:t>ぜひこの研修プログラムや実践プログラムを活用してください。</a:t>
            </a:r>
          </a:p>
          <a:p>
            <a:endParaRPr kumimoji="1" lang="ja-JP" altLang="en-US" dirty="0" smtClean="0"/>
          </a:p>
          <a:p>
            <a:endParaRPr kumimoji="1" lang="ja-JP" altLang="en-US" dirty="0" smtClean="0"/>
          </a:p>
          <a:p>
            <a:endParaRPr kumimoji="1" lang="ja-JP" altLang="en-US" dirty="0" smtClean="0"/>
          </a:p>
          <a:p>
            <a:endParaRPr kumimoji="1" lang="ja-JP" altLang="en-US" dirty="0" smtClean="0"/>
          </a:p>
          <a:p>
            <a:r>
              <a:rPr kumimoji="1" lang="ja-JP" altLang="en-US" dirty="0" smtClean="0"/>
              <a:t>以上</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50</a:t>
            </a:fld>
            <a:endParaRPr kumimoji="1" lang="ja-JP" altLang="en-US"/>
          </a:p>
        </p:txBody>
      </p:sp>
    </p:spTree>
    <p:extLst>
      <p:ext uri="{BB962C8B-B14F-4D97-AF65-F5344CB8AC3E}">
        <p14:creationId xmlns:p14="http://schemas.microsoft.com/office/powerpoint/2010/main" val="149177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2</a:t>
            </a:r>
            <a:r>
              <a:rPr kumimoji="1" lang="ja-JP" altLang="en-US" dirty="0" smtClean="0"/>
              <a:t>ページ</a:t>
            </a:r>
            <a:endParaRPr kumimoji="1" lang="en-US" altLang="ja-JP" dirty="0" smtClean="0"/>
          </a:p>
          <a:p>
            <a:endParaRPr kumimoji="1" lang="en-US" altLang="ja-JP" dirty="0" smtClean="0"/>
          </a:p>
          <a:p>
            <a:r>
              <a:rPr kumimoji="1" lang="ja-JP" altLang="en-US" dirty="0" smtClean="0"/>
              <a:t>●私たちの生活と生態系サービス</a:t>
            </a:r>
            <a:endParaRPr kumimoji="1" lang="en-US" altLang="ja-JP" dirty="0" smtClean="0"/>
          </a:p>
          <a:p>
            <a:endParaRPr kumimoji="1" lang="en-US" altLang="ja-JP" dirty="0" smtClean="0"/>
          </a:p>
          <a:p>
            <a:r>
              <a:rPr kumimoji="1" lang="ja-JP" altLang="en-US" dirty="0" smtClean="0"/>
              <a:t>たくさんの生物からの恵み、つまり生物多様性の恵みは、「生態系サービス」とも呼ばれています。</a:t>
            </a:r>
            <a:endParaRPr kumimoji="1" lang="en-US" altLang="ja-JP" dirty="0" smtClean="0"/>
          </a:p>
          <a:p>
            <a:r>
              <a:rPr kumimoji="1" lang="ja-JP" altLang="en-US" dirty="0" smtClean="0"/>
              <a:t>生態系サービスは、その内容によって大きく</a:t>
            </a:r>
            <a:r>
              <a:rPr kumimoji="1" lang="en-US" altLang="ja-JP" dirty="0" smtClean="0"/>
              <a:t>4</a:t>
            </a:r>
            <a:r>
              <a:rPr kumimoji="1" lang="ja-JP" altLang="en-US" dirty="0" err="1" smtClean="0"/>
              <a:t>つに</a:t>
            </a:r>
            <a:r>
              <a:rPr kumimoji="1" lang="ja-JP" altLang="en-US" dirty="0" smtClean="0"/>
              <a:t>区分されています。</a:t>
            </a:r>
            <a:endParaRPr kumimoji="1" lang="en-US" altLang="ja-JP" dirty="0" smtClean="0"/>
          </a:p>
          <a:p>
            <a:endParaRPr kumimoji="1" lang="en-US" altLang="ja-JP" dirty="0" smtClean="0"/>
          </a:p>
          <a:p>
            <a:r>
              <a:rPr kumimoji="1" lang="ja-JP" altLang="en-US" dirty="0" smtClean="0"/>
              <a:t>供給サービス：食料、服の繊維やこの時期なら暖房の燃料などといった原材料、薬をつくるための材料もここに含まれます。</a:t>
            </a:r>
            <a:endParaRPr kumimoji="1" lang="en-US" altLang="ja-JP" dirty="0" smtClean="0"/>
          </a:p>
          <a:p>
            <a:r>
              <a:rPr kumimoji="1" lang="ja-JP" altLang="en-US" dirty="0" smtClean="0"/>
              <a:t>調整サービス：気候調整や洪水抑制、水質浄化。</a:t>
            </a:r>
            <a:endParaRPr kumimoji="1" lang="en-US" altLang="ja-JP" dirty="0" smtClean="0"/>
          </a:p>
          <a:p>
            <a:r>
              <a:rPr kumimoji="1" lang="ja-JP" altLang="en-US" dirty="0" smtClean="0"/>
              <a:t>文化的サービス：景勝地や森林浴などのレクリエーションの場、自然からの精神的な癒し。</a:t>
            </a:r>
            <a:endParaRPr kumimoji="1" lang="en-US" altLang="ja-JP" dirty="0" smtClean="0"/>
          </a:p>
          <a:p>
            <a:r>
              <a:rPr kumimoji="1" lang="ja-JP" altLang="en-US" dirty="0" smtClean="0"/>
              <a:t>基盤サービス：色々な生物が生きることができる環境</a:t>
            </a:r>
            <a:endParaRPr kumimoji="1" lang="en-US" altLang="ja-JP" dirty="0" smtClean="0"/>
          </a:p>
          <a:p>
            <a:endParaRPr kumimoji="1" lang="en-US" altLang="ja-JP" dirty="0" smtClean="0"/>
          </a:p>
          <a:p>
            <a:r>
              <a:rPr kumimoji="1" lang="ja-JP" altLang="en-US" dirty="0" smtClean="0"/>
              <a:t>私たちの生活を支えるあらゆるものが生態系サービスと結びついています。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7</a:t>
            </a:fld>
            <a:endParaRPr kumimoji="1" lang="ja-JP" altLang="en-US"/>
          </a:p>
        </p:txBody>
      </p:sp>
    </p:spTree>
    <p:extLst>
      <p:ext uri="{BB962C8B-B14F-4D97-AF65-F5344CB8AC3E}">
        <p14:creationId xmlns:p14="http://schemas.microsoft.com/office/powerpoint/2010/main" val="115465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ワークシート；生物多様性からの恵み</a:t>
            </a:r>
            <a:r>
              <a:rPr kumimoji="1" lang="en-US" altLang="ja-JP" dirty="0" smtClean="0"/>
              <a:t>】</a:t>
            </a:r>
          </a:p>
          <a:p>
            <a:endParaRPr kumimoji="1" lang="en-US" altLang="ja-JP" dirty="0" smtClean="0"/>
          </a:p>
          <a:p>
            <a:r>
              <a:rPr kumimoji="1" lang="ja-JP" altLang="en-US" dirty="0" smtClean="0"/>
              <a:t>皆さんは今日、どのような生物を利用しましたか？</a:t>
            </a:r>
            <a:endParaRPr kumimoji="1" lang="en-US" altLang="ja-JP" dirty="0" smtClean="0"/>
          </a:p>
          <a:p>
            <a:r>
              <a:rPr kumimoji="1" lang="ja-JP" altLang="en-US" dirty="0" smtClean="0"/>
              <a:t>朝食や昼食、衣服や薬など、それらは何かの生物を利用したものではありませんでしたか？</a:t>
            </a:r>
            <a:endParaRPr kumimoji="1" lang="en-US" altLang="ja-JP" dirty="0" smtClean="0"/>
          </a:p>
          <a:p>
            <a:endParaRPr kumimoji="1" lang="en-US" altLang="ja-JP" dirty="0" smtClean="0"/>
          </a:p>
          <a:p>
            <a:r>
              <a:rPr kumimoji="1" lang="ja-JP" altLang="en-US" dirty="0" smtClean="0"/>
              <a:t>・・・</a:t>
            </a:r>
            <a:endParaRPr kumimoji="1" lang="en-US" altLang="ja-JP" dirty="0" smtClean="0"/>
          </a:p>
          <a:p>
            <a:endParaRPr kumimoji="1" lang="en-US" altLang="ja-JP" dirty="0" smtClean="0"/>
          </a:p>
          <a:p>
            <a:r>
              <a:rPr kumimoji="1" lang="ja-JP" altLang="en-US" dirty="0" smtClean="0"/>
              <a:t>今日の朝食や昼食、ペットボトルの中の飲み物、今皆さんが手にしている紙など、</a:t>
            </a:r>
            <a:endParaRPr kumimoji="1" lang="en-US" altLang="ja-JP" dirty="0" smtClean="0"/>
          </a:p>
          <a:p>
            <a:r>
              <a:rPr kumimoji="1" lang="ja-JP" altLang="en-US" dirty="0" smtClean="0"/>
              <a:t>きっと様々なサービスを生物多様性から得ていると思います。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8</a:t>
            </a:fld>
            <a:endParaRPr kumimoji="1" lang="ja-JP" altLang="en-US"/>
          </a:p>
        </p:txBody>
      </p:sp>
    </p:spTree>
    <p:extLst>
      <p:ext uri="{BB962C8B-B14F-4D97-AF65-F5344CB8AC3E}">
        <p14:creationId xmlns:p14="http://schemas.microsoft.com/office/powerpoint/2010/main" val="11580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3</a:t>
            </a:r>
            <a:r>
              <a:rPr kumimoji="1" lang="ja-JP" altLang="en-US" dirty="0" smtClean="0"/>
              <a:t>ページ</a:t>
            </a:r>
            <a:endParaRPr kumimoji="1" lang="en-US" altLang="ja-JP" dirty="0" smtClean="0"/>
          </a:p>
          <a:p>
            <a:endParaRPr kumimoji="1" lang="en-US" altLang="ja-JP" dirty="0" smtClean="0"/>
          </a:p>
          <a:p>
            <a:r>
              <a:rPr kumimoji="1" lang="ja-JP" altLang="en-US" dirty="0" smtClean="0"/>
              <a:t>●生物多様性の保全と持続的利用に向けて</a:t>
            </a:r>
            <a:endParaRPr kumimoji="1" lang="en-US" altLang="ja-JP" dirty="0" smtClean="0"/>
          </a:p>
          <a:p>
            <a:endParaRPr kumimoji="1" lang="en-US" altLang="ja-JP" dirty="0" smtClean="0"/>
          </a:p>
          <a:p>
            <a:r>
              <a:rPr kumimoji="1" lang="ja-JP" altLang="en-US" dirty="0" smtClean="0"/>
              <a:t>たくさんの生物からの恵み、つまり生物多様性からの恵みがなければ、私達は豊かな生活を送ることができません。</a:t>
            </a:r>
            <a:endParaRPr kumimoji="1" lang="en-US" altLang="ja-JP" dirty="0" smtClean="0"/>
          </a:p>
          <a:p>
            <a:r>
              <a:rPr kumimoji="1" lang="ja-JP" altLang="en-US" dirty="0" smtClean="0"/>
              <a:t>その重要性は世界レベルで認識されており、生物多様性の保全と持続的な利用のための取り決めがなされています。</a:t>
            </a:r>
            <a:endParaRPr kumimoji="1" lang="en-US" altLang="ja-JP" dirty="0" smtClean="0"/>
          </a:p>
          <a:p>
            <a:endParaRPr kumimoji="1" lang="en-US" altLang="ja-JP" dirty="0" smtClean="0"/>
          </a:p>
          <a:p>
            <a:r>
              <a:rPr kumimoji="1" lang="ja-JP" altLang="en-US" dirty="0" smtClean="0"/>
              <a:t>世界では、生物多様性条約が結ばれています。</a:t>
            </a:r>
            <a:endParaRPr kumimoji="1" lang="en-US" altLang="ja-JP" dirty="0" smtClean="0"/>
          </a:p>
          <a:p>
            <a:r>
              <a:rPr kumimoji="1" lang="ja-JP" altLang="en-US" dirty="0" smtClean="0"/>
              <a:t>生物多様性条約は</a:t>
            </a:r>
            <a:r>
              <a:rPr kumimoji="1" lang="en-US" altLang="ja-JP" dirty="0" smtClean="0"/>
              <a:t>1992</a:t>
            </a:r>
            <a:r>
              <a:rPr kumimoji="1" lang="ja-JP" altLang="en-US" dirty="0" smtClean="0"/>
              <a:t>年に採択され、日本は</a:t>
            </a:r>
            <a:r>
              <a:rPr kumimoji="1" lang="en-US" altLang="ja-JP" dirty="0" smtClean="0"/>
              <a:t>1993</a:t>
            </a:r>
            <a:r>
              <a:rPr kumimoji="1" lang="ja-JP" altLang="en-US" dirty="0" smtClean="0"/>
              <a:t>年</a:t>
            </a:r>
            <a:r>
              <a:rPr kumimoji="1" lang="en-US" altLang="ja-JP" dirty="0" smtClean="0"/>
              <a:t>5</a:t>
            </a:r>
            <a:r>
              <a:rPr kumimoji="1" lang="ja-JP" altLang="en-US" dirty="0" smtClean="0"/>
              <a:t>月に締結しました。</a:t>
            </a:r>
            <a:endParaRPr kumimoji="1" lang="en-US" altLang="ja-JP" dirty="0" smtClean="0"/>
          </a:p>
          <a:p>
            <a:r>
              <a:rPr kumimoji="1" lang="en-US" altLang="ja-JP" dirty="0" smtClean="0"/>
              <a:t>2010</a:t>
            </a:r>
            <a:r>
              <a:rPr kumimoji="1" lang="ja-JP" altLang="en-US" dirty="0" smtClean="0"/>
              <a:t>年には第</a:t>
            </a:r>
            <a:r>
              <a:rPr kumimoji="1" lang="en-US" altLang="ja-JP" dirty="0" smtClean="0"/>
              <a:t>10</a:t>
            </a:r>
            <a:r>
              <a:rPr kumimoji="1" lang="ja-JP" altLang="en-US" dirty="0" smtClean="0"/>
              <a:t>回締約国会議（</a:t>
            </a:r>
            <a:r>
              <a:rPr kumimoji="1" lang="en-US" altLang="ja-JP" dirty="0" smtClean="0"/>
              <a:t>COP10</a:t>
            </a:r>
            <a:r>
              <a:rPr kumimoji="1" lang="ja-JP" altLang="en-US" dirty="0" smtClean="0"/>
              <a:t>）が名古屋で開催されました。</a:t>
            </a:r>
            <a:endParaRPr kumimoji="1" lang="en-US" altLang="ja-JP" dirty="0" smtClean="0"/>
          </a:p>
          <a:p>
            <a:endParaRPr kumimoji="1" lang="en-US" altLang="ja-JP" dirty="0" smtClean="0"/>
          </a:p>
          <a:p>
            <a:r>
              <a:rPr kumimoji="1" lang="ja-JP" altLang="en-US" dirty="0" smtClean="0"/>
              <a:t>日本では、生物多様性基本法という法律や、具体的な計画目標を定めた生物多様性国家戦略がつくられています。</a:t>
            </a:r>
            <a:endParaRPr kumimoji="1" lang="en-US" altLang="ja-JP" dirty="0" smtClean="0"/>
          </a:p>
          <a:p>
            <a:endParaRPr kumimoji="1" lang="en-US" altLang="ja-JP" dirty="0" smtClean="0"/>
          </a:p>
          <a:p>
            <a:r>
              <a:rPr kumimoji="1" lang="ja-JP" altLang="en-US" dirty="0" smtClean="0"/>
              <a:t>また、企業では、生物多様性に取り組むにあたっての原則と指針を示した日本経団連生物多様性宣言があります。</a:t>
            </a:r>
            <a:endParaRPr kumimoji="1" lang="en-US" altLang="ja-JP" dirty="0" smtClean="0"/>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生物多様性に国境はなく、私達一人ひとりが生物多様性を知り、重要性を人に伝えることは大切な第一歩です。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9</a:t>
            </a:fld>
            <a:endParaRPr kumimoji="1" lang="ja-JP" altLang="en-US"/>
          </a:p>
        </p:txBody>
      </p:sp>
    </p:spTree>
    <p:extLst>
      <p:ext uri="{BB962C8B-B14F-4D97-AF65-F5344CB8AC3E}">
        <p14:creationId xmlns:p14="http://schemas.microsoft.com/office/powerpoint/2010/main" val="204801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a:t>
            </a:r>
            <a:r>
              <a:rPr kumimoji="1" lang="en-US" altLang="ja-JP" dirty="0" smtClean="0"/>
              <a:t>3</a:t>
            </a:r>
            <a:r>
              <a:rPr kumimoji="1" lang="ja-JP" altLang="en-US" dirty="0" smtClean="0"/>
              <a:t>ページ</a:t>
            </a:r>
            <a:endParaRPr kumimoji="1" lang="en-US" altLang="ja-JP" dirty="0" smtClean="0"/>
          </a:p>
          <a:p>
            <a:endParaRPr kumimoji="1" lang="en-US" altLang="ja-JP" dirty="0" smtClean="0"/>
          </a:p>
          <a:p>
            <a:r>
              <a:rPr kumimoji="1" lang="ja-JP" altLang="en-US" dirty="0" smtClean="0"/>
              <a:t>●大阪</a:t>
            </a:r>
            <a:r>
              <a:rPr kumimoji="1" lang="en-US" altLang="ja-JP" dirty="0" smtClean="0"/>
              <a:t>21</a:t>
            </a:r>
            <a:r>
              <a:rPr kumimoji="1" lang="ja-JP" altLang="en-US" dirty="0" smtClean="0"/>
              <a:t>世紀の新環境総合計画</a:t>
            </a:r>
            <a:endParaRPr kumimoji="1" lang="en-US" altLang="ja-JP" dirty="0" smtClean="0"/>
          </a:p>
          <a:p>
            <a:endParaRPr kumimoji="1" lang="en-US" altLang="ja-JP" b="0" dirty="0" smtClean="0">
              <a:latin typeface="+mn-ea"/>
              <a:ea typeface="+mn-ea"/>
            </a:endParaRPr>
          </a:p>
          <a:p>
            <a:r>
              <a:rPr kumimoji="1" lang="ja-JP" altLang="en-US" b="0" dirty="0" smtClean="0">
                <a:latin typeface="+mn-ea"/>
                <a:ea typeface="+mn-ea"/>
              </a:rPr>
              <a:t>大阪では、</a:t>
            </a:r>
            <a:r>
              <a:rPr kumimoji="1" lang="en-US" altLang="ja-JP" b="0" dirty="0" smtClean="0">
                <a:latin typeface="+mn-ea"/>
                <a:ea typeface="+mn-ea"/>
              </a:rPr>
              <a:t>2010</a:t>
            </a:r>
            <a:r>
              <a:rPr kumimoji="1" lang="ja-JP" altLang="en-US" b="0" dirty="0" smtClean="0">
                <a:latin typeface="+mn-ea"/>
                <a:ea typeface="+mn-ea"/>
              </a:rPr>
              <a:t>年に策定された生物多様性地域戦略である「大阪</a:t>
            </a:r>
            <a:r>
              <a:rPr kumimoji="1" lang="en-US" altLang="ja-JP" b="0" dirty="0" smtClean="0">
                <a:latin typeface="+mn-ea"/>
                <a:ea typeface="+mn-ea"/>
              </a:rPr>
              <a:t>21</a:t>
            </a:r>
            <a:r>
              <a:rPr kumimoji="1" lang="ja-JP" altLang="en-US" b="0" dirty="0" smtClean="0">
                <a:latin typeface="+mn-ea"/>
                <a:ea typeface="+mn-ea"/>
              </a:rPr>
              <a:t>世紀の新環境総合計画」のなかで、</a:t>
            </a:r>
            <a:endParaRPr kumimoji="1" lang="en-US" altLang="ja-JP" b="0" dirty="0" smtClean="0">
              <a:latin typeface="+mn-ea"/>
              <a:ea typeface="+mn-ea"/>
            </a:endParaRPr>
          </a:p>
          <a:p>
            <a:r>
              <a:rPr kumimoji="1" lang="en-US" altLang="ja-JP" b="0" dirty="0" smtClean="0">
                <a:latin typeface="+mn-ea"/>
                <a:ea typeface="+mn-ea"/>
              </a:rPr>
              <a:t>2020</a:t>
            </a:r>
            <a:r>
              <a:rPr kumimoji="1" lang="ja-JP" altLang="en-US" b="0" dirty="0" smtClean="0">
                <a:latin typeface="+mn-ea"/>
                <a:ea typeface="+mn-ea"/>
              </a:rPr>
              <a:t>年までの目標として、</a:t>
            </a:r>
            <a:endParaRPr kumimoji="1" lang="en-US" altLang="ja-JP" b="0" dirty="0" smtClean="0">
              <a:latin typeface="+mn-ea"/>
              <a:ea typeface="+mn-ea"/>
            </a:endParaRPr>
          </a:p>
          <a:p>
            <a:r>
              <a:rPr kumimoji="1" lang="ja-JP" altLang="en-US" b="0" dirty="0" smtClean="0">
                <a:latin typeface="+mn-ea"/>
                <a:ea typeface="+mn-ea"/>
              </a:rPr>
              <a:t>・生物多様性の府民認知度を</a:t>
            </a:r>
            <a:r>
              <a:rPr kumimoji="1" lang="en-US" altLang="ja-JP" b="0" dirty="0" smtClean="0">
                <a:latin typeface="+mn-ea"/>
                <a:ea typeface="+mn-ea"/>
              </a:rPr>
              <a:t>70%</a:t>
            </a:r>
            <a:r>
              <a:rPr kumimoji="1" lang="ja-JP" altLang="en-US" b="0" dirty="0" smtClean="0">
                <a:latin typeface="+mn-ea"/>
                <a:ea typeface="+mn-ea"/>
              </a:rPr>
              <a:t>以上にすること</a:t>
            </a:r>
            <a:endParaRPr kumimoji="1" lang="en-US" altLang="ja-JP" b="0" dirty="0" smtClean="0">
              <a:latin typeface="+mn-ea"/>
              <a:ea typeface="+mn-ea"/>
            </a:endParaRPr>
          </a:p>
          <a:p>
            <a:r>
              <a:rPr kumimoji="1" lang="ja-JP" altLang="en-US" b="0" dirty="0" smtClean="0">
                <a:latin typeface="+mn-ea"/>
                <a:ea typeface="+mn-ea"/>
              </a:rPr>
              <a:t>・活動する府民を</a:t>
            </a:r>
            <a:r>
              <a:rPr kumimoji="1" lang="en-US" altLang="ja-JP" b="0" dirty="0" smtClean="0">
                <a:latin typeface="+mn-ea"/>
                <a:ea typeface="+mn-ea"/>
              </a:rPr>
              <a:t>30%</a:t>
            </a:r>
            <a:r>
              <a:rPr kumimoji="1" lang="ja-JP" altLang="en-US" b="0" dirty="0" smtClean="0">
                <a:latin typeface="+mn-ea"/>
                <a:ea typeface="+mn-ea"/>
              </a:rPr>
              <a:t>増加すること</a:t>
            </a:r>
            <a:endParaRPr kumimoji="1" lang="en-US" altLang="ja-JP" b="0" dirty="0" smtClean="0">
              <a:latin typeface="+mn-ea"/>
              <a:ea typeface="+mn-ea"/>
            </a:endParaRPr>
          </a:p>
          <a:p>
            <a:r>
              <a:rPr kumimoji="1" lang="ja-JP" altLang="en-US" b="0" dirty="0" smtClean="0">
                <a:latin typeface="+mn-ea"/>
                <a:ea typeface="+mn-ea"/>
              </a:rPr>
              <a:t>・生物多様性保全に資する地域指定を新たに</a:t>
            </a:r>
            <a:r>
              <a:rPr kumimoji="1" lang="en-US" altLang="ja-JP" b="0" dirty="0" smtClean="0">
                <a:latin typeface="+mn-ea"/>
                <a:ea typeface="+mn-ea"/>
              </a:rPr>
              <a:t>2,000ha</a:t>
            </a:r>
            <a:r>
              <a:rPr kumimoji="1" lang="ja-JP" altLang="en-US" b="0" dirty="0" smtClean="0">
                <a:latin typeface="+mn-ea"/>
                <a:ea typeface="+mn-ea"/>
              </a:rPr>
              <a:t>拡大すること</a:t>
            </a:r>
            <a:endParaRPr kumimoji="1" lang="en-US" altLang="ja-JP" b="0" dirty="0" smtClean="0">
              <a:latin typeface="+mn-ea"/>
              <a:ea typeface="+mn-ea"/>
            </a:endParaRPr>
          </a:p>
          <a:p>
            <a:r>
              <a:rPr kumimoji="1" lang="ja-JP" altLang="en-US" b="0" dirty="0" smtClean="0">
                <a:latin typeface="+mn-ea"/>
                <a:ea typeface="+mn-ea"/>
              </a:rPr>
              <a:t>を定めています。</a:t>
            </a:r>
            <a:endParaRPr kumimoji="1" lang="en-US" altLang="ja-JP" b="0" dirty="0" smtClean="0">
              <a:latin typeface="+mn-ea"/>
              <a:ea typeface="+mn-ea"/>
            </a:endParaRPr>
          </a:p>
          <a:p>
            <a:endParaRPr kumimoji="1" lang="en-US" altLang="ja-JP" b="0" dirty="0" smtClean="0">
              <a:latin typeface="+mn-ea"/>
              <a:ea typeface="+mn-ea"/>
            </a:endParaRPr>
          </a:p>
          <a:p>
            <a:r>
              <a:rPr kumimoji="1" lang="ja-JP" altLang="en-US" b="0" dirty="0" smtClean="0">
                <a:latin typeface="+mn-ea"/>
                <a:ea typeface="+mn-ea"/>
              </a:rPr>
              <a:t>＜参考＞</a:t>
            </a:r>
            <a:endParaRPr kumimoji="1" lang="en-US" altLang="ja-JP" b="0" dirty="0" smtClean="0">
              <a:latin typeface="+mn-ea"/>
              <a:ea typeface="+mn-ea"/>
            </a:endParaRPr>
          </a:p>
          <a:p>
            <a:r>
              <a:rPr kumimoji="1" lang="en-US" altLang="ja-JP" b="0" dirty="0" smtClean="0">
                <a:latin typeface="+mn-ea"/>
                <a:ea typeface="+mn-ea"/>
              </a:rPr>
              <a:t>2014</a:t>
            </a:r>
            <a:r>
              <a:rPr kumimoji="1" lang="ja-JP" altLang="en-US" b="0" dirty="0" smtClean="0">
                <a:latin typeface="+mn-ea"/>
                <a:ea typeface="+mn-ea"/>
              </a:rPr>
              <a:t>年では、</a:t>
            </a:r>
            <a:endParaRPr kumimoji="1" lang="en-US" altLang="ja-JP" b="0" dirty="0" smtClean="0">
              <a:latin typeface="+mn-ea"/>
              <a:ea typeface="+mn-ea"/>
            </a:endParaRPr>
          </a:p>
          <a:p>
            <a:endParaRPr kumimoji="1" lang="en-US" altLang="ja-JP" b="0" dirty="0" smtClean="0">
              <a:latin typeface="+mn-ea"/>
              <a:ea typeface="+mn-ea"/>
            </a:endParaRPr>
          </a:p>
          <a:p>
            <a:r>
              <a:rPr kumimoji="1" lang="ja-JP" altLang="en-US" b="0" dirty="0" smtClean="0">
                <a:latin typeface="+mn-ea"/>
                <a:ea typeface="+mn-ea"/>
              </a:rPr>
              <a:t>・生物多様性の府民認知度：</a:t>
            </a:r>
            <a:r>
              <a:rPr kumimoji="1" lang="en-US" altLang="ja-JP" b="0" dirty="0" smtClean="0">
                <a:latin typeface="+mn-ea"/>
                <a:ea typeface="+mn-ea"/>
              </a:rPr>
              <a:t>2008</a:t>
            </a:r>
            <a:r>
              <a:rPr kumimoji="1" lang="ja-JP" altLang="en-US" b="0" dirty="0" smtClean="0">
                <a:latin typeface="+mn-ea"/>
                <a:ea typeface="+mn-ea"/>
              </a:rPr>
              <a:t>年の</a:t>
            </a:r>
            <a:r>
              <a:rPr kumimoji="1" lang="en-US" altLang="ja-JP" b="0" dirty="0" smtClean="0">
                <a:latin typeface="+mn-ea"/>
                <a:ea typeface="+mn-ea"/>
              </a:rPr>
              <a:t>16.9</a:t>
            </a:r>
            <a:r>
              <a:rPr kumimoji="1" lang="ja-JP" altLang="en-US" b="0" dirty="0" smtClean="0">
                <a:latin typeface="+mn-ea"/>
                <a:ea typeface="+mn-ea"/>
              </a:rPr>
              <a:t>％から</a:t>
            </a:r>
            <a:r>
              <a:rPr kumimoji="1" lang="en-US" altLang="ja-JP" b="0" dirty="0" smtClean="0">
                <a:latin typeface="+mn-ea"/>
                <a:ea typeface="+mn-ea"/>
              </a:rPr>
              <a:t>36.5</a:t>
            </a:r>
            <a:r>
              <a:rPr kumimoji="1" lang="ja-JP" altLang="en-US" b="0" dirty="0" smtClean="0">
                <a:latin typeface="+mn-ea"/>
                <a:ea typeface="+mn-ea"/>
              </a:rPr>
              <a:t>％に</a:t>
            </a:r>
            <a:endParaRPr kumimoji="1" lang="en-US" altLang="ja-JP" b="0" dirty="0" smtClean="0">
              <a:latin typeface="+mn-ea"/>
              <a:ea typeface="+mn-ea"/>
            </a:endParaRPr>
          </a:p>
          <a:p>
            <a:r>
              <a:rPr kumimoji="1" lang="ja-JP" altLang="en-US" b="0" dirty="0" smtClean="0">
                <a:latin typeface="+mn-ea"/>
                <a:ea typeface="+mn-ea"/>
              </a:rPr>
              <a:t>・活動する府民：</a:t>
            </a:r>
            <a:r>
              <a:rPr kumimoji="1" lang="en-US" altLang="ja-JP" b="0" dirty="0" smtClean="0">
                <a:latin typeface="+mn-ea"/>
                <a:ea typeface="+mn-ea"/>
              </a:rPr>
              <a:t>2009</a:t>
            </a:r>
            <a:r>
              <a:rPr kumimoji="1" lang="ja-JP" altLang="en-US" b="0" dirty="0" smtClean="0">
                <a:latin typeface="+mn-ea"/>
                <a:ea typeface="+mn-ea"/>
              </a:rPr>
              <a:t>年の</a:t>
            </a:r>
            <a:r>
              <a:rPr kumimoji="1" lang="en-US" altLang="ja-JP" b="0" dirty="0" smtClean="0">
                <a:latin typeface="+mn-ea"/>
                <a:ea typeface="+mn-ea"/>
              </a:rPr>
              <a:t>7</a:t>
            </a:r>
            <a:r>
              <a:rPr kumimoji="1" lang="ja-JP" altLang="en-US" b="0" dirty="0" smtClean="0">
                <a:latin typeface="+mn-ea"/>
                <a:ea typeface="+mn-ea"/>
              </a:rPr>
              <a:t>万人から</a:t>
            </a:r>
            <a:r>
              <a:rPr kumimoji="1" lang="en-US" altLang="ja-JP" b="0" dirty="0" smtClean="0">
                <a:latin typeface="+mn-ea"/>
                <a:ea typeface="+mn-ea"/>
              </a:rPr>
              <a:t>19</a:t>
            </a:r>
            <a:r>
              <a:rPr kumimoji="1" lang="ja-JP" altLang="en-US" b="0" dirty="0" smtClean="0">
                <a:latin typeface="+mn-ea"/>
                <a:ea typeface="+mn-ea"/>
              </a:rPr>
              <a:t>万</a:t>
            </a:r>
            <a:r>
              <a:rPr kumimoji="1" lang="en-US" altLang="ja-JP" b="0" dirty="0" smtClean="0">
                <a:latin typeface="+mn-ea"/>
                <a:ea typeface="+mn-ea"/>
              </a:rPr>
              <a:t>6</a:t>
            </a:r>
            <a:r>
              <a:rPr kumimoji="1" lang="ja-JP" altLang="en-US" b="0" dirty="0" smtClean="0">
                <a:latin typeface="+mn-ea"/>
                <a:ea typeface="+mn-ea"/>
              </a:rPr>
              <a:t>千人に</a:t>
            </a:r>
            <a:endParaRPr kumimoji="1" lang="en-US" altLang="ja-JP" b="0" dirty="0" smtClean="0">
              <a:latin typeface="+mn-ea"/>
              <a:ea typeface="+mn-ea"/>
            </a:endParaRPr>
          </a:p>
          <a:p>
            <a:r>
              <a:rPr kumimoji="1" lang="ja-JP" altLang="en-US" b="0" dirty="0" smtClean="0">
                <a:latin typeface="+mn-ea"/>
                <a:ea typeface="+mn-ea"/>
              </a:rPr>
              <a:t>・地域指定：</a:t>
            </a:r>
            <a:r>
              <a:rPr kumimoji="1" lang="en-US" altLang="ja-JP" b="0" dirty="0" smtClean="0">
                <a:latin typeface="+mn-ea"/>
                <a:ea typeface="+mn-ea"/>
              </a:rPr>
              <a:t>2010</a:t>
            </a:r>
            <a:r>
              <a:rPr kumimoji="1" lang="ja-JP" altLang="en-US" b="0" dirty="0" smtClean="0">
                <a:latin typeface="+mn-ea"/>
                <a:ea typeface="+mn-ea"/>
              </a:rPr>
              <a:t>年の</a:t>
            </a:r>
            <a:r>
              <a:rPr kumimoji="1" lang="en-US" altLang="ja-JP" b="0" dirty="0" smtClean="0">
                <a:latin typeface="+mn-ea"/>
                <a:ea typeface="+mn-ea"/>
              </a:rPr>
              <a:t>81,970ha</a:t>
            </a:r>
            <a:r>
              <a:rPr kumimoji="1" lang="ja-JP" altLang="en-US" b="0" dirty="0" smtClean="0">
                <a:latin typeface="+mn-ea"/>
                <a:ea typeface="+mn-ea"/>
              </a:rPr>
              <a:t>から</a:t>
            </a:r>
            <a:r>
              <a:rPr kumimoji="1" lang="en-US" altLang="ja-JP" b="0" dirty="0" smtClean="0">
                <a:latin typeface="+mn-ea"/>
                <a:ea typeface="+mn-ea"/>
              </a:rPr>
              <a:t>83,730ha</a:t>
            </a:r>
            <a:r>
              <a:rPr kumimoji="1" lang="ja-JP" altLang="en-US" b="0" dirty="0" smtClean="0">
                <a:latin typeface="+mn-ea"/>
                <a:ea typeface="+mn-ea"/>
              </a:rPr>
              <a:t>に</a:t>
            </a:r>
            <a:endParaRPr kumimoji="1" lang="en-US" altLang="ja-JP" b="0" dirty="0" smtClean="0">
              <a:latin typeface="+mn-ea"/>
              <a:ea typeface="+mn-ea"/>
            </a:endParaRPr>
          </a:p>
          <a:p>
            <a:endParaRPr kumimoji="1" lang="en-US" altLang="ja-JP" b="0" dirty="0" smtClean="0">
              <a:latin typeface="+mn-ea"/>
              <a:ea typeface="+mn-ea"/>
            </a:endParaRPr>
          </a:p>
          <a:p>
            <a:r>
              <a:rPr kumimoji="1" lang="ja-JP" altLang="en-US" dirty="0" smtClean="0"/>
              <a:t>それぞれ増加しています（大阪府環境白書</a:t>
            </a:r>
            <a:r>
              <a:rPr kumimoji="1" lang="en-US" altLang="ja-JP" dirty="0" smtClean="0"/>
              <a:t>2014</a:t>
            </a:r>
            <a:r>
              <a:rPr kumimoji="1" lang="ja-JP" altLang="en-US" dirty="0" smtClean="0"/>
              <a:t>）。</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10</a:t>
            </a:fld>
            <a:endParaRPr kumimoji="1" lang="ja-JP" altLang="en-US"/>
          </a:p>
        </p:txBody>
      </p:sp>
    </p:spTree>
    <p:extLst>
      <p:ext uri="{BB962C8B-B14F-4D97-AF65-F5344CB8AC3E}">
        <p14:creationId xmlns:p14="http://schemas.microsoft.com/office/powerpoint/2010/main" val="971571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⇒冊子３ページ</a:t>
            </a:r>
            <a:endParaRPr kumimoji="1" lang="en-US" altLang="ja-JP" dirty="0" smtClean="0"/>
          </a:p>
          <a:p>
            <a:endParaRPr kumimoji="1" lang="en-US" altLang="ja-JP" dirty="0" smtClean="0"/>
          </a:p>
          <a:p>
            <a:r>
              <a:rPr kumimoji="1" lang="ja-JP" altLang="en-US" dirty="0" smtClean="0"/>
              <a:t>「</a:t>
            </a:r>
            <a:r>
              <a:rPr kumimoji="1" lang="en-US" altLang="ja-JP" dirty="0" smtClean="0"/>
              <a:t>1.</a:t>
            </a:r>
            <a:r>
              <a:rPr kumimoji="1" lang="ja-JP" altLang="en-US" dirty="0" smtClean="0"/>
              <a:t>生物からの恵みと私たちの生活」では、私達の生活を支える生物多様性の重要性と、それを守るための取り決めを学びました。</a:t>
            </a:r>
            <a:endParaRPr kumimoji="1" lang="en-US" altLang="ja-JP" dirty="0" smtClean="0"/>
          </a:p>
          <a:p>
            <a:endParaRPr kumimoji="1" lang="en-US" altLang="ja-JP" dirty="0" smtClean="0"/>
          </a:p>
          <a:p>
            <a:r>
              <a:rPr kumimoji="1" lang="ja-JP" altLang="en-US" dirty="0" smtClean="0"/>
              <a:t>それでは、生物多様性が意味する「様々な個性をもつたくさんの生物が、ほかの生物や環境とつながり合いながら存在すること」の、</a:t>
            </a:r>
            <a:endParaRPr kumimoji="1" lang="en-US" altLang="ja-JP" dirty="0" smtClean="0"/>
          </a:p>
          <a:p>
            <a:r>
              <a:rPr kumimoji="1" lang="ja-JP" altLang="en-US" dirty="0" smtClean="0"/>
              <a:t>「様々な個性をもつたくさんの生物」や「環境とのつながり合い」はどのように理解していけば良いのでしょうか。</a:t>
            </a:r>
            <a:endParaRPr kumimoji="1" lang="en-US" altLang="ja-JP" dirty="0" smtClean="0"/>
          </a:p>
          <a:p>
            <a:r>
              <a:rPr kumimoji="1" lang="ja-JP" altLang="en-US" dirty="0" smtClean="0"/>
              <a:t>ここでは、</a:t>
            </a:r>
            <a:endParaRPr kumimoji="1" lang="en-US" altLang="ja-JP" dirty="0" smtClean="0"/>
          </a:p>
          <a:p>
            <a:endParaRPr kumimoji="1" lang="en-US" altLang="ja-JP" dirty="0" smtClean="0"/>
          </a:p>
          <a:p>
            <a:r>
              <a:rPr kumimoji="1" lang="ja-JP" altLang="en-US" dirty="0" smtClean="0"/>
              <a:t>１．生物多様性の３つの階層</a:t>
            </a:r>
            <a:endParaRPr kumimoji="1" lang="en-US" altLang="ja-JP" dirty="0" smtClean="0"/>
          </a:p>
          <a:p>
            <a:r>
              <a:rPr kumimoji="1" lang="ja-JP" altLang="en-US" dirty="0" smtClean="0"/>
              <a:t>２．生物多様性の４つの危機</a:t>
            </a:r>
            <a:endParaRPr kumimoji="1" lang="en-US" altLang="ja-JP" dirty="0" smtClean="0"/>
          </a:p>
          <a:p>
            <a:r>
              <a:rPr kumimoji="1" lang="ja-JP" altLang="en-US" dirty="0" smtClean="0"/>
              <a:t>３．レッドリスト</a:t>
            </a:r>
            <a:endParaRPr kumimoji="1" lang="en-US" altLang="ja-JP" dirty="0" smtClean="0"/>
          </a:p>
          <a:p>
            <a:endParaRPr kumimoji="1" lang="en-US" altLang="ja-JP" dirty="0" smtClean="0"/>
          </a:p>
          <a:p>
            <a:r>
              <a:rPr kumimoji="1" lang="ja-JP" altLang="en-US" dirty="0" smtClean="0"/>
              <a:t>の</a:t>
            </a:r>
            <a:r>
              <a:rPr kumimoji="1" lang="en-US" altLang="ja-JP" dirty="0" smtClean="0"/>
              <a:t>3</a:t>
            </a:r>
            <a:r>
              <a:rPr kumimoji="1" lang="ja-JP" altLang="en-US" dirty="0" err="1" smtClean="0"/>
              <a:t>つの</a:t>
            </a:r>
            <a:r>
              <a:rPr kumimoji="1" lang="ja-JP" altLang="en-US" dirty="0" smtClean="0"/>
              <a:t>キーワードから学んでいきます。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3267FE-D25A-4FD3-BD67-6001E5090BA2}" type="slidenum">
              <a:rPr kumimoji="1" lang="ja-JP" altLang="en-US" smtClean="0"/>
              <a:t>11</a:t>
            </a:fld>
            <a:endParaRPr kumimoji="1" lang="ja-JP" altLang="en-US"/>
          </a:p>
        </p:txBody>
      </p:sp>
    </p:spTree>
    <p:extLst>
      <p:ext uri="{BB962C8B-B14F-4D97-AF65-F5344CB8AC3E}">
        <p14:creationId xmlns:p14="http://schemas.microsoft.com/office/powerpoint/2010/main" val="1141341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3557669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144934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341768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1513822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1775966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242982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1831660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1444428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3287458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120697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715C50-4BA4-4F19-9FE6-539BE5B8EB98}" type="datetimeFigureOut">
              <a:rPr kumimoji="1" lang="ja-JP" altLang="en-US" smtClean="0"/>
              <a:t>2016/9/13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1553351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15C50-4BA4-4F19-9FE6-539BE5B8EB98}" type="datetimeFigureOut">
              <a:rPr kumimoji="1" lang="ja-JP" altLang="en-US" smtClean="0"/>
              <a:t>2016/9/13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2ECCA-1056-4059-82F8-151552EFFE77}" type="slidenum">
              <a:rPr kumimoji="1" lang="ja-JP" altLang="en-US" smtClean="0"/>
              <a:t>‹#›</a:t>
            </a:fld>
            <a:endParaRPr kumimoji="1" lang="ja-JP" altLang="en-US"/>
          </a:p>
        </p:txBody>
      </p:sp>
    </p:spTree>
    <p:extLst>
      <p:ext uri="{BB962C8B-B14F-4D97-AF65-F5344CB8AC3E}">
        <p14:creationId xmlns:p14="http://schemas.microsoft.com/office/powerpoint/2010/main" val="2933377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541115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1929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7185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488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8536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3064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29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274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0832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760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35" y="-2"/>
            <a:ext cx="9144000" cy="6858000"/>
          </a:xfrm>
        </p:spPr>
      </p:pic>
    </p:spTree>
    <p:extLst>
      <p:ext uri="{BB962C8B-B14F-4D97-AF65-F5344CB8AC3E}">
        <p14:creationId xmlns:p14="http://schemas.microsoft.com/office/powerpoint/2010/main" val="421565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2443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87" y="0"/>
            <a:ext cx="9144000" cy="6858000"/>
          </a:xfrm>
        </p:spPr>
      </p:pic>
    </p:spTree>
    <p:extLst>
      <p:ext uri="{BB962C8B-B14F-4D97-AF65-F5344CB8AC3E}">
        <p14:creationId xmlns:p14="http://schemas.microsoft.com/office/powerpoint/2010/main" val="2882373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27573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931367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58090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298032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 name="図 4"/>
          <p:cNvPicPr>
            <a:picLocks noChangeAspect="1"/>
          </p:cNvPicPr>
          <p:nvPr/>
        </p:nvPicPr>
        <p:blipFill>
          <a:blip r:embed="rId3"/>
          <a:stretch>
            <a:fillRect/>
          </a:stretch>
        </p:blipFill>
        <p:spPr>
          <a:xfrm>
            <a:off x="0" y="0"/>
            <a:ext cx="9151933" cy="6858000"/>
          </a:xfrm>
          <a:prstGeom prst="rect">
            <a:avLst/>
          </a:prstGeom>
        </p:spPr>
      </p:pic>
    </p:spTree>
    <p:extLst>
      <p:ext uri="{BB962C8B-B14F-4D97-AF65-F5344CB8AC3E}">
        <p14:creationId xmlns:p14="http://schemas.microsoft.com/office/powerpoint/2010/main" val="1881401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90505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708635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7933" y="0"/>
            <a:ext cx="9151933" cy="6858000"/>
          </a:xfrm>
          <a:prstGeom prst="rect">
            <a:avLst/>
          </a:prstGeom>
        </p:spPr>
      </p:pic>
    </p:spTree>
    <p:extLst>
      <p:ext uri="{BB962C8B-B14F-4D97-AF65-F5344CB8AC3E}">
        <p14:creationId xmlns:p14="http://schemas.microsoft.com/office/powerpoint/2010/main" val="8515811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90762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974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111285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28708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923589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225910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454702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886602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2135589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50" y="14288"/>
            <a:ext cx="9108000" cy="6831000"/>
          </a:xfrm>
        </p:spPr>
      </p:pic>
    </p:spTree>
    <p:extLst>
      <p:ext uri="{BB962C8B-B14F-4D97-AF65-F5344CB8AC3E}">
        <p14:creationId xmlns:p14="http://schemas.microsoft.com/office/powerpoint/2010/main" val="1965730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47663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19795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282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10217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021813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928862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744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3876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346098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9462702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2334" y="0"/>
            <a:ext cx="9146606" cy="6858000"/>
          </a:xfrm>
          <a:prstGeom prst="rect">
            <a:avLst/>
          </a:prstGeom>
        </p:spPr>
      </p:pic>
    </p:spTree>
    <p:extLst>
      <p:ext uri="{BB962C8B-B14F-4D97-AF65-F5344CB8AC3E}">
        <p14:creationId xmlns:p14="http://schemas.microsoft.com/office/powerpoint/2010/main" val="1694864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0" y="0"/>
            <a:ext cx="9146606" cy="6858000"/>
          </a:xfrm>
          <a:prstGeom prst="rect">
            <a:avLst/>
          </a:prstGeom>
        </p:spPr>
      </p:pic>
    </p:spTree>
    <p:extLst>
      <p:ext uri="{BB962C8B-B14F-4D97-AF65-F5344CB8AC3E}">
        <p14:creationId xmlns:p14="http://schemas.microsoft.com/office/powerpoint/2010/main" val="30975763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94678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206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45210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9220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7446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1308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876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TotalTime>
  <Words>6161</Words>
  <Application>Microsoft Office PowerPoint</Application>
  <PresentationFormat>画面に合わせる (4:3)</PresentationFormat>
  <Paragraphs>634</Paragraphs>
  <Slides>50</Slides>
  <Notes>46</Notes>
  <HiddenSlides>0</HiddenSlides>
  <MMClips>0</MMClips>
  <ScaleCrop>false</ScaleCrop>
  <HeadingPairs>
    <vt:vector size="4" baseType="variant">
      <vt:variant>
        <vt:lpstr>テーマ</vt:lpstr>
      </vt:variant>
      <vt:variant>
        <vt:i4>1</vt:i4>
      </vt:variant>
      <vt:variant>
        <vt:lpstr>スライド タイトル</vt:lpstr>
      </vt:variant>
      <vt:variant>
        <vt:i4>50</vt:i4>
      </vt:variant>
    </vt:vector>
  </HeadingPairs>
  <TitlesOfParts>
    <vt:vector size="51"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Administrator</dc:creator>
  <cp:lastModifiedBy>坂尾　千恵</cp:lastModifiedBy>
  <cp:revision>18</cp:revision>
  <dcterms:created xsi:type="dcterms:W3CDTF">2015-03-23T04:11:59Z</dcterms:created>
  <dcterms:modified xsi:type="dcterms:W3CDTF">2016-09-13T00:04:18Z</dcterms:modified>
</cp:coreProperties>
</file>