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49"/>
  </p:notesMasterIdLst>
  <p:handoutMasterIdLst>
    <p:handoutMasterId r:id="rId50"/>
  </p:handoutMasterIdLst>
  <p:sldIdLst>
    <p:sldId id="619" r:id="rId2"/>
    <p:sldId id="259" r:id="rId3"/>
    <p:sldId id="533" r:id="rId4"/>
    <p:sldId id="617" r:id="rId5"/>
    <p:sldId id="595" r:id="rId6"/>
    <p:sldId id="483" r:id="rId7"/>
    <p:sldId id="620" r:id="rId8"/>
    <p:sldId id="527" r:id="rId9"/>
    <p:sldId id="561" r:id="rId10"/>
    <p:sldId id="304" r:id="rId11"/>
    <p:sldId id="605" r:id="rId12"/>
    <p:sldId id="624" r:id="rId13"/>
    <p:sldId id="625" r:id="rId14"/>
    <p:sldId id="596" r:id="rId15"/>
    <p:sldId id="378" r:id="rId16"/>
    <p:sldId id="583" r:id="rId17"/>
    <p:sldId id="575" r:id="rId18"/>
    <p:sldId id="569" r:id="rId19"/>
    <p:sldId id="514" r:id="rId20"/>
    <p:sldId id="576" r:id="rId21"/>
    <p:sldId id="517" r:id="rId22"/>
    <p:sldId id="518" r:id="rId23"/>
    <p:sldId id="528" r:id="rId24"/>
    <p:sldId id="529" r:id="rId25"/>
    <p:sldId id="543" r:id="rId26"/>
    <p:sldId id="607" r:id="rId27"/>
    <p:sldId id="627" r:id="rId28"/>
    <p:sldId id="629" r:id="rId29"/>
    <p:sldId id="628" r:id="rId30"/>
    <p:sldId id="523" r:id="rId31"/>
    <p:sldId id="545" r:id="rId32"/>
    <p:sldId id="598" r:id="rId33"/>
    <p:sldId id="630" r:id="rId34"/>
    <p:sldId id="631" r:id="rId35"/>
    <p:sldId id="618" r:id="rId36"/>
    <p:sldId id="632" r:id="rId37"/>
    <p:sldId id="534" r:id="rId38"/>
    <p:sldId id="446" r:id="rId39"/>
    <p:sldId id="608" r:id="rId40"/>
    <p:sldId id="552" r:id="rId41"/>
    <p:sldId id="572" r:id="rId42"/>
    <p:sldId id="609" r:id="rId43"/>
    <p:sldId id="610" r:id="rId44"/>
    <p:sldId id="611" r:id="rId45"/>
    <p:sldId id="612" r:id="rId46"/>
    <p:sldId id="613" r:id="rId47"/>
    <p:sldId id="573" r:id="rId48"/>
  </p:sldIdLst>
  <p:sldSz cx="9144000" cy="6858000" type="screen4x3"/>
  <p:notesSz cx="6735763" cy="98694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91" userDrawn="1">
          <p15:clr>
            <a:srgbClr val="A4A3A4"/>
          </p15:clr>
        </p15:guide>
        <p15:guide id="2" pos="212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9FF99"/>
    <a:srgbClr val="009ED6"/>
    <a:srgbClr val="CBEA8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20" autoAdjust="0"/>
    <p:restoredTop sz="61667" autoAdjust="0"/>
  </p:normalViewPr>
  <p:slideViewPr>
    <p:cSldViewPr>
      <p:cViewPr>
        <p:scale>
          <a:sx n="73" d="100"/>
          <a:sy n="73" d="100"/>
        </p:scale>
        <p:origin x="990" y="-64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Lst>
  </p:outlineViewPr>
  <p:notesTextViewPr>
    <p:cViewPr>
      <p:scale>
        <a:sx n="3" d="2"/>
        <a:sy n="3" d="2"/>
      </p:scale>
      <p:origin x="0" y="0"/>
    </p:cViewPr>
  </p:notesTextViewPr>
  <p:sorterViewPr>
    <p:cViewPr varScale="1">
      <p:scale>
        <a:sx n="1" d="1"/>
        <a:sy n="1" d="1"/>
      </p:scale>
      <p:origin x="0" y="0"/>
    </p:cViewPr>
  </p:sorterViewPr>
  <p:notesViewPr>
    <p:cSldViewPr>
      <p:cViewPr varScale="1">
        <p:scale>
          <a:sx n="49" d="100"/>
          <a:sy n="49" d="100"/>
        </p:scale>
        <p:origin x="2916" y="36"/>
      </p:cViewPr>
      <p:guideLst>
        <p:guide orient="horz" pos="3091"/>
        <p:guide pos="212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_rels/viewProps.xml.rels><?xml version="1.0" encoding="UTF-8" standalone="yes"?>
<Relationships xmlns="http://schemas.openxmlformats.org/package/2006/relationships"><Relationship Id="rId8" Type="http://schemas.openxmlformats.org/officeDocument/2006/relationships/slide" Target="slides/slide20.xml"/><Relationship Id="rId13" Type="http://schemas.openxmlformats.org/officeDocument/2006/relationships/slide" Target="slides/slide30.xml"/><Relationship Id="rId3" Type="http://schemas.openxmlformats.org/officeDocument/2006/relationships/slide" Target="slides/slide7.xml"/><Relationship Id="rId7" Type="http://schemas.openxmlformats.org/officeDocument/2006/relationships/slide" Target="slides/slide15.xml"/><Relationship Id="rId12" Type="http://schemas.openxmlformats.org/officeDocument/2006/relationships/slide" Target="slides/slide24.xml"/><Relationship Id="rId2" Type="http://schemas.openxmlformats.org/officeDocument/2006/relationships/slide" Target="slides/slide3.xml"/><Relationship Id="rId1" Type="http://schemas.openxmlformats.org/officeDocument/2006/relationships/slide" Target="slides/slide2.xml"/><Relationship Id="rId6" Type="http://schemas.openxmlformats.org/officeDocument/2006/relationships/slide" Target="slides/slide11.xml"/><Relationship Id="rId11" Type="http://schemas.openxmlformats.org/officeDocument/2006/relationships/slide" Target="slides/slide23.xml"/><Relationship Id="rId5" Type="http://schemas.openxmlformats.org/officeDocument/2006/relationships/slide" Target="slides/slide10.xml"/><Relationship Id="rId10" Type="http://schemas.openxmlformats.org/officeDocument/2006/relationships/slide" Target="slides/slide22.xml"/><Relationship Id="rId4" Type="http://schemas.openxmlformats.org/officeDocument/2006/relationships/slide" Target="slides/slide8.xml"/><Relationship Id="rId9" Type="http://schemas.openxmlformats.org/officeDocument/2006/relationships/slide" Target="slides/slide21.xml"/><Relationship Id="rId14"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0" y="15"/>
            <a:ext cx="2919413" cy="493872"/>
          </a:xfrm>
          <a:prstGeom prst="rect">
            <a:avLst/>
          </a:prstGeom>
        </p:spPr>
        <p:txBody>
          <a:bodyPr vert="horz" lIns="91364" tIns="45679" rIns="91364" bIns="45679"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3814763" y="15"/>
            <a:ext cx="2919412" cy="493872"/>
          </a:xfrm>
          <a:prstGeom prst="rect">
            <a:avLst/>
          </a:prstGeom>
        </p:spPr>
        <p:txBody>
          <a:bodyPr vert="horz" lIns="91364" tIns="45679" rIns="91364" bIns="45679" rtlCol="0"/>
          <a:lstStyle>
            <a:lvl1pPr algn="r">
              <a:defRPr sz="1300"/>
            </a:lvl1pPr>
          </a:lstStyle>
          <a:p>
            <a:fld id="{C8690CD5-239E-4222-8BF4-AAF1B61E5DC7}" type="datetimeFigureOut">
              <a:rPr kumimoji="1" lang="ja-JP" altLang="en-US" smtClean="0"/>
              <a:t>2019/3/8</a:t>
            </a:fld>
            <a:endParaRPr kumimoji="1" lang="ja-JP" altLang="en-US"/>
          </a:p>
        </p:txBody>
      </p:sp>
      <p:sp>
        <p:nvSpPr>
          <p:cNvPr id="4" name="フッター プレースホルダー 3"/>
          <p:cNvSpPr>
            <a:spLocks noGrp="1"/>
          </p:cNvSpPr>
          <p:nvPr>
            <p:ph type="ftr" sz="quarter" idx="2"/>
          </p:nvPr>
        </p:nvSpPr>
        <p:spPr>
          <a:xfrm>
            <a:off x="10" y="9374028"/>
            <a:ext cx="2919413" cy="493871"/>
          </a:xfrm>
          <a:prstGeom prst="rect">
            <a:avLst/>
          </a:prstGeom>
        </p:spPr>
        <p:txBody>
          <a:bodyPr vert="horz" lIns="91364" tIns="45679" rIns="91364" bIns="45679"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3814763" y="9374028"/>
            <a:ext cx="2919412" cy="493871"/>
          </a:xfrm>
          <a:prstGeom prst="rect">
            <a:avLst/>
          </a:prstGeom>
        </p:spPr>
        <p:txBody>
          <a:bodyPr vert="horz" lIns="91364" tIns="45679" rIns="91364" bIns="45679" rtlCol="0" anchor="b"/>
          <a:lstStyle>
            <a:lvl1pPr algn="r">
              <a:defRPr sz="1300"/>
            </a:lvl1pPr>
          </a:lstStyle>
          <a:p>
            <a:fld id="{4ABDE6CA-C4F0-44ED-B775-88057A928AFC}" type="slidenum">
              <a:rPr kumimoji="1" lang="ja-JP" altLang="en-US" smtClean="0"/>
              <a:t>‹#›</a:t>
            </a:fld>
            <a:endParaRPr kumimoji="1" lang="ja-JP" altLang="en-US"/>
          </a:p>
        </p:txBody>
      </p:sp>
    </p:spTree>
    <p:extLst>
      <p:ext uri="{BB962C8B-B14F-4D97-AF65-F5344CB8AC3E}">
        <p14:creationId xmlns:p14="http://schemas.microsoft.com/office/powerpoint/2010/main" val="1472369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0" y="15"/>
            <a:ext cx="2919413" cy="493872"/>
          </a:xfrm>
          <a:prstGeom prst="rect">
            <a:avLst/>
          </a:prstGeom>
        </p:spPr>
        <p:txBody>
          <a:bodyPr vert="horz" lIns="91364" tIns="45679" rIns="91364" bIns="45679" rtlCol="0"/>
          <a:lstStyle>
            <a:lvl1pPr algn="l">
              <a:defRPr sz="1300"/>
            </a:lvl1pPr>
          </a:lstStyle>
          <a:p>
            <a:endParaRPr kumimoji="1" lang="ja-JP" altLang="en-US"/>
          </a:p>
        </p:txBody>
      </p:sp>
      <p:sp>
        <p:nvSpPr>
          <p:cNvPr id="3" name="日付プレースホルダー 2"/>
          <p:cNvSpPr>
            <a:spLocks noGrp="1"/>
          </p:cNvSpPr>
          <p:nvPr>
            <p:ph type="dt" idx="1"/>
          </p:nvPr>
        </p:nvSpPr>
        <p:spPr>
          <a:xfrm>
            <a:off x="3814763" y="15"/>
            <a:ext cx="2919412" cy="493872"/>
          </a:xfrm>
          <a:prstGeom prst="rect">
            <a:avLst/>
          </a:prstGeom>
        </p:spPr>
        <p:txBody>
          <a:bodyPr vert="horz" lIns="91364" tIns="45679" rIns="91364" bIns="45679" rtlCol="0"/>
          <a:lstStyle>
            <a:lvl1pPr algn="r">
              <a:defRPr sz="1300"/>
            </a:lvl1pPr>
          </a:lstStyle>
          <a:p>
            <a:fld id="{9F4C85AC-426D-4315-A454-4340637BB398}" type="datetimeFigureOut">
              <a:rPr kumimoji="1" lang="ja-JP" altLang="en-US" smtClean="0"/>
              <a:pPr/>
              <a:t>2019/3/8</a:t>
            </a:fld>
            <a:endParaRPr kumimoji="1" lang="ja-JP" altLang="en-US"/>
          </a:p>
        </p:txBody>
      </p:sp>
      <p:sp>
        <p:nvSpPr>
          <p:cNvPr id="4" name="スライド イメージ プレースホルダー 3"/>
          <p:cNvSpPr>
            <a:spLocks noGrp="1" noRot="1" noChangeAspect="1"/>
          </p:cNvSpPr>
          <p:nvPr>
            <p:ph type="sldImg" idx="2"/>
          </p:nvPr>
        </p:nvSpPr>
        <p:spPr>
          <a:xfrm>
            <a:off x="900113" y="739775"/>
            <a:ext cx="4935537" cy="3702050"/>
          </a:xfrm>
          <a:prstGeom prst="rect">
            <a:avLst/>
          </a:prstGeom>
          <a:noFill/>
          <a:ln w="12700">
            <a:solidFill>
              <a:prstClr val="black"/>
            </a:solidFill>
          </a:ln>
        </p:spPr>
        <p:txBody>
          <a:bodyPr vert="horz" lIns="91364" tIns="45679" rIns="91364" bIns="45679" rtlCol="0" anchor="ctr"/>
          <a:lstStyle/>
          <a:p>
            <a:endParaRPr lang="ja-JP" altLang="en-US"/>
          </a:p>
        </p:txBody>
      </p:sp>
      <p:sp>
        <p:nvSpPr>
          <p:cNvPr id="5" name="ノート プレースホルダー 4"/>
          <p:cNvSpPr>
            <a:spLocks noGrp="1"/>
          </p:cNvSpPr>
          <p:nvPr>
            <p:ph type="body" sz="quarter" idx="3"/>
          </p:nvPr>
        </p:nvSpPr>
        <p:spPr>
          <a:xfrm>
            <a:off x="673109" y="4687808"/>
            <a:ext cx="5389563" cy="4441667"/>
          </a:xfrm>
          <a:prstGeom prst="rect">
            <a:avLst/>
          </a:prstGeom>
        </p:spPr>
        <p:txBody>
          <a:bodyPr vert="horz" lIns="91364" tIns="45679" rIns="91364" bIns="4567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0" y="9374028"/>
            <a:ext cx="2919413" cy="493871"/>
          </a:xfrm>
          <a:prstGeom prst="rect">
            <a:avLst/>
          </a:prstGeom>
        </p:spPr>
        <p:txBody>
          <a:bodyPr vert="horz" lIns="91364" tIns="45679" rIns="91364" bIns="45679"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14763" y="9374028"/>
            <a:ext cx="2919412" cy="493871"/>
          </a:xfrm>
          <a:prstGeom prst="rect">
            <a:avLst/>
          </a:prstGeom>
        </p:spPr>
        <p:txBody>
          <a:bodyPr vert="horz" lIns="91364" tIns="45679" rIns="91364" bIns="45679" rtlCol="0" anchor="b"/>
          <a:lstStyle>
            <a:lvl1pPr algn="r">
              <a:defRPr sz="1300"/>
            </a:lvl1pPr>
          </a:lstStyle>
          <a:p>
            <a:fld id="{1519BE2F-E8C3-414D-BDC7-AE2C7A0B09D6}" type="slidenum">
              <a:rPr kumimoji="1" lang="ja-JP" altLang="en-US" smtClean="0"/>
              <a:pPr/>
              <a:t>‹#›</a:t>
            </a:fld>
            <a:endParaRPr kumimoji="1" lang="ja-JP" altLang="en-US"/>
          </a:p>
        </p:txBody>
      </p:sp>
    </p:spTree>
    <p:extLst>
      <p:ext uri="{BB962C8B-B14F-4D97-AF65-F5344CB8AC3E}">
        <p14:creationId xmlns:p14="http://schemas.microsoft.com/office/powerpoint/2010/main" val="889822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1</a:t>
            </a:fld>
            <a:endParaRPr kumimoji="1" lang="ja-JP" altLang="en-US"/>
          </a:p>
        </p:txBody>
      </p:sp>
    </p:spTree>
    <p:extLst>
      <p:ext uri="{BB962C8B-B14F-4D97-AF65-F5344CB8AC3E}">
        <p14:creationId xmlns:p14="http://schemas.microsoft.com/office/powerpoint/2010/main" val="3897803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109" y="4648736"/>
            <a:ext cx="5389563" cy="4441667"/>
          </a:xfrm>
        </p:spPr>
        <p:txBody>
          <a:bodyPr/>
          <a:lstStyle/>
          <a:p>
            <a:r>
              <a:rPr kumimoji="1" lang="ja-JP" altLang="en-US" dirty="0" smtClean="0">
                <a:latin typeface="+mn-ea"/>
                <a:ea typeface="+mn-ea"/>
              </a:rPr>
              <a:t>⇒冊子</a:t>
            </a:r>
            <a:r>
              <a:rPr kumimoji="1" lang="en-US" altLang="ja-JP" dirty="0" smtClean="0">
                <a:latin typeface="+mn-ea"/>
                <a:ea typeface="+mn-ea"/>
              </a:rPr>
              <a:t>3</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●生物多様性の保全と持続的利用に向けて</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たくさんの生物からの恵み、つまり生物多様性からの恵みがなければ、私達は豊かな生活を送ることができません。</a:t>
            </a:r>
            <a:endParaRPr kumimoji="1" lang="en-US" altLang="ja-JP" dirty="0" smtClean="0">
              <a:latin typeface="+mn-ea"/>
              <a:ea typeface="+mn-ea"/>
            </a:endParaRPr>
          </a:p>
          <a:p>
            <a:r>
              <a:rPr kumimoji="1" lang="ja-JP" altLang="en-US" dirty="0" smtClean="0">
                <a:latin typeface="+mn-ea"/>
                <a:ea typeface="+mn-ea"/>
              </a:rPr>
              <a:t>その重要性は世界レベルで認識されており、生物多様性の保全と持続的な利用のための取り決めがなされています。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世界では、生物多様性条約が結ばれています。</a:t>
            </a:r>
            <a:endParaRPr kumimoji="1" lang="en-US" altLang="ja-JP" dirty="0" smtClean="0">
              <a:latin typeface="+mn-ea"/>
              <a:ea typeface="+mn-ea"/>
            </a:endParaRPr>
          </a:p>
          <a:p>
            <a:r>
              <a:rPr kumimoji="1" lang="ja-JP" altLang="en-US" dirty="0" smtClean="0">
                <a:latin typeface="+mn-ea"/>
                <a:ea typeface="+mn-ea"/>
              </a:rPr>
              <a:t>生物多様性条約は</a:t>
            </a:r>
            <a:r>
              <a:rPr kumimoji="1" lang="en-US" altLang="ja-JP" dirty="0" smtClean="0">
                <a:latin typeface="+mn-ea"/>
                <a:ea typeface="+mn-ea"/>
              </a:rPr>
              <a:t>1992</a:t>
            </a:r>
            <a:r>
              <a:rPr kumimoji="1" lang="ja-JP" altLang="en-US" dirty="0" smtClean="0">
                <a:latin typeface="+mn-ea"/>
                <a:ea typeface="+mn-ea"/>
              </a:rPr>
              <a:t>年に採択され、日本は</a:t>
            </a:r>
            <a:r>
              <a:rPr kumimoji="1" lang="en-US" altLang="ja-JP" dirty="0" smtClean="0">
                <a:latin typeface="+mn-ea"/>
                <a:ea typeface="+mn-ea"/>
              </a:rPr>
              <a:t>1993</a:t>
            </a:r>
            <a:r>
              <a:rPr kumimoji="1" lang="ja-JP" altLang="en-US" dirty="0" smtClean="0">
                <a:latin typeface="+mn-ea"/>
                <a:ea typeface="+mn-ea"/>
              </a:rPr>
              <a:t>年</a:t>
            </a:r>
            <a:r>
              <a:rPr kumimoji="1" lang="en-US" altLang="ja-JP" dirty="0" smtClean="0">
                <a:latin typeface="+mn-ea"/>
                <a:ea typeface="+mn-ea"/>
              </a:rPr>
              <a:t>5</a:t>
            </a:r>
            <a:r>
              <a:rPr kumimoji="1" lang="ja-JP" altLang="en-US" dirty="0" smtClean="0">
                <a:latin typeface="+mn-ea"/>
                <a:ea typeface="+mn-ea"/>
              </a:rPr>
              <a:t>月に締結しました。</a:t>
            </a:r>
            <a:endParaRPr kumimoji="1" lang="en-US" altLang="ja-JP" dirty="0" smtClean="0">
              <a:latin typeface="+mn-ea"/>
              <a:ea typeface="+mn-ea"/>
            </a:endParaRPr>
          </a:p>
          <a:p>
            <a:r>
              <a:rPr kumimoji="1" lang="en-US" altLang="ja-JP" dirty="0" smtClean="0">
                <a:latin typeface="+mn-ea"/>
                <a:ea typeface="+mn-ea"/>
              </a:rPr>
              <a:t>2010</a:t>
            </a:r>
            <a:r>
              <a:rPr kumimoji="1" lang="ja-JP" altLang="en-US" dirty="0" smtClean="0">
                <a:latin typeface="+mn-ea"/>
                <a:ea typeface="+mn-ea"/>
              </a:rPr>
              <a:t>年には第</a:t>
            </a:r>
            <a:r>
              <a:rPr kumimoji="1" lang="en-US" altLang="ja-JP" dirty="0" smtClean="0">
                <a:latin typeface="+mn-ea"/>
                <a:ea typeface="+mn-ea"/>
              </a:rPr>
              <a:t>10</a:t>
            </a:r>
            <a:r>
              <a:rPr kumimoji="1" lang="ja-JP" altLang="en-US" dirty="0" smtClean="0">
                <a:latin typeface="+mn-ea"/>
                <a:ea typeface="+mn-ea"/>
              </a:rPr>
              <a:t>回締約国会議（</a:t>
            </a:r>
            <a:r>
              <a:rPr kumimoji="1" lang="en-US" altLang="ja-JP" dirty="0" smtClean="0">
                <a:latin typeface="+mn-ea"/>
                <a:ea typeface="+mn-ea"/>
              </a:rPr>
              <a:t>COP10</a:t>
            </a:r>
            <a:r>
              <a:rPr kumimoji="1" lang="ja-JP" altLang="en-US" dirty="0" smtClean="0">
                <a:latin typeface="+mn-ea"/>
                <a:ea typeface="+mn-ea"/>
              </a:rPr>
              <a:t>）が名古屋で開催されました。</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日本では、生物多様性基本法という法律や、具体的な計画目標を定めた生物多様性国家戦略がつくられています。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また、企業では、生物多様性に取り組むにあたっての原則と指針を示した日本経団連生物多様性宣言があります。</a:t>
            </a:r>
            <a:endParaRPr kumimoji="1" lang="en-US" altLang="ja-JP" dirty="0" smtClean="0">
              <a:latin typeface="+mn-ea"/>
              <a:ea typeface="+mn-ea"/>
            </a:endParaRPr>
          </a:p>
          <a:p>
            <a:endParaRPr kumimoji="1" lang="en-US" altLang="ja-JP" dirty="0" smtClean="0">
              <a:latin typeface="+mn-ea"/>
              <a:ea typeface="+mn-ea"/>
            </a:endParaRPr>
          </a:p>
          <a:p>
            <a:pPr defTabSz="913820">
              <a:defRPr/>
            </a:pPr>
            <a:r>
              <a:rPr kumimoji="1" lang="ja-JP" altLang="en-US" dirty="0" smtClean="0">
                <a:latin typeface="+mn-ea"/>
                <a:ea typeface="+mn-ea"/>
              </a:rPr>
              <a:t>生物多様性に国境はなく、私達一人ひとりが生物多様性を知り、重要性を人に伝えることは大切な第一歩です。</a:t>
            </a:r>
            <a:endParaRPr kumimoji="1" lang="en-US" altLang="ja-JP" dirty="0" smtClean="0">
              <a:latin typeface="+mn-ea"/>
              <a:ea typeface="+mn-ea"/>
            </a:endParaRPr>
          </a:p>
          <a:p>
            <a:endParaRPr kumimoji="1" lang="en-US" altLang="ja-JP" dirty="0" smtClean="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10</a:t>
            </a:fld>
            <a:endParaRPr kumimoji="1" lang="ja-JP" altLang="en-US"/>
          </a:p>
        </p:txBody>
      </p:sp>
    </p:spTree>
    <p:extLst>
      <p:ext uri="{BB962C8B-B14F-4D97-AF65-F5344CB8AC3E}">
        <p14:creationId xmlns:p14="http://schemas.microsoft.com/office/powerpoint/2010/main" val="3352407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109" y="4648736"/>
            <a:ext cx="5389563" cy="4441667"/>
          </a:xfrm>
        </p:spPr>
        <p:txBody>
          <a:bodyPr/>
          <a:lstStyle/>
          <a:p>
            <a:r>
              <a:rPr kumimoji="1" lang="ja-JP" altLang="en-US" dirty="0" smtClean="0">
                <a:latin typeface="+mn-ea"/>
                <a:ea typeface="+mn-ea"/>
              </a:rPr>
              <a:t>⇒冊子</a:t>
            </a:r>
            <a:r>
              <a:rPr kumimoji="1" lang="en-US" altLang="ja-JP" dirty="0" smtClean="0">
                <a:latin typeface="+mn-ea"/>
                <a:ea typeface="+mn-ea"/>
              </a:rPr>
              <a:t>3</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●大阪</a:t>
            </a:r>
            <a:r>
              <a:rPr kumimoji="1" lang="en-US" altLang="ja-JP" dirty="0" smtClean="0">
                <a:latin typeface="+mn-ea"/>
                <a:ea typeface="+mn-ea"/>
              </a:rPr>
              <a:t>21</a:t>
            </a:r>
            <a:r>
              <a:rPr kumimoji="1" lang="ja-JP" altLang="en-US" dirty="0" smtClean="0">
                <a:latin typeface="+mn-ea"/>
                <a:ea typeface="+mn-ea"/>
              </a:rPr>
              <a:t>世紀の新環境総合計画</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大阪府では、</a:t>
            </a:r>
            <a:r>
              <a:rPr kumimoji="1" lang="en-US" altLang="ja-JP" dirty="0" smtClean="0">
                <a:latin typeface="+mn-ea"/>
                <a:ea typeface="+mn-ea"/>
              </a:rPr>
              <a:t>2011</a:t>
            </a:r>
            <a:r>
              <a:rPr kumimoji="1" lang="ja-JP" altLang="en-US" dirty="0" smtClean="0">
                <a:latin typeface="+mn-ea"/>
                <a:ea typeface="+mn-ea"/>
              </a:rPr>
              <a:t>年に策定（</a:t>
            </a:r>
            <a:r>
              <a:rPr kumimoji="1" lang="en-US" altLang="ja-JP" dirty="0" smtClean="0">
                <a:latin typeface="+mn-ea"/>
                <a:ea typeface="+mn-ea"/>
              </a:rPr>
              <a:t>2018</a:t>
            </a:r>
            <a:r>
              <a:rPr kumimoji="1" lang="ja-JP" altLang="en-US" dirty="0" smtClean="0">
                <a:latin typeface="+mn-ea"/>
                <a:ea typeface="+mn-ea"/>
              </a:rPr>
              <a:t>年改訂）された生物多様性地域戦略である「大阪</a:t>
            </a:r>
            <a:r>
              <a:rPr kumimoji="1" lang="en-US" altLang="ja-JP" dirty="0" smtClean="0">
                <a:latin typeface="+mn-ea"/>
                <a:ea typeface="+mn-ea"/>
              </a:rPr>
              <a:t>21</a:t>
            </a:r>
            <a:r>
              <a:rPr kumimoji="1" lang="ja-JP" altLang="en-US" dirty="0" smtClean="0">
                <a:latin typeface="+mn-ea"/>
                <a:ea typeface="+mn-ea"/>
              </a:rPr>
              <a:t>世紀の新環境総合計画」のなかで、</a:t>
            </a:r>
            <a:endParaRPr kumimoji="1" lang="en-US" altLang="ja-JP" dirty="0" smtClean="0">
              <a:latin typeface="+mn-ea"/>
              <a:ea typeface="+mn-ea"/>
            </a:endParaRPr>
          </a:p>
          <a:p>
            <a:r>
              <a:rPr kumimoji="1" lang="en-US" altLang="ja-JP" dirty="0" smtClean="0">
                <a:latin typeface="+mn-ea"/>
                <a:ea typeface="+mn-ea"/>
              </a:rPr>
              <a:t>2020</a:t>
            </a:r>
            <a:r>
              <a:rPr kumimoji="1" lang="ja-JP" altLang="en-US" dirty="0" smtClean="0">
                <a:latin typeface="+mn-ea"/>
                <a:ea typeface="+mn-ea"/>
              </a:rPr>
              <a:t>年までの</a:t>
            </a:r>
            <a:r>
              <a:rPr kumimoji="1" lang="ja-JP" altLang="en-US" b="0" dirty="0" smtClean="0">
                <a:latin typeface="+mn-ea"/>
                <a:ea typeface="+mn-ea"/>
              </a:rPr>
              <a:t>目標として、</a:t>
            </a:r>
            <a:endParaRPr kumimoji="1" lang="en-US" altLang="ja-JP" b="0" dirty="0" smtClean="0">
              <a:latin typeface="+mn-ea"/>
              <a:ea typeface="+mn-ea"/>
            </a:endParaRPr>
          </a:p>
          <a:p>
            <a:endParaRPr kumimoji="1" lang="en-US" altLang="ja-JP" b="0" dirty="0" smtClean="0">
              <a:latin typeface="+mn-ea"/>
              <a:ea typeface="+mn-ea"/>
            </a:endParaRPr>
          </a:p>
          <a:p>
            <a:r>
              <a:rPr kumimoji="1" lang="ja-JP" altLang="en-US" b="0" dirty="0" smtClean="0">
                <a:latin typeface="+mn-ea"/>
                <a:ea typeface="+mn-ea"/>
              </a:rPr>
              <a:t>・生物多様性の府民認知度を</a:t>
            </a:r>
            <a:r>
              <a:rPr kumimoji="1" lang="en-US" altLang="ja-JP" b="0" dirty="0" smtClean="0">
                <a:latin typeface="+mn-ea"/>
                <a:ea typeface="+mn-ea"/>
              </a:rPr>
              <a:t>70%</a:t>
            </a:r>
            <a:r>
              <a:rPr kumimoji="1" lang="ja-JP" altLang="en-US" b="0" dirty="0" smtClean="0">
                <a:latin typeface="+mn-ea"/>
                <a:ea typeface="+mn-ea"/>
              </a:rPr>
              <a:t>以上にすること</a:t>
            </a:r>
            <a:endParaRPr kumimoji="1" lang="en-US" altLang="ja-JP" b="0" dirty="0" smtClean="0">
              <a:latin typeface="+mn-ea"/>
              <a:ea typeface="+mn-ea"/>
            </a:endParaRPr>
          </a:p>
          <a:p>
            <a:r>
              <a:rPr kumimoji="1" lang="ja-JP" altLang="en-US" b="0" dirty="0" smtClean="0">
                <a:latin typeface="+mn-ea"/>
                <a:ea typeface="+mn-ea"/>
              </a:rPr>
              <a:t>・活動する府民の割合を倍増すること</a:t>
            </a:r>
            <a:endParaRPr kumimoji="1" lang="en-US" altLang="ja-JP" b="0" dirty="0" smtClean="0">
              <a:latin typeface="+mn-ea"/>
              <a:ea typeface="+mn-ea"/>
            </a:endParaRPr>
          </a:p>
          <a:p>
            <a:r>
              <a:rPr kumimoji="1" lang="ja-JP" altLang="en-US" b="0" dirty="0" smtClean="0">
                <a:latin typeface="+mn-ea"/>
                <a:ea typeface="+mn-ea"/>
              </a:rPr>
              <a:t>・生物多様性保全に資する地域指定を新たに</a:t>
            </a:r>
            <a:r>
              <a:rPr kumimoji="1" lang="en-US" altLang="ja-JP" b="0" dirty="0" smtClean="0">
                <a:latin typeface="+mn-ea"/>
                <a:ea typeface="+mn-ea"/>
              </a:rPr>
              <a:t>2,000ha</a:t>
            </a:r>
            <a:r>
              <a:rPr kumimoji="1" lang="ja-JP" altLang="en-US" b="0" dirty="0" smtClean="0">
                <a:latin typeface="+mn-ea"/>
                <a:ea typeface="+mn-ea"/>
              </a:rPr>
              <a:t>拡大すること</a:t>
            </a:r>
            <a:endParaRPr kumimoji="1" lang="en-US" altLang="ja-JP" b="0" dirty="0" smtClean="0">
              <a:latin typeface="+mn-ea"/>
              <a:ea typeface="+mn-ea"/>
            </a:endParaRPr>
          </a:p>
          <a:p>
            <a:endParaRPr kumimoji="1" lang="en-US" altLang="ja-JP" b="0" dirty="0" smtClean="0">
              <a:latin typeface="+mn-ea"/>
              <a:ea typeface="+mn-ea"/>
            </a:endParaRPr>
          </a:p>
          <a:p>
            <a:r>
              <a:rPr kumimoji="1" lang="ja-JP" altLang="en-US" b="0" dirty="0" smtClean="0">
                <a:latin typeface="+mn-ea"/>
                <a:ea typeface="+mn-ea"/>
              </a:rPr>
              <a:t>を定めています。</a:t>
            </a:r>
            <a:endParaRPr kumimoji="1" lang="en-US" altLang="ja-JP" b="0" dirty="0" smtClean="0">
              <a:latin typeface="+mn-ea"/>
              <a:ea typeface="+mn-ea"/>
            </a:endParaRPr>
          </a:p>
          <a:p>
            <a:endParaRPr kumimoji="1" lang="en-US" altLang="ja-JP" dirty="0" smtClean="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11</a:t>
            </a:fld>
            <a:endParaRPr kumimoji="1" lang="ja-JP" altLang="en-US"/>
          </a:p>
        </p:txBody>
      </p:sp>
    </p:spTree>
    <p:extLst>
      <p:ext uri="{BB962C8B-B14F-4D97-AF65-F5344CB8AC3E}">
        <p14:creationId xmlns:p14="http://schemas.microsoft.com/office/powerpoint/2010/main" val="3435956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mn-ea"/>
                <a:ea typeface="+mn-ea"/>
              </a:rPr>
              <a:t>⇒冊子</a:t>
            </a:r>
            <a:r>
              <a:rPr lang="en-US" altLang="ja-JP" dirty="0">
                <a:latin typeface="+mn-ea"/>
                <a:ea typeface="+mn-ea"/>
              </a:rPr>
              <a:t>4</a:t>
            </a:r>
            <a:r>
              <a:rPr lang="ja-JP" altLang="en-US" dirty="0">
                <a:latin typeface="+mn-ea"/>
                <a:ea typeface="+mn-ea"/>
              </a:rPr>
              <a:t>ページ</a:t>
            </a:r>
            <a:endParaRPr lang="en-US" altLang="ja-JP" dirty="0">
              <a:latin typeface="+mn-ea"/>
              <a:ea typeface="+mn-ea"/>
            </a:endParaRPr>
          </a:p>
          <a:p>
            <a:endParaRPr lang="en-US" altLang="ja-JP" dirty="0">
              <a:latin typeface="+mn-ea"/>
              <a:ea typeface="+mn-ea"/>
            </a:endParaRPr>
          </a:p>
          <a:p>
            <a:r>
              <a:rPr lang="ja-JP" altLang="en-US" dirty="0">
                <a:latin typeface="+mn-ea"/>
                <a:ea typeface="+mn-ea"/>
              </a:rPr>
              <a:t>●持続可能な開発のための教育（</a:t>
            </a:r>
            <a:r>
              <a:rPr lang="en-US" altLang="ja-JP" dirty="0">
                <a:latin typeface="+mn-ea"/>
                <a:ea typeface="+mn-ea"/>
              </a:rPr>
              <a:t>Education</a:t>
            </a:r>
            <a:r>
              <a:rPr lang="ja-JP" altLang="en-US" dirty="0">
                <a:latin typeface="+mn-ea"/>
                <a:ea typeface="+mn-ea"/>
              </a:rPr>
              <a:t> </a:t>
            </a:r>
            <a:r>
              <a:rPr lang="en-US" altLang="ja-JP" dirty="0">
                <a:latin typeface="+mn-ea"/>
                <a:ea typeface="+mn-ea"/>
              </a:rPr>
              <a:t>for</a:t>
            </a:r>
            <a:r>
              <a:rPr lang="ja-JP" altLang="en-US" dirty="0">
                <a:latin typeface="+mn-ea"/>
                <a:ea typeface="+mn-ea"/>
              </a:rPr>
              <a:t> </a:t>
            </a:r>
            <a:r>
              <a:rPr lang="en-US" altLang="ja-JP" dirty="0">
                <a:latin typeface="+mn-ea"/>
                <a:ea typeface="+mn-ea"/>
              </a:rPr>
              <a:t>Sustainable Development</a:t>
            </a:r>
            <a:r>
              <a:rPr lang="ja-JP" altLang="en-US" dirty="0">
                <a:latin typeface="+mn-ea"/>
                <a:ea typeface="+mn-ea"/>
              </a:rPr>
              <a:t>：</a:t>
            </a:r>
            <a:r>
              <a:rPr lang="en-US" altLang="ja-JP" dirty="0">
                <a:latin typeface="+mn-ea"/>
                <a:ea typeface="+mn-ea"/>
              </a:rPr>
              <a:t>ESD</a:t>
            </a:r>
            <a:r>
              <a:rPr lang="ja-JP" altLang="en-US" dirty="0">
                <a:latin typeface="+mn-ea"/>
                <a:ea typeface="+mn-ea"/>
              </a:rPr>
              <a:t>）</a:t>
            </a:r>
            <a:br>
              <a:rPr lang="ja-JP" altLang="en-US" dirty="0">
                <a:latin typeface="+mn-ea"/>
                <a:ea typeface="+mn-ea"/>
              </a:rPr>
            </a:br>
            <a:endParaRPr lang="en-US" altLang="ja-JP" dirty="0" smtClean="0">
              <a:latin typeface="+mn-ea"/>
              <a:ea typeface="+mn-ea"/>
            </a:endParaRPr>
          </a:p>
          <a:p>
            <a:r>
              <a:rPr lang="en-US" altLang="ja-JP" dirty="0" smtClean="0">
                <a:latin typeface="+mn-ea"/>
                <a:ea typeface="+mn-ea"/>
              </a:rPr>
              <a:t>ESD</a:t>
            </a:r>
            <a:r>
              <a:rPr lang="ja-JP" altLang="en-US" dirty="0" smtClean="0">
                <a:latin typeface="+mn-ea"/>
                <a:ea typeface="+mn-ea"/>
              </a:rPr>
              <a:t>は持続可能な社会作りの担い手を育む教育のことです。</a:t>
            </a:r>
            <a:endParaRPr lang="en-US" altLang="ja-JP" dirty="0" smtClean="0">
              <a:latin typeface="+mn-ea"/>
              <a:ea typeface="+mn-ea"/>
            </a:endParaRPr>
          </a:p>
          <a:p>
            <a:endParaRPr lang="en-US" altLang="ja-JP" dirty="0" smtClean="0">
              <a:latin typeface="+mn-ea"/>
              <a:ea typeface="+mn-ea"/>
            </a:endParaRPr>
          </a:p>
          <a:p>
            <a:r>
              <a:rPr lang="ja-JP" altLang="en-US" dirty="0" smtClean="0">
                <a:latin typeface="+mn-ea"/>
                <a:ea typeface="+mn-ea"/>
              </a:rPr>
              <a:t>文部科学省では、</a:t>
            </a:r>
            <a:r>
              <a:rPr lang="en-US" altLang="ja-JP" dirty="0" smtClean="0">
                <a:latin typeface="+mn-ea"/>
                <a:ea typeface="+mn-ea"/>
              </a:rPr>
              <a:t>ESD</a:t>
            </a:r>
            <a:r>
              <a:rPr lang="ja-JP" altLang="en-US" dirty="0" smtClean="0">
                <a:latin typeface="+mn-ea"/>
                <a:ea typeface="+mn-ea"/>
              </a:rPr>
              <a:t>の概念図の中で、生物多様性を含む関連する様々な分野を「持続可能な社会の構築」の観点からつなげ、総合的に取り組むことが必要であることを示しています。</a:t>
            </a:r>
            <a:endParaRPr lang="en-US" altLang="ja-JP" dirty="0" smtClean="0">
              <a:latin typeface="+mn-ea"/>
              <a:ea typeface="+mn-ea"/>
            </a:endParaRPr>
          </a:p>
        </p:txBody>
      </p:sp>
      <p:sp>
        <p:nvSpPr>
          <p:cNvPr id="4" name="スライド番号プレースホルダー 3"/>
          <p:cNvSpPr>
            <a:spLocks noGrp="1"/>
          </p:cNvSpPr>
          <p:nvPr>
            <p:ph type="sldNum" sz="quarter" idx="10"/>
          </p:nvPr>
        </p:nvSpPr>
        <p:spPr/>
        <p:txBody>
          <a:bodyPr/>
          <a:lstStyle/>
          <a:p>
            <a:pPr defTabSz="913820">
              <a:defRPr/>
            </a:pPr>
            <a:fld id="{1519BE2F-E8C3-414D-BDC7-AE2C7A0B09D6}" type="slidenum">
              <a:rPr lang="ja-JP" altLang="en-US">
                <a:solidFill>
                  <a:prstClr val="black"/>
                </a:solidFill>
                <a:latin typeface="Calibri"/>
                <a:ea typeface="ＭＳ Ｐゴシック" panose="020B0600070205080204" pitchFamily="50" charset="-128"/>
              </a:rPr>
              <a:pPr defTabSz="913820">
                <a:defRPr/>
              </a:pPr>
              <a:t>12</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501356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3820"/>
            <a:r>
              <a:rPr lang="ja-JP" altLang="en-US" dirty="0">
                <a:latin typeface="+mn-ea"/>
                <a:ea typeface="+mn-ea"/>
              </a:rPr>
              <a:t>⇒冊子</a:t>
            </a:r>
            <a:r>
              <a:rPr lang="en-US" altLang="ja-JP" dirty="0">
                <a:latin typeface="+mn-ea"/>
                <a:ea typeface="+mn-ea"/>
              </a:rPr>
              <a:t>4</a:t>
            </a:r>
            <a:r>
              <a:rPr lang="ja-JP" altLang="en-US" dirty="0">
                <a:latin typeface="+mn-ea"/>
                <a:ea typeface="+mn-ea"/>
              </a:rPr>
              <a:t>ページ</a:t>
            </a:r>
            <a:endParaRPr lang="en-US" altLang="ja-JP" dirty="0">
              <a:latin typeface="+mn-ea"/>
              <a:ea typeface="+mn-ea"/>
            </a:endParaRPr>
          </a:p>
          <a:p>
            <a:endParaRPr kumimoji="1" lang="en-US" altLang="ja-JP" dirty="0" smtClean="0">
              <a:latin typeface="+mn-ea"/>
              <a:ea typeface="+mn-ea"/>
            </a:endParaRPr>
          </a:p>
          <a:p>
            <a:r>
              <a:rPr kumimoji="1" lang="ja-JP" altLang="en-US" dirty="0" smtClean="0">
                <a:latin typeface="+mn-ea"/>
                <a:ea typeface="+mn-ea"/>
              </a:rPr>
              <a:t>●持続可能な開発目標（</a:t>
            </a:r>
            <a:r>
              <a:rPr kumimoji="1" lang="en-US" altLang="ja-JP" dirty="0" smtClean="0">
                <a:latin typeface="+mn-ea"/>
                <a:ea typeface="+mn-ea"/>
              </a:rPr>
              <a:t>Sustainable</a:t>
            </a:r>
            <a:r>
              <a:rPr kumimoji="1" lang="ja-JP" altLang="en-US" dirty="0" smtClean="0">
                <a:latin typeface="+mn-ea"/>
                <a:ea typeface="+mn-ea"/>
              </a:rPr>
              <a:t> </a:t>
            </a:r>
            <a:r>
              <a:rPr kumimoji="1" lang="en-US" altLang="ja-JP" dirty="0" smtClean="0">
                <a:latin typeface="+mn-ea"/>
                <a:ea typeface="+mn-ea"/>
              </a:rPr>
              <a:t>Development</a:t>
            </a:r>
            <a:r>
              <a:rPr kumimoji="1" lang="ja-JP" altLang="en-US" dirty="0" smtClean="0">
                <a:latin typeface="+mn-ea"/>
                <a:ea typeface="+mn-ea"/>
              </a:rPr>
              <a:t> </a:t>
            </a:r>
            <a:r>
              <a:rPr kumimoji="1" lang="en-US" altLang="ja-JP" dirty="0" smtClean="0">
                <a:latin typeface="+mn-ea"/>
                <a:ea typeface="+mn-ea"/>
              </a:rPr>
              <a:t>Goals</a:t>
            </a:r>
            <a:r>
              <a:rPr kumimoji="1" lang="ja-JP" altLang="en-US" dirty="0" smtClean="0">
                <a:latin typeface="+mn-ea"/>
                <a:ea typeface="+mn-ea"/>
              </a:rPr>
              <a:t>：</a:t>
            </a:r>
            <a:r>
              <a:rPr kumimoji="1" lang="en-US" altLang="ja-JP" dirty="0" smtClean="0">
                <a:latin typeface="+mn-ea"/>
                <a:ea typeface="+mn-ea"/>
              </a:rPr>
              <a:t>SDGs</a:t>
            </a:r>
            <a:r>
              <a:rPr kumimoji="1" lang="ja-JP" altLang="en-US" dirty="0" smtClean="0">
                <a:latin typeface="+mn-ea"/>
                <a:ea typeface="+mn-ea"/>
              </a:rPr>
              <a:t>）</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国連サミットで採択された、</a:t>
            </a:r>
            <a:r>
              <a:rPr kumimoji="1" lang="en-US" altLang="ja-JP" dirty="0" smtClean="0">
                <a:latin typeface="+mn-ea"/>
                <a:ea typeface="+mn-ea"/>
              </a:rPr>
              <a:t>2016</a:t>
            </a:r>
            <a:r>
              <a:rPr kumimoji="1" lang="ja-JP" altLang="en-US" dirty="0" smtClean="0">
                <a:latin typeface="+mn-ea"/>
                <a:ea typeface="+mn-ea"/>
              </a:rPr>
              <a:t>年から</a:t>
            </a:r>
            <a:r>
              <a:rPr kumimoji="1" lang="en-US" altLang="ja-JP" dirty="0" smtClean="0">
                <a:latin typeface="+mn-ea"/>
                <a:ea typeface="+mn-ea"/>
              </a:rPr>
              <a:t>2030</a:t>
            </a:r>
            <a:r>
              <a:rPr kumimoji="1" lang="ja-JP" altLang="en-US" dirty="0" smtClean="0">
                <a:latin typeface="+mn-ea"/>
                <a:ea typeface="+mn-ea"/>
              </a:rPr>
              <a:t>年までの国際目標です。</a:t>
            </a:r>
            <a:endParaRPr kumimoji="1" lang="en-US" altLang="ja-JP" dirty="0" smtClean="0">
              <a:latin typeface="+mn-ea"/>
              <a:ea typeface="+mn-ea"/>
            </a:endParaRPr>
          </a:p>
          <a:p>
            <a:r>
              <a:rPr kumimoji="1" lang="ja-JP" altLang="en-US" dirty="0" smtClean="0">
                <a:latin typeface="+mn-ea"/>
                <a:ea typeface="+mn-ea"/>
              </a:rPr>
              <a:t>持続可能な世界を実現するための</a:t>
            </a:r>
            <a:r>
              <a:rPr kumimoji="1" lang="en-US" altLang="ja-JP" dirty="0" smtClean="0">
                <a:latin typeface="+mn-ea"/>
                <a:ea typeface="+mn-ea"/>
              </a:rPr>
              <a:t>17</a:t>
            </a:r>
            <a:r>
              <a:rPr kumimoji="1" lang="ja-JP" altLang="en-US" dirty="0" smtClean="0">
                <a:latin typeface="+mn-ea"/>
                <a:ea typeface="+mn-ea"/>
              </a:rPr>
              <a:t>のゴール・</a:t>
            </a:r>
            <a:r>
              <a:rPr kumimoji="1" lang="en-US" altLang="ja-JP" dirty="0" smtClean="0">
                <a:latin typeface="+mn-ea"/>
                <a:ea typeface="+mn-ea"/>
              </a:rPr>
              <a:t>169</a:t>
            </a:r>
            <a:r>
              <a:rPr kumimoji="1" lang="ja-JP" altLang="en-US" dirty="0" smtClean="0">
                <a:latin typeface="+mn-ea"/>
                <a:ea typeface="+mn-ea"/>
              </a:rPr>
              <a:t>のターゲットから構成され、これらを達成することにより、「地球上の誰一人として取り残さない（</a:t>
            </a:r>
            <a:r>
              <a:rPr kumimoji="1" lang="en-US" altLang="ja-JP" dirty="0" smtClean="0">
                <a:latin typeface="+mn-ea"/>
                <a:ea typeface="+mn-ea"/>
              </a:rPr>
              <a:t>No one will be left behind</a:t>
            </a:r>
            <a:r>
              <a:rPr kumimoji="1" lang="ja-JP" altLang="en-US" dirty="0" smtClean="0">
                <a:latin typeface="+mn-ea"/>
                <a:ea typeface="+mn-ea"/>
              </a:rPr>
              <a:t>）」ことを誓っています。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生物多様性に直接関係するのは、</a:t>
            </a:r>
            <a:r>
              <a:rPr kumimoji="1" lang="en-US" altLang="ja-JP" dirty="0" smtClean="0">
                <a:latin typeface="+mn-ea"/>
                <a:ea typeface="+mn-ea"/>
              </a:rPr>
              <a:t>14</a:t>
            </a:r>
            <a:r>
              <a:rPr kumimoji="1" lang="ja-JP" altLang="en-US" dirty="0" smtClean="0">
                <a:latin typeface="+mn-ea"/>
                <a:ea typeface="+mn-ea"/>
              </a:rPr>
              <a:t>「海の豊かさを守ろう」、</a:t>
            </a:r>
            <a:r>
              <a:rPr kumimoji="1" lang="en-US" altLang="ja-JP" dirty="0" smtClean="0">
                <a:latin typeface="+mn-ea"/>
                <a:ea typeface="+mn-ea"/>
              </a:rPr>
              <a:t>15</a:t>
            </a:r>
            <a:r>
              <a:rPr kumimoji="1" lang="ja-JP" altLang="en-US" dirty="0" smtClean="0">
                <a:latin typeface="+mn-ea"/>
                <a:ea typeface="+mn-ea"/>
              </a:rPr>
              <a:t>「陸の豊かさも守ろう」だけに思えるかもしれません。</a:t>
            </a:r>
            <a:endParaRPr kumimoji="1" lang="en-US" altLang="ja-JP" dirty="0" smtClean="0">
              <a:latin typeface="+mn-ea"/>
              <a:ea typeface="+mn-ea"/>
            </a:endParaRPr>
          </a:p>
          <a:p>
            <a:r>
              <a:rPr kumimoji="1" lang="ja-JP" altLang="en-US" dirty="0" smtClean="0">
                <a:latin typeface="+mn-ea"/>
                <a:ea typeface="+mn-ea"/>
              </a:rPr>
              <a:t>しかし、生物多様性の恵みである食料や、産業資源、森林による気候調整機能などは、ほかの目標の達成においても重要なものです。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この</a:t>
            </a:r>
            <a:r>
              <a:rPr kumimoji="1" lang="en-US" altLang="ja-JP" dirty="0" smtClean="0">
                <a:latin typeface="+mn-ea"/>
                <a:ea typeface="+mn-ea"/>
              </a:rPr>
              <a:t>SDGs</a:t>
            </a:r>
            <a:r>
              <a:rPr kumimoji="1" lang="ja-JP" altLang="en-US" dirty="0" smtClean="0">
                <a:latin typeface="+mn-ea"/>
                <a:ea typeface="+mn-ea"/>
              </a:rPr>
              <a:t>を達成するためにも、生物多様性を理解し、行動することが必要です。</a:t>
            </a: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13</a:t>
            </a:fld>
            <a:endParaRPr kumimoji="1" lang="ja-JP" altLang="en-US"/>
          </a:p>
        </p:txBody>
      </p:sp>
    </p:spTree>
    <p:extLst>
      <p:ext uri="{BB962C8B-B14F-4D97-AF65-F5344CB8AC3E}">
        <p14:creationId xmlns:p14="http://schemas.microsoft.com/office/powerpoint/2010/main" val="3720634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5</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a:t>
            </a:r>
            <a:r>
              <a:rPr kumimoji="1" lang="en-US" altLang="ja-JP" dirty="0" smtClean="0">
                <a:latin typeface="+mn-ea"/>
                <a:ea typeface="+mn-ea"/>
              </a:rPr>
              <a:t>1.</a:t>
            </a:r>
            <a:r>
              <a:rPr kumimoji="1" lang="ja-JP" altLang="en-US" dirty="0" smtClean="0">
                <a:latin typeface="+mn-ea"/>
                <a:ea typeface="+mn-ea"/>
              </a:rPr>
              <a:t>生物からの恵みと私たちの生活」では、私達の生活を支える生物多様性の重要性と、それを守るための取り決めを学びました。</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それでは、生物多様性が意味する「様々な個性をもつたくさんの生物が、ほかの生物や環境とつながり合いながら存在すること」の、</a:t>
            </a:r>
            <a:endParaRPr kumimoji="1" lang="en-US" altLang="ja-JP" dirty="0" smtClean="0">
              <a:latin typeface="+mn-ea"/>
              <a:ea typeface="+mn-ea"/>
            </a:endParaRPr>
          </a:p>
          <a:p>
            <a:r>
              <a:rPr kumimoji="1" lang="ja-JP" altLang="en-US" dirty="0" smtClean="0">
                <a:latin typeface="+mn-ea"/>
                <a:ea typeface="+mn-ea"/>
              </a:rPr>
              <a:t>「様々な個性をもつたくさんの生物」や「環境とのつながり合い」はどのように理解していけば良いのでしょうか。</a:t>
            </a:r>
            <a:endParaRPr kumimoji="1" lang="en-US" altLang="ja-JP" dirty="0" smtClean="0">
              <a:latin typeface="+mn-ea"/>
              <a:ea typeface="+mn-ea"/>
            </a:endParaRPr>
          </a:p>
          <a:p>
            <a:r>
              <a:rPr kumimoji="1" lang="ja-JP" altLang="en-US" dirty="0" smtClean="0">
                <a:latin typeface="+mn-ea"/>
                <a:ea typeface="+mn-ea"/>
              </a:rPr>
              <a:t>ここでは、</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１．生物多様性の３つの階層</a:t>
            </a:r>
            <a:endParaRPr kumimoji="1" lang="en-US" altLang="ja-JP" dirty="0" smtClean="0">
              <a:latin typeface="+mn-ea"/>
              <a:ea typeface="+mn-ea"/>
            </a:endParaRPr>
          </a:p>
          <a:p>
            <a:r>
              <a:rPr kumimoji="1" lang="ja-JP" altLang="en-US" dirty="0" smtClean="0">
                <a:latin typeface="+mn-ea"/>
                <a:ea typeface="+mn-ea"/>
              </a:rPr>
              <a:t>２．生物多様性の４つの危機</a:t>
            </a:r>
            <a:endParaRPr kumimoji="1" lang="en-US" altLang="ja-JP" dirty="0" smtClean="0">
              <a:latin typeface="+mn-ea"/>
              <a:ea typeface="+mn-ea"/>
            </a:endParaRPr>
          </a:p>
          <a:p>
            <a:r>
              <a:rPr kumimoji="1" lang="ja-JP" altLang="en-US" dirty="0" smtClean="0">
                <a:latin typeface="+mn-ea"/>
                <a:ea typeface="+mn-ea"/>
              </a:rPr>
              <a:t>３．レッドリスト</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の</a:t>
            </a:r>
            <a:r>
              <a:rPr kumimoji="1" lang="en-US" altLang="ja-JP" dirty="0" smtClean="0">
                <a:latin typeface="+mn-ea"/>
                <a:ea typeface="+mn-ea"/>
              </a:rPr>
              <a:t>3</a:t>
            </a:r>
            <a:r>
              <a:rPr kumimoji="1" lang="ja-JP" altLang="en-US" dirty="0" err="1" smtClean="0">
                <a:latin typeface="+mn-ea"/>
                <a:ea typeface="+mn-ea"/>
              </a:rPr>
              <a:t>つの</a:t>
            </a:r>
            <a:r>
              <a:rPr kumimoji="1" lang="ja-JP" altLang="en-US" dirty="0" smtClean="0">
                <a:latin typeface="+mn-ea"/>
                <a:ea typeface="+mn-ea"/>
              </a:rPr>
              <a:t>キーワードから学んでいきます。</a:t>
            </a:r>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14</a:t>
            </a:fld>
            <a:endParaRPr kumimoji="1" lang="ja-JP" altLang="en-US"/>
          </a:p>
        </p:txBody>
      </p:sp>
    </p:spTree>
    <p:extLst>
      <p:ext uri="{BB962C8B-B14F-4D97-AF65-F5344CB8AC3E}">
        <p14:creationId xmlns:p14="http://schemas.microsoft.com/office/powerpoint/2010/main" val="655726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5</a:t>
            </a:r>
            <a:r>
              <a:rPr kumimoji="1" lang="ja-JP" altLang="en-US" dirty="0" smtClean="0">
                <a:latin typeface="+mn-ea"/>
                <a:ea typeface="+mn-ea"/>
              </a:rPr>
              <a:t>ページ～</a:t>
            </a:r>
            <a:r>
              <a:rPr kumimoji="1" lang="en-US" altLang="ja-JP" dirty="0" smtClean="0">
                <a:latin typeface="+mn-ea"/>
                <a:ea typeface="+mn-ea"/>
              </a:rPr>
              <a:t>6</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●生物多様性の</a:t>
            </a:r>
            <a:r>
              <a:rPr kumimoji="1" lang="en-US" altLang="ja-JP" dirty="0" smtClean="0">
                <a:latin typeface="+mn-ea"/>
                <a:ea typeface="+mn-ea"/>
              </a:rPr>
              <a:t>3</a:t>
            </a:r>
            <a:r>
              <a:rPr kumimoji="1" lang="ja-JP" altLang="en-US" dirty="0" err="1" smtClean="0">
                <a:latin typeface="+mn-ea"/>
                <a:ea typeface="+mn-ea"/>
              </a:rPr>
              <a:t>つの</a:t>
            </a:r>
            <a:r>
              <a:rPr kumimoji="1" lang="ja-JP" altLang="en-US" dirty="0" smtClean="0">
                <a:latin typeface="+mn-ea"/>
                <a:ea typeface="+mn-ea"/>
              </a:rPr>
              <a:t>階層</a:t>
            </a:r>
            <a:endParaRPr kumimoji="1" lang="en-US" altLang="ja-JP" dirty="0" smtClean="0">
              <a:latin typeface="+mn-ea"/>
              <a:ea typeface="+mn-ea"/>
            </a:endParaRPr>
          </a:p>
          <a:p>
            <a:endParaRPr lang="en-US" altLang="ja-JP" dirty="0" smtClean="0">
              <a:latin typeface="+mn-ea"/>
              <a:ea typeface="+mn-ea"/>
              <a:cs typeface="メイリオ" panose="020B0604030504040204" pitchFamily="50" charset="-128"/>
            </a:endParaRPr>
          </a:p>
          <a:p>
            <a:r>
              <a:rPr lang="ja-JP" altLang="en-US" dirty="0" smtClean="0">
                <a:latin typeface="+mn-ea"/>
                <a:ea typeface="+mn-ea"/>
                <a:cs typeface="メイリオ" panose="020B0604030504040204" pitchFamily="50" charset="-128"/>
              </a:rPr>
              <a:t>まずは、生物多様性の３つの階層です。</a:t>
            </a:r>
            <a:endParaRPr lang="en-US" altLang="ja-JP" dirty="0" smtClean="0">
              <a:latin typeface="+mn-ea"/>
              <a:ea typeface="+mn-ea"/>
              <a:cs typeface="メイリオ" panose="020B0604030504040204" pitchFamily="50" charset="-128"/>
            </a:endParaRPr>
          </a:p>
          <a:p>
            <a:r>
              <a:rPr lang="ja-JP" altLang="en-US" dirty="0" smtClean="0">
                <a:latin typeface="+mn-ea"/>
                <a:ea typeface="+mn-ea"/>
                <a:cs typeface="メイリオ" panose="020B0604030504040204" pitchFamily="50" charset="-128"/>
              </a:rPr>
              <a:t>生物多様性には、「生態系の多様性」、「種の多様性」、「遺伝子の多様性」の</a:t>
            </a:r>
            <a:r>
              <a:rPr lang="en-US" altLang="ja-JP" dirty="0" smtClean="0">
                <a:latin typeface="+mn-ea"/>
                <a:ea typeface="+mn-ea"/>
                <a:cs typeface="メイリオ" panose="020B0604030504040204" pitchFamily="50" charset="-128"/>
              </a:rPr>
              <a:t>3</a:t>
            </a:r>
            <a:r>
              <a:rPr lang="ja-JP" altLang="en-US" dirty="0" err="1" smtClean="0">
                <a:latin typeface="+mn-ea"/>
                <a:ea typeface="+mn-ea"/>
                <a:cs typeface="メイリオ" panose="020B0604030504040204" pitchFamily="50" charset="-128"/>
              </a:rPr>
              <a:t>つの</a:t>
            </a:r>
            <a:r>
              <a:rPr lang="ja-JP" altLang="en-US" dirty="0" smtClean="0">
                <a:latin typeface="+mn-ea"/>
                <a:ea typeface="+mn-ea"/>
                <a:cs typeface="メイリオ" panose="020B0604030504040204" pitchFamily="50" charset="-128"/>
              </a:rPr>
              <a:t>階層があります。</a:t>
            </a:r>
            <a:endParaRPr lang="en-US" altLang="ja-JP" dirty="0" smtClean="0">
              <a:latin typeface="+mn-ea"/>
              <a:ea typeface="+mn-ea"/>
              <a:cs typeface="メイリオ" panose="020B0604030504040204" pitchFamily="50" charset="-128"/>
            </a:endParaRPr>
          </a:p>
          <a:p>
            <a:r>
              <a:rPr lang="ja-JP" altLang="en-US" dirty="0" smtClean="0">
                <a:latin typeface="+mn-ea"/>
                <a:ea typeface="+mn-ea"/>
                <a:cs typeface="メイリオ" panose="020B0604030504040204" pitchFamily="50" charset="-128"/>
              </a:rPr>
              <a:t>それぞれの階層が健全に守られることで、豊かな生物多様性が成立します。</a:t>
            </a:r>
            <a:endParaRPr lang="en-US" altLang="ja-JP" dirty="0" smtClean="0">
              <a:latin typeface="+mn-ea"/>
              <a:ea typeface="+mn-ea"/>
              <a:cs typeface="メイリオ" panose="020B0604030504040204" pitchFamily="50" charset="-128"/>
            </a:endParaRPr>
          </a:p>
          <a:p>
            <a:endParaRPr lang="en-US" altLang="ja-JP" dirty="0" smtClean="0">
              <a:latin typeface="+mn-ea"/>
              <a:ea typeface="+mn-ea"/>
              <a:cs typeface="メイリオ" panose="020B0604030504040204" pitchFamily="50" charset="-128"/>
            </a:endParaRPr>
          </a:p>
          <a:p>
            <a:endParaRPr lang="en-US" altLang="ja-JP" dirty="0">
              <a:latin typeface="+mn-ea"/>
              <a:ea typeface="+mn-ea"/>
              <a:cs typeface="メイリオ" panose="020B0604030504040204" pitchFamily="50" charset="-128"/>
            </a:endParaRPr>
          </a:p>
          <a:p>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15</a:t>
            </a:fld>
            <a:endParaRPr kumimoji="1" lang="ja-JP" altLang="en-US"/>
          </a:p>
        </p:txBody>
      </p:sp>
    </p:spTree>
    <p:extLst>
      <p:ext uri="{BB962C8B-B14F-4D97-AF65-F5344CB8AC3E}">
        <p14:creationId xmlns:p14="http://schemas.microsoft.com/office/powerpoint/2010/main" val="707025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5</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●生態系の多様性　「生態系」とは？</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まずは「生態系の多様性」です。</a:t>
            </a:r>
            <a:endParaRPr kumimoji="1" lang="en-US" altLang="ja-JP" dirty="0" smtClean="0">
              <a:latin typeface="+mn-ea"/>
              <a:ea typeface="+mn-ea"/>
            </a:endParaRPr>
          </a:p>
          <a:p>
            <a:r>
              <a:rPr kumimoji="1" lang="ja-JP" altLang="en-US" dirty="0" smtClean="0">
                <a:latin typeface="+mn-ea"/>
                <a:ea typeface="+mn-ea"/>
              </a:rPr>
              <a:t>そもそも「生態系」とはどのようなものでしょうか。</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これは、ある池の様子を示したものです。</a:t>
            </a:r>
            <a:endParaRPr kumimoji="1" lang="en-US" altLang="ja-JP" dirty="0" smtClean="0">
              <a:latin typeface="+mn-ea"/>
              <a:ea typeface="+mn-ea"/>
            </a:endParaRPr>
          </a:p>
          <a:p>
            <a:r>
              <a:rPr kumimoji="1" lang="ja-JP" altLang="en-US" dirty="0" smtClean="0">
                <a:latin typeface="+mn-ea"/>
                <a:ea typeface="+mn-ea"/>
              </a:rPr>
              <a:t>池ひとつをとってみても、たくさんの生物がつながり合って暮らしています。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まず、生物の生息基盤を支えるのは、太陽の光や池の水です。</a:t>
            </a:r>
            <a:endParaRPr kumimoji="1" lang="en-US" altLang="ja-JP" dirty="0" smtClean="0">
              <a:latin typeface="+mn-ea"/>
              <a:ea typeface="+mn-ea"/>
            </a:endParaRPr>
          </a:p>
          <a:p>
            <a:r>
              <a:rPr kumimoji="1" lang="ja-JP" altLang="en-US" dirty="0" smtClean="0">
                <a:latin typeface="+mn-ea"/>
                <a:ea typeface="+mn-ea"/>
              </a:rPr>
              <a:t>植物や植物プランクトンは「生産者」と呼ばれ、太陽の光を使って光合成を行い栄養分を作り、酸素を放出します。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植物プランクトンはミジンコに食べられ、ミジンコは小さい魚や昆虫、両生類などに、小魚はもっと大きな肉食の魚に食べられます。</a:t>
            </a:r>
            <a:endParaRPr kumimoji="1" lang="en-US" altLang="ja-JP" dirty="0" smtClean="0">
              <a:latin typeface="+mn-ea"/>
              <a:ea typeface="+mn-ea"/>
            </a:endParaRPr>
          </a:p>
          <a:p>
            <a:r>
              <a:rPr kumimoji="1" lang="ja-JP" altLang="en-US" dirty="0" smtClean="0">
                <a:latin typeface="+mn-ea"/>
                <a:ea typeface="+mn-ea"/>
              </a:rPr>
              <a:t>魚を食べる鳥もいます。「食べる</a:t>
            </a:r>
            <a:r>
              <a:rPr kumimoji="1" lang="en-US" altLang="ja-JP" dirty="0" smtClean="0">
                <a:latin typeface="+mn-ea"/>
                <a:ea typeface="+mn-ea"/>
              </a:rPr>
              <a:t>-</a:t>
            </a:r>
            <a:r>
              <a:rPr kumimoji="1" lang="ja-JP" altLang="en-US" dirty="0" smtClean="0">
                <a:latin typeface="+mn-ea"/>
                <a:ea typeface="+mn-ea"/>
              </a:rPr>
              <a:t>食べられる」の関係で繫がっています。</a:t>
            </a:r>
            <a:endParaRPr kumimoji="1" lang="en-US" altLang="ja-JP" dirty="0" smtClean="0">
              <a:latin typeface="+mn-ea"/>
              <a:ea typeface="+mn-ea"/>
            </a:endParaRPr>
          </a:p>
          <a:p>
            <a:r>
              <a:rPr kumimoji="1" lang="ja-JP" altLang="en-US" dirty="0" smtClean="0">
                <a:latin typeface="+mn-ea"/>
                <a:ea typeface="+mn-ea"/>
              </a:rPr>
              <a:t>これらを「消費者」といいます。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「分解者」は、生物の死体や排泄物を、生産者が利用可能な栄養分に変えます。</a:t>
            </a:r>
            <a:endParaRPr kumimoji="1" lang="en-US" altLang="ja-JP" dirty="0" smtClean="0">
              <a:latin typeface="+mn-ea"/>
              <a:ea typeface="+mn-ea"/>
            </a:endParaRPr>
          </a:p>
          <a:p>
            <a:endParaRPr kumimoji="1" lang="en-US" altLang="ja-JP" dirty="0" smtClean="0">
              <a:latin typeface="+mn-ea"/>
              <a:ea typeface="+mn-ea"/>
            </a:endParaRPr>
          </a:p>
          <a:p>
            <a:pPr defTabSz="913820">
              <a:defRPr/>
            </a:pPr>
            <a:r>
              <a:rPr kumimoji="1" lang="ja-JP" altLang="en-US" dirty="0" smtClean="0">
                <a:latin typeface="+mn-ea"/>
                <a:ea typeface="+mn-ea"/>
              </a:rPr>
              <a:t>このように、太陽の光や水などの非生物的環境と、生物とのつながりのことを「生態系」といいます。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＜参考＞</a:t>
            </a:r>
            <a:endParaRPr kumimoji="1" lang="en-US" altLang="ja-JP" dirty="0" smtClean="0">
              <a:latin typeface="+mn-ea"/>
              <a:ea typeface="+mn-ea"/>
            </a:endParaRPr>
          </a:p>
          <a:p>
            <a:r>
              <a:rPr kumimoji="1" lang="ja-JP" altLang="en-US" dirty="0" smtClean="0">
                <a:latin typeface="+mn-ea"/>
                <a:ea typeface="+mn-ea"/>
              </a:rPr>
              <a:t>生物同士の代表的なつながりは「食べる</a:t>
            </a:r>
            <a:r>
              <a:rPr kumimoji="1" lang="en-US" altLang="ja-JP" dirty="0" smtClean="0">
                <a:latin typeface="+mn-ea"/>
                <a:ea typeface="+mn-ea"/>
              </a:rPr>
              <a:t>-</a:t>
            </a:r>
            <a:r>
              <a:rPr kumimoji="1" lang="ja-JP" altLang="en-US" dirty="0" smtClean="0">
                <a:latin typeface="+mn-ea"/>
                <a:ea typeface="+mn-ea"/>
              </a:rPr>
              <a:t>食べられる」の関係ですが、それ以外にも、アリがアブラムシからエサをもらう代わりに、アブラムシの天敵であるテントウムシを追い払うといた「相利共生」や、片方だけ利益を得て片方は損をする「寄生」といったつながりがあります。</a:t>
            </a:r>
            <a:endParaRPr kumimoji="1" lang="en-US" altLang="ja-JP" dirty="0" smtClean="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16</a:t>
            </a:fld>
            <a:endParaRPr kumimoji="1" lang="ja-JP" altLang="en-US"/>
          </a:p>
        </p:txBody>
      </p:sp>
    </p:spTree>
    <p:extLst>
      <p:ext uri="{BB962C8B-B14F-4D97-AF65-F5344CB8AC3E}">
        <p14:creationId xmlns:p14="http://schemas.microsoft.com/office/powerpoint/2010/main" val="1980567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5</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●生態系の多様性</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森林では森林の、海では海の、都市では都市の生態系が成立しています。</a:t>
            </a:r>
            <a:endParaRPr kumimoji="1" lang="en-US" altLang="ja-JP" dirty="0" smtClean="0">
              <a:latin typeface="+mn-ea"/>
              <a:ea typeface="+mn-ea"/>
            </a:endParaRPr>
          </a:p>
          <a:p>
            <a:r>
              <a:rPr kumimoji="1" lang="ja-JP" altLang="en-US" dirty="0" smtClean="0">
                <a:latin typeface="+mn-ea"/>
                <a:ea typeface="+mn-ea"/>
              </a:rPr>
              <a:t>さまざまな環境にそれぞれの生態系が成立していることを生態系の多様性といいます。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ただし、それぞれの生態系は孤立したものではなく、どこかでほかの生態系とつながっています。</a:t>
            </a:r>
            <a:endParaRPr kumimoji="1" lang="en-US" altLang="ja-JP" dirty="0" smtClean="0">
              <a:latin typeface="+mn-ea"/>
              <a:ea typeface="+mn-ea"/>
            </a:endParaRPr>
          </a:p>
          <a:p>
            <a:r>
              <a:rPr kumimoji="1" lang="ja-JP" altLang="en-US" dirty="0" smtClean="0">
                <a:latin typeface="+mn-ea"/>
                <a:ea typeface="+mn-ea"/>
              </a:rPr>
              <a:t>大きくみれば、地球全体をひとつの大きな生態系として捉えることもできます。</a:t>
            </a:r>
          </a:p>
        </p:txBody>
      </p:sp>
      <p:sp>
        <p:nvSpPr>
          <p:cNvPr id="4" name="スライド番号プレースホルダー 3"/>
          <p:cNvSpPr>
            <a:spLocks noGrp="1"/>
          </p:cNvSpPr>
          <p:nvPr>
            <p:ph type="sldNum" sz="quarter" idx="10"/>
          </p:nvPr>
        </p:nvSpPr>
        <p:spPr/>
        <p:txBody>
          <a:bodyPr/>
          <a:lstStyle/>
          <a:p>
            <a:fld id="{614B14C2-4730-45D2-93CA-A1635B7E67F1}" type="slidenum">
              <a:rPr kumimoji="1" lang="ja-JP" altLang="en-US" smtClean="0"/>
              <a:t>17</a:t>
            </a:fld>
            <a:endParaRPr kumimoji="1" lang="ja-JP" altLang="en-US"/>
          </a:p>
        </p:txBody>
      </p:sp>
    </p:spTree>
    <p:extLst>
      <p:ext uri="{BB962C8B-B14F-4D97-AF65-F5344CB8AC3E}">
        <p14:creationId xmlns:p14="http://schemas.microsoft.com/office/powerpoint/2010/main" val="3046892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109" y="4648736"/>
            <a:ext cx="5389563" cy="4441667"/>
          </a:xfrm>
        </p:spPr>
        <p:txBody>
          <a:bodyPr/>
          <a:lstStyle/>
          <a:p>
            <a:r>
              <a:rPr kumimoji="1" lang="en-US" altLang="ja-JP" dirty="0" smtClean="0">
                <a:latin typeface="+mn-ea"/>
                <a:ea typeface="+mn-ea"/>
              </a:rPr>
              <a:t>【</a:t>
            </a:r>
            <a:r>
              <a:rPr kumimoji="1" lang="ja-JP" altLang="en-US" dirty="0" smtClean="0">
                <a:latin typeface="+mn-ea"/>
                <a:ea typeface="+mn-ea"/>
              </a:rPr>
              <a:t>ワークシート；生態系の多様性</a:t>
            </a:r>
            <a:r>
              <a:rPr kumimoji="1" lang="en-US" altLang="ja-JP" dirty="0" smtClean="0">
                <a:latin typeface="+mn-ea"/>
                <a:ea typeface="+mn-ea"/>
              </a:rPr>
              <a:t>】</a:t>
            </a:r>
          </a:p>
          <a:p>
            <a:endParaRPr kumimoji="1" lang="en-US" altLang="ja-JP" dirty="0" smtClean="0">
              <a:latin typeface="+mn-ea"/>
              <a:ea typeface="+mn-ea"/>
            </a:endParaRPr>
          </a:p>
          <a:p>
            <a:r>
              <a:rPr kumimoji="1" lang="ja-JP" altLang="en-US" dirty="0" smtClean="0">
                <a:latin typeface="+mn-ea"/>
                <a:ea typeface="+mn-ea"/>
              </a:rPr>
              <a:t>わたしたちやみなさんの身近にある環境はなんでしょう？</a:t>
            </a:r>
            <a:endParaRPr kumimoji="1" lang="en-US" altLang="ja-JP" dirty="0" smtClean="0">
              <a:latin typeface="+mn-ea"/>
              <a:ea typeface="+mn-ea"/>
            </a:endParaRPr>
          </a:p>
          <a:p>
            <a:r>
              <a:rPr kumimoji="1" lang="ja-JP" altLang="en-US" dirty="0" smtClean="0">
                <a:latin typeface="+mn-ea"/>
                <a:ea typeface="+mn-ea"/>
              </a:rPr>
              <a:t>また、そこにはどのような生物がいるでしょう？</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公園やビル、川や田んぼ・・・</a:t>
            </a:r>
            <a:endParaRPr kumimoji="1" lang="en-US" altLang="ja-JP" dirty="0" smtClean="0">
              <a:latin typeface="+mn-ea"/>
              <a:ea typeface="+mn-ea"/>
            </a:endParaRPr>
          </a:p>
          <a:p>
            <a:r>
              <a:rPr kumimoji="1" lang="ja-JP" altLang="en-US" dirty="0" smtClean="0">
                <a:latin typeface="+mn-ea"/>
                <a:ea typeface="+mn-ea"/>
              </a:rPr>
              <a:t>鳥が鳴いていた、チョウが飛んでいた、魚釣りをした・・・そのようなことを思い出してみてください。</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どうでしたか？</a:t>
            </a:r>
            <a:endParaRPr kumimoji="1" lang="en-US" altLang="ja-JP" dirty="0" smtClean="0">
              <a:latin typeface="+mn-ea"/>
              <a:ea typeface="+mn-ea"/>
            </a:endParaRPr>
          </a:p>
          <a:p>
            <a:r>
              <a:rPr kumimoji="1" lang="ja-JP" altLang="en-US" dirty="0" smtClean="0">
                <a:latin typeface="+mn-ea"/>
                <a:ea typeface="+mn-ea"/>
              </a:rPr>
              <a:t>普段意識をしていないだけで、みなさんはすでに色々な環境に触れていたのではないでしょうか。</a:t>
            </a:r>
            <a:endParaRPr kumimoji="1" lang="en-US" altLang="ja-JP" dirty="0" smtClean="0">
              <a:latin typeface="+mn-ea"/>
              <a:ea typeface="+mn-ea"/>
            </a:endParaRPr>
          </a:p>
          <a:p>
            <a:r>
              <a:rPr kumimoji="1" lang="ja-JP" altLang="en-US" dirty="0" smtClean="0">
                <a:latin typeface="+mn-ea"/>
                <a:ea typeface="+mn-ea"/>
              </a:rPr>
              <a:t>そのことは、みなさんがその場所の生態系とつながりをもっていることを示します。</a:t>
            </a:r>
            <a:endParaRPr kumimoji="1" lang="en-US" altLang="ja-JP" dirty="0" smtClean="0">
              <a:latin typeface="+mn-ea"/>
              <a:ea typeface="+mn-ea"/>
            </a:endParaRPr>
          </a:p>
          <a:p>
            <a:endParaRPr kumimoji="1" lang="en-US" altLang="ja-JP" dirty="0" smtClean="0">
              <a:latin typeface="+mn-ea"/>
              <a:ea typeface="+mn-ea"/>
            </a:endParaRPr>
          </a:p>
          <a:p>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18</a:t>
            </a:fld>
            <a:endParaRPr kumimoji="1" lang="ja-JP" altLang="en-US"/>
          </a:p>
        </p:txBody>
      </p:sp>
    </p:spTree>
    <p:extLst>
      <p:ext uri="{BB962C8B-B14F-4D97-AF65-F5344CB8AC3E}">
        <p14:creationId xmlns:p14="http://schemas.microsoft.com/office/powerpoint/2010/main" val="3346666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6</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●種の多様性</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たくさんの種の生物が生きていることを「種の多様性」といいます。</a:t>
            </a:r>
            <a:endParaRPr kumimoji="1" lang="en-US" altLang="ja-JP" dirty="0" smtClean="0">
              <a:latin typeface="+mn-ea"/>
              <a:ea typeface="+mn-ea"/>
            </a:endParaRPr>
          </a:p>
          <a:p>
            <a:r>
              <a:rPr kumimoji="1" lang="ja-JP" altLang="en-US" dirty="0" smtClean="0">
                <a:latin typeface="+mn-ea"/>
                <a:ea typeface="+mn-ea"/>
              </a:rPr>
              <a:t>地球上には約</a:t>
            </a:r>
            <a:r>
              <a:rPr kumimoji="1" lang="en-US" altLang="ja-JP" dirty="0" smtClean="0">
                <a:latin typeface="+mn-ea"/>
                <a:ea typeface="+mn-ea"/>
              </a:rPr>
              <a:t>175</a:t>
            </a:r>
            <a:r>
              <a:rPr kumimoji="1" lang="ja-JP" altLang="en-US" dirty="0" smtClean="0">
                <a:latin typeface="+mn-ea"/>
                <a:ea typeface="+mn-ea"/>
              </a:rPr>
              <a:t>万種の生物が存在するといわれています。</a:t>
            </a:r>
            <a:endParaRPr kumimoji="1" lang="en-US" altLang="ja-JP" dirty="0" smtClean="0">
              <a:latin typeface="+mn-ea"/>
              <a:ea typeface="+mn-ea"/>
            </a:endParaRPr>
          </a:p>
          <a:p>
            <a:r>
              <a:rPr kumimoji="1" lang="ja-JP" altLang="en-US" dirty="0" smtClean="0">
                <a:latin typeface="+mn-ea"/>
                <a:ea typeface="+mn-ea"/>
              </a:rPr>
              <a:t>そのうち、日本には約９万種、大阪には</a:t>
            </a:r>
            <a:r>
              <a:rPr kumimoji="1" lang="en-US" altLang="ja-JP" dirty="0" smtClean="0">
                <a:latin typeface="+mn-ea"/>
                <a:ea typeface="+mn-ea"/>
              </a:rPr>
              <a:t>8,700</a:t>
            </a:r>
            <a:r>
              <a:rPr kumimoji="1" lang="ja-JP" altLang="en-US" dirty="0" smtClean="0">
                <a:latin typeface="+mn-ea"/>
                <a:ea typeface="+mn-ea"/>
              </a:rPr>
              <a:t>種の生物がいるといわれています。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また、それぞれの生物はそれぞれの生息に適した環境の中で生きています。</a:t>
            </a:r>
          </a:p>
          <a:p>
            <a:r>
              <a:rPr kumimoji="1" lang="ja-JP" altLang="en-US" dirty="0" smtClean="0">
                <a:latin typeface="+mn-ea"/>
                <a:ea typeface="+mn-ea"/>
              </a:rPr>
              <a:t>例えば、左の写真は能勢町にある地黄（じおう）湿地、右の写真は泉南市と阪南市にまたがる男里川（おのさとがわ）河口部の干潟です。</a:t>
            </a:r>
            <a:endParaRPr kumimoji="1" lang="en-US" altLang="ja-JP" dirty="0" smtClean="0">
              <a:latin typeface="+mn-ea"/>
              <a:ea typeface="+mn-ea"/>
            </a:endParaRPr>
          </a:p>
          <a:p>
            <a:r>
              <a:rPr kumimoji="1" lang="ja-JP" altLang="en-US" dirty="0" smtClean="0">
                <a:latin typeface="+mn-ea"/>
                <a:ea typeface="+mn-ea"/>
              </a:rPr>
              <a:t>環境が違えば、それぞれ生息している生物は違います。</a:t>
            </a:r>
            <a:endParaRPr kumimoji="1" lang="en-US" altLang="ja-JP" dirty="0" smtClean="0">
              <a:latin typeface="+mn-ea"/>
              <a:ea typeface="+mn-ea"/>
            </a:endParaRPr>
          </a:p>
          <a:p>
            <a:r>
              <a:rPr kumimoji="1" lang="ja-JP" altLang="en-US" dirty="0" smtClean="0">
                <a:latin typeface="+mn-ea"/>
                <a:ea typeface="+mn-ea"/>
              </a:rPr>
              <a:t>（冊子</a:t>
            </a:r>
            <a:r>
              <a:rPr kumimoji="1" lang="en-US" altLang="ja-JP" dirty="0" smtClean="0">
                <a:latin typeface="+mn-ea"/>
                <a:ea typeface="+mn-ea"/>
              </a:rPr>
              <a:t>26</a:t>
            </a:r>
            <a:r>
              <a:rPr kumimoji="1" lang="ja-JP" altLang="en-US" dirty="0" smtClean="0">
                <a:latin typeface="+mn-ea"/>
                <a:ea typeface="+mn-ea"/>
              </a:rPr>
              <a:t>ページ「湿地」、冊子</a:t>
            </a:r>
            <a:r>
              <a:rPr kumimoji="1" lang="en-US" altLang="ja-JP" dirty="0" smtClean="0">
                <a:latin typeface="+mn-ea"/>
                <a:ea typeface="+mn-ea"/>
              </a:rPr>
              <a:t>29</a:t>
            </a:r>
            <a:r>
              <a:rPr kumimoji="1" lang="ja-JP" altLang="en-US" dirty="0" smtClean="0">
                <a:latin typeface="+mn-ea"/>
                <a:ea typeface="+mn-ea"/>
              </a:rPr>
              <a:t>ページ「干潟」）</a:t>
            </a:r>
            <a:endParaRPr kumimoji="1" lang="en-US" altLang="ja-JP" dirty="0" smtClean="0">
              <a:latin typeface="+mn-ea"/>
              <a:ea typeface="+mn-ea"/>
            </a:endParaRPr>
          </a:p>
          <a:p>
            <a:endParaRPr kumimoji="1" lang="en-US" altLang="ja-JP" dirty="0" smtClean="0">
              <a:latin typeface="+mn-ea"/>
              <a:ea typeface="+mn-ea"/>
            </a:endParaRPr>
          </a:p>
          <a:p>
            <a:endParaRPr kumimoji="1" lang="en-US" altLang="ja-JP" dirty="0" smtClean="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19</a:t>
            </a:fld>
            <a:endParaRPr kumimoji="1" lang="ja-JP" altLang="en-US"/>
          </a:p>
        </p:txBody>
      </p:sp>
    </p:spTree>
    <p:extLst>
      <p:ext uri="{BB962C8B-B14F-4D97-AF65-F5344CB8AC3E}">
        <p14:creationId xmlns:p14="http://schemas.microsoft.com/office/powerpoint/2010/main" val="1703960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2</a:t>
            </a:fld>
            <a:endParaRPr kumimoji="1" lang="ja-JP" altLang="en-US" dirty="0"/>
          </a:p>
        </p:txBody>
      </p:sp>
    </p:spTree>
    <p:extLst>
      <p:ext uri="{BB962C8B-B14F-4D97-AF65-F5344CB8AC3E}">
        <p14:creationId xmlns:p14="http://schemas.microsoft.com/office/powerpoint/2010/main" val="2313731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6</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●遺伝子の多様性</a:t>
            </a:r>
            <a:endParaRPr kumimoji="1" lang="en-US" altLang="ja-JP" dirty="0" smtClean="0">
              <a:latin typeface="+mn-ea"/>
              <a:ea typeface="+mn-ea"/>
            </a:endParaRPr>
          </a:p>
          <a:p>
            <a:endParaRPr kumimoji="1" lang="en-US" altLang="ja-JP" dirty="0" smtClean="0">
              <a:latin typeface="+mn-ea"/>
              <a:ea typeface="+mn-ea"/>
            </a:endParaRPr>
          </a:p>
          <a:p>
            <a:pPr defTabSz="913820">
              <a:defRPr/>
            </a:pPr>
            <a:r>
              <a:rPr lang="ja-JP" altLang="en-US" dirty="0">
                <a:latin typeface="+mn-ea"/>
                <a:ea typeface="+mn-ea"/>
                <a:cs typeface="メイリオ" panose="020B0604030504040204" pitchFamily="50" charset="-128"/>
              </a:rPr>
              <a:t>私たち生物の設計図ともいえるのが「遺伝子」です。</a:t>
            </a:r>
            <a:endParaRPr lang="en-US" altLang="ja-JP" dirty="0">
              <a:latin typeface="+mn-ea"/>
              <a:ea typeface="+mn-ea"/>
              <a:cs typeface="メイリオ" panose="020B0604030504040204" pitchFamily="50" charset="-128"/>
            </a:endParaRPr>
          </a:p>
          <a:p>
            <a:pPr defTabSz="913820">
              <a:defRPr/>
            </a:pPr>
            <a:r>
              <a:rPr lang="ja-JP" altLang="en-US" dirty="0">
                <a:latin typeface="+mn-ea"/>
                <a:ea typeface="+mn-ea"/>
                <a:cs typeface="メイリオ" panose="020B0604030504040204" pitchFamily="50" charset="-128"/>
              </a:rPr>
              <a:t>遺伝子の違いは、顔</a:t>
            </a:r>
            <a:r>
              <a:rPr lang="ja-JP" altLang="en-US" dirty="0" err="1">
                <a:latin typeface="+mn-ea"/>
                <a:ea typeface="+mn-ea"/>
                <a:cs typeface="メイリオ" panose="020B0604030504040204" pitchFamily="50" charset="-128"/>
              </a:rPr>
              <a:t>だちや</a:t>
            </a:r>
            <a:r>
              <a:rPr lang="ja-JP" altLang="en-US" dirty="0">
                <a:latin typeface="+mn-ea"/>
                <a:ea typeface="+mn-ea"/>
                <a:cs typeface="メイリオ" panose="020B0604030504040204" pitchFamily="50" charset="-128"/>
              </a:rPr>
              <a:t>模様といった見た目の違いや、病気や暑さ・寒さに対する強さなど、環境への適応力にも影響します。</a:t>
            </a:r>
            <a:endParaRPr lang="en-US" altLang="ja-JP" dirty="0">
              <a:latin typeface="+mn-ea"/>
              <a:ea typeface="+mn-ea"/>
              <a:cs typeface="メイリオ" panose="020B0604030504040204" pitchFamily="50" charset="-128"/>
            </a:endParaRPr>
          </a:p>
          <a:p>
            <a:pPr defTabSz="913820">
              <a:defRPr/>
            </a:pPr>
            <a:endParaRPr lang="en-US" altLang="ja-JP" dirty="0">
              <a:latin typeface="+mn-ea"/>
              <a:ea typeface="+mn-ea"/>
              <a:cs typeface="メイリオ" panose="020B0604030504040204" pitchFamily="50" charset="-128"/>
            </a:endParaRPr>
          </a:p>
          <a:p>
            <a:pPr defTabSz="913820">
              <a:defRPr/>
            </a:pPr>
            <a:r>
              <a:rPr lang="ja-JP" altLang="en-US" dirty="0">
                <a:latin typeface="+mn-ea"/>
                <a:ea typeface="+mn-ea"/>
                <a:cs typeface="メイリオ" panose="020B0604030504040204" pitchFamily="50" charset="-128"/>
              </a:rPr>
              <a:t>例えば、この写真は「ナミテントウ」というテントウムシの仲間です。</a:t>
            </a:r>
            <a:endParaRPr lang="en-US" altLang="ja-JP" dirty="0">
              <a:latin typeface="+mn-ea"/>
              <a:ea typeface="+mn-ea"/>
              <a:cs typeface="メイリオ" panose="020B0604030504040204" pitchFamily="50" charset="-128"/>
            </a:endParaRPr>
          </a:p>
          <a:p>
            <a:pPr defTabSz="913820">
              <a:defRPr/>
            </a:pPr>
            <a:r>
              <a:rPr lang="ja-JP" altLang="en-US" dirty="0">
                <a:latin typeface="+mn-ea"/>
                <a:ea typeface="+mn-ea"/>
                <a:cs typeface="メイリオ" panose="020B0604030504040204" pitchFamily="50" charset="-128"/>
              </a:rPr>
              <a:t>同じ種ですが、体の模様や色は個体により異なります。</a:t>
            </a:r>
            <a:endParaRPr lang="en-US" altLang="ja-JP" dirty="0">
              <a:latin typeface="+mn-ea"/>
              <a:ea typeface="+mn-ea"/>
              <a:cs typeface="メイリオ" panose="020B0604030504040204" pitchFamily="50" charset="-128"/>
            </a:endParaRPr>
          </a:p>
          <a:p>
            <a:pPr defTabSz="913820">
              <a:defRPr/>
            </a:pPr>
            <a:endParaRPr lang="en-US" altLang="ja-JP" dirty="0">
              <a:latin typeface="+mn-ea"/>
              <a:ea typeface="+mn-ea"/>
              <a:cs typeface="メイリオ" panose="020B0604030504040204" pitchFamily="50" charset="-128"/>
            </a:endParaRPr>
          </a:p>
          <a:p>
            <a:pPr defTabSz="913820">
              <a:defRPr/>
            </a:pPr>
            <a:r>
              <a:rPr lang="ja-JP" altLang="en-US" dirty="0">
                <a:latin typeface="+mn-ea"/>
                <a:ea typeface="+mn-ea"/>
                <a:cs typeface="メイリオ" panose="020B0604030504040204" pitchFamily="50" charset="-128"/>
              </a:rPr>
              <a:t>（受講者と話し手の顔や声の違いなども）</a:t>
            </a:r>
            <a:endParaRPr lang="en-US" altLang="ja-JP" dirty="0">
              <a:latin typeface="+mn-ea"/>
              <a:ea typeface="+mn-ea"/>
              <a:cs typeface="メイリオ" panose="020B0604030504040204" pitchFamily="50" charset="-128"/>
            </a:endParaRPr>
          </a:p>
          <a:p>
            <a:pPr defTabSz="913820">
              <a:defRPr/>
            </a:pPr>
            <a:endParaRPr lang="en-US" altLang="ja-JP" dirty="0">
              <a:latin typeface="+mn-ea"/>
              <a:ea typeface="+mn-ea"/>
              <a:cs typeface="メイリオ" panose="020B0604030504040204" pitchFamily="50" charset="-128"/>
            </a:endParaRPr>
          </a:p>
          <a:p>
            <a:pPr defTabSz="913820">
              <a:defRPr/>
            </a:pPr>
            <a:r>
              <a:rPr lang="ja-JP" altLang="en-US" dirty="0">
                <a:latin typeface="+mn-ea"/>
                <a:ea typeface="+mn-ea"/>
                <a:cs typeface="メイリオ" panose="020B0604030504040204" pitchFamily="50" charset="-128"/>
              </a:rPr>
              <a:t>それぞれの「個性」とも言い換えることができるでしょう。</a:t>
            </a:r>
            <a:endParaRPr lang="en-US" altLang="ja-JP" dirty="0">
              <a:latin typeface="+mn-ea"/>
              <a:ea typeface="+mn-ea"/>
              <a:cs typeface="メイリオ" panose="020B0604030504040204" pitchFamily="50" charset="-128"/>
            </a:endParaRPr>
          </a:p>
          <a:p>
            <a:pPr defTabSz="913820">
              <a:defRPr/>
            </a:pPr>
            <a:r>
              <a:rPr lang="ja-JP" altLang="en-US" dirty="0">
                <a:latin typeface="+mn-ea"/>
                <a:ea typeface="+mn-ea"/>
                <a:cs typeface="メイリオ" panose="020B0604030504040204" pitchFamily="50" charset="-128"/>
              </a:rPr>
              <a:t>同じ種の生物でも個体ごとに遺伝子が異なり、多様な個性をもつことを「遺伝子の多様性」といいます。</a:t>
            </a:r>
            <a:endParaRPr lang="en-US" altLang="ja-JP" dirty="0">
              <a:latin typeface="+mn-ea"/>
              <a:ea typeface="+mn-ea"/>
              <a:cs typeface="メイリオ" panose="020B0604030504040204" pitchFamily="50" charset="-128"/>
            </a:endParaRPr>
          </a:p>
          <a:p>
            <a:endParaRPr kumimoji="1" lang="en-US" altLang="ja-JP" dirty="0" smtClean="0">
              <a:latin typeface="+mn-ea"/>
              <a:ea typeface="+mn-ea"/>
            </a:endParaRPr>
          </a:p>
          <a:p>
            <a:r>
              <a:rPr kumimoji="1" lang="ja-JP" altLang="en-US" dirty="0" smtClean="0">
                <a:latin typeface="+mn-ea"/>
                <a:ea typeface="+mn-ea"/>
              </a:rPr>
              <a:t>以上が「生物多様性の</a:t>
            </a:r>
            <a:r>
              <a:rPr kumimoji="1" lang="en-US" altLang="ja-JP" dirty="0" smtClean="0">
                <a:latin typeface="+mn-ea"/>
                <a:ea typeface="+mn-ea"/>
              </a:rPr>
              <a:t>3</a:t>
            </a:r>
            <a:r>
              <a:rPr kumimoji="1" lang="ja-JP" altLang="en-US" dirty="0" err="1" smtClean="0">
                <a:latin typeface="+mn-ea"/>
                <a:ea typeface="+mn-ea"/>
              </a:rPr>
              <a:t>つの</a:t>
            </a:r>
            <a:r>
              <a:rPr kumimoji="1" lang="ja-JP" altLang="en-US" dirty="0" smtClean="0">
                <a:latin typeface="+mn-ea"/>
                <a:ea typeface="+mn-ea"/>
              </a:rPr>
              <a:t>階層」です。</a:t>
            </a:r>
            <a:endParaRPr kumimoji="1" lang="en-US" altLang="ja-JP" dirty="0" smtClean="0">
              <a:latin typeface="+mn-ea"/>
              <a:ea typeface="+mn-ea"/>
            </a:endParaRPr>
          </a:p>
          <a:p>
            <a:r>
              <a:rPr kumimoji="1" lang="ja-JP" altLang="en-US" dirty="0" smtClean="0">
                <a:latin typeface="+mn-ea"/>
                <a:ea typeface="+mn-ea"/>
              </a:rPr>
              <a:t>生物多様性が意味する「様々な個性をもつたくさんの生物」は「遺伝子の多様性」や「種の多様性」として、「環境とのつながり合い」は「生態系の多様性」として、捉えることができます。</a:t>
            </a: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20</a:t>
            </a:fld>
            <a:endParaRPr kumimoji="1" lang="ja-JP" altLang="en-US"/>
          </a:p>
        </p:txBody>
      </p:sp>
    </p:spTree>
    <p:extLst>
      <p:ext uri="{BB962C8B-B14F-4D97-AF65-F5344CB8AC3E}">
        <p14:creationId xmlns:p14="http://schemas.microsoft.com/office/powerpoint/2010/main" val="317437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7</a:t>
            </a:r>
            <a:r>
              <a:rPr kumimoji="1" lang="ja-JP" altLang="en-US" dirty="0" smtClean="0">
                <a:latin typeface="+mn-ea"/>
                <a:ea typeface="+mn-ea"/>
              </a:rPr>
              <a:t>ページから</a:t>
            </a:r>
            <a:r>
              <a:rPr kumimoji="1" lang="en-US" altLang="ja-JP" dirty="0" smtClean="0">
                <a:latin typeface="+mn-ea"/>
                <a:ea typeface="+mn-ea"/>
              </a:rPr>
              <a:t>8</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●生物多様性の</a:t>
            </a:r>
            <a:r>
              <a:rPr kumimoji="1" lang="en-US" altLang="ja-JP" dirty="0" smtClean="0">
                <a:latin typeface="+mn-ea"/>
                <a:ea typeface="+mn-ea"/>
              </a:rPr>
              <a:t>4</a:t>
            </a:r>
            <a:r>
              <a:rPr kumimoji="1" lang="ja-JP" altLang="en-US" dirty="0" err="1" smtClean="0">
                <a:latin typeface="+mn-ea"/>
                <a:ea typeface="+mn-ea"/>
              </a:rPr>
              <a:t>つの</a:t>
            </a:r>
            <a:r>
              <a:rPr kumimoji="1" lang="ja-JP" altLang="en-US" dirty="0" smtClean="0">
                <a:latin typeface="+mn-ea"/>
                <a:ea typeface="+mn-ea"/>
              </a:rPr>
              <a:t>危機</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生物多様性を理解するための</a:t>
            </a:r>
            <a:r>
              <a:rPr kumimoji="1" lang="en-US" altLang="ja-JP" dirty="0" smtClean="0">
                <a:latin typeface="+mn-ea"/>
                <a:ea typeface="+mn-ea"/>
              </a:rPr>
              <a:t>2</a:t>
            </a:r>
            <a:r>
              <a:rPr kumimoji="1" lang="ja-JP" altLang="en-US" dirty="0" smtClean="0">
                <a:latin typeface="+mn-ea"/>
                <a:ea typeface="+mn-ea"/>
              </a:rPr>
              <a:t>つ目のキーワードは、「生物多様性の</a:t>
            </a:r>
            <a:r>
              <a:rPr kumimoji="1" lang="en-US" altLang="ja-JP" dirty="0" smtClean="0">
                <a:latin typeface="+mn-ea"/>
                <a:ea typeface="+mn-ea"/>
              </a:rPr>
              <a:t>4</a:t>
            </a:r>
            <a:r>
              <a:rPr kumimoji="1" lang="ja-JP" altLang="en-US" dirty="0" err="1" smtClean="0">
                <a:latin typeface="+mn-ea"/>
                <a:ea typeface="+mn-ea"/>
              </a:rPr>
              <a:t>つの</a:t>
            </a:r>
            <a:r>
              <a:rPr kumimoji="1" lang="ja-JP" altLang="en-US" dirty="0" smtClean="0">
                <a:latin typeface="+mn-ea"/>
                <a:ea typeface="+mn-ea"/>
              </a:rPr>
              <a:t>危機」です。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生物多様性の</a:t>
            </a:r>
            <a:r>
              <a:rPr kumimoji="1" lang="en-US" altLang="ja-JP" dirty="0" smtClean="0">
                <a:latin typeface="+mn-ea"/>
                <a:ea typeface="+mn-ea"/>
              </a:rPr>
              <a:t>3</a:t>
            </a:r>
            <a:r>
              <a:rPr kumimoji="1" lang="ja-JP" altLang="en-US" dirty="0" err="1" smtClean="0">
                <a:latin typeface="+mn-ea"/>
                <a:ea typeface="+mn-ea"/>
              </a:rPr>
              <a:t>つの</a:t>
            </a:r>
            <a:r>
              <a:rPr kumimoji="1" lang="ja-JP" altLang="en-US" dirty="0" smtClean="0">
                <a:latin typeface="+mn-ea"/>
                <a:ea typeface="+mn-ea"/>
              </a:rPr>
              <a:t>階層が健全に成立していることで豊かな生物多様性が維持されています。</a:t>
            </a:r>
            <a:endParaRPr kumimoji="1" lang="en-US" altLang="ja-JP" dirty="0" smtClean="0">
              <a:latin typeface="+mn-ea"/>
              <a:ea typeface="+mn-ea"/>
            </a:endParaRPr>
          </a:p>
          <a:p>
            <a:r>
              <a:rPr kumimoji="1" lang="ja-JP" altLang="en-US" dirty="0" smtClean="0">
                <a:latin typeface="+mn-ea"/>
                <a:ea typeface="+mn-ea"/>
              </a:rPr>
              <a:t>しかし、現在、日本の生物多様性には</a:t>
            </a:r>
            <a:r>
              <a:rPr kumimoji="1" lang="en-US" altLang="ja-JP" dirty="0" smtClean="0">
                <a:latin typeface="+mn-ea"/>
                <a:ea typeface="+mn-ea"/>
              </a:rPr>
              <a:t>4</a:t>
            </a:r>
            <a:r>
              <a:rPr kumimoji="1" lang="ja-JP" altLang="en-US" dirty="0" err="1" smtClean="0">
                <a:latin typeface="+mn-ea"/>
                <a:ea typeface="+mn-ea"/>
              </a:rPr>
              <a:t>つの</a:t>
            </a:r>
            <a:r>
              <a:rPr kumimoji="1" lang="ja-JP" altLang="en-US" dirty="0" smtClean="0">
                <a:latin typeface="+mn-ea"/>
                <a:ea typeface="+mn-ea"/>
              </a:rPr>
              <a:t>危機が迫っており、生物多様性の豊かさが失われつつあります。</a:t>
            </a:r>
            <a:endParaRPr kumimoji="1" lang="en-US" altLang="ja-JP" dirty="0" smtClean="0">
              <a:latin typeface="+mn-ea"/>
              <a:ea typeface="+mn-ea"/>
            </a:endParaRPr>
          </a:p>
          <a:p>
            <a:endParaRPr kumimoji="1" lang="en-US" altLang="ja-JP" dirty="0" smtClean="0">
              <a:latin typeface="+mn-ea"/>
              <a:ea typeface="+mn-ea"/>
            </a:endParaRPr>
          </a:p>
          <a:p>
            <a:r>
              <a:rPr kumimoji="1" lang="en-US" altLang="ja-JP" dirty="0" smtClean="0">
                <a:latin typeface="+mn-ea"/>
                <a:ea typeface="+mn-ea"/>
              </a:rPr>
              <a:t>4</a:t>
            </a:r>
            <a:r>
              <a:rPr kumimoji="1" lang="ja-JP" altLang="en-US" dirty="0" err="1" smtClean="0">
                <a:latin typeface="+mn-ea"/>
                <a:ea typeface="+mn-ea"/>
              </a:rPr>
              <a:t>つの</a:t>
            </a:r>
            <a:r>
              <a:rPr kumimoji="1" lang="ja-JP" altLang="en-US" dirty="0" smtClean="0">
                <a:latin typeface="+mn-ea"/>
                <a:ea typeface="+mn-ea"/>
              </a:rPr>
              <a:t>危機は、</a:t>
            </a:r>
            <a:endParaRPr kumimoji="1" lang="en-US" altLang="ja-JP" dirty="0" smtClean="0">
              <a:latin typeface="+mn-ea"/>
              <a:ea typeface="+mn-ea"/>
            </a:endParaRPr>
          </a:p>
          <a:p>
            <a:endParaRPr kumimoji="1" lang="en-US" altLang="ja-JP" dirty="0" smtClean="0">
              <a:latin typeface="+mn-ea"/>
              <a:ea typeface="+mn-ea"/>
            </a:endParaRPr>
          </a:p>
          <a:p>
            <a:r>
              <a:rPr lang="ja-JP" altLang="en-US" dirty="0">
                <a:latin typeface="+mn-ea"/>
                <a:ea typeface="+mn-ea"/>
                <a:cs typeface="メイリオ" panose="020B0604030504040204" pitchFamily="50" charset="-128"/>
              </a:rPr>
              <a:t>第</a:t>
            </a:r>
            <a:r>
              <a:rPr lang="en-US" altLang="ja-JP" dirty="0">
                <a:latin typeface="+mn-ea"/>
                <a:ea typeface="+mn-ea"/>
                <a:cs typeface="メイリオ" panose="020B0604030504040204" pitchFamily="50" charset="-128"/>
              </a:rPr>
              <a:t>1</a:t>
            </a:r>
            <a:r>
              <a:rPr lang="ja-JP" altLang="en-US" dirty="0">
                <a:latin typeface="+mn-ea"/>
                <a:ea typeface="+mn-ea"/>
                <a:cs typeface="メイリオ" panose="020B0604030504040204" pitchFamily="50" charset="-128"/>
              </a:rPr>
              <a:t>の危機：開発など人間活動による危機</a:t>
            </a:r>
            <a:endParaRPr lang="en-US" altLang="ja-JP" dirty="0">
              <a:latin typeface="+mn-ea"/>
              <a:ea typeface="+mn-ea"/>
              <a:cs typeface="メイリオ" panose="020B0604030504040204" pitchFamily="50" charset="-128"/>
            </a:endParaRPr>
          </a:p>
          <a:p>
            <a:r>
              <a:rPr lang="ja-JP" altLang="en-US" dirty="0">
                <a:latin typeface="+mn-ea"/>
                <a:ea typeface="+mn-ea"/>
                <a:cs typeface="メイリオ" panose="020B0604030504040204" pitchFamily="50" charset="-128"/>
              </a:rPr>
              <a:t>第</a:t>
            </a:r>
            <a:r>
              <a:rPr lang="en-US" altLang="ja-JP" dirty="0">
                <a:latin typeface="+mn-ea"/>
                <a:ea typeface="+mn-ea"/>
                <a:cs typeface="メイリオ" panose="020B0604030504040204" pitchFamily="50" charset="-128"/>
              </a:rPr>
              <a:t>2</a:t>
            </a:r>
            <a:r>
              <a:rPr lang="ja-JP" altLang="en-US" dirty="0">
                <a:latin typeface="+mn-ea"/>
                <a:ea typeface="+mn-ea"/>
                <a:cs typeface="メイリオ" panose="020B0604030504040204" pitchFamily="50" charset="-128"/>
              </a:rPr>
              <a:t>の危機：自然に対する働きかけの縮小による危機</a:t>
            </a:r>
            <a:endParaRPr lang="en-US" altLang="ja-JP" dirty="0">
              <a:latin typeface="+mn-ea"/>
              <a:ea typeface="+mn-ea"/>
              <a:cs typeface="メイリオ" panose="020B0604030504040204" pitchFamily="50" charset="-128"/>
            </a:endParaRPr>
          </a:p>
          <a:p>
            <a:r>
              <a:rPr lang="ja-JP" altLang="en-US" dirty="0">
                <a:latin typeface="+mn-ea"/>
                <a:ea typeface="+mn-ea"/>
                <a:cs typeface="メイリオ" panose="020B0604030504040204" pitchFamily="50" charset="-128"/>
              </a:rPr>
              <a:t>第</a:t>
            </a:r>
            <a:r>
              <a:rPr lang="en-US" altLang="ja-JP" dirty="0">
                <a:latin typeface="+mn-ea"/>
                <a:ea typeface="+mn-ea"/>
                <a:cs typeface="メイリオ" panose="020B0604030504040204" pitchFamily="50" charset="-128"/>
              </a:rPr>
              <a:t>3</a:t>
            </a:r>
            <a:r>
              <a:rPr lang="ja-JP" altLang="en-US" dirty="0">
                <a:latin typeface="+mn-ea"/>
                <a:ea typeface="+mn-ea"/>
                <a:cs typeface="メイリオ" panose="020B0604030504040204" pitchFamily="50" charset="-128"/>
              </a:rPr>
              <a:t>の危機：人間により持ち込まれたものによる危機</a:t>
            </a:r>
            <a:endParaRPr lang="en-US" altLang="ja-JP" dirty="0">
              <a:latin typeface="+mn-ea"/>
              <a:ea typeface="+mn-ea"/>
              <a:cs typeface="メイリオ" panose="020B0604030504040204" pitchFamily="50" charset="-128"/>
            </a:endParaRPr>
          </a:p>
          <a:p>
            <a:r>
              <a:rPr lang="ja-JP" altLang="en-US" dirty="0">
                <a:latin typeface="+mn-ea"/>
                <a:ea typeface="+mn-ea"/>
                <a:cs typeface="メイリオ" panose="020B0604030504040204" pitchFamily="50" charset="-128"/>
              </a:rPr>
              <a:t>第</a:t>
            </a:r>
            <a:r>
              <a:rPr lang="en-US" altLang="ja-JP" dirty="0">
                <a:latin typeface="+mn-ea"/>
                <a:ea typeface="+mn-ea"/>
                <a:cs typeface="メイリオ" panose="020B0604030504040204" pitchFamily="50" charset="-128"/>
              </a:rPr>
              <a:t>4</a:t>
            </a:r>
            <a:r>
              <a:rPr lang="ja-JP" altLang="en-US" dirty="0">
                <a:latin typeface="+mn-ea"/>
                <a:ea typeface="+mn-ea"/>
                <a:cs typeface="メイリオ" panose="020B0604030504040204" pitchFamily="50" charset="-128"/>
              </a:rPr>
              <a:t>の危機：地球環境の変化による</a:t>
            </a:r>
            <a:r>
              <a:rPr lang="ja-JP" altLang="en-US" dirty="0" smtClean="0">
                <a:latin typeface="+mn-ea"/>
                <a:ea typeface="+mn-ea"/>
                <a:cs typeface="メイリオ" panose="020B0604030504040204" pitchFamily="50" charset="-128"/>
              </a:rPr>
              <a:t>危機</a:t>
            </a:r>
            <a:endParaRPr lang="en-US" altLang="ja-JP" dirty="0" smtClean="0">
              <a:latin typeface="+mn-ea"/>
              <a:ea typeface="+mn-ea"/>
              <a:cs typeface="メイリオ" panose="020B0604030504040204" pitchFamily="50" charset="-128"/>
            </a:endParaRPr>
          </a:p>
          <a:p>
            <a:endParaRPr lang="en-US" altLang="ja-JP" dirty="0" smtClean="0">
              <a:latin typeface="+mn-ea"/>
              <a:ea typeface="+mn-ea"/>
              <a:cs typeface="メイリオ" panose="020B0604030504040204" pitchFamily="50" charset="-128"/>
            </a:endParaRPr>
          </a:p>
          <a:p>
            <a:r>
              <a:rPr lang="ja-JP" altLang="en-US" dirty="0" smtClean="0">
                <a:latin typeface="+mn-ea"/>
                <a:ea typeface="+mn-ea"/>
                <a:cs typeface="メイリオ" panose="020B0604030504040204" pitchFamily="50" charset="-128"/>
              </a:rPr>
              <a:t>に分けられます。</a:t>
            </a:r>
            <a:endParaRPr lang="en-US" altLang="ja-JP" dirty="0" smtClean="0">
              <a:latin typeface="+mn-ea"/>
              <a:ea typeface="+mn-ea"/>
              <a:cs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21</a:t>
            </a:fld>
            <a:endParaRPr kumimoji="1" lang="ja-JP" altLang="en-US"/>
          </a:p>
        </p:txBody>
      </p:sp>
    </p:spTree>
    <p:extLst>
      <p:ext uri="{BB962C8B-B14F-4D97-AF65-F5344CB8AC3E}">
        <p14:creationId xmlns:p14="http://schemas.microsoft.com/office/powerpoint/2010/main" val="4163076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7</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●第</a:t>
            </a:r>
            <a:r>
              <a:rPr kumimoji="1" lang="en-US" altLang="ja-JP" dirty="0" smtClean="0">
                <a:latin typeface="+mn-ea"/>
                <a:ea typeface="+mn-ea"/>
              </a:rPr>
              <a:t>1</a:t>
            </a:r>
            <a:r>
              <a:rPr kumimoji="1" lang="ja-JP" altLang="en-US" dirty="0" smtClean="0">
                <a:latin typeface="+mn-ea"/>
                <a:ea typeface="+mn-ea"/>
              </a:rPr>
              <a:t>の危機　開発など人間活動による危機</a:t>
            </a:r>
            <a:endParaRPr kumimoji="1" lang="en-US" altLang="ja-JP" dirty="0" smtClean="0">
              <a:latin typeface="+mn-ea"/>
              <a:ea typeface="+mn-ea"/>
            </a:endParaRPr>
          </a:p>
          <a:p>
            <a:endParaRPr kumimoji="1" lang="en-US" altLang="ja-JP" dirty="0" smtClean="0">
              <a:latin typeface="+mn-ea"/>
              <a:ea typeface="+mn-ea"/>
            </a:endParaRPr>
          </a:p>
          <a:p>
            <a:pPr>
              <a:defRPr/>
            </a:pPr>
            <a:r>
              <a:rPr lang="ja-JP" altLang="en-US" dirty="0">
                <a:latin typeface="+mn-ea"/>
                <a:ea typeface="+mn-ea"/>
                <a:cs typeface="メイリオ" panose="020B0604030504040204" pitchFamily="50" charset="-128"/>
              </a:rPr>
              <a:t>森林を切り拓いたり、山を切り崩すなどの自然を改変する人間活動は、生物の生息場所を壊し、生態系を崩してしまいます。</a:t>
            </a:r>
            <a:endParaRPr lang="en-US" altLang="ja-JP" dirty="0">
              <a:latin typeface="+mn-ea"/>
              <a:ea typeface="+mn-ea"/>
              <a:cs typeface="メイリオ" panose="020B0604030504040204" pitchFamily="50" charset="-128"/>
            </a:endParaRPr>
          </a:p>
          <a:p>
            <a:pPr>
              <a:defRPr/>
            </a:pPr>
            <a:r>
              <a:rPr lang="ja-JP" altLang="en-US" dirty="0">
                <a:latin typeface="+mn-ea"/>
                <a:ea typeface="+mn-ea"/>
                <a:cs typeface="メイリオ" panose="020B0604030504040204" pitchFamily="50" charset="-128"/>
              </a:rPr>
              <a:t>また、経済的な価値の高い生物は乱獲の対象になりやすく、個体数の減少が危惧されます。</a:t>
            </a:r>
            <a:endParaRPr lang="en-US" altLang="ja-JP" dirty="0">
              <a:latin typeface="+mn-ea"/>
              <a:ea typeface="+mn-ea"/>
              <a:cs typeface="メイリオ" panose="020B0604030504040204" pitchFamily="50" charset="-128"/>
            </a:endParaRPr>
          </a:p>
          <a:p>
            <a:pPr>
              <a:defRPr/>
            </a:pPr>
            <a:endParaRPr lang="en-US" altLang="ja-JP" dirty="0">
              <a:latin typeface="+mn-ea"/>
              <a:ea typeface="+mn-ea"/>
              <a:cs typeface="メイリオ" panose="020B0604030504040204" pitchFamily="50" charset="-128"/>
            </a:endParaRPr>
          </a:p>
          <a:p>
            <a:pPr>
              <a:defRPr/>
            </a:pPr>
            <a:r>
              <a:rPr lang="ja-JP" altLang="en-US" dirty="0">
                <a:latin typeface="+mn-ea"/>
                <a:ea typeface="+mn-ea"/>
                <a:cs typeface="メイリオ" panose="020B0604030504040204" pitchFamily="50" charset="-128"/>
              </a:rPr>
              <a:t>しかし、開発は、生物の生息場所を奪う一方で私たちの暮らしを豊かにします。</a:t>
            </a:r>
            <a:endParaRPr lang="en-US" altLang="ja-JP" dirty="0">
              <a:latin typeface="+mn-ea"/>
              <a:ea typeface="+mn-ea"/>
              <a:cs typeface="メイリオ" panose="020B0604030504040204" pitchFamily="50" charset="-128"/>
            </a:endParaRPr>
          </a:p>
          <a:p>
            <a:pPr>
              <a:defRPr/>
            </a:pPr>
            <a:r>
              <a:rPr lang="ja-JP" altLang="en-US" dirty="0">
                <a:latin typeface="+mn-ea"/>
                <a:ea typeface="+mn-ea"/>
                <a:cs typeface="メイリオ" panose="020B0604030504040204" pitchFamily="50" charset="-128"/>
              </a:rPr>
              <a:t>現代社会においてはどちらも捨てることはできません。</a:t>
            </a:r>
            <a:endParaRPr lang="en-US" altLang="ja-JP" dirty="0">
              <a:latin typeface="+mn-ea"/>
              <a:ea typeface="+mn-ea"/>
              <a:cs typeface="メイリオ" panose="020B0604030504040204" pitchFamily="50" charset="-128"/>
            </a:endParaRPr>
          </a:p>
          <a:p>
            <a:pPr>
              <a:defRPr/>
            </a:pPr>
            <a:r>
              <a:rPr lang="ja-JP" altLang="en-US" dirty="0">
                <a:latin typeface="+mn-ea"/>
                <a:ea typeface="+mn-ea"/>
                <a:cs typeface="メイリオ" panose="020B0604030504040204" pitchFamily="50" charset="-128"/>
              </a:rPr>
              <a:t>必要のない開発を行わないことはもちろんですが、人間以外の生物にも目を向け、豊かな自然環境とともに私たちを含む生物多様性が保たれる持続可能な社会を目指していく必要があります。</a:t>
            </a:r>
          </a:p>
          <a:p>
            <a:pPr>
              <a:defRPr/>
            </a:pPr>
            <a:endParaRPr lang="en-US" altLang="ja-JP" dirty="0">
              <a:latin typeface="+mn-ea"/>
              <a:ea typeface="+mn-ea"/>
              <a:cs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22</a:t>
            </a:fld>
            <a:endParaRPr kumimoji="1" lang="ja-JP" altLang="en-US"/>
          </a:p>
        </p:txBody>
      </p:sp>
    </p:spTree>
    <p:extLst>
      <p:ext uri="{BB962C8B-B14F-4D97-AF65-F5344CB8AC3E}">
        <p14:creationId xmlns:p14="http://schemas.microsoft.com/office/powerpoint/2010/main" val="1255041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7</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●第</a:t>
            </a:r>
            <a:r>
              <a:rPr kumimoji="1" lang="en-US" altLang="ja-JP" dirty="0" smtClean="0">
                <a:latin typeface="+mn-ea"/>
                <a:ea typeface="+mn-ea"/>
              </a:rPr>
              <a:t>2</a:t>
            </a:r>
            <a:r>
              <a:rPr kumimoji="1" lang="ja-JP" altLang="en-US" dirty="0" smtClean="0">
                <a:latin typeface="+mn-ea"/>
                <a:ea typeface="+mn-ea"/>
              </a:rPr>
              <a:t>の危機　自然に対する働きかけの縮小による危機</a:t>
            </a:r>
            <a:endParaRPr kumimoji="1" lang="en-US" altLang="ja-JP" dirty="0" smtClean="0">
              <a:latin typeface="+mn-ea"/>
              <a:ea typeface="+mn-ea"/>
            </a:endParaRPr>
          </a:p>
          <a:p>
            <a:pPr defTabSz="913356">
              <a:defRPr/>
            </a:pPr>
            <a:endParaRPr kumimoji="1" lang="en-US" altLang="ja-JP" dirty="0" smtClean="0">
              <a:latin typeface="+mn-ea"/>
              <a:ea typeface="+mn-ea"/>
            </a:endParaRPr>
          </a:p>
          <a:p>
            <a:pPr>
              <a:defRPr/>
            </a:pPr>
            <a:r>
              <a:rPr lang="ja-JP" altLang="en-US" dirty="0">
                <a:latin typeface="+mn-ea"/>
                <a:ea typeface="+mn-ea"/>
                <a:cs typeface="メイリオ" panose="020B0604030504040204" pitchFamily="50" charset="-128"/>
              </a:rPr>
              <a:t>お米をつくる田んぼや、田んぼに水を運ぶための水路やため池、燃料となる炭をとる薪炭林（しんたんりん）</a:t>
            </a:r>
            <a:r>
              <a:rPr lang="ja-JP" altLang="en-US" baseline="30000" dirty="0">
                <a:latin typeface="+mn-ea"/>
                <a:ea typeface="+mn-ea"/>
                <a:cs typeface="メイリオ" panose="020B0604030504040204" pitchFamily="50" charset="-128"/>
              </a:rPr>
              <a:t>*</a:t>
            </a:r>
            <a:r>
              <a:rPr lang="en-US" altLang="ja-JP" baseline="30000" dirty="0">
                <a:latin typeface="+mn-ea"/>
                <a:ea typeface="+mn-ea"/>
                <a:cs typeface="メイリオ" panose="020B0604030504040204" pitchFamily="50" charset="-128"/>
              </a:rPr>
              <a:t>3</a:t>
            </a:r>
            <a:r>
              <a:rPr lang="ja-JP" altLang="en-US" dirty="0">
                <a:latin typeface="+mn-ea"/>
                <a:ea typeface="+mn-ea"/>
                <a:cs typeface="メイリオ" panose="020B0604030504040204" pitchFamily="50" charset="-128"/>
              </a:rPr>
              <a:t>などの雑木林で形成される里地里山は、</a:t>
            </a:r>
            <a:endParaRPr lang="en-US" altLang="ja-JP" dirty="0">
              <a:latin typeface="+mn-ea"/>
              <a:ea typeface="+mn-ea"/>
              <a:cs typeface="メイリオ" panose="020B0604030504040204" pitchFamily="50" charset="-128"/>
            </a:endParaRPr>
          </a:p>
          <a:p>
            <a:pPr>
              <a:defRPr/>
            </a:pPr>
            <a:r>
              <a:rPr lang="ja-JP" altLang="en-US" dirty="0">
                <a:latin typeface="+mn-ea"/>
                <a:ea typeface="+mn-ea"/>
                <a:cs typeface="メイリオ" panose="020B0604030504040204" pitchFamily="50" charset="-128"/>
              </a:rPr>
              <a:t>農業や燃料の採取などさまざまな人間活動の場として、人の手で管理されることにより環境が維持されてきました。</a:t>
            </a:r>
            <a:endParaRPr lang="en-US" altLang="ja-JP" dirty="0">
              <a:latin typeface="+mn-ea"/>
              <a:ea typeface="+mn-ea"/>
              <a:cs typeface="メイリオ" panose="020B0604030504040204" pitchFamily="50" charset="-128"/>
            </a:endParaRPr>
          </a:p>
          <a:p>
            <a:pPr>
              <a:defRPr/>
            </a:pPr>
            <a:r>
              <a:rPr lang="ja-JP" altLang="en-US" dirty="0">
                <a:latin typeface="+mn-ea"/>
                <a:ea typeface="+mn-ea"/>
                <a:cs typeface="メイリオ" panose="020B0604030504040204" pitchFamily="50" charset="-128"/>
              </a:rPr>
              <a:t>（冊子</a:t>
            </a:r>
            <a:r>
              <a:rPr lang="en-US" altLang="ja-JP" dirty="0">
                <a:latin typeface="+mn-ea"/>
                <a:ea typeface="+mn-ea"/>
                <a:cs typeface="メイリオ" panose="020B0604030504040204" pitchFamily="50" charset="-128"/>
              </a:rPr>
              <a:t>23</a:t>
            </a:r>
            <a:r>
              <a:rPr lang="ja-JP" altLang="en-US" dirty="0">
                <a:latin typeface="+mn-ea"/>
                <a:ea typeface="+mn-ea"/>
                <a:cs typeface="メイリオ" panose="020B0604030504040204" pitchFamily="50" charset="-128"/>
              </a:rPr>
              <a:t>ページ「雑木林」、冊子</a:t>
            </a:r>
            <a:r>
              <a:rPr lang="en-US" altLang="ja-JP" dirty="0">
                <a:latin typeface="+mn-ea"/>
                <a:ea typeface="+mn-ea"/>
                <a:cs typeface="メイリオ" panose="020B0604030504040204" pitchFamily="50" charset="-128"/>
              </a:rPr>
              <a:t>24</a:t>
            </a:r>
            <a:r>
              <a:rPr lang="ja-JP" altLang="en-US" dirty="0">
                <a:latin typeface="+mn-ea"/>
                <a:ea typeface="+mn-ea"/>
                <a:cs typeface="メイリオ" panose="020B0604030504040204" pitchFamily="50" charset="-128"/>
              </a:rPr>
              <a:t>ページ「水田」）</a:t>
            </a:r>
            <a:endParaRPr lang="en-US" altLang="ja-JP" dirty="0">
              <a:latin typeface="+mn-ea"/>
              <a:ea typeface="+mn-ea"/>
              <a:cs typeface="メイリオ" panose="020B0604030504040204" pitchFamily="50" charset="-128"/>
            </a:endParaRPr>
          </a:p>
          <a:p>
            <a:pPr>
              <a:defRPr/>
            </a:pPr>
            <a:endParaRPr lang="en-US" altLang="ja-JP" dirty="0">
              <a:latin typeface="+mn-ea"/>
              <a:ea typeface="+mn-ea"/>
              <a:cs typeface="メイリオ" panose="020B0604030504040204" pitchFamily="50" charset="-128"/>
            </a:endParaRPr>
          </a:p>
          <a:p>
            <a:pPr>
              <a:defRPr/>
            </a:pPr>
            <a:r>
              <a:rPr lang="ja-JP" altLang="en-US" dirty="0">
                <a:latin typeface="+mn-ea"/>
                <a:ea typeface="+mn-ea"/>
                <a:cs typeface="メイリオ" panose="020B0604030504040204" pitchFamily="50" charset="-128"/>
              </a:rPr>
              <a:t>そして、そこには、そのような環境を好む生物が多数生息していました。</a:t>
            </a:r>
            <a:endParaRPr lang="en-US" altLang="ja-JP" dirty="0">
              <a:latin typeface="+mn-ea"/>
              <a:ea typeface="+mn-ea"/>
              <a:cs typeface="メイリオ" panose="020B0604030504040204" pitchFamily="50" charset="-128"/>
            </a:endParaRPr>
          </a:p>
          <a:p>
            <a:pPr>
              <a:defRPr/>
            </a:pPr>
            <a:r>
              <a:rPr lang="ja-JP" altLang="en-US" dirty="0">
                <a:latin typeface="+mn-ea"/>
                <a:ea typeface="+mn-ea"/>
                <a:cs typeface="メイリオ" panose="020B0604030504040204" pitchFamily="50" charset="-128"/>
              </a:rPr>
              <a:t>しかし、近年ではライフスタイルの変化などにより従来の管理が行われなくなり、里地里山の生態系は危機的状況にあります。</a:t>
            </a:r>
            <a:endParaRPr lang="en-US" altLang="ja-JP" dirty="0">
              <a:latin typeface="+mn-ea"/>
              <a:ea typeface="+mn-ea"/>
              <a:cs typeface="メイリオ" panose="020B0604030504040204" pitchFamily="50" charset="-128"/>
            </a:endParaRPr>
          </a:p>
          <a:p>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第</a:t>
            </a:r>
            <a:r>
              <a:rPr kumimoji="1" lang="en-US" altLang="ja-JP" dirty="0" smtClean="0">
                <a:latin typeface="+mn-ea"/>
                <a:ea typeface="+mn-ea"/>
              </a:rPr>
              <a:t>1</a:t>
            </a:r>
            <a:r>
              <a:rPr kumimoji="1" lang="ja-JP" altLang="en-US" dirty="0" smtClean="0">
                <a:latin typeface="+mn-ea"/>
                <a:ea typeface="+mn-ea"/>
              </a:rPr>
              <a:t>の危機と併せてみると、</a:t>
            </a:r>
            <a:endParaRPr kumimoji="1" lang="en-US" altLang="ja-JP" dirty="0" smtClean="0">
              <a:latin typeface="+mn-ea"/>
              <a:ea typeface="+mn-ea"/>
            </a:endParaRPr>
          </a:p>
          <a:p>
            <a:r>
              <a:rPr kumimoji="1" lang="ja-JP" altLang="en-US" dirty="0" smtClean="0">
                <a:latin typeface="+mn-ea"/>
                <a:ea typeface="+mn-ea"/>
              </a:rPr>
              <a:t>私たちの活動は時に生物多様性に悪い影響を与えてしまいますが、逆に私達の活動によって守られる生物多様性もあるということになります。</a:t>
            </a:r>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23</a:t>
            </a:fld>
            <a:endParaRPr kumimoji="1" lang="ja-JP" altLang="en-US"/>
          </a:p>
        </p:txBody>
      </p:sp>
    </p:spTree>
    <p:extLst>
      <p:ext uri="{BB962C8B-B14F-4D97-AF65-F5344CB8AC3E}">
        <p14:creationId xmlns:p14="http://schemas.microsoft.com/office/powerpoint/2010/main" val="3428782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8</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●第</a:t>
            </a:r>
            <a:r>
              <a:rPr kumimoji="1" lang="en-US" altLang="ja-JP" dirty="0" smtClean="0">
                <a:latin typeface="+mn-ea"/>
                <a:ea typeface="+mn-ea"/>
              </a:rPr>
              <a:t>3</a:t>
            </a:r>
            <a:r>
              <a:rPr kumimoji="1" lang="ja-JP" altLang="en-US" dirty="0" smtClean="0">
                <a:latin typeface="+mn-ea"/>
                <a:ea typeface="+mn-ea"/>
              </a:rPr>
              <a:t>の危機　人間により持ち込まれたものによる危機</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最も代表的なのが外来生物です。</a:t>
            </a:r>
            <a:endParaRPr kumimoji="1" lang="en-US" altLang="ja-JP" dirty="0" smtClean="0">
              <a:latin typeface="+mn-ea"/>
              <a:ea typeface="+mn-ea"/>
            </a:endParaRPr>
          </a:p>
          <a:p>
            <a:endParaRPr kumimoji="1" lang="en-US" altLang="ja-JP" dirty="0" smtClean="0">
              <a:latin typeface="+mn-ea"/>
              <a:ea typeface="+mn-ea"/>
            </a:endParaRPr>
          </a:p>
          <a:p>
            <a:pPr>
              <a:defRPr/>
            </a:pPr>
            <a:r>
              <a:rPr lang="ja-JP" altLang="en-US" dirty="0">
                <a:latin typeface="+mn-ea"/>
                <a:ea typeface="+mn-ea"/>
                <a:cs typeface="メイリオ" panose="020B0604030504040204" pitchFamily="50" charset="-128"/>
              </a:rPr>
              <a:t>外来生物は意図的・非意図的に関わらず人間によって持ち込まれた生物です。</a:t>
            </a:r>
            <a:endParaRPr lang="en-US" altLang="ja-JP" dirty="0">
              <a:latin typeface="+mn-ea"/>
              <a:ea typeface="+mn-ea"/>
              <a:cs typeface="メイリオ" panose="020B0604030504040204" pitchFamily="50" charset="-128"/>
            </a:endParaRPr>
          </a:p>
          <a:p>
            <a:pPr>
              <a:defRPr/>
            </a:pPr>
            <a:r>
              <a:rPr lang="ja-JP" altLang="en-US" dirty="0">
                <a:latin typeface="+mn-ea"/>
                <a:ea typeface="+mn-ea"/>
                <a:cs typeface="メイリオ" panose="020B0604030504040204" pitchFamily="50" charset="-128"/>
              </a:rPr>
              <a:t>外国から持ち込まれたものは「国外外来生物」、日本のほかの地域から持ち込まれたものは「国内外来生物」と呼ばれます。</a:t>
            </a:r>
            <a:endParaRPr lang="en-US" altLang="ja-JP" dirty="0">
              <a:latin typeface="+mn-ea"/>
              <a:ea typeface="+mn-ea"/>
              <a:cs typeface="メイリオ" panose="020B0604030504040204" pitchFamily="50" charset="-128"/>
            </a:endParaRPr>
          </a:p>
          <a:p>
            <a:pPr>
              <a:defRPr/>
            </a:pPr>
            <a:endParaRPr lang="en-US" altLang="ja-JP" dirty="0">
              <a:latin typeface="+mn-ea"/>
              <a:ea typeface="+mn-ea"/>
              <a:cs typeface="メイリオ" panose="020B0604030504040204" pitchFamily="50" charset="-128"/>
            </a:endParaRPr>
          </a:p>
          <a:p>
            <a:pPr>
              <a:defRPr/>
            </a:pPr>
            <a:r>
              <a:rPr lang="ja-JP" altLang="en-US" dirty="0">
                <a:latin typeface="+mn-ea"/>
                <a:ea typeface="+mn-ea"/>
                <a:cs typeface="メイリオ" panose="020B0604030504040204" pitchFamily="50" charset="-128"/>
              </a:rPr>
              <a:t>どちらも渡り鳥や回遊魚など自力で移動してくるものは含みません。</a:t>
            </a:r>
            <a:endParaRPr lang="en-US" altLang="ja-JP" dirty="0">
              <a:latin typeface="+mn-ea"/>
              <a:ea typeface="+mn-ea"/>
              <a:cs typeface="メイリオ" panose="020B0604030504040204" pitchFamily="50" charset="-128"/>
            </a:endParaRPr>
          </a:p>
          <a:p>
            <a:pPr>
              <a:defRPr/>
            </a:pPr>
            <a:endParaRPr lang="en-US" altLang="ja-JP" dirty="0">
              <a:latin typeface="+mn-ea"/>
              <a:ea typeface="+mn-ea"/>
              <a:cs typeface="メイリオ" panose="020B0604030504040204" pitchFamily="50" charset="-128"/>
            </a:endParaRPr>
          </a:p>
          <a:p>
            <a:pPr>
              <a:defRPr/>
            </a:pPr>
            <a:r>
              <a:rPr lang="ja-JP" altLang="en-US" dirty="0">
                <a:latin typeface="+mn-ea"/>
                <a:ea typeface="+mn-ea"/>
                <a:cs typeface="メイリオ" panose="020B0604030504040204" pitchFamily="50" charset="-128"/>
              </a:rPr>
              <a:t>外来生物は、元々生息していた在来生物との交雑や捕食による生態系への影響、農作物を食べてしまうといった農林水産業への被害、人の生命や身体への影響などの問題を引き起こします。</a:t>
            </a:r>
            <a:endParaRPr lang="en-US" altLang="ja-JP" dirty="0">
              <a:latin typeface="+mn-ea"/>
              <a:ea typeface="+mn-ea"/>
              <a:cs typeface="メイリオ" panose="020B0604030504040204" pitchFamily="50" charset="-128"/>
            </a:endParaRPr>
          </a:p>
          <a:p>
            <a:pPr>
              <a:defRPr/>
            </a:pPr>
            <a:endParaRPr lang="en-US" altLang="ja-JP" dirty="0">
              <a:latin typeface="+mn-ea"/>
              <a:ea typeface="+mn-ea"/>
              <a:cs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24</a:t>
            </a:fld>
            <a:endParaRPr kumimoji="1" lang="ja-JP" altLang="en-US"/>
          </a:p>
        </p:txBody>
      </p:sp>
    </p:spTree>
    <p:extLst>
      <p:ext uri="{BB962C8B-B14F-4D97-AF65-F5344CB8AC3E}">
        <p14:creationId xmlns:p14="http://schemas.microsoft.com/office/powerpoint/2010/main" val="3841323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8</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●特定外来生物</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外来生物の中でもとくに日本の生態系や人間に及ぼす影響が大きい外来生物は外来生物法</a:t>
            </a:r>
            <a:r>
              <a:rPr kumimoji="1" lang="ja-JP" altLang="en-US" baseline="30000" dirty="0" smtClean="0">
                <a:latin typeface="+mn-ea"/>
                <a:ea typeface="+mn-ea"/>
              </a:rPr>
              <a:t>*</a:t>
            </a:r>
            <a:r>
              <a:rPr kumimoji="1" lang="en-US" altLang="ja-JP" baseline="30000" dirty="0" smtClean="0">
                <a:latin typeface="+mn-ea"/>
                <a:ea typeface="+mn-ea"/>
              </a:rPr>
              <a:t>5</a:t>
            </a:r>
            <a:r>
              <a:rPr kumimoji="1" lang="ja-JP" altLang="en-US" dirty="0" smtClean="0">
                <a:latin typeface="+mn-ea"/>
                <a:ea typeface="+mn-ea"/>
              </a:rPr>
              <a:t>により「特定外来生物」に指定されています。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たとえば、食用として持ち込まれたウシガエルや、釣りで人気のオオクチバス（通称ブラックバス）。</a:t>
            </a:r>
            <a:endParaRPr kumimoji="1" lang="en-US" altLang="ja-JP" dirty="0" smtClean="0">
              <a:latin typeface="+mn-ea"/>
              <a:ea typeface="+mn-ea"/>
            </a:endParaRPr>
          </a:p>
          <a:p>
            <a:r>
              <a:rPr kumimoji="1" lang="ja-JP" altLang="en-US" dirty="0" smtClean="0">
                <a:latin typeface="+mn-ea"/>
                <a:ea typeface="+mn-ea"/>
              </a:rPr>
              <a:t>これらは、在来生物を食べたり、生息場所を奪うことの影響が懸念されています。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アニメの流行によりペットとして持ち込まれ野生化したアライグマは、在来生物を食べたり、農作物を荒らします。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クビアカツヤカミキリは、</a:t>
            </a:r>
            <a:r>
              <a:rPr kumimoji="1" lang="en-US" altLang="ja-JP" dirty="0" smtClean="0">
                <a:latin typeface="+mn-ea"/>
                <a:ea typeface="+mn-ea"/>
              </a:rPr>
              <a:t>2012</a:t>
            </a:r>
            <a:r>
              <a:rPr kumimoji="1" lang="ja-JP" altLang="en-US" dirty="0" smtClean="0">
                <a:latin typeface="+mn-ea"/>
                <a:ea typeface="+mn-ea"/>
              </a:rPr>
              <a:t>年に日本への侵入が確認され、その後、大阪府でも確認されるようになりました。サクラやウメなどのバラ科の木に幼虫が寄生することで、その木を弱らせたり、枯らせてしまうことが問題となり、</a:t>
            </a:r>
            <a:r>
              <a:rPr kumimoji="1" lang="en-US" altLang="ja-JP" dirty="0" smtClean="0">
                <a:latin typeface="+mn-ea"/>
                <a:ea typeface="+mn-ea"/>
              </a:rPr>
              <a:t>2018</a:t>
            </a:r>
            <a:r>
              <a:rPr kumimoji="1" lang="ja-JP" altLang="en-US" dirty="0" smtClean="0">
                <a:latin typeface="+mn-ea"/>
                <a:ea typeface="+mn-ea"/>
              </a:rPr>
              <a:t>年</a:t>
            </a:r>
            <a:r>
              <a:rPr kumimoji="1" lang="en-US" altLang="ja-JP" dirty="0" smtClean="0">
                <a:latin typeface="+mn-ea"/>
                <a:ea typeface="+mn-ea"/>
              </a:rPr>
              <a:t>1</a:t>
            </a:r>
            <a:r>
              <a:rPr kumimoji="1" lang="ja-JP" altLang="en-US" dirty="0" smtClean="0">
                <a:latin typeface="+mn-ea"/>
                <a:ea typeface="+mn-ea"/>
              </a:rPr>
              <a:t>月に新たに特定外来生物に指定されました。</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特定外来生物は飼育や運搬などが厳しく規制されており、違反した場合には重い罰則が科せられます。</a:t>
            </a:r>
            <a:endParaRPr kumimoji="1" lang="en-US" altLang="ja-JP" dirty="0" smtClean="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25</a:t>
            </a:fld>
            <a:endParaRPr kumimoji="1" lang="ja-JP" altLang="en-US"/>
          </a:p>
        </p:txBody>
      </p:sp>
    </p:spTree>
    <p:extLst>
      <p:ext uri="{BB962C8B-B14F-4D97-AF65-F5344CB8AC3E}">
        <p14:creationId xmlns:p14="http://schemas.microsoft.com/office/powerpoint/2010/main" val="1906969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8</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●外来生物は全部悪者？</a:t>
            </a:r>
            <a:endParaRPr kumimoji="1" lang="en-US" altLang="ja-JP" dirty="0" smtClean="0">
              <a:latin typeface="+mn-ea"/>
              <a:ea typeface="+mn-ea"/>
            </a:endParaRPr>
          </a:p>
          <a:p>
            <a:endParaRPr kumimoji="1" lang="en-US" altLang="ja-JP" dirty="0" smtClean="0">
              <a:latin typeface="+mn-ea"/>
              <a:ea typeface="+mn-ea"/>
            </a:endParaRPr>
          </a:p>
          <a:p>
            <a:pPr defTabSz="994874">
              <a:defRPr/>
            </a:pPr>
            <a:r>
              <a:rPr lang="ja-JP" altLang="en-US" dirty="0">
                <a:latin typeface="+mn-ea"/>
                <a:ea typeface="+mn-ea"/>
                <a:cs typeface="メイリオ" panose="020B0604030504040204" pitchFamily="50" charset="-128"/>
              </a:rPr>
              <a:t>動物園の動物やペット、作物には外来生物がたくさんいますが、人間の役に立つことから悪者とはいえません。</a:t>
            </a:r>
            <a:endParaRPr lang="en-US" altLang="ja-JP" dirty="0">
              <a:latin typeface="+mn-ea"/>
              <a:ea typeface="+mn-ea"/>
              <a:cs typeface="メイリオ" panose="020B0604030504040204" pitchFamily="50" charset="-128"/>
            </a:endParaRPr>
          </a:p>
          <a:p>
            <a:pPr defTabSz="994874">
              <a:defRPr/>
            </a:pPr>
            <a:endParaRPr lang="en-US" altLang="ja-JP" dirty="0">
              <a:latin typeface="+mn-ea"/>
              <a:ea typeface="+mn-ea"/>
              <a:cs typeface="メイリオ" panose="020B0604030504040204" pitchFamily="50" charset="-128"/>
            </a:endParaRPr>
          </a:p>
          <a:p>
            <a:pPr defTabSz="994874">
              <a:defRPr/>
            </a:pPr>
            <a:r>
              <a:rPr lang="ja-JP" altLang="en-US" dirty="0">
                <a:latin typeface="+mn-ea"/>
                <a:ea typeface="+mn-ea"/>
                <a:cs typeface="メイリオ" panose="020B0604030504040204" pitchFamily="50" charset="-128"/>
              </a:rPr>
              <a:t>しかし、今は管理下におかれている生物でも外へ逃げ出した場合、ほかの生物や私たちにどのような影響を与えるのかを予測することは不可能です。</a:t>
            </a:r>
            <a:endParaRPr lang="en-US" altLang="ja-JP" dirty="0">
              <a:latin typeface="+mn-ea"/>
              <a:ea typeface="+mn-ea"/>
              <a:cs typeface="メイリオ" panose="020B0604030504040204" pitchFamily="50" charset="-128"/>
            </a:endParaRPr>
          </a:p>
          <a:p>
            <a:pPr defTabSz="994874">
              <a:defRPr/>
            </a:pPr>
            <a:r>
              <a:rPr lang="ja-JP" altLang="en-US" dirty="0">
                <a:latin typeface="+mn-ea"/>
                <a:ea typeface="+mn-ea"/>
                <a:cs typeface="メイリオ" panose="020B0604030504040204" pitchFamily="50" charset="-128"/>
              </a:rPr>
              <a:t>もしかしたら、日本に元からいた生物を食べてしまったり、住みかを奪ってしまったり、雑種をつくってしまうかもしれません。</a:t>
            </a:r>
            <a:endParaRPr lang="en-US" altLang="ja-JP" dirty="0">
              <a:latin typeface="+mn-ea"/>
              <a:ea typeface="+mn-ea"/>
              <a:cs typeface="メイリオ" panose="020B0604030504040204" pitchFamily="50" charset="-128"/>
            </a:endParaRPr>
          </a:p>
          <a:p>
            <a:pPr defTabSz="994874">
              <a:defRPr/>
            </a:pPr>
            <a:r>
              <a:rPr lang="ja-JP" altLang="en-US" dirty="0">
                <a:latin typeface="+mn-ea"/>
                <a:ea typeface="+mn-ea"/>
                <a:cs typeface="メイリオ" panose="020B0604030504040204" pitchFamily="50" charset="-128"/>
              </a:rPr>
              <a:t>そのため、外来生物の持込や飼育、栽培は慎重に行わなければなりません。</a:t>
            </a:r>
            <a:endParaRPr lang="en-US" altLang="ja-JP" dirty="0">
              <a:latin typeface="+mn-ea"/>
              <a:ea typeface="+mn-ea"/>
              <a:cs typeface="メイリオ" panose="020B0604030504040204" pitchFamily="50" charset="-128"/>
            </a:endParaRPr>
          </a:p>
          <a:p>
            <a:pPr defTabSz="994874">
              <a:defRPr/>
            </a:pPr>
            <a:r>
              <a:rPr lang="ja-JP" altLang="en-US" dirty="0">
                <a:latin typeface="+mn-ea"/>
                <a:ea typeface="+mn-ea"/>
                <a:cs typeface="メイリオ" panose="020B0604030504040204" pitchFamily="50" charset="-128"/>
              </a:rPr>
              <a:t>わたしたちも、ペットを外に逃がすことはしないようにしましょう。</a:t>
            </a:r>
            <a:endParaRPr lang="en-US" altLang="ja-JP" dirty="0">
              <a:latin typeface="+mn-ea"/>
              <a:ea typeface="+mn-ea"/>
              <a:cs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26</a:t>
            </a:fld>
            <a:endParaRPr kumimoji="1" lang="ja-JP" altLang="en-US" dirty="0"/>
          </a:p>
        </p:txBody>
      </p:sp>
    </p:spTree>
    <p:extLst>
      <p:ext uri="{BB962C8B-B14F-4D97-AF65-F5344CB8AC3E}">
        <p14:creationId xmlns:p14="http://schemas.microsoft.com/office/powerpoint/2010/main" val="2803452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10</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●身近にもいる外来生物</a:t>
            </a:r>
            <a:endParaRPr kumimoji="1" lang="en-US" altLang="ja-JP" dirty="0" smtClean="0">
              <a:latin typeface="+mn-ea"/>
              <a:ea typeface="+mn-ea"/>
            </a:endParaRPr>
          </a:p>
          <a:p>
            <a:endParaRPr kumimoji="1" lang="en-US" altLang="ja-JP" dirty="0" smtClean="0">
              <a:latin typeface="+mn-ea"/>
              <a:ea typeface="+mn-ea"/>
            </a:endParaRPr>
          </a:p>
          <a:p>
            <a:pPr defTabSz="994874">
              <a:defRPr/>
            </a:pPr>
            <a:r>
              <a:rPr lang="ja-JP" altLang="en-US" dirty="0">
                <a:latin typeface="+mn-ea"/>
                <a:ea typeface="+mn-ea"/>
                <a:cs typeface="メイリオ" panose="020B0604030504040204" pitchFamily="50" charset="-128"/>
              </a:rPr>
              <a:t>外来生物はとても身近にいるものです。</a:t>
            </a:r>
            <a:endParaRPr lang="en-US" altLang="ja-JP" dirty="0">
              <a:latin typeface="+mn-ea"/>
              <a:ea typeface="+mn-ea"/>
              <a:cs typeface="メイリオ" panose="020B0604030504040204" pitchFamily="50" charset="-128"/>
            </a:endParaRPr>
          </a:p>
          <a:p>
            <a:pPr defTabSz="994874">
              <a:defRPr/>
            </a:pPr>
            <a:r>
              <a:rPr lang="ja-JP" altLang="en-US" dirty="0">
                <a:latin typeface="+mn-ea"/>
                <a:ea typeface="+mn-ea"/>
                <a:cs typeface="メイリオ" panose="020B0604030504040204" pitchFamily="50" charset="-128"/>
              </a:rPr>
              <a:t>今問題となっている外来生物の中には、ペットとして飼育されていたり、身近にいて捕まえやすい生物がたくさんいます</a:t>
            </a:r>
            <a:r>
              <a:rPr lang="ja-JP" altLang="en-US" dirty="0" smtClean="0">
                <a:latin typeface="+mn-ea"/>
                <a:ea typeface="+mn-ea"/>
                <a:cs typeface="メイリオ" panose="020B0604030504040204" pitchFamily="50" charset="-128"/>
              </a:rPr>
              <a:t>。</a:t>
            </a:r>
            <a:endParaRPr lang="en-US" altLang="ja-JP" dirty="0" smtClean="0">
              <a:latin typeface="+mn-ea"/>
              <a:ea typeface="+mn-ea"/>
              <a:cs typeface="メイリオ" panose="020B0604030504040204" pitchFamily="50" charset="-128"/>
            </a:endParaRPr>
          </a:p>
          <a:p>
            <a:pPr defTabSz="994874">
              <a:defRPr/>
            </a:pPr>
            <a:endParaRPr lang="en-US" altLang="ja-JP" dirty="0">
              <a:latin typeface="+mn-ea"/>
              <a:ea typeface="+mn-ea"/>
              <a:cs typeface="メイリオ" panose="020B0604030504040204" pitchFamily="50" charset="-128"/>
            </a:endParaRPr>
          </a:p>
          <a:p>
            <a:pPr defTabSz="994874">
              <a:defRPr/>
            </a:pPr>
            <a:r>
              <a:rPr lang="ja-JP" altLang="en-US" dirty="0">
                <a:latin typeface="+mn-ea"/>
                <a:ea typeface="+mn-ea"/>
                <a:cs typeface="メイリオ" panose="020B0604030504040204" pitchFamily="50" charset="-128"/>
              </a:rPr>
              <a:t>また、小学校や中学校の教科書にも、複数の外来生物が、そうとは明記されずに掲載されています</a:t>
            </a:r>
            <a:r>
              <a:rPr lang="ja-JP" altLang="en-US" dirty="0" smtClean="0">
                <a:latin typeface="+mn-ea"/>
                <a:ea typeface="+mn-ea"/>
                <a:cs typeface="メイリオ" panose="020B0604030504040204" pitchFamily="50" charset="-128"/>
              </a:rPr>
              <a:t>。</a:t>
            </a:r>
            <a:endParaRPr lang="en-US" altLang="ja-JP" dirty="0" smtClean="0">
              <a:latin typeface="+mn-ea"/>
              <a:ea typeface="+mn-ea"/>
              <a:cs typeface="メイリオ" panose="020B0604030504040204" pitchFamily="50" charset="-128"/>
            </a:endParaRPr>
          </a:p>
          <a:p>
            <a:pPr defTabSz="994874">
              <a:defRPr/>
            </a:pPr>
            <a:endParaRPr lang="en-US" altLang="ja-JP" dirty="0">
              <a:latin typeface="+mn-ea"/>
              <a:ea typeface="+mn-ea"/>
              <a:cs typeface="メイリオ" panose="020B0604030504040204" pitchFamily="50" charset="-128"/>
            </a:endParaRPr>
          </a:p>
          <a:p>
            <a:pPr defTabSz="994874">
              <a:defRPr/>
            </a:pPr>
            <a:r>
              <a:rPr lang="ja-JP" altLang="en-US" dirty="0">
                <a:latin typeface="+mn-ea"/>
                <a:ea typeface="+mn-ea"/>
                <a:cs typeface="メイリオ" panose="020B0604030504040204" pitchFamily="50" charset="-128"/>
              </a:rPr>
              <a:t>身近な生物だからこそ、正しい知識を身につけ、行動することが必要です。</a:t>
            </a:r>
            <a:endParaRPr lang="en-US" altLang="ja-JP" dirty="0">
              <a:latin typeface="+mn-ea"/>
              <a:ea typeface="+mn-ea"/>
              <a:cs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27</a:t>
            </a:fld>
            <a:endParaRPr kumimoji="1" lang="ja-JP" altLang="en-US" dirty="0"/>
          </a:p>
        </p:txBody>
      </p:sp>
    </p:spTree>
    <p:extLst>
      <p:ext uri="{BB962C8B-B14F-4D97-AF65-F5344CB8AC3E}">
        <p14:creationId xmlns:p14="http://schemas.microsoft.com/office/powerpoint/2010/main" val="236933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10</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●外来生物を増やさないためにできること</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では、私たちが外来生物を増やさないためにできることは何でしょうか。</a:t>
            </a:r>
            <a:endParaRPr kumimoji="1" lang="en-US" altLang="ja-JP" dirty="0" smtClean="0">
              <a:latin typeface="+mn-ea"/>
              <a:ea typeface="+mn-ea"/>
            </a:endParaRPr>
          </a:p>
          <a:p>
            <a:r>
              <a:rPr kumimoji="1" lang="ja-JP" altLang="en-US" dirty="0" smtClean="0">
                <a:latin typeface="+mn-ea"/>
                <a:ea typeface="+mn-ea"/>
              </a:rPr>
              <a:t>それには、３つの項目があります。</a:t>
            </a:r>
            <a:endParaRPr kumimoji="1" lang="en-US" altLang="ja-JP" dirty="0" smtClean="0">
              <a:latin typeface="+mn-ea"/>
              <a:ea typeface="+mn-ea"/>
            </a:endParaRPr>
          </a:p>
          <a:p>
            <a:endParaRPr kumimoji="1" lang="en-US" altLang="ja-JP" dirty="0" smtClean="0">
              <a:latin typeface="+mn-ea"/>
              <a:ea typeface="+mn-ea"/>
            </a:endParaRPr>
          </a:p>
          <a:p>
            <a:pPr defTabSz="994874">
              <a:defRPr/>
            </a:pPr>
            <a:r>
              <a:rPr lang="ja-JP" altLang="en-US" b="1" dirty="0" smtClean="0">
                <a:solidFill>
                  <a:schemeClr val="tx1"/>
                </a:solidFill>
                <a:latin typeface="+mn-ea"/>
                <a:ea typeface="+mn-ea"/>
                <a:cs typeface="メイリオ" panose="020B0604030504040204" pitchFamily="50" charset="-128"/>
              </a:rPr>
              <a:t>○ペットを放さない！</a:t>
            </a:r>
            <a:endParaRPr lang="en-US" altLang="ja-JP" b="1" dirty="0" smtClean="0">
              <a:solidFill>
                <a:schemeClr val="tx1"/>
              </a:solidFill>
              <a:latin typeface="+mn-ea"/>
              <a:ea typeface="+mn-ea"/>
              <a:cs typeface="メイリオ" panose="020B0604030504040204" pitchFamily="50" charset="-128"/>
            </a:endParaRPr>
          </a:p>
          <a:p>
            <a:pPr defTabSz="994874">
              <a:defRPr/>
            </a:pPr>
            <a:r>
              <a:rPr lang="ja-JP" altLang="en-US" b="1" dirty="0" smtClean="0">
                <a:solidFill>
                  <a:schemeClr val="tx1"/>
                </a:solidFill>
                <a:latin typeface="+mn-ea"/>
                <a:ea typeface="+mn-ea"/>
                <a:cs typeface="メイリオ" panose="020B0604030504040204" pitchFamily="50" charset="-128"/>
              </a:rPr>
              <a:t>○つかまえた生物をほかの場所へ移動させない！</a:t>
            </a:r>
            <a:endParaRPr lang="en-US" altLang="ja-JP" b="1" dirty="0" smtClean="0">
              <a:solidFill>
                <a:schemeClr val="tx1"/>
              </a:solidFill>
              <a:latin typeface="+mn-ea"/>
              <a:ea typeface="+mn-ea"/>
              <a:cs typeface="メイリオ" panose="020B0604030504040204" pitchFamily="50" charset="-128"/>
            </a:endParaRPr>
          </a:p>
          <a:p>
            <a:pPr defTabSz="994874">
              <a:defRPr/>
            </a:pPr>
            <a:r>
              <a:rPr lang="ja-JP" altLang="en-US" dirty="0">
                <a:latin typeface="+mn-ea"/>
                <a:ea typeface="+mn-ea"/>
                <a:cs typeface="メイリオ" panose="020B0604030504040204" pitchFamily="50" charset="-128"/>
              </a:rPr>
              <a:t>　　⇒一度飼いはじめた生物は、責任をもって最後まで飼育しましょう。たとえ同じ種類の生物がそこにいたとしても、ペットショップで購入したり、ほかの場所でとってきた生物を放してはいけません。</a:t>
            </a:r>
            <a:endParaRPr lang="en-US" altLang="ja-JP" b="1" u="sng" dirty="0">
              <a:latin typeface="+mn-ea"/>
              <a:ea typeface="+mn-ea"/>
              <a:cs typeface="メイリオ" panose="020B0604030504040204" pitchFamily="50" charset="-128"/>
            </a:endParaRPr>
          </a:p>
          <a:p>
            <a:pPr defTabSz="994874">
              <a:defRPr/>
            </a:pPr>
            <a:r>
              <a:rPr lang="ja-JP" altLang="en-US" b="1" dirty="0" smtClean="0">
                <a:solidFill>
                  <a:schemeClr val="tx1"/>
                </a:solidFill>
                <a:latin typeface="+mn-ea"/>
                <a:ea typeface="+mn-ea"/>
                <a:cs typeface="メイリオ" panose="020B0604030504040204" pitchFamily="50" charset="-128"/>
              </a:rPr>
              <a:t>○地域に昔からいた生物を知り、守る活動に参加する！</a:t>
            </a:r>
            <a:endParaRPr lang="en-US" altLang="ja-JP" b="1" dirty="0" smtClean="0">
              <a:solidFill>
                <a:schemeClr val="tx1"/>
              </a:solidFill>
              <a:latin typeface="+mn-ea"/>
              <a:ea typeface="+mn-ea"/>
              <a:cs typeface="メイリオ" panose="020B0604030504040204" pitchFamily="50" charset="-128"/>
            </a:endParaRPr>
          </a:p>
          <a:p>
            <a:pPr defTabSz="994874">
              <a:defRPr/>
            </a:pPr>
            <a:r>
              <a:rPr lang="ja-JP" altLang="en-US" dirty="0" smtClean="0">
                <a:solidFill>
                  <a:schemeClr val="tx1"/>
                </a:solidFill>
                <a:latin typeface="+mn-ea"/>
                <a:ea typeface="+mn-ea"/>
                <a:cs typeface="メイリオ" panose="020B0604030504040204" pitchFamily="50" charset="-128"/>
              </a:rPr>
              <a:t>　　⇒</a:t>
            </a:r>
            <a:r>
              <a:rPr lang="ja-JP" altLang="en-US" dirty="0">
                <a:latin typeface="+mn-ea"/>
                <a:ea typeface="+mn-ea"/>
                <a:cs typeface="メイリオ" panose="020B0604030504040204" pitchFamily="50" charset="-128"/>
              </a:rPr>
              <a:t>大阪府内にもたくさんの自然があり、各地で観察会等が開催されています。ぜひ参加してみましょう！（冊子</a:t>
            </a:r>
            <a:r>
              <a:rPr lang="en-US" altLang="ja-JP" dirty="0">
                <a:latin typeface="+mn-ea"/>
                <a:ea typeface="+mn-ea"/>
                <a:cs typeface="メイリオ" panose="020B0604030504040204" pitchFamily="50" charset="-128"/>
              </a:rPr>
              <a:t>20</a:t>
            </a:r>
            <a:r>
              <a:rPr lang="ja-JP" altLang="en-US" dirty="0">
                <a:latin typeface="+mn-ea"/>
                <a:ea typeface="+mn-ea"/>
                <a:cs typeface="メイリオ" panose="020B0604030504040204" pitchFamily="50" charset="-128"/>
              </a:rPr>
              <a:t>ページ～）</a:t>
            </a:r>
            <a:endParaRPr lang="en-US" altLang="ja-JP" dirty="0">
              <a:latin typeface="+mn-ea"/>
              <a:ea typeface="+mn-ea"/>
              <a:cs typeface="メイリオ" panose="020B0604030504040204" pitchFamily="50" charset="-128"/>
            </a:endParaRPr>
          </a:p>
          <a:p>
            <a:endParaRPr kumimoji="1" lang="en-US" altLang="ja-JP" dirty="0" smtClean="0">
              <a:latin typeface="+mn-ea"/>
              <a:ea typeface="+mn-ea"/>
            </a:endParaRPr>
          </a:p>
          <a:p>
            <a:r>
              <a:rPr kumimoji="1" lang="ja-JP" altLang="en-US" dirty="0" smtClean="0">
                <a:latin typeface="+mn-ea"/>
                <a:ea typeface="+mn-ea"/>
              </a:rPr>
              <a:t>また、教科書にも掲載されており、ペットショップなどでみる機会の多い「ヒメダカ」は、品種改良で生まれたメダカです。</a:t>
            </a:r>
            <a:endParaRPr kumimoji="1" lang="en-US" altLang="ja-JP" dirty="0" smtClean="0">
              <a:latin typeface="+mn-ea"/>
              <a:ea typeface="+mn-ea"/>
            </a:endParaRPr>
          </a:p>
          <a:p>
            <a:r>
              <a:rPr lang="ja-JP" altLang="en-US" dirty="0">
                <a:latin typeface="+mn-ea"/>
                <a:ea typeface="+mn-ea"/>
                <a:cs typeface="メイリオ" panose="020B0604030504040204" pitchFamily="50" charset="-128"/>
              </a:rPr>
              <a:t>家や学校の水槽で飼育することは問題はありませんが、野外の池や川に放してはいけません。</a:t>
            </a:r>
            <a:endParaRPr lang="en-US" altLang="ja-JP" dirty="0">
              <a:latin typeface="+mn-ea"/>
              <a:ea typeface="+mn-ea"/>
              <a:cs typeface="メイリオ" panose="020B0604030504040204" pitchFamily="50" charset="-128"/>
            </a:endParaRPr>
          </a:p>
          <a:p>
            <a:pPr defTabSz="913820">
              <a:defRPr/>
            </a:pPr>
            <a:endParaRPr lang="en-US" altLang="ja-JP" dirty="0">
              <a:latin typeface="+mn-ea"/>
              <a:ea typeface="+mn-ea"/>
              <a:cs typeface="メイリオ" panose="020B0604030504040204" pitchFamily="50" charset="-128"/>
            </a:endParaRPr>
          </a:p>
          <a:p>
            <a:pPr defTabSz="913820">
              <a:defRPr/>
            </a:pPr>
            <a:r>
              <a:rPr lang="ja-JP" altLang="en-US" dirty="0">
                <a:latin typeface="+mn-ea"/>
                <a:ea typeface="+mn-ea"/>
              </a:rPr>
              <a:t>＜参考＞</a:t>
            </a:r>
            <a:endParaRPr lang="en-US" altLang="ja-JP" dirty="0">
              <a:latin typeface="+mn-ea"/>
              <a:ea typeface="+mn-ea"/>
            </a:endParaRPr>
          </a:p>
          <a:p>
            <a:pPr defTabSz="913820">
              <a:defRPr/>
            </a:pPr>
            <a:r>
              <a:rPr lang="ja-JP" altLang="en-US" dirty="0">
                <a:latin typeface="+mn-ea"/>
                <a:ea typeface="+mn-ea"/>
                <a:cs typeface="メイリオ" panose="020B0604030504040204" pitchFamily="50" charset="-128"/>
              </a:rPr>
              <a:t>元々生物は自らの行動能力の範囲内で生息していました。</a:t>
            </a:r>
            <a:endParaRPr lang="en-US" altLang="ja-JP" dirty="0">
              <a:latin typeface="+mn-ea"/>
              <a:ea typeface="+mn-ea"/>
              <a:cs typeface="メイリオ" panose="020B0604030504040204" pitchFamily="50" charset="-128"/>
            </a:endParaRPr>
          </a:p>
          <a:p>
            <a:pPr defTabSz="913820">
              <a:defRPr/>
            </a:pPr>
            <a:r>
              <a:rPr lang="ja-JP" altLang="en-US" dirty="0">
                <a:latin typeface="+mn-ea"/>
                <a:ea typeface="+mn-ea"/>
                <a:cs typeface="メイリオ" panose="020B0604030504040204" pitchFamily="50" charset="-128"/>
              </a:rPr>
              <a:t>そのため、同じ種の生物であっても、地域ごとに遺伝子が異なります。</a:t>
            </a:r>
            <a:endParaRPr lang="en-US" altLang="ja-JP" dirty="0">
              <a:latin typeface="+mn-ea"/>
              <a:ea typeface="+mn-ea"/>
              <a:cs typeface="メイリオ" panose="020B0604030504040204" pitchFamily="50" charset="-128"/>
            </a:endParaRPr>
          </a:p>
          <a:p>
            <a:pPr defTabSz="913820">
              <a:defRPr/>
            </a:pPr>
            <a:r>
              <a:rPr lang="ja-JP" altLang="en-US" dirty="0">
                <a:latin typeface="+mn-ea"/>
                <a:ea typeface="+mn-ea"/>
                <a:cs typeface="メイリオ" panose="020B0604030504040204" pitchFamily="50" charset="-128"/>
              </a:rPr>
              <a:t>例えば、魚であれば、水の中しか移動できませんので、隣の川でも遺伝子が違う可能性があるわけです。</a:t>
            </a:r>
            <a:endParaRPr lang="en-US" altLang="ja-JP" dirty="0">
              <a:latin typeface="+mn-ea"/>
              <a:ea typeface="+mn-ea"/>
              <a:cs typeface="メイリオ" panose="020B0604030504040204" pitchFamily="50" charset="-128"/>
            </a:endParaRPr>
          </a:p>
          <a:p>
            <a:pPr defTabSz="913820">
              <a:defRPr/>
            </a:pPr>
            <a:endParaRPr lang="en-US" altLang="ja-JP" dirty="0">
              <a:latin typeface="+mn-ea"/>
              <a:ea typeface="+mn-ea"/>
              <a:cs typeface="メイリオ" panose="020B0604030504040204" pitchFamily="50" charset="-128"/>
            </a:endParaRPr>
          </a:p>
          <a:p>
            <a:pPr defTabSz="913820">
              <a:defRPr/>
            </a:pPr>
            <a:r>
              <a:rPr lang="ja-JP" altLang="en-US" dirty="0">
                <a:latin typeface="+mn-ea"/>
                <a:ea typeface="+mn-ea"/>
                <a:cs typeface="メイリオ" panose="020B0604030504040204" pitchFamily="50" charset="-128"/>
              </a:rPr>
              <a:t>もし人間の手によってそれらが混ぜられてしまうと、遺伝子が均一化し、かえって多様性は失われてしまいます。</a:t>
            </a:r>
            <a:endParaRPr lang="en-US" altLang="ja-JP" dirty="0">
              <a:latin typeface="+mn-ea"/>
              <a:ea typeface="+mn-ea"/>
              <a:cs typeface="メイリオ" panose="020B0604030504040204" pitchFamily="50" charset="-128"/>
            </a:endParaRPr>
          </a:p>
          <a:p>
            <a:pPr defTabSz="913820">
              <a:defRPr/>
            </a:pPr>
            <a:r>
              <a:rPr lang="ja-JP" altLang="en-US" dirty="0">
                <a:latin typeface="+mn-ea"/>
                <a:ea typeface="+mn-ea"/>
                <a:cs typeface="メイリオ" panose="020B0604030504040204" pitchFamily="50" charset="-128"/>
              </a:rPr>
              <a:t>地域ごとに異なる遺伝子をそのまま守ることも、遺伝子の多様性を守る上で重要です。</a:t>
            </a:r>
            <a:endParaRPr lang="en-US" altLang="ja-JP" dirty="0">
              <a:latin typeface="+mn-ea"/>
              <a:ea typeface="+mn-ea"/>
              <a:cs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28</a:t>
            </a:fld>
            <a:endParaRPr kumimoji="1" lang="ja-JP" altLang="en-US"/>
          </a:p>
        </p:txBody>
      </p:sp>
    </p:spTree>
    <p:extLst>
      <p:ext uri="{BB962C8B-B14F-4D97-AF65-F5344CB8AC3E}">
        <p14:creationId xmlns:p14="http://schemas.microsoft.com/office/powerpoint/2010/main" val="3585768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8</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●第</a:t>
            </a:r>
            <a:r>
              <a:rPr kumimoji="1" lang="en-US" altLang="ja-JP" dirty="0" smtClean="0">
                <a:latin typeface="+mn-ea"/>
                <a:ea typeface="+mn-ea"/>
              </a:rPr>
              <a:t>4</a:t>
            </a:r>
            <a:r>
              <a:rPr kumimoji="1" lang="ja-JP" altLang="en-US" dirty="0" smtClean="0">
                <a:latin typeface="+mn-ea"/>
                <a:ea typeface="+mn-ea"/>
              </a:rPr>
              <a:t>の危機　地球環境の変化による危機</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代表的なものが地球温暖化です。</a:t>
            </a:r>
            <a:endParaRPr kumimoji="1" lang="en-US" altLang="ja-JP" dirty="0" smtClean="0">
              <a:latin typeface="+mn-ea"/>
              <a:ea typeface="+mn-ea"/>
            </a:endParaRPr>
          </a:p>
          <a:p>
            <a:r>
              <a:rPr kumimoji="1" lang="ja-JP" altLang="en-US" dirty="0" smtClean="0">
                <a:latin typeface="+mn-ea"/>
                <a:ea typeface="+mn-ea"/>
              </a:rPr>
              <a:t>世界的には海面上昇による島の沈没などが話題になりますが、生物の分布域や生息密度の変化なども引き起こします。</a:t>
            </a:r>
            <a:endParaRPr kumimoji="1" lang="en-US" altLang="ja-JP" dirty="0" smtClean="0">
              <a:latin typeface="+mn-ea"/>
              <a:ea typeface="+mn-ea"/>
            </a:endParaRPr>
          </a:p>
          <a:p>
            <a:r>
              <a:rPr kumimoji="1" lang="ja-JP" altLang="en-US" dirty="0" smtClean="0">
                <a:latin typeface="+mn-ea"/>
                <a:ea typeface="+mn-ea"/>
              </a:rPr>
              <a:t>地球温暖化によって元々気温が高い地域に生息していた生物の分布が拡大し、逆に寒い地域の生物が絶滅するといった影響も考えられます。</a:t>
            </a:r>
            <a:endParaRPr kumimoji="1" lang="en-US" altLang="ja-JP" dirty="0" smtClean="0">
              <a:latin typeface="+mn-ea"/>
              <a:ea typeface="+mn-ea"/>
            </a:endParaRPr>
          </a:p>
          <a:p>
            <a:pPr defTabSz="913356">
              <a:defRPr/>
            </a:pPr>
            <a:endParaRPr lang="en-US" altLang="ja-JP" dirty="0" smtClean="0">
              <a:latin typeface="+mn-ea"/>
              <a:ea typeface="+mn-ea"/>
              <a:cs typeface="メイリオ" panose="020B0604030504040204" pitchFamily="50" charset="-128"/>
            </a:endParaRPr>
          </a:p>
          <a:p>
            <a:pPr defTabSz="913356">
              <a:defRPr/>
            </a:pPr>
            <a:r>
              <a:rPr lang="ja-JP" altLang="en-US" dirty="0" smtClean="0">
                <a:latin typeface="+mn-ea"/>
                <a:ea typeface="+mn-ea"/>
                <a:cs typeface="メイリオ" panose="020B0604030504040204" pitchFamily="50" charset="-128"/>
              </a:rPr>
              <a:t>たとえば大阪湾で目撃情報が増えているヒョウモンダコ</a:t>
            </a:r>
            <a:r>
              <a:rPr lang="ja-JP" altLang="en-US" dirty="0">
                <a:latin typeface="+mn-ea"/>
                <a:ea typeface="+mn-ea"/>
                <a:cs typeface="メイリオ" panose="020B0604030504040204" pitchFamily="50" charset="-128"/>
              </a:rPr>
              <a:t>や</a:t>
            </a:r>
            <a:r>
              <a:rPr lang="ja-JP" altLang="en-US" dirty="0" smtClean="0">
                <a:latin typeface="+mn-ea"/>
                <a:ea typeface="+mn-ea"/>
                <a:cs typeface="メイリオ" panose="020B0604030504040204" pitchFamily="50" charset="-128"/>
              </a:rPr>
              <a:t>ソウシハギは、暖かい</a:t>
            </a:r>
            <a:r>
              <a:rPr lang="ja-JP" altLang="en-US" dirty="0">
                <a:latin typeface="+mn-ea"/>
                <a:ea typeface="+mn-ea"/>
                <a:cs typeface="メイリオ" panose="020B0604030504040204" pitchFamily="50" charset="-128"/>
              </a:rPr>
              <a:t>海に生息する</a:t>
            </a:r>
            <a:r>
              <a:rPr lang="ja-JP" altLang="en-US" dirty="0" smtClean="0">
                <a:latin typeface="+mn-ea"/>
                <a:ea typeface="+mn-ea"/>
                <a:cs typeface="メイリオ" panose="020B0604030504040204" pitchFamily="50" charset="-128"/>
              </a:rPr>
              <a:t>生物です。</a:t>
            </a:r>
            <a:endParaRPr lang="en-US" altLang="ja-JP" dirty="0">
              <a:latin typeface="+mn-ea"/>
              <a:ea typeface="+mn-ea"/>
              <a:cs typeface="メイリオ" panose="020B0604030504040204" pitchFamily="50" charset="-128"/>
            </a:endParaRPr>
          </a:p>
          <a:p>
            <a:pPr defTabSz="913356">
              <a:defRPr/>
            </a:pPr>
            <a:r>
              <a:rPr lang="ja-JP" altLang="en-US" dirty="0" smtClean="0">
                <a:latin typeface="+mn-ea"/>
                <a:ea typeface="+mn-ea"/>
                <a:cs typeface="メイリオ" panose="020B0604030504040204" pitchFamily="50" charset="-128"/>
              </a:rPr>
              <a:t>この</a:t>
            </a:r>
            <a:r>
              <a:rPr lang="ja-JP" altLang="en-US" dirty="0">
                <a:latin typeface="+mn-ea"/>
                <a:ea typeface="+mn-ea"/>
                <a:cs typeface="メイリオ" panose="020B0604030504040204" pitchFamily="50" charset="-128"/>
              </a:rPr>
              <a:t>先温暖化が進みこれらの生物</a:t>
            </a:r>
            <a:r>
              <a:rPr lang="ja-JP" altLang="en-US" dirty="0" smtClean="0">
                <a:latin typeface="+mn-ea"/>
                <a:ea typeface="+mn-ea"/>
                <a:cs typeface="メイリオ" panose="020B0604030504040204" pitchFamily="50" charset="-128"/>
              </a:rPr>
              <a:t>の分布域の拡大が促進されれば大阪</a:t>
            </a:r>
            <a:r>
              <a:rPr lang="ja-JP" altLang="en-US" dirty="0">
                <a:latin typeface="+mn-ea"/>
                <a:ea typeface="+mn-ea"/>
                <a:cs typeface="メイリオ" panose="020B0604030504040204" pitchFamily="50" charset="-128"/>
              </a:rPr>
              <a:t>湾の生態系</a:t>
            </a:r>
            <a:r>
              <a:rPr lang="ja-JP" altLang="en-US" dirty="0" smtClean="0">
                <a:latin typeface="+mn-ea"/>
                <a:ea typeface="+mn-ea"/>
                <a:cs typeface="メイリオ" panose="020B0604030504040204" pitchFamily="50" charset="-128"/>
              </a:rPr>
              <a:t>にも影響</a:t>
            </a:r>
            <a:r>
              <a:rPr lang="ja-JP" altLang="en-US" dirty="0">
                <a:latin typeface="+mn-ea"/>
                <a:ea typeface="+mn-ea"/>
                <a:cs typeface="メイリオ" panose="020B0604030504040204" pitchFamily="50" charset="-128"/>
              </a:rPr>
              <a:t>が及ぶ可能性が</a:t>
            </a:r>
            <a:r>
              <a:rPr lang="ja-JP" altLang="en-US" dirty="0" smtClean="0">
                <a:latin typeface="+mn-ea"/>
                <a:ea typeface="+mn-ea"/>
                <a:cs typeface="メイリオ" panose="020B0604030504040204" pitchFamily="50" charset="-128"/>
              </a:rPr>
              <a:t>あります。</a:t>
            </a:r>
            <a:endParaRPr lang="en-US" altLang="ja-JP" dirty="0">
              <a:latin typeface="+mn-ea"/>
              <a:ea typeface="+mn-ea"/>
              <a:cs typeface="メイリオ" panose="020B0604030504040204" pitchFamily="50" charset="-128"/>
            </a:endParaRPr>
          </a:p>
          <a:p>
            <a:endParaRPr kumimoji="1" lang="en-US" altLang="ja-JP" dirty="0" smtClean="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29</a:t>
            </a:fld>
            <a:endParaRPr kumimoji="1" lang="ja-JP" altLang="en-US" dirty="0"/>
          </a:p>
        </p:txBody>
      </p:sp>
    </p:spTree>
    <p:extLst>
      <p:ext uri="{BB962C8B-B14F-4D97-AF65-F5344CB8AC3E}">
        <p14:creationId xmlns:p14="http://schemas.microsoft.com/office/powerpoint/2010/main" val="1534500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1</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●生物多様性とは？</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様々な個性をもつたくさんの生物が、ほかの生物や環境とつながり合いながら存在することです。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生物や環境というと、私たち人間には関わりがないように思われる方もいるかもしれません。</a:t>
            </a:r>
            <a:endParaRPr kumimoji="1" lang="en-US" altLang="ja-JP" dirty="0" smtClean="0">
              <a:latin typeface="+mn-ea"/>
              <a:ea typeface="+mn-ea"/>
            </a:endParaRPr>
          </a:p>
          <a:p>
            <a:r>
              <a:rPr kumimoji="1" lang="ja-JP" altLang="en-US" dirty="0" smtClean="0">
                <a:latin typeface="+mn-ea"/>
                <a:ea typeface="+mn-ea"/>
              </a:rPr>
              <a:t>しかし、ここでいう生物の中には私たち人間も含まれていて、私たちが豊かな生活を送ることができるのも生物多様性が健全に保たれているおかげなのです。</a:t>
            </a:r>
            <a:endParaRPr kumimoji="1" lang="en-US" altLang="ja-JP" dirty="0" smtClean="0">
              <a:latin typeface="+mn-ea"/>
              <a:ea typeface="+mn-ea"/>
            </a:endParaRPr>
          </a:p>
          <a:p>
            <a:endParaRPr kumimoji="1" lang="en-US" altLang="ja-JP" dirty="0" smtClean="0">
              <a:latin typeface="+mn-ea"/>
              <a:ea typeface="+mn-ea"/>
            </a:endParaRPr>
          </a:p>
          <a:p>
            <a:endParaRPr kumimoji="1" lang="en-US" altLang="ja-JP" dirty="0" smtClean="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3</a:t>
            </a:fld>
            <a:endParaRPr kumimoji="1" lang="ja-JP" altLang="en-US" dirty="0"/>
          </a:p>
        </p:txBody>
      </p:sp>
    </p:spTree>
    <p:extLst>
      <p:ext uri="{BB962C8B-B14F-4D97-AF65-F5344CB8AC3E}">
        <p14:creationId xmlns:p14="http://schemas.microsoft.com/office/powerpoint/2010/main" val="2166866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rPr>
              <a:t>⇒冊子</a:t>
            </a:r>
            <a:r>
              <a:rPr kumimoji="1" lang="en-US" altLang="ja-JP" dirty="0" smtClean="0">
                <a:latin typeface="+mn-ea"/>
              </a:rPr>
              <a:t>9</a:t>
            </a:r>
            <a:r>
              <a:rPr kumimoji="1" lang="ja-JP" altLang="en-US" dirty="0" smtClean="0">
                <a:latin typeface="+mn-ea"/>
              </a:rPr>
              <a:t>ページ</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●レッドリスト</a:t>
            </a:r>
            <a:endParaRPr kumimoji="1" lang="en-US" altLang="ja-JP" dirty="0" smtClean="0">
              <a:latin typeface="+mn-ea"/>
            </a:endParaRPr>
          </a:p>
          <a:p>
            <a:endParaRPr kumimoji="1" lang="en-US" altLang="ja-JP" dirty="0" smtClean="0">
              <a:latin typeface="+mn-ea"/>
            </a:endParaRPr>
          </a:p>
          <a:p>
            <a:pPr defTabSz="913820">
              <a:defRPr/>
            </a:pPr>
            <a:r>
              <a:rPr kumimoji="1" lang="ja-JP" altLang="en-US" dirty="0" smtClean="0">
                <a:latin typeface="+mn-ea"/>
              </a:rPr>
              <a:t>生物多様性を理解するための</a:t>
            </a:r>
            <a:r>
              <a:rPr kumimoji="1" lang="en-US" altLang="ja-JP" dirty="0" smtClean="0">
                <a:latin typeface="+mn-ea"/>
              </a:rPr>
              <a:t>3</a:t>
            </a:r>
            <a:r>
              <a:rPr kumimoji="1" lang="ja-JP" altLang="en-US" dirty="0" smtClean="0">
                <a:latin typeface="+mn-ea"/>
              </a:rPr>
              <a:t>つ目のキーワードは、「レッドリスト」です。</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生物多様性の</a:t>
            </a:r>
            <a:r>
              <a:rPr kumimoji="1" lang="en-US" altLang="ja-JP" dirty="0" smtClean="0">
                <a:latin typeface="+mn-ea"/>
              </a:rPr>
              <a:t>4</a:t>
            </a:r>
            <a:r>
              <a:rPr kumimoji="1" lang="ja-JP" altLang="en-US" dirty="0" err="1" smtClean="0">
                <a:latin typeface="+mn-ea"/>
              </a:rPr>
              <a:t>つの</a:t>
            </a:r>
            <a:r>
              <a:rPr kumimoji="1" lang="ja-JP" altLang="en-US" dirty="0" smtClean="0">
                <a:latin typeface="+mn-ea"/>
              </a:rPr>
              <a:t>危機は、わたしたちの目に直接見えにくいものもあり、その影響を知ることや伝えることが難しい側面もあります。</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「レッドリスト」は、近い将来絶滅する恐れがある生物である「絶滅危惧種」をリスト化したもので、生物多様性に危機が迫っていることを示す資料ともいえます。</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レッドリストには、</a:t>
            </a:r>
            <a:endParaRPr kumimoji="1" lang="en-US" altLang="ja-JP" dirty="0" smtClean="0">
              <a:latin typeface="+mn-ea"/>
            </a:endParaRPr>
          </a:p>
          <a:p>
            <a:r>
              <a:rPr kumimoji="1" lang="ja-JP" altLang="en-US" dirty="0" smtClean="0">
                <a:latin typeface="+mn-ea"/>
              </a:rPr>
              <a:t>国際自然保護連合が作成した世界レベルのもの、環境省が作成した日本全国レベルのもの、各都道府県や市町村などで作成されたものがあります。</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大阪府のレッドリストは</a:t>
            </a:r>
            <a:r>
              <a:rPr kumimoji="1" lang="en-US" altLang="ja-JP" dirty="0" smtClean="0">
                <a:latin typeface="+mn-ea"/>
              </a:rPr>
              <a:t>2014</a:t>
            </a:r>
            <a:r>
              <a:rPr kumimoji="1" lang="ja-JP" altLang="en-US" dirty="0" smtClean="0">
                <a:latin typeface="+mn-ea"/>
              </a:rPr>
              <a:t>年に作成され、大阪に生息しているといわれる約</a:t>
            </a:r>
            <a:r>
              <a:rPr kumimoji="1" lang="en-US" altLang="ja-JP" dirty="0" smtClean="0">
                <a:latin typeface="+mn-ea"/>
              </a:rPr>
              <a:t>8,700</a:t>
            </a:r>
            <a:r>
              <a:rPr kumimoji="1" lang="ja-JP" altLang="en-US" dirty="0" smtClean="0">
                <a:latin typeface="+mn-ea"/>
              </a:rPr>
              <a:t>種の生物のうち</a:t>
            </a:r>
            <a:r>
              <a:rPr kumimoji="1" lang="en-US" altLang="ja-JP" dirty="0" smtClean="0">
                <a:latin typeface="+mn-ea"/>
              </a:rPr>
              <a:t>1,079</a:t>
            </a:r>
            <a:r>
              <a:rPr kumimoji="1" lang="ja-JP" altLang="en-US" dirty="0" smtClean="0">
                <a:latin typeface="+mn-ea"/>
              </a:rPr>
              <a:t>種が絶滅危惧種に選定されています。</a:t>
            </a:r>
            <a:endParaRPr kumimoji="1" lang="en-US" altLang="ja-JP" dirty="0" smtClean="0">
              <a:latin typeface="+mn-ea"/>
            </a:endParaRPr>
          </a:p>
          <a:p>
            <a:r>
              <a:rPr kumimoji="1" lang="en-US" altLang="ja-JP" dirty="0" smtClean="0">
                <a:latin typeface="+mn-ea"/>
              </a:rPr>
              <a:t>2000</a:t>
            </a:r>
            <a:r>
              <a:rPr kumimoji="1" lang="ja-JP" altLang="en-US" dirty="0" smtClean="0">
                <a:latin typeface="+mn-ea"/>
              </a:rPr>
              <a:t>年に作られたレッドリストで選定された絶滅危惧種が</a:t>
            </a:r>
            <a:r>
              <a:rPr kumimoji="1" lang="en-US" altLang="ja-JP" dirty="0" smtClean="0">
                <a:latin typeface="+mn-ea"/>
              </a:rPr>
              <a:t>795</a:t>
            </a:r>
            <a:r>
              <a:rPr kumimoji="1" lang="ja-JP" altLang="en-US" dirty="0" smtClean="0">
                <a:latin typeface="+mn-ea"/>
              </a:rPr>
              <a:t>種であったことを考えると、大阪の生物の種の多様性の危機が進行していることがわかります。</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生物は、ほかの生物や環境とつながり合いながら生きているので、ある種の生物がいなくなってしまうと、その生物とつながっていた生物や環境にも影響が出しまいます。</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＜参考＞</a:t>
            </a:r>
            <a:endParaRPr kumimoji="1" lang="en-US" altLang="ja-JP" dirty="0" smtClean="0">
              <a:latin typeface="+mn-ea"/>
            </a:endParaRPr>
          </a:p>
          <a:p>
            <a:r>
              <a:rPr kumimoji="1" lang="ja-JP" altLang="en-US" dirty="0" smtClean="0">
                <a:latin typeface="+mn-ea"/>
              </a:rPr>
              <a:t>大阪府レッドリスト</a:t>
            </a:r>
            <a:r>
              <a:rPr kumimoji="1" lang="en-US" altLang="ja-JP" dirty="0" smtClean="0">
                <a:latin typeface="+mn-ea"/>
              </a:rPr>
              <a:t>2014</a:t>
            </a:r>
            <a:r>
              <a:rPr kumimoji="1" lang="ja-JP" altLang="en-US" dirty="0" smtClean="0">
                <a:latin typeface="+mn-ea"/>
              </a:rPr>
              <a:t>では生物だけではなく地形や地質、生態系も選定対象にしていることに加え、府内の種の多様性が豊な場所を生物多様性ホットスポット」として選定しています。また、</a:t>
            </a:r>
            <a:r>
              <a:rPr kumimoji="1" lang="en-US" altLang="ja-JP" dirty="0" smtClean="0">
                <a:latin typeface="+mn-ea"/>
              </a:rPr>
              <a:t>2000</a:t>
            </a:r>
            <a:r>
              <a:rPr kumimoji="1" lang="ja-JP" altLang="en-US" dirty="0" smtClean="0">
                <a:latin typeface="+mn-ea"/>
              </a:rPr>
              <a:t>年の策定時に検討対象としていなかった</a:t>
            </a:r>
            <a:r>
              <a:rPr lang="ja-JP" altLang="en-US" dirty="0">
                <a:latin typeface="+mn-ea"/>
                <a:cs typeface="メイリオ" panose="020B0604030504040204" pitchFamily="50" charset="-128"/>
              </a:rPr>
              <a:t>クモ類、海岸生物（無脊椎生物及び藻類）、その他淡水産無脊椎動物、コケ植物、菌類を新たな検討対象としています。</a:t>
            </a:r>
            <a:endParaRPr lang="en-US" altLang="ja-JP" dirty="0">
              <a:latin typeface="+mn-ea"/>
              <a:cs typeface="メイリオ" panose="020B0604030504040204" pitchFamily="50" charset="-128"/>
            </a:endParaRPr>
          </a:p>
          <a:p>
            <a:endParaRPr kumimoji="1" lang="ja-JP" altLang="en-US" dirty="0">
              <a:latin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30</a:t>
            </a:fld>
            <a:endParaRPr kumimoji="1" lang="ja-JP" altLang="en-US"/>
          </a:p>
        </p:txBody>
      </p:sp>
    </p:spTree>
    <p:extLst>
      <p:ext uri="{BB962C8B-B14F-4D97-AF65-F5344CB8AC3E}">
        <p14:creationId xmlns:p14="http://schemas.microsoft.com/office/powerpoint/2010/main" val="4046610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rPr>
              <a:t>⇒冊子</a:t>
            </a:r>
            <a:r>
              <a:rPr kumimoji="1" lang="en-US" altLang="ja-JP" dirty="0" smtClean="0">
                <a:latin typeface="+mn-ea"/>
              </a:rPr>
              <a:t>10</a:t>
            </a:r>
            <a:r>
              <a:rPr kumimoji="1" lang="ja-JP" altLang="en-US" dirty="0" smtClean="0">
                <a:latin typeface="+mn-ea"/>
              </a:rPr>
              <a:t>ﾍﾟｰｼﾞ</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●生物多様性の理解</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これまでの内容をまとめます。</a:t>
            </a:r>
            <a:endParaRPr kumimoji="1" lang="en-US" altLang="ja-JP" dirty="0" smtClean="0">
              <a:latin typeface="+mn-ea"/>
            </a:endParaRPr>
          </a:p>
          <a:p>
            <a:r>
              <a:rPr kumimoji="1" lang="ja-JP" altLang="en-US" dirty="0" smtClean="0">
                <a:latin typeface="+mn-ea"/>
              </a:rPr>
              <a:t>生物多様性は様々な個性をもつたくさんの生物が、他の生物や環境とつながり合いながら存在することを示す概念でした。</a:t>
            </a:r>
            <a:endParaRPr kumimoji="1" lang="en-US" altLang="ja-JP" dirty="0" smtClean="0">
              <a:latin typeface="+mn-ea"/>
            </a:endParaRPr>
          </a:p>
          <a:p>
            <a:r>
              <a:rPr kumimoji="1" lang="ja-JP" altLang="en-US" dirty="0" smtClean="0">
                <a:latin typeface="+mn-ea"/>
              </a:rPr>
              <a:t>そして、私達も日々の生活の中でたくさんの生物からの恵みを利用して暮らしています。</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生物多様性を理解するためのキーワードとして、</a:t>
            </a:r>
            <a:endParaRPr kumimoji="1" lang="en-US" altLang="ja-JP" dirty="0" smtClean="0">
              <a:latin typeface="+mn-ea"/>
            </a:endParaRPr>
          </a:p>
          <a:p>
            <a:r>
              <a:rPr kumimoji="1" lang="ja-JP" altLang="en-US" dirty="0" smtClean="0">
                <a:latin typeface="+mn-ea"/>
              </a:rPr>
              <a:t>「生物多様性の</a:t>
            </a:r>
            <a:r>
              <a:rPr kumimoji="1" lang="en-US" altLang="ja-JP" dirty="0" smtClean="0">
                <a:latin typeface="+mn-ea"/>
              </a:rPr>
              <a:t>3</a:t>
            </a:r>
            <a:r>
              <a:rPr kumimoji="1" lang="ja-JP" altLang="en-US" dirty="0" err="1" smtClean="0">
                <a:latin typeface="+mn-ea"/>
              </a:rPr>
              <a:t>つの</a:t>
            </a:r>
            <a:r>
              <a:rPr kumimoji="1" lang="ja-JP" altLang="en-US" dirty="0" smtClean="0">
                <a:latin typeface="+mn-ea"/>
              </a:rPr>
              <a:t>階層」「生物多様性の</a:t>
            </a:r>
            <a:r>
              <a:rPr kumimoji="1" lang="en-US" altLang="ja-JP" dirty="0" smtClean="0">
                <a:latin typeface="+mn-ea"/>
              </a:rPr>
              <a:t>4</a:t>
            </a:r>
            <a:r>
              <a:rPr kumimoji="1" lang="ja-JP" altLang="en-US" dirty="0" err="1" smtClean="0">
                <a:latin typeface="+mn-ea"/>
              </a:rPr>
              <a:t>つの</a:t>
            </a:r>
            <a:r>
              <a:rPr kumimoji="1" lang="ja-JP" altLang="en-US" dirty="0" smtClean="0">
                <a:latin typeface="+mn-ea"/>
              </a:rPr>
              <a:t>危機」</a:t>
            </a:r>
            <a:r>
              <a:rPr kumimoji="1" lang="en-US" altLang="ja-JP" dirty="0" smtClean="0">
                <a:latin typeface="+mn-ea"/>
              </a:rPr>
              <a:t>｢</a:t>
            </a:r>
            <a:r>
              <a:rPr kumimoji="1" lang="ja-JP" altLang="en-US" dirty="0" smtClean="0">
                <a:latin typeface="+mn-ea"/>
              </a:rPr>
              <a:t>レッドリスト」がありました。</a:t>
            </a:r>
            <a:endParaRPr kumimoji="1" lang="en-US" altLang="ja-JP" dirty="0" smtClean="0">
              <a:latin typeface="+mn-ea"/>
            </a:endParaRPr>
          </a:p>
          <a:p>
            <a:endParaRPr kumimoji="1" lang="en-US" altLang="ja-JP" dirty="0" smtClean="0">
              <a:latin typeface="+mn-ea"/>
            </a:endParaRPr>
          </a:p>
          <a:p>
            <a:r>
              <a:rPr kumimoji="1" lang="en-US" altLang="ja-JP" dirty="0" smtClean="0">
                <a:latin typeface="+mn-ea"/>
              </a:rPr>
              <a:t>3</a:t>
            </a:r>
            <a:r>
              <a:rPr kumimoji="1" lang="ja-JP" altLang="en-US" dirty="0" err="1" smtClean="0">
                <a:latin typeface="+mn-ea"/>
              </a:rPr>
              <a:t>つの</a:t>
            </a:r>
            <a:r>
              <a:rPr kumimoji="1" lang="ja-JP" altLang="en-US" dirty="0" smtClean="0">
                <a:latin typeface="+mn-ea"/>
              </a:rPr>
              <a:t>階層が健全な状態に保たれることで豊かな生物多様性が成立します。</a:t>
            </a:r>
            <a:endParaRPr kumimoji="1" lang="en-US" altLang="ja-JP" dirty="0" smtClean="0">
              <a:latin typeface="+mn-ea"/>
            </a:endParaRPr>
          </a:p>
          <a:p>
            <a:r>
              <a:rPr kumimoji="1" lang="ja-JP" altLang="en-US" dirty="0" smtClean="0">
                <a:latin typeface="+mn-ea"/>
              </a:rPr>
              <a:t>豊かな生物多様性は、私たちの暮らしを支える生物多様性の恵みである生態系サービスを支えます。</a:t>
            </a:r>
            <a:endParaRPr kumimoji="1" lang="en-US" altLang="ja-JP" dirty="0" smtClean="0">
              <a:latin typeface="+mn-ea"/>
            </a:endParaRPr>
          </a:p>
          <a:p>
            <a:r>
              <a:rPr kumimoji="1" lang="ja-JP" altLang="en-US" dirty="0" smtClean="0">
                <a:latin typeface="+mn-ea"/>
              </a:rPr>
              <a:t>しかし、</a:t>
            </a:r>
            <a:r>
              <a:rPr kumimoji="1" lang="en-US" altLang="ja-JP" dirty="0" smtClean="0">
                <a:latin typeface="+mn-ea"/>
              </a:rPr>
              <a:t>4</a:t>
            </a:r>
            <a:r>
              <a:rPr kumimoji="1" lang="ja-JP" altLang="en-US" dirty="0" err="1" smtClean="0">
                <a:latin typeface="+mn-ea"/>
              </a:rPr>
              <a:t>つの</a:t>
            </a:r>
            <a:r>
              <a:rPr kumimoji="1" lang="ja-JP" altLang="en-US" dirty="0" smtClean="0">
                <a:latin typeface="+mn-ea"/>
              </a:rPr>
              <a:t>危機が</a:t>
            </a:r>
            <a:r>
              <a:rPr kumimoji="1" lang="en-US" altLang="ja-JP" dirty="0" smtClean="0">
                <a:latin typeface="+mn-ea"/>
              </a:rPr>
              <a:t>3</a:t>
            </a:r>
            <a:r>
              <a:rPr kumimoji="1" lang="ja-JP" altLang="en-US" dirty="0" err="1" smtClean="0">
                <a:latin typeface="+mn-ea"/>
              </a:rPr>
              <a:t>つの</a:t>
            </a:r>
            <a:r>
              <a:rPr kumimoji="1" lang="ja-JP" altLang="en-US" dirty="0" smtClean="0">
                <a:latin typeface="+mn-ea"/>
              </a:rPr>
              <a:t>階層のバランスを崩し、生物多様性の恵みをも乏しくしてしまいます。</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このつながりの中は私たち人間も含まれていること、生活のあらゆる場面でほかの生物に支えられていて、地球上にはその生物を支える環境があることを知り、つながりを意識することが大切です。</a:t>
            </a:r>
            <a:endParaRPr kumimoji="1" lang="en-US" altLang="ja-JP" dirty="0" smtClean="0">
              <a:latin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31</a:t>
            </a:fld>
            <a:endParaRPr kumimoji="1" lang="ja-JP" altLang="en-US"/>
          </a:p>
        </p:txBody>
      </p:sp>
    </p:spTree>
    <p:extLst>
      <p:ext uri="{BB962C8B-B14F-4D97-AF65-F5344CB8AC3E}">
        <p14:creationId xmlns:p14="http://schemas.microsoft.com/office/powerpoint/2010/main" val="2406155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rPr>
              <a:t>⇒冊子</a:t>
            </a:r>
            <a:r>
              <a:rPr kumimoji="1" lang="en-US" altLang="ja-JP" dirty="0" smtClean="0">
                <a:latin typeface="+mn-ea"/>
              </a:rPr>
              <a:t>12</a:t>
            </a:r>
            <a:r>
              <a:rPr kumimoji="1" lang="ja-JP" altLang="en-US" dirty="0" smtClean="0">
                <a:latin typeface="+mn-ea"/>
              </a:rPr>
              <a:t>ページから</a:t>
            </a:r>
            <a:r>
              <a:rPr kumimoji="1" lang="en-US" altLang="ja-JP" dirty="0" smtClean="0">
                <a:latin typeface="+mn-ea"/>
              </a:rPr>
              <a:t>29</a:t>
            </a:r>
            <a:r>
              <a:rPr kumimoji="1" lang="ja-JP" altLang="en-US" dirty="0" smtClean="0">
                <a:latin typeface="+mn-ea"/>
              </a:rPr>
              <a:t>ページ</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●生物多様性に関する教育・指導に向けて</a:t>
            </a:r>
            <a:endParaRPr kumimoji="1" lang="en-US" altLang="ja-JP" dirty="0" smtClean="0">
              <a:latin typeface="+mn-ea"/>
            </a:endParaRPr>
          </a:p>
          <a:p>
            <a:pPr defTabSz="913820">
              <a:defRPr/>
            </a:pPr>
            <a:endParaRPr kumimoji="1" lang="en-US" altLang="ja-JP" dirty="0" smtClean="0">
              <a:latin typeface="+mn-ea"/>
            </a:endParaRPr>
          </a:p>
          <a:p>
            <a:pPr defTabSz="913820">
              <a:defRPr/>
            </a:pPr>
            <a:r>
              <a:rPr kumimoji="1" lang="ja-JP" altLang="en-US" dirty="0" smtClean="0">
                <a:latin typeface="+mn-ea"/>
              </a:rPr>
              <a:t>「</a:t>
            </a:r>
            <a:r>
              <a:rPr kumimoji="1" lang="en-US" altLang="ja-JP" dirty="0" smtClean="0">
                <a:latin typeface="+mn-ea"/>
              </a:rPr>
              <a:t>1.</a:t>
            </a:r>
            <a:r>
              <a:rPr kumimoji="1" lang="ja-JP" altLang="en-US" dirty="0" smtClean="0">
                <a:latin typeface="+mn-ea"/>
              </a:rPr>
              <a:t>生物からの恵みと私たちの生活」「２</a:t>
            </a:r>
            <a:r>
              <a:rPr kumimoji="1" lang="en-US" altLang="ja-JP" dirty="0" smtClean="0">
                <a:latin typeface="+mn-ea"/>
              </a:rPr>
              <a:t>.</a:t>
            </a:r>
            <a:r>
              <a:rPr kumimoji="1" lang="ja-JP" altLang="en-US" dirty="0" smtClean="0">
                <a:latin typeface="+mn-ea"/>
              </a:rPr>
              <a:t>生物多様性の理解」では、生物多様性の概念を学びました。</a:t>
            </a:r>
            <a:endParaRPr kumimoji="1" lang="en-US" altLang="ja-JP" dirty="0" smtClean="0">
              <a:latin typeface="+mn-ea"/>
            </a:endParaRPr>
          </a:p>
          <a:p>
            <a:pPr defTabSz="913820">
              <a:defRPr/>
            </a:pPr>
            <a:endParaRPr kumimoji="1" lang="en-US" altLang="ja-JP" dirty="0" smtClean="0">
              <a:latin typeface="+mn-ea"/>
            </a:endParaRPr>
          </a:p>
          <a:p>
            <a:pPr defTabSz="913820">
              <a:defRPr/>
            </a:pPr>
            <a:r>
              <a:rPr kumimoji="1" lang="ja-JP" altLang="en-US" dirty="0" smtClean="0">
                <a:latin typeface="+mn-ea"/>
              </a:rPr>
              <a:t>ここからは、生物多様性について、子どもたちに伝えるための学習プログラムや、大阪の自然環境を題材に、身近な生物多様性に目を向けてみましょう。</a:t>
            </a:r>
            <a:endParaRPr kumimoji="1" lang="en-US" altLang="ja-JP" dirty="0" smtClean="0">
              <a:latin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32</a:t>
            </a:fld>
            <a:endParaRPr kumimoji="1" lang="ja-JP" altLang="en-US"/>
          </a:p>
        </p:txBody>
      </p:sp>
    </p:spTree>
    <p:extLst>
      <p:ext uri="{BB962C8B-B14F-4D97-AF65-F5344CB8AC3E}">
        <p14:creationId xmlns:p14="http://schemas.microsoft.com/office/powerpoint/2010/main" val="1116019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rPr>
              <a:t>⇒冊子</a:t>
            </a:r>
            <a:r>
              <a:rPr kumimoji="1" lang="en-US" altLang="ja-JP" dirty="0" smtClean="0">
                <a:latin typeface="+mn-ea"/>
              </a:rPr>
              <a:t>12</a:t>
            </a:r>
            <a:r>
              <a:rPr kumimoji="1" lang="ja-JP" altLang="en-US" dirty="0" smtClean="0">
                <a:latin typeface="+mn-ea"/>
              </a:rPr>
              <a:t>ページから</a:t>
            </a:r>
            <a:r>
              <a:rPr kumimoji="1" lang="en-US" altLang="ja-JP" dirty="0" smtClean="0">
                <a:latin typeface="+mn-ea"/>
              </a:rPr>
              <a:t>18</a:t>
            </a:r>
            <a:r>
              <a:rPr kumimoji="1" lang="ja-JP" altLang="en-US" dirty="0" smtClean="0">
                <a:latin typeface="+mn-ea"/>
              </a:rPr>
              <a:t>ページ</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●生物多様性を子どもたちに伝えよう</a:t>
            </a:r>
            <a:endParaRPr kumimoji="1" lang="en-US" altLang="ja-JP" dirty="0" smtClean="0">
              <a:latin typeface="+mn-ea"/>
            </a:endParaRPr>
          </a:p>
          <a:p>
            <a:r>
              <a:rPr kumimoji="1" lang="ja-JP" altLang="en-US" dirty="0" smtClean="0">
                <a:latin typeface="+mn-ea"/>
              </a:rPr>
              <a:t>＜参考＞</a:t>
            </a:r>
            <a:endParaRPr kumimoji="1" lang="en-US" altLang="ja-JP" dirty="0" smtClean="0">
              <a:latin typeface="+mn-ea"/>
            </a:endParaRPr>
          </a:p>
          <a:p>
            <a:r>
              <a:rPr kumimoji="1" lang="ja-JP" altLang="en-US" dirty="0" smtClean="0">
                <a:latin typeface="+mn-ea"/>
              </a:rPr>
              <a:t>ここでは、実際に冊子</a:t>
            </a:r>
            <a:r>
              <a:rPr kumimoji="1" lang="en-US" altLang="ja-JP" dirty="0" smtClean="0">
                <a:latin typeface="+mn-ea"/>
              </a:rPr>
              <a:t>12</a:t>
            </a:r>
            <a:r>
              <a:rPr kumimoji="1" lang="ja-JP" altLang="en-US" dirty="0" smtClean="0">
                <a:latin typeface="+mn-ea"/>
              </a:rPr>
              <a:t>ページから</a:t>
            </a:r>
            <a:r>
              <a:rPr kumimoji="1" lang="en-US" altLang="ja-JP" dirty="0" smtClean="0">
                <a:latin typeface="+mn-ea"/>
              </a:rPr>
              <a:t>16</a:t>
            </a:r>
            <a:r>
              <a:rPr kumimoji="1" lang="ja-JP" altLang="en-US" dirty="0" smtClean="0">
                <a:latin typeface="+mn-ea"/>
              </a:rPr>
              <a:t>ページに掲載されている「バイオミミクリーさがし」をご活用ください。</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実践プログラムとは、みなさんが実際に観察会や授業などで活用できるプログラムです。</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たとえば、</a:t>
            </a:r>
            <a:endParaRPr kumimoji="1" lang="en-US" altLang="ja-JP" dirty="0" smtClean="0">
              <a:latin typeface="+mn-ea"/>
            </a:endParaRPr>
          </a:p>
          <a:p>
            <a:r>
              <a:rPr kumimoji="1" lang="ja-JP" altLang="en-US" dirty="0" smtClean="0">
                <a:latin typeface="+mn-ea"/>
              </a:rPr>
              <a:t>「バイオミミクリーさがし」「チョウの食草（食樹）を調べてみよう」</a:t>
            </a:r>
            <a:endParaRPr kumimoji="1" lang="en-US" altLang="ja-JP" dirty="0" smtClean="0">
              <a:latin typeface="+mn-ea"/>
            </a:endParaRPr>
          </a:p>
          <a:p>
            <a:r>
              <a:rPr kumimoji="1" lang="ja-JP" altLang="en-US" dirty="0" smtClean="0">
                <a:latin typeface="+mn-ea"/>
              </a:rPr>
              <a:t>などがあります。</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このように</a:t>
            </a:r>
            <a:r>
              <a:rPr kumimoji="1" lang="en-US" altLang="ja-JP" dirty="0" smtClean="0">
                <a:latin typeface="+mn-ea"/>
              </a:rPr>
              <a:t>A4</a:t>
            </a:r>
            <a:r>
              <a:rPr kumimoji="1" lang="ja-JP" altLang="en-US" dirty="0" smtClean="0">
                <a:latin typeface="+mn-ea"/>
              </a:rPr>
              <a:t>サイズのシートに方法がまとめられています。</a:t>
            </a:r>
            <a:endParaRPr kumimoji="1" lang="en-US" altLang="ja-JP" dirty="0" smtClean="0">
              <a:latin typeface="+mn-ea"/>
            </a:endParaRPr>
          </a:p>
          <a:p>
            <a:r>
              <a:rPr kumimoji="1" lang="ja-JP" altLang="en-US" dirty="0" smtClean="0">
                <a:latin typeface="+mn-ea"/>
              </a:rPr>
              <a:t>それぞれには「ねらい」が書いており、その活動の中で生物多様性に関するどのような知識を伝えることができるのかが示してあります。</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実践プログラムは、大阪府</a:t>
            </a:r>
            <a:r>
              <a:rPr kumimoji="1" lang="en-US" altLang="ja-JP" dirty="0" smtClean="0">
                <a:latin typeface="+mn-ea"/>
              </a:rPr>
              <a:t>HP</a:t>
            </a:r>
            <a:r>
              <a:rPr kumimoji="1" lang="ja-JP" altLang="en-US" dirty="0" smtClean="0">
                <a:latin typeface="+mn-ea"/>
              </a:rPr>
              <a:t>「おおさか生物多様性ひろば」からダウンロードできます。</a:t>
            </a:r>
            <a:endParaRPr kumimoji="1" lang="en-US" altLang="ja-JP" dirty="0" smtClean="0">
              <a:latin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33</a:t>
            </a:fld>
            <a:endParaRPr kumimoji="1" lang="ja-JP" altLang="en-US"/>
          </a:p>
        </p:txBody>
      </p:sp>
    </p:spTree>
    <p:extLst>
      <p:ext uri="{BB962C8B-B14F-4D97-AF65-F5344CB8AC3E}">
        <p14:creationId xmlns:p14="http://schemas.microsoft.com/office/powerpoint/2010/main" val="2206793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latin typeface="+mn-ea"/>
              </a:rPr>
              <a:t>【</a:t>
            </a:r>
            <a:r>
              <a:rPr kumimoji="1" lang="ja-JP" altLang="en-US" dirty="0" smtClean="0">
                <a:latin typeface="+mn-ea"/>
              </a:rPr>
              <a:t>ワークシート；生物多様性を守るためにできること</a:t>
            </a:r>
            <a:r>
              <a:rPr kumimoji="1" lang="en-US" altLang="ja-JP" dirty="0" smtClean="0">
                <a:latin typeface="+mn-ea"/>
              </a:rPr>
              <a:t>】</a:t>
            </a:r>
          </a:p>
          <a:p>
            <a:endParaRPr kumimoji="1" lang="en-US" altLang="ja-JP" dirty="0" smtClean="0">
              <a:latin typeface="+mn-ea"/>
            </a:endParaRPr>
          </a:p>
          <a:p>
            <a:r>
              <a:rPr kumimoji="1" lang="ja-JP" altLang="en-US" dirty="0" smtClean="0">
                <a:latin typeface="+mn-ea"/>
              </a:rPr>
              <a:t>生物多様性を守るために、私たちができることは何でしょう？</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どうでしたか？</a:t>
            </a:r>
            <a:endParaRPr kumimoji="1" lang="en-US" altLang="ja-JP" dirty="0" smtClean="0">
              <a:latin typeface="+mn-ea"/>
            </a:endParaRPr>
          </a:p>
          <a:p>
            <a:r>
              <a:rPr kumimoji="1" lang="ja-JP" altLang="en-US" dirty="0" smtClean="0">
                <a:latin typeface="+mn-ea"/>
              </a:rPr>
              <a:t>自分に出来ることなんて思い浮かばない、という人もいたかもしれません。</a:t>
            </a:r>
            <a:endParaRPr kumimoji="1" lang="en-US" altLang="ja-JP" dirty="0" smtClean="0">
              <a:latin typeface="+mn-ea"/>
            </a:endParaRPr>
          </a:p>
          <a:p>
            <a:r>
              <a:rPr kumimoji="1" lang="ja-JP" altLang="en-US" dirty="0" smtClean="0">
                <a:latin typeface="+mn-ea"/>
              </a:rPr>
              <a:t>この後で、日常でできる生物多様性を守る行動をご紹介したいと思います。</a:t>
            </a:r>
            <a:endParaRPr kumimoji="1" lang="en-US" altLang="ja-JP" dirty="0" smtClean="0">
              <a:latin typeface="+mn-ea"/>
            </a:endParaRPr>
          </a:p>
          <a:p>
            <a:endParaRPr kumimoji="1" lang="ja-JP" altLang="en-US" dirty="0">
              <a:latin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34</a:t>
            </a:fld>
            <a:endParaRPr kumimoji="1" lang="ja-JP" altLang="en-US"/>
          </a:p>
        </p:txBody>
      </p:sp>
    </p:spTree>
    <p:extLst>
      <p:ext uri="{BB962C8B-B14F-4D97-AF65-F5344CB8AC3E}">
        <p14:creationId xmlns:p14="http://schemas.microsoft.com/office/powerpoint/2010/main" val="2084994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rPr>
              <a:t>⇒冊子</a:t>
            </a:r>
            <a:r>
              <a:rPr kumimoji="1" lang="en-US" altLang="ja-JP" dirty="0" smtClean="0">
                <a:latin typeface="+mn-ea"/>
              </a:rPr>
              <a:t>19</a:t>
            </a:r>
            <a:r>
              <a:rPr kumimoji="1" lang="ja-JP" altLang="en-US" dirty="0" smtClean="0">
                <a:latin typeface="+mn-ea"/>
              </a:rPr>
              <a:t>ページ</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●学校で取り組む生物多様性保全</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学校での取り組みは、次世代を担う子供たちが生物多様性を大切に思う心を育む重要な機会です。</a:t>
            </a:r>
            <a:endParaRPr kumimoji="1" lang="en-US" altLang="ja-JP" dirty="0" smtClean="0">
              <a:latin typeface="+mn-ea"/>
            </a:endParaRPr>
          </a:p>
          <a:p>
            <a:r>
              <a:rPr kumimoji="1" lang="ja-JP" altLang="en-US" dirty="0" smtClean="0">
                <a:latin typeface="+mn-ea"/>
              </a:rPr>
              <a:t>生物を学ぶ理科はもちろんのこと、社会科や家庭科など様々な科目を通して生物多様性について伝えることができます。</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また、左の写真のように、自然や生物観察を体験できるような施設に出かけて授業や体験学習を行ったり、</a:t>
            </a:r>
            <a:endParaRPr kumimoji="1" lang="en-US" altLang="ja-JP" dirty="0" smtClean="0">
              <a:latin typeface="+mn-ea"/>
            </a:endParaRPr>
          </a:p>
          <a:p>
            <a:r>
              <a:rPr kumimoji="1" lang="ja-JP" altLang="en-US" dirty="0" smtClean="0">
                <a:latin typeface="+mn-ea"/>
              </a:rPr>
              <a:t>右の写真のように、学校の中にビオトープをつくり、地域の生物を学校で育て、守るといった取り組みがあります。</a:t>
            </a:r>
            <a:endParaRPr kumimoji="1" lang="en-US" altLang="ja-JP" dirty="0" smtClean="0">
              <a:latin typeface="+mn-ea"/>
            </a:endParaRPr>
          </a:p>
          <a:p>
            <a:r>
              <a:rPr kumimoji="1" lang="ja-JP" altLang="en-US" dirty="0" smtClean="0">
                <a:latin typeface="+mn-ea"/>
              </a:rPr>
              <a:t>実際に生物に触れる機会を設けることは、生物多様性を身近に感じる第一歩になります。</a:t>
            </a:r>
            <a:endParaRPr kumimoji="1" lang="ja-JP" altLang="en-US" dirty="0">
              <a:latin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35</a:t>
            </a:fld>
            <a:endParaRPr kumimoji="1" lang="ja-JP" altLang="en-US"/>
          </a:p>
        </p:txBody>
      </p:sp>
    </p:spTree>
    <p:extLst>
      <p:ext uri="{BB962C8B-B14F-4D97-AF65-F5344CB8AC3E}">
        <p14:creationId xmlns:p14="http://schemas.microsoft.com/office/powerpoint/2010/main" val="1346072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rPr>
              <a:t>⇒冊子</a:t>
            </a:r>
            <a:r>
              <a:rPr kumimoji="1" lang="en-US" altLang="ja-JP" dirty="0" smtClean="0">
                <a:latin typeface="+mn-ea"/>
              </a:rPr>
              <a:t>19</a:t>
            </a:r>
            <a:r>
              <a:rPr kumimoji="1" lang="ja-JP" altLang="en-US" dirty="0" smtClean="0">
                <a:latin typeface="+mn-ea"/>
              </a:rPr>
              <a:t>ページ</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●生物多様性を守るために日常でできること</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生物多様性を守るために、私たち一人ひとりが日常生活の中で出来ることとして、国連生物多様性の</a:t>
            </a:r>
            <a:r>
              <a:rPr kumimoji="1" lang="en-US" altLang="ja-JP" dirty="0" smtClean="0">
                <a:latin typeface="+mn-ea"/>
              </a:rPr>
              <a:t>10</a:t>
            </a:r>
            <a:r>
              <a:rPr kumimoji="1" lang="ja-JP" altLang="en-US" dirty="0" smtClean="0">
                <a:latin typeface="+mn-ea"/>
              </a:rPr>
              <a:t>年日本委員会では、</a:t>
            </a:r>
            <a:r>
              <a:rPr kumimoji="1" lang="en-US" altLang="ja-JP" dirty="0" smtClean="0">
                <a:latin typeface="+mn-ea"/>
              </a:rPr>
              <a:t>My</a:t>
            </a:r>
            <a:r>
              <a:rPr kumimoji="1" lang="ja-JP" altLang="en-US" dirty="0" smtClean="0">
                <a:latin typeface="+mn-ea"/>
              </a:rPr>
              <a:t>行動宣言として「</a:t>
            </a:r>
            <a:r>
              <a:rPr kumimoji="1" lang="en-US" altLang="ja-JP" dirty="0" smtClean="0">
                <a:latin typeface="+mn-ea"/>
              </a:rPr>
              <a:t>5</a:t>
            </a:r>
            <a:r>
              <a:rPr kumimoji="1" lang="ja-JP" altLang="en-US" dirty="0" err="1" smtClean="0">
                <a:latin typeface="+mn-ea"/>
              </a:rPr>
              <a:t>つの</a:t>
            </a:r>
            <a:r>
              <a:rPr kumimoji="1" lang="ja-JP" altLang="en-US" dirty="0" smtClean="0">
                <a:latin typeface="+mn-ea"/>
              </a:rPr>
              <a:t>アクション」が提唱されています。</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私たちが住む大阪でも、この</a:t>
            </a:r>
            <a:r>
              <a:rPr kumimoji="1" lang="en-US" altLang="ja-JP" dirty="0" smtClean="0">
                <a:latin typeface="+mn-ea"/>
              </a:rPr>
              <a:t>5</a:t>
            </a:r>
            <a:r>
              <a:rPr kumimoji="1" lang="ja-JP" altLang="en-US" dirty="0" err="1" smtClean="0">
                <a:latin typeface="+mn-ea"/>
              </a:rPr>
              <a:t>つの</a:t>
            </a:r>
            <a:r>
              <a:rPr kumimoji="1" lang="ja-JP" altLang="en-US" dirty="0" smtClean="0">
                <a:latin typeface="+mn-ea"/>
              </a:rPr>
              <a:t>アクションを意識して、できることから実践することが大切です。</a:t>
            </a:r>
            <a:endParaRPr kumimoji="1" lang="en-US" altLang="ja-JP" dirty="0" smtClean="0">
              <a:latin typeface="+mn-ea"/>
            </a:endParaRPr>
          </a:p>
          <a:p>
            <a:endParaRPr kumimoji="1" lang="en-US" altLang="ja-JP" dirty="0" smtClean="0">
              <a:latin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36</a:t>
            </a:fld>
            <a:endParaRPr kumimoji="1" lang="ja-JP" altLang="en-US"/>
          </a:p>
        </p:txBody>
      </p:sp>
    </p:spTree>
    <p:extLst>
      <p:ext uri="{BB962C8B-B14F-4D97-AF65-F5344CB8AC3E}">
        <p14:creationId xmlns:p14="http://schemas.microsoft.com/office/powerpoint/2010/main" val="2297138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mn-ea"/>
                <a:ea typeface="+mn-ea"/>
                <a:cs typeface="メイリオ" panose="020B0604030504040204" pitchFamily="50" charset="-128"/>
              </a:rPr>
              <a:t>⇒冊子</a:t>
            </a:r>
            <a:r>
              <a:rPr lang="en-US" altLang="ja-JP" dirty="0" smtClean="0">
                <a:latin typeface="+mn-ea"/>
                <a:ea typeface="+mn-ea"/>
                <a:cs typeface="メイリオ" panose="020B0604030504040204" pitchFamily="50" charset="-128"/>
              </a:rPr>
              <a:t>20</a:t>
            </a:r>
            <a:r>
              <a:rPr lang="ja-JP" altLang="en-US" dirty="0" smtClean="0">
                <a:latin typeface="+mn-ea"/>
                <a:ea typeface="+mn-ea"/>
                <a:cs typeface="メイリオ" panose="020B0604030504040204" pitchFamily="50" charset="-128"/>
              </a:rPr>
              <a:t>ページ</a:t>
            </a:r>
            <a:endParaRPr lang="en-US" altLang="ja-JP" dirty="0" smtClean="0">
              <a:latin typeface="+mn-ea"/>
              <a:ea typeface="+mn-ea"/>
              <a:cs typeface="メイリオ" panose="020B0604030504040204" pitchFamily="50" charset="-128"/>
            </a:endParaRPr>
          </a:p>
          <a:p>
            <a:endParaRPr lang="en-US" altLang="ja-JP" dirty="0" smtClean="0">
              <a:latin typeface="+mn-ea"/>
              <a:ea typeface="+mn-ea"/>
              <a:cs typeface="メイリオ" panose="020B0604030504040204" pitchFamily="50" charset="-128"/>
            </a:endParaRPr>
          </a:p>
          <a:p>
            <a:r>
              <a:rPr lang="ja-JP" altLang="en-US" dirty="0" smtClean="0">
                <a:latin typeface="+mn-ea"/>
                <a:ea typeface="+mn-ea"/>
                <a:cs typeface="メイリオ" panose="020B0604030504040204" pitchFamily="50" charset="-128"/>
              </a:rPr>
              <a:t>●</a:t>
            </a:r>
            <a:r>
              <a:rPr lang="ja-JP" altLang="en-US" dirty="0">
                <a:latin typeface="+mn-ea"/>
                <a:ea typeface="+mn-ea"/>
                <a:cs typeface="メイリオ" panose="020B0604030504040204" pitchFamily="50" charset="-128"/>
              </a:rPr>
              <a:t>大阪の自然から学ぶ生物多様性</a:t>
            </a:r>
            <a:endParaRPr lang="en-US" altLang="ja-JP" dirty="0">
              <a:latin typeface="+mn-ea"/>
              <a:ea typeface="+mn-ea"/>
              <a:cs typeface="メイリオ" panose="020B0604030504040204" pitchFamily="50" charset="-128"/>
            </a:endParaRPr>
          </a:p>
          <a:p>
            <a:endParaRPr lang="en-US" altLang="ja-JP" dirty="0" smtClean="0">
              <a:latin typeface="+mn-ea"/>
              <a:ea typeface="+mn-ea"/>
              <a:cs typeface="メイリオ" panose="020B0604030504040204" pitchFamily="50" charset="-128"/>
            </a:endParaRPr>
          </a:p>
          <a:p>
            <a:r>
              <a:rPr lang="ja-JP" altLang="en-US" dirty="0" smtClean="0">
                <a:latin typeface="+mn-ea"/>
                <a:ea typeface="+mn-ea"/>
                <a:cs typeface="メイリオ" panose="020B0604030504040204" pitchFamily="50" charset="-128"/>
              </a:rPr>
              <a:t>次に、大阪の自然に目を向けてみましょう。</a:t>
            </a:r>
            <a:endParaRPr lang="en-US" altLang="ja-JP" dirty="0" smtClean="0">
              <a:latin typeface="+mn-ea"/>
              <a:ea typeface="+mn-ea"/>
              <a:cs typeface="メイリオ" panose="020B0604030504040204" pitchFamily="50" charset="-128"/>
            </a:endParaRPr>
          </a:p>
          <a:p>
            <a:endParaRPr lang="en-US" altLang="ja-JP" dirty="0">
              <a:latin typeface="+mn-ea"/>
              <a:ea typeface="+mn-ea"/>
              <a:cs typeface="メイリオ" panose="020B0604030504040204" pitchFamily="50" charset="-128"/>
            </a:endParaRPr>
          </a:p>
          <a:p>
            <a:r>
              <a:rPr lang="ja-JP" altLang="en-US" dirty="0">
                <a:latin typeface="+mn-ea"/>
                <a:ea typeface="+mn-ea"/>
                <a:cs typeface="メイリオ" panose="020B0604030504040204" pitchFamily="50" charset="-128"/>
              </a:rPr>
              <a:t>大阪は</a:t>
            </a:r>
            <a:r>
              <a:rPr lang="ja-JP" altLang="en-US" dirty="0" smtClean="0">
                <a:latin typeface="+mn-ea"/>
                <a:ea typeface="+mn-ea"/>
                <a:cs typeface="メイリオ" panose="020B0604030504040204" pitchFamily="50" charset="-128"/>
              </a:rPr>
              <a:t>大部分の土地が市街地や商工業用地として利用されていますが、府内の山や農地、川から海にいたる多様な環境には</a:t>
            </a:r>
            <a:r>
              <a:rPr lang="en-US" altLang="ja-JP" dirty="0" smtClean="0">
                <a:latin typeface="+mn-ea"/>
                <a:ea typeface="+mn-ea"/>
                <a:cs typeface="メイリオ" panose="020B0604030504040204" pitchFamily="50" charset="-128"/>
              </a:rPr>
              <a:t>8,700</a:t>
            </a:r>
            <a:r>
              <a:rPr lang="ja-JP" altLang="en-US" dirty="0" smtClean="0">
                <a:latin typeface="+mn-ea"/>
                <a:ea typeface="+mn-ea"/>
                <a:cs typeface="メイリオ" panose="020B0604030504040204" pitchFamily="50" charset="-128"/>
              </a:rPr>
              <a:t>種を超える多くの生物がすみ、それら</a:t>
            </a:r>
            <a:r>
              <a:rPr lang="ja-JP" altLang="en-US" dirty="0">
                <a:latin typeface="+mn-ea"/>
                <a:ea typeface="+mn-ea"/>
                <a:cs typeface="メイリオ" panose="020B0604030504040204" pitchFamily="50" charset="-128"/>
              </a:rPr>
              <a:t>は</a:t>
            </a:r>
            <a:r>
              <a:rPr lang="ja-JP" altLang="en-US" dirty="0" smtClean="0">
                <a:latin typeface="+mn-ea"/>
                <a:ea typeface="+mn-ea"/>
                <a:cs typeface="メイリオ" panose="020B0604030504040204" pitchFamily="50" charset="-128"/>
              </a:rPr>
              <a:t>互いにつながり合いながら生きています。</a:t>
            </a:r>
            <a:endParaRPr lang="en-US" altLang="ja-JP" dirty="0">
              <a:latin typeface="+mn-ea"/>
              <a:ea typeface="+mn-ea"/>
              <a:cs typeface="メイリオ" panose="020B0604030504040204" pitchFamily="50" charset="-128"/>
            </a:endParaRPr>
          </a:p>
          <a:p>
            <a:endParaRPr lang="en-US" altLang="ja-JP" dirty="0">
              <a:latin typeface="+mn-ea"/>
              <a:ea typeface="+mn-ea"/>
              <a:cs typeface="メイリオ" panose="020B0604030504040204" pitchFamily="50" charset="-128"/>
            </a:endParaRPr>
          </a:p>
          <a:p>
            <a:r>
              <a:rPr lang="ja-JP" altLang="en-US" dirty="0">
                <a:latin typeface="+mn-ea"/>
                <a:ea typeface="+mn-ea"/>
                <a:cs typeface="メイリオ" panose="020B0604030504040204" pitchFamily="50" charset="-128"/>
              </a:rPr>
              <a:t>言い換えれば、私たちが生活している場所のすぐ隣に、大阪の代表的な自然環境が</a:t>
            </a:r>
            <a:r>
              <a:rPr lang="ja-JP" altLang="en-US" dirty="0" smtClean="0">
                <a:latin typeface="+mn-ea"/>
                <a:ea typeface="+mn-ea"/>
                <a:cs typeface="メイリオ" panose="020B0604030504040204" pitchFamily="50" charset="-128"/>
              </a:rPr>
              <a:t>あります。</a:t>
            </a:r>
            <a:endParaRPr lang="en-US" altLang="ja-JP" dirty="0">
              <a:latin typeface="+mn-ea"/>
              <a:ea typeface="+mn-ea"/>
              <a:cs typeface="メイリオ" panose="020B0604030504040204" pitchFamily="50" charset="-128"/>
            </a:endParaRPr>
          </a:p>
          <a:p>
            <a:r>
              <a:rPr lang="ja-JP" altLang="en-US" dirty="0" smtClean="0">
                <a:latin typeface="+mn-ea"/>
                <a:ea typeface="+mn-ea"/>
                <a:cs typeface="メイリオ" panose="020B0604030504040204" pitchFamily="50" charset="-128"/>
              </a:rPr>
              <a:t>大阪の自然環境は、身近</a:t>
            </a:r>
            <a:r>
              <a:rPr lang="ja-JP" altLang="en-US" dirty="0">
                <a:latin typeface="+mn-ea"/>
                <a:ea typeface="+mn-ea"/>
                <a:cs typeface="メイリオ" panose="020B0604030504040204" pitchFamily="50" charset="-128"/>
              </a:rPr>
              <a:t>な場所であると同時に、開発など人間活動の影響を受けやすい場所</a:t>
            </a:r>
            <a:r>
              <a:rPr lang="ja-JP" altLang="en-US" dirty="0" smtClean="0">
                <a:latin typeface="+mn-ea"/>
                <a:ea typeface="+mn-ea"/>
                <a:cs typeface="メイリオ" panose="020B0604030504040204" pitchFamily="50" charset="-128"/>
              </a:rPr>
              <a:t>でもあるといえます。</a:t>
            </a:r>
            <a:endParaRPr lang="en-US" altLang="ja-JP" dirty="0">
              <a:latin typeface="+mn-ea"/>
              <a:ea typeface="+mn-ea"/>
              <a:cs typeface="メイリオ" panose="020B0604030504040204" pitchFamily="50" charset="-128"/>
            </a:endParaRPr>
          </a:p>
          <a:p>
            <a:endParaRPr lang="en-US" altLang="ja-JP" dirty="0">
              <a:latin typeface="+mn-ea"/>
              <a:ea typeface="+mn-ea"/>
              <a:cs typeface="メイリオ" panose="020B0604030504040204" pitchFamily="50" charset="-128"/>
            </a:endParaRPr>
          </a:p>
          <a:p>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37</a:t>
            </a:fld>
            <a:endParaRPr kumimoji="1" lang="ja-JP" altLang="en-US"/>
          </a:p>
        </p:txBody>
      </p:sp>
    </p:spTree>
    <p:extLst>
      <p:ext uri="{BB962C8B-B14F-4D97-AF65-F5344CB8AC3E}">
        <p14:creationId xmlns:p14="http://schemas.microsoft.com/office/powerpoint/2010/main" val="253887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rPr>
              <a:t>⇒冊子</a:t>
            </a:r>
            <a:r>
              <a:rPr kumimoji="1" lang="en-US" altLang="ja-JP" dirty="0" smtClean="0">
                <a:latin typeface="+mn-ea"/>
              </a:rPr>
              <a:t>20</a:t>
            </a:r>
            <a:r>
              <a:rPr kumimoji="1" lang="ja-JP" altLang="en-US" dirty="0" smtClean="0">
                <a:latin typeface="+mn-ea"/>
              </a:rPr>
              <a:t>ページ</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●大阪府生物多様性ホットスポット</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大阪府レッドリスト</a:t>
            </a:r>
            <a:r>
              <a:rPr kumimoji="1" lang="en-US" altLang="ja-JP" dirty="0" smtClean="0">
                <a:latin typeface="+mn-ea"/>
              </a:rPr>
              <a:t>2014</a:t>
            </a:r>
            <a:r>
              <a:rPr kumimoji="1" lang="ja-JP" altLang="en-US" dirty="0" smtClean="0">
                <a:latin typeface="+mn-ea"/>
              </a:rPr>
              <a:t>では、大阪府内で種の多様性が高い地域を「生物多様性ホットスポット」として選定しています。</a:t>
            </a:r>
            <a:endParaRPr kumimoji="1" lang="en-US" altLang="ja-JP" dirty="0" smtClean="0">
              <a:latin typeface="+mn-ea"/>
            </a:endParaRPr>
          </a:p>
          <a:p>
            <a:endParaRPr kumimoji="1" lang="en-US" altLang="ja-JP" dirty="0" smtClean="0">
              <a:latin typeface="+mn-ea"/>
            </a:endParaRPr>
          </a:p>
          <a:p>
            <a:r>
              <a:rPr kumimoji="1" lang="en-US" altLang="ja-JP" dirty="0" smtClean="0">
                <a:latin typeface="+mn-ea"/>
              </a:rPr>
              <a:t>A</a:t>
            </a:r>
            <a:r>
              <a:rPr kumimoji="1" lang="ja-JP" altLang="en-US" dirty="0" smtClean="0">
                <a:latin typeface="+mn-ea"/>
              </a:rPr>
              <a:t>ランクから</a:t>
            </a:r>
            <a:r>
              <a:rPr kumimoji="1" lang="en-US" altLang="ja-JP" dirty="0" smtClean="0">
                <a:latin typeface="+mn-ea"/>
              </a:rPr>
              <a:t>C</a:t>
            </a:r>
            <a:r>
              <a:rPr kumimoji="1" lang="ja-JP" altLang="en-US" dirty="0" smtClean="0">
                <a:latin typeface="+mn-ea"/>
              </a:rPr>
              <a:t>ランクまで、府内各地に計</a:t>
            </a:r>
            <a:r>
              <a:rPr kumimoji="1" lang="en-US" altLang="ja-JP" dirty="0" smtClean="0">
                <a:latin typeface="+mn-ea"/>
              </a:rPr>
              <a:t>55</a:t>
            </a:r>
            <a:r>
              <a:rPr kumimoji="1" lang="ja-JP" altLang="en-US" dirty="0" smtClean="0">
                <a:latin typeface="+mn-ea"/>
              </a:rPr>
              <a:t>ヶ所あります。</a:t>
            </a:r>
            <a:endParaRPr kumimoji="1" lang="en-US" altLang="ja-JP" dirty="0" smtClean="0">
              <a:latin typeface="+mn-ea"/>
            </a:endParaRPr>
          </a:p>
          <a:p>
            <a:r>
              <a:rPr kumimoji="1" lang="ja-JP" altLang="en-US" dirty="0" smtClean="0">
                <a:latin typeface="+mn-ea"/>
              </a:rPr>
              <a:t>みなさんの家や職場の近くにホットスポットはありますか？</a:t>
            </a:r>
            <a:endParaRPr kumimoji="1" lang="en-US" altLang="ja-JP" dirty="0" smtClean="0">
              <a:latin typeface="+mn-ea"/>
            </a:endParaRPr>
          </a:p>
          <a:p>
            <a:endParaRPr kumimoji="1" lang="en-US" altLang="ja-JP" dirty="0" smtClean="0">
              <a:latin typeface="+mn-ea"/>
            </a:endParaRPr>
          </a:p>
          <a:p>
            <a:endParaRPr kumimoji="1" lang="ja-JP" altLang="en-US" dirty="0">
              <a:latin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38</a:t>
            </a:fld>
            <a:endParaRPr kumimoji="1" lang="ja-JP" altLang="en-US"/>
          </a:p>
        </p:txBody>
      </p:sp>
    </p:spTree>
    <p:extLst>
      <p:ext uri="{BB962C8B-B14F-4D97-AF65-F5344CB8AC3E}">
        <p14:creationId xmlns:p14="http://schemas.microsoft.com/office/powerpoint/2010/main" val="130218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22</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●（ホットスポット紹介）ブナ林／和泉葛城山</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岸和田市と貝塚市にまたがる和泉葛城山（いずみかつらぎさん）には国の天然記念物にも指定されているブナ林があります。</a:t>
            </a:r>
            <a:endParaRPr kumimoji="1" lang="en-US" altLang="ja-JP" dirty="0" smtClean="0">
              <a:latin typeface="+mn-ea"/>
              <a:ea typeface="+mn-ea"/>
            </a:endParaRPr>
          </a:p>
          <a:p>
            <a:r>
              <a:rPr kumimoji="1" lang="ja-JP" altLang="en-US" dirty="0" smtClean="0">
                <a:latin typeface="+mn-ea"/>
                <a:ea typeface="+mn-ea"/>
              </a:rPr>
              <a:t>ブナは、日本の冷温帯に生息する落葉樹林を代表する樹木です。</a:t>
            </a:r>
            <a:endParaRPr kumimoji="1" lang="en-US" altLang="ja-JP" dirty="0" smtClean="0">
              <a:latin typeface="+mn-ea"/>
              <a:ea typeface="+mn-ea"/>
            </a:endParaRPr>
          </a:p>
          <a:p>
            <a:r>
              <a:rPr kumimoji="1" lang="ja-JP" altLang="en-US" dirty="0" smtClean="0">
                <a:latin typeface="+mn-ea"/>
                <a:ea typeface="+mn-ea"/>
              </a:rPr>
              <a:t>ブナ林の特徴は、落ち葉によってつくられた柔らかい土が水を蓄え、湿った林床環境が保たれていることで、保水性が高いので「緑のダム」とも呼ばれます。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ブナ林には、湿った林床環境を好む巻貝であるオオギセルや、ブナの枯れ木に生えるキノコであるツキヨタケが生息しています。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ブナ林に迫る危機としては、気候変動による冬季の乾燥や夏季の高温が挙げられます。</a:t>
            </a:r>
            <a:endParaRPr kumimoji="1" lang="en-US" altLang="ja-JP" dirty="0" smtClean="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39</a:t>
            </a:fld>
            <a:endParaRPr kumimoji="1" lang="ja-JP" altLang="en-US"/>
          </a:p>
        </p:txBody>
      </p:sp>
    </p:spTree>
    <p:extLst>
      <p:ext uri="{BB962C8B-B14F-4D97-AF65-F5344CB8AC3E}">
        <p14:creationId xmlns:p14="http://schemas.microsoft.com/office/powerpoint/2010/main" val="1834438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109" y="4648736"/>
            <a:ext cx="5389563" cy="4441667"/>
          </a:xfrm>
        </p:spPr>
        <p:txBody>
          <a:bodyPr/>
          <a:lstStyle/>
          <a:p>
            <a:r>
              <a:rPr lang="ja-JP" altLang="en-US" dirty="0">
                <a:latin typeface="+mn-ea"/>
              </a:rPr>
              <a:t>⇒冊子</a:t>
            </a:r>
            <a:r>
              <a:rPr lang="en-US" altLang="ja-JP" dirty="0">
                <a:latin typeface="+mn-ea"/>
              </a:rPr>
              <a:t>1</a:t>
            </a:r>
            <a:r>
              <a:rPr lang="ja-JP" altLang="en-US" dirty="0">
                <a:latin typeface="+mn-ea"/>
              </a:rPr>
              <a:t>ページ</a:t>
            </a:r>
            <a:endParaRPr lang="en-US" altLang="ja-JP" dirty="0">
              <a:latin typeface="+mn-ea"/>
            </a:endParaRPr>
          </a:p>
          <a:p>
            <a:endParaRPr lang="en-US" altLang="ja-JP" dirty="0">
              <a:latin typeface="+mn-ea"/>
            </a:endParaRPr>
          </a:p>
          <a:p>
            <a:r>
              <a:rPr lang="ja-JP" altLang="en-US" dirty="0">
                <a:latin typeface="+mn-ea"/>
              </a:rPr>
              <a:t>●生物多様性研修用プログラム</a:t>
            </a:r>
            <a:endParaRPr lang="en-US" altLang="ja-JP" dirty="0">
              <a:latin typeface="+mn-ea"/>
            </a:endParaRPr>
          </a:p>
          <a:p>
            <a:endParaRPr lang="en-US" altLang="ja-JP" dirty="0">
              <a:latin typeface="+mn-ea"/>
            </a:endParaRPr>
          </a:p>
          <a:p>
            <a:r>
              <a:rPr lang="ja-JP" altLang="en-US" dirty="0">
                <a:latin typeface="+mn-ea"/>
              </a:rPr>
              <a:t>このプログラムは、</a:t>
            </a:r>
            <a:r>
              <a:rPr lang="ja-JP" altLang="en-US" dirty="0">
                <a:latin typeface="+mn-ea"/>
                <a:cs typeface="メイリオ" panose="020B0604030504040204" pitchFamily="50" charset="-128"/>
              </a:rPr>
              <a:t>生物多様性とは何か、私たちの生活とどのように関わっているのか、そして、子どもたちに生物多様性についてどのように伝えれば良いのかについて、</a:t>
            </a:r>
            <a:r>
              <a:rPr lang="ja-JP" altLang="en-US" dirty="0">
                <a:latin typeface="+mn-ea"/>
              </a:rPr>
              <a:t>「生物からの恵みと私たちの生活」、「生物多様性の理解」、「生物多様性に関する教育・指導に向けて」の</a:t>
            </a:r>
            <a:r>
              <a:rPr lang="en-US" altLang="ja-JP" dirty="0">
                <a:latin typeface="+mn-ea"/>
              </a:rPr>
              <a:t>3</a:t>
            </a:r>
            <a:r>
              <a:rPr lang="ja-JP" altLang="en-US" dirty="0">
                <a:latin typeface="+mn-ea"/>
              </a:rPr>
              <a:t>部構成で紹介しており、みなさんが生物多様性を身近に感じ、知り、伝える上で必要となる知識と学びの実践をサポートします。</a:t>
            </a:r>
            <a:endParaRPr lang="en-US" altLang="ja-JP" dirty="0">
              <a:latin typeface="+mn-ea"/>
            </a:endParaRPr>
          </a:p>
          <a:p>
            <a:endParaRPr kumimoji="1" lang="en-US" altLang="ja-JP" dirty="0" smtClean="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4</a:t>
            </a:fld>
            <a:endParaRPr kumimoji="1" lang="ja-JP" altLang="en-US" dirty="0"/>
          </a:p>
        </p:txBody>
      </p:sp>
    </p:spTree>
    <p:extLst>
      <p:ext uri="{BB962C8B-B14F-4D97-AF65-F5344CB8AC3E}">
        <p14:creationId xmlns:p14="http://schemas.microsoft.com/office/powerpoint/2010/main" val="5195874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23</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●（ホットスポット紹介）雑木林／三草山</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能勢町の三草山（みくさやま）には雑木林という環境が残されています。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雑木林は、かつて薪や炭、肥料を得るために人が定期的に管理していた林のことです。</a:t>
            </a:r>
            <a:endParaRPr kumimoji="1" lang="en-US" altLang="ja-JP" dirty="0" smtClean="0">
              <a:latin typeface="+mn-ea"/>
              <a:ea typeface="+mn-ea"/>
            </a:endParaRPr>
          </a:p>
          <a:p>
            <a:r>
              <a:rPr kumimoji="1" lang="ja-JP" altLang="en-US" dirty="0" smtClean="0">
                <a:latin typeface="+mn-ea"/>
                <a:ea typeface="+mn-ea"/>
              </a:rPr>
              <a:t>定期的に管理されて枝が切られることにより常に若い枝が生え、林の中が明るく保たれるのが特徴です。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三草山は、ミドリシジミ類というチョウの重要な生息地となっています。</a:t>
            </a:r>
            <a:endParaRPr kumimoji="1" lang="en-US" altLang="ja-JP" dirty="0" smtClean="0">
              <a:latin typeface="+mn-ea"/>
              <a:ea typeface="+mn-ea"/>
            </a:endParaRPr>
          </a:p>
          <a:p>
            <a:r>
              <a:rPr kumimoji="1" lang="ja-JP" altLang="en-US" dirty="0" smtClean="0">
                <a:latin typeface="+mn-ea"/>
                <a:ea typeface="+mn-ea"/>
              </a:rPr>
              <a:t>中でも、ヒロオビミドリシジミは大阪府内で三草山にしか生息していません。</a:t>
            </a:r>
            <a:endParaRPr kumimoji="1" lang="en-US" altLang="ja-JP" dirty="0" smtClean="0">
              <a:latin typeface="+mn-ea"/>
              <a:ea typeface="+mn-ea"/>
            </a:endParaRPr>
          </a:p>
          <a:p>
            <a:r>
              <a:rPr kumimoji="1" lang="ja-JP" altLang="en-US" dirty="0" smtClean="0">
                <a:latin typeface="+mn-ea"/>
                <a:ea typeface="+mn-ea"/>
              </a:rPr>
              <a:t>チョウは幼虫の頃に植物や樹木の葉を食べますが、ヒロオビミドリシジミの幼虫はナラガシワという木の葉しか食べません。</a:t>
            </a:r>
            <a:endParaRPr kumimoji="1" lang="en-US" altLang="ja-JP" dirty="0" smtClean="0">
              <a:latin typeface="+mn-ea"/>
              <a:ea typeface="+mn-ea"/>
            </a:endParaRPr>
          </a:p>
          <a:p>
            <a:r>
              <a:rPr kumimoji="1" lang="ja-JP" altLang="en-US" dirty="0" smtClean="0">
                <a:latin typeface="+mn-ea"/>
                <a:ea typeface="+mn-ea"/>
              </a:rPr>
              <a:t>三草山にはナラガシワが生えていて、それを餌としてヒロオビミドリシジミが子孫を残すことができます。</a:t>
            </a:r>
            <a:endParaRPr kumimoji="1" lang="en-US" altLang="ja-JP" dirty="0" smtClean="0">
              <a:latin typeface="+mn-ea"/>
              <a:ea typeface="+mn-ea"/>
            </a:endParaRPr>
          </a:p>
          <a:p>
            <a:r>
              <a:rPr kumimoji="1" lang="ja-JP" altLang="en-US" dirty="0" smtClean="0">
                <a:latin typeface="+mn-ea"/>
                <a:ea typeface="+mn-ea"/>
              </a:rPr>
              <a:t>ミドリシジミ類はゼフィルスとも呼ばれていて、三草山は「ゼフィルスの森」とも呼ばれます。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雑木林の危機としては、人間のライフスタイルの変化に伴う管理放棄があります。</a:t>
            </a:r>
            <a:endParaRPr kumimoji="1" lang="en-US" altLang="ja-JP" dirty="0" smtClean="0">
              <a:latin typeface="+mn-ea"/>
              <a:ea typeface="+mn-ea"/>
            </a:endParaRPr>
          </a:p>
          <a:p>
            <a:r>
              <a:rPr kumimoji="1" lang="ja-JP" altLang="en-US" dirty="0" smtClean="0">
                <a:latin typeface="+mn-ea"/>
                <a:ea typeface="+mn-ea"/>
              </a:rPr>
              <a:t>定期的な管理が行われなくなると、林の中が暗くなるなど環境が変化し、従来の雑木林の環境を好む生物の減少につながります。</a:t>
            </a:r>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40</a:t>
            </a:fld>
            <a:endParaRPr kumimoji="1" lang="ja-JP" altLang="en-US"/>
          </a:p>
        </p:txBody>
      </p:sp>
    </p:spTree>
    <p:extLst>
      <p:ext uri="{BB962C8B-B14F-4D97-AF65-F5344CB8AC3E}">
        <p14:creationId xmlns:p14="http://schemas.microsoft.com/office/powerpoint/2010/main" val="31729089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24</a:t>
            </a:r>
            <a:r>
              <a:rPr kumimoji="1" lang="ja-JP" altLang="en-US" dirty="0" smtClean="0">
                <a:latin typeface="+mn-ea"/>
                <a:ea typeface="+mn-ea"/>
              </a:rPr>
              <a:t>ﾍﾟｰｼﾞ</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●（ホットスポット紹介）水田／能勢の棚田、高槻の水田群</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稲を育てる場所である水田も、生物多様性が高い環境です。</a:t>
            </a:r>
            <a:endParaRPr kumimoji="1" lang="en-US" altLang="ja-JP" dirty="0" smtClean="0">
              <a:latin typeface="+mn-ea"/>
              <a:ea typeface="+mn-ea"/>
            </a:endParaRPr>
          </a:p>
          <a:p>
            <a:r>
              <a:rPr kumimoji="1" lang="ja-JP" altLang="en-US" dirty="0" smtClean="0">
                <a:latin typeface="+mn-ea"/>
                <a:ea typeface="+mn-ea"/>
              </a:rPr>
              <a:t>ホットスポットとしては、能勢町の棚田や高槻の水田群が選定されています。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水田の特徴としては、稲を育てる時期には田んぼに水が入り、収穫後は水を落とすことを繰り返すことです。</a:t>
            </a:r>
            <a:endParaRPr kumimoji="1" lang="en-US" altLang="ja-JP" dirty="0" smtClean="0">
              <a:latin typeface="+mn-ea"/>
              <a:ea typeface="+mn-ea"/>
            </a:endParaRPr>
          </a:p>
          <a:p>
            <a:r>
              <a:rPr kumimoji="1" lang="ja-JP" altLang="en-US" dirty="0" smtClean="0">
                <a:latin typeface="+mn-ea"/>
                <a:ea typeface="+mn-ea"/>
              </a:rPr>
              <a:t>水田に水が入ると、広大な水域が出現します。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その水域は、田んぼに水を送るための水路と合わせて、かつて後背湿地（こうはいしっち）</a:t>
            </a:r>
            <a:r>
              <a:rPr kumimoji="1" lang="ja-JP" altLang="en-US" baseline="30000" dirty="0" smtClean="0">
                <a:latin typeface="+mn-ea"/>
                <a:ea typeface="+mn-ea"/>
              </a:rPr>
              <a:t>*</a:t>
            </a:r>
            <a:r>
              <a:rPr kumimoji="1" lang="en-US" altLang="ja-JP" baseline="30000" dirty="0" smtClean="0">
                <a:latin typeface="+mn-ea"/>
                <a:ea typeface="+mn-ea"/>
              </a:rPr>
              <a:t>9</a:t>
            </a:r>
            <a:r>
              <a:rPr kumimoji="1" lang="ja-JP" altLang="en-US" dirty="0" smtClean="0">
                <a:latin typeface="+mn-ea"/>
                <a:ea typeface="+mn-ea"/>
              </a:rPr>
              <a:t>に生息していたと考えられる、流れの緩やかな水辺を産卵場所や生息場所とするミナミメダカや、アキアカネのヤゴなどの重要な生息環境となっています。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水田に迫る危機には、田んぼや水路を工事することである </a:t>
            </a:r>
            <a:r>
              <a:rPr kumimoji="1" lang="ja-JP" altLang="en-US" dirty="0" err="1" smtClean="0">
                <a:latin typeface="+mn-ea"/>
                <a:ea typeface="+mn-ea"/>
              </a:rPr>
              <a:t>ほ</a:t>
            </a:r>
            <a:r>
              <a:rPr kumimoji="1" lang="ja-JP" altLang="en-US" dirty="0" smtClean="0">
                <a:latin typeface="+mn-ea"/>
                <a:ea typeface="+mn-ea"/>
              </a:rPr>
              <a:t>場整備</a:t>
            </a:r>
            <a:r>
              <a:rPr kumimoji="1" lang="en-US" altLang="ja-JP" baseline="30000" dirty="0" smtClean="0">
                <a:latin typeface="+mn-ea"/>
                <a:ea typeface="+mn-ea"/>
              </a:rPr>
              <a:t>*10</a:t>
            </a:r>
            <a:r>
              <a:rPr kumimoji="1" lang="ja-JP" altLang="en-US" dirty="0" smtClean="0">
                <a:latin typeface="+mn-ea"/>
                <a:ea typeface="+mn-ea"/>
              </a:rPr>
              <a:t>や、宅地化といった農地の物理的な環境変化や、そもそも農業をやめてしまう耕作放棄が挙げられます。</a:t>
            </a:r>
            <a:endParaRPr kumimoji="1" lang="en-US" altLang="ja-JP" dirty="0" smtClean="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41</a:t>
            </a:fld>
            <a:endParaRPr kumimoji="1" lang="ja-JP" altLang="en-US"/>
          </a:p>
        </p:txBody>
      </p:sp>
    </p:spTree>
    <p:extLst>
      <p:ext uri="{BB962C8B-B14F-4D97-AF65-F5344CB8AC3E}">
        <p14:creationId xmlns:p14="http://schemas.microsoft.com/office/powerpoint/2010/main" val="1810553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25</a:t>
            </a:r>
            <a:r>
              <a:rPr kumimoji="1" lang="ja-JP" altLang="en-US" dirty="0" smtClean="0">
                <a:latin typeface="+mn-ea"/>
                <a:ea typeface="+mn-ea"/>
              </a:rPr>
              <a:t>ﾍﾟｰｼﾞ</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●（ホットスポット紹介）ため池／八尾ため池群、泉州ため池群</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ため池は、稲をはじめとした農作物を作るために必要な水を蓄えておく池です。</a:t>
            </a:r>
            <a:endParaRPr kumimoji="1" lang="en-US" altLang="ja-JP" dirty="0" smtClean="0">
              <a:latin typeface="+mn-ea"/>
              <a:ea typeface="+mn-ea"/>
            </a:endParaRPr>
          </a:p>
          <a:p>
            <a:r>
              <a:rPr kumimoji="1" lang="ja-JP" altLang="en-US" dirty="0" smtClean="0">
                <a:latin typeface="+mn-ea"/>
                <a:ea typeface="+mn-ea"/>
              </a:rPr>
              <a:t>大阪府内には約</a:t>
            </a:r>
            <a:r>
              <a:rPr kumimoji="1" lang="en-US" altLang="ja-JP" dirty="0" smtClean="0">
                <a:latin typeface="+mn-ea"/>
                <a:ea typeface="+mn-ea"/>
              </a:rPr>
              <a:t>11,000</a:t>
            </a:r>
            <a:r>
              <a:rPr kumimoji="1" lang="ja-JP" altLang="en-US" dirty="0" smtClean="0">
                <a:latin typeface="+mn-ea"/>
                <a:ea typeface="+mn-ea"/>
              </a:rPr>
              <a:t>個ものため池があります。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ため池は、流れのない環境を好むナニワトンボなどの水生昆虫や、オニバスといった水生植物の重要な生息環境となっています。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ため池の危機としては、池干し</a:t>
            </a:r>
            <a:r>
              <a:rPr kumimoji="1" lang="ja-JP" altLang="en-US" baseline="30000" dirty="0" smtClean="0">
                <a:latin typeface="+mn-ea"/>
                <a:ea typeface="+mn-ea"/>
              </a:rPr>
              <a:t>*</a:t>
            </a:r>
            <a:r>
              <a:rPr kumimoji="1" lang="en-US" altLang="ja-JP" baseline="30000" dirty="0" smtClean="0">
                <a:latin typeface="+mn-ea"/>
                <a:ea typeface="+mn-ea"/>
              </a:rPr>
              <a:t>12</a:t>
            </a:r>
            <a:r>
              <a:rPr kumimoji="1" lang="ja-JP" altLang="en-US" dirty="0" smtClean="0">
                <a:latin typeface="+mn-ea"/>
                <a:ea typeface="+mn-ea"/>
              </a:rPr>
              <a:t>といった管理が放棄されたことによる環境の変化や、池のコンクリート護岸化、外来生物の移入が挙げられます。</a:t>
            </a:r>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42</a:t>
            </a:fld>
            <a:endParaRPr kumimoji="1" lang="ja-JP" altLang="en-US"/>
          </a:p>
        </p:txBody>
      </p:sp>
    </p:spTree>
    <p:extLst>
      <p:ext uri="{BB962C8B-B14F-4D97-AF65-F5344CB8AC3E}">
        <p14:creationId xmlns:p14="http://schemas.microsoft.com/office/powerpoint/2010/main" val="28945675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26</a:t>
            </a:r>
            <a:r>
              <a:rPr kumimoji="1" lang="ja-JP" altLang="en-US" dirty="0" smtClean="0">
                <a:latin typeface="+mn-ea"/>
                <a:ea typeface="+mn-ea"/>
              </a:rPr>
              <a:t>ﾍﾟｰｼﾞ</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●（ホットスポット紹介）湿地（貧栄養湿地）／地黄湿地、信太山湿地</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湿地は定義が広いですが</a:t>
            </a:r>
            <a:r>
              <a:rPr kumimoji="1" lang="ja-JP" altLang="en-US" baseline="30000" dirty="0" smtClean="0">
                <a:latin typeface="+mn-ea"/>
                <a:ea typeface="+mn-ea"/>
              </a:rPr>
              <a:t>*</a:t>
            </a:r>
            <a:r>
              <a:rPr kumimoji="1" lang="en-US" altLang="ja-JP" baseline="30000" dirty="0" smtClean="0">
                <a:latin typeface="+mn-ea"/>
                <a:ea typeface="+mn-ea"/>
              </a:rPr>
              <a:t>13</a:t>
            </a:r>
            <a:r>
              <a:rPr kumimoji="1" lang="ja-JP" altLang="en-US" dirty="0" err="1" smtClean="0">
                <a:latin typeface="+mn-ea"/>
                <a:ea typeface="+mn-ea"/>
              </a:rPr>
              <a:t>、</a:t>
            </a:r>
            <a:r>
              <a:rPr kumimoji="1" lang="ja-JP" altLang="en-US" dirty="0" smtClean="0">
                <a:latin typeface="+mn-ea"/>
                <a:ea typeface="+mn-ea"/>
              </a:rPr>
              <a:t>湧水によって水が供給される湿地は一般に貧栄養湿地と呼ばれます。</a:t>
            </a:r>
            <a:endParaRPr kumimoji="1" lang="en-US" altLang="ja-JP" dirty="0" smtClean="0">
              <a:latin typeface="+mn-ea"/>
              <a:ea typeface="+mn-ea"/>
            </a:endParaRPr>
          </a:p>
          <a:p>
            <a:r>
              <a:rPr kumimoji="1" lang="ja-JP" altLang="en-US" dirty="0" smtClean="0">
                <a:latin typeface="+mn-ea"/>
                <a:ea typeface="+mn-ea"/>
              </a:rPr>
              <a:t>府内の貧栄養湿地は能勢町にある地黄（じおう）湿地と、和泉市にある信太山（しのだやま）湿地の</a:t>
            </a:r>
            <a:r>
              <a:rPr kumimoji="1" lang="en-US" altLang="ja-JP" dirty="0" smtClean="0">
                <a:latin typeface="+mn-ea"/>
                <a:ea typeface="+mn-ea"/>
              </a:rPr>
              <a:t>2</a:t>
            </a:r>
            <a:r>
              <a:rPr kumimoji="1" lang="ja-JP" altLang="en-US" dirty="0" smtClean="0">
                <a:latin typeface="+mn-ea"/>
                <a:ea typeface="+mn-ea"/>
              </a:rPr>
              <a:t>か所です。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湿地は、トキソウといった湿地に生える植物や、カスミサンショウウオなどの両生類の重要な生息環境となっています。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湿地に迫る危機としては、遷移が進んだことによる陸地化や乾燥化、人による生物の盗掘が挙げられます。</a:t>
            </a:r>
            <a:endParaRPr kumimoji="1" lang="en-US" altLang="ja-JP" dirty="0" smtClean="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43</a:t>
            </a:fld>
            <a:endParaRPr kumimoji="1" lang="ja-JP" altLang="en-US"/>
          </a:p>
        </p:txBody>
      </p:sp>
    </p:spTree>
    <p:extLst>
      <p:ext uri="{BB962C8B-B14F-4D97-AF65-F5344CB8AC3E}">
        <p14:creationId xmlns:p14="http://schemas.microsoft.com/office/powerpoint/2010/main" val="3801740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27</a:t>
            </a:r>
            <a:r>
              <a:rPr kumimoji="1" lang="ja-JP" altLang="en-US" dirty="0" smtClean="0">
                <a:latin typeface="+mn-ea"/>
                <a:ea typeface="+mn-ea"/>
              </a:rPr>
              <a:t>ﾍﾟｰｼﾞ</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●（ホットスポット紹介）淀川ワンド群／高槻市から大阪市</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ワンドは、明治時代に水制工</a:t>
            </a:r>
            <a:r>
              <a:rPr kumimoji="1" lang="ja-JP" altLang="en-US" baseline="30000" dirty="0" smtClean="0">
                <a:latin typeface="+mn-ea"/>
                <a:ea typeface="+mn-ea"/>
              </a:rPr>
              <a:t>*</a:t>
            </a:r>
            <a:r>
              <a:rPr kumimoji="1" lang="en-US" altLang="ja-JP" baseline="30000" dirty="0" smtClean="0">
                <a:latin typeface="+mn-ea"/>
                <a:ea typeface="+mn-ea"/>
              </a:rPr>
              <a:t>14</a:t>
            </a:r>
            <a:r>
              <a:rPr kumimoji="1" lang="ja-JP" altLang="en-US" dirty="0" smtClean="0">
                <a:latin typeface="+mn-ea"/>
                <a:ea typeface="+mn-ea"/>
              </a:rPr>
              <a:t>が造られたことにより生まれた環境です。</a:t>
            </a:r>
            <a:endParaRPr kumimoji="1" lang="en-US" altLang="ja-JP" dirty="0" smtClean="0">
              <a:latin typeface="+mn-ea"/>
              <a:ea typeface="+mn-ea"/>
            </a:endParaRPr>
          </a:p>
          <a:p>
            <a:r>
              <a:rPr kumimoji="1" lang="ja-JP" altLang="en-US" dirty="0" smtClean="0">
                <a:latin typeface="+mn-ea"/>
                <a:ea typeface="+mn-ea"/>
              </a:rPr>
              <a:t>川の本流とは異なり、水の流れがほとんどなく、池のような環境を有しています。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淀川のワンドは、国の天然記念物イタセンパラなど、氾濫原（はんらんげん）</a:t>
            </a:r>
            <a:r>
              <a:rPr kumimoji="1" lang="ja-JP" altLang="en-US" baseline="30000" dirty="0" smtClean="0">
                <a:latin typeface="+mn-ea"/>
                <a:ea typeface="+mn-ea"/>
              </a:rPr>
              <a:t>*</a:t>
            </a:r>
            <a:r>
              <a:rPr kumimoji="1" lang="en-US" altLang="ja-JP" baseline="30000" dirty="0" smtClean="0">
                <a:latin typeface="+mn-ea"/>
                <a:ea typeface="+mn-ea"/>
              </a:rPr>
              <a:t>15</a:t>
            </a:r>
            <a:r>
              <a:rPr kumimoji="1" lang="ja-JP" altLang="en-US" dirty="0" smtClean="0">
                <a:latin typeface="+mn-ea"/>
                <a:ea typeface="+mn-ea"/>
              </a:rPr>
              <a:t>に生息していた水生生物の重要な生息環境となっています。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ワンドに迫る危機として、ブルーギルやオオクチバスなどの外来生物による在来生物の捕食や、河川改修によるワンドの減少が挙げられます。</a:t>
            </a:r>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44</a:t>
            </a:fld>
            <a:endParaRPr kumimoji="1" lang="ja-JP" altLang="en-US"/>
          </a:p>
        </p:txBody>
      </p:sp>
    </p:spTree>
    <p:extLst>
      <p:ext uri="{BB962C8B-B14F-4D97-AF65-F5344CB8AC3E}">
        <p14:creationId xmlns:p14="http://schemas.microsoft.com/office/powerpoint/2010/main" val="41649286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28</a:t>
            </a:r>
            <a:r>
              <a:rPr kumimoji="1" lang="ja-JP" altLang="en-US" dirty="0" smtClean="0">
                <a:latin typeface="+mn-ea"/>
                <a:ea typeface="+mn-ea"/>
              </a:rPr>
              <a:t>ﾍﾟｰｼﾞ</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●（ホットスポット紹介）海岸／岩礁性海岸、砂浜</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海岸は海と陸の境目のことです。</a:t>
            </a:r>
            <a:endParaRPr kumimoji="1" lang="en-US" altLang="ja-JP" dirty="0" smtClean="0">
              <a:latin typeface="+mn-ea"/>
              <a:ea typeface="+mn-ea"/>
            </a:endParaRPr>
          </a:p>
          <a:p>
            <a:r>
              <a:rPr kumimoji="1" lang="ja-JP" altLang="en-US" dirty="0" smtClean="0">
                <a:latin typeface="+mn-ea"/>
                <a:ea typeface="+mn-ea"/>
              </a:rPr>
              <a:t>水際が石や岩で形成されるものは「岩礁性（がんしょうせい）海岸」、砂のものは「砂浜」など、環境によって分類されます。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岩礁性海岸は大阪府内では元々岬町にしかありません。</a:t>
            </a:r>
            <a:endParaRPr kumimoji="1" lang="en-US" altLang="ja-JP" dirty="0" smtClean="0">
              <a:latin typeface="+mn-ea"/>
              <a:ea typeface="+mn-ea"/>
            </a:endParaRPr>
          </a:p>
          <a:p>
            <a:r>
              <a:rPr kumimoji="1" lang="ja-JP" altLang="en-US" dirty="0" smtClean="0">
                <a:latin typeface="+mn-ea"/>
                <a:ea typeface="+mn-ea"/>
              </a:rPr>
              <a:t>一方で、砂浜は大阪湾に広く分布していましたが、現在では泉南地域に部分的に残されるのみです。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岩礁性海岸では、波しぶきがかかる飛沫帯（ひまつたい）にはキタフナムシが、潮が引いても水が残るタイドプールに生息するヤマトウミウシなどが生息しており、同じ海岸でもそれぞれ生息に適した環境に生息しています。</a:t>
            </a:r>
            <a:endParaRPr kumimoji="1" lang="en-US" altLang="ja-JP" dirty="0" smtClean="0">
              <a:latin typeface="+mn-ea"/>
              <a:ea typeface="+mn-ea"/>
            </a:endParaRPr>
          </a:p>
          <a:p>
            <a:r>
              <a:rPr kumimoji="1" lang="ja-JP" altLang="en-US" dirty="0" smtClean="0">
                <a:latin typeface="+mn-ea"/>
                <a:ea typeface="+mn-ea"/>
              </a:rPr>
              <a:t>また、砂浜はキンセンガニなどの、砂の場所を好む生物の重要な生息環境となっています。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海岸に迫る危機としては、干拓や埋め立てなどの開発行為が挙げられます。</a:t>
            </a:r>
            <a:endParaRPr kumimoji="1" lang="en-US" altLang="ja-JP" dirty="0" smtClean="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45</a:t>
            </a:fld>
            <a:endParaRPr kumimoji="1" lang="ja-JP" altLang="en-US"/>
          </a:p>
        </p:txBody>
      </p:sp>
    </p:spTree>
    <p:extLst>
      <p:ext uri="{BB962C8B-B14F-4D97-AF65-F5344CB8AC3E}">
        <p14:creationId xmlns:p14="http://schemas.microsoft.com/office/powerpoint/2010/main" val="22924870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29</a:t>
            </a:r>
            <a:r>
              <a:rPr kumimoji="1" lang="ja-JP" altLang="en-US" dirty="0" smtClean="0">
                <a:latin typeface="+mn-ea"/>
                <a:ea typeface="+mn-ea"/>
              </a:rPr>
              <a:t>ﾍﾟｰｼﾞ</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●（ホットスポット紹介）干潟／男里川河口</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潮が引いたときに現れ、潮が満ちると海に沈む場所のことを干潟といいます。</a:t>
            </a:r>
            <a:endParaRPr kumimoji="1" lang="en-US" altLang="ja-JP" dirty="0" smtClean="0">
              <a:latin typeface="+mn-ea"/>
              <a:ea typeface="+mn-ea"/>
            </a:endParaRPr>
          </a:p>
          <a:p>
            <a:r>
              <a:rPr kumimoji="1" lang="ja-JP" altLang="en-US" dirty="0" smtClean="0">
                <a:latin typeface="+mn-ea"/>
                <a:ea typeface="+mn-ea"/>
              </a:rPr>
              <a:t>川が海に流れ込む河口部などに形成されます。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干潟には、トビハゼなどの汽水域</a:t>
            </a:r>
            <a:r>
              <a:rPr kumimoji="1" lang="ja-JP" altLang="en-US" baseline="30000" dirty="0" smtClean="0">
                <a:latin typeface="+mn-ea"/>
                <a:ea typeface="+mn-ea"/>
              </a:rPr>
              <a:t>*</a:t>
            </a:r>
            <a:r>
              <a:rPr kumimoji="1" lang="en-US" altLang="ja-JP" baseline="30000" dirty="0" smtClean="0">
                <a:latin typeface="+mn-ea"/>
                <a:ea typeface="+mn-ea"/>
              </a:rPr>
              <a:t>17</a:t>
            </a:r>
            <a:r>
              <a:rPr kumimoji="1" lang="ja-JP" altLang="en-US" dirty="0" smtClean="0">
                <a:latin typeface="+mn-ea"/>
                <a:ea typeface="+mn-ea"/>
              </a:rPr>
              <a:t>に生息する生物や、ハママツナといった、塩性植物</a:t>
            </a:r>
            <a:r>
              <a:rPr kumimoji="1" lang="ja-JP" altLang="en-US" baseline="30000" dirty="0" smtClean="0">
                <a:latin typeface="+mn-ea"/>
                <a:ea typeface="+mn-ea"/>
              </a:rPr>
              <a:t>*</a:t>
            </a:r>
            <a:r>
              <a:rPr kumimoji="1" lang="en-US" altLang="ja-JP" baseline="30000" dirty="0" smtClean="0">
                <a:latin typeface="+mn-ea"/>
                <a:ea typeface="+mn-ea"/>
              </a:rPr>
              <a:t>18</a:t>
            </a:r>
            <a:r>
              <a:rPr kumimoji="1" lang="ja-JP" altLang="en-US" dirty="0" smtClean="0">
                <a:latin typeface="+mn-ea"/>
                <a:ea typeface="+mn-ea"/>
              </a:rPr>
              <a:t>の重要な生息環境です。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干潟に迫る危機としては、干拓や埋め立てなどの開発行為が挙げられます。</a:t>
            </a:r>
            <a:endParaRPr kumimoji="1" lang="en-US" altLang="ja-JP" dirty="0" smtClean="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46</a:t>
            </a:fld>
            <a:endParaRPr kumimoji="1" lang="ja-JP" altLang="en-US"/>
          </a:p>
        </p:txBody>
      </p:sp>
    </p:spTree>
    <p:extLst>
      <p:ext uri="{BB962C8B-B14F-4D97-AF65-F5344CB8AC3E}">
        <p14:creationId xmlns:p14="http://schemas.microsoft.com/office/powerpoint/2010/main" val="366403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rPr>
              <a:t>●まとめ</a:t>
            </a:r>
            <a:endParaRPr kumimoji="1" lang="en-US" altLang="ja-JP" dirty="0" smtClean="0">
              <a:latin typeface="+mn-ea"/>
            </a:endParaRPr>
          </a:p>
          <a:p>
            <a:endParaRPr kumimoji="1" lang="en-US" altLang="ja-JP" dirty="0" smtClean="0">
              <a:latin typeface="+mn-ea"/>
            </a:endParaRPr>
          </a:p>
          <a:p>
            <a:pPr defTabSz="913820">
              <a:defRPr/>
            </a:pPr>
            <a:r>
              <a:rPr kumimoji="1" lang="ja-JP" altLang="en-US" dirty="0" smtClean="0">
                <a:latin typeface="+mn-ea"/>
              </a:rPr>
              <a:t>「生物からの恵みと私たちの生活」「生物多様性の理解」「生物多様性に関する教育・指導に向けて」についてお話しました。</a:t>
            </a:r>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生物多様性を身近に感じ、知っていただくことができたでしょうか。</a:t>
            </a:r>
            <a:endParaRPr kumimoji="1" lang="en-US" altLang="ja-JP" dirty="0" smtClean="0">
              <a:latin typeface="+mn-ea"/>
            </a:endParaRPr>
          </a:p>
          <a:p>
            <a:r>
              <a:rPr kumimoji="1" lang="ja-JP" altLang="en-US" dirty="0" smtClean="0">
                <a:latin typeface="+mn-ea"/>
              </a:rPr>
              <a:t>ぜひこの研修プログラムや実践プログラムを活用してください。</a:t>
            </a:r>
            <a:endParaRPr kumimoji="1" lang="en-US" altLang="ja-JP" dirty="0" smtClean="0">
              <a:latin typeface="+mn-ea"/>
            </a:endParaRPr>
          </a:p>
          <a:p>
            <a:endParaRPr kumimoji="1" lang="en-US" altLang="ja-JP" dirty="0" smtClean="0">
              <a:latin typeface="+mn-ea"/>
            </a:endParaRPr>
          </a:p>
          <a:p>
            <a:endParaRPr kumimoji="1" lang="en-US" altLang="ja-JP" dirty="0" smtClean="0">
              <a:latin typeface="+mn-ea"/>
            </a:endParaRPr>
          </a:p>
          <a:p>
            <a:endParaRPr kumimoji="1" lang="en-US" altLang="ja-JP" dirty="0" smtClean="0">
              <a:latin typeface="+mn-ea"/>
            </a:endParaRPr>
          </a:p>
          <a:p>
            <a:endParaRPr kumimoji="1" lang="en-US" altLang="ja-JP" dirty="0" smtClean="0">
              <a:latin typeface="+mn-ea"/>
            </a:endParaRPr>
          </a:p>
          <a:p>
            <a:r>
              <a:rPr kumimoji="1" lang="ja-JP" altLang="en-US" dirty="0" smtClean="0">
                <a:latin typeface="+mn-ea"/>
              </a:rPr>
              <a:t>以上</a:t>
            </a:r>
            <a:endParaRPr kumimoji="1" lang="en-US" altLang="ja-JP" dirty="0" smtClean="0">
              <a:latin typeface="+mn-ea"/>
            </a:endParaRPr>
          </a:p>
          <a:p>
            <a:endParaRPr kumimoji="1" lang="en-US" altLang="ja-JP" dirty="0" smtClean="0">
              <a:latin typeface="+mn-ea"/>
            </a:endParaRPr>
          </a:p>
          <a:p>
            <a:endParaRPr kumimoji="1" lang="en-US" altLang="ja-JP" dirty="0" smtClean="0">
              <a:latin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47</a:t>
            </a:fld>
            <a:endParaRPr kumimoji="1" lang="ja-JP" altLang="en-US"/>
          </a:p>
        </p:txBody>
      </p:sp>
    </p:spTree>
    <p:extLst>
      <p:ext uri="{BB962C8B-B14F-4D97-AF65-F5344CB8AC3E}">
        <p14:creationId xmlns:p14="http://schemas.microsoft.com/office/powerpoint/2010/main" val="147803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2-4</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１．生物からの恵みと私たちの生活</a:t>
            </a:r>
            <a:endParaRPr kumimoji="1" lang="en-US" altLang="ja-JP" dirty="0" smtClean="0">
              <a:latin typeface="+mn-ea"/>
              <a:ea typeface="+mn-ea"/>
            </a:endParaRPr>
          </a:p>
          <a:p>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5</a:t>
            </a:fld>
            <a:endParaRPr kumimoji="1" lang="ja-JP" altLang="en-US" dirty="0"/>
          </a:p>
        </p:txBody>
      </p:sp>
    </p:spTree>
    <p:extLst>
      <p:ext uri="{BB962C8B-B14F-4D97-AF65-F5344CB8AC3E}">
        <p14:creationId xmlns:p14="http://schemas.microsoft.com/office/powerpoint/2010/main" val="3276607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2</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●生物からの恵みと私たちの生活</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この写真は、ある日の夕ご飯の写真です。</a:t>
            </a:r>
            <a:endParaRPr kumimoji="1" lang="en-US" altLang="ja-JP" dirty="0" smtClean="0">
              <a:latin typeface="+mn-ea"/>
              <a:ea typeface="+mn-ea"/>
            </a:endParaRPr>
          </a:p>
          <a:p>
            <a:r>
              <a:rPr kumimoji="1" lang="ja-JP" altLang="en-US" dirty="0" smtClean="0">
                <a:latin typeface="+mn-ea"/>
                <a:ea typeface="+mn-ea"/>
              </a:rPr>
              <a:t>この中にはどんな生物が含まれているでしょうか。</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魚や昆布、お米、ニンジンなど、改めてみると様々な生物が含まれていますね。</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それでは、これらの生物はどこから来ているのでしょうか。</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魚や昆布は海、お米は田んぼ（水田）、ニンジンは畑から来ていますね。</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また、これらの生物が育つためには何が必要でしょうか？</a:t>
            </a:r>
            <a:endParaRPr kumimoji="1" lang="en-US" altLang="ja-JP" dirty="0" smtClean="0">
              <a:latin typeface="+mn-ea"/>
              <a:ea typeface="+mn-ea"/>
            </a:endParaRPr>
          </a:p>
          <a:p>
            <a:r>
              <a:rPr kumimoji="1" lang="ja-JP" altLang="en-US" dirty="0" smtClean="0">
                <a:latin typeface="+mn-ea"/>
                <a:ea typeface="+mn-ea"/>
              </a:rPr>
              <a:t>水や太陽の光、大気、栄養分、魚のエサとなる生物など・・・</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このように、</a:t>
            </a:r>
            <a:r>
              <a:rPr kumimoji="1" lang="en-US" altLang="ja-JP" dirty="0" smtClean="0">
                <a:latin typeface="+mn-ea"/>
                <a:ea typeface="+mn-ea"/>
              </a:rPr>
              <a:t>1</a:t>
            </a:r>
            <a:r>
              <a:rPr kumimoji="1" lang="ja-JP" altLang="en-US" dirty="0" smtClean="0">
                <a:latin typeface="+mn-ea"/>
                <a:ea typeface="+mn-ea"/>
              </a:rPr>
              <a:t>回の食事ひとつをとってみても、たくさんの種の生物で構成されています。</a:t>
            </a:r>
            <a:endParaRPr kumimoji="1" lang="en-US" altLang="ja-JP" dirty="0" smtClean="0">
              <a:latin typeface="+mn-ea"/>
              <a:ea typeface="+mn-ea"/>
            </a:endParaRPr>
          </a:p>
          <a:p>
            <a:r>
              <a:rPr kumimoji="1" lang="ja-JP" altLang="en-US" dirty="0" smtClean="0">
                <a:latin typeface="+mn-ea"/>
                <a:ea typeface="+mn-ea"/>
              </a:rPr>
              <a:t>そして、その生物を育む環境もいろいろあります。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（ほかにも、衣服には羊毛や絹糸、薬には植物、家を建てるには木材など、私達は生活の中でいろいろなものに生物の恵みを利用しています。）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このように、たくさんの生物とそれを育む環境が私たちの生活を支えています。</a:t>
            </a:r>
            <a:endParaRPr kumimoji="1" lang="en-US" altLang="ja-JP" dirty="0" smtClean="0">
              <a:latin typeface="+mn-ea"/>
              <a:ea typeface="+mn-ea"/>
            </a:endParaRPr>
          </a:p>
          <a:p>
            <a:r>
              <a:rPr kumimoji="1" lang="ja-JP" altLang="en-US" dirty="0" smtClean="0">
                <a:latin typeface="+mn-ea"/>
                <a:ea typeface="+mn-ea"/>
              </a:rPr>
              <a:t>生物多様性は「様々な個性をもつたくさんの生物が、ほかの生物や環境とつながり合いながら存在することを示す」ことでした。</a:t>
            </a:r>
            <a:endParaRPr kumimoji="1" lang="en-US" altLang="ja-JP" dirty="0" smtClean="0">
              <a:latin typeface="+mn-ea"/>
              <a:ea typeface="+mn-ea"/>
            </a:endParaRPr>
          </a:p>
          <a:p>
            <a:r>
              <a:rPr kumimoji="1" lang="ja-JP" altLang="en-US" dirty="0" smtClean="0">
                <a:latin typeface="+mn-ea"/>
                <a:ea typeface="+mn-ea"/>
              </a:rPr>
              <a:t>つまり、たくさんの生物からの恵みは、生物多様性の恵みともいえます。</a:t>
            </a:r>
            <a:endParaRPr kumimoji="1" lang="en-US" altLang="ja-JP" dirty="0" smtClean="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6</a:t>
            </a:fld>
            <a:endParaRPr kumimoji="1" lang="ja-JP" altLang="en-US" dirty="0"/>
          </a:p>
        </p:txBody>
      </p:sp>
    </p:spTree>
    <p:extLst>
      <p:ext uri="{BB962C8B-B14F-4D97-AF65-F5344CB8AC3E}">
        <p14:creationId xmlns:p14="http://schemas.microsoft.com/office/powerpoint/2010/main" val="147294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2</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●生物多様性からの恵みがなくなってしまったら？</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では、もし生物多様性からの恵みがなくなってしまったら、どうなるでしょうか。</a:t>
            </a:r>
            <a:endParaRPr kumimoji="1" lang="en-US" altLang="ja-JP" dirty="0" smtClean="0">
              <a:latin typeface="+mn-ea"/>
              <a:ea typeface="+mn-ea"/>
            </a:endParaRPr>
          </a:p>
          <a:p>
            <a:r>
              <a:rPr kumimoji="1" lang="ja-JP" altLang="en-US" dirty="0" smtClean="0">
                <a:latin typeface="+mn-ea"/>
                <a:ea typeface="+mn-ea"/>
              </a:rPr>
              <a:t>食べるものが無くなる、原材料不足によって服をつくれなくなる、家を建てられなくなるなど、衣食住が成り立たなくなってしまいます。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また、きれいな水が飲めない、薬がつくれないなど、生活のあらゆる場面に影響が及びます。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そのため、今までどおりの暮らしを送ることができなくなってしまいます。</a:t>
            </a:r>
            <a:endParaRPr kumimoji="1" lang="en-US" altLang="ja-JP" dirty="0" smtClean="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7</a:t>
            </a:fld>
            <a:endParaRPr kumimoji="1" lang="ja-JP" altLang="en-US" dirty="0"/>
          </a:p>
        </p:txBody>
      </p:sp>
    </p:spTree>
    <p:extLst>
      <p:ext uri="{BB962C8B-B14F-4D97-AF65-F5344CB8AC3E}">
        <p14:creationId xmlns:p14="http://schemas.microsoft.com/office/powerpoint/2010/main" val="680195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⇒冊子</a:t>
            </a:r>
            <a:r>
              <a:rPr kumimoji="1" lang="en-US" altLang="ja-JP" dirty="0" smtClean="0">
                <a:latin typeface="+mn-ea"/>
                <a:ea typeface="+mn-ea"/>
              </a:rPr>
              <a:t>3</a:t>
            </a:r>
            <a:r>
              <a:rPr kumimoji="1" lang="ja-JP" altLang="en-US" dirty="0" smtClean="0">
                <a:latin typeface="+mn-ea"/>
                <a:ea typeface="+mn-ea"/>
              </a:rPr>
              <a:t>ページ</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●私たちの生活と生態系サービス</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たくさんの生物からの恵み、つまり生物多様性の恵みは、「生態系サービス」とも呼ばれています。</a:t>
            </a:r>
            <a:endParaRPr kumimoji="1" lang="en-US" altLang="ja-JP" dirty="0" smtClean="0">
              <a:latin typeface="+mn-ea"/>
              <a:ea typeface="+mn-ea"/>
            </a:endParaRPr>
          </a:p>
          <a:p>
            <a:r>
              <a:rPr kumimoji="1" lang="ja-JP" altLang="en-US" dirty="0" smtClean="0">
                <a:latin typeface="+mn-ea"/>
                <a:ea typeface="+mn-ea"/>
              </a:rPr>
              <a:t>生態系サービスは、その内容によって大きく</a:t>
            </a:r>
            <a:r>
              <a:rPr kumimoji="1" lang="en-US" altLang="ja-JP" dirty="0" smtClean="0">
                <a:latin typeface="+mn-ea"/>
                <a:ea typeface="+mn-ea"/>
              </a:rPr>
              <a:t>4</a:t>
            </a:r>
            <a:r>
              <a:rPr kumimoji="1" lang="ja-JP" altLang="en-US" dirty="0" err="1" smtClean="0">
                <a:latin typeface="+mn-ea"/>
                <a:ea typeface="+mn-ea"/>
              </a:rPr>
              <a:t>つに</a:t>
            </a:r>
            <a:r>
              <a:rPr kumimoji="1" lang="ja-JP" altLang="en-US" dirty="0" smtClean="0">
                <a:latin typeface="+mn-ea"/>
                <a:ea typeface="+mn-ea"/>
              </a:rPr>
              <a:t>区分されています。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供給サービス：食料、服の繊維やこの時期なら暖房の燃料などといった原材料、薬をつくるための材料もここに含まれます。</a:t>
            </a:r>
            <a:endParaRPr kumimoji="1" lang="en-US" altLang="ja-JP" dirty="0" smtClean="0">
              <a:latin typeface="+mn-ea"/>
              <a:ea typeface="+mn-ea"/>
            </a:endParaRPr>
          </a:p>
          <a:p>
            <a:r>
              <a:rPr kumimoji="1" lang="ja-JP" altLang="en-US" dirty="0" smtClean="0">
                <a:latin typeface="+mn-ea"/>
                <a:ea typeface="+mn-ea"/>
              </a:rPr>
              <a:t>調整サービス：気候調整や洪水抑制、水質浄化。</a:t>
            </a:r>
            <a:endParaRPr kumimoji="1" lang="en-US" altLang="ja-JP" dirty="0" smtClean="0">
              <a:latin typeface="+mn-ea"/>
              <a:ea typeface="+mn-ea"/>
            </a:endParaRPr>
          </a:p>
          <a:p>
            <a:r>
              <a:rPr kumimoji="1" lang="ja-JP" altLang="en-US" dirty="0" smtClean="0">
                <a:latin typeface="+mn-ea"/>
                <a:ea typeface="+mn-ea"/>
              </a:rPr>
              <a:t>文化的サービス：景勝地や森林浴などのレクリエーションの場、自然からの精神的な癒し。</a:t>
            </a:r>
            <a:endParaRPr kumimoji="1" lang="en-US" altLang="ja-JP" dirty="0" smtClean="0">
              <a:latin typeface="+mn-ea"/>
              <a:ea typeface="+mn-ea"/>
            </a:endParaRPr>
          </a:p>
          <a:p>
            <a:r>
              <a:rPr kumimoji="1" lang="ja-JP" altLang="en-US" dirty="0" smtClean="0">
                <a:latin typeface="+mn-ea"/>
                <a:ea typeface="+mn-ea"/>
              </a:rPr>
              <a:t>基盤サービス：色々な生物が生きることができる環境</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私たちの生活を支えるあらゆるものが生態系サービスと結びついています。</a:t>
            </a:r>
            <a:endParaRPr kumimoji="1" lang="en-US" altLang="ja-JP" dirty="0" smtClean="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8</a:t>
            </a:fld>
            <a:endParaRPr kumimoji="1" lang="ja-JP" altLang="en-US"/>
          </a:p>
        </p:txBody>
      </p:sp>
    </p:spTree>
    <p:extLst>
      <p:ext uri="{BB962C8B-B14F-4D97-AF65-F5344CB8AC3E}">
        <p14:creationId xmlns:p14="http://schemas.microsoft.com/office/powerpoint/2010/main" val="3124535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latin typeface="+mn-ea"/>
                <a:ea typeface="+mn-ea"/>
              </a:rPr>
              <a:t>【</a:t>
            </a:r>
            <a:r>
              <a:rPr kumimoji="1" lang="ja-JP" altLang="en-US" dirty="0" smtClean="0">
                <a:latin typeface="+mn-ea"/>
                <a:ea typeface="+mn-ea"/>
              </a:rPr>
              <a:t>ワークシート；生物多様性からの恵み</a:t>
            </a:r>
            <a:r>
              <a:rPr kumimoji="1" lang="en-US" altLang="ja-JP" dirty="0" smtClean="0">
                <a:latin typeface="+mn-ea"/>
                <a:ea typeface="+mn-ea"/>
              </a:rPr>
              <a:t>】</a:t>
            </a:r>
          </a:p>
          <a:p>
            <a:endParaRPr kumimoji="1" lang="en-US" altLang="ja-JP" dirty="0" smtClean="0">
              <a:latin typeface="+mn-ea"/>
              <a:ea typeface="+mn-ea"/>
            </a:endParaRPr>
          </a:p>
          <a:p>
            <a:r>
              <a:rPr kumimoji="1" lang="ja-JP" altLang="en-US" dirty="0" smtClean="0">
                <a:latin typeface="+mn-ea"/>
                <a:ea typeface="+mn-ea"/>
              </a:rPr>
              <a:t>皆さんは今日、どのような生物を利用しましたか？</a:t>
            </a:r>
            <a:endParaRPr kumimoji="1" lang="en-US" altLang="ja-JP" dirty="0" smtClean="0">
              <a:latin typeface="+mn-ea"/>
              <a:ea typeface="+mn-ea"/>
            </a:endParaRPr>
          </a:p>
          <a:p>
            <a:r>
              <a:rPr kumimoji="1" lang="ja-JP" altLang="en-US" dirty="0" smtClean="0">
                <a:latin typeface="+mn-ea"/>
                <a:ea typeface="+mn-ea"/>
              </a:rPr>
              <a:t>朝食や昼食、衣服や薬など、それらは何かの生物を利用したものではありませんでしたか？</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今日の朝食や昼食、ペットボトルの中の飲み物、今皆さんが手にしている紙など、</a:t>
            </a:r>
            <a:endParaRPr kumimoji="1" lang="en-US" altLang="ja-JP" dirty="0" smtClean="0">
              <a:latin typeface="+mn-ea"/>
              <a:ea typeface="+mn-ea"/>
            </a:endParaRPr>
          </a:p>
          <a:p>
            <a:r>
              <a:rPr kumimoji="1" lang="ja-JP" altLang="en-US" dirty="0" smtClean="0">
                <a:latin typeface="+mn-ea"/>
                <a:ea typeface="+mn-ea"/>
              </a:rPr>
              <a:t>きっと様々なサービスを生物多様性から得ていると思います。</a:t>
            </a:r>
            <a:endParaRPr kumimoji="1" lang="en-US" altLang="ja-JP" dirty="0" smtClean="0">
              <a:latin typeface="+mn-ea"/>
              <a:ea typeface="+mn-ea"/>
            </a:endParaRPr>
          </a:p>
          <a:p>
            <a:endParaRPr kumimoji="1" lang="en-US" altLang="ja-JP" dirty="0" smtClean="0">
              <a:latin typeface="+mn-ea"/>
              <a:ea typeface="+mn-ea"/>
            </a:endParaRPr>
          </a:p>
        </p:txBody>
      </p:sp>
      <p:sp>
        <p:nvSpPr>
          <p:cNvPr id="4" name="スライド番号プレースホルダー 3"/>
          <p:cNvSpPr>
            <a:spLocks noGrp="1"/>
          </p:cNvSpPr>
          <p:nvPr>
            <p:ph type="sldNum" sz="quarter" idx="10"/>
          </p:nvPr>
        </p:nvSpPr>
        <p:spPr/>
        <p:txBody>
          <a:bodyPr/>
          <a:lstStyle/>
          <a:p>
            <a:fld id="{1519BE2F-E8C3-414D-BDC7-AE2C7A0B09D6}" type="slidenum">
              <a:rPr kumimoji="1" lang="ja-JP" altLang="en-US" smtClean="0"/>
              <a:pPr/>
              <a:t>9</a:t>
            </a:fld>
            <a:endParaRPr kumimoji="1" lang="ja-JP" altLang="en-US"/>
          </a:p>
        </p:txBody>
      </p:sp>
    </p:spTree>
    <p:extLst>
      <p:ext uri="{BB962C8B-B14F-4D97-AF65-F5344CB8AC3E}">
        <p14:creationId xmlns:p14="http://schemas.microsoft.com/office/powerpoint/2010/main" val="1008070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FCDA5AF-9250-457C-8B3B-70A2AA15C9A3}" type="slidenum">
              <a:rPr kumimoji="1" lang="ja-JP" altLang="en-US" smtClean="0"/>
              <a:pPr/>
              <a:t>‹#›</a:t>
            </a:fld>
            <a:endParaRPr kumimoji="1" lang="ja-JP" altLang="en-US"/>
          </a:p>
        </p:txBody>
      </p:sp>
    </p:spTree>
    <p:extLst>
      <p:ext uri="{BB962C8B-B14F-4D97-AF65-F5344CB8AC3E}">
        <p14:creationId xmlns:p14="http://schemas.microsoft.com/office/powerpoint/2010/main" val="24455446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FCDA5AF-9250-457C-8B3B-70A2AA15C9A3}" type="slidenum">
              <a:rPr kumimoji="1" lang="ja-JP" altLang="en-US" smtClean="0"/>
              <a:pPr/>
              <a:t>‹#›</a:t>
            </a:fld>
            <a:endParaRPr kumimoji="1" lang="ja-JP" altLang="en-US"/>
          </a:p>
        </p:txBody>
      </p:sp>
    </p:spTree>
    <p:extLst>
      <p:ext uri="{BB962C8B-B14F-4D97-AF65-F5344CB8AC3E}">
        <p14:creationId xmlns:p14="http://schemas.microsoft.com/office/powerpoint/2010/main" val="394810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FCDA5AF-9250-457C-8B3B-70A2AA15C9A3}" type="slidenum">
              <a:rPr kumimoji="1" lang="ja-JP" altLang="en-US" smtClean="0"/>
              <a:pPr/>
              <a:t>‹#›</a:t>
            </a:fld>
            <a:endParaRPr kumimoji="1" lang="ja-JP" altLang="en-US"/>
          </a:p>
        </p:txBody>
      </p:sp>
    </p:spTree>
    <p:extLst>
      <p:ext uri="{BB962C8B-B14F-4D97-AF65-F5344CB8AC3E}">
        <p14:creationId xmlns:p14="http://schemas.microsoft.com/office/powerpoint/2010/main" val="112268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p:txBody>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6" name="スライド番号プレースホルダー 5"/>
          <p:cNvSpPr>
            <a:spLocks noGrp="1"/>
          </p:cNvSpPr>
          <p:nvPr>
            <p:ph type="sldNum" sz="quarter" idx="12"/>
          </p:nvPr>
        </p:nvSpPr>
        <p:spPr/>
        <p:txBody>
          <a:bodyPr/>
          <a:lstStyle/>
          <a:p>
            <a:fld id="{4FCDA5AF-9250-457C-8B3B-70A2AA15C9A3}" type="slidenum">
              <a:rPr kumimoji="1" lang="ja-JP" altLang="en-US" smtClean="0"/>
              <a:pPr/>
              <a:t>‹#›</a:t>
            </a:fld>
            <a:endParaRPr kumimoji="1" lang="ja-JP" altLang="en-US"/>
          </a:p>
        </p:txBody>
      </p:sp>
    </p:spTree>
    <p:extLst>
      <p:ext uri="{BB962C8B-B14F-4D97-AF65-F5344CB8AC3E}">
        <p14:creationId xmlns:p14="http://schemas.microsoft.com/office/powerpoint/2010/main" val="18657517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FCDA5AF-9250-457C-8B3B-70A2AA15C9A3}" type="slidenum">
              <a:rPr kumimoji="1" lang="ja-JP" altLang="en-US" smtClean="0"/>
              <a:pPr/>
              <a:t>‹#›</a:t>
            </a:fld>
            <a:endParaRPr kumimoji="1" lang="ja-JP" altLang="en-US"/>
          </a:p>
        </p:txBody>
      </p:sp>
    </p:spTree>
    <p:extLst>
      <p:ext uri="{BB962C8B-B14F-4D97-AF65-F5344CB8AC3E}">
        <p14:creationId xmlns:p14="http://schemas.microsoft.com/office/powerpoint/2010/main" val="298118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457200" y="6356350"/>
            <a:ext cx="2133600" cy="365125"/>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FCDA5AF-9250-457C-8B3B-70A2AA15C9A3}" type="slidenum">
              <a:rPr kumimoji="1" lang="ja-JP" altLang="en-US" smtClean="0"/>
              <a:pPr/>
              <a:t>‹#›</a:t>
            </a:fld>
            <a:endParaRPr kumimoji="1" lang="ja-JP" altLang="en-US"/>
          </a:p>
        </p:txBody>
      </p:sp>
    </p:spTree>
    <p:extLst>
      <p:ext uri="{BB962C8B-B14F-4D97-AF65-F5344CB8AC3E}">
        <p14:creationId xmlns:p14="http://schemas.microsoft.com/office/powerpoint/2010/main" val="1741975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457200" y="6356350"/>
            <a:ext cx="2133600" cy="365125"/>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FCDA5AF-9250-457C-8B3B-70A2AA15C9A3}" type="slidenum">
              <a:rPr kumimoji="1" lang="ja-JP" altLang="en-US" smtClean="0"/>
              <a:pPr/>
              <a:t>‹#›</a:t>
            </a:fld>
            <a:endParaRPr kumimoji="1" lang="ja-JP" altLang="en-US"/>
          </a:p>
        </p:txBody>
      </p:sp>
    </p:spTree>
    <p:extLst>
      <p:ext uri="{BB962C8B-B14F-4D97-AF65-F5344CB8AC3E}">
        <p14:creationId xmlns:p14="http://schemas.microsoft.com/office/powerpoint/2010/main" val="1368751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a:xfrm>
            <a:off x="457200" y="6356350"/>
            <a:ext cx="2133600" cy="365125"/>
          </a:xfrm>
          <a:prstGeom prst="rect">
            <a:avLst/>
          </a:prstGeom>
        </p:spPr>
        <p:txBody>
          <a:bodyPr/>
          <a:lstStyle/>
          <a:p>
            <a:endParaRPr kumimoji="1" lang="ja-JP" altLang="en-US"/>
          </a:p>
        </p:txBody>
      </p:sp>
      <p:sp>
        <p:nvSpPr>
          <p:cNvPr id="4" name="フッター プレースホルダー 3"/>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FCDA5AF-9250-457C-8B3B-70A2AA15C9A3}" type="slidenum">
              <a:rPr kumimoji="1" lang="ja-JP" altLang="en-US" smtClean="0"/>
              <a:pPr/>
              <a:t>‹#›</a:t>
            </a:fld>
            <a:endParaRPr kumimoji="1" lang="ja-JP" altLang="en-US"/>
          </a:p>
        </p:txBody>
      </p:sp>
    </p:spTree>
    <p:extLst>
      <p:ext uri="{BB962C8B-B14F-4D97-AF65-F5344CB8AC3E}">
        <p14:creationId xmlns:p14="http://schemas.microsoft.com/office/powerpoint/2010/main" val="4029883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457200" y="6356350"/>
            <a:ext cx="2133600" cy="365125"/>
          </a:xfrm>
          <a:prstGeom prst="rect">
            <a:avLst/>
          </a:prstGeom>
        </p:spPr>
        <p:txBody>
          <a:bodyPr/>
          <a:lstStyle/>
          <a:p>
            <a:endParaRPr kumimoji="1" lang="ja-JP" altLang="en-US"/>
          </a:p>
        </p:txBody>
      </p:sp>
      <p:sp>
        <p:nvSpPr>
          <p:cNvPr id="3" name="フッター プレースホルダー 2"/>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FCDA5AF-9250-457C-8B3B-70A2AA15C9A3}" type="slidenum">
              <a:rPr kumimoji="1" lang="ja-JP" altLang="en-US" smtClean="0"/>
              <a:pPr/>
              <a:t>‹#›</a:t>
            </a:fld>
            <a:endParaRPr kumimoji="1" lang="ja-JP" altLang="en-US"/>
          </a:p>
        </p:txBody>
      </p:sp>
    </p:spTree>
    <p:extLst>
      <p:ext uri="{BB962C8B-B14F-4D97-AF65-F5344CB8AC3E}">
        <p14:creationId xmlns:p14="http://schemas.microsoft.com/office/powerpoint/2010/main" val="2243975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a:xfrm>
            <a:off x="457200" y="6356350"/>
            <a:ext cx="2133600" cy="365125"/>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FCDA5AF-9250-457C-8B3B-70A2AA15C9A3}" type="slidenum">
              <a:rPr kumimoji="1" lang="ja-JP" altLang="en-US" smtClean="0"/>
              <a:pPr/>
              <a:t>‹#›</a:t>
            </a:fld>
            <a:endParaRPr kumimoji="1" lang="ja-JP" altLang="en-US"/>
          </a:p>
        </p:txBody>
      </p:sp>
    </p:spTree>
    <p:extLst>
      <p:ext uri="{BB962C8B-B14F-4D97-AF65-F5344CB8AC3E}">
        <p14:creationId xmlns:p14="http://schemas.microsoft.com/office/powerpoint/2010/main" val="288780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a:xfrm>
            <a:off x="457200" y="6356350"/>
            <a:ext cx="2133600" cy="365125"/>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FCDA5AF-9250-457C-8B3B-70A2AA15C9A3}" type="slidenum">
              <a:rPr kumimoji="1" lang="ja-JP" altLang="en-US" smtClean="0"/>
              <a:pPr/>
              <a:t>‹#›</a:t>
            </a:fld>
            <a:endParaRPr kumimoji="1" lang="ja-JP" altLang="en-US"/>
          </a:p>
        </p:txBody>
      </p:sp>
    </p:spTree>
    <p:extLst>
      <p:ext uri="{BB962C8B-B14F-4D97-AF65-F5344CB8AC3E}">
        <p14:creationId xmlns:p14="http://schemas.microsoft.com/office/powerpoint/2010/main" val="1409776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634082"/>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268760"/>
            <a:ext cx="8229600" cy="485740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p:txBody>
      </p:sp>
      <p:sp>
        <p:nvSpPr>
          <p:cNvPr id="6" name="スライド番号プレースホルダー 5"/>
          <p:cNvSpPr>
            <a:spLocks noGrp="1"/>
          </p:cNvSpPr>
          <p:nvPr>
            <p:ph type="sldNum" sz="quarter" idx="4"/>
          </p:nvPr>
        </p:nvSpPr>
        <p:spPr>
          <a:xfrm>
            <a:off x="6948264" y="642960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CDA5AF-9250-457C-8B3B-70A2AA15C9A3}" type="slidenum">
              <a:rPr kumimoji="1" lang="ja-JP" altLang="en-US" smtClean="0"/>
              <a:pPr/>
              <a:t>‹#›</a:t>
            </a:fld>
            <a:endParaRPr kumimoji="1" lang="ja-JP" altLang="en-US" dirty="0"/>
          </a:p>
        </p:txBody>
      </p:sp>
      <p:grpSp>
        <p:nvGrpSpPr>
          <p:cNvPr id="8" name="グループ化 7"/>
          <p:cNvGrpSpPr/>
          <p:nvPr userDrawn="1"/>
        </p:nvGrpSpPr>
        <p:grpSpPr>
          <a:xfrm flipV="1">
            <a:off x="107504" y="980728"/>
            <a:ext cx="9180514" cy="79973"/>
            <a:chOff x="-1" y="1268760"/>
            <a:chExt cx="7740354" cy="93161"/>
          </a:xfrm>
        </p:grpSpPr>
        <p:sp>
          <p:nvSpPr>
            <p:cNvPr id="9" name="二等辺三角形 8"/>
            <p:cNvSpPr/>
            <p:nvPr userDrawn="1"/>
          </p:nvSpPr>
          <p:spPr>
            <a:xfrm rot="5400000" flipH="1">
              <a:off x="3823596" y="-2554837"/>
              <a:ext cx="93160" cy="7740354"/>
            </a:xfrm>
            <a:prstGeom prst="triangle">
              <a:avLst>
                <a:gd name="adj" fmla="val 100000"/>
              </a:avLst>
            </a:prstGeom>
            <a:gradFill flip="none" rotWithShape="1">
              <a:gsLst>
                <a:gs pos="39000">
                  <a:schemeClr val="accent1">
                    <a:lumMod val="75000"/>
                  </a:schemeClr>
                </a:gs>
                <a:gs pos="62000">
                  <a:srgbClr val="85C2FF"/>
                </a:gs>
                <a:gs pos="79000">
                  <a:srgbClr val="C4D6EB"/>
                </a:gs>
                <a:gs pos="100000">
                  <a:srgbClr val="FFEBF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二等辺三角形 9"/>
            <p:cNvSpPr/>
            <p:nvPr userDrawn="1"/>
          </p:nvSpPr>
          <p:spPr>
            <a:xfrm rot="5400000" flipH="1">
              <a:off x="3846887" y="-2531546"/>
              <a:ext cx="46580" cy="7740353"/>
            </a:xfrm>
            <a:prstGeom prst="triangle">
              <a:avLst>
                <a:gd name="adj" fmla="val 100000"/>
              </a:avLst>
            </a:prstGeom>
            <a:gradFill flip="none" rotWithShape="1">
              <a:gsLst>
                <a:gs pos="0">
                  <a:schemeClr val="accent1">
                    <a:lumMod val="75000"/>
                  </a:schemeClr>
                </a:gs>
                <a:gs pos="21000">
                  <a:srgbClr val="85C2FF"/>
                </a:gs>
                <a:gs pos="55000">
                  <a:srgbClr val="C4D6EB"/>
                </a:gs>
                <a:gs pos="100000">
                  <a:srgbClr val="FFEBF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2" name="直線コネクタ 11"/>
          <p:cNvCxnSpPr/>
          <p:nvPr userDrawn="1"/>
        </p:nvCxnSpPr>
        <p:spPr>
          <a:xfrm>
            <a:off x="0" y="6453336"/>
            <a:ext cx="9144000" cy="0"/>
          </a:xfrm>
          <a:prstGeom prst="line">
            <a:avLst/>
          </a:prstGeom>
          <a:ln w="254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0307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eg"/><Relationship Id="rId14"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emf"/><Relationship Id="rId7"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6.emf"/><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39.emf"/></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2.emf"/><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36.emf"/><Relationship Id="rId12"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5.emf"/><Relationship Id="rId11" Type="http://schemas.openxmlformats.org/officeDocument/2006/relationships/image" Target="../media/image39.emf"/><Relationship Id="rId5" Type="http://schemas.openxmlformats.org/officeDocument/2006/relationships/image" Target="../media/image34.emf"/><Relationship Id="rId10" Type="http://schemas.openxmlformats.org/officeDocument/2006/relationships/image" Target="../media/image89.emf"/><Relationship Id="rId4" Type="http://schemas.openxmlformats.org/officeDocument/2006/relationships/image" Target="../media/image37.emf"/><Relationship Id="rId9" Type="http://schemas.openxmlformats.org/officeDocument/2006/relationships/image" Target="../media/image88.jpeg"/></Relationships>
</file>

<file path=ppt/slides/_rels/slide3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8.jpeg"/></Relationships>
</file>

<file path=ppt/slides/_rels/slide4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100.jpeg"/><Relationship Id="rId4" Type="http://schemas.openxmlformats.org/officeDocument/2006/relationships/image" Target="../media/image99.jpeg"/></Relationships>
</file>

<file path=ppt/slides/_rels/slide42.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93.png"/><Relationship Id="rId4" Type="http://schemas.openxmlformats.org/officeDocument/2006/relationships/image" Target="../media/image34.emf"/></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93.png"/><Relationship Id="rId4" Type="http://schemas.openxmlformats.org/officeDocument/2006/relationships/image" Target="../media/image107.jpeg"/></Relationships>
</file>

<file path=ppt/slides/_rels/slide4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93.png"/><Relationship Id="rId4" Type="http://schemas.openxmlformats.org/officeDocument/2006/relationships/image" Target="../media/image109.jpeg"/></Relationships>
</file>

<file path=ppt/slides/_rels/slide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36.emf"/><Relationship Id="rId4" Type="http://schemas.openxmlformats.org/officeDocument/2006/relationships/image" Target="../media/image112.jpeg"/></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23748"/>
            <a:ext cx="7772400" cy="1260000"/>
          </a:xfrm>
          <a:solidFill>
            <a:srgbClr val="99FF99"/>
          </a:solidFill>
        </p:spPr>
        <p:txBody>
          <a:bodyPr anchor="t">
            <a:noAutofit/>
          </a:bodyPr>
          <a:lstStyle/>
          <a:p>
            <a:pPr>
              <a:lnSpc>
                <a:spcPct val="130000"/>
              </a:lnSpc>
            </a:pPr>
            <a:r>
              <a:rPr lang="ja-JP" altLang="en-US" sz="2800" dirty="0" smtClean="0">
                <a:latin typeface="HGS創英角ｺﾞｼｯｸUB" panose="020B0900000000000000" pitchFamily="50" charset="-128"/>
                <a:ea typeface="HGS創英角ｺﾞｼｯｸUB" panose="020B0900000000000000" pitchFamily="50" charset="-128"/>
              </a:rPr>
              <a:t>知ろう・伝えようおおさかの生物多様性</a:t>
            </a:r>
            <a:r>
              <a:rPr lang="en-US" altLang="ja-JP" sz="2800" dirty="0" smtClean="0">
                <a:latin typeface="HGS創英角ｺﾞｼｯｸUB" panose="020B0900000000000000" pitchFamily="50" charset="-128"/>
                <a:ea typeface="HGS創英角ｺﾞｼｯｸUB" panose="020B0900000000000000" pitchFamily="50" charset="-128"/>
              </a:rPr>
              <a:t/>
            </a:r>
            <a:br>
              <a:rPr lang="en-US" altLang="ja-JP" sz="2800" dirty="0" smtClean="0">
                <a:latin typeface="HGS創英角ｺﾞｼｯｸUB" panose="020B0900000000000000" pitchFamily="50" charset="-128"/>
                <a:ea typeface="HGS創英角ｺﾞｼｯｸUB" panose="020B0900000000000000" pitchFamily="50" charset="-128"/>
              </a:rPr>
            </a:br>
            <a:r>
              <a:rPr lang="ja-JP" altLang="en-US" sz="2800" dirty="0" smtClean="0">
                <a:latin typeface="HGS創英角ｺﾞｼｯｸUB" panose="020B0900000000000000" pitchFamily="50" charset="-128"/>
                <a:ea typeface="HGS創英角ｺﾞｼｯｸUB" panose="020B0900000000000000" pitchFamily="50" charset="-128"/>
              </a:rPr>
              <a:t>スライド版　活用方法</a:t>
            </a:r>
            <a:endParaRPr kumimoji="1" lang="ja-JP" altLang="en-US" sz="2800" dirty="0">
              <a:latin typeface="HGS創英角ｺﾞｼｯｸUB" panose="020B0900000000000000" pitchFamily="50" charset="-128"/>
              <a:ea typeface="HGS創英角ｺﾞｼｯｸUB" panose="020B0900000000000000" pitchFamily="50" charset="-128"/>
            </a:endParaRPr>
          </a:p>
        </p:txBody>
      </p:sp>
      <p:sp>
        <p:nvSpPr>
          <p:cNvPr id="4" name="テキスト ボックス 3"/>
          <p:cNvSpPr txBox="1"/>
          <p:nvPr/>
        </p:nvSpPr>
        <p:spPr>
          <a:xfrm>
            <a:off x="266034" y="1571306"/>
            <a:ext cx="8640000" cy="4801314"/>
          </a:xfrm>
          <a:prstGeom prst="rect">
            <a:avLst/>
          </a:prstGeom>
          <a:noFill/>
        </p:spPr>
        <p:txBody>
          <a:bodyPr wrap="square" rtlCol="0">
            <a:spAutoFit/>
          </a:bodyPr>
          <a:lstStyle/>
          <a:p>
            <a:pPr marL="342900" indent="-342900">
              <a:lnSpc>
                <a:spcPct val="130000"/>
              </a:lnSpc>
              <a:buFont typeface="Wingdings" panose="05000000000000000000" pitchFamily="2" charset="2"/>
              <a:buChar char="ü"/>
            </a:pPr>
            <a:r>
              <a:rPr lang="ja-JP" altLang="en-US" sz="20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rPr>
              <a:t>この</a:t>
            </a:r>
            <a:r>
              <a:rPr lang="ja-JP" altLang="en-US" sz="2000" dirty="0">
                <a:latin typeface="HGS創英角ｺﾞｼｯｸUB" panose="020B0900000000000000" pitchFamily="50" charset="-128"/>
                <a:ea typeface="HGS創英角ｺﾞｼｯｸUB" panose="020B0900000000000000" pitchFamily="50" charset="-128"/>
                <a:cs typeface="メイリオ" panose="020B0604030504040204" pitchFamily="50" charset="-128"/>
              </a:rPr>
              <a:t>スライド</a:t>
            </a:r>
            <a:r>
              <a:rPr lang="ja-JP" altLang="en-US" sz="20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rPr>
              <a:t>の内容は、冊子版「知ろう・伝えようおおさかの生物多様性」に対応しています。（各スライドの対応ページはスライドの「ノート」に記載）</a:t>
            </a:r>
            <a:endParaRPr lang="en-US" altLang="ja-JP" sz="20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a:p>
            <a:pPr>
              <a:lnSpc>
                <a:spcPct val="130000"/>
              </a:lnSpc>
            </a:pPr>
            <a:endParaRPr lang="en-US" altLang="ja-JP" sz="20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a:p>
            <a:pPr marL="342900" indent="-342900">
              <a:lnSpc>
                <a:spcPct val="150000"/>
              </a:lnSpc>
              <a:buFont typeface="Wingdings" panose="05000000000000000000" pitchFamily="2" charset="2"/>
              <a:buChar char="ü"/>
            </a:pPr>
            <a:r>
              <a:rPr lang="ja-JP" altLang="en-US" sz="20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rPr>
              <a:t>「</a:t>
            </a:r>
            <a:r>
              <a:rPr lang="ja-JP" altLang="en-US" sz="2000" baseline="300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rPr>
              <a:t>*●</a:t>
            </a:r>
            <a:r>
              <a:rPr lang="ja-JP" altLang="en-US" sz="20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rPr>
              <a:t>」を付した（●は数字）用語の解説は冊子版「知ろう・伝えようおおさかの生物多様性」</a:t>
            </a:r>
            <a:r>
              <a:rPr lang="en-US" altLang="ja-JP" sz="20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rPr>
              <a:t>30</a:t>
            </a:r>
            <a:r>
              <a:rPr lang="ja-JP" altLang="en-US" sz="20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rPr>
              <a:t>ページに対応しています。</a:t>
            </a:r>
            <a:endParaRPr lang="en-US" altLang="ja-JP" sz="20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a:p>
            <a:pPr marL="342900" indent="-342900">
              <a:lnSpc>
                <a:spcPct val="150000"/>
              </a:lnSpc>
              <a:buFont typeface="Wingdings" panose="05000000000000000000" pitchFamily="2" charset="2"/>
              <a:buChar char="ü"/>
            </a:pPr>
            <a:endParaRPr lang="en-US" altLang="ja-JP" sz="20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a:p>
            <a:pPr marL="342900" indent="-342900">
              <a:lnSpc>
                <a:spcPct val="150000"/>
              </a:lnSpc>
              <a:buFont typeface="Wingdings" panose="05000000000000000000" pitchFamily="2" charset="2"/>
              <a:buChar char="ü"/>
            </a:pPr>
            <a:r>
              <a:rPr lang="ja-JP" altLang="en-US" sz="20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rPr>
              <a:t>各スライドの「ノート」に記載されているシナリオは、スライドを用いてお話をする際の参考としてご活用ください。</a:t>
            </a:r>
            <a:endParaRPr lang="en-US" altLang="ja-JP" sz="20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a:p>
            <a:pPr marL="342900" indent="-342900">
              <a:lnSpc>
                <a:spcPct val="130000"/>
              </a:lnSpc>
              <a:buFont typeface="Wingdings" panose="05000000000000000000" pitchFamily="2" charset="2"/>
              <a:buChar char="ü"/>
            </a:pPr>
            <a:endParaRPr lang="en-US" altLang="ja-JP" sz="20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a:p>
            <a:pPr marL="342900" indent="-342900">
              <a:lnSpc>
                <a:spcPct val="130000"/>
              </a:lnSpc>
              <a:buFont typeface="Wingdings" panose="05000000000000000000" pitchFamily="2" charset="2"/>
              <a:buChar char="ü"/>
            </a:pPr>
            <a:r>
              <a:rPr lang="ja-JP" altLang="en-US" sz="20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rPr>
              <a:t>このスライドに使用している写真にはすべて著作権が存在します。</a:t>
            </a:r>
            <a:endParaRPr lang="en-US" altLang="ja-JP" sz="20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p:txBody>
      </p:sp>
    </p:spTree>
    <p:extLst>
      <p:ext uri="{BB962C8B-B14F-4D97-AF65-F5344CB8AC3E}">
        <p14:creationId xmlns:p14="http://schemas.microsoft.com/office/powerpoint/2010/main" val="2014702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1" y="136388"/>
            <a:ext cx="8640960" cy="720000"/>
          </a:xfrm>
        </p:spPr>
        <p:txBody>
          <a:bodyPr>
            <a:noAutofit/>
          </a:bodyPr>
          <a:lstStyle/>
          <a:p>
            <a:r>
              <a:rPr lang="ja-JP" altLang="en-US" sz="3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生物多様性の保全と持続的利用に向けて</a:t>
            </a:r>
            <a:endParaRPr kumimoji="1" lang="ja-JP" altLang="en-US" sz="3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67544" y="2444619"/>
            <a:ext cx="8352928" cy="3144621"/>
          </a:xfrm>
        </p:spPr>
        <p:txBody>
          <a:bodyPr>
            <a:normAutofit/>
          </a:bodyPr>
          <a:lstStyle/>
          <a:p>
            <a:pPr marL="0" indent="0">
              <a:lnSpc>
                <a:spcPct val="130000"/>
              </a:lnSpc>
              <a:buNone/>
            </a:pP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世界：生物多様性条約</a:t>
            </a:r>
            <a:endParaRPr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日本：生物多様性基本法；生物多様性国家戦略</a:t>
            </a:r>
            <a:endParaRPr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大阪：大阪</a:t>
            </a:r>
            <a:r>
              <a:rPr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21</a:t>
            </a: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世紀</a:t>
            </a:r>
            <a:r>
              <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の新環境</a:t>
            </a: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総合計画</a:t>
            </a:r>
            <a:r>
              <a:rPr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（生物多様性地域戦略）</a:t>
            </a:r>
            <a:endParaRPr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企業：日本経団連生物多様性宣言</a:t>
            </a:r>
            <a:endParaRPr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角丸四角形 5"/>
          <p:cNvSpPr/>
          <p:nvPr/>
        </p:nvSpPr>
        <p:spPr>
          <a:xfrm>
            <a:off x="530720" y="1196752"/>
            <a:ext cx="8064000" cy="1008112"/>
          </a:xfrm>
          <a:prstGeom prst="roundRect">
            <a:avLst/>
          </a:prstGeom>
          <a:solidFill>
            <a:srgbClr val="CBE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sz="32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a:t>
            </a:r>
            <a:r>
              <a:rPr lang="ja-JP" altLang="en-US" sz="32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多様性が守られる社会づくり</a:t>
            </a:r>
            <a:endParaRPr lang="en-US" altLang="ja-JP" sz="32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15" name="グループ化 14"/>
          <p:cNvGrpSpPr/>
          <p:nvPr/>
        </p:nvGrpSpPr>
        <p:grpSpPr>
          <a:xfrm>
            <a:off x="35496" y="6519446"/>
            <a:ext cx="9073008" cy="341530"/>
            <a:chOff x="35496" y="6519446"/>
            <a:chExt cx="9073008" cy="341530"/>
          </a:xfrm>
        </p:grpSpPr>
        <p:sp>
          <p:nvSpPr>
            <p:cNvPr id="16" name="テキスト ボックス 15"/>
            <p:cNvSpPr txBox="1">
              <a:spLocks noChangeAspect="1"/>
            </p:cNvSpPr>
            <p:nvPr/>
          </p:nvSpPr>
          <p:spPr>
            <a:xfrm>
              <a:off x="35496" y="6522422"/>
              <a:ext cx="2900153" cy="338554"/>
            </a:xfrm>
            <a:prstGeom prst="rect">
              <a:avLst/>
            </a:prstGeom>
            <a:solidFill>
              <a:schemeClr val="accent2">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7" name="テキスト ボックス 16"/>
            <p:cNvSpPr txBox="1">
              <a:spLocks noChangeAspect="1"/>
            </p:cNvSpPr>
            <p:nvPr/>
          </p:nvSpPr>
          <p:spPr>
            <a:xfrm>
              <a:off x="3013224" y="6521450"/>
              <a:ext cx="2160000" cy="338554"/>
            </a:xfrm>
            <a:prstGeom prst="rect">
              <a:avLst/>
            </a:prstGeom>
            <a:solidFill>
              <a:schemeClr val="accent3">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8" name="テキスト ボックス 17"/>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3209646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1" y="136388"/>
            <a:ext cx="8640960" cy="720000"/>
          </a:xfrm>
        </p:spPr>
        <p:txBody>
          <a:bodyPr>
            <a:noAutofit/>
          </a:bodyPr>
          <a:lstStyle/>
          <a:p>
            <a:r>
              <a:rPr lang="ja-JP" altLang="en-US" sz="3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大阪</a:t>
            </a:r>
            <a:r>
              <a:rPr lang="en-US" altLang="ja-JP" sz="3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21</a:t>
            </a:r>
            <a:r>
              <a:rPr lang="ja-JP" altLang="en-US" sz="3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世紀の新環境総合計画</a:t>
            </a:r>
            <a:r>
              <a:rPr lang="en-US" altLang="ja-JP" sz="3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
            </a:r>
            <a:br>
              <a:rPr lang="en-US" altLang="ja-JP" sz="3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br>
            <a:r>
              <a:rPr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（生物多様性地域戦略）</a:t>
            </a:r>
            <a:endParaRPr kumimoji="1" lang="ja-JP" altLang="en-US"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578310" y="1268761"/>
            <a:ext cx="7992888" cy="3960440"/>
          </a:xfrm>
        </p:spPr>
        <p:txBody>
          <a:bodyPr>
            <a:normAutofit/>
          </a:bodyPr>
          <a:lstStyle/>
          <a:p>
            <a:pPr marL="0" indent="0">
              <a:lnSpc>
                <a:spcPct val="130000"/>
              </a:lnSpc>
              <a:buNone/>
            </a:pPr>
            <a:r>
              <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2020</a:t>
            </a: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年までの目標</a:t>
            </a:r>
            <a:endParaRPr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285750">
              <a:lnSpc>
                <a:spcPct val="130000"/>
              </a:lnSpc>
              <a:buFont typeface="Wingdings" panose="05000000000000000000" pitchFamily="2" charset="2"/>
              <a:buChar char="u"/>
            </a:pP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a:t>
            </a:r>
            <a:r>
              <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多様性の府民認知度を７０％以上</a:t>
            </a: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にする</a:t>
            </a:r>
            <a:endParaRPr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285750">
              <a:lnSpc>
                <a:spcPct val="130000"/>
              </a:lnSpc>
              <a:buFont typeface="Wingdings" panose="05000000000000000000" pitchFamily="2" charset="2"/>
              <a:buChar char="u"/>
            </a:pP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活動する府民の割合を倍増する</a:t>
            </a:r>
            <a:endParaRPr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285750">
              <a:lnSpc>
                <a:spcPct val="130000"/>
              </a:lnSpc>
              <a:buFont typeface="Wingdings" panose="05000000000000000000" pitchFamily="2" charset="2"/>
              <a:buChar char="u"/>
            </a:pP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生物多様性保全に資する地域指定を新たに</a:t>
            </a:r>
            <a:r>
              <a:rPr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2,000ha</a:t>
            </a: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拡大する</a:t>
            </a:r>
            <a:endPar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12" name="グループ化 11"/>
          <p:cNvGrpSpPr/>
          <p:nvPr/>
        </p:nvGrpSpPr>
        <p:grpSpPr>
          <a:xfrm>
            <a:off x="35496" y="6519446"/>
            <a:ext cx="9073008" cy="341530"/>
            <a:chOff x="35496" y="6519446"/>
            <a:chExt cx="9073008" cy="341530"/>
          </a:xfrm>
        </p:grpSpPr>
        <p:sp>
          <p:nvSpPr>
            <p:cNvPr id="15" name="テキスト ボックス 14"/>
            <p:cNvSpPr txBox="1">
              <a:spLocks noChangeAspect="1"/>
            </p:cNvSpPr>
            <p:nvPr/>
          </p:nvSpPr>
          <p:spPr>
            <a:xfrm>
              <a:off x="35496" y="6522422"/>
              <a:ext cx="2900153" cy="338554"/>
            </a:xfrm>
            <a:prstGeom prst="rect">
              <a:avLst/>
            </a:prstGeom>
            <a:solidFill>
              <a:schemeClr val="accent2">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6" name="テキスト ボックス 15"/>
            <p:cNvSpPr txBox="1">
              <a:spLocks noChangeAspect="1"/>
            </p:cNvSpPr>
            <p:nvPr/>
          </p:nvSpPr>
          <p:spPr>
            <a:xfrm>
              <a:off x="3013224" y="6521450"/>
              <a:ext cx="2160000" cy="338554"/>
            </a:xfrm>
            <a:prstGeom prst="rect">
              <a:avLst/>
            </a:prstGeom>
            <a:solidFill>
              <a:schemeClr val="accent3">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7" name="テキスト ボックス 16"/>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29345165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468923" y="130945"/>
            <a:ext cx="8229600" cy="720000"/>
          </a:xfrm>
        </p:spPr>
        <p:txBody>
          <a:bodyPr>
            <a:noAutofit/>
          </a:bodyPr>
          <a:lstStyle/>
          <a:p>
            <a:r>
              <a:rPr lang="ja-JP" altLang="en-US" sz="4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持続可能な開発のための教育（ＥＳＤ）</a:t>
            </a:r>
            <a:endParaRPr kumimoji="1" lang="ja-JP" altLang="en-US" sz="4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4" name="コンテンツ プレースホルダー 3">
            <a:extLst>
              <a:ext uri="{FF2B5EF4-FFF2-40B4-BE49-F238E27FC236}">
                <a16:creationId xmlns:a16="http://schemas.microsoft.com/office/drawing/2014/main" id="{D1327675-E815-4C30-B6B0-4CE9D81DAC49}"/>
              </a:ext>
            </a:extLst>
          </p:cNvPr>
          <p:cNvSpPr>
            <a:spLocks noGrp="1"/>
          </p:cNvSpPr>
          <p:nvPr>
            <p:ph idx="1"/>
          </p:nvPr>
        </p:nvSpPr>
        <p:spPr>
          <a:xfrm>
            <a:off x="232612" y="1268760"/>
            <a:ext cx="8686800" cy="4857403"/>
          </a:xfrm>
        </p:spPr>
        <p:txBody>
          <a:bodyPr>
            <a:normAutofit/>
          </a:bodyPr>
          <a:lstStyle/>
          <a:p>
            <a:pPr marL="0" indent="0">
              <a:buNone/>
            </a:pPr>
            <a:r>
              <a:rPr lang="en-US" altLang="ja-JP" sz="3200" dirty="0" smtClean="0">
                <a:latin typeface="HGP創英角ｺﾞｼｯｸUB" panose="020B0900000000000000" pitchFamily="50" charset="-128"/>
                <a:ea typeface="HGP創英角ｺﾞｼｯｸUB" panose="020B0900000000000000" pitchFamily="50" charset="-128"/>
              </a:rPr>
              <a:t>ESD</a:t>
            </a:r>
            <a:r>
              <a:rPr lang="ja-JP" altLang="en-US" sz="3200" dirty="0" smtClean="0">
                <a:latin typeface="HGP創英角ｺﾞｼｯｸUB" panose="020B0900000000000000" pitchFamily="50" charset="-128"/>
                <a:ea typeface="HGP創英角ｺﾞｼｯｸUB" panose="020B0900000000000000" pitchFamily="50" charset="-128"/>
              </a:rPr>
              <a:t>の概念図</a:t>
            </a:r>
            <a:endParaRPr lang="en-US" altLang="ja-JP" sz="3200" dirty="0">
              <a:latin typeface="HGP創英角ｺﾞｼｯｸUB" panose="020B0900000000000000" pitchFamily="50" charset="-128"/>
              <a:ea typeface="HGP創英角ｺﾞｼｯｸUB" panose="020B0900000000000000" pitchFamily="50" charset="-128"/>
            </a:endParaRPr>
          </a:p>
          <a:p>
            <a:pPr marL="0" indent="0">
              <a:buNone/>
            </a:pPr>
            <a:endParaRPr lang="en-US" altLang="ja-JP" sz="3200" dirty="0">
              <a:latin typeface="HGP創英角ｺﾞｼｯｸUB" panose="020B0900000000000000" pitchFamily="50" charset="-128"/>
              <a:ea typeface="HGP創英角ｺﾞｼｯｸUB" panose="020B0900000000000000" pitchFamily="50" charset="-128"/>
            </a:endParaRPr>
          </a:p>
          <a:p>
            <a:pPr marL="0" indent="0">
              <a:buNone/>
            </a:pPr>
            <a:endParaRPr lang="ja-JP" altLang="en-US" sz="3200" dirty="0">
              <a:latin typeface="HGP創英角ｺﾞｼｯｸUB" panose="020B0900000000000000" pitchFamily="50" charset="-128"/>
              <a:ea typeface="HGP創英角ｺﾞｼｯｸUB" panose="020B0900000000000000" pitchFamily="50" charset="-128"/>
            </a:endParaRPr>
          </a:p>
        </p:txBody>
      </p:sp>
      <p:pic>
        <p:nvPicPr>
          <p:cNvPr id="8" name="図 7"/>
          <p:cNvPicPr>
            <a:picLocks noChangeAspect="1"/>
          </p:cNvPicPr>
          <p:nvPr/>
        </p:nvPicPr>
        <p:blipFill>
          <a:blip r:embed="rId3"/>
          <a:stretch>
            <a:fillRect/>
          </a:stretch>
        </p:blipFill>
        <p:spPr>
          <a:xfrm>
            <a:off x="2241456" y="1252384"/>
            <a:ext cx="4680520" cy="4524934"/>
          </a:xfrm>
          <a:prstGeom prst="rect">
            <a:avLst/>
          </a:prstGeom>
        </p:spPr>
      </p:pic>
      <p:sp>
        <p:nvSpPr>
          <p:cNvPr id="9" name="テキスト ボックス 8"/>
          <p:cNvSpPr txBox="1"/>
          <p:nvPr/>
        </p:nvSpPr>
        <p:spPr>
          <a:xfrm>
            <a:off x="468923" y="5905774"/>
            <a:ext cx="9061868" cy="338554"/>
          </a:xfrm>
          <a:prstGeom prst="rect">
            <a:avLst/>
          </a:prstGeom>
          <a:noFill/>
        </p:spPr>
        <p:txBody>
          <a:bodyPr wrap="square" rtlCol="0">
            <a:spAutoFit/>
          </a:bodyPr>
          <a:lstStyle/>
          <a:p>
            <a:r>
              <a:rPr kumimoji="1" lang="ja-JP" altLang="en-US" sz="1600" dirty="0" smtClean="0">
                <a:latin typeface="HGP創英角ｺﾞｼｯｸUB" panose="020B0900000000000000" pitchFamily="50" charset="-128"/>
                <a:ea typeface="HGP創英角ｺﾞｼｯｸUB" panose="020B0900000000000000" pitchFamily="50" charset="-128"/>
              </a:rPr>
              <a:t>文部科学省「</a:t>
            </a:r>
            <a:r>
              <a:rPr kumimoji="1" lang="en-US" altLang="ja-JP" sz="1600" dirty="0" smtClean="0">
                <a:latin typeface="HGP創英角ｺﾞｼｯｸUB" panose="020B0900000000000000" pitchFamily="50" charset="-128"/>
                <a:ea typeface="HGP創英角ｺﾞｼｯｸUB" panose="020B0900000000000000" pitchFamily="50" charset="-128"/>
              </a:rPr>
              <a:t>-</a:t>
            </a:r>
            <a:r>
              <a:rPr kumimoji="1" lang="ja-JP" altLang="en-US" sz="1600" dirty="0" smtClean="0">
                <a:latin typeface="HGP創英角ｺﾞｼｯｸUB" panose="020B0900000000000000" pitchFamily="50" charset="-128"/>
                <a:ea typeface="HGP創英角ｺﾞｼｯｸUB" panose="020B0900000000000000" pitchFamily="50" charset="-128"/>
              </a:rPr>
              <a:t>ユネスコスクールで目指す</a:t>
            </a:r>
            <a:r>
              <a:rPr kumimoji="1" lang="en-US" altLang="ja-JP" sz="1600" dirty="0" smtClean="0">
                <a:latin typeface="HGP創英角ｺﾞｼｯｸUB" panose="020B0900000000000000" pitchFamily="50" charset="-128"/>
                <a:ea typeface="HGP創英角ｺﾞｼｯｸUB" panose="020B0900000000000000" pitchFamily="50" charset="-128"/>
              </a:rPr>
              <a:t>SDGs-</a:t>
            </a:r>
            <a:r>
              <a:rPr kumimoji="1" lang="ja-JP" altLang="en-US" sz="1600" dirty="0" smtClean="0">
                <a:latin typeface="HGP創英角ｺﾞｼｯｸUB" panose="020B0900000000000000" pitchFamily="50" charset="-128"/>
                <a:ea typeface="HGP創英角ｺﾞｼｯｸUB" panose="020B0900000000000000" pitchFamily="50" charset="-128"/>
              </a:rPr>
              <a:t>持続可能な開発のための教育（</a:t>
            </a:r>
            <a:r>
              <a:rPr kumimoji="1" lang="en-US" altLang="ja-JP" sz="1600" dirty="0" smtClean="0">
                <a:latin typeface="HGP創英角ｺﾞｼｯｸUB" panose="020B0900000000000000" pitchFamily="50" charset="-128"/>
                <a:ea typeface="HGP創英角ｺﾞｼｯｸUB" panose="020B0900000000000000" pitchFamily="50" charset="-128"/>
              </a:rPr>
              <a:t>ESD</a:t>
            </a:r>
            <a:r>
              <a:rPr lang="ja-JP" altLang="en-US" sz="1600" dirty="0" smtClean="0">
                <a:latin typeface="HGP創英角ｺﾞｼｯｸUB" panose="020B0900000000000000" pitchFamily="50" charset="-128"/>
                <a:ea typeface="HGP創英角ｺﾞｼｯｸUB" panose="020B0900000000000000" pitchFamily="50" charset="-128"/>
              </a:rPr>
              <a:t>）パンフレットより</a:t>
            </a:r>
            <a:endParaRPr kumimoji="1" lang="ja-JP" altLang="en-US" sz="1600" dirty="0">
              <a:latin typeface="HGP創英角ｺﾞｼｯｸUB" panose="020B0900000000000000" pitchFamily="50" charset="-128"/>
              <a:ea typeface="HGP創英角ｺﾞｼｯｸUB" panose="020B0900000000000000" pitchFamily="50" charset="-128"/>
            </a:endParaRPr>
          </a:p>
        </p:txBody>
      </p:sp>
      <p:sp>
        <p:nvSpPr>
          <p:cNvPr id="10" name="右矢印 9"/>
          <p:cNvSpPr/>
          <p:nvPr/>
        </p:nvSpPr>
        <p:spPr>
          <a:xfrm>
            <a:off x="1630077" y="4221088"/>
            <a:ext cx="837808" cy="64807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40378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2872BE-F500-44F4-B886-91B08B682CC7}"/>
              </a:ext>
            </a:extLst>
          </p:cNvPr>
          <p:cNvSpPr>
            <a:spLocks noGrp="1"/>
          </p:cNvSpPr>
          <p:nvPr>
            <p:ph type="title"/>
          </p:nvPr>
        </p:nvSpPr>
        <p:spPr/>
        <p:txBody>
          <a:bodyPr>
            <a:normAutofit fontScale="90000"/>
          </a:bodyPr>
          <a:lstStyle/>
          <a:p>
            <a:r>
              <a:rPr kumimoji="1" lang="ja-JP" altLang="en-US" dirty="0" smtClean="0">
                <a:latin typeface="HGP創英角ｺﾞｼｯｸUB" panose="020B0900000000000000" pitchFamily="50" charset="-128"/>
                <a:ea typeface="HGP創英角ｺﾞｼｯｸUB" panose="020B0900000000000000" pitchFamily="50" charset="-128"/>
              </a:rPr>
              <a:t>持続可能な開発目標（</a:t>
            </a:r>
            <a:r>
              <a:rPr kumimoji="1" lang="en-US" altLang="ja-JP" dirty="0" smtClean="0">
                <a:latin typeface="HGP創英角ｺﾞｼｯｸUB" panose="020B0900000000000000" pitchFamily="50" charset="-128"/>
                <a:ea typeface="HGP創英角ｺﾞｼｯｸUB" panose="020B0900000000000000" pitchFamily="50" charset="-128"/>
              </a:rPr>
              <a:t>SDGs</a:t>
            </a:r>
            <a:r>
              <a:rPr kumimoji="1" lang="ja-JP" altLang="en-US" dirty="0" smtClean="0">
                <a:latin typeface="HGP創英角ｺﾞｼｯｸUB" panose="020B0900000000000000" pitchFamily="50" charset="-128"/>
                <a:ea typeface="HGP創英角ｺﾞｼｯｸUB" panose="020B0900000000000000" pitchFamily="50" charset="-128"/>
              </a:rPr>
              <a:t>）</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 name="コンテンツ プレースホルダー 2">
            <a:extLst>
              <a:ext uri="{FF2B5EF4-FFF2-40B4-BE49-F238E27FC236}">
                <a16:creationId xmlns:a16="http://schemas.microsoft.com/office/drawing/2014/main" id="{7819EADB-9755-489A-86AA-58C16336D4F9}"/>
              </a:ext>
            </a:extLst>
          </p:cNvPr>
          <p:cNvSpPr>
            <a:spLocks noGrp="1"/>
          </p:cNvSpPr>
          <p:nvPr>
            <p:ph idx="1"/>
          </p:nvPr>
        </p:nvSpPr>
        <p:spPr/>
        <p:txBody>
          <a:bodyPr/>
          <a:lstStyle/>
          <a:p>
            <a:endParaRPr kumimoji="1" lang="ja-JP" altLang="en-US"/>
          </a:p>
        </p:txBody>
      </p:sp>
      <p:pic>
        <p:nvPicPr>
          <p:cNvPr id="5122" name="Picture 2" descr="https://future-tech-association.org/wp-content/uploads/2018/04/d2a35dbafe171ec9f7031ef8e464d4fe.jpg">
            <a:extLst>
              <a:ext uri="{FF2B5EF4-FFF2-40B4-BE49-F238E27FC236}">
                <a16:creationId xmlns:a16="http://schemas.microsoft.com/office/drawing/2014/main" id="{758C3C85-CAD2-41CB-A65C-C5546AA5C91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 t="8299" r="6480" b="11621"/>
          <a:stretch/>
        </p:blipFill>
        <p:spPr bwMode="auto">
          <a:xfrm>
            <a:off x="695715" y="1128173"/>
            <a:ext cx="7836725" cy="5013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284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角丸四角形 5"/>
          <p:cNvSpPr/>
          <p:nvPr/>
        </p:nvSpPr>
        <p:spPr>
          <a:xfrm>
            <a:off x="539552" y="575574"/>
            <a:ext cx="8100000" cy="2160000"/>
          </a:xfrm>
          <a:prstGeom prst="roundRect">
            <a:avLst/>
          </a:prstGeom>
          <a:solidFill>
            <a:schemeClr val="accent3">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30000"/>
              </a:lnSpc>
            </a:pPr>
            <a:r>
              <a:rPr lang="ja-JP" altLang="en-US" sz="3600" dirty="0" smtClean="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２．生物</a:t>
            </a:r>
            <a:r>
              <a:rPr lang="ja-JP" altLang="en-US" sz="3600" dirty="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多様性の理解</a:t>
            </a:r>
          </a:p>
        </p:txBody>
      </p:sp>
      <p:sp>
        <p:nvSpPr>
          <p:cNvPr id="5" name="テキスト ボックス 4"/>
          <p:cNvSpPr txBox="1"/>
          <p:nvPr/>
        </p:nvSpPr>
        <p:spPr>
          <a:xfrm>
            <a:off x="1490791" y="3075495"/>
            <a:ext cx="6186309" cy="2455480"/>
          </a:xfrm>
          <a:prstGeom prst="rect">
            <a:avLst/>
          </a:prstGeom>
          <a:noFill/>
        </p:spPr>
        <p:txBody>
          <a:bodyPr wrap="none" rtlCol="0">
            <a:spAutoFit/>
          </a:bodyPr>
          <a:lstStyle/>
          <a:p>
            <a:pPr>
              <a:lnSpc>
                <a:spcPct val="150000"/>
              </a:lnSpc>
            </a:pPr>
            <a:r>
              <a:rPr lang="ja-JP" altLang="en-US" sz="3600" dirty="0" smtClean="0">
                <a:latin typeface="HGS創英角ｺﾞｼｯｸUB" panose="020B0900000000000000" pitchFamily="50" charset="-128"/>
                <a:ea typeface="HGS創英角ｺﾞｼｯｸUB" panose="020B0900000000000000" pitchFamily="50" charset="-128"/>
              </a:rPr>
              <a:t>１．生物多様性の３つの階層</a:t>
            </a:r>
            <a:endParaRPr lang="en-US" altLang="ja-JP" sz="3600" dirty="0" smtClean="0">
              <a:latin typeface="HGS創英角ｺﾞｼｯｸUB" panose="020B0900000000000000" pitchFamily="50" charset="-128"/>
              <a:ea typeface="HGS創英角ｺﾞｼｯｸUB" panose="020B0900000000000000" pitchFamily="50" charset="-128"/>
            </a:endParaRPr>
          </a:p>
          <a:p>
            <a:pPr>
              <a:lnSpc>
                <a:spcPct val="150000"/>
              </a:lnSpc>
            </a:pPr>
            <a:r>
              <a:rPr lang="ja-JP" altLang="en-US" sz="3600" dirty="0" smtClean="0">
                <a:latin typeface="HGS創英角ｺﾞｼｯｸUB" panose="020B0900000000000000" pitchFamily="50" charset="-128"/>
                <a:ea typeface="HGS創英角ｺﾞｼｯｸUB" panose="020B0900000000000000" pitchFamily="50" charset="-128"/>
              </a:rPr>
              <a:t>２．生物多様性の４つの危機</a:t>
            </a:r>
            <a:endParaRPr lang="en-US" altLang="ja-JP" sz="3600" dirty="0" smtClean="0">
              <a:latin typeface="HGS創英角ｺﾞｼｯｸUB" panose="020B0900000000000000" pitchFamily="50" charset="-128"/>
              <a:ea typeface="HGS創英角ｺﾞｼｯｸUB" panose="020B0900000000000000" pitchFamily="50" charset="-128"/>
            </a:endParaRPr>
          </a:p>
          <a:p>
            <a:pPr>
              <a:lnSpc>
                <a:spcPct val="150000"/>
              </a:lnSpc>
            </a:pPr>
            <a:r>
              <a:rPr lang="ja-JP" altLang="en-US" sz="3600" dirty="0" smtClean="0">
                <a:latin typeface="HGS創英角ｺﾞｼｯｸUB" panose="020B0900000000000000" pitchFamily="50" charset="-128"/>
                <a:ea typeface="HGS創英角ｺﾞｼｯｸUB" panose="020B0900000000000000" pitchFamily="50" charset="-128"/>
              </a:rPr>
              <a:t>３．レッドリスト</a:t>
            </a:r>
            <a:endParaRPr lang="en-US" altLang="ja-JP" sz="36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30246022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367" y="129695"/>
            <a:ext cx="8424936" cy="720000"/>
          </a:xfrm>
        </p:spPr>
        <p:txBody>
          <a:bodyPr>
            <a:noAutofit/>
          </a:bodyPr>
          <a:lstStyle/>
          <a:p>
            <a:r>
              <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１．</a:t>
            </a:r>
            <a:r>
              <a:rPr kumimoji="1"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生物多様性の３つの階層</a:t>
            </a: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4" name="正方形/長方形 3"/>
          <p:cNvSpPr/>
          <p:nvPr/>
        </p:nvSpPr>
        <p:spPr>
          <a:xfrm>
            <a:off x="1514712" y="1484784"/>
            <a:ext cx="6120680" cy="3564437"/>
          </a:xfrm>
          <a:prstGeom prst="rect">
            <a:avLst/>
          </a:prstGeom>
        </p:spPr>
        <p:txBody>
          <a:bodyPr wrap="square">
            <a:spAutoFit/>
          </a:bodyPr>
          <a:lstStyle/>
          <a:p>
            <a:pPr algn="ctr">
              <a:lnSpc>
                <a:spcPct val="200000"/>
              </a:lnSpc>
            </a:pPr>
            <a:r>
              <a:rPr lang="ja-JP" altLang="en-US" sz="4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r>
              <a:rPr lang="ja-JP" altLang="en-US" sz="4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生態系の多様性」</a:t>
            </a:r>
            <a:endParaRPr lang="en-US" altLang="ja-JP" sz="4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a:lnSpc>
                <a:spcPct val="200000"/>
              </a:lnSpc>
            </a:pPr>
            <a:r>
              <a:rPr lang="ja-JP" altLang="en-US" sz="4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「種の多様性」</a:t>
            </a:r>
            <a:endParaRPr lang="en-US" altLang="ja-JP" sz="4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a:lnSpc>
                <a:spcPct val="200000"/>
              </a:lnSpc>
            </a:pPr>
            <a:r>
              <a:rPr lang="ja-JP" altLang="en-US" sz="4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「遺伝子の多様性」</a:t>
            </a:r>
            <a:endParaRPr lang="en-US" altLang="ja-JP" sz="4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14" name="グループ化 13"/>
          <p:cNvGrpSpPr/>
          <p:nvPr/>
        </p:nvGrpSpPr>
        <p:grpSpPr>
          <a:xfrm>
            <a:off x="35496" y="6519446"/>
            <a:ext cx="9073008" cy="341530"/>
            <a:chOff x="35496" y="6519446"/>
            <a:chExt cx="9073008" cy="341530"/>
          </a:xfrm>
        </p:grpSpPr>
        <p:sp>
          <p:nvSpPr>
            <p:cNvPr id="15" name="テキスト ボックス 14"/>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6" name="テキスト ボックス 15"/>
            <p:cNvSpPr txBox="1">
              <a:spLocks noChangeAspect="1"/>
            </p:cNvSpPr>
            <p:nvPr/>
          </p:nvSpPr>
          <p:spPr>
            <a:xfrm>
              <a:off x="3013224" y="6521450"/>
              <a:ext cx="2160000" cy="338554"/>
            </a:xfrm>
            <a:prstGeom prst="rect">
              <a:avLst/>
            </a:prstGeom>
            <a:solidFill>
              <a:schemeClr val="accent3">
                <a:lumMod val="40000"/>
                <a:lumOff val="60000"/>
              </a:schemeClr>
            </a:solidFill>
          </p:spPr>
          <p:txBody>
            <a:bodyPr wrap="squar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7" name="テキスト ボックス 16"/>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11265291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タイトル 1"/>
          <p:cNvSpPr>
            <a:spLocks noGrp="1"/>
          </p:cNvSpPr>
          <p:nvPr>
            <p:ph type="title"/>
          </p:nvPr>
        </p:nvSpPr>
        <p:spPr>
          <a:xfrm>
            <a:off x="435286" y="124513"/>
            <a:ext cx="8267458" cy="720000"/>
          </a:xfrm>
        </p:spPr>
        <p:txBody>
          <a:bodyPr>
            <a:noAutofit/>
          </a:bodyPr>
          <a:lstStyle/>
          <a:p>
            <a:r>
              <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生態系の多様性」　生態系とは？</a:t>
            </a: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66" name="グループ化 65"/>
          <p:cNvGrpSpPr/>
          <p:nvPr/>
        </p:nvGrpSpPr>
        <p:grpSpPr>
          <a:xfrm>
            <a:off x="35496" y="6519446"/>
            <a:ext cx="9073008" cy="341530"/>
            <a:chOff x="35496" y="6519446"/>
            <a:chExt cx="9073008" cy="341530"/>
          </a:xfrm>
        </p:grpSpPr>
        <p:sp>
          <p:nvSpPr>
            <p:cNvPr id="69" name="テキスト ボックス 68"/>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77" name="テキスト ボックス 76"/>
            <p:cNvSpPr txBox="1">
              <a:spLocks noChangeAspect="1"/>
            </p:cNvSpPr>
            <p:nvPr/>
          </p:nvSpPr>
          <p:spPr>
            <a:xfrm>
              <a:off x="3013224" y="6521450"/>
              <a:ext cx="2160000" cy="338554"/>
            </a:xfrm>
            <a:prstGeom prst="rect">
              <a:avLst/>
            </a:prstGeom>
            <a:solidFill>
              <a:schemeClr val="accent3">
                <a:lumMod val="40000"/>
                <a:lumOff val="60000"/>
              </a:schemeClr>
            </a:solidFill>
          </p:spPr>
          <p:txBody>
            <a:bodyPr wrap="squar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82" name="テキスト ボックス 81"/>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grpSp>
        <p:nvGrpSpPr>
          <p:cNvPr id="3" name="グループ化 2"/>
          <p:cNvGrpSpPr/>
          <p:nvPr/>
        </p:nvGrpSpPr>
        <p:grpSpPr>
          <a:xfrm>
            <a:off x="251515" y="1084266"/>
            <a:ext cx="8581487" cy="5342696"/>
            <a:chOff x="251515" y="1084266"/>
            <a:chExt cx="8581487" cy="5342696"/>
          </a:xfrm>
        </p:grpSpPr>
        <p:sp>
          <p:nvSpPr>
            <p:cNvPr id="54" name="円/楕円 53"/>
            <p:cNvSpPr/>
            <p:nvPr/>
          </p:nvSpPr>
          <p:spPr>
            <a:xfrm>
              <a:off x="773885" y="1991698"/>
              <a:ext cx="7829592" cy="4307319"/>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dirty="0"/>
            </a:p>
          </p:txBody>
        </p:sp>
        <p:sp>
          <p:nvSpPr>
            <p:cNvPr id="55" name="太陽 54"/>
            <p:cNvSpPr/>
            <p:nvPr/>
          </p:nvSpPr>
          <p:spPr>
            <a:xfrm rot="20705261">
              <a:off x="251515" y="1824540"/>
              <a:ext cx="1014892" cy="1014891"/>
            </a:xfrm>
            <a:prstGeom prst="su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dirty="0"/>
            </a:p>
          </p:txBody>
        </p:sp>
        <p:grpSp>
          <p:nvGrpSpPr>
            <p:cNvPr id="56" name="グループ化 6"/>
            <p:cNvGrpSpPr>
              <a:grpSpLocks/>
            </p:cNvGrpSpPr>
            <p:nvPr/>
          </p:nvGrpSpPr>
          <p:grpSpPr bwMode="auto">
            <a:xfrm>
              <a:off x="2663375" y="1314110"/>
              <a:ext cx="707438" cy="1916354"/>
              <a:chOff x="2541588" y="4578350"/>
              <a:chExt cx="376237" cy="1019175"/>
            </a:xfrm>
          </p:grpSpPr>
          <p:sp>
            <p:nvSpPr>
              <p:cNvPr id="120" name="二等辺三角形 119"/>
              <p:cNvSpPr/>
              <p:nvPr/>
            </p:nvSpPr>
            <p:spPr>
              <a:xfrm>
                <a:off x="2654300" y="4730750"/>
                <a:ext cx="44450" cy="582612"/>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dirty="0"/>
              </a:p>
            </p:txBody>
          </p:sp>
          <p:sp>
            <p:nvSpPr>
              <p:cNvPr id="121" name="二等辺三角形 120"/>
              <p:cNvSpPr/>
              <p:nvPr/>
            </p:nvSpPr>
            <p:spPr>
              <a:xfrm>
                <a:off x="2806700" y="4883150"/>
                <a:ext cx="44450" cy="582612"/>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dirty="0"/>
              </a:p>
            </p:txBody>
          </p:sp>
          <p:sp>
            <p:nvSpPr>
              <p:cNvPr id="125" name="二等辺三角形 124"/>
              <p:cNvSpPr/>
              <p:nvPr/>
            </p:nvSpPr>
            <p:spPr>
              <a:xfrm>
                <a:off x="2871788" y="4897437"/>
                <a:ext cx="46037" cy="582613"/>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dirty="0"/>
              </a:p>
            </p:txBody>
          </p:sp>
          <p:sp>
            <p:nvSpPr>
              <p:cNvPr id="126" name="二等辺三角形 125"/>
              <p:cNvSpPr/>
              <p:nvPr/>
            </p:nvSpPr>
            <p:spPr>
              <a:xfrm>
                <a:off x="2541588" y="4883150"/>
                <a:ext cx="46037" cy="582612"/>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dirty="0"/>
              </a:p>
            </p:txBody>
          </p:sp>
          <p:sp>
            <p:nvSpPr>
              <p:cNvPr id="127" name="二等辺三角形 126"/>
              <p:cNvSpPr/>
              <p:nvPr/>
            </p:nvSpPr>
            <p:spPr>
              <a:xfrm>
                <a:off x="2782888" y="5014912"/>
                <a:ext cx="44450" cy="582613"/>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dirty="0"/>
              </a:p>
            </p:txBody>
          </p:sp>
          <p:sp>
            <p:nvSpPr>
              <p:cNvPr id="128" name="二等辺三角形 127"/>
              <p:cNvSpPr/>
              <p:nvPr/>
            </p:nvSpPr>
            <p:spPr>
              <a:xfrm>
                <a:off x="2609850" y="4648200"/>
                <a:ext cx="46038" cy="582612"/>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dirty="0"/>
              </a:p>
            </p:txBody>
          </p:sp>
          <p:sp>
            <p:nvSpPr>
              <p:cNvPr id="129" name="二等辺三角形 128"/>
              <p:cNvSpPr/>
              <p:nvPr/>
            </p:nvSpPr>
            <p:spPr>
              <a:xfrm>
                <a:off x="2587625" y="5000625"/>
                <a:ext cx="46038" cy="582612"/>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dirty="0"/>
              </a:p>
            </p:txBody>
          </p:sp>
          <p:sp>
            <p:nvSpPr>
              <p:cNvPr id="130" name="二等辺三角形 129"/>
              <p:cNvSpPr/>
              <p:nvPr/>
            </p:nvSpPr>
            <p:spPr>
              <a:xfrm>
                <a:off x="2697163" y="4841875"/>
                <a:ext cx="44450" cy="582612"/>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dirty="0"/>
              </a:p>
            </p:txBody>
          </p:sp>
          <p:sp>
            <p:nvSpPr>
              <p:cNvPr id="131" name="二等辺三角形 130"/>
              <p:cNvSpPr/>
              <p:nvPr/>
            </p:nvSpPr>
            <p:spPr>
              <a:xfrm>
                <a:off x="2765425" y="4578350"/>
                <a:ext cx="46038" cy="538162"/>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dirty="0"/>
              </a:p>
            </p:txBody>
          </p:sp>
        </p:grpSp>
        <p:sp>
          <p:nvSpPr>
            <p:cNvPr id="57" name="ストライプ矢印 56"/>
            <p:cNvSpPr/>
            <p:nvPr/>
          </p:nvSpPr>
          <p:spPr>
            <a:xfrm rot="18799813">
              <a:off x="1318642" y="3220017"/>
              <a:ext cx="1083547" cy="811913"/>
            </a:xfrm>
            <a:prstGeom prst="striped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r>
                <a:rPr lang="ja-JP" altLang="en-US" dirty="0">
                  <a:solidFill>
                    <a:schemeClr val="tx1"/>
                  </a:solidFill>
                  <a:latin typeface="メイリオ" panose="020B0604030504040204" pitchFamily="50" charset="-128"/>
                  <a:ea typeface="メイリオ" panose="020B0604030504040204" pitchFamily="50" charset="-128"/>
                </a:rPr>
                <a:t>栄養</a:t>
              </a:r>
            </a:p>
          </p:txBody>
        </p:sp>
        <p:sp>
          <p:nvSpPr>
            <p:cNvPr id="59" name="正方形/長方形 58"/>
            <p:cNvSpPr/>
            <p:nvPr/>
          </p:nvSpPr>
          <p:spPr>
            <a:xfrm>
              <a:off x="958953" y="5355766"/>
              <a:ext cx="1014892" cy="47461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defTabSz="1018854">
                <a:defRPr/>
              </a:pPr>
              <a:r>
                <a:rPr lang="ja-JP" altLang="en-US" dirty="0">
                  <a:solidFill>
                    <a:schemeClr val="tx1"/>
                  </a:solidFill>
                  <a:latin typeface="メイリオ" panose="020B0604030504040204" pitchFamily="50" charset="-128"/>
                  <a:ea typeface="メイリオ" panose="020B0604030504040204" pitchFamily="50" charset="-128"/>
                </a:rPr>
                <a:t>分解者</a:t>
              </a:r>
            </a:p>
          </p:txBody>
        </p:sp>
        <p:sp>
          <p:nvSpPr>
            <p:cNvPr id="64" name="ストライプ矢印 63"/>
            <p:cNvSpPr/>
            <p:nvPr/>
          </p:nvSpPr>
          <p:spPr>
            <a:xfrm rot="1607165">
              <a:off x="1302226" y="2331985"/>
              <a:ext cx="1017876" cy="811913"/>
            </a:xfrm>
            <a:prstGeom prst="strip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r>
                <a:rPr lang="ja-JP" altLang="en-US" dirty="0">
                  <a:solidFill>
                    <a:schemeClr val="tx1"/>
                  </a:solidFill>
                  <a:latin typeface="メイリオ" panose="020B0604030504040204" pitchFamily="50" charset="-128"/>
                  <a:ea typeface="メイリオ" panose="020B0604030504040204" pitchFamily="50" charset="-128"/>
                </a:rPr>
                <a:t>光</a:t>
              </a:r>
            </a:p>
          </p:txBody>
        </p:sp>
        <p:pic>
          <p:nvPicPr>
            <p:cNvPr id="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7154" y="5285620"/>
              <a:ext cx="1331299" cy="99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図 163"/>
            <p:cNvPicPr>
              <a:picLocks noChangeAspect="1"/>
            </p:cNvPicPr>
            <p:nvPr/>
          </p:nvPicPr>
          <p:blipFill>
            <a:blip r:embed="rId4">
              <a:extLst>
                <a:ext uri="{28A0092B-C50C-407E-A947-70E740481C1C}">
                  <a14:useLocalDpi xmlns:a14="http://schemas.microsoft.com/office/drawing/2010/main" val="0"/>
                </a:ext>
              </a:extLst>
            </a:blip>
            <a:srcRect l="33385" t="20233" r="16765" b="11304"/>
            <a:stretch>
              <a:fillRect/>
            </a:stretch>
          </p:blipFill>
          <p:spPr bwMode="auto">
            <a:xfrm>
              <a:off x="1206707" y="4409528"/>
              <a:ext cx="441776" cy="84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2"/>
            <p:cNvPicPr>
              <a:picLocks noChangeAspect="1" noChangeArrowheads="1"/>
            </p:cNvPicPr>
            <p:nvPr/>
          </p:nvPicPr>
          <p:blipFill>
            <a:blip r:embed="rId5">
              <a:extLst>
                <a:ext uri="{28A0092B-C50C-407E-A947-70E740481C1C}">
                  <a14:useLocalDpi xmlns:a14="http://schemas.microsoft.com/office/drawing/2010/main" val="0"/>
                </a:ext>
              </a:extLst>
            </a:blip>
            <a:srcRect l="14137" t="18851" r="7317" b="9938"/>
            <a:stretch>
              <a:fillRect/>
            </a:stretch>
          </p:blipFill>
          <p:spPr bwMode="auto">
            <a:xfrm>
              <a:off x="7290087" y="4337888"/>
              <a:ext cx="898477" cy="614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5" descr="\\172.21.29.203\AquaticHDD\ようこそ！水生Cへ　（ご自由にお入りください）\サイト用写真さかな木下編集済み(C)地独\sakana\画像サイズ600×440(71枚)\medak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4224" y="4516987"/>
              <a:ext cx="1152201" cy="8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ストライプ矢印 72"/>
            <p:cNvSpPr/>
            <p:nvPr/>
          </p:nvSpPr>
          <p:spPr>
            <a:xfrm flipH="1">
              <a:off x="1830566" y="4099090"/>
              <a:ext cx="901463" cy="1450698"/>
            </a:xfrm>
            <a:prstGeom prst="striped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死体・排泄物</a:t>
              </a:r>
            </a:p>
          </p:txBody>
        </p:sp>
        <p:sp>
          <p:nvSpPr>
            <p:cNvPr id="74" name="ストライプ矢印 73"/>
            <p:cNvSpPr/>
            <p:nvPr/>
          </p:nvSpPr>
          <p:spPr>
            <a:xfrm rot="1793910">
              <a:off x="3305144" y="2466310"/>
              <a:ext cx="1083547" cy="814897"/>
            </a:xfrm>
            <a:prstGeom prst="striped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r>
                <a:rPr lang="ja-JP" altLang="en-US" dirty="0">
                  <a:solidFill>
                    <a:schemeClr val="tx1"/>
                  </a:solidFill>
                  <a:latin typeface="メイリオ" panose="020B0604030504040204" pitchFamily="50" charset="-128"/>
                  <a:ea typeface="メイリオ" panose="020B0604030504040204" pitchFamily="50" charset="-128"/>
                </a:rPr>
                <a:t>酸素</a:t>
              </a:r>
            </a:p>
          </p:txBody>
        </p:sp>
        <p:cxnSp>
          <p:nvCxnSpPr>
            <p:cNvPr id="75" name="直線矢印コネクタ 74"/>
            <p:cNvCxnSpPr/>
            <p:nvPr/>
          </p:nvCxnSpPr>
          <p:spPr>
            <a:xfrm>
              <a:off x="4531970" y="2645409"/>
              <a:ext cx="561175" cy="66266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p:cNvCxnSpPr/>
            <p:nvPr/>
          </p:nvCxnSpPr>
          <p:spPr>
            <a:xfrm flipV="1">
              <a:off x="3454732" y="1905136"/>
              <a:ext cx="1480548" cy="11342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p:nvPr/>
          </p:nvCxnSpPr>
          <p:spPr>
            <a:xfrm>
              <a:off x="6218480" y="2749882"/>
              <a:ext cx="1346225" cy="80892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a:off x="5263288" y="3663284"/>
              <a:ext cx="1928294" cy="573115"/>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flipH="1">
              <a:off x="4848377" y="4021481"/>
              <a:ext cx="331331" cy="45371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a:off x="4340932" y="2472280"/>
              <a:ext cx="259692" cy="195814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flipH="1">
              <a:off x="3436483" y="4143866"/>
              <a:ext cx="283574" cy="112235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flipV="1">
              <a:off x="3224551" y="4457287"/>
              <a:ext cx="265662" cy="97011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p:nvPr/>
          </p:nvCxnSpPr>
          <p:spPr>
            <a:xfrm>
              <a:off x="4108103" y="5830376"/>
              <a:ext cx="1435772" cy="20596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a:stCxn id="113" idx="2"/>
            </p:cNvCxnSpPr>
            <p:nvPr/>
          </p:nvCxnSpPr>
          <p:spPr>
            <a:xfrm>
              <a:off x="6010303" y="4531106"/>
              <a:ext cx="566374" cy="675411"/>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矢印コネクタ 87"/>
            <p:cNvCxnSpPr/>
            <p:nvPr/>
          </p:nvCxnSpPr>
          <p:spPr>
            <a:xfrm flipV="1">
              <a:off x="6227436" y="2484220"/>
              <a:ext cx="701468" cy="1313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p:nvPr/>
          </p:nvCxnSpPr>
          <p:spPr>
            <a:xfrm flipH="1" flipV="1">
              <a:off x="5257318" y="5033388"/>
              <a:ext cx="570131" cy="334317"/>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0" name="図 158"/>
            <p:cNvPicPr>
              <a:picLocks noChangeAspect="1"/>
            </p:cNvPicPr>
            <p:nvPr/>
          </p:nvPicPr>
          <p:blipFill>
            <a:blip r:embed="rId7">
              <a:extLst>
                <a:ext uri="{28A0092B-C50C-407E-A947-70E740481C1C}">
                  <a14:useLocalDpi xmlns:a14="http://schemas.microsoft.com/office/drawing/2010/main" val="0"/>
                </a:ext>
              </a:extLst>
            </a:blip>
            <a:srcRect l="3625" t="16972" r="56371" b="19991"/>
            <a:stretch>
              <a:fillRect/>
            </a:stretch>
          </p:blipFill>
          <p:spPr bwMode="auto">
            <a:xfrm>
              <a:off x="5122655" y="1475860"/>
              <a:ext cx="880762" cy="104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5" descr="ダフニア"/>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8370" y="3418516"/>
              <a:ext cx="594011" cy="8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2" name="直線矢印コネクタ 91"/>
            <p:cNvCxnSpPr/>
            <p:nvPr/>
          </p:nvCxnSpPr>
          <p:spPr>
            <a:xfrm>
              <a:off x="5343883" y="4934883"/>
              <a:ext cx="734304" cy="40297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矢印コネクタ 92"/>
            <p:cNvCxnSpPr/>
            <p:nvPr/>
          </p:nvCxnSpPr>
          <p:spPr>
            <a:xfrm flipH="1" flipV="1">
              <a:off x="3899155" y="4224459"/>
              <a:ext cx="250738" cy="27461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テキスト ボックス 1"/>
            <p:cNvSpPr txBox="1">
              <a:spLocks noChangeArrowheads="1"/>
            </p:cNvSpPr>
            <p:nvPr/>
          </p:nvSpPr>
          <p:spPr bwMode="auto">
            <a:xfrm>
              <a:off x="6097002" y="1146951"/>
              <a:ext cx="273600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食べられる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食べる</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5" name="直線矢印コネクタ 94"/>
            <p:cNvCxnSpPr/>
            <p:nvPr/>
          </p:nvCxnSpPr>
          <p:spPr>
            <a:xfrm>
              <a:off x="7452320" y="1315971"/>
              <a:ext cx="468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正方形/長方形 95"/>
            <p:cNvSpPr/>
            <p:nvPr/>
          </p:nvSpPr>
          <p:spPr>
            <a:xfrm>
              <a:off x="3069332" y="1457389"/>
              <a:ext cx="1014892" cy="471626"/>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defTabSz="1018854">
                <a:defRPr/>
              </a:pPr>
              <a:r>
                <a:rPr lang="ja-JP" altLang="en-US" dirty="0">
                  <a:solidFill>
                    <a:schemeClr val="tx1"/>
                  </a:solidFill>
                  <a:latin typeface="メイリオ" panose="020B0604030504040204" pitchFamily="50" charset="-128"/>
                  <a:ea typeface="メイリオ" panose="020B0604030504040204" pitchFamily="50" charset="-128"/>
                </a:rPr>
                <a:t>生産者</a:t>
              </a:r>
            </a:p>
          </p:txBody>
        </p:sp>
        <p:sp>
          <p:nvSpPr>
            <p:cNvPr id="97" name="正方形/長方形 96"/>
            <p:cNvSpPr/>
            <p:nvPr/>
          </p:nvSpPr>
          <p:spPr>
            <a:xfrm>
              <a:off x="5800584" y="3140914"/>
              <a:ext cx="1014892" cy="47461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defTabSz="1018854">
                <a:defRPr/>
              </a:pPr>
              <a:r>
                <a:rPr lang="ja-JP" altLang="en-US" dirty="0">
                  <a:solidFill>
                    <a:schemeClr val="tx1"/>
                  </a:solidFill>
                  <a:latin typeface="メイリオ" panose="020B0604030504040204" pitchFamily="50" charset="-128"/>
                  <a:ea typeface="メイリオ" panose="020B0604030504040204" pitchFamily="50" charset="-128"/>
                </a:rPr>
                <a:t>消費者</a:t>
              </a:r>
            </a:p>
          </p:txBody>
        </p:sp>
        <p:pic>
          <p:nvPicPr>
            <p:cNvPr id="98" name="Picture 2" descr="\\172.21.29.148\aquatichdd\ようこそ！水生Cへ　（ご自由にお入りください）\15 その他の生き物（無断使用禁止）\両生類\トノサマガエル.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8585" y="3633434"/>
              <a:ext cx="1032802" cy="77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9" name="直線矢印コネクタ 98"/>
            <p:cNvCxnSpPr/>
            <p:nvPr/>
          </p:nvCxnSpPr>
          <p:spPr>
            <a:xfrm flipV="1">
              <a:off x="4648383" y="2329001"/>
              <a:ext cx="343273" cy="17312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0" name="図 154"/>
            <p:cNvPicPr>
              <a:picLocks noChangeAspect="1"/>
            </p:cNvPicPr>
            <p:nvPr/>
          </p:nvPicPr>
          <p:blipFill>
            <a:blip r:embed="rId10">
              <a:extLst>
                <a:ext uri="{28A0092B-C50C-407E-A947-70E740481C1C}">
                  <a14:useLocalDpi xmlns:a14="http://schemas.microsoft.com/office/drawing/2010/main" val="0"/>
                </a:ext>
              </a:extLst>
            </a:blip>
            <a:srcRect l="14082" t="-504" r="22542" b="504"/>
            <a:stretch>
              <a:fillRect/>
            </a:stretch>
          </p:blipFill>
          <p:spPr bwMode="auto">
            <a:xfrm>
              <a:off x="1478339" y="1084266"/>
              <a:ext cx="958178" cy="113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1" name="直線矢印コネクタ 100"/>
            <p:cNvCxnSpPr/>
            <p:nvPr/>
          </p:nvCxnSpPr>
          <p:spPr>
            <a:xfrm flipH="1" flipV="1">
              <a:off x="2209659" y="2311092"/>
              <a:ext cx="641769" cy="126861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 name="Picture 2"/>
            <p:cNvPicPr>
              <a:picLocks noChangeAspect="1" noChangeArrowheads="1"/>
            </p:cNvPicPr>
            <p:nvPr/>
          </p:nvPicPr>
          <p:blipFill>
            <a:blip r:embed="rId11">
              <a:extLst>
                <a:ext uri="{28A0092B-C50C-407E-A947-70E740481C1C}">
                  <a14:useLocalDpi xmlns:a14="http://schemas.microsoft.com/office/drawing/2010/main" val="0"/>
                </a:ext>
              </a:extLst>
            </a:blip>
            <a:srcRect l="7857" t="11520" r="10268" b="14725"/>
            <a:stretch>
              <a:fillRect/>
            </a:stretch>
          </p:blipFill>
          <p:spPr bwMode="auto">
            <a:xfrm>
              <a:off x="3976765" y="2167813"/>
              <a:ext cx="686544" cy="55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4" descr="\\172.21.29.203\AquaticHDD\ようこそ！水生Cへ　（ご自由にお入りください）\サイト用写真さかな木下編集済み(C)地独\sakana\画像サイズ600×440(71枚)\namazu.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49939" y="3328967"/>
              <a:ext cx="1268616" cy="92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2"/>
            <p:cNvPicPr>
              <a:picLocks noChangeAspect="1" noChangeArrowheads="1"/>
            </p:cNvPicPr>
            <p:nvPr/>
          </p:nvPicPr>
          <p:blipFill>
            <a:blip r:embed="rId13">
              <a:extLst>
                <a:ext uri="{28A0092B-C50C-407E-A947-70E740481C1C}">
                  <a14:useLocalDpi xmlns:a14="http://schemas.microsoft.com/office/drawing/2010/main" val="0"/>
                </a:ext>
              </a:extLst>
            </a:blip>
            <a:srcRect l="8916" t="8478" r="11075" b="9735"/>
            <a:stretch>
              <a:fillRect/>
            </a:stretch>
          </p:blipFill>
          <p:spPr bwMode="auto">
            <a:xfrm>
              <a:off x="7018454" y="1899165"/>
              <a:ext cx="1152201" cy="889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 name="Picture 4"/>
            <p:cNvPicPr>
              <a:picLocks noChangeAspect="1" noChangeArrowheads="1"/>
            </p:cNvPicPr>
            <p:nvPr/>
          </p:nvPicPr>
          <p:blipFill>
            <a:blip r:embed="rId14">
              <a:extLst>
                <a:ext uri="{28A0092B-C50C-407E-A947-70E740481C1C}">
                  <a14:useLocalDpi xmlns:a14="http://schemas.microsoft.com/office/drawing/2010/main" val="0"/>
                </a:ext>
              </a:extLst>
            </a:blip>
            <a:srcRect l="18562" t="19843"/>
            <a:stretch>
              <a:fillRect/>
            </a:stretch>
          </p:blipFill>
          <p:spPr bwMode="auto">
            <a:xfrm>
              <a:off x="2952917" y="5308006"/>
              <a:ext cx="1080561" cy="799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 name="テキスト ボックス 11291"/>
            <p:cNvSpPr txBox="1">
              <a:spLocks noChangeArrowheads="1"/>
            </p:cNvSpPr>
            <p:nvPr/>
          </p:nvSpPr>
          <p:spPr bwMode="auto">
            <a:xfrm>
              <a:off x="7334861" y="2779732"/>
              <a:ext cx="8771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a:latin typeface="メイリオ" panose="020B0604030504040204" pitchFamily="50" charset="-128"/>
                  <a:ea typeface="メイリオ" panose="020B0604030504040204" pitchFamily="50" charset="-128"/>
                  <a:cs typeface="メイリオ" panose="020B0604030504040204" pitchFamily="50" charset="-128"/>
                </a:rPr>
                <a:t>爬虫類</a:t>
              </a:r>
            </a:p>
          </p:txBody>
        </p:sp>
        <p:sp>
          <p:nvSpPr>
            <p:cNvPr id="107" name="テキスト ボックス 167"/>
            <p:cNvSpPr txBox="1">
              <a:spLocks noChangeArrowheads="1"/>
            </p:cNvSpPr>
            <p:nvPr/>
          </p:nvSpPr>
          <p:spPr bwMode="auto">
            <a:xfrm>
              <a:off x="7779623" y="4928913"/>
              <a:ext cx="8771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a:latin typeface="メイリオ" panose="020B0604030504040204" pitchFamily="50" charset="-128"/>
                  <a:ea typeface="メイリオ" panose="020B0604030504040204" pitchFamily="50" charset="-128"/>
                  <a:cs typeface="メイリオ" panose="020B0604030504040204" pitchFamily="50" charset="-128"/>
                </a:rPr>
                <a:t>両生類</a:t>
              </a:r>
            </a:p>
          </p:txBody>
        </p:sp>
        <p:sp>
          <p:nvSpPr>
            <p:cNvPr id="108" name="テキスト ボックス 168"/>
            <p:cNvSpPr txBox="1">
              <a:spLocks noChangeArrowheads="1"/>
            </p:cNvSpPr>
            <p:nvPr/>
          </p:nvSpPr>
          <p:spPr bwMode="auto">
            <a:xfrm>
              <a:off x="6516143" y="4941612"/>
              <a:ext cx="8771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昆虫類</a:t>
              </a:r>
            </a:p>
          </p:txBody>
        </p:sp>
        <p:sp>
          <p:nvSpPr>
            <p:cNvPr id="109" name="テキスト ボックス 169"/>
            <p:cNvSpPr txBox="1">
              <a:spLocks noChangeArrowheads="1"/>
            </p:cNvSpPr>
            <p:nvPr/>
          </p:nvSpPr>
          <p:spPr bwMode="auto">
            <a:xfrm>
              <a:off x="5249755" y="2545742"/>
              <a:ext cx="646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a:latin typeface="メイリオ" panose="020B0604030504040204" pitchFamily="50" charset="-128"/>
                  <a:ea typeface="メイリオ" panose="020B0604030504040204" pitchFamily="50" charset="-128"/>
                  <a:cs typeface="メイリオ" panose="020B0604030504040204" pitchFamily="50" charset="-128"/>
                </a:rPr>
                <a:t>貝類</a:t>
              </a:r>
            </a:p>
          </p:txBody>
        </p:sp>
        <p:sp>
          <p:nvSpPr>
            <p:cNvPr id="110" name="テキスト ボックス 170"/>
            <p:cNvSpPr txBox="1">
              <a:spLocks noChangeArrowheads="1"/>
            </p:cNvSpPr>
            <p:nvPr/>
          </p:nvSpPr>
          <p:spPr bwMode="auto">
            <a:xfrm>
              <a:off x="3511108" y="4499077"/>
              <a:ext cx="646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a:latin typeface="メイリオ" panose="020B0604030504040204" pitchFamily="50" charset="-128"/>
                  <a:ea typeface="メイリオ" panose="020B0604030504040204" pitchFamily="50" charset="-128"/>
                  <a:cs typeface="メイリオ" panose="020B0604030504040204" pitchFamily="50" charset="-128"/>
                </a:rPr>
                <a:t>魚類</a:t>
              </a:r>
            </a:p>
          </p:txBody>
        </p:sp>
        <p:sp>
          <p:nvSpPr>
            <p:cNvPr id="111" name="テキスト ボックス 171"/>
            <p:cNvSpPr txBox="1">
              <a:spLocks noChangeArrowheads="1"/>
            </p:cNvSpPr>
            <p:nvPr/>
          </p:nvSpPr>
          <p:spPr bwMode="auto">
            <a:xfrm>
              <a:off x="2066380" y="5722917"/>
              <a:ext cx="8771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a:latin typeface="メイリオ" panose="020B0604030504040204" pitchFamily="50" charset="-128"/>
                  <a:ea typeface="メイリオ" panose="020B0604030504040204" pitchFamily="50" charset="-128"/>
                  <a:cs typeface="メイリオ" panose="020B0604030504040204" pitchFamily="50" charset="-128"/>
                </a:rPr>
                <a:t>甲殻類</a:t>
              </a:r>
            </a:p>
          </p:txBody>
        </p:sp>
        <p:sp>
          <p:nvSpPr>
            <p:cNvPr id="113" name="テキスト ボックス 172"/>
            <p:cNvSpPr txBox="1">
              <a:spLocks noChangeArrowheads="1"/>
            </p:cNvSpPr>
            <p:nvPr/>
          </p:nvSpPr>
          <p:spPr bwMode="auto">
            <a:xfrm>
              <a:off x="4994640" y="4161774"/>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動物プランクトン</a:t>
              </a:r>
            </a:p>
          </p:txBody>
        </p:sp>
        <p:sp>
          <p:nvSpPr>
            <p:cNvPr id="118" name="テキスト ボックス 174"/>
            <p:cNvSpPr txBox="1">
              <a:spLocks noChangeArrowheads="1"/>
            </p:cNvSpPr>
            <p:nvPr/>
          </p:nvSpPr>
          <p:spPr bwMode="auto">
            <a:xfrm>
              <a:off x="2663375" y="2129007"/>
              <a:ext cx="646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a:latin typeface="メイリオ" panose="020B0604030504040204" pitchFamily="50" charset="-128"/>
                  <a:ea typeface="メイリオ" panose="020B0604030504040204" pitchFamily="50" charset="-128"/>
                  <a:cs typeface="メイリオ" panose="020B0604030504040204" pitchFamily="50" charset="-128"/>
                </a:rPr>
                <a:t>植物</a:t>
              </a:r>
            </a:p>
          </p:txBody>
        </p:sp>
        <p:sp>
          <p:nvSpPr>
            <p:cNvPr id="119" name="テキスト ボックス 175"/>
            <p:cNvSpPr txBox="1">
              <a:spLocks noChangeArrowheads="1"/>
            </p:cNvSpPr>
            <p:nvPr/>
          </p:nvSpPr>
          <p:spPr bwMode="auto">
            <a:xfrm>
              <a:off x="848510" y="1135012"/>
              <a:ext cx="646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a:latin typeface="メイリオ" panose="020B0604030504040204" pitchFamily="50" charset="-128"/>
                  <a:ea typeface="メイリオ" panose="020B0604030504040204" pitchFamily="50" charset="-128"/>
                  <a:cs typeface="メイリオ" panose="020B0604030504040204" pitchFamily="50" charset="-128"/>
                </a:rPr>
                <a:t>鳥類</a:t>
              </a:r>
            </a:p>
          </p:txBody>
        </p:sp>
        <p:sp>
          <p:nvSpPr>
            <p:cNvPr id="193" name="テキスト ボックス 172"/>
            <p:cNvSpPr txBox="1">
              <a:spLocks noChangeArrowheads="1"/>
            </p:cNvSpPr>
            <p:nvPr/>
          </p:nvSpPr>
          <p:spPr bwMode="auto">
            <a:xfrm>
              <a:off x="3302714" y="2068489"/>
              <a:ext cx="16209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植物</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プランクトン</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テキスト ボックス 1"/>
            <p:cNvSpPr txBox="1"/>
            <p:nvPr/>
          </p:nvSpPr>
          <p:spPr>
            <a:xfrm>
              <a:off x="6389618" y="6211518"/>
              <a:ext cx="2441694" cy="215444"/>
            </a:xfrm>
            <a:prstGeom prst="rect">
              <a:avLst/>
            </a:prstGeom>
            <a:noFill/>
          </p:spPr>
          <p:txBody>
            <a:bodyPr wrap="none" rtlCol="0">
              <a:spAutoFit/>
            </a:bodyPr>
            <a:lstStyle/>
            <a:p>
              <a:r>
                <a:rPr kumimoji="1" lang="ja-JP" altLang="en-US" sz="800" dirty="0" smtClean="0">
                  <a:latin typeface="HGS創英角ｺﾞｼｯｸUB" panose="020B0900000000000000" pitchFamily="50" charset="-128"/>
                  <a:ea typeface="HGS創英角ｺﾞｼｯｸUB" panose="020B0900000000000000" pitchFamily="50" charset="-128"/>
                </a:rPr>
                <a:t>写真／（地独）大阪府立環境農林水産総合研究所</a:t>
              </a:r>
              <a:endParaRPr kumimoji="1" lang="ja-JP" altLang="en-US" sz="800" dirty="0">
                <a:latin typeface="HGS創英角ｺﾞｼｯｸUB" panose="020B0900000000000000" pitchFamily="50" charset="-128"/>
                <a:ea typeface="HGS創英角ｺﾞｼｯｸUB" panose="020B0900000000000000" pitchFamily="50" charset="-128"/>
              </a:endParaRPr>
            </a:p>
          </p:txBody>
        </p:sp>
      </p:grpSp>
    </p:spTree>
    <p:extLst>
      <p:ext uri="{BB962C8B-B14F-4D97-AF65-F5344CB8AC3E}">
        <p14:creationId xmlns:p14="http://schemas.microsoft.com/office/powerpoint/2010/main" val="172165425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2063041" y="130603"/>
            <a:ext cx="4654136" cy="767987"/>
          </a:xfrm>
          <a:prstGeom prst="rect">
            <a:avLst/>
          </a:prstGeom>
          <a:solidFill>
            <a:schemeClr val="bg1"/>
          </a:solidFill>
          <a:ln w="38160">
            <a:noFill/>
            <a:round/>
            <a:headEnd/>
            <a:tailEnd/>
          </a:ln>
          <a:effectLst/>
        </p:spPr>
        <p:txBody>
          <a:bodyPr wrap="none" lIns="90000" tIns="45000" rIns="90000" bIns="45000">
            <a:spAutoFit/>
          </a:bodyPr>
          <a:lstStyle/>
          <a:p>
            <a:pPr hangingPunct="1">
              <a:lnSpc>
                <a:spcPct val="100000"/>
              </a:lnSpc>
              <a:tabLst>
                <a:tab pos="723900" algn="l"/>
                <a:tab pos="1447800" algn="l"/>
              </a:tabLst>
            </a:pPr>
            <a:r>
              <a:rPr lang="ja-JP" altLang="en-US" sz="4400" dirty="0">
                <a:solidFill>
                  <a:srgbClr val="0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r>
              <a:rPr lang="ja-JP" altLang="en-US" sz="4400" dirty="0" smtClean="0">
                <a:solidFill>
                  <a:srgbClr val="0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生態系の多様性」</a:t>
            </a:r>
            <a:endParaRPr lang="ja-JP" sz="4400" dirty="0">
              <a:solidFill>
                <a:srgbClr val="0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9" name="二等辺三角形 8"/>
          <p:cNvSpPr/>
          <p:nvPr/>
        </p:nvSpPr>
        <p:spPr>
          <a:xfrm>
            <a:off x="5443653" y="908720"/>
            <a:ext cx="2944771" cy="2068057"/>
          </a:xfrm>
          <a:prstGeom prst="triangle">
            <a:avLst/>
          </a:prstGeom>
          <a:solidFill>
            <a:srgbClr val="92D050"/>
          </a:solidFill>
          <a:ln w="31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353039" y="1208325"/>
            <a:ext cx="923292" cy="1701585"/>
          </a:xfrm>
          <a:prstGeom prst="rect">
            <a:avLst/>
          </a:prstGeom>
          <a:solidFill>
            <a:schemeClr val="bg1">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599087" y="1370532"/>
            <a:ext cx="498622" cy="1701585"/>
          </a:xfrm>
          <a:prstGeom prst="rect">
            <a:avLst/>
          </a:prstGeom>
          <a:solidFill>
            <a:schemeClr val="bg1">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795283" y="2184199"/>
            <a:ext cx="630852" cy="926383"/>
          </a:xfrm>
          <a:prstGeom prst="rect">
            <a:avLst/>
          </a:prstGeom>
          <a:solidFill>
            <a:schemeClr val="bg1">
              <a:lumMod val="6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6147191" y="3208613"/>
            <a:ext cx="1740760" cy="840017"/>
          </a:xfrm>
          <a:prstGeom prst="ellipse">
            <a:avLst/>
          </a:prstGeom>
          <a:solidFill>
            <a:schemeClr val="accent5">
              <a:lumMod val="60000"/>
              <a:lumOff val="40000"/>
            </a:schemeClr>
          </a:solidFill>
          <a:ln w="31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月 16"/>
          <p:cNvSpPr/>
          <p:nvPr/>
        </p:nvSpPr>
        <p:spPr>
          <a:xfrm rot="9389704">
            <a:off x="6387147" y="2758059"/>
            <a:ext cx="338831" cy="1134088"/>
          </a:xfrm>
          <a:prstGeom prst="moon">
            <a:avLst/>
          </a:prstGeom>
          <a:solidFill>
            <a:schemeClr val="accent5">
              <a:lumMod val="60000"/>
              <a:lumOff val="40000"/>
            </a:schemeClr>
          </a:solid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月 17"/>
          <p:cNvSpPr/>
          <p:nvPr/>
        </p:nvSpPr>
        <p:spPr>
          <a:xfrm rot="14071210">
            <a:off x="5821381" y="3296747"/>
            <a:ext cx="338831" cy="1467326"/>
          </a:xfrm>
          <a:prstGeom prst="moon">
            <a:avLst/>
          </a:prstGeom>
          <a:solidFill>
            <a:schemeClr val="accent5">
              <a:lumMod val="60000"/>
              <a:lumOff val="40000"/>
            </a:schemeClr>
          </a:solid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ローチャート: データ 18"/>
          <p:cNvSpPr/>
          <p:nvPr/>
        </p:nvSpPr>
        <p:spPr>
          <a:xfrm>
            <a:off x="4079064" y="3557259"/>
            <a:ext cx="969604" cy="580108"/>
          </a:xfrm>
          <a:prstGeom prst="flowChartInputOutput">
            <a:avLst/>
          </a:prstGeom>
          <a:solidFill>
            <a:schemeClr val="accent5">
              <a:lumMod val="60000"/>
              <a:lumOff val="40000"/>
            </a:schemeClr>
          </a:solidFill>
          <a:ln w="31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ローチャート: データ 19"/>
          <p:cNvSpPr/>
          <p:nvPr/>
        </p:nvSpPr>
        <p:spPr>
          <a:xfrm>
            <a:off x="4879779" y="3549181"/>
            <a:ext cx="969604" cy="580108"/>
          </a:xfrm>
          <a:prstGeom prst="flowChartInputOutput">
            <a:avLst/>
          </a:prstGeom>
          <a:solidFill>
            <a:schemeClr val="accent5">
              <a:lumMod val="60000"/>
              <a:lumOff val="40000"/>
            </a:schemeClr>
          </a:solidFill>
          <a:ln w="31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ローチャート: データ 20"/>
          <p:cNvSpPr/>
          <p:nvPr/>
        </p:nvSpPr>
        <p:spPr>
          <a:xfrm>
            <a:off x="4681280" y="4149452"/>
            <a:ext cx="969604" cy="580108"/>
          </a:xfrm>
          <a:prstGeom prst="flowChartInputOutput">
            <a:avLst/>
          </a:prstGeom>
          <a:solidFill>
            <a:schemeClr val="accent5">
              <a:lumMod val="60000"/>
              <a:lumOff val="40000"/>
            </a:schemeClr>
          </a:solidFill>
          <a:ln w="31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7367758" y="4695527"/>
            <a:ext cx="1260000" cy="461665"/>
          </a:xfrm>
          <a:prstGeom prst="rect">
            <a:avLst/>
          </a:prstGeom>
          <a:noFill/>
        </p:spPr>
        <p:txBody>
          <a:bodyPr wrap="square" rtlCol="0">
            <a:spAutoFit/>
          </a:bodyPr>
          <a:lstStyle/>
          <a:p>
            <a:r>
              <a:rPr kumimoji="1" lang="ja-JP" altLang="en-US" sz="24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rPr>
              <a:t>ため池</a:t>
            </a:r>
            <a:endParaRPr kumimoji="1" lang="ja-JP" altLang="en-US" sz="2400" dirty="0">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p:txBody>
      </p:sp>
      <p:sp>
        <p:nvSpPr>
          <p:cNvPr id="38" name="月 37"/>
          <p:cNvSpPr/>
          <p:nvPr/>
        </p:nvSpPr>
        <p:spPr>
          <a:xfrm rot="15111609">
            <a:off x="3403785" y="3940640"/>
            <a:ext cx="313229" cy="1226787"/>
          </a:xfrm>
          <a:prstGeom prst="moon">
            <a:avLst/>
          </a:prstGeom>
          <a:solidFill>
            <a:schemeClr val="accent5">
              <a:lumMod val="60000"/>
              <a:lumOff val="40000"/>
            </a:schemeClr>
          </a:solidFill>
          <a:ln w="3175">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月 38"/>
          <p:cNvSpPr/>
          <p:nvPr/>
        </p:nvSpPr>
        <p:spPr>
          <a:xfrm>
            <a:off x="1403649" y="2473688"/>
            <a:ext cx="4736448" cy="3547600"/>
          </a:xfrm>
          <a:prstGeom prst="moon">
            <a:avLst>
              <a:gd name="adj" fmla="val 42862"/>
            </a:avLst>
          </a:prstGeom>
          <a:solidFill>
            <a:srgbClr val="93CDDD"/>
          </a:solid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6344" y="5145750"/>
            <a:ext cx="9150344" cy="1260630"/>
          </a:xfrm>
          <a:prstGeom prst="rect">
            <a:avLst/>
          </a:prstGeom>
          <a:solidFill>
            <a:srgbClr val="93CDDD"/>
          </a:solidFill>
          <a:ln>
            <a:solidFill>
              <a:srgbClr val="93CD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p:cNvSpPr txBox="1"/>
          <p:nvPr/>
        </p:nvSpPr>
        <p:spPr>
          <a:xfrm>
            <a:off x="4418668" y="5953069"/>
            <a:ext cx="1260000" cy="461665"/>
          </a:xfrm>
          <a:prstGeom prst="rect">
            <a:avLst/>
          </a:prstGeom>
          <a:noFill/>
        </p:spPr>
        <p:txBody>
          <a:bodyPr wrap="square" rtlCol="0">
            <a:spAutoFit/>
          </a:bodyPr>
          <a:lstStyle/>
          <a:p>
            <a:r>
              <a:rPr kumimoji="1" lang="ja-JP" altLang="en-US" sz="24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rPr>
              <a:t>干潟</a:t>
            </a:r>
            <a:endParaRPr kumimoji="1" lang="ja-JP" altLang="en-US" sz="2400" dirty="0">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p:txBody>
      </p:sp>
      <p:sp>
        <p:nvSpPr>
          <p:cNvPr id="46" name="テキスト ボックス 45"/>
          <p:cNvSpPr txBox="1"/>
          <p:nvPr/>
        </p:nvSpPr>
        <p:spPr>
          <a:xfrm>
            <a:off x="1151760" y="5271591"/>
            <a:ext cx="1260000" cy="461665"/>
          </a:xfrm>
          <a:prstGeom prst="rect">
            <a:avLst/>
          </a:prstGeom>
          <a:noFill/>
        </p:spPr>
        <p:txBody>
          <a:bodyPr wrap="square" rtlCol="0">
            <a:spAutoFit/>
          </a:bodyPr>
          <a:lstStyle/>
          <a:p>
            <a:r>
              <a:rPr kumimoji="1" lang="ja-JP" altLang="en-US" sz="24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rPr>
              <a:t>河川</a:t>
            </a:r>
            <a:endParaRPr kumimoji="1" lang="ja-JP" altLang="en-US" sz="2400" dirty="0">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p:txBody>
      </p:sp>
      <p:sp>
        <p:nvSpPr>
          <p:cNvPr id="49" name="テキスト ボックス 48"/>
          <p:cNvSpPr txBox="1"/>
          <p:nvPr/>
        </p:nvSpPr>
        <p:spPr>
          <a:xfrm>
            <a:off x="5776404" y="5733256"/>
            <a:ext cx="1260000" cy="461665"/>
          </a:xfrm>
          <a:prstGeom prst="rect">
            <a:avLst/>
          </a:prstGeom>
          <a:noFill/>
        </p:spPr>
        <p:txBody>
          <a:bodyPr wrap="square" rtlCol="0">
            <a:spAutoFit/>
          </a:bodyPr>
          <a:lstStyle/>
          <a:p>
            <a:r>
              <a:rPr lang="ja-JP" altLang="en-US" sz="2400" dirty="0">
                <a:latin typeface="HGS創英角ｺﾞｼｯｸUB" panose="020B0900000000000000" pitchFamily="50" charset="-128"/>
                <a:ea typeface="HGS創英角ｺﾞｼｯｸUB" panose="020B0900000000000000" pitchFamily="50" charset="-128"/>
                <a:cs typeface="メイリオ" panose="020B0604030504040204" pitchFamily="50" charset="-128"/>
              </a:rPr>
              <a:t>水田</a:t>
            </a:r>
            <a:endParaRPr kumimoji="1" lang="ja-JP" altLang="en-US" sz="2400" dirty="0">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p:txBody>
      </p:sp>
      <p:sp>
        <p:nvSpPr>
          <p:cNvPr id="50" name="台形 49"/>
          <p:cNvSpPr/>
          <p:nvPr/>
        </p:nvSpPr>
        <p:spPr>
          <a:xfrm>
            <a:off x="4644008" y="2034930"/>
            <a:ext cx="1748719" cy="1034030"/>
          </a:xfrm>
          <a:prstGeom prst="trapezoid">
            <a:avLst/>
          </a:prstGeom>
          <a:solidFill>
            <a:srgbClr val="92D050"/>
          </a:solidFill>
          <a:ln w="31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ローチャート: データ 53"/>
          <p:cNvSpPr/>
          <p:nvPr/>
        </p:nvSpPr>
        <p:spPr>
          <a:xfrm>
            <a:off x="3873261" y="4152455"/>
            <a:ext cx="969604" cy="580108"/>
          </a:xfrm>
          <a:prstGeom prst="flowChartInputOutput">
            <a:avLst/>
          </a:prstGeom>
          <a:solidFill>
            <a:schemeClr val="accent5">
              <a:lumMod val="60000"/>
              <a:lumOff val="40000"/>
            </a:schemeClr>
          </a:solidFill>
          <a:ln w="31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389564" y="3255367"/>
            <a:ext cx="1590148" cy="461665"/>
          </a:xfrm>
          <a:prstGeom prst="rect">
            <a:avLst/>
          </a:prstGeom>
          <a:noFill/>
        </p:spPr>
        <p:txBody>
          <a:bodyPr wrap="square" rtlCol="0">
            <a:spAutoFit/>
          </a:bodyPr>
          <a:lstStyle/>
          <a:p>
            <a:r>
              <a:rPr kumimoji="1" lang="ja-JP" altLang="en-US" sz="24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rPr>
              <a:t>都市公園</a:t>
            </a:r>
            <a:endParaRPr kumimoji="1" lang="ja-JP" altLang="en-US" sz="2400" dirty="0">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p:txBody>
      </p:sp>
      <p:pic>
        <p:nvPicPr>
          <p:cNvPr id="35" name="図 34"/>
          <p:cNvPicPr>
            <a:picLocks noChangeAspect="1"/>
          </p:cNvPicPr>
          <p:nvPr/>
        </p:nvPicPr>
        <p:blipFill>
          <a:blip r:embed="rId3" cstate="print"/>
          <a:stretch>
            <a:fillRect/>
          </a:stretch>
        </p:blipFill>
        <p:spPr>
          <a:xfrm>
            <a:off x="6876256" y="3185606"/>
            <a:ext cx="2156990" cy="1620000"/>
          </a:xfrm>
          <a:prstGeom prst="ellipse">
            <a:avLst/>
          </a:prstGeom>
          <a:ln>
            <a:noFill/>
          </a:ln>
          <a:effectLst/>
        </p:spPr>
      </p:pic>
      <p:pic>
        <p:nvPicPr>
          <p:cNvPr id="41" name="図 40"/>
          <p:cNvPicPr>
            <a:picLocks noChangeAspect="1"/>
          </p:cNvPicPr>
          <p:nvPr/>
        </p:nvPicPr>
        <p:blipFill>
          <a:blip r:embed="rId4" cstate="print"/>
          <a:stretch>
            <a:fillRect/>
          </a:stretch>
        </p:blipFill>
        <p:spPr>
          <a:xfrm>
            <a:off x="552519" y="3740073"/>
            <a:ext cx="2157738" cy="1620000"/>
          </a:xfrm>
          <a:prstGeom prst="ellipse">
            <a:avLst/>
          </a:prstGeom>
          <a:ln>
            <a:noFill/>
          </a:ln>
          <a:effectLst/>
        </p:spPr>
      </p:pic>
      <p:pic>
        <p:nvPicPr>
          <p:cNvPr id="44" name="図 43"/>
          <p:cNvPicPr>
            <a:picLocks noChangeAspect="1"/>
          </p:cNvPicPr>
          <p:nvPr/>
        </p:nvPicPr>
        <p:blipFill>
          <a:blip r:embed="rId5" cstate="print"/>
          <a:stretch>
            <a:fillRect/>
          </a:stretch>
        </p:blipFill>
        <p:spPr>
          <a:xfrm>
            <a:off x="2599577" y="4720242"/>
            <a:ext cx="2160536" cy="1620000"/>
          </a:xfrm>
          <a:prstGeom prst="ellipse">
            <a:avLst/>
          </a:prstGeom>
          <a:ln>
            <a:noFill/>
          </a:ln>
          <a:effectLst/>
        </p:spPr>
      </p:pic>
      <p:pic>
        <p:nvPicPr>
          <p:cNvPr id="48" name="図 47"/>
          <p:cNvPicPr>
            <a:picLocks noChangeAspect="1"/>
          </p:cNvPicPr>
          <p:nvPr/>
        </p:nvPicPr>
        <p:blipFill>
          <a:blip r:embed="rId6" cstate="print"/>
          <a:stretch>
            <a:fillRect/>
          </a:stretch>
        </p:blipFill>
        <p:spPr>
          <a:xfrm>
            <a:off x="4787583" y="4177280"/>
            <a:ext cx="2160533" cy="1620000"/>
          </a:xfrm>
          <a:prstGeom prst="ellipse">
            <a:avLst/>
          </a:prstGeom>
          <a:ln>
            <a:noFill/>
          </a:ln>
          <a:effectLst/>
        </p:spPr>
      </p:pic>
      <p:pic>
        <p:nvPicPr>
          <p:cNvPr id="56" name="図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80" y="1739569"/>
            <a:ext cx="2158754" cy="1620000"/>
          </a:xfrm>
          <a:prstGeom prst="ellipse">
            <a:avLst/>
          </a:prstGeom>
          <a:ln>
            <a:noFill/>
          </a:ln>
          <a:effectLst/>
        </p:spPr>
      </p:pic>
      <p:sp>
        <p:nvSpPr>
          <p:cNvPr id="3" name="正方形/長方形 2"/>
          <p:cNvSpPr/>
          <p:nvPr/>
        </p:nvSpPr>
        <p:spPr>
          <a:xfrm>
            <a:off x="2429012" y="1292893"/>
            <a:ext cx="360000" cy="1862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2434761" y="1505817"/>
            <a:ext cx="360000" cy="1862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2829473" y="1294638"/>
            <a:ext cx="360000" cy="1862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2835222" y="1507562"/>
            <a:ext cx="360000" cy="18626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1657266" y="1440740"/>
            <a:ext cx="163895" cy="1197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1867650" y="1438948"/>
            <a:ext cx="163895" cy="1197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1657067" y="1585850"/>
            <a:ext cx="163895" cy="1197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1867451" y="1584058"/>
            <a:ext cx="163895" cy="1197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0" name="図 5"/>
          <p:cNvPicPr>
            <a:picLocks noChangeAspect="1"/>
          </p:cNvPicPr>
          <p:nvPr/>
        </p:nvPicPr>
        <p:blipFill rotWithShape="1">
          <a:blip r:embed="rId8" cstate="print">
            <a:extLst>
              <a:ext uri="{28A0092B-C50C-407E-A947-70E740481C1C}">
                <a14:useLocalDpi xmlns:a14="http://schemas.microsoft.com/office/drawing/2010/main" val="0"/>
              </a:ext>
            </a:extLst>
          </a:blip>
          <a:srcRect t="-1728" r="-185" b="1728"/>
          <a:stretch/>
        </p:blipFill>
        <p:spPr bwMode="auto">
          <a:xfrm>
            <a:off x="3632250" y="1304578"/>
            <a:ext cx="2160241" cy="16200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図 1"/>
          <p:cNvPicPr>
            <a:picLocks noChangeAspect="1"/>
          </p:cNvPicPr>
          <p:nvPr/>
        </p:nvPicPr>
        <p:blipFill>
          <a:blip r:embed="rId9" cstate="print">
            <a:extLst>
              <a:ext uri="{28A0092B-C50C-407E-A947-70E740481C1C}">
                <a14:useLocalDpi xmlns:a14="http://schemas.microsoft.com/office/drawing/2010/main" val="0"/>
              </a:ext>
            </a:extLst>
          </a:blip>
          <a:srcRect l="310" t="22565" r="-310" b="21027"/>
          <a:stretch>
            <a:fillRect/>
          </a:stretch>
        </p:blipFill>
        <p:spPr bwMode="auto">
          <a:xfrm>
            <a:off x="6616531" y="1126418"/>
            <a:ext cx="2156031" cy="16200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テキスト ボックス 52"/>
          <p:cNvSpPr txBox="1"/>
          <p:nvPr/>
        </p:nvSpPr>
        <p:spPr>
          <a:xfrm>
            <a:off x="4418668" y="2770735"/>
            <a:ext cx="1260000" cy="461665"/>
          </a:xfrm>
          <a:prstGeom prst="rect">
            <a:avLst/>
          </a:prstGeom>
          <a:noFill/>
        </p:spPr>
        <p:txBody>
          <a:bodyPr wrap="square" rtlCol="0">
            <a:spAutoFit/>
          </a:bodyPr>
          <a:lstStyle/>
          <a:p>
            <a:r>
              <a:rPr kumimoji="1" lang="ja-JP" altLang="en-US" sz="24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rPr>
              <a:t>雑木林</a:t>
            </a:r>
            <a:endParaRPr kumimoji="1" lang="ja-JP" altLang="en-US" sz="2400" dirty="0">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p:txBody>
      </p:sp>
      <p:sp>
        <p:nvSpPr>
          <p:cNvPr id="37" name="テキスト ボックス 36"/>
          <p:cNvSpPr txBox="1"/>
          <p:nvPr/>
        </p:nvSpPr>
        <p:spPr>
          <a:xfrm>
            <a:off x="7416456" y="2708920"/>
            <a:ext cx="1260000" cy="461665"/>
          </a:xfrm>
          <a:prstGeom prst="rect">
            <a:avLst/>
          </a:prstGeom>
          <a:noFill/>
        </p:spPr>
        <p:txBody>
          <a:bodyPr wrap="square" rtlCol="0">
            <a:spAutoFit/>
          </a:bodyPr>
          <a:lstStyle/>
          <a:p>
            <a:r>
              <a:rPr kumimoji="1" lang="ja-JP" altLang="en-US" sz="24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rPr>
              <a:t>ブナ林</a:t>
            </a:r>
            <a:endParaRPr kumimoji="1" lang="ja-JP" altLang="en-US" sz="2400" dirty="0">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p:txBody>
      </p:sp>
      <p:sp>
        <p:nvSpPr>
          <p:cNvPr id="59" name="テキスト ボックス 58"/>
          <p:cNvSpPr txBox="1"/>
          <p:nvPr/>
        </p:nvSpPr>
        <p:spPr>
          <a:xfrm>
            <a:off x="6575057" y="6114782"/>
            <a:ext cx="2441694" cy="338554"/>
          </a:xfrm>
          <a:prstGeom prst="rect">
            <a:avLst/>
          </a:prstGeom>
          <a:noFill/>
        </p:spPr>
        <p:txBody>
          <a:bodyPr wrap="none" rtlCol="0">
            <a:spAutoFit/>
          </a:bodyPr>
          <a:lstStyle/>
          <a:p>
            <a:r>
              <a:rPr kumimoji="1" lang="ja-JP" altLang="en-US" sz="800" dirty="0" smtClean="0">
                <a:latin typeface="HGS創英角ｺﾞｼｯｸUB" panose="020B0900000000000000" pitchFamily="50" charset="-128"/>
                <a:ea typeface="HGS創英角ｺﾞｼｯｸUB" panose="020B0900000000000000" pitchFamily="50" charset="-128"/>
              </a:rPr>
              <a:t>写真／きしわだ自然資料館</a:t>
            </a:r>
            <a:r>
              <a:rPr kumimoji="1" lang="en-US" altLang="ja-JP" sz="800" dirty="0" smtClean="0">
                <a:latin typeface="HGS創英角ｺﾞｼｯｸUB" panose="020B0900000000000000" pitchFamily="50" charset="-128"/>
                <a:ea typeface="HGS創英角ｺﾞｼｯｸUB" panose="020B0900000000000000" pitchFamily="50" charset="-128"/>
              </a:rPr>
              <a:t>【</a:t>
            </a:r>
            <a:r>
              <a:rPr kumimoji="1" lang="ja-JP" altLang="en-US" sz="800" dirty="0" smtClean="0">
                <a:latin typeface="HGS創英角ｺﾞｼｯｸUB" panose="020B0900000000000000" pitchFamily="50" charset="-128"/>
                <a:ea typeface="HGS創英角ｺﾞｼｯｸUB" panose="020B0900000000000000" pitchFamily="50" charset="-128"/>
              </a:rPr>
              <a:t>ブナ林</a:t>
            </a:r>
            <a:r>
              <a:rPr kumimoji="1" lang="en-US" altLang="ja-JP" sz="800" dirty="0" smtClean="0">
                <a:latin typeface="HGS創英角ｺﾞｼｯｸUB" panose="020B0900000000000000" pitchFamily="50" charset="-128"/>
                <a:ea typeface="HGS創英角ｺﾞｼｯｸUB" panose="020B0900000000000000" pitchFamily="50" charset="-128"/>
              </a:rPr>
              <a:t>】</a:t>
            </a:r>
          </a:p>
          <a:p>
            <a:r>
              <a:rPr lang="ja-JP" altLang="en-US" sz="800" dirty="0" smtClean="0">
                <a:latin typeface="HGS創英角ｺﾞｼｯｸUB" panose="020B0900000000000000" pitchFamily="50" charset="-128"/>
                <a:ea typeface="HGS創英角ｺﾞｼｯｸUB" panose="020B0900000000000000" pitchFamily="50" charset="-128"/>
              </a:rPr>
              <a:t>　　　（地独）大阪府立環境農林水産総合研究所</a:t>
            </a:r>
            <a:endParaRPr kumimoji="1" lang="ja-JP" altLang="en-US" sz="800" dirty="0">
              <a:latin typeface="HGS創英角ｺﾞｼｯｸUB" panose="020B0900000000000000" pitchFamily="50" charset="-128"/>
              <a:ea typeface="HGS創英角ｺﾞｼｯｸUB" panose="020B0900000000000000" pitchFamily="50" charset="-128"/>
            </a:endParaRPr>
          </a:p>
        </p:txBody>
      </p:sp>
      <p:grpSp>
        <p:nvGrpSpPr>
          <p:cNvPr id="52" name="グループ化 51"/>
          <p:cNvGrpSpPr/>
          <p:nvPr/>
        </p:nvGrpSpPr>
        <p:grpSpPr>
          <a:xfrm>
            <a:off x="35496" y="6519446"/>
            <a:ext cx="9073008" cy="341530"/>
            <a:chOff x="35496" y="6519446"/>
            <a:chExt cx="9073008" cy="341530"/>
          </a:xfrm>
        </p:grpSpPr>
        <p:sp>
          <p:nvSpPr>
            <p:cNvPr id="62" name="テキスト ボックス 61"/>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3" name="テキスト ボックス 62"/>
            <p:cNvSpPr txBox="1">
              <a:spLocks noChangeAspect="1"/>
            </p:cNvSpPr>
            <p:nvPr/>
          </p:nvSpPr>
          <p:spPr>
            <a:xfrm>
              <a:off x="3013224" y="6521450"/>
              <a:ext cx="2160000" cy="338554"/>
            </a:xfrm>
            <a:prstGeom prst="rect">
              <a:avLst/>
            </a:prstGeom>
            <a:solidFill>
              <a:schemeClr val="accent3">
                <a:lumMod val="40000"/>
                <a:lumOff val="60000"/>
              </a:schemeClr>
            </a:solidFill>
          </p:spPr>
          <p:txBody>
            <a:bodyPr wrap="squar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4" name="テキスト ボックス 63"/>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40569687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0" y="548680"/>
            <a:ext cx="914400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1"/>
          <p:cNvSpPr txBox="1">
            <a:spLocks/>
          </p:cNvSpPr>
          <p:nvPr/>
        </p:nvSpPr>
        <p:spPr>
          <a:xfrm>
            <a:off x="360367" y="136388"/>
            <a:ext cx="8424936" cy="720000"/>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4" name="角丸四角形 3"/>
          <p:cNvSpPr/>
          <p:nvPr/>
        </p:nvSpPr>
        <p:spPr>
          <a:xfrm>
            <a:off x="179512" y="260648"/>
            <a:ext cx="8784975" cy="1944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3200" dirty="0" smtClean="0">
                <a:solidFill>
                  <a:sysClr val="windowText" lastClr="0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わたしたちの身近にはどんな環境があるでしょう？</a:t>
            </a:r>
            <a:endParaRPr kumimoji="1" lang="en-US" altLang="ja-JP" sz="3200" dirty="0" smtClean="0">
              <a:solidFill>
                <a:sysClr val="windowText" lastClr="0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a:lnSpc>
                <a:spcPct val="150000"/>
              </a:lnSpc>
            </a:pPr>
            <a:r>
              <a:rPr lang="ja-JP" altLang="en-US" sz="3200" dirty="0" smtClean="0">
                <a:solidFill>
                  <a:sysClr val="windowText" lastClr="0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そこには、どんな生物がいるでしょう？</a:t>
            </a:r>
            <a:endParaRPr kumimoji="1" lang="ja-JP" altLang="en-US" sz="3200" dirty="0">
              <a:solidFill>
                <a:sysClr val="windowText" lastClr="0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172" y="2342042"/>
            <a:ext cx="1008228" cy="900000"/>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3811" y="2337373"/>
            <a:ext cx="974133" cy="900000"/>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056" y="2352349"/>
            <a:ext cx="953752" cy="900000"/>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60" y="2348880"/>
            <a:ext cx="1346415" cy="900000"/>
          </a:xfrm>
          <a:prstGeom prst="rect">
            <a:avLst/>
          </a:prstGeom>
        </p:spPr>
      </p:pic>
      <p:pic>
        <p:nvPicPr>
          <p:cNvPr id="12" name="図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8001" y="2337372"/>
            <a:ext cx="661275" cy="549685"/>
          </a:xfrm>
          <a:prstGeom prst="rect">
            <a:avLst/>
          </a:prstGeom>
        </p:spPr>
      </p:pic>
      <p:pic>
        <p:nvPicPr>
          <p:cNvPr id="13" name="図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0693" y="2452775"/>
            <a:ext cx="576064" cy="362448"/>
          </a:xfrm>
          <a:prstGeom prst="rect">
            <a:avLst/>
          </a:prstGeom>
        </p:spPr>
      </p:pic>
      <p:pic>
        <p:nvPicPr>
          <p:cNvPr id="14" name="図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46294" y="2559301"/>
            <a:ext cx="639585" cy="689579"/>
          </a:xfrm>
          <a:prstGeom prst="rect">
            <a:avLst/>
          </a:prstGeom>
        </p:spPr>
      </p:pic>
      <p:pic>
        <p:nvPicPr>
          <p:cNvPr id="15" name="図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62581" y="2357269"/>
            <a:ext cx="419638" cy="367376"/>
          </a:xfrm>
          <a:prstGeom prst="rect">
            <a:avLst/>
          </a:prstGeom>
        </p:spPr>
      </p:pic>
      <p:sp>
        <p:nvSpPr>
          <p:cNvPr id="18" name="正方形/長方形 17"/>
          <p:cNvSpPr/>
          <p:nvPr/>
        </p:nvSpPr>
        <p:spPr>
          <a:xfrm>
            <a:off x="395536" y="3356992"/>
            <a:ext cx="8352928" cy="27363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411360" y="3356992"/>
            <a:ext cx="1107996" cy="461665"/>
          </a:xfrm>
          <a:prstGeom prst="rect">
            <a:avLst/>
          </a:prstGeom>
          <a:noFill/>
        </p:spPr>
        <p:txBody>
          <a:bodyPr wrap="none" rtlCol="0">
            <a:spAutoFit/>
          </a:bodyPr>
          <a:lstStyle/>
          <a:p>
            <a:r>
              <a:rPr kumimoji="1" lang="ja-JP" altLang="en-US" sz="2400" dirty="0" smtClean="0">
                <a:latin typeface="HGP創英角ｺﾞｼｯｸUB" panose="020B0900000000000000" pitchFamily="50" charset="-128"/>
                <a:ea typeface="HGP創英角ｺﾞｼｯｸUB" panose="020B0900000000000000" pitchFamily="50" charset="-128"/>
              </a:rPr>
              <a:t>回答欄</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779107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712057" y="136388"/>
            <a:ext cx="7727777" cy="720000"/>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種の多様性」</a:t>
            </a:r>
            <a:endPar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5" name="角丸四角形 4"/>
          <p:cNvSpPr/>
          <p:nvPr/>
        </p:nvSpPr>
        <p:spPr>
          <a:xfrm>
            <a:off x="323528" y="1124744"/>
            <a:ext cx="8496944" cy="720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たくさんの種の生物が生きていること</a:t>
            </a:r>
            <a:endParaRPr kumimoji="1" lang="ja-JP" altLang="en-US" sz="32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0" name="コンテンツ プレースホルダー 2"/>
          <p:cNvSpPr txBox="1">
            <a:spLocks/>
          </p:cNvSpPr>
          <p:nvPr/>
        </p:nvSpPr>
        <p:spPr>
          <a:xfrm>
            <a:off x="755576" y="2276872"/>
            <a:ext cx="7643192" cy="372068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ct val="130000"/>
              </a:lnSpc>
              <a:buFont typeface="Arial" pitchFamily="34" charset="0"/>
              <a:buNone/>
            </a:pPr>
            <a:endParaRPr lang="en-US" altLang="ja-JP"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1" name="コンテンツ プレースホルダー 2"/>
          <p:cNvSpPr txBox="1">
            <a:spLocks/>
          </p:cNvSpPr>
          <p:nvPr/>
        </p:nvSpPr>
        <p:spPr>
          <a:xfrm>
            <a:off x="755576" y="1916752"/>
            <a:ext cx="7643192" cy="372068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lnSpc>
                <a:spcPct val="120000"/>
              </a:lnSpc>
              <a:buFont typeface="Arial" pitchFamily="34" charset="0"/>
              <a:buNone/>
            </a:pP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地球： </a:t>
            </a:r>
            <a:r>
              <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1,750,000</a:t>
            </a: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種</a:t>
            </a:r>
            <a:endPar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gn="ctr">
              <a:lnSpc>
                <a:spcPct val="120000"/>
              </a:lnSpc>
              <a:buFont typeface="Arial" pitchFamily="34" charset="0"/>
              <a:buNone/>
            </a:pP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日本：     </a:t>
            </a:r>
            <a:r>
              <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90,000</a:t>
            </a: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種</a:t>
            </a:r>
            <a:endPar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gn="ctr">
              <a:lnSpc>
                <a:spcPct val="120000"/>
              </a:lnSpc>
              <a:buFont typeface="Arial" pitchFamily="34" charset="0"/>
              <a:buNone/>
            </a:pP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大阪：　     </a:t>
            </a:r>
            <a:r>
              <a:rPr lang="en-US" altLang="ja-JP" sz="32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8,700</a:t>
            </a: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種</a:t>
            </a:r>
            <a:endParaRPr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12" name="図 11"/>
          <p:cNvPicPr>
            <a:picLocks noChangeAspect="1"/>
          </p:cNvPicPr>
          <p:nvPr/>
        </p:nvPicPr>
        <p:blipFill>
          <a:blip r:embed="rId3" cstate="print"/>
          <a:stretch>
            <a:fillRect/>
          </a:stretch>
        </p:blipFill>
        <p:spPr>
          <a:xfrm>
            <a:off x="5475788" y="4365304"/>
            <a:ext cx="2400595" cy="1800000"/>
          </a:xfrm>
          <a:prstGeom prst="rect">
            <a:avLst/>
          </a:prstGeom>
        </p:spPr>
      </p:pic>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7720" y="5409320"/>
            <a:ext cx="1200000" cy="900000"/>
          </a:xfrm>
          <a:prstGeom prst="rect">
            <a:avLst/>
          </a:prstGeom>
          <a:noFill/>
          <a:ln>
            <a:noFill/>
          </a:ln>
        </p:spPr>
      </p:pic>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8106" y="4113176"/>
            <a:ext cx="1238350" cy="900000"/>
          </a:xfrm>
          <a:prstGeom prst="rect">
            <a:avLst/>
          </a:prstGeom>
          <a:noFill/>
          <a:ln>
            <a:noFill/>
          </a:ln>
        </p:spPr>
      </p:pic>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7459" y="4113176"/>
            <a:ext cx="1200000" cy="900000"/>
          </a:xfrm>
          <a:prstGeom prst="rect">
            <a:avLst/>
          </a:prstGeom>
          <a:noFill/>
          <a:ln>
            <a:noFill/>
          </a:ln>
        </p:spPr>
      </p:pic>
      <p:pic>
        <p:nvPicPr>
          <p:cNvPr id="16" name="図 15"/>
          <p:cNvPicPr>
            <a:picLocks noChangeAspect="1"/>
          </p:cNvPicPr>
          <p:nvPr/>
        </p:nvPicPr>
        <p:blipFill rotWithShape="1">
          <a:blip r:embed="rId7" cstate="print">
            <a:extLst>
              <a:ext uri="{28A0092B-C50C-407E-A947-70E740481C1C}">
                <a14:useLocalDpi xmlns:a14="http://schemas.microsoft.com/office/drawing/2010/main" val="0"/>
              </a:ext>
            </a:extLst>
          </a:blip>
          <a:srcRect l="-202" t="21727" r="202" b="22190"/>
          <a:stretch/>
        </p:blipFill>
        <p:spPr>
          <a:xfrm>
            <a:off x="7544889" y="5360220"/>
            <a:ext cx="1203575" cy="900000"/>
          </a:xfrm>
          <a:prstGeom prst="rect">
            <a:avLst/>
          </a:prstGeom>
          <a:noFill/>
          <a:ln>
            <a:noFill/>
          </a:ln>
        </p:spPr>
      </p:pic>
      <p:pic>
        <p:nvPicPr>
          <p:cNvPr id="25" name="図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10968" y="4365304"/>
            <a:ext cx="2404668"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2"/>
          <p:cNvPicPr>
            <a:picLocks noChangeAspect="1"/>
          </p:cNvPicPr>
          <p:nvPr/>
        </p:nvPicPr>
        <p:blipFill>
          <a:blip r:embed="rId9" cstate="print">
            <a:extLst>
              <a:ext uri="{28A0092B-C50C-407E-A947-70E740481C1C}">
                <a14:useLocalDpi xmlns:a14="http://schemas.microsoft.com/office/drawing/2010/main" val="0"/>
              </a:ext>
            </a:extLst>
          </a:blip>
          <a:srcRect t="15308" b="23460"/>
          <a:stretch>
            <a:fillRect/>
          </a:stretch>
        </p:blipFill>
        <p:spPr bwMode="auto">
          <a:xfrm>
            <a:off x="611560" y="5409320"/>
            <a:ext cx="1101177"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図 4"/>
          <p:cNvPicPr>
            <a:picLocks noChangeAspect="1"/>
          </p:cNvPicPr>
          <p:nvPr/>
        </p:nvPicPr>
        <p:blipFill>
          <a:blip r:embed="rId10" cstate="print">
            <a:extLst>
              <a:ext uri="{28A0092B-C50C-407E-A947-70E740481C1C}">
                <a14:useLocalDpi xmlns:a14="http://schemas.microsoft.com/office/drawing/2010/main" val="0"/>
              </a:ext>
            </a:extLst>
          </a:blip>
          <a:srcRect t="6218" b="31276"/>
          <a:stretch>
            <a:fillRect/>
          </a:stretch>
        </p:blipFill>
        <p:spPr bwMode="auto">
          <a:xfrm>
            <a:off x="3174313" y="5409320"/>
            <a:ext cx="1037647"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5"/>
          <p:cNvPicPr>
            <a:picLocks noChangeAspect="1"/>
          </p:cNvPicPr>
          <p:nvPr/>
        </p:nvPicPr>
        <p:blipFill>
          <a:blip r:embed="rId11" cstate="print">
            <a:extLst>
              <a:ext uri="{28A0092B-C50C-407E-A947-70E740481C1C}">
                <a14:useLocalDpi xmlns:a14="http://schemas.microsoft.com/office/drawing/2010/main" val="0"/>
              </a:ext>
            </a:extLst>
          </a:blip>
          <a:srcRect r="16081"/>
          <a:stretch>
            <a:fillRect/>
          </a:stretch>
        </p:blipFill>
        <p:spPr bwMode="auto">
          <a:xfrm>
            <a:off x="611560" y="4077072"/>
            <a:ext cx="1005882"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7"/>
          <p:cNvPicPr>
            <a:picLocks noChangeAspect="1"/>
          </p:cNvPicPr>
          <p:nvPr/>
        </p:nvPicPr>
        <p:blipFill>
          <a:blip r:embed="rId12" cstate="print">
            <a:extLst>
              <a:ext uri="{28A0092B-C50C-407E-A947-70E740481C1C}">
                <a14:useLocalDpi xmlns:a14="http://schemas.microsoft.com/office/drawing/2010/main" val="0"/>
              </a:ext>
            </a:extLst>
          </a:blip>
          <a:srcRect r="7622"/>
          <a:stretch>
            <a:fillRect/>
          </a:stretch>
        </p:blipFill>
        <p:spPr bwMode="auto">
          <a:xfrm>
            <a:off x="3131840" y="4077072"/>
            <a:ext cx="1109119"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1574079" y="6260220"/>
            <a:ext cx="1723549" cy="215444"/>
          </a:xfrm>
          <a:prstGeom prst="rect">
            <a:avLst/>
          </a:prstGeom>
          <a:noFill/>
        </p:spPr>
        <p:txBody>
          <a:bodyPr wrap="none" rtlCol="0">
            <a:spAutoFit/>
          </a:bodyPr>
          <a:lstStyle/>
          <a:p>
            <a:r>
              <a:rPr lang="ja-JP" altLang="en-US" sz="800" dirty="0" smtClean="0">
                <a:latin typeface="HGS創英角ｺﾞｼｯｸUB" panose="020B0900000000000000" pitchFamily="50" charset="-128"/>
                <a:ea typeface="HGS創英角ｺﾞｼｯｸUB" panose="020B0900000000000000" pitchFamily="50" charset="-128"/>
              </a:rPr>
              <a:t>写真／大阪みどりのトラスト協会</a:t>
            </a:r>
            <a:endParaRPr kumimoji="1" lang="ja-JP" altLang="en-US" sz="800" dirty="0">
              <a:latin typeface="HGS創英角ｺﾞｼｯｸUB" panose="020B0900000000000000" pitchFamily="50" charset="-128"/>
              <a:ea typeface="HGS創英角ｺﾞｼｯｸUB" panose="020B0900000000000000" pitchFamily="50" charset="-128"/>
            </a:endParaRPr>
          </a:p>
        </p:txBody>
      </p:sp>
      <p:sp>
        <p:nvSpPr>
          <p:cNvPr id="20" name="テキスト ボックス 19"/>
          <p:cNvSpPr txBox="1"/>
          <p:nvPr/>
        </p:nvSpPr>
        <p:spPr>
          <a:xfrm>
            <a:off x="5045079" y="6256783"/>
            <a:ext cx="3775393" cy="215444"/>
          </a:xfrm>
          <a:prstGeom prst="rect">
            <a:avLst/>
          </a:prstGeom>
          <a:noFill/>
        </p:spPr>
        <p:txBody>
          <a:bodyPr wrap="none" rtlCol="0">
            <a:spAutoFit/>
          </a:bodyPr>
          <a:lstStyle/>
          <a:p>
            <a:r>
              <a:rPr lang="ja-JP" altLang="en-US" sz="800" dirty="0" smtClean="0">
                <a:latin typeface="HGS創英角ｺﾞｼｯｸUB" panose="020B0900000000000000" pitchFamily="50" charset="-128"/>
                <a:ea typeface="HGS創英角ｺﾞｼｯｸUB" panose="020B0900000000000000" pitchFamily="50" charset="-128"/>
              </a:rPr>
              <a:t>写真／和田太一</a:t>
            </a:r>
            <a:r>
              <a:rPr lang="en-US" altLang="ja-JP" sz="800" dirty="0" smtClean="0">
                <a:latin typeface="HGS創英角ｺﾞｼｯｸUB" panose="020B0900000000000000" pitchFamily="50" charset="-128"/>
                <a:ea typeface="HGS創英角ｺﾞｼｯｸUB" panose="020B0900000000000000" pitchFamily="50" charset="-128"/>
              </a:rPr>
              <a:t>【</a:t>
            </a:r>
            <a:r>
              <a:rPr lang="ja-JP" altLang="en-US" sz="800" dirty="0" smtClean="0">
                <a:latin typeface="HGS創英角ｺﾞｼｯｸUB" panose="020B0900000000000000" pitchFamily="50" charset="-128"/>
                <a:ea typeface="HGS創英角ｺﾞｼｯｸUB" panose="020B0900000000000000" pitchFamily="50" charset="-128"/>
              </a:rPr>
              <a:t>ハママツナ</a:t>
            </a:r>
            <a:r>
              <a:rPr lang="en-US" altLang="ja-JP" sz="800" dirty="0" smtClean="0">
                <a:latin typeface="HGS創英角ｺﾞｼｯｸUB" panose="020B0900000000000000" pitchFamily="50" charset="-128"/>
                <a:ea typeface="HGS創英角ｺﾞｼｯｸUB" panose="020B0900000000000000" pitchFamily="50" charset="-128"/>
              </a:rPr>
              <a:t>】</a:t>
            </a:r>
            <a:r>
              <a:rPr lang="ja-JP" altLang="en-US" sz="800" dirty="0" smtClean="0">
                <a:latin typeface="HGS創英角ｺﾞｼｯｸUB" panose="020B0900000000000000" pitchFamily="50" charset="-128"/>
                <a:ea typeface="HGS創英角ｺﾞｼｯｸUB" panose="020B0900000000000000" pitchFamily="50" charset="-128"/>
              </a:rPr>
              <a:t>・（地独）大阪府立環境農林水産総合研究所</a:t>
            </a:r>
            <a:endParaRPr kumimoji="1" lang="ja-JP" altLang="en-US" sz="800" dirty="0">
              <a:latin typeface="HGS創英角ｺﾞｼｯｸUB" panose="020B0900000000000000" pitchFamily="50" charset="-128"/>
              <a:ea typeface="HGS創英角ｺﾞｼｯｸUB" panose="020B0900000000000000" pitchFamily="50" charset="-128"/>
            </a:endParaRPr>
          </a:p>
        </p:txBody>
      </p:sp>
      <p:grpSp>
        <p:nvGrpSpPr>
          <p:cNvPr id="21" name="グループ化 20"/>
          <p:cNvGrpSpPr/>
          <p:nvPr/>
        </p:nvGrpSpPr>
        <p:grpSpPr>
          <a:xfrm>
            <a:off x="35496" y="6519446"/>
            <a:ext cx="9073008" cy="341530"/>
            <a:chOff x="35496" y="6519446"/>
            <a:chExt cx="9073008" cy="341530"/>
          </a:xfrm>
        </p:grpSpPr>
        <p:sp>
          <p:nvSpPr>
            <p:cNvPr id="22" name="テキスト ボックス 21"/>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3" name="テキスト ボックス 22"/>
            <p:cNvSpPr txBox="1">
              <a:spLocks noChangeAspect="1"/>
            </p:cNvSpPr>
            <p:nvPr/>
          </p:nvSpPr>
          <p:spPr>
            <a:xfrm>
              <a:off x="3013224" y="6521450"/>
              <a:ext cx="2160000" cy="338554"/>
            </a:xfrm>
            <a:prstGeom prst="rect">
              <a:avLst/>
            </a:prstGeom>
            <a:solidFill>
              <a:schemeClr val="accent3">
                <a:lumMod val="40000"/>
                <a:lumOff val="60000"/>
              </a:schemeClr>
            </a:solidFill>
          </p:spPr>
          <p:txBody>
            <a:bodyPr wrap="squar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2" name="テキスト ボックス 31"/>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3" name="テキスト ボックス 2"/>
          <p:cNvSpPr txBox="1"/>
          <p:nvPr/>
        </p:nvSpPr>
        <p:spPr>
          <a:xfrm>
            <a:off x="572798" y="3861195"/>
            <a:ext cx="1107996" cy="276999"/>
          </a:xfrm>
          <a:prstGeom prst="rect">
            <a:avLst/>
          </a:prstGeom>
          <a:noFill/>
        </p:spPr>
        <p:txBody>
          <a:bodyPr wrap="none" rtlCol="0">
            <a:spAutoFit/>
          </a:bodyPr>
          <a:lstStyle/>
          <a:p>
            <a:r>
              <a:rPr kumimoji="1" lang="ja-JP" altLang="en-US" sz="1200" dirty="0" smtClean="0"/>
              <a:t>アカハライモリ</a:t>
            </a:r>
            <a:endParaRPr kumimoji="1" lang="ja-JP" altLang="en-US" sz="1200" dirty="0"/>
          </a:p>
        </p:txBody>
      </p:sp>
      <p:sp>
        <p:nvSpPr>
          <p:cNvPr id="24" name="テキスト ボックス 23"/>
          <p:cNvSpPr txBox="1"/>
          <p:nvPr/>
        </p:nvSpPr>
        <p:spPr>
          <a:xfrm>
            <a:off x="517387" y="5182210"/>
            <a:ext cx="755335" cy="276999"/>
          </a:xfrm>
          <a:prstGeom prst="rect">
            <a:avLst/>
          </a:prstGeom>
          <a:noFill/>
        </p:spPr>
        <p:txBody>
          <a:bodyPr wrap="none" rtlCol="0">
            <a:spAutoFit/>
          </a:bodyPr>
          <a:lstStyle/>
          <a:p>
            <a:r>
              <a:rPr kumimoji="1" lang="ja-JP" altLang="en-US" sz="1200" dirty="0" smtClean="0"/>
              <a:t>サギソウ</a:t>
            </a:r>
            <a:endParaRPr kumimoji="1" lang="ja-JP" altLang="en-US" sz="1200" dirty="0"/>
          </a:p>
        </p:txBody>
      </p:sp>
      <p:sp>
        <p:nvSpPr>
          <p:cNvPr id="28" name="テキスト ボックス 27"/>
          <p:cNvSpPr txBox="1"/>
          <p:nvPr/>
        </p:nvSpPr>
        <p:spPr>
          <a:xfrm>
            <a:off x="3657962" y="5182209"/>
            <a:ext cx="699230" cy="276999"/>
          </a:xfrm>
          <a:prstGeom prst="rect">
            <a:avLst/>
          </a:prstGeom>
          <a:noFill/>
        </p:spPr>
        <p:txBody>
          <a:bodyPr wrap="none" rtlCol="0">
            <a:spAutoFit/>
          </a:bodyPr>
          <a:lstStyle/>
          <a:p>
            <a:r>
              <a:rPr kumimoji="1" lang="ja-JP" altLang="en-US" sz="1200" dirty="0" smtClean="0"/>
              <a:t>トキソウ</a:t>
            </a:r>
            <a:endParaRPr kumimoji="1" lang="ja-JP" altLang="en-US" sz="1200" dirty="0"/>
          </a:p>
        </p:txBody>
      </p:sp>
      <p:sp>
        <p:nvSpPr>
          <p:cNvPr id="29" name="テキスト ボックス 28"/>
          <p:cNvSpPr txBox="1"/>
          <p:nvPr/>
        </p:nvSpPr>
        <p:spPr>
          <a:xfrm>
            <a:off x="2987824" y="3861048"/>
            <a:ext cx="1398140" cy="261610"/>
          </a:xfrm>
          <a:prstGeom prst="rect">
            <a:avLst/>
          </a:prstGeom>
          <a:noFill/>
        </p:spPr>
        <p:txBody>
          <a:bodyPr wrap="none" rtlCol="0">
            <a:spAutoFit/>
          </a:bodyPr>
          <a:lstStyle/>
          <a:p>
            <a:r>
              <a:rPr kumimoji="1" lang="ja-JP" altLang="en-US" sz="1100" dirty="0" smtClean="0"/>
              <a:t>カスミサンショウウオ</a:t>
            </a:r>
            <a:endParaRPr kumimoji="1" lang="ja-JP" altLang="en-US" sz="1100" dirty="0"/>
          </a:p>
        </p:txBody>
      </p:sp>
      <p:sp>
        <p:nvSpPr>
          <p:cNvPr id="33" name="テキスト ボックス 32"/>
          <p:cNvSpPr txBox="1"/>
          <p:nvPr/>
        </p:nvSpPr>
        <p:spPr>
          <a:xfrm>
            <a:off x="5149829" y="3887470"/>
            <a:ext cx="715260" cy="261610"/>
          </a:xfrm>
          <a:prstGeom prst="rect">
            <a:avLst/>
          </a:prstGeom>
          <a:noFill/>
        </p:spPr>
        <p:txBody>
          <a:bodyPr wrap="none" rtlCol="0">
            <a:spAutoFit/>
          </a:bodyPr>
          <a:lstStyle/>
          <a:p>
            <a:r>
              <a:rPr lang="ja-JP" altLang="en-US" sz="1100" dirty="0"/>
              <a:t>ハマシギ</a:t>
            </a:r>
            <a:endParaRPr kumimoji="1" lang="ja-JP" altLang="en-US" sz="1100" dirty="0"/>
          </a:p>
        </p:txBody>
      </p:sp>
      <p:sp>
        <p:nvSpPr>
          <p:cNvPr id="34" name="テキスト ボックス 33"/>
          <p:cNvSpPr txBox="1"/>
          <p:nvPr/>
        </p:nvSpPr>
        <p:spPr>
          <a:xfrm>
            <a:off x="7699651" y="3887470"/>
            <a:ext cx="676788" cy="261610"/>
          </a:xfrm>
          <a:prstGeom prst="rect">
            <a:avLst/>
          </a:prstGeom>
          <a:noFill/>
        </p:spPr>
        <p:txBody>
          <a:bodyPr wrap="none" rtlCol="0">
            <a:spAutoFit/>
          </a:bodyPr>
          <a:lstStyle/>
          <a:p>
            <a:r>
              <a:rPr lang="ja-JP" altLang="en-US" sz="1100" dirty="0"/>
              <a:t>トビハゼ</a:t>
            </a:r>
            <a:endParaRPr kumimoji="1" lang="ja-JP" altLang="en-US" sz="1100" dirty="0"/>
          </a:p>
        </p:txBody>
      </p:sp>
      <p:sp>
        <p:nvSpPr>
          <p:cNvPr id="35" name="テキスト ボックス 34"/>
          <p:cNvSpPr txBox="1"/>
          <p:nvPr/>
        </p:nvSpPr>
        <p:spPr>
          <a:xfrm>
            <a:off x="4749715" y="5166250"/>
            <a:ext cx="837089" cy="261610"/>
          </a:xfrm>
          <a:prstGeom prst="rect">
            <a:avLst/>
          </a:prstGeom>
          <a:noFill/>
        </p:spPr>
        <p:txBody>
          <a:bodyPr wrap="none" rtlCol="0">
            <a:spAutoFit/>
          </a:bodyPr>
          <a:lstStyle/>
          <a:p>
            <a:r>
              <a:rPr lang="ja-JP" altLang="en-US" sz="1100" dirty="0" smtClean="0"/>
              <a:t>シオマネキ</a:t>
            </a:r>
            <a:endParaRPr kumimoji="1" lang="ja-JP" altLang="en-US" sz="1100" dirty="0"/>
          </a:p>
        </p:txBody>
      </p:sp>
      <p:sp>
        <p:nvSpPr>
          <p:cNvPr id="36" name="テキスト ボックス 35"/>
          <p:cNvSpPr txBox="1"/>
          <p:nvPr/>
        </p:nvSpPr>
        <p:spPr>
          <a:xfrm>
            <a:off x="7871563" y="5120399"/>
            <a:ext cx="837089" cy="261610"/>
          </a:xfrm>
          <a:prstGeom prst="rect">
            <a:avLst/>
          </a:prstGeom>
          <a:noFill/>
        </p:spPr>
        <p:txBody>
          <a:bodyPr wrap="none" rtlCol="0">
            <a:spAutoFit/>
          </a:bodyPr>
          <a:lstStyle/>
          <a:p>
            <a:r>
              <a:rPr lang="ja-JP" altLang="en-US" sz="1100" dirty="0"/>
              <a:t>ハママツナ</a:t>
            </a:r>
            <a:endParaRPr kumimoji="1" lang="ja-JP" altLang="en-US" sz="1100" dirty="0"/>
          </a:p>
        </p:txBody>
      </p:sp>
    </p:spTree>
    <p:extLst>
      <p:ext uri="{BB962C8B-B14F-4D97-AF65-F5344CB8AC3E}">
        <p14:creationId xmlns:p14="http://schemas.microsoft.com/office/powerpoint/2010/main" val="10718671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alpha val="30000"/>
          </a:schemeClr>
        </a:solidFill>
        <a:effectLst/>
      </p:bgPr>
    </p:bg>
    <p:spTree>
      <p:nvGrpSpPr>
        <p:cNvPr id="1" name=""/>
        <p:cNvGrpSpPr/>
        <p:nvPr/>
      </p:nvGrpSpPr>
      <p:grpSpPr>
        <a:xfrm>
          <a:off x="0" y="0"/>
          <a:ext cx="0" cy="0"/>
          <a:chOff x="0" y="0"/>
          <a:chExt cx="0" cy="0"/>
        </a:xfrm>
      </p:grpSpPr>
      <p:sp>
        <p:nvSpPr>
          <p:cNvPr id="5" name="サブタイトル 4"/>
          <p:cNvSpPr>
            <a:spLocks noGrp="1"/>
          </p:cNvSpPr>
          <p:nvPr>
            <p:ph type="subTitle" idx="1"/>
          </p:nvPr>
        </p:nvSpPr>
        <p:spPr>
          <a:xfrm>
            <a:off x="614196" y="4077072"/>
            <a:ext cx="7918648" cy="1224136"/>
          </a:xfrm>
        </p:spPr>
        <p:txBody>
          <a:bodyPr>
            <a:noAutofit/>
          </a:bodyPr>
          <a:lstStyle/>
          <a:p>
            <a:r>
              <a:rPr lang="ja-JP" altLang="en-US" sz="3200" dirty="0">
                <a:solidFill>
                  <a:schemeClr val="tx1"/>
                </a:solidFill>
                <a:latin typeface="HG創英角ｺﾞｼｯｸUB" panose="020B0909000000000000" pitchFamily="49" charset="-128"/>
                <a:ea typeface="HG創英角ｺﾞｼｯｸUB" panose="020B0909000000000000" pitchFamily="49" charset="-128"/>
                <a:cs typeface="メイリオ" panose="020B0604030504040204" pitchFamily="50" charset="-128"/>
              </a:rPr>
              <a:t>～</a:t>
            </a:r>
            <a:r>
              <a:rPr lang="ja-JP" altLang="en-US" sz="3200" dirty="0" smtClean="0">
                <a:solidFill>
                  <a:schemeClr val="tx1"/>
                </a:solidFill>
                <a:latin typeface="HG創英角ｺﾞｼｯｸUB" panose="020B0909000000000000" pitchFamily="49" charset="-128"/>
                <a:ea typeface="HG創英角ｺﾞｼｯｸUB" panose="020B0909000000000000" pitchFamily="49" charset="-128"/>
                <a:cs typeface="メイリオ" panose="020B0604030504040204" pitchFamily="50" charset="-128"/>
              </a:rPr>
              <a:t>生物多様性保全研修プログラム～</a:t>
            </a:r>
            <a:endParaRPr lang="en-US" altLang="ja-JP" sz="3200" dirty="0" smtClean="0">
              <a:solidFill>
                <a:schemeClr val="tx1"/>
              </a:solidFill>
              <a:latin typeface="HG創英角ｺﾞｼｯｸUB" panose="020B0909000000000000" pitchFamily="49" charset="-128"/>
              <a:ea typeface="HG創英角ｺﾞｼｯｸUB" panose="020B0909000000000000" pitchFamily="49" charset="-128"/>
              <a:cs typeface="メイリオ" panose="020B0604030504040204" pitchFamily="50" charset="-128"/>
            </a:endParaRPr>
          </a:p>
          <a:p>
            <a:endParaRPr kumimoji="1" lang="en-US" altLang="ja-JP" sz="3200" dirty="0">
              <a:solidFill>
                <a:schemeClr val="tx1"/>
              </a:solidFill>
              <a:latin typeface="HG創英角ｺﾞｼｯｸUB" panose="020B0909000000000000" pitchFamily="49" charset="-128"/>
              <a:ea typeface="HG創英角ｺﾞｼｯｸUB" panose="020B0909000000000000" pitchFamily="49" charset="-128"/>
              <a:cs typeface="メイリオ" panose="020B0604030504040204" pitchFamily="50" charset="-128"/>
            </a:endParaRPr>
          </a:p>
          <a:p>
            <a:r>
              <a:rPr lang="ja-JP" altLang="en-US" sz="3200" dirty="0" smtClean="0">
                <a:solidFill>
                  <a:schemeClr val="tx1"/>
                </a:solidFill>
                <a:latin typeface="HG創英角ｺﾞｼｯｸUB" panose="020B0909000000000000" pitchFamily="49" charset="-128"/>
                <a:ea typeface="HG創英角ｺﾞｼｯｸUB" panose="020B0909000000000000" pitchFamily="49" charset="-128"/>
                <a:cs typeface="メイリオ" panose="020B0604030504040204" pitchFamily="50" charset="-128"/>
              </a:rPr>
              <a:t>平成</a:t>
            </a:r>
            <a:r>
              <a:rPr lang="en-US" altLang="ja-JP" sz="3200" dirty="0" smtClean="0">
                <a:solidFill>
                  <a:schemeClr val="tx1"/>
                </a:solidFill>
                <a:latin typeface="HG創英角ｺﾞｼｯｸUB" panose="020B0909000000000000" pitchFamily="49" charset="-128"/>
                <a:ea typeface="HG創英角ｺﾞｼｯｸUB" panose="020B0909000000000000" pitchFamily="49" charset="-128"/>
                <a:cs typeface="メイリオ" panose="020B0604030504040204" pitchFamily="50" charset="-128"/>
              </a:rPr>
              <a:t>31</a:t>
            </a:r>
            <a:r>
              <a:rPr lang="ja-JP" altLang="en-US" sz="3200" dirty="0" smtClean="0">
                <a:solidFill>
                  <a:schemeClr val="tx1"/>
                </a:solidFill>
                <a:latin typeface="HG創英角ｺﾞｼｯｸUB" panose="020B0909000000000000" pitchFamily="49" charset="-128"/>
                <a:ea typeface="HG創英角ｺﾞｼｯｸUB" panose="020B0909000000000000" pitchFamily="49" charset="-128"/>
                <a:cs typeface="メイリオ" panose="020B0604030504040204" pitchFamily="50" charset="-128"/>
              </a:rPr>
              <a:t>年</a:t>
            </a:r>
            <a:r>
              <a:rPr lang="en-US" altLang="ja-JP" sz="3200" dirty="0" smtClean="0">
                <a:solidFill>
                  <a:schemeClr val="tx1"/>
                </a:solidFill>
                <a:latin typeface="HG創英角ｺﾞｼｯｸUB" panose="020B0909000000000000" pitchFamily="49" charset="-128"/>
                <a:ea typeface="HG創英角ｺﾞｼｯｸUB" panose="020B0909000000000000" pitchFamily="49" charset="-128"/>
                <a:cs typeface="メイリオ" panose="020B0604030504040204" pitchFamily="50" charset="-128"/>
              </a:rPr>
              <a:t>3</a:t>
            </a:r>
            <a:r>
              <a:rPr lang="ja-JP" altLang="en-US" sz="3200" dirty="0" smtClean="0">
                <a:solidFill>
                  <a:schemeClr val="tx1"/>
                </a:solidFill>
                <a:latin typeface="HG創英角ｺﾞｼｯｸUB" panose="020B0909000000000000" pitchFamily="49" charset="-128"/>
                <a:ea typeface="HG創英角ｺﾞｼｯｸUB" panose="020B0909000000000000" pitchFamily="49" charset="-128"/>
                <a:cs typeface="メイリオ" panose="020B0604030504040204" pitchFamily="50" charset="-128"/>
              </a:rPr>
              <a:t>月</a:t>
            </a:r>
            <a:endParaRPr kumimoji="1" lang="ja-JP" altLang="en-US" sz="3200" dirty="0">
              <a:solidFill>
                <a:schemeClr val="tx1"/>
              </a:solidFill>
              <a:latin typeface="HG創英角ｺﾞｼｯｸUB" panose="020B0909000000000000" pitchFamily="49" charset="-128"/>
              <a:ea typeface="HG創英角ｺﾞｼｯｸUB" panose="020B0909000000000000" pitchFamily="49" charset="-128"/>
              <a:cs typeface="メイリオ" panose="020B0604030504040204" pitchFamily="50" charset="-128"/>
            </a:endParaRPr>
          </a:p>
        </p:txBody>
      </p:sp>
      <p:sp>
        <p:nvSpPr>
          <p:cNvPr id="3" name="タイトル 2"/>
          <p:cNvSpPr>
            <a:spLocks noGrp="1"/>
          </p:cNvSpPr>
          <p:nvPr>
            <p:ph type="ctrTitle"/>
          </p:nvPr>
        </p:nvSpPr>
        <p:spPr>
          <a:xfrm>
            <a:off x="685800" y="1169318"/>
            <a:ext cx="7772400" cy="2691730"/>
          </a:xfrm>
        </p:spPr>
        <p:txBody>
          <a:bodyPr>
            <a:noAutofit/>
          </a:bodyPr>
          <a:lstStyle/>
          <a:p>
            <a:pPr>
              <a:lnSpc>
                <a:spcPct val="130000"/>
              </a:lnSpc>
            </a:pPr>
            <a:r>
              <a:rPr kumimoji="1" lang="ja-JP" altLang="en-US" sz="5400" dirty="0" smtClean="0">
                <a:latin typeface="HG創英角ｺﾞｼｯｸUB" panose="020B0909000000000000" pitchFamily="49" charset="-128"/>
                <a:ea typeface="HG創英角ｺﾞｼｯｸUB" panose="020B0909000000000000" pitchFamily="49" charset="-128"/>
                <a:cs typeface="メイリオ" panose="020B0604030504040204" pitchFamily="50" charset="-128"/>
              </a:rPr>
              <a:t>知ろう・伝えよう</a:t>
            </a:r>
            <a:r>
              <a:rPr kumimoji="1" lang="en-US" altLang="ja-JP" sz="5400" dirty="0" smtClean="0">
                <a:latin typeface="HG創英角ｺﾞｼｯｸUB" panose="020B0909000000000000" pitchFamily="49" charset="-128"/>
                <a:ea typeface="HG創英角ｺﾞｼｯｸUB" panose="020B0909000000000000" pitchFamily="49" charset="-128"/>
                <a:cs typeface="メイリオ" panose="020B0604030504040204" pitchFamily="50" charset="-128"/>
              </a:rPr>
              <a:t/>
            </a:r>
            <a:br>
              <a:rPr kumimoji="1" lang="en-US" altLang="ja-JP" sz="5400" dirty="0" smtClean="0">
                <a:latin typeface="HG創英角ｺﾞｼｯｸUB" panose="020B0909000000000000" pitchFamily="49" charset="-128"/>
                <a:ea typeface="HG創英角ｺﾞｼｯｸUB" panose="020B0909000000000000" pitchFamily="49" charset="-128"/>
                <a:cs typeface="メイリオ" panose="020B0604030504040204" pitchFamily="50" charset="-128"/>
              </a:rPr>
            </a:br>
            <a:r>
              <a:rPr lang="ja-JP" altLang="en-US" sz="5400" dirty="0" smtClean="0">
                <a:latin typeface="HG創英角ｺﾞｼｯｸUB" panose="020B0909000000000000" pitchFamily="49" charset="-128"/>
                <a:ea typeface="HG創英角ｺﾞｼｯｸUB" panose="020B0909000000000000" pitchFamily="49" charset="-128"/>
                <a:cs typeface="メイリオ" panose="020B0604030504040204" pitchFamily="50" charset="-128"/>
              </a:rPr>
              <a:t>おおさかの生物多様性</a:t>
            </a:r>
            <a:endParaRPr kumimoji="1" lang="ja-JP" altLang="en-US" sz="5400" dirty="0">
              <a:latin typeface="HG創英角ｺﾞｼｯｸUB" panose="020B0909000000000000" pitchFamily="49" charset="-128"/>
              <a:ea typeface="HG創英角ｺﾞｼｯｸUB" panose="020B0909000000000000" pitchFamily="49" charset="-128"/>
              <a:cs typeface="メイリオ" panose="020B0604030504040204" pitchFamily="50" charset="-128"/>
            </a:endParaRPr>
          </a:p>
        </p:txBody>
      </p:sp>
    </p:spTree>
    <p:extLst>
      <p:ext uri="{BB962C8B-B14F-4D97-AF65-F5344CB8AC3E}">
        <p14:creationId xmlns:p14="http://schemas.microsoft.com/office/powerpoint/2010/main" val="12313851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2057" y="136388"/>
            <a:ext cx="7727777" cy="720000"/>
          </a:xfrm>
        </p:spPr>
        <p:txBody>
          <a:bodyPr>
            <a:noAutofit/>
          </a:bodyPr>
          <a:lstStyle/>
          <a:p>
            <a:r>
              <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遺伝子の多様性」</a:t>
            </a: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 name="コンテンツ プレースホルダー 2"/>
          <p:cNvSpPr>
            <a:spLocks noGrp="1"/>
          </p:cNvSpPr>
          <p:nvPr>
            <p:ph idx="1"/>
          </p:nvPr>
        </p:nvSpPr>
        <p:spPr/>
        <p:txBody>
          <a:bodyPr>
            <a:normAutofit/>
          </a:bodyPr>
          <a:lstStyle/>
          <a:p>
            <a:pPr marL="0" indent="0">
              <a:lnSpc>
                <a:spcPct val="130000"/>
              </a:lnSpc>
              <a:buNone/>
            </a:pPr>
            <a:endParaRPr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endParaRPr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endParaRPr lang="en-US" altLang="ja-JP"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endParaRPr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角丸四角形 5"/>
          <p:cNvSpPr/>
          <p:nvPr/>
        </p:nvSpPr>
        <p:spPr>
          <a:xfrm>
            <a:off x="369410" y="1196832"/>
            <a:ext cx="8397640" cy="720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同じ種の</a:t>
            </a:r>
            <a:r>
              <a:rPr lang="ja-JP" altLang="en-US" sz="32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生物でも個体ごとに遺伝子が異なる</a:t>
            </a:r>
            <a:endParaRPr kumimoji="1" lang="ja-JP" altLang="en-US" sz="32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8" name="テキスト ボックス 7"/>
          <p:cNvSpPr txBox="1"/>
          <p:nvPr/>
        </p:nvSpPr>
        <p:spPr>
          <a:xfrm>
            <a:off x="2935956" y="5517232"/>
            <a:ext cx="3276858" cy="584775"/>
          </a:xfrm>
          <a:prstGeom prst="rect">
            <a:avLst/>
          </a:prstGeom>
          <a:noFill/>
        </p:spPr>
        <p:txBody>
          <a:bodyPr wrap="none" rtlCol="0">
            <a:spAutoFit/>
          </a:bodyPr>
          <a:lstStyle/>
          <a:p>
            <a:pPr algn="ct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それぞれの“個性”</a:t>
            </a:r>
            <a:endParaRPr kumimoji="1" lang="ja-JP" altLang="en-US" sz="32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4" name="図 3"/>
          <p:cNvPicPr>
            <a:picLocks noChangeAspect="1"/>
          </p:cNvPicPr>
          <p:nvPr/>
        </p:nvPicPr>
        <p:blipFill rotWithShape="1">
          <a:blip r:embed="rId3"/>
          <a:srcRect b="10708"/>
          <a:stretch/>
        </p:blipFill>
        <p:spPr>
          <a:xfrm>
            <a:off x="2162594" y="2089722"/>
            <a:ext cx="4824536" cy="3230920"/>
          </a:xfrm>
          <a:prstGeom prst="rect">
            <a:avLst/>
          </a:prstGeom>
        </p:spPr>
      </p:pic>
      <p:sp>
        <p:nvSpPr>
          <p:cNvPr id="5" name="テキスト ボックス 4"/>
          <p:cNvSpPr txBox="1"/>
          <p:nvPr/>
        </p:nvSpPr>
        <p:spPr>
          <a:xfrm>
            <a:off x="5816462" y="5280768"/>
            <a:ext cx="1210588" cy="215444"/>
          </a:xfrm>
          <a:prstGeom prst="rect">
            <a:avLst/>
          </a:prstGeom>
          <a:noFill/>
        </p:spPr>
        <p:txBody>
          <a:bodyPr wrap="none" rtlCol="0">
            <a:spAutoFit/>
          </a:bodyPr>
          <a:lstStyle/>
          <a:p>
            <a:r>
              <a:rPr kumimoji="1" lang="ja-JP" altLang="en-US" sz="800" dirty="0" smtClean="0">
                <a:latin typeface="HGS創英角ｺﾞｼｯｸUB" panose="020B0900000000000000" pitchFamily="50" charset="-128"/>
                <a:ea typeface="HGS創英角ｺﾞｼｯｸUB" panose="020B0900000000000000" pitchFamily="50" charset="-128"/>
              </a:rPr>
              <a:t>　　　写真／植山雅仁</a:t>
            </a:r>
            <a:endParaRPr kumimoji="1" lang="ja-JP" altLang="en-US" sz="800" dirty="0">
              <a:latin typeface="HGS創英角ｺﾞｼｯｸUB" panose="020B0900000000000000" pitchFamily="50" charset="-128"/>
              <a:ea typeface="HGS創英角ｺﾞｼｯｸUB" panose="020B0900000000000000" pitchFamily="50" charset="-128"/>
            </a:endParaRPr>
          </a:p>
        </p:txBody>
      </p:sp>
      <p:grpSp>
        <p:nvGrpSpPr>
          <p:cNvPr id="12" name="グループ化 11"/>
          <p:cNvGrpSpPr/>
          <p:nvPr/>
        </p:nvGrpSpPr>
        <p:grpSpPr>
          <a:xfrm>
            <a:off x="35496" y="6519446"/>
            <a:ext cx="9073008" cy="341530"/>
            <a:chOff x="35496" y="6519446"/>
            <a:chExt cx="9073008" cy="341530"/>
          </a:xfrm>
        </p:grpSpPr>
        <p:sp>
          <p:nvSpPr>
            <p:cNvPr id="13" name="テキスト ボックス 12"/>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4" name="テキスト ボックス 13"/>
            <p:cNvSpPr txBox="1">
              <a:spLocks noChangeAspect="1"/>
            </p:cNvSpPr>
            <p:nvPr/>
          </p:nvSpPr>
          <p:spPr>
            <a:xfrm>
              <a:off x="3013224" y="6521450"/>
              <a:ext cx="2160000" cy="338554"/>
            </a:xfrm>
            <a:prstGeom prst="rect">
              <a:avLst/>
            </a:prstGeom>
            <a:solidFill>
              <a:schemeClr val="accent3">
                <a:lumMod val="40000"/>
                <a:lumOff val="60000"/>
              </a:schemeClr>
            </a:solidFill>
          </p:spPr>
          <p:txBody>
            <a:bodyPr wrap="squar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7" name="テキスト ボックス 16"/>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15" name="テキスト ボックス 14"/>
          <p:cNvSpPr txBox="1"/>
          <p:nvPr/>
        </p:nvSpPr>
        <p:spPr>
          <a:xfrm>
            <a:off x="5642428" y="2112678"/>
            <a:ext cx="1327608" cy="369332"/>
          </a:xfrm>
          <a:prstGeom prst="rect">
            <a:avLst/>
          </a:prstGeom>
          <a:solidFill>
            <a:schemeClr val="bg1">
              <a:alpha val="80000"/>
            </a:schemeClr>
          </a:solidFill>
        </p:spPr>
        <p:txBody>
          <a:bodyPr wrap="none" rtlCol="0">
            <a:spAutoFit/>
          </a:bodyPr>
          <a:lstStyle/>
          <a:p>
            <a:r>
              <a:rPr lang="ja-JP" altLang="en-US" dirty="0" smtClean="0"/>
              <a:t>ナミテントウ</a:t>
            </a:r>
            <a:endParaRPr kumimoji="1" lang="ja-JP" altLang="en-US" dirty="0"/>
          </a:p>
        </p:txBody>
      </p:sp>
    </p:spTree>
    <p:extLst>
      <p:ext uri="{BB962C8B-B14F-4D97-AF65-F5344CB8AC3E}">
        <p14:creationId xmlns:p14="http://schemas.microsoft.com/office/powerpoint/2010/main" val="7309990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2057" y="136388"/>
            <a:ext cx="7727777" cy="720000"/>
          </a:xfrm>
        </p:spPr>
        <p:txBody>
          <a:bodyPr>
            <a:noAutofit/>
          </a:bodyPr>
          <a:lstStyle/>
          <a:p>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２．生物多様性の４つの危機</a:t>
            </a: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052736"/>
            <a:ext cx="8507288" cy="4857403"/>
          </a:xfrm>
        </p:spPr>
        <p:txBody>
          <a:bodyPr>
            <a:noAutofit/>
          </a:bodyPr>
          <a:lstStyle/>
          <a:p>
            <a:pPr marL="0" indent="0">
              <a:lnSpc>
                <a:spcPct val="130000"/>
              </a:lnSpc>
              <a:buNone/>
            </a:pPr>
            <a:r>
              <a:rPr lang="ja-JP" altLang="en-US" u="sng"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第</a:t>
            </a:r>
            <a:r>
              <a:rPr lang="en-US" altLang="ja-JP" u="sng"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1</a:t>
            </a:r>
            <a:r>
              <a:rPr lang="ja-JP" altLang="en-US" u="sng"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の</a:t>
            </a:r>
            <a:r>
              <a:rPr lang="ja-JP" altLang="en-US" u="sng"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危機</a:t>
            </a: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endPar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buNone/>
            </a:pP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　　開発など人間活動による危機</a:t>
            </a:r>
            <a:endPar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r>
              <a:rPr lang="ja-JP" altLang="en-US" u="sng"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第</a:t>
            </a:r>
            <a:r>
              <a:rPr lang="en-US" altLang="ja-JP" u="sng"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2</a:t>
            </a:r>
            <a:r>
              <a:rPr lang="ja-JP" altLang="en-US" u="sng"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の危機</a:t>
            </a: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endPar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buNone/>
            </a:pP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　　自然に対する働きかけの縮小による危機</a:t>
            </a:r>
            <a:endPar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r>
              <a:rPr lang="ja-JP" altLang="en-US" u="sng"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第</a:t>
            </a:r>
            <a:r>
              <a:rPr lang="en-US" altLang="ja-JP" u="sng"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3</a:t>
            </a:r>
            <a:r>
              <a:rPr lang="ja-JP" altLang="en-US" u="sng"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の危機</a:t>
            </a: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endPar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buNone/>
            </a:pP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　　人間により持ち込まれたものによる危機</a:t>
            </a:r>
            <a:endPar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r>
              <a:rPr lang="ja-JP" altLang="en-US" u="sng"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第</a:t>
            </a:r>
            <a:r>
              <a:rPr lang="en-US" altLang="ja-JP" u="sng"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4</a:t>
            </a:r>
            <a:r>
              <a:rPr lang="ja-JP" altLang="en-US" u="sng"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の危機</a:t>
            </a:r>
            <a:endParaRPr lang="en-US" altLang="ja-JP" sz="32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buNone/>
            </a:pP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　　地球環境の変化による危機</a:t>
            </a:r>
            <a:endPar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endParaRPr lang="en-US" altLang="ja-JP" sz="32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endPar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endParaRPr lang="en-US" altLang="ja-JP" sz="32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7" name="グループ化 6"/>
          <p:cNvGrpSpPr/>
          <p:nvPr/>
        </p:nvGrpSpPr>
        <p:grpSpPr>
          <a:xfrm>
            <a:off x="35496" y="6519446"/>
            <a:ext cx="9073008" cy="341530"/>
            <a:chOff x="35496" y="6519446"/>
            <a:chExt cx="9073008" cy="341530"/>
          </a:xfrm>
        </p:grpSpPr>
        <p:sp>
          <p:nvSpPr>
            <p:cNvPr id="9" name="テキスト ボックス 8"/>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0" name="テキスト ボックス 9"/>
            <p:cNvSpPr txBox="1">
              <a:spLocks noChangeAspect="1"/>
            </p:cNvSpPr>
            <p:nvPr/>
          </p:nvSpPr>
          <p:spPr>
            <a:xfrm>
              <a:off x="3013224" y="6521450"/>
              <a:ext cx="2160000" cy="338554"/>
            </a:xfrm>
            <a:prstGeom prst="rect">
              <a:avLst/>
            </a:prstGeom>
            <a:solidFill>
              <a:schemeClr val="accent3">
                <a:lumMod val="40000"/>
                <a:lumOff val="60000"/>
              </a:schemeClr>
            </a:solidFill>
          </p:spPr>
          <p:txBody>
            <a:bodyPr wrap="squar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3" name="テキスト ボックス 12"/>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39598465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36802"/>
            <a:ext cx="8625663" cy="720000"/>
          </a:xfrm>
        </p:spPr>
        <p:txBody>
          <a:bodyPr>
            <a:noAutofit/>
          </a:bodyPr>
          <a:lstStyle/>
          <a:p>
            <a:r>
              <a:rPr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第</a:t>
            </a:r>
            <a:r>
              <a:rPr lang="en-US" altLang="ja-JP" sz="2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1</a:t>
            </a:r>
            <a:r>
              <a:rPr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の</a:t>
            </a:r>
            <a:r>
              <a:rPr lang="ja-JP" altLang="en-US" sz="2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危機</a:t>
            </a:r>
            <a:r>
              <a:rPr lang="ja-JP" altLang="en-US" sz="4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r>
              <a:rPr lang="ja-JP" altLang="en-US" sz="4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開発など人間活動による危機</a:t>
            </a:r>
            <a:endParaRPr kumimoji="1" lang="ja-JP" altLang="en-US" sz="4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 name="コンテンツ プレースホルダー 2"/>
          <p:cNvSpPr>
            <a:spLocks noGrp="1"/>
          </p:cNvSpPr>
          <p:nvPr>
            <p:ph idx="1"/>
          </p:nvPr>
        </p:nvSpPr>
        <p:spPr/>
        <p:txBody>
          <a:bodyPr>
            <a:normAutofit/>
          </a:bodyPr>
          <a:lstStyle/>
          <a:p>
            <a:pPr marL="0" indent="0">
              <a:lnSpc>
                <a:spcPct val="130000"/>
              </a:lnSpc>
              <a:buNone/>
            </a:pPr>
            <a:r>
              <a:rPr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endParaRPr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endParaRPr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endParaRPr lang="en-US" altLang="ja-JP"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endParaRPr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endParaRPr lang="en-US" altLang="ja-JP"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角丸四角形 5"/>
          <p:cNvSpPr/>
          <p:nvPr/>
        </p:nvSpPr>
        <p:spPr>
          <a:xfrm>
            <a:off x="592104" y="1196832"/>
            <a:ext cx="7956000" cy="720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sz="28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生息地の</a:t>
            </a:r>
            <a:r>
              <a:rPr lang="ja-JP" altLang="en-US" sz="28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破壊</a:t>
            </a:r>
            <a:r>
              <a:rPr lang="ja-JP" altLang="en-US" sz="28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、過剰な採取</a:t>
            </a:r>
            <a:endParaRPr lang="en-US" altLang="ja-JP" sz="28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11" name="図 1"/>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t="7195" b="6236"/>
          <a:stretch>
            <a:fillRect/>
          </a:stretch>
        </p:blipFill>
        <p:spPr bwMode="auto">
          <a:xfrm>
            <a:off x="1403648" y="2103060"/>
            <a:ext cx="6338034" cy="414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グループ化 8"/>
          <p:cNvGrpSpPr/>
          <p:nvPr/>
        </p:nvGrpSpPr>
        <p:grpSpPr>
          <a:xfrm>
            <a:off x="35496" y="6519446"/>
            <a:ext cx="9073008" cy="341530"/>
            <a:chOff x="35496" y="6519446"/>
            <a:chExt cx="9073008" cy="341530"/>
          </a:xfrm>
        </p:grpSpPr>
        <p:sp>
          <p:nvSpPr>
            <p:cNvPr id="12" name="テキスト ボックス 11"/>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5" name="テキスト ボックス 14"/>
            <p:cNvSpPr txBox="1">
              <a:spLocks noChangeAspect="1"/>
            </p:cNvSpPr>
            <p:nvPr/>
          </p:nvSpPr>
          <p:spPr>
            <a:xfrm>
              <a:off x="3013224" y="6521450"/>
              <a:ext cx="2160000" cy="338554"/>
            </a:xfrm>
            <a:prstGeom prst="rect">
              <a:avLst/>
            </a:prstGeom>
            <a:solidFill>
              <a:schemeClr val="accent3">
                <a:lumMod val="40000"/>
                <a:lumOff val="60000"/>
              </a:schemeClr>
            </a:solidFill>
          </p:spPr>
          <p:txBody>
            <a:bodyPr wrap="squar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6" name="テキスト ボックス 15"/>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41399849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2669256"/>
            <a:ext cx="3528392" cy="2646294"/>
          </a:xfrm>
          <a:prstGeom prst="rect">
            <a:avLst/>
          </a:prstGeom>
        </p:spPr>
      </p:pic>
      <p:pic>
        <p:nvPicPr>
          <p:cNvPr id="17" name="図 5"/>
          <p:cNvPicPr>
            <a:picLocks noChangeAspect="1"/>
          </p:cNvPicPr>
          <p:nvPr/>
        </p:nvPicPr>
        <p:blipFill>
          <a:blip r:embed="rId4">
            <a:extLst>
              <a:ext uri="{28A0092B-C50C-407E-A947-70E740481C1C}">
                <a14:useLocalDpi xmlns:a14="http://schemas.microsoft.com/office/drawing/2010/main" val="0"/>
              </a:ext>
            </a:extLst>
          </a:blip>
          <a:srcRect l="-2716" r="1511"/>
          <a:stretch>
            <a:fillRect/>
          </a:stretch>
        </p:blipFill>
        <p:spPr bwMode="auto">
          <a:xfrm>
            <a:off x="718654" y="2696668"/>
            <a:ext cx="3565314" cy="264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30950" y="136388"/>
            <a:ext cx="8902352" cy="720000"/>
          </a:xfrm>
        </p:spPr>
        <p:txBody>
          <a:bodyPr>
            <a:noAutofit/>
          </a:bodyPr>
          <a:lstStyle/>
          <a:p>
            <a:pPr algn="l"/>
            <a:r>
              <a:rPr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第</a:t>
            </a:r>
            <a:r>
              <a:rPr lang="en-US" altLang="ja-JP"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2</a:t>
            </a:r>
            <a:r>
              <a:rPr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の危機　</a:t>
            </a: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自然に対する働きかけの縮小による危機</a:t>
            </a:r>
            <a:endParaRPr kumimoji="1" lang="ja-JP" altLang="en-US" sz="32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196752"/>
            <a:ext cx="8229600" cy="4857403"/>
          </a:xfrm>
        </p:spPr>
        <p:txBody>
          <a:bodyPr>
            <a:normAutofit/>
          </a:bodyPr>
          <a:lstStyle/>
          <a:p>
            <a:pPr marL="0" indent="0">
              <a:lnSpc>
                <a:spcPct val="130000"/>
              </a:lnSpc>
              <a:buNone/>
            </a:pPr>
            <a:r>
              <a:rPr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endParaRPr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9" name="角丸四角形 8"/>
          <p:cNvSpPr/>
          <p:nvPr/>
        </p:nvSpPr>
        <p:spPr>
          <a:xfrm>
            <a:off x="530720" y="1196752"/>
            <a:ext cx="8064000" cy="720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sz="28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人間活動によって維持されてきた里地里山の減少</a:t>
            </a:r>
            <a:endParaRPr lang="en-US" altLang="ja-JP" sz="28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3223" y="4130615"/>
            <a:ext cx="1620000" cy="1620000"/>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691" y="4130615"/>
            <a:ext cx="1757453" cy="1620000"/>
          </a:xfrm>
          <a:prstGeom prst="rect">
            <a:avLst/>
          </a:prstGeom>
        </p:spPr>
      </p:pic>
      <p:sp>
        <p:nvSpPr>
          <p:cNvPr id="8" name="テキスト ボックス 7"/>
          <p:cNvSpPr txBox="1"/>
          <p:nvPr/>
        </p:nvSpPr>
        <p:spPr>
          <a:xfrm>
            <a:off x="6189469" y="2130806"/>
            <a:ext cx="902811" cy="523220"/>
          </a:xfrm>
          <a:prstGeom prst="rect">
            <a:avLst/>
          </a:prstGeom>
          <a:noFill/>
        </p:spPr>
        <p:txBody>
          <a:bodyPr wrap="none" rtlCol="0">
            <a:spAutoFit/>
          </a:bodyPr>
          <a:lstStyle/>
          <a:p>
            <a:r>
              <a:rPr kumimoji="1"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水田</a:t>
            </a:r>
            <a:endParaRPr kumimoji="1" lang="ja-JP" altLang="en-US" sz="2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5" name="テキスト ボックス 14"/>
          <p:cNvSpPr txBox="1"/>
          <p:nvPr/>
        </p:nvSpPr>
        <p:spPr>
          <a:xfrm>
            <a:off x="1870782" y="2141094"/>
            <a:ext cx="1261884" cy="523220"/>
          </a:xfrm>
          <a:prstGeom prst="rect">
            <a:avLst/>
          </a:prstGeom>
          <a:noFill/>
        </p:spPr>
        <p:txBody>
          <a:bodyPr wrap="none" rtlCol="0">
            <a:spAutoFit/>
          </a:bodyPr>
          <a:lstStyle/>
          <a:p>
            <a:r>
              <a:rPr kumimoji="1"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雑木林</a:t>
            </a:r>
            <a:endParaRPr kumimoji="1" lang="ja-JP" altLang="en-US" sz="2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14" name="グループ化 13"/>
          <p:cNvGrpSpPr/>
          <p:nvPr/>
        </p:nvGrpSpPr>
        <p:grpSpPr>
          <a:xfrm>
            <a:off x="35496" y="6519446"/>
            <a:ext cx="9073008" cy="341530"/>
            <a:chOff x="35496" y="6519446"/>
            <a:chExt cx="9073008" cy="341530"/>
          </a:xfrm>
        </p:grpSpPr>
        <p:sp>
          <p:nvSpPr>
            <p:cNvPr id="18" name="テキスト ボックス 17"/>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9" name="テキスト ボックス 18"/>
            <p:cNvSpPr txBox="1">
              <a:spLocks noChangeAspect="1"/>
            </p:cNvSpPr>
            <p:nvPr/>
          </p:nvSpPr>
          <p:spPr>
            <a:xfrm>
              <a:off x="3013224" y="6521450"/>
              <a:ext cx="2160000" cy="338554"/>
            </a:xfrm>
            <a:prstGeom prst="rect">
              <a:avLst/>
            </a:prstGeom>
            <a:solidFill>
              <a:schemeClr val="accent3">
                <a:lumMod val="40000"/>
                <a:lumOff val="60000"/>
              </a:schemeClr>
            </a:solidFill>
          </p:spPr>
          <p:txBody>
            <a:bodyPr wrap="squar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0" name="テキスト ボックス 19"/>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23" name="テキスト ボックス 22"/>
          <p:cNvSpPr txBox="1"/>
          <p:nvPr/>
        </p:nvSpPr>
        <p:spPr>
          <a:xfrm>
            <a:off x="6359033" y="6179075"/>
            <a:ext cx="2441694" cy="215444"/>
          </a:xfrm>
          <a:prstGeom prst="rect">
            <a:avLst/>
          </a:prstGeom>
          <a:noFill/>
        </p:spPr>
        <p:txBody>
          <a:bodyPr wrap="none" rtlCol="0">
            <a:spAutoFit/>
          </a:bodyPr>
          <a:lstStyle/>
          <a:p>
            <a:r>
              <a:rPr lang="ja-JP" altLang="en-US" sz="800" dirty="0" smtClean="0">
                <a:latin typeface="HGS創英角ｺﾞｼｯｸUB" panose="020B0900000000000000" pitchFamily="50" charset="-128"/>
                <a:ea typeface="HGS創英角ｺﾞｼｯｸUB" panose="020B0900000000000000" pitchFamily="50" charset="-128"/>
              </a:rPr>
              <a:t>写真／（地独）大阪府立環境農林水産総合研究所</a:t>
            </a:r>
            <a:endParaRPr kumimoji="1" lang="ja-JP" altLang="en-US" sz="8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7921382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135227"/>
            <a:ext cx="8932537" cy="720000"/>
          </a:xfrm>
        </p:spPr>
        <p:txBody>
          <a:bodyPr>
            <a:noAutofit/>
          </a:bodyPr>
          <a:lstStyle/>
          <a:p>
            <a:r>
              <a:rPr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第</a:t>
            </a:r>
            <a:r>
              <a:rPr lang="en-US" altLang="ja-JP"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3</a:t>
            </a:r>
            <a:r>
              <a:rPr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の危機　</a:t>
            </a: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人間により持ち込まれたものによる危機</a:t>
            </a:r>
            <a:endParaRPr kumimoji="1" lang="ja-JP" altLang="en-US" sz="3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836712"/>
            <a:ext cx="8229600" cy="5544616"/>
          </a:xfrm>
        </p:spPr>
        <p:txBody>
          <a:bodyPr>
            <a:normAutofit/>
          </a:bodyPr>
          <a:lstStyle/>
          <a:p>
            <a:pPr marL="0" indent="0">
              <a:lnSpc>
                <a:spcPct val="130000"/>
              </a:lnSpc>
              <a:buNone/>
            </a:pPr>
            <a:endParaRPr lang="en-US" altLang="ja-JP" sz="2400" dirty="0" smtClean="0">
              <a:solidFill>
                <a:srgbClr val="FF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endParaRPr lang="en-US" altLang="ja-JP" sz="2400" dirty="0" smtClean="0">
              <a:solidFill>
                <a:srgbClr val="FF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角丸四角形 5"/>
          <p:cNvSpPr/>
          <p:nvPr/>
        </p:nvSpPr>
        <p:spPr>
          <a:xfrm>
            <a:off x="530720" y="1196752"/>
            <a:ext cx="8064000" cy="720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sz="28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外</a:t>
            </a:r>
            <a:r>
              <a:rPr lang="ja-JP" altLang="en-US" sz="28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来生物による影響</a:t>
            </a:r>
            <a:endParaRPr lang="en-US" altLang="ja-JP" sz="28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3" name="角丸四角形 12"/>
          <p:cNvSpPr/>
          <p:nvPr/>
        </p:nvSpPr>
        <p:spPr>
          <a:xfrm>
            <a:off x="251520" y="2204864"/>
            <a:ext cx="4320480" cy="3384000"/>
          </a:xfrm>
          <a:prstGeom prst="roundRect">
            <a:avLst/>
          </a:prstGeom>
          <a:solidFill>
            <a:schemeClr val="bg1"/>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4" name="角丸四角形 13"/>
          <p:cNvSpPr/>
          <p:nvPr/>
        </p:nvSpPr>
        <p:spPr>
          <a:xfrm>
            <a:off x="1259632" y="2008272"/>
            <a:ext cx="2457797" cy="504056"/>
          </a:xfrm>
          <a:prstGeom prst="roundRect">
            <a:avLst/>
          </a:prstGeom>
          <a:solidFill>
            <a:srgbClr val="FFFF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rgbClr val="FF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国外外来生物</a:t>
            </a:r>
            <a:endParaRPr kumimoji="1" lang="ja-JP" altLang="en-US" sz="2800" dirty="0">
              <a:solidFill>
                <a:srgbClr val="FF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9" name="テキスト ボックス 18"/>
          <p:cNvSpPr txBox="1"/>
          <p:nvPr/>
        </p:nvSpPr>
        <p:spPr>
          <a:xfrm>
            <a:off x="446150" y="2636912"/>
            <a:ext cx="3934089" cy="461665"/>
          </a:xfrm>
          <a:prstGeom prst="rect">
            <a:avLst/>
          </a:prstGeom>
          <a:noFill/>
        </p:spPr>
        <p:txBody>
          <a:bodyPr wrap="none" rtlCol="0">
            <a:spAutoFit/>
          </a:bodyPr>
          <a:lstStyle/>
          <a:p>
            <a:pPr algn="ctr"/>
            <a:r>
              <a:rPr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外国から日本に持ち込まれた</a:t>
            </a:r>
            <a:endParaRPr kumimoji="1" lang="ja-JP" altLang="en-US"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1" name="テキスト ボックス 20"/>
          <p:cNvSpPr txBox="1"/>
          <p:nvPr/>
        </p:nvSpPr>
        <p:spPr>
          <a:xfrm>
            <a:off x="4468706" y="2636912"/>
            <a:ext cx="4528804" cy="461665"/>
          </a:xfrm>
          <a:prstGeom prst="rect">
            <a:avLst/>
          </a:prstGeom>
          <a:noFill/>
        </p:spPr>
        <p:txBody>
          <a:bodyPr wrap="none" rtlCol="0">
            <a:spAutoFit/>
          </a:bodyPr>
          <a:lstStyle/>
          <a:p>
            <a:pPr algn="ctr"/>
            <a:r>
              <a:rPr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日本の他の場所から持ち込まれた</a:t>
            </a:r>
            <a:endParaRPr kumimoji="1" lang="ja-JP" altLang="en-US"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25" name="Picture 5"/>
          <p:cNvPicPr>
            <a:picLocks noChangeAspect="1" noChangeArrowheads="1"/>
          </p:cNvPicPr>
          <p:nvPr/>
        </p:nvPicPr>
        <p:blipFill>
          <a:blip r:embed="rId3" cstate="print"/>
          <a:srcRect t="1871" b="6463"/>
          <a:stretch>
            <a:fillRect/>
          </a:stretch>
        </p:blipFill>
        <p:spPr bwMode="auto">
          <a:xfrm>
            <a:off x="395536" y="3140968"/>
            <a:ext cx="1674404" cy="1800200"/>
          </a:xfrm>
          <a:prstGeom prst="rect">
            <a:avLst/>
          </a:prstGeom>
          <a:noFill/>
          <a:ln w="9525">
            <a:noFill/>
            <a:miter lim="800000"/>
            <a:headEnd/>
            <a:tailEnd/>
          </a:ln>
        </p:spPr>
      </p:pic>
      <p:pic>
        <p:nvPicPr>
          <p:cNvPr id="8" name="図 7"/>
          <p:cNvPicPr>
            <a:picLocks noChangeAspect="1"/>
          </p:cNvPicPr>
          <p:nvPr/>
        </p:nvPicPr>
        <p:blipFill>
          <a:blip r:embed="rId4"/>
          <a:stretch>
            <a:fillRect/>
          </a:stretch>
        </p:blipFill>
        <p:spPr>
          <a:xfrm>
            <a:off x="2367693" y="3284984"/>
            <a:ext cx="1988283" cy="1440000"/>
          </a:xfrm>
          <a:prstGeom prst="rect">
            <a:avLst/>
          </a:prstGeom>
          <a:ln>
            <a:noFill/>
          </a:ln>
          <a:effectLst/>
        </p:spPr>
      </p:pic>
      <p:sp>
        <p:nvSpPr>
          <p:cNvPr id="26" name="環状矢印 25"/>
          <p:cNvSpPr/>
          <p:nvPr/>
        </p:nvSpPr>
        <p:spPr>
          <a:xfrm rot="11583233">
            <a:off x="1267736" y="3357950"/>
            <a:ext cx="2160240" cy="2088232"/>
          </a:xfrm>
          <a:prstGeom prst="circularArrow">
            <a:avLst>
              <a:gd name="adj1" fmla="val 8591"/>
              <a:gd name="adj2" fmla="val 1142319"/>
              <a:gd name="adj3" fmla="val 20239822"/>
              <a:gd name="adj4" fmla="val 13099592"/>
              <a:gd name="adj5" fmla="val 125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9" name="角丸四角形 8"/>
          <p:cNvSpPr/>
          <p:nvPr/>
        </p:nvSpPr>
        <p:spPr>
          <a:xfrm>
            <a:off x="251520" y="5665440"/>
            <a:ext cx="8640960" cy="6840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在来生物の捕食や繁殖への影響、農作物への被害</a:t>
            </a:r>
            <a:endParaRPr kumimoji="1" lang="ja-JP" altLang="en-US" sz="28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24" name="Picture 5"/>
          <p:cNvPicPr>
            <a:picLocks noChangeAspect="1" noChangeArrowheads="1"/>
          </p:cNvPicPr>
          <p:nvPr/>
        </p:nvPicPr>
        <p:blipFill>
          <a:blip r:embed="rId3" cstate="print"/>
          <a:srcRect t="1871" b="6463"/>
          <a:stretch>
            <a:fillRect/>
          </a:stretch>
        </p:blipFill>
        <p:spPr bwMode="auto">
          <a:xfrm>
            <a:off x="6371935" y="3068960"/>
            <a:ext cx="2376529" cy="2555076"/>
          </a:xfrm>
          <a:prstGeom prst="rect">
            <a:avLst/>
          </a:prstGeom>
          <a:noFill/>
          <a:ln w="9525">
            <a:noFill/>
            <a:miter lim="800000"/>
            <a:headEnd/>
            <a:tailEnd/>
          </a:ln>
        </p:spPr>
      </p:pic>
      <p:sp>
        <p:nvSpPr>
          <p:cNvPr id="23" name="環状矢印 22"/>
          <p:cNvSpPr/>
          <p:nvPr/>
        </p:nvSpPr>
        <p:spPr>
          <a:xfrm rot="9331410" flipH="1" flipV="1">
            <a:off x="6879108" y="3743330"/>
            <a:ext cx="1013191" cy="1460886"/>
          </a:xfrm>
          <a:prstGeom prst="circularArrow">
            <a:avLst>
              <a:gd name="adj1" fmla="val 23468"/>
              <a:gd name="adj2" fmla="val 2048485"/>
              <a:gd name="adj3" fmla="val 20167932"/>
              <a:gd name="adj4" fmla="val 10976364"/>
              <a:gd name="adj5" fmla="val 2048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7" name="図 6"/>
          <p:cNvPicPr>
            <a:picLocks noChangeAspect="1"/>
          </p:cNvPicPr>
          <p:nvPr/>
        </p:nvPicPr>
        <p:blipFill rotWithShape="1">
          <a:blip r:embed="rId5"/>
          <a:srcRect l="5593" t="4069" r="11465" b="2099"/>
          <a:stretch/>
        </p:blipFill>
        <p:spPr>
          <a:xfrm>
            <a:off x="5004048" y="3284984"/>
            <a:ext cx="1697142" cy="1440000"/>
          </a:xfrm>
          <a:prstGeom prst="rect">
            <a:avLst/>
          </a:prstGeom>
          <a:noFill/>
          <a:ln>
            <a:noFill/>
          </a:ln>
        </p:spPr>
      </p:pic>
      <p:sp>
        <p:nvSpPr>
          <p:cNvPr id="15" name="角丸四角形 14"/>
          <p:cNvSpPr/>
          <p:nvPr/>
        </p:nvSpPr>
        <p:spPr>
          <a:xfrm>
            <a:off x="4572000" y="2204864"/>
            <a:ext cx="4320480" cy="3384000"/>
          </a:xfrm>
          <a:prstGeom prst="roundRect">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7" name="角丸四角形 16"/>
          <p:cNvSpPr/>
          <p:nvPr/>
        </p:nvSpPr>
        <p:spPr>
          <a:xfrm>
            <a:off x="5589637" y="1999888"/>
            <a:ext cx="2457797" cy="504056"/>
          </a:xfrm>
          <a:prstGeom prst="roundRect">
            <a:avLst/>
          </a:prstGeom>
          <a:solidFill>
            <a:srgbClr val="FFFFCC"/>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rgbClr val="0070C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国内外来生物</a:t>
            </a:r>
            <a:endParaRPr kumimoji="1" lang="ja-JP" altLang="en-US" sz="2800" dirty="0">
              <a:solidFill>
                <a:srgbClr val="0070C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27" name="グループ化 26"/>
          <p:cNvGrpSpPr/>
          <p:nvPr/>
        </p:nvGrpSpPr>
        <p:grpSpPr>
          <a:xfrm>
            <a:off x="35496" y="6519446"/>
            <a:ext cx="9073008" cy="341530"/>
            <a:chOff x="35496" y="6519446"/>
            <a:chExt cx="9073008" cy="341530"/>
          </a:xfrm>
        </p:grpSpPr>
        <p:sp>
          <p:nvSpPr>
            <p:cNvPr id="28" name="テキスト ボックス 27"/>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9" name="テキスト ボックス 28"/>
            <p:cNvSpPr txBox="1">
              <a:spLocks noChangeAspect="1"/>
            </p:cNvSpPr>
            <p:nvPr/>
          </p:nvSpPr>
          <p:spPr>
            <a:xfrm>
              <a:off x="3013224" y="6521450"/>
              <a:ext cx="2160000" cy="338554"/>
            </a:xfrm>
            <a:prstGeom prst="rect">
              <a:avLst/>
            </a:prstGeom>
            <a:solidFill>
              <a:schemeClr val="accent3">
                <a:lumMod val="40000"/>
                <a:lumOff val="60000"/>
              </a:schemeClr>
            </a:solidFill>
          </p:spPr>
          <p:txBody>
            <a:bodyPr wrap="squar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0" name="テキスト ボックス 29"/>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31" name="テキスト ボックス 30"/>
          <p:cNvSpPr txBox="1"/>
          <p:nvPr/>
        </p:nvSpPr>
        <p:spPr>
          <a:xfrm>
            <a:off x="6503049" y="6248402"/>
            <a:ext cx="2441694" cy="215444"/>
          </a:xfrm>
          <a:prstGeom prst="rect">
            <a:avLst/>
          </a:prstGeom>
          <a:noFill/>
        </p:spPr>
        <p:txBody>
          <a:bodyPr wrap="none" rtlCol="0">
            <a:spAutoFit/>
          </a:bodyPr>
          <a:lstStyle/>
          <a:p>
            <a:r>
              <a:rPr lang="ja-JP" altLang="en-US" sz="800" dirty="0" smtClean="0">
                <a:latin typeface="HGS創英角ｺﾞｼｯｸUB" panose="020B0900000000000000" pitchFamily="50" charset="-128"/>
                <a:ea typeface="HGS創英角ｺﾞｼｯｸUB" panose="020B0900000000000000" pitchFamily="50" charset="-128"/>
              </a:rPr>
              <a:t>写真／（地独）大阪府立環境農林水産総合研究所</a:t>
            </a:r>
            <a:endParaRPr kumimoji="1" lang="ja-JP" altLang="en-US" sz="800" dirty="0">
              <a:latin typeface="HGS創英角ｺﾞｼｯｸUB" panose="020B0900000000000000" pitchFamily="50" charset="-128"/>
              <a:ea typeface="HGS創英角ｺﾞｼｯｸUB" panose="020B0900000000000000" pitchFamily="50" charset="-128"/>
            </a:endParaRPr>
          </a:p>
        </p:txBody>
      </p:sp>
      <p:sp>
        <p:nvSpPr>
          <p:cNvPr id="32" name="テキスト ボックス 31"/>
          <p:cNvSpPr txBox="1"/>
          <p:nvPr/>
        </p:nvSpPr>
        <p:spPr>
          <a:xfrm>
            <a:off x="2677057" y="4690444"/>
            <a:ext cx="1822935" cy="261610"/>
          </a:xfrm>
          <a:prstGeom prst="rect">
            <a:avLst/>
          </a:prstGeom>
          <a:noFill/>
        </p:spPr>
        <p:txBody>
          <a:bodyPr wrap="none" rtlCol="0">
            <a:spAutoFit/>
          </a:bodyPr>
          <a:lstStyle/>
          <a:p>
            <a:r>
              <a:rPr lang="ja-JP" altLang="en-US" sz="1100" dirty="0" smtClean="0"/>
              <a:t>オオクチバス（ブラックバス）</a:t>
            </a:r>
            <a:endParaRPr kumimoji="1" lang="ja-JP" altLang="en-US" sz="1100" dirty="0"/>
          </a:p>
        </p:txBody>
      </p:sp>
      <p:sp>
        <p:nvSpPr>
          <p:cNvPr id="33" name="テキスト ボックス 32"/>
          <p:cNvSpPr txBox="1"/>
          <p:nvPr/>
        </p:nvSpPr>
        <p:spPr>
          <a:xfrm>
            <a:off x="5845331" y="4690444"/>
            <a:ext cx="958917" cy="261610"/>
          </a:xfrm>
          <a:prstGeom prst="rect">
            <a:avLst/>
          </a:prstGeom>
          <a:noFill/>
        </p:spPr>
        <p:txBody>
          <a:bodyPr wrap="none" rtlCol="0">
            <a:spAutoFit/>
          </a:bodyPr>
          <a:lstStyle/>
          <a:p>
            <a:r>
              <a:rPr lang="ja-JP" altLang="en-US" sz="1100" dirty="0" smtClean="0"/>
              <a:t>ゲンジボタル</a:t>
            </a:r>
            <a:endParaRPr kumimoji="1" lang="ja-JP" altLang="en-US" sz="1100" dirty="0"/>
          </a:p>
        </p:txBody>
      </p:sp>
    </p:spTree>
    <p:extLst>
      <p:ext uri="{BB962C8B-B14F-4D97-AF65-F5344CB8AC3E}">
        <p14:creationId xmlns:p14="http://schemas.microsoft.com/office/powerpoint/2010/main" val="31921865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30018"/>
            <a:ext cx="8229600" cy="720000"/>
          </a:xfrm>
        </p:spPr>
        <p:txBody>
          <a:bodyPr>
            <a:noAutofit/>
          </a:bodyPr>
          <a:lstStyle/>
          <a:p>
            <a:r>
              <a:rPr kumimoji="1"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特定外来生物</a:t>
            </a: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268760"/>
            <a:ext cx="8365502" cy="4857403"/>
          </a:xfrm>
        </p:spPr>
        <p:txBody>
          <a:bodyPr>
            <a:normAutofit/>
          </a:bodyPr>
          <a:lstStyle/>
          <a:p>
            <a:pPr marL="0" indent="0">
              <a:lnSpc>
                <a:spcPct val="130000"/>
              </a:lnSpc>
              <a:buNone/>
            </a:pP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とくに日本の生態系や人間に及ぼす被害が大きい生物</a:t>
            </a:r>
            <a:endParaRPr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r>
              <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外来生物法により、飼育・運搬</a:t>
            </a: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等を厳しく制限</a:t>
            </a: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317890"/>
            <a:ext cx="1941507" cy="1456130"/>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9494" y="3317890"/>
            <a:ext cx="2013770" cy="1456130"/>
          </a:xfrm>
          <a:prstGeom prst="rect">
            <a:avLst/>
          </a:prstGeom>
        </p:spPr>
      </p:pic>
      <p:sp>
        <p:nvSpPr>
          <p:cNvPr id="8" name="テキスト ボックス 7"/>
          <p:cNvSpPr txBox="1"/>
          <p:nvPr/>
        </p:nvSpPr>
        <p:spPr>
          <a:xfrm>
            <a:off x="635383" y="4881354"/>
            <a:ext cx="1848385" cy="400110"/>
          </a:xfrm>
          <a:prstGeom prst="rect">
            <a:avLst/>
          </a:prstGeom>
          <a:noFill/>
        </p:spPr>
        <p:txBody>
          <a:bodyPr wrap="square" rtlCol="0">
            <a:spAutoFit/>
          </a:bodyPr>
          <a:lstStyle/>
          <a:p>
            <a:r>
              <a:rPr kumimoji="1"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ウシガエル</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9" name="テキスト ボックス 8"/>
          <p:cNvSpPr txBox="1"/>
          <p:nvPr/>
        </p:nvSpPr>
        <p:spPr>
          <a:xfrm>
            <a:off x="2339752" y="4881354"/>
            <a:ext cx="2735689" cy="707886"/>
          </a:xfrm>
          <a:prstGeom prst="rect">
            <a:avLst/>
          </a:prstGeom>
          <a:noFill/>
        </p:spPr>
        <p:txBody>
          <a:bodyPr wrap="square" rtlCol="0">
            <a:spAutoFit/>
          </a:bodyPr>
          <a:lstStyle/>
          <a:p>
            <a:pPr algn="ctr"/>
            <a:r>
              <a:rPr kumimoji="1"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オオクチバス</a:t>
            </a:r>
            <a:endParaRPr kumimoji="1" lang="en-US" altLang="ja-JP"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a:r>
              <a:rPr kumimoji="1"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（ブラックバス）</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0" name="テキスト ボックス 9"/>
          <p:cNvSpPr txBox="1"/>
          <p:nvPr/>
        </p:nvSpPr>
        <p:spPr>
          <a:xfrm>
            <a:off x="6628537" y="4869535"/>
            <a:ext cx="2551975" cy="400110"/>
          </a:xfrm>
          <a:prstGeom prst="rect">
            <a:avLst/>
          </a:prstGeom>
          <a:noFill/>
        </p:spPr>
        <p:txBody>
          <a:bodyPr wrap="square" rtlCol="0">
            <a:spAutoFit/>
          </a:bodyPr>
          <a:lstStyle/>
          <a:p>
            <a:pPr algn="ctr"/>
            <a:r>
              <a:rPr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クビアカツヤカミキリ</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l="32094" t="22400" r="25337" b="34201"/>
          <a:stretch/>
        </p:blipFill>
        <p:spPr>
          <a:xfrm>
            <a:off x="4876664" y="3317890"/>
            <a:ext cx="1904382" cy="1456130"/>
          </a:xfrm>
          <a:prstGeom prst="rect">
            <a:avLst/>
          </a:prstGeom>
        </p:spPr>
      </p:pic>
      <p:sp>
        <p:nvSpPr>
          <p:cNvPr id="12" name="テキスト ボックス 11"/>
          <p:cNvSpPr txBox="1"/>
          <p:nvPr/>
        </p:nvSpPr>
        <p:spPr>
          <a:xfrm>
            <a:off x="4996949" y="4869535"/>
            <a:ext cx="1518395" cy="400110"/>
          </a:xfrm>
          <a:prstGeom prst="rect">
            <a:avLst/>
          </a:prstGeom>
          <a:noFill/>
        </p:spPr>
        <p:txBody>
          <a:bodyPr wrap="square" rtlCol="0">
            <a:spAutoFit/>
          </a:bodyPr>
          <a:lstStyle/>
          <a:p>
            <a:r>
              <a:rPr kumimoji="1"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アライグマ</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15" name="グループ化 14"/>
          <p:cNvGrpSpPr/>
          <p:nvPr/>
        </p:nvGrpSpPr>
        <p:grpSpPr>
          <a:xfrm>
            <a:off x="35496" y="6519446"/>
            <a:ext cx="9073008" cy="341530"/>
            <a:chOff x="35496" y="6519446"/>
            <a:chExt cx="9073008" cy="341530"/>
          </a:xfrm>
        </p:grpSpPr>
        <p:sp>
          <p:nvSpPr>
            <p:cNvPr id="17" name="テキスト ボックス 16"/>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0" name="テキスト ボックス 19"/>
            <p:cNvSpPr txBox="1">
              <a:spLocks noChangeAspect="1"/>
            </p:cNvSpPr>
            <p:nvPr/>
          </p:nvSpPr>
          <p:spPr>
            <a:xfrm>
              <a:off x="3013224" y="6521450"/>
              <a:ext cx="2160000" cy="338554"/>
            </a:xfrm>
            <a:prstGeom prst="rect">
              <a:avLst/>
            </a:prstGeom>
            <a:solidFill>
              <a:schemeClr val="accent3">
                <a:lumMod val="40000"/>
                <a:lumOff val="60000"/>
              </a:schemeClr>
            </a:solidFill>
          </p:spPr>
          <p:txBody>
            <a:bodyPr wrap="squar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1" name="テキスト ボックス 20"/>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22" name="テキスト ボックス 21"/>
          <p:cNvSpPr txBox="1"/>
          <p:nvPr/>
        </p:nvSpPr>
        <p:spPr>
          <a:xfrm>
            <a:off x="6503049" y="6237892"/>
            <a:ext cx="2441694" cy="215444"/>
          </a:xfrm>
          <a:prstGeom prst="rect">
            <a:avLst/>
          </a:prstGeom>
          <a:noFill/>
        </p:spPr>
        <p:txBody>
          <a:bodyPr wrap="none" rtlCol="0">
            <a:spAutoFit/>
          </a:bodyPr>
          <a:lstStyle/>
          <a:p>
            <a:r>
              <a:rPr lang="ja-JP" altLang="en-US" sz="800" dirty="0" smtClean="0">
                <a:latin typeface="HGS創英角ｺﾞｼｯｸUB" panose="020B0900000000000000" pitchFamily="50" charset="-128"/>
                <a:ea typeface="HGS創英角ｺﾞｼｯｸUB" panose="020B0900000000000000" pitchFamily="50" charset="-128"/>
              </a:rPr>
              <a:t>写真／（地独）大阪府立環境農林水産総合研究所</a:t>
            </a:r>
            <a:endParaRPr kumimoji="1" lang="ja-JP" altLang="en-US" sz="800" dirty="0">
              <a:latin typeface="HGS創英角ｺﾞｼｯｸUB" panose="020B0900000000000000" pitchFamily="50" charset="-128"/>
              <a:ea typeface="HGS創英角ｺﾞｼｯｸUB" panose="020B0900000000000000" pitchFamily="50" charset="-128"/>
            </a:endParaRPr>
          </a:p>
        </p:txBody>
      </p:sp>
      <p:pic>
        <p:nvPicPr>
          <p:cNvPr id="18" name="図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47984" y="3302644"/>
            <a:ext cx="1944000" cy="14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25856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dirty="0" smtClean="0">
                <a:latin typeface="HGP創英角ｺﾞｼｯｸUB" panose="020B0900000000000000" pitchFamily="50" charset="-128"/>
                <a:ea typeface="HGP創英角ｺﾞｼｯｸUB" panose="020B0900000000000000" pitchFamily="50" charset="-128"/>
              </a:rPr>
              <a:t>外来生物は全部悪者？</a:t>
            </a:r>
            <a:endParaRPr kumimoji="1" lang="ja-JP" altLang="en-US" dirty="0">
              <a:latin typeface="HGP創英角ｺﾞｼｯｸUB" panose="020B0900000000000000" pitchFamily="50" charset="-128"/>
              <a:ea typeface="HGP創英角ｺﾞｼｯｸUB" panose="020B0900000000000000" pitchFamily="50" charset="-128"/>
            </a:endParaRPr>
          </a:p>
        </p:txBody>
      </p:sp>
      <p:pic>
        <p:nvPicPr>
          <p:cNvPr id="4" name="コンテンツ プレースホルダー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9879" r="9084" b="9578"/>
          <a:stretch/>
        </p:blipFill>
        <p:spPr>
          <a:xfrm>
            <a:off x="570278" y="2205824"/>
            <a:ext cx="2213771" cy="1965600"/>
          </a:xfrm>
        </p:spPr>
      </p:pic>
      <p:sp>
        <p:nvSpPr>
          <p:cNvPr id="5" name="コンテンツ プレースホルダー 2"/>
          <p:cNvSpPr txBox="1">
            <a:spLocks/>
          </p:cNvSpPr>
          <p:nvPr/>
        </p:nvSpPr>
        <p:spPr>
          <a:xfrm>
            <a:off x="393628" y="1124744"/>
            <a:ext cx="5834556"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ct val="130000"/>
              </a:lnSpc>
              <a:buFont typeface="Arial" pitchFamily="34" charset="0"/>
              <a:buNone/>
            </a:pP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私達の役に立っている外来生物もいる</a:t>
            </a:r>
            <a:endPar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コンテンツ プレースホルダー 2"/>
          <p:cNvSpPr txBox="1">
            <a:spLocks/>
          </p:cNvSpPr>
          <p:nvPr/>
        </p:nvSpPr>
        <p:spPr>
          <a:xfrm>
            <a:off x="465636" y="5195292"/>
            <a:ext cx="8570860" cy="12961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ct val="130000"/>
              </a:lnSpc>
              <a:buFont typeface="Arial" pitchFamily="34" charset="0"/>
              <a:buNone/>
            </a:pP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外へ逃げ出した場合の影響を予測することは不可能</a:t>
            </a:r>
            <a:endParaRPr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Font typeface="Arial" pitchFamily="34" charset="0"/>
              <a:buNone/>
            </a:pPr>
            <a:r>
              <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外</a:t>
            </a: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来生物の持込や飼育、栽培は慎重に</a:t>
            </a:r>
            <a:endPar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 name="テキスト ボックス 2"/>
          <p:cNvSpPr txBox="1"/>
          <p:nvPr/>
        </p:nvSpPr>
        <p:spPr>
          <a:xfrm>
            <a:off x="4658984" y="4372558"/>
            <a:ext cx="4031873" cy="400110"/>
          </a:xfrm>
          <a:prstGeom prst="rect">
            <a:avLst/>
          </a:prstGeom>
          <a:noFill/>
        </p:spPr>
        <p:txBody>
          <a:bodyPr wrap="none" rtlCol="0">
            <a:spAutoFit/>
          </a:bodyPr>
          <a:lstStyle/>
          <a:p>
            <a:r>
              <a:rPr kumimoji="1" lang="ja-JP" altLang="en-US" sz="2000" dirty="0" smtClean="0">
                <a:latin typeface="HGS創英角ｺﾞｼｯｸUB" panose="020B0900000000000000" pitchFamily="50" charset="-128"/>
                <a:ea typeface="HGS創英角ｺﾞｼｯｸUB" panose="020B0900000000000000" pitchFamily="50" charset="-128"/>
              </a:rPr>
              <a:t>動物園の動物、ペット、作物など</a:t>
            </a:r>
            <a:endParaRPr kumimoji="1" lang="ja-JP" altLang="en-US" sz="2000" dirty="0">
              <a:latin typeface="HGS創英角ｺﾞｼｯｸUB" panose="020B0900000000000000" pitchFamily="50" charset="-128"/>
              <a:ea typeface="HGS創英角ｺﾞｼｯｸUB" panose="020B0900000000000000" pitchFamily="50" charset="-128"/>
            </a:endParaRPr>
          </a:p>
        </p:txBody>
      </p:sp>
      <p:sp>
        <p:nvSpPr>
          <p:cNvPr id="7" name="テキスト ボックス 6"/>
          <p:cNvSpPr txBox="1"/>
          <p:nvPr/>
        </p:nvSpPr>
        <p:spPr>
          <a:xfrm>
            <a:off x="107504" y="4869160"/>
            <a:ext cx="1569660" cy="369332"/>
          </a:xfrm>
          <a:prstGeom prst="rect">
            <a:avLst/>
          </a:prstGeom>
          <a:noFill/>
        </p:spPr>
        <p:txBody>
          <a:bodyPr wrap="none" rtlCol="0">
            <a:spAutoFit/>
          </a:bodyPr>
          <a:lstStyle/>
          <a:p>
            <a:r>
              <a:rPr kumimoji="1" lang="ja-JP" altLang="en-US" dirty="0" smtClean="0">
                <a:latin typeface="HGS創英角ｺﾞｼｯｸUB" panose="020B0900000000000000" pitchFamily="50" charset="-128"/>
                <a:ea typeface="HGS創英角ｺﾞｼｯｸUB" panose="020B0900000000000000" pitchFamily="50" charset="-128"/>
              </a:rPr>
              <a:t>しかし・・・</a:t>
            </a:r>
            <a:endParaRPr kumimoji="1" lang="ja-JP" altLang="en-US" dirty="0">
              <a:latin typeface="HGS創英角ｺﾞｼｯｸUB" panose="020B0900000000000000" pitchFamily="50" charset="-128"/>
              <a:ea typeface="HGS創英角ｺﾞｼｯｸUB" panose="020B0900000000000000" pitchFamily="50" charset="-128"/>
            </a:endParaRPr>
          </a:p>
        </p:txBody>
      </p:sp>
      <p:grpSp>
        <p:nvGrpSpPr>
          <p:cNvPr id="9" name="グループ化 8"/>
          <p:cNvGrpSpPr/>
          <p:nvPr/>
        </p:nvGrpSpPr>
        <p:grpSpPr>
          <a:xfrm>
            <a:off x="35496" y="6519446"/>
            <a:ext cx="9073008" cy="341530"/>
            <a:chOff x="35496" y="6519446"/>
            <a:chExt cx="9073008" cy="341530"/>
          </a:xfrm>
        </p:grpSpPr>
        <p:sp>
          <p:nvSpPr>
            <p:cNvPr id="10" name="テキスト ボックス 9"/>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1" name="テキスト ボックス 10"/>
            <p:cNvSpPr txBox="1">
              <a:spLocks noChangeAspect="1"/>
            </p:cNvSpPr>
            <p:nvPr/>
          </p:nvSpPr>
          <p:spPr>
            <a:xfrm>
              <a:off x="3013224" y="6521450"/>
              <a:ext cx="2160000" cy="338554"/>
            </a:xfrm>
            <a:prstGeom prst="rect">
              <a:avLst/>
            </a:prstGeom>
            <a:solidFill>
              <a:schemeClr val="accent3">
                <a:lumMod val="40000"/>
                <a:lumOff val="60000"/>
              </a:schemeClr>
            </a:solidFill>
          </p:spPr>
          <p:txBody>
            <a:bodyPr wrap="squar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2" name="テキスト ボックス 11"/>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13" name="テキスト ボックス 12"/>
          <p:cNvSpPr txBox="1"/>
          <p:nvPr/>
        </p:nvSpPr>
        <p:spPr>
          <a:xfrm>
            <a:off x="402114" y="4149660"/>
            <a:ext cx="2441694" cy="215444"/>
          </a:xfrm>
          <a:prstGeom prst="rect">
            <a:avLst/>
          </a:prstGeom>
          <a:noFill/>
        </p:spPr>
        <p:txBody>
          <a:bodyPr wrap="none" rtlCol="0">
            <a:spAutoFit/>
          </a:bodyPr>
          <a:lstStyle/>
          <a:p>
            <a:r>
              <a:rPr lang="ja-JP" altLang="en-US" sz="800" dirty="0" smtClean="0">
                <a:latin typeface="HGS創英角ｺﾞｼｯｸUB" panose="020B0900000000000000" pitchFamily="50" charset="-128"/>
                <a:ea typeface="HGS創英角ｺﾞｼｯｸUB" panose="020B0900000000000000" pitchFamily="50" charset="-128"/>
              </a:rPr>
              <a:t>写真／（地独）大阪府立環境農林水産総合研究所</a:t>
            </a:r>
            <a:endParaRPr kumimoji="1" lang="ja-JP" altLang="en-US" sz="800" dirty="0">
              <a:latin typeface="HGS創英角ｺﾞｼｯｸUB" panose="020B0900000000000000" pitchFamily="50" charset="-128"/>
              <a:ea typeface="HGS創英角ｺﾞｼｯｸUB" panose="020B0900000000000000" pitchFamily="50" charset="-128"/>
            </a:endParaRPr>
          </a:p>
        </p:txBody>
      </p:sp>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6417" y="2197108"/>
            <a:ext cx="2620800" cy="1965600"/>
          </a:xfrm>
          <a:prstGeom prst="rect">
            <a:avLst/>
          </a:prstGeom>
        </p:spPr>
      </p:pic>
      <p:sp>
        <p:nvSpPr>
          <p:cNvPr id="16" name="テキスト ボックス 15"/>
          <p:cNvSpPr txBox="1"/>
          <p:nvPr/>
        </p:nvSpPr>
        <p:spPr>
          <a:xfrm>
            <a:off x="4893325" y="4149487"/>
            <a:ext cx="902811" cy="215444"/>
          </a:xfrm>
          <a:prstGeom prst="rect">
            <a:avLst/>
          </a:prstGeom>
          <a:noFill/>
        </p:spPr>
        <p:txBody>
          <a:bodyPr wrap="none" rtlCol="0">
            <a:spAutoFit/>
          </a:bodyPr>
          <a:lstStyle/>
          <a:p>
            <a:r>
              <a:rPr lang="ja-JP" altLang="en-US" sz="800" dirty="0" smtClean="0">
                <a:latin typeface="HGS創英角ｺﾞｼｯｸUB" panose="020B0900000000000000" pitchFamily="50" charset="-128"/>
                <a:ea typeface="HGS創英角ｺﾞｼｯｸUB" panose="020B0900000000000000" pitchFamily="50" charset="-128"/>
              </a:rPr>
              <a:t>写真／東口信行</a:t>
            </a:r>
            <a:endParaRPr kumimoji="1" lang="ja-JP" altLang="en-US" sz="800" dirty="0">
              <a:latin typeface="HGS創英角ｺﾞｼｯｸUB" panose="020B0900000000000000" pitchFamily="50" charset="-128"/>
              <a:ea typeface="HGS創英角ｺﾞｼｯｸUB" panose="020B0900000000000000" pitchFamily="50" charset="-128"/>
            </a:endParaRPr>
          </a:p>
        </p:txBody>
      </p:sp>
      <p:sp>
        <p:nvSpPr>
          <p:cNvPr id="17" name="テキスト ボックス 16"/>
          <p:cNvSpPr txBox="1"/>
          <p:nvPr/>
        </p:nvSpPr>
        <p:spPr>
          <a:xfrm>
            <a:off x="1320754" y="1888117"/>
            <a:ext cx="849913" cy="369332"/>
          </a:xfrm>
          <a:prstGeom prst="rect">
            <a:avLst/>
          </a:prstGeom>
          <a:noFill/>
        </p:spPr>
        <p:txBody>
          <a:bodyPr wrap="none" rtlCol="0">
            <a:spAutoFit/>
          </a:bodyPr>
          <a:lstStyle/>
          <a:p>
            <a:r>
              <a:rPr kumimoji="1" lang="ja-JP" altLang="en-US" dirty="0" smtClean="0"/>
              <a:t>パンダ</a:t>
            </a:r>
            <a:endParaRPr kumimoji="1" lang="ja-JP" altLang="en-US" dirty="0"/>
          </a:p>
        </p:txBody>
      </p:sp>
      <p:sp>
        <p:nvSpPr>
          <p:cNvPr id="18" name="テキスト ボックス 17"/>
          <p:cNvSpPr txBox="1"/>
          <p:nvPr/>
        </p:nvSpPr>
        <p:spPr>
          <a:xfrm>
            <a:off x="3707904" y="1855710"/>
            <a:ext cx="1516762" cy="369332"/>
          </a:xfrm>
          <a:prstGeom prst="rect">
            <a:avLst/>
          </a:prstGeom>
          <a:noFill/>
        </p:spPr>
        <p:txBody>
          <a:bodyPr wrap="none" rtlCol="0">
            <a:spAutoFit/>
          </a:bodyPr>
          <a:lstStyle/>
          <a:p>
            <a:r>
              <a:rPr kumimoji="1" lang="ja-JP" altLang="en-US" dirty="0" smtClean="0"/>
              <a:t>ケヅメリクガメ</a:t>
            </a:r>
            <a:endParaRPr kumimoji="1" lang="ja-JP" altLang="en-US" dirty="0"/>
          </a:p>
        </p:txBody>
      </p:sp>
      <p:pic>
        <p:nvPicPr>
          <p:cNvPr id="21" name="図 20"/>
          <p:cNvPicPr>
            <a:picLocks noChangeAspect="1"/>
          </p:cNvPicPr>
          <p:nvPr/>
        </p:nvPicPr>
        <p:blipFill>
          <a:blip r:embed="rId5"/>
          <a:stretch>
            <a:fillRect/>
          </a:stretch>
        </p:blipFill>
        <p:spPr>
          <a:xfrm>
            <a:off x="6119730" y="2197108"/>
            <a:ext cx="2628734" cy="1965600"/>
          </a:xfrm>
          <a:prstGeom prst="rect">
            <a:avLst/>
          </a:prstGeom>
        </p:spPr>
      </p:pic>
      <p:sp>
        <p:nvSpPr>
          <p:cNvPr id="22" name="テキスト ボックス 21"/>
          <p:cNvSpPr txBox="1"/>
          <p:nvPr/>
        </p:nvSpPr>
        <p:spPr>
          <a:xfrm>
            <a:off x="6456357" y="1849017"/>
            <a:ext cx="2004075" cy="369332"/>
          </a:xfrm>
          <a:prstGeom prst="rect">
            <a:avLst/>
          </a:prstGeom>
          <a:noFill/>
        </p:spPr>
        <p:txBody>
          <a:bodyPr wrap="none" rtlCol="0">
            <a:spAutoFit/>
          </a:bodyPr>
          <a:lstStyle/>
          <a:p>
            <a:r>
              <a:rPr kumimoji="1" lang="ja-JP" altLang="en-US" dirty="0" smtClean="0"/>
              <a:t>ブドウ（デラウェア）</a:t>
            </a:r>
            <a:endParaRPr kumimoji="1" lang="ja-JP" altLang="en-US" dirty="0"/>
          </a:p>
        </p:txBody>
      </p:sp>
      <p:sp>
        <p:nvSpPr>
          <p:cNvPr id="23" name="テキスト ボックス 22"/>
          <p:cNvSpPr txBox="1"/>
          <p:nvPr/>
        </p:nvSpPr>
        <p:spPr>
          <a:xfrm>
            <a:off x="6245106" y="4126128"/>
            <a:ext cx="2441694" cy="215444"/>
          </a:xfrm>
          <a:prstGeom prst="rect">
            <a:avLst/>
          </a:prstGeom>
          <a:noFill/>
        </p:spPr>
        <p:txBody>
          <a:bodyPr wrap="none" rtlCol="0">
            <a:spAutoFit/>
          </a:bodyPr>
          <a:lstStyle/>
          <a:p>
            <a:r>
              <a:rPr lang="ja-JP" altLang="en-US" sz="800" dirty="0" smtClean="0">
                <a:latin typeface="HGS創英角ｺﾞｼｯｸUB" panose="020B0900000000000000" pitchFamily="50" charset="-128"/>
                <a:ea typeface="HGS創英角ｺﾞｼｯｸUB" panose="020B0900000000000000" pitchFamily="50" charset="-128"/>
              </a:rPr>
              <a:t>写真／（地独）大阪府立環境農林水産総合研究所</a:t>
            </a:r>
            <a:endParaRPr kumimoji="1" lang="ja-JP" altLang="en-US" sz="8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3472415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smtClean="0">
                <a:latin typeface="HGP創英角ｺﾞｼｯｸUB" panose="020B0900000000000000" pitchFamily="50" charset="-128"/>
                <a:ea typeface="HGP創英角ｺﾞｼｯｸUB" panose="020B0900000000000000" pitchFamily="50" charset="-128"/>
              </a:rPr>
              <a:t>身近にもいる外来生物</a:t>
            </a: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5" name="コンテンツ プレースホルダー 2"/>
          <p:cNvSpPr txBox="1">
            <a:spLocks/>
          </p:cNvSpPr>
          <p:nvPr/>
        </p:nvSpPr>
        <p:spPr>
          <a:xfrm>
            <a:off x="393628" y="1124744"/>
            <a:ext cx="7130700" cy="8640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ct val="130000"/>
              </a:lnSpc>
              <a:buFont typeface="Arial" pitchFamily="34" charset="0"/>
              <a:buNone/>
            </a:pP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教科書に登場する外来生物の一例</a:t>
            </a:r>
            <a:endParaRPr lang="ja-JP" altLang="en-US" sz="32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9" name="グループ化 8"/>
          <p:cNvGrpSpPr/>
          <p:nvPr/>
        </p:nvGrpSpPr>
        <p:grpSpPr>
          <a:xfrm>
            <a:off x="35496" y="6519446"/>
            <a:ext cx="9073008" cy="341530"/>
            <a:chOff x="35496" y="6519446"/>
            <a:chExt cx="9073008" cy="341530"/>
          </a:xfrm>
        </p:grpSpPr>
        <p:sp>
          <p:nvSpPr>
            <p:cNvPr id="10" name="テキスト ボックス 9"/>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1" name="テキスト ボックス 10"/>
            <p:cNvSpPr txBox="1">
              <a:spLocks noChangeAspect="1"/>
            </p:cNvSpPr>
            <p:nvPr/>
          </p:nvSpPr>
          <p:spPr>
            <a:xfrm>
              <a:off x="3013224" y="6521450"/>
              <a:ext cx="2160000" cy="338554"/>
            </a:xfrm>
            <a:prstGeom prst="rect">
              <a:avLst/>
            </a:prstGeom>
            <a:solidFill>
              <a:schemeClr val="accent3">
                <a:lumMod val="40000"/>
                <a:lumOff val="60000"/>
              </a:schemeClr>
            </a:solidFill>
          </p:spPr>
          <p:txBody>
            <a:bodyPr wrap="squar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2" name="テキスト ボックス 11"/>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pic>
        <p:nvPicPr>
          <p:cNvPr id="24" name="コンテンツ プレースホルダー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76787" y="1951787"/>
            <a:ext cx="1916867" cy="1440000"/>
          </a:xfrm>
        </p:spPr>
      </p:pic>
      <p:pic>
        <p:nvPicPr>
          <p:cNvPr id="25"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20916" y="1951787"/>
            <a:ext cx="1914517"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テキスト ボックス 15"/>
          <p:cNvSpPr txBox="1">
            <a:spLocks noChangeArrowheads="1"/>
          </p:cNvSpPr>
          <p:nvPr/>
        </p:nvSpPr>
        <p:spPr bwMode="auto">
          <a:xfrm>
            <a:off x="521773" y="3463356"/>
            <a:ext cx="22268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95363">
              <a:defRPr kumimoji="1" sz="1900">
                <a:solidFill>
                  <a:schemeClr val="tx1"/>
                </a:solidFill>
                <a:latin typeface="Calibri" panose="020F0502020204030204" pitchFamily="34" charset="0"/>
                <a:ea typeface="ＭＳ Ｐゴシック" panose="020B0600070205080204" pitchFamily="50" charset="-128"/>
              </a:defRPr>
            </a:lvl1pPr>
            <a:lvl2pPr defTabSz="995363">
              <a:defRPr kumimoji="1" sz="1900">
                <a:solidFill>
                  <a:schemeClr val="tx1"/>
                </a:solidFill>
                <a:latin typeface="Calibri" panose="020F0502020204030204" pitchFamily="34" charset="0"/>
                <a:ea typeface="ＭＳ Ｐゴシック" panose="020B0600070205080204" pitchFamily="50" charset="-128"/>
              </a:defRPr>
            </a:lvl2pPr>
            <a:lvl3pPr defTabSz="995363">
              <a:defRPr kumimoji="1" sz="1900">
                <a:solidFill>
                  <a:schemeClr val="tx1"/>
                </a:solidFill>
                <a:latin typeface="Calibri" panose="020F0502020204030204" pitchFamily="34" charset="0"/>
                <a:ea typeface="ＭＳ Ｐゴシック" panose="020B0600070205080204" pitchFamily="50" charset="-128"/>
              </a:defRPr>
            </a:lvl3pPr>
            <a:lvl4pPr defTabSz="995363">
              <a:defRPr kumimoji="1" sz="1900">
                <a:solidFill>
                  <a:schemeClr val="tx1"/>
                </a:solidFill>
                <a:latin typeface="Calibri" panose="020F0502020204030204" pitchFamily="34" charset="0"/>
                <a:ea typeface="ＭＳ Ｐゴシック" panose="020B0600070205080204" pitchFamily="50" charset="-128"/>
              </a:defRPr>
            </a:lvl4pPr>
            <a:lvl5pPr defTabSz="995363">
              <a:defRPr kumimoji="1" sz="1900">
                <a:solidFill>
                  <a:schemeClr val="tx1"/>
                </a:solidFill>
                <a:latin typeface="Calibri" panose="020F0502020204030204" pitchFamily="34" charset="0"/>
                <a:ea typeface="ＭＳ Ｐゴシック" panose="020B0600070205080204" pitchFamily="50" charset="-128"/>
              </a:defRPr>
            </a:lvl5pPr>
            <a:lvl6pPr marL="2493963" indent="-165100" defTabSz="995363" eaLnBrk="0" fontAlgn="base" hangingPunct="0">
              <a:spcBef>
                <a:spcPct val="0"/>
              </a:spcBef>
              <a:spcAft>
                <a:spcPct val="0"/>
              </a:spcAft>
              <a:defRPr kumimoji="1" sz="1900">
                <a:solidFill>
                  <a:schemeClr val="tx1"/>
                </a:solidFill>
                <a:latin typeface="Calibri" panose="020F0502020204030204" pitchFamily="34" charset="0"/>
                <a:ea typeface="ＭＳ Ｐゴシック" panose="020B0600070205080204" pitchFamily="50" charset="-128"/>
              </a:defRPr>
            </a:lvl6pPr>
            <a:lvl7pPr marL="2951163" indent="-165100" defTabSz="995363" eaLnBrk="0" fontAlgn="base" hangingPunct="0">
              <a:spcBef>
                <a:spcPct val="0"/>
              </a:spcBef>
              <a:spcAft>
                <a:spcPct val="0"/>
              </a:spcAft>
              <a:defRPr kumimoji="1" sz="1900">
                <a:solidFill>
                  <a:schemeClr val="tx1"/>
                </a:solidFill>
                <a:latin typeface="Calibri" panose="020F0502020204030204" pitchFamily="34" charset="0"/>
                <a:ea typeface="ＭＳ Ｐゴシック" panose="020B0600070205080204" pitchFamily="50" charset="-128"/>
              </a:defRPr>
            </a:lvl7pPr>
            <a:lvl8pPr marL="3408363" indent="-165100" defTabSz="995363" eaLnBrk="0" fontAlgn="base" hangingPunct="0">
              <a:spcBef>
                <a:spcPct val="0"/>
              </a:spcBef>
              <a:spcAft>
                <a:spcPct val="0"/>
              </a:spcAft>
              <a:defRPr kumimoji="1" sz="1900">
                <a:solidFill>
                  <a:schemeClr val="tx1"/>
                </a:solidFill>
                <a:latin typeface="Calibri" panose="020F0502020204030204" pitchFamily="34" charset="0"/>
                <a:ea typeface="ＭＳ Ｐゴシック" panose="020B0600070205080204" pitchFamily="50" charset="-128"/>
              </a:defRPr>
            </a:lvl8pPr>
            <a:lvl9pPr marL="3865563" indent="-165100" defTabSz="995363" eaLnBrk="0" fontAlgn="base" hangingPunct="0">
              <a:spcBef>
                <a:spcPct val="0"/>
              </a:spcBef>
              <a:spcAft>
                <a:spcPct val="0"/>
              </a:spcAft>
              <a:defRPr kumimoji="1" sz="1900">
                <a:solidFill>
                  <a:schemeClr val="tx1"/>
                </a:solidFill>
                <a:latin typeface="Calibri" panose="020F0502020204030204" pitchFamily="34" charset="0"/>
                <a:ea typeface="ＭＳ Ｐゴシック" panose="020B0600070205080204" pitchFamily="50" charset="-128"/>
              </a:defRPr>
            </a:lvl9pPr>
          </a:lstStyle>
          <a:p>
            <a:pPr algn="ctr" eaLnBrk="1" hangingPunct="1"/>
            <a:r>
              <a:rPr lang="ja-JP" altLang="en-US" sz="1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ミシシッピアカミミガメ</a:t>
            </a:r>
          </a:p>
        </p:txBody>
      </p:sp>
      <p:sp>
        <p:nvSpPr>
          <p:cNvPr id="27" name="テキスト ボックス 26">
            <a:extLst/>
          </p:cNvPr>
          <p:cNvSpPr txBox="1"/>
          <p:nvPr/>
        </p:nvSpPr>
        <p:spPr>
          <a:xfrm>
            <a:off x="6887234" y="3422060"/>
            <a:ext cx="1348446" cy="369332"/>
          </a:xfrm>
          <a:prstGeom prst="rect">
            <a:avLst/>
          </a:prstGeom>
          <a:noFill/>
        </p:spPr>
        <p:txBody>
          <a:bodyPr wrap="none">
            <a:spAutoFit/>
          </a:bodyPr>
          <a:lstStyle/>
          <a:p>
            <a:pPr defTabSz="995507" eaLnBrk="1" fontAlgn="auto" hangingPunct="1">
              <a:spcBef>
                <a:spcPts val="0"/>
              </a:spcBef>
              <a:spcAft>
                <a:spcPts val="0"/>
              </a:spcAft>
              <a:defRPr/>
            </a:pPr>
            <a:r>
              <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オオカナダモ</a:t>
            </a:r>
          </a:p>
        </p:txBody>
      </p:sp>
      <p:sp>
        <p:nvSpPr>
          <p:cNvPr id="28" name="テキスト ボックス 27">
            <a:extLst/>
          </p:cNvPr>
          <p:cNvSpPr txBox="1"/>
          <p:nvPr/>
        </p:nvSpPr>
        <p:spPr>
          <a:xfrm>
            <a:off x="3730263" y="3461919"/>
            <a:ext cx="1683474" cy="369332"/>
          </a:xfrm>
          <a:prstGeom prst="rect">
            <a:avLst/>
          </a:prstGeom>
          <a:noFill/>
        </p:spPr>
        <p:txBody>
          <a:bodyPr wrap="none">
            <a:spAutoFit/>
          </a:bodyPr>
          <a:lstStyle/>
          <a:p>
            <a:pPr defTabSz="995507" eaLnBrk="1" fontAlgn="auto" hangingPunct="1">
              <a:spcBef>
                <a:spcPts val="0"/>
              </a:spcBef>
              <a:spcAft>
                <a:spcPts val="0"/>
              </a:spcAft>
              <a:defRPr/>
            </a:pPr>
            <a:r>
              <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アメリカザリガニ</a:t>
            </a:r>
          </a:p>
        </p:txBody>
      </p:sp>
      <p:pic>
        <p:nvPicPr>
          <p:cNvPr id="29" name="図 28"/>
          <p:cNvPicPr>
            <a:picLocks noChangeAspect="1"/>
          </p:cNvPicPr>
          <p:nvPr/>
        </p:nvPicPr>
        <p:blipFill>
          <a:blip r:embed="rId5">
            <a:extLst>
              <a:ext uri="{28A0092B-C50C-407E-A947-70E740481C1C}">
                <a14:useLocalDpi xmlns:a14="http://schemas.microsoft.com/office/drawing/2010/main" val="0"/>
              </a:ext>
            </a:extLst>
          </a:blip>
          <a:srcRect b="5632"/>
          <a:stretch>
            <a:fillRect/>
          </a:stretch>
        </p:blipFill>
        <p:spPr bwMode="auto">
          <a:xfrm>
            <a:off x="6564706" y="1951787"/>
            <a:ext cx="1895726"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23728" y="3959039"/>
            <a:ext cx="1968547"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テキスト ボックス 30">
            <a:extLst/>
          </p:cNvPr>
          <p:cNvSpPr txBox="1"/>
          <p:nvPr/>
        </p:nvSpPr>
        <p:spPr>
          <a:xfrm>
            <a:off x="2583693" y="5462404"/>
            <a:ext cx="973343" cy="369332"/>
          </a:xfrm>
          <a:prstGeom prst="rect">
            <a:avLst/>
          </a:prstGeom>
          <a:noFill/>
        </p:spPr>
        <p:txBody>
          <a:bodyPr wrap="none">
            <a:spAutoFit/>
          </a:bodyPr>
          <a:lstStyle/>
          <a:p>
            <a:pPr defTabSz="995507" eaLnBrk="1" fontAlgn="auto" hangingPunct="1">
              <a:spcBef>
                <a:spcPts val="0"/>
              </a:spcBef>
              <a:spcAft>
                <a:spcPts val="0"/>
              </a:spcAft>
              <a:defRPr/>
            </a:pPr>
            <a:r>
              <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カダヤシ</a:t>
            </a:r>
          </a:p>
        </p:txBody>
      </p:sp>
      <p:sp>
        <p:nvSpPr>
          <p:cNvPr id="32" name="テキスト ボックス 31">
            <a:extLst/>
          </p:cNvPr>
          <p:cNvSpPr txBox="1"/>
          <p:nvPr/>
        </p:nvSpPr>
        <p:spPr>
          <a:xfrm>
            <a:off x="5076056" y="5462404"/>
            <a:ext cx="2130711" cy="369332"/>
          </a:xfrm>
          <a:prstGeom prst="rect">
            <a:avLst/>
          </a:prstGeom>
          <a:noFill/>
        </p:spPr>
        <p:txBody>
          <a:bodyPr wrap="none">
            <a:spAutoFit/>
          </a:bodyPr>
          <a:lstStyle/>
          <a:p>
            <a:pPr defTabSz="995507" eaLnBrk="1" fontAlgn="auto" hangingPunct="1">
              <a:spcBef>
                <a:spcPts val="0"/>
              </a:spcBef>
              <a:spcAft>
                <a:spcPts val="0"/>
              </a:spcAft>
              <a:defRPr/>
            </a:pPr>
            <a:r>
              <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セイタカアワダチソウ</a:t>
            </a:r>
          </a:p>
        </p:txBody>
      </p:sp>
      <p:pic>
        <p:nvPicPr>
          <p:cNvPr id="33" name="図 28"/>
          <p:cNvPicPr>
            <a:picLocks noChangeAspect="1"/>
          </p:cNvPicPr>
          <p:nvPr/>
        </p:nvPicPr>
        <p:blipFill>
          <a:blip r:embed="rId7">
            <a:extLst>
              <a:ext uri="{28A0092B-C50C-407E-A947-70E740481C1C}">
                <a14:useLocalDpi xmlns:a14="http://schemas.microsoft.com/office/drawing/2010/main" val="0"/>
              </a:ext>
            </a:extLst>
          </a:blip>
          <a:srcRect b="21263"/>
          <a:stretch>
            <a:fillRect/>
          </a:stretch>
        </p:blipFill>
        <p:spPr bwMode="auto">
          <a:xfrm>
            <a:off x="5116501" y="3959039"/>
            <a:ext cx="2003784"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262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94441" y="130018"/>
            <a:ext cx="8974360" cy="720000"/>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4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外来生物を増やさないためにできること</a:t>
            </a:r>
            <a:endParaRPr lang="ja-JP" altLang="en-US" sz="4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10" name="図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848" t="10415" b="12021"/>
          <a:stretch/>
        </p:blipFill>
        <p:spPr bwMode="auto">
          <a:xfrm>
            <a:off x="683568" y="4143471"/>
            <a:ext cx="2805099" cy="187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コンテンツ プレースホルダー 3"/>
          <p:cNvSpPr txBox="1">
            <a:spLocks/>
          </p:cNvSpPr>
          <p:nvPr/>
        </p:nvSpPr>
        <p:spPr>
          <a:xfrm>
            <a:off x="256592" y="1282408"/>
            <a:ext cx="4315408" cy="423482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Font typeface="Arial" pitchFamily="34" charset="0"/>
              <a:buNone/>
            </a:pP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4" name="テキスト ボックス 3"/>
          <p:cNvSpPr txBox="1"/>
          <p:nvPr/>
        </p:nvSpPr>
        <p:spPr>
          <a:xfrm>
            <a:off x="3626416" y="4154304"/>
            <a:ext cx="5148064" cy="1938992"/>
          </a:xfrm>
          <a:prstGeom prst="rect">
            <a:avLst/>
          </a:prstGeom>
          <a:noFill/>
        </p:spPr>
        <p:txBody>
          <a:bodyPr wrap="square" rtlCol="0">
            <a:spAutoFit/>
          </a:bodyPr>
          <a:lstStyle/>
          <a:p>
            <a:r>
              <a:rPr kumimoji="1" lang="ja-JP" altLang="en-US" sz="2000" dirty="0" smtClean="0">
                <a:latin typeface="HGS創英角ｺﾞｼｯｸUB" panose="020B0900000000000000" pitchFamily="50" charset="-128"/>
                <a:ea typeface="HGS創英角ｺﾞｼｯｸUB" panose="020B0900000000000000" pitchFamily="50" charset="-128"/>
              </a:rPr>
              <a:t>←ヒメダカ</a:t>
            </a:r>
            <a:endParaRPr kumimoji="1" lang="en-US" altLang="ja-JP" sz="2000" dirty="0" smtClean="0">
              <a:latin typeface="HGS創英角ｺﾞｼｯｸUB" panose="020B0900000000000000" pitchFamily="50" charset="-128"/>
              <a:ea typeface="HGS創英角ｺﾞｼｯｸUB" panose="020B0900000000000000" pitchFamily="50" charset="-128"/>
            </a:endParaRPr>
          </a:p>
          <a:p>
            <a:endParaRPr kumimoji="1" lang="en-US" altLang="ja-JP" sz="2000" dirty="0" smtClean="0">
              <a:latin typeface="HGS創英角ｺﾞｼｯｸUB" panose="020B0900000000000000" pitchFamily="50" charset="-128"/>
              <a:ea typeface="HGS創英角ｺﾞｼｯｸUB" panose="020B0900000000000000" pitchFamily="50" charset="-128"/>
            </a:endParaRPr>
          </a:p>
          <a:p>
            <a:r>
              <a:rPr kumimoji="1" lang="ja-JP" altLang="en-US" sz="2000" dirty="0" smtClean="0">
                <a:latin typeface="HGS創英角ｺﾞｼｯｸUB" panose="020B0900000000000000" pitchFamily="50" charset="-128"/>
                <a:ea typeface="HGS創英角ｺﾞｼｯｸUB" panose="020B0900000000000000" pitchFamily="50" charset="-128"/>
              </a:rPr>
              <a:t>品種改良で生まれたメダカ。</a:t>
            </a:r>
            <a:endParaRPr kumimoji="1" lang="en-US" altLang="ja-JP" sz="2000" dirty="0" smtClean="0">
              <a:latin typeface="HGS創英角ｺﾞｼｯｸUB" panose="020B0900000000000000" pitchFamily="50" charset="-128"/>
              <a:ea typeface="HGS創英角ｺﾞｼｯｸUB" panose="020B0900000000000000" pitchFamily="50" charset="-128"/>
            </a:endParaRPr>
          </a:p>
          <a:p>
            <a:r>
              <a:rPr lang="ja-JP" altLang="en-US" sz="2000" dirty="0" smtClean="0">
                <a:latin typeface="HGS創英角ｺﾞｼｯｸUB" panose="020B0900000000000000" pitchFamily="50" charset="-128"/>
                <a:ea typeface="HGS創英角ｺﾞｼｯｸUB" panose="020B0900000000000000" pitchFamily="50" charset="-128"/>
              </a:rPr>
              <a:t>野生のメダカではない。</a:t>
            </a:r>
            <a:endParaRPr lang="en-US" altLang="ja-JP" sz="2000" dirty="0" smtClean="0">
              <a:latin typeface="HGS創英角ｺﾞｼｯｸUB" panose="020B0900000000000000" pitchFamily="50" charset="-128"/>
              <a:ea typeface="HGS創英角ｺﾞｼｯｸUB" panose="020B0900000000000000" pitchFamily="50" charset="-128"/>
            </a:endParaRPr>
          </a:p>
          <a:p>
            <a:r>
              <a:rPr kumimoji="1" lang="ja-JP" altLang="en-US" sz="2000" dirty="0" smtClean="0">
                <a:latin typeface="HGS創英角ｺﾞｼｯｸUB" panose="020B0900000000000000" pitchFamily="50" charset="-128"/>
                <a:ea typeface="HGS創英角ｺﾞｼｯｸUB" panose="020B0900000000000000" pitchFamily="50" charset="-128"/>
              </a:rPr>
              <a:t>水槽での飼育は問題ないが、野外に放してはいけない。</a:t>
            </a:r>
            <a:endParaRPr kumimoji="1" lang="en-US" altLang="ja-JP" sz="2000" dirty="0" smtClean="0">
              <a:latin typeface="HGS創英角ｺﾞｼｯｸUB" panose="020B0900000000000000" pitchFamily="50" charset="-128"/>
              <a:ea typeface="HGS創英角ｺﾞｼｯｸUB" panose="020B0900000000000000" pitchFamily="50" charset="-128"/>
            </a:endParaRPr>
          </a:p>
        </p:txBody>
      </p:sp>
      <p:grpSp>
        <p:nvGrpSpPr>
          <p:cNvPr id="18" name="グループ化 17"/>
          <p:cNvGrpSpPr/>
          <p:nvPr/>
        </p:nvGrpSpPr>
        <p:grpSpPr>
          <a:xfrm>
            <a:off x="35496" y="6519446"/>
            <a:ext cx="9073008" cy="341530"/>
            <a:chOff x="35496" y="6519446"/>
            <a:chExt cx="9073008" cy="341530"/>
          </a:xfrm>
        </p:grpSpPr>
        <p:sp>
          <p:nvSpPr>
            <p:cNvPr id="21" name="テキスト ボックス 20"/>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2" name="テキスト ボックス 21"/>
            <p:cNvSpPr txBox="1">
              <a:spLocks noChangeAspect="1"/>
            </p:cNvSpPr>
            <p:nvPr/>
          </p:nvSpPr>
          <p:spPr>
            <a:xfrm>
              <a:off x="3013224" y="6521450"/>
              <a:ext cx="2160000" cy="338554"/>
            </a:xfrm>
            <a:prstGeom prst="rect">
              <a:avLst/>
            </a:prstGeom>
            <a:solidFill>
              <a:schemeClr val="accent3">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3" name="テキスト ボックス 22"/>
            <p:cNvSpPr txBox="1">
              <a:spLocks noChangeAspect="1"/>
            </p:cNvSpPr>
            <p:nvPr/>
          </p:nvSpPr>
          <p:spPr>
            <a:xfrm>
              <a:off x="5249755" y="6519446"/>
              <a:ext cx="3858749" cy="338554"/>
            </a:xfrm>
            <a:prstGeom prst="rect">
              <a:avLst/>
            </a:prstGeom>
            <a:solidFill>
              <a:schemeClr val="accent5">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24" name="テキスト ボックス 23"/>
          <p:cNvSpPr txBox="1"/>
          <p:nvPr/>
        </p:nvSpPr>
        <p:spPr>
          <a:xfrm>
            <a:off x="1404322" y="5993268"/>
            <a:ext cx="2159566" cy="200055"/>
          </a:xfrm>
          <a:prstGeom prst="rect">
            <a:avLst/>
          </a:prstGeom>
          <a:noFill/>
        </p:spPr>
        <p:txBody>
          <a:bodyPr wrap="none" rtlCol="0">
            <a:spAutoFit/>
          </a:bodyPr>
          <a:lstStyle/>
          <a:p>
            <a:r>
              <a:rPr lang="ja-JP" altLang="en-US" sz="700" dirty="0" smtClean="0">
                <a:latin typeface="HGS創英角ｺﾞｼｯｸUB" panose="020B0900000000000000" pitchFamily="50" charset="-128"/>
                <a:ea typeface="HGS創英角ｺﾞｼｯｸUB" panose="020B0900000000000000" pitchFamily="50" charset="-128"/>
              </a:rPr>
              <a:t>写真／（地独）大阪府立環境農林水産総合研究所</a:t>
            </a:r>
            <a:endParaRPr kumimoji="1" lang="ja-JP" altLang="en-US" sz="700" dirty="0">
              <a:latin typeface="HGS創英角ｺﾞｼｯｸUB" panose="020B0900000000000000" pitchFamily="50" charset="-128"/>
              <a:ea typeface="HGS創英角ｺﾞｼｯｸUB" panose="020B0900000000000000" pitchFamily="50" charset="-128"/>
            </a:endParaRPr>
          </a:p>
        </p:txBody>
      </p:sp>
      <p:sp>
        <p:nvSpPr>
          <p:cNvPr id="13" name="角丸四角形 12">
            <a:extLst/>
          </p:cNvPr>
          <p:cNvSpPr/>
          <p:nvPr/>
        </p:nvSpPr>
        <p:spPr>
          <a:xfrm>
            <a:off x="256593" y="1178146"/>
            <a:ext cx="8812208" cy="2636226"/>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defTabSz="995507" eaLnBrk="1" fontAlgn="auto" hangingPunct="1">
              <a:lnSpc>
                <a:spcPct val="130000"/>
              </a:lnSpc>
              <a:spcBef>
                <a:spcPts val="0"/>
              </a:spcBef>
              <a:spcAft>
                <a:spcPts val="0"/>
              </a:spcAft>
              <a:defRPr/>
            </a:pPr>
            <a:r>
              <a:rPr lang="ja-JP" altLang="en-US" sz="28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r>
              <a:rPr lang="ja-JP" altLang="en-US" sz="28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ペット</a:t>
            </a:r>
            <a:r>
              <a:rPr lang="ja-JP" altLang="en-US" sz="28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を放さない！</a:t>
            </a:r>
            <a:endParaRPr lang="en-US" altLang="ja-JP" sz="2800" u="sng"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defTabSz="995507" eaLnBrk="1" fontAlgn="auto" hangingPunct="1">
              <a:lnSpc>
                <a:spcPct val="130000"/>
              </a:lnSpc>
              <a:spcBef>
                <a:spcPts val="0"/>
              </a:spcBef>
              <a:spcAft>
                <a:spcPts val="0"/>
              </a:spcAft>
              <a:defRPr/>
            </a:pPr>
            <a:r>
              <a:rPr lang="ja-JP" altLang="en-US" sz="28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○つかまえた</a:t>
            </a:r>
            <a:r>
              <a:rPr lang="ja-JP" altLang="en-US" sz="28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生物をほかの場所へ移動させない！</a:t>
            </a:r>
            <a:endParaRPr lang="en-US" altLang="ja-JP" sz="28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defTabSz="995507" eaLnBrk="1" fontAlgn="auto" hangingPunct="1">
              <a:lnSpc>
                <a:spcPct val="130000"/>
              </a:lnSpc>
              <a:spcBef>
                <a:spcPts val="0"/>
              </a:spcBef>
              <a:spcAft>
                <a:spcPts val="0"/>
              </a:spcAft>
              <a:defRPr/>
            </a:pPr>
            <a:r>
              <a:rPr lang="ja-JP" altLang="en-US" sz="28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○地域</a:t>
            </a:r>
            <a:r>
              <a:rPr lang="ja-JP" altLang="en-US" sz="28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に昔からいた生物を知り、守る活動に参加する</a:t>
            </a:r>
            <a:r>
              <a:rPr lang="ja-JP" altLang="en-US" sz="28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endParaRPr lang="en-US" altLang="ja-JP" sz="28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Tree>
    <p:extLst>
      <p:ext uri="{BB962C8B-B14F-4D97-AF65-F5344CB8AC3E}">
        <p14:creationId xmlns:p14="http://schemas.microsoft.com/office/powerpoint/2010/main" val="35938654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1-YamamotoY\Desktop\soush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2409492"/>
            <a:ext cx="4961364" cy="281970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1-YamamotoY\Desktop\hyou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438375"/>
            <a:ext cx="2857500" cy="279082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812533" y="1988841"/>
            <a:ext cx="2199641" cy="523220"/>
          </a:xfrm>
          <a:prstGeom prst="rect">
            <a:avLst/>
          </a:prstGeom>
          <a:noFill/>
        </p:spPr>
        <p:txBody>
          <a:bodyPr wrap="none" rtlCol="0">
            <a:spAutoFit/>
          </a:bodyPr>
          <a:lstStyle/>
          <a:p>
            <a:r>
              <a:rPr kumimoji="1"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ヒョウモンダコ</a:t>
            </a:r>
            <a:endParaRPr kumimoji="1" lang="ja-JP" altLang="en-US" sz="2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8" name="テキスト ボックス 7"/>
          <p:cNvSpPr txBox="1"/>
          <p:nvPr/>
        </p:nvSpPr>
        <p:spPr>
          <a:xfrm>
            <a:off x="5302239" y="1988840"/>
            <a:ext cx="1773242" cy="523220"/>
          </a:xfrm>
          <a:prstGeom prst="rect">
            <a:avLst/>
          </a:prstGeom>
          <a:noFill/>
        </p:spPr>
        <p:txBody>
          <a:bodyPr wrap="none" rtlCol="0">
            <a:spAutoFit/>
          </a:bodyPr>
          <a:lstStyle/>
          <a:p>
            <a:r>
              <a:rPr kumimoji="1"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ソウシハギ</a:t>
            </a:r>
            <a:endParaRPr kumimoji="1" lang="ja-JP" altLang="en-US" sz="2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9" name="テキスト ボックス 8"/>
          <p:cNvSpPr txBox="1"/>
          <p:nvPr/>
        </p:nvSpPr>
        <p:spPr>
          <a:xfrm>
            <a:off x="947092" y="5603521"/>
            <a:ext cx="7250690" cy="523220"/>
          </a:xfrm>
          <a:prstGeom prst="rect">
            <a:avLst/>
          </a:prstGeom>
          <a:noFill/>
        </p:spPr>
        <p:txBody>
          <a:bodyPr wrap="square" rtlCol="0">
            <a:spAutoFit/>
          </a:bodyPr>
          <a:lstStyle/>
          <a:p>
            <a:pPr algn="ctr"/>
            <a:r>
              <a:rPr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大阪湾</a:t>
            </a:r>
            <a:r>
              <a:rPr lang="ja-JP" altLang="en-US" sz="2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で暖かい海</a:t>
            </a:r>
            <a:r>
              <a:rPr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の生物を発見</a:t>
            </a:r>
            <a:endParaRPr kumimoji="1" lang="ja-JP" altLang="en-US" sz="2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1" name="タイトル 1"/>
          <p:cNvSpPr>
            <a:spLocks noGrp="1"/>
          </p:cNvSpPr>
          <p:nvPr>
            <p:ph type="title"/>
          </p:nvPr>
        </p:nvSpPr>
        <p:spPr>
          <a:xfrm>
            <a:off x="324907" y="129695"/>
            <a:ext cx="8507288" cy="720000"/>
          </a:xfrm>
        </p:spPr>
        <p:txBody>
          <a:bodyPr>
            <a:noAutofit/>
          </a:bodyPr>
          <a:lstStyle/>
          <a:p>
            <a:r>
              <a:rPr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第</a:t>
            </a:r>
            <a:r>
              <a:rPr lang="en-US" altLang="ja-JP" sz="2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4</a:t>
            </a:r>
            <a:r>
              <a:rPr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の危機</a:t>
            </a:r>
            <a:r>
              <a:rPr lang="ja-JP" altLang="en-US" sz="4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　地球環境の変化による危機</a:t>
            </a:r>
            <a:endParaRPr kumimoji="1" lang="ja-JP" altLang="en-US" sz="4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3" name="角丸四角形 12"/>
          <p:cNvSpPr/>
          <p:nvPr/>
        </p:nvSpPr>
        <p:spPr>
          <a:xfrm>
            <a:off x="540448" y="1173432"/>
            <a:ext cx="8064000" cy="720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sz="28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地球温暖化による生物の分布域の変化</a:t>
            </a:r>
            <a:endParaRPr lang="en-US" altLang="ja-JP" sz="28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12" name="グループ化 11"/>
          <p:cNvGrpSpPr/>
          <p:nvPr/>
        </p:nvGrpSpPr>
        <p:grpSpPr>
          <a:xfrm>
            <a:off x="35496" y="6519446"/>
            <a:ext cx="9073008" cy="341530"/>
            <a:chOff x="35496" y="6519446"/>
            <a:chExt cx="9073008" cy="341530"/>
          </a:xfrm>
        </p:grpSpPr>
        <p:sp>
          <p:nvSpPr>
            <p:cNvPr id="15" name="テキスト ボックス 14"/>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8" name="テキスト ボックス 17"/>
            <p:cNvSpPr txBox="1">
              <a:spLocks noChangeAspect="1"/>
            </p:cNvSpPr>
            <p:nvPr/>
          </p:nvSpPr>
          <p:spPr>
            <a:xfrm>
              <a:off x="3013224" y="6521450"/>
              <a:ext cx="2160000" cy="338554"/>
            </a:xfrm>
            <a:prstGeom prst="rect">
              <a:avLst/>
            </a:prstGeom>
            <a:solidFill>
              <a:schemeClr val="accent3">
                <a:lumMod val="40000"/>
                <a:lumOff val="60000"/>
              </a:schemeClr>
            </a:solidFill>
          </p:spPr>
          <p:txBody>
            <a:bodyPr wrap="squar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9" name="テキスト ボックス 18"/>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生物多様性に関する教育・指導の取り組み</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20" name="テキスト ボックス 19"/>
          <p:cNvSpPr txBox="1"/>
          <p:nvPr/>
        </p:nvSpPr>
        <p:spPr>
          <a:xfrm>
            <a:off x="6503049" y="6237892"/>
            <a:ext cx="2441694" cy="215444"/>
          </a:xfrm>
          <a:prstGeom prst="rect">
            <a:avLst/>
          </a:prstGeom>
          <a:noFill/>
        </p:spPr>
        <p:txBody>
          <a:bodyPr wrap="none" rtlCol="0">
            <a:spAutoFit/>
          </a:bodyPr>
          <a:lstStyle/>
          <a:p>
            <a:r>
              <a:rPr lang="ja-JP" altLang="en-US" sz="800" dirty="0" smtClean="0">
                <a:latin typeface="HGS創英角ｺﾞｼｯｸUB" panose="020B0900000000000000" pitchFamily="50" charset="-128"/>
                <a:ea typeface="HGS創英角ｺﾞｼｯｸUB" panose="020B0900000000000000" pitchFamily="50" charset="-128"/>
              </a:rPr>
              <a:t>写真／（地独）大阪府立環境農林水産総合研究所</a:t>
            </a:r>
            <a:endParaRPr kumimoji="1" lang="ja-JP" altLang="en-US" sz="8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1018626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2057" y="136388"/>
            <a:ext cx="7727777" cy="720000"/>
          </a:xfrm>
        </p:spPr>
        <p:txBody>
          <a:bodyPr>
            <a:noAutofit/>
          </a:bodyPr>
          <a:lstStyle/>
          <a:p>
            <a:r>
              <a:rPr kumimoji="1"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生物多様性とは？</a:t>
            </a: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 name="コンテンツ プレースホルダー 2"/>
          <p:cNvSpPr>
            <a:spLocks noGrp="1"/>
          </p:cNvSpPr>
          <p:nvPr>
            <p:ph idx="1"/>
          </p:nvPr>
        </p:nvSpPr>
        <p:spPr/>
        <p:txBody>
          <a:bodyPr>
            <a:normAutofit/>
          </a:bodyPr>
          <a:lstStyle/>
          <a:p>
            <a:pPr marL="0" indent="0">
              <a:lnSpc>
                <a:spcPct val="130000"/>
              </a:lnSpc>
              <a:buNone/>
            </a:pPr>
            <a:endParaRPr lang="en-US" altLang="ja-JP" sz="1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gn="ctr">
              <a:lnSpc>
                <a:spcPct val="200000"/>
              </a:lnSpc>
              <a:buNone/>
            </a:pPr>
            <a:endParaRPr lang="en-US" altLang="ja-JP" sz="1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gn="ctr">
              <a:lnSpc>
                <a:spcPct val="150000"/>
              </a:lnSpc>
              <a:buNone/>
            </a:pPr>
            <a:endParaRPr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角丸四角形 5"/>
          <p:cNvSpPr/>
          <p:nvPr/>
        </p:nvSpPr>
        <p:spPr>
          <a:xfrm>
            <a:off x="123529" y="1179037"/>
            <a:ext cx="8902352" cy="1277831"/>
          </a:xfrm>
          <a:prstGeom prst="roundRect">
            <a:avLst/>
          </a:prstGeom>
          <a:solidFill>
            <a:srgbClr val="CBE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sz="28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様々な個性を持つたくさんの生物が</a:t>
            </a:r>
            <a:r>
              <a:rPr lang="ja-JP" altLang="en-US" sz="28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endParaRPr lang="en-US" altLang="ja-JP" sz="28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a:lnSpc>
                <a:spcPct val="130000"/>
              </a:lnSpc>
            </a:pPr>
            <a:r>
              <a:rPr lang="ja-JP" altLang="en-US" sz="28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ほ</a:t>
            </a:r>
            <a:r>
              <a:rPr lang="ja-JP" altLang="en-US" sz="28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か</a:t>
            </a:r>
            <a:r>
              <a:rPr lang="ja-JP" altLang="en-US" sz="28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の</a:t>
            </a:r>
            <a:r>
              <a:rPr lang="ja-JP" altLang="en-US" sz="28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生物や環境</a:t>
            </a:r>
            <a:r>
              <a:rPr lang="ja-JP" altLang="en-US" sz="28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とつながり合いながら</a:t>
            </a:r>
            <a:r>
              <a:rPr lang="ja-JP" altLang="en-US" sz="28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存在</a:t>
            </a:r>
            <a:r>
              <a:rPr lang="ja-JP" altLang="en-US" sz="28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すること</a:t>
            </a:r>
            <a:endParaRPr lang="ja-JP" altLang="en-US" sz="28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5491" y="4552668"/>
            <a:ext cx="1526003" cy="1440000"/>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77" y="2925104"/>
            <a:ext cx="1461817" cy="1440000"/>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6357" y="4444355"/>
            <a:ext cx="1673827" cy="1440000"/>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2986" y="2781088"/>
            <a:ext cx="2021053" cy="1440000"/>
          </a:xfrm>
          <a:prstGeom prst="rect">
            <a:avLst/>
          </a:prstGeom>
        </p:spPr>
      </p:pic>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069" y="2925104"/>
            <a:ext cx="1613164" cy="1440000"/>
          </a:xfrm>
          <a:prstGeom prst="rect">
            <a:avLst/>
          </a:prstGeom>
        </p:spPr>
      </p:pic>
      <p:pic>
        <p:nvPicPr>
          <p:cNvPr id="14" name="図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46401" y="5004406"/>
            <a:ext cx="1066402" cy="683830"/>
          </a:xfrm>
          <a:prstGeom prst="rect">
            <a:avLst/>
          </a:prstGeom>
        </p:spPr>
      </p:pic>
      <p:pic>
        <p:nvPicPr>
          <p:cNvPr id="16" name="図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49502" y="4048452"/>
            <a:ext cx="1169175" cy="1101250"/>
          </a:xfrm>
          <a:prstGeom prst="rect">
            <a:avLst/>
          </a:prstGeom>
        </p:spPr>
      </p:pic>
      <p:pic>
        <p:nvPicPr>
          <p:cNvPr id="17" name="図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28656" y="2660466"/>
            <a:ext cx="1011178" cy="840542"/>
          </a:xfrm>
          <a:prstGeom prst="rect">
            <a:avLst/>
          </a:prstGeom>
        </p:spPr>
      </p:pic>
      <p:pic>
        <p:nvPicPr>
          <p:cNvPr id="18" name="図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075463" y="3688652"/>
            <a:ext cx="418523" cy="532436"/>
          </a:xfrm>
          <a:prstGeom prst="rect">
            <a:avLst/>
          </a:prstGeom>
        </p:spPr>
      </p:pic>
      <p:pic>
        <p:nvPicPr>
          <p:cNvPr id="19" name="図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98397" y="5197840"/>
            <a:ext cx="1018805" cy="641011"/>
          </a:xfrm>
          <a:prstGeom prst="rect">
            <a:avLst/>
          </a:prstGeom>
        </p:spPr>
      </p:pic>
      <p:pic>
        <p:nvPicPr>
          <p:cNvPr id="20" name="図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66357" y="2876471"/>
            <a:ext cx="452637" cy="552529"/>
          </a:xfrm>
          <a:prstGeom prst="rect">
            <a:avLst/>
          </a:prstGeom>
        </p:spPr>
      </p:pic>
      <p:grpSp>
        <p:nvGrpSpPr>
          <p:cNvPr id="5" name="グループ化 4"/>
          <p:cNvGrpSpPr/>
          <p:nvPr/>
        </p:nvGrpSpPr>
        <p:grpSpPr>
          <a:xfrm>
            <a:off x="35496" y="6519446"/>
            <a:ext cx="9073008" cy="341530"/>
            <a:chOff x="35496" y="6519446"/>
            <a:chExt cx="9073008" cy="341530"/>
          </a:xfrm>
        </p:grpSpPr>
        <p:sp>
          <p:nvSpPr>
            <p:cNvPr id="21" name="テキスト ボックス 20"/>
            <p:cNvSpPr txBox="1">
              <a:spLocks noChangeAspect="1"/>
            </p:cNvSpPr>
            <p:nvPr/>
          </p:nvSpPr>
          <p:spPr>
            <a:xfrm>
              <a:off x="35496" y="6522422"/>
              <a:ext cx="2900153" cy="338554"/>
            </a:xfrm>
            <a:prstGeom prst="rect">
              <a:avLst/>
            </a:prstGeom>
            <a:solidFill>
              <a:schemeClr val="accent6">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2" name="テキスト ボックス 21"/>
            <p:cNvSpPr txBox="1">
              <a:spLocks noChangeAspect="1"/>
            </p:cNvSpPr>
            <p:nvPr/>
          </p:nvSpPr>
          <p:spPr>
            <a:xfrm>
              <a:off x="3013224" y="6521450"/>
              <a:ext cx="2160000" cy="338554"/>
            </a:xfrm>
            <a:prstGeom prst="rect">
              <a:avLst/>
            </a:prstGeom>
            <a:solidFill>
              <a:schemeClr val="accent5">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4" name="テキスト ボックス 23"/>
            <p:cNvSpPr txBox="1">
              <a:spLocks noChangeAspect="1"/>
            </p:cNvSpPr>
            <p:nvPr/>
          </p:nvSpPr>
          <p:spPr>
            <a:xfrm>
              <a:off x="5249755" y="6519446"/>
              <a:ext cx="3858749" cy="338554"/>
            </a:xfrm>
            <a:prstGeom prst="rect">
              <a:avLst/>
            </a:prstGeom>
            <a:solidFill>
              <a:schemeClr val="accent3">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31805175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09209" y="136388"/>
            <a:ext cx="7727777" cy="720000"/>
          </a:xfrm>
        </p:spPr>
        <p:txBody>
          <a:bodyPr>
            <a:noAutofit/>
          </a:bodyPr>
          <a:lstStyle/>
          <a:p>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３．レッドリスト</a:t>
            </a: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235893"/>
            <a:ext cx="8507288" cy="5193712"/>
          </a:xfrm>
        </p:spPr>
        <p:txBody>
          <a:bodyPr>
            <a:normAutofit/>
          </a:bodyPr>
          <a:lstStyle/>
          <a:p>
            <a:pPr marL="0" indent="0">
              <a:buNone/>
            </a:pPr>
            <a:r>
              <a:rPr lang="ja-JP" altLang="en-US" sz="2600" dirty="0" smtClean="0">
                <a:solidFill>
                  <a:srgbClr val="FF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絶滅危惧種</a:t>
            </a:r>
            <a:endParaRPr lang="en-US" altLang="ja-JP" sz="2600" dirty="0" smtClean="0">
              <a:solidFill>
                <a:srgbClr val="FF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buNone/>
            </a:pPr>
            <a:r>
              <a:rPr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　　近い将来 絶滅する恐れがある生物</a:t>
            </a:r>
            <a:endParaRPr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r>
              <a:rPr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世界：国際自然保護連合（ＩＵＣＮ）レッドリスト</a:t>
            </a:r>
            <a:endParaRPr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r>
              <a:rPr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日本：環境省レッドリスト</a:t>
            </a:r>
            <a:endParaRPr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r>
              <a:rPr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大阪：大阪府レッドリスト</a:t>
            </a:r>
            <a:endParaRPr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200000"/>
              </a:lnSpc>
              <a:buNone/>
            </a:pPr>
            <a:r>
              <a:rPr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　大阪府レッドリスト</a:t>
            </a:r>
            <a:r>
              <a:rPr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2014</a:t>
            </a:r>
            <a:r>
              <a:rPr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endParaRPr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r>
              <a:rPr lang="ja-JP" altLang="en-US"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r>
              <a:rPr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　　大阪の生物：約</a:t>
            </a:r>
            <a:r>
              <a:rPr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8,700</a:t>
            </a:r>
            <a:r>
              <a:rPr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種</a:t>
            </a:r>
            <a:endParaRPr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r>
              <a:rPr lang="ja-JP" altLang="en-US"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r>
              <a:rPr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　　絶滅危惧種：　 </a:t>
            </a:r>
            <a:r>
              <a:rPr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1,079</a:t>
            </a:r>
            <a:r>
              <a:rPr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種</a:t>
            </a:r>
            <a:r>
              <a:rPr lang="en-US" altLang="ja-JP" sz="2400" baseline="30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r>
              <a:rPr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　（</a:t>
            </a:r>
            <a:r>
              <a:rPr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2000</a:t>
            </a:r>
            <a:r>
              <a:rPr lang="ja-JP" altLang="en-US"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年</a:t>
            </a:r>
            <a:r>
              <a:rPr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r>
              <a:rPr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79</a:t>
            </a:r>
            <a:r>
              <a:rPr lang="en-US" altLang="ja-JP"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5</a:t>
            </a:r>
            <a:r>
              <a:rPr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種）</a:t>
            </a:r>
            <a:endParaRPr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r>
              <a:rPr lang="ja-JP" altLang="en-US" sz="1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r>
              <a:rPr lang="en-US" altLang="ja-JP" sz="1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r>
              <a:rPr lang="ja-JP" altLang="en-US" sz="1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大阪府</a:t>
            </a:r>
            <a:r>
              <a:rPr lang="ja-JP" altLang="en-US" sz="1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レッドリスト</a:t>
            </a:r>
            <a:r>
              <a:rPr lang="en-US" altLang="ja-JP" sz="1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2014</a:t>
            </a:r>
            <a:r>
              <a:rPr lang="ja-JP" altLang="en-US" sz="1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で新たに評価対象とされたクモ類、海岸生物（無脊椎生物及び藻類）、その他淡水産無脊椎動物、コケ植物、菌類を</a:t>
            </a:r>
            <a:r>
              <a:rPr lang="ja-JP" altLang="en-US" sz="1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のぞく</a:t>
            </a:r>
            <a:r>
              <a:rPr lang="ja-JP" altLang="en-US" sz="1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endParaRPr lang="en-US" altLang="ja-JP" sz="1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7" name="グループ化 6"/>
          <p:cNvGrpSpPr/>
          <p:nvPr/>
        </p:nvGrpSpPr>
        <p:grpSpPr>
          <a:xfrm>
            <a:off x="35496" y="6519446"/>
            <a:ext cx="9073008" cy="341530"/>
            <a:chOff x="35496" y="6519446"/>
            <a:chExt cx="9073008" cy="341530"/>
          </a:xfrm>
        </p:grpSpPr>
        <p:sp>
          <p:nvSpPr>
            <p:cNvPr id="9" name="テキスト ボックス 8"/>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0" name="テキスト ボックス 9"/>
            <p:cNvSpPr txBox="1">
              <a:spLocks noChangeAspect="1"/>
            </p:cNvSpPr>
            <p:nvPr/>
          </p:nvSpPr>
          <p:spPr>
            <a:xfrm>
              <a:off x="3013224" y="6521450"/>
              <a:ext cx="2160000" cy="338554"/>
            </a:xfrm>
            <a:prstGeom prst="rect">
              <a:avLst/>
            </a:prstGeom>
            <a:solidFill>
              <a:schemeClr val="accent3">
                <a:lumMod val="40000"/>
                <a:lumOff val="60000"/>
              </a:schemeClr>
            </a:solidFill>
          </p:spPr>
          <p:txBody>
            <a:bodyPr wrap="squar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3" name="テキスト ボックス 12"/>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096" y="1772816"/>
            <a:ext cx="2289352" cy="3234462"/>
          </a:xfrm>
          <a:prstGeom prst="rect">
            <a:avLst/>
          </a:prstGeom>
        </p:spPr>
      </p:pic>
    </p:spTree>
    <p:extLst>
      <p:ext uri="{BB962C8B-B14F-4D97-AF65-F5344CB8AC3E}">
        <p14:creationId xmlns:p14="http://schemas.microsoft.com/office/powerpoint/2010/main" val="22623798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30945"/>
            <a:ext cx="8229600" cy="720000"/>
          </a:xfrm>
        </p:spPr>
        <p:txBody>
          <a:bodyPr>
            <a:noAutofit/>
          </a:bodyPr>
          <a:lstStyle/>
          <a:p>
            <a:r>
              <a:rPr kumimoji="1"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11" name="グループ化 10"/>
          <p:cNvGrpSpPr/>
          <p:nvPr/>
        </p:nvGrpSpPr>
        <p:grpSpPr>
          <a:xfrm>
            <a:off x="35496" y="6519446"/>
            <a:ext cx="9073008" cy="341530"/>
            <a:chOff x="35496" y="6519446"/>
            <a:chExt cx="9073008" cy="341530"/>
          </a:xfrm>
        </p:grpSpPr>
        <p:sp>
          <p:nvSpPr>
            <p:cNvPr id="12" name="テキスト ボックス 11"/>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4" name="テキスト ボックス 13"/>
            <p:cNvSpPr txBox="1">
              <a:spLocks noChangeAspect="1"/>
            </p:cNvSpPr>
            <p:nvPr/>
          </p:nvSpPr>
          <p:spPr>
            <a:xfrm>
              <a:off x="3013224" y="6521450"/>
              <a:ext cx="2160000" cy="338554"/>
            </a:xfrm>
            <a:prstGeom prst="rect">
              <a:avLst/>
            </a:prstGeom>
            <a:solidFill>
              <a:schemeClr val="accent3">
                <a:lumMod val="40000"/>
                <a:lumOff val="60000"/>
              </a:schemeClr>
            </a:solidFill>
          </p:spPr>
          <p:txBody>
            <a:bodyPr wrap="squar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5" name="テキスト ボックス 14"/>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16" name="テキスト ボックス 15">
            <a:extLst/>
          </p:cNvPr>
          <p:cNvSpPr txBox="1"/>
          <p:nvPr/>
        </p:nvSpPr>
        <p:spPr>
          <a:xfrm>
            <a:off x="827584" y="1176164"/>
            <a:ext cx="7416824" cy="1028700"/>
          </a:xfrm>
          <a:prstGeom prst="roundRect">
            <a:avLst>
              <a:gd name="adj" fmla="val 18651"/>
            </a:avLst>
          </a:prstGeom>
          <a:solidFill>
            <a:schemeClr val="accent4">
              <a:lumMod val="40000"/>
              <a:lumOff val="60000"/>
            </a:schemeClr>
          </a:solidFill>
          <a:ln w="9525">
            <a:noFill/>
          </a:ln>
        </p:spPr>
        <p:txBody>
          <a:bodyPr lIns="180869" tIns="72348" rIns="180869" bIns="72348" anchor="ctr"/>
          <a:lstStyle/>
          <a:p>
            <a:pPr algn="ctr" defTabSz="995507" eaLnBrk="1" fontAlgn="auto" hangingPunct="1">
              <a:lnSpc>
                <a:spcPct val="130000"/>
              </a:lnSpc>
              <a:spcBef>
                <a:spcPts val="0"/>
              </a:spcBef>
              <a:spcAft>
                <a:spcPts val="0"/>
              </a:spcAft>
              <a:defRPr/>
            </a:pPr>
            <a:r>
              <a:rPr lang="ja-JP" altLang="en-US" sz="2400" b="1" dirty="0">
                <a:latin typeface="HGP創英角ｺﾞｼｯｸUB" panose="020B0900000000000000" pitchFamily="50" charset="-128"/>
                <a:ea typeface="HGP創英角ｺﾞｼｯｸUB" panose="020B0900000000000000" pitchFamily="50" charset="-128"/>
              </a:rPr>
              <a:t>生物多様性の恵み</a:t>
            </a:r>
            <a:r>
              <a:rPr lang="ja-JP" altLang="en-US" sz="2000" b="1" dirty="0">
                <a:latin typeface="HGP創英角ｺﾞｼｯｸUB" panose="020B0900000000000000" pitchFamily="50" charset="-128"/>
                <a:ea typeface="HGP創英角ｺﾞｼｯｸUB" panose="020B0900000000000000" pitchFamily="50" charset="-128"/>
              </a:rPr>
              <a:t>（生態系サービス）</a:t>
            </a:r>
            <a:endParaRPr lang="en-US" altLang="ja-JP" sz="2000" b="1" dirty="0">
              <a:latin typeface="HGP創英角ｺﾞｼｯｸUB" panose="020B0900000000000000" pitchFamily="50" charset="-128"/>
              <a:ea typeface="HGP創英角ｺﾞｼｯｸUB" panose="020B0900000000000000" pitchFamily="50" charset="-128"/>
            </a:endParaRPr>
          </a:p>
          <a:p>
            <a:pPr algn="ctr" defTabSz="995507" eaLnBrk="1" fontAlgn="auto" hangingPunct="1">
              <a:lnSpc>
                <a:spcPct val="150000"/>
              </a:lnSpc>
              <a:spcBef>
                <a:spcPts val="0"/>
              </a:spcBef>
              <a:spcAft>
                <a:spcPts val="0"/>
              </a:spcAft>
              <a:defRPr/>
            </a:pPr>
            <a:r>
              <a:rPr lang="ja-JP" altLang="en-US" sz="2000" dirty="0">
                <a:latin typeface="HGP創英角ｺﾞｼｯｸUB" panose="020B0900000000000000" pitchFamily="50" charset="-128"/>
                <a:ea typeface="HGP創英角ｺﾞｼｯｸUB" panose="020B0900000000000000" pitchFamily="50" charset="-128"/>
              </a:rPr>
              <a:t>食料、衣服、薬用資源、木材、水質浄化、自然の景色 </a:t>
            </a:r>
            <a:r>
              <a:rPr lang="ja-JP" altLang="en-US" sz="1600" dirty="0">
                <a:latin typeface="HGP創英角ｺﾞｼｯｸUB" panose="020B0900000000000000" pitchFamily="50" charset="-128"/>
                <a:ea typeface="HGP創英角ｺﾞｼｯｸUB" panose="020B0900000000000000" pitchFamily="50" charset="-128"/>
              </a:rPr>
              <a:t>など</a:t>
            </a:r>
            <a:endParaRPr lang="en-US" altLang="ja-JP" sz="1600" dirty="0">
              <a:latin typeface="HGP創英角ｺﾞｼｯｸUB" panose="020B0900000000000000" pitchFamily="50" charset="-128"/>
              <a:ea typeface="HGP創英角ｺﾞｼｯｸUB" panose="020B0900000000000000" pitchFamily="50" charset="-128"/>
            </a:endParaRPr>
          </a:p>
        </p:txBody>
      </p:sp>
      <p:sp>
        <p:nvSpPr>
          <p:cNvPr id="20" name="テキスト ボックス 6"/>
          <p:cNvSpPr txBox="1">
            <a:spLocks noChangeArrowheads="1"/>
          </p:cNvSpPr>
          <p:nvPr/>
        </p:nvSpPr>
        <p:spPr bwMode="auto">
          <a:xfrm>
            <a:off x="4516413" y="2978858"/>
            <a:ext cx="8723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000">
                <a:latin typeface="HGP創英角ｺﾞｼｯｸUB" panose="020B0900000000000000" pitchFamily="50" charset="-128"/>
                <a:ea typeface="HGP創英角ｺﾞｼｯｸUB" panose="020B0900000000000000" pitchFamily="50" charset="-128"/>
                <a:cs typeface="メイリオ" panose="020B0604030504040204" pitchFamily="50" charset="-128"/>
              </a:rPr>
              <a:t>支える</a:t>
            </a:r>
          </a:p>
        </p:txBody>
      </p:sp>
      <p:sp>
        <p:nvSpPr>
          <p:cNvPr id="21" name="角丸四角形 20">
            <a:extLst/>
          </p:cNvPr>
          <p:cNvSpPr/>
          <p:nvPr/>
        </p:nvSpPr>
        <p:spPr>
          <a:xfrm>
            <a:off x="683568" y="2348880"/>
            <a:ext cx="7776863" cy="1547812"/>
          </a:xfrm>
          <a:prstGeom prst="roundRect">
            <a:avLst/>
          </a:prstGeom>
          <a:solidFill>
            <a:srgbClr val="FEE5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95507" eaLnBrk="1" fontAlgn="auto" hangingPunct="1">
              <a:lnSpc>
                <a:spcPct val="130000"/>
              </a:lnSpc>
              <a:spcBef>
                <a:spcPts val="0"/>
              </a:spcBef>
              <a:spcAft>
                <a:spcPts val="0"/>
              </a:spcAft>
              <a:defRPr/>
            </a:pPr>
            <a:r>
              <a:rPr lang="ja-JP" altLang="en-US" sz="2800" b="1"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a:t>
            </a:r>
            <a:endParaRPr lang="en-US" altLang="ja-JP" sz="2800" b="1"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defTabSz="995507" eaLnBrk="1" fontAlgn="auto" hangingPunct="1">
              <a:lnSpc>
                <a:spcPct val="130000"/>
              </a:lnSpc>
              <a:spcBef>
                <a:spcPts val="0"/>
              </a:spcBef>
              <a:spcAft>
                <a:spcPts val="0"/>
              </a:spcAft>
              <a:defRPr/>
            </a:pPr>
            <a:r>
              <a:rPr lang="ja-JP" altLang="en-US" sz="20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様々な個性を持つたくさんの生物が、</a:t>
            </a:r>
            <a:endParaRPr lang="en-US" altLang="ja-JP" sz="20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defTabSz="995507" eaLnBrk="1" fontAlgn="auto" hangingPunct="1">
              <a:lnSpc>
                <a:spcPct val="130000"/>
              </a:lnSpc>
              <a:spcBef>
                <a:spcPts val="0"/>
              </a:spcBef>
              <a:spcAft>
                <a:spcPts val="0"/>
              </a:spcAft>
              <a:defRPr/>
            </a:pPr>
            <a:r>
              <a:rPr lang="ja-JP" altLang="en-US" sz="20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ほかの生物や環境とつながり合いながら存在することを示す概念</a:t>
            </a:r>
            <a:endParaRPr lang="en-US" altLang="ja-JP" sz="20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2" name="上矢印 21"/>
          <p:cNvSpPr/>
          <p:nvPr/>
        </p:nvSpPr>
        <p:spPr>
          <a:xfrm rot="10800000" flipV="1">
            <a:off x="2384400" y="3933056"/>
            <a:ext cx="687388" cy="322262"/>
          </a:xfrm>
          <a:prstGeom prst="upArrow">
            <a:avLst/>
          </a:prstGeom>
          <a:solidFill>
            <a:srgbClr val="A1DBB2"/>
          </a:solidFill>
          <a:ln>
            <a:solidFill>
              <a:srgbClr val="A1DBB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23" name="コンテンツ プレースホルダー 2"/>
          <p:cNvSpPr>
            <a:spLocks/>
          </p:cNvSpPr>
          <p:nvPr/>
        </p:nvSpPr>
        <p:spPr bwMode="auto">
          <a:xfrm>
            <a:off x="189384" y="4221328"/>
            <a:ext cx="3878560" cy="2160000"/>
          </a:xfrm>
          <a:prstGeom prst="roundRect">
            <a:avLst>
              <a:gd name="adj" fmla="val 11218"/>
            </a:avLst>
          </a:prstGeom>
          <a:solidFill>
            <a:srgbClr val="CCFF99"/>
          </a:solidFill>
          <a:ln>
            <a:noFill/>
          </a:ln>
          <a:extLst>
            <a:ext uri="{91240B29-F687-4F45-9708-019B960494DF}">
              <a14:hiddenLine xmlns:a14="http://schemas.microsoft.com/office/drawing/2010/main" w="9525">
                <a:solidFill>
                  <a:srgbClr val="000000"/>
                </a:solidFill>
                <a:round/>
                <a:headEnd/>
                <a:tailEnd/>
              </a14:hiddenLine>
            </a:ext>
          </a:extLst>
        </p:spPr>
        <p:txBody>
          <a:bodyPr lIns="180869" tIns="108522" rIns="180869" bIns="45941"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914400" eaLnBrk="1" hangingPunct="1">
              <a:lnSpc>
                <a:spcPct val="130000"/>
              </a:lnSpc>
              <a:buFont typeface="Arial" panose="020B0604020202020204" pitchFamily="34" charset="0"/>
              <a:buNone/>
            </a:pPr>
            <a:r>
              <a:rPr lang="ja-JP" altLang="en-US" sz="24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生物多様性の３つの階層</a:t>
            </a:r>
            <a:endParaRPr lang="en-US" altLang="ja-JP" sz="24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defTabSz="914400" eaLnBrk="1" hangingPunct="1">
              <a:lnSpc>
                <a:spcPct val="150000"/>
              </a:lnSpc>
              <a:buFont typeface="Arial" panose="020B0604020202020204" pitchFamily="34" charset="0"/>
              <a:buNone/>
            </a:pPr>
            <a:r>
              <a:rPr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○生態系の多様性</a:t>
            </a:r>
            <a:endParaRPr lang="en-US" altLang="ja-JP"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defTabSz="914400" eaLnBrk="1" hangingPunct="1">
              <a:lnSpc>
                <a:spcPct val="150000"/>
              </a:lnSpc>
              <a:buFont typeface="Arial" panose="020B0604020202020204" pitchFamily="34" charset="0"/>
              <a:buNone/>
            </a:pPr>
            <a:r>
              <a:rPr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○種の多様性</a:t>
            </a:r>
            <a:endParaRPr lang="en-US" altLang="ja-JP"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defTabSz="914400" eaLnBrk="1" hangingPunct="1">
              <a:lnSpc>
                <a:spcPct val="150000"/>
              </a:lnSpc>
              <a:buFont typeface="Arial" panose="020B0604020202020204" pitchFamily="34" charset="0"/>
              <a:buNone/>
            </a:pPr>
            <a:r>
              <a:rPr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○遺伝子の</a:t>
            </a:r>
            <a:r>
              <a:rPr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多様性</a:t>
            </a:r>
            <a:endParaRPr lang="ja-JP" altLang="en-US" sz="1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4" name="テキスト ボックス 7"/>
          <p:cNvSpPr txBox="1">
            <a:spLocks noChangeArrowheads="1"/>
          </p:cNvSpPr>
          <p:nvPr/>
        </p:nvSpPr>
        <p:spPr bwMode="auto">
          <a:xfrm>
            <a:off x="4689660" y="2041192"/>
            <a:ext cx="8723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支える</a:t>
            </a:r>
            <a:endParaRPr lang="en-US" altLang="ja-JP"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5" name="テキスト ボックス 23"/>
          <p:cNvSpPr txBox="1">
            <a:spLocks noChangeArrowheads="1"/>
          </p:cNvSpPr>
          <p:nvPr/>
        </p:nvSpPr>
        <p:spPr bwMode="auto">
          <a:xfrm>
            <a:off x="3071788" y="3857090"/>
            <a:ext cx="8723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支える</a:t>
            </a:r>
            <a:endParaRPr lang="en-US" altLang="ja-JP"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6" name="上カーブ矢印 25"/>
          <p:cNvSpPr/>
          <p:nvPr/>
        </p:nvSpPr>
        <p:spPr>
          <a:xfrm rot="15573604">
            <a:off x="7206220" y="2874342"/>
            <a:ext cx="2668587" cy="496888"/>
          </a:xfrm>
          <a:prstGeom prst="curvedUpArrow">
            <a:avLst/>
          </a:prstGeom>
          <a:solidFill>
            <a:srgbClr val="FF5D5D"/>
          </a:solidFill>
          <a:ln>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27" name="テキスト ボックス 13"/>
          <p:cNvSpPr txBox="1">
            <a:spLocks noChangeArrowheads="1"/>
          </p:cNvSpPr>
          <p:nvPr/>
        </p:nvSpPr>
        <p:spPr bwMode="auto">
          <a:xfrm>
            <a:off x="8605318" y="1949407"/>
            <a:ext cx="492443" cy="82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p>
            <a:r>
              <a:rPr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脅かす</a:t>
            </a:r>
          </a:p>
        </p:txBody>
      </p:sp>
      <p:sp>
        <p:nvSpPr>
          <p:cNvPr id="28" name="下矢印 27"/>
          <p:cNvSpPr/>
          <p:nvPr/>
        </p:nvSpPr>
        <p:spPr>
          <a:xfrm rot="10800000">
            <a:off x="5538763" y="3885050"/>
            <a:ext cx="687387" cy="320675"/>
          </a:xfrm>
          <a:prstGeom prst="downArrow">
            <a:avLst/>
          </a:prstGeom>
          <a:solidFill>
            <a:srgbClr val="FF5D5D"/>
          </a:solidFill>
          <a:ln>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dirty="0">
              <a:latin typeface="HGP創英角ｺﾞｼｯｸUB" panose="020B0900000000000000" pitchFamily="50" charset="-128"/>
              <a:ea typeface="HGP創英角ｺﾞｼｯｸUB" panose="020B0900000000000000" pitchFamily="50" charset="-128"/>
            </a:endParaRPr>
          </a:p>
        </p:txBody>
      </p:sp>
      <p:sp>
        <p:nvSpPr>
          <p:cNvPr id="29" name="下矢印 28"/>
          <p:cNvSpPr/>
          <p:nvPr/>
        </p:nvSpPr>
        <p:spPr>
          <a:xfrm rot="5400000">
            <a:off x="3776892" y="4910052"/>
            <a:ext cx="682625" cy="468312"/>
          </a:xfrm>
          <a:prstGeom prst="downArrow">
            <a:avLst/>
          </a:prstGeom>
          <a:solidFill>
            <a:srgbClr val="FF5D5D"/>
          </a:solidFill>
          <a:ln>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latin typeface="HGP創英角ｺﾞｼｯｸUB" panose="020B0900000000000000" pitchFamily="50" charset="-128"/>
              <a:ea typeface="HGP創英角ｺﾞｼｯｸUB" panose="020B0900000000000000" pitchFamily="50" charset="-128"/>
            </a:endParaRPr>
          </a:p>
        </p:txBody>
      </p:sp>
      <p:sp>
        <p:nvSpPr>
          <p:cNvPr id="30" name="コンテンツ プレースホルダー 3">
            <a:extLst/>
          </p:cNvPr>
          <p:cNvSpPr txBox="1">
            <a:spLocks/>
          </p:cNvSpPr>
          <p:nvPr/>
        </p:nvSpPr>
        <p:spPr bwMode="auto">
          <a:xfrm>
            <a:off x="4283968" y="4217598"/>
            <a:ext cx="4788000" cy="2160000"/>
          </a:xfrm>
          <a:prstGeom prst="roundRect">
            <a:avLst>
              <a:gd name="adj" fmla="val 11998"/>
            </a:avLst>
          </a:prstGeom>
          <a:solidFill>
            <a:srgbClr val="FFCCCC"/>
          </a:solidFill>
          <a:ln w="9525">
            <a:noFill/>
          </a:ln>
        </p:spPr>
        <p:txBody>
          <a:bodyPr lIns="0" tIns="0" rIns="0" bIns="0" anchor="ctr"/>
          <a:lstStyle>
            <a:lvl1pPr marL="342900" indent="-342900" algn="l" defTabSz="914400" rtl="0" eaLnBrk="1" latinLnBrk="0" hangingPunct="1">
              <a:spcBef>
                <a:spcPct val="20000"/>
              </a:spcBef>
              <a:buFont typeface="Arial"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742950" indent="-285750" algn="l" defTabSz="914400" rtl="0" eaLnBrk="1" latinLnBrk="0" hangingPunct="1">
              <a:spcBef>
                <a:spcPct val="20000"/>
              </a:spcBef>
              <a:buFont typeface="Arial"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spcBef>
                <a:spcPct val="20000"/>
              </a:spcBef>
              <a:buFont typeface="Arial"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spcBef>
                <a:spcPct val="20000"/>
              </a:spcBef>
              <a:buFont typeface="Arial" pitchFamily="34" charset="0"/>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auto">
              <a:lnSpc>
                <a:spcPct val="130000"/>
              </a:lnSpc>
              <a:spcAft>
                <a:spcPts val="0"/>
              </a:spcAft>
              <a:buFont typeface="Arial" pitchFamily="34" charset="0"/>
              <a:buNone/>
              <a:defRPr/>
            </a:pPr>
            <a:endParaRPr lang="en-US" altLang="ja-JP" sz="1050" b="1" dirty="0" smtClean="0">
              <a:latin typeface="HGP創英角ｺﾞｼｯｸUB" panose="020B0900000000000000" pitchFamily="50" charset="-128"/>
              <a:ea typeface="HGP創英角ｺﾞｼｯｸUB" panose="020B0900000000000000" pitchFamily="50" charset="-128"/>
            </a:endParaRPr>
          </a:p>
          <a:p>
            <a:pPr marL="0" indent="0" fontAlgn="auto">
              <a:lnSpc>
                <a:spcPct val="130000"/>
              </a:lnSpc>
              <a:spcAft>
                <a:spcPts val="0"/>
              </a:spcAft>
              <a:buFont typeface="Arial" pitchFamily="34" charset="0"/>
              <a:buNone/>
              <a:defRPr/>
            </a:pPr>
            <a:r>
              <a:rPr lang="ja-JP" altLang="en-US" sz="2400" b="1" dirty="0" smtClean="0">
                <a:latin typeface="HGP創英角ｺﾞｼｯｸUB" panose="020B0900000000000000" pitchFamily="50" charset="-128"/>
                <a:ea typeface="HGP創英角ｺﾞｼｯｸUB" panose="020B0900000000000000" pitchFamily="50" charset="-128"/>
              </a:rPr>
              <a:t>生物</a:t>
            </a:r>
            <a:r>
              <a:rPr lang="ja-JP" altLang="en-US" sz="2400" b="1" dirty="0">
                <a:latin typeface="HGP創英角ｺﾞｼｯｸUB" panose="020B0900000000000000" pitchFamily="50" charset="-128"/>
                <a:ea typeface="HGP創英角ｺﾞｼｯｸUB" panose="020B0900000000000000" pitchFamily="50" charset="-128"/>
              </a:rPr>
              <a:t>多様性の４</a:t>
            </a:r>
            <a:r>
              <a:rPr lang="ja-JP" altLang="en-US" sz="2400" b="1" dirty="0">
                <a:solidFill>
                  <a:schemeClr val="bg2">
                    <a:lumMod val="10000"/>
                  </a:schemeClr>
                </a:solidFill>
                <a:latin typeface="HGP創英角ｺﾞｼｯｸUB" panose="020B0900000000000000" pitchFamily="50" charset="-128"/>
                <a:ea typeface="HGP創英角ｺﾞｼｯｸUB" panose="020B0900000000000000" pitchFamily="50" charset="-128"/>
              </a:rPr>
              <a:t>つの危機</a:t>
            </a:r>
            <a:endParaRPr lang="en-US" altLang="ja-JP" sz="2400" b="1" dirty="0">
              <a:solidFill>
                <a:schemeClr val="bg2">
                  <a:lumMod val="10000"/>
                </a:schemeClr>
              </a:solidFill>
              <a:latin typeface="HGP創英角ｺﾞｼｯｸUB" panose="020B0900000000000000" pitchFamily="50" charset="-128"/>
              <a:ea typeface="HGP創英角ｺﾞｼｯｸUB" panose="020B0900000000000000" pitchFamily="50" charset="-128"/>
            </a:endParaRPr>
          </a:p>
          <a:p>
            <a:pPr marL="0" indent="0" fontAlgn="auto">
              <a:spcAft>
                <a:spcPts val="0"/>
              </a:spcAft>
              <a:buFont typeface="Arial" pitchFamily="34" charset="0"/>
              <a:buNone/>
              <a:defRPr/>
            </a:pPr>
            <a:r>
              <a:rPr lang="ja-JP" altLang="en-US" dirty="0">
                <a:latin typeface="HGP創英角ｺﾞｼｯｸUB" panose="020B0900000000000000" pitchFamily="50" charset="-128"/>
                <a:ea typeface="HGP創英角ｺﾞｼｯｸUB" panose="020B0900000000000000" pitchFamily="50" charset="-128"/>
              </a:rPr>
              <a:t>○開発など人間活動による危機</a:t>
            </a:r>
          </a:p>
          <a:p>
            <a:pPr marL="0" indent="0" fontAlgn="auto">
              <a:spcAft>
                <a:spcPts val="0"/>
              </a:spcAft>
              <a:buFont typeface="Arial" pitchFamily="34" charset="0"/>
              <a:buNone/>
              <a:defRPr/>
            </a:pPr>
            <a:r>
              <a:rPr lang="ja-JP" altLang="en-US" dirty="0">
                <a:latin typeface="HGP創英角ｺﾞｼｯｸUB" panose="020B0900000000000000" pitchFamily="50" charset="-128"/>
                <a:ea typeface="HGP創英角ｺﾞｼｯｸUB" panose="020B0900000000000000" pitchFamily="50" charset="-128"/>
              </a:rPr>
              <a:t>○自然に対する働きかけの縮小による危機</a:t>
            </a:r>
          </a:p>
          <a:p>
            <a:pPr marL="0" indent="0" fontAlgn="auto">
              <a:spcAft>
                <a:spcPts val="0"/>
              </a:spcAft>
              <a:buFont typeface="Arial" pitchFamily="34" charset="0"/>
              <a:buNone/>
              <a:defRPr/>
            </a:pPr>
            <a:r>
              <a:rPr lang="ja-JP" altLang="en-US" dirty="0">
                <a:latin typeface="HGP創英角ｺﾞｼｯｸUB" panose="020B0900000000000000" pitchFamily="50" charset="-128"/>
                <a:ea typeface="HGP創英角ｺﾞｼｯｸUB" panose="020B0900000000000000" pitchFamily="50" charset="-128"/>
              </a:rPr>
              <a:t>○人間により持ち込まれたものによる危機</a:t>
            </a:r>
          </a:p>
          <a:p>
            <a:pPr marL="0" indent="0" fontAlgn="auto">
              <a:spcAft>
                <a:spcPts val="0"/>
              </a:spcAft>
              <a:buFont typeface="Arial" pitchFamily="34" charset="0"/>
              <a:buNone/>
              <a:defRPr/>
            </a:pPr>
            <a:r>
              <a:rPr lang="ja-JP" altLang="en-US" dirty="0">
                <a:latin typeface="HGP創英角ｺﾞｼｯｸUB" panose="020B0900000000000000" pitchFamily="50" charset="-128"/>
                <a:ea typeface="HGP創英角ｺﾞｼｯｸUB" panose="020B0900000000000000" pitchFamily="50" charset="-128"/>
              </a:rPr>
              <a:t>○地球環境の変化による危機</a:t>
            </a:r>
          </a:p>
          <a:p>
            <a:pPr marL="0" indent="0" fontAlgn="auto">
              <a:lnSpc>
                <a:spcPct val="150000"/>
              </a:lnSpc>
              <a:spcAft>
                <a:spcPts val="0"/>
              </a:spcAft>
              <a:buFont typeface="Arial" pitchFamily="34" charset="0"/>
              <a:buNone/>
              <a:defRPr/>
            </a:pPr>
            <a:endParaRPr lang="ja-JP" altLang="en-US" dirty="0">
              <a:latin typeface="HGP創英角ｺﾞｼｯｸUB" panose="020B0900000000000000" pitchFamily="50" charset="-128"/>
              <a:ea typeface="HGP創英角ｺﾞｼｯｸUB" panose="020B0900000000000000" pitchFamily="50" charset="-128"/>
            </a:endParaRPr>
          </a:p>
        </p:txBody>
      </p:sp>
      <p:sp>
        <p:nvSpPr>
          <p:cNvPr id="31" name="テキスト ボックス 15"/>
          <p:cNvSpPr txBox="1">
            <a:spLocks noChangeArrowheads="1"/>
          </p:cNvSpPr>
          <p:nvPr/>
        </p:nvSpPr>
        <p:spPr bwMode="auto">
          <a:xfrm>
            <a:off x="6234258" y="3838485"/>
            <a:ext cx="9060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脅かす</a:t>
            </a:r>
          </a:p>
        </p:txBody>
      </p:sp>
      <p:sp>
        <p:nvSpPr>
          <p:cNvPr id="32" name="テキスト ボックス 36"/>
          <p:cNvSpPr txBox="1">
            <a:spLocks noChangeArrowheads="1"/>
          </p:cNvSpPr>
          <p:nvPr/>
        </p:nvSpPr>
        <p:spPr bwMode="auto">
          <a:xfrm>
            <a:off x="3903831" y="5485521"/>
            <a:ext cx="492443" cy="82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p>
            <a:r>
              <a:rPr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脅かす</a:t>
            </a:r>
          </a:p>
        </p:txBody>
      </p:sp>
      <p:sp>
        <p:nvSpPr>
          <p:cNvPr id="19" name="下矢印 18"/>
          <p:cNvSpPr/>
          <p:nvPr/>
        </p:nvSpPr>
        <p:spPr>
          <a:xfrm rot="10800000">
            <a:off x="4056038" y="2060848"/>
            <a:ext cx="687387" cy="320675"/>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latin typeface="HGP創英角ｺﾞｼｯｸUB" panose="020B0900000000000000" pitchFamily="50" charset="-128"/>
              <a:ea typeface="HGP創英角ｺﾞｼｯｸUB" panose="020B0900000000000000" pitchFamily="50" charset="-128"/>
            </a:endParaRPr>
          </a:p>
        </p:txBody>
      </p:sp>
      <p:sp>
        <p:nvSpPr>
          <p:cNvPr id="4" name="円/楕円 3"/>
          <p:cNvSpPr/>
          <p:nvPr/>
        </p:nvSpPr>
        <p:spPr>
          <a:xfrm>
            <a:off x="7703870" y="4315588"/>
            <a:ext cx="1342134" cy="68262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smtClean="0">
                <a:latin typeface="HGP創英角ｺﾞｼｯｸUB" panose="020B0900000000000000" pitchFamily="50" charset="-128"/>
                <a:ea typeface="HGP創英角ｺﾞｼｯｸUB" panose="020B0900000000000000" pitchFamily="50" charset="-128"/>
              </a:rPr>
              <a:t>レッド</a:t>
            </a:r>
            <a:endParaRPr kumimoji="1" lang="en-US" altLang="ja-JP" dirty="0" smtClean="0">
              <a:latin typeface="HGP創英角ｺﾞｼｯｸUB" panose="020B0900000000000000" pitchFamily="50" charset="-128"/>
              <a:ea typeface="HGP創英角ｺﾞｼｯｸUB" panose="020B0900000000000000" pitchFamily="50" charset="-128"/>
            </a:endParaRPr>
          </a:p>
          <a:p>
            <a:pPr algn="ctr"/>
            <a:r>
              <a:rPr kumimoji="1" lang="ja-JP" altLang="en-US" dirty="0" smtClean="0">
                <a:latin typeface="HGP創英角ｺﾞｼｯｸUB" panose="020B0900000000000000" pitchFamily="50" charset="-128"/>
                <a:ea typeface="HGP創英角ｺﾞｼｯｸUB" panose="020B0900000000000000" pitchFamily="50" charset="-128"/>
              </a:rPr>
              <a:t>リスト</a:t>
            </a:r>
            <a:endParaRPr kumimoji="1" lang="ja-JP" altLang="en-US"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9376516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角丸四角形 4"/>
          <p:cNvSpPr/>
          <p:nvPr/>
        </p:nvSpPr>
        <p:spPr>
          <a:xfrm>
            <a:off x="382657" y="1286724"/>
            <a:ext cx="8100000" cy="2160000"/>
          </a:xfrm>
          <a:prstGeom prst="roundRect">
            <a:avLst/>
          </a:prstGeom>
          <a:solidFill>
            <a:schemeClr val="accent5">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30000"/>
              </a:lnSpc>
            </a:pPr>
            <a:r>
              <a:rPr lang="ja-JP" altLang="en-US" sz="3600" dirty="0" smtClean="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３．生物</a:t>
            </a:r>
            <a:r>
              <a:rPr lang="ja-JP" altLang="en-US" sz="3600" dirty="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多様性に</a:t>
            </a:r>
            <a:r>
              <a:rPr lang="ja-JP" altLang="en-US" sz="3600" dirty="0" smtClean="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関する</a:t>
            </a:r>
            <a:endParaRPr lang="en-US" altLang="ja-JP" sz="3600" dirty="0" smtClean="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a:p>
            <a:pPr algn="ctr">
              <a:lnSpc>
                <a:spcPct val="130000"/>
              </a:lnSpc>
            </a:pPr>
            <a:r>
              <a:rPr lang="ja-JP" altLang="en-US" sz="3600" dirty="0" smtClean="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教育</a:t>
            </a:r>
            <a:r>
              <a:rPr lang="ja-JP" altLang="en-US" sz="3600" dirty="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a:t>
            </a:r>
            <a:r>
              <a:rPr lang="ja-JP" altLang="en-US" sz="3600" dirty="0" smtClean="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指導に向けて</a:t>
            </a:r>
            <a:endParaRPr lang="ja-JP" altLang="en-US" sz="3600" dirty="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p:txBody>
      </p:sp>
    </p:spTree>
    <p:extLst>
      <p:ext uri="{BB962C8B-B14F-4D97-AF65-F5344CB8AC3E}">
        <p14:creationId xmlns:p14="http://schemas.microsoft.com/office/powerpoint/2010/main" val="1807585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7772" y="130945"/>
            <a:ext cx="8435280" cy="720000"/>
          </a:xfrm>
        </p:spPr>
        <p:txBody>
          <a:bodyPr>
            <a:noAutofit/>
          </a:bodyPr>
          <a:lstStyle/>
          <a:p>
            <a:r>
              <a:rPr kumimoji="1"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生物多様性を子どもたちに伝えよう</a:t>
            </a: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866438" y="1978171"/>
            <a:ext cx="7420571" cy="4056179"/>
          </a:xfrm>
        </p:spPr>
        <p:txBody>
          <a:bodyPr>
            <a:normAutofit/>
          </a:bodyPr>
          <a:lstStyle/>
          <a:p>
            <a:pPr marL="0" indent="0">
              <a:lnSpc>
                <a:spcPct val="150000"/>
              </a:lnSpc>
              <a:buNone/>
            </a:pPr>
            <a:r>
              <a:rPr kumimoji="1"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「バイオミミクリーさがし」</a:t>
            </a:r>
            <a:endParaRPr kumimoji="1"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50000"/>
              </a:lnSpc>
              <a:buNone/>
            </a:pPr>
            <a:r>
              <a:rPr kumimoji="1"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「チョウの食草（食樹）を調べてみよう」</a:t>
            </a:r>
            <a:endParaRPr kumimoji="1"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buNone/>
            </a:pP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　　　　　　　　　　　　　　　　など</a:t>
            </a:r>
            <a:endParaRPr kumimoji="1"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5" name="角丸四角形 4"/>
          <p:cNvSpPr/>
          <p:nvPr/>
        </p:nvSpPr>
        <p:spPr>
          <a:xfrm>
            <a:off x="683568" y="1196752"/>
            <a:ext cx="7776864" cy="648072"/>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32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生物多様性「実践プログラム</a:t>
            </a:r>
            <a:r>
              <a:rPr lang="ja-JP" altLang="en-US" sz="32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endParaRPr lang="en-US" altLang="ja-JP" sz="32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1" name="角丸四角形 20"/>
          <p:cNvSpPr/>
          <p:nvPr/>
        </p:nvSpPr>
        <p:spPr>
          <a:xfrm>
            <a:off x="683568" y="5805264"/>
            <a:ext cx="7776864"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altLang="ja-JP" sz="2400" dirty="0">
              <a:solidFill>
                <a:srgbClr val="C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4" name="タイトル 1"/>
          <p:cNvSpPr txBox="1">
            <a:spLocks/>
          </p:cNvSpPr>
          <p:nvPr/>
        </p:nvSpPr>
        <p:spPr>
          <a:xfrm>
            <a:off x="555922" y="5301208"/>
            <a:ext cx="8336558" cy="1008000"/>
          </a:xfrm>
          <a:prstGeom prst="roundRect">
            <a:avLst/>
          </a:prstGeom>
          <a:solidFill>
            <a:schemeClr val="accent3">
              <a:lumMod val="40000"/>
              <a:lumOff val="60000"/>
            </a:schemeClr>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大阪府</a:t>
            </a:r>
            <a:r>
              <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HP</a:t>
            </a: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「おおさか生物多様性ひろば」で公開</a:t>
            </a:r>
            <a:endPar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r>
              <a:rPr lang="en-US" altLang="ja-JP"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http://</a:t>
            </a:r>
            <a:r>
              <a:rPr lang="en-US" altLang="ja-JP"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www.pref.osaka.lg.jp/midori/seibututayousei/index.html</a:t>
            </a:r>
            <a:endParaRPr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15" name="グループ化 14"/>
          <p:cNvGrpSpPr/>
          <p:nvPr/>
        </p:nvGrpSpPr>
        <p:grpSpPr>
          <a:xfrm>
            <a:off x="35496" y="6519446"/>
            <a:ext cx="9073008" cy="341530"/>
            <a:chOff x="35496" y="6519446"/>
            <a:chExt cx="9073008" cy="341530"/>
          </a:xfrm>
        </p:grpSpPr>
        <p:sp>
          <p:nvSpPr>
            <p:cNvPr id="18" name="テキスト ボックス 17"/>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3" name="テキスト ボックス 22"/>
            <p:cNvSpPr txBox="1">
              <a:spLocks noChangeAspect="1"/>
            </p:cNvSpPr>
            <p:nvPr/>
          </p:nvSpPr>
          <p:spPr>
            <a:xfrm>
              <a:off x="3013224" y="6521450"/>
              <a:ext cx="2160000" cy="338554"/>
            </a:xfrm>
            <a:prstGeom prst="rect">
              <a:avLst/>
            </a:prstGeom>
            <a:solidFill>
              <a:schemeClr val="accent3">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4" name="テキスト ボックス 23"/>
            <p:cNvSpPr txBox="1">
              <a:spLocks noChangeAspect="1"/>
            </p:cNvSpPr>
            <p:nvPr/>
          </p:nvSpPr>
          <p:spPr>
            <a:xfrm>
              <a:off x="5249755" y="6519446"/>
              <a:ext cx="3858749" cy="338554"/>
            </a:xfrm>
            <a:prstGeom prst="rect">
              <a:avLst/>
            </a:prstGeom>
            <a:solidFill>
              <a:schemeClr val="accent5">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pic>
        <p:nvPicPr>
          <p:cNvPr id="4" name="図 3"/>
          <p:cNvPicPr>
            <a:picLocks noChangeAspect="1"/>
          </p:cNvPicPr>
          <p:nvPr/>
        </p:nvPicPr>
        <p:blipFill>
          <a:blip r:embed="rId3"/>
          <a:stretch>
            <a:fillRect/>
          </a:stretch>
        </p:blipFill>
        <p:spPr>
          <a:xfrm>
            <a:off x="6711199" y="2054950"/>
            <a:ext cx="2181281" cy="2857094"/>
          </a:xfrm>
          <a:prstGeom prst="rect">
            <a:avLst/>
          </a:prstGeom>
          <a:ln>
            <a:solidFill>
              <a:schemeClr val="tx1"/>
            </a:solidFill>
          </a:ln>
        </p:spPr>
      </p:pic>
    </p:spTree>
    <p:extLst>
      <p:ext uri="{BB962C8B-B14F-4D97-AF65-F5344CB8AC3E}">
        <p14:creationId xmlns:p14="http://schemas.microsoft.com/office/powerpoint/2010/main" val="1788215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0" y="548680"/>
            <a:ext cx="914400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p:cNvSpPr txBox="1">
            <a:spLocks/>
          </p:cNvSpPr>
          <p:nvPr/>
        </p:nvSpPr>
        <p:spPr>
          <a:xfrm>
            <a:off x="712057" y="136388"/>
            <a:ext cx="7727777" cy="72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角丸四角形 5"/>
          <p:cNvSpPr/>
          <p:nvPr/>
        </p:nvSpPr>
        <p:spPr>
          <a:xfrm>
            <a:off x="683861" y="260647"/>
            <a:ext cx="7776864" cy="239999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3600" dirty="0" smtClean="0">
                <a:solidFill>
                  <a:sysClr val="windowText" lastClr="0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生物多様性を守るために、</a:t>
            </a:r>
            <a:endParaRPr kumimoji="1" lang="en-US" altLang="ja-JP" sz="3600" dirty="0" smtClean="0">
              <a:solidFill>
                <a:sysClr val="windowText" lastClr="0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a:lnSpc>
                <a:spcPct val="150000"/>
              </a:lnSpc>
            </a:pPr>
            <a:r>
              <a:rPr kumimoji="1" lang="ja-JP" altLang="en-US" sz="3600" dirty="0" smtClean="0">
                <a:solidFill>
                  <a:sysClr val="windowText" lastClr="0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私たちができることは何でしょう？</a:t>
            </a:r>
            <a:endParaRPr kumimoji="1" lang="ja-JP" altLang="en-US" sz="3600" dirty="0">
              <a:solidFill>
                <a:sysClr val="windowText" lastClr="0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2" name="正方形/長方形 11"/>
          <p:cNvSpPr/>
          <p:nvPr/>
        </p:nvSpPr>
        <p:spPr>
          <a:xfrm>
            <a:off x="395536" y="2996952"/>
            <a:ext cx="8352928" cy="30963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411360" y="2996952"/>
            <a:ext cx="1107996" cy="461665"/>
          </a:xfrm>
          <a:prstGeom prst="rect">
            <a:avLst/>
          </a:prstGeom>
          <a:noFill/>
        </p:spPr>
        <p:txBody>
          <a:bodyPr wrap="none" rtlCol="0">
            <a:spAutoFit/>
          </a:bodyPr>
          <a:lstStyle/>
          <a:p>
            <a:r>
              <a:rPr kumimoji="1" lang="ja-JP" altLang="en-US" sz="2400" dirty="0" smtClean="0">
                <a:latin typeface="HGP創英角ｺﾞｼｯｸUB" panose="020B0900000000000000" pitchFamily="50" charset="-128"/>
                <a:ea typeface="HGP創英角ｺﾞｼｯｸUB" panose="020B0900000000000000" pitchFamily="50" charset="-128"/>
              </a:rPr>
              <a:t>回答欄</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454806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94441" y="130018"/>
            <a:ext cx="8974360" cy="720000"/>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3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学校で取り組む生物多様性保全</a:t>
            </a:r>
            <a:endParaRPr lang="ja-JP" altLang="en-US" sz="33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4" name="コンテンツ プレースホルダー 3"/>
          <p:cNvSpPr txBox="1">
            <a:spLocks/>
          </p:cNvSpPr>
          <p:nvPr/>
        </p:nvSpPr>
        <p:spPr>
          <a:xfrm>
            <a:off x="251520" y="1268760"/>
            <a:ext cx="4320480" cy="4857403"/>
          </a:xfrm>
          <a:prstGeom prst="rect">
            <a:avLst/>
          </a:prstGeom>
        </p:spPr>
        <p:txBody>
          <a:bodyPr/>
          <a:lstStyle>
            <a:lvl1pPr marL="342900" indent="-34290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endParaRPr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7796" y="1480064"/>
            <a:ext cx="3839999" cy="2880000"/>
          </a:xfrm>
          <a:prstGeom prst="rect">
            <a:avLst/>
          </a:prstGeom>
          <a:noFill/>
          <a:ln>
            <a:noFill/>
          </a:ln>
        </p:spPr>
      </p:pic>
      <p:pic>
        <p:nvPicPr>
          <p:cNvPr id="17" name="図 16"/>
          <p:cNvPicPr>
            <a:picLocks noChangeAspect="1"/>
          </p:cNvPicPr>
          <p:nvPr/>
        </p:nvPicPr>
        <p:blipFill rotWithShape="1">
          <a:blip r:embed="rId4" cstate="print">
            <a:extLst>
              <a:ext uri="{28A0092B-C50C-407E-A947-70E740481C1C}">
                <a14:useLocalDpi xmlns:a14="http://schemas.microsoft.com/office/drawing/2010/main" val="0"/>
              </a:ext>
            </a:extLst>
          </a:blip>
          <a:srcRect l="15750" t="33250" r="36300" b="18800"/>
          <a:stretch/>
        </p:blipFill>
        <p:spPr>
          <a:xfrm>
            <a:off x="491760" y="1480064"/>
            <a:ext cx="3839999" cy="2880000"/>
          </a:xfrm>
          <a:prstGeom prst="rect">
            <a:avLst/>
          </a:prstGeom>
          <a:noFill/>
          <a:ln>
            <a:noFill/>
          </a:ln>
        </p:spPr>
      </p:pic>
      <p:sp>
        <p:nvSpPr>
          <p:cNvPr id="20" name="テキスト ボックス 19"/>
          <p:cNvSpPr txBox="1"/>
          <p:nvPr/>
        </p:nvSpPr>
        <p:spPr>
          <a:xfrm>
            <a:off x="899592" y="4571082"/>
            <a:ext cx="3086101" cy="830997"/>
          </a:xfrm>
          <a:prstGeom prst="rect">
            <a:avLst/>
          </a:prstGeom>
          <a:noFill/>
        </p:spPr>
        <p:txBody>
          <a:bodyPr wrap="none" rtlCol="0">
            <a:spAutoFit/>
          </a:bodyPr>
          <a:lstStyle/>
          <a:p>
            <a:pPr algn="ctr"/>
            <a:r>
              <a:rPr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授業や体験学習で</a:t>
            </a:r>
            <a:endParaRPr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a:r>
              <a:rPr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実際に生物と触れ合う</a:t>
            </a:r>
            <a:endParaRPr kumimoji="1" lang="ja-JP" altLang="en-US"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1" name="テキスト ボックス 20"/>
          <p:cNvSpPr txBox="1"/>
          <p:nvPr/>
        </p:nvSpPr>
        <p:spPr>
          <a:xfrm>
            <a:off x="5364088" y="4571082"/>
            <a:ext cx="2787943" cy="830997"/>
          </a:xfrm>
          <a:prstGeom prst="rect">
            <a:avLst/>
          </a:prstGeom>
          <a:noFill/>
        </p:spPr>
        <p:txBody>
          <a:bodyPr wrap="none" rtlCol="0">
            <a:spAutoFit/>
          </a:bodyPr>
          <a:lstStyle/>
          <a:p>
            <a:r>
              <a:rPr kumimoji="1"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ビオトープを活用して</a:t>
            </a:r>
            <a:endParaRPr kumimoji="1" lang="en-US" altLang="ja-JP"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a:r>
              <a:rPr kumimoji="1" lang="ja-JP" altLang="en-US" sz="2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地域の生物を守る</a:t>
            </a:r>
            <a:endParaRPr kumimoji="1" lang="ja-JP" altLang="en-US" sz="2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16" name="グループ化 15"/>
          <p:cNvGrpSpPr/>
          <p:nvPr/>
        </p:nvGrpSpPr>
        <p:grpSpPr>
          <a:xfrm>
            <a:off x="35496" y="6519446"/>
            <a:ext cx="9073008" cy="341530"/>
            <a:chOff x="35496" y="6519446"/>
            <a:chExt cx="9073008" cy="341530"/>
          </a:xfrm>
        </p:grpSpPr>
        <p:sp>
          <p:nvSpPr>
            <p:cNvPr id="18" name="テキスト ボックス 17"/>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9" name="テキスト ボックス 18"/>
            <p:cNvSpPr txBox="1">
              <a:spLocks noChangeAspect="1"/>
            </p:cNvSpPr>
            <p:nvPr/>
          </p:nvSpPr>
          <p:spPr>
            <a:xfrm>
              <a:off x="3013224" y="6521450"/>
              <a:ext cx="2160000" cy="338554"/>
            </a:xfrm>
            <a:prstGeom prst="rect">
              <a:avLst/>
            </a:prstGeom>
            <a:solidFill>
              <a:schemeClr val="accent3">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3" name="テキスト ボックス 22"/>
            <p:cNvSpPr txBox="1">
              <a:spLocks noChangeAspect="1"/>
            </p:cNvSpPr>
            <p:nvPr/>
          </p:nvSpPr>
          <p:spPr>
            <a:xfrm>
              <a:off x="5249755" y="6519446"/>
              <a:ext cx="3858749" cy="338554"/>
            </a:xfrm>
            <a:prstGeom prst="rect">
              <a:avLst/>
            </a:prstGeom>
            <a:solidFill>
              <a:schemeClr val="accent5">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27" name="テキスト ボックス 26"/>
          <p:cNvSpPr txBox="1"/>
          <p:nvPr/>
        </p:nvSpPr>
        <p:spPr>
          <a:xfrm>
            <a:off x="6503049" y="6237892"/>
            <a:ext cx="2441694" cy="215444"/>
          </a:xfrm>
          <a:prstGeom prst="rect">
            <a:avLst/>
          </a:prstGeom>
          <a:noFill/>
        </p:spPr>
        <p:txBody>
          <a:bodyPr wrap="none" rtlCol="0">
            <a:spAutoFit/>
          </a:bodyPr>
          <a:lstStyle/>
          <a:p>
            <a:r>
              <a:rPr lang="ja-JP" altLang="en-US" sz="800" dirty="0" smtClean="0">
                <a:latin typeface="HGS創英角ｺﾞｼｯｸUB" panose="020B0900000000000000" pitchFamily="50" charset="-128"/>
                <a:ea typeface="HGS創英角ｺﾞｼｯｸUB" panose="020B0900000000000000" pitchFamily="50" charset="-128"/>
              </a:rPr>
              <a:t>写真／（地独）大阪府立環境農林水産総合研究所</a:t>
            </a:r>
            <a:endParaRPr kumimoji="1" lang="ja-JP" altLang="en-US" sz="8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12834956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095247" y="6091241"/>
            <a:ext cx="3960440" cy="307777"/>
          </a:xfrm>
          <a:prstGeom prst="rect">
            <a:avLst/>
          </a:prstGeom>
          <a:noFill/>
        </p:spPr>
        <p:txBody>
          <a:bodyPr wrap="square" rtlCol="0">
            <a:spAutoFit/>
          </a:bodyPr>
          <a:lstStyle/>
          <a:p>
            <a:pPr algn="r"/>
            <a:r>
              <a:rPr kumimoji="1" lang="ja-JP" altLang="en-US" sz="1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国連生物多様性の</a:t>
            </a:r>
            <a:r>
              <a:rPr kumimoji="1" lang="en-US" altLang="ja-JP" sz="1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10</a:t>
            </a:r>
            <a:r>
              <a:rPr kumimoji="1" lang="ja-JP" altLang="en-US" sz="14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年日本委員会</a:t>
            </a:r>
            <a:endParaRPr kumimoji="1" lang="ja-JP" altLang="en-US" sz="14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4" name="図 3"/>
          <p:cNvPicPr>
            <a:picLocks noChangeAspect="1"/>
          </p:cNvPicPr>
          <p:nvPr/>
        </p:nvPicPr>
        <p:blipFill>
          <a:blip r:embed="rId3"/>
          <a:stretch>
            <a:fillRect/>
          </a:stretch>
        </p:blipFill>
        <p:spPr>
          <a:xfrm>
            <a:off x="1623095" y="1174750"/>
            <a:ext cx="5914112" cy="4850020"/>
          </a:xfrm>
          <a:prstGeom prst="rect">
            <a:avLst/>
          </a:prstGeom>
        </p:spPr>
      </p:pic>
      <p:sp>
        <p:nvSpPr>
          <p:cNvPr id="14" name="タイトル 1"/>
          <p:cNvSpPr txBox="1">
            <a:spLocks/>
          </p:cNvSpPr>
          <p:nvPr/>
        </p:nvSpPr>
        <p:spPr>
          <a:xfrm>
            <a:off x="94441" y="130018"/>
            <a:ext cx="8974360" cy="720000"/>
          </a:xfrm>
          <a:prstGeom prst="rect">
            <a:avLst/>
          </a:prstGeom>
        </p:spPr>
        <p:txBody>
          <a:bodyPr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3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生物多様性を守るために日常でできること</a:t>
            </a:r>
            <a:endParaRPr lang="ja-JP" altLang="en-US" sz="33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11" name="グループ化 10"/>
          <p:cNvGrpSpPr/>
          <p:nvPr/>
        </p:nvGrpSpPr>
        <p:grpSpPr>
          <a:xfrm>
            <a:off x="35496" y="6519446"/>
            <a:ext cx="9073008" cy="341530"/>
            <a:chOff x="35496" y="6519446"/>
            <a:chExt cx="9073008" cy="341530"/>
          </a:xfrm>
        </p:grpSpPr>
        <p:sp>
          <p:nvSpPr>
            <p:cNvPr id="12" name="テキスト ボックス 11"/>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8" name="テキスト ボックス 17"/>
            <p:cNvSpPr txBox="1">
              <a:spLocks noChangeAspect="1"/>
            </p:cNvSpPr>
            <p:nvPr/>
          </p:nvSpPr>
          <p:spPr>
            <a:xfrm>
              <a:off x="3013224" y="6521450"/>
              <a:ext cx="2160000" cy="338554"/>
            </a:xfrm>
            <a:prstGeom prst="rect">
              <a:avLst/>
            </a:prstGeom>
            <a:solidFill>
              <a:schemeClr val="accent3">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1" name="テキスト ボックス 20"/>
            <p:cNvSpPr txBox="1">
              <a:spLocks noChangeAspect="1"/>
            </p:cNvSpPr>
            <p:nvPr/>
          </p:nvSpPr>
          <p:spPr>
            <a:xfrm>
              <a:off x="5249755" y="6519446"/>
              <a:ext cx="3858749" cy="338554"/>
            </a:xfrm>
            <a:prstGeom prst="rect">
              <a:avLst/>
            </a:prstGeom>
            <a:solidFill>
              <a:schemeClr val="accent5">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19955684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3" cstate="print">
            <a:extLst>
              <a:ext uri="{28A0092B-C50C-407E-A947-70E740481C1C}">
                <a14:useLocalDpi xmlns:a14="http://schemas.microsoft.com/office/drawing/2010/main" val="0"/>
              </a:ext>
            </a:extLst>
          </a:blip>
          <a:srcRect b="1548"/>
          <a:stretch/>
        </p:blipFill>
        <p:spPr>
          <a:xfrm>
            <a:off x="3539380" y="2204864"/>
            <a:ext cx="2083900" cy="2952000"/>
          </a:xfrm>
          <a:prstGeom prst="rect">
            <a:avLst/>
          </a:prstGeom>
        </p:spPr>
      </p:pic>
      <p:sp>
        <p:nvSpPr>
          <p:cNvPr id="2" name="タイトル 1"/>
          <p:cNvSpPr>
            <a:spLocks noGrp="1"/>
          </p:cNvSpPr>
          <p:nvPr>
            <p:ph type="title"/>
          </p:nvPr>
        </p:nvSpPr>
        <p:spPr>
          <a:xfrm>
            <a:off x="457200" y="130945"/>
            <a:ext cx="8229600" cy="720000"/>
          </a:xfrm>
        </p:spPr>
        <p:txBody>
          <a:bodyPr>
            <a:noAutofit/>
          </a:bodyPr>
          <a:lstStyle/>
          <a:p>
            <a:r>
              <a:rPr kumimoji="1"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大阪の自然から学ぶ生物多様性</a:t>
            </a: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8" name="図 7"/>
          <p:cNvPicPr>
            <a:picLocks noChangeAspect="1"/>
          </p:cNvPicPr>
          <p:nvPr/>
        </p:nvPicPr>
        <p:blipFill>
          <a:blip r:embed="rId4" cstate="print"/>
          <a:stretch>
            <a:fillRect/>
          </a:stretch>
        </p:blipFill>
        <p:spPr>
          <a:xfrm>
            <a:off x="1613685" y="1268888"/>
            <a:ext cx="1536380" cy="1152000"/>
          </a:xfrm>
          <a:prstGeom prst="rect">
            <a:avLst/>
          </a:prstGeom>
        </p:spPr>
      </p:pic>
      <p:pic>
        <p:nvPicPr>
          <p:cNvPr id="9" name="図 8"/>
          <p:cNvPicPr>
            <a:picLocks noChangeAspect="1"/>
          </p:cNvPicPr>
          <p:nvPr/>
        </p:nvPicPr>
        <p:blipFill>
          <a:blip r:embed="rId5" cstate="print"/>
          <a:stretch>
            <a:fillRect/>
          </a:stretch>
        </p:blipFill>
        <p:spPr>
          <a:xfrm>
            <a:off x="6764043" y="3753182"/>
            <a:ext cx="1533860" cy="1152000"/>
          </a:xfrm>
          <a:prstGeom prst="rect">
            <a:avLst/>
          </a:prstGeom>
        </p:spPr>
      </p:pic>
      <p:pic>
        <p:nvPicPr>
          <p:cNvPr id="10" name="図 9"/>
          <p:cNvPicPr>
            <a:picLocks noChangeAspect="1"/>
          </p:cNvPicPr>
          <p:nvPr/>
        </p:nvPicPr>
        <p:blipFill>
          <a:blip r:embed="rId6" cstate="print"/>
          <a:stretch>
            <a:fillRect/>
          </a:stretch>
        </p:blipFill>
        <p:spPr>
          <a:xfrm>
            <a:off x="6745583" y="2529174"/>
            <a:ext cx="1534391" cy="1152000"/>
          </a:xfrm>
          <a:prstGeom prst="rect">
            <a:avLst/>
          </a:prstGeom>
        </p:spPr>
      </p:pic>
      <p:pic>
        <p:nvPicPr>
          <p:cNvPr id="12" name="図 11"/>
          <p:cNvPicPr>
            <a:picLocks noChangeAspect="1"/>
          </p:cNvPicPr>
          <p:nvPr/>
        </p:nvPicPr>
        <p:blipFill>
          <a:blip r:embed="rId7" cstate="print"/>
          <a:stretch>
            <a:fillRect/>
          </a:stretch>
        </p:blipFill>
        <p:spPr>
          <a:xfrm>
            <a:off x="900660" y="3717324"/>
            <a:ext cx="1536380" cy="1152000"/>
          </a:xfrm>
          <a:prstGeom prst="rect">
            <a:avLst/>
          </a:prstGeom>
        </p:spPr>
      </p:pic>
      <p:pic>
        <p:nvPicPr>
          <p:cNvPr id="13" name="図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13347" y="1093638"/>
            <a:ext cx="1537810" cy="1152000"/>
          </a:xfrm>
          <a:prstGeom prst="rect">
            <a:avLst/>
          </a:prstGeom>
        </p:spPr>
      </p:pic>
      <p:sp>
        <p:nvSpPr>
          <p:cNvPr id="3" name="コンテンツ プレースホルダー 2"/>
          <p:cNvSpPr>
            <a:spLocks noGrp="1"/>
          </p:cNvSpPr>
          <p:nvPr>
            <p:ph idx="1"/>
          </p:nvPr>
        </p:nvSpPr>
        <p:spPr>
          <a:xfrm>
            <a:off x="2664232" y="3068960"/>
            <a:ext cx="3996000" cy="1188000"/>
          </a:xfrm>
        </p:spPr>
        <p:txBody>
          <a:bodyPr anchor="ctr">
            <a:noAutofit/>
          </a:bodyPr>
          <a:lstStyle/>
          <a:p>
            <a:pPr marL="0" indent="0" algn="ctr">
              <a:lnSpc>
                <a:spcPct val="150000"/>
              </a:lnSpc>
              <a:buNone/>
            </a:pPr>
            <a:r>
              <a:rPr lang="ja-JP" altLang="en-US" sz="3200" b="1" dirty="0" smtClean="0">
                <a:ln w="9525">
                  <a:solidFill>
                    <a:schemeClr val="bg1"/>
                  </a:solidFill>
                  <a:prstDash val="solid"/>
                </a:ln>
                <a:effectLst>
                  <a:outerShdw blurRad="12700" dist="38100" dir="2700000" algn="tl" rotWithShape="0">
                    <a:schemeClr val="bg1">
                      <a:lumMod val="50000"/>
                    </a:schemeClr>
                  </a:outerShdw>
                </a:effectLst>
                <a:latin typeface="HGP創英角ｺﾞｼｯｸUB" panose="020B0900000000000000" pitchFamily="50" charset="-128"/>
                <a:ea typeface="HGP創英角ｺﾞｼｯｸUB" panose="020B0900000000000000" pitchFamily="50" charset="-128"/>
                <a:cs typeface="メイリオ" panose="020B0604030504040204" pitchFamily="50" charset="-128"/>
              </a:rPr>
              <a:t>多様な環境に</a:t>
            </a:r>
            <a:endParaRPr lang="en-US" altLang="ja-JP" sz="3200" b="1" dirty="0" smtClean="0">
              <a:ln w="9525">
                <a:solidFill>
                  <a:schemeClr val="bg1"/>
                </a:solidFill>
                <a:prstDash val="solid"/>
              </a:ln>
              <a:effectLst>
                <a:outerShdw blurRad="12700" dist="38100" dir="2700000" algn="tl" rotWithShape="0">
                  <a:schemeClr val="bg1">
                    <a:lumMod val="50000"/>
                  </a:schemeClr>
                </a:outerShdw>
              </a:effectLst>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gn="ctr">
              <a:lnSpc>
                <a:spcPct val="150000"/>
              </a:lnSpc>
              <a:buNone/>
            </a:pPr>
            <a:r>
              <a:rPr lang="en-US" altLang="ja-JP" sz="3200" b="1" dirty="0" smtClean="0">
                <a:ln w="9525">
                  <a:solidFill>
                    <a:schemeClr val="bg1"/>
                  </a:solidFill>
                  <a:prstDash val="solid"/>
                </a:ln>
                <a:effectLst>
                  <a:outerShdw blurRad="12700" dist="38100" dir="2700000" algn="tl" rotWithShape="0">
                    <a:schemeClr val="bg1">
                      <a:lumMod val="50000"/>
                    </a:schemeClr>
                  </a:outerShdw>
                </a:effectLst>
                <a:latin typeface="HGP創英角ｺﾞｼｯｸUB" panose="020B0900000000000000" pitchFamily="50" charset="-128"/>
                <a:ea typeface="HGP創英角ｺﾞｼｯｸUB" panose="020B0900000000000000" pitchFamily="50" charset="-128"/>
                <a:cs typeface="メイリオ" panose="020B0604030504040204" pitchFamily="50" charset="-128"/>
              </a:rPr>
              <a:t>8,700</a:t>
            </a:r>
            <a:r>
              <a:rPr lang="ja-JP" altLang="en-US" sz="3200" b="1" dirty="0" smtClean="0">
                <a:ln w="9525">
                  <a:solidFill>
                    <a:schemeClr val="bg1"/>
                  </a:solidFill>
                  <a:prstDash val="solid"/>
                </a:ln>
                <a:effectLst>
                  <a:outerShdw blurRad="12700" dist="38100" dir="2700000" algn="tl" rotWithShape="0">
                    <a:schemeClr val="bg1">
                      <a:lumMod val="50000"/>
                    </a:schemeClr>
                  </a:outerShdw>
                </a:effectLst>
                <a:latin typeface="HGP創英角ｺﾞｼｯｸUB" panose="020B0900000000000000" pitchFamily="50" charset="-128"/>
                <a:ea typeface="HGP創英角ｺﾞｼｯｸUB" panose="020B0900000000000000" pitchFamily="50" charset="-128"/>
                <a:cs typeface="メイリオ" panose="020B0604030504040204" pitchFamily="50" charset="-128"/>
              </a:rPr>
              <a:t>種以上の生物</a:t>
            </a:r>
            <a:endParaRPr lang="en-US" altLang="ja-JP" sz="3200" b="1" dirty="0" smtClean="0">
              <a:ln w="9525">
                <a:solidFill>
                  <a:schemeClr val="bg1"/>
                </a:solidFill>
                <a:prstDash val="solid"/>
              </a:ln>
              <a:effectLst>
                <a:outerShdw blurRad="12700" dist="38100" dir="2700000" algn="tl" rotWithShape="0">
                  <a:schemeClr val="bg1">
                    <a:lumMod val="50000"/>
                  </a:schemeClr>
                </a:outerShdw>
              </a:effectLst>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20" name="グループ化 19"/>
          <p:cNvGrpSpPr/>
          <p:nvPr/>
        </p:nvGrpSpPr>
        <p:grpSpPr>
          <a:xfrm>
            <a:off x="35496" y="6519446"/>
            <a:ext cx="9073008" cy="341530"/>
            <a:chOff x="35496" y="6519446"/>
            <a:chExt cx="9073008" cy="341530"/>
          </a:xfrm>
        </p:grpSpPr>
        <p:sp>
          <p:nvSpPr>
            <p:cNvPr id="24" name="テキスト ボックス 23"/>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5" name="テキスト ボックス 24"/>
            <p:cNvSpPr txBox="1">
              <a:spLocks noChangeAspect="1"/>
            </p:cNvSpPr>
            <p:nvPr/>
          </p:nvSpPr>
          <p:spPr>
            <a:xfrm>
              <a:off x="3013224" y="6521450"/>
              <a:ext cx="2160000" cy="338554"/>
            </a:xfrm>
            <a:prstGeom prst="rect">
              <a:avLst/>
            </a:prstGeom>
            <a:solidFill>
              <a:schemeClr val="accent3">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6" name="テキスト ボックス 25"/>
            <p:cNvSpPr txBox="1">
              <a:spLocks noChangeAspect="1"/>
            </p:cNvSpPr>
            <p:nvPr/>
          </p:nvSpPr>
          <p:spPr>
            <a:xfrm>
              <a:off x="5249755" y="6519446"/>
              <a:ext cx="3858749" cy="338554"/>
            </a:xfrm>
            <a:prstGeom prst="rect">
              <a:avLst/>
            </a:prstGeom>
            <a:solidFill>
              <a:schemeClr val="accent5">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27" name="テキスト ボックス 26"/>
          <p:cNvSpPr txBox="1"/>
          <p:nvPr/>
        </p:nvSpPr>
        <p:spPr>
          <a:xfrm>
            <a:off x="6666810" y="6237312"/>
            <a:ext cx="2441694" cy="215444"/>
          </a:xfrm>
          <a:prstGeom prst="rect">
            <a:avLst/>
          </a:prstGeom>
          <a:noFill/>
        </p:spPr>
        <p:txBody>
          <a:bodyPr wrap="none" rtlCol="0">
            <a:spAutoFit/>
          </a:bodyPr>
          <a:lstStyle/>
          <a:p>
            <a:r>
              <a:rPr lang="ja-JP" altLang="en-US" sz="800" dirty="0" smtClean="0">
                <a:latin typeface="HGS創英角ｺﾞｼｯｸUB" panose="020B0900000000000000" pitchFamily="50" charset="-128"/>
                <a:ea typeface="HGS創英角ｺﾞｼｯｸUB" panose="020B0900000000000000" pitchFamily="50" charset="-128"/>
              </a:rPr>
              <a:t>写真／（地独）大阪府立環境農林水産総合研究所</a:t>
            </a:r>
            <a:endParaRPr kumimoji="1" lang="ja-JP" altLang="en-US" sz="800" dirty="0">
              <a:latin typeface="HGS創英角ｺﾞｼｯｸUB" panose="020B0900000000000000" pitchFamily="50" charset="-128"/>
              <a:ea typeface="HGS創英角ｺﾞｼｯｸUB" panose="020B0900000000000000" pitchFamily="50" charset="-128"/>
            </a:endParaRPr>
          </a:p>
        </p:txBody>
      </p:sp>
      <p:pic>
        <p:nvPicPr>
          <p:cNvPr id="18" name="図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10203" y="5121334"/>
            <a:ext cx="1536564" cy="11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43887" y="5293114"/>
            <a:ext cx="1533176" cy="11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5"/>
          <p:cNvPicPr>
            <a:picLocks noChangeAspect="1"/>
          </p:cNvPicPr>
          <p:nvPr/>
        </p:nvPicPr>
        <p:blipFill>
          <a:blip r:embed="rId11" cstate="print">
            <a:extLst>
              <a:ext uri="{28A0092B-C50C-407E-A947-70E740481C1C}">
                <a14:useLocalDpi xmlns:a14="http://schemas.microsoft.com/office/drawing/2010/main" val="0"/>
              </a:ext>
            </a:extLst>
          </a:blip>
          <a:srcRect t="-1727" r="-185" b="1727"/>
          <a:stretch>
            <a:fillRect/>
          </a:stretch>
        </p:blipFill>
        <p:spPr bwMode="auto">
          <a:xfrm>
            <a:off x="906154" y="2504941"/>
            <a:ext cx="1536565" cy="11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2"/>
          <p:cNvPicPr>
            <a:picLocks noChangeAspect="1"/>
          </p:cNvPicPr>
          <p:nvPr/>
        </p:nvPicPr>
        <p:blipFill>
          <a:blip r:embed="rId12">
            <a:extLst>
              <a:ext uri="{28A0092B-C50C-407E-A947-70E740481C1C}">
                <a14:useLocalDpi xmlns:a14="http://schemas.microsoft.com/office/drawing/2010/main" val="0"/>
              </a:ext>
            </a:extLst>
          </a:blip>
          <a:srcRect r="8797"/>
          <a:stretch>
            <a:fillRect/>
          </a:stretch>
        </p:blipFill>
        <p:spPr bwMode="auto">
          <a:xfrm>
            <a:off x="6030524" y="1295531"/>
            <a:ext cx="1572141" cy="11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図 1"/>
          <p:cNvPicPr>
            <a:picLocks noChangeAspect="1"/>
          </p:cNvPicPr>
          <p:nvPr/>
        </p:nvPicPr>
        <p:blipFill>
          <a:blip r:embed="rId13">
            <a:extLst>
              <a:ext uri="{28A0092B-C50C-407E-A947-70E740481C1C}">
                <a14:useLocalDpi xmlns:a14="http://schemas.microsoft.com/office/drawing/2010/main" val="0"/>
              </a:ext>
            </a:extLst>
          </a:blip>
          <a:srcRect l="310" t="22565" r="-310" b="21027"/>
          <a:stretch>
            <a:fillRect/>
          </a:stretch>
        </p:blipFill>
        <p:spPr bwMode="auto">
          <a:xfrm>
            <a:off x="5941888" y="5085312"/>
            <a:ext cx="1533177" cy="11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35194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4252" y="136388"/>
            <a:ext cx="7727777" cy="720000"/>
          </a:xfrm>
        </p:spPr>
        <p:txBody>
          <a:bodyPr>
            <a:noAutofit/>
          </a:bodyPr>
          <a:lstStyle/>
          <a:p>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大阪府生物多様性ホットスポット</a:t>
            </a: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円/楕円 5"/>
          <p:cNvSpPr/>
          <p:nvPr/>
        </p:nvSpPr>
        <p:spPr>
          <a:xfrm>
            <a:off x="369800" y="5229200"/>
            <a:ext cx="4896544" cy="936104"/>
          </a:xfrm>
          <a:prstGeom prst="ellipse">
            <a:avLst/>
          </a:prstGeom>
          <a:solidFill>
            <a:srgbClr val="CBEA86"/>
          </a:solidFill>
          <a:ln>
            <a:solidFill>
              <a:srgbClr val="CBEA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268760"/>
            <a:ext cx="4816080" cy="4857403"/>
          </a:xfrm>
        </p:spPr>
        <p:txBody>
          <a:bodyPr>
            <a:normAutofit fontScale="92500" lnSpcReduction="10000"/>
          </a:bodyPr>
          <a:lstStyle/>
          <a:p>
            <a:pPr marL="0" indent="0">
              <a:lnSpc>
                <a:spcPct val="140000"/>
              </a:lnSpc>
              <a:buNone/>
            </a:pP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種の多様性が高い地域</a:t>
            </a:r>
            <a:endParaRPr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10000"/>
              </a:lnSpc>
              <a:buNone/>
            </a:pP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大阪府レッドリスト</a:t>
            </a:r>
            <a:r>
              <a:rPr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2014</a:t>
            </a: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で選定</a:t>
            </a:r>
            <a:endParaRPr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40000"/>
              </a:lnSpc>
              <a:buNone/>
            </a:pPr>
            <a:r>
              <a:rPr lang="en-US" altLang="ja-JP" sz="2200" dirty="0" smtClean="0">
                <a:solidFill>
                  <a:srgbClr val="FF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A</a:t>
            </a:r>
            <a:r>
              <a:rPr lang="ja-JP" altLang="en-US" sz="2200" dirty="0">
                <a:solidFill>
                  <a:srgbClr val="FF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ランク</a:t>
            </a:r>
            <a:endParaRPr lang="en-US" altLang="ja-JP" sz="2200" dirty="0" smtClean="0">
              <a:solidFill>
                <a:srgbClr val="FF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buNone/>
            </a:pPr>
            <a:r>
              <a:rPr lang="ja-JP" altLang="en-US" sz="1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多様な生物種群の絶滅危惧種にとっての生存基盤となっている重要な生息地</a:t>
            </a:r>
            <a:endParaRPr lang="en-US" altLang="ja-JP" sz="1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40000"/>
              </a:lnSpc>
              <a:buNone/>
            </a:pPr>
            <a:r>
              <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B</a:t>
            </a: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ランク</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buNone/>
            </a:pPr>
            <a:r>
              <a:rPr lang="en-US" altLang="ja-JP" sz="1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A</a:t>
            </a:r>
            <a:r>
              <a:rPr lang="ja-JP" altLang="en-US" sz="1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ランクに準ずる生息地</a:t>
            </a:r>
            <a:endParaRPr lang="en-US" altLang="ja-JP" sz="1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40000"/>
              </a:lnSpc>
              <a:buNone/>
            </a:pPr>
            <a:r>
              <a:rPr lang="en-US" altLang="ja-JP" sz="2200" dirty="0" smtClean="0">
                <a:solidFill>
                  <a:srgbClr val="009ED6"/>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C</a:t>
            </a:r>
            <a:r>
              <a:rPr lang="ja-JP" altLang="en-US" sz="2200" dirty="0" smtClean="0">
                <a:solidFill>
                  <a:srgbClr val="009ED6"/>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ランク</a:t>
            </a:r>
            <a:endParaRPr lang="en-US" altLang="ja-JP" sz="2200" dirty="0" smtClean="0">
              <a:solidFill>
                <a:srgbClr val="009ED6"/>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buNone/>
            </a:pPr>
            <a:r>
              <a:rPr lang="ja-JP" altLang="en-US" sz="1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一部の絶滅危惧種に限られるが、その生存基盤となっている生息地</a:t>
            </a:r>
            <a:endParaRPr lang="en-US" altLang="ja-JP" sz="1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endParaRPr lang="en-US" altLang="ja-JP"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gn="ctr">
              <a:lnSpc>
                <a:spcPct val="130000"/>
              </a:lnSpc>
              <a:buNone/>
            </a:pPr>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お近くにありますか？</a:t>
            </a:r>
            <a:endParaRPr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744" y="1140293"/>
            <a:ext cx="3754760" cy="5289313"/>
          </a:xfrm>
          <a:prstGeom prst="rect">
            <a:avLst/>
          </a:prstGeom>
        </p:spPr>
      </p:pic>
      <p:grpSp>
        <p:nvGrpSpPr>
          <p:cNvPr id="13" name="グループ化 12"/>
          <p:cNvGrpSpPr/>
          <p:nvPr/>
        </p:nvGrpSpPr>
        <p:grpSpPr>
          <a:xfrm>
            <a:off x="35496" y="6519446"/>
            <a:ext cx="9073008" cy="341530"/>
            <a:chOff x="35496" y="6519446"/>
            <a:chExt cx="9073008" cy="341530"/>
          </a:xfrm>
        </p:grpSpPr>
        <p:sp>
          <p:nvSpPr>
            <p:cNvPr id="18" name="テキスト ボックス 17"/>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9" name="テキスト ボックス 18"/>
            <p:cNvSpPr txBox="1">
              <a:spLocks noChangeAspect="1"/>
            </p:cNvSpPr>
            <p:nvPr/>
          </p:nvSpPr>
          <p:spPr>
            <a:xfrm>
              <a:off x="3013224" y="6521450"/>
              <a:ext cx="2160000" cy="338554"/>
            </a:xfrm>
            <a:prstGeom prst="rect">
              <a:avLst/>
            </a:prstGeom>
            <a:solidFill>
              <a:schemeClr val="accent3">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0" name="テキスト ボックス 19"/>
            <p:cNvSpPr txBox="1">
              <a:spLocks noChangeAspect="1"/>
            </p:cNvSpPr>
            <p:nvPr/>
          </p:nvSpPr>
          <p:spPr>
            <a:xfrm>
              <a:off x="5249755" y="6519446"/>
              <a:ext cx="3858749" cy="338554"/>
            </a:xfrm>
            <a:prstGeom prst="rect">
              <a:avLst/>
            </a:prstGeom>
            <a:solidFill>
              <a:schemeClr val="accent5">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36707453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3243" y="130945"/>
            <a:ext cx="8229600" cy="720000"/>
          </a:xfrm>
        </p:spPr>
        <p:txBody>
          <a:bodyPr>
            <a:noAutofit/>
          </a:bodyPr>
          <a:lstStyle/>
          <a:p>
            <a:pPr algn="l"/>
            <a:r>
              <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ブナ</a:t>
            </a:r>
            <a:r>
              <a:rPr kumimoji="1"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林／</a:t>
            </a:r>
            <a:r>
              <a:rPr kumimoji="1"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和泉葛城山（岸和田市、貝塚市）</a:t>
            </a:r>
            <a:endParaRPr kumimoji="1" lang="ja-JP" altLang="en-US" sz="2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4" name="テキスト ボックス 23"/>
          <p:cNvSpPr txBox="1"/>
          <p:nvPr/>
        </p:nvSpPr>
        <p:spPr>
          <a:xfrm>
            <a:off x="3328892" y="1280635"/>
            <a:ext cx="5563587" cy="4764381"/>
          </a:xfrm>
          <a:prstGeom prst="rect">
            <a:avLst/>
          </a:prstGeom>
          <a:noFill/>
        </p:spPr>
        <p:txBody>
          <a:bodyPr wrap="square" rtlCol="0">
            <a:spAutoFit/>
          </a:bodyPr>
          <a:lstStyle/>
          <a:p>
            <a:pPr>
              <a:lnSpc>
                <a:spcPct val="12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環境の特徴</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20000"/>
              </a:lnSpc>
            </a:pPr>
            <a:r>
              <a:rPr kumimoji="1"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ブナは日本の冷温帯落葉樹林を代表する樹木。ブナ林の特徴は落ち葉によってつくられたやわらかい土が水を</a:t>
            </a:r>
            <a:r>
              <a:rPr lang="ja-JP" altLang="en-US" sz="22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蓄</a:t>
            </a: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え</a:t>
            </a:r>
            <a:r>
              <a:rPr kumimoji="1"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、湿った林床環境が保たれていること</a:t>
            </a: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で、「緑のダム」とも呼ばれる</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5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ブナ林の種の多様性</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2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湿った林床環境を</a:t>
            </a:r>
            <a:r>
              <a:rPr lang="ja-JP" altLang="en-US" sz="22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好</a:t>
            </a: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むオオギセル（府絶滅危惧</a:t>
            </a:r>
            <a:r>
              <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Ⅰ</a:t>
            </a: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類）や、ブナの枯木に生えるキノコ、ツキヨタケが生息・生育する</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5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ブナ林に迫る危機　</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2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気候変動による冬季の乾燥や夏季の高温</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16" name="グループ化 15"/>
          <p:cNvGrpSpPr/>
          <p:nvPr/>
        </p:nvGrpSpPr>
        <p:grpSpPr>
          <a:xfrm>
            <a:off x="8226228" y="76297"/>
            <a:ext cx="836612" cy="1189038"/>
            <a:chOff x="6729413" y="231775"/>
            <a:chExt cx="836612" cy="1189038"/>
          </a:xfrm>
        </p:grpSpPr>
        <p:pic>
          <p:nvPicPr>
            <p:cNvPr id="19" name="図 3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29413" y="231775"/>
              <a:ext cx="836612"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円/楕円 27"/>
            <p:cNvSpPr/>
            <p:nvPr/>
          </p:nvSpPr>
          <p:spPr>
            <a:xfrm>
              <a:off x="7029450" y="1222375"/>
              <a:ext cx="144463" cy="144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sz="1945"/>
            </a:p>
          </p:txBody>
        </p:sp>
      </p:grpSp>
      <p:grpSp>
        <p:nvGrpSpPr>
          <p:cNvPr id="3" name="グループ化 2"/>
          <p:cNvGrpSpPr/>
          <p:nvPr/>
        </p:nvGrpSpPr>
        <p:grpSpPr>
          <a:xfrm>
            <a:off x="544390" y="1254546"/>
            <a:ext cx="2299418" cy="3145577"/>
            <a:chOff x="273680" y="1254546"/>
            <a:chExt cx="2299418" cy="3145577"/>
          </a:xfrm>
        </p:grpSpPr>
        <p:pic>
          <p:nvPicPr>
            <p:cNvPr id="29"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3680" y="1289920"/>
              <a:ext cx="2211388"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テキスト ボックス 25"/>
            <p:cNvSpPr txBox="1"/>
            <p:nvPr/>
          </p:nvSpPr>
          <p:spPr>
            <a:xfrm>
              <a:off x="1666426" y="1254546"/>
              <a:ext cx="894797" cy="400110"/>
            </a:xfrm>
            <a:prstGeom prst="rect">
              <a:avLst/>
            </a:prstGeom>
            <a:solidFill>
              <a:schemeClr val="bg1">
                <a:alpha val="70000"/>
              </a:schemeClr>
            </a:solidFill>
          </p:spPr>
          <p:txBody>
            <a:bodyPr wrap="none" rtlCol="0">
              <a:spAutoFit/>
            </a:bodyPr>
            <a:lstStyle/>
            <a:p>
              <a:r>
                <a:rPr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ブナ林</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2" name="テキスト ボックス 21"/>
            <p:cNvSpPr txBox="1"/>
            <p:nvPr/>
          </p:nvSpPr>
          <p:spPr>
            <a:xfrm>
              <a:off x="1311214" y="4200068"/>
              <a:ext cx="1261884" cy="200055"/>
            </a:xfrm>
            <a:prstGeom prst="rect">
              <a:avLst/>
            </a:prstGeom>
            <a:noFill/>
          </p:spPr>
          <p:txBody>
            <a:bodyPr wrap="none" rtlCol="0">
              <a:spAutoFit/>
            </a:bodyPr>
            <a:lstStyle/>
            <a:p>
              <a:r>
                <a:rPr lang="ja-JP" altLang="en-US" sz="700" dirty="0" smtClean="0">
                  <a:latin typeface="HGS創英角ｺﾞｼｯｸUB" panose="020B0900000000000000" pitchFamily="50" charset="-128"/>
                  <a:ea typeface="HGS創英角ｺﾞｼｯｸUB" panose="020B0900000000000000" pitchFamily="50" charset="-128"/>
                </a:rPr>
                <a:t>写真／きしわだ自然資料館</a:t>
              </a:r>
              <a:endParaRPr kumimoji="1" lang="ja-JP" altLang="en-US" sz="700" dirty="0">
                <a:latin typeface="HGS創英角ｺﾞｼｯｸUB" panose="020B0900000000000000" pitchFamily="50" charset="-128"/>
                <a:ea typeface="HGS創英角ｺﾞｼｯｸUB" panose="020B0900000000000000" pitchFamily="50" charset="-128"/>
              </a:endParaRPr>
            </a:p>
          </p:txBody>
        </p:sp>
      </p:grpSp>
      <p:grpSp>
        <p:nvGrpSpPr>
          <p:cNvPr id="4" name="グループ化 3"/>
          <p:cNvGrpSpPr/>
          <p:nvPr/>
        </p:nvGrpSpPr>
        <p:grpSpPr>
          <a:xfrm>
            <a:off x="262213" y="4437112"/>
            <a:ext cx="1439862" cy="1424191"/>
            <a:chOff x="263243" y="4293096"/>
            <a:chExt cx="1439862" cy="1424191"/>
          </a:xfrm>
        </p:grpSpPr>
        <p:pic>
          <p:nvPicPr>
            <p:cNvPr id="31" name="図 3"/>
            <p:cNvPicPr>
              <a:picLocks noChangeAspect="1"/>
            </p:cNvPicPr>
            <p:nvPr/>
          </p:nvPicPr>
          <p:blipFill>
            <a:blip r:embed="rId5">
              <a:extLst>
                <a:ext uri="{28A0092B-C50C-407E-A947-70E740481C1C}">
                  <a14:useLocalDpi xmlns:a14="http://schemas.microsoft.com/office/drawing/2010/main" val="0"/>
                </a:ext>
              </a:extLst>
            </a:blip>
            <a:srcRect l="7625" t="-911" r="16896" b="911"/>
            <a:stretch>
              <a:fillRect/>
            </a:stretch>
          </p:blipFill>
          <p:spPr bwMode="auto">
            <a:xfrm>
              <a:off x="263243" y="4293096"/>
              <a:ext cx="1439862"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テキスト ボックス 22"/>
            <p:cNvSpPr txBox="1"/>
            <p:nvPr/>
          </p:nvSpPr>
          <p:spPr>
            <a:xfrm>
              <a:off x="356088" y="5517232"/>
              <a:ext cx="1261884" cy="200055"/>
            </a:xfrm>
            <a:prstGeom prst="rect">
              <a:avLst/>
            </a:prstGeom>
            <a:solidFill>
              <a:schemeClr val="bg1">
                <a:alpha val="50000"/>
              </a:schemeClr>
            </a:solidFill>
          </p:spPr>
          <p:txBody>
            <a:bodyPr wrap="none" rtlCol="0">
              <a:spAutoFit/>
            </a:bodyPr>
            <a:lstStyle/>
            <a:p>
              <a:r>
                <a:rPr lang="ja-JP" altLang="en-US" sz="700" dirty="0" smtClean="0">
                  <a:latin typeface="HGS創英角ｺﾞｼｯｸUB" panose="020B0900000000000000" pitchFamily="50" charset="-128"/>
                  <a:ea typeface="HGS創英角ｺﾞｼｯｸUB" panose="020B0900000000000000" pitchFamily="50" charset="-128"/>
                </a:rPr>
                <a:t>写真／きしわだ自然資料館</a:t>
              </a:r>
              <a:endParaRPr kumimoji="1" lang="ja-JP" altLang="en-US" sz="700" dirty="0">
                <a:latin typeface="HGS創英角ｺﾞｼｯｸUB" panose="020B0900000000000000" pitchFamily="50" charset="-128"/>
                <a:ea typeface="HGS創英角ｺﾞｼｯｸUB" panose="020B0900000000000000" pitchFamily="50" charset="-128"/>
              </a:endParaRPr>
            </a:p>
          </p:txBody>
        </p:sp>
      </p:grpSp>
      <p:grpSp>
        <p:nvGrpSpPr>
          <p:cNvPr id="5" name="グループ化 4"/>
          <p:cNvGrpSpPr/>
          <p:nvPr/>
        </p:nvGrpSpPr>
        <p:grpSpPr>
          <a:xfrm>
            <a:off x="1755046" y="4445833"/>
            <a:ext cx="1441450" cy="1404960"/>
            <a:chOff x="1611030" y="5891286"/>
            <a:chExt cx="1441450" cy="1404960"/>
          </a:xfrm>
        </p:grpSpPr>
        <p:pic>
          <p:nvPicPr>
            <p:cNvPr id="32" name="図 3"/>
            <p:cNvPicPr>
              <a:picLocks noChangeAspect="1"/>
            </p:cNvPicPr>
            <p:nvPr/>
          </p:nvPicPr>
          <p:blipFill>
            <a:blip r:embed="rId6">
              <a:extLst>
                <a:ext uri="{28A0092B-C50C-407E-A947-70E740481C1C}">
                  <a14:useLocalDpi xmlns:a14="http://schemas.microsoft.com/office/drawing/2010/main" val="0"/>
                </a:ext>
              </a:extLst>
            </a:blip>
            <a:srcRect b="35191"/>
            <a:stretch>
              <a:fillRect/>
            </a:stretch>
          </p:blipFill>
          <p:spPr bwMode="auto">
            <a:xfrm>
              <a:off x="1611030" y="5891286"/>
              <a:ext cx="144145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テキスト ボックス 24"/>
            <p:cNvSpPr txBox="1"/>
            <p:nvPr/>
          </p:nvSpPr>
          <p:spPr>
            <a:xfrm>
              <a:off x="1940362" y="7096191"/>
              <a:ext cx="902811" cy="200055"/>
            </a:xfrm>
            <a:prstGeom prst="rect">
              <a:avLst/>
            </a:prstGeom>
            <a:noFill/>
          </p:spPr>
          <p:txBody>
            <a:bodyPr wrap="none" rtlCol="0">
              <a:spAutoFit/>
            </a:bodyPr>
            <a:lstStyle/>
            <a:p>
              <a:r>
                <a:rPr lang="ja-JP" altLang="en-US" sz="700" dirty="0" smtClean="0">
                  <a:latin typeface="HGS創英角ｺﾞｼｯｸUB" panose="020B0900000000000000" pitchFamily="50" charset="-128"/>
                  <a:ea typeface="HGS創英角ｺﾞｼｯｸUB" panose="020B0900000000000000" pitchFamily="50" charset="-128"/>
                </a:rPr>
                <a:t>写真／吉田元三郎</a:t>
              </a:r>
              <a:endParaRPr kumimoji="1" lang="ja-JP" altLang="en-US" sz="700" dirty="0">
                <a:latin typeface="HGS創英角ｺﾞｼｯｸUB" panose="020B0900000000000000" pitchFamily="50" charset="-128"/>
                <a:ea typeface="HGS創英角ｺﾞｼｯｸUB" panose="020B0900000000000000" pitchFamily="50" charset="-128"/>
              </a:endParaRPr>
            </a:p>
          </p:txBody>
        </p:sp>
      </p:grpSp>
      <p:sp>
        <p:nvSpPr>
          <p:cNvPr id="34" name="テキスト ボックス 33"/>
          <p:cNvSpPr txBox="1"/>
          <p:nvPr/>
        </p:nvSpPr>
        <p:spPr>
          <a:xfrm>
            <a:off x="409394" y="5806826"/>
            <a:ext cx="1192955" cy="369332"/>
          </a:xfrm>
          <a:prstGeom prst="rect">
            <a:avLst/>
          </a:prstGeom>
          <a:noFill/>
        </p:spPr>
        <p:txBody>
          <a:bodyPr wrap="none" rtlCol="0">
            <a:spAutoFit/>
          </a:bodyPr>
          <a:lstStyle/>
          <a:p>
            <a:r>
              <a:rPr kumimoji="1"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オオギセル</a:t>
            </a: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5" name="テキスト ボックス 34"/>
          <p:cNvSpPr txBox="1"/>
          <p:nvPr/>
        </p:nvSpPr>
        <p:spPr>
          <a:xfrm>
            <a:off x="1907704" y="5813358"/>
            <a:ext cx="1197764" cy="369332"/>
          </a:xfrm>
          <a:prstGeom prst="rect">
            <a:avLst/>
          </a:prstGeom>
          <a:noFill/>
        </p:spPr>
        <p:txBody>
          <a:bodyPr wrap="none" rtlCol="0">
            <a:spAutoFit/>
          </a:bodyPr>
          <a:lstStyle/>
          <a:p>
            <a:r>
              <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ツキヨタケ</a:t>
            </a: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30" name="グループ化 29"/>
          <p:cNvGrpSpPr/>
          <p:nvPr/>
        </p:nvGrpSpPr>
        <p:grpSpPr>
          <a:xfrm>
            <a:off x="35496" y="6519446"/>
            <a:ext cx="9073008" cy="341530"/>
            <a:chOff x="35496" y="6519446"/>
            <a:chExt cx="9073008" cy="341530"/>
          </a:xfrm>
        </p:grpSpPr>
        <p:sp>
          <p:nvSpPr>
            <p:cNvPr id="33" name="テキスト ボックス 32"/>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6" name="テキスト ボックス 35"/>
            <p:cNvSpPr txBox="1">
              <a:spLocks noChangeAspect="1"/>
            </p:cNvSpPr>
            <p:nvPr/>
          </p:nvSpPr>
          <p:spPr>
            <a:xfrm>
              <a:off x="3013224" y="6521450"/>
              <a:ext cx="2160000" cy="338554"/>
            </a:xfrm>
            <a:prstGeom prst="rect">
              <a:avLst/>
            </a:prstGeom>
            <a:solidFill>
              <a:schemeClr val="accent3">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7" name="テキスト ボックス 36"/>
            <p:cNvSpPr txBox="1">
              <a:spLocks noChangeAspect="1"/>
            </p:cNvSpPr>
            <p:nvPr/>
          </p:nvSpPr>
          <p:spPr>
            <a:xfrm>
              <a:off x="5249755" y="6519446"/>
              <a:ext cx="3858749" cy="338554"/>
            </a:xfrm>
            <a:prstGeom prst="rect">
              <a:avLst/>
            </a:prstGeom>
            <a:solidFill>
              <a:schemeClr val="accent5">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23458683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9695"/>
            <a:ext cx="8208000" cy="720000"/>
          </a:xfrm>
        </p:spPr>
        <p:txBody>
          <a:bodyPr>
            <a:noAutofit/>
          </a:bodyPr>
          <a:lstStyle/>
          <a:p>
            <a:r>
              <a:rPr kumimoji="1"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生物多様性保全研修プログラム</a:t>
            </a: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8" name="角丸四角形 7"/>
          <p:cNvSpPr/>
          <p:nvPr/>
        </p:nvSpPr>
        <p:spPr>
          <a:xfrm>
            <a:off x="395824" y="4365208"/>
            <a:ext cx="2592000" cy="936000"/>
          </a:xfrm>
          <a:prstGeom prst="roundRect">
            <a:avLst/>
          </a:prstGeom>
          <a:solidFill>
            <a:schemeClr val="accent2">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30000"/>
              </a:lnSpc>
            </a:pPr>
            <a:r>
              <a:rPr lang="ja-JP" altLang="en-US" sz="2000" dirty="0" smtClean="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１</a:t>
            </a:r>
            <a:r>
              <a:rPr lang="en-US" altLang="ja-JP" sz="2000" dirty="0" smtClean="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a:t>
            </a:r>
            <a:r>
              <a:rPr lang="ja-JP" altLang="en-US" sz="2000" dirty="0" smtClean="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生物からの恵みと私たちの生活</a:t>
            </a:r>
            <a:endParaRPr lang="ja-JP" altLang="en-US" sz="2000" dirty="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p:txBody>
      </p:sp>
      <p:sp>
        <p:nvSpPr>
          <p:cNvPr id="9" name="角丸四角形 8"/>
          <p:cNvSpPr/>
          <p:nvPr/>
        </p:nvSpPr>
        <p:spPr>
          <a:xfrm>
            <a:off x="3420096" y="4362100"/>
            <a:ext cx="2016000" cy="936000"/>
          </a:xfrm>
          <a:prstGeom prst="roundRect">
            <a:avLst/>
          </a:prstGeom>
          <a:solidFill>
            <a:schemeClr val="accent3">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30000"/>
              </a:lnSpc>
            </a:pPr>
            <a:r>
              <a:rPr lang="ja-JP" altLang="en-US" sz="2000" dirty="0" smtClean="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２</a:t>
            </a:r>
            <a:r>
              <a:rPr lang="en-US" altLang="ja-JP" sz="2000" dirty="0" smtClean="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a:t>
            </a:r>
            <a:r>
              <a:rPr lang="ja-JP" altLang="en-US" sz="2000" dirty="0" smtClean="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生物</a:t>
            </a:r>
            <a:r>
              <a:rPr lang="ja-JP" altLang="en-US" sz="2000" dirty="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多様性の理解</a:t>
            </a:r>
          </a:p>
        </p:txBody>
      </p:sp>
      <p:sp>
        <p:nvSpPr>
          <p:cNvPr id="10" name="角丸四角形 9"/>
          <p:cNvSpPr/>
          <p:nvPr/>
        </p:nvSpPr>
        <p:spPr>
          <a:xfrm>
            <a:off x="5832488" y="4362100"/>
            <a:ext cx="3132000" cy="936000"/>
          </a:xfrm>
          <a:prstGeom prst="roundRect">
            <a:avLst/>
          </a:prstGeom>
          <a:solidFill>
            <a:schemeClr val="accent5">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30000"/>
              </a:lnSpc>
            </a:pPr>
            <a:r>
              <a:rPr lang="ja-JP" altLang="en-US" sz="2000" dirty="0" smtClean="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３</a:t>
            </a:r>
            <a:r>
              <a:rPr lang="en-US" altLang="ja-JP" sz="2000" dirty="0" smtClean="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a:t>
            </a:r>
            <a:r>
              <a:rPr lang="ja-JP" altLang="en-US" sz="2000" dirty="0" smtClean="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生物</a:t>
            </a:r>
            <a:r>
              <a:rPr lang="ja-JP" altLang="en-US" sz="2000" dirty="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多様性に</a:t>
            </a:r>
            <a:r>
              <a:rPr lang="ja-JP" altLang="en-US" sz="2000" dirty="0" smtClean="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関する</a:t>
            </a:r>
            <a:endParaRPr lang="en-US" altLang="ja-JP" sz="2000" dirty="0" smtClean="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a:p>
            <a:pPr algn="ctr">
              <a:lnSpc>
                <a:spcPct val="130000"/>
              </a:lnSpc>
            </a:pPr>
            <a:r>
              <a:rPr lang="ja-JP" altLang="en-US" sz="2000" dirty="0" smtClean="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教育</a:t>
            </a:r>
            <a:r>
              <a:rPr lang="ja-JP" altLang="en-US" sz="2000" dirty="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a:t>
            </a:r>
            <a:r>
              <a:rPr lang="ja-JP" altLang="en-US" sz="2000" dirty="0" smtClean="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指導に向けて</a:t>
            </a:r>
            <a:endParaRPr lang="ja-JP" altLang="en-US" sz="2000" dirty="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p:txBody>
      </p:sp>
      <p:sp>
        <p:nvSpPr>
          <p:cNvPr id="13" name="右矢印 12"/>
          <p:cNvSpPr/>
          <p:nvPr/>
        </p:nvSpPr>
        <p:spPr>
          <a:xfrm>
            <a:off x="2987872" y="4705823"/>
            <a:ext cx="432000" cy="234000"/>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dirty="0">
              <a:latin typeface="HGS創英角ｺﾞｼｯｸUB" panose="020B0900000000000000" pitchFamily="50" charset="-128"/>
              <a:ea typeface="HGS創英角ｺﾞｼｯｸUB" panose="020B0900000000000000" pitchFamily="50" charset="-128"/>
            </a:endParaRPr>
          </a:p>
        </p:txBody>
      </p:sp>
      <p:sp>
        <p:nvSpPr>
          <p:cNvPr id="14" name="右矢印 13"/>
          <p:cNvSpPr/>
          <p:nvPr/>
        </p:nvSpPr>
        <p:spPr>
          <a:xfrm>
            <a:off x="5436144" y="4713100"/>
            <a:ext cx="432000" cy="234000"/>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kumimoji="1" lang="ja-JP" altLang="en-US" dirty="0">
              <a:latin typeface="HGS創英角ｺﾞｼｯｸUB" panose="020B0900000000000000" pitchFamily="50" charset="-128"/>
              <a:ea typeface="HGS創英角ｺﾞｼｯｸUB" panose="020B0900000000000000" pitchFamily="50" charset="-128"/>
            </a:endParaRPr>
          </a:p>
        </p:txBody>
      </p:sp>
      <p:sp>
        <p:nvSpPr>
          <p:cNvPr id="16" name="角丸四角形 15"/>
          <p:cNvSpPr/>
          <p:nvPr/>
        </p:nvSpPr>
        <p:spPr>
          <a:xfrm>
            <a:off x="451486" y="1196752"/>
            <a:ext cx="936000" cy="432000"/>
          </a:xfrm>
          <a:prstGeom prst="roundRect">
            <a:avLst/>
          </a:prstGeom>
          <a:solidFill>
            <a:schemeClr val="bg1">
              <a:lumMod val="8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kumimoji="1" lang="ja-JP" altLang="en-US" sz="20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rPr>
              <a:t>目的</a:t>
            </a:r>
            <a:endParaRPr kumimoji="1" lang="ja-JP" altLang="en-US" sz="2000" dirty="0">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p:txBody>
      </p:sp>
      <p:sp>
        <p:nvSpPr>
          <p:cNvPr id="19" name="角丸四角形 18"/>
          <p:cNvSpPr/>
          <p:nvPr/>
        </p:nvSpPr>
        <p:spPr>
          <a:xfrm>
            <a:off x="386120" y="3717080"/>
            <a:ext cx="2268000" cy="432000"/>
          </a:xfrm>
          <a:prstGeom prst="roundRect">
            <a:avLst/>
          </a:prstGeom>
          <a:solidFill>
            <a:schemeClr val="bg1">
              <a:lumMod val="85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30000"/>
              </a:lnSpc>
            </a:pPr>
            <a:r>
              <a:rPr lang="ja-JP" altLang="en-US" sz="20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rPr>
              <a:t>プログラムの流れ</a:t>
            </a:r>
            <a:endParaRPr kumimoji="1" lang="ja-JP" altLang="en-US" sz="2000" dirty="0">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p:txBody>
      </p:sp>
      <p:sp>
        <p:nvSpPr>
          <p:cNvPr id="20" name="テキスト ボックス 19"/>
          <p:cNvSpPr txBox="1"/>
          <p:nvPr/>
        </p:nvSpPr>
        <p:spPr>
          <a:xfrm>
            <a:off x="451486" y="1738635"/>
            <a:ext cx="8213714" cy="1692771"/>
          </a:xfrm>
          <a:prstGeom prst="rect">
            <a:avLst/>
          </a:prstGeom>
          <a:noFill/>
        </p:spPr>
        <p:txBody>
          <a:bodyPr wrap="square" rtlCol="0">
            <a:spAutoFit/>
          </a:bodyPr>
          <a:lstStyle/>
          <a:p>
            <a:pPr>
              <a:lnSpc>
                <a:spcPct val="130000"/>
              </a:lnSpc>
            </a:pPr>
            <a:r>
              <a:rPr lang="ja-JP" altLang="en-US" sz="20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rPr>
              <a:t>生物多様性とは何か、私たちの生活とどのように関わっているのか、そして、子どもたちに生物多様性についてどのように伝えれば</a:t>
            </a:r>
            <a:r>
              <a:rPr lang="ja-JP" altLang="en-US" sz="2000" dirty="0">
                <a:latin typeface="HGS創英角ｺﾞｼｯｸUB" panose="020B0900000000000000" pitchFamily="50" charset="-128"/>
                <a:ea typeface="HGS創英角ｺﾞｼｯｸUB" panose="020B0900000000000000" pitchFamily="50" charset="-128"/>
                <a:cs typeface="メイリオ" panose="020B0604030504040204" pitchFamily="50" charset="-128"/>
              </a:rPr>
              <a:t>良</a:t>
            </a:r>
            <a:r>
              <a:rPr lang="ja-JP" altLang="en-US" sz="2000" dirty="0" smtClean="0">
                <a:latin typeface="HGS創英角ｺﾞｼｯｸUB" panose="020B0900000000000000" pitchFamily="50" charset="-128"/>
                <a:ea typeface="HGS創英角ｺﾞｼｯｸUB" panose="020B0900000000000000" pitchFamily="50" charset="-128"/>
                <a:cs typeface="メイリオ" panose="020B0604030504040204" pitchFamily="50" charset="-128"/>
              </a:rPr>
              <a:t>いのかについて紹介し、みなさんが生物多様性を身近に感じ、知り、伝える上で必要となる知識と学びの実践をサポートします。</a:t>
            </a:r>
            <a:endParaRPr lang="en-US" altLang="ja-JP" sz="2000" dirty="0">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p:txBody>
      </p:sp>
    </p:spTree>
    <p:extLst>
      <p:ext uri="{BB962C8B-B14F-4D97-AF65-F5344CB8AC3E}">
        <p14:creationId xmlns:p14="http://schemas.microsoft.com/office/powerpoint/2010/main" val="10906140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3243" y="130945"/>
            <a:ext cx="8229600" cy="720000"/>
          </a:xfrm>
        </p:spPr>
        <p:txBody>
          <a:bodyPr>
            <a:noAutofit/>
          </a:bodyPr>
          <a:lstStyle/>
          <a:p>
            <a:pPr algn="l"/>
            <a:r>
              <a:rPr kumimoji="1"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雑木林／</a:t>
            </a:r>
            <a:r>
              <a:rPr kumimoji="1"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三草山（能勢町）</a:t>
            </a:r>
            <a:endParaRPr kumimoji="1" lang="ja-JP" altLang="en-US" sz="2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22" name="図 21"/>
          <p:cNvPicPr>
            <a:picLocks noChangeAspect="1"/>
          </p:cNvPicPr>
          <p:nvPr/>
        </p:nvPicPr>
        <p:blipFill>
          <a:blip r:embed="rId3" cstate="print"/>
          <a:stretch>
            <a:fillRect/>
          </a:stretch>
        </p:blipFill>
        <p:spPr>
          <a:xfrm>
            <a:off x="263243" y="1288669"/>
            <a:ext cx="2710528" cy="2575871"/>
          </a:xfrm>
          <a:prstGeom prst="rect">
            <a:avLst/>
          </a:prstGeom>
        </p:spPr>
      </p:pic>
      <p:pic>
        <p:nvPicPr>
          <p:cNvPr id="23" name="図 22"/>
          <p:cNvPicPr>
            <a:picLocks noChangeAspect="1"/>
          </p:cNvPicPr>
          <p:nvPr/>
        </p:nvPicPr>
        <p:blipFill rotWithShape="1">
          <a:blip r:embed="rId4" cstate="print">
            <a:extLst>
              <a:ext uri="{28A0092B-C50C-407E-A947-70E740481C1C}">
                <a14:useLocalDpi xmlns:a14="http://schemas.microsoft.com/office/drawing/2010/main" val="0"/>
              </a:ext>
            </a:extLst>
          </a:blip>
          <a:srcRect l="12711" t="12307" r="4813" b="13390"/>
          <a:stretch/>
        </p:blipFill>
        <p:spPr>
          <a:xfrm>
            <a:off x="263243" y="4345116"/>
            <a:ext cx="2710800" cy="1831622"/>
          </a:xfrm>
          <a:prstGeom prst="rect">
            <a:avLst/>
          </a:prstGeom>
        </p:spPr>
      </p:pic>
      <p:sp>
        <p:nvSpPr>
          <p:cNvPr id="24" name="テキスト ボックス 23"/>
          <p:cNvSpPr txBox="1"/>
          <p:nvPr/>
        </p:nvSpPr>
        <p:spPr>
          <a:xfrm>
            <a:off x="3203848" y="1277165"/>
            <a:ext cx="5798682" cy="5238357"/>
          </a:xfrm>
          <a:prstGeom prst="rect">
            <a:avLst/>
          </a:prstGeom>
          <a:noFill/>
        </p:spPr>
        <p:txBody>
          <a:bodyPr wrap="square" rtlCol="0">
            <a:spAutoFit/>
          </a:bodyPr>
          <a:lstStyle/>
          <a:p>
            <a:pPr>
              <a:lnSpc>
                <a:spcPct val="13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環境の特徴</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kumimoji="1"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薪や炭、肥料を得るために人が定期的に管理していた林。定期的に手入れされることにより</a:t>
            </a: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常に若い枝が生え、林の中が明るく保たれている</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20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三草山の種の多様性；ゼフィルスの森</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ミドリシジミ類というチョウの重要な生息地</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ヒロオビミドリシジミ（府絶滅危惧</a:t>
            </a:r>
            <a:r>
              <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Ⅰ</a:t>
            </a: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類）の食樹</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ナラガシワが生える</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5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雑木林に迫る危機</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人間のライフスタイルの変化に伴う管理放棄</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5" name="テキスト ボックス 24"/>
          <p:cNvSpPr txBox="1"/>
          <p:nvPr/>
        </p:nvSpPr>
        <p:spPr>
          <a:xfrm>
            <a:off x="781702" y="4005064"/>
            <a:ext cx="2185214" cy="400110"/>
          </a:xfrm>
          <a:prstGeom prst="rect">
            <a:avLst/>
          </a:prstGeom>
          <a:noFill/>
        </p:spPr>
        <p:txBody>
          <a:bodyPr wrap="none" rtlCol="0">
            <a:spAutoFit/>
          </a:bodyPr>
          <a:lstStyle/>
          <a:p>
            <a:r>
              <a:rPr kumimoji="1"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ヒロオビミドリシジミ</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6" name="テキスト ボックス 25"/>
          <p:cNvSpPr txBox="1"/>
          <p:nvPr/>
        </p:nvSpPr>
        <p:spPr>
          <a:xfrm>
            <a:off x="2008015" y="1288669"/>
            <a:ext cx="954107" cy="400110"/>
          </a:xfrm>
          <a:prstGeom prst="rect">
            <a:avLst/>
          </a:prstGeom>
          <a:solidFill>
            <a:schemeClr val="bg1">
              <a:alpha val="70000"/>
            </a:schemeClr>
          </a:solidFill>
        </p:spPr>
        <p:txBody>
          <a:bodyPr wrap="none" rtlCol="0">
            <a:spAutoFit/>
          </a:bodyPr>
          <a:lstStyle/>
          <a:p>
            <a:r>
              <a:rPr kumimoji="1"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三草山</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5" name="テキスト ボックス 14"/>
          <p:cNvSpPr txBox="1"/>
          <p:nvPr/>
        </p:nvSpPr>
        <p:spPr>
          <a:xfrm>
            <a:off x="918027" y="6140030"/>
            <a:ext cx="2069797" cy="200055"/>
          </a:xfrm>
          <a:prstGeom prst="rect">
            <a:avLst/>
          </a:prstGeom>
          <a:noFill/>
        </p:spPr>
        <p:txBody>
          <a:bodyPr wrap="none" rtlCol="0">
            <a:spAutoFit/>
          </a:bodyPr>
          <a:lstStyle/>
          <a:p>
            <a:r>
              <a:rPr lang="ja-JP" altLang="en-US" sz="700" dirty="0" smtClean="0">
                <a:latin typeface="HGS創英角ｺﾞｼｯｸUB" panose="020B0900000000000000" pitchFamily="50" charset="-128"/>
                <a:ea typeface="HGS創英角ｺﾞｼｯｸUB" panose="020B0900000000000000" pitchFamily="50" charset="-128"/>
              </a:rPr>
              <a:t>写真／公益財団法人大阪みどりのトラスト協会</a:t>
            </a:r>
            <a:endParaRPr kumimoji="1" lang="ja-JP" altLang="en-US" sz="700" dirty="0">
              <a:latin typeface="HGS創英角ｺﾞｼｯｸUB" panose="020B0900000000000000" pitchFamily="50" charset="-128"/>
              <a:ea typeface="HGS創英角ｺﾞｼｯｸUB" panose="020B0900000000000000" pitchFamily="50" charset="-128"/>
            </a:endParaRPr>
          </a:p>
        </p:txBody>
      </p:sp>
      <p:grpSp>
        <p:nvGrpSpPr>
          <p:cNvPr id="3" name="グループ化 2"/>
          <p:cNvGrpSpPr/>
          <p:nvPr/>
        </p:nvGrpSpPr>
        <p:grpSpPr>
          <a:xfrm>
            <a:off x="8224530" y="81002"/>
            <a:ext cx="836612" cy="1189038"/>
            <a:chOff x="188913" y="231775"/>
            <a:chExt cx="836612" cy="1189038"/>
          </a:xfrm>
        </p:grpSpPr>
        <p:pic>
          <p:nvPicPr>
            <p:cNvPr id="19"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8913" y="231775"/>
              <a:ext cx="836612"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円/楕円 27"/>
            <p:cNvSpPr/>
            <p:nvPr/>
          </p:nvSpPr>
          <p:spPr>
            <a:xfrm>
              <a:off x="504825" y="377825"/>
              <a:ext cx="144463" cy="144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sz="1945"/>
            </a:p>
          </p:txBody>
        </p:sp>
      </p:grpSp>
      <p:grpSp>
        <p:nvGrpSpPr>
          <p:cNvPr id="29" name="グループ化 28"/>
          <p:cNvGrpSpPr/>
          <p:nvPr/>
        </p:nvGrpSpPr>
        <p:grpSpPr>
          <a:xfrm>
            <a:off x="35496" y="6519446"/>
            <a:ext cx="9073008" cy="341530"/>
            <a:chOff x="35496" y="6519446"/>
            <a:chExt cx="9073008" cy="341530"/>
          </a:xfrm>
        </p:grpSpPr>
        <p:sp>
          <p:nvSpPr>
            <p:cNvPr id="30" name="テキスト ボックス 29"/>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1" name="テキスト ボックス 30"/>
            <p:cNvSpPr txBox="1">
              <a:spLocks noChangeAspect="1"/>
            </p:cNvSpPr>
            <p:nvPr/>
          </p:nvSpPr>
          <p:spPr>
            <a:xfrm>
              <a:off x="3013224" y="6521450"/>
              <a:ext cx="2160000" cy="338554"/>
            </a:xfrm>
            <a:prstGeom prst="rect">
              <a:avLst/>
            </a:prstGeom>
            <a:solidFill>
              <a:schemeClr val="accent3">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2" name="テキスト ボックス 31"/>
            <p:cNvSpPr txBox="1">
              <a:spLocks noChangeAspect="1"/>
            </p:cNvSpPr>
            <p:nvPr/>
          </p:nvSpPr>
          <p:spPr>
            <a:xfrm>
              <a:off x="5249755" y="6519446"/>
              <a:ext cx="3858749" cy="338554"/>
            </a:xfrm>
            <a:prstGeom prst="rect">
              <a:avLst/>
            </a:prstGeom>
            <a:solidFill>
              <a:schemeClr val="accent5">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33" name="テキスト ボックス 32"/>
          <p:cNvSpPr txBox="1"/>
          <p:nvPr/>
        </p:nvSpPr>
        <p:spPr>
          <a:xfrm>
            <a:off x="827584" y="3861048"/>
            <a:ext cx="2159566" cy="200055"/>
          </a:xfrm>
          <a:prstGeom prst="rect">
            <a:avLst/>
          </a:prstGeom>
          <a:noFill/>
        </p:spPr>
        <p:txBody>
          <a:bodyPr wrap="none" rtlCol="0">
            <a:spAutoFit/>
          </a:bodyPr>
          <a:lstStyle/>
          <a:p>
            <a:r>
              <a:rPr lang="ja-JP" altLang="en-US" sz="700" dirty="0" smtClean="0">
                <a:latin typeface="HGS創英角ｺﾞｼｯｸUB" panose="020B0900000000000000" pitchFamily="50" charset="-128"/>
                <a:ea typeface="HGS創英角ｺﾞｼｯｸUB" panose="020B0900000000000000" pitchFamily="50" charset="-128"/>
              </a:rPr>
              <a:t>写真／（地独）大阪府立環境農林水産総合研究所</a:t>
            </a:r>
            <a:endParaRPr kumimoji="1" lang="ja-JP" altLang="en-US" sz="7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37885701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タイトル 1"/>
          <p:cNvSpPr>
            <a:spLocks noGrp="1"/>
          </p:cNvSpPr>
          <p:nvPr>
            <p:ph type="title"/>
          </p:nvPr>
        </p:nvSpPr>
        <p:spPr>
          <a:xfrm>
            <a:off x="257909" y="130945"/>
            <a:ext cx="8229600" cy="720000"/>
          </a:xfrm>
        </p:spPr>
        <p:txBody>
          <a:bodyPr>
            <a:noAutofit/>
          </a:bodyPr>
          <a:lstStyle/>
          <a:p>
            <a:pPr algn="l"/>
            <a:r>
              <a:rPr lang="ja-JP" altLang="en-US" sz="36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水田</a:t>
            </a:r>
            <a:r>
              <a:rPr lang="ja-JP" altLang="en-US" sz="36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r>
              <a:rPr kumimoji="1"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能勢の棚田、高槻の水田群</a:t>
            </a:r>
            <a:endParaRPr kumimoji="1" lang="ja-JP" altLang="en-US" sz="2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テキスト ボックス 5"/>
          <p:cNvSpPr txBox="1"/>
          <p:nvPr/>
        </p:nvSpPr>
        <p:spPr>
          <a:xfrm>
            <a:off x="3330480" y="1284115"/>
            <a:ext cx="5562000" cy="4628960"/>
          </a:xfrm>
          <a:prstGeom prst="rect">
            <a:avLst/>
          </a:prstGeom>
          <a:noFill/>
        </p:spPr>
        <p:txBody>
          <a:bodyPr wrap="square" rtlCol="0">
            <a:spAutoFit/>
          </a:bodyPr>
          <a:lstStyle/>
          <a:p>
            <a:pPr>
              <a:lnSpc>
                <a:spcPct val="13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環境の特徴</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稲を</a:t>
            </a:r>
            <a:r>
              <a:rPr lang="ja-JP" altLang="en-US" sz="22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育てる時期に</a:t>
            </a: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田んぼに水を入れることにより、広大な水域が出現する</a:t>
            </a:r>
            <a:endParaRPr lang="en-US" altLang="ja-JP" sz="2200" dirty="0" smtClean="0">
              <a:solidFill>
                <a:srgbClr val="0070C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5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水田の種の多様性</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かつて後背湿地を利用していたと考えられるミナミメダカ（府絶滅危惧</a:t>
            </a:r>
            <a:r>
              <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Ⅱ</a:t>
            </a: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類）やアキアカネ（府準絶滅危惧）のヤゴなどの重要な生息環境</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5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水田に迫る危機</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ほ場整備や宅地化による農地の変化</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耕作放棄などの農業の変化</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10" name="図 9"/>
          <p:cNvPicPr>
            <a:picLocks noChangeAspect="1"/>
          </p:cNvPicPr>
          <p:nvPr/>
        </p:nvPicPr>
        <p:blipFill>
          <a:blip r:embed="rId3" cstate="print"/>
          <a:stretch>
            <a:fillRect/>
          </a:stretch>
        </p:blipFill>
        <p:spPr>
          <a:xfrm>
            <a:off x="258689" y="1282182"/>
            <a:ext cx="2880000" cy="2159467"/>
          </a:xfrm>
          <a:prstGeom prst="rect">
            <a:avLst/>
          </a:prstGeom>
        </p:spPr>
      </p:pic>
      <p:sp>
        <p:nvSpPr>
          <p:cNvPr id="11" name="テキスト ボックス 10"/>
          <p:cNvSpPr txBox="1"/>
          <p:nvPr/>
        </p:nvSpPr>
        <p:spPr>
          <a:xfrm>
            <a:off x="1691680" y="1268869"/>
            <a:ext cx="1447832" cy="400110"/>
          </a:xfrm>
          <a:prstGeom prst="rect">
            <a:avLst/>
          </a:prstGeom>
          <a:solidFill>
            <a:schemeClr val="bg1">
              <a:alpha val="70000"/>
            </a:schemeClr>
          </a:solidFill>
        </p:spPr>
        <p:txBody>
          <a:bodyPr wrap="none" rtlCol="0">
            <a:spAutoFit/>
          </a:bodyPr>
          <a:lstStyle/>
          <a:p>
            <a:r>
              <a:rPr kumimoji="1"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能勢の棚田</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3664262"/>
            <a:ext cx="1440000" cy="1056155"/>
          </a:xfrm>
          <a:prstGeom prst="rect">
            <a:avLst/>
          </a:prstGeom>
        </p:spPr>
      </p:pic>
      <p:sp>
        <p:nvSpPr>
          <p:cNvPr id="15" name="テキスト ボックス 14"/>
          <p:cNvSpPr txBox="1"/>
          <p:nvPr/>
        </p:nvSpPr>
        <p:spPr>
          <a:xfrm>
            <a:off x="203010" y="5003884"/>
            <a:ext cx="1285929" cy="369332"/>
          </a:xfrm>
          <a:prstGeom prst="rect">
            <a:avLst/>
          </a:prstGeom>
          <a:noFill/>
        </p:spPr>
        <p:txBody>
          <a:bodyPr wrap="none" rtlCol="0">
            <a:spAutoFit/>
          </a:bodyPr>
          <a:lstStyle/>
          <a:p>
            <a:pPr algn="ctr"/>
            <a:r>
              <a:rPr kumimoji="1"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ミナミメダカ</a:t>
            </a:r>
            <a:endParaRPr kumimoji="1"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6" name="テキスト ボックス 15"/>
          <p:cNvSpPr txBox="1"/>
          <p:nvPr/>
        </p:nvSpPr>
        <p:spPr>
          <a:xfrm>
            <a:off x="1830596" y="5939988"/>
            <a:ext cx="1180131" cy="369332"/>
          </a:xfrm>
          <a:prstGeom prst="rect">
            <a:avLst/>
          </a:prstGeom>
          <a:noFill/>
        </p:spPr>
        <p:txBody>
          <a:bodyPr wrap="none" rtlCol="0">
            <a:spAutoFit/>
          </a:bodyPr>
          <a:lstStyle/>
          <a:p>
            <a:pPr algn="ctr"/>
            <a:r>
              <a:rPr kumimoji="1"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アキアカネ</a:t>
            </a:r>
            <a:endParaRPr kumimoji="1"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1680" y="4656981"/>
            <a:ext cx="1440000" cy="1080000"/>
          </a:xfrm>
          <a:prstGeom prst="rect">
            <a:avLst/>
          </a:prstGeom>
        </p:spPr>
      </p:pic>
      <p:sp>
        <p:nvSpPr>
          <p:cNvPr id="19" name="テキスト ボックス 18"/>
          <p:cNvSpPr txBox="1"/>
          <p:nvPr/>
        </p:nvSpPr>
        <p:spPr>
          <a:xfrm>
            <a:off x="2318797" y="5714550"/>
            <a:ext cx="813043" cy="200055"/>
          </a:xfrm>
          <a:prstGeom prst="rect">
            <a:avLst/>
          </a:prstGeom>
          <a:noFill/>
        </p:spPr>
        <p:txBody>
          <a:bodyPr wrap="none" rtlCol="0">
            <a:spAutoFit/>
          </a:bodyPr>
          <a:lstStyle/>
          <a:p>
            <a:r>
              <a:rPr lang="ja-JP" altLang="en-US" sz="700" dirty="0" smtClean="0">
                <a:latin typeface="HGS創英角ｺﾞｼｯｸUB" panose="020B0900000000000000" pitchFamily="50" charset="-128"/>
                <a:ea typeface="HGS創英角ｺﾞｼｯｸUB" panose="020B0900000000000000" pitchFamily="50" charset="-128"/>
              </a:rPr>
              <a:t>写真／平松和也</a:t>
            </a:r>
            <a:endParaRPr kumimoji="1" lang="ja-JP" altLang="en-US" sz="700" dirty="0">
              <a:latin typeface="HGS創英角ｺﾞｼｯｸUB" panose="020B0900000000000000" pitchFamily="50" charset="-128"/>
              <a:ea typeface="HGS創英角ｺﾞｼｯｸUB" panose="020B0900000000000000" pitchFamily="50" charset="-128"/>
            </a:endParaRPr>
          </a:p>
        </p:txBody>
      </p:sp>
      <p:grpSp>
        <p:nvGrpSpPr>
          <p:cNvPr id="2" name="グループ化 1"/>
          <p:cNvGrpSpPr/>
          <p:nvPr/>
        </p:nvGrpSpPr>
        <p:grpSpPr>
          <a:xfrm>
            <a:off x="8227876" y="81892"/>
            <a:ext cx="836612" cy="1189038"/>
            <a:chOff x="6729413" y="231775"/>
            <a:chExt cx="836612" cy="1189038"/>
          </a:xfrm>
        </p:grpSpPr>
        <p:pic>
          <p:nvPicPr>
            <p:cNvPr id="20" name="図 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29413" y="231775"/>
              <a:ext cx="836612"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円/楕円 20"/>
            <p:cNvSpPr/>
            <p:nvPr/>
          </p:nvSpPr>
          <p:spPr>
            <a:xfrm>
              <a:off x="7015163" y="239713"/>
              <a:ext cx="144462" cy="1444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sz="1945"/>
            </a:p>
          </p:txBody>
        </p:sp>
        <p:sp>
          <p:nvSpPr>
            <p:cNvPr id="22" name="円/楕円 21"/>
            <p:cNvSpPr/>
            <p:nvPr/>
          </p:nvSpPr>
          <p:spPr>
            <a:xfrm>
              <a:off x="7277100" y="547688"/>
              <a:ext cx="144463" cy="1444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sz="1945"/>
            </a:p>
          </p:txBody>
        </p:sp>
      </p:grpSp>
      <p:grpSp>
        <p:nvGrpSpPr>
          <p:cNvPr id="23" name="グループ化 22"/>
          <p:cNvGrpSpPr/>
          <p:nvPr/>
        </p:nvGrpSpPr>
        <p:grpSpPr>
          <a:xfrm>
            <a:off x="35496" y="6519446"/>
            <a:ext cx="9073008" cy="341530"/>
            <a:chOff x="35496" y="6519446"/>
            <a:chExt cx="9073008" cy="341530"/>
          </a:xfrm>
        </p:grpSpPr>
        <p:sp>
          <p:nvSpPr>
            <p:cNvPr id="24" name="テキスト ボックス 23"/>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5" name="テキスト ボックス 24"/>
            <p:cNvSpPr txBox="1">
              <a:spLocks noChangeAspect="1"/>
            </p:cNvSpPr>
            <p:nvPr/>
          </p:nvSpPr>
          <p:spPr>
            <a:xfrm>
              <a:off x="3013224" y="6521450"/>
              <a:ext cx="2160000" cy="338554"/>
            </a:xfrm>
            <a:prstGeom prst="rect">
              <a:avLst/>
            </a:prstGeom>
            <a:solidFill>
              <a:schemeClr val="accent3">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6" name="テキスト ボックス 25"/>
            <p:cNvSpPr txBox="1">
              <a:spLocks noChangeAspect="1"/>
            </p:cNvSpPr>
            <p:nvPr/>
          </p:nvSpPr>
          <p:spPr>
            <a:xfrm>
              <a:off x="5249755" y="6519446"/>
              <a:ext cx="3858749" cy="338554"/>
            </a:xfrm>
            <a:prstGeom prst="rect">
              <a:avLst/>
            </a:prstGeom>
            <a:solidFill>
              <a:schemeClr val="accent5">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27" name="テキスト ボックス 26"/>
          <p:cNvSpPr txBox="1"/>
          <p:nvPr/>
        </p:nvSpPr>
        <p:spPr>
          <a:xfrm>
            <a:off x="1044282" y="3429000"/>
            <a:ext cx="2159566" cy="200055"/>
          </a:xfrm>
          <a:prstGeom prst="rect">
            <a:avLst/>
          </a:prstGeom>
          <a:noFill/>
        </p:spPr>
        <p:txBody>
          <a:bodyPr wrap="none" rtlCol="0">
            <a:spAutoFit/>
          </a:bodyPr>
          <a:lstStyle/>
          <a:p>
            <a:r>
              <a:rPr lang="ja-JP" altLang="en-US" sz="700" dirty="0" smtClean="0">
                <a:latin typeface="HGS創英角ｺﾞｼｯｸUB" panose="020B0900000000000000" pitchFamily="50" charset="-128"/>
                <a:ea typeface="HGS創英角ｺﾞｼｯｸUB" panose="020B0900000000000000" pitchFamily="50" charset="-128"/>
              </a:rPr>
              <a:t>写真／（地独）大阪府立環境農林水産総合研究所</a:t>
            </a:r>
            <a:endParaRPr kumimoji="1" lang="ja-JP" altLang="en-US" sz="700" dirty="0">
              <a:latin typeface="HGS創英角ｺﾞｼｯｸUB" panose="020B0900000000000000" pitchFamily="50" charset="-128"/>
              <a:ea typeface="HGS創英角ｺﾞｼｯｸUB" panose="020B0900000000000000" pitchFamily="50" charset="-128"/>
            </a:endParaRPr>
          </a:p>
        </p:txBody>
      </p:sp>
      <p:sp>
        <p:nvSpPr>
          <p:cNvPr id="28" name="テキスト ボックス 27"/>
          <p:cNvSpPr txBox="1"/>
          <p:nvPr/>
        </p:nvSpPr>
        <p:spPr>
          <a:xfrm>
            <a:off x="117083" y="4666336"/>
            <a:ext cx="1646605" cy="276999"/>
          </a:xfrm>
          <a:prstGeom prst="rect">
            <a:avLst/>
          </a:prstGeom>
          <a:noFill/>
        </p:spPr>
        <p:txBody>
          <a:bodyPr wrap="none" rtlCol="0">
            <a:spAutoFit/>
          </a:bodyPr>
          <a:lstStyle/>
          <a:p>
            <a:r>
              <a:rPr lang="ja-JP" altLang="en-US" sz="600" dirty="0" smtClean="0">
                <a:latin typeface="HGS創英角ｺﾞｼｯｸUB" panose="020B0900000000000000" pitchFamily="50" charset="-128"/>
                <a:ea typeface="HGS創英角ｺﾞｼｯｸUB" panose="020B0900000000000000" pitchFamily="50" charset="-128"/>
              </a:rPr>
              <a:t>写真／</a:t>
            </a:r>
            <a:endParaRPr lang="en-US" altLang="ja-JP" sz="600" dirty="0" smtClean="0">
              <a:latin typeface="HGS創英角ｺﾞｼｯｸUB" panose="020B0900000000000000" pitchFamily="50" charset="-128"/>
              <a:ea typeface="HGS創英角ｺﾞｼｯｸUB" panose="020B0900000000000000" pitchFamily="50" charset="-128"/>
            </a:endParaRPr>
          </a:p>
          <a:p>
            <a:r>
              <a:rPr lang="ja-JP" altLang="en-US" sz="600" dirty="0" smtClean="0">
                <a:latin typeface="HGS創英角ｺﾞｼｯｸUB" panose="020B0900000000000000" pitchFamily="50" charset="-128"/>
                <a:ea typeface="HGS創英角ｺﾞｼｯｸUB" panose="020B0900000000000000" pitchFamily="50" charset="-128"/>
              </a:rPr>
              <a:t>（地独）大阪府立環境農林水産総合研究所</a:t>
            </a:r>
            <a:endParaRPr kumimoji="1" lang="ja-JP" altLang="en-US" sz="6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21865807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145" y="3698932"/>
            <a:ext cx="1440000" cy="108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タイトル 1"/>
          <p:cNvSpPr>
            <a:spLocks noGrp="1"/>
          </p:cNvSpPr>
          <p:nvPr>
            <p:ph type="title"/>
          </p:nvPr>
        </p:nvSpPr>
        <p:spPr>
          <a:xfrm>
            <a:off x="257909" y="130945"/>
            <a:ext cx="8229600" cy="720000"/>
          </a:xfrm>
        </p:spPr>
        <p:txBody>
          <a:bodyPr>
            <a:noAutofit/>
          </a:bodyPr>
          <a:lstStyle/>
          <a:p>
            <a:pPr algn="l"/>
            <a:r>
              <a:rPr lang="ja-JP" altLang="en-US" sz="36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ため池／</a:t>
            </a:r>
            <a:r>
              <a:rPr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八尾ため池群、泉州ため池群</a:t>
            </a:r>
            <a:endParaRPr kumimoji="1" lang="ja-JP" altLang="en-US" sz="2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テキスト ボックス 5"/>
          <p:cNvSpPr txBox="1"/>
          <p:nvPr/>
        </p:nvSpPr>
        <p:spPr>
          <a:xfrm>
            <a:off x="3332915" y="1279984"/>
            <a:ext cx="5562000" cy="5069080"/>
          </a:xfrm>
          <a:prstGeom prst="rect">
            <a:avLst/>
          </a:prstGeom>
          <a:noFill/>
        </p:spPr>
        <p:txBody>
          <a:bodyPr wrap="square" rtlCol="0">
            <a:spAutoFit/>
          </a:bodyPr>
          <a:lstStyle/>
          <a:p>
            <a:pPr>
              <a:lnSpc>
                <a:spcPct val="13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環境の特徴</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稲をはじめとした農作物を作るために必要な水を蓄えておく池。府内に約</a:t>
            </a:r>
            <a:r>
              <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11,000</a:t>
            </a: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個ある</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5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ため池の種の多様性</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流れのない環境を好むナニワトンボ（府絶滅危惧</a:t>
            </a:r>
            <a:r>
              <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Ⅱ</a:t>
            </a: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類）等の水生昆虫やオニバス（府絶滅危惧</a:t>
            </a:r>
            <a:r>
              <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Ⅱ</a:t>
            </a: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類）等の水生植物をはじめとした生物の重要な生息環境</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5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ため池に迫る危機</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管理放棄による環境の変化</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護岸化、外来生物の移入</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6" name="テキスト ボックス 15"/>
          <p:cNvSpPr txBox="1"/>
          <p:nvPr/>
        </p:nvSpPr>
        <p:spPr>
          <a:xfrm>
            <a:off x="275976" y="4748988"/>
            <a:ext cx="1334020" cy="369332"/>
          </a:xfrm>
          <a:prstGeom prst="rect">
            <a:avLst/>
          </a:prstGeom>
          <a:noFill/>
        </p:spPr>
        <p:txBody>
          <a:bodyPr wrap="none" rtlCol="0">
            <a:spAutoFit/>
          </a:bodyPr>
          <a:lstStyle/>
          <a:p>
            <a:r>
              <a:rPr kumimoji="1"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ナニワトンボ</a:t>
            </a: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19" name="図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232" y="1278698"/>
            <a:ext cx="2888627"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グループ化 1"/>
          <p:cNvGrpSpPr/>
          <p:nvPr/>
        </p:nvGrpSpPr>
        <p:grpSpPr>
          <a:xfrm>
            <a:off x="8224985" y="77536"/>
            <a:ext cx="836613" cy="1189038"/>
            <a:chOff x="215900" y="231775"/>
            <a:chExt cx="836613" cy="1189038"/>
          </a:xfrm>
        </p:grpSpPr>
        <p:pic>
          <p:nvPicPr>
            <p:cNvPr id="20" name="図 2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900" y="231775"/>
              <a:ext cx="836613"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円/楕円 20"/>
            <p:cNvSpPr/>
            <p:nvPr/>
          </p:nvSpPr>
          <p:spPr>
            <a:xfrm>
              <a:off x="804863" y="852488"/>
              <a:ext cx="144462" cy="1444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sz="1945"/>
            </a:p>
          </p:txBody>
        </p:sp>
        <p:sp>
          <p:nvSpPr>
            <p:cNvPr id="22" name="円/楕円 21"/>
            <p:cNvSpPr/>
            <p:nvPr/>
          </p:nvSpPr>
          <p:spPr>
            <a:xfrm>
              <a:off x="420688" y="1209675"/>
              <a:ext cx="144462" cy="144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sz="1945"/>
            </a:p>
          </p:txBody>
        </p:sp>
      </p:grpSp>
      <p:sp>
        <p:nvSpPr>
          <p:cNvPr id="11" name="テキスト ボックス 10"/>
          <p:cNvSpPr txBox="1"/>
          <p:nvPr/>
        </p:nvSpPr>
        <p:spPr>
          <a:xfrm>
            <a:off x="2225823" y="1268760"/>
            <a:ext cx="906017" cy="400110"/>
          </a:xfrm>
          <a:prstGeom prst="rect">
            <a:avLst/>
          </a:prstGeom>
          <a:solidFill>
            <a:schemeClr val="bg1">
              <a:alpha val="70000"/>
            </a:schemeClr>
          </a:solidFill>
        </p:spPr>
        <p:txBody>
          <a:bodyPr wrap="none" rtlCol="0">
            <a:spAutoFit/>
          </a:bodyPr>
          <a:lstStyle/>
          <a:p>
            <a:r>
              <a:rPr kumimoji="1"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ため池</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25" name="図 2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3432" y="4728748"/>
            <a:ext cx="1440000" cy="107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図 1"/>
          <p:cNvPicPr>
            <a:picLocks noChangeAspect="1"/>
          </p:cNvPicPr>
          <p:nvPr/>
        </p:nvPicPr>
        <p:blipFill>
          <a:blip r:embed="rId7">
            <a:extLst>
              <a:ext uri="{28A0092B-C50C-407E-A947-70E740481C1C}">
                <a14:useLocalDpi xmlns:a14="http://schemas.microsoft.com/office/drawing/2010/main" val="0"/>
              </a:ext>
            </a:extLst>
          </a:blip>
          <a:srcRect l="21909" r="6834"/>
          <a:stretch>
            <a:fillRect/>
          </a:stretch>
        </p:blipFill>
        <p:spPr bwMode="auto">
          <a:xfrm>
            <a:off x="2543482" y="4352510"/>
            <a:ext cx="714375" cy="7524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テキスト ボックス 26"/>
          <p:cNvSpPr txBox="1"/>
          <p:nvPr/>
        </p:nvSpPr>
        <p:spPr>
          <a:xfrm>
            <a:off x="1907704" y="5789737"/>
            <a:ext cx="1019831" cy="369332"/>
          </a:xfrm>
          <a:prstGeom prst="rect">
            <a:avLst/>
          </a:prstGeom>
          <a:noFill/>
        </p:spPr>
        <p:txBody>
          <a:bodyPr wrap="none" rtlCol="0">
            <a:spAutoFit/>
          </a:bodyPr>
          <a:lstStyle/>
          <a:p>
            <a:r>
              <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オニバス</a:t>
            </a: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8" name="テキスト ボックス 27"/>
          <p:cNvSpPr txBox="1"/>
          <p:nvPr/>
        </p:nvSpPr>
        <p:spPr>
          <a:xfrm>
            <a:off x="2390753" y="4129202"/>
            <a:ext cx="1023037" cy="276999"/>
          </a:xfrm>
          <a:prstGeom prst="rect">
            <a:avLst/>
          </a:prstGeom>
          <a:noFill/>
        </p:spPr>
        <p:txBody>
          <a:bodyPr wrap="none" rtlCol="0">
            <a:spAutoFit/>
          </a:bodyPr>
          <a:lstStyle/>
          <a:p>
            <a:r>
              <a:rPr lang="ja-JP" altLang="en-US" sz="1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オニバスの花</a:t>
            </a:r>
            <a:endParaRPr kumimoji="1" lang="ja-JP" altLang="en-US" sz="12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23" name="グループ化 22"/>
          <p:cNvGrpSpPr/>
          <p:nvPr/>
        </p:nvGrpSpPr>
        <p:grpSpPr>
          <a:xfrm>
            <a:off x="35496" y="6519446"/>
            <a:ext cx="9073008" cy="341530"/>
            <a:chOff x="35496" y="6519446"/>
            <a:chExt cx="9073008" cy="341530"/>
          </a:xfrm>
        </p:grpSpPr>
        <p:sp>
          <p:nvSpPr>
            <p:cNvPr id="29" name="テキスト ボックス 28"/>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0" name="テキスト ボックス 29"/>
            <p:cNvSpPr txBox="1">
              <a:spLocks noChangeAspect="1"/>
            </p:cNvSpPr>
            <p:nvPr/>
          </p:nvSpPr>
          <p:spPr>
            <a:xfrm>
              <a:off x="3013224" y="6521450"/>
              <a:ext cx="2160000" cy="338554"/>
            </a:xfrm>
            <a:prstGeom prst="rect">
              <a:avLst/>
            </a:prstGeom>
            <a:solidFill>
              <a:schemeClr val="accent3">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1" name="テキスト ボックス 30"/>
            <p:cNvSpPr txBox="1">
              <a:spLocks noChangeAspect="1"/>
            </p:cNvSpPr>
            <p:nvPr/>
          </p:nvSpPr>
          <p:spPr>
            <a:xfrm>
              <a:off x="5249755" y="6519446"/>
              <a:ext cx="3858749" cy="338554"/>
            </a:xfrm>
            <a:prstGeom prst="rect">
              <a:avLst/>
            </a:prstGeom>
            <a:solidFill>
              <a:schemeClr val="accent5">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32" name="テキスト ボックス 31"/>
          <p:cNvSpPr txBox="1"/>
          <p:nvPr/>
        </p:nvSpPr>
        <p:spPr>
          <a:xfrm>
            <a:off x="6503049" y="6237892"/>
            <a:ext cx="2441694" cy="215444"/>
          </a:xfrm>
          <a:prstGeom prst="rect">
            <a:avLst/>
          </a:prstGeom>
          <a:noFill/>
        </p:spPr>
        <p:txBody>
          <a:bodyPr wrap="none" rtlCol="0">
            <a:spAutoFit/>
          </a:bodyPr>
          <a:lstStyle/>
          <a:p>
            <a:r>
              <a:rPr lang="ja-JP" altLang="en-US" sz="800" dirty="0" smtClean="0">
                <a:latin typeface="HGS創英角ｺﾞｼｯｸUB" panose="020B0900000000000000" pitchFamily="50" charset="-128"/>
                <a:ea typeface="HGS創英角ｺﾞｼｯｸUB" panose="020B0900000000000000" pitchFamily="50" charset="-128"/>
              </a:rPr>
              <a:t>写真／（地独）大阪府立環境農林水産総合研究所</a:t>
            </a:r>
            <a:endParaRPr kumimoji="1" lang="ja-JP" altLang="en-US" sz="8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34295126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8228228" y="77108"/>
            <a:ext cx="836612" cy="1189038"/>
            <a:chOff x="6729413" y="231775"/>
            <a:chExt cx="836612" cy="1189038"/>
          </a:xfrm>
        </p:grpSpPr>
        <p:pic>
          <p:nvPicPr>
            <p:cNvPr id="22" name="図 4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29413" y="231775"/>
              <a:ext cx="836612"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円/楕円 22"/>
            <p:cNvSpPr/>
            <p:nvPr/>
          </p:nvSpPr>
          <p:spPr>
            <a:xfrm>
              <a:off x="7112000" y="349250"/>
              <a:ext cx="144463" cy="144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sz="1945"/>
            </a:p>
          </p:txBody>
        </p:sp>
        <p:sp>
          <p:nvSpPr>
            <p:cNvPr id="24" name="円/楕円 23"/>
            <p:cNvSpPr/>
            <p:nvPr/>
          </p:nvSpPr>
          <p:spPr>
            <a:xfrm>
              <a:off x="7145338" y="990600"/>
              <a:ext cx="144462" cy="144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sz="1945"/>
            </a:p>
          </p:txBody>
        </p:sp>
      </p:grpSp>
      <p:sp>
        <p:nvSpPr>
          <p:cNvPr id="5" name="タイトル 1"/>
          <p:cNvSpPr>
            <a:spLocks noGrp="1"/>
          </p:cNvSpPr>
          <p:nvPr>
            <p:ph type="title"/>
          </p:nvPr>
        </p:nvSpPr>
        <p:spPr>
          <a:xfrm>
            <a:off x="257908" y="130945"/>
            <a:ext cx="8562563" cy="720000"/>
          </a:xfrm>
        </p:spPr>
        <p:txBody>
          <a:bodyPr>
            <a:noAutofit/>
          </a:bodyPr>
          <a:lstStyle/>
          <a:p>
            <a:pPr algn="l"/>
            <a:r>
              <a:rPr lang="ja-JP" altLang="en-US" sz="36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湿地　</a:t>
            </a: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（貧栄養湿地）／</a:t>
            </a:r>
            <a:r>
              <a:rPr lang="ja-JP" altLang="en-US" sz="1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地黄湿地（能勢町）、信太山湿地（和泉市）</a:t>
            </a:r>
            <a:endParaRPr kumimoji="1" lang="ja-JP" altLang="en-US" sz="1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テキスト ボックス 5"/>
          <p:cNvSpPr txBox="1"/>
          <p:nvPr/>
        </p:nvSpPr>
        <p:spPr>
          <a:xfrm>
            <a:off x="3330480" y="1279984"/>
            <a:ext cx="5562000" cy="4628960"/>
          </a:xfrm>
          <a:prstGeom prst="rect">
            <a:avLst/>
          </a:prstGeom>
          <a:noFill/>
        </p:spPr>
        <p:txBody>
          <a:bodyPr wrap="square" rtlCol="0">
            <a:spAutoFit/>
          </a:bodyPr>
          <a:lstStyle/>
          <a:p>
            <a:pPr>
              <a:lnSpc>
                <a:spcPct val="13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環境の特徴</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湧水によって水が供給され、常に湿潤な環境が保たれている</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5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湿地の種の多様性</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トキソウ（府絶滅危惧</a:t>
            </a:r>
            <a:r>
              <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Ⅰ</a:t>
            </a: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類）といった湿地に生える植物や、両生類であるカスミサンショウウオ（府絶滅危惧</a:t>
            </a:r>
            <a:r>
              <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Ⅰ</a:t>
            </a: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類）などの重要な生息環境</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50000"/>
              </a:lnSpc>
            </a:pPr>
            <a:r>
              <a:rPr lang="ja-JP" altLang="en-US" sz="2200" dirty="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湿地</a:t>
            </a: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に迫る危機</a:t>
            </a: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遷移が進んだことによる陸地化や乾燥化</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人による生物の盗掘</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1" name="テキスト ボックス 10"/>
          <p:cNvSpPr txBox="1"/>
          <p:nvPr/>
        </p:nvSpPr>
        <p:spPr>
          <a:xfrm>
            <a:off x="1573790" y="1325740"/>
            <a:ext cx="1447832" cy="400110"/>
          </a:xfrm>
          <a:prstGeom prst="rect">
            <a:avLst/>
          </a:prstGeom>
          <a:solidFill>
            <a:schemeClr val="bg1">
              <a:alpha val="70000"/>
            </a:schemeClr>
          </a:solidFill>
        </p:spPr>
        <p:txBody>
          <a:bodyPr wrap="none" rtlCol="0">
            <a:spAutoFit/>
          </a:bodyPr>
          <a:lstStyle/>
          <a:p>
            <a:r>
              <a:rPr kumimoji="1"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能勢の棚田</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5" name="テキスト ボックス 14"/>
          <p:cNvSpPr txBox="1"/>
          <p:nvPr/>
        </p:nvSpPr>
        <p:spPr>
          <a:xfrm>
            <a:off x="395536" y="4869160"/>
            <a:ext cx="1021433" cy="400110"/>
          </a:xfrm>
          <a:prstGeom prst="rect">
            <a:avLst/>
          </a:prstGeom>
          <a:solidFill>
            <a:schemeClr val="bg1">
              <a:alpha val="70000"/>
            </a:schemeClr>
          </a:solidFill>
        </p:spPr>
        <p:txBody>
          <a:bodyPr wrap="none" rtlCol="0">
            <a:spAutoFit/>
          </a:bodyPr>
          <a:lstStyle/>
          <a:p>
            <a:r>
              <a:rPr kumimoji="1"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トキソウ</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6" name="テキスト ボックス 15"/>
          <p:cNvSpPr txBox="1"/>
          <p:nvPr/>
        </p:nvSpPr>
        <p:spPr>
          <a:xfrm>
            <a:off x="1342372" y="5568535"/>
            <a:ext cx="2077813" cy="369332"/>
          </a:xfrm>
          <a:prstGeom prst="rect">
            <a:avLst/>
          </a:prstGeom>
          <a:solidFill>
            <a:schemeClr val="bg1">
              <a:alpha val="70000"/>
            </a:schemeClr>
          </a:solidFill>
        </p:spPr>
        <p:txBody>
          <a:bodyPr wrap="none" rtlCol="0">
            <a:spAutoFit/>
          </a:bodyPr>
          <a:lstStyle/>
          <a:p>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カスミサンショウウオ</a:t>
            </a: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19"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7096" y="1261563"/>
            <a:ext cx="2880000" cy="215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4"/>
          <p:cNvPicPr>
            <a:picLocks noChangeAspect="1"/>
          </p:cNvPicPr>
          <p:nvPr/>
        </p:nvPicPr>
        <p:blipFill>
          <a:blip r:embed="rId5" cstate="print">
            <a:extLst>
              <a:ext uri="{28A0092B-C50C-407E-A947-70E740481C1C}">
                <a14:useLocalDpi xmlns:a14="http://schemas.microsoft.com/office/drawing/2010/main" val="0"/>
              </a:ext>
            </a:extLst>
          </a:blip>
          <a:srcRect t="6218" b="31276"/>
          <a:stretch>
            <a:fillRect/>
          </a:stretch>
        </p:blipFill>
        <p:spPr bwMode="auto">
          <a:xfrm>
            <a:off x="179512" y="3674476"/>
            <a:ext cx="1440000" cy="124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7"/>
          <p:cNvPicPr>
            <a:picLocks noChangeAspect="1"/>
          </p:cNvPicPr>
          <p:nvPr/>
        </p:nvPicPr>
        <p:blipFill>
          <a:blip r:embed="rId6" cstate="print">
            <a:extLst>
              <a:ext uri="{28A0092B-C50C-407E-A947-70E740481C1C}">
                <a14:useLocalDpi xmlns:a14="http://schemas.microsoft.com/office/drawing/2010/main" val="0"/>
              </a:ext>
            </a:extLst>
          </a:blip>
          <a:srcRect r="7622"/>
          <a:stretch>
            <a:fillRect/>
          </a:stretch>
        </p:blipFill>
        <p:spPr bwMode="auto">
          <a:xfrm>
            <a:off x="1691840" y="4437112"/>
            <a:ext cx="1440000" cy="116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グループ化 27"/>
          <p:cNvGrpSpPr/>
          <p:nvPr/>
        </p:nvGrpSpPr>
        <p:grpSpPr>
          <a:xfrm>
            <a:off x="35496" y="6519446"/>
            <a:ext cx="9073008" cy="341530"/>
            <a:chOff x="35496" y="6519446"/>
            <a:chExt cx="9073008" cy="341530"/>
          </a:xfrm>
        </p:grpSpPr>
        <p:sp>
          <p:nvSpPr>
            <p:cNvPr id="29" name="テキスト ボックス 28"/>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0" name="テキスト ボックス 29"/>
            <p:cNvSpPr txBox="1">
              <a:spLocks noChangeAspect="1"/>
            </p:cNvSpPr>
            <p:nvPr/>
          </p:nvSpPr>
          <p:spPr>
            <a:xfrm>
              <a:off x="3013224" y="6521450"/>
              <a:ext cx="2160000" cy="338554"/>
            </a:xfrm>
            <a:prstGeom prst="rect">
              <a:avLst/>
            </a:prstGeom>
            <a:solidFill>
              <a:schemeClr val="accent3">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1" name="テキスト ボックス 30"/>
            <p:cNvSpPr txBox="1">
              <a:spLocks noChangeAspect="1"/>
            </p:cNvSpPr>
            <p:nvPr/>
          </p:nvSpPr>
          <p:spPr>
            <a:xfrm>
              <a:off x="5249755" y="6519446"/>
              <a:ext cx="3858749" cy="338554"/>
            </a:xfrm>
            <a:prstGeom prst="rect">
              <a:avLst/>
            </a:prstGeom>
            <a:solidFill>
              <a:schemeClr val="accent5">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32" name="テキスト ボックス 31"/>
          <p:cNvSpPr txBox="1"/>
          <p:nvPr/>
        </p:nvSpPr>
        <p:spPr>
          <a:xfrm>
            <a:off x="6503049" y="6237892"/>
            <a:ext cx="2339102" cy="215444"/>
          </a:xfrm>
          <a:prstGeom prst="rect">
            <a:avLst/>
          </a:prstGeom>
          <a:noFill/>
        </p:spPr>
        <p:txBody>
          <a:bodyPr wrap="none" rtlCol="0">
            <a:spAutoFit/>
          </a:bodyPr>
          <a:lstStyle/>
          <a:p>
            <a:r>
              <a:rPr lang="ja-JP" altLang="en-US" sz="800" dirty="0" smtClean="0">
                <a:latin typeface="HGS創英角ｺﾞｼｯｸUB" panose="020B0900000000000000" pitchFamily="50" charset="-128"/>
                <a:ea typeface="HGS創英角ｺﾞｼｯｸUB" panose="020B0900000000000000" pitchFamily="50" charset="-128"/>
              </a:rPr>
              <a:t>写真／公益財団法人大阪みどりのトラスト協会</a:t>
            </a:r>
            <a:endParaRPr kumimoji="1" lang="ja-JP" altLang="en-US" sz="800" dirty="0">
              <a:latin typeface="HGS創英角ｺﾞｼｯｸUB" panose="020B0900000000000000" pitchFamily="50" charset="-128"/>
              <a:ea typeface="HGS創英角ｺﾞｼｯｸUB" panose="020B0900000000000000" pitchFamily="50" charset="-128"/>
            </a:endParaRPr>
          </a:p>
        </p:txBody>
      </p:sp>
      <p:sp>
        <p:nvSpPr>
          <p:cNvPr id="25" name="テキスト ボックス 24"/>
          <p:cNvSpPr txBox="1"/>
          <p:nvPr/>
        </p:nvSpPr>
        <p:spPr>
          <a:xfrm>
            <a:off x="1932414" y="1268760"/>
            <a:ext cx="1210588" cy="400110"/>
          </a:xfrm>
          <a:prstGeom prst="rect">
            <a:avLst/>
          </a:prstGeom>
          <a:solidFill>
            <a:schemeClr val="bg1">
              <a:alpha val="70000"/>
            </a:schemeClr>
          </a:solidFill>
        </p:spPr>
        <p:txBody>
          <a:bodyPr wrap="none" rtlCol="0">
            <a:spAutoFit/>
          </a:bodyPr>
          <a:lstStyle/>
          <a:p>
            <a:r>
              <a:rPr kumimoji="1"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地黄湿地</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Tree>
    <p:extLst>
      <p:ext uri="{BB962C8B-B14F-4D97-AF65-F5344CB8AC3E}">
        <p14:creationId xmlns:p14="http://schemas.microsoft.com/office/powerpoint/2010/main" val="9411027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257909" y="130945"/>
            <a:ext cx="8229600" cy="720000"/>
          </a:xfrm>
        </p:spPr>
        <p:txBody>
          <a:bodyPr>
            <a:noAutofit/>
          </a:bodyPr>
          <a:lstStyle/>
          <a:p>
            <a:pPr algn="l"/>
            <a:r>
              <a:rPr lang="ja-JP" altLang="en-US" sz="36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淀川ワンド群／</a:t>
            </a:r>
            <a:r>
              <a:rPr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高槻市～大阪市</a:t>
            </a:r>
            <a:endParaRPr kumimoji="1" lang="ja-JP" altLang="en-US" sz="2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テキスト ボックス 5"/>
          <p:cNvSpPr txBox="1"/>
          <p:nvPr/>
        </p:nvSpPr>
        <p:spPr>
          <a:xfrm>
            <a:off x="3335548" y="1279984"/>
            <a:ext cx="5808451" cy="5069080"/>
          </a:xfrm>
          <a:prstGeom prst="rect">
            <a:avLst/>
          </a:prstGeom>
          <a:noFill/>
        </p:spPr>
        <p:txBody>
          <a:bodyPr wrap="square" rtlCol="0">
            <a:spAutoFit/>
          </a:bodyPr>
          <a:lstStyle/>
          <a:p>
            <a:pPr>
              <a:lnSpc>
                <a:spcPct val="13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環境の特徴</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明治時代に水制工が造られたことにより生まれた環境。本流とは異なり、水の流れがほとんどなく、池のような環境を有している</a:t>
            </a:r>
            <a:endParaRPr lang="en-US" altLang="ja-JP" sz="2200" dirty="0" smtClean="0">
              <a:solidFill>
                <a:srgbClr val="0070C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5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ワンドの種の多様性</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国</a:t>
            </a: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の天然記念物イタセンパラ（府絶滅危惧</a:t>
            </a:r>
            <a:r>
              <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Ⅰ</a:t>
            </a: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類）など、氾濫原に生息していた水生生物の重要な生息環境</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50000"/>
              </a:lnSpc>
            </a:pPr>
            <a:r>
              <a:rPr lang="ja-JP" altLang="en-US" sz="2200" dirty="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ワンド</a:t>
            </a: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に迫る危機</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ブルーギルなど外来生物による在来生物の捕食河川改修によるワンドの減少</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5" name="テキスト ボックス 14"/>
          <p:cNvSpPr txBox="1"/>
          <p:nvPr/>
        </p:nvSpPr>
        <p:spPr>
          <a:xfrm>
            <a:off x="199390" y="4655257"/>
            <a:ext cx="1494320" cy="400110"/>
          </a:xfrm>
          <a:prstGeom prst="rect">
            <a:avLst/>
          </a:prstGeom>
          <a:solidFill>
            <a:schemeClr val="bg1">
              <a:alpha val="70000"/>
            </a:schemeClr>
          </a:solidFill>
        </p:spPr>
        <p:txBody>
          <a:bodyPr wrap="none" rtlCol="0">
            <a:spAutoFit/>
          </a:bodyPr>
          <a:lstStyle/>
          <a:p>
            <a:r>
              <a:rPr kumimoji="1"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イタセンパラ</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19" name="図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386" y="1282743"/>
            <a:ext cx="2880000" cy="216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3"/>
          <p:cNvPicPr>
            <a:picLocks noChangeAspect="1"/>
          </p:cNvPicPr>
          <p:nvPr/>
        </p:nvPicPr>
        <p:blipFill>
          <a:blip r:embed="rId4" cstate="print">
            <a:extLst>
              <a:ext uri="{28A0092B-C50C-407E-A947-70E740481C1C}">
                <a14:useLocalDpi xmlns:a14="http://schemas.microsoft.com/office/drawing/2010/main" val="0"/>
              </a:ext>
            </a:extLst>
          </a:blip>
          <a:srcRect l="4156" r="1540"/>
          <a:stretch>
            <a:fillRect/>
          </a:stretch>
        </p:blipFill>
        <p:spPr bwMode="auto">
          <a:xfrm>
            <a:off x="179512" y="3697104"/>
            <a:ext cx="1440000" cy="97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グループ化 1"/>
          <p:cNvGrpSpPr/>
          <p:nvPr/>
        </p:nvGrpSpPr>
        <p:grpSpPr>
          <a:xfrm>
            <a:off x="8228226" y="81007"/>
            <a:ext cx="836613" cy="1189038"/>
            <a:chOff x="215900" y="231775"/>
            <a:chExt cx="836613" cy="1189038"/>
          </a:xfrm>
        </p:grpSpPr>
        <p:pic>
          <p:nvPicPr>
            <p:cNvPr id="22" name="図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900" y="231775"/>
              <a:ext cx="836613"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円/楕円 22"/>
            <p:cNvSpPr/>
            <p:nvPr/>
          </p:nvSpPr>
          <p:spPr>
            <a:xfrm rot="19072387">
              <a:off x="704850" y="623888"/>
              <a:ext cx="287338" cy="1079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sz="1945"/>
            </a:p>
          </p:txBody>
        </p:sp>
      </p:grpSp>
      <p:sp>
        <p:nvSpPr>
          <p:cNvPr id="11" name="テキスト ボックス 10"/>
          <p:cNvSpPr txBox="1"/>
          <p:nvPr/>
        </p:nvSpPr>
        <p:spPr>
          <a:xfrm>
            <a:off x="2329696" y="1295923"/>
            <a:ext cx="792205" cy="400110"/>
          </a:xfrm>
          <a:prstGeom prst="rect">
            <a:avLst/>
          </a:prstGeom>
          <a:solidFill>
            <a:schemeClr val="bg1">
              <a:alpha val="70000"/>
            </a:schemeClr>
          </a:solidFill>
        </p:spPr>
        <p:txBody>
          <a:bodyPr wrap="none" rtlCol="0">
            <a:spAutoFit/>
          </a:bodyPr>
          <a:lstStyle/>
          <a:p>
            <a:r>
              <a:rPr kumimoji="1"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ワンド</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5" name="テキスト ボックス 24"/>
          <p:cNvSpPr txBox="1"/>
          <p:nvPr/>
        </p:nvSpPr>
        <p:spPr>
          <a:xfrm>
            <a:off x="1743405" y="5801776"/>
            <a:ext cx="1345240" cy="400110"/>
          </a:xfrm>
          <a:prstGeom prst="rect">
            <a:avLst/>
          </a:prstGeom>
          <a:solidFill>
            <a:schemeClr val="bg1">
              <a:alpha val="70000"/>
            </a:schemeClr>
          </a:solidFill>
        </p:spPr>
        <p:txBody>
          <a:bodyPr wrap="none" rtlCol="0">
            <a:spAutoFit/>
          </a:bodyPr>
          <a:lstStyle/>
          <a:p>
            <a:r>
              <a:rPr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ブルーギル</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24" name="図 1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5386" y="4768022"/>
            <a:ext cx="1440000" cy="108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グループ化 15"/>
          <p:cNvGrpSpPr/>
          <p:nvPr/>
        </p:nvGrpSpPr>
        <p:grpSpPr>
          <a:xfrm>
            <a:off x="35496" y="6519446"/>
            <a:ext cx="9073008" cy="341530"/>
            <a:chOff x="35496" y="6519446"/>
            <a:chExt cx="9073008" cy="341530"/>
          </a:xfrm>
        </p:grpSpPr>
        <p:sp>
          <p:nvSpPr>
            <p:cNvPr id="21" name="テキスト ボックス 20"/>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6" name="テキスト ボックス 25"/>
            <p:cNvSpPr txBox="1">
              <a:spLocks noChangeAspect="1"/>
            </p:cNvSpPr>
            <p:nvPr/>
          </p:nvSpPr>
          <p:spPr>
            <a:xfrm>
              <a:off x="3013224" y="6521450"/>
              <a:ext cx="2160000" cy="338554"/>
            </a:xfrm>
            <a:prstGeom prst="rect">
              <a:avLst/>
            </a:prstGeom>
            <a:solidFill>
              <a:schemeClr val="accent3">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7" name="テキスト ボックス 26"/>
            <p:cNvSpPr txBox="1">
              <a:spLocks noChangeAspect="1"/>
            </p:cNvSpPr>
            <p:nvPr/>
          </p:nvSpPr>
          <p:spPr>
            <a:xfrm>
              <a:off x="5249755" y="6519446"/>
              <a:ext cx="3858749" cy="338554"/>
            </a:xfrm>
            <a:prstGeom prst="rect">
              <a:avLst/>
            </a:prstGeom>
            <a:solidFill>
              <a:schemeClr val="accent5">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28" name="テキスト ボックス 27"/>
          <p:cNvSpPr txBox="1"/>
          <p:nvPr/>
        </p:nvSpPr>
        <p:spPr>
          <a:xfrm>
            <a:off x="6503049" y="6237892"/>
            <a:ext cx="2441694" cy="215444"/>
          </a:xfrm>
          <a:prstGeom prst="rect">
            <a:avLst/>
          </a:prstGeom>
          <a:noFill/>
        </p:spPr>
        <p:txBody>
          <a:bodyPr wrap="none" rtlCol="0">
            <a:spAutoFit/>
          </a:bodyPr>
          <a:lstStyle/>
          <a:p>
            <a:r>
              <a:rPr lang="ja-JP" altLang="en-US" sz="800" dirty="0" smtClean="0">
                <a:latin typeface="HGS創英角ｺﾞｼｯｸUB" panose="020B0900000000000000" pitchFamily="50" charset="-128"/>
                <a:ea typeface="HGS創英角ｺﾞｼｯｸUB" panose="020B0900000000000000" pitchFamily="50" charset="-128"/>
              </a:rPr>
              <a:t>写真／（地独）大阪府立環境農林水産総合研究所</a:t>
            </a:r>
            <a:endParaRPr kumimoji="1" lang="ja-JP" altLang="en-US" sz="8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30314557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257909" y="130945"/>
            <a:ext cx="8229600" cy="720000"/>
          </a:xfrm>
        </p:spPr>
        <p:txBody>
          <a:bodyPr>
            <a:noAutofit/>
          </a:bodyPr>
          <a:lstStyle/>
          <a:p>
            <a:pPr algn="l"/>
            <a:r>
              <a:rPr lang="ja-JP" altLang="en-US" sz="36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海岸</a:t>
            </a:r>
            <a:r>
              <a:rPr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（岩礁性海岸／岬町　　砂浜／阪南市</a:t>
            </a:r>
            <a:r>
              <a:rPr lang="ja-JP" altLang="en-US" sz="2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r>
              <a:rPr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岬町）</a:t>
            </a:r>
            <a:endParaRPr kumimoji="1" lang="ja-JP" altLang="en-US" sz="36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テキスト ボックス 5"/>
          <p:cNvSpPr txBox="1"/>
          <p:nvPr/>
        </p:nvSpPr>
        <p:spPr>
          <a:xfrm>
            <a:off x="3331700" y="1279984"/>
            <a:ext cx="5562000" cy="5069080"/>
          </a:xfrm>
          <a:prstGeom prst="rect">
            <a:avLst/>
          </a:prstGeom>
          <a:noFill/>
        </p:spPr>
        <p:txBody>
          <a:bodyPr wrap="square" rtlCol="0">
            <a:spAutoFit/>
          </a:bodyPr>
          <a:lstStyle/>
          <a:p>
            <a:pPr>
              <a:lnSpc>
                <a:spcPct val="13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環境の特徴</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海と陸の境目。水際が石や岩で形成されるものは“岩礁性海岸”、砂のものは“砂浜”など、環境によって分類される。</a:t>
            </a:r>
            <a:endParaRPr lang="en-US" altLang="ja-JP" sz="2200" dirty="0" smtClean="0">
              <a:solidFill>
                <a:srgbClr val="0070C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5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海岸の種の多様性</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岩礁性海岸は飛沫帯に生息するキタフナムシやタイドプールに生息するヤマトウミウシなど、砂浜はキンセンガニ（府準絶滅危惧）などの砂底質を好む生物の重要な生息環境</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5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海岸に迫る危機</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干拓や埋め立てなどの開発行為</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1" name="テキスト ボックス 10"/>
          <p:cNvSpPr txBox="1"/>
          <p:nvPr/>
        </p:nvSpPr>
        <p:spPr>
          <a:xfrm>
            <a:off x="1573790" y="1325740"/>
            <a:ext cx="1447832" cy="400110"/>
          </a:xfrm>
          <a:prstGeom prst="rect">
            <a:avLst/>
          </a:prstGeom>
          <a:solidFill>
            <a:schemeClr val="bg1">
              <a:alpha val="70000"/>
            </a:schemeClr>
          </a:solidFill>
        </p:spPr>
        <p:txBody>
          <a:bodyPr wrap="none" rtlCol="0">
            <a:spAutoFit/>
          </a:bodyPr>
          <a:lstStyle/>
          <a:p>
            <a:r>
              <a:rPr kumimoji="1"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能勢の棚田</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5" name="テキスト ボックス 14"/>
          <p:cNvSpPr txBox="1"/>
          <p:nvPr/>
        </p:nvSpPr>
        <p:spPr>
          <a:xfrm>
            <a:off x="206864" y="5189130"/>
            <a:ext cx="1505540" cy="400110"/>
          </a:xfrm>
          <a:prstGeom prst="rect">
            <a:avLst/>
          </a:prstGeom>
          <a:solidFill>
            <a:schemeClr val="bg1">
              <a:alpha val="70000"/>
            </a:schemeClr>
          </a:solidFill>
        </p:spPr>
        <p:txBody>
          <a:bodyPr wrap="none" rtlCol="0">
            <a:spAutoFit/>
          </a:bodyPr>
          <a:lstStyle/>
          <a:p>
            <a:r>
              <a:rPr kumimoji="1"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キタフナムシ</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6" name="テキスト ボックス 15"/>
          <p:cNvSpPr txBox="1"/>
          <p:nvPr/>
        </p:nvSpPr>
        <p:spPr>
          <a:xfrm>
            <a:off x="1646820" y="6021288"/>
            <a:ext cx="1524776" cy="400110"/>
          </a:xfrm>
          <a:prstGeom prst="rect">
            <a:avLst/>
          </a:prstGeom>
          <a:solidFill>
            <a:schemeClr val="bg1">
              <a:alpha val="70000"/>
            </a:schemeClr>
          </a:solidFill>
        </p:spPr>
        <p:txBody>
          <a:bodyPr wrap="none" rtlCol="0">
            <a:spAutoFit/>
          </a:bodyPr>
          <a:lstStyle/>
          <a:p>
            <a:r>
              <a:rPr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キンセンガニ</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19" name="図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926" y="1281900"/>
            <a:ext cx="2880000" cy="216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3"/>
          <p:cNvPicPr>
            <a:picLocks noChangeAspect="1"/>
          </p:cNvPicPr>
          <p:nvPr/>
        </p:nvPicPr>
        <p:blipFill>
          <a:blip r:embed="rId4" cstate="print">
            <a:extLst>
              <a:ext uri="{28A0092B-C50C-407E-A947-70E740481C1C}">
                <a14:useLocalDpi xmlns:a14="http://schemas.microsoft.com/office/drawing/2010/main" val="0"/>
              </a:ext>
            </a:extLst>
          </a:blip>
          <a:srcRect l="16402" t="13602" r="16402" b="13602"/>
          <a:stretch>
            <a:fillRect/>
          </a:stretch>
        </p:blipFill>
        <p:spPr bwMode="auto">
          <a:xfrm>
            <a:off x="196925" y="3744787"/>
            <a:ext cx="1440000" cy="117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グループ化 1"/>
          <p:cNvGrpSpPr/>
          <p:nvPr/>
        </p:nvGrpSpPr>
        <p:grpSpPr>
          <a:xfrm>
            <a:off x="8229212" y="77524"/>
            <a:ext cx="836612" cy="1189038"/>
            <a:chOff x="6767513" y="231775"/>
            <a:chExt cx="836612" cy="1189038"/>
          </a:xfrm>
        </p:grpSpPr>
        <p:pic>
          <p:nvPicPr>
            <p:cNvPr id="22" name="図 3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67513" y="231775"/>
              <a:ext cx="836612"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円/楕円 22"/>
            <p:cNvSpPr/>
            <p:nvPr/>
          </p:nvSpPr>
          <p:spPr>
            <a:xfrm>
              <a:off x="6850063" y="1247775"/>
              <a:ext cx="144462" cy="144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sz="1945"/>
            </a:p>
          </p:txBody>
        </p:sp>
      </p:grpSp>
      <p:pic>
        <p:nvPicPr>
          <p:cNvPr id="21" name="図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1840" y="4581128"/>
            <a:ext cx="1440000" cy="123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テキスト ボックス 24"/>
          <p:cNvSpPr txBox="1"/>
          <p:nvPr/>
        </p:nvSpPr>
        <p:spPr>
          <a:xfrm>
            <a:off x="1897765" y="1285984"/>
            <a:ext cx="1210588" cy="400110"/>
          </a:xfrm>
          <a:prstGeom prst="rect">
            <a:avLst/>
          </a:prstGeom>
          <a:solidFill>
            <a:schemeClr val="bg1">
              <a:alpha val="70000"/>
            </a:schemeClr>
          </a:solidFill>
        </p:spPr>
        <p:txBody>
          <a:bodyPr wrap="none" rtlCol="0">
            <a:spAutoFit/>
          </a:bodyPr>
          <a:lstStyle/>
          <a:p>
            <a:r>
              <a:rPr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小島海岸</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26" name="グループ化 25"/>
          <p:cNvGrpSpPr/>
          <p:nvPr/>
        </p:nvGrpSpPr>
        <p:grpSpPr>
          <a:xfrm>
            <a:off x="35496" y="6519446"/>
            <a:ext cx="9073008" cy="341530"/>
            <a:chOff x="35496" y="6519446"/>
            <a:chExt cx="9073008" cy="341530"/>
          </a:xfrm>
        </p:grpSpPr>
        <p:sp>
          <p:nvSpPr>
            <p:cNvPr id="27" name="テキスト ボックス 26"/>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8" name="テキスト ボックス 27"/>
            <p:cNvSpPr txBox="1">
              <a:spLocks noChangeAspect="1"/>
            </p:cNvSpPr>
            <p:nvPr/>
          </p:nvSpPr>
          <p:spPr>
            <a:xfrm>
              <a:off x="3013224" y="6521450"/>
              <a:ext cx="2160000" cy="338554"/>
            </a:xfrm>
            <a:prstGeom prst="rect">
              <a:avLst/>
            </a:prstGeom>
            <a:solidFill>
              <a:schemeClr val="accent3">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9" name="テキスト ボックス 28"/>
            <p:cNvSpPr txBox="1">
              <a:spLocks noChangeAspect="1"/>
            </p:cNvSpPr>
            <p:nvPr/>
          </p:nvSpPr>
          <p:spPr>
            <a:xfrm>
              <a:off x="5249755" y="6519446"/>
              <a:ext cx="3858749" cy="338554"/>
            </a:xfrm>
            <a:prstGeom prst="rect">
              <a:avLst/>
            </a:prstGeom>
            <a:solidFill>
              <a:schemeClr val="accent5">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31" name="テキスト ボックス 30"/>
          <p:cNvSpPr txBox="1"/>
          <p:nvPr/>
        </p:nvSpPr>
        <p:spPr>
          <a:xfrm>
            <a:off x="2390805" y="5773734"/>
            <a:ext cx="813043" cy="200055"/>
          </a:xfrm>
          <a:prstGeom prst="rect">
            <a:avLst/>
          </a:prstGeom>
          <a:noFill/>
        </p:spPr>
        <p:txBody>
          <a:bodyPr wrap="none" rtlCol="0">
            <a:spAutoFit/>
          </a:bodyPr>
          <a:lstStyle/>
          <a:p>
            <a:r>
              <a:rPr lang="ja-JP" altLang="en-US" sz="700" dirty="0" smtClean="0">
                <a:latin typeface="HGS創英角ｺﾞｼｯｸUB" panose="020B0900000000000000" pitchFamily="50" charset="-128"/>
                <a:ea typeface="HGS創英角ｺﾞｼｯｸUB" panose="020B0900000000000000" pitchFamily="50" charset="-128"/>
              </a:rPr>
              <a:t>写真／山田浩二</a:t>
            </a:r>
            <a:endParaRPr kumimoji="1" lang="ja-JP" altLang="en-US" sz="700" dirty="0">
              <a:latin typeface="HGS創英角ｺﾞｼｯｸUB" panose="020B0900000000000000" pitchFamily="50" charset="-128"/>
              <a:ea typeface="HGS創英角ｺﾞｼｯｸUB" panose="020B0900000000000000" pitchFamily="50" charset="-128"/>
            </a:endParaRPr>
          </a:p>
        </p:txBody>
      </p:sp>
      <p:sp>
        <p:nvSpPr>
          <p:cNvPr id="32" name="テキスト ボックス 31"/>
          <p:cNvSpPr txBox="1"/>
          <p:nvPr/>
        </p:nvSpPr>
        <p:spPr>
          <a:xfrm>
            <a:off x="864746" y="3393981"/>
            <a:ext cx="2159566" cy="200055"/>
          </a:xfrm>
          <a:prstGeom prst="rect">
            <a:avLst/>
          </a:prstGeom>
          <a:noFill/>
        </p:spPr>
        <p:txBody>
          <a:bodyPr wrap="none" rtlCol="0">
            <a:spAutoFit/>
          </a:bodyPr>
          <a:lstStyle/>
          <a:p>
            <a:r>
              <a:rPr lang="ja-JP" altLang="en-US" sz="700" dirty="0" smtClean="0">
                <a:latin typeface="HGS創英角ｺﾞｼｯｸUB" panose="020B0900000000000000" pitchFamily="50" charset="-128"/>
                <a:ea typeface="HGS創英角ｺﾞｼｯｸUB" panose="020B0900000000000000" pitchFamily="50" charset="-128"/>
              </a:rPr>
              <a:t>写真／（地独）大阪府立環境農林水産総合研究所</a:t>
            </a:r>
            <a:endParaRPr kumimoji="1" lang="ja-JP" altLang="en-US" sz="700" dirty="0">
              <a:latin typeface="HGS創英角ｺﾞｼｯｸUB" panose="020B0900000000000000" pitchFamily="50" charset="-128"/>
              <a:ea typeface="HGS創英角ｺﾞｼｯｸUB" panose="020B0900000000000000" pitchFamily="50" charset="-128"/>
            </a:endParaRPr>
          </a:p>
        </p:txBody>
      </p:sp>
      <p:sp>
        <p:nvSpPr>
          <p:cNvPr id="33" name="テキスト ボックス 32"/>
          <p:cNvSpPr txBox="1"/>
          <p:nvPr/>
        </p:nvSpPr>
        <p:spPr>
          <a:xfrm>
            <a:off x="117083" y="4880193"/>
            <a:ext cx="1646605" cy="276999"/>
          </a:xfrm>
          <a:prstGeom prst="rect">
            <a:avLst/>
          </a:prstGeom>
          <a:noFill/>
        </p:spPr>
        <p:txBody>
          <a:bodyPr wrap="none" rtlCol="0">
            <a:spAutoFit/>
          </a:bodyPr>
          <a:lstStyle/>
          <a:p>
            <a:r>
              <a:rPr lang="ja-JP" altLang="en-US" sz="600" dirty="0" smtClean="0">
                <a:latin typeface="HGS創英角ｺﾞｼｯｸUB" panose="020B0900000000000000" pitchFamily="50" charset="-128"/>
                <a:ea typeface="HGS創英角ｺﾞｼｯｸUB" panose="020B0900000000000000" pitchFamily="50" charset="-128"/>
              </a:rPr>
              <a:t>写真／</a:t>
            </a:r>
            <a:endParaRPr lang="en-US" altLang="ja-JP" sz="600" dirty="0" smtClean="0">
              <a:latin typeface="HGS創英角ｺﾞｼｯｸUB" panose="020B0900000000000000" pitchFamily="50" charset="-128"/>
              <a:ea typeface="HGS創英角ｺﾞｼｯｸUB" panose="020B0900000000000000" pitchFamily="50" charset="-128"/>
            </a:endParaRPr>
          </a:p>
          <a:p>
            <a:r>
              <a:rPr lang="ja-JP" altLang="en-US" sz="600" dirty="0" smtClean="0">
                <a:latin typeface="HGS創英角ｺﾞｼｯｸUB" panose="020B0900000000000000" pitchFamily="50" charset="-128"/>
                <a:ea typeface="HGS創英角ｺﾞｼｯｸUB" panose="020B0900000000000000" pitchFamily="50" charset="-128"/>
              </a:rPr>
              <a:t>（地独）大阪府立環境農林水産総合研究所</a:t>
            </a:r>
            <a:endParaRPr kumimoji="1" lang="ja-JP" altLang="en-US" sz="6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31281089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550" y="3695631"/>
            <a:ext cx="1440000" cy="104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5"/>
          <p:cNvPicPr>
            <a:picLocks noChangeAspect="1"/>
          </p:cNvPicPr>
          <p:nvPr/>
        </p:nvPicPr>
        <p:blipFill>
          <a:blip r:embed="rId4" cstate="print">
            <a:extLst>
              <a:ext uri="{28A0092B-C50C-407E-A947-70E740481C1C}">
                <a14:useLocalDpi xmlns:a14="http://schemas.microsoft.com/office/drawing/2010/main" val="0"/>
              </a:ext>
            </a:extLst>
          </a:blip>
          <a:srcRect l="-201" t="21727" r="201" b="22189"/>
          <a:stretch>
            <a:fillRect/>
          </a:stretch>
        </p:blipFill>
        <p:spPr bwMode="auto">
          <a:xfrm>
            <a:off x="1710883" y="4662330"/>
            <a:ext cx="1440000" cy="107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7908" y="1286135"/>
            <a:ext cx="2880000" cy="215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タイトル 1"/>
          <p:cNvSpPr>
            <a:spLocks noGrp="1"/>
          </p:cNvSpPr>
          <p:nvPr>
            <p:ph type="title"/>
          </p:nvPr>
        </p:nvSpPr>
        <p:spPr>
          <a:xfrm>
            <a:off x="257909" y="130945"/>
            <a:ext cx="8229600" cy="720000"/>
          </a:xfrm>
        </p:spPr>
        <p:txBody>
          <a:bodyPr>
            <a:noAutofit/>
          </a:bodyPr>
          <a:lstStyle/>
          <a:p>
            <a:pPr algn="l"/>
            <a:r>
              <a:rPr lang="ja-JP" altLang="en-US" sz="36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干潟</a:t>
            </a:r>
            <a:r>
              <a:rPr lang="ja-JP" altLang="en-US" sz="36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r>
              <a:rPr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男里川河口干潟</a:t>
            </a:r>
            <a:r>
              <a:rPr lang="en-US" altLang="ja-JP"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r>
              <a:rPr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泉南市、阪南市）</a:t>
            </a:r>
            <a:endParaRPr kumimoji="1" lang="ja-JP" altLang="en-US" sz="2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テキスト ボックス 5"/>
          <p:cNvSpPr txBox="1"/>
          <p:nvPr/>
        </p:nvSpPr>
        <p:spPr>
          <a:xfrm>
            <a:off x="3331700" y="1279984"/>
            <a:ext cx="5562000" cy="4188839"/>
          </a:xfrm>
          <a:prstGeom prst="rect">
            <a:avLst/>
          </a:prstGeom>
          <a:noFill/>
        </p:spPr>
        <p:txBody>
          <a:bodyPr wrap="square" rtlCol="0">
            <a:spAutoFit/>
          </a:bodyPr>
          <a:lstStyle/>
          <a:p>
            <a:pPr>
              <a:lnSpc>
                <a:spcPct val="13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環境の特徴</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潮が引いたときに現れ、潮が満ちると海に沈む。川が海に流れ込む河口部などに形成される。</a:t>
            </a:r>
            <a:endParaRPr lang="en-US" altLang="ja-JP" sz="2200" dirty="0" smtClean="0">
              <a:solidFill>
                <a:srgbClr val="0070C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5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干潟の種の多様性</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トビハゼ（府絶滅危惧</a:t>
            </a:r>
            <a:r>
              <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Ⅰ</a:t>
            </a: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類）などの汽水域に生息する生物や、ハママツナ（府絶滅危惧</a:t>
            </a:r>
            <a:r>
              <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Ⅰ</a:t>
            </a: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類）といった塩性植物の重要な生息環境</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50000"/>
              </a:lnSpc>
            </a:pPr>
            <a:r>
              <a:rPr lang="ja-JP" altLang="en-US"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干潟に迫る危機</a:t>
            </a:r>
            <a:endParaRPr lang="en-US" altLang="ja-JP" sz="2200" dirty="0" smtClean="0">
              <a:solidFill>
                <a:srgbClr val="00B05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nSpc>
                <a:spcPct val="130000"/>
              </a:lnSpc>
            </a:pPr>
            <a:r>
              <a:rPr lang="ja-JP" altLang="en-US"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干拓や埋め立てなどの開発行為</a:t>
            </a:r>
            <a:endParaRPr lang="en-US" altLang="ja-JP" sz="2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1" name="テキスト ボックス 10"/>
          <p:cNvSpPr txBox="1"/>
          <p:nvPr/>
        </p:nvSpPr>
        <p:spPr>
          <a:xfrm>
            <a:off x="1573790" y="1325740"/>
            <a:ext cx="1467068" cy="400110"/>
          </a:xfrm>
          <a:prstGeom prst="rect">
            <a:avLst/>
          </a:prstGeom>
          <a:solidFill>
            <a:schemeClr val="bg1">
              <a:alpha val="70000"/>
            </a:schemeClr>
          </a:solidFill>
        </p:spPr>
        <p:txBody>
          <a:bodyPr wrap="none" rtlCol="0">
            <a:spAutoFit/>
          </a:bodyPr>
          <a:lstStyle/>
          <a:p>
            <a:r>
              <a:rPr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男</a:t>
            </a:r>
            <a:r>
              <a:rPr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里川河口</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5" name="テキスト ボックス 14"/>
          <p:cNvSpPr txBox="1"/>
          <p:nvPr/>
        </p:nvSpPr>
        <p:spPr>
          <a:xfrm>
            <a:off x="382215" y="5045114"/>
            <a:ext cx="1021433" cy="400110"/>
          </a:xfrm>
          <a:prstGeom prst="rect">
            <a:avLst/>
          </a:prstGeom>
          <a:solidFill>
            <a:schemeClr val="bg1">
              <a:alpha val="70000"/>
            </a:schemeClr>
          </a:solidFill>
        </p:spPr>
        <p:txBody>
          <a:bodyPr wrap="none" rtlCol="0">
            <a:spAutoFit/>
          </a:bodyPr>
          <a:lstStyle/>
          <a:p>
            <a:r>
              <a:rPr kumimoji="1"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トビハゼ</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6" name="テキスト ボックス 15"/>
          <p:cNvSpPr txBox="1"/>
          <p:nvPr/>
        </p:nvSpPr>
        <p:spPr>
          <a:xfrm>
            <a:off x="1813276" y="5949280"/>
            <a:ext cx="1306768" cy="400110"/>
          </a:xfrm>
          <a:prstGeom prst="rect">
            <a:avLst/>
          </a:prstGeom>
          <a:solidFill>
            <a:schemeClr val="bg1">
              <a:alpha val="70000"/>
            </a:schemeClr>
          </a:solidFill>
        </p:spPr>
        <p:txBody>
          <a:bodyPr wrap="none" rtlCol="0">
            <a:spAutoFit/>
          </a:bodyPr>
          <a:lstStyle/>
          <a:p>
            <a:r>
              <a:rPr kumimoji="1" lang="ja-JP" altLang="en-US" sz="20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ハママツナ</a:t>
            </a:r>
            <a:endParaRPr kumimoji="1" lang="ja-JP" altLang="en-US" sz="20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2" name="グループ化 1"/>
          <p:cNvGrpSpPr/>
          <p:nvPr/>
        </p:nvGrpSpPr>
        <p:grpSpPr>
          <a:xfrm>
            <a:off x="8228226" y="81007"/>
            <a:ext cx="836613" cy="1189038"/>
            <a:chOff x="215900" y="231775"/>
            <a:chExt cx="836613" cy="1189038"/>
          </a:xfrm>
        </p:grpSpPr>
        <p:pic>
          <p:nvPicPr>
            <p:cNvPr id="22" name="図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5900" y="231775"/>
              <a:ext cx="836613"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円/楕円 22"/>
            <p:cNvSpPr/>
            <p:nvPr/>
          </p:nvSpPr>
          <p:spPr>
            <a:xfrm>
              <a:off x="406400" y="1173163"/>
              <a:ext cx="144463" cy="1444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18854">
                <a:defRPr/>
              </a:pPr>
              <a:endParaRPr lang="ja-JP" altLang="en-US" sz="1945"/>
            </a:p>
          </p:txBody>
        </p:sp>
      </p:grpSp>
      <p:grpSp>
        <p:nvGrpSpPr>
          <p:cNvPr id="25" name="グループ化 24"/>
          <p:cNvGrpSpPr/>
          <p:nvPr/>
        </p:nvGrpSpPr>
        <p:grpSpPr>
          <a:xfrm>
            <a:off x="35496" y="6519446"/>
            <a:ext cx="9073008" cy="341530"/>
            <a:chOff x="35496" y="6519446"/>
            <a:chExt cx="9073008" cy="341530"/>
          </a:xfrm>
        </p:grpSpPr>
        <p:sp>
          <p:nvSpPr>
            <p:cNvPr id="26" name="テキスト ボックス 25"/>
            <p:cNvSpPr txBox="1">
              <a:spLocks noChangeAspect="1"/>
            </p:cNvSpPr>
            <p:nvPr/>
          </p:nvSpPr>
          <p:spPr>
            <a:xfrm>
              <a:off x="35496" y="6522422"/>
              <a:ext cx="2900153" cy="338554"/>
            </a:xfrm>
            <a:prstGeom prst="rect">
              <a:avLst/>
            </a:prstGeom>
            <a:solidFill>
              <a:schemeClr val="accent2">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7" name="テキスト ボックス 26"/>
            <p:cNvSpPr txBox="1">
              <a:spLocks noChangeAspect="1"/>
            </p:cNvSpPr>
            <p:nvPr/>
          </p:nvSpPr>
          <p:spPr>
            <a:xfrm>
              <a:off x="3013224" y="6521450"/>
              <a:ext cx="2160000" cy="338554"/>
            </a:xfrm>
            <a:prstGeom prst="rect">
              <a:avLst/>
            </a:prstGeom>
            <a:solidFill>
              <a:schemeClr val="accent3">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8" name="テキスト ボックス 27"/>
            <p:cNvSpPr txBox="1">
              <a:spLocks noChangeAspect="1"/>
            </p:cNvSpPr>
            <p:nvPr/>
          </p:nvSpPr>
          <p:spPr>
            <a:xfrm>
              <a:off x="5249755" y="6519446"/>
              <a:ext cx="3858749" cy="338554"/>
            </a:xfrm>
            <a:prstGeom prst="rect">
              <a:avLst/>
            </a:prstGeom>
            <a:solidFill>
              <a:schemeClr val="accent5">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29" name="テキスト ボックス 28"/>
          <p:cNvSpPr txBox="1"/>
          <p:nvPr/>
        </p:nvSpPr>
        <p:spPr>
          <a:xfrm>
            <a:off x="2411760" y="5733256"/>
            <a:ext cx="813043" cy="200055"/>
          </a:xfrm>
          <a:prstGeom prst="rect">
            <a:avLst/>
          </a:prstGeom>
          <a:noFill/>
        </p:spPr>
        <p:txBody>
          <a:bodyPr wrap="none" rtlCol="0">
            <a:spAutoFit/>
          </a:bodyPr>
          <a:lstStyle/>
          <a:p>
            <a:r>
              <a:rPr lang="ja-JP" altLang="en-US" sz="700" dirty="0" smtClean="0">
                <a:latin typeface="HGS創英角ｺﾞｼｯｸUB" panose="020B0900000000000000" pitchFamily="50" charset="-128"/>
                <a:ea typeface="HGS創英角ｺﾞｼｯｸUB" panose="020B0900000000000000" pitchFamily="50" charset="-128"/>
              </a:rPr>
              <a:t>写真／和田太一</a:t>
            </a:r>
            <a:endParaRPr kumimoji="1" lang="ja-JP" altLang="en-US" sz="700" dirty="0">
              <a:latin typeface="HGS創英角ｺﾞｼｯｸUB" panose="020B0900000000000000" pitchFamily="50" charset="-128"/>
              <a:ea typeface="HGS創英角ｺﾞｼｯｸUB" panose="020B0900000000000000" pitchFamily="50" charset="-128"/>
            </a:endParaRPr>
          </a:p>
        </p:txBody>
      </p:sp>
      <p:sp>
        <p:nvSpPr>
          <p:cNvPr id="30" name="テキスト ボックス 29"/>
          <p:cNvSpPr txBox="1"/>
          <p:nvPr/>
        </p:nvSpPr>
        <p:spPr>
          <a:xfrm>
            <a:off x="864746" y="3393981"/>
            <a:ext cx="2159566" cy="200055"/>
          </a:xfrm>
          <a:prstGeom prst="rect">
            <a:avLst/>
          </a:prstGeom>
          <a:noFill/>
        </p:spPr>
        <p:txBody>
          <a:bodyPr wrap="none" rtlCol="0">
            <a:spAutoFit/>
          </a:bodyPr>
          <a:lstStyle/>
          <a:p>
            <a:r>
              <a:rPr lang="ja-JP" altLang="en-US" sz="700" dirty="0" smtClean="0">
                <a:latin typeface="HGS創英角ｺﾞｼｯｸUB" panose="020B0900000000000000" pitchFamily="50" charset="-128"/>
                <a:ea typeface="HGS創英角ｺﾞｼｯｸUB" panose="020B0900000000000000" pitchFamily="50" charset="-128"/>
              </a:rPr>
              <a:t>写真／（地独）大阪府立環境農林水産総合研究所</a:t>
            </a:r>
            <a:endParaRPr kumimoji="1" lang="ja-JP" altLang="en-US" sz="700" dirty="0">
              <a:latin typeface="HGS創英角ｺﾞｼｯｸUB" panose="020B0900000000000000" pitchFamily="50" charset="-128"/>
              <a:ea typeface="HGS創英角ｺﾞｼｯｸUB" panose="020B0900000000000000" pitchFamily="50" charset="-128"/>
            </a:endParaRPr>
          </a:p>
        </p:txBody>
      </p:sp>
      <p:sp>
        <p:nvSpPr>
          <p:cNvPr id="31" name="テキスト ボックス 30"/>
          <p:cNvSpPr txBox="1"/>
          <p:nvPr/>
        </p:nvSpPr>
        <p:spPr>
          <a:xfrm>
            <a:off x="117083" y="4716196"/>
            <a:ext cx="1646605" cy="276999"/>
          </a:xfrm>
          <a:prstGeom prst="rect">
            <a:avLst/>
          </a:prstGeom>
          <a:noFill/>
        </p:spPr>
        <p:txBody>
          <a:bodyPr wrap="none" rtlCol="0">
            <a:spAutoFit/>
          </a:bodyPr>
          <a:lstStyle/>
          <a:p>
            <a:r>
              <a:rPr lang="ja-JP" altLang="en-US" sz="600" dirty="0" smtClean="0">
                <a:latin typeface="HGS創英角ｺﾞｼｯｸUB" panose="020B0900000000000000" pitchFamily="50" charset="-128"/>
                <a:ea typeface="HGS創英角ｺﾞｼｯｸUB" panose="020B0900000000000000" pitchFamily="50" charset="-128"/>
              </a:rPr>
              <a:t>写真／</a:t>
            </a:r>
            <a:endParaRPr lang="en-US" altLang="ja-JP" sz="600" dirty="0" smtClean="0">
              <a:latin typeface="HGS創英角ｺﾞｼｯｸUB" panose="020B0900000000000000" pitchFamily="50" charset="-128"/>
              <a:ea typeface="HGS創英角ｺﾞｼｯｸUB" panose="020B0900000000000000" pitchFamily="50" charset="-128"/>
            </a:endParaRPr>
          </a:p>
          <a:p>
            <a:r>
              <a:rPr lang="ja-JP" altLang="en-US" sz="600" dirty="0" smtClean="0">
                <a:latin typeface="HGS創英角ｺﾞｼｯｸUB" panose="020B0900000000000000" pitchFamily="50" charset="-128"/>
                <a:ea typeface="HGS創英角ｺﾞｼｯｸUB" panose="020B0900000000000000" pitchFamily="50" charset="-128"/>
              </a:rPr>
              <a:t>（地独）大阪府立環境農林水産総合研究所</a:t>
            </a:r>
            <a:endParaRPr kumimoji="1" lang="ja-JP" altLang="en-US" sz="600" dirty="0">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32589483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19691" y="0"/>
            <a:ext cx="9046347" cy="6784761"/>
          </a:xfrm>
          <a:prstGeom prst="rect">
            <a:avLst/>
          </a:prstGeom>
        </p:spPr>
      </p:pic>
    </p:spTree>
    <p:extLst>
      <p:ext uri="{BB962C8B-B14F-4D97-AF65-F5344CB8AC3E}">
        <p14:creationId xmlns:p14="http://schemas.microsoft.com/office/powerpoint/2010/main" val="5468895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角丸四角形 4"/>
          <p:cNvSpPr/>
          <p:nvPr/>
        </p:nvSpPr>
        <p:spPr>
          <a:xfrm>
            <a:off x="545060" y="2015734"/>
            <a:ext cx="8100000" cy="2160000"/>
          </a:xfrm>
          <a:prstGeom prst="roundRect">
            <a:avLst/>
          </a:prstGeom>
          <a:solidFill>
            <a:schemeClr val="accent2">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130000"/>
              </a:lnSpc>
            </a:pPr>
            <a:r>
              <a:rPr lang="ja-JP" altLang="en-US" sz="3600" dirty="0" smtClean="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rPr>
              <a:t>１．生物からの恵みと私たちの生活</a:t>
            </a:r>
            <a:endParaRPr lang="ja-JP" altLang="en-US" sz="3600" dirty="0">
              <a:solidFill>
                <a:schemeClr val="tx1"/>
              </a:solidFill>
              <a:latin typeface="HGS創英角ｺﾞｼｯｸUB" panose="020B0900000000000000" pitchFamily="50" charset="-128"/>
              <a:ea typeface="HGS創英角ｺﾞｼｯｸUB" panose="020B0900000000000000" pitchFamily="50" charset="-128"/>
              <a:cs typeface="メイリオ" panose="020B0604030504040204" pitchFamily="50" charset="-128"/>
            </a:endParaRPr>
          </a:p>
        </p:txBody>
      </p:sp>
      <p:grpSp>
        <p:nvGrpSpPr>
          <p:cNvPr id="3" name="グループ化 2"/>
          <p:cNvGrpSpPr/>
          <p:nvPr/>
        </p:nvGrpSpPr>
        <p:grpSpPr>
          <a:xfrm>
            <a:off x="35496" y="6519446"/>
            <a:ext cx="9073008" cy="341530"/>
            <a:chOff x="35496" y="6519446"/>
            <a:chExt cx="9073008" cy="341530"/>
          </a:xfrm>
        </p:grpSpPr>
        <p:sp>
          <p:nvSpPr>
            <p:cNvPr id="4" name="テキスト ボックス 3"/>
            <p:cNvSpPr txBox="1">
              <a:spLocks noChangeAspect="1"/>
            </p:cNvSpPr>
            <p:nvPr/>
          </p:nvSpPr>
          <p:spPr>
            <a:xfrm>
              <a:off x="35496" y="6522422"/>
              <a:ext cx="2900153" cy="338554"/>
            </a:xfrm>
            <a:prstGeom prst="rect">
              <a:avLst/>
            </a:prstGeom>
            <a:solidFill>
              <a:schemeClr val="accent2">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テキスト ボックス 5"/>
            <p:cNvSpPr txBox="1">
              <a:spLocks noChangeAspect="1"/>
            </p:cNvSpPr>
            <p:nvPr/>
          </p:nvSpPr>
          <p:spPr>
            <a:xfrm>
              <a:off x="3013224" y="6521450"/>
              <a:ext cx="2160000" cy="338554"/>
            </a:xfrm>
            <a:prstGeom prst="rect">
              <a:avLst/>
            </a:prstGeom>
            <a:solidFill>
              <a:schemeClr val="accent3">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7" name="テキスト ボックス 6"/>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2176046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124744"/>
            <a:ext cx="8229600" cy="4857403"/>
          </a:xfrm>
        </p:spPr>
        <p:txBody>
          <a:bodyPr/>
          <a:lstStyle/>
          <a:p>
            <a:pPr marL="0" indent="0">
              <a:buNone/>
            </a:pPr>
            <a:endParaRPr kumimoji="1"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buNone/>
            </a:pPr>
            <a:endParaRPr lang="en-US" altLang="ja-JP"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buNone/>
            </a:pPr>
            <a:endParaRPr kumimoji="1"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buNone/>
            </a:pPr>
            <a:endParaRPr lang="en-US" altLang="ja-JP"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buNone/>
            </a:pPr>
            <a:endParaRPr kumimoji="1"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buNone/>
            </a:pPr>
            <a:endParaRPr lang="en-US" altLang="ja-JP"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buNone/>
            </a:pPr>
            <a:endParaRPr kumimoji="1"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buNone/>
            </a:pPr>
            <a:endParaRPr lang="en-US" altLang="ja-JP"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buNone/>
            </a:pPr>
            <a:endParaRPr kumimoji="1" lang="en-US" altLang="ja-JP"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タイトル 5"/>
          <p:cNvSpPr>
            <a:spLocks noGrp="1"/>
          </p:cNvSpPr>
          <p:nvPr>
            <p:ph type="title"/>
          </p:nvPr>
        </p:nvSpPr>
        <p:spPr>
          <a:xfrm>
            <a:off x="468923" y="130945"/>
            <a:ext cx="8229600" cy="720000"/>
          </a:xfrm>
        </p:spPr>
        <p:txBody>
          <a:bodyPr>
            <a:noAutofit/>
          </a:bodyPr>
          <a:lstStyle/>
          <a:p>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7" name="テキスト ボックス 6"/>
          <p:cNvSpPr txBox="1"/>
          <p:nvPr/>
        </p:nvSpPr>
        <p:spPr>
          <a:xfrm>
            <a:off x="145103" y="4995582"/>
            <a:ext cx="8858573" cy="1372683"/>
          </a:xfrm>
          <a:prstGeom prst="rect">
            <a:avLst/>
          </a:prstGeom>
          <a:noFill/>
        </p:spPr>
        <p:txBody>
          <a:bodyPr wrap="square" rtlCol="0">
            <a:spAutoFit/>
          </a:bodyPr>
          <a:lstStyle/>
          <a:p>
            <a:pPr algn="ctr">
              <a:lnSpc>
                <a:spcPct val="130000"/>
              </a:lnSpc>
            </a:pP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たくさんの生物が私たちの生活を支えている</a:t>
            </a:r>
            <a:endParaRPr lang="en-US" altLang="ja-JP"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a:lnSpc>
                <a:spcPct val="130000"/>
              </a:lnSpc>
            </a:pP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生物多様性の恵み　</a:t>
            </a:r>
            <a:endParaRPr lang="en-US" altLang="ja-JP" sz="3200" dirty="0" smtClean="0">
              <a:solidFill>
                <a:srgbClr val="FF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8" name="Picture 2" descr="C:\Users\1-KondoM\AppData\Local\Microsoft\Windows\Temporary Internet Files\Content.Outlook\K8J32NS8\_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7839" y="1309439"/>
            <a:ext cx="3606393" cy="2142863"/>
          </a:xfrm>
          <a:prstGeom prst="roundRect">
            <a:avLst>
              <a:gd name="adj" fmla="val 8594"/>
            </a:avLst>
          </a:prstGeom>
          <a:solidFill>
            <a:srgbClr val="FFFFFF">
              <a:shade val="85000"/>
            </a:srgbClr>
          </a:solidFill>
          <a:ln>
            <a:noFill/>
          </a:ln>
          <a:effectLst/>
          <a:extLst/>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6741" y="3585018"/>
            <a:ext cx="1587457" cy="1497990"/>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5148" y="1788478"/>
            <a:ext cx="1621431" cy="1597231"/>
          </a:xfrm>
          <a:prstGeom prst="rect">
            <a:avLst/>
          </a:prstGeom>
        </p:spPr>
      </p:pic>
      <p:pic>
        <p:nvPicPr>
          <p:cNvPr id="12" name="図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922" y="1151048"/>
            <a:ext cx="1812526" cy="1559324"/>
          </a:xfrm>
          <a:prstGeom prst="rect">
            <a:avLst/>
          </a:prstGeom>
        </p:spPr>
      </p:pic>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0327" y="3221017"/>
            <a:ext cx="1107196" cy="1042872"/>
          </a:xfrm>
          <a:prstGeom prst="rect">
            <a:avLst/>
          </a:prstGeom>
        </p:spPr>
      </p:pic>
      <p:pic>
        <p:nvPicPr>
          <p:cNvPr id="14" name="図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8820" y="2031007"/>
            <a:ext cx="1169468" cy="749921"/>
          </a:xfrm>
          <a:prstGeom prst="rect">
            <a:avLst/>
          </a:prstGeom>
        </p:spPr>
      </p:pic>
      <p:sp>
        <p:nvSpPr>
          <p:cNvPr id="17" name="円/楕円 16"/>
          <p:cNvSpPr/>
          <p:nvPr/>
        </p:nvSpPr>
        <p:spPr>
          <a:xfrm>
            <a:off x="493096" y="2911212"/>
            <a:ext cx="1266190" cy="1152769"/>
          </a:xfrm>
          <a:prstGeom prst="ellipse">
            <a:avLst/>
          </a:prstGeom>
          <a:solidFill>
            <a:schemeClr val="tx2">
              <a:lumMod val="60000"/>
              <a:lumOff val="4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latin typeface="HGP創英角ｺﾞｼｯｸUB" panose="020B0900000000000000" pitchFamily="50" charset="-128"/>
                <a:ea typeface="HGP創英角ｺﾞｼｯｸUB" panose="020B0900000000000000" pitchFamily="50" charset="-128"/>
              </a:rPr>
              <a:t>水</a:t>
            </a:r>
            <a:endParaRPr kumimoji="1" lang="ja-JP" altLang="en-US" sz="32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8" name="円/楕円 17"/>
          <p:cNvSpPr/>
          <p:nvPr/>
        </p:nvSpPr>
        <p:spPr>
          <a:xfrm>
            <a:off x="6642984" y="3411137"/>
            <a:ext cx="1646047" cy="1152769"/>
          </a:xfrm>
          <a:prstGeom prst="ellipse">
            <a:avLst/>
          </a:prstGeom>
          <a:solidFill>
            <a:schemeClr val="accent5">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tx1"/>
                </a:solidFill>
                <a:latin typeface="HGP創英角ｺﾞｼｯｸUB" panose="020B0900000000000000" pitchFamily="50" charset="-128"/>
                <a:ea typeface="HGP創英角ｺﾞｼｯｸUB" panose="020B0900000000000000" pitchFamily="50" charset="-128"/>
              </a:rPr>
              <a:t>大気</a:t>
            </a:r>
            <a:endParaRPr kumimoji="1" lang="ja-JP" altLang="en-US" sz="32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9" name="円/楕円 18"/>
          <p:cNvSpPr/>
          <p:nvPr/>
        </p:nvSpPr>
        <p:spPr>
          <a:xfrm>
            <a:off x="5181460" y="3629035"/>
            <a:ext cx="1266190" cy="1152769"/>
          </a:xfrm>
          <a:prstGeom prst="ellipse">
            <a:avLst/>
          </a:prstGeom>
          <a:solidFill>
            <a:srgbClr val="FFC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tx1"/>
                </a:solidFill>
                <a:latin typeface="HGP創英角ｺﾞｼｯｸUB" panose="020B0900000000000000" pitchFamily="50" charset="-128"/>
                <a:ea typeface="HGP創英角ｺﾞｼｯｸUB" panose="020B0900000000000000" pitchFamily="50" charset="-128"/>
              </a:rPr>
              <a:t>光</a:t>
            </a:r>
            <a:endParaRPr kumimoji="1" lang="ja-JP" altLang="en-US" sz="3200" dirty="0">
              <a:solidFill>
                <a:schemeClr val="tx1"/>
              </a:solidFill>
              <a:latin typeface="HGP創英角ｺﾞｼｯｸUB" panose="020B0900000000000000" pitchFamily="50" charset="-128"/>
              <a:ea typeface="HGP創英角ｺﾞｼｯｸUB" panose="020B0900000000000000" pitchFamily="50" charset="-128"/>
            </a:endParaRPr>
          </a:p>
        </p:txBody>
      </p:sp>
      <p:pic>
        <p:nvPicPr>
          <p:cNvPr id="25" name="図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77059" y="1499774"/>
            <a:ext cx="680759" cy="830995"/>
          </a:xfrm>
          <a:prstGeom prst="rect">
            <a:avLst/>
          </a:prstGeom>
        </p:spPr>
      </p:pic>
      <p:sp>
        <p:nvSpPr>
          <p:cNvPr id="34" name="フリーフォーム 33"/>
          <p:cNvSpPr/>
          <p:nvPr/>
        </p:nvSpPr>
        <p:spPr>
          <a:xfrm>
            <a:off x="2479040" y="1223138"/>
            <a:ext cx="2804160" cy="402462"/>
          </a:xfrm>
          <a:custGeom>
            <a:avLst/>
            <a:gdLst>
              <a:gd name="connsiteX0" fmla="*/ 0 w 2804160"/>
              <a:gd name="connsiteY0" fmla="*/ 392302 h 402462"/>
              <a:gd name="connsiteX1" fmla="*/ 640080 w 2804160"/>
              <a:gd name="connsiteY1" fmla="*/ 67182 h 402462"/>
              <a:gd name="connsiteX2" fmla="*/ 1422400 w 2804160"/>
              <a:gd name="connsiteY2" fmla="*/ 6222 h 402462"/>
              <a:gd name="connsiteX3" fmla="*/ 2113280 w 2804160"/>
              <a:gd name="connsiteY3" fmla="*/ 46862 h 402462"/>
              <a:gd name="connsiteX4" fmla="*/ 2804160 w 2804160"/>
              <a:gd name="connsiteY4" fmla="*/ 402462 h 40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4160" h="402462">
                <a:moveTo>
                  <a:pt x="0" y="392302"/>
                </a:moveTo>
                <a:cubicBezTo>
                  <a:pt x="201506" y="261915"/>
                  <a:pt x="403013" y="131529"/>
                  <a:pt x="640080" y="67182"/>
                </a:cubicBezTo>
                <a:cubicBezTo>
                  <a:pt x="877147" y="2835"/>
                  <a:pt x="1176867" y="9609"/>
                  <a:pt x="1422400" y="6222"/>
                </a:cubicBezTo>
                <a:cubicBezTo>
                  <a:pt x="1667933" y="2835"/>
                  <a:pt x="1882987" y="-19178"/>
                  <a:pt x="2113280" y="46862"/>
                </a:cubicBezTo>
                <a:cubicBezTo>
                  <a:pt x="2343573" y="112902"/>
                  <a:pt x="2573866" y="257682"/>
                  <a:pt x="2804160" y="402462"/>
                </a:cubicBezTo>
              </a:path>
            </a:pathLst>
          </a:custGeom>
          <a:noFill/>
          <a:ln w="76200">
            <a:solidFill>
              <a:srgbClr val="009E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6" name="フリーフォーム 35"/>
          <p:cNvSpPr/>
          <p:nvPr/>
        </p:nvSpPr>
        <p:spPr>
          <a:xfrm>
            <a:off x="2029728" y="1793419"/>
            <a:ext cx="1534160" cy="627469"/>
          </a:xfrm>
          <a:custGeom>
            <a:avLst/>
            <a:gdLst>
              <a:gd name="connsiteX0" fmla="*/ 0 w 1534160"/>
              <a:gd name="connsiteY0" fmla="*/ 627469 h 627469"/>
              <a:gd name="connsiteX1" fmla="*/ 345440 w 1534160"/>
              <a:gd name="connsiteY1" fmla="*/ 180429 h 627469"/>
              <a:gd name="connsiteX2" fmla="*/ 741680 w 1534160"/>
              <a:gd name="connsiteY2" fmla="*/ 17869 h 627469"/>
              <a:gd name="connsiteX3" fmla="*/ 1137920 w 1534160"/>
              <a:gd name="connsiteY3" fmla="*/ 17869 h 627469"/>
              <a:gd name="connsiteX4" fmla="*/ 1534160 w 1534160"/>
              <a:gd name="connsiteY4" fmla="*/ 139789 h 627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160" h="627469">
                <a:moveTo>
                  <a:pt x="0" y="627469"/>
                </a:moveTo>
                <a:cubicBezTo>
                  <a:pt x="110913" y="454749"/>
                  <a:pt x="221827" y="282029"/>
                  <a:pt x="345440" y="180429"/>
                </a:cubicBezTo>
                <a:cubicBezTo>
                  <a:pt x="469053" y="78829"/>
                  <a:pt x="609600" y="44962"/>
                  <a:pt x="741680" y="17869"/>
                </a:cubicBezTo>
                <a:cubicBezTo>
                  <a:pt x="873760" y="-9224"/>
                  <a:pt x="1005840" y="-2451"/>
                  <a:pt x="1137920" y="17869"/>
                </a:cubicBezTo>
                <a:cubicBezTo>
                  <a:pt x="1270000" y="38189"/>
                  <a:pt x="1402080" y="88989"/>
                  <a:pt x="1534160" y="139789"/>
                </a:cubicBezTo>
              </a:path>
            </a:pathLst>
          </a:custGeom>
          <a:noFill/>
          <a:ln w="76200">
            <a:solidFill>
              <a:srgbClr val="009ED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7" name="フリーフォーム 36"/>
          <p:cNvSpPr/>
          <p:nvPr/>
        </p:nvSpPr>
        <p:spPr>
          <a:xfrm rot="1260685">
            <a:off x="5789871" y="1853468"/>
            <a:ext cx="1188720" cy="762000"/>
          </a:xfrm>
          <a:custGeom>
            <a:avLst/>
            <a:gdLst>
              <a:gd name="connsiteX0" fmla="*/ 1188720 w 1188720"/>
              <a:gd name="connsiteY0" fmla="*/ 0 h 762000"/>
              <a:gd name="connsiteX1" fmla="*/ 609600 w 1188720"/>
              <a:gd name="connsiteY1" fmla="*/ 172720 h 762000"/>
              <a:gd name="connsiteX2" fmla="*/ 142240 w 1188720"/>
              <a:gd name="connsiteY2" fmla="*/ 548640 h 762000"/>
              <a:gd name="connsiteX3" fmla="*/ 0 w 118872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1188720" h="762000">
                <a:moveTo>
                  <a:pt x="1188720" y="0"/>
                </a:moveTo>
                <a:cubicBezTo>
                  <a:pt x="986366" y="40640"/>
                  <a:pt x="784013" y="81280"/>
                  <a:pt x="609600" y="172720"/>
                </a:cubicBezTo>
                <a:cubicBezTo>
                  <a:pt x="435187" y="264160"/>
                  <a:pt x="243840" y="450427"/>
                  <a:pt x="142240" y="548640"/>
                </a:cubicBezTo>
                <a:cubicBezTo>
                  <a:pt x="40640" y="646853"/>
                  <a:pt x="20320" y="704426"/>
                  <a:pt x="0" y="762000"/>
                </a:cubicBezTo>
              </a:path>
            </a:pathLst>
          </a:custGeom>
          <a:noFill/>
          <a:ln w="762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創英角ｺﾞｼｯｸUB" panose="020B0900000000000000" pitchFamily="50" charset="-128"/>
              <a:ea typeface="HGP創英角ｺﾞｼｯｸUB" panose="020B0900000000000000" pitchFamily="50" charset="-128"/>
            </a:endParaRPr>
          </a:p>
        </p:txBody>
      </p:sp>
      <p:sp>
        <p:nvSpPr>
          <p:cNvPr id="38" name="フリーフォーム 37"/>
          <p:cNvSpPr/>
          <p:nvPr/>
        </p:nvSpPr>
        <p:spPr>
          <a:xfrm>
            <a:off x="2834640" y="2910974"/>
            <a:ext cx="1300480" cy="949826"/>
          </a:xfrm>
          <a:custGeom>
            <a:avLst/>
            <a:gdLst>
              <a:gd name="connsiteX0" fmla="*/ 0 w 1300480"/>
              <a:gd name="connsiteY0" fmla="*/ 949826 h 949826"/>
              <a:gd name="connsiteX1" fmla="*/ 447040 w 1300480"/>
              <a:gd name="connsiteY1" fmla="*/ 269106 h 949826"/>
              <a:gd name="connsiteX2" fmla="*/ 965200 w 1300480"/>
              <a:gd name="connsiteY2" fmla="*/ 35426 h 949826"/>
              <a:gd name="connsiteX3" fmla="*/ 1300480 w 1300480"/>
              <a:gd name="connsiteY3" fmla="*/ 4946 h 949826"/>
            </a:gdLst>
            <a:ahLst/>
            <a:cxnLst>
              <a:cxn ang="0">
                <a:pos x="connsiteX0" y="connsiteY0"/>
              </a:cxn>
              <a:cxn ang="0">
                <a:pos x="connsiteX1" y="connsiteY1"/>
              </a:cxn>
              <a:cxn ang="0">
                <a:pos x="connsiteX2" y="connsiteY2"/>
              </a:cxn>
              <a:cxn ang="0">
                <a:pos x="connsiteX3" y="connsiteY3"/>
              </a:cxn>
            </a:cxnLst>
            <a:rect l="l" t="t" r="r" b="b"/>
            <a:pathLst>
              <a:path w="1300480" h="949826">
                <a:moveTo>
                  <a:pt x="0" y="949826"/>
                </a:moveTo>
                <a:cubicBezTo>
                  <a:pt x="143086" y="685666"/>
                  <a:pt x="286173" y="421506"/>
                  <a:pt x="447040" y="269106"/>
                </a:cubicBezTo>
                <a:cubicBezTo>
                  <a:pt x="607907" y="116706"/>
                  <a:pt x="822960" y="79453"/>
                  <a:pt x="965200" y="35426"/>
                </a:cubicBezTo>
                <a:cubicBezTo>
                  <a:pt x="1107440" y="-8601"/>
                  <a:pt x="1203960" y="-1828"/>
                  <a:pt x="1300480" y="4946"/>
                </a:cubicBezTo>
              </a:path>
            </a:pathLst>
          </a:custGeom>
          <a:no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創英角ｺﾞｼｯｸUB" panose="020B0900000000000000" pitchFamily="50" charset="-128"/>
              <a:ea typeface="HGP創英角ｺﾞｼｯｸUB" panose="020B0900000000000000" pitchFamily="50" charset="-128"/>
            </a:endParaRPr>
          </a:p>
        </p:txBody>
      </p:sp>
      <p:grpSp>
        <p:nvGrpSpPr>
          <p:cNvPr id="28" name="グループ化 27"/>
          <p:cNvGrpSpPr/>
          <p:nvPr/>
        </p:nvGrpSpPr>
        <p:grpSpPr>
          <a:xfrm>
            <a:off x="35496" y="6519446"/>
            <a:ext cx="9073008" cy="341530"/>
            <a:chOff x="35496" y="6519446"/>
            <a:chExt cx="9073008" cy="341530"/>
          </a:xfrm>
        </p:grpSpPr>
        <p:sp>
          <p:nvSpPr>
            <p:cNvPr id="29" name="テキスト ボックス 28"/>
            <p:cNvSpPr txBox="1">
              <a:spLocks noChangeAspect="1"/>
            </p:cNvSpPr>
            <p:nvPr/>
          </p:nvSpPr>
          <p:spPr>
            <a:xfrm>
              <a:off x="35496" y="6522422"/>
              <a:ext cx="2900153" cy="338554"/>
            </a:xfrm>
            <a:prstGeom prst="rect">
              <a:avLst/>
            </a:prstGeom>
            <a:solidFill>
              <a:schemeClr val="accent2">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0" name="テキスト ボックス 29"/>
            <p:cNvSpPr txBox="1">
              <a:spLocks noChangeAspect="1"/>
            </p:cNvSpPr>
            <p:nvPr/>
          </p:nvSpPr>
          <p:spPr>
            <a:xfrm>
              <a:off x="3013224" y="6521450"/>
              <a:ext cx="2160000" cy="338554"/>
            </a:xfrm>
            <a:prstGeom prst="rect">
              <a:avLst/>
            </a:prstGeom>
            <a:solidFill>
              <a:schemeClr val="accent3">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1" name="テキスト ボックス 30"/>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35" name="テキスト ボックス 34"/>
          <p:cNvSpPr txBox="1"/>
          <p:nvPr/>
        </p:nvSpPr>
        <p:spPr>
          <a:xfrm>
            <a:off x="6389618" y="6211518"/>
            <a:ext cx="2441694" cy="215444"/>
          </a:xfrm>
          <a:prstGeom prst="rect">
            <a:avLst/>
          </a:prstGeom>
          <a:noFill/>
        </p:spPr>
        <p:txBody>
          <a:bodyPr wrap="none" rtlCol="0">
            <a:spAutoFit/>
          </a:bodyPr>
          <a:lstStyle/>
          <a:p>
            <a:r>
              <a:rPr kumimoji="1" lang="ja-JP" altLang="en-US" sz="800" dirty="0" smtClean="0">
                <a:latin typeface="HGS創英角ｺﾞｼｯｸUB" panose="020B0900000000000000" pitchFamily="50" charset="-128"/>
                <a:ea typeface="HGS創英角ｺﾞｼｯｸUB" panose="020B0900000000000000" pitchFamily="50" charset="-128"/>
              </a:rPr>
              <a:t>写真／（地独）大阪府立環境農林水産総合研究所</a:t>
            </a:r>
            <a:endParaRPr kumimoji="1" lang="ja-JP" altLang="en-US" sz="800" dirty="0">
              <a:latin typeface="HGS創英角ｺﾞｼｯｸUB" panose="020B0900000000000000" pitchFamily="50" charset="-128"/>
              <a:ea typeface="HGS創英角ｺﾞｼｯｸUB" panose="020B0900000000000000" pitchFamily="50" charset="-128"/>
            </a:endParaRPr>
          </a:p>
        </p:txBody>
      </p:sp>
      <p:sp>
        <p:nvSpPr>
          <p:cNvPr id="2" name="テキスト ボックス 1"/>
          <p:cNvSpPr txBox="1"/>
          <p:nvPr/>
        </p:nvSpPr>
        <p:spPr>
          <a:xfrm>
            <a:off x="2057571" y="2445079"/>
            <a:ext cx="595035" cy="584775"/>
          </a:xfrm>
          <a:prstGeom prst="rect">
            <a:avLst/>
          </a:prstGeom>
          <a:noFill/>
        </p:spPr>
        <p:txBody>
          <a:bodyPr wrap="none" rtlCol="0">
            <a:spAutoFit/>
          </a:bodyPr>
          <a:lstStyle/>
          <a:p>
            <a:r>
              <a:rPr kumimoji="1" lang="ja-JP" altLang="en-US" sz="3200" dirty="0" smtClean="0">
                <a:latin typeface="HGP創英角ｺﾞｼｯｸUB" panose="020B0900000000000000" pitchFamily="50" charset="-128"/>
                <a:ea typeface="HGP創英角ｺﾞｼｯｸUB" panose="020B0900000000000000" pitchFamily="50" charset="-128"/>
              </a:rPr>
              <a:t>海</a:t>
            </a:r>
            <a:endParaRPr kumimoji="1" lang="ja-JP" altLang="en-US" sz="3200" dirty="0">
              <a:latin typeface="HGP創英角ｺﾞｼｯｸUB" panose="020B0900000000000000" pitchFamily="50" charset="-128"/>
              <a:ea typeface="HGP創英角ｺﾞｼｯｸUB" panose="020B0900000000000000" pitchFamily="50" charset="-128"/>
            </a:endParaRPr>
          </a:p>
        </p:txBody>
      </p:sp>
      <p:sp>
        <p:nvSpPr>
          <p:cNvPr id="26" name="テキスト ボックス 25"/>
          <p:cNvSpPr txBox="1"/>
          <p:nvPr/>
        </p:nvSpPr>
        <p:spPr>
          <a:xfrm>
            <a:off x="4196253" y="4410807"/>
            <a:ext cx="1005403" cy="584775"/>
          </a:xfrm>
          <a:prstGeom prst="rect">
            <a:avLst/>
          </a:prstGeom>
          <a:noFill/>
        </p:spPr>
        <p:txBody>
          <a:bodyPr wrap="none" rtlCol="0">
            <a:spAutoFit/>
          </a:bodyPr>
          <a:lstStyle/>
          <a:p>
            <a:r>
              <a:rPr kumimoji="1" lang="ja-JP" altLang="en-US" sz="3200" dirty="0" smtClean="0">
                <a:latin typeface="HGP創英角ｺﾞｼｯｸUB" panose="020B0900000000000000" pitchFamily="50" charset="-128"/>
                <a:ea typeface="HGP創英角ｺﾞｼｯｸUB" panose="020B0900000000000000" pitchFamily="50" charset="-128"/>
              </a:rPr>
              <a:t>水田</a:t>
            </a:r>
            <a:endParaRPr kumimoji="1" lang="ja-JP" altLang="en-US" sz="3200" dirty="0">
              <a:latin typeface="HGP創英角ｺﾞｼｯｸUB" panose="020B0900000000000000" pitchFamily="50" charset="-128"/>
              <a:ea typeface="HGP創英角ｺﾞｼｯｸUB" panose="020B0900000000000000" pitchFamily="50" charset="-128"/>
            </a:endParaRPr>
          </a:p>
        </p:txBody>
      </p:sp>
      <p:sp>
        <p:nvSpPr>
          <p:cNvPr id="27" name="テキスト ボックス 26"/>
          <p:cNvSpPr txBox="1"/>
          <p:nvPr/>
        </p:nvSpPr>
        <p:spPr>
          <a:xfrm>
            <a:off x="8287099" y="2876524"/>
            <a:ext cx="595035" cy="584775"/>
          </a:xfrm>
          <a:prstGeom prst="rect">
            <a:avLst/>
          </a:prstGeom>
          <a:noFill/>
        </p:spPr>
        <p:txBody>
          <a:bodyPr wrap="none" rtlCol="0">
            <a:spAutoFit/>
          </a:bodyPr>
          <a:lstStyle/>
          <a:p>
            <a:r>
              <a:rPr lang="ja-JP" altLang="en-US" sz="3200" dirty="0">
                <a:latin typeface="HGP創英角ｺﾞｼｯｸUB" panose="020B0900000000000000" pitchFamily="50" charset="-128"/>
                <a:ea typeface="HGP創英角ｺﾞｼｯｸUB" panose="020B0900000000000000" pitchFamily="50" charset="-128"/>
              </a:rPr>
              <a:t>畑</a:t>
            </a:r>
            <a:endParaRPr kumimoji="1" lang="ja-JP" altLang="en-US" sz="32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161088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爆発 1 5"/>
          <p:cNvSpPr/>
          <p:nvPr/>
        </p:nvSpPr>
        <p:spPr>
          <a:xfrm>
            <a:off x="179512" y="4437112"/>
            <a:ext cx="8928992" cy="1872208"/>
          </a:xfrm>
          <a:prstGeom prst="irregularSeal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380788" y="136388"/>
            <a:ext cx="8396447" cy="720000"/>
          </a:xfrm>
        </p:spPr>
        <p:txBody>
          <a:bodyPr>
            <a:noAutofit/>
          </a:bodyPr>
          <a:lstStyle/>
          <a:p>
            <a:r>
              <a:rPr kumimoji="1"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生物多様性からの恵み</a:t>
            </a: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がなくなってしまったら？</a:t>
            </a:r>
            <a:endParaRPr kumimoji="1" lang="ja-JP" altLang="en-US" sz="32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 name="コンテンツ プレースホルダー 2"/>
          <p:cNvSpPr>
            <a:spLocks noGrp="1"/>
          </p:cNvSpPr>
          <p:nvPr>
            <p:ph idx="1"/>
          </p:nvPr>
        </p:nvSpPr>
        <p:spPr>
          <a:xfrm>
            <a:off x="457200" y="1052736"/>
            <a:ext cx="8651304" cy="4857403"/>
          </a:xfrm>
        </p:spPr>
        <p:txBody>
          <a:bodyPr>
            <a:noAutofit/>
          </a:bodyPr>
          <a:lstStyle/>
          <a:p>
            <a:pPr marL="0" indent="0">
              <a:lnSpc>
                <a:spcPct val="130000"/>
              </a:lnSpc>
              <a:buNone/>
            </a:pP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○食べるものがない</a:t>
            </a:r>
            <a:endPar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○服をつくれない</a:t>
            </a:r>
            <a:endPar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○家が建てられない</a:t>
            </a:r>
            <a:endPar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○きれいな水が飲めない</a:t>
            </a:r>
            <a:endPar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130000"/>
              </a:lnSpc>
              <a:buNone/>
            </a:pP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○薬がつくれない　　などなど・・・</a:t>
            </a:r>
            <a:endPar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nSpc>
                <a:spcPct val="200000"/>
              </a:lnSpc>
              <a:buNone/>
            </a:pP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　　今までどおりの暮らしを送ることができない！</a:t>
            </a:r>
            <a:endPar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marL="0" indent="0" algn="ctr">
              <a:lnSpc>
                <a:spcPct val="130000"/>
              </a:lnSpc>
              <a:buNone/>
            </a:pPr>
            <a:endPar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1268759"/>
            <a:ext cx="2952328" cy="2956023"/>
          </a:xfrm>
          <a:prstGeom prst="rect">
            <a:avLst/>
          </a:prstGeom>
        </p:spPr>
      </p:pic>
      <p:grpSp>
        <p:nvGrpSpPr>
          <p:cNvPr id="10" name="グループ化 9"/>
          <p:cNvGrpSpPr/>
          <p:nvPr/>
        </p:nvGrpSpPr>
        <p:grpSpPr>
          <a:xfrm>
            <a:off x="35496" y="6519446"/>
            <a:ext cx="9073008" cy="341530"/>
            <a:chOff x="35496" y="6519446"/>
            <a:chExt cx="9073008" cy="341530"/>
          </a:xfrm>
        </p:grpSpPr>
        <p:sp>
          <p:nvSpPr>
            <p:cNvPr id="11" name="テキスト ボックス 10"/>
            <p:cNvSpPr txBox="1">
              <a:spLocks noChangeAspect="1"/>
            </p:cNvSpPr>
            <p:nvPr/>
          </p:nvSpPr>
          <p:spPr>
            <a:xfrm>
              <a:off x="35496" y="6522422"/>
              <a:ext cx="2900153" cy="338554"/>
            </a:xfrm>
            <a:prstGeom prst="rect">
              <a:avLst/>
            </a:prstGeom>
            <a:solidFill>
              <a:schemeClr val="accent2">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2" name="テキスト ボックス 11"/>
            <p:cNvSpPr txBox="1">
              <a:spLocks noChangeAspect="1"/>
            </p:cNvSpPr>
            <p:nvPr/>
          </p:nvSpPr>
          <p:spPr>
            <a:xfrm>
              <a:off x="3013224" y="6521450"/>
              <a:ext cx="2160000" cy="338554"/>
            </a:xfrm>
            <a:prstGeom prst="rect">
              <a:avLst/>
            </a:prstGeom>
            <a:solidFill>
              <a:schemeClr val="accent3">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3" name="テキスト ボックス 12"/>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5" name="下矢印 4"/>
          <p:cNvSpPr/>
          <p:nvPr/>
        </p:nvSpPr>
        <p:spPr>
          <a:xfrm>
            <a:off x="4139952" y="4725144"/>
            <a:ext cx="889256" cy="288032"/>
          </a:xfrm>
          <a:prstGeom prst="down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203800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p:cNvSpPr txBox="1">
            <a:spLocks/>
          </p:cNvSpPr>
          <p:nvPr/>
        </p:nvSpPr>
        <p:spPr>
          <a:xfrm>
            <a:off x="467544" y="136711"/>
            <a:ext cx="8229600" cy="72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生物多様性の恵み</a:t>
            </a:r>
            <a:endParaRPr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0" name="正方形/長方形 9"/>
          <p:cNvSpPr/>
          <p:nvPr/>
        </p:nvSpPr>
        <p:spPr>
          <a:xfrm>
            <a:off x="260464" y="4761304"/>
            <a:ext cx="8640000" cy="1404000"/>
          </a:xfrm>
          <a:prstGeom prst="rect">
            <a:avLst/>
          </a:prstGeom>
          <a:solidFill>
            <a:srgbClr val="FAC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32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基盤サービス</a:t>
            </a:r>
            <a:endParaRPr kumimoji="1" lang="en-US" altLang="ja-JP" sz="32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a:lnSpc>
                <a:spcPct val="130000"/>
              </a:lnSpc>
            </a:pPr>
            <a:r>
              <a:rPr lang="ja-JP" altLang="en-US" sz="20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生物が生息できる環境</a:t>
            </a:r>
            <a:endParaRPr kumimoji="1" lang="ja-JP" altLang="en-US" sz="20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1" name="正方形/長方形 10"/>
          <p:cNvSpPr/>
          <p:nvPr/>
        </p:nvSpPr>
        <p:spPr>
          <a:xfrm>
            <a:off x="260464" y="2793991"/>
            <a:ext cx="2808000" cy="187200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32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供給サービス</a:t>
            </a:r>
            <a:endParaRPr kumimoji="1" lang="en-US" altLang="ja-JP" sz="32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a:lnSpc>
                <a:spcPct val="130000"/>
              </a:lnSpc>
            </a:pPr>
            <a:r>
              <a:rPr lang="ja-JP" altLang="en-US"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食料、水</a:t>
            </a:r>
            <a:endParaRPr lang="en-US" altLang="ja-JP"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a:lnSpc>
                <a:spcPct val="130000"/>
              </a:lnSpc>
            </a:pPr>
            <a:r>
              <a:rPr lang="ja-JP" altLang="en-US"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原材料（繊維、燃料</a:t>
            </a:r>
            <a:r>
              <a:rPr lang="en-US" altLang="ja-JP" sz="11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etc.</a:t>
            </a:r>
            <a:r>
              <a:rPr lang="ja-JP" altLang="en-US"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endParaRPr lang="en-US" altLang="ja-JP"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a:lnSpc>
                <a:spcPct val="130000"/>
              </a:lnSpc>
            </a:pPr>
            <a:r>
              <a:rPr lang="ja-JP" altLang="en-US"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薬用資源</a:t>
            </a:r>
            <a:endParaRPr kumimoji="1" lang="ja-JP" altLang="en-US"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8" name="正方形/長方形 17"/>
          <p:cNvSpPr/>
          <p:nvPr/>
        </p:nvSpPr>
        <p:spPr>
          <a:xfrm>
            <a:off x="3182352" y="2805769"/>
            <a:ext cx="2808000" cy="1872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32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調整サービス</a:t>
            </a:r>
            <a:endParaRPr lang="en-US" altLang="ja-JP" sz="3200"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a:lnSpc>
                <a:spcPct val="130000"/>
              </a:lnSpc>
            </a:pPr>
            <a:r>
              <a:rPr lang="ja-JP" altLang="en-US"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気候調整</a:t>
            </a:r>
            <a:endParaRPr lang="en-US" altLang="ja-JP"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a:lnSpc>
                <a:spcPct val="130000"/>
              </a:lnSpc>
            </a:pPr>
            <a:r>
              <a:rPr lang="ja-JP" altLang="en-US"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洪水抑制</a:t>
            </a:r>
            <a:endParaRPr lang="en-US" altLang="ja-JP"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a:lnSpc>
                <a:spcPct val="130000"/>
              </a:lnSpc>
            </a:pPr>
            <a:r>
              <a:rPr lang="ja-JP" altLang="en-US"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水質</a:t>
            </a:r>
            <a:r>
              <a:rPr lang="ja-JP" altLang="en-US"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浄化</a:t>
            </a:r>
            <a:endParaRPr kumimoji="1" lang="ja-JP" altLang="en-US"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0" name="正方形/長方形 19"/>
          <p:cNvSpPr/>
          <p:nvPr/>
        </p:nvSpPr>
        <p:spPr>
          <a:xfrm>
            <a:off x="6082326" y="2818768"/>
            <a:ext cx="2808000" cy="1872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32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文化的サービス</a:t>
            </a:r>
            <a:endParaRPr kumimoji="1" lang="en-US" altLang="ja-JP" sz="3200"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a:lnSpc>
                <a:spcPct val="130000"/>
              </a:lnSpc>
            </a:pPr>
            <a:r>
              <a:rPr lang="ja-JP" altLang="en-US"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景勝地</a:t>
            </a:r>
            <a:endParaRPr lang="en-US" altLang="ja-JP"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a:lnSpc>
                <a:spcPct val="130000"/>
              </a:lnSpc>
            </a:pPr>
            <a:r>
              <a:rPr lang="ja-JP" altLang="en-US"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レクリエーションの場</a:t>
            </a:r>
            <a:endParaRPr lang="en-US" altLang="ja-JP"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a:lnSpc>
                <a:spcPct val="130000"/>
              </a:lnSpc>
            </a:pPr>
            <a:r>
              <a:rPr lang="ja-JP" altLang="en-US" dirty="0" smtClean="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精神的癒し</a:t>
            </a:r>
            <a:endParaRPr kumimoji="1" lang="ja-JP" altLang="en-US" dirty="0">
              <a:solidFill>
                <a:schemeClr val="tx1"/>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14" name="テキスト ボックス 13"/>
          <p:cNvSpPr txBox="1"/>
          <p:nvPr/>
        </p:nvSpPr>
        <p:spPr>
          <a:xfrm>
            <a:off x="145103" y="1419134"/>
            <a:ext cx="8858573" cy="641714"/>
          </a:xfrm>
          <a:prstGeom prst="rect">
            <a:avLst/>
          </a:prstGeom>
          <a:noFill/>
        </p:spPr>
        <p:txBody>
          <a:bodyPr wrap="square" rtlCol="0">
            <a:spAutoFit/>
          </a:bodyPr>
          <a:lstStyle/>
          <a:p>
            <a:pPr algn="ctr">
              <a:lnSpc>
                <a:spcPct val="130000"/>
              </a:lnSpc>
            </a:pPr>
            <a:r>
              <a:rPr lang="ja-JP" altLang="en-US"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生物多様性の恵み；生態系サービス　</a:t>
            </a:r>
            <a:endParaRPr lang="en-US" altLang="ja-JP" sz="32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nvGrpSpPr>
          <p:cNvPr id="21" name="グループ化 20"/>
          <p:cNvGrpSpPr/>
          <p:nvPr/>
        </p:nvGrpSpPr>
        <p:grpSpPr>
          <a:xfrm>
            <a:off x="35496" y="6519446"/>
            <a:ext cx="9073008" cy="341530"/>
            <a:chOff x="35496" y="6519446"/>
            <a:chExt cx="9073008" cy="341530"/>
          </a:xfrm>
        </p:grpSpPr>
        <p:sp>
          <p:nvSpPr>
            <p:cNvPr id="24" name="テキスト ボックス 23"/>
            <p:cNvSpPr txBox="1">
              <a:spLocks noChangeAspect="1"/>
            </p:cNvSpPr>
            <p:nvPr/>
          </p:nvSpPr>
          <p:spPr>
            <a:xfrm>
              <a:off x="35496" y="6522422"/>
              <a:ext cx="2900153" cy="338554"/>
            </a:xfrm>
            <a:prstGeom prst="rect">
              <a:avLst/>
            </a:prstGeom>
            <a:solidFill>
              <a:schemeClr val="accent2">
                <a:lumMod val="40000"/>
                <a:lumOff val="60000"/>
              </a:schemeClr>
            </a:solidFill>
          </p:spPr>
          <p:txBody>
            <a:bodyPr wrap="none" rtlCol="0">
              <a:noAutofit/>
            </a:bodyPr>
            <a:lstStyle/>
            <a:p>
              <a:pPr algn="ctr"/>
              <a:r>
                <a:rPr lang="ja-JP" altLang="en-US" sz="1600" b="1"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生物からの恵みと私たちの生活</a:t>
              </a:r>
              <a:endParaRPr kumimoji="1" lang="ja-JP" altLang="en-US" sz="1600" b="1"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5" name="テキスト ボックス 24"/>
            <p:cNvSpPr txBox="1">
              <a:spLocks noChangeAspect="1"/>
            </p:cNvSpPr>
            <p:nvPr/>
          </p:nvSpPr>
          <p:spPr>
            <a:xfrm>
              <a:off x="3013224" y="6521450"/>
              <a:ext cx="2160000" cy="338554"/>
            </a:xfrm>
            <a:prstGeom prst="rect">
              <a:avLst/>
            </a:prstGeom>
            <a:solidFill>
              <a:schemeClr val="accent3">
                <a:lumMod val="20000"/>
                <a:lumOff val="80000"/>
              </a:schemeClr>
            </a:solidFill>
          </p:spPr>
          <p:txBody>
            <a:bodyPr wrap="squar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生物多様性の理解</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26" name="テキスト ボックス 25"/>
            <p:cNvSpPr txBox="1">
              <a:spLocks noChangeAspect="1"/>
            </p:cNvSpPr>
            <p:nvPr/>
          </p:nvSpPr>
          <p:spPr>
            <a:xfrm>
              <a:off x="5249755" y="6519446"/>
              <a:ext cx="3858749" cy="338554"/>
            </a:xfrm>
            <a:prstGeom prst="rect">
              <a:avLst/>
            </a:prstGeom>
            <a:solidFill>
              <a:schemeClr val="accent5">
                <a:lumMod val="20000"/>
                <a:lumOff val="80000"/>
              </a:schemeClr>
            </a:solidFill>
          </p:spPr>
          <p:txBody>
            <a:bodyPr wrap="none" rtlCol="0">
              <a:noAutofit/>
            </a:bodyPr>
            <a:lstStyle/>
            <a:p>
              <a:pPr algn="ctr"/>
              <a:r>
                <a:rPr lang="ja-JP" altLang="en-US" sz="1600" b="1" dirty="0" smtClean="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生物多様性に関する教育・指導に向けて</a:t>
              </a:r>
              <a:endParaRPr kumimoji="1" lang="ja-JP" altLang="en-US" sz="1600" b="1" dirty="0">
                <a:solidFill>
                  <a:schemeClr val="bg1">
                    <a:lumMod val="50000"/>
                  </a:schemeClr>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6021229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30945"/>
            <a:ext cx="8229600" cy="720000"/>
          </a:xfrm>
        </p:spPr>
        <p:txBody>
          <a:bodyPr>
            <a:noAutofit/>
          </a:bodyPr>
          <a:lstStyle/>
          <a:p>
            <a:endParaRPr kumimoji="1" lang="ja-JP" altLang="en-US"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3" name="テキスト ボックス 2"/>
          <p:cNvSpPr txBox="1"/>
          <p:nvPr/>
        </p:nvSpPr>
        <p:spPr>
          <a:xfrm>
            <a:off x="1142571" y="2617748"/>
            <a:ext cx="6869188" cy="523220"/>
          </a:xfrm>
          <a:prstGeom prst="rect">
            <a:avLst/>
          </a:prstGeom>
          <a:noFill/>
        </p:spPr>
        <p:txBody>
          <a:bodyPr wrap="none" rtlCol="0">
            <a:spAutoFit/>
          </a:bodyPr>
          <a:lstStyle/>
          <a:p>
            <a:r>
              <a:rPr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たとえば</a:t>
            </a:r>
            <a:r>
              <a:rPr lang="ja-JP" altLang="en-US" sz="2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rPr>
              <a:t>、</a:t>
            </a:r>
            <a:r>
              <a:rPr kumimoji="1" lang="ja-JP" altLang="en-US" sz="2800" dirty="0" smtClean="0">
                <a:latin typeface="HGP創英角ｺﾞｼｯｸUB" panose="020B0900000000000000" pitchFamily="50" charset="-128"/>
                <a:ea typeface="HGP創英角ｺﾞｼｯｸUB" panose="020B0900000000000000" pitchFamily="50" charset="-128"/>
                <a:cs typeface="メイリオ" panose="020B0604030504040204" pitchFamily="50" charset="-128"/>
              </a:rPr>
              <a:t>食べ物、原材料（衣服など）、薬・・・</a:t>
            </a:r>
            <a:endParaRPr kumimoji="1" lang="ja-JP" altLang="en-US" sz="2800" dirty="0">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6" name="正方形/長方形 5"/>
          <p:cNvSpPr/>
          <p:nvPr/>
        </p:nvSpPr>
        <p:spPr>
          <a:xfrm>
            <a:off x="0" y="548680"/>
            <a:ext cx="914400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35496" y="332656"/>
            <a:ext cx="9072000" cy="2232248"/>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3200" dirty="0" smtClean="0">
                <a:solidFill>
                  <a:sysClr val="windowText" lastClr="0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皆さんは今日、どのような生物を利用しましたか？</a:t>
            </a:r>
            <a:endParaRPr kumimoji="1" lang="en-US" altLang="ja-JP" sz="3200" dirty="0" smtClean="0">
              <a:solidFill>
                <a:sysClr val="windowText" lastClr="0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a:p>
            <a:pPr algn="ctr">
              <a:lnSpc>
                <a:spcPct val="150000"/>
              </a:lnSpc>
            </a:pPr>
            <a:r>
              <a:rPr lang="ja-JP" altLang="en-US" sz="3200" dirty="0" smtClean="0">
                <a:solidFill>
                  <a:sysClr val="windowText" lastClr="0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その生物は、どのような環境で育まれたでしょうか？</a:t>
            </a:r>
            <a:endParaRPr kumimoji="1" lang="en-US" altLang="ja-JP" sz="3200" dirty="0" smtClean="0">
              <a:solidFill>
                <a:sysClr val="windowText" lastClr="000000"/>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sp>
        <p:nvSpPr>
          <p:cNvPr id="7" name="正方形/長方形 6"/>
          <p:cNvSpPr/>
          <p:nvPr/>
        </p:nvSpPr>
        <p:spPr>
          <a:xfrm>
            <a:off x="395536" y="3356992"/>
            <a:ext cx="8352928" cy="27363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411360" y="3356992"/>
            <a:ext cx="1107996" cy="461665"/>
          </a:xfrm>
          <a:prstGeom prst="rect">
            <a:avLst/>
          </a:prstGeom>
          <a:noFill/>
        </p:spPr>
        <p:txBody>
          <a:bodyPr wrap="none" rtlCol="0">
            <a:spAutoFit/>
          </a:bodyPr>
          <a:lstStyle/>
          <a:p>
            <a:r>
              <a:rPr kumimoji="1" lang="ja-JP" altLang="en-US" sz="2400" dirty="0" smtClean="0">
                <a:latin typeface="HGP創英角ｺﾞｼｯｸUB" panose="020B0900000000000000" pitchFamily="50" charset="-128"/>
                <a:ea typeface="HGP創英角ｺﾞｼｯｸUB" panose="020B0900000000000000" pitchFamily="50" charset="-128"/>
              </a:rPr>
              <a:t>回答欄</a:t>
            </a:r>
            <a:endParaRPr kumimoji="1" lang="ja-JP" altLang="en-US" sz="24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742487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8704</TotalTime>
  <Words>8587</Words>
  <Application>Microsoft Office PowerPoint</Application>
  <PresentationFormat>画面に合わせる (4:3)</PresentationFormat>
  <Paragraphs>1094</Paragraphs>
  <Slides>47</Slides>
  <Notes>47</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47</vt:i4>
      </vt:variant>
    </vt:vector>
  </HeadingPairs>
  <TitlesOfParts>
    <vt:vector size="56" baseType="lpstr">
      <vt:lpstr>HGP創英角ｺﾞｼｯｸUB</vt:lpstr>
      <vt:lpstr>HGS創英角ｺﾞｼｯｸUB</vt:lpstr>
      <vt:lpstr>HG創英角ｺﾞｼｯｸUB</vt:lpstr>
      <vt:lpstr>ＭＳ Ｐゴシック</vt:lpstr>
      <vt:lpstr>メイリオ</vt:lpstr>
      <vt:lpstr>Arial</vt:lpstr>
      <vt:lpstr>Calibri</vt:lpstr>
      <vt:lpstr>Wingdings</vt:lpstr>
      <vt:lpstr>Office ​​テーマ</vt:lpstr>
      <vt:lpstr>知ろう・伝えようおおさかの生物多様性 スライド版　活用方法</vt:lpstr>
      <vt:lpstr>知ろう・伝えよう おおさかの生物多様性</vt:lpstr>
      <vt:lpstr>生物多様性とは？</vt:lpstr>
      <vt:lpstr>生物多様性保全研修プログラム</vt:lpstr>
      <vt:lpstr>PowerPoint プレゼンテーション</vt:lpstr>
      <vt:lpstr>生物からの恵みと私たちの生活</vt:lpstr>
      <vt:lpstr>生物多様性からの恵みがなくなってしまったら？</vt:lpstr>
      <vt:lpstr>PowerPoint プレゼンテーション</vt:lpstr>
      <vt:lpstr>PowerPoint プレゼンテーション</vt:lpstr>
      <vt:lpstr>生物多様性の保全と持続的利用に向けて</vt:lpstr>
      <vt:lpstr>大阪21世紀の新環境総合計画 （生物多様性地域戦略）</vt:lpstr>
      <vt:lpstr>持続可能な開発のための教育（ＥＳＤ）</vt:lpstr>
      <vt:lpstr>持続可能な開発目標（SDGs）</vt:lpstr>
      <vt:lpstr>PowerPoint プレゼンテーション</vt:lpstr>
      <vt:lpstr>１．生物多様性の３つの階層</vt:lpstr>
      <vt:lpstr>「生態系の多様性」　生態系とは？</vt:lpstr>
      <vt:lpstr>PowerPoint プレゼンテーション</vt:lpstr>
      <vt:lpstr>PowerPoint プレゼンテーション</vt:lpstr>
      <vt:lpstr>PowerPoint プレゼンテーション</vt:lpstr>
      <vt:lpstr>「遺伝子の多様性」</vt:lpstr>
      <vt:lpstr>２．生物多様性の４つの危機</vt:lpstr>
      <vt:lpstr>第1の危機　開発など人間活動による危機</vt:lpstr>
      <vt:lpstr>第2の危機　自然に対する働きかけの縮小による危機</vt:lpstr>
      <vt:lpstr>第3の危機　人間により持ち込まれたものによる危機</vt:lpstr>
      <vt:lpstr>特定外来生物</vt:lpstr>
      <vt:lpstr>外来生物は全部悪者？</vt:lpstr>
      <vt:lpstr>身近にもいる外来生物</vt:lpstr>
      <vt:lpstr>PowerPoint プレゼンテーション</vt:lpstr>
      <vt:lpstr>第4の危機　地球環境の変化による危機</vt:lpstr>
      <vt:lpstr>３．レッドリスト</vt:lpstr>
      <vt:lpstr>生物多様性の理解</vt:lpstr>
      <vt:lpstr>PowerPoint プレゼンテーション</vt:lpstr>
      <vt:lpstr>生物多様性を子どもたちに伝えよう</vt:lpstr>
      <vt:lpstr>PowerPoint プレゼンテーション</vt:lpstr>
      <vt:lpstr>PowerPoint プレゼンテーション</vt:lpstr>
      <vt:lpstr>PowerPoint プレゼンテーション</vt:lpstr>
      <vt:lpstr>大阪の自然から学ぶ生物多様性</vt:lpstr>
      <vt:lpstr>大阪府生物多様性ホットスポット</vt:lpstr>
      <vt:lpstr>ブナ林／和泉葛城山（岸和田市、貝塚市）</vt:lpstr>
      <vt:lpstr>雑木林／三草山（能勢町）</vt:lpstr>
      <vt:lpstr>水田／能勢の棚田、高槻の水田群</vt:lpstr>
      <vt:lpstr>ため池／八尾ため池群、泉州ため池群</vt:lpstr>
      <vt:lpstr>湿地　（貧栄養湿地）／地黄湿地（能勢町）、信太山湿地（和泉市）</vt:lpstr>
      <vt:lpstr>淀川ワンド群／高槻市～大阪市</vt:lpstr>
      <vt:lpstr>海岸（岩礁性海岸／岬町　　砂浜／阪南市・岬町）</vt:lpstr>
      <vt:lpstr>干潟／男里川河口干潟(泉南市、阪南市）</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近藤 美麻</dc:creator>
  <cp:lastModifiedBy>近藤 美麻</cp:lastModifiedBy>
  <cp:revision>505</cp:revision>
  <cp:lastPrinted>2019-03-08T08:50:42Z</cp:lastPrinted>
  <dcterms:created xsi:type="dcterms:W3CDTF">2012-04-16T09:03:35Z</dcterms:created>
  <dcterms:modified xsi:type="dcterms:W3CDTF">2019-03-08T09:19:26Z</dcterms:modified>
</cp:coreProperties>
</file>