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4.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5.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6.xml" ContentType="application/vnd.openxmlformats-officedocument.drawingml.chartshapes+xml"/>
  <Override PartName="/ppt/notesSlides/notesSlide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7.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8.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9.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0.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1.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2.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3.xml" ContentType="application/vnd.openxmlformats-officedocument.drawingml.chartshape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4.xml" ContentType="application/vnd.openxmlformats-officedocument.drawingml.chartshapes+xml"/>
  <Override PartName="/ppt/notesSlides/notesSlide9.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15.xml" ContentType="application/vnd.openxmlformats-officedocument.drawingml.chartshapes+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16.xml" ContentType="application/vnd.openxmlformats-officedocument.drawingml.chartshapes+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17.xml" ContentType="application/vnd.openxmlformats-officedocument.drawingml.chartshapes+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18.xml" ContentType="application/vnd.openxmlformats-officedocument.drawingml.chartshapes+xml"/>
  <Override PartName="/ppt/notesSlides/notesSlide10.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9.xml" ContentType="application/vnd.openxmlformats-officedocument.drawingml.chartshapes+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0.xml" ContentType="application/vnd.openxmlformats-officedocument.drawingml.chartshapes+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21.xml" ContentType="application/vnd.openxmlformats-officedocument.drawingml.chartshapes+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22.xml" ContentType="application/vnd.openxmlformats-officedocument.drawingml.chartshapes+xml"/>
  <Override PartName="/ppt/notesSlides/notesSlide11.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23.xml" ContentType="application/vnd.openxmlformats-officedocument.drawingml.chartshapes+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drawings/drawing2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303" r:id="rId2"/>
    <p:sldId id="315" r:id="rId3"/>
    <p:sldId id="304" r:id="rId4"/>
    <p:sldId id="306" r:id="rId5"/>
    <p:sldId id="317" r:id="rId6"/>
    <p:sldId id="308" r:id="rId7"/>
    <p:sldId id="316" r:id="rId8"/>
    <p:sldId id="309" r:id="rId9"/>
    <p:sldId id="310" r:id="rId10"/>
    <p:sldId id="313" r:id="rId11"/>
    <p:sldId id="314" r:id="rId12"/>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8" y="72"/>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G0000SV0NS101\D10165w$\&#20316;&#26989;&#29992;\&#26862;&#26519;&#25903;&#25588;G&#20849;&#36890;&#12501;&#12457;&#12523;&#12480;\&#9733;61_&#26862;&#26519;&#29872;&#22659;&#31246;&#65288;H28~R3&#24180;&#24230;&#65289;\R2_&#26862;&#26519;&#29872;&#22659;&#31246;&#65288;&#26087;&#26862;&#26519;&#29872;&#22659;&#31246;_&#23455;&#32318;&#21450;&#12403;&#20107;&#26989;&#21177;&#26524;&#36039;&#26009;&#65289;\04_&#23376;&#32946;&#12390;&#26045;&#35373;&#26408;&#12398;&#12396;&#12367;&#12418;&#12426;&#25512;&#36914;&#20107;&#26989;\01_&#20107;&#26989;&#21177;&#26524;&#12450;&#12531;&#12465;&#12540;&#12488;\03_&#12392;&#12426;&#12414;&#12392;&#12417;&#12487;&#12540;&#12479;\00_&#9328;&#23376;&#32946;&#12390;&#26045;&#35373;&#12450;&#12531;&#12465;&#12540;&#12488;&#38598;&#35336;.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G0000SV0NS101\D10165w$\&#20316;&#26989;&#29992;\&#26862;&#26519;&#25903;&#25588;G&#20849;&#36890;&#12501;&#12457;&#12523;&#12480;\&#9733;61_&#26862;&#26519;&#29872;&#22659;&#31246;&#65288;H28~R3&#24180;&#24230;&#65289;\R2_&#26862;&#26519;&#29872;&#22659;&#31246;&#65288;&#26087;&#26862;&#26519;&#29872;&#22659;&#31246;_&#23455;&#32318;&#21450;&#12403;&#20107;&#26989;&#21177;&#26524;&#36039;&#26009;&#65289;\04_&#23376;&#32946;&#12390;&#26045;&#35373;&#26408;&#12398;&#12396;&#12367;&#12418;&#12426;&#25512;&#36914;&#20107;&#26989;\01_&#20107;&#26989;&#21177;&#26524;&#12450;&#12531;&#12465;&#12540;&#12488;\03_&#12392;&#12426;&#12414;&#12392;&#12417;&#12487;&#12540;&#12479;\00_&#9328;&#23376;&#32946;&#12390;&#26045;&#35373;&#12450;&#12531;&#12465;&#12540;&#12488;&#38598;&#35336;.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8.xml"/></Relationships>
</file>

<file path=ppt/charts/_rels/chart11.xml.rels><?xml version="1.0" encoding="UTF-8" standalone="yes"?>
<Relationships xmlns="http://schemas.openxmlformats.org/package/2006/relationships"><Relationship Id="rId3" Type="http://schemas.openxmlformats.org/officeDocument/2006/relationships/oleObject" Target="file:///\\G0000SV0NS101\D10165w$\&#20316;&#26989;&#29992;\&#26862;&#26519;&#25903;&#25588;G&#20849;&#36890;&#12501;&#12457;&#12523;&#12480;\&#9733;61_&#26862;&#26519;&#29872;&#22659;&#31246;&#65288;H28~R3&#24180;&#24230;&#65289;\R2_&#26862;&#26519;&#29872;&#22659;&#31246;&#65288;&#26087;&#26862;&#26519;&#29872;&#22659;&#31246;_&#23455;&#32318;&#21450;&#12403;&#20107;&#26989;&#21177;&#26524;&#36039;&#26009;&#65289;\04_&#23376;&#32946;&#12390;&#26045;&#35373;&#26408;&#12398;&#12396;&#12367;&#12418;&#12426;&#25512;&#36914;&#20107;&#26989;\01_&#20107;&#26989;&#21177;&#26524;&#12450;&#12531;&#12465;&#12540;&#12488;\03_&#12392;&#12426;&#12414;&#12392;&#12417;&#12487;&#12540;&#12479;\00_&#9328;&#23376;&#32946;&#12390;&#26045;&#35373;&#12450;&#12531;&#12465;&#12540;&#12488;&#38598;&#35336;.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9.xml"/></Relationships>
</file>

<file path=ppt/charts/_rels/chart12.xml.rels><?xml version="1.0" encoding="UTF-8" standalone="yes"?>
<Relationships xmlns="http://schemas.openxmlformats.org/package/2006/relationships"><Relationship Id="rId3" Type="http://schemas.openxmlformats.org/officeDocument/2006/relationships/oleObject" Target="file:///\\G0000SV0NS101\D10165w$\&#20316;&#26989;&#29992;\&#26862;&#26519;&#25903;&#25588;G&#20849;&#36890;&#12501;&#12457;&#12523;&#12480;\&#9733;61_&#26862;&#26519;&#29872;&#22659;&#31246;&#65288;H28~R3&#24180;&#24230;&#65289;\R2_&#26862;&#26519;&#29872;&#22659;&#31246;&#65288;&#26087;&#26862;&#26519;&#29872;&#22659;&#31246;_&#23455;&#32318;&#21450;&#12403;&#20107;&#26989;&#21177;&#26524;&#36039;&#26009;&#65289;\04_&#23376;&#32946;&#12390;&#26045;&#35373;&#26408;&#12398;&#12396;&#12367;&#12418;&#12426;&#25512;&#36914;&#20107;&#26989;\01_&#20107;&#26989;&#21177;&#26524;&#12450;&#12531;&#12465;&#12540;&#12488;\03_&#12392;&#12426;&#12414;&#12392;&#12417;&#12487;&#12540;&#12479;\00_&#9328;&#23376;&#32946;&#12390;&#26045;&#35373;&#12450;&#12531;&#12465;&#12540;&#12488;&#38598;&#35336;.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0.xml"/></Relationships>
</file>

<file path=ppt/charts/_rels/chart13.xml.rels><?xml version="1.0" encoding="UTF-8" standalone="yes"?>
<Relationships xmlns="http://schemas.openxmlformats.org/package/2006/relationships"><Relationship Id="rId3" Type="http://schemas.openxmlformats.org/officeDocument/2006/relationships/oleObject" Target="file:///\\G0000SV0NS101\D10165w$\&#20316;&#26989;&#29992;\&#26862;&#26519;&#25903;&#25588;G&#20849;&#36890;&#12501;&#12457;&#12523;&#12480;\&#9733;61_&#26862;&#26519;&#29872;&#22659;&#31246;&#65288;H28~R3&#24180;&#24230;&#65289;\R2_&#26862;&#26519;&#29872;&#22659;&#31246;&#65288;&#26087;&#26862;&#26519;&#29872;&#22659;&#31246;_&#23455;&#32318;&#21450;&#12403;&#20107;&#26989;&#21177;&#26524;&#36039;&#26009;&#65289;\04_&#23376;&#32946;&#12390;&#26045;&#35373;&#26408;&#12398;&#12396;&#12367;&#12418;&#12426;&#25512;&#36914;&#20107;&#26989;\01_&#20107;&#26989;&#21177;&#26524;&#12450;&#12531;&#12465;&#12540;&#12488;\03_&#12392;&#12426;&#12414;&#12392;&#12417;&#12487;&#12540;&#12479;\00_&#9328;&#23376;&#32946;&#12390;&#26045;&#35373;&#12450;&#12531;&#12465;&#12540;&#12488;&#38598;&#35336;.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1.xml"/></Relationships>
</file>

<file path=ppt/charts/_rels/chart14.xml.rels><?xml version="1.0" encoding="UTF-8" standalone="yes"?>
<Relationships xmlns="http://schemas.openxmlformats.org/package/2006/relationships"><Relationship Id="rId3" Type="http://schemas.openxmlformats.org/officeDocument/2006/relationships/oleObject" Target="file:///\\G0000SV0NS101\D10165w$\&#20316;&#26989;&#29992;\&#26862;&#26519;&#25903;&#25588;G&#20849;&#36890;&#12501;&#12457;&#12523;&#12480;\&#9733;61_&#26862;&#26519;&#29872;&#22659;&#31246;&#65288;H28~R3&#24180;&#24230;&#65289;\R2_&#26862;&#26519;&#29872;&#22659;&#31246;&#65288;&#26087;&#26862;&#26519;&#29872;&#22659;&#31246;_&#23455;&#32318;&#21450;&#12403;&#20107;&#26989;&#21177;&#26524;&#36039;&#26009;&#65289;\04_&#23376;&#32946;&#12390;&#26045;&#35373;&#26408;&#12398;&#12396;&#12367;&#12418;&#12426;&#25512;&#36914;&#20107;&#26989;\01_&#20107;&#26989;&#21177;&#26524;&#12450;&#12531;&#12465;&#12540;&#12488;\03_&#12392;&#12426;&#12414;&#12392;&#12417;&#12487;&#12540;&#12479;\00_&#9328;&#23376;&#32946;&#12390;&#26045;&#35373;&#12450;&#12531;&#12465;&#12540;&#12488;&#38598;&#35336;.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2.xml"/></Relationships>
</file>

<file path=ppt/charts/_rels/chart15.xml.rels><?xml version="1.0" encoding="UTF-8" standalone="yes"?>
<Relationships xmlns="http://schemas.openxmlformats.org/package/2006/relationships"><Relationship Id="rId3" Type="http://schemas.openxmlformats.org/officeDocument/2006/relationships/oleObject" Target="file:///\\G0000SV0NS101\D10165w$\&#20316;&#26989;&#29992;\&#26862;&#26519;&#25903;&#25588;G&#20849;&#36890;&#12501;&#12457;&#12523;&#12480;\&#9733;61_&#26862;&#26519;&#29872;&#22659;&#31246;&#65288;H28~R3&#24180;&#24230;&#65289;\R2_&#26862;&#26519;&#29872;&#22659;&#31246;&#65288;&#26087;&#26862;&#26519;&#29872;&#22659;&#31246;_&#23455;&#32318;&#21450;&#12403;&#20107;&#26989;&#21177;&#26524;&#36039;&#26009;&#65289;\04_&#23376;&#32946;&#12390;&#26045;&#35373;&#26408;&#12398;&#12396;&#12367;&#12418;&#12426;&#25512;&#36914;&#20107;&#26989;\01_&#20107;&#26989;&#21177;&#26524;&#12450;&#12531;&#12465;&#12540;&#12488;\03_&#12392;&#12426;&#12414;&#12392;&#12417;&#12487;&#12540;&#12479;\00_&#9328;&#23376;&#32946;&#12390;&#26045;&#35373;&#12450;&#12531;&#12465;&#12540;&#12488;&#38598;&#35336;.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3.xml"/></Relationships>
</file>

<file path=ppt/charts/_rels/chart16.xml.rels><?xml version="1.0" encoding="UTF-8" standalone="yes"?>
<Relationships xmlns="http://schemas.openxmlformats.org/package/2006/relationships"><Relationship Id="rId3" Type="http://schemas.openxmlformats.org/officeDocument/2006/relationships/oleObject" Target="file:///\\G0000SV0NS101\D10165w$\&#20316;&#26989;&#29992;\&#26862;&#26519;&#25903;&#25588;G&#20849;&#36890;&#12501;&#12457;&#12523;&#12480;\&#9733;61_&#26862;&#26519;&#29872;&#22659;&#31246;&#65288;H28~R3&#24180;&#24230;&#65289;\R2_&#26862;&#26519;&#29872;&#22659;&#31246;&#65288;&#26087;&#26862;&#26519;&#29872;&#22659;&#31246;_&#23455;&#32318;&#21450;&#12403;&#20107;&#26989;&#21177;&#26524;&#36039;&#26009;&#65289;\04_&#23376;&#32946;&#12390;&#26045;&#35373;&#26408;&#12398;&#12396;&#12367;&#12418;&#12426;&#25512;&#36914;&#20107;&#26989;\01_&#20107;&#26989;&#21177;&#26524;&#12450;&#12531;&#12465;&#12540;&#12488;\03_&#12392;&#12426;&#12414;&#12392;&#12417;&#12487;&#12540;&#12479;\00_&#9328;&#23376;&#32946;&#12390;&#26045;&#35373;&#12450;&#12531;&#12465;&#12540;&#12488;&#38598;&#35336;.xlsx" TargetMode="Externa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4.xml"/></Relationships>
</file>

<file path=ppt/charts/_rels/chart17.xml.rels><?xml version="1.0" encoding="UTF-8" standalone="yes"?>
<Relationships xmlns="http://schemas.openxmlformats.org/package/2006/relationships"><Relationship Id="rId3" Type="http://schemas.openxmlformats.org/officeDocument/2006/relationships/oleObject" Target="file:///\\G0000SV0NS101\D10165w$\&#20316;&#26989;&#29992;\&#26862;&#26519;&#25903;&#25588;G&#20849;&#36890;&#12501;&#12457;&#12523;&#12480;\&#9733;61_&#26862;&#26519;&#29872;&#22659;&#31246;&#65288;H28~R3&#24180;&#24230;&#65289;\R2_&#26862;&#26519;&#29872;&#22659;&#31246;&#65288;&#26087;&#26862;&#26519;&#29872;&#22659;&#31246;_&#23455;&#32318;&#21450;&#12403;&#20107;&#26989;&#21177;&#26524;&#36039;&#26009;&#65289;\04_&#23376;&#32946;&#12390;&#26045;&#35373;&#26408;&#12398;&#12396;&#12367;&#12418;&#12426;&#25512;&#36914;&#20107;&#26989;\01_&#20107;&#26989;&#21177;&#26524;&#12450;&#12531;&#12465;&#12540;&#12488;\03_&#12392;&#12426;&#12414;&#12392;&#12417;&#12487;&#12540;&#12479;\00_&#9328;&#23376;&#32946;&#12390;&#26045;&#35373;&#12450;&#12531;&#12465;&#12540;&#12488;&#38598;&#35336;.xlsx" TargetMode="Externa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5.xml"/></Relationships>
</file>

<file path=ppt/charts/_rels/chart18.xml.rels><?xml version="1.0" encoding="UTF-8" standalone="yes"?>
<Relationships xmlns="http://schemas.openxmlformats.org/package/2006/relationships"><Relationship Id="rId3" Type="http://schemas.openxmlformats.org/officeDocument/2006/relationships/oleObject" Target="file:///\\G0000SV0NS101\D10165w$\&#20316;&#26989;&#29992;\&#26862;&#26519;&#25903;&#25588;G&#20849;&#36890;&#12501;&#12457;&#12523;&#12480;\&#9733;61_&#26862;&#26519;&#29872;&#22659;&#31246;&#65288;H28~R3&#24180;&#24230;&#65289;\R2_&#26862;&#26519;&#29872;&#22659;&#31246;&#65288;&#26087;&#26862;&#26519;&#29872;&#22659;&#31246;_&#23455;&#32318;&#21450;&#12403;&#20107;&#26989;&#21177;&#26524;&#36039;&#26009;&#65289;\04_&#23376;&#32946;&#12390;&#26045;&#35373;&#26408;&#12398;&#12396;&#12367;&#12418;&#12426;&#25512;&#36914;&#20107;&#26989;\01_&#20107;&#26989;&#21177;&#26524;&#12450;&#12531;&#12465;&#12540;&#12488;\03_&#12392;&#12426;&#12414;&#12392;&#12417;&#12487;&#12540;&#12479;\00_&#9328;&#23376;&#32946;&#12390;&#26045;&#35373;&#12450;&#12531;&#12465;&#12540;&#12488;&#38598;&#35336;.xlsx" TargetMode="Externa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16.xml"/></Relationships>
</file>

<file path=ppt/charts/_rels/chart19.xml.rels><?xml version="1.0" encoding="UTF-8" standalone="yes"?>
<Relationships xmlns="http://schemas.openxmlformats.org/package/2006/relationships"><Relationship Id="rId3" Type="http://schemas.openxmlformats.org/officeDocument/2006/relationships/oleObject" Target="file:///\\G0000SV0NS101\D10165w$\&#20316;&#26989;&#29992;\&#26862;&#26519;&#25903;&#25588;G&#20849;&#36890;&#12501;&#12457;&#12523;&#12480;\&#9733;61_&#26862;&#26519;&#29872;&#22659;&#31246;&#65288;H28~R3&#24180;&#24230;&#65289;\R2_&#26862;&#26519;&#29872;&#22659;&#31246;&#65288;&#26087;&#26862;&#26519;&#29872;&#22659;&#31246;_&#23455;&#32318;&#21450;&#12403;&#20107;&#26989;&#21177;&#26524;&#36039;&#26009;&#65289;\04_&#23376;&#32946;&#12390;&#26045;&#35373;&#26408;&#12398;&#12396;&#12367;&#12418;&#12426;&#25512;&#36914;&#20107;&#26989;\01_&#20107;&#26989;&#21177;&#26524;&#12450;&#12531;&#12465;&#12540;&#12488;\03_&#12392;&#12426;&#12414;&#12392;&#12417;&#12487;&#12540;&#12479;\00_&#9328;&#23376;&#32946;&#12390;&#26045;&#35373;&#12450;&#12531;&#12465;&#12540;&#12488;&#38598;&#35336;.xlsx" TargetMode="Externa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17.xml"/></Relationships>
</file>

<file path=ppt/charts/_rels/chart2.xml.rels><?xml version="1.0" encoding="UTF-8" standalone="yes"?>
<Relationships xmlns="http://schemas.openxmlformats.org/package/2006/relationships"><Relationship Id="rId3" Type="http://schemas.openxmlformats.org/officeDocument/2006/relationships/oleObject" Target="file:///\\G0000SV0NS101\D10165w$\&#20316;&#26989;&#29992;\&#26862;&#26519;&#25903;&#25588;G&#20849;&#36890;&#12501;&#12457;&#12523;&#12480;\&#9733;61_&#26862;&#26519;&#29872;&#22659;&#31246;&#65288;H28~R3&#24180;&#24230;&#65289;\R2_&#26862;&#26519;&#29872;&#22659;&#31246;&#65288;&#26087;&#26862;&#26519;&#29872;&#22659;&#31246;_&#23455;&#32318;&#21450;&#12403;&#20107;&#26989;&#21177;&#26524;&#36039;&#26009;&#65289;\04_&#23376;&#32946;&#12390;&#26045;&#35373;&#26408;&#12398;&#12396;&#12367;&#12418;&#12426;&#25512;&#36914;&#20107;&#26989;\01_&#20107;&#26989;&#21177;&#26524;&#12450;&#12531;&#12465;&#12540;&#12488;\03_&#12392;&#12426;&#12414;&#12392;&#12417;&#12487;&#12540;&#12479;\00_&#9328;&#23376;&#32946;&#12390;&#26045;&#35373;&#12450;&#12531;&#12465;&#12540;&#12488;&#38598;&#35336;.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3" Type="http://schemas.openxmlformats.org/officeDocument/2006/relationships/oleObject" Target="file:///\\G0000SV0NS101\D10165w$\&#20316;&#26989;&#29992;\&#26862;&#26519;&#25903;&#25588;G&#20849;&#36890;&#12501;&#12457;&#12523;&#12480;\&#9733;61_&#26862;&#26519;&#29872;&#22659;&#31246;&#65288;H28~R3&#24180;&#24230;&#65289;\R2_&#26862;&#26519;&#29872;&#22659;&#31246;&#65288;&#26087;&#26862;&#26519;&#29872;&#22659;&#31246;_&#23455;&#32318;&#21450;&#12403;&#20107;&#26989;&#21177;&#26524;&#36039;&#26009;&#65289;\04_&#23376;&#32946;&#12390;&#26045;&#35373;&#26408;&#12398;&#12396;&#12367;&#12418;&#12426;&#25512;&#36914;&#20107;&#26989;\01_&#20107;&#26989;&#21177;&#26524;&#12450;&#12531;&#12465;&#12540;&#12488;\03_&#12392;&#12426;&#12414;&#12392;&#12417;&#12487;&#12540;&#12479;\00_&#9328;&#23376;&#32946;&#12390;&#26045;&#35373;&#12450;&#12531;&#12465;&#12540;&#12488;&#38598;&#35336;.xlsx" TargetMode="Externa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18.xml"/></Relationships>
</file>

<file path=ppt/charts/_rels/chart21.xml.rels><?xml version="1.0" encoding="UTF-8" standalone="yes"?>
<Relationships xmlns="http://schemas.openxmlformats.org/package/2006/relationships"><Relationship Id="rId3" Type="http://schemas.openxmlformats.org/officeDocument/2006/relationships/oleObject" Target="file:///\\G0000SV0NS101\D10165w$\&#20316;&#26989;&#29992;\&#26862;&#26519;&#25903;&#25588;G&#20849;&#36890;&#12501;&#12457;&#12523;&#12480;\&#9733;61_&#26862;&#26519;&#29872;&#22659;&#31246;&#65288;H28~R3&#24180;&#24230;&#65289;\R2_&#26862;&#26519;&#29872;&#22659;&#31246;&#65288;&#26087;&#26862;&#26519;&#29872;&#22659;&#31246;_&#23455;&#32318;&#21450;&#12403;&#20107;&#26989;&#21177;&#26524;&#36039;&#26009;&#65289;\04_&#23376;&#32946;&#12390;&#26045;&#35373;&#26408;&#12398;&#12396;&#12367;&#12418;&#12426;&#25512;&#36914;&#20107;&#26989;\01_&#20107;&#26989;&#21177;&#26524;&#12450;&#12531;&#12465;&#12540;&#12488;\03_&#12392;&#12426;&#12414;&#12392;&#12417;&#12487;&#12540;&#12479;\00_&#9328;&#23376;&#32946;&#12390;&#26045;&#35373;&#12450;&#12531;&#12465;&#12540;&#12488;&#38598;&#35336;.xlsx" TargetMode="Externa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9.xml"/></Relationships>
</file>

<file path=ppt/charts/_rels/chart22.xml.rels><?xml version="1.0" encoding="UTF-8" standalone="yes"?>
<Relationships xmlns="http://schemas.openxmlformats.org/package/2006/relationships"><Relationship Id="rId3" Type="http://schemas.openxmlformats.org/officeDocument/2006/relationships/oleObject" Target="file:///\\G0000SV0NS101\D10165w$\&#20316;&#26989;&#29992;\&#26862;&#26519;&#25903;&#25588;G&#20849;&#36890;&#12501;&#12457;&#12523;&#12480;\&#9733;61_&#26862;&#26519;&#29872;&#22659;&#31246;&#65288;H28~R3&#24180;&#24230;&#65289;\R2_&#26862;&#26519;&#29872;&#22659;&#31246;&#65288;&#26087;&#26862;&#26519;&#29872;&#22659;&#31246;_&#23455;&#32318;&#21450;&#12403;&#20107;&#26989;&#21177;&#26524;&#36039;&#26009;&#65289;\04_&#23376;&#32946;&#12390;&#26045;&#35373;&#26408;&#12398;&#12396;&#12367;&#12418;&#12426;&#25512;&#36914;&#20107;&#26989;\01_&#20107;&#26989;&#21177;&#26524;&#12450;&#12531;&#12465;&#12540;&#12488;\03_&#12392;&#12426;&#12414;&#12392;&#12417;&#12487;&#12540;&#12479;\00_&#9328;&#23376;&#32946;&#12390;&#26045;&#35373;&#12450;&#12531;&#12465;&#12540;&#12488;&#38598;&#35336;.xlsx" TargetMode="Externa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0.xml"/></Relationships>
</file>

<file path=ppt/charts/_rels/chart23.xml.rels><?xml version="1.0" encoding="UTF-8" standalone="yes"?>
<Relationships xmlns="http://schemas.openxmlformats.org/package/2006/relationships"><Relationship Id="rId3" Type="http://schemas.openxmlformats.org/officeDocument/2006/relationships/oleObject" Target="file:///\\G0000SV0NS101\D10165w$\&#20316;&#26989;&#29992;\&#26862;&#26519;&#25903;&#25588;G&#20849;&#36890;&#12501;&#12457;&#12523;&#12480;\&#9733;61_&#26862;&#26519;&#29872;&#22659;&#31246;&#65288;H28~R3&#24180;&#24230;&#65289;\R2_&#26862;&#26519;&#29872;&#22659;&#31246;&#65288;&#26087;&#26862;&#26519;&#29872;&#22659;&#31246;_&#23455;&#32318;&#21450;&#12403;&#20107;&#26989;&#21177;&#26524;&#36039;&#26009;&#65289;\04_&#23376;&#32946;&#12390;&#26045;&#35373;&#26408;&#12398;&#12396;&#12367;&#12418;&#12426;&#25512;&#36914;&#20107;&#26989;\01_&#20107;&#26989;&#21177;&#26524;&#12450;&#12531;&#12465;&#12540;&#12488;\03_&#12392;&#12426;&#12414;&#12392;&#12417;&#12487;&#12540;&#12479;\00_&#9328;&#23376;&#32946;&#12390;&#26045;&#35373;&#12450;&#12531;&#12465;&#12540;&#12488;&#38598;&#35336;.xlsx" TargetMode="Externa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21.xml"/></Relationships>
</file>

<file path=ppt/charts/_rels/chart24.xml.rels><?xml version="1.0" encoding="UTF-8" standalone="yes"?>
<Relationships xmlns="http://schemas.openxmlformats.org/package/2006/relationships"><Relationship Id="rId3" Type="http://schemas.openxmlformats.org/officeDocument/2006/relationships/oleObject" Target="file:///\\G0000SV0NS101\D10165w$\&#20316;&#26989;&#29992;\&#26862;&#26519;&#25903;&#25588;G&#20849;&#36890;&#12501;&#12457;&#12523;&#12480;\&#9733;61_&#26862;&#26519;&#29872;&#22659;&#31246;&#65288;H28~R3&#24180;&#24230;&#65289;\R2_&#26862;&#26519;&#29872;&#22659;&#31246;&#65288;&#26087;&#26862;&#26519;&#29872;&#22659;&#31246;_&#23455;&#32318;&#21450;&#12403;&#20107;&#26989;&#21177;&#26524;&#36039;&#26009;&#65289;\04_&#23376;&#32946;&#12390;&#26045;&#35373;&#26408;&#12398;&#12396;&#12367;&#12418;&#12426;&#25512;&#36914;&#20107;&#26989;\01_&#20107;&#26989;&#21177;&#26524;&#12450;&#12531;&#12465;&#12540;&#12488;\03_&#12392;&#12426;&#12414;&#12392;&#12417;&#12487;&#12540;&#12479;\00_&#9328;&#23376;&#32946;&#12390;&#26045;&#35373;&#12450;&#12531;&#12465;&#12540;&#12488;&#38598;&#35336;.xlsx" TargetMode="Externa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22.xml"/></Relationships>
</file>

<file path=ppt/charts/_rels/chart25.xml.rels><?xml version="1.0" encoding="UTF-8" standalone="yes"?>
<Relationships xmlns="http://schemas.openxmlformats.org/package/2006/relationships"><Relationship Id="rId3" Type="http://schemas.openxmlformats.org/officeDocument/2006/relationships/oleObject" Target="file:///\\G0000SV0NS101\D10165w$\&#20316;&#26989;&#29992;\&#26862;&#26519;&#25903;&#25588;G&#20849;&#36890;&#12501;&#12457;&#12523;&#12480;\&#9733;61_&#26862;&#26519;&#29872;&#22659;&#31246;&#65288;H28~R3&#24180;&#24230;&#65289;\R2_&#26862;&#26519;&#29872;&#22659;&#31246;&#65288;&#26087;&#26862;&#26519;&#29872;&#22659;&#31246;_&#23455;&#32318;&#21450;&#12403;&#20107;&#26989;&#21177;&#26524;&#36039;&#26009;&#65289;\04_&#23376;&#32946;&#12390;&#26045;&#35373;&#26408;&#12398;&#12396;&#12367;&#12418;&#12426;&#25512;&#36914;&#20107;&#26989;\01_&#20107;&#26989;&#21177;&#26524;&#12450;&#12531;&#12465;&#12540;&#12488;\03_&#12392;&#12426;&#12414;&#12392;&#12417;&#12487;&#12540;&#12479;\00_&#9328;&#23376;&#32946;&#12390;&#26045;&#35373;&#12450;&#12531;&#12465;&#12540;&#12488;&#38598;&#35336;.xlsx" TargetMode="Externa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23.xml"/></Relationships>
</file>

<file path=ppt/charts/_rels/chart26.xml.rels><?xml version="1.0" encoding="UTF-8" standalone="yes"?>
<Relationships xmlns="http://schemas.openxmlformats.org/package/2006/relationships"><Relationship Id="rId3" Type="http://schemas.openxmlformats.org/officeDocument/2006/relationships/oleObject" Target="file:///\\G0000SV0NS101\D10165w$\&#20316;&#26989;&#29992;\&#26862;&#26519;&#25903;&#25588;G&#20849;&#36890;&#12501;&#12457;&#12523;&#12480;\&#9733;61_&#26862;&#26519;&#29872;&#22659;&#31246;&#65288;H28~R3&#24180;&#24230;&#65289;\R2_&#26862;&#26519;&#29872;&#22659;&#31246;&#65288;&#26087;&#26862;&#26519;&#29872;&#22659;&#31246;_&#23455;&#32318;&#21450;&#12403;&#20107;&#26989;&#21177;&#26524;&#36039;&#26009;&#65289;\04_&#23376;&#32946;&#12390;&#26045;&#35373;&#26408;&#12398;&#12396;&#12367;&#12418;&#12426;&#25512;&#36914;&#20107;&#26989;\01_&#20107;&#26989;&#21177;&#26524;&#12450;&#12531;&#12465;&#12540;&#12488;\03_&#12392;&#12426;&#12414;&#12392;&#12417;&#12487;&#12540;&#12479;\00_&#9328;&#23376;&#32946;&#12390;&#26045;&#35373;&#12450;&#12531;&#12465;&#12540;&#12488;&#38598;&#35336;.xlsx" TargetMode="Externa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chartUserShapes" Target="../drawings/drawing24.xml"/></Relationships>
</file>

<file path=ppt/charts/_rels/chart3.xml.rels><?xml version="1.0" encoding="UTF-8" standalone="yes"?>
<Relationships xmlns="http://schemas.openxmlformats.org/package/2006/relationships"><Relationship Id="rId3" Type="http://schemas.openxmlformats.org/officeDocument/2006/relationships/oleObject" Target="file:///\\G0000SV0NS101\D10165w$\&#20316;&#26989;&#29992;\&#26862;&#26519;&#25903;&#25588;G&#20849;&#36890;&#12501;&#12457;&#12523;&#12480;\&#9733;61_&#26862;&#26519;&#29872;&#22659;&#31246;&#65288;H28~R3&#24180;&#24230;&#65289;\R2_&#26862;&#26519;&#29872;&#22659;&#31246;&#65288;&#26087;&#26862;&#26519;&#29872;&#22659;&#31246;_&#23455;&#32318;&#21450;&#12403;&#20107;&#26989;&#21177;&#26524;&#36039;&#26009;&#65289;\04_&#23376;&#32946;&#12390;&#26045;&#35373;&#26408;&#12398;&#12396;&#12367;&#12418;&#12426;&#25512;&#36914;&#20107;&#26989;\01_&#20107;&#26989;&#21177;&#26524;&#12450;&#12531;&#12465;&#12540;&#12488;\03_&#12392;&#12426;&#12414;&#12392;&#12417;&#12487;&#12540;&#12479;\00_&#9328;&#23376;&#32946;&#12390;&#26045;&#35373;&#12450;&#12531;&#12465;&#12540;&#12488;&#38598;&#35336;.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G0000SV0NS101\D10165w$\&#20316;&#26989;&#29992;\&#26862;&#26519;&#25903;&#25588;G&#20849;&#36890;&#12501;&#12457;&#12523;&#12480;\&#9733;61_&#26862;&#26519;&#29872;&#22659;&#31246;&#65288;H28~R3&#24180;&#24230;&#65289;\R2_&#26862;&#26519;&#29872;&#22659;&#31246;&#65288;&#26087;&#26862;&#26519;&#29872;&#22659;&#31246;_&#23455;&#32318;&#21450;&#12403;&#20107;&#26989;&#21177;&#26524;&#36039;&#26009;&#65289;\04_&#23376;&#32946;&#12390;&#26045;&#35373;&#26408;&#12398;&#12396;&#12367;&#12418;&#12426;&#25512;&#36914;&#20107;&#26989;\01_&#20107;&#26989;&#21177;&#26524;&#12450;&#12531;&#12465;&#12540;&#12488;\03_&#12392;&#12426;&#12414;&#12392;&#12417;&#12487;&#12540;&#12479;\00_&#9328;&#23376;&#32946;&#12390;&#26045;&#35373;&#12450;&#12531;&#12465;&#12540;&#12488;&#38598;&#35336;.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oleObject" Target="file:///\\G0000SV0NS101\D10165w$\&#20316;&#26989;&#29992;\&#26862;&#26519;&#25903;&#25588;G&#20849;&#36890;&#12501;&#12457;&#12523;&#12480;\&#9733;61_&#26862;&#26519;&#29872;&#22659;&#31246;&#65288;H28~R3&#24180;&#24230;&#65289;\R2_&#26862;&#26519;&#29872;&#22659;&#31246;&#65288;&#26087;&#26862;&#26519;&#29872;&#22659;&#31246;_&#23455;&#32318;&#21450;&#12403;&#20107;&#26989;&#21177;&#26524;&#36039;&#26009;&#65289;\04_&#23376;&#32946;&#12390;&#26045;&#35373;&#26408;&#12398;&#12396;&#12367;&#12418;&#12426;&#25512;&#36914;&#20107;&#26989;\01_&#20107;&#26989;&#21177;&#26524;&#12450;&#12531;&#12465;&#12540;&#12488;\03_&#12392;&#12426;&#12414;&#12392;&#12417;&#12487;&#12540;&#12479;\00_&#9328;&#23376;&#32946;&#12390;&#26045;&#35373;&#12450;&#12531;&#12465;&#12540;&#12488;&#38598;&#35336;.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oleObject" Target="file:///\\G0000SV0NS101\D10165w$\&#20316;&#26989;&#29992;\&#26862;&#26519;&#25903;&#25588;G&#20849;&#36890;&#12501;&#12457;&#12523;&#12480;\&#9733;61_&#26862;&#26519;&#29872;&#22659;&#31246;&#65288;H28~R3&#24180;&#24230;&#65289;\R2_&#26862;&#26519;&#29872;&#22659;&#31246;&#65288;&#26087;&#26862;&#26519;&#29872;&#22659;&#31246;_&#23455;&#32318;&#21450;&#12403;&#20107;&#26989;&#21177;&#26524;&#36039;&#26009;&#65289;\04_&#23376;&#32946;&#12390;&#26045;&#35373;&#26408;&#12398;&#12396;&#12367;&#12418;&#12426;&#25512;&#36914;&#20107;&#26989;\01_&#20107;&#26989;&#21177;&#26524;&#12450;&#12531;&#12465;&#12540;&#12488;\03_&#12392;&#12426;&#12414;&#12392;&#12417;&#12487;&#12540;&#12479;\00_&#9328;&#23376;&#32946;&#12390;&#26045;&#35373;&#12450;&#12531;&#12465;&#12540;&#12488;&#38598;&#35336;.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4.xml"/></Relationships>
</file>

<file path=ppt/charts/_rels/chart7.xml.rels><?xml version="1.0" encoding="UTF-8" standalone="yes"?>
<Relationships xmlns="http://schemas.openxmlformats.org/package/2006/relationships"><Relationship Id="rId3" Type="http://schemas.openxmlformats.org/officeDocument/2006/relationships/oleObject" Target="file:///\\G0000SV0NS101\D10165w$\&#20316;&#26989;&#29992;\&#26862;&#26519;&#25903;&#25588;G&#20849;&#36890;&#12501;&#12457;&#12523;&#12480;\&#9733;61_&#26862;&#26519;&#29872;&#22659;&#31246;&#65288;H28~R3&#24180;&#24230;&#65289;\R2_&#26862;&#26519;&#29872;&#22659;&#31246;&#65288;&#26087;&#26862;&#26519;&#29872;&#22659;&#31246;_&#23455;&#32318;&#21450;&#12403;&#20107;&#26989;&#21177;&#26524;&#36039;&#26009;&#65289;\04_&#23376;&#32946;&#12390;&#26045;&#35373;&#26408;&#12398;&#12396;&#12367;&#12418;&#12426;&#25512;&#36914;&#20107;&#26989;\01_&#20107;&#26989;&#21177;&#26524;&#12450;&#12531;&#12465;&#12540;&#12488;\03_&#12392;&#12426;&#12414;&#12392;&#12417;&#12487;&#12540;&#12479;\00_&#9328;&#23376;&#32946;&#12390;&#26045;&#35373;&#12450;&#12531;&#12465;&#12540;&#12488;&#38598;&#35336;.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5.xml"/></Relationships>
</file>

<file path=ppt/charts/_rels/chart8.xml.rels><?xml version="1.0" encoding="UTF-8" standalone="yes"?>
<Relationships xmlns="http://schemas.openxmlformats.org/package/2006/relationships"><Relationship Id="rId3" Type="http://schemas.openxmlformats.org/officeDocument/2006/relationships/oleObject" Target="file:///\\G0000SV0NS101\D10165w$\&#20316;&#26989;&#29992;\&#26862;&#26519;&#25903;&#25588;G&#20849;&#36890;&#12501;&#12457;&#12523;&#12480;\&#9733;61_&#26862;&#26519;&#29872;&#22659;&#31246;&#65288;H28~R3&#24180;&#24230;&#65289;\R2_&#26862;&#26519;&#29872;&#22659;&#31246;&#65288;&#26087;&#26862;&#26519;&#29872;&#22659;&#31246;_&#23455;&#32318;&#21450;&#12403;&#20107;&#26989;&#21177;&#26524;&#36039;&#26009;&#65289;\04_&#23376;&#32946;&#12390;&#26045;&#35373;&#26408;&#12398;&#12396;&#12367;&#12418;&#12426;&#25512;&#36914;&#20107;&#26989;\01_&#20107;&#26989;&#21177;&#26524;&#12450;&#12531;&#12465;&#12540;&#12488;\03_&#12392;&#12426;&#12414;&#12392;&#12417;&#12487;&#12540;&#12479;\00_&#9328;&#23376;&#32946;&#12390;&#26045;&#35373;&#12450;&#12531;&#12465;&#12540;&#12488;&#38598;&#35336;.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6.xml"/></Relationships>
</file>

<file path=ppt/charts/_rels/chart9.xml.rels><?xml version="1.0" encoding="UTF-8" standalone="yes"?>
<Relationships xmlns="http://schemas.openxmlformats.org/package/2006/relationships"><Relationship Id="rId3" Type="http://schemas.openxmlformats.org/officeDocument/2006/relationships/oleObject" Target="file:///\\G0000SV0NS101\D10165w$\&#20316;&#26989;&#29992;\&#26862;&#26519;&#25903;&#25588;G&#20849;&#36890;&#12501;&#12457;&#12523;&#12480;\&#9733;61_&#26862;&#26519;&#29872;&#22659;&#31246;&#65288;H28~R3&#24180;&#24230;&#65289;\R2_&#26862;&#26519;&#29872;&#22659;&#31246;&#65288;&#26087;&#26862;&#26519;&#29872;&#22659;&#31246;_&#23455;&#32318;&#21450;&#12403;&#20107;&#26989;&#21177;&#26524;&#36039;&#26009;&#65289;\04_&#23376;&#32946;&#12390;&#26045;&#35373;&#26408;&#12398;&#12396;&#12367;&#12418;&#12426;&#25512;&#36914;&#20107;&#26989;\01_&#20107;&#26989;&#21177;&#26524;&#12450;&#12531;&#12465;&#12540;&#12488;\03_&#12392;&#12426;&#12414;&#12392;&#12417;&#12487;&#12540;&#12479;\00_&#9328;&#23376;&#32946;&#12390;&#26045;&#35373;&#12450;&#12531;&#12465;&#12540;&#12488;&#38598;&#35336;.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solidFill>
                <a:latin typeface="ＭＳ ゴシック" panose="020B0609070205080204" pitchFamily="49" charset="-128"/>
                <a:ea typeface="ＭＳ ゴシック" panose="020B0609070205080204" pitchFamily="49" charset="-128"/>
                <a:cs typeface="+mn-cs"/>
              </a:defRPr>
            </a:pPr>
            <a:r>
              <a:rPr lang="en-US" altLang="ja-JP" sz="800" b="1">
                <a:solidFill>
                  <a:schemeClr val="tx1"/>
                </a:solidFill>
                <a:latin typeface="ＭＳ ゴシック" panose="020B0609070205080204" pitchFamily="49" charset="-128"/>
                <a:ea typeface="ＭＳ ゴシック" panose="020B0609070205080204" pitchFamily="49" charset="-128"/>
              </a:rPr>
              <a:t>Q1-1</a:t>
            </a:r>
            <a:r>
              <a:rPr lang="ja-JP" altLang="en-US" sz="800" b="1">
                <a:solidFill>
                  <a:schemeClr val="tx1"/>
                </a:solidFill>
                <a:latin typeface="ＭＳ ゴシック" panose="020B0609070205080204" pitchFamily="49" charset="-128"/>
                <a:ea typeface="ＭＳ ゴシック" panose="020B0609070205080204" pitchFamily="49" charset="-128"/>
              </a:rPr>
              <a:t>　属性</a:t>
            </a:r>
            <a:endParaRPr lang="en-US" altLang="ja-JP" sz="800" b="1">
              <a:solidFill>
                <a:schemeClr val="tx1"/>
              </a:solidFill>
              <a:latin typeface="ＭＳ ゴシック" panose="020B0609070205080204" pitchFamily="49" charset="-128"/>
              <a:ea typeface="ＭＳ ゴシック" panose="020B0609070205080204" pitchFamily="49" charset="-128"/>
            </a:endParaRPr>
          </a:p>
        </c:rich>
      </c:tx>
      <c:layout/>
      <c:overlay val="0"/>
      <c:spPr>
        <a:noFill/>
        <a:ln>
          <a:noFill/>
        </a:ln>
        <a:effectLst/>
      </c:spPr>
      <c:txPr>
        <a:bodyPr rot="0" spcFirstLastPara="1" vertOverflow="ellipsis" vert="horz" wrap="square" anchor="ctr" anchorCtr="1"/>
        <a:lstStyle/>
        <a:p>
          <a:pPr>
            <a:defRPr sz="800" b="0" i="0" u="none" strike="noStrike" kern="1200" spc="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title>
    <c:autoTitleDeleted val="0"/>
    <c:plotArea>
      <c:layout>
        <c:manualLayout>
          <c:layoutTarget val="inner"/>
          <c:xMode val="edge"/>
          <c:yMode val="edge"/>
          <c:x val="0.25079734505646067"/>
          <c:y val="0.32688471352354448"/>
          <c:w val="0.40256911636045495"/>
          <c:h val="0.6709485272674249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F5D-4911-AD2E-5232D145320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F5D-4911-AD2E-5232D145320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F5D-4911-AD2E-5232D145320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F5D-4911-AD2E-5232D145320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F5D-4911-AD2E-5232D1453209}"/>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'グラフ用データ（保護者・施設員）②'!$C$4:$C$6</c:f>
              <c:strCache>
                <c:ptCount val="3"/>
                <c:pt idx="0">
                  <c:v>保護者</c:v>
                </c:pt>
                <c:pt idx="1">
                  <c:v>施設職員（木育リーダーを除く）</c:v>
                </c:pt>
                <c:pt idx="2">
                  <c:v>未記入</c:v>
                </c:pt>
              </c:strCache>
            </c:strRef>
          </c:cat>
          <c:val>
            <c:numRef>
              <c:f>'グラフ用データ（保護者・施設員）②'!$D$4:$D$6</c:f>
            </c:numRef>
          </c:val>
          <c:extLst>
            <c:ext xmlns:c16="http://schemas.microsoft.com/office/drawing/2014/chart" uri="{C3380CC4-5D6E-409C-BE32-E72D297353CC}">
              <c16:uniqueId val="{0000000A-4F5D-4911-AD2E-5232D1453209}"/>
            </c:ext>
          </c:extLst>
        </c:ser>
        <c:ser>
          <c:idx val="1"/>
          <c:order val="1"/>
          <c:dPt>
            <c:idx val="0"/>
            <c:bubble3D val="0"/>
            <c:spPr>
              <a:solidFill>
                <a:schemeClr val="accent1"/>
              </a:solidFill>
              <a:ln w="0">
                <a:solidFill>
                  <a:schemeClr val="lt1"/>
                </a:solidFill>
              </a:ln>
              <a:effectLst/>
            </c:spPr>
            <c:extLst>
              <c:ext xmlns:c16="http://schemas.microsoft.com/office/drawing/2014/chart" uri="{C3380CC4-5D6E-409C-BE32-E72D297353CC}">
                <c16:uniqueId val="{0000000C-4F5D-4911-AD2E-5232D145320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4F5D-4911-AD2E-5232D145320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4F5D-4911-AD2E-5232D145320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4F5D-4911-AD2E-5232D145320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4F5D-4911-AD2E-5232D1453209}"/>
              </c:ext>
            </c:extLst>
          </c:dPt>
          <c:dLbls>
            <c:dLbl>
              <c:idx val="0"/>
              <c:layout>
                <c:manualLayout>
                  <c:x val="-3.5578829411257749E-2"/>
                  <c:y val="-6.7525309567398852E-17"/>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4F5D-4911-AD2E-5232D1453209}"/>
                </c:ext>
              </c:extLst>
            </c:dLbl>
            <c:dLbl>
              <c:idx val="2"/>
              <c:layout>
                <c:manualLayout>
                  <c:x val="-5.4736660632704125E-2"/>
                  <c:y val="-2.5779208538159282E-2"/>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dLblPos val="bestFit"/>
              <c:showLegendKey val="1"/>
              <c:showVal val="1"/>
              <c:showCatName val="0"/>
              <c:showSerName val="0"/>
              <c:showPercent val="0"/>
              <c:showBubbleSize val="0"/>
              <c:extLst>
                <c:ext xmlns:c15="http://schemas.microsoft.com/office/drawing/2012/chart" uri="{CE6537A1-D6FC-4f65-9D91-7224C49458BB}">
                  <c15:layout>
                    <c:manualLayout>
                      <c:w val="0.10399965520213775"/>
                      <c:h val="9.5764272559852676E-2"/>
                    </c:manualLayout>
                  </c15:layout>
                </c:ext>
                <c:ext xmlns:c16="http://schemas.microsoft.com/office/drawing/2014/chart" uri="{C3380CC4-5D6E-409C-BE32-E72D297353CC}">
                  <c16:uniqueId val="{00000010-4F5D-4911-AD2E-5232D1453209}"/>
                </c:ext>
              </c:extLst>
            </c:dLbl>
            <c:dLbl>
              <c:idx val="3"/>
              <c:delete val="1"/>
              <c:extLst>
                <c:ext xmlns:c15="http://schemas.microsoft.com/office/drawing/2012/chart" uri="{CE6537A1-D6FC-4f65-9D91-7224C49458BB}"/>
                <c:ext xmlns:c16="http://schemas.microsoft.com/office/drawing/2014/chart" uri="{C3380CC4-5D6E-409C-BE32-E72D297353CC}">
                  <c16:uniqueId val="{00000012-4F5D-4911-AD2E-5232D1453209}"/>
                </c:ext>
              </c:extLst>
            </c:dLbl>
            <c:dLbl>
              <c:idx val="4"/>
              <c:delete val="1"/>
              <c:extLst>
                <c:ext xmlns:c15="http://schemas.microsoft.com/office/drawing/2012/chart" uri="{CE6537A1-D6FC-4f65-9D91-7224C49458BB}"/>
                <c:ext xmlns:c16="http://schemas.microsoft.com/office/drawing/2014/chart" uri="{C3380CC4-5D6E-409C-BE32-E72D297353CC}">
                  <c16:uniqueId val="{00000014-4F5D-4911-AD2E-5232D145320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1"/>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'グラフ用データ（保護者・施設員）②'!$C$4:$C$6</c:f>
              <c:strCache>
                <c:ptCount val="3"/>
                <c:pt idx="0">
                  <c:v>保護者</c:v>
                </c:pt>
                <c:pt idx="1">
                  <c:v>施設職員（木育リーダーを除く）</c:v>
                </c:pt>
                <c:pt idx="2">
                  <c:v>未記入</c:v>
                </c:pt>
              </c:strCache>
            </c:strRef>
          </c:cat>
          <c:val>
            <c:numRef>
              <c:f>'グラフ用データ（保護者・施設員）②'!$E$4:$E$6</c:f>
              <c:numCache>
                <c:formatCode>0.0%</c:formatCode>
                <c:ptCount val="3"/>
                <c:pt idx="0">
                  <c:v>0.27173913043478259</c:v>
                </c:pt>
                <c:pt idx="1">
                  <c:v>0.70869565217391306</c:v>
                </c:pt>
                <c:pt idx="2">
                  <c:v>1.9565217391304349E-2</c:v>
                </c:pt>
              </c:numCache>
            </c:numRef>
          </c:val>
          <c:extLst>
            <c:ext xmlns:c16="http://schemas.microsoft.com/office/drawing/2014/chart" uri="{C3380CC4-5D6E-409C-BE32-E72D297353CC}">
              <c16:uniqueId val="{00000015-4F5D-4911-AD2E-5232D1453209}"/>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7761399879320749"/>
          <c:y val="0.24250692420353534"/>
          <c:w val="0.30596500301698132"/>
          <c:h val="0.6578953321442554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ＭＳ ゴシック" panose="020B0609070205080204" pitchFamily="49" charset="-128"/>
                <a:ea typeface="ＭＳ ゴシック" panose="020B0609070205080204" pitchFamily="49" charset="-128"/>
                <a:cs typeface="+mn-cs"/>
              </a:defRPr>
            </a:pPr>
            <a:r>
              <a:rPr lang="en-US" altLang="ja-JP" sz="800" b="1">
                <a:solidFill>
                  <a:sysClr val="windowText" lastClr="000000"/>
                </a:solidFill>
                <a:latin typeface="ＭＳ ゴシック" panose="020B0609070205080204" pitchFamily="49" charset="-128"/>
                <a:ea typeface="ＭＳ ゴシック" panose="020B0609070205080204" pitchFamily="49" charset="-128"/>
              </a:rPr>
              <a:t>Q4-2</a:t>
            </a:r>
            <a:r>
              <a:rPr lang="ja-JP" altLang="en-US" sz="800" b="1">
                <a:solidFill>
                  <a:sysClr val="windowText" lastClr="000000"/>
                </a:solidFill>
                <a:latin typeface="ＭＳ ゴシック" panose="020B0609070205080204" pitchFamily="49" charset="-128"/>
                <a:ea typeface="ＭＳ ゴシック" panose="020B0609070205080204" pitchFamily="49" charset="-128"/>
              </a:rPr>
              <a:t>　施設の木質化や「木育」を体験して、子どもたちが落ち着いた様子を見せることが増えたと思うか。</a:t>
            </a:r>
            <a:endParaRPr lang="en-US" altLang="ja-JP" sz="800" b="1">
              <a:solidFill>
                <a:sysClr val="windowText" lastClr="000000"/>
              </a:solidFill>
              <a:latin typeface="ＭＳ ゴシック" panose="020B0609070205080204" pitchFamily="49" charset="-128"/>
              <a:ea typeface="ＭＳ ゴシック" panose="020B0609070205080204" pitchFamily="49" charset="-128"/>
            </a:endParaRPr>
          </a:p>
        </c:rich>
      </c:tx>
      <c:layout>
        <c:manualLayout>
          <c:xMode val="edge"/>
          <c:yMode val="edge"/>
          <c:x val="0.15363998793207481"/>
          <c:y val="4.4189283228949203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ＭＳ ゴシック" panose="020B0609070205080204" pitchFamily="49" charset="-128"/>
              <a:ea typeface="ＭＳ ゴシック" panose="020B0609070205080204" pitchFamily="49" charset="-128"/>
              <a:cs typeface="+mn-cs"/>
            </a:defRPr>
          </a:pPr>
          <a:endParaRPr lang="ja-JP"/>
        </a:p>
      </c:txPr>
    </c:title>
    <c:autoTitleDeleted val="0"/>
    <c:plotArea>
      <c:layout>
        <c:manualLayout>
          <c:layoutTarget val="inner"/>
          <c:xMode val="edge"/>
          <c:yMode val="edge"/>
          <c:x val="0.25079734505646067"/>
          <c:y val="0.32688471352354448"/>
          <c:w val="0.40256911636045495"/>
          <c:h val="0.6709485272674249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A38-467A-A4D9-33A829F4745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A38-467A-A4D9-33A829F4745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A38-467A-A4D9-33A829F4745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A38-467A-A4D9-33A829F4745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A38-467A-A4D9-33A829F47452}"/>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'グラフ用データ（保護者・施設員）②'!$C$125:$C$129</c:f>
              <c:strCache>
                <c:ptCount val="5"/>
                <c:pt idx="0">
                  <c:v>とても思う</c:v>
                </c:pt>
                <c:pt idx="1">
                  <c:v>思う</c:v>
                </c:pt>
                <c:pt idx="2">
                  <c:v>あまり思わない</c:v>
                </c:pt>
                <c:pt idx="3">
                  <c:v>思わない</c:v>
                </c:pt>
                <c:pt idx="4">
                  <c:v>未記入</c:v>
                </c:pt>
              </c:strCache>
            </c:strRef>
          </c:cat>
          <c:val>
            <c:numRef>
              <c:f>'グラフ用データ（保護者・施設員）②'!$D$125:$D$129</c:f>
            </c:numRef>
          </c:val>
          <c:extLst>
            <c:ext xmlns:c16="http://schemas.microsoft.com/office/drawing/2014/chart" uri="{C3380CC4-5D6E-409C-BE32-E72D297353CC}">
              <c16:uniqueId val="{0000000A-5A38-467A-A4D9-33A829F47452}"/>
            </c:ext>
          </c:extLst>
        </c:ser>
        <c:ser>
          <c:idx val="1"/>
          <c:order val="1"/>
          <c:dPt>
            <c:idx val="0"/>
            <c:bubble3D val="0"/>
            <c:spPr>
              <a:solidFill>
                <a:schemeClr val="accent1"/>
              </a:solidFill>
              <a:ln w="0">
                <a:solidFill>
                  <a:schemeClr val="lt1"/>
                </a:solidFill>
              </a:ln>
              <a:effectLst/>
            </c:spPr>
            <c:extLst>
              <c:ext xmlns:c16="http://schemas.microsoft.com/office/drawing/2014/chart" uri="{C3380CC4-5D6E-409C-BE32-E72D297353CC}">
                <c16:uniqueId val="{0000000C-5A38-467A-A4D9-33A829F4745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5A38-467A-A4D9-33A829F4745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5A38-467A-A4D9-33A829F4745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5A38-467A-A4D9-33A829F4745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5A38-467A-A4D9-33A829F47452}"/>
              </c:ext>
            </c:extLst>
          </c:dPt>
          <c:dLbls>
            <c:dLbl>
              <c:idx val="0"/>
              <c:layout>
                <c:manualLayout>
                  <c:x val="5.4736660632703979E-2"/>
                  <c:y val="5.1565377532228396E-2"/>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5A38-467A-A4D9-33A829F47452}"/>
                </c:ext>
              </c:extLst>
            </c:dLbl>
            <c:dLbl>
              <c:idx val="1"/>
              <c:layout>
                <c:manualLayout>
                  <c:x val="1.6420998189811221E-2"/>
                  <c:y val="-0.18416206261510129"/>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5A38-467A-A4D9-33A829F47452}"/>
                </c:ext>
              </c:extLst>
            </c:dLbl>
            <c:dLbl>
              <c:idx val="2"/>
              <c:layout>
                <c:manualLayout>
                  <c:x val="-3.8315662442892855E-2"/>
                  <c:y val="-2.2099447513812154E-2"/>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5A38-467A-A4D9-33A829F47452}"/>
                </c:ext>
              </c:extLst>
            </c:dLbl>
            <c:dLbl>
              <c:idx val="3"/>
              <c:layout>
                <c:manualLayout>
                  <c:x val="-5.7473493664339334E-2"/>
                  <c:y val="2.2099447513812154E-2"/>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5A38-467A-A4D9-33A829F47452}"/>
                </c:ext>
              </c:extLst>
            </c:dLbl>
            <c:dLbl>
              <c:idx val="4"/>
              <c:layout>
                <c:manualLayout>
                  <c:x val="1.3684165158176019E-2"/>
                  <c:y val="-7.3664825046040518E-3"/>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5A38-467A-A4D9-33A829F4745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1"/>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'グラフ用データ（保護者・施設員）②'!$C$125:$C$129</c:f>
              <c:strCache>
                <c:ptCount val="5"/>
                <c:pt idx="0">
                  <c:v>とても思う</c:v>
                </c:pt>
                <c:pt idx="1">
                  <c:v>思う</c:v>
                </c:pt>
                <c:pt idx="2">
                  <c:v>あまり思わない</c:v>
                </c:pt>
                <c:pt idx="3">
                  <c:v>思わない</c:v>
                </c:pt>
                <c:pt idx="4">
                  <c:v>未記入</c:v>
                </c:pt>
              </c:strCache>
            </c:strRef>
          </c:cat>
          <c:val>
            <c:numRef>
              <c:f>'グラフ用データ（保護者・施設員）②'!$E$125:$E$129</c:f>
              <c:numCache>
                <c:formatCode>0.0%</c:formatCode>
                <c:ptCount val="5"/>
                <c:pt idx="0">
                  <c:v>4.7826086956521741E-2</c:v>
                </c:pt>
                <c:pt idx="1">
                  <c:v>0.6</c:v>
                </c:pt>
                <c:pt idx="2">
                  <c:v>0.30434782608695654</c:v>
                </c:pt>
                <c:pt idx="3">
                  <c:v>6.5217391304347823E-3</c:v>
                </c:pt>
                <c:pt idx="4">
                  <c:v>4.1304347826086954E-2</c:v>
                </c:pt>
              </c:numCache>
            </c:numRef>
          </c:val>
          <c:extLst>
            <c:ext xmlns:c16="http://schemas.microsoft.com/office/drawing/2014/chart" uri="{C3380CC4-5D6E-409C-BE32-E72D297353CC}">
              <c16:uniqueId val="{00000015-5A38-467A-A4D9-33A829F47452}"/>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ja-JP"/>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ＭＳ ゴシック" panose="020B0609070205080204" pitchFamily="49" charset="-128"/>
                <a:ea typeface="ＭＳ ゴシック" panose="020B0609070205080204" pitchFamily="49" charset="-128"/>
                <a:cs typeface="+mn-cs"/>
              </a:defRPr>
            </a:pPr>
            <a:r>
              <a:rPr lang="en-US" altLang="ja-JP" sz="800" b="1">
                <a:solidFill>
                  <a:sysClr val="windowText" lastClr="000000"/>
                </a:solidFill>
                <a:latin typeface="ＭＳ ゴシック" panose="020B0609070205080204" pitchFamily="49" charset="-128"/>
                <a:ea typeface="ＭＳ ゴシック" panose="020B0609070205080204" pitchFamily="49" charset="-128"/>
              </a:rPr>
              <a:t>Q4-1</a:t>
            </a:r>
            <a:r>
              <a:rPr lang="ja-JP" altLang="en-US" sz="800" b="1">
                <a:solidFill>
                  <a:sysClr val="windowText" lastClr="000000"/>
                </a:solidFill>
                <a:latin typeface="ＭＳ ゴシック" panose="020B0609070205080204" pitchFamily="49" charset="-128"/>
                <a:ea typeface="ＭＳ ゴシック" panose="020B0609070205080204" pitchFamily="49" charset="-128"/>
              </a:rPr>
              <a:t>　施設の木質化や「木育」を通して。子どもたちの過ごし方に変化があったと思うか。</a:t>
            </a:r>
            <a:endParaRPr lang="en-US" altLang="ja-JP" sz="800" b="1">
              <a:solidFill>
                <a:sysClr val="windowText" lastClr="000000"/>
              </a:solidFill>
              <a:latin typeface="ＭＳ ゴシック" panose="020B0609070205080204" pitchFamily="49" charset="-128"/>
              <a:ea typeface="ＭＳ ゴシック" panose="020B0609070205080204" pitchFamily="49" charset="-128"/>
            </a:endParaRPr>
          </a:p>
        </c:rich>
      </c:tx>
      <c:layout>
        <c:manualLayout>
          <c:xMode val="edge"/>
          <c:yMode val="edge"/>
          <c:x val="0.17006098612188605"/>
          <c:y val="4.4189283228949203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ＭＳ ゴシック" panose="020B0609070205080204" pitchFamily="49" charset="-128"/>
              <a:ea typeface="ＭＳ ゴシック" panose="020B0609070205080204" pitchFamily="49" charset="-128"/>
              <a:cs typeface="+mn-cs"/>
            </a:defRPr>
          </a:pPr>
          <a:endParaRPr lang="ja-JP"/>
        </a:p>
      </c:txPr>
    </c:title>
    <c:autoTitleDeleted val="0"/>
    <c:plotArea>
      <c:layout>
        <c:manualLayout>
          <c:layoutTarget val="inner"/>
          <c:xMode val="edge"/>
          <c:yMode val="edge"/>
          <c:x val="0.25079734505646067"/>
          <c:y val="0.32688471352354448"/>
          <c:w val="0.40256911636045495"/>
          <c:h val="0.6709485272674249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2CF-47BF-96E6-9263965559F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2CF-47BF-96E6-9263965559F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2CF-47BF-96E6-9263965559F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2CF-47BF-96E6-9263965559F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2CF-47BF-96E6-9263965559F0}"/>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'グラフ用データ（保護者・施設員）②'!$C$114:$C$118</c:f>
              <c:strCache>
                <c:ptCount val="5"/>
                <c:pt idx="0">
                  <c:v>とても思う</c:v>
                </c:pt>
                <c:pt idx="1">
                  <c:v>思う</c:v>
                </c:pt>
                <c:pt idx="2">
                  <c:v>あまり思わない</c:v>
                </c:pt>
                <c:pt idx="3">
                  <c:v>思わない</c:v>
                </c:pt>
                <c:pt idx="4">
                  <c:v>未記入</c:v>
                </c:pt>
              </c:strCache>
            </c:strRef>
          </c:cat>
          <c:val>
            <c:numRef>
              <c:f>'グラフ用データ（保護者・施設員）②'!$D$114:$D$118</c:f>
            </c:numRef>
          </c:val>
          <c:extLst>
            <c:ext xmlns:c16="http://schemas.microsoft.com/office/drawing/2014/chart" uri="{C3380CC4-5D6E-409C-BE32-E72D297353CC}">
              <c16:uniqueId val="{0000000A-22CF-47BF-96E6-9263965559F0}"/>
            </c:ext>
          </c:extLst>
        </c:ser>
        <c:ser>
          <c:idx val="1"/>
          <c:order val="1"/>
          <c:dPt>
            <c:idx val="0"/>
            <c:bubble3D val="0"/>
            <c:spPr>
              <a:solidFill>
                <a:schemeClr val="accent1"/>
              </a:solidFill>
              <a:ln w="0">
                <a:solidFill>
                  <a:schemeClr val="lt1"/>
                </a:solidFill>
              </a:ln>
              <a:effectLst/>
            </c:spPr>
            <c:extLst>
              <c:ext xmlns:c16="http://schemas.microsoft.com/office/drawing/2014/chart" uri="{C3380CC4-5D6E-409C-BE32-E72D297353CC}">
                <c16:uniqueId val="{0000000C-22CF-47BF-96E6-9263965559F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22CF-47BF-96E6-9263965559F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22CF-47BF-96E6-9263965559F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22CF-47BF-96E6-9263965559F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22CF-47BF-96E6-9263965559F0}"/>
              </c:ext>
            </c:extLst>
          </c:dPt>
          <c:dLbls>
            <c:dLbl>
              <c:idx val="0"/>
              <c:layout>
                <c:manualLayout>
                  <c:x val="3.8315662442892855E-2"/>
                  <c:y val="5.1565377532228326E-2"/>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22CF-47BF-96E6-9263965559F0}"/>
                </c:ext>
              </c:extLst>
            </c:dLbl>
            <c:dLbl>
              <c:idx val="1"/>
              <c:layout>
                <c:manualLayout>
                  <c:x val="1.6420998189811221E-2"/>
                  <c:y val="-0.18416206261510129"/>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22CF-47BF-96E6-9263965559F0}"/>
                </c:ext>
              </c:extLst>
            </c:dLbl>
            <c:dLbl>
              <c:idx val="2"/>
              <c:layout>
                <c:manualLayout>
                  <c:x val="-3.8315662442892855E-2"/>
                  <c:y val="-2.2099447513812154E-2"/>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22CF-47BF-96E6-9263965559F0}"/>
                </c:ext>
              </c:extLst>
            </c:dLbl>
            <c:dLbl>
              <c:idx val="3"/>
              <c:layout>
                <c:manualLayout>
                  <c:x val="-6.2947159727609683E-2"/>
                  <c:y val="-2.2099447513812154E-2"/>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22CF-47BF-96E6-9263965559F0}"/>
                </c:ext>
              </c:extLst>
            </c:dLbl>
            <c:dLbl>
              <c:idx val="4"/>
              <c:layout>
                <c:manualLayout>
                  <c:x val="4.1052495474528009E-2"/>
                  <c:y val="-7.3664825046040518E-3"/>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22CF-47BF-96E6-9263965559F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1"/>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'グラフ用データ（保護者・施設員）②'!$C$114:$C$118</c:f>
              <c:strCache>
                <c:ptCount val="5"/>
                <c:pt idx="0">
                  <c:v>とても思う</c:v>
                </c:pt>
                <c:pt idx="1">
                  <c:v>思う</c:v>
                </c:pt>
                <c:pt idx="2">
                  <c:v>あまり思わない</c:v>
                </c:pt>
                <c:pt idx="3">
                  <c:v>思わない</c:v>
                </c:pt>
                <c:pt idx="4">
                  <c:v>未記入</c:v>
                </c:pt>
              </c:strCache>
            </c:strRef>
          </c:cat>
          <c:val>
            <c:numRef>
              <c:f>'グラフ用データ（保護者・施設員）②'!$E$114:$E$118</c:f>
              <c:numCache>
                <c:formatCode>0.0%</c:formatCode>
                <c:ptCount val="5"/>
                <c:pt idx="0">
                  <c:v>7.6086956521739135E-2</c:v>
                </c:pt>
                <c:pt idx="1">
                  <c:v>0.61739130434782608</c:v>
                </c:pt>
                <c:pt idx="2">
                  <c:v>0.26304347826086955</c:v>
                </c:pt>
                <c:pt idx="3">
                  <c:v>4.3478260869565218E-3</c:v>
                </c:pt>
                <c:pt idx="4">
                  <c:v>3.9130434782608699E-2</c:v>
                </c:pt>
              </c:numCache>
            </c:numRef>
          </c:val>
          <c:extLst>
            <c:ext xmlns:c16="http://schemas.microsoft.com/office/drawing/2014/chart" uri="{C3380CC4-5D6E-409C-BE32-E72D297353CC}">
              <c16:uniqueId val="{00000015-22CF-47BF-96E6-9263965559F0}"/>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ja-JP"/>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ＭＳ ゴシック" panose="020B0609070205080204" pitchFamily="49" charset="-128"/>
                <a:ea typeface="ＭＳ ゴシック" panose="020B0609070205080204" pitchFamily="49" charset="-128"/>
                <a:cs typeface="+mn-cs"/>
              </a:defRPr>
            </a:pPr>
            <a:r>
              <a:rPr lang="en-US" altLang="ja-JP" sz="800" b="1">
                <a:solidFill>
                  <a:sysClr val="windowText" lastClr="000000"/>
                </a:solidFill>
                <a:latin typeface="ＭＳ ゴシック" panose="020B0609070205080204" pitchFamily="49" charset="-128"/>
                <a:ea typeface="ＭＳ ゴシック" panose="020B0609070205080204" pitchFamily="49" charset="-128"/>
              </a:rPr>
              <a:t>Q4-4</a:t>
            </a:r>
            <a:r>
              <a:rPr lang="ja-JP" altLang="en-US" sz="800" b="1">
                <a:solidFill>
                  <a:sysClr val="windowText" lastClr="000000"/>
                </a:solidFill>
                <a:latin typeface="ＭＳ ゴシック" panose="020B0609070205080204" pitchFamily="49" charset="-128"/>
                <a:ea typeface="ＭＳ ゴシック" panose="020B0609070205080204" pitchFamily="49" charset="-128"/>
              </a:rPr>
              <a:t>　「木育」は子どもたちに有効だと思うか。</a:t>
            </a:r>
            <a:endParaRPr lang="en-US" altLang="ja-JP" sz="800" b="1">
              <a:solidFill>
                <a:sysClr val="windowText" lastClr="000000"/>
              </a:solidFill>
              <a:latin typeface="ＭＳ ゴシック" panose="020B0609070205080204" pitchFamily="49" charset="-128"/>
              <a:ea typeface="ＭＳ ゴシック" panose="020B0609070205080204" pitchFamily="49" charset="-128"/>
            </a:endParaRPr>
          </a:p>
        </c:rich>
      </c:tx>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ＭＳ ゴシック" panose="020B0609070205080204" pitchFamily="49" charset="-128"/>
              <a:ea typeface="ＭＳ ゴシック" panose="020B0609070205080204" pitchFamily="49" charset="-128"/>
              <a:cs typeface="+mn-cs"/>
            </a:defRPr>
          </a:pPr>
          <a:endParaRPr lang="ja-JP"/>
        </a:p>
      </c:txPr>
    </c:title>
    <c:autoTitleDeleted val="0"/>
    <c:plotArea>
      <c:layout>
        <c:manualLayout>
          <c:layoutTarget val="inner"/>
          <c:xMode val="edge"/>
          <c:yMode val="edge"/>
          <c:x val="0.25079734505646067"/>
          <c:y val="0.32688471352354448"/>
          <c:w val="0.40256911636045495"/>
          <c:h val="0.6709485272674249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3E4-4EEA-A8E1-F509FEB9565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3E4-4EEA-A8E1-F509FEB9565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3E4-4EEA-A8E1-F509FEB9565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3E4-4EEA-A8E1-F509FEB9565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3E4-4EEA-A8E1-F509FEB9565D}"/>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'グラフ用データ（保護者・施設員）②'!$C$147:$C$152</c:f>
              <c:strCache>
                <c:ptCount val="6"/>
                <c:pt idx="0">
                  <c:v>とても有効だと思う</c:v>
                </c:pt>
                <c:pt idx="1">
                  <c:v>有効だと思う</c:v>
                </c:pt>
                <c:pt idx="2">
                  <c:v>あまり有効と思わない</c:v>
                </c:pt>
                <c:pt idx="3">
                  <c:v>有効と思わない</c:v>
                </c:pt>
                <c:pt idx="4">
                  <c:v>よく知らないのでわからない</c:v>
                </c:pt>
                <c:pt idx="5">
                  <c:v>未記入</c:v>
                </c:pt>
              </c:strCache>
            </c:strRef>
          </c:cat>
          <c:val>
            <c:numRef>
              <c:f>'グラフ用データ（保護者・施設員）②'!$D$147:$D$152</c:f>
            </c:numRef>
          </c:val>
          <c:extLst>
            <c:ext xmlns:c16="http://schemas.microsoft.com/office/drawing/2014/chart" uri="{C3380CC4-5D6E-409C-BE32-E72D297353CC}">
              <c16:uniqueId val="{0000000A-E3E4-4EEA-A8E1-F509FEB9565D}"/>
            </c:ext>
          </c:extLst>
        </c:ser>
        <c:ser>
          <c:idx val="1"/>
          <c:order val="1"/>
          <c:dPt>
            <c:idx val="0"/>
            <c:bubble3D val="0"/>
            <c:spPr>
              <a:solidFill>
                <a:schemeClr val="accent1"/>
              </a:solidFill>
              <a:ln w="0">
                <a:solidFill>
                  <a:schemeClr val="lt1"/>
                </a:solidFill>
              </a:ln>
              <a:effectLst/>
            </c:spPr>
            <c:extLst>
              <c:ext xmlns:c16="http://schemas.microsoft.com/office/drawing/2014/chart" uri="{C3380CC4-5D6E-409C-BE32-E72D297353CC}">
                <c16:uniqueId val="{0000000C-E3E4-4EEA-A8E1-F509FEB9565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E3E4-4EEA-A8E1-F509FEB9565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E3E4-4EEA-A8E1-F509FEB9565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E3E4-4EEA-A8E1-F509FEB9565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E3E4-4EEA-A8E1-F509FEB9565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6-E3E4-4EEA-A8E1-F509FEB9565D}"/>
              </c:ext>
            </c:extLst>
          </c:dPt>
          <c:dLbls>
            <c:dLbl>
              <c:idx val="0"/>
              <c:layout>
                <c:manualLayout>
                  <c:x val="-2.7368330316352037E-3"/>
                  <c:y val="6.6298342541436461E-2"/>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E3E4-4EEA-A8E1-F509FEB9565D}"/>
                </c:ext>
              </c:extLst>
            </c:dLbl>
            <c:dLbl>
              <c:idx val="1"/>
              <c:layout>
                <c:manualLayout>
                  <c:x val="-0.15052581673993623"/>
                  <c:y val="-0.21362799263351751"/>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E3E4-4EEA-A8E1-F509FEB9565D}"/>
                </c:ext>
              </c:extLst>
            </c:dLbl>
            <c:dLbl>
              <c:idx val="2"/>
              <c:layout>
                <c:manualLayout>
                  <c:x val="-4.1052495474528085E-2"/>
                  <c:y val="6.6298342541436461E-2"/>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E3E4-4EEA-A8E1-F509FEB9565D}"/>
                </c:ext>
              </c:extLst>
            </c:dLbl>
            <c:dLbl>
              <c:idx val="3"/>
              <c:layout>
                <c:manualLayout>
                  <c:x val="-4.9262994569433644E-2"/>
                  <c:y val="-5.8931860036832415E-2"/>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E3E4-4EEA-A8E1-F509FEB9565D}"/>
                </c:ext>
              </c:extLst>
            </c:dLbl>
            <c:dLbl>
              <c:idx val="4"/>
              <c:layout>
                <c:manualLayout>
                  <c:x val="2.189466425308163E-2"/>
                  <c:y val="-3.6832412523020289E-2"/>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E3E4-4EEA-A8E1-F509FEB9565D}"/>
                </c:ext>
              </c:extLst>
            </c:dLbl>
            <c:dLbl>
              <c:idx val="5"/>
              <c:layout>
                <c:manualLayout>
                  <c:x val="3.0105163347987192E-2"/>
                  <c:y val="-2.2099447513812154E-2"/>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E3E4-4EEA-A8E1-F509FEB9565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1"/>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'グラフ用データ（保護者・施設員）②'!$C$147:$C$152</c:f>
              <c:strCache>
                <c:ptCount val="6"/>
                <c:pt idx="0">
                  <c:v>とても有効だと思う</c:v>
                </c:pt>
                <c:pt idx="1">
                  <c:v>有効だと思う</c:v>
                </c:pt>
                <c:pt idx="2">
                  <c:v>あまり有効と思わない</c:v>
                </c:pt>
                <c:pt idx="3">
                  <c:v>有効と思わない</c:v>
                </c:pt>
                <c:pt idx="4">
                  <c:v>よく知らないのでわからない</c:v>
                </c:pt>
                <c:pt idx="5">
                  <c:v>未記入</c:v>
                </c:pt>
              </c:strCache>
            </c:strRef>
          </c:cat>
          <c:val>
            <c:numRef>
              <c:f>'グラフ用データ（保護者・施設員）②'!$E$147:$E$152</c:f>
              <c:numCache>
                <c:formatCode>0.0%</c:formatCode>
                <c:ptCount val="6"/>
                <c:pt idx="0">
                  <c:v>0.16956521739130434</c:v>
                </c:pt>
                <c:pt idx="1">
                  <c:v>0.70217391304347831</c:v>
                </c:pt>
                <c:pt idx="2">
                  <c:v>3.4782608695652174E-2</c:v>
                </c:pt>
                <c:pt idx="3">
                  <c:v>2.1739130434782609E-3</c:v>
                </c:pt>
                <c:pt idx="4">
                  <c:v>6.9565217391304349E-2</c:v>
                </c:pt>
                <c:pt idx="5">
                  <c:v>2.1739130434782608E-2</c:v>
                </c:pt>
              </c:numCache>
            </c:numRef>
          </c:val>
          <c:extLst>
            <c:ext xmlns:c16="http://schemas.microsoft.com/office/drawing/2014/chart" uri="{C3380CC4-5D6E-409C-BE32-E72D297353CC}">
              <c16:uniqueId val="{00000017-E3E4-4EEA-A8E1-F509FEB9565D}"/>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3545384018619089"/>
          <c:y val="0.12386711329592089"/>
          <c:w val="0.36454615981380917"/>
          <c:h val="0.8730755064456722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ja-JP"/>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solidFill>
                <a:latin typeface="ＭＳ ゴシック" panose="020B0609070205080204" pitchFamily="49" charset="-128"/>
                <a:ea typeface="ＭＳ ゴシック" panose="020B0609070205080204" pitchFamily="49" charset="-128"/>
                <a:cs typeface="+mn-cs"/>
              </a:defRPr>
            </a:pPr>
            <a:r>
              <a:rPr lang="en-US" altLang="ja-JP" sz="800" b="1">
                <a:solidFill>
                  <a:schemeClr val="tx1"/>
                </a:solidFill>
                <a:latin typeface="ＭＳ ゴシック" panose="020B0609070205080204" pitchFamily="49" charset="-128"/>
                <a:ea typeface="ＭＳ ゴシック" panose="020B0609070205080204" pitchFamily="49" charset="-128"/>
              </a:rPr>
              <a:t>Q1-1</a:t>
            </a:r>
            <a:r>
              <a:rPr lang="ja-JP" altLang="en-US" sz="800" b="1">
                <a:solidFill>
                  <a:schemeClr val="tx1"/>
                </a:solidFill>
                <a:latin typeface="ＭＳ ゴシック" panose="020B0609070205080204" pitchFamily="49" charset="-128"/>
                <a:ea typeface="ＭＳ ゴシック" panose="020B0609070205080204" pitchFamily="49" charset="-128"/>
              </a:rPr>
              <a:t>　木を使った床や壁等を見て、以前よりいいなと思ったか。</a:t>
            </a:r>
            <a:endParaRPr lang="en-US" altLang="ja-JP" sz="800" b="1">
              <a:solidFill>
                <a:schemeClr val="tx1"/>
              </a:solidFill>
              <a:latin typeface="ＭＳ ゴシック" panose="020B0609070205080204" pitchFamily="49" charset="-128"/>
              <a:ea typeface="ＭＳ ゴシック" panose="020B0609070205080204" pitchFamily="49" charset="-128"/>
            </a:endParaRPr>
          </a:p>
        </c:rich>
      </c:tx>
      <c:layout/>
      <c:overlay val="0"/>
      <c:spPr>
        <a:noFill/>
        <a:ln>
          <a:noFill/>
        </a:ln>
        <a:effectLst/>
      </c:spPr>
      <c:txPr>
        <a:bodyPr rot="0" spcFirstLastPara="1" vertOverflow="ellipsis" vert="horz" wrap="square" anchor="ctr" anchorCtr="1"/>
        <a:lstStyle/>
        <a:p>
          <a:pPr>
            <a:defRPr sz="800" b="0" i="0" u="none" strike="noStrike" kern="1200" spc="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title>
    <c:autoTitleDeleted val="0"/>
    <c:plotArea>
      <c:layout>
        <c:manualLayout>
          <c:layoutTarget val="inner"/>
          <c:xMode val="edge"/>
          <c:yMode val="edge"/>
          <c:x val="0.25079734505646067"/>
          <c:y val="0.32688471352354448"/>
          <c:w val="0.40256911636045495"/>
          <c:h val="0.6709485272674249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EA8-4E22-87C4-FC729D35C39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EA8-4E22-87C4-FC729D35C39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EA8-4E22-87C4-FC729D35C39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EA8-4E22-87C4-FC729D35C39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EA8-4E22-87C4-FC729D35C39E}"/>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'グラフ用データ（リーダー）②'!$C$4:$C$8</c:f>
              <c:strCache>
                <c:ptCount val="5"/>
                <c:pt idx="0">
                  <c:v>とても思う</c:v>
                </c:pt>
                <c:pt idx="1">
                  <c:v>思う</c:v>
                </c:pt>
                <c:pt idx="2">
                  <c:v>あまり思わない</c:v>
                </c:pt>
                <c:pt idx="3">
                  <c:v>思わない</c:v>
                </c:pt>
                <c:pt idx="4">
                  <c:v>未記入</c:v>
                </c:pt>
              </c:strCache>
            </c:strRef>
          </c:cat>
          <c:val>
            <c:numRef>
              <c:f>'グラフ用データ（リーダー）②'!$D$4:$D$8</c:f>
            </c:numRef>
          </c:val>
          <c:extLst>
            <c:ext xmlns:c16="http://schemas.microsoft.com/office/drawing/2014/chart" uri="{C3380CC4-5D6E-409C-BE32-E72D297353CC}">
              <c16:uniqueId val="{0000000A-1EA8-4E22-87C4-FC729D35C39E}"/>
            </c:ext>
          </c:extLst>
        </c:ser>
        <c:ser>
          <c:idx val="1"/>
          <c:order val="1"/>
          <c:dPt>
            <c:idx val="0"/>
            <c:bubble3D val="0"/>
            <c:spPr>
              <a:solidFill>
                <a:schemeClr val="accent1"/>
              </a:solidFill>
              <a:ln w="0">
                <a:solidFill>
                  <a:schemeClr val="lt1"/>
                </a:solidFill>
              </a:ln>
              <a:effectLst/>
            </c:spPr>
            <c:extLst>
              <c:ext xmlns:c16="http://schemas.microsoft.com/office/drawing/2014/chart" uri="{C3380CC4-5D6E-409C-BE32-E72D297353CC}">
                <c16:uniqueId val="{0000000C-1EA8-4E22-87C4-FC729D35C39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1EA8-4E22-87C4-FC729D35C39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1EA8-4E22-87C4-FC729D35C39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1EA8-4E22-87C4-FC729D35C39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1EA8-4E22-87C4-FC729D35C39E}"/>
              </c:ext>
            </c:extLst>
          </c:dPt>
          <c:dLbls>
            <c:dLbl>
              <c:idx val="2"/>
              <c:layout>
                <c:manualLayout>
                  <c:x val="4.3789328506163211E-2"/>
                  <c:y val="-1.47297610763164E-2"/>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1EA8-4E22-87C4-FC729D35C39E}"/>
                </c:ext>
              </c:extLst>
            </c:dLbl>
            <c:dLbl>
              <c:idx val="3"/>
              <c:delete val="1"/>
              <c:extLst>
                <c:ext xmlns:c15="http://schemas.microsoft.com/office/drawing/2012/chart" uri="{CE6537A1-D6FC-4f65-9D91-7224C49458BB}"/>
                <c:ext xmlns:c16="http://schemas.microsoft.com/office/drawing/2014/chart" uri="{C3380CC4-5D6E-409C-BE32-E72D297353CC}">
                  <c16:uniqueId val="{00000012-1EA8-4E22-87C4-FC729D35C39E}"/>
                </c:ext>
              </c:extLst>
            </c:dLbl>
            <c:dLbl>
              <c:idx val="4"/>
              <c:delete val="1"/>
              <c:extLst>
                <c:ext xmlns:c15="http://schemas.microsoft.com/office/drawing/2012/chart" uri="{CE6537A1-D6FC-4f65-9D91-7224C49458BB}"/>
                <c:ext xmlns:c16="http://schemas.microsoft.com/office/drawing/2014/chart" uri="{C3380CC4-5D6E-409C-BE32-E72D297353CC}">
                  <c16:uniqueId val="{00000014-1EA8-4E22-87C4-FC729D35C39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1"/>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'グラフ用データ（リーダー）②'!$C$4:$C$8</c:f>
              <c:strCache>
                <c:ptCount val="5"/>
                <c:pt idx="0">
                  <c:v>とても思う</c:v>
                </c:pt>
                <c:pt idx="1">
                  <c:v>思う</c:v>
                </c:pt>
                <c:pt idx="2">
                  <c:v>あまり思わない</c:v>
                </c:pt>
                <c:pt idx="3">
                  <c:v>思わない</c:v>
                </c:pt>
                <c:pt idx="4">
                  <c:v>未記入</c:v>
                </c:pt>
              </c:strCache>
            </c:strRef>
          </c:cat>
          <c:val>
            <c:numRef>
              <c:f>'グラフ用データ（リーダー）②'!$E$4:$E$8</c:f>
              <c:numCache>
                <c:formatCode>0.0%</c:formatCode>
                <c:ptCount val="5"/>
                <c:pt idx="0">
                  <c:v>0.73188405797101452</c:v>
                </c:pt>
                <c:pt idx="1">
                  <c:v>0.2608695652173913</c:v>
                </c:pt>
                <c:pt idx="2">
                  <c:v>7.246376811594203E-3</c:v>
                </c:pt>
                <c:pt idx="3">
                  <c:v>0</c:v>
                </c:pt>
                <c:pt idx="4">
                  <c:v>0</c:v>
                </c:pt>
              </c:numCache>
            </c:numRef>
          </c:val>
          <c:extLst>
            <c:ext xmlns:c16="http://schemas.microsoft.com/office/drawing/2014/chart" uri="{C3380CC4-5D6E-409C-BE32-E72D297353CC}">
              <c16:uniqueId val="{00000015-1EA8-4E22-87C4-FC729D35C39E}"/>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ja-JP"/>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solidFill>
                <a:latin typeface="ＭＳ ゴシック" panose="020B0609070205080204" pitchFamily="49" charset="-128"/>
                <a:ea typeface="ＭＳ ゴシック" panose="020B0609070205080204" pitchFamily="49" charset="-128"/>
                <a:cs typeface="+mn-cs"/>
              </a:defRPr>
            </a:pPr>
            <a:r>
              <a:rPr lang="en-US" altLang="ja-JP" sz="800" b="1">
                <a:solidFill>
                  <a:schemeClr val="tx1"/>
                </a:solidFill>
                <a:latin typeface="ＭＳ ゴシック" panose="020B0609070205080204" pitchFamily="49" charset="-128"/>
                <a:ea typeface="ＭＳ ゴシック" panose="020B0609070205080204" pitchFamily="49" charset="-128"/>
              </a:rPr>
              <a:t>Q1-2</a:t>
            </a:r>
            <a:r>
              <a:rPr lang="ja-JP" altLang="en-US" sz="800" b="1">
                <a:solidFill>
                  <a:schemeClr val="tx1"/>
                </a:solidFill>
                <a:latin typeface="ＭＳ ゴシック" panose="020B0609070205080204" pitchFamily="49" charset="-128"/>
                <a:ea typeface="ＭＳ ゴシック" panose="020B0609070205080204" pitchFamily="49" charset="-128"/>
              </a:rPr>
              <a:t>　床や壁等に木を使ったことにより、保護者や職員に変化はあったか。</a:t>
            </a:r>
          </a:p>
        </c:rich>
      </c:tx>
      <c:layout/>
      <c:overlay val="0"/>
      <c:spPr>
        <a:noFill/>
        <a:ln>
          <a:noFill/>
        </a:ln>
        <a:effectLst/>
      </c:spPr>
      <c:txPr>
        <a:bodyPr rot="0" spcFirstLastPara="1" vertOverflow="ellipsis" vert="horz" wrap="square" anchor="ctr" anchorCtr="1"/>
        <a:lstStyle/>
        <a:p>
          <a:pPr>
            <a:defRPr sz="800" b="0" i="0" u="none" strike="noStrike" kern="1200" spc="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title>
    <c:autoTitleDeleted val="0"/>
    <c:plotArea>
      <c:layout>
        <c:manualLayout>
          <c:layoutTarget val="inner"/>
          <c:xMode val="edge"/>
          <c:yMode val="edge"/>
          <c:x val="0.25079734505646067"/>
          <c:y val="0.32688471352354448"/>
          <c:w val="0.40256911636045495"/>
          <c:h val="0.6709485272674249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019-466E-83C0-E4AA41B8AAE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019-466E-83C0-E4AA41B8AAE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019-466E-83C0-E4AA41B8AAE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019-466E-83C0-E4AA41B8AAE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019-466E-83C0-E4AA41B8AAE1}"/>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'グラフ用データ（リーダー）②'!$C$15:$C$19</c:f>
              <c:strCache>
                <c:ptCount val="5"/>
                <c:pt idx="0">
                  <c:v>とてもあった</c:v>
                </c:pt>
                <c:pt idx="1">
                  <c:v>あった</c:v>
                </c:pt>
                <c:pt idx="2">
                  <c:v>あまりない</c:v>
                </c:pt>
                <c:pt idx="3">
                  <c:v>ない</c:v>
                </c:pt>
                <c:pt idx="4">
                  <c:v>未記入</c:v>
                </c:pt>
              </c:strCache>
            </c:strRef>
          </c:cat>
          <c:val>
            <c:numRef>
              <c:f>'グラフ用データ（リーダー）②'!$D$15:$D$19</c:f>
            </c:numRef>
          </c:val>
          <c:extLst>
            <c:ext xmlns:c16="http://schemas.microsoft.com/office/drawing/2014/chart" uri="{C3380CC4-5D6E-409C-BE32-E72D297353CC}">
              <c16:uniqueId val="{0000000A-C019-466E-83C0-E4AA41B8AAE1}"/>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C-C019-466E-83C0-E4AA41B8AAE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C019-466E-83C0-E4AA41B8AAE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C019-466E-83C0-E4AA41B8AAE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C019-466E-83C0-E4AA41B8AAE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C019-466E-83C0-E4AA41B8AAE1}"/>
              </c:ext>
            </c:extLst>
          </c:dPt>
          <c:dLbls>
            <c:dLbl>
              <c:idx val="2"/>
              <c:layout>
                <c:manualLayout>
                  <c:x val="-3.8315662442892855E-2"/>
                  <c:y val="7.3648805381582002E-3"/>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C019-466E-83C0-E4AA41B8AAE1}"/>
                </c:ext>
              </c:extLst>
            </c:dLbl>
            <c:dLbl>
              <c:idx val="3"/>
              <c:layout>
                <c:manualLayout>
                  <c:x val="-3.8315662442892855E-2"/>
                  <c:y val="-5.8919044305265601E-2"/>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C019-466E-83C0-E4AA41B8AAE1}"/>
                </c:ext>
              </c:extLst>
            </c:dLbl>
            <c:dLbl>
              <c:idx val="4"/>
              <c:layout>
                <c:manualLayout>
                  <c:x val="7.9368157917420912E-2"/>
                  <c:y val="-2.2094641614474601E-2"/>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C019-466E-83C0-E4AA41B8AAE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1"/>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'グラフ用データ（リーダー）②'!$C$15:$C$19</c:f>
              <c:strCache>
                <c:ptCount val="5"/>
                <c:pt idx="0">
                  <c:v>とてもあった</c:v>
                </c:pt>
                <c:pt idx="1">
                  <c:v>あった</c:v>
                </c:pt>
                <c:pt idx="2">
                  <c:v>あまりない</c:v>
                </c:pt>
                <c:pt idx="3">
                  <c:v>ない</c:v>
                </c:pt>
                <c:pt idx="4">
                  <c:v>未記入</c:v>
                </c:pt>
              </c:strCache>
            </c:strRef>
          </c:cat>
          <c:val>
            <c:numRef>
              <c:f>'グラフ用データ（リーダー）②'!$E$15:$E$19</c:f>
              <c:numCache>
                <c:formatCode>0.0%</c:formatCode>
                <c:ptCount val="5"/>
                <c:pt idx="0">
                  <c:v>0.27536231884057971</c:v>
                </c:pt>
                <c:pt idx="1">
                  <c:v>0.63043478260869568</c:v>
                </c:pt>
                <c:pt idx="2">
                  <c:v>7.9710144927536225E-2</c:v>
                </c:pt>
                <c:pt idx="3">
                  <c:v>7.246376811594203E-3</c:v>
                </c:pt>
                <c:pt idx="4">
                  <c:v>7.246376811594203E-3</c:v>
                </c:pt>
              </c:numCache>
            </c:numRef>
          </c:val>
          <c:extLst>
            <c:ext xmlns:c16="http://schemas.microsoft.com/office/drawing/2014/chart" uri="{C3380CC4-5D6E-409C-BE32-E72D297353CC}">
              <c16:uniqueId val="{00000015-C019-466E-83C0-E4AA41B8AAE1}"/>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ja-JP"/>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solidFill>
                <a:latin typeface="ＭＳ ゴシック" panose="020B0609070205080204" pitchFamily="49" charset="-128"/>
                <a:ea typeface="ＭＳ ゴシック" panose="020B0609070205080204" pitchFamily="49" charset="-128"/>
                <a:cs typeface="+mn-cs"/>
              </a:defRPr>
            </a:pPr>
            <a:r>
              <a:rPr lang="en-US" altLang="ja-JP" sz="800" b="1">
                <a:solidFill>
                  <a:schemeClr val="tx1"/>
                </a:solidFill>
                <a:latin typeface="ＭＳ ゴシック" panose="020B0609070205080204" pitchFamily="49" charset="-128"/>
                <a:ea typeface="ＭＳ ゴシック" panose="020B0609070205080204" pitchFamily="49" charset="-128"/>
              </a:rPr>
              <a:t>Q1-3</a:t>
            </a:r>
            <a:r>
              <a:rPr lang="ja-JP" altLang="en-US" sz="800" b="1">
                <a:solidFill>
                  <a:schemeClr val="tx1"/>
                </a:solidFill>
                <a:latin typeface="ＭＳ ゴシック" panose="020B0609070205080204" pitchFamily="49" charset="-128"/>
                <a:ea typeface="ＭＳ ゴシック" panose="020B0609070205080204" pitchFamily="49" charset="-128"/>
              </a:rPr>
              <a:t>　今後も施設で床や壁等に木を使った取組みを進めていきたいと思うか。</a:t>
            </a:r>
          </a:p>
        </c:rich>
      </c:tx>
      <c:layout/>
      <c:overlay val="0"/>
      <c:spPr>
        <a:noFill/>
        <a:ln>
          <a:noFill/>
        </a:ln>
        <a:effectLst/>
      </c:spPr>
      <c:txPr>
        <a:bodyPr rot="0" spcFirstLastPara="1" vertOverflow="ellipsis" vert="horz" wrap="square" anchor="ctr" anchorCtr="1"/>
        <a:lstStyle/>
        <a:p>
          <a:pPr>
            <a:defRPr sz="800" b="0" i="0" u="none" strike="noStrike" kern="1200" spc="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title>
    <c:autoTitleDeleted val="0"/>
    <c:plotArea>
      <c:layout>
        <c:manualLayout>
          <c:layoutTarget val="inner"/>
          <c:xMode val="edge"/>
          <c:yMode val="edge"/>
          <c:x val="0.25079734505646067"/>
          <c:y val="0.32688471352354448"/>
          <c:w val="0.40256911636045495"/>
          <c:h val="0.6709485272674249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B61-4A2B-9B47-3BC1DEFE224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B61-4A2B-9B47-3BC1DEFE224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B61-4A2B-9B47-3BC1DEFE224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B61-4A2B-9B47-3BC1DEFE224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B61-4A2B-9B47-3BC1DEFE2245}"/>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'グラフ用データ（リーダー）②'!$C$26:$C$30</c:f>
              <c:strCache>
                <c:ptCount val="5"/>
                <c:pt idx="0">
                  <c:v>とても思う</c:v>
                </c:pt>
                <c:pt idx="1">
                  <c:v>思う</c:v>
                </c:pt>
                <c:pt idx="2">
                  <c:v>あまり思わない</c:v>
                </c:pt>
                <c:pt idx="3">
                  <c:v>思わない</c:v>
                </c:pt>
                <c:pt idx="4">
                  <c:v>未記入</c:v>
                </c:pt>
              </c:strCache>
            </c:strRef>
          </c:cat>
          <c:val>
            <c:numRef>
              <c:f>'グラフ用データ（リーダー）②'!$D$26:$D$30</c:f>
            </c:numRef>
          </c:val>
          <c:extLst>
            <c:ext xmlns:c16="http://schemas.microsoft.com/office/drawing/2014/chart" uri="{C3380CC4-5D6E-409C-BE32-E72D297353CC}">
              <c16:uniqueId val="{0000000A-3B61-4A2B-9B47-3BC1DEFE2245}"/>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C-3B61-4A2B-9B47-3BC1DEFE224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3B61-4A2B-9B47-3BC1DEFE224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3B61-4A2B-9B47-3BC1DEFE224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3B61-4A2B-9B47-3BC1DEFE224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3B61-4A2B-9B47-3BC1DEFE2245}"/>
              </c:ext>
            </c:extLst>
          </c:dPt>
          <c:dLbls>
            <c:dLbl>
              <c:idx val="2"/>
              <c:layout>
                <c:manualLayout>
                  <c:x val="-3.8315662442892855E-2"/>
                  <c:y val="7.3648805381582002E-3"/>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3B61-4A2B-9B47-3BC1DEFE2245}"/>
                </c:ext>
              </c:extLst>
            </c:dLbl>
            <c:dLbl>
              <c:idx val="3"/>
              <c:delete val="1"/>
              <c:extLst>
                <c:ext xmlns:c15="http://schemas.microsoft.com/office/drawing/2012/chart" uri="{CE6537A1-D6FC-4f65-9D91-7224C49458BB}"/>
                <c:ext xmlns:c16="http://schemas.microsoft.com/office/drawing/2014/chart" uri="{C3380CC4-5D6E-409C-BE32-E72D297353CC}">
                  <c16:uniqueId val="{00000012-3B61-4A2B-9B47-3BC1DEFE2245}"/>
                </c:ext>
              </c:extLst>
            </c:dLbl>
            <c:dLbl>
              <c:idx val="4"/>
              <c:delete val="1"/>
              <c:extLst>
                <c:ext xmlns:c15="http://schemas.microsoft.com/office/drawing/2012/chart" uri="{CE6537A1-D6FC-4f65-9D91-7224C49458BB}"/>
                <c:ext xmlns:c16="http://schemas.microsoft.com/office/drawing/2014/chart" uri="{C3380CC4-5D6E-409C-BE32-E72D297353CC}">
                  <c16:uniqueId val="{00000014-3B61-4A2B-9B47-3BC1DEFE224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1"/>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'グラフ用データ（リーダー）②'!$C$26:$C$30</c:f>
              <c:strCache>
                <c:ptCount val="5"/>
                <c:pt idx="0">
                  <c:v>とても思う</c:v>
                </c:pt>
                <c:pt idx="1">
                  <c:v>思う</c:v>
                </c:pt>
                <c:pt idx="2">
                  <c:v>あまり思わない</c:v>
                </c:pt>
                <c:pt idx="3">
                  <c:v>思わない</c:v>
                </c:pt>
                <c:pt idx="4">
                  <c:v>未記入</c:v>
                </c:pt>
              </c:strCache>
            </c:strRef>
          </c:cat>
          <c:val>
            <c:numRef>
              <c:f>'グラフ用データ（リーダー）②'!$E$26:$E$30</c:f>
              <c:numCache>
                <c:formatCode>0.0%</c:formatCode>
                <c:ptCount val="5"/>
                <c:pt idx="0">
                  <c:v>0.38405797101449274</c:v>
                </c:pt>
                <c:pt idx="1">
                  <c:v>0.59420289855072461</c:v>
                </c:pt>
                <c:pt idx="2">
                  <c:v>2.1739130434782608E-2</c:v>
                </c:pt>
                <c:pt idx="3">
                  <c:v>0</c:v>
                </c:pt>
                <c:pt idx="4">
                  <c:v>0</c:v>
                </c:pt>
              </c:numCache>
            </c:numRef>
          </c:val>
          <c:extLst>
            <c:ext xmlns:c16="http://schemas.microsoft.com/office/drawing/2014/chart" uri="{C3380CC4-5D6E-409C-BE32-E72D297353CC}">
              <c16:uniqueId val="{00000015-3B61-4A2B-9B47-3BC1DEFE2245}"/>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ja-JP"/>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solidFill>
                <a:latin typeface="ＭＳ ゴシック" panose="020B0609070205080204" pitchFamily="49" charset="-128"/>
                <a:ea typeface="ＭＳ ゴシック" panose="020B0609070205080204" pitchFamily="49" charset="-128"/>
                <a:cs typeface="+mn-cs"/>
              </a:defRPr>
            </a:pPr>
            <a:r>
              <a:rPr lang="en-US" altLang="ja-JP" sz="800" b="1">
                <a:solidFill>
                  <a:schemeClr val="tx1"/>
                </a:solidFill>
                <a:latin typeface="ＭＳ ゴシック" panose="020B0609070205080204" pitchFamily="49" charset="-128"/>
                <a:ea typeface="ＭＳ ゴシック" panose="020B0609070205080204" pitchFamily="49" charset="-128"/>
              </a:rPr>
              <a:t>Q1-5</a:t>
            </a:r>
            <a:r>
              <a:rPr lang="ja-JP" altLang="en-US" sz="800" b="1">
                <a:solidFill>
                  <a:schemeClr val="tx1"/>
                </a:solidFill>
                <a:latin typeface="ＭＳ ゴシック" panose="020B0609070205080204" pitchFamily="49" charset="-128"/>
                <a:ea typeface="ＭＳ ゴシック" panose="020B0609070205080204" pitchFamily="49" charset="-128"/>
              </a:rPr>
              <a:t>　家庭でも、床や壁等に木を使いたいと思うか。</a:t>
            </a:r>
          </a:p>
        </c:rich>
      </c:tx>
      <c:layout/>
      <c:overlay val="0"/>
      <c:spPr>
        <a:noFill/>
        <a:ln>
          <a:noFill/>
        </a:ln>
        <a:effectLst/>
      </c:spPr>
      <c:txPr>
        <a:bodyPr rot="0" spcFirstLastPara="1" vertOverflow="ellipsis" vert="horz" wrap="square" anchor="ctr" anchorCtr="1"/>
        <a:lstStyle/>
        <a:p>
          <a:pPr>
            <a:defRPr sz="800" b="0" i="0" u="none" strike="noStrike" kern="1200" spc="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title>
    <c:autoTitleDeleted val="0"/>
    <c:plotArea>
      <c:layout>
        <c:manualLayout>
          <c:layoutTarget val="inner"/>
          <c:xMode val="edge"/>
          <c:yMode val="edge"/>
          <c:x val="0.25079734505646067"/>
          <c:y val="0.32688471352354448"/>
          <c:w val="0.40256911636045495"/>
          <c:h val="0.6709485272674249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5D8-4EA5-9A8B-9E8E72F6E18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5D8-4EA5-9A8B-9E8E72F6E18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5D8-4EA5-9A8B-9E8E72F6E18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5D8-4EA5-9A8B-9E8E72F6E18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5D8-4EA5-9A8B-9E8E72F6E18B}"/>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'グラフ用データ（リーダー）②'!$C$47:$C$51</c:f>
              <c:strCache>
                <c:ptCount val="5"/>
                <c:pt idx="0">
                  <c:v>とても思う</c:v>
                </c:pt>
                <c:pt idx="1">
                  <c:v>思う</c:v>
                </c:pt>
                <c:pt idx="2">
                  <c:v>あまり思わない</c:v>
                </c:pt>
                <c:pt idx="3">
                  <c:v>思わない</c:v>
                </c:pt>
                <c:pt idx="4">
                  <c:v>未記入</c:v>
                </c:pt>
              </c:strCache>
            </c:strRef>
          </c:cat>
          <c:val>
            <c:numRef>
              <c:f>'グラフ用データ（リーダー）②'!$D$47:$D$51</c:f>
            </c:numRef>
          </c:val>
          <c:extLst>
            <c:ext xmlns:c16="http://schemas.microsoft.com/office/drawing/2014/chart" uri="{C3380CC4-5D6E-409C-BE32-E72D297353CC}">
              <c16:uniqueId val="{0000000A-C5D8-4EA5-9A8B-9E8E72F6E18B}"/>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C-C5D8-4EA5-9A8B-9E8E72F6E18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C5D8-4EA5-9A8B-9E8E72F6E18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C5D8-4EA5-9A8B-9E8E72F6E18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C5D8-4EA5-9A8B-9E8E72F6E18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C5D8-4EA5-9A8B-9E8E72F6E18B}"/>
              </c:ext>
            </c:extLst>
          </c:dPt>
          <c:dLbls>
            <c:dLbl>
              <c:idx val="2"/>
              <c:layout>
                <c:manualLayout>
                  <c:x val="-2.1894664253081682E-2"/>
                  <c:y val="0"/>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C5D8-4EA5-9A8B-9E8E72F6E18B}"/>
                </c:ext>
              </c:extLst>
            </c:dLbl>
            <c:dLbl>
              <c:idx val="3"/>
              <c:delete val="1"/>
              <c:extLst>
                <c:ext xmlns:c15="http://schemas.microsoft.com/office/drawing/2012/chart" uri="{CE6537A1-D6FC-4f65-9D91-7224C49458BB}"/>
                <c:ext xmlns:c16="http://schemas.microsoft.com/office/drawing/2014/chart" uri="{C3380CC4-5D6E-409C-BE32-E72D297353CC}">
                  <c16:uniqueId val="{00000012-C5D8-4EA5-9A8B-9E8E72F6E18B}"/>
                </c:ext>
              </c:extLst>
            </c:dLbl>
            <c:dLbl>
              <c:idx val="4"/>
              <c:layout>
                <c:manualLayout>
                  <c:x val="6.5683992759244886E-2"/>
                  <c:y val="-2.9459522152632801E-2"/>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C5D8-4EA5-9A8B-9E8E72F6E18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1"/>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'グラフ用データ（リーダー）②'!$C$47:$C$51</c:f>
              <c:strCache>
                <c:ptCount val="5"/>
                <c:pt idx="0">
                  <c:v>とても思う</c:v>
                </c:pt>
                <c:pt idx="1">
                  <c:v>思う</c:v>
                </c:pt>
                <c:pt idx="2">
                  <c:v>あまり思わない</c:v>
                </c:pt>
                <c:pt idx="3">
                  <c:v>思わない</c:v>
                </c:pt>
                <c:pt idx="4">
                  <c:v>未記入</c:v>
                </c:pt>
              </c:strCache>
            </c:strRef>
          </c:cat>
          <c:val>
            <c:numRef>
              <c:f>'グラフ用データ（リーダー）②'!$E$47:$E$51</c:f>
              <c:numCache>
                <c:formatCode>0.0%</c:formatCode>
                <c:ptCount val="5"/>
                <c:pt idx="0">
                  <c:v>0.36956521739130432</c:v>
                </c:pt>
                <c:pt idx="1">
                  <c:v>0.54347826086956519</c:v>
                </c:pt>
                <c:pt idx="2">
                  <c:v>7.9710144927536225E-2</c:v>
                </c:pt>
                <c:pt idx="3">
                  <c:v>0</c:v>
                </c:pt>
                <c:pt idx="4">
                  <c:v>7.246376811594203E-3</c:v>
                </c:pt>
              </c:numCache>
            </c:numRef>
          </c:val>
          <c:extLst>
            <c:ext xmlns:c16="http://schemas.microsoft.com/office/drawing/2014/chart" uri="{C3380CC4-5D6E-409C-BE32-E72D297353CC}">
              <c16:uniqueId val="{00000015-C5D8-4EA5-9A8B-9E8E72F6E18B}"/>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ja-JP"/>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solidFill>
                <a:latin typeface="ＭＳ ゴシック" panose="020B0609070205080204" pitchFamily="49" charset="-128"/>
                <a:ea typeface="ＭＳ ゴシック" panose="020B0609070205080204" pitchFamily="49" charset="-128"/>
                <a:cs typeface="+mn-cs"/>
              </a:defRPr>
            </a:pPr>
            <a:r>
              <a:rPr lang="en-US" altLang="ja-JP" sz="800" b="1">
                <a:solidFill>
                  <a:schemeClr val="tx1"/>
                </a:solidFill>
                <a:latin typeface="ＭＳ ゴシック" panose="020B0609070205080204" pitchFamily="49" charset="-128"/>
                <a:ea typeface="ＭＳ ゴシック" panose="020B0609070205080204" pitchFamily="49" charset="-128"/>
              </a:rPr>
              <a:t>Q2-1</a:t>
            </a:r>
            <a:r>
              <a:rPr lang="ja-JP" altLang="en-US" sz="800" b="1">
                <a:solidFill>
                  <a:schemeClr val="tx1"/>
                </a:solidFill>
                <a:latin typeface="ＭＳ ゴシック" panose="020B0609070205080204" pitchFamily="49" charset="-128"/>
                <a:ea typeface="ＭＳ ゴシック" panose="020B0609070205080204" pitchFamily="49" charset="-128"/>
              </a:rPr>
              <a:t>　取組みを始める前から「木育」について知っていたか。</a:t>
            </a:r>
          </a:p>
        </c:rich>
      </c:tx>
      <c:layout/>
      <c:overlay val="0"/>
      <c:spPr>
        <a:noFill/>
        <a:ln>
          <a:noFill/>
        </a:ln>
        <a:effectLst/>
      </c:spPr>
      <c:txPr>
        <a:bodyPr rot="0" spcFirstLastPara="1" vertOverflow="ellipsis" vert="horz" wrap="square" anchor="ctr" anchorCtr="1"/>
        <a:lstStyle/>
        <a:p>
          <a:pPr>
            <a:defRPr sz="800" b="0" i="0" u="none" strike="noStrike" kern="1200" spc="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title>
    <c:autoTitleDeleted val="0"/>
    <c:plotArea>
      <c:layout>
        <c:manualLayout>
          <c:layoutTarget val="inner"/>
          <c:xMode val="edge"/>
          <c:yMode val="edge"/>
          <c:x val="0.25079734505646067"/>
          <c:y val="0.32688471352354448"/>
          <c:w val="0.40256911636045495"/>
          <c:h val="0.6709485272674249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402-4C5E-B269-BD074195678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402-4C5E-B269-BD074195678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402-4C5E-B269-BD074195678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402-4C5E-B269-BD074195678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402-4C5E-B269-BD0741956788}"/>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'グラフ用データ（リーダー）②'!$C$58:$C$60</c:f>
              <c:strCache>
                <c:ptCount val="3"/>
                <c:pt idx="0">
                  <c:v>以前から知っていた</c:v>
                </c:pt>
                <c:pt idx="1">
                  <c:v>この施設での木育の取組みを通して知った</c:v>
                </c:pt>
                <c:pt idx="2">
                  <c:v>未記入</c:v>
                </c:pt>
              </c:strCache>
            </c:strRef>
          </c:cat>
          <c:val>
            <c:numRef>
              <c:f>'グラフ用データ（リーダー）②'!$D$58:$D$60</c:f>
            </c:numRef>
          </c:val>
          <c:extLst>
            <c:ext xmlns:c16="http://schemas.microsoft.com/office/drawing/2014/chart" uri="{C3380CC4-5D6E-409C-BE32-E72D297353CC}">
              <c16:uniqueId val="{0000000A-A402-4C5E-B269-BD0741956788}"/>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C-A402-4C5E-B269-BD074195678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A402-4C5E-B269-BD074195678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A402-4C5E-B269-BD074195678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A402-4C5E-B269-BD074195678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A402-4C5E-B269-BD0741956788}"/>
              </c:ext>
            </c:extLst>
          </c:dPt>
          <c:dLbls>
            <c:dLbl>
              <c:idx val="2"/>
              <c:layout>
                <c:manualLayout>
                  <c:x val="-2.1894664253081682E-2"/>
                  <c:y val="0"/>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A402-4C5E-B269-BD0741956788}"/>
                </c:ext>
              </c:extLst>
            </c:dLbl>
            <c:dLbl>
              <c:idx val="3"/>
              <c:delete val="1"/>
              <c:extLst>
                <c:ext xmlns:c15="http://schemas.microsoft.com/office/drawing/2012/chart" uri="{CE6537A1-D6FC-4f65-9D91-7224C49458BB}"/>
                <c:ext xmlns:c16="http://schemas.microsoft.com/office/drawing/2014/chart" uri="{C3380CC4-5D6E-409C-BE32-E72D297353CC}">
                  <c16:uniqueId val="{00000012-A402-4C5E-B269-BD0741956788}"/>
                </c:ext>
              </c:extLst>
            </c:dLbl>
            <c:dLbl>
              <c:idx val="4"/>
              <c:layout>
                <c:manualLayout>
                  <c:x val="6.5683992759244886E-2"/>
                  <c:y val="-2.9459522152632801E-2"/>
                </c:manualLayout>
              </c:layout>
              <c:dLblPos val="bestFi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402-4C5E-B269-BD074195678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1"/>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'グラフ用データ（リーダー）②'!$C$58:$C$60</c:f>
              <c:strCache>
                <c:ptCount val="3"/>
                <c:pt idx="0">
                  <c:v>以前から知っていた</c:v>
                </c:pt>
                <c:pt idx="1">
                  <c:v>この施設での木育の取組みを通して知った</c:v>
                </c:pt>
                <c:pt idx="2">
                  <c:v>未記入</c:v>
                </c:pt>
              </c:strCache>
            </c:strRef>
          </c:cat>
          <c:val>
            <c:numRef>
              <c:f>'グラフ用データ（リーダー）②'!$E$58:$E$60</c:f>
              <c:numCache>
                <c:formatCode>0.0%</c:formatCode>
                <c:ptCount val="3"/>
                <c:pt idx="0">
                  <c:v>0.31159420289855072</c:v>
                </c:pt>
                <c:pt idx="1">
                  <c:v>0.6811594202898551</c:v>
                </c:pt>
                <c:pt idx="2">
                  <c:v>7.246376811594203E-3</c:v>
                </c:pt>
              </c:numCache>
            </c:numRef>
          </c:val>
          <c:extLst>
            <c:ext xmlns:c16="http://schemas.microsoft.com/office/drawing/2014/chart" uri="{C3380CC4-5D6E-409C-BE32-E72D297353CC}">
              <c16:uniqueId val="{00000015-A402-4C5E-B269-BD0741956788}"/>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8856133091974825"/>
          <c:y val="0.17594525632103916"/>
          <c:w val="0.29501767089044045"/>
          <c:h val="0.82044769195082345"/>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ja-JP"/>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solidFill>
                <a:latin typeface="ＭＳ ゴシック" panose="020B0609070205080204" pitchFamily="49" charset="-128"/>
                <a:ea typeface="ＭＳ ゴシック" panose="020B0609070205080204" pitchFamily="49" charset="-128"/>
                <a:cs typeface="+mn-cs"/>
              </a:defRPr>
            </a:pPr>
            <a:r>
              <a:rPr lang="en-US" altLang="ja-JP" sz="800" b="1">
                <a:solidFill>
                  <a:schemeClr val="tx1"/>
                </a:solidFill>
                <a:latin typeface="ＭＳ ゴシック" panose="020B0609070205080204" pitchFamily="49" charset="-128"/>
                <a:ea typeface="ＭＳ ゴシック" panose="020B0609070205080204" pitchFamily="49" charset="-128"/>
              </a:rPr>
              <a:t>Q2-2</a:t>
            </a:r>
            <a:r>
              <a:rPr lang="ja-JP" altLang="en-US" sz="800" b="1">
                <a:solidFill>
                  <a:schemeClr val="tx1"/>
                </a:solidFill>
                <a:latin typeface="ＭＳ ゴシック" panose="020B0609070205080204" pitchFamily="49" charset="-128"/>
                <a:ea typeface="ＭＳ ゴシック" panose="020B0609070205080204" pitchFamily="49" charset="-128"/>
              </a:rPr>
              <a:t>　「木育」の取組みは続けていくべきだと思うか。</a:t>
            </a:r>
          </a:p>
        </c:rich>
      </c:tx>
      <c:layout/>
      <c:overlay val="0"/>
      <c:spPr>
        <a:noFill/>
        <a:ln>
          <a:noFill/>
        </a:ln>
        <a:effectLst/>
      </c:spPr>
      <c:txPr>
        <a:bodyPr rot="0" spcFirstLastPara="1" vertOverflow="ellipsis" vert="horz" wrap="square" anchor="ctr" anchorCtr="1"/>
        <a:lstStyle/>
        <a:p>
          <a:pPr>
            <a:defRPr sz="800" b="0" i="0" u="none" strike="noStrike" kern="1200" spc="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title>
    <c:autoTitleDeleted val="0"/>
    <c:plotArea>
      <c:layout>
        <c:manualLayout>
          <c:layoutTarget val="inner"/>
          <c:xMode val="edge"/>
          <c:yMode val="edge"/>
          <c:x val="0.25079734505646067"/>
          <c:y val="0.32688471352354448"/>
          <c:w val="0.40256911636045495"/>
          <c:h val="0.6709485272674249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CB5-4034-BCAB-4C53AA12DBE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CB5-4034-BCAB-4C53AA12DBE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CB5-4034-BCAB-4C53AA12DBE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CB5-4034-BCAB-4C53AA12DBE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CB5-4034-BCAB-4C53AA12DBEF}"/>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'グラフ用データ（リーダー）②'!$C$69:$C$73</c:f>
              <c:strCache>
                <c:ptCount val="5"/>
                <c:pt idx="0">
                  <c:v>とても思う</c:v>
                </c:pt>
                <c:pt idx="1">
                  <c:v>思う</c:v>
                </c:pt>
                <c:pt idx="2">
                  <c:v>あまり思わない</c:v>
                </c:pt>
                <c:pt idx="3">
                  <c:v>思わない</c:v>
                </c:pt>
                <c:pt idx="4">
                  <c:v>未記入</c:v>
                </c:pt>
              </c:strCache>
            </c:strRef>
          </c:cat>
          <c:val>
            <c:numRef>
              <c:f>'グラフ用データ（リーダー）②'!$D$69:$D$73</c:f>
            </c:numRef>
          </c:val>
          <c:extLst>
            <c:ext xmlns:c16="http://schemas.microsoft.com/office/drawing/2014/chart" uri="{C3380CC4-5D6E-409C-BE32-E72D297353CC}">
              <c16:uniqueId val="{0000000A-9CB5-4034-BCAB-4C53AA12DBEF}"/>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C-9CB5-4034-BCAB-4C53AA12DBE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9CB5-4034-BCAB-4C53AA12DBE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9CB5-4034-BCAB-4C53AA12DBE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9CB5-4034-BCAB-4C53AA12DBE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9CB5-4034-BCAB-4C53AA12DBEF}"/>
              </c:ext>
            </c:extLst>
          </c:dPt>
          <c:dLbls>
            <c:dLbl>
              <c:idx val="2"/>
              <c:layout>
                <c:manualLayout>
                  <c:x val="-2.1894664253081682E-2"/>
                  <c:y val="0"/>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9CB5-4034-BCAB-4C53AA12DBEF}"/>
                </c:ext>
              </c:extLst>
            </c:dLbl>
            <c:dLbl>
              <c:idx val="3"/>
              <c:delete val="1"/>
              <c:extLst>
                <c:ext xmlns:c15="http://schemas.microsoft.com/office/drawing/2012/chart" uri="{CE6537A1-D6FC-4f65-9D91-7224C49458BB}"/>
                <c:ext xmlns:c16="http://schemas.microsoft.com/office/drawing/2014/chart" uri="{C3380CC4-5D6E-409C-BE32-E72D297353CC}">
                  <c16:uniqueId val="{00000012-9CB5-4034-BCAB-4C53AA12DBEF}"/>
                </c:ext>
              </c:extLst>
            </c:dLbl>
            <c:dLbl>
              <c:idx val="4"/>
              <c:delete val="1"/>
              <c:extLst>
                <c:ext xmlns:c15="http://schemas.microsoft.com/office/drawing/2012/chart" uri="{CE6537A1-D6FC-4f65-9D91-7224C49458BB}"/>
                <c:ext xmlns:c16="http://schemas.microsoft.com/office/drawing/2014/chart" uri="{C3380CC4-5D6E-409C-BE32-E72D297353CC}">
                  <c16:uniqueId val="{00000014-9CB5-4034-BCAB-4C53AA12DBE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1"/>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'グラフ用データ（リーダー）②'!$C$69:$C$73</c:f>
              <c:strCache>
                <c:ptCount val="5"/>
                <c:pt idx="0">
                  <c:v>とても思う</c:v>
                </c:pt>
                <c:pt idx="1">
                  <c:v>思う</c:v>
                </c:pt>
                <c:pt idx="2">
                  <c:v>あまり思わない</c:v>
                </c:pt>
                <c:pt idx="3">
                  <c:v>思わない</c:v>
                </c:pt>
                <c:pt idx="4">
                  <c:v>未記入</c:v>
                </c:pt>
              </c:strCache>
            </c:strRef>
          </c:cat>
          <c:val>
            <c:numRef>
              <c:f>'グラフ用データ（リーダー）②'!$E$69:$E$73</c:f>
              <c:numCache>
                <c:formatCode>0.0%</c:formatCode>
                <c:ptCount val="5"/>
                <c:pt idx="0">
                  <c:v>0.36956521739130432</c:v>
                </c:pt>
                <c:pt idx="1">
                  <c:v>0.60869565217391308</c:v>
                </c:pt>
                <c:pt idx="2">
                  <c:v>2.1739130434782608E-2</c:v>
                </c:pt>
                <c:pt idx="3">
                  <c:v>0</c:v>
                </c:pt>
                <c:pt idx="4">
                  <c:v>0</c:v>
                </c:pt>
              </c:numCache>
            </c:numRef>
          </c:val>
          <c:extLst>
            <c:ext xmlns:c16="http://schemas.microsoft.com/office/drawing/2014/chart" uri="{C3380CC4-5D6E-409C-BE32-E72D297353CC}">
              <c16:uniqueId val="{00000015-9CB5-4034-BCAB-4C53AA12DBEF}"/>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ja-JP"/>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solidFill>
                <a:latin typeface="ＭＳ ゴシック" panose="020B0609070205080204" pitchFamily="49" charset="-128"/>
                <a:ea typeface="ＭＳ ゴシック" panose="020B0609070205080204" pitchFamily="49" charset="-128"/>
                <a:cs typeface="+mn-cs"/>
              </a:defRPr>
            </a:pPr>
            <a:r>
              <a:rPr lang="en-US" altLang="ja-JP" sz="800" b="1">
                <a:solidFill>
                  <a:schemeClr val="tx1"/>
                </a:solidFill>
                <a:latin typeface="ＭＳ ゴシック" panose="020B0609070205080204" pitchFamily="49" charset="-128"/>
                <a:ea typeface="ＭＳ ゴシック" panose="020B0609070205080204" pitchFamily="49" charset="-128"/>
              </a:rPr>
              <a:t>Q2-4</a:t>
            </a:r>
            <a:r>
              <a:rPr lang="ja-JP" altLang="en-US" sz="800" b="1">
                <a:solidFill>
                  <a:schemeClr val="tx1"/>
                </a:solidFill>
                <a:latin typeface="ＭＳ ゴシック" panose="020B0609070205080204" pitchFamily="49" charset="-128"/>
                <a:ea typeface="ＭＳ ゴシック" panose="020B0609070205080204" pitchFamily="49" charset="-128"/>
              </a:rPr>
              <a:t>　「木育」や内装に木を使った取組みを他の施設や地域に広くＰＲしていこうと思うか。</a:t>
            </a:r>
          </a:p>
        </c:rich>
      </c:tx>
      <c:layout/>
      <c:overlay val="0"/>
      <c:spPr>
        <a:noFill/>
        <a:ln>
          <a:noFill/>
        </a:ln>
        <a:effectLst/>
      </c:spPr>
      <c:txPr>
        <a:bodyPr rot="0" spcFirstLastPara="1" vertOverflow="ellipsis" vert="horz" wrap="square" anchor="ctr" anchorCtr="1"/>
        <a:lstStyle/>
        <a:p>
          <a:pPr>
            <a:defRPr sz="800" b="0" i="0" u="none" strike="noStrike" kern="1200" spc="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title>
    <c:autoTitleDeleted val="0"/>
    <c:plotArea>
      <c:layout>
        <c:manualLayout>
          <c:layoutTarget val="inner"/>
          <c:xMode val="edge"/>
          <c:yMode val="edge"/>
          <c:x val="0.25079734505646067"/>
          <c:y val="0.32688471352354448"/>
          <c:w val="0.40256911636045495"/>
          <c:h val="0.6709485272674249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199-4771-B409-A99538EF3B6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199-4771-B409-A99538EF3B6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199-4771-B409-A99538EF3B6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199-4771-B409-A99538EF3B6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199-4771-B409-A99538EF3B65}"/>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'グラフ用データ（リーダー）②'!$C$88:$C$92</c:f>
              <c:strCache>
                <c:ptCount val="5"/>
                <c:pt idx="0">
                  <c:v>とても思っている</c:v>
                </c:pt>
                <c:pt idx="1">
                  <c:v>思っている</c:v>
                </c:pt>
                <c:pt idx="2">
                  <c:v>あまり思っていない</c:v>
                </c:pt>
                <c:pt idx="3">
                  <c:v>思っていない</c:v>
                </c:pt>
                <c:pt idx="4">
                  <c:v>未記入</c:v>
                </c:pt>
              </c:strCache>
            </c:strRef>
          </c:cat>
          <c:val>
            <c:numRef>
              <c:f>'グラフ用データ（リーダー）②'!$D$88:$D$92</c:f>
            </c:numRef>
          </c:val>
          <c:extLst>
            <c:ext xmlns:c16="http://schemas.microsoft.com/office/drawing/2014/chart" uri="{C3380CC4-5D6E-409C-BE32-E72D297353CC}">
              <c16:uniqueId val="{0000000A-7199-4771-B409-A99538EF3B65}"/>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C-7199-4771-B409-A99538EF3B6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7199-4771-B409-A99538EF3B6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7199-4771-B409-A99538EF3B6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7199-4771-B409-A99538EF3B6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7199-4771-B409-A99538EF3B65}"/>
              </c:ext>
            </c:extLst>
          </c:dPt>
          <c:dLbls>
            <c:dLbl>
              <c:idx val="0"/>
              <c:layout>
                <c:manualLayout>
                  <c:x val="3.2841996379622443E-2"/>
                  <c:y val="2.9459522152632766E-2"/>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7199-4771-B409-A99538EF3B65}"/>
                </c:ext>
              </c:extLst>
            </c:dLbl>
            <c:dLbl>
              <c:idx val="1"/>
              <c:layout>
                <c:manualLayout>
                  <c:x val="0.1450521506766658"/>
                  <c:y val="-6.6283924843423797E-2"/>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7199-4771-B409-A99538EF3B65}"/>
                </c:ext>
              </c:extLst>
            </c:dLbl>
            <c:dLbl>
              <c:idx val="2"/>
              <c:layout>
                <c:manualLayout>
                  <c:x val="-1.9157831221446427E-2"/>
                  <c:y val="2.9459522152632766E-2"/>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7199-4771-B409-A99538EF3B65}"/>
                </c:ext>
              </c:extLst>
            </c:dLbl>
            <c:dLbl>
              <c:idx val="3"/>
              <c:delete val="1"/>
              <c:extLst>
                <c:ext xmlns:c15="http://schemas.microsoft.com/office/drawing/2012/chart" uri="{CE6537A1-D6FC-4f65-9D91-7224C49458BB}"/>
                <c:ext xmlns:c16="http://schemas.microsoft.com/office/drawing/2014/chart" uri="{C3380CC4-5D6E-409C-BE32-E72D297353CC}">
                  <c16:uniqueId val="{00000012-7199-4771-B409-A99538EF3B65}"/>
                </c:ext>
              </c:extLst>
            </c:dLbl>
            <c:dLbl>
              <c:idx val="4"/>
              <c:layout>
                <c:manualLayout>
                  <c:x val="-3.8315662442892855E-2"/>
                  <c:y val="-7.3648805381582002E-3"/>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7199-4771-B409-A99538EF3B6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1"/>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'グラフ用データ（リーダー）②'!$C$88:$C$92</c:f>
              <c:strCache>
                <c:ptCount val="5"/>
                <c:pt idx="0">
                  <c:v>とても思っている</c:v>
                </c:pt>
                <c:pt idx="1">
                  <c:v>思っている</c:v>
                </c:pt>
                <c:pt idx="2">
                  <c:v>あまり思っていない</c:v>
                </c:pt>
                <c:pt idx="3">
                  <c:v>思っていない</c:v>
                </c:pt>
                <c:pt idx="4">
                  <c:v>未記入</c:v>
                </c:pt>
              </c:strCache>
            </c:strRef>
          </c:cat>
          <c:val>
            <c:numRef>
              <c:f>'グラフ用データ（リーダー）②'!$E$88:$E$92</c:f>
              <c:numCache>
                <c:formatCode>0.0%</c:formatCode>
                <c:ptCount val="5"/>
                <c:pt idx="0">
                  <c:v>0.13768115942028986</c:v>
                </c:pt>
                <c:pt idx="1">
                  <c:v>0.70289855072463769</c:v>
                </c:pt>
                <c:pt idx="2">
                  <c:v>0.13043478260869565</c:v>
                </c:pt>
                <c:pt idx="3">
                  <c:v>0</c:v>
                </c:pt>
                <c:pt idx="4">
                  <c:v>2.8985507246376812E-2</c:v>
                </c:pt>
              </c:numCache>
            </c:numRef>
          </c:val>
          <c:extLst>
            <c:ext xmlns:c16="http://schemas.microsoft.com/office/drawing/2014/chart" uri="{C3380CC4-5D6E-409C-BE32-E72D297353CC}">
              <c16:uniqueId val="{00000015-7199-4771-B409-A99538EF3B65}"/>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9812710111197307"/>
          <c:y val="0.16779169566225929"/>
          <c:w val="0.28545190069821569"/>
          <c:h val="0.8176061238691718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solidFill>
                <a:latin typeface="ＭＳ ゴシック" panose="020B0609070205080204" pitchFamily="49" charset="-128"/>
                <a:ea typeface="ＭＳ ゴシック" panose="020B0609070205080204" pitchFamily="49" charset="-128"/>
                <a:cs typeface="+mn-cs"/>
              </a:defRPr>
            </a:pPr>
            <a:r>
              <a:rPr lang="en-US" altLang="ja-JP" sz="800" b="1">
                <a:solidFill>
                  <a:schemeClr val="tx1"/>
                </a:solidFill>
                <a:latin typeface="ＭＳ ゴシック" panose="020B0609070205080204" pitchFamily="49" charset="-128"/>
                <a:ea typeface="ＭＳ ゴシック" panose="020B0609070205080204" pitchFamily="49" charset="-128"/>
              </a:rPr>
              <a:t>Q2-1</a:t>
            </a:r>
            <a:r>
              <a:rPr lang="ja-JP" altLang="en-US" sz="800" b="1">
                <a:solidFill>
                  <a:schemeClr val="tx1"/>
                </a:solidFill>
                <a:latin typeface="ＭＳ ゴシック" panose="020B0609070205080204" pitchFamily="49" charset="-128"/>
                <a:ea typeface="ＭＳ ゴシック" panose="020B0609070205080204" pitchFamily="49" charset="-128"/>
              </a:rPr>
              <a:t>　木を使った床や壁等を見て、以前よりいいなと思ったか。</a:t>
            </a:r>
            <a:endParaRPr lang="en-US" altLang="ja-JP" sz="800" b="1">
              <a:solidFill>
                <a:schemeClr val="tx1"/>
              </a:solidFill>
              <a:latin typeface="ＭＳ ゴシック" panose="020B0609070205080204" pitchFamily="49" charset="-128"/>
              <a:ea typeface="ＭＳ ゴシック" panose="020B0609070205080204" pitchFamily="49" charset="-128"/>
            </a:endParaRPr>
          </a:p>
        </c:rich>
      </c:tx>
      <c:layout/>
      <c:overlay val="0"/>
      <c:spPr>
        <a:noFill/>
        <a:ln>
          <a:noFill/>
        </a:ln>
        <a:effectLst/>
      </c:spPr>
      <c:txPr>
        <a:bodyPr rot="0" spcFirstLastPara="1" vertOverflow="ellipsis" vert="horz" wrap="square" anchor="ctr" anchorCtr="1"/>
        <a:lstStyle/>
        <a:p>
          <a:pPr>
            <a:defRPr sz="800" b="0" i="0" u="none" strike="noStrike" kern="1200" spc="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title>
    <c:autoTitleDeleted val="0"/>
    <c:plotArea>
      <c:layout>
        <c:manualLayout>
          <c:layoutTarget val="inner"/>
          <c:xMode val="edge"/>
          <c:yMode val="edge"/>
          <c:x val="0.25079734505646067"/>
          <c:y val="0.32688471352354448"/>
          <c:w val="0.40256911636045495"/>
          <c:h val="0.6709485272674249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57E-4F85-832F-D3F9181CD68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57E-4F85-832F-D3F9181CD68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57E-4F85-832F-D3F9181CD68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57E-4F85-832F-D3F9181CD68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57E-4F85-832F-D3F9181CD689}"/>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'グラフ用データ（保護者・施設員）②'!$C$15:$C$19</c:f>
              <c:strCache>
                <c:ptCount val="5"/>
                <c:pt idx="0">
                  <c:v>とても思う</c:v>
                </c:pt>
                <c:pt idx="1">
                  <c:v>思う</c:v>
                </c:pt>
                <c:pt idx="2">
                  <c:v>あまり思わない</c:v>
                </c:pt>
                <c:pt idx="3">
                  <c:v>思わない</c:v>
                </c:pt>
                <c:pt idx="4">
                  <c:v>未記入</c:v>
                </c:pt>
              </c:strCache>
            </c:strRef>
          </c:cat>
          <c:val>
            <c:numRef>
              <c:f>'グラフ用データ（保護者・施設員）②'!$D$15:$D$19</c:f>
            </c:numRef>
          </c:val>
          <c:extLst>
            <c:ext xmlns:c16="http://schemas.microsoft.com/office/drawing/2014/chart" uri="{C3380CC4-5D6E-409C-BE32-E72D297353CC}">
              <c16:uniqueId val="{0000000A-C57E-4F85-832F-D3F9181CD689}"/>
            </c:ext>
          </c:extLst>
        </c:ser>
        <c:ser>
          <c:idx val="1"/>
          <c:order val="1"/>
          <c:dPt>
            <c:idx val="0"/>
            <c:bubble3D val="0"/>
            <c:spPr>
              <a:solidFill>
                <a:schemeClr val="accent1"/>
              </a:solidFill>
              <a:ln w="0">
                <a:solidFill>
                  <a:schemeClr val="lt1"/>
                </a:solidFill>
              </a:ln>
              <a:effectLst/>
            </c:spPr>
            <c:extLst>
              <c:ext xmlns:c16="http://schemas.microsoft.com/office/drawing/2014/chart" uri="{C3380CC4-5D6E-409C-BE32-E72D297353CC}">
                <c16:uniqueId val="{0000000C-C57E-4F85-832F-D3F9181CD68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C57E-4F85-832F-D3F9181CD68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C57E-4F85-832F-D3F9181CD68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C57E-4F85-832F-D3F9181CD68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C57E-4F85-832F-D3F9181CD689}"/>
              </c:ext>
            </c:extLst>
          </c:dPt>
          <c:dLbls>
            <c:dLbl>
              <c:idx val="0"/>
              <c:layout>
                <c:manualLayout>
                  <c:x val="-1.6420998189811221E-2"/>
                  <c:y val="-0.17679558011049723"/>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C57E-4F85-832F-D3F9181CD689}"/>
                </c:ext>
              </c:extLst>
            </c:dLbl>
            <c:dLbl>
              <c:idx val="2"/>
              <c:layout>
                <c:manualLayout>
                  <c:x val="1.9157831221446427E-2"/>
                  <c:y val="-7.3630022766491207E-3"/>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C57E-4F85-832F-D3F9181CD689}"/>
                </c:ext>
              </c:extLst>
            </c:dLbl>
            <c:dLbl>
              <c:idx val="3"/>
              <c:delete val="1"/>
              <c:extLst>
                <c:ext xmlns:c15="http://schemas.microsoft.com/office/drawing/2012/chart" uri="{CE6537A1-D6FC-4f65-9D91-7224C49458BB}"/>
                <c:ext xmlns:c16="http://schemas.microsoft.com/office/drawing/2014/chart" uri="{C3380CC4-5D6E-409C-BE32-E72D297353CC}">
                  <c16:uniqueId val="{00000012-C57E-4F85-832F-D3F9181CD689}"/>
                </c:ext>
              </c:extLst>
            </c:dLbl>
            <c:dLbl>
              <c:idx val="4"/>
              <c:delete val="1"/>
              <c:extLst>
                <c:ext xmlns:c15="http://schemas.microsoft.com/office/drawing/2012/chart" uri="{CE6537A1-D6FC-4f65-9D91-7224C49458BB}"/>
                <c:ext xmlns:c16="http://schemas.microsoft.com/office/drawing/2014/chart" uri="{C3380CC4-5D6E-409C-BE32-E72D297353CC}">
                  <c16:uniqueId val="{00000014-C57E-4F85-832F-D3F9181CD68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1"/>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'グラフ用データ（保護者・施設員）②'!$C$15:$C$19</c:f>
              <c:strCache>
                <c:ptCount val="5"/>
                <c:pt idx="0">
                  <c:v>とても思う</c:v>
                </c:pt>
                <c:pt idx="1">
                  <c:v>思う</c:v>
                </c:pt>
                <c:pt idx="2">
                  <c:v>あまり思わない</c:v>
                </c:pt>
                <c:pt idx="3">
                  <c:v>思わない</c:v>
                </c:pt>
                <c:pt idx="4">
                  <c:v>未記入</c:v>
                </c:pt>
              </c:strCache>
            </c:strRef>
          </c:cat>
          <c:val>
            <c:numRef>
              <c:f>'グラフ用データ（保護者・施設員）②'!$E$15:$E$19</c:f>
              <c:numCache>
                <c:formatCode>0.0%</c:formatCode>
                <c:ptCount val="5"/>
                <c:pt idx="0">
                  <c:v>0.60217391304347823</c:v>
                </c:pt>
                <c:pt idx="1">
                  <c:v>0.38043478260869568</c:v>
                </c:pt>
                <c:pt idx="2">
                  <c:v>1.7391304347826087E-2</c:v>
                </c:pt>
                <c:pt idx="3">
                  <c:v>0</c:v>
                </c:pt>
                <c:pt idx="4">
                  <c:v>0</c:v>
                </c:pt>
              </c:numCache>
            </c:numRef>
          </c:val>
          <c:extLst>
            <c:ext xmlns:c16="http://schemas.microsoft.com/office/drawing/2014/chart" uri="{C3380CC4-5D6E-409C-BE32-E72D297353CC}">
              <c16:uniqueId val="{00000015-C57E-4F85-832F-D3F9181CD689}"/>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ja-JP"/>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1" i="0" u="none" strike="noStrike" kern="1200" spc="0" baseline="0">
                <a:solidFill>
                  <a:schemeClr val="tx1"/>
                </a:solidFill>
                <a:latin typeface="ＭＳ ゴシック" panose="020B0609070205080204" pitchFamily="49" charset="-128"/>
                <a:ea typeface="ＭＳ ゴシック" panose="020B0609070205080204" pitchFamily="49" charset="-128"/>
                <a:cs typeface="+mn-cs"/>
              </a:defRPr>
            </a:pPr>
            <a:r>
              <a:rPr lang="en-US" altLang="ja-JP" sz="800" b="1">
                <a:solidFill>
                  <a:schemeClr val="tx1"/>
                </a:solidFill>
                <a:latin typeface="ＭＳ ゴシック" panose="020B0609070205080204" pitchFamily="49" charset="-128"/>
                <a:ea typeface="ＭＳ ゴシック" panose="020B0609070205080204" pitchFamily="49" charset="-128"/>
              </a:rPr>
              <a:t>Q3-1</a:t>
            </a:r>
            <a:r>
              <a:rPr lang="ja-JP" altLang="en-US" sz="800" b="1">
                <a:solidFill>
                  <a:schemeClr val="tx1"/>
                </a:solidFill>
                <a:latin typeface="ＭＳ ゴシック" panose="020B0609070205080204" pitchFamily="49" charset="-128"/>
                <a:ea typeface="ＭＳ ゴシック" panose="020B0609070205080204" pitchFamily="49" charset="-128"/>
              </a:rPr>
              <a:t>　施設の木質化した空間に子どもたちが触れる・過ごす機会が多くなったと思うか。</a:t>
            </a:r>
          </a:p>
        </c:rich>
      </c:tx>
      <c:layout>
        <c:manualLayout>
          <c:xMode val="edge"/>
          <c:yMode val="edge"/>
          <c:x val="0.15090315490043962"/>
          <c:y val="4.4189283228949203E-2"/>
        </c:manualLayout>
      </c:layout>
      <c:overlay val="0"/>
      <c:spPr>
        <a:noFill/>
        <a:ln>
          <a:noFill/>
        </a:ln>
        <a:effectLst/>
      </c:spPr>
      <c:txPr>
        <a:bodyPr rot="0" spcFirstLastPara="1" vertOverflow="ellipsis" vert="horz" wrap="square" anchor="ctr" anchorCtr="1"/>
        <a:lstStyle/>
        <a:p>
          <a:pPr>
            <a:defRPr sz="800" b="1" i="0" u="none" strike="noStrike" kern="1200" spc="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title>
    <c:autoTitleDeleted val="0"/>
    <c:plotArea>
      <c:layout>
        <c:manualLayout>
          <c:layoutTarget val="inner"/>
          <c:xMode val="edge"/>
          <c:yMode val="edge"/>
          <c:x val="0.25079734505646067"/>
          <c:y val="0.32688471352354448"/>
          <c:w val="0.40256911636045495"/>
          <c:h val="0.6709485272674249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79E-42AC-A0BD-EC977F9D2DA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79E-42AC-A0BD-EC977F9D2DA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79E-42AC-A0BD-EC977F9D2DA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79E-42AC-A0BD-EC977F9D2DA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79E-42AC-A0BD-EC977F9D2DA9}"/>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'グラフ用データ（リーダー）②'!$C$99:$C$103</c:f>
              <c:strCache>
                <c:ptCount val="5"/>
                <c:pt idx="0">
                  <c:v>とても思う</c:v>
                </c:pt>
                <c:pt idx="1">
                  <c:v>思う</c:v>
                </c:pt>
                <c:pt idx="2">
                  <c:v>あまり思わない</c:v>
                </c:pt>
                <c:pt idx="3">
                  <c:v>思わない</c:v>
                </c:pt>
                <c:pt idx="4">
                  <c:v>未記入</c:v>
                </c:pt>
              </c:strCache>
            </c:strRef>
          </c:cat>
          <c:val>
            <c:numRef>
              <c:f>'グラフ用データ（リーダー）②'!$D$99:$D$103</c:f>
            </c:numRef>
          </c:val>
          <c:extLst>
            <c:ext xmlns:c16="http://schemas.microsoft.com/office/drawing/2014/chart" uri="{C3380CC4-5D6E-409C-BE32-E72D297353CC}">
              <c16:uniqueId val="{0000000A-079E-42AC-A0BD-EC977F9D2DA9}"/>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C-079E-42AC-A0BD-EC977F9D2DA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079E-42AC-A0BD-EC977F9D2DA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079E-42AC-A0BD-EC977F9D2DA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079E-42AC-A0BD-EC977F9D2DA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079E-42AC-A0BD-EC977F9D2DA9}"/>
              </c:ext>
            </c:extLst>
          </c:dPt>
          <c:dLbls>
            <c:dLbl>
              <c:idx val="0"/>
              <c:layout>
                <c:manualLayout>
                  <c:x val="3.2841996379622443E-2"/>
                  <c:y val="2.9459522152632766E-2"/>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079E-42AC-A0BD-EC977F9D2DA9}"/>
                </c:ext>
              </c:extLst>
            </c:dLbl>
            <c:dLbl>
              <c:idx val="1"/>
              <c:layout>
                <c:manualLayout>
                  <c:x val="0.28189380225842597"/>
                  <c:y val="-6.6283924843423797E-2"/>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079E-42AC-A0BD-EC977F9D2DA9}"/>
                </c:ext>
              </c:extLst>
            </c:dLbl>
            <c:dLbl>
              <c:idx val="2"/>
              <c:layout>
                <c:manualLayout>
                  <c:x val="-1.9157831221446427E-2"/>
                  <c:y val="2.9459522152632766E-2"/>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079E-42AC-A0BD-EC977F9D2DA9}"/>
                </c:ext>
              </c:extLst>
            </c:dLbl>
            <c:dLbl>
              <c:idx val="3"/>
              <c:delete val="1"/>
              <c:extLst>
                <c:ext xmlns:c15="http://schemas.microsoft.com/office/drawing/2012/chart" uri="{CE6537A1-D6FC-4f65-9D91-7224C49458BB}"/>
                <c:ext xmlns:c16="http://schemas.microsoft.com/office/drawing/2014/chart" uri="{C3380CC4-5D6E-409C-BE32-E72D297353CC}">
                  <c16:uniqueId val="{00000012-079E-42AC-A0BD-EC977F9D2DA9}"/>
                </c:ext>
              </c:extLst>
            </c:dLbl>
            <c:dLbl>
              <c:idx val="4"/>
              <c:layout>
                <c:manualLayout>
                  <c:x val="-3.8315662442892855E-2"/>
                  <c:y val="-7.3648805381582002E-3"/>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079E-42AC-A0BD-EC977F9D2DA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1"/>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'グラフ用データ（リーダー）②'!$C$99:$C$103</c:f>
              <c:strCache>
                <c:ptCount val="5"/>
                <c:pt idx="0">
                  <c:v>とても思う</c:v>
                </c:pt>
                <c:pt idx="1">
                  <c:v>思う</c:v>
                </c:pt>
                <c:pt idx="2">
                  <c:v>あまり思わない</c:v>
                </c:pt>
                <c:pt idx="3">
                  <c:v>思わない</c:v>
                </c:pt>
                <c:pt idx="4">
                  <c:v>未記入</c:v>
                </c:pt>
              </c:strCache>
            </c:strRef>
          </c:cat>
          <c:val>
            <c:numRef>
              <c:f>'グラフ用データ（リーダー）②'!$E$99:$E$103</c:f>
              <c:numCache>
                <c:formatCode>0.0%</c:formatCode>
                <c:ptCount val="5"/>
                <c:pt idx="0">
                  <c:v>0.2318840579710145</c:v>
                </c:pt>
                <c:pt idx="1">
                  <c:v>0.69565217391304346</c:v>
                </c:pt>
                <c:pt idx="2">
                  <c:v>5.0724637681159424E-2</c:v>
                </c:pt>
                <c:pt idx="3">
                  <c:v>7.246376811594203E-3</c:v>
                </c:pt>
                <c:pt idx="4">
                  <c:v>1.4492753623188406E-2</c:v>
                </c:pt>
              </c:numCache>
            </c:numRef>
          </c:val>
          <c:extLst>
            <c:ext xmlns:c16="http://schemas.microsoft.com/office/drawing/2014/chart" uri="{C3380CC4-5D6E-409C-BE32-E72D297353CC}">
              <c16:uniqueId val="{00000015-079E-42AC-A0BD-EC977F9D2DA9}"/>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0360076717524356"/>
          <c:y val="0.13096729297146831"/>
          <c:w val="0.2799782346349452"/>
          <c:h val="0.8544305265599628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ja-JP"/>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solidFill>
                <a:latin typeface="ＭＳ ゴシック" panose="020B0609070205080204" pitchFamily="49" charset="-128"/>
                <a:ea typeface="ＭＳ ゴシック" panose="020B0609070205080204" pitchFamily="49" charset="-128"/>
                <a:cs typeface="+mn-cs"/>
              </a:defRPr>
            </a:pPr>
            <a:r>
              <a:rPr lang="en-US" altLang="ja-JP" sz="800" b="1">
                <a:solidFill>
                  <a:schemeClr val="tx1"/>
                </a:solidFill>
                <a:latin typeface="ＭＳ ゴシック" panose="020B0609070205080204" pitchFamily="49" charset="-128"/>
                <a:ea typeface="ＭＳ ゴシック" panose="020B0609070205080204" pitchFamily="49" charset="-128"/>
              </a:rPr>
              <a:t>Q3-2</a:t>
            </a:r>
            <a:r>
              <a:rPr lang="ja-JP" altLang="en-US" sz="800" b="1">
                <a:solidFill>
                  <a:schemeClr val="tx1"/>
                </a:solidFill>
                <a:latin typeface="ＭＳ ゴシック" panose="020B0609070205080204" pitchFamily="49" charset="-128"/>
                <a:ea typeface="ＭＳ ゴシック" panose="020B0609070205080204" pitchFamily="49" charset="-128"/>
              </a:rPr>
              <a:t>　施設の木質化や「木育」を通して子どもたちの過ごし方に変化があったと思うか。</a:t>
            </a:r>
          </a:p>
        </c:rich>
      </c:tx>
      <c:layout>
        <c:manualLayout>
          <c:xMode val="edge"/>
          <c:yMode val="edge"/>
          <c:x val="0.1372189897422636"/>
          <c:y val="4.4189283228949203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title>
    <c:autoTitleDeleted val="0"/>
    <c:plotArea>
      <c:layout>
        <c:manualLayout>
          <c:layoutTarget val="inner"/>
          <c:xMode val="edge"/>
          <c:yMode val="edge"/>
          <c:x val="0.25079734505646067"/>
          <c:y val="0.32688471352354448"/>
          <c:w val="0.40256911636045495"/>
          <c:h val="0.6709485272674249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1B6-4096-B214-D0E8BBF7753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1B6-4096-B214-D0E8BBF7753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1B6-4096-B214-D0E8BBF7753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1B6-4096-B214-D0E8BBF7753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1B6-4096-B214-D0E8BBF77530}"/>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'グラフ用データ（リーダー）②'!$C$110:$C$114</c:f>
              <c:strCache>
                <c:ptCount val="5"/>
                <c:pt idx="0">
                  <c:v>とても思う</c:v>
                </c:pt>
                <c:pt idx="1">
                  <c:v>思う</c:v>
                </c:pt>
                <c:pt idx="2">
                  <c:v>あまり思わない</c:v>
                </c:pt>
                <c:pt idx="3">
                  <c:v>思わない</c:v>
                </c:pt>
                <c:pt idx="4">
                  <c:v>未記入</c:v>
                </c:pt>
              </c:strCache>
            </c:strRef>
          </c:cat>
          <c:val>
            <c:numRef>
              <c:f>'グラフ用データ（リーダー）②'!$D$110:$D$114</c:f>
            </c:numRef>
          </c:val>
          <c:extLst>
            <c:ext xmlns:c16="http://schemas.microsoft.com/office/drawing/2014/chart" uri="{C3380CC4-5D6E-409C-BE32-E72D297353CC}">
              <c16:uniqueId val="{0000000A-E1B6-4096-B214-D0E8BBF77530}"/>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C-E1B6-4096-B214-D0E8BBF7753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E1B6-4096-B214-D0E8BBF7753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E1B6-4096-B214-D0E8BBF7753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E1B6-4096-B214-D0E8BBF7753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E1B6-4096-B214-D0E8BBF77530}"/>
              </c:ext>
            </c:extLst>
          </c:dPt>
          <c:dLbls>
            <c:dLbl>
              <c:idx val="0"/>
              <c:layout>
                <c:manualLayout>
                  <c:x val="1.6420998189811221E-2"/>
                  <c:y val="6.6283924843423797E-2"/>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E1B6-4096-B214-D0E8BBF77530}"/>
                </c:ext>
              </c:extLst>
            </c:dLbl>
            <c:dLbl>
              <c:idx val="1"/>
              <c:layout>
                <c:manualLayout>
                  <c:x val="4.9262994569433671E-2"/>
                  <c:y val="-9.5743446996056733E-2"/>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E1B6-4096-B214-D0E8BBF77530}"/>
                </c:ext>
              </c:extLst>
            </c:dLbl>
            <c:dLbl>
              <c:idx val="3"/>
              <c:layout>
                <c:manualLayout>
                  <c:x val="-4.6526161537798517E-2"/>
                  <c:y val="2.2094641614474601E-2"/>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E1B6-4096-B214-D0E8BBF77530}"/>
                </c:ext>
              </c:extLst>
            </c:dLbl>
            <c:dLbl>
              <c:idx val="4"/>
              <c:layout>
                <c:manualLayout>
                  <c:x val="1.3684165158176069E-2"/>
                  <c:y val="0"/>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E1B6-4096-B214-D0E8BBF7753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1"/>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'グラフ用データ（リーダー）②'!$C$110:$C$114</c:f>
              <c:strCache>
                <c:ptCount val="5"/>
                <c:pt idx="0">
                  <c:v>とても思う</c:v>
                </c:pt>
                <c:pt idx="1">
                  <c:v>思う</c:v>
                </c:pt>
                <c:pt idx="2">
                  <c:v>あまり思わない</c:v>
                </c:pt>
                <c:pt idx="3">
                  <c:v>思わない</c:v>
                </c:pt>
                <c:pt idx="4">
                  <c:v>未記入</c:v>
                </c:pt>
              </c:strCache>
            </c:strRef>
          </c:cat>
          <c:val>
            <c:numRef>
              <c:f>'グラフ用データ（リーダー）②'!$E$110:$E$114</c:f>
              <c:numCache>
                <c:formatCode>0.0%</c:formatCode>
                <c:ptCount val="5"/>
                <c:pt idx="0">
                  <c:v>0.14492753623188406</c:v>
                </c:pt>
                <c:pt idx="1">
                  <c:v>0.54347826086956519</c:v>
                </c:pt>
                <c:pt idx="2">
                  <c:v>0.2608695652173913</c:v>
                </c:pt>
                <c:pt idx="3">
                  <c:v>7.246376811594203E-3</c:v>
                </c:pt>
                <c:pt idx="4">
                  <c:v>4.3478260869565216E-2</c:v>
                </c:pt>
              </c:numCache>
            </c:numRef>
          </c:val>
          <c:extLst>
            <c:ext xmlns:c16="http://schemas.microsoft.com/office/drawing/2014/chart" uri="{C3380CC4-5D6E-409C-BE32-E72D297353CC}">
              <c16:uniqueId val="{00000015-E1B6-4096-B214-D0E8BBF77530}"/>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2002176536505469"/>
          <c:y val="0.16779169566225929"/>
          <c:w val="0.26355723644513401"/>
          <c:h val="0.8176061238691718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ja-JP"/>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solidFill>
                <a:latin typeface="ＭＳ ゴシック" panose="020B0609070205080204" pitchFamily="49" charset="-128"/>
                <a:ea typeface="ＭＳ ゴシック" panose="020B0609070205080204" pitchFamily="49" charset="-128"/>
                <a:cs typeface="+mn-cs"/>
              </a:defRPr>
            </a:pPr>
            <a:r>
              <a:rPr lang="en-US" altLang="ja-JP" sz="800" b="1">
                <a:solidFill>
                  <a:schemeClr val="tx1"/>
                </a:solidFill>
                <a:latin typeface="ＭＳ ゴシック" panose="020B0609070205080204" pitchFamily="49" charset="-128"/>
                <a:ea typeface="ＭＳ ゴシック" panose="020B0609070205080204" pitchFamily="49" charset="-128"/>
              </a:rPr>
              <a:t>Q3-4</a:t>
            </a:r>
            <a:r>
              <a:rPr lang="ja-JP" altLang="en-US" sz="800" b="1">
                <a:solidFill>
                  <a:schemeClr val="tx1"/>
                </a:solidFill>
                <a:latin typeface="ＭＳ ゴシック" panose="020B0609070205080204" pitchFamily="49" charset="-128"/>
                <a:ea typeface="ＭＳ ゴシック" panose="020B0609070205080204" pitchFamily="49" charset="-128"/>
              </a:rPr>
              <a:t>　施設の木質化や「木育」を体験して、子どもたちが落ち着いた様子を見せることが増えたと思うか。</a:t>
            </a:r>
          </a:p>
        </c:rich>
      </c:tx>
      <c:layout>
        <c:manualLayout>
          <c:xMode val="edge"/>
          <c:yMode val="edge"/>
          <c:x val="0.13448215671062838"/>
          <c:y val="4.4189283228949203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title>
    <c:autoTitleDeleted val="0"/>
    <c:plotArea>
      <c:layout>
        <c:manualLayout>
          <c:layoutTarget val="inner"/>
          <c:xMode val="edge"/>
          <c:yMode val="edge"/>
          <c:x val="0.25079734505646067"/>
          <c:y val="0.32688471352354448"/>
          <c:w val="0.40256911636045495"/>
          <c:h val="0.6709485272674249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11D-494B-AA74-95B4DE90EA0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11D-494B-AA74-95B4DE90EA0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11D-494B-AA74-95B4DE90EA0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11D-494B-AA74-95B4DE90EA0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11D-494B-AA74-95B4DE90EA09}"/>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'グラフ用データ（リーダー）②'!$C$121:$C$125</c:f>
              <c:strCache>
                <c:ptCount val="5"/>
                <c:pt idx="0">
                  <c:v>とても思う</c:v>
                </c:pt>
                <c:pt idx="1">
                  <c:v>思う</c:v>
                </c:pt>
                <c:pt idx="2">
                  <c:v>あまり思わない</c:v>
                </c:pt>
                <c:pt idx="3">
                  <c:v>思わない</c:v>
                </c:pt>
                <c:pt idx="4">
                  <c:v>未記入</c:v>
                </c:pt>
              </c:strCache>
            </c:strRef>
          </c:cat>
          <c:val>
            <c:numRef>
              <c:f>'グラフ用データ（リーダー）②'!$D$121:$D$125</c:f>
            </c:numRef>
          </c:val>
          <c:extLst>
            <c:ext xmlns:c16="http://schemas.microsoft.com/office/drawing/2014/chart" uri="{C3380CC4-5D6E-409C-BE32-E72D297353CC}">
              <c16:uniqueId val="{0000000A-C11D-494B-AA74-95B4DE90EA09}"/>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C-C11D-494B-AA74-95B4DE90EA0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C11D-494B-AA74-95B4DE90EA0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C11D-494B-AA74-95B4DE90EA0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C11D-494B-AA74-95B4DE90EA0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C11D-494B-AA74-95B4DE90EA09}"/>
              </c:ext>
            </c:extLst>
          </c:dPt>
          <c:dLbls>
            <c:dLbl>
              <c:idx val="0"/>
              <c:layout>
                <c:manualLayout>
                  <c:x val="1.6420998189811221E-2"/>
                  <c:y val="6.6283924843423797E-2"/>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C11D-494B-AA74-95B4DE90EA09}"/>
                </c:ext>
              </c:extLst>
            </c:dLbl>
            <c:dLbl>
              <c:idx val="1"/>
              <c:layout>
                <c:manualLayout>
                  <c:x val="4.9262994569433671E-2"/>
                  <c:y val="-9.5743446996056733E-2"/>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C11D-494B-AA74-95B4DE90EA09}"/>
                </c:ext>
              </c:extLst>
            </c:dLbl>
            <c:dLbl>
              <c:idx val="3"/>
              <c:delete val="1"/>
              <c:extLst>
                <c:ext xmlns:c15="http://schemas.microsoft.com/office/drawing/2012/chart" uri="{CE6537A1-D6FC-4f65-9D91-7224C49458BB}"/>
                <c:ext xmlns:c16="http://schemas.microsoft.com/office/drawing/2014/chart" uri="{C3380CC4-5D6E-409C-BE32-E72D297353CC}">
                  <c16:uniqueId val="{00000012-C11D-494B-AA74-95B4DE90EA09}"/>
                </c:ext>
              </c:extLst>
            </c:dLbl>
            <c:dLbl>
              <c:idx val="4"/>
              <c:layout>
                <c:manualLayout>
                  <c:x val="1.3684165158176069E-2"/>
                  <c:y val="0"/>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C11D-494B-AA74-95B4DE90EA0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1"/>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'グラフ用データ（リーダー）②'!$C$121:$C$125</c:f>
              <c:strCache>
                <c:ptCount val="5"/>
                <c:pt idx="0">
                  <c:v>とても思う</c:v>
                </c:pt>
                <c:pt idx="1">
                  <c:v>思う</c:v>
                </c:pt>
                <c:pt idx="2">
                  <c:v>あまり思わない</c:v>
                </c:pt>
                <c:pt idx="3">
                  <c:v>思わない</c:v>
                </c:pt>
                <c:pt idx="4">
                  <c:v>未記入</c:v>
                </c:pt>
              </c:strCache>
            </c:strRef>
          </c:cat>
          <c:val>
            <c:numRef>
              <c:f>'グラフ用データ（リーダー）②'!$E$121:$E$125</c:f>
              <c:numCache>
                <c:formatCode>0.0%</c:formatCode>
                <c:ptCount val="5"/>
                <c:pt idx="0">
                  <c:v>0.11594202898550725</c:v>
                </c:pt>
                <c:pt idx="1">
                  <c:v>0.64492753623188404</c:v>
                </c:pt>
                <c:pt idx="2">
                  <c:v>0.21014492753623187</c:v>
                </c:pt>
                <c:pt idx="3">
                  <c:v>0</c:v>
                </c:pt>
                <c:pt idx="4">
                  <c:v>2.8985507246376812E-2</c:v>
                </c:pt>
              </c:numCache>
            </c:numRef>
          </c:val>
          <c:extLst>
            <c:ext xmlns:c16="http://schemas.microsoft.com/office/drawing/2014/chart" uri="{C3380CC4-5D6E-409C-BE32-E72D297353CC}">
              <c16:uniqueId val="{00000015-C11D-494B-AA74-95B4DE90EA09}"/>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2002176536505469"/>
          <c:y val="0.16779169566225929"/>
          <c:w val="0.26355723644513401"/>
          <c:h val="0.8176061238691718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ja-JP"/>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solidFill>
                <a:latin typeface="ＭＳ ゴシック" panose="020B0609070205080204" pitchFamily="49" charset="-128"/>
                <a:ea typeface="ＭＳ ゴシック" panose="020B0609070205080204" pitchFamily="49" charset="-128"/>
                <a:cs typeface="+mn-cs"/>
              </a:defRPr>
            </a:pPr>
            <a:r>
              <a:rPr lang="en-US" altLang="ja-JP" sz="800" b="1">
                <a:solidFill>
                  <a:schemeClr val="tx1"/>
                </a:solidFill>
                <a:latin typeface="ＭＳ ゴシック" panose="020B0609070205080204" pitchFamily="49" charset="-128"/>
                <a:ea typeface="ＭＳ ゴシック" panose="020B0609070205080204" pitchFamily="49" charset="-128"/>
              </a:rPr>
              <a:t>Q3-5</a:t>
            </a:r>
            <a:r>
              <a:rPr lang="ja-JP" altLang="en-US" sz="800" b="1">
                <a:solidFill>
                  <a:schemeClr val="tx1"/>
                </a:solidFill>
                <a:latin typeface="ＭＳ ゴシック" panose="020B0609070205080204" pitchFamily="49" charset="-128"/>
                <a:ea typeface="ＭＳ ゴシック" panose="020B0609070205080204" pitchFamily="49" charset="-128"/>
              </a:rPr>
              <a:t>　施設の木質化や「木育」を体験して、施設で過ごすことを楽しみにしている子どもたちが増えたと思うか。</a:t>
            </a:r>
          </a:p>
        </c:rich>
      </c:tx>
      <c:layout>
        <c:manualLayout>
          <c:xMode val="edge"/>
          <c:yMode val="edge"/>
          <c:x val="0.13448215671062838"/>
          <c:y val="3.6824402690791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title>
    <c:autoTitleDeleted val="0"/>
    <c:plotArea>
      <c:layout>
        <c:manualLayout>
          <c:layoutTarget val="inner"/>
          <c:xMode val="edge"/>
          <c:yMode val="edge"/>
          <c:x val="0.25079734505646067"/>
          <c:y val="0.32688471352354448"/>
          <c:w val="0.40256911636045495"/>
          <c:h val="0.6709485272674249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C71-4267-855A-503ED9376E1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C71-4267-855A-503ED9376E1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C71-4267-855A-503ED9376E1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C71-4267-855A-503ED9376E1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C71-4267-855A-503ED9376E18}"/>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'グラフ用データ（リーダー）②'!$C$132:$C$136</c:f>
              <c:strCache>
                <c:ptCount val="5"/>
                <c:pt idx="0">
                  <c:v>とても思う</c:v>
                </c:pt>
                <c:pt idx="1">
                  <c:v>思う</c:v>
                </c:pt>
                <c:pt idx="2">
                  <c:v>あまり思わない</c:v>
                </c:pt>
                <c:pt idx="3">
                  <c:v>思わない</c:v>
                </c:pt>
                <c:pt idx="4">
                  <c:v>未記入</c:v>
                </c:pt>
              </c:strCache>
            </c:strRef>
          </c:cat>
          <c:val>
            <c:numRef>
              <c:f>'グラフ用データ（リーダー）②'!$D$132:$D$136</c:f>
            </c:numRef>
          </c:val>
          <c:extLst>
            <c:ext xmlns:c16="http://schemas.microsoft.com/office/drawing/2014/chart" uri="{C3380CC4-5D6E-409C-BE32-E72D297353CC}">
              <c16:uniqueId val="{0000000A-2C71-4267-855A-503ED9376E18}"/>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C-2C71-4267-855A-503ED9376E1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2C71-4267-855A-503ED9376E1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2C71-4267-855A-503ED9376E1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2C71-4267-855A-503ED9376E1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2C71-4267-855A-503ED9376E18}"/>
              </c:ext>
            </c:extLst>
          </c:dPt>
          <c:dLbls>
            <c:dLbl>
              <c:idx val="0"/>
              <c:layout>
                <c:manualLayout>
                  <c:x val="1.6420998189811221E-2"/>
                  <c:y val="6.6283924843423797E-2"/>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2C71-4267-855A-503ED9376E18}"/>
                </c:ext>
              </c:extLst>
            </c:dLbl>
            <c:dLbl>
              <c:idx val="1"/>
              <c:layout>
                <c:manualLayout>
                  <c:x val="4.9262994569433671E-2"/>
                  <c:y val="-9.5743446996056733E-2"/>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2C71-4267-855A-503ED9376E18}"/>
                </c:ext>
              </c:extLst>
            </c:dLbl>
            <c:dLbl>
              <c:idx val="3"/>
              <c:delete val="1"/>
              <c:extLst>
                <c:ext xmlns:c15="http://schemas.microsoft.com/office/drawing/2012/chart" uri="{CE6537A1-D6FC-4f65-9D91-7224C49458BB}"/>
                <c:ext xmlns:c16="http://schemas.microsoft.com/office/drawing/2014/chart" uri="{C3380CC4-5D6E-409C-BE32-E72D297353CC}">
                  <c16:uniqueId val="{00000012-2C71-4267-855A-503ED9376E18}"/>
                </c:ext>
              </c:extLst>
            </c:dLbl>
            <c:dLbl>
              <c:idx val="4"/>
              <c:layout>
                <c:manualLayout>
                  <c:x val="1.3684165158176069E-2"/>
                  <c:y val="0"/>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2C71-4267-855A-503ED9376E1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1"/>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'グラフ用データ（リーダー）②'!$C$132:$C$136</c:f>
              <c:strCache>
                <c:ptCount val="5"/>
                <c:pt idx="0">
                  <c:v>とても思う</c:v>
                </c:pt>
                <c:pt idx="1">
                  <c:v>思う</c:v>
                </c:pt>
                <c:pt idx="2">
                  <c:v>あまり思わない</c:v>
                </c:pt>
                <c:pt idx="3">
                  <c:v>思わない</c:v>
                </c:pt>
                <c:pt idx="4">
                  <c:v>未記入</c:v>
                </c:pt>
              </c:strCache>
            </c:strRef>
          </c:cat>
          <c:val>
            <c:numRef>
              <c:f>'グラフ用データ（リーダー）②'!$E$132:$E$136</c:f>
              <c:numCache>
                <c:formatCode>0.0%</c:formatCode>
                <c:ptCount val="5"/>
                <c:pt idx="0">
                  <c:v>0.11594202898550725</c:v>
                </c:pt>
                <c:pt idx="1">
                  <c:v>0.64492753623188404</c:v>
                </c:pt>
                <c:pt idx="2">
                  <c:v>0.19565217391304349</c:v>
                </c:pt>
                <c:pt idx="3">
                  <c:v>0</c:v>
                </c:pt>
                <c:pt idx="4">
                  <c:v>4.3478260869565216E-2</c:v>
                </c:pt>
              </c:numCache>
            </c:numRef>
          </c:val>
          <c:extLst>
            <c:ext xmlns:c16="http://schemas.microsoft.com/office/drawing/2014/chart" uri="{C3380CC4-5D6E-409C-BE32-E72D297353CC}">
              <c16:uniqueId val="{00000015-2C71-4267-855A-503ED9376E18}"/>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2002176536505469"/>
          <c:y val="0.16779169566225929"/>
          <c:w val="0.26355723644513401"/>
          <c:h val="0.8176061238691718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ja-JP"/>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solidFill>
                <a:latin typeface="ＭＳ ゴシック" panose="020B0609070205080204" pitchFamily="49" charset="-128"/>
                <a:ea typeface="ＭＳ ゴシック" panose="020B0609070205080204" pitchFamily="49" charset="-128"/>
                <a:cs typeface="+mn-cs"/>
              </a:defRPr>
            </a:pPr>
            <a:r>
              <a:rPr lang="en-US" altLang="ja-JP" sz="800" b="1">
                <a:solidFill>
                  <a:schemeClr val="tx1"/>
                </a:solidFill>
                <a:latin typeface="ＭＳ ゴシック" panose="020B0609070205080204" pitchFamily="49" charset="-128"/>
                <a:ea typeface="ＭＳ ゴシック" panose="020B0609070205080204" pitchFamily="49" charset="-128"/>
              </a:rPr>
              <a:t>Q3-6</a:t>
            </a:r>
            <a:r>
              <a:rPr lang="ja-JP" altLang="en-US" sz="800" b="1">
                <a:solidFill>
                  <a:schemeClr val="tx1"/>
                </a:solidFill>
                <a:latin typeface="ＭＳ ゴシック" panose="020B0609070205080204" pitchFamily="49" charset="-128"/>
                <a:ea typeface="ＭＳ ゴシック" panose="020B0609070205080204" pitchFamily="49" charset="-128"/>
              </a:rPr>
              <a:t>　施設の木質化や「木育」を体験して、木材や森林に対し子どもたちが興味・関心を抱くようになったと思うか。</a:t>
            </a:r>
          </a:p>
        </c:rich>
      </c:tx>
      <c:layout>
        <c:manualLayout>
          <c:xMode val="edge"/>
          <c:yMode val="edge"/>
          <c:x val="0.13448215671062838"/>
          <c:y val="4.4189283228949203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title>
    <c:autoTitleDeleted val="0"/>
    <c:plotArea>
      <c:layout>
        <c:manualLayout>
          <c:layoutTarget val="inner"/>
          <c:xMode val="edge"/>
          <c:yMode val="edge"/>
          <c:x val="0.25079734505646067"/>
          <c:y val="0.32688471352354448"/>
          <c:w val="0.40256911636045495"/>
          <c:h val="0.6709485272674249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9C3-451C-88C7-8C2C95A89A4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9C3-451C-88C7-8C2C95A89A4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9C3-451C-88C7-8C2C95A89A4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9C3-451C-88C7-8C2C95A89A4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9C3-451C-88C7-8C2C95A89A4C}"/>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'グラフ用データ（リーダー）②'!$C$143:$C$147</c:f>
              <c:strCache>
                <c:ptCount val="5"/>
                <c:pt idx="0">
                  <c:v>とても思う</c:v>
                </c:pt>
                <c:pt idx="1">
                  <c:v>思う</c:v>
                </c:pt>
                <c:pt idx="2">
                  <c:v>あまり思わない</c:v>
                </c:pt>
                <c:pt idx="3">
                  <c:v>思わない</c:v>
                </c:pt>
                <c:pt idx="4">
                  <c:v>未記入</c:v>
                </c:pt>
              </c:strCache>
            </c:strRef>
          </c:cat>
          <c:val>
            <c:numRef>
              <c:f>'グラフ用データ（リーダー）②'!$D$143:$D$147</c:f>
            </c:numRef>
          </c:val>
          <c:extLst>
            <c:ext xmlns:c16="http://schemas.microsoft.com/office/drawing/2014/chart" uri="{C3380CC4-5D6E-409C-BE32-E72D297353CC}">
              <c16:uniqueId val="{0000000A-49C3-451C-88C7-8C2C95A89A4C}"/>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C-49C3-451C-88C7-8C2C95A89A4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49C3-451C-88C7-8C2C95A89A4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49C3-451C-88C7-8C2C95A89A4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49C3-451C-88C7-8C2C95A89A4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49C3-451C-88C7-8C2C95A89A4C}"/>
              </c:ext>
            </c:extLst>
          </c:dPt>
          <c:dLbls>
            <c:dLbl>
              <c:idx val="0"/>
              <c:layout>
                <c:manualLayout>
                  <c:x val="5.4736660632704074E-3"/>
                  <c:y val="2.2094641614474567E-2"/>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49C3-451C-88C7-8C2C95A89A4C}"/>
                </c:ext>
              </c:extLst>
            </c:dLbl>
            <c:dLbl>
              <c:idx val="1"/>
              <c:layout>
                <c:manualLayout>
                  <c:x val="2.4631497284716836E-2"/>
                  <c:y val="-0.147297610763164"/>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49C3-451C-88C7-8C2C95A89A4C}"/>
                </c:ext>
              </c:extLst>
            </c:dLbl>
            <c:dLbl>
              <c:idx val="3"/>
              <c:delete val="1"/>
              <c:extLst>
                <c:ext xmlns:c15="http://schemas.microsoft.com/office/drawing/2012/chart" uri="{CE6537A1-D6FC-4f65-9D91-7224C49458BB}"/>
                <c:ext xmlns:c16="http://schemas.microsoft.com/office/drawing/2014/chart" uri="{C3380CC4-5D6E-409C-BE32-E72D297353CC}">
                  <c16:uniqueId val="{00000012-49C3-451C-88C7-8C2C95A89A4C}"/>
                </c:ext>
              </c:extLst>
            </c:dLbl>
            <c:dLbl>
              <c:idx val="4"/>
              <c:layout>
                <c:manualLayout>
                  <c:x val="-5.7473493664339279E-2"/>
                  <c:y val="2.2094641614474601E-2"/>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49C3-451C-88C7-8C2C95A89A4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1"/>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'グラフ用データ（リーダー）②'!$C$143:$C$147</c:f>
              <c:strCache>
                <c:ptCount val="5"/>
                <c:pt idx="0">
                  <c:v>とても思う</c:v>
                </c:pt>
                <c:pt idx="1">
                  <c:v>思う</c:v>
                </c:pt>
                <c:pt idx="2">
                  <c:v>あまり思わない</c:v>
                </c:pt>
                <c:pt idx="3">
                  <c:v>思わない</c:v>
                </c:pt>
                <c:pt idx="4">
                  <c:v>未記入</c:v>
                </c:pt>
              </c:strCache>
            </c:strRef>
          </c:cat>
          <c:val>
            <c:numRef>
              <c:f>'グラフ用データ（リーダー）②'!$E$143:$E$147</c:f>
              <c:numCache>
                <c:formatCode>0.0%</c:formatCode>
                <c:ptCount val="5"/>
                <c:pt idx="0">
                  <c:v>7.9710144927536225E-2</c:v>
                </c:pt>
                <c:pt idx="1">
                  <c:v>0.59420289855072461</c:v>
                </c:pt>
                <c:pt idx="2">
                  <c:v>0.29710144927536231</c:v>
                </c:pt>
                <c:pt idx="3">
                  <c:v>0</c:v>
                </c:pt>
                <c:pt idx="4">
                  <c:v>2.8985507246376812E-2</c:v>
                </c:pt>
              </c:numCache>
            </c:numRef>
          </c:val>
          <c:extLst>
            <c:ext xmlns:c16="http://schemas.microsoft.com/office/drawing/2014/chart" uri="{C3380CC4-5D6E-409C-BE32-E72D297353CC}">
              <c16:uniqueId val="{00000015-49C3-451C-88C7-8C2C95A89A4C}"/>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2002176536505469"/>
          <c:y val="0.16779169566225929"/>
          <c:w val="0.26355723644513401"/>
          <c:h val="0.8176061238691718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ja-JP"/>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solidFill>
                <a:latin typeface="ＭＳ ゴシック" panose="020B0609070205080204" pitchFamily="49" charset="-128"/>
                <a:ea typeface="ＭＳ ゴシック" panose="020B0609070205080204" pitchFamily="49" charset="-128"/>
                <a:cs typeface="+mn-cs"/>
              </a:defRPr>
            </a:pPr>
            <a:r>
              <a:rPr lang="en-US" altLang="ja-JP" sz="800" b="1">
                <a:solidFill>
                  <a:schemeClr val="tx1"/>
                </a:solidFill>
                <a:latin typeface="ＭＳ ゴシック" panose="020B0609070205080204" pitchFamily="49" charset="-128"/>
                <a:ea typeface="ＭＳ ゴシック" panose="020B0609070205080204" pitchFamily="49" charset="-128"/>
              </a:rPr>
              <a:t>Q3-7</a:t>
            </a:r>
            <a:r>
              <a:rPr lang="ja-JP" altLang="en-US" sz="800" b="1">
                <a:solidFill>
                  <a:schemeClr val="tx1"/>
                </a:solidFill>
                <a:latin typeface="ＭＳ ゴシック" panose="020B0609070205080204" pitchFamily="49" charset="-128"/>
                <a:ea typeface="ＭＳ ゴシック" panose="020B0609070205080204" pitchFamily="49" charset="-128"/>
              </a:rPr>
              <a:t>　施設の木質化は子どもたちの成長にとって良い環境になったと思うか。</a:t>
            </a:r>
          </a:p>
        </c:rich>
      </c:tx>
      <c:layout>
        <c:manualLayout>
          <c:xMode val="edge"/>
          <c:yMode val="edge"/>
          <c:x val="0.12900849064735798"/>
          <c:y val="4.4189283228949203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title>
    <c:autoTitleDeleted val="0"/>
    <c:plotArea>
      <c:layout>
        <c:manualLayout>
          <c:layoutTarget val="inner"/>
          <c:xMode val="edge"/>
          <c:yMode val="edge"/>
          <c:x val="0.25079734505646067"/>
          <c:y val="0.32688471352354448"/>
          <c:w val="0.40256911636045495"/>
          <c:h val="0.6709485272674249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A22-4101-8A33-CC5F03CEAA0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A22-4101-8A33-CC5F03CEAA0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A22-4101-8A33-CC5F03CEAA0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A22-4101-8A33-CC5F03CEAA0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A22-4101-8A33-CC5F03CEAA06}"/>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'グラフ用データ（リーダー）②'!$C$154:$C$158</c:f>
              <c:strCache>
                <c:ptCount val="5"/>
                <c:pt idx="0">
                  <c:v>とても思う</c:v>
                </c:pt>
                <c:pt idx="1">
                  <c:v>思う</c:v>
                </c:pt>
                <c:pt idx="2">
                  <c:v>あまり思わない</c:v>
                </c:pt>
                <c:pt idx="3">
                  <c:v>思わない</c:v>
                </c:pt>
                <c:pt idx="4">
                  <c:v>未記入</c:v>
                </c:pt>
              </c:strCache>
            </c:strRef>
          </c:cat>
          <c:val>
            <c:numRef>
              <c:f>'グラフ用データ（リーダー）②'!$D$154:$D$158</c:f>
            </c:numRef>
          </c:val>
          <c:extLst>
            <c:ext xmlns:c16="http://schemas.microsoft.com/office/drawing/2014/chart" uri="{C3380CC4-5D6E-409C-BE32-E72D297353CC}">
              <c16:uniqueId val="{0000000A-7A22-4101-8A33-CC5F03CEAA06}"/>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C-7A22-4101-8A33-CC5F03CEAA0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7A22-4101-8A33-CC5F03CEAA0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7A22-4101-8A33-CC5F03CEAA0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7A22-4101-8A33-CC5F03CEAA0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7A22-4101-8A33-CC5F03CEAA06}"/>
              </c:ext>
            </c:extLst>
          </c:dPt>
          <c:dLbls>
            <c:dLbl>
              <c:idx val="0"/>
              <c:layout>
                <c:manualLayout>
                  <c:x val="5.4736660632704074E-3"/>
                  <c:y val="2.2094641614474567E-2"/>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7A22-4101-8A33-CC5F03CEAA06}"/>
                </c:ext>
              </c:extLst>
            </c:dLbl>
            <c:dLbl>
              <c:idx val="1"/>
              <c:layout>
                <c:manualLayout>
                  <c:x val="-3.2841996379622471E-2"/>
                  <c:y val="-0.147297610763164"/>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7A22-4101-8A33-CC5F03CEAA06}"/>
                </c:ext>
              </c:extLst>
            </c:dLbl>
            <c:dLbl>
              <c:idx val="2"/>
              <c:layout>
                <c:manualLayout>
                  <c:x val="-7.9368157917420856E-2"/>
                  <c:y val="0"/>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7A22-4101-8A33-CC5F03CEAA06}"/>
                </c:ext>
              </c:extLst>
            </c:dLbl>
            <c:dLbl>
              <c:idx val="3"/>
              <c:delete val="1"/>
              <c:extLst>
                <c:ext xmlns:c15="http://schemas.microsoft.com/office/drawing/2012/chart" uri="{CE6537A1-D6FC-4f65-9D91-7224C49458BB}"/>
                <c:ext xmlns:c16="http://schemas.microsoft.com/office/drawing/2014/chart" uri="{C3380CC4-5D6E-409C-BE32-E72D297353CC}">
                  <c16:uniqueId val="{00000012-7A22-4101-8A33-CC5F03CEAA06}"/>
                </c:ext>
              </c:extLst>
            </c:dLbl>
            <c:dLbl>
              <c:idx val="4"/>
              <c:layout>
                <c:manualLayout>
                  <c:x val="4.378932850616326E-2"/>
                  <c:y val="-2.2094641614474601E-2"/>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7A22-4101-8A33-CC5F03CEAA0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1"/>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'グラフ用データ（リーダー）②'!$C$154:$C$158</c:f>
              <c:strCache>
                <c:ptCount val="5"/>
                <c:pt idx="0">
                  <c:v>とても思う</c:v>
                </c:pt>
                <c:pt idx="1">
                  <c:v>思う</c:v>
                </c:pt>
                <c:pt idx="2">
                  <c:v>あまり思わない</c:v>
                </c:pt>
                <c:pt idx="3">
                  <c:v>思わない</c:v>
                </c:pt>
                <c:pt idx="4">
                  <c:v>未記入</c:v>
                </c:pt>
              </c:strCache>
            </c:strRef>
          </c:cat>
          <c:val>
            <c:numRef>
              <c:f>'グラフ用データ（リーダー）②'!$E$154:$E$158</c:f>
              <c:numCache>
                <c:formatCode>0.0%</c:formatCode>
                <c:ptCount val="5"/>
                <c:pt idx="0">
                  <c:v>0.36956521739130432</c:v>
                </c:pt>
                <c:pt idx="1">
                  <c:v>0.60144927536231885</c:v>
                </c:pt>
                <c:pt idx="2">
                  <c:v>7.246376811594203E-3</c:v>
                </c:pt>
                <c:pt idx="3">
                  <c:v>0</c:v>
                </c:pt>
                <c:pt idx="4">
                  <c:v>2.1739130434782608E-2</c:v>
                </c:pt>
              </c:numCache>
            </c:numRef>
          </c:val>
          <c:extLst>
            <c:ext xmlns:c16="http://schemas.microsoft.com/office/drawing/2014/chart" uri="{C3380CC4-5D6E-409C-BE32-E72D297353CC}">
              <c16:uniqueId val="{00000015-7A22-4101-8A33-CC5F03CEAA06}"/>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2002176536505469"/>
          <c:y val="0.16779169566225929"/>
          <c:w val="0.26355723644513401"/>
          <c:h val="0.8176061238691718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ja-JP"/>
    </a:p>
  </c:txPr>
  <c:externalData r:id="rId3">
    <c:autoUpdate val="0"/>
  </c:externalData>
  <c:userShapes r:id="rId4"/>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solidFill>
                <a:latin typeface="ＭＳ ゴシック" panose="020B0609070205080204" pitchFamily="49" charset="-128"/>
                <a:ea typeface="ＭＳ ゴシック" panose="020B0609070205080204" pitchFamily="49" charset="-128"/>
                <a:cs typeface="+mn-cs"/>
              </a:defRPr>
            </a:pPr>
            <a:r>
              <a:rPr lang="en-US" altLang="ja-JP" sz="800" b="1">
                <a:solidFill>
                  <a:schemeClr val="tx1"/>
                </a:solidFill>
                <a:latin typeface="ＭＳ ゴシック" panose="020B0609070205080204" pitchFamily="49" charset="-128"/>
                <a:ea typeface="ＭＳ ゴシック" panose="020B0609070205080204" pitchFamily="49" charset="-128"/>
              </a:rPr>
              <a:t>Q3-8</a:t>
            </a:r>
            <a:r>
              <a:rPr lang="ja-JP" altLang="en-US" sz="800" b="1">
                <a:solidFill>
                  <a:schemeClr val="tx1"/>
                </a:solidFill>
                <a:latin typeface="ＭＳ ゴシック" panose="020B0609070205080204" pitchFamily="49" charset="-128"/>
                <a:ea typeface="ＭＳ ゴシック" panose="020B0609070205080204" pitchFamily="49" charset="-128"/>
              </a:rPr>
              <a:t>　「木育」は子どもたちに有効だと思うか。</a:t>
            </a:r>
          </a:p>
        </c:rich>
      </c:tx>
      <c:layout/>
      <c:overlay val="0"/>
      <c:spPr>
        <a:noFill/>
        <a:ln>
          <a:noFill/>
        </a:ln>
        <a:effectLst/>
      </c:spPr>
      <c:txPr>
        <a:bodyPr rot="0" spcFirstLastPara="1" vertOverflow="ellipsis" vert="horz" wrap="square" anchor="ctr" anchorCtr="1"/>
        <a:lstStyle/>
        <a:p>
          <a:pPr>
            <a:defRPr sz="800" b="0" i="0" u="none" strike="noStrike" kern="1200" spc="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title>
    <c:autoTitleDeleted val="0"/>
    <c:plotArea>
      <c:layout>
        <c:manualLayout>
          <c:layoutTarget val="inner"/>
          <c:xMode val="edge"/>
          <c:yMode val="edge"/>
          <c:x val="0.25079734505646067"/>
          <c:y val="0.32688471352354448"/>
          <c:w val="0.40256911636045495"/>
          <c:h val="0.6709485272674249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72F-4228-9B87-818AD14F4A1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72F-4228-9B87-818AD14F4A1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72F-4228-9B87-818AD14F4A1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72F-4228-9B87-818AD14F4A1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72F-4228-9B87-818AD14F4A19}"/>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'グラフ用データ（リーダー）②'!$C$165:$C$170</c:f>
              <c:strCache>
                <c:ptCount val="6"/>
                <c:pt idx="0">
                  <c:v>とても有効だと思う</c:v>
                </c:pt>
                <c:pt idx="1">
                  <c:v>有効だと思う</c:v>
                </c:pt>
                <c:pt idx="2">
                  <c:v>あまり有効と思わない</c:v>
                </c:pt>
                <c:pt idx="3">
                  <c:v>有効と思わない</c:v>
                </c:pt>
                <c:pt idx="4">
                  <c:v>よく知らないのでわからない</c:v>
                </c:pt>
                <c:pt idx="5">
                  <c:v>未記入</c:v>
                </c:pt>
              </c:strCache>
            </c:strRef>
          </c:cat>
          <c:val>
            <c:numRef>
              <c:f>'グラフ用データ（リーダー）②'!$D$165:$D$170</c:f>
            </c:numRef>
          </c:val>
          <c:extLst>
            <c:ext xmlns:c16="http://schemas.microsoft.com/office/drawing/2014/chart" uri="{C3380CC4-5D6E-409C-BE32-E72D297353CC}">
              <c16:uniqueId val="{0000000A-A72F-4228-9B87-818AD14F4A19}"/>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C-A72F-4228-9B87-818AD14F4A1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A72F-4228-9B87-818AD14F4A1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A72F-4228-9B87-818AD14F4A1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A72F-4228-9B87-818AD14F4A1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A72F-4228-9B87-818AD14F4A1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6-A72F-4228-9B87-818AD14F4A19}"/>
              </c:ext>
            </c:extLst>
          </c:dPt>
          <c:dLbls>
            <c:dLbl>
              <c:idx val="0"/>
              <c:layout>
                <c:manualLayout>
                  <c:x val="5.4736660632704074E-3"/>
                  <c:y val="2.2094641614474567E-2"/>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A72F-4228-9B87-818AD14F4A19}"/>
                </c:ext>
              </c:extLst>
            </c:dLbl>
            <c:dLbl>
              <c:idx val="1"/>
              <c:layout>
                <c:manualLayout>
                  <c:x val="-4.3789328506163287E-2"/>
                  <c:y val="-0.15466249130132234"/>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A72F-4228-9B87-818AD14F4A19}"/>
                </c:ext>
              </c:extLst>
            </c:dLbl>
            <c:dLbl>
              <c:idx val="2"/>
              <c:layout>
                <c:manualLayout>
                  <c:x val="-7.9368157917420856E-2"/>
                  <c:y val="0"/>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A72F-4228-9B87-818AD14F4A19}"/>
                </c:ext>
              </c:extLst>
            </c:dLbl>
            <c:dLbl>
              <c:idx val="3"/>
              <c:delete val="1"/>
              <c:extLst>
                <c:ext xmlns:c15="http://schemas.microsoft.com/office/drawing/2012/chart" uri="{CE6537A1-D6FC-4f65-9D91-7224C49458BB}"/>
                <c:ext xmlns:c16="http://schemas.microsoft.com/office/drawing/2014/chart" uri="{C3380CC4-5D6E-409C-BE32-E72D297353CC}">
                  <c16:uniqueId val="{00000012-A72F-4228-9B87-818AD14F4A19}"/>
                </c:ext>
              </c:extLst>
            </c:dLbl>
            <c:dLbl>
              <c:idx val="4"/>
              <c:delete val="1"/>
              <c:extLst>
                <c:ext xmlns:c15="http://schemas.microsoft.com/office/drawing/2012/chart" uri="{CE6537A1-D6FC-4f65-9D91-7224C49458BB}"/>
                <c:ext xmlns:c16="http://schemas.microsoft.com/office/drawing/2014/chart" uri="{C3380CC4-5D6E-409C-BE32-E72D297353CC}">
                  <c16:uniqueId val="{00000014-A72F-4228-9B87-818AD14F4A19}"/>
                </c:ext>
              </c:extLst>
            </c:dLbl>
            <c:dLbl>
              <c:idx val="5"/>
              <c:layout>
                <c:manualLayout>
                  <c:x val="2.1894664253081581E-2"/>
                  <c:y val="-3.6824402690791E-2"/>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A72F-4228-9B87-818AD14F4A1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1"/>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'グラフ用データ（リーダー）②'!$C$165:$C$170</c:f>
              <c:strCache>
                <c:ptCount val="6"/>
                <c:pt idx="0">
                  <c:v>とても有効だと思う</c:v>
                </c:pt>
                <c:pt idx="1">
                  <c:v>有効だと思う</c:v>
                </c:pt>
                <c:pt idx="2">
                  <c:v>あまり有効と思わない</c:v>
                </c:pt>
                <c:pt idx="3">
                  <c:v>有効と思わない</c:v>
                </c:pt>
                <c:pt idx="4">
                  <c:v>よく知らないのでわからない</c:v>
                </c:pt>
                <c:pt idx="5">
                  <c:v>未記入</c:v>
                </c:pt>
              </c:strCache>
            </c:strRef>
          </c:cat>
          <c:val>
            <c:numRef>
              <c:f>'グラフ用データ（リーダー）②'!$E$165:$E$170</c:f>
              <c:numCache>
                <c:formatCode>0.0%</c:formatCode>
                <c:ptCount val="6"/>
                <c:pt idx="0">
                  <c:v>0.30434782608695654</c:v>
                </c:pt>
                <c:pt idx="1">
                  <c:v>0.65217391304347827</c:v>
                </c:pt>
                <c:pt idx="2">
                  <c:v>2.1739130434782608E-2</c:v>
                </c:pt>
                <c:pt idx="3">
                  <c:v>0</c:v>
                </c:pt>
                <c:pt idx="4">
                  <c:v>0</c:v>
                </c:pt>
                <c:pt idx="5">
                  <c:v>2.1739130434782608E-2</c:v>
                </c:pt>
              </c:numCache>
            </c:numRef>
          </c:val>
          <c:extLst>
            <c:ext xmlns:c16="http://schemas.microsoft.com/office/drawing/2014/chart" uri="{C3380CC4-5D6E-409C-BE32-E72D297353CC}">
              <c16:uniqueId val="{00000017-A72F-4228-9B87-818AD14F4A19}"/>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7075877079562107"/>
          <c:y val="0.13833217350962651"/>
          <c:w val="0.31282023101456768"/>
          <c:h val="0.8470656460218046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solidFill>
                <a:latin typeface="ＭＳ ゴシック" panose="020B0609070205080204" pitchFamily="49" charset="-128"/>
                <a:ea typeface="ＭＳ ゴシック" panose="020B0609070205080204" pitchFamily="49" charset="-128"/>
                <a:cs typeface="+mn-cs"/>
              </a:defRPr>
            </a:pPr>
            <a:r>
              <a:rPr lang="en-US" altLang="ja-JP" sz="800" b="1">
                <a:solidFill>
                  <a:schemeClr val="tx1"/>
                </a:solidFill>
                <a:latin typeface="ＭＳ ゴシック" panose="020B0609070205080204" pitchFamily="49" charset="-128"/>
                <a:ea typeface="ＭＳ ゴシック" panose="020B0609070205080204" pitchFamily="49" charset="-128"/>
              </a:rPr>
              <a:t>Q2-2</a:t>
            </a:r>
            <a:r>
              <a:rPr lang="ja-JP" altLang="en-US" sz="800" b="1">
                <a:solidFill>
                  <a:schemeClr val="tx1"/>
                </a:solidFill>
                <a:latin typeface="ＭＳ ゴシック" panose="020B0609070205080204" pitchFamily="49" charset="-128"/>
                <a:ea typeface="ＭＳ ゴシック" panose="020B0609070205080204" pitchFamily="49" charset="-128"/>
              </a:rPr>
              <a:t>　気を使った床や壁等を見て、木質化や木製品に対する関心が高まったか。</a:t>
            </a:r>
            <a:endParaRPr lang="en-US" altLang="ja-JP" sz="800" b="1">
              <a:solidFill>
                <a:schemeClr val="tx1"/>
              </a:solidFill>
              <a:latin typeface="ＭＳ ゴシック" panose="020B0609070205080204" pitchFamily="49" charset="-128"/>
              <a:ea typeface="ＭＳ ゴシック" panose="020B0609070205080204" pitchFamily="49" charset="-128"/>
            </a:endParaRPr>
          </a:p>
        </c:rich>
      </c:tx>
      <c:layout/>
      <c:overlay val="0"/>
      <c:spPr>
        <a:noFill/>
        <a:ln>
          <a:noFill/>
        </a:ln>
        <a:effectLst/>
      </c:spPr>
      <c:txPr>
        <a:bodyPr rot="0" spcFirstLastPara="1" vertOverflow="ellipsis" vert="horz" wrap="square" anchor="ctr" anchorCtr="1"/>
        <a:lstStyle/>
        <a:p>
          <a:pPr>
            <a:defRPr sz="800" b="0" i="0" u="none" strike="noStrike" kern="1200" spc="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title>
    <c:autoTitleDeleted val="0"/>
    <c:plotArea>
      <c:layout>
        <c:manualLayout>
          <c:layoutTarget val="inner"/>
          <c:xMode val="edge"/>
          <c:yMode val="edge"/>
          <c:x val="0.25079734505646067"/>
          <c:y val="0.32688471352354448"/>
          <c:w val="0.40256911636045495"/>
          <c:h val="0.6709485272674249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79D-4C0E-AEFD-299D5CBD0CB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79D-4C0E-AEFD-299D5CBD0CB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79D-4C0E-AEFD-299D5CBD0CB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79D-4C0E-AEFD-299D5CBD0CB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79D-4C0E-AEFD-299D5CBD0CB8}"/>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'グラフ用データ（保護者・施設員）②'!$C$26:$C$30</c:f>
              <c:strCache>
                <c:ptCount val="5"/>
                <c:pt idx="0">
                  <c:v>とても高まった</c:v>
                </c:pt>
                <c:pt idx="1">
                  <c:v>高まった</c:v>
                </c:pt>
                <c:pt idx="2">
                  <c:v>あまり高まらない</c:v>
                </c:pt>
                <c:pt idx="3">
                  <c:v>高まらない</c:v>
                </c:pt>
                <c:pt idx="4">
                  <c:v>未記入</c:v>
                </c:pt>
              </c:strCache>
            </c:strRef>
          </c:cat>
          <c:val>
            <c:numRef>
              <c:f>'グラフ用データ（保護者・施設員）②'!$D$26:$D$30</c:f>
            </c:numRef>
          </c:val>
          <c:extLst>
            <c:ext xmlns:c16="http://schemas.microsoft.com/office/drawing/2014/chart" uri="{C3380CC4-5D6E-409C-BE32-E72D297353CC}">
              <c16:uniqueId val="{0000000A-579D-4C0E-AEFD-299D5CBD0CB8}"/>
            </c:ext>
          </c:extLst>
        </c:ser>
        <c:ser>
          <c:idx val="1"/>
          <c:order val="1"/>
          <c:dPt>
            <c:idx val="0"/>
            <c:bubble3D val="0"/>
            <c:spPr>
              <a:solidFill>
                <a:schemeClr val="accent1"/>
              </a:solidFill>
              <a:ln w="0">
                <a:solidFill>
                  <a:schemeClr val="lt1"/>
                </a:solidFill>
              </a:ln>
              <a:effectLst/>
            </c:spPr>
            <c:extLst>
              <c:ext xmlns:c16="http://schemas.microsoft.com/office/drawing/2014/chart" uri="{C3380CC4-5D6E-409C-BE32-E72D297353CC}">
                <c16:uniqueId val="{0000000C-579D-4C0E-AEFD-299D5CBD0CB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579D-4C0E-AEFD-299D5CBD0CB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579D-4C0E-AEFD-299D5CBD0CB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579D-4C0E-AEFD-299D5CBD0CB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579D-4C0E-AEFD-299D5CBD0CB8}"/>
              </c:ext>
            </c:extLst>
          </c:dPt>
          <c:dLbls>
            <c:dLbl>
              <c:idx val="1"/>
              <c:layout>
                <c:manualLayout>
                  <c:x val="-7.1157658822515304E-2"/>
                  <c:y val="-0.25782688766114192"/>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579D-4C0E-AEFD-299D5CBD0CB8}"/>
                </c:ext>
              </c:extLst>
            </c:dLbl>
            <c:dLbl>
              <c:idx val="2"/>
              <c:layout>
                <c:manualLayout>
                  <c:x val="-4.9262994569433671E-2"/>
                  <c:y val="0"/>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579D-4C0E-AEFD-299D5CBD0CB8}"/>
                </c:ext>
              </c:extLst>
            </c:dLbl>
            <c:dLbl>
              <c:idx val="3"/>
              <c:layout>
                <c:manualLayout>
                  <c:x val="-4.9262994569433671E-2"/>
                  <c:y val="-2.2099447513812154E-2"/>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579D-4C0E-AEFD-299D5CBD0CB8}"/>
                </c:ext>
              </c:extLst>
            </c:dLbl>
            <c:dLbl>
              <c:idx val="4"/>
              <c:layout>
                <c:manualLayout>
                  <c:x val="5.1999827601068874E-2"/>
                  <c:y val="-7.3664825046040518E-3"/>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579D-4C0E-AEFD-299D5CBD0CB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1"/>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'グラフ用データ（保護者・施設員）②'!$C$26:$C$30</c:f>
              <c:strCache>
                <c:ptCount val="5"/>
                <c:pt idx="0">
                  <c:v>とても高まった</c:v>
                </c:pt>
                <c:pt idx="1">
                  <c:v>高まった</c:v>
                </c:pt>
                <c:pt idx="2">
                  <c:v>あまり高まらない</c:v>
                </c:pt>
                <c:pt idx="3">
                  <c:v>高まらない</c:v>
                </c:pt>
                <c:pt idx="4">
                  <c:v>未記入</c:v>
                </c:pt>
              </c:strCache>
            </c:strRef>
          </c:cat>
          <c:val>
            <c:numRef>
              <c:f>'グラフ用データ（保護者・施設員）②'!$E$26:$E$30</c:f>
              <c:numCache>
                <c:formatCode>0.0%</c:formatCode>
                <c:ptCount val="5"/>
                <c:pt idx="0">
                  <c:v>0.24130434782608695</c:v>
                </c:pt>
                <c:pt idx="1">
                  <c:v>0.65869565217391302</c:v>
                </c:pt>
                <c:pt idx="2">
                  <c:v>9.3478260869565219E-2</c:v>
                </c:pt>
                <c:pt idx="3">
                  <c:v>4.3478260869565218E-3</c:v>
                </c:pt>
                <c:pt idx="4">
                  <c:v>2.1739130434782609E-3</c:v>
                </c:pt>
              </c:numCache>
            </c:numRef>
          </c:val>
          <c:extLst>
            <c:ext xmlns:c16="http://schemas.microsoft.com/office/drawing/2014/chart" uri="{C3380CC4-5D6E-409C-BE32-E72D297353CC}">
              <c16:uniqueId val="{00000015-579D-4C0E-AEFD-299D5CBD0CB8}"/>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solidFill>
                <a:latin typeface="ＭＳ ゴシック" panose="020B0609070205080204" pitchFamily="49" charset="-128"/>
                <a:ea typeface="ＭＳ ゴシック" panose="020B0609070205080204" pitchFamily="49" charset="-128"/>
                <a:cs typeface="+mn-cs"/>
              </a:defRPr>
            </a:pPr>
            <a:r>
              <a:rPr lang="en-US" altLang="ja-JP" sz="800" b="1">
                <a:solidFill>
                  <a:schemeClr val="tx1"/>
                </a:solidFill>
                <a:latin typeface="ＭＳ ゴシック" panose="020B0609070205080204" pitchFamily="49" charset="-128"/>
                <a:ea typeface="ＭＳ ゴシック" panose="020B0609070205080204" pitchFamily="49" charset="-128"/>
              </a:rPr>
              <a:t>Q2-3</a:t>
            </a:r>
            <a:r>
              <a:rPr lang="ja-JP" altLang="en-US" sz="800" b="1">
                <a:solidFill>
                  <a:schemeClr val="tx1"/>
                </a:solidFill>
                <a:latin typeface="ＭＳ ゴシック" panose="020B0609070205080204" pitchFamily="49" charset="-128"/>
                <a:ea typeface="ＭＳ ゴシック" panose="020B0609070205080204" pitchFamily="49" charset="-128"/>
              </a:rPr>
              <a:t>　今後も施設で床や壁等に木を使った取組みを進めるべきと思うか。</a:t>
            </a:r>
            <a:endParaRPr lang="en-US" altLang="ja-JP" sz="800" b="1">
              <a:solidFill>
                <a:schemeClr val="tx1"/>
              </a:solidFill>
              <a:latin typeface="ＭＳ ゴシック" panose="020B0609070205080204" pitchFamily="49" charset="-128"/>
              <a:ea typeface="ＭＳ ゴシック" panose="020B0609070205080204" pitchFamily="49" charset="-128"/>
            </a:endParaRPr>
          </a:p>
        </c:rich>
      </c:tx>
      <c:layout/>
      <c:overlay val="0"/>
      <c:spPr>
        <a:noFill/>
        <a:ln>
          <a:noFill/>
        </a:ln>
        <a:effectLst/>
      </c:spPr>
      <c:txPr>
        <a:bodyPr rot="0" spcFirstLastPara="1" vertOverflow="ellipsis" vert="horz" wrap="square" anchor="ctr" anchorCtr="1"/>
        <a:lstStyle/>
        <a:p>
          <a:pPr>
            <a:defRPr sz="800" b="0" i="0" u="none" strike="noStrike" kern="1200" spc="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title>
    <c:autoTitleDeleted val="0"/>
    <c:plotArea>
      <c:layout>
        <c:manualLayout>
          <c:layoutTarget val="inner"/>
          <c:xMode val="edge"/>
          <c:yMode val="edge"/>
          <c:x val="0.25079734505646067"/>
          <c:y val="0.32688471352354448"/>
          <c:w val="0.40256911636045495"/>
          <c:h val="0.6709485272674249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01F-4984-ADE7-E3CE9D6C574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01F-4984-ADE7-E3CE9D6C574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01F-4984-ADE7-E3CE9D6C574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01F-4984-ADE7-E3CE9D6C574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01F-4984-ADE7-E3CE9D6C574C}"/>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'グラフ用データ（保護者・施設員）②'!$C$37:$C$41</c:f>
              <c:strCache>
                <c:ptCount val="5"/>
                <c:pt idx="0">
                  <c:v>とても思う</c:v>
                </c:pt>
                <c:pt idx="1">
                  <c:v>思う</c:v>
                </c:pt>
                <c:pt idx="2">
                  <c:v>あまり思わない</c:v>
                </c:pt>
                <c:pt idx="3">
                  <c:v>思わない</c:v>
                </c:pt>
                <c:pt idx="4">
                  <c:v>未記入</c:v>
                </c:pt>
              </c:strCache>
            </c:strRef>
          </c:cat>
          <c:val>
            <c:numRef>
              <c:f>'グラフ用データ（保護者・施設員）②'!$D$37:$D$41</c:f>
            </c:numRef>
          </c:val>
          <c:extLst>
            <c:ext xmlns:c16="http://schemas.microsoft.com/office/drawing/2014/chart" uri="{C3380CC4-5D6E-409C-BE32-E72D297353CC}">
              <c16:uniqueId val="{0000000A-101F-4984-ADE7-E3CE9D6C574C}"/>
            </c:ext>
          </c:extLst>
        </c:ser>
        <c:ser>
          <c:idx val="1"/>
          <c:order val="1"/>
          <c:dPt>
            <c:idx val="0"/>
            <c:bubble3D val="0"/>
            <c:spPr>
              <a:solidFill>
                <a:schemeClr val="accent1"/>
              </a:solidFill>
              <a:ln w="0">
                <a:solidFill>
                  <a:schemeClr val="lt1"/>
                </a:solidFill>
              </a:ln>
              <a:effectLst/>
            </c:spPr>
            <c:extLst>
              <c:ext xmlns:c16="http://schemas.microsoft.com/office/drawing/2014/chart" uri="{C3380CC4-5D6E-409C-BE32-E72D297353CC}">
                <c16:uniqueId val="{0000000C-101F-4984-ADE7-E3CE9D6C574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101F-4984-ADE7-E3CE9D6C574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101F-4984-ADE7-E3CE9D6C574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101F-4984-ADE7-E3CE9D6C574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101F-4984-ADE7-E3CE9D6C574C}"/>
              </c:ext>
            </c:extLst>
          </c:dPt>
          <c:dLbls>
            <c:dLbl>
              <c:idx val="1"/>
              <c:layout>
                <c:manualLayout>
                  <c:x val="-7.1157658822515304E-2"/>
                  <c:y val="-0.25782688766114192"/>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101F-4984-ADE7-E3CE9D6C574C}"/>
                </c:ext>
              </c:extLst>
            </c:dLbl>
            <c:dLbl>
              <c:idx val="2"/>
              <c:layout>
                <c:manualLayout>
                  <c:x val="-4.9262994569433671E-2"/>
                  <c:y val="0"/>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101F-4984-ADE7-E3CE9D6C574C}"/>
                </c:ext>
              </c:extLst>
            </c:dLbl>
            <c:dLbl>
              <c:idx val="3"/>
              <c:layout>
                <c:manualLayout>
                  <c:x val="5.7473493664339279E-2"/>
                  <c:y val="-7.3664825046040518E-3"/>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101F-4984-ADE7-E3CE9D6C574C}"/>
                </c:ext>
              </c:extLst>
            </c:dLbl>
            <c:dLbl>
              <c:idx val="4"/>
              <c:delete val="1"/>
              <c:extLst>
                <c:ext xmlns:c15="http://schemas.microsoft.com/office/drawing/2012/chart" uri="{CE6537A1-D6FC-4f65-9D91-7224C49458BB}"/>
                <c:ext xmlns:c16="http://schemas.microsoft.com/office/drawing/2014/chart" uri="{C3380CC4-5D6E-409C-BE32-E72D297353CC}">
                  <c16:uniqueId val="{00000014-101F-4984-ADE7-E3CE9D6C574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1"/>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'グラフ用データ（保護者・施設員）②'!$C$37:$C$41</c:f>
              <c:strCache>
                <c:ptCount val="5"/>
                <c:pt idx="0">
                  <c:v>とても思う</c:v>
                </c:pt>
                <c:pt idx="1">
                  <c:v>思う</c:v>
                </c:pt>
                <c:pt idx="2">
                  <c:v>あまり思わない</c:v>
                </c:pt>
                <c:pt idx="3">
                  <c:v>思わない</c:v>
                </c:pt>
                <c:pt idx="4">
                  <c:v>未記入</c:v>
                </c:pt>
              </c:strCache>
            </c:strRef>
          </c:cat>
          <c:val>
            <c:numRef>
              <c:f>'グラフ用データ（保護者・施設員）②'!$E$37:$E$41</c:f>
              <c:numCache>
                <c:formatCode>0.0%</c:formatCode>
                <c:ptCount val="5"/>
                <c:pt idx="0">
                  <c:v>0.33260869565217394</c:v>
                </c:pt>
                <c:pt idx="1">
                  <c:v>0.60869565217391308</c:v>
                </c:pt>
                <c:pt idx="2">
                  <c:v>5.6521739130434782E-2</c:v>
                </c:pt>
                <c:pt idx="3">
                  <c:v>2.1739130434782609E-3</c:v>
                </c:pt>
                <c:pt idx="4">
                  <c:v>0</c:v>
                </c:pt>
              </c:numCache>
            </c:numRef>
          </c:val>
          <c:extLst>
            <c:ext xmlns:c16="http://schemas.microsoft.com/office/drawing/2014/chart" uri="{C3380CC4-5D6E-409C-BE32-E72D297353CC}">
              <c16:uniqueId val="{00000015-101F-4984-ADE7-E3CE9D6C574C}"/>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ja-JP"/>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solidFill>
                <a:latin typeface="ＭＳ ゴシック" panose="020B0609070205080204" pitchFamily="49" charset="-128"/>
                <a:ea typeface="ＭＳ ゴシック" panose="020B0609070205080204" pitchFamily="49" charset="-128"/>
                <a:cs typeface="+mn-cs"/>
              </a:defRPr>
            </a:pPr>
            <a:r>
              <a:rPr lang="en-US" altLang="ja-JP" sz="800" b="1">
                <a:solidFill>
                  <a:schemeClr val="tx1"/>
                </a:solidFill>
                <a:latin typeface="ＭＳ ゴシック" panose="020B0609070205080204" pitchFamily="49" charset="-128"/>
                <a:ea typeface="ＭＳ ゴシック" panose="020B0609070205080204" pitchFamily="49" charset="-128"/>
              </a:rPr>
              <a:t>Q2-5</a:t>
            </a:r>
            <a:r>
              <a:rPr lang="ja-JP" altLang="en-US" sz="800" b="1">
                <a:solidFill>
                  <a:schemeClr val="tx1"/>
                </a:solidFill>
                <a:latin typeface="ＭＳ ゴシック" panose="020B0609070205080204" pitchFamily="49" charset="-128"/>
                <a:ea typeface="ＭＳ ゴシック" panose="020B0609070205080204" pitchFamily="49" charset="-128"/>
              </a:rPr>
              <a:t>　家庭でも、床や壁等に木を使いたいと思うか。</a:t>
            </a:r>
            <a:endParaRPr lang="en-US" altLang="ja-JP" sz="800" b="1">
              <a:solidFill>
                <a:schemeClr val="tx1"/>
              </a:solidFill>
              <a:latin typeface="ＭＳ ゴシック" panose="020B0609070205080204" pitchFamily="49" charset="-128"/>
              <a:ea typeface="ＭＳ ゴシック" panose="020B0609070205080204" pitchFamily="49" charset="-128"/>
            </a:endParaRPr>
          </a:p>
        </c:rich>
      </c:tx>
      <c:layout/>
      <c:overlay val="0"/>
      <c:spPr>
        <a:noFill/>
        <a:ln>
          <a:noFill/>
        </a:ln>
        <a:effectLst/>
      </c:spPr>
      <c:txPr>
        <a:bodyPr rot="0" spcFirstLastPara="1" vertOverflow="ellipsis" vert="horz" wrap="square" anchor="ctr" anchorCtr="1"/>
        <a:lstStyle/>
        <a:p>
          <a:pPr>
            <a:defRPr sz="800" b="0" i="0" u="none" strike="noStrike" kern="1200" spc="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title>
    <c:autoTitleDeleted val="0"/>
    <c:plotArea>
      <c:layout>
        <c:manualLayout>
          <c:layoutTarget val="inner"/>
          <c:xMode val="edge"/>
          <c:yMode val="edge"/>
          <c:x val="0.25079734505646067"/>
          <c:y val="0.32688471352354448"/>
          <c:w val="0.40256911636045495"/>
          <c:h val="0.6709485272674249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862-419D-8332-9F67744C27C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862-419D-8332-9F67744C27C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862-419D-8332-9F67744C27C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862-419D-8332-9F67744C27C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862-419D-8332-9F67744C27C4}"/>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'グラフ用データ（保護者・施設員）②'!$C$59:$C$63</c:f>
              <c:strCache>
                <c:ptCount val="5"/>
                <c:pt idx="0">
                  <c:v>とても思う</c:v>
                </c:pt>
                <c:pt idx="1">
                  <c:v>思う</c:v>
                </c:pt>
                <c:pt idx="2">
                  <c:v>あまり思わない</c:v>
                </c:pt>
                <c:pt idx="3">
                  <c:v>思わない</c:v>
                </c:pt>
                <c:pt idx="4">
                  <c:v>未記入</c:v>
                </c:pt>
              </c:strCache>
            </c:strRef>
          </c:cat>
          <c:val>
            <c:numRef>
              <c:f>'グラフ用データ（保護者・施設員）②'!$D$59:$D$63</c:f>
            </c:numRef>
          </c:val>
          <c:extLst>
            <c:ext xmlns:c16="http://schemas.microsoft.com/office/drawing/2014/chart" uri="{C3380CC4-5D6E-409C-BE32-E72D297353CC}">
              <c16:uniqueId val="{0000000A-B862-419D-8332-9F67744C27C4}"/>
            </c:ext>
          </c:extLst>
        </c:ser>
        <c:ser>
          <c:idx val="1"/>
          <c:order val="1"/>
          <c:dPt>
            <c:idx val="0"/>
            <c:bubble3D val="0"/>
            <c:spPr>
              <a:solidFill>
                <a:schemeClr val="accent1"/>
              </a:solidFill>
              <a:ln w="0">
                <a:solidFill>
                  <a:schemeClr val="lt1"/>
                </a:solidFill>
              </a:ln>
              <a:effectLst/>
            </c:spPr>
            <c:extLst>
              <c:ext xmlns:c16="http://schemas.microsoft.com/office/drawing/2014/chart" uri="{C3380CC4-5D6E-409C-BE32-E72D297353CC}">
                <c16:uniqueId val="{0000000C-B862-419D-8332-9F67744C27C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B862-419D-8332-9F67744C27C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B862-419D-8332-9F67744C27C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B862-419D-8332-9F67744C27C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B862-419D-8332-9F67744C27C4}"/>
              </c:ext>
            </c:extLst>
          </c:dPt>
          <c:dLbls>
            <c:dLbl>
              <c:idx val="0"/>
              <c:layout>
                <c:manualLayout>
                  <c:x val="3.0105163347987244E-2"/>
                  <c:y val="0.10313075506445665"/>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B862-419D-8332-9F67744C27C4}"/>
                </c:ext>
              </c:extLst>
            </c:dLbl>
            <c:dLbl>
              <c:idx val="1"/>
              <c:layout>
                <c:manualLayout>
                  <c:x val="-5.7473493664339279E-2"/>
                  <c:y val="-4.4198895027624308E-2"/>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B862-419D-8332-9F67744C27C4}"/>
                </c:ext>
              </c:extLst>
            </c:dLbl>
            <c:dLbl>
              <c:idx val="2"/>
              <c:layout>
                <c:manualLayout>
                  <c:x val="-2.4631497284716884E-2"/>
                  <c:y val="3.6832412523020289E-2"/>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B862-419D-8332-9F67744C27C4}"/>
                </c:ext>
              </c:extLst>
            </c:dLbl>
            <c:dLbl>
              <c:idx val="3"/>
              <c:layout>
                <c:manualLayout>
                  <c:x val="-3.0105163347987293E-2"/>
                  <c:y val="-2.2099447513812154E-2"/>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B862-419D-8332-9F67744C27C4}"/>
                </c:ext>
              </c:extLst>
            </c:dLbl>
            <c:dLbl>
              <c:idx val="4"/>
              <c:layout>
                <c:manualLayout>
                  <c:x val="7.3894491854150507E-2"/>
                  <c:y val="-3.3762654783699426E-17"/>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B862-419D-8332-9F67744C27C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1"/>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'グラフ用データ（保護者・施設員）②'!$C$59:$C$63</c:f>
              <c:strCache>
                <c:ptCount val="5"/>
                <c:pt idx="0">
                  <c:v>とても思う</c:v>
                </c:pt>
                <c:pt idx="1">
                  <c:v>思う</c:v>
                </c:pt>
                <c:pt idx="2">
                  <c:v>あまり思わない</c:v>
                </c:pt>
                <c:pt idx="3">
                  <c:v>思わない</c:v>
                </c:pt>
                <c:pt idx="4">
                  <c:v>未記入</c:v>
                </c:pt>
              </c:strCache>
            </c:strRef>
          </c:cat>
          <c:val>
            <c:numRef>
              <c:f>'グラフ用データ（保護者・施設員）②'!$E$59:$E$63</c:f>
              <c:numCache>
                <c:formatCode>0.0%</c:formatCode>
                <c:ptCount val="5"/>
                <c:pt idx="0">
                  <c:v>0.24565217391304348</c:v>
                </c:pt>
                <c:pt idx="1">
                  <c:v>0.63478260869565217</c:v>
                </c:pt>
                <c:pt idx="2">
                  <c:v>0.1</c:v>
                </c:pt>
                <c:pt idx="3">
                  <c:v>1.5217391304347827E-2</c:v>
                </c:pt>
                <c:pt idx="4">
                  <c:v>4.3478260869565218E-3</c:v>
                </c:pt>
              </c:numCache>
            </c:numRef>
          </c:val>
          <c:extLst>
            <c:ext xmlns:c16="http://schemas.microsoft.com/office/drawing/2014/chart" uri="{C3380CC4-5D6E-409C-BE32-E72D297353CC}">
              <c16:uniqueId val="{00000015-B862-419D-8332-9F67744C27C4}"/>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ja-JP"/>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ＭＳ ゴシック" panose="020B0609070205080204" pitchFamily="49" charset="-128"/>
                <a:ea typeface="ＭＳ ゴシック" panose="020B0609070205080204" pitchFamily="49" charset="-128"/>
                <a:cs typeface="+mn-cs"/>
              </a:defRPr>
            </a:pPr>
            <a:r>
              <a:rPr lang="en-US" altLang="ja-JP" sz="800" b="1">
                <a:solidFill>
                  <a:sysClr val="windowText" lastClr="000000"/>
                </a:solidFill>
                <a:latin typeface="ＭＳ ゴシック" panose="020B0609070205080204" pitchFamily="49" charset="-128"/>
                <a:ea typeface="ＭＳ ゴシック" panose="020B0609070205080204" pitchFamily="49" charset="-128"/>
              </a:rPr>
              <a:t>Q3-1</a:t>
            </a:r>
            <a:r>
              <a:rPr lang="ja-JP" altLang="en-US" sz="800" b="1">
                <a:solidFill>
                  <a:sysClr val="windowText" lastClr="000000"/>
                </a:solidFill>
                <a:latin typeface="ＭＳ ゴシック" panose="020B0609070205080204" pitchFamily="49" charset="-128"/>
                <a:ea typeface="ＭＳ ゴシック" panose="020B0609070205080204" pitchFamily="49" charset="-128"/>
              </a:rPr>
              <a:t>　「木育」という言葉について知っているか。</a:t>
            </a:r>
            <a:endParaRPr lang="en-US" altLang="ja-JP" sz="800" b="1">
              <a:solidFill>
                <a:sysClr val="windowText" lastClr="000000"/>
              </a:solidFill>
              <a:latin typeface="ＭＳ ゴシック" panose="020B0609070205080204" pitchFamily="49" charset="-128"/>
              <a:ea typeface="ＭＳ ゴシック" panose="020B0609070205080204" pitchFamily="49" charset="-128"/>
            </a:endParaRPr>
          </a:p>
        </c:rich>
      </c:tx>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ＭＳ ゴシック" panose="020B0609070205080204" pitchFamily="49" charset="-128"/>
              <a:ea typeface="ＭＳ ゴシック" panose="020B0609070205080204" pitchFamily="49" charset="-128"/>
              <a:cs typeface="+mn-cs"/>
            </a:defRPr>
          </a:pPr>
          <a:endParaRPr lang="ja-JP"/>
        </a:p>
      </c:txPr>
    </c:title>
    <c:autoTitleDeleted val="0"/>
    <c:plotArea>
      <c:layout>
        <c:manualLayout>
          <c:layoutTarget val="inner"/>
          <c:xMode val="edge"/>
          <c:yMode val="edge"/>
          <c:x val="0.25079734505646067"/>
          <c:y val="0.32688471352354448"/>
          <c:w val="0.40256911636045495"/>
          <c:h val="0.6709485272674249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EE3-4E73-B8A6-16F521B1FD8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EE3-4E73-B8A6-16F521B1FD8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EE3-4E73-B8A6-16F521B1FD8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EE3-4E73-B8A6-16F521B1FD8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EE3-4E73-B8A6-16F521B1FD89}"/>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'グラフ用データ（保護者・施設員）②'!$C$70:$C$72</c:f>
              <c:strCache>
                <c:ptCount val="3"/>
                <c:pt idx="0">
                  <c:v>知っている</c:v>
                </c:pt>
                <c:pt idx="1">
                  <c:v>知らない</c:v>
                </c:pt>
                <c:pt idx="2">
                  <c:v>未記入</c:v>
                </c:pt>
              </c:strCache>
            </c:strRef>
          </c:cat>
          <c:val>
            <c:numRef>
              <c:f>'グラフ用データ（保護者・施設員）②'!$D$70:$D$72</c:f>
            </c:numRef>
          </c:val>
          <c:extLst>
            <c:ext xmlns:c16="http://schemas.microsoft.com/office/drawing/2014/chart" uri="{C3380CC4-5D6E-409C-BE32-E72D297353CC}">
              <c16:uniqueId val="{0000000A-7EE3-4E73-B8A6-16F521B1FD89}"/>
            </c:ext>
          </c:extLst>
        </c:ser>
        <c:ser>
          <c:idx val="1"/>
          <c:order val="1"/>
          <c:dPt>
            <c:idx val="0"/>
            <c:bubble3D val="0"/>
            <c:spPr>
              <a:solidFill>
                <a:schemeClr val="accent1"/>
              </a:solidFill>
              <a:ln w="0">
                <a:solidFill>
                  <a:schemeClr val="lt1"/>
                </a:solidFill>
              </a:ln>
              <a:effectLst/>
            </c:spPr>
            <c:extLst>
              <c:ext xmlns:c16="http://schemas.microsoft.com/office/drawing/2014/chart" uri="{C3380CC4-5D6E-409C-BE32-E72D297353CC}">
                <c16:uniqueId val="{0000000C-7EE3-4E73-B8A6-16F521B1FD8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7EE3-4E73-B8A6-16F521B1FD8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7EE3-4E73-B8A6-16F521B1FD8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7EE3-4E73-B8A6-16F521B1FD8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7EE3-4E73-B8A6-16F521B1FD89}"/>
              </c:ext>
            </c:extLst>
          </c:dPt>
          <c:dLbls>
            <c:dLbl>
              <c:idx val="0"/>
              <c:layout>
                <c:manualLayout>
                  <c:x val="3.0105163347987244E-2"/>
                  <c:y val="0.10313075506445665"/>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7EE3-4E73-B8A6-16F521B1FD89}"/>
                </c:ext>
              </c:extLst>
            </c:dLbl>
            <c:dLbl>
              <c:idx val="1"/>
              <c:layout>
                <c:manualLayout>
                  <c:x val="-5.7473493664339279E-2"/>
                  <c:y val="-4.4198895027624308E-2"/>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7EE3-4E73-B8A6-16F521B1FD89}"/>
                </c:ext>
              </c:extLst>
            </c:dLbl>
            <c:dLbl>
              <c:idx val="2"/>
              <c:layout>
                <c:manualLayout>
                  <c:x val="-3.8315662442892855E-2"/>
                  <c:y val="-2.2099447513812154E-2"/>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7EE3-4E73-B8A6-16F521B1FD89}"/>
                </c:ext>
              </c:extLst>
            </c:dLbl>
            <c:dLbl>
              <c:idx val="3"/>
              <c:layout>
                <c:manualLayout>
                  <c:x val="-3.0105163347987293E-2"/>
                  <c:y val="-2.2099447513812154E-2"/>
                </c:manualLayout>
              </c:layout>
              <c:dLblPos val="bestFi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EE3-4E73-B8A6-16F521B1FD89}"/>
                </c:ext>
              </c:extLst>
            </c:dLbl>
            <c:dLbl>
              <c:idx val="4"/>
              <c:layout>
                <c:manualLayout>
                  <c:x val="7.3894491854150507E-2"/>
                  <c:y val="-3.3762654783699426E-17"/>
                </c:manualLayout>
              </c:layout>
              <c:dLblPos val="bestFi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EE3-4E73-B8A6-16F521B1FD8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1"/>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'グラフ用データ（保護者・施設員）②'!$C$70:$C$72</c:f>
              <c:strCache>
                <c:ptCount val="3"/>
                <c:pt idx="0">
                  <c:v>知っている</c:v>
                </c:pt>
                <c:pt idx="1">
                  <c:v>知らない</c:v>
                </c:pt>
                <c:pt idx="2">
                  <c:v>未記入</c:v>
                </c:pt>
              </c:strCache>
            </c:strRef>
          </c:cat>
          <c:val>
            <c:numRef>
              <c:f>'グラフ用データ（保護者・施設員）②'!$E$70:$E$72</c:f>
              <c:numCache>
                <c:formatCode>0.0%</c:formatCode>
                <c:ptCount val="3"/>
                <c:pt idx="0">
                  <c:v>0.56521739130434778</c:v>
                </c:pt>
                <c:pt idx="1">
                  <c:v>0.41956521739130437</c:v>
                </c:pt>
                <c:pt idx="2">
                  <c:v>1.5217391304347827E-2</c:v>
                </c:pt>
              </c:numCache>
            </c:numRef>
          </c:val>
          <c:extLst>
            <c:ext xmlns:c16="http://schemas.microsoft.com/office/drawing/2014/chart" uri="{C3380CC4-5D6E-409C-BE32-E72D297353CC}">
              <c16:uniqueId val="{00000015-7EE3-4E73-B8A6-16F521B1FD89}"/>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ja-JP"/>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solidFill>
                <a:latin typeface="ＭＳ ゴシック" panose="020B0609070205080204" pitchFamily="49" charset="-128"/>
                <a:ea typeface="ＭＳ ゴシック" panose="020B0609070205080204" pitchFamily="49" charset="-128"/>
                <a:cs typeface="+mn-cs"/>
              </a:defRPr>
            </a:pPr>
            <a:r>
              <a:rPr lang="en-US" altLang="ja-JP" sz="800" b="1">
                <a:solidFill>
                  <a:schemeClr val="tx1"/>
                </a:solidFill>
                <a:latin typeface="ＭＳ ゴシック" panose="020B0609070205080204" pitchFamily="49" charset="-128"/>
                <a:ea typeface="ＭＳ ゴシック" panose="020B0609070205080204" pitchFamily="49" charset="-128"/>
              </a:rPr>
              <a:t>Q3-2</a:t>
            </a:r>
            <a:r>
              <a:rPr lang="ja-JP" altLang="en-US" sz="800" b="1">
                <a:solidFill>
                  <a:schemeClr val="tx1"/>
                </a:solidFill>
                <a:latin typeface="ＭＳ ゴシック" panose="020B0609070205080204" pitchFamily="49" charset="-128"/>
                <a:ea typeface="ＭＳ ゴシック" panose="020B0609070205080204" pitchFamily="49" charset="-128"/>
              </a:rPr>
              <a:t>　１で「知っている」と答えられた方にお聞きします。いつ知ったか。</a:t>
            </a:r>
            <a:endParaRPr lang="en-US" altLang="ja-JP" sz="800" b="1">
              <a:solidFill>
                <a:schemeClr val="tx1"/>
              </a:solidFill>
              <a:latin typeface="ＭＳ ゴシック" panose="020B0609070205080204" pitchFamily="49" charset="-128"/>
              <a:ea typeface="ＭＳ ゴシック" panose="020B0609070205080204" pitchFamily="49" charset="-128"/>
            </a:endParaRPr>
          </a:p>
        </c:rich>
      </c:tx>
      <c:layout/>
      <c:overlay val="0"/>
      <c:spPr>
        <a:noFill/>
        <a:ln>
          <a:noFill/>
        </a:ln>
        <a:effectLst/>
      </c:spPr>
      <c:txPr>
        <a:bodyPr rot="0" spcFirstLastPara="1" vertOverflow="ellipsis" vert="horz" wrap="square" anchor="ctr" anchorCtr="1"/>
        <a:lstStyle/>
        <a:p>
          <a:pPr>
            <a:defRPr sz="800" b="0" i="0" u="none" strike="noStrike" kern="1200" spc="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title>
    <c:autoTitleDeleted val="0"/>
    <c:plotArea>
      <c:layout>
        <c:manualLayout>
          <c:layoutTarget val="inner"/>
          <c:xMode val="edge"/>
          <c:yMode val="edge"/>
          <c:x val="0.25079734505646067"/>
          <c:y val="0.32688471352354448"/>
          <c:w val="0.40256911636045495"/>
          <c:h val="0.6709485272674249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CDB-46F3-BBD3-9B6B419DAF9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CDB-46F3-BBD3-9B6B419DAF9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CDB-46F3-BBD3-9B6B419DAF9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CDB-46F3-BBD3-9B6B419DAF9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CDB-46F3-BBD3-9B6B419DAF94}"/>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'グラフ用データ（保護者・施設員）②'!$C$81:$C$84</c:f>
              <c:strCache>
                <c:ptCount val="4"/>
                <c:pt idx="0">
                  <c:v>以前から知っていた</c:v>
                </c:pt>
                <c:pt idx="1">
                  <c:v>この施設の木育の取組みの時に知った</c:v>
                </c:pt>
                <c:pt idx="2">
                  <c:v>この施設の木育の取組みの時ではなく最近知った</c:v>
                </c:pt>
                <c:pt idx="3">
                  <c:v>未記入</c:v>
                </c:pt>
              </c:strCache>
            </c:strRef>
          </c:cat>
          <c:val>
            <c:numRef>
              <c:f>'グラフ用データ（保護者・施設員）②'!$D$81:$D$84</c:f>
            </c:numRef>
          </c:val>
          <c:extLst>
            <c:ext xmlns:c16="http://schemas.microsoft.com/office/drawing/2014/chart" uri="{C3380CC4-5D6E-409C-BE32-E72D297353CC}">
              <c16:uniqueId val="{0000000A-1CDB-46F3-BBD3-9B6B419DAF94}"/>
            </c:ext>
          </c:extLst>
        </c:ser>
        <c:ser>
          <c:idx val="1"/>
          <c:order val="1"/>
          <c:dPt>
            <c:idx val="0"/>
            <c:bubble3D val="0"/>
            <c:spPr>
              <a:solidFill>
                <a:schemeClr val="accent1"/>
              </a:solidFill>
              <a:ln w="0">
                <a:solidFill>
                  <a:schemeClr val="lt1"/>
                </a:solidFill>
              </a:ln>
              <a:effectLst/>
            </c:spPr>
            <c:extLst>
              <c:ext xmlns:c16="http://schemas.microsoft.com/office/drawing/2014/chart" uri="{C3380CC4-5D6E-409C-BE32-E72D297353CC}">
                <c16:uniqueId val="{0000000C-1CDB-46F3-BBD3-9B6B419DAF9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1CDB-46F3-BBD3-9B6B419DAF9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1CDB-46F3-BBD3-9B6B419DAF9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1CDB-46F3-BBD3-9B6B419DAF9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1CDB-46F3-BBD3-9B6B419DAF94}"/>
              </c:ext>
            </c:extLst>
          </c:dPt>
          <c:dLbls>
            <c:dLbl>
              <c:idx val="0"/>
              <c:layout>
                <c:manualLayout>
                  <c:x val="-1.0947332126540815E-2"/>
                  <c:y val="5.8931860036832415E-2"/>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1CDB-46F3-BBD3-9B6B419DAF94}"/>
                </c:ext>
              </c:extLst>
            </c:dLbl>
            <c:dLbl>
              <c:idx val="1"/>
              <c:layout>
                <c:manualLayout>
                  <c:x val="-6.0210326695974488E-2"/>
                  <c:y val="-0.15469613259668508"/>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1CDB-46F3-BBD3-9B6B419DAF94}"/>
                </c:ext>
              </c:extLst>
            </c:dLbl>
            <c:dLbl>
              <c:idx val="2"/>
              <c:layout>
                <c:manualLayout>
                  <c:x val="-6.5683992759244886E-2"/>
                  <c:y val="-2.2099447513812154E-2"/>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1CDB-46F3-BBD3-9B6B419DAF94}"/>
                </c:ext>
              </c:extLst>
            </c:dLbl>
            <c:dLbl>
              <c:idx val="3"/>
              <c:layout>
                <c:manualLayout>
                  <c:x val="2.4631497284716836E-2"/>
                  <c:y val="-2.9465930018416207E-2"/>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1CDB-46F3-BBD3-9B6B419DAF94}"/>
                </c:ext>
              </c:extLst>
            </c:dLbl>
            <c:dLbl>
              <c:idx val="4"/>
              <c:layout>
                <c:manualLayout>
                  <c:x val="7.3894491854150507E-2"/>
                  <c:y val="-3.3762654783699426E-17"/>
                </c:manualLayout>
              </c:layout>
              <c:dLblPos val="bestFi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CDB-46F3-BBD3-9B6B419DAF9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1"/>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'グラフ用データ（保護者・施設員）②'!$C$81:$C$84</c:f>
              <c:strCache>
                <c:ptCount val="4"/>
                <c:pt idx="0">
                  <c:v>以前から知っていた</c:v>
                </c:pt>
                <c:pt idx="1">
                  <c:v>この施設の木育の取組みの時に知った</c:v>
                </c:pt>
                <c:pt idx="2">
                  <c:v>この施設の木育の取組みの時ではなく最近知った</c:v>
                </c:pt>
                <c:pt idx="3">
                  <c:v>未記入</c:v>
                </c:pt>
              </c:strCache>
            </c:strRef>
          </c:cat>
          <c:val>
            <c:numRef>
              <c:f>'グラフ用データ（保護者・施設員）②'!$E$81:$E$84</c:f>
              <c:numCache>
                <c:formatCode>0.0%</c:formatCode>
                <c:ptCount val="4"/>
                <c:pt idx="0">
                  <c:v>0.21153846153846154</c:v>
                </c:pt>
                <c:pt idx="1">
                  <c:v>0.75384615384615383</c:v>
                </c:pt>
                <c:pt idx="2">
                  <c:v>3.0769230769230771E-2</c:v>
                </c:pt>
                <c:pt idx="3">
                  <c:v>3.8461538461538464E-3</c:v>
                </c:pt>
              </c:numCache>
            </c:numRef>
          </c:val>
          <c:extLst>
            <c:ext xmlns:c16="http://schemas.microsoft.com/office/drawing/2014/chart" uri="{C3380CC4-5D6E-409C-BE32-E72D297353CC}">
              <c16:uniqueId val="{00000015-1CDB-46F3-BBD3-9B6B419DAF94}"/>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ja-JP"/>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solidFill>
                <a:latin typeface="ＭＳ ゴシック" panose="020B0609070205080204" pitchFamily="49" charset="-128"/>
                <a:ea typeface="ＭＳ ゴシック" panose="020B0609070205080204" pitchFamily="49" charset="-128"/>
                <a:cs typeface="+mn-cs"/>
              </a:defRPr>
            </a:pPr>
            <a:r>
              <a:rPr lang="en-US" altLang="ja-JP" sz="800" b="1">
                <a:solidFill>
                  <a:schemeClr val="tx1"/>
                </a:solidFill>
                <a:latin typeface="ＭＳ ゴシック" panose="020B0609070205080204" pitchFamily="49" charset="-128"/>
                <a:ea typeface="ＭＳ ゴシック" panose="020B0609070205080204" pitchFamily="49" charset="-128"/>
              </a:rPr>
              <a:t>Q3-4</a:t>
            </a:r>
            <a:r>
              <a:rPr lang="ja-JP" altLang="en-US" sz="800" b="1">
                <a:solidFill>
                  <a:schemeClr val="tx1"/>
                </a:solidFill>
                <a:latin typeface="ＭＳ ゴシック" panose="020B0609070205080204" pitchFamily="49" charset="-128"/>
                <a:ea typeface="ＭＳ ゴシック" panose="020B0609070205080204" pitchFamily="49" charset="-128"/>
              </a:rPr>
              <a:t>　「木育」を通して、木質化、木製品や森林に関心を持ったか。</a:t>
            </a:r>
            <a:endParaRPr lang="en-US" altLang="ja-JP" sz="800" b="1">
              <a:solidFill>
                <a:schemeClr val="tx1"/>
              </a:solidFill>
              <a:latin typeface="ＭＳ ゴシック" panose="020B0609070205080204" pitchFamily="49" charset="-128"/>
              <a:ea typeface="ＭＳ ゴシック" panose="020B0609070205080204" pitchFamily="49" charset="-128"/>
            </a:endParaRPr>
          </a:p>
        </c:rich>
      </c:tx>
      <c:layout/>
      <c:overlay val="0"/>
      <c:spPr>
        <a:noFill/>
        <a:ln>
          <a:noFill/>
        </a:ln>
        <a:effectLst/>
      </c:spPr>
      <c:txPr>
        <a:bodyPr rot="0" spcFirstLastPara="1" vertOverflow="ellipsis" vert="horz" wrap="square" anchor="ctr" anchorCtr="1"/>
        <a:lstStyle/>
        <a:p>
          <a:pPr>
            <a:defRPr sz="800" b="0" i="0" u="none" strike="noStrike" kern="1200" spc="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title>
    <c:autoTitleDeleted val="0"/>
    <c:plotArea>
      <c:layout>
        <c:manualLayout>
          <c:layoutTarget val="inner"/>
          <c:xMode val="edge"/>
          <c:yMode val="edge"/>
          <c:x val="0.25079734505646067"/>
          <c:y val="0.32688471352354448"/>
          <c:w val="0.40256911636045495"/>
          <c:h val="0.6709485272674249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AC9-4AB4-A6F7-E96AFF65F91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AC9-4AB4-A6F7-E96AFF65F91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AC9-4AB4-A6F7-E96AFF65F91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AC9-4AB4-A6F7-E96AFF65F91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AC9-4AB4-A6F7-E96AFF65F91F}"/>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'グラフ用データ（保護者・施設員）②'!$C$103:$C$107</c:f>
              <c:strCache>
                <c:ptCount val="5"/>
                <c:pt idx="0">
                  <c:v>とても持った</c:v>
                </c:pt>
                <c:pt idx="1">
                  <c:v>持った</c:v>
                </c:pt>
                <c:pt idx="2">
                  <c:v>あまり持っていない</c:v>
                </c:pt>
                <c:pt idx="3">
                  <c:v>持っていない</c:v>
                </c:pt>
                <c:pt idx="4">
                  <c:v>未記入</c:v>
                </c:pt>
              </c:strCache>
            </c:strRef>
          </c:cat>
          <c:val>
            <c:numRef>
              <c:f>'グラフ用データ（保護者・施設員）②'!$D$103:$D$107</c:f>
            </c:numRef>
          </c:val>
          <c:extLst>
            <c:ext xmlns:c16="http://schemas.microsoft.com/office/drawing/2014/chart" uri="{C3380CC4-5D6E-409C-BE32-E72D297353CC}">
              <c16:uniqueId val="{0000000A-4AC9-4AB4-A6F7-E96AFF65F91F}"/>
            </c:ext>
          </c:extLst>
        </c:ser>
        <c:ser>
          <c:idx val="1"/>
          <c:order val="1"/>
          <c:dPt>
            <c:idx val="0"/>
            <c:bubble3D val="0"/>
            <c:spPr>
              <a:solidFill>
                <a:schemeClr val="accent1"/>
              </a:solidFill>
              <a:ln w="0">
                <a:solidFill>
                  <a:schemeClr val="lt1"/>
                </a:solidFill>
              </a:ln>
              <a:effectLst/>
            </c:spPr>
            <c:extLst>
              <c:ext xmlns:c16="http://schemas.microsoft.com/office/drawing/2014/chart" uri="{C3380CC4-5D6E-409C-BE32-E72D297353CC}">
                <c16:uniqueId val="{0000000C-4AC9-4AB4-A6F7-E96AFF65F91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4AC9-4AB4-A6F7-E96AFF65F91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4AC9-4AB4-A6F7-E96AFF65F91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4AC9-4AB4-A6F7-E96AFF65F91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4AC9-4AB4-A6F7-E96AFF65F91F}"/>
              </c:ext>
            </c:extLst>
          </c:dPt>
          <c:dLbls>
            <c:dLbl>
              <c:idx val="0"/>
              <c:layout>
                <c:manualLayout>
                  <c:x val="-1.0947332126540915E-2"/>
                  <c:y val="5.1565377532228326E-2"/>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4AC9-4AB4-A6F7-E96AFF65F91F}"/>
                </c:ext>
              </c:extLst>
            </c:dLbl>
            <c:dLbl>
              <c:idx val="1"/>
              <c:layout>
                <c:manualLayout>
                  <c:x val="-0.22989397465735711"/>
                  <c:y val="-5.1565377532228361E-2"/>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4AC9-4AB4-A6F7-E96AFF65F91F}"/>
                </c:ext>
              </c:extLst>
            </c:dLbl>
            <c:dLbl>
              <c:idx val="2"/>
              <c:layout>
                <c:manualLayout>
                  <c:x val="-3.8315662442892855E-2"/>
                  <c:y val="-2.2099447513812154E-2"/>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4AC9-4AB4-A6F7-E96AFF65F91F}"/>
                </c:ext>
              </c:extLst>
            </c:dLbl>
            <c:dLbl>
              <c:idx val="3"/>
              <c:layout>
                <c:manualLayout>
                  <c:x val="-3.0105163347987293E-2"/>
                  <c:y val="-2.2099447513812154E-2"/>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4AC9-4AB4-A6F7-E96AFF65F91F}"/>
                </c:ext>
              </c:extLst>
            </c:dLbl>
            <c:dLbl>
              <c:idx val="4"/>
              <c:layout>
                <c:manualLayout>
                  <c:x val="4.1052495474528009E-2"/>
                  <c:y val="-2.9465930018416207E-2"/>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4AC9-4AB4-A6F7-E96AFF65F91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1"/>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'グラフ用データ（保護者・施設員）②'!$C$103:$C$107</c:f>
              <c:strCache>
                <c:ptCount val="5"/>
                <c:pt idx="0">
                  <c:v>とても持った</c:v>
                </c:pt>
                <c:pt idx="1">
                  <c:v>持った</c:v>
                </c:pt>
                <c:pt idx="2">
                  <c:v>あまり持っていない</c:v>
                </c:pt>
                <c:pt idx="3">
                  <c:v>持っていない</c:v>
                </c:pt>
                <c:pt idx="4">
                  <c:v>未記入</c:v>
                </c:pt>
              </c:strCache>
            </c:strRef>
          </c:cat>
          <c:val>
            <c:numRef>
              <c:f>'グラフ用データ（保護者・施設員）②'!$E$103:$E$107</c:f>
              <c:numCache>
                <c:formatCode>0.0%</c:formatCode>
                <c:ptCount val="5"/>
                <c:pt idx="0">
                  <c:v>0.1282608695652174</c:v>
                </c:pt>
                <c:pt idx="1">
                  <c:v>0.69565217391304346</c:v>
                </c:pt>
                <c:pt idx="2">
                  <c:v>0.11956521739130435</c:v>
                </c:pt>
                <c:pt idx="3">
                  <c:v>1.7391304347826087E-2</c:v>
                </c:pt>
                <c:pt idx="4">
                  <c:v>3.9130434782608699E-2</c:v>
                </c:pt>
              </c:numCache>
            </c:numRef>
          </c:val>
          <c:extLst>
            <c:ext xmlns:c16="http://schemas.microsoft.com/office/drawing/2014/chart" uri="{C3380CC4-5D6E-409C-BE32-E72D297353CC}">
              <c16:uniqueId val="{00000015-4AC9-4AB4-A6F7-E96AFF65F91F}"/>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ja-JP"/>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ＭＳ ゴシック" panose="020B0609070205080204" pitchFamily="49" charset="-128"/>
                <a:ea typeface="ＭＳ ゴシック" panose="020B0609070205080204" pitchFamily="49" charset="-128"/>
                <a:cs typeface="+mn-cs"/>
              </a:defRPr>
            </a:pPr>
            <a:r>
              <a:rPr lang="en-US" altLang="ja-JP" sz="800" b="1">
                <a:solidFill>
                  <a:sysClr val="windowText" lastClr="000000"/>
                </a:solidFill>
                <a:latin typeface="ＭＳ ゴシック" panose="020B0609070205080204" pitchFamily="49" charset="-128"/>
                <a:ea typeface="ＭＳ ゴシック" panose="020B0609070205080204" pitchFamily="49" charset="-128"/>
              </a:rPr>
              <a:t>Q4-3</a:t>
            </a:r>
            <a:r>
              <a:rPr lang="ja-JP" altLang="en-US" sz="800" b="1">
                <a:solidFill>
                  <a:sysClr val="windowText" lastClr="000000"/>
                </a:solidFill>
                <a:latin typeface="ＭＳ ゴシック" panose="020B0609070205080204" pitchFamily="49" charset="-128"/>
                <a:ea typeface="ＭＳ ゴシック" panose="020B0609070205080204" pitchFamily="49" charset="-128"/>
              </a:rPr>
              <a:t>　施設の木質化や「木育」を体験して、施設で過ごすことを楽しみにしている子どもたちが増えたと思うか。</a:t>
            </a:r>
            <a:endParaRPr lang="en-US" altLang="ja-JP" sz="800" b="1">
              <a:solidFill>
                <a:sysClr val="windowText" lastClr="000000"/>
              </a:solidFill>
              <a:latin typeface="ＭＳ ゴシック" panose="020B0609070205080204" pitchFamily="49" charset="-128"/>
              <a:ea typeface="ＭＳ ゴシック" panose="020B0609070205080204" pitchFamily="49" charset="-128"/>
            </a:endParaRPr>
          </a:p>
        </c:rich>
      </c:tx>
      <c:layout>
        <c:manualLayout>
          <c:xMode val="edge"/>
          <c:yMode val="edge"/>
          <c:x val="0.17279781915352124"/>
          <c:y val="4.4189283228949203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ＭＳ ゴシック" panose="020B0609070205080204" pitchFamily="49" charset="-128"/>
              <a:ea typeface="ＭＳ ゴシック" panose="020B0609070205080204" pitchFamily="49" charset="-128"/>
              <a:cs typeface="+mn-cs"/>
            </a:defRPr>
          </a:pPr>
          <a:endParaRPr lang="ja-JP"/>
        </a:p>
      </c:txPr>
    </c:title>
    <c:autoTitleDeleted val="0"/>
    <c:plotArea>
      <c:layout>
        <c:manualLayout>
          <c:layoutTarget val="inner"/>
          <c:xMode val="edge"/>
          <c:yMode val="edge"/>
          <c:x val="0.25079734505646067"/>
          <c:y val="0.32688471352354448"/>
          <c:w val="0.40256911636045495"/>
          <c:h val="0.6709485272674249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133-457D-A96D-897C8A929A3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133-457D-A96D-897C8A929A3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133-457D-A96D-897C8A929A3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133-457D-A96D-897C8A929A3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133-457D-A96D-897C8A929A31}"/>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'グラフ用データ（保護者・施設員）②'!$C$136:$C$140</c:f>
              <c:strCache>
                <c:ptCount val="5"/>
                <c:pt idx="0">
                  <c:v>とても思う</c:v>
                </c:pt>
                <c:pt idx="1">
                  <c:v>思う</c:v>
                </c:pt>
                <c:pt idx="2">
                  <c:v>あまり思わない</c:v>
                </c:pt>
                <c:pt idx="3">
                  <c:v>思わない</c:v>
                </c:pt>
                <c:pt idx="4">
                  <c:v>未記入</c:v>
                </c:pt>
              </c:strCache>
            </c:strRef>
          </c:cat>
          <c:val>
            <c:numRef>
              <c:f>'グラフ用データ（保護者・施設員）②'!$D$136:$D$140</c:f>
            </c:numRef>
          </c:val>
          <c:extLst>
            <c:ext xmlns:c16="http://schemas.microsoft.com/office/drawing/2014/chart" uri="{C3380CC4-5D6E-409C-BE32-E72D297353CC}">
              <c16:uniqueId val="{0000000A-3133-457D-A96D-897C8A929A31}"/>
            </c:ext>
          </c:extLst>
        </c:ser>
        <c:ser>
          <c:idx val="1"/>
          <c:order val="1"/>
          <c:dPt>
            <c:idx val="0"/>
            <c:bubble3D val="0"/>
            <c:spPr>
              <a:solidFill>
                <a:schemeClr val="accent1"/>
              </a:solidFill>
              <a:ln w="0">
                <a:solidFill>
                  <a:schemeClr val="lt1"/>
                </a:solidFill>
              </a:ln>
              <a:effectLst/>
            </c:spPr>
            <c:extLst>
              <c:ext xmlns:c16="http://schemas.microsoft.com/office/drawing/2014/chart" uri="{C3380CC4-5D6E-409C-BE32-E72D297353CC}">
                <c16:uniqueId val="{0000000C-3133-457D-A96D-897C8A929A3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3133-457D-A96D-897C8A929A3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3133-457D-A96D-897C8A929A3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3133-457D-A96D-897C8A929A3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3133-457D-A96D-897C8A929A31}"/>
              </c:ext>
            </c:extLst>
          </c:dPt>
          <c:dLbls>
            <c:dLbl>
              <c:idx val="0"/>
              <c:layout>
                <c:manualLayout>
                  <c:x val="5.4736660632703979E-2"/>
                  <c:y val="5.1565377532228396E-2"/>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3133-457D-A96D-897C8A929A31}"/>
                </c:ext>
              </c:extLst>
            </c:dLbl>
            <c:dLbl>
              <c:idx val="1"/>
              <c:layout>
                <c:manualLayout>
                  <c:x val="2.4631497284716735E-2"/>
                  <c:y val="-0.19152854511970535"/>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3133-457D-A96D-897C8A929A31}"/>
                </c:ext>
              </c:extLst>
            </c:dLbl>
            <c:dLbl>
              <c:idx val="2"/>
              <c:layout>
                <c:manualLayout>
                  <c:x val="-3.8315662442892855E-2"/>
                  <c:y val="-2.2099447513812154E-2"/>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3133-457D-A96D-897C8A929A31}"/>
                </c:ext>
              </c:extLst>
            </c:dLbl>
            <c:dLbl>
              <c:idx val="3"/>
              <c:layout>
                <c:manualLayout>
                  <c:x val="-5.7473493664339334E-2"/>
                  <c:y val="2.2099447513812154E-2"/>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3133-457D-A96D-897C8A929A31}"/>
                </c:ext>
              </c:extLst>
            </c:dLbl>
            <c:dLbl>
              <c:idx val="4"/>
              <c:layout>
                <c:manualLayout>
                  <c:x val="1.9157831221446427E-2"/>
                  <c:y val="1.4732965009208104E-2"/>
                </c:manualLayout>
              </c:layout>
              <c:dLblPos val="bestFi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3133-457D-A96D-897C8A929A3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1"/>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'グラフ用データ（保護者・施設員）②'!$C$136:$C$140</c:f>
              <c:strCache>
                <c:ptCount val="5"/>
                <c:pt idx="0">
                  <c:v>とても思う</c:v>
                </c:pt>
                <c:pt idx="1">
                  <c:v>思う</c:v>
                </c:pt>
                <c:pt idx="2">
                  <c:v>あまり思わない</c:v>
                </c:pt>
                <c:pt idx="3">
                  <c:v>思わない</c:v>
                </c:pt>
                <c:pt idx="4">
                  <c:v>未記入</c:v>
                </c:pt>
              </c:strCache>
            </c:strRef>
          </c:cat>
          <c:val>
            <c:numRef>
              <c:f>'グラフ用データ（保護者・施設員）②'!$E$136:$E$140</c:f>
              <c:numCache>
                <c:formatCode>0.0%</c:formatCode>
                <c:ptCount val="5"/>
                <c:pt idx="0">
                  <c:v>8.478260869565217E-2</c:v>
                </c:pt>
                <c:pt idx="1">
                  <c:v>0.60434782608695647</c:v>
                </c:pt>
                <c:pt idx="2">
                  <c:v>0.26521739130434785</c:v>
                </c:pt>
                <c:pt idx="3">
                  <c:v>4.3478260869565218E-3</c:v>
                </c:pt>
                <c:pt idx="4">
                  <c:v>4.1304347826086954E-2</c:v>
                </c:pt>
              </c:numCache>
            </c:numRef>
          </c:val>
          <c:extLst>
            <c:ext xmlns:c16="http://schemas.microsoft.com/office/drawing/2014/chart" uri="{C3380CC4-5D6E-409C-BE32-E72D297353CC}">
              <c16:uniqueId val="{00000015-3133-457D-A96D-897C8A929A31}"/>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0.85943</cdr:x>
      <cdr:y>0.02933</cdr:y>
    </cdr:from>
    <cdr:to>
      <cdr:x>0.98742</cdr:x>
      <cdr:y>0.15427</cdr:y>
    </cdr:to>
    <cdr:sp macro="" textlink="">
      <cdr:nvSpPr>
        <cdr:cNvPr id="2" name="テキスト ボックス 1"/>
        <cdr:cNvSpPr txBox="1"/>
      </cdr:nvSpPr>
      <cdr:spPr>
        <a:xfrm xmlns:a="http://schemas.openxmlformats.org/drawingml/2006/main">
          <a:off x="3988111" y="50572"/>
          <a:ext cx="593904"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kumimoji="1" lang="ja-JP" altLang="en-US" sz="800" b="1" u="sng" dirty="0">
              <a:latin typeface="ＭＳ ゴシック" panose="020B0609070205080204" pitchFamily="49" charset="-128"/>
              <a:ea typeface="ＭＳ ゴシック" panose="020B0609070205080204" pitchFamily="49" charset="-128"/>
            </a:rPr>
            <a:t>Ｎ＝</a:t>
          </a:r>
          <a:r>
            <a:rPr kumimoji="1" lang="en-US" altLang="ja-JP" sz="800" b="1" u="sng" dirty="0">
              <a:latin typeface="ＭＳ ゴシック" panose="020B0609070205080204" pitchFamily="49" charset="-128"/>
              <a:ea typeface="ＭＳ ゴシック" panose="020B0609070205080204" pitchFamily="49" charset="-128"/>
            </a:rPr>
            <a:t>460</a:t>
          </a:r>
          <a:endParaRPr kumimoji="1" lang="ja-JP" altLang="en-US" sz="800" b="1" u="sng" dirty="0">
            <a:latin typeface="ＭＳ ゴシック" panose="020B0609070205080204" pitchFamily="49" charset="-128"/>
            <a:ea typeface="ＭＳ ゴシック" panose="020B0609070205080204" pitchFamily="49" charset="-128"/>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0.73734</cdr:x>
      <cdr:y>0.00843</cdr:y>
    </cdr:from>
    <cdr:to>
      <cdr:x>0.86533</cdr:x>
      <cdr:y>0.13337</cdr:y>
    </cdr:to>
    <cdr:sp macro="" textlink="">
      <cdr:nvSpPr>
        <cdr:cNvPr id="2" name="テキスト ボックス 1"/>
        <cdr:cNvSpPr txBox="1"/>
      </cdr:nvSpPr>
      <cdr:spPr>
        <a:xfrm xmlns:a="http://schemas.openxmlformats.org/drawingml/2006/main">
          <a:off x="3421562" y="14536"/>
          <a:ext cx="593925" cy="21544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800" b="1" u="sng" dirty="0">
              <a:latin typeface="ＭＳ ゴシック" panose="020B0609070205080204" pitchFamily="49" charset="-128"/>
              <a:ea typeface="ＭＳ ゴシック" panose="020B0609070205080204" pitchFamily="49" charset="-128"/>
            </a:rPr>
            <a:t>Ｎ＝</a:t>
          </a:r>
          <a:r>
            <a:rPr kumimoji="1" lang="en-US" altLang="ja-JP" sz="800" b="1" u="sng" dirty="0">
              <a:latin typeface="ＭＳ ゴシック" panose="020B0609070205080204" pitchFamily="49" charset="-128"/>
              <a:ea typeface="ＭＳ ゴシック" panose="020B0609070205080204" pitchFamily="49" charset="-128"/>
            </a:rPr>
            <a:t>460</a:t>
          </a:r>
          <a:endParaRPr kumimoji="1" lang="ja-JP" altLang="en-US" sz="800" b="1" u="sng" dirty="0">
            <a:latin typeface="ＭＳ ゴシック" panose="020B0609070205080204" pitchFamily="49" charset="-128"/>
            <a:ea typeface="ＭＳ ゴシック" panose="020B0609070205080204" pitchFamily="49" charset="-128"/>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0.82575</cdr:x>
      <cdr:y>0.01821</cdr:y>
    </cdr:from>
    <cdr:to>
      <cdr:x>0.95374</cdr:x>
      <cdr:y>0.14314</cdr:y>
    </cdr:to>
    <cdr:sp macro="" textlink="">
      <cdr:nvSpPr>
        <cdr:cNvPr id="2" name="テキスト ボックス 1"/>
        <cdr:cNvSpPr txBox="1"/>
      </cdr:nvSpPr>
      <cdr:spPr>
        <a:xfrm xmlns:a="http://schemas.openxmlformats.org/drawingml/2006/main">
          <a:off x="3831814" y="31394"/>
          <a:ext cx="593904"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800" b="1" u="sng" dirty="0">
              <a:latin typeface="ＭＳ ゴシック" panose="020B0609070205080204" pitchFamily="49" charset="-128"/>
              <a:ea typeface="ＭＳ ゴシック" panose="020B0609070205080204" pitchFamily="49" charset="-128"/>
            </a:rPr>
            <a:t>Ｎ＝</a:t>
          </a:r>
          <a:r>
            <a:rPr kumimoji="1" lang="en-US" altLang="ja-JP" sz="800" b="1" u="sng" dirty="0">
              <a:latin typeface="ＭＳ ゴシック" panose="020B0609070205080204" pitchFamily="49" charset="-128"/>
              <a:ea typeface="ＭＳ ゴシック" panose="020B0609070205080204" pitchFamily="49" charset="-128"/>
            </a:rPr>
            <a:t>138</a:t>
          </a:r>
          <a:endParaRPr kumimoji="1" lang="ja-JP" altLang="en-US" sz="800" b="1" u="sng" dirty="0">
            <a:latin typeface="ＭＳ ゴシック" panose="020B0609070205080204" pitchFamily="49" charset="-128"/>
            <a:ea typeface="ＭＳ ゴシック" panose="020B0609070205080204" pitchFamily="49" charset="-128"/>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0.87201</cdr:x>
      <cdr:y>0.02617</cdr:y>
    </cdr:from>
    <cdr:to>
      <cdr:x>1</cdr:x>
      <cdr:y>0.15111</cdr:y>
    </cdr:to>
    <cdr:sp macro="" textlink="">
      <cdr:nvSpPr>
        <cdr:cNvPr id="3" name="テキスト ボックス 1"/>
        <cdr:cNvSpPr txBox="1"/>
      </cdr:nvSpPr>
      <cdr:spPr>
        <a:xfrm xmlns:a="http://schemas.openxmlformats.org/drawingml/2006/main">
          <a:off x="4046496" y="45125"/>
          <a:ext cx="593904"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800" b="1" u="sng" dirty="0">
              <a:latin typeface="ＭＳ ゴシック" panose="020B0609070205080204" pitchFamily="49" charset="-128"/>
              <a:ea typeface="ＭＳ ゴシック" panose="020B0609070205080204" pitchFamily="49" charset="-128"/>
            </a:rPr>
            <a:t>Ｎ＝</a:t>
          </a:r>
          <a:r>
            <a:rPr kumimoji="1" lang="en-US" altLang="ja-JP" sz="800" b="1" u="sng" dirty="0">
              <a:latin typeface="ＭＳ ゴシック" panose="020B0609070205080204" pitchFamily="49" charset="-128"/>
              <a:ea typeface="ＭＳ ゴシック" panose="020B0609070205080204" pitchFamily="49" charset="-128"/>
            </a:rPr>
            <a:t>138</a:t>
          </a:r>
          <a:endParaRPr kumimoji="1" lang="ja-JP" altLang="en-US" sz="800" b="1" u="sng" dirty="0">
            <a:latin typeface="ＭＳ ゴシック" panose="020B0609070205080204" pitchFamily="49" charset="-128"/>
            <a:ea typeface="ＭＳ ゴシック" panose="020B0609070205080204" pitchFamily="49" charset="-128"/>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0.87201</cdr:x>
      <cdr:y>0.03385</cdr:y>
    </cdr:from>
    <cdr:to>
      <cdr:x>1</cdr:x>
      <cdr:y>0.15879</cdr:y>
    </cdr:to>
    <cdr:sp macro="" textlink="">
      <cdr:nvSpPr>
        <cdr:cNvPr id="2" name="テキスト ボックス 1"/>
        <cdr:cNvSpPr txBox="1"/>
      </cdr:nvSpPr>
      <cdr:spPr>
        <a:xfrm xmlns:a="http://schemas.openxmlformats.org/drawingml/2006/main">
          <a:off x="4046496" y="58371"/>
          <a:ext cx="593904"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800" b="1" u="sng" dirty="0">
              <a:latin typeface="ＭＳ ゴシック" panose="020B0609070205080204" pitchFamily="49" charset="-128"/>
              <a:ea typeface="ＭＳ ゴシック" panose="020B0609070205080204" pitchFamily="49" charset="-128"/>
            </a:rPr>
            <a:t>Ｎ＝</a:t>
          </a:r>
          <a:r>
            <a:rPr kumimoji="1" lang="en-US" altLang="ja-JP" sz="800" b="1" u="sng" dirty="0">
              <a:latin typeface="ＭＳ ゴシック" panose="020B0609070205080204" pitchFamily="49" charset="-128"/>
              <a:ea typeface="ＭＳ ゴシック" panose="020B0609070205080204" pitchFamily="49" charset="-128"/>
            </a:rPr>
            <a:t>138</a:t>
          </a:r>
          <a:endParaRPr kumimoji="1" lang="ja-JP" altLang="en-US" sz="800" b="1" u="sng" dirty="0">
            <a:latin typeface="ＭＳ ゴシック" panose="020B0609070205080204" pitchFamily="49" charset="-128"/>
            <a:ea typeface="ＭＳ ゴシック" panose="020B0609070205080204" pitchFamily="49" charset="-128"/>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0.77229</cdr:x>
      <cdr:y>0.02855</cdr:y>
    </cdr:from>
    <cdr:to>
      <cdr:x>0.90027</cdr:x>
      <cdr:y>0.15349</cdr:y>
    </cdr:to>
    <cdr:sp macro="" textlink="">
      <cdr:nvSpPr>
        <cdr:cNvPr id="2" name="テキスト ボックス 1"/>
        <cdr:cNvSpPr txBox="1"/>
      </cdr:nvSpPr>
      <cdr:spPr>
        <a:xfrm xmlns:a="http://schemas.openxmlformats.org/drawingml/2006/main">
          <a:off x="3583730" y="49229"/>
          <a:ext cx="593904"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800" b="1" u="sng" dirty="0">
              <a:latin typeface="ＭＳ ゴシック" panose="020B0609070205080204" pitchFamily="49" charset="-128"/>
              <a:ea typeface="ＭＳ ゴシック" panose="020B0609070205080204" pitchFamily="49" charset="-128"/>
            </a:rPr>
            <a:t>Ｎ＝</a:t>
          </a:r>
          <a:r>
            <a:rPr kumimoji="1" lang="en-US" altLang="ja-JP" sz="800" b="1" u="sng" dirty="0">
              <a:latin typeface="ＭＳ ゴシック" panose="020B0609070205080204" pitchFamily="49" charset="-128"/>
              <a:ea typeface="ＭＳ ゴシック" panose="020B0609070205080204" pitchFamily="49" charset="-128"/>
            </a:rPr>
            <a:t>138</a:t>
          </a:r>
          <a:endParaRPr kumimoji="1" lang="ja-JP" altLang="en-US" sz="800" b="1" u="sng" dirty="0">
            <a:latin typeface="ＭＳ ゴシック" panose="020B0609070205080204" pitchFamily="49" charset="-128"/>
            <a:ea typeface="ＭＳ ゴシック" panose="020B0609070205080204" pitchFamily="49" charset="-128"/>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0.80751</cdr:x>
      <cdr:y>0.02037</cdr:y>
    </cdr:from>
    <cdr:to>
      <cdr:x>0.9355</cdr:x>
      <cdr:y>0.14531</cdr:y>
    </cdr:to>
    <cdr:sp macro="" textlink="">
      <cdr:nvSpPr>
        <cdr:cNvPr id="2" name="テキスト ボックス 1"/>
        <cdr:cNvSpPr txBox="1"/>
      </cdr:nvSpPr>
      <cdr:spPr>
        <a:xfrm xmlns:a="http://schemas.openxmlformats.org/drawingml/2006/main">
          <a:off x="3747182" y="35129"/>
          <a:ext cx="593904"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800" b="1" u="sng" dirty="0">
              <a:latin typeface="ＭＳ ゴシック" panose="020B0609070205080204" pitchFamily="49" charset="-128"/>
              <a:ea typeface="ＭＳ ゴシック" panose="020B0609070205080204" pitchFamily="49" charset="-128"/>
            </a:rPr>
            <a:t>Ｎ＝</a:t>
          </a:r>
          <a:r>
            <a:rPr kumimoji="1" lang="en-US" altLang="ja-JP" sz="800" b="1" u="sng" dirty="0">
              <a:latin typeface="ＭＳ ゴシック" panose="020B0609070205080204" pitchFamily="49" charset="-128"/>
              <a:ea typeface="ＭＳ ゴシック" panose="020B0609070205080204" pitchFamily="49" charset="-128"/>
            </a:rPr>
            <a:t>138</a:t>
          </a:r>
          <a:endParaRPr kumimoji="1" lang="ja-JP" altLang="en-US" sz="800" b="1" u="sng" dirty="0">
            <a:latin typeface="ＭＳ ゴシック" panose="020B0609070205080204" pitchFamily="49" charset="-128"/>
            <a:ea typeface="ＭＳ ゴシック" panose="020B0609070205080204" pitchFamily="49" charset="-128"/>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0.7724</cdr:x>
      <cdr:y>0.02037</cdr:y>
    </cdr:from>
    <cdr:to>
      <cdr:x>0.90038</cdr:x>
      <cdr:y>0.14531</cdr:y>
    </cdr:to>
    <cdr:sp macro="" textlink="">
      <cdr:nvSpPr>
        <cdr:cNvPr id="2" name="テキスト ボックス 1"/>
        <cdr:cNvSpPr txBox="1"/>
      </cdr:nvSpPr>
      <cdr:spPr>
        <a:xfrm xmlns:a="http://schemas.openxmlformats.org/drawingml/2006/main">
          <a:off x="3584241" y="35129"/>
          <a:ext cx="593904"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800" b="1" u="sng" dirty="0">
              <a:latin typeface="ＭＳ ゴシック" panose="020B0609070205080204" pitchFamily="49" charset="-128"/>
              <a:ea typeface="ＭＳ ゴシック" panose="020B0609070205080204" pitchFamily="49" charset="-128"/>
            </a:rPr>
            <a:t>Ｎ＝</a:t>
          </a:r>
          <a:r>
            <a:rPr kumimoji="1" lang="en-US" altLang="ja-JP" sz="800" b="1" u="sng" dirty="0">
              <a:latin typeface="ＭＳ ゴシック" panose="020B0609070205080204" pitchFamily="49" charset="-128"/>
              <a:ea typeface="ＭＳ ゴシック" panose="020B0609070205080204" pitchFamily="49" charset="-128"/>
            </a:rPr>
            <a:t>138</a:t>
          </a:r>
          <a:endParaRPr kumimoji="1" lang="ja-JP" altLang="en-US" sz="800" b="1" u="sng" dirty="0">
            <a:latin typeface="ＭＳ ゴシック" panose="020B0609070205080204" pitchFamily="49" charset="-128"/>
            <a:ea typeface="ＭＳ ゴシック" panose="020B0609070205080204" pitchFamily="49" charset="-128"/>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0.57754</cdr:x>
      <cdr:y>0.11807</cdr:y>
    </cdr:from>
    <cdr:to>
      <cdr:x>0.70553</cdr:x>
      <cdr:y>0.24301</cdr:y>
    </cdr:to>
    <cdr:sp macro="" textlink="">
      <cdr:nvSpPr>
        <cdr:cNvPr id="2" name="テキスト ボックス 1"/>
        <cdr:cNvSpPr txBox="1"/>
      </cdr:nvSpPr>
      <cdr:spPr>
        <a:xfrm xmlns:a="http://schemas.openxmlformats.org/drawingml/2006/main">
          <a:off x="2680025" y="203601"/>
          <a:ext cx="593904"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800" b="1" u="sng" dirty="0">
              <a:latin typeface="ＭＳ ゴシック" panose="020B0609070205080204" pitchFamily="49" charset="-128"/>
              <a:ea typeface="ＭＳ ゴシック" panose="020B0609070205080204" pitchFamily="49" charset="-128"/>
            </a:rPr>
            <a:t>Ｎ＝</a:t>
          </a:r>
          <a:r>
            <a:rPr kumimoji="1" lang="en-US" altLang="ja-JP" sz="800" b="1" u="sng" dirty="0">
              <a:latin typeface="ＭＳ ゴシック" panose="020B0609070205080204" pitchFamily="49" charset="-128"/>
              <a:ea typeface="ＭＳ ゴシック" panose="020B0609070205080204" pitchFamily="49" charset="-128"/>
            </a:rPr>
            <a:t>138</a:t>
          </a:r>
          <a:endParaRPr kumimoji="1" lang="ja-JP" altLang="en-US" sz="800" b="1" u="sng" dirty="0">
            <a:latin typeface="ＭＳ ゴシック" panose="020B0609070205080204" pitchFamily="49" charset="-128"/>
            <a:ea typeface="ＭＳ ゴシック" panose="020B0609070205080204" pitchFamily="49" charset="-128"/>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0.60171</cdr:x>
      <cdr:y>0.14095</cdr:y>
    </cdr:from>
    <cdr:to>
      <cdr:x>0.72969</cdr:x>
      <cdr:y>0.26589</cdr:y>
    </cdr:to>
    <cdr:sp macro="" textlink="">
      <cdr:nvSpPr>
        <cdr:cNvPr id="2" name="テキスト ボックス 1"/>
        <cdr:cNvSpPr txBox="1"/>
      </cdr:nvSpPr>
      <cdr:spPr>
        <a:xfrm xmlns:a="http://schemas.openxmlformats.org/drawingml/2006/main">
          <a:off x="2792153" y="243053"/>
          <a:ext cx="593904"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800" b="1" u="sng" dirty="0">
              <a:latin typeface="ＭＳ ゴシック" panose="020B0609070205080204" pitchFamily="49" charset="-128"/>
              <a:ea typeface="ＭＳ ゴシック" panose="020B0609070205080204" pitchFamily="49" charset="-128"/>
            </a:rPr>
            <a:t>Ｎ＝</a:t>
          </a:r>
          <a:r>
            <a:rPr kumimoji="1" lang="en-US" altLang="ja-JP" sz="800" b="1" u="sng" dirty="0">
              <a:latin typeface="ＭＳ ゴシック" panose="020B0609070205080204" pitchFamily="49" charset="-128"/>
              <a:ea typeface="ＭＳ ゴシック" panose="020B0609070205080204" pitchFamily="49" charset="-128"/>
            </a:rPr>
            <a:t>138</a:t>
          </a:r>
          <a:endParaRPr kumimoji="1" lang="ja-JP" altLang="en-US" sz="800" b="1" u="sng" dirty="0">
            <a:latin typeface="ＭＳ ゴシック" panose="020B0609070205080204" pitchFamily="49" charset="-128"/>
            <a:ea typeface="ＭＳ ゴシック" panose="020B0609070205080204" pitchFamily="49" charset="-128"/>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0.59321</cdr:x>
      <cdr:y>0.13253</cdr:y>
    </cdr:from>
    <cdr:to>
      <cdr:x>0.72119</cdr:x>
      <cdr:y>0.25746</cdr:y>
    </cdr:to>
    <cdr:sp macro="" textlink="">
      <cdr:nvSpPr>
        <cdr:cNvPr id="2" name="テキスト ボックス 1"/>
        <cdr:cNvSpPr txBox="1"/>
      </cdr:nvSpPr>
      <cdr:spPr>
        <a:xfrm xmlns:a="http://schemas.openxmlformats.org/drawingml/2006/main">
          <a:off x="2752724" y="228527"/>
          <a:ext cx="593904"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800" b="1" u="sng" dirty="0">
              <a:latin typeface="ＭＳ ゴシック" panose="020B0609070205080204" pitchFamily="49" charset="-128"/>
              <a:ea typeface="ＭＳ ゴシック" panose="020B0609070205080204" pitchFamily="49" charset="-128"/>
            </a:rPr>
            <a:t>Ｎ＝</a:t>
          </a:r>
          <a:r>
            <a:rPr kumimoji="1" lang="en-US" altLang="ja-JP" sz="800" b="1" u="sng" dirty="0">
              <a:latin typeface="ＭＳ ゴシック" panose="020B0609070205080204" pitchFamily="49" charset="-128"/>
              <a:ea typeface="ＭＳ ゴシック" panose="020B0609070205080204" pitchFamily="49" charset="-128"/>
            </a:rPr>
            <a:t>138</a:t>
          </a:r>
          <a:endParaRPr kumimoji="1" lang="ja-JP" altLang="en-US" sz="800" b="1" u="sng" dirty="0">
            <a:latin typeface="ＭＳ ゴシック" panose="020B0609070205080204" pitchFamily="49" charset="-128"/>
            <a:ea typeface="ＭＳ ゴシック" panose="020B0609070205080204" pitchFamily="49"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0.87149</cdr:x>
      <cdr:y>0.01686</cdr:y>
    </cdr:from>
    <cdr:to>
      <cdr:x>0.99947</cdr:x>
      <cdr:y>0.1418</cdr:y>
    </cdr:to>
    <cdr:sp macro="" textlink="">
      <cdr:nvSpPr>
        <cdr:cNvPr id="2" name="テキスト ボックス 1"/>
        <cdr:cNvSpPr txBox="1"/>
      </cdr:nvSpPr>
      <cdr:spPr>
        <a:xfrm xmlns:a="http://schemas.openxmlformats.org/drawingml/2006/main">
          <a:off x="4044054" y="29073"/>
          <a:ext cx="593904"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kumimoji="1" lang="ja-JP" altLang="en-US" sz="800" b="1" u="sng" dirty="0">
              <a:latin typeface="ＭＳ ゴシック" panose="020B0609070205080204" pitchFamily="49" charset="-128"/>
              <a:ea typeface="ＭＳ ゴシック" panose="020B0609070205080204" pitchFamily="49" charset="-128"/>
            </a:rPr>
            <a:t>Ｎ＝</a:t>
          </a:r>
          <a:r>
            <a:rPr kumimoji="1" lang="en-US" altLang="ja-JP" sz="800" b="1" u="sng" dirty="0">
              <a:latin typeface="ＭＳ ゴシック" panose="020B0609070205080204" pitchFamily="49" charset="-128"/>
              <a:ea typeface="ＭＳ ゴシック" panose="020B0609070205080204" pitchFamily="49" charset="-128"/>
            </a:rPr>
            <a:t>460</a:t>
          </a:r>
          <a:endParaRPr kumimoji="1" lang="ja-JP" altLang="en-US" sz="800" b="1" u="sng" dirty="0">
            <a:latin typeface="ＭＳ ゴシック" panose="020B0609070205080204" pitchFamily="49" charset="-128"/>
            <a:ea typeface="ＭＳ ゴシック" panose="020B0609070205080204" pitchFamily="49" charset="-128"/>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0.61789</cdr:x>
      <cdr:y>0.19746</cdr:y>
    </cdr:from>
    <cdr:to>
      <cdr:x>0.74587</cdr:x>
      <cdr:y>0.3224</cdr:y>
    </cdr:to>
    <cdr:sp macro="" textlink="">
      <cdr:nvSpPr>
        <cdr:cNvPr id="2" name="テキスト ボックス 1"/>
        <cdr:cNvSpPr txBox="1"/>
      </cdr:nvSpPr>
      <cdr:spPr>
        <a:xfrm xmlns:a="http://schemas.openxmlformats.org/drawingml/2006/main">
          <a:off x="2867243" y="340501"/>
          <a:ext cx="593904"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800" b="1" u="sng" dirty="0">
              <a:latin typeface="ＭＳ ゴシック" panose="020B0609070205080204" pitchFamily="49" charset="-128"/>
              <a:ea typeface="ＭＳ ゴシック" panose="020B0609070205080204" pitchFamily="49" charset="-128"/>
            </a:rPr>
            <a:t>Ｎ＝</a:t>
          </a:r>
          <a:r>
            <a:rPr kumimoji="1" lang="en-US" altLang="ja-JP" sz="800" b="1" u="sng" dirty="0">
              <a:latin typeface="ＭＳ ゴシック" panose="020B0609070205080204" pitchFamily="49" charset="-128"/>
              <a:ea typeface="ＭＳ ゴシック" panose="020B0609070205080204" pitchFamily="49" charset="-128"/>
            </a:rPr>
            <a:t>138</a:t>
          </a:r>
          <a:endParaRPr kumimoji="1" lang="ja-JP" altLang="en-US" sz="800" b="1" u="sng" dirty="0">
            <a:latin typeface="ＭＳ ゴシック" panose="020B0609070205080204" pitchFamily="49" charset="-128"/>
            <a:ea typeface="ＭＳ ゴシック" panose="020B0609070205080204" pitchFamily="49" charset="-128"/>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0.60771</cdr:x>
      <cdr:y>0.17343</cdr:y>
    </cdr:from>
    <cdr:to>
      <cdr:x>0.7357</cdr:x>
      <cdr:y>0.29837</cdr:y>
    </cdr:to>
    <cdr:sp macro="" textlink="">
      <cdr:nvSpPr>
        <cdr:cNvPr id="2" name="テキスト ボックス 1"/>
        <cdr:cNvSpPr txBox="1"/>
      </cdr:nvSpPr>
      <cdr:spPr>
        <a:xfrm xmlns:a="http://schemas.openxmlformats.org/drawingml/2006/main">
          <a:off x="2820023" y="299067"/>
          <a:ext cx="593904"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800" b="1" u="sng" dirty="0">
              <a:latin typeface="ＭＳ ゴシック" panose="020B0609070205080204" pitchFamily="49" charset="-128"/>
              <a:ea typeface="ＭＳ ゴシック" panose="020B0609070205080204" pitchFamily="49" charset="-128"/>
            </a:rPr>
            <a:t>Ｎ＝</a:t>
          </a:r>
          <a:r>
            <a:rPr kumimoji="1" lang="en-US" altLang="ja-JP" sz="800" b="1" u="sng" dirty="0">
              <a:latin typeface="ＭＳ ゴシック" panose="020B0609070205080204" pitchFamily="49" charset="-128"/>
              <a:ea typeface="ＭＳ ゴシック" panose="020B0609070205080204" pitchFamily="49" charset="-128"/>
            </a:rPr>
            <a:t>138</a:t>
          </a:r>
          <a:endParaRPr kumimoji="1" lang="ja-JP" altLang="en-US" sz="800" b="1" u="sng" dirty="0">
            <a:latin typeface="ＭＳ ゴシック" panose="020B0609070205080204" pitchFamily="49" charset="-128"/>
            <a:ea typeface="ＭＳ ゴシック" panose="020B0609070205080204" pitchFamily="49" charset="-128"/>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0.60266</cdr:x>
      <cdr:y>0.22723</cdr:y>
    </cdr:from>
    <cdr:to>
      <cdr:x>0.73064</cdr:x>
      <cdr:y>0.35217</cdr:y>
    </cdr:to>
    <cdr:sp macro="" textlink="">
      <cdr:nvSpPr>
        <cdr:cNvPr id="2" name="テキスト ボックス 1"/>
        <cdr:cNvSpPr txBox="1"/>
      </cdr:nvSpPr>
      <cdr:spPr>
        <a:xfrm xmlns:a="http://schemas.openxmlformats.org/drawingml/2006/main">
          <a:off x="2796579" y="391838"/>
          <a:ext cx="593904"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800" b="1" u="sng" dirty="0">
              <a:latin typeface="ＭＳ ゴシック" panose="020B0609070205080204" pitchFamily="49" charset="-128"/>
              <a:ea typeface="ＭＳ ゴシック" panose="020B0609070205080204" pitchFamily="49" charset="-128"/>
            </a:rPr>
            <a:t>Ｎ＝</a:t>
          </a:r>
          <a:r>
            <a:rPr kumimoji="1" lang="en-US" altLang="ja-JP" sz="800" b="1" u="sng" dirty="0">
              <a:latin typeface="ＭＳ ゴシック" panose="020B0609070205080204" pitchFamily="49" charset="-128"/>
              <a:ea typeface="ＭＳ ゴシック" panose="020B0609070205080204" pitchFamily="49" charset="-128"/>
            </a:rPr>
            <a:t>138</a:t>
          </a:r>
          <a:endParaRPr kumimoji="1" lang="ja-JP" altLang="en-US" sz="800" b="1" u="sng" dirty="0">
            <a:latin typeface="ＭＳ ゴシック" panose="020B0609070205080204" pitchFamily="49" charset="-128"/>
            <a:ea typeface="ＭＳ ゴシック" panose="020B0609070205080204" pitchFamily="49" charset="-128"/>
          </a:endParaRPr>
        </a:p>
      </cdr:txBody>
    </cdr:sp>
  </cdr:relSizeAnchor>
</c:userShapes>
</file>

<file path=ppt/drawings/drawing23.xml><?xml version="1.0" encoding="utf-8"?>
<c:userShapes xmlns:c="http://schemas.openxmlformats.org/drawingml/2006/chart">
  <cdr:relSizeAnchor xmlns:cdr="http://schemas.openxmlformats.org/drawingml/2006/chartDrawing">
    <cdr:from>
      <cdr:x>0.59252</cdr:x>
      <cdr:y>0.13315</cdr:y>
    </cdr:from>
    <cdr:to>
      <cdr:x>0.7205</cdr:x>
      <cdr:y>0.25809</cdr:y>
    </cdr:to>
    <cdr:sp macro="" textlink="">
      <cdr:nvSpPr>
        <cdr:cNvPr id="2" name="テキスト ボックス 1"/>
        <cdr:cNvSpPr txBox="1"/>
      </cdr:nvSpPr>
      <cdr:spPr>
        <a:xfrm xmlns:a="http://schemas.openxmlformats.org/drawingml/2006/main">
          <a:off x="2749513" y="229610"/>
          <a:ext cx="593904"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800" b="1" u="sng" dirty="0">
              <a:latin typeface="ＭＳ ゴシック" panose="020B0609070205080204" pitchFamily="49" charset="-128"/>
              <a:ea typeface="ＭＳ ゴシック" panose="020B0609070205080204" pitchFamily="49" charset="-128"/>
            </a:rPr>
            <a:t>Ｎ＝</a:t>
          </a:r>
          <a:r>
            <a:rPr kumimoji="1" lang="en-US" altLang="ja-JP" sz="800" b="1" u="sng" dirty="0">
              <a:latin typeface="ＭＳ ゴシック" panose="020B0609070205080204" pitchFamily="49" charset="-128"/>
              <a:ea typeface="ＭＳ ゴシック" panose="020B0609070205080204" pitchFamily="49" charset="-128"/>
            </a:rPr>
            <a:t>138</a:t>
          </a:r>
          <a:endParaRPr kumimoji="1" lang="ja-JP" altLang="en-US" sz="800" b="1" u="sng" dirty="0">
            <a:latin typeface="ＭＳ ゴシック" panose="020B0609070205080204" pitchFamily="49" charset="-128"/>
            <a:ea typeface="ＭＳ ゴシック" panose="020B0609070205080204" pitchFamily="49" charset="-128"/>
          </a:endParaRPr>
        </a:p>
      </cdr:txBody>
    </cdr:sp>
  </cdr:relSizeAnchor>
</c:userShapes>
</file>

<file path=ppt/drawings/drawing24.xml><?xml version="1.0" encoding="utf-8"?>
<c:userShapes xmlns:c="http://schemas.openxmlformats.org/drawingml/2006/chart">
  <cdr:relSizeAnchor xmlns:cdr="http://schemas.openxmlformats.org/drawingml/2006/chartDrawing">
    <cdr:from>
      <cdr:x>0.74496</cdr:x>
      <cdr:y>0.02037</cdr:y>
    </cdr:from>
    <cdr:to>
      <cdr:x>0.87295</cdr:x>
      <cdr:y>0.14531</cdr:y>
    </cdr:to>
    <cdr:sp macro="" textlink="">
      <cdr:nvSpPr>
        <cdr:cNvPr id="2" name="テキスト ボックス 1"/>
        <cdr:cNvSpPr txBox="1"/>
      </cdr:nvSpPr>
      <cdr:spPr>
        <a:xfrm xmlns:a="http://schemas.openxmlformats.org/drawingml/2006/main">
          <a:off x="3456914" y="35129"/>
          <a:ext cx="593904"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800" b="1" u="sng" dirty="0">
              <a:latin typeface="ＭＳ ゴシック" panose="020B0609070205080204" pitchFamily="49" charset="-128"/>
              <a:ea typeface="ＭＳ ゴシック" panose="020B0609070205080204" pitchFamily="49" charset="-128"/>
            </a:rPr>
            <a:t>Ｎ＝</a:t>
          </a:r>
          <a:r>
            <a:rPr kumimoji="1" lang="en-US" altLang="ja-JP" sz="800" b="1" u="sng" dirty="0">
              <a:latin typeface="ＭＳ ゴシック" panose="020B0609070205080204" pitchFamily="49" charset="-128"/>
              <a:ea typeface="ＭＳ ゴシック" panose="020B0609070205080204" pitchFamily="49" charset="-128"/>
            </a:rPr>
            <a:t>138</a:t>
          </a:r>
          <a:endParaRPr kumimoji="1" lang="ja-JP" altLang="en-US" sz="800" b="1" u="sng" dirty="0">
            <a:latin typeface="ＭＳ ゴシック" panose="020B0609070205080204" pitchFamily="49" charset="-128"/>
            <a:ea typeface="ＭＳ ゴシック" panose="020B0609070205080204" pitchFamily="49"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0.78916</cdr:x>
      <cdr:y>0.01853</cdr:y>
    </cdr:from>
    <cdr:to>
      <cdr:x>0.91715</cdr:x>
      <cdr:y>0.14347</cdr:y>
    </cdr:to>
    <cdr:sp macro="" textlink="">
      <cdr:nvSpPr>
        <cdr:cNvPr id="2" name="テキスト ボックス 1"/>
        <cdr:cNvSpPr txBox="1"/>
      </cdr:nvSpPr>
      <cdr:spPr>
        <a:xfrm xmlns:a="http://schemas.openxmlformats.org/drawingml/2006/main">
          <a:off x="3662010" y="31957"/>
          <a:ext cx="593925" cy="21544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800" b="1" u="sng" dirty="0">
              <a:latin typeface="ＭＳ ゴシック" panose="020B0609070205080204" pitchFamily="49" charset="-128"/>
              <a:ea typeface="ＭＳ ゴシック" panose="020B0609070205080204" pitchFamily="49" charset="-128"/>
            </a:rPr>
            <a:t>Ｎ＝</a:t>
          </a:r>
          <a:r>
            <a:rPr kumimoji="1" lang="en-US" altLang="ja-JP" sz="800" b="1" u="sng" dirty="0">
              <a:latin typeface="ＭＳ ゴシック" panose="020B0609070205080204" pitchFamily="49" charset="-128"/>
              <a:ea typeface="ＭＳ ゴシック" panose="020B0609070205080204" pitchFamily="49" charset="-128"/>
            </a:rPr>
            <a:t>460</a:t>
          </a:r>
          <a:endParaRPr kumimoji="1" lang="ja-JP" altLang="en-US" sz="800" b="1" u="sng" dirty="0">
            <a:latin typeface="ＭＳ ゴシック" panose="020B0609070205080204" pitchFamily="49" charset="-128"/>
            <a:ea typeface="ＭＳ ゴシック" panose="020B0609070205080204" pitchFamily="49" charset="-128"/>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0.80011</cdr:x>
      <cdr:y>0.04799</cdr:y>
    </cdr:from>
    <cdr:to>
      <cdr:x>0.9281</cdr:x>
      <cdr:y>0.17293</cdr:y>
    </cdr:to>
    <cdr:sp macro="" textlink="">
      <cdr:nvSpPr>
        <cdr:cNvPr id="2" name="テキスト ボックス 1"/>
        <cdr:cNvSpPr txBox="1"/>
      </cdr:nvSpPr>
      <cdr:spPr>
        <a:xfrm xmlns:a="http://schemas.openxmlformats.org/drawingml/2006/main">
          <a:off x="3712810" y="82757"/>
          <a:ext cx="593925" cy="21544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800" b="1" u="sng" dirty="0">
              <a:latin typeface="ＭＳ ゴシック" panose="020B0609070205080204" pitchFamily="49" charset="-128"/>
              <a:ea typeface="ＭＳ ゴシック" panose="020B0609070205080204" pitchFamily="49" charset="-128"/>
            </a:rPr>
            <a:t>Ｎ＝</a:t>
          </a:r>
          <a:r>
            <a:rPr kumimoji="1" lang="en-US" altLang="ja-JP" sz="800" b="1" u="sng" dirty="0">
              <a:latin typeface="ＭＳ ゴシック" panose="020B0609070205080204" pitchFamily="49" charset="-128"/>
              <a:ea typeface="ＭＳ ゴシック" panose="020B0609070205080204" pitchFamily="49" charset="-128"/>
            </a:rPr>
            <a:t>460</a:t>
          </a:r>
          <a:endParaRPr kumimoji="1" lang="ja-JP" altLang="en-US" sz="800" b="1" u="sng" dirty="0">
            <a:latin typeface="ＭＳ ゴシック" panose="020B0609070205080204" pitchFamily="49" charset="-128"/>
            <a:ea typeface="ＭＳ ゴシック" panose="020B0609070205080204" pitchFamily="49" charset="-128"/>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0.87201</cdr:x>
      <cdr:y>0.01411</cdr:y>
    </cdr:from>
    <cdr:to>
      <cdr:x>1</cdr:x>
      <cdr:y>0.13905</cdr:y>
    </cdr:to>
    <cdr:sp macro="" textlink="">
      <cdr:nvSpPr>
        <cdr:cNvPr id="2" name="テキスト ボックス 1"/>
        <cdr:cNvSpPr txBox="1"/>
      </cdr:nvSpPr>
      <cdr:spPr>
        <a:xfrm xmlns:a="http://schemas.openxmlformats.org/drawingml/2006/main">
          <a:off x="4046475" y="24338"/>
          <a:ext cx="593925"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800" b="1" u="sng" dirty="0">
              <a:latin typeface="ＭＳ ゴシック" panose="020B0609070205080204" pitchFamily="49" charset="-128"/>
              <a:ea typeface="ＭＳ ゴシック" panose="020B0609070205080204" pitchFamily="49" charset="-128"/>
            </a:rPr>
            <a:t>Ｎ</a:t>
          </a:r>
          <a:r>
            <a:rPr kumimoji="1" lang="ja-JP" altLang="en-US" sz="800" b="1" u="sng" dirty="0" smtClean="0">
              <a:latin typeface="ＭＳ ゴシック" panose="020B0609070205080204" pitchFamily="49" charset="-128"/>
              <a:ea typeface="ＭＳ ゴシック" panose="020B0609070205080204" pitchFamily="49" charset="-128"/>
            </a:rPr>
            <a:t>＝</a:t>
          </a:r>
          <a:r>
            <a:rPr kumimoji="1" lang="en-US" altLang="ja-JP" sz="800" b="1" u="sng" dirty="0">
              <a:latin typeface="ＭＳ ゴシック" panose="020B0609070205080204" pitchFamily="49" charset="-128"/>
              <a:ea typeface="ＭＳ ゴシック" panose="020B0609070205080204" pitchFamily="49" charset="-128"/>
            </a:rPr>
            <a:t>260</a:t>
          </a:r>
          <a:endParaRPr kumimoji="1" lang="ja-JP" altLang="en-US" sz="800" b="1" u="sng" dirty="0">
            <a:latin typeface="ＭＳ ゴシック" panose="020B0609070205080204" pitchFamily="49" charset="-128"/>
            <a:ea typeface="ＭＳ ゴシック" panose="020B0609070205080204" pitchFamily="49" charset="-128"/>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0.85001</cdr:x>
      <cdr:y>0.0142</cdr:y>
    </cdr:from>
    <cdr:to>
      <cdr:x>0.978</cdr:x>
      <cdr:y>0.13989</cdr:y>
    </cdr:to>
    <cdr:sp macro="" textlink="">
      <cdr:nvSpPr>
        <cdr:cNvPr id="2" name="テキスト ボックス 1"/>
        <cdr:cNvSpPr txBox="1"/>
      </cdr:nvSpPr>
      <cdr:spPr>
        <a:xfrm xmlns:a="http://schemas.openxmlformats.org/drawingml/2006/main">
          <a:off x="3944380" y="24337"/>
          <a:ext cx="593925" cy="21544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800" b="1" u="sng" dirty="0">
              <a:latin typeface="ＭＳ ゴシック" panose="020B0609070205080204" pitchFamily="49" charset="-128"/>
              <a:ea typeface="ＭＳ ゴシック" panose="020B0609070205080204" pitchFamily="49" charset="-128"/>
            </a:rPr>
            <a:t>Ｎ＝</a:t>
          </a:r>
          <a:r>
            <a:rPr kumimoji="1" lang="en-US" altLang="ja-JP" sz="800" b="1" u="sng" dirty="0">
              <a:latin typeface="ＭＳ ゴシック" panose="020B0609070205080204" pitchFamily="49" charset="-128"/>
              <a:ea typeface="ＭＳ ゴシック" panose="020B0609070205080204" pitchFamily="49" charset="-128"/>
            </a:rPr>
            <a:t>460</a:t>
          </a:r>
          <a:endParaRPr kumimoji="1" lang="ja-JP" altLang="en-US" sz="800" b="1" u="sng" dirty="0">
            <a:latin typeface="ＭＳ ゴシック" panose="020B0609070205080204" pitchFamily="49" charset="-128"/>
            <a:ea typeface="ＭＳ ゴシック" panose="020B0609070205080204" pitchFamily="49" charset="-128"/>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0.74847</cdr:x>
      <cdr:y>0.11686</cdr:y>
    </cdr:from>
    <cdr:to>
      <cdr:x>0.87646</cdr:x>
      <cdr:y>0.2418</cdr:y>
    </cdr:to>
    <cdr:sp macro="" textlink="">
      <cdr:nvSpPr>
        <cdr:cNvPr id="2" name="テキスト ボックス 1"/>
        <cdr:cNvSpPr txBox="1"/>
      </cdr:nvSpPr>
      <cdr:spPr>
        <a:xfrm xmlns:a="http://schemas.openxmlformats.org/drawingml/2006/main">
          <a:off x="3473181" y="201521"/>
          <a:ext cx="593925" cy="21544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800" b="1" u="sng" dirty="0">
              <a:latin typeface="ＭＳ ゴシック" panose="020B0609070205080204" pitchFamily="49" charset="-128"/>
              <a:ea typeface="ＭＳ ゴシック" panose="020B0609070205080204" pitchFamily="49" charset="-128"/>
            </a:rPr>
            <a:t>Ｎ＝</a:t>
          </a:r>
          <a:r>
            <a:rPr kumimoji="1" lang="en-US" altLang="ja-JP" sz="800" b="1" u="sng" dirty="0">
              <a:latin typeface="ＭＳ ゴシック" panose="020B0609070205080204" pitchFamily="49" charset="-128"/>
              <a:ea typeface="ＭＳ ゴシック" panose="020B0609070205080204" pitchFamily="49" charset="-128"/>
            </a:rPr>
            <a:t>460</a:t>
          </a:r>
          <a:endParaRPr kumimoji="1" lang="ja-JP" altLang="en-US" sz="800" b="1" u="sng" dirty="0">
            <a:latin typeface="ＭＳ ゴシック" panose="020B0609070205080204" pitchFamily="49" charset="-128"/>
            <a:ea typeface="ＭＳ ゴシック" panose="020B0609070205080204" pitchFamily="49" charset="-128"/>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0.69464</cdr:x>
      <cdr:y>0.1208</cdr:y>
    </cdr:from>
    <cdr:to>
      <cdr:x>0.82263</cdr:x>
      <cdr:y>0.24574</cdr:y>
    </cdr:to>
    <cdr:sp macro="" textlink="">
      <cdr:nvSpPr>
        <cdr:cNvPr id="2" name="テキスト ボックス 1"/>
        <cdr:cNvSpPr txBox="1"/>
      </cdr:nvSpPr>
      <cdr:spPr>
        <a:xfrm xmlns:a="http://schemas.openxmlformats.org/drawingml/2006/main">
          <a:off x="3223399" y="208301"/>
          <a:ext cx="593925" cy="21544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800" b="1" u="sng" dirty="0">
              <a:latin typeface="ＭＳ ゴシック" panose="020B0609070205080204" pitchFamily="49" charset="-128"/>
              <a:ea typeface="ＭＳ ゴシック" panose="020B0609070205080204" pitchFamily="49" charset="-128"/>
            </a:rPr>
            <a:t>Ｎ＝</a:t>
          </a:r>
          <a:r>
            <a:rPr kumimoji="1" lang="en-US" altLang="ja-JP" sz="800" b="1" u="sng" dirty="0">
              <a:latin typeface="ＭＳ ゴシック" panose="020B0609070205080204" pitchFamily="49" charset="-128"/>
              <a:ea typeface="ＭＳ ゴシック" panose="020B0609070205080204" pitchFamily="49" charset="-128"/>
            </a:rPr>
            <a:t>460</a:t>
          </a:r>
          <a:endParaRPr kumimoji="1" lang="ja-JP" altLang="en-US" sz="800" b="1" u="sng" dirty="0">
            <a:latin typeface="ＭＳ ゴシック" panose="020B0609070205080204" pitchFamily="49" charset="-128"/>
            <a:ea typeface="ＭＳ ゴシック" panose="020B0609070205080204" pitchFamily="49" charset="-128"/>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0.67047</cdr:x>
      <cdr:y>0.12989</cdr:y>
    </cdr:from>
    <cdr:to>
      <cdr:x>0.79846</cdr:x>
      <cdr:y>0.25483</cdr:y>
    </cdr:to>
    <cdr:sp macro="" textlink="">
      <cdr:nvSpPr>
        <cdr:cNvPr id="2" name="テキスト ボックス 1"/>
        <cdr:cNvSpPr txBox="1"/>
      </cdr:nvSpPr>
      <cdr:spPr>
        <a:xfrm xmlns:a="http://schemas.openxmlformats.org/drawingml/2006/main">
          <a:off x="3111271" y="223976"/>
          <a:ext cx="593925" cy="21544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800" b="1" u="sng" dirty="0">
              <a:latin typeface="ＭＳ ゴシック" panose="020B0609070205080204" pitchFamily="49" charset="-128"/>
              <a:ea typeface="ＭＳ ゴシック" panose="020B0609070205080204" pitchFamily="49" charset="-128"/>
            </a:rPr>
            <a:t>Ｎ＝</a:t>
          </a:r>
          <a:r>
            <a:rPr kumimoji="1" lang="en-US" altLang="ja-JP" sz="800" b="1" u="sng" dirty="0">
              <a:latin typeface="ＭＳ ゴシック" panose="020B0609070205080204" pitchFamily="49" charset="-128"/>
              <a:ea typeface="ＭＳ ゴシック" panose="020B0609070205080204" pitchFamily="49" charset="-128"/>
            </a:rPr>
            <a:t>460</a:t>
          </a:r>
          <a:endParaRPr kumimoji="1" lang="ja-JP" altLang="en-US" sz="800" b="1" u="sng" dirty="0">
            <a:latin typeface="ＭＳ ゴシック" panose="020B0609070205080204" pitchFamily="49" charset="-128"/>
            <a:ea typeface="ＭＳ ゴシック" panose="020B0609070205080204" pitchFamily="49" charset="-12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833" tIns="45917" rIns="91833" bIns="459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833" tIns="45917" rIns="91833" bIns="45917" rtlCol="0"/>
          <a:lstStyle>
            <a:lvl1pPr algn="r">
              <a:defRPr sz="1200"/>
            </a:lvl1pPr>
          </a:lstStyle>
          <a:p>
            <a:fld id="{5B1E5620-A63F-447A-A5ED-6699927C9EC5}" type="datetimeFigureOut">
              <a:rPr kumimoji="1" lang="ja-JP" altLang="en-US" smtClean="0"/>
              <a:t>2021/7/2</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833" tIns="45917" rIns="91833" bIns="45917"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833" tIns="45917" rIns="91833" bIns="459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833" tIns="45917" rIns="91833" bIns="459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833" tIns="45917" rIns="91833" bIns="45917" rtlCol="0" anchor="b"/>
          <a:lstStyle>
            <a:lvl1pPr algn="r">
              <a:defRPr sz="1200"/>
            </a:lvl1pPr>
          </a:lstStyle>
          <a:p>
            <a:fld id="{E37AA9F0-080F-4B9B-BFD2-B2C4DD0FF2AB}" type="slidenum">
              <a:rPr kumimoji="1" lang="ja-JP" altLang="en-US" smtClean="0"/>
              <a:t>‹#›</a:t>
            </a:fld>
            <a:endParaRPr kumimoji="1" lang="ja-JP" altLang="en-US"/>
          </a:p>
        </p:txBody>
      </p:sp>
    </p:spTree>
    <p:extLst>
      <p:ext uri="{BB962C8B-B14F-4D97-AF65-F5344CB8AC3E}">
        <p14:creationId xmlns:p14="http://schemas.microsoft.com/office/powerpoint/2010/main" val="28129804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p:cNvSpPr>
            <a:spLocks noGrp="1" noRot="1" noChangeAspect="1" noTextEdit="1"/>
          </p:cNvSpPr>
          <p:nvPr>
            <p:ph type="sldImg"/>
          </p:nvPr>
        </p:nvSpPr>
        <p:spPr bwMode="auto">
          <a:xfrm>
            <a:off x="712788" y="746125"/>
            <a:ext cx="5381625"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p:cNvSpPr>
            <a:spLocks noGrp="1" noRot="1" noChangeAspect="1" noTextEdit="1"/>
          </p:cNvSpPr>
          <p:nvPr>
            <p:ph type="sldImg"/>
          </p:nvPr>
        </p:nvSpPr>
        <p:spPr bwMode="auto">
          <a:xfrm>
            <a:off x="712788" y="746125"/>
            <a:ext cx="5381625"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Tree>
    <p:extLst>
      <p:ext uri="{BB962C8B-B14F-4D97-AF65-F5344CB8AC3E}">
        <p14:creationId xmlns:p14="http://schemas.microsoft.com/office/powerpoint/2010/main" val="2094431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p:cNvSpPr>
            <a:spLocks noGrp="1" noRot="1" noChangeAspect="1" noTextEdit="1"/>
          </p:cNvSpPr>
          <p:nvPr>
            <p:ph type="sldImg"/>
          </p:nvPr>
        </p:nvSpPr>
        <p:spPr bwMode="auto">
          <a:xfrm>
            <a:off x="712788" y="746125"/>
            <a:ext cx="5381625"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4265701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p:cNvSpPr>
            <a:spLocks noGrp="1" noRot="1" noChangeAspect="1" noTextEdit="1"/>
          </p:cNvSpPr>
          <p:nvPr>
            <p:ph type="sldImg"/>
          </p:nvPr>
        </p:nvSpPr>
        <p:spPr bwMode="auto">
          <a:xfrm>
            <a:off x="712788" y="746125"/>
            <a:ext cx="5381625"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660155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p:cNvSpPr>
            <a:spLocks noGrp="1" noRot="1" noChangeAspect="1" noTextEdit="1"/>
          </p:cNvSpPr>
          <p:nvPr>
            <p:ph type="sldImg"/>
          </p:nvPr>
        </p:nvSpPr>
        <p:spPr bwMode="auto">
          <a:xfrm>
            <a:off x="712788" y="746125"/>
            <a:ext cx="5381625"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p:cNvSpPr>
            <a:spLocks noGrp="1" noRot="1" noChangeAspect="1" noTextEdit="1"/>
          </p:cNvSpPr>
          <p:nvPr>
            <p:ph type="sldImg"/>
          </p:nvPr>
        </p:nvSpPr>
        <p:spPr bwMode="auto">
          <a:xfrm>
            <a:off x="712788" y="746125"/>
            <a:ext cx="5381625"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p:cNvSpPr>
            <a:spLocks noGrp="1" noRot="1" noChangeAspect="1" noTextEdit="1"/>
          </p:cNvSpPr>
          <p:nvPr>
            <p:ph type="sldImg"/>
          </p:nvPr>
        </p:nvSpPr>
        <p:spPr bwMode="auto">
          <a:xfrm>
            <a:off x="712788" y="746125"/>
            <a:ext cx="5381625"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Tree>
    <p:extLst>
      <p:ext uri="{BB962C8B-B14F-4D97-AF65-F5344CB8AC3E}">
        <p14:creationId xmlns:p14="http://schemas.microsoft.com/office/powerpoint/2010/main" val="2525830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p:cNvSpPr>
            <a:spLocks noGrp="1" noRot="1" noChangeAspect="1" noTextEdit="1"/>
          </p:cNvSpPr>
          <p:nvPr>
            <p:ph type="sldImg"/>
          </p:nvPr>
        </p:nvSpPr>
        <p:spPr bwMode="auto">
          <a:xfrm>
            <a:off x="712788" y="746125"/>
            <a:ext cx="5381625"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p:cNvSpPr>
            <a:spLocks noGrp="1" noRot="1" noChangeAspect="1" noTextEdit="1"/>
          </p:cNvSpPr>
          <p:nvPr>
            <p:ph type="sldImg"/>
          </p:nvPr>
        </p:nvSpPr>
        <p:spPr bwMode="auto">
          <a:xfrm>
            <a:off x="712788" y="746125"/>
            <a:ext cx="5381625"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3956737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p:cNvSpPr>
            <a:spLocks noGrp="1" noRot="1" noChangeAspect="1" noTextEdit="1"/>
          </p:cNvSpPr>
          <p:nvPr>
            <p:ph type="sldImg"/>
          </p:nvPr>
        </p:nvSpPr>
        <p:spPr bwMode="auto">
          <a:xfrm>
            <a:off x="712788" y="746125"/>
            <a:ext cx="5381625"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p:cNvSpPr>
            <a:spLocks noGrp="1" noRot="1" noChangeAspect="1" noTextEdit="1"/>
          </p:cNvSpPr>
          <p:nvPr>
            <p:ph type="sldImg"/>
          </p:nvPr>
        </p:nvSpPr>
        <p:spPr bwMode="auto">
          <a:xfrm>
            <a:off x="712788" y="746125"/>
            <a:ext cx="5381625"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12CD7FC-C024-48B8-A015-F8BFD3995369}" type="datetimeFigureOut">
              <a:rPr kumimoji="1" lang="ja-JP" altLang="en-US" smtClean="0"/>
              <a:t>2021/7/2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E6C8C7D-6245-46FD-82D6-E459A548FCB3}" type="slidenum">
              <a:rPr kumimoji="1" lang="ja-JP" altLang="en-US" smtClean="0"/>
              <a:t>‹#›</a:t>
            </a:fld>
            <a:endParaRPr kumimoji="1" lang="ja-JP" altLang="en-US"/>
          </a:p>
        </p:txBody>
      </p:sp>
    </p:spTree>
    <p:extLst>
      <p:ext uri="{BB962C8B-B14F-4D97-AF65-F5344CB8AC3E}">
        <p14:creationId xmlns:p14="http://schemas.microsoft.com/office/powerpoint/2010/main" val="4081037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12CD7FC-C024-48B8-A015-F8BFD3995369}" type="datetimeFigureOut">
              <a:rPr kumimoji="1" lang="ja-JP" altLang="en-US" smtClean="0"/>
              <a:t>2021/7/2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E6C8C7D-6245-46FD-82D6-E459A548FCB3}" type="slidenum">
              <a:rPr kumimoji="1" lang="ja-JP" altLang="en-US" smtClean="0"/>
              <a:t>‹#›</a:t>
            </a:fld>
            <a:endParaRPr kumimoji="1" lang="ja-JP" altLang="en-US"/>
          </a:p>
        </p:txBody>
      </p:sp>
    </p:spTree>
    <p:extLst>
      <p:ext uri="{BB962C8B-B14F-4D97-AF65-F5344CB8AC3E}">
        <p14:creationId xmlns:p14="http://schemas.microsoft.com/office/powerpoint/2010/main" val="2853103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36575" y="274639"/>
            <a:ext cx="7078663"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12CD7FC-C024-48B8-A015-F8BFD3995369}" type="datetimeFigureOut">
              <a:rPr kumimoji="1" lang="ja-JP" altLang="en-US" smtClean="0"/>
              <a:t>2021/7/2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E6C8C7D-6245-46FD-82D6-E459A548FCB3}" type="slidenum">
              <a:rPr kumimoji="1" lang="ja-JP" altLang="en-US" smtClean="0"/>
              <a:t>‹#›</a:t>
            </a:fld>
            <a:endParaRPr kumimoji="1" lang="ja-JP" altLang="en-US"/>
          </a:p>
        </p:txBody>
      </p:sp>
    </p:spTree>
    <p:extLst>
      <p:ext uri="{BB962C8B-B14F-4D97-AF65-F5344CB8AC3E}">
        <p14:creationId xmlns:p14="http://schemas.microsoft.com/office/powerpoint/2010/main" val="3576488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12CD7FC-C024-48B8-A015-F8BFD3995369}" type="datetimeFigureOut">
              <a:rPr kumimoji="1" lang="ja-JP" altLang="en-US" smtClean="0"/>
              <a:t>2021/7/2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E6C8C7D-6245-46FD-82D6-E459A548FCB3}" type="slidenum">
              <a:rPr kumimoji="1" lang="ja-JP" altLang="en-US" smtClean="0"/>
              <a:t>‹#›</a:t>
            </a:fld>
            <a:endParaRPr kumimoji="1" lang="ja-JP" altLang="en-US"/>
          </a:p>
        </p:txBody>
      </p:sp>
    </p:spTree>
    <p:extLst>
      <p:ext uri="{BB962C8B-B14F-4D97-AF65-F5344CB8AC3E}">
        <p14:creationId xmlns:p14="http://schemas.microsoft.com/office/powerpoint/2010/main" val="2749260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12CD7FC-C024-48B8-A015-F8BFD3995369}" type="datetimeFigureOut">
              <a:rPr kumimoji="1" lang="ja-JP" altLang="en-US" smtClean="0"/>
              <a:t>2021/7/2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E6C8C7D-6245-46FD-82D6-E459A548FCB3}" type="slidenum">
              <a:rPr kumimoji="1" lang="ja-JP" altLang="en-US" smtClean="0"/>
              <a:t>‹#›</a:t>
            </a:fld>
            <a:endParaRPr kumimoji="1" lang="ja-JP" altLang="en-US"/>
          </a:p>
        </p:txBody>
      </p:sp>
    </p:spTree>
    <p:extLst>
      <p:ext uri="{BB962C8B-B14F-4D97-AF65-F5344CB8AC3E}">
        <p14:creationId xmlns:p14="http://schemas.microsoft.com/office/powerpoint/2010/main" val="4214278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12CD7FC-C024-48B8-A015-F8BFD3995369}" type="datetimeFigureOut">
              <a:rPr kumimoji="1" lang="ja-JP" altLang="en-US" smtClean="0"/>
              <a:t>2021/7/2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E6C8C7D-6245-46FD-82D6-E459A548FCB3}" type="slidenum">
              <a:rPr kumimoji="1" lang="ja-JP" altLang="en-US" smtClean="0"/>
              <a:t>‹#›</a:t>
            </a:fld>
            <a:endParaRPr kumimoji="1" lang="ja-JP" altLang="en-US"/>
          </a:p>
        </p:txBody>
      </p:sp>
    </p:spTree>
    <p:extLst>
      <p:ext uri="{BB962C8B-B14F-4D97-AF65-F5344CB8AC3E}">
        <p14:creationId xmlns:p14="http://schemas.microsoft.com/office/powerpoint/2010/main" val="4175264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12CD7FC-C024-48B8-A015-F8BFD3995369}" type="datetimeFigureOut">
              <a:rPr kumimoji="1" lang="ja-JP" altLang="en-US" smtClean="0"/>
              <a:t>2021/7/2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E6C8C7D-6245-46FD-82D6-E459A548FCB3}" type="slidenum">
              <a:rPr kumimoji="1" lang="ja-JP" altLang="en-US" smtClean="0"/>
              <a:t>‹#›</a:t>
            </a:fld>
            <a:endParaRPr kumimoji="1" lang="ja-JP" altLang="en-US"/>
          </a:p>
        </p:txBody>
      </p:sp>
    </p:spTree>
    <p:extLst>
      <p:ext uri="{BB962C8B-B14F-4D97-AF65-F5344CB8AC3E}">
        <p14:creationId xmlns:p14="http://schemas.microsoft.com/office/powerpoint/2010/main" val="127453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12CD7FC-C024-48B8-A015-F8BFD3995369}" type="datetimeFigureOut">
              <a:rPr kumimoji="1" lang="ja-JP" altLang="en-US" smtClean="0"/>
              <a:t>2021/7/2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E6C8C7D-6245-46FD-82D6-E459A548FCB3}" type="slidenum">
              <a:rPr kumimoji="1" lang="ja-JP" altLang="en-US" smtClean="0"/>
              <a:t>‹#›</a:t>
            </a:fld>
            <a:endParaRPr kumimoji="1" lang="ja-JP" altLang="en-US"/>
          </a:p>
        </p:txBody>
      </p:sp>
    </p:spTree>
    <p:extLst>
      <p:ext uri="{BB962C8B-B14F-4D97-AF65-F5344CB8AC3E}">
        <p14:creationId xmlns:p14="http://schemas.microsoft.com/office/powerpoint/2010/main" val="1000231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12CD7FC-C024-48B8-A015-F8BFD3995369}" type="datetimeFigureOut">
              <a:rPr kumimoji="1" lang="ja-JP" altLang="en-US" smtClean="0"/>
              <a:t>2021/7/2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E6C8C7D-6245-46FD-82D6-E459A548FCB3}" type="slidenum">
              <a:rPr kumimoji="1" lang="ja-JP" altLang="en-US" smtClean="0"/>
              <a:t>‹#›</a:t>
            </a:fld>
            <a:endParaRPr kumimoji="1" lang="ja-JP" altLang="en-US"/>
          </a:p>
        </p:txBody>
      </p:sp>
    </p:spTree>
    <p:extLst>
      <p:ext uri="{BB962C8B-B14F-4D97-AF65-F5344CB8AC3E}">
        <p14:creationId xmlns:p14="http://schemas.microsoft.com/office/powerpoint/2010/main" val="3018543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12CD7FC-C024-48B8-A015-F8BFD3995369}" type="datetimeFigureOut">
              <a:rPr kumimoji="1" lang="ja-JP" altLang="en-US" smtClean="0"/>
              <a:t>2021/7/2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E6C8C7D-6245-46FD-82D6-E459A548FCB3}" type="slidenum">
              <a:rPr kumimoji="1" lang="ja-JP" altLang="en-US" smtClean="0"/>
              <a:t>‹#›</a:t>
            </a:fld>
            <a:endParaRPr kumimoji="1" lang="ja-JP" altLang="en-US"/>
          </a:p>
        </p:txBody>
      </p:sp>
    </p:spTree>
    <p:extLst>
      <p:ext uri="{BB962C8B-B14F-4D97-AF65-F5344CB8AC3E}">
        <p14:creationId xmlns:p14="http://schemas.microsoft.com/office/powerpoint/2010/main" val="1381365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12CD7FC-C024-48B8-A015-F8BFD3995369}" type="datetimeFigureOut">
              <a:rPr kumimoji="1" lang="ja-JP" altLang="en-US" smtClean="0"/>
              <a:t>2021/7/2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E6C8C7D-6245-46FD-82D6-E459A548FCB3}" type="slidenum">
              <a:rPr kumimoji="1" lang="ja-JP" altLang="en-US" smtClean="0"/>
              <a:t>‹#›</a:t>
            </a:fld>
            <a:endParaRPr kumimoji="1" lang="ja-JP" altLang="en-US"/>
          </a:p>
        </p:txBody>
      </p:sp>
    </p:spTree>
    <p:extLst>
      <p:ext uri="{BB962C8B-B14F-4D97-AF65-F5344CB8AC3E}">
        <p14:creationId xmlns:p14="http://schemas.microsoft.com/office/powerpoint/2010/main" val="3406546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2CD7FC-C024-48B8-A015-F8BFD3995369}" type="datetimeFigureOut">
              <a:rPr kumimoji="1" lang="ja-JP" altLang="en-US" smtClean="0"/>
              <a:t>2021/7/2</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6C8C7D-6245-46FD-82D6-E459A548FCB3}" type="slidenum">
              <a:rPr kumimoji="1" lang="ja-JP" altLang="en-US" smtClean="0"/>
              <a:t>‹#›</a:t>
            </a:fld>
            <a:endParaRPr kumimoji="1" lang="ja-JP" altLang="en-US"/>
          </a:p>
        </p:txBody>
      </p:sp>
    </p:spTree>
    <p:extLst>
      <p:ext uri="{BB962C8B-B14F-4D97-AF65-F5344CB8AC3E}">
        <p14:creationId xmlns:p14="http://schemas.microsoft.com/office/powerpoint/2010/main" val="1351453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1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2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3.e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6.xml"/><Relationship Id="rId7"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5.emf"/><Relationship Id="rId4" Type="http://schemas.openxmlformats.org/officeDocument/2006/relationships/oleObject" Target="../embeddings/oleObject5.bin"/><Relationship Id="rId9"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8.emf"/><Relationship Id="rId4"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chart" Target="../charts/char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17"/>
          <p:cNvSpPr>
            <a:spLocks noChangeArrowheads="1"/>
          </p:cNvSpPr>
          <p:nvPr/>
        </p:nvSpPr>
        <p:spPr bwMode="auto">
          <a:xfrm>
            <a:off x="111734" y="419100"/>
            <a:ext cx="9305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a:spcBef>
                <a:spcPct val="0"/>
              </a:spcBef>
              <a:buFontTx/>
              <a:buNone/>
            </a:pPr>
            <a:r>
              <a:rPr lang="ja-JP" altLang="en-US" sz="2000" b="1" dirty="0">
                <a:solidFill>
                  <a:prstClr val="black"/>
                </a:solidFill>
                <a:latin typeface="メイリオ" pitchFamily="50" charset="-128"/>
                <a:ea typeface="メイリオ" pitchFamily="50" charset="-128"/>
                <a:cs typeface="メイリオ" pitchFamily="50" charset="-128"/>
              </a:rPr>
              <a:t>　子育て施設木のぬくもり推進事業の効果検証</a:t>
            </a:r>
            <a:endParaRPr lang="en-US" altLang="ja-JP" sz="2000" b="1" dirty="0">
              <a:solidFill>
                <a:prstClr val="black"/>
              </a:solidFill>
              <a:latin typeface="メイリオ" pitchFamily="50" charset="-128"/>
              <a:ea typeface="メイリオ" pitchFamily="50" charset="-128"/>
              <a:cs typeface="メイリオ" pitchFamily="50" charset="-128"/>
            </a:endParaRPr>
          </a:p>
        </p:txBody>
      </p:sp>
      <p:sp>
        <p:nvSpPr>
          <p:cNvPr id="6" name="正方形/長方形 2"/>
          <p:cNvSpPr>
            <a:spLocks noChangeArrowheads="1"/>
          </p:cNvSpPr>
          <p:nvPr/>
        </p:nvSpPr>
        <p:spPr bwMode="auto">
          <a:xfrm>
            <a:off x="5529064" y="465266"/>
            <a:ext cx="34163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400" b="1" dirty="0">
                <a:solidFill>
                  <a:srgbClr val="006600"/>
                </a:solidFill>
                <a:latin typeface="メイリオ" pitchFamily="50" charset="-128"/>
                <a:ea typeface="メイリオ" pitchFamily="50" charset="-128"/>
                <a:cs typeface="メイリオ" pitchFamily="50" charset="-128"/>
              </a:rPr>
              <a:t>（施設職員及び施設利用者（保護者））</a:t>
            </a:r>
          </a:p>
        </p:txBody>
      </p:sp>
      <p:cxnSp>
        <p:nvCxnSpPr>
          <p:cNvPr id="7" name="直線コネクタ 6"/>
          <p:cNvCxnSpPr/>
          <p:nvPr/>
        </p:nvCxnSpPr>
        <p:spPr>
          <a:xfrm>
            <a:off x="260926" y="784080"/>
            <a:ext cx="9332422"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sp>
        <p:nvSpPr>
          <p:cNvPr id="2" name="正方形/長方形 1"/>
          <p:cNvSpPr/>
          <p:nvPr/>
        </p:nvSpPr>
        <p:spPr>
          <a:xfrm>
            <a:off x="260926" y="930206"/>
            <a:ext cx="2299027" cy="338554"/>
          </a:xfrm>
          <a:prstGeom prst="rect">
            <a:avLst/>
          </a:prstGeom>
        </p:spPr>
        <p:txBody>
          <a:bodyPr wrap="none">
            <a:spAutoFit/>
          </a:bodyPr>
          <a:lstStyle/>
          <a:p>
            <a:r>
              <a:rPr lang="ja-JP" altLang="en-US" sz="1600" dirty="0">
                <a:solidFill>
                  <a:prstClr val="black"/>
                </a:solidFill>
                <a:latin typeface="+mn-ea"/>
                <a:cs typeface="Meiryo UI" panose="020B0604030504040204" pitchFamily="50" charset="-128"/>
              </a:rPr>
              <a:t>■</a:t>
            </a:r>
            <a:r>
              <a:rPr lang="ja-JP" altLang="en-US" sz="1600" dirty="0" smtClean="0">
                <a:solidFill>
                  <a:prstClr val="black"/>
                </a:solidFill>
                <a:latin typeface="+mn-ea"/>
                <a:cs typeface="Meiryo UI" panose="020B0604030504040204" pitchFamily="50" charset="-128"/>
              </a:rPr>
              <a:t>アンケート結果の詳細</a:t>
            </a:r>
            <a:endParaRPr lang="ja-JP" altLang="en-US" dirty="0">
              <a:latin typeface="+mn-ea"/>
              <a:cs typeface="Meiryo UI" panose="020B0604030504040204" pitchFamily="50" charset="-128"/>
            </a:endParaRP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3999231374"/>
              </p:ext>
            </p:extLst>
          </p:nvPr>
        </p:nvGraphicFramePr>
        <p:xfrm>
          <a:off x="1111137" y="1268760"/>
          <a:ext cx="3816000" cy="5398861"/>
        </p:xfrm>
        <a:graphic>
          <a:graphicData uri="http://schemas.openxmlformats.org/presentationml/2006/ole">
            <mc:AlternateContent xmlns:mc="http://schemas.openxmlformats.org/markup-compatibility/2006">
              <mc:Choice xmlns:v="urn:schemas-microsoft-com:vml" Requires="v">
                <p:oleObj spid="_x0000_s1330" name="Acrobat Document" r:id="rId4" imgW="5667037" imgH="8019948" progId="AcroExch.Document.DC">
                  <p:embed/>
                </p:oleObj>
              </mc:Choice>
              <mc:Fallback>
                <p:oleObj name="Acrobat Document" r:id="rId4" imgW="5667037" imgH="8019948" progId="AcroExch.Document.DC">
                  <p:embed/>
                  <p:pic>
                    <p:nvPicPr>
                      <p:cNvPr id="0" name=""/>
                      <p:cNvPicPr/>
                      <p:nvPr/>
                    </p:nvPicPr>
                    <p:blipFill>
                      <a:blip r:embed="rId5"/>
                      <a:stretch>
                        <a:fillRect/>
                      </a:stretch>
                    </p:blipFill>
                    <p:spPr>
                      <a:xfrm>
                        <a:off x="1111137" y="1268760"/>
                        <a:ext cx="3816000" cy="5398861"/>
                      </a:xfrm>
                      <a:prstGeom prst="rect">
                        <a:avLst/>
                      </a:prstGeom>
                      <a:ln>
                        <a:solidFill>
                          <a:schemeClr val="tx1"/>
                        </a:solidFill>
                      </a:ln>
                    </p:spPr>
                  </p:pic>
                </p:oleObj>
              </mc:Fallback>
            </mc:AlternateContent>
          </a:graphicData>
        </a:graphic>
      </p:graphicFrame>
      <p:graphicFrame>
        <p:nvGraphicFramePr>
          <p:cNvPr id="4" name="オブジェクト 3"/>
          <p:cNvGraphicFramePr>
            <a:graphicFrameLocks noChangeAspect="1"/>
          </p:cNvGraphicFramePr>
          <p:nvPr>
            <p:extLst>
              <p:ext uri="{D42A27DB-BD31-4B8C-83A1-F6EECF244321}">
                <p14:modId xmlns:p14="http://schemas.microsoft.com/office/powerpoint/2010/main" val="2834071871"/>
              </p:ext>
            </p:extLst>
          </p:nvPr>
        </p:nvGraphicFramePr>
        <p:xfrm>
          <a:off x="4927137" y="1268760"/>
          <a:ext cx="3816000" cy="5398861"/>
        </p:xfrm>
        <a:graphic>
          <a:graphicData uri="http://schemas.openxmlformats.org/presentationml/2006/ole">
            <mc:AlternateContent xmlns:mc="http://schemas.openxmlformats.org/markup-compatibility/2006">
              <mc:Choice xmlns:v="urn:schemas-microsoft-com:vml" Requires="v">
                <p:oleObj spid="_x0000_s1331" name="Acrobat Document" r:id="rId6" imgW="5667037" imgH="8019948" progId="AcroExch.Document.DC">
                  <p:embed/>
                </p:oleObj>
              </mc:Choice>
              <mc:Fallback>
                <p:oleObj name="Acrobat Document" r:id="rId6" imgW="5667037" imgH="8019948" progId="AcroExch.Document.DC">
                  <p:embed/>
                  <p:pic>
                    <p:nvPicPr>
                      <p:cNvPr id="0" name=""/>
                      <p:cNvPicPr/>
                      <p:nvPr/>
                    </p:nvPicPr>
                    <p:blipFill>
                      <a:blip r:embed="rId7"/>
                      <a:stretch>
                        <a:fillRect/>
                      </a:stretch>
                    </p:blipFill>
                    <p:spPr>
                      <a:xfrm>
                        <a:off x="4927137" y="1268760"/>
                        <a:ext cx="3816000" cy="5398861"/>
                      </a:xfrm>
                      <a:prstGeom prst="rect">
                        <a:avLst/>
                      </a:prstGeom>
                      <a:ln>
                        <a:solidFill>
                          <a:schemeClr val="tx1"/>
                        </a:solidFill>
                      </a:ln>
                    </p:spPr>
                  </p:pic>
                </p:oleObj>
              </mc:Fallback>
            </mc:AlternateContent>
          </a:graphicData>
        </a:graphic>
      </p:graphicFrame>
      <p:sp>
        <p:nvSpPr>
          <p:cNvPr id="9" name="正方形/長方形 8"/>
          <p:cNvSpPr/>
          <p:nvPr/>
        </p:nvSpPr>
        <p:spPr>
          <a:xfrm>
            <a:off x="8909787" y="226303"/>
            <a:ext cx="783000" cy="27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25" b="1" dirty="0" smtClean="0">
                <a:solidFill>
                  <a:schemeClr val="tx1"/>
                </a:solidFill>
              </a:rPr>
              <a:t>（６）</a:t>
            </a:r>
            <a:r>
              <a:rPr lang="ja-JP" altLang="en-US" sz="1225" b="1" dirty="0" smtClean="0">
                <a:solidFill>
                  <a:schemeClr val="tx1"/>
                </a:solidFill>
              </a:rPr>
              <a:t>－１</a:t>
            </a:r>
            <a:endParaRPr lang="ja-JP" altLang="en-US" sz="1225" b="1" dirty="0">
              <a:solidFill>
                <a:schemeClr val="tx1"/>
              </a:solidFill>
            </a:endParaRPr>
          </a:p>
        </p:txBody>
      </p:sp>
    </p:spTree>
    <p:extLst>
      <p:ext uri="{BB962C8B-B14F-4D97-AF65-F5344CB8AC3E}">
        <p14:creationId xmlns:p14="http://schemas.microsoft.com/office/powerpoint/2010/main" val="3422208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17"/>
          <p:cNvSpPr>
            <a:spLocks noChangeArrowheads="1"/>
          </p:cNvSpPr>
          <p:nvPr/>
        </p:nvSpPr>
        <p:spPr bwMode="auto">
          <a:xfrm>
            <a:off x="111734" y="419100"/>
            <a:ext cx="88017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defTabSz="914400" eaLnBrk="1" hangingPunct="1">
              <a:spcBef>
                <a:spcPct val="0"/>
              </a:spcBef>
              <a:buFontTx/>
              <a:buNone/>
            </a:pPr>
            <a:r>
              <a:rPr lang="ja-JP" altLang="en-US" sz="2000" b="1" dirty="0">
                <a:latin typeface="メイリオ" pitchFamily="50" charset="-128"/>
                <a:ea typeface="メイリオ" pitchFamily="50" charset="-128"/>
                <a:cs typeface="メイリオ" pitchFamily="50" charset="-128"/>
              </a:rPr>
              <a:t>　子育て施設木のぬくもり推進事業の効果検証</a:t>
            </a:r>
            <a:endParaRPr lang="en-US" altLang="ja-JP" sz="2000" b="1" dirty="0">
              <a:latin typeface="メイリオ" pitchFamily="50" charset="-128"/>
              <a:ea typeface="メイリオ" pitchFamily="50" charset="-128"/>
              <a:cs typeface="メイリオ" pitchFamily="50" charset="-128"/>
            </a:endParaRPr>
          </a:p>
        </p:txBody>
      </p:sp>
      <p:sp>
        <p:nvSpPr>
          <p:cNvPr id="6" name="正方形/長方形 2"/>
          <p:cNvSpPr>
            <a:spLocks noChangeArrowheads="1"/>
          </p:cNvSpPr>
          <p:nvPr/>
        </p:nvSpPr>
        <p:spPr bwMode="auto">
          <a:xfrm>
            <a:off x="5601072" y="454025"/>
            <a:ext cx="14382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400" b="1" dirty="0">
                <a:solidFill>
                  <a:srgbClr val="006600"/>
                </a:solidFill>
                <a:latin typeface="メイリオ" pitchFamily="50" charset="-128"/>
                <a:ea typeface="メイリオ" pitchFamily="50" charset="-128"/>
                <a:cs typeface="メイリオ" pitchFamily="50" charset="-128"/>
              </a:rPr>
              <a:t>(</a:t>
            </a:r>
            <a:r>
              <a:rPr lang="ja-JP" altLang="en-US" sz="1400" b="1" dirty="0">
                <a:solidFill>
                  <a:srgbClr val="006600"/>
                </a:solidFill>
                <a:latin typeface="メイリオ" pitchFamily="50" charset="-128"/>
                <a:ea typeface="メイリオ" pitchFamily="50" charset="-128"/>
                <a:cs typeface="メイリオ" pitchFamily="50" charset="-128"/>
              </a:rPr>
              <a:t>木育リーダー</a:t>
            </a:r>
            <a:r>
              <a:rPr lang="en-US" altLang="ja-JP" sz="1400" b="1" dirty="0">
                <a:solidFill>
                  <a:srgbClr val="006600"/>
                </a:solidFill>
                <a:latin typeface="メイリオ" pitchFamily="50" charset="-128"/>
                <a:ea typeface="メイリオ" pitchFamily="50" charset="-128"/>
                <a:cs typeface="メイリオ" pitchFamily="50" charset="-128"/>
              </a:rPr>
              <a:t>)</a:t>
            </a:r>
            <a:endParaRPr lang="ja-JP" altLang="en-US" sz="1400" b="1" dirty="0">
              <a:solidFill>
                <a:srgbClr val="006600"/>
              </a:solidFill>
              <a:latin typeface="メイリオ" pitchFamily="50" charset="-128"/>
              <a:ea typeface="メイリオ" pitchFamily="50" charset="-128"/>
              <a:cs typeface="メイリオ" pitchFamily="50" charset="-128"/>
            </a:endParaRPr>
          </a:p>
        </p:txBody>
      </p:sp>
      <p:cxnSp>
        <p:nvCxnSpPr>
          <p:cNvPr id="7" name="直線コネクタ 6"/>
          <p:cNvCxnSpPr/>
          <p:nvPr/>
        </p:nvCxnSpPr>
        <p:spPr>
          <a:xfrm>
            <a:off x="260926" y="784080"/>
            <a:ext cx="9332422"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sp>
        <p:nvSpPr>
          <p:cNvPr id="12" name="テキスト ボックス 11"/>
          <p:cNvSpPr txBox="1"/>
          <p:nvPr/>
        </p:nvSpPr>
        <p:spPr>
          <a:xfrm>
            <a:off x="261192" y="4624038"/>
            <a:ext cx="9332577" cy="584775"/>
          </a:xfrm>
          <a:prstGeom prst="rect">
            <a:avLst/>
          </a:prstGeom>
          <a:noFill/>
        </p:spPr>
        <p:txBody>
          <a:bodyPr wrap="square" rtlCol="0">
            <a:spAutoFit/>
          </a:bodyPr>
          <a:lstStyle/>
          <a:p>
            <a:r>
              <a:rPr lang="ja-JP" altLang="en-US" sz="1600" dirty="0" smtClean="0">
                <a:latin typeface="+mn-ea"/>
              </a:rPr>
              <a:t>・</a:t>
            </a:r>
            <a:r>
              <a:rPr lang="en-US" altLang="ja-JP" sz="1600" b="1" dirty="0" smtClean="0">
                <a:solidFill>
                  <a:srgbClr val="FF0000"/>
                </a:solidFill>
                <a:latin typeface="+mn-ea"/>
                <a:cs typeface="Meiryo UI" panose="020B0604030504040204" pitchFamily="50" charset="-128"/>
              </a:rPr>
              <a:t>[</a:t>
            </a:r>
            <a:r>
              <a:rPr lang="ja-JP" altLang="en-US" sz="1600" b="1" dirty="0">
                <a:solidFill>
                  <a:srgbClr val="FF0000"/>
                </a:solidFill>
                <a:latin typeface="+mn-ea"/>
                <a:cs typeface="Meiryo UI" panose="020B0604030504040204" pitchFamily="50" charset="-128"/>
              </a:rPr>
              <a:t>新規</a:t>
            </a:r>
            <a:r>
              <a:rPr lang="en-US" altLang="ja-JP" sz="1600" b="1" dirty="0" smtClean="0">
                <a:solidFill>
                  <a:srgbClr val="FF0000"/>
                </a:solidFill>
                <a:latin typeface="+mn-ea"/>
                <a:cs typeface="Meiryo UI" panose="020B0604030504040204" pitchFamily="50" charset="-128"/>
              </a:rPr>
              <a:t>] </a:t>
            </a:r>
            <a:r>
              <a:rPr lang="ja-JP" altLang="en-US" sz="1600" dirty="0" smtClean="0">
                <a:latin typeface="+mn-ea"/>
              </a:rPr>
              <a:t>施設</a:t>
            </a:r>
            <a:r>
              <a:rPr lang="ja-JP" altLang="en-US" sz="1600" dirty="0">
                <a:latin typeface="+mn-ea"/>
              </a:rPr>
              <a:t>の木質化や「木育」を体験することで、落ち着いた様子を見せることが増えたと回答したの</a:t>
            </a:r>
            <a:r>
              <a:rPr lang="ja-JP" altLang="en-US" sz="1600" dirty="0" smtClean="0">
                <a:latin typeface="+mn-ea"/>
              </a:rPr>
              <a:t>は</a:t>
            </a:r>
            <a:endParaRPr lang="en-US" altLang="ja-JP" sz="1600" dirty="0" smtClean="0">
              <a:latin typeface="+mn-ea"/>
            </a:endParaRPr>
          </a:p>
          <a:p>
            <a:r>
              <a:rPr lang="ja-JP" altLang="en-US" sz="1600" dirty="0">
                <a:latin typeface="+mn-ea"/>
              </a:rPr>
              <a:t>　</a:t>
            </a:r>
            <a:r>
              <a:rPr lang="ja-JP" altLang="en-US" sz="1600" dirty="0" smtClean="0">
                <a:latin typeface="+mn-ea"/>
              </a:rPr>
              <a:t>　「とても</a:t>
            </a:r>
            <a:r>
              <a:rPr lang="ja-JP" altLang="en-US" sz="1600" dirty="0">
                <a:latin typeface="+mn-ea"/>
              </a:rPr>
              <a:t>思う（</a:t>
            </a:r>
            <a:r>
              <a:rPr lang="en-US" altLang="ja-JP" sz="1600" dirty="0">
                <a:latin typeface="+mn-ea"/>
              </a:rPr>
              <a:t>11.6</a:t>
            </a:r>
            <a:r>
              <a:rPr lang="ja-JP" altLang="en-US" sz="1600" dirty="0">
                <a:latin typeface="+mn-ea"/>
              </a:rPr>
              <a:t>％）」「思う（</a:t>
            </a:r>
            <a:r>
              <a:rPr lang="en-US" altLang="ja-JP" sz="1600" dirty="0">
                <a:latin typeface="+mn-ea"/>
              </a:rPr>
              <a:t>64.5</a:t>
            </a:r>
            <a:r>
              <a:rPr lang="ja-JP" altLang="en-US" sz="1600" dirty="0">
                <a:latin typeface="+mn-ea"/>
              </a:rPr>
              <a:t>％）」を併せて</a:t>
            </a:r>
            <a:r>
              <a:rPr lang="en-US" altLang="ja-JP" sz="1600" dirty="0">
                <a:latin typeface="+mn-ea"/>
              </a:rPr>
              <a:t>76.1</a:t>
            </a:r>
            <a:r>
              <a:rPr lang="ja-JP" altLang="en-US" sz="1600" dirty="0">
                <a:latin typeface="+mn-ea"/>
              </a:rPr>
              <a:t>％。</a:t>
            </a:r>
            <a:endParaRPr lang="en-US" altLang="ja-JP" sz="1600" dirty="0">
              <a:latin typeface="+mn-ea"/>
            </a:endParaRPr>
          </a:p>
        </p:txBody>
      </p:sp>
      <p:sp>
        <p:nvSpPr>
          <p:cNvPr id="28" name="テキスト ボックス 27">
            <a:extLst>
              <a:ext uri="{FF2B5EF4-FFF2-40B4-BE49-F238E27FC236}">
                <a16:creationId xmlns:a16="http://schemas.microsoft.com/office/drawing/2014/main" id="{4EDD3BE7-2B5A-43B2-AA01-ACC0E47823DB}"/>
              </a:ext>
            </a:extLst>
          </p:cNvPr>
          <p:cNvSpPr txBox="1"/>
          <p:nvPr/>
        </p:nvSpPr>
        <p:spPr>
          <a:xfrm>
            <a:off x="230659" y="5724545"/>
            <a:ext cx="9341020" cy="584775"/>
          </a:xfrm>
          <a:prstGeom prst="rect">
            <a:avLst/>
          </a:prstGeom>
          <a:noFill/>
        </p:spPr>
        <p:txBody>
          <a:bodyPr wrap="square" rtlCol="0">
            <a:spAutoFit/>
          </a:bodyPr>
          <a:lstStyle/>
          <a:p>
            <a:r>
              <a:rPr lang="ja-JP" altLang="en-US" sz="1600" dirty="0" smtClean="0">
                <a:latin typeface="+mn-ea"/>
              </a:rPr>
              <a:t>・</a:t>
            </a:r>
            <a:r>
              <a:rPr lang="en-US" altLang="ja-JP" sz="1600" b="1" dirty="0" smtClean="0">
                <a:solidFill>
                  <a:srgbClr val="FF0000"/>
                </a:solidFill>
                <a:latin typeface="+mn-ea"/>
                <a:cs typeface="Meiryo UI" panose="020B0604030504040204" pitchFamily="50" charset="-128"/>
              </a:rPr>
              <a:t>[</a:t>
            </a:r>
            <a:r>
              <a:rPr lang="ja-JP" altLang="en-US" sz="1600" b="1" dirty="0">
                <a:solidFill>
                  <a:srgbClr val="FF0000"/>
                </a:solidFill>
                <a:latin typeface="+mn-ea"/>
                <a:cs typeface="Meiryo UI" panose="020B0604030504040204" pitchFamily="50" charset="-128"/>
              </a:rPr>
              <a:t>新規</a:t>
            </a:r>
            <a:r>
              <a:rPr lang="en-US" altLang="ja-JP" sz="1600" b="1" dirty="0" smtClean="0">
                <a:solidFill>
                  <a:srgbClr val="FF0000"/>
                </a:solidFill>
                <a:latin typeface="+mn-ea"/>
                <a:cs typeface="Meiryo UI" panose="020B0604030504040204" pitchFamily="50" charset="-128"/>
              </a:rPr>
              <a:t>] </a:t>
            </a:r>
            <a:r>
              <a:rPr lang="ja-JP" altLang="en-US" sz="1600" dirty="0" smtClean="0">
                <a:latin typeface="+mn-ea"/>
              </a:rPr>
              <a:t>施設</a:t>
            </a:r>
            <a:r>
              <a:rPr lang="ja-JP" altLang="en-US" sz="1600" dirty="0">
                <a:latin typeface="+mn-ea"/>
              </a:rPr>
              <a:t>の木質化や「木育」を体験することで、木材や森林に子どもたちが興味・関心を抱くように</a:t>
            </a:r>
            <a:r>
              <a:rPr lang="ja-JP" altLang="en-US" sz="1600" dirty="0" smtClean="0">
                <a:latin typeface="+mn-ea"/>
              </a:rPr>
              <a:t>なった</a:t>
            </a:r>
            <a:endParaRPr lang="en-US" altLang="ja-JP" sz="1600" dirty="0" smtClean="0">
              <a:latin typeface="+mn-ea"/>
            </a:endParaRPr>
          </a:p>
          <a:p>
            <a:r>
              <a:rPr lang="ja-JP" altLang="en-US" sz="1600" dirty="0">
                <a:latin typeface="+mn-ea"/>
              </a:rPr>
              <a:t>　</a:t>
            </a:r>
            <a:r>
              <a:rPr lang="ja-JP" altLang="en-US" sz="1600" dirty="0" smtClean="0">
                <a:latin typeface="+mn-ea"/>
              </a:rPr>
              <a:t>　　と回答した</a:t>
            </a:r>
            <a:r>
              <a:rPr lang="ja-JP" altLang="en-US" sz="1600" dirty="0">
                <a:latin typeface="+mn-ea"/>
              </a:rPr>
              <a:t>の</a:t>
            </a:r>
            <a:r>
              <a:rPr lang="ja-JP" altLang="en-US" sz="1600" dirty="0" smtClean="0">
                <a:latin typeface="+mn-ea"/>
              </a:rPr>
              <a:t>は　「</a:t>
            </a:r>
            <a:r>
              <a:rPr lang="ja-JP" altLang="en-US" sz="1600" dirty="0">
                <a:latin typeface="+mn-ea"/>
              </a:rPr>
              <a:t>とても思う（</a:t>
            </a:r>
            <a:r>
              <a:rPr lang="en-US" altLang="ja-JP" sz="1600" dirty="0">
                <a:latin typeface="+mn-ea"/>
              </a:rPr>
              <a:t>8.0</a:t>
            </a:r>
            <a:r>
              <a:rPr lang="ja-JP" altLang="en-US" sz="1600" dirty="0">
                <a:latin typeface="+mn-ea"/>
              </a:rPr>
              <a:t>％）」</a:t>
            </a:r>
            <a:r>
              <a:rPr lang="en-US" altLang="ja-JP" sz="1600" dirty="0">
                <a:latin typeface="+mn-ea"/>
              </a:rPr>
              <a:t> </a:t>
            </a:r>
            <a:r>
              <a:rPr lang="ja-JP" altLang="en-US" sz="1600" dirty="0">
                <a:latin typeface="+mn-ea"/>
              </a:rPr>
              <a:t>「思う（</a:t>
            </a:r>
            <a:r>
              <a:rPr lang="en-US" altLang="ja-JP" sz="1600" dirty="0">
                <a:latin typeface="+mn-ea"/>
              </a:rPr>
              <a:t>59.4</a:t>
            </a:r>
            <a:r>
              <a:rPr lang="ja-JP" altLang="en-US" sz="1600" dirty="0">
                <a:latin typeface="+mn-ea"/>
              </a:rPr>
              <a:t>％）」を併せて</a:t>
            </a:r>
            <a:r>
              <a:rPr lang="en-US" altLang="ja-JP" sz="1600" dirty="0">
                <a:latin typeface="+mn-ea"/>
              </a:rPr>
              <a:t>67.4</a:t>
            </a:r>
            <a:r>
              <a:rPr lang="ja-JP" altLang="en-US" sz="1600" dirty="0">
                <a:latin typeface="+mn-ea"/>
              </a:rPr>
              <a:t>％。</a:t>
            </a:r>
            <a:endParaRPr lang="en-US" altLang="ja-JP" sz="1600" dirty="0">
              <a:latin typeface="+mn-ea"/>
            </a:endParaRPr>
          </a:p>
        </p:txBody>
      </p:sp>
      <p:sp>
        <p:nvSpPr>
          <p:cNvPr id="18" name="テキスト ボックス 17">
            <a:extLst>
              <a:ext uri="{FF2B5EF4-FFF2-40B4-BE49-F238E27FC236}">
                <a16:creationId xmlns:a16="http://schemas.microsoft.com/office/drawing/2014/main" id="{2CE007EF-FB96-4098-9DAC-6757B2985624}"/>
              </a:ext>
            </a:extLst>
          </p:cNvPr>
          <p:cNvSpPr txBox="1"/>
          <p:nvPr/>
        </p:nvSpPr>
        <p:spPr>
          <a:xfrm>
            <a:off x="252327" y="5169867"/>
            <a:ext cx="9341021" cy="584775"/>
          </a:xfrm>
          <a:prstGeom prst="rect">
            <a:avLst/>
          </a:prstGeom>
          <a:noFill/>
        </p:spPr>
        <p:txBody>
          <a:bodyPr wrap="square" rtlCol="0">
            <a:spAutoFit/>
          </a:bodyPr>
          <a:lstStyle/>
          <a:p>
            <a:r>
              <a:rPr lang="ja-JP" altLang="en-US" sz="1600" dirty="0" smtClean="0">
                <a:latin typeface="+mn-ea"/>
              </a:rPr>
              <a:t>・</a:t>
            </a:r>
            <a:r>
              <a:rPr lang="en-US" altLang="ja-JP" sz="1600" b="1" dirty="0" smtClean="0">
                <a:solidFill>
                  <a:srgbClr val="FF0000"/>
                </a:solidFill>
                <a:latin typeface="+mn-ea"/>
                <a:cs typeface="Meiryo UI" panose="020B0604030504040204" pitchFamily="50" charset="-128"/>
              </a:rPr>
              <a:t>[</a:t>
            </a:r>
            <a:r>
              <a:rPr lang="ja-JP" altLang="en-US" sz="1600" b="1" dirty="0">
                <a:solidFill>
                  <a:srgbClr val="FF0000"/>
                </a:solidFill>
                <a:latin typeface="+mn-ea"/>
                <a:cs typeface="Meiryo UI" panose="020B0604030504040204" pitchFamily="50" charset="-128"/>
              </a:rPr>
              <a:t>新規</a:t>
            </a:r>
            <a:r>
              <a:rPr lang="en-US" altLang="ja-JP" sz="1600" b="1" dirty="0" smtClean="0">
                <a:solidFill>
                  <a:srgbClr val="FF0000"/>
                </a:solidFill>
                <a:latin typeface="+mn-ea"/>
                <a:cs typeface="Meiryo UI" panose="020B0604030504040204" pitchFamily="50" charset="-128"/>
              </a:rPr>
              <a:t>] </a:t>
            </a:r>
            <a:r>
              <a:rPr lang="ja-JP" altLang="en-US" sz="1600" dirty="0" smtClean="0">
                <a:latin typeface="+mn-ea"/>
              </a:rPr>
              <a:t>施設</a:t>
            </a:r>
            <a:r>
              <a:rPr lang="ja-JP" altLang="en-US" sz="1600" dirty="0">
                <a:latin typeface="+mn-ea"/>
              </a:rPr>
              <a:t>の木質化や「木育」を体験することで、施設で過ごすことを楽しみにしている子どもたちが</a:t>
            </a:r>
            <a:r>
              <a:rPr lang="ja-JP" altLang="en-US" sz="1600" dirty="0" smtClean="0">
                <a:latin typeface="+mn-ea"/>
              </a:rPr>
              <a:t>増えた</a:t>
            </a:r>
            <a:endParaRPr lang="en-US" altLang="ja-JP" sz="1600" dirty="0" smtClean="0">
              <a:latin typeface="+mn-ea"/>
            </a:endParaRPr>
          </a:p>
          <a:p>
            <a:r>
              <a:rPr lang="en-US" altLang="ja-JP" sz="1600" dirty="0">
                <a:latin typeface="+mn-ea"/>
              </a:rPr>
              <a:t> </a:t>
            </a:r>
            <a:r>
              <a:rPr lang="en-US" altLang="ja-JP" sz="1600" dirty="0" smtClean="0">
                <a:latin typeface="+mn-ea"/>
              </a:rPr>
              <a:t>    </a:t>
            </a:r>
            <a:r>
              <a:rPr lang="ja-JP" altLang="en-US" sz="1600" dirty="0" smtClean="0">
                <a:latin typeface="+mn-ea"/>
              </a:rPr>
              <a:t>と回答</a:t>
            </a:r>
            <a:r>
              <a:rPr lang="en-US" altLang="ja-JP" sz="1600" dirty="0" smtClean="0">
                <a:latin typeface="+mn-ea"/>
              </a:rPr>
              <a:t> </a:t>
            </a:r>
            <a:r>
              <a:rPr lang="ja-JP" altLang="en-US" sz="1600" dirty="0">
                <a:latin typeface="+mn-ea"/>
              </a:rPr>
              <a:t>したの</a:t>
            </a:r>
            <a:r>
              <a:rPr lang="ja-JP" altLang="en-US" sz="1600" dirty="0" smtClean="0">
                <a:latin typeface="+mn-ea"/>
              </a:rPr>
              <a:t>は　「</a:t>
            </a:r>
            <a:r>
              <a:rPr lang="ja-JP" altLang="en-US" sz="1600" dirty="0">
                <a:latin typeface="+mn-ea"/>
              </a:rPr>
              <a:t>とても思う（</a:t>
            </a:r>
            <a:r>
              <a:rPr lang="en-US" altLang="ja-JP" sz="1600" dirty="0">
                <a:latin typeface="+mn-ea"/>
              </a:rPr>
              <a:t>11.6</a:t>
            </a:r>
            <a:r>
              <a:rPr lang="ja-JP" altLang="en-US" sz="1600" dirty="0">
                <a:latin typeface="+mn-ea"/>
              </a:rPr>
              <a:t>％）」</a:t>
            </a:r>
            <a:r>
              <a:rPr lang="en-US" altLang="ja-JP" sz="1600" dirty="0">
                <a:latin typeface="+mn-ea"/>
              </a:rPr>
              <a:t> </a:t>
            </a:r>
            <a:r>
              <a:rPr lang="ja-JP" altLang="en-US" sz="1600" dirty="0">
                <a:latin typeface="+mn-ea"/>
              </a:rPr>
              <a:t>「思う（</a:t>
            </a:r>
            <a:r>
              <a:rPr lang="en-US" altLang="ja-JP" sz="1600" dirty="0">
                <a:latin typeface="+mn-ea"/>
              </a:rPr>
              <a:t>64.5</a:t>
            </a:r>
            <a:r>
              <a:rPr lang="ja-JP" altLang="en-US" sz="1600" dirty="0">
                <a:latin typeface="+mn-ea"/>
              </a:rPr>
              <a:t>％）」を併せて</a:t>
            </a:r>
            <a:r>
              <a:rPr lang="en-US" altLang="ja-JP" sz="1600" dirty="0">
                <a:latin typeface="+mn-ea"/>
              </a:rPr>
              <a:t>76.1</a:t>
            </a:r>
            <a:r>
              <a:rPr lang="ja-JP" altLang="en-US" sz="1600" dirty="0">
                <a:latin typeface="+mn-ea"/>
              </a:rPr>
              <a:t>％。</a:t>
            </a:r>
            <a:endParaRPr lang="en-US" altLang="ja-JP" sz="1600" dirty="0">
              <a:latin typeface="+mn-ea"/>
            </a:endParaRPr>
          </a:p>
        </p:txBody>
      </p:sp>
      <p:graphicFrame>
        <p:nvGraphicFramePr>
          <p:cNvPr id="13" name="グラフ 12">
            <a:extLst>
              <a:ext uri="{FF2B5EF4-FFF2-40B4-BE49-F238E27FC236}">
                <a16:creationId xmlns:a16="http://schemas.microsoft.com/office/drawing/2014/main" id="{2276EBCB-26F8-4D8D-A750-C091A0866F23}"/>
              </a:ext>
            </a:extLst>
          </p:cNvPr>
          <p:cNvGraphicFramePr>
            <a:graphicFrameLocks/>
          </p:cNvGraphicFramePr>
          <p:nvPr>
            <p:extLst>
              <p:ext uri="{D42A27DB-BD31-4B8C-83A1-F6EECF244321}">
                <p14:modId xmlns:p14="http://schemas.microsoft.com/office/powerpoint/2010/main" val="1714416432"/>
              </p:ext>
            </p:extLst>
          </p:nvPr>
        </p:nvGraphicFramePr>
        <p:xfrm>
          <a:off x="256060" y="903295"/>
          <a:ext cx="4640400" cy="1724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グラフ 13">
            <a:extLst>
              <a:ext uri="{FF2B5EF4-FFF2-40B4-BE49-F238E27FC236}">
                <a16:creationId xmlns:a16="http://schemas.microsoft.com/office/drawing/2014/main" id="{A2188205-9F3B-401F-AD06-29C4E8BB603D}"/>
              </a:ext>
            </a:extLst>
          </p:cNvPr>
          <p:cNvGraphicFramePr>
            <a:graphicFrameLocks/>
          </p:cNvGraphicFramePr>
          <p:nvPr>
            <p:extLst>
              <p:ext uri="{D42A27DB-BD31-4B8C-83A1-F6EECF244321}">
                <p14:modId xmlns:p14="http://schemas.microsoft.com/office/powerpoint/2010/main" val="2695109927"/>
              </p:ext>
            </p:extLst>
          </p:nvPr>
        </p:nvGraphicFramePr>
        <p:xfrm>
          <a:off x="4894069" y="903294"/>
          <a:ext cx="4640400" cy="1724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グラフ 14">
            <a:extLst>
              <a:ext uri="{FF2B5EF4-FFF2-40B4-BE49-F238E27FC236}">
                <a16:creationId xmlns:a16="http://schemas.microsoft.com/office/drawing/2014/main" id="{FA5C590C-2A12-4D6D-A6CD-31DFA9B0C5F8}"/>
              </a:ext>
            </a:extLst>
          </p:cNvPr>
          <p:cNvGraphicFramePr>
            <a:graphicFrameLocks/>
          </p:cNvGraphicFramePr>
          <p:nvPr>
            <p:extLst>
              <p:ext uri="{D42A27DB-BD31-4B8C-83A1-F6EECF244321}">
                <p14:modId xmlns:p14="http://schemas.microsoft.com/office/powerpoint/2010/main" val="1373053168"/>
              </p:ext>
            </p:extLst>
          </p:nvPr>
        </p:nvGraphicFramePr>
        <p:xfrm>
          <a:off x="260769" y="2627694"/>
          <a:ext cx="4640400" cy="1724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グラフ 15">
            <a:extLst>
              <a:ext uri="{FF2B5EF4-FFF2-40B4-BE49-F238E27FC236}">
                <a16:creationId xmlns:a16="http://schemas.microsoft.com/office/drawing/2014/main" id="{AD18028F-FE04-4710-B9A9-5A21E5CAAC64}"/>
              </a:ext>
            </a:extLst>
          </p:cNvPr>
          <p:cNvGraphicFramePr>
            <a:graphicFrameLocks/>
          </p:cNvGraphicFramePr>
          <p:nvPr>
            <p:extLst>
              <p:ext uri="{D42A27DB-BD31-4B8C-83A1-F6EECF244321}">
                <p14:modId xmlns:p14="http://schemas.microsoft.com/office/powerpoint/2010/main" val="1416395959"/>
              </p:ext>
            </p:extLst>
          </p:nvPr>
        </p:nvGraphicFramePr>
        <p:xfrm>
          <a:off x="4892725" y="2630770"/>
          <a:ext cx="4640400" cy="1724400"/>
        </p:xfrm>
        <a:graphic>
          <a:graphicData uri="http://schemas.openxmlformats.org/drawingml/2006/chart">
            <c:chart xmlns:c="http://schemas.openxmlformats.org/drawingml/2006/chart" xmlns:r="http://schemas.openxmlformats.org/officeDocument/2006/relationships" r:id="rId6"/>
          </a:graphicData>
        </a:graphic>
      </p:graphicFrame>
      <p:sp>
        <p:nvSpPr>
          <p:cNvPr id="2" name="テキスト ボックス 1"/>
          <p:cNvSpPr txBox="1"/>
          <p:nvPr/>
        </p:nvSpPr>
        <p:spPr>
          <a:xfrm>
            <a:off x="227620" y="868165"/>
            <a:ext cx="658800" cy="216000"/>
          </a:xfrm>
          <a:prstGeom prst="rect">
            <a:avLst/>
          </a:prstGeom>
          <a:solidFill>
            <a:schemeClr val="bg1"/>
          </a:solidFill>
          <a:ln w="19050">
            <a:solidFill>
              <a:srgbClr val="FF0000"/>
            </a:solidFill>
          </a:ln>
        </p:spPr>
        <p:txBody>
          <a:bodyPr wrap="square" rtlCol="0">
            <a:spAutoFit/>
          </a:bodyPr>
          <a:lstStyle/>
          <a:p>
            <a:pPr algn="ctr"/>
            <a:r>
              <a:rPr kumimoji="1" lang="ja-JP" altLang="en-US" sz="800" b="1" dirty="0">
                <a:solidFill>
                  <a:srgbClr val="FF0000"/>
                </a:solidFill>
                <a:latin typeface="ＭＳ ゴシック" panose="020B0609070205080204" pitchFamily="49" charset="-128"/>
                <a:ea typeface="ＭＳ ゴシック" panose="020B0609070205080204" pitchFamily="49" charset="-128"/>
              </a:rPr>
              <a:t>新規項目</a:t>
            </a:r>
          </a:p>
        </p:txBody>
      </p:sp>
      <p:sp>
        <p:nvSpPr>
          <p:cNvPr id="3" name="テキスト ボックス 2"/>
          <p:cNvSpPr txBox="1"/>
          <p:nvPr/>
        </p:nvSpPr>
        <p:spPr>
          <a:xfrm>
            <a:off x="4869710" y="868165"/>
            <a:ext cx="658800" cy="215444"/>
          </a:xfrm>
          <a:prstGeom prst="rect">
            <a:avLst/>
          </a:prstGeom>
          <a:solidFill>
            <a:schemeClr val="bg1"/>
          </a:solidFill>
          <a:ln w="19050">
            <a:solidFill>
              <a:srgbClr val="FF0000"/>
            </a:solidFill>
          </a:ln>
        </p:spPr>
        <p:txBody>
          <a:bodyPr wrap="square" rtlCol="0">
            <a:spAutoFit/>
          </a:bodyPr>
          <a:lstStyle/>
          <a:p>
            <a:pPr algn="ctr"/>
            <a:r>
              <a:rPr kumimoji="1" lang="ja-JP" altLang="en-US" sz="800" b="1" dirty="0">
                <a:solidFill>
                  <a:srgbClr val="FF0000"/>
                </a:solidFill>
                <a:latin typeface="ＭＳ ゴシック" panose="020B0609070205080204" pitchFamily="49" charset="-128"/>
                <a:ea typeface="ＭＳ ゴシック" panose="020B0609070205080204" pitchFamily="49" charset="-128"/>
              </a:rPr>
              <a:t>新規項目</a:t>
            </a:r>
          </a:p>
        </p:txBody>
      </p:sp>
      <p:sp>
        <p:nvSpPr>
          <p:cNvPr id="4" name="テキスト ボックス 3"/>
          <p:cNvSpPr txBox="1"/>
          <p:nvPr/>
        </p:nvSpPr>
        <p:spPr>
          <a:xfrm>
            <a:off x="227620" y="2593420"/>
            <a:ext cx="658800" cy="215444"/>
          </a:xfrm>
          <a:prstGeom prst="rect">
            <a:avLst/>
          </a:prstGeom>
          <a:solidFill>
            <a:schemeClr val="bg1"/>
          </a:solidFill>
          <a:ln w="19050">
            <a:solidFill>
              <a:srgbClr val="FF0000"/>
            </a:solidFill>
          </a:ln>
        </p:spPr>
        <p:txBody>
          <a:bodyPr wrap="square" rtlCol="0">
            <a:spAutoFit/>
          </a:bodyPr>
          <a:lstStyle/>
          <a:p>
            <a:pPr algn="ctr"/>
            <a:r>
              <a:rPr kumimoji="1" lang="ja-JP" altLang="en-US" sz="800" b="1" dirty="0">
                <a:solidFill>
                  <a:srgbClr val="FF0000"/>
                </a:solidFill>
                <a:latin typeface="ＭＳ ゴシック" panose="020B0609070205080204" pitchFamily="49" charset="-128"/>
                <a:ea typeface="ＭＳ ゴシック" panose="020B0609070205080204" pitchFamily="49" charset="-128"/>
              </a:rPr>
              <a:t>新規項目</a:t>
            </a:r>
          </a:p>
        </p:txBody>
      </p:sp>
      <p:sp>
        <p:nvSpPr>
          <p:cNvPr id="8" name="テキスト ボックス 7"/>
          <p:cNvSpPr txBox="1"/>
          <p:nvPr/>
        </p:nvSpPr>
        <p:spPr>
          <a:xfrm>
            <a:off x="4869710" y="2593420"/>
            <a:ext cx="658800" cy="216000"/>
          </a:xfrm>
          <a:prstGeom prst="rect">
            <a:avLst/>
          </a:prstGeom>
          <a:solidFill>
            <a:schemeClr val="bg1"/>
          </a:solidFill>
          <a:ln w="19050">
            <a:solidFill>
              <a:srgbClr val="FF0000"/>
            </a:solidFill>
          </a:ln>
        </p:spPr>
        <p:txBody>
          <a:bodyPr wrap="square" rtlCol="0">
            <a:spAutoFit/>
          </a:bodyPr>
          <a:lstStyle/>
          <a:p>
            <a:pPr algn="ctr"/>
            <a:r>
              <a:rPr kumimoji="1" lang="ja-JP" altLang="en-US" sz="800" b="1" dirty="0">
                <a:solidFill>
                  <a:srgbClr val="FF0000"/>
                </a:solidFill>
                <a:latin typeface="ＭＳ ゴシック" panose="020B0609070205080204" pitchFamily="49" charset="-128"/>
                <a:ea typeface="ＭＳ ゴシック" panose="020B0609070205080204" pitchFamily="49" charset="-128"/>
              </a:rPr>
              <a:t>新規項目</a:t>
            </a:r>
          </a:p>
        </p:txBody>
      </p:sp>
      <p:sp>
        <p:nvSpPr>
          <p:cNvPr id="19" name="正方形/長方形 18"/>
          <p:cNvSpPr/>
          <p:nvPr/>
        </p:nvSpPr>
        <p:spPr>
          <a:xfrm>
            <a:off x="8909787" y="226303"/>
            <a:ext cx="783000" cy="27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25" b="1" dirty="0" smtClean="0">
                <a:solidFill>
                  <a:schemeClr val="tx1"/>
                </a:solidFill>
              </a:rPr>
              <a:t>（６）</a:t>
            </a:r>
            <a:r>
              <a:rPr lang="ja-JP" altLang="en-US" sz="1225" b="1" dirty="0" smtClean="0">
                <a:solidFill>
                  <a:schemeClr val="tx1"/>
                </a:solidFill>
              </a:rPr>
              <a:t>－１</a:t>
            </a:r>
            <a:endParaRPr lang="ja-JP" altLang="en-US" sz="1225" b="1" dirty="0">
              <a:solidFill>
                <a:schemeClr val="tx1"/>
              </a:solidFill>
            </a:endParaRPr>
          </a:p>
        </p:txBody>
      </p:sp>
    </p:spTree>
    <p:extLst>
      <p:ext uri="{BB962C8B-B14F-4D97-AF65-F5344CB8AC3E}">
        <p14:creationId xmlns:p14="http://schemas.microsoft.com/office/powerpoint/2010/main" val="3669136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17"/>
          <p:cNvSpPr>
            <a:spLocks noChangeArrowheads="1"/>
          </p:cNvSpPr>
          <p:nvPr/>
        </p:nvSpPr>
        <p:spPr bwMode="auto">
          <a:xfrm>
            <a:off x="111734" y="419100"/>
            <a:ext cx="88017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defTabSz="914400" eaLnBrk="1" hangingPunct="1">
              <a:spcBef>
                <a:spcPct val="0"/>
              </a:spcBef>
              <a:buFontTx/>
              <a:buNone/>
            </a:pPr>
            <a:r>
              <a:rPr lang="ja-JP" altLang="en-US" sz="2000" b="1" dirty="0">
                <a:latin typeface="メイリオ" pitchFamily="50" charset="-128"/>
                <a:ea typeface="メイリオ" pitchFamily="50" charset="-128"/>
                <a:cs typeface="メイリオ" pitchFamily="50" charset="-128"/>
              </a:rPr>
              <a:t>　子育て施設木のぬくもり推進事業の効果検証</a:t>
            </a:r>
            <a:endParaRPr lang="en-US" altLang="ja-JP" sz="2000" b="1" dirty="0">
              <a:latin typeface="メイリオ" pitchFamily="50" charset="-128"/>
              <a:ea typeface="メイリオ" pitchFamily="50" charset="-128"/>
              <a:cs typeface="メイリオ" pitchFamily="50" charset="-128"/>
            </a:endParaRPr>
          </a:p>
        </p:txBody>
      </p:sp>
      <p:sp>
        <p:nvSpPr>
          <p:cNvPr id="6" name="正方形/長方形 2"/>
          <p:cNvSpPr>
            <a:spLocks noChangeArrowheads="1"/>
          </p:cNvSpPr>
          <p:nvPr/>
        </p:nvSpPr>
        <p:spPr bwMode="auto">
          <a:xfrm>
            <a:off x="5601072" y="454025"/>
            <a:ext cx="14382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400" b="1" dirty="0">
                <a:solidFill>
                  <a:srgbClr val="006600"/>
                </a:solidFill>
                <a:latin typeface="メイリオ" pitchFamily="50" charset="-128"/>
                <a:ea typeface="メイリオ" pitchFamily="50" charset="-128"/>
                <a:cs typeface="メイリオ" pitchFamily="50" charset="-128"/>
              </a:rPr>
              <a:t>(</a:t>
            </a:r>
            <a:r>
              <a:rPr lang="ja-JP" altLang="en-US" sz="1400" b="1" dirty="0">
                <a:solidFill>
                  <a:srgbClr val="006600"/>
                </a:solidFill>
                <a:latin typeface="メイリオ" pitchFamily="50" charset="-128"/>
                <a:ea typeface="メイリオ" pitchFamily="50" charset="-128"/>
                <a:cs typeface="メイリオ" pitchFamily="50" charset="-128"/>
              </a:rPr>
              <a:t>木育リーダー</a:t>
            </a:r>
            <a:r>
              <a:rPr lang="en-US" altLang="ja-JP" sz="1400" b="1" dirty="0">
                <a:solidFill>
                  <a:srgbClr val="006600"/>
                </a:solidFill>
                <a:latin typeface="メイリオ" pitchFamily="50" charset="-128"/>
                <a:ea typeface="メイリオ" pitchFamily="50" charset="-128"/>
                <a:cs typeface="メイリオ" pitchFamily="50" charset="-128"/>
              </a:rPr>
              <a:t>)</a:t>
            </a:r>
            <a:endParaRPr lang="ja-JP" altLang="en-US" sz="1400" b="1" dirty="0">
              <a:solidFill>
                <a:srgbClr val="006600"/>
              </a:solidFill>
              <a:latin typeface="メイリオ" pitchFamily="50" charset="-128"/>
              <a:ea typeface="メイリオ" pitchFamily="50" charset="-128"/>
              <a:cs typeface="メイリオ" pitchFamily="50" charset="-128"/>
            </a:endParaRPr>
          </a:p>
        </p:txBody>
      </p:sp>
      <p:cxnSp>
        <p:nvCxnSpPr>
          <p:cNvPr id="7" name="直線コネクタ 6"/>
          <p:cNvCxnSpPr/>
          <p:nvPr/>
        </p:nvCxnSpPr>
        <p:spPr>
          <a:xfrm>
            <a:off x="260926" y="784080"/>
            <a:ext cx="9332422"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sp>
        <p:nvSpPr>
          <p:cNvPr id="2" name="テキスト ボックス 1"/>
          <p:cNvSpPr txBox="1"/>
          <p:nvPr/>
        </p:nvSpPr>
        <p:spPr>
          <a:xfrm>
            <a:off x="260926" y="2988241"/>
            <a:ext cx="9332422" cy="584775"/>
          </a:xfrm>
          <a:prstGeom prst="rect">
            <a:avLst/>
          </a:prstGeom>
          <a:noFill/>
        </p:spPr>
        <p:txBody>
          <a:bodyPr wrap="square" rtlCol="0">
            <a:spAutoFit/>
          </a:bodyPr>
          <a:lstStyle/>
          <a:p>
            <a:r>
              <a:rPr lang="ja-JP" altLang="en-US" sz="1600" dirty="0" smtClean="0">
                <a:latin typeface="+mn-ea"/>
              </a:rPr>
              <a:t>・</a:t>
            </a:r>
            <a:r>
              <a:rPr lang="en-US" altLang="ja-JP" sz="1600" b="1" dirty="0" smtClean="0">
                <a:solidFill>
                  <a:srgbClr val="FF0000"/>
                </a:solidFill>
                <a:latin typeface="+mn-ea"/>
                <a:cs typeface="Meiryo UI" panose="020B0604030504040204" pitchFamily="50" charset="-128"/>
              </a:rPr>
              <a:t>[</a:t>
            </a:r>
            <a:r>
              <a:rPr lang="ja-JP" altLang="en-US" sz="1600" b="1" dirty="0">
                <a:solidFill>
                  <a:srgbClr val="FF0000"/>
                </a:solidFill>
                <a:latin typeface="+mn-ea"/>
                <a:cs typeface="Meiryo UI" panose="020B0604030504040204" pitchFamily="50" charset="-128"/>
              </a:rPr>
              <a:t>新規</a:t>
            </a:r>
            <a:r>
              <a:rPr lang="en-US" altLang="ja-JP" sz="1600" b="1" dirty="0" smtClean="0">
                <a:solidFill>
                  <a:srgbClr val="FF0000"/>
                </a:solidFill>
                <a:latin typeface="+mn-ea"/>
                <a:cs typeface="Meiryo UI" panose="020B0604030504040204" pitchFamily="50" charset="-128"/>
              </a:rPr>
              <a:t>] </a:t>
            </a:r>
            <a:r>
              <a:rPr lang="ja-JP" altLang="en-US" sz="1600" dirty="0" smtClean="0">
                <a:latin typeface="+mn-ea"/>
              </a:rPr>
              <a:t>施設</a:t>
            </a:r>
            <a:r>
              <a:rPr lang="ja-JP" altLang="en-US" sz="1600" dirty="0">
                <a:latin typeface="+mn-ea"/>
              </a:rPr>
              <a:t>の木質化が子どもたちの成長にとって良い環境になったと回答したの</a:t>
            </a:r>
            <a:r>
              <a:rPr lang="ja-JP" altLang="en-US" sz="1600" dirty="0" smtClean="0">
                <a:latin typeface="+mn-ea"/>
              </a:rPr>
              <a:t>は</a:t>
            </a:r>
            <a:endParaRPr lang="en-US" altLang="ja-JP" sz="1600" dirty="0" smtClean="0">
              <a:latin typeface="+mn-ea"/>
            </a:endParaRPr>
          </a:p>
          <a:p>
            <a:r>
              <a:rPr lang="ja-JP" altLang="en-US" sz="1600" dirty="0" smtClean="0">
                <a:latin typeface="+mn-ea"/>
              </a:rPr>
              <a:t>　　　　　　　</a:t>
            </a:r>
            <a:r>
              <a:rPr kumimoji="1" lang="ja-JP" altLang="en-US" sz="1600" dirty="0" smtClean="0">
                <a:latin typeface="+mn-ea"/>
              </a:rPr>
              <a:t>「</a:t>
            </a:r>
            <a:r>
              <a:rPr kumimoji="1" lang="ja-JP" altLang="en-US" sz="1600" dirty="0">
                <a:latin typeface="+mn-ea"/>
              </a:rPr>
              <a:t>とても</a:t>
            </a:r>
            <a:r>
              <a:rPr lang="ja-JP" altLang="en-US" sz="1600" dirty="0">
                <a:latin typeface="+mn-ea"/>
              </a:rPr>
              <a:t>思う</a:t>
            </a:r>
            <a:r>
              <a:rPr kumimoji="1" lang="ja-JP" altLang="en-US" sz="1600" dirty="0">
                <a:latin typeface="+mn-ea"/>
              </a:rPr>
              <a:t>（</a:t>
            </a:r>
            <a:r>
              <a:rPr lang="en-US" altLang="ja-JP" sz="1600" dirty="0">
                <a:latin typeface="+mn-ea"/>
              </a:rPr>
              <a:t>37.0</a:t>
            </a:r>
            <a:r>
              <a:rPr kumimoji="1" lang="ja-JP" altLang="en-US" sz="1600" dirty="0">
                <a:latin typeface="+mn-ea"/>
              </a:rPr>
              <a:t>％）「</a:t>
            </a:r>
            <a:r>
              <a:rPr kumimoji="1" lang="ja-JP" altLang="en-US" sz="1600" dirty="0" smtClean="0">
                <a:latin typeface="+mn-ea"/>
              </a:rPr>
              <a:t>思う</a:t>
            </a:r>
            <a:r>
              <a:rPr lang="en-US" altLang="ja-JP" sz="1600" dirty="0" smtClean="0">
                <a:latin typeface="+mn-ea"/>
              </a:rPr>
              <a:t> </a:t>
            </a:r>
            <a:r>
              <a:rPr kumimoji="1" lang="ja-JP" altLang="en-US" sz="1600" dirty="0">
                <a:latin typeface="+mn-ea"/>
              </a:rPr>
              <a:t>（</a:t>
            </a:r>
            <a:r>
              <a:rPr lang="en-US" altLang="ja-JP" sz="1600" dirty="0">
                <a:latin typeface="+mn-ea"/>
              </a:rPr>
              <a:t>60.1</a:t>
            </a:r>
            <a:r>
              <a:rPr kumimoji="1" lang="ja-JP" altLang="en-US" sz="1600" dirty="0">
                <a:latin typeface="+mn-ea"/>
              </a:rPr>
              <a:t>％）」を併せて</a:t>
            </a:r>
            <a:r>
              <a:rPr lang="en-US" altLang="ja-JP" sz="1600" dirty="0">
                <a:latin typeface="+mn-ea"/>
              </a:rPr>
              <a:t>97.1</a:t>
            </a:r>
            <a:r>
              <a:rPr kumimoji="1" lang="ja-JP" altLang="en-US" sz="1600" dirty="0">
                <a:latin typeface="+mn-ea"/>
              </a:rPr>
              <a:t>％。</a:t>
            </a:r>
            <a:endParaRPr lang="en-US" altLang="ja-JP" sz="1600" dirty="0">
              <a:latin typeface="+mn-ea"/>
            </a:endParaRPr>
          </a:p>
        </p:txBody>
      </p:sp>
      <p:sp>
        <p:nvSpPr>
          <p:cNvPr id="15" name="テキスト ボックス 14"/>
          <p:cNvSpPr txBox="1"/>
          <p:nvPr/>
        </p:nvSpPr>
        <p:spPr>
          <a:xfrm>
            <a:off x="259271" y="3645024"/>
            <a:ext cx="9332422" cy="584775"/>
          </a:xfrm>
          <a:prstGeom prst="rect">
            <a:avLst/>
          </a:prstGeom>
          <a:noFill/>
        </p:spPr>
        <p:txBody>
          <a:bodyPr wrap="square" rtlCol="0">
            <a:spAutoFit/>
          </a:bodyPr>
          <a:lstStyle/>
          <a:p>
            <a:r>
              <a:rPr lang="ja-JP" altLang="en-US" sz="1600" dirty="0" smtClean="0">
                <a:latin typeface="+mn-ea"/>
              </a:rPr>
              <a:t>・</a:t>
            </a:r>
            <a:r>
              <a:rPr lang="en-US" altLang="ja-JP" sz="1600" b="1" dirty="0" smtClean="0">
                <a:solidFill>
                  <a:srgbClr val="FF0000"/>
                </a:solidFill>
                <a:latin typeface="+mn-ea"/>
                <a:cs typeface="Meiryo UI" panose="020B0604030504040204" pitchFamily="50" charset="-128"/>
              </a:rPr>
              <a:t>[</a:t>
            </a:r>
            <a:r>
              <a:rPr lang="ja-JP" altLang="en-US" sz="1600" b="1" dirty="0">
                <a:solidFill>
                  <a:srgbClr val="FF0000"/>
                </a:solidFill>
                <a:latin typeface="+mn-ea"/>
                <a:cs typeface="Meiryo UI" panose="020B0604030504040204" pitchFamily="50" charset="-128"/>
              </a:rPr>
              <a:t>新規</a:t>
            </a:r>
            <a:r>
              <a:rPr lang="en-US" altLang="ja-JP" sz="1600" b="1" dirty="0">
                <a:solidFill>
                  <a:srgbClr val="FF0000"/>
                </a:solidFill>
                <a:latin typeface="+mn-ea"/>
                <a:cs typeface="Meiryo UI" panose="020B0604030504040204" pitchFamily="50" charset="-128"/>
              </a:rPr>
              <a:t>] </a:t>
            </a:r>
            <a:r>
              <a:rPr lang="ja-JP" altLang="en-US" sz="1600" dirty="0" smtClean="0">
                <a:latin typeface="+mn-ea"/>
              </a:rPr>
              <a:t>「</a:t>
            </a:r>
            <a:r>
              <a:rPr lang="ja-JP" altLang="en-US" sz="1600" dirty="0">
                <a:latin typeface="+mn-ea"/>
              </a:rPr>
              <a:t>木育」が子どもたちにとって有効であると回答したの</a:t>
            </a:r>
            <a:r>
              <a:rPr lang="ja-JP" altLang="en-US" sz="1600" dirty="0" smtClean="0">
                <a:latin typeface="+mn-ea"/>
              </a:rPr>
              <a:t>は</a:t>
            </a:r>
            <a:endParaRPr lang="en-US" altLang="ja-JP" sz="1600" dirty="0" smtClean="0">
              <a:latin typeface="+mn-ea"/>
            </a:endParaRPr>
          </a:p>
          <a:p>
            <a:r>
              <a:rPr kumimoji="1" lang="ja-JP" altLang="en-US" sz="1600" dirty="0">
                <a:latin typeface="+mn-ea"/>
              </a:rPr>
              <a:t>　</a:t>
            </a:r>
            <a:r>
              <a:rPr kumimoji="1" lang="ja-JP" altLang="en-US" sz="1600" dirty="0" smtClean="0">
                <a:latin typeface="+mn-ea"/>
              </a:rPr>
              <a:t>　　　　　　「</a:t>
            </a:r>
            <a:r>
              <a:rPr kumimoji="1" lang="ja-JP" altLang="en-US" sz="1600" dirty="0">
                <a:latin typeface="+mn-ea"/>
              </a:rPr>
              <a:t>とても</a:t>
            </a:r>
            <a:r>
              <a:rPr lang="ja-JP" altLang="en-US" sz="1600" dirty="0">
                <a:latin typeface="+mn-ea"/>
              </a:rPr>
              <a:t>思う</a:t>
            </a:r>
            <a:r>
              <a:rPr kumimoji="1" lang="ja-JP" altLang="en-US" sz="1600" dirty="0">
                <a:latin typeface="+mn-ea"/>
              </a:rPr>
              <a:t>（</a:t>
            </a:r>
            <a:r>
              <a:rPr lang="en-US" altLang="ja-JP" sz="1600" dirty="0">
                <a:latin typeface="+mn-ea"/>
              </a:rPr>
              <a:t>30.4</a:t>
            </a:r>
            <a:r>
              <a:rPr kumimoji="1" lang="ja-JP" altLang="en-US" sz="1600" dirty="0">
                <a:latin typeface="+mn-ea"/>
              </a:rPr>
              <a:t>％）「思う（</a:t>
            </a:r>
            <a:r>
              <a:rPr lang="en-US" altLang="ja-JP" sz="1600" dirty="0">
                <a:latin typeface="+mn-ea"/>
              </a:rPr>
              <a:t>65.2</a:t>
            </a:r>
            <a:r>
              <a:rPr kumimoji="1" lang="ja-JP" altLang="en-US" sz="1600" dirty="0">
                <a:latin typeface="+mn-ea"/>
              </a:rPr>
              <a:t>％）」を</a:t>
            </a:r>
            <a:r>
              <a:rPr kumimoji="1" lang="ja-JP" altLang="en-US" sz="1600" dirty="0" smtClean="0">
                <a:latin typeface="+mn-ea"/>
              </a:rPr>
              <a:t>併せて</a:t>
            </a:r>
            <a:r>
              <a:rPr lang="en-US" altLang="ja-JP" sz="1600" dirty="0" smtClean="0">
                <a:latin typeface="+mn-ea"/>
              </a:rPr>
              <a:t>95.6</a:t>
            </a:r>
            <a:r>
              <a:rPr kumimoji="1" lang="ja-JP" altLang="en-US" sz="1600" dirty="0">
                <a:latin typeface="+mn-ea"/>
              </a:rPr>
              <a:t>％。</a:t>
            </a:r>
            <a:endParaRPr lang="en-US" altLang="ja-JP" sz="1600" dirty="0">
              <a:latin typeface="+mn-ea"/>
            </a:endParaRPr>
          </a:p>
        </p:txBody>
      </p:sp>
      <p:graphicFrame>
        <p:nvGraphicFramePr>
          <p:cNvPr id="9" name="グラフ 8">
            <a:extLst>
              <a:ext uri="{FF2B5EF4-FFF2-40B4-BE49-F238E27FC236}">
                <a16:creationId xmlns:a16="http://schemas.microsoft.com/office/drawing/2014/main" id="{8E674901-2EA3-4436-A2BF-4B064450264C}"/>
              </a:ext>
            </a:extLst>
          </p:cNvPr>
          <p:cNvGraphicFramePr>
            <a:graphicFrameLocks/>
          </p:cNvGraphicFramePr>
          <p:nvPr>
            <p:extLst>
              <p:ext uri="{D42A27DB-BD31-4B8C-83A1-F6EECF244321}">
                <p14:modId xmlns:p14="http://schemas.microsoft.com/office/powerpoint/2010/main" val="2933947949"/>
              </p:ext>
            </p:extLst>
          </p:nvPr>
        </p:nvGraphicFramePr>
        <p:xfrm>
          <a:off x="259271" y="887904"/>
          <a:ext cx="4640400" cy="1724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a:extLst>
              <a:ext uri="{FF2B5EF4-FFF2-40B4-BE49-F238E27FC236}">
                <a16:creationId xmlns:a16="http://schemas.microsoft.com/office/drawing/2014/main" id="{E3411DA2-BDF6-462D-9F00-E657998BC130}"/>
              </a:ext>
            </a:extLst>
          </p:cNvPr>
          <p:cNvGraphicFramePr>
            <a:graphicFrameLocks/>
          </p:cNvGraphicFramePr>
          <p:nvPr>
            <p:extLst>
              <p:ext uri="{D42A27DB-BD31-4B8C-83A1-F6EECF244321}">
                <p14:modId xmlns:p14="http://schemas.microsoft.com/office/powerpoint/2010/main" val="3227250202"/>
              </p:ext>
            </p:extLst>
          </p:nvPr>
        </p:nvGraphicFramePr>
        <p:xfrm>
          <a:off x="4899671" y="888013"/>
          <a:ext cx="4640400" cy="1724400"/>
        </p:xfrm>
        <a:graphic>
          <a:graphicData uri="http://schemas.openxmlformats.org/drawingml/2006/chart">
            <c:chart xmlns:c="http://schemas.openxmlformats.org/drawingml/2006/chart" xmlns:r="http://schemas.openxmlformats.org/officeDocument/2006/relationships" r:id="rId4"/>
          </a:graphicData>
        </a:graphic>
      </p:graphicFrame>
      <p:sp>
        <p:nvSpPr>
          <p:cNvPr id="3" name="テキスト ボックス 2"/>
          <p:cNvSpPr txBox="1"/>
          <p:nvPr/>
        </p:nvSpPr>
        <p:spPr>
          <a:xfrm>
            <a:off x="200472" y="858094"/>
            <a:ext cx="658800" cy="215444"/>
          </a:xfrm>
          <a:prstGeom prst="rect">
            <a:avLst/>
          </a:prstGeom>
          <a:solidFill>
            <a:schemeClr val="bg1"/>
          </a:solidFill>
          <a:ln w="19050">
            <a:solidFill>
              <a:srgbClr val="FF0000"/>
            </a:solidFill>
          </a:ln>
        </p:spPr>
        <p:txBody>
          <a:bodyPr wrap="square" rtlCol="0">
            <a:spAutoFit/>
          </a:bodyPr>
          <a:lstStyle/>
          <a:p>
            <a:pPr algn="ctr"/>
            <a:r>
              <a:rPr kumimoji="1" lang="ja-JP" altLang="en-US" sz="800" b="1" dirty="0">
                <a:solidFill>
                  <a:srgbClr val="FF0000"/>
                </a:solidFill>
                <a:latin typeface="ＭＳ ゴシック" panose="020B0609070205080204" pitchFamily="49" charset="-128"/>
                <a:ea typeface="ＭＳ ゴシック" panose="020B0609070205080204" pitchFamily="49" charset="-128"/>
              </a:rPr>
              <a:t>新規項目</a:t>
            </a:r>
          </a:p>
        </p:txBody>
      </p:sp>
      <p:sp>
        <p:nvSpPr>
          <p:cNvPr id="4" name="テキスト ボックス 3"/>
          <p:cNvSpPr txBox="1"/>
          <p:nvPr/>
        </p:nvSpPr>
        <p:spPr>
          <a:xfrm>
            <a:off x="4840872" y="858094"/>
            <a:ext cx="658800" cy="216000"/>
          </a:xfrm>
          <a:prstGeom prst="rect">
            <a:avLst/>
          </a:prstGeom>
          <a:solidFill>
            <a:schemeClr val="bg1"/>
          </a:solidFill>
          <a:ln w="19050">
            <a:solidFill>
              <a:srgbClr val="FF0000"/>
            </a:solidFill>
          </a:ln>
        </p:spPr>
        <p:txBody>
          <a:bodyPr wrap="square" rtlCol="0">
            <a:spAutoFit/>
          </a:bodyPr>
          <a:lstStyle/>
          <a:p>
            <a:pPr algn="ctr"/>
            <a:r>
              <a:rPr kumimoji="1" lang="ja-JP" altLang="en-US" sz="800" b="1" dirty="0">
                <a:solidFill>
                  <a:srgbClr val="FF0000"/>
                </a:solidFill>
                <a:latin typeface="ＭＳ ゴシック" panose="020B0609070205080204" pitchFamily="49" charset="-128"/>
                <a:ea typeface="ＭＳ ゴシック" panose="020B0609070205080204" pitchFamily="49" charset="-128"/>
              </a:rPr>
              <a:t>新規項目</a:t>
            </a:r>
          </a:p>
        </p:txBody>
      </p:sp>
      <p:sp>
        <p:nvSpPr>
          <p:cNvPr id="13" name="テキスト ボックス 12"/>
          <p:cNvSpPr txBox="1"/>
          <p:nvPr/>
        </p:nvSpPr>
        <p:spPr>
          <a:xfrm>
            <a:off x="233382" y="4437112"/>
            <a:ext cx="9332577" cy="2431435"/>
          </a:xfrm>
          <a:prstGeom prst="rect">
            <a:avLst/>
          </a:prstGeom>
          <a:noFill/>
        </p:spPr>
        <p:txBody>
          <a:bodyPr wrap="square" rtlCol="0">
            <a:spAutoFit/>
          </a:bodyPr>
          <a:lstStyle/>
          <a:p>
            <a:r>
              <a:rPr lang="ja-JP" altLang="en-US" sz="1400" dirty="0" smtClean="0">
                <a:latin typeface="+mn-ea"/>
              </a:rPr>
              <a:t>前ページの</a:t>
            </a:r>
            <a:endParaRPr lang="en-US" altLang="ja-JP" sz="1400" dirty="0" smtClean="0">
              <a:latin typeface="+mn-ea"/>
            </a:endParaRPr>
          </a:p>
          <a:p>
            <a:r>
              <a:rPr lang="ja-JP" altLang="en-US" sz="1600" dirty="0" smtClean="0">
                <a:latin typeface="+mn-ea"/>
              </a:rPr>
              <a:t>・</a:t>
            </a:r>
            <a:r>
              <a:rPr lang="en-US" altLang="ja-JP" sz="1600" b="1" dirty="0" smtClean="0">
                <a:solidFill>
                  <a:srgbClr val="FF0000"/>
                </a:solidFill>
                <a:latin typeface="+mn-ea"/>
                <a:cs typeface="Meiryo UI" panose="020B0604030504040204" pitchFamily="50" charset="-128"/>
              </a:rPr>
              <a:t>[</a:t>
            </a:r>
            <a:r>
              <a:rPr lang="ja-JP" altLang="en-US" sz="1600" b="1" dirty="0">
                <a:solidFill>
                  <a:srgbClr val="FF0000"/>
                </a:solidFill>
                <a:latin typeface="+mn-ea"/>
                <a:cs typeface="Meiryo UI" panose="020B0604030504040204" pitchFamily="50" charset="-128"/>
              </a:rPr>
              <a:t>新規</a:t>
            </a:r>
            <a:r>
              <a:rPr lang="en-US" altLang="ja-JP" sz="1600" b="1" dirty="0" smtClean="0">
                <a:solidFill>
                  <a:srgbClr val="FF0000"/>
                </a:solidFill>
                <a:latin typeface="+mn-ea"/>
                <a:cs typeface="Meiryo UI" panose="020B0604030504040204" pitchFamily="50" charset="-128"/>
              </a:rPr>
              <a:t>] </a:t>
            </a:r>
            <a:r>
              <a:rPr lang="ja-JP" altLang="en-US" sz="1600" dirty="0" smtClean="0">
                <a:latin typeface="+mn-ea"/>
              </a:rPr>
              <a:t>施設</a:t>
            </a:r>
            <a:r>
              <a:rPr lang="ja-JP" altLang="en-US" sz="1600" dirty="0">
                <a:latin typeface="+mn-ea"/>
              </a:rPr>
              <a:t>の木質化や「木育」</a:t>
            </a:r>
            <a:r>
              <a:rPr lang="ja-JP" altLang="en-US" sz="1600" dirty="0" smtClean="0">
                <a:latin typeface="+mn-ea"/>
              </a:rPr>
              <a:t>を通して、子どもたちの過ごし方に変化があったと</a:t>
            </a:r>
            <a:r>
              <a:rPr lang="ja-JP" altLang="en-US" sz="1600" dirty="0">
                <a:latin typeface="+mn-ea"/>
              </a:rPr>
              <a:t>回答したの</a:t>
            </a:r>
            <a:r>
              <a:rPr lang="ja-JP" altLang="en-US" sz="1600" dirty="0" smtClean="0">
                <a:latin typeface="+mn-ea"/>
              </a:rPr>
              <a:t>は</a:t>
            </a:r>
            <a:endParaRPr lang="en-US" altLang="ja-JP" sz="1600" dirty="0" smtClean="0">
              <a:latin typeface="+mn-ea"/>
            </a:endParaRPr>
          </a:p>
          <a:p>
            <a:r>
              <a:rPr lang="ja-JP" altLang="en-US" sz="1600" dirty="0">
                <a:latin typeface="+mn-ea"/>
              </a:rPr>
              <a:t>　</a:t>
            </a:r>
            <a:r>
              <a:rPr lang="ja-JP" altLang="en-US" sz="1600" dirty="0" smtClean="0">
                <a:latin typeface="+mn-ea"/>
              </a:rPr>
              <a:t>　「とても</a:t>
            </a:r>
            <a:r>
              <a:rPr lang="ja-JP" altLang="en-US" sz="1600" dirty="0">
                <a:latin typeface="+mn-ea"/>
              </a:rPr>
              <a:t>思う（</a:t>
            </a:r>
            <a:r>
              <a:rPr lang="en-US" altLang="ja-JP" sz="1600" dirty="0" smtClean="0">
                <a:latin typeface="+mn-ea"/>
              </a:rPr>
              <a:t>14.5</a:t>
            </a:r>
            <a:r>
              <a:rPr lang="ja-JP" altLang="en-US" sz="1600" dirty="0" smtClean="0">
                <a:latin typeface="+mn-ea"/>
              </a:rPr>
              <a:t>％</a:t>
            </a:r>
            <a:r>
              <a:rPr lang="ja-JP" altLang="en-US" sz="1600" dirty="0">
                <a:latin typeface="+mn-ea"/>
              </a:rPr>
              <a:t>）」「思う</a:t>
            </a:r>
            <a:r>
              <a:rPr lang="ja-JP" altLang="en-US" sz="1600" dirty="0" smtClean="0">
                <a:latin typeface="+mn-ea"/>
              </a:rPr>
              <a:t>（</a:t>
            </a:r>
            <a:r>
              <a:rPr lang="en-US" altLang="ja-JP" sz="1600" dirty="0" smtClean="0">
                <a:latin typeface="+mn-ea"/>
              </a:rPr>
              <a:t>54.3</a:t>
            </a:r>
            <a:r>
              <a:rPr lang="ja-JP" altLang="en-US" sz="1600" dirty="0" smtClean="0">
                <a:latin typeface="+mn-ea"/>
              </a:rPr>
              <a:t>％</a:t>
            </a:r>
            <a:r>
              <a:rPr lang="ja-JP" altLang="en-US" sz="1600" dirty="0">
                <a:latin typeface="+mn-ea"/>
              </a:rPr>
              <a:t>）」を</a:t>
            </a:r>
            <a:r>
              <a:rPr lang="ja-JP" altLang="en-US" sz="1600" dirty="0" smtClean="0">
                <a:latin typeface="+mn-ea"/>
              </a:rPr>
              <a:t>併せて</a:t>
            </a:r>
            <a:r>
              <a:rPr lang="en-US" altLang="ja-JP" sz="1600" dirty="0" smtClean="0">
                <a:latin typeface="+mn-ea"/>
              </a:rPr>
              <a:t>69.8</a:t>
            </a:r>
            <a:r>
              <a:rPr lang="ja-JP" altLang="en-US" sz="1600" dirty="0" smtClean="0">
                <a:latin typeface="+mn-ea"/>
              </a:rPr>
              <a:t>％の具体的な内容は</a:t>
            </a:r>
            <a:endParaRPr lang="en-US" altLang="ja-JP" sz="1600" dirty="0" smtClean="0">
              <a:latin typeface="+mn-ea"/>
            </a:endParaRPr>
          </a:p>
          <a:p>
            <a:endParaRPr lang="en-US" altLang="ja-JP" sz="800" dirty="0" smtClean="0">
              <a:latin typeface="+mn-ea"/>
            </a:endParaRPr>
          </a:p>
          <a:p>
            <a:r>
              <a:rPr lang="ja-JP" altLang="en-US" sz="1600" dirty="0">
                <a:latin typeface="+mn-ea"/>
              </a:rPr>
              <a:t>　</a:t>
            </a:r>
            <a:r>
              <a:rPr lang="ja-JP" altLang="en-US" sz="1600" dirty="0" smtClean="0">
                <a:latin typeface="+mn-ea"/>
              </a:rPr>
              <a:t>　　　　木に対して 　⊡散歩のとき木切れやドングリを拾ってくるようになった</a:t>
            </a:r>
            <a:endParaRPr lang="en-US" altLang="ja-JP" sz="1600" dirty="0" smtClean="0">
              <a:latin typeface="+mn-ea"/>
            </a:endParaRPr>
          </a:p>
          <a:p>
            <a:r>
              <a:rPr lang="ja-JP" altLang="en-US" sz="1600" dirty="0">
                <a:latin typeface="+mn-ea"/>
              </a:rPr>
              <a:t>　</a:t>
            </a:r>
            <a:r>
              <a:rPr lang="ja-JP" altLang="en-US" sz="1600" dirty="0" smtClean="0">
                <a:latin typeface="+mn-ea"/>
              </a:rPr>
              <a:t>　　　　　　　　　　　 　⊡木の節や切り株（年輪）を見たり、木に興味を持つようになった</a:t>
            </a:r>
            <a:endParaRPr lang="en-US" altLang="ja-JP" sz="1600" dirty="0" smtClean="0">
              <a:latin typeface="+mn-ea"/>
            </a:endParaRPr>
          </a:p>
          <a:p>
            <a:r>
              <a:rPr lang="ja-JP" altLang="en-US" sz="1600" dirty="0">
                <a:latin typeface="+mn-ea"/>
              </a:rPr>
              <a:t>　</a:t>
            </a:r>
            <a:r>
              <a:rPr lang="ja-JP" altLang="en-US" sz="1600" dirty="0" smtClean="0">
                <a:latin typeface="+mn-ea"/>
              </a:rPr>
              <a:t>　　　　内面の変化  ⊡</a:t>
            </a:r>
            <a:r>
              <a:rPr lang="ja-JP" altLang="en-US" sz="1600" dirty="0">
                <a:latin typeface="+mn-ea"/>
              </a:rPr>
              <a:t>クラス全体の落ち着きが少し増した</a:t>
            </a:r>
            <a:endParaRPr lang="en-US" altLang="ja-JP" sz="1600" dirty="0" smtClean="0">
              <a:latin typeface="+mn-ea"/>
            </a:endParaRPr>
          </a:p>
          <a:p>
            <a:r>
              <a:rPr lang="ja-JP" altLang="en-US" sz="1600" dirty="0">
                <a:latin typeface="+mn-ea"/>
              </a:rPr>
              <a:t>　</a:t>
            </a:r>
            <a:r>
              <a:rPr lang="ja-JP" altLang="en-US" sz="1600" dirty="0" smtClean="0">
                <a:latin typeface="+mn-ea"/>
              </a:rPr>
              <a:t>　　　　　　　　　 　　  ⊡香りに気づいたり、木目をなぞったり、五感を活用している</a:t>
            </a:r>
            <a:endParaRPr lang="en-US" altLang="ja-JP" sz="1600" dirty="0" smtClean="0">
              <a:latin typeface="+mn-ea"/>
            </a:endParaRPr>
          </a:p>
          <a:p>
            <a:r>
              <a:rPr lang="ja-JP" altLang="en-US" sz="1600" dirty="0" smtClean="0">
                <a:latin typeface="+mn-ea"/>
              </a:rPr>
              <a:t>　　　　　行動の変化  ⊡図書室に足を運んでくれる子どもが増えた</a:t>
            </a:r>
            <a:endParaRPr lang="en-US" altLang="ja-JP" sz="1600" dirty="0">
              <a:latin typeface="+mn-ea"/>
            </a:endParaRPr>
          </a:p>
          <a:p>
            <a:r>
              <a:rPr lang="ja-JP" altLang="en-US" sz="1600" dirty="0" smtClean="0">
                <a:latin typeface="+mn-ea"/>
              </a:rPr>
              <a:t>　　　　　　　　　　　　</a:t>
            </a:r>
            <a:r>
              <a:rPr lang="ja-JP" altLang="en-US" sz="1600" dirty="0">
                <a:latin typeface="+mn-ea"/>
              </a:rPr>
              <a:t>　</a:t>
            </a:r>
            <a:r>
              <a:rPr lang="ja-JP" altLang="en-US" sz="1600" dirty="0" smtClean="0">
                <a:latin typeface="+mn-ea"/>
              </a:rPr>
              <a:t> ⊡</a:t>
            </a:r>
            <a:r>
              <a:rPr lang="ja-JP" altLang="en-US" sz="1600" dirty="0">
                <a:latin typeface="+mn-ea"/>
              </a:rPr>
              <a:t>裸足に</a:t>
            </a:r>
            <a:r>
              <a:rPr lang="ja-JP" altLang="en-US" sz="1600" dirty="0" smtClean="0">
                <a:latin typeface="+mn-ea"/>
              </a:rPr>
              <a:t>なりたがる（冬でも寒がらない）、</a:t>
            </a:r>
            <a:r>
              <a:rPr lang="ja-JP" altLang="en-US" sz="1600" dirty="0">
                <a:latin typeface="+mn-ea"/>
              </a:rPr>
              <a:t>木の床をころころ</a:t>
            </a:r>
            <a:r>
              <a:rPr lang="ja-JP" altLang="en-US" sz="1600" dirty="0" smtClean="0">
                <a:latin typeface="+mn-ea"/>
              </a:rPr>
              <a:t>転がる　など</a:t>
            </a:r>
            <a:endParaRPr lang="en-US" altLang="ja-JP" sz="1600" dirty="0">
              <a:latin typeface="+mn-ea"/>
            </a:endParaRPr>
          </a:p>
        </p:txBody>
      </p:sp>
      <p:sp>
        <p:nvSpPr>
          <p:cNvPr id="16" name="正方形/長方形 15"/>
          <p:cNvSpPr/>
          <p:nvPr/>
        </p:nvSpPr>
        <p:spPr>
          <a:xfrm>
            <a:off x="8909787" y="226303"/>
            <a:ext cx="783000" cy="27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25" b="1" dirty="0" smtClean="0">
                <a:solidFill>
                  <a:schemeClr val="tx1"/>
                </a:solidFill>
              </a:rPr>
              <a:t>（６）</a:t>
            </a:r>
            <a:r>
              <a:rPr lang="ja-JP" altLang="en-US" sz="1225" b="1" dirty="0" smtClean="0">
                <a:solidFill>
                  <a:schemeClr val="tx1"/>
                </a:solidFill>
              </a:rPr>
              <a:t>－</a:t>
            </a:r>
            <a:r>
              <a:rPr lang="en-US" altLang="ja-JP" sz="1225" b="1" dirty="0" smtClean="0">
                <a:solidFill>
                  <a:schemeClr val="tx1"/>
                </a:solidFill>
              </a:rPr>
              <a:t>1</a:t>
            </a:r>
            <a:endParaRPr lang="ja-JP" altLang="en-US" sz="1225" b="1" dirty="0">
              <a:solidFill>
                <a:schemeClr val="tx1"/>
              </a:solidFill>
            </a:endParaRPr>
          </a:p>
        </p:txBody>
      </p:sp>
    </p:spTree>
    <p:extLst>
      <p:ext uri="{BB962C8B-B14F-4D97-AF65-F5344CB8AC3E}">
        <p14:creationId xmlns:p14="http://schemas.microsoft.com/office/powerpoint/2010/main" val="2116693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17"/>
          <p:cNvSpPr>
            <a:spLocks noChangeArrowheads="1"/>
          </p:cNvSpPr>
          <p:nvPr/>
        </p:nvSpPr>
        <p:spPr bwMode="auto">
          <a:xfrm>
            <a:off x="111734" y="419100"/>
            <a:ext cx="9305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a:spcBef>
                <a:spcPct val="0"/>
              </a:spcBef>
              <a:buFontTx/>
              <a:buNone/>
            </a:pPr>
            <a:r>
              <a:rPr lang="ja-JP" altLang="en-US" sz="2000" b="1" dirty="0">
                <a:solidFill>
                  <a:prstClr val="black"/>
                </a:solidFill>
                <a:latin typeface="メイリオ" pitchFamily="50" charset="-128"/>
                <a:ea typeface="メイリオ" pitchFamily="50" charset="-128"/>
                <a:cs typeface="メイリオ" pitchFamily="50" charset="-128"/>
              </a:rPr>
              <a:t>　子育て施設木のぬくもり推進事業の効果検証</a:t>
            </a:r>
            <a:endParaRPr lang="en-US" altLang="ja-JP" sz="2000" b="1" dirty="0">
              <a:solidFill>
                <a:prstClr val="black"/>
              </a:solidFill>
              <a:latin typeface="メイリオ" pitchFamily="50" charset="-128"/>
              <a:ea typeface="メイリオ" pitchFamily="50" charset="-128"/>
              <a:cs typeface="メイリオ" pitchFamily="50" charset="-128"/>
            </a:endParaRPr>
          </a:p>
        </p:txBody>
      </p:sp>
      <p:sp>
        <p:nvSpPr>
          <p:cNvPr id="6" name="正方形/長方形 2"/>
          <p:cNvSpPr>
            <a:spLocks noChangeArrowheads="1"/>
          </p:cNvSpPr>
          <p:nvPr/>
        </p:nvSpPr>
        <p:spPr bwMode="auto">
          <a:xfrm>
            <a:off x="5529064" y="465266"/>
            <a:ext cx="34163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400" b="1" dirty="0">
                <a:solidFill>
                  <a:srgbClr val="006600"/>
                </a:solidFill>
                <a:latin typeface="メイリオ" pitchFamily="50" charset="-128"/>
                <a:ea typeface="メイリオ" pitchFamily="50" charset="-128"/>
                <a:cs typeface="メイリオ" pitchFamily="50" charset="-128"/>
              </a:rPr>
              <a:t>（施設職員及び施設利用者（保護者））</a:t>
            </a:r>
          </a:p>
        </p:txBody>
      </p:sp>
      <p:cxnSp>
        <p:nvCxnSpPr>
          <p:cNvPr id="7" name="直線コネクタ 6"/>
          <p:cNvCxnSpPr/>
          <p:nvPr/>
        </p:nvCxnSpPr>
        <p:spPr>
          <a:xfrm>
            <a:off x="260926" y="784080"/>
            <a:ext cx="9332422"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graphicFrame>
        <p:nvGraphicFramePr>
          <p:cNvPr id="2" name="オブジェクト 1"/>
          <p:cNvGraphicFramePr>
            <a:graphicFrameLocks noChangeAspect="1"/>
          </p:cNvGraphicFramePr>
          <p:nvPr>
            <p:extLst>
              <p:ext uri="{D42A27DB-BD31-4B8C-83A1-F6EECF244321}">
                <p14:modId xmlns:p14="http://schemas.microsoft.com/office/powerpoint/2010/main" val="68859898"/>
              </p:ext>
            </p:extLst>
          </p:nvPr>
        </p:nvGraphicFramePr>
        <p:xfrm>
          <a:off x="1111135" y="1268759"/>
          <a:ext cx="3816000" cy="5398861"/>
        </p:xfrm>
        <a:graphic>
          <a:graphicData uri="http://schemas.openxmlformats.org/presentationml/2006/ole">
            <mc:AlternateContent xmlns:mc="http://schemas.openxmlformats.org/markup-compatibility/2006">
              <mc:Choice xmlns:v="urn:schemas-microsoft-com:vml" Requires="v">
                <p:oleObj spid="_x0000_s2353" name="Acrobat Document" r:id="rId4" imgW="5667037" imgH="8019948" progId="AcroExch.Document.DC">
                  <p:embed/>
                </p:oleObj>
              </mc:Choice>
              <mc:Fallback>
                <p:oleObj name="Acrobat Document" r:id="rId4" imgW="5667037" imgH="8019948" progId="AcroExch.Document.DC">
                  <p:embed/>
                  <p:pic>
                    <p:nvPicPr>
                      <p:cNvPr id="0" name=""/>
                      <p:cNvPicPr/>
                      <p:nvPr/>
                    </p:nvPicPr>
                    <p:blipFill>
                      <a:blip r:embed="rId5">
                        <a:lum/>
                      </a:blip>
                      <a:stretch>
                        <a:fillRect/>
                      </a:stretch>
                    </p:blipFill>
                    <p:spPr>
                      <a:xfrm>
                        <a:off x="1111135" y="1268759"/>
                        <a:ext cx="3816000" cy="5398861"/>
                      </a:xfrm>
                      <a:prstGeom prst="rect">
                        <a:avLst/>
                      </a:prstGeom>
                      <a:ln>
                        <a:solidFill>
                          <a:schemeClr val="tx1"/>
                        </a:solidFill>
                      </a:ln>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1483041299"/>
              </p:ext>
            </p:extLst>
          </p:nvPr>
        </p:nvGraphicFramePr>
        <p:xfrm>
          <a:off x="4927135" y="1268759"/>
          <a:ext cx="3816805" cy="5400000"/>
        </p:xfrm>
        <a:graphic>
          <a:graphicData uri="http://schemas.openxmlformats.org/presentationml/2006/ole">
            <mc:AlternateContent xmlns:mc="http://schemas.openxmlformats.org/markup-compatibility/2006">
              <mc:Choice xmlns:v="urn:schemas-microsoft-com:vml" Requires="v">
                <p:oleObj spid="_x0000_s2354" name="Acrobat Document" r:id="rId6" imgW="5667037" imgH="8019948" progId="AcroExch.Document.DC">
                  <p:embed/>
                </p:oleObj>
              </mc:Choice>
              <mc:Fallback>
                <p:oleObj name="Acrobat Document" r:id="rId6" imgW="5667037" imgH="8019948" progId="AcroExch.Document.DC">
                  <p:embed/>
                  <p:pic>
                    <p:nvPicPr>
                      <p:cNvPr id="0" name=""/>
                      <p:cNvPicPr/>
                      <p:nvPr/>
                    </p:nvPicPr>
                    <p:blipFill>
                      <a:blip r:embed="rId7"/>
                      <a:stretch>
                        <a:fillRect/>
                      </a:stretch>
                    </p:blipFill>
                    <p:spPr>
                      <a:xfrm>
                        <a:off x="4927135" y="1268759"/>
                        <a:ext cx="3816805" cy="5400000"/>
                      </a:xfrm>
                      <a:prstGeom prst="rect">
                        <a:avLst/>
                      </a:prstGeom>
                      <a:ln>
                        <a:solidFill>
                          <a:schemeClr val="tx1"/>
                        </a:solidFill>
                      </a:ln>
                    </p:spPr>
                  </p:pic>
                </p:oleObj>
              </mc:Fallback>
            </mc:AlternateContent>
          </a:graphicData>
        </a:graphic>
      </p:graphicFrame>
      <p:sp>
        <p:nvSpPr>
          <p:cNvPr id="9" name="正方形/長方形 8"/>
          <p:cNvSpPr/>
          <p:nvPr/>
        </p:nvSpPr>
        <p:spPr>
          <a:xfrm>
            <a:off x="8909787" y="226303"/>
            <a:ext cx="783000" cy="27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25" b="1" dirty="0" smtClean="0">
                <a:solidFill>
                  <a:schemeClr val="tx1"/>
                </a:solidFill>
              </a:rPr>
              <a:t>（６）</a:t>
            </a:r>
            <a:r>
              <a:rPr lang="ja-JP" altLang="en-US" sz="1225" b="1" dirty="0" smtClean="0">
                <a:solidFill>
                  <a:schemeClr val="tx1"/>
                </a:solidFill>
              </a:rPr>
              <a:t>－１</a:t>
            </a:r>
            <a:endParaRPr lang="ja-JP" altLang="en-US" sz="1225" b="1" dirty="0">
              <a:solidFill>
                <a:schemeClr val="tx1"/>
              </a:solidFill>
            </a:endParaRPr>
          </a:p>
        </p:txBody>
      </p:sp>
    </p:spTree>
    <p:extLst>
      <p:ext uri="{BB962C8B-B14F-4D97-AF65-F5344CB8AC3E}">
        <p14:creationId xmlns:p14="http://schemas.microsoft.com/office/powerpoint/2010/main" val="111225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17"/>
          <p:cNvSpPr>
            <a:spLocks noChangeArrowheads="1"/>
          </p:cNvSpPr>
          <p:nvPr/>
        </p:nvSpPr>
        <p:spPr bwMode="auto">
          <a:xfrm>
            <a:off x="111734" y="419100"/>
            <a:ext cx="88017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a:spcBef>
                <a:spcPct val="0"/>
              </a:spcBef>
              <a:buFontTx/>
              <a:buNone/>
            </a:pPr>
            <a:r>
              <a:rPr lang="ja-JP" altLang="en-US" sz="2000" b="1" dirty="0">
                <a:solidFill>
                  <a:prstClr val="black"/>
                </a:solidFill>
                <a:latin typeface="メイリオ" pitchFamily="50" charset="-128"/>
                <a:ea typeface="メイリオ" pitchFamily="50" charset="-128"/>
                <a:cs typeface="メイリオ" pitchFamily="50" charset="-128"/>
              </a:rPr>
              <a:t>　子育て施設木のぬくもり推進事業の効果検証</a:t>
            </a:r>
            <a:endParaRPr lang="en-US" altLang="ja-JP" sz="2000" b="1" dirty="0">
              <a:solidFill>
                <a:prstClr val="black"/>
              </a:solidFill>
              <a:latin typeface="メイリオ" pitchFamily="50" charset="-128"/>
              <a:ea typeface="メイリオ" pitchFamily="50" charset="-128"/>
              <a:cs typeface="メイリオ" pitchFamily="50" charset="-128"/>
            </a:endParaRPr>
          </a:p>
        </p:txBody>
      </p:sp>
      <p:sp>
        <p:nvSpPr>
          <p:cNvPr id="6" name="正方形/長方形 2"/>
          <p:cNvSpPr>
            <a:spLocks noChangeArrowheads="1"/>
          </p:cNvSpPr>
          <p:nvPr/>
        </p:nvSpPr>
        <p:spPr bwMode="auto">
          <a:xfrm>
            <a:off x="5468495" y="465266"/>
            <a:ext cx="34163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400" b="1" dirty="0">
                <a:solidFill>
                  <a:srgbClr val="006600"/>
                </a:solidFill>
                <a:latin typeface="メイリオ" pitchFamily="50" charset="-128"/>
                <a:ea typeface="メイリオ" pitchFamily="50" charset="-128"/>
                <a:cs typeface="メイリオ" pitchFamily="50" charset="-128"/>
              </a:rPr>
              <a:t>（施設職員及び施設利用者（保護者））</a:t>
            </a:r>
          </a:p>
        </p:txBody>
      </p:sp>
      <p:cxnSp>
        <p:nvCxnSpPr>
          <p:cNvPr id="7" name="直線コネクタ 6"/>
          <p:cNvCxnSpPr/>
          <p:nvPr/>
        </p:nvCxnSpPr>
        <p:spPr>
          <a:xfrm>
            <a:off x="260926" y="784080"/>
            <a:ext cx="9332422"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sp>
        <p:nvSpPr>
          <p:cNvPr id="3" name="テキスト ボックス 2"/>
          <p:cNvSpPr txBox="1"/>
          <p:nvPr/>
        </p:nvSpPr>
        <p:spPr>
          <a:xfrm>
            <a:off x="260926" y="4293096"/>
            <a:ext cx="9332422" cy="584775"/>
          </a:xfrm>
          <a:prstGeom prst="rect">
            <a:avLst/>
          </a:prstGeom>
          <a:noFill/>
        </p:spPr>
        <p:txBody>
          <a:bodyPr wrap="square" rtlCol="0">
            <a:spAutoFit/>
          </a:bodyPr>
          <a:lstStyle/>
          <a:p>
            <a:r>
              <a:rPr lang="ja-JP" altLang="en-US" sz="1600" dirty="0">
                <a:latin typeface="+mn-ea"/>
                <a:cs typeface="Meiryo UI" panose="020B0604030504040204" pitchFamily="50" charset="-128"/>
              </a:rPr>
              <a:t>・木を使った床や壁等を見て、以前よりいいと回答したの</a:t>
            </a:r>
            <a:r>
              <a:rPr lang="ja-JP" altLang="en-US" sz="1600" dirty="0" smtClean="0">
                <a:latin typeface="+mn-ea"/>
                <a:cs typeface="Meiryo UI" panose="020B0604030504040204" pitchFamily="50" charset="-128"/>
              </a:rPr>
              <a:t>は</a:t>
            </a:r>
            <a:endParaRPr lang="en-US" altLang="ja-JP" sz="1600" dirty="0">
              <a:latin typeface="+mn-ea"/>
              <a:cs typeface="Meiryo UI" panose="020B0604030504040204" pitchFamily="50" charset="-128"/>
            </a:endParaRPr>
          </a:p>
          <a:p>
            <a:r>
              <a:rPr lang="ja-JP" altLang="en-US" sz="1600" dirty="0" smtClean="0">
                <a:latin typeface="+mn-ea"/>
                <a:cs typeface="Meiryo UI" panose="020B0604030504040204" pitchFamily="50" charset="-128"/>
              </a:rPr>
              <a:t>　　「とても</a:t>
            </a:r>
            <a:r>
              <a:rPr lang="ja-JP" altLang="en-US" sz="1600" dirty="0">
                <a:latin typeface="+mn-ea"/>
                <a:cs typeface="Meiryo UI" panose="020B0604030504040204" pitchFamily="50" charset="-128"/>
              </a:rPr>
              <a:t>思う（</a:t>
            </a:r>
            <a:r>
              <a:rPr lang="en-US" altLang="ja-JP" sz="1600" dirty="0">
                <a:latin typeface="+mn-ea"/>
                <a:cs typeface="Meiryo UI" panose="020B0604030504040204" pitchFamily="50" charset="-128"/>
              </a:rPr>
              <a:t>60.2</a:t>
            </a:r>
            <a:r>
              <a:rPr lang="ja-JP" altLang="en-US" sz="1600" dirty="0">
                <a:latin typeface="+mn-ea"/>
                <a:cs typeface="Meiryo UI" panose="020B0604030504040204" pitchFamily="50" charset="-128"/>
              </a:rPr>
              <a:t>％）」「思う（</a:t>
            </a:r>
            <a:r>
              <a:rPr lang="en-US" altLang="ja-JP" sz="1600" dirty="0">
                <a:latin typeface="+mn-ea"/>
                <a:cs typeface="Meiryo UI" panose="020B0604030504040204" pitchFamily="50" charset="-128"/>
              </a:rPr>
              <a:t>38.0</a:t>
            </a:r>
            <a:r>
              <a:rPr lang="ja-JP" altLang="en-US" sz="1600" dirty="0">
                <a:latin typeface="+mn-ea"/>
                <a:cs typeface="Meiryo UI" panose="020B0604030504040204" pitchFamily="50" charset="-128"/>
              </a:rPr>
              <a:t>％）」</a:t>
            </a:r>
            <a:r>
              <a:rPr lang="ja-JP" altLang="en-US" sz="1600" dirty="0" smtClean="0">
                <a:latin typeface="+mn-ea"/>
                <a:cs typeface="Meiryo UI" panose="020B0604030504040204" pitchFamily="50" charset="-128"/>
              </a:rPr>
              <a:t>併せて</a:t>
            </a:r>
            <a:r>
              <a:rPr lang="en-US" altLang="ja-JP" sz="1600" dirty="0" smtClean="0">
                <a:latin typeface="+mn-ea"/>
                <a:cs typeface="Meiryo UI" panose="020B0604030504040204" pitchFamily="50" charset="-128"/>
              </a:rPr>
              <a:t>98.2</a:t>
            </a:r>
            <a:r>
              <a:rPr lang="ja-JP" altLang="en-US" sz="1600" dirty="0">
                <a:latin typeface="+mn-ea"/>
                <a:cs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260926" y="4797152"/>
            <a:ext cx="9332422" cy="584775"/>
          </a:xfrm>
          <a:prstGeom prst="rect">
            <a:avLst/>
          </a:prstGeom>
          <a:noFill/>
        </p:spPr>
        <p:txBody>
          <a:bodyPr wrap="square" rtlCol="0">
            <a:spAutoFit/>
          </a:bodyPr>
          <a:lstStyle/>
          <a:p>
            <a:r>
              <a:rPr lang="ja-JP" altLang="en-US" sz="1600" dirty="0">
                <a:solidFill>
                  <a:prstClr val="black"/>
                </a:solidFill>
                <a:latin typeface="+mn-ea"/>
                <a:cs typeface="Meiryo UI" panose="020B0604030504040204" pitchFamily="50" charset="-128"/>
              </a:rPr>
              <a:t>・木を使った床や壁等を見て、</a:t>
            </a:r>
            <a:r>
              <a:rPr lang="ja-JP" altLang="en-US" sz="1600" dirty="0" smtClean="0">
                <a:solidFill>
                  <a:prstClr val="black"/>
                </a:solidFill>
                <a:latin typeface="+mn-ea"/>
                <a:cs typeface="Meiryo UI" panose="020B0604030504040204" pitchFamily="50" charset="-128"/>
              </a:rPr>
              <a:t>木質化</a:t>
            </a:r>
            <a:r>
              <a:rPr lang="ja-JP" altLang="en-US" sz="1600" dirty="0">
                <a:solidFill>
                  <a:prstClr val="black"/>
                </a:solidFill>
                <a:latin typeface="+mn-ea"/>
                <a:cs typeface="Meiryo UI" panose="020B0604030504040204" pitchFamily="50" charset="-128"/>
              </a:rPr>
              <a:t>や木製品に対する関心が</a:t>
            </a:r>
            <a:r>
              <a:rPr lang="ja-JP" altLang="en-US" sz="1600" dirty="0" smtClean="0">
                <a:solidFill>
                  <a:prstClr val="black"/>
                </a:solidFill>
                <a:latin typeface="+mn-ea"/>
                <a:cs typeface="Meiryo UI" panose="020B0604030504040204" pitchFamily="50" charset="-128"/>
              </a:rPr>
              <a:t>高まったと回答</a:t>
            </a:r>
            <a:r>
              <a:rPr lang="ja-JP" altLang="en-US" sz="1600" dirty="0">
                <a:solidFill>
                  <a:prstClr val="black"/>
                </a:solidFill>
                <a:latin typeface="+mn-ea"/>
                <a:cs typeface="Meiryo UI" panose="020B0604030504040204" pitchFamily="50" charset="-128"/>
              </a:rPr>
              <a:t>したの</a:t>
            </a:r>
            <a:r>
              <a:rPr lang="ja-JP" altLang="en-US" sz="1600" dirty="0" smtClean="0">
                <a:solidFill>
                  <a:prstClr val="black"/>
                </a:solidFill>
                <a:latin typeface="+mn-ea"/>
                <a:cs typeface="Meiryo UI" panose="020B0604030504040204" pitchFamily="50" charset="-128"/>
              </a:rPr>
              <a:t>は</a:t>
            </a:r>
            <a:endParaRPr lang="en-US" altLang="ja-JP" sz="1600" dirty="0" smtClean="0">
              <a:solidFill>
                <a:prstClr val="black"/>
              </a:solidFill>
              <a:latin typeface="+mn-ea"/>
              <a:cs typeface="Meiryo UI" panose="020B0604030504040204" pitchFamily="50" charset="-128"/>
            </a:endParaRPr>
          </a:p>
          <a:p>
            <a:r>
              <a:rPr lang="ja-JP" altLang="en-US" sz="1600" dirty="0" smtClean="0">
                <a:solidFill>
                  <a:prstClr val="black"/>
                </a:solidFill>
                <a:latin typeface="+mn-ea"/>
                <a:cs typeface="Meiryo UI" panose="020B0604030504040204" pitchFamily="50" charset="-128"/>
              </a:rPr>
              <a:t>　</a:t>
            </a:r>
            <a:r>
              <a:rPr lang="ja-JP" altLang="en-US" sz="1600" dirty="0">
                <a:solidFill>
                  <a:prstClr val="black"/>
                </a:solidFill>
                <a:latin typeface="+mn-ea"/>
                <a:cs typeface="Meiryo UI" panose="020B0604030504040204" pitchFamily="50" charset="-128"/>
              </a:rPr>
              <a:t>　</a:t>
            </a:r>
            <a:r>
              <a:rPr lang="ja-JP" altLang="en-US" sz="1600" dirty="0" smtClean="0">
                <a:solidFill>
                  <a:prstClr val="black"/>
                </a:solidFill>
                <a:latin typeface="+mn-ea"/>
                <a:cs typeface="Meiryo UI" panose="020B0604030504040204" pitchFamily="50" charset="-128"/>
              </a:rPr>
              <a:t> </a:t>
            </a:r>
            <a:r>
              <a:rPr lang="ja-JP" altLang="en-US" sz="1600" dirty="0">
                <a:solidFill>
                  <a:prstClr val="black"/>
                </a:solidFill>
                <a:latin typeface="+mn-ea"/>
                <a:cs typeface="Meiryo UI" panose="020B0604030504040204" pitchFamily="50" charset="-128"/>
              </a:rPr>
              <a:t>「とても</a:t>
            </a:r>
            <a:r>
              <a:rPr lang="ja-JP" altLang="en-US" sz="1600" dirty="0" smtClean="0">
                <a:solidFill>
                  <a:prstClr val="black"/>
                </a:solidFill>
                <a:latin typeface="+mn-ea"/>
                <a:cs typeface="Meiryo UI" panose="020B0604030504040204" pitchFamily="50" charset="-128"/>
              </a:rPr>
              <a:t>高まった</a:t>
            </a:r>
            <a:r>
              <a:rPr lang="en-US" altLang="ja-JP" sz="1600" dirty="0" smtClean="0">
                <a:solidFill>
                  <a:prstClr val="black"/>
                </a:solidFill>
                <a:latin typeface="+mn-ea"/>
                <a:cs typeface="Meiryo UI" panose="020B0604030504040204" pitchFamily="50" charset="-128"/>
              </a:rPr>
              <a:t> </a:t>
            </a:r>
            <a:r>
              <a:rPr lang="ja-JP" altLang="en-US" sz="1600" dirty="0">
                <a:solidFill>
                  <a:prstClr val="black"/>
                </a:solidFill>
                <a:latin typeface="+mn-ea"/>
                <a:cs typeface="Meiryo UI" panose="020B0604030504040204" pitchFamily="50" charset="-128"/>
              </a:rPr>
              <a:t>（</a:t>
            </a:r>
            <a:r>
              <a:rPr lang="en-US" altLang="ja-JP" sz="1600" dirty="0">
                <a:solidFill>
                  <a:prstClr val="black"/>
                </a:solidFill>
                <a:latin typeface="+mn-ea"/>
                <a:cs typeface="Meiryo UI" panose="020B0604030504040204" pitchFamily="50" charset="-128"/>
              </a:rPr>
              <a:t>24.1</a:t>
            </a:r>
            <a:r>
              <a:rPr lang="ja-JP" altLang="en-US" sz="1600" dirty="0">
                <a:solidFill>
                  <a:prstClr val="black"/>
                </a:solidFill>
                <a:latin typeface="+mn-ea"/>
                <a:cs typeface="Meiryo UI" panose="020B0604030504040204" pitchFamily="50" charset="-128"/>
              </a:rPr>
              <a:t>％）」「高まった（</a:t>
            </a:r>
            <a:r>
              <a:rPr lang="en-US" altLang="ja-JP" sz="1600" dirty="0">
                <a:solidFill>
                  <a:prstClr val="black"/>
                </a:solidFill>
                <a:latin typeface="+mn-ea"/>
                <a:cs typeface="Meiryo UI" panose="020B0604030504040204" pitchFamily="50" charset="-128"/>
              </a:rPr>
              <a:t>65.9</a:t>
            </a:r>
            <a:r>
              <a:rPr lang="ja-JP" altLang="en-US" sz="1600" dirty="0">
                <a:solidFill>
                  <a:prstClr val="black"/>
                </a:solidFill>
                <a:latin typeface="+mn-ea"/>
                <a:cs typeface="Meiryo UI" panose="020B0604030504040204" pitchFamily="50" charset="-128"/>
              </a:rPr>
              <a:t>％）」併せて</a:t>
            </a:r>
            <a:r>
              <a:rPr lang="en-US" altLang="ja-JP" sz="1600" dirty="0">
                <a:solidFill>
                  <a:prstClr val="black"/>
                </a:solidFill>
                <a:latin typeface="+mn-ea"/>
                <a:cs typeface="Meiryo UI" panose="020B0604030504040204" pitchFamily="50" charset="-128"/>
              </a:rPr>
              <a:t>90.0</a:t>
            </a:r>
            <a:r>
              <a:rPr lang="ja-JP" altLang="en-US" sz="1600" dirty="0">
                <a:solidFill>
                  <a:prstClr val="black"/>
                </a:solidFill>
                <a:latin typeface="+mn-ea"/>
                <a:cs typeface="Meiryo UI" panose="020B0604030504040204" pitchFamily="50" charset="-128"/>
              </a:rPr>
              <a:t>％。</a:t>
            </a:r>
            <a:endParaRPr lang="en-US" altLang="ja-JP" sz="1600" dirty="0">
              <a:solidFill>
                <a:prstClr val="black"/>
              </a:solidFill>
              <a:latin typeface="+mn-ea"/>
              <a:cs typeface="Meiryo UI" panose="020B0604030504040204" pitchFamily="50" charset="-128"/>
            </a:endParaRPr>
          </a:p>
        </p:txBody>
      </p:sp>
      <p:sp>
        <p:nvSpPr>
          <p:cNvPr id="17" name="テキスト ボックス 16"/>
          <p:cNvSpPr txBox="1"/>
          <p:nvPr/>
        </p:nvSpPr>
        <p:spPr>
          <a:xfrm>
            <a:off x="260926" y="5301208"/>
            <a:ext cx="9332422" cy="584775"/>
          </a:xfrm>
          <a:prstGeom prst="rect">
            <a:avLst/>
          </a:prstGeom>
          <a:noFill/>
        </p:spPr>
        <p:txBody>
          <a:bodyPr wrap="square" rtlCol="0">
            <a:spAutoFit/>
          </a:bodyPr>
          <a:lstStyle/>
          <a:p>
            <a:r>
              <a:rPr lang="ja-JP" altLang="en-US" sz="1500" dirty="0">
                <a:latin typeface="+mn-ea"/>
                <a:cs typeface="Meiryo UI" panose="020B0604030504040204" pitchFamily="50" charset="-128"/>
              </a:rPr>
              <a:t>・</a:t>
            </a:r>
            <a:r>
              <a:rPr lang="ja-JP" altLang="en-US" sz="1600" dirty="0">
                <a:latin typeface="+mn-ea"/>
                <a:cs typeface="Meiryo UI" panose="020B0604030504040204" pitchFamily="50" charset="-128"/>
              </a:rPr>
              <a:t>今後も施設で床や壁等に木を使う取組みをすすめるべきと回答したの</a:t>
            </a:r>
            <a:r>
              <a:rPr lang="ja-JP" altLang="en-US" sz="1600" dirty="0" smtClean="0">
                <a:latin typeface="+mn-ea"/>
                <a:cs typeface="Meiryo UI" panose="020B0604030504040204" pitchFamily="50" charset="-128"/>
              </a:rPr>
              <a:t>は</a:t>
            </a:r>
            <a:endParaRPr lang="en-US" altLang="ja-JP" sz="1600" dirty="0" smtClean="0">
              <a:latin typeface="+mn-ea"/>
              <a:cs typeface="Meiryo UI" panose="020B0604030504040204" pitchFamily="50" charset="-128"/>
            </a:endParaRPr>
          </a:p>
          <a:p>
            <a:r>
              <a:rPr lang="ja-JP" altLang="en-US" sz="1600" dirty="0" smtClean="0">
                <a:latin typeface="+mn-ea"/>
                <a:cs typeface="Meiryo UI" panose="020B0604030504040204" pitchFamily="50" charset="-128"/>
              </a:rPr>
              <a:t>　</a:t>
            </a:r>
            <a:r>
              <a:rPr lang="ja-JP" altLang="en-US" sz="1600" dirty="0">
                <a:latin typeface="+mn-ea"/>
                <a:cs typeface="Meiryo UI" panose="020B0604030504040204" pitchFamily="50" charset="-128"/>
              </a:rPr>
              <a:t>　</a:t>
            </a:r>
            <a:r>
              <a:rPr lang="ja-JP" altLang="en-US" sz="1600" dirty="0" smtClean="0">
                <a:latin typeface="+mn-ea"/>
                <a:cs typeface="Meiryo UI" panose="020B0604030504040204" pitchFamily="50" charset="-128"/>
              </a:rPr>
              <a:t>「</a:t>
            </a:r>
            <a:r>
              <a:rPr lang="ja-JP" altLang="en-US" sz="1600" dirty="0">
                <a:latin typeface="+mn-ea"/>
                <a:cs typeface="Meiryo UI" panose="020B0604030504040204" pitchFamily="50" charset="-128"/>
              </a:rPr>
              <a:t>とても思う（</a:t>
            </a:r>
            <a:r>
              <a:rPr lang="en-US" altLang="ja-JP" sz="1600" dirty="0">
                <a:latin typeface="+mn-ea"/>
                <a:cs typeface="Meiryo UI" panose="020B0604030504040204" pitchFamily="50" charset="-128"/>
              </a:rPr>
              <a:t>33.3</a:t>
            </a:r>
            <a:r>
              <a:rPr lang="ja-JP" altLang="en-US" sz="1600" dirty="0">
                <a:latin typeface="+mn-ea"/>
                <a:cs typeface="Meiryo UI" panose="020B0604030504040204" pitchFamily="50" charset="-128"/>
              </a:rPr>
              <a:t>％）」「</a:t>
            </a:r>
            <a:r>
              <a:rPr lang="ja-JP" altLang="en-US" sz="1600" dirty="0" smtClean="0">
                <a:latin typeface="+mn-ea"/>
                <a:cs typeface="Meiryo UI" panose="020B0604030504040204" pitchFamily="50" charset="-128"/>
              </a:rPr>
              <a:t>思う </a:t>
            </a:r>
            <a:r>
              <a:rPr lang="ja-JP" altLang="en-US" sz="1600" dirty="0">
                <a:latin typeface="+mn-ea"/>
                <a:cs typeface="Meiryo UI" panose="020B0604030504040204" pitchFamily="50" charset="-128"/>
              </a:rPr>
              <a:t>（</a:t>
            </a:r>
            <a:r>
              <a:rPr lang="en-US" altLang="ja-JP" sz="1600" dirty="0">
                <a:latin typeface="+mn-ea"/>
                <a:cs typeface="Meiryo UI" panose="020B0604030504040204" pitchFamily="50" charset="-128"/>
              </a:rPr>
              <a:t>60.9</a:t>
            </a:r>
            <a:r>
              <a:rPr lang="ja-JP" altLang="en-US" sz="1600" dirty="0">
                <a:latin typeface="+mn-ea"/>
                <a:cs typeface="Meiryo UI" panose="020B0604030504040204" pitchFamily="50" charset="-128"/>
              </a:rPr>
              <a:t>％）」併せて</a:t>
            </a:r>
            <a:r>
              <a:rPr lang="en-US" altLang="ja-JP" sz="1600" dirty="0">
                <a:latin typeface="+mn-ea"/>
                <a:cs typeface="Meiryo UI" panose="020B0604030504040204" pitchFamily="50" charset="-128"/>
              </a:rPr>
              <a:t>94.2</a:t>
            </a:r>
            <a:r>
              <a:rPr kumimoji="1" lang="ja-JP" altLang="en-US" sz="1600" dirty="0">
                <a:latin typeface="+mn-ea"/>
                <a:cs typeface="Meiryo UI" panose="020B0604030504040204" pitchFamily="50" charset="-128"/>
              </a:rPr>
              <a:t>％</a:t>
            </a:r>
            <a:r>
              <a:rPr kumimoji="1" lang="ja-JP" altLang="en-US" sz="1600" dirty="0" smtClean="0">
                <a:latin typeface="+mn-ea"/>
                <a:cs typeface="Meiryo UI" panose="020B0604030504040204" pitchFamily="50" charset="-128"/>
              </a:rPr>
              <a:t>。</a:t>
            </a:r>
            <a:endParaRPr lang="en-US" altLang="ja-JP" sz="1600" dirty="0">
              <a:latin typeface="+mn-ea"/>
              <a:cs typeface="Meiryo UI" panose="020B0604030504040204" pitchFamily="50" charset="-128"/>
            </a:endParaRPr>
          </a:p>
        </p:txBody>
      </p:sp>
      <p:graphicFrame>
        <p:nvGraphicFramePr>
          <p:cNvPr id="12" name="グラフ 11">
            <a:extLst>
              <a:ext uri="{FF2B5EF4-FFF2-40B4-BE49-F238E27FC236}">
                <a16:creationId xmlns:a16="http://schemas.microsoft.com/office/drawing/2014/main" id="{720E1A6E-BF3C-49B4-867F-7C52305B5248}"/>
              </a:ext>
            </a:extLst>
          </p:cNvPr>
          <p:cNvGraphicFramePr>
            <a:graphicFrameLocks/>
          </p:cNvGraphicFramePr>
          <p:nvPr>
            <p:extLst>
              <p:ext uri="{D42A27DB-BD31-4B8C-83A1-F6EECF244321}">
                <p14:modId xmlns:p14="http://schemas.microsoft.com/office/powerpoint/2010/main" val="1631424249"/>
              </p:ext>
            </p:extLst>
          </p:nvPr>
        </p:nvGraphicFramePr>
        <p:xfrm>
          <a:off x="254640" y="886196"/>
          <a:ext cx="4640400" cy="1724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グラフ 12">
            <a:extLst>
              <a:ext uri="{FF2B5EF4-FFF2-40B4-BE49-F238E27FC236}">
                <a16:creationId xmlns:a16="http://schemas.microsoft.com/office/drawing/2014/main" id="{720E1A6E-BF3C-49B4-867F-7C52305B5248}"/>
              </a:ext>
            </a:extLst>
          </p:cNvPr>
          <p:cNvGraphicFramePr>
            <a:graphicFrameLocks/>
          </p:cNvGraphicFramePr>
          <p:nvPr>
            <p:extLst>
              <p:ext uri="{D42A27DB-BD31-4B8C-83A1-F6EECF244321}">
                <p14:modId xmlns:p14="http://schemas.microsoft.com/office/powerpoint/2010/main" val="3644967066"/>
              </p:ext>
            </p:extLst>
          </p:nvPr>
        </p:nvGraphicFramePr>
        <p:xfrm>
          <a:off x="4896704" y="883063"/>
          <a:ext cx="4640400" cy="1724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グラフ 14">
            <a:extLst>
              <a:ext uri="{FF2B5EF4-FFF2-40B4-BE49-F238E27FC236}">
                <a16:creationId xmlns:a16="http://schemas.microsoft.com/office/drawing/2014/main" id="{720E1A6E-BF3C-49B4-867F-7C52305B5248}"/>
              </a:ext>
            </a:extLst>
          </p:cNvPr>
          <p:cNvGraphicFramePr>
            <a:graphicFrameLocks/>
          </p:cNvGraphicFramePr>
          <p:nvPr>
            <p:extLst>
              <p:ext uri="{D42A27DB-BD31-4B8C-83A1-F6EECF244321}">
                <p14:modId xmlns:p14="http://schemas.microsoft.com/office/powerpoint/2010/main" val="1478657802"/>
              </p:ext>
            </p:extLst>
          </p:nvPr>
        </p:nvGraphicFramePr>
        <p:xfrm>
          <a:off x="260926" y="2607275"/>
          <a:ext cx="4640400" cy="1724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グラフ 19">
            <a:extLst>
              <a:ext uri="{FF2B5EF4-FFF2-40B4-BE49-F238E27FC236}">
                <a16:creationId xmlns:a16="http://schemas.microsoft.com/office/drawing/2014/main" id="{720E1A6E-BF3C-49B4-867F-7C52305B5248}"/>
              </a:ext>
            </a:extLst>
          </p:cNvPr>
          <p:cNvGraphicFramePr>
            <a:graphicFrameLocks/>
          </p:cNvGraphicFramePr>
          <p:nvPr>
            <p:extLst>
              <p:ext uri="{D42A27DB-BD31-4B8C-83A1-F6EECF244321}">
                <p14:modId xmlns:p14="http://schemas.microsoft.com/office/powerpoint/2010/main" val="957798899"/>
              </p:ext>
            </p:extLst>
          </p:nvPr>
        </p:nvGraphicFramePr>
        <p:xfrm>
          <a:off x="4896704" y="2607275"/>
          <a:ext cx="4640400" cy="1724400"/>
        </p:xfrm>
        <a:graphic>
          <a:graphicData uri="http://schemas.openxmlformats.org/drawingml/2006/chart">
            <c:chart xmlns:c="http://schemas.openxmlformats.org/drawingml/2006/chart" xmlns:r="http://schemas.openxmlformats.org/officeDocument/2006/relationships" r:id="rId6"/>
          </a:graphicData>
        </a:graphic>
      </p:graphicFrame>
      <p:sp>
        <p:nvSpPr>
          <p:cNvPr id="2" name="テキスト ボックス 1"/>
          <p:cNvSpPr txBox="1"/>
          <p:nvPr/>
        </p:nvSpPr>
        <p:spPr>
          <a:xfrm>
            <a:off x="3080792" y="933617"/>
            <a:ext cx="593904" cy="215444"/>
          </a:xfrm>
          <a:prstGeom prst="rect">
            <a:avLst/>
          </a:prstGeom>
          <a:noFill/>
        </p:spPr>
        <p:txBody>
          <a:bodyPr wrap="square" rtlCol="0">
            <a:spAutoFit/>
          </a:bodyPr>
          <a:lstStyle/>
          <a:p>
            <a:r>
              <a:rPr kumimoji="1" lang="ja-JP" altLang="en-US" sz="800" b="1" u="sng" dirty="0">
                <a:latin typeface="ＭＳ ゴシック" panose="020B0609070205080204" pitchFamily="49" charset="-128"/>
                <a:ea typeface="ＭＳ ゴシック" panose="020B0609070205080204" pitchFamily="49" charset="-128"/>
              </a:rPr>
              <a:t>Ｎ＝</a:t>
            </a:r>
            <a:r>
              <a:rPr kumimoji="1" lang="en-US" altLang="ja-JP" sz="800" b="1" u="sng" dirty="0">
                <a:latin typeface="ＭＳ ゴシック" panose="020B0609070205080204" pitchFamily="49" charset="-128"/>
                <a:ea typeface="ＭＳ ゴシック" panose="020B0609070205080204" pitchFamily="49" charset="-128"/>
              </a:rPr>
              <a:t>460</a:t>
            </a:r>
            <a:endParaRPr kumimoji="1" lang="ja-JP" altLang="en-US" sz="800" b="1" u="sng" dirty="0">
              <a:latin typeface="ＭＳ ゴシック" panose="020B0609070205080204" pitchFamily="49" charset="-128"/>
              <a:ea typeface="ＭＳ ゴシック" panose="020B0609070205080204" pitchFamily="49" charset="-128"/>
            </a:endParaRPr>
          </a:p>
        </p:txBody>
      </p:sp>
      <p:sp>
        <p:nvSpPr>
          <p:cNvPr id="14" name="テキスト ボックス 13"/>
          <p:cNvSpPr txBox="1"/>
          <p:nvPr/>
        </p:nvSpPr>
        <p:spPr>
          <a:xfrm>
            <a:off x="4215635" y="2821677"/>
            <a:ext cx="593904" cy="215444"/>
          </a:xfrm>
          <a:prstGeom prst="rect">
            <a:avLst/>
          </a:prstGeom>
          <a:noFill/>
        </p:spPr>
        <p:txBody>
          <a:bodyPr wrap="square" rtlCol="0">
            <a:spAutoFit/>
          </a:bodyPr>
          <a:lstStyle/>
          <a:p>
            <a:r>
              <a:rPr kumimoji="1" lang="ja-JP" altLang="en-US" sz="800" b="1" u="sng" dirty="0">
                <a:latin typeface="ＭＳ ゴシック" panose="020B0609070205080204" pitchFamily="49" charset="-128"/>
                <a:ea typeface="ＭＳ ゴシック" panose="020B0609070205080204" pitchFamily="49" charset="-128"/>
              </a:rPr>
              <a:t>Ｎ＝</a:t>
            </a:r>
            <a:r>
              <a:rPr kumimoji="1" lang="en-US" altLang="ja-JP" sz="800" b="1" u="sng" dirty="0">
                <a:latin typeface="ＭＳ ゴシック" panose="020B0609070205080204" pitchFamily="49" charset="-128"/>
                <a:ea typeface="ＭＳ ゴシック" panose="020B0609070205080204" pitchFamily="49" charset="-128"/>
              </a:rPr>
              <a:t>460</a:t>
            </a:r>
            <a:endParaRPr kumimoji="1" lang="ja-JP" altLang="en-US" sz="800" b="1" u="sng" dirty="0">
              <a:latin typeface="ＭＳ ゴシック" panose="020B0609070205080204" pitchFamily="49" charset="-128"/>
              <a:ea typeface="ＭＳ ゴシック" panose="020B0609070205080204" pitchFamily="49" charset="-128"/>
            </a:endParaRPr>
          </a:p>
        </p:txBody>
      </p:sp>
      <p:sp>
        <p:nvSpPr>
          <p:cNvPr id="16" name="テキスト ボックス 15"/>
          <p:cNvSpPr txBox="1"/>
          <p:nvPr/>
        </p:nvSpPr>
        <p:spPr>
          <a:xfrm>
            <a:off x="128464" y="5982379"/>
            <a:ext cx="9705528" cy="830997"/>
          </a:xfrm>
          <a:prstGeom prst="rect">
            <a:avLst/>
          </a:prstGeom>
          <a:noFill/>
          <a:ln w="6350">
            <a:noFill/>
          </a:ln>
        </p:spPr>
        <p:txBody>
          <a:bodyPr wrap="square" rtlCol="0">
            <a:spAutoFit/>
          </a:bodyPr>
          <a:lstStyle/>
          <a:p>
            <a:r>
              <a:rPr kumimoji="1" lang="ja-JP" altLang="en-US" sz="1600" dirty="0">
                <a:latin typeface="+mn-ea"/>
                <a:cs typeface="Meiryo UI" panose="020B0604030504040204" pitchFamily="50" charset="-128"/>
              </a:rPr>
              <a:t>　</a:t>
            </a:r>
            <a:r>
              <a:rPr lang="ja-JP" altLang="en-US" sz="1600" dirty="0" smtClean="0">
                <a:latin typeface="+mn-ea"/>
                <a:cs typeface="Meiryo UI" panose="020B0604030504040204" pitchFamily="50" charset="-128"/>
              </a:rPr>
              <a:t>「</a:t>
            </a:r>
            <a:r>
              <a:rPr lang="ja-JP" altLang="en-US" sz="1600" dirty="0">
                <a:latin typeface="+mn-ea"/>
                <a:cs typeface="Meiryo UI" panose="020B0604030504040204" pitchFamily="50" charset="-128"/>
              </a:rPr>
              <a:t>あまり思わない（</a:t>
            </a:r>
            <a:r>
              <a:rPr lang="en-US" altLang="ja-JP" sz="1600" dirty="0">
                <a:latin typeface="+mn-ea"/>
                <a:cs typeface="Meiryo UI" panose="020B0604030504040204" pitchFamily="50" charset="-128"/>
              </a:rPr>
              <a:t>5.6</a:t>
            </a:r>
            <a:r>
              <a:rPr lang="ja-JP" altLang="en-US" sz="1600" dirty="0">
                <a:latin typeface="+mn-ea"/>
                <a:cs typeface="Meiryo UI" panose="020B0604030504040204" pitchFamily="50" charset="-128"/>
              </a:rPr>
              <a:t>％）」「思わない（</a:t>
            </a:r>
            <a:r>
              <a:rPr lang="en-US" altLang="ja-JP" sz="1600" dirty="0">
                <a:latin typeface="+mn-ea"/>
                <a:cs typeface="Meiryo UI" panose="020B0604030504040204" pitchFamily="50" charset="-128"/>
              </a:rPr>
              <a:t>0.2</a:t>
            </a:r>
            <a:r>
              <a:rPr lang="ja-JP" altLang="en-US" sz="1600" dirty="0">
                <a:latin typeface="+mn-ea"/>
                <a:cs typeface="Meiryo UI" panose="020B0604030504040204" pitchFamily="50" charset="-128"/>
              </a:rPr>
              <a:t>％）」併せて</a:t>
            </a:r>
            <a:r>
              <a:rPr lang="en-US" altLang="ja-JP" sz="1600" dirty="0">
                <a:latin typeface="+mn-ea"/>
                <a:cs typeface="Meiryo UI" panose="020B0604030504040204" pitchFamily="50" charset="-128"/>
              </a:rPr>
              <a:t>5.8</a:t>
            </a:r>
            <a:r>
              <a:rPr lang="ja-JP" altLang="en-US" sz="1600" dirty="0">
                <a:latin typeface="+mn-ea"/>
                <a:cs typeface="Meiryo UI" panose="020B0604030504040204" pitchFamily="50" charset="-128"/>
              </a:rPr>
              <a:t>％</a:t>
            </a:r>
            <a:r>
              <a:rPr lang="ja-JP" altLang="en-US" sz="1600" dirty="0" smtClean="0">
                <a:latin typeface="+mn-ea"/>
                <a:cs typeface="Meiryo UI" panose="020B0604030504040204" pitchFamily="50" charset="-128"/>
              </a:rPr>
              <a:t>が（複数）回答</a:t>
            </a:r>
            <a:r>
              <a:rPr lang="ja-JP" altLang="en-US" sz="1600" dirty="0">
                <a:latin typeface="+mn-ea"/>
                <a:cs typeface="Meiryo UI" panose="020B0604030504040204" pitchFamily="50" charset="-128"/>
              </a:rPr>
              <a:t>した理由で、</a:t>
            </a:r>
            <a:r>
              <a:rPr lang="en-US" altLang="ja-JP" sz="1600" dirty="0">
                <a:latin typeface="+mn-ea"/>
                <a:cs typeface="Meiryo UI" panose="020B0604030504040204" pitchFamily="50" charset="-128"/>
              </a:rPr>
              <a:t>1</a:t>
            </a:r>
            <a:r>
              <a:rPr lang="ja-JP" altLang="en-US" sz="1600" dirty="0">
                <a:latin typeface="+mn-ea"/>
                <a:cs typeface="Meiryo UI" panose="020B0604030504040204" pitchFamily="50" charset="-128"/>
              </a:rPr>
              <a:t>番多いの</a:t>
            </a:r>
            <a:r>
              <a:rPr lang="ja-JP" altLang="en-US" sz="1600" dirty="0" smtClean="0">
                <a:latin typeface="+mn-ea"/>
                <a:cs typeface="Meiryo UI" panose="020B0604030504040204" pitchFamily="50" charset="-128"/>
              </a:rPr>
              <a:t>が</a:t>
            </a:r>
            <a:endParaRPr lang="en-US" altLang="ja-JP" sz="1600" dirty="0" smtClean="0">
              <a:latin typeface="+mn-ea"/>
              <a:cs typeface="Meiryo UI" panose="020B0604030504040204" pitchFamily="50" charset="-128"/>
            </a:endParaRPr>
          </a:p>
          <a:p>
            <a:r>
              <a:rPr lang="ja-JP" altLang="en-US" sz="1600" dirty="0">
                <a:latin typeface="+mn-ea"/>
                <a:cs typeface="Meiryo UI" panose="020B0604030504040204" pitchFamily="50" charset="-128"/>
              </a:rPr>
              <a:t>　</a:t>
            </a:r>
            <a:r>
              <a:rPr lang="ja-JP" altLang="en-US" sz="1600" dirty="0" smtClean="0">
                <a:latin typeface="+mn-ea"/>
                <a:cs typeface="Meiryo UI" panose="020B0604030504040204" pitchFamily="50" charset="-128"/>
              </a:rPr>
              <a:t>「</a:t>
            </a:r>
            <a:r>
              <a:rPr lang="ja-JP" altLang="en-US" sz="1600" dirty="0">
                <a:latin typeface="+mn-ea"/>
                <a:cs typeface="Meiryo UI" panose="020B0604030504040204" pitchFamily="50" charset="-128"/>
              </a:rPr>
              <a:t>木の</a:t>
            </a:r>
            <a:r>
              <a:rPr lang="ja-JP" altLang="en-US" sz="1600" dirty="0" smtClean="0">
                <a:latin typeface="+mn-ea"/>
                <a:cs typeface="Meiryo UI" panose="020B0604030504040204" pitchFamily="50" charset="-128"/>
              </a:rPr>
              <a:t>ささくれ</a:t>
            </a:r>
            <a:r>
              <a:rPr lang="ja-JP" altLang="en-US" sz="1600" dirty="0">
                <a:latin typeface="+mn-ea"/>
                <a:cs typeface="Meiryo UI" panose="020B0604030504040204" pitchFamily="50" charset="-128"/>
              </a:rPr>
              <a:t>などによるケガが心配（</a:t>
            </a:r>
            <a:r>
              <a:rPr lang="en-US" altLang="ja-JP" sz="1600" dirty="0">
                <a:latin typeface="+mn-ea"/>
                <a:cs typeface="Meiryo UI" panose="020B0604030504040204" pitchFamily="50" charset="-128"/>
              </a:rPr>
              <a:t>100</a:t>
            </a:r>
            <a:r>
              <a:rPr lang="ja-JP" altLang="en-US" sz="1600" dirty="0">
                <a:latin typeface="+mn-ea"/>
                <a:cs typeface="Meiryo UI" panose="020B0604030504040204" pitchFamily="50" charset="-128"/>
              </a:rPr>
              <a:t>％）」で、</a:t>
            </a:r>
            <a:r>
              <a:rPr lang="en-US" altLang="ja-JP" sz="1600" dirty="0">
                <a:latin typeface="+mn-ea"/>
                <a:cs typeface="Meiryo UI" panose="020B0604030504040204" pitchFamily="50" charset="-128"/>
              </a:rPr>
              <a:t>2</a:t>
            </a:r>
            <a:r>
              <a:rPr lang="ja-JP" altLang="en-US" sz="1600" dirty="0">
                <a:latin typeface="+mn-ea"/>
                <a:cs typeface="Meiryo UI" panose="020B0604030504040204" pitchFamily="50" charset="-128"/>
              </a:rPr>
              <a:t>番目が「汚れた時の対処など、メンテナンスが</a:t>
            </a:r>
            <a:r>
              <a:rPr lang="ja-JP" altLang="en-US" sz="1600" dirty="0" smtClean="0">
                <a:latin typeface="+mn-ea"/>
                <a:cs typeface="Meiryo UI" panose="020B0604030504040204" pitchFamily="50" charset="-128"/>
              </a:rPr>
              <a:t>大変</a:t>
            </a:r>
            <a:r>
              <a:rPr lang="en-US" altLang="ja-JP" sz="1600" dirty="0" smtClean="0">
                <a:latin typeface="+mn-ea"/>
                <a:cs typeface="Meiryo UI" panose="020B0604030504040204" pitchFamily="50" charset="-128"/>
              </a:rPr>
              <a:t>92.6</a:t>
            </a:r>
            <a:r>
              <a:rPr lang="ja-JP" altLang="en-US" sz="1600" dirty="0">
                <a:latin typeface="+mn-ea"/>
                <a:cs typeface="Meiryo UI" panose="020B0604030504040204" pitchFamily="50" charset="-128"/>
              </a:rPr>
              <a:t>％）</a:t>
            </a:r>
            <a:r>
              <a:rPr lang="ja-JP" altLang="en-US" sz="1600" dirty="0" smtClean="0">
                <a:latin typeface="+mn-ea"/>
                <a:cs typeface="Meiryo UI" panose="020B0604030504040204" pitchFamily="50" charset="-128"/>
              </a:rPr>
              <a:t>」</a:t>
            </a:r>
            <a:endParaRPr lang="en-US" altLang="ja-JP" sz="1600" dirty="0" smtClean="0">
              <a:latin typeface="+mn-ea"/>
              <a:cs typeface="Meiryo UI" panose="020B0604030504040204" pitchFamily="50" charset="-128"/>
            </a:endParaRPr>
          </a:p>
          <a:p>
            <a:r>
              <a:rPr lang="en-US" altLang="ja-JP" sz="1600" dirty="0">
                <a:latin typeface="+mn-ea"/>
                <a:cs typeface="Meiryo UI" panose="020B0604030504040204" pitchFamily="50" charset="-128"/>
              </a:rPr>
              <a:t> </a:t>
            </a:r>
            <a:r>
              <a:rPr lang="en-US" altLang="ja-JP" sz="1600" dirty="0" smtClean="0">
                <a:latin typeface="+mn-ea"/>
                <a:cs typeface="Meiryo UI" panose="020B0604030504040204" pitchFamily="50" charset="-128"/>
              </a:rPr>
              <a:t> 3</a:t>
            </a:r>
            <a:r>
              <a:rPr lang="ja-JP" altLang="en-US" sz="1600" dirty="0" smtClean="0">
                <a:latin typeface="+mn-ea"/>
                <a:cs typeface="Meiryo UI" panose="020B0604030504040204" pitchFamily="50" charset="-128"/>
              </a:rPr>
              <a:t>番目</a:t>
            </a:r>
            <a:r>
              <a:rPr lang="ja-JP" altLang="en-US" sz="1600" dirty="0">
                <a:latin typeface="+mn-ea"/>
                <a:cs typeface="Meiryo UI" panose="020B0604030504040204" pitchFamily="50" charset="-128"/>
              </a:rPr>
              <a:t>が「木造化する費用が高い（</a:t>
            </a:r>
            <a:r>
              <a:rPr lang="en-US" altLang="ja-JP" sz="1600" dirty="0">
                <a:latin typeface="+mn-ea"/>
                <a:cs typeface="Meiryo UI" panose="020B0604030504040204" pitchFamily="50" charset="-128"/>
              </a:rPr>
              <a:t>33.3</a:t>
            </a:r>
            <a:r>
              <a:rPr lang="ja-JP" altLang="en-US" sz="1600" dirty="0">
                <a:latin typeface="+mn-ea"/>
                <a:cs typeface="Meiryo UI" panose="020B0604030504040204" pitchFamily="50" charset="-128"/>
              </a:rPr>
              <a:t>％）」。</a:t>
            </a:r>
            <a:endParaRPr kumimoji="1" lang="en-US" altLang="ja-JP" sz="1500" dirty="0">
              <a:latin typeface="+mn-ea"/>
              <a:cs typeface="Meiryo UI" panose="020B0604030504040204" pitchFamily="50" charset="-128"/>
            </a:endParaRPr>
          </a:p>
        </p:txBody>
      </p:sp>
      <p:sp>
        <p:nvSpPr>
          <p:cNvPr id="19" name="正方形/長方形 18"/>
          <p:cNvSpPr/>
          <p:nvPr/>
        </p:nvSpPr>
        <p:spPr>
          <a:xfrm>
            <a:off x="8909787" y="226303"/>
            <a:ext cx="783000" cy="27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25" b="1" dirty="0" smtClean="0">
                <a:solidFill>
                  <a:schemeClr val="tx1"/>
                </a:solidFill>
              </a:rPr>
              <a:t>（６）</a:t>
            </a:r>
            <a:r>
              <a:rPr lang="ja-JP" altLang="en-US" sz="1225" b="1" dirty="0" smtClean="0">
                <a:solidFill>
                  <a:schemeClr val="tx1"/>
                </a:solidFill>
              </a:rPr>
              <a:t>－</a:t>
            </a:r>
            <a:r>
              <a:rPr lang="en-US" altLang="ja-JP" sz="1225" b="1" dirty="0" smtClean="0">
                <a:solidFill>
                  <a:schemeClr val="tx1"/>
                </a:solidFill>
              </a:rPr>
              <a:t>1</a:t>
            </a:r>
            <a:endParaRPr lang="ja-JP" altLang="en-US" sz="1225" b="1" dirty="0">
              <a:solidFill>
                <a:schemeClr val="tx1"/>
              </a:solidFill>
            </a:endParaRPr>
          </a:p>
        </p:txBody>
      </p:sp>
    </p:spTree>
    <p:extLst>
      <p:ext uri="{BB962C8B-B14F-4D97-AF65-F5344CB8AC3E}">
        <p14:creationId xmlns:p14="http://schemas.microsoft.com/office/powerpoint/2010/main" val="2252910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17"/>
          <p:cNvSpPr>
            <a:spLocks noChangeArrowheads="1"/>
          </p:cNvSpPr>
          <p:nvPr/>
        </p:nvSpPr>
        <p:spPr bwMode="auto">
          <a:xfrm>
            <a:off x="111734" y="419100"/>
            <a:ext cx="88017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a:spcBef>
                <a:spcPct val="0"/>
              </a:spcBef>
              <a:buFontTx/>
              <a:buNone/>
            </a:pPr>
            <a:r>
              <a:rPr lang="ja-JP" altLang="en-US" sz="2000" b="1" dirty="0">
                <a:solidFill>
                  <a:prstClr val="black"/>
                </a:solidFill>
                <a:latin typeface="メイリオ" pitchFamily="50" charset="-128"/>
                <a:ea typeface="メイリオ" pitchFamily="50" charset="-128"/>
                <a:cs typeface="メイリオ" pitchFamily="50" charset="-128"/>
              </a:rPr>
              <a:t>　子育て施設木のぬくもり推進事業の効果検証</a:t>
            </a:r>
            <a:endParaRPr lang="en-US" altLang="ja-JP" sz="2000" b="1" dirty="0">
              <a:solidFill>
                <a:prstClr val="black"/>
              </a:solidFill>
              <a:latin typeface="メイリオ" pitchFamily="50" charset="-128"/>
              <a:ea typeface="メイリオ" pitchFamily="50" charset="-128"/>
              <a:cs typeface="メイリオ" pitchFamily="50" charset="-128"/>
            </a:endParaRPr>
          </a:p>
        </p:txBody>
      </p:sp>
      <p:sp>
        <p:nvSpPr>
          <p:cNvPr id="6" name="正方形/長方形 2"/>
          <p:cNvSpPr>
            <a:spLocks noChangeArrowheads="1"/>
          </p:cNvSpPr>
          <p:nvPr/>
        </p:nvSpPr>
        <p:spPr bwMode="auto">
          <a:xfrm>
            <a:off x="5590356" y="465266"/>
            <a:ext cx="34163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400" b="1" dirty="0">
                <a:solidFill>
                  <a:srgbClr val="006600"/>
                </a:solidFill>
                <a:latin typeface="メイリオ" pitchFamily="50" charset="-128"/>
                <a:ea typeface="メイリオ" pitchFamily="50" charset="-128"/>
                <a:cs typeface="メイリオ" pitchFamily="50" charset="-128"/>
              </a:rPr>
              <a:t>（施設職員及び施設利用者（保護者））</a:t>
            </a:r>
          </a:p>
        </p:txBody>
      </p:sp>
      <p:cxnSp>
        <p:nvCxnSpPr>
          <p:cNvPr id="7" name="直線コネクタ 6"/>
          <p:cNvCxnSpPr/>
          <p:nvPr/>
        </p:nvCxnSpPr>
        <p:spPr>
          <a:xfrm>
            <a:off x="260926" y="784080"/>
            <a:ext cx="9332422"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sp>
        <p:nvSpPr>
          <p:cNvPr id="4" name="テキスト ボックス 3"/>
          <p:cNvSpPr txBox="1"/>
          <p:nvPr/>
        </p:nvSpPr>
        <p:spPr>
          <a:xfrm>
            <a:off x="257552" y="5148481"/>
            <a:ext cx="9335795" cy="584775"/>
          </a:xfrm>
          <a:prstGeom prst="rect">
            <a:avLst/>
          </a:prstGeom>
          <a:noFill/>
        </p:spPr>
        <p:txBody>
          <a:bodyPr wrap="square" rtlCol="0">
            <a:spAutoFit/>
          </a:bodyPr>
          <a:lstStyle/>
          <a:p>
            <a:r>
              <a:rPr lang="ja-JP" altLang="en-US" sz="1600" dirty="0">
                <a:solidFill>
                  <a:prstClr val="black"/>
                </a:solidFill>
                <a:latin typeface="+mn-ea"/>
                <a:cs typeface="Meiryo UI" panose="020B0604030504040204" pitchFamily="50" charset="-128"/>
              </a:rPr>
              <a:t>・「木育」を「知っている（</a:t>
            </a:r>
            <a:r>
              <a:rPr lang="en-US" altLang="ja-JP" sz="1600" dirty="0">
                <a:solidFill>
                  <a:prstClr val="black"/>
                </a:solidFill>
                <a:latin typeface="+mn-ea"/>
                <a:cs typeface="Meiryo UI" panose="020B0604030504040204" pitchFamily="50" charset="-128"/>
              </a:rPr>
              <a:t>56.5</a:t>
            </a:r>
            <a:r>
              <a:rPr lang="ja-JP" altLang="en-US" sz="1600" dirty="0">
                <a:solidFill>
                  <a:prstClr val="black"/>
                </a:solidFill>
                <a:latin typeface="+mn-ea"/>
                <a:cs typeface="Meiryo UI" panose="020B0604030504040204" pitchFamily="50" charset="-128"/>
              </a:rPr>
              <a:t>％）」と回答した者の</a:t>
            </a:r>
            <a:r>
              <a:rPr lang="ja-JP" altLang="en-US" sz="1600" dirty="0" smtClean="0">
                <a:solidFill>
                  <a:prstClr val="black"/>
                </a:solidFill>
                <a:latin typeface="+mn-ea"/>
                <a:cs typeface="Meiryo UI" panose="020B0604030504040204" pitchFamily="50" charset="-128"/>
              </a:rPr>
              <a:t>うち</a:t>
            </a:r>
            <a:endParaRPr lang="en-US" altLang="ja-JP" sz="1600" dirty="0" smtClean="0">
              <a:solidFill>
                <a:prstClr val="black"/>
              </a:solidFill>
              <a:latin typeface="+mn-ea"/>
              <a:cs typeface="Meiryo UI" panose="020B0604030504040204" pitchFamily="50" charset="-128"/>
            </a:endParaRPr>
          </a:p>
          <a:p>
            <a:r>
              <a:rPr lang="ja-JP" altLang="en-US" sz="1600" dirty="0">
                <a:solidFill>
                  <a:prstClr val="black"/>
                </a:solidFill>
                <a:latin typeface="+mn-ea"/>
                <a:cs typeface="Meiryo UI" panose="020B0604030504040204" pitchFamily="50" charset="-128"/>
              </a:rPr>
              <a:t>　</a:t>
            </a:r>
            <a:r>
              <a:rPr lang="ja-JP" altLang="en-US" sz="1600" dirty="0" smtClean="0">
                <a:solidFill>
                  <a:prstClr val="black"/>
                </a:solidFill>
                <a:latin typeface="+mn-ea"/>
                <a:cs typeface="Meiryo UI" panose="020B0604030504040204" pitchFamily="50" charset="-128"/>
              </a:rPr>
              <a:t>　「</a:t>
            </a:r>
            <a:r>
              <a:rPr lang="ja-JP" altLang="en-US" sz="1600" dirty="0">
                <a:solidFill>
                  <a:prstClr val="black"/>
                </a:solidFill>
                <a:latin typeface="+mn-ea"/>
                <a:cs typeface="Meiryo UI" panose="020B0604030504040204" pitchFamily="50" charset="-128"/>
              </a:rPr>
              <a:t>この施設の木育の取組みの時に知った」の</a:t>
            </a:r>
            <a:r>
              <a:rPr lang="ja-JP" altLang="en-US" sz="1600" dirty="0" smtClean="0">
                <a:solidFill>
                  <a:prstClr val="black"/>
                </a:solidFill>
                <a:latin typeface="+mn-ea"/>
                <a:cs typeface="Meiryo UI" panose="020B0604030504040204" pitchFamily="50" charset="-128"/>
              </a:rPr>
              <a:t>は</a:t>
            </a:r>
            <a:r>
              <a:rPr lang="en-US" altLang="ja-JP" sz="1600" dirty="0" smtClean="0">
                <a:solidFill>
                  <a:prstClr val="black"/>
                </a:solidFill>
                <a:latin typeface="+mn-ea"/>
                <a:cs typeface="Meiryo UI" panose="020B0604030504040204" pitchFamily="50" charset="-128"/>
              </a:rPr>
              <a:t>75.4</a:t>
            </a:r>
            <a:r>
              <a:rPr lang="ja-JP" altLang="en-US" sz="1600" dirty="0">
                <a:solidFill>
                  <a:prstClr val="black"/>
                </a:solidFill>
                <a:latin typeface="+mn-ea"/>
                <a:cs typeface="Meiryo UI" panose="020B0604030504040204" pitchFamily="50" charset="-128"/>
              </a:rPr>
              <a:t>％。</a:t>
            </a:r>
            <a:endParaRPr lang="ja-JP" altLang="en-US" sz="1600" dirty="0">
              <a:solidFill>
                <a:prstClr val="black"/>
              </a:solidFill>
              <a:latin typeface="+mn-ea"/>
            </a:endParaRPr>
          </a:p>
        </p:txBody>
      </p:sp>
      <p:sp>
        <p:nvSpPr>
          <p:cNvPr id="17" name="テキスト ボックス 16"/>
          <p:cNvSpPr txBox="1"/>
          <p:nvPr/>
        </p:nvSpPr>
        <p:spPr>
          <a:xfrm>
            <a:off x="257552" y="4431501"/>
            <a:ext cx="9335795" cy="584775"/>
          </a:xfrm>
          <a:prstGeom prst="rect">
            <a:avLst/>
          </a:prstGeom>
          <a:noFill/>
        </p:spPr>
        <p:txBody>
          <a:bodyPr wrap="square" rtlCol="0">
            <a:spAutoFit/>
          </a:bodyPr>
          <a:lstStyle/>
          <a:p>
            <a:r>
              <a:rPr lang="ja-JP" altLang="en-US" sz="1600" dirty="0">
                <a:solidFill>
                  <a:prstClr val="black"/>
                </a:solidFill>
                <a:latin typeface="+mn-ea"/>
                <a:cs typeface="Meiryo UI" panose="020B0604030504040204" pitchFamily="50" charset="-128"/>
              </a:rPr>
              <a:t>・家庭でも、床や壁等に木を使いたいと回答したの</a:t>
            </a:r>
            <a:r>
              <a:rPr lang="ja-JP" altLang="en-US" sz="1600" dirty="0" smtClean="0">
                <a:solidFill>
                  <a:prstClr val="black"/>
                </a:solidFill>
                <a:latin typeface="+mn-ea"/>
                <a:cs typeface="Meiryo UI" panose="020B0604030504040204" pitchFamily="50" charset="-128"/>
              </a:rPr>
              <a:t>は</a:t>
            </a:r>
            <a:endParaRPr lang="en-US" altLang="ja-JP" sz="1600" dirty="0" smtClean="0">
              <a:solidFill>
                <a:prstClr val="black"/>
              </a:solidFill>
              <a:latin typeface="+mn-ea"/>
              <a:cs typeface="Meiryo UI" panose="020B0604030504040204" pitchFamily="50" charset="-128"/>
            </a:endParaRPr>
          </a:p>
          <a:p>
            <a:r>
              <a:rPr lang="ja-JP" altLang="en-US" sz="1600" dirty="0">
                <a:solidFill>
                  <a:prstClr val="black"/>
                </a:solidFill>
                <a:latin typeface="+mn-ea"/>
                <a:cs typeface="Meiryo UI" panose="020B0604030504040204" pitchFamily="50" charset="-128"/>
              </a:rPr>
              <a:t>　</a:t>
            </a:r>
            <a:r>
              <a:rPr lang="ja-JP" altLang="en-US" sz="1600" dirty="0" smtClean="0">
                <a:solidFill>
                  <a:prstClr val="black"/>
                </a:solidFill>
                <a:latin typeface="+mn-ea"/>
                <a:cs typeface="Meiryo UI" panose="020B0604030504040204" pitchFamily="50" charset="-128"/>
              </a:rPr>
              <a:t>　「</a:t>
            </a:r>
            <a:r>
              <a:rPr lang="ja-JP" altLang="en-US" sz="1600" dirty="0">
                <a:solidFill>
                  <a:prstClr val="black"/>
                </a:solidFill>
                <a:latin typeface="+mn-ea"/>
                <a:cs typeface="Meiryo UI" panose="020B0604030504040204" pitchFamily="50" charset="-128"/>
              </a:rPr>
              <a:t>とても思う（</a:t>
            </a:r>
            <a:r>
              <a:rPr lang="en-US" altLang="ja-JP" sz="1600" dirty="0">
                <a:solidFill>
                  <a:prstClr val="black"/>
                </a:solidFill>
                <a:latin typeface="+mn-ea"/>
                <a:cs typeface="Meiryo UI" panose="020B0604030504040204" pitchFamily="50" charset="-128"/>
              </a:rPr>
              <a:t>24.6</a:t>
            </a:r>
            <a:r>
              <a:rPr lang="ja-JP" altLang="en-US" sz="1600" dirty="0">
                <a:solidFill>
                  <a:prstClr val="black"/>
                </a:solidFill>
                <a:latin typeface="+mn-ea"/>
                <a:cs typeface="Meiryo UI" panose="020B0604030504040204" pitchFamily="50" charset="-128"/>
              </a:rPr>
              <a:t>％）「思う（</a:t>
            </a:r>
            <a:r>
              <a:rPr lang="en-US" altLang="ja-JP" sz="1600" dirty="0">
                <a:solidFill>
                  <a:prstClr val="black"/>
                </a:solidFill>
                <a:latin typeface="+mn-ea"/>
                <a:cs typeface="Meiryo UI" panose="020B0604030504040204" pitchFamily="50" charset="-128"/>
              </a:rPr>
              <a:t>63.5</a:t>
            </a:r>
            <a:r>
              <a:rPr lang="ja-JP" altLang="en-US" sz="1600" dirty="0">
                <a:solidFill>
                  <a:prstClr val="black"/>
                </a:solidFill>
                <a:latin typeface="+mn-ea"/>
                <a:cs typeface="Meiryo UI" panose="020B0604030504040204" pitchFamily="50" charset="-128"/>
              </a:rPr>
              <a:t>％）」を併せて</a:t>
            </a:r>
            <a:r>
              <a:rPr lang="en-US" altLang="ja-JP" sz="1600" dirty="0">
                <a:solidFill>
                  <a:prstClr val="black"/>
                </a:solidFill>
                <a:latin typeface="+mn-ea"/>
                <a:cs typeface="Meiryo UI" panose="020B0604030504040204" pitchFamily="50" charset="-128"/>
              </a:rPr>
              <a:t>88.1</a:t>
            </a:r>
            <a:r>
              <a:rPr lang="ja-JP" altLang="en-US" sz="1600" dirty="0">
                <a:solidFill>
                  <a:prstClr val="black"/>
                </a:solidFill>
                <a:latin typeface="+mn-ea"/>
                <a:cs typeface="Meiryo UI" panose="020B0604030504040204" pitchFamily="50" charset="-128"/>
              </a:rPr>
              <a:t>％。　</a:t>
            </a:r>
            <a:endParaRPr lang="en-US" altLang="ja-JP" sz="1600" dirty="0">
              <a:solidFill>
                <a:prstClr val="black"/>
              </a:solidFill>
              <a:latin typeface="+mn-ea"/>
              <a:cs typeface="Meiryo UI" panose="020B0604030504040204" pitchFamily="50" charset="-128"/>
            </a:endParaRPr>
          </a:p>
        </p:txBody>
      </p:sp>
      <p:sp>
        <p:nvSpPr>
          <p:cNvPr id="23" name="テキスト ボックス 22"/>
          <p:cNvSpPr txBox="1"/>
          <p:nvPr/>
        </p:nvSpPr>
        <p:spPr>
          <a:xfrm>
            <a:off x="257551" y="5868561"/>
            <a:ext cx="9335795" cy="584775"/>
          </a:xfrm>
          <a:prstGeom prst="rect">
            <a:avLst/>
          </a:prstGeom>
          <a:noFill/>
        </p:spPr>
        <p:txBody>
          <a:bodyPr wrap="square" rtlCol="0">
            <a:spAutoFit/>
          </a:bodyPr>
          <a:lstStyle/>
          <a:p>
            <a:r>
              <a:rPr lang="ja-JP" altLang="en-US" sz="1600" dirty="0">
                <a:solidFill>
                  <a:prstClr val="black"/>
                </a:solidFill>
                <a:latin typeface="+mn-ea"/>
                <a:cs typeface="Meiryo UI" panose="020B0604030504040204" pitchFamily="50" charset="-128"/>
              </a:rPr>
              <a:t>・「木育」を通して、木質化や木製品に関心を持ったと回答したの</a:t>
            </a:r>
            <a:r>
              <a:rPr lang="ja-JP" altLang="en-US" sz="1600" dirty="0" smtClean="0">
                <a:solidFill>
                  <a:prstClr val="black"/>
                </a:solidFill>
                <a:latin typeface="+mn-ea"/>
                <a:cs typeface="Meiryo UI" panose="020B0604030504040204" pitchFamily="50" charset="-128"/>
              </a:rPr>
              <a:t>は</a:t>
            </a:r>
            <a:endParaRPr lang="en-US" altLang="ja-JP" sz="1600" dirty="0" smtClean="0">
              <a:solidFill>
                <a:prstClr val="black"/>
              </a:solidFill>
              <a:latin typeface="+mn-ea"/>
              <a:cs typeface="Meiryo UI" panose="020B0604030504040204" pitchFamily="50" charset="-128"/>
            </a:endParaRPr>
          </a:p>
          <a:p>
            <a:r>
              <a:rPr lang="ja-JP" altLang="en-US" sz="1600" dirty="0">
                <a:solidFill>
                  <a:prstClr val="black"/>
                </a:solidFill>
                <a:latin typeface="+mn-ea"/>
                <a:cs typeface="Meiryo UI" panose="020B0604030504040204" pitchFamily="50" charset="-128"/>
              </a:rPr>
              <a:t>　</a:t>
            </a:r>
            <a:r>
              <a:rPr lang="ja-JP" altLang="en-US" sz="1600" dirty="0" smtClean="0">
                <a:solidFill>
                  <a:prstClr val="black"/>
                </a:solidFill>
                <a:latin typeface="+mn-ea"/>
                <a:cs typeface="Meiryo UI" panose="020B0604030504040204" pitchFamily="50" charset="-128"/>
              </a:rPr>
              <a:t>　「</a:t>
            </a:r>
            <a:r>
              <a:rPr lang="ja-JP" altLang="en-US" sz="1600" dirty="0">
                <a:solidFill>
                  <a:prstClr val="black"/>
                </a:solidFill>
                <a:latin typeface="+mn-ea"/>
                <a:cs typeface="Meiryo UI" panose="020B0604030504040204" pitchFamily="50" charset="-128"/>
              </a:rPr>
              <a:t>とても持った（</a:t>
            </a:r>
            <a:r>
              <a:rPr lang="en-US" altLang="ja-JP" sz="1600" dirty="0">
                <a:solidFill>
                  <a:prstClr val="black"/>
                </a:solidFill>
                <a:latin typeface="+mn-ea"/>
                <a:cs typeface="Meiryo UI" panose="020B0604030504040204" pitchFamily="50" charset="-128"/>
              </a:rPr>
              <a:t>12.8</a:t>
            </a:r>
            <a:r>
              <a:rPr lang="ja-JP" altLang="en-US" sz="1600" dirty="0">
                <a:solidFill>
                  <a:prstClr val="black"/>
                </a:solidFill>
                <a:latin typeface="+mn-ea"/>
                <a:cs typeface="Meiryo UI" panose="020B0604030504040204" pitchFamily="50" charset="-128"/>
              </a:rPr>
              <a:t>％）」「</a:t>
            </a:r>
            <a:r>
              <a:rPr lang="ja-JP" altLang="en-US" sz="1600" dirty="0" smtClean="0">
                <a:solidFill>
                  <a:prstClr val="black"/>
                </a:solidFill>
                <a:latin typeface="+mn-ea"/>
                <a:cs typeface="Meiryo UI" panose="020B0604030504040204" pitchFamily="50" charset="-128"/>
              </a:rPr>
              <a:t>持った</a:t>
            </a:r>
            <a:r>
              <a:rPr lang="en-US" altLang="ja-JP" sz="1600" dirty="0" smtClean="0">
                <a:solidFill>
                  <a:prstClr val="black"/>
                </a:solidFill>
                <a:latin typeface="+mn-ea"/>
                <a:cs typeface="Meiryo UI" panose="020B0604030504040204" pitchFamily="50" charset="-128"/>
              </a:rPr>
              <a:t> </a:t>
            </a:r>
            <a:r>
              <a:rPr lang="ja-JP" altLang="en-US" sz="1600" dirty="0">
                <a:solidFill>
                  <a:prstClr val="black"/>
                </a:solidFill>
                <a:latin typeface="+mn-ea"/>
                <a:cs typeface="Meiryo UI" panose="020B0604030504040204" pitchFamily="50" charset="-128"/>
              </a:rPr>
              <a:t>（</a:t>
            </a:r>
            <a:r>
              <a:rPr lang="en-US" altLang="ja-JP" sz="1600" dirty="0">
                <a:solidFill>
                  <a:prstClr val="black"/>
                </a:solidFill>
                <a:latin typeface="+mn-ea"/>
                <a:cs typeface="Meiryo UI" panose="020B0604030504040204" pitchFamily="50" charset="-128"/>
              </a:rPr>
              <a:t>69.6</a:t>
            </a:r>
            <a:r>
              <a:rPr lang="ja-JP" altLang="en-US" sz="1600" dirty="0">
                <a:solidFill>
                  <a:prstClr val="black"/>
                </a:solidFill>
                <a:latin typeface="+mn-ea"/>
                <a:cs typeface="Meiryo UI" panose="020B0604030504040204" pitchFamily="50" charset="-128"/>
              </a:rPr>
              <a:t>％）」を併せて</a:t>
            </a:r>
            <a:r>
              <a:rPr lang="en-US" altLang="ja-JP" sz="1600" dirty="0">
                <a:solidFill>
                  <a:prstClr val="black"/>
                </a:solidFill>
                <a:latin typeface="+mn-ea"/>
                <a:cs typeface="Meiryo UI" panose="020B0604030504040204" pitchFamily="50" charset="-128"/>
              </a:rPr>
              <a:t>82.4</a:t>
            </a:r>
            <a:r>
              <a:rPr lang="ja-JP" altLang="en-US" sz="1600" dirty="0">
                <a:solidFill>
                  <a:prstClr val="black"/>
                </a:solidFill>
                <a:latin typeface="+mn-ea"/>
                <a:cs typeface="Meiryo UI" panose="020B0604030504040204" pitchFamily="50" charset="-128"/>
              </a:rPr>
              <a:t>％。</a:t>
            </a:r>
            <a:endParaRPr lang="ja-JP" altLang="en-US" sz="1600" dirty="0">
              <a:solidFill>
                <a:prstClr val="black"/>
              </a:solidFill>
              <a:latin typeface="+mn-ea"/>
            </a:endParaRPr>
          </a:p>
        </p:txBody>
      </p:sp>
      <p:graphicFrame>
        <p:nvGraphicFramePr>
          <p:cNvPr id="13" name="グラフ 12">
            <a:extLst>
              <a:ext uri="{FF2B5EF4-FFF2-40B4-BE49-F238E27FC236}">
                <a16:creationId xmlns:a16="http://schemas.microsoft.com/office/drawing/2014/main" id="{720E1A6E-BF3C-49B4-867F-7C52305B5248}"/>
              </a:ext>
            </a:extLst>
          </p:cNvPr>
          <p:cNvGraphicFramePr>
            <a:graphicFrameLocks/>
          </p:cNvGraphicFramePr>
          <p:nvPr>
            <p:extLst>
              <p:ext uri="{D42A27DB-BD31-4B8C-83A1-F6EECF244321}">
                <p14:modId xmlns:p14="http://schemas.microsoft.com/office/powerpoint/2010/main" val="3215554915"/>
              </p:ext>
            </p:extLst>
          </p:nvPr>
        </p:nvGraphicFramePr>
        <p:xfrm>
          <a:off x="256652" y="902560"/>
          <a:ext cx="4640400" cy="1724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グラフ 13">
            <a:extLst>
              <a:ext uri="{FF2B5EF4-FFF2-40B4-BE49-F238E27FC236}">
                <a16:creationId xmlns:a16="http://schemas.microsoft.com/office/drawing/2014/main" id="{720E1A6E-BF3C-49B4-867F-7C52305B5248}"/>
              </a:ext>
            </a:extLst>
          </p:cNvPr>
          <p:cNvGraphicFramePr>
            <a:graphicFrameLocks/>
          </p:cNvGraphicFramePr>
          <p:nvPr>
            <p:extLst>
              <p:ext uri="{D42A27DB-BD31-4B8C-83A1-F6EECF244321}">
                <p14:modId xmlns:p14="http://schemas.microsoft.com/office/powerpoint/2010/main" val="4270897469"/>
              </p:ext>
            </p:extLst>
          </p:nvPr>
        </p:nvGraphicFramePr>
        <p:xfrm>
          <a:off x="4897052" y="900955"/>
          <a:ext cx="4640400" cy="1724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グラフ 14">
            <a:extLst>
              <a:ext uri="{FF2B5EF4-FFF2-40B4-BE49-F238E27FC236}">
                <a16:creationId xmlns:a16="http://schemas.microsoft.com/office/drawing/2014/main" id="{720E1A6E-BF3C-49B4-867F-7C52305B5248}"/>
              </a:ext>
            </a:extLst>
          </p:cNvPr>
          <p:cNvGraphicFramePr>
            <a:graphicFrameLocks/>
          </p:cNvGraphicFramePr>
          <p:nvPr>
            <p:extLst>
              <p:ext uri="{D42A27DB-BD31-4B8C-83A1-F6EECF244321}">
                <p14:modId xmlns:p14="http://schemas.microsoft.com/office/powerpoint/2010/main" val="3663466386"/>
              </p:ext>
            </p:extLst>
          </p:nvPr>
        </p:nvGraphicFramePr>
        <p:xfrm>
          <a:off x="256652" y="2620758"/>
          <a:ext cx="4640400" cy="1724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グラフ 15">
            <a:extLst>
              <a:ext uri="{FF2B5EF4-FFF2-40B4-BE49-F238E27FC236}">
                <a16:creationId xmlns:a16="http://schemas.microsoft.com/office/drawing/2014/main" id="{720E1A6E-BF3C-49B4-867F-7C52305B5248}"/>
              </a:ext>
            </a:extLst>
          </p:cNvPr>
          <p:cNvGraphicFramePr>
            <a:graphicFrameLocks/>
          </p:cNvGraphicFramePr>
          <p:nvPr>
            <p:extLst>
              <p:ext uri="{D42A27DB-BD31-4B8C-83A1-F6EECF244321}">
                <p14:modId xmlns:p14="http://schemas.microsoft.com/office/powerpoint/2010/main" val="490416521"/>
              </p:ext>
            </p:extLst>
          </p:nvPr>
        </p:nvGraphicFramePr>
        <p:xfrm>
          <a:off x="4897052" y="2620759"/>
          <a:ext cx="4640400" cy="1714048"/>
        </p:xfrm>
        <a:graphic>
          <a:graphicData uri="http://schemas.openxmlformats.org/drawingml/2006/chart">
            <c:chart xmlns:c="http://schemas.openxmlformats.org/drawingml/2006/chart" xmlns:r="http://schemas.openxmlformats.org/officeDocument/2006/relationships" r:id="rId6"/>
          </a:graphicData>
        </a:graphic>
      </p:graphicFrame>
      <p:sp>
        <p:nvSpPr>
          <p:cNvPr id="18" name="正方形/長方形 17"/>
          <p:cNvSpPr/>
          <p:nvPr/>
        </p:nvSpPr>
        <p:spPr>
          <a:xfrm>
            <a:off x="8909787" y="226303"/>
            <a:ext cx="783000" cy="27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25" b="1" dirty="0" smtClean="0">
                <a:solidFill>
                  <a:schemeClr val="tx1"/>
                </a:solidFill>
              </a:rPr>
              <a:t>（６）</a:t>
            </a:r>
            <a:r>
              <a:rPr lang="ja-JP" altLang="en-US" sz="1225" b="1" dirty="0" smtClean="0">
                <a:solidFill>
                  <a:schemeClr val="tx1"/>
                </a:solidFill>
              </a:rPr>
              <a:t>－１</a:t>
            </a:r>
            <a:endParaRPr lang="ja-JP" altLang="en-US" sz="1225" b="1" dirty="0">
              <a:solidFill>
                <a:schemeClr val="tx1"/>
              </a:solidFill>
            </a:endParaRPr>
          </a:p>
        </p:txBody>
      </p:sp>
    </p:spTree>
    <p:extLst>
      <p:ext uri="{BB962C8B-B14F-4D97-AF65-F5344CB8AC3E}">
        <p14:creationId xmlns:p14="http://schemas.microsoft.com/office/powerpoint/2010/main" val="2425896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グラフ 19">
            <a:extLst>
              <a:ext uri="{FF2B5EF4-FFF2-40B4-BE49-F238E27FC236}">
                <a16:creationId xmlns:a16="http://schemas.microsoft.com/office/drawing/2014/main" id="{720E1A6E-BF3C-49B4-867F-7C52305B5248}"/>
              </a:ext>
            </a:extLst>
          </p:cNvPr>
          <p:cNvGraphicFramePr>
            <a:graphicFrameLocks/>
          </p:cNvGraphicFramePr>
          <p:nvPr>
            <p:extLst>
              <p:ext uri="{D42A27DB-BD31-4B8C-83A1-F6EECF244321}">
                <p14:modId xmlns:p14="http://schemas.microsoft.com/office/powerpoint/2010/main" val="3214898225"/>
              </p:ext>
            </p:extLst>
          </p:nvPr>
        </p:nvGraphicFramePr>
        <p:xfrm>
          <a:off x="255683" y="2646967"/>
          <a:ext cx="4640400" cy="1724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グラフ 18">
            <a:extLst>
              <a:ext uri="{FF2B5EF4-FFF2-40B4-BE49-F238E27FC236}">
                <a16:creationId xmlns:a16="http://schemas.microsoft.com/office/drawing/2014/main" id="{720E1A6E-BF3C-49B4-867F-7C52305B5248}"/>
              </a:ext>
            </a:extLst>
          </p:cNvPr>
          <p:cNvGraphicFramePr>
            <a:graphicFrameLocks/>
          </p:cNvGraphicFramePr>
          <p:nvPr>
            <p:extLst>
              <p:ext uri="{D42A27DB-BD31-4B8C-83A1-F6EECF244321}">
                <p14:modId xmlns:p14="http://schemas.microsoft.com/office/powerpoint/2010/main" val="2403848351"/>
              </p:ext>
            </p:extLst>
          </p:nvPr>
        </p:nvGraphicFramePr>
        <p:xfrm>
          <a:off x="4897953" y="929722"/>
          <a:ext cx="4640400" cy="1724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グラフ 17">
            <a:extLst>
              <a:ext uri="{FF2B5EF4-FFF2-40B4-BE49-F238E27FC236}">
                <a16:creationId xmlns:a16="http://schemas.microsoft.com/office/drawing/2014/main" id="{720E1A6E-BF3C-49B4-867F-7C52305B5248}"/>
              </a:ext>
            </a:extLst>
          </p:cNvPr>
          <p:cNvGraphicFramePr>
            <a:graphicFrameLocks/>
          </p:cNvGraphicFramePr>
          <p:nvPr>
            <p:extLst>
              <p:ext uri="{D42A27DB-BD31-4B8C-83A1-F6EECF244321}">
                <p14:modId xmlns:p14="http://schemas.microsoft.com/office/powerpoint/2010/main" val="2634743657"/>
              </p:ext>
            </p:extLst>
          </p:nvPr>
        </p:nvGraphicFramePr>
        <p:xfrm>
          <a:off x="257553" y="928372"/>
          <a:ext cx="4640400" cy="1724400"/>
        </p:xfrm>
        <a:graphic>
          <a:graphicData uri="http://schemas.openxmlformats.org/drawingml/2006/chart">
            <c:chart xmlns:c="http://schemas.openxmlformats.org/drawingml/2006/chart" xmlns:r="http://schemas.openxmlformats.org/officeDocument/2006/relationships" r:id="rId5"/>
          </a:graphicData>
        </a:graphic>
      </p:graphicFrame>
      <p:sp>
        <p:nvSpPr>
          <p:cNvPr id="5" name="正方形/長方形 17"/>
          <p:cNvSpPr>
            <a:spLocks noChangeArrowheads="1"/>
          </p:cNvSpPr>
          <p:nvPr/>
        </p:nvSpPr>
        <p:spPr bwMode="auto">
          <a:xfrm>
            <a:off x="111734" y="419100"/>
            <a:ext cx="88017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a:spcBef>
                <a:spcPct val="0"/>
              </a:spcBef>
              <a:buFontTx/>
              <a:buNone/>
            </a:pPr>
            <a:r>
              <a:rPr lang="ja-JP" altLang="en-US" sz="2000" b="1" dirty="0">
                <a:solidFill>
                  <a:prstClr val="black"/>
                </a:solidFill>
                <a:latin typeface="メイリオ" pitchFamily="50" charset="-128"/>
                <a:ea typeface="メイリオ" pitchFamily="50" charset="-128"/>
                <a:cs typeface="メイリオ" pitchFamily="50" charset="-128"/>
              </a:rPr>
              <a:t>　子育て施設木のぬくもり推進事業の効果検証</a:t>
            </a:r>
            <a:endParaRPr lang="en-US" altLang="ja-JP" sz="2000" b="1" dirty="0">
              <a:solidFill>
                <a:prstClr val="black"/>
              </a:solidFill>
              <a:latin typeface="メイリオ" pitchFamily="50" charset="-128"/>
              <a:ea typeface="メイリオ" pitchFamily="50" charset="-128"/>
              <a:cs typeface="メイリオ" pitchFamily="50" charset="-128"/>
            </a:endParaRPr>
          </a:p>
        </p:txBody>
      </p:sp>
      <p:sp>
        <p:nvSpPr>
          <p:cNvPr id="6" name="正方形/長方形 2"/>
          <p:cNvSpPr>
            <a:spLocks noChangeArrowheads="1"/>
          </p:cNvSpPr>
          <p:nvPr/>
        </p:nvSpPr>
        <p:spPr bwMode="auto">
          <a:xfrm>
            <a:off x="5590356" y="465266"/>
            <a:ext cx="34163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400" b="1" dirty="0">
                <a:solidFill>
                  <a:srgbClr val="006600"/>
                </a:solidFill>
                <a:latin typeface="メイリオ" pitchFamily="50" charset="-128"/>
                <a:ea typeface="メイリオ" pitchFamily="50" charset="-128"/>
                <a:cs typeface="メイリオ" pitchFamily="50" charset="-128"/>
              </a:rPr>
              <a:t>（施設職員及び施設利用者（保護者））</a:t>
            </a:r>
          </a:p>
        </p:txBody>
      </p:sp>
      <p:cxnSp>
        <p:nvCxnSpPr>
          <p:cNvPr id="7" name="直線コネクタ 6"/>
          <p:cNvCxnSpPr/>
          <p:nvPr/>
        </p:nvCxnSpPr>
        <p:spPr>
          <a:xfrm>
            <a:off x="260926" y="784080"/>
            <a:ext cx="9332422"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sp>
        <p:nvSpPr>
          <p:cNvPr id="17" name="テキスト ボックス 16"/>
          <p:cNvSpPr txBox="1"/>
          <p:nvPr/>
        </p:nvSpPr>
        <p:spPr>
          <a:xfrm>
            <a:off x="257553" y="4551267"/>
            <a:ext cx="9519983" cy="584775"/>
          </a:xfrm>
          <a:prstGeom prst="rect">
            <a:avLst/>
          </a:prstGeom>
          <a:noFill/>
        </p:spPr>
        <p:txBody>
          <a:bodyPr wrap="square" rtlCol="0">
            <a:spAutoFit/>
          </a:bodyPr>
          <a:lstStyle/>
          <a:p>
            <a:r>
              <a:rPr lang="ja-JP" altLang="en-US" sz="1600" dirty="0" smtClean="0">
                <a:solidFill>
                  <a:prstClr val="black"/>
                </a:solidFill>
                <a:latin typeface="+mn-ea"/>
                <a:cs typeface="Meiryo UI" panose="020B0604030504040204" pitchFamily="50" charset="-128"/>
              </a:rPr>
              <a:t>・</a:t>
            </a:r>
            <a:r>
              <a:rPr lang="en-US" altLang="ja-JP" sz="1600" b="1" dirty="0" smtClean="0">
                <a:solidFill>
                  <a:srgbClr val="FF0000"/>
                </a:solidFill>
                <a:latin typeface="+mn-ea"/>
                <a:cs typeface="Meiryo UI" panose="020B0604030504040204" pitchFamily="50" charset="-128"/>
              </a:rPr>
              <a:t>[</a:t>
            </a:r>
            <a:r>
              <a:rPr lang="ja-JP" altLang="en-US" sz="1600" b="1" dirty="0" smtClean="0">
                <a:solidFill>
                  <a:srgbClr val="FF0000"/>
                </a:solidFill>
                <a:latin typeface="+mn-ea"/>
                <a:cs typeface="Meiryo UI" panose="020B0604030504040204" pitchFamily="50" charset="-128"/>
              </a:rPr>
              <a:t>新規</a:t>
            </a:r>
            <a:r>
              <a:rPr lang="en-US" altLang="ja-JP" sz="1600" b="1" dirty="0" smtClean="0">
                <a:solidFill>
                  <a:srgbClr val="FF0000"/>
                </a:solidFill>
                <a:latin typeface="+mn-ea"/>
                <a:cs typeface="Meiryo UI" panose="020B0604030504040204" pitchFamily="50" charset="-128"/>
              </a:rPr>
              <a:t>] </a:t>
            </a:r>
            <a:r>
              <a:rPr lang="ja-JP" altLang="en-US" sz="1600" dirty="0" smtClean="0">
                <a:solidFill>
                  <a:prstClr val="black"/>
                </a:solidFill>
                <a:latin typeface="+mn-ea"/>
                <a:cs typeface="Meiryo UI" panose="020B0604030504040204" pitchFamily="50" charset="-128"/>
              </a:rPr>
              <a:t>施設</a:t>
            </a:r>
            <a:r>
              <a:rPr lang="ja-JP" altLang="en-US" sz="1600" dirty="0">
                <a:solidFill>
                  <a:prstClr val="black"/>
                </a:solidFill>
                <a:latin typeface="+mn-ea"/>
                <a:cs typeface="Meiryo UI" panose="020B0604030504040204" pitchFamily="50" charset="-128"/>
              </a:rPr>
              <a:t>の木質化や「木育」を通して、子どもたちの過ごし方に変化があったと回答したの</a:t>
            </a:r>
            <a:r>
              <a:rPr lang="ja-JP" altLang="en-US" sz="1600" dirty="0" smtClean="0">
                <a:solidFill>
                  <a:prstClr val="black"/>
                </a:solidFill>
                <a:latin typeface="+mn-ea"/>
                <a:cs typeface="Meiryo UI" panose="020B0604030504040204" pitchFamily="50" charset="-128"/>
              </a:rPr>
              <a:t>は</a:t>
            </a:r>
            <a:endParaRPr lang="en-US" altLang="ja-JP" sz="1600" dirty="0" smtClean="0">
              <a:solidFill>
                <a:prstClr val="black"/>
              </a:solidFill>
              <a:latin typeface="+mn-ea"/>
              <a:cs typeface="Meiryo UI" panose="020B0604030504040204" pitchFamily="50" charset="-128"/>
            </a:endParaRPr>
          </a:p>
          <a:p>
            <a:r>
              <a:rPr lang="ja-JP" altLang="en-US" sz="1600" dirty="0">
                <a:solidFill>
                  <a:prstClr val="black"/>
                </a:solidFill>
                <a:latin typeface="+mn-ea"/>
                <a:cs typeface="Meiryo UI" panose="020B0604030504040204" pitchFamily="50" charset="-128"/>
              </a:rPr>
              <a:t>　</a:t>
            </a:r>
            <a:r>
              <a:rPr lang="ja-JP" altLang="en-US" sz="1600" dirty="0" smtClean="0">
                <a:solidFill>
                  <a:prstClr val="black"/>
                </a:solidFill>
                <a:latin typeface="+mn-ea"/>
                <a:cs typeface="Meiryo UI" panose="020B0604030504040204" pitchFamily="50" charset="-128"/>
              </a:rPr>
              <a:t>　　　　　「</a:t>
            </a:r>
            <a:r>
              <a:rPr lang="ja-JP" altLang="en-US" sz="1600" dirty="0">
                <a:solidFill>
                  <a:prstClr val="black"/>
                </a:solidFill>
                <a:latin typeface="+mn-ea"/>
                <a:cs typeface="Meiryo UI" panose="020B0604030504040204" pitchFamily="50" charset="-128"/>
              </a:rPr>
              <a:t>とても</a:t>
            </a:r>
            <a:r>
              <a:rPr lang="ja-JP" altLang="en-US" sz="1600" dirty="0" smtClean="0">
                <a:solidFill>
                  <a:prstClr val="black"/>
                </a:solidFill>
                <a:latin typeface="+mn-ea"/>
                <a:cs typeface="Meiryo UI" panose="020B0604030504040204" pitchFamily="50" charset="-128"/>
              </a:rPr>
              <a:t>思う</a:t>
            </a:r>
            <a:r>
              <a:rPr lang="en-US" altLang="ja-JP" sz="1600" dirty="0" smtClean="0">
                <a:solidFill>
                  <a:prstClr val="black"/>
                </a:solidFill>
                <a:latin typeface="+mn-ea"/>
                <a:cs typeface="Meiryo UI" panose="020B0604030504040204" pitchFamily="50" charset="-128"/>
              </a:rPr>
              <a:t> </a:t>
            </a:r>
            <a:r>
              <a:rPr lang="ja-JP" altLang="en-US" sz="1600" dirty="0">
                <a:solidFill>
                  <a:prstClr val="black"/>
                </a:solidFill>
                <a:latin typeface="+mn-ea"/>
                <a:cs typeface="Meiryo UI" panose="020B0604030504040204" pitchFamily="50" charset="-128"/>
              </a:rPr>
              <a:t>（</a:t>
            </a:r>
            <a:r>
              <a:rPr lang="en-US" altLang="ja-JP" sz="1600" dirty="0">
                <a:solidFill>
                  <a:prstClr val="black"/>
                </a:solidFill>
                <a:latin typeface="+mn-ea"/>
                <a:cs typeface="Meiryo UI" panose="020B0604030504040204" pitchFamily="50" charset="-128"/>
              </a:rPr>
              <a:t>7.6</a:t>
            </a:r>
            <a:r>
              <a:rPr lang="ja-JP" altLang="en-US" sz="1600" dirty="0">
                <a:solidFill>
                  <a:prstClr val="black"/>
                </a:solidFill>
                <a:latin typeface="+mn-ea"/>
                <a:cs typeface="Meiryo UI" panose="020B0604030504040204" pitchFamily="50" charset="-128"/>
              </a:rPr>
              <a:t>％）」「思う（</a:t>
            </a:r>
            <a:r>
              <a:rPr lang="en-US" altLang="ja-JP" sz="1600" dirty="0">
                <a:solidFill>
                  <a:prstClr val="black"/>
                </a:solidFill>
                <a:latin typeface="+mn-ea"/>
                <a:cs typeface="Meiryo UI" panose="020B0604030504040204" pitchFamily="50" charset="-128"/>
              </a:rPr>
              <a:t>61.7</a:t>
            </a:r>
            <a:r>
              <a:rPr lang="ja-JP" altLang="en-US" sz="1600" dirty="0">
                <a:solidFill>
                  <a:prstClr val="black"/>
                </a:solidFill>
                <a:latin typeface="+mn-ea"/>
                <a:cs typeface="Meiryo UI" panose="020B0604030504040204" pitchFamily="50" charset="-128"/>
              </a:rPr>
              <a:t>％）」を併せて</a:t>
            </a:r>
            <a:r>
              <a:rPr lang="en-US" altLang="ja-JP" sz="1600" dirty="0">
                <a:solidFill>
                  <a:prstClr val="black"/>
                </a:solidFill>
                <a:latin typeface="+mn-ea"/>
                <a:cs typeface="Meiryo UI" panose="020B0604030504040204" pitchFamily="50" charset="-128"/>
              </a:rPr>
              <a:t>69.3</a:t>
            </a:r>
            <a:r>
              <a:rPr lang="ja-JP" altLang="en-US" sz="1600" dirty="0">
                <a:solidFill>
                  <a:prstClr val="black"/>
                </a:solidFill>
                <a:latin typeface="+mn-ea"/>
                <a:cs typeface="Meiryo UI" panose="020B0604030504040204" pitchFamily="50" charset="-128"/>
              </a:rPr>
              <a:t>％。　</a:t>
            </a:r>
            <a:endParaRPr lang="en-US" altLang="ja-JP" sz="1600" dirty="0">
              <a:solidFill>
                <a:prstClr val="black"/>
              </a:solidFill>
              <a:latin typeface="+mn-ea"/>
              <a:cs typeface="Meiryo UI" panose="020B0604030504040204" pitchFamily="50" charset="-128"/>
            </a:endParaRPr>
          </a:p>
        </p:txBody>
      </p:sp>
      <p:sp>
        <p:nvSpPr>
          <p:cNvPr id="14" name="テキスト ボックス 13"/>
          <p:cNvSpPr txBox="1"/>
          <p:nvPr/>
        </p:nvSpPr>
        <p:spPr>
          <a:xfrm>
            <a:off x="257553" y="5106117"/>
            <a:ext cx="9648447" cy="584775"/>
          </a:xfrm>
          <a:prstGeom prst="rect">
            <a:avLst/>
          </a:prstGeom>
          <a:noFill/>
        </p:spPr>
        <p:txBody>
          <a:bodyPr wrap="square" rtlCol="0">
            <a:spAutoFit/>
          </a:bodyPr>
          <a:lstStyle/>
          <a:p>
            <a:r>
              <a:rPr lang="ja-JP" altLang="en-US" sz="1600" dirty="0" smtClean="0">
                <a:solidFill>
                  <a:prstClr val="black"/>
                </a:solidFill>
                <a:latin typeface="+mn-ea"/>
                <a:cs typeface="Meiryo UI" panose="020B0604030504040204" pitchFamily="50" charset="-128"/>
              </a:rPr>
              <a:t>・</a:t>
            </a:r>
            <a:r>
              <a:rPr lang="en-US" altLang="ja-JP" sz="1600" b="1" dirty="0" smtClean="0">
                <a:solidFill>
                  <a:srgbClr val="FF0000"/>
                </a:solidFill>
                <a:latin typeface="+mn-ea"/>
                <a:cs typeface="Meiryo UI" panose="020B0604030504040204" pitchFamily="50" charset="-128"/>
              </a:rPr>
              <a:t>[</a:t>
            </a:r>
            <a:r>
              <a:rPr lang="ja-JP" altLang="en-US" sz="1600" b="1" dirty="0">
                <a:solidFill>
                  <a:srgbClr val="FF0000"/>
                </a:solidFill>
                <a:latin typeface="+mn-ea"/>
                <a:cs typeface="Meiryo UI" panose="020B0604030504040204" pitchFamily="50" charset="-128"/>
              </a:rPr>
              <a:t>新規</a:t>
            </a:r>
            <a:r>
              <a:rPr lang="en-US" altLang="ja-JP" sz="1600" b="1" dirty="0" smtClean="0">
                <a:solidFill>
                  <a:srgbClr val="FF0000"/>
                </a:solidFill>
                <a:latin typeface="+mn-ea"/>
                <a:cs typeface="Meiryo UI" panose="020B0604030504040204" pitchFamily="50" charset="-128"/>
              </a:rPr>
              <a:t>] </a:t>
            </a:r>
            <a:r>
              <a:rPr lang="ja-JP" altLang="en-US" sz="1600" dirty="0" smtClean="0">
                <a:solidFill>
                  <a:prstClr val="black"/>
                </a:solidFill>
                <a:latin typeface="+mn-ea"/>
                <a:cs typeface="Meiryo UI" panose="020B0604030504040204" pitchFamily="50" charset="-128"/>
              </a:rPr>
              <a:t>施設</a:t>
            </a:r>
            <a:r>
              <a:rPr lang="ja-JP" altLang="en-US" sz="1600" dirty="0">
                <a:solidFill>
                  <a:prstClr val="black"/>
                </a:solidFill>
                <a:latin typeface="+mn-ea"/>
                <a:cs typeface="Meiryo UI" panose="020B0604030504040204" pitchFamily="50" charset="-128"/>
              </a:rPr>
              <a:t>の木質化や「木育」を体験して、子どもたちが落ち着いた様子を見せることが増えたと回答したの</a:t>
            </a:r>
            <a:r>
              <a:rPr lang="ja-JP" altLang="en-US" sz="1600" dirty="0" smtClean="0">
                <a:solidFill>
                  <a:prstClr val="black"/>
                </a:solidFill>
                <a:latin typeface="+mn-ea"/>
                <a:cs typeface="Meiryo UI" panose="020B0604030504040204" pitchFamily="50" charset="-128"/>
              </a:rPr>
              <a:t>は</a:t>
            </a:r>
            <a:endParaRPr lang="en-US" altLang="ja-JP" sz="1600" dirty="0" smtClean="0">
              <a:solidFill>
                <a:prstClr val="black"/>
              </a:solidFill>
              <a:latin typeface="+mn-ea"/>
              <a:cs typeface="Meiryo UI" panose="020B0604030504040204" pitchFamily="50" charset="-128"/>
            </a:endParaRPr>
          </a:p>
          <a:p>
            <a:r>
              <a:rPr lang="ja-JP" altLang="en-US" sz="1600" dirty="0" smtClean="0">
                <a:solidFill>
                  <a:prstClr val="black"/>
                </a:solidFill>
                <a:latin typeface="+mn-ea"/>
                <a:cs typeface="Meiryo UI" panose="020B0604030504040204" pitchFamily="50" charset="-128"/>
              </a:rPr>
              <a:t>　　　　　</a:t>
            </a:r>
            <a:r>
              <a:rPr lang="ja-JP" altLang="en-US" sz="1600" dirty="0">
                <a:solidFill>
                  <a:prstClr val="black"/>
                </a:solidFill>
                <a:latin typeface="+mn-ea"/>
                <a:cs typeface="Meiryo UI" panose="020B0604030504040204" pitchFamily="50" charset="-128"/>
              </a:rPr>
              <a:t>　「とても思う</a:t>
            </a:r>
            <a:r>
              <a:rPr lang="en-US" altLang="ja-JP" sz="1600" dirty="0">
                <a:solidFill>
                  <a:prstClr val="black"/>
                </a:solidFill>
                <a:latin typeface="+mn-ea"/>
                <a:cs typeface="Meiryo UI" panose="020B0604030504040204" pitchFamily="50" charset="-128"/>
              </a:rPr>
              <a:t> </a:t>
            </a:r>
            <a:r>
              <a:rPr lang="ja-JP" altLang="en-US" sz="1600" dirty="0">
                <a:solidFill>
                  <a:prstClr val="black"/>
                </a:solidFill>
                <a:latin typeface="+mn-ea"/>
                <a:cs typeface="Meiryo UI" panose="020B0604030504040204" pitchFamily="50" charset="-128"/>
              </a:rPr>
              <a:t>（</a:t>
            </a:r>
            <a:r>
              <a:rPr lang="en-US" altLang="ja-JP" sz="1600" dirty="0">
                <a:solidFill>
                  <a:prstClr val="black"/>
                </a:solidFill>
                <a:latin typeface="+mn-ea"/>
                <a:cs typeface="Meiryo UI" panose="020B0604030504040204" pitchFamily="50" charset="-128"/>
              </a:rPr>
              <a:t>4.8</a:t>
            </a:r>
            <a:r>
              <a:rPr lang="ja-JP" altLang="en-US" sz="1600" dirty="0">
                <a:solidFill>
                  <a:prstClr val="black"/>
                </a:solidFill>
                <a:latin typeface="+mn-ea"/>
                <a:cs typeface="Meiryo UI" panose="020B0604030504040204" pitchFamily="50" charset="-128"/>
              </a:rPr>
              <a:t>％）」「思う（</a:t>
            </a:r>
            <a:r>
              <a:rPr lang="en-US" altLang="ja-JP" sz="1600" dirty="0">
                <a:solidFill>
                  <a:prstClr val="black"/>
                </a:solidFill>
                <a:latin typeface="+mn-ea"/>
                <a:cs typeface="Meiryo UI" panose="020B0604030504040204" pitchFamily="50" charset="-128"/>
              </a:rPr>
              <a:t>60.0</a:t>
            </a:r>
            <a:r>
              <a:rPr lang="ja-JP" altLang="en-US" sz="1600" dirty="0">
                <a:solidFill>
                  <a:prstClr val="black"/>
                </a:solidFill>
                <a:latin typeface="+mn-ea"/>
                <a:cs typeface="Meiryo UI" panose="020B0604030504040204" pitchFamily="50" charset="-128"/>
              </a:rPr>
              <a:t>％）」を併せて</a:t>
            </a:r>
            <a:r>
              <a:rPr lang="en-US" altLang="ja-JP" sz="1600" dirty="0">
                <a:solidFill>
                  <a:prstClr val="black"/>
                </a:solidFill>
                <a:latin typeface="+mn-ea"/>
                <a:cs typeface="Meiryo UI" panose="020B0604030504040204" pitchFamily="50" charset="-128"/>
              </a:rPr>
              <a:t>64.8</a:t>
            </a:r>
            <a:r>
              <a:rPr lang="ja-JP" altLang="en-US" sz="1600" dirty="0">
                <a:solidFill>
                  <a:prstClr val="black"/>
                </a:solidFill>
                <a:latin typeface="+mn-ea"/>
                <a:cs typeface="Meiryo UI" panose="020B0604030504040204" pitchFamily="50" charset="-128"/>
              </a:rPr>
              <a:t>％。　</a:t>
            </a:r>
            <a:endParaRPr lang="en-US" altLang="ja-JP" sz="1600" dirty="0">
              <a:solidFill>
                <a:prstClr val="black"/>
              </a:solidFill>
              <a:latin typeface="+mn-ea"/>
              <a:cs typeface="Meiryo UI" panose="020B0604030504040204" pitchFamily="50" charset="-128"/>
            </a:endParaRPr>
          </a:p>
        </p:txBody>
      </p:sp>
      <p:sp>
        <p:nvSpPr>
          <p:cNvPr id="15" name="テキスト ボックス 14"/>
          <p:cNvSpPr txBox="1"/>
          <p:nvPr/>
        </p:nvSpPr>
        <p:spPr>
          <a:xfrm>
            <a:off x="257553" y="5652537"/>
            <a:ext cx="9519983" cy="584775"/>
          </a:xfrm>
          <a:prstGeom prst="rect">
            <a:avLst/>
          </a:prstGeom>
          <a:noFill/>
        </p:spPr>
        <p:txBody>
          <a:bodyPr wrap="square" rtlCol="0">
            <a:spAutoFit/>
          </a:bodyPr>
          <a:lstStyle/>
          <a:p>
            <a:r>
              <a:rPr lang="ja-JP" altLang="en-US" sz="1600" dirty="0" smtClean="0">
                <a:solidFill>
                  <a:prstClr val="black"/>
                </a:solidFill>
                <a:latin typeface="+mn-ea"/>
                <a:cs typeface="Meiryo UI" panose="020B0604030504040204" pitchFamily="50" charset="-128"/>
              </a:rPr>
              <a:t>・</a:t>
            </a:r>
            <a:r>
              <a:rPr lang="en-US" altLang="ja-JP" sz="1600" b="1" dirty="0" smtClean="0">
                <a:solidFill>
                  <a:srgbClr val="FF0000"/>
                </a:solidFill>
                <a:latin typeface="+mn-ea"/>
                <a:cs typeface="Meiryo UI" panose="020B0604030504040204" pitchFamily="50" charset="-128"/>
              </a:rPr>
              <a:t>[</a:t>
            </a:r>
            <a:r>
              <a:rPr lang="ja-JP" altLang="en-US" sz="1600" b="1" dirty="0">
                <a:solidFill>
                  <a:srgbClr val="FF0000"/>
                </a:solidFill>
                <a:latin typeface="+mn-ea"/>
                <a:cs typeface="Meiryo UI" panose="020B0604030504040204" pitchFamily="50" charset="-128"/>
              </a:rPr>
              <a:t>新規</a:t>
            </a:r>
            <a:r>
              <a:rPr lang="en-US" altLang="ja-JP" sz="1600" b="1" dirty="0" smtClean="0">
                <a:solidFill>
                  <a:srgbClr val="FF0000"/>
                </a:solidFill>
                <a:latin typeface="+mn-ea"/>
                <a:cs typeface="Meiryo UI" panose="020B0604030504040204" pitchFamily="50" charset="-128"/>
              </a:rPr>
              <a:t>] </a:t>
            </a:r>
            <a:r>
              <a:rPr lang="ja-JP" altLang="en-US" sz="1600" dirty="0" smtClean="0">
                <a:solidFill>
                  <a:prstClr val="black"/>
                </a:solidFill>
                <a:latin typeface="+mn-ea"/>
                <a:cs typeface="Meiryo UI" panose="020B0604030504040204" pitchFamily="50" charset="-128"/>
              </a:rPr>
              <a:t>施設</a:t>
            </a:r>
            <a:r>
              <a:rPr lang="ja-JP" altLang="en-US" sz="1600" dirty="0">
                <a:solidFill>
                  <a:prstClr val="black"/>
                </a:solidFill>
                <a:latin typeface="+mn-ea"/>
                <a:cs typeface="Meiryo UI" panose="020B0604030504040204" pitchFamily="50" charset="-128"/>
              </a:rPr>
              <a:t>の木質化や「木育」を体験して、施設で過ごすことを楽しみにしている子が増えたと回答した</a:t>
            </a:r>
            <a:r>
              <a:rPr lang="ja-JP" altLang="en-US" sz="1600" dirty="0" smtClean="0">
                <a:solidFill>
                  <a:prstClr val="black"/>
                </a:solidFill>
                <a:latin typeface="+mn-ea"/>
                <a:cs typeface="Meiryo UI" panose="020B0604030504040204" pitchFamily="50" charset="-128"/>
              </a:rPr>
              <a:t>のは</a:t>
            </a:r>
            <a:endParaRPr lang="en-US" altLang="ja-JP" sz="1600" dirty="0" smtClean="0">
              <a:solidFill>
                <a:prstClr val="black"/>
              </a:solidFill>
              <a:latin typeface="+mn-ea"/>
              <a:cs typeface="Meiryo UI" panose="020B0604030504040204" pitchFamily="50" charset="-128"/>
            </a:endParaRPr>
          </a:p>
          <a:p>
            <a:r>
              <a:rPr lang="ja-JP" altLang="en-US" sz="1600" dirty="0" smtClean="0">
                <a:solidFill>
                  <a:prstClr val="black"/>
                </a:solidFill>
                <a:latin typeface="+mn-ea"/>
                <a:cs typeface="Meiryo UI" panose="020B0604030504040204" pitchFamily="50" charset="-128"/>
              </a:rPr>
              <a:t>　　　　　 </a:t>
            </a:r>
            <a:r>
              <a:rPr lang="en-US" altLang="ja-JP" sz="1600" dirty="0" smtClean="0">
                <a:solidFill>
                  <a:prstClr val="black"/>
                </a:solidFill>
                <a:latin typeface="+mn-ea"/>
                <a:cs typeface="Meiryo UI" panose="020B0604030504040204" pitchFamily="50" charset="-128"/>
              </a:rPr>
              <a:t> </a:t>
            </a:r>
            <a:r>
              <a:rPr lang="ja-JP" altLang="en-US" sz="1600" dirty="0">
                <a:solidFill>
                  <a:prstClr val="black"/>
                </a:solidFill>
                <a:latin typeface="+mn-ea"/>
                <a:cs typeface="Meiryo UI" panose="020B0604030504040204" pitchFamily="50" charset="-128"/>
              </a:rPr>
              <a:t>「とても思う</a:t>
            </a:r>
            <a:r>
              <a:rPr lang="en-US" altLang="ja-JP" sz="1600" dirty="0">
                <a:solidFill>
                  <a:prstClr val="black"/>
                </a:solidFill>
                <a:latin typeface="+mn-ea"/>
                <a:cs typeface="Meiryo UI" panose="020B0604030504040204" pitchFamily="50" charset="-128"/>
              </a:rPr>
              <a:t> </a:t>
            </a:r>
            <a:r>
              <a:rPr lang="ja-JP" altLang="en-US" sz="1600" dirty="0">
                <a:solidFill>
                  <a:prstClr val="black"/>
                </a:solidFill>
                <a:latin typeface="+mn-ea"/>
                <a:cs typeface="Meiryo UI" panose="020B0604030504040204" pitchFamily="50" charset="-128"/>
              </a:rPr>
              <a:t>（</a:t>
            </a:r>
            <a:r>
              <a:rPr lang="en-US" altLang="ja-JP" sz="1600" dirty="0">
                <a:solidFill>
                  <a:prstClr val="black"/>
                </a:solidFill>
                <a:latin typeface="+mn-ea"/>
                <a:cs typeface="Meiryo UI" panose="020B0604030504040204" pitchFamily="50" charset="-128"/>
              </a:rPr>
              <a:t>8.5</a:t>
            </a:r>
            <a:r>
              <a:rPr lang="ja-JP" altLang="en-US" sz="1600" dirty="0">
                <a:solidFill>
                  <a:prstClr val="black"/>
                </a:solidFill>
                <a:latin typeface="+mn-ea"/>
                <a:cs typeface="Meiryo UI" panose="020B0604030504040204" pitchFamily="50" charset="-128"/>
              </a:rPr>
              <a:t>％）」「思う（</a:t>
            </a:r>
            <a:r>
              <a:rPr lang="en-US" altLang="ja-JP" sz="1600" dirty="0">
                <a:solidFill>
                  <a:prstClr val="black"/>
                </a:solidFill>
                <a:latin typeface="+mn-ea"/>
                <a:cs typeface="Meiryo UI" panose="020B0604030504040204" pitchFamily="50" charset="-128"/>
              </a:rPr>
              <a:t>60.4</a:t>
            </a:r>
            <a:r>
              <a:rPr lang="ja-JP" altLang="en-US" sz="1600" dirty="0">
                <a:solidFill>
                  <a:prstClr val="black"/>
                </a:solidFill>
                <a:latin typeface="+mn-ea"/>
                <a:cs typeface="Meiryo UI" panose="020B0604030504040204" pitchFamily="50" charset="-128"/>
              </a:rPr>
              <a:t>％）」を併せて</a:t>
            </a:r>
            <a:r>
              <a:rPr lang="en-US" altLang="ja-JP" sz="1600" dirty="0">
                <a:solidFill>
                  <a:prstClr val="black"/>
                </a:solidFill>
                <a:latin typeface="+mn-ea"/>
                <a:cs typeface="Meiryo UI" panose="020B0604030504040204" pitchFamily="50" charset="-128"/>
              </a:rPr>
              <a:t>68.9</a:t>
            </a:r>
            <a:r>
              <a:rPr lang="ja-JP" altLang="en-US" sz="1600" dirty="0">
                <a:solidFill>
                  <a:prstClr val="black"/>
                </a:solidFill>
                <a:latin typeface="+mn-ea"/>
                <a:cs typeface="Meiryo UI" panose="020B0604030504040204" pitchFamily="50" charset="-128"/>
              </a:rPr>
              <a:t>％。　</a:t>
            </a:r>
            <a:endParaRPr lang="en-US" altLang="ja-JP" sz="1600" dirty="0">
              <a:solidFill>
                <a:prstClr val="black"/>
              </a:solidFill>
              <a:latin typeface="+mn-ea"/>
              <a:cs typeface="Meiryo UI" panose="020B0604030504040204" pitchFamily="50" charset="-128"/>
            </a:endParaRPr>
          </a:p>
        </p:txBody>
      </p:sp>
      <p:sp>
        <p:nvSpPr>
          <p:cNvPr id="2" name="テキスト ボックス 1"/>
          <p:cNvSpPr txBox="1"/>
          <p:nvPr/>
        </p:nvSpPr>
        <p:spPr>
          <a:xfrm>
            <a:off x="214454" y="884986"/>
            <a:ext cx="659626" cy="215444"/>
          </a:xfrm>
          <a:prstGeom prst="rect">
            <a:avLst/>
          </a:prstGeom>
          <a:solidFill>
            <a:schemeClr val="bg1"/>
          </a:solidFill>
          <a:ln w="19050">
            <a:solidFill>
              <a:srgbClr val="FF0000"/>
            </a:solidFill>
          </a:ln>
        </p:spPr>
        <p:txBody>
          <a:bodyPr wrap="square" rtlCol="0">
            <a:spAutoFit/>
          </a:bodyPr>
          <a:lstStyle/>
          <a:p>
            <a:pPr algn="ctr"/>
            <a:r>
              <a:rPr kumimoji="1" lang="ja-JP" altLang="en-US" sz="800" b="1" dirty="0">
                <a:solidFill>
                  <a:srgbClr val="FF0000"/>
                </a:solidFill>
                <a:latin typeface="ＭＳ ゴシック" panose="020B0609070205080204" pitchFamily="49" charset="-128"/>
                <a:ea typeface="ＭＳ ゴシック" panose="020B0609070205080204" pitchFamily="49" charset="-128"/>
              </a:rPr>
              <a:t>新規項目</a:t>
            </a:r>
          </a:p>
        </p:txBody>
      </p:sp>
      <p:sp>
        <p:nvSpPr>
          <p:cNvPr id="3" name="テキスト ボックス 2"/>
          <p:cNvSpPr txBox="1"/>
          <p:nvPr/>
        </p:nvSpPr>
        <p:spPr>
          <a:xfrm>
            <a:off x="4868206" y="884986"/>
            <a:ext cx="658800" cy="215444"/>
          </a:xfrm>
          <a:prstGeom prst="rect">
            <a:avLst/>
          </a:prstGeom>
          <a:solidFill>
            <a:schemeClr val="bg1"/>
          </a:solidFill>
          <a:ln w="19050">
            <a:solidFill>
              <a:srgbClr val="FF0000"/>
            </a:solidFill>
          </a:ln>
        </p:spPr>
        <p:txBody>
          <a:bodyPr wrap="square" rtlCol="0">
            <a:spAutoFit/>
          </a:bodyPr>
          <a:lstStyle/>
          <a:p>
            <a:pPr algn="ctr"/>
            <a:r>
              <a:rPr kumimoji="1" lang="ja-JP" altLang="en-US" sz="800" b="1" dirty="0">
                <a:solidFill>
                  <a:srgbClr val="FF0000"/>
                </a:solidFill>
              </a:rPr>
              <a:t>新規項目</a:t>
            </a:r>
          </a:p>
        </p:txBody>
      </p:sp>
      <p:sp>
        <p:nvSpPr>
          <p:cNvPr id="4" name="テキスト ボックス 3"/>
          <p:cNvSpPr txBox="1"/>
          <p:nvPr/>
        </p:nvSpPr>
        <p:spPr>
          <a:xfrm>
            <a:off x="215280" y="2610417"/>
            <a:ext cx="658800" cy="215444"/>
          </a:xfrm>
          <a:prstGeom prst="rect">
            <a:avLst/>
          </a:prstGeom>
          <a:solidFill>
            <a:schemeClr val="bg1"/>
          </a:solidFill>
          <a:ln w="19050">
            <a:solidFill>
              <a:srgbClr val="FF0000"/>
            </a:solidFill>
          </a:ln>
        </p:spPr>
        <p:txBody>
          <a:bodyPr wrap="square" rtlCol="0">
            <a:spAutoFit/>
          </a:bodyPr>
          <a:lstStyle/>
          <a:p>
            <a:pPr algn="ctr"/>
            <a:r>
              <a:rPr kumimoji="1" lang="ja-JP" altLang="en-US" sz="800" b="1" dirty="0">
                <a:solidFill>
                  <a:srgbClr val="FF0000"/>
                </a:solidFill>
                <a:latin typeface="ＭＳ ゴシック" panose="020B0609070205080204" pitchFamily="49" charset="-128"/>
                <a:ea typeface="ＭＳ ゴシック" panose="020B0609070205080204" pitchFamily="49" charset="-128"/>
              </a:rPr>
              <a:t>新規項目</a:t>
            </a:r>
          </a:p>
        </p:txBody>
      </p:sp>
      <p:graphicFrame>
        <p:nvGraphicFramePr>
          <p:cNvPr id="23" name="グラフ 22">
            <a:extLst>
              <a:ext uri="{FF2B5EF4-FFF2-40B4-BE49-F238E27FC236}">
                <a16:creationId xmlns:a16="http://schemas.microsoft.com/office/drawing/2014/main" id="{720E1A6E-BF3C-49B4-867F-7C52305B5248}"/>
              </a:ext>
            </a:extLst>
          </p:cNvPr>
          <p:cNvGraphicFramePr>
            <a:graphicFrameLocks/>
          </p:cNvGraphicFramePr>
          <p:nvPr>
            <p:extLst>
              <p:ext uri="{D42A27DB-BD31-4B8C-83A1-F6EECF244321}">
                <p14:modId xmlns:p14="http://schemas.microsoft.com/office/powerpoint/2010/main" val="3041444280"/>
              </p:ext>
            </p:extLst>
          </p:nvPr>
        </p:nvGraphicFramePr>
        <p:xfrm>
          <a:off x="4897953" y="2647816"/>
          <a:ext cx="4640400" cy="1724400"/>
        </p:xfrm>
        <a:graphic>
          <a:graphicData uri="http://schemas.openxmlformats.org/drawingml/2006/chart">
            <c:chart xmlns:c="http://schemas.openxmlformats.org/drawingml/2006/chart" xmlns:r="http://schemas.openxmlformats.org/officeDocument/2006/relationships" r:id="rId6"/>
          </a:graphicData>
        </a:graphic>
      </p:graphicFrame>
      <p:sp>
        <p:nvSpPr>
          <p:cNvPr id="21" name="正方形/長方形 20"/>
          <p:cNvSpPr/>
          <p:nvPr/>
        </p:nvSpPr>
        <p:spPr>
          <a:xfrm>
            <a:off x="8909787" y="226303"/>
            <a:ext cx="783000" cy="27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25" b="1" dirty="0" smtClean="0">
                <a:solidFill>
                  <a:schemeClr val="tx1"/>
                </a:solidFill>
              </a:rPr>
              <a:t>（６）</a:t>
            </a:r>
            <a:r>
              <a:rPr lang="ja-JP" altLang="en-US" sz="1225" b="1" dirty="0" smtClean="0">
                <a:solidFill>
                  <a:schemeClr val="tx1"/>
                </a:solidFill>
              </a:rPr>
              <a:t>－１</a:t>
            </a:r>
            <a:endParaRPr lang="ja-JP" altLang="en-US" sz="1225" b="1" dirty="0">
              <a:solidFill>
                <a:schemeClr val="tx1"/>
              </a:solidFill>
            </a:endParaRPr>
          </a:p>
        </p:txBody>
      </p:sp>
    </p:spTree>
    <p:extLst>
      <p:ext uri="{BB962C8B-B14F-4D97-AF65-F5344CB8AC3E}">
        <p14:creationId xmlns:p14="http://schemas.microsoft.com/office/powerpoint/2010/main" val="3353943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17"/>
          <p:cNvSpPr>
            <a:spLocks noChangeArrowheads="1"/>
          </p:cNvSpPr>
          <p:nvPr/>
        </p:nvSpPr>
        <p:spPr bwMode="auto">
          <a:xfrm>
            <a:off x="111734" y="419100"/>
            <a:ext cx="9305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defTabSz="914400" eaLnBrk="1" hangingPunct="1">
              <a:spcBef>
                <a:spcPct val="0"/>
              </a:spcBef>
              <a:buFontTx/>
              <a:buNone/>
            </a:pPr>
            <a:r>
              <a:rPr lang="ja-JP" altLang="en-US" sz="2000" b="1" dirty="0">
                <a:latin typeface="メイリオ" pitchFamily="50" charset="-128"/>
                <a:ea typeface="メイリオ" pitchFamily="50" charset="-128"/>
                <a:cs typeface="メイリオ" pitchFamily="50" charset="-128"/>
              </a:rPr>
              <a:t>　子育て施設木のぬくもり推進事業の効果検証</a:t>
            </a:r>
            <a:endParaRPr lang="en-US" altLang="ja-JP" sz="2000" b="1" dirty="0">
              <a:latin typeface="メイリオ" pitchFamily="50" charset="-128"/>
              <a:ea typeface="メイリオ" pitchFamily="50" charset="-128"/>
              <a:cs typeface="メイリオ" pitchFamily="50" charset="-128"/>
            </a:endParaRPr>
          </a:p>
        </p:txBody>
      </p:sp>
      <p:sp>
        <p:nvSpPr>
          <p:cNvPr id="6" name="正方形/長方形 2"/>
          <p:cNvSpPr>
            <a:spLocks noChangeArrowheads="1"/>
          </p:cNvSpPr>
          <p:nvPr/>
        </p:nvSpPr>
        <p:spPr bwMode="auto">
          <a:xfrm>
            <a:off x="5580349" y="434776"/>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400" b="1" dirty="0">
                <a:solidFill>
                  <a:srgbClr val="006600"/>
                </a:solidFill>
                <a:latin typeface="メイリオ" pitchFamily="50" charset="-128"/>
                <a:ea typeface="メイリオ" pitchFamily="50" charset="-128"/>
                <a:cs typeface="メイリオ" pitchFamily="50" charset="-128"/>
              </a:rPr>
              <a:t>（木育リーダー）</a:t>
            </a:r>
          </a:p>
        </p:txBody>
      </p:sp>
      <p:cxnSp>
        <p:nvCxnSpPr>
          <p:cNvPr id="7" name="直線コネクタ 6"/>
          <p:cNvCxnSpPr/>
          <p:nvPr/>
        </p:nvCxnSpPr>
        <p:spPr>
          <a:xfrm>
            <a:off x="260926" y="784080"/>
            <a:ext cx="9332422"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graphicFrame>
        <p:nvGraphicFramePr>
          <p:cNvPr id="9" name="オブジェクト 8"/>
          <p:cNvGraphicFramePr>
            <a:graphicFrameLocks noChangeAspect="1"/>
          </p:cNvGraphicFramePr>
          <p:nvPr>
            <p:extLst>
              <p:ext uri="{D42A27DB-BD31-4B8C-83A1-F6EECF244321}">
                <p14:modId xmlns:p14="http://schemas.microsoft.com/office/powerpoint/2010/main" val="2423483461"/>
              </p:ext>
            </p:extLst>
          </p:nvPr>
        </p:nvGraphicFramePr>
        <p:xfrm>
          <a:off x="248897" y="1332559"/>
          <a:ext cx="3111500" cy="4402137"/>
        </p:xfrm>
        <a:graphic>
          <a:graphicData uri="http://schemas.openxmlformats.org/presentationml/2006/ole">
            <mc:AlternateContent xmlns:mc="http://schemas.openxmlformats.org/markup-compatibility/2006">
              <mc:Choice xmlns:v="urn:schemas-microsoft-com:vml" Requires="v">
                <p:oleObj spid="_x0000_s3521" name="Acrobat Document" r:id="rId4" imgW="5667037" imgH="8019948" progId="AcroExch.Document.DC">
                  <p:embed/>
                </p:oleObj>
              </mc:Choice>
              <mc:Fallback>
                <p:oleObj name="Acrobat Document" r:id="rId4" imgW="5667037" imgH="8019948" progId="AcroExch.Document.DC">
                  <p:embed/>
                  <p:pic>
                    <p:nvPicPr>
                      <p:cNvPr id="0" name=""/>
                      <p:cNvPicPr/>
                      <p:nvPr/>
                    </p:nvPicPr>
                    <p:blipFill>
                      <a:blip r:embed="rId5"/>
                      <a:stretch>
                        <a:fillRect/>
                      </a:stretch>
                    </p:blipFill>
                    <p:spPr>
                      <a:xfrm>
                        <a:off x="248897" y="1332559"/>
                        <a:ext cx="3111500" cy="4402137"/>
                      </a:xfrm>
                      <a:prstGeom prst="rect">
                        <a:avLst/>
                      </a:prstGeom>
                      <a:ln>
                        <a:solidFill>
                          <a:schemeClr val="tx1"/>
                        </a:solidFill>
                      </a:ln>
                    </p:spPr>
                  </p:pic>
                </p:oleObj>
              </mc:Fallback>
            </mc:AlternateContent>
          </a:graphicData>
        </a:graphic>
      </p:graphicFrame>
      <p:graphicFrame>
        <p:nvGraphicFramePr>
          <p:cNvPr id="10" name="オブジェクト 9"/>
          <p:cNvGraphicFramePr>
            <a:graphicFrameLocks noChangeAspect="1"/>
          </p:cNvGraphicFramePr>
          <p:nvPr>
            <p:extLst>
              <p:ext uri="{D42A27DB-BD31-4B8C-83A1-F6EECF244321}">
                <p14:modId xmlns:p14="http://schemas.microsoft.com/office/powerpoint/2010/main" val="4194489965"/>
              </p:ext>
            </p:extLst>
          </p:nvPr>
        </p:nvGraphicFramePr>
        <p:xfrm>
          <a:off x="3375308" y="1332559"/>
          <a:ext cx="3111500" cy="4402137"/>
        </p:xfrm>
        <a:graphic>
          <a:graphicData uri="http://schemas.openxmlformats.org/presentationml/2006/ole">
            <mc:AlternateContent xmlns:mc="http://schemas.openxmlformats.org/markup-compatibility/2006">
              <mc:Choice xmlns:v="urn:schemas-microsoft-com:vml" Requires="v">
                <p:oleObj spid="_x0000_s3522" name="Acrobat Document" r:id="rId6" imgW="5667037" imgH="8019948" progId="AcroExch.Document.DC">
                  <p:embed/>
                </p:oleObj>
              </mc:Choice>
              <mc:Fallback>
                <p:oleObj name="Acrobat Document" r:id="rId6" imgW="5667037" imgH="8019948" progId="AcroExch.Document.DC">
                  <p:embed/>
                  <p:pic>
                    <p:nvPicPr>
                      <p:cNvPr id="0" name=""/>
                      <p:cNvPicPr/>
                      <p:nvPr/>
                    </p:nvPicPr>
                    <p:blipFill>
                      <a:blip r:embed="rId7"/>
                      <a:stretch>
                        <a:fillRect/>
                      </a:stretch>
                    </p:blipFill>
                    <p:spPr>
                      <a:xfrm>
                        <a:off x="3375308" y="1332559"/>
                        <a:ext cx="3111500" cy="4402137"/>
                      </a:xfrm>
                      <a:prstGeom prst="rect">
                        <a:avLst/>
                      </a:prstGeom>
                      <a:ln>
                        <a:solidFill>
                          <a:schemeClr val="tx1"/>
                        </a:solidFill>
                      </a:ln>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158151952"/>
              </p:ext>
            </p:extLst>
          </p:nvPr>
        </p:nvGraphicFramePr>
        <p:xfrm>
          <a:off x="6501719" y="1332559"/>
          <a:ext cx="3111500" cy="4402137"/>
        </p:xfrm>
        <a:graphic>
          <a:graphicData uri="http://schemas.openxmlformats.org/presentationml/2006/ole">
            <mc:AlternateContent xmlns:mc="http://schemas.openxmlformats.org/markup-compatibility/2006">
              <mc:Choice xmlns:v="urn:schemas-microsoft-com:vml" Requires="v">
                <p:oleObj spid="_x0000_s3523" name="Acrobat Document" r:id="rId8" imgW="5667037" imgH="8019948" progId="AcroExch.Document.DC">
                  <p:embed/>
                </p:oleObj>
              </mc:Choice>
              <mc:Fallback>
                <p:oleObj name="Acrobat Document" r:id="rId8" imgW="5667037" imgH="8019948" progId="AcroExch.Document.DC">
                  <p:embed/>
                  <p:pic>
                    <p:nvPicPr>
                      <p:cNvPr id="0" name=""/>
                      <p:cNvPicPr/>
                      <p:nvPr/>
                    </p:nvPicPr>
                    <p:blipFill>
                      <a:blip r:embed="rId9"/>
                      <a:stretch>
                        <a:fillRect/>
                      </a:stretch>
                    </p:blipFill>
                    <p:spPr>
                      <a:xfrm>
                        <a:off x="6501719" y="1332559"/>
                        <a:ext cx="3111500" cy="4402137"/>
                      </a:xfrm>
                      <a:prstGeom prst="rect">
                        <a:avLst/>
                      </a:prstGeom>
                      <a:ln>
                        <a:solidFill>
                          <a:schemeClr val="tx1"/>
                        </a:solidFill>
                      </a:ln>
                    </p:spPr>
                  </p:pic>
                </p:oleObj>
              </mc:Fallback>
            </mc:AlternateContent>
          </a:graphicData>
        </a:graphic>
      </p:graphicFrame>
      <p:sp>
        <p:nvSpPr>
          <p:cNvPr id="13" name="正方形/長方形 12"/>
          <p:cNvSpPr/>
          <p:nvPr/>
        </p:nvSpPr>
        <p:spPr>
          <a:xfrm>
            <a:off x="260926" y="930206"/>
            <a:ext cx="2299027" cy="338554"/>
          </a:xfrm>
          <a:prstGeom prst="rect">
            <a:avLst/>
          </a:prstGeom>
        </p:spPr>
        <p:txBody>
          <a:bodyPr wrap="none">
            <a:spAutoFit/>
          </a:bodyPr>
          <a:lstStyle/>
          <a:p>
            <a:r>
              <a:rPr lang="ja-JP" altLang="en-US" sz="1600" dirty="0">
                <a:solidFill>
                  <a:prstClr val="black"/>
                </a:solidFill>
                <a:latin typeface="+mn-ea"/>
                <a:cs typeface="Meiryo UI" panose="020B0604030504040204" pitchFamily="50" charset="-128"/>
              </a:rPr>
              <a:t>■</a:t>
            </a:r>
            <a:r>
              <a:rPr lang="ja-JP" altLang="en-US" sz="1600" dirty="0" smtClean="0">
                <a:solidFill>
                  <a:prstClr val="black"/>
                </a:solidFill>
                <a:latin typeface="+mn-ea"/>
                <a:cs typeface="Meiryo UI" panose="020B0604030504040204" pitchFamily="50" charset="-128"/>
              </a:rPr>
              <a:t>アンケート結果の詳細</a:t>
            </a:r>
            <a:endParaRPr lang="ja-JP" altLang="en-US" dirty="0">
              <a:latin typeface="+mn-ea"/>
              <a:cs typeface="Meiryo UI" panose="020B0604030504040204" pitchFamily="50" charset="-128"/>
            </a:endParaRPr>
          </a:p>
        </p:txBody>
      </p:sp>
      <p:sp>
        <p:nvSpPr>
          <p:cNvPr id="14" name="正方形/長方形 13"/>
          <p:cNvSpPr/>
          <p:nvPr/>
        </p:nvSpPr>
        <p:spPr>
          <a:xfrm>
            <a:off x="8909787" y="226303"/>
            <a:ext cx="783000" cy="27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25" b="1" dirty="0" smtClean="0">
                <a:solidFill>
                  <a:schemeClr val="tx1"/>
                </a:solidFill>
              </a:rPr>
              <a:t>（６）</a:t>
            </a:r>
            <a:r>
              <a:rPr lang="ja-JP" altLang="en-US" sz="1225" b="1" dirty="0" smtClean="0">
                <a:solidFill>
                  <a:schemeClr val="tx1"/>
                </a:solidFill>
              </a:rPr>
              <a:t>－１</a:t>
            </a:r>
            <a:endParaRPr lang="ja-JP" altLang="en-US" sz="1225" b="1" dirty="0">
              <a:solidFill>
                <a:schemeClr val="tx1"/>
              </a:solidFill>
            </a:endParaRPr>
          </a:p>
        </p:txBody>
      </p:sp>
    </p:spTree>
    <p:extLst>
      <p:ext uri="{BB962C8B-B14F-4D97-AF65-F5344CB8AC3E}">
        <p14:creationId xmlns:p14="http://schemas.microsoft.com/office/powerpoint/2010/main" val="4027223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17"/>
          <p:cNvSpPr>
            <a:spLocks noChangeArrowheads="1"/>
          </p:cNvSpPr>
          <p:nvPr/>
        </p:nvSpPr>
        <p:spPr bwMode="auto">
          <a:xfrm>
            <a:off x="111734" y="419100"/>
            <a:ext cx="9305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defTabSz="914400" eaLnBrk="1" hangingPunct="1">
              <a:spcBef>
                <a:spcPct val="0"/>
              </a:spcBef>
              <a:buFontTx/>
              <a:buNone/>
            </a:pPr>
            <a:r>
              <a:rPr lang="ja-JP" altLang="en-US" sz="2000" b="1" dirty="0">
                <a:latin typeface="メイリオ" pitchFamily="50" charset="-128"/>
                <a:ea typeface="メイリオ" pitchFamily="50" charset="-128"/>
                <a:cs typeface="メイリオ" pitchFamily="50" charset="-128"/>
              </a:rPr>
              <a:t>　子育て施設木のぬくもり推進事業の効果検証</a:t>
            </a:r>
            <a:endParaRPr lang="en-US" altLang="ja-JP" sz="2000" b="1" dirty="0">
              <a:latin typeface="メイリオ" pitchFamily="50" charset="-128"/>
              <a:ea typeface="メイリオ" pitchFamily="50" charset="-128"/>
              <a:cs typeface="メイリオ" pitchFamily="50" charset="-128"/>
            </a:endParaRPr>
          </a:p>
        </p:txBody>
      </p:sp>
      <p:sp>
        <p:nvSpPr>
          <p:cNvPr id="6" name="正方形/長方形 2"/>
          <p:cNvSpPr>
            <a:spLocks noChangeArrowheads="1"/>
          </p:cNvSpPr>
          <p:nvPr/>
        </p:nvSpPr>
        <p:spPr bwMode="auto">
          <a:xfrm>
            <a:off x="5580349" y="434776"/>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400" b="1" dirty="0">
                <a:solidFill>
                  <a:srgbClr val="006600"/>
                </a:solidFill>
                <a:latin typeface="メイリオ" pitchFamily="50" charset="-128"/>
                <a:ea typeface="メイリオ" pitchFamily="50" charset="-128"/>
                <a:cs typeface="メイリオ" pitchFamily="50" charset="-128"/>
              </a:rPr>
              <a:t>（木育リーダー）</a:t>
            </a:r>
          </a:p>
        </p:txBody>
      </p:sp>
      <p:cxnSp>
        <p:nvCxnSpPr>
          <p:cNvPr id="7" name="直線コネクタ 6"/>
          <p:cNvCxnSpPr/>
          <p:nvPr/>
        </p:nvCxnSpPr>
        <p:spPr>
          <a:xfrm>
            <a:off x="260926" y="784080"/>
            <a:ext cx="9332422"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graphicFrame>
        <p:nvGraphicFramePr>
          <p:cNvPr id="2" name="オブジェクト 1"/>
          <p:cNvGraphicFramePr>
            <a:graphicFrameLocks noChangeAspect="1"/>
          </p:cNvGraphicFramePr>
          <p:nvPr>
            <p:extLst>
              <p:ext uri="{D42A27DB-BD31-4B8C-83A1-F6EECF244321}">
                <p14:modId xmlns:p14="http://schemas.microsoft.com/office/powerpoint/2010/main" val="2324849278"/>
              </p:ext>
            </p:extLst>
          </p:nvPr>
        </p:nvGraphicFramePr>
        <p:xfrm>
          <a:off x="259887" y="1332559"/>
          <a:ext cx="3111500" cy="4402137"/>
        </p:xfrm>
        <a:graphic>
          <a:graphicData uri="http://schemas.openxmlformats.org/presentationml/2006/ole">
            <mc:AlternateContent xmlns:mc="http://schemas.openxmlformats.org/markup-compatibility/2006">
              <mc:Choice xmlns:v="urn:schemas-microsoft-com:vml" Requires="v">
                <p:oleObj spid="_x0000_s4401" name="Acrobat Document" r:id="rId4" imgW="5667037" imgH="8019948" progId="AcroExch.Document.DC">
                  <p:embed/>
                </p:oleObj>
              </mc:Choice>
              <mc:Fallback>
                <p:oleObj name="Acrobat Document" r:id="rId4" imgW="5667037" imgH="8019948" progId="AcroExch.Document.DC">
                  <p:embed/>
                  <p:pic>
                    <p:nvPicPr>
                      <p:cNvPr id="0" name=""/>
                      <p:cNvPicPr/>
                      <p:nvPr/>
                    </p:nvPicPr>
                    <p:blipFill>
                      <a:blip r:embed="rId5"/>
                      <a:stretch>
                        <a:fillRect/>
                      </a:stretch>
                    </p:blipFill>
                    <p:spPr>
                      <a:xfrm>
                        <a:off x="259887" y="1332559"/>
                        <a:ext cx="3111500" cy="4402137"/>
                      </a:xfrm>
                      <a:prstGeom prst="rect">
                        <a:avLst/>
                      </a:prstGeom>
                      <a:ln>
                        <a:solidFill>
                          <a:schemeClr val="tx1"/>
                        </a:solidFill>
                      </a:ln>
                    </p:spPr>
                  </p:pic>
                </p:oleObj>
              </mc:Fallback>
            </mc:AlternateContent>
          </a:graphicData>
        </a:graphic>
      </p:graphicFrame>
      <p:graphicFrame>
        <p:nvGraphicFramePr>
          <p:cNvPr id="3" name="オブジェクト 2"/>
          <p:cNvGraphicFramePr>
            <a:graphicFrameLocks noChangeAspect="1"/>
          </p:cNvGraphicFramePr>
          <p:nvPr>
            <p:extLst>
              <p:ext uri="{D42A27DB-BD31-4B8C-83A1-F6EECF244321}">
                <p14:modId xmlns:p14="http://schemas.microsoft.com/office/powerpoint/2010/main" val="3973630324"/>
              </p:ext>
            </p:extLst>
          </p:nvPr>
        </p:nvGraphicFramePr>
        <p:xfrm>
          <a:off x="3371387" y="1332559"/>
          <a:ext cx="3111500" cy="4402137"/>
        </p:xfrm>
        <a:graphic>
          <a:graphicData uri="http://schemas.openxmlformats.org/presentationml/2006/ole">
            <mc:AlternateContent xmlns:mc="http://schemas.openxmlformats.org/markup-compatibility/2006">
              <mc:Choice xmlns:v="urn:schemas-microsoft-com:vml" Requires="v">
                <p:oleObj spid="_x0000_s4402" name="Acrobat Document" r:id="rId6" imgW="5667037" imgH="8019948" progId="AcroExch.Document.DC">
                  <p:embed/>
                </p:oleObj>
              </mc:Choice>
              <mc:Fallback>
                <p:oleObj name="Acrobat Document" r:id="rId6" imgW="5667037" imgH="8019948" progId="AcroExch.Document.DC">
                  <p:embed/>
                  <p:pic>
                    <p:nvPicPr>
                      <p:cNvPr id="0" name=""/>
                      <p:cNvPicPr/>
                      <p:nvPr/>
                    </p:nvPicPr>
                    <p:blipFill>
                      <a:blip r:embed="rId7"/>
                      <a:stretch>
                        <a:fillRect/>
                      </a:stretch>
                    </p:blipFill>
                    <p:spPr>
                      <a:xfrm>
                        <a:off x="3371387" y="1332559"/>
                        <a:ext cx="3111500" cy="4402137"/>
                      </a:xfrm>
                      <a:prstGeom prst="rect">
                        <a:avLst/>
                      </a:prstGeom>
                      <a:ln>
                        <a:solidFill>
                          <a:schemeClr val="tx1"/>
                        </a:solidFill>
                      </a:ln>
                    </p:spPr>
                  </p:pic>
                </p:oleObj>
              </mc:Fallback>
            </mc:AlternateContent>
          </a:graphicData>
        </a:graphic>
      </p:graphicFrame>
      <p:sp>
        <p:nvSpPr>
          <p:cNvPr id="9" name="正方形/長方形 8"/>
          <p:cNvSpPr/>
          <p:nvPr/>
        </p:nvSpPr>
        <p:spPr>
          <a:xfrm>
            <a:off x="8909787" y="226303"/>
            <a:ext cx="783000" cy="27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25" b="1" dirty="0" smtClean="0">
                <a:solidFill>
                  <a:schemeClr val="tx1"/>
                </a:solidFill>
              </a:rPr>
              <a:t>（６）</a:t>
            </a:r>
            <a:r>
              <a:rPr lang="ja-JP" altLang="en-US" sz="1225" b="1" dirty="0" smtClean="0">
                <a:solidFill>
                  <a:schemeClr val="tx1"/>
                </a:solidFill>
              </a:rPr>
              <a:t>－１</a:t>
            </a:r>
            <a:endParaRPr lang="ja-JP" altLang="en-US" sz="1225" b="1" dirty="0">
              <a:solidFill>
                <a:schemeClr val="tx1"/>
              </a:solidFill>
            </a:endParaRPr>
          </a:p>
        </p:txBody>
      </p:sp>
    </p:spTree>
    <p:extLst>
      <p:ext uri="{BB962C8B-B14F-4D97-AF65-F5344CB8AC3E}">
        <p14:creationId xmlns:p14="http://schemas.microsoft.com/office/powerpoint/2010/main" val="3655717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17"/>
          <p:cNvSpPr>
            <a:spLocks noChangeArrowheads="1"/>
          </p:cNvSpPr>
          <p:nvPr/>
        </p:nvSpPr>
        <p:spPr bwMode="auto">
          <a:xfrm>
            <a:off x="111734" y="419100"/>
            <a:ext cx="88017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defTabSz="914400" eaLnBrk="1" hangingPunct="1">
              <a:spcBef>
                <a:spcPct val="0"/>
              </a:spcBef>
              <a:buFontTx/>
              <a:buNone/>
            </a:pPr>
            <a:r>
              <a:rPr lang="ja-JP" altLang="en-US" sz="2000" b="1" dirty="0">
                <a:latin typeface="メイリオ" pitchFamily="50" charset="-128"/>
                <a:ea typeface="メイリオ" pitchFamily="50" charset="-128"/>
                <a:cs typeface="メイリオ" pitchFamily="50" charset="-128"/>
              </a:rPr>
              <a:t>　子育て施設木のぬくもり推進事業の効果検証</a:t>
            </a:r>
            <a:endParaRPr lang="en-US" altLang="ja-JP" sz="2000" b="1" dirty="0">
              <a:latin typeface="メイリオ" pitchFamily="50" charset="-128"/>
              <a:ea typeface="メイリオ" pitchFamily="50" charset="-128"/>
              <a:cs typeface="メイリオ" pitchFamily="50" charset="-128"/>
            </a:endParaRPr>
          </a:p>
        </p:txBody>
      </p:sp>
      <p:sp>
        <p:nvSpPr>
          <p:cNvPr id="6" name="正方形/長方形 2"/>
          <p:cNvSpPr>
            <a:spLocks noChangeArrowheads="1"/>
          </p:cNvSpPr>
          <p:nvPr/>
        </p:nvSpPr>
        <p:spPr bwMode="auto">
          <a:xfrm>
            <a:off x="5601072" y="454025"/>
            <a:ext cx="14382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400" b="1" dirty="0">
                <a:solidFill>
                  <a:srgbClr val="006600"/>
                </a:solidFill>
                <a:latin typeface="メイリオ" pitchFamily="50" charset="-128"/>
                <a:ea typeface="メイリオ" pitchFamily="50" charset="-128"/>
                <a:cs typeface="メイリオ" pitchFamily="50" charset="-128"/>
              </a:rPr>
              <a:t>(</a:t>
            </a:r>
            <a:r>
              <a:rPr lang="ja-JP" altLang="en-US" sz="1400" b="1" dirty="0">
                <a:solidFill>
                  <a:srgbClr val="006600"/>
                </a:solidFill>
                <a:latin typeface="メイリオ" pitchFamily="50" charset="-128"/>
                <a:ea typeface="メイリオ" pitchFamily="50" charset="-128"/>
                <a:cs typeface="メイリオ" pitchFamily="50" charset="-128"/>
              </a:rPr>
              <a:t>木育リーダー</a:t>
            </a:r>
            <a:r>
              <a:rPr lang="en-US" altLang="ja-JP" sz="1400" b="1" dirty="0">
                <a:solidFill>
                  <a:srgbClr val="006600"/>
                </a:solidFill>
                <a:latin typeface="メイリオ" pitchFamily="50" charset="-128"/>
                <a:ea typeface="メイリオ" pitchFamily="50" charset="-128"/>
                <a:cs typeface="メイリオ" pitchFamily="50" charset="-128"/>
              </a:rPr>
              <a:t>)</a:t>
            </a:r>
            <a:endParaRPr lang="ja-JP" altLang="en-US" sz="1400" b="1" dirty="0">
              <a:solidFill>
                <a:srgbClr val="006600"/>
              </a:solidFill>
              <a:latin typeface="メイリオ" pitchFamily="50" charset="-128"/>
              <a:ea typeface="メイリオ" pitchFamily="50" charset="-128"/>
              <a:cs typeface="メイリオ" pitchFamily="50" charset="-128"/>
            </a:endParaRPr>
          </a:p>
        </p:txBody>
      </p:sp>
      <p:cxnSp>
        <p:nvCxnSpPr>
          <p:cNvPr id="7" name="直線コネクタ 6"/>
          <p:cNvCxnSpPr/>
          <p:nvPr/>
        </p:nvCxnSpPr>
        <p:spPr>
          <a:xfrm>
            <a:off x="260926" y="784080"/>
            <a:ext cx="9332422"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sp>
        <p:nvSpPr>
          <p:cNvPr id="2" name="テキスト ボックス 1"/>
          <p:cNvSpPr txBox="1"/>
          <p:nvPr/>
        </p:nvSpPr>
        <p:spPr>
          <a:xfrm>
            <a:off x="260874" y="4427249"/>
            <a:ext cx="9332526" cy="584775"/>
          </a:xfrm>
          <a:prstGeom prst="rect">
            <a:avLst/>
          </a:prstGeom>
          <a:noFill/>
        </p:spPr>
        <p:txBody>
          <a:bodyPr wrap="square" rtlCol="0">
            <a:spAutoFit/>
          </a:bodyPr>
          <a:lstStyle/>
          <a:p>
            <a:r>
              <a:rPr lang="ja-JP" altLang="en-US" sz="1600" dirty="0">
                <a:latin typeface="+mn-ea"/>
              </a:rPr>
              <a:t>・床や壁等に木を使ったことにより、保護者や職員に変化があったと回答したの</a:t>
            </a:r>
            <a:r>
              <a:rPr lang="ja-JP" altLang="en-US" sz="1600" dirty="0" smtClean="0">
                <a:latin typeface="+mn-ea"/>
              </a:rPr>
              <a:t>は</a:t>
            </a:r>
            <a:endParaRPr lang="en-US" altLang="ja-JP" sz="1600" dirty="0" smtClean="0">
              <a:latin typeface="+mn-ea"/>
            </a:endParaRPr>
          </a:p>
          <a:p>
            <a:r>
              <a:rPr kumimoji="1" lang="ja-JP" altLang="en-US" sz="1600" dirty="0">
                <a:latin typeface="+mn-ea"/>
              </a:rPr>
              <a:t>　</a:t>
            </a:r>
            <a:r>
              <a:rPr kumimoji="1" lang="ja-JP" altLang="en-US" sz="1600" dirty="0" smtClean="0">
                <a:latin typeface="+mn-ea"/>
              </a:rPr>
              <a:t>　「</a:t>
            </a:r>
            <a:r>
              <a:rPr kumimoji="1" lang="ja-JP" altLang="en-US" sz="1600" dirty="0">
                <a:latin typeface="+mn-ea"/>
              </a:rPr>
              <a:t>とてもあった（</a:t>
            </a:r>
            <a:r>
              <a:rPr lang="en-US" altLang="ja-JP" sz="1600" dirty="0">
                <a:latin typeface="+mn-ea"/>
              </a:rPr>
              <a:t>27.5</a:t>
            </a:r>
            <a:r>
              <a:rPr kumimoji="1" lang="ja-JP" altLang="en-US" sz="1600" dirty="0">
                <a:latin typeface="+mn-ea"/>
              </a:rPr>
              <a:t>％）</a:t>
            </a:r>
            <a:r>
              <a:rPr kumimoji="1" lang="ja-JP" altLang="en-US" sz="1600" dirty="0" smtClean="0">
                <a:latin typeface="+mn-ea"/>
              </a:rPr>
              <a:t>」</a:t>
            </a:r>
            <a:r>
              <a:rPr lang="en-US" altLang="ja-JP" sz="1600" dirty="0" smtClean="0">
                <a:latin typeface="+mn-ea"/>
              </a:rPr>
              <a:t> </a:t>
            </a:r>
            <a:r>
              <a:rPr kumimoji="1" lang="ja-JP" altLang="en-US" sz="1600" dirty="0">
                <a:latin typeface="+mn-ea"/>
              </a:rPr>
              <a:t>「あった（</a:t>
            </a:r>
            <a:r>
              <a:rPr lang="en-US" altLang="ja-JP" sz="1600" dirty="0">
                <a:latin typeface="+mn-ea"/>
              </a:rPr>
              <a:t>63.0</a:t>
            </a:r>
            <a:r>
              <a:rPr kumimoji="1" lang="ja-JP" altLang="en-US" sz="1600" dirty="0">
                <a:latin typeface="+mn-ea"/>
              </a:rPr>
              <a:t>％）」を併せて</a:t>
            </a:r>
            <a:r>
              <a:rPr lang="en-US" altLang="ja-JP" sz="1600" dirty="0">
                <a:latin typeface="+mn-ea"/>
              </a:rPr>
              <a:t>90.5</a:t>
            </a:r>
            <a:r>
              <a:rPr kumimoji="1" lang="ja-JP" altLang="en-US" sz="1600" dirty="0">
                <a:latin typeface="+mn-ea"/>
              </a:rPr>
              <a:t>％。</a:t>
            </a:r>
            <a:endParaRPr lang="en-US" altLang="ja-JP" sz="1600" dirty="0">
              <a:latin typeface="+mn-ea"/>
            </a:endParaRPr>
          </a:p>
        </p:txBody>
      </p:sp>
      <p:sp>
        <p:nvSpPr>
          <p:cNvPr id="12" name="テキスト ボックス 11"/>
          <p:cNvSpPr txBox="1"/>
          <p:nvPr/>
        </p:nvSpPr>
        <p:spPr>
          <a:xfrm>
            <a:off x="260822" y="5206516"/>
            <a:ext cx="9358715" cy="584775"/>
          </a:xfrm>
          <a:prstGeom prst="rect">
            <a:avLst/>
          </a:prstGeom>
          <a:noFill/>
        </p:spPr>
        <p:txBody>
          <a:bodyPr wrap="square" rtlCol="0">
            <a:spAutoFit/>
          </a:bodyPr>
          <a:lstStyle/>
          <a:p>
            <a:r>
              <a:rPr lang="ja-JP" altLang="en-US" sz="1600" dirty="0">
                <a:latin typeface="+mn-ea"/>
              </a:rPr>
              <a:t>・今後も施設で床や壁等に木を使った取組みを進めていきたいとの回答したの</a:t>
            </a:r>
            <a:r>
              <a:rPr lang="ja-JP" altLang="en-US" sz="1600" dirty="0" smtClean="0">
                <a:latin typeface="+mn-ea"/>
              </a:rPr>
              <a:t>は</a:t>
            </a:r>
            <a:endParaRPr lang="en-US" altLang="ja-JP" sz="1600" dirty="0" smtClean="0">
              <a:latin typeface="+mn-ea"/>
            </a:endParaRPr>
          </a:p>
          <a:p>
            <a:r>
              <a:rPr lang="ja-JP" altLang="en-US" sz="1600" dirty="0">
                <a:latin typeface="+mn-ea"/>
              </a:rPr>
              <a:t>　</a:t>
            </a:r>
            <a:r>
              <a:rPr lang="ja-JP" altLang="en-US" sz="1600" dirty="0" smtClean="0">
                <a:latin typeface="+mn-ea"/>
              </a:rPr>
              <a:t>　「</a:t>
            </a:r>
            <a:r>
              <a:rPr lang="ja-JP" altLang="en-US" sz="1600" dirty="0">
                <a:latin typeface="+mn-ea"/>
              </a:rPr>
              <a:t>とても思う（</a:t>
            </a:r>
            <a:r>
              <a:rPr lang="en-US" altLang="ja-JP" sz="1600" dirty="0">
                <a:latin typeface="+mn-ea"/>
              </a:rPr>
              <a:t>38.4</a:t>
            </a:r>
            <a:r>
              <a:rPr lang="ja-JP" altLang="en-US" sz="1600" dirty="0">
                <a:latin typeface="+mn-ea"/>
              </a:rPr>
              <a:t>％）」「</a:t>
            </a:r>
            <a:r>
              <a:rPr lang="ja-JP" altLang="en-US" sz="1600" dirty="0" smtClean="0">
                <a:latin typeface="+mn-ea"/>
              </a:rPr>
              <a:t>思う</a:t>
            </a:r>
            <a:r>
              <a:rPr lang="ja-JP" altLang="en-US" sz="1600" dirty="0">
                <a:latin typeface="+mn-ea"/>
              </a:rPr>
              <a:t>（</a:t>
            </a:r>
            <a:r>
              <a:rPr lang="en-US" altLang="ja-JP" sz="1600" dirty="0">
                <a:latin typeface="+mn-ea"/>
              </a:rPr>
              <a:t>59.4</a:t>
            </a:r>
            <a:r>
              <a:rPr lang="ja-JP" altLang="en-US" sz="1600" dirty="0">
                <a:latin typeface="+mn-ea"/>
              </a:rPr>
              <a:t>％）」を併せて</a:t>
            </a:r>
            <a:r>
              <a:rPr lang="en-US" altLang="ja-JP" sz="1600" dirty="0">
                <a:latin typeface="+mn-ea"/>
              </a:rPr>
              <a:t>97.8</a:t>
            </a:r>
            <a:r>
              <a:rPr lang="ja-JP" altLang="en-US" sz="1600" dirty="0">
                <a:latin typeface="+mn-ea"/>
              </a:rPr>
              <a:t>％。</a:t>
            </a:r>
            <a:endParaRPr kumimoji="1" lang="en-US" altLang="ja-JP" sz="1600" dirty="0">
              <a:latin typeface="+mn-ea"/>
            </a:endParaRPr>
          </a:p>
        </p:txBody>
      </p:sp>
      <p:sp>
        <p:nvSpPr>
          <p:cNvPr id="28" name="テキスト ボックス 27">
            <a:extLst>
              <a:ext uri="{FF2B5EF4-FFF2-40B4-BE49-F238E27FC236}">
                <a16:creationId xmlns:a16="http://schemas.microsoft.com/office/drawing/2014/main" id="{4EDD3BE7-2B5A-43B2-AA01-ACC0E47823DB}"/>
              </a:ext>
            </a:extLst>
          </p:cNvPr>
          <p:cNvSpPr txBox="1"/>
          <p:nvPr/>
        </p:nvSpPr>
        <p:spPr>
          <a:xfrm>
            <a:off x="274805" y="5940569"/>
            <a:ext cx="9358715" cy="584775"/>
          </a:xfrm>
          <a:prstGeom prst="rect">
            <a:avLst/>
          </a:prstGeom>
          <a:noFill/>
        </p:spPr>
        <p:txBody>
          <a:bodyPr wrap="square" rtlCol="0">
            <a:spAutoFit/>
          </a:bodyPr>
          <a:lstStyle/>
          <a:p>
            <a:r>
              <a:rPr lang="ja-JP" altLang="en-US" sz="1600" dirty="0">
                <a:latin typeface="+mn-ea"/>
                <a:cs typeface="Meiryo UI" panose="020B0604030504040204" pitchFamily="50" charset="-128"/>
              </a:rPr>
              <a:t>・家庭でも、床や壁等に木を使いたいと思うと回答したの</a:t>
            </a:r>
            <a:r>
              <a:rPr lang="ja-JP" altLang="en-US" sz="1600" dirty="0" smtClean="0">
                <a:latin typeface="+mn-ea"/>
                <a:cs typeface="Meiryo UI" panose="020B0604030504040204" pitchFamily="50" charset="-128"/>
              </a:rPr>
              <a:t>は</a:t>
            </a:r>
            <a:endParaRPr lang="en-US" altLang="ja-JP" sz="1600" dirty="0" smtClean="0">
              <a:latin typeface="+mn-ea"/>
              <a:cs typeface="Meiryo UI" panose="020B0604030504040204" pitchFamily="50" charset="-128"/>
            </a:endParaRPr>
          </a:p>
          <a:p>
            <a:r>
              <a:rPr kumimoji="1" lang="ja-JP" altLang="en-US" sz="1600" dirty="0">
                <a:latin typeface="+mn-ea"/>
                <a:cs typeface="Meiryo UI" panose="020B0604030504040204" pitchFamily="50" charset="-128"/>
              </a:rPr>
              <a:t>　</a:t>
            </a:r>
            <a:r>
              <a:rPr kumimoji="1" lang="ja-JP" altLang="en-US" sz="1600" dirty="0" smtClean="0">
                <a:latin typeface="+mn-ea"/>
                <a:cs typeface="Meiryo UI" panose="020B0604030504040204" pitchFamily="50" charset="-128"/>
              </a:rPr>
              <a:t>　「</a:t>
            </a:r>
            <a:r>
              <a:rPr kumimoji="1" lang="ja-JP" altLang="en-US" sz="1600" dirty="0">
                <a:latin typeface="+mn-ea"/>
                <a:cs typeface="Meiryo UI" panose="020B0604030504040204" pitchFamily="50" charset="-128"/>
              </a:rPr>
              <a:t>とても思う（</a:t>
            </a:r>
            <a:r>
              <a:rPr lang="en-US" altLang="ja-JP" sz="1600" dirty="0">
                <a:latin typeface="+mn-ea"/>
                <a:cs typeface="Meiryo UI" panose="020B0604030504040204" pitchFamily="50" charset="-128"/>
              </a:rPr>
              <a:t>37.0</a:t>
            </a:r>
            <a:r>
              <a:rPr kumimoji="1" lang="ja-JP" altLang="en-US" sz="1600" dirty="0">
                <a:latin typeface="+mn-ea"/>
                <a:cs typeface="Meiryo UI" panose="020B0604030504040204" pitchFamily="50" charset="-128"/>
              </a:rPr>
              <a:t>％）」「思う（</a:t>
            </a:r>
            <a:r>
              <a:rPr lang="en-US" altLang="ja-JP" sz="1600" dirty="0">
                <a:latin typeface="+mn-ea"/>
                <a:cs typeface="Meiryo UI" panose="020B0604030504040204" pitchFamily="50" charset="-128"/>
              </a:rPr>
              <a:t>54.3</a:t>
            </a:r>
            <a:r>
              <a:rPr kumimoji="1" lang="ja-JP" altLang="en-US" sz="1600" dirty="0">
                <a:latin typeface="+mn-ea"/>
                <a:cs typeface="Meiryo UI" panose="020B0604030504040204" pitchFamily="50" charset="-128"/>
              </a:rPr>
              <a:t>％）」</a:t>
            </a:r>
            <a:r>
              <a:rPr lang="ja-JP" altLang="en-US" sz="1600" dirty="0">
                <a:latin typeface="+mn-ea"/>
                <a:cs typeface="Meiryo UI" panose="020B0604030504040204" pitchFamily="50" charset="-128"/>
              </a:rPr>
              <a:t>を</a:t>
            </a:r>
            <a:r>
              <a:rPr lang="ja-JP" altLang="en-US" sz="1600" dirty="0" smtClean="0">
                <a:latin typeface="+mn-ea"/>
                <a:cs typeface="Meiryo UI" panose="020B0604030504040204" pitchFamily="50" charset="-128"/>
              </a:rPr>
              <a:t>併せて</a:t>
            </a:r>
            <a:r>
              <a:rPr lang="en-US" altLang="ja-JP" sz="1600" dirty="0" smtClean="0">
                <a:latin typeface="+mn-ea"/>
                <a:cs typeface="Meiryo UI" panose="020B0604030504040204" pitchFamily="50" charset="-128"/>
              </a:rPr>
              <a:t>91.3</a:t>
            </a:r>
            <a:r>
              <a:rPr lang="ja-JP" altLang="en-US" sz="1600" dirty="0">
                <a:latin typeface="+mn-ea"/>
                <a:cs typeface="Meiryo UI" panose="020B0604030504040204" pitchFamily="50" charset="-128"/>
              </a:rPr>
              <a:t>％。</a:t>
            </a:r>
            <a:endParaRPr kumimoji="1" lang="ja-JP" altLang="en-US" sz="1600" dirty="0">
              <a:latin typeface="+mn-ea"/>
              <a:cs typeface="Meiryo UI" panose="020B0604030504040204" pitchFamily="50" charset="-128"/>
            </a:endParaRPr>
          </a:p>
        </p:txBody>
      </p:sp>
      <p:graphicFrame>
        <p:nvGraphicFramePr>
          <p:cNvPr id="13" name="グラフ 12">
            <a:extLst>
              <a:ext uri="{FF2B5EF4-FFF2-40B4-BE49-F238E27FC236}">
                <a16:creationId xmlns:a16="http://schemas.microsoft.com/office/drawing/2014/main" id="{720E1A6E-BF3C-49B4-867F-7C52305B5248}"/>
              </a:ext>
            </a:extLst>
          </p:cNvPr>
          <p:cNvGraphicFramePr>
            <a:graphicFrameLocks/>
          </p:cNvGraphicFramePr>
          <p:nvPr>
            <p:extLst>
              <p:ext uri="{D42A27DB-BD31-4B8C-83A1-F6EECF244321}">
                <p14:modId xmlns:p14="http://schemas.microsoft.com/office/powerpoint/2010/main" val="3373632242"/>
              </p:ext>
            </p:extLst>
          </p:nvPr>
        </p:nvGraphicFramePr>
        <p:xfrm>
          <a:off x="257090" y="902036"/>
          <a:ext cx="4640400" cy="1724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グラフ 17">
            <a:extLst>
              <a:ext uri="{FF2B5EF4-FFF2-40B4-BE49-F238E27FC236}">
                <a16:creationId xmlns:a16="http://schemas.microsoft.com/office/drawing/2014/main" id="{EB66A627-8B49-4083-8F17-89B01033DB64}"/>
              </a:ext>
            </a:extLst>
          </p:cNvPr>
          <p:cNvGraphicFramePr>
            <a:graphicFrameLocks/>
          </p:cNvGraphicFramePr>
          <p:nvPr>
            <p:extLst>
              <p:ext uri="{D42A27DB-BD31-4B8C-83A1-F6EECF244321}">
                <p14:modId xmlns:p14="http://schemas.microsoft.com/office/powerpoint/2010/main" val="1058884303"/>
              </p:ext>
            </p:extLst>
          </p:nvPr>
        </p:nvGraphicFramePr>
        <p:xfrm>
          <a:off x="4897662" y="901947"/>
          <a:ext cx="4640400" cy="1724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グラフ 18">
            <a:extLst>
              <a:ext uri="{FF2B5EF4-FFF2-40B4-BE49-F238E27FC236}">
                <a16:creationId xmlns:a16="http://schemas.microsoft.com/office/drawing/2014/main" id="{7A79856C-31D5-4C73-8E39-D9E50CED7C38}"/>
              </a:ext>
            </a:extLst>
          </p:cNvPr>
          <p:cNvGraphicFramePr>
            <a:graphicFrameLocks/>
          </p:cNvGraphicFramePr>
          <p:nvPr>
            <p:extLst>
              <p:ext uri="{D42A27DB-BD31-4B8C-83A1-F6EECF244321}">
                <p14:modId xmlns:p14="http://schemas.microsoft.com/office/powerpoint/2010/main" val="703776885"/>
              </p:ext>
            </p:extLst>
          </p:nvPr>
        </p:nvGraphicFramePr>
        <p:xfrm>
          <a:off x="257090" y="2620023"/>
          <a:ext cx="4640400" cy="1724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グラフ 19">
            <a:extLst>
              <a:ext uri="{FF2B5EF4-FFF2-40B4-BE49-F238E27FC236}">
                <a16:creationId xmlns:a16="http://schemas.microsoft.com/office/drawing/2014/main" id="{EC9222F1-D80C-47C7-9579-D906A883831F}"/>
              </a:ext>
            </a:extLst>
          </p:cNvPr>
          <p:cNvGraphicFramePr>
            <a:graphicFrameLocks/>
          </p:cNvGraphicFramePr>
          <p:nvPr>
            <p:extLst>
              <p:ext uri="{D42A27DB-BD31-4B8C-83A1-F6EECF244321}">
                <p14:modId xmlns:p14="http://schemas.microsoft.com/office/powerpoint/2010/main" val="4011386942"/>
              </p:ext>
            </p:extLst>
          </p:nvPr>
        </p:nvGraphicFramePr>
        <p:xfrm>
          <a:off x="4897662" y="2620023"/>
          <a:ext cx="4640400" cy="1724400"/>
        </p:xfrm>
        <a:graphic>
          <a:graphicData uri="http://schemas.openxmlformats.org/drawingml/2006/chart">
            <c:chart xmlns:c="http://schemas.openxmlformats.org/drawingml/2006/chart" xmlns:r="http://schemas.openxmlformats.org/officeDocument/2006/relationships" r:id="rId6"/>
          </a:graphicData>
        </a:graphic>
      </p:graphicFrame>
      <p:sp>
        <p:nvSpPr>
          <p:cNvPr id="15" name="正方形/長方形 14"/>
          <p:cNvSpPr/>
          <p:nvPr/>
        </p:nvSpPr>
        <p:spPr>
          <a:xfrm>
            <a:off x="8909787" y="226303"/>
            <a:ext cx="783000" cy="27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25" b="1" dirty="0" smtClean="0">
                <a:solidFill>
                  <a:schemeClr val="tx1"/>
                </a:solidFill>
              </a:rPr>
              <a:t>（６）</a:t>
            </a:r>
            <a:r>
              <a:rPr lang="ja-JP" altLang="en-US" sz="1225" b="1" dirty="0" smtClean="0">
                <a:solidFill>
                  <a:schemeClr val="tx1"/>
                </a:solidFill>
              </a:rPr>
              <a:t>－１</a:t>
            </a:r>
            <a:endParaRPr lang="ja-JP" altLang="en-US" sz="1225" b="1" dirty="0">
              <a:solidFill>
                <a:schemeClr val="tx1"/>
              </a:solidFill>
            </a:endParaRPr>
          </a:p>
        </p:txBody>
      </p:sp>
    </p:spTree>
    <p:extLst>
      <p:ext uri="{BB962C8B-B14F-4D97-AF65-F5344CB8AC3E}">
        <p14:creationId xmlns:p14="http://schemas.microsoft.com/office/powerpoint/2010/main" val="3682794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17"/>
          <p:cNvSpPr>
            <a:spLocks noChangeArrowheads="1"/>
          </p:cNvSpPr>
          <p:nvPr/>
        </p:nvSpPr>
        <p:spPr bwMode="auto">
          <a:xfrm>
            <a:off x="111735" y="419100"/>
            <a:ext cx="88055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defTabSz="914400" eaLnBrk="1" hangingPunct="1">
              <a:spcBef>
                <a:spcPct val="0"/>
              </a:spcBef>
              <a:buFontTx/>
              <a:buNone/>
            </a:pPr>
            <a:r>
              <a:rPr lang="ja-JP" altLang="en-US" sz="2000" b="1" dirty="0">
                <a:latin typeface="メイリオ" pitchFamily="50" charset="-128"/>
                <a:ea typeface="メイリオ" pitchFamily="50" charset="-128"/>
                <a:cs typeface="メイリオ" pitchFamily="50" charset="-128"/>
              </a:rPr>
              <a:t>　子育て施設木のぬくもり推進事業の効果検証</a:t>
            </a:r>
            <a:endParaRPr lang="en-US" altLang="ja-JP" sz="2000" b="1" dirty="0">
              <a:latin typeface="メイリオ" pitchFamily="50" charset="-128"/>
              <a:ea typeface="メイリオ" pitchFamily="50" charset="-128"/>
              <a:cs typeface="メイリオ" pitchFamily="50" charset="-128"/>
            </a:endParaRPr>
          </a:p>
        </p:txBody>
      </p:sp>
      <p:sp>
        <p:nvSpPr>
          <p:cNvPr id="6" name="正方形/長方形 2"/>
          <p:cNvSpPr>
            <a:spLocks noChangeArrowheads="1"/>
          </p:cNvSpPr>
          <p:nvPr/>
        </p:nvSpPr>
        <p:spPr bwMode="auto">
          <a:xfrm>
            <a:off x="5529064" y="445526"/>
            <a:ext cx="14382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400" b="1" dirty="0">
                <a:solidFill>
                  <a:srgbClr val="006600"/>
                </a:solidFill>
                <a:latin typeface="メイリオ" pitchFamily="50" charset="-128"/>
                <a:ea typeface="メイリオ" pitchFamily="50" charset="-128"/>
                <a:cs typeface="メイリオ" pitchFamily="50" charset="-128"/>
              </a:rPr>
              <a:t>(</a:t>
            </a:r>
            <a:r>
              <a:rPr lang="ja-JP" altLang="en-US" sz="1400" b="1" dirty="0">
                <a:solidFill>
                  <a:srgbClr val="006600"/>
                </a:solidFill>
                <a:latin typeface="メイリオ" pitchFamily="50" charset="-128"/>
                <a:ea typeface="メイリオ" pitchFamily="50" charset="-128"/>
                <a:cs typeface="メイリオ" pitchFamily="50" charset="-128"/>
              </a:rPr>
              <a:t>木育リーダー</a:t>
            </a:r>
            <a:r>
              <a:rPr lang="en-US" altLang="ja-JP" sz="1400" b="1" dirty="0">
                <a:solidFill>
                  <a:srgbClr val="006600"/>
                </a:solidFill>
                <a:latin typeface="メイリオ" pitchFamily="50" charset="-128"/>
                <a:ea typeface="メイリオ" pitchFamily="50" charset="-128"/>
                <a:cs typeface="メイリオ" pitchFamily="50" charset="-128"/>
              </a:rPr>
              <a:t>)</a:t>
            </a:r>
            <a:endParaRPr lang="ja-JP" altLang="en-US" sz="1400" b="1" dirty="0">
              <a:solidFill>
                <a:srgbClr val="006600"/>
              </a:solidFill>
              <a:latin typeface="メイリオ" pitchFamily="50" charset="-128"/>
              <a:ea typeface="メイリオ" pitchFamily="50" charset="-128"/>
              <a:cs typeface="メイリオ" pitchFamily="50" charset="-128"/>
            </a:endParaRPr>
          </a:p>
        </p:txBody>
      </p:sp>
      <p:cxnSp>
        <p:nvCxnSpPr>
          <p:cNvPr id="7" name="直線コネクタ 6"/>
          <p:cNvCxnSpPr/>
          <p:nvPr/>
        </p:nvCxnSpPr>
        <p:spPr>
          <a:xfrm>
            <a:off x="260926" y="784080"/>
            <a:ext cx="9332422"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sp>
        <p:nvSpPr>
          <p:cNvPr id="3" name="テキスト ボックス 2"/>
          <p:cNvSpPr txBox="1"/>
          <p:nvPr/>
        </p:nvSpPr>
        <p:spPr>
          <a:xfrm>
            <a:off x="260156" y="4409552"/>
            <a:ext cx="8436490" cy="338554"/>
          </a:xfrm>
          <a:prstGeom prst="rect">
            <a:avLst/>
          </a:prstGeom>
          <a:noFill/>
        </p:spPr>
        <p:txBody>
          <a:bodyPr wrap="square" rtlCol="0">
            <a:spAutoFit/>
          </a:bodyPr>
          <a:lstStyle/>
          <a:p>
            <a:r>
              <a:rPr lang="ja-JP" altLang="en-US" sz="1600" dirty="0">
                <a:latin typeface="+mn-ea"/>
                <a:cs typeface="Meiryo UI" panose="020B0604030504040204" pitchFamily="50" charset="-128"/>
              </a:rPr>
              <a:t>・施設での取組みを通して「木育」を知ったと回答したのは、</a:t>
            </a:r>
            <a:r>
              <a:rPr lang="en-US" altLang="ja-JP" sz="1600" dirty="0">
                <a:latin typeface="+mn-ea"/>
                <a:cs typeface="Meiryo UI" panose="020B0604030504040204" pitchFamily="50" charset="-128"/>
              </a:rPr>
              <a:t>68.1</a:t>
            </a:r>
            <a:r>
              <a:rPr lang="ja-JP" altLang="en-US" sz="1600" dirty="0">
                <a:latin typeface="+mn-ea"/>
                <a:cs typeface="Meiryo UI" panose="020B0604030504040204" pitchFamily="50" charset="-128"/>
              </a:rPr>
              <a:t>％</a:t>
            </a:r>
            <a:r>
              <a:rPr kumimoji="1" lang="ja-JP" altLang="en-US" sz="1600" dirty="0">
                <a:latin typeface="+mn-ea"/>
                <a:cs typeface="Meiryo UI" panose="020B0604030504040204" pitchFamily="50" charset="-128"/>
              </a:rPr>
              <a:t>。</a:t>
            </a:r>
          </a:p>
        </p:txBody>
      </p:sp>
      <p:sp>
        <p:nvSpPr>
          <p:cNvPr id="12" name="テキスト ボックス 11"/>
          <p:cNvSpPr txBox="1"/>
          <p:nvPr/>
        </p:nvSpPr>
        <p:spPr>
          <a:xfrm>
            <a:off x="260156" y="5460437"/>
            <a:ext cx="9281568" cy="584775"/>
          </a:xfrm>
          <a:prstGeom prst="rect">
            <a:avLst/>
          </a:prstGeom>
          <a:noFill/>
        </p:spPr>
        <p:txBody>
          <a:bodyPr wrap="square" rtlCol="0">
            <a:spAutoFit/>
          </a:bodyPr>
          <a:lstStyle/>
          <a:p>
            <a:r>
              <a:rPr lang="ja-JP" altLang="en-US" sz="1600" dirty="0">
                <a:latin typeface="+mn-ea"/>
                <a:cs typeface="Meiryo UI" panose="020B0604030504040204" pitchFamily="50" charset="-128"/>
              </a:rPr>
              <a:t>・「木育」や内装に木を使った取組みを他の施設や地域に広くＰＲしていこうと思っていると回答したの</a:t>
            </a:r>
            <a:r>
              <a:rPr lang="ja-JP" altLang="en-US" sz="1600" dirty="0" smtClean="0">
                <a:latin typeface="+mn-ea"/>
                <a:cs typeface="Meiryo UI" panose="020B0604030504040204" pitchFamily="50" charset="-128"/>
              </a:rPr>
              <a:t>は</a:t>
            </a:r>
            <a:endParaRPr lang="en-US" altLang="ja-JP" sz="1600" dirty="0" smtClean="0">
              <a:latin typeface="+mn-ea"/>
              <a:cs typeface="Meiryo UI" panose="020B0604030504040204" pitchFamily="50" charset="-128"/>
            </a:endParaRPr>
          </a:p>
          <a:p>
            <a:r>
              <a:rPr lang="ja-JP" altLang="en-US" sz="1600" dirty="0">
                <a:latin typeface="+mn-ea"/>
                <a:cs typeface="Meiryo UI" panose="020B0604030504040204" pitchFamily="50" charset="-128"/>
              </a:rPr>
              <a:t>　</a:t>
            </a:r>
            <a:r>
              <a:rPr lang="ja-JP" altLang="en-US" sz="1600" dirty="0" smtClean="0">
                <a:latin typeface="+mn-ea"/>
                <a:cs typeface="Meiryo UI" panose="020B0604030504040204" pitchFamily="50" charset="-128"/>
              </a:rPr>
              <a:t>　「とても</a:t>
            </a:r>
            <a:r>
              <a:rPr lang="ja-JP" altLang="en-US" sz="1600" dirty="0">
                <a:latin typeface="+mn-ea"/>
                <a:cs typeface="Meiryo UI" panose="020B0604030504040204" pitchFamily="50" charset="-128"/>
              </a:rPr>
              <a:t>思っている（</a:t>
            </a:r>
            <a:r>
              <a:rPr lang="en-US" altLang="ja-JP" sz="1600" dirty="0">
                <a:latin typeface="+mn-ea"/>
                <a:cs typeface="Meiryo UI" panose="020B0604030504040204" pitchFamily="50" charset="-128"/>
              </a:rPr>
              <a:t>13.8</a:t>
            </a:r>
            <a:r>
              <a:rPr lang="ja-JP" altLang="en-US" sz="1600" dirty="0">
                <a:latin typeface="+mn-ea"/>
                <a:cs typeface="Meiryo UI" panose="020B0604030504040204" pitchFamily="50" charset="-128"/>
              </a:rPr>
              <a:t>％）」「思っている（</a:t>
            </a:r>
            <a:r>
              <a:rPr lang="en-US" altLang="ja-JP" sz="1600" dirty="0">
                <a:latin typeface="+mn-ea"/>
                <a:cs typeface="Meiryo UI" panose="020B0604030504040204" pitchFamily="50" charset="-128"/>
              </a:rPr>
              <a:t>70.3</a:t>
            </a:r>
            <a:r>
              <a:rPr lang="ja-JP" altLang="en-US" sz="1600" dirty="0">
                <a:latin typeface="+mn-ea"/>
                <a:cs typeface="Meiryo UI" panose="020B0604030504040204" pitchFamily="50" charset="-128"/>
              </a:rPr>
              <a:t>％）」を</a:t>
            </a:r>
            <a:r>
              <a:rPr lang="ja-JP" altLang="en-US" sz="1600" dirty="0" smtClean="0">
                <a:latin typeface="+mn-ea"/>
                <a:cs typeface="Meiryo UI" panose="020B0604030504040204" pitchFamily="50" charset="-128"/>
              </a:rPr>
              <a:t>併せて</a:t>
            </a:r>
            <a:r>
              <a:rPr lang="en-US" altLang="ja-JP" sz="1600" dirty="0" smtClean="0">
                <a:latin typeface="+mn-ea"/>
                <a:cs typeface="Meiryo UI" panose="020B0604030504040204" pitchFamily="50" charset="-128"/>
              </a:rPr>
              <a:t>84.1</a:t>
            </a:r>
            <a:r>
              <a:rPr lang="ja-JP" altLang="en-US" sz="1600" dirty="0">
                <a:latin typeface="+mn-ea"/>
                <a:cs typeface="Meiryo UI" panose="020B0604030504040204" pitchFamily="50" charset="-128"/>
              </a:rPr>
              <a:t>％。</a:t>
            </a:r>
            <a:endParaRPr lang="en-US" altLang="ja-JP" sz="1600" dirty="0">
              <a:latin typeface="+mn-ea"/>
              <a:cs typeface="Meiryo UI" panose="020B0604030504040204" pitchFamily="50" charset="-128"/>
            </a:endParaRPr>
          </a:p>
        </p:txBody>
      </p:sp>
      <p:sp>
        <p:nvSpPr>
          <p:cNvPr id="20" name="テキスト ボックス 19">
            <a:extLst>
              <a:ext uri="{FF2B5EF4-FFF2-40B4-BE49-F238E27FC236}">
                <a16:creationId xmlns:a16="http://schemas.microsoft.com/office/drawing/2014/main" id="{6A8830D5-0D5B-411A-8D9C-E46C1879E3B0}"/>
              </a:ext>
            </a:extLst>
          </p:cNvPr>
          <p:cNvSpPr txBox="1"/>
          <p:nvPr/>
        </p:nvSpPr>
        <p:spPr>
          <a:xfrm>
            <a:off x="260156" y="4811884"/>
            <a:ext cx="9281569" cy="584775"/>
          </a:xfrm>
          <a:prstGeom prst="rect">
            <a:avLst/>
          </a:prstGeom>
          <a:noFill/>
        </p:spPr>
        <p:txBody>
          <a:bodyPr wrap="square" rtlCol="0">
            <a:spAutoFit/>
          </a:bodyPr>
          <a:lstStyle/>
          <a:p>
            <a:r>
              <a:rPr lang="ja-JP" altLang="en-US" sz="1600" dirty="0">
                <a:latin typeface="+mn-ea"/>
                <a:cs typeface="Meiryo UI" panose="020B0604030504040204" pitchFamily="50" charset="-128"/>
              </a:rPr>
              <a:t>・「木育」の取組みを今後も続けていくべきと回答したの</a:t>
            </a:r>
            <a:r>
              <a:rPr lang="ja-JP" altLang="en-US" sz="1600" dirty="0" smtClean="0">
                <a:latin typeface="+mn-ea"/>
                <a:cs typeface="Meiryo UI" panose="020B0604030504040204" pitchFamily="50" charset="-128"/>
              </a:rPr>
              <a:t>は</a:t>
            </a:r>
            <a:endParaRPr lang="en-US" altLang="ja-JP" sz="1600" dirty="0">
              <a:latin typeface="+mn-ea"/>
              <a:cs typeface="Meiryo UI" panose="020B0604030504040204" pitchFamily="50" charset="-128"/>
            </a:endParaRPr>
          </a:p>
          <a:p>
            <a:r>
              <a:rPr lang="ja-JP" altLang="en-US" sz="1600" dirty="0" smtClean="0">
                <a:latin typeface="+mn-ea"/>
              </a:rPr>
              <a:t>　　「</a:t>
            </a:r>
            <a:r>
              <a:rPr lang="ja-JP" altLang="en-US" sz="1600" dirty="0">
                <a:latin typeface="+mn-ea"/>
              </a:rPr>
              <a:t>とても思う（</a:t>
            </a:r>
            <a:r>
              <a:rPr lang="en-US" altLang="ja-JP" sz="1600" dirty="0">
                <a:latin typeface="+mn-ea"/>
              </a:rPr>
              <a:t>37.0</a:t>
            </a:r>
            <a:r>
              <a:rPr lang="ja-JP" altLang="en-US" sz="1600" dirty="0">
                <a:latin typeface="+mn-ea"/>
              </a:rPr>
              <a:t>％）」「思う（</a:t>
            </a:r>
            <a:r>
              <a:rPr lang="en-US" altLang="ja-JP" sz="1600" dirty="0">
                <a:latin typeface="+mn-ea"/>
              </a:rPr>
              <a:t>60.9</a:t>
            </a:r>
            <a:r>
              <a:rPr lang="ja-JP" altLang="en-US" sz="1600" dirty="0">
                <a:latin typeface="+mn-ea"/>
              </a:rPr>
              <a:t>％）」を</a:t>
            </a:r>
            <a:r>
              <a:rPr lang="ja-JP" altLang="en-US" sz="1600" dirty="0" smtClean="0">
                <a:latin typeface="+mn-ea"/>
              </a:rPr>
              <a:t>併せて</a:t>
            </a:r>
            <a:r>
              <a:rPr lang="en-US" altLang="ja-JP" sz="1600" dirty="0" smtClean="0">
                <a:latin typeface="+mn-ea"/>
              </a:rPr>
              <a:t> </a:t>
            </a:r>
            <a:r>
              <a:rPr lang="en-US" altLang="ja-JP" sz="1600" dirty="0">
                <a:latin typeface="+mn-ea"/>
              </a:rPr>
              <a:t>97.9</a:t>
            </a:r>
            <a:r>
              <a:rPr lang="ja-JP" altLang="en-US" sz="1600" dirty="0">
                <a:latin typeface="+mn-ea"/>
              </a:rPr>
              <a:t>％。</a:t>
            </a:r>
            <a:endParaRPr kumimoji="1" lang="ja-JP" altLang="en-US" sz="1600" dirty="0">
              <a:latin typeface="+mn-ea"/>
              <a:cs typeface="Meiryo UI" panose="020B0604030504040204" pitchFamily="50" charset="-128"/>
            </a:endParaRPr>
          </a:p>
        </p:txBody>
      </p:sp>
      <p:graphicFrame>
        <p:nvGraphicFramePr>
          <p:cNvPr id="11" name="グラフ 10">
            <a:extLst>
              <a:ext uri="{FF2B5EF4-FFF2-40B4-BE49-F238E27FC236}">
                <a16:creationId xmlns:a16="http://schemas.microsoft.com/office/drawing/2014/main" id="{741E735A-51DD-4BED-BFEF-5E7C424BBB67}"/>
              </a:ext>
            </a:extLst>
          </p:cNvPr>
          <p:cNvGraphicFramePr>
            <a:graphicFrameLocks/>
          </p:cNvGraphicFramePr>
          <p:nvPr>
            <p:extLst>
              <p:ext uri="{D42A27DB-BD31-4B8C-83A1-F6EECF244321}">
                <p14:modId xmlns:p14="http://schemas.microsoft.com/office/powerpoint/2010/main" val="885453251"/>
              </p:ext>
            </p:extLst>
          </p:nvPr>
        </p:nvGraphicFramePr>
        <p:xfrm>
          <a:off x="256751" y="873741"/>
          <a:ext cx="4640400" cy="1724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グラフ 13">
            <a:extLst>
              <a:ext uri="{FF2B5EF4-FFF2-40B4-BE49-F238E27FC236}">
                <a16:creationId xmlns:a16="http://schemas.microsoft.com/office/drawing/2014/main" id="{9BD0D2C9-FBB4-474F-835A-2BFB85A52DF2}"/>
              </a:ext>
            </a:extLst>
          </p:cNvPr>
          <p:cNvGraphicFramePr>
            <a:graphicFrameLocks/>
          </p:cNvGraphicFramePr>
          <p:nvPr>
            <p:extLst>
              <p:ext uri="{D42A27DB-BD31-4B8C-83A1-F6EECF244321}">
                <p14:modId xmlns:p14="http://schemas.microsoft.com/office/powerpoint/2010/main" val="2704596475"/>
              </p:ext>
            </p:extLst>
          </p:nvPr>
        </p:nvGraphicFramePr>
        <p:xfrm>
          <a:off x="4897151" y="873741"/>
          <a:ext cx="4640400" cy="1724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グラフ 16">
            <a:extLst>
              <a:ext uri="{FF2B5EF4-FFF2-40B4-BE49-F238E27FC236}">
                <a16:creationId xmlns:a16="http://schemas.microsoft.com/office/drawing/2014/main" id="{8EF2D2D4-B730-48B4-BA09-3107E6C3AC9C}"/>
              </a:ext>
            </a:extLst>
          </p:cNvPr>
          <p:cNvGraphicFramePr>
            <a:graphicFrameLocks/>
          </p:cNvGraphicFramePr>
          <p:nvPr>
            <p:extLst>
              <p:ext uri="{D42A27DB-BD31-4B8C-83A1-F6EECF244321}">
                <p14:modId xmlns:p14="http://schemas.microsoft.com/office/powerpoint/2010/main" val="2766352039"/>
              </p:ext>
            </p:extLst>
          </p:nvPr>
        </p:nvGraphicFramePr>
        <p:xfrm>
          <a:off x="256751" y="2595492"/>
          <a:ext cx="4640400" cy="1724400"/>
        </p:xfrm>
        <a:graphic>
          <a:graphicData uri="http://schemas.openxmlformats.org/drawingml/2006/chart">
            <c:chart xmlns:c="http://schemas.openxmlformats.org/drawingml/2006/chart" xmlns:r="http://schemas.openxmlformats.org/officeDocument/2006/relationships" r:id="rId5"/>
          </a:graphicData>
        </a:graphic>
      </p:graphicFrame>
      <p:sp>
        <p:nvSpPr>
          <p:cNvPr id="19" name="テキスト ボックス 18"/>
          <p:cNvSpPr txBox="1"/>
          <p:nvPr/>
        </p:nvSpPr>
        <p:spPr>
          <a:xfrm>
            <a:off x="256751" y="6108990"/>
            <a:ext cx="9281568" cy="584775"/>
          </a:xfrm>
          <a:prstGeom prst="rect">
            <a:avLst/>
          </a:prstGeom>
          <a:noFill/>
        </p:spPr>
        <p:txBody>
          <a:bodyPr wrap="square" rtlCol="0">
            <a:spAutoFit/>
          </a:bodyPr>
          <a:lstStyle/>
          <a:p>
            <a:r>
              <a:rPr lang="ja-JP" altLang="en-US" sz="1600" dirty="0" smtClean="0">
                <a:latin typeface="+mn-ea"/>
                <a:cs typeface="Meiryo UI" panose="020B0604030504040204" pitchFamily="50" charset="-128"/>
              </a:rPr>
              <a:t>・</a:t>
            </a:r>
            <a:r>
              <a:rPr lang="en-US" altLang="ja-JP" sz="1600" b="1" dirty="0" smtClean="0">
                <a:solidFill>
                  <a:srgbClr val="FF0000"/>
                </a:solidFill>
                <a:latin typeface="+mn-ea"/>
                <a:cs typeface="Meiryo UI" panose="020B0604030504040204" pitchFamily="50" charset="-128"/>
              </a:rPr>
              <a:t>[</a:t>
            </a:r>
            <a:r>
              <a:rPr lang="ja-JP" altLang="en-US" sz="1600" b="1" dirty="0">
                <a:solidFill>
                  <a:srgbClr val="FF0000"/>
                </a:solidFill>
                <a:latin typeface="+mn-ea"/>
                <a:cs typeface="Meiryo UI" panose="020B0604030504040204" pitchFamily="50" charset="-128"/>
              </a:rPr>
              <a:t>新規</a:t>
            </a:r>
            <a:r>
              <a:rPr lang="en-US" altLang="ja-JP" sz="1600" b="1" dirty="0" smtClean="0">
                <a:solidFill>
                  <a:srgbClr val="FF0000"/>
                </a:solidFill>
                <a:latin typeface="+mn-ea"/>
                <a:cs typeface="Meiryo UI" panose="020B0604030504040204" pitchFamily="50" charset="-128"/>
              </a:rPr>
              <a:t>] </a:t>
            </a:r>
            <a:r>
              <a:rPr lang="ja-JP" altLang="en-US" sz="1600" dirty="0" smtClean="0">
                <a:latin typeface="+mn-ea"/>
                <a:cs typeface="Meiryo UI" panose="020B0604030504040204" pitchFamily="50" charset="-128"/>
              </a:rPr>
              <a:t>施設</a:t>
            </a:r>
            <a:r>
              <a:rPr lang="ja-JP" altLang="en-US" sz="1600" dirty="0">
                <a:latin typeface="+mn-ea"/>
                <a:cs typeface="Meiryo UI" panose="020B0604030504040204" pitchFamily="50" charset="-128"/>
              </a:rPr>
              <a:t>の木質化した空間に子どもたちが触れる・過ごす機会が多くなったと回答したの</a:t>
            </a:r>
            <a:r>
              <a:rPr lang="ja-JP" altLang="en-US" sz="1600" dirty="0" smtClean="0">
                <a:latin typeface="+mn-ea"/>
                <a:cs typeface="Meiryo UI" panose="020B0604030504040204" pitchFamily="50" charset="-128"/>
              </a:rPr>
              <a:t>は</a:t>
            </a:r>
            <a:endParaRPr lang="en-US" altLang="ja-JP" sz="1600" dirty="0" smtClean="0">
              <a:latin typeface="+mn-ea"/>
              <a:cs typeface="Meiryo UI" panose="020B0604030504040204" pitchFamily="50" charset="-128"/>
            </a:endParaRPr>
          </a:p>
          <a:p>
            <a:r>
              <a:rPr lang="ja-JP" altLang="en-US" sz="1600" dirty="0">
                <a:latin typeface="+mn-ea"/>
                <a:cs typeface="Meiryo UI" panose="020B0604030504040204" pitchFamily="50" charset="-128"/>
              </a:rPr>
              <a:t>　</a:t>
            </a:r>
            <a:r>
              <a:rPr lang="ja-JP" altLang="en-US" sz="1600" dirty="0" smtClean="0">
                <a:latin typeface="+mn-ea"/>
                <a:cs typeface="Meiryo UI" panose="020B0604030504040204" pitchFamily="50" charset="-128"/>
              </a:rPr>
              <a:t>　「</a:t>
            </a:r>
            <a:r>
              <a:rPr lang="ja-JP" altLang="en-US" sz="1600" dirty="0">
                <a:latin typeface="+mn-ea"/>
                <a:cs typeface="Meiryo UI" panose="020B0604030504040204" pitchFamily="50" charset="-128"/>
              </a:rPr>
              <a:t>とても思っている（</a:t>
            </a:r>
            <a:r>
              <a:rPr lang="en-US" altLang="ja-JP" sz="1600" dirty="0">
                <a:latin typeface="+mn-ea"/>
                <a:cs typeface="Meiryo UI" panose="020B0604030504040204" pitchFamily="50" charset="-128"/>
              </a:rPr>
              <a:t>23.2</a:t>
            </a:r>
            <a:r>
              <a:rPr lang="ja-JP" altLang="en-US" sz="1600" dirty="0">
                <a:latin typeface="+mn-ea"/>
                <a:cs typeface="Meiryo UI" panose="020B0604030504040204" pitchFamily="50" charset="-128"/>
              </a:rPr>
              <a:t>％）」「思っている（</a:t>
            </a:r>
            <a:r>
              <a:rPr lang="en-US" altLang="ja-JP" sz="1600" dirty="0">
                <a:latin typeface="+mn-ea"/>
                <a:cs typeface="Meiryo UI" panose="020B0604030504040204" pitchFamily="50" charset="-128"/>
              </a:rPr>
              <a:t>69.6</a:t>
            </a:r>
            <a:r>
              <a:rPr lang="ja-JP" altLang="en-US" sz="1600" dirty="0">
                <a:latin typeface="+mn-ea"/>
                <a:cs typeface="Meiryo UI" panose="020B0604030504040204" pitchFamily="50" charset="-128"/>
              </a:rPr>
              <a:t>％）」を</a:t>
            </a:r>
            <a:r>
              <a:rPr lang="ja-JP" altLang="en-US" sz="1600" dirty="0" smtClean="0">
                <a:latin typeface="+mn-ea"/>
                <a:cs typeface="Meiryo UI" panose="020B0604030504040204" pitchFamily="50" charset="-128"/>
              </a:rPr>
              <a:t>併せて</a:t>
            </a:r>
            <a:r>
              <a:rPr lang="en-US" altLang="ja-JP" sz="1600" dirty="0" smtClean="0">
                <a:latin typeface="+mn-ea"/>
                <a:cs typeface="Meiryo UI" panose="020B0604030504040204" pitchFamily="50" charset="-128"/>
              </a:rPr>
              <a:t>92.8</a:t>
            </a:r>
            <a:r>
              <a:rPr lang="ja-JP" altLang="en-US" sz="1600" dirty="0">
                <a:latin typeface="+mn-ea"/>
                <a:cs typeface="Meiryo UI" panose="020B0604030504040204" pitchFamily="50" charset="-128"/>
              </a:rPr>
              <a:t>％。</a:t>
            </a:r>
            <a:endParaRPr lang="en-US" altLang="ja-JP" sz="1600" dirty="0">
              <a:latin typeface="+mn-ea"/>
              <a:cs typeface="Meiryo UI" panose="020B0604030504040204" pitchFamily="50" charset="-128"/>
            </a:endParaRPr>
          </a:p>
        </p:txBody>
      </p:sp>
      <p:graphicFrame>
        <p:nvGraphicFramePr>
          <p:cNvPr id="22" name="グラフ 21">
            <a:extLst>
              <a:ext uri="{FF2B5EF4-FFF2-40B4-BE49-F238E27FC236}">
                <a16:creationId xmlns:a16="http://schemas.microsoft.com/office/drawing/2014/main" id="{B324A54F-D859-48C5-86FE-42BF47479741}"/>
              </a:ext>
            </a:extLst>
          </p:cNvPr>
          <p:cNvGraphicFramePr>
            <a:graphicFrameLocks/>
          </p:cNvGraphicFramePr>
          <p:nvPr>
            <p:extLst>
              <p:ext uri="{D42A27DB-BD31-4B8C-83A1-F6EECF244321}">
                <p14:modId xmlns:p14="http://schemas.microsoft.com/office/powerpoint/2010/main" val="2475964038"/>
              </p:ext>
            </p:extLst>
          </p:nvPr>
        </p:nvGraphicFramePr>
        <p:xfrm>
          <a:off x="4897151" y="2595492"/>
          <a:ext cx="4640400" cy="1724400"/>
        </p:xfrm>
        <a:graphic>
          <a:graphicData uri="http://schemas.openxmlformats.org/drawingml/2006/chart">
            <c:chart xmlns:c="http://schemas.openxmlformats.org/drawingml/2006/chart" xmlns:r="http://schemas.openxmlformats.org/officeDocument/2006/relationships" r:id="rId6"/>
          </a:graphicData>
        </a:graphic>
      </p:graphicFrame>
      <p:sp>
        <p:nvSpPr>
          <p:cNvPr id="2" name="テキスト ボックス 1"/>
          <p:cNvSpPr txBox="1"/>
          <p:nvPr/>
        </p:nvSpPr>
        <p:spPr>
          <a:xfrm>
            <a:off x="4870264" y="2540961"/>
            <a:ext cx="658800" cy="216000"/>
          </a:xfrm>
          <a:prstGeom prst="rect">
            <a:avLst/>
          </a:prstGeom>
          <a:solidFill>
            <a:schemeClr val="bg1"/>
          </a:solidFill>
          <a:ln w="19050">
            <a:solidFill>
              <a:srgbClr val="FF0000"/>
            </a:solidFill>
          </a:ln>
        </p:spPr>
        <p:txBody>
          <a:bodyPr wrap="square" rtlCol="0">
            <a:spAutoFit/>
          </a:bodyPr>
          <a:lstStyle/>
          <a:p>
            <a:pPr algn="ctr"/>
            <a:r>
              <a:rPr kumimoji="1" lang="ja-JP" altLang="en-US" sz="800" b="1" dirty="0">
                <a:solidFill>
                  <a:srgbClr val="FF0000"/>
                </a:solidFill>
                <a:latin typeface="ＭＳ ゴシック" panose="020B0609070205080204" pitchFamily="49" charset="-128"/>
                <a:ea typeface="ＭＳ ゴシック" panose="020B0609070205080204" pitchFamily="49" charset="-128"/>
              </a:rPr>
              <a:t>新規項目</a:t>
            </a:r>
          </a:p>
        </p:txBody>
      </p:sp>
      <p:sp>
        <p:nvSpPr>
          <p:cNvPr id="16" name="正方形/長方形 15"/>
          <p:cNvSpPr/>
          <p:nvPr/>
        </p:nvSpPr>
        <p:spPr>
          <a:xfrm>
            <a:off x="8909787" y="226303"/>
            <a:ext cx="783000" cy="27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25" b="1" dirty="0" smtClean="0">
                <a:solidFill>
                  <a:schemeClr val="tx1"/>
                </a:solidFill>
              </a:rPr>
              <a:t>（６）</a:t>
            </a:r>
            <a:r>
              <a:rPr lang="ja-JP" altLang="en-US" sz="1225" b="1" dirty="0" smtClean="0">
                <a:solidFill>
                  <a:schemeClr val="tx1"/>
                </a:solidFill>
              </a:rPr>
              <a:t>－１</a:t>
            </a:r>
            <a:endParaRPr lang="ja-JP" altLang="en-US" sz="1225" b="1" dirty="0">
              <a:solidFill>
                <a:schemeClr val="tx1"/>
              </a:solidFill>
            </a:endParaRPr>
          </a:p>
        </p:txBody>
      </p:sp>
    </p:spTree>
    <p:extLst>
      <p:ext uri="{BB962C8B-B14F-4D97-AF65-F5344CB8AC3E}">
        <p14:creationId xmlns:p14="http://schemas.microsoft.com/office/powerpoint/2010/main" val="352547189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3345</TotalTime>
  <Words>2247</Words>
  <Application>Microsoft Office PowerPoint</Application>
  <PresentationFormat>A4 210 x 297 mm</PresentationFormat>
  <Paragraphs>238</Paragraphs>
  <Slides>11</Slides>
  <Notes>11</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11</vt:i4>
      </vt:variant>
    </vt:vector>
  </HeadingPairs>
  <TitlesOfParts>
    <vt:vector size="19" baseType="lpstr">
      <vt:lpstr>Meiryo UI</vt:lpstr>
      <vt:lpstr>ＭＳ Ｐゴシック</vt:lpstr>
      <vt:lpstr>ＭＳ ゴシック</vt:lpstr>
      <vt:lpstr>メイリオ</vt:lpstr>
      <vt:lpstr>Arial</vt:lpstr>
      <vt:lpstr>Calibri</vt:lpstr>
      <vt:lpstr>Office ​​テーマ</vt:lpstr>
      <vt:lpstr>Acrobat Document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revision>277</cp:revision>
  <cp:lastPrinted>2021-06-17T01:01:28Z</cp:lastPrinted>
  <dcterms:created xsi:type="dcterms:W3CDTF">2018-06-07T02:44:10Z</dcterms:created>
  <dcterms:modified xsi:type="dcterms:W3CDTF">2021-07-02T06:32:40Z</dcterms:modified>
</cp:coreProperties>
</file>