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69" r:id="rId2"/>
    <p:sldId id="278" r:id="rId3"/>
    <p:sldId id="259" r:id="rId4"/>
    <p:sldId id="277" r:id="rId5"/>
    <p:sldId id="275" r:id="rId6"/>
    <p:sldId id="274" r:id="rId7"/>
  </p:sldIdLst>
  <p:sldSz cx="9906000" cy="6858000" type="A4"/>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CF1AB2-1976-4502-BF36-3FF5EA218861}" styleName="中間スタイル 4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D7AC3CCA-C797-4891-BE02-D94E43425B78}" styleName="スタイル (中間)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74" autoAdjust="0"/>
    <p:restoredTop sz="94660"/>
  </p:normalViewPr>
  <p:slideViewPr>
    <p:cSldViewPr>
      <p:cViewPr varScale="1">
        <p:scale>
          <a:sx n="70" d="100"/>
          <a:sy n="70" d="100"/>
        </p:scale>
        <p:origin x="1440" y="54"/>
      </p:cViewPr>
      <p:guideLst>
        <p:guide orient="horz" pos="2160"/>
        <p:guide pos="312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6967"/>
          </a:xfrm>
          <a:prstGeom prst="rect">
            <a:avLst/>
          </a:prstGeom>
        </p:spPr>
        <p:txBody>
          <a:bodyPr vert="horz" lIns="91833" tIns="45917" rIns="91833" bIns="459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6967"/>
          </a:xfrm>
          <a:prstGeom prst="rect">
            <a:avLst/>
          </a:prstGeom>
        </p:spPr>
        <p:txBody>
          <a:bodyPr vert="horz" lIns="91833" tIns="45917" rIns="91833" bIns="45917" rtlCol="0"/>
          <a:lstStyle>
            <a:lvl1pPr algn="r">
              <a:defRPr sz="1200"/>
            </a:lvl1pPr>
          </a:lstStyle>
          <a:p>
            <a:fld id="{5B1E5620-A63F-447A-A5ED-6699927C9EC5}" type="datetimeFigureOut">
              <a:rPr kumimoji="1" lang="ja-JP" altLang="en-US" smtClean="0"/>
              <a:t>2021/7/13</a:t>
            </a:fld>
            <a:endParaRPr kumimoji="1" lang="ja-JP" altLang="en-US"/>
          </a:p>
        </p:txBody>
      </p:sp>
      <p:sp>
        <p:nvSpPr>
          <p:cNvPr id="4" name="スライド イメージ プレースホルダー 3"/>
          <p:cNvSpPr>
            <a:spLocks noGrp="1" noRot="1" noChangeAspect="1"/>
          </p:cNvSpPr>
          <p:nvPr>
            <p:ph type="sldImg" idx="2"/>
          </p:nvPr>
        </p:nvSpPr>
        <p:spPr>
          <a:xfrm>
            <a:off x="712788" y="746125"/>
            <a:ext cx="5381625" cy="3725863"/>
          </a:xfrm>
          <a:prstGeom prst="rect">
            <a:avLst/>
          </a:prstGeom>
          <a:noFill/>
          <a:ln w="12700">
            <a:solidFill>
              <a:prstClr val="black"/>
            </a:solidFill>
          </a:ln>
        </p:spPr>
        <p:txBody>
          <a:bodyPr vert="horz" lIns="91833" tIns="45917" rIns="91833" bIns="45917" rtlCol="0" anchor="ctr"/>
          <a:lstStyle/>
          <a:p>
            <a:endParaRPr lang="ja-JP" altLang="en-US"/>
          </a:p>
        </p:txBody>
      </p:sp>
      <p:sp>
        <p:nvSpPr>
          <p:cNvPr id="5" name="ノート プレースホルダー 4"/>
          <p:cNvSpPr>
            <a:spLocks noGrp="1"/>
          </p:cNvSpPr>
          <p:nvPr>
            <p:ph type="body" sz="quarter" idx="3"/>
          </p:nvPr>
        </p:nvSpPr>
        <p:spPr>
          <a:xfrm>
            <a:off x="680720" y="4721186"/>
            <a:ext cx="5445760" cy="4472702"/>
          </a:xfrm>
          <a:prstGeom prst="rect">
            <a:avLst/>
          </a:prstGeom>
        </p:spPr>
        <p:txBody>
          <a:bodyPr vert="horz" lIns="91833" tIns="45917" rIns="91833" bIns="459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6"/>
            <a:ext cx="2949787" cy="496967"/>
          </a:xfrm>
          <a:prstGeom prst="rect">
            <a:avLst/>
          </a:prstGeom>
        </p:spPr>
        <p:txBody>
          <a:bodyPr vert="horz" lIns="91833" tIns="45917" rIns="91833" bIns="459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6"/>
            <a:ext cx="2949787" cy="496967"/>
          </a:xfrm>
          <a:prstGeom prst="rect">
            <a:avLst/>
          </a:prstGeom>
        </p:spPr>
        <p:txBody>
          <a:bodyPr vert="horz" lIns="91833" tIns="45917" rIns="91833" bIns="45917" rtlCol="0" anchor="b"/>
          <a:lstStyle>
            <a:lvl1pPr algn="r">
              <a:defRPr sz="1200"/>
            </a:lvl1pPr>
          </a:lstStyle>
          <a:p>
            <a:fld id="{E37AA9F0-080F-4B9B-BFD2-B2C4DD0FF2AB}" type="slidenum">
              <a:rPr kumimoji="1" lang="ja-JP" altLang="en-US" smtClean="0"/>
              <a:t>‹#›</a:t>
            </a:fld>
            <a:endParaRPr kumimoji="1" lang="ja-JP" altLang="en-US"/>
          </a:p>
        </p:txBody>
      </p:sp>
    </p:spTree>
    <p:extLst>
      <p:ext uri="{BB962C8B-B14F-4D97-AF65-F5344CB8AC3E}">
        <p14:creationId xmlns:p14="http://schemas.microsoft.com/office/powerpoint/2010/main" val="281298042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37AA9F0-080F-4B9B-BFD2-B2C4DD0FF2AB}" type="slidenum">
              <a:rPr kumimoji="1" lang="ja-JP" altLang="en-US" smtClean="0"/>
              <a:t>2</a:t>
            </a:fld>
            <a:endParaRPr kumimoji="1" lang="ja-JP" altLang="en-US"/>
          </a:p>
        </p:txBody>
      </p:sp>
    </p:spTree>
    <p:extLst>
      <p:ext uri="{BB962C8B-B14F-4D97-AF65-F5344CB8AC3E}">
        <p14:creationId xmlns:p14="http://schemas.microsoft.com/office/powerpoint/2010/main" val="767840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37AA9F0-080F-4B9B-BFD2-B2C4DD0FF2AB}" type="slidenum">
              <a:rPr kumimoji="1" lang="ja-JP" altLang="en-US" smtClean="0"/>
              <a:t>3</a:t>
            </a:fld>
            <a:endParaRPr kumimoji="1" lang="ja-JP" altLang="en-US"/>
          </a:p>
        </p:txBody>
      </p:sp>
    </p:spTree>
    <p:extLst>
      <p:ext uri="{BB962C8B-B14F-4D97-AF65-F5344CB8AC3E}">
        <p14:creationId xmlns:p14="http://schemas.microsoft.com/office/powerpoint/2010/main" val="9730533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E37AA9F0-080F-4B9B-BFD2-B2C4DD0FF2AB}" type="slidenum">
              <a:rPr kumimoji="1" lang="ja-JP" altLang="en-US" smtClean="0"/>
              <a:t>5</a:t>
            </a:fld>
            <a:endParaRPr kumimoji="1" lang="ja-JP" altLang="en-US"/>
          </a:p>
        </p:txBody>
      </p:sp>
    </p:spTree>
    <p:extLst>
      <p:ext uri="{BB962C8B-B14F-4D97-AF65-F5344CB8AC3E}">
        <p14:creationId xmlns:p14="http://schemas.microsoft.com/office/powerpoint/2010/main" val="25341122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40810378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2853103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39"/>
            <a:ext cx="2414588"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536575" y="274639"/>
            <a:ext cx="7078663"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35764887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27492608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42142783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536575"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448300" y="1600201"/>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41752640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1274536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10002316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30185435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13813659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12CD7FC-C024-48B8-A015-F8BFD3995369}" type="datetimeFigureOut">
              <a:rPr kumimoji="1" lang="ja-JP" altLang="en-US" smtClean="0"/>
              <a:t>2021/7/13</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34065461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2CD7FC-C024-48B8-A015-F8BFD3995369}" type="datetimeFigureOut">
              <a:rPr kumimoji="1" lang="ja-JP" altLang="en-US" smtClean="0"/>
              <a:t>2021/7/13</a:t>
            </a:fld>
            <a:endParaRPr kumimoji="1" lang="ja-JP" altLang="en-US"/>
          </a:p>
        </p:txBody>
      </p:sp>
      <p:sp>
        <p:nvSpPr>
          <p:cNvPr id="5" name="フッター プレースホルダー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6C8C7D-6245-46FD-82D6-E459A548FCB3}" type="slidenum">
              <a:rPr kumimoji="1" lang="ja-JP" altLang="en-US" smtClean="0"/>
              <a:t>‹#›</a:t>
            </a:fld>
            <a:endParaRPr kumimoji="1" lang="ja-JP" altLang="en-US"/>
          </a:p>
        </p:txBody>
      </p:sp>
    </p:spTree>
    <p:extLst>
      <p:ext uri="{BB962C8B-B14F-4D97-AF65-F5344CB8AC3E}">
        <p14:creationId xmlns:p14="http://schemas.microsoft.com/office/powerpoint/2010/main" val="135145345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4098" name="直線矢印コネクタ 10"/>
          <p:cNvCxnSpPr>
            <a:cxnSpLocks noChangeShapeType="1"/>
          </p:cNvCxnSpPr>
          <p:nvPr/>
        </p:nvCxnSpPr>
        <p:spPr bwMode="auto">
          <a:xfrm flipV="1">
            <a:off x="8360400" y="6886080"/>
            <a:ext cx="0" cy="3240"/>
          </a:xfrm>
          <a:prstGeom prst="straightConnector1">
            <a:avLst/>
          </a:prstGeom>
          <a:noFill/>
          <a:ln w="9525" algn="ctr">
            <a:solidFill>
              <a:srgbClr val="000000"/>
            </a:solidFill>
            <a:round/>
            <a:headEnd/>
            <a:tailEnd type="arrow" w="med" len="med"/>
          </a:ln>
          <a:extLst>
            <a:ext uri="{909E8E84-426E-40DD-AFC4-6F175D3DCCD1}">
              <a14:hiddenFill xmlns:a14="http://schemas.microsoft.com/office/drawing/2010/main">
                <a:noFill/>
              </a14:hiddenFill>
            </a:ext>
          </a:extLst>
        </p:spPr>
      </p:cxnSp>
      <p:sp>
        <p:nvSpPr>
          <p:cNvPr id="4099" name="正方形/長方形 17"/>
          <p:cNvSpPr>
            <a:spLocks noChangeArrowheads="1"/>
          </p:cNvSpPr>
          <p:nvPr/>
        </p:nvSpPr>
        <p:spPr bwMode="auto">
          <a:xfrm>
            <a:off x="544441" y="492480"/>
            <a:ext cx="876852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panose="020B0604020202020204" pitchFamily="34" charset="0"/>
              <a:buChar char="•"/>
              <a:defRPr kumimoji="1" sz="4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41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36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9pPr>
          </a:lstStyle>
          <a:p>
            <a:pPr defTabSz="622066">
              <a:spcBef>
                <a:spcPct val="0"/>
              </a:spcBef>
              <a:buNone/>
            </a:pPr>
            <a:r>
              <a:rPr lang="ja-JP" altLang="en-US" sz="2000" b="1" dirty="0" smtClean="0">
                <a:solidFill>
                  <a:srgbClr val="000000"/>
                </a:solidFill>
                <a:latin typeface="メイリオ" panose="020B0604030504040204" pitchFamily="50" charset="-128"/>
                <a:ea typeface="メイリオ" panose="020B0604030504040204" pitchFamily="50" charset="-128"/>
              </a:rPr>
              <a:t>（５</a:t>
            </a:r>
            <a:r>
              <a:rPr lang="ja-JP" altLang="en-US" sz="2000" b="1" dirty="0">
                <a:solidFill>
                  <a:srgbClr val="000000"/>
                </a:solidFill>
                <a:latin typeface="メイリオ" panose="020B0604030504040204" pitchFamily="50" charset="-128"/>
                <a:ea typeface="メイリオ" panose="020B0604030504040204" pitchFamily="50" charset="-128"/>
              </a:rPr>
              <a:t>）</a:t>
            </a:r>
            <a:r>
              <a:rPr lang="ja-JP" altLang="en-US" sz="2000" b="1" dirty="0" smtClean="0">
                <a:solidFill>
                  <a:srgbClr val="000000"/>
                </a:solidFill>
                <a:latin typeface="メイリオ" panose="020B0604030504040204" pitchFamily="50" charset="-128"/>
                <a:ea typeface="メイリオ" panose="020B0604030504040204" pitchFamily="50" charset="-128"/>
              </a:rPr>
              <a:t>持続的</a:t>
            </a:r>
            <a:r>
              <a:rPr lang="ja-JP" altLang="en-US" sz="2000" b="1" dirty="0">
                <a:solidFill>
                  <a:srgbClr val="000000"/>
                </a:solidFill>
                <a:latin typeface="メイリオ" panose="020B0604030504040204" pitchFamily="50" charset="-128"/>
                <a:ea typeface="メイリオ" panose="020B0604030504040204" pitchFamily="50" charset="-128"/>
              </a:rPr>
              <a:t>な森づくり推進事業（未利用木質資源（林地残材等）活用）</a:t>
            </a:r>
            <a:endParaRPr lang="ja-JP" altLang="en-US" sz="1633" b="1" dirty="0">
              <a:solidFill>
                <a:srgbClr val="000000"/>
              </a:solidFill>
              <a:latin typeface="メイリオ" panose="020B0604030504040204" pitchFamily="50" charset="-128"/>
              <a:ea typeface="メイリオ" panose="020B0604030504040204" pitchFamily="50" charset="-128"/>
            </a:endParaRPr>
          </a:p>
        </p:txBody>
      </p:sp>
      <p:cxnSp>
        <p:nvCxnSpPr>
          <p:cNvPr id="36" name="直線コネクタ 35"/>
          <p:cNvCxnSpPr/>
          <p:nvPr/>
        </p:nvCxnSpPr>
        <p:spPr>
          <a:xfrm>
            <a:off x="544441" y="836712"/>
            <a:ext cx="876852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sp>
        <p:nvSpPr>
          <p:cNvPr id="64" name="正方形/長方形 63"/>
          <p:cNvSpPr/>
          <p:nvPr/>
        </p:nvSpPr>
        <p:spPr>
          <a:xfrm>
            <a:off x="593041" y="1791291"/>
            <a:ext cx="8768520" cy="4506840"/>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a:lstStyle/>
          <a:p>
            <a:pPr>
              <a:defRPr/>
            </a:pPr>
            <a:endPar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事業概要</a:t>
            </a: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林業事業体や森林所有者、地域で活動する里山保全活動団体等に対する林地残材搬出用機械等の貸与や搬出された材を活用する木質</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バイオマス利用事業者等とのマッチングを行い、林地残材を継続的･安定的に搬出する仕組みづくりを担う事業者を選定し、運営を委託。</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○事業主体：大阪府</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endPar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○受託者　：特定非営利活動法人　日本森林ボランティア協会</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（提案公募により委託先選定）</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○契約期間：平成</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31</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日から令和</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月</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16</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日</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○搬出活動地：</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NPO</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やﾎﾞﾗﾝﾃｨｱ団体が里山保全活動を実施している地区 </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・持続的な森づくり推進事業を実施する地区　等</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088"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事業目標（</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令和元年度）</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・搬出活動参加延べ人数　</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300</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・搬出活動中核団体数　　</a:t>
            </a:r>
            <a:r>
              <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団体</a:t>
            </a:r>
            <a:endParaRPr lang="en-US" altLang="ja-JP" sz="1088"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ja-JP" altLang="en-US" sz="816"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defRPr/>
            </a:pP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当初事業計画</a:t>
            </a:r>
            <a:r>
              <a:rPr lang="en-US" altLang="ja-JP" sz="1088"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088" dirty="0">
              <a:solidFill>
                <a:schemeClr val="tx1"/>
              </a:solidFill>
              <a:latin typeface="ＭＳ ゴシック" panose="020B0609070205080204" pitchFamily="49" charset="-128"/>
              <a:ea typeface="ＭＳ ゴシック" panose="020B0609070205080204" pitchFamily="49" charset="-128"/>
            </a:endParaRPr>
          </a:p>
          <a:p>
            <a:pPr>
              <a:defRPr/>
            </a:pPr>
            <a:endParaRPr lang="en-US" altLang="ja-JP" sz="1088" dirty="0">
              <a:solidFill>
                <a:schemeClr val="tx1"/>
              </a:solidFill>
              <a:latin typeface="ＭＳ ゴシック" panose="020B0609070205080204" pitchFamily="49" charset="-128"/>
              <a:ea typeface="ＭＳ ゴシック" panose="020B0609070205080204" pitchFamily="49" charset="-128"/>
            </a:endParaRPr>
          </a:p>
          <a:p>
            <a:pPr>
              <a:defRPr/>
            </a:pPr>
            <a:endParaRPr lang="en-US" altLang="ja-JP" sz="1088" dirty="0">
              <a:solidFill>
                <a:schemeClr val="tx1"/>
              </a:solidFill>
              <a:latin typeface="ＭＳ ゴシック" panose="020B0609070205080204" pitchFamily="49" charset="-128"/>
              <a:ea typeface="ＭＳ ゴシック" panose="020B0609070205080204" pitchFamily="49" charset="-128"/>
            </a:endParaRPr>
          </a:p>
          <a:p>
            <a:pPr>
              <a:defRPr/>
            </a:pPr>
            <a:endParaRPr lang="en-US" altLang="ja-JP" sz="1088"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816" dirty="0">
                <a:solidFill>
                  <a:schemeClr val="tx1"/>
                </a:solidFill>
                <a:latin typeface="ＭＳ ゴシック" panose="020B0609070205080204" pitchFamily="49" charset="-128"/>
                <a:ea typeface="ＭＳ ゴシック" panose="020B0609070205080204" pitchFamily="49" charset="-128"/>
              </a:rPr>
              <a:t>    </a:t>
            </a:r>
            <a:endParaRPr lang="en-US" altLang="ja-JP" sz="816" dirty="0">
              <a:solidFill>
                <a:schemeClr val="tx1"/>
              </a:solidFill>
              <a:latin typeface="ＭＳ ゴシック" panose="020B0609070205080204" pitchFamily="49" charset="-128"/>
              <a:ea typeface="ＭＳ ゴシック" panose="020B0609070205080204" pitchFamily="49" charset="-128"/>
            </a:endParaRPr>
          </a:p>
          <a:p>
            <a:pPr>
              <a:defRPr/>
            </a:pPr>
            <a:r>
              <a:rPr lang="ja-JP" altLang="en-US" sz="816" dirty="0">
                <a:solidFill>
                  <a:schemeClr val="tx1"/>
                </a:solidFill>
                <a:latin typeface="ＭＳ ゴシック" panose="020B0609070205080204" pitchFamily="49" charset="-128"/>
                <a:ea typeface="ＭＳ ゴシック" panose="020B0609070205080204" pitchFamily="49" charset="-128"/>
                <a:cs typeface="メイリオ" panose="020B0604030504040204" pitchFamily="50" charset="-128"/>
              </a:rPr>
              <a:t>　　</a:t>
            </a:r>
            <a:endParaRPr lang="en-US" altLang="ja-JP" sz="816"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3" name="表 2"/>
          <p:cNvGraphicFramePr>
            <a:graphicFrameLocks noGrp="1"/>
          </p:cNvGraphicFramePr>
          <p:nvPr>
            <p:extLst>
              <p:ext uri="{D42A27DB-BD31-4B8C-83A1-F6EECF244321}">
                <p14:modId xmlns:p14="http://schemas.microsoft.com/office/powerpoint/2010/main" val="2550428651"/>
              </p:ext>
            </p:extLst>
          </p:nvPr>
        </p:nvGraphicFramePr>
        <p:xfrm>
          <a:off x="691321" y="5137131"/>
          <a:ext cx="3771362" cy="456994"/>
        </p:xfrm>
        <a:graphic>
          <a:graphicData uri="http://schemas.openxmlformats.org/drawingml/2006/table">
            <a:tbl>
              <a:tblPr firstRow="1" firstCol="1" bandRow="1">
                <a:tableStyleId>{5C22544A-7EE6-4342-B048-85BDC9FD1C3A}</a:tableStyleId>
              </a:tblPr>
              <a:tblGrid>
                <a:gridCol w="1050722">
                  <a:extLst>
                    <a:ext uri="{9D8B030D-6E8A-4147-A177-3AD203B41FA5}">
                      <a16:colId xmlns:a16="http://schemas.microsoft.com/office/drawing/2014/main" val="20000"/>
                    </a:ext>
                  </a:extLst>
                </a:gridCol>
                <a:gridCol w="663532">
                  <a:extLst>
                    <a:ext uri="{9D8B030D-6E8A-4147-A177-3AD203B41FA5}">
                      <a16:colId xmlns:a16="http://schemas.microsoft.com/office/drawing/2014/main" val="20001"/>
                    </a:ext>
                  </a:extLst>
                </a:gridCol>
                <a:gridCol w="514277">
                  <a:extLst>
                    <a:ext uri="{9D8B030D-6E8A-4147-A177-3AD203B41FA5}">
                      <a16:colId xmlns:a16="http://schemas.microsoft.com/office/drawing/2014/main" val="20002"/>
                    </a:ext>
                  </a:extLst>
                </a:gridCol>
                <a:gridCol w="514277">
                  <a:extLst>
                    <a:ext uri="{9D8B030D-6E8A-4147-A177-3AD203B41FA5}">
                      <a16:colId xmlns:a16="http://schemas.microsoft.com/office/drawing/2014/main" val="20003"/>
                    </a:ext>
                  </a:extLst>
                </a:gridCol>
                <a:gridCol w="514277">
                  <a:extLst>
                    <a:ext uri="{9D8B030D-6E8A-4147-A177-3AD203B41FA5}">
                      <a16:colId xmlns:a16="http://schemas.microsoft.com/office/drawing/2014/main" val="20004"/>
                    </a:ext>
                  </a:extLst>
                </a:gridCol>
                <a:gridCol w="514277">
                  <a:extLst>
                    <a:ext uri="{9D8B030D-6E8A-4147-A177-3AD203B41FA5}">
                      <a16:colId xmlns:a16="http://schemas.microsoft.com/office/drawing/2014/main" val="20005"/>
                    </a:ext>
                  </a:extLst>
                </a:gridCol>
              </a:tblGrid>
              <a:tr h="172931">
                <a:tc>
                  <a:txBody>
                    <a:bodyPr/>
                    <a:lstStyle/>
                    <a:p>
                      <a:pPr algn="ctr" fontAlgn="base">
                        <a:lnSpc>
                          <a:spcPts val="2000"/>
                        </a:lnSpc>
                        <a:spcAft>
                          <a:spcPts val="0"/>
                        </a:spcAft>
                      </a:pPr>
                      <a:r>
                        <a:rPr lang="ja-JP" sz="800" kern="100" dirty="0">
                          <a:effectLst/>
                          <a:latin typeface="HGSｺﾞｼｯｸM" panose="020B0600000000000000" pitchFamily="50" charset="-128"/>
                          <a:ea typeface="HGSｺﾞｼｯｸM" panose="020B0600000000000000" pitchFamily="50" charset="-128"/>
                        </a:rPr>
                        <a:t>年</a:t>
                      </a:r>
                      <a:r>
                        <a:rPr lang="ja-JP" altLang="en-US" sz="800" kern="100" dirty="0">
                          <a:effectLst/>
                          <a:latin typeface="HGSｺﾞｼｯｸM" panose="020B0600000000000000" pitchFamily="50" charset="-128"/>
                          <a:ea typeface="HGSｺﾞｼｯｸM" panose="020B0600000000000000" pitchFamily="50" charset="-128"/>
                        </a:rPr>
                        <a:t>　</a:t>
                      </a:r>
                      <a:r>
                        <a:rPr lang="ja-JP" sz="800" kern="100" dirty="0">
                          <a:effectLst/>
                          <a:latin typeface="HGSｺﾞｼｯｸM" panose="020B0600000000000000" pitchFamily="50" charset="-128"/>
                          <a:ea typeface="HGSｺﾞｼｯｸM" panose="020B0600000000000000" pitchFamily="50" charset="-128"/>
                        </a:rPr>
                        <a:t>度</a:t>
                      </a:r>
                      <a:endParaRPr lang="ja-JP" sz="800" kern="100" dirty="0">
                        <a:solidFill>
                          <a:schemeClr val="bg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ctr" fontAlgn="base">
                        <a:lnSpc>
                          <a:spcPts val="2000"/>
                        </a:lnSpc>
                        <a:spcAft>
                          <a:spcPts val="0"/>
                        </a:spcAft>
                      </a:pPr>
                      <a:r>
                        <a:rPr lang="ja-JP" altLang="en-US" sz="800" kern="100" dirty="0">
                          <a:effectLst/>
                          <a:latin typeface="HGSｺﾞｼｯｸM" panose="020B0600000000000000" pitchFamily="50" charset="-128"/>
                          <a:ea typeface="HGSｺﾞｼｯｸM" panose="020B0600000000000000" pitchFamily="50" charset="-128"/>
                        </a:rPr>
                        <a:t>全体計画</a:t>
                      </a:r>
                      <a:endParaRPr lang="ja-JP" sz="800" kern="100" dirty="0">
                        <a:solidFill>
                          <a:schemeClr val="bg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ctr" fontAlgn="base">
                        <a:lnSpc>
                          <a:spcPts val="2000"/>
                        </a:lnSpc>
                        <a:spcAft>
                          <a:spcPts val="0"/>
                        </a:spcAft>
                      </a:pPr>
                      <a:r>
                        <a:rPr lang="en-US" sz="800" kern="100" dirty="0">
                          <a:effectLst/>
                          <a:latin typeface="HGSｺﾞｼｯｸM" panose="020B0600000000000000" pitchFamily="50" charset="-128"/>
                          <a:ea typeface="HGSｺﾞｼｯｸM" panose="020B0600000000000000" pitchFamily="50" charset="-128"/>
                        </a:rPr>
                        <a:t>H28</a:t>
                      </a:r>
                      <a:endParaRPr lang="ja-JP" sz="700" kern="100" dirty="0">
                        <a:solidFill>
                          <a:schemeClr val="bg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ctr" fontAlgn="base">
                        <a:lnSpc>
                          <a:spcPts val="2000"/>
                        </a:lnSpc>
                        <a:spcAft>
                          <a:spcPts val="0"/>
                        </a:spcAft>
                      </a:pPr>
                      <a:r>
                        <a:rPr lang="en-US" sz="800" kern="100" dirty="0">
                          <a:effectLst/>
                          <a:latin typeface="HGSｺﾞｼｯｸM" panose="020B0600000000000000" pitchFamily="50" charset="-128"/>
                          <a:ea typeface="HGSｺﾞｼｯｸM" panose="020B0600000000000000" pitchFamily="50" charset="-128"/>
                        </a:rPr>
                        <a:t>H29</a:t>
                      </a:r>
                      <a:endParaRPr lang="ja-JP" sz="800" kern="100" dirty="0">
                        <a:solidFill>
                          <a:schemeClr val="bg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ctr" fontAlgn="base">
                        <a:lnSpc>
                          <a:spcPts val="2000"/>
                        </a:lnSpc>
                        <a:spcAft>
                          <a:spcPts val="0"/>
                        </a:spcAft>
                      </a:pPr>
                      <a:r>
                        <a:rPr lang="en-US" sz="800" kern="100" dirty="0">
                          <a:effectLst/>
                          <a:latin typeface="HGSｺﾞｼｯｸM" panose="020B0600000000000000" pitchFamily="50" charset="-128"/>
                          <a:ea typeface="HGSｺﾞｼｯｸM" panose="020B0600000000000000" pitchFamily="50" charset="-128"/>
                        </a:rPr>
                        <a:t>H30</a:t>
                      </a:r>
                      <a:endParaRPr lang="ja-JP" sz="800" kern="100" dirty="0">
                        <a:solidFill>
                          <a:schemeClr val="bg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ctr" fontAlgn="base">
                        <a:lnSpc>
                          <a:spcPts val="2000"/>
                        </a:lnSpc>
                        <a:spcAft>
                          <a:spcPts val="0"/>
                        </a:spcAft>
                      </a:pPr>
                      <a:r>
                        <a:rPr lang="en-US" sz="800" kern="100" dirty="0">
                          <a:effectLst/>
                          <a:latin typeface="HGSｺﾞｼｯｸM" panose="020B0600000000000000" pitchFamily="50" charset="-128"/>
                          <a:ea typeface="HGSｺﾞｼｯｸM" panose="020B0600000000000000" pitchFamily="50" charset="-128"/>
                        </a:rPr>
                        <a:t>R1</a:t>
                      </a:r>
                      <a:endParaRPr lang="ja-JP" sz="800" kern="100" dirty="0">
                        <a:solidFill>
                          <a:schemeClr val="bg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extLst>
                  <a:ext uri="{0D108BD9-81ED-4DB2-BD59-A6C34878D82A}">
                    <a16:rowId xmlns:a16="http://schemas.microsoft.com/office/drawing/2014/main" val="10000"/>
                  </a:ext>
                </a:extLst>
              </a:tr>
              <a:tr h="249349">
                <a:tc>
                  <a:txBody>
                    <a:bodyPr/>
                    <a:lstStyle/>
                    <a:p>
                      <a:pPr algn="ctr" fontAlgn="base">
                        <a:lnSpc>
                          <a:spcPts val="2000"/>
                        </a:lnSpc>
                        <a:spcAft>
                          <a:spcPts val="0"/>
                        </a:spcAft>
                      </a:pPr>
                      <a:r>
                        <a:rPr lang="ja-JP" altLang="en-US" sz="800" b="1" kern="100" dirty="0">
                          <a:solidFill>
                            <a:schemeClr val="lt1"/>
                          </a:solidFill>
                          <a:effectLst/>
                          <a:latin typeface="HGSｺﾞｼｯｸM" panose="020B0600000000000000" pitchFamily="50" charset="-128"/>
                          <a:ea typeface="HGSｺﾞｼｯｸM" panose="020B0600000000000000" pitchFamily="50" charset="-128"/>
                          <a:cs typeface="+mn-cs"/>
                        </a:rPr>
                        <a:t>事業費</a:t>
                      </a:r>
                      <a:endParaRPr lang="ja-JP" sz="800" b="1" kern="100" dirty="0">
                        <a:solidFill>
                          <a:schemeClr val="bg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r" fontAlgn="base">
                        <a:lnSpc>
                          <a:spcPts val="2000"/>
                        </a:lnSpc>
                        <a:spcAft>
                          <a:spcPts val="0"/>
                        </a:spcAft>
                      </a:pPr>
                      <a:r>
                        <a:rPr lang="en-US" altLang="ja-JP" sz="800" kern="100" dirty="0">
                          <a:solidFill>
                            <a:schemeClr val="tx1"/>
                          </a:solidFill>
                          <a:effectLst/>
                          <a:latin typeface="HGSｺﾞｼｯｸM" panose="020B0600000000000000" pitchFamily="50" charset="-128"/>
                          <a:ea typeface="HGSｺﾞｼｯｸM" panose="020B0600000000000000" pitchFamily="50" charset="-128"/>
                        </a:rPr>
                        <a:t>24,722</a:t>
                      </a:r>
                      <a:endParaRPr lang="ja-JP" sz="800" kern="100" dirty="0">
                        <a:solidFill>
                          <a:schemeClr val="tx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r" fontAlgn="base">
                        <a:lnSpc>
                          <a:spcPts val="2000"/>
                        </a:lnSpc>
                        <a:spcAft>
                          <a:spcPts val="0"/>
                        </a:spcAft>
                      </a:pPr>
                      <a:r>
                        <a:rPr lang="en-US" altLang="ja-JP" sz="800" kern="100" dirty="0">
                          <a:solidFill>
                            <a:schemeClr val="tx1"/>
                          </a:solidFill>
                          <a:effectLst/>
                          <a:latin typeface="HGSｺﾞｼｯｸM" panose="020B0600000000000000" pitchFamily="50" charset="-128"/>
                          <a:ea typeface="HGSｺﾞｼｯｸM" panose="020B0600000000000000" pitchFamily="50" charset="-128"/>
                        </a:rPr>
                        <a:t>2</a:t>
                      </a:r>
                      <a:r>
                        <a:rPr lang="en-US" sz="800" kern="100" dirty="0">
                          <a:solidFill>
                            <a:schemeClr val="tx1"/>
                          </a:solidFill>
                          <a:effectLst/>
                          <a:latin typeface="HGSｺﾞｼｯｸM" panose="020B0600000000000000" pitchFamily="50" charset="-128"/>
                          <a:ea typeface="HGSｺﾞｼｯｸM" panose="020B0600000000000000" pitchFamily="50" charset="-128"/>
                        </a:rPr>
                        <a:t>,851</a:t>
                      </a:r>
                      <a:endParaRPr lang="ja-JP" sz="800" kern="100" dirty="0">
                        <a:solidFill>
                          <a:schemeClr val="tx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r" fontAlgn="base">
                        <a:lnSpc>
                          <a:spcPts val="2000"/>
                        </a:lnSpc>
                        <a:spcAft>
                          <a:spcPts val="0"/>
                        </a:spcAft>
                      </a:pPr>
                      <a:r>
                        <a:rPr lang="en-US" sz="800" kern="100" dirty="0">
                          <a:solidFill>
                            <a:schemeClr val="tx1"/>
                          </a:solidFill>
                          <a:effectLst/>
                          <a:latin typeface="HGSｺﾞｼｯｸM" panose="020B0600000000000000" pitchFamily="50" charset="-128"/>
                          <a:ea typeface="HGSｺﾞｼｯｸM" panose="020B0600000000000000" pitchFamily="50" charset="-128"/>
                        </a:rPr>
                        <a:t>18,071</a:t>
                      </a:r>
                      <a:endParaRPr lang="ja-JP" sz="800" kern="100" dirty="0">
                        <a:solidFill>
                          <a:schemeClr val="tx1"/>
                        </a:solidFill>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r" fontAlgn="base">
                        <a:lnSpc>
                          <a:spcPts val="2000"/>
                        </a:lnSpc>
                        <a:spcAft>
                          <a:spcPts val="0"/>
                        </a:spcAft>
                      </a:pPr>
                      <a:r>
                        <a:rPr lang="en-US" sz="800" kern="100" dirty="0">
                          <a:effectLst/>
                          <a:latin typeface="HGSｺﾞｼｯｸM" panose="020B0600000000000000" pitchFamily="50" charset="-128"/>
                          <a:ea typeface="HGSｺﾞｼｯｸM" panose="020B0600000000000000" pitchFamily="50" charset="-128"/>
                        </a:rPr>
                        <a:t>2,400</a:t>
                      </a:r>
                      <a:endParaRPr lang="ja-JP" sz="800" kern="100" dirty="0">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tc>
                  <a:txBody>
                    <a:bodyPr/>
                    <a:lstStyle/>
                    <a:p>
                      <a:pPr algn="r" fontAlgn="base">
                        <a:lnSpc>
                          <a:spcPts val="2000"/>
                        </a:lnSpc>
                        <a:spcAft>
                          <a:spcPts val="0"/>
                        </a:spcAft>
                      </a:pPr>
                      <a:r>
                        <a:rPr lang="en-US" altLang="ja-JP" sz="800" kern="100" dirty="0">
                          <a:effectLst/>
                          <a:latin typeface="HGSｺﾞｼｯｸM" panose="020B0600000000000000" pitchFamily="50" charset="-128"/>
                          <a:ea typeface="HGSｺﾞｼｯｸM" panose="020B0600000000000000" pitchFamily="50" charset="-128"/>
                        </a:rPr>
                        <a:t>1</a:t>
                      </a:r>
                      <a:r>
                        <a:rPr lang="en-US" sz="800" kern="100" dirty="0">
                          <a:effectLst/>
                          <a:latin typeface="HGSｺﾞｼｯｸM" panose="020B0600000000000000" pitchFamily="50" charset="-128"/>
                          <a:ea typeface="HGSｺﾞｼｯｸM" panose="020B0600000000000000" pitchFamily="50" charset="-128"/>
                        </a:rPr>
                        <a:t>,</a:t>
                      </a:r>
                      <a:r>
                        <a:rPr lang="en-US" altLang="ja-JP" sz="800" kern="100" dirty="0">
                          <a:effectLst/>
                          <a:latin typeface="HGSｺﾞｼｯｸM" panose="020B0600000000000000" pitchFamily="50" charset="-128"/>
                          <a:ea typeface="HGSｺﾞｼｯｸM" panose="020B0600000000000000" pitchFamily="50" charset="-128"/>
                        </a:rPr>
                        <a:t>4</a:t>
                      </a:r>
                      <a:r>
                        <a:rPr lang="en-US" sz="800" kern="100" dirty="0">
                          <a:effectLst/>
                          <a:latin typeface="HGSｺﾞｼｯｸM" panose="020B0600000000000000" pitchFamily="50" charset="-128"/>
                          <a:ea typeface="HGSｺﾞｼｯｸM" panose="020B0600000000000000" pitchFamily="50" charset="-128"/>
                        </a:rPr>
                        <a:t>00</a:t>
                      </a:r>
                      <a:endParaRPr lang="ja-JP" sz="800" kern="100" dirty="0">
                        <a:effectLst/>
                        <a:latin typeface="HGSｺﾞｼｯｸM" panose="020B0600000000000000" pitchFamily="50" charset="-128"/>
                        <a:ea typeface="HGSｺﾞｼｯｸM" panose="020B0600000000000000" pitchFamily="50" charset="-128"/>
                        <a:cs typeface="メイリオ" panose="020B0604030504040204" pitchFamily="50" charset="-128"/>
                      </a:endParaRPr>
                    </a:p>
                  </a:txBody>
                  <a:tcPr marL="46660" marR="46660" marT="0" marB="0" anchor="ctr"/>
                </a:tc>
                <a:extLst>
                  <a:ext uri="{0D108BD9-81ED-4DB2-BD59-A6C34878D82A}">
                    <a16:rowId xmlns:a16="http://schemas.microsoft.com/office/drawing/2014/main" val="10001"/>
                  </a:ext>
                </a:extLst>
              </a:tr>
            </a:tbl>
          </a:graphicData>
        </a:graphic>
      </p:graphicFrame>
      <p:sp>
        <p:nvSpPr>
          <p:cNvPr id="38" name="正方形/長方形 37"/>
          <p:cNvSpPr/>
          <p:nvPr/>
        </p:nvSpPr>
        <p:spPr>
          <a:xfrm>
            <a:off x="593041" y="980728"/>
            <a:ext cx="8768520" cy="696266"/>
          </a:xfrm>
          <a:prstGeom prst="rect">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目的</a:t>
            </a:r>
            <a:r>
              <a:rPr lang="en-US" altLang="ja-JP" sz="12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p>
          <a:p>
            <a:pPr>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人工林や里山林で伐採後放置された林地残材（未利用材）の有効活用により森林の健全化を図るため、林業事業体や森林所有者、</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地域で</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活動する里山保全活動団体等が</a:t>
            </a:r>
            <a:r>
              <a:rPr lang="ja-JP" altLang="en-US" sz="12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林地残材を自ら継続的・安定的に搬出するために必要な仕組みを構築</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する。</a:t>
            </a:r>
          </a:p>
        </p:txBody>
      </p:sp>
      <p:sp>
        <p:nvSpPr>
          <p:cNvPr id="42" name="正方形/長方形 41"/>
          <p:cNvSpPr/>
          <p:nvPr/>
        </p:nvSpPr>
        <p:spPr>
          <a:xfrm>
            <a:off x="3720858" y="4883613"/>
            <a:ext cx="805825" cy="285119"/>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748"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単位：千円</a:t>
            </a:r>
          </a:p>
        </p:txBody>
      </p:sp>
      <p:sp>
        <p:nvSpPr>
          <p:cNvPr id="4127" name="正方形/長方形 18"/>
          <p:cNvSpPr>
            <a:spLocks noChangeArrowheads="1"/>
          </p:cNvSpPr>
          <p:nvPr/>
        </p:nvSpPr>
        <p:spPr bwMode="auto">
          <a:xfrm>
            <a:off x="494761" y="322921"/>
            <a:ext cx="2416046" cy="259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ja-JP" altLang="en-US" sz="1088" b="1" dirty="0">
                <a:solidFill>
                  <a:srgbClr val="006600"/>
                </a:solidFill>
                <a:latin typeface="メイリオ" panose="020B0604030504040204" pitchFamily="50" charset="-128"/>
                <a:ea typeface="メイリオ" panose="020B0604030504040204" pitchFamily="50" charset="-128"/>
              </a:rPr>
              <a:t>健全な森林を次世代へつなぐ取組み</a:t>
            </a:r>
          </a:p>
        </p:txBody>
      </p:sp>
      <p:sp>
        <p:nvSpPr>
          <p:cNvPr id="43" name="テキスト ボックス 2057"/>
          <p:cNvSpPr txBox="1"/>
          <p:nvPr/>
        </p:nvSpPr>
        <p:spPr bwMode="auto">
          <a:xfrm>
            <a:off x="4728361" y="2599450"/>
            <a:ext cx="1263600" cy="282960"/>
          </a:xfrm>
          <a:prstGeom prst="rect">
            <a:avLst/>
          </a:prstGeom>
          <a:noFill/>
          <a:ln w="6350">
            <a:noFill/>
          </a:ln>
          <a:effectLst/>
        </p:spPr>
        <p:txBody>
          <a:bodyPr/>
          <a:lstStyle/>
          <a:p>
            <a:pPr algn="just" defTabSz="622066">
              <a:defRPr/>
            </a:pPr>
            <a:r>
              <a:rPr kumimoji="0" lang="en-US" altLang="ja-JP" sz="952" b="1" kern="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r>
              <a:rPr kumimoji="0" lang="ja-JP" altLang="en-US" sz="952" b="1" kern="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事業の仕組み</a:t>
            </a:r>
            <a:r>
              <a:rPr kumimoji="0" lang="en-US" altLang="ja-JP" sz="952" b="1" kern="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a:t>
            </a:r>
            <a:endParaRPr kumimoji="0" lang="ja-JP" altLang="en-US" sz="952" b="1" kern="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 name="表 1"/>
          <p:cNvGraphicFramePr>
            <a:graphicFrameLocks noGrp="1"/>
          </p:cNvGraphicFramePr>
          <p:nvPr>
            <p:extLst>
              <p:ext uri="{D42A27DB-BD31-4B8C-83A1-F6EECF244321}">
                <p14:modId xmlns:p14="http://schemas.microsoft.com/office/powerpoint/2010/main" val="2015146461"/>
              </p:ext>
            </p:extLst>
          </p:nvPr>
        </p:nvGraphicFramePr>
        <p:xfrm>
          <a:off x="1902304" y="5642571"/>
          <a:ext cx="2561746" cy="622188"/>
        </p:xfrm>
        <a:graphic>
          <a:graphicData uri="http://schemas.openxmlformats.org/drawingml/2006/table">
            <a:tbl>
              <a:tblPr firstRow="1" bandRow="1">
                <a:tableStyleId>{5C22544A-7EE6-4342-B048-85BDC9FD1C3A}</a:tableStyleId>
              </a:tblPr>
              <a:tblGrid>
                <a:gridCol w="1026790">
                  <a:extLst>
                    <a:ext uri="{9D8B030D-6E8A-4147-A177-3AD203B41FA5}">
                      <a16:colId xmlns:a16="http://schemas.microsoft.com/office/drawing/2014/main" val="20000"/>
                    </a:ext>
                  </a:extLst>
                </a:gridCol>
                <a:gridCol w="500667">
                  <a:extLst>
                    <a:ext uri="{9D8B030D-6E8A-4147-A177-3AD203B41FA5}">
                      <a16:colId xmlns:a16="http://schemas.microsoft.com/office/drawing/2014/main" val="20001"/>
                    </a:ext>
                  </a:extLst>
                </a:gridCol>
                <a:gridCol w="542001">
                  <a:extLst>
                    <a:ext uri="{9D8B030D-6E8A-4147-A177-3AD203B41FA5}">
                      <a16:colId xmlns:a16="http://schemas.microsoft.com/office/drawing/2014/main" val="20002"/>
                    </a:ext>
                  </a:extLst>
                </a:gridCol>
                <a:gridCol w="492288">
                  <a:extLst>
                    <a:ext uri="{9D8B030D-6E8A-4147-A177-3AD203B41FA5}">
                      <a16:colId xmlns:a16="http://schemas.microsoft.com/office/drawing/2014/main" val="20003"/>
                    </a:ext>
                  </a:extLst>
                </a:gridCol>
              </a:tblGrid>
              <a:tr h="183097">
                <a:tc>
                  <a:txBody>
                    <a:bodyPr/>
                    <a:lstStyle/>
                    <a:p>
                      <a:pPr algn="ctr">
                        <a:lnSpc>
                          <a:spcPts val="1400"/>
                        </a:lnSpc>
                      </a:pPr>
                      <a:endParaRPr kumimoji="1" lang="ja-JP" altLang="en-US" sz="1600" dirty="0"/>
                    </a:p>
                  </a:txBody>
                  <a:tcPr marL="62201" marR="62201" marT="31069" marB="31069" anchor="ctr"/>
                </a:tc>
                <a:tc>
                  <a:txBody>
                    <a:bodyPr/>
                    <a:lstStyle/>
                    <a:p>
                      <a:pPr algn="ctr">
                        <a:lnSpc>
                          <a:spcPts val="1400"/>
                        </a:lnSpc>
                      </a:pPr>
                      <a:r>
                        <a:rPr kumimoji="1" lang="en-US" altLang="ja-JP" sz="700" dirty="0"/>
                        <a:t>H29</a:t>
                      </a:r>
                      <a:endParaRPr kumimoji="1" lang="ja-JP" altLang="en-US" sz="700" dirty="0"/>
                    </a:p>
                  </a:txBody>
                  <a:tcPr marL="62201" marR="62201" marT="31069" marB="31069" anchor="ctr"/>
                </a:tc>
                <a:tc>
                  <a:txBody>
                    <a:bodyPr/>
                    <a:lstStyle/>
                    <a:p>
                      <a:pPr algn="ctr">
                        <a:lnSpc>
                          <a:spcPts val="1400"/>
                        </a:lnSpc>
                      </a:pPr>
                      <a:r>
                        <a:rPr kumimoji="1" lang="en-US" altLang="ja-JP" sz="700" dirty="0"/>
                        <a:t>H30</a:t>
                      </a:r>
                      <a:endParaRPr kumimoji="1" lang="ja-JP" altLang="en-US" sz="700" dirty="0"/>
                    </a:p>
                  </a:txBody>
                  <a:tcPr marL="62201" marR="62201" marT="31069" marB="31069" anchor="ctr"/>
                </a:tc>
                <a:tc>
                  <a:txBody>
                    <a:bodyPr/>
                    <a:lstStyle/>
                    <a:p>
                      <a:pPr algn="ctr">
                        <a:lnSpc>
                          <a:spcPts val="1400"/>
                        </a:lnSpc>
                      </a:pPr>
                      <a:r>
                        <a:rPr kumimoji="1" lang="en-US" altLang="ja-JP" sz="700" dirty="0"/>
                        <a:t>R1</a:t>
                      </a:r>
                      <a:endParaRPr kumimoji="1" lang="ja-JP" altLang="en-US" sz="700" dirty="0"/>
                    </a:p>
                  </a:txBody>
                  <a:tcPr marL="62201" marR="62201" marT="31069" marB="31069" anchor="ctr"/>
                </a:tc>
                <a:extLst>
                  <a:ext uri="{0D108BD9-81ED-4DB2-BD59-A6C34878D82A}">
                    <a16:rowId xmlns:a16="http://schemas.microsoft.com/office/drawing/2014/main" val="10000"/>
                  </a:ext>
                </a:extLst>
              </a:tr>
              <a:tr h="186553">
                <a:tc>
                  <a:txBody>
                    <a:bodyPr/>
                    <a:lstStyle/>
                    <a:p>
                      <a:r>
                        <a:rPr kumimoji="1" lang="ja-JP" altLang="en-US" sz="800" dirty="0"/>
                        <a:t>参加延べ人数</a:t>
                      </a:r>
                    </a:p>
                  </a:txBody>
                  <a:tcPr marL="62201" marR="62201" marT="31069" marB="31069" anchor="ctr"/>
                </a:tc>
                <a:tc>
                  <a:txBody>
                    <a:bodyPr/>
                    <a:lstStyle/>
                    <a:p>
                      <a:pPr algn="r"/>
                      <a:r>
                        <a:rPr kumimoji="1" lang="en-US" altLang="ja-JP" sz="800" dirty="0"/>
                        <a:t>100</a:t>
                      </a:r>
                    </a:p>
                  </a:txBody>
                  <a:tcPr marL="62201" marR="62201" marT="31069" marB="31069" anchor="ctr"/>
                </a:tc>
                <a:tc>
                  <a:txBody>
                    <a:bodyPr/>
                    <a:lstStyle/>
                    <a:p>
                      <a:pPr algn="r"/>
                      <a:r>
                        <a:rPr kumimoji="1" lang="en-US" altLang="ja-JP" sz="800" dirty="0"/>
                        <a:t>200</a:t>
                      </a:r>
                      <a:endParaRPr kumimoji="1" lang="ja-JP" altLang="en-US" sz="800" dirty="0"/>
                    </a:p>
                  </a:txBody>
                  <a:tcPr marL="62201" marR="62201" marT="31069" marB="31069" anchor="ctr"/>
                </a:tc>
                <a:tc>
                  <a:txBody>
                    <a:bodyPr/>
                    <a:lstStyle/>
                    <a:p>
                      <a:pPr algn="r"/>
                      <a:r>
                        <a:rPr kumimoji="1" lang="en-US" altLang="ja-JP" sz="800" dirty="0"/>
                        <a:t>300</a:t>
                      </a:r>
                      <a:endParaRPr kumimoji="1" lang="ja-JP" altLang="en-US" sz="800" dirty="0"/>
                    </a:p>
                  </a:txBody>
                  <a:tcPr marL="62201" marR="62201" marT="31069" marB="31069" anchor="ctr"/>
                </a:tc>
                <a:extLst>
                  <a:ext uri="{0D108BD9-81ED-4DB2-BD59-A6C34878D82A}">
                    <a16:rowId xmlns:a16="http://schemas.microsoft.com/office/drawing/2014/main" val="10001"/>
                  </a:ext>
                </a:extLst>
              </a:tr>
              <a:tr h="186553">
                <a:tc>
                  <a:txBody>
                    <a:bodyPr/>
                    <a:lstStyle/>
                    <a:p>
                      <a:r>
                        <a:rPr kumimoji="1" lang="ja-JP" altLang="en-US" sz="800" dirty="0"/>
                        <a:t>中核団体数</a:t>
                      </a:r>
                    </a:p>
                  </a:txBody>
                  <a:tcPr marL="62201" marR="62201" marT="31069" marB="31069" anchor="ctr"/>
                </a:tc>
                <a:tc>
                  <a:txBody>
                    <a:bodyPr/>
                    <a:lstStyle/>
                    <a:p>
                      <a:pPr algn="r"/>
                      <a:r>
                        <a:rPr kumimoji="1" lang="en-US" altLang="ja-JP" sz="800" dirty="0"/>
                        <a:t>2</a:t>
                      </a:r>
                      <a:endParaRPr kumimoji="1" lang="ja-JP" altLang="en-US" sz="800" dirty="0"/>
                    </a:p>
                  </a:txBody>
                  <a:tcPr marL="62201" marR="62201" marT="31069" marB="31069" anchor="ctr"/>
                </a:tc>
                <a:tc>
                  <a:txBody>
                    <a:bodyPr/>
                    <a:lstStyle/>
                    <a:p>
                      <a:pPr algn="r"/>
                      <a:r>
                        <a:rPr kumimoji="1" lang="en-US" altLang="ja-JP" sz="800" dirty="0"/>
                        <a:t>4</a:t>
                      </a:r>
                      <a:endParaRPr kumimoji="1" lang="ja-JP" altLang="en-US" sz="800" dirty="0"/>
                    </a:p>
                  </a:txBody>
                  <a:tcPr marL="62201" marR="62201" marT="31069" marB="31069" anchor="ctr"/>
                </a:tc>
                <a:tc>
                  <a:txBody>
                    <a:bodyPr/>
                    <a:lstStyle/>
                    <a:p>
                      <a:pPr algn="r"/>
                      <a:r>
                        <a:rPr kumimoji="1" lang="en-US" altLang="ja-JP" sz="800" dirty="0"/>
                        <a:t>6</a:t>
                      </a:r>
                      <a:endParaRPr kumimoji="1" lang="ja-JP" altLang="en-US" sz="800" dirty="0"/>
                    </a:p>
                  </a:txBody>
                  <a:tcPr marL="62201" marR="62201" marT="31069" marB="31069" anchor="ctr"/>
                </a:tc>
                <a:extLst>
                  <a:ext uri="{0D108BD9-81ED-4DB2-BD59-A6C34878D82A}">
                    <a16:rowId xmlns:a16="http://schemas.microsoft.com/office/drawing/2014/main" val="10002"/>
                  </a:ext>
                </a:extLst>
              </a:tr>
            </a:tbl>
          </a:graphicData>
        </a:graphic>
      </p:graphicFrame>
      <p:sp>
        <p:nvSpPr>
          <p:cNvPr id="13" name="正方形/長方形 12"/>
          <p:cNvSpPr/>
          <p:nvPr/>
        </p:nvSpPr>
        <p:spPr>
          <a:xfrm>
            <a:off x="8985448" y="116632"/>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smtClean="0">
                <a:solidFill>
                  <a:schemeClr val="tx1"/>
                </a:solidFill>
              </a:rPr>
              <a:t>（５）－１</a:t>
            </a:r>
            <a:endParaRPr lang="ja-JP" altLang="en-US" sz="1225" b="1" dirty="0">
              <a:solidFill>
                <a:schemeClr val="tx1"/>
              </a:solidFill>
            </a:endParaRPr>
          </a:p>
        </p:txBody>
      </p:sp>
      <p:sp>
        <p:nvSpPr>
          <p:cNvPr id="14" name="テキスト ボックス 2057"/>
          <p:cNvSpPr txBox="1"/>
          <p:nvPr/>
        </p:nvSpPr>
        <p:spPr bwMode="auto">
          <a:xfrm>
            <a:off x="920552" y="6352427"/>
            <a:ext cx="8280920" cy="381263"/>
          </a:xfrm>
          <a:prstGeom prst="rect">
            <a:avLst/>
          </a:prstGeom>
          <a:noFill/>
          <a:ln w="6350">
            <a:noFill/>
          </a:ln>
          <a:effectLst/>
        </p:spPr>
        <p:txBody>
          <a:bodyPr/>
          <a:lstStyle/>
          <a:p>
            <a:pPr algn="just" defTabSz="622066">
              <a:defRPr/>
            </a:pPr>
            <a:r>
              <a:rPr kumimoji="0" lang="ja-JP" altLang="en-US" sz="1050" kern="10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注）第４回</a:t>
            </a:r>
            <a:r>
              <a:rPr kumimoji="0" lang="en-US" altLang="ja-JP" sz="1050" kern="10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(H29.6.28)</a:t>
            </a:r>
            <a:r>
              <a:rPr kumimoji="0" lang="ja-JP" altLang="en-US" sz="1050" kern="10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にて「仕組み」の構築度合いと「搬出量」が必ずしも連動するものでないことから、</a:t>
            </a:r>
            <a:endParaRPr kumimoji="0" lang="en-US" altLang="ja-JP" sz="1050" kern="10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a:p>
            <a:pPr algn="just" defTabSz="622066">
              <a:defRPr/>
            </a:pPr>
            <a:r>
              <a:rPr kumimoji="0" lang="ja-JP" altLang="en-US" sz="1050" kern="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a:t>
            </a:r>
            <a:r>
              <a:rPr kumimoji="0" lang="ja-JP" altLang="en-US" sz="1050" kern="100" dirty="0" smtClean="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rPr>
              <a:t>　評価指標である搬出量は「事業目標」とし、評価指標を「活動参加人数」と「中核団体数」に変更</a:t>
            </a:r>
            <a:endParaRPr kumimoji="0" lang="ja-JP" altLang="en-US" sz="1050" kern="100" dirty="0">
              <a:solidFill>
                <a:sysClr val="windowText" lastClr="000000"/>
              </a:solidFill>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4" name="図 3"/>
          <p:cNvPicPr>
            <a:picLocks noChangeAspect="1"/>
          </p:cNvPicPr>
          <p:nvPr/>
        </p:nvPicPr>
        <p:blipFill rotWithShape="1">
          <a:blip r:embed="rId2"/>
          <a:srcRect l="17901" t="19985" r="18454" b="9641"/>
          <a:stretch/>
        </p:blipFill>
        <p:spPr>
          <a:xfrm>
            <a:off x="4557520" y="3212976"/>
            <a:ext cx="4773204" cy="2967330"/>
          </a:xfrm>
          <a:prstGeom prst="rect">
            <a:avLst/>
          </a:prstGeom>
        </p:spPr>
      </p:pic>
    </p:spTree>
    <p:extLst>
      <p:ext uri="{BB962C8B-B14F-4D97-AF65-F5344CB8AC3E}">
        <p14:creationId xmlns:p14="http://schemas.microsoft.com/office/powerpoint/2010/main" val="149336164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コンテンツ プレースホルダー 2"/>
          <p:cNvSpPr>
            <a:spLocks noGrp="1"/>
          </p:cNvSpPr>
          <p:nvPr>
            <p:ph idx="1"/>
          </p:nvPr>
        </p:nvSpPr>
        <p:spPr>
          <a:xfrm>
            <a:off x="56456" y="908720"/>
            <a:ext cx="6496791" cy="5933341"/>
          </a:xfrm>
        </p:spPr>
        <p:txBody>
          <a:bodyPr>
            <a:noAutofit/>
          </a:bodyPr>
          <a:lstStyle/>
          <a:p>
            <a:pPr marL="0" indent="0">
              <a:buNone/>
            </a:pP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◆実績検証の結果</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活動</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中核</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団体数</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搬出</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活動参加</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延べ人数</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事業費（千円）</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搬出材積</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300" dirty="0" smtClean="0">
                <a:latin typeface="メイリオ" panose="020B0604030504040204" pitchFamily="50" charset="-128"/>
                <a:ea typeface="メイリオ" panose="020B0604030504040204" pitchFamily="50" charset="-128"/>
                <a:cs typeface="メイリオ" panose="020B0604030504040204" pitchFamily="50" charset="-128"/>
              </a:rPr>
              <a:t>林内から広場・集積地まで</a:t>
            </a:r>
            <a:endParaRPr lang="en-US" altLang="ja-JP" sz="13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12" name="表 11"/>
          <p:cNvGraphicFramePr>
            <a:graphicFrameLocks noGrp="1"/>
          </p:cNvGraphicFramePr>
          <p:nvPr>
            <p:extLst>
              <p:ext uri="{D42A27DB-BD31-4B8C-83A1-F6EECF244321}">
                <p14:modId xmlns:p14="http://schemas.microsoft.com/office/powerpoint/2010/main" val="4026001527"/>
              </p:ext>
            </p:extLst>
          </p:nvPr>
        </p:nvGraphicFramePr>
        <p:xfrm>
          <a:off x="504575" y="1412776"/>
          <a:ext cx="5918888" cy="1113210"/>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1603045894"/>
                    </a:ext>
                  </a:extLst>
                </a:gridCol>
                <a:gridCol w="777686">
                  <a:extLst>
                    <a:ext uri="{9D8B030D-6E8A-4147-A177-3AD203B41FA5}">
                      <a16:colId xmlns:a16="http://schemas.microsoft.com/office/drawing/2014/main" val="1423022327"/>
                    </a:ext>
                  </a:extLst>
                </a:gridCol>
                <a:gridCol w="777686">
                  <a:extLst>
                    <a:ext uri="{9D8B030D-6E8A-4147-A177-3AD203B41FA5}">
                      <a16:colId xmlns:a16="http://schemas.microsoft.com/office/drawing/2014/main" val="1336020887"/>
                    </a:ext>
                  </a:extLst>
                </a:gridCol>
                <a:gridCol w="777686">
                  <a:extLst>
                    <a:ext uri="{9D8B030D-6E8A-4147-A177-3AD203B41FA5}">
                      <a16:colId xmlns:a16="http://schemas.microsoft.com/office/drawing/2014/main" val="2248390918"/>
                    </a:ext>
                  </a:extLst>
                </a:gridCol>
                <a:gridCol w="777686">
                  <a:extLst>
                    <a:ext uri="{9D8B030D-6E8A-4147-A177-3AD203B41FA5}">
                      <a16:colId xmlns:a16="http://schemas.microsoft.com/office/drawing/2014/main" val="2597746077"/>
                    </a:ext>
                  </a:extLst>
                </a:gridCol>
                <a:gridCol w="777686">
                  <a:extLst>
                    <a:ext uri="{9D8B030D-6E8A-4147-A177-3AD203B41FA5}">
                      <a16:colId xmlns:a16="http://schemas.microsoft.com/office/drawing/2014/main" val="3755430690"/>
                    </a:ext>
                  </a:extLst>
                </a:gridCol>
                <a:gridCol w="950338">
                  <a:extLst>
                    <a:ext uri="{9D8B030D-6E8A-4147-A177-3AD203B41FA5}">
                      <a16:colId xmlns:a16="http://schemas.microsoft.com/office/drawing/2014/main" val="523151364"/>
                    </a:ext>
                  </a:extLst>
                </a:gridCol>
              </a:tblGrid>
              <a:tr h="278738">
                <a:tc>
                  <a:txBody>
                    <a:bodyPr/>
                    <a:lstStyle/>
                    <a:p>
                      <a:pPr algn="l"/>
                      <a:endParaRPr kumimoji="1" lang="ja-JP" altLang="en-US" sz="1200" b="0" dirty="0"/>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b="0" dirty="0" smtClean="0"/>
                        <a:t>H28</a:t>
                      </a:r>
                      <a:endParaRPr kumimoji="1" lang="ja-JP" altLang="en-US" sz="1200" b="0" dirty="0" smtClean="0"/>
                    </a:p>
                  </a:txBody>
                  <a:tcPr anchor="ctr"/>
                </a:tc>
                <a:tc>
                  <a:txBody>
                    <a:bodyPr/>
                    <a:lstStyle/>
                    <a:p>
                      <a:pPr algn="ctr"/>
                      <a:r>
                        <a:rPr kumimoji="1" lang="en-US" altLang="ja-JP" sz="1200" b="0" dirty="0"/>
                        <a:t>H29</a:t>
                      </a:r>
                      <a:endParaRPr kumimoji="1" lang="ja-JP" altLang="en-US" sz="1200" b="0" dirty="0"/>
                    </a:p>
                  </a:txBody>
                  <a:tcPr anchor="ctr"/>
                </a:tc>
                <a:tc>
                  <a:txBody>
                    <a:bodyPr/>
                    <a:lstStyle/>
                    <a:p>
                      <a:pPr algn="ctr"/>
                      <a:r>
                        <a:rPr kumimoji="1" lang="en-US" altLang="ja-JP" sz="1200" b="0" dirty="0"/>
                        <a:t>H30</a:t>
                      </a:r>
                      <a:endParaRPr kumimoji="1" lang="ja-JP" altLang="en-US" sz="1200" b="0" dirty="0"/>
                    </a:p>
                  </a:txBody>
                  <a:tcPr anchor="ctr"/>
                </a:tc>
                <a:tc>
                  <a:txBody>
                    <a:bodyPr/>
                    <a:lstStyle/>
                    <a:p>
                      <a:pPr algn="ctr"/>
                      <a:r>
                        <a:rPr kumimoji="1" lang="en-US" altLang="ja-JP" sz="1200" b="0" dirty="0"/>
                        <a:t>R1</a:t>
                      </a:r>
                      <a:endParaRPr kumimoji="1" lang="ja-JP" altLang="en-US" sz="1200" b="0" dirty="0"/>
                    </a:p>
                  </a:txBody>
                  <a:tcPr anchor="ctr"/>
                </a:tc>
                <a:tc>
                  <a:txBody>
                    <a:bodyPr/>
                    <a:lstStyle/>
                    <a:p>
                      <a:pPr algn="ctr"/>
                      <a:r>
                        <a:rPr kumimoji="1" lang="ja-JP" altLang="en-US" sz="1200" b="1" dirty="0" smtClean="0"/>
                        <a:t>全体</a:t>
                      </a:r>
                      <a:endParaRPr kumimoji="1" lang="ja-JP" altLang="en-US" sz="1200" b="1" dirty="0"/>
                    </a:p>
                  </a:txBody>
                  <a:tcPr anchor="ctr"/>
                </a:tc>
                <a:tc>
                  <a:txBody>
                    <a:bodyPr/>
                    <a:lstStyle/>
                    <a:p>
                      <a:pPr algn="ctr"/>
                      <a:r>
                        <a:rPr kumimoji="1" lang="en-US" altLang="ja-JP" sz="1200" b="0" dirty="0" smtClean="0"/>
                        <a:t>R2</a:t>
                      </a:r>
                      <a:r>
                        <a:rPr kumimoji="1" lang="ja-JP" altLang="en-US" sz="1200" b="0" baseline="0" dirty="0" smtClean="0"/>
                        <a:t>（参考）</a:t>
                      </a:r>
                      <a:endParaRPr kumimoji="1" lang="ja-JP" altLang="en-US" sz="1200" b="0" dirty="0"/>
                    </a:p>
                  </a:txBody>
                  <a:tcPr anchor="ctr"/>
                </a:tc>
                <a:extLst>
                  <a:ext uri="{0D108BD9-81ED-4DB2-BD59-A6C34878D82A}">
                    <a16:rowId xmlns:a16="http://schemas.microsoft.com/office/drawing/2014/main" val="2310171756"/>
                  </a:ext>
                </a:extLst>
              </a:tr>
              <a:tr h="22161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計画量</a:t>
                      </a:r>
                      <a:endParaRPr kumimoji="1" lang="ja-JP" altLang="en-US" sz="1200" b="0" dirty="0"/>
                    </a:p>
                  </a:txBody>
                  <a:tcPr anchor="ctr"/>
                </a:tc>
                <a:tc>
                  <a:txBody>
                    <a:bodyPr/>
                    <a:lstStyle/>
                    <a:p>
                      <a:pPr algn="ctr"/>
                      <a:r>
                        <a:rPr kumimoji="1" lang="en-US" altLang="ja-JP" sz="1200" b="0" dirty="0" smtClean="0"/>
                        <a:t>―</a:t>
                      </a:r>
                      <a:endParaRPr kumimoji="1" lang="ja-JP" altLang="en-US" sz="1200" b="0" dirty="0"/>
                    </a:p>
                  </a:txBody>
                  <a:tcPr anchor="ctr"/>
                </a:tc>
                <a:tc>
                  <a:txBody>
                    <a:bodyPr/>
                    <a:lstStyle/>
                    <a:p>
                      <a:pPr algn="ctr"/>
                      <a:r>
                        <a:rPr kumimoji="1" lang="en-US" altLang="ja-JP" sz="1200" b="0" dirty="0" smtClean="0"/>
                        <a:t>2</a:t>
                      </a:r>
                      <a:endParaRPr kumimoji="1" lang="ja-JP" altLang="en-US" sz="1200" b="0" dirty="0"/>
                    </a:p>
                  </a:txBody>
                  <a:tcPr anchor="ctr"/>
                </a:tc>
                <a:tc>
                  <a:txBody>
                    <a:bodyPr/>
                    <a:lstStyle/>
                    <a:p>
                      <a:pPr algn="ctr"/>
                      <a:r>
                        <a:rPr kumimoji="1" lang="en-US" altLang="ja-JP" sz="1200" b="0" dirty="0" smtClean="0"/>
                        <a:t>4</a:t>
                      </a:r>
                      <a:endParaRPr kumimoji="1" lang="ja-JP" altLang="en-US" sz="1200" b="0" dirty="0"/>
                    </a:p>
                  </a:txBody>
                  <a:tcPr anchor="ctr"/>
                </a:tc>
                <a:tc>
                  <a:txBody>
                    <a:bodyPr/>
                    <a:lstStyle/>
                    <a:p>
                      <a:pPr algn="ctr"/>
                      <a:r>
                        <a:rPr kumimoji="1" lang="en-US" altLang="ja-JP" sz="1200" b="0" dirty="0" smtClean="0">
                          <a:solidFill>
                            <a:schemeClr val="tx1"/>
                          </a:solidFill>
                        </a:rPr>
                        <a:t>6</a:t>
                      </a:r>
                      <a:endParaRPr kumimoji="1" lang="ja-JP" altLang="en-US" sz="1200" b="0" dirty="0">
                        <a:solidFill>
                          <a:schemeClr val="tx1"/>
                        </a:solidFill>
                      </a:endParaRPr>
                    </a:p>
                  </a:txBody>
                  <a:tcPr anchor="ctr"/>
                </a:tc>
                <a:tc>
                  <a:txBody>
                    <a:bodyPr/>
                    <a:lstStyle/>
                    <a:p>
                      <a:pPr algn="ctr"/>
                      <a:r>
                        <a:rPr kumimoji="1" lang="en-US" altLang="ja-JP" sz="1200" b="1" dirty="0" smtClean="0"/>
                        <a:t>6</a:t>
                      </a:r>
                      <a:r>
                        <a:rPr kumimoji="1" lang="ja-JP" altLang="en-US" sz="1200" b="1" dirty="0" smtClean="0"/>
                        <a:t>団体</a:t>
                      </a:r>
                      <a:endParaRPr kumimoji="1" lang="ja-JP" altLang="en-US" sz="1200" b="1" dirty="0"/>
                    </a:p>
                  </a:txBody>
                  <a:tcPr anchor="ctr"/>
                </a:tc>
                <a:tc>
                  <a:txBody>
                    <a:bodyPr/>
                    <a:lstStyle/>
                    <a:p>
                      <a:pPr algn="ctr"/>
                      <a:r>
                        <a:rPr kumimoji="1" lang="en-US" altLang="ja-JP" sz="1200" b="0" dirty="0" smtClean="0">
                          <a:solidFill>
                            <a:schemeClr val="tx1"/>
                          </a:solidFill>
                        </a:rPr>
                        <a:t>―</a:t>
                      </a:r>
                      <a:endParaRPr kumimoji="1" lang="ja-JP" altLang="en-US" sz="1200" b="0" dirty="0">
                        <a:solidFill>
                          <a:schemeClr val="tx1"/>
                        </a:solidFill>
                      </a:endParaRPr>
                    </a:p>
                  </a:txBody>
                  <a:tcPr anchor="ctr"/>
                </a:tc>
                <a:extLst>
                  <a:ext uri="{0D108BD9-81ED-4DB2-BD59-A6C34878D82A}">
                    <a16:rowId xmlns:a16="http://schemas.microsoft.com/office/drawing/2014/main" val="3155898067"/>
                  </a:ext>
                </a:extLst>
              </a:tr>
              <a:tr h="132838">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実績量</a:t>
                      </a:r>
                      <a:endParaRPr kumimoji="1" lang="en-US" altLang="ja-JP" sz="1200" b="0" dirty="0"/>
                    </a:p>
                  </a:txBody>
                  <a:tcPr anchor="ctr"/>
                </a:tc>
                <a:tc>
                  <a:txBody>
                    <a:bodyPr/>
                    <a:lstStyle/>
                    <a:p>
                      <a:pPr algn="ctr"/>
                      <a:r>
                        <a:rPr kumimoji="1" lang="en-US" altLang="ja-JP" sz="1200" b="0" dirty="0" smtClean="0"/>
                        <a:t>―</a:t>
                      </a:r>
                      <a:endParaRPr kumimoji="1" lang="ja-JP" altLang="en-US" sz="1200" b="0" dirty="0"/>
                    </a:p>
                  </a:txBody>
                  <a:tcPr anchor="ctr"/>
                </a:tc>
                <a:tc>
                  <a:txBody>
                    <a:bodyPr/>
                    <a:lstStyle/>
                    <a:p>
                      <a:pPr algn="ctr"/>
                      <a:r>
                        <a:rPr kumimoji="1" lang="en-US" altLang="ja-JP" sz="1200" b="0" dirty="0" smtClean="0"/>
                        <a:t>5</a:t>
                      </a:r>
                      <a:endParaRPr kumimoji="1" lang="ja-JP" altLang="en-US" sz="1200" b="0" dirty="0"/>
                    </a:p>
                  </a:txBody>
                  <a:tcPr anchor="ctr"/>
                </a:tc>
                <a:tc>
                  <a:txBody>
                    <a:bodyPr/>
                    <a:lstStyle/>
                    <a:p>
                      <a:pPr algn="ctr"/>
                      <a:r>
                        <a:rPr kumimoji="1" lang="en-US" altLang="ja-JP" sz="1200" b="0" dirty="0" smtClean="0">
                          <a:solidFill>
                            <a:schemeClr val="tx1"/>
                          </a:solidFill>
                        </a:rPr>
                        <a:t>5</a:t>
                      </a:r>
                      <a:endParaRPr kumimoji="1" lang="ja-JP" altLang="en-US" sz="1200" b="0" dirty="0">
                        <a:solidFill>
                          <a:schemeClr val="tx1"/>
                        </a:solidFill>
                      </a:endParaRPr>
                    </a:p>
                  </a:txBody>
                  <a:tcPr anchor="ctr"/>
                </a:tc>
                <a:tc>
                  <a:txBody>
                    <a:bodyPr/>
                    <a:lstStyle/>
                    <a:p>
                      <a:pPr algn="ctr"/>
                      <a:r>
                        <a:rPr kumimoji="1" lang="en-US" altLang="ja-JP" sz="1200" b="0" dirty="0" smtClean="0">
                          <a:solidFill>
                            <a:schemeClr val="tx1"/>
                          </a:solidFill>
                        </a:rPr>
                        <a:t>6</a:t>
                      </a:r>
                      <a:endParaRPr kumimoji="1" lang="ja-JP" altLang="en-US" sz="1200" b="0" dirty="0">
                        <a:solidFill>
                          <a:schemeClr val="tx1"/>
                        </a:solidFill>
                      </a:endParaRPr>
                    </a:p>
                  </a:txBody>
                  <a:tcPr anchor="ctr"/>
                </a:tc>
                <a:tc>
                  <a:txBody>
                    <a:bodyPr/>
                    <a:lstStyle/>
                    <a:p>
                      <a:pPr algn="ctr"/>
                      <a:r>
                        <a:rPr kumimoji="1" lang="en-US" altLang="ja-JP" sz="1200" b="1" dirty="0" smtClean="0"/>
                        <a:t>6</a:t>
                      </a:r>
                      <a:r>
                        <a:rPr kumimoji="1" lang="ja-JP" altLang="en-US" sz="1200" b="1" dirty="0" smtClean="0"/>
                        <a:t>団体</a:t>
                      </a:r>
                      <a:endParaRPr kumimoji="1" lang="ja-JP" altLang="en-US" sz="1200" b="1" dirty="0"/>
                    </a:p>
                  </a:txBody>
                  <a:tcPr anchor="ctr"/>
                </a:tc>
                <a:tc>
                  <a:txBody>
                    <a:bodyPr/>
                    <a:lstStyle/>
                    <a:p>
                      <a:pPr algn="ctr"/>
                      <a:r>
                        <a:rPr kumimoji="1" lang="en-US" altLang="ja-JP" sz="1200" b="0" dirty="0" smtClean="0">
                          <a:solidFill>
                            <a:schemeClr val="tx1"/>
                          </a:solidFill>
                        </a:rPr>
                        <a:t>6</a:t>
                      </a:r>
                      <a:r>
                        <a:rPr kumimoji="1" lang="ja-JP" altLang="en-US" sz="1200" b="0" dirty="0" smtClean="0">
                          <a:solidFill>
                            <a:schemeClr val="tx1"/>
                          </a:solidFill>
                        </a:rPr>
                        <a:t>団体</a:t>
                      </a:r>
                      <a:endParaRPr kumimoji="1" lang="ja-JP" altLang="en-US" sz="1200" b="0" dirty="0">
                        <a:solidFill>
                          <a:schemeClr val="tx1"/>
                        </a:solidFill>
                      </a:endParaRPr>
                    </a:p>
                  </a:txBody>
                  <a:tcPr anchor="ctr"/>
                </a:tc>
                <a:extLst>
                  <a:ext uri="{0D108BD9-81ED-4DB2-BD59-A6C34878D82A}">
                    <a16:rowId xmlns:a16="http://schemas.microsoft.com/office/drawing/2014/main" val="551262785"/>
                  </a:ext>
                </a:extLst>
              </a:tr>
              <a:tr h="285832">
                <a:tc>
                  <a:txBody>
                    <a:bodyPr/>
                    <a:lstStyle/>
                    <a:p>
                      <a:pPr algn="ctr"/>
                      <a:r>
                        <a:rPr kumimoji="1" lang="ja-JP" altLang="en-US" sz="1200" b="0" dirty="0" smtClean="0"/>
                        <a:t>達成割合</a:t>
                      </a:r>
                      <a:endParaRPr kumimoji="1" lang="ja-JP" altLang="en-US" sz="1200" b="0" dirty="0"/>
                    </a:p>
                  </a:txBody>
                  <a:tcPr anchor="ctr"/>
                </a:tc>
                <a:tc>
                  <a:txBody>
                    <a:bodyPr/>
                    <a:lstStyle/>
                    <a:p>
                      <a:pPr algn="ctr"/>
                      <a:r>
                        <a:rPr kumimoji="1" lang="en-US" altLang="ja-JP" sz="1200" b="0" dirty="0" smtClean="0"/>
                        <a:t>―</a:t>
                      </a:r>
                      <a:endParaRPr kumimoji="1" lang="ja-JP" altLang="en-US" sz="1200" b="0" dirty="0"/>
                    </a:p>
                  </a:txBody>
                  <a:tcPr anchor="ctr"/>
                </a:tc>
                <a:tc>
                  <a:txBody>
                    <a:bodyPr/>
                    <a:lstStyle/>
                    <a:p>
                      <a:pPr algn="ctr"/>
                      <a:r>
                        <a:rPr kumimoji="1" lang="en-US" altLang="ja-JP" sz="1200" b="0" dirty="0" smtClean="0"/>
                        <a:t>250.0%</a:t>
                      </a:r>
                      <a:endParaRPr kumimoji="1" lang="ja-JP" altLang="en-US" sz="1200" b="0" dirty="0"/>
                    </a:p>
                  </a:txBody>
                  <a:tcPr anchor="ctr"/>
                </a:tc>
                <a:tc>
                  <a:txBody>
                    <a:bodyPr/>
                    <a:lstStyle/>
                    <a:p>
                      <a:pPr algn="ctr"/>
                      <a:r>
                        <a:rPr kumimoji="1" lang="en-US" altLang="ja-JP" sz="1200" b="0" dirty="0" smtClean="0">
                          <a:solidFill>
                            <a:schemeClr val="tx1"/>
                          </a:solidFill>
                        </a:rPr>
                        <a:t>125.0%</a:t>
                      </a:r>
                      <a:endParaRPr kumimoji="1" lang="ja-JP" altLang="en-US" sz="1200" b="0" dirty="0">
                        <a:solidFill>
                          <a:schemeClr val="tx1"/>
                        </a:solidFill>
                      </a:endParaRPr>
                    </a:p>
                  </a:txBody>
                  <a:tcPr anchor="ctr"/>
                </a:tc>
                <a:tc>
                  <a:txBody>
                    <a:bodyPr/>
                    <a:lstStyle/>
                    <a:p>
                      <a:pPr algn="ctr"/>
                      <a:r>
                        <a:rPr kumimoji="1" lang="en-US" altLang="ja-JP" sz="1200" b="0" dirty="0" smtClean="0">
                          <a:solidFill>
                            <a:schemeClr val="tx1"/>
                          </a:solidFill>
                        </a:rPr>
                        <a:t>100.0%</a:t>
                      </a:r>
                      <a:endParaRPr kumimoji="1" lang="ja-JP" altLang="en-US" sz="1200" b="0" dirty="0">
                        <a:solidFill>
                          <a:schemeClr val="tx1"/>
                        </a:solidFill>
                      </a:endParaRPr>
                    </a:p>
                  </a:txBody>
                  <a:tcPr anchor="ctr"/>
                </a:tc>
                <a:tc>
                  <a:txBody>
                    <a:bodyPr/>
                    <a:lstStyle/>
                    <a:p>
                      <a:pPr algn="ctr"/>
                      <a:r>
                        <a:rPr kumimoji="1" lang="en-US" altLang="ja-JP" sz="1200" b="1" dirty="0" smtClean="0"/>
                        <a:t>100.0</a:t>
                      </a:r>
                      <a:r>
                        <a:rPr kumimoji="1" lang="ja-JP" altLang="en-US" sz="1200" b="1" dirty="0" smtClean="0"/>
                        <a:t>％</a:t>
                      </a:r>
                      <a:endParaRPr kumimoji="1" lang="ja-JP" altLang="en-US" sz="1200" b="1" dirty="0"/>
                    </a:p>
                  </a:txBody>
                  <a:tcPr anchor="ctr"/>
                </a:tc>
                <a:tc>
                  <a:txBody>
                    <a:bodyPr/>
                    <a:lstStyle/>
                    <a:p>
                      <a:pPr algn="ctr"/>
                      <a:r>
                        <a:rPr kumimoji="1" lang="en-US" altLang="ja-JP" sz="1200" b="0" dirty="0" smtClean="0">
                          <a:solidFill>
                            <a:schemeClr val="tx1"/>
                          </a:solidFill>
                        </a:rPr>
                        <a:t>―</a:t>
                      </a:r>
                      <a:endParaRPr kumimoji="1" lang="ja-JP" altLang="en-US" sz="1200" b="0" dirty="0">
                        <a:solidFill>
                          <a:schemeClr val="tx1"/>
                        </a:solidFill>
                      </a:endParaRPr>
                    </a:p>
                  </a:txBody>
                  <a:tcPr anchor="ctr"/>
                </a:tc>
                <a:extLst>
                  <a:ext uri="{0D108BD9-81ED-4DB2-BD59-A6C34878D82A}">
                    <a16:rowId xmlns:a16="http://schemas.microsoft.com/office/drawing/2014/main" val="2385536216"/>
                  </a:ext>
                </a:extLst>
              </a:tr>
            </a:tbl>
          </a:graphicData>
        </a:graphic>
      </p:graphicFrame>
      <p:sp>
        <p:nvSpPr>
          <p:cNvPr id="14" name="正方形/長方形 17"/>
          <p:cNvSpPr>
            <a:spLocks noChangeArrowheads="1"/>
          </p:cNvSpPr>
          <p:nvPr/>
        </p:nvSpPr>
        <p:spPr bwMode="auto">
          <a:xfrm>
            <a:off x="56456" y="436602"/>
            <a:ext cx="963998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4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41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36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9pPr>
          </a:lstStyle>
          <a:p>
            <a:pPr defTabSz="622066">
              <a:spcBef>
                <a:spcPct val="0"/>
              </a:spcBef>
              <a:buNone/>
            </a:pPr>
            <a:r>
              <a:rPr lang="ja-JP" altLang="en-US" sz="2000" b="1" dirty="0" smtClean="0">
                <a:solidFill>
                  <a:srgbClr val="000000"/>
                </a:solidFill>
                <a:latin typeface="メイリオ" panose="020B0604030504040204" pitchFamily="50" charset="-128"/>
                <a:ea typeface="メイリオ" panose="020B0604030504040204" pitchFamily="50" charset="-128"/>
              </a:rPr>
              <a:t>（５</a:t>
            </a:r>
            <a:r>
              <a:rPr lang="ja-JP" altLang="en-US" sz="2000" b="1" dirty="0">
                <a:solidFill>
                  <a:srgbClr val="000000"/>
                </a:solidFill>
                <a:latin typeface="メイリオ" panose="020B0604030504040204" pitchFamily="50" charset="-128"/>
                <a:ea typeface="メイリオ" panose="020B0604030504040204" pitchFamily="50" charset="-128"/>
              </a:rPr>
              <a:t>）</a:t>
            </a:r>
            <a:r>
              <a:rPr lang="ja-JP" altLang="en-US" sz="2000" b="1" dirty="0" smtClean="0">
                <a:solidFill>
                  <a:srgbClr val="000000"/>
                </a:solidFill>
                <a:latin typeface="メイリオ" panose="020B0604030504040204" pitchFamily="50" charset="-128"/>
                <a:ea typeface="メイリオ" panose="020B0604030504040204" pitchFamily="50" charset="-128"/>
              </a:rPr>
              <a:t>持続的</a:t>
            </a:r>
            <a:r>
              <a:rPr lang="ja-JP" altLang="en-US" sz="2000" b="1" dirty="0">
                <a:solidFill>
                  <a:srgbClr val="000000"/>
                </a:solidFill>
                <a:latin typeface="メイリオ" panose="020B0604030504040204" pitchFamily="50" charset="-128"/>
                <a:ea typeface="メイリオ" panose="020B0604030504040204" pitchFamily="50" charset="-128"/>
              </a:rPr>
              <a:t>な森づくり推進事業（未利用木質資源（林地残材等）活用</a:t>
            </a:r>
            <a:r>
              <a:rPr lang="ja-JP" altLang="en-US" sz="2000" b="1" dirty="0" smtClean="0">
                <a:solidFill>
                  <a:srgbClr val="000000"/>
                </a:solidFill>
                <a:latin typeface="メイリオ" panose="020B0604030504040204" pitchFamily="50" charset="-128"/>
                <a:ea typeface="メイリオ" panose="020B0604030504040204" pitchFamily="50" charset="-128"/>
              </a:rPr>
              <a:t>）効果</a:t>
            </a:r>
            <a:r>
              <a:rPr lang="ja-JP" altLang="en-US" sz="2000" b="1" dirty="0">
                <a:solidFill>
                  <a:srgbClr val="000000"/>
                </a:solidFill>
                <a:latin typeface="メイリオ" panose="020B0604030504040204" pitchFamily="50" charset="-128"/>
                <a:ea typeface="メイリオ" panose="020B0604030504040204" pitchFamily="50" charset="-128"/>
              </a:rPr>
              <a:t>検証</a:t>
            </a:r>
            <a:endParaRPr lang="ja-JP" altLang="en-US" sz="1633" b="1" dirty="0">
              <a:solidFill>
                <a:srgbClr val="000000"/>
              </a:solidFill>
              <a:latin typeface="メイリオ" panose="020B0604030504040204" pitchFamily="50" charset="-128"/>
              <a:ea typeface="メイリオ" panose="020B0604030504040204" pitchFamily="50" charset="-128"/>
            </a:endParaRPr>
          </a:p>
        </p:txBody>
      </p:sp>
      <p:cxnSp>
        <p:nvCxnSpPr>
          <p:cNvPr id="15" name="直線コネクタ 14"/>
          <p:cNvCxnSpPr/>
          <p:nvPr/>
        </p:nvCxnSpPr>
        <p:spPr>
          <a:xfrm>
            <a:off x="544441" y="836712"/>
            <a:ext cx="876852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graphicFrame>
        <p:nvGraphicFramePr>
          <p:cNvPr id="20" name="表 19"/>
          <p:cNvGraphicFramePr>
            <a:graphicFrameLocks noGrp="1"/>
          </p:cNvGraphicFramePr>
          <p:nvPr>
            <p:extLst>
              <p:ext uri="{D42A27DB-BD31-4B8C-83A1-F6EECF244321}">
                <p14:modId xmlns:p14="http://schemas.microsoft.com/office/powerpoint/2010/main" val="4210762005"/>
              </p:ext>
            </p:extLst>
          </p:nvPr>
        </p:nvGraphicFramePr>
        <p:xfrm>
          <a:off x="504574" y="2780928"/>
          <a:ext cx="5918889" cy="1160839"/>
        </p:xfrm>
        <a:graphic>
          <a:graphicData uri="http://schemas.openxmlformats.org/drawingml/2006/table">
            <a:tbl>
              <a:tblPr firstRow="1" bandRow="1">
                <a:tableStyleId>{5C22544A-7EE6-4342-B048-85BDC9FD1C3A}</a:tableStyleId>
              </a:tblPr>
              <a:tblGrid>
                <a:gridCol w="1080120">
                  <a:extLst>
                    <a:ext uri="{9D8B030D-6E8A-4147-A177-3AD203B41FA5}">
                      <a16:colId xmlns:a16="http://schemas.microsoft.com/office/drawing/2014/main" val="1603045894"/>
                    </a:ext>
                  </a:extLst>
                </a:gridCol>
                <a:gridCol w="777686">
                  <a:extLst>
                    <a:ext uri="{9D8B030D-6E8A-4147-A177-3AD203B41FA5}">
                      <a16:colId xmlns:a16="http://schemas.microsoft.com/office/drawing/2014/main" val="1423022327"/>
                    </a:ext>
                  </a:extLst>
                </a:gridCol>
                <a:gridCol w="777686">
                  <a:extLst>
                    <a:ext uri="{9D8B030D-6E8A-4147-A177-3AD203B41FA5}">
                      <a16:colId xmlns:a16="http://schemas.microsoft.com/office/drawing/2014/main" val="3988718098"/>
                    </a:ext>
                  </a:extLst>
                </a:gridCol>
                <a:gridCol w="777686">
                  <a:extLst>
                    <a:ext uri="{9D8B030D-6E8A-4147-A177-3AD203B41FA5}">
                      <a16:colId xmlns:a16="http://schemas.microsoft.com/office/drawing/2014/main" val="2248390918"/>
                    </a:ext>
                  </a:extLst>
                </a:gridCol>
                <a:gridCol w="777686">
                  <a:extLst>
                    <a:ext uri="{9D8B030D-6E8A-4147-A177-3AD203B41FA5}">
                      <a16:colId xmlns:a16="http://schemas.microsoft.com/office/drawing/2014/main" val="2597746077"/>
                    </a:ext>
                  </a:extLst>
                </a:gridCol>
                <a:gridCol w="777686">
                  <a:extLst>
                    <a:ext uri="{9D8B030D-6E8A-4147-A177-3AD203B41FA5}">
                      <a16:colId xmlns:a16="http://schemas.microsoft.com/office/drawing/2014/main" val="3755430690"/>
                    </a:ext>
                  </a:extLst>
                </a:gridCol>
                <a:gridCol w="950339">
                  <a:extLst>
                    <a:ext uri="{9D8B030D-6E8A-4147-A177-3AD203B41FA5}">
                      <a16:colId xmlns:a16="http://schemas.microsoft.com/office/drawing/2014/main" val="523151364"/>
                    </a:ext>
                  </a:extLst>
                </a:gridCol>
              </a:tblGrid>
              <a:tr h="288375">
                <a:tc>
                  <a:txBody>
                    <a:bodyPr/>
                    <a:lstStyle/>
                    <a:p>
                      <a:pPr algn="l"/>
                      <a:endParaRPr kumimoji="1" lang="ja-JP" altLang="en-US" sz="1200" b="0" dirty="0"/>
                    </a:p>
                  </a:txBody>
                  <a:tcPr/>
                </a:tc>
                <a:tc>
                  <a:txBody>
                    <a:bodyPr/>
                    <a:lstStyle/>
                    <a:p>
                      <a:pPr algn="ctr"/>
                      <a:r>
                        <a:rPr kumimoji="1" lang="en-US" altLang="ja-JP" sz="1200" b="0" dirty="0" smtClean="0"/>
                        <a:t>H28</a:t>
                      </a:r>
                      <a:endParaRPr kumimoji="1" lang="ja-JP" altLang="en-US" sz="1200" b="0" dirty="0"/>
                    </a:p>
                  </a:txBody>
                  <a:tcPr anchor="ctr"/>
                </a:tc>
                <a:tc>
                  <a:txBody>
                    <a:bodyPr/>
                    <a:lstStyle/>
                    <a:p>
                      <a:pPr algn="ctr"/>
                      <a:r>
                        <a:rPr kumimoji="1" lang="en-US" altLang="ja-JP" sz="1200" b="0" dirty="0"/>
                        <a:t>H29</a:t>
                      </a:r>
                      <a:endParaRPr kumimoji="1" lang="ja-JP" altLang="en-US" sz="1200" b="0" dirty="0"/>
                    </a:p>
                  </a:txBody>
                  <a:tcPr anchor="ctr"/>
                </a:tc>
                <a:tc>
                  <a:txBody>
                    <a:bodyPr/>
                    <a:lstStyle/>
                    <a:p>
                      <a:pPr algn="ctr"/>
                      <a:r>
                        <a:rPr kumimoji="1" lang="en-US" altLang="ja-JP" sz="1200" b="0" dirty="0"/>
                        <a:t>H30</a:t>
                      </a:r>
                      <a:endParaRPr kumimoji="1" lang="ja-JP" altLang="en-US" sz="1200" b="0" dirty="0"/>
                    </a:p>
                  </a:txBody>
                  <a:tcPr anchor="ctr"/>
                </a:tc>
                <a:tc>
                  <a:txBody>
                    <a:bodyPr/>
                    <a:lstStyle/>
                    <a:p>
                      <a:pPr algn="ctr"/>
                      <a:r>
                        <a:rPr kumimoji="1" lang="en-US" altLang="ja-JP" sz="1200" b="0" dirty="0"/>
                        <a:t>R1</a:t>
                      </a:r>
                      <a:endParaRPr kumimoji="1" lang="ja-JP" altLang="en-US" sz="1200" b="0" dirty="0"/>
                    </a:p>
                  </a:txBody>
                  <a:tcPr anchor="ctr"/>
                </a:tc>
                <a:tc>
                  <a:txBody>
                    <a:bodyPr/>
                    <a:lstStyle/>
                    <a:p>
                      <a:pPr algn="ctr"/>
                      <a:r>
                        <a:rPr kumimoji="1" lang="ja-JP" altLang="en-US" sz="1200" b="1" dirty="0" smtClean="0"/>
                        <a:t>全体</a:t>
                      </a:r>
                      <a:endParaRPr kumimoji="1" lang="ja-JP" altLang="en-US" sz="1200" b="1" dirty="0"/>
                    </a:p>
                  </a:txBody>
                  <a:tcPr anchor="ctr"/>
                </a:tc>
                <a:tc>
                  <a:txBody>
                    <a:bodyPr/>
                    <a:lstStyle/>
                    <a:p>
                      <a:pPr algn="ctr"/>
                      <a:r>
                        <a:rPr kumimoji="1" lang="en-US" altLang="ja-JP" sz="1200" b="0" dirty="0" smtClean="0"/>
                        <a:t>R2</a:t>
                      </a:r>
                      <a:r>
                        <a:rPr kumimoji="1" lang="ja-JP" altLang="en-US" sz="1200" b="0" dirty="0" smtClean="0"/>
                        <a:t>（</a:t>
                      </a:r>
                      <a:r>
                        <a:rPr kumimoji="1" lang="ja-JP" altLang="en-US" sz="1200" b="0" baseline="0" dirty="0" smtClean="0"/>
                        <a:t>参考）</a:t>
                      </a:r>
                      <a:endParaRPr kumimoji="1" lang="ja-JP" altLang="en-US" sz="1200" b="0" dirty="0"/>
                    </a:p>
                  </a:txBody>
                  <a:tcPr anchor="ctr"/>
                </a:tc>
                <a:extLst>
                  <a:ext uri="{0D108BD9-81ED-4DB2-BD59-A6C34878D82A}">
                    <a16:rowId xmlns:a16="http://schemas.microsoft.com/office/drawing/2014/main" val="2310171756"/>
                  </a:ext>
                </a:extLst>
              </a:tr>
              <a:tr h="2883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）計画量</a:t>
                      </a:r>
                      <a:endParaRPr kumimoji="1" lang="ja-JP" altLang="en-US" sz="1200" b="0" dirty="0"/>
                    </a:p>
                  </a:txBody>
                  <a:tcPr anchor="ctr"/>
                </a:tc>
                <a:tc>
                  <a:txBody>
                    <a:bodyPr/>
                    <a:lstStyle/>
                    <a:p>
                      <a:pPr algn="ctr"/>
                      <a:r>
                        <a:rPr kumimoji="1" lang="en-US" altLang="ja-JP" sz="1200" b="0" dirty="0" smtClean="0"/>
                        <a:t>―</a:t>
                      </a:r>
                      <a:endParaRPr kumimoji="1" lang="ja-JP" altLang="en-US" sz="1200" b="0" dirty="0"/>
                    </a:p>
                  </a:txBody>
                  <a:tcPr anchor="ctr"/>
                </a:tc>
                <a:tc>
                  <a:txBody>
                    <a:bodyPr/>
                    <a:lstStyle/>
                    <a:p>
                      <a:pPr algn="ctr"/>
                      <a:r>
                        <a:rPr kumimoji="1" lang="en-US" altLang="ja-JP" sz="1200" b="0" dirty="0" smtClean="0"/>
                        <a:t>100</a:t>
                      </a:r>
                      <a:endParaRPr kumimoji="1" lang="ja-JP" altLang="en-US" sz="1200" b="0" dirty="0"/>
                    </a:p>
                  </a:txBody>
                  <a:tcPr anchor="ctr"/>
                </a:tc>
                <a:tc>
                  <a:txBody>
                    <a:bodyPr/>
                    <a:lstStyle/>
                    <a:p>
                      <a:pPr algn="ctr"/>
                      <a:r>
                        <a:rPr kumimoji="1" lang="en-US" altLang="ja-JP" sz="1200" b="0" dirty="0" smtClean="0"/>
                        <a:t>200</a:t>
                      </a:r>
                      <a:endParaRPr kumimoji="1" lang="ja-JP" altLang="en-US" sz="1200" b="0" dirty="0"/>
                    </a:p>
                  </a:txBody>
                  <a:tcPr anchor="ctr"/>
                </a:tc>
                <a:tc>
                  <a:txBody>
                    <a:bodyPr/>
                    <a:lstStyle/>
                    <a:p>
                      <a:pPr algn="ctr"/>
                      <a:r>
                        <a:rPr kumimoji="1" lang="en-US" altLang="ja-JP" sz="1200" b="0" dirty="0" smtClean="0">
                          <a:solidFill>
                            <a:schemeClr val="tx1"/>
                          </a:solidFill>
                        </a:rPr>
                        <a:t>300</a:t>
                      </a:r>
                      <a:endParaRPr kumimoji="1" lang="ja-JP" altLang="en-US" sz="1200" b="0" dirty="0">
                        <a:solidFill>
                          <a:schemeClr val="tx1"/>
                        </a:solidFill>
                      </a:endParaRPr>
                    </a:p>
                  </a:txBody>
                  <a:tcPr anchor="ctr"/>
                </a:tc>
                <a:tc>
                  <a:txBody>
                    <a:bodyPr/>
                    <a:lstStyle/>
                    <a:p>
                      <a:pPr algn="ctr"/>
                      <a:r>
                        <a:rPr kumimoji="1" lang="en-US" altLang="ja-JP" sz="1200" b="1" dirty="0" smtClean="0"/>
                        <a:t>600</a:t>
                      </a:r>
                      <a:r>
                        <a:rPr kumimoji="1" lang="ja-JP" altLang="en-US" sz="1200" b="1" dirty="0" smtClean="0"/>
                        <a:t>人</a:t>
                      </a:r>
                      <a:endParaRPr kumimoji="1" lang="ja-JP" altLang="en-US" sz="1200" b="1" dirty="0"/>
                    </a:p>
                  </a:txBody>
                  <a:tcPr anchor="ctr"/>
                </a:tc>
                <a:tc>
                  <a:txBody>
                    <a:bodyPr/>
                    <a:lstStyle/>
                    <a:p>
                      <a:pPr algn="ctr"/>
                      <a:r>
                        <a:rPr kumimoji="1" lang="en-US" altLang="ja-JP" sz="1200" b="0" dirty="0" smtClean="0">
                          <a:solidFill>
                            <a:schemeClr val="tx1"/>
                          </a:solidFill>
                        </a:rPr>
                        <a:t>―</a:t>
                      </a:r>
                      <a:endParaRPr kumimoji="1" lang="ja-JP" altLang="en-US" sz="1200" b="0" dirty="0">
                        <a:solidFill>
                          <a:schemeClr val="tx1"/>
                        </a:solidFill>
                      </a:endParaRPr>
                    </a:p>
                  </a:txBody>
                  <a:tcPr anchor="ctr"/>
                </a:tc>
                <a:extLst>
                  <a:ext uri="{0D108BD9-81ED-4DB2-BD59-A6C34878D82A}">
                    <a16:rowId xmlns:a16="http://schemas.microsoft.com/office/drawing/2014/main" val="3155898067"/>
                  </a:ext>
                </a:extLst>
              </a:tr>
              <a:tr h="28837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実績量</a:t>
                      </a:r>
                      <a:endParaRPr kumimoji="1" lang="en-US" altLang="ja-JP" sz="1200" b="0" dirty="0"/>
                    </a:p>
                  </a:txBody>
                  <a:tcPr anchor="ctr"/>
                </a:tc>
                <a:tc>
                  <a:txBody>
                    <a:bodyPr/>
                    <a:lstStyle/>
                    <a:p>
                      <a:pPr algn="ctr"/>
                      <a:r>
                        <a:rPr kumimoji="1" lang="en-US" altLang="ja-JP" sz="1200" b="0" dirty="0" smtClean="0"/>
                        <a:t>―</a:t>
                      </a:r>
                      <a:endParaRPr kumimoji="1" lang="ja-JP" altLang="en-US" sz="1200" b="0" dirty="0"/>
                    </a:p>
                  </a:txBody>
                  <a:tcPr anchor="ctr"/>
                </a:tc>
                <a:tc>
                  <a:txBody>
                    <a:bodyPr/>
                    <a:lstStyle/>
                    <a:p>
                      <a:pPr algn="ctr"/>
                      <a:r>
                        <a:rPr kumimoji="1" lang="en-US" altLang="ja-JP" sz="1200" b="0" dirty="0" smtClean="0"/>
                        <a:t>75</a:t>
                      </a:r>
                      <a:endParaRPr kumimoji="1" lang="ja-JP" altLang="en-US" sz="1200" b="0" dirty="0"/>
                    </a:p>
                  </a:txBody>
                  <a:tcPr anchor="ctr"/>
                </a:tc>
                <a:tc>
                  <a:txBody>
                    <a:bodyPr/>
                    <a:lstStyle/>
                    <a:p>
                      <a:pPr algn="ctr"/>
                      <a:r>
                        <a:rPr kumimoji="1" lang="en-US" altLang="ja-JP" sz="1200" b="0" dirty="0" smtClean="0"/>
                        <a:t>202</a:t>
                      </a:r>
                      <a:endParaRPr kumimoji="1" lang="ja-JP" altLang="en-US" sz="1200" b="0" dirty="0"/>
                    </a:p>
                  </a:txBody>
                  <a:tcPr anchor="ctr"/>
                </a:tc>
                <a:tc>
                  <a:txBody>
                    <a:bodyPr/>
                    <a:lstStyle/>
                    <a:p>
                      <a:pPr algn="ctr"/>
                      <a:r>
                        <a:rPr kumimoji="1" lang="en-US" altLang="ja-JP" sz="1200" b="0" dirty="0" smtClean="0">
                          <a:solidFill>
                            <a:schemeClr val="tx1"/>
                          </a:solidFill>
                        </a:rPr>
                        <a:t>668</a:t>
                      </a:r>
                      <a:endParaRPr kumimoji="1" lang="ja-JP" altLang="en-US" sz="1200" b="0" dirty="0">
                        <a:solidFill>
                          <a:schemeClr val="tx1"/>
                        </a:solidFill>
                      </a:endParaRPr>
                    </a:p>
                  </a:txBody>
                  <a:tcPr anchor="ctr"/>
                </a:tc>
                <a:tc>
                  <a:txBody>
                    <a:bodyPr/>
                    <a:lstStyle/>
                    <a:p>
                      <a:pPr algn="ctr"/>
                      <a:r>
                        <a:rPr kumimoji="1" lang="en-US" altLang="ja-JP" sz="1200" b="1" dirty="0" smtClean="0"/>
                        <a:t>945</a:t>
                      </a:r>
                      <a:r>
                        <a:rPr kumimoji="1" lang="ja-JP" altLang="en-US" sz="1200" b="1" dirty="0" smtClean="0"/>
                        <a:t>人</a:t>
                      </a:r>
                      <a:endParaRPr kumimoji="1" lang="ja-JP" altLang="en-US" sz="1200" b="1" dirty="0"/>
                    </a:p>
                  </a:txBody>
                  <a:tcPr anchor="ctr"/>
                </a:tc>
                <a:tc>
                  <a:txBody>
                    <a:bodyPr/>
                    <a:lstStyle/>
                    <a:p>
                      <a:pPr algn="ctr"/>
                      <a:r>
                        <a:rPr kumimoji="1" lang="en-US" altLang="ja-JP" sz="1200" b="0" dirty="0" smtClean="0">
                          <a:solidFill>
                            <a:schemeClr val="tx1"/>
                          </a:solidFill>
                        </a:rPr>
                        <a:t>163</a:t>
                      </a:r>
                      <a:r>
                        <a:rPr kumimoji="1" lang="ja-JP" altLang="en-US" sz="1200" b="0" dirty="0" smtClean="0">
                          <a:solidFill>
                            <a:schemeClr val="tx1"/>
                          </a:solidFill>
                        </a:rPr>
                        <a:t>人</a:t>
                      </a:r>
                      <a:endParaRPr kumimoji="1" lang="ja-JP" altLang="en-US" sz="1200" b="0" dirty="0">
                        <a:solidFill>
                          <a:schemeClr val="tx1"/>
                        </a:solidFill>
                      </a:endParaRPr>
                    </a:p>
                  </a:txBody>
                  <a:tcPr anchor="ctr"/>
                </a:tc>
                <a:extLst>
                  <a:ext uri="{0D108BD9-81ED-4DB2-BD59-A6C34878D82A}">
                    <a16:rowId xmlns:a16="http://schemas.microsoft.com/office/drawing/2014/main" val="551262785"/>
                  </a:ext>
                </a:extLst>
              </a:tr>
              <a:tr h="295714">
                <a:tc>
                  <a:txBody>
                    <a:bodyPr/>
                    <a:lstStyle/>
                    <a:p>
                      <a:pPr algn="ctr"/>
                      <a:r>
                        <a:rPr kumimoji="1" lang="ja-JP" altLang="en-US" sz="1200" b="0" dirty="0" smtClean="0"/>
                        <a:t>達成割合</a:t>
                      </a:r>
                      <a:endParaRPr kumimoji="1" lang="ja-JP" altLang="en-US" sz="1200" b="0" dirty="0"/>
                    </a:p>
                  </a:txBody>
                  <a:tcPr anchor="ctr"/>
                </a:tc>
                <a:tc>
                  <a:txBody>
                    <a:bodyPr/>
                    <a:lstStyle/>
                    <a:p>
                      <a:pPr algn="ctr"/>
                      <a:r>
                        <a:rPr kumimoji="1" lang="en-US" altLang="ja-JP" sz="1200" b="0" dirty="0" smtClean="0"/>
                        <a:t>―</a:t>
                      </a:r>
                      <a:endParaRPr kumimoji="1" lang="ja-JP" altLang="en-US" sz="1200" b="0" dirty="0"/>
                    </a:p>
                  </a:txBody>
                  <a:tcPr anchor="ctr"/>
                </a:tc>
                <a:tc>
                  <a:txBody>
                    <a:bodyPr/>
                    <a:lstStyle/>
                    <a:p>
                      <a:pPr algn="ctr"/>
                      <a:r>
                        <a:rPr kumimoji="1" lang="en-US" altLang="ja-JP" sz="1200" b="0" dirty="0" smtClean="0"/>
                        <a:t>75.0%</a:t>
                      </a:r>
                      <a:endParaRPr kumimoji="1" lang="ja-JP" altLang="en-US" sz="1200" b="0" dirty="0"/>
                    </a:p>
                  </a:txBody>
                  <a:tcPr anchor="ctr"/>
                </a:tc>
                <a:tc>
                  <a:txBody>
                    <a:bodyPr/>
                    <a:lstStyle/>
                    <a:p>
                      <a:pPr algn="ctr"/>
                      <a:r>
                        <a:rPr kumimoji="1" lang="en-US" altLang="ja-JP" sz="1200" b="0" dirty="0" smtClean="0"/>
                        <a:t>101.0%</a:t>
                      </a:r>
                      <a:endParaRPr kumimoji="1" lang="ja-JP" altLang="en-US" sz="1200" b="0" dirty="0"/>
                    </a:p>
                  </a:txBody>
                  <a:tcPr anchor="ctr"/>
                </a:tc>
                <a:tc>
                  <a:txBody>
                    <a:bodyPr/>
                    <a:lstStyle/>
                    <a:p>
                      <a:pPr algn="ctr"/>
                      <a:r>
                        <a:rPr kumimoji="1" lang="en-US" altLang="ja-JP" sz="1200" b="0" dirty="0" smtClean="0">
                          <a:solidFill>
                            <a:schemeClr val="tx1"/>
                          </a:solidFill>
                        </a:rPr>
                        <a:t>222.7%</a:t>
                      </a:r>
                      <a:endParaRPr kumimoji="1" lang="ja-JP" altLang="en-US" sz="1200" b="0" dirty="0">
                        <a:solidFill>
                          <a:schemeClr val="tx1"/>
                        </a:solidFill>
                      </a:endParaRPr>
                    </a:p>
                  </a:txBody>
                  <a:tcPr anchor="ctr"/>
                </a:tc>
                <a:tc>
                  <a:txBody>
                    <a:bodyPr/>
                    <a:lstStyle/>
                    <a:p>
                      <a:pPr algn="ctr"/>
                      <a:r>
                        <a:rPr kumimoji="1" lang="en-US" altLang="ja-JP" sz="1200" b="1" dirty="0" smtClean="0"/>
                        <a:t>157.5%</a:t>
                      </a:r>
                      <a:endParaRPr kumimoji="1" lang="ja-JP" altLang="en-US" sz="1200" b="1" dirty="0"/>
                    </a:p>
                  </a:txBody>
                  <a:tcPr anchor="ctr"/>
                </a:tc>
                <a:tc>
                  <a:txBody>
                    <a:bodyPr/>
                    <a:lstStyle/>
                    <a:p>
                      <a:pPr algn="ctr"/>
                      <a:r>
                        <a:rPr kumimoji="1" lang="en-US" altLang="ja-JP" sz="1200" b="0" dirty="0" smtClean="0">
                          <a:solidFill>
                            <a:schemeClr val="tx1"/>
                          </a:solidFill>
                        </a:rPr>
                        <a:t>―</a:t>
                      </a:r>
                      <a:endParaRPr kumimoji="1" lang="ja-JP" altLang="en-US" sz="1200" b="0" dirty="0">
                        <a:solidFill>
                          <a:schemeClr val="tx1"/>
                        </a:solidFill>
                      </a:endParaRPr>
                    </a:p>
                  </a:txBody>
                  <a:tcPr anchor="ctr"/>
                </a:tc>
                <a:extLst>
                  <a:ext uri="{0D108BD9-81ED-4DB2-BD59-A6C34878D82A}">
                    <a16:rowId xmlns:a16="http://schemas.microsoft.com/office/drawing/2014/main" val="2385536216"/>
                  </a:ext>
                </a:extLst>
              </a:tr>
            </a:tbl>
          </a:graphicData>
        </a:graphic>
      </p:graphicFrame>
      <p:graphicFrame>
        <p:nvGraphicFramePr>
          <p:cNvPr id="21" name="表 20"/>
          <p:cNvGraphicFramePr>
            <a:graphicFrameLocks noGrp="1"/>
          </p:cNvGraphicFramePr>
          <p:nvPr>
            <p:extLst>
              <p:ext uri="{D42A27DB-BD31-4B8C-83A1-F6EECF244321}">
                <p14:modId xmlns:p14="http://schemas.microsoft.com/office/powerpoint/2010/main" val="3291689526"/>
              </p:ext>
            </p:extLst>
          </p:nvPr>
        </p:nvGraphicFramePr>
        <p:xfrm>
          <a:off x="504574" y="4149080"/>
          <a:ext cx="4952482" cy="1153110"/>
        </p:xfrm>
        <a:graphic>
          <a:graphicData uri="http://schemas.openxmlformats.org/drawingml/2006/table">
            <a:tbl>
              <a:tblPr firstRow="1" bandRow="1">
                <a:tableStyleId>{5C22544A-7EE6-4342-B048-85BDC9FD1C3A}</a:tableStyleId>
              </a:tblPr>
              <a:tblGrid>
                <a:gridCol w="1076627">
                  <a:extLst>
                    <a:ext uri="{9D8B030D-6E8A-4147-A177-3AD203B41FA5}">
                      <a16:colId xmlns:a16="http://schemas.microsoft.com/office/drawing/2014/main" val="1603045894"/>
                    </a:ext>
                  </a:extLst>
                </a:gridCol>
                <a:gridCol w="775171">
                  <a:extLst>
                    <a:ext uri="{9D8B030D-6E8A-4147-A177-3AD203B41FA5}">
                      <a16:colId xmlns:a16="http://schemas.microsoft.com/office/drawing/2014/main" val="2777847762"/>
                    </a:ext>
                  </a:extLst>
                </a:gridCol>
                <a:gridCol w="775171">
                  <a:extLst>
                    <a:ext uri="{9D8B030D-6E8A-4147-A177-3AD203B41FA5}">
                      <a16:colId xmlns:a16="http://schemas.microsoft.com/office/drawing/2014/main" val="2248390918"/>
                    </a:ext>
                  </a:extLst>
                </a:gridCol>
                <a:gridCol w="775171">
                  <a:extLst>
                    <a:ext uri="{9D8B030D-6E8A-4147-A177-3AD203B41FA5}">
                      <a16:colId xmlns:a16="http://schemas.microsoft.com/office/drawing/2014/main" val="2597746077"/>
                    </a:ext>
                  </a:extLst>
                </a:gridCol>
                <a:gridCol w="775171">
                  <a:extLst>
                    <a:ext uri="{9D8B030D-6E8A-4147-A177-3AD203B41FA5}">
                      <a16:colId xmlns:a16="http://schemas.microsoft.com/office/drawing/2014/main" val="3755430690"/>
                    </a:ext>
                  </a:extLst>
                </a:gridCol>
                <a:gridCol w="775171">
                  <a:extLst>
                    <a:ext uri="{9D8B030D-6E8A-4147-A177-3AD203B41FA5}">
                      <a16:colId xmlns:a16="http://schemas.microsoft.com/office/drawing/2014/main" val="554652346"/>
                    </a:ext>
                  </a:extLst>
                </a:gridCol>
              </a:tblGrid>
              <a:tr h="286455">
                <a:tc>
                  <a:txBody>
                    <a:bodyPr/>
                    <a:lstStyle/>
                    <a:p>
                      <a:pPr algn="l"/>
                      <a:endParaRPr kumimoji="1" lang="ja-JP" altLang="en-US" sz="1200" b="0" dirty="0"/>
                    </a:p>
                  </a:txBody>
                  <a:tcPr/>
                </a:tc>
                <a:tc>
                  <a:txBody>
                    <a:bodyPr/>
                    <a:lstStyle/>
                    <a:p>
                      <a:pPr algn="ctr"/>
                      <a:r>
                        <a:rPr kumimoji="1" lang="en-US" altLang="ja-JP" sz="1200" b="0" dirty="0" smtClean="0"/>
                        <a:t>H28</a:t>
                      </a:r>
                      <a:endParaRPr kumimoji="1" lang="ja-JP" altLang="en-US" sz="1200" b="0" dirty="0"/>
                    </a:p>
                  </a:txBody>
                  <a:tcPr anchor="ctr"/>
                </a:tc>
                <a:tc>
                  <a:txBody>
                    <a:bodyPr/>
                    <a:lstStyle/>
                    <a:p>
                      <a:pPr algn="ctr"/>
                      <a:r>
                        <a:rPr kumimoji="1" lang="en-US" altLang="ja-JP" sz="1200" b="0" dirty="0"/>
                        <a:t>H29</a:t>
                      </a:r>
                      <a:endParaRPr kumimoji="1" lang="ja-JP" altLang="en-US" sz="1200" b="0" dirty="0"/>
                    </a:p>
                  </a:txBody>
                  <a:tcPr anchor="ctr"/>
                </a:tc>
                <a:tc>
                  <a:txBody>
                    <a:bodyPr/>
                    <a:lstStyle/>
                    <a:p>
                      <a:pPr algn="ctr"/>
                      <a:r>
                        <a:rPr kumimoji="1" lang="en-US" altLang="ja-JP" sz="1200" b="0" dirty="0"/>
                        <a:t>H30</a:t>
                      </a:r>
                      <a:endParaRPr kumimoji="1" lang="ja-JP" altLang="en-US" sz="1200" b="0" dirty="0"/>
                    </a:p>
                  </a:txBody>
                  <a:tcPr anchor="ctr"/>
                </a:tc>
                <a:tc>
                  <a:txBody>
                    <a:bodyPr/>
                    <a:lstStyle/>
                    <a:p>
                      <a:pPr algn="ctr"/>
                      <a:r>
                        <a:rPr kumimoji="1" lang="en-US" altLang="ja-JP" sz="1200" b="0" dirty="0"/>
                        <a:t>R1</a:t>
                      </a:r>
                      <a:endParaRPr kumimoji="1" lang="ja-JP" altLang="en-US" sz="1200" b="0" dirty="0"/>
                    </a:p>
                  </a:txBody>
                  <a:tcPr anchor="ctr"/>
                </a:tc>
                <a:tc>
                  <a:txBody>
                    <a:bodyPr/>
                    <a:lstStyle/>
                    <a:p>
                      <a:pPr algn="ctr"/>
                      <a:r>
                        <a:rPr kumimoji="1" lang="ja-JP" altLang="en-US" sz="1200" b="1" dirty="0" smtClean="0"/>
                        <a:t>全体</a:t>
                      </a:r>
                      <a:endParaRPr kumimoji="1" lang="ja-JP" altLang="en-US" sz="1200" b="1" dirty="0"/>
                    </a:p>
                  </a:txBody>
                  <a:tcPr anchor="ctr"/>
                </a:tc>
                <a:extLst>
                  <a:ext uri="{0D108BD9-81ED-4DB2-BD59-A6C34878D82A}">
                    <a16:rowId xmlns:a16="http://schemas.microsoft.com/office/drawing/2014/main" val="2310171756"/>
                  </a:ext>
                </a:extLst>
              </a:tr>
              <a:tr h="2864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計画量</a:t>
                      </a:r>
                      <a:endParaRPr kumimoji="1" lang="ja-JP" altLang="en-US" sz="1200" b="0" dirty="0"/>
                    </a:p>
                  </a:txBody>
                  <a:tcPr anchor="ctr"/>
                </a:tc>
                <a:tc>
                  <a:txBody>
                    <a:bodyPr/>
                    <a:lstStyle/>
                    <a:p>
                      <a:pPr algn="ctr"/>
                      <a:r>
                        <a:rPr kumimoji="1" lang="en-US" altLang="ja-JP" sz="1200" b="0" dirty="0" smtClean="0"/>
                        <a:t>2,851</a:t>
                      </a:r>
                      <a:endParaRPr kumimoji="1" lang="ja-JP" altLang="en-US" sz="1200" b="0" dirty="0"/>
                    </a:p>
                  </a:txBody>
                  <a:tcPr anchor="ctr"/>
                </a:tc>
                <a:tc>
                  <a:txBody>
                    <a:bodyPr/>
                    <a:lstStyle/>
                    <a:p>
                      <a:pPr algn="ctr"/>
                      <a:r>
                        <a:rPr kumimoji="1" lang="en-US" altLang="ja-JP" sz="1200" b="0" dirty="0" smtClean="0"/>
                        <a:t>18,071</a:t>
                      </a:r>
                      <a:endParaRPr kumimoji="1" lang="ja-JP" altLang="en-US" sz="1200" b="0" dirty="0"/>
                    </a:p>
                  </a:txBody>
                  <a:tcPr anchor="ctr"/>
                </a:tc>
                <a:tc>
                  <a:txBody>
                    <a:bodyPr/>
                    <a:lstStyle/>
                    <a:p>
                      <a:pPr algn="ctr"/>
                      <a:r>
                        <a:rPr kumimoji="1" lang="en-US" altLang="ja-JP" sz="1200" b="0" dirty="0" smtClean="0"/>
                        <a:t>2,400</a:t>
                      </a:r>
                      <a:endParaRPr kumimoji="1" lang="ja-JP" altLang="en-US" sz="1200" b="0" dirty="0"/>
                    </a:p>
                  </a:txBody>
                  <a:tcPr anchor="ctr"/>
                </a:tc>
                <a:tc>
                  <a:txBody>
                    <a:bodyPr/>
                    <a:lstStyle/>
                    <a:p>
                      <a:pPr algn="ctr"/>
                      <a:r>
                        <a:rPr kumimoji="1" lang="en-US" altLang="ja-JP" sz="1200" b="0" dirty="0" smtClean="0">
                          <a:solidFill>
                            <a:schemeClr val="tx1"/>
                          </a:solidFill>
                        </a:rPr>
                        <a:t>1,400</a:t>
                      </a:r>
                      <a:endParaRPr kumimoji="1" lang="ja-JP" altLang="en-US" sz="1200" b="0" dirty="0">
                        <a:solidFill>
                          <a:schemeClr val="tx1"/>
                        </a:solidFill>
                      </a:endParaRPr>
                    </a:p>
                  </a:txBody>
                  <a:tcPr anchor="ctr"/>
                </a:tc>
                <a:tc>
                  <a:txBody>
                    <a:bodyPr/>
                    <a:lstStyle/>
                    <a:p>
                      <a:pPr algn="ctr"/>
                      <a:r>
                        <a:rPr kumimoji="1" lang="en-US" altLang="ja-JP" sz="1200" b="1" dirty="0" smtClean="0"/>
                        <a:t>24,722</a:t>
                      </a:r>
                      <a:endParaRPr kumimoji="1" lang="ja-JP" altLang="en-US" sz="1200" b="1" dirty="0"/>
                    </a:p>
                  </a:txBody>
                  <a:tcPr anchor="ctr"/>
                </a:tc>
                <a:extLst>
                  <a:ext uri="{0D108BD9-81ED-4DB2-BD59-A6C34878D82A}">
                    <a16:rowId xmlns:a16="http://schemas.microsoft.com/office/drawing/2014/main" val="3155898067"/>
                  </a:ext>
                </a:extLst>
              </a:tr>
              <a:tr h="286455">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200" b="0" dirty="0" smtClean="0"/>
                        <a:t>実績量</a:t>
                      </a:r>
                      <a:endParaRPr kumimoji="1" lang="en-US" altLang="ja-JP" sz="1200" b="0" dirty="0"/>
                    </a:p>
                  </a:txBody>
                  <a:tcPr anchor="ctr"/>
                </a:tc>
                <a:tc>
                  <a:txBody>
                    <a:bodyPr/>
                    <a:lstStyle/>
                    <a:p>
                      <a:pPr algn="ctr"/>
                      <a:r>
                        <a:rPr kumimoji="1" lang="en-US" altLang="ja-JP" sz="1200" b="0" dirty="0" smtClean="0"/>
                        <a:t>2,255</a:t>
                      </a:r>
                      <a:endParaRPr kumimoji="1" lang="ja-JP" altLang="en-US" sz="1200" b="0" dirty="0"/>
                    </a:p>
                  </a:txBody>
                  <a:tcPr anchor="ctr"/>
                </a:tc>
                <a:tc>
                  <a:txBody>
                    <a:bodyPr/>
                    <a:lstStyle/>
                    <a:p>
                      <a:pPr algn="ctr"/>
                      <a:r>
                        <a:rPr kumimoji="1" lang="en-US" altLang="ja-JP" sz="1200" b="0" dirty="0" smtClean="0"/>
                        <a:t>15,009</a:t>
                      </a:r>
                      <a:endParaRPr kumimoji="1" lang="ja-JP" altLang="en-US" sz="1200" b="0" dirty="0"/>
                    </a:p>
                  </a:txBody>
                  <a:tcPr anchor="ctr"/>
                </a:tc>
                <a:tc>
                  <a:txBody>
                    <a:bodyPr/>
                    <a:lstStyle/>
                    <a:p>
                      <a:pPr algn="ctr"/>
                      <a:r>
                        <a:rPr kumimoji="1" lang="en-US" altLang="ja-JP" sz="1200" b="0" dirty="0" smtClean="0"/>
                        <a:t>2,021</a:t>
                      </a:r>
                      <a:endParaRPr kumimoji="1" lang="ja-JP" altLang="en-US" sz="1200" b="0" dirty="0"/>
                    </a:p>
                  </a:txBody>
                  <a:tcPr anchor="ctr"/>
                </a:tc>
                <a:tc>
                  <a:txBody>
                    <a:bodyPr/>
                    <a:lstStyle/>
                    <a:p>
                      <a:pPr algn="ctr"/>
                      <a:r>
                        <a:rPr kumimoji="1" lang="en-US" altLang="ja-JP" sz="1200" b="0" dirty="0" smtClean="0">
                          <a:solidFill>
                            <a:schemeClr val="tx1"/>
                          </a:solidFill>
                        </a:rPr>
                        <a:t>1,329</a:t>
                      </a:r>
                      <a:endParaRPr kumimoji="1" lang="ja-JP" altLang="en-US" sz="1200" b="0" dirty="0">
                        <a:solidFill>
                          <a:schemeClr val="tx1"/>
                        </a:solidFill>
                      </a:endParaRPr>
                    </a:p>
                  </a:txBody>
                  <a:tcPr anchor="ctr"/>
                </a:tc>
                <a:tc>
                  <a:txBody>
                    <a:bodyPr/>
                    <a:lstStyle/>
                    <a:p>
                      <a:pPr algn="ctr"/>
                      <a:r>
                        <a:rPr kumimoji="1" lang="en-US" altLang="ja-JP" sz="1200" b="1" dirty="0" smtClean="0"/>
                        <a:t>20,614</a:t>
                      </a:r>
                      <a:endParaRPr kumimoji="1" lang="ja-JP" altLang="en-US" sz="1200" b="1" dirty="0"/>
                    </a:p>
                  </a:txBody>
                  <a:tcPr anchor="ctr"/>
                </a:tc>
                <a:extLst>
                  <a:ext uri="{0D108BD9-81ED-4DB2-BD59-A6C34878D82A}">
                    <a16:rowId xmlns:a16="http://schemas.microsoft.com/office/drawing/2014/main" val="551262785"/>
                  </a:ext>
                </a:extLst>
              </a:tr>
              <a:tr h="293745">
                <a:tc>
                  <a:txBody>
                    <a:bodyPr/>
                    <a:lstStyle/>
                    <a:p>
                      <a:pPr algn="ctr"/>
                      <a:r>
                        <a:rPr kumimoji="1" lang="ja-JP" altLang="en-US" sz="1200" b="0" dirty="0" smtClean="0"/>
                        <a:t>執行率</a:t>
                      </a:r>
                      <a:endParaRPr kumimoji="1" lang="ja-JP" altLang="en-US" sz="1200" b="0" dirty="0"/>
                    </a:p>
                  </a:txBody>
                  <a:tcPr anchor="ctr"/>
                </a:tc>
                <a:tc>
                  <a:txBody>
                    <a:bodyPr/>
                    <a:lstStyle/>
                    <a:p>
                      <a:pPr algn="ctr"/>
                      <a:r>
                        <a:rPr kumimoji="1" lang="en-US" altLang="ja-JP" sz="1200" b="0" dirty="0" smtClean="0"/>
                        <a:t>79.1%</a:t>
                      </a:r>
                      <a:endParaRPr kumimoji="1" lang="ja-JP" altLang="en-US" sz="1200" b="0" dirty="0"/>
                    </a:p>
                  </a:txBody>
                  <a:tcPr anchor="ctr"/>
                </a:tc>
                <a:tc>
                  <a:txBody>
                    <a:bodyPr/>
                    <a:lstStyle/>
                    <a:p>
                      <a:pPr algn="ctr"/>
                      <a:r>
                        <a:rPr kumimoji="1" lang="en-US" altLang="ja-JP" sz="1200" b="0" dirty="0" smtClean="0"/>
                        <a:t>83.1%</a:t>
                      </a:r>
                      <a:endParaRPr kumimoji="1" lang="ja-JP" altLang="en-US" sz="1200" b="0" dirty="0"/>
                    </a:p>
                  </a:txBody>
                  <a:tcPr anchor="ctr"/>
                </a:tc>
                <a:tc>
                  <a:txBody>
                    <a:bodyPr/>
                    <a:lstStyle/>
                    <a:p>
                      <a:pPr algn="ctr"/>
                      <a:r>
                        <a:rPr kumimoji="1" lang="en-US" altLang="ja-JP" sz="1200" b="0" dirty="0" smtClean="0"/>
                        <a:t>84.2%</a:t>
                      </a:r>
                      <a:endParaRPr kumimoji="1" lang="ja-JP" altLang="en-US" sz="1200" b="0" dirty="0"/>
                    </a:p>
                  </a:txBody>
                  <a:tcPr anchor="ctr"/>
                </a:tc>
                <a:tc>
                  <a:txBody>
                    <a:bodyPr/>
                    <a:lstStyle/>
                    <a:p>
                      <a:pPr algn="ctr"/>
                      <a:r>
                        <a:rPr kumimoji="1" lang="en-US" altLang="ja-JP" sz="1200" b="0" dirty="0" smtClean="0">
                          <a:solidFill>
                            <a:schemeClr val="tx1"/>
                          </a:solidFill>
                        </a:rPr>
                        <a:t>94.9%</a:t>
                      </a:r>
                      <a:endParaRPr kumimoji="1" lang="ja-JP" altLang="en-US" sz="1200" b="0" dirty="0">
                        <a:solidFill>
                          <a:schemeClr val="tx1"/>
                        </a:solidFill>
                      </a:endParaRPr>
                    </a:p>
                  </a:txBody>
                  <a:tcPr anchor="ctr"/>
                </a:tc>
                <a:tc>
                  <a:txBody>
                    <a:bodyPr/>
                    <a:lstStyle/>
                    <a:p>
                      <a:pPr algn="ctr"/>
                      <a:r>
                        <a:rPr kumimoji="1" lang="en-US" altLang="ja-JP" sz="1200" b="1" dirty="0" smtClean="0"/>
                        <a:t>83.4</a:t>
                      </a:r>
                      <a:r>
                        <a:rPr kumimoji="1" lang="ja-JP" altLang="en-US" sz="1200" b="1" dirty="0" smtClean="0"/>
                        <a:t>％</a:t>
                      </a:r>
                      <a:endParaRPr kumimoji="1" lang="ja-JP" altLang="en-US" sz="1200" b="1" dirty="0"/>
                    </a:p>
                  </a:txBody>
                  <a:tcPr anchor="ctr"/>
                </a:tc>
                <a:extLst>
                  <a:ext uri="{0D108BD9-81ED-4DB2-BD59-A6C34878D82A}">
                    <a16:rowId xmlns:a16="http://schemas.microsoft.com/office/drawing/2014/main" val="2385536216"/>
                  </a:ext>
                </a:extLst>
              </a:tr>
            </a:tbl>
          </a:graphicData>
        </a:graphic>
      </p:graphicFrame>
      <p:sp>
        <p:nvSpPr>
          <p:cNvPr id="22" name="コンテンツ プレースホルダー 2"/>
          <p:cNvSpPr txBox="1">
            <a:spLocks/>
          </p:cNvSpPr>
          <p:nvPr/>
        </p:nvSpPr>
        <p:spPr>
          <a:xfrm>
            <a:off x="6426151" y="908720"/>
            <a:ext cx="3135361" cy="1957405"/>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en-US" altLang="ja-JP" sz="1200" dirty="0" smtClean="0">
                <a:latin typeface="メイリオ" panose="020B0604030504040204" pitchFamily="50" charset="-128"/>
                <a:ea typeface="メイリオ" panose="020B0604030504040204" pitchFamily="50" charset="-128"/>
              </a:rPr>
              <a:t>【</a:t>
            </a:r>
            <a:r>
              <a:rPr lang="ja-JP" altLang="en-US" sz="1150" dirty="0" smtClean="0">
                <a:latin typeface="メイリオ" panose="020B0604030504040204" pitchFamily="50" charset="-128"/>
                <a:ea typeface="メイリオ" panose="020B0604030504040204" pitchFamily="50" charset="-128"/>
              </a:rPr>
              <a:t>事務局団体</a:t>
            </a:r>
            <a:r>
              <a:rPr lang="en-US" altLang="ja-JP" sz="1150" dirty="0" smtClean="0">
                <a:latin typeface="メイリオ" panose="020B0604030504040204" pitchFamily="50" charset="-128"/>
                <a:ea typeface="メイリオ" panose="020B0604030504040204" pitchFamily="50" charset="-128"/>
              </a:rPr>
              <a:t>】</a:t>
            </a:r>
          </a:p>
          <a:p>
            <a:pPr marL="0" indent="0">
              <a:buNone/>
            </a:pPr>
            <a:r>
              <a:rPr lang="ja-JP" altLang="en-US" sz="1150" dirty="0">
                <a:latin typeface="メイリオ" panose="020B0604030504040204" pitchFamily="50" charset="-128"/>
                <a:ea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rPr>
              <a:t> ・ＮＰＯ</a:t>
            </a:r>
            <a:r>
              <a:rPr lang="ja-JP" altLang="en-US" sz="1150" dirty="0">
                <a:latin typeface="メイリオ" panose="020B0604030504040204" pitchFamily="50" charset="-128"/>
                <a:ea typeface="メイリオ" panose="020B0604030504040204" pitchFamily="50" charset="-128"/>
              </a:rPr>
              <a:t>日本</a:t>
            </a:r>
            <a:r>
              <a:rPr lang="ja-JP" altLang="en-US" sz="1150" dirty="0" smtClean="0">
                <a:latin typeface="メイリオ" panose="020B0604030504040204" pitchFamily="50" charset="-128"/>
                <a:ea typeface="メイリオ" panose="020B0604030504040204" pitchFamily="50" charset="-128"/>
              </a:rPr>
              <a:t>森林ﾎﾞﾗﾝﾃｨｱ協会</a:t>
            </a:r>
            <a:endParaRPr lang="en-US" altLang="ja-JP" sz="1150" dirty="0">
              <a:latin typeface="メイリオ" panose="020B0604030504040204" pitchFamily="50" charset="-128"/>
              <a:ea typeface="メイリオ" panose="020B0604030504040204" pitchFamily="50" charset="-128"/>
            </a:endParaRPr>
          </a:p>
          <a:p>
            <a:pPr marL="0" indent="0">
              <a:buNone/>
            </a:pP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活動中核６団体／活動地</a:t>
            </a: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a:latin typeface="メイリオ" panose="020B0604030504040204" pitchFamily="50" charset="-128"/>
                <a:ea typeface="メイリオ" panose="020B0604030504040204" pitchFamily="50" charset="-128"/>
              </a:rPr>
              <a:t>箕面と</a:t>
            </a:r>
            <a:r>
              <a:rPr lang="ja-JP" altLang="en-US" sz="1150" dirty="0" err="1">
                <a:latin typeface="メイリオ" panose="020B0604030504040204" pitchFamily="50" charset="-128"/>
                <a:ea typeface="メイリオ" panose="020B0604030504040204" pitchFamily="50" charset="-128"/>
              </a:rPr>
              <a:t>どろ</a:t>
            </a:r>
            <a:r>
              <a:rPr lang="ja-JP" altLang="en-US" sz="1150" dirty="0">
                <a:latin typeface="メイリオ" panose="020B0604030504040204" pitchFamily="50" charset="-128"/>
                <a:ea typeface="メイリオ" panose="020B0604030504040204" pitchFamily="50" charset="-128"/>
              </a:rPr>
              <a:t>みの森</a:t>
            </a:r>
            <a:r>
              <a:rPr lang="ja-JP" altLang="en-US" sz="1150" dirty="0" smtClean="0">
                <a:latin typeface="メイリオ" panose="020B0604030504040204" pitchFamily="50" charset="-128"/>
                <a:ea typeface="メイリオ" panose="020B0604030504040204" pitchFamily="50" charset="-128"/>
              </a:rPr>
              <a:t>クラブ（</a:t>
            </a:r>
            <a:r>
              <a:rPr lang="ja-JP" altLang="en-US" sz="1150" dirty="0">
                <a:latin typeface="メイリオ" panose="020B0604030504040204" pitchFamily="50" charset="-128"/>
                <a:ea typeface="メイリオ" panose="020B0604030504040204" pitchFamily="50" charset="-128"/>
              </a:rPr>
              <a:t>箕面市）</a:t>
            </a:r>
          </a:p>
          <a:p>
            <a:pPr marL="0" indent="0">
              <a:buNone/>
            </a:pP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a:latin typeface="メイリオ" panose="020B0604030504040204" pitchFamily="50" charset="-128"/>
                <a:ea typeface="メイリオ" panose="020B0604030504040204" pitchFamily="50" charset="-128"/>
              </a:rPr>
              <a:t>茨木里山を守る</a:t>
            </a:r>
            <a:r>
              <a:rPr lang="ja-JP" altLang="en-US" sz="1150" dirty="0" smtClean="0">
                <a:latin typeface="メイリオ" panose="020B0604030504040204" pitchFamily="50" charset="-128"/>
                <a:ea typeface="メイリオ" panose="020B0604030504040204" pitchFamily="50" charset="-128"/>
              </a:rPr>
              <a:t>会（</a:t>
            </a:r>
            <a:r>
              <a:rPr lang="ja-JP" altLang="en-US" sz="1150" dirty="0">
                <a:latin typeface="メイリオ" panose="020B0604030504040204" pitchFamily="50" charset="-128"/>
                <a:ea typeface="メイリオ" panose="020B0604030504040204" pitchFamily="50" charset="-128"/>
              </a:rPr>
              <a:t>茨木市）</a:t>
            </a:r>
          </a:p>
          <a:p>
            <a:pPr marL="0" indent="0">
              <a:buNone/>
            </a:pP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a:latin typeface="メイリオ" panose="020B0604030504040204" pitchFamily="50" charset="-128"/>
                <a:ea typeface="メイリオ" panose="020B0604030504040204" pitchFamily="50" charset="-128"/>
              </a:rPr>
              <a:t>茨木ふるさとの</a:t>
            </a:r>
            <a:r>
              <a:rPr lang="ja-JP" altLang="en-US" sz="1150" dirty="0" smtClean="0">
                <a:latin typeface="メイリオ" panose="020B0604030504040204" pitchFamily="50" charset="-128"/>
                <a:ea typeface="メイリオ" panose="020B0604030504040204" pitchFamily="50" charset="-128"/>
              </a:rPr>
              <a:t>森林つくり隊（</a:t>
            </a:r>
            <a:r>
              <a:rPr lang="ja-JP" altLang="en-US" sz="1150" dirty="0">
                <a:latin typeface="メイリオ" panose="020B0604030504040204" pitchFamily="50" charset="-128"/>
                <a:ea typeface="メイリオ" panose="020B0604030504040204" pitchFamily="50" charset="-128"/>
              </a:rPr>
              <a:t>茨木市）</a:t>
            </a:r>
          </a:p>
          <a:p>
            <a:pPr marL="0" indent="0">
              <a:buNone/>
            </a:pP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a:latin typeface="メイリオ" panose="020B0604030504040204" pitchFamily="50" charset="-128"/>
                <a:ea typeface="メイリオ" panose="020B0604030504040204" pitchFamily="50" charset="-128"/>
              </a:rPr>
              <a:t>島本森の</a:t>
            </a:r>
            <a:r>
              <a:rPr lang="ja-JP" altLang="en-US" sz="1150" dirty="0" smtClean="0">
                <a:latin typeface="メイリオ" panose="020B0604030504040204" pitchFamily="50" charset="-128"/>
                <a:ea typeface="メイリオ" panose="020B0604030504040204" pitchFamily="50" charset="-128"/>
              </a:rPr>
              <a:t>クラブ（</a:t>
            </a:r>
            <a:r>
              <a:rPr lang="ja-JP" altLang="en-US" sz="1150" dirty="0">
                <a:latin typeface="メイリオ" panose="020B0604030504040204" pitchFamily="50" charset="-128"/>
                <a:ea typeface="メイリオ" panose="020B0604030504040204" pitchFamily="50" charset="-128"/>
              </a:rPr>
              <a:t>島本町）</a:t>
            </a:r>
          </a:p>
          <a:p>
            <a:pPr marL="0" indent="0">
              <a:buNone/>
            </a:pP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rPr>
              <a:t>森林ﾎﾞﾗﾝﾃｨｱﾄﾓﾛｽ（</a:t>
            </a:r>
            <a:r>
              <a:rPr lang="ja-JP" altLang="en-US" sz="1150" dirty="0">
                <a:latin typeface="メイリオ" panose="020B0604030504040204" pitchFamily="50" charset="-128"/>
                <a:ea typeface="メイリオ" panose="020B0604030504040204" pitchFamily="50" charset="-128"/>
              </a:rPr>
              <a:t>河内長野市）</a:t>
            </a:r>
          </a:p>
          <a:p>
            <a:pPr marL="0" indent="0">
              <a:buNone/>
            </a:pP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rPr>
              <a:t>ｱｸﾞﾘﾌｫﾚｽﾄ永遠の森（</a:t>
            </a:r>
            <a:r>
              <a:rPr lang="ja-JP" altLang="en-US" sz="1150" dirty="0">
                <a:latin typeface="メイリオ" panose="020B0604030504040204" pitchFamily="50" charset="-128"/>
                <a:ea typeface="メイリオ" panose="020B0604030504040204" pitchFamily="50" charset="-128"/>
              </a:rPr>
              <a:t>千早赤阪村）</a:t>
            </a:r>
          </a:p>
          <a:p>
            <a:pPr marL="0" indent="0">
              <a:buNone/>
            </a:pPr>
            <a:endPar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en-US" altLang="ja-JP" sz="1200" dirty="0" smtClean="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24" name="正方形/長方形 23"/>
          <p:cNvSpPr/>
          <p:nvPr/>
        </p:nvSpPr>
        <p:spPr>
          <a:xfrm>
            <a:off x="6423463" y="2924944"/>
            <a:ext cx="3482537" cy="3277820"/>
          </a:xfrm>
          <a:prstGeom prst="rect">
            <a:avLst/>
          </a:prstGeom>
        </p:spPr>
        <p:txBody>
          <a:bodyPr wrap="square">
            <a:spAutoFit/>
          </a:bodyPr>
          <a:lstStyle/>
          <a:p>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H28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活動（事務局）について</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〇</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ウインチ２台購入、府内４地区にて試行的に</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搬出活動を実施</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〇</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大学生対象参加型イベント、府民向け講演会、</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林業推進協議会にて</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計３回の研修会（活動周知）を実施</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H29</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R1</a:t>
            </a:r>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活動（事務局）について</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〇体制づくりのため</a:t>
            </a: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ヵ年長期契約</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〇林内車</a:t>
            </a: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台、ウインチ</a:t>
            </a: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4</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台購入し</a:t>
            </a: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H28</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購入分と</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併せて活動中核団体に貸与</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〇現地作業技術指導、研修会の開催</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〇中核団体とﾊﾞｲｵﾏｽ利用事業者とのﾏｯﾁﾝｸﾞ及び</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林業事業体・森林所有者との調整・情報収集</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◆Ｒ</a:t>
            </a:r>
            <a:r>
              <a:rPr lang="en-US" altLang="ja-JP" sz="115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活動に</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ついて（</a:t>
            </a:r>
            <a:r>
              <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rPr>
              <a:t>R3.6</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事務局へ聞取り）</a:t>
            </a:r>
            <a:endParaRPr lang="en-US" altLang="ja-JP" sz="11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〇</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コロナ</a:t>
            </a:r>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禍の影響に</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より搬出含め例年通りの</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活動が</a:t>
            </a:r>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できなかった、</a:t>
            </a:r>
            <a:r>
              <a:rPr lang="en-US" altLang="ja-JP" sz="1150" dirty="0">
                <a:latin typeface="メイリオ" panose="020B0604030504040204" pitchFamily="50" charset="-128"/>
                <a:ea typeface="メイリオ" panose="020B0604030504040204" pitchFamily="50" charset="-128"/>
                <a:cs typeface="メイリオ" panose="020B0604030504040204" pitchFamily="50" charset="-128"/>
              </a:rPr>
              <a:t>R3</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も同様</a:t>
            </a:r>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の可能性あり</a:t>
            </a:r>
            <a:endParaRPr lang="en-US" altLang="ja-JP" sz="115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〇</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それ</a:t>
            </a:r>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でも搬出量が令和元年</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と変わらない</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　のは</a:t>
            </a:r>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、搬出技術が向上</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したこと</a:t>
            </a:r>
            <a:r>
              <a:rPr lang="ja-JP" altLang="en-US" sz="1150" dirty="0">
                <a:latin typeface="メイリオ" panose="020B0604030504040204" pitchFamily="50" charset="-128"/>
                <a:ea typeface="メイリオ" panose="020B0604030504040204" pitchFamily="50" charset="-128"/>
                <a:cs typeface="メイリオ" panose="020B0604030504040204" pitchFamily="50" charset="-128"/>
              </a:rPr>
              <a:t>に</a:t>
            </a:r>
            <a:r>
              <a:rPr lang="ja-JP" altLang="en-US" sz="1150" dirty="0" smtClean="0">
                <a:latin typeface="メイリオ" panose="020B0604030504040204" pitchFamily="50" charset="-128"/>
                <a:ea typeface="メイリオ" panose="020B0604030504040204" pitchFamily="50" charset="-128"/>
                <a:cs typeface="メイリオ" panose="020B0604030504040204" pitchFamily="50" charset="-128"/>
              </a:rPr>
              <a:t>よる</a:t>
            </a:r>
            <a:endParaRPr lang="en-US" altLang="ja-JP" sz="115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25" name="表 24"/>
          <p:cNvGraphicFramePr>
            <a:graphicFrameLocks noGrp="1"/>
          </p:cNvGraphicFramePr>
          <p:nvPr>
            <p:extLst>
              <p:ext uri="{D42A27DB-BD31-4B8C-83A1-F6EECF244321}">
                <p14:modId xmlns:p14="http://schemas.microsoft.com/office/powerpoint/2010/main" val="2217950198"/>
              </p:ext>
            </p:extLst>
          </p:nvPr>
        </p:nvGraphicFramePr>
        <p:xfrm>
          <a:off x="504575" y="5517232"/>
          <a:ext cx="5918888" cy="605904"/>
        </p:xfrm>
        <a:graphic>
          <a:graphicData uri="http://schemas.openxmlformats.org/drawingml/2006/table">
            <a:tbl>
              <a:tblPr firstRow="1" bandRow="1">
                <a:tableStyleId>{5C22544A-7EE6-4342-B048-85BDC9FD1C3A}</a:tableStyleId>
              </a:tblPr>
              <a:tblGrid>
                <a:gridCol w="1072924">
                  <a:extLst>
                    <a:ext uri="{9D8B030D-6E8A-4147-A177-3AD203B41FA5}">
                      <a16:colId xmlns:a16="http://schemas.microsoft.com/office/drawing/2014/main" val="193311933"/>
                    </a:ext>
                  </a:extLst>
                </a:gridCol>
                <a:gridCol w="777686">
                  <a:extLst>
                    <a:ext uri="{9D8B030D-6E8A-4147-A177-3AD203B41FA5}">
                      <a16:colId xmlns:a16="http://schemas.microsoft.com/office/drawing/2014/main" val="150929049"/>
                    </a:ext>
                  </a:extLst>
                </a:gridCol>
                <a:gridCol w="777686">
                  <a:extLst>
                    <a:ext uri="{9D8B030D-6E8A-4147-A177-3AD203B41FA5}">
                      <a16:colId xmlns:a16="http://schemas.microsoft.com/office/drawing/2014/main" val="1603045894"/>
                    </a:ext>
                  </a:extLst>
                </a:gridCol>
                <a:gridCol w="777686">
                  <a:extLst>
                    <a:ext uri="{9D8B030D-6E8A-4147-A177-3AD203B41FA5}">
                      <a16:colId xmlns:a16="http://schemas.microsoft.com/office/drawing/2014/main" val="2248390918"/>
                    </a:ext>
                  </a:extLst>
                </a:gridCol>
                <a:gridCol w="777686">
                  <a:extLst>
                    <a:ext uri="{9D8B030D-6E8A-4147-A177-3AD203B41FA5}">
                      <a16:colId xmlns:a16="http://schemas.microsoft.com/office/drawing/2014/main" val="2597746077"/>
                    </a:ext>
                  </a:extLst>
                </a:gridCol>
                <a:gridCol w="777686">
                  <a:extLst>
                    <a:ext uri="{9D8B030D-6E8A-4147-A177-3AD203B41FA5}">
                      <a16:colId xmlns:a16="http://schemas.microsoft.com/office/drawing/2014/main" val="3755430690"/>
                    </a:ext>
                  </a:extLst>
                </a:gridCol>
                <a:gridCol w="957534">
                  <a:extLst>
                    <a:ext uri="{9D8B030D-6E8A-4147-A177-3AD203B41FA5}">
                      <a16:colId xmlns:a16="http://schemas.microsoft.com/office/drawing/2014/main" val="523151364"/>
                    </a:ext>
                  </a:extLst>
                </a:gridCol>
              </a:tblGrid>
              <a:tr h="331584">
                <a:tc>
                  <a:txBody>
                    <a:bodyPr/>
                    <a:lstStyle/>
                    <a:p>
                      <a:pPr algn="ctr"/>
                      <a:endParaRPr kumimoji="1" lang="ja-JP" altLang="en-US" sz="1200" dirty="0"/>
                    </a:p>
                  </a:txBody>
                  <a:tcPr/>
                </a:tc>
                <a:tc>
                  <a:txBody>
                    <a:bodyPr/>
                    <a:lstStyle/>
                    <a:p>
                      <a:pPr algn="ctr"/>
                      <a:r>
                        <a:rPr kumimoji="1" lang="en-US" altLang="ja-JP" sz="1200" dirty="0" smtClean="0"/>
                        <a:t>H28</a:t>
                      </a:r>
                      <a:endParaRPr kumimoji="1" lang="ja-JP" altLang="en-US" sz="1200" dirty="0"/>
                    </a:p>
                  </a:txBody>
                  <a:tcPr anchor="ctr"/>
                </a:tc>
                <a:tc>
                  <a:txBody>
                    <a:bodyPr/>
                    <a:lstStyle/>
                    <a:p>
                      <a:pPr algn="ctr"/>
                      <a:r>
                        <a:rPr kumimoji="1" lang="en-US" altLang="ja-JP" sz="1200" dirty="0" smtClean="0"/>
                        <a:t>H29</a:t>
                      </a:r>
                      <a:endParaRPr kumimoji="1" lang="ja-JP" altLang="en-US" sz="1200" dirty="0"/>
                    </a:p>
                  </a:txBody>
                  <a:tcPr anchor="ctr"/>
                </a:tc>
                <a:tc>
                  <a:txBody>
                    <a:bodyPr/>
                    <a:lstStyle/>
                    <a:p>
                      <a:pPr algn="ctr"/>
                      <a:r>
                        <a:rPr kumimoji="1" lang="en-US" altLang="ja-JP" sz="1200" dirty="0" smtClean="0"/>
                        <a:t>H30</a:t>
                      </a:r>
                      <a:endParaRPr kumimoji="1" lang="ja-JP" altLang="en-US" sz="1200" dirty="0"/>
                    </a:p>
                  </a:txBody>
                  <a:tcPr anchor="ctr"/>
                </a:tc>
                <a:tc>
                  <a:txBody>
                    <a:bodyPr/>
                    <a:lstStyle/>
                    <a:p>
                      <a:pPr algn="ctr"/>
                      <a:r>
                        <a:rPr kumimoji="1" lang="en-US" altLang="ja-JP" sz="1200" dirty="0" smtClean="0"/>
                        <a:t>R1</a:t>
                      </a:r>
                      <a:endParaRPr kumimoji="1" lang="ja-JP" altLang="en-US" sz="1200" dirty="0"/>
                    </a:p>
                  </a:txBody>
                  <a:tcPr anchor="ctr"/>
                </a:tc>
                <a:tc>
                  <a:txBody>
                    <a:bodyPr/>
                    <a:lstStyle/>
                    <a:p>
                      <a:pPr algn="ctr"/>
                      <a:r>
                        <a:rPr kumimoji="1" lang="ja-JP" altLang="en-US" sz="1200" dirty="0" smtClean="0"/>
                        <a:t>全体</a:t>
                      </a:r>
                      <a:endParaRPr kumimoji="1" lang="ja-JP" altLang="en-US" sz="12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200" dirty="0" smtClean="0"/>
                        <a:t>R2</a:t>
                      </a:r>
                      <a:r>
                        <a:rPr kumimoji="1" lang="ja-JP" altLang="en-US" sz="1200" b="0" baseline="0" dirty="0" smtClean="0"/>
                        <a:t>（参考）</a:t>
                      </a:r>
                      <a:endParaRPr kumimoji="1" lang="ja-JP" altLang="en-US" sz="1200" dirty="0"/>
                    </a:p>
                  </a:txBody>
                  <a:tcPr anchor="ctr"/>
                </a:tc>
                <a:extLst>
                  <a:ext uri="{0D108BD9-81ED-4DB2-BD59-A6C34878D82A}">
                    <a16:rowId xmlns:a16="http://schemas.microsoft.com/office/drawing/2014/main" val="2310171756"/>
                  </a:ext>
                </a:extLst>
              </a:tr>
              <a:tr h="260796">
                <a:tc>
                  <a:txBody>
                    <a:bodyPr/>
                    <a:lstStyle/>
                    <a:p>
                      <a:pPr algn="ctr"/>
                      <a:r>
                        <a:rPr kumimoji="1" lang="ja-JP" altLang="en-US" sz="1200" dirty="0" smtClean="0"/>
                        <a:t>実績量</a:t>
                      </a:r>
                      <a:endParaRPr kumimoji="1" lang="ja-JP" altLang="en-US" sz="1200" dirty="0"/>
                    </a:p>
                  </a:txBody>
                  <a:tcPr anchor="ctr"/>
                </a:tc>
                <a:tc>
                  <a:txBody>
                    <a:bodyPr/>
                    <a:lstStyle/>
                    <a:p>
                      <a:pPr algn="ctr"/>
                      <a:r>
                        <a:rPr kumimoji="1" lang="en-US" altLang="ja-JP" sz="1200" dirty="0" smtClean="0"/>
                        <a:t>―</a:t>
                      </a:r>
                      <a:endParaRPr kumimoji="1" lang="ja-JP" altLang="en-US" sz="1200" dirty="0"/>
                    </a:p>
                  </a:txBody>
                  <a:tcPr anchor="ctr"/>
                </a:tc>
                <a:tc>
                  <a:txBody>
                    <a:bodyPr/>
                    <a:lstStyle/>
                    <a:p>
                      <a:pPr algn="ctr"/>
                      <a:r>
                        <a:rPr kumimoji="1" lang="en-US" altLang="ja-JP" sz="1200" dirty="0" smtClean="0"/>
                        <a:t>7</a:t>
                      </a:r>
                      <a:endParaRPr kumimoji="1" lang="ja-JP" altLang="en-US" sz="1200" dirty="0"/>
                    </a:p>
                  </a:txBody>
                  <a:tcPr anchor="ctr"/>
                </a:tc>
                <a:tc>
                  <a:txBody>
                    <a:bodyPr/>
                    <a:lstStyle/>
                    <a:p>
                      <a:pPr algn="ctr"/>
                      <a:r>
                        <a:rPr kumimoji="1" lang="en-US" altLang="ja-JP" sz="1200" dirty="0" smtClean="0"/>
                        <a:t>19</a:t>
                      </a:r>
                      <a:endParaRPr kumimoji="1" lang="ja-JP" altLang="en-US" sz="1200" dirty="0"/>
                    </a:p>
                  </a:txBody>
                  <a:tcPr anchor="ctr"/>
                </a:tc>
                <a:tc>
                  <a:txBody>
                    <a:bodyPr/>
                    <a:lstStyle/>
                    <a:p>
                      <a:pPr algn="ctr"/>
                      <a:r>
                        <a:rPr kumimoji="1" lang="en-US" altLang="ja-JP" sz="1200" dirty="0" smtClean="0"/>
                        <a:t>17</a:t>
                      </a:r>
                      <a:endParaRPr kumimoji="1" lang="ja-JP" altLang="en-US" sz="1200" dirty="0"/>
                    </a:p>
                  </a:txBody>
                  <a:tcPr anchor="ctr"/>
                </a:tc>
                <a:tc>
                  <a:txBody>
                    <a:bodyPr/>
                    <a:lstStyle/>
                    <a:p>
                      <a:pPr algn="ctr"/>
                      <a:r>
                        <a:rPr kumimoji="1" lang="en-US" altLang="ja-JP" sz="1200" dirty="0" smtClean="0">
                          <a:solidFill>
                            <a:schemeClr val="tx1"/>
                          </a:solidFill>
                        </a:rPr>
                        <a:t>―</a:t>
                      </a:r>
                      <a:endParaRPr kumimoji="1" lang="ja-JP" altLang="en-US" sz="1200" dirty="0">
                        <a:solidFill>
                          <a:schemeClr val="tx1"/>
                        </a:solidFill>
                      </a:endParaRPr>
                    </a:p>
                  </a:txBody>
                  <a:tcPr anchor="ctr"/>
                </a:tc>
                <a:tc>
                  <a:txBody>
                    <a:bodyPr/>
                    <a:lstStyle/>
                    <a:p>
                      <a:pPr algn="ctr"/>
                      <a:r>
                        <a:rPr kumimoji="1" lang="en-US" altLang="ja-JP" sz="1200" dirty="0">
                          <a:solidFill>
                            <a:schemeClr val="tx1"/>
                          </a:solidFill>
                        </a:rPr>
                        <a:t>18</a:t>
                      </a:r>
                      <a:endParaRPr kumimoji="1" lang="ja-JP" altLang="en-US" sz="1200" dirty="0">
                        <a:solidFill>
                          <a:schemeClr val="tx1"/>
                        </a:solidFill>
                      </a:endParaRPr>
                    </a:p>
                  </a:txBody>
                  <a:tcPr anchor="ctr"/>
                </a:tc>
                <a:extLst>
                  <a:ext uri="{0D108BD9-81ED-4DB2-BD59-A6C34878D82A}">
                    <a16:rowId xmlns:a16="http://schemas.microsoft.com/office/drawing/2014/main" val="2385536216"/>
                  </a:ext>
                </a:extLst>
              </a:tr>
            </a:tbl>
          </a:graphicData>
        </a:graphic>
      </p:graphicFrame>
      <p:sp>
        <p:nvSpPr>
          <p:cNvPr id="13" name="正方形/長方形 12"/>
          <p:cNvSpPr/>
          <p:nvPr/>
        </p:nvSpPr>
        <p:spPr>
          <a:xfrm>
            <a:off x="8985448" y="116632"/>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smtClean="0">
                <a:solidFill>
                  <a:schemeClr val="tx1"/>
                </a:solidFill>
              </a:rPr>
              <a:t>（５）－１</a:t>
            </a:r>
            <a:endParaRPr lang="ja-JP" altLang="en-US" sz="1225" b="1" dirty="0">
              <a:solidFill>
                <a:schemeClr val="tx1"/>
              </a:solidFill>
            </a:endParaRPr>
          </a:p>
        </p:txBody>
      </p:sp>
      <p:sp>
        <p:nvSpPr>
          <p:cNvPr id="19" name="正方形/長方形 18"/>
          <p:cNvSpPr/>
          <p:nvPr/>
        </p:nvSpPr>
        <p:spPr>
          <a:xfrm>
            <a:off x="56456" y="6165304"/>
            <a:ext cx="9711992" cy="648072"/>
          </a:xfrm>
          <a:prstGeom prst="rect">
            <a:avLst/>
          </a:prstGeom>
          <a:solidFill>
            <a:schemeClr val="accent5">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自己評価</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○事業費の執行率</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83.4%</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に対し、</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搬出活動中核</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団体数は最終計</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画数である</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団体を確保、搬出</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活動</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参加延べ人数は最終</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計画数</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300</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人に</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対し</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668</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人の</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参加があり、十分な実績であったと判断できる。</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Tree>
    <p:extLst>
      <p:ext uri="{BB962C8B-B14F-4D97-AF65-F5344CB8AC3E}">
        <p14:creationId xmlns:p14="http://schemas.microsoft.com/office/powerpoint/2010/main" val="26583327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 name="コンテンツ プレースホルダー 2"/>
          <p:cNvSpPr>
            <a:spLocks noGrp="1"/>
          </p:cNvSpPr>
          <p:nvPr>
            <p:ph idx="1"/>
          </p:nvPr>
        </p:nvSpPr>
        <p:spPr>
          <a:xfrm>
            <a:off x="272480" y="836712"/>
            <a:ext cx="4170207" cy="785878"/>
          </a:xfrm>
        </p:spPr>
        <p:txBody>
          <a:bodyPr>
            <a:noAutofit/>
          </a:bodyPr>
          <a:lstStyle/>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◇期待</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する効果</a:t>
            </a:r>
            <a:endParaRPr kumimoji="1"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○未利用材の継続的・安定的</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な活用</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の実現</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・関係者の理解度の向上</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15" name="直線コネクタ 14"/>
          <p:cNvCxnSpPr/>
          <p:nvPr/>
        </p:nvCxnSpPr>
        <p:spPr>
          <a:xfrm>
            <a:off x="544441" y="836712"/>
            <a:ext cx="876852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sp>
        <p:nvSpPr>
          <p:cNvPr id="7" name="正方形/長方形 6"/>
          <p:cNvSpPr/>
          <p:nvPr/>
        </p:nvSpPr>
        <p:spPr>
          <a:xfrm>
            <a:off x="8985448" y="116632"/>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smtClean="0">
                <a:solidFill>
                  <a:schemeClr val="tx1"/>
                </a:solidFill>
              </a:rPr>
              <a:t>（５）－１</a:t>
            </a:r>
            <a:endParaRPr lang="ja-JP" altLang="en-US" sz="1225" b="1" dirty="0">
              <a:solidFill>
                <a:schemeClr val="tx1"/>
              </a:solidFill>
            </a:endParaRPr>
          </a:p>
        </p:txBody>
      </p:sp>
      <p:sp>
        <p:nvSpPr>
          <p:cNvPr id="8" name="コンテンツ プレースホルダー 2"/>
          <p:cNvSpPr txBox="1">
            <a:spLocks/>
          </p:cNvSpPr>
          <p:nvPr/>
        </p:nvSpPr>
        <p:spPr>
          <a:xfrm>
            <a:off x="4586276" y="836712"/>
            <a:ext cx="5024652" cy="883888"/>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Font typeface="Arial" panose="020B0604020202020204" pitchFamily="34" charset="0"/>
              <a:buNone/>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検証方法</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Arial" panose="020B0604020202020204" pitchFamily="34" charse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●意識調査及び確認</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事務局団体、活動中核団体、森林</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所有者への意識調査</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Font typeface="Arial" panose="020B0604020202020204" pitchFamily="34" charset="0"/>
              <a:buNone/>
            </a:pPr>
            <a:endParaRPr lang="en-US" altLang="ja-JP" sz="800" dirty="0">
              <a:latin typeface="メイリオ" panose="020B0604030504040204" pitchFamily="50" charset="-128"/>
              <a:ea typeface="メイリオ" panose="020B0604030504040204" pitchFamily="50" charset="-128"/>
              <a:cs typeface="メイリオ" panose="020B0604030504040204" pitchFamily="50" charset="-128"/>
            </a:endParaRPr>
          </a:p>
        </p:txBody>
      </p:sp>
      <p:graphicFrame>
        <p:nvGraphicFramePr>
          <p:cNvPr id="9" name="表 8"/>
          <p:cNvGraphicFramePr>
            <a:graphicFrameLocks noGrp="1"/>
          </p:cNvGraphicFramePr>
          <p:nvPr>
            <p:extLst>
              <p:ext uri="{D42A27DB-BD31-4B8C-83A1-F6EECF244321}">
                <p14:modId xmlns:p14="http://schemas.microsoft.com/office/powerpoint/2010/main" val="179254848"/>
              </p:ext>
            </p:extLst>
          </p:nvPr>
        </p:nvGraphicFramePr>
        <p:xfrm>
          <a:off x="344488" y="1903693"/>
          <a:ext cx="9505057" cy="3236900"/>
        </p:xfrm>
        <a:graphic>
          <a:graphicData uri="http://schemas.openxmlformats.org/drawingml/2006/table">
            <a:tbl>
              <a:tblPr firstRow="1" bandRow="1">
                <a:tableStyleId>{69CF1AB2-1976-4502-BF36-3FF5EA218861}</a:tableStyleId>
              </a:tblPr>
              <a:tblGrid>
                <a:gridCol w="1188132">
                  <a:extLst>
                    <a:ext uri="{9D8B030D-6E8A-4147-A177-3AD203B41FA5}">
                      <a16:colId xmlns:a16="http://schemas.microsoft.com/office/drawing/2014/main" val="3009030440"/>
                    </a:ext>
                  </a:extLst>
                </a:gridCol>
                <a:gridCol w="8316925">
                  <a:extLst>
                    <a:ext uri="{9D8B030D-6E8A-4147-A177-3AD203B41FA5}">
                      <a16:colId xmlns:a16="http://schemas.microsoft.com/office/drawing/2014/main" val="3199189732"/>
                    </a:ext>
                  </a:extLst>
                </a:gridCol>
              </a:tblGrid>
              <a:tr h="419635">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事務局団体</a:t>
                      </a:r>
                      <a:endParaRPr lang="en-US" altLang="ja-JP" sz="1200" b="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kumimoji="1" lang="ja-JP" altLang="en-US" sz="1200" b="0" dirty="0">
                          <a:solidFill>
                            <a:schemeClr val="tx1"/>
                          </a:solidFill>
                          <a:latin typeface="メイリオ" panose="020B0604030504040204" pitchFamily="50" charset="-128"/>
                          <a:ea typeface="メイリオ" panose="020B0604030504040204" pitchFamily="50" charset="-128"/>
                        </a:rPr>
                        <a:t>事業開始以前から各団体でも材の搬出は行っていたが、「１本担ぎ出し」の形であり、事業により林内車とロープウインチを活用できることで、各団体共に継続的・安定的な搬出活動が行えるようになった。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89006553"/>
                  </a:ext>
                </a:extLst>
              </a:tr>
              <a:tr h="419635">
                <a:tc vMerge="1">
                  <a:txBody>
                    <a:bodyPr/>
                    <a:lstStyle/>
                    <a:p>
                      <a:endParaRPr kumimoji="1" lang="ja-JP" altLang="en-US" sz="1500" dirty="0"/>
                    </a:p>
                  </a:txBody>
                  <a:tcPr anchor="ctr"/>
                </a:tc>
                <a:tc>
                  <a:txBody>
                    <a:bodyPr/>
                    <a:lstStyle/>
                    <a:p>
                      <a:r>
                        <a:rPr kumimoji="1" lang="ja-JP" altLang="en-US" sz="1200" dirty="0">
                          <a:solidFill>
                            <a:schemeClr val="tx1"/>
                          </a:solidFill>
                          <a:latin typeface="メイリオ" panose="020B0604030504040204" pitchFamily="50" charset="-128"/>
                          <a:ea typeface="メイリオ" panose="020B0604030504040204" pitchFamily="50" charset="-128"/>
                        </a:rPr>
                        <a:t>各団体では本事業による取組みと他の活動を平行して行っており、林地残材等の搬出活動が良い影響（技術力の向上、新しい活動へのきっかけ等）を与えている。</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72629332"/>
                  </a:ext>
                </a:extLst>
              </a:tr>
              <a:tr h="419635">
                <a:tc vMerge="1">
                  <a:txBody>
                    <a:bodyPr/>
                    <a:lstStyle/>
                    <a:p>
                      <a:endParaRPr kumimoji="1" lang="ja-JP" altLang="en-US" sz="1500" dirty="0"/>
                    </a:p>
                  </a:txBody>
                  <a:tcPr anchor="ctr">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i="1" dirty="0">
                          <a:solidFill>
                            <a:schemeClr val="tx1"/>
                          </a:solidFill>
                          <a:latin typeface="メイリオ" panose="020B0604030504040204" pitchFamily="50" charset="-128"/>
                          <a:ea typeface="メイリオ" panose="020B0604030504040204" pitchFamily="50" charset="-128"/>
                        </a:rPr>
                        <a:t>本事業における各団体の取組みの経過・実績を踏まえると、</a:t>
                      </a:r>
                      <a:r>
                        <a:rPr kumimoji="1" lang="ja-JP" altLang="en-US" sz="1200" i="1" u="sng" dirty="0">
                          <a:solidFill>
                            <a:schemeClr val="tx1"/>
                          </a:solidFill>
                          <a:latin typeface="メイリオ" panose="020B0604030504040204" pitchFamily="50" charset="-128"/>
                          <a:ea typeface="メイリオ" panose="020B0604030504040204" pitchFamily="50" charset="-128"/>
                        </a:rPr>
                        <a:t>当面は事務局団体の協力も必要</a:t>
                      </a:r>
                      <a:r>
                        <a:rPr kumimoji="1" lang="ja-JP" altLang="en-US" sz="1200" i="1" dirty="0">
                          <a:solidFill>
                            <a:schemeClr val="tx1"/>
                          </a:solidFill>
                          <a:latin typeface="メイリオ" panose="020B0604030504040204" pitchFamily="50" charset="-128"/>
                          <a:ea typeface="メイリオ" panose="020B0604030504040204" pitchFamily="50" charset="-128"/>
                        </a:rPr>
                        <a:t>と思われるが、</a:t>
                      </a:r>
                      <a:r>
                        <a:rPr kumimoji="1" lang="ja-JP" altLang="en-US" sz="1200" i="1" u="sng" dirty="0">
                          <a:solidFill>
                            <a:schemeClr val="tx1"/>
                          </a:solidFill>
                          <a:latin typeface="メイリオ" panose="020B0604030504040204" pitchFamily="50" charset="-128"/>
                          <a:ea typeface="メイリオ" panose="020B0604030504040204" pitchFamily="50" charset="-128"/>
                        </a:rPr>
                        <a:t>木質バイオマス発電業者等への林地残材の搬出の仕組みは、今後も継続して実施して</a:t>
                      </a:r>
                      <a:r>
                        <a:rPr kumimoji="1" lang="ja-JP" altLang="en-US" sz="1200" i="1" u="sng" dirty="0" smtClean="0">
                          <a:solidFill>
                            <a:schemeClr val="tx1"/>
                          </a:solidFill>
                          <a:latin typeface="メイリオ" panose="020B0604030504040204" pitchFamily="50" charset="-128"/>
                          <a:ea typeface="メイリオ" panose="020B0604030504040204" pitchFamily="50" charset="-128"/>
                        </a:rPr>
                        <a:t>いく。</a:t>
                      </a:r>
                      <a:endParaRPr kumimoji="1" lang="ja-JP" altLang="en-US" sz="1200" i="1" strike="sngStrike"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7291552"/>
                  </a:ext>
                </a:extLst>
              </a:tr>
              <a:tr h="419635">
                <a:tc rowSpan="3">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活動</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参加者（</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中核団体）</a:t>
                      </a:r>
                      <a:endParaRPr lang="en-US" altLang="ja-JP" sz="1200"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事業により活用させてもらっている林内作業車やロープウィンチにより、本格的な材の搬出が可能となり、団体の活動にとって助かっている。</a:t>
                      </a:r>
                      <a:endParaRPr lang="en-US" altLang="ja-JP" sz="1200" strike="sng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11543399"/>
                  </a:ext>
                </a:extLst>
              </a:tr>
              <a:tr h="251781">
                <a:tc vMerge="1">
                  <a:txBody>
                    <a:bodyPr/>
                    <a:lstStyle/>
                    <a:p>
                      <a:endParaRPr kumimoji="1" lang="ja-JP" altLang="en-US" sz="1500" dirty="0"/>
                    </a:p>
                  </a:txBody>
                  <a:tcPr anchor="ctr"/>
                </a:tc>
                <a:tc>
                  <a:txBody>
                    <a:bodyPr/>
                    <a:lstStyle/>
                    <a:p>
                      <a:pPr marL="0" indent="0">
                        <a:buNone/>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材の搬出による森林所有者からの反応も</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良く、</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今後もロープウィンチを活用して材の搬出に取組んで</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いきたい</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200" strike="sng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367492"/>
                  </a:ext>
                </a:extLst>
              </a:tr>
              <a:tr h="251781">
                <a:tc vMerge="1">
                  <a:txBody>
                    <a:bodyPr/>
                    <a:lstStyle/>
                    <a:p>
                      <a:endParaRPr kumimoji="1" lang="ja-JP" altLang="en-US" sz="1500"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搬出活動は里山整備にも役立っており、今後も材の搬出に意欲的に取組みたい。</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69168751"/>
                  </a:ext>
                </a:extLst>
              </a:tr>
              <a:tr h="251781">
                <a:tc rowSpan="3">
                  <a:txBody>
                    <a:bodyPr/>
                    <a:lstStyle/>
                    <a:p>
                      <a:pPr algn="ct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森林所有者</a:t>
                      </a:r>
                      <a:endParaRPr kumimoji="1" lang="ja-JP" altLang="en-US" sz="1200" dirty="0">
                        <a:solidFill>
                          <a:schemeClr val="tx1"/>
                        </a:solidFill>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材の搬出が進み丁寧に整備されており</a:t>
                      </a:r>
                      <a:r>
                        <a:rPr lang="ja-JP" altLang="en-US" sz="1200" strike="noStrike" baseline="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有難い。</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25787818"/>
                  </a:ext>
                </a:extLst>
              </a:tr>
              <a:tr h="251781">
                <a:tc vMerge="1">
                  <a:txBody>
                    <a:bodyPr/>
                    <a:lstStyle/>
                    <a:p>
                      <a:endParaRPr kumimoji="1" lang="ja-JP" alt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今後は、更に別の場所の森林・竹林整備にも協力を求めてゆきたい。</a:t>
                      </a:r>
                      <a:endParaRPr lang="en-US" altLang="ja-JP"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34556287"/>
                  </a:ext>
                </a:extLst>
              </a:tr>
              <a:tr h="310820">
                <a:tc vMerge="1">
                  <a:txBody>
                    <a:bodyPr/>
                    <a:lstStyle/>
                    <a:p>
                      <a:endParaRPr kumimoji="1" lang="ja-JP" altLang="en-US" dirty="0"/>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搬出に</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伴い目</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に見えて分かるほど良い状態</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に整備</a:t>
                      </a:r>
                      <a:r>
                        <a:rPr lang="ja-JP" altLang="en-US" sz="12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してもらった</a:t>
                      </a:r>
                      <a:r>
                        <a:rPr lang="ja-JP" altLang="en-US" sz="12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200" strike="noStrik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所有者</a:t>
                      </a:r>
                      <a:r>
                        <a:rPr lang="ja-JP" altLang="en-US"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、活動団体の両方にメリット</a:t>
                      </a:r>
                      <a:r>
                        <a:rPr lang="ja-JP" altLang="en-US" sz="1200" strike="noStrike"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がある</a:t>
                      </a:r>
                      <a:r>
                        <a:rPr lang="ja-JP" altLang="en-US"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と感じた。</a:t>
                      </a:r>
                      <a:endParaRPr lang="en-US" altLang="ja-JP" sz="1200" strike="no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829837857"/>
                  </a:ext>
                </a:extLst>
              </a:tr>
            </a:tbl>
          </a:graphicData>
        </a:graphic>
      </p:graphicFrame>
      <p:sp>
        <p:nvSpPr>
          <p:cNvPr id="10" name="コンテンツ プレースホルダー 2"/>
          <p:cNvSpPr txBox="1">
            <a:spLocks/>
          </p:cNvSpPr>
          <p:nvPr/>
        </p:nvSpPr>
        <p:spPr>
          <a:xfrm>
            <a:off x="279668" y="1628800"/>
            <a:ext cx="8896464" cy="274893"/>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◆事務局</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団体、活動中核団体、森林所有者へ</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の意識調査（</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R3.5</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事務局へ</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聞き取り</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p>
        </p:txBody>
      </p:sp>
      <p:sp>
        <p:nvSpPr>
          <p:cNvPr id="11" name="正方形/長方形 10"/>
          <p:cNvSpPr/>
          <p:nvPr/>
        </p:nvSpPr>
        <p:spPr>
          <a:xfrm>
            <a:off x="344488" y="5253564"/>
            <a:ext cx="9488779" cy="1572207"/>
          </a:xfrm>
          <a:prstGeom prst="rect">
            <a:avLst/>
          </a:prstGeom>
          <a:solidFill>
            <a:schemeClr val="accent5">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自己評価</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○聞取り調査の結果により、事務局団体からは、本事業における活動により各中核団体における搬出活動に</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技術等の向上が見られ、また、車両や集積場所の確保などの条件を整備することで、事業終了後も</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木質バイオマス事業者へ材の搬出が継続出来る仕組みが作られたことが確認できた。</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○中核団体については、</a:t>
            </a:r>
            <a:r>
              <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年間の活動を通して、搬出活動への意欲的な姿勢が見られ、未利用材の継続的・安定的</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な</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活用の実施が確認できた。</a:t>
            </a:r>
            <a:endParaRPr lang="en-US" altLang="ja-JP"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森林</a:t>
            </a:r>
            <a:r>
              <a:rPr lang="ja-JP" altLang="en-US" sz="14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所有者については、未利用材の継続的安定的な活用への取組みに協力的であることが</a:t>
            </a:r>
            <a:r>
              <a:rPr lang="ja-JP" altLang="en-US"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確認できた。</a:t>
            </a:r>
            <a:endParaRPr lang="en-US" altLang="ja-JP" sz="14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7"/>
          <p:cNvSpPr>
            <a:spLocks noChangeArrowheads="1"/>
          </p:cNvSpPr>
          <p:nvPr/>
        </p:nvSpPr>
        <p:spPr bwMode="auto">
          <a:xfrm>
            <a:off x="56456" y="436602"/>
            <a:ext cx="963998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4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41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36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9pPr>
          </a:lstStyle>
          <a:p>
            <a:pPr defTabSz="622066">
              <a:spcBef>
                <a:spcPct val="0"/>
              </a:spcBef>
              <a:buNone/>
            </a:pPr>
            <a:r>
              <a:rPr lang="ja-JP" altLang="en-US" sz="2000" b="1" dirty="0" smtClean="0">
                <a:solidFill>
                  <a:srgbClr val="000000"/>
                </a:solidFill>
                <a:latin typeface="メイリオ" panose="020B0604030504040204" pitchFamily="50" charset="-128"/>
                <a:ea typeface="メイリオ" panose="020B0604030504040204" pitchFamily="50" charset="-128"/>
              </a:rPr>
              <a:t>（５</a:t>
            </a:r>
            <a:r>
              <a:rPr lang="ja-JP" altLang="en-US" sz="2000" b="1" dirty="0">
                <a:solidFill>
                  <a:srgbClr val="000000"/>
                </a:solidFill>
                <a:latin typeface="メイリオ" panose="020B0604030504040204" pitchFamily="50" charset="-128"/>
                <a:ea typeface="メイリオ" panose="020B0604030504040204" pitchFamily="50" charset="-128"/>
              </a:rPr>
              <a:t>）</a:t>
            </a:r>
            <a:r>
              <a:rPr lang="ja-JP" altLang="en-US" sz="2000" b="1" dirty="0" smtClean="0">
                <a:solidFill>
                  <a:srgbClr val="000000"/>
                </a:solidFill>
                <a:latin typeface="メイリオ" panose="020B0604030504040204" pitchFamily="50" charset="-128"/>
                <a:ea typeface="メイリオ" panose="020B0604030504040204" pitchFamily="50" charset="-128"/>
              </a:rPr>
              <a:t>持続的</a:t>
            </a:r>
            <a:r>
              <a:rPr lang="ja-JP" altLang="en-US" sz="2000" b="1" dirty="0">
                <a:solidFill>
                  <a:srgbClr val="000000"/>
                </a:solidFill>
                <a:latin typeface="メイリオ" panose="020B0604030504040204" pitchFamily="50" charset="-128"/>
                <a:ea typeface="メイリオ" panose="020B0604030504040204" pitchFamily="50" charset="-128"/>
              </a:rPr>
              <a:t>な森づくり推進事業（未利用木質資源（林地残材等）活用</a:t>
            </a:r>
            <a:r>
              <a:rPr lang="ja-JP" altLang="en-US" sz="2000" b="1" dirty="0" smtClean="0">
                <a:solidFill>
                  <a:srgbClr val="000000"/>
                </a:solidFill>
                <a:latin typeface="メイリオ" panose="020B0604030504040204" pitchFamily="50" charset="-128"/>
                <a:ea typeface="メイリオ" panose="020B0604030504040204" pitchFamily="50" charset="-128"/>
              </a:rPr>
              <a:t>）効果</a:t>
            </a:r>
            <a:r>
              <a:rPr lang="ja-JP" altLang="en-US" sz="2000" b="1" dirty="0">
                <a:solidFill>
                  <a:srgbClr val="000000"/>
                </a:solidFill>
                <a:latin typeface="メイリオ" panose="020B0604030504040204" pitchFamily="50" charset="-128"/>
                <a:ea typeface="メイリオ" panose="020B0604030504040204" pitchFamily="50" charset="-128"/>
              </a:rPr>
              <a:t>検証</a:t>
            </a:r>
            <a:endParaRPr lang="ja-JP" altLang="en-US" sz="1633" b="1" dirty="0">
              <a:solidFill>
                <a:srgbClr val="00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7708270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8" name="直線コネクタ 7"/>
          <p:cNvCxnSpPr/>
          <p:nvPr/>
        </p:nvCxnSpPr>
        <p:spPr>
          <a:xfrm>
            <a:off x="544441" y="836712"/>
            <a:ext cx="876852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sp>
        <p:nvSpPr>
          <p:cNvPr id="11" name="正方形/長方形 10"/>
          <p:cNvSpPr/>
          <p:nvPr/>
        </p:nvSpPr>
        <p:spPr>
          <a:xfrm>
            <a:off x="8985448" y="116632"/>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smtClean="0">
                <a:solidFill>
                  <a:schemeClr val="tx1"/>
                </a:solidFill>
              </a:rPr>
              <a:t>（５）－１</a:t>
            </a:r>
            <a:endParaRPr lang="ja-JP" altLang="en-US" sz="1225" b="1" dirty="0">
              <a:solidFill>
                <a:schemeClr val="tx1"/>
              </a:solidFill>
            </a:endParaRPr>
          </a:p>
        </p:txBody>
      </p:sp>
      <p:sp>
        <p:nvSpPr>
          <p:cNvPr id="10" name="コンテンツ プレースホルダー 2"/>
          <p:cNvSpPr txBox="1">
            <a:spLocks/>
          </p:cNvSpPr>
          <p:nvPr/>
        </p:nvSpPr>
        <p:spPr>
          <a:xfrm>
            <a:off x="469455" y="1062149"/>
            <a:ext cx="9273687" cy="4599099"/>
          </a:xfrm>
          <a:prstGeom prst="rect">
            <a:avLst/>
          </a:prstGeom>
        </p:spPr>
        <p:txBody>
          <a:bodyPr>
            <a:no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◆事務局団体聞き取り（</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R3.6</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持込み</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・引取り実績（１トン≒１㎥</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H29</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事務局が２トン車を調達し、試行的に</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台分（２㎥）の材を</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持込み</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H30   </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トモロス活動地より、事業者の引取りにより８トン車１台分の材を搬出</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H30</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R1</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箕面と</a:t>
            </a:r>
            <a:r>
              <a:rPr lang="ja-JP" altLang="en-US" sz="1400" dirty="0" err="1">
                <a:latin typeface="メイリオ" panose="020B0604030504040204" pitchFamily="50" charset="-128"/>
                <a:ea typeface="メイリオ" panose="020B0604030504040204" pitchFamily="50" charset="-128"/>
                <a:cs typeface="メイリオ" panose="020B0604030504040204" pitchFamily="50" charset="-128"/>
              </a:rPr>
              <a:t>どろ</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みの森クラブの集積地に、島本森のクラブが材を持込み</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団体分の材を合せて、事業者の引取りにより８トン車１台分</a:t>
            </a:r>
            <a:r>
              <a:rPr lang="en-US" altLang="ja-JP" sz="14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回の材を</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搬出</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持込み</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課題</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p>
          <a:p>
            <a:pPr marL="0" indent="0">
              <a:buNone/>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①</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2~4</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トン車での持込みは、車両レンタル料・ガソリン代等の</a:t>
            </a:r>
            <a:r>
              <a:rPr lang="ja-JP" altLang="en-US" sz="1400" b="1" u="sng" dirty="0">
                <a:latin typeface="メイリオ" panose="020B0604030504040204" pitchFamily="50" charset="-128"/>
                <a:ea typeface="メイリオ" panose="020B0604030504040204" pitchFamily="50" charset="-128"/>
                <a:cs typeface="メイリオ" panose="020B0604030504040204" pitchFamily="50" charset="-128"/>
              </a:rPr>
              <a:t>経費負担が大きい</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ことに</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加え、現実的に</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b="1" u="sng" dirty="0" smtClean="0">
                <a:latin typeface="メイリオ" panose="020B0604030504040204" pitchFamily="50" charset="-128"/>
                <a:ea typeface="メイリオ" panose="020B0604030504040204" pitchFamily="50" charset="-128"/>
                <a:cs typeface="メイリオ" panose="020B0604030504040204" pitchFamily="50" charset="-128"/>
              </a:rPr>
              <a:t>中核団</a:t>
            </a:r>
            <a:r>
              <a:rPr lang="ja-JP" altLang="en-US" sz="1400" b="1" u="sng" dirty="0">
                <a:latin typeface="メイリオ" panose="020B0604030504040204" pitchFamily="50" charset="-128"/>
                <a:ea typeface="メイリオ" panose="020B0604030504040204" pitchFamily="50" charset="-128"/>
                <a:cs typeface="メイリオ" panose="020B0604030504040204" pitchFamily="50" charset="-128"/>
              </a:rPr>
              <a:t>体内にトラックを運転できる人材がいない</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ことが判明</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②軽トラ</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等の小型車による持込みは、一度の搬出量が少ないため</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、複</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数回に分けて運搬を</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しなけ</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400" dirty="0" err="1" smtClean="0">
                <a:latin typeface="メイリオ" panose="020B0604030504040204" pitchFamily="50" charset="-128"/>
                <a:ea typeface="メイリオ" panose="020B0604030504040204" pitchFamily="50" charset="-128"/>
                <a:cs typeface="メイリオ" panose="020B0604030504040204" pitchFamily="50" charset="-128"/>
              </a:rPr>
              <a:t>れば</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ならず、</a:t>
            </a:r>
            <a:r>
              <a:rPr lang="ja-JP" altLang="en-US" sz="1400" b="1" u="sng" dirty="0">
                <a:latin typeface="メイリオ" panose="020B0604030504040204" pitchFamily="50" charset="-128"/>
                <a:ea typeface="メイリオ" panose="020B0604030504040204" pitchFamily="50" charset="-128"/>
                <a:cs typeface="メイリオ" panose="020B0604030504040204" pitchFamily="50" charset="-128"/>
              </a:rPr>
              <a:t>時間や燃料費の負担が課題</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なる</a:t>
            </a: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endPar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引取り</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課題</a:t>
            </a:r>
            <a:r>
              <a:rPr lang="en-US" altLang="ja-JP" sz="1400" dirty="0" smtClean="0">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①事</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業者の専用車両（クラップル付き８トン車）で引き取りに来てもらうため、</a:t>
            </a:r>
            <a:r>
              <a:rPr lang="ja-JP" altLang="en-US" sz="1400" b="1" u="sng" dirty="0">
                <a:latin typeface="メイリオ" panose="020B0604030504040204" pitchFamily="50" charset="-128"/>
                <a:ea typeface="メイリオ" panose="020B0604030504040204" pitchFamily="50" charset="-128"/>
                <a:cs typeface="メイリオ" panose="020B0604030504040204" pitchFamily="50" charset="-128"/>
              </a:rPr>
              <a:t>集積地の</a:t>
            </a:r>
            <a:r>
              <a:rPr lang="ja-JP" altLang="en-US" sz="1400" b="1" u="sng" dirty="0" smtClean="0">
                <a:latin typeface="メイリオ" panose="020B0604030504040204" pitchFamily="50" charset="-128"/>
                <a:ea typeface="メイリオ" panose="020B0604030504040204" pitchFamily="50" charset="-128"/>
                <a:cs typeface="メイリオ" panose="020B0604030504040204" pitchFamily="50" charset="-128"/>
              </a:rPr>
              <a:t>確保</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が必要</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a:p>
            <a:pPr marL="0" indent="0">
              <a:buNone/>
            </a:pP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　　②１回</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あたりの搬出量を効率良く稼ぐためには、荷台に合うよう</a:t>
            </a:r>
            <a:r>
              <a:rPr lang="ja-JP" altLang="en-US" sz="1400" b="1" u="sng" dirty="0">
                <a:latin typeface="メイリオ" panose="020B0604030504040204" pitchFamily="50" charset="-128"/>
                <a:ea typeface="メイリオ" panose="020B0604030504040204" pitchFamily="50" charset="-128"/>
                <a:cs typeface="メイリオ" panose="020B0604030504040204" pitchFamily="50" charset="-128"/>
              </a:rPr>
              <a:t>３ｍ材と２ｍ材の組合せ</a:t>
            </a:r>
            <a:r>
              <a:rPr lang="ja-JP" altLang="en-US" sz="1400" dirty="0">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400" dirty="0" smtClean="0">
                <a:latin typeface="メイリオ" panose="020B0604030504040204" pitchFamily="50" charset="-128"/>
                <a:ea typeface="メイリオ" panose="020B0604030504040204" pitchFamily="50" charset="-128"/>
                <a:cs typeface="メイリオ" panose="020B0604030504040204" pitchFamily="50" charset="-128"/>
              </a:rPr>
              <a:t>必要</a:t>
            </a:r>
            <a:endParaRPr lang="en-US" altLang="ja-JP" sz="1400"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7"/>
          <p:cNvSpPr>
            <a:spLocks noChangeArrowheads="1"/>
          </p:cNvSpPr>
          <p:nvPr/>
        </p:nvSpPr>
        <p:spPr bwMode="auto">
          <a:xfrm>
            <a:off x="56456" y="436602"/>
            <a:ext cx="963998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4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41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36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9pPr>
          </a:lstStyle>
          <a:p>
            <a:pPr defTabSz="622066">
              <a:spcBef>
                <a:spcPct val="0"/>
              </a:spcBef>
              <a:buNone/>
            </a:pPr>
            <a:r>
              <a:rPr lang="ja-JP" altLang="en-US" sz="2000" b="1" dirty="0" smtClean="0">
                <a:solidFill>
                  <a:srgbClr val="000000"/>
                </a:solidFill>
                <a:latin typeface="メイリオ" panose="020B0604030504040204" pitchFamily="50" charset="-128"/>
                <a:ea typeface="メイリオ" panose="020B0604030504040204" pitchFamily="50" charset="-128"/>
              </a:rPr>
              <a:t>（５</a:t>
            </a:r>
            <a:r>
              <a:rPr lang="ja-JP" altLang="en-US" sz="2000" b="1" dirty="0">
                <a:solidFill>
                  <a:srgbClr val="000000"/>
                </a:solidFill>
                <a:latin typeface="メイリオ" panose="020B0604030504040204" pitchFamily="50" charset="-128"/>
                <a:ea typeface="メイリオ" panose="020B0604030504040204" pitchFamily="50" charset="-128"/>
              </a:rPr>
              <a:t>）</a:t>
            </a:r>
            <a:r>
              <a:rPr lang="ja-JP" altLang="en-US" sz="2000" b="1" dirty="0" smtClean="0">
                <a:solidFill>
                  <a:srgbClr val="000000"/>
                </a:solidFill>
                <a:latin typeface="メイリオ" panose="020B0604030504040204" pitchFamily="50" charset="-128"/>
                <a:ea typeface="メイリオ" panose="020B0604030504040204" pitchFamily="50" charset="-128"/>
              </a:rPr>
              <a:t>持続的</a:t>
            </a:r>
            <a:r>
              <a:rPr lang="ja-JP" altLang="en-US" sz="2000" b="1" dirty="0">
                <a:solidFill>
                  <a:srgbClr val="000000"/>
                </a:solidFill>
                <a:latin typeface="メイリオ" panose="020B0604030504040204" pitchFamily="50" charset="-128"/>
                <a:ea typeface="メイリオ" panose="020B0604030504040204" pitchFamily="50" charset="-128"/>
              </a:rPr>
              <a:t>な森づくり推進事業（未利用木質資源（林地残材等）活用</a:t>
            </a:r>
            <a:r>
              <a:rPr lang="ja-JP" altLang="en-US" sz="2000" b="1" dirty="0" smtClean="0">
                <a:solidFill>
                  <a:srgbClr val="000000"/>
                </a:solidFill>
                <a:latin typeface="メイリオ" panose="020B0604030504040204" pitchFamily="50" charset="-128"/>
                <a:ea typeface="メイリオ" panose="020B0604030504040204" pitchFamily="50" charset="-128"/>
              </a:rPr>
              <a:t>）効果</a:t>
            </a:r>
            <a:r>
              <a:rPr lang="ja-JP" altLang="en-US" sz="2000" b="1" dirty="0">
                <a:solidFill>
                  <a:srgbClr val="000000"/>
                </a:solidFill>
                <a:latin typeface="メイリオ" panose="020B0604030504040204" pitchFamily="50" charset="-128"/>
                <a:ea typeface="メイリオ" panose="020B0604030504040204" pitchFamily="50" charset="-128"/>
              </a:rPr>
              <a:t>検証</a:t>
            </a:r>
            <a:endParaRPr lang="ja-JP" altLang="en-US" sz="1633" b="1" dirty="0">
              <a:solidFill>
                <a:srgbClr val="00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636752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31832" y="5437673"/>
            <a:ext cx="9531398" cy="1015663"/>
          </a:xfrm>
          <a:prstGeom prst="rect">
            <a:avLst/>
          </a:prstGeom>
        </p:spPr>
        <p:txBody>
          <a:bodyPr wrap="square">
            <a:spAutoFit/>
          </a:bodyPr>
          <a:lstStyle/>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事業終了後（</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R3</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）の搬出活動</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箕面</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と</a:t>
            </a:r>
            <a:r>
              <a:rPr lang="ja-JP" altLang="en-US" sz="1500" dirty="0" err="1">
                <a:latin typeface="メイリオ" panose="020B0604030504040204" pitchFamily="50" charset="-128"/>
                <a:ea typeface="メイリオ" panose="020B0604030504040204" pitchFamily="50" charset="-128"/>
                <a:cs typeface="メイリオ" panose="020B0604030504040204" pitchFamily="50" charset="-128"/>
              </a:rPr>
              <a:t>どろ</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みの森クラブ・島本森のクラブでは、</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H30</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R1</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同様に共通の集積地に材を持込み、</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2</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団体分の材を合わせて木質バイオマス発電事業者の引取りにより搬出を続ける</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意向</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●トモロスも</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木質バイオマス発電事業者の引取りに</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よる搬出を再開する意向</a:t>
            </a:r>
            <a:endParaRPr lang="en-US" altLang="ja-JP" sz="1200" dirty="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6" name="図 5"/>
          <p:cNvPicPr preferRelativeResize="0">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308626" y="1140122"/>
            <a:ext cx="2401267" cy="1794823"/>
          </a:xfrm>
          <a:prstGeom prst="rect">
            <a:avLst/>
          </a:prstGeom>
          <a:noFill/>
          <a:ln>
            <a:noFill/>
          </a:ln>
        </p:spPr>
      </p:pic>
      <p:sp>
        <p:nvSpPr>
          <p:cNvPr id="7" name="正方形/長方形 6"/>
          <p:cNvSpPr/>
          <p:nvPr/>
        </p:nvSpPr>
        <p:spPr>
          <a:xfrm>
            <a:off x="7251865" y="2923848"/>
            <a:ext cx="2654135" cy="29963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R2.11</a:t>
            </a:r>
            <a:r>
              <a:rPr lang="en-US" altLang="ja-JP" sz="1000" dirty="0" smtClean="0">
                <a:solidFill>
                  <a:schemeClr val="tx1"/>
                </a:solidFill>
              </a:rPr>
              <a:t>.22</a:t>
            </a:r>
            <a:r>
              <a:rPr lang="ja-JP" altLang="en-US" sz="1000" dirty="0" smtClean="0">
                <a:solidFill>
                  <a:schemeClr val="tx1"/>
                </a:solidFill>
              </a:rPr>
              <a:t>能勢町妙見山</a:t>
            </a:r>
            <a:endParaRPr lang="en-US" altLang="ja-JP" sz="1000" dirty="0" smtClean="0">
              <a:solidFill>
                <a:schemeClr val="tx1"/>
              </a:solidFill>
            </a:endParaRPr>
          </a:p>
          <a:p>
            <a:pPr algn="ctr"/>
            <a:r>
              <a:rPr lang="ja-JP" altLang="en-US" sz="1000" dirty="0" smtClean="0">
                <a:solidFill>
                  <a:schemeClr val="tx1"/>
                </a:solidFill>
              </a:rPr>
              <a:t>（</a:t>
            </a:r>
            <a:r>
              <a:rPr lang="ja-JP" altLang="en-US" sz="1000" dirty="0">
                <a:solidFill>
                  <a:schemeClr val="tx1"/>
                </a:solidFill>
              </a:rPr>
              <a:t>箕面とどろみの森クラブ）</a:t>
            </a:r>
            <a:endParaRPr kumimoji="1" lang="en-US" altLang="ja-JP" sz="1000" dirty="0">
              <a:solidFill>
                <a:schemeClr val="tx1"/>
              </a:solidFill>
            </a:endParaRPr>
          </a:p>
        </p:txBody>
      </p:sp>
      <p:sp>
        <p:nvSpPr>
          <p:cNvPr id="2" name="テキスト ボックス 1"/>
          <p:cNvSpPr txBox="1"/>
          <p:nvPr/>
        </p:nvSpPr>
        <p:spPr>
          <a:xfrm>
            <a:off x="357754" y="6453336"/>
            <a:ext cx="8740366" cy="323165"/>
          </a:xfrm>
          <a:prstGeom prst="rect">
            <a:avLst/>
          </a:prstGeom>
          <a:noFill/>
        </p:spPr>
        <p:txBody>
          <a:bodyPr wrap="square" rtlCol="0">
            <a:spAutoFit/>
          </a:bodyPr>
          <a:lstStyle/>
          <a:p>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b="1" u="sng" dirty="0">
                <a:latin typeface="メイリオ" panose="020B0604030504040204" pitchFamily="50" charset="-128"/>
                <a:ea typeface="メイリオ" panose="020B0604030504040204" pitchFamily="50" charset="-128"/>
                <a:cs typeface="メイリオ" panose="020B0604030504040204" pitchFamily="50" charset="-128"/>
              </a:rPr>
              <a:t>事務局が調整し、搬出車両の手配・集積地の確保を行い、中核団体による集積・搬出を継続</a:t>
            </a:r>
            <a:endParaRPr lang="en-US" altLang="ja-JP" sz="1500" b="1" u="sng" dirty="0">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1" name="正方形/長方形 10"/>
          <p:cNvSpPr/>
          <p:nvPr/>
        </p:nvSpPr>
        <p:spPr>
          <a:xfrm>
            <a:off x="244801" y="1143241"/>
            <a:ext cx="6978683" cy="3893374"/>
          </a:xfrm>
          <a:prstGeom prst="rect">
            <a:avLst/>
          </a:prstGeom>
          <a:solidFill>
            <a:schemeClr val="accent1">
              <a:lumMod val="20000"/>
              <a:lumOff val="80000"/>
            </a:schemeClr>
          </a:solidFill>
        </p:spPr>
        <p:txBody>
          <a:bodyPr wrap="square" tIns="0" bIns="0" anchor="ctr" anchorCtr="0">
            <a:spAutoFit/>
          </a:bodyPr>
          <a:lstStyle/>
          <a:p>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活動収支と活動継続について</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a:t>
            </a:r>
          </a:p>
          <a:p>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活動収支</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事業者の引取りにより８トン車１台分の材を出した場合</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5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［収入］買取価格</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×8.0</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40,000</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［支出］引取り料</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回当たり</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20,000</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円　　　　　　 収支</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20,000</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円／回</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１㎥当り</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2,500</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5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活動</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回当たりの搬出量は、コロナ禍で縮小気味の活動が、再び軌道に</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乗ってくればコンスタントに</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回</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当たり２㎥程度の</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搬出が可能とのこと</a:t>
            </a:r>
            <a:endParaRPr lang="en-US" altLang="ja-JP" sz="1500" dirty="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であり、</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回の活動当り約</a:t>
            </a:r>
            <a:r>
              <a:rPr lang="en-US" altLang="ja-JP" sz="1500" dirty="0">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円の</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収入となる</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9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●年間活動収支</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年間</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回（</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20㎥</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搬出）活動した場合、約</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5,000</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回＝</a:t>
            </a:r>
            <a:r>
              <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rPr>
              <a:t>50,000</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latin typeface="メイリオ" panose="020B0604030504040204" pitchFamily="50" charset="-128"/>
                <a:ea typeface="メイリオ" panose="020B0604030504040204" pitchFamily="50" charset="-128"/>
                <a:cs typeface="メイリオ" panose="020B0604030504040204" pitchFamily="50" charset="-128"/>
              </a:rPr>
              <a:t>　　の収入が見込まれ、燃料費・修理部品代等の年間活動費を賄える</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endParaRPr lang="en-US" altLang="ja-JP" sz="1500"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smtClean="0">
                <a:latin typeface="メイリオ" panose="020B0604030504040204" pitchFamily="50" charset="-128"/>
                <a:ea typeface="メイリオ" panose="020B0604030504040204" pitchFamily="50" charset="-128"/>
                <a:cs typeface="メイリオ" panose="020B0604030504040204" pitchFamily="50" charset="-128"/>
              </a:rPr>
              <a:t>⇒各団体の活動が活性化され、積極的な搬出活動に繋がれば、年間の搬出　</a:t>
            </a:r>
            <a:endParaRPr lang="en-US" altLang="ja-JP" sz="1500" b="1" dirty="0" smtClean="0">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smtClean="0">
                <a:latin typeface="メイリオ" panose="020B0604030504040204" pitchFamily="50" charset="-128"/>
                <a:ea typeface="メイリオ" panose="020B0604030504040204" pitchFamily="50" charset="-128"/>
                <a:cs typeface="メイリオ" panose="020B0604030504040204" pitchFamily="50" charset="-128"/>
              </a:rPr>
              <a:t>　活動に係る経費を賄い、搬出活動の仕組みを継続していくこと</a:t>
            </a:r>
            <a:r>
              <a:rPr lang="ja-JP" altLang="en-US" sz="1500" b="1" dirty="0">
                <a:latin typeface="メイリオ" panose="020B0604030504040204" pitchFamily="50" charset="-128"/>
                <a:ea typeface="メイリオ" panose="020B0604030504040204" pitchFamily="50" charset="-128"/>
                <a:cs typeface="メイリオ" panose="020B0604030504040204" pitchFamily="50" charset="-128"/>
              </a:rPr>
              <a:t>が</a:t>
            </a:r>
            <a:r>
              <a:rPr lang="ja-JP" altLang="en-US" sz="1500" b="1" dirty="0" smtClean="0">
                <a:latin typeface="メイリオ" panose="020B0604030504040204" pitchFamily="50" charset="-128"/>
                <a:ea typeface="メイリオ" panose="020B0604030504040204" pitchFamily="50" charset="-128"/>
                <a:cs typeface="メイリオ" panose="020B0604030504040204" pitchFamily="50" charset="-128"/>
              </a:rPr>
              <a:t>可能</a:t>
            </a:r>
            <a:endParaRPr lang="en-US" altLang="ja-JP" sz="1500" b="1" dirty="0" smtClean="0">
              <a:latin typeface="メイリオ" panose="020B0604030504040204" pitchFamily="50" charset="-128"/>
              <a:ea typeface="メイリオ" panose="020B0604030504040204" pitchFamily="50" charset="-128"/>
              <a:cs typeface="メイリオ" panose="020B0604030504040204" pitchFamily="50" charset="-128"/>
            </a:endParaRPr>
          </a:p>
        </p:txBody>
      </p:sp>
      <p:pic>
        <p:nvPicPr>
          <p:cNvPr id="10" name="図 9">
            <a:extLst>
              <a:ext uri="{FF2B5EF4-FFF2-40B4-BE49-F238E27FC236}">
                <a16:creationId xmlns:a16="http://schemas.microsoft.com/office/drawing/2014/main" id="{3DBDC2F8-EC2A-47BA-B6A2-5338A131B9E4}"/>
              </a:ext>
            </a:extLst>
          </p:cNvPr>
          <p:cNvPicPr preferRelativeResize="0">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308626" y="3217537"/>
            <a:ext cx="2401200" cy="1800899"/>
          </a:xfrm>
          <a:prstGeom prst="rect">
            <a:avLst/>
          </a:prstGeom>
        </p:spPr>
      </p:pic>
      <p:sp>
        <p:nvSpPr>
          <p:cNvPr id="12" name="正方形/長方形 11"/>
          <p:cNvSpPr/>
          <p:nvPr/>
        </p:nvSpPr>
        <p:spPr>
          <a:xfrm>
            <a:off x="7328870" y="5009366"/>
            <a:ext cx="2360711" cy="3366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sz="1000" dirty="0" smtClean="0">
                <a:solidFill>
                  <a:schemeClr val="tx1"/>
                </a:solidFill>
              </a:rPr>
              <a:t>R3.03</a:t>
            </a:r>
            <a:r>
              <a:rPr lang="en-US" altLang="ja-JP" sz="1000" dirty="0" smtClean="0">
                <a:solidFill>
                  <a:schemeClr val="tx1"/>
                </a:solidFill>
              </a:rPr>
              <a:t>.03</a:t>
            </a:r>
            <a:r>
              <a:rPr lang="ja-JP" altLang="en-US" sz="1000" dirty="0">
                <a:solidFill>
                  <a:schemeClr val="tx1"/>
                </a:solidFill>
              </a:rPr>
              <a:t>島本町</a:t>
            </a:r>
            <a:r>
              <a:rPr lang="ja-JP" altLang="en-US" sz="1000" dirty="0" smtClean="0">
                <a:solidFill>
                  <a:schemeClr val="tx1"/>
                </a:solidFill>
              </a:rPr>
              <a:t>大沢</a:t>
            </a:r>
            <a:endParaRPr lang="en-US" altLang="ja-JP" sz="1000" dirty="0" smtClean="0">
              <a:solidFill>
                <a:schemeClr val="tx1"/>
              </a:solidFill>
            </a:endParaRPr>
          </a:p>
          <a:p>
            <a:pPr algn="ctr"/>
            <a:r>
              <a:rPr lang="ja-JP" altLang="en-US" sz="1000" dirty="0" smtClean="0">
                <a:solidFill>
                  <a:schemeClr val="tx1"/>
                </a:solidFill>
              </a:rPr>
              <a:t>（</a:t>
            </a:r>
            <a:r>
              <a:rPr lang="ja-JP" altLang="en-US" sz="1000" dirty="0">
                <a:solidFill>
                  <a:schemeClr val="tx1"/>
                </a:solidFill>
              </a:rPr>
              <a:t>島本森のクラブ</a:t>
            </a:r>
            <a:r>
              <a:rPr lang="ja-JP" altLang="en-US" sz="1000" dirty="0" smtClean="0">
                <a:solidFill>
                  <a:schemeClr val="tx1"/>
                </a:solidFill>
              </a:rPr>
              <a:t>）　　　　　　</a:t>
            </a:r>
            <a:endParaRPr kumimoji="1" lang="en-US" altLang="ja-JP" sz="1000" dirty="0">
              <a:solidFill>
                <a:schemeClr val="tx1"/>
              </a:solidFill>
            </a:endParaRPr>
          </a:p>
        </p:txBody>
      </p:sp>
      <p:cxnSp>
        <p:nvCxnSpPr>
          <p:cNvPr id="15" name="直線コネクタ 14"/>
          <p:cNvCxnSpPr/>
          <p:nvPr/>
        </p:nvCxnSpPr>
        <p:spPr>
          <a:xfrm>
            <a:off x="544441" y="836712"/>
            <a:ext cx="876852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sp>
        <p:nvSpPr>
          <p:cNvPr id="13" name="正方形/長方形 12"/>
          <p:cNvSpPr/>
          <p:nvPr/>
        </p:nvSpPr>
        <p:spPr>
          <a:xfrm>
            <a:off x="8985448" y="116632"/>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smtClean="0">
                <a:solidFill>
                  <a:schemeClr val="tx1"/>
                </a:solidFill>
              </a:rPr>
              <a:t>（５）－１</a:t>
            </a:r>
            <a:endParaRPr lang="ja-JP" altLang="en-US" sz="1225" b="1" dirty="0">
              <a:solidFill>
                <a:schemeClr val="tx1"/>
              </a:solidFill>
            </a:endParaRPr>
          </a:p>
        </p:txBody>
      </p:sp>
      <p:sp>
        <p:nvSpPr>
          <p:cNvPr id="17" name="正方形/長方形 17"/>
          <p:cNvSpPr>
            <a:spLocks noChangeArrowheads="1"/>
          </p:cNvSpPr>
          <p:nvPr/>
        </p:nvSpPr>
        <p:spPr bwMode="auto">
          <a:xfrm>
            <a:off x="56456" y="436602"/>
            <a:ext cx="963998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4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41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36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9pPr>
          </a:lstStyle>
          <a:p>
            <a:pPr defTabSz="622066">
              <a:spcBef>
                <a:spcPct val="0"/>
              </a:spcBef>
              <a:buNone/>
            </a:pPr>
            <a:r>
              <a:rPr lang="ja-JP" altLang="en-US" sz="2000" b="1" dirty="0" smtClean="0">
                <a:solidFill>
                  <a:srgbClr val="000000"/>
                </a:solidFill>
                <a:latin typeface="メイリオ" panose="020B0604030504040204" pitchFamily="50" charset="-128"/>
                <a:ea typeface="メイリオ" panose="020B0604030504040204" pitchFamily="50" charset="-128"/>
              </a:rPr>
              <a:t>（５</a:t>
            </a:r>
            <a:r>
              <a:rPr lang="ja-JP" altLang="en-US" sz="2000" b="1" dirty="0">
                <a:solidFill>
                  <a:srgbClr val="000000"/>
                </a:solidFill>
                <a:latin typeface="メイリオ" panose="020B0604030504040204" pitchFamily="50" charset="-128"/>
                <a:ea typeface="メイリオ" panose="020B0604030504040204" pitchFamily="50" charset="-128"/>
              </a:rPr>
              <a:t>）</a:t>
            </a:r>
            <a:r>
              <a:rPr lang="ja-JP" altLang="en-US" sz="2000" b="1" dirty="0" smtClean="0">
                <a:solidFill>
                  <a:srgbClr val="000000"/>
                </a:solidFill>
                <a:latin typeface="メイリオ" panose="020B0604030504040204" pitchFamily="50" charset="-128"/>
                <a:ea typeface="メイリオ" panose="020B0604030504040204" pitchFamily="50" charset="-128"/>
              </a:rPr>
              <a:t>持続的</a:t>
            </a:r>
            <a:r>
              <a:rPr lang="ja-JP" altLang="en-US" sz="2000" b="1" dirty="0">
                <a:solidFill>
                  <a:srgbClr val="000000"/>
                </a:solidFill>
                <a:latin typeface="メイリオ" panose="020B0604030504040204" pitchFamily="50" charset="-128"/>
                <a:ea typeface="メイリオ" panose="020B0604030504040204" pitchFamily="50" charset="-128"/>
              </a:rPr>
              <a:t>な森づくり推進事業（未利用木質資源（林地残材等）活用</a:t>
            </a:r>
            <a:r>
              <a:rPr lang="ja-JP" altLang="en-US" sz="2000" b="1" dirty="0" smtClean="0">
                <a:solidFill>
                  <a:srgbClr val="000000"/>
                </a:solidFill>
                <a:latin typeface="メイリオ" panose="020B0604030504040204" pitchFamily="50" charset="-128"/>
                <a:ea typeface="メイリオ" panose="020B0604030504040204" pitchFamily="50" charset="-128"/>
              </a:rPr>
              <a:t>）効果</a:t>
            </a:r>
            <a:r>
              <a:rPr lang="ja-JP" altLang="en-US" sz="2000" b="1" dirty="0">
                <a:solidFill>
                  <a:srgbClr val="000000"/>
                </a:solidFill>
                <a:latin typeface="メイリオ" panose="020B0604030504040204" pitchFamily="50" charset="-128"/>
                <a:ea typeface="メイリオ" panose="020B0604030504040204" pitchFamily="50" charset="-128"/>
              </a:rPr>
              <a:t>検証</a:t>
            </a:r>
            <a:endParaRPr lang="ja-JP" altLang="en-US" sz="1633" b="1" dirty="0">
              <a:solidFill>
                <a:srgbClr val="00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207335676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正方形/長方形 4"/>
          <p:cNvSpPr/>
          <p:nvPr/>
        </p:nvSpPr>
        <p:spPr>
          <a:xfrm>
            <a:off x="272480" y="1124744"/>
            <a:ext cx="9505055" cy="494666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endParaRPr lang="en-US" altLang="ja-JP" sz="800" u="dbl"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en-US" altLang="ja-JP" sz="1500" u="dbl"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u="dbl"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その他</a:t>
            </a:r>
            <a:r>
              <a:rPr lang="ja-JP" altLang="en-US" sz="1500" u="dbl"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の林地残材等の活用方法に</a:t>
            </a:r>
            <a:r>
              <a:rPr lang="ja-JP" altLang="en-US" sz="1500" u="dbl"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ついて</a:t>
            </a:r>
            <a:r>
              <a:rPr lang="en-US" altLang="ja-JP" sz="1500" u="dbl"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R3.6</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事務局へ</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聞き取り</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500" u="dbl"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900" u="dbl"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9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9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R2</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R3</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の取組みについて</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8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●茨木里山</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を守る</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会は、拠点</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を置いている里山センター内に集積地を</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確保</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R2</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搬出材</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㎥で薪</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束を生産</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里山センター内に新たにオートキャンプ場・</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BBQ</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施設の併設が検討されており、その施設への</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納品を視野に入れている</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（試算）薪</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25</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束／</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×300</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円／束＝</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7,500</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0.7</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あたり</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10,700</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円</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●茨木</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ふるさとの</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森林つくり隊は</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、里山センター内の集積地を使用させてもらい材を搬出</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R2</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搬出材</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1.0</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㎥を板材に</a:t>
            </a:r>
            <a:r>
              <a:rPr lang="ja-JP" altLang="en-US" sz="15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活動地の棚を作成、</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R3</a:t>
            </a:r>
            <a:r>
              <a:rPr lang="ja-JP" altLang="en-US" sz="1500" dirty="0" err="1">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は搬</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出材をどうするか未定</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●トモロスは</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R2</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は林業家からの協力依頼を受け</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ヒノキ材</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78</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（の一部）の</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搬出に携わり</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、実績</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や技術力の</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UP</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に繋げた</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R3</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は通常の活動における材の搬出に取組む一方で、</a:t>
            </a:r>
            <a:r>
              <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R2</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と同様の協力依頼にも積極的に取組んで</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いく</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●アグリフォレスト永遠の森は、</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R2</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にスギ間伐材</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40</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本</a:t>
            </a:r>
            <a:r>
              <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3.8</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㎥を搬出、薪・小屋づくりに使用</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新たに炭窯を作って、林地残材（広葉樹）を活用した炭作りを開始</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endParaRPr lang="en-US" altLang="ja-JP" sz="8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⇒各中核団体では、搬出した林地残材、習得した技術を独自に活用し</a:t>
            </a:r>
            <a:endParaRPr lang="en-US" altLang="ja-JP" sz="1500" b="1" strike="dblStrike"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事業終了後も、木質バイオマス事業者への納入だけでなく</a:t>
            </a:r>
            <a:endParaRPr lang="en-US" altLang="ja-JP"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en-US" altLang="ja-JP" sz="15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林地残材等を自ら継続的・安定的に搬出するために必要な仕組み</a:t>
            </a:r>
            <a:r>
              <a:rPr lang="en-US" altLang="ja-JP" sz="15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を</a:t>
            </a:r>
            <a:r>
              <a:rPr lang="ja-JP" altLang="en-US" sz="15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継続</a:t>
            </a:r>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していること</a:t>
            </a:r>
            <a:r>
              <a:rPr lang="ja-JP" altLang="en-US" sz="15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が</a:t>
            </a:r>
            <a:endParaRPr lang="en-US" altLang="ja-JP" sz="15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確認</a:t>
            </a:r>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できた</a:t>
            </a:r>
            <a:endParaRPr lang="en-US" altLang="ja-JP"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b="1"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⇒事務局は</a:t>
            </a:r>
            <a:r>
              <a:rPr lang="ja-JP" altLang="en-US" sz="15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引続き、全体</a:t>
            </a:r>
            <a:r>
              <a:rPr lang="ja-JP" altLang="en-US" sz="1500" b="1" u="sng"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調整のため情報の集約・提供</a:t>
            </a:r>
            <a:r>
              <a:rPr lang="ja-JP" altLang="en-US" sz="1500" b="1" u="sng"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などの役割を担っていく</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cxnSp>
        <p:nvCxnSpPr>
          <p:cNvPr id="8" name="直線コネクタ 7"/>
          <p:cNvCxnSpPr/>
          <p:nvPr/>
        </p:nvCxnSpPr>
        <p:spPr>
          <a:xfrm>
            <a:off x="544441" y="836712"/>
            <a:ext cx="8768520" cy="0"/>
          </a:xfrm>
          <a:prstGeom prst="line">
            <a:avLst/>
          </a:prstGeom>
          <a:ln w="47625">
            <a:solidFill>
              <a:srgbClr val="74B230"/>
            </a:solidFill>
          </a:ln>
        </p:spPr>
        <p:style>
          <a:lnRef idx="3">
            <a:schemeClr val="accent1"/>
          </a:lnRef>
          <a:fillRef idx="0">
            <a:schemeClr val="accent1"/>
          </a:fillRef>
          <a:effectRef idx="2">
            <a:schemeClr val="accent1"/>
          </a:effectRef>
          <a:fontRef idx="minor">
            <a:schemeClr val="tx1"/>
          </a:fontRef>
        </p:style>
      </p:cxnSp>
      <p:sp>
        <p:nvSpPr>
          <p:cNvPr id="11" name="正方形/長方形 10"/>
          <p:cNvSpPr/>
          <p:nvPr/>
        </p:nvSpPr>
        <p:spPr>
          <a:xfrm>
            <a:off x="8985448" y="116632"/>
            <a:ext cx="783000" cy="270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ja-JP" altLang="en-US" sz="1225" b="1" dirty="0" smtClean="0">
                <a:solidFill>
                  <a:schemeClr val="tx1"/>
                </a:solidFill>
              </a:rPr>
              <a:t>（５）－１</a:t>
            </a:r>
            <a:endParaRPr lang="ja-JP" altLang="en-US" sz="1225" b="1" dirty="0">
              <a:solidFill>
                <a:schemeClr val="tx1"/>
              </a:solidFill>
            </a:endParaRPr>
          </a:p>
        </p:txBody>
      </p:sp>
      <p:sp>
        <p:nvSpPr>
          <p:cNvPr id="2" name="楕円 1"/>
          <p:cNvSpPr/>
          <p:nvPr/>
        </p:nvSpPr>
        <p:spPr>
          <a:xfrm>
            <a:off x="56456" y="908720"/>
            <a:ext cx="1152128" cy="328102"/>
          </a:xfrm>
          <a:prstGeom prst="ellipse">
            <a:avLst/>
          </a:prstGeom>
          <a:solidFill>
            <a:schemeClr val="bg1"/>
          </a:solidFill>
          <a:ln w="6350"/>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r>
              <a:rPr kumimoji="1" lang="ja-JP" altLang="en-US" sz="1400" b="1" dirty="0" smtClean="0">
                <a:solidFill>
                  <a:schemeClr val="tx1"/>
                </a:solidFill>
              </a:rPr>
              <a:t>波及効果</a:t>
            </a:r>
            <a:endParaRPr kumimoji="1" lang="ja-JP" altLang="en-US" sz="1400" b="1" dirty="0">
              <a:solidFill>
                <a:schemeClr val="tx1"/>
              </a:solidFill>
            </a:endParaRPr>
          </a:p>
        </p:txBody>
      </p:sp>
      <p:sp>
        <p:nvSpPr>
          <p:cNvPr id="10" name="正方形/長方形 9"/>
          <p:cNvSpPr/>
          <p:nvPr/>
        </p:nvSpPr>
        <p:spPr>
          <a:xfrm>
            <a:off x="56456" y="6071410"/>
            <a:ext cx="9711992" cy="741966"/>
          </a:xfrm>
          <a:prstGeom prst="rect">
            <a:avLst/>
          </a:prstGeom>
          <a:solidFill>
            <a:schemeClr val="accent5">
              <a:lumMod val="60000"/>
              <a:lumOff val="4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自己評価</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●聞き取り調査の結果</a:t>
            </a:r>
            <a:r>
              <a:rPr lang="ja-JP" altLang="en-US" sz="150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から、各中核</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団体では事業により培った搬出技術を活用し、事業終了後も継続的に林地</a:t>
            </a:r>
            <a:endParaRPr lang="en-US" altLang="ja-JP"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a:p>
            <a:pPr>
              <a:lnSpc>
                <a:spcPts val="1500"/>
              </a:lnSpc>
            </a:pP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　残材等の搬出に取組んでいることが確認できており、今後</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の</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活動に</a:t>
            </a:r>
            <a:r>
              <a:rPr lang="ja-JP" altLang="en-US"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大きく期待</a:t>
            </a:r>
            <a:r>
              <a:rPr lang="ja-JP" altLang="en-US" sz="1500" dirty="0" smtClean="0">
                <a:solidFill>
                  <a:schemeClr val="tx1"/>
                </a:solidFill>
                <a:latin typeface="メイリオ" panose="020B0604030504040204" pitchFamily="50" charset="-128"/>
                <a:ea typeface="メイリオ" panose="020B0604030504040204" pitchFamily="50" charset="-128"/>
                <a:cs typeface="メイリオ" panose="020B0604030504040204" pitchFamily="50" charset="-128"/>
              </a:rPr>
              <a:t>できる。</a:t>
            </a:r>
            <a:endParaRPr lang="en-US" altLang="ja-JP" sz="1500" dirty="0">
              <a:solidFill>
                <a:schemeClr val="tx1"/>
              </a:solidFill>
              <a:latin typeface="メイリオ" panose="020B0604030504040204" pitchFamily="50" charset="-128"/>
              <a:ea typeface="メイリオ" panose="020B0604030504040204" pitchFamily="50" charset="-128"/>
              <a:cs typeface="メイリオ" panose="020B0604030504040204" pitchFamily="50" charset="-128"/>
            </a:endParaRPr>
          </a:p>
        </p:txBody>
      </p:sp>
      <p:sp>
        <p:nvSpPr>
          <p:cNvPr id="12" name="正方形/長方形 17"/>
          <p:cNvSpPr>
            <a:spLocks noChangeArrowheads="1"/>
          </p:cNvSpPr>
          <p:nvPr/>
        </p:nvSpPr>
        <p:spPr bwMode="auto">
          <a:xfrm>
            <a:off x="56456" y="436602"/>
            <a:ext cx="9639984"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kumimoji="1" sz="4800">
                <a:solidFill>
                  <a:schemeClr val="tx1"/>
                </a:solidFill>
                <a:latin typeface="Calibri" panose="020F0502020204030204" pitchFamily="34" charset="0"/>
                <a:ea typeface="ＭＳ Ｐゴシック" panose="020B0600070205080204" pitchFamily="50" charset="-128"/>
              </a:defRPr>
            </a:lvl1pPr>
            <a:lvl2pPr marL="742950" indent="-285750">
              <a:spcBef>
                <a:spcPct val="20000"/>
              </a:spcBef>
              <a:buFont typeface="Arial" panose="020B0604020202020204" pitchFamily="34" charset="0"/>
              <a:buChar char="–"/>
              <a:defRPr kumimoji="1" sz="4100">
                <a:solidFill>
                  <a:schemeClr val="tx1"/>
                </a:solidFill>
                <a:latin typeface="Calibri" panose="020F0502020204030204" pitchFamily="34" charset="0"/>
                <a:ea typeface="ＭＳ Ｐゴシック" panose="020B0600070205080204" pitchFamily="50" charset="-128"/>
              </a:defRPr>
            </a:lvl2pPr>
            <a:lvl3pPr marL="1143000" indent="-228600">
              <a:spcBef>
                <a:spcPct val="20000"/>
              </a:spcBef>
              <a:buFont typeface="Arial" panose="020B0604020202020204" pitchFamily="34" charset="0"/>
              <a:buChar char="•"/>
              <a:defRPr kumimoji="1" sz="3600">
                <a:solidFill>
                  <a:schemeClr val="tx1"/>
                </a:solidFill>
                <a:latin typeface="Calibri" panose="020F0502020204030204" pitchFamily="34" charset="0"/>
                <a:ea typeface="ＭＳ Ｐゴシック" panose="020B0600070205080204" pitchFamily="50" charset="-128"/>
              </a:defRPr>
            </a:lvl3pPr>
            <a:lvl4pPr marL="16002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4pPr>
            <a:lvl5pPr marL="2057400" indent="-228600">
              <a:spcBef>
                <a:spcPct val="20000"/>
              </a:spcBef>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20000"/>
              </a:spcBef>
              <a:spcAft>
                <a:spcPct val="0"/>
              </a:spcAft>
              <a:buFont typeface="Arial" panose="020B0604020202020204" pitchFamily="34" charset="0"/>
              <a:buChar char="»"/>
              <a:defRPr kumimoji="1" sz="3000">
                <a:solidFill>
                  <a:schemeClr val="tx1"/>
                </a:solidFill>
                <a:latin typeface="Calibri" panose="020F0502020204030204" pitchFamily="34" charset="0"/>
                <a:ea typeface="ＭＳ Ｐゴシック" panose="020B0600070205080204" pitchFamily="50" charset="-128"/>
              </a:defRPr>
            </a:lvl9pPr>
          </a:lstStyle>
          <a:p>
            <a:pPr defTabSz="622066">
              <a:spcBef>
                <a:spcPct val="0"/>
              </a:spcBef>
              <a:buNone/>
            </a:pPr>
            <a:r>
              <a:rPr lang="ja-JP" altLang="en-US" sz="2000" b="1" dirty="0" smtClean="0">
                <a:solidFill>
                  <a:srgbClr val="000000"/>
                </a:solidFill>
                <a:latin typeface="メイリオ" panose="020B0604030504040204" pitchFamily="50" charset="-128"/>
                <a:ea typeface="メイリオ" panose="020B0604030504040204" pitchFamily="50" charset="-128"/>
              </a:rPr>
              <a:t>（５</a:t>
            </a:r>
            <a:r>
              <a:rPr lang="ja-JP" altLang="en-US" sz="2000" b="1" dirty="0">
                <a:solidFill>
                  <a:srgbClr val="000000"/>
                </a:solidFill>
                <a:latin typeface="メイリオ" panose="020B0604030504040204" pitchFamily="50" charset="-128"/>
                <a:ea typeface="メイリオ" panose="020B0604030504040204" pitchFamily="50" charset="-128"/>
              </a:rPr>
              <a:t>）</a:t>
            </a:r>
            <a:r>
              <a:rPr lang="ja-JP" altLang="en-US" sz="2000" b="1" dirty="0" smtClean="0">
                <a:solidFill>
                  <a:srgbClr val="000000"/>
                </a:solidFill>
                <a:latin typeface="メイリオ" panose="020B0604030504040204" pitchFamily="50" charset="-128"/>
                <a:ea typeface="メイリオ" panose="020B0604030504040204" pitchFamily="50" charset="-128"/>
              </a:rPr>
              <a:t>持続的</a:t>
            </a:r>
            <a:r>
              <a:rPr lang="ja-JP" altLang="en-US" sz="2000" b="1" dirty="0">
                <a:solidFill>
                  <a:srgbClr val="000000"/>
                </a:solidFill>
                <a:latin typeface="メイリオ" panose="020B0604030504040204" pitchFamily="50" charset="-128"/>
                <a:ea typeface="メイリオ" panose="020B0604030504040204" pitchFamily="50" charset="-128"/>
              </a:rPr>
              <a:t>な森づくり推進事業（未利用木質資源（林地残材等）活用</a:t>
            </a:r>
            <a:r>
              <a:rPr lang="ja-JP" altLang="en-US" sz="2000" b="1" dirty="0" smtClean="0">
                <a:solidFill>
                  <a:srgbClr val="000000"/>
                </a:solidFill>
                <a:latin typeface="メイリオ" panose="020B0604030504040204" pitchFamily="50" charset="-128"/>
                <a:ea typeface="メイリオ" panose="020B0604030504040204" pitchFamily="50" charset="-128"/>
              </a:rPr>
              <a:t>）効果</a:t>
            </a:r>
            <a:r>
              <a:rPr lang="ja-JP" altLang="en-US" sz="2000" b="1" dirty="0">
                <a:solidFill>
                  <a:srgbClr val="000000"/>
                </a:solidFill>
                <a:latin typeface="メイリオ" panose="020B0604030504040204" pitchFamily="50" charset="-128"/>
                <a:ea typeface="メイリオ" panose="020B0604030504040204" pitchFamily="50" charset="-128"/>
              </a:rPr>
              <a:t>検証</a:t>
            </a:r>
            <a:endParaRPr lang="ja-JP" altLang="en-US" sz="1633" b="1" dirty="0">
              <a:solidFill>
                <a:srgbClr val="000000"/>
              </a:solidFill>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6309045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3965</TotalTime>
  <Words>2582</Words>
  <Application>Microsoft Office PowerPoint</Application>
  <PresentationFormat>A4 210 x 297 mm</PresentationFormat>
  <Paragraphs>307</Paragraphs>
  <Slides>6</Slides>
  <Notes>3</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HGSｺﾞｼｯｸM</vt:lpstr>
      <vt:lpstr>Meiryo UI</vt:lpstr>
      <vt:lpstr>ＭＳ Ｐゴシック</vt:lpstr>
      <vt:lpstr>ＭＳ ゴシック</vt:lpstr>
      <vt:lpstr>メイリオ</vt:lpstr>
      <vt:lpstr>Arial</vt:lpstr>
      <vt:lpstr>Calibri</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大阪府</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cp:revision>351</cp:revision>
  <cp:lastPrinted>2021-07-13T06:18:54Z</cp:lastPrinted>
  <dcterms:created xsi:type="dcterms:W3CDTF">2018-06-07T02:44:10Z</dcterms:created>
  <dcterms:modified xsi:type="dcterms:W3CDTF">2021-07-13T06:19:02Z</dcterms:modified>
</cp:coreProperties>
</file>