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302" r:id="rId3"/>
    <p:sldId id="303" r:id="rId4"/>
    <p:sldId id="307" r:id="rId5"/>
    <p:sldId id="294" r:id="rId6"/>
    <p:sldId id="300" r:id="rId7"/>
    <p:sldId id="288" r:id="rId8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87" autoAdjust="0"/>
    <p:restoredTop sz="94660"/>
  </p:normalViewPr>
  <p:slideViewPr>
    <p:cSldViewPr>
      <p:cViewPr varScale="1">
        <p:scale>
          <a:sx n="70" d="100"/>
          <a:sy n="70" d="100"/>
        </p:scale>
        <p:origin x="140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833" tIns="45917" rIns="91833" bIns="45917" rtlCol="0"/>
          <a:lstStyle>
            <a:lvl1pPr algn="r">
              <a:defRPr sz="1200"/>
            </a:lvl1pPr>
          </a:lstStyle>
          <a:p>
            <a:fld id="{5B1E5620-A63F-447A-A5ED-6699927C9EC5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3" tIns="45917" rIns="91833" bIns="459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833" tIns="45917" rIns="91833" bIns="459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833" tIns="45917" rIns="91833" bIns="45917" rtlCol="0" anchor="b"/>
          <a:lstStyle>
            <a:lvl1pPr algn="r">
              <a:defRPr sz="1200"/>
            </a:lvl1pPr>
          </a:lstStyle>
          <a:p>
            <a:fld id="{E37AA9F0-080F-4B9B-BFD2-B2C4DD0FF2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980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6767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AA9F0-080F-4B9B-BFD2-B2C4DD0FF2A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778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AA9F0-080F-4B9B-BFD2-B2C4DD0FF2AB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052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AA9F0-080F-4B9B-BFD2-B2C4DD0FF2AB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17384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7AA9F0-080F-4B9B-BFD2-B2C4DD0FF2AB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876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03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103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48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926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278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26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53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23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54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36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54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CD7FC-C024-48B8-A015-F8BFD3995369}" type="datetimeFigureOut">
              <a:rPr kumimoji="1" lang="ja-JP" altLang="en-US" smtClean="0"/>
              <a:t>2021/8/5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C8C7D-6245-46FD-82D6-E459A548F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1453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98" name="直線矢印コネクタ 10"/>
          <p:cNvCxnSpPr>
            <a:cxnSpLocks noChangeShapeType="1"/>
          </p:cNvCxnSpPr>
          <p:nvPr/>
        </p:nvCxnSpPr>
        <p:spPr bwMode="auto">
          <a:xfrm flipV="1">
            <a:off x="8360400" y="6886080"/>
            <a:ext cx="0" cy="324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99" name="Rectangle 30"/>
          <p:cNvSpPr>
            <a:spLocks noChangeArrowheads="1"/>
          </p:cNvSpPr>
          <p:nvPr/>
        </p:nvSpPr>
        <p:spPr bwMode="auto">
          <a:xfrm>
            <a:off x="1425721" y="2347897"/>
            <a:ext cx="184731" cy="280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 sz="1225"/>
          </a:p>
        </p:txBody>
      </p:sp>
      <p:sp>
        <p:nvSpPr>
          <p:cNvPr id="4100" name="Rectangle 51"/>
          <p:cNvSpPr>
            <a:spLocks noChangeArrowheads="1"/>
          </p:cNvSpPr>
          <p:nvPr/>
        </p:nvSpPr>
        <p:spPr bwMode="auto">
          <a:xfrm>
            <a:off x="3398881" y="3688178"/>
            <a:ext cx="184731" cy="280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ja-JP" sz="1225"/>
          </a:p>
        </p:txBody>
      </p:sp>
      <p:sp>
        <p:nvSpPr>
          <p:cNvPr id="4101" name="正方形/長方形 17"/>
          <p:cNvSpPr>
            <a:spLocks noChangeArrowheads="1"/>
          </p:cNvSpPr>
          <p:nvPr/>
        </p:nvSpPr>
        <p:spPr bwMode="auto">
          <a:xfrm>
            <a:off x="544441" y="513001"/>
            <a:ext cx="5633280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4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3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3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defTabSz="622066">
              <a:spcBef>
                <a:spcPct val="0"/>
              </a:spcBef>
              <a:buNone/>
            </a:pPr>
            <a:r>
              <a:rPr lang="ja-JP" altLang="en-US" sz="1633" b="1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（４）持続的</a:t>
            </a:r>
            <a:r>
              <a:rPr lang="ja-JP" altLang="en-US" sz="1633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な森づくり推進事業（人材育成）</a:t>
            </a:r>
          </a:p>
        </p:txBody>
      </p:sp>
      <p:cxnSp>
        <p:nvCxnSpPr>
          <p:cNvPr id="36" name="直線コネクタ 35"/>
          <p:cNvCxnSpPr/>
          <p:nvPr/>
        </p:nvCxnSpPr>
        <p:spPr>
          <a:xfrm>
            <a:off x="544441" y="784080"/>
            <a:ext cx="8768520" cy="0"/>
          </a:xfrm>
          <a:prstGeom prst="line">
            <a:avLst/>
          </a:prstGeom>
          <a:ln w="47625">
            <a:solidFill>
              <a:srgbClr val="74B23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4" name="正方形/長方形 63"/>
          <p:cNvSpPr/>
          <p:nvPr/>
        </p:nvSpPr>
        <p:spPr>
          <a:xfrm>
            <a:off x="579001" y="1959120"/>
            <a:ext cx="8749080" cy="4241018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事業概要</a:t>
            </a:r>
            <a:r>
              <a:rPr lang="en-US" altLang="ja-JP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森林経営リーダーや府内産材コーディネーターを育成するため、専門家等による講座や現地研修等を開催する。</a:t>
            </a: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○事業主体：大阪府</a:t>
            </a: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○事業内容等：　</a:t>
            </a: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①府内産材コーディネーターの育成（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名）　</a:t>
            </a: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・木材流通業者を対象に木材業経営についての講義を基軸に川上・川下従事者での意見交換を含めた研修を実施。　　　</a:t>
            </a: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・研修回数：３回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年（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年で終了）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[H28]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②森林経営リーダーの育成（</a:t>
            </a: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名）</a:t>
            </a:r>
            <a:endParaRPr lang="en-US" altLang="ja-JP" sz="952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952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52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・森林経営について先進的な取組みを行う林業従事者や民間企業、森林・木材に関する学識者等への講師派遣の依頼により、</a:t>
            </a:r>
            <a:endParaRPr lang="en-US" altLang="ja-JP" sz="108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             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森林経営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や施業技術、集約化プランニング等の講義や現地研修等を実施。</a:t>
            </a: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・研修回数：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×3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か年＝全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[H29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R1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で実施</a:t>
            </a:r>
            <a:r>
              <a:rPr lang="en-US" altLang="ja-JP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]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88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en-US" altLang="ja-JP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当初事業計画</a:t>
            </a:r>
            <a:r>
              <a:rPr lang="en-US" altLang="ja-JP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　　　　　　　　　　　　　　　</a:t>
            </a:r>
            <a:endParaRPr lang="en-US" altLang="ja-JP" sz="108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ja-JP" altLang="en-US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58981"/>
              </p:ext>
            </p:extLst>
          </p:nvPr>
        </p:nvGraphicFramePr>
        <p:xfrm>
          <a:off x="926839" y="4484137"/>
          <a:ext cx="8056502" cy="151459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70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13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3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3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3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76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50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0833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33219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区　分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全体計画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H28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H29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H30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R1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87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人数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事業費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人数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事業費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人数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事業費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人数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事業費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人数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事業費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437">
                <a:tc>
                  <a:txBody>
                    <a:bodyPr/>
                    <a:lstStyle/>
                    <a:p>
                      <a:pPr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府内産材</a:t>
                      </a:r>
                      <a:endParaRPr lang="en-US" altLang="ja-JP" sz="800" kern="12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+mn-cs"/>
                      </a:endParaRPr>
                    </a:p>
                    <a:p>
                      <a:pPr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コーディネーター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1,050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1,050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ー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ー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ー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ー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ー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032">
                <a:tc>
                  <a:txBody>
                    <a:bodyPr/>
                    <a:lstStyle/>
                    <a:p>
                      <a:pPr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森林経営リーダー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3,150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ー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ー</a:t>
                      </a:r>
                      <a:r>
                        <a:rPr lang="ja-JP" altLang="en-US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　　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1,050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1,050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 err="1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1,050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032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合　</a:t>
                      </a:r>
                      <a:r>
                        <a:rPr 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</a:rPr>
                        <a:t>計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4,200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1,050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 smtClean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12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1,050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 smtClean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12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2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+mn-cs"/>
                        </a:rPr>
                        <a:t>1,050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 smtClean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12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800" kern="100" dirty="0">
                          <a:effectLst/>
                          <a:latin typeface="HGSｺﾞｼｯｸM" panose="020B0600000000000000" pitchFamily="50" charset="-128"/>
                          <a:ea typeface="HGSｺﾞｼｯｸM" panose="020B0600000000000000" pitchFamily="50" charset="-128"/>
                          <a:cs typeface="メイリオ" panose="020B0604030504040204" pitchFamily="50" charset="-128"/>
                        </a:rPr>
                        <a:t>1,050</a:t>
                      </a:r>
                      <a:endParaRPr lang="ja-JP" sz="800" kern="100" dirty="0">
                        <a:effectLst/>
                        <a:latin typeface="HGSｺﾞｼｯｸM" panose="020B0600000000000000" pitchFamily="50" charset="-128"/>
                        <a:ea typeface="HGSｺﾞｼｯｸM" panose="020B0600000000000000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46651" marR="46651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563881" y="950401"/>
            <a:ext cx="8749080" cy="81324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目的</a:t>
            </a:r>
            <a:r>
              <a:rPr lang="en-US" altLang="ja-JP" sz="1088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林業技術や森林経営等の知識・ノウハウを持ち、地域の森林管理の中核を担う森林経営リーダー（若手従事者（後継者））や川上から</a:t>
            </a:r>
            <a:endParaRPr lang="en-US" altLang="ja-JP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川下までの関係者とネットワークを構築し、府内産材に関する流通等のコーディネーター役となる人材を育成し、</a:t>
            </a:r>
            <a:r>
              <a:rPr lang="ja-JP" altLang="en-US" sz="1088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長期にわたる森林経営</a:t>
            </a:r>
            <a:endParaRPr lang="en-US" altLang="ja-JP" sz="1088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88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の適切な実施や府内産材の需要拡大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により、</a:t>
            </a:r>
            <a:r>
              <a:rPr lang="ja-JP" altLang="en-US" sz="1088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持続的な森づくりを推進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する。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543305" y="4229319"/>
            <a:ext cx="1425600" cy="181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748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単位（事業費）：千円</a:t>
            </a:r>
          </a:p>
        </p:txBody>
      </p:sp>
      <p:sp>
        <p:nvSpPr>
          <p:cNvPr id="4177" name="正方形/長方形 18"/>
          <p:cNvSpPr>
            <a:spLocks noChangeArrowheads="1"/>
          </p:cNvSpPr>
          <p:nvPr/>
        </p:nvSpPr>
        <p:spPr bwMode="auto">
          <a:xfrm>
            <a:off x="494761" y="322921"/>
            <a:ext cx="2416046" cy="259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ja-JP" altLang="en-US" sz="1088" b="1">
                <a:solidFill>
                  <a:srgbClr val="0066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健全な森林を次世代へつなぐ取組み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8591841" y="243001"/>
            <a:ext cx="783000" cy="27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25" b="1" dirty="0" smtClean="0">
                <a:solidFill>
                  <a:schemeClr val="tx1"/>
                </a:solidFill>
              </a:rPr>
              <a:t>（４）－１</a:t>
            </a:r>
            <a:endParaRPr lang="ja-JP" altLang="en-US" sz="1225" b="1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63881" y="6272677"/>
            <a:ext cx="8749080" cy="585323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注）森林経営リーダーの育成講座は、当初、基盤づくり事業箇所</a:t>
            </a: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34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地区において地区</a:t>
            </a: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名体制を想定して</a:t>
            </a: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34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名を計画していたが</a:t>
            </a:r>
            <a:endParaRPr lang="en-US" altLang="ja-JP" sz="108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名で複数地区を担当する</a:t>
            </a: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が効果的との話があり、</a:t>
            </a: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H28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に基盤づくり事業を実施した</a:t>
            </a: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地区で３名が担当した実態を踏まえて</a:t>
            </a:r>
            <a:endParaRPr lang="en-US" altLang="ja-JP" sz="1088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88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名に変更（</a:t>
            </a:r>
            <a:r>
              <a:rPr lang="en-US" altLang="ja-JP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H29.6</a:t>
            </a:r>
            <a:r>
              <a:rPr lang="ja-JP" altLang="en-US" sz="1088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審議会にて承認）</a:t>
            </a:r>
            <a:endParaRPr lang="ja-JP" altLang="en-US" sz="1088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2813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285880" y="847254"/>
            <a:ext cx="459511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>
                <a:latin typeface="+mj-ea"/>
              </a:rPr>
              <a:t>①府内産材コーディネーターについて</a:t>
            </a:r>
            <a:endParaRPr lang="en-US" altLang="ja-JP" sz="1400" b="1" u="sng" dirty="0">
              <a:latin typeface="+mj-ea"/>
            </a:endParaRPr>
          </a:p>
          <a:p>
            <a:endParaRPr lang="en-US" altLang="ja-JP" sz="800" dirty="0" smtClean="0"/>
          </a:p>
          <a:p>
            <a:r>
              <a:rPr lang="ja-JP" altLang="en-US" sz="1400" dirty="0" smtClean="0"/>
              <a:t>　◆実績検証の結果</a:t>
            </a:r>
            <a:endParaRPr lang="en-US" altLang="ja-JP" sz="1400" dirty="0" smtClean="0"/>
          </a:p>
          <a:p>
            <a:endParaRPr lang="en-US" altLang="ja-JP" sz="800" dirty="0" smtClean="0"/>
          </a:p>
          <a:p>
            <a:r>
              <a:rPr lang="ja-JP" altLang="en-US" sz="1400" dirty="0" smtClean="0"/>
              <a:t>　　○講座受講者数</a:t>
            </a:r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8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○事業費（千円）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200" b="1" dirty="0">
                <a:solidFill>
                  <a:srgbClr val="FF0000"/>
                </a:solidFill>
              </a:rPr>
              <a:t>　　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endParaRPr lang="en-US" altLang="ja-JP" sz="1400" dirty="0" smtClean="0"/>
          </a:p>
          <a:p>
            <a:endParaRPr lang="en-US" altLang="ja-JP" sz="14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087235"/>
              </p:ext>
            </p:extLst>
          </p:nvPr>
        </p:nvGraphicFramePr>
        <p:xfrm>
          <a:off x="920551" y="1772816"/>
          <a:ext cx="374441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9">
                  <a:extLst>
                    <a:ext uri="{9D8B030D-6E8A-4147-A177-3AD203B41FA5}">
                      <a16:colId xmlns:a16="http://schemas.microsoft.com/office/drawing/2014/main" val="505472973"/>
                    </a:ext>
                  </a:extLst>
                </a:gridCol>
                <a:gridCol w="1248139">
                  <a:extLst>
                    <a:ext uri="{9D8B030D-6E8A-4147-A177-3AD203B41FA5}">
                      <a16:colId xmlns:a16="http://schemas.microsoft.com/office/drawing/2014/main" val="1716338625"/>
                    </a:ext>
                  </a:extLst>
                </a:gridCol>
                <a:gridCol w="1248139">
                  <a:extLst>
                    <a:ext uri="{9D8B030D-6E8A-4147-A177-3AD203B41FA5}">
                      <a16:colId xmlns:a16="http://schemas.microsoft.com/office/drawing/2014/main" val="17914562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Ｈ２８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全体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27213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計　画　量</a:t>
                      </a:r>
                      <a:endParaRPr kumimoji="1" lang="en-US" altLang="ja-JP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１０名</a:t>
                      </a:r>
                      <a:endParaRPr kumimoji="1" lang="en-US" altLang="ja-JP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１０名</a:t>
                      </a:r>
                      <a:endParaRPr kumimoji="1" lang="en-US" altLang="ja-JP" sz="12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01492"/>
                  </a:ext>
                </a:extLst>
              </a:tr>
              <a:tr h="1518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実　績　量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１２名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１２名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98934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達　成　率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１２０</a:t>
                      </a:r>
                      <a:r>
                        <a:rPr kumimoji="1" lang="en-US" altLang="ja-JP" sz="1200" b="0" dirty="0" smtClean="0"/>
                        <a:t>.</a:t>
                      </a:r>
                      <a:r>
                        <a:rPr kumimoji="1" lang="ja-JP" altLang="en-US" sz="1200" b="0" dirty="0" smtClean="0"/>
                        <a:t>０％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１２０</a:t>
                      </a:r>
                      <a:r>
                        <a:rPr kumimoji="1" lang="en-US" altLang="ja-JP" sz="1200" b="1" dirty="0" smtClean="0"/>
                        <a:t>.</a:t>
                      </a:r>
                      <a:r>
                        <a:rPr kumimoji="1" lang="ja-JP" altLang="en-US" sz="1200" b="1" dirty="0" smtClean="0"/>
                        <a:t>０％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021052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97978"/>
              </p:ext>
            </p:extLst>
          </p:nvPr>
        </p:nvGraphicFramePr>
        <p:xfrm>
          <a:off x="920551" y="3195816"/>
          <a:ext cx="3744417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9">
                  <a:extLst>
                    <a:ext uri="{9D8B030D-6E8A-4147-A177-3AD203B41FA5}">
                      <a16:colId xmlns:a16="http://schemas.microsoft.com/office/drawing/2014/main" val="505472973"/>
                    </a:ext>
                  </a:extLst>
                </a:gridCol>
                <a:gridCol w="1248139">
                  <a:extLst>
                    <a:ext uri="{9D8B030D-6E8A-4147-A177-3AD203B41FA5}">
                      <a16:colId xmlns:a16="http://schemas.microsoft.com/office/drawing/2014/main" val="2980674415"/>
                    </a:ext>
                  </a:extLst>
                </a:gridCol>
                <a:gridCol w="1248139">
                  <a:extLst>
                    <a:ext uri="{9D8B030D-6E8A-4147-A177-3AD203B41FA5}">
                      <a16:colId xmlns:a16="http://schemas.microsoft.com/office/drawing/2014/main" val="17914562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Ｈ２８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全体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27213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計　画　量</a:t>
                      </a:r>
                      <a:endParaRPr kumimoji="1" lang="en-US" altLang="ja-JP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１，０５０</a:t>
                      </a:r>
                      <a:endParaRPr kumimoji="1" lang="en-US" altLang="ja-JP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１，０５０</a:t>
                      </a:r>
                      <a:endParaRPr kumimoji="1" lang="en-US" altLang="ja-JP" sz="12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0149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実　績　量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　　３００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　　３００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989349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執　行　率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/>
                        <a:t>２８</a:t>
                      </a:r>
                      <a:r>
                        <a:rPr kumimoji="1" lang="en-US" altLang="ja-JP" sz="1200" b="0" dirty="0" smtClean="0"/>
                        <a:t>.</a:t>
                      </a:r>
                      <a:r>
                        <a:rPr kumimoji="1" lang="ja-JP" altLang="en-US" sz="1200" b="0" dirty="0" smtClean="0"/>
                        <a:t>６％</a:t>
                      </a:r>
                      <a:endParaRPr kumimoji="1" lang="ja-JP" alt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２８</a:t>
                      </a:r>
                      <a:r>
                        <a:rPr kumimoji="1" lang="en-US" altLang="ja-JP" sz="1200" b="1" dirty="0" smtClean="0"/>
                        <a:t>.</a:t>
                      </a:r>
                      <a:r>
                        <a:rPr kumimoji="1" lang="ja-JP" altLang="en-US" sz="1200" b="1" dirty="0" smtClean="0"/>
                        <a:t>６％</a:t>
                      </a:r>
                      <a:endParaRPr kumimoji="1" lang="ja-JP" alt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02105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560512" y="4446101"/>
            <a:ext cx="4823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○事業内容</a:t>
            </a:r>
            <a:endParaRPr lang="en-US" altLang="ja-JP" sz="1400" dirty="0" smtClean="0"/>
          </a:p>
          <a:p>
            <a:pPr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 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木材流通業者を対象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に「木材業経営」の講義を基軸に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 川上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・川下従事者での意見交換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を含めた講座を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実施　　　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 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研修回数：３回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/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年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H28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のみ）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17"/>
          <p:cNvSpPr>
            <a:spLocks noChangeArrowheads="1"/>
          </p:cNvSpPr>
          <p:nvPr/>
        </p:nvSpPr>
        <p:spPr bwMode="auto">
          <a:xfrm>
            <a:off x="111734" y="332656"/>
            <a:ext cx="700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4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）持続的</a:t>
            </a: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な森づくり推進事業（人材育成）</a:t>
            </a:r>
            <a:r>
              <a:rPr lang="ja-JP" altLang="en-US" sz="20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20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効果</a:t>
            </a:r>
            <a:r>
              <a:rPr lang="ja-JP" altLang="en-US" sz="20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検証</a:t>
            </a:r>
            <a:endParaRPr lang="ja-JP" altLang="en-US" sz="20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200472" y="697636"/>
            <a:ext cx="9504000" cy="0"/>
          </a:xfrm>
          <a:prstGeom prst="line">
            <a:avLst/>
          </a:prstGeom>
          <a:ln w="47625">
            <a:solidFill>
              <a:srgbClr val="74B23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207846" y="1241435"/>
            <a:ext cx="469815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【</a:t>
            </a:r>
            <a:r>
              <a:rPr lang="ja-JP" altLang="en-US" sz="1400" dirty="0"/>
              <a:t>講座</a:t>
            </a:r>
            <a:r>
              <a:rPr lang="ja-JP" altLang="en-US" sz="1400" dirty="0" smtClean="0"/>
              <a:t>の開催状況</a:t>
            </a:r>
            <a:r>
              <a:rPr lang="en-US" altLang="ja-JP" sz="1400" dirty="0" smtClean="0"/>
              <a:t>】</a:t>
            </a:r>
          </a:p>
          <a:p>
            <a:r>
              <a:rPr lang="ja-JP" altLang="en-US" sz="1400" dirty="0" smtClean="0"/>
              <a:t>　第１回 </a:t>
            </a:r>
            <a:r>
              <a:rPr lang="en-US" altLang="ja-JP" sz="1400" dirty="0" smtClean="0"/>
              <a:t>H29.1.28</a:t>
            </a:r>
            <a:r>
              <a:rPr lang="ja-JP" altLang="en-US" sz="1400" dirty="0" smtClean="0"/>
              <a:t>（土）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意見交換会①「川上～川下までの流通」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ｺｰﾃﾞｨﾈｰﾀｰ：久留米大学教授　梶原晃氏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講座「企業経営」</a:t>
            </a:r>
            <a:r>
              <a:rPr lang="en-US" altLang="ja-JP" sz="1400" dirty="0" smtClean="0"/>
              <a:t> </a:t>
            </a:r>
            <a:endParaRPr lang="en-US" altLang="ja-JP" sz="1400" dirty="0"/>
          </a:p>
          <a:p>
            <a:r>
              <a:rPr lang="ja-JP" altLang="en-US" sz="1400" dirty="0" smtClean="0"/>
              <a:t>　　　　　講師：税理士　大庭みどり氏</a:t>
            </a:r>
            <a:endParaRPr lang="en-US" altLang="ja-JP" sz="1400" dirty="0" smtClean="0"/>
          </a:p>
          <a:p>
            <a:endParaRPr lang="en-US" altLang="ja-JP" sz="8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第２回 </a:t>
            </a:r>
            <a:r>
              <a:rPr lang="en-US" altLang="ja-JP" sz="1400" dirty="0" smtClean="0"/>
              <a:t>H29.2.25</a:t>
            </a:r>
            <a:r>
              <a:rPr lang="ja-JP" altLang="en-US" sz="1400" dirty="0" smtClean="0"/>
              <a:t>（土）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講座「建築士から見た木材利用」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　講師</a:t>
            </a:r>
            <a:r>
              <a:rPr lang="ja-JP" altLang="en-US" sz="1400" dirty="0" smtClean="0">
                <a:sym typeface="Wingdings" panose="05000000000000000000" pitchFamily="2" charset="2"/>
              </a:rPr>
              <a:t>：㈱ＨＴＡデザイン事務所・</a:t>
            </a:r>
            <a:r>
              <a:rPr lang="en-US" altLang="ja-JP" sz="1400" dirty="0" smtClean="0">
                <a:sym typeface="Wingdings" panose="05000000000000000000" pitchFamily="2" charset="2"/>
              </a:rPr>
              <a:t>M’s</a:t>
            </a:r>
            <a:r>
              <a:rPr lang="ja-JP" altLang="en-US" sz="1400" dirty="0" smtClean="0">
                <a:sym typeface="Wingdings" panose="05000000000000000000" pitchFamily="2" charset="2"/>
              </a:rPr>
              <a:t>建築設計事務所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講座「工務店・木材店から見た木材利用」</a:t>
            </a:r>
            <a:endParaRPr lang="en-US" altLang="ja-JP" sz="1400" dirty="0"/>
          </a:p>
          <a:p>
            <a:r>
              <a:rPr lang="ja-JP" altLang="en-US" sz="1400" dirty="0" smtClean="0"/>
              <a:t>　　　　　講師：㈱東野木材店・山忠木材㈱</a:t>
            </a:r>
            <a:endParaRPr lang="en-US" altLang="ja-JP" sz="1400" dirty="0" smtClean="0"/>
          </a:p>
          <a:p>
            <a:r>
              <a:rPr lang="ja-JP" altLang="en-US" sz="1400" dirty="0" smtClean="0"/>
              <a:t>　　　意見交換会②「</a:t>
            </a:r>
            <a:r>
              <a:rPr lang="ja-JP" altLang="en-US" sz="1400" dirty="0"/>
              <a:t>木材</a:t>
            </a:r>
            <a:r>
              <a:rPr lang="ja-JP" altLang="en-US" sz="1400" dirty="0" smtClean="0"/>
              <a:t>流通における今後の展望」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en-US" sz="1400" dirty="0"/>
              <a:t>　　</a:t>
            </a:r>
            <a:r>
              <a:rPr lang="ja-JP" altLang="en-US" sz="1400" dirty="0" smtClean="0"/>
              <a:t>　ｺｰﾃﾞｨﾈｰﾀｰ：久留米</a:t>
            </a:r>
            <a:r>
              <a:rPr lang="ja-JP" altLang="en-US" sz="1400" dirty="0"/>
              <a:t>大学教授　梶</a:t>
            </a:r>
            <a:r>
              <a:rPr lang="ja-JP" altLang="en-US" sz="1400" dirty="0" smtClean="0"/>
              <a:t>原晃氏</a:t>
            </a:r>
            <a:endParaRPr lang="en-US" altLang="ja-JP" sz="1400" dirty="0"/>
          </a:p>
          <a:p>
            <a:endParaRPr lang="en-US" altLang="ja-JP" sz="8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第３回 </a:t>
            </a:r>
            <a:r>
              <a:rPr lang="en-US" altLang="ja-JP" sz="1400" dirty="0" smtClean="0"/>
              <a:t>H29.3.18</a:t>
            </a:r>
            <a:r>
              <a:rPr lang="ja-JP" altLang="en-US" sz="1400" dirty="0" smtClean="0"/>
              <a:t>（土）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</a:t>
            </a:r>
            <a:r>
              <a:rPr lang="ja-JP" altLang="en-US" sz="1400" dirty="0"/>
              <a:t>意見</a:t>
            </a:r>
            <a:r>
              <a:rPr lang="ja-JP" altLang="en-US" sz="1400" dirty="0" smtClean="0"/>
              <a:t>交換会③「</a:t>
            </a:r>
            <a:r>
              <a:rPr lang="ja-JP" altLang="en-US" sz="1400" dirty="0"/>
              <a:t>木材</a:t>
            </a:r>
            <a:r>
              <a:rPr lang="ja-JP" altLang="en-US" sz="1400" dirty="0" smtClean="0"/>
              <a:t>流通における今後</a:t>
            </a:r>
            <a:r>
              <a:rPr lang="ja-JP" altLang="en-US" sz="1400" dirty="0"/>
              <a:t>の展望」</a:t>
            </a:r>
            <a:endParaRPr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en-US" sz="1400" dirty="0"/>
              <a:t>　　　</a:t>
            </a:r>
            <a:r>
              <a:rPr lang="ja-JP" altLang="en-US" sz="1400" dirty="0" smtClean="0"/>
              <a:t>ｺｰﾃﾞｨﾈｰﾀｰ：久留米</a:t>
            </a:r>
            <a:r>
              <a:rPr lang="ja-JP" altLang="en-US" sz="1400" dirty="0"/>
              <a:t>大学教授　梶</a:t>
            </a:r>
            <a:r>
              <a:rPr lang="ja-JP" altLang="en-US" sz="1400" dirty="0" smtClean="0"/>
              <a:t>原晃氏</a:t>
            </a:r>
            <a:endParaRPr lang="en-US" altLang="ja-JP" sz="1400" dirty="0" smtClean="0"/>
          </a:p>
        </p:txBody>
      </p:sp>
      <p:sp>
        <p:nvSpPr>
          <p:cNvPr id="10" name="正方形/長方形 9"/>
          <p:cNvSpPr/>
          <p:nvPr/>
        </p:nvSpPr>
        <p:spPr>
          <a:xfrm>
            <a:off x="8591841" y="215705"/>
            <a:ext cx="783000" cy="27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25" b="1" dirty="0" smtClean="0">
                <a:solidFill>
                  <a:schemeClr val="tx1"/>
                </a:solidFill>
              </a:rPr>
              <a:t>（４）－１</a:t>
            </a:r>
            <a:endParaRPr lang="ja-JP" altLang="en-US" sz="1225" b="1" dirty="0">
              <a:solidFill>
                <a:schemeClr val="tx1"/>
              </a:solidFill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285880" y="5813945"/>
            <a:ext cx="9410700" cy="80526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◆自己評価</a:t>
            </a:r>
            <a:endParaRPr lang="en-US" altLang="ja-JP" sz="1400" b="1" u="sng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○事業費の執行率</a:t>
            </a:r>
            <a:r>
              <a:rPr lang="en-US" altLang="ja-JP" sz="1400" dirty="0" smtClean="0"/>
              <a:t>28.6</a:t>
            </a:r>
            <a:r>
              <a:rPr lang="ja-JP" altLang="en-US" sz="1400" dirty="0" smtClean="0"/>
              <a:t>％に対し、講座受講者数の実績</a:t>
            </a:r>
            <a:r>
              <a:rPr lang="ja-JP" altLang="en-US" sz="1400" dirty="0"/>
              <a:t>は</a:t>
            </a:r>
            <a:r>
              <a:rPr lang="ja-JP" altLang="en-US" sz="1400" dirty="0" smtClean="0"/>
              <a:t>計画人数</a:t>
            </a:r>
            <a:r>
              <a:rPr lang="en-US" altLang="ja-JP" sz="1400" dirty="0" smtClean="0"/>
              <a:t>10</a:t>
            </a:r>
            <a:r>
              <a:rPr lang="ja-JP" altLang="en-US" sz="1400" dirty="0" smtClean="0"/>
              <a:t>名に対し</a:t>
            </a:r>
            <a:r>
              <a:rPr lang="en-US" altLang="ja-JP" sz="1400" dirty="0" smtClean="0"/>
              <a:t>12</a:t>
            </a:r>
            <a:r>
              <a:rPr lang="ja-JP" altLang="en-US" sz="1400" dirty="0" smtClean="0"/>
              <a:t>名であり、講座の開催回数は計画通り</a:t>
            </a:r>
            <a:endParaRPr lang="en-US" altLang="ja-JP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　３回実施したことから、十分な実績であったと判断できる。　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351721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17"/>
          <p:cNvSpPr>
            <a:spLocks noChangeArrowheads="1"/>
          </p:cNvSpPr>
          <p:nvPr/>
        </p:nvSpPr>
        <p:spPr bwMode="auto">
          <a:xfrm>
            <a:off x="111734" y="332656"/>
            <a:ext cx="700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4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）持続的</a:t>
            </a: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な森づくり推進事業（人材育成）</a:t>
            </a:r>
            <a:r>
              <a:rPr lang="ja-JP" altLang="en-US" sz="20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20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効果</a:t>
            </a:r>
            <a:r>
              <a:rPr lang="ja-JP" altLang="en-US" sz="20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検証</a:t>
            </a:r>
            <a:endParaRPr lang="ja-JP" altLang="en-US" sz="20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>
            <a:off x="200472" y="697636"/>
            <a:ext cx="9504000" cy="0"/>
          </a:xfrm>
          <a:prstGeom prst="line">
            <a:avLst/>
          </a:prstGeom>
          <a:ln w="47625">
            <a:solidFill>
              <a:srgbClr val="74B23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497278" y="4077072"/>
            <a:ext cx="459973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ja-JP" altLang="en-US" sz="1400" dirty="0"/>
              <a:t>○</a:t>
            </a:r>
            <a:r>
              <a:rPr lang="ja-JP" altLang="en-US" sz="1400" dirty="0" smtClean="0"/>
              <a:t>事業内容</a:t>
            </a:r>
            <a:endParaRPr lang="en-US" altLang="ja-JP" sz="1400" dirty="0" smtClean="0"/>
          </a:p>
          <a:p>
            <a:pPr>
              <a:defRPr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森林経営に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ついて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先進的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な取組みを行う林業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従事者や民間企業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森林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・木材に関する学識者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等　を講師に招き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「森林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経営や施業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技術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、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集約化プランニング」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などの講義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、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現地研修を実施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・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研修回数：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4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回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/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年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×3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か年＝全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12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回（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H29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～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R1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72480" y="764704"/>
            <a:ext cx="482453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u="sng" dirty="0" smtClean="0">
                <a:latin typeface="+mj-ea"/>
              </a:rPr>
              <a:t>②</a:t>
            </a:r>
            <a:r>
              <a:rPr lang="ja-JP" altLang="en-US" sz="1400" b="1" u="sng" dirty="0">
                <a:latin typeface="+mj-ea"/>
              </a:rPr>
              <a:t>森林経営リーダーについて</a:t>
            </a:r>
            <a:endParaRPr lang="en-US" altLang="ja-JP" sz="1400" b="1" u="sng" dirty="0">
              <a:latin typeface="+mj-ea"/>
            </a:endParaRPr>
          </a:p>
          <a:p>
            <a:endParaRPr lang="en-US" altLang="ja-JP" sz="800" dirty="0" smtClean="0"/>
          </a:p>
          <a:p>
            <a:r>
              <a:rPr lang="ja-JP" altLang="en-US" sz="1400" dirty="0" smtClean="0"/>
              <a:t>　◆実績検証の結果</a:t>
            </a:r>
            <a:endParaRPr lang="en-US" altLang="ja-JP" sz="1400" dirty="0" smtClean="0"/>
          </a:p>
          <a:p>
            <a:r>
              <a:rPr lang="ja-JP" altLang="en-US" sz="1400" dirty="0" smtClean="0"/>
              <a:t>　　○講座受講者数</a:t>
            </a:r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800" dirty="0" smtClean="0"/>
              <a:t>　　　　　　</a:t>
            </a:r>
            <a:r>
              <a:rPr lang="en-US" altLang="ja-JP" sz="900" dirty="0" smtClean="0"/>
              <a:t>12</a:t>
            </a:r>
            <a:r>
              <a:rPr lang="ja-JP" altLang="en-US" sz="900" dirty="0" smtClean="0"/>
              <a:t>名で計画していたが、事業体との話し合い「若手、その次の経営リーダーも育成</a:t>
            </a:r>
            <a:endParaRPr lang="en-US" altLang="ja-JP" sz="900" dirty="0" smtClean="0"/>
          </a:p>
          <a:p>
            <a:r>
              <a:rPr lang="en-US" altLang="ja-JP" sz="900" dirty="0"/>
              <a:t> </a:t>
            </a:r>
            <a:r>
              <a:rPr lang="en-US" altLang="ja-JP" sz="900" dirty="0" smtClean="0"/>
              <a:t>               </a:t>
            </a:r>
            <a:r>
              <a:rPr lang="ja-JP" altLang="en-US" sz="900" dirty="0" smtClean="0"/>
              <a:t>したい」という意向を踏まえ、</a:t>
            </a:r>
            <a:r>
              <a:rPr lang="en-US" altLang="ja-JP" sz="900" dirty="0" smtClean="0"/>
              <a:t>17</a:t>
            </a:r>
            <a:r>
              <a:rPr lang="ja-JP" altLang="en-US" sz="900" dirty="0" smtClean="0"/>
              <a:t>名の受講者で実施した</a:t>
            </a:r>
            <a:endParaRPr lang="en-US" altLang="ja-JP" sz="9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○事業費（千円）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200" b="1" dirty="0">
                <a:solidFill>
                  <a:srgbClr val="FF0000"/>
                </a:solidFill>
              </a:rPr>
              <a:t>　　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439883"/>
              </p:ext>
            </p:extLst>
          </p:nvPr>
        </p:nvGraphicFramePr>
        <p:xfrm>
          <a:off x="776536" y="1622296"/>
          <a:ext cx="3878065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613">
                  <a:extLst>
                    <a:ext uri="{9D8B030D-6E8A-4147-A177-3AD203B41FA5}">
                      <a16:colId xmlns:a16="http://schemas.microsoft.com/office/drawing/2014/main" val="532310590"/>
                    </a:ext>
                  </a:extLst>
                </a:gridCol>
                <a:gridCol w="775613">
                  <a:extLst>
                    <a:ext uri="{9D8B030D-6E8A-4147-A177-3AD203B41FA5}">
                      <a16:colId xmlns:a16="http://schemas.microsoft.com/office/drawing/2014/main" val="2272373021"/>
                    </a:ext>
                  </a:extLst>
                </a:gridCol>
                <a:gridCol w="775613">
                  <a:extLst>
                    <a:ext uri="{9D8B030D-6E8A-4147-A177-3AD203B41FA5}">
                      <a16:colId xmlns:a16="http://schemas.microsoft.com/office/drawing/2014/main" val="395740766"/>
                    </a:ext>
                  </a:extLst>
                </a:gridCol>
                <a:gridCol w="775613">
                  <a:extLst>
                    <a:ext uri="{9D8B030D-6E8A-4147-A177-3AD203B41FA5}">
                      <a16:colId xmlns:a16="http://schemas.microsoft.com/office/drawing/2014/main" val="1239335250"/>
                    </a:ext>
                  </a:extLst>
                </a:gridCol>
                <a:gridCol w="775613">
                  <a:extLst>
                    <a:ext uri="{9D8B030D-6E8A-4147-A177-3AD203B41FA5}">
                      <a16:colId xmlns:a16="http://schemas.microsoft.com/office/drawing/2014/main" val="4020241032"/>
                    </a:ext>
                  </a:extLst>
                </a:gridCol>
              </a:tblGrid>
              <a:tr h="217650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Ｈ２９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Ｈ３０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Ｒ１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/>
                        <a:t>全体</a:t>
                      </a:r>
                      <a:endParaRPr kumimoji="1" lang="ja-JP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687064"/>
                  </a:ext>
                </a:extLst>
              </a:tr>
              <a:tr h="21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計　画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１２名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１２名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１２名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/>
                        <a:t>１２名</a:t>
                      </a:r>
                      <a:endParaRPr kumimoji="1" lang="ja-JP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470643"/>
                  </a:ext>
                </a:extLst>
              </a:tr>
              <a:tr h="21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実　績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１７名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１７名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１７名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/>
                        <a:t>１７名</a:t>
                      </a:r>
                      <a:endParaRPr kumimoji="1" lang="ja-JP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021155"/>
                  </a:ext>
                </a:extLst>
              </a:tr>
              <a:tr h="21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達成率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１４１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７％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１４１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７％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１４１</a:t>
                      </a:r>
                      <a:r>
                        <a:rPr kumimoji="1" lang="en-US" altLang="ja-JP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.</a:t>
                      </a: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７％</a:t>
                      </a:r>
                      <a:endParaRPr kumimoji="1" lang="ja-JP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/>
                        <a:t>１４１</a:t>
                      </a:r>
                      <a:r>
                        <a:rPr kumimoji="1" lang="en-US" altLang="ja-JP" sz="1000" b="1" dirty="0" smtClean="0"/>
                        <a:t>.</a:t>
                      </a:r>
                      <a:r>
                        <a:rPr kumimoji="1" lang="ja-JP" altLang="en-US" sz="1000" b="1" dirty="0" smtClean="0"/>
                        <a:t>７％</a:t>
                      </a:r>
                      <a:endParaRPr kumimoji="1" lang="ja-JP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656643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248841"/>
              </p:ext>
            </p:extLst>
          </p:nvPr>
        </p:nvGraphicFramePr>
        <p:xfrm>
          <a:off x="776933" y="3140968"/>
          <a:ext cx="3878065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613">
                  <a:extLst>
                    <a:ext uri="{9D8B030D-6E8A-4147-A177-3AD203B41FA5}">
                      <a16:colId xmlns:a16="http://schemas.microsoft.com/office/drawing/2014/main" val="532310590"/>
                    </a:ext>
                  </a:extLst>
                </a:gridCol>
                <a:gridCol w="775613">
                  <a:extLst>
                    <a:ext uri="{9D8B030D-6E8A-4147-A177-3AD203B41FA5}">
                      <a16:colId xmlns:a16="http://schemas.microsoft.com/office/drawing/2014/main" val="1611308283"/>
                    </a:ext>
                  </a:extLst>
                </a:gridCol>
                <a:gridCol w="775613">
                  <a:extLst>
                    <a:ext uri="{9D8B030D-6E8A-4147-A177-3AD203B41FA5}">
                      <a16:colId xmlns:a16="http://schemas.microsoft.com/office/drawing/2014/main" val="395740766"/>
                    </a:ext>
                  </a:extLst>
                </a:gridCol>
                <a:gridCol w="775613">
                  <a:extLst>
                    <a:ext uri="{9D8B030D-6E8A-4147-A177-3AD203B41FA5}">
                      <a16:colId xmlns:a16="http://schemas.microsoft.com/office/drawing/2014/main" val="1239335250"/>
                    </a:ext>
                  </a:extLst>
                </a:gridCol>
                <a:gridCol w="775613">
                  <a:extLst>
                    <a:ext uri="{9D8B030D-6E8A-4147-A177-3AD203B41FA5}">
                      <a16:colId xmlns:a16="http://schemas.microsoft.com/office/drawing/2014/main" val="4020241032"/>
                    </a:ext>
                  </a:extLst>
                </a:gridCol>
              </a:tblGrid>
              <a:tr h="227927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Ｈ２９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Ｈ３０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Ｒ１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/>
                        <a:t>全体</a:t>
                      </a:r>
                      <a:endParaRPr kumimoji="1" lang="ja-JP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687064"/>
                  </a:ext>
                </a:extLst>
              </a:tr>
              <a:tr h="2279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計　画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１，０５０</a:t>
                      </a: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１，０５０</a:t>
                      </a: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１，０５０</a:t>
                      </a: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/>
                        <a:t>３，１５０</a:t>
                      </a:r>
                      <a:endParaRPr kumimoji="1" lang="en-US" altLang="ja-JP" sz="10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470643"/>
                  </a:ext>
                </a:extLst>
              </a:tr>
              <a:tr h="2279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実　績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７３３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６０９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ＭＳ Ｐゴシック" panose="020B0600070205080204" pitchFamily="50" charset="-128"/>
                          <a:cs typeface="+mn-cs"/>
                        </a:rPr>
                        <a:t>１，７６７</a:t>
                      </a:r>
                      <a:endParaRPr kumimoji="1" lang="en-US" altLang="ja-JP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/>
                        <a:t>３，１０９</a:t>
                      </a:r>
                      <a:endParaRPr kumimoji="1" lang="en-US" altLang="ja-JP" sz="10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021155"/>
                  </a:ext>
                </a:extLst>
              </a:tr>
              <a:tr h="2279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執行率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６９</a:t>
                      </a:r>
                      <a:r>
                        <a:rPr kumimoji="1" lang="en-US" altLang="ja-JP" sz="1000" b="0" dirty="0" smtClean="0"/>
                        <a:t>.</a:t>
                      </a:r>
                      <a:r>
                        <a:rPr kumimoji="1" lang="ja-JP" altLang="en-US" sz="1000" b="0" dirty="0" smtClean="0"/>
                        <a:t>８％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５８</a:t>
                      </a:r>
                      <a:r>
                        <a:rPr kumimoji="1" lang="en-US" altLang="ja-JP" sz="1000" b="0" dirty="0" smtClean="0"/>
                        <a:t>.</a:t>
                      </a:r>
                      <a:r>
                        <a:rPr kumimoji="1" lang="ja-JP" altLang="en-US" sz="1000" b="0" dirty="0" smtClean="0"/>
                        <a:t>０％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/>
                        <a:t>１６８</a:t>
                      </a:r>
                      <a:r>
                        <a:rPr kumimoji="1" lang="en-US" altLang="ja-JP" sz="1000" b="0" dirty="0" smtClean="0"/>
                        <a:t>.</a:t>
                      </a:r>
                      <a:r>
                        <a:rPr kumimoji="1" lang="ja-JP" altLang="en-US" sz="1000" b="0" dirty="0" smtClean="0"/>
                        <a:t>３％</a:t>
                      </a:r>
                      <a:endParaRPr kumimoji="1" lang="ja-JP" altLang="en-US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/>
                        <a:t>９８</a:t>
                      </a:r>
                      <a:r>
                        <a:rPr kumimoji="1" lang="en-US" altLang="ja-JP" sz="1000" b="1" dirty="0" smtClean="0"/>
                        <a:t>.</a:t>
                      </a:r>
                      <a:r>
                        <a:rPr kumimoji="1" lang="ja-JP" altLang="en-US" sz="1000" b="1" dirty="0" smtClean="0"/>
                        <a:t>７％</a:t>
                      </a:r>
                      <a:endParaRPr kumimoji="1" lang="ja-JP" alt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656643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4827728" y="1052736"/>
            <a:ext cx="509701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ja-JP" sz="1400" dirty="0" smtClean="0"/>
              <a:t>【</a:t>
            </a:r>
            <a:r>
              <a:rPr lang="ja-JP" altLang="en-US" sz="1400" dirty="0" smtClean="0"/>
              <a:t>講座の開催状況</a:t>
            </a:r>
            <a:r>
              <a:rPr lang="en-US" altLang="ja-JP" sz="1400" dirty="0" smtClean="0"/>
              <a:t>】</a:t>
            </a: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H29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年度 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 　　第１回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H30.1.23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講演「木の価値を高めて林業を元気にする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　　　　　　　　　　講師：林材ライター　赤堀楠雄氏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　　　　　　　　　　意見交換会「川上から川下までの流通について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(1)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」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ｺｰﾃﾞｨﾈｰﾀｰ：久留米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大学教授　梶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原晃氏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第２～４回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H30.3.22,23,24</a:t>
            </a: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講習「林業架線作業主任者免許試験の受験準備講座」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講師：静岡県林業技術者協会副会長　天野忠俊氏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H30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第１回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H30.10.11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現場研修「葉樹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専門市場（岐阜県各務原市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）」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defTabSz="1357574"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現地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説明：平野木材㈱社長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平野健一氏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第２回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H30.10.12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現場研修「木曽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ひのき林（長野県上松町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）」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defTabSz="1357574">
              <a:defRPr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現地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説明：林野庁中部森林管理局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職員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第３回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H30.11.14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講習「林業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架線作業主任者免許試験の受験準備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講座」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講師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：静岡県林業技術者協会副会長　天野忠俊氏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1357574"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第４回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H31.3.25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講演「育成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林からの木材生産・販売に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むけて」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defTabSz="1357574">
              <a:defRPr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講師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：㈱山長商店代表取締役会長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榎本長治氏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 意見交換会「川上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から川下までの流通について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）」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ｺｰﾃﾞｨﾈｰﾀｰ：久留米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大学教授　梶原晃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R1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年度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メイリオ" panose="020B0604030504040204" pitchFamily="50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 　　第１回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R1.11.19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メイリオ" panose="020B0604030504040204" pitchFamily="50" charset="-128"/>
              </a:rPr>
              <a:t>　 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講習「林業架線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作業主任者免許試験の受験準備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講座」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講師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：静岡県林業技術者協会副会長　天野忠俊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第２回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R1.12.5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講習「林業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機械を用いた架線集材作業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講習」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defTabSz="1357574">
              <a:defRPr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講師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：奈良県森林組合連合会職業訓練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指導員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中井理氏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defTabSz="1357574"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第３回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R2.1.23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実地研修「スイングヤーダ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を用いた架線集材作業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実地研修」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defTabSz="1357574">
              <a:defRPr/>
            </a:pP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講師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：レンタルのニッケン　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林野一樹氏</a:t>
            </a:r>
            <a:endParaRPr lang="en-US" altLang="ja-JP" sz="1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lvl="0" defTabSz="1357574">
              <a:defRPr/>
            </a:pP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　第４回 </a:t>
            </a:r>
            <a:r>
              <a:rPr lang="en-US" altLang="ja-JP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R2.3.30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意見交換会「森林</a:t>
            </a:r>
            <a:r>
              <a:rPr lang="ja-JP" altLang="en-US" sz="1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経営講座成果</a:t>
            </a:r>
            <a:r>
              <a:rPr lang="ja-JP" altLang="en-US" sz="1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報告会」</a:t>
            </a:r>
            <a:endParaRPr lang="en-US" altLang="ja-JP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591841" y="215705"/>
            <a:ext cx="783000" cy="27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25" b="1" dirty="0" smtClean="0">
                <a:solidFill>
                  <a:schemeClr val="tx1"/>
                </a:solidFill>
              </a:rPr>
              <a:t>（４）－１</a:t>
            </a:r>
            <a:endParaRPr lang="ja-JP" altLang="en-US" sz="1225" b="1" dirty="0">
              <a:solidFill>
                <a:schemeClr val="tx1"/>
              </a:solidFill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303175" y="5688632"/>
            <a:ext cx="9410700" cy="112474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◆自己評価</a:t>
            </a:r>
            <a:endParaRPr lang="en-US" altLang="ja-JP" sz="1400" b="1" u="sng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○事業費について、</a:t>
            </a:r>
            <a:r>
              <a:rPr lang="en-US" altLang="ja-JP" sz="1400" dirty="0" smtClean="0"/>
              <a:t>R1</a:t>
            </a:r>
            <a:r>
              <a:rPr lang="ja-JP" altLang="en-US" sz="1400" dirty="0" smtClean="0"/>
              <a:t>はスイングヤーダのレンタル料等で経費が嵩んだが、</a:t>
            </a:r>
            <a:r>
              <a:rPr lang="ja-JP" altLang="en-US" sz="1400" dirty="0" smtClean="0">
                <a:solidFill>
                  <a:srgbClr val="FF0000"/>
                </a:solidFill>
              </a:rPr>
              <a:t>通算では事業費の</a:t>
            </a:r>
            <a:r>
              <a:rPr lang="ja-JP" altLang="en-US" sz="1400" dirty="0" smtClean="0"/>
              <a:t>執行率は</a:t>
            </a:r>
            <a:r>
              <a:rPr lang="en-US" altLang="ja-JP" sz="1400" dirty="0" smtClean="0"/>
              <a:t>98.7</a:t>
            </a:r>
            <a:r>
              <a:rPr lang="ja-JP" altLang="en-US" sz="1400" dirty="0" smtClean="0"/>
              <a:t>％</a:t>
            </a:r>
            <a:r>
              <a:rPr lang="ja-JP" altLang="en-US" sz="1400" dirty="0" smtClean="0">
                <a:solidFill>
                  <a:srgbClr val="FF0000"/>
                </a:solidFill>
              </a:rPr>
              <a:t>となった。</a:t>
            </a:r>
            <a:endParaRPr lang="en-US" altLang="ja-JP" sz="14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○講座受講者数の実績</a:t>
            </a:r>
            <a:r>
              <a:rPr lang="ja-JP" altLang="en-US" sz="1400" dirty="0"/>
              <a:t>は</a:t>
            </a:r>
            <a:r>
              <a:rPr lang="ja-JP" altLang="en-US" sz="1400" dirty="0" smtClean="0"/>
              <a:t>計画人数</a:t>
            </a:r>
            <a:r>
              <a:rPr lang="en-US" altLang="ja-JP" sz="1400" dirty="0" smtClean="0"/>
              <a:t>12</a:t>
            </a:r>
            <a:r>
              <a:rPr lang="ja-JP" altLang="en-US" sz="1400" dirty="0" smtClean="0"/>
              <a:t>名に対し</a:t>
            </a:r>
            <a:r>
              <a:rPr lang="en-US" altLang="ja-JP" sz="1400" dirty="0" smtClean="0"/>
              <a:t>17</a:t>
            </a:r>
            <a:r>
              <a:rPr lang="ja-JP" altLang="en-US" sz="1400" dirty="0" smtClean="0"/>
              <a:t>名であり、３年間の講座開催回数は計画通り</a:t>
            </a:r>
            <a:r>
              <a:rPr lang="en-US" altLang="ja-JP" sz="1400" dirty="0" smtClean="0"/>
              <a:t>12</a:t>
            </a:r>
            <a:r>
              <a:rPr lang="ja-JP" altLang="en-US" sz="1400" dirty="0" smtClean="0"/>
              <a:t>回実施したことから、</a:t>
            </a:r>
            <a:endParaRPr lang="en-US" altLang="ja-JP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　十分な実績であったと判断できる。　</a:t>
            </a:r>
            <a:endParaRPr lang="en-US" altLang="ja-JP" sz="1400" dirty="0" smtClean="0"/>
          </a:p>
        </p:txBody>
      </p:sp>
    </p:spTree>
    <p:extLst>
      <p:ext uri="{BB962C8B-B14F-4D97-AF65-F5344CB8AC3E}">
        <p14:creationId xmlns:p14="http://schemas.microsoft.com/office/powerpoint/2010/main" val="3294648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17"/>
          <p:cNvSpPr>
            <a:spLocks noChangeArrowheads="1"/>
          </p:cNvSpPr>
          <p:nvPr/>
        </p:nvSpPr>
        <p:spPr bwMode="auto">
          <a:xfrm>
            <a:off x="111734" y="332656"/>
            <a:ext cx="700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4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）持続的</a:t>
            </a: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な森づくり推進事業（人材育成）</a:t>
            </a:r>
            <a:r>
              <a:rPr lang="ja-JP" altLang="en-US" sz="20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の効果検証</a:t>
            </a:r>
          </a:p>
        </p:txBody>
      </p:sp>
      <p:cxnSp>
        <p:nvCxnSpPr>
          <p:cNvPr id="37" name="直線コネクタ 36"/>
          <p:cNvCxnSpPr/>
          <p:nvPr/>
        </p:nvCxnSpPr>
        <p:spPr>
          <a:xfrm>
            <a:off x="200472" y="697636"/>
            <a:ext cx="9504000" cy="0"/>
          </a:xfrm>
          <a:prstGeom prst="line">
            <a:avLst/>
          </a:prstGeom>
          <a:ln w="47625">
            <a:solidFill>
              <a:srgbClr val="74B23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6432" y="898292"/>
            <a:ext cx="9581439" cy="17992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400" b="1" u="sng" dirty="0">
                <a:latin typeface="+mj-ea"/>
                <a:ea typeface="+mj-ea"/>
              </a:rPr>
              <a:t>①府内産材コーディネーターに</a:t>
            </a:r>
            <a:r>
              <a:rPr lang="ja-JP" altLang="en-US" sz="1400" b="1" u="sng" dirty="0" smtClean="0">
                <a:latin typeface="+mj-ea"/>
                <a:ea typeface="+mj-ea"/>
              </a:rPr>
              <a:t>ついて</a:t>
            </a:r>
            <a:endParaRPr lang="en-US" altLang="ja-JP" sz="1400" b="1" u="sng" dirty="0" smtClean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1400" dirty="0" smtClean="0"/>
              <a:t>◇期待する効果　　　　　　　　　　　　　　　　　　　　　　　　　　　　　　　　　　　　　　　　　　◆検証方法</a:t>
            </a:r>
            <a:endParaRPr lang="en-US" altLang="ja-JP" sz="1400" dirty="0"/>
          </a:p>
          <a:p>
            <a:pPr marL="0" indent="0">
              <a:buNone/>
            </a:pPr>
            <a:r>
              <a:rPr lang="ja-JP" altLang="en-US" sz="1400" b="1" dirty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/>
              <a:t>○次世代につなげる足掛かりの実現　　　　　　　　　　　　　　　　　　　　　　　　　　　　　●受講者への聞取りによる意識調査</a:t>
            </a: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1400" dirty="0" smtClean="0"/>
              <a:t>　　（</a:t>
            </a:r>
            <a:r>
              <a:rPr lang="ja-JP" altLang="en-US" sz="1400" dirty="0"/>
              <a:t>１）</a:t>
            </a:r>
            <a:r>
              <a:rPr lang="ja-JP" altLang="en-US" sz="1400" dirty="0" smtClean="0"/>
              <a:t>受講者</a:t>
            </a:r>
            <a:r>
              <a:rPr lang="ja-JP" altLang="en-US" sz="1400" dirty="0"/>
              <a:t>の森林管理、府内産材の流通・</a:t>
            </a:r>
            <a:r>
              <a:rPr lang="ja-JP" altLang="en-US" sz="1400" dirty="0" smtClean="0"/>
              <a:t>需要拡大</a:t>
            </a:r>
            <a:r>
              <a:rPr lang="ja-JP" altLang="en-US" sz="1400" dirty="0"/>
              <a:t>に関する理解度の</a:t>
            </a:r>
            <a:r>
              <a:rPr lang="ja-JP" altLang="en-US" sz="1400" dirty="0" smtClean="0"/>
              <a:t>向上　　　　　　　　　　　　</a:t>
            </a:r>
            <a:endParaRPr lang="en-US" altLang="ja-JP" sz="1400" dirty="0" smtClean="0"/>
          </a:p>
          <a:p>
            <a:pPr marL="0" indent="0">
              <a:buNone/>
            </a:pPr>
            <a:r>
              <a:rPr lang="ja-JP" altLang="en-US" sz="1400" dirty="0" smtClean="0"/>
              <a:t>　　（２</a:t>
            </a:r>
            <a:r>
              <a:rPr lang="ja-JP" altLang="en-US" sz="1400" dirty="0"/>
              <a:t>）</a:t>
            </a:r>
            <a:r>
              <a:rPr lang="ja-JP" altLang="en-US" sz="1400" dirty="0" smtClean="0"/>
              <a:t>今後の課題</a:t>
            </a:r>
            <a:r>
              <a:rPr lang="ja-JP" altLang="en-US" sz="1400" dirty="0"/>
              <a:t>解決</a:t>
            </a:r>
            <a:r>
              <a:rPr lang="ja-JP" altLang="en-US" sz="1400" dirty="0" smtClean="0"/>
              <a:t>に向けた意志確認　</a:t>
            </a:r>
            <a:r>
              <a:rPr lang="en-US" altLang="ja-JP" sz="1400" dirty="0" smtClean="0"/>
              <a:t>                                      </a:t>
            </a:r>
            <a:r>
              <a:rPr lang="ja-JP" altLang="en-US" sz="1400" dirty="0" smtClean="0"/>
              <a:t>　　　　　</a:t>
            </a:r>
            <a:endParaRPr lang="ja-JP" altLang="en-US" sz="1400" dirty="0"/>
          </a:p>
        </p:txBody>
      </p:sp>
      <p:sp>
        <p:nvSpPr>
          <p:cNvPr id="7" name="正方形/長方形 6"/>
          <p:cNvSpPr/>
          <p:nvPr/>
        </p:nvSpPr>
        <p:spPr>
          <a:xfrm>
            <a:off x="8591841" y="243001"/>
            <a:ext cx="783000" cy="27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25" b="1" dirty="0" smtClean="0">
                <a:solidFill>
                  <a:schemeClr val="tx1"/>
                </a:solidFill>
              </a:rPr>
              <a:t>（４）－１</a:t>
            </a:r>
            <a:endParaRPr lang="ja-JP" altLang="en-US" sz="1225" b="1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23033" y="4005064"/>
            <a:ext cx="9658878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　　　　　　</a:t>
            </a:r>
            <a:endParaRPr lang="ja-JP" altLang="en-US" sz="1600" dirty="0"/>
          </a:p>
        </p:txBody>
      </p:sp>
      <p:sp>
        <p:nvSpPr>
          <p:cNvPr id="2" name="正方形/長方形 1"/>
          <p:cNvSpPr/>
          <p:nvPr/>
        </p:nvSpPr>
        <p:spPr>
          <a:xfrm>
            <a:off x="82884" y="3284984"/>
            <a:ext cx="9478628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　◆効果検証の結果　　　（平成</a:t>
            </a:r>
            <a:r>
              <a:rPr lang="en-US" altLang="ja-JP" sz="1400" dirty="0"/>
              <a:t>30</a:t>
            </a:r>
            <a:r>
              <a:rPr lang="ja-JP" altLang="en-US" sz="1400" dirty="0"/>
              <a:t>年５月及び令和３年５月実施）  　ともに</a:t>
            </a:r>
            <a:r>
              <a:rPr lang="en-US" altLang="ja-JP" sz="1400" dirty="0"/>
              <a:t>12</a:t>
            </a:r>
            <a:r>
              <a:rPr lang="ja-JP" altLang="en-US" sz="1400" dirty="0"/>
              <a:t>名中</a:t>
            </a:r>
            <a:r>
              <a:rPr lang="en-US" altLang="ja-JP" sz="1400" dirty="0"/>
              <a:t>10</a:t>
            </a:r>
            <a:r>
              <a:rPr lang="ja-JP" altLang="en-US" sz="1400" dirty="0"/>
              <a:t>名より聞取り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　　（１</a:t>
            </a:r>
            <a:r>
              <a:rPr lang="ja-JP" altLang="en-US" sz="1400" dirty="0" smtClean="0"/>
              <a:t>）受講者の森林管理、府内産材の流通・需要拡大に関する理解度</a:t>
            </a:r>
            <a:r>
              <a:rPr lang="ja-JP" altLang="en-US" sz="1400" dirty="0"/>
              <a:t>の</a:t>
            </a:r>
            <a:r>
              <a:rPr lang="ja-JP" altLang="en-US" sz="1400" dirty="0" smtClean="0"/>
              <a:t>向上</a:t>
            </a:r>
            <a:endParaRPr lang="en-US" altLang="ja-JP" sz="1400" dirty="0" smtClean="0"/>
          </a:p>
          <a:p>
            <a:endParaRPr lang="ja-JP" altLang="en-US" sz="800" dirty="0"/>
          </a:p>
          <a:p>
            <a:r>
              <a:rPr lang="ja-JP" altLang="en-US" sz="1400" dirty="0"/>
              <a:t>　　　 ［講座受講後１年目／</a:t>
            </a:r>
            <a:r>
              <a:rPr lang="en-US" altLang="ja-JP" sz="1400" dirty="0"/>
              <a:t>H30</a:t>
            </a:r>
            <a:r>
              <a:rPr lang="ja-JP" altLang="en-US" sz="1400" dirty="0"/>
              <a:t>聞取り結果］　</a:t>
            </a:r>
            <a:endParaRPr lang="en-US" altLang="ja-JP" sz="1400" dirty="0"/>
          </a:p>
          <a:p>
            <a:r>
              <a:rPr lang="ja-JP" altLang="en-US" sz="1400" dirty="0"/>
              <a:t>　　　　　</a:t>
            </a:r>
            <a:r>
              <a:rPr lang="ja-JP" altLang="en-US" sz="1400" dirty="0" smtClean="0"/>
              <a:t>●受講者</a:t>
            </a:r>
            <a:r>
              <a:rPr lang="ja-JP" altLang="en-US" sz="1400" dirty="0"/>
              <a:t>は、府内産材の利用方法や利用の必要性を知ることができ、利用促進に対する意識が出た。　</a:t>
            </a:r>
            <a:r>
              <a:rPr lang="ja-JP" altLang="en-US" sz="1400" dirty="0" smtClean="0"/>
              <a:t>（８人）</a:t>
            </a:r>
            <a:endParaRPr lang="en-US" altLang="ja-JP" sz="1400" dirty="0" smtClean="0"/>
          </a:p>
          <a:p>
            <a:endParaRPr lang="ja-JP" altLang="en-US" sz="800" dirty="0"/>
          </a:p>
          <a:p>
            <a:r>
              <a:rPr lang="ja-JP" altLang="en-US" sz="1400" dirty="0"/>
              <a:t>　　　 ［講座受講後４年目／</a:t>
            </a:r>
            <a:r>
              <a:rPr lang="en-US" altLang="ja-JP" sz="1400" dirty="0"/>
              <a:t>R3</a:t>
            </a:r>
            <a:r>
              <a:rPr lang="ja-JP" altLang="en-US" sz="1400" dirty="0"/>
              <a:t>聞取り結果］ 　　　　　　　　　　　　　　　　　　　　　　　　　　　　　　　　　　　　　</a:t>
            </a:r>
            <a:endParaRPr lang="en-US" altLang="ja-JP" sz="1400" dirty="0"/>
          </a:p>
          <a:p>
            <a:r>
              <a:rPr lang="ja-JP" altLang="en-US" sz="1400" dirty="0"/>
              <a:t>　　　　　</a:t>
            </a:r>
            <a:r>
              <a:rPr lang="ja-JP" altLang="en-US" sz="1400" dirty="0" smtClean="0"/>
              <a:t>●産地</a:t>
            </a:r>
            <a:r>
              <a:rPr lang="ja-JP" altLang="en-US" sz="1400" dirty="0"/>
              <a:t>の指定はなかったが、講座による川上との繋がりを活かし</a:t>
            </a:r>
            <a:endParaRPr lang="en-US" altLang="ja-JP" sz="1400" dirty="0"/>
          </a:p>
          <a:p>
            <a:r>
              <a:rPr lang="ja-JP" altLang="en-US" sz="1400" dirty="0"/>
              <a:t>　　　　　　　　公共事業の公園用資材の納品受注で府内産材を納品　＜造作材 約</a:t>
            </a:r>
            <a:r>
              <a:rPr lang="en-US" altLang="ja-JP" sz="1400" dirty="0"/>
              <a:t>100</a:t>
            </a:r>
            <a:r>
              <a:rPr lang="ja-JP" altLang="en-US" sz="1400" dirty="0"/>
              <a:t>枚＞　（１人）</a:t>
            </a:r>
          </a:p>
          <a:p>
            <a:r>
              <a:rPr lang="ja-JP" altLang="en-US" sz="1400" dirty="0"/>
              <a:t>　　　　　</a:t>
            </a:r>
            <a:r>
              <a:rPr lang="ja-JP" altLang="en-US" sz="1400" dirty="0" smtClean="0"/>
              <a:t>●川上</a:t>
            </a:r>
            <a:r>
              <a:rPr lang="ja-JP" altLang="en-US" sz="1400" dirty="0"/>
              <a:t>と協力しコスト、スッペク等の条件をクリアして</a:t>
            </a:r>
            <a:endParaRPr lang="en-US" altLang="ja-JP" sz="1400" dirty="0"/>
          </a:p>
          <a:p>
            <a:r>
              <a:rPr lang="ja-JP" altLang="en-US" sz="1400" dirty="0"/>
              <a:t>　　　　　　　　大型スポーツ施設に府内産材を納品　＜内装（壁）材 約</a:t>
            </a:r>
            <a:r>
              <a:rPr lang="en-US" altLang="ja-JP" sz="1400" dirty="0"/>
              <a:t>50</a:t>
            </a:r>
            <a:r>
              <a:rPr lang="ja-JP" altLang="en-US" sz="1400" dirty="0"/>
              <a:t>㎥＞　　（１人）　　　　　</a:t>
            </a:r>
          </a:p>
          <a:p>
            <a:r>
              <a:rPr lang="ja-JP" altLang="en-US" sz="1400" dirty="0"/>
              <a:t>　　　　　</a:t>
            </a:r>
            <a:r>
              <a:rPr lang="ja-JP" altLang="en-US" sz="1400" dirty="0" smtClean="0"/>
              <a:t>●講座</a:t>
            </a:r>
            <a:r>
              <a:rPr lang="ja-JP" altLang="en-US" sz="1400" dirty="0"/>
              <a:t>による川上とのつながりを活かし、　　　　　　</a:t>
            </a:r>
            <a:endParaRPr lang="en-US" altLang="ja-JP" sz="1400" dirty="0"/>
          </a:p>
          <a:p>
            <a:r>
              <a:rPr lang="ja-JP" altLang="en-US" sz="1400" dirty="0"/>
              <a:t>　　　　　　　　私立幼稚園へ大型遊具の材として府内産材を納品　＜柱、梁材 約</a:t>
            </a:r>
            <a:r>
              <a:rPr lang="en-US" altLang="ja-JP" sz="1400" dirty="0"/>
              <a:t>15</a:t>
            </a:r>
            <a:r>
              <a:rPr lang="ja-JP" altLang="en-US" sz="1400" dirty="0"/>
              <a:t>㎥＞　　（１人）</a:t>
            </a:r>
            <a:r>
              <a:rPr lang="ja-JP" altLang="en-US" dirty="0"/>
              <a:t>　　</a:t>
            </a:r>
            <a:r>
              <a:rPr lang="ja-JP" altLang="en-US" sz="1000" dirty="0"/>
              <a:t>　　　　　　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7138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17"/>
          <p:cNvSpPr>
            <a:spLocks noChangeArrowheads="1"/>
          </p:cNvSpPr>
          <p:nvPr/>
        </p:nvSpPr>
        <p:spPr bwMode="auto">
          <a:xfrm>
            <a:off x="111734" y="332656"/>
            <a:ext cx="700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4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）持続的</a:t>
            </a: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な森づくり推進事業（人材育成）</a:t>
            </a:r>
            <a:r>
              <a:rPr lang="ja-JP" altLang="en-US" sz="20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の効果検証</a:t>
            </a:r>
          </a:p>
        </p:txBody>
      </p:sp>
      <p:cxnSp>
        <p:nvCxnSpPr>
          <p:cNvPr id="37" name="直線コネクタ 36"/>
          <p:cNvCxnSpPr/>
          <p:nvPr/>
        </p:nvCxnSpPr>
        <p:spPr>
          <a:xfrm>
            <a:off x="200472" y="697636"/>
            <a:ext cx="9504000" cy="0"/>
          </a:xfrm>
          <a:prstGeom prst="line">
            <a:avLst/>
          </a:prstGeom>
          <a:ln w="47625">
            <a:solidFill>
              <a:srgbClr val="74B23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8464" y="836712"/>
            <a:ext cx="9457350" cy="3460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400" b="1" u="sng" dirty="0">
                <a:latin typeface="+mj-ea"/>
              </a:rPr>
              <a:t>①府内産材コーディネーターに</a:t>
            </a:r>
            <a:r>
              <a:rPr lang="ja-JP" altLang="en-US" sz="1400" b="1" u="sng" dirty="0" smtClean="0">
                <a:latin typeface="+mj-ea"/>
              </a:rPr>
              <a:t>ついて</a:t>
            </a:r>
            <a:r>
              <a:rPr lang="ja-JP" altLang="en-US" sz="1400" dirty="0" smtClean="0"/>
              <a:t>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</a:p>
          <a:p>
            <a:pPr marL="0" indent="0">
              <a:buNone/>
            </a:pP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+mn-ea"/>
              </a:rPr>
              <a:t>　　（２）課題解決に向けた意志確認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endParaRPr lang="en-US" altLang="ja-JP" sz="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 smtClean="0">
                <a:latin typeface="+mn-ea"/>
              </a:rPr>
              <a:t>　 　　［</a:t>
            </a:r>
            <a:r>
              <a:rPr lang="ja-JP" altLang="en-US" sz="1400" dirty="0" smtClean="0"/>
              <a:t>講座受講後１年目／</a:t>
            </a:r>
            <a:r>
              <a:rPr lang="en-US" altLang="ja-JP" sz="1400" dirty="0" smtClean="0"/>
              <a:t>H30</a:t>
            </a:r>
            <a:r>
              <a:rPr lang="ja-JP" altLang="en-US" sz="1400" dirty="0" smtClean="0"/>
              <a:t> </a:t>
            </a:r>
            <a:r>
              <a:rPr lang="ja-JP" altLang="en-US" sz="1400" dirty="0" smtClean="0">
                <a:latin typeface="+mn-ea"/>
              </a:rPr>
              <a:t>聞取り結果］　</a:t>
            </a:r>
            <a:endParaRPr lang="en-US" altLang="ja-JP" sz="14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　　　</a:t>
            </a:r>
            <a:r>
              <a:rPr lang="ja-JP" altLang="en-US" sz="1400" dirty="0" smtClean="0">
                <a:latin typeface="+mn-ea"/>
              </a:rPr>
              <a:t>　●府内産材</a:t>
            </a:r>
            <a:r>
              <a:rPr lang="ja-JP" altLang="en-US" sz="1400" dirty="0">
                <a:latin typeface="+mn-ea"/>
              </a:rPr>
              <a:t>は他県産材に</a:t>
            </a:r>
            <a:r>
              <a:rPr lang="ja-JP" altLang="en-US" sz="1400" dirty="0" smtClean="0">
                <a:latin typeface="+mn-ea"/>
              </a:rPr>
              <a:t>比べて供給量</a:t>
            </a:r>
            <a:r>
              <a:rPr lang="ja-JP" altLang="en-US" sz="1400" dirty="0">
                <a:latin typeface="+mn-ea"/>
              </a:rPr>
              <a:t>が少なく、調達ノウハウ不足について再認識した</a:t>
            </a:r>
            <a:r>
              <a:rPr lang="ja-JP" altLang="en-US" sz="1400" dirty="0" smtClean="0">
                <a:latin typeface="+mn-ea"/>
              </a:rPr>
              <a:t>。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（１０人</a:t>
            </a:r>
            <a:r>
              <a:rPr lang="ja-JP" altLang="en-US" sz="1400" dirty="0"/>
              <a:t>）</a:t>
            </a: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　 </a:t>
            </a:r>
            <a:r>
              <a:rPr lang="en-US" altLang="ja-JP" sz="1400" dirty="0">
                <a:latin typeface="+mn-ea"/>
              </a:rPr>
              <a:t> 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●川上</a:t>
            </a:r>
            <a:r>
              <a:rPr lang="ja-JP" altLang="en-US" sz="1400" dirty="0">
                <a:latin typeface="+mn-ea"/>
              </a:rPr>
              <a:t>と川下のパイプ役である製材所（川中）が、外材の影響で衰退したことから、情報・意見交換がなくなり、</a:t>
            </a: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　　　　</a:t>
            </a:r>
            <a:r>
              <a:rPr lang="ja-JP" altLang="en-US" sz="1400" dirty="0" smtClean="0">
                <a:latin typeface="+mn-ea"/>
              </a:rPr>
              <a:t>　川上</a:t>
            </a:r>
            <a:r>
              <a:rPr lang="ja-JP" altLang="en-US" sz="1400" dirty="0">
                <a:latin typeface="+mn-ea"/>
              </a:rPr>
              <a:t>と川下でお互いの実状が把握できていない</a:t>
            </a:r>
            <a:r>
              <a:rPr lang="ja-JP" altLang="en-US" sz="1400" dirty="0" smtClean="0">
                <a:latin typeface="+mn-ea"/>
              </a:rPr>
              <a:t>。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（１０人</a:t>
            </a:r>
            <a:r>
              <a:rPr lang="ja-JP" altLang="en-US" sz="1400" dirty="0"/>
              <a:t>）</a:t>
            </a:r>
            <a:endParaRPr lang="en-US" altLang="ja-JP" sz="1400" b="1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　　　●大阪</a:t>
            </a:r>
            <a:r>
              <a:rPr lang="ja-JP" altLang="en-US" sz="1400" dirty="0">
                <a:latin typeface="+mn-ea"/>
              </a:rPr>
              <a:t>には小規模な製材所しかなく、供給量が少なく、納期も長くかかり、安定した供給が困難である。　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（１０人）</a:t>
            </a:r>
            <a:endParaRPr lang="en-US" altLang="ja-JP" sz="1400" dirty="0" smtClean="0"/>
          </a:p>
          <a:p>
            <a:pPr marL="0" indent="0">
              <a:buNone/>
            </a:pPr>
            <a:endParaRPr lang="en-US" altLang="ja-JP" sz="8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　</a:t>
            </a:r>
            <a:r>
              <a:rPr lang="ja-JP" altLang="en-US" sz="1400" dirty="0" smtClean="0">
                <a:latin typeface="+mn-ea"/>
              </a:rPr>
              <a:t>　 ［</a:t>
            </a:r>
            <a:r>
              <a:rPr lang="ja-JP" altLang="en-US" sz="1400" dirty="0" smtClean="0"/>
              <a:t>講座</a:t>
            </a:r>
            <a:r>
              <a:rPr lang="ja-JP" altLang="en-US" sz="1400" dirty="0"/>
              <a:t>受講後</a:t>
            </a:r>
            <a:r>
              <a:rPr lang="ja-JP" altLang="en-US" sz="1400" dirty="0" smtClean="0"/>
              <a:t>４年目／</a:t>
            </a:r>
            <a:r>
              <a:rPr lang="en-US" altLang="ja-JP" sz="1400" dirty="0" smtClean="0"/>
              <a:t>R3</a:t>
            </a:r>
            <a:r>
              <a:rPr lang="ja-JP" altLang="en-US" sz="1400" dirty="0" smtClean="0">
                <a:latin typeface="+mn-ea"/>
              </a:rPr>
              <a:t>聞取り</a:t>
            </a:r>
            <a:r>
              <a:rPr lang="ja-JP" altLang="en-US" sz="1400" dirty="0">
                <a:latin typeface="+mn-ea"/>
              </a:rPr>
              <a:t>結果］</a:t>
            </a: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　　　●講座</a:t>
            </a:r>
            <a:r>
              <a:rPr lang="ja-JP" altLang="en-US" sz="1400" dirty="0">
                <a:latin typeface="+mn-ea"/>
              </a:rPr>
              <a:t>をとおして、川上との交流をもてたことで、調達ノウハウを得ることが出来るようになった</a:t>
            </a:r>
            <a:r>
              <a:rPr lang="ja-JP" altLang="en-US" sz="1400" dirty="0" smtClean="0">
                <a:latin typeface="+mn-ea"/>
              </a:rPr>
              <a:t>。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（８人</a:t>
            </a:r>
            <a:r>
              <a:rPr lang="ja-JP" altLang="en-US" sz="1400" dirty="0"/>
              <a:t>）</a:t>
            </a: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　　　●川上</a:t>
            </a:r>
            <a:r>
              <a:rPr lang="ja-JP" altLang="en-US" sz="1400" dirty="0">
                <a:latin typeface="+mn-ea"/>
              </a:rPr>
              <a:t>、川下のつながりがまだ不十分で材の安定供給ができていないため、府内産材を供給するための</a:t>
            </a:r>
            <a:endParaRPr lang="en-US" altLang="ja-JP" sz="1400" dirty="0">
              <a:latin typeface="+mn-ea"/>
            </a:endParaRPr>
          </a:p>
          <a:p>
            <a:pPr marL="0" indent="0">
              <a:buNone/>
            </a:pPr>
            <a:r>
              <a:rPr lang="ja-JP" altLang="en-US" sz="1400" dirty="0">
                <a:latin typeface="+mn-ea"/>
              </a:rPr>
              <a:t>　　　　　</a:t>
            </a:r>
            <a:r>
              <a:rPr lang="ja-JP" altLang="en-US" sz="1400" dirty="0" smtClean="0">
                <a:latin typeface="+mn-ea"/>
              </a:rPr>
              <a:t>　川上</a:t>
            </a:r>
            <a:r>
              <a:rPr lang="ja-JP" altLang="en-US" sz="1400" dirty="0">
                <a:latin typeface="+mn-ea"/>
              </a:rPr>
              <a:t>、川中、川下関係者間の情報共有・連携等、さらなるネットトワークの強化への取組を継続して実施</a:t>
            </a:r>
            <a:r>
              <a:rPr lang="ja-JP" altLang="en-US" sz="1400" dirty="0" smtClean="0">
                <a:latin typeface="+mn-ea"/>
              </a:rPr>
              <a:t>。</a:t>
            </a:r>
            <a:r>
              <a:rPr lang="ja-JP" altLang="en-US" sz="1400" dirty="0"/>
              <a:t>　</a:t>
            </a:r>
            <a:r>
              <a:rPr lang="ja-JP" altLang="en-US" sz="1400" dirty="0" smtClean="0"/>
              <a:t>（８人</a:t>
            </a:r>
            <a:r>
              <a:rPr lang="ja-JP" altLang="en-US" sz="1400" dirty="0"/>
              <a:t>）</a:t>
            </a:r>
            <a:endParaRPr lang="en-US" altLang="ja-JP" sz="1400" strike="dblStrike" dirty="0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591841" y="215705"/>
            <a:ext cx="783000" cy="27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25" b="1" dirty="0" smtClean="0">
                <a:solidFill>
                  <a:schemeClr val="tx1"/>
                </a:solidFill>
              </a:rPr>
              <a:t>（４）－１</a:t>
            </a:r>
            <a:endParaRPr lang="ja-JP" altLang="en-US" sz="1225" b="1" dirty="0">
              <a:solidFill>
                <a:schemeClr val="tx1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68715" y="4509120"/>
            <a:ext cx="9410700" cy="20856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◆自己評価</a:t>
            </a:r>
            <a:endParaRPr lang="en-US" altLang="ja-JP" sz="1500" b="1" u="sng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　○</a:t>
            </a:r>
            <a:r>
              <a:rPr lang="ja-JP" altLang="en-US" sz="1500" dirty="0" smtClean="0">
                <a:latin typeface="+mn-ea"/>
              </a:rPr>
              <a:t>受講者全員が、</a:t>
            </a:r>
            <a:r>
              <a:rPr lang="ja-JP" altLang="ja-JP" sz="1500" dirty="0" smtClean="0">
                <a:latin typeface="+mn-ea"/>
              </a:rPr>
              <a:t>府内産材の流通・需要拡大</a:t>
            </a:r>
            <a:r>
              <a:rPr lang="ja-JP" altLang="en-US" sz="1500" dirty="0" smtClean="0">
                <a:latin typeface="+mn-ea"/>
              </a:rPr>
              <a:t>には</a:t>
            </a:r>
            <a:r>
              <a:rPr lang="ja-JP" altLang="ja-JP" sz="1500" dirty="0" smtClean="0">
                <a:latin typeface="+mn-ea"/>
              </a:rPr>
              <a:t>、川上から川下までのネットワークの構築が必要不可欠と</a:t>
            </a:r>
            <a:r>
              <a:rPr lang="ja-JP" altLang="en-US" sz="1500" dirty="0" smtClean="0">
                <a:latin typeface="+mn-ea"/>
              </a:rPr>
              <a:t>感じ</a:t>
            </a:r>
            <a:endParaRPr lang="en-US" altLang="ja-JP" sz="1500" dirty="0" smtClean="0">
              <a:latin typeface="+mn-ea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>
                <a:latin typeface="+mn-ea"/>
              </a:rPr>
              <a:t>　　ており、大半の</a:t>
            </a:r>
            <a:r>
              <a:rPr lang="ja-JP" altLang="en-US" sz="1500" dirty="0" smtClean="0"/>
              <a:t>受講者が、この</a:t>
            </a:r>
            <a:r>
              <a:rPr lang="ja-JP" altLang="ja-JP" sz="1500" dirty="0" smtClean="0"/>
              <a:t>課題解決に向け、継続して</a:t>
            </a:r>
            <a:r>
              <a:rPr lang="ja-JP" altLang="en-US" sz="1500" dirty="0" smtClean="0"/>
              <a:t>取り組む意</a:t>
            </a:r>
            <a:r>
              <a:rPr lang="ja-JP" altLang="en-US" sz="1500" dirty="0"/>
              <a:t>志</a:t>
            </a:r>
            <a:r>
              <a:rPr lang="ja-JP" altLang="en-US" sz="1500" dirty="0" smtClean="0"/>
              <a:t>を持っていることが確認できた。</a:t>
            </a: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　○府内産材の川上から川下までの関係者の考えを知り、府内産材の流通・需要拡大に関する理解度が</a:t>
            </a: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　　向上 することにより、具体的に府内産材を納品できる人材が育成された。</a:t>
            </a: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　○以上のことから、本事業の目的である府内産材の需要拡大に向けた流通等のコーディネーター役の育成を図る</a:t>
            </a: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　　ことができた。</a:t>
            </a:r>
            <a:endParaRPr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1745938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7"/>
          <p:cNvSpPr>
            <a:spLocks noChangeArrowheads="1"/>
          </p:cNvSpPr>
          <p:nvPr/>
        </p:nvSpPr>
        <p:spPr bwMode="auto">
          <a:xfrm>
            <a:off x="111734" y="332656"/>
            <a:ext cx="700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4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）持続的</a:t>
            </a: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な森づくり推進事業（人材育成）</a:t>
            </a:r>
            <a:r>
              <a:rPr lang="ja-JP" altLang="en-US" sz="20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の効果検証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200472" y="697636"/>
            <a:ext cx="9504000" cy="0"/>
          </a:xfrm>
          <a:prstGeom prst="line">
            <a:avLst/>
          </a:prstGeom>
          <a:ln w="47625">
            <a:solidFill>
              <a:srgbClr val="74B23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28464" y="2805329"/>
            <a:ext cx="9410700" cy="343198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00" dirty="0" smtClean="0"/>
              <a:t>　◆効果検証の結果　　　</a:t>
            </a:r>
            <a:r>
              <a:rPr lang="ja-JP" altLang="en-US" sz="1400" dirty="0">
                <a:latin typeface="+mn-ea"/>
              </a:rPr>
              <a:t>　（令和２年３月実施）　　</a:t>
            </a:r>
            <a:r>
              <a:rPr lang="en-US" altLang="ja-JP" sz="1400" dirty="0">
                <a:latin typeface="+mn-ea"/>
              </a:rPr>
              <a:t>17</a:t>
            </a:r>
            <a:r>
              <a:rPr lang="ja-JP" altLang="en-US" sz="1400" dirty="0">
                <a:latin typeface="+mn-ea"/>
              </a:rPr>
              <a:t>名中、講座最終日の出席者</a:t>
            </a:r>
            <a:r>
              <a:rPr lang="en-US" altLang="ja-JP" sz="1400" dirty="0">
                <a:latin typeface="+mn-ea"/>
              </a:rPr>
              <a:t>14</a:t>
            </a:r>
            <a:r>
              <a:rPr lang="ja-JP" altLang="en-US" sz="1400" dirty="0">
                <a:latin typeface="+mn-ea"/>
              </a:rPr>
              <a:t>名より</a:t>
            </a:r>
            <a:r>
              <a:rPr lang="ja-JP" altLang="en-US" sz="1400" dirty="0" smtClean="0">
                <a:latin typeface="+mn-ea"/>
              </a:rPr>
              <a:t>聞取り</a:t>
            </a: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　　（１）受講者の森林管理、府内産材の流通・需要拡大に関する理解度の向上</a:t>
            </a:r>
            <a:endParaRPr lang="en-US" altLang="ja-JP" sz="1500" dirty="0" smtClean="0"/>
          </a:p>
          <a:p>
            <a:pPr marL="0" indent="0">
              <a:buNone/>
            </a:pPr>
            <a:r>
              <a:rPr lang="ja-JP" altLang="en-US" sz="1500" dirty="0" smtClean="0"/>
              <a:t>　　　　［講座受講後の聞取り結果］　</a:t>
            </a:r>
            <a:endParaRPr lang="en-US" altLang="ja-JP" sz="1500" dirty="0" smtClean="0"/>
          </a:p>
          <a:p>
            <a:pPr marL="0" indent="0">
              <a:buNone/>
            </a:pPr>
            <a:r>
              <a:rPr lang="ja-JP" altLang="en-US" sz="1500" dirty="0" smtClean="0"/>
              <a:t>　　　　　○先進地視察で、広葉樹の需要について新たな知見を得ることが出来た。</a:t>
            </a: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　　　　　○架線集材の知識を得て、現地の作業の選択肢が増えたことで、森林経営に関する視野が広がった。</a:t>
            </a: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　　　　　○川上から川下の交流により、買手と売手の考えの違いを知るなど、木材流通について学んだことにより</a:t>
            </a: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/>
              <a:t>　</a:t>
            </a:r>
            <a:r>
              <a:rPr lang="ja-JP" altLang="en-US" sz="1500" dirty="0" smtClean="0"/>
              <a:t>　　　　　　森林経営計画の策定に必要な要素が身についた。</a:t>
            </a: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5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 smtClean="0"/>
              <a:t>　　（２）</a:t>
            </a:r>
            <a:r>
              <a:rPr lang="ja-JP" altLang="en-US" sz="1500" dirty="0" smtClean="0">
                <a:latin typeface="+mn-ea"/>
              </a:rPr>
              <a:t>課題解決に向けた意志確認</a:t>
            </a:r>
            <a:endParaRPr lang="en-US" altLang="ja-JP" sz="15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1500" dirty="0" smtClean="0"/>
              <a:t>　　　　［講座受講後の聞取り結果］　</a:t>
            </a:r>
            <a:endParaRPr lang="en-US" altLang="ja-JP" sz="1500" dirty="0" smtClean="0"/>
          </a:p>
          <a:p>
            <a:pPr marL="0" indent="0">
              <a:buNone/>
            </a:pPr>
            <a:r>
              <a:rPr lang="ja-JP" altLang="en-US" sz="1500" dirty="0" smtClean="0"/>
              <a:t>　　　　　○架線集材の知識は得られたが、技術を身につけるため</a:t>
            </a:r>
            <a:r>
              <a:rPr lang="ja-JP" altLang="en-US" sz="1500" dirty="0"/>
              <a:t>に</a:t>
            </a:r>
            <a:r>
              <a:rPr lang="ja-JP" altLang="en-US" sz="1500" dirty="0" smtClean="0"/>
              <a:t>現場でさらなる経験を積む。</a:t>
            </a:r>
            <a:endParaRPr lang="en-US" altLang="ja-JP" sz="1500" dirty="0"/>
          </a:p>
        </p:txBody>
      </p:sp>
      <p:sp>
        <p:nvSpPr>
          <p:cNvPr id="6" name="正方形/長方形 5"/>
          <p:cNvSpPr/>
          <p:nvPr/>
        </p:nvSpPr>
        <p:spPr>
          <a:xfrm>
            <a:off x="8591841" y="215705"/>
            <a:ext cx="783000" cy="27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25" b="1" dirty="0" smtClean="0">
                <a:solidFill>
                  <a:schemeClr val="tx1"/>
                </a:solidFill>
              </a:rPr>
              <a:t>（４）－１</a:t>
            </a:r>
            <a:endParaRPr lang="ja-JP" altLang="en-US" sz="1225" b="1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63491" y="898950"/>
            <a:ext cx="9581439" cy="179924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400" b="1" u="sng" dirty="0" smtClean="0">
                <a:latin typeface="+mj-ea"/>
                <a:ea typeface="+mj-ea"/>
              </a:rPr>
              <a:t>②</a:t>
            </a:r>
            <a:r>
              <a:rPr lang="ja-JP" altLang="en-US" sz="1400" b="1" u="sng" dirty="0">
                <a:latin typeface="+mj-ea"/>
                <a:ea typeface="+mj-ea"/>
              </a:rPr>
              <a:t>森林経営リーダーに</a:t>
            </a:r>
            <a:r>
              <a:rPr lang="ja-JP" altLang="en-US" sz="1400" b="1" u="sng" dirty="0" smtClean="0">
                <a:latin typeface="+mj-ea"/>
                <a:ea typeface="+mj-ea"/>
              </a:rPr>
              <a:t>ついて</a:t>
            </a:r>
            <a:endParaRPr lang="en-US" altLang="ja-JP" sz="1400" b="1" u="sng" dirty="0" smtClean="0">
              <a:latin typeface="+mj-ea"/>
              <a:ea typeface="+mj-ea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◇期待する効果　　　　　　　　　　　　　　　　　　　　　　　　　　　　　　　　　　　　　　　　　　◆検証方法</a:t>
            </a:r>
            <a:endParaRPr lang="en-US" altLang="ja-JP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b="1" dirty="0" smtClean="0">
                <a:solidFill>
                  <a:srgbClr val="FF0000"/>
                </a:solidFill>
              </a:rPr>
              <a:t>　</a:t>
            </a:r>
            <a:r>
              <a:rPr lang="ja-JP" altLang="en-US" sz="1400" dirty="0" smtClean="0"/>
              <a:t>○次世代につなげる足掛かりの実現　　　　　　　　　　　　　　　　　　　　　　　　　　　　　●受講者への聞取りによる意識調査</a:t>
            </a:r>
            <a:endParaRPr lang="en-US" altLang="ja-JP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　（１）受講者の森林管理、府内産材の流通・需要拡大に関する理解度の向上　　　　　　　　　　　　</a:t>
            </a:r>
            <a:endParaRPr lang="en-US" altLang="ja-JP" sz="1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dirty="0" smtClean="0"/>
              <a:t>　　（２）今後の課題解決に向けた意志確認　</a:t>
            </a:r>
            <a:r>
              <a:rPr lang="en-US" altLang="ja-JP" sz="1400" dirty="0" smtClean="0"/>
              <a:t>                                      </a:t>
            </a:r>
            <a:r>
              <a:rPr lang="ja-JP" altLang="en-US" sz="1400" dirty="0" smtClean="0"/>
              <a:t>　　　　　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91615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7"/>
          <p:cNvSpPr>
            <a:spLocks noChangeArrowheads="1"/>
          </p:cNvSpPr>
          <p:nvPr/>
        </p:nvSpPr>
        <p:spPr bwMode="auto">
          <a:xfrm>
            <a:off x="111734" y="332656"/>
            <a:ext cx="70015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4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41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36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3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（</a:t>
            </a:r>
            <a:r>
              <a:rPr lang="en-US" altLang="ja-JP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）持続的</a:t>
            </a:r>
            <a:r>
              <a:rPr lang="ja-JP" altLang="en-US" sz="20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な森づくり推進事業（人材育成）</a:t>
            </a:r>
            <a:r>
              <a:rPr lang="ja-JP" altLang="en-US" sz="20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の効果検証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200472" y="697636"/>
            <a:ext cx="9504000" cy="0"/>
          </a:xfrm>
          <a:prstGeom prst="line">
            <a:avLst/>
          </a:prstGeom>
          <a:ln w="47625">
            <a:solidFill>
              <a:srgbClr val="74B23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47122" y="836712"/>
            <a:ext cx="9658878" cy="59046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500" b="1" u="sng" dirty="0">
                <a:latin typeface="+mj-ea"/>
              </a:rPr>
              <a:t>②森林経営リーダーについて</a:t>
            </a:r>
            <a:endParaRPr lang="en-US" altLang="ja-JP" sz="1500" b="1" u="sng" dirty="0">
              <a:latin typeface="+mj-ea"/>
            </a:endParaRPr>
          </a:p>
          <a:p>
            <a:pPr marL="0" indent="0">
              <a:buNone/>
            </a:pPr>
            <a:endParaRPr lang="en-US" altLang="ja-JP" sz="800" u="sng" dirty="0"/>
          </a:p>
          <a:p>
            <a:pPr marL="0" indent="0">
              <a:buNone/>
            </a:pPr>
            <a:r>
              <a:rPr lang="en-US" altLang="ja-JP" sz="1500" dirty="0"/>
              <a:t>【</a:t>
            </a:r>
            <a:r>
              <a:rPr lang="ja-JP" altLang="en-US" sz="1500" dirty="0"/>
              <a:t>事業終了後の取組み状況</a:t>
            </a:r>
            <a:r>
              <a:rPr lang="en-US" altLang="ja-JP" sz="1500" dirty="0" smtClean="0"/>
              <a:t>】</a:t>
            </a:r>
            <a:r>
              <a:rPr lang="ja-JP" altLang="en-US" sz="1500" dirty="0" smtClean="0"/>
              <a:t>　</a:t>
            </a:r>
            <a:r>
              <a:rPr lang="ja-JP" altLang="en-US" sz="1400" dirty="0">
                <a:latin typeface="+mn-ea"/>
              </a:rPr>
              <a:t> （令和３年５月実施）　　</a:t>
            </a:r>
            <a:r>
              <a:rPr lang="en-US" altLang="ja-JP" sz="1400" dirty="0">
                <a:latin typeface="+mn-ea"/>
              </a:rPr>
              <a:t>17</a:t>
            </a:r>
            <a:r>
              <a:rPr lang="ja-JP" altLang="en-US" sz="1400" dirty="0">
                <a:latin typeface="+mn-ea"/>
              </a:rPr>
              <a:t>名が所属する</a:t>
            </a:r>
            <a:r>
              <a:rPr lang="en-US" altLang="ja-JP" sz="1400" dirty="0">
                <a:latin typeface="+mn-ea"/>
              </a:rPr>
              <a:t>3</a:t>
            </a:r>
            <a:r>
              <a:rPr lang="ja-JP" altLang="en-US" sz="1400" dirty="0">
                <a:latin typeface="+mn-ea"/>
              </a:rPr>
              <a:t>事業体に聞取り</a:t>
            </a:r>
            <a:endParaRPr lang="en-US" altLang="ja-JP" sz="15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8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500" dirty="0"/>
              <a:t>　◆令和２年度の取組み実績</a:t>
            </a:r>
            <a:endParaRPr lang="en-US" altLang="ja-JP" sz="1500" dirty="0"/>
          </a:p>
          <a:p>
            <a:pPr marL="0" indent="0">
              <a:buNone/>
            </a:pPr>
            <a:r>
              <a:rPr lang="ja-JP" altLang="en-US" sz="1500" dirty="0"/>
              <a:t>　　　○高槻市における風倒木処理業務２箇所</a:t>
            </a:r>
            <a:endParaRPr lang="en-US" altLang="ja-JP" sz="1500" dirty="0"/>
          </a:p>
          <a:p>
            <a:pPr marL="0" indent="0">
              <a:buNone/>
            </a:pPr>
            <a:r>
              <a:rPr lang="ja-JP" altLang="en-US" sz="1500" dirty="0"/>
              <a:t>　　　　において架線集材（</a:t>
            </a:r>
            <a:r>
              <a:rPr lang="en-US" altLang="ja-JP" sz="1500" dirty="0"/>
              <a:t>1,060m3</a:t>
            </a:r>
            <a:r>
              <a:rPr lang="ja-JP" altLang="en-US" sz="1500" dirty="0"/>
              <a:t>）を実施</a:t>
            </a:r>
            <a:endParaRPr lang="en-US" altLang="ja-JP" sz="1500" dirty="0"/>
          </a:p>
          <a:p>
            <a:pPr marL="0" indent="0">
              <a:buNone/>
            </a:pPr>
            <a:r>
              <a:rPr lang="ja-JP" altLang="en-US" sz="1500" dirty="0"/>
              <a:t>　　　○風倒木被害地にてスイングヤーダ導入を検討</a:t>
            </a:r>
            <a:endParaRPr lang="en-US" altLang="ja-JP" sz="1500" dirty="0"/>
          </a:p>
          <a:p>
            <a:pPr marL="0" indent="0">
              <a:buNone/>
            </a:pPr>
            <a:r>
              <a:rPr lang="ja-JP" altLang="en-US" sz="1500" dirty="0"/>
              <a:t>　　　</a:t>
            </a:r>
            <a:r>
              <a:rPr lang="ja-JP" altLang="en-US" sz="1500" b="1" dirty="0"/>
              <a:t>　　</a:t>
            </a:r>
            <a:r>
              <a:rPr lang="ja-JP" altLang="en-US" sz="1200" dirty="0"/>
              <a:t>作業道開設＋簡易ウインチで安価・安全に</a:t>
            </a:r>
            <a:endParaRPr lang="en-US" altLang="ja-JP" sz="1200" dirty="0"/>
          </a:p>
          <a:p>
            <a:pPr marL="0" indent="0">
              <a:buNone/>
            </a:pPr>
            <a:r>
              <a:rPr lang="ja-JP" altLang="en-US" sz="1200" dirty="0"/>
              <a:t>　　　　　　作業できると判断し、導入に至らなかった</a:t>
            </a:r>
          </a:p>
          <a:p>
            <a:pPr marL="0" indent="0">
              <a:buNone/>
            </a:pPr>
            <a:endParaRPr lang="en-US" altLang="ja-JP" sz="800" dirty="0" smtClean="0"/>
          </a:p>
          <a:p>
            <a:pPr marL="0" indent="0">
              <a:buNone/>
            </a:pPr>
            <a:r>
              <a:rPr lang="ja-JP" altLang="en-US" sz="1500" dirty="0"/>
              <a:t>　◆令和３年度の計画と今後の展望</a:t>
            </a:r>
          </a:p>
          <a:p>
            <a:pPr marL="0" indent="0">
              <a:buNone/>
            </a:pPr>
            <a:r>
              <a:rPr lang="ja-JP" altLang="en-US" sz="1500" dirty="0"/>
              <a:t>　　　○高槻市における風倒木処理業務２箇所において、引続き架線集材（約</a:t>
            </a:r>
            <a:r>
              <a:rPr lang="en-US" altLang="ja-JP" sz="1500" dirty="0"/>
              <a:t>1,000m3</a:t>
            </a:r>
            <a:r>
              <a:rPr lang="ja-JP" altLang="en-US" sz="1500" dirty="0"/>
              <a:t>）を予定</a:t>
            </a:r>
            <a:endParaRPr lang="en-US" altLang="ja-JP" sz="1500" dirty="0"/>
          </a:p>
          <a:p>
            <a:pPr marL="0" indent="0">
              <a:buNone/>
            </a:pPr>
            <a:r>
              <a:rPr lang="ja-JP" altLang="en-US" sz="1500" dirty="0"/>
              <a:t>　　　○千早赤阪村において、所有者から依頼のあった伐採現場で架線集材（スイングヤーダ）導入を検討中</a:t>
            </a:r>
          </a:p>
          <a:p>
            <a:pPr marL="0" indent="0">
              <a:buNone/>
            </a:pPr>
            <a:r>
              <a:rPr lang="ja-JP" altLang="en-US" sz="1500" dirty="0"/>
              <a:t>　　　○府内の森林は急峻な斜面地が多く、車両搬出が可能な森林は限られていることから、</a:t>
            </a:r>
            <a:endParaRPr lang="en-US" altLang="ja-JP" sz="1500" dirty="0"/>
          </a:p>
          <a:p>
            <a:pPr marL="0" indent="0">
              <a:buNone/>
            </a:pPr>
            <a:r>
              <a:rPr lang="ja-JP" altLang="en-US" sz="1500" dirty="0"/>
              <a:t>　　　　今後、架線搬出の必要性が高まると思われ、架線システム導入を</a:t>
            </a:r>
            <a:r>
              <a:rPr lang="ja-JP" altLang="en-US" sz="1500" dirty="0" smtClean="0"/>
              <a:t>検討</a:t>
            </a:r>
            <a:endParaRPr lang="en-US" altLang="ja-JP" sz="1500" dirty="0"/>
          </a:p>
          <a:p>
            <a:pPr marL="0" indent="0">
              <a:buNone/>
            </a:pPr>
            <a:r>
              <a:rPr lang="ja-JP" altLang="en-US" sz="1500" dirty="0"/>
              <a:t>　　</a:t>
            </a:r>
            <a:r>
              <a:rPr lang="ja-JP" altLang="en-US" sz="1500" dirty="0">
                <a:solidFill>
                  <a:srgbClr val="FF0000"/>
                </a:solidFill>
              </a:rPr>
              <a:t>　</a:t>
            </a:r>
            <a:r>
              <a:rPr lang="ja-JP" altLang="en-US" sz="1500" dirty="0"/>
              <a:t>○架線集材により、伐採した広葉樹を搬出・有効活用できないか、先進地の岐阜県飛騨市に視察</a:t>
            </a:r>
            <a:r>
              <a:rPr lang="ja-JP" altLang="en-US" sz="1500" dirty="0" smtClean="0"/>
              <a:t>研修を予定</a:t>
            </a:r>
            <a:endParaRPr lang="ja-JP" altLang="en-US" sz="15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984" y="1628800"/>
            <a:ext cx="2664004" cy="161699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275" y="1628800"/>
            <a:ext cx="2155988" cy="1616991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6392868" y="3245791"/>
            <a:ext cx="216024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高槻市川久保地区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8591841" y="215705"/>
            <a:ext cx="783000" cy="27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25" b="1" dirty="0" smtClean="0">
                <a:solidFill>
                  <a:schemeClr val="tx1"/>
                </a:solidFill>
              </a:rPr>
              <a:t>（４）－１</a:t>
            </a:r>
            <a:endParaRPr lang="ja-JP" altLang="en-US" sz="1225" b="1" dirty="0">
              <a:solidFill>
                <a:schemeClr val="tx1"/>
              </a:solidFill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11734" y="5157192"/>
            <a:ext cx="9587529" cy="16529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◆自己評価</a:t>
            </a:r>
            <a:endParaRPr lang="en-US" altLang="ja-JP" sz="1600" b="1" u="sng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　○森林経営計画の策定に際しては、木材の需給状況など木材流通に関する知見の必要性、</a:t>
            </a:r>
            <a:endParaRPr lang="en-US" altLang="ja-JP" sz="1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>
                <a:latin typeface="+mn-ea"/>
              </a:rPr>
              <a:t>　　</a:t>
            </a:r>
            <a:r>
              <a:rPr lang="ja-JP" altLang="ja-JP" sz="1600" dirty="0" smtClean="0">
                <a:latin typeface="+mn-ea"/>
              </a:rPr>
              <a:t>川上から川下までの</a:t>
            </a:r>
            <a:r>
              <a:rPr lang="ja-JP" altLang="en-US" sz="1600" dirty="0" smtClean="0">
                <a:latin typeface="+mn-ea"/>
              </a:rPr>
              <a:t>関係者が意思疎通を図ること</a:t>
            </a:r>
            <a:r>
              <a:rPr lang="ja-JP" altLang="en-US" sz="1600" dirty="0" smtClean="0"/>
              <a:t>の必要性への理解度を向上させることができた。</a:t>
            </a:r>
            <a:endParaRPr lang="en-US" altLang="ja-JP" sz="1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　○多様な集材方法を学ぶことで、森林経営に関する視野が広がり、間伐や作業道を計画するときにも、</a:t>
            </a:r>
            <a:endParaRPr lang="en-US" altLang="ja-JP" sz="1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　　絶えず、より効率的な視点で森林経営を考えられる人材を育成できた。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　○以上のことから、本事業の目的である森林管理の中核を担う森林経営リーダーの育成を図ることができた。</a:t>
            </a:r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43479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3961</TotalTime>
  <Words>3530</Words>
  <Application>Microsoft Office PowerPoint</Application>
  <PresentationFormat>A4 210 x 297 mm</PresentationFormat>
  <Paragraphs>335</Paragraphs>
  <Slides>7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6" baseType="lpstr">
      <vt:lpstr>HGSｺﾞｼｯｸM</vt:lpstr>
      <vt:lpstr>Meiryo UI</vt:lpstr>
      <vt:lpstr>ＭＳ Ｐゴシック</vt:lpstr>
      <vt:lpstr>ＭＳ 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338</cp:revision>
  <cp:lastPrinted>2021-07-01T10:12:42Z</cp:lastPrinted>
  <dcterms:created xsi:type="dcterms:W3CDTF">2018-06-07T02:44:10Z</dcterms:created>
  <dcterms:modified xsi:type="dcterms:W3CDTF">2021-08-05T02:17:16Z</dcterms:modified>
</cp:coreProperties>
</file>