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8" r:id="rId2"/>
    <p:sldId id="297" r:id="rId3"/>
    <p:sldId id="299" r:id="rId4"/>
    <p:sldId id="290" r:id="rId5"/>
    <p:sldId id="291" r:id="rId6"/>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26" autoAdjust="0"/>
  </p:normalViewPr>
  <p:slideViewPr>
    <p:cSldViewPr>
      <p:cViewPr varScale="1">
        <p:scale>
          <a:sx n="69" d="100"/>
          <a:sy n="69" d="100"/>
        </p:scale>
        <p:origin x="1248" y="6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833" tIns="45917" rIns="91833" bIns="459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833" tIns="45917" rIns="91833" bIns="45917" rtlCol="0"/>
          <a:lstStyle>
            <a:lvl1pPr algn="r">
              <a:defRPr sz="1200"/>
            </a:lvl1pPr>
          </a:lstStyle>
          <a:p>
            <a:fld id="{5B1E5620-A63F-447A-A5ED-6699927C9EC5}" type="datetimeFigureOut">
              <a:rPr kumimoji="1" lang="ja-JP" altLang="en-US" smtClean="0"/>
              <a:t>2021/9/22</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833" tIns="45917" rIns="91833" bIns="45917"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833" tIns="45917" rIns="91833" bIns="459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833" tIns="45917" rIns="91833" bIns="459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833" tIns="45917" rIns="91833" bIns="45917" rtlCol="0" anchor="b"/>
          <a:lstStyle>
            <a:lvl1pPr algn="r">
              <a:defRPr sz="1200"/>
            </a:lvl1pPr>
          </a:lstStyle>
          <a:p>
            <a:fld id="{E37AA9F0-080F-4B9B-BFD2-B2C4DD0FF2AB}" type="slidenum">
              <a:rPr kumimoji="1" lang="ja-JP" altLang="en-US" smtClean="0"/>
              <a:t>‹#›</a:t>
            </a:fld>
            <a:endParaRPr kumimoji="1" lang="ja-JP" altLang="en-US"/>
          </a:p>
        </p:txBody>
      </p:sp>
    </p:spTree>
    <p:extLst>
      <p:ext uri="{BB962C8B-B14F-4D97-AF65-F5344CB8AC3E}">
        <p14:creationId xmlns:p14="http://schemas.microsoft.com/office/powerpoint/2010/main" val="28129804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7AA9F0-080F-4B9B-BFD2-B2C4DD0FF2AB}" type="slidenum">
              <a:rPr kumimoji="1" lang="ja-JP" altLang="en-US" smtClean="0"/>
              <a:t>2</a:t>
            </a:fld>
            <a:endParaRPr kumimoji="1" lang="ja-JP" altLang="en-US"/>
          </a:p>
        </p:txBody>
      </p:sp>
    </p:spTree>
    <p:extLst>
      <p:ext uri="{BB962C8B-B14F-4D97-AF65-F5344CB8AC3E}">
        <p14:creationId xmlns:p14="http://schemas.microsoft.com/office/powerpoint/2010/main" val="1367876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7AA9F0-080F-4B9B-BFD2-B2C4DD0FF2AB}" type="slidenum">
              <a:rPr kumimoji="1" lang="ja-JP" altLang="en-US" smtClean="0"/>
              <a:t>3</a:t>
            </a:fld>
            <a:endParaRPr kumimoji="1" lang="ja-JP" altLang="en-US"/>
          </a:p>
        </p:txBody>
      </p:sp>
    </p:spTree>
    <p:extLst>
      <p:ext uri="{BB962C8B-B14F-4D97-AF65-F5344CB8AC3E}">
        <p14:creationId xmlns:p14="http://schemas.microsoft.com/office/powerpoint/2010/main" val="591428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7AA9F0-080F-4B9B-BFD2-B2C4DD0FF2AB}" type="slidenum">
              <a:rPr kumimoji="1" lang="ja-JP" altLang="en-US" smtClean="0"/>
              <a:t>4</a:t>
            </a:fld>
            <a:endParaRPr kumimoji="1" lang="ja-JP" altLang="en-US"/>
          </a:p>
        </p:txBody>
      </p:sp>
    </p:spTree>
    <p:extLst>
      <p:ext uri="{BB962C8B-B14F-4D97-AF65-F5344CB8AC3E}">
        <p14:creationId xmlns:p14="http://schemas.microsoft.com/office/powerpoint/2010/main" val="973053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4081037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285310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3576488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2749260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4214278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417526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2745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000231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3018543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381365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2CD7FC-C024-48B8-A015-F8BFD3995369}" type="datetimeFigureOut">
              <a:rPr kumimoji="1" lang="ja-JP" altLang="en-US" smtClean="0"/>
              <a:t>2021/9/22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340654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CD7FC-C024-48B8-A015-F8BFD3995369}" type="datetimeFigureOut">
              <a:rPr kumimoji="1" lang="ja-JP" altLang="en-US" smtClean="0"/>
              <a:t>2021/9/22</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351453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98" name="直線矢印コネクタ 10"/>
          <p:cNvCxnSpPr>
            <a:cxnSpLocks noChangeShapeType="1"/>
          </p:cNvCxnSpPr>
          <p:nvPr/>
        </p:nvCxnSpPr>
        <p:spPr bwMode="auto">
          <a:xfrm flipV="1">
            <a:off x="8360400" y="6886080"/>
            <a:ext cx="0" cy="3240"/>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4099" name="Rectangle 30"/>
          <p:cNvSpPr>
            <a:spLocks noChangeArrowheads="1"/>
          </p:cNvSpPr>
          <p:nvPr/>
        </p:nvSpPr>
        <p:spPr bwMode="auto">
          <a:xfrm>
            <a:off x="1425721" y="2347897"/>
            <a:ext cx="184731" cy="280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ja-JP" altLang="en-US" sz="1225"/>
          </a:p>
        </p:txBody>
      </p:sp>
      <p:sp>
        <p:nvSpPr>
          <p:cNvPr id="4100" name="Rectangle 51"/>
          <p:cNvSpPr>
            <a:spLocks noChangeArrowheads="1"/>
          </p:cNvSpPr>
          <p:nvPr/>
        </p:nvSpPr>
        <p:spPr bwMode="auto">
          <a:xfrm>
            <a:off x="3398881" y="3688178"/>
            <a:ext cx="184731" cy="280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ja-JP" altLang="ja-JP" sz="1225"/>
          </a:p>
        </p:txBody>
      </p:sp>
      <p:sp>
        <p:nvSpPr>
          <p:cNvPr id="4101" name="正方形/長方形 17"/>
          <p:cNvSpPr>
            <a:spLocks noChangeArrowheads="1"/>
          </p:cNvSpPr>
          <p:nvPr/>
        </p:nvSpPr>
        <p:spPr bwMode="auto">
          <a:xfrm>
            <a:off x="544441" y="521641"/>
            <a:ext cx="5633280"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1633" b="1">
                <a:latin typeface="メイリオ" panose="020B0604030504040204" pitchFamily="50" charset="-128"/>
                <a:ea typeface="メイリオ" panose="020B0604030504040204" pitchFamily="50" charset="-128"/>
              </a:rPr>
              <a:t>（２）</a:t>
            </a:r>
            <a:r>
              <a:rPr lang="ja-JP" altLang="en-US" sz="1633" b="1">
                <a:solidFill>
                  <a:srgbClr val="000000"/>
                </a:solidFill>
                <a:latin typeface="メイリオ" panose="020B0604030504040204" pitchFamily="50" charset="-128"/>
                <a:ea typeface="メイリオ" panose="020B0604030504040204" pitchFamily="50" charset="-128"/>
              </a:rPr>
              <a:t>主要道路沿いにおける倒木対策事業</a:t>
            </a:r>
          </a:p>
        </p:txBody>
      </p:sp>
      <p:cxnSp>
        <p:nvCxnSpPr>
          <p:cNvPr id="36" name="直線コネクタ 35"/>
          <p:cNvCxnSpPr/>
          <p:nvPr/>
        </p:nvCxnSpPr>
        <p:spPr>
          <a:xfrm>
            <a:off x="544441" y="784080"/>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64" name="正方形/長方形 63"/>
          <p:cNvSpPr/>
          <p:nvPr/>
        </p:nvSpPr>
        <p:spPr>
          <a:xfrm>
            <a:off x="544441" y="1476361"/>
            <a:ext cx="8768520" cy="3667680"/>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事業概要</a:t>
            </a: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○事業対象区域：山地災害危険地区「山腹崩壊危険地区」</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（府県間等を結ぶ主要国道・府道</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路線沿いの山崩れの危険がある森林）</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○事業箇所数：ナラ枯れ対策</a:t>
            </a:r>
            <a:r>
              <a:rPr lang="en-US" altLang="ja-JP" sz="1088"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a:t>
            </a:r>
            <a:r>
              <a:rPr lang="en-US" altLang="ja-JP" sz="1088"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約</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箇所</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放置竹林対策　　</a:t>
            </a:r>
            <a:r>
              <a:rPr lang="ja-JP" altLang="en-US" sz="54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箇所</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○事業内容： ①ナラ枯れ対策</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ナラ枯れ等の病虫害被害が予想される高齢木の予防伐採、</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被害木の処理、落石対策、作業用歩道の整備等</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②放置竹林対策</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竹伐採、草刈、竹拡大防止柵の設置、広葉樹の苗木植栽、</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作業用歩道の整備等</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○事業の工程：初年度～</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現地調査、地権者調査（コンサルタント委託）</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森林所有者、市町村、地元自治会、道路管理者等との調整　　　　</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森林所有者と協定書を締結し事業実施</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協定書により、</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年間の森林の維持</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当初事業計画</a:t>
            </a: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defRPr/>
            </a:pPr>
            <a:endPar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6177721" y="3233383"/>
            <a:ext cx="2896560" cy="7260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5978" tIns="32989" rIns="65978" bIns="32989" anchor="ctr">
            <a:spAutoFit/>
          </a:bodyPr>
          <a:lstStyle/>
          <a:p>
            <a:pPr>
              <a:defRPr/>
            </a:pPr>
            <a:r>
              <a:rPr lang="ja-JP" altLang="en-US"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（注）ナラ枯れとは、</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大量のカシノナガキクイムシがナラ・カシ類の幹に穴をあけて</a:t>
            </a:r>
            <a:r>
              <a:rPr lang="ja-JP" altLang="en-US"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入り込み</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、体に付着した病原菌（ナラ菌）を多量に樹</a:t>
            </a:r>
            <a:r>
              <a:rPr lang="ja-JP" altLang="en-US"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木</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内に持ち込むことにより、</a:t>
            </a:r>
            <a:r>
              <a:rPr lang="ja-JP" altLang="en-US"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水の通り道が塞がれ、枯れていく病気。枯れる</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時期は７月か</a:t>
            </a:r>
            <a:r>
              <a:rPr lang="ja-JP" altLang="en-US"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ら</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９月が多い。府内においても初めて平成</a:t>
            </a:r>
            <a:r>
              <a:rPr lang="en-US"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21</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年度に高槻市、茨木市、島本町で被害が発生し、以後</a:t>
            </a:r>
            <a:r>
              <a:rPr lang="ja-JP" altLang="en-US"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被害は</a:t>
            </a:r>
            <a:r>
              <a:rPr lang="ja-JP" altLang="ja-JP" sz="71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増加しながら南下している。</a:t>
            </a:r>
            <a:endParaRPr lang="ja-JP" altLang="en-US" sz="714" dirty="0"/>
          </a:p>
        </p:txBody>
      </p:sp>
      <p:pic>
        <p:nvPicPr>
          <p:cNvPr id="4105" name="Picture 2" descr="IMG_019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4881" y="1860841"/>
            <a:ext cx="1440720" cy="105732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4106" name="Picture 2" descr="D:\tochiharak\Desktop\図1.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8561" y="1861920"/>
            <a:ext cx="779760" cy="1045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正方形/長方形 15"/>
          <p:cNvSpPr/>
          <p:nvPr/>
        </p:nvSpPr>
        <p:spPr>
          <a:xfrm>
            <a:off x="8088241" y="2943941"/>
            <a:ext cx="662236" cy="1817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65978" tIns="32989" rIns="65978" bIns="32989" anchor="ctr">
            <a:spAutoFit/>
          </a:bodyPr>
          <a:lstStyle/>
          <a:p>
            <a:pPr>
              <a:defRPr/>
            </a:pPr>
            <a:r>
              <a:rPr lang="ja-JP" altLang="en-US"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ｶｼﾉﾅｶﾞｷｸｲﾑｼ</a:t>
            </a:r>
            <a:endParaRPr lang="en-US" altLang="ja-JP"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6226321" y="2965908"/>
            <a:ext cx="1604801" cy="1712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65978" tIns="32989" rIns="65978" bIns="32989" anchor="ctr">
            <a:spAutoFit/>
          </a:bodyPr>
          <a:lstStyle/>
          <a:p>
            <a:pPr>
              <a:defRPr/>
            </a:pPr>
            <a:r>
              <a:rPr lang="ja-JP" altLang="en-US" sz="68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被害を受け根元に木くずが散乱した木</a:t>
            </a:r>
            <a:endParaRPr lang="en-US" altLang="ja-JP" sz="68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544441" y="893161"/>
            <a:ext cx="8768520" cy="527040"/>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目的</a:t>
            </a: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ナラ・カシ類などの広葉樹林の高齢化に伴い病虫害による枯死（ナラ枯れ）や、放置竹林が増加しており、枯損木等による国道府道</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等への倒木・倒伏被害を未然に防止する。</a:t>
            </a:r>
          </a:p>
        </p:txBody>
      </p:sp>
      <p:graphicFrame>
        <p:nvGraphicFramePr>
          <p:cNvPr id="24" name="表 23"/>
          <p:cNvGraphicFramePr>
            <a:graphicFrameLocks noGrp="1"/>
          </p:cNvGraphicFramePr>
          <p:nvPr/>
        </p:nvGraphicFramePr>
        <p:xfrm>
          <a:off x="881401" y="4394521"/>
          <a:ext cx="8091361" cy="772160"/>
        </p:xfrm>
        <a:graphic>
          <a:graphicData uri="http://schemas.openxmlformats.org/drawingml/2006/table">
            <a:tbl>
              <a:tblPr firstRow="1" firstCol="1" bandRow="1">
                <a:tableStyleId>{5C22544A-7EE6-4342-B048-85BDC9FD1C3A}</a:tableStyleId>
              </a:tblPr>
              <a:tblGrid>
                <a:gridCol w="1124706">
                  <a:extLst>
                    <a:ext uri="{9D8B030D-6E8A-4147-A177-3AD203B41FA5}">
                      <a16:colId xmlns:a16="http://schemas.microsoft.com/office/drawing/2014/main" val="20000"/>
                    </a:ext>
                  </a:extLst>
                </a:gridCol>
                <a:gridCol w="557332">
                  <a:extLst>
                    <a:ext uri="{9D8B030D-6E8A-4147-A177-3AD203B41FA5}">
                      <a16:colId xmlns:a16="http://schemas.microsoft.com/office/drawing/2014/main" val="20001"/>
                    </a:ext>
                  </a:extLst>
                </a:gridCol>
                <a:gridCol w="947465">
                  <a:extLst>
                    <a:ext uri="{9D8B030D-6E8A-4147-A177-3AD203B41FA5}">
                      <a16:colId xmlns:a16="http://schemas.microsoft.com/office/drawing/2014/main" val="20002"/>
                    </a:ext>
                  </a:extLst>
                </a:gridCol>
                <a:gridCol w="613066">
                  <a:extLst>
                    <a:ext uri="{9D8B030D-6E8A-4147-A177-3AD203B41FA5}">
                      <a16:colId xmlns:a16="http://schemas.microsoft.com/office/drawing/2014/main" val="20003"/>
                    </a:ext>
                  </a:extLst>
                </a:gridCol>
                <a:gridCol w="724532">
                  <a:extLst>
                    <a:ext uri="{9D8B030D-6E8A-4147-A177-3AD203B41FA5}">
                      <a16:colId xmlns:a16="http://schemas.microsoft.com/office/drawing/2014/main" val="20004"/>
                    </a:ext>
                  </a:extLst>
                </a:gridCol>
                <a:gridCol w="724532">
                  <a:extLst>
                    <a:ext uri="{9D8B030D-6E8A-4147-A177-3AD203B41FA5}">
                      <a16:colId xmlns:a16="http://schemas.microsoft.com/office/drawing/2014/main" val="20005"/>
                    </a:ext>
                  </a:extLst>
                </a:gridCol>
                <a:gridCol w="724532">
                  <a:extLst>
                    <a:ext uri="{9D8B030D-6E8A-4147-A177-3AD203B41FA5}">
                      <a16:colId xmlns:a16="http://schemas.microsoft.com/office/drawing/2014/main" val="20006"/>
                    </a:ext>
                  </a:extLst>
                </a:gridCol>
                <a:gridCol w="613066">
                  <a:extLst>
                    <a:ext uri="{9D8B030D-6E8A-4147-A177-3AD203B41FA5}">
                      <a16:colId xmlns:a16="http://schemas.microsoft.com/office/drawing/2014/main" val="20007"/>
                    </a:ext>
                  </a:extLst>
                </a:gridCol>
                <a:gridCol w="780265">
                  <a:extLst>
                    <a:ext uri="{9D8B030D-6E8A-4147-A177-3AD203B41FA5}">
                      <a16:colId xmlns:a16="http://schemas.microsoft.com/office/drawing/2014/main" val="20008"/>
                    </a:ext>
                  </a:extLst>
                </a:gridCol>
                <a:gridCol w="613066">
                  <a:extLst>
                    <a:ext uri="{9D8B030D-6E8A-4147-A177-3AD203B41FA5}">
                      <a16:colId xmlns:a16="http://schemas.microsoft.com/office/drawing/2014/main" val="20009"/>
                    </a:ext>
                  </a:extLst>
                </a:gridCol>
                <a:gridCol w="668799">
                  <a:extLst>
                    <a:ext uri="{9D8B030D-6E8A-4147-A177-3AD203B41FA5}">
                      <a16:colId xmlns:a16="http://schemas.microsoft.com/office/drawing/2014/main" val="20010"/>
                    </a:ext>
                  </a:extLst>
                </a:gridCol>
              </a:tblGrid>
              <a:tr h="172460">
                <a:tc rowSpan="2">
                  <a:txBody>
                    <a:bodyPr/>
                    <a:lstStyle/>
                    <a:p>
                      <a:pPr algn="ctr" fontAlgn="base">
                        <a:lnSpc>
                          <a:spcPts val="1600"/>
                        </a:lnSpc>
                        <a:spcAft>
                          <a:spcPts val="0"/>
                        </a:spcAft>
                      </a:pPr>
                      <a:r>
                        <a:rPr 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gridSpan="2">
                  <a:txBody>
                    <a:bodyPr/>
                    <a:lstStyle/>
                    <a:p>
                      <a:pPr algn="ctr" fontAlgn="base">
                        <a:lnSpc>
                          <a:spcPts val="1600"/>
                        </a:lnSpc>
                        <a:spcAft>
                          <a:spcPts val="0"/>
                        </a:spcAft>
                      </a:pPr>
                      <a:r>
                        <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全体計画</a:t>
                      </a:r>
                    </a:p>
                  </a:txBody>
                  <a:tcPr marL="46662" marR="46662" marT="0" marB="0"/>
                </a:tc>
                <a:tc hMerge="1">
                  <a:txBody>
                    <a:bodyPr/>
                    <a:lstStyle/>
                    <a:p>
                      <a:endParaRPr kumimoji="1" lang="ja-JP" altLang="en-US"/>
                    </a:p>
                  </a:txBody>
                  <a:tcPr/>
                </a:tc>
                <a:tc gridSpan="2">
                  <a:txBody>
                    <a:bodyPr/>
                    <a:lstStyle/>
                    <a:p>
                      <a:pPr algn="ctr" fontAlgn="base">
                        <a:lnSpc>
                          <a:spcPts val="1600"/>
                        </a:lnSpc>
                        <a:spcAft>
                          <a:spcPts val="0"/>
                        </a:spcAft>
                      </a:pPr>
                      <a:r>
                        <a:rPr 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H28</a:t>
                      </a:r>
                      <a:endPar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hMerge="1">
                  <a:txBody>
                    <a:bodyPr/>
                    <a:lstStyle/>
                    <a:p>
                      <a:endParaRPr kumimoji="1" lang="ja-JP" altLang="en-US"/>
                    </a:p>
                  </a:txBody>
                  <a:tcPr/>
                </a:tc>
                <a:tc gridSpan="2">
                  <a:txBody>
                    <a:bodyPr/>
                    <a:lstStyle/>
                    <a:p>
                      <a:pPr algn="ctr" fontAlgn="base">
                        <a:lnSpc>
                          <a:spcPts val="1600"/>
                        </a:lnSpc>
                        <a:spcAft>
                          <a:spcPts val="0"/>
                        </a:spcAft>
                      </a:pPr>
                      <a:r>
                        <a:rPr 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H29</a:t>
                      </a:r>
                      <a:endPar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hMerge="1">
                  <a:txBody>
                    <a:bodyPr/>
                    <a:lstStyle/>
                    <a:p>
                      <a:endParaRPr kumimoji="1" lang="ja-JP" altLang="en-US"/>
                    </a:p>
                  </a:txBody>
                  <a:tcPr/>
                </a:tc>
                <a:tc gridSpan="2">
                  <a:txBody>
                    <a:bodyPr/>
                    <a:lstStyle/>
                    <a:p>
                      <a:pPr algn="ctr" fontAlgn="base">
                        <a:lnSpc>
                          <a:spcPts val="1600"/>
                        </a:lnSpc>
                        <a:spcAft>
                          <a:spcPts val="0"/>
                        </a:spcAft>
                      </a:pPr>
                      <a:r>
                        <a:rPr 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H30</a:t>
                      </a:r>
                      <a:endPar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hMerge="1">
                  <a:txBody>
                    <a:bodyPr/>
                    <a:lstStyle/>
                    <a:p>
                      <a:endParaRPr kumimoji="1" lang="ja-JP" altLang="en-US"/>
                    </a:p>
                  </a:txBody>
                  <a:tcPr/>
                </a:tc>
                <a:tc gridSpan="2">
                  <a:txBody>
                    <a:bodyPr/>
                    <a:lstStyle/>
                    <a:p>
                      <a:pPr algn="ctr" fontAlgn="base">
                        <a:lnSpc>
                          <a:spcPts val="1600"/>
                        </a:lnSpc>
                        <a:spcAft>
                          <a:spcPts val="0"/>
                        </a:spcAft>
                      </a:pPr>
                      <a:r>
                        <a:rPr lang="ja-JP" alt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Ｒ</a:t>
                      </a:r>
                      <a:r>
                        <a:rPr 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lnR w="12700" cap="flat" cmpd="sng" algn="ctr">
                      <a:solidFill>
                        <a:schemeClr val="bg1"/>
                      </a:solidFill>
                      <a:prstDash val="solid"/>
                      <a:round/>
                      <a:headEnd type="none" w="med" len="med"/>
                      <a:tailEnd type="none" w="med" len="med"/>
                    </a:lnR>
                  </a:tcPr>
                </a:tc>
                <a:tc hMerge="1">
                  <a:txBody>
                    <a:bodyPr/>
                    <a:lstStyle/>
                    <a:p>
                      <a:endParaRPr kumimoji="1" lang="ja-JP" altLang="en-US"/>
                    </a:p>
                  </a:txBody>
                  <a:tcPr/>
                </a:tc>
                <a:extLst>
                  <a:ext uri="{0D108BD9-81ED-4DB2-BD59-A6C34878D82A}">
                    <a16:rowId xmlns:a16="http://schemas.microsoft.com/office/drawing/2014/main" val="10000"/>
                  </a:ext>
                </a:extLst>
              </a:tr>
              <a:tr h="145975">
                <a:tc vMerge="1">
                  <a:txBody>
                    <a:bodyPr/>
                    <a:lstStyle/>
                    <a:p>
                      <a:endParaRPr kumimoji="1" lang="ja-JP" altLang="en-US"/>
                    </a:p>
                  </a:txBody>
                  <a:tcPr/>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箇所数</a:t>
                      </a: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費</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箇所数</a:t>
                      </a: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事業費</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箇所数</a:t>
                      </a: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事業費</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箇所数</a:t>
                      </a: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事業費</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箇所数</a:t>
                      </a:r>
                    </a:p>
                  </a:txBody>
                  <a:tcPr marL="46662" marR="46662" marT="0" marB="0"/>
                </a:tc>
                <a:tc>
                  <a:txBody>
                    <a:bodyPr/>
                    <a:lstStyle/>
                    <a:p>
                      <a:pPr algn="ctr" fontAlgn="base">
                        <a:lnSpc>
                          <a:spcPts val="1600"/>
                        </a:lnSpc>
                        <a:spcAft>
                          <a:spcPts val="0"/>
                        </a:spcAft>
                      </a:pPr>
                      <a:r>
                        <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事業費</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0001"/>
                  </a:ext>
                </a:extLst>
              </a:tr>
              <a:tr h="141582">
                <a:tc>
                  <a:txBody>
                    <a:bodyPr/>
                    <a:lstStyle/>
                    <a:p>
                      <a:pPr algn="ctr" fontAlgn="base">
                        <a:lnSpc>
                          <a:spcPts val="1600"/>
                        </a:lnSpc>
                        <a:spcAft>
                          <a:spcPts val="0"/>
                        </a:spcAft>
                      </a:pPr>
                      <a:endParaRPr lang="ja-JP" sz="800"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90</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1,016,000</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17</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255,000</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36</a:t>
                      </a:r>
                    </a:p>
                  </a:txBody>
                  <a:tcPr marL="46662" marR="46662" marT="0" marB="0"/>
                </a:tc>
                <a:tc>
                  <a:txBody>
                    <a:bodyPr/>
                    <a:lstStyle/>
                    <a:p>
                      <a:pPr algn="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291,000</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41</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276,000</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62</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194,000</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0002"/>
                  </a:ext>
                </a:extLst>
              </a:tr>
              <a:tr h="141544">
                <a:tc>
                  <a:txBody>
                    <a:bodyPr/>
                    <a:lstStyle/>
                    <a:p>
                      <a:pPr algn="ctr" fontAlgn="base">
                        <a:lnSpc>
                          <a:spcPts val="1600"/>
                        </a:lnSpc>
                        <a:spcAft>
                          <a:spcPts val="0"/>
                        </a:spcAft>
                      </a:pPr>
                      <a:r>
                        <a:rPr lang="ja-JP" altLang="en-US" sz="800" b="1"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（新規着手件数）</a:t>
                      </a:r>
                      <a:endParaRPr lang="ja-JP" sz="800" b="1" kern="10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17</a:t>
                      </a: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ctr" fontAlgn="base">
                        <a:lnSpc>
                          <a:spcPts val="1600"/>
                        </a:lnSpc>
                        <a:spcAft>
                          <a:spcPts val="0"/>
                        </a:spcAft>
                      </a:pP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tc>
                <a:tc>
                  <a:txBody>
                    <a:bodyPr/>
                    <a:lstStyle/>
                    <a:p>
                      <a:pPr algn="r" fontAlgn="base">
                        <a:lnSpc>
                          <a:spcPts val="1600"/>
                        </a:lnSpc>
                        <a:spcAft>
                          <a:spcPts val="0"/>
                        </a:spcAft>
                      </a:pPr>
                      <a:endParaRPr lang="ja-JP" sz="8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46662" marR="46662" marT="0" marB="0">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0003"/>
                  </a:ext>
                </a:extLst>
              </a:tr>
            </a:tbl>
          </a:graphicData>
        </a:graphic>
      </p:graphicFrame>
      <p:sp>
        <p:nvSpPr>
          <p:cNvPr id="23" name="正方形/長方形 22"/>
          <p:cNvSpPr/>
          <p:nvPr/>
        </p:nvSpPr>
        <p:spPr>
          <a:xfrm>
            <a:off x="8186521" y="4178521"/>
            <a:ext cx="966600" cy="1814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748"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（単位：千円）</a:t>
            </a:r>
          </a:p>
        </p:txBody>
      </p:sp>
      <p:sp>
        <p:nvSpPr>
          <p:cNvPr id="25" name="正方形/長方形 24"/>
          <p:cNvSpPr/>
          <p:nvPr/>
        </p:nvSpPr>
        <p:spPr>
          <a:xfrm>
            <a:off x="8097961" y="5132562"/>
            <a:ext cx="1041120" cy="1817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5978" tIns="32989" rIns="65978" bIns="32989" anchor="ctr">
            <a:spAutoFit/>
          </a:bodyPr>
          <a:lstStyle/>
          <a:p>
            <a:pPr>
              <a:defRPr/>
            </a:pPr>
            <a:r>
              <a:rPr lang="en-US" altLang="ja-JP"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Ｒ</a:t>
            </a:r>
            <a:r>
              <a:rPr lang="en-US" altLang="ja-JP"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748"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までに</a:t>
            </a:r>
            <a:r>
              <a:rPr lang="ja-JP" altLang="en-US"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着手</a:t>
            </a:r>
            <a:endParaRPr lang="en-US" altLang="ja-JP" sz="74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71" name="正方形/長方形 2"/>
          <p:cNvSpPr>
            <a:spLocks noChangeArrowheads="1"/>
          </p:cNvSpPr>
          <p:nvPr/>
        </p:nvSpPr>
        <p:spPr bwMode="auto">
          <a:xfrm>
            <a:off x="494761" y="347761"/>
            <a:ext cx="2694969" cy="259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sz="1088" b="1">
                <a:solidFill>
                  <a:srgbClr val="006600"/>
                </a:solidFill>
                <a:latin typeface="メイリオ" panose="020B0604030504040204" pitchFamily="50" charset="-128"/>
                <a:ea typeface="メイリオ" panose="020B0604030504040204" pitchFamily="50" charset="-128"/>
              </a:rPr>
              <a:t>自然災害から府民の暮らしを守る取組み</a:t>
            </a:r>
          </a:p>
        </p:txBody>
      </p:sp>
      <p:sp>
        <p:nvSpPr>
          <p:cNvPr id="28" name="正方形/長方形 27"/>
          <p:cNvSpPr/>
          <p:nvPr/>
        </p:nvSpPr>
        <p:spPr>
          <a:xfrm>
            <a:off x="612481" y="5263921"/>
            <a:ext cx="4046760" cy="205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r>
              <a:rPr lang="ja-JP" altLang="en-US" sz="1088" b="1" dirty="0">
                <a:latin typeface="HGSｺﾞｼｯｸM" panose="020B0600000000000000" pitchFamily="50" charset="-128"/>
                <a:ea typeface="HGSｺﾞｼｯｸM" panose="020B0600000000000000" pitchFamily="50" charset="-128"/>
              </a:rPr>
              <a:t> 事業対象区域の選定方法</a:t>
            </a:r>
            <a:endParaRPr lang="ja-JP" altLang="en-US" sz="952" b="1" dirty="0">
              <a:latin typeface="HGSｺﾞｼｯｸM" panose="020B0600000000000000" pitchFamily="50" charset="-128"/>
              <a:ea typeface="HGSｺﾞｼｯｸM" panose="020B0600000000000000" pitchFamily="50" charset="-128"/>
            </a:endParaRPr>
          </a:p>
        </p:txBody>
      </p:sp>
      <p:sp>
        <p:nvSpPr>
          <p:cNvPr id="29" name="正方形/長方形 28"/>
          <p:cNvSpPr/>
          <p:nvPr/>
        </p:nvSpPr>
        <p:spPr>
          <a:xfrm>
            <a:off x="6679921" y="5263921"/>
            <a:ext cx="2520720" cy="2052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r>
              <a:rPr lang="ja-JP" altLang="en-US" sz="1088" b="1" dirty="0">
                <a:latin typeface="HGSｺﾞｼｯｸM" panose="020B0600000000000000" pitchFamily="50" charset="-128"/>
                <a:ea typeface="HGSｺﾞｼｯｸM" panose="020B0600000000000000" pitchFamily="50" charset="-128"/>
              </a:rPr>
              <a:t>実施箇所</a:t>
            </a:r>
          </a:p>
        </p:txBody>
      </p:sp>
      <p:sp>
        <p:nvSpPr>
          <p:cNvPr id="51" name="角丸四角形 50"/>
          <p:cNvSpPr/>
          <p:nvPr/>
        </p:nvSpPr>
        <p:spPr>
          <a:xfrm>
            <a:off x="753961" y="5579281"/>
            <a:ext cx="1478520" cy="1146960"/>
          </a:xfrm>
          <a:prstGeom prst="roundRect">
            <a:avLst>
              <a:gd name="adj" fmla="val 6218"/>
            </a:avLst>
          </a:prstGeom>
          <a:solidFill>
            <a:schemeClr val="accent5">
              <a:lumMod val="40000"/>
              <a:lumOff val="60000"/>
            </a:schemeClr>
          </a:solidFill>
          <a:ln w="63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endParaRPr lang="ja-JP" altLang="en-US" sz="1225"/>
          </a:p>
        </p:txBody>
      </p:sp>
      <p:sp>
        <p:nvSpPr>
          <p:cNvPr id="52" name="正方形/長方形 51"/>
          <p:cNvSpPr/>
          <p:nvPr/>
        </p:nvSpPr>
        <p:spPr>
          <a:xfrm>
            <a:off x="901920" y="5665681"/>
            <a:ext cx="336960" cy="999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山</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腹</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崩</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壊</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危</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険</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地</a:t>
            </a:r>
            <a:endParaRPr lang="en-US" altLang="ja-JP" sz="748" b="1" dirty="0">
              <a:solidFill>
                <a:srgbClr val="000000"/>
              </a:solidFill>
              <a:latin typeface="HGPｺﾞｼｯｸM" panose="020B0600000000000000" pitchFamily="50" charset="-128"/>
              <a:ea typeface="HGPｺﾞｼｯｸM" panose="020B0600000000000000" pitchFamily="50" charset="-128"/>
            </a:endParaRPr>
          </a:p>
          <a:p>
            <a:pPr algn="ctr" eaLnBrk="1" hangingPunct="1">
              <a:defRPr/>
            </a:pPr>
            <a:r>
              <a:rPr lang="ja-JP" altLang="en-US" sz="748" b="1" dirty="0">
                <a:solidFill>
                  <a:srgbClr val="000000"/>
                </a:solidFill>
                <a:latin typeface="HGPｺﾞｼｯｸM" panose="020B0600000000000000" pitchFamily="50" charset="-128"/>
                <a:ea typeface="HGPｺﾞｼｯｸM" panose="020B0600000000000000" pitchFamily="50" charset="-128"/>
              </a:rPr>
              <a:t>区</a:t>
            </a:r>
            <a:r>
              <a:rPr lang="ja-JP" altLang="en-US" sz="816" b="1" dirty="0">
                <a:solidFill>
                  <a:schemeClr val="tx1"/>
                </a:solidFill>
                <a:latin typeface="HGPｺﾞｼｯｸM" panose="020B0600000000000000" pitchFamily="50" charset="-128"/>
                <a:ea typeface="HGPｺﾞｼｯｸM" panose="020B0600000000000000" pitchFamily="50" charset="-128"/>
              </a:rPr>
              <a:t>　　　　　　　　　　　　　　　　　　　　　　　</a:t>
            </a:r>
          </a:p>
        </p:txBody>
      </p:sp>
      <p:sp>
        <p:nvSpPr>
          <p:cNvPr id="53" name="角丸四角形 52"/>
          <p:cNvSpPr/>
          <p:nvPr/>
        </p:nvSpPr>
        <p:spPr>
          <a:xfrm>
            <a:off x="593040" y="5493961"/>
            <a:ext cx="4091040" cy="1288440"/>
          </a:xfrm>
          <a:prstGeom prst="roundRect">
            <a:avLst>
              <a:gd name="adj" fmla="val 431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endParaRPr lang="ja-JP" altLang="en-US" sz="1225"/>
          </a:p>
        </p:txBody>
      </p:sp>
      <p:sp>
        <p:nvSpPr>
          <p:cNvPr id="54" name="角丸四角形 53"/>
          <p:cNvSpPr/>
          <p:nvPr/>
        </p:nvSpPr>
        <p:spPr>
          <a:xfrm>
            <a:off x="6716640" y="5509081"/>
            <a:ext cx="2484000" cy="1168560"/>
          </a:xfrm>
          <a:prstGeom prst="roundRect">
            <a:avLst>
              <a:gd name="adj" fmla="val 431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endParaRPr lang="ja-JP" altLang="en-US" sz="1225"/>
          </a:p>
        </p:txBody>
      </p:sp>
      <p:cxnSp>
        <p:nvCxnSpPr>
          <p:cNvPr id="55" name="直線コネクタ 54"/>
          <p:cNvCxnSpPr/>
          <p:nvPr/>
        </p:nvCxnSpPr>
        <p:spPr>
          <a:xfrm flipV="1">
            <a:off x="2076961" y="6145200"/>
            <a:ext cx="389880" cy="43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2464681" y="5667840"/>
            <a:ext cx="1998000" cy="96768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eaLnBrk="1" hangingPunct="1">
              <a:defRPr/>
            </a:pPr>
            <a:r>
              <a:rPr lang="ja-JP" altLang="en-US" sz="1020" b="1" dirty="0">
                <a:solidFill>
                  <a:schemeClr val="tx1"/>
                </a:solidFill>
                <a:latin typeface="HGSｺﾞｼｯｸM" panose="020B0600000000000000" pitchFamily="50" charset="-128"/>
                <a:ea typeface="HGSｺﾞｼｯｸM" panose="020B0600000000000000" pitchFamily="50" charset="-128"/>
              </a:rPr>
              <a:t>国道・府道への倒木や山腹崩壊等が懸念される森林区域</a:t>
            </a:r>
            <a:endParaRPr lang="en-US" altLang="ja-JP" sz="1020" b="1" dirty="0">
              <a:solidFill>
                <a:schemeClr val="tx1"/>
              </a:solidFill>
              <a:latin typeface="HGSｺﾞｼｯｸM" panose="020B0600000000000000" pitchFamily="50" charset="-128"/>
              <a:ea typeface="HGSｺﾞｼｯｸM" panose="020B0600000000000000" pitchFamily="50" charset="-128"/>
            </a:endParaRPr>
          </a:p>
          <a:p>
            <a:pPr algn="ctr">
              <a:lnSpc>
                <a:spcPts val="250"/>
              </a:lnSpc>
              <a:defRPr/>
            </a:pPr>
            <a:endParaRPr lang="en-US" altLang="ja-JP" sz="748" dirty="0">
              <a:solidFill>
                <a:schemeClr val="tx1"/>
              </a:solidFill>
              <a:latin typeface="HGSｺﾞｼｯｸM" panose="020B0600000000000000" pitchFamily="50" charset="-128"/>
              <a:ea typeface="HGSｺﾞｼｯｸM" panose="020B0600000000000000" pitchFamily="50" charset="-128"/>
            </a:endParaRPr>
          </a:p>
          <a:p>
            <a:pPr eaLnBrk="1" hangingPunct="1">
              <a:defRPr/>
            </a:pPr>
            <a:r>
              <a:rPr lang="ja-JP" altLang="en-US" sz="952" dirty="0">
                <a:solidFill>
                  <a:schemeClr val="tx1"/>
                </a:solidFill>
                <a:latin typeface="HGSｺﾞｼｯｸM" panose="020B0600000000000000" pitchFamily="50" charset="-128"/>
                <a:ea typeface="HGSｺﾞｼｯｸM" panose="020B0600000000000000" pitchFamily="50" charset="-128"/>
              </a:rPr>
              <a:t>　山腹崩壊危険地区に隣接する　</a:t>
            </a:r>
            <a:endParaRPr lang="en-US" altLang="ja-JP" sz="952" dirty="0">
              <a:solidFill>
                <a:schemeClr val="tx1"/>
              </a:solidFill>
              <a:latin typeface="HGSｺﾞｼｯｸM" panose="020B0600000000000000" pitchFamily="50" charset="-128"/>
              <a:ea typeface="HGSｺﾞｼｯｸM" panose="020B0600000000000000" pitchFamily="50" charset="-128"/>
            </a:endParaRPr>
          </a:p>
          <a:p>
            <a:pPr eaLnBrk="1" hangingPunct="1">
              <a:defRPr/>
            </a:pPr>
            <a:r>
              <a:rPr lang="ja-JP" altLang="en-US" sz="952" dirty="0">
                <a:solidFill>
                  <a:schemeClr val="tx1"/>
                </a:solidFill>
                <a:latin typeface="HGSｺﾞｼｯｸM" panose="020B0600000000000000" pitchFamily="50" charset="-128"/>
                <a:ea typeface="HGSｺﾞｼｯｸM" panose="020B0600000000000000" pitchFamily="50" charset="-128"/>
              </a:rPr>
              <a:t>　国道・府道：</a:t>
            </a:r>
            <a:r>
              <a:rPr lang="en-US" altLang="ja-JP" sz="952" dirty="0">
                <a:solidFill>
                  <a:schemeClr val="tx1"/>
                </a:solidFill>
                <a:latin typeface="HGSｺﾞｼｯｸM" panose="020B0600000000000000" pitchFamily="50" charset="-128"/>
                <a:ea typeface="HGSｺﾞｼｯｸM" panose="020B0600000000000000" pitchFamily="50" charset="-128"/>
              </a:rPr>
              <a:t>285</a:t>
            </a:r>
            <a:r>
              <a:rPr lang="ja-JP" altLang="en-US" sz="952" dirty="0">
                <a:solidFill>
                  <a:schemeClr val="tx1"/>
                </a:solidFill>
                <a:latin typeface="HGSｺﾞｼｯｸM" panose="020B0600000000000000" pitchFamily="50" charset="-128"/>
                <a:ea typeface="HGSｺﾞｼｯｸM" panose="020B0600000000000000" pitchFamily="50" charset="-128"/>
              </a:rPr>
              <a:t>路線</a:t>
            </a:r>
            <a:endParaRPr lang="en-US" altLang="ja-JP" sz="952" dirty="0">
              <a:solidFill>
                <a:schemeClr val="tx1"/>
              </a:solidFill>
              <a:latin typeface="HGSｺﾞｼｯｸM" panose="020B0600000000000000" pitchFamily="50" charset="-128"/>
              <a:ea typeface="HGSｺﾞｼｯｸM" panose="020B0600000000000000" pitchFamily="50" charset="-128"/>
            </a:endParaRPr>
          </a:p>
        </p:txBody>
      </p:sp>
      <p:sp>
        <p:nvSpPr>
          <p:cNvPr id="4180" name="テキスト ボックス 80"/>
          <p:cNvSpPr txBox="1">
            <a:spLocks noChangeArrowheads="1"/>
          </p:cNvSpPr>
          <p:nvPr/>
        </p:nvSpPr>
        <p:spPr bwMode="auto">
          <a:xfrm>
            <a:off x="6807361" y="5546880"/>
            <a:ext cx="1310040" cy="173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7256" tIns="28628" rIns="57256" bIns="28628">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a:lnSpc>
                <a:spcPts val="876"/>
              </a:lnSpc>
              <a:spcBef>
                <a:spcPct val="0"/>
              </a:spcBef>
              <a:buNone/>
            </a:pPr>
            <a:r>
              <a:rPr lang="ja-JP" altLang="en-US" sz="952" b="1">
                <a:latin typeface="HGSｺﾞｼｯｸM" panose="020B0600000000000000" pitchFamily="50" charset="-128"/>
                <a:ea typeface="HGSｺﾞｼｯｸM" panose="020B0600000000000000" pitchFamily="50" charset="-128"/>
              </a:rPr>
              <a:t>■事業対象区域</a:t>
            </a:r>
          </a:p>
        </p:txBody>
      </p:sp>
      <p:sp>
        <p:nvSpPr>
          <p:cNvPr id="4181" name="テキスト ボックス 80"/>
          <p:cNvSpPr txBox="1">
            <a:spLocks noChangeArrowheads="1"/>
          </p:cNvSpPr>
          <p:nvPr/>
        </p:nvSpPr>
        <p:spPr bwMode="auto">
          <a:xfrm>
            <a:off x="6807361" y="5879521"/>
            <a:ext cx="2219400" cy="519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7256" tIns="28628" rIns="57256" bIns="28628">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defTabSz="1355725"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a:lnSpc>
                <a:spcPts val="1225"/>
              </a:lnSpc>
              <a:spcBef>
                <a:spcPct val="0"/>
              </a:spcBef>
              <a:buNone/>
            </a:pPr>
            <a:r>
              <a:rPr lang="ja-JP" altLang="en-US" sz="952">
                <a:latin typeface="HGSｺﾞｼｯｸM" panose="020B0600000000000000" pitchFamily="50" charset="-128"/>
                <a:ea typeface="HGSｺﾞｼｯｸM" panose="020B0600000000000000" pitchFamily="50" charset="-128"/>
              </a:rPr>
              <a:t>●府県間を連絡する交通量の多い国道</a:t>
            </a:r>
            <a:endParaRPr lang="en-US" altLang="ja-JP" sz="952">
              <a:latin typeface="HGSｺﾞｼｯｸM" panose="020B0600000000000000" pitchFamily="50" charset="-128"/>
              <a:ea typeface="HGSｺﾞｼｯｸM" panose="020B0600000000000000" pitchFamily="50" charset="-128"/>
            </a:endParaRPr>
          </a:p>
          <a:p>
            <a:pPr>
              <a:lnSpc>
                <a:spcPts val="1225"/>
              </a:lnSpc>
              <a:spcBef>
                <a:spcPct val="0"/>
              </a:spcBef>
              <a:buNone/>
            </a:pPr>
            <a:r>
              <a:rPr lang="ja-JP" altLang="en-US" sz="952">
                <a:latin typeface="HGSｺﾞｼｯｸM" panose="020B0600000000000000" pitchFamily="50" charset="-128"/>
                <a:ea typeface="HGSｺﾞｼｯｸM" panose="020B0600000000000000" pitchFamily="50" charset="-128"/>
              </a:rPr>
              <a:t>　・府道に限定</a:t>
            </a:r>
            <a:endParaRPr lang="en-US" altLang="ja-JP" sz="952">
              <a:latin typeface="HGSｺﾞｼｯｸM" panose="020B0600000000000000" pitchFamily="50" charset="-128"/>
              <a:ea typeface="HGSｺﾞｼｯｸM" panose="020B0600000000000000" pitchFamily="50" charset="-128"/>
            </a:endParaRPr>
          </a:p>
          <a:p>
            <a:pPr>
              <a:lnSpc>
                <a:spcPts val="1225"/>
              </a:lnSpc>
              <a:spcBef>
                <a:spcPct val="0"/>
              </a:spcBef>
              <a:buNone/>
            </a:pPr>
            <a:r>
              <a:rPr lang="ja-JP" altLang="en-US" sz="952">
                <a:latin typeface="HGSｺﾞｼｯｸM" panose="020B0600000000000000" pitchFamily="50" charset="-128"/>
                <a:ea typeface="HGSｺﾞｼｯｸM" panose="020B0600000000000000" pitchFamily="50" charset="-128"/>
              </a:rPr>
              <a:t>　対象：</a:t>
            </a:r>
            <a:r>
              <a:rPr lang="en-US" altLang="ja-JP" sz="952">
                <a:latin typeface="HGSｺﾞｼｯｸM" panose="020B0600000000000000" pitchFamily="50" charset="-128"/>
                <a:ea typeface="HGSｺﾞｼｯｸM" panose="020B0600000000000000" pitchFamily="50" charset="-128"/>
              </a:rPr>
              <a:t>20</a:t>
            </a:r>
            <a:r>
              <a:rPr lang="ja-JP" altLang="en-US" sz="952">
                <a:latin typeface="HGSｺﾞｼｯｸM" panose="020B0600000000000000" pitchFamily="50" charset="-128"/>
                <a:ea typeface="HGSｺﾞｼｯｸM" panose="020B0600000000000000" pitchFamily="50" charset="-128"/>
              </a:rPr>
              <a:t>路線</a:t>
            </a:r>
          </a:p>
        </p:txBody>
      </p:sp>
      <p:sp>
        <p:nvSpPr>
          <p:cNvPr id="59" name="正方形/長方形 58"/>
          <p:cNvSpPr/>
          <p:nvPr/>
        </p:nvSpPr>
        <p:spPr>
          <a:xfrm>
            <a:off x="1358761" y="5665681"/>
            <a:ext cx="741960" cy="999000"/>
          </a:xfrm>
          <a:prstGeom prst="rect">
            <a:avLst/>
          </a:prstGeom>
          <a:solidFill>
            <a:schemeClr val="bg1"/>
          </a:solid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eaLnBrk="1" hangingPunct="1">
              <a:defRPr/>
            </a:pPr>
            <a:r>
              <a:rPr lang="ja-JP" altLang="en-US" sz="1020" b="1" dirty="0">
                <a:solidFill>
                  <a:schemeClr val="tx1"/>
                </a:solidFill>
                <a:latin typeface="HGSｺﾞｼｯｸM" panose="020B0600000000000000" pitchFamily="50" charset="-128"/>
                <a:ea typeface="HGSｺﾞｼｯｸM" panose="020B0600000000000000" pitchFamily="50" charset="-128"/>
              </a:rPr>
              <a:t>府域全体</a:t>
            </a:r>
          </a:p>
          <a:p>
            <a:pPr eaLnBrk="1" hangingPunct="1">
              <a:defRPr/>
            </a:pPr>
            <a:endParaRPr lang="en-US" altLang="ja-JP" sz="748" dirty="0">
              <a:solidFill>
                <a:schemeClr val="tx1"/>
              </a:solidFill>
              <a:latin typeface="HGSｺﾞｼｯｸM" panose="020B0600000000000000" pitchFamily="50" charset="-128"/>
              <a:ea typeface="HGSｺﾞｼｯｸM" panose="020B0600000000000000" pitchFamily="50" charset="-128"/>
            </a:endParaRPr>
          </a:p>
          <a:p>
            <a:pPr algn="ctr" eaLnBrk="1" hangingPunct="1">
              <a:defRPr/>
            </a:pPr>
            <a:r>
              <a:rPr lang="en-US" altLang="ja-JP" sz="952" dirty="0">
                <a:solidFill>
                  <a:schemeClr val="tx1"/>
                </a:solidFill>
                <a:latin typeface="HGSｺﾞｼｯｸM" panose="020B0600000000000000" pitchFamily="50" charset="-128"/>
                <a:ea typeface="HGSｺﾞｼｯｸM" panose="020B0600000000000000" pitchFamily="50" charset="-128"/>
              </a:rPr>
              <a:t>691</a:t>
            </a:r>
            <a:r>
              <a:rPr lang="ja-JP" altLang="en-US" sz="952" dirty="0">
                <a:solidFill>
                  <a:schemeClr val="tx1"/>
                </a:solidFill>
                <a:latin typeface="HGSｺﾞｼｯｸM" panose="020B0600000000000000" pitchFamily="50" charset="-128"/>
                <a:ea typeface="HGSｺﾞｼｯｸM" panose="020B0600000000000000" pitchFamily="50" charset="-128"/>
              </a:rPr>
              <a:t>地区</a:t>
            </a:r>
          </a:p>
          <a:p>
            <a:pPr algn="ctr" eaLnBrk="1" hangingPunct="1">
              <a:defRPr/>
            </a:pPr>
            <a:r>
              <a:rPr lang="ja-JP" altLang="en-US" sz="952" dirty="0">
                <a:solidFill>
                  <a:schemeClr val="tx1"/>
                </a:solidFill>
                <a:latin typeface="HGSｺﾞｼｯｸM" panose="020B0600000000000000" pitchFamily="50" charset="-128"/>
                <a:ea typeface="HGSｺﾞｼｯｸM" panose="020B0600000000000000" pitchFamily="50" charset="-128"/>
              </a:rPr>
              <a:t>面積  </a:t>
            </a:r>
            <a:r>
              <a:rPr lang="en-US" altLang="ja-JP" sz="952" dirty="0">
                <a:solidFill>
                  <a:schemeClr val="tx1"/>
                </a:solidFill>
                <a:latin typeface="HGSｺﾞｼｯｸM" panose="020B0600000000000000" pitchFamily="50" charset="-128"/>
                <a:ea typeface="HGSｺﾞｼｯｸM" panose="020B0600000000000000" pitchFamily="50" charset="-128"/>
              </a:rPr>
              <a:t>7,900ha</a:t>
            </a:r>
          </a:p>
          <a:p>
            <a:pPr algn="ctr" eaLnBrk="1" hangingPunct="1">
              <a:defRPr/>
            </a:pPr>
            <a:endParaRPr lang="en-US" altLang="ja-JP" sz="748" dirty="0">
              <a:solidFill>
                <a:schemeClr val="tx1"/>
              </a:solidFill>
              <a:latin typeface="HGSｺﾞｼｯｸM" panose="020B0600000000000000" pitchFamily="50" charset="-128"/>
              <a:ea typeface="HGSｺﾞｼｯｸM" panose="020B0600000000000000" pitchFamily="50" charset="-128"/>
            </a:endParaRPr>
          </a:p>
        </p:txBody>
      </p:sp>
      <p:sp>
        <p:nvSpPr>
          <p:cNvPr id="37" name="ストライプ矢印 36"/>
          <p:cNvSpPr/>
          <p:nvPr/>
        </p:nvSpPr>
        <p:spPr>
          <a:xfrm>
            <a:off x="4850401" y="5263920"/>
            <a:ext cx="1817640" cy="574560"/>
          </a:xfrm>
          <a:prstGeom prst="striped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7256" tIns="28628" rIns="57256" bIns="28628" anchor="ctr"/>
          <a:lstStyle/>
          <a:p>
            <a:pPr algn="ctr">
              <a:lnSpc>
                <a:spcPts val="1002"/>
              </a:lnSpc>
              <a:defRPr/>
            </a:pPr>
            <a:r>
              <a:rPr lang="ja-JP" altLang="en-US" sz="1020" b="1" dirty="0">
                <a:solidFill>
                  <a:schemeClr val="bg1"/>
                </a:solidFill>
                <a:latin typeface="HGSｺﾞｼｯｸM" panose="020B0600000000000000" pitchFamily="50" charset="-128"/>
                <a:ea typeface="HGSｺﾞｼｯｸM" panose="020B0600000000000000" pitchFamily="50" charset="-128"/>
              </a:rPr>
              <a:t>事業実施</a:t>
            </a:r>
            <a:endParaRPr lang="en-US" altLang="ja-JP" sz="1020" b="1" dirty="0">
              <a:solidFill>
                <a:schemeClr val="bg1"/>
              </a:solidFill>
              <a:latin typeface="HGSｺﾞｼｯｸM" panose="020B0600000000000000" pitchFamily="50" charset="-128"/>
              <a:ea typeface="HGSｺﾞｼｯｸM" panose="020B0600000000000000" pitchFamily="50" charset="-128"/>
            </a:endParaRPr>
          </a:p>
        </p:txBody>
      </p:sp>
      <p:sp>
        <p:nvSpPr>
          <p:cNvPr id="38" name="正方形/長方形 37"/>
          <p:cNvSpPr/>
          <p:nvPr/>
        </p:nvSpPr>
        <p:spPr>
          <a:xfrm>
            <a:off x="5027521" y="5746681"/>
            <a:ext cx="1198800" cy="177120"/>
          </a:xfrm>
          <a:prstGeom prst="rect">
            <a:avLst/>
          </a:prstGeom>
          <a:noFill/>
          <a:ln w="25400" cap="flat" cmpd="sng" algn="ctr">
            <a:noFill/>
            <a:prstDash val="solid"/>
          </a:ln>
          <a:effectLst/>
        </p:spPr>
        <p:txBody>
          <a:bodyPr lIns="57256" tIns="28628" rIns="57256" bIns="28628" anchor="ctr"/>
          <a:lstStyle>
            <a:defPPr>
              <a:defRPr lang="ja-JP"/>
            </a:defPPr>
            <a:lvl1pPr algn="l" defTabSz="1355725" rtl="0" eaLnBrk="0" fontAlgn="base" hangingPunct="0">
              <a:spcBef>
                <a:spcPct val="0"/>
              </a:spcBef>
              <a:spcAft>
                <a:spcPct val="0"/>
              </a:spcAft>
              <a:defRPr kumimoji="1" sz="2700" kern="1200">
                <a:solidFill>
                  <a:schemeClr val="tx1"/>
                </a:solidFill>
                <a:latin typeface="Calibri" pitchFamily="34" charset="0"/>
                <a:ea typeface="ＭＳ Ｐゴシック" pitchFamily="50" charset="-128"/>
                <a:cs typeface="+mn-cs"/>
              </a:defRPr>
            </a:lvl1pPr>
            <a:lvl2pPr marL="677863" indent="-192088" algn="l" defTabSz="1355725" rtl="0" eaLnBrk="0" fontAlgn="base" hangingPunct="0">
              <a:spcBef>
                <a:spcPct val="0"/>
              </a:spcBef>
              <a:spcAft>
                <a:spcPct val="0"/>
              </a:spcAft>
              <a:defRPr kumimoji="1" sz="2700" kern="1200">
                <a:solidFill>
                  <a:schemeClr val="tx1"/>
                </a:solidFill>
                <a:latin typeface="Calibri" pitchFamily="34" charset="0"/>
                <a:ea typeface="ＭＳ Ｐゴシック" pitchFamily="50" charset="-128"/>
                <a:cs typeface="+mn-cs"/>
              </a:defRPr>
            </a:lvl2pPr>
            <a:lvl3pPr marL="1355725" indent="-385763" algn="l" defTabSz="1355725" rtl="0" eaLnBrk="0" fontAlgn="base" hangingPunct="0">
              <a:spcBef>
                <a:spcPct val="0"/>
              </a:spcBef>
              <a:spcAft>
                <a:spcPct val="0"/>
              </a:spcAft>
              <a:defRPr kumimoji="1" sz="2700" kern="1200">
                <a:solidFill>
                  <a:schemeClr val="tx1"/>
                </a:solidFill>
                <a:latin typeface="Calibri" pitchFamily="34" charset="0"/>
                <a:ea typeface="ＭＳ Ｐゴシック" pitchFamily="50" charset="-128"/>
                <a:cs typeface="+mn-cs"/>
              </a:defRPr>
            </a:lvl3pPr>
            <a:lvl4pPr marL="2035175" indent="-579438" algn="l" defTabSz="1355725" rtl="0" eaLnBrk="0" fontAlgn="base" hangingPunct="0">
              <a:spcBef>
                <a:spcPct val="0"/>
              </a:spcBef>
              <a:spcAft>
                <a:spcPct val="0"/>
              </a:spcAft>
              <a:defRPr kumimoji="1" sz="2700" kern="1200">
                <a:solidFill>
                  <a:schemeClr val="tx1"/>
                </a:solidFill>
                <a:latin typeface="Calibri" pitchFamily="34" charset="0"/>
                <a:ea typeface="ＭＳ Ｐゴシック" pitchFamily="50" charset="-128"/>
                <a:cs typeface="+mn-cs"/>
              </a:defRPr>
            </a:lvl4pPr>
            <a:lvl5pPr marL="2713038" indent="-773113" algn="l" defTabSz="1355725" rtl="0" eaLnBrk="0" fontAlgn="base" hangingPunct="0">
              <a:spcBef>
                <a:spcPct val="0"/>
              </a:spcBef>
              <a:spcAft>
                <a:spcPct val="0"/>
              </a:spcAft>
              <a:defRPr kumimoji="1" sz="27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2700"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sz="2700"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sz="2700"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sz="2700" kern="1200">
                <a:solidFill>
                  <a:schemeClr val="tx1"/>
                </a:solidFill>
                <a:latin typeface="Calibri" pitchFamily="34" charset="0"/>
                <a:ea typeface="ＭＳ Ｐゴシック" pitchFamily="50" charset="-128"/>
                <a:cs typeface="+mn-cs"/>
              </a:defRPr>
            </a:lvl9pPr>
          </a:lstStyle>
          <a:p>
            <a:pPr algn="ctr" eaLnBrk="1" hangingPunct="1">
              <a:spcAft>
                <a:spcPts val="0"/>
              </a:spcAft>
              <a:defRPr/>
            </a:pPr>
            <a:r>
              <a:rPr lang="ja-JP" altLang="en-US" sz="748" b="1" u="sng" kern="100" dirty="0">
                <a:latin typeface="メイリオ" panose="020B0604030504040204" pitchFamily="50" charset="-128"/>
                <a:ea typeface="メイリオ" panose="020B0604030504040204" pitchFamily="50" charset="-128"/>
                <a:cs typeface="メイリオ" panose="020B0604030504040204" pitchFamily="50" charset="-128"/>
              </a:rPr>
              <a:t>森林病虫害の拡大</a:t>
            </a:r>
            <a:endParaRPr lang="en-US" altLang="ja-JP" sz="748" b="1" u="sng" kern="1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Aft>
                <a:spcPts val="0"/>
              </a:spcAft>
              <a:defRPr/>
            </a:pPr>
            <a:r>
              <a:rPr lang="ja-JP" altLang="en-US" sz="748" b="1" u="sng" kern="100" dirty="0">
                <a:latin typeface="メイリオ" panose="020B0604030504040204" pitchFamily="50" charset="-128"/>
                <a:ea typeface="メイリオ" panose="020B0604030504040204" pitchFamily="50" charset="-128"/>
                <a:cs typeface="メイリオ" panose="020B0604030504040204" pitchFamily="50" charset="-128"/>
              </a:rPr>
              <a:t>放置竹林の拡大</a:t>
            </a:r>
          </a:p>
        </p:txBody>
      </p:sp>
      <p:pic>
        <p:nvPicPr>
          <p:cNvPr id="4185" name="Picture 32" descr="\\G2004ws000001\I\治山Ｇ\23年度関係\23 森林病害虫\14 ナラ枯れ関連\高槻市日吉台写真\IMG_6987（日吉台）.JPG"/>
          <p:cNvPicPr>
            <a:picLocks noChangeAspect="1" noChangeArrowheads="1"/>
          </p:cNvPicPr>
          <p:nvPr/>
        </p:nvPicPr>
        <p:blipFill>
          <a:blip r:embed="rId4" cstate="print">
            <a:extLst>
              <a:ext uri="{28A0092B-C50C-407E-A947-70E740481C1C}">
                <a14:useLocalDpi xmlns:a14="http://schemas.microsoft.com/office/drawing/2010/main" val="0"/>
              </a:ext>
            </a:extLst>
          </a:blip>
          <a:srcRect r="10947"/>
          <a:stretch>
            <a:fillRect/>
          </a:stretch>
        </p:blipFill>
        <p:spPr bwMode="auto">
          <a:xfrm>
            <a:off x="5080441" y="5964841"/>
            <a:ext cx="1145880" cy="870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円/楕円 39"/>
          <p:cNvSpPr>
            <a:spLocks noChangeAspect="1"/>
          </p:cNvSpPr>
          <p:nvPr/>
        </p:nvSpPr>
        <p:spPr>
          <a:xfrm rot="527101">
            <a:off x="5262961" y="6289921"/>
            <a:ext cx="421200" cy="277560"/>
          </a:xfrm>
          <a:prstGeom prst="ellipse">
            <a:avLst/>
          </a:prstGeom>
          <a:solidFill>
            <a:srgbClr val="FF0000">
              <a:alpha val="0"/>
            </a:srgbClr>
          </a:solidFill>
          <a:ln w="476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algn="l" defTabSz="1355725" rtl="0" eaLnBrk="0" fontAlgn="base" hangingPunct="0">
              <a:spcBef>
                <a:spcPct val="0"/>
              </a:spcBef>
              <a:spcAft>
                <a:spcPct val="0"/>
              </a:spcAft>
              <a:defRPr kumimoji="1" sz="2700" kern="1200">
                <a:solidFill>
                  <a:schemeClr val="lt1"/>
                </a:solidFill>
                <a:latin typeface="+mn-lt"/>
                <a:ea typeface="+mn-ea"/>
                <a:cs typeface="+mn-cs"/>
              </a:defRPr>
            </a:lvl1pPr>
            <a:lvl2pPr marL="677863" indent="-192088" algn="l" defTabSz="1355725" rtl="0" eaLnBrk="0" fontAlgn="base" hangingPunct="0">
              <a:spcBef>
                <a:spcPct val="0"/>
              </a:spcBef>
              <a:spcAft>
                <a:spcPct val="0"/>
              </a:spcAft>
              <a:defRPr kumimoji="1" sz="2700" kern="1200">
                <a:solidFill>
                  <a:schemeClr val="lt1"/>
                </a:solidFill>
                <a:latin typeface="+mn-lt"/>
                <a:ea typeface="+mn-ea"/>
                <a:cs typeface="+mn-cs"/>
              </a:defRPr>
            </a:lvl2pPr>
            <a:lvl3pPr marL="1355725" indent="-385763" algn="l" defTabSz="1355725" rtl="0" eaLnBrk="0" fontAlgn="base" hangingPunct="0">
              <a:spcBef>
                <a:spcPct val="0"/>
              </a:spcBef>
              <a:spcAft>
                <a:spcPct val="0"/>
              </a:spcAft>
              <a:defRPr kumimoji="1" sz="2700" kern="1200">
                <a:solidFill>
                  <a:schemeClr val="lt1"/>
                </a:solidFill>
                <a:latin typeface="+mn-lt"/>
                <a:ea typeface="+mn-ea"/>
                <a:cs typeface="+mn-cs"/>
              </a:defRPr>
            </a:lvl3pPr>
            <a:lvl4pPr marL="2035175" indent="-579438" algn="l" defTabSz="1355725" rtl="0" eaLnBrk="0" fontAlgn="base" hangingPunct="0">
              <a:spcBef>
                <a:spcPct val="0"/>
              </a:spcBef>
              <a:spcAft>
                <a:spcPct val="0"/>
              </a:spcAft>
              <a:defRPr kumimoji="1" sz="2700" kern="1200">
                <a:solidFill>
                  <a:schemeClr val="lt1"/>
                </a:solidFill>
                <a:latin typeface="+mn-lt"/>
                <a:ea typeface="+mn-ea"/>
                <a:cs typeface="+mn-cs"/>
              </a:defRPr>
            </a:lvl4pPr>
            <a:lvl5pPr marL="2713038" indent="-773113" algn="l" defTabSz="1355725" rtl="0" eaLnBrk="0" fontAlgn="base" hangingPunct="0">
              <a:spcBef>
                <a:spcPct val="0"/>
              </a:spcBef>
              <a:spcAft>
                <a:spcPct val="0"/>
              </a:spcAft>
              <a:defRPr kumimoji="1" sz="2700" kern="1200">
                <a:solidFill>
                  <a:schemeClr val="lt1"/>
                </a:solidFill>
                <a:latin typeface="+mn-lt"/>
                <a:ea typeface="+mn-ea"/>
                <a:cs typeface="+mn-cs"/>
              </a:defRPr>
            </a:lvl5pPr>
            <a:lvl6pPr marL="2286000" algn="l" defTabSz="914400" rtl="0" eaLnBrk="1" latinLnBrk="0" hangingPunct="1">
              <a:defRPr kumimoji="1" sz="2700" kern="1200">
                <a:solidFill>
                  <a:schemeClr val="lt1"/>
                </a:solidFill>
                <a:latin typeface="+mn-lt"/>
                <a:ea typeface="+mn-ea"/>
                <a:cs typeface="+mn-cs"/>
              </a:defRPr>
            </a:lvl6pPr>
            <a:lvl7pPr marL="2743200" algn="l" defTabSz="914400" rtl="0" eaLnBrk="1" latinLnBrk="0" hangingPunct="1">
              <a:defRPr kumimoji="1" sz="2700" kern="1200">
                <a:solidFill>
                  <a:schemeClr val="lt1"/>
                </a:solidFill>
                <a:latin typeface="+mn-lt"/>
                <a:ea typeface="+mn-ea"/>
                <a:cs typeface="+mn-cs"/>
              </a:defRPr>
            </a:lvl7pPr>
            <a:lvl8pPr marL="3200400" algn="l" defTabSz="914400" rtl="0" eaLnBrk="1" latinLnBrk="0" hangingPunct="1">
              <a:defRPr kumimoji="1" sz="2700" kern="1200">
                <a:solidFill>
                  <a:schemeClr val="lt1"/>
                </a:solidFill>
                <a:latin typeface="+mn-lt"/>
                <a:ea typeface="+mn-ea"/>
                <a:cs typeface="+mn-cs"/>
              </a:defRPr>
            </a:lvl8pPr>
            <a:lvl9pPr marL="3657600" algn="l" defTabSz="914400" rtl="0" eaLnBrk="1" latinLnBrk="0" hangingPunct="1">
              <a:defRPr kumimoji="1" sz="2700" kern="1200">
                <a:solidFill>
                  <a:schemeClr val="lt1"/>
                </a:solidFill>
                <a:latin typeface="+mn-lt"/>
                <a:ea typeface="+mn-ea"/>
                <a:cs typeface="+mn-cs"/>
              </a:defRPr>
            </a:lvl9pPr>
          </a:lstStyle>
          <a:p>
            <a:pPr algn="ctr">
              <a:defRPr/>
            </a:pPr>
            <a:endParaRPr lang="ja-JP" altLang="en-US" sz="1837" dirty="0">
              <a:solidFill>
                <a:schemeClr val="tx1"/>
              </a:solidFill>
            </a:endParaRPr>
          </a:p>
        </p:txBody>
      </p:sp>
      <p:sp>
        <p:nvSpPr>
          <p:cNvPr id="41" name="円/楕円 40"/>
          <p:cNvSpPr>
            <a:spLocks noChangeAspect="1"/>
          </p:cNvSpPr>
          <p:nvPr/>
        </p:nvSpPr>
        <p:spPr>
          <a:xfrm rot="2533357">
            <a:off x="5827801" y="6147361"/>
            <a:ext cx="221400" cy="158760"/>
          </a:xfrm>
          <a:prstGeom prst="ellipse">
            <a:avLst/>
          </a:prstGeom>
          <a:solidFill>
            <a:srgbClr val="FF0000">
              <a:alpha val="0"/>
            </a:srgbClr>
          </a:solidFill>
          <a:ln w="476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algn="l" defTabSz="1355725" rtl="0" eaLnBrk="0" fontAlgn="base" hangingPunct="0">
              <a:spcBef>
                <a:spcPct val="0"/>
              </a:spcBef>
              <a:spcAft>
                <a:spcPct val="0"/>
              </a:spcAft>
              <a:defRPr kumimoji="1" sz="2700" kern="1200">
                <a:solidFill>
                  <a:schemeClr val="lt1"/>
                </a:solidFill>
                <a:latin typeface="+mn-lt"/>
                <a:ea typeface="+mn-ea"/>
                <a:cs typeface="+mn-cs"/>
              </a:defRPr>
            </a:lvl1pPr>
            <a:lvl2pPr marL="677863" indent="-192088" algn="l" defTabSz="1355725" rtl="0" eaLnBrk="0" fontAlgn="base" hangingPunct="0">
              <a:spcBef>
                <a:spcPct val="0"/>
              </a:spcBef>
              <a:spcAft>
                <a:spcPct val="0"/>
              </a:spcAft>
              <a:defRPr kumimoji="1" sz="2700" kern="1200">
                <a:solidFill>
                  <a:schemeClr val="lt1"/>
                </a:solidFill>
                <a:latin typeface="+mn-lt"/>
                <a:ea typeface="+mn-ea"/>
                <a:cs typeface="+mn-cs"/>
              </a:defRPr>
            </a:lvl2pPr>
            <a:lvl3pPr marL="1355725" indent="-385763" algn="l" defTabSz="1355725" rtl="0" eaLnBrk="0" fontAlgn="base" hangingPunct="0">
              <a:spcBef>
                <a:spcPct val="0"/>
              </a:spcBef>
              <a:spcAft>
                <a:spcPct val="0"/>
              </a:spcAft>
              <a:defRPr kumimoji="1" sz="2700" kern="1200">
                <a:solidFill>
                  <a:schemeClr val="lt1"/>
                </a:solidFill>
                <a:latin typeface="+mn-lt"/>
                <a:ea typeface="+mn-ea"/>
                <a:cs typeface="+mn-cs"/>
              </a:defRPr>
            </a:lvl3pPr>
            <a:lvl4pPr marL="2035175" indent="-579438" algn="l" defTabSz="1355725" rtl="0" eaLnBrk="0" fontAlgn="base" hangingPunct="0">
              <a:spcBef>
                <a:spcPct val="0"/>
              </a:spcBef>
              <a:spcAft>
                <a:spcPct val="0"/>
              </a:spcAft>
              <a:defRPr kumimoji="1" sz="2700" kern="1200">
                <a:solidFill>
                  <a:schemeClr val="lt1"/>
                </a:solidFill>
                <a:latin typeface="+mn-lt"/>
                <a:ea typeface="+mn-ea"/>
                <a:cs typeface="+mn-cs"/>
              </a:defRPr>
            </a:lvl4pPr>
            <a:lvl5pPr marL="2713038" indent="-773113" algn="l" defTabSz="1355725" rtl="0" eaLnBrk="0" fontAlgn="base" hangingPunct="0">
              <a:spcBef>
                <a:spcPct val="0"/>
              </a:spcBef>
              <a:spcAft>
                <a:spcPct val="0"/>
              </a:spcAft>
              <a:defRPr kumimoji="1" sz="2700" kern="1200">
                <a:solidFill>
                  <a:schemeClr val="lt1"/>
                </a:solidFill>
                <a:latin typeface="+mn-lt"/>
                <a:ea typeface="+mn-ea"/>
                <a:cs typeface="+mn-cs"/>
              </a:defRPr>
            </a:lvl5pPr>
            <a:lvl6pPr marL="2286000" algn="l" defTabSz="914400" rtl="0" eaLnBrk="1" latinLnBrk="0" hangingPunct="1">
              <a:defRPr kumimoji="1" sz="2700" kern="1200">
                <a:solidFill>
                  <a:schemeClr val="lt1"/>
                </a:solidFill>
                <a:latin typeface="+mn-lt"/>
                <a:ea typeface="+mn-ea"/>
                <a:cs typeface="+mn-cs"/>
              </a:defRPr>
            </a:lvl6pPr>
            <a:lvl7pPr marL="2743200" algn="l" defTabSz="914400" rtl="0" eaLnBrk="1" latinLnBrk="0" hangingPunct="1">
              <a:defRPr kumimoji="1" sz="2700" kern="1200">
                <a:solidFill>
                  <a:schemeClr val="lt1"/>
                </a:solidFill>
                <a:latin typeface="+mn-lt"/>
                <a:ea typeface="+mn-ea"/>
                <a:cs typeface="+mn-cs"/>
              </a:defRPr>
            </a:lvl7pPr>
            <a:lvl8pPr marL="3200400" algn="l" defTabSz="914400" rtl="0" eaLnBrk="1" latinLnBrk="0" hangingPunct="1">
              <a:defRPr kumimoji="1" sz="2700" kern="1200">
                <a:solidFill>
                  <a:schemeClr val="lt1"/>
                </a:solidFill>
                <a:latin typeface="+mn-lt"/>
                <a:ea typeface="+mn-ea"/>
                <a:cs typeface="+mn-cs"/>
              </a:defRPr>
            </a:lvl8pPr>
            <a:lvl9pPr marL="3657600" algn="l" defTabSz="914400" rtl="0" eaLnBrk="1" latinLnBrk="0" hangingPunct="1">
              <a:defRPr kumimoji="1" sz="2700" kern="1200">
                <a:solidFill>
                  <a:schemeClr val="lt1"/>
                </a:solidFill>
                <a:latin typeface="+mn-lt"/>
                <a:ea typeface="+mn-ea"/>
                <a:cs typeface="+mn-cs"/>
              </a:defRPr>
            </a:lvl9pPr>
          </a:lstStyle>
          <a:p>
            <a:pPr algn="ctr">
              <a:defRPr/>
            </a:pPr>
            <a:endParaRPr lang="ja-JP" altLang="en-US" sz="1837" dirty="0">
              <a:solidFill>
                <a:schemeClr val="tx1"/>
              </a:solidFill>
            </a:endParaRPr>
          </a:p>
        </p:txBody>
      </p:sp>
      <p:sp>
        <p:nvSpPr>
          <p:cNvPr id="35" name="正方形/長方形 34"/>
          <p:cNvSpPr/>
          <p:nvPr/>
        </p:nvSpPr>
        <p:spPr>
          <a:xfrm>
            <a:off x="6129120" y="6606361"/>
            <a:ext cx="734400" cy="25164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816"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（高槻市）</a:t>
            </a:r>
            <a:endParaRPr lang="en-US" altLang="ja-JP" sz="816"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8676841" y="268921"/>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a:solidFill>
                  <a:schemeClr val="tx1"/>
                </a:solidFill>
              </a:rPr>
              <a:t>（２）</a:t>
            </a:r>
            <a:r>
              <a:rPr lang="ja-JP" altLang="en-US" sz="1225" b="1" dirty="0" smtClean="0">
                <a:solidFill>
                  <a:schemeClr val="tx1"/>
                </a:solidFill>
              </a:rPr>
              <a:t>－１</a:t>
            </a:r>
            <a:endParaRPr lang="ja-JP" altLang="en-US" sz="1225" b="1" dirty="0">
              <a:solidFill>
                <a:schemeClr val="tx1"/>
              </a:solidFill>
            </a:endParaRPr>
          </a:p>
        </p:txBody>
      </p:sp>
    </p:spTree>
    <p:extLst>
      <p:ext uri="{BB962C8B-B14F-4D97-AF65-F5344CB8AC3E}">
        <p14:creationId xmlns:p14="http://schemas.microsoft.com/office/powerpoint/2010/main" val="390482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直線コネクタ 36"/>
          <p:cNvCxnSpPr/>
          <p:nvPr/>
        </p:nvCxnSpPr>
        <p:spPr>
          <a:xfrm>
            <a:off x="200472" y="692696"/>
            <a:ext cx="950400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5" name="正方形/長方形 17"/>
          <p:cNvSpPr>
            <a:spLocks noChangeArrowheads="1"/>
          </p:cNvSpPr>
          <p:nvPr/>
        </p:nvSpPr>
        <p:spPr bwMode="auto">
          <a:xfrm>
            <a:off x="180588" y="254671"/>
            <a:ext cx="6978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kumimoji="1" sz="48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41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36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3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3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9pPr>
          </a:lstStyle>
          <a:p>
            <a:pPr>
              <a:spcBef>
                <a:spcPct val="0"/>
              </a:spcBef>
              <a:buNone/>
            </a:pPr>
            <a:r>
              <a:rPr lang="ja-JP" altLang="en-US" sz="2000" b="1" dirty="0" smtClean="0">
                <a:latin typeface="メイリオ" pitchFamily="50" charset="-128"/>
                <a:ea typeface="メイリオ" pitchFamily="50" charset="-128"/>
                <a:cs typeface="メイリオ" pitchFamily="50" charset="-128"/>
              </a:rPr>
              <a:t>主要</a:t>
            </a:r>
            <a:r>
              <a:rPr lang="ja-JP" altLang="en-US" sz="2000" b="1" dirty="0">
                <a:latin typeface="メイリオ" pitchFamily="50" charset="-128"/>
                <a:ea typeface="メイリオ" pitchFamily="50" charset="-128"/>
                <a:cs typeface="メイリオ" pitchFamily="50" charset="-128"/>
              </a:rPr>
              <a:t>道路沿いにおける倒木対策</a:t>
            </a:r>
            <a:r>
              <a:rPr lang="ja-JP" altLang="en-US" sz="2000" b="1" dirty="0" smtClean="0">
                <a:latin typeface="メイリオ" pitchFamily="50" charset="-128"/>
                <a:ea typeface="メイリオ" pitchFamily="50" charset="-128"/>
                <a:cs typeface="メイリオ" pitchFamily="50" charset="-128"/>
              </a:rPr>
              <a:t>事業</a:t>
            </a:r>
            <a:r>
              <a:rPr lang="ja-JP" altLang="en-US" sz="2000" b="1" dirty="0" smtClean="0">
                <a:latin typeface="Meiryo UI" pitchFamily="50" charset="-128"/>
                <a:ea typeface="Meiryo UI" pitchFamily="50" charset="-128"/>
                <a:cs typeface="Meiryo UI" pitchFamily="50" charset="-128"/>
              </a:rPr>
              <a:t>の効果検証</a:t>
            </a:r>
            <a:endParaRPr lang="ja-JP" altLang="en-US" sz="2000" b="1" dirty="0">
              <a:latin typeface="Meiryo UI" pitchFamily="50" charset="-128"/>
              <a:ea typeface="Meiryo UI" pitchFamily="50" charset="-128"/>
              <a:cs typeface="Meiryo UI" pitchFamily="50" charset="-128"/>
            </a:endParaRPr>
          </a:p>
        </p:txBody>
      </p:sp>
      <p:sp>
        <p:nvSpPr>
          <p:cNvPr id="8" name="コンテンツ プレースホルダー 2"/>
          <p:cNvSpPr txBox="1">
            <a:spLocks/>
          </p:cNvSpPr>
          <p:nvPr/>
        </p:nvSpPr>
        <p:spPr>
          <a:xfrm>
            <a:off x="-23552" y="692696"/>
            <a:ext cx="3032336" cy="46349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600" dirty="0" smtClean="0">
                <a:latin typeface="+mj-ea"/>
              </a:rPr>
              <a:t>事業実施数量と事業費</a:t>
            </a:r>
            <a:endParaRPr lang="en-US" altLang="ja-JP" sz="1600" dirty="0" smtClean="0">
              <a:latin typeface="+mj-ea"/>
            </a:endParaRPr>
          </a:p>
        </p:txBody>
      </p:sp>
      <p:sp>
        <p:nvSpPr>
          <p:cNvPr id="10" name="コンテンツ プレースホルダー 2"/>
          <p:cNvSpPr txBox="1">
            <a:spLocks/>
          </p:cNvSpPr>
          <p:nvPr/>
        </p:nvSpPr>
        <p:spPr>
          <a:xfrm>
            <a:off x="5097016" y="2924944"/>
            <a:ext cx="5173052" cy="46349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200" dirty="0" smtClean="0">
                <a:latin typeface="ＭＳ Ｐ明朝" panose="02020600040205080304" pitchFamily="18" charset="-128"/>
                <a:ea typeface="ＭＳ Ｐ明朝" panose="02020600040205080304" pitchFamily="18" charset="-128"/>
              </a:rPr>
              <a:t>※</a:t>
            </a:r>
            <a:r>
              <a:rPr lang="ja-JP" altLang="en-US" sz="1200" dirty="0" smtClean="0">
                <a:latin typeface="ＭＳ Ｐ明朝" panose="02020600040205080304" pitchFamily="18" charset="-128"/>
                <a:ea typeface="ＭＳ Ｐ明朝" panose="02020600040205080304" pitchFamily="18" charset="-128"/>
              </a:rPr>
              <a:t>　各年度の事業費（計画額）は、平成</a:t>
            </a:r>
            <a:r>
              <a:rPr lang="en-US" altLang="ja-JP" sz="1200" dirty="0" smtClean="0">
                <a:latin typeface="ＭＳ Ｐ明朝" panose="02020600040205080304" pitchFamily="18" charset="-128"/>
                <a:ea typeface="ＭＳ Ｐ明朝" panose="02020600040205080304" pitchFamily="18" charset="-128"/>
              </a:rPr>
              <a:t>28</a:t>
            </a:r>
            <a:r>
              <a:rPr lang="ja-JP" altLang="en-US" sz="1200" dirty="0" smtClean="0">
                <a:latin typeface="ＭＳ Ｐ明朝" panose="02020600040205080304" pitchFamily="18" charset="-128"/>
                <a:ea typeface="ＭＳ Ｐ明朝" panose="02020600040205080304" pitchFamily="18" charset="-128"/>
              </a:rPr>
              <a:t>年度当時の当初計画額を記載</a:t>
            </a:r>
            <a:endParaRPr lang="en-US" altLang="ja-JP" sz="1200" dirty="0" smtClean="0">
              <a:latin typeface="ＭＳ Ｐ明朝" panose="02020600040205080304" pitchFamily="18" charset="-128"/>
              <a:ea typeface="ＭＳ Ｐ明朝" panose="02020600040205080304" pitchFamily="18" charset="-128"/>
            </a:endParaRPr>
          </a:p>
        </p:txBody>
      </p:sp>
      <p:pic>
        <p:nvPicPr>
          <p:cNvPr id="2" name="図 1"/>
          <p:cNvPicPr>
            <a:picLocks noChangeAspect="1"/>
          </p:cNvPicPr>
          <p:nvPr/>
        </p:nvPicPr>
        <p:blipFill>
          <a:blip r:embed="rId3"/>
          <a:stretch>
            <a:fillRect/>
          </a:stretch>
        </p:blipFill>
        <p:spPr>
          <a:xfrm>
            <a:off x="131791" y="872444"/>
            <a:ext cx="9717753" cy="2052500"/>
          </a:xfrm>
          <a:prstGeom prst="rect">
            <a:avLst/>
          </a:prstGeom>
        </p:spPr>
      </p:pic>
      <p:sp>
        <p:nvSpPr>
          <p:cNvPr id="11" name="コンテンツ プレースホルダー 2"/>
          <p:cNvSpPr txBox="1">
            <a:spLocks/>
          </p:cNvSpPr>
          <p:nvPr/>
        </p:nvSpPr>
        <p:spPr>
          <a:xfrm>
            <a:off x="131791" y="4077072"/>
            <a:ext cx="9668955" cy="2592288"/>
          </a:xfrm>
          <a:prstGeom prst="rect">
            <a:avLst/>
          </a:prstGeom>
          <a:solidFill>
            <a:schemeClr val="accent5">
              <a:lumMod val="60000"/>
              <a:lumOff val="40000"/>
            </a:schemeClr>
          </a:solidFill>
          <a:ln>
            <a:solidFill>
              <a:schemeClr val="tx1"/>
            </a:solidFill>
          </a:ln>
        </p:spPr>
        <p:txBody>
          <a:bodyPr>
            <a:normAutofit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smtClean="0"/>
              <a:t>◆自己評価</a:t>
            </a:r>
            <a:endParaRPr lang="en-US" altLang="ja-JP" sz="1600" dirty="0" smtClean="0"/>
          </a:p>
          <a:p>
            <a:pPr marL="0" indent="0">
              <a:buNone/>
            </a:pPr>
            <a:r>
              <a:rPr lang="ja-JP" altLang="en-US" sz="1600" dirty="0" smtClean="0"/>
              <a:t>　</a:t>
            </a:r>
            <a:r>
              <a:rPr lang="ja-JP" altLang="en-US" sz="1600" dirty="0"/>
              <a:t>〇計画した路線で対策が必要</a:t>
            </a:r>
            <a:r>
              <a:rPr lang="ja-JP" altLang="en-US" sz="1600" dirty="0" smtClean="0"/>
              <a:t>な</a:t>
            </a:r>
            <a:r>
              <a:rPr lang="ja-JP" altLang="en-US" sz="1600" dirty="0"/>
              <a:t>箇所</a:t>
            </a:r>
            <a:r>
              <a:rPr lang="ja-JP" altLang="en-US" sz="1600" dirty="0" smtClean="0"/>
              <a:t>に</a:t>
            </a:r>
            <a:r>
              <a:rPr lang="ja-JP" altLang="en-US" sz="1600" dirty="0"/>
              <a:t>おいて倒木対策事業を実施することができた。</a:t>
            </a:r>
            <a:endParaRPr lang="en-US" altLang="ja-JP" sz="1600" dirty="0"/>
          </a:p>
          <a:p>
            <a:pPr marL="0" indent="0">
              <a:buNone/>
            </a:pPr>
            <a:r>
              <a:rPr lang="ja-JP" altLang="en-US" sz="1600" dirty="0" smtClean="0"/>
              <a:t>　○現地調査や詳細な実施測量、</a:t>
            </a:r>
            <a:r>
              <a:rPr lang="ja-JP" altLang="en-US" sz="1600" dirty="0"/>
              <a:t>計画期間中に発生した災害への対応</a:t>
            </a:r>
            <a:r>
              <a:rPr lang="ja-JP" altLang="en-US" sz="1600" dirty="0" smtClean="0"/>
              <a:t>の結果、事業</a:t>
            </a:r>
            <a:r>
              <a:rPr lang="ja-JP" altLang="en-US" sz="1600" dirty="0"/>
              <a:t>面積が増減</a:t>
            </a:r>
            <a:r>
              <a:rPr lang="ja-JP" altLang="en-US" sz="1600" dirty="0" smtClean="0"/>
              <a:t>したが対策が</a:t>
            </a:r>
            <a:endParaRPr lang="en-US" altLang="ja-JP" sz="1600" dirty="0" smtClean="0"/>
          </a:p>
          <a:p>
            <a:pPr marL="0" indent="0">
              <a:buNone/>
            </a:pPr>
            <a:r>
              <a:rPr lang="ja-JP" altLang="en-US" sz="1600" dirty="0"/>
              <a:t>　</a:t>
            </a:r>
            <a:r>
              <a:rPr lang="ja-JP" altLang="en-US" sz="1600" dirty="0" smtClean="0"/>
              <a:t>　 必要な箇所においてナラ枯れ対策・放置竹林対策事業を実施した。</a:t>
            </a:r>
            <a:endParaRPr lang="en-US" altLang="ja-JP" sz="1600" dirty="0" smtClean="0"/>
          </a:p>
          <a:p>
            <a:pPr marL="0" indent="0">
              <a:buNone/>
            </a:pPr>
            <a:r>
              <a:rPr lang="ja-JP" altLang="en-US" sz="1600" dirty="0" smtClean="0"/>
              <a:t>　〇特に、平成３０年に発生した台風２１号により対策を予定していた竹林そのものが崩落するなどによって</a:t>
            </a:r>
            <a:endParaRPr lang="en-US" altLang="ja-JP" sz="1600" dirty="0" smtClean="0"/>
          </a:p>
          <a:p>
            <a:pPr marL="0" indent="0">
              <a:buNone/>
            </a:pPr>
            <a:r>
              <a:rPr lang="ja-JP" altLang="en-US" sz="1600" dirty="0"/>
              <a:t>　</a:t>
            </a:r>
            <a:r>
              <a:rPr lang="ja-JP" altLang="en-US" sz="1600" dirty="0" smtClean="0"/>
              <a:t>　事業面積が減少した。</a:t>
            </a:r>
            <a:endParaRPr lang="en-US" altLang="ja-JP" sz="1600" dirty="0" smtClean="0"/>
          </a:p>
          <a:p>
            <a:pPr marL="0" indent="0">
              <a:buNone/>
            </a:pPr>
            <a:r>
              <a:rPr lang="ja-JP" altLang="en-US" sz="1600" dirty="0"/>
              <a:t>　</a:t>
            </a:r>
            <a:r>
              <a:rPr lang="ja-JP" altLang="en-US" sz="1600" dirty="0" smtClean="0"/>
              <a:t>〇</a:t>
            </a:r>
            <a:r>
              <a:rPr lang="ja-JP" altLang="en-US" sz="1600" dirty="0"/>
              <a:t>台風２１号に</a:t>
            </a:r>
            <a:r>
              <a:rPr lang="ja-JP" altLang="en-US" sz="1600" dirty="0" smtClean="0"/>
              <a:t>より、風倒木被害が発生したため新たに令和元年度から対応した。</a:t>
            </a:r>
            <a:endParaRPr lang="en-US" altLang="ja-JP" sz="1600" dirty="0"/>
          </a:p>
          <a:p>
            <a:pPr marL="0" indent="0">
              <a:buNone/>
            </a:pPr>
            <a:r>
              <a:rPr lang="ja-JP" altLang="en-US" sz="1600" dirty="0"/>
              <a:t>　</a:t>
            </a:r>
            <a:r>
              <a:rPr lang="ja-JP" altLang="en-US" sz="1600" dirty="0" smtClean="0"/>
              <a:t>○事業費については、当初計画</a:t>
            </a:r>
            <a:r>
              <a:rPr lang="en-US" altLang="ja-JP" sz="1600" dirty="0" smtClean="0"/>
              <a:t>1,016,000</a:t>
            </a:r>
            <a:r>
              <a:rPr lang="ja-JP" altLang="en-US" sz="1600" dirty="0" smtClean="0"/>
              <a:t>千円に対し、実績</a:t>
            </a:r>
            <a:r>
              <a:rPr lang="en-US" altLang="ja-JP" sz="1600" dirty="0" smtClean="0"/>
              <a:t>1,043,106</a:t>
            </a:r>
            <a:r>
              <a:rPr lang="ja-JP" altLang="en-US" sz="1600" dirty="0" smtClean="0"/>
              <a:t>千円となり税収の範囲内で</a:t>
            </a:r>
            <a:r>
              <a:rPr lang="ja-JP" altLang="en-US" sz="1600" dirty="0"/>
              <a:t>概</a:t>
            </a:r>
            <a:r>
              <a:rPr lang="ja-JP" altLang="en-US" sz="1600" dirty="0" smtClean="0"/>
              <a:t>ね計画</a:t>
            </a:r>
            <a:endParaRPr lang="en-US" altLang="ja-JP" sz="1600" dirty="0" smtClean="0"/>
          </a:p>
          <a:p>
            <a:pPr marL="0" indent="0">
              <a:buNone/>
            </a:pPr>
            <a:r>
              <a:rPr lang="ja-JP" altLang="en-US" sz="1600" dirty="0" smtClean="0"/>
              <a:t>　　　どおり実施できた。</a:t>
            </a:r>
            <a:endParaRPr lang="en-US" altLang="ja-JP" sz="1600" dirty="0" smtClean="0"/>
          </a:p>
          <a:p>
            <a:pPr marL="0" indent="0">
              <a:buNone/>
            </a:pPr>
            <a:endParaRPr lang="en-US" altLang="ja-JP" sz="1600" dirty="0" smtClean="0"/>
          </a:p>
          <a:p>
            <a:pPr marL="0" indent="0">
              <a:buNone/>
            </a:pPr>
            <a:endParaRPr lang="en-US" altLang="ja-JP" sz="1600" dirty="0" smtClean="0"/>
          </a:p>
        </p:txBody>
      </p:sp>
      <p:sp>
        <p:nvSpPr>
          <p:cNvPr id="9" name="正方形/長方形 8"/>
          <p:cNvSpPr/>
          <p:nvPr/>
        </p:nvSpPr>
        <p:spPr>
          <a:xfrm>
            <a:off x="8676841" y="268921"/>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a:solidFill>
                  <a:schemeClr val="tx1"/>
                </a:solidFill>
              </a:rPr>
              <a:t>（２）</a:t>
            </a:r>
            <a:r>
              <a:rPr lang="ja-JP" altLang="en-US" sz="1225" b="1" dirty="0" smtClean="0">
                <a:solidFill>
                  <a:schemeClr val="tx1"/>
                </a:solidFill>
              </a:rPr>
              <a:t>－１</a:t>
            </a:r>
            <a:endParaRPr lang="ja-JP" altLang="en-US" sz="1225" b="1" dirty="0">
              <a:solidFill>
                <a:schemeClr val="tx1"/>
              </a:solidFill>
            </a:endParaRPr>
          </a:p>
        </p:txBody>
      </p:sp>
    </p:spTree>
    <p:extLst>
      <p:ext uri="{BB962C8B-B14F-4D97-AF65-F5344CB8AC3E}">
        <p14:creationId xmlns:p14="http://schemas.microsoft.com/office/powerpoint/2010/main" val="771041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17"/>
          <p:cNvSpPr>
            <a:spLocks noChangeArrowheads="1"/>
          </p:cNvSpPr>
          <p:nvPr/>
        </p:nvSpPr>
        <p:spPr bwMode="auto">
          <a:xfrm>
            <a:off x="180588" y="254671"/>
            <a:ext cx="6978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kumimoji="1" sz="48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41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36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3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3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9pPr>
          </a:lstStyle>
          <a:p>
            <a:pPr>
              <a:spcBef>
                <a:spcPct val="0"/>
              </a:spcBef>
              <a:buNone/>
            </a:pPr>
            <a:r>
              <a:rPr lang="ja-JP" altLang="en-US" sz="2000" b="1" dirty="0" smtClean="0">
                <a:latin typeface="メイリオ" pitchFamily="50" charset="-128"/>
                <a:ea typeface="メイリオ" pitchFamily="50" charset="-128"/>
                <a:cs typeface="メイリオ" pitchFamily="50" charset="-128"/>
              </a:rPr>
              <a:t>主要</a:t>
            </a:r>
            <a:r>
              <a:rPr lang="ja-JP" altLang="en-US" sz="2000" b="1" dirty="0">
                <a:latin typeface="メイリオ" pitchFamily="50" charset="-128"/>
                <a:ea typeface="メイリオ" pitchFamily="50" charset="-128"/>
                <a:cs typeface="メイリオ" pitchFamily="50" charset="-128"/>
              </a:rPr>
              <a:t>道路沿いにおける倒木対策</a:t>
            </a:r>
            <a:r>
              <a:rPr lang="ja-JP" altLang="en-US" sz="2000" b="1" dirty="0" smtClean="0">
                <a:latin typeface="メイリオ" pitchFamily="50" charset="-128"/>
                <a:ea typeface="メイリオ" pitchFamily="50" charset="-128"/>
                <a:cs typeface="メイリオ" pitchFamily="50" charset="-128"/>
              </a:rPr>
              <a:t>事業</a:t>
            </a:r>
            <a:r>
              <a:rPr lang="ja-JP" altLang="en-US" sz="2000" b="1" dirty="0" smtClean="0">
                <a:latin typeface="Meiryo UI" pitchFamily="50" charset="-128"/>
                <a:ea typeface="Meiryo UI" pitchFamily="50" charset="-128"/>
                <a:cs typeface="Meiryo UI" pitchFamily="50" charset="-128"/>
              </a:rPr>
              <a:t>の効果検証</a:t>
            </a:r>
            <a:endParaRPr lang="ja-JP" altLang="en-US" sz="2000" b="1" dirty="0">
              <a:latin typeface="Meiryo UI" pitchFamily="50" charset="-128"/>
              <a:ea typeface="Meiryo UI" pitchFamily="50" charset="-128"/>
              <a:cs typeface="Meiryo UI" pitchFamily="50" charset="-128"/>
            </a:endParaRPr>
          </a:p>
        </p:txBody>
      </p:sp>
      <p:sp>
        <p:nvSpPr>
          <p:cNvPr id="12" name="コンテンツ プレースホルダー 2"/>
          <p:cNvSpPr>
            <a:spLocks noGrp="1"/>
          </p:cNvSpPr>
          <p:nvPr>
            <p:ph idx="1"/>
          </p:nvPr>
        </p:nvSpPr>
        <p:spPr>
          <a:xfrm>
            <a:off x="180588" y="1052736"/>
            <a:ext cx="3422466" cy="1008112"/>
          </a:xfrm>
        </p:spPr>
        <p:txBody>
          <a:bodyPr>
            <a:normAutofit/>
          </a:bodyPr>
          <a:lstStyle/>
          <a:p>
            <a:pPr marL="0" indent="0">
              <a:buNone/>
            </a:pPr>
            <a:r>
              <a:rPr lang="ja-JP" altLang="en-US" sz="1600" dirty="0"/>
              <a:t>◇</a:t>
            </a:r>
            <a:r>
              <a:rPr lang="ja-JP" altLang="en-US" sz="1600" dirty="0" smtClean="0"/>
              <a:t>期待</a:t>
            </a:r>
            <a:r>
              <a:rPr lang="ja-JP" altLang="en-US" sz="1600" dirty="0"/>
              <a:t>する効果</a:t>
            </a:r>
            <a:endParaRPr lang="en-US" altLang="ja-JP" sz="1600" dirty="0"/>
          </a:p>
          <a:p>
            <a:pPr marL="0" indent="0">
              <a:buNone/>
            </a:pPr>
            <a:r>
              <a:rPr lang="ja-JP" altLang="en-US" sz="1600" dirty="0"/>
              <a:t>　</a:t>
            </a:r>
            <a:r>
              <a:rPr lang="ja-JP" altLang="en-US" sz="1600" u="sng" dirty="0"/>
              <a:t>○府内主要道路の通行の安全化</a:t>
            </a:r>
            <a:endParaRPr lang="en-US" altLang="ja-JP" sz="1600" u="sng" dirty="0"/>
          </a:p>
          <a:p>
            <a:pPr marL="0" indent="0">
              <a:buNone/>
            </a:pPr>
            <a:r>
              <a:rPr lang="ja-JP" altLang="en-US" sz="1600" dirty="0"/>
              <a:t>　　・通行障害の発生の</a:t>
            </a:r>
            <a:r>
              <a:rPr lang="ja-JP" altLang="en-US" sz="1600" dirty="0" smtClean="0"/>
              <a:t>抑制</a:t>
            </a:r>
            <a:endParaRPr lang="en-US" altLang="ja-JP" sz="1600" dirty="0"/>
          </a:p>
        </p:txBody>
      </p:sp>
      <p:sp>
        <p:nvSpPr>
          <p:cNvPr id="14" name="コンテンツ プレースホルダー 2"/>
          <p:cNvSpPr txBox="1">
            <a:spLocks/>
          </p:cNvSpPr>
          <p:nvPr/>
        </p:nvSpPr>
        <p:spPr>
          <a:xfrm>
            <a:off x="180588" y="2441469"/>
            <a:ext cx="9709556" cy="22768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smtClean="0"/>
              <a:t>◆検証方法</a:t>
            </a:r>
            <a:endParaRPr lang="en-US" altLang="ja-JP" sz="1600" dirty="0" smtClean="0"/>
          </a:p>
          <a:p>
            <a:pPr marL="0" indent="0">
              <a:buFont typeface="Arial" panose="020B0604020202020204" pitchFamily="34" charset="0"/>
              <a:buNone/>
            </a:pPr>
            <a:r>
              <a:rPr lang="ja-JP" altLang="en-US" sz="1600" dirty="0" smtClean="0"/>
              <a:t>　</a:t>
            </a:r>
            <a:r>
              <a:rPr lang="ja-JP" altLang="en-US" sz="1600" u="sng" dirty="0"/>
              <a:t>●</a:t>
            </a:r>
            <a:r>
              <a:rPr lang="ja-JP" altLang="en-US" sz="1600" u="sng" dirty="0" smtClean="0"/>
              <a:t>主要道路沿いの森林の効果検証</a:t>
            </a:r>
            <a:r>
              <a:rPr lang="ja-JP" altLang="en-US" sz="1600" dirty="0" smtClean="0"/>
              <a:t>　</a:t>
            </a:r>
            <a:endParaRPr lang="en-US" altLang="ja-JP" sz="1600" dirty="0" smtClean="0"/>
          </a:p>
          <a:p>
            <a:pPr marL="0" indent="0">
              <a:buFont typeface="Arial" panose="020B0604020202020204" pitchFamily="34" charset="0"/>
              <a:buNone/>
            </a:pPr>
            <a:r>
              <a:rPr lang="ja-JP" altLang="en-US" sz="1600" dirty="0"/>
              <a:t>　</a:t>
            </a:r>
            <a:r>
              <a:rPr lang="ja-JP" altLang="en-US" sz="2000" dirty="0" smtClean="0"/>
              <a:t>　</a:t>
            </a:r>
            <a:r>
              <a:rPr lang="ja-JP" altLang="en-US" sz="1800" dirty="0" smtClean="0"/>
              <a:t>（１</a:t>
            </a:r>
            <a:r>
              <a:rPr lang="ja-JP" altLang="en-US" sz="1800" dirty="0"/>
              <a:t>）</a:t>
            </a:r>
            <a:r>
              <a:rPr lang="ja-JP" altLang="en-US" sz="1800" dirty="0" smtClean="0"/>
              <a:t>事業実施後の危険木（落枝、倒木、倒伏）による通行障害の発生の有無</a:t>
            </a:r>
            <a:endParaRPr lang="en-US" altLang="ja-JP" sz="1500" dirty="0"/>
          </a:p>
          <a:p>
            <a:pPr marL="0" indent="0">
              <a:buNone/>
            </a:pPr>
            <a:r>
              <a:rPr lang="ja-JP" altLang="en-US" sz="1500" dirty="0" smtClean="0"/>
              <a:t>　　　　　 </a:t>
            </a:r>
            <a:r>
              <a:rPr lang="ja-JP" altLang="en-US" sz="1600" dirty="0" smtClean="0">
                <a:latin typeface="+mj-ea"/>
              </a:rPr>
              <a:t>事業</a:t>
            </a:r>
            <a:r>
              <a:rPr lang="ja-JP" altLang="en-US" sz="1600" dirty="0">
                <a:latin typeface="+mj-ea"/>
              </a:rPr>
              <a:t>を実施した</a:t>
            </a:r>
            <a:r>
              <a:rPr lang="en-US" altLang="ja-JP" sz="1600" dirty="0">
                <a:latin typeface="+mj-ea"/>
              </a:rPr>
              <a:t>20</a:t>
            </a:r>
            <a:r>
              <a:rPr lang="ja-JP" altLang="en-US" sz="1600" dirty="0">
                <a:latin typeface="+mj-ea"/>
              </a:rPr>
              <a:t>路線の道路管理者及び地元団体（７土木事務所</a:t>
            </a:r>
            <a:r>
              <a:rPr lang="ja-JP" altLang="en-US" sz="1600" dirty="0" smtClean="0">
                <a:latin typeface="+mj-ea"/>
              </a:rPr>
              <a:t>・９市町・１１団体</a:t>
            </a:r>
            <a:r>
              <a:rPr lang="ja-JP" altLang="en-US" sz="1600" dirty="0">
                <a:latin typeface="+mj-ea"/>
              </a:rPr>
              <a:t>）に聞き取りを</a:t>
            </a:r>
            <a:r>
              <a:rPr lang="ja-JP" altLang="en-US" sz="1600" dirty="0" smtClean="0">
                <a:latin typeface="+mj-ea"/>
              </a:rPr>
              <a:t>実施</a:t>
            </a:r>
            <a:endParaRPr lang="en-US" altLang="ja-JP" sz="1600" dirty="0" smtClean="0"/>
          </a:p>
          <a:p>
            <a:pPr marL="0" indent="0">
              <a:buFont typeface="Arial" panose="020B0604020202020204" pitchFamily="34" charset="0"/>
              <a:buNone/>
            </a:pPr>
            <a:r>
              <a:rPr lang="ja-JP" altLang="en-US" sz="1800" dirty="0"/>
              <a:t>　</a:t>
            </a:r>
            <a:r>
              <a:rPr lang="ja-JP" altLang="en-US" sz="1800" dirty="0" smtClean="0"/>
              <a:t>　</a:t>
            </a:r>
            <a:endParaRPr lang="en-US" altLang="ja-JP" sz="1800" dirty="0" smtClean="0"/>
          </a:p>
          <a:p>
            <a:pPr marL="0" indent="0">
              <a:buFont typeface="Arial" panose="020B0604020202020204" pitchFamily="34" charset="0"/>
              <a:buNone/>
            </a:pPr>
            <a:r>
              <a:rPr lang="ja-JP" altLang="en-US" sz="1800" dirty="0"/>
              <a:t>　</a:t>
            </a:r>
            <a:r>
              <a:rPr lang="ja-JP" altLang="en-US" sz="1800" dirty="0" smtClean="0"/>
              <a:t>　（２）現地追跡調査による通行の安全性を阻害する危険木等の発生状況の確認</a:t>
            </a:r>
            <a:endParaRPr lang="en-US" altLang="ja-JP" sz="1800" dirty="0" smtClean="0"/>
          </a:p>
          <a:p>
            <a:pPr marL="0" indent="0">
              <a:buNone/>
            </a:pPr>
            <a:r>
              <a:rPr lang="ja-JP" altLang="en-US" sz="1500" dirty="0"/>
              <a:t>　</a:t>
            </a:r>
            <a:r>
              <a:rPr lang="ja-JP" altLang="en-US" sz="1500" dirty="0" smtClean="0"/>
              <a:t>　　　　 </a:t>
            </a:r>
            <a:r>
              <a:rPr lang="ja-JP" altLang="en-US" sz="1600" dirty="0" smtClean="0"/>
              <a:t>農と緑の総合</a:t>
            </a:r>
            <a:r>
              <a:rPr lang="ja-JP" altLang="en-US" sz="1600" dirty="0" smtClean="0">
                <a:latin typeface="+mj-ea"/>
              </a:rPr>
              <a:t>事務所</a:t>
            </a:r>
            <a:r>
              <a:rPr lang="ja-JP" altLang="en-US" sz="1600" dirty="0">
                <a:latin typeface="+mj-ea"/>
              </a:rPr>
              <a:t>において、事業実施後、追跡調査を</a:t>
            </a:r>
            <a:r>
              <a:rPr lang="ja-JP" altLang="en-US" sz="1600" dirty="0" smtClean="0">
                <a:latin typeface="+mj-ea"/>
              </a:rPr>
              <a:t>実施</a:t>
            </a:r>
            <a:endParaRPr lang="en-US" altLang="ja-JP" sz="1600" dirty="0">
              <a:latin typeface="+mj-ea"/>
            </a:endParaRPr>
          </a:p>
        </p:txBody>
      </p:sp>
      <p:sp>
        <p:nvSpPr>
          <p:cNvPr id="6" name="正方形/長方形 5"/>
          <p:cNvSpPr/>
          <p:nvPr/>
        </p:nvSpPr>
        <p:spPr>
          <a:xfrm>
            <a:off x="8676841" y="268921"/>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a:solidFill>
                  <a:schemeClr val="tx1"/>
                </a:solidFill>
              </a:rPr>
              <a:t>（２）</a:t>
            </a:r>
            <a:r>
              <a:rPr lang="ja-JP" altLang="en-US" sz="1225" b="1" dirty="0" smtClean="0">
                <a:solidFill>
                  <a:schemeClr val="tx1"/>
                </a:solidFill>
              </a:rPr>
              <a:t>－１</a:t>
            </a:r>
            <a:endParaRPr lang="ja-JP" altLang="en-US" sz="1225" b="1" dirty="0">
              <a:solidFill>
                <a:schemeClr val="tx1"/>
              </a:solidFill>
            </a:endParaRPr>
          </a:p>
        </p:txBody>
      </p:sp>
    </p:spTree>
    <p:extLst>
      <p:ext uri="{BB962C8B-B14F-4D97-AF65-F5344CB8AC3E}">
        <p14:creationId xmlns:p14="http://schemas.microsoft.com/office/powerpoint/2010/main" val="1535189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直線コネクタ 36"/>
          <p:cNvCxnSpPr/>
          <p:nvPr/>
        </p:nvCxnSpPr>
        <p:spPr>
          <a:xfrm>
            <a:off x="200472" y="692696"/>
            <a:ext cx="950400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5" name="正方形/長方形 17"/>
          <p:cNvSpPr>
            <a:spLocks noChangeArrowheads="1"/>
          </p:cNvSpPr>
          <p:nvPr/>
        </p:nvSpPr>
        <p:spPr bwMode="auto">
          <a:xfrm>
            <a:off x="180588" y="254671"/>
            <a:ext cx="6978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kumimoji="1" sz="48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41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36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3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3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9pPr>
          </a:lstStyle>
          <a:p>
            <a:pPr>
              <a:spcBef>
                <a:spcPct val="0"/>
              </a:spcBef>
              <a:buNone/>
            </a:pPr>
            <a:r>
              <a:rPr lang="ja-JP" altLang="en-US" sz="2000" b="1" dirty="0" smtClean="0">
                <a:latin typeface="メイリオ" pitchFamily="50" charset="-128"/>
                <a:ea typeface="メイリオ" pitchFamily="50" charset="-128"/>
                <a:cs typeface="メイリオ" pitchFamily="50" charset="-128"/>
              </a:rPr>
              <a:t>主要</a:t>
            </a:r>
            <a:r>
              <a:rPr lang="ja-JP" altLang="en-US" sz="2000" b="1" dirty="0">
                <a:latin typeface="メイリオ" pitchFamily="50" charset="-128"/>
                <a:ea typeface="メイリオ" pitchFamily="50" charset="-128"/>
                <a:cs typeface="メイリオ" pitchFamily="50" charset="-128"/>
              </a:rPr>
              <a:t>道路沿いにおける倒木対策</a:t>
            </a:r>
            <a:r>
              <a:rPr lang="ja-JP" altLang="en-US" sz="2000" b="1" dirty="0" smtClean="0">
                <a:latin typeface="メイリオ" pitchFamily="50" charset="-128"/>
                <a:ea typeface="メイリオ" pitchFamily="50" charset="-128"/>
                <a:cs typeface="メイリオ" pitchFamily="50" charset="-128"/>
              </a:rPr>
              <a:t>事業</a:t>
            </a:r>
            <a:r>
              <a:rPr lang="ja-JP" altLang="en-US" sz="2000" b="1" dirty="0" smtClean="0">
                <a:latin typeface="Meiryo UI" pitchFamily="50" charset="-128"/>
                <a:ea typeface="Meiryo UI" pitchFamily="50" charset="-128"/>
                <a:cs typeface="Meiryo UI" pitchFamily="50" charset="-128"/>
              </a:rPr>
              <a:t>の効果検証</a:t>
            </a:r>
            <a:endParaRPr lang="ja-JP" altLang="en-US" sz="2000" b="1" dirty="0">
              <a:latin typeface="Meiryo UI" pitchFamily="50" charset="-128"/>
              <a:ea typeface="Meiryo UI" pitchFamily="50" charset="-128"/>
              <a:cs typeface="Meiryo UI" pitchFamily="50" charset="-128"/>
            </a:endParaRPr>
          </a:p>
        </p:txBody>
      </p:sp>
      <p:sp>
        <p:nvSpPr>
          <p:cNvPr id="6" name="コンテンツ プレースホルダー 2"/>
          <p:cNvSpPr txBox="1">
            <a:spLocks/>
          </p:cNvSpPr>
          <p:nvPr/>
        </p:nvSpPr>
        <p:spPr>
          <a:xfrm>
            <a:off x="59132" y="836712"/>
            <a:ext cx="9289032"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smtClean="0"/>
              <a:t>◆主要道路沿いの森林の効果検証</a:t>
            </a:r>
            <a:endParaRPr lang="en-US" altLang="ja-JP" sz="1600" dirty="0" smtClean="0">
              <a:latin typeface="+mj-ea"/>
              <a:ea typeface="+mj-ea"/>
            </a:endParaRPr>
          </a:p>
        </p:txBody>
      </p:sp>
      <p:pic>
        <p:nvPicPr>
          <p:cNvPr id="3" name="図 2"/>
          <p:cNvPicPr>
            <a:picLocks noChangeAspect="1"/>
          </p:cNvPicPr>
          <p:nvPr/>
        </p:nvPicPr>
        <p:blipFill>
          <a:blip r:embed="rId3"/>
          <a:stretch>
            <a:fillRect/>
          </a:stretch>
        </p:blipFill>
        <p:spPr>
          <a:xfrm>
            <a:off x="-5517" y="1268760"/>
            <a:ext cx="9742665" cy="5256584"/>
          </a:xfrm>
          <a:prstGeom prst="rect">
            <a:avLst/>
          </a:prstGeom>
        </p:spPr>
      </p:pic>
      <p:sp>
        <p:nvSpPr>
          <p:cNvPr id="8" name="正方形/長方形 7"/>
          <p:cNvSpPr/>
          <p:nvPr/>
        </p:nvSpPr>
        <p:spPr>
          <a:xfrm>
            <a:off x="8676841" y="268921"/>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a:solidFill>
                  <a:schemeClr val="tx1"/>
                </a:solidFill>
              </a:rPr>
              <a:t>（２）</a:t>
            </a:r>
            <a:r>
              <a:rPr lang="ja-JP" altLang="en-US" sz="1225" b="1" dirty="0" smtClean="0">
                <a:solidFill>
                  <a:schemeClr val="tx1"/>
                </a:solidFill>
              </a:rPr>
              <a:t>－１</a:t>
            </a:r>
            <a:endParaRPr lang="ja-JP" altLang="en-US" sz="1225" b="1" dirty="0">
              <a:solidFill>
                <a:schemeClr val="tx1"/>
              </a:solidFill>
            </a:endParaRPr>
          </a:p>
        </p:txBody>
      </p:sp>
    </p:spTree>
    <p:extLst>
      <p:ext uri="{BB962C8B-B14F-4D97-AF65-F5344CB8AC3E}">
        <p14:creationId xmlns:p14="http://schemas.microsoft.com/office/powerpoint/2010/main" val="1637165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200472" y="697636"/>
            <a:ext cx="950400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8" name="正方形/長方形 17"/>
          <p:cNvSpPr>
            <a:spLocks noChangeArrowheads="1"/>
          </p:cNvSpPr>
          <p:nvPr/>
        </p:nvSpPr>
        <p:spPr bwMode="auto">
          <a:xfrm>
            <a:off x="180588" y="254671"/>
            <a:ext cx="6978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kumimoji="1" sz="48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41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36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3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3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9pPr>
          </a:lstStyle>
          <a:p>
            <a:pPr>
              <a:spcBef>
                <a:spcPct val="0"/>
              </a:spcBef>
              <a:buNone/>
            </a:pPr>
            <a:r>
              <a:rPr lang="ja-JP" altLang="en-US" sz="2000" b="1" dirty="0" smtClean="0">
                <a:latin typeface="メイリオ" pitchFamily="50" charset="-128"/>
                <a:ea typeface="メイリオ" pitchFamily="50" charset="-128"/>
                <a:cs typeface="メイリオ" pitchFamily="50" charset="-128"/>
              </a:rPr>
              <a:t>主要</a:t>
            </a:r>
            <a:r>
              <a:rPr lang="ja-JP" altLang="en-US" sz="2000" b="1" dirty="0">
                <a:latin typeface="メイリオ" pitchFamily="50" charset="-128"/>
                <a:ea typeface="メイリオ" pitchFamily="50" charset="-128"/>
                <a:cs typeface="メイリオ" pitchFamily="50" charset="-128"/>
              </a:rPr>
              <a:t>道路沿いにおける倒木対策</a:t>
            </a:r>
            <a:r>
              <a:rPr lang="ja-JP" altLang="en-US" sz="2000" b="1" dirty="0" smtClean="0">
                <a:latin typeface="メイリオ" pitchFamily="50" charset="-128"/>
                <a:ea typeface="メイリオ" pitchFamily="50" charset="-128"/>
                <a:cs typeface="メイリオ" pitchFamily="50" charset="-128"/>
              </a:rPr>
              <a:t>事業</a:t>
            </a:r>
            <a:r>
              <a:rPr lang="ja-JP" altLang="en-US" sz="2000" b="1" dirty="0" smtClean="0">
                <a:latin typeface="Meiryo UI" pitchFamily="50" charset="-128"/>
                <a:ea typeface="Meiryo UI" pitchFamily="50" charset="-128"/>
                <a:cs typeface="Meiryo UI" pitchFamily="50" charset="-128"/>
              </a:rPr>
              <a:t>の効果検証</a:t>
            </a:r>
            <a:endParaRPr lang="ja-JP" altLang="en-US" sz="2000" b="1" dirty="0">
              <a:latin typeface="Meiryo UI" pitchFamily="50" charset="-128"/>
              <a:ea typeface="Meiryo UI" pitchFamily="50" charset="-128"/>
              <a:cs typeface="Meiryo UI" pitchFamily="50" charset="-128"/>
            </a:endParaRPr>
          </a:p>
        </p:txBody>
      </p:sp>
      <p:sp>
        <p:nvSpPr>
          <p:cNvPr id="9" name="コンテンツ プレースホルダー 2"/>
          <p:cNvSpPr txBox="1">
            <a:spLocks/>
          </p:cNvSpPr>
          <p:nvPr/>
        </p:nvSpPr>
        <p:spPr>
          <a:xfrm>
            <a:off x="200472" y="1268760"/>
            <a:ext cx="9457351" cy="2016224"/>
          </a:xfrm>
          <a:prstGeom prst="rect">
            <a:avLst/>
          </a:prstGeom>
          <a:solidFill>
            <a:schemeClr val="accent5">
              <a:lumMod val="60000"/>
              <a:lumOff val="40000"/>
            </a:schemeClr>
          </a:solidFill>
          <a:ln>
            <a:solidFill>
              <a:schemeClr val="tx1"/>
            </a:solidFill>
          </a:ln>
        </p:spPr>
        <p:txBody>
          <a:bodyPr>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smtClean="0"/>
              <a:t>◆自己評価</a:t>
            </a:r>
            <a:endParaRPr lang="en-US" altLang="ja-JP" sz="1600" dirty="0" smtClean="0"/>
          </a:p>
          <a:p>
            <a:pPr marL="0" indent="0">
              <a:buNone/>
            </a:pPr>
            <a:r>
              <a:rPr lang="ja-JP" altLang="en-US" sz="1600" dirty="0" smtClean="0"/>
              <a:t>　○事業を実施した</a:t>
            </a:r>
            <a:r>
              <a:rPr lang="en-US" altLang="ja-JP" sz="1600" dirty="0" smtClean="0"/>
              <a:t>20</a:t>
            </a:r>
            <a:r>
              <a:rPr lang="ja-JP" altLang="en-US" sz="1600" dirty="0" smtClean="0"/>
              <a:t>路線の道路管理者及び地元団体（７土木事務所・９市町・１１団体）による聞き取りから、</a:t>
            </a:r>
            <a:endParaRPr lang="en-US" altLang="ja-JP" sz="1600" dirty="0" smtClean="0"/>
          </a:p>
          <a:p>
            <a:pPr marL="0" indent="0">
              <a:buNone/>
            </a:pPr>
            <a:r>
              <a:rPr lang="ja-JP" altLang="en-US" sz="1600" dirty="0"/>
              <a:t>　</a:t>
            </a:r>
            <a:r>
              <a:rPr lang="ja-JP" altLang="en-US" sz="1600" dirty="0" smtClean="0"/>
              <a:t>　事業実施後、危険木による通行障害の発生がないことが確認できた。</a:t>
            </a:r>
            <a:endParaRPr lang="en-US" altLang="ja-JP" sz="1600" dirty="0" smtClean="0"/>
          </a:p>
          <a:p>
            <a:pPr marL="0" indent="0">
              <a:buNone/>
            </a:pPr>
            <a:r>
              <a:rPr lang="ja-JP" altLang="en-US" sz="1600" dirty="0" smtClean="0"/>
              <a:t>　○また、農と緑の総合事務所（</a:t>
            </a:r>
            <a:r>
              <a:rPr lang="ja-JP" altLang="en-US" sz="1600" dirty="0"/>
              <a:t>４</a:t>
            </a:r>
            <a:r>
              <a:rPr lang="ja-JP" altLang="en-US" sz="1600" dirty="0" smtClean="0"/>
              <a:t>事務所）による事業実施箇所の追跡調査に</a:t>
            </a:r>
            <a:r>
              <a:rPr lang="ja-JP" altLang="en-US" sz="1600" dirty="0"/>
              <a:t>おいても、危険木等の発生</a:t>
            </a:r>
            <a:r>
              <a:rPr lang="ja-JP" altLang="en-US" sz="1600" dirty="0" smtClean="0"/>
              <a:t>が</a:t>
            </a:r>
            <a:endParaRPr lang="en-US" altLang="ja-JP" sz="1600" dirty="0" smtClean="0"/>
          </a:p>
          <a:p>
            <a:pPr marL="0" indent="0">
              <a:buNone/>
            </a:pPr>
            <a:r>
              <a:rPr lang="ja-JP" altLang="en-US" sz="1600" dirty="0"/>
              <a:t>　</a:t>
            </a:r>
            <a:r>
              <a:rPr lang="ja-JP" altLang="en-US" sz="1600" dirty="0" smtClean="0"/>
              <a:t>　　ないことが確認できた。</a:t>
            </a:r>
            <a:endParaRPr lang="ja-JP" altLang="en-US" sz="1600" dirty="0"/>
          </a:p>
          <a:p>
            <a:pPr marL="0" indent="0">
              <a:buNone/>
            </a:pPr>
            <a:r>
              <a:rPr lang="ja-JP" altLang="en-US" sz="1600" dirty="0" smtClean="0"/>
              <a:t>　○以上</a:t>
            </a:r>
            <a:r>
              <a:rPr lang="ja-JP" altLang="en-US" sz="1600" dirty="0"/>
              <a:t>のことから、事業実施により、府内主要道路の通行障害の発生が</a:t>
            </a:r>
            <a:r>
              <a:rPr lang="ja-JP" altLang="en-US" sz="1600" dirty="0" smtClean="0"/>
              <a:t>抑制されたことが確認できた。</a:t>
            </a:r>
            <a:endParaRPr lang="en-US" altLang="ja-JP" sz="1600" dirty="0" smtClean="0"/>
          </a:p>
        </p:txBody>
      </p:sp>
      <p:sp>
        <p:nvSpPr>
          <p:cNvPr id="5" name="コンテンツ プレースホルダー 2"/>
          <p:cNvSpPr txBox="1">
            <a:spLocks/>
          </p:cNvSpPr>
          <p:nvPr/>
        </p:nvSpPr>
        <p:spPr>
          <a:xfrm>
            <a:off x="200472" y="4581128"/>
            <a:ext cx="9504000" cy="2093173"/>
          </a:xfrm>
          <a:prstGeom prst="rect">
            <a:avLst/>
          </a:prstGeom>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ctr">
              <a:buNone/>
            </a:pPr>
            <a:r>
              <a:rPr lang="en-US" altLang="ja-JP" dirty="0" smtClean="0"/>
              <a:t>【</a:t>
            </a:r>
            <a:r>
              <a:rPr lang="ja-JP" altLang="en-US" dirty="0" smtClean="0"/>
              <a:t>参　考</a:t>
            </a:r>
            <a:r>
              <a:rPr lang="en-US" altLang="ja-JP" dirty="0" smtClean="0"/>
              <a:t>】</a:t>
            </a:r>
            <a:r>
              <a:rPr lang="ja-JP" altLang="en-US" dirty="0"/>
              <a:t>　</a:t>
            </a:r>
            <a:r>
              <a:rPr lang="ja-JP" altLang="en-US" dirty="0" smtClean="0"/>
              <a:t>管理者等の声</a:t>
            </a:r>
            <a:endParaRPr lang="en-US" altLang="ja-JP" dirty="0" smtClean="0"/>
          </a:p>
          <a:p>
            <a:pPr marL="0" indent="0" fontAlgn="ctr">
              <a:buNone/>
            </a:pPr>
            <a:r>
              <a:rPr lang="ja-JP" altLang="en-US" sz="2800" dirty="0" smtClean="0"/>
              <a:t>・</a:t>
            </a:r>
            <a:r>
              <a:rPr lang="ja-JP" altLang="en-US" sz="2800" dirty="0"/>
              <a:t>危険性は減った、安心して通れる様になった</a:t>
            </a:r>
            <a:r>
              <a:rPr lang="ja-JP" altLang="en-US" sz="2800" dirty="0" smtClean="0"/>
              <a:t>（交野市私市地区ほか</a:t>
            </a:r>
            <a:r>
              <a:rPr lang="ja-JP" altLang="en-US" sz="2800" dirty="0"/>
              <a:t>９</a:t>
            </a:r>
            <a:r>
              <a:rPr lang="ja-JP" altLang="en-US" sz="2800" dirty="0" smtClean="0"/>
              <a:t>）</a:t>
            </a:r>
            <a:endParaRPr lang="en-US" altLang="ja-JP" sz="2800" dirty="0" smtClean="0"/>
          </a:p>
          <a:p>
            <a:pPr marL="0" indent="0" fontAlgn="ctr">
              <a:buNone/>
            </a:pPr>
            <a:endParaRPr lang="en-US" altLang="ja-JP" sz="2800" dirty="0"/>
          </a:p>
          <a:p>
            <a:pPr marL="0" indent="0" fontAlgn="ctr">
              <a:buNone/>
            </a:pPr>
            <a:r>
              <a:rPr lang="ja-JP" altLang="en-US" sz="2800" dirty="0" smtClean="0"/>
              <a:t>・</a:t>
            </a:r>
            <a:r>
              <a:rPr lang="ja-JP" altLang="en-US" sz="2800" dirty="0"/>
              <a:t>見通しや景観が良くなった、明るくなった、通りやすくなった</a:t>
            </a:r>
            <a:r>
              <a:rPr lang="ja-JP" altLang="en-US" sz="2800" dirty="0" smtClean="0"/>
              <a:t>（岬町山中渓地区ほか</a:t>
            </a:r>
            <a:r>
              <a:rPr lang="ja-JP" altLang="en-US" sz="2800" dirty="0"/>
              <a:t>５</a:t>
            </a:r>
            <a:r>
              <a:rPr lang="ja-JP" altLang="en-US" sz="2800" dirty="0" smtClean="0"/>
              <a:t>）</a:t>
            </a:r>
            <a:endParaRPr lang="en-US" altLang="ja-JP" sz="2800" dirty="0" smtClean="0"/>
          </a:p>
          <a:p>
            <a:pPr marL="0" indent="0" fontAlgn="ctr">
              <a:buNone/>
            </a:pPr>
            <a:endParaRPr lang="en-US" altLang="ja-JP" sz="2800" dirty="0" smtClean="0"/>
          </a:p>
          <a:p>
            <a:pPr marL="0" indent="0" fontAlgn="ctr">
              <a:buNone/>
            </a:pPr>
            <a:r>
              <a:rPr lang="ja-JP" altLang="en-US" sz="2800" dirty="0" smtClean="0"/>
              <a:t>・今後も継続的に実施してほしい（柏原市本堂地区ほか２）</a:t>
            </a:r>
            <a:endParaRPr lang="en-US" altLang="ja-JP" sz="2800" dirty="0" smtClean="0"/>
          </a:p>
          <a:p>
            <a:pPr marL="0" indent="0" fontAlgn="ctr">
              <a:buNone/>
            </a:pPr>
            <a:endParaRPr lang="en-US" altLang="ja-JP" sz="2800" dirty="0"/>
          </a:p>
          <a:p>
            <a:pPr marL="0" indent="0" fontAlgn="ctr">
              <a:buNone/>
            </a:pPr>
            <a:r>
              <a:rPr lang="ja-JP" altLang="en-US" sz="2800" dirty="0"/>
              <a:t>・防災無線が聞こえやすくなった（泉南市金熊寺地区</a:t>
            </a:r>
            <a:r>
              <a:rPr lang="ja-JP" altLang="en-US" sz="2800" dirty="0" smtClean="0"/>
              <a:t>）</a:t>
            </a:r>
            <a:endParaRPr lang="en-US" altLang="ja-JP" sz="2800" dirty="0"/>
          </a:p>
        </p:txBody>
      </p:sp>
      <p:sp>
        <p:nvSpPr>
          <p:cNvPr id="11" name="正方形/長方形 10"/>
          <p:cNvSpPr/>
          <p:nvPr/>
        </p:nvSpPr>
        <p:spPr>
          <a:xfrm>
            <a:off x="8676841" y="268921"/>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a:solidFill>
                  <a:schemeClr val="tx1"/>
                </a:solidFill>
              </a:rPr>
              <a:t>（２）</a:t>
            </a:r>
            <a:r>
              <a:rPr lang="ja-JP" altLang="en-US" sz="1225" b="1" dirty="0" smtClean="0">
                <a:solidFill>
                  <a:schemeClr val="tx1"/>
                </a:solidFill>
              </a:rPr>
              <a:t>－１</a:t>
            </a:r>
            <a:endParaRPr lang="ja-JP" altLang="en-US" sz="1225" b="1" dirty="0">
              <a:solidFill>
                <a:schemeClr val="tx1"/>
              </a:solidFill>
            </a:endParaRPr>
          </a:p>
        </p:txBody>
      </p:sp>
    </p:spTree>
    <p:extLst>
      <p:ext uri="{BB962C8B-B14F-4D97-AF65-F5344CB8AC3E}">
        <p14:creationId xmlns:p14="http://schemas.microsoft.com/office/powerpoint/2010/main" val="24417507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2075</TotalTime>
  <Words>1229</Words>
  <Application>Microsoft Office PowerPoint</Application>
  <PresentationFormat>A4 210 x 297 mm</PresentationFormat>
  <Paragraphs>134</Paragraphs>
  <Slides>5</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HGPｺﾞｼｯｸM</vt:lpstr>
      <vt:lpstr>HGSｺﾞｼｯｸM</vt:lpstr>
      <vt:lpstr>Meiryo UI</vt:lpstr>
      <vt:lpstr>ＭＳ Ｐゴシック</vt:lpstr>
      <vt:lpstr>ＭＳ Ｐ明朝</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171</cp:revision>
  <cp:lastPrinted>2021-08-05T02:06:49Z</cp:lastPrinted>
  <dcterms:created xsi:type="dcterms:W3CDTF">2018-06-07T02:44:10Z</dcterms:created>
  <dcterms:modified xsi:type="dcterms:W3CDTF">2021-09-22T03:12:19Z</dcterms:modified>
</cp:coreProperties>
</file>