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9" r:id="rId2"/>
    <p:sldId id="337" r:id="rId3"/>
    <p:sldId id="284" r:id="rId4"/>
    <p:sldId id="305" r:id="rId5"/>
    <p:sldId id="321" r:id="rId6"/>
    <p:sldId id="324" r:id="rId7"/>
    <p:sldId id="325" r:id="rId8"/>
    <p:sldId id="301"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FF99CC"/>
    <a:srgbClr val="00B0F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2146" autoAdjust="0"/>
  </p:normalViewPr>
  <p:slideViewPr>
    <p:cSldViewPr>
      <p:cViewPr varScale="1">
        <p:scale>
          <a:sx n="68" d="100"/>
          <a:sy n="68" d="100"/>
        </p:scale>
        <p:origin x="1362"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786" cy="496967"/>
          </a:xfrm>
          <a:prstGeom prst="rect">
            <a:avLst/>
          </a:prstGeom>
        </p:spPr>
        <p:txBody>
          <a:bodyPr vert="horz" lIns="91793" tIns="45897" rIns="91793" bIns="458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4"/>
            <a:ext cx="2949786" cy="496967"/>
          </a:xfrm>
          <a:prstGeom prst="rect">
            <a:avLst/>
          </a:prstGeom>
        </p:spPr>
        <p:txBody>
          <a:bodyPr vert="horz" lIns="91793" tIns="45897" rIns="91793" bIns="45897" rtlCol="0"/>
          <a:lstStyle>
            <a:lvl1pPr algn="r">
              <a:defRPr sz="1200"/>
            </a:lvl1pPr>
          </a:lstStyle>
          <a:p>
            <a:fld id="{5B1E5620-A63F-447A-A5ED-6699927C9EC5}" type="datetimeFigureOut">
              <a:rPr kumimoji="1" lang="ja-JP" altLang="en-US" smtClean="0"/>
              <a:t>2021/9/22</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793" tIns="45897" rIns="91793" bIns="45897"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793" tIns="45897" rIns="91793" bIns="458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9"/>
            <a:ext cx="2949786" cy="496967"/>
          </a:xfrm>
          <a:prstGeom prst="rect">
            <a:avLst/>
          </a:prstGeom>
        </p:spPr>
        <p:txBody>
          <a:bodyPr vert="horz" lIns="91793" tIns="45897" rIns="91793" bIns="458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6967"/>
          </a:xfrm>
          <a:prstGeom prst="rect">
            <a:avLst/>
          </a:prstGeom>
        </p:spPr>
        <p:txBody>
          <a:bodyPr vert="horz" lIns="91793" tIns="45897" rIns="91793" bIns="45897" rtlCol="0" anchor="b"/>
          <a:lstStyle>
            <a:lvl1pPr algn="r">
              <a:defRPr sz="1200"/>
            </a:lvl1pPr>
          </a:lstStyle>
          <a:p>
            <a:fld id="{E37AA9F0-080F-4B9B-BFD2-B2C4DD0FF2AB}" type="slidenum">
              <a:rPr kumimoji="1" lang="ja-JP" altLang="en-US" smtClean="0"/>
              <a:t>‹#›</a:t>
            </a:fld>
            <a:endParaRPr kumimoji="1" lang="ja-JP" altLang="en-US"/>
          </a:p>
        </p:txBody>
      </p:sp>
    </p:spTree>
    <p:extLst>
      <p:ext uri="{BB962C8B-B14F-4D97-AF65-F5344CB8AC3E}">
        <p14:creationId xmlns:p14="http://schemas.microsoft.com/office/powerpoint/2010/main" val="28129804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51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6707">
              <a:defRPr kumimoji="1" sz="2700">
                <a:solidFill>
                  <a:schemeClr val="tx1"/>
                </a:solidFill>
                <a:latin typeface="Calibri" panose="020F0502020204030204" pitchFamily="34" charset="0"/>
                <a:ea typeface="ＭＳ Ｐゴシック" panose="020B0600070205080204" pitchFamily="50" charset="-128"/>
              </a:defRPr>
            </a:lvl1pPr>
            <a:lvl2pPr defTabSz="866707">
              <a:defRPr kumimoji="1" sz="2700">
                <a:solidFill>
                  <a:schemeClr val="tx1"/>
                </a:solidFill>
                <a:latin typeface="Calibri" panose="020F0502020204030204" pitchFamily="34" charset="0"/>
                <a:ea typeface="ＭＳ Ｐゴシック" panose="020B0600070205080204" pitchFamily="50" charset="-128"/>
              </a:defRPr>
            </a:lvl2pPr>
            <a:lvl3pPr defTabSz="866707">
              <a:defRPr kumimoji="1" sz="2700">
                <a:solidFill>
                  <a:schemeClr val="tx1"/>
                </a:solidFill>
                <a:latin typeface="Calibri" panose="020F0502020204030204" pitchFamily="34" charset="0"/>
                <a:ea typeface="ＭＳ Ｐゴシック" panose="020B0600070205080204" pitchFamily="50" charset="-128"/>
              </a:defRPr>
            </a:lvl3pPr>
            <a:lvl4pPr defTabSz="866707">
              <a:defRPr kumimoji="1" sz="2700">
                <a:solidFill>
                  <a:schemeClr val="tx1"/>
                </a:solidFill>
                <a:latin typeface="Calibri" panose="020F0502020204030204" pitchFamily="34" charset="0"/>
                <a:ea typeface="ＭＳ Ｐゴシック" panose="020B0600070205080204" pitchFamily="50" charset="-128"/>
              </a:defRPr>
            </a:lvl4pPr>
            <a:lvl5pPr defTabSz="866707">
              <a:defRPr kumimoji="1" sz="2700">
                <a:solidFill>
                  <a:schemeClr val="tx1"/>
                </a:solidFill>
                <a:latin typeface="Calibri" panose="020F0502020204030204" pitchFamily="34" charset="0"/>
                <a:ea typeface="ＭＳ Ｐゴシック" panose="020B0600070205080204" pitchFamily="50" charset="-128"/>
              </a:defRPr>
            </a:lvl5pPr>
            <a:lvl6pPr marL="3169989" indent="-773053" defTabSz="866707" eaLnBrk="0" fontAlgn="base" hangingPunct="0">
              <a:spcBef>
                <a:spcPct val="0"/>
              </a:spcBef>
              <a:spcAft>
                <a:spcPct val="0"/>
              </a:spcAft>
              <a:defRPr kumimoji="1" sz="2700">
                <a:solidFill>
                  <a:schemeClr val="tx1"/>
                </a:solidFill>
                <a:latin typeface="Calibri" panose="020F0502020204030204" pitchFamily="34" charset="0"/>
                <a:ea typeface="ＭＳ Ｐゴシック" panose="020B0600070205080204" pitchFamily="50" charset="-128"/>
              </a:defRPr>
            </a:lvl6pPr>
            <a:lvl7pPr marL="3627154" indent="-773053" defTabSz="866707" eaLnBrk="0" fontAlgn="base" hangingPunct="0">
              <a:spcBef>
                <a:spcPct val="0"/>
              </a:spcBef>
              <a:spcAft>
                <a:spcPct val="0"/>
              </a:spcAft>
              <a:defRPr kumimoji="1" sz="2700">
                <a:solidFill>
                  <a:schemeClr val="tx1"/>
                </a:solidFill>
                <a:latin typeface="Calibri" panose="020F0502020204030204" pitchFamily="34" charset="0"/>
                <a:ea typeface="ＭＳ Ｐゴシック" panose="020B0600070205080204" pitchFamily="50" charset="-128"/>
              </a:defRPr>
            </a:lvl7pPr>
            <a:lvl8pPr marL="4084318" indent="-773053" defTabSz="866707" eaLnBrk="0" fontAlgn="base" hangingPunct="0">
              <a:spcBef>
                <a:spcPct val="0"/>
              </a:spcBef>
              <a:spcAft>
                <a:spcPct val="0"/>
              </a:spcAft>
              <a:defRPr kumimoji="1" sz="2700">
                <a:solidFill>
                  <a:schemeClr val="tx1"/>
                </a:solidFill>
                <a:latin typeface="Calibri" panose="020F0502020204030204" pitchFamily="34" charset="0"/>
                <a:ea typeface="ＭＳ Ｐゴシック" panose="020B0600070205080204" pitchFamily="50" charset="-128"/>
              </a:defRPr>
            </a:lvl8pPr>
            <a:lvl9pPr marL="4541483" indent="-773053" defTabSz="866707" eaLnBrk="0" fontAlgn="base" hangingPunct="0">
              <a:spcBef>
                <a:spcPct val="0"/>
              </a:spcBef>
              <a:spcAft>
                <a:spcPct val="0"/>
              </a:spcAft>
              <a:defRPr kumimoji="1" sz="2700">
                <a:solidFill>
                  <a:schemeClr val="tx1"/>
                </a:solidFill>
                <a:latin typeface="Calibri" panose="020F0502020204030204" pitchFamily="34" charset="0"/>
                <a:ea typeface="ＭＳ Ｐゴシック" panose="020B0600070205080204" pitchFamily="50" charset="-128"/>
              </a:defRPr>
            </a:lvl9pPr>
          </a:lstStyle>
          <a:p>
            <a:fld id="{B8858177-56DC-49A0-8040-6EABD31D5978}" type="slidenum">
              <a:rPr lang="ja-JP" altLang="en-US" sz="800"/>
              <a:pPr/>
              <a:t>1</a:t>
            </a:fld>
            <a:endParaRPr lang="ja-JP" altLang="en-US" sz="800"/>
          </a:p>
        </p:txBody>
      </p:sp>
    </p:spTree>
    <p:extLst>
      <p:ext uri="{BB962C8B-B14F-4D97-AF65-F5344CB8AC3E}">
        <p14:creationId xmlns:p14="http://schemas.microsoft.com/office/powerpoint/2010/main" val="1374070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2</a:t>
            </a:fld>
            <a:endParaRPr kumimoji="1" lang="ja-JP" altLang="en-US"/>
          </a:p>
        </p:txBody>
      </p:sp>
    </p:spTree>
    <p:extLst>
      <p:ext uri="{BB962C8B-B14F-4D97-AF65-F5344CB8AC3E}">
        <p14:creationId xmlns:p14="http://schemas.microsoft.com/office/powerpoint/2010/main" val="784170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3</a:t>
            </a:fld>
            <a:endParaRPr kumimoji="1" lang="ja-JP" altLang="en-US"/>
          </a:p>
        </p:txBody>
      </p:sp>
    </p:spTree>
    <p:extLst>
      <p:ext uri="{BB962C8B-B14F-4D97-AF65-F5344CB8AC3E}">
        <p14:creationId xmlns:p14="http://schemas.microsoft.com/office/powerpoint/2010/main" val="973053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4</a:t>
            </a:fld>
            <a:endParaRPr kumimoji="1" lang="ja-JP" altLang="en-US"/>
          </a:p>
        </p:txBody>
      </p:sp>
    </p:spTree>
    <p:extLst>
      <p:ext uri="{BB962C8B-B14F-4D97-AF65-F5344CB8AC3E}">
        <p14:creationId xmlns:p14="http://schemas.microsoft.com/office/powerpoint/2010/main" val="2811589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5</a:t>
            </a:fld>
            <a:endParaRPr kumimoji="1" lang="ja-JP" altLang="en-US"/>
          </a:p>
        </p:txBody>
      </p:sp>
    </p:spTree>
    <p:extLst>
      <p:ext uri="{BB962C8B-B14F-4D97-AF65-F5344CB8AC3E}">
        <p14:creationId xmlns:p14="http://schemas.microsoft.com/office/powerpoint/2010/main" val="320359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6</a:t>
            </a:fld>
            <a:endParaRPr kumimoji="1" lang="ja-JP" altLang="en-US"/>
          </a:p>
        </p:txBody>
      </p:sp>
    </p:spTree>
    <p:extLst>
      <p:ext uri="{BB962C8B-B14F-4D97-AF65-F5344CB8AC3E}">
        <p14:creationId xmlns:p14="http://schemas.microsoft.com/office/powerpoint/2010/main" val="854960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7</a:t>
            </a:fld>
            <a:endParaRPr kumimoji="1" lang="ja-JP" altLang="en-US"/>
          </a:p>
        </p:txBody>
      </p:sp>
    </p:spTree>
    <p:extLst>
      <p:ext uri="{BB962C8B-B14F-4D97-AF65-F5344CB8AC3E}">
        <p14:creationId xmlns:p14="http://schemas.microsoft.com/office/powerpoint/2010/main" val="2425958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7AA9F0-080F-4B9B-BFD2-B2C4DD0FF2AB}" type="slidenum">
              <a:rPr kumimoji="1" lang="ja-JP" altLang="en-US" smtClean="0"/>
              <a:t>8</a:t>
            </a:fld>
            <a:endParaRPr kumimoji="1" lang="ja-JP" altLang="en-US"/>
          </a:p>
        </p:txBody>
      </p:sp>
    </p:spTree>
    <p:extLst>
      <p:ext uri="{BB962C8B-B14F-4D97-AF65-F5344CB8AC3E}">
        <p14:creationId xmlns:p14="http://schemas.microsoft.com/office/powerpoint/2010/main" val="973053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F4D81FF-73A1-47E5-B8E7-800EBD56CE33}" type="datetime1">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4081037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0CCAFF-D1A0-416A-BD3E-F0D21A1789CD}" type="datetime1">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285310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3FB28D3-4A72-4556-B186-AE0DDA2A30A3}" type="datetime1">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357648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32561A-A2F5-4E96-A8D6-57AD8B34AF51}" type="datetime1">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2749260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52CCE58-94BD-4713-9F02-02B33AAD520E}" type="datetime1">
              <a:rPr kumimoji="1" lang="ja-JP" altLang="en-US" smtClean="0"/>
              <a:t>2021/9/22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4214278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A049732-63D3-4F6E-9744-605EACDE3251}" type="datetime1">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417526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E9CB736-F915-48E9-A31D-AC7801BB764A}" type="datetime1">
              <a:rPr kumimoji="1" lang="ja-JP" altLang="en-US" smtClean="0"/>
              <a:t>2021/9/22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12745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0435AD-8F33-4CC0-A6E9-445CBE3BCDD2}" type="datetime1">
              <a:rPr kumimoji="1" lang="ja-JP" altLang="en-US" smtClean="0"/>
              <a:t>2021/9/22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1000231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DCC178-9BC9-4950-A605-FAF3EB9A287F}" type="datetime1">
              <a:rPr kumimoji="1" lang="ja-JP" altLang="en-US" smtClean="0"/>
              <a:t>2021/9/22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301854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8A191E-74DC-43AA-9A43-D58BD279E3D2}" type="datetime1">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1381365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1A04317-BBD9-4214-A290-CDC6EC650D6A}" type="datetime1">
              <a:rPr kumimoji="1" lang="ja-JP" altLang="en-US" smtClean="0"/>
              <a:t>2021/9/22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340654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AA52A-592D-4C7C-8298-2A8D95E090AC}" type="datetime1">
              <a:rPr kumimoji="1" lang="ja-JP" altLang="en-US" smtClean="0"/>
              <a:t>2021/9/22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C8C7D-6245-46FD-82D6-E459A548FCB3}" type="slidenum">
              <a:rPr kumimoji="1" lang="ja-JP" altLang="en-US" smtClean="0"/>
              <a:t>‹#›</a:t>
            </a:fld>
            <a:endParaRPr kumimoji="1" lang="ja-JP" altLang="en-US"/>
          </a:p>
        </p:txBody>
      </p:sp>
    </p:spTree>
    <p:extLst>
      <p:ext uri="{BB962C8B-B14F-4D97-AF65-F5344CB8AC3E}">
        <p14:creationId xmlns:p14="http://schemas.microsoft.com/office/powerpoint/2010/main" val="1351453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98" name="直線矢印コネクタ 10"/>
          <p:cNvCxnSpPr>
            <a:cxnSpLocks noChangeShapeType="1"/>
          </p:cNvCxnSpPr>
          <p:nvPr/>
        </p:nvCxnSpPr>
        <p:spPr bwMode="auto">
          <a:xfrm flipV="1">
            <a:off x="8360400" y="6886080"/>
            <a:ext cx="0" cy="324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4099" name="Rectangle 30"/>
          <p:cNvSpPr>
            <a:spLocks noChangeArrowheads="1"/>
          </p:cNvSpPr>
          <p:nvPr/>
        </p:nvSpPr>
        <p:spPr bwMode="auto">
          <a:xfrm>
            <a:off x="1425721" y="2347897"/>
            <a:ext cx="184731" cy="280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sz="1225"/>
          </a:p>
        </p:txBody>
      </p:sp>
      <p:sp>
        <p:nvSpPr>
          <p:cNvPr id="4100" name="Rectangle 51"/>
          <p:cNvSpPr>
            <a:spLocks noChangeArrowheads="1"/>
          </p:cNvSpPr>
          <p:nvPr/>
        </p:nvSpPr>
        <p:spPr bwMode="auto">
          <a:xfrm>
            <a:off x="3398881" y="3688178"/>
            <a:ext cx="184731" cy="280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ja-JP" sz="1225"/>
          </a:p>
        </p:txBody>
      </p:sp>
      <p:sp>
        <p:nvSpPr>
          <p:cNvPr id="4101" name="正方形/長方形 17"/>
          <p:cNvSpPr>
            <a:spLocks noChangeArrowheads="1"/>
          </p:cNvSpPr>
          <p:nvPr/>
        </p:nvSpPr>
        <p:spPr bwMode="auto">
          <a:xfrm>
            <a:off x="544441" y="515161"/>
            <a:ext cx="3429000"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41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defTabSz="622066">
              <a:spcBef>
                <a:spcPct val="0"/>
              </a:spcBef>
              <a:buNone/>
            </a:pPr>
            <a:r>
              <a:rPr lang="ja-JP" altLang="en-US" sz="1633" b="1">
                <a:latin typeface="メイリオ" panose="020B0604030504040204" pitchFamily="50" charset="-128"/>
                <a:ea typeface="メイリオ" panose="020B0604030504040204" pitchFamily="50" charset="-128"/>
              </a:rPr>
              <a:t>（１）　危</a:t>
            </a:r>
            <a:r>
              <a:rPr lang="ja-JP" altLang="en-US" sz="1633" b="1">
                <a:solidFill>
                  <a:srgbClr val="000000"/>
                </a:solidFill>
                <a:latin typeface="Meiryo UI" panose="020B0604030504040204" pitchFamily="50" charset="-128"/>
                <a:ea typeface="Meiryo UI" panose="020B0604030504040204" pitchFamily="50" charset="-128"/>
              </a:rPr>
              <a:t>険渓流の流木対策事業</a:t>
            </a:r>
          </a:p>
        </p:txBody>
      </p:sp>
      <p:cxnSp>
        <p:nvCxnSpPr>
          <p:cNvPr id="36" name="直線コネクタ 35"/>
          <p:cNvCxnSpPr/>
          <p:nvPr/>
        </p:nvCxnSpPr>
        <p:spPr>
          <a:xfrm>
            <a:off x="544441" y="784080"/>
            <a:ext cx="876852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2" name="正方形/長方形 1"/>
          <p:cNvSpPr/>
          <p:nvPr/>
        </p:nvSpPr>
        <p:spPr>
          <a:xfrm>
            <a:off x="544441" y="832681"/>
            <a:ext cx="8768520" cy="58752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目的</a:t>
            </a: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局地的な集中豪雨が頻繁に発生し、土石流の発生時に渓流沿いの木を巻き込んで流れ出すことで、河川や水路等をふさぎ、</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冠水や交通遮断など市街地における被害を拡大させる流木災害を未然に防止する。</a:t>
            </a:r>
          </a:p>
        </p:txBody>
      </p:sp>
      <p:sp>
        <p:nvSpPr>
          <p:cNvPr id="64" name="正方形/長方形 63"/>
          <p:cNvSpPr/>
          <p:nvPr/>
        </p:nvSpPr>
        <p:spPr>
          <a:xfrm>
            <a:off x="552001" y="1478521"/>
            <a:ext cx="8768520" cy="327348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1082"/>
              </a:lnSpc>
              <a:defRPr/>
            </a:pPr>
            <a:endPar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事業概要</a:t>
            </a: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・事業対象区域：山地災害危険地区「崩壊土砂流出危険地区」、保安林外</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（危険度</a:t>
            </a:r>
            <a:r>
              <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ランク・保全対象</a:t>
            </a:r>
            <a:r>
              <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戸以上・治山事業の未着手地域）</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・事業箇所数：</a:t>
            </a:r>
            <a:r>
              <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箇所</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・事業内容：</a:t>
            </a: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・防災対策　</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土石流発生を抑止する治山ダムの整備</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流木となる危険性の高い渓流沿いの立木の伐採、林外搬出</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防災機能を強化する荒廃森林の整備（強度間伐等）</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・減災対策　</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防災教室の開催、地域との協働による森林危険情報マップの作成</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事業の効果検証等</a:t>
            </a:r>
            <a:endParaRPr lang="en-US" altLang="ja-JP" sz="108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・事業の工程：初年度～　現地調査、地権者調査（コンサルタント委託）　　　</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森林所有者、市町村、地元自治会等との調整</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森林所有者と協定書を締結し事業実施　　　　　　　　　　　　　</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82"/>
              </a:lnSpc>
              <a:defRPr/>
            </a:pP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協定書により、</a:t>
            </a:r>
            <a:r>
              <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年間の森林の維持</a:t>
            </a:r>
            <a:endParaRPr lang="en-US" altLang="ja-JP" sz="108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当初事業計画</a:t>
            </a:r>
            <a:r>
              <a:rPr lang="en-US" altLang="ja-JP" sz="108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88" b="1" dirty="0">
              <a:solidFill>
                <a:schemeClr val="tx1"/>
              </a:solidFill>
              <a:latin typeface="ＭＳ ゴシック" panose="020B0609070205080204" pitchFamily="49" charset="-128"/>
              <a:ea typeface="ＭＳ ゴシック" panose="020B0609070205080204" pitchFamily="49" charset="-128"/>
            </a:endParaRPr>
          </a:p>
          <a:p>
            <a:pPr>
              <a:defRPr/>
            </a:pPr>
            <a:endParaRPr lang="en-US" altLang="ja-JP" sz="1088" dirty="0">
              <a:solidFill>
                <a:schemeClr val="tx1"/>
              </a:solidFill>
              <a:latin typeface="ＭＳ ゴシック" panose="020B0609070205080204" pitchFamily="49" charset="-128"/>
              <a:ea typeface="ＭＳ ゴシック" panose="020B0609070205080204" pitchFamily="49" charset="-128"/>
            </a:endParaRPr>
          </a:p>
          <a:p>
            <a:pPr>
              <a:defRPr/>
            </a:pPr>
            <a:endParaRPr lang="en-US" altLang="ja-JP" sz="1088" dirty="0">
              <a:solidFill>
                <a:schemeClr val="tx1"/>
              </a:solidFill>
              <a:latin typeface="ＭＳ ゴシック" panose="020B0609070205080204" pitchFamily="49" charset="-128"/>
              <a:ea typeface="ＭＳ ゴシック" panose="020B0609070205080204" pitchFamily="49" charset="-128"/>
            </a:endParaRPr>
          </a:p>
          <a:p>
            <a:pPr>
              <a:defRPr/>
            </a:pPr>
            <a:endParaRPr lang="en-US" altLang="ja-JP" sz="1088" dirty="0">
              <a:solidFill>
                <a:schemeClr val="tx1"/>
              </a:solidFill>
              <a:latin typeface="ＭＳ ゴシック" panose="020B0609070205080204" pitchFamily="49" charset="-128"/>
              <a:ea typeface="ＭＳ ゴシック" panose="020B0609070205080204" pitchFamily="49" charset="-128"/>
            </a:endParaRPr>
          </a:p>
          <a:p>
            <a:pPr>
              <a:defRPr/>
            </a:pPr>
            <a:endParaRPr lang="en-US" altLang="ja-JP" sz="1088" dirty="0">
              <a:solidFill>
                <a:schemeClr val="tx1"/>
              </a:solidFill>
              <a:latin typeface="ＭＳ ゴシック" panose="020B0609070205080204" pitchFamily="49" charset="-128"/>
              <a:ea typeface="ＭＳ ゴシック" panose="020B0609070205080204" pitchFamily="49" charset="-128"/>
            </a:endParaRPr>
          </a:p>
          <a:p>
            <a:pPr>
              <a:defRPr/>
            </a:pPr>
            <a:endParaRPr lang="ja-JP" altLang="en-US" sz="1088" dirty="0">
              <a:solidFill>
                <a:schemeClr val="tx1"/>
              </a:solidFill>
              <a:latin typeface="ＭＳ ゴシック" panose="020B0609070205080204" pitchFamily="49" charset="-128"/>
              <a:ea typeface="ＭＳ ゴシック" panose="020B0609070205080204" pitchFamily="49" charset="-128"/>
            </a:endParaRPr>
          </a:p>
        </p:txBody>
      </p:sp>
      <p:pic>
        <p:nvPicPr>
          <p:cNvPr id="4105" name="Picture 7" descr="尺代（谷止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96521" y="1568160"/>
            <a:ext cx="1372680" cy="993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6249001" y="2565768"/>
            <a:ext cx="1594080" cy="1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5978" tIns="32989" rIns="65978" bIns="32989" anchor="ctr">
            <a:spAutoFit/>
          </a:bodyPr>
          <a:lstStyle/>
          <a:p>
            <a:pPr>
              <a:defRPr/>
            </a:pPr>
            <a:r>
              <a:rPr lang="ja-JP" altLang="en-US" sz="6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土石流や流木の被害を防ぐ治山ダム</a:t>
            </a:r>
            <a:endParaRPr lang="en-US" altLang="ja-JP" sz="6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107" name="Picture 2" descr="Z:\治山Ｇ\27年度関係\27 治山事業\寺田作業\記録\270517 出前授業　南横山小\写真\P106007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6521" y="2743201"/>
            <a:ext cx="1372680" cy="9914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6458521" y="3737742"/>
            <a:ext cx="998866" cy="1817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65978" tIns="32989" rIns="65978" bIns="32989" anchor="ctr">
            <a:spAutoFit/>
          </a:bodyPr>
          <a:lstStyle/>
          <a:p>
            <a:pPr>
              <a:defRPr/>
            </a:pPr>
            <a:r>
              <a:rPr lang="ja-JP" altLang="en-US" sz="74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小学校での防災教室</a:t>
            </a:r>
            <a:endParaRPr lang="en-US" altLang="ja-JP" sz="74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48218952"/>
              </p:ext>
            </p:extLst>
          </p:nvPr>
        </p:nvGraphicFramePr>
        <p:xfrm>
          <a:off x="822964" y="3983056"/>
          <a:ext cx="8008632" cy="751460"/>
        </p:xfrm>
        <a:graphic>
          <a:graphicData uri="http://schemas.openxmlformats.org/drawingml/2006/table">
            <a:tbl>
              <a:tblPr firstRow="1" firstCol="1" bandRow="1">
                <a:tableStyleId>{5C22544A-7EE6-4342-B048-85BDC9FD1C3A}</a:tableStyleId>
              </a:tblPr>
              <a:tblGrid>
                <a:gridCol w="1156664">
                  <a:extLst>
                    <a:ext uri="{9D8B030D-6E8A-4147-A177-3AD203B41FA5}">
                      <a16:colId xmlns:a16="http://schemas.microsoft.com/office/drawing/2014/main" val="20000"/>
                    </a:ext>
                  </a:extLst>
                </a:gridCol>
                <a:gridCol w="616397">
                  <a:extLst>
                    <a:ext uri="{9D8B030D-6E8A-4147-A177-3AD203B41FA5}">
                      <a16:colId xmlns:a16="http://schemas.microsoft.com/office/drawing/2014/main" val="20001"/>
                    </a:ext>
                  </a:extLst>
                </a:gridCol>
                <a:gridCol w="836534">
                  <a:extLst>
                    <a:ext uri="{9D8B030D-6E8A-4147-A177-3AD203B41FA5}">
                      <a16:colId xmlns:a16="http://schemas.microsoft.com/office/drawing/2014/main" val="20002"/>
                    </a:ext>
                  </a:extLst>
                </a:gridCol>
                <a:gridCol w="651500">
                  <a:extLst>
                    <a:ext uri="{9D8B030D-6E8A-4147-A177-3AD203B41FA5}">
                      <a16:colId xmlns:a16="http://schemas.microsoft.com/office/drawing/2014/main" val="20003"/>
                    </a:ext>
                  </a:extLst>
                </a:gridCol>
                <a:gridCol w="721819">
                  <a:extLst>
                    <a:ext uri="{9D8B030D-6E8A-4147-A177-3AD203B41FA5}">
                      <a16:colId xmlns:a16="http://schemas.microsoft.com/office/drawing/2014/main" val="20004"/>
                    </a:ext>
                  </a:extLst>
                </a:gridCol>
                <a:gridCol w="615626">
                  <a:extLst>
                    <a:ext uri="{9D8B030D-6E8A-4147-A177-3AD203B41FA5}">
                      <a16:colId xmlns:a16="http://schemas.microsoft.com/office/drawing/2014/main" val="20005"/>
                    </a:ext>
                  </a:extLst>
                </a:gridCol>
                <a:gridCol w="662982">
                  <a:extLst>
                    <a:ext uri="{9D8B030D-6E8A-4147-A177-3AD203B41FA5}">
                      <a16:colId xmlns:a16="http://schemas.microsoft.com/office/drawing/2014/main" val="20006"/>
                    </a:ext>
                  </a:extLst>
                </a:gridCol>
                <a:gridCol w="568269">
                  <a:extLst>
                    <a:ext uri="{9D8B030D-6E8A-4147-A177-3AD203B41FA5}">
                      <a16:colId xmlns:a16="http://schemas.microsoft.com/office/drawing/2014/main" val="20007"/>
                    </a:ext>
                  </a:extLst>
                </a:gridCol>
                <a:gridCol w="757694">
                  <a:extLst>
                    <a:ext uri="{9D8B030D-6E8A-4147-A177-3AD203B41FA5}">
                      <a16:colId xmlns:a16="http://schemas.microsoft.com/office/drawing/2014/main" val="20008"/>
                    </a:ext>
                  </a:extLst>
                </a:gridCol>
                <a:gridCol w="568269">
                  <a:extLst>
                    <a:ext uri="{9D8B030D-6E8A-4147-A177-3AD203B41FA5}">
                      <a16:colId xmlns:a16="http://schemas.microsoft.com/office/drawing/2014/main" val="20009"/>
                    </a:ext>
                  </a:extLst>
                </a:gridCol>
                <a:gridCol w="852878">
                  <a:extLst>
                    <a:ext uri="{9D8B030D-6E8A-4147-A177-3AD203B41FA5}">
                      <a16:colId xmlns:a16="http://schemas.microsoft.com/office/drawing/2014/main" val="20010"/>
                    </a:ext>
                  </a:extLst>
                </a:gridCol>
              </a:tblGrid>
              <a:tr h="122857">
                <a:tc rowSpan="2">
                  <a:txBody>
                    <a:bodyPr/>
                    <a:lstStyle/>
                    <a:p>
                      <a:pPr algn="ctr" fontAlgn="base">
                        <a:lnSpc>
                          <a:spcPts val="1600"/>
                        </a:lnSpc>
                        <a:spcAft>
                          <a:spcPts val="0"/>
                        </a:spcAft>
                      </a:pPr>
                      <a:r>
                        <a:rPr lang="en-US" sz="800" kern="100" dirty="0">
                          <a:solidFill>
                            <a:schemeClr val="bg1"/>
                          </a:solidFill>
                          <a:effectLst/>
                        </a:rPr>
                        <a:t> </a:t>
                      </a:r>
                      <a:endParaRPr lang="ja-JP" sz="800" kern="100" dirty="0">
                        <a:solidFill>
                          <a:schemeClr val="bg1"/>
                        </a:solidFill>
                        <a:effectLst/>
                        <a:latin typeface="Century"/>
                        <a:cs typeface="ＭＳ Ｐゴシック"/>
                      </a:endParaRPr>
                    </a:p>
                  </a:txBody>
                  <a:tcPr marL="46665" marR="46665" marT="0" marB="0"/>
                </a:tc>
                <a:tc gridSpan="2">
                  <a:txBody>
                    <a:bodyPr/>
                    <a:lstStyle/>
                    <a:p>
                      <a:pPr algn="ctr" fontAlgn="base">
                        <a:lnSpc>
                          <a:spcPts val="1600"/>
                        </a:lnSpc>
                        <a:spcAft>
                          <a:spcPts val="0"/>
                        </a:spcAft>
                      </a:pPr>
                      <a:r>
                        <a:rPr lang="ja-JP"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全体計画</a:t>
                      </a:r>
                    </a:p>
                  </a:txBody>
                  <a:tcPr marL="46665" marR="46665" marT="0" marB="0"/>
                </a:tc>
                <a:tc hMerge="1">
                  <a:txBody>
                    <a:bodyPr/>
                    <a:lstStyle/>
                    <a:p>
                      <a:endParaRPr kumimoji="1" lang="ja-JP" altLang="en-US"/>
                    </a:p>
                  </a:txBody>
                  <a:tcPr/>
                </a:tc>
                <a:tc gridSpan="2">
                  <a:txBody>
                    <a:bodyPr/>
                    <a:lstStyle/>
                    <a:p>
                      <a:pPr algn="ctr" fontAlgn="base">
                        <a:lnSpc>
                          <a:spcPts val="1600"/>
                        </a:lnSpc>
                        <a:spcAft>
                          <a:spcPts val="0"/>
                        </a:spcAft>
                      </a:pPr>
                      <a:r>
                        <a:rPr lang="en-US"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H28</a:t>
                      </a:r>
                      <a:endParaRPr lang="ja-JP"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hMerge="1">
                  <a:txBody>
                    <a:bodyPr/>
                    <a:lstStyle/>
                    <a:p>
                      <a:endParaRPr kumimoji="1" lang="ja-JP" altLang="en-US"/>
                    </a:p>
                  </a:txBody>
                  <a:tcPr/>
                </a:tc>
                <a:tc gridSpan="2">
                  <a:txBody>
                    <a:bodyPr/>
                    <a:lstStyle/>
                    <a:p>
                      <a:pPr algn="ctr" fontAlgn="base">
                        <a:lnSpc>
                          <a:spcPts val="1600"/>
                        </a:lnSpc>
                        <a:spcAft>
                          <a:spcPts val="0"/>
                        </a:spcAft>
                      </a:pPr>
                      <a:r>
                        <a:rPr lang="en-US"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H29</a:t>
                      </a:r>
                      <a:endParaRPr lang="ja-JP"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hMerge="1">
                  <a:txBody>
                    <a:bodyPr/>
                    <a:lstStyle/>
                    <a:p>
                      <a:endParaRPr kumimoji="1" lang="ja-JP" altLang="en-US"/>
                    </a:p>
                  </a:txBody>
                  <a:tcPr/>
                </a:tc>
                <a:tc gridSpan="2">
                  <a:txBody>
                    <a:bodyPr/>
                    <a:lstStyle/>
                    <a:p>
                      <a:pPr algn="ctr" fontAlgn="base">
                        <a:lnSpc>
                          <a:spcPts val="1600"/>
                        </a:lnSpc>
                        <a:spcAft>
                          <a:spcPts val="0"/>
                        </a:spcAft>
                      </a:pPr>
                      <a:r>
                        <a:rPr lang="en-US"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H30</a:t>
                      </a:r>
                      <a:endParaRPr lang="ja-JP"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hMerge="1">
                  <a:txBody>
                    <a:bodyPr/>
                    <a:lstStyle/>
                    <a:p>
                      <a:endParaRPr kumimoji="1" lang="ja-JP" altLang="en-US"/>
                    </a:p>
                  </a:txBody>
                  <a:tcPr/>
                </a:tc>
                <a:tc gridSpan="2">
                  <a:txBody>
                    <a:bodyPr/>
                    <a:lstStyle/>
                    <a:p>
                      <a:pPr algn="ctr" fontAlgn="base">
                        <a:lnSpc>
                          <a:spcPts val="1600"/>
                        </a:lnSpc>
                        <a:spcAft>
                          <a:spcPts val="0"/>
                        </a:spcAft>
                      </a:pPr>
                      <a:r>
                        <a:rPr lang="en-US" altLang="ja-JP" sz="8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R</a:t>
                      </a:r>
                      <a:r>
                        <a:rPr lang="en-US" sz="8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8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8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hMerge="1">
                  <a:txBody>
                    <a:bodyPr/>
                    <a:lstStyle/>
                    <a:p>
                      <a:endParaRPr kumimoji="1" lang="ja-JP" altLang="en-US"/>
                    </a:p>
                  </a:txBody>
                  <a:tcPr/>
                </a:tc>
                <a:extLst>
                  <a:ext uri="{0D108BD9-81ED-4DB2-BD59-A6C34878D82A}">
                    <a16:rowId xmlns:a16="http://schemas.microsoft.com/office/drawing/2014/main" val="10000"/>
                  </a:ext>
                </a:extLst>
              </a:tr>
              <a:tr h="122857">
                <a:tc vMerge="1">
                  <a:txBody>
                    <a:bodyPr/>
                    <a:lstStyle/>
                    <a:p>
                      <a:endParaRPr kumimoji="1" lang="ja-JP" altLang="en-US"/>
                    </a:p>
                  </a:txBody>
                  <a:tcPr/>
                </a:tc>
                <a:tc>
                  <a:txBody>
                    <a:bodyPr/>
                    <a:lstStyle/>
                    <a:p>
                      <a:pPr algn="ctr" fontAlgn="base">
                        <a:lnSpc>
                          <a:spcPts val="16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箇所数</a:t>
                      </a:r>
                    </a:p>
                  </a:txBody>
                  <a:tcPr marL="46665" marR="46665" marT="0" marB="0"/>
                </a:tc>
                <a:tc>
                  <a:txBody>
                    <a:bodyPr/>
                    <a:lstStyle/>
                    <a:p>
                      <a:pPr algn="ctr" fontAlgn="base">
                        <a:lnSpc>
                          <a:spcPts val="1600"/>
                        </a:lnSpc>
                        <a:spcAft>
                          <a:spcPts val="0"/>
                        </a:spcAft>
                      </a:pPr>
                      <a:r>
                        <a:rPr 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箇所数</a:t>
                      </a:r>
                    </a:p>
                  </a:txBody>
                  <a:tcPr marL="46665" marR="46665" marT="0" marB="0"/>
                </a:tc>
                <a:tc>
                  <a:txBody>
                    <a:bodyPr/>
                    <a:lstStyle/>
                    <a:p>
                      <a:pPr algn="ctr" fontAlgn="base">
                        <a:lnSpc>
                          <a:spcPts val="1600"/>
                        </a:lnSpc>
                        <a:spcAft>
                          <a:spcPts val="0"/>
                        </a:spcAft>
                      </a:pPr>
                      <a:r>
                        <a:rPr 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事業費</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箇所数</a:t>
                      </a:r>
                    </a:p>
                  </a:txBody>
                  <a:tcPr marL="46665" marR="46665" marT="0" marB="0"/>
                </a:tc>
                <a:tc>
                  <a:txBody>
                    <a:bodyPr/>
                    <a:lstStyle/>
                    <a:p>
                      <a:pPr algn="ctr" fontAlgn="base">
                        <a:lnSpc>
                          <a:spcPts val="1600"/>
                        </a:lnSpc>
                        <a:spcAft>
                          <a:spcPts val="0"/>
                        </a:spcAft>
                      </a:pPr>
                      <a:r>
                        <a:rPr 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事業費</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箇所数</a:t>
                      </a:r>
                    </a:p>
                  </a:txBody>
                  <a:tcPr marL="46665" marR="46665" marT="0" marB="0"/>
                </a:tc>
                <a:tc>
                  <a:txBody>
                    <a:bodyPr/>
                    <a:lstStyle/>
                    <a:p>
                      <a:pPr algn="ctr" fontAlgn="base">
                        <a:lnSpc>
                          <a:spcPts val="1600"/>
                        </a:lnSpc>
                        <a:spcAft>
                          <a:spcPts val="0"/>
                        </a:spcAft>
                      </a:pPr>
                      <a:r>
                        <a:rPr 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事業費</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箇所数</a:t>
                      </a:r>
                    </a:p>
                  </a:txBody>
                  <a:tcPr marL="46665" marR="46665" marT="0" marB="0"/>
                </a:tc>
                <a:tc>
                  <a:txBody>
                    <a:bodyPr/>
                    <a:lstStyle/>
                    <a:p>
                      <a:pPr algn="ctr" fontAlgn="base">
                        <a:lnSpc>
                          <a:spcPts val="1600"/>
                        </a:lnSpc>
                        <a:spcAft>
                          <a:spcPts val="0"/>
                        </a:spcAft>
                      </a:pPr>
                      <a:r>
                        <a:rPr 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事業費</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extLst>
                  <a:ext uri="{0D108BD9-81ED-4DB2-BD59-A6C34878D82A}">
                    <a16:rowId xmlns:a16="http://schemas.microsoft.com/office/drawing/2014/main" val="10001"/>
                  </a:ext>
                </a:extLst>
              </a:tr>
              <a:tr h="144697">
                <a:tc>
                  <a:txBody>
                    <a:bodyPr/>
                    <a:lstStyle/>
                    <a:p>
                      <a:pPr algn="ctr" fontAlgn="base">
                        <a:lnSpc>
                          <a:spcPts val="1600"/>
                        </a:lnSpc>
                        <a:spcAft>
                          <a:spcPts val="0"/>
                        </a:spcAft>
                      </a:pPr>
                      <a:endParaRPr lang="ja-JP" sz="800" kern="100" dirty="0">
                        <a:solidFill>
                          <a:schemeClr val="bg1"/>
                        </a:solidFill>
                        <a:effectLst/>
                        <a:latin typeface="Century"/>
                        <a:cs typeface="ＭＳ Ｐゴシック"/>
                      </a:endParaRP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2,006,632</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298</a:t>
                      </a:r>
                      <a:r>
                        <a:rPr 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r>
                        <a:rPr 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00</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522,000</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546,000</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640,632</a:t>
                      </a:r>
                    </a:p>
                  </a:txBody>
                  <a:tcPr marL="46665" marR="46665" marT="0" marB="0"/>
                </a:tc>
                <a:extLst>
                  <a:ext uri="{0D108BD9-81ED-4DB2-BD59-A6C34878D82A}">
                    <a16:rowId xmlns:a16="http://schemas.microsoft.com/office/drawing/2014/main" val="10002"/>
                  </a:ext>
                </a:extLst>
              </a:tr>
              <a:tr h="144697">
                <a:tc>
                  <a:txBody>
                    <a:bodyPr/>
                    <a:lstStyle/>
                    <a:p>
                      <a:pPr algn="ctr" fontAlgn="base">
                        <a:lnSpc>
                          <a:spcPts val="1600"/>
                        </a:lnSpc>
                        <a:spcAft>
                          <a:spcPts val="0"/>
                        </a:spcAft>
                      </a:pPr>
                      <a:r>
                        <a:rPr lang="ja-JP" altLang="en-US" sz="800" b="0" kern="100" dirty="0" smtClean="0">
                          <a:solidFill>
                            <a:schemeClr val="bg1"/>
                          </a:solidFill>
                          <a:effectLst/>
                          <a:latin typeface="Century"/>
                          <a:cs typeface="ＭＳ Ｐゴシック"/>
                        </a:rPr>
                        <a:t>（新規着手件数）</a:t>
                      </a:r>
                      <a:endParaRPr lang="ja-JP" sz="800" b="0" kern="100" dirty="0">
                        <a:solidFill>
                          <a:schemeClr val="bg1"/>
                        </a:solidFill>
                        <a:effectLst/>
                        <a:latin typeface="Century"/>
                        <a:cs typeface="ＭＳ Ｐゴシック"/>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ctr" fontAlgn="base">
                        <a:lnSpc>
                          <a:spcPts val="16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tc>
                  <a:txBody>
                    <a:bodyPr/>
                    <a:lstStyle/>
                    <a:p>
                      <a:pPr algn="r" fontAlgn="base">
                        <a:lnSpc>
                          <a:spcPts val="16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665" marR="46665" marT="0" marB="0"/>
                </a:tc>
                <a:extLst>
                  <a:ext uri="{0D108BD9-81ED-4DB2-BD59-A6C34878D82A}">
                    <a16:rowId xmlns:a16="http://schemas.microsoft.com/office/drawing/2014/main" val="10003"/>
                  </a:ext>
                </a:extLst>
              </a:tr>
            </a:tbl>
          </a:graphicData>
        </a:graphic>
      </p:graphicFrame>
      <p:sp>
        <p:nvSpPr>
          <p:cNvPr id="5" name="正方形/長方形 4"/>
          <p:cNvSpPr/>
          <p:nvPr/>
        </p:nvSpPr>
        <p:spPr>
          <a:xfrm>
            <a:off x="8192461" y="3823200"/>
            <a:ext cx="966600" cy="181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14"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a:t>
            </a:r>
          </a:p>
        </p:txBody>
      </p:sp>
      <p:sp>
        <p:nvSpPr>
          <p:cNvPr id="22" name="正方形/長方形 21"/>
          <p:cNvSpPr/>
          <p:nvPr/>
        </p:nvSpPr>
        <p:spPr>
          <a:xfrm>
            <a:off x="7716721" y="2593442"/>
            <a:ext cx="1751760" cy="1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5978" tIns="32989" rIns="65978" bIns="32989" anchor="ctr">
            <a:spAutoFit/>
          </a:bodyPr>
          <a:lstStyle/>
          <a:p>
            <a:pPr>
              <a:defRPr/>
            </a:pPr>
            <a:r>
              <a:rPr lang="ja-JP" altLang="en-US" sz="6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災害に強い強度間伐による森づくり</a:t>
            </a:r>
            <a:endParaRPr lang="en-US" altLang="ja-JP" sz="6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170" name="Picture 89" descr="C:\Users\tanaka.ta\AppData\Local\Microsoft\Windows\Temporary Internet Files\Content.Outlook\4AW20PJV\金剛山細尾谷１.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30121" y="1557361"/>
            <a:ext cx="1339200" cy="100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4" name="正方形/長方形 23"/>
          <p:cNvSpPr/>
          <p:nvPr/>
        </p:nvSpPr>
        <p:spPr>
          <a:xfrm>
            <a:off x="7823641" y="3732341"/>
            <a:ext cx="1489320" cy="1817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5978" tIns="32989" rIns="65978" bIns="32989" anchor="ctr">
            <a:spAutoFit/>
          </a:bodyPr>
          <a:lstStyle/>
          <a:p>
            <a:pPr>
              <a:defRPr/>
            </a:pPr>
            <a:r>
              <a:rPr lang="ja-JP" altLang="en-US" sz="74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地域協働によるマップづくり</a:t>
            </a:r>
            <a:endParaRPr lang="en-US" altLang="ja-JP" sz="74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172" name="Picture 90" descr="C:\Users\tanaka.ta\AppData\Local\Microsoft\Windows\Temporary Internet Files\Content.Outlook\4AW20PJV\ﾊｻﾞｰﾄﾞﾏｯﾌﾟ作成山地災害危険地区説明１.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21481" y="2743200"/>
            <a:ext cx="1347840" cy="9892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174" name="正方形/長方形 2"/>
          <p:cNvSpPr>
            <a:spLocks noChangeArrowheads="1"/>
          </p:cNvSpPr>
          <p:nvPr/>
        </p:nvSpPr>
        <p:spPr bwMode="auto">
          <a:xfrm>
            <a:off x="494761" y="328321"/>
            <a:ext cx="2276585" cy="25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088" b="1">
                <a:solidFill>
                  <a:srgbClr val="006600"/>
                </a:solidFill>
                <a:latin typeface="メイリオ" panose="020B0604030504040204" pitchFamily="50" charset="-128"/>
                <a:ea typeface="メイリオ" panose="020B0604030504040204" pitchFamily="50" charset="-128"/>
              </a:rPr>
              <a:t>自然災害から暮らしを守る取組み</a:t>
            </a:r>
          </a:p>
        </p:txBody>
      </p:sp>
      <p:sp>
        <p:nvSpPr>
          <p:cNvPr id="77" name="角丸四角形 76"/>
          <p:cNvSpPr/>
          <p:nvPr/>
        </p:nvSpPr>
        <p:spPr>
          <a:xfrm>
            <a:off x="710761" y="5142961"/>
            <a:ext cx="1490400" cy="1616760"/>
          </a:xfrm>
          <a:prstGeom prst="roundRect">
            <a:avLst>
              <a:gd name="adj" fmla="val 6218"/>
            </a:avLst>
          </a:prstGeom>
          <a:solidFill>
            <a:schemeClr val="accent5">
              <a:lumMod val="40000"/>
              <a:lumOff val="60000"/>
            </a:schemeClr>
          </a:solidFill>
          <a:ln w="63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endParaRPr lang="ja-JP" altLang="en-US" sz="1225"/>
          </a:p>
        </p:txBody>
      </p:sp>
      <p:sp>
        <p:nvSpPr>
          <p:cNvPr id="4176" name="テキスト ボックス 80"/>
          <p:cNvSpPr txBox="1">
            <a:spLocks noChangeArrowheads="1"/>
          </p:cNvSpPr>
          <p:nvPr/>
        </p:nvSpPr>
        <p:spPr bwMode="auto">
          <a:xfrm>
            <a:off x="6784681" y="5194800"/>
            <a:ext cx="1371600" cy="173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256" tIns="28628" rIns="57256" bIns="28628">
            <a:spAutoFit/>
          </a:bodyP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41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25146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29718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34290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38862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a:lnSpc>
                <a:spcPts val="876"/>
              </a:lnSpc>
              <a:spcBef>
                <a:spcPct val="0"/>
              </a:spcBef>
              <a:buNone/>
            </a:pPr>
            <a:r>
              <a:rPr lang="ja-JP" altLang="en-US" sz="952" b="1">
                <a:latin typeface="HGSｺﾞｼｯｸM" panose="020B0600000000000000" pitchFamily="50" charset="-128"/>
                <a:ea typeface="HGSｺﾞｼｯｸM" panose="020B0600000000000000" pitchFamily="50" charset="-128"/>
              </a:rPr>
              <a:t>■事業対象区域</a:t>
            </a:r>
          </a:p>
        </p:txBody>
      </p:sp>
      <p:sp>
        <p:nvSpPr>
          <p:cNvPr id="79" name="正方形/長方形 78"/>
          <p:cNvSpPr/>
          <p:nvPr/>
        </p:nvSpPr>
        <p:spPr>
          <a:xfrm>
            <a:off x="544441" y="4849201"/>
            <a:ext cx="4046760" cy="2062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r>
              <a:rPr lang="ja-JP" altLang="en-US" sz="1088" b="1" dirty="0">
                <a:latin typeface="HGSｺﾞｼｯｸM" panose="020B0600000000000000" pitchFamily="50" charset="-128"/>
                <a:ea typeface="HGSｺﾞｼｯｸM" panose="020B0600000000000000" pitchFamily="50" charset="-128"/>
              </a:rPr>
              <a:t> 事業対象区域の選定方法</a:t>
            </a:r>
            <a:endParaRPr lang="ja-JP" altLang="en-US" sz="952" b="1" dirty="0">
              <a:latin typeface="HGSｺﾞｼｯｸM" panose="020B0600000000000000" pitchFamily="50" charset="-128"/>
              <a:ea typeface="HGSｺﾞｼｯｸM" panose="020B0600000000000000" pitchFamily="50" charset="-128"/>
            </a:endParaRPr>
          </a:p>
        </p:txBody>
      </p:sp>
      <p:sp>
        <p:nvSpPr>
          <p:cNvPr id="80" name="正方形/長方形 79"/>
          <p:cNvSpPr/>
          <p:nvPr/>
        </p:nvSpPr>
        <p:spPr>
          <a:xfrm>
            <a:off x="6679921" y="4849201"/>
            <a:ext cx="2633040" cy="20628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r>
              <a:rPr lang="ja-JP" altLang="en-US" sz="1088" b="1" dirty="0">
                <a:latin typeface="HGSｺﾞｼｯｸM" panose="020B0600000000000000" pitchFamily="50" charset="-128"/>
                <a:ea typeface="HGSｺﾞｼｯｸM" panose="020B0600000000000000" pitchFamily="50" charset="-128"/>
              </a:rPr>
              <a:t>実施箇所</a:t>
            </a:r>
          </a:p>
        </p:txBody>
      </p:sp>
      <p:cxnSp>
        <p:nvCxnSpPr>
          <p:cNvPr id="81" name="直線コネクタ 80"/>
          <p:cNvCxnSpPr/>
          <p:nvPr/>
        </p:nvCxnSpPr>
        <p:spPr>
          <a:xfrm>
            <a:off x="1984081" y="6515641"/>
            <a:ext cx="434160" cy="0"/>
          </a:xfrm>
          <a:prstGeom prst="line">
            <a:avLst/>
          </a:prstGeom>
        </p:spPr>
        <p:style>
          <a:lnRef idx="1">
            <a:schemeClr val="dk1"/>
          </a:lnRef>
          <a:fillRef idx="0">
            <a:schemeClr val="dk1"/>
          </a:fillRef>
          <a:effectRef idx="0">
            <a:schemeClr val="dk1"/>
          </a:effectRef>
          <a:fontRef idx="minor">
            <a:schemeClr val="tx1"/>
          </a:fontRef>
        </p:style>
      </p:cxnSp>
      <p:sp>
        <p:nvSpPr>
          <p:cNvPr id="82" name="正方形/長方形 81"/>
          <p:cNvSpPr/>
          <p:nvPr/>
        </p:nvSpPr>
        <p:spPr>
          <a:xfrm>
            <a:off x="857641" y="5194801"/>
            <a:ext cx="303480" cy="14677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r>
              <a:rPr lang="ja-JP" altLang="en-US" sz="816" b="1" dirty="0">
                <a:solidFill>
                  <a:schemeClr val="tx1"/>
                </a:solidFill>
                <a:latin typeface="HGPｺﾞｼｯｸM" panose="020B0600000000000000" pitchFamily="50" charset="-128"/>
                <a:ea typeface="HGPｺﾞｼｯｸM" panose="020B0600000000000000" pitchFamily="50" charset="-128"/>
              </a:rPr>
              <a:t>崩壊土砂流出</a:t>
            </a:r>
            <a:endParaRPr lang="en-US" altLang="ja-JP" sz="816" b="1" dirty="0">
              <a:solidFill>
                <a:schemeClr val="tx1"/>
              </a:solidFill>
              <a:latin typeface="HGPｺﾞｼｯｸM" panose="020B0600000000000000" pitchFamily="50" charset="-128"/>
              <a:ea typeface="HGPｺﾞｼｯｸM" panose="020B0600000000000000" pitchFamily="50" charset="-128"/>
            </a:endParaRPr>
          </a:p>
          <a:p>
            <a:pPr algn="ctr" eaLnBrk="1" hangingPunct="1">
              <a:defRPr/>
            </a:pPr>
            <a:r>
              <a:rPr lang="ja-JP" altLang="en-US" sz="816" b="1" dirty="0">
                <a:solidFill>
                  <a:schemeClr val="tx1"/>
                </a:solidFill>
                <a:latin typeface="HGPｺﾞｼｯｸM" panose="020B0600000000000000" pitchFamily="50" charset="-128"/>
                <a:ea typeface="HGPｺﾞｼｯｸM" panose="020B0600000000000000" pitchFamily="50" charset="-128"/>
              </a:rPr>
              <a:t>危</a:t>
            </a:r>
            <a:endParaRPr lang="en-US" altLang="ja-JP" sz="816" b="1" dirty="0">
              <a:solidFill>
                <a:schemeClr val="tx1"/>
              </a:solidFill>
              <a:latin typeface="HGPｺﾞｼｯｸM" panose="020B0600000000000000" pitchFamily="50" charset="-128"/>
              <a:ea typeface="HGPｺﾞｼｯｸM" panose="020B0600000000000000" pitchFamily="50" charset="-128"/>
            </a:endParaRPr>
          </a:p>
          <a:p>
            <a:pPr algn="ctr" eaLnBrk="1" hangingPunct="1">
              <a:defRPr/>
            </a:pPr>
            <a:r>
              <a:rPr lang="ja-JP" altLang="en-US" sz="816" b="1" dirty="0">
                <a:solidFill>
                  <a:schemeClr val="tx1"/>
                </a:solidFill>
                <a:latin typeface="HGPｺﾞｼｯｸM" panose="020B0600000000000000" pitchFamily="50" charset="-128"/>
                <a:ea typeface="HGPｺﾞｼｯｸM" panose="020B0600000000000000" pitchFamily="50" charset="-128"/>
              </a:rPr>
              <a:t>険</a:t>
            </a:r>
            <a:endParaRPr lang="en-US" altLang="ja-JP" sz="816" b="1" dirty="0">
              <a:solidFill>
                <a:schemeClr val="tx1"/>
              </a:solidFill>
              <a:latin typeface="HGPｺﾞｼｯｸM" panose="020B0600000000000000" pitchFamily="50" charset="-128"/>
              <a:ea typeface="HGPｺﾞｼｯｸM" panose="020B0600000000000000" pitchFamily="50" charset="-128"/>
            </a:endParaRPr>
          </a:p>
          <a:p>
            <a:pPr algn="ctr" eaLnBrk="1" hangingPunct="1">
              <a:defRPr/>
            </a:pPr>
            <a:r>
              <a:rPr lang="ja-JP" altLang="en-US" sz="816" b="1" dirty="0">
                <a:solidFill>
                  <a:schemeClr val="tx1"/>
                </a:solidFill>
                <a:latin typeface="HGPｺﾞｼｯｸM" panose="020B0600000000000000" pitchFamily="50" charset="-128"/>
                <a:ea typeface="HGPｺﾞｼｯｸM" panose="020B0600000000000000" pitchFamily="50" charset="-128"/>
              </a:rPr>
              <a:t>地</a:t>
            </a:r>
            <a:endParaRPr lang="en-US" altLang="ja-JP" sz="816" b="1" dirty="0">
              <a:solidFill>
                <a:schemeClr val="tx1"/>
              </a:solidFill>
              <a:latin typeface="HGPｺﾞｼｯｸM" panose="020B0600000000000000" pitchFamily="50" charset="-128"/>
              <a:ea typeface="HGPｺﾞｼｯｸM" panose="020B0600000000000000" pitchFamily="50" charset="-128"/>
            </a:endParaRPr>
          </a:p>
          <a:p>
            <a:pPr algn="ctr" eaLnBrk="1" hangingPunct="1">
              <a:defRPr/>
            </a:pPr>
            <a:r>
              <a:rPr lang="ja-JP" altLang="en-US" sz="816" b="1" dirty="0">
                <a:solidFill>
                  <a:schemeClr val="tx1"/>
                </a:solidFill>
                <a:latin typeface="HGPｺﾞｼｯｸM" panose="020B0600000000000000" pitchFamily="50" charset="-128"/>
                <a:ea typeface="HGPｺﾞｼｯｸM" panose="020B0600000000000000" pitchFamily="50" charset="-128"/>
              </a:rPr>
              <a:t>区</a:t>
            </a:r>
          </a:p>
        </p:txBody>
      </p:sp>
      <p:cxnSp>
        <p:nvCxnSpPr>
          <p:cNvPr id="83" name="直線コネクタ 82"/>
          <p:cNvCxnSpPr/>
          <p:nvPr/>
        </p:nvCxnSpPr>
        <p:spPr>
          <a:xfrm flipV="1">
            <a:off x="1984081" y="5435641"/>
            <a:ext cx="425520" cy="216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326441" y="6367681"/>
            <a:ext cx="2136240" cy="39204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r>
              <a:rPr lang="ja-JP" altLang="en-US" sz="952" b="1" dirty="0">
                <a:solidFill>
                  <a:schemeClr val="tx1"/>
                </a:solidFill>
                <a:latin typeface="HGSｺﾞｼｯｸM" panose="020B0600000000000000" pitchFamily="50" charset="-128"/>
                <a:ea typeface="HGSｺﾞｼｯｸM" panose="020B0600000000000000" pitchFamily="50" charset="-128"/>
              </a:rPr>
              <a:t>Ｂ・Ｃランク </a:t>
            </a:r>
            <a:endParaRPr lang="en-US" altLang="ja-JP" sz="952" b="1" dirty="0">
              <a:solidFill>
                <a:schemeClr val="tx1"/>
              </a:solidFill>
              <a:latin typeface="HGSｺﾞｼｯｸM" panose="020B0600000000000000" pitchFamily="50" charset="-128"/>
              <a:ea typeface="HGSｺﾞｼｯｸM" panose="020B0600000000000000" pitchFamily="50" charset="-128"/>
            </a:endParaRPr>
          </a:p>
          <a:p>
            <a:pPr algn="ctr" eaLnBrk="1" hangingPunct="1">
              <a:defRPr/>
            </a:pPr>
            <a:r>
              <a:rPr lang="ja-JP" altLang="en-US" sz="680" dirty="0">
                <a:solidFill>
                  <a:schemeClr val="tx1"/>
                </a:solidFill>
                <a:latin typeface="HGSｺﾞｼｯｸM" panose="020B0600000000000000" pitchFamily="50" charset="-128"/>
                <a:ea typeface="HGSｺﾞｼｯｸM" panose="020B0600000000000000" pitchFamily="50" charset="-128"/>
              </a:rPr>
              <a:t>　</a:t>
            </a:r>
            <a:r>
              <a:rPr lang="en-US" altLang="ja-JP" sz="748" dirty="0">
                <a:solidFill>
                  <a:schemeClr val="tx1"/>
                </a:solidFill>
                <a:latin typeface="HGSｺﾞｼｯｸM" panose="020B0600000000000000" pitchFamily="50" charset="-128"/>
                <a:ea typeface="HGSｺﾞｼｯｸM" panose="020B0600000000000000" pitchFamily="50" charset="-128"/>
              </a:rPr>
              <a:t>487</a:t>
            </a:r>
            <a:r>
              <a:rPr lang="ja-JP" altLang="en-US" sz="748" dirty="0">
                <a:solidFill>
                  <a:schemeClr val="tx1"/>
                </a:solidFill>
                <a:latin typeface="HGSｺﾞｼｯｸM" panose="020B0600000000000000" pitchFamily="50" charset="-128"/>
                <a:ea typeface="HGSｺﾞｼｯｸM" panose="020B0600000000000000" pitchFamily="50" charset="-128"/>
              </a:rPr>
              <a:t>地区（面積</a:t>
            </a:r>
            <a:r>
              <a:rPr lang="en-US" altLang="ja-JP" sz="748" dirty="0">
                <a:solidFill>
                  <a:schemeClr val="tx1"/>
                </a:solidFill>
                <a:latin typeface="HGSｺﾞｼｯｸM" panose="020B0600000000000000" pitchFamily="50" charset="-128"/>
                <a:ea typeface="HGSｺﾞｼｯｸM" panose="020B0600000000000000" pitchFamily="50" charset="-128"/>
              </a:rPr>
              <a:t>14,300ha</a:t>
            </a:r>
            <a:r>
              <a:rPr lang="ja-JP" altLang="en-US" sz="748" dirty="0">
                <a:solidFill>
                  <a:schemeClr val="tx1"/>
                </a:solidFill>
                <a:latin typeface="HGSｺﾞｼｯｸM" panose="020B0600000000000000" pitchFamily="50" charset="-128"/>
                <a:ea typeface="HGSｺﾞｼｯｸM" panose="020B0600000000000000" pitchFamily="50" charset="-128"/>
              </a:rPr>
              <a:t>）</a:t>
            </a:r>
          </a:p>
        </p:txBody>
      </p:sp>
      <p:sp>
        <p:nvSpPr>
          <p:cNvPr id="85" name="角丸四角形 84"/>
          <p:cNvSpPr/>
          <p:nvPr/>
        </p:nvSpPr>
        <p:spPr>
          <a:xfrm>
            <a:off x="544441" y="5099761"/>
            <a:ext cx="4035960" cy="1709640"/>
          </a:xfrm>
          <a:prstGeom prst="roundRect">
            <a:avLst>
              <a:gd name="adj" fmla="val 431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endParaRPr lang="ja-JP" altLang="en-US" sz="1225"/>
          </a:p>
        </p:txBody>
      </p:sp>
      <p:sp>
        <p:nvSpPr>
          <p:cNvPr id="86" name="角丸四角形 85"/>
          <p:cNvSpPr/>
          <p:nvPr/>
        </p:nvSpPr>
        <p:spPr>
          <a:xfrm>
            <a:off x="6736080" y="5099761"/>
            <a:ext cx="2596320" cy="1709640"/>
          </a:xfrm>
          <a:prstGeom prst="roundRect">
            <a:avLst>
              <a:gd name="adj" fmla="val 431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endParaRPr lang="ja-JP" altLang="en-US" sz="1225"/>
          </a:p>
        </p:txBody>
      </p:sp>
      <p:cxnSp>
        <p:nvCxnSpPr>
          <p:cNvPr id="87" name="直線コネクタ 86"/>
          <p:cNvCxnSpPr/>
          <p:nvPr/>
        </p:nvCxnSpPr>
        <p:spPr>
          <a:xfrm>
            <a:off x="1984080" y="6073920"/>
            <a:ext cx="440640" cy="0"/>
          </a:xfrm>
          <a:prstGeom prst="line">
            <a:avLst/>
          </a:prstGeom>
        </p:spPr>
        <p:style>
          <a:lnRef idx="1">
            <a:schemeClr val="dk1"/>
          </a:lnRef>
          <a:fillRef idx="0">
            <a:schemeClr val="dk1"/>
          </a:fillRef>
          <a:effectRef idx="0">
            <a:schemeClr val="dk1"/>
          </a:effectRef>
          <a:fontRef idx="minor">
            <a:schemeClr val="tx1"/>
          </a:fontRef>
        </p:style>
      </p:cxnSp>
      <p:sp>
        <p:nvSpPr>
          <p:cNvPr id="88" name="正方形/長方形 87"/>
          <p:cNvSpPr/>
          <p:nvPr/>
        </p:nvSpPr>
        <p:spPr>
          <a:xfrm>
            <a:off x="2326441" y="5780161"/>
            <a:ext cx="2143800" cy="56376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endParaRPr lang="en-US" altLang="ja-JP" sz="1088" dirty="0">
              <a:solidFill>
                <a:schemeClr val="tx1"/>
              </a:solidFill>
            </a:endParaRPr>
          </a:p>
          <a:p>
            <a:pPr algn="ctr" eaLnBrk="1" hangingPunct="1">
              <a:defRPr/>
            </a:pPr>
            <a:r>
              <a:rPr lang="ja-JP" altLang="en-US" sz="952" dirty="0">
                <a:solidFill>
                  <a:schemeClr val="tx1"/>
                </a:solidFill>
                <a:latin typeface="HGSｺﾞｼｯｸM" panose="020B0600000000000000" pitchFamily="50" charset="-128"/>
                <a:ea typeface="HGSｺﾞｼｯｸM" panose="020B0600000000000000" pitchFamily="50" charset="-128"/>
              </a:rPr>
              <a:t>Ａランク</a:t>
            </a:r>
            <a:endParaRPr lang="en-US" altLang="ja-JP" sz="952" dirty="0">
              <a:solidFill>
                <a:schemeClr val="tx1"/>
              </a:solidFill>
              <a:latin typeface="HGSｺﾞｼｯｸM" panose="020B0600000000000000" pitchFamily="50" charset="-128"/>
              <a:ea typeface="HGSｺﾞｼｯｸM" panose="020B0600000000000000" pitchFamily="50" charset="-128"/>
            </a:endParaRPr>
          </a:p>
          <a:p>
            <a:pPr algn="ctr" eaLnBrk="1" hangingPunct="1">
              <a:defRPr/>
            </a:pPr>
            <a:r>
              <a:rPr lang="en-US" altLang="ja-JP" sz="748" dirty="0">
                <a:solidFill>
                  <a:schemeClr val="tx1"/>
                </a:solidFill>
                <a:latin typeface="HGSｺﾞｼｯｸM" panose="020B0600000000000000" pitchFamily="50" charset="-128"/>
                <a:ea typeface="HGSｺﾞｼｯｸM" panose="020B0600000000000000" pitchFamily="50" charset="-128"/>
              </a:rPr>
              <a:t>134</a:t>
            </a:r>
            <a:r>
              <a:rPr lang="ja-JP" altLang="en-US" sz="748" dirty="0">
                <a:solidFill>
                  <a:schemeClr val="tx1"/>
                </a:solidFill>
                <a:latin typeface="HGSｺﾞｼｯｸM" panose="020B0600000000000000" pitchFamily="50" charset="-128"/>
                <a:ea typeface="HGSｺﾞｼｯｸM" panose="020B0600000000000000" pitchFamily="50" charset="-128"/>
              </a:rPr>
              <a:t>地区（</a:t>
            </a:r>
            <a:r>
              <a:rPr lang="en-US" altLang="ja-JP" sz="748" dirty="0">
                <a:solidFill>
                  <a:schemeClr val="tx1"/>
                </a:solidFill>
                <a:latin typeface="HGSｺﾞｼｯｸM" panose="020B0600000000000000" pitchFamily="50" charset="-128"/>
                <a:ea typeface="HGSｺﾞｼｯｸM" panose="020B0600000000000000" pitchFamily="50" charset="-128"/>
              </a:rPr>
              <a:t>9,000ha</a:t>
            </a:r>
            <a:r>
              <a:rPr lang="ja-JP" altLang="en-US" sz="748" dirty="0">
                <a:solidFill>
                  <a:schemeClr val="tx1"/>
                </a:solidFill>
                <a:latin typeface="HGSｺﾞｼｯｸM" panose="020B0600000000000000" pitchFamily="50" charset="-128"/>
                <a:ea typeface="HGSｺﾞｼｯｸM" panose="020B0600000000000000" pitchFamily="50" charset="-128"/>
              </a:rPr>
              <a:t>）</a:t>
            </a:r>
            <a:endParaRPr lang="en-US" altLang="ja-JP" sz="748" dirty="0">
              <a:solidFill>
                <a:schemeClr val="tx1"/>
              </a:solidFill>
              <a:latin typeface="HGSｺﾞｼｯｸM" panose="020B0600000000000000" pitchFamily="50" charset="-128"/>
              <a:ea typeface="HGSｺﾞｼｯｸM" panose="020B0600000000000000" pitchFamily="50" charset="-128"/>
            </a:endParaRPr>
          </a:p>
          <a:p>
            <a:pPr eaLnBrk="1" hangingPunct="1">
              <a:defRPr/>
            </a:pPr>
            <a:r>
              <a:rPr lang="ja-JP" altLang="en-US" sz="748" dirty="0">
                <a:solidFill>
                  <a:schemeClr val="tx1"/>
                </a:solidFill>
                <a:latin typeface="HGSｺﾞｼｯｸM" panose="020B0600000000000000" pitchFamily="50" charset="-128"/>
                <a:ea typeface="HGSｺﾞｼｯｸM" panose="020B0600000000000000" pitchFamily="50" charset="-128"/>
              </a:rPr>
              <a:t>　　　・治山事業一部着手</a:t>
            </a:r>
            <a:endParaRPr lang="en-US" altLang="ja-JP" sz="748" dirty="0">
              <a:solidFill>
                <a:schemeClr val="tx1"/>
              </a:solidFill>
              <a:latin typeface="HGSｺﾞｼｯｸM" panose="020B0600000000000000" pitchFamily="50" charset="-128"/>
              <a:ea typeface="HGSｺﾞｼｯｸM" panose="020B0600000000000000" pitchFamily="50" charset="-128"/>
            </a:endParaRPr>
          </a:p>
          <a:p>
            <a:pPr eaLnBrk="1" hangingPunct="1">
              <a:defRPr/>
            </a:pPr>
            <a:r>
              <a:rPr lang="ja-JP" altLang="en-US" sz="748" dirty="0">
                <a:solidFill>
                  <a:schemeClr val="tx1"/>
                </a:solidFill>
                <a:latin typeface="HGSｺﾞｼｯｸM" panose="020B0600000000000000" pitchFamily="50" charset="-128"/>
                <a:ea typeface="HGSｺﾞｼｯｸM" panose="020B0600000000000000" pitchFamily="50" charset="-128"/>
              </a:rPr>
              <a:t>　　　・又は保全対象</a:t>
            </a:r>
            <a:r>
              <a:rPr lang="en-US" altLang="ja-JP" sz="748" dirty="0">
                <a:solidFill>
                  <a:schemeClr val="tx1"/>
                </a:solidFill>
                <a:latin typeface="HGSｺﾞｼｯｸM" panose="020B0600000000000000" pitchFamily="50" charset="-128"/>
                <a:ea typeface="HGSｺﾞｼｯｸM" panose="020B0600000000000000" pitchFamily="50" charset="-128"/>
              </a:rPr>
              <a:t>20</a:t>
            </a:r>
            <a:r>
              <a:rPr lang="ja-JP" altLang="en-US" sz="748" dirty="0">
                <a:solidFill>
                  <a:schemeClr val="tx1"/>
                </a:solidFill>
                <a:latin typeface="HGSｺﾞｼｯｸM" panose="020B0600000000000000" pitchFamily="50" charset="-128"/>
                <a:ea typeface="HGSｺﾞｼｯｸM" panose="020B0600000000000000" pitchFamily="50" charset="-128"/>
              </a:rPr>
              <a:t>戸未満等</a:t>
            </a:r>
            <a:endParaRPr lang="en-US" altLang="ja-JP" sz="748" dirty="0">
              <a:solidFill>
                <a:schemeClr val="tx1"/>
              </a:solidFill>
              <a:latin typeface="HGSｺﾞｼｯｸM" panose="020B0600000000000000" pitchFamily="50" charset="-128"/>
              <a:ea typeface="HGSｺﾞｼｯｸM" panose="020B0600000000000000" pitchFamily="50" charset="-128"/>
            </a:endParaRPr>
          </a:p>
          <a:p>
            <a:pPr eaLnBrk="1" hangingPunct="1">
              <a:defRPr/>
            </a:pPr>
            <a:endParaRPr lang="ja-JP" altLang="en-US" sz="680" dirty="0">
              <a:solidFill>
                <a:schemeClr val="tx1"/>
              </a:solidFill>
              <a:latin typeface="HGSｺﾞｼｯｸM" panose="020B0600000000000000" pitchFamily="50" charset="-128"/>
              <a:ea typeface="HGSｺﾞｼｯｸM" panose="020B0600000000000000" pitchFamily="50" charset="-128"/>
            </a:endParaRPr>
          </a:p>
          <a:p>
            <a:pPr eaLnBrk="1" hangingPunct="1">
              <a:defRPr/>
            </a:pPr>
            <a:r>
              <a:rPr lang="ja-JP" altLang="en-US" sz="816" dirty="0">
                <a:solidFill>
                  <a:schemeClr val="tx1"/>
                </a:solidFill>
              </a:rPr>
              <a:t>          </a:t>
            </a:r>
            <a:endParaRPr lang="ja-JP" altLang="en-US" sz="1225" dirty="0">
              <a:solidFill>
                <a:schemeClr val="tx1"/>
              </a:solidFill>
            </a:endParaRPr>
          </a:p>
        </p:txBody>
      </p:sp>
      <p:sp>
        <p:nvSpPr>
          <p:cNvPr id="89" name="正方形/長方形 88"/>
          <p:cNvSpPr/>
          <p:nvPr/>
        </p:nvSpPr>
        <p:spPr>
          <a:xfrm>
            <a:off x="2316721" y="5144041"/>
            <a:ext cx="2136240" cy="59508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endParaRPr lang="ja-JP" altLang="en-US" sz="1088" b="1" dirty="0">
              <a:solidFill>
                <a:schemeClr val="tx1"/>
              </a:solidFill>
              <a:latin typeface="HGSｺﾞｼｯｸM" panose="020B0600000000000000" pitchFamily="50" charset="-128"/>
              <a:ea typeface="HGSｺﾞｼｯｸM" panose="020B0600000000000000" pitchFamily="50" charset="-128"/>
            </a:endParaRPr>
          </a:p>
          <a:p>
            <a:pPr algn="ctr" eaLnBrk="1" hangingPunct="1">
              <a:defRPr/>
            </a:pPr>
            <a:r>
              <a:rPr lang="en-US" altLang="ja-JP" sz="1088" dirty="0">
                <a:solidFill>
                  <a:schemeClr val="tx1"/>
                </a:solidFill>
                <a:latin typeface="HGSｺﾞｼｯｸE" panose="020B0900000000000000" pitchFamily="50" charset="-128"/>
                <a:ea typeface="HGSｺﾞｼｯｸE" panose="020B0900000000000000" pitchFamily="50" charset="-128"/>
              </a:rPr>
              <a:t>A</a:t>
            </a:r>
            <a:r>
              <a:rPr lang="ja-JP" altLang="en-US" sz="1088" dirty="0">
                <a:solidFill>
                  <a:schemeClr val="tx1"/>
                </a:solidFill>
                <a:latin typeface="HGSｺﾞｼｯｸE" panose="020B0900000000000000" pitchFamily="50" charset="-128"/>
                <a:ea typeface="HGSｺﾞｼｯｸE" panose="020B0900000000000000" pitchFamily="50" charset="-128"/>
              </a:rPr>
              <a:t>ランク</a:t>
            </a:r>
            <a:r>
              <a:rPr lang="ja-JP" altLang="en-US" sz="748" dirty="0">
                <a:solidFill>
                  <a:schemeClr val="tx1"/>
                </a:solidFill>
                <a:latin typeface="HGSｺﾞｼｯｸE" panose="020B0900000000000000" pitchFamily="50" charset="-128"/>
                <a:ea typeface="HGSｺﾞｼｯｸE" panose="020B0900000000000000" pitchFamily="50" charset="-128"/>
              </a:rPr>
              <a:t>（</a:t>
            </a:r>
            <a:r>
              <a:rPr lang="ja-JP" altLang="en-US" sz="714" dirty="0">
                <a:solidFill>
                  <a:schemeClr val="tx1"/>
                </a:solidFill>
                <a:latin typeface="HGSｺﾞｼｯｸE" panose="020B0900000000000000" pitchFamily="50" charset="-128"/>
                <a:ea typeface="HGSｺﾞｼｯｸE" panose="020B0900000000000000" pitchFamily="50" charset="-128"/>
              </a:rPr>
              <a:t>最優先</a:t>
            </a:r>
            <a:r>
              <a:rPr lang="ja-JP" altLang="en-US" sz="748" dirty="0">
                <a:solidFill>
                  <a:schemeClr val="tx1"/>
                </a:solidFill>
                <a:latin typeface="HGSｺﾞｼｯｸE" panose="020B0900000000000000" pitchFamily="50" charset="-128"/>
                <a:ea typeface="HGSｺﾞｼｯｸE" panose="020B0900000000000000" pitchFamily="50" charset="-128"/>
              </a:rPr>
              <a:t>）</a:t>
            </a:r>
            <a:endParaRPr lang="en-US" altLang="ja-JP" sz="748" dirty="0">
              <a:solidFill>
                <a:schemeClr val="tx1"/>
              </a:solidFill>
              <a:latin typeface="HGSｺﾞｼｯｸE" panose="020B0900000000000000" pitchFamily="50" charset="-128"/>
              <a:ea typeface="HGSｺﾞｼｯｸE" panose="020B0900000000000000" pitchFamily="50" charset="-128"/>
            </a:endParaRPr>
          </a:p>
          <a:p>
            <a:pPr algn="ctr" eaLnBrk="1" hangingPunct="1">
              <a:defRPr/>
            </a:pPr>
            <a:r>
              <a:rPr lang="en-US" altLang="ja-JP" sz="816" dirty="0">
                <a:solidFill>
                  <a:schemeClr val="tx1"/>
                </a:solidFill>
                <a:latin typeface="HGSｺﾞｼｯｸE" panose="020B0900000000000000" pitchFamily="50" charset="-128"/>
                <a:ea typeface="HGSｺﾞｼｯｸE" panose="020B0900000000000000" pitchFamily="50" charset="-128"/>
              </a:rPr>
              <a:t>40</a:t>
            </a:r>
            <a:r>
              <a:rPr lang="ja-JP" altLang="en-US" sz="816" dirty="0">
                <a:solidFill>
                  <a:schemeClr val="tx1"/>
                </a:solidFill>
                <a:latin typeface="HGSｺﾞｼｯｸE" panose="020B0900000000000000" pitchFamily="50" charset="-128"/>
                <a:ea typeface="HGSｺﾞｼｯｸE" panose="020B0900000000000000" pitchFamily="50" charset="-128"/>
              </a:rPr>
              <a:t>地区（</a:t>
            </a:r>
            <a:r>
              <a:rPr lang="en-US" altLang="ja-JP" sz="816" dirty="0">
                <a:solidFill>
                  <a:schemeClr val="tx1"/>
                </a:solidFill>
                <a:latin typeface="HGSｺﾞｼｯｸE" panose="020B0900000000000000" pitchFamily="50" charset="-128"/>
                <a:ea typeface="HGSｺﾞｼｯｸE" panose="020B0900000000000000" pitchFamily="50" charset="-128"/>
              </a:rPr>
              <a:t>1,000ha</a:t>
            </a:r>
            <a:r>
              <a:rPr lang="ja-JP" altLang="en-US" sz="816" dirty="0">
                <a:solidFill>
                  <a:schemeClr val="tx1"/>
                </a:solidFill>
                <a:latin typeface="HGSｺﾞｼｯｸE" panose="020B0900000000000000" pitchFamily="50" charset="-128"/>
                <a:ea typeface="HGSｺﾞｼｯｸE" panose="020B0900000000000000" pitchFamily="50" charset="-128"/>
              </a:rPr>
              <a:t>）</a:t>
            </a:r>
            <a:endParaRPr lang="en-US" altLang="ja-JP" sz="816" dirty="0">
              <a:solidFill>
                <a:schemeClr val="tx1"/>
              </a:solidFill>
              <a:latin typeface="HGSｺﾞｼｯｸE" panose="020B0900000000000000" pitchFamily="50" charset="-128"/>
              <a:ea typeface="HGSｺﾞｼｯｸE" panose="020B0900000000000000" pitchFamily="50" charset="-128"/>
            </a:endParaRPr>
          </a:p>
          <a:p>
            <a:pPr eaLnBrk="1" hangingPunct="1">
              <a:defRPr/>
            </a:pPr>
            <a:r>
              <a:rPr lang="ja-JP" altLang="en-US" sz="816" dirty="0">
                <a:solidFill>
                  <a:schemeClr val="tx1"/>
                </a:solidFill>
                <a:latin typeface="HGSｺﾞｼｯｸE" panose="020B0900000000000000" pitchFamily="50" charset="-128"/>
                <a:ea typeface="HGSｺﾞｼｯｸE" panose="020B0900000000000000" pitchFamily="50" charset="-128"/>
              </a:rPr>
              <a:t>　　　・治山事業未着手</a:t>
            </a:r>
            <a:endParaRPr lang="en-US" altLang="ja-JP" sz="816" dirty="0">
              <a:solidFill>
                <a:schemeClr val="tx1"/>
              </a:solidFill>
              <a:latin typeface="HGSｺﾞｼｯｸE" panose="020B0900000000000000" pitchFamily="50" charset="-128"/>
              <a:ea typeface="HGSｺﾞｼｯｸE" panose="020B0900000000000000" pitchFamily="50" charset="-128"/>
            </a:endParaRPr>
          </a:p>
          <a:p>
            <a:pPr eaLnBrk="1" hangingPunct="1">
              <a:defRPr/>
            </a:pPr>
            <a:r>
              <a:rPr lang="ja-JP" altLang="en-US" sz="816" dirty="0">
                <a:solidFill>
                  <a:schemeClr val="tx1"/>
                </a:solidFill>
                <a:latin typeface="HGSｺﾞｼｯｸE" panose="020B0900000000000000" pitchFamily="50" charset="-128"/>
                <a:ea typeface="HGSｺﾞｼｯｸE" panose="020B0900000000000000" pitchFamily="50" charset="-128"/>
              </a:rPr>
              <a:t>　　　・保全対象</a:t>
            </a:r>
            <a:r>
              <a:rPr lang="en-US" altLang="ja-JP" sz="816" dirty="0">
                <a:solidFill>
                  <a:schemeClr val="tx1"/>
                </a:solidFill>
                <a:latin typeface="HGSｺﾞｼｯｸE" panose="020B0900000000000000" pitchFamily="50" charset="-128"/>
                <a:ea typeface="HGSｺﾞｼｯｸE" panose="020B0900000000000000" pitchFamily="50" charset="-128"/>
              </a:rPr>
              <a:t>20</a:t>
            </a:r>
            <a:r>
              <a:rPr lang="ja-JP" altLang="en-US" sz="816" dirty="0">
                <a:solidFill>
                  <a:schemeClr val="tx1"/>
                </a:solidFill>
                <a:latin typeface="HGSｺﾞｼｯｸE" panose="020B0900000000000000" pitchFamily="50" charset="-128"/>
                <a:ea typeface="HGSｺﾞｼｯｸE" panose="020B0900000000000000" pitchFamily="50" charset="-128"/>
              </a:rPr>
              <a:t>戸以上</a:t>
            </a:r>
            <a:endParaRPr lang="en-US" altLang="ja-JP" sz="816" dirty="0">
              <a:solidFill>
                <a:schemeClr val="tx1"/>
              </a:solidFill>
              <a:latin typeface="HGSｺﾞｼｯｸE" panose="020B0900000000000000" pitchFamily="50" charset="-128"/>
              <a:ea typeface="HGSｺﾞｼｯｸE" panose="020B0900000000000000" pitchFamily="50" charset="-128"/>
            </a:endParaRPr>
          </a:p>
          <a:p>
            <a:pPr algn="ctr" eaLnBrk="1" hangingPunct="1">
              <a:defRPr/>
            </a:pPr>
            <a:endParaRPr lang="en-US" altLang="ja-JP" sz="714" dirty="0">
              <a:solidFill>
                <a:schemeClr val="tx1"/>
              </a:solidFill>
              <a:latin typeface="HGSｺﾞｼｯｸM" panose="020B0600000000000000" pitchFamily="50" charset="-128"/>
              <a:ea typeface="HGSｺﾞｼｯｸM" panose="020B0600000000000000" pitchFamily="50" charset="-128"/>
            </a:endParaRPr>
          </a:p>
          <a:p>
            <a:pPr algn="ctr" eaLnBrk="1" hangingPunct="1">
              <a:defRPr/>
            </a:pPr>
            <a:endParaRPr lang="ja-JP" altLang="en-US" sz="816" dirty="0">
              <a:solidFill>
                <a:schemeClr val="tx1"/>
              </a:solidFill>
            </a:endParaRPr>
          </a:p>
        </p:txBody>
      </p:sp>
      <p:sp>
        <p:nvSpPr>
          <p:cNvPr id="4188" name="テキスト ボックス 80"/>
          <p:cNvSpPr txBox="1">
            <a:spLocks noChangeArrowheads="1"/>
          </p:cNvSpPr>
          <p:nvPr/>
        </p:nvSpPr>
        <p:spPr bwMode="auto">
          <a:xfrm>
            <a:off x="6909961" y="5396761"/>
            <a:ext cx="2324160" cy="41688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57256" tIns="28628" rIns="57256" bIns="28628">
            <a:spAutoFit/>
          </a:bodyP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41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25146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29718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34290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38862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a:lnSpc>
                <a:spcPts val="1361"/>
              </a:lnSpc>
              <a:spcBef>
                <a:spcPct val="0"/>
              </a:spcBef>
              <a:buNone/>
            </a:pPr>
            <a:r>
              <a:rPr lang="ja-JP" altLang="en-US" sz="952" b="1">
                <a:latin typeface="HGSｺﾞｼｯｸM" panose="020B0600000000000000" pitchFamily="50" charset="-128"/>
                <a:ea typeface="HGSｺﾞｼｯｸM" panose="020B0600000000000000" pitchFamily="50" charset="-128"/>
              </a:rPr>
              <a:t>●保安林外</a:t>
            </a:r>
            <a:endParaRPr lang="en-US" altLang="ja-JP" sz="952" b="1">
              <a:latin typeface="HGSｺﾞｼｯｸM" panose="020B0600000000000000" pitchFamily="50" charset="-128"/>
              <a:ea typeface="HGSｺﾞｼｯｸM" panose="020B0600000000000000" pitchFamily="50" charset="-128"/>
            </a:endParaRPr>
          </a:p>
          <a:p>
            <a:pPr>
              <a:lnSpc>
                <a:spcPts val="1361"/>
              </a:lnSpc>
              <a:spcBef>
                <a:spcPct val="0"/>
              </a:spcBef>
              <a:buNone/>
            </a:pPr>
            <a:r>
              <a:rPr lang="ja-JP" altLang="en-US" sz="952">
                <a:latin typeface="HGSｺﾞｼｯｸM" panose="020B0600000000000000" pitchFamily="50" charset="-128"/>
                <a:ea typeface="HGSｺﾞｼｯｸM" panose="020B0600000000000000" pitchFamily="50" charset="-128"/>
              </a:rPr>
              <a:t>　対象：</a:t>
            </a:r>
            <a:r>
              <a:rPr lang="en-US" altLang="ja-JP" sz="952">
                <a:latin typeface="HGSｺﾞｼｯｸM" panose="020B0600000000000000" pitchFamily="50" charset="-128"/>
                <a:ea typeface="HGSｺﾞｼｯｸM" panose="020B0600000000000000" pitchFamily="50" charset="-128"/>
              </a:rPr>
              <a:t>30</a:t>
            </a:r>
            <a:r>
              <a:rPr lang="ja-JP" altLang="en-US" sz="952">
                <a:latin typeface="HGSｺﾞｼｯｸM" panose="020B0600000000000000" pitchFamily="50" charset="-128"/>
                <a:ea typeface="HGSｺﾞｼｯｸM" panose="020B0600000000000000" pitchFamily="50" charset="-128"/>
              </a:rPr>
              <a:t>地区（面積</a:t>
            </a:r>
            <a:r>
              <a:rPr lang="en-US" altLang="ja-JP" sz="952">
                <a:latin typeface="HGSｺﾞｼｯｸM" panose="020B0600000000000000" pitchFamily="50" charset="-128"/>
                <a:ea typeface="HGSｺﾞｼｯｸM" panose="020B0600000000000000" pitchFamily="50" charset="-128"/>
              </a:rPr>
              <a:t>750ha</a:t>
            </a:r>
            <a:r>
              <a:rPr lang="ja-JP" altLang="en-US" sz="952">
                <a:latin typeface="HGSｺﾞｼｯｸM" panose="020B0600000000000000" pitchFamily="50" charset="-128"/>
                <a:ea typeface="HGSｺﾞｼｯｸM" panose="020B0600000000000000" pitchFamily="50" charset="-128"/>
              </a:rPr>
              <a:t>）</a:t>
            </a:r>
          </a:p>
        </p:txBody>
      </p:sp>
      <p:sp>
        <p:nvSpPr>
          <p:cNvPr id="4189" name="テキスト ボックス 80"/>
          <p:cNvSpPr txBox="1">
            <a:spLocks noChangeArrowheads="1"/>
          </p:cNvSpPr>
          <p:nvPr/>
        </p:nvSpPr>
        <p:spPr bwMode="auto">
          <a:xfrm>
            <a:off x="6872160" y="5829841"/>
            <a:ext cx="2324160" cy="955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256" tIns="28628" rIns="57256" bIns="28628">
            <a:spAutoFit/>
          </a:bodyP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41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25146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29718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34290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3886200" indent="-228600"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a:lnSpc>
                <a:spcPts val="1361"/>
              </a:lnSpc>
              <a:spcBef>
                <a:spcPct val="0"/>
              </a:spcBef>
              <a:buNone/>
            </a:pPr>
            <a:r>
              <a:rPr lang="en-US" altLang="ja-JP" sz="748">
                <a:latin typeface="HGSｺﾞｼｯｸM" panose="020B0600000000000000" pitchFamily="50" charset="-128"/>
                <a:ea typeface="HGSｺﾞｼｯｸM" panose="020B0600000000000000" pitchFamily="50" charset="-128"/>
              </a:rPr>
              <a:t>【</a:t>
            </a:r>
            <a:r>
              <a:rPr lang="ja-JP" altLang="en-US" sz="748">
                <a:latin typeface="HGSｺﾞｼｯｸM" panose="020B0600000000000000" pitchFamily="50" charset="-128"/>
                <a:ea typeface="HGSｺﾞｼｯｸM" panose="020B0600000000000000" pitchFamily="50" charset="-128"/>
              </a:rPr>
              <a:t>参考</a:t>
            </a:r>
            <a:r>
              <a:rPr lang="en-US" altLang="ja-JP" sz="748">
                <a:latin typeface="HGSｺﾞｼｯｸM" panose="020B0600000000000000" pitchFamily="50" charset="-128"/>
                <a:ea typeface="HGSｺﾞｼｯｸM" panose="020B0600000000000000" pitchFamily="50" charset="-128"/>
              </a:rPr>
              <a:t>】</a:t>
            </a:r>
          </a:p>
          <a:p>
            <a:pPr>
              <a:lnSpc>
                <a:spcPts val="1361"/>
              </a:lnSpc>
              <a:spcBef>
                <a:spcPct val="0"/>
              </a:spcBef>
              <a:buNone/>
            </a:pPr>
            <a:r>
              <a:rPr lang="ja-JP" altLang="en-US" sz="748">
                <a:latin typeface="HGSｺﾞｼｯｸM" panose="020B0600000000000000" pitchFamily="50" charset="-128"/>
                <a:ea typeface="HGSｺﾞｼｯｸM" panose="020B0600000000000000" pitchFamily="50" charset="-128"/>
              </a:rPr>
              <a:t>　　保安林内については、平成</a:t>
            </a:r>
            <a:r>
              <a:rPr lang="en-US" altLang="ja-JP" sz="748">
                <a:latin typeface="HGSｺﾞｼｯｸM" panose="020B0600000000000000" pitchFamily="50" charset="-128"/>
                <a:ea typeface="HGSｺﾞｼｯｸM" panose="020B0600000000000000" pitchFamily="50" charset="-128"/>
              </a:rPr>
              <a:t>27</a:t>
            </a:r>
            <a:r>
              <a:rPr lang="ja-JP" altLang="en-US" sz="748">
                <a:latin typeface="HGSｺﾞｼｯｸM" panose="020B0600000000000000" pitchFamily="50" charset="-128"/>
                <a:ea typeface="HGSｺﾞｼｯｸM" panose="020B0600000000000000" pitchFamily="50" charset="-128"/>
              </a:rPr>
              <a:t>年度より、</a:t>
            </a:r>
            <a:endParaRPr lang="en-US" altLang="ja-JP" sz="748">
              <a:latin typeface="HGSｺﾞｼｯｸM" panose="020B0600000000000000" pitchFamily="50" charset="-128"/>
              <a:ea typeface="HGSｺﾞｼｯｸM" panose="020B0600000000000000" pitchFamily="50" charset="-128"/>
            </a:endParaRPr>
          </a:p>
          <a:p>
            <a:pPr>
              <a:lnSpc>
                <a:spcPts val="1361"/>
              </a:lnSpc>
              <a:spcBef>
                <a:spcPct val="0"/>
              </a:spcBef>
              <a:buNone/>
            </a:pPr>
            <a:r>
              <a:rPr lang="ja-JP" altLang="en-US" sz="748">
                <a:latin typeface="HGSｺﾞｼｯｸM" panose="020B0600000000000000" pitchFamily="50" charset="-128"/>
                <a:ea typeface="HGSｺﾞｼｯｸM" panose="020B0600000000000000" pitchFamily="50" charset="-128"/>
              </a:rPr>
              <a:t>　　知事重点事業として国庫補助金も活用し、</a:t>
            </a:r>
            <a:endParaRPr lang="en-US" altLang="ja-JP" sz="748">
              <a:latin typeface="HGSｺﾞｼｯｸM" panose="020B0600000000000000" pitchFamily="50" charset="-128"/>
              <a:ea typeface="HGSｺﾞｼｯｸM" panose="020B0600000000000000" pitchFamily="50" charset="-128"/>
            </a:endParaRPr>
          </a:p>
          <a:p>
            <a:pPr>
              <a:lnSpc>
                <a:spcPts val="1361"/>
              </a:lnSpc>
              <a:spcBef>
                <a:spcPct val="0"/>
              </a:spcBef>
              <a:buNone/>
            </a:pPr>
            <a:r>
              <a:rPr lang="ja-JP" altLang="en-US" sz="748">
                <a:latin typeface="HGSｺﾞｼｯｸM" panose="020B0600000000000000" pitchFamily="50" charset="-128"/>
                <a:ea typeface="HGSｺﾞｼｯｸM" panose="020B0600000000000000" pitchFamily="50" charset="-128"/>
              </a:rPr>
              <a:t>　　先行して実施（</a:t>
            </a:r>
            <a:r>
              <a:rPr lang="en-US" altLang="ja-JP" sz="748">
                <a:latin typeface="HGSｺﾞｼｯｸM" panose="020B0600000000000000" pitchFamily="50" charset="-128"/>
                <a:ea typeface="HGSｺﾞｼｯｸM" panose="020B0600000000000000" pitchFamily="50" charset="-128"/>
              </a:rPr>
              <a:t>H27</a:t>
            </a:r>
            <a:r>
              <a:rPr lang="ja-JP" altLang="en-US" sz="748">
                <a:latin typeface="HGSｺﾞｼｯｸM" panose="020B0600000000000000" pitchFamily="50" charset="-128"/>
                <a:ea typeface="HGSｺﾞｼｯｸM" panose="020B0600000000000000" pitchFamily="50" charset="-128"/>
              </a:rPr>
              <a:t>～）</a:t>
            </a:r>
            <a:endParaRPr lang="en-US" altLang="ja-JP" sz="748">
              <a:latin typeface="HGSｺﾞｼｯｸM" panose="020B0600000000000000" pitchFamily="50" charset="-128"/>
              <a:ea typeface="HGSｺﾞｼｯｸM" panose="020B0600000000000000" pitchFamily="50" charset="-128"/>
            </a:endParaRPr>
          </a:p>
          <a:p>
            <a:pPr>
              <a:lnSpc>
                <a:spcPts val="1361"/>
              </a:lnSpc>
              <a:spcBef>
                <a:spcPct val="0"/>
              </a:spcBef>
              <a:buNone/>
            </a:pPr>
            <a:r>
              <a:rPr lang="ja-JP" altLang="en-US" sz="748">
                <a:latin typeface="HGSｺﾞｼｯｸM" panose="020B0600000000000000" pitchFamily="50" charset="-128"/>
                <a:ea typeface="HGSｺﾞｼｯｸM" panose="020B0600000000000000" pitchFamily="50" charset="-128"/>
              </a:rPr>
              <a:t>　　対象：</a:t>
            </a:r>
            <a:r>
              <a:rPr lang="en-US" altLang="ja-JP" sz="748">
                <a:latin typeface="HGSｺﾞｼｯｸM" panose="020B0600000000000000" pitchFamily="50" charset="-128"/>
                <a:ea typeface="HGSｺﾞｼｯｸM" panose="020B0600000000000000" pitchFamily="50" charset="-128"/>
              </a:rPr>
              <a:t>10</a:t>
            </a:r>
            <a:r>
              <a:rPr lang="ja-JP" altLang="en-US" sz="748">
                <a:latin typeface="HGSｺﾞｼｯｸM" panose="020B0600000000000000" pitchFamily="50" charset="-128"/>
                <a:ea typeface="HGSｺﾞｼｯｸM" panose="020B0600000000000000" pitchFamily="50" charset="-128"/>
              </a:rPr>
              <a:t>地区（面積</a:t>
            </a:r>
            <a:r>
              <a:rPr lang="en-US" altLang="ja-JP" sz="748">
                <a:latin typeface="HGSｺﾞｼｯｸM" panose="020B0600000000000000" pitchFamily="50" charset="-128"/>
                <a:ea typeface="HGSｺﾞｼｯｸM" panose="020B0600000000000000" pitchFamily="50" charset="-128"/>
              </a:rPr>
              <a:t>250ha</a:t>
            </a:r>
            <a:r>
              <a:rPr lang="ja-JP" altLang="en-US" sz="748">
                <a:latin typeface="HGSｺﾞｼｯｸM" panose="020B0600000000000000" pitchFamily="50" charset="-128"/>
                <a:ea typeface="HGSｺﾞｼｯｸM" panose="020B0600000000000000" pitchFamily="50" charset="-128"/>
              </a:rPr>
              <a:t>）</a:t>
            </a:r>
          </a:p>
        </p:txBody>
      </p:sp>
      <p:sp>
        <p:nvSpPr>
          <p:cNvPr id="101" name="正方形/長方形 100"/>
          <p:cNvSpPr/>
          <p:nvPr/>
        </p:nvSpPr>
        <p:spPr>
          <a:xfrm>
            <a:off x="1275601" y="5194801"/>
            <a:ext cx="776520" cy="14677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eaLnBrk="1" hangingPunct="1">
              <a:defRPr/>
            </a:pPr>
            <a:r>
              <a:rPr lang="ja-JP" altLang="en-US" sz="952" b="1" dirty="0">
                <a:solidFill>
                  <a:schemeClr val="tx1"/>
                </a:solidFill>
                <a:latin typeface="HGSｺﾞｼｯｸM" panose="020B0600000000000000" pitchFamily="50" charset="-128"/>
                <a:ea typeface="HGSｺﾞｼｯｸM" panose="020B0600000000000000" pitchFamily="50" charset="-128"/>
              </a:rPr>
              <a:t>府域全体</a:t>
            </a:r>
            <a:endParaRPr lang="en-US" altLang="ja-JP" sz="952" b="1" dirty="0">
              <a:solidFill>
                <a:schemeClr val="tx1"/>
              </a:solidFill>
              <a:latin typeface="HGSｺﾞｼｯｸM" panose="020B0600000000000000" pitchFamily="50" charset="-128"/>
              <a:ea typeface="HGSｺﾞｼｯｸM" panose="020B0600000000000000" pitchFamily="50" charset="-128"/>
            </a:endParaRPr>
          </a:p>
          <a:p>
            <a:pPr eaLnBrk="1" hangingPunct="1">
              <a:defRPr/>
            </a:pPr>
            <a:endParaRPr lang="en-US" altLang="ja-JP" sz="1088" b="1" dirty="0">
              <a:solidFill>
                <a:schemeClr val="tx1"/>
              </a:solidFill>
            </a:endParaRPr>
          </a:p>
          <a:p>
            <a:pPr algn="ctr" eaLnBrk="1" hangingPunct="1">
              <a:defRPr/>
            </a:pPr>
            <a:r>
              <a:rPr lang="en-US" altLang="ja-JP" sz="816" dirty="0">
                <a:solidFill>
                  <a:schemeClr val="tx1"/>
                </a:solidFill>
                <a:latin typeface="HGSｺﾞｼｯｸM" panose="020B0600000000000000" pitchFamily="50" charset="-128"/>
                <a:ea typeface="HGSｺﾞｼｯｸM" panose="020B0600000000000000" pitchFamily="50" charset="-128"/>
              </a:rPr>
              <a:t>661</a:t>
            </a:r>
            <a:r>
              <a:rPr lang="ja-JP" altLang="en-US" sz="816" dirty="0">
                <a:solidFill>
                  <a:schemeClr val="tx1"/>
                </a:solidFill>
                <a:latin typeface="HGSｺﾞｼｯｸM" panose="020B0600000000000000" pitchFamily="50" charset="-128"/>
                <a:ea typeface="HGSｺﾞｼｯｸM" panose="020B0600000000000000" pitchFamily="50" charset="-128"/>
              </a:rPr>
              <a:t>地区</a:t>
            </a:r>
            <a:endParaRPr lang="en-US" altLang="ja-JP" sz="816" dirty="0">
              <a:solidFill>
                <a:schemeClr val="tx1"/>
              </a:solidFill>
              <a:latin typeface="HGSｺﾞｼｯｸM" panose="020B0600000000000000" pitchFamily="50" charset="-128"/>
              <a:ea typeface="HGSｺﾞｼｯｸM" panose="020B0600000000000000" pitchFamily="50" charset="-128"/>
            </a:endParaRPr>
          </a:p>
          <a:p>
            <a:pPr algn="ctr" eaLnBrk="1" hangingPunct="1">
              <a:defRPr/>
            </a:pPr>
            <a:r>
              <a:rPr lang="ja-JP" altLang="en-US" sz="816" dirty="0">
                <a:solidFill>
                  <a:schemeClr val="tx1"/>
                </a:solidFill>
                <a:latin typeface="HGSｺﾞｼｯｸM" panose="020B0600000000000000" pitchFamily="50" charset="-128"/>
                <a:ea typeface="HGSｺﾞｼｯｸM" panose="020B0600000000000000" pitchFamily="50" charset="-128"/>
              </a:rPr>
              <a:t>面積</a:t>
            </a:r>
            <a:r>
              <a:rPr lang="en-US" altLang="ja-JP" sz="816" dirty="0">
                <a:solidFill>
                  <a:schemeClr val="tx1"/>
                </a:solidFill>
                <a:latin typeface="HGSｺﾞｼｯｸM" panose="020B0600000000000000" pitchFamily="50" charset="-128"/>
                <a:ea typeface="HGSｺﾞｼｯｸM" panose="020B0600000000000000" pitchFamily="50" charset="-128"/>
              </a:rPr>
              <a:t>24,300ha</a:t>
            </a:r>
          </a:p>
          <a:p>
            <a:pPr eaLnBrk="1" hangingPunct="1">
              <a:defRPr/>
            </a:pPr>
            <a:endParaRPr lang="ja-JP" altLang="en-US" sz="816" dirty="0">
              <a:solidFill>
                <a:schemeClr val="tx1"/>
              </a:solidFill>
              <a:latin typeface="HGSｺﾞｼｯｸM" panose="020B0600000000000000" pitchFamily="50" charset="-128"/>
              <a:ea typeface="HGSｺﾞｼｯｸM" panose="020B0600000000000000" pitchFamily="50" charset="-128"/>
            </a:endParaRPr>
          </a:p>
        </p:txBody>
      </p:sp>
      <p:sp>
        <p:nvSpPr>
          <p:cNvPr id="38" name="ストライプ矢印 37"/>
          <p:cNvSpPr/>
          <p:nvPr/>
        </p:nvSpPr>
        <p:spPr>
          <a:xfrm>
            <a:off x="4752121" y="4898881"/>
            <a:ext cx="1817640" cy="636120"/>
          </a:xfrm>
          <a:prstGeom prst="striped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7256" tIns="28628" rIns="57256" bIns="28628" anchor="ctr"/>
          <a:lstStyle/>
          <a:p>
            <a:pPr algn="ctr">
              <a:lnSpc>
                <a:spcPts val="1002"/>
              </a:lnSpc>
              <a:defRPr/>
            </a:pPr>
            <a:r>
              <a:rPr lang="ja-JP" altLang="en-US" sz="1020" b="1" dirty="0">
                <a:solidFill>
                  <a:schemeClr val="bg1"/>
                </a:solidFill>
                <a:latin typeface="HGSｺﾞｼｯｸM" panose="020B0600000000000000" pitchFamily="50" charset="-128"/>
                <a:ea typeface="HGSｺﾞｼｯｸM" panose="020B0600000000000000" pitchFamily="50" charset="-128"/>
              </a:rPr>
              <a:t>事業実施</a:t>
            </a:r>
            <a:endParaRPr lang="en-US" altLang="ja-JP" sz="1020" b="1" dirty="0">
              <a:solidFill>
                <a:schemeClr val="bg1"/>
              </a:solidFill>
              <a:latin typeface="HGSｺﾞｼｯｸM" panose="020B0600000000000000" pitchFamily="50" charset="-128"/>
              <a:ea typeface="HGSｺﾞｼｯｸM" panose="020B0600000000000000" pitchFamily="50" charset="-128"/>
            </a:endParaRPr>
          </a:p>
        </p:txBody>
      </p:sp>
      <p:sp>
        <p:nvSpPr>
          <p:cNvPr id="4192" name="正方形/長方形 37"/>
          <p:cNvSpPr>
            <a:spLocks noChangeAspect="1" noChangeArrowheads="1"/>
          </p:cNvSpPr>
          <p:nvPr/>
        </p:nvSpPr>
        <p:spPr bwMode="auto">
          <a:xfrm>
            <a:off x="4911961" y="5396761"/>
            <a:ext cx="1290600" cy="34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1101725" indent="-422275">
              <a:spcBef>
                <a:spcPct val="20000"/>
              </a:spcBef>
              <a:buFont typeface="Arial" panose="020B0604020202020204" pitchFamily="34" charset="0"/>
              <a:buChar char="–"/>
              <a:defRPr kumimoji="1" sz="4100">
                <a:solidFill>
                  <a:schemeClr val="tx1"/>
                </a:solidFill>
                <a:latin typeface="Calibri" panose="020F0502020204030204" pitchFamily="34" charset="0"/>
                <a:ea typeface="ＭＳ Ｐゴシック" panose="020B0600070205080204" pitchFamily="50" charset="-128"/>
              </a:defRPr>
            </a:lvl2pPr>
            <a:lvl3pPr marL="1695450" indent="-338138">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2374900" indent="-338138">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3052763" indent="-338138">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3509963" indent="-338138"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3967163" indent="-338138"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4424363" indent="-338138"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4881563" indent="-338138" defTabSz="1355725"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816" b="1" u="sng">
                <a:latin typeface="メイリオ" panose="020B0604030504040204" pitchFamily="50" charset="-128"/>
                <a:ea typeface="メイリオ" panose="020B0604030504040204" pitchFamily="50" charset="-128"/>
              </a:rPr>
              <a:t>豪雨時に流出の恐れのある渓流沿いの危険木</a:t>
            </a:r>
          </a:p>
        </p:txBody>
      </p:sp>
      <p:grpSp>
        <p:nvGrpSpPr>
          <p:cNvPr id="4193" name="グループ化 38"/>
          <p:cNvGrpSpPr>
            <a:grpSpLocks noChangeAspect="1"/>
          </p:cNvGrpSpPr>
          <p:nvPr/>
        </p:nvGrpSpPr>
        <p:grpSpPr bwMode="auto">
          <a:xfrm>
            <a:off x="4932481" y="5767200"/>
            <a:ext cx="1426680" cy="997920"/>
            <a:chOff x="4836179" y="3776780"/>
            <a:chExt cx="4313274" cy="3114493"/>
          </a:xfrm>
        </p:grpSpPr>
        <p:pic>
          <p:nvPicPr>
            <p:cNvPr id="4196" name="図 41"/>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36179" y="3776780"/>
              <a:ext cx="4313274" cy="3114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円/楕円 41"/>
            <p:cNvSpPr/>
            <p:nvPr/>
          </p:nvSpPr>
          <p:spPr>
            <a:xfrm rot="20245540">
              <a:off x="7252396" y="3827341"/>
              <a:ext cx="1466057" cy="957268"/>
            </a:xfrm>
            <a:prstGeom prst="ellipse">
              <a:avLst/>
            </a:prstGeom>
            <a:noFill/>
            <a:ln w="47625">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defRPr/>
              </a:pPr>
              <a:endParaRPr lang="ja-JP" altLang="en-US" sz="1837"/>
            </a:p>
          </p:txBody>
        </p:sp>
        <p:sp>
          <p:nvSpPr>
            <p:cNvPr id="43" name="円/楕円 42"/>
            <p:cNvSpPr/>
            <p:nvPr/>
          </p:nvSpPr>
          <p:spPr>
            <a:xfrm rot="1090382">
              <a:off x="4943930" y="3968909"/>
              <a:ext cx="1681555" cy="920190"/>
            </a:xfrm>
            <a:prstGeom prst="ellipse">
              <a:avLst/>
            </a:prstGeom>
            <a:noFill/>
            <a:ln w="47625">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defRPr/>
              </a:pPr>
              <a:endParaRPr lang="ja-JP" altLang="en-US" sz="1837"/>
            </a:p>
          </p:txBody>
        </p:sp>
      </p:grpSp>
      <p:sp>
        <p:nvSpPr>
          <p:cNvPr id="44" name="正方形/長方形 43"/>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2412859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smtClean="0">
                <a:latin typeface="メイリオ" pitchFamily="50" charset="-128"/>
                <a:ea typeface="メイリオ" pitchFamily="50" charset="-128"/>
                <a:cs typeface="メイリオ" pitchFamily="50" charset="-128"/>
              </a:rPr>
              <a:t>　危険</a:t>
            </a:r>
            <a:r>
              <a:rPr lang="ja-JP" altLang="en-US" sz="2000" b="1" dirty="0">
                <a:latin typeface="メイリオ" pitchFamily="50" charset="-128"/>
                <a:ea typeface="メイリオ" pitchFamily="50" charset="-128"/>
                <a:cs typeface="メイリオ" pitchFamily="50" charset="-128"/>
              </a:rPr>
              <a:t>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10" name="コンテンツ プレースホルダー 2"/>
          <p:cNvSpPr txBox="1">
            <a:spLocks/>
          </p:cNvSpPr>
          <p:nvPr/>
        </p:nvSpPr>
        <p:spPr>
          <a:xfrm>
            <a:off x="-23552" y="1003439"/>
            <a:ext cx="3032336"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事業実施数量と事業費</a:t>
            </a:r>
            <a:endParaRPr lang="en-US" altLang="ja-JP" sz="1600" dirty="0" smtClean="0">
              <a:latin typeface="+mj-ea"/>
            </a:endParaRPr>
          </a:p>
        </p:txBody>
      </p:sp>
      <p:sp>
        <p:nvSpPr>
          <p:cNvPr id="11" name="コンテンツ プレースホルダー 2"/>
          <p:cNvSpPr txBox="1">
            <a:spLocks/>
          </p:cNvSpPr>
          <p:nvPr/>
        </p:nvSpPr>
        <p:spPr>
          <a:xfrm>
            <a:off x="4931462" y="3385238"/>
            <a:ext cx="5016282"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　各年度の事業費（計画額）は、平成</a:t>
            </a:r>
            <a:r>
              <a:rPr lang="en-US" altLang="ja-JP" sz="1200" dirty="0" smtClean="0">
                <a:latin typeface="ＭＳ Ｐ明朝" panose="02020600040205080304" pitchFamily="18" charset="-128"/>
                <a:ea typeface="ＭＳ Ｐ明朝" panose="02020600040205080304" pitchFamily="18" charset="-128"/>
              </a:rPr>
              <a:t>28</a:t>
            </a:r>
            <a:r>
              <a:rPr lang="ja-JP" altLang="en-US" sz="1200" dirty="0" smtClean="0">
                <a:latin typeface="ＭＳ Ｐ明朝" panose="02020600040205080304" pitchFamily="18" charset="-128"/>
                <a:ea typeface="ＭＳ Ｐ明朝" panose="02020600040205080304" pitchFamily="18" charset="-128"/>
              </a:rPr>
              <a:t>年度当時の当初計画額を記載</a:t>
            </a:r>
            <a:endParaRPr lang="en-US" altLang="ja-JP" sz="1200" dirty="0" smtClean="0">
              <a:latin typeface="ＭＳ Ｐ明朝" panose="02020600040205080304" pitchFamily="18" charset="-128"/>
              <a:ea typeface="ＭＳ Ｐ明朝" panose="02020600040205080304" pitchFamily="18" charset="-128"/>
            </a:endParaRPr>
          </a:p>
        </p:txBody>
      </p:sp>
      <p:pic>
        <p:nvPicPr>
          <p:cNvPr id="6" name="図 5"/>
          <p:cNvPicPr>
            <a:picLocks noChangeAspect="1"/>
          </p:cNvPicPr>
          <p:nvPr/>
        </p:nvPicPr>
        <p:blipFill>
          <a:blip r:embed="rId3"/>
          <a:stretch>
            <a:fillRect/>
          </a:stretch>
        </p:blipFill>
        <p:spPr>
          <a:xfrm>
            <a:off x="165960" y="1461407"/>
            <a:ext cx="9584455" cy="1855125"/>
          </a:xfrm>
          <a:prstGeom prst="rect">
            <a:avLst/>
          </a:prstGeom>
        </p:spPr>
      </p:pic>
      <p:sp>
        <p:nvSpPr>
          <p:cNvPr id="12" name="正方形/長方形 11"/>
          <p:cNvSpPr/>
          <p:nvPr/>
        </p:nvSpPr>
        <p:spPr>
          <a:xfrm>
            <a:off x="128464" y="4653136"/>
            <a:ext cx="9687460" cy="1656184"/>
          </a:xfrm>
          <a:prstGeom prst="rect">
            <a:avLst/>
          </a:prstGeom>
          <a:solidFill>
            <a:schemeClr val="accent5">
              <a:lumMod val="60000"/>
              <a:lumOff val="40000"/>
            </a:schemeClr>
          </a:solidFill>
          <a:ln>
            <a:solidFill>
              <a:schemeClr val="tx1"/>
            </a:solidFill>
          </a:ln>
        </p:spPr>
        <p:txBody>
          <a:bodyPr vert="horz" lIns="91440" tIns="45720" rIns="91440" bIns="45720" rtlCol="0">
            <a:normAutofit/>
          </a:bodyPr>
          <a:lstStyle/>
          <a:p>
            <a:pPr>
              <a:spcBef>
                <a:spcPct val="20000"/>
              </a:spcBef>
              <a:buFont typeface="Arial" panose="020B0604020202020204" pitchFamily="34" charset="0"/>
              <a:buNone/>
            </a:pPr>
            <a:r>
              <a:rPr lang="ja-JP" altLang="en-US" sz="1600" dirty="0" smtClean="0"/>
              <a:t>◆自己評価　</a:t>
            </a:r>
            <a:endParaRPr lang="en-US" altLang="ja-JP" sz="1600" dirty="0" smtClean="0"/>
          </a:p>
          <a:p>
            <a:r>
              <a:rPr lang="ja-JP" altLang="en-US" sz="1600" dirty="0"/>
              <a:t>　〇対策が必要</a:t>
            </a:r>
            <a:r>
              <a:rPr lang="ja-JP" altLang="en-US" sz="1600" dirty="0" smtClean="0"/>
              <a:t>な箇所について、すべて事業</a:t>
            </a:r>
            <a:r>
              <a:rPr lang="ja-JP" altLang="en-US" sz="1600" dirty="0"/>
              <a:t>を実施することができた。</a:t>
            </a:r>
            <a:endParaRPr lang="en-US" altLang="ja-JP" sz="1600" dirty="0"/>
          </a:p>
          <a:p>
            <a:r>
              <a:rPr lang="ja-JP" altLang="en-US" sz="1600" dirty="0"/>
              <a:t>　</a:t>
            </a:r>
            <a:r>
              <a:rPr lang="ja-JP" altLang="en-US" sz="1600" dirty="0" smtClean="0"/>
              <a:t>○現地調査や詳細な実施測量、計画期</a:t>
            </a:r>
            <a:r>
              <a:rPr lang="ja-JP" altLang="en-US" sz="1600" dirty="0"/>
              <a:t>間中に発生した災害への</a:t>
            </a:r>
            <a:r>
              <a:rPr lang="ja-JP" altLang="en-US" sz="1600" dirty="0" smtClean="0"/>
              <a:t>対応</a:t>
            </a:r>
            <a:r>
              <a:rPr lang="ja-JP" altLang="en-US" sz="1600" dirty="0"/>
              <a:t>の</a:t>
            </a:r>
            <a:r>
              <a:rPr lang="ja-JP" altLang="en-US" sz="1600" dirty="0" smtClean="0"/>
              <a:t>結果、土石流対策及び流木対策の</a:t>
            </a:r>
            <a:endParaRPr lang="en-US" altLang="ja-JP" sz="1600" dirty="0" smtClean="0"/>
          </a:p>
          <a:p>
            <a:r>
              <a:rPr lang="ja-JP" altLang="en-US" sz="1600" dirty="0"/>
              <a:t>　</a:t>
            </a:r>
            <a:r>
              <a:rPr lang="ja-JP" altLang="en-US" sz="1600" dirty="0" smtClean="0"/>
              <a:t>　 実績が 増加した。</a:t>
            </a:r>
            <a:endParaRPr lang="en-US" altLang="ja-JP" sz="1600" dirty="0" smtClean="0"/>
          </a:p>
          <a:p>
            <a:r>
              <a:rPr lang="ja-JP" altLang="en-US" sz="1600" dirty="0"/>
              <a:t>　</a:t>
            </a:r>
            <a:r>
              <a:rPr lang="ja-JP" altLang="en-US" sz="1600" dirty="0" smtClean="0"/>
              <a:t>〇事業費</a:t>
            </a:r>
            <a:r>
              <a:rPr lang="ja-JP" altLang="en-US" sz="1600" dirty="0"/>
              <a:t>については、当初</a:t>
            </a:r>
            <a:r>
              <a:rPr lang="ja-JP" altLang="en-US" sz="1600" dirty="0" smtClean="0"/>
              <a:t>計画</a:t>
            </a:r>
            <a:r>
              <a:rPr lang="en-US" altLang="ja-JP" sz="1600" dirty="0" smtClean="0"/>
              <a:t>2,006,632</a:t>
            </a:r>
            <a:r>
              <a:rPr lang="ja-JP" altLang="en-US" sz="1600" dirty="0" smtClean="0"/>
              <a:t>千円</a:t>
            </a:r>
            <a:r>
              <a:rPr lang="ja-JP" altLang="en-US" sz="1600" dirty="0"/>
              <a:t>に対し、</a:t>
            </a:r>
            <a:r>
              <a:rPr lang="ja-JP" altLang="en-US" sz="1600" dirty="0" smtClean="0"/>
              <a:t>実績</a:t>
            </a:r>
            <a:r>
              <a:rPr lang="en-US" altLang="ja-JP" sz="1600" dirty="0" smtClean="0"/>
              <a:t>2,284,610</a:t>
            </a:r>
            <a:r>
              <a:rPr lang="ja-JP" altLang="en-US" sz="1600" dirty="0" smtClean="0"/>
              <a:t>千円となり、税収の範囲内で概ね計画</a:t>
            </a:r>
            <a:endParaRPr lang="en-US" altLang="ja-JP" sz="1600" dirty="0" smtClean="0"/>
          </a:p>
          <a:p>
            <a:r>
              <a:rPr lang="ja-JP" altLang="en-US" sz="1600" dirty="0"/>
              <a:t>　</a:t>
            </a:r>
            <a:r>
              <a:rPr lang="ja-JP" altLang="en-US" sz="1600" dirty="0" smtClean="0"/>
              <a:t>　通りに実施できた。</a:t>
            </a:r>
            <a:endParaRPr lang="en-US" altLang="ja-JP" sz="1600" dirty="0"/>
          </a:p>
          <a:p>
            <a:pPr>
              <a:spcBef>
                <a:spcPct val="20000"/>
              </a:spcBef>
              <a:buFont typeface="Arial" panose="020B0604020202020204" pitchFamily="34" charset="0"/>
              <a:buNone/>
            </a:pPr>
            <a:endParaRPr lang="ja-JP" altLang="en-US" sz="1600" dirty="0" smtClean="0"/>
          </a:p>
          <a:p>
            <a:pPr>
              <a:spcBef>
                <a:spcPct val="20000"/>
              </a:spcBef>
              <a:buFont typeface="Arial" panose="020B0604020202020204" pitchFamily="34" charset="0"/>
              <a:buNone/>
            </a:pPr>
            <a:endParaRPr lang="ja-JP" altLang="en-US" sz="1600" dirty="0">
              <a:solidFill>
                <a:schemeClr val="tx1"/>
              </a:solidFill>
            </a:endParaRPr>
          </a:p>
        </p:txBody>
      </p:sp>
      <p:sp>
        <p:nvSpPr>
          <p:cNvPr id="13" name="正方形/長方形 12"/>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3886369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28" name="コンテンツ プレースホルダー 2"/>
          <p:cNvSpPr>
            <a:spLocks noGrp="1"/>
          </p:cNvSpPr>
          <p:nvPr>
            <p:ph idx="1"/>
          </p:nvPr>
        </p:nvSpPr>
        <p:spPr>
          <a:xfrm>
            <a:off x="247122" y="764704"/>
            <a:ext cx="3049694" cy="3954030"/>
          </a:xfrm>
        </p:spPr>
        <p:txBody>
          <a:bodyPr>
            <a:normAutofit lnSpcReduction="10000"/>
          </a:bodyPr>
          <a:lstStyle/>
          <a:p>
            <a:pPr marL="0" indent="0">
              <a:buNone/>
            </a:pPr>
            <a:r>
              <a:rPr lang="ja-JP" altLang="en-US" sz="1600" dirty="0" smtClean="0">
                <a:latin typeface="+mj-ea"/>
                <a:ea typeface="+mj-ea"/>
              </a:rPr>
              <a:t>◇期待</a:t>
            </a:r>
            <a:r>
              <a:rPr lang="ja-JP" altLang="en-US" sz="1600" dirty="0">
                <a:latin typeface="+mj-ea"/>
                <a:ea typeface="+mj-ea"/>
              </a:rPr>
              <a:t>する効果</a:t>
            </a:r>
            <a:endParaRPr lang="en-US" altLang="ja-JP" sz="1600" dirty="0">
              <a:latin typeface="+mj-ea"/>
              <a:ea typeface="+mj-ea"/>
            </a:endParaRPr>
          </a:p>
          <a:p>
            <a:pPr marL="0" indent="0">
              <a:buNone/>
            </a:pPr>
            <a:r>
              <a:rPr lang="ja-JP" altLang="en-US" sz="1600" dirty="0">
                <a:latin typeface="+mj-ea"/>
                <a:ea typeface="+mj-ea"/>
              </a:rPr>
              <a:t>　</a:t>
            </a:r>
            <a:r>
              <a:rPr lang="ja-JP" altLang="en-US" sz="1600" u="sng" dirty="0">
                <a:latin typeface="+mj-ea"/>
                <a:ea typeface="+mj-ea"/>
              </a:rPr>
              <a:t>○危険地区の安全の向上</a:t>
            </a:r>
            <a:endParaRPr lang="en-US" altLang="ja-JP" sz="1600" u="sng" dirty="0">
              <a:latin typeface="+mj-ea"/>
              <a:ea typeface="+mj-ea"/>
            </a:endParaRPr>
          </a:p>
          <a:p>
            <a:pPr marL="0" indent="0">
              <a:buNone/>
            </a:pPr>
            <a:r>
              <a:rPr lang="ja-JP" altLang="en-US" sz="1600" dirty="0">
                <a:latin typeface="+mj-ea"/>
                <a:ea typeface="+mj-ea"/>
              </a:rPr>
              <a:t>　　</a:t>
            </a:r>
            <a:r>
              <a:rPr lang="en-US" altLang="ja-JP" sz="1600" dirty="0" smtClean="0">
                <a:latin typeface="+mj-ea"/>
                <a:ea typeface="+mj-ea"/>
              </a:rPr>
              <a:t>【</a:t>
            </a:r>
            <a:r>
              <a:rPr lang="ja-JP" altLang="en-US" sz="1600" dirty="0" smtClean="0">
                <a:latin typeface="+mj-ea"/>
                <a:ea typeface="+mj-ea"/>
              </a:rPr>
              <a:t>土石流対策</a:t>
            </a:r>
            <a:r>
              <a:rPr lang="en-US" altLang="ja-JP" sz="1600" dirty="0" smtClean="0">
                <a:latin typeface="+mj-ea"/>
                <a:ea typeface="+mj-ea"/>
              </a:rPr>
              <a:t>】</a:t>
            </a:r>
            <a:endParaRPr lang="ja-JP" altLang="en-US" sz="1600" dirty="0">
              <a:latin typeface="+mj-ea"/>
              <a:ea typeface="+mj-ea"/>
            </a:endParaRPr>
          </a:p>
          <a:p>
            <a:pPr marL="0" indent="0">
              <a:buNone/>
            </a:pPr>
            <a:r>
              <a:rPr lang="ja-JP" altLang="en-US" sz="1600" dirty="0">
                <a:latin typeface="+mj-ea"/>
                <a:ea typeface="+mj-ea"/>
              </a:rPr>
              <a:t>　　　・土石流の発生の抑制</a:t>
            </a:r>
          </a:p>
          <a:p>
            <a:pPr marL="0" indent="0">
              <a:buNone/>
            </a:pPr>
            <a:r>
              <a:rPr lang="ja-JP" altLang="en-US" sz="1600" dirty="0">
                <a:latin typeface="+mj-ea"/>
                <a:ea typeface="+mj-ea"/>
              </a:rPr>
              <a:t>　　</a:t>
            </a:r>
            <a:endParaRPr lang="en-US" altLang="ja-JP" sz="1600" dirty="0" smtClean="0">
              <a:latin typeface="+mj-ea"/>
              <a:ea typeface="+mj-ea"/>
            </a:endParaRPr>
          </a:p>
          <a:p>
            <a:pPr marL="0" indent="0">
              <a:buNone/>
            </a:pPr>
            <a:r>
              <a:rPr lang="ja-JP" altLang="en-US" sz="1600" dirty="0" smtClean="0">
                <a:latin typeface="+mj-ea"/>
                <a:ea typeface="+mj-ea"/>
              </a:rPr>
              <a:t>　　</a:t>
            </a:r>
            <a:r>
              <a:rPr lang="en-US" altLang="ja-JP" sz="1600" dirty="0" smtClean="0">
                <a:latin typeface="+mj-ea"/>
                <a:ea typeface="+mj-ea"/>
              </a:rPr>
              <a:t>【</a:t>
            </a:r>
            <a:r>
              <a:rPr lang="ja-JP" altLang="en-US" sz="1600" dirty="0" smtClean="0">
                <a:latin typeface="+mj-ea"/>
                <a:ea typeface="+mj-ea"/>
              </a:rPr>
              <a:t>流木対策</a:t>
            </a:r>
            <a:r>
              <a:rPr lang="en-US" altLang="ja-JP" sz="1600" dirty="0" smtClean="0">
                <a:latin typeface="+mj-ea"/>
                <a:ea typeface="+mj-ea"/>
              </a:rPr>
              <a:t>】</a:t>
            </a:r>
            <a:endParaRPr lang="ja-JP" altLang="en-US" sz="1600" dirty="0">
              <a:latin typeface="+mj-ea"/>
              <a:ea typeface="+mj-ea"/>
            </a:endParaRPr>
          </a:p>
          <a:p>
            <a:pPr marL="0" indent="0">
              <a:buNone/>
            </a:pPr>
            <a:r>
              <a:rPr lang="ja-JP" altLang="en-US" sz="1600" dirty="0">
                <a:latin typeface="+mj-ea"/>
                <a:ea typeface="+mj-ea"/>
              </a:rPr>
              <a:t>　　　・流木の発生の抑制</a:t>
            </a:r>
          </a:p>
          <a:p>
            <a:pPr marL="0" indent="0">
              <a:buNone/>
            </a:pPr>
            <a:r>
              <a:rPr lang="ja-JP" altLang="en-US" sz="1600" dirty="0">
                <a:latin typeface="+mj-ea"/>
                <a:ea typeface="+mj-ea"/>
              </a:rPr>
              <a:t>　　　</a:t>
            </a:r>
            <a:r>
              <a:rPr lang="ja-JP" altLang="en-US" sz="1600" dirty="0" smtClean="0">
                <a:latin typeface="+mj-ea"/>
                <a:ea typeface="+mj-ea"/>
              </a:rPr>
              <a:t>・</a:t>
            </a:r>
            <a:r>
              <a:rPr lang="ja-JP" altLang="en-US" sz="1600" dirty="0">
                <a:latin typeface="+mj-ea"/>
                <a:ea typeface="+mj-ea"/>
              </a:rPr>
              <a:t>林床被覆率の増加</a:t>
            </a:r>
          </a:p>
          <a:p>
            <a:pPr marL="0" indent="0">
              <a:buNone/>
            </a:pPr>
            <a:r>
              <a:rPr lang="ja-JP" altLang="en-US" sz="1600" dirty="0">
                <a:latin typeface="+mj-ea"/>
                <a:ea typeface="+mj-ea"/>
              </a:rPr>
              <a:t>　　　・土壌の浸透能の向上　　　</a:t>
            </a:r>
          </a:p>
          <a:p>
            <a:pPr marL="0" indent="0">
              <a:buNone/>
            </a:pPr>
            <a:r>
              <a:rPr lang="ja-JP" altLang="en-US" sz="1600" dirty="0">
                <a:latin typeface="+mj-ea"/>
                <a:ea typeface="+mj-ea"/>
              </a:rPr>
              <a:t>　　　・表面侵食の抑制　</a:t>
            </a:r>
            <a:endParaRPr lang="en-US" altLang="ja-JP" sz="1600" dirty="0">
              <a:latin typeface="+mj-ea"/>
              <a:ea typeface="+mj-ea"/>
            </a:endParaRPr>
          </a:p>
          <a:p>
            <a:pPr marL="0" indent="0">
              <a:buNone/>
            </a:pPr>
            <a:endParaRPr lang="en-US" altLang="ja-JP" sz="1600" dirty="0">
              <a:latin typeface="+mj-ea"/>
              <a:ea typeface="+mj-ea"/>
            </a:endParaRPr>
          </a:p>
          <a:p>
            <a:pPr marL="0" indent="0">
              <a:buNone/>
            </a:pPr>
            <a:endParaRPr lang="en-US" altLang="ja-JP" sz="1600" dirty="0">
              <a:latin typeface="+mj-ea"/>
              <a:ea typeface="+mj-ea"/>
            </a:endParaRPr>
          </a:p>
          <a:p>
            <a:pPr marL="0" indent="0">
              <a:buNone/>
            </a:pPr>
            <a:r>
              <a:rPr lang="ja-JP" altLang="en-US" sz="1600" dirty="0">
                <a:latin typeface="+mj-ea"/>
                <a:ea typeface="+mj-ea"/>
              </a:rPr>
              <a:t>　</a:t>
            </a:r>
            <a:r>
              <a:rPr lang="ja-JP" altLang="en-US" sz="1600" u="sng" dirty="0">
                <a:latin typeface="+mj-ea"/>
                <a:ea typeface="+mj-ea"/>
              </a:rPr>
              <a:t>○減災意識の向上</a:t>
            </a:r>
          </a:p>
          <a:p>
            <a:pPr marL="0" indent="0">
              <a:buNone/>
            </a:pPr>
            <a:r>
              <a:rPr lang="ja-JP" altLang="en-US" sz="1600" dirty="0">
                <a:latin typeface="+mj-ea"/>
                <a:ea typeface="+mj-ea"/>
              </a:rPr>
              <a:t>　　　・対象者の８割</a:t>
            </a:r>
            <a:endParaRPr lang="en-US" altLang="ja-JP" sz="1600" dirty="0">
              <a:latin typeface="+mj-ea"/>
              <a:ea typeface="+mj-ea"/>
            </a:endParaRPr>
          </a:p>
          <a:p>
            <a:pPr marL="0" indent="0">
              <a:buNone/>
            </a:pPr>
            <a:endParaRPr lang="en-US" altLang="ja-JP" sz="1600" dirty="0">
              <a:latin typeface="+mj-ea"/>
              <a:ea typeface="+mj-ea"/>
            </a:endParaRPr>
          </a:p>
        </p:txBody>
      </p:sp>
      <p:sp>
        <p:nvSpPr>
          <p:cNvPr id="5" name="コンテンツ プレースホルダー 2"/>
          <p:cNvSpPr txBox="1">
            <a:spLocks/>
          </p:cNvSpPr>
          <p:nvPr/>
        </p:nvSpPr>
        <p:spPr>
          <a:xfrm>
            <a:off x="3296816" y="764704"/>
            <a:ext cx="6609184" cy="424847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a:latin typeface="+mj-ea"/>
                <a:ea typeface="+mj-ea"/>
              </a:rPr>
              <a:t>◆検証方法</a:t>
            </a:r>
            <a:endParaRPr lang="en-US" altLang="ja-JP" sz="1600" dirty="0">
              <a:latin typeface="+mj-ea"/>
              <a:ea typeface="+mj-ea"/>
            </a:endParaRPr>
          </a:p>
          <a:p>
            <a:pPr marL="0" indent="0">
              <a:buNone/>
            </a:pPr>
            <a:r>
              <a:rPr lang="ja-JP" altLang="en-US" sz="1600" u="sng" dirty="0" smtClean="0">
                <a:latin typeface="+mj-ea"/>
                <a:ea typeface="+mj-ea"/>
              </a:rPr>
              <a:t>●危険</a:t>
            </a:r>
            <a:r>
              <a:rPr lang="ja-JP" altLang="en-US" sz="1600" u="sng" dirty="0">
                <a:latin typeface="+mj-ea"/>
                <a:ea typeface="+mj-ea"/>
              </a:rPr>
              <a:t>地区の効果検証</a:t>
            </a:r>
          </a:p>
          <a:p>
            <a:pPr marL="0" indent="0">
              <a:buNone/>
            </a:pPr>
            <a:r>
              <a:rPr lang="ja-JP" altLang="en-US" sz="1600" dirty="0">
                <a:latin typeface="+mj-ea"/>
                <a:ea typeface="+mj-ea"/>
              </a:rPr>
              <a:t>　</a:t>
            </a:r>
            <a:r>
              <a:rPr lang="en-US" altLang="ja-JP" sz="1600" dirty="0" smtClean="0">
                <a:latin typeface="+mj-ea"/>
                <a:ea typeface="+mj-ea"/>
              </a:rPr>
              <a:t>【</a:t>
            </a:r>
            <a:r>
              <a:rPr lang="ja-JP" altLang="en-US" sz="1600" dirty="0" smtClean="0">
                <a:latin typeface="+mj-ea"/>
                <a:ea typeface="+mj-ea"/>
              </a:rPr>
              <a:t>土石流対策</a:t>
            </a:r>
            <a:r>
              <a:rPr lang="en-US" altLang="ja-JP" sz="1600" dirty="0" smtClean="0">
                <a:latin typeface="+mj-ea"/>
                <a:ea typeface="+mj-ea"/>
              </a:rPr>
              <a:t>】</a:t>
            </a:r>
            <a:endParaRPr lang="ja-JP" altLang="en-US" sz="1600" dirty="0">
              <a:latin typeface="+mj-ea"/>
              <a:ea typeface="+mj-ea"/>
            </a:endParaRPr>
          </a:p>
          <a:p>
            <a:pPr marL="0" indent="0">
              <a:buNone/>
            </a:pPr>
            <a:r>
              <a:rPr lang="ja-JP" altLang="en-US" sz="1600" dirty="0" smtClean="0">
                <a:latin typeface="+mj-ea"/>
                <a:ea typeface="+mj-ea"/>
              </a:rPr>
              <a:t>　　・事業実施の確認　</a:t>
            </a:r>
            <a:r>
              <a:rPr lang="ja-JP" altLang="en-US" sz="1600" dirty="0">
                <a:latin typeface="+mj-ea"/>
              </a:rPr>
              <a:t>　</a:t>
            </a:r>
            <a:r>
              <a:rPr lang="en-US" altLang="ja-JP" sz="1600" dirty="0">
                <a:latin typeface="+mj-ea"/>
              </a:rPr>
              <a:t>(1)</a:t>
            </a:r>
            <a:r>
              <a:rPr lang="ja-JP" altLang="en-US" sz="1600" dirty="0">
                <a:latin typeface="+mj-ea"/>
              </a:rPr>
              <a:t>　 </a:t>
            </a:r>
            <a:r>
              <a:rPr lang="ja-JP" altLang="en-US" sz="1600" dirty="0" smtClean="0">
                <a:latin typeface="+mj-ea"/>
                <a:ea typeface="+mj-ea"/>
              </a:rPr>
              <a:t>事業実施数量</a:t>
            </a:r>
            <a:endParaRPr lang="en-US" altLang="ja-JP" sz="1600" dirty="0" smtClean="0">
              <a:latin typeface="+mj-ea"/>
              <a:ea typeface="+mj-ea"/>
            </a:endParaRPr>
          </a:p>
          <a:p>
            <a:pPr marL="0" indent="0">
              <a:buNone/>
            </a:pPr>
            <a:r>
              <a:rPr lang="ja-JP" altLang="en-US" sz="1600" dirty="0">
                <a:latin typeface="+mj-ea"/>
                <a:ea typeface="+mj-ea"/>
              </a:rPr>
              <a:t>　</a:t>
            </a:r>
            <a:r>
              <a:rPr lang="ja-JP" altLang="en-US" sz="1600" dirty="0" smtClean="0">
                <a:latin typeface="+mj-ea"/>
                <a:ea typeface="+mj-ea"/>
              </a:rPr>
              <a:t>　　　　　　　　　　　　　　 </a:t>
            </a:r>
            <a:r>
              <a:rPr lang="en-US" altLang="ja-JP" sz="1600" dirty="0" smtClean="0">
                <a:latin typeface="+mj-ea"/>
              </a:rPr>
              <a:t>(</a:t>
            </a:r>
            <a:r>
              <a:rPr lang="en-US" altLang="ja-JP" sz="1600" dirty="0">
                <a:latin typeface="+mj-ea"/>
              </a:rPr>
              <a:t>2)</a:t>
            </a:r>
            <a:r>
              <a:rPr lang="ja-JP" altLang="en-US" sz="1600" dirty="0">
                <a:latin typeface="+mj-ea"/>
              </a:rPr>
              <a:t>　</a:t>
            </a:r>
            <a:r>
              <a:rPr lang="ja-JP" altLang="en-US" sz="1600" dirty="0" smtClean="0">
                <a:latin typeface="+mj-ea"/>
                <a:ea typeface="+mj-ea"/>
              </a:rPr>
              <a:t>治山ダム設置効果</a:t>
            </a:r>
            <a:r>
              <a:rPr lang="ja-JP" altLang="en-US" sz="1600" dirty="0" smtClean="0">
                <a:latin typeface="ＭＳ Ｐ明朝" panose="02020600040205080304" pitchFamily="18" charset="-128"/>
                <a:ea typeface="ＭＳ Ｐ明朝" panose="02020600040205080304" pitchFamily="18" charset="-128"/>
              </a:rPr>
              <a:t>（渓床勾配・土砂抑止量）</a:t>
            </a:r>
            <a:endParaRPr lang="ja-JP" altLang="en-US" sz="1600" dirty="0">
              <a:latin typeface="ＭＳ Ｐ明朝" panose="02020600040205080304" pitchFamily="18" charset="-128"/>
              <a:ea typeface="ＭＳ Ｐ明朝" panose="02020600040205080304" pitchFamily="18" charset="-128"/>
            </a:endParaRPr>
          </a:p>
          <a:p>
            <a:pPr marL="0" indent="0">
              <a:buNone/>
            </a:pPr>
            <a:r>
              <a:rPr lang="ja-JP" altLang="en-US" sz="1600" dirty="0">
                <a:latin typeface="+mj-ea"/>
                <a:ea typeface="+mj-ea"/>
              </a:rPr>
              <a:t>　</a:t>
            </a:r>
            <a:r>
              <a:rPr lang="en-US" altLang="ja-JP" sz="1600" dirty="0" smtClean="0">
                <a:latin typeface="+mj-ea"/>
                <a:ea typeface="+mj-ea"/>
              </a:rPr>
              <a:t>【</a:t>
            </a:r>
            <a:r>
              <a:rPr lang="ja-JP" altLang="en-US" sz="1600" dirty="0" smtClean="0">
                <a:latin typeface="+mj-ea"/>
                <a:ea typeface="+mj-ea"/>
              </a:rPr>
              <a:t>流木対策</a:t>
            </a:r>
            <a:r>
              <a:rPr lang="en-US" altLang="ja-JP" sz="1600" dirty="0" smtClean="0">
                <a:latin typeface="+mj-ea"/>
                <a:ea typeface="+mj-ea"/>
              </a:rPr>
              <a:t>】</a:t>
            </a:r>
            <a:endParaRPr lang="ja-JP" altLang="en-US" sz="1600" dirty="0">
              <a:latin typeface="+mj-ea"/>
              <a:ea typeface="+mj-ea"/>
            </a:endParaRPr>
          </a:p>
          <a:p>
            <a:pPr marL="0" indent="0">
              <a:buNone/>
            </a:pPr>
            <a:r>
              <a:rPr lang="ja-JP" altLang="en-US" sz="1600" dirty="0">
                <a:latin typeface="+mj-ea"/>
                <a:ea typeface="+mj-ea"/>
              </a:rPr>
              <a:t>　　</a:t>
            </a:r>
            <a:r>
              <a:rPr lang="en-US" altLang="ja-JP" sz="1600" dirty="0" smtClean="0">
                <a:latin typeface="+mj-ea"/>
                <a:ea typeface="+mj-ea"/>
              </a:rPr>
              <a:t>A</a:t>
            </a:r>
            <a:r>
              <a:rPr lang="ja-JP" altLang="en-US" sz="1600" dirty="0" smtClean="0">
                <a:latin typeface="+mj-ea"/>
                <a:ea typeface="+mj-ea"/>
              </a:rPr>
              <a:t>　流木</a:t>
            </a:r>
            <a:r>
              <a:rPr lang="ja-JP" altLang="en-US" sz="1600" dirty="0">
                <a:latin typeface="+mj-ea"/>
                <a:ea typeface="+mj-ea"/>
              </a:rPr>
              <a:t>発生の比較</a:t>
            </a:r>
            <a:r>
              <a:rPr lang="ja-JP" altLang="en-US" sz="1600" dirty="0" smtClean="0">
                <a:latin typeface="+mj-ea"/>
                <a:ea typeface="+mj-ea"/>
              </a:rPr>
              <a:t>調査</a:t>
            </a:r>
            <a:r>
              <a:rPr lang="ja-JP" altLang="en-US" sz="1600" dirty="0">
                <a:latin typeface="+mj-ea"/>
                <a:ea typeface="+mj-ea"/>
              </a:rPr>
              <a:t>　</a:t>
            </a:r>
            <a:r>
              <a:rPr lang="ja-JP" altLang="en-US" sz="1600" dirty="0" smtClean="0">
                <a:latin typeface="+mj-ea"/>
                <a:ea typeface="+mj-ea"/>
              </a:rPr>
              <a:t>　</a:t>
            </a:r>
            <a:r>
              <a:rPr lang="ja-JP" altLang="en-US" sz="1600" dirty="0" smtClean="0">
                <a:latin typeface="ＭＳ Ｐ明朝" panose="02020600040205080304" pitchFamily="18" charset="-128"/>
                <a:ea typeface="ＭＳ Ｐ明朝" panose="02020600040205080304" pitchFamily="18" charset="-128"/>
              </a:rPr>
              <a:t>　（対照地：</a:t>
            </a:r>
            <a:r>
              <a:rPr lang="ja-JP" altLang="en-US" sz="1600" dirty="0">
                <a:latin typeface="ＭＳ Ｐ明朝" panose="02020600040205080304" pitchFamily="18" charset="-128"/>
                <a:ea typeface="ＭＳ Ｐ明朝" panose="02020600040205080304" pitchFamily="18" charset="-128"/>
              </a:rPr>
              <a:t>対策未実施区</a:t>
            </a:r>
            <a:r>
              <a:rPr lang="en-US" altLang="ja-JP" sz="1600" dirty="0" smtClean="0">
                <a:latin typeface="ＭＳ Ｐ明朝" panose="02020600040205080304" pitchFamily="18" charset="-128"/>
                <a:ea typeface="ＭＳ Ｐ明朝" panose="02020600040205080304" pitchFamily="18" charset="-128"/>
              </a:rPr>
              <a:t>4</a:t>
            </a:r>
            <a:r>
              <a:rPr lang="ja-JP" altLang="en-US" sz="1600" dirty="0" smtClean="0">
                <a:latin typeface="ＭＳ Ｐ明朝" panose="02020600040205080304" pitchFamily="18" charset="-128"/>
                <a:ea typeface="ＭＳ Ｐ明朝" panose="02020600040205080304" pitchFamily="18" charset="-128"/>
              </a:rPr>
              <a:t>箇所） </a:t>
            </a:r>
            <a:r>
              <a:rPr lang="en-US" altLang="ja-JP" sz="1600" dirty="0">
                <a:latin typeface="ＭＳ Ｐ明朝" panose="02020600040205080304" pitchFamily="18" charset="-128"/>
                <a:ea typeface="ＭＳ Ｐ明朝" panose="02020600040205080304" pitchFamily="18" charset="-128"/>
              </a:rPr>
              <a:t>※</a:t>
            </a:r>
            <a:r>
              <a:rPr lang="ja-JP" altLang="en-US" sz="1600" dirty="0">
                <a:latin typeface="ＭＳ Ｐ明朝" panose="02020600040205080304" pitchFamily="18" charset="-128"/>
                <a:ea typeface="ＭＳ Ｐ明朝" panose="02020600040205080304" pitchFamily="18" charset="-128"/>
              </a:rPr>
              <a:t>図</a:t>
            </a:r>
            <a:r>
              <a:rPr lang="ja-JP" altLang="en-US" sz="1600" dirty="0" smtClean="0">
                <a:latin typeface="ＭＳ Ｐ明朝" panose="02020600040205080304" pitchFamily="18" charset="-128"/>
                <a:ea typeface="ＭＳ Ｐ明朝" panose="02020600040205080304" pitchFamily="18" charset="-128"/>
              </a:rPr>
              <a:t>１</a:t>
            </a:r>
            <a:endParaRPr lang="ja-JP" altLang="en-US" sz="1600" dirty="0">
              <a:latin typeface="ＭＳ Ｐ明朝" panose="02020600040205080304" pitchFamily="18" charset="-128"/>
              <a:ea typeface="ＭＳ Ｐ明朝" panose="02020600040205080304" pitchFamily="18" charset="-128"/>
            </a:endParaRPr>
          </a:p>
          <a:p>
            <a:pPr marL="0" indent="0">
              <a:buNone/>
            </a:pPr>
            <a:r>
              <a:rPr lang="ja-JP" altLang="en-US" sz="1600" dirty="0">
                <a:latin typeface="+mj-ea"/>
                <a:ea typeface="+mj-ea"/>
              </a:rPr>
              <a:t>　　</a:t>
            </a:r>
            <a:r>
              <a:rPr lang="en-US" altLang="ja-JP" sz="1600" dirty="0" smtClean="0">
                <a:latin typeface="+mj-ea"/>
                <a:ea typeface="+mj-ea"/>
              </a:rPr>
              <a:t>B</a:t>
            </a:r>
            <a:r>
              <a:rPr lang="ja-JP" altLang="en-US" sz="1600" dirty="0" smtClean="0">
                <a:latin typeface="+mj-ea"/>
                <a:ea typeface="+mj-ea"/>
              </a:rPr>
              <a:t>　植生</a:t>
            </a:r>
            <a:r>
              <a:rPr lang="ja-JP" altLang="en-US" sz="1600" dirty="0">
                <a:latin typeface="+mj-ea"/>
                <a:ea typeface="+mj-ea"/>
              </a:rPr>
              <a:t>等比較</a:t>
            </a:r>
            <a:r>
              <a:rPr lang="ja-JP" altLang="en-US" sz="1600" dirty="0" smtClean="0">
                <a:latin typeface="+mj-ea"/>
                <a:ea typeface="+mj-ea"/>
              </a:rPr>
              <a:t>調査</a:t>
            </a:r>
            <a:r>
              <a:rPr lang="ja-JP" altLang="en-US" sz="1600" dirty="0">
                <a:latin typeface="+mj-ea"/>
                <a:ea typeface="+mj-ea"/>
              </a:rPr>
              <a:t>　</a:t>
            </a:r>
            <a:r>
              <a:rPr lang="ja-JP" altLang="en-US" sz="1600" dirty="0" smtClean="0">
                <a:latin typeface="+mj-ea"/>
                <a:ea typeface="+mj-ea"/>
              </a:rPr>
              <a:t>　</a:t>
            </a:r>
            <a:r>
              <a:rPr lang="ja-JP" altLang="en-US" sz="1600" dirty="0" smtClean="0">
                <a:latin typeface="ＭＳ Ｐ明朝" panose="02020600040205080304" pitchFamily="18" charset="-128"/>
                <a:ea typeface="ＭＳ Ｐ明朝" panose="02020600040205080304" pitchFamily="18" charset="-128"/>
              </a:rPr>
              <a:t>　（対照地：強度</a:t>
            </a:r>
            <a:r>
              <a:rPr lang="ja-JP" altLang="en-US" sz="1600" dirty="0">
                <a:latin typeface="ＭＳ Ｐ明朝" panose="02020600040205080304" pitchFamily="18" charset="-128"/>
                <a:ea typeface="ＭＳ Ｐ明朝" panose="02020600040205080304" pitchFamily="18" charset="-128"/>
              </a:rPr>
              <a:t>伐採未実施区</a:t>
            </a:r>
            <a:r>
              <a:rPr lang="en-US" altLang="ja-JP" sz="1600" dirty="0" smtClean="0">
                <a:latin typeface="ＭＳ Ｐ明朝" panose="02020600040205080304" pitchFamily="18" charset="-128"/>
                <a:ea typeface="ＭＳ Ｐ明朝" panose="02020600040205080304" pitchFamily="18" charset="-128"/>
              </a:rPr>
              <a:t>8</a:t>
            </a:r>
            <a:r>
              <a:rPr lang="ja-JP" altLang="en-US" sz="1600" dirty="0" smtClean="0">
                <a:latin typeface="ＭＳ Ｐ明朝" panose="02020600040205080304" pitchFamily="18" charset="-128"/>
                <a:ea typeface="ＭＳ Ｐ明朝" panose="02020600040205080304" pitchFamily="18" charset="-128"/>
              </a:rPr>
              <a:t>箇所） </a:t>
            </a:r>
            <a:r>
              <a:rPr lang="en-US" altLang="ja-JP" sz="1600" dirty="0">
                <a:latin typeface="ＭＳ Ｐ明朝" panose="02020600040205080304" pitchFamily="18" charset="-128"/>
                <a:ea typeface="ＭＳ Ｐ明朝" panose="02020600040205080304" pitchFamily="18" charset="-128"/>
              </a:rPr>
              <a:t>※</a:t>
            </a:r>
            <a:r>
              <a:rPr lang="ja-JP" altLang="en-US" sz="1600" dirty="0">
                <a:latin typeface="ＭＳ Ｐ明朝" panose="02020600040205080304" pitchFamily="18" charset="-128"/>
                <a:ea typeface="ＭＳ Ｐ明朝" panose="02020600040205080304" pitchFamily="18" charset="-128"/>
              </a:rPr>
              <a:t>図２</a:t>
            </a:r>
          </a:p>
          <a:p>
            <a:pPr marL="0" indent="0">
              <a:buNone/>
            </a:pPr>
            <a:r>
              <a:rPr lang="ja-JP" altLang="en-US" sz="1600" dirty="0">
                <a:latin typeface="+mj-ea"/>
                <a:ea typeface="+mj-ea"/>
              </a:rPr>
              <a:t>　　　</a:t>
            </a:r>
            <a:r>
              <a:rPr lang="en-US" altLang="ja-JP" sz="1600" dirty="0" smtClean="0">
                <a:latin typeface="+mj-ea"/>
                <a:ea typeface="+mj-ea"/>
              </a:rPr>
              <a:t>(1)</a:t>
            </a:r>
            <a:r>
              <a:rPr lang="ja-JP" altLang="en-US" sz="1600" dirty="0" smtClean="0">
                <a:latin typeface="+mj-ea"/>
                <a:ea typeface="+mj-ea"/>
              </a:rPr>
              <a:t>　林</a:t>
            </a:r>
            <a:r>
              <a:rPr lang="ja-JP" altLang="en-US" sz="1600" dirty="0">
                <a:latin typeface="+mj-ea"/>
                <a:ea typeface="+mj-ea"/>
              </a:rPr>
              <a:t>床</a:t>
            </a:r>
            <a:r>
              <a:rPr lang="ja-JP" altLang="en-US" sz="1600" dirty="0" smtClean="0">
                <a:latin typeface="+mj-ea"/>
                <a:ea typeface="+mj-ea"/>
              </a:rPr>
              <a:t>被覆率　　</a:t>
            </a:r>
            <a:r>
              <a:rPr lang="ja-JP" altLang="en-US" sz="1600" dirty="0" smtClean="0">
                <a:latin typeface="ＭＳ Ｐ明朝" panose="02020600040205080304" pitchFamily="18" charset="-128"/>
                <a:ea typeface="ＭＳ Ｐ明朝" panose="02020600040205080304" pitchFamily="18" charset="-128"/>
              </a:rPr>
              <a:t>（</a:t>
            </a:r>
            <a:r>
              <a:rPr lang="ja-JP" altLang="en-US" sz="1600" dirty="0">
                <a:latin typeface="ＭＳ Ｐ明朝" panose="02020600040205080304" pitchFamily="18" charset="-128"/>
                <a:ea typeface="ＭＳ Ｐ明朝" panose="02020600040205080304" pitchFamily="18" charset="-128"/>
              </a:rPr>
              <a:t>植生・落葉等が覆う割合</a:t>
            </a:r>
            <a:r>
              <a:rPr lang="ja-JP" altLang="en-US" sz="1600" dirty="0" smtClean="0">
                <a:latin typeface="ＭＳ Ｐ明朝" panose="02020600040205080304" pitchFamily="18" charset="-128"/>
                <a:ea typeface="ＭＳ Ｐ明朝" panose="02020600040205080304" pitchFamily="18" charset="-128"/>
              </a:rPr>
              <a:t>）</a:t>
            </a:r>
            <a:endParaRPr lang="ja-JP" altLang="en-US" sz="1600" dirty="0">
              <a:latin typeface="+mj-ea"/>
              <a:ea typeface="+mj-ea"/>
            </a:endParaRPr>
          </a:p>
          <a:p>
            <a:pPr marL="0" indent="0">
              <a:buNone/>
            </a:pPr>
            <a:r>
              <a:rPr lang="ja-JP" altLang="en-US" sz="1600" dirty="0">
                <a:latin typeface="+mj-ea"/>
                <a:ea typeface="+mj-ea"/>
              </a:rPr>
              <a:t>　　　</a:t>
            </a:r>
            <a:r>
              <a:rPr lang="en-US" altLang="ja-JP" sz="1600" dirty="0" smtClean="0">
                <a:latin typeface="+mj-ea"/>
                <a:ea typeface="+mj-ea"/>
              </a:rPr>
              <a:t>(2)</a:t>
            </a:r>
            <a:r>
              <a:rPr lang="ja-JP" altLang="en-US" sz="1600" dirty="0" smtClean="0">
                <a:latin typeface="+mj-ea"/>
                <a:ea typeface="+mj-ea"/>
              </a:rPr>
              <a:t>　</a:t>
            </a:r>
            <a:r>
              <a:rPr lang="ja-JP" altLang="en-US" sz="1600" dirty="0">
                <a:latin typeface="+mj-ea"/>
                <a:ea typeface="+mj-ea"/>
              </a:rPr>
              <a:t>土壌の浸透</a:t>
            </a:r>
            <a:r>
              <a:rPr lang="ja-JP" altLang="en-US" sz="1600" dirty="0" smtClean="0">
                <a:latin typeface="+mj-ea"/>
                <a:ea typeface="+mj-ea"/>
              </a:rPr>
              <a:t>能 </a:t>
            </a:r>
            <a:r>
              <a:rPr lang="ja-JP" altLang="en-US" sz="1600" dirty="0" smtClean="0">
                <a:latin typeface="ＭＳ Ｐ明朝" panose="02020600040205080304" pitchFamily="18" charset="-128"/>
                <a:ea typeface="ＭＳ Ｐ明朝" panose="02020600040205080304" pitchFamily="18" charset="-128"/>
              </a:rPr>
              <a:t>（</a:t>
            </a:r>
            <a:r>
              <a:rPr lang="ja-JP" altLang="en-US" sz="1600" dirty="0">
                <a:latin typeface="ＭＳ Ｐ明朝" panose="02020600040205080304" pitchFamily="18" charset="-128"/>
                <a:ea typeface="ＭＳ Ｐ明朝" panose="02020600040205080304" pitchFamily="18" charset="-128"/>
              </a:rPr>
              <a:t>人工降雨装置を</a:t>
            </a:r>
            <a:r>
              <a:rPr lang="ja-JP" altLang="en-US" sz="1600" dirty="0" smtClean="0">
                <a:latin typeface="ＭＳ Ｐ明朝" panose="02020600040205080304" pitchFamily="18" charset="-128"/>
                <a:ea typeface="ＭＳ Ｐ明朝" panose="02020600040205080304" pitchFamily="18" charset="-128"/>
              </a:rPr>
              <a:t>用い表面流</a:t>
            </a:r>
            <a:r>
              <a:rPr lang="ja-JP" altLang="en-US" sz="1600" dirty="0">
                <a:latin typeface="ＭＳ Ｐ明朝" panose="02020600040205080304" pitchFamily="18" charset="-128"/>
                <a:ea typeface="ＭＳ Ｐ明朝" panose="02020600040205080304" pitchFamily="18" charset="-128"/>
              </a:rPr>
              <a:t>発生の有無</a:t>
            </a:r>
            <a:r>
              <a:rPr lang="ja-JP" altLang="en-US" sz="1600" dirty="0" smtClean="0">
                <a:latin typeface="ＭＳ Ｐ明朝" panose="02020600040205080304" pitchFamily="18" charset="-128"/>
                <a:ea typeface="ＭＳ Ｐ明朝" panose="02020600040205080304" pitchFamily="18" charset="-128"/>
              </a:rPr>
              <a:t>）</a:t>
            </a:r>
            <a:r>
              <a:rPr lang="ja-JP" altLang="en-US" sz="1600" dirty="0">
                <a:latin typeface="+mj-ea"/>
                <a:ea typeface="+mj-ea"/>
              </a:rPr>
              <a:t>　　　</a:t>
            </a:r>
          </a:p>
          <a:p>
            <a:pPr marL="0" indent="0">
              <a:buNone/>
            </a:pPr>
            <a:r>
              <a:rPr lang="ja-JP" altLang="en-US" sz="1600" dirty="0">
                <a:latin typeface="+mj-ea"/>
                <a:ea typeface="+mj-ea"/>
              </a:rPr>
              <a:t>　　　</a:t>
            </a:r>
            <a:r>
              <a:rPr lang="en-US" altLang="ja-JP" sz="1600" dirty="0" smtClean="0">
                <a:latin typeface="+mj-ea"/>
                <a:ea typeface="+mj-ea"/>
              </a:rPr>
              <a:t>(3)</a:t>
            </a:r>
            <a:r>
              <a:rPr lang="ja-JP" altLang="en-US" sz="1600" dirty="0" smtClean="0">
                <a:latin typeface="+mj-ea"/>
                <a:ea typeface="+mj-ea"/>
              </a:rPr>
              <a:t>　</a:t>
            </a:r>
            <a:r>
              <a:rPr lang="ja-JP" altLang="en-US" sz="1600" dirty="0">
                <a:latin typeface="+mj-ea"/>
                <a:ea typeface="+mj-ea"/>
              </a:rPr>
              <a:t>表面</a:t>
            </a:r>
            <a:r>
              <a:rPr lang="ja-JP" altLang="en-US" sz="1600" dirty="0" smtClean="0">
                <a:latin typeface="+mj-ea"/>
                <a:ea typeface="+mj-ea"/>
              </a:rPr>
              <a:t>侵食量    </a:t>
            </a:r>
            <a:r>
              <a:rPr lang="ja-JP" altLang="en-US" sz="1600" dirty="0" smtClean="0">
                <a:latin typeface="ＭＳ Ｐ明朝" panose="02020600040205080304" pitchFamily="18" charset="-128"/>
                <a:ea typeface="ＭＳ Ｐ明朝" panose="02020600040205080304" pitchFamily="18" charset="-128"/>
              </a:rPr>
              <a:t>（</a:t>
            </a:r>
            <a:r>
              <a:rPr lang="ja-JP" altLang="en-US" sz="1600" dirty="0">
                <a:latin typeface="ＭＳ Ｐ明朝" panose="02020600040205080304" pitchFamily="18" charset="-128"/>
                <a:ea typeface="ＭＳ Ｐ明朝" panose="02020600040205080304" pitchFamily="18" charset="-128"/>
              </a:rPr>
              <a:t>土砂受け箱を</a:t>
            </a:r>
            <a:r>
              <a:rPr lang="ja-JP" altLang="en-US" sz="1600" dirty="0" smtClean="0">
                <a:latin typeface="ＭＳ Ｐ明朝" panose="02020600040205080304" pitchFamily="18" charset="-128"/>
                <a:ea typeface="ＭＳ Ｐ明朝" panose="02020600040205080304" pitchFamily="18" charset="-128"/>
              </a:rPr>
              <a:t>用い移動</a:t>
            </a:r>
            <a:r>
              <a:rPr lang="ja-JP" altLang="en-US" sz="1600" dirty="0">
                <a:latin typeface="ＭＳ Ｐ明朝" panose="02020600040205080304" pitchFamily="18" charset="-128"/>
                <a:ea typeface="ＭＳ Ｐ明朝" panose="02020600040205080304" pitchFamily="18" charset="-128"/>
              </a:rPr>
              <a:t>した土砂の重量</a:t>
            </a:r>
            <a:r>
              <a:rPr lang="ja-JP" altLang="en-US" sz="1600" dirty="0" smtClean="0">
                <a:latin typeface="ＭＳ Ｐ明朝" panose="02020600040205080304" pitchFamily="18" charset="-128"/>
                <a:ea typeface="ＭＳ Ｐ明朝" panose="02020600040205080304" pitchFamily="18" charset="-128"/>
              </a:rPr>
              <a:t>）</a:t>
            </a:r>
            <a:endParaRPr lang="ja-JP" altLang="en-US" sz="1600" dirty="0">
              <a:latin typeface="+mj-ea"/>
              <a:ea typeface="+mj-ea"/>
            </a:endParaRPr>
          </a:p>
          <a:p>
            <a:pPr marL="0" indent="0">
              <a:buNone/>
            </a:pPr>
            <a:r>
              <a:rPr lang="ja-JP" altLang="en-US" sz="1600" dirty="0">
                <a:latin typeface="+mj-ea"/>
                <a:ea typeface="+mj-ea"/>
              </a:rPr>
              <a:t>　　</a:t>
            </a:r>
          </a:p>
          <a:p>
            <a:pPr marL="0" indent="0">
              <a:buNone/>
            </a:pPr>
            <a:r>
              <a:rPr lang="ja-JP" altLang="en-US" sz="1600" u="sng" dirty="0" smtClean="0">
                <a:latin typeface="+mj-ea"/>
                <a:ea typeface="+mj-ea"/>
              </a:rPr>
              <a:t>●減災対策の効果検証</a:t>
            </a:r>
            <a:endParaRPr lang="en-US" altLang="ja-JP" sz="1600" u="sng" dirty="0" smtClean="0">
              <a:latin typeface="+mj-ea"/>
              <a:ea typeface="+mj-ea"/>
            </a:endParaRPr>
          </a:p>
          <a:p>
            <a:pPr marL="0" indent="0">
              <a:buNone/>
            </a:pPr>
            <a:r>
              <a:rPr lang="ja-JP" altLang="en-US" sz="1600" dirty="0">
                <a:latin typeface="+mj-ea"/>
                <a:ea typeface="+mj-ea"/>
              </a:rPr>
              <a:t>　</a:t>
            </a:r>
            <a:r>
              <a:rPr lang="ja-JP" altLang="en-US" sz="1600" dirty="0" smtClean="0">
                <a:latin typeface="+mj-ea"/>
                <a:ea typeface="+mj-ea"/>
              </a:rPr>
              <a:t>  ・減災</a:t>
            </a:r>
            <a:r>
              <a:rPr lang="ja-JP" altLang="en-US" sz="1600" dirty="0">
                <a:latin typeface="+mj-ea"/>
                <a:ea typeface="+mj-ea"/>
              </a:rPr>
              <a:t>対策を行った地域住民へのアンケートの実施</a:t>
            </a:r>
          </a:p>
          <a:p>
            <a:pPr marL="0" indent="0">
              <a:buNone/>
            </a:pPr>
            <a:r>
              <a:rPr lang="ja-JP" altLang="en-US" sz="1600" dirty="0">
                <a:latin typeface="+mj-ea"/>
                <a:ea typeface="+mj-ea"/>
              </a:rPr>
              <a:t>　</a:t>
            </a:r>
            <a:endParaRPr lang="en-US" altLang="ja-JP" sz="1600" dirty="0">
              <a:latin typeface="+mj-ea"/>
              <a:ea typeface="+mj-ea"/>
            </a:endParaRPr>
          </a:p>
        </p:txBody>
      </p:sp>
      <p:sp>
        <p:nvSpPr>
          <p:cNvPr id="10" name="正方形/長方形 9"/>
          <p:cNvSpPr/>
          <p:nvPr/>
        </p:nvSpPr>
        <p:spPr>
          <a:xfrm>
            <a:off x="5061528" y="4718734"/>
            <a:ext cx="4644000" cy="18786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200472" y="6597352"/>
            <a:ext cx="4643999" cy="2606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200" dirty="0"/>
              <a:t>図</a:t>
            </a:r>
            <a:r>
              <a:rPr lang="ja-JP" altLang="en-US" sz="1200" dirty="0" smtClean="0"/>
              <a:t>１</a:t>
            </a:r>
            <a:r>
              <a:rPr lang="ja-JP" altLang="en-US" sz="1200" dirty="0"/>
              <a:t>　</a:t>
            </a:r>
            <a:r>
              <a:rPr lang="ja-JP" altLang="en-US" sz="1200" dirty="0" smtClean="0"/>
              <a:t>　　流木</a:t>
            </a:r>
            <a:r>
              <a:rPr lang="ja-JP" altLang="en-US" sz="1200" dirty="0"/>
              <a:t>発生の比較</a:t>
            </a:r>
            <a:r>
              <a:rPr lang="ja-JP" altLang="en-US" sz="1200" dirty="0" smtClean="0"/>
              <a:t>調査　（対照地</a:t>
            </a:r>
            <a:r>
              <a:rPr lang="ja-JP" altLang="en-US" sz="1200" dirty="0"/>
              <a:t>：</a:t>
            </a:r>
            <a:r>
              <a:rPr lang="ja-JP" altLang="en-US" sz="1200" dirty="0" smtClean="0"/>
              <a:t>対策</a:t>
            </a:r>
            <a:r>
              <a:rPr lang="ja-JP" altLang="en-US" sz="1200" dirty="0"/>
              <a:t>未実施区</a:t>
            </a:r>
            <a:r>
              <a:rPr lang="ja-JP" altLang="en-US" sz="1200" dirty="0" smtClean="0"/>
              <a:t>）</a:t>
            </a:r>
            <a:endParaRPr lang="en-US" altLang="ja-JP" sz="1200" dirty="0"/>
          </a:p>
        </p:txBody>
      </p:sp>
      <p:sp>
        <p:nvSpPr>
          <p:cNvPr id="12" name="コンテンツ プレースホルダー 2"/>
          <p:cNvSpPr txBox="1">
            <a:spLocks/>
          </p:cNvSpPr>
          <p:nvPr/>
        </p:nvSpPr>
        <p:spPr>
          <a:xfrm>
            <a:off x="5061529" y="6597352"/>
            <a:ext cx="4643999" cy="26064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200" dirty="0" smtClean="0"/>
              <a:t>図２</a:t>
            </a:r>
            <a:r>
              <a:rPr lang="ja-JP" altLang="en-US" sz="1200" dirty="0"/>
              <a:t>　</a:t>
            </a:r>
            <a:r>
              <a:rPr lang="ja-JP" altLang="en-US" sz="1200" dirty="0" smtClean="0"/>
              <a:t>　　植生</a:t>
            </a:r>
            <a:r>
              <a:rPr lang="ja-JP" altLang="en-US" sz="1200" dirty="0"/>
              <a:t>等比較</a:t>
            </a:r>
            <a:r>
              <a:rPr lang="ja-JP" altLang="en-US" sz="1200" dirty="0" smtClean="0"/>
              <a:t>調査　（対照地</a:t>
            </a:r>
            <a:r>
              <a:rPr lang="ja-JP" altLang="en-US" sz="1200" dirty="0"/>
              <a:t>：</a:t>
            </a:r>
            <a:r>
              <a:rPr lang="ja-JP" altLang="en-US" sz="1200" dirty="0" smtClean="0"/>
              <a:t>強度伐採未実施区）</a:t>
            </a:r>
            <a:endParaRPr lang="en-US" altLang="ja-JP" sz="1200" dirty="0"/>
          </a:p>
        </p:txBody>
      </p:sp>
      <p:pic>
        <p:nvPicPr>
          <p:cNvPr id="1026" name="Picture 2" descr="D:\KinamiK\Desktop\180525審議会資料_(圧縮)評価審議会用に加工-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7304" y="4853908"/>
            <a:ext cx="4050192" cy="167143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D:\KinamiK\Desktop\180525審議会資料_(圧縮)評価審議会用に加工.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 r="1048"/>
          <a:stretch/>
        </p:blipFill>
        <p:spPr bwMode="auto">
          <a:xfrm>
            <a:off x="368858" y="4869160"/>
            <a:ext cx="4307226" cy="162380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200472" y="4718734"/>
            <a:ext cx="4644000" cy="18786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txBox="1">
            <a:spLocks/>
          </p:cNvSpPr>
          <p:nvPr/>
        </p:nvSpPr>
        <p:spPr>
          <a:xfrm>
            <a:off x="9013676" y="6050585"/>
            <a:ext cx="792088" cy="510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100" dirty="0" smtClean="0"/>
              <a:t>伐採率</a:t>
            </a:r>
            <a:endParaRPr lang="en-US" altLang="ja-JP" sz="1100" dirty="0" smtClean="0"/>
          </a:p>
          <a:p>
            <a:pPr marL="0" indent="0" algn="ctr">
              <a:buNone/>
            </a:pPr>
            <a:r>
              <a:rPr lang="ja-JP" altLang="en-US" sz="1100" dirty="0" smtClean="0"/>
              <a:t>５０％</a:t>
            </a:r>
            <a:endParaRPr lang="en-US" altLang="ja-JP" sz="1100" dirty="0"/>
          </a:p>
        </p:txBody>
      </p:sp>
      <p:sp>
        <p:nvSpPr>
          <p:cNvPr id="2" name="テキスト ボックス 1"/>
          <p:cNvSpPr txBox="1"/>
          <p:nvPr/>
        </p:nvSpPr>
        <p:spPr>
          <a:xfrm>
            <a:off x="962756" y="6533781"/>
            <a:ext cx="377784" cy="307777"/>
          </a:xfrm>
          <a:prstGeom prst="rect">
            <a:avLst/>
          </a:prstGeom>
          <a:noFill/>
        </p:spPr>
        <p:txBody>
          <a:bodyPr wrap="square" rtlCol="0">
            <a:spAutoFit/>
          </a:bodyPr>
          <a:lstStyle/>
          <a:p>
            <a:r>
              <a:rPr kumimoji="1" lang="en-US" altLang="ja-JP" sz="1400" dirty="0" smtClean="0">
                <a:latin typeface="+mj-ea"/>
                <a:ea typeface="+mj-ea"/>
              </a:rPr>
              <a:t>A</a:t>
            </a:r>
            <a:endParaRPr kumimoji="1" lang="ja-JP" altLang="en-US" sz="1400" dirty="0">
              <a:latin typeface="+mj-ea"/>
              <a:ea typeface="+mj-ea"/>
            </a:endParaRPr>
          </a:p>
        </p:txBody>
      </p:sp>
      <p:sp>
        <p:nvSpPr>
          <p:cNvPr id="15" name="テキスト ボックス 14"/>
          <p:cNvSpPr txBox="1"/>
          <p:nvPr/>
        </p:nvSpPr>
        <p:spPr>
          <a:xfrm>
            <a:off x="5845232" y="6535403"/>
            <a:ext cx="377784" cy="307777"/>
          </a:xfrm>
          <a:prstGeom prst="rect">
            <a:avLst/>
          </a:prstGeom>
          <a:noFill/>
        </p:spPr>
        <p:txBody>
          <a:bodyPr wrap="square" rtlCol="0">
            <a:spAutoFit/>
          </a:bodyPr>
          <a:lstStyle/>
          <a:p>
            <a:r>
              <a:rPr kumimoji="1" lang="en-US" altLang="ja-JP" sz="1400" dirty="0" smtClean="0">
                <a:latin typeface="+mj-ea"/>
                <a:ea typeface="+mj-ea"/>
              </a:rPr>
              <a:t>B</a:t>
            </a:r>
            <a:endParaRPr kumimoji="1" lang="ja-JP" altLang="en-US" sz="1400" dirty="0">
              <a:latin typeface="+mj-ea"/>
              <a:ea typeface="+mj-ea"/>
            </a:endParaRPr>
          </a:p>
        </p:txBody>
      </p:sp>
      <p:sp>
        <p:nvSpPr>
          <p:cNvPr id="18" name="正方形/長方形 17"/>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3499478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1734" y="5805264"/>
            <a:ext cx="9687460" cy="1001935"/>
          </a:xfrm>
          <a:prstGeom prst="rect">
            <a:avLst/>
          </a:prstGeom>
          <a:solidFill>
            <a:schemeClr val="accent5">
              <a:lumMod val="60000"/>
              <a:lumOff val="40000"/>
            </a:schemeClr>
          </a:solidFill>
          <a:ln>
            <a:solidFill>
              <a:schemeClr val="tx1"/>
            </a:solidFill>
          </a:ln>
        </p:spPr>
        <p:txBody>
          <a:bodyPr vert="horz" lIns="91440" tIns="45720" rIns="91440" bIns="45720" rtlCol="0">
            <a:normAutofit/>
          </a:bodyPr>
          <a:lstStyle/>
          <a:p>
            <a:pPr>
              <a:spcBef>
                <a:spcPct val="20000"/>
              </a:spcBef>
              <a:buFont typeface="Arial" panose="020B0604020202020204" pitchFamily="34" charset="0"/>
              <a:buNone/>
            </a:pPr>
            <a:r>
              <a:rPr lang="ja-JP" altLang="en-US" sz="1600" dirty="0" smtClean="0"/>
              <a:t>◆自己評価　</a:t>
            </a:r>
            <a:r>
              <a:rPr lang="en-US" altLang="ja-JP" sz="1600" dirty="0" smtClean="0"/>
              <a:t>【</a:t>
            </a:r>
            <a:r>
              <a:rPr lang="ja-JP" altLang="en-US" sz="1600" dirty="0" smtClean="0"/>
              <a:t>土石流対策</a:t>
            </a:r>
            <a:r>
              <a:rPr lang="en-US" altLang="ja-JP" sz="1600" dirty="0" smtClean="0"/>
              <a:t>】</a:t>
            </a:r>
            <a:endParaRPr lang="ja-JP" altLang="en-US" sz="1600" dirty="0" smtClean="0"/>
          </a:p>
          <a:p>
            <a:pPr>
              <a:spcBef>
                <a:spcPct val="20000"/>
              </a:spcBef>
              <a:buFont typeface="Arial" panose="020B0604020202020204" pitchFamily="34" charset="0"/>
              <a:buNone/>
            </a:pPr>
            <a:r>
              <a:rPr lang="ja-JP" altLang="en-US" sz="1600" dirty="0" smtClean="0"/>
              <a:t>　○治山ダム</a:t>
            </a:r>
            <a:r>
              <a:rPr lang="en-US" altLang="ja-JP" sz="1600" dirty="0" smtClean="0"/>
              <a:t>95</a:t>
            </a:r>
            <a:r>
              <a:rPr lang="ja-JP" altLang="en-US" sz="1600" dirty="0" smtClean="0"/>
              <a:t>基の設置より渓床勾配を緩和し、</a:t>
            </a:r>
            <a:r>
              <a:rPr lang="en-US" altLang="ja-JP" sz="1600" dirty="0" smtClean="0"/>
              <a:t>158,928㎥</a:t>
            </a:r>
            <a:r>
              <a:rPr lang="ja-JP" altLang="en-US" sz="1600" dirty="0" smtClean="0"/>
              <a:t>（</a:t>
            </a:r>
            <a:r>
              <a:rPr lang="en-US" altLang="ja-JP" sz="1600" dirty="0" smtClean="0"/>
              <a:t>10t</a:t>
            </a:r>
            <a:r>
              <a:rPr lang="ja-JP" altLang="en-US" sz="1600" dirty="0" smtClean="0"/>
              <a:t>ダンプ約</a:t>
            </a:r>
            <a:r>
              <a:rPr lang="en-US" altLang="ja-JP" sz="1600" dirty="0" smtClean="0"/>
              <a:t>29,900</a:t>
            </a:r>
            <a:r>
              <a:rPr lang="ja-JP" altLang="en-US" sz="1600" dirty="0" smtClean="0"/>
              <a:t>台分）の土砂移動を抑止した。</a:t>
            </a:r>
          </a:p>
          <a:p>
            <a:pPr>
              <a:spcBef>
                <a:spcPct val="20000"/>
              </a:spcBef>
              <a:buFont typeface="Arial" panose="020B0604020202020204" pitchFamily="34" charset="0"/>
              <a:buNone/>
            </a:pPr>
            <a:r>
              <a:rPr lang="ja-JP" altLang="en-US" sz="1600" dirty="0" smtClean="0"/>
              <a:t>　</a:t>
            </a:r>
            <a:r>
              <a:rPr lang="ja-JP" altLang="en-US" sz="1600" dirty="0"/>
              <a:t>〇</a:t>
            </a:r>
            <a:r>
              <a:rPr lang="ja-JP" altLang="en-US" sz="1600" dirty="0" smtClean="0"/>
              <a:t>間伐など</a:t>
            </a:r>
            <a:r>
              <a:rPr lang="en-US" altLang="ja-JP" sz="1600" dirty="0" smtClean="0"/>
              <a:t>138.6ha</a:t>
            </a:r>
            <a:r>
              <a:rPr lang="ja-JP" altLang="en-US" sz="1600" dirty="0" smtClean="0"/>
              <a:t>の森林整備を実施した。</a:t>
            </a:r>
          </a:p>
          <a:p>
            <a:pPr>
              <a:spcBef>
                <a:spcPct val="20000"/>
              </a:spcBef>
              <a:buFont typeface="Arial" panose="020B0604020202020204" pitchFamily="34" charset="0"/>
              <a:buNone/>
            </a:pPr>
            <a:endParaRPr lang="ja-JP" altLang="en-US" sz="1600" dirty="0">
              <a:solidFill>
                <a:schemeClr val="tx1"/>
              </a:solidFill>
            </a:endParaRPr>
          </a:p>
        </p:txBody>
      </p:sp>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11" name="コンテンツ プレースホルダー 2"/>
          <p:cNvSpPr txBox="1">
            <a:spLocks/>
          </p:cNvSpPr>
          <p:nvPr/>
        </p:nvSpPr>
        <p:spPr>
          <a:xfrm>
            <a:off x="81888" y="787358"/>
            <a:ext cx="8975568" cy="6494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a:latin typeface="+mj-ea"/>
              </a:rPr>
              <a:t>●</a:t>
            </a:r>
            <a:r>
              <a:rPr lang="ja-JP" altLang="en-US" sz="1600" dirty="0" smtClean="0">
                <a:latin typeface="+mj-ea"/>
              </a:rPr>
              <a:t>危険</a:t>
            </a:r>
            <a:r>
              <a:rPr lang="ja-JP" altLang="en-US" sz="1600" dirty="0">
                <a:latin typeface="+mj-ea"/>
              </a:rPr>
              <a:t>地区の効果</a:t>
            </a:r>
            <a:r>
              <a:rPr lang="ja-JP" altLang="en-US" sz="1600" dirty="0" smtClean="0">
                <a:latin typeface="+mj-ea"/>
              </a:rPr>
              <a:t>検証　</a:t>
            </a:r>
            <a:r>
              <a:rPr lang="en-US" altLang="ja-JP" sz="1600" dirty="0" smtClean="0">
                <a:latin typeface="+mj-ea"/>
              </a:rPr>
              <a:t>【</a:t>
            </a:r>
            <a:r>
              <a:rPr lang="ja-JP" altLang="en-US" sz="1600" dirty="0" smtClean="0">
                <a:latin typeface="+mj-ea"/>
              </a:rPr>
              <a:t>土石流対策</a:t>
            </a:r>
            <a:r>
              <a:rPr lang="en-US" altLang="ja-JP" sz="1600" dirty="0">
                <a:latin typeface="+mj-ea"/>
              </a:rPr>
              <a:t>】</a:t>
            </a:r>
            <a:endParaRPr lang="en-US" altLang="ja-JP" sz="1600" dirty="0" smtClean="0">
              <a:latin typeface="+mj-ea"/>
            </a:endParaRPr>
          </a:p>
          <a:p>
            <a:pPr marL="0" indent="0">
              <a:buNone/>
            </a:pPr>
            <a:r>
              <a:rPr lang="ja-JP" altLang="en-US" sz="1600" dirty="0" smtClean="0">
                <a:latin typeface="+mj-ea"/>
              </a:rPr>
              <a:t>　　・事業</a:t>
            </a:r>
            <a:r>
              <a:rPr lang="ja-JP" altLang="en-US" sz="1600" dirty="0">
                <a:latin typeface="+mj-ea"/>
              </a:rPr>
              <a:t>実施の</a:t>
            </a:r>
            <a:r>
              <a:rPr lang="ja-JP" altLang="en-US" sz="1600" dirty="0" smtClean="0">
                <a:latin typeface="+mj-ea"/>
              </a:rPr>
              <a:t>確認　　</a:t>
            </a:r>
            <a:r>
              <a:rPr lang="en-US" altLang="ja-JP" sz="1600" dirty="0" smtClean="0">
                <a:latin typeface="ＭＳ Ｐ明朝" panose="02020600040205080304" pitchFamily="18" charset="-128"/>
                <a:ea typeface="ＭＳ Ｐ明朝" panose="02020600040205080304" pitchFamily="18" charset="-128"/>
              </a:rPr>
              <a:t>(</a:t>
            </a:r>
            <a:r>
              <a:rPr lang="ja-JP" altLang="en-US" sz="1600" dirty="0" smtClean="0">
                <a:latin typeface="ＭＳ Ｐ明朝" panose="02020600040205080304" pitchFamily="18" charset="-128"/>
                <a:ea typeface="ＭＳ Ｐ明朝" panose="02020600040205080304" pitchFamily="18" charset="-128"/>
              </a:rPr>
              <a:t>１</a:t>
            </a:r>
            <a:r>
              <a:rPr lang="en-US" altLang="ja-JP" sz="1600" dirty="0" smtClean="0">
                <a:latin typeface="ＭＳ Ｐ明朝" panose="02020600040205080304" pitchFamily="18" charset="-128"/>
                <a:ea typeface="ＭＳ Ｐ明朝" panose="02020600040205080304" pitchFamily="18" charset="-128"/>
              </a:rPr>
              <a:t>)</a:t>
            </a:r>
            <a:r>
              <a:rPr lang="ja-JP" altLang="en-US" sz="1600" dirty="0" smtClean="0">
                <a:latin typeface="ＭＳ Ｐ明朝" panose="02020600040205080304" pitchFamily="18" charset="-128"/>
                <a:ea typeface="ＭＳ Ｐ明朝" panose="02020600040205080304" pitchFamily="18" charset="-128"/>
              </a:rPr>
              <a:t>事業実施数量　　</a:t>
            </a:r>
            <a:r>
              <a:rPr lang="en-US" altLang="ja-JP" sz="1600" dirty="0" smtClean="0">
                <a:latin typeface="ＭＳ Ｐ明朝" panose="02020600040205080304" pitchFamily="18" charset="-128"/>
                <a:ea typeface="ＭＳ Ｐ明朝" panose="02020600040205080304" pitchFamily="18" charset="-128"/>
              </a:rPr>
              <a:t>(</a:t>
            </a:r>
            <a:r>
              <a:rPr lang="ja-JP" altLang="en-US" sz="1600" dirty="0" smtClean="0">
                <a:latin typeface="ＭＳ Ｐ明朝" panose="02020600040205080304" pitchFamily="18" charset="-128"/>
                <a:ea typeface="ＭＳ Ｐ明朝" panose="02020600040205080304" pitchFamily="18" charset="-128"/>
              </a:rPr>
              <a:t>２</a:t>
            </a:r>
            <a:r>
              <a:rPr lang="en-US" altLang="ja-JP" sz="1600" dirty="0" smtClean="0">
                <a:latin typeface="ＭＳ Ｐ明朝" panose="02020600040205080304" pitchFamily="18" charset="-128"/>
                <a:ea typeface="ＭＳ Ｐ明朝" panose="02020600040205080304" pitchFamily="18" charset="-128"/>
              </a:rPr>
              <a:t>)</a:t>
            </a:r>
            <a:r>
              <a:rPr lang="ja-JP" altLang="en-US" sz="1600" dirty="0" smtClean="0">
                <a:latin typeface="ＭＳ Ｐ明朝" panose="02020600040205080304" pitchFamily="18" charset="-128"/>
                <a:ea typeface="ＭＳ Ｐ明朝" panose="02020600040205080304" pitchFamily="18" charset="-128"/>
              </a:rPr>
              <a:t>治山ダム設置効果　（渓床勾配・土砂抑止量）</a:t>
            </a:r>
            <a:endParaRPr lang="en-US" altLang="ja-JP" sz="1600" dirty="0">
              <a:latin typeface="ＭＳ Ｐ明朝" panose="02020600040205080304" pitchFamily="18" charset="-128"/>
              <a:ea typeface="ＭＳ Ｐ明朝" panose="02020600040205080304" pitchFamily="18" charset="-128"/>
            </a:endParaRPr>
          </a:p>
        </p:txBody>
      </p:sp>
      <p:sp>
        <p:nvSpPr>
          <p:cNvPr id="14" name="コンテンツ プレースホルダー 2"/>
          <p:cNvSpPr txBox="1">
            <a:spLocks/>
          </p:cNvSpPr>
          <p:nvPr/>
        </p:nvSpPr>
        <p:spPr>
          <a:xfrm>
            <a:off x="81888" y="1628864"/>
            <a:ext cx="2782880" cy="4061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（１）事業実施数量</a:t>
            </a:r>
            <a:endParaRPr lang="en-US" altLang="ja-JP" sz="1600" dirty="0"/>
          </a:p>
        </p:txBody>
      </p:sp>
      <p:sp>
        <p:nvSpPr>
          <p:cNvPr id="15" name="コンテンツ プレースホルダー 2"/>
          <p:cNvSpPr txBox="1">
            <a:spLocks/>
          </p:cNvSpPr>
          <p:nvPr/>
        </p:nvSpPr>
        <p:spPr>
          <a:xfrm>
            <a:off x="81888" y="3443552"/>
            <a:ext cx="1584176" cy="6494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600" dirty="0"/>
          </a:p>
        </p:txBody>
      </p:sp>
      <p:sp>
        <p:nvSpPr>
          <p:cNvPr id="16" name="コンテンツ プレースホルダー 2"/>
          <p:cNvSpPr txBox="1">
            <a:spLocks/>
          </p:cNvSpPr>
          <p:nvPr/>
        </p:nvSpPr>
        <p:spPr>
          <a:xfrm>
            <a:off x="67080" y="3419967"/>
            <a:ext cx="2365640" cy="4061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（２）治山ダム設置効果</a:t>
            </a:r>
            <a:endParaRPr lang="en-US" altLang="ja-JP" sz="1600" dirty="0"/>
          </a:p>
        </p:txBody>
      </p:sp>
      <p:pic>
        <p:nvPicPr>
          <p:cNvPr id="5" name="図 4"/>
          <p:cNvPicPr>
            <a:picLocks noChangeAspect="1"/>
          </p:cNvPicPr>
          <p:nvPr/>
        </p:nvPicPr>
        <p:blipFill>
          <a:blip r:embed="rId3"/>
          <a:stretch>
            <a:fillRect/>
          </a:stretch>
        </p:blipFill>
        <p:spPr>
          <a:xfrm>
            <a:off x="111734" y="1947840"/>
            <a:ext cx="9676170" cy="1097446"/>
          </a:xfrm>
          <a:prstGeom prst="rect">
            <a:avLst/>
          </a:prstGeom>
        </p:spPr>
      </p:pic>
      <p:pic>
        <p:nvPicPr>
          <p:cNvPr id="6" name="図 5"/>
          <p:cNvPicPr>
            <a:picLocks noChangeAspect="1"/>
          </p:cNvPicPr>
          <p:nvPr/>
        </p:nvPicPr>
        <p:blipFill>
          <a:blip r:embed="rId4"/>
          <a:stretch>
            <a:fillRect/>
          </a:stretch>
        </p:blipFill>
        <p:spPr>
          <a:xfrm>
            <a:off x="111734" y="3733062"/>
            <a:ext cx="9687460" cy="791556"/>
          </a:xfrm>
          <a:prstGeom prst="rect">
            <a:avLst/>
          </a:prstGeom>
        </p:spPr>
      </p:pic>
      <p:pic>
        <p:nvPicPr>
          <p:cNvPr id="7" name="図 6"/>
          <p:cNvPicPr>
            <a:picLocks noChangeAspect="1"/>
          </p:cNvPicPr>
          <p:nvPr/>
        </p:nvPicPr>
        <p:blipFill>
          <a:blip r:embed="rId5"/>
          <a:stretch>
            <a:fillRect/>
          </a:stretch>
        </p:blipFill>
        <p:spPr>
          <a:xfrm>
            <a:off x="111734" y="4652321"/>
            <a:ext cx="9703944" cy="792903"/>
          </a:xfrm>
          <a:prstGeom prst="rect">
            <a:avLst/>
          </a:prstGeom>
        </p:spPr>
      </p:pic>
      <p:sp>
        <p:nvSpPr>
          <p:cNvPr id="13" name="正方形/長方形 12"/>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3237724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p:cNvPicPr>
            <a:picLocks noChangeAspect="1"/>
          </p:cNvPicPr>
          <p:nvPr/>
        </p:nvPicPr>
        <p:blipFill>
          <a:blip r:embed="rId3"/>
          <a:stretch>
            <a:fillRect/>
          </a:stretch>
        </p:blipFill>
        <p:spPr>
          <a:xfrm>
            <a:off x="77135" y="4258694"/>
            <a:ext cx="9767657" cy="2392101"/>
          </a:xfrm>
          <a:prstGeom prst="rect">
            <a:avLst/>
          </a:prstGeom>
        </p:spPr>
      </p:pic>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87" name="コンテンツ プレースホルダー 2"/>
          <p:cNvSpPr txBox="1">
            <a:spLocks/>
          </p:cNvSpPr>
          <p:nvPr/>
        </p:nvSpPr>
        <p:spPr>
          <a:xfrm>
            <a:off x="2558318" y="3952171"/>
            <a:ext cx="2699783" cy="3124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200" dirty="0"/>
              <a:t>表　</a:t>
            </a:r>
            <a:r>
              <a:rPr lang="ja-JP" altLang="en-US" sz="1200" dirty="0" smtClean="0"/>
              <a:t>流木対策効果検証調査箇所一覧</a:t>
            </a:r>
            <a:endParaRPr lang="en-US" altLang="ja-JP" sz="1200" dirty="0"/>
          </a:p>
        </p:txBody>
      </p:sp>
      <p:grpSp>
        <p:nvGrpSpPr>
          <p:cNvPr id="5" name="グループ化 4"/>
          <p:cNvGrpSpPr>
            <a:grpSpLocks noChangeAspect="1"/>
          </p:cNvGrpSpPr>
          <p:nvPr/>
        </p:nvGrpSpPr>
        <p:grpSpPr>
          <a:xfrm>
            <a:off x="5239781" y="1390288"/>
            <a:ext cx="4666219" cy="2605377"/>
            <a:chOff x="-391049" y="2030162"/>
            <a:chExt cx="6299937" cy="3517557"/>
          </a:xfrm>
        </p:grpSpPr>
        <p:pic>
          <p:nvPicPr>
            <p:cNvPr id="18" name="Picture 45" descr="D:\KinamiK\Desktop\森林防災機能対策事業実施予定箇所20160208（全体 暫定版）20160609 03（流木対策のみ）.tif"/>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02566" y="2030162"/>
              <a:ext cx="2836287" cy="351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円/楕円 37"/>
            <p:cNvSpPr>
              <a:spLocks noChangeArrowheads="1"/>
            </p:cNvSpPr>
            <p:nvPr/>
          </p:nvSpPr>
          <p:spPr bwMode="auto">
            <a:xfrm rot="2604238">
              <a:off x="2226605" y="2903545"/>
              <a:ext cx="9512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sp>
          <p:nvSpPr>
            <p:cNvPr id="20" name="円/楕円 50"/>
            <p:cNvSpPr>
              <a:spLocks noChangeArrowheads="1"/>
            </p:cNvSpPr>
            <p:nvPr/>
          </p:nvSpPr>
          <p:spPr bwMode="auto">
            <a:xfrm rot="2604238">
              <a:off x="2282403" y="2705642"/>
              <a:ext cx="9512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21" name="円/楕円 51"/>
            <p:cNvSpPr>
              <a:spLocks noChangeArrowheads="1"/>
            </p:cNvSpPr>
            <p:nvPr/>
          </p:nvSpPr>
          <p:spPr bwMode="auto">
            <a:xfrm rot="2604238">
              <a:off x="3233776" y="3410945"/>
              <a:ext cx="9512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22" name="円/楕円 52"/>
            <p:cNvSpPr>
              <a:spLocks noChangeArrowheads="1"/>
            </p:cNvSpPr>
            <p:nvPr/>
          </p:nvSpPr>
          <p:spPr bwMode="auto">
            <a:xfrm rot="2604238">
              <a:off x="3043501" y="3474370"/>
              <a:ext cx="9512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sp>
          <p:nvSpPr>
            <p:cNvPr id="23" name="円/楕円 53"/>
            <p:cNvSpPr>
              <a:spLocks noChangeArrowheads="1"/>
            </p:cNvSpPr>
            <p:nvPr/>
          </p:nvSpPr>
          <p:spPr bwMode="auto">
            <a:xfrm rot="2604238">
              <a:off x="3051129" y="4679444"/>
              <a:ext cx="9512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sp>
          <p:nvSpPr>
            <p:cNvPr id="24" name="円/楕円 54"/>
            <p:cNvSpPr>
              <a:spLocks noChangeArrowheads="1"/>
            </p:cNvSpPr>
            <p:nvPr/>
          </p:nvSpPr>
          <p:spPr bwMode="auto">
            <a:xfrm rot="2604238">
              <a:off x="2980077" y="4742869"/>
              <a:ext cx="9512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25" name="円/楕円 55"/>
            <p:cNvSpPr>
              <a:spLocks noChangeArrowheads="1"/>
            </p:cNvSpPr>
            <p:nvPr/>
          </p:nvSpPr>
          <p:spPr bwMode="auto">
            <a:xfrm rot="2604238">
              <a:off x="2472677" y="4869719"/>
              <a:ext cx="9512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26" name="円/楕円 56"/>
            <p:cNvSpPr>
              <a:spLocks noChangeArrowheads="1"/>
            </p:cNvSpPr>
            <p:nvPr/>
          </p:nvSpPr>
          <p:spPr bwMode="auto">
            <a:xfrm rot="2604238">
              <a:off x="2163181" y="5052366"/>
              <a:ext cx="9512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cxnSp>
          <p:nvCxnSpPr>
            <p:cNvPr id="27" name="直線矢印コネクタ 26"/>
            <p:cNvCxnSpPr>
              <a:endCxn id="20" idx="3"/>
            </p:cNvCxnSpPr>
            <p:nvPr/>
          </p:nvCxnSpPr>
          <p:spPr>
            <a:xfrm>
              <a:off x="1406161" y="2633754"/>
              <a:ext cx="876260" cy="120776"/>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388592" y="4045618"/>
              <a:ext cx="2428022" cy="30499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⑧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B</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zh-TW"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岸和田市</a:t>
              </a:r>
              <a:r>
                <a:rPr lang="zh-TW"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相川</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町</a:t>
              </a:r>
              <a:endParaRPr lang="en-US" altLang="zh-TW"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41" name="正方形/長方形 40"/>
            <p:cNvSpPr/>
            <p:nvPr/>
          </p:nvSpPr>
          <p:spPr>
            <a:xfrm>
              <a:off x="-391049" y="2830665"/>
              <a:ext cx="2109963" cy="31460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①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B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池田市伏</a:t>
              </a:r>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尾町</a:t>
              </a:r>
            </a:p>
          </p:txBody>
        </p:sp>
        <p:sp>
          <p:nvSpPr>
            <p:cNvPr id="45" name="正方形/長方形 44"/>
            <p:cNvSpPr/>
            <p:nvPr/>
          </p:nvSpPr>
          <p:spPr>
            <a:xfrm>
              <a:off x="-391049" y="2487831"/>
              <a:ext cx="1902245" cy="3013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②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AB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豊能町吉川</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46" name="直線矢印コネクタ 45"/>
            <p:cNvCxnSpPr/>
            <p:nvPr/>
          </p:nvCxnSpPr>
          <p:spPr>
            <a:xfrm flipV="1">
              <a:off x="1565053" y="2932635"/>
              <a:ext cx="641606" cy="85712"/>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3587621" y="3268365"/>
              <a:ext cx="2041271" cy="24399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③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AB</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zh-TW"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交野市私市</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48" name="直線矢印コネクタ 47"/>
            <p:cNvCxnSpPr/>
            <p:nvPr/>
          </p:nvCxnSpPr>
          <p:spPr>
            <a:xfrm flipH="1">
              <a:off x="3348581" y="3386164"/>
              <a:ext cx="353921" cy="48634"/>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flipH="1" flipV="1">
              <a:off x="3148481" y="3554615"/>
              <a:ext cx="554020" cy="321627"/>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594506" y="3709642"/>
              <a:ext cx="2236471" cy="30974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④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B</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四條畷市南野</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51" name="直線矢印コネクタ 50"/>
            <p:cNvCxnSpPr/>
            <p:nvPr/>
          </p:nvCxnSpPr>
          <p:spPr>
            <a:xfrm flipH="1">
              <a:off x="3148484" y="4500708"/>
              <a:ext cx="554017" cy="186216"/>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3589013" y="4455800"/>
              <a:ext cx="2319875" cy="22601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⑤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B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千早赤阪村水分</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・河南町青崩</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54" name="直線矢印コネクタ 53"/>
            <p:cNvCxnSpPr/>
            <p:nvPr/>
          </p:nvCxnSpPr>
          <p:spPr>
            <a:xfrm flipH="1" flipV="1">
              <a:off x="3083763" y="4836276"/>
              <a:ext cx="597332" cy="225128"/>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3587621" y="5061404"/>
              <a:ext cx="1969371" cy="24399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⑥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AB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千早赤阪村</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水分中代</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57" name="直線矢印コネクタ 56"/>
            <p:cNvCxnSpPr/>
            <p:nvPr/>
          </p:nvCxnSpPr>
          <p:spPr>
            <a:xfrm>
              <a:off x="1718914" y="3788941"/>
              <a:ext cx="734087" cy="1096968"/>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388592" y="3632503"/>
              <a:ext cx="2171063" cy="24898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⑦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AB</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zh-TW"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和泉市仏</a:t>
              </a:r>
              <a:r>
                <a:rPr lang="zh-TW" altLang="en-US"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並</a:t>
              </a:r>
              <a:r>
                <a:rPr lang="zh-TW" altLang="en-US"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rPr>
                <a:t>町</a:t>
              </a:r>
              <a:endParaRPr lang="en-US" altLang="zh-TW" sz="1200" dirty="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61" name="直線矢印コネクタ 60"/>
            <p:cNvCxnSpPr/>
            <p:nvPr/>
          </p:nvCxnSpPr>
          <p:spPr>
            <a:xfrm>
              <a:off x="1663262" y="4350617"/>
              <a:ext cx="494786" cy="710787"/>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8" name="コンテンツ プレースホルダー 2"/>
          <p:cNvSpPr>
            <a:spLocks noGrp="1"/>
          </p:cNvSpPr>
          <p:nvPr>
            <p:ph idx="1"/>
          </p:nvPr>
        </p:nvSpPr>
        <p:spPr>
          <a:xfrm>
            <a:off x="195188" y="3820978"/>
            <a:ext cx="3049694" cy="472118"/>
          </a:xfrm>
        </p:spPr>
        <p:txBody>
          <a:bodyPr>
            <a:normAutofit/>
          </a:bodyPr>
          <a:lstStyle/>
          <a:p>
            <a:pPr marL="0" indent="0">
              <a:buNone/>
            </a:pPr>
            <a:r>
              <a:rPr lang="ja-JP" altLang="en-US" sz="1600" dirty="0">
                <a:latin typeface="+mj-ea"/>
                <a:ea typeface="+mj-ea"/>
              </a:rPr>
              <a:t>◆</a:t>
            </a:r>
            <a:r>
              <a:rPr lang="ja-JP" altLang="en-US" sz="1600" dirty="0">
                <a:latin typeface="+mj-ea"/>
              </a:rPr>
              <a:t>調査</a:t>
            </a:r>
            <a:r>
              <a:rPr lang="ja-JP" altLang="en-US" sz="1600" dirty="0" smtClean="0">
                <a:latin typeface="+mj-ea"/>
              </a:rPr>
              <a:t>箇所一覧</a:t>
            </a:r>
            <a:endParaRPr lang="en-US" altLang="ja-JP" sz="1600" dirty="0">
              <a:latin typeface="+mj-ea"/>
            </a:endParaRPr>
          </a:p>
          <a:p>
            <a:pPr marL="0" indent="0">
              <a:buNone/>
            </a:pPr>
            <a:endParaRPr lang="en-US" altLang="ja-JP" sz="1600" dirty="0">
              <a:latin typeface="+mj-ea"/>
              <a:ea typeface="+mj-ea"/>
            </a:endParaRPr>
          </a:p>
        </p:txBody>
      </p:sp>
      <p:grpSp>
        <p:nvGrpSpPr>
          <p:cNvPr id="7" name="グループ化 6"/>
          <p:cNvGrpSpPr/>
          <p:nvPr/>
        </p:nvGrpSpPr>
        <p:grpSpPr>
          <a:xfrm>
            <a:off x="8068245" y="1257277"/>
            <a:ext cx="3030287" cy="668764"/>
            <a:chOff x="8201424" y="4103687"/>
            <a:chExt cx="3030287" cy="668764"/>
          </a:xfrm>
        </p:grpSpPr>
        <p:sp>
          <p:nvSpPr>
            <p:cNvPr id="42" name="円/楕円 55"/>
            <p:cNvSpPr>
              <a:spLocks noChangeArrowheads="1"/>
            </p:cNvSpPr>
            <p:nvPr/>
          </p:nvSpPr>
          <p:spPr bwMode="auto">
            <a:xfrm rot="2604238">
              <a:off x="8296216" y="4342991"/>
              <a:ext cx="9048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43" name="円/楕円 56"/>
            <p:cNvSpPr>
              <a:spLocks noChangeArrowheads="1"/>
            </p:cNvSpPr>
            <p:nvPr/>
          </p:nvSpPr>
          <p:spPr bwMode="auto">
            <a:xfrm rot="2604238">
              <a:off x="8296215" y="4568108"/>
              <a:ext cx="9048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sp>
          <p:nvSpPr>
            <p:cNvPr id="53" name="正方形/長方形 52"/>
            <p:cNvSpPr/>
            <p:nvPr/>
          </p:nvSpPr>
          <p:spPr>
            <a:xfrm>
              <a:off x="8201424" y="4277809"/>
              <a:ext cx="1469062" cy="443661"/>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5" name="正方形/長方形 54"/>
            <p:cNvSpPr/>
            <p:nvPr/>
          </p:nvSpPr>
          <p:spPr>
            <a:xfrm>
              <a:off x="8468257" y="4103687"/>
              <a:ext cx="2763454" cy="53667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lumMod val="95000"/>
                      <a:lumOff val="5000"/>
                    </a:schemeClr>
                  </a:solidFill>
                  <a:latin typeface="+mj-ea"/>
                </a:rPr>
                <a:t>調査</a:t>
              </a:r>
              <a:r>
                <a:rPr lang="en-US" altLang="ja-JP" sz="1200" dirty="0" smtClean="0">
                  <a:solidFill>
                    <a:schemeClr val="tx1">
                      <a:lumMod val="95000"/>
                      <a:lumOff val="5000"/>
                    </a:schemeClr>
                  </a:solidFill>
                  <a:latin typeface="+mj-ea"/>
                </a:rPr>
                <a:t>A</a:t>
              </a:r>
              <a:r>
                <a:rPr lang="ja-JP" altLang="en-US" sz="1200" dirty="0" smtClean="0">
                  <a:solidFill>
                    <a:schemeClr val="tx1">
                      <a:lumMod val="95000"/>
                      <a:lumOff val="5000"/>
                    </a:schemeClr>
                  </a:solidFill>
                  <a:latin typeface="+mj-ea"/>
                </a:rPr>
                <a:t>・</a:t>
              </a:r>
              <a:r>
                <a:rPr lang="en-US" altLang="ja-JP" sz="1200" dirty="0" smtClean="0">
                  <a:solidFill>
                    <a:schemeClr val="tx1">
                      <a:lumMod val="95000"/>
                      <a:lumOff val="5000"/>
                    </a:schemeClr>
                  </a:solidFill>
                  <a:latin typeface="+mj-ea"/>
                </a:rPr>
                <a:t>B</a:t>
              </a:r>
              <a:r>
                <a:rPr lang="ja-JP" altLang="en-US" sz="1200" dirty="0" smtClean="0">
                  <a:solidFill>
                    <a:schemeClr val="tx1">
                      <a:lumMod val="95000"/>
                      <a:lumOff val="5000"/>
                    </a:schemeClr>
                  </a:solidFill>
                  <a:latin typeface="+mj-ea"/>
                </a:rPr>
                <a:t>実施</a:t>
              </a:r>
              <a:endParaRPr lang="en-US" altLang="ja-JP" sz="1200" dirty="0">
                <a:solidFill>
                  <a:schemeClr val="tx1">
                    <a:lumMod val="95000"/>
                    <a:lumOff val="5000"/>
                  </a:schemeClr>
                </a:solidFill>
                <a:latin typeface="+mj-ea"/>
              </a:endParaRPr>
            </a:p>
          </p:txBody>
        </p:sp>
        <p:sp>
          <p:nvSpPr>
            <p:cNvPr id="58" name="正方形/長方形 57"/>
            <p:cNvSpPr/>
            <p:nvPr/>
          </p:nvSpPr>
          <p:spPr>
            <a:xfrm>
              <a:off x="8468257" y="4425581"/>
              <a:ext cx="2763454" cy="3468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200" dirty="0" smtClean="0">
                  <a:solidFill>
                    <a:schemeClr val="tx1">
                      <a:lumMod val="95000"/>
                      <a:lumOff val="5000"/>
                    </a:schemeClr>
                  </a:solidFill>
                  <a:latin typeface="+mj-ea"/>
                </a:rPr>
                <a:t>調査</a:t>
              </a:r>
              <a:r>
                <a:rPr lang="en-US" altLang="ja-JP" sz="1200" dirty="0" smtClean="0">
                  <a:solidFill>
                    <a:schemeClr val="tx1">
                      <a:lumMod val="95000"/>
                      <a:lumOff val="5000"/>
                    </a:schemeClr>
                  </a:solidFill>
                  <a:latin typeface="+mj-ea"/>
                </a:rPr>
                <a:t>B</a:t>
              </a:r>
              <a:r>
                <a:rPr lang="ja-JP" altLang="en-US" sz="1200" dirty="0" smtClean="0">
                  <a:solidFill>
                    <a:schemeClr val="tx1">
                      <a:lumMod val="95000"/>
                      <a:lumOff val="5000"/>
                    </a:schemeClr>
                  </a:solidFill>
                  <a:latin typeface="+mj-ea"/>
                </a:rPr>
                <a:t>のみ実施</a:t>
              </a:r>
              <a:endParaRPr lang="en-US" altLang="ja-JP" sz="1200" dirty="0">
                <a:solidFill>
                  <a:schemeClr val="tx1">
                    <a:lumMod val="95000"/>
                    <a:lumOff val="5000"/>
                  </a:schemeClr>
                </a:solidFill>
                <a:latin typeface="+mj-ea"/>
              </a:endParaRPr>
            </a:p>
          </p:txBody>
        </p:sp>
      </p:grpSp>
      <p:sp>
        <p:nvSpPr>
          <p:cNvPr id="59" name="コンテンツ プレースホルダー 2"/>
          <p:cNvSpPr txBox="1">
            <a:spLocks/>
          </p:cNvSpPr>
          <p:nvPr/>
        </p:nvSpPr>
        <p:spPr>
          <a:xfrm>
            <a:off x="81886" y="787358"/>
            <a:ext cx="9083145" cy="6494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a:latin typeface="+mj-ea"/>
              </a:rPr>
              <a:t>●</a:t>
            </a:r>
            <a:r>
              <a:rPr lang="ja-JP" altLang="en-US" sz="1600" dirty="0" smtClean="0">
                <a:latin typeface="+mj-ea"/>
              </a:rPr>
              <a:t>危険</a:t>
            </a:r>
            <a:r>
              <a:rPr lang="ja-JP" altLang="en-US" sz="1600" dirty="0">
                <a:latin typeface="+mj-ea"/>
              </a:rPr>
              <a:t>地区の効果</a:t>
            </a:r>
            <a:r>
              <a:rPr lang="ja-JP" altLang="en-US" sz="1600" dirty="0" smtClean="0">
                <a:latin typeface="+mj-ea"/>
              </a:rPr>
              <a:t>検証　</a:t>
            </a:r>
            <a:r>
              <a:rPr lang="en-US" altLang="ja-JP" sz="1600" dirty="0" smtClean="0">
                <a:latin typeface="+mj-ea"/>
              </a:rPr>
              <a:t>【</a:t>
            </a:r>
            <a:r>
              <a:rPr lang="ja-JP" altLang="en-US" sz="1600" dirty="0" smtClean="0">
                <a:latin typeface="+mj-ea"/>
              </a:rPr>
              <a:t>流木対策</a:t>
            </a:r>
            <a:r>
              <a:rPr lang="en-US" altLang="ja-JP" sz="1600" dirty="0" smtClean="0">
                <a:latin typeface="+mj-ea"/>
              </a:rPr>
              <a:t>】 </a:t>
            </a:r>
            <a:r>
              <a:rPr lang="ja-JP" altLang="en-US" sz="1600" dirty="0" smtClean="0">
                <a:latin typeface="+mj-ea"/>
              </a:rPr>
              <a:t>（ 調査</a:t>
            </a:r>
            <a:r>
              <a:rPr lang="en-US" altLang="ja-JP" sz="1600" dirty="0" smtClean="0">
                <a:latin typeface="+mj-ea"/>
              </a:rPr>
              <a:t>A</a:t>
            </a:r>
            <a:r>
              <a:rPr lang="ja-JP" altLang="en-US" sz="1600" dirty="0" smtClean="0">
                <a:latin typeface="+mj-ea"/>
              </a:rPr>
              <a:t>　流木発生の比較調査　・　調査</a:t>
            </a:r>
            <a:r>
              <a:rPr lang="en-US" altLang="ja-JP" sz="1600" dirty="0" smtClean="0">
                <a:latin typeface="+mj-ea"/>
              </a:rPr>
              <a:t>B</a:t>
            </a:r>
            <a:r>
              <a:rPr lang="ja-JP" altLang="en-US" sz="1600" dirty="0" smtClean="0">
                <a:latin typeface="+mj-ea"/>
              </a:rPr>
              <a:t>　植生等比較調査 ）</a:t>
            </a:r>
            <a:endParaRPr lang="en-US" altLang="ja-JP" sz="1600" dirty="0" smtClean="0">
              <a:latin typeface="+mj-ea"/>
            </a:endParaRPr>
          </a:p>
        </p:txBody>
      </p:sp>
      <p:sp>
        <p:nvSpPr>
          <p:cNvPr id="8" name="正方形/長方形 7"/>
          <p:cNvSpPr/>
          <p:nvPr/>
        </p:nvSpPr>
        <p:spPr>
          <a:xfrm>
            <a:off x="1071407" y="2146975"/>
            <a:ext cx="3431596" cy="566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dirty="0" smtClean="0">
                <a:solidFill>
                  <a:schemeClr val="tx1">
                    <a:lumMod val="95000"/>
                    <a:lumOff val="5000"/>
                  </a:schemeClr>
                </a:solidFill>
              </a:rPr>
              <a:t>※</a:t>
            </a:r>
            <a:r>
              <a:rPr kumimoji="1" lang="ja-JP" altLang="en-US" sz="1200" dirty="0" smtClean="0">
                <a:solidFill>
                  <a:schemeClr val="tx1">
                    <a:lumMod val="95000"/>
                    <a:lumOff val="5000"/>
                  </a:schemeClr>
                </a:solidFill>
              </a:rPr>
              <a:t>　流木発生の比較調査における対照地は、</a:t>
            </a:r>
            <a:endParaRPr kumimoji="1" lang="en-US" altLang="ja-JP" sz="1200" dirty="0" smtClean="0">
              <a:solidFill>
                <a:schemeClr val="tx1">
                  <a:lumMod val="95000"/>
                  <a:lumOff val="5000"/>
                </a:schemeClr>
              </a:solidFill>
            </a:endParaRPr>
          </a:p>
          <a:p>
            <a:r>
              <a:rPr lang="ja-JP" altLang="en-US" sz="1200" dirty="0">
                <a:solidFill>
                  <a:schemeClr val="tx1">
                    <a:lumMod val="95000"/>
                    <a:lumOff val="5000"/>
                  </a:schemeClr>
                </a:solidFill>
              </a:rPr>
              <a:t>　</a:t>
            </a:r>
            <a:r>
              <a:rPr lang="ja-JP" altLang="en-US" sz="1200" dirty="0" smtClean="0">
                <a:solidFill>
                  <a:schemeClr val="tx1">
                    <a:lumMod val="95000"/>
                    <a:lumOff val="5000"/>
                  </a:schemeClr>
                </a:solidFill>
              </a:rPr>
              <a:t>　</a:t>
            </a:r>
            <a:r>
              <a:rPr lang="ja-JP" altLang="en-US" sz="1200" dirty="0">
                <a:solidFill>
                  <a:schemeClr val="tx1">
                    <a:lumMod val="95000"/>
                    <a:lumOff val="5000"/>
                  </a:schemeClr>
                </a:solidFill>
              </a:rPr>
              <a:t> </a:t>
            </a:r>
            <a:r>
              <a:rPr lang="ja-JP" altLang="en-US" sz="1200" dirty="0" smtClean="0">
                <a:solidFill>
                  <a:schemeClr val="tx1">
                    <a:lumMod val="95000"/>
                    <a:lumOff val="5000"/>
                  </a:schemeClr>
                </a:solidFill>
              </a:rPr>
              <a:t>事業地の近隣の渓流に設置</a:t>
            </a:r>
            <a:endParaRPr lang="en-US" altLang="ja-JP" sz="1200" dirty="0" smtClean="0">
              <a:solidFill>
                <a:schemeClr val="tx1">
                  <a:lumMod val="95000"/>
                  <a:lumOff val="5000"/>
                </a:schemeClr>
              </a:solidFill>
            </a:endParaRPr>
          </a:p>
        </p:txBody>
      </p:sp>
      <p:sp>
        <p:nvSpPr>
          <p:cNvPr id="66" name="正方形/長方形 65"/>
          <p:cNvSpPr/>
          <p:nvPr/>
        </p:nvSpPr>
        <p:spPr>
          <a:xfrm>
            <a:off x="400293" y="1665043"/>
            <a:ext cx="4450424" cy="53667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600" dirty="0">
                <a:solidFill>
                  <a:schemeClr val="tx1">
                    <a:lumMod val="95000"/>
                    <a:lumOff val="5000"/>
                  </a:schemeClr>
                </a:solidFill>
                <a:latin typeface="+mj-ea"/>
              </a:rPr>
              <a:t>調査</a:t>
            </a:r>
            <a:r>
              <a:rPr lang="en-US" altLang="ja-JP" sz="1600" dirty="0" smtClean="0">
                <a:solidFill>
                  <a:schemeClr val="tx1">
                    <a:lumMod val="95000"/>
                    <a:lumOff val="5000"/>
                  </a:schemeClr>
                </a:solidFill>
                <a:latin typeface="+mj-ea"/>
              </a:rPr>
              <a:t>A  </a:t>
            </a:r>
            <a:r>
              <a:rPr lang="ja-JP" altLang="en-US" sz="1600" dirty="0" smtClean="0">
                <a:solidFill>
                  <a:schemeClr val="tx1">
                    <a:lumMod val="95000"/>
                    <a:lumOff val="5000"/>
                  </a:schemeClr>
                </a:solidFill>
                <a:latin typeface="+mj-ea"/>
              </a:rPr>
              <a:t>流木</a:t>
            </a:r>
            <a:r>
              <a:rPr lang="ja-JP" altLang="en-US" sz="1600" dirty="0">
                <a:solidFill>
                  <a:schemeClr val="tx1">
                    <a:lumMod val="95000"/>
                    <a:lumOff val="5000"/>
                  </a:schemeClr>
                </a:solidFill>
                <a:latin typeface="+mj-ea"/>
              </a:rPr>
              <a:t>発生の比較</a:t>
            </a:r>
            <a:r>
              <a:rPr lang="ja-JP" altLang="en-US" sz="1600" dirty="0" smtClean="0">
                <a:solidFill>
                  <a:schemeClr val="tx1">
                    <a:lumMod val="95000"/>
                    <a:lumOff val="5000"/>
                  </a:schemeClr>
                </a:solidFill>
                <a:latin typeface="+mj-ea"/>
              </a:rPr>
              <a:t>調査　　</a:t>
            </a:r>
            <a:r>
              <a:rPr lang="ja-JP" altLang="en-US" sz="1400" dirty="0" smtClean="0">
                <a:solidFill>
                  <a:schemeClr val="tx1">
                    <a:lumMod val="95000"/>
                    <a:lumOff val="5000"/>
                  </a:schemeClr>
                </a:solidFill>
                <a:latin typeface="+mj-ea"/>
              </a:rPr>
              <a:t>（４渓流）</a:t>
            </a:r>
            <a:endParaRPr lang="en-US" altLang="ja-JP" sz="1400" dirty="0">
              <a:solidFill>
                <a:schemeClr val="tx1">
                  <a:lumMod val="95000"/>
                  <a:lumOff val="5000"/>
                </a:schemeClr>
              </a:solidFill>
              <a:latin typeface="+mj-ea"/>
            </a:endParaRPr>
          </a:p>
        </p:txBody>
      </p:sp>
      <p:sp>
        <p:nvSpPr>
          <p:cNvPr id="67" name="正方形/長方形 66"/>
          <p:cNvSpPr/>
          <p:nvPr/>
        </p:nvSpPr>
        <p:spPr>
          <a:xfrm>
            <a:off x="397685" y="2674324"/>
            <a:ext cx="3832143" cy="3468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1600" dirty="0" smtClean="0">
                <a:solidFill>
                  <a:schemeClr val="tx1">
                    <a:lumMod val="95000"/>
                    <a:lumOff val="5000"/>
                  </a:schemeClr>
                </a:solidFill>
                <a:latin typeface="+mj-ea"/>
              </a:rPr>
              <a:t>調査</a:t>
            </a:r>
            <a:r>
              <a:rPr lang="en-US" altLang="ja-JP" sz="1600" dirty="0" smtClean="0">
                <a:solidFill>
                  <a:schemeClr val="tx1">
                    <a:lumMod val="95000"/>
                    <a:lumOff val="5000"/>
                  </a:schemeClr>
                </a:solidFill>
                <a:latin typeface="+mj-ea"/>
              </a:rPr>
              <a:t>B</a:t>
            </a:r>
            <a:r>
              <a:rPr lang="ja-JP" altLang="en-US" sz="1600" dirty="0" smtClean="0">
                <a:solidFill>
                  <a:schemeClr val="tx1">
                    <a:lumMod val="95000"/>
                    <a:lumOff val="5000"/>
                  </a:schemeClr>
                </a:solidFill>
                <a:latin typeface="+mj-ea"/>
              </a:rPr>
              <a:t>　植生</a:t>
            </a:r>
            <a:r>
              <a:rPr lang="ja-JP" altLang="en-US" sz="1600" dirty="0">
                <a:solidFill>
                  <a:schemeClr val="tx1">
                    <a:lumMod val="95000"/>
                    <a:lumOff val="5000"/>
                  </a:schemeClr>
                </a:solidFill>
                <a:latin typeface="+mj-ea"/>
              </a:rPr>
              <a:t>等比較</a:t>
            </a:r>
            <a:r>
              <a:rPr lang="ja-JP" altLang="en-US" sz="1600" dirty="0" smtClean="0">
                <a:solidFill>
                  <a:schemeClr val="tx1">
                    <a:lumMod val="95000"/>
                    <a:lumOff val="5000"/>
                  </a:schemeClr>
                </a:solidFill>
                <a:latin typeface="+mj-ea"/>
              </a:rPr>
              <a:t>調査　　　　　</a:t>
            </a:r>
            <a:r>
              <a:rPr lang="ja-JP" altLang="en-US" sz="1400" dirty="0" smtClean="0">
                <a:solidFill>
                  <a:schemeClr val="tx1">
                    <a:lumMod val="95000"/>
                    <a:lumOff val="5000"/>
                  </a:schemeClr>
                </a:solidFill>
                <a:latin typeface="+mj-ea"/>
              </a:rPr>
              <a:t>（８渓流）</a:t>
            </a:r>
            <a:endParaRPr lang="en-US" altLang="ja-JP" sz="1400" dirty="0">
              <a:solidFill>
                <a:schemeClr val="tx1">
                  <a:lumMod val="95000"/>
                  <a:lumOff val="5000"/>
                </a:schemeClr>
              </a:solidFill>
              <a:latin typeface="+mj-ea"/>
            </a:endParaRPr>
          </a:p>
        </p:txBody>
      </p:sp>
      <p:cxnSp>
        <p:nvCxnSpPr>
          <p:cNvPr id="16" name="直線コネクタ 15"/>
          <p:cNvCxnSpPr/>
          <p:nvPr/>
        </p:nvCxnSpPr>
        <p:spPr>
          <a:xfrm flipH="1">
            <a:off x="6699235" y="2689401"/>
            <a:ext cx="12597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コンテンツ プレースホルダー 2"/>
          <p:cNvSpPr txBox="1">
            <a:spLocks/>
          </p:cNvSpPr>
          <p:nvPr/>
        </p:nvSpPr>
        <p:spPr>
          <a:xfrm>
            <a:off x="6570933" y="1190299"/>
            <a:ext cx="2072963" cy="3502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200" dirty="0" smtClean="0"/>
              <a:t>図　調査</a:t>
            </a:r>
            <a:r>
              <a:rPr lang="ja-JP" altLang="en-US" sz="1200" dirty="0"/>
              <a:t>箇所位置図 </a:t>
            </a:r>
            <a:endParaRPr lang="en-US" altLang="ja-JP" sz="1200" dirty="0"/>
          </a:p>
        </p:txBody>
      </p:sp>
      <p:sp>
        <p:nvSpPr>
          <p:cNvPr id="68" name="コンテンツ プレースホルダー 2"/>
          <p:cNvSpPr txBox="1">
            <a:spLocks/>
          </p:cNvSpPr>
          <p:nvPr/>
        </p:nvSpPr>
        <p:spPr>
          <a:xfrm>
            <a:off x="195188" y="1354931"/>
            <a:ext cx="3049694" cy="4721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smtClean="0">
                <a:latin typeface="+mj-ea"/>
                <a:ea typeface="+mj-ea"/>
              </a:rPr>
              <a:t>◆</a:t>
            </a:r>
            <a:r>
              <a:rPr lang="ja-JP" altLang="en-US" sz="1600" dirty="0" smtClean="0">
                <a:latin typeface="+mj-ea"/>
              </a:rPr>
              <a:t>調査種別</a:t>
            </a:r>
            <a:endParaRPr lang="en-US" altLang="ja-JP" sz="1600" dirty="0" smtClean="0">
              <a:latin typeface="+mj-ea"/>
            </a:endParaRPr>
          </a:p>
          <a:p>
            <a:pPr marL="0" indent="0">
              <a:buFont typeface="Arial" panose="020B0604020202020204" pitchFamily="34" charset="0"/>
              <a:buNone/>
            </a:pPr>
            <a:endParaRPr lang="en-US" altLang="ja-JP" sz="1600" dirty="0">
              <a:latin typeface="+mj-ea"/>
              <a:ea typeface="+mj-ea"/>
            </a:endParaRPr>
          </a:p>
        </p:txBody>
      </p:sp>
      <p:sp>
        <p:nvSpPr>
          <p:cNvPr id="69" name="正方形/長方形 68"/>
          <p:cNvSpPr/>
          <p:nvPr/>
        </p:nvSpPr>
        <p:spPr>
          <a:xfrm>
            <a:off x="1070282" y="3053264"/>
            <a:ext cx="3431596" cy="303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dirty="0" smtClean="0">
                <a:solidFill>
                  <a:schemeClr val="tx1">
                    <a:lumMod val="95000"/>
                    <a:lumOff val="5000"/>
                  </a:schemeClr>
                </a:solidFill>
              </a:rPr>
              <a:t>※</a:t>
            </a:r>
            <a:r>
              <a:rPr lang="ja-JP" altLang="en-US" sz="1200" dirty="0" smtClean="0">
                <a:solidFill>
                  <a:schemeClr val="tx1">
                    <a:lumMod val="95000"/>
                    <a:lumOff val="5000"/>
                  </a:schemeClr>
                </a:solidFill>
              </a:rPr>
              <a:t>　事業地は、間伐率５０％の強度伐採を実施</a:t>
            </a:r>
            <a:endParaRPr lang="en-US" altLang="ja-JP" sz="1200" dirty="0" smtClean="0">
              <a:solidFill>
                <a:schemeClr val="tx1">
                  <a:lumMod val="95000"/>
                  <a:lumOff val="5000"/>
                </a:schemeClr>
              </a:solidFill>
            </a:endParaRPr>
          </a:p>
        </p:txBody>
      </p:sp>
      <p:sp>
        <p:nvSpPr>
          <p:cNvPr id="65" name="円/楕円 56"/>
          <p:cNvSpPr>
            <a:spLocks noChangeArrowheads="1"/>
          </p:cNvSpPr>
          <p:nvPr/>
        </p:nvSpPr>
        <p:spPr bwMode="auto">
          <a:xfrm rot="2604238">
            <a:off x="3114011" y="2816102"/>
            <a:ext cx="90487" cy="95127"/>
          </a:xfrm>
          <a:prstGeom prst="ellipse">
            <a:avLst/>
          </a:prstGeom>
          <a:solidFill>
            <a:schemeClr val="bg1"/>
          </a:solidFill>
          <a:ln w="25400" algn="ctr">
            <a:solidFill>
              <a:srgbClr val="FF0000"/>
            </a:solidFill>
            <a:round/>
            <a:headEnd/>
            <a:tailEnd/>
          </a:ln>
        </p:spPr>
        <p:txBody>
          <a:bodyPr anchor="ctr"/>
          <a:lstStyle/>
          <a:p>
            <a:endParaRPr lang="ja-JP" altLang="en-US" sz="1200" dirty="0">
              <a:latin typeface="+mj-ea"/>
              <a:ea typeface="+mj-ea"/>
            </a:endParaRPr>
          </a:p>
        </p:txBody>
      </p:sp>
      <p:sp>
        <p:nvSpPr>
          <p:cNvPr id="70" name="円/楕円 56"/>
          <p:cNvSpPr>
            <a:spLocks noChangeArrowheads="1"/>
          </p:cNvSpPr>
          <p:nvPr/>
        </p:nvSpPr>
        <p:spPr bwMode="auto">
          <a:xfrm rot="2604238">
            <a:off x="2946410" y="2816099"/>
            <a:ext cx="9048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71" name="円/楕円 56"/>
          <p:cNvSpPr>
            <a:spLocks noChangeArrowheads="1"/>
          </p:cNvSpPr>
          <p:nvPr/>
        </p:nvSpPr>
        <p:spPr bwMode="auto">
          <a:xfrm rot="2604238">
            <a:off x="3134085" y="1905849"/>
            <a:ext cx="90487" cy="95127"/>
          </a:xfrm>
          <a:prstGeom prst="ellipse">
            <a:avLst/>
          </a:prstGeom>
          <a:solidFill>
            <a:srgbClr val="FF0000"/>
          </a:solidFill>
          <a:ln w="25400" algn="ctr">
            <a:solidFill>
              <a:srgbClr val="FF0000"/>
            </a:solidFill>
            <a:round/>
            <a:headEnd/>
            <a:tailEnd/>
          </a:ln>
        </p:spPr>
        <p:txBody>
          <a:bodyPr anchor="ctr"/>
          <a:lstStyle/>
          <a:p>
            <a:endParaRPr lang="ja-JP" altLang="en-US" sz="1200" dirty="0">
              <a:latin typeface="+mj-ea"/>
              <a:ea typeface="+mj-ea"/>
            </a:endParaRPr>
          </a:p>
        </p:txBody>
      </p:sp>
      <p:sp>
        <p:nvSpPr>
          <p:cNvPr id="63" name="正方形/長方形 62"/>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2162797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81888" y="5144748"/>
            <a:ext cx="9758180" cy="1636937"/>
          </a:xfrm>
          <a:prstGeom prst="rect">
            <a:avLst/>
          </a:prstGeom>
          <a:solidFill>
            <a:schemeClr val="accent5">
              <a:lumMod val="60000"/>
              <a:lumOff val="40000"/>
            </a:schemeClr>
          </a:solidFill>
          <a:ln>
            <a:solidFill>
              <a:schemeClr val="tx1"/>
            </a:solidFill>
          </a:ln>
        </p:spPr>
        <p:txBody>
          <a:bodyPr vert="horz" lIns="91440" tIns="45720" rIns="91440" bIns="45720" rtlCol="0" anchor="ctr">
            <a:normAutofit fontScale="92500" lnSpcReduction="20000"/>
          </a:bodyPr>
          <a:lstStyle/>
          <a:p>
            <a:r>
              <a:rPr lang="ja-JP" altLang="en-US" sz="1600" dirty="0">
                <a:latin typeface="+mj-ea"/>
              </a:rPr>
              <a:t>◆自己</a:t>
            </a:r>
            <a:r>
              <a:rPr lang="ja-JP" altLang="en-US" sz="1600" dirty="0" smtClean="0">
                <a:latin typeface="+mj-ea"/>
              </a:rPr>
              <a:t>評価　</a:t>
            </a:r>
            <a:r>
              <a:rPr lang="en-US" altLang="ja-JP" sz="1600" dirty="0" smtClean="0">
                <a:latin typeface="+mj-ea"/>
              </a:rPr>
              <a:t>【</a:t>
            </a:r>
            <a:r>
              <a:rPr lang="ja-JP" altLang="en-US" sz="1600" dirty="0" smtClean="0">
                <a:latin typeface="+mj-ea"/>
              </a:rPr>
              <a:t>流木対策</a:t>
            </a:r>
            <a:r>
              <a:rPr lang="en-US" altLang="ja-JP" sz="1600" dirty="0" smtClean="0">
                <a:latin typeface="+mj-ea"/>
              </a:rPr>
              <a:t>】</a:t>
            </a:r>
            <a:endParaRPr lang="en-US" altLang="ja-JP" sz="1600" dirty="0">
              <a:latin typeface="+mj-ea"/>
            </a:endParaRPr>
          </a:p>
          <a:p>
            <a:r>
              <a:rPr lang="ja-JP" altLang="en-US" sz="1600" dirty="0" smtClean="0">
                <a:latin typeface="+mj-ea"/>
              </a:rPr>
              <a:t>○ </a:t>
            </a:r>
            <a:r>
              <a:rPr lang="ja-JP" altLang="en-US" sz="1600" dirty="0">
                <a:latin typeface="+mj-ea"/>
              </a:rPr>
              <a:t> </a:t>
            </a:r>
            <a:r>
              <a:rPr lang="ja-JP" altLang="en-US" sz="1600" dirty="0" smtClean="0">
                <a:latin typeface="+mj-ea"/>
              </a:rPr>
              <a:t>流木発生について、事業地は対照地</a:t>
            </a:r>
            <a:r>
              <a:rPr lang="ja-JP" altLang="en-US" sz="1600" dirty="0">
                <a:latin typeface="+mj-ea"/>
              </a:rPr>
              <a:t>と比較して、倒木の新規</a:t>
            </a:r>
            <a:r>
              <a:rPr lang="ja-JP" altLang="en-US" sz="1600" dirty="0" smtClean="0">
                <a:latin typeface="+mj-ea"/>
              </a:rPr>
              <a:t>移入・移動</a:t>
            </a:r>
            <a:r>
              <a:rPr lang="ja-JP" altLang="en-US" sz="1600" dirty="0">
                <a:latin typeface="+mj-ea"/>
              </a:rPr>
              <a:t>・消失本数がいずれも少なく</a:t>
            </a:r>
            <a:r>
              <a:rPr lang="ja-JP" altLang="en-US" sz="1600" dirty="0" smtClean="0">
                <a:latin typeface="+mj-ea"/>
              </a:rPr>
              <a:t>、流木発生の</a:t>
            </a:r>
            <a:endParaRPr lang="en-US" altLang="ja-JP" sz="1600" dirty="0" smtClean="0">
              <a:latin typeface="+mj-ea"/>
            </a:endParaRPr>
          </a:p>
          <a:p>
            <a:r>
              <a:rPr lang="ja-JP" altLang="en-US" sz="1600" dirty="0">
                <a:latin typeface="+mj-ea"/>
              </a:rPr>
              <a:t>　</a:t>
            </a:r>
            <a:r>
              <a:rPr lang="ja-JP" altLang="en-US" sz="1600" dirty="0" smtClean="0">
                <a:latin typeface="+mj-ea"/>
              </a:rPr>
              <a:t>　 抑止効果が</a:t>
            </a:r>
            <a:r>
              <a:rPr lang="ja-JP" altLang="en-US" sz="1600" dirty="0">
                <a:latin typeface="+mj-ea"/>
              </a:rPr>
              <a:t>確認できた</a:t>
            </a:r>
            <a:r>
              <a:rPr lang="ja-JP" altLang="en-US" sz="1600" dirty="0" smtClean="0">
                <a:latin typeface="+mj-ea"/>
              </a:rPr>
              <a:t>。</a:t>
            </a:r>
            <a:endParaRPr lang="en-US" altLang="ja-JP" sz="1600" dirty="0" smtClean="0">
              <a:latin typeface="+mj-ea"/>
            </a:endParaRPr>
          </a:p>
          <a:p>
            <a:r>
              <a:rPr lang="ja-JP" altLang="en-US" sz="1600" dirty="0" smtClean="0">
                <a:latin typeface="+mj-ea"/>
              </a:rPr>
              <a:t>○　林</a:t>
            </a:r>
            <a:r>
              <a:rPr lang="ja-JP" altLang="en-US" sz="1600" dirty="0">
                <a:latin typeface="+mj-ea"/>
              </a:rPr>
              <a:t>床被覆率に</a:t>
            </a:r>
            <a:r>
              <a:rPr lang="ja-JP" altLang="en-US" sz="1600" dirty="0" smtClean="0">
                <a:latin typeface="+mj-ea"/>
              </a:rPr>
              <a:t>ついて、令和２年度における事業地の最大値</a:t>
            </a:r>
            <a:r>
              <a:rPr lang="en-US" altLang="ja-JP" sz="1600" dirty="0" smtClean="0">
                <a:latin typeface="+mj-ea"/>
              </a:rPr>
              <a:t>82.8%</a:t>
            </a:r>
            <a:r>
              <a:rPr lang="ja-JP" altLang="en-US" sz="1600" dirty="0" smtClean="0">
                <a:latin typeface="+mj-ea"/>
              </a:rPr>
              <a:t>（</a:t>
            </a:r>
            <a:r>
              <a:rPr lang="en-US" altLang="ja-JP" sz="1600" dirty="0" smtClean="0">
                <a:latin typeface="+mj-ea"/>
              </a:rPr>
              <a:t>8</a:t>
            </a:r>
            <a:r>
              <a:rPr lang="ja-JP" altLang="en-US" sz="1600" dirty="0" smtClean="0">
                <a:latin typeface="+mj-ea"/>
              </a:rPr>
              <a:t>月）は、対照地の</a:t>
            </a:r>
            <a:r>
              <a:rPr lang="ja-JP" altLang="en-US" sz="1600" dirty="0">
                <a:latin typeface="+mj-ea"/>
              </a:rPr>
              <a:t>最大値</a:t>
            </a:r>
            <a:r>
              <a:rPr lang="en-US" altLang="ja-JP" sz="1600" dirty="0" smtClean="0">
                <a:latin typeface="+mj-ea"/>
              </a:rPr>
              <a:t>66.8%</a:t>
            </a:r>
            <a:r>
              <a:rPr lang="ja-JP" altLang="en-US" sz="1600" dirty="0" smtClean="0">
                <a:latin typeface="+mj-ea"/>
              </a:rPr>
              <a:t>（</a:t>
            </a:r>
            <a:r>
              <a:rPr lang="en-US" altLang="ja-JP" sz="1600" dirty="0" smtClean="0">
                <a:latin typeface="+mj-ea"/>
              </a:rPr>
              <a:t>12</a:t>
            </a:r>
            <a:r>
              <a:rPr lang="ja-JP" altLang="en-US" sz="1600" dirty="0" smtClean="0">
                <a:latin typeface="+mj-ea"/>
              </a:rPr>
              <a:t>月）と比較して、</a:t>
            </a:r>
            <a:endParaRPr lang="en-US" altLang="ja-JP" sz="1600" dirty="0" smtClean="0">
              <a:latin typeface="+mj-ea"/>
            </a:endParaRPr>
          </a:p>
          <a:p>
            <a:r>
              <a:rPr lang="ja-JP" altLang="en-US" sz="1600" dirty="0">
                <a:latin typeface="+mj-ea"/>
              </a:rPr>
              <a:t>　</a:t>
            </a:r>
            <a:r>
              <a:rPr lang="ja-JP" altLang="en-US" sz="1600" dirty="0" smtClean="0">
                <a:latin typeface="+mj-ea"/>
              </a:rPr>
              <a:t>　 </a:t>
            </a:r>
            <a:r>
              <a:rPr lang="en-US" altLang="ja-JP" sz="1600" dirty="0" smtClean="0">
                <a:latin typeface="+mj-ea"/>
              </a:rPr>
              <a:t>15</a:t>
            </a:r>
            <a:r>
              <a:rPr lang="ja-JP" altLang="en-US" sz="1600" dirty="0" smtClean="0">
                <a:latin typeface="+mj-ea"/>
              </a:rPr>
              <a:t>％程度高い</a:t>
            </a:r>
            <a:r>
              <a:rPr lang="ja-JP" altLang="en-US" sz="1600" dirty="0">
                <a:latin typeface="+mj-ea"/>
              </a:rPr>
              <a:t>状況を</a:t>
            </a:r>
            <a:r>
              <a:rPr lang="ja-JP" altLang="en-US" sz="1600" dirty="0" smtClean="0">
                <a:latin typeface="+mj-ea"/>
              </a:rPr>
              <a:t>確認できた。</a:t>
            </a:r>
            <a:r>
              <a:rPr lang="ja-JP" altLang="en-US" sz="1600" dirty="0">
                <a:latin typeface="+mj-ea"/>
              </a:rPr>
              <a:t> （</a:t>
            </a:r>
            <a:r>
              <a:rPr lang="en-US" altLang="ja-JP" sz="1600" dirty="0" smtClean="0">
                <a:latin typeface="+mj-ea"/>
              </a:rPr>
              <a:t>8</a:t>
            </a:r>
            <a:r>
              <a:rPr lang="ja-JP" altLang="en-US" sz="1600" dirty="0">
                <a:latin typeface="+mj-ea"/>
              </a:rPr>
              <a:t>箇所</a:t>
            </a:r>
            <a:r>
              <a:rPr lang="ja-JP" altLang="en-US" sz="1600" dirty="0" smtClean="0">
                <a:latin typeface="+mj-ea"/>
              </a:rPr>
              <a:t>平均</a:t>
            </a:r>
            <a:r>
              <a:rPr lang="ja-JP" altLang="en-US" sz="1600" dirty="0">
                <a:latin typeface="+mj-ea"/>
              </a:rPr>
              <a:t>）</a:t>
            </a:r>
          </a:p>
          <a:p>
            <a:r>
              <a:rPr lang="ja-JP" altLang="en-US" sz="1600" dirty="0">
                <a:latin typeface="+mj-ea"/>
              </a:rPr>
              <a:t>○　土壌の浸透能に</a:t>
            </a:r>
            <a:r>
              <a:rPr lang="ja-JP" altLang="en-US" sz="1600" dirty="0" smtClean="0">
                <a:latin typeface="+mj-ea"/>
              </a:rPr>
              <a:t>ついて、</a:t>
            </a:r>
            <a:r>
              <a:rPr lang="ja-JP" altLang="en-US" sz="1600" dirty="0">
                <a:latin typeface="+mj-ea"/>
              </a:rPr>
              <a:t>事業地は</a:t>
            </a:r>
            <a:r>
              <a:rPr lang="ja-JP" altLang="en-US" sz="1600" dirty="0" smtClean="0">
                <a:latin typeface="+mj-ea"/>
              </a:rPr>
              <a:t>対照地と比較して、</a:t>
            </a:r>
            <a:r>
              <a:rPr lang="en-US" altLang="ja-JP" sz="1600" dirty="0" smtClean="0">
                <a:latin typeface="+mj-ea"/>
              </a:rPr>
              <a:t>8</a:t>
            </a:r>
            <a:r>
              <a:rPr lang="ja-JP" altLang="en-US" sz="1600" dirty="0">
                <a:latin typeface="+mj-ea"/>
              </a:rPr>
              <a:t>箇所</a:t>
            </a:r>
            <a:r>
              <a:rPr lang="ja-JP" altLang="en-US" sz="1600" dirty="0" smtClean="0">
                <a:latin typeface="+mj-ea"/>
              </a:rPr>
              <a:t>中</a:t>
            </a:r>
            <a:r>
              <a:rPr lang="en-US" altLang="ja-JP" sz="1600" dirty="0" smtClean="0">
                <a:latin typeface="+mj-ea"/>
              </a:rPr>
              <a:t>3</a:t>
            </a:r>
            <a:r>
              <a:rPr lang="ja-JP" altLang="en-US" sz="1600" dirty="0" smtClean="0">
                <a:latin typeface="+mj-ea"/>
              </a:rPr>
              <a:t>箇所（№⑤⑦⑧地区）で早期に表面流の発生がなく</a:t>
            </a:r>
            <a:endParaRPr lang="en-US" altLang="ja-JP" sz="1600" dirty="0" smtClean="0">
              <a:latin typeface="+mj-ea"/>
            </a:endParaRPr>
          </a:p>
          <a:p>
            <a:r>
              <a:rPr lang="ja-JP" altLang="en-US" sz="1600" dirty="0">
                <a:latin typeface="+mj-ea"/>
              </a:rPr>
              <a:t>　</a:t>
            </a:r>
            <a:r>
              <a:rPr lang="ja-JP" altLang="en-US" sz="1600" dirty="0" smtClean="0">
                <a:latin typeface="+mj-ea"/>
              </a:rPr>
              <a:t>　 なり、土壌浸透能の向上</a:t>
            </a:r>
            <a:r>
              <a:rPr lang="ja-JP" altLang="en-US" sz="1600" dirty="0">
                <a:latin typeface="+mj-ea"/>
              </a:rPr>
              <a:t>を確認できた。　</a:t>
            </a:r>
          </a:p>
          <a:p>
            <a:r>
              <a:rPr lang="ja-JP" altLang="en-US" sz="1600" dirty="0">
                <a:latin typeface="+mj-ea"/>
              </a:rPr>
              <a:t>○　表面侵食量に</a:t>
            </a:r>
            <a:r>
              <a:rPr lang="ja-JP" altLang="en-US" sz="1600" dirty="0" smtClean="0">
                <a:latin typeface="+mj-ea"/>
              </a:rPr>
              <a:t>ついては、事業地と対照地の比較では、調査期間中（</a:t>
            </a:r>
            <a:r>
              <a:rPr lang="en-US" altLang="ja-JP" sz="1600" dirty="0" smtClean="0">
                <a:latin typeface="+mj-ea"/>
              </a:rPr>
              <a:t>H29</a:t>
            </a:r>
            <a:r>
              <a:rPr lang="ja-JP" altLang="en-US" sz="1600" dirty="0" smtClean="0">
                <a:latin typeface="+mj-ea"/>
              </a:rPr>
              <a:t>～</a:t>
            </a:r>
            <a:r>
              <a:rPr lang="en-US" altLang="ja-JP" sz="1600" dirty="0" smtClean="0">
                <a:latin typeface="+mj-ea"/>
              </a:rPr>
              <a:t>R2</a:t>
            </a:r>
            <a:r>
              <a:rPr lang="ja-JP" altLang="en-US" sz="1600" dirty="0" smtClean="0">
                <a:latin typeface="+mj-ea"/>
              </a:rPr>
              <a:t>）に明瞭な事業</a:t>
            </a:r>
            <a:r>
              <a:rPr lang="ja-JP" altLang="en-US" sz="1600" dirty="0">
                <a:latin typeface="+mj-ea"/>
              </a:rPr>
              <a:t>効果を確認できなかった</a:t>
            </a:r>
            <a:r>
              <a:rPr lang="ja-JP" altLang="en-US" sz="1600" dirty="0" smtClean="0">
                <a:latin typeface="+mj-ea"/>
              </a:rPr>
              <a:t>。</a:t>
            </a:r>
            <a:endParaRPr lang="ja-JP" altLang="en-US" sz="1600" dirty="0">
              <a:latin typeface="+mj-ea"/>
            </a:endParaRPr>
          </a:p>
        </p:txBody>
      </p:sp>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9" name="コンテンツ プレースホルダー 2"/>
          <p:cNvSpPr txBox="1">
            <a:spLocks/>
          </p:cNvSpPr>
          <p:nvPr/>
        </p:nvSpPr>
        <p:spPr>
          <a:xfrm>
            <a:off x="81888" y="787358"/>
            <a:ext cx="7319384" cy="4373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a:latin typeface="+mj-ea"/>
              </a:rPr>
              <a:t>●</a:t>
            </a:r>
            <a:r>
              <a:rPr lang="ja-JP" altLang="en-US" sz="1600" dirty="0" smtClean="0">
                <a:latin typeface="+mj-ea"/>
              </a:rPr>
              <a:t>危険</a:t>
            </a:r>
            <a:r>
              <a:rPr lang="ja-JP" altLang="en-US" sz="1600" dirty="0">
                <a:latin typeface="+mj-ea"/>
              </a:rPr>
              <a:t>地区の効果</a:t>
            </a:r>
            <a:r>
              <a:rPr lang="ja-JP" altLang="en-US" sz="1600" dirty="0" smtClean="0">
                <a:latin typeface="+mj-ea"/>
              </a:rPr>
              <a:t>検証　</a:t>
            </a:r>
            <a:r>
              <a:rPr lang="en-US" altLang="ja-JP" sz="1600" dirty="0" smtClean="0">
                <a:latin typeface="+mj-ea"/>
              </a:rPr>
              <a:t>【</a:t>
            </a:r>
            <a:r>
              <a:rPr lang="ja-JP" altLang="en-US" sz="1600" dirty="0" smtClean="0">
                <a:latin typeface="+mj-ea"/>
              </a:rPr>
              <a:t>流木対策</a:t>
            </a:r>
            <a:r>
              <a:rPr lang="en-US" altLang="ja-JP" sz="1600" dirty="0" smtClean="0">
                <a:latin typeface="+mj-ea"/>
              </a:rPr>
              <a:t>】</a:t>
            </a:r>
          </a:p>
        </p:txBody>
      </p:sp>
      <p:sp>
        <p:nvSpPr>
          <p:cNvPr id="10" name="コンテンツ プレースホルダー 2"/>
          <p:cNvSpPr txBox="1">
            <a:spLocks/>
          </p:cNvSpPr>
          <p:nvPr/>
        </p:nvSpPr>
        <p:spPr>
          <a:xfrm>
            <a:off x="15438" y="2438197"/>
            <a:ext cx="9880093"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効果検証調査結果　</a:t>
            </a:r>
            <a:r>
              <a:rPr lang="ja-JP" altLang="en-US" sz="1400" dirty="0" smtClean="0">
                <a:latin typeface="+mj-ea"/>
              </a:rPr>
              <a:t>（</a:t>
            </a:r>
            <a:r>
              <a:rPr lang="en-US" altLang="ja-JP" sz="1400" dirty="0" smtClean="0">
                <a:latin typeface="+mj-ea"/>
              </a:rPr>
              <a:t>A</a:t>
            </a:r>
            <a:r>
              <a:rPr lang="ja-JP" altLang="en-US" sz="1400" dirty="0" smtClean="0">
                <a:latin typeface="+mj-ea"/>
              </a:rPr>
              <a:t>　流木</a:t>
            </a:r>
            <a:r>
              <a:rPr lang="ja-JP" altLang="en-US" sz="1400" dirty="0">
                <a:latin typeface="+mj-ea"/>
              </a:rPr>
              <a:t>発生の比較</a:t>
            </a:r>
            <a:r>
              <a:rPr lang="ja-JP" altLang="en-US" sz="1400" dirty="0" smtClean="0">
                <a:latin typeface="+mj-ea"/>
              </a:rPr>
              <a:t>調査　・　</a:t>
            </a:r>
            <a:r>
              <a:rPr lang="en-US" altLang="ja-JP" sz="1400" dirty="0" smtClean="0">
                <a:latin typeface="+mj-ea"/>
              </a:rPr>
              <a:t>B</a:t>
            </a:r>
            <a:r>
              <a:rPr lang="ja-JP" altLang="en-US" sz="1400" dirty="0" smtClean="0">
                <a:latin typeface="+mj-ea"/>
              </a:rPr>
              <a:t>　植生</a:t>
            </a:r>
            <a:r>
              <a:rPr lang="ja-JP" altLang="en-US" sz="1400" dirty="0">
                <a:latin typeface="+mj-ea"/>
              </a:rPr>
              <a:t>等比較</a:t>
            </a:r>
            <a:r>
              <a:rPr lang="ja-JP" altLang="en-US" sz="1400" dirty="0" smtClean="0">
                <a:latin typeface="+mj-ea"/>
              </a:rPr>
              <a:t>調査  </a:t>
            </a:r>
            <a:r>
              <a:rPr lang="en-US" altLang="ja-JP" sz="1200" dirty="0" smtClean="0">
                <a:latin typeface="+mj-ea"/>
              </a:rPr>
              <a:t>(1) </a:t>
            </a:r>
            <a:r>
              <a:rPr lang="ja-JP" altLang="en-US" sz="1200" dirty="0" smtClean="0">
                <a:latin typeface="+mj-ea"/>
              </a:rPr>
              <a:t>林</a:t>
            </a:r>
            <a:r>
              <a:rPr lang="ja-JP" altLang="en-US" sz="1200" dirty="0">
                <a:latin typeface="+mj-ea"/>
              </a:rPr>
              <a:t>床</a:t>
            </a:r>
            <a:r>
              <a:rPr lang="ja-JP" altLang="en-US" sz="1200" dirty="0" smtClean="0">
                <a:latin typeface="+mj-ea"/>
              </a:rPr>
              <a:t>被覆率  </a:t>
            </a:r>
            <a:r>
              <a:rPr lang="en-US" altLang="ja-JP" sz="1200" dirty="0" smtClean="0">
                <a:latin typeface="+mj-ea"/>
              </a:rPr>
              <a:t>(2) </a:t>
            </a:r>
            <a:r>
              <a:rPr lang="ja-JP" altLang="en-US" sz="1200" dirty="0" smtClean="0">
                <a:latin typeface="+mj-ea"/>
              </a:rPr>
              <a:t>土壌の浸透能  </a:t>
            </a:r>
            <a:r>
              <a:rPr lang="en-US" altLang="ja-JP" sz="1200" dirty="0" smtClean="0">
                <a:latin typeface="+mj-ea"/>
              </a:rPr>
              <a:t>(3) </a:t>
            </a:r>
            <a:r>
              <a:rPr lang="ja-JP" altLang="en-US" sz="1200" dirty="0" smtClean="0">
                <a:latin typeface="+mj-ea"/>
              </a:rPr>
              <a:t>表面侵食量</a:t>
            </a:r>
            <a:r>
              <a:rPr lang="en-US" altLang="ja-JP" sz="1200" dirty="0" smtClean="0">
                <a:latin typeface="+mj-ea"/>
              </a:rPr>
              <a:t>   </a:t>
            </a:r>
            <a:r>
              <a:rPr lang="ja-JP" altLang="en-US" sz="1400" dirty="0" smtClean="0">
                <a:latin typeface="+mj-ea"/>
              </a:rPr>
              <a:t>）</a:t>
            </a:r>
            <a:endParaRPr lang="en-US" altLang="ja-JP" sz="1400" dirty="0">
              <a:latin typeface="+mj-ea"/>
            </a:endParaRPr>
          </a:p>
          <a:p>
            <a:pPr marL="0" indent="0">
              <a:buNone/>
            </a:pPr>
            <a:r>
              <a:rPr lang="ja-JP" altLang="en-US" sz="1600" dirty="0" smtClean="0">
                <a:latin typeface="+mj-ea"/>
              </a:rPr>
              <a:t>　</a:t>
            </a:r>
            <a:endParaRPr lang="en-US" altLang="ja-JP" sz="1600" dirty="0" smtClean="0">
              <a:latin typeface="+mj-ea"/>
            </a:endParaRPr>
          </a:p>
        </p:txBody>
      </p:sp>
      <p:sp>
        <p:nvSpPr>
          <p:cNvPr id="11" name="コンテンツ プレースホルダー 2"/>
          <p:cNvSpPr txBox="1">
            <a:spLocks/>
          </p:cNvSpPr>
          <p:nvPr/>
        </p:nvSpPr>
        <p:spPr>
          <a:xfrm>
            <a:off x="-21293" y="1073964"/>
            <a:ext cx="1984415"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事業実施数量</a:t>
            </a:r>
            <a:endParaRPr lang="en-US" altLang="ja-JP" sz="1600" dirty="0" smtClean="0">
              <a:latin typeface="+mj-ea"/>
            </a:endParaRPr>
          </a:p>
        </p:txBody>
      </p:sp>
      <p:sp>
        <p:nvSpPr>
          <p:cNvPr id="14" name="コンテンツ プレースホルダー 2"/>
          <p:cNvSpPr txBox="1">
            <a:spLocks/>
          </p:cNvSpPr>
          <p:nvPr/>
        </p:nvSpPr>
        <p:spPr>
          <a:xfrm>
            <a:off x="6663046" y="4886469"/>
            <a:ext cx="3242954" cy="270723"/>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buNone/>
            </a:pPr>
            <a:r>
              <a:rPr lang="en-US" altLang="ja-JP" sz="900" dirty="0" smtClean="0">
                <a:latin typeface="+mj-ea"/>
              </a:rPr>
              <a:t>※</a:t>
            </a:r>
            <a:r>
              <a:rPr lang="ja-JP" altLang="en-US" sz="900" dirty="0" smtClean="0">
                <a:latin typeface="+mj-ea"/>
              </a:rPr>
              <a:t>流木発生調査の地区平均は、調査延長加重平均値</a:t>
            </a:r>
            <a:endParaRPr lang="en-US" altLang="ja-JP" sz="900" dirty="0" smtClean="0">
              <a:latin typeface="+mj-ea"/>
            </a:endParaRPr>
          </a:p>
        </p:txBody>
      </p:sp>
      <p:pic>
        <p:nvPicPr>
          <p:cNvPr id="5" name="図 4"/>
          <p:cNvPicPr>
            <a:picLocks noChangeAspect="1"/>
          </p:cNvPicPr>
          <p:nvPr/>
        </p:nvPicPr>
        <p:blipFill>
          <a:blip r:embed="rId3"/>
          <a:stretch>
            <a:fillRect/>
          </a:stretch>
        </p:blipFill>
        <p:spPr>
          <a:xfrm>
            <a:off x="111734" y="1429789"/>
            <a:ext cx="9728334" cy="841227"/>
          </a:xfrm>
          <a:prstGeom prst="rect">
            <a:avLst/>
          </a:prstGeom>
        </p:spPr>
      </p:pic>
      <p:pic>
        <p:nvPicPr>
          <p:cNvPr id="2" name="図 1"/>
          <p:cNvPicPr>
            <a:picLocks noChangeAspect="1"/>
          </p:cNvPicPr>
          <p:nvPr/>
        </p:nvPicPr>
        <p:blipFill>
          <a:blip r:embed="rId4"/>
          <a:stretch>
            <a:fillRect/>
          </a:stretch>
        </p:blipFill>
        <p:spPr>
          <a:xfrm>
            <a:off x="81888" y="2696348"/>
            <a:ext cx="9758180" cy="2099081"/>
          </a:xfrm>
          <a:prstGeom prst="rect">
            <a:avLst/>
          </a:prstGeom>
        </p:spPr>
      </p:pic>
      <p:sp>
        <p:nvSpPr>
          <p:cNvPr id="12" name="正方形/長方形 11"/>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3149247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p:cNvSpPr txBox="1">
            <a:spLocks/>
          </p:cNvSpPr>
          <p:nvPr/>
        </p:nvSpPr>
        <p:spPr>
          <a:xfrm>
            <a:off x="-36283" y="2442397"/>
            <a:ext cx="3765147"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アンケート結果　　回答数：</a:t>
            </a:r>
            <a:r>
              <a:rPr lang="en-US" altLang="ja-JP" sz="1600" dirty="0" smtClean="0">
                <a:latin typeface="+mj-ea"/>
              </a:rPr>
              <a:t>260</a:t>
            </a:r>
            <a:r>
              <a:rPr lang="ja-JP" altLang="en-US" sz="1600" dirty="0" smtClean="0">
                <a:latin typeface="+mj-ea"/>
              </a:rPr>
              <a:t>人</a:t>
            </a:r>
            <a:endParaRPr lang="en-US" altLang="ja-JP" sz="1600" dirty="0" smtClean="0">
              <a:latin typeface="+mj-ea"/>
            </a:endParaRPr>
          </a:p>
        </p:txBody>
      </p:sp>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82952" y="764704"/>
            <a:ext cx="5662135" cy="646331"/>
          </a:xfrm>
          <a:prstGeom prst="rect">
            <a:avLst/>
          </a:prstGeom>
        </p:spPr>
        <p:txBody>
          <a:bodyPr wrap="square">
            <a:spAutoFit/>
          </a:bodyPr>
          <a:lstStyle/>
          <a:p>
            <a:r>
              <a:rPr lang="ja-JP" altLang="en-US" dirty="0">
                <a:latin typeface="+mj-ea"/>
              </a:rPr>
              <a:t>●</a:t>
            </a:r>
            <a:r>
              <a:rPr lang="ja-JP" altLang="en-US" dirty="0" smtClean="0">
                <a:latin typeface="+mj-ea"/>
              </a:rPr>
              <a:t>減災</a:t>
            </a:r>
            <a:r>
              <a:rPr lang="ja-JP" altLang="en-US" dirty="0">
                <a:latin typeface="+mj-ea"/>
              </a:rPr>
              <a:t>対策の効果検証</a:t>
            </a:r>
            <a:endParaRPr lang="en-US" altLang="ja-JP" dirty="0">
              <a:latin typeface="+mj-ea"/>
            </a:endParaRPr>
          </a:p>
          <a:p>
            <a:r>
              <a:rPr lang="ja-JP" altLang="en-US" dirty="0">
                <a:latin typeface="+mj-ea"/>
              </a:rPr>
              <a:t>　  ・減災対策を行った地域住民へのアンケートの実施</a:t>
            </a:r>
          </a:p>
        </p:txBody>
      </p:sp>
      <p:sp>
        <p:nvSpPr>
          <p:cNvPr id="8" name="コンテンツ プレースホルダー 2"/>
          <p:cNvSpPr txBox="1">
            <a:spLocks/>
          </p:cNvSpPr>
          <p:nvPr/>
        </p:nvSpPr>
        <p:spPr>
          <a:xfrm>
            <a:off x="-21293" y="1330856"/>
            <a:ext cx="1984415" cy="46349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600" dirty="0" smtClean="0">
                <a:latin typeface="+mj-ea"/>
              </a:rPr>
              <a:t>事業の実施数量</a:t>
            </a:r>
            <a:endParaRPr lang="en-US" altLang="ja-JP" sz="1600" dirty="0" smtClean="0">
              <a:latin typeface="+mj-ea"/>
            </a:endParaRPr>
          </a:p>
        </p:txBody>
      </p:sp>
      <p:pic>
        <p:nvPicPr>
          <p:cNvPr id="6" name="図 5"/>
          <p:cNvPicPr>
            <a:picLocks noChangeAspect="1"/>
          </p:cNvPicPr>
          <p:nvPr/>
        </p:nvPicPr>
        <p:blipFill>
          <a:blip r:embed="rId3"/>
          <a:stretch>
            <a:fillRect/>
          </a:stretch>
        </p:blipFill>
        <p:spPr>
          <a:xfrm>
            <a:off x="97943" y="3851034"/>
            <a:ext cx="8349147" cy="2978392"/>
          </a:xfrm>
          <a:prstGeom prst="rect">
            <a:avLst/>
          </a:prstGeom>
        </p:spPr>
      </p:pic>
      <p:pic>
        <p:nvPicPr>
          <p:cNvPr id="12" name="図 11"/>
          <p:cNvPicPr>
            <a:picLocks noChangeAspect="1"/>
          </p:cNvPicPr>
          <p:nvPr/>
        </p:nvPicPr>
        <p:blipFill>
          <a:blip r:embed="rId4"/>
          <a:stretch>
            <a:fillRect/>
          </a:stretch>
        </p:blipFill>
        <p:spPr>
          <a:xfrm>
            <a:off x="104553" y="2835928"/>
            <a:ext cx="7656759" cy="1005580"/>
          </a:xfrm>
          <a:prstGeom prst="rect">
            <a:avLst/>
          </a:prstGeom>
        </p:spPr>
      </p:pic>
      <p:pic>
        <p:nvPicPr>
          <p:cNvPr id="5" name="図 4"/>
          <p:cNvPicPr>
            <a:picLocks noChangeAspect="1"/>
          </p:cNvPicPr>
          <p:nvPr/>
        </p:nvPicPr>
        <p:blipFill>
          <a:blip r:embed="rId5"/>
          <a:stretch>
            <a:fillRect/>
          </a:stretch>
        </p:blipFill>
        <p:spPr>
          <a:xfrm>
            <a:off x="82952" y="1716343"/>
            <a:ext cx="9758872" cy="835861"/>
          </a:xfrm>
          <a:prstGeom prst="rect">
            <a:avLst/>
          </a:prstGeom>
        </p:spPr>
      </p:pic>
      <p:sp>
        <p:nvSpPr>
          <p:cNvPr id="2" name="正方形/長方形 1"/>
          <p:cNvSpPr/>
          <p:nvPr/>
        </p:nvSpPr>
        <p:spPr>
          <a:xfrm>
            <a:off x="4861940" y="4240143"/>
            <a:ext cx="612000" cy="1824578"/>
          </a:xfrm>
          <a:prstGeom prst="rect">
            <a:avLst/>
          </a:prstGeom>
          <a:noFill/>
          <a:ln w="38100">
            <a:solidFill>
              <a:srgbClr val="FF0000">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
        <p:nvSpPr>
          <p:cNvPr id="16" name="正方形/長方形 15"/>
          <p:cNvSpPr/>
          <p:nvPr/>
        </p:nvSpPr>
        <p:spPr>
          <a:xfrm>
            <a:off x="7329263" y="4240143"/>
            <a:ext cx="1117827" cy="1824578"/>
          </a:xfrm>
          <a:prstGeom prst="rect">
            <a:avLst/>
          </a:prstGeom>
          <a:noFill/>
          <a:ln w="38100">
            <a:solidFill>
              <a:srgbClr val="FF0000">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97241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1528" y="980728"/>
            <a:ext cx="9502944" cy="5688632"/>
          </a:xfrm>
          <a:prstGeom prst="rect">
            <a:avLst/>
          </a:prstGeom>
          <a:solidFill>
            <a:schemeClr val="accent5">
              <a:lumMod val="60000"/>
              <a:lumOff val="40000"/>
            </a:schemeClr>
          </a:solidFill>
          <a:ln>
            <a:solidFill>
              <a:schemeClr val="tx1"/>
            </a:solidFill>
          </a:ln>
        </p:spPr>
        <p:txBody>
          <a:bodyPr vert="horz" lIns="91440" tIns="45720" rIns="91440" bIns="45720" rtlCol="0">
            <a:normAutofit/>
          </a:bodyPr>
          <a:lstStyle/>
          <a:p>
            <a:pPr>
              <a:spcBef>
                <a:spcPct val="20000"/>
              </a:spcBef>
              <a:buFont typeface="Arial" panose="020B0604020202020204" pitchFamily="34" charset="0"/>
              <a:buNone/>
            </a:pPr>
            <a:endParaRPr lang="ja-JP" altLang="en-US" sz="1600">
              <a:solidFill>
                <a:schemeClr val="tx1"/>
              </a:solidFill>
            </a:endParaRPr>
          </a:p>
        </p:txBody>
      </p:sp>
      <p:sp>
        <p:nvSpPr>
          <p:cNvPr id="13" name="コンテンツ プレースホルダー 2"/>
          <p:cNvSpPr txBox="1">
            <a:spLocks/>
          </p:cNvSpPr>
          <p:nvPr/>
        </p:nvSpPr>
        <p:spPr>
          <a:xfrm>
            <a:off x="200472" y="795872"/>
            <a:ext cx="9777536" cy="6093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600" dirty="0">
              <a:latin typeface="+mn-ea"/>
            </a:endParaRPr>
          </a:p>
          <a:p>
            <a:pPr marL="0" indent="0">
              <a:buNone/>
            </a:pPr>
            <a:r>
              <a:rPr lang="ja-JP" altLang="en-US" sz="1600" dirty="0">
                <a:latin typeface="+mn-ea"/>
              </a:rPr>
              <a:t>◆自己評価　</a:t>
            </a:r>
            <a:r>
              <a:rPr lang="en-US" altLang="ja-JP" sz="1600" dirty="0" smtClean="0">
                <a:latin typeface="+mn-ea"/>
              </a:rPr>
              <a:t>【</a:t>
            </a:r>
            <a:r>
              <a:rPr lang="ja-JP" altLang="en-US" sz="1600" dirty="0" smtClean="0">
                <a:latin typeface="+mn-ea"/>
              </a:rPr>
              <a:t>減災対策</a:t>
            </a:r>
            <a:r>
              <a:rPr lang="en-US" altLang="ja-JP" sz="1600" dirty="0" smtClean="0">
                <a:latin typeface="+mn-ea"/>
              </a:rPr>
              <a:t>】</a:t>
            </a:r>
          </a:p>
          <a:p>
            <a:pPr marL="0" indent="0">
              <a:buNone/>
            </a:pPr>
            <a:r>
              <a:rPr lang="ja-JP" altLang="en-US" sz="1600" dirty="0">
                <a:latin typeface="+mn-ea"/>
              </a:rPr>
              <a:t>　</a:t>
            </a:r>
            <a:r>
              <a:rPr lang="ja-JP" altLang="en-US" sz="1600" dirty="0" smtClean="0">
                <a:latin typeface="+mn-ea"/>
              </a:rPr>
              <a:t>〇計画した３０地区において減災対策を実施した。</a:t>
            </a:r>
            <a:endParaRPr lang="en-US" altLang="ja-JP" sz="1600" dirty="0">
              <a:latin typeface="+mn-ea"/>
            </a:endParaRPr>
          </a:p>
          <a:p>
            <a:pPr marL="0" indent="0">
              <a:buNone/>
            </a:pPr>
            <a:r>
              <a:rPr lang="ja-JP" altLang="en-US" sz="1600" dirty="0">
                <a:latin typeface="+mn-ea"/>
              </a:rPr>
              <a:t>　○防災教室の説明を受ける前は、災害から身を守るための避難場所と避難経路を知っていると</a:t>
            </a:r>
            <a:r>
              <a:rPr lang="en-US" altLang="ja-JP" sz="1600" dirty="0">
                <a:latin typeface="+mn-ea"/>
              </a:rPr>
              <a:t>71.9%</a:t>
            </a:r>
            <a:r>
              <a:rPr lang="ja-JP" altLang="en-US" sz="1600" dirty="0">
                <a:latin typeface="+mn-ea"/>
              </a:rPr>
              <a:t>の方</a:t>
            </a:r>
            <a:r>
              <a:rPr lang="ja-JP" altLang="en-US" sz="1600" dirty="0" smtClean="0">
                <a:latin typeface="+mn-ea"/>
              </a:rPr>
              <a:t>が</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答えた</a:t>
            </a:r>
            <a:r>
              <a:rPr lang="ja-JP" altLang="en-US" sz="1600" dirty="0">
                <a:latin typeface="+mn-ea"/>
              </a:rPr>
              <a:t>が、説明を受けた後は、</a:t>
            </a:r>
            <a:r>
              <a:rPr lang="en-US" altLang="ja-JP" sz="1600" dirty="0">
                <a:latin typeface="+mn-ea"/>
              </a:rPr>
              <a:t>85.8%</a:t>
            </a:r>
            <a:r>
              <a:rPr lang="ja-JP" altLang="en-US" sz="1600" dirty="0">
                <a:latin typeface="+mn-ea"/>
              </a:rPr>
              <a:t>の方が避難場所と避難経路を知って</a:t>
            </a:r>
            <a:r>
              <a:rPr lang="ja-JP" altLang="en-US" sz="1600" dirty="0" smtClean="0">
                <a:latin typeface="+mn-ea"/>
              </a:rPr>
              <a:t>いる、又は確認すると</a:t>
            </a:r>
            <a:r>
              <a:rPr lang="ja-JP" altLang="en-US" sz="1600" dirty="0">
                <a:latin typeface="+mn-ea"/>
              </a:rPr>
              <a:t>答えており</a:t>
            </a:r>
            <a:r>
              <a:rPr lang="ja-JP" altLang="en-US" sz="1600" dirty="0" smtClean="0">
                <a:latin typeface="+mn-ea"/>
              </a:rPr>
              <a:t>、</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　防災</a:t>
            </a:r>
            <a:r>
              <a:rPr lang="ja-JP" altLang="en-US" sz="1600" dirty="0">
                <a:latin typeface="+mn-ea"/>
              </a:rPr>
              <a:t>教室</a:t>
            </a:r>
            <a:r>
              <a:rPr lang="ja-JP" altLang="en-US" sz="1600" dirty="0" smtClean="0">
                <a:latin typeface="+mn-ea"/>
              </a:rPr>
              <a:t>開催により</a:t>
            </a:r>
            <a:r>
              <a:rPr lang="ja-JP" altLang="en-US" sz="1600" dirty="0">
                <a:latin typeface="+mn-ea"/>
              </a:rPr>
              <a:t>減災</a:t>
            </a:r>
            <a:r>
              <a:rPr lang="ja-JP" altLang="en-US" sz="1600" dirty="0" smtClean="0">
                <a:latin typeface="+mn-ea"/>
              </a:rPr>
              <a:t>意識</a:t>
            </a:r>
            <a:r>
              <a:rPr lang="ja-JP" altLang="en-US" sz="1600" dirty="0">
                <a:latin typeface="+mn-ea"/>
              </a:rPr>
              <a:t>が高まったことを確認した。</a:t>
            </a:r>
            <a:endParaRPr lang="en-US" altLang="ja-JP" sz="1600" dirty="0" smtClean="0">
              <a:latin typeface="+mn-ea"/>
            </a:endParaRPr>
          </a:p>
          <a:p>
            <a:pPr marL="0" indent="0">
              <a:buNone/>
            </a:pPr>
            <a:r>
              <a:rPr lang="en-US" altLang="ja-JP" sz="1600" dirty="0">
                <a:latin typeface="+mn-ea"/>
              </a:rPr>
              <a:t> </a:t>
            </a:r>
            <a:r>
              <a:rPr lang="en-US" altLang="ja-JP" sz="1600" dirty="0" smtClean="0">
                <a:latin typeface="+mn-ea"/>
              </a:rPr>
              <a:t> </a:t>
            </a:r>
            <a:r>
              <a:rPr lang="ja-JP" altLang="en-US" sz="1600" dirty="0" smtClean="0">
                <a:latin typeface="+mn-ea"/>
              </a:rPr>
              <a:t>〇森林</a:t>
            </a:r>
            <a:r>
              <a:rPr lang="ja-JP" altLang="en-US" sz="1600" dirty="0">
                <a:latin typeface="+mn-ea"/>
              </a:rPr>
              <a:t>危険情報マップを作成した地域の森林について、説明を受ける前は</a:t>
            </a:r>
            <a:r>
              <a:rPr lang="en-US" altLang="ja-JP" sz="1600" dirty="0">
                <a:latin typeface="+mn-ea"/>
              </a:rPr>
              <a:t>43.5%</a:t>
            </a:r>
            <a:r>
              <a:rPr lang="ja-JP" altLang="en-US" sz="1600" dirty="0">
                <a:latin typeface="+mn-ea"/>
              </a:rPr>
              <a:t>の方が関心があったと</a:t>
            </a:r>
            <a:endParaRPr lang="en-US" altLang="ja-JP" sz="1600" dirty="0">
              <a:latin typeface="+mn-ea"/>
            </a:endParaRPr>
          </a:p>
          <a:p>
            <a:pPr marL="0" indent="0">
              <a:buNone/>
            </a:pPr>
            <a:r>
              <a:rPr lang="ja-JP" altLang="en-US" sz="1600" dirty="0">
                <a:latin typeface="+mn-ea"/>
              </a:rPr>
              <a:t>　　答えたが、説明を受けた後は</a:t>
            </a:r>
            <a:r>
              <a:rPr lang="en-US" altLang="ja-JP" sz="1600" dirty="0">
                <a:latin typeface="+mn-ea"/>
              </a:rPr>
              <a:t>78.8%</a:t>
            </a:r>
            <a:r>
              <a:rPr lang="ja-JP" altLang="en-US" sz="1600" dirty="0">
                <a:latin typeface="+mn-ea"/>
              </a:rPr>
              <a:t>の方が関心が高まったと答えており、防災教室開催により地域の</a:t>
            </a:r>
            <a:endParaRPr lang="en-US" altLang="ja-JP" sz="1600" dirty="0">
              <a:latin typeface="+mn-ea"/>
            </a:endParaRPr>
          </a:p>
          <a:p>
            <a:pPr marL="0" indent="0">
              <a:buNone/>
            </a:pPr>
            <a:r>
              <a:rPr lang="ja-JP" altLang="en-US" sz="1600" dirty="0">
                <a:latin typeface="+mn-ea"/>
              </a:rPr>
              <a:t>　　森林に対する関心が高まったことを確認した。</a:t>
            </a:r>
          </a:p>
          <a:p>
            <a:pPr marL="0" indent="0">
              <a:buNone/>
            </a:pPr>
            <a:r>
              <a:rPr lang="ja-JP" altLang="en-US" sz="1600" dirty="0">
                <a:latin typeface="+mn-ea"/>
              </a:rPr>
              <a:t>　○森林内で山崩れを発見した場合の府や市町村への連絡について、説明を受ける前は</a:t>
            </a:r>
            <a:r>
              <a:rPr lang="en-US" altLang="ja-JP" sz="1600" dirty="0">
                <a:latin typeface="+mn-ea"/>
              </a:rPr>
              <a:t>30.0%</a:t>
            </a:r>
            <a:r>
              <a:rPr lang="ja-JP" altLang="en-US" sz="1600" dirty="0">
                <a:latin typeface="+mn-ea"/>
              </a:rPr>
              <a:t>の方が連絡</a:t>
            </a:r>
            <a:endParaRPr lang="en-US" altLang="ja-JP" sz="1600" dirty="0">
              <a:latin typeface="+mn-ea"/>
            </a:endParaRPr>
          </a:p>
          <a:p>
            <a:pPr marL="0" indent="0">
              <a:buNone/>
            </a:pPr>
            <a:r>
              <a:rPr lang="ja-JP" altLang="en-US" sz="1600" dirty="0">
                <a:latin typeface="+mn-ea"/>
              </a:rPr>
              <a:t>　　していたと答えたが、説明を受けた後は</a:t>
            </a:r>
            <a:r>
              <a:rPr lang="en-US" altLang="ja-JP" sz="1600" dirty="0">
                <a:latin typeface="+mn-ea"/>
              </a:rPr>
              <a:t>83.1%</a:t>
            </a:r>
            <a:r>
              <a:rPr lang="ja-JP" altLang="en-US" sz="1600" dirty="0">
                <a:latin typeface="+mn-ea"/>
              </a:rPr>
              <a:t>の方が連絡しようと思うと答えており、防災教室開催により</a:t>
            </a:r>
            <a:endParaRPr lang="en-US" altLang="ja-JP" sz="1600" dirty="0">
              <a:latin typeface="+mn-ea"/>
            </a:endParaRPr>
          </a:p>
          <a:p>
            <a:pPr marL="0" indent="0">
              <a:buNone/>
            </a:pPr>
            <a:r>
              <a:rPr lang="ja-JP" altLang="en-US" sz="1600" dirty="0">
                <a:latin typeface="+mn-ea"/>
              </a:rPr>
              <a:t>　　地域住民による監視体制の強化に繋がることを確認した。</a:t>
            </a:r>
            <a:endParaRPr lang="en-US" altLang="ja-JP" sz="1600" dirty="0">
              <a:latin typeface="+mn-ea"/>
            </a:endParaRPr>
          </a:p>
          <a:p>
            <a:pPr marL="0" indent="0">
              <a:buNone/>
            </a:pPr>
            <a:r>
              <a:rPr lang="ja-JP" altLang="en-US" sz="1600" dirty="0">
                <a:latin typeface="+mn-ea"/>
              </a:rPr>
              <a:t>　○府や市町村が主催する防災イベントについて、説明を受ける前は</a:t>
            </a:r>
            <a:r>
              <a:rPr lang="en-US" altLang="ja-JP" sz="1600" dirty="0">
                <a:latin typeface="+mn-ea"/>
              </a:rPr>
              <a:t>35.4%</a:t>
            </a:r>
            <a:r>
              <a:rPr lang="ja-JP" altLang="en-US" sz="1600" dirty="0">
                <a:latin typeface="+mn-ea"/>
              </a:rPr>
              <a:t>の方が参加したことがあると答え</a:t>
            </a:r>
            <a:endParaRPr lang="en-US" altLang="ja-JP" sz="1600" dirty="0">
              <a:latin typeface="+mn-ea"/>
            </a:endParaRPr>
          </a:p>
          <a:p>
            <a:pPr marL="0" indent="0">
              <a:buNone/>
            </a:pPr>
            <a:r>
              <a:rPr lang="ja-JP" altLang="en-US" sz="1600" dirty="0">
                <a:latin typeface="+mn-ea"/>
              </a:rPr>
              <a:t>　　たが、説明を受けた後は</a:t>
            </a:r>
            <a:r>
              <a:rPr lang="en-US" altLang="ja-JP" sz="1600" dirty="0">
                <a:latin typeface="+mn-ea"/>
              </a:rPr>
              <a:t>64.2%</a:t>
            </a:r>
            <a:r>
              <a:rPr lang="ja-JP" altLang="en-US" sz="1600" dirty="0">
                <a:latin typeface="+mn-ea"/>
              </a:rPr>
              <a:t>の方が参加しようと思うと答えており、防災教室開催に</a:t>
            </a:r>
            <a:r>
              <a:rPr lang="ja-JP" altLang="en-US" sz="1600" dirty="0" smtClean="0">
                <a:latin typeface="+mn-ea"/>
              </a:rPr>
              <a:t>より</a:t>
            </a:r>
            <a:r>
              <a:rPr lang="ja-JP" altLang="en-US" sz="1600" dirty="0">
                <a:latin typeface="+mn-ea"/>
              </a:rPr>
              <a:t>減災</a:t>
            </a:r>
            <a:r>
              <a:rPr lang="ja-JP" altLang="en-US" sz="1600" dirty="0" smtClean="0">
                <a:latin typeface="+mn-ea"/>
              </a:rPr>
              <a:t>意識</a:t>
            </a:r>
            <a:r>
              <a:rPr lang="ja-JP" altLang="en-US" sz="1600" dirty="0">
                <a:latin typeface="+mn-ea"/>
              </a:rPr>
              <a:t>が</a:t>
            </a:r>
            <a:endParaRPr lang="en-US" altLang="ja-JP" sz="1600" dirty="0">
              <a:latin typeface="+mn-ea"/>
            </a:endParaRPr>
          </a:p>
          <a:p>
            <a:pPr marL="0" indent="0">
              <a:buNone/>
            </a:pPr>
            <a:r>
              <a:rPr lang="ja-JP" altLang="en-US" sz="1600" dirty="0">
                <a:latin typeface="+mn-ea"/>
              </a:rPr>
              <a:t>　　高まったことを確認した</a:t>
            </a:r>
            <a:r>
              <a:rPr lang="ja-JP" altLang="en-US" sz="1600" dirty="0" smtClean="0">
                <a:latin typeface="+mn-ea"/>
              </a:rPr>
              <a:t>。</a:t>
            </a:r>
            <a:endParaRPr lang="en-US" altLang="ja-JP" sz="1600" dirty="0" smtClean="0">
              <a:latin typeface="+mn-ea"/>
            </a:endParaRPr>
          </a:p>
          <a:p>
            <a:pPr marL="0" indent="0">
              <a:buNone/>
            </a:pPr>
            <a:r>
              <a:rPr lang="ja-JP" altLang="en-US" sz="1600" dirty="0">
                <a:latin typeface="+mn-ea"/>
              </a:rPr>
              <a:t>　</a:t>
            </a:r>
            <a:r>
              <a:rPr lang="ja-JP" altLang="en-US" sz="1600" dirty="0" smtClean="0">
                <a:latin typeface="+mn-ea"/>
              </a:rPr>
              <a:t>〇</a:t>
            </a:r>
            <a:r>
              <a:rPr lang="ja-JP" altLang="en-US" sz="1600" dirty="0" smtClean="0"/>
              <a:t>防災教室開催後、各項目で減災に対する意識の向上がみられ、これにより概ね８割の方が減災の取組み</a:t>
            </a:r>
            <a:endParaRPr lang="en-US" altLang="ja-JP" sz="1600" dirty="0" smtClean="0"/>
          </a:p>
          <a:p>
            <a:pPr marL="0" indent="0">
              <a:buNone/>
            </a:pPr>
            <a:r>
              <a:rPr lang="ja-JP" altLang="en-US" sz="1600" dirty="0"/>
              <a:t>　</a:t>
            </a:r>
            <a:r>
              <a:rPr lang="ja-JP" altLang="en-US" sz="1600" dirty="0" smtClean="0"/>
              <a:t>　を意識するようになった。</a:t>
            </a:r>
            <a:r>
              <a:rPr lang="ja-JP" altLang="en-US" sz="1600" dirty="0">
                <a:solidFill>
                  <a:srgbClr val="FF0000"/>
                </a:solidFill>
                <a:latin typeface="+mn-ea"/>
              </a:rPr>
              <a:t>　　</a:t>
            </a:r>
            <a:endParaRPr lang="en-US" altLang="ja-JP" sz="1600" dirty="0">
              <a:solidFill>
                <a:srgbClr val="FF0000"/>
              </a:solidFill>
              <a:latin typeface="+mn-ea"/>
            </a:endParaRPr>
          </a:p>
        </p:txBody>
      </p:sp>
      <p:sp>
        <p:nvSpPr>
          <p:cNvPr id="34" name="正方形/長方形 17"/>
          <p:cNvSpPr>
            <a:spLocks noChangeArrowheads="1"/>
          </p:cNvSpPr>
          <p:nvPr/>
        </p:nvSpPr>
        <p:spPr bwMode="auto">
          <a:xfrm>
            <a:off x="111734" y="332656"/>
            <a:ext cx="70015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2000" b="1" dirty="0">
                <a:latin typeface="メイリオ" pitchFamily="50" charset="-128"/>
                <a:ea typeface="メイリオ" pitchFamily="50" charset="-128"/>
                <a:cs typeface="メイリオ" pitchFamily="50" charset="-128"/>
              </a:rPr>
              <a:t>　危険渓流の流木対策事業</a:t>
            </a:r>
            <a:r>
              <a:rPr lang="ja-JP" altLang="en-US" sz="2000" b="1" dirty="0">
                <a:solidFill>
                  <a:srgbClr val="000000"/>
                </a:solidFill>
                <a:latin typeface="Meiryo UI" pitchFamily="50" charset="-128"/>
                <a:ea typeface="Meiryo UI" pitchFamily="50" charset="-128"/>
                <a:cs typeface="Meiryo UI" pitchFamily="50" charset="-128"/>
              </a:rPr>
              <a:t>の効果検証</a:t>
            </a:r>
          </a:p>
        </p:txBody>
      </p:sp>
      <p:cxnSp>
        <p:nvCxnSpPr>
          <p:cNvPr id="37" name="直線コネクタ 36"/>
          <p:cNvCxnSpPr/>
          <p:nvPr/>
        </p:nvCxnSpPr>
        <p:spPr>
          <a:xfrm>
            <a:off x="200472" y="697636"/>
            <a:ext cx="9504000" cy="0"/>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75761" y="329401"/>
            <a:ext cx="783000" cy="27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defTabSz="1355725" rtl="0" eaLnBrk="0" fontAlgn="base" hangingPunct="0">
              <a:spcBef>
                <a:spcPct val="0"/>
              </a:spcBef>
              <a:spcAft>
                <a:spcPct val="0"/>
              </a:spcAft>
              <a:defRPr kumimoji="1" sz="2700" kern="1200">
                <a:solidFill>
                  <a:schemeClr val="lt1"/>
                </a:solidFill>
                <a:latin typeface="+mn-lt"/>
                <a:ea typeface="+mn-ea"/>
                <a:cs typeface="+mn-cs"/>
              </a:defRPr>
            </a:lvl1pPr>
            <a:lvl2pPr marL="677863" indent="-192088" algn="l" defTabSz="1355725" rtl="0" eaLnBrk="0" fontAlgn="base" hangingPunct="0">
              <a:spcBef>
                <a:spcPct val="0"/>
              </a:spcBef>
              <a:spcAft>
                <a:spcPct val="0"/>
              </a:spcAft>
              <a:defRPr kumimoji="1" sz="2700" kern="1200">
                <a:solidFill>
                  <a:schemeClr val="lt1"/>
                </a:solidFill>
                <a:latin typeface="+mn-lt"/>
                <a:ea typeface="+mn-ea"/>
                <a:cs typeface="+mn-cs"/>
              </a:defRPr>
            </a:lvl2pPr>
            <a:lvl3pPr marL="1355725" indent="-385763" algn="l" defTabSz="1355725" rtl="0" eaLnBrk="0" fontAlgn="base" hangingPunct="0">
              <a:spcBef>
                <a:spcPct val="0"/>
              </a:spcBef>
              <a:spcAft>
                <a:spcPct val="0"/>
              </a:spcAft>
              <a:defRPr kumimoji="1" sz="2700" kern="1200">
                <a:solidFill>
                  <a:schemeClr val="lt1"/>
                </a:solidFill>
                <a:latin typeface="+mn-lt"/>
                <a:ea typeface="+mn-ea"/>
                <a:cs typeface="+mn-cs"/>
              </a:defRPr>
            </a:lvl3pPr>
            <a:lvl4pPr marL="2035175" indent="-579438" algn="l" defTabSz="1355725" rtl="0" eaLnBrk="0" fontAlgn="base" hangingPunct="0">
              <a:spcBef>
                <a:spcPct val="0"/>
              </a:spcBef>
              <a:spcAft>
                <a:spcPct val="0"/>
              </a:spcAft>
              <a:defRPr kumimoji="1" sz="2700" kern="1200">
                <a:solidFill>
                  <a:schemeClr val="lt1"/>
                </a:solidFill>
                <a:latin typeface="+mn-lt"/>
                <a:ea typeface="+mn-ea"/>
                <a:cs typeface="+mn-cs"/>
              </a:defRPr>
            </a:lvl4pPr>
            <a:lvl5pPr marL="2713038" indent="-773113" algn="l" defTabSz="1355725" rtl="0" eaLnBrk="0" fontAlgn="base" hangingPunct="0">
              <a:spcBef>
                <a:spcPct val="0"/>
              </a:spcBef>
              <a:spcAft>
                <a:spcPct val="0"/>
              </a:spcAft>
              <a:defRPr kumimoji="1" sz="2700" kern="1200">
                <a:solidFill>
                  <a:schemeClr val="lt1"/>
                </a:solidFill>
                <a:latin typeface="+mn-lt"/>
                <a:ea typeface="+mn-ea"/>
                <a:cs typeface="+mn-cs"/>
              </a:defRPr>
            </a:lvl5pPr>
            <a:lvl6pPr marL="2286000" algn="l" defTabSz="914400" rtl="0" eaLnBrk="1" latinLnBrk="0" hangingPunct="1">
              <a:defRPr kumimoji="1" sz="2700" kern="1200">
                <a:solidFill>
                  <a:schemeClr val="lt1"/>
                </a:solidFill>
                <a:latin typeface="+mn-lt"/>
                <a:ea typeface="+mn-ea"/>
                <a:cs typeface="+mn-cs"/>
              </a:defRPr>
            </a:lvl6pPr>
            <a:lvl7pPr marL="2743200" algn="l" defTabSz="914400" rtl="0" eaLnBrk="1" latinLnBrk="0" hangingPunct="1">
              <a:defRPr kumimoji="1" sz="2700" kern="1200">
                <a:solidFill>
                  <a:schemeClr val="lt1"/>
                </a:solidFill>
                <a:latin typeface="+mn-lt"/>
                <a:ea typeface="+mn-ea"/>
                <a:cs typeface="+mn-cs"/>
              </a:defRPr>
            </a:lvl7pPr>
            <a:lvl8pPr marL="3200400" algn="l" defTabSz="914400" rtl="0" eaLnBrk="1" latinLnBrk="0" hangingPunct="1">
              <a:defRPr kumimoji="1" sz="2700" kern="1200">
                <a:solidFill>
                  <a:schemeClr val="lt1"/>
                </a:solidFill>
                <a:latin typeface="+mn-lt"/>
                <a:ea typeface="+mn-ea"/>
                <a:cs typeface="+mn-cs"/>
              </a:defRPr>
            </a:lvl8pPr>
            <a:lvl9pPr marL="3657600" algn="l" defTabSz="914400" rtl="0" eaLnBrk="1" latinLnBrk="0" hangingPunct="1">
              <a:defRPr kumimoji="1" sz="2700" kern="1200">
                <a:solidFill>
                  <a:schemeClr val="lt1"/>
                </a:solidFill>
                <a:latin typeface="+mn-lt"/>
                <a:ea typeface="+mn-ea"/>
                <a:cs typeface="+mn-cs"/>
              </a:defRPr>
            </a:lvl9pPr>
          </a:lstStyle>
          <a:p>
            <a:pPr algn="ctr">
              <a:defRPr/>
            </a:pPr>
            <a:r>
              <a:rPr lang="ja-JP" altLang="en-US" sz="1225" b="1" dirty="0">
                <a:solidFill>
                  <a:schemeClr val="tx1"/>
                </a:solidFill>
              </a:rPr>
              <a:t>（１）</a:t>
            </a:r>
            <a:r>
              <a:rPr lang="ja-JP" altLang="en-US" sz="1225" b="1" dirty="0" smtClean="0">
                <a:solidFill>
                  <a:schemeClr val="tx1"/>
                </a:solidFill>
              </a:rPr>
              <a:t>－１</a:t>
            </a:r>
            <a:endParaRPr lang="ja-JP" altLang="en-US" sz="1225" b="1" dirty="0">
              <a:solidFill>
                <a:schemeClr val="tx1"/>
              </a:solidFill>
            </a:endParaRPr>
          </a:p>
        </p:txBody>
      </p:sp>
    </p:spTree>
    <p:extLst>
      <p:ext uri="{BB962C8B-B14F-4D97-AF65-F5344CB8AC3E}">
        <p14:creationId xmlns:p14="http://schemas.microsoft.com/office/powerpoint/2010/main" val="1729796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4115</TotalTime>
  <Words>2087</Words>
  <Application>Microsoft Office PowerPoint</Application>
  <PresentationFormat>A4 210 x 297 mm</PresentationFormat>
  <Paragraphs>226</Paragraphs>
  <Slides>8</Slides>
  <Notes>8</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8</vt:i4>
      </vt:variant>
    </vt:vector>
  </HeadingPairs>
  <TitlesOfParts>
    <vt:vector size="20" baseType="lpstr">
      <vt:lpstr>HGPｺﾞｼｯｸM</vt:lpstr>
      <vt:lpstr>HGSｺﾞｼｯｸE</vt:lpstr>
      <vt:lpstr>HGSｺﾞｼｯｸM</vt:lpstr>
      <vt:lpstr>Meiryo UI</vt:lpstr>
      <vt:lpstr>ＭＳ Ｐゴシック</vt:lpstr>
      <vt:lpstr>ＭＳ Ｐ明朝</vt:lpstr>
      <vt:lpstr>ＭＳ ゴシック</vt:lpstr>
      <vt:lpstr>メイリオ</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484</cp:revision>
  <cp:lastPrinted>2021-06-30T10:02:42Z</cp:lastPrinted>
  <dcterms:created xsi:type="dcterms:W3CDTF">2018-06-07T02:44:10Z</dcterms:created>
  <dcterms:modified xsi:type="dcterms:W3CDTF">2021-09-22T03:05:15Z</dcterms:modified>
</cp:coreProperties>
</file>