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8"/>
  </p:notesMasterIdLst>
  <p:sldIdLst>
    <p:sldId id="1074" r:id="rId5"/>
    <p:sldId id="272" r:id="rId6"/>
    <p:sldId id="270" r:id="rId7"/>
  </p:sldIdLst>
  <p:sldSz cx="12801600" cy="9601200" type="A3"/>
  <p:notesSz cx="6797675" cy="9928225"/>
  <p:defaultTextStyle>
    <a:defPPr>
      <a:defRPr lang="en-US"/>
    </a:defPPr>
    <a:lvl1pPr marL="0" algn="l" defTabSz="457117" rtl="0" eaLnBrk="1" latinLnBrk="0" hangingPunct="1">
      <a:defRPr sz="1800" kern="1200">
        <a:solidFill>
          <a:schemeClr val="tx1"/>
        </a:solidFill>
        <a:latin typeface="+mn-lt"/>
        <a:ea typeface="+mn-ea"/>
        <a:cs typeface="+mn-cs"/>
      </a:defRPr>
    </a:lvl1pPr>
    <a:lvl2pPr marL="457117" algn="l" defTabSz="457117" rtl="0" eaLnBrk="1" latinLnBrk="0" hangingPunct="1">
      <a:defRPr sz="1800" kern="1200">
        <a:solidFill>
          <a:schemeClr val="tx1"/>
        </a:solidFill>
        <a:latin typeface="+mn-lt"/>
        <a:ea typeface="+mn-ea"/>
        <a:cs typeface="+mn-cs"/>
      </a:defRPr>
    </a:lvl2pPr>
    <a:lvl3pPr marL="914235" algn="l" defTabSz="457117" rtl="0" eaLnBrk="1" latinLnBrk="0" hangingPunct="1">
      <a:defRPr sz="1800" kern="1200">
        <a:solidFill>
          <a:schemeClr val="tx1"/>
        </a:solidFill>
        <a:latin typeface="+mn-lt"/>
        <a:ea typeface="+mn-ea"/>
        <a:cs typeface="+mn-cs"/>
      </a:defRPr>
    </a:lvl3pPr>
    <a:lvl4pPr marL="1371352" algn="l" defTabSz="457117" rtl="0" eaLnBrk="1" latinLnBrk="0" hangingPunct="1">
      <a:defRPr sz="1800" kern="1200">
        <a:solidFill>
          <a:schemeClr val="tx1"/>
        </a:solidFill>
        <a:latin typeface="+mn-lt"/>
        <a:ea typeface="+mn-ea"/>
        <a:cs typeface="+mn-cs"/>
      </a:defRPr>
    </a:lvl4pPr>
    <a:lvl5pPr marL="1828470" algn="l" defTabSz="457117" rtl="0" eaLnBrk="1" latinLnBrk="0" hangingPunct="1">
      <a:defRPr sz="1800" kern="1200">
        <a:solidFill>
          <a:schemeClr val="tx1"/>
        </a:solidFill>
        <a:latin typeface="+mn-lt"/>
        <a:ea typeface="+mn-ea"/>
        <a:cs typeface="+mn-cs"/>
      </a:defRPr>
    </a:lvl5pPr>
    <a:lvl6pPr marL="2285587" algn="l" defTabSz="457117" rtl="0" eaLnBrk="1" latinLnBrk="0" hangingPunct="1">
      <a:defRPr sz="1800" kern="1200">
        <a:solidFill>
          <a:schemeClr val="tx1"/>
        </a:solidFill>
        <a:latin typeface="+mn-lt"/>
        <a:ea typeface="+mn-ea"/>
        <a:cs typeface="+mn-cs"/>
      </a:defRPr>
    </a:lvl6pPr>
    <a:lvl7pPr marL="2742705" algn="l" defTabSz="457117" rtl="0" eaLnBrk="1" latinLnBrk="0" hangingPunct="1">
      <a:defRPr sz="1800" kern="1200">
        <a:solidFill>
          <a:schemeClr val="tx1"/>
        </a:solidFill>
        <a:latin typeface="+mn-lt"/>
        <a:ea typeface="+mn-ea"/>
        <a:cs typeface="+mn-cs"/>
      </a:defRPr>
    </a:lvl7pPr>
    <a:lvl8pPr marL="3199822" algn="l" defTabSz="457117" rtl="0" eaLnBrk="1" latinLnBrk="0" hangingPunct="1">
      <a:defRPr sz="1800" kern="1200">
        <a:solidFill>
          <a:schemeClr val="tx1"/>
        </a:solidFill>
        <a:latin typeface="+mn-lt"/>
        <a:ea typeface="+mn-ea"/>
        <a:cs typeface="+mn-cs"/>
      </a:defRPr>
    </a:lvl8pPr>
    <a:lvl9pPr marL="3656940" algn="l" defTabSz="4571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E8FF"/>
    <a:srgbClr val="79DCFF"/>
    <a:srgbClr val="CCFF33"/>
    <a:srgbClr val="CCFF66"/>
    <a:srgbClr val="339933"/>
    <a:srgbClr val="99FF33"/>
    <a:srgbClr val="FFFF5D"/>
    <a:srgbClr val="4472C4"/>
    <a:srgbClr val="FFFF85"/>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G0000sv0ns101\d11837$\doc\05&#26032;&#25126;&#30053;&#38306;&#20418;\&#20196;&#21644;&#65303;&#24180;&#24230;\03%20&#12487;&#12540;&#12479;&#38598;\02&#12487;&#12540;&#12479;&#38598;&#9313;\02%20&#12496;&#12483;&#12463;&#12487;&#12540;&#12479;&#12539;&#21442;&#32771;&#12394;&#12393;\p11-15\2025&#24180;&#24230;&#26356;&#26032;\p14\&#12464;&#12521;&#12501;&#20316;&#25104;&#65288;&#37117;&#36947;&#24220;&#30476;&#21029;&#35370;&#21839;&#29575;&#65289;.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10.247.109.25\disk1\midori&#65288;&#32209;&#21270;&#65332;&#65289;\3&#26399;&#26862;&#26519;&#29872;&#22659;&#31246;&#65288;&#65330;6&#65374;&#65289;\&#9733;R8&#65374;&#26032;&#20107;&#26989;\20250922&#12525;&#12472;&#12483;&#12463;&#12434;&#28145;&#12417;&#12427;&#20250;\20251020&#12288;&#31532;2&#22238;&#12525;&#12472;&#20250;\&#29467;&#26257;&#29366;&#27841;\&#22823;&#38442;&#29467;&#26257;&#26085;&#26085;&#25968;&#65288;R2&#65374;R7&#65289;.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prefosakagov-my.sharepoint.com/personal/sakurair_lan_pref_osaka_jp1/Documents/Microsoft%20Teams%20&#12481;&#12515;&#12483;&#12488;%20&#12501;&#12449;&#12452;&#12523;/&#12304;&#12464;&#12521;&#12501;&#20462;&#27491;&#12305;R7.5-9&#29105;&#20013;&#30151;&#25937;&#24613;&#25644;&#36865;&#32773;&#2596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8285214348207"/>
          <c:y val="6.5800343922526927E-2"/>
          <c:w val="0.82049469359808291"/>
          <c:h val="0.62655379620096441"/>
        </c:manualLayout>
      </c:layout>
      <c:barChart>
        <c:barDir val="col"/>
        <c:grouping val="clustered"/>
        <c:varyColors val="0"/>
        <c:ser>
          <c:idx val="4"/>
          <c:order val="0"/>
          <c:tx>
            <c:strRef>
              <c:f>元データ!$A$15</c:f>
              <c:strCache>
                <c:ptCount val="1"/>
                <c:pt idx="0">
                  <c:v>[実績]訪日外国人数（万人）</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D97E-4599-8CC5-A971EB9FFBB3}"/>
                </c:ext>
              </c:extLst>
            </c:dLbl>
            <c:dLbl>
              <c:idx val="1"/>
              <c:delete val="1"/>
              <c:extLst>
                <c:ext xmlns:c15="http://schemas.microsoft.com/office/drawing/2012/chart" uri="{CE6537A1-D6FC-4f65-9D91-7224C49458BB}"/>
                <c:ext xmlns:c16="http://schemas.microsoft.com/office/drawing/2014/chart" uri="{C3380CC4-5D6E-409C-BE32-E72D297353CC}">
                  <c16:uniqueId val="{0000000B-D97E-4599-8CC5-A971EB9FFBB3}"/>
                </c:ext>
              </c:extLst>
            </c:dLbl>
            <c:dLbl>
              <c:idx val="2"/>
              <c:delete val="1"/>
              <c:extLst>
                <c:ext xmlns:c15="http://schemas.microsoft.com/office/drawing/2012/chart" uri="{CE6537A1-D6FC-4f65-9D91-7224C49458BB}"/>
                <c:ext xmlns:c16="http://schemas.microsoft.com/office/drawing/2014/chart" uri="{C3380CC4-5D6E-409C-BE32-E72D297353CC}">
                  <c16:uniqueId val="{0000000A-D97E-4599-8CC5-A971EB9FFBB3}"/>
                </c:ext>
              </c:extLst>
            </c:dLbl>
            <c:dLbl>
              <c:idx val="3"/>
              <c:delete val="1"/>
              <c:extLst>
                <c:ext xmlns:c15="http://schemas.microsoft.com/office/drawing/2012/chart" uri="{CE6537A1-D6FC-4f65-9D91-7224C49458BB}"/>
                <c:ext xmlns:c16="http://schemas.microsoft.com/office/drawing/2014/chart" uri="{C3380CC4-5D6E-409C-BE32-E72D297353CC}">
                  <c16:uniqueId val="{00000009-D97E-4599-8CC5-A971EB9FFBB3}"/>
                </c:ext>
              </c:extLst>
            </c:dLbl>
            <c:dLbl>
              <c:idx val="4"/>
              <c:delete val="1"/>
              <c:extLst>
                <c:ext xmlns:c15="http://schemas.microsoft.com/office/drawing/2012/chart" uri="{CE6537A1-D6FC-4f65-9D91-7224C49458BB}"/>
                <c:ext xmlns:c16="http://schemas.microsoft.com/office/drawing/2014/chart" uri="{C3380CC4-5D6E-409C-BE32-E72D297353CC}">
                  <c16:uniqueId val="{00000008-D97E-4599-8CC5-A971EB9FFBB3}"/>
                </c:ext>
              </c:extLst>
            </c:dLbl>
            <c:dLbl>
              <c:idx val="5"/>
              <c:delete val="1"/>
              <c:extLst>
                <c:ext xmlns:c15="http://schemas.microsoft.com/office/drawing/2012/chart" uri="{CE6537A1-D6FC-4f65-9D91-7224C49458BB}"/>
                <c:ext xmlns:c16="http://schemas.microsoft.com/office/drawing/2014/chart" uri="{C3380CC4-5D6E-409C-BE32-E72D297353CC}">
                  <c16:uniqueId val="{00000007-D97E-4599-8CC5-A971EB9FFBB3}"/>
                </c:ext>
              </c:extLst>
            </c:dLbl>
            <c:dLbl>
              <c:idx val="6"/>
              <c:delete val="1"/>
              <c:extLst>
                <c:ext xmlns:c15="http://schemas.microsoft.com/office/drawing/2012/chart" uri="{CE6537A1-D6FC-4f65-9D91-7224C49458BB}"/>
                <c:ext xmlns:c16="http://schemas.microsoft.com/office/drawing/2014/chart" uri="{C3380CC4-5D6E-409C-BE32-E72D297353CC}">
                  <c16:uniqueId val="{00000006-D97E-4599-8CC5-A971EB9FFBB3}"/>
                </c:ext>
              </c:extLst>
            </c:dLbl>
            <c:dLbl>
              <c:idx val="7"/>
              <c:delete val="1"/>
              <c:extLst>
                <c:ext xmlns:c15="http://schemas.microsoft.com/office/drawing/2012/chart" uri="{CE6537A1-D6FC-4f65-9D91-7224C49458BB}"/>
                <c:ext xmlns:c16="http://schemas.microsoft.com/office/drawing/2014/chart" uri="{C3380CC4-5D6E-409C-BE32-E72D297353CC}">
                  <c16:uniqueId val="{00000005-D97E-4599-8CC5-A971EB9FFBB3}"/>
                </c:ext>
              </c:extLst>
            </c:dLbl>
            <c:dLbl>
              <c:idx val="8"/>
              <c:delete val="1"/>
              <c:extLst>
                <c:ext xmlns:c15="http://schemas.microsoft.com/office/drawing/2012/chart" uri="{CE6537A1-D6FC-4f65-9D91-7224C49458BB}"/>
                <c:ext xmlns:c16="http://schemas.microsoft.com/office/drawing/2014/chart" uri="{C3380CC4-5D6E-409C-BE32-E72D297353CC}">
                  <c16:uniqueId val="{00000004-D97E-4599-8CC5-A971EB9FFBB3}"/>
                </c:ext>
              </c:extLst>
            </c:dLbl>
            <c:dLbl>
              <c:idx val="9"/>
              <c:delete val="1"/>
              <c:extLst>
                <c:ext xmlns:c15="http://schemas.microsoft.com/office/drawing/2012/chart" uri="{CE6537A1-D6FC-4f65-9D91-7224C49458BB}"/>
                <c:ext xmlns:c16="http://schemas.microsoft.com/office/drawing/2014/chart" uri="{C3380CC4-5D6E-409C-BE32-E72D297353CC}">
                  <c16:uniqueId val="{00000003-D97E-4599-8CC5-A971EB9FFBB3}"/>
                </c:ext>
              </c:extLst>
            </c:dLbl>
            <c:dLbl>
              <c:idx val="10"/>
              <c:delete val="1"/>
              <c:extLst>
                <c:ext xmlns:c15="http://schemas.microsoft.com/office/drawing/2012/chart" uri="{CE6537A1-D6FC-4f65-9D91-7224C49458BB}"/>
                <c:ext xmlns:c16="http://schemas.microsoft.com/office/drawing/2014/chart" uri="{C3380CC4-5D6E-409C-BE32-E72D297353CC}">
                  <c16:uniqueId val="{0000000F-D97E-4599-8CC5-A971EB9FFBB3}"/>
                </c:ext>
              </c:extLst>
            </c:dLbl>
            <c:dLbl>
              <c:idx val="11"/>
              <c:delete val="1"/>
              <c:extLst>
                <c:ext xmlns:c15="http://schemas.microsoft.com/office/drawing/2012/chart" uri="{CE6537A1-D6FC-4f65-9D91-7224C49458BB}"/>
                <c:ext xmlns:c16="http://schemas.microsoft.com/office/drawing/2014/chart" uri="{C3380CC4-5D6E-409C-BE32-E72D297353CC}">
                  <c16:uniqueId val="{0000001B-D97E-4599-8CC5-A971EB9FFBB3}"/>
                </c:ext>
              </c:extLst>
            </c:dLbl>
            <c:dLbl>
              <c:idx val="12"/>
              <c:delete val="1"/>
              <c:extLst>
                <c:ext xmlns:c15="http://schemas.microsoft.com/office/drawing/2012/chart" uri="{CE6537A1-D6FC-4f65-9D91-7224C49458BB}"/>
                <c:ext xmlns:c16="http://schemas.microsoft.com/office/drawing/2014/chart" uri="{C3380CC4-5D6E-409C-BE32-E72D297353CC}">
                  <c16:uniqueId val="{0000000E-D97E-4599-8CC5-A971EB9FFBB3}"/>
                </c:ext>
              </c:extLst>
            </c:dLbl>
            <c:dLbl>
              <c:idx val="13"/>
              <c:delete val="1"/>
              <c:extLst>
                <c:ext xmlns:c15="http://schemas.microsoft.com/office/drawing/2012/chart" uri="{CE6537A1-D6FC-4f65-9D91-7224C49458BB}"/>
                <c:ext xmlns:c16="http://schemas.microsoft.com/office/drawing/2014/chart" uri="{C3380CC4-5D6E-409C-BE32-E72D297353CC}">
                  <c16:uniqueId val="{00000002-D97E-4599-8CC5-A971EB9FFBB3}"/>
                </c:ext>
              </c:extLst>
            </c:dLbl>
            <c:dLbl>
              <c:idx val="14"/>
              <c:layout>
                <c:manualLayout>
                  <c:x val="1.0869565217391304E-2"/>
                  <c:y val="5.80690353955918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D97E-4599-8CC5-A971EB9FFBB3}"/>
                </c:ext>
              </c:extLst>
            </c:dLbl>
            <c:numFmt formatCode="#,##0_);[Red]\(#,##0\)" sourceLinked="0"/>
            <c:spPr>
              <a:noFill/>
              <a:ln>
                <a:noFill/>
              </a:ln>
              <a:effectLst/>
            </c:spPr>
            <c:txPr>
              <a:bodyPr wrap="square" lIns="38100" tIns="19050" rIns="38100" bIns="19050" anchor="ctr">
                <a:spAutoFit/>
              </a:bodyPr>
              <a:lstStyle/>
              <a:p>
                <a:pPr>
                  <a:defRPr lang="ja-JP" sz="9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元データ!$B$10:$P$10</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元データ!$B$15:$P$15</c:f>
              <c:numCache>
                <c:formatCode>#,##0_);[Red]\(#,##0\)</c:formatCode>
                <c:ptCount val="15"/>
                <c:pt idx="0">
                  <c:v>861.11749999999995</c:v>
                </c:pt>
                <c:pt idx="1">
                  <c:v>621.87519999999995</c:v>
                </c:pt>
                <c:pt idx="2">
                  <c:v>835.81050000000005</c:v>
                </c:pt>
                <c:pt idx="3">
                  <c:v>1036.3904</c:v>
                </c:pt>
                <c:pt idx="4">
                  <c:v>1341.3467000000001</c:v>
                </c:pt>
                <c:pt idx="5">
                  <c:v>1973.7409</c:v>
                </c:pt>
                <c:pt idx="6">
                  <c:v>2403.9052999999999</c:v>
                </c:pt>
                <c:pt idx="7">
                  <c:v>2869.1</c:v>
                </c:pt>
                <c:pt idx="8">
                  <c:v>3119.2</c:v>
                </c:pt>
                <c:pt idx="9">
                  <c:v>3188</c:v>
                </c:pt>
                <c:pt idx="10">
                  <c:v>411</c:v>
                </c:pt>
                <c:pt idx="11">
                  <c:v>25</c:v>
                </c:pt>
                <c:pt idx="12">
                  <c:v>383</c:v>
                </c:pt>
                <c:pt idx="13">
                  <c:v>2507</c:v>
                </c:pt>
                <c:pt idx="14">
                  <c:v>3687</c:v>
                </c:pt>
              </c:numCache>
            </c:numRef>
          </c:val>
          <c:extLst>
            <c:ext xmlns:c16="http://schemas.microsoft.com/office/drawing/2014/chart" uri="{C3380CC4-5D6E-409C-BE32-E72D297353CC}">
              <c16:uniqueId val="{00000000-D97E-4599-8CC5-A971EB9FFBB3}"/>
            </c:ext>
          </c:extLst>
        </c:ser>
        <c:ser>
          <c:idx val="5"/>
          <c:order val="1"/>
          <c:tx>
            <c:strRef>
              <c:f>元データ!$A$16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9-D97E-4599-8CC5-A971EB9FFBB3}"/>
                </c:ext>
              </c:extLst>
            </c:dLbl>
            <c:dLbl>
              <c:idx val="1"/>
              <c:delete val="1"/>
              <c:extLst>
                <c:ext xmlns:c15="http://schemas.microsoft.com/office/drawing/2012/chart" uri="{CE6537A1-D6FC-4f65-9D91-7224C49458BB}"/>
                <c:ext xmlns:c16="http://schemas.microsoft.com/office/drawing/2014/chart" uri="{C3380CC4-5D6E-409C-BE32-E72D297353CC}">
                  <c16:uniqueId val="{00000018-D97E-4599-8CC5-A971EB9FFBB3}"/>
                </c:ext>
              </c:extLst>
            </c:dLbl>
            <c:dLbl>
              <c:idx val="2"/>
              <c:delete val="1"/>
              <c:extLst>
                <c:ext xmlns:c15="http://schemas.microsoft.com/office/drawing/2012/chart" uri="{CE6537A1-D6FC-4f65-9D91-7224C49458BB}"/>
                <c:ext xmlns:c16="http://schemas.microsoft.com/office/drawing/2014/chart" uri="{C3380CC4-5D6E-409C-BE32-E72D297353CC}">
                  <c16:uniqueId val="{00000017-D97E-4599-8CC5-A971EB9FFBB3}"/>
                </c:ext>
              </c:extLst>
            </c:dLbl>
            <c:dLbl>
              <c:idx val="3"/>
              <c:delete val="1"/>
              <c:extLst>
                <c:ext xmlns:c15="http://schemas.microsoft.com/office/drawing/2012/chart" uri="{CE6537A1-D6FC-4f65-9D91-7224C49458BB}"/>
                <c:ext xmlns:c16="http://schemas.microsoft.com/office/drawing/2014/chart" uri="{C3380CC4-5D6E-409C-BE32-E72D297353CC}">
                  <c16:uniqueId val="{00000016-D97E-4599-8CC5-A971EB9FFBB3}"/>
                </c:ext>
              </c:extLst>
            </c:dLbl>
            <c:dLbl>
              <c:idx val="4"/>
              <c:delete val="1"/>
              <c:extLst>
                <c:ext xmlns:c15="http://schemas.microsoft.com/office/drawing/2012/chart" uri="{CE6537A1-D6FC-4f65-9D91-7224C49458BB}"/>
                <c:ext xmlns:c16="http://schemas.microsoft.com/office/drawing/2014/chart" uri="{C3380CC4-5D6E-409C-BE32-E72D297353CC}">
                  <c16:uniqueId val="{00000015-D97E-4599-8CC5-A971EB9FFBB3}"/>
                </c:ext>
              </c:extLst>
            </c:dLbl>
            <c:dLbl>
              <c:idx val="5"/>
              <c:delete val="1"/>
              <c:extLst>
                <c:ext xmlns:c15="http://schemas.microsoft.com/office/drawing/2012/chart" uri="{CE6537A1-D6FC-4f65-9D91-7224C49458BB}"/>
                <c:ext xmlns:c16="http://schemas.microsoft.com/office/drawing/2014/chart" uri="{C3380CC4-5D6E-409C-BE32-E72D297353CC}">
                  <c16:uniqueId val="{00000014-D97E-4599-8CC5-A971EB9FFBB3}"/>
                </c:ext>
              </c:extLst>
            </c:dLbl>
            <c:dLbl>
              <c:idx val="6"/>
              <c:delete val="1"/>
              <c:extLst>
                <c:ext xmlns:c15="http://schemas.microsoft.com/office/drawing/2012/chart" uri="{CE6537A1-D6FC-4f65-9D91-7224C49458BB}"/>
                <c:ext xmlns:c16="http://schemas.microsoft.com/office/drawing/2014/chart" uri="{C3380CC4-5D6E-409C-BE32-E72D297353CC}">
                  <c16:uniqueId val="{00000013-D97E-4599-8CC5-A971EB9FFBB3}"/>
                </c:ext>
              </c:extLst>
            </c:dLbl>
            <c:dLbl>
              <c:idx val="7"/>
              <c:delete val="1"/>
              <c:extLst>
                <c:ext xmlns:c15="http://schemas.microsoft.com/office/drawing/2012/chart" uri="{CE6537A1-D6FC-4f65-9D91-7224C49458BB}"/>
                <c:ext xmlns:c16="http://schemas.microsoft.com/office/drawing/2014/chart" uri="{C3380CC4-5D6E-409C-BE32-E72D297353CC}">
                  <c16:uniqueId val="{00000012-D97E-4599-8CC5-A971EB9FFBB3}"/>
                </c:ext>
              </c:extLst>
            </c:dLbl>
            <c:dLbl>
              <c:idx val="8"/>
              <c:delete val="1"/>
              <c:extLst>
                <c:ext xmlns:c15="http://schemas.microsoft.com/office/drawing/2012/chart" uri="{CE6537A1-D6FC-4f65-9D91-7224C49458BB}"/>
                <c:ext xmlns:c16="http://schemas.microsoft.com/office/drawing/2014/chart" uri="{C3380CC4-5D6E-409C-BE32-E72D297353CC}">
                  <c16:uniqueId val="{00000011-D97E-4599-8CC5-A971EB9FFBB3}"/>
                </c:ext>
              </c:extLst>
            </c:dLbl>
            <c:dLbl>
              <c:idx val="9"/>
              <c:delete val="1"/>
              <c:extLst>
                <c:ext xmlns:c15="http://schemas.microsoft.com/office/drawing/2012/chart" uri="{CE6537A1-D6FC-4f65-9D91-7224C49458BB}"/>
                <c:ext xmlns:c16="http://schemas.microsoft.com/office/drawing/2014/chart" uri="{C3380CC4-5D6E-409C-BE32-E72D297353CC}">
                  <c16:uniqueId val="{00000010-D97E-4599-8CC5-A971EB9FFBB3}"/>
                </c:ext>
              </c:extLst>
            </c:dLbl>
            <c:dLbl>
              <c:idx val="10"/>
              <c:delete val="1"/>
              <c:extLst>
                <c:ext xmlns:c15="http://schemas.microsoft.com/office/drawing/2012/chart" uri="{CE6537A1-D6FC-4f65-9D91-7224C49458BB}"/>
                <c:ext xmlns:c16="http://schemas.microsoft.com/office/drawing/2014/chart" uri="{C3380CC4-5D6E-409C-BE32-E72D297353CC}">
                  <c16:uniqueId val="{0000001A-D97E-4599-8CC5-A971EB9FFBB3}"/>
                </c:ext>
              </c:extLst>
            </c:dLbl>
            <c:dLbl>
              <c:idx val="11"/>
              <c:delete val="1"/>
              <c:extLst>
                <c:ext xmlns:c15="http://schemas.microsoft.com/office/drawing/2012/chart" uri="{CE6537A1-D6FC-4f65-9D91-7224C49458BB}"/>
                <c:ext xmlns:c16="http://schemas.microsoft.com/office/drawing/2014/chart" uri="{C3380CC4-5D6E-409C-BE32-E72D297353CC}">
                  <c16:uniqueId val="{0000001D-D97E-4599-8CC5-A971EB9FFBB3}"/>
                </c:ext>
              </c:extLst>
            </c:dLbl>
            <c:dLbl>
              <c:idx val="12"/>
              <c:delete val="1"/>
              <c:extLst>
                <c:ext xmlns:c15="http://schemas.microsoft.com/office/drawing/2012/chart" uri="{CE6537A1-D6FC-4f65-9D91-7224C49458BB}"/>
                <c:ext xmlns:c16="http://schemas.microsoft.com/office/drawing/2014/chart" uri="{C3380CC4-5D6E-409C-BE32-E72D297353CC}">
                  <c16:uniqueId val="{0000001C-D97E-4599-8CC5-A971EB9FFBB3}"/>
                </c:ext>
              </c:extLst>
            </c:dLbl>
            <c:dLbl>
              <c:idx val="13"/>
              <c:delete val="1"/>
              <c:extLst>
                <c:ext xmlns:c15="http://schemas.microsoft.com/office/drawing/2012/chart" uri="{CE6537A1-D6FC-4f65-9D91-7224C49458BB}"/>
                <c:ext xmlns:c16="http://schemas.microsoft.com/office/drawing/2014/chart" uri="{C3380CC4-5D6E-409C-BE32-E72D297353CC}">
                  <c16:uniqueId val="{0000000D-D97E-4599-8CC5-A971EB9FFBB3}"/>
                </c:ext>
              </c:extLst>
            </c:dLbl>
            <c:dLbl>
              <c:idx val="14"/>
              <c:layout>
                <c:manualLayout>
                  <c:x val="4.738101000830567E-2"/>
                  <c:y val="3.2945646946146061E-3"/>
                </c:manualLayout>
              </c:layout>
              <c:numFmt formatCode="#,##0_);[Red]\(#,##0\)" sourceLinked="0"/>
              <c:spPr>
                <a:noFill/>
                <a:ln>
                  <a:noFill/>
                </a:ln>
                <a:effectLst/>
              </c:spPr>
              <c:txPr>
                <a:bodyPr wrap="square" lIns="38100" tIns="19050" rIns="38100" bIns="19050" anchor="ctr">
                  <a:spAutoFit/>
                </a:bodyPr>
                <a:lstStyle/>
                <a:p>
                  <a:pPr>
                    <a:defRPr lang="ja-JP" sz="900"/>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97E-4599-8CC5-A971EB9FFBB3}"/>
                </c:ext>
              </c:extLst>
            </c:dLbl>
            <c:numFmt formatCode="#,##0_);[Red]\(#,##0\)" sourceLinked="0"/>
            <c:spPr>
              <a:noFill/>
              <a:ln>
                <a:noFill/>
              </a:ln>
              <a:effectLst/>
            </c:spPr>
            <c:txPr>
              <a:bodyPr wrap="square" lIns="38100" tIns="19050" rIns="38100" bIns="19050" anchor="ctr">
                <a:spAutoFit/>
              </a:bodyPr>
              <a:lstStyle/>
              <a:p>
                <a:pPr>
                  <a:defRPr lang="ja-JP"/>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元データ!$B$10:$P$10</c:f>
              <c:strCache>
                <c:ptCount val="15"/>
                <c:pt idx="0">
                  <c:v>2010年</c:v>
                </c:pt>
                <c:pt idx="1">
                  <c:v>2011年</c:v>
                </c:pt>
                <c:pt idx="2">
                  <c:v>2012年</c:v>
                </c:pt>
                <c:pt idx="3">
                  <c:v>2013年</c:v>
                </c:pt>
                <c:pt idx="4">
                  <c:v>2014年</c:v>
                </c:pt>
                <c:pt idx="5">
                  <c:v>2015年</c:v>
                </c:pt>
                <c:pt idx="6">
                  <c:v>2016年</c:v>
                </c:pt>
                <c:pt idx="7">
                  <c:v>2017年</c:v>
                </c:pt>
                <c:pt idx="8">
                  <c:v>2018年</c:v>
                </c:pt>
                <c:pt idx="9">
                  <c:v>2019年</c:v>
                </c:pt>
                <c:pt idx="10">
                  <c:v>2020年</c:v>
                </c:pt>
                <c:pt idx="11">
                  <c:v>2021年</c:v>
                </c:pt>
                <c:pt idx="12">
                  <c:v>2022年</c:v>
                </c:pt>
                <c:pt idx="13">
                  <c:v>2023年</c:v>
                </c:pt>
                <c:pt idx="14">
                  <c:v>2024年</c:v>
                </c:pt>
              </c:strCache>
            </c:strRef>
          </c:cat>
          <c:val>
            <c:numRef>
              <c:f>元データ!$B$16:$P$16</c:f>
              <c:numCache>
                <c:formatCode>0</c:formatCode>
                <c:ptCount val="15"/>
                <c:pt idx="0">
                  <c:v>234.9</c:v>
                </c:pt>
                <c:pt idx="1">
                  <c:v>158.30000000000001</c:v>
                </c:pt>
                <c:pt idx="2">
                  <c:v>202.8</c:v>
                </c:pt>
                <c:pt idx="3">
                  <c:v>262.5</c:v>
                </c:pt>
                <c:pt idx="4">
                  <c:v>375.8</c:v>
                </c:pt>
                <c:pt idx="5">
                  <c:v>716.4</c:v>
                </c:pt>
                <c:pt idx="6">
                  <c:v>940</c:v>
                </c:pt>
                <c:pt idx="7">
                  <c:v>1110</c:v>
                </c:pt>
                <c:pt idx="8">
                  <c:v>1142</c:v>
                </c:pt>
                <c:pt idx="9">
                  <c:v>1231</c:v>
                </c:pt>
                <c:pt idx="10">
                  <c:v>159</c:v>
                </c:pt>
                <c:pt idx="11" formatCode="General">
                  <c:v>9</c:v>
                </c:pt>
                <c:pt idx="12" formatCode="General">
                  <c:v>150</c:v>
                </c:pt>
                <c:pt idx="13" formatCode="General">
                  <c:v>980</c:v>
                </c:pt>
                <c:pt idx="14" formatCode="General">
                  <c:v>1464</c:v>
                </c:pt>
              </c:numCache>
            </c:numRef>
          </c:val>
          <c:extLst>
            <c:ext xmlns:c16="http://schemas.microsoft.com/office/drawing/2014/chart" uri="{C3380CC4-5D6E-409C-BE32-E72D297353CC}">
              <c16:uniqueId val="{00000001-D97E-4599-8CC5-A971EB9FFBB3}"/>
            </c:ext>
          </c:extLst>
        </c:ser>
        <c:dLbls>
          <c:showLegendKey val="0"/>
          <c:showVal val="0"/>
          <c:showCatName val="0"/>
          <c:showSerName val="0"/>
          <c:showPercent val="0"/>
          <c:showBubbleSize val="0"/>
        </c:dLbls>
        <c:gapWidth val="150"/>
        <c:axId val="103047168"/>
        <c:axId val="103048704"/>
      </c:barChart>
      <c:catAx>
        <c:axId val="103047168"/>
        <c:scaling>
          <c:orientation val="minMax"/>
        </c:scaling>
        <c:delete val="1"/>
        <c:axPos val="b"/>
        <c:numFmt formatCode="General" sourceLinked="1"/>
        <c:majorTickMark val="out"/>
        <c:minorTickMark val="none"/>
        <c:tickLblPos val="nextTo"/>
        <c:crossAx val="103048704"/>
        <c:crosses val="autoZero"/>
        <c:auto val="1"/>
        <c:lblAlgn val="ctr"/>
        <c:lblOffset val="100"/>
        <c:noMultiLvlLbl val="0"/>
      </c:catAx>
      <c:valAx>
        <c:axId val="103048704"/>
        <c:scaling>
          <c:orientation val="minMax"/>
          <c:max val="4000"/>
          <c:min val="0"/>
        </c:scaling>
        <c:delete val="0"/>
        <c:axPos val="l"/>
        <c:majorGridlines/>
        <c:numFmt formatCode="#,##0_);[Red]\(#,##0\)" sourceLinked="1"/>
        <c:majorTickMark val="out"/>
        <c:minorTickMark val="none"/>
        <c:tickLblPos val="nextTo"/>
        <c:txPr>
          <a:bodyPr/>
          <a:lstStyle/>
          <a:p>
            <a:pPr>
              <a:defRPr lang="ja-JP" sz="700"/>
            </a:pPr>
            <a:endParaRPr lang="ja-JP"/>
          </a:p>
        </c:txPr>
        <c:crossAx val="103047168"/>
        <c:crosses val="autoZero"/>
        <c:crossBetween val="between"/>
        <c:majorUnit val="1000"/>
      </c:valAx>
    </c:plotArea>
    <c:legend>
      <c:legendPos val="b"/>
      <c:layout>
        <c:manualLayout>
          <c:xMode val="edge"/>
          <c:yMode val="edge"/>
          <c:x val="8.2608695652173908E-2"/>
          <c:y val="0.75072401194777516"/>
          <c:w val="0.9"/>
          <c:h val="6.7568136236282494E-2"/>
        </c:manualLayout>
      </c:layout>
      <c:overlay val="1"/>
      <c:spPr>
        <a:noFill/>
        <a:ln>
          <a:noFill/>
        </a:ln>
      </c:spPr>
      <c:txPr>
        <a:bodyPr/>
        <a:lstStyle/>
        <a:p>
          <a:pPr>
            <a:defRPr lang="ja-JP" sz="550">
              <a:latin typeface="游ゴシック 本文"/>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1-BE6F-4066-89B6-2D2C2BE07A60}"/>
              </c:ext>
            </c:extLst>
          </c:dPt>
          <c:dPt>
            <c:idx val="1"/>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BE6F-4066-89B6-2D2C2BE07A60}"/>
              </c:ext>
            </c:extLst>
          </c:dPt>
          <c:dPt>
            <c:idx val="2"/>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BE6F-4066-89B6-2D2C2BE07A60}"/>
              </c:ext>
            </c:extLst>
          </c:dPt>
          <c:dPt>
            <c:idx val="3"/>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7-BE6F-4066-89B6-2D2C2BE07A60}"/>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9-BE6F-4066-89B6-2D2C2BE07A60}"/>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B-BE6F-4066-89B6-2D2C2BE07A60}"/>
              </c:ext>
            </c:extLst>
          </c:dPt>
          <c:dLbls>
            <c:dLbl>
              <c:idx val="1"/>
              <c:layout>
                <c:manualLayout>
                  <c:x val="-1.1137927889371487E-2"/>
                  <c:y val="2.10392622452922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6F-4066-89B6-2D2C2BE07A60}"/>
                </c:ext>
              </c:extLst>
            </c:dLbl>
            <c:dLbl>
              <c:idx val="2"/>
              <c:layout>
                <c:manualLayout>
                  <c:x val="5.1048246445920016E-17"/>
                  <c:y val="1.40261748301948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6F-4066-89B6-2D2C2BE07A60}"/>
                </c:ext>
              </c:extLst>
            </c:dLbl>
            <c:dLbl>
              <c:idx val="4"/>
              <c:layout>
                <c:manualLayout>
                  <c:x val="4.1206953382319618E-2"/>
                  <c:y val="5.57692441401125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6F-4066-89B6-2D2C2BE07A60}"/>
                </c:ext>
              </c:extLst>
            </c:dLbl>
            <c:dLbl>
              <c:idx val="5"/>
              <c:layout>
                <c:manualLayout>
                  <c:x val="1.211969217127052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6F-4066-89B6-2D2C2BE07A60}"/>
                </c:ext>
              </c:extLst>
            </c:dLbl>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Sheet1!$A$2:$F$2</c:f>
              <c:strCache>
                <c:ptCount val="6"/>
                <c:pt idx="0">
                  <c:v>R2</c:v>
                </c:pt>
                <c:pt idx="1">
                  <c:v>R3</c:v>
                </c:pt>
                <c:pt idx="2">
                  <c:v>R4</c:v>
                </c:pt>
                <c:pt idx="3">
                  <c:v>R5</c:v>
                </c:pt>
                <c:pt idx="4">
                  <c:v>R6</c:v>
                </c:pt>
                <c:pt idx="5">
                  <c:v>R7</c:v>
                </c:pt>
              </c:strCache>
            </c:strRef>
          </c:cat>
          <c:val>
            <c:numRef>
              <c:f>Sheet1!$A$3:$F$3</c:f>
              <c:numCache>
                <c:formatCode>General</c:formatCode>
                <c:ptCount val="6"/>
                <c:pt idx="0">
                  <c:v>22</c:v>
                </c:pt>
                <c:pt idx="1">
                  <c:v>15</c:v>
                </c:pt>
                <c:pt idx="2">
                  <c:v>14</c:v>
                </c:pt>
                <c:pt idx="3">
                  <c:v>26</c:v>
                </c:pt>
                <c:pt idx="4">
                  <c:v>41</c:v>
                </c:pt>
                <c:pt idx="5">
                  <c:v>45</c:v>
                </c:pt>
              </c:numCache>
            </c:numRef>
          </c:val>
          <c:extLst>
            <c:ext xmlns:c16="http://schemas.microsoft.com/office/drawing/2014/chart" uri="{C3380CC4-5D6E-409C-BE32-E72D297353CC}">
              <c16:uniqueId val="{0000000C-BE6F-4066-89B6-2D2C2BE07A60}"/>
            </c:ext>
          </c:extLst>
        </c:ser>
        <c:dLbls>
          <c:showLegendKey val="0"/>
          <c:showVal val="0"/>
          <c:showCatName val="0"/>
          <c:showSerName val="0"/>
          <c:showPercent val="0"/>
          <c:showBubbleSize val="0"/>
        </c:dLbls>
        <c:gapWidth val="219"/>
        <c:overlap val="-27"/>
        <c:axId val="145141487"/>
        <c:axId val="145141903"/>
      </c:barChart>
      <c:catAx>
        <c:axId val="145141487"/>
        <c:scaling>
          <c:orientation val="minMax"/>
        </c:scaling>
        <c:delete val="0"/>
        <c:axPos val="b"/>
        <c:numFmt formatCode="General" sourceLinked="1"/>
        <c:majorTickMark val="none"/>
        <c:minorTickMark val="none"/>
        <c:tickLblPos val="nextTo"/>
        <c:spPr>
          <a:noFill/>
          <a:ln w="3175" cap="flat" cmpd="sng" algn="ctr">
            <a:solidFill>
              <a:sysClr val="windowText" lastClr="000000"/>
            </a:solidFill>
            <a:round/>
          </a:ln>
          <a:effectLst/>
        </c:spPr>
        <c:txPr>
          <a:bodyPr rot="-60000000" spcFirstLastPara="1" vertOverflow="ellipsis" vert="horz" wrap="square" anchor="ctr" anchorCtr="1"/>
          <a:lstStyle/>
          <a:p>
            <a:pPr>
              <a:defRPr sz="6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45141903"/>
        <c:crosses val="autoZero"/>
        <c:auto val="1"/>
        <c:lblAlgn val="ctr"/>
        <c:lblOffset val="100"/>
        <c:noMultiLvlLbl val="0"/>
      </c:catAx>
      <c:valAx>
        <c:axId val="14514190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crossAx val="14514148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514498556236543E-2"/>
          <c:y val="7.9296919567267005E-2"/>
          <c:w val="0.75484699618986917"/>
          <c:h val="0.78195787897485036"/>
        </c:manualLayout>
      </c:layout>
      <c:barChart>
        <c:barDir val="col"/>
        <c:grouping val="stacked"/>
        <c:varyColors val="0"/>
        <c:ser>
          <c:idx val="0"/>
          <c:order val="0"/>
          <c:tx>
            <c:strRef>
              <c:f>Sheet1!$A$3</c:f>
              <c:strCache>
                <c:ptCount val="1"/>
                <c:pt idx="0">
                  <c:v>5月</c:v>
                </c:pt>
              </c:strCache>
            </c:strRef>
          </c:tx>
          <c:spPr>
            <a:solidFill>
              <a:schemeClr val="accent1"/>
            </a:solidFill>
            <a:ln>
              <a:noFill/>
            </a:ln>
            <a:effectLst/>
          </c:spPr>
          <c:invertIfNegative val="0"/>
          <c:cat>
            <c:strRef>
              <c:f>Sheet1!$C$11:$C$15</c:f>
              <c:strCache>
                <c:ptCount val="5"/>
                <c:pt idx="0">
                  <c:v>R7 ※速報値</c:v>
                </c:pt>
                <c:pt idx="1">
                  <c:v>R6</c:v>
                </c:pt>
                <c:pt idx="2">
                  <c:v>R5</c:v>
                </c:pt>
                <c:pt idx="3">
                  <c:v>R4</c:v>
                </c:pt>
                <c:pt idx="4">
                  <c:v>R3</c:v>
                </c:pt>
              </c:strCache>
            </c:strRef>
          </c:cat>
          <c:val>
            <c:numRef>
              <c:f>(Sheet1!$B$3,Sheet1!$D$3:$G$3)</c:f>
              <c:numCache>
                <c:formatCode>#,##0;[Red]#,##0</c:formatCode>
                <c:ptCount val="5"/>
                <c:pt idx="0">
                  <c:v>131</c:v>
                </c:pt>
                <c:pt idx="1">
                  <c:v>157</c:v>
                </c:pt>
                <c:pt idx="2">
                  <c:v>201</c:v>
                </c:pt>
                <c:pt idx="3">
                  <c:v>169</c:v>
                </c:pt>
                <c:pt idx="4">
                  <c:v>63</c:v>
                </c:pt>
              </c:numCache>
            </c:numRef>
          </c:val>
          <c:extLst>
            <c:ext xmlns:c16="http://schemas.microsoft.com/office/drawing/2014/chart" uri="{C3380CC4-5D6E-409C-BE32-E72D297353CC}">
              <c16:uniqueId val="{00000000-8B08-4E82-A93A-669D45C3B9C5}"/>
            </c:ext>
          </c:extLst>
        </c:ser>
        <c:ser>
          <c:idx val="1"/>
          <c:order val="1"/>
          <c:tx>
            <c:strRef>
              <c:f>Sheet1!$A$4</c:f>
              <c:strCache>
                <c:ptCount val="1"/>
                <c:pt idx="0">
                  <c:v>6月</c:v>
                </c:pt>
              </c:strCache>
            </c:strRef>
          </c:tx>
          <c:spPr>
            <a:solidFill>
              <a:schemeClr val="accent2"/>
            </a:solidFill>
            <a:ln>
              <a:noFill/>
            </a:ln>
            <a:effectLst/>
          </c:spPr>
          <c:invertIfNegative val="0"/>
          <c:cat>
            <c:strRef>
              <c:f>Sheet1!$C$11:$C$15</c:f>
              <c:strCache>
                <c:ptCount val="5"/>
                <c:pt idx="0">
                  <c:v>R7 ※速報値</c:v>
                </c:pt>
                <c:pt idx="1">
                  <c:v>R6</c:v>
                </c:pt>
                <c:pt idx="2">
                  <c:v>R5</c:v>
                </c:pt>
                <c:pt idx="3">
                  <c:v>R4</c:v>
                </c:pt>
                <c:pt idx="4">
                  <c:v>R3</c:v>
                </c:pt>
              </c:strCache>
            </c:strRef>
          </c:cat>
          <c:val>
            <c:numRef>
              <c:f>(Sheet1!$B$4,Sheet1!$D$4:$G$4)</c:f>
              <c:numCache>
                <c:formatCode>#,##0;[Red]#,##0</c:formatCode>
                <c:ptCount val="5"/>
                <c:pt idx="0">
                  <c:v>1217</c:v>
                </c:pt>
                <c:pt idx="1">
                  <c:v>425</c:v>
                </c:pt>
                <c:pt idx="2">
                  <c:v>456</c:v>
                </c:pt>
                <c:pt idx="3">
                  <c:v>991</c:v>
                </c:pt>
                <c:pt idx="4">
                  <c:v>335</c:v>
                </c:pt>
              </c:numCache>
            </c:numRef>
          </c:val>
          <c:extLst>
            <c:ext xmlns:c16="http://schemas.microsoft.com/office/drawing/2014/chart" uri="{C3380CC4-5D6E-409C-BE32-E72D297353CC}">
              <c16:uniqueId val="{00000001-8B08-4E82-A93A-669D45C3B9C5}"/>
            </c:ext>
          </c:extLst>
        </c:ser>
        <c:ser>
          <c:idx val="2"/>
          <c:order val="2"/>
          <c:tx>
            <c:strRef>
              <c:f>Sheet1!$A$5</c:f>
              <c:strCache>
                <c:ptCount val="1"/>
                <c:pt idx="0">
                  <c:v>7月</c:v>
                </c:pt>
              </c:strCache>
            </c:strRef>
          </c:tx>
          <c:spPr>
            <a:solidFill>
              <a:schemeClr val="accent3"/>
            </a:solidFill>
            <a:ln>
              <a:noFill/>
            </a:ln>
            <a:effectLst/>
          </c:spPr>
          <c:invertIfNegative val="0"/>
          <c:cat>
            <c:strRef>
              <c:f>Sheet1!$C$11:$C$15</c:f>
              <c:strCache>
                <c:ptCount val="5"/>
                <c:pt idx="0">
                  <c:v>R7 ※速報値</c:v>
                </c:pt>
                <c:pt idx="1">
                  <c:v>R6</c:v>
                </c:pt>
                <c:pt idx="2">
                  <c:v>R5</c:v>
                </c:pt>
                <c:pt idx="3">
                  <c:v>R4</c:v>
                </c:pt>
                <c:pt idx="4">
                  <c:v>R3</c:v>
                </c:pt>
              </c:strCache>
            </c:strRef>
          </c:cat>
          <c:val>
            <c:numRef>
              <c:f>(Sheet1!$B$5,Sheet1!$D$5:$G$5)</c:f>
              <c:numCache>
                <c:formatCode>#,##0;[Red]#,##0</c:formatCode>
                <c:ptCount val="5"/>
                <c:pt idx="0">
                  <c:v>2864</c:v>
                </c:pt>
                <c:pt idx="1">
                  <c:v>3342</c:v>
                </c:pt>
                <c:pt idx="2">
                  <c:v>2353</c:v>
                </c:pt>
                <c:pt idx="3">
                  <c:v>1738</c:v>
                </c:pt>
                <c:pt idx="4">
                  <c:v>1288</c:v>
                </c:pt>
              </c:numCache>
            </c:numRef>
          </c:val>
          <c:extLst>
            <c:ext xmlns:c16="http://schemas.microsoft.com/office/drawing/2014/chart" uri="{C3380CC4-5D6E-409C-BE32-E72D297353CC}">
              <c16:uniqueId val="{00000002-8B08-4E82-A93A-669D45C3B9C5}"/>
            </c:ext>
          </c:extLst>
        </c:ser>
        <c:ser>
          <c:idx val="3"/>
          <c:order val="3"/>
          <c:tx>
            <c:strRef>
              <c:f>Sheet1!$A$6</c:f>
              <c:strCache>
                <c:ptCount val="1"/>
                <c:pt idx="0">
                  <c:v>8月</c:v>
                </c:pt>
              </c:strCache>
            </c:strRef>
          </c:tx>
          <c:spPr>
            <a:solidFill>
              <a:schemeClr val="accent4"/>
            </a:solidFill>
            <a:ln>
              <a:noFill/>
            </a:ln>
            <a:effectLst/>
          </c:spPr>
          <c:invertIfNegative val="0"/>
          <c:cat>
            <c:strRef>
              <c:f>Sheet1!$C$11:$C$15</c:f>
              <c:strCache>
                <c:ptCount val="5"/>
                <c:pt idx="0">
                  <c:v>R7 ※速報値</c:v>
                </c:pt>
                <c:pt idx="1">
                  <c:v>R6</c:v>
                </c:pt>
                <c:pt idx="2">
                  <c:v>R5</c:v>
                </c:pt>
                <c:pt idx="3">
                  <c:v>R4</c:v>
                </c:pt>
                <c:pt idx="4">
                  <c:v>R3</c:v>
                </c:pt>
              </c:strCache>
            </c:strRef>
          </c:cat>
          <c:val>
            <c:numRef>
              <c:f>(Sheet1!$B$6,Sheet1!$D$6:$G$6)</c:f>
              <c:numCache>
                <c:formatCode>#,##0;[Red]#,##0</c:formatCode>
                <c:ptCount val="5"/>
                <c:pt idx="0">
                  <c:v>2653</c:v>
                </c:pt>
                <c:pt idx="1">
                  <c:v>2406</c:v>
                </c:pt>
                <c:pt idx="2">
                  <c:v>2233</c:v>
                </c:pt>
                <c:pt idx="3">
                  <c:v>1309</c:v>
                </c:pt>
                <c:pt idx="4">
                  <c:v>1016</c:v>
                </c:pt>
              </c:numCache>
            </c:numRef>
          </c:val>
          <c:extLst>
            <c:ext xmlns:c16="http://schemas.microsoft.com/office/drawing/2014/chart" uri="{C3380CC4-5D6E-409C-BE32-E72D297353CC}">
              <c16:uniqueId val="{00000003-8B08-4E82-A93A-669D45C3B9C5}"/>
            </c:ext>
          </c:extLst>
        </c:ser>
        <c:ser>
          <c:idx val="4"/>
          <c:order val="4"/>
          <c:tx>
            <c:strRef>
              <c:f>Sheet1!$A$7</c:f>
              <c:strCache>
                <c:ptCount val="1"/>
                <c:pt idx="0">
                  <c:v>9月</c:v>
                </c:pt>
              </c:strCache>
            </c:strRef>
          </c:tx>
          <c:spPr>
            <a:solidFill>
              <a:schemeClr val="accent5"/>
            </a:solidFill>
            <a:ln>
              <a:noFill/>
            </a:ln>
            <a:effectLst/>
          </c:spPr>
          <c:invertIfNegative val="0"/>
          <c:cat>
            <c:strRef>
              <c:f>Sheet1!$C$11:$C$15</c:f>
              <c:strCache>
                <c:ptCount val="5"/>
                <c:pt idx="0">
                  <c:v>R7 ※速報値</c:v>
                </c:pt>
                <c:pt idx="1">
                  <c:v>R6</c:v>
                </c:pt>
                <c:pt idx="2">
                  <c:v>R5</c:v>
                </c:pt>
                <c:pt idx="3">
                  <c:v>R4</c:v>
                </c:pt>
                <c:pt idx="4">
                  <c:v>R3</c:v>
                </c:pt>
              </c:strCache>
            </c:strRef>
          </c:cat>
          <c:val>
            <c:numRef>
              <c:f>(Sheet1!$B$7,Sheet1!$D$7:$G$7)</c:f>
              <c:numCache>
                <c:formatCode>#,##0;[Red]#,##0</c:formatCode>
                <c:ptCount val="5"/>
                <c:pt idx="0">
                  <c:v>753</c:v>
                </c:pt>
                <c:pt idx="1">
                  <c:v>923</c:v>
                </c:pt>
                <c:pt idx="2">
                  <c:v>708</c:v>
                </c:pt>
                <c:pt idx="3">
                  <c:v>421</c:v>
                </c:pt>
                <c:pt idx="4">
                  <c:v>142</c:v>
                </c:pt>
              </c:numCache>
            </c:numRef>
          </c:val>
          <c:extLst>
            <c:ext xmlns:c16="http://schemas.microsoft.com/office/drawing/2014/chart" uri="{C3380CC4-5D6E-409C-BE32-E72D297353CC}">
              <c16:uniqueId val="{00000004-8B08-4E82-A93A-669D45C3B9C5}"/>
            </c:ext>
          </c:extLst>
        </c:ser>
        <c:dLbls>
          <c:showLegendKey val="0"/>
          <c:showVal val="0"/>
          <c:showCatName val="0"/>
          <c:showSerName val="0"/>
          <c:showPercent val="0"/>
          <c:showBubbleSize val="0"/>
        </c:dLbls>
        <c:gapWidth val="219"/>
        <c:overlap val="100"/>
        <c:axId val="516430623"/>
        <c:axId val="516426879"/>
      </c:barChart>
      <c:lineChart>
        <c:grouping val="standard"/>
        <c:varyColors val="0"/>
        <c:ser>
          <c:idx val="5"/>
          <c:order val="5"/>
          <c:tx>
            <c:strRef>
              <c:f>Sheet1!$A$8</c:f>
              <c:strCache>
                <c:ptCount val="1"/>
                <c:pt idx="0">
                  <c:v>計</c:v>
                </c:pt>
              </c:strCache>
            </c:strRef>
          </c:tx>
          <c:spPr>
            <a:ln w="28575" cap="rnd">
              <a:solidFill>
                <a:schemeClr val="accent6"/>
              </a:solidFill>
              <a:round/>
            </a:ln>
            <a:effectLst/>
          </c:spPr>
          <c:marker>
            <c:symbol val="square"/>
            <c:size val="3"/>
            <c:spPr>
              <a:solidFill>
                <a:schemeClr val="accent6"/>
              </a:solidFill>
              <a:ln w="9525">
                <a:solidFill>
                  <a:schemeClr val="accent6"/>
                </a:solidFill>
              </a:ln>
              <a:effectLst/>
            </c:spPr>
          </c:marker>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4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(Sheet1!$B$8,Sheet1!$D$8:$G$8)</c:f>
              <c:numCache>
                <c:formatCode>#,##0;[Red]#,##0</c:formatCode>
                <c:ptCount val="5"/>
                <c:pt idx="0">
                  <c:v>7618</c:v>
                </c:pt>
                <c:pt idx="1">
                  <c:v>7253</c:v>
                </c:pt>
                <c:pt idx="2">
                  <c:v>5951</c:v>
                </c:pt>
                <c:pt idx="3">
                  <c:v>4628</c:v>
                </c:pt>
                <c:pt idx="4">
                  <c:v>2844</c:v>
                </c:pt>
              </c:numCache>
            </c:numRef>
          </c:val>
          <c:smooth val="0"/>
          <c:extLst>
            <c:ext xmlns:c16="http://schemas.microsoft.com/office/drawing/2014/chart" uri="{C3380CC4-5D6E-409C-BE32-E72D297353CC}">
              <c16:uniqueId val="{00000005-8B08-4E82-A93A-669D45C3B9C5}"/>
            </c:ext>
          </c:extLst>
        </c:ser>
        <c:dLbls>
          <c:showLegendKey val="0"/>
          <c:showVal val="0"/>
          <c:showCatName val="0"/>
          <c:showSerName val="0"/>
          <c:showPercent val="0"/>
          <c:showBubbleSize val="0"/>
        </c:dLbls>
        <c:marker val="1"/>
        <c:smooth val="0"/>
        <c:axId val="516430623"/>
        <c:axId val="516426879"/>
      </c:lineChart>
      <c:catAx>
        <c:axId val="516430623"/>
        <c:scaling>
          <c:orientation val="maxMin"/>
        </c:scaling>
        <c:delete val="0"/>
        <c:axPos val="b"/>
        <c:numFmt formatCode="General" sourceLinked="1"/>
        <c:majorTickMark val="none"/>
        <c:minorTickMark val="none"/>
        <c:tickLblPos val="nextTo"/>
        <c:spPr>
          <a:noFill/>
          <a:ln w="3175" cap="flat" cmpd="sng" algn="ctr">
            <a:solidFill>
              <a:sysClr val="windowText" lastClr="000000"/>
            </a:solidFill>
            <a:round/>
          </a:ln>
          <a:effectLst/>
        </c:spPr>
        <c:txPr>
          <a:bodyPr rot="-60000000" spcFirstLastPara="1" vertOverflow="ellipsis" vert="horz" wrap="square" anchor="ctr" anchorCtr="1"/>
          <a:lstStyle/>
          <a:p>
            <a:pPr>
              <a:defRPr sz="400" b="0" i="0" u="none" strike="noStrike" kern="1200" baseline="0">
                <a:solidFill>
                  <a:sysClr val="windowText" lastClr="000000"/>
                </a:solidFill>
                <a:latin typeface="BIZ UDPゴシック" panose="020B0400000000000000" pitchFamily="50" charset="-128"/>
                <a:ea typeface="BIZ UDPゴシック" panose="020B0400000000000000" pitchFamily="50" charset="-128"/>
                <a:cs typeface="+mn-cs"/>
              </a:defRPr>
            </a:pPr>
            <a:endParaRPr lang="ja-JP"/>
          </a:p>
        </c:txPr>
        <c:crossAx val="516426879"/>
        <c:crosses val="autoZero"/>
        <c:auto val="1"/>
        <c:lblAlgn val="ctr"/>
        <c:lblOffset val="100"/>
        <c:noMultiLvlLbl val="0"/>
      </c:catAx>
      <c:valAx>
        <c:axId val="516426879"/>
        <c:scaling>
          <c:orientation val="minMax"/>
        </c:scaling>
        <c:delete val="1"/>
        <c:axPos val="r"/>
        <c:numFmt formatCode="#,##0;[Red]#,##0" sourceLinked="1"/>
        <c:majorTickMark val="none"/>
        <c:minorTickMark val="none"/>
        <c:tickLblPos val="nextTo"/>
        <c:crossAx val="516430623"/>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3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0.068</cdr:x>
      <cdr:y>0</cdr:y>
    </cdr:from>
    <cdr:to>
      <cdr:x>0.16592</cdr:x>
      <cdr:y>0.06493</cdr:y>
    </cdr:to>
    <cdr:sp macro="" textlink="">
      <cdr:nvSpPr>
        <cdr:cNvPr id="3" name="テキスト ボックス 2"/>
        <cdr:cNvSpPr txBox="1"/>
      </cdr:nvSpPr>
      <cdr:spPr>
        <a:xfrm xmlns:a="http://schemas.openxmlformats.org/drawingml/2006/main">
          <a:off x="158901" y="0"/>
          <a:ext cx="228819" cy="1420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500" dirty="0"/>
            <a:t>(</a:t>
          </a:r>
          <a:r>
            <a:rPr lang="ja-JP" altLang="en-US" sz="500" dirty="0"/>
            <a:t>万人</a:t>
          </a:r>
          <a:r>
            <a:rPr lang="en-US" altLang="ja-JP" sz="500" dirty="0"/>
            <a:t>)</a:t>
          </a:r>
          <a:endParaRPr lang="ja-JP" altLang="en-US" sz="5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551" cy="498002"/>
          </a:xfrm>
          <a:prstGeom prst="rect">
            <a:avLst/>
          </a:prstGeom>
        </p:spPr>
        <p:txBody>
          <a:bodyPr vert="horz" lIns="62911" tIns="31456" rIns="62911" bIns="31456" rtlCol="0"/>
          <a:lstStyle>
            <a:lvl1pPr algn="l">
              <a:defRPr sz="800"/>
            </a:lvl1pPr>
          </a:lstStyle>
          <a:p>
            <a:endParaRPr kumimoji="1" lang="ja-JP" altLang="en-US"/>
          </a:p>
        </p:txBody>
      </p:sp>
      <p:sp>
        <p:nvSpPr>
          <p:cNvPr id="3" name="日付プレースホルダー 2"/>
          <p:cNvSpPr>
            <a:spLocks noGrp="1"/>
          </p:cNvSpPr>
          <p:nvPr>
            <p:ph type="dt" idx="1"/>
          </p:nvPr>
        </p:nvSpPr>
        <p:spPr>
          <a:xfrm>
            <a:off x="3849954" y="0"/>
            <a:ext cx="2946636" cy="498002"/>
          </a:xfrm>
          <a:prstGeom prst="rect">
            <a:avLst/>
          </a:prstGeom>
        </p:spPr>
        <p:txBody>
          <a:bodyPr vert="horz" lIns="62911" tIns="31456" rIns="62911" bIns="31456" rtlCol="0"/>
          <a:lstStyle>
            <a:lvl1pPr algn="r">
              <a:defRPr sz="800"/>
            </a:lvl1pPr>
          </a:lstStyle>
          <a:p>
            <a:fld id="{7E397CDA-5885-455E-9374-469547E49349}" type="datetimeFigureOut">
              <a:rPr kumimoji="1" lang="ja-JP" altLang="en-US" smtClean="0"/>
              <a:t>2025/12/25</a:t>
            </a:fld>
            <a:endParaRPr kumimoji="1" lang="ja-JP" altLang="en-US"/>
          </a:p>
        </p:txBody>
      </p:sp>
      <p:sp>
        <p:nvSpPr>
          <p:cNvPr id="4" name="スライド イメージ プレースホルダー 3"/>
          <p:cNvSpPr>
            <a:spLocks noGrp="1" noRot="1" noChangeAspect="1"/>
          </p:cNvSpPr>
          <p:nvPr>
            <p:ph type="sldImg" idx="2"/>
          </p:nvPr>
        </p:nvSpPr>
        <p:spPr>
          <a:xfrm>
            <a:off x="1163638" y="1239838"/>
            <a:ext cx="4470400" cy="3352800"/>
          </a:xfrm>
          <a:prstGeom prst="rect">
            <a:avLst/>
          </a:prstGeom>
          <a:noFill/>
          <a:ln w="12700">
            <a:solidFill>
              <a:prstClr val="black"/>
            </a:solidFill>
          </a:ln>
        </p:spPr>
        <p:txBody>
          <a:bodyPr vert="horz" lIns="62911" tIns="31456" rIns="62911" bIns="31456" rtlCol="0" anchor="ctr"/>
          <a:lstStyle/>
          <a:p>
            <a:endParaRPr lang="ja-JP" altLang="en-US"/>
          </a:p>
        </p:txBody>
      </p:sp>
      <p:sp>
        <p:nvSpPr>
          <p:cNvPr id="5" name="ノート プレースホルダー 4"/>
          <p:cNvSpPr>
            <a:spLocks noGrp="1"/>
          </p:cNvSpPr>
          <p:nvPr>
            <p:ph type="body" sz="quarter" idx="3"/>
          </p:nvPr>
        </p:nvSpPr>
        <p:spPr>
          <a:xfrm>
            <a:off x="679659" y="4778184"/>
            <a:ext cx="5438358" cy="3909424"/>
          </a:xfrm>
          <a:prstGeom prst="rect">
            <a:avLst/>
          </a:prstGeom>
        </p:spPr>
        <p:txBody>
          <a:bodyPr vert="horz" lIns="62911" tIns="31456" rIns="62911" bIns="314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30224"/>
            <a:ext cx="2945551" cy="498002"/>
          </a:xfrm>
          <a:prstGeom prst="rect">
            <a:avLst/>
          </a:prstGeom>
        </p:spPr>
        <p:txBody>
          <a:bodyPr vert="horz" lIns="62911" tIns="31456" rIns="62911" bIns="31456" rtlCol="0" anchor="b"/>
          <a:lstStyle>
            <a:lvl1pPr algn="l">
              <a:defRPr sz="800"/>
            </a:lvl1pPr>
          </a:lstStyle>
          <a:p>
            <a:endParaRPr kumimoji="1" lang="ja-JP" altLang="en-US"/>
          </a:p>
        </p:txBody>
      </p:sp>
      <p:sp>
        <p:nvSpPr>
          <p:cNvPr id="7" name="スライド番号プレースホルダー 6"/>
          <p:cNvSpPr>
            <a:spLocks noGrp="1"/>
          </p:cNvSpPr>
          <p:nvPr>
            <p:ph type="sldNum" sz="quarter" idx="5"/>
          </p:nvPr>
        </p:nvSpPr>
        <p:spPr>
          <a:xfrm>
            <a:off x="3849954" y="9430224"/>
            <a:ext cx="2946636" cy="498002"/>
          </a:xfrm>
          <a:prstGeom prst="rect">
            <a:avLst/>
          </a:prstGeom>
        </p:spPr>
        <p:txBody>
          <a:bodyPr vert="horz" lIns="62911" tIns="31456" rIns="62911" bIns="31456" rtlCol="0" anchor="b"/>
          <a:lstStyle>
            <a:lvl1pPr algn="r">
              <a:defRPr sz="800"/>
            </a:lvl1pPr>
          </a:lstStyle>
          <a:p>
            <a:fld id="{1FE6D31F-BEAB-4E4D-9344-481A7F2891A3}" type="slidenum">
              <a:rPr kumimoji="1" lang="ja-JP" altLang="en-US" smtClean="0"/>
              <a:t>‹#›</a:t>
            </a:fld>
            <a:endParaRPr kumimoji="1" lang="ja-JP" altLang="en-US"/>
          </a:p>
        </p:txBody>
      </p:sp>
    </p:spTree>
    <p:extLst>
      <p:ext uri="{BB962C8B-B14F-4D97-AF65-F5344CB8AC3E}">
        <p14:creationId xmlns:p14="http://schemas.microsoft.com/office/powerpoint/2010/main" val="29749404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66D03CAA-7549-4B44-B762-730BCD17F2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B4598D23-5774-4D43-83BF-4CAD9A2212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332992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10"/>
          </p:nvPr>
        </p:nvSpPr>
        <p:spPr/>
        <p:txBody>
          <a:bodyPr/>
          <a:lstStyle/>
          <a:p>
            <a:fld id="{E89182C8-D04B-4A1A-8523-950FC9621A72}" type="slidenum">
              <a:rPr kumimoji="1" lang="ja-JP" altLang="en-US" smtClean="0"/>
              <a:t>3</a:t>
            </a:fld>
            <a:endParaRPr kumimoji="1" lang="ja-JP" altLang="en-US"/>
          </a:p>
        </p:txBody>
      </p:sp>
    </p:spTree>
    <p:extLst>
      <p:ext uri="{BB962C8B-B14F-4D97-AF65-F5344CB8AC3E}">
        <p14:creationId xmlns:p14="http://schemas.microsoft.com/office/powerpoint/2010/main" val="229802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ja-JP" altLang="en-US"/>
              <a:t>マスター タイトルの書式設定</a:t>
            </a:r>
            <a:endParaRPr lang="en-US"/>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484972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79506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8" y="511175"/>
            <a:ext cx="2760345" cy="8136573"/>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80113" y="511175"/>
            <a:ext cx="8121015" cy="813657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373922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225689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73444" y="2393635"/>
            <a:ext cx="11041380" cy="3993832"/>
          </a:xfrm>
        </p:spPr>
        <p:txBody>
          <a:bodyPr anchor="b"/>
          <a:lstStyle>
            <a:lvl1pPr>
              <a:defRPr sz="8400"/>
            </a:lvl1pPr>
          </a:lstStyle>
          <a:p>
            <a:r>
              <a:rPr lang="ja-JP" altLang="en-US"/>
              <a:t>マスター タイトルの書式設定</a:t>
            </a:r>
            <a:endParaRPr lang="en-US"/>
          </a:p>
        </p:txBody>
      </p:sp>
      <p:sp>
        <p:nvSpPr>
          <p:cNvPr id="3" name="Text Placeholder 2"/>
          <p:cNvSpPr>
            <a:spLocks noGrp="1"/>
          </p:cNvSpPr>
          <p:nvPr>
            <p:ph type="body" idx="1"/>
          </p:nvPr>
        </p:nvSpPr>
        <p:spPr>
          <a:xfrm>
            <a:off x="873444"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293454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80111"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480811"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66688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a:t>マスター テキストの書式設定</a:t>
            </a:r>
          </a:p>
        </p:txBody>
      </p:sp>
      <p:sp>
        <p:nvSpPr>
          <p:cNvPr id="4" name="Content Placeholder 3"/>
          <p:cNvSpPr>
            <a:spLocks noGrp="1"/>
          </p:cNvSpPr>
          <p:nvPr>
            <p:ph sz="half" idx="2"/>
          </p:nvPr>
        </p:nvSpPr>
        <p:spPr>
          <a:xfrm>
            <a:off x="881779" y="3507105"/>
            <a:ext cx="5415676"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480812"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a:t>マスター テキストの書式設定</a:t>
            </a:r>
          </a:p>
        </p:txBody>
      </p:sp>
      <p:sp>
        <p:nvSpPr>
          <p:cNvPr id="6" name="Content Placeholder 5"/>
          <p:cNvSpPr>
            <a:spLocks noGrp="1"/>
          </p:cNvSpPr>
          <p:nvPr>
            <p:ph sz="quarter" idx="4"/>
          </p:nvPr>
        </p:nvSpPr>
        <p:spPr>
          <a:xfrm>
            <a:off x="6480812" y="3507105"/>
            <a:ext cx="5442347"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341062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688778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347216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81779" y="640080"/>
            <a:ext cx="4128849" cy="2240280"/>
          </a:xfrm>
        </p:spPr>
        <p:txBody>
          <a:bodyPr anchor="b"/>
          <a:lstStyle>
            <a:lvl1pPr>
              <a:defRPr sz="4480"/>
            </a:lvl1pPr>
          </a:lstStyle>
          <a:p>
            <a:r>
              <a:rPr lang="ja-JP" altLang="en-US"/>
              <a:t>マスター タイトルの書式設定</a:t>
            </a:r>
            <a:endParaRPr lang="en-US"/>
          </a:p>
        </p:txBody>
      </p:sp>
      <p:sp>
        <p:nvSpPr>
          <p:cNvPr id="3" name="Content Placeholder 2"/>
          <p:cNvSpPr>
            <a:spLocks noGrp="1"/>
          </p:cNvSpPr>
          <p:nvPr>
            <p:ph idx="1"/>
          </p:nvPr>
        </p:nvSpPr>
        <p:spPr>
          <a:xfrm>
            <a:off x="5442348" y="1382399"/>
            <a:ext cx="6480811"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81779"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325055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81779" y="640080"/>
            <a:ext cx="4128849" cy="2240280"/>
          </a:xfrm>
        </p:spPr>
        <p:txBody>
          <a:bodyPr anchor="b"/>
          <a:lstStyle>
            <a:lvl1pPr>
              <a:defRPr sz="448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442348" y="1382399"/>
            <a:ext cx="6480811"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81779"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0BBADA3-5AA8-46D3-AE79-99E0622FE9FA}" type="datetimeFigureOut">
              <a:rPr kumimoji="1" lang="ja-JP" altLang="en-US" smtClean="0"/>
              <a:t>2025/12/25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1410962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80111" y="2555875"/>
            <a:ext cx="11041380" cy="60918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80111" y="8898894"/>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F0BBADA3-5AA8-46D3-AE79-99E0622FE9FA}" type="datetimeFigureOut">
              <a:rPr kumimoji="1" lang="ja-JP" altLang="en-US" smtClean="0"/>
              <a:t>2025/12/25</a:t>
            </a:fld>
            <a:endParaRPr kumimoji="1" lang="ja-JP" altLang="en-US"/>
          </a:p>
        </p:txBody>
      </p:sp>
      <p:sp>
        <p:nvSpPr>
          <p:cNvPr id="5" name="Footer Placeholder 4"/>
          <p:cNvSpPr>
            <a:spLocks noGrp="1"/>
          </p:cNvSpPr>
          <p:nvPr>
            <p:ph type="ftr" sz="quarter" idx="3"/>
          </p:nvPr>
        </p:nvSpPr>
        <p:spPr>
          <a:xfrm>
            <a:off x="4240531" y="8898894"/>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9041131" y="8898894"/>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3751E8E2-9486-49E6-B2D1-5868D9DDE839}" type="slidenum">
              <a:rPr kumimoji="1" lang="ja-JP" altLang="en-US" smtClean="0"/>
              <a:t>‹#›</a:t>
            </a:fld>
            <a:endParaRPr kumimoji="1" lang="ja-JP" altLang="en-US"/>
          </a:p>
        </p:txBody>
      </p:sp>
    </p:spTree>
    <p:extLst>
      <p:ext uri="{BB962C8B-B14F-4D97-AF65-F5344CB8AC3E}">
        <p14:creationId xmlns:p14="http://schemas.microsoft.com/office/powerpoint/2010/main" val="3477430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kumimoji="1"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p:bodyStyle>
    <p:otherStyle>
      <a:defPPr>
        <a:defRPr lang="en-US"/>
      </a:defPPr>
      <a:lvl1pPr marL="0" algn="l" defTabSz="1280160" rtl="0" eaLnBrk="1" latinLnBrk="0" hangingPunct="1">
        <a:defRPr kumimoji="1" sz="2520" kern="1200">
          <a:solidFill>
            <a:schemeClr val="tx1"/>
          </a:solidFill>
          <a:latin typeface="+mn-lt"/>
          <a:ea typeface="+mn-ea"/>
          <a:cs typeface="+mn-cs"/>
        </a:defRPr>
      </a:lvl1pPr>
      <a:lvl2pPr marL="640080" algn="l" defTabSz="1280160" rtl="0" eaLnBrk="1" latinLnBrk="0" hangingPunct="1">
        <a:defRPr kumimoji="1" sz="2520" kern="1200">
          <a:solidFill>
            <a:schemeClr val="tx1"/>
          </a:solidFill>
          <a:latin typeface="+mn-lt"/>
          <a:ea typeface="+mn-ea"/>
          <a:cs typeface="+mn-cs"/>
        </a:defRPr>
      </a:lvl2pPr>
      <a:lvl3pPr marL="1280160" algn="l" defTabSz="1280160" rtl="0" eaLnBrk="1" latinLnBrk="0" hangingPunct="1">
        <a:defRPr kumimoji="1" sz="2520" kern="1200">
          <a:solidFill>
            <a:schemeClr val="tx1"/>
          </a:solidFill>
          <a:latin typeface="+mn-lt"/>
          <a:ea typeface="+mn-ea"/>
          <a:cs typeface="+mn-cs"/>
        </a:defRPr>
      </a:lvl3pPr>
      <a:lvl4pPr marL="1920240" algn="l" defTabSz="1280160" rtl="0" eaLnBrk="1" latinLnBrk="0" hangingPunct="1">
        <a:defRPr kumimoji="1" sz="2520" kern="1200">
          <a:solidFill>
            <a:schemeClr val="tx1"/>
          </a:solidFill>
          <a:latin typeface="+mn-lt"/>
          <a:ea typeface="+mn-ea"/>
          <a:cs typeface="+mn-cs"/>
        </a:defRPr>
      </a:lvl4pPr>
      <a:lvl5pPr marL="2560320" algn="l" defTabSz="1280160" rtl="0" eaLnBrk="1" latinLnBrk="0" hangingPunct="1">
        <a:defRPr kumimoji="1" sz="2520" kern="1200">
          <a:solidFill>
            <a:schemeClr val="tx1"/>
          </a:solidFill>
          <a:latin typeface="+mn-lt"/>
          <a:ea typeface="+mn-ea"/>
          <a:cs typeface="+mn-cs"/>
        </a:defRPr>
      </a:lvl5pPr>
      <a:lvl6pPr marL="3200400" algn="l" defTabSz="1280160" rtl="0" eaLnBrk="1" latinLnBrk="0" hangingPunct="1">
        <a:defRPr kumimoji="1" sz="2520" kern="1200">
          <a:solidFill>
            <a:schemeClr val="tx1"/>
          </a:solidFill>
          <a:latin typeface="+mn-lt"/>
          <a:ea typeface="+mn-ea"/>
          <a:cs typeface="+mn-cs"/>
        </a:defRPr>
      </a:lvl6pPr>
      <a:lvl7pPr marL="3840480" algn="l" defTabSz="1280160" rtl="0" eaLnBrk="1" latinLnBrk="0" hangingPunct="1">
        <a:defRPr kumimoji="1" sz="2520" kern="1200">
          <a:solidFill>
            <a:schemeClr val="tx1"/>
          </a:solidFill>
          <a:latin typeface="+mn-lt"/>
          <a:ea typeface="+mn-ea"/>
          <a:cs typeface="+mn-cs"/>
        </a:defRPr>
      </a:lvl7pPr>
      <a:lvl8pPr marL="4480560" algn="l" defTabSz="1280160" rtl="0" eaLnBrk="1" latinLnBrk="0" hangingPunct="1">
        <a:defRPr kumimoji="1" sz="2520" kern="1200">
          <a:solidFill>
            <a:schemeClr val="tx1"/>
          </a:solidFill>
          <a:latin typeface="+mn-lt"/>
          <a:ea typeface="+mn-ea"/>
          <a:cs typeface="+mn-cs"/>
        </a:defRPr>
      </a:lvl8pPr>
      <a:lvl9pPr marL="5120640" algn="l" defTabSz="1280160" rtl="0" eaLnBrk="1" latinLnBrk="0" hangingPunct="1">
        <a:defRPr kumimoji="1"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chart" Target="../charts/chart1.xml"/><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2EC36A1-C6B3-4973-A757-C7B116262E1E}"/>
              </a:ext>
            </a:extLst>
          </p:cNvPr>
          <p:cNvSpPr/>
          <p:nvPr/>
        </p:nvSpPr>
        <p:spPr>
          <a:xfrm>
            <a:off x="10240687" y="421498"/>
            <a:ext cx="2090028" cy="6060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68634" eaLnBrk="0" fontAlgn="base" hangingPunct="0">
              <a:spcBef>
                <a:spcPct val="0"/>
              </a:spcBef>
              <a:spcAft>
                <a:spcPct val="0"/>
              </a:spcAft>
              <a:defRPr/>
            </a:pPr>
            <a:r>
              <a:rPr kumimoji="1" lang="ja-JP" altLang="en-US" sz="2527" b="1" dirty="0">
                <a:solidFill>
                  <a:prstClr val="black"/>
                </a:solidFill>
                <a:latin typeface="Calibri"/>
                <a:ea typeface="ＭＳ Ｐゴシック" panose="020B0600070205080204" pitchFamily="50" charset="-128"/>
              </a:rPr>
              <a:t>資　料　３</a:t>
            </a:r>
          </a:p>
        </p:txBody>
      </p:sp>
      <p:sp>
        <p:nvSpPr>
          <p:cNvPr id="7" name="コンテンツ プレースホルダー 2">
            <a:extLst>
              <a:ext uri="{FF2B5EF4-FFF2-40B4-BE49-F238E27FC236}">
                <a16:creationId xmlns:a16="http://schemas.microsoft.com/office/drawing/2014/main" id="{AE951CFA-1752-4E03-97D0-CAD4DC2A006F}"/>
              </a:ext>
            </a:extLst>
          </p:cNvPr>
          <p:cNvSpPr txBox="1">
            <a:spLocks/>
          </p:cNvSpPr>
          <p:nvPr/>
        </p:nvSpPr>
        <p:spPr bwMode="auto">
          <a:xfrm>
            <a:off x="1" y="3251277"/>
            <a:ext cx="12801600" cy="16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90061" tIns="95031" rIns="190061" bIns="95031" numCol="1" anchor="t" anchorCtr="0" compatLnSpc="1">
            <a:prstTxWarp prst="textNoShape">
              <a:avLst/>
            </a:prstTxWarp>
          </a:bodyPr>
          <a:lstStyle>
            <a:lvl1pPr marL="339547" indent="-339547" algn="l" defTabSz="906167" rtl="0" eaLnBrk="0" fontAlgn="base" hangingPunct="0">
              <a:spcBef>
                <a:spcPct val="20000"/>
              </a:spcBef>
              <a:spcAft>
                <a:spcPct val="0"/>
              </a:spcAft>
              <a:buFont typeface="Arial" panose="020B0604020202020204" pitchFamily="34" charset="0"/>
              <a:buChar char="•"/>
              <a:defRPr kumimoji="1" sz="3208" kern="1200">
                <a:solidFill>
                  <a:schemeClr val="tx1"/>
                </a:solidFill>
                <a:latin typeface="+mn-lt"/>
                <a:ea typeface="+mn-ea"/>
                <a:cs typeface="+mn-cs"/>
              </a:defRPr>
            </a:lvl1pPr>
            <a:lvl2pPr marL="736393" indent="-282249" algn="l" defTabSz="906167" rtl="0" eaLnBrk="0" fontAlgn="base" hangingPunct="0">
              <a:spcBef>
                <a:spcPct val="20000"/>
              </a:spcBef>
              <a:spcAft>
                <a:spcPct val="0"/>
              </a:spcAft>
              <a:buFont typeface="Arial" panose="020B0604020202020204" pitchFamily="34" charset="0"/>
              <a:buChar char="–"/>
              <a:defRPr kumimoji="1" sz="2740" kern="1200">
                <a:solidFill>
                  <a:schemeClr val="tx1"/>
                </a:solidFill>
                <a:latin typeface="+mn-lt"/>
                <a:ea typeface="+mn-ea"/>
                <a:cs typeface="+mn-cs"/>
              </a:defRPr>
            </a:lvl2pPr>
            <a:lvl3pPr marL="1133239" indent="-226011" algn="l" defTabSz="906167" rtl="0" eaLnBrk="0" fontAlgn="base" hangingPunct="0">
              <a:spcBef>
                <a:spcPct val="20000"/>
              </a:spcBef>
              <a:spcAft>
                <a:spcPct val="0"/>
              </a:spcAft>
              <a:buFont typeface="Arial" panose="020B0604020202020204" pitchFamily="34" charset="0"/>
              <a:buChar char="•"/>
              <a:defRPr kumimoji="1" sz="2406" kern="1200">
                <a:solidFill>
                  <a:schemeClr val="tx1"/>
                </a:solidFill>
                <a:latin typeface="+mn-lt"/>
                <a:ea typeface="+mn-ea"/>
                <a:cs typeface="+mn-cs"/>
              </a:defRPr>
            </a:lvl3pPr>
            <a:lvl4pPr marL="1587383" indent="-226011" algn="l" defTabSz="906167" rtl="0" eaLnBrk="0" fontAlgn="base" hangingPunct="0">
              <a:spcBef>
                <a:spcPct val="20000"/>
              </a:spcBef>
              <a:spcAft>
                <a:spcPct val="0"/>
              </a:spcAft>
              <a:buFont typeface="Arial" panose="020B0604020202020204" pitchFamily="34" charset="0"/>
              <a:buChar char="–"/>
              <a:defRPr kumimoji="1" sz="2005" kern="1200">
                <a:solidFill>
                  <a:schemeClr val="tx1"/>
                </a:solidFill>
                <a:latin typeface="+mn-lt"/>
                <a:ea typeface="+mn-ea"/>
                <a:cs typeface="+mn-cs"/>
              </a:defRPr>
            </a:lvl4pPr>
            <a:lvl5pPr marL="2040467" indent="-226011" algn="l" defTabSz="906167" rtl="0" eaLnBrk="0" fontAlgn="base" hangingPunct="0">
              <a:spcBef>
                <a:spcPct val="20000"/>
              </a:spcBef>
              <a:spcAft>
                <a:spcPct val="0"/>
              </a:spcAft>
              <a:buFont typeface="Arial" panose="020B0604020202020204" pitchFamily="34" charset="0"/>
              <a:buChar char="»"/>
              <a:defRPr kumimoji="1" sz="2005" kern="1200">
                <a:solidFill>
                  <a:schemeClr val="tx1"/>
                </a:solidFill>
                <a:latin typeface="+mn-lt"/>
                <a:ea typeface="+mn-ea"/>
                <a:cs typeface="+mn-cs"/>
              </a:defRPr>
            </a:lvl5pPr>
            <a:lvl6pPr marL="2495358" indent="-226851" algn="l" defTabSz="907402" rtl="0" eaLnBrk="1" latinLnBrk="0" hangingPunct="1">
              <a:spcBef>
                <a:spcPct val="20000"/>
              </a:spcBef>
              <a:buFont typeface="Arial" panose="020B0604020202020204" pitchFamily="34" charset="0"/>
              <a:buChar char="•"/>
              <a:defRPr kumimoji="1" sz="2005" kern="1200">
                <a:solidFill>
                  <a:schemeClr val="tx1"/>
                </a:solidFill>
                <a:latin typeface="+mn-lt"/>
                <a:ea typeface="+mn-ea"/>
                <a:cs typeface="+mn-cs"/>
              </a:defRPr>
            </a:lvl6pPr>
            <a:lvl7pPr marL="2949059" indent="-226851" algn="l" defTabSz="907402" rtl="0" eaLnBrk="1" latinLnBrk="0" hangingPunct="1">
              <a:spcBef>
                <a:spcPct val="20000"/>
              </a:spcBef>
              <a:buFont typeface="Arial" panose="020B0604020202020204" pitchFamily="34" charset="0"/>
              <a:buChar char="•"/>
              <a:defRPr kumimoji="1" sz="2005" kern="1200">
                <a:solidFill>
                  <a:schemeClr val="tx1"/>
                </a:solidFill>
                <a:latin typeface="+mn-lt"/>
                <a:ea typeface="+mn-ea"/>
                <a:cs typeface="+mn-cs"/>
              </a:defRPr>
            </a:lvl7pPr>
            <a:lvl8pPr marL="3402762" indent="-226851" algn="l" defTabSz="907402" rtl="0" eaLnBrk="1" latinLnBrk="0" hangingPunct="1">
              <a:spcBef>
                <a:spcPct val="20000"/>
              </a:spcBef>
              <a:buFont typeface="Arial" panose="020B0604020202020204" pitchFamily="34" charset="0"/>
              <a:buChar char="•"/>
              <a:defRPr kumimoji="1" sz="2005" kern="1200">
                <a:solidFill>
                  <a:schemeClr val="tx1"/>
                </a:solidFill>
                <a:latin typeface="+mn-lt"/>
                <a:ea typeface="+mn-ea"/>
                <a:cs typeface="+mn-cs"/>
              </a:defRPr>
            </a:lvl8pPr>
            <a:lvl9pPr marL="3856463" indent="-226851" algn="l" defTabSz="907402" rtl="0" eaLnBrk="1" latinLnBrk="0" hangingPunct="1">
              <a:spcBef>
                <a:spcPct val="20000"/>
              </a:spcBef>
              <a:buFont typeface="Arial" panose="020B0604020202020204" pitchFamily="34" charset="0"/>
              <a:buChar char="•"/>
              <a:defRPr kumimoji="1" sz="2005" kern="1200">
                <a:solidFill>
                  <a:schemeClr val="tx1"/>
                </a:solidFill>
                <a:latin typeface="+mn-lt"/>
                <a:ea typeface="+mn-ea"/>
                <a:cs typeface="+mn-cs"/>
              </a:defRPr>
            </a:lvl9pPr>
          </a:lstStyle>
          <a:p>
            <a:pPr marL="0" indent="0" algn="ctr">
              <a:buNone/>
            </a:pPr>
            <a:r>
              <a:rPr lang="ja-JP" altLang="en-US" sz="3556" b="1" dirty="0">
                <a:latin typeface="メイリオ" panose="020B0604030504040204" pitchFamily="50" charset="-128"/>
                <a:ea typeface="メイリオ" panose="020B0604030504040204" pitchFamily="50" charset="-128"/>
              </a:rPr>
              <a:t>令和８年度以降の森林等環境整備事業</a:t>
            </a:r>
            <a:endParaRPr lang="en-US" altLang="ja-JP" sz="3556" b="1" dirty="0">
              <a:latin typeface="メイリオ" panose="020B0604030504040204" pitchFamily="50" charset="-128"/>
              <a:ea typeface="メイリオ" panose="020B0604030504040204" pitchFamily="50" charset="-128"/>
            </a:endParaRPr>
          </a:p>
          <a:p>
            <a:pPr marL="0" indent="0" algn="ctr">
              <a:buNone/>
            </a:pPr>
            <a:r>
              <a:rPr lang="ja-JP" altLang="en-US" sz="3556" b="1" dirty="0">
                <a:latin typeface="メイリオ" panose="020B0604030504040204" pitchFamily="50" charset="-128"/>
                <a:ea typeface="メイリオ" panose="020B0604030504040204" pitchFamily="50" charset="-128"/>
              </a:rPr>
              <a:t>（都市緑化を活用した猛暑対策事業）について</a:t>
            </a:r>
            <a:endParaRPr lang="en-US" altLang="ja-JP" sz="2621" dirty="0">
              <a:solidFill>
                <a:srgbClr val="006600"/>
              </a:solidFill>
              <a:latin typeface="ＭＳ ゴシック" panose="020B0609070205080204" pitchFamily="49" charset="-128"/>
              <a:ea typeface="ＭＳ ゴシック" panose="020B0609070205080204" pitchFamily="49" charset="-128"/>
            </a:endParaRPr>
          </a:p>
          <a:p>
            <a:pPr marL="0" indent="0" algn="ctr">
              <a:buNone/>
            </a:pPr>
            <a:endParaRPr lang="en-US" altLang="ja-JP" sz="2621" dirty="0">
              <a:solidFill>
                <a:srgbClr val="006600"/>
              </a:solidFill>
              <a:latin typeface="ＭＳ ゴシック" panose="020B0609070205080204" pitchFamily="49" charset="-128"/>
              <a:ea typeface="ＭＳ ゴシック" panose="020B0609070205080204" pitchFamily="49" charset="-128"/>
            </a:endParaRPr>
          </a:p>
          <a:p>
            <a:pPr marL="0" indent="0" algn="ctr">
              <a:buNone/>
            </a:pPr>
            <a:endParaRPr lang="en-US" altLang="ja-JP" sz="2621" dirty="0">
              <a:solidFill>
                <a:srgbClr val="006600"/>
              </a:solidFill>
              <a:latin typeface="ＭＳ ゴシック" panose="020B0609070205080204" pitchFamily="49" charset="-128"/>
              <a:ea typeface="ＭＳ ゴシック" panose="020B0609070205080204" pitchFamily="49" charset="-128"/>
            </a:endParaRPr>
          </a:p>
          <a:p>
            <a:pPr marL="0" indent="0" algn="ctr">
              <a:buNone/>
            </a:pPr>
            <a:endParaRPr lang="en-US" altLang="ja-JP" sz="2621" dirty="0">
              <a:solidFill>
                <a:srgbClr val="006600"/>
              </a:solidFill>
              <a:latin typeface="ＭＳ ゴシック" panose="020B0609070205080204" pitchFamily="49" charset="-128"/>
              <a:ea typeface="ＭＳ ゴシック" panose="020B0609070205080204" pitchFamily="49" charset="-128"/>
            </a:endParaRPr>
          </a:p>
          <a:p>
            <a:pPr marL="0" indent="0" algn="ctr">
              <a:buNone/>
            </a:pPr>
            <a:r>
              <a:rPr lang="ja-JP" altLang="en-US" sz="2995" b="1" dirty="0">
                <a:latin typeface="メイリオ" panose="020B0604030504040204" pitchFamily="50" charset="-128"/>
                <a:ea typeface="メイリオ" panose="020B0604030504040204" pitchFamily="50" charset="-128"/>
              </a:rPr>
              <a:t>令和８年１月</a:t>
            </a:r>
            <a:endParaRPr lang="en-US" altLang="ja-JP" sz="2995" b="1" dirty="0">
              <a:latin typeface="メイリオ" panose="020B0604030504040204" pitchFamily="50" charset="-128"/>
              <a:ea typeface="メイリオ" panose="020B0604030504040204" pitchFamily="50" charset="-128"/>
            </a:endParaRPr>
          </a:p>
          <a:p>
            <a:pPr marL="0" indent="0" algn="ctr">
              <a:buNone/>
            </a:pPr>
            <a:endParaRPr lang="en-US" altLang="ja-JP" sz="2995" dirty="0">
              <a:latin typeface="ＭＳ ゴシック" panose="020B0609070205080204" pitchFamily="49" charset="-128"/>
              <a:ea typeface="ＭＳ ゴシック" panose="020B0609070205080204" pitchFamily="49" charset="-128"/>
            </a:endParaRPr>
          </a:p>
          <a:p>
            <a:pPr marL="0" indent="0" algn="ctr">
              <a:buNone/>
            </a:pPr>
            <a:r>
              <a:rPr lang="ja-JP" altLang="en-US" sz="2995" b="1" dirty="0">
                <a:latin typeface="メイリオ" panose="020B0604030504040204" pitchFamily="50" charset="-128"/>
                <a:ea typeface="メイリオ" panose="020B0604030504040204" pitchFamily="50" charset="-128"/>
              </a:rPr>
              <a:t>大阪府 環境農林水産部 みどり推進室 </a:t>
            </a:r>
          </a:p>
        </p:txBody>
      </p:sp>
    </p:spTree>
    <p:extLst>
      <p:ext uri="{BB962C8B-B14F-4D97-AF65-F5344CB8AC3E}">
        <p14:creationId xmlns:p14="http://schemas.microsoft.com/office/powerpoint/2010/main" val="1426342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ED15-FE54-B42A-0E1A-15F8F25BD5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617C28-F22C-4DFB-9E73-C0224D13A9D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59558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角丸四角形 68"/>
          <p:cNvSpPr/>
          <p:nvPr/>
        </p:nvSpPr>
        <p:spPr>
          <a:xfrm>
            <a:off x="6048676" y="2530549"/>
            <a:ext cx="6536283" cy="6739834"/>
          </a:xfrm>
          <a:prstGeom prst="roundRect">
            <a:avLst>
              <a:gd name="adj" fmla="val 0"/>
            </a:avLst>
          </a:prstGeom>
          <a:noFill/>
          <a:ln>
            <a:solidFill>
              <a:srgbClr val="339933"/>
            </a:solidFill>
          </a:ln>
        </p:spPr>
        <p:style>
          <a:lnRef idx="1">
            <a:schemeClr val="accent5"/>
          </a:lnRef>
          <a:fillRef idx="2">
            <a:schemeClr val="accent5"/>
          </a:fillRef>
          <a:effectRef idx="1">
            <a:schemeClr val="accent5"/>
          </a:effectRef>
          <a:fontRef idx="minor">
            <a:schemeClr val="dk1"/>
          </a:fontRef>
        </p:style>
        <p:txBody>
          <a:bodyPr rtlCol="0" anchor="t"/>
          <a:lstStyle/>
          <a:p>
            <a:endParaRPr lang="en-US" altLang="ja-JP" sz="1200" dirty="0">
              <a:latin typeface="+mn-ea"/>
            </a:endParaRPr>
          </a:p>
          <a:p>
            <a:endParaRPr lang="en-US" altLang="ja-JP" sz="1200" dirty="0">
              <a:latin typeface="+mn-ea"/>
            </a:endParaRPr>
          </a:p>
          <a:p>
            <a:r>
              <a:rPr lang="ja-JP" altLang="en-US" sz="1400" dirty="0">
                <a:latin typeface="+mn-ea"/>
              </a:rPr>
              <a:t>■Ｒ７の夏の暑さは、これまでにも増して尋常ではなく、府内の猛暑日が観測史上最多だった昨年の４１日を超え、４５日にも及ぶ記録的な猛暑となっている。</a:t>
            </a:r>
          </a:p>
          <a:p>
            <a:r>
              <a:rPr lang="ja-JP" altLang="en-US" sz="1400" dirty="0">
                <a:latin typeface="+mn-ea"/>
              </a:rPr>
              <a:t>■また、府内の熱中症による救急搬送も昨年の７</a:t>
            </a:r>
            <a:r>
              <a:rPr lang="en-US" altLang="ja-JP" sz="1400" dirty="0">
                <a:latin typeface="+mn-ea"/>
              </a:rPr>
              <a:t>,</a:t>
            </a:r>
            <a:r>
              <a:rPr lang="ja-JP" altLang="en-US" sz="1400" dirty="0">
                <a:latin typeface="+mn-ea"/>
              </a:rPr>
              <a:t>２５３人を抜いて７</a:t>
            </a:r>
            <a:r>
              <a:rPr lang="en-US" altLang="ja-JP" sz="1400" dirty="0">
                <a:latin typeface="+mn-ea"/>
              </a:rPr>
              <a:t>,</a:t>
            </a:r>
            <a:r>
              <a:rPr lang="ja-JP" altLang="en-US" sz="1400" dirty="0">
                <a:latin typeface="+mn-ea"/>
              </a:rPr>
              <a:t>６１８人となっており、毎年増加の一途をたどっている。</a:t>
            </a:r>
          </a:p>
          <a:p>
            <a:r>
              <a:rPr lang="ja-JP" altLang="en-US" sz="1400" dirty="0">
                <a:latin typeface="+mn-ea"/>
              </a:rPr>
              <a:t>■このように、猛暑による府民の健康被害リスクはまだまだ増加しており、そのリスクを軽減していくための対策は未だ急務であり、大変重要である。</a:t>
            </a:r>
          </a:p>
          <a:p>
            <a:r>
              <a:rPr lang="ja-JP" altLang="en-US" sz="1400" dirty="0">
                <a:latin typeface="+mn-ea"/>
              </a:rPr>
              <a:t>■また更に、万博を機に大阪を訪れるインバウンドは、今後も増加していくと考えられ、多くの人が集まる場所での熱中症対策の重要性は増すばかりである。</a:t>
            </a:r>
            <a:endParaRPr lang="en-US" altLang="ja-JP" sz="14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en-US" altLang="ja-JP" sz="1000" dirty="0">
              <a:latin typeface="+mn-ea"/>
            </a:endParaRPr>
          </a:p>
          <a:p>
            <a:endParaRPr lang="ja-JP" altLang="en-US" sz="1000" dirty="0">
              <a:latin typeface="+mn-ea"/>
            </a:endParaRPr>
          </a:p>
        </p:txBody>
      </p:sp>
      <p:sp>
        <p:nvSpPr>
          <p:cNvPr id="99" name="角丸四角形 98"/>
          <p:cNvSpPr/>
          <p:nvPr/>
        </p:nvSpPr>
        <p:spPr>
          <a:xfrm>
            <a:off x="6052604" y="2358979"/>
            <a:ext cx="1327342" cy="28814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36000" bIns="36000" rtlCol="0" anchor="ctr">
            <a:spAutoFit/>
          </a:bodyPr>
          <a:lstStyle/>
          <a:p>
            <a:r>
              <a:rPr lang="ja-JP" altLang="en-US" sz="1400" b="1">
                <a:latin typeface="Meiryo UI" pitchFamily="50" charset="-128"/>
                <a:ea typeface="Meiryo UI" pitchFamily="50" charset="-128"/>
                <a:cs typeface="Meiryo UI" pitchFamily="50" charset="-128"/>
              </a:rPr>
              <a:t>猛暑の状況</a:t>
            </a:r>
          </a:p>
        </p:txBody>
      </p:sp>
      <p:sp>
        <p:nvSpPr>
          <p:cNvPr id="4" name="正方形/長方形 3">
            <a:extLst>
              <a:ext uri="{FF2B5EF4-FFF2-40B4-BE49-F238E27FC236}">
                <a16:creationId xmlns:a16="http://schemas.microsoft.com/office/drawing/2014/main" id="{1A439810-BFDD-4F28-83AD-F002C0C9530A}"/>
              </a:ext>
            </a:extLst>
          </p:cNvPr>
          <p:cNvSpPr/>
          <p:nvPr/>
        </p:nvSpPr>
        <p:spPr>
          <a:xfrm>
            <a:off x="150606" y="727688"/>
            <a:ext cx="12425083" cy="1316401"/>
          </a:xfrm>
          <a:prstGeom prst="rect">
            <a:avLst/>
          </a:prstGeom>
          <a:solidFill>
            <a:srgbClr val="A7E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rPr>
              <a:t>◆</a:t>
            </a:r>
            <a:r>
              <a:rPr kumimoji="1" lang="en-US" altLang="ja-JP" sz="1400" dirty="0">
                <a:solidFill>
                  <a:schemeClr val="tx1"/>
                </a:solidFill>
              </a:rPr>
              <a:t>Ⅱ</a:t>
            </a:r>
            <a:r>
              <a:rPr kumimoji="1" lang="ja-JP" altLang="en-US" sz="1400" dirty="0">
                <a:solidFill>
                  <a:schemeClr val="tx1"/>
                </a:solidFill>
              </a:rPr>
              <a:t>期税：猛暑による府民の健康被害を軽減するため、多くの人が集まる駅前広場やバス停等において暑熱環境の改善を実施。</a:t>
            </a:r>
          </a:p>
          <a:p>
            <a:pPr>
              <a:spcBef>
                <a:spcPts val="600"/>
              </a:spcBef>
            </a:pPr>
            <a:r>
              <a:rPr kumimoji="1" lang="ja-JP" altLang="en-US" sz="1400" dirty="0">
                <a:solidFill>
                  <a:schemeClr val="tx1"/>
                </a:solidFill>
              </a:rPr>
              <a:t>◆</a:t>
            </a:r>
            <a:r>
              <a:rPr kumimoji="1" lang="en-US" altLang="ja-JP" sz="1400" dirty="0">
                <a:solidFill>
                  <a:schemeClr val="tx1"/>
                </a:solidFill>
              </a:rPr>
              <a:t>Ⅲ</a:t>
            </a:r>
            <a:r>
              <a:rPr kumimoji="1" lang="ja-JP" altLang="en-US" sz="1400" dirty="0">
                <a:solidFill>
                  <a:schemeClr val="tx1"/>
                </a:solidFill>
              </a:rPr>
              <a:t>期税：依然として熱中症リスクの懸念が高いことから、戦略本部会議において、当面、万博開催年までの２ヵ年で集中的に対策実施を決定。</a:t>
            </a:r>
            <a:endParaRPr kumimoji="1" lang="en-US" altLang="ja-JP" sz="1400" dirty="0">
              <a:solidFill>
                <a:schemeClr val="tx1"/>
              </a:solidFill>
            </a:endParaRPr>
          </a:p>
          <a:p>
            <a:pPr>
              <a:spcBef>
                <a:spcPts val="600"/>
              </a:spcBef>
            </a:pPr>
            <a:r>
              <a:rPr kumimoji="1" lang="ja-JP" altLang="en-US" sz="1400" dirty="0">
                <a:solidFill>
                  <a:schemeClr val="tx1"/>
                </a:solidFill>
              </a:rPr>
              <a:t>　</a:t>
            </a:r>
            <a:r>
              <a:rPr kumimoji="1" lang="ja-JP" altLang="en-US" sz="1400" b="1" dirty="0">
                <a:solidFill>
                  <a:schemeClr val="tx1"/>
                </a:solidFill>
              </a:rPr>
              <a:t>⇒猛暑が年々過酷となっており、継続して対策をすることが望ましいと考え、</a:t>
            </a:r>
            <a:endParaRPr kumimoji="1" lang="en-US" altLang="ja-JP" sz="1400" b="1" dirty="0">
              <a:solidFill>
                <a:schemeClr val="tx1"/>
              </a:solidFill>
            </a:endParaRPr>
          </a:p>
          <a:p>
            <a:pPr>
              <a:spcBef>
                <a:spcPts val="600"/>
              </a:spcBef>
            </a:pPr>
            <a:r>
              <a:rPr kumimoji="1" lang="ja-JP" altLang="en-US" sz="1400" b="1" dirty="0">
                <a:solidFill>
                  <a:schemeClr val="tx1"/>
                </a:solidFill>
              </a:rPr>
              <a:t>　　　　　　　　　　　　　　　　</a:t>
            </a:r>
            <a:r>
              <a:rPr kumimoji="1" lang="ja-JP" altLang="en-US" sz="1400" b="1" u="sng" dirty="0">
                <a:solidFill>
                  <a:schemeClr val="tx1"/>
                </a:solidFill>
              </a:rPr>
              <a:t>森林環境税の徴税期間であるＲ９まで残り２年間、事業を継続する方向で庁内議論を進めたい。</a:t>
            </a:r>
            <a:endParaRPr kumimoji="1" lang="en-US" altLang="ja-JP" sz="1400" b="1" u="sng" dirty="0">
              <a:solidFill>
                <a:schemeClr val="tx1"/>
              </a:solidFill>
            </a:endParaRPr>
          </a:p>
        </p:txBody>
      </p:sp>
      <p:sp>
        <p:nvSpPr>
          <p:cNvPr id="81" name="角丸四角形 74">
            <a:extLst>
              <a:ext uri="{FF2B5EF4-FFF2-40B4-BE49-F238E27FC236}">
                <a16:creationId xmlns:a16="http://schemas.microsoft.com/office/drawing/2014/main" id="{2DB88113-9525-415B-A641-79FA17616D86}"/>
              </a:ext>
            </a:extLst>
          </p:cNvPr>
          <p:cNvSpPr/>
          <p:nvPr/>
        </p:nvSpPr>
        <p:spPr>
          <a:xfrm>
            <a:off x="138498" y="2530549"/>
            <a:ext cx="5693505" cy="6730409"/>
          </a:xfrm>
          <a:prstGeom prst="roundRect">
            <a:avLst>
              <a:gd name="adj" fmla="val 0"/>
            </a:avLst>
          </a:prstGeom>
          <a:solidFill>
            <a:schemeClr val="bg1"/>
          </a:solidFill>
          <a:ln>
            <a:solidFill>
              <a:srgbClr val="339933"/>
            </a:solidFill>
          </a:ln>
        </p:spPr>
        <p:style>
          <a:lnRef idx="1">
            <a:schemeClr val="accent5"/>
          </a:lnRef>
          <a:fillRef idx="2">
            <a:schemeClr val="accent5"/>
          </a:fillRef>
          <a:effectRef idx="1">
            <a:schemeClr val="accent5"/>
          </a:effectRef>
          <a:fontRef idx="minor">
            <a:schemeClr val="dk1"/>
          </a:fontRef>
        </p:style>
        <p:txBody>
          <a:bodyPr rtlCol="0" anchor="t"/>
          <a:lstStyle/>
          <a:p>
            <a:endParaRPr lang="en-US" altLang="ja-JP" sz="1200" dirty="0">
              <a:latin typeface="+mn-ea"/>
            </a:endParaRPr>
          </a:p>
          <a:p>
            <a:endParaRPr lang="en-US" altLang="ja-JP" sz="1400" dirty="0">
              <a:latin typeface="+mn-ea"/>
            </a:endParaRPr>
          </a:p>
          <a:p>
            <a:r>
              <a:rPr lang="ja-JP" altLang="en-US" sz="1400" dirty="0">
                <a:latin typeface="+mn-ea"/>
              </a:rPr>
              <a:t>■</a:t>
            </a:r>
            <a:r>
              <a:rPr lang="en-US" altLang="ja-JP" sz="1400" dirty="0">
                <a:latin typeface="+mn-ea"/>
              </a:rPr>
              <a:t>R</a:t>
            </a:r>
            <a:r>
              <a:rPr lang="ja-JP" altLang="en-US" sz="1400" dirty="0">
                <a:latin typeface="+mn-ea"/>
              </a:rPr>
              <a:t>６～７予算 ３億円／</a:t>
            </a:r>
            <a:r>
              <a:rPr lang="en-US" altLang="ja-JP" sz="1400" dirty="0">
                <a:latin typeface="+mn-ea"/>
              </a:rPr>
              <a:t>2</a:t>
            </a:r>
            <a:r>
              <a:rPr lang="ja-JP" altLang="en-US" sz="1400" dirty="0">
                <a:latin typeface="+mn-ea"/>
              </a:rPr>
              <a:t>か年</a:t>
            </a:r>
            <a:endParaRPr lang="en-US" altLang="ja-JP" sz="1400" dirty="0">
              <a:latin typeface="+mn-ea"/>
            </a:endParaRPr>
          </a:p>
          <a:p>
            <a:r>
              <a:rPr lang="ja-JP" altLang="en-US" sz="900" dirty="0">
                <a:latin typeface="+mn-ea"/>
              </a:rPr>
              <a:t>　</a:t>
            </a:r>
            <a:endParaRPr lang="en-US" altLang="ja-JP" sz="900" dirty="0">
              <a:latin typeface="+mn-ea"/>
            </a:endParaRPr>
          </a:p>
          <a:p>
            <a:r>
              <a:rPr lang="ja-JP" altLang="en-US" sz="1400" dirty="0">
                <a:latin typeface="+mn-ea"/>
              </a:rPr>
              <a:t>　□</a:t>
            </a:r>
            <a:r>
              <a:rPr lang="en-US" altLang="ja-JP" sz="1400" b="1" dirty="0">
                <a:latin typeface="+mn-ea"/>
              </a:rPr>
              <a:t>R</a:t>
            </a:r>
            <a:r>
              <a:rPr lang="ja-JP" altLang="en-US" sz="1400" b="1" dirty="0">
                <a:latin typeface="+mn-ea"/>
              </a:rPr>
              <a:t>６実績　</a:t>
            </a:r>
            <a:r>
              <a:rPr lang="ja-JP" altLang="en-US" sz="1400" dirty="0">
                <a:latin typeface="+mn-ea"/>
              </a:rPr>
              <a:t>３箇所　</a:t>
            </a:r>
            <a:r>
              <a:rPr lang="zh-TW" altLang="en-US" sz="1400" dirty="0">
                <a:latin typeface="+mn-ea"/>
              </a:rPr>
              <a:t>補助額</a:t>
            </a:r>
            <a:r>
              <a:rPr lang="ja-JP" altLang="en-US" sz="1400" dirty="0">
                <a:latin typeface="+mn-ea"/>
              </a:rPr>
              <a:t>１億</a:t>
            </a:r>
            <a:r>
              <a:rPr lang="en-US" altLang="ja-JP" sz="1400" dirty="0">
                <a:latin typeface="+mn-ea"/>
              </a:rPr>
              <a:t>166</a:t>
            </a:r>
            <a:r>
              <a:rPr lang="ja-JP" altLang="en-US" sz="1400" dirty="0">
                <a:latin typeface="+mn-ea"/>
              </a:rPr>
              <a:t>万円</a:t>
            </a:r>
            <a:endParaRPr lang="en-US" altLang="ja-JP" sz="1400" dirty="0">
              <a:latin typeface="+mn-ea"/>
            </a:endParaRPr>
          </a:p>
          <a:p>
            <a:r>
              <a:rPr lang="ja-JP" altLang="en-US" sz="1400" dirty="0">
                <a:latin typeface="+mn-ea"/>
              </a:rPr>
              <a:t>　　　　　　　</a:t>
            </a:r>
            <a:endParaRPr lang="en-US" altLang="ja-JP" sz="1400" dirty="0">
              <a:latin typeface="+mn-ea"/>
            </a:endParaRPr>
          </a:p>
          <a:p>
            <a:endParaRPr lang="en-US" altLang="ja-JP" sz="1400" dirty="0">
              <a:latin typeface="+mn-ea"/>
            </a:endParaRPr>
          </a:p>
          <a:p>
            <a:endParaRPr lang="en-US" altLang="ja-JP" sz="1400" dirty="0">
              <a:latin typeface="+mn-ea"/>
            </a:endParaRPr>
          </a:p>
          <a:p>
            <a:endParaRPr lang="en-US" altLang="ja-JP" sz="1400" dirty="0">
              <a:latin typeface="+mn-ea"/>
            </a:endParaRPr>
          </a:p>
          <a:p>
            <a:endParaRPr lang="en-US" altLang="ja-JP" sz="1400" dirty="0">
              <a:latin typeface="+mn-ea"/>
            </a:endParaRPr>
          </a:p>
          <a:p>
            <a:endParaRPr lang="en-US" altLang="ja-JP" sz="1400" dirty="0">
              <a:latin typeface="+mn-ea"/>
            </a:endParaRPr>
          </a:p>
          <a:p>
            <a:endParaRPr lang="en-US" altLang="ja-JP" sz="1400" dirty="0">
              <a:latin typeface="+mn-ea"/>
            </a:endParaRPr>
          </a:p>
          <a:p>
            <a:r>
              <a:rPr lang="ja-JP" altLang="en-US" sz="1000" dirty="0">
                <a:latin typeface="+mn-ea"/>
              </a:rPr>
              <a:t>　</a:t>
            </a:r>
            <a:endParaRPr lang="en-US" altLang="ja-JP" sz="1000" dirty="0">
              <a:latin typeface="+mn-ea"/>
            </a:endParaRPr>
          </a:p>
          <a:p>
            <a:endParaRPr lang="en-US" altLang="ja-JP" sz="1400" dirty="0">
              <a:latin typeface="+mn-ea"/>
            </a:endParaRPr>
          </a:p>
          <a:p>
            <a:r>
              <a:rPr lang="ja-JP" altLang="en-US" sz="1400" dirty="0">
                <a:latin typeface="+mn-ea"/>
              </a:rPr>
              <a:t>　</a:t>
            </a:r>
            <a:endParaRPr lang="en-US" altLang="ja-JP" sz="1400" dirty="0">
              <a:latin typeface="+mn-ea"/>
            </a:endParaRPr>
          </a:p>
          <a:p>
            <a:endParaRPr lang="en-US" altLang="ja-JP" sz="1400" dirty="0">
              <a:latin typeface="+mn-ea"/>
            </a:endParaRPr>
          </a:p>
          <a:p>
            <a:endParaRPr lang="en-US" altLang="ja-JP" sz="1400" dirty="0">
              <a:latin typeface="+mn-ea"/>
            </a:endParaRPr>
          </a:p>
          <a:p>
            <a:endParaRPr lang="en-US" altLang="ja-JP" sz="1400" dirty="0">
              <a:latin typeface="+mn-ea"/>
            </a:endParaRPr>
          </a:p>
          <a:p>
            <a:endParaRPr lang="en-US" altLang="ja-JP" sz="1400" dirty="0">
              <a:latin typeface="+mn-ea"/>
            </a:endParaRPr>
          </a:p>
          <a:p>
            <a:r>
              <a:rPr lang="ja-JP" altLang="en-US" sz="1400" dirty="0">
                <a:latin typeface="+mn-ea"/>
              </a:rPr>
              <a:t>　</a:t>
            </a:r>
            <a:endParaRPr lang="en-US" altLang="ja-JP" sz="1400" dirty="0">
              <a:latin typeface="+mn-ea"/>
            </a:endParaRPr>
          </a:p>
          <a:p>
            <a:endParaRPr lang="en-US" altLang="ja-JP" sz="1400" dirty="0">
              <a:latin typeface="+mn-ea"/>
            </a:endParaRPr>
          </a:p>
          <a:p>
            <a:endParaRPr lang="en-US" altLang="ja-JP" sz="1400" dirty="0">
              <a:latin typeface="+mn-ea"/>
            </a:endParaRPr>
          </a:p>
          <a:p>
            <a:r>
              <a:rPr lang="ja-JP" altLang="en-US" sz="1400" dirty="0">
                <a:latin typeface="+mn-ea"/>
              </a:rPr>
              <a:t>　□</a:t>
            </a:r>
            <a:r>
              <a:rPr lang="en-US" altLang="ja-JP" sz="1400" b="1" dirty="0">
                <a:latin typeface="+mn-ea"/>
              </a:rPr>
              <a:t>R</a:t>
            </a:r>
            <a:r>
              <a:rPr lang="ja-JP" altLang="en-US" sz="1400" b="1" dirty="0">
                <a:latin typeface="+mn-ea"/>
              </a:rPr>
              <a:t>７予定　</a:t>
            </a:r>
            <a:r>
              <a:rPr lang="ja-JP" altLang="en-US" sz="1400" dirty="0">
                <a:latin typeface="+mn-ea"/>
              </a:rPr>
              <a:t>２箇所　</a:t>
            </a:r>
            <a:r>
              <a:rPr lang="zh-TW" altLang="en-US" sz="1400" dirty="0">
                <a:latin typeface="+mn-ea"/>
              </a:rPr>
              <a:t>補助額</a:t>
            </a:r>
            <a:r>
              <a:rPr lang="ja-JP" altLang="en-US" sz="1400" dirty="0">
                <a:latin typeface="+mn-ea"/>
              </a:rPr>
              <a:t>約</a:t>
            </a:r>
            <a:r>
              <a:rPr lang="en-US" altLang="ja-JP" sz="1400" dirty="0">
                <a:latin typeface="+mn-ea"/>
              </a:rPr>
              <a:t>7,500</a:t>
            </a:r>
            <a:r>
              <a:rPr lang="ja-JP" altLang="en-US" sz="1400" dirty="0">
                <a:latin typeface="+mn-ea"/>
              </a:rPr>
              <a:t>万円</a:t>
            </a:r>
            <a:endParaRPr lang="en-US" altLang="ja-JP" sz="1400" dirty="0">
              <a:latin typeface="+mn-ea"/>
            </a:endParaRPr>
          </a:p>
          <a:p>
            <a:r>
              <a:rPr lang="ja-JP" altLang="en-US" sz="1400" dirty="0">
                <a:latin typeface="+mn-ea"/>
              </a:rPr>
              <a:t>　　　　　　　</a:t>
            </a:r>
            <a:endParaRPr lang="en-US" altLang="ja-JP" sz="1400" dirty="0">
              <a:latin typeface="+mn-ea"/>
            </a:endParaRPr>
          </a:p>
          <a:p>
            <a:endParaRPr lang="en-US" altLang="ja-JP" sz="1200" dirty="0">
              <a:latin typeface="+mn-ea"/>
            </a:endParaRPr>
          </a:p>
          <a:p>
            <a:endParaRPr lang="en-US" altLang="ja-JP" sz="1200" dirty="0">
              <a:latin typeface="+mn-ea"/>
            </a:endParaRPr>
          </a:p>
          <a:p>
            <a:endParaRPr lang="en-US" altLang="ja-JP" sz="1200" dirty="0">
              <a:latin typeface="+mn-ea"/>
            </a:endParaRPr>
          </a:p>
          <a:p>
            <a:endParaRPr lang="en-US" altLang="ja-JP" sz="1200" dirty="0">
              <a:latin typeface="+mn-ea"/>
            </a:endParaRPr>
          </a:p>
          <a:p>
            <a:endParaRPr lang="en-US" altLang="ja-JP" sz="1200" dirty="0">
              <a:latin typeface="+mn-ea"/>
            </a:endParaRPr>
          </a:p>
        </p:txBody>
      </p:sp>
      <p:sp>
        <p:nvSpPr>
          <p:cNvPr id="83" name="角丸四角形 92">
            <a:extLst>
              <a:ext uri="{FF2B5EF4-FFF2-40B4-BE49-F238E27FC236}">
                <a16:creationId xmlns:a16="http://schemas.microsoft.com/office/drawing/2014/main" id="{8115C071-E816-479F-B216-48E9E6AF0016}"/>
              </a:ext>
            </a:extLst>
          </p:cNvPr>
          <p:cNvSpPr/>
          <p:nvPr/>
        </p:nvSpPr>
        <p:spPr>
          <a:xfrm>
            <a:off x="138498" y="2355526"/>
            <a:ext cx="2068356" cy="288147"/>
          </a:xfrm>
          <a:prstGeom prst="roundRect">
            <a:avLst>
              <a:gd name="adj" fmla="val 0"/>
            </a:avLst>
          </a:prstGeom>
          <a:solidFill>
            <a:srgbClr val="33993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tIns="36000" bIns="36000" rtlCol="0" anchor="ctr">
            <a:spAutoFit/>
          </a:bodyPr>
          <a:lstStyle/>
          <a:p>
            <a:r>
              <a:rPr lang="en-US" altLang="ja-JP" sz="1400" b="1">
                <a:latin typeface="Meiryo UI" pitchFamily="50" charset="-128"/>
                <a:ea typeface="Meiryo UI" pitchFamily="50" charset="-128"/>
                <a:cs typeface="Meiryo UI" pitchFamily="50" charset="-128"/>
              </a:rPr>
              <a:t>R6</a:t>
            </a:r>
            <a:r>
              <a:rPr lang="ja-JP" altLang="en-US" sz="1400" b="1">
                <a:latin typeface="Meiryo UI" pitchFamily="50" charset="-128"/>
                <a:ea typeface="Meiryo UI" pitchFamily="50" charset="-128"/>
                <a:cs typeface="Meiryo UI" pitchFamily="50" charset="-128"/>
              </a:rPr>
              <a:t>～７事業実施状況</a:t>
            </a:r>
          </a:p>
        </p:txBody>
      </p:sp>
      <p:grpSp>
        <p:nvGrpSpPr>
          <p:cNvPr id="8" name="グループ化 7">
            <a:extLst>
              <a:ext uri="{FF2B5EF4-FFF2-40B4-BE49-F238E27FC236}">
                <a16:creationId xmlns:a16="http://schemas.microsoft.com/office/drawing/2014/main" id="{97621571-E266-4318-BD47-EF5EF057726D}"/>
              </a:ext>
            </a:extLst>
          </p:cNvPr>
          <p:cNvGrpSpPr>
            <a:grpSpLocks noChangeAspect="1"/>
          </p:cNvGrpSpPr>
          <p:nvPr/>
        </p:nvGrpSpPr>
        <p:grpSpPr>
          <a:xfrm>
            <a:off x="277888" y="3633809"/>
            <a:ext cx="3241058" cy="1613374"/>
            <a:chOff x="1029230" y="4424731"/>
            <a:chExt cx="2453657" cy="1308964"/>
          </a:xfrm>
        </p:grpSpPr>
        <p:pic>
          <p:nvPicPr>
            <p:cNvPr id="87" name="図 8">
              <a:extLst>
                <a:ext uri="{FF2B5EF4-FFF2-40B4-BE49-F238E27FC236}">
                  <a16:creationId xmlns:a16="http://schemas.microsoft.com/office/drawing/2014/main" id="{25677BAC-6139-4E4C-94E2-11F57F09C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26" b="16227"/>
            <a:stretch/>
          </p:blipFill>
          <p:spPr bwMode="auto">
            <a:xfrm>
              <a:off x="1037938" y="4568190"/>
              <a:ext cx="2444949" cy="116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D5208A5B-1BC2-423D-BC7E-9B5EE61D8ABB}"/>
                </a:ext>
              </a:extLst>
            </p:cNvPr>
            <p:cNvSpPr/>
            <p:nvPr/>
          </p:nvSpPr>
          <p:spPr>
            <a:xfrm>
              <a:off x="1029230" y="4424731"/>
              <a:ext cx="930712" cy="18361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latin typeface="+mn-ea"/>
                </a:rPr>
                <a:t>なんば</a:t>
              </a:r>
              <a:r>
                <a:rPr kumimoji="1" lang="en-US" altLang="ja-JP" sz="800">
                  <a:solidFill>
                    <a:schemeClr val="tx1"/>
                  </a:solidFill>
                  <a:latin typeface="+mn-ea"/>
                </a:rPr>
                <a:t>HATCH</a:t>
              </a:r>
              <a:endParaRPr kumimoji="1" lang="ja-JP" altLang="en-US" sz="800">
                <a:solidFill>
                  <a:schemeClr val="tx1"/>
                </a:solidFill>
                <a:latin typeface="+mn-ea"/>
              </a:endParaRPr>
            </a:p>
          </p:txBody>
        </p:sp>
      </p:grpSp>
      <p:grpSp>
        <p:nvGrpSpPr>
          <p:cNvPr id="13" name="グループ化 12">
            <a:extLst>
              <a:ext uri="{FF2B5EF4-FFF2-40B4-BE49-F238E27FC236}">
                <a16:creationId xmlns:a16="http://schemas.microsoft.com/office/drawing/2014/main" id="{821C9E2A-6D1E-4FB3-9171-DC53EB1D7679}"/>
              </a:ext>
            </a:extLst>
          </p:cNvPr>
          <p:cNvGrpSpPr>
            <a:grpSpLocks noChangeAspect="1"/>
          </p:cNvGrpSpPr>
          <p:nvPr/>
        </p:nvGrpSpPr>
        <p:grpSpPr>
          <a:xfrm>
            <a:off x="3736432" y="3659424"/>
            <a:ext cx="2044679" cy="2971285"/>
            <a:chOff x="3946406" y="4662597"/>
            <a:chExt cx="1394292" cy="2269229"/>
          </a:xfrm>
        </p:grpSpPr>
        <p:pic>
          <p:nvPicPr>
            <p:cNvPr id="88" name="図 87">
              <a:extLst>
                <a:ext uri="{FF2B5EF4-FFF2-40B4-BE49-F238E27FC236}">
                  <a16:creationId xmlns:a16="http://schemas.microsoft.com/office/drawing/2014/main" id="{543B53C1-C39D-4B12-A2A9-670C22918BEC}"/>
                </a:ext>
              </a:extLst>
            </p:cNvPr>
            <p:cNvPicPr>
              <a:picLocks noChangeAspect="1"/>
            </p:cNvPicPr>
            <p:nvPr/>
          </p:nvPicPr>
          <p:blipFill rotWithShape="1">
            <a:blip r:embed="rId4">
              <a:extLst>
                <a:ext uri="{28A0092B-C50C-407E-A947-70E740481C1C}">
                  <a14:useLocalDpi xmlns:a14="http://schemas.microsoft.com/office/drawing/2010/main" val="0"/>
                </a:ext>
              </a:extLst>
            </a:blip>
            <a:srcRect l="6890" r="40974"/>
            <a:stretch/>
          </p:blipFill>
          <p:spPr>
            <a:xfrm>
              <a:off x="3946406" y="4777231"/>
              <a:ext cx="1394292" cy="2154595"/>
            </a:xfrm>
            <a:prstGeom prst="rect">
              <a:avLst/>
            </a:prstGeom>
          </p:spPr>
        </p:pic>
        <p:sp>
          <p:nvSpPr>
            <p:cNvPr id="91" name="正方形/長方形 90">
              <a:extLst>
                <a:ext uri="{FF2B5EF4-FFF2-40B4-BE49-F238E27FC236}">
                  <a16:creationId xmlns:a16="http://schemas.microsoft.com/office/drawing/2014/main" id="{FC9B8808-DAE3-466E-A793-64C3EAAB9CF4}"/>
                </a:ext>
              </a:extLst>
            </p:cNvPr>
            <p:cNvSpPr/>
            <p:nvPr/>
          </p:nvSpPr>
          <p:spPr>
            <a:xfrm>
              <a:off x="4399228" y="4662597"/>
              <a:ext cx="930712" cy="18361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latin typeface="+mn-ea"/>
                </a:rPr>
                <a:t>中之島</a:t>
              </a:r>
              <a:r>
                <a:rPr kumimoji="1" lang="en-US" altLang="ja-JP" sz="800">
                  <a:solidFill>
                    <a:schemeClr val="tx1"/>
                  </a:solidFill>
                  <a:latin typeface="+mn-ea"/>
                </a:rPr>
                <a:t>GATE</a:t>
              </a:r>
            </a:p>
          </p:txBody>
        </p:sp>
      </p:grpSp>
      <p:sp>
        <p:nvSpPr>
          <p:cNvPr id="103" name="テキスト ボックス 102">
            <a:extLst>
              <a:ext uri="{FF2B5EF4-FFF2-40B4-BE49-F238E27FC236}">
                <a16:creationId xmlns:a16="http://schemas.microsoft.com/office/drawing/2014/main" id="{315C3C3F-AE18-47DF-9A6B-95063E6A3E21}"/>
              </a:ext>
            </a:extLst>
          </p:cNvPr>
          <p:cNvSpPr txBox="1"/>
          <p:nvPr/>
        </p:nvSpPr>
        <p:spPr>
          <a:xfrm>
            <a:off x="6118504" y="7734739"/>
            <a:ext cx="6396352" cy="1138773"/>
          </a:xfrm>
          <a:prstGeom prst="rect">
            <a:avLst/>
          </a:prstGeom>
          <a:noFill/>
          <a:ln w="3175">
            <a:solidFill>
              <a:schemeClr val="tx1"/>
            </a:solidFill>
            <a:prstDash val="sysDot"/>
          </a:ln>
        </p:spPr>
        <p:txBody>
          <a:bodyPr wrap="square" lIns="91440" tIns="45720" rIns="91440" bIns="45720" anchor="t">
            <a:spAutoFit/>
          </a:bodyPr>
          <a:lstStyle/>
          <a:p>
            <a:endParaRPr lang="en-US" altLang="ja-JP" sz="1000" dirty="0">
              <a:ea typeface="游ゴシック"/>
            </a:endParaRPr>
          </a:p>
          <a:p>
            <a:r>
              <a:rPr lang="ja-JP" altLang="en-US" sz="1000" dirty="0">
                <a:ea typeface="游ゴシック"/>
              </a:rPr>
              <a:t>　</a:t>
            </a:r>
            <a:r>
              <a:rPr lang="ja-JP" altLang="en-US" sz="1200" dirty="0">
                <a:ea typeface="游ゴシック"/>
              </a:rPr>
              <a:t>令和７年９月議会一般質問や、令和７年１１月議会一般質問において、「来阪者が多く集まる場所などで熱中症リスクが高まることが懸念されるとともに、</a:t>
            </a:r>
            <a:r>
              <a:rPr lang="ja-JP" sz="1200" dirty="0">
                <a:ea typeface="游ゴシック"/>
              </a:rPr>
              <a:t>府民から</a:t>
            </a:r>
            <a:r>
              <a:rPr lang="ja-JP" altLang="en-US" sz="1200" dirty="0">
                <a:ea typeface="游ゴシック"/>
              </a:rPr>
              <a:t>も</a:t>
            </a:r>
            <a:r>
              <a:rPr lang="ja-JP" sz="1200" dirty="0">
                <a:ea typeface="游ゴシック"/>
              </a:rPr>
              <a:t>猛暑対策を望む声を沢山聞いている</a:t>
            </a:r>
            <a:r>
              <a:rPr lang="ja-JP" altLang="en-US" sz="1200" dirty="0">
                <a:ea typeface="游ゴシック"/>
              </a:rPr>
              <a:t>。事業の継続を前向きに検討してほしい」であるとか、「事業を継続すべきだ。前向きに検討してほしい」といった要望を受けている。</a:t>
            </a:r>
            <a:endParaRPr lang="en-US" altLang="ja-JP" sz="1200" dirty="0">
              <a:ea typeface="游ゴシック"/>
            </a:endParaRPr>
          </a:p>
          <a:p>
            <a:endParaRPr lang="ja-JP" altLang="en-US" sz="1000" dirty="0">
              <a:ea typeface="游ゴシック"/>
            </a:endParaRPr>
          </a:p>
        </p:txBody>
      </p:sp>
      <p:sp>
        <p:nvSpPr>
          <p:cNvPr id="106" name="正方形/長方形 105">
            <a:extLst>
              <a:ext uri="{FF2B5EF4-FFF2-40B4-BE49-F238E27FC236}">
                <a16:creationId xmlns:a16="http://schemas.microsoft.com/office/drawing/2014/main" id="{6713ED0D-72FA-4031-9364-F5674E1B6B53}"/>
              </a:ext>
            </a:extLst>
          </p:cNvPr>
          <p:cNvSpPr/>
          <p:nvPr/>
        </p:nvSpPr>
        <p:spPr>
          <a:xfrm>
            <a:off x="6331324" y="5076116"/>
            <a:ext cx="1533077" cy="28814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a:solidFill>
                  <a:schemeClr val="tx1"/>
                </a:solidFill>
                <a:latin typeface="+mn-ea"/>
              </a:rPr>
              <a:t>大阪府における熱中症</a:t>
            </a:r>
            <a:endParaRPr kumimoji="1" lang="en-US" altLang="ja-JP" sz="900">
              <a:solidFill>
                <a:schemeClr val="tx1"/>
              </a:solidFill>
              <a:latin typeface="+mn-ea"/>
            </a:endParaRPr>
          </a:p>
          <a:p>
            <a:pPr algn="ctr"/>
            <a:r>
              <a:rPr kumimoji="1" lang="ja-JP" altLang="en-US" sz="900">
                <a:solidFill>
                  <a:schemeClr val="tx1"/>
                </a:solidFill>
                <a:latin typeface="+mn-ea"/>
              </a:rPr>
              <a:t>救急搬送者数</a:t>
            </a:r>
            <a:endParaRPr kumimoji="1" lang="en-US" altLang="ja-JP" sz="900">
              <a:solidFill>
                <a:schemeClr val="tx1"/>
              </a:solidFill>
              <a:latin typeface="+mn-ea"/>
            </a:endParaRPr>
          </a:p>
        </p:txBody>
      </p:sp>
      <p:sp>
        <p:nvSpPr>
          <p:cNvPr id="109" name="正方形/長方形 108">
            <a:extLst>
              <a:ext uri="{FF2B5EF4-FFF2-40B4-BE49-F238E27FC236}">
                <a16:creationId xmlns:a16="http://schemas.microsoft.com/office/drawing/2014/main" id="{9150BDB8-CAA2-4B31-BB84-18566A57CA4D}"/>
              </a:ext>
            </a:extLst>
          </p:cNvPr>
          <p:cNvSpPr/>
          <p:nvPr/>
        </p:nvSpPr>
        <p:spPr>
          <a:xfrm>
            <a:off x="8528757" y="5077376"/>
            <a:ext cx="1432622" cy="28688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mn-ea"/>
              </a:rPr>
              <a:t>大阪府における</a:t>
            </a:r>
            <a:endParaRPr kumimoji="1" lang="en-US" altLang="ja-JP" sz="900" dirty="0">
              <a:solidFill>
                <a:schemeClr val="tx1"/>
              </a:solidFill>
              <a:latin typeface="+mn-ea"/>
            </a:endParaRPr>
          </a:p>
          <a:p>
            <a:pPr algn="ctr"/>
            <a:r>
              <a:rPr kumimoji="1" lang="ja-JP" altLang="en-US" sz="900" dirty="0">
                <a:solidFill>
                  <a:schemeClr val="tx1"/>
                </a:solidFill>
                <a:latin typeface="+mn-ea"/>
              </a:rPr>
              <a:t>年度別猛暑日</a:t>
            </a:r>
            <a:endParaRPr kumimoji="1" lang="en-US" altLang="ja-JP" sz="900" dirty="0">
              <a:solidFill>
                <a:schemeClr val="tx1"/>
              </a:solidFill>
              <a:latin typeface="+mn-ea"/>
            </a:endParaRPr>
          </a:p>
        </p:txBody>
      </p:sp>
      <p:graphicFrame>
        <p:nvGraphicFramePr>
          <p:cNvPr id="56" name="グラフ 55">
            <a:extLst>
              <a:ext uri="{FF2B5EF4-FFF2-40B4-BE49-F238E27FC236}">
                <a16:creationId xmlns:a16="http://schemas.microsoft.com/office/drawing/2014/main" id="{A61CCE6F-214A-4D2D-B035-170699492405}"/>
              </a:ext>
            </a:extLst>
          </p:cNvPr>
          <p:cNvGraphicFramePr>
            <a:graphicFrameLocks/>
          </p:cNvGraphicFramePr>
          <p:nvPr>
            <p:extLst>
              <p:ext uri="{D42A27DB-BD31-4B8C-83A1-F6EECF244321}">
                <p14:modId xmlns:p14="http://schemas.microsoft.com/office/powerpoint/2010/main" val="1220513626"/>
              </p:ext>
            </p:extLst>
          </p:nvPr>
        </p:nvGraphicFramePr>
        <p:xfrm>
          <a:off x="10248159" y="5290896"/>
          <a:ext cx="2336800" cy="2376342"/>
        </p:xfrm>
        <a:graphic>
          <a:graphicData uri="http://schemas.openxmlformats.org/drawingml/2006/chart">
            <c:chart xmlns:c="http://schemas.openxmlformats.org/drawingml/2006/chart" xmlns:r="http://schemas.openxmlformats.org/officeDocument/2006/relationships" r:id="rId5"/>
          </a:graphicData>
        </a:graphic>
      </p:graphicFrame>
      <p:sp>
        <p:nvSpPr>
          <p:cNvPr id="59" name="正方形/長方形 58">
            <a:extLst>
              <a:ext uri="{FF2B5EF4-FFF2-40B4-BE49-F238E27FC236}">
                <a16:creationId xmlns:a16="http://schemas.microsoft.com/office/drawing/2014/main" id="{B0CF9836-627F-476C-9AEF-5C91276F8DDB}"/>
              </a:ext>
            </a:extLst>
          </p:cNvPr>
          <p:cNvSpPr/>
          <p:nvPr/>
        </p:nvSpPr>
        <p:spPr>
          <a:xfrm>
            <a:off x="10684757" y="5051630"/>
            <a:ext cx="1432622" cy="28688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900" dirty="0">
                <a:solidFill>
                  <a:schemeClr val="tx1"/>
                </a:solidFill>
                <a:latin typeface="游ゴシック" panose="020B0400000000000000" pitchFamily="50" charset="-128"/>
                <a:ea typeface="游ゴシック" panose="020B0400000000000000" pitchFamily="50" charset="-128"/>
              </a:rPr>
              <a:t>来阪外国人旅行者数</a:t>
            </a:r>
            <a:endParaRPr kumimoji="1" lang="en-US" altLang="ja-JP" sz="900" dirty="0">
              <a:solidFill>
                <a:schemeClr val="tx1"/>
              </a:solidFill>
              <a:latin typeface="游ゴシック" panose="020B0400000000000000" pitchFamily="50" charset="-128"/>
              <a:ea typeface="游ゴシック" panose="020B0400000000000000" pitchFamily="50" charset="-128"/>
            </a:endParaRPr>
          </a:p>
        </p:txBody>
      </p:sp>
      <p:sp>
        <p:nvSpPr>
          <p:cNvPr id="58" name="正方形/長方形 57">
            <a:extLst>
              <a:ext uri="{FF2B5EF4-FFF2-40B4-BE49-F238E27FC236}">
                <a16:creationId xmlns:a16="http://schemas.microsoft.com/office/drawing/2014/main" id="{FFB04EDA-4D63-4914-9D45-03F5BEFC1A82}"/>
              </a:ext>
            </a:extLst>
          </p:cNvPr>
          <p:cNvSpPr/>
          <p:nvPr/>
        </p:nvSpPr>
        <p:spPr>
          <a:xfrm>
            <a:off x="10560357" y="6948044"/>
            <a:ext cx="1927804" cy="8710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18000" rIns="36000" rtlCol="0" anchor="t"/>
          <a:lstStyle/>
          <a:p>
            <a:r>
              <a:rPr kumimoji="1" lang="en-US" altLang="ja-JP" sz="400" dirty="0">
                <a:solidFill>
                  <a:schemeClr val="tx1"/>
                </a:solidFill>
                <a:latin typeface="+mn-ea"/>
              </a:rPr>
              <a:t>H22 </a:t>
            </a:r>
            <a:r>
              <a:rPr kumimoji="1" lang="ja-JP" altLang="en-US" sz="400" dirty="0">
                <a:solidFill>
                  <a:schemeClr val="tx1"/>
                </a:solidFill>
                <a:latin typeface="+mn-ea"/>
              </a:rPr>
              <a:t> </a:t>
            </a:r>
            <a:r>
              <a:rPr kumimoji="1" lang="en-US" altLang="ja-JP" sz="400" dirty="0">
                <a:solidFill>
                  <a:schemeClr val="tx1"/>
                </a:solidFill>
                <a:latin typeface="+mn-ea"/>
              </a:rPr>
              <a:t>H23  H24  H25  H26  H27   H28   H29  H30  H31(R1) R2    R3    R4    R5    R6</a:t>
            </a:r>
          </a:p>
        </p:txBody>
      </p:sp>
      <p:sp>
        <p:nvSpPr>
          <p:cNvPr id="54" name="タイトル 1">
            <a:extLst>
              <a:ext uri="{FF2B5EF4-FFF2-40B4-BE49-F238E27FC236}">
                <a16:creationId xmlns:a16="http://schemas.microsoft.com/office/drawing/2014/main" id="{A82CFD3A-E392-4B4E-B231-843EDC591578}"/>
              </a:ext>
            </a:extLst>
          </p:cNvPr>
          <p:cNvSpPr txBox="1">
            <a:spLocks/>
          </p:cNvSpPr>
          <p:nvPr/>
        </p:nvSpPr>
        <p:spPr bwMode="auto">
          <a:xfrm>
            <a:off x="1" y="-3129"/>
            <a:ext cx="12801599" cy="502438"/>
          </a:xfrm>
          <a:prstGeom prst="rect">
            <a:avLst/>
          </a:prstGeom>
          <a:solidFill>
            <a:srgbClr val="00B050"/>
          </a:solidFill>
          <a:ln>
            <a:noFill/>
          </a:ln>
          <a:effectLst/>
          <a:scene3d>
            <a:camera prst="orthographicFront">
              <a:rot lat="0" lon="0" rev="0"/>
            </a:camera>
            <a:lightRig rig="threePt" dir="t">
              <a:rot lat="0" lon="0" rev="1200000"/>
            </a:lightRig>
          </a:scene3d>
          <a:sp3d>
            <a:bevelT w="0" h="0"/>
          </a:sp3d>
        </p:spPr>
        <p:txBody>
          <a:bodyPr anchor="ctr"/>
          <a:lstStyle>
            <a:lvl1pPr algn="ctr" rtl="0" fontAlgn="base">
              <a:spcBef>
                <a:spcPct val="0"/>
              </a:spcBef>
              <a:spcAft>
                <a:spcPct val="0"/>
              </a:spcAft>
              <a:defRPr kumimoji="1" sz="4400" kern="1200">
                <a:solidFill>
                  <a:schemeClr val="lt1"/>
                </a:solidFill>
                <a:latin typeface="+mn-lt"/>
                <a:ea typeface="+mn-ea"/>
                <a:cs typeface="+mn-cs"/>
              </a:defRPr>
            </a:lvl1pPr>
            <a:lvl2pPr algn="ctr" rtl="0" fontAlgn="base">
              <a:spcBef>
                <a:spcPct val="0"/>
              </a:spcBef>
              <a:spcAft>
                <a:spcPct val="0"/>
              </a:spcAft>
              <a:defRPr kumimoji="1" sz="4400">
                <a:solidFill>
                  <a:schemeClr val="lt1"/>
                </a:solidFill>
                <a:latin typeface="+mn-lt"/>
                <a:ea typeface="+mn-ea"/>
                <a:cs typeface="+mn-cs"/>
              </a:defRPr>
            </a:lvl2pPr>
            <a:lvl3pPr algn="ctr" rtl="0" fontAlgn="base">
              <a:spcBef>
                <a:spcPct val="0"/>
              </a:spcBef>
              <a:spcAft>
                <a:spcPct val="0"/>
              </a:spcAft>
              <a:defRPr kumimoji="1" sz="4400">
                <a:solidFill>
                  <a:schemeClr val="lt1"/>
                </a:solidFill>
                <a:latin typeface="+mn-lt"/>
                <a:ea typeface="+mn-ea"/>
                <a:cs typeface="+mn-cs"/>
              </a:defRPr>
            </a:lvl3pPr>
            <a:lvl4pPr algn="ctr" rtl="0" fontAlgn="base">
              <a:spcBef>
                <a:spcPct val="0"/>
              </a:spcBef>
              <a:spcAft>
                <a:spcPct val="0"/>
              </a:spcAft>
              <a:defRPr kumimoji="1" sz="4400">
                <a:solidFill>
                  <a:schemeClr val="lt1"/>
                </a:solidFill>
                <a:latin typeface="+mn-lt"/>
                <a:ea typeface="+mn-ea"/>
                <a:cs typeface="+mn-cs"/>
              </a:defRPr>
            </a:lvl4pPr>
            <a:lvl5pPr algn="ctr" rtl="0" fontAlgn="base">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defTabSz="844083" fontAlgn="auto">
              <a:spcAft>
                <a:spcPts val="0"/>
              </a:spcAft>
              <a:defRPr/>
            </a:pPr>
            <a:r>
              <a:rPr lang="ja-JP" altLang="en-US" sz="2215" b="1" dirty="0">
                <a:solidFill>
                  <a:sysClr val="window" lastClr="FFFFFF"/>
                </a:solidFill>
                <a:latin typeface="BIZ UDPゴシック" panose="020B0400000000000000" pitchFamily="50" charset="-128"/>
                <a:ea typeface="BIZ UDPゴシック" panose="020B0400000000000000" pitchFamily="50" charset="-128"/>
              </a:rPr>
              <a:t>　</a:t>
            </a:r>
            <a:r>
              <a:rPr lang="en-US" altLang="ja-JP" sz="2215" b="1" dirty="0">
                <a:solidFill>
                  <a:sysClr val="window" lastClr="FFFFFF"/>
                </a:solidFill>
                <a:latin typeface="BIZ UDPゴシック" panose="020B0400000000000000" pitchFamily="50" charset="-128"/>
                <a:ea typeface="BIZ UDPゴシック" panose="020B0400000000000000" pitchFamily="50" charset="-128"/>
              </a:rPr>
              <a:t>R8</a:t>
            </a:r>
            <a:r>
              <a:rPr lang="ja-JP" altLang="en-US" sz="2215" b="1">
                <a:solidFill>
                  <a:sysClr val="window" lastClr="FFFFFF"/>
                </a:solidFill>
                <a:latin typeface="BIZ UDPゴシック" panose="020B0400000000000000" pitchFamily="50" charset="-128"/>
                <a:ea typeface="BIZ UDPゴシック" panose="020B0400000000000000" pitchFamily="50" charset="-128"/>
              </a:rPr>
              <a:t>年度以降の都市</a:t>
            </a:r>
            <a:r>
              <a:rPr lang="ja-JP" altLang="en-US" sz="2215" b="1" dirty="0">
                <a:solidFill>
                  <a:sysClr val="window" lastClr="FFFFFF"/>
                </a:solidFill>
                <a:latin typeface="BIZ UDPゴシック" panose="020B0400000000000000" pitchFamily="50" charset="-128"/>
                <a:ea typeface="BIZ UDPゴシック" panose="020B0400000000000000" pitchFamily="50" charset="-128"/>
              </a:rPr>
              <a:t>緑化を活用した猛暑</a:t>
            </a:r>
            <a:r>
              <a:rPr lang="ja-JP" altLang="en-US" sz="2215" b="1">
                <a:solidFill>
                  <a:sysClr val="window" lastClr="FFFFFF"/>
                </a:solidFill>
                <a:latin typeface="BIZ UDPゴシック" panose="020B0400000000000000" pitchFamily="50" charset="-128"/>
                <a:ea typeface="BIZ UDPゴシック" panose="020B0400000000000000" pitchFamily="50" charset="-128"/>
              </a:rPr>
              <a:t>対策事業の継続について</a:t>
            </a:r>
            <a:endParaRPr lang="ja-JP" altLang="en-US" sz="1846" b="1" dirty="0">
              <a:solidFill>
                <a:sysClr val="window" lastClr="FFFFFF"/>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1E23F4C5-B824-4742-9AC4-DD5CB903E4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35" y="5381514"/>
            <a:ext cx="3248578" cy="1256238"/>
          </a:xfrm>
          <a:prstGeom prst="rect">
            <a:avLst/>
          </a:prstGeom>
        </p:spPr>
      </p:pic>
      <p:sp>
        <p:nvSpPr>
          <p:cNvPr id="90" name="正方形/長方形 89">
            <a:extLst>
              <a:ext uri="{FF2B5EF4-FFF2-40B4-BE49-F238E27FC236}">
                <a16:creationId xmlns:a16="http://schemas.microsoft.com/office/drawing/2014/main" id="{C19CA5ED-6CC7-4B37-B5B8-3760F7AFCD05}"/>
              </a:ext>
            </a:extLst>
          </p:cNvPr>
          <p:cNvSpPr/>
          <p:nvPr/>
        </p:nvSpPr>
        <p:spPr>
          <a:xfrm>
            <a:off x="289423" y="6572762"/>
            <a:ext cx="1295875" cy="22124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a:solidFill>
                  <a:schemeClr val="tx1"/>
                </a:solidFill>
                <a:latin typeface="+mn-ea"/>
              </a:rPr>
              <a:t>JR</a:t>
            </a:r>
            <a:r>
              <a:rPr kumimoji="1" lang="ja-JP" altLang="en-US" sz="800">
                <a:solidFill>
                  <a:schemeClr val="tx1"/>
                </a:solidFill>
                <a:latin typeface="+mn-ea"/>
              </a:rPr>
              <a:t>大阪駅三角広場</a:t>
            </a:r>
          </a:p>
        </p:txBody>
      </p:sp>
      <p:pic>
        <p:nvPicPr>
          <p:cNvPr id="6" name="図 5">
            <a:extLst>
              <a:ext uri="{FF2B5EF4-FFF2-40B4-BE49-F238E27FC236}">
                <a16:creationId xmlns:a16="http://schemas.microsoft.com/office/drawing/2014/main" id="{8B770F7D-764E-4F1A-A38E-CA42A3F54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3740" y="7377746"/>
            <a:ext cx="2499913" cy="1562446"/>
          </a:xfrm>
          <a:prstGeom prst="rect">
            <a:avLst/>
          </a:prstGeom>
        </p:spPr>
      </p:pic>
      <p:sp>
        <p:nvSpPr>
          <p:cNvPr id="97" name="正方形/長方形 96">
            <a:extLst>
              <a:ext uri="{FF2B5EF4-FFF2-40B4-BE49-F238E27FC236}">
                <a16:creationId xmlns:a16="http://schemas.microsoft.com/office/drawing/2014/main" id="{1F95BD10-EBE9-4859-BCC1-D5FD4A4E3EFF}"/>
              </a:ext>
            </a:extLst>
          </p:cNvPr>
          <p:cNvSpPr/>
          <p:nvPr/>
        </p:nvSpPr>
        <p:spPr>
          <a:xfrm>
            <a:off x="4051509" y="8861685"/>
            <a:ext cx="1625772" cy="23889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ららぽーと和泉イメージパース</a:t>
            </a:r>
          </a:p>
        </p:txBody>
      </p:sp>
      <p:grpSp>
        <p:nvGrpSpPr>
          <p:cNvPr id="38" name="グループ化 37">
            <a:extLst>
              <a:ext uri="{FF2B5EF4-FFF2-40B4-BE49-F238E27FC236}">
                <a16:creationId xmlns:a16="http://schemas.microsoft.com/office/drawing/2014/main" id="{5968F7C7-6BB1-4B1C-A9B0-95A7AD4A8C41}"/>
              </a:ext>
            </a:extLst>
          </p:cNvPr>
          <p:cNvGrpSpPr/>
          <p:nvPr/>
        </p:nvGrpSpPr>
        <p:grpSpPr>
          <a:xfrm>
            <a:off x="8368696" y="5480488"/>
            <a:ext cx="1879463" cy="1810900"/>
            <a:chOff x="0" y="0"/>
            <a:chExt cx="5239407" cy="2732689"/>
          </a:xfrm>
        </p:grpSpPr>
        <p:graphicFrame>
          <p:nvGraphicFramePr>
            <p:cNvPr id="39" name="グラフ 38">
              <a:extLst>
                <a:ext uri="{FF2B5EF4-FFF2-40B4-BE49-F238E27FC236}">
                  <a16:creationId xmlns:a16="http://schemas.microsoft.com/office/drawing/2014/main" id="{6E6BF731-CF76-4DE6-91F5-9166D553DBBE}"/>
                </a:ext>
              </a:extLst>
            </p:cNvPr>
            <p:cNvGraphicFramePr/>
            <p:nvPr>
              <p:extLst>
                <p:ext uri="{D42A27DB-BD31-4B8C-83A1-F6EECF244321}">
                  <p14:modId xmlns:p14="http://schemas.microsoft.com/office/powerpoint/2010/main" val="1963102326"/>
                </p:ext>
              </p:extLst>
            </p:nvPr>
          </p:nvGraphicFramePr>
          <p:xfrm>
            <a:off x="0" y="0"/>
            <a:ext cx="5239407" cy="2732689"/>
          </p:xfrm>
          <a:graphic>
            <a:graphicData uri="http://schemas.openxmlformats.org/drawingml/2006/chart">
              <c:chart xmlns:c="http://schemas.openxmlformats.org/drawingml/2006/chart" xmlns:r="http://schemas.openxmlformats.org/officeDocument/2006/relationships" r:id="rId8"/>
            </a:graphicData>
          </a:graphic>
        </p:graphicFrame>
        <p:cxnSp>
          <p:nvCxnSpPr>
            <p:cNvPr id="40" name="直線コネクタ 39">
              <a:extLst>
                <a:ext uri="{FF2B5EF4-FFF2-40B4-BE49-F238E27FC236}">
                  <a16:creationId xmlns:a16="http://schemas.microsoft.com/office/drawing/2014/main" id="{57B6AC6A-C5DC-4FE8-B98E-156F66EDDE7B}"/>
                </a:ext>
              </a:extLst>
            </p:cNvPr>
            <p:cNvCxnSpPr/>
            <p:nvPr/>
          </p:nvCxnSpPr>
          <p:spPr>
            <a:xfrm flipV="1">
              <a:off x="684225" y="1567311"/>
              <a:ext cx="2859456" cy="14941"/>
            </a:xfrm>
            <a:prstGeom prst="line">
              <a:avLst/>
            </a:prstGeom>
            <a:noFill/>
            <a:ln w="25400" cap="flat" cmpd="sng" algn="ctr">
              <a:solidFill>
                <a:srgbClr val="ED7D31"/>
              </a:solidFill>
              <a:prstDash val="solid"/>
              <a:miter lim="800000"/>
            </a:ln>
            <a:effectLst/>
          </p:spPr>
        </p:cxnSp>
        <p:cxnSp>
          <p:nvCxnSpPr>
            <p:cNvPr id="41" name="直線コネクタ 40">
              <a:extLst>
                <a:ext uri="{FF2B5EF4-FFF2-40B4-BE49-F238E27FC236}">
                  <a16:creationId xmlns:a16="http://schemas.microsoft.com/office/drawing/2014/main" id="{BFEB98B3-D4C7-49FE-9EBF-EA1240C47D46}"/>
                </a:ext>
              </a:extLst>
            </p:cNvPr>
            <p:cNvCxnSpPr>
              <a:cxnSpLocks/>
            </p:cNvCxnSpPr>
            <p:nvPr/>
          </p:nvCxnSpPr>
          <p:spPr>
            <a:xfrm>
              <a:off x="2437478" y="452296"/>
              <a:ext cx="1906407" cy="0"/>
            </a:xfrm>
            <a:prstGeom prst="line">
              <a:avLst/>
            </a:prstGeom>
            <a:noFill/>
            <a:ln w="25400" cap="flat" cmpd="sng" algn="ctr">
              <a:solidFill>
                <a:srgbClr val="ED7D31"/>
              </a:solidFill>
              <a:prstDash val="solid"/>
              <a:miter lim="800000"/>
            </a:ln>
            <a:effectLst/>
          </p:spPr>
        </p:cxnSp>
        <p:sp>
          <p:nvSpPr>
            <p:cNvPr id="42" name="正方形/長方形 41">
              <a:extLst>
                <a:ext uri="{FF2B5EF4-FFF2-40B4-BE49-F238E27FC236}">
                  <a16:creationId xmlns:a16="http://schemas.microsoft.com/office/drawing/2014/main" id="{57671731-B444-4FDD-9098-D3D03EF54F89}"/>
                </a:ext>
              </a:extLst>
            </p:cNvPr>
            <p:cNvSpPr/>
            <p:nvPr/>
          </p:nvSpPr>
          <p:spPr>
            <a:xfrm>
              <a:off x="2142128" y="186826"/>
              <a:ext cx="2743237" cy="280726"/>
            </a:xfrm>
            <a:prstGeom prst="rect">
              <a:avLst/>
            </a:prstGeom>
            <a:noFill/>
            <a:ln w="12700" cap="flat" cmpd="sng" algn="ctr">
              <a:no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R6</a:t>
              </a:r>
              <a:r>
                <a:rPr kumimoji="1" lang="ja-JP" altLang="en-US"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R7</a:t>
              </a:r>
              <a:r>
                <a:rPr kumimoji="1" lang="ja-JP" altLang="en-US"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平均（</a:t>
              </a:r>
              <a:r>
                <a:rPr kumimoji="1" lang="en-US" altLang="ja-JP"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43</a:t>
              </a:r>
              <a:r>
                <a:rPr kumimoji="1" lang="ja-JP" altLang="en-US"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日）</a:t>
              </a:r>
            </a:p>
          </p:txBody>
        </p:sp>
        <p:sp>
          <p:nvSpPr>
            <p:cNvPr id="43" name="正方形/長方形 42">
              <a:extLst>
                <a:ext uri="{FF2B5EF4-FFF2-40B4-BE49-F238E27FC236}">
                  <a16:creationId xmlns:a16="http://schemas.microsoft.com/office/drawing/2014/main" id="{66794823-98E7-49E7-A459-75BE5CB72F9F}"/>
                </a:ext>
              </a:extLst>
            </p:cNvPr>
            <p:cNvSpPr/>
            <p:nvPr/>
          </p:nvSpPr>
          <p:spPr>
            <a:xfrm>
              <a:off x="839975" y="1313832"/>
              <a:ext cx="2859457" cy="253478"/>
            </a:xfrm>
            <a:prstGeom prst="rect">
              <a:avLst/>
            </a:prstGeom>
            <a:noFill/>
            <a:ln w="12700" cap="flat" cmpd="sng" algn="ctr">
              <a:no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R2</a:t>
              </a:r>
              <a:r>
                <a:rPr kumimoji="1" lang="ja-JP" altLang="en-US"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R5</a:t>
              </a:r>
              <a:r>
                <a:rPr kumimoji="1" lang="ja-JP" altLang="en-US"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平均（約</a:t>
              </a:r>
              <a:r>
                <a:rPr kumimoji="1" lang="en-US" altLang="ja-JP"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19</a:t>
              </a:r>
              <a:r>
                <a:rPr kumimoji="1" lang="ja-JP" altLang="en-US" sz="600"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rPr>
                <a:t>日）</a:t>
              </a:r>
            </a:p>
          </p:txBody>
        </p:sp>
        <p:sp>
          <p:nvSpPr>
            <p:cNvPr id="44" name="矢印: 右 43">
              <a:extLst>
                <a:ext uri="{FF2B5EF4-FFF2-40B4-BE49-F238E27FC236}">
                  <a16:creationId xmlns:a16="http://schemas.microsoft.com/office/drawing/2014/main" id="{748E2F42-8A82-4FF2-B77A-148AE0585F66}"/>
                </a:ext>
              </a:extLst>
            </p:cNvPr>
            <p:cNvSpPr/>
            <p:nvPr/>
          </p:nvSpPr>
          <p:spPr>
            <a:xfrm rot="16840607">
              <a:off x="3093551" y="785023"/>
              <a:ext cx="835820" cy="356683"/>
            </a:xfrm>
            <a:prstGeom prst="rightArrow">
              <a:avLst/>
            </a:prstGeom>
            <a:noFill/>
            <a:ln w="28575" cap="flat" cmpd="sng" algn="ctr">
              <a:solidFill>
                <a:srgbClr val="ED7D31"/>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grpSp>
      <p:graphicFrame>
        <p:nvGraphicFramePr>
          <p:cNvPr id="50" name="グラフ 49">
            <a:extLst>
              <a:ext uri="{FF2B5EF4-FFF2-40B4-BE49-F238E27FC236}">
                <a16:creationId xmlns:a16="http://schemas.microsoft.com/office/drawing/2014/main" id="{31E13684-0EF8-4C2F-9D59-E817223BA57C}"/>
              </a:ext>
            </a:extLst>
          </p:cNvPr>
          <p:cNvGraphicFramePr>
            <a:graphicFrameLocks/>
          </p:cNvGraphicFramePr>
          <p:nvPr>
            <p:extLst>
              <p:ext uri="{D42A27DB-BD31-4B8C-83A1-F6EECF244321}">
                <p14:modId xmlns:p14="http://schemas.microsoft.com/office/powerpoint/2010/main" val="2972998751"/>
              </p:ext>
            </p:extLst>
          </p:nvPr>
        </p:nvGraphicFramePr>
        <p:xfrm>
          <a:off x="6174830" y="5480488"/>
          <a:ext cx="2066865" cy="1897258"/>
        </p:xfrm>
        <a:graphic>
          <a:graphicData uri="http://schemas.openxmlformats.org/drawingml/2006/chart">
            <c:chart xmlns:c="http://schemas.openxmlformats.org/drawingml/2006/chart" xmlns:r="http://schemas.openxmlformats.org/officeDocument/2006/relationships" r:id="rId9"/>
          </a:graphicData>
        </a:graphic>
      </p:graphicFrame>
      <p:pic>
        <p:nvPicPr>
          <p:cNvPr id="2" name="図 1">
            <a:extLst>
              <a:ext uri="{FF2B5EF4-FFF2-40B4-BE49-F238E27FC236}">
                <a16:creationId xmlns:a16="http://schemas.microsoft.com/office/drawing/2014/main" id="{E4151516-580F-4CE9-BAEF-588CE292B57F}"/>
              </a:ext>
            </a:extLst>
          </p:cNvPr>
          <p:cNvPicPr>
            <a:picLocks noChangeAspect="1"/>
          </p:cNvPicPr>
          <p:nvPr/>
        </p:nvPicPr>
        <p:blipFill>
          <a:blip r:embed="rId10"/>
          <a:stretch>
            <a:fillRect/>
          </a:stretch>
        </p:blipFill>
        <p:spPr>
          <a:xfrm>
            <a:off x="276723" y="7377746"/>
            <a:ext cx="2690344" cy="1651779"/>
          </a:xfrm>
          <a:prstGeom prst="rect">
            <a:avLst/>
          </a:prstGeom>
        </p:spPr>
      </p:pic>
      <p:sp>
        <p:nvSpPr>
          <p:cNvPr id="95" name="正方形/長方形 94">
            <a:extLst>
              <a:ext uri="{FF2B5EF4-FFF2-40B4-BE49-F238E27FC236}">
                <a16:creationId xmlns:a16="http://schemas.microsoft.com/office/drawing/2014/main" id="{A3063C9B-2296-44D6-B3A5-B79C03991DBE}"/>
              </a:ext>
            </a:extLst>
          </p:cNvPr>
          <p:cNvSpPr/>
          <p:nvPr/>
        </p:nvSpPr>
        <p:spPr>
          <a:xfrm>
            <a:off x="276723" y="8908737"/>
            <a:ext cx="1232858" cy="1849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latin typeface="+mn-ea"/>
              </a:rPr>
              <a:t>大阪国際空港</a:t>
            </a:r>
          </a:p>
        </p:txBody>
      </p:sp>
      <p:sp>
        <p:nvSpPr>
          <p:cNvPr id="5" name="テキスト ボックス 4">
            <a:extLst>
              <a:ext uri="{FF2B5EF4-FFF2-40B4-BE49-F238E27FC236}">
                <a16:creationId xmlns:a16="http://schemas.microsoft.com/office/drawing/2014/main" id="{3D090755-4CCF-48E8-BC3B-378D1EFADA63}"/>
              </a:ext>
            </a:extLst>
          </p:cNvPr>
          <p:cNvSpPr txBox="1"/>
          <p:nvPr/>
        </p:nvSpPr>
        <p:spPr>
          <a:xfrm>
            <a:off x="12308114" y="9287984"/>
            <a:ext cx="1509486" cy="369332"/>
          </a:xfrm>
          <a:prstGeom prst="rect">
            <a:avLst/>
          </a:prstGeom>
          <a:noFill/>
        </p:spPr>
        <p:txBody>
          <a:bodyPr wrap="square" rtlCol="0">
            <a:spAutoFit/>
          </a:bodyPr>
          <a:lstStyle/>
          <a:p>
            <a:r>
              <a:rPr kumimoji="1" lang="en-US" altLang="ja-JP" dirty="0"/>
              <a:t>28</a:t>
            </a:r>
            <a:endParaRPr kumimoji="1" lang="ja-JP" altLang="en-US" dirty="0"/>
          </a:p>
        </p:txBody>
      </p:sp>
    </p:spTree>
    <p:extLst>
      <p:ext uri="{BB962C8B-B14F-4D97-AF65-F5344CB8AC3E}">
        <p14:creationId xmlns:p14="http://schemas.microsoft.com/office/powerpoint/2010/main" val="83731290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1900DA93A2FBA4C983C37E6F22DA360" ma:contentTypeVersion="51" ma:contentTypeDescription="新しいドキュメントを作成します。" ma:contentTypeScope="" ma:versionID="5be4d8641b8397785d09b75a215a59ed">
  <xsd:schema xmlns:xsd="http://www.w3.org/2001/XMLSchema" xmlns:xs="http://www.w3.org/2001/XMLSchema" xmlns:p="http://schemas.microsoft.com/office/2006/metadata/properties" xmlns:ns2="70d7d652-1edb-4486-adb7-569848e2bdac" xmlns:ns3="a9b0d389-098a-4f82-adda-c0435a7f6245" xmlns:ns4="c7c7c4a4-3995-4225-ada3-b74c1aec62aa" xmlns:ns5="a4d498d9-fa0f-488e-82cc-ab7a8f45b7cc" targetNamespace="http://schemas.microsoft.com/office/2006/metadata/properties" ma:root="true" ma:fieldsID="60a4f9927f86096f9bb6631ffc8e8b51" ns2:_="" ns3:_="" ns4:_="" ns5:_="">
    <xsd:import namespace="70d7d652-1edb-4486-adb7-569848e2bdac"/>
    <xsd:import namespace="a9b0d389-098a-4f82-adda-c0435a7f6245"/>
    <xsd:import namespace="c7c7c4a4-3995-4225-ada3-b74c1aec62aa"/>
    <xsd:import namespace="a4d498d9-fa0f-488e-82cc-ab7a8f45b7cc"/>
    <xsd:element name="properties">
      <xsd:complexType>
        <xsd:sequence>
          <xsd:element name="documentManagement">
            <xsd:complexType>
              <xsd:all>
                <xsd:element ref="ns2:_x65e5__x4ed8__x5165__x308a_" minOccurs="0"/>
                <xsd:element ref="ns3:SharedWithUsers" minOccurs="0"/>
                <xsd:element ref="ns4:MediaServiceMetadata" minOccurs="0"/>
                <xsd:element ref="ns4:MediaServiceFastMetadata" minOccurs="0"/>
                <xsd:element ref="ns4:MediaServiceSearchProperties" minOccurs="0"/>
                <xsd:element ref="ns4:MediaServiceDateTaken" minOccurs="0"/>
                <xsd:element ref="ns4:MediaServiceGenerationTime" minOccurs="0"/>
                <xsd:element ref="ns4:MediaServiceEventHashCode" minOccurs="0"/>
                <xsd:element ref="ns4:MediaLengthInSeconds" minOccurs="0"/>
                <xsd:element ref="ns4:MediaServiceLocation" minOccurs="0"/>
                <xsd:element ref="ns4:lcf76f155ced4ddcb4097134ff3c332f" minOccurs="0"/>
                <xsd:element ref="ns5:TaxCatchAll"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7d652-1edb-4486-adb7-569848e2bdac" elementFormDefault="qualified">
    <xsd:import namespace="http://schemas.microsoft.com/office/2006/documentManagement/types"/>
    <xsd:import namespace="http://schemas.microsoft.com/office/infopath/2007/PartnerControls"/>
    <xsd:element name="_x65e5__x4ed8__x5165__x308a_" ma:index="8" nillable="true" ma:displayName="日付入り" ma:default="" ma:format="DateOnly" ma:internalName="_x65e5__x4ed8__x5165__x308a_">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b0d389-098a-4f82-adda-c0435a7f6245" elementFormDefault="qualified">
    <xsd:import namespace="http://schemas.microsoft.com/office/2006/documentManagement/types"/>
    <xsd:import namespace="http://schemas.microsoft.com/office/infopath/2007/PartnerControls"/>
    <xsd:element name="SharedWithUsers" ma:index="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c7c4a4-3995-4225-ada3-b74c1aec62a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descrip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9426463e-fb95-4bd5-b485-403931fdaad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d498d9-fa0f-488e-82cc-ab7a8f45b7c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afbc6c2-7451-4790-86db-97391c02e5c3}" ma:internalName="TaxCatchAll" ma:showField="CatchAllData" ma:web="a4d498d9-fa0f-488e-82cc-ab7a8f45b7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65e5__x4ed8__x5165__x308a_ xmlns="70d7d652-1edb-4486-adb7-569848e2bdac" xsi:nil="true"/>
    <lcf76f155ced4ddcb4097134ff3c332f xmlns="c7c7c4a4-3995-4225-ada3-b74c1aec62aa">
      <Terms xmlns="http://schemas.microsoft.com/office/infopath/2007/PartnerControls"/>
    </lcf76f155ced4ddcb4097134ff3c332f>
    <TaxCatchAll xmlns="a4d498d9-fa0f-488e-82cc-ab7a8f45b7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A11B2A-13A1-423B-9A5D-41B1EC0D2DAF}">
  <ds:schemaRefs>
    <ds:schemaRef ds:uri="70d7d652-1edb-4486-adb7-569848e2bdac"/>
    <ds:schemaRef ds:uri="a4d498d9-fa0f-488e-82cc-ab7a8f45b7cc"/>
    <ds:schemaRef ds:uri="a9b0d389-098a-4f82-adda-c0435a7f6245"/>
    <ds:schemaRef ds:uri="c7c7c4a4-3995-4225-ada3-b74c1aec62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C0A11B-3277-46DC-8124-CE0EC6399845}">
  <ds:schemaRefs>
    <ds:schemaRef ds:uri="http://schemas.openxmlformats.org/package/2006/metadata/core-properties"/>
    <ds:schemaRef ds:uri="c7c7c4a4-3995-4225-ada3-b74c1aec62aa"/>
    <ds:schemaRef ds:uri="http://schemas.microsoft.com/office/2006/documentManagement/types"/>
    <ds:schemaRef ds:uri="http://purl.org/dc/dcmitype/"/>
    <ds:schemaRef ds:uri="http://schemas.microsoft.com/office/infopath/2007/PartnerControls"/>
    <ds:schemaRef ds:uri="http://www.w3.org/XML/1998/namespace"/>
    <ds:schemaRef ds:uri="http://purl.org/dc/elements/1.1/"/>
    <ds:schemaRef ds:uri="http://purl.org/dc/terms/"/>
    <ds:schemaRef ds:uri="http://schemas.microsoft.com/office/2006/metadata/properties"/>
    <ds:schemaRef ds:uri="a4d498d9-fa0f-488e-82cc-ab7a8f45b7cc"/>
    <ds:schemaRef ds:uri="a9b0d389-098a-4f82-adda-c0435a7f6245"/>
    <ds:schemaRef ds:uri="70d7d652-1edb-4486-adb7-569848e2bdac"/>
  </ds:schemaRefs>
</ds:datastoreItem>
</file>

<file path=customXml/itemProps3.xml><?xml version="1.0" encoding="utf-8"?>
<ds:datastoreItem xmlns:ds="http://schemas.openxmlformats.org/officeDocument/2006/customXml" ds:itemID="{DCF2B7DF-4119-466C-A9CF-328CB5389B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563</Words>
  <Application>Microsoft Office PowerPoint</Application>
  <PresentationFormat>A3 297x420 mm</PresentationFormat>
  <Paragraphs>90</Paragraphs>
  <Slides>3</Slides>
  <Notes>2</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vt:i4>
      </vt:variant>
    </vt:vector>
  </HeadingPairs>
  <TitlesOfParts>
    <vt:vector size="13" baseType="lpstr">
      <vt:lpstr>BIZ UDPゴシック</vt:lpstr>
      <vt:lpstr>Meiryo UI</vt:lpstr>
      <vt:lpstr>ＭＳ ゴシック</vt:lpstr>
      <vt:lpstr>新細明體</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2022-03-29T08:24:09Z</dcterms:created>
  <dcterms:modified xsi:type="dcterms:W3CDTF">2025-12-25T03:44:01Z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0x01010071900DA93A2FBA4C983C37E6F22DA360</vt:lpwstr>
  </property>
  <property fmtid="{D5CDD505-2E9C-101B-9397-08002B2CF9AE}" pid="3" name="MediaServiceImageTags">
    <vt:lpwstr/>
  </property>
</Properties>
</file>