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0"/>
  </p:notesMasterIdLst>
  <p:sldIdLst>
    <p:sldId id="1063" r:id="rId3"/>
    <p:sldId id="785" r:id="rId4"/>
    <p:sldId id="1036" r:id="rId5"/>
    <p:sldId id="1023" r:id="rId6"/>
    <p:sldId id="1057" r:id="rId7"/>
    <p:sldId id="1064" r:id="rId8"/>
    <p:sldId id="1065" r:id="rId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7C80"/>
    <a:srgbClr val="FFFFFF"/>
    <a:srgbClr val="DBDBD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6256" autoAdjust="0"/>
  </p:normalViewPr>
  <p:slideViewPr>
    <p:cSldViewPr snapToGrid="0">
      <p:cViewPr varScale="1">
        <p:scale>
          <a:sx n="126" d="100"/>
          <a:sy n="126" d="100"/>
        </p:scale>
        <p:origin x="13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056"/>
          </a:xfrm>
          <a:prstGeom prst="rect">
            <a:avLst/>
          </a:prstGeom>
        </p:spPr>
        <p:txBody>
          <a:bodyPr vert="horz" lIns="93090" tIns="46544" rIns="93090" bIns="46544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8056"/>
          </a:xfrm>
          <a:prstGeom prst="rect">
            <a:avLst/>
          </a:prstGeom>
        </p:spPr>
        <p:txBody>
          <a:bodyPr vert="horz" lIns="93090" tIns="46544" rIns="93090" bIns="46544" rtlCol="0"/>
          <a:lstStyle>
            <a:lvl1pPr algn="r">
              <a:defRPr sz="1200"/>
            </a:lvl1pPr>
          </a:lstStyle>
          <a:p>
            <a:fld id="{572E6DDF-CBE7-4EB4-B485-44393139B6D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90" tIns="46544" rIns="93090" bIns="4654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3090" tIns="46544" rIns="93090" bIns="4654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3090" tIns="46544" rIns="93090" bIns="46544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3090" tIns="46544" rIns="93090" bIns="46544" rtlCol="0" anchor="b"/>
          <a:lstStyle>
            <a:lvl1pPr algn="r">
              <a:defRPr sz="1200"/>
            </a:lvl1pPr>
          </a:lstStyle>
          <a:p>
            <a:fld id="{47C49803-9594-4673-8DC1-20E648472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657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ー 1">
            <a:extLst>
              <a:ext uri="{FF2B5EF4-FFF2-40B4-BE49-F238E27FC236}">
                <a16:creationId xmlns:a16="http://schemas.microsoft.com/office/drawing/2014/main" id="{66D03CAA-7549-4B44-B762-730BCD17F2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ー 2">
            <a:extLst>
              <a:ext uri="{FF2B5EF4-FFF2-40B4-BE49-F238E27FC236}">
                <a16:creationId xmlns:a16="http://schemas.microsoft.com/office/drawing/2014/main" id="{B4598D23-5774-4D43-83BF-4CAD9A2212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26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72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520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1" y="2130430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9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330F97-381E-4A58-9C85-715D8226E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CB3DA-E212-4796-8340-BFC59EC3FED6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EC34B1-C2E9-4B5F-BB12-954C7AC4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B0A5FD-1B19-412C-A698-3883AAFCE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69402-CA0C-43C0-B516-646B436748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249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F846D9-0773-4D35-99B5-B754160C9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AC6DD-5916-477F-A300-E2F64F0F5930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3F05D7-F013-458E-88B5-F35BB200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04C12C-6931-4553-A6AF-623C5968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1CDB9-881F-431C-9674-A50CBBC6275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3788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3944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3701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07402" indent="0">
              <a:buNone/>
              <a:defRPr sz="1537">
                <a:solidFill>
                  <a:schemeClr val="tx1">
                    <a:tint val="75000"/>
                  </a:schemeClr>
                </a:solidFill>
              </a:defRPr>
            </a:lvl3pPr>
            <a:lvl4pPr marL="136110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1480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68507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2220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1759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2961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15E1129-8ED0-4DC3-A131-D6AC885D2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34484-2EEF-4E30-85E2-F481F669FA94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9F9457-FD9E-4B0B-99F0-DC226899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77944F-D3D0-49FA-AB34-702C8DDC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733AF-CD45-492D-A130-7BB3B6F66BE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2735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39766" y="2239963"/>
            <a:ext cx="5684837" cy="6337300"/>
          </a:xfrm>
        </p:spPr>
        <p:txBody>
          <a:bodyPr/>
          <a:lstStyle>
            <a:lvl1pPr>
              <a:defRPr sz="2740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477001" y="2239963"/>
            <a:ext cx="5684837" cy="6337300"/>
          </a:xfrm>
        </p:spPr>
        <p:txBody>
          <a:bodyPr/>
          <a:lstStyle>
            <a:lvl1pPr>
              <a:defRPr sz="2740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B01101BF-ED47-468E-8D20-2D9D9E8B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EA19C-FE0C-4D17-8FDA-7408FC5510A4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2EDBDEE9-CE90-4BF8-93F0-67F551C8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E035DC9-67BE-4BC9-81A8-D749DF1F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DFA11-0876-4CD4-BC88-32ED01B54D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3535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2" y="1535116"/>
            <a:ext cx="4040188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3701" indent="0">
              <a:buNone/>
              <a:defRPr sz="2005" b="1"/>
            </a:lvl2pPr>
            <a:lvl3pPr marL="907402" indent="0">
              <a:buNone/>
              <a:defRPr sz="1805" b="1"/>
            </a:lvl3pPr>
            <a:lvl4pPr marL="1361104" indent="0">
              <a:buNone/>
              <a:defRPr sz="1537" b="1"/>
            </a:lvl4pPr>
            <a:lvl5pPr marL="1814806" indent="0">
              <a:buNone/>
              <a:defRPr sz="1537" b="1"/>
            </a:lvl5pPr>
            <a:lvl6pPr marL="2268507" indent="0">
              <a:buNone/>
              <a:defRPr sz="1537" b="1"/>
            </a:lvl6pPr>
            <a:lvl7pPr marL="2722209" indent="0">
              <a:buNone/>
              <a:defRPr sz="1537" b="1"/>
            </a:lvl7pPr>
            <a:lvl8pPr marL="3175910" indent="0">
              <a:buNone/>
              <a:defRPr sz="1537" b="1"/>
            </a:lvl8pPr>
            <a:lvl9pPr marL="3629612" indent="0">
              <a:buNone/>
              <a:defRPr sz="153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2" y="2174878"/>
            <a:ext cx="404018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537"/>
            </a:lvl4pPr>
            <a:lvl5pPr>
              <a:defRPr sz="1537"/>
            </a:lvl5pPr>
            <a:lvl6pPr>
              <a:defRPr sz="1537"/>
            </a:lvl6pPr>
            <a:lvl7pPr>
              <a:defRPr sz="1537"/>
            </a:lvl7pPr>
            <a:lvl8pPr>
              <a:defRPr sz="1537"/>
            </a:lvl8pPr>
            <a:lvl9pPr>
              <a:defRPr sz="153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3701" indent="0">
              <a:buNone/>
              <a:defRPr sz="2005" b="1"/>
            </a:lvl2pPr>
            <a:lvl3pPr marL="907402" indent="0">
              <a:buNone/>
              <a:defRPr sz="1805" b="1"/>
            </a:lvl3pPr>
            <a:lvl4pPr marL="1361104" indent="0">
              <a:buNone/>
              <a:defRPr sz="1537" b="1"/>
            </a:lvl4pPr>
            <a:lvl5pPr marL="1814806" indent="0">
              <a:buNone/>
              <a:defRPr sz="1537" b="1"/>
            </a:lvl5pPr>
            <a:lvl6pPr marL="2268507" indent="0">
              <a:buNone/>
              <a:defRPr sz="1537" b="1"/>
            </a:lvl6pPr>
            <a:lvl7pPr marL="2722209" indent="0">
              <a:buNone/>
              <a:defRPr sz="1537" b="1"/>
            </a:lvl7pPr>
            <a:lvl8pPr marL="3175910" indent="0">
              <a:buNone/>
              <a:defRPr sz="1537" b="1"/>
            </a:lvl8pPr>
            <a:lvl9pPr marL="3629612" indent="0">
              <a:buNone/>
              <a:defRPr sz="153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8" y="2174878"/>
            <a:ext cx="4041775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537"/>
            </a:lvl4pPr>
            <a:lvl5pPr>
              <a:defRPr sz="1537"/>
            </a:lvl5pPr>
            <a:lvl6pPr>
              <a:defRPr sz="1537"/>
            </a:lvl6pPr>
            <a:lvl7pPr>
              <a:defRPr sz="1537"/>
            </a:lvl7pPr>
            <a:lvl8pPr>
              <a:defRPr sz="1537"/>
            </a:lvl8pPr>
            <a:lvl9pPr>
              <a:defRPr sz="1537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id="{99F5C17B-44BC-46B1-B0F7-4CAEF4F0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718C-D835-4D0F-92FF-140E820F2C49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8" name="フッター プレースホルダー 4">
            <a:extLst>
              <a:ext uri="{FF2B5EF4-FFF2-40B4-BE49-F238E27FC236}">
                <a16:creationId xmlns:a16="http://schemas.microsoft.com/office/drawing/2014/main" id="{BD9A2888-A07A-4A73-A631-3681E826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A88F8FAC-2418-435C-B96F-9193536CF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C83D8-48B7-4C2B-A58E-57C33E161B0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3177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2565AE90-C0E8-4494-AE15-614C7D251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6936-3E16-4334-BB34-7201A251B063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4" name="フッター プレースホルダー 4">
            <a:extLst>
              <a:ext uri="{FF2B5EF4-FFF2-40B4-BE49-F238E27FC236}">
                <a16:creationId xmlns:a16="http://schemas.microsoft.com/office/drawing/2014/main" id="{801F550F-1531-42A8-8AD9-11F09EC3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CB81B1BF-B799-44D2-B8E8-867F70AD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79231-B2B7-4277-A30D-F22C43FE069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378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>
            <a:extLst>
              <a:ext uri="{FF2B5EF4-FFF2-40B4-BE49-F238E27FC236}">
                <a16:creationId xmlns:a16="http://schemas.microsoft.com/office/drawing/2014/main" id="{F45BFC1A-91E6-4D29-840B-BE0B916C9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B4B3C-BC05-443D-B986-D1601E6627FA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3" name="フッター プレースホルダー 4">
            <a:extLst>
              <a:ext uri="{FF2B5EF4-FFF2-40B4-BE49-F238E27FC236}">
                <a16:creationId xmlns:a16="http://schemas.microsoft.com/office/drawing/2014/main" id="{F715B8DC-C63F-4CCC-94B6-12D94C76F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0E16DF3-1301-4A45-A918-3A731482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BA52A-7303-4F30-97AF-DDB76C6395A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2573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8"/>
            </a:lvl1pPr>
            <a:lvl2pPr>
              <a:defRPr sz="2740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3701" indent="0">
              <a:buNone/>
              <a:defRPr sz="1203"/>
            </a:lvl2pPr>
            <a:lvl3pPr marL="907402" indent="0">
              <a:buNone/>
              <a:defRPr sz="1003"/>
            </a:lvl3pPr>
            <a:lvl4pPr marL="1361104" indent="0">
              <a:buNone/>
              <a:defRPr sz="936"/>
            </a:lvl4pPr>
            <a:lvl5pPr marL="1814806" indent="0">
              <a:buNone/>
              <a:defRPr sz="936"/>
            </a:lvl5pPr>
            <a:lvl6pPr marL="2268507" indent="0">
              <a:buNone/>
              <a:defRPr sz="936"/>
            </a:lvl6pPr>
            <a:lvl7pPr marL="2722209" indent="0">
              <a:buNone/>
              <a:defRPr sz="936"/>
            </a:lvl7pPr>
            <a:lvl8pPr marL="3175910" indent="0">
              <a:buNone/>
              <a:defRPr sz="936"/>
            </a:lvl8pPr>
            <a:lvl9pPr marL="3629612" indent="0">
              <a:buNone/>
              <a:defRPr sz="93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C38380F3-D704-4234-A679-78EB1C1B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C6691-B518-456E-BA5D-9FED40D9C5EC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F9DFAB10-5EFB-4411-9B60-80A93AFC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91A681E7-D50F-41FC-AEBD-FBE64101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47328-904D-4D1E-A6EF-98E8A095C4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304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1745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8"/>
            </a:lvl1pPr>
            <a:lvl2pPr marL="453701" indent="0">
              <a:buNone/>
              <a:defRPr sz="2740"/>
            </a:lvl2pPr>
            <a:lvl3pPr marL="907402" indent="0">
              <a:buNone/>
              <a:defRPr sz="2406"/>
            </a:lvl3pPr>
            <a:lvl4pPr marL="1361104" indent="0">
              <a:buNone/>
              <a:defRPr sz="2005"/>
            </a:lvl4pPr>
            <a:lvl5pPr marL="1814806" indent="0">
              <a:buNone/>
              <a:defRPr sz="2005"/>
            </a:lvl5pPr>
            <a:lvl6pPr marL="2268507" indent="0">
              <a:buNone/>
              <a:defRPr sz="2005"/>
            </a:lvl6pPr>
            <a:lvl7pPr marL="2722209" indent="0">
              <a:buNone/>
              <a:defRPr sz="2005"/>
            </a:lvl7pPr>
            <a:lvl8pPr marL="3175910" indent="0">
              <a:buNone/>
              <a:defRPr sz="2005"/>
            </a:lvl8pPr>
            <a:lvl9pPr marL="3629612" indent="0">
              <a:buNone/>
              <a:defRPr sz="2005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3701" indent="0">
              <a:buNone/>
              <a:defRPr sz="1203"/>
            </a:lvl2pPr>
            <a:lvl3pPr marL="907402" indent="0">
              <a:buNone/>
              <a:defRPr sz="1003"/>
            </a:lvl3pPr>
            <a:lvl4pPr marL="1361104" indent="0">
              <a:buNone/>
              <a:defRPr sz="936"/>
            </a:lvl4pPr>
            <a:lvl5pPr marL="1814806" indent="0">
              <a:buNone/>
              <a:defRPr sz="936"/>
            </a:lvl5pPr>
            <a:lvl6pPr marL="2268507" indent="0">
              <a:buNone/>
              <a:defRPr sz="936"/>
            </a:lvl6pPr>
            <a:lvl7pPr marL="2722209" indent="0">
              <a:buNone/>
              <a:defRPr sz="936"/>
            </a:lvl7pPr>
            <a:lvl8pPr marL="3175910" indent="0">
              <a:buNone/>
              <a:defRPr sz="936"/>
            </a:lvl8pPr>
            <a:lvl9pPr marL="3629612" indent="0">
              <a:buNone/>
              <a:defRPr sz="93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7A7803D6-107A-4C2D-BB15-A7C38D97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BB21B-984D-4043-BB13-ABEB5ACF14C2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D7AA341E-F6E0-410F-A293-03A614E5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C38B6986-FBAD-41E7-8949-A165B999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1F3D0-33B2-49D8-A5E8-08361E5E08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4756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20061B-C06D-4511-8D65-F343C02E2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145D0-E7A8-40D5-9541-CC2DFE01A87A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E8F705-A472-4FEE-8B13-8D9597DEB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F6721E6-499F-4F82-AAB8-0D8DE01E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10DF2-8E3D-40D9-B021-001FE117FB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4963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9282116" y="384178"/>
            <a:ext cx="2879724" cy="819308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39764" y="384178"/>
            <a:ext cx="8489950" cy="819308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60BBB1-BF5F-400D-A679-88F20C4E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65C03-FCFE-420C-AAF6-C7343BF696B1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A7A415-960D-4AD8-BDEB-2C839607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223EA9-D018-4D65-823E-D7E54744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78858-9076-415D-B2CA-7E5E567604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348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28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452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237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2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16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44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F551F-B48C-4991-BDF0-B930A0770434}" type="datetimeFigureOut">
              <a:rPr kumimoji="1" lang="ja-JP" altLang="en-US" smtClean="0"/>
              <a:t>2026/2/24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A8DAC-EE3A-4354-BDE0-8583DFEDFA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492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>
            <a:extLst>
              <a:ext uri="{FF2B5EF4-FFF2-40B4-BE49-F238E27FC236}">
                <a16:creationId xmlns:a16="http://schemas.microsoft.com/office/drawing/2014/main" id="{6F50EFAB-55EC-4328-B012-D035305ADD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06" y="274320"/>
            <a:ext cx="8229388" cy="114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758" tIns="67879" rIns="135758" bIns="6787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>
            <a:extLst>
              <a:ext uri="{FF2B5EF4-FFF2-40B4-BE49-F238E27FC236}">
                <a16:creationId xmlns:a16="http://schemas.microsoft.com/office/drawing/2014/main" id="{7808666A-AD26-46F3-AEC7-4C5C685FE1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306" y="1599480"/>
            <a:ext cx="8229388" cy="45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5758" tIns="67879" rIns="135758" bIns="678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54D57D-6034-453B-8FB2-BA5C18148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307" y="6356880"/>
            <a:ext cx="2133741" cy="365040"/>
          </a:xfrm>
          <a:prstGeom prst="rect">
            <a:avLst/>
          </a:prstGeom>
        </p:spPr>
        <p:txBody>
          <a:bodyPr vert="horz" lIns="135758" tIns="67879" rIns="135758" bIns="67879" rtlCol="0" anchor="ctr"/>
          <a:lstStyle>
            <a:lvl1pPr algn="l" defTabSz="907402" eaLnBrk="1" fontAlgn="auto" hangingPunct="1">
              <a:spcBef>
                <a:spcPts val="0"/>
              </a:spcBef>
              <a:spcAft>
                <a:spcPts val="0"/>
              </a:spcAft>
              <a:defRPr sz="120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623CE16-916A-484C-B3E5-1EC44EAE80A2}" type="datetime1">
              <a:rPr lang="ja-JP" altLang="en-US"/>
              <a:pPr>
                <a:defRPr/>
              </a:pPr>
              <a:t>2026/2/24</a:t>
            </a:fld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F8936D-C945-4CE1-B1E3-D2DDBDA09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3687" y="6356880"/>
            <a:ext cx="2896626" cy="365040"/>
          </a:xfrm>
          <a:prstGeom prst="rect">
            <a:avLst/>
          </a:prstGeom>
        </p:spPr>
        <p:txBody>
          <a:bodyPr vert="horz" lIns="135758" tIns="67879" rIns="135758" bIns="67879" rtlCol="0" anchor="ctr"/>
          <a:lstStyle>
            <a:lvl1pPr algn="ctr" defTabSz="907402" eaLnBrk="1" fontAlgn="auto" hangingPunct="1">
              <a:spcBef>
                <a:spcPts val="0"/>
              </a:spcBef>
              <a:spcAft>
                <a:spcPts val="0"/>
              </a:spcAft>
              <a:defRPr sz="120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ja-JP" altLang="en-US"/>
              <a:t>２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AEDC57-4DC5-46F1-BE44-13E0CB1A6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2953" y="6356880"/>
            <a:ext cx="2133742" cy="365040"/>
          </a:xfrm>
          <a:prstGeom prst="rect">
            <a:avLst/>
          </a:prstGeom>
        </p:spPr>
        <p:txBody>
          <a:bodyPr vert="horz" wrap="square" lIns="135758" tIns="67879" rIns="135758" bIns="67879" numCol="1" anchor="ctr" anchorCtr="0" compatLnSpc="1">
            <a:prstTxWarp prst="textNoShape">
              <a:avLst/>
            </a:prstTxWarp>
          </a:bodyPr>
          <a:lstStyle>
            <a:lvl1pPr algn="r" defTabSz="907228" eaLnBrk="1" hangingPunct="1">
              <a:defRPr sz="1203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190B0F0-2E1C-4D34-AA63-866D39A192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491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06167" rtl="0" eaLnBrk="0" fontAlgn="base" hangingPunct="0">
        <a:spcBef>
          <a:spcPct val="0"/>
        </a:spcBef>
        <a:spcAft>
          <a:spcPct val="0"/>
        </a:spcAft>
        <a:defRPr kumimoji="1" sz="44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06167" rtl="0" eaLnBrk="0" fontAlgn="base" hangingPunct="0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906167" rtl="0" eaLnBrk="0" fontAlgn="base" hangingPunct="0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906167" rtl="0" eaLnBrk="0" fontAlgn="base" hangingPunct="0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906167" rtl="0" eaLnBrk="0" fontAlgn="base" hangingPunct="0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324111" algn="ctr" defTabSz="907062" rtl="0" fontAlgn="base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648223" algn="ctr" defTabSz="907062" rtl="0" fontAlgn="base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972334" algn="ctr" defTabSz="907062" rtl="0" fontAlgn="base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296445" algn="ctr" defTabSz="907062" rtl="0" fontAlgn="base">
        <a:spcBef>
          <a:spcPct val="0"/>
        </a:spcBef>
        <a:spcAft>
          <a:spcPct val="0"/>
        </a:spcAft>
        <a:defRPr kumimoji="1" sz="4411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39547" indent="-339547" algn="l" defTabSz="90616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36393" indent="-282249" algn="l" defTabSz="90616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740" kern="1200">
          <a:solidFill>
            <a:schemeClr val="tx1"/>
          </a:solidFill>
          <a:latin typeface="+mn-lt"/>
          <a:ea typeface="+mn-ea"/>
          <a:cs typeface="+mn-cs"/>
        </a:defRPr>
      </a:lvl2pPr>
      <a:lvl3pPr marL="1133239" indent="-226011" algn="l" defTabSz="90616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587383" indent="-226011" algn="l" defTabSz="90616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40467" indent="-226011" algn="l" defTabSz="906167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495358" indent="-226851" algn="l" defTabSz="90740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49059" indent="-226851" algn="l" defTabSz="90740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02762" indent="-226851" algn="l" defTabSz="90740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56463" indent="-226851" algn="l" defTabSz="907402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3701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07402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61104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14806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68507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22209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175910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29612" algn="l" defTabSz="907402" rtl="0" eaLnBrk="1" latinLnBrk="0" hangingPunct="1">
        <a:defRPr kumimoji="1"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コンテンツ プレースホルダー 2">
            <a:extLst>
              <a:ext uri="{FF2B5EF4-FFF2-40B4-BE49-F238E27FC236}">
                <a16:creationId xmlns:a16="http://schemas.microsoft.com/office/drawing/2014/main" id="{7F87A3CD-C781-4F66-A423-9B4A650E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22341"/>
            <a:ext cx="9144000" cy="1203214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254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令和６年度森林等環境整備事業</a:t>
            </a:r>
            <a:endParaRPr lang="en-US" altLang="ja-JP" sz="254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54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（都市緑化を活用した猛暑対策事業）</a:t>
            </a:r>
            <a:endParaRPr lang="en-US" altLang="ja-JP" sz="254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r>
              <a:rPr lang="ja-JP" altLang="en-US" sz="254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の実績に係る評価について</a:t>
            </a:r>
            <a:endParaRPr lang="en-US" altLang="ja-JP" sz="1872" dirty="0">
              <a:solidFill>
                <a:srgbClr val="0066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 algn="ctr">
              <a:buNone/>
            </a:pPr>
            <a:endParaRPr lang="en-US" altLang="ja-JP" sz="1872" dirty="0">
              <a:solidFill>
                <a:srgbClr val="0066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 algn="ctr">
              <a:buNone/>
            </a:pPr>
            <a:endParaRPr lang="en-US" altLang="ja-JP" sz="1872" dirty="0">
              <a:solidFill>
                <a:srgbClr val="0066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 algn="ctr">
              <a:buNone/>
            </a:pPr>
            <a:endParaRPr lang="en-US" altLang="ja-JP" sz="1872" dirty="0">
              <a:solidFill>
                <a:srgbClr val="0066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 algn="ctr">
              <a:buNone/>
            </a:pPr>
            <a:endParaRPr lang="en-US" altLang="ja-JP" sz="1872" dirty="0">
              <a:solidFill>
                <a:srgbClr val="0066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 algn="ctr">
              <a:buNone/>
            </a:pPr>
            <a:r>
              <a:rPr lang="ja-JP" altLang="en-US" sz="2139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令和８年１月</a:t>
            </a:r>
            <a:endParaRPr lang="en-US" altLang="ja-JP" sz="2139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 algn="ctr">
              <a:buNone/>
            </a:pPr>
            <a:endParaRPr lang="en-US" altLang="ja-JP" sz="2139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0" indent="0" algn="ctr">
              <a:buNone/>
            </a:pPr>
            <a:r>
              <a:rPr lang="ja-JP" altLang="en-US" sz="2139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大阪府 環境農林水産部 みどり推進室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EC36A1-C6B3-4973-A757-C7B116262E1E}"/>
              </a:ext>
            </a:extLst>
          </p:cNvPr>
          <p:cNvSpPr/>
          <p:nvPr/>
        </p:nvSpPr>
        <p:spPr>
          <a:xfrm>
            <a:off x="7314776" y="301070"/>
            <a:ext cx="1492877" cy="4329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616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805" b="1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資　料　１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91B68F-FF50-4A22-930B-C62D1E06C9CD}"/>
              </a:ext>
            </a:extLst>
          </p:cNvPr>
          <p:cNvSpPr/>
          <p:nvPr/>
        </p:nvSpPr>
        <p:spPr>
          <a:xfrm>
            <a:off x="158694" y="816690"/>
            <a:ext cx="8878333" cy="755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32923" bIns="66462" anchor="ctr">
            <a:spAutoFit/>
          </a:bodyPr>
          <a:lstStyle/>
          <a:p>
            <a:pPr marL="246191" indent="-246191" defTabSz="882912">
              <a:buFont typeface="Wingdings" panose="05000000000000000000" pitchFamily="2" charset="2"/>
              <a:buChar char="u"/>
              <a:defRPr/>
            </a:pPr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猛暑による府民の健康被害を軽減するため、多くの人が集まる駅前広場等において暑熱環境の改善が必要。</a:t>
            </a: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pPr marL="246191" indent="-246191" defTabSz="882912">
              <a:buFont typeface="Wingdings" panose="05000000000000000000" pitchFamily="2" charset="2"/>
              <a:buChar char="u"/>
              <a:defRPr/>
            </a:pPr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特に、万博を機に国内外から多くの来阪者が集まる場所において、より多くの人に効果を実感してもらえる、緑化・ミスト・上屋等による対策を実施。</a:t>
            </a: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7720642F-CD21-47FA-92AA-51BE285E9214}"/>
              </a:ext>
            </a:extLst>
          </p:cNvPr>
          <p:cNvSpPr txBox="1">
            <a:spLocks/>
          </p:cNvSpPr>
          <p:nvPr/>
        </p:nvSpPr>
        <p:spPr bwMode="auto">
          <a:xfrm>
            <a:off x="1" y="-3129"/>
            <a:ext cx="9143999" cy="502438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4083" fontAlgn="auto">
              <a:spcAft>
                <a:spcPts val="0"/>
              </a:spcAft>
              <a:defRPr/>
            </a:pPr>
            <a:r>
              <a:rPr lang="ja-JP" altLang="en-US" sz="2215" b="1" dirty="0">
                <a:solidFill>
                  <a:sysClr val="window" lastClr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2215" b="1" dirty="0">
                <a:solidFill>
                  <a:sysClr val="window" lastClr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R6</a:t>
            </a:r>
            <a:r>
              <a:rPr lang="ja-JP" altLang="en-US" sz="2215" b="1" dirty="0">
                <a:solidFill>
                  <a:sysClr val="window" lastClr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2215" b="1">
                <a:solidFill>
                  <a:sysClr val="window" lastClr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R7</a:t>
            </a:r>
            <a:r>
              <a:rPr lang="ja-JP" altLang="en-US" sz="2215" b="1">
                <a:solidFill>
                  <a:sysClr val="window" lastClr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都市</a:t>
            </a:r>
            <a:r>
              <a:rPr lang="ja-JP" altLang="en-US" sz="2215" b="1" dirty="0">
                <a:solidFill>
                  <a:sysClr val="window" lastClr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緑化を活用した猛暑対策事業</a:t>
            </a:r>
            <a:endParaRPr lang="ja-JP" altLang="en-US" sz="1846" b="1" dirty="0">
              <a:solidFill>
                <a:sysClr val="window" lastClr="FFFFF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F4C1A78-C302-4EC8-A30B-D128EE684419}"/>
              </a:ext>
            </a:extLst>
          </p:cNvPr>
          <p:cNvSpPr/>
          <p:nvPr/>
        </p:nvSpPr>
        <p:spPr>
          <a:xfrm>
            <a:off x="143510" y="587112"/>
            <a:ext cx="1247363" cy="355623"/>
          </a:xfrm>
          <a:prstGeom prst="rect">
            <a:avLst/>
          </a:pr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  <a:lin ang="5400000" scaled="0"/>
          </a:gradFill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lIns="83077" tIns="33231" rIns="83077" bIns="66462" anchor="ctr"/>
          <a:lstStyle/>
          <a:p>
            <a:pPr algn="ctr" defTabSz="882912">
              <a:defRPr/>
            </a:pPr>
            <a:r>
              <a:rPr lang="ja-JP" altLang="en-US" sz="12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目　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248882-ECDB-499B-AD79-D90544881CD1}"/>
              </a:ext>
            </a:extLst>
          </p:cNvPr>
          <p:cNvSpPr txBox="1"/>
          <p:nvPr/>
        </p:nvSpPr>
        <p:spPr>
          <a:xfrm>
            <a:off x="282575" y="5972604"/>
            <a:ext cx="8488978" cy="241310"/>
          </a:xfrm>
          <a:prstGeom prst="rect">
            <a:avLst/>
          </a:prstGeom>
          <a:noFill/>
        </p:spPr>
        <p:txBody>
          <a:bodyPr wrap="square" lIns="71335" tIns="35668" rIns="71335" bIns="35668">
            <a:spAutoFit/>
          </a:bodyPr>
          <a:lstStyle/>
          <a:p>
            <a:pPr defTabSz="882912">
              <a:spcBef>
                <a:spcPts val="554"/>
              </a:spcBef>
              <a:defRPr/>
            </a:pPr>
            <a:r>
              <a:rPr lang="ja-JP" altLang="en-US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提出された事業計画等について、専門家で構成する有識者会議において意見を聴取した上で、審査を行い、予算の範囲内で事業を採択。</a:t>
            </a:r>
            <a:endParaRPr lang="en-US" altLang="ja-JP" sz="11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39231F2-8F49-4E50-8843-F8DD06DDF65E}"/>
              </a:ext>
            </a:extLst>
          </p:cNvPr>
          <p:cNvSpPr/>
          <p:nvPr/>
        </p:nvSpPr>
        <p:spPr>
          <a:xfrm>
            <a:off x="145071" y="5895531"/>
            <a:ext cx="8884629" cy="901822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912">
              <a:defRPr/>
            </a:pP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31A2E6B-F6B2-4967-A823-EAE8A0936670}"/>
              </a:ext>
            </a:extLst>
          </p:cNvPr>
          <p:cNvSpPr/>
          <p:nvPr/>
        </p:nvSpPr>
        <p:spPr>
          <a:xfrm>
            <a:off x="143607" y="5606912"/>
            <a:ext cx="1206446" cy="359026"/>
          </a:xfrm>
          <a:prstGeom prst="rect">
            <a:avLst/>
          </a:pr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  <a:lin ang="5400000" scaled="0"/>
          </a:gradFill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lIns="83077" tIns="33231" rIns="83077" bIns="66462" anchor="ctr"/>
          <a:lstStyle/>
          <a:p>
            <a:pPr algn="ctr" defTabSz="882912">
              <a:defRPr/>
            </a:pPr>
            <a:r>
              <a:rPr lang="ja-JP" altLang="en-US" sz="12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採択</a:t>
            </a:r>
            <a:r>
              <a:rPr lang="ja-JP" altLang="en-US" sz="11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方法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FFBE9BF-B348-46B0-B83A-70BD58E051CC}"/>
              </a:ext>
            </a:extLst>
          </p:cNvPr>
          <p:cNvSpPr/>
          <p:nvPr/>
        </p:nvSpPr>
        <p:spPr>
          <a:xfrm>
            <a:off x="151368" y="3228031"/>
            <a:ext cx="8878332" cy="2313540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912">
              <a:defRPr/>
            </a:pPr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0" name="テキスト ボックス 16">
            <a:extLst>
              <a:ext uri="{FF2B5EF4-FFF2-40B4-BE49-F238E27FC236}">
                <a16:creationId xmlns:a16="http://schemas.microsoft.com/office/drawing/2014/main" id="{C0D3DCF3-862A-4F2C-8E83-59C2F60E5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1" y="4121914"/>
            <a:ext cx="4155798" cy="2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/>
          <a:p>
            <a:r>
              <a:rPr lang="ja-JP" altLang="en-US" sz="12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■事業実施場所</a:t>
            </a:r>
            <a:r>
              <a:rPr lang="ja-JP" altLang="en-US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（以下のいずれか）</a:t>
            </a:r>
          </a:p>
        </p:txBody>
      </p:sp>
      <p:sp>
        <p:nvSpPr>
          <p:cNvPr id="41" name="テキスト ボックス 17">
            <a:extLst>
              <a:ext uri="{FF2B5EF4-FFF2-40B4-BE49-F238E27FC236}">
                <a16:creationId xmlns:a16="http://schemas.microsoft.com/office/drawing/2014/main" id="{203CD7C0-BAB4-4429-8E01-741BCD58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791" y="4412168"/>
            <a:ext cx="2964218" cy="41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>
            <a:lvl1pPr marL="92075" indent="-92075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日の</a:t>
            </a:r>
            <a:r>
              <a:rPr lang="ja-JP" altLang="en-US" sz="11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乗降者数５万人以上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の駅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1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万博シャトルバス発着場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のある駅</a:t>
            </a:r>
          </a:p>
        </p:txBody>
      </p:sp>
      <p:sp>
        <p:nvSpPr>
          <p:cNvPr id="42" name="テキスト ボックス 18">
            <a:extLst>
              <a:ext uri="{FF2B5EF4-FFF2-40B4-BE49-F238E27FC236}">
                <a16:creationId xmlns:a16="http://schemas.microsoft.com/office/drawing/2014/main" id="{B081556E-7D51-4D2F-92DC-1F31EE417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771" y="4460480"/>
            <a:ext cx="928186" cy="41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/>
          <a:p>
            <a:pPr algn="ct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駅前広場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駅周辺</a:t>
            </a: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DF87396-34A7-4FFE-8932-03B351BDCA05}"/>
              </a:ext>
            </a:extLst>
          </p:cNvPr>
          <p:cNvSpPr/>
          <p:nvPr/>
        </p:nvSpPr>
        <p:spPr>
          <a:xfrm>
            <a:off x="424613" y="4413634"/>
            <a:ext cx="1200789" cy="495211"/>
          </a:xfrm>
          <a:prstGeom prst="roundRect">
            <a:avLst>
              <a:gd name="adj" fmla="val 25009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912">
              <a:defRPr/>
            </a:pPr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44" name="テキスト ボックス 20">
            <a:extLst>
              <a:ext uri="{FF2B5EF4-FFF2-40B4-BE49-F238E27FC236}">
                <a16:creationId xmlns:a16="http://schemas.microsoft.com/office/drawing/2014/main" id="{44152EFB-8CBD-4322-8DA3-A8C110E4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368" y="5107362"/>
            <a:ext cx="3027087" cy="24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>
            <a:lvl1pPr marL="92075" indent="-92075"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defTabSz="955675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ja-JP" altLang="en-US" sz="11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年間利用者数３０万人以上</a:t>
            </a:r>
          </a:p>
        </p:txBody>
      </p:sp>
      <p:sp>
        <p:nvSpPr>
          <p:cNvPr id="45" name="テキスト ボックス 21">
            <a:extLst>
              <a:ext uri="{FF2B5EF4-FFF2-40B4-BE49-F238E27FC236}">
                <a16:creationId xmlns:a16="http://schemas.microsoft.com/office/drawing/2014/main" id="{2A3249AF-388A-4CA2-B70A-A6F3FFDE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42" y="5132585"/>
            <a:ext cx="1260926" cy="24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/>
          <a:p>
            <a:pPr algn="ct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観光スポット</a:t>
            </a:r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05164826-DB0A-4890-B539-279CA52A4D08}"/>
              </a:ext>
            </a:extLst>
          </p:cNvPr>
          <p:cNvSpPr/>
          <p:nvPr/>
        </p:nvSpPr>
        <p:spPr>
          <a:xfrm>
            <a:off x="430074" y="5035646"/>
            <a:ext cx="1200790" cy="423210"/>
          </a:xfrm>
          <a:prstGeom prst="roundRect">
            <a:avLst>
              <a:gd name="adj" fmla="val 32305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912">
              <a:defRPr/>
            </a:pPr>
            <a:endParaRPr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24">
            <a:extLst>
              <a:ext uri="{FF2B5EF4-FFF2-40B4-BE49-F238E27FC236}">
                <a16:creationId xmlns:a16="http://schemas.microsoft.com/office/drawing/2014/main" id="{A5F0503A-DAE4-47E3-8B36-AEC948AAC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357" y="4127064"/>
            <a:ext cx="3730708" cy="2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/>
          <a:p>
            <a:r>
              <a:rPr lang="ja-JP" altLang="en-US" sz="12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■整備する設備</a:t>
            </a:r>
            <a:r>
              <a:rPr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（以下の両方を整備）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20CFCE6-8439-48EC-9C83-64A1030F196D}"/>
              </a:ext>
            </a:extLst>
          </p:cNvPr>
          <p:cNvSpPr txBox="1"/>
          <p:nvPr/>
        </p:nvSpPr>
        <p:spPr>
          <a:xfrm>
            <a:off x="6092675" y="5017343"/>
            <a:ext cx="2791960" cy="410587"/>
          </a:xfrm>
          <a:prstGeom prst="rect">
            <a:avLst/>
          </a:prstGeom>
          <a:noFill/>
        </p:spPr>
        <p:txBody>
          <a:bodyPr wrap="square" lIns="71335" tIns="35668" rIns="71335" bIns="35668">
            <a:spAutoFit/>
          </a:bodyPr>
          <a:lstStyle/>
          <a:p>
            <a:pPr marL="84994" indent="-84994" defTabSz="882912">
              <a:buFont typeface="Arial" panose="020B0604020202020204" pitchFamily="34" charset="0"/>
              <a:buChar char="•"/>
              <a:defRPr/>
            </a:pPr>
            <a:r>
              <a:rPr lang="ja-JP" altLang="en-US" sz="1100" dirty="0">
                <a:solidFill>
                  <a:srgbClr val="000000"/>
                </a:solidFill>
                <a:highlight>
                  <a:srgbClr val="FF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日除け、微細ミスト発生器の設置、</a:t>
            </a:r>
            <a:br>
              <a:rPr lang="en-US" altLang="ja-JP" sz="1100" dirty="0">
                <a:solidFill>
                  <a:srgbClr val="000000"/>
                </a:solidFill>
                <a:highlight>
                  <a:srgbClr val="FF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100" dirty="0">
                <a:solidFill>
                  <a:srgbClr val="000000"/>
                </a:solidFill>
                <a:highlight>
                  <a:srgbClr val="FF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打ち水ルーバーの設置等</a:t>
            </a:r>
            <a:endParaRPr lang="ja-JP" altLang="en-US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15D59A7-D62D-4F90-A4A7-FCE89209CE74}"/>
              </a:ext>
            </a:extLst>
          </p:cNvPr>
          <p:cNvSpPr txBox="1"/>
          <p:nvPr/>
        </p:nvSpPr>
        <p:spPr>
          <a:xfrm>
            <a:off x="4799552" y="4460156"/>
            <a:ext cx="1293123" cy="410587"/>
          </a:xfrm>
          <a:prstGeom prst="rect">
            <a:avLst/>
          </a:prstGeom>
          <a:noFill/>
        </p:spPr>
        <p:txBody>
          <a:bodyPr wrap="square" lIns="71335" tIns="35668" rIns="71335" bIns="35668">
            <a:spAutoFit/>
          </a:bodyPr>
          <a:lstStyle/>
          <a:p>
            <a:pPr algn="ctr" defTabSz="882912">
              <a:defRPr/>
            </a:pP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都市緑化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 defTabSz="882912">
              <a:defRPr/>
            </a:pP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（地上部・建築物）</a:t>
            </a:r>
          </a:p>
        </p:txBody>
      </p:sp>
      <p:sp>
        <p:nvSpPr>
          <p:cNvPr id="50" name="四角形: 角を丸くする 49">
            <a:extLst>
              <a:ext uri="{FF2B5EF4-FFF2-40B4-BE49-F238E27FC236}">
                <a16:creationId xmlns:a16="http://schemas.microsoft.com/office/drawing/2014/main" id="{D4EF8B43-0361-4BEA-96BD-DE92DC96133C}"/>
              </a:ext>
            </a:extLst>
          </p:cNvPr>
          <p:cNvSpPr/>
          <p:nvPr/>
        </p:nvSpPr>
        <p:spPr>
          <a:xfrm>
            <a:off x="4727761" y="4460157"/>
            <a:ext cx="1396119" cy="472142"/>
          </a:xfrm>
          <a:prstGeom prst="roundRect">
            <a:avLst>
              <a:gd name="adj" fmla="val 2501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912">
              <a:defRPr/>
            </a:pPr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F2CD2C4-CC7C-44CE-89FD-D12170FFA8EB}"/>
              </a:ext>
            </a:extLst>
          </p:cNvPr>
          <p:cNvSpPr txBox="1"/>
          <p:nvPr/>
        </p:nvSpPr>
        <p:spPr>
          <a:xfrm>
            <a:off x="6092675" y="4483813"/>
            <a:ext cx="3061508" cy="410587"/>
          </a:xfrm>
          <a:prstGeom prst="rect">
            <a:avLst/>
          </a:prstGeom>
          <a:noFill/>
        </p:spPr>
        <p:txBody>
          <a:bodyPr wrap="square" lIns="71335" tIns="35668" rIns="71335" bIns="35668">
            <a:spAutoFit/>
          </a:bodyPr>
          <a:lstStyle/>
          <a:p>
            <a:pPr marL="84994" indent="-84994" defTabSz="882912">
              <a:buFont typeface="Arial" panose="020B0604020202020204" pitchFamily="34" charset="0"/>
              <a:buChar char="•"/>
              <a:defRPr/>
            </a:pPr>
            <a:r>
              <a:rPr lang="ja-JP" altLang="en-US" sz="1100" b="1" u="sng" dirty="0">
                <a:solidFill>
                  <a:srgbClr val="000000"/>
                </a:solidFill>
                <a:highlight>
                  <a:srgbClr val="FF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地上部緑化は、原則、地植え</a:t>
            </a:r>
            <a:br>
              <a:rPr lang="en-US" altLang="ja-JP" sz="1100" b="1" u="sng" dirty="0">
                <a:solidFill>
                  <a:srgbClr val="000000"/>
                </a:solidFill>
                <a:highlight>
                  <a:srgbClr val="FF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050" dirty="0">
                <a:solidFill>
                  <a:srgbClr val="000000"/>
                </a:solidFill>
                <a:highlight>
                  <a:srgbClr val="FFFFFF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（ただし、大型プランターの場合は要相談）</a:t>
            </a:r>
            <a:endParaRPr lang="ja-JP" altLang="en-US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2" name="テキスト ボックス 35">
            <a:extLst>
              <a:ext uri="{FF2B5EF4-FFF2-40B4-BE49-F238E27FC236}">
                <a16:creationId xmlns:a16="http://schemas.microsoft.com/office/drawing/2014/main" id="{8E3E9541-D2E6-4AE3-B4B1-177D9B91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381" y="5009098"/>
            <a:ext cx="1106340" cy="41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/>
          <a:p>
            <a:pPr algn="ct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暑熱環境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改善設備</a:t>
            </a: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09B26CFD-5D40-4887-AFA9-F3D8CA560746}"/>
              </a:ext>
            </a:extLst>
          </p:cNvPr>
          <p:cNvSpPr/>
          <p:nvPr/>
        </p:nvSpPr>
        <p:spPr>
          <a:xfrm>
            <a:off x="4727761" y="5013639"/>
            <a:ext cx="1370663" cy="414291"/>
          </a:xfrm>
          <a:prstGeom prst="roundRect">
            <a:avLst>
              <a:gd name="adj" fmla="val 25010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82912">
              <a:defRPr/>
            </a:pPr>
            <a:endParaRPr lang="ja-JP" altLang="en-US" sz="1100" dirty="0">
              <a:solidFill>
                <a:schemeClr val="tx1"/>
              </a:solidFill>
            </a:endParaRPr>
          </a:p>
        </p:txBody>
      </p:sp>
      <p:sp>
        <p:nvSpPr>
          <p:cNvPr id="54" name="テキスト ボックス 41">
            <a:extLst>
              <a:ext uri="{FF2B5EF4-FFF2-40B4-BE49-F238E27FC236}">
                <a16:creationId xmlns:a16="http://schemas.microsoft.com/office/drawing/2014/main" id="{00413E12-0F55-4DB0-801B-F2DC1A404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357" y="3423557"/>
            <a:ext cx="3959765" cy="4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>
            <a:lvl1pPr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Aft>
                <a:spcPts val="277"/>
              </a:spcAft>
            </a:pPr>
            <a:r>
              <a:rPr lang="ja-JP" altLang="en-US" sz="12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■補助率・補助額</a:t>
            </a:r>
            <a:endParaRPr lang="en-US" altLang="ja-JP" sz="12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	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補助率：</a:t>
            </a:r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10/10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補助上限：５千万円</a:t>
            </a:r>
            <a:endParaRPr lang="en-US" altLang="ja-JP" sz="11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5" name="テキスト ボックス 46">
            <a:extLst>
              <a:ext uri="{FF2B5EF4-FFF2-40B4-BE49-F238E27FC236}">
                <a16:creationId xmlns:a16="http://schemas.microsoft.com/office/drawing/2014/main" id="{2AA7C6FC-9453-41A9-9AB9-926F04F79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01" y="3449963"/>
            <a:ext cx="4273226" cy="6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35" tIns="35668" rIns="71335" bIns="35668">
            <a:spAutoFit/>
          </a:bodyPr>
          <a:lstStyle>
            <a:lvl1pPr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defTabSz="955675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Aft>
                <a:spcPts val="277"/>
              </a:spcAft>
            </a:pPr>
            <a:r>
              <a:rPr lang="ja-JP" altLang="en-US" sz="12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■補助対象者</a:t>
            </a:r>
            <a:endParaRPr lang="en-US" altLang="ja-JP" sz="12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	</a:t>
            </a: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府内市町村、民間事業者</a:t>
            </a:r>
            <a:r>
              <a:rPr lang="en-US" altLang="ja-JP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05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鉄道事業者、商業施設事業者等）</a:t>
            </a:r>
            <a:b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複数の民間事業者等で構成される団体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FD5AC7C8-06AC-4328-9C6B-A147FCE0BD7E}"/>
              </a:ext>
            </a:extLst>
          </p:cNvPr>
          <p:cNvSpPr/>
          <p:nvPr/>
        </p:nvSpPr>
        <p:spPr>
          <a:xfrm>
            <a:off x="143607" y="3051649"/>
            <a:ext cx="1206446" cy="355623"/>
          </a:xfrm>
          <a:prstGeom prst="rect">
            <a:avLst/>
          </a:pr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  <a:lin ang="5400000" scaled="0"/>
          </a:gradFill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lIns="83077" tIns="33231" rIns="83077" bIns="66462" anchor="ctr"/>
          <a:lstStyle/>
          <a:p>
            <a:pPr algn="ctr" defTabSz="882912">
              <a:defRPr/>
            </a:pPr>
            <a:r>
              <a:rPr lang="ja-JP" altLang="en-US" sz="12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応募条件等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F5ECA8BD-8EC1-4AAD-8BED-90632E74B818}"/>
              </a:ext>
            </a:extLst>
          </p:cNvPr>
          <p:cNvSpPr txBox="1"/>
          <p:nvPr/>
        </p:nvSpPr>
        <p:spPr>
          <a:xfrm>
            <a:off x="2648309" y="6204833"/>
            <a:ext cx="6119761" cy="241310"/>
          </a:xfrm>
          <a:prstGeom prst="rect">
            <a:avLst/>
          </a:prstGeom>
          <a:noFill/>
        </p:spPr>
        <p:txBody>
          <a:bodyPr wrap="square" lIns="71335" tIns="35668" rIns="71335" bIns="35668">
            <a:spAutoFit/>
          </a:bodyPr>
          <a:lstStyle/>
          <a:p>
            <a:pPr defTabSz="882912">
              <a:spcBef>
                <a:spcPts val="554"/>
              </a:spcBef>
              <a:defRPr/>
            </a:pPr>
            <a:r>
              <a:rPr lang="ja-JP" altLang="en-US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＜主な評価の視点＞　暑熱改善効果 </a:t>
            </a:r>
            <a:r>
              <a:rPr lang="en-US" altLang="ja-JP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 </a:t>
            </a:r>
            <a:r>
              <a:rPr lang="ja-JP" altLang="en-US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公益性 </a:t>
            </a:r>
            <a:r>
              <a:rPr lang="en-US" altLang="ja-JP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 </a:t>
            </a:r>
            <a:r>
              <a:rPr lang="ja-JP" altLang="en-US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緑量</a:t>
            </a:r>
            <a:r>
              <a:rPr lang="en-US" altLang="ja-JP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/ </a:t>
            </a:r>
            <a:r>
              <a:rPr lang="ja-JP" altLang="en-US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配置・デザイン性　</a:t>
            </a:r>
            <a:r>
              <a:rPr lang="en-US" altLang="ja-JP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/ </a:t>
            </a:r>
            <a:r>
              <a:rPr lang="ja-JP" altLang="en-US" sz="11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整備費用</a:t>
            </a:r>
            <a:endParaRPr lang="ja-JP" altLang="en-US" sz="11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877D194-7BDF-4666-A317-8966361A5F86}"/>
              </a:ext>
            </a:extLst>
          </p:cNvPr>
          <p:cNvSpPr/>
          <p:nvPr/>
        </p:nvSpPr>
        <p:spPr>
          <a:xfrm>
            <a:off x="151368" y="1752714"/>
            <a:ext cx="8878332" cy="125655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32923" bIns="66462" anchor="ctr">
            <a:noAutofit/>
          </a:bodyPr>
          <a:lstStyle/>
          <a:p>
            <a:pPr defTabSz="882912">
              <a:defRPr/>
            </a:pPr>
            <a:r>
              <a:rPr lang="en-US" altLang="ja-JP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   </a:t>
            </a:r>
          </a:p>
          <a:p>
            <a:pPr defTabSz="882912">
              <a:defRPr/>
            </a:pP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pPr defTabSz="882912">
              <a:defRPr/>
            </a:pPr>
            <a:r>
              <a:rPr lang="en-US" altLang="ja-JP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  </a:t>
            </a:r>
          </a:p>
          <a:p>
            <a:pPr defTabSz="882912">
              <a:defRPr/>
            </a:pPr>
            <a:r>
              <a:rPr lang="en-US" altLang="ja-JP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  </a:t>
            </a:r>
          </a:p>
          <a:p>
            <a:pPr defTabSz="882912">
              <a:defRPr/>
            </a:pP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pPr marL="246191" indent="-246191" defTabSz="882912">
              <a:buFont typeface="Wingdings" panose="05000000000000000000" pitchFamily="2" charset="2"/>
              <a:buChar char="u"/>
              <a:defRPr/>
            </a:pP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5D72BAF1-3C53-44CE-8173-9F7E608BF4CD}"/>
              </a:ext>
            </a:extLst>
          </p:cNvPr>
          <p:cNvSpPr/>
          <p:nvPr/>
        </p:nvSpPr>
        <p:spPr>
          <a:xfrm>
            <a:off x="140466" y="1649093"/>
            <a:ext cx="1250407" cy="355623"/>
          </a:xfrm>
          <a:prstGeom prst="rect">
            <a:avLst/>
          </a:pr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  <a:lin ang="5400000" scaled="0"/>
          </a:gradFill>
          <a:ln w="9525" cap="flat" cmpd="sng" algn="ctr">
            <a:solidFill>
              <a:srgbClr val="00B050"/>
            </a:solidFill>
            <a:prstDash val="solid"/>
          </a:ln>
          <a:effectLst/>
        </p:spPr>
        <p:txBody>
          <a:bodyPr lIns="83077" tIns="33231" rIns="83077" bIns="66462" anchor="ctr"/>
          <a:lstStyle/>
          <a:p>
            <a:pPr algn="ctr" defTabSz="882912">
              <a:defRPr/>
            </a:pPr>
            <a:r>
              <a:rPr lang="ja-JP" altLang="en-US" sz="12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事業計画</a:t>
            </a:r>
          </a:p>
        </p:txBody>
      </p:sp>
      <p:graphicFrame>
        <p:nvGraphicFramePr>
          <p:cNvPr id="12" name="表 11">
            <a:extLst>
              <a:ext uri="{FF2B5EF4-FFF2-40B4-BE49-F238E27FC236}">
                <a16:creationId xmlns:a16="http://schemas.microsoft.com/office/drawing/2014/main" id="{FD573320-2CD4-4AF5-9A43-6FC86D4CC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565478"/>
              </p:ext>
            </p:extLst>
          </p:nvPr>
        </p:nvGraphicFramePr>
        <p:xfrm>
          <a:off x="1478247" y="1842671"/>
          <a:ext cx="6984000" cy="1124344"/>
        </p:xfrm>
        <a:graphic>
          <a:graphicData uri="http://schemas.openxmlformats.org/drawingml/2006/table">
            <a:tbl>
              <a:tblPr/>
              <a:tblGrid>
                <a:gridCol w="720000">
                  <a:extLst>
                    <a:ext uri="{9D8B030D-6E8A-4147-A177-3AD203B41FA5}">
                      <a16:colId xmlns:a16="http://schemas.microsoft.com/office/drawing/2014/main" val="361157192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895975549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349551526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540576164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203194218"/>
                    </a:ext>
                  </a:extLst>
                </a:gridCol>
              </a:tblGrid>
              <a:tr h="17752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年度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計画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実績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034610"/>
                  </a:ext>
                </a:extLst>
              </a:tr>
              <a:tr h="19725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箇所数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事業費</a:t>
                      </a: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＜事務費含む＞</a:t>
                      </a:r>
                      <a:endParaRPr lang="ja-JP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箇所数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事業費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＜事務費含む＞</a:t>
                      </a:r>
                      <a:endParaRPr lang="ja-JP" altLang="en-US" sz="1000" b="0" i="0" u="none" strike="noStrike">
                        <a:solidFill>
                          <a:srgbClr val="000000"/>
                        </a:solidFill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8786"/>
                  </a:ext>
                </a:extLst>
              </a:tr>
              <a:tr h="2465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Ｒ６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４箇所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201,850</a:t>
                      </a:r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</a:t>
                      </a:r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箇所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103,514</a:t>
                      </a:r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086735"/>
                  </a:ext>
                </a:extLst>
              </a:tr>
              <a:tr h="2514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R７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lang="ja-JP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箇所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101,850</a:t>
                      </a:r>
                      <a:r>
                        <a:rPr lang="ja-JP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箇所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  </a:t>
                      </a:r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（執行見込） </a:t>
                      </a:r>
                      <a:r>
                        <a:rPr lang="en-US" altLang="ja-JP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76,</a:t>
                      </a:r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２９９千円</a:t>
                      </a:r>
                      <a:endParaRPr lang="en-US" altLang="ja-JP" sz="1050" b="0" i="0" u="none" strike="noStrike" dirty="0">
                        <a:solidFill>
                          <a:srgbClr val="000000"/>
                        </a:solidFill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194497"/>
                  </a:ext>
                </a:extLst>
              </a:tr>
              <a:tr h="251498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全体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６箇所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303,700</a:t>
                      </a:r>
                      <a:r>
                        <a:rPr lang="ja-JP" alt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５箇所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ー　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29834"/>
                  </a:ext>
                </a:extLst>
              </a:tr>
            </a:tbl>
          </a:graphicData>
        </a:graphic>
      </p:graphicFrame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0A4DB8B-0F76-4A23-9870-26BB4783FE58}"/>
              </a:ext>
            </a:extLst>
          </p:cNvPr>
          <p:cNvSpPr txBox="1"/>
          <p:nvPr/>
        </p:nvSpPr>
        <p:spPr>
          <a:xfrm>
            <a:off x="1081547" y="6498295"/>
            <a:ext cx="7671901" cy="225921"/>
          </a:xfrm>
          <a:prstGeom prst="rect">
            <a:avLst/>
          </a:prstGeom>
          <a:noFill/>
        </p:spPr>
        <p:txBody>
          <a:bodyPr wrap="square" lIns="71335" tIns="35668" rIns="71335" bIns="35668">
            <a:spAutoFit/>
          </a:bodyPr>
          <a:lstStyle/>
          <a:p>
            <a:pPr defTabSz="882912">
              <a:spcBef>
                <a:spcPts val="554"/>
              </a:spcBef>
              <a:defRPr/>
            </a:pPr>
            <a:r>
              <a:rPr lang="ja-JP" altLang="en-US" sz="10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＊なおこの審査とは別に、大阪府の補助金交付にあたっては、比較見積書の提出を求め、適正な経費計上であることを審査している。</a:t>
            </a:r>
            <a:endParaRPr lang="en-US" altLang="ja-JP" sz="1000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F0E55B1-98C5-463B-ABAC-7C896DD1E978}"/>
              </a:ext>
            </a:extLst>
          </p:cNvPr>
          <p:cNvSpPr txBox="1">
            <a:spLocks/>
          </p:cNvSpPr>
          <p:nvPr/>
        </p:nvSpPr>
        <p:spPr>
          <a:xfrm>
            <a:off x="3106" y="1973"/>
            <a:ext cx="9144000" cy="59979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令和６年度　都市緑化を活用した猛暑対策事業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56813A6-4672-4FE2-B45F-3437D5BD3EF4}"/>
              </a:ext>
            </a:extLst>
          </p:cNvPr>
          <p:cNvSpPr/>
          <p:nvPr/>
        </p:nvSpPr>
        <p:spPr>
          <a:xfrm>
            <a:off x="130508" y="1194889"/>
            <a:ext cx="8914531" cy="162408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184" bIns="72184" anchor="ctr" anchorCtr="0"/>
          <a:lstStyle/>
          <a:p>
            <a:pPr>
              <a:lnSpc>
                <a:spcPts val="3000"/>
              </a:lnSpc>
              <a:spcAft>
                <a:spcPts val="401"/>
              </a:spcAft>
              <a:defRPr/>
            </a:pP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募 集 期 間</a:t>
            </a: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 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令和６年４月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日（月曜日） から５月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31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日（金曜日） </a:t>
            </a:r>
            <a:endParaRPr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000"/>
              </a:lnSpc>
              <a:spcAft>
                <a:spcPts val="401"/>
              </a:spcAft>
              <a:defRPr/>
            </a:pP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採 択 </a:t>
            </a:r>
            <a:r>
              <a:rPr lang="ja-JP" altLang="en-US" b="1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結 果</a:t>
            </a: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   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採択箇所数　３箇所　（応募４箇所）</a:t>
            </a:r>
            <a:endParaRPr lang="en-US" altLang="ja-JP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ts val="3000"/>
              </a:lnSpc>
              <a:defRPr/>
            </a:pP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【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補助実績額</a:t>
            </a:r>
            <a:r>
              <a:rPr lang="en-US" altLang="ja-JP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  </a:t>
            </a:r>
            <a:r>
              <a:rPr lang="ja-JP" altLang="en-US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６６</a:t>
            </a:r>
            <a:r>
              <a:rPr lang="en-US" altLang="ja-JP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千円　</a:t>
            </a:r>
            <a:endParaRPr lang="en-US" altLang="ja-JP" sz="14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1">
            <a:extLst>
              <a:ext uri="{FF2B5EF4-FFF2-40B4-BE49-F238E27FC236}">
                <a16:creationId xmlns:a16="http://schemas.microsoft.com/office/drawing/2014/main" id="{F82BD288-C144-4B4B-9242-7E00C9E41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08" y="784618"/>
            <a:ext cx="197124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ja-JP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■</a:t>
            </a:r>
            <a:r>
              <a:rPr lang="en-US" altLang="ja-JP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R</a:t>
            </a:r>
            <a:r>
              <a:rPr lang="ja-JP" altLang="en-US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６実施概要</a:t>
            </a:r>
            <a:endParaRPr lang="ja-JP" altLang="en-US" dirty="0">
              <a:solidFill>
                <a:srgbClr val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0" name="表 3">
            <a:extLst>
              <a:ext uri="{FF2B5EF4-FFF2-40B4-BE49-F238E27FC236}">
                <a16:creationId xmlns:a16="http://schemas.microsoft.com/office/drawing/2014/main" id="{CFC8AE85-231B-46AB-9D11-7700C8AB4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38329"/>
              </p:ext>
            </p:extLst>
          </p:nvPr>
        </p:nvGraphicFramePr>
        <p:xfrm>
          <a:off x="130508" y="3026341"/>
          <a:ext cx="8914531" cy="3610942"/>
        </p:xfrm>
        <a:graphic>
          <a:graphicData uri="http://schemas.openxmlformats.org/drawingml/2006/table">
            <a:tbl>
              <a:tblPr firstRow="1" bandRow="1">
                <a:effectLst/>
                <a:tableStyleId>{BC89EF96-8CEA-46FF-86C4-4CE0E7609802}</a:tableStyleId>
              </a:tblPr>
              <a:tblGrid>
                <a:gridCol w="1698292">
                  <a:extLst>
                    <a:ext uri="{9D8B030D-6E8A-4147-A177-3AD203B41FA5}">
                      <a16:colId xmlns:a16="http://schemas.microsoft.com/office/drawing/2014/main" val="4037884866"/>
                    </a:ext>
                  </a:extLst>
                </a:gridCol>
                <a:gridCol w="1534886">
                  <a:extLst>
                    <a:ext uri="{9D8B030D-6E8A-4147-A177-3AD203B41FA5}">
                      <a16:colId xmlns:a16="http://schemas.microsoft.com/office/drawing/2014/main" val="3178808827"/>
                    </a:ext>
                  </a:extLst>
                </a:gridCol>
                <a:gridCol w="1309487">
                  <a:extLst>
                    <a:ext uri="{9D8B030D-6E8A-4147-A177-3AD203B41FA5}">
                      <a16:colId xmlns:a16="http://schemas.microsoft.com/office/drawing/2014/main" val="1721551206"/>
                    </a:ext>
                  </a:extLst>
                </a:gridCol>
                <a:gridCol w="1227430">
                  <a:extLst>
                    <a:ext uri="{9D8B030D-6E8A-4147-A177-3AD203B41FA5}">
                      <a16:colId xmlns:a16="http://schemas.microsoft.com/office/drawing/2014/main" val="2083923262"/>
                    </a:ext>
                  </a:extLst>
                </a:gridCol>
                <a:gridCol w="3144436">
                  <a:extLst>
                    <a:ext uri="{9D8B030D-6E8A-4147-A177-3AD203B41FA5}">
                      <a16:colId xmlns:a16="http://schemas.microsoft.com/office/drawing/2014/main" val="3165951566"/>
                    </a:ext>
                  </a:extLst>
                </a:gridCol>
              </a:tblGrid>
              <a:tr h="467275">
                <a:tc>
                  <a:txBody>
                    <a:bodyPr/>
                    <a:lstStyle/>
                    <a:p>
                      <a:pPr lvl="0" algn="ctr"/>
                      <a:r>
                        <a:rPr lang="ja-JP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地点名</a:t>
                      </a:r>
                    </a:p>
                  </a:txBody>
                  <a:tcPr marL="84408" marR="84408" marT="42199" marB="42199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申請者</a:t>
                      </a:r>
                    </a:p>
                  </a:txBody>
                  <a:tcPr marL="84408" marR="84408" marT="42199" marB="42199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事業費</a:t>
                      </a:r>
                      <a:endParaRPr lang="ja-JP" sz="13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84408" marR="84408" marT="42199" marB="42199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人数</a:t>
                      </a:r>
                      <a:endParaRPr lang="ja-JP" sz="13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84408" marR="84408" marT="42199" marB="42199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itchFamily="50"/>
                          <a:ea typeface="BIZ UDPゴシック" pitchFamily="50"/>
                        </a:rPr>
                        <a:t>事業内容</a:t>
                      </a:r>
                      <a:endParaRPr lang="ja-JP" sz="1300" b="0" dirty="0">
                        <a:solidFill>
                          <a:schemeClr val="tx1"/>
                        </a:solidFill>
                        <a:latin typeface="BIZ UDPゴシック" pitchFamily="50"/>
                        <a:ea typeface="BIZ UDPゴシック" pitchFamily="50"/>
                      </a:endParaRPr>
                    </a:p>
                  </a:txBody>
                  <a:tcPr marL="84408" marR="84408" marT="42199" marB="42199" anchor="ctr"/>
                </a:tc>
                <a:extLst>
                  <a:ext uri="{0D108BD9-81ED-4DB2-BD59-A6C34878D82A}">
                    <a16:rowId xmlns:a16="http://schemas.microsoft.com/office/drawing/2014/main" val="1201450005"/>
                  </a:ext>
                </a:extLst>
              </a:tr>
              <a:tr h="1047889">
                <a:tc>
                  <a:txBody>
                    <a:bodyPr/>
                    <a:lstStyle/>
                    <a:p>
                      <a:pPr lvl="0"/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なんば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hatch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lang="ja-JP" altLang="en-US" sz="12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（湊町リバープレイス）</a:t>
                      </a:r>
                      <a:endParaRPr lang="ja-JP" sz="1400" b="1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大阪市街地開発</a:t>
                      </a:r>
                      <a:r>
                        <a:rPr 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㈱</a:t>
                      </a: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41,3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０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なんば駅利用者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/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約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33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万人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/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緑陰整備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シラカシ、モミジ、シマトネリコ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暑熱環境改善設備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微細ミスト発生器、遮熱性ベンチ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989803"/>
                  </a:ext>
                </a:extLst>
              </a:tr>
              <a:tr h="1047889">
                <a:tc>
                  <a:txBody>
                    <a:bodyPr/>
                    <a:lstStyle/>
                    <a:p>
                      <a:pPr lvl="0"/>
                      <a:r>
                        <a:rPr lang="ja-JP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中之島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GATE</a:t>
                      </a: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ｂiid㈱</a:t>
                      </a: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４８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,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３０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0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観光スポット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約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30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万人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/</a:t>
                      </a: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>
                        <a:buNone/>
                      </a:pPr>
                      <a:r>
                        <a:rPr lang="ja-JP" altLang="en-US" sz="7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  <a:endParaRPr lang="en-US" altLang="ja-JP" sz="7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>
                        <a:buNone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万博ｼｬﾄﾙｼｯﾌﾟ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 algn="ctr">
                        <a:buNone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発着船着場</a:t>
                      </a:r>
                      <a:endParaRPr lang="zh-TW" altLang="en-US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緑陰整備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トウジュロ、サクラ、芝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暑熱環境改善設備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遮熱性舗装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72173"/>
                  </a:ext>
                </a:extLst>
              </a:tr>
              <a:tr h="1047889">
                <a:tc>
                  <a:txBody>
                    <a:bodyPr/>
                    <a:lstStyle/>
                    <a:p>
                      <a:pPr lvl="0"/>
                      <a:r>
                        <a:rPr lang="en-US" altLang="ja-JP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JR</a:t>
                      </a:r>
                      <a:r>
                        <a:rPr lang="ja-JP" altLang="en-US" sz="1400" b="1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大阪駅三角広場</a:t>
                      </a:r>
                      <a:endParaRPr lang="ja-JP" sz="1400" b="1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23562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西日本旅客鉄道㈱</a:t>
                      </a:r>
                      <a:endParaRPr lang="en-US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2,0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６</a:t>
                      </a:r>
                      <a:r>
                        <a:rPr lang="en-US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3</a:t>
                      </a:r>
                      <a:r>
                        <a:rPr lang="ja-JP" altLang="en-US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</a:t>
                      </a:r>
                      <a:r>
                        <a:rPr lang="ja-JP" altLang="ja-JP" sz="13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円</a:t>
                      </a:r>
                      <a:endParaRPr lang="en-US" altLang="ja-JP" sz="13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大阪駅利用者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約</a:t>
                      </a:r>
                      <a:r>
                        <a:rPr lang="en-US" altLang="ja-JP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70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万人</a:t>
                      </a:r>
                      <a:r>
                        <a:rPr lang="en-US" altLang="zh-TW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/</a:t>
                      </a:r>
                      <a:r>
                        <a:rPr lang="zh-TW" altLang="en-US" sz="110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日</a:t>
                      </a:r>
                      <a:endParaRPr lang="en-US" altLang="ja-JP" sz="110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800"/>
                        </a:lnSpc>
                      </a:pPr>
                      <a:r>
                        <a:rPr lang="en-US" altLang="ja-JP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緑陰整備</a:t>
                      </a:r>
                      <a:r>
                        <a:rPr lang="en-US" altLang="ja-JP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lvl="0">
                        <a:lnSpc>
                          <a:spcPts val="1800"/>
                        </a:lnSpc>
                      </a:pPr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シラカシ、トキワマンサク、ネズミモチ 他</a:t>
                      </a:r>
                      <a:endParaRPr lang="en-US" altLang="ja-JP" sz="13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lvl="0">
                        <a:lnSpc>
                          <a:spcPts val="1800"/>
                        </a:lnSpc>
                      </a:pPr>
                      <a:r>
                        <a:rPr lang="en-US" altLang="ja-JP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【</a:t>
                      </a:r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暑熱環境改善設備</a:t>
                      </a:r>
                      <a:r>
                        <a:rPr lang="en-US" altLang="ja-JP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】</a:t>
                      </a:r>
                    </a:p>
                    <a:p>
                      <a:pPr lvl="0">
                        <a:lnSpc>
                          <a:spcPts val="1800"/>
                        </a:lnSpc>
                      </a:pPr>
                      <a:r>
                        <a:rPr lang="ja-JP" altLang="en-US" sz="1300" b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遮熱性人工芝、遮熱性ベンチ</a:t>
                      </a:r>
                      <a:endParaRPr lang="en-US" altLang="ja-JP" sz="1300" b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84408" marR="84408" marT="42199" marB="4219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86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57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EF0E55B1-98C5-463B-ABAC-7C896DD1E978}"/>
              </a:ext>
            </a:extLst>
          </p:cNvPr>
          <p:cNvSpPr txBox="1">
            <a:spLocks/>
          </p:cNvSpPr>
          <p:nvPr/>
        </p:nvSpPr>
        <p:spPr>
          <a:xfrm>
            <a:off x="3106" y="1973"/>
            <a:ext cx="9144000" cy="59979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36000" rIns="91440" bIns="36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令和６年度　都市緑化を活用した猛暑対策事業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C806CC7-096B-4F52-A5B6-11F7E381D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67" y="601764"/>
            <a:ext cx="10052087" cy="6256236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5C751B7E-96E7-47B8-95FD-86F35D999E42}"/>
              </a:ext>
            </a:extLst>
          </p:cNvPr>
          <p:cNvSpPr/>
          <p:nvPr/>
        </p:nvSpPr>
        <p:spPr>
          <a:xfrm>
            <a:off x="4355869" y="4738255"/>
            <a:ext cx="432262" cy="4156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F3D3826-F20F-41D4-BFD5-3BA8F5C3AC71}"/>
              </a:ext>
            </a:extLst>
          </p:cNvPr>
          <p:cNvSpPr/>
          <p:nvPr/>
        </p:nvSpPr>
        <p:spPr>
          <a:xfrm>
            <a:off x="4042602" y="3770264"/>
            <a:ext cx="432262" cy="4156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E94D6DE-F00E-4817-8536-1EC2C6181682}"/>
              </a:ext>
            </a:extLst>
          </p:cNvPr>
          <p:cNvSpPr/>
          <p:nvPr/>
        </p:nvSpPr>
        <p:spPr>
          <a:xfrm>
            <a:off x="5109402" y="2462191"/>
            <a:ext cx="432262" cy="4156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F09A5E23-FD44-4189-86E5-C31CE2E6FB08}"/>
              </a:ext>
            </a:extLst>
          </p:cNvPr>
          <p:cNvCxnSpPr>
            <a:cxnSpLocks/>
            <a:stCxn id="11" idx="6"/>
            <a:endCxn id="13" idx="1"/>
          </p:cNvCxnSpPr>
          <p:nvPr/>
        </p:nvCxnSpPr>
        <p:spPr bwMode="auto">
          <a:xfrm flipV="1">
            <a:off x="5541664" y="2327100"/>
            <a:ext cx="766003" cy="342909"/>
          </a:xfrm>
          <a:prstGeom prst="line">
            <a:avLst/>
          </a:prstGeom>
          <a:ln w="4127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FFA9EA5-C289-4E62-8748-4144DCCCD4CB}"/>
              </a:ext>
            </a:extLst>
          </p:cNvPr>
          <p:cNvSpPr/>
          <p:nvPr/>
        </p:nvSpPr>
        <p:spPr>
          <a:xfrm>
            <a:off x="6307667" y="2066543"/>
            <a:ext cx="1065100" cy="5211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en-US" altLang="ja-JP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JR</a:t>
            </a: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大阪駅</a:t>
            </a:r>
            <a:endParaRPr lang="en-US" altLang="ja-JP" sz="12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 defTabSz="422041">
              <a:defRPr/>
            </a:pP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三角広場</a:t>
            </a: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6CF7129-032A-4D97-8A26-62971B1B2ED6}"/>
              </a:ext>
            </a:extLst>
          </p:cNvPr>
          <p:cNvCxnSpPr>
            <a:cxnSpLocks/>
            <a:stCxn id="9" idx="1"/>
            <a:endCxn id="16" idx="3"/>
          </p:cNvCxnSpPr>
          <p:nvPr/>
        </p:nvCxnSpPr>
        <p:spPr bwMode="auto">
          <a:xfrm flipH="1" flipV="1">
            <a:off x="3791367" y="3376628"/>
            <a:ext cx="314538" cy="454504"/>
          </a:xfrm>
          <a:prstGeom prst="line">
            <a:avLst/>
          </a:prstGeom>
          <a:ln w="412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B25EBCF-2E78-4646-A556-9CCA69EF8402}"/>
              </a:ext>
            </a:extLst>
          </p:cNvPr>
          <p:cNvSpPr/>
          <p:nvPr/>
        </p:nvSpPr>
        <p:spPr>
          <a:xfrm>
            <a:off x="2523067" y="3158066"/>
            <a:ext cx="1268300" cy="4371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中之島</a:t>
            </a:r>
            <a:r>
              <a:rPr lang="en-US" altLang="ja-JP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GATE</a:t>
            </a:r>
            <a:endParaRPr lang="ja-JP" altLang="en-US" sz="12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ADE84E4-F6A1-4F5B-9931-8D5718A80B22}"/>
              </a:ext>
            </a:extLst>
          </p:cNvPr>
          <p:cNvCxnSpPr>
            <a:cxnSpLocks/>
            <a:stCxn id="5" idx="5"/>
            <a:endCxn id="18" idx="1"/>
          </p:cNvCxnSpPr>
          <p:nvPr/>
        </p:nvCxnSpPr>
        <p:spPr bwMode="auto">
          <a:xfrm>
            <a:off x="4724828" y="5093023"/>
            <a:ext cx="600705" cy="466527"/>
          </a:xfrm>
          <a:prstGeom prst="line">
            <a:avLst/>
          </a:prstGeom>
          <a:ln w="41275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20EF3B9-1067-4863-AF3F-3EB2C260EE7D}"/>
              </a:ext>
            </a:extLst>
          </p:cNvPr>
          <p:cNvSpPr/>
          <p:nvPr/>
        </p:nvSpPr>
        <p:spPr>
          <a:xfrm>
            <a:off x="5325533" y="5351732"/>
            <a:ext cx="1065100" cy="4156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22041">
              <a:defRPr/>
            </a:pPr>
            <a:r>
              <a:rPr lang="ja-JP" altLang="en-US" sz="12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なんばハッチ</a:t>
            </a:r>
          </a:p>
        </p:txBody>
      </p:sp>
    </p:spTree>
    <p:extLst>
      <p:ext uri="{BB962C8B-B14F-4D97-AF65-F5344CB8AC3E}">
        <p14:creationId xmlns:p14="http://schemas.microsoft.com/office/powerpoint/2010/main" val="268634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>
            <a:extLst>
              <a:ext uri="{FF2B5EF4-FFF2-40B4-BE49-F238E27FC236}">
                <a16:creationId xmlns:a16="http://schemas.microsoft.com/office/drawing/2014/main" id="{03168C5E-DC15-4D62-A2F8-07683DADB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236"/>
            <a:ext cx="9144000" cy="55391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3231" bIns="33231" anchor="ctr"/>
          <a:lstStyle>
            <a:lvl1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844083">
              <a:lnSpc>
                <a:spcPct val="90000"/>
              </a:lnSpc>
            </a:pPr>
            <a:r>
              <a:rPr lang="ja-JP" altLang="en-US" sz="2215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令和６年度　都市緑化を活用した猛暑対策事業</a:t>
            </a:r>
          </a:p>
        </p:txBody>
      </p:sp>
      <p:pic>
        <p:nvPicPr>
          <p:cNvPr id="6167" name="図 7">
            <a:extLst>
              <a:ext uri="{FF2B5EF4-FFF2-40B4-BE49-F238E27FC236}">
                <a16:creationId xmlns:a16="http://schemas.microsoft.com/office/drawing/2014/main" id="{8E5657D1-0C5B-42CB-92F3-5C020815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98" y="2385336"/>
            <a:ext cx="3287546" cy="438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図 10">
            <a:extLst>
              <a:ext uri="{FF2B5EF4-FFF2-40B4-BE49-F238E27FC236}">
                <a16:creationId xmlns:a16="http://schemas.microsoft.com/office/drawing/2014/main" id="{58A4D6A5-677F-4827-8D53-CA2DC66DB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11" y="4895133"/>
            <a:ext cx="4579795" cy="179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図 8">
            <a:extLst>
              <a:ext uri="{FF2B5EF4-FFF2-40B4-BE49-F238E27FC236}">
                <a16:creationId xmlns:a16="http://schemas.microsoft.com/office/drawing/2014/main" id="{ACEF81C6-1DD7-40DF-BD9C-769EBD79A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932" y="2394164"/>
            <a:ext cx="4574146" cy="234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68FCDD8F-3E49-4F74-A206-56A126CC2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6441"/>
              </p:ext>
            </p:extLst>
          </p:nvPr>
        </p:nvGraphicFramePr>
        <p:xfrm>
          <a:off x="367376" y="918466"/>
          <a:ext cx="8409248" cy="1392291"/>
        </p:xfrm>
        <a:graphic>
          <a:graphicData uri="http://schemas.openxmlformats.org/drawingml/2006/table">
            <a:tbl>
              <a:tblPr/>
              <a:tblGrid>
                <a:gridCol w="1620521">
                  <a:extLst>
                    <a:ext uri="{9D8B030D-6E8A-4147-A177-3AD203B41FA5}">
                      <a16:colId xmlns:a16="http://schemas.microsoft.com/office/drawing/2014/main" val="2266501802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1955456299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87983818"/>
                    </a:ext>
                  </a:extLst>
                </a:gridCol>
                <a:gridCol w="674255">
                  <a:extLst>
                    <a:ext uri="{9D8B030D-6E8A-4147-A177-3AD203B41FA5}">
                      <a16:colId xmlns:a16="http://schemas.microsoft.com/office/drawing/2014/main" val="2776979866"/>
                    </a:ext>
                  </a:extLst>
                </a:gridCol>
                <a:gridCol w="1078575">
                  <a:extLst>
                    <a:ext uri="{9D8B030D-6E8A-4147-A177-3AD203B41FA5}">
                      <a16:colId xmlns:a16="http://schemas.microsoft.com/office/drawing/2014/main" val="2183778991"/>
                    </a:ext>
                  </a:extLst>
                </a:gridCol>
                <a:gridCol w="2292697">
                  <a:extLst>
                    <a:ext uri="{9D8B030D-6E8A-4147-A177-3AD203B41FA5}">
                      <a16:colId xmlns:a16="http://schemas.microsoft.com/office/drawing/2014/main" val="2022223457"/>
                    </a:ext>
                  </a:extLst>
                </a:gridCol>
              </a:tblGrid>
              <a:tr h="18989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地点名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事業者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整備内容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546529"/>
                  </a:ext>
                </a:extLst>
              </a:tr>
              <a:tr h="224752">
                <a:tc rowSpan="7">
                  <a:txBody>
                    <a:bodyPr/>
                    <a:lstStyle/>
                    <a:p>
                      <a:pPr algn="l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なんば</a:t>
                      </a:r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hatch</a:t>
                      </a:r>
                      <a:b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ja-JP" alt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湊町リバープレイス</a:t>
                      </a:r>
                      <a:r>
                        <a:rPr lang="en-US" altLang="ja-JP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)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l" fontAlgn="ctr"/>
                      <a:r>
                        <a:rPr lang="zh-TW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大阪市街地開発㈱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41,304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●緑化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・大型プランター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基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シラカシ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 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(h=3.5m))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284538"/>
                  </a:ext>
                </a:extLst>
              </a:tr>
              <a:tr h="1497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・シラカシ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 </a:t>
                      </a:r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h=3.5m)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359179"/>
                  </a:ext>
                </a:extLst>
              </a:tr>
              <a:tr h="1497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・シラカシ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 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h=5.0m)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68400"/>
                  </a:ext>
                </a:extLst>
              </a:tr>
              <a:tr h="1497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・モミジ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 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h=5.0m)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581514"/>
                  </a:ext>
                </a:extLst>
              </a:tr>
              <a:tr h="14974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・シマトネリコ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 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h=5.0m)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108332"/>
                  </a:ext>
                </a:extLst>
              </a:tr>
              <a:tr h="2247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●暑熱対策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・ミスト発生器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ノズル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240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個 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(90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m)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028194"/>
                  </a:ext>
                </a:extLst>
              </a:tr>
              <a:tr h="15390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・遮熱性ベンチ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基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大型ﾌﾟﾗﾝﾀｰと一体化</a:t>
                      </a:r>
                      <a:r>
                        <a:rPr lang="en-US" altLang="ja-JP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1317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6" name="タイトル 1">
            <a:extLst>
              <a:ext uri="{FF2B5EF4-FFF2-40B4-BE49-F238E27FC236}">
                <a16:creationId xmlns:a16="http://schemas.microsoft.com/office/drawing/2014/main" id="{7A8D6933-C96B-4DFB-B407-C9DFE6346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5236"/>
            <a:ext cx="9144000" cy="55391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3231" bIns="33231" anchor="ctr"/>
          <a:lstStyle>
            <a:lvl1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3701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8273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2845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741738" indent="-544513" eaLnBrk="0" fontAlgn="base" hangingPunct="0">
              <a:spcBef>
                <a:spcPct val="0"/>
              </a:spcBef>
              <a:spcAft>
                <a:spcPct val="0"/>
              </a:spcAft>
              <a:defRPr kumimoji="1"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844083">
              <a:lnSpc>
                <a:spcPct val="90000"/>
              </a:lnSpc>
            </a:pPr>
            <a:r>
              <a:rPr lang="ja-JP" altLang="en-US" sz="2215" b="1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令和６年度　都市緑化を活用した猛暑対策事業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6C9143D-073E-4E2D-A5D9-99CA0B32B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519" y="2391695"/>
            <a:ext cx="4100104" cy="411717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1EFB80-0A83-4402-9DBD-EF2E81A02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872" y="2391695"/>
            <a:ext cx="3561261" cy="4122412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DE7999BA-5AD9-449A-8122-D276288E5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833150"/>
              </p:ext>
            </p:extLst>
          </p:nvPr>
        </p:nvGraphicFramePr>
        <p:xfrm>
          <a:off x="616124" y="1029924"/>
          <a:ext cx="7911751" cy="1150997"/>
        </p:xfrm>
        <a:graphic>
          <a:graphicData uri="http://schemas.openxmlformats.org/drawingml/2006/table">
            <a:tbl>
              <a:tblPr/>
              <a:tblGrid>
                <a:gridCol w="1465783">
                  <a:extLst>
                    <a:ext uri="{9D8B030D-6E8A-4147-A177-3AD203B41FA5}">
                      <a16:colId xmlns:a16="http://schemas.microsoft.com/office/drawing/2014/main" val="1603581155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val="2397942576"/>
                    </a:ext>
                  </a:extLst>
                </a:gridCol>
                <a:gridCol w="1385454">
                  <a:extLst>
                    <a:ext uri="{9D8B030D-6E8A-4147-A177-3AD203B41FA5}">
                      <a16:colId xmlns:a16="http://schemas.microsoft.com/office/drawing/2014/main" val="3922796803"/>
                    </a:ext>
                  </a:extLst>
                </a:gridCol>
                <a:gridCol w="701964">
                  <a:extLst>
                    <a:ext uri="{9D8B030D-6E8A-4147-A177-3AD203B41FA5}">
                      <a16:colId xmlns:a16="http://schemas.microsoft.com/office/drawing/2014/main" val="2605440483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777163211"/>
                    </a:ext>
                  </a:extLst>
                </a:gridCol>
                <a:gridCol w="2243423">
                  <a:extLst>
                    <a:ext uri="{9D8B030D-6E8A-4147-A177-3AD203B41FA5}">
                      <a16:colId xmlns:a16="http://schemas.microsoft.com/office/drawing/2014/main" val="1726074692"/>
                    </a:ext>
                  </a:extLst>
                </a:gridCol>
              </a:tblGrid>
              <a:tr h="232715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地点名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事業者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事業費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整備内容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799859"/>
                  </a:ext>
                </a:extLst>
              </a:tr>
              <a:tr h="232715"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ja-JP" alt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中之島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GATE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ｂiid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㈱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４８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,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３０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千円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●緑化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・トウジュウロウ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１５本 </a:t>
                      </a:r>
                      <a:r>
                        <a:rPr lang="en-US" altLang="ja-JP" sz="9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h=4.0)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08235"/>
                  </a:ext>
                </a:extLst>
              </a:tr>
              <a:tr h="22642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・サクラ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9</a:t>
                      </a:r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本 </a:t>
                      </a:r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h=4.0)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66011"/>
                  </a:ext>
                </a:extLst>
              </a:tr>
              <a:tr h="22642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　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・芝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1,508㎡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958257"/>
                  </a:ext>
                </a:extLst>
              </a:tr>
              <a:tr h="23271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●暑熱対策</a:t>
                      </a:r>
                    </a:p>
                  </a:txBody>
                  <a:tcPr marL="36000" marR="6350" marT="635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・遮熱性舗装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1,597㎡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1987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 kumimoji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gradFill>
          <a:gsLst>
            <a:gs pos="0">
              <a:schemeClr val="bg1">
                <a:lumMod val="50000"/>
              </a:schemeClr>
            </a:gs>
            <a:gs pos="5000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</a:gradFill>
      </a:spPr>
      <a:bodyPr lIns="77280" tIns="38640" rIns="77280" bIns="38640">
        <a:spAutoFit/>
      </a:bodyPr>
      <a:lstStyle>
        <a:defPPr>
          <a:defRPr sz="2600" dirty="0">
            <a:latin typeface="HGP創英角ｺﾞｼｯｸUB" pitchFamily="50" charset="-128"/>
            <a:ea typeface="HGP創英角ｺﾞｼｯｸUB" pitchFamily="50" charset="-128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785</Words>
  <Application>Microsoft Office PowerPoint</Application>
  <PresentationFormat>画面に合わせる (4:3)</PresentationFormat>
  <Paragraphs>159</Paragraphs>
  <Slides>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7</vt:i4>
      </vt:variant>
    </vt:vector>
  </HeadingPairs>
  <TitlesOfParts>
    <vt:vector size="17" baseType="lpstr">
      <vt:lpstr>BIZ UDPゴシック</vt:lpstr>
      <vt:lpstr>ＭＳ ゴシック</vt:lpstr>
      <vt:lpstr>メイリオ</vt:lpstr>
      <vt:lpstr>游ゴシック</vt:lpstr>
      <vt:lpstr>Arial</vt:lpstr>
      <vt:lpstr>Calibri</vt:lpstr>
      <vt:lpstr>Calibri Light</vt:lpstr>
      <vt:lpstr>Wingdings</vt:lpstr>
      <vt:lpstr>Office テーマ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2026-02-09T00:29:41Z</dcterms:created>
  <dcterms:modified xsi:type="dcterms:W3CDTF">2026-02-24T01:55:00Z</dcterms:modified>
</cp:coreProperties>
</file>