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0"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7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6A3"/>
    <a:srgbClr val="33CC33"/>
    <a:srgbClr val="A9D18E"/>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710" autoAdjust="0"/>
  </p:normalViewPr>
  <p:slideViewPr>
    <p:cSldViewPr snapToGrid="0">
      <p:cViewPr varScale="1">
        <p:scale>
          <a:sx n="45" d="100"/>
          <a:sy n="45" d="100"/>
        </p:scale>
        <p:origin x="1272" y="48"/>
      </p:cViewPr>
      <p:guideLst>
        <p:guide orient="horz" pos="3345"/>
        <p:guide pos="476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2021/3/23</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emf"/><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 Id="rId1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角丸四角形 58"/>
          <p:cNvSpPr/>
          <p:nvPr/>
        </p:nvSpPr>
        <p:spPr>
          <a:xfrm>
            <a:off x="5018809" y="7800477"/>
            <a:ext cx="10033853" cy="2819462"/>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91440" bIns="72000" numCol="1" spcCol="0" rtlCol="0" fromWordArt="0" anchor="t" anchorCtr="0" forceAA="0" compatLnSpc="1">
            <a:prstTxWarp prst="textNoShape">
              <a:avLst/>
            </a:prstTxWarp>
            <a:noAutofit/>
          </a:bodyPr>
          <a:lstStyle/>
          <a:p>
            <a:pPr>
              <a:lnSpc>
                <a:spcPts val="16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600"/>
              </a:lnSpc>
              <a:spcBef>
                <a:spcPts val="200"/>
              </a:spcBef>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関係者と連携しながら、施策</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・事業を検討し取組みを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600"/>
              </a:lnSpc>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市が共同で設置した「おおさかスマートエネルギーセンター」</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を拠点として</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様々な施策</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展開。</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600"/>
              </a:lnSpc>
              <a:spcAft>
                <a:spcPts val="600"/>
              </a:spcAft>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600"/>
              </a:lnSpc>
              <a:spcBef>
                <a:spcPts val="200"/>
              </a:spcBef>
              <a:buFont typeface="Meiryo UI" panose="020B0604030504040204" pitchFamily="50" charset="-128"/>
              <a:buChar char="○"/>
            </a:pP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市が実施するエネルギー関連の個別具体の施策・事業は、毎年度、</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施策事業集（単年度アクションプログラム）を作成・公表。</a:t>
            </a:r>
            <a:endPar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600"/>
              </a:lnSpc>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プランの目標は、毎年度、進捗状況を把握・評価</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77800" lvl="0" indent="-177800">
              <a:lnSpc>
                <a:spcPts val="1600"/>
              </a:lnSpc>
              <a:buFont typeface="Meiryo UI" panose="020B0604030504040204" pitchFamily="50" charset="-128"/>
              <a:buChar char="○"/>
            </a:pP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各施策・事業については</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、その取組</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状況をサブ指標を含めて個別に把握し</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毎年度、</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サイクルにより進行管理。</a:t>
            </a:r>
          </a:p>
          <a:p>
            <a:pPr marL="177800" lvl="0" indent="-177800">
              <a:lnSpc>
                <a:spcPts val="1600"/>
              </a:lnSpc>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国のエネルギー</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基本計画の改定などエネルギー政策を取り巻く動向に合わせて</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プランの期間中</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にあっても、必要に応じて見直しを実施</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0" name="図 59"/>
          <p:cNvPicPr>
            <a:picLocks noChangeAspect="1"/>
          </p:cNvPicPr>
          <p:nvPr/>
        </p:nvPicPr>
        <p:blipFill>
          <a:blip r:embed="rId3"/>
          <a:stretch>
            <a:fillRect/>
          </a:stretch>
        </p:blipFill>
        <p:spPr>
          <a:xfrm>
            <a:off x="9720494" y="7899216"/>
            <a:ext cx="5291506" cy="2654033"/>
          </a:xfrm>
          <a:prstGeom prst="rect">
            <a:avLst/>
          </a:prstGeom>
        </p:spPr>
      </p:pic>
      <p:pic>
        <p:nvPicPr>
          <p:cNvPr id="2" name="図 1"/>
          <p:cNvPicPr>
            <a:picLocks noChangeAspect="1"/>
          </p:cNvPicPr>
          <p:nvPr/>
        </p:nvPicPr>
        <p:blipFill>
          <a:blip r:embed="rId4"/>
          <a:stretch>
            <a:fillRect/>
          </a:stretch>
        </p:blipFill>
        <p:spPr>
          <a:xfrm>
            <a:off x="9806861" y="8017958"/>
            <a:ext cx="5065655" cy="2413026"/>
          </a:xfrm>
          <a:prstGeom prst="rect">
            <a:avLst/>
          </a:prstGeom>
        </p:spPr>
      </p:pic>
      <p:sp>
        <p:nvSpPr>
          <p:cNvPr id="43" name="タイトル 1"/>
          <p:cNvSpPr txBox="1">
            <a:spLocks/>
          </p:cNvSpPr>
          <p:nvPr/>
        </p:nvSpPr>
        <p:spPr bwMode="auto">
          <a:xfrm>
            <a:off x="0" y="307712"/>
            <a:ext cx="15122525" cy="591102"/>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　おおさか</a:t>
            </a:r>
            <a:r>
              <a:rPr lang="ja-JP" altLang="en-US" sz="2000" b="1" dirty="0" smtClean="0">
                <a:solidFill>
                  <a:sysClr val="window" lastClr="FFFFFF"/>
                </a:solidFill>
                <a:latin typeface="Meiryo UI" panose="020B0604030504040204" pitchFamily="50" charset="-128"/>
                <a:ea typeface="Meiryo UI" panose="020B0604030504040204" pitchFamily="50" charset="-128"/>
              </a:rPr>
              <a:t>スマートエネルギープラン</a:t>
            </a:r>
            <a:r>
              <a:rPr lang="ja-JP" altLang="en-US" sz="1800" b="1" dirty="0">
                <a:solidFill>
                  <a:sysClr val="window" lastClr="FFFFFF"/>
                </a:solidFill>
                <a:latin typeface="Meiryo UI" panose="020B0604030504040204" pitchFamily="50" charset="-128"/>
                <a:ea typeface="Meiryo UI" panose="020B0604030504040204" pitchFamily="50" charset="-128"/>
              </a:rPr>
              <a:t>　～地域の社会変革で豊かな暮らしと競争力向上を実現～</a:t>
            </a:r>
          </a:p>
        </p:txBody>
      </p:sp>
      <p:sp>
        <p:nvSpPr>
          <p:cNvPr id="42" name="テキスト ボックス 41"/>
          <p:cNvSpPr txBox="1"/>
          <p:nvPr/>
        </p:nvSpPr>
        <p:spPr bwMode="auto">
          <a:xfrm>
            <a:off x="9874532" y="0"/>
            <a:ext cx="5156637" cy="307777"/>
          </a:xfrm>
          <a:prstGeom prst="rect">
            <a:avLst/>
          </a:prstGeom>
          <a:noFill/>
        </p:spPr>
        <p:txBody>
          <a:bodyPr wrap="square" lIns="36000" rIns="36000" rtlCol="0" anchor="ctr">
            <a:spAutoFit/>
          </a:bodyPr>
          <a:lstStyle/>
          <a:p>
            <a:pPr algn="r"/>
            <a:r>
              <a:rPr lang="en-US" altLang="ja-JP" sz="1400" b="1" spc="-30" dirty="0" smtClean="0">
                <a:latin typeface="Meiryo UI" panose="020B0604030504040204" pitchFamily="50" charset="-128"/>
                <a:ea typeface="Meiryo UI" panose="020B0604030504040204" pitchFamily="50" charset="-128"/>
              </a:rPr>
              <a:t>2021</a:t>
            </a:r>
            <a:r>
              <a:rPr lang="ja-JP" altLang="en-US" sz="1400" b="1" spc="-30" dirty="0" smtClean="0">
                <a:latin typeface="Meiryo UI" panose="020B0604030504040204" pitchFamily="50" charset="-128"/>
                <a:ea typeface="Meiryo UI" panose="020B0604030504040204" pitchFamily="50" charset="-128"/>
              </a:rPr>
              <a:t>年</a:t>
            </a:r>
            <a:r>
              <a:rPr lang="en-US" altLang="ja-JP" sz="1400" b="1" spc="-30" dirty="0" smtClean="0">
                <a:latin typeface="Meiryo UI" panose="020B0604030504040204" pitchFamily="50" charset="-128"/>
                <a:ea typeface="Meiryo UI" panose="020B0604030504040204" pitchFamily="50" charset="-128"/>
              </a:rPr>
              <a:t>3</a:t>
            </a:r>
            <a:r>
              <a:rPr lang="ja-JP" altLang="en-US" sz="1400" b="1" spc="-30" dirty="0" smtClean="0">
                <a:latin typeface="Meiryo UI" panose="020B0604030504040204" pitchFamily="50" charset="-128"/>
                <a:ea typeface="Meiryo UI" panose="020B0604030504040204" pitchFamily="50" charset="-128"/>
              </a:rPr>
              <a:t>月　大阪府・大阪市</a:t>
            </a:r>
            <a:endParaRPr lang="ja-JP" altLang="en-US" sz="1400" b="1" spc="-30" dirty="0">
              <a:latin typeface="Meiryo UI" panose="020B0604030504040204" pitchFamily="50" charset="-128"/>
              <a:ea typeface="Meiryo UI" panose="020B0604030504040204" pitchFamily="50" charset="-128"/>
            </a:endParaRPr>
          </a:p>
        </p:txBody>
      </p:sp>
      <p:grpSp>
        <p:nvGrpSpPr>
          <p:cNvPr id="132" name="グループ化 131"/>
          <p:cNvGrpSpPr/>
          <p:nvPr/>
        </p:nvGrpSpPr>
        <p:grpSpPr>
          <a:xfrm>
            <a:off x="10819169" y="374624"/>
            <a:ext cx="4212000" cy="468000"/>
            <a:chOff x="10692000" y="396000"/>
            <a:chExt cx="4212000" cy="468000"/>
          </a:xfrm>
        </p:grpSpPr>
        <p:pic>
          <p:nvPicPr>
            <p:cNvPr id="133" name="図 1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92000" y="396000"/>
              <a:ext cx="468000" cy="468000"/>
            </a:xfrm>
            <a:prstGeom prst="rect">
              <a:avLst/>
            </a:prstGeom>
          </p:spPr>
        </p:pic>
        <p:pic>
          <p:nvPicPr>
            <p:cNvPr id="134" name="図 13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60000" y="396000"/>
              <a:ext cx="468000" cy="468000"/>
            </a:xfrm>
            <a:prstGeom prst="rect">
              <a:avLst/>
            </a:prstGeom>
          </p:spPr>
        </p:pic>
        <p:pic>
          <p:nvPicPr>
            <p:cNvPr id="135" name="図 13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628000" y="396000"/>
              <a:ext cx="468000" cy="468000"/>
            </a:xfrm>
            <a:prstGeom prst="rect">
              <a:avLst/>
            </a:prstGeom>
          </p:spPr>
        </p:pic>
        <p:pic>
          <p:nvPicPr>
            <p:cNvPr id="136" name="図 1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96000" y="396000"/>
              <a:ext cx="468000" cy="468000"/>
            </a:xfrm>
            <a:prstGeom prst="rect">
              <a:avLst/>
            </a:prstGeom>
          </p:spPr>
        </p:pic>
        <p:pic>
          <p:nvPicPr>
            <p:cNvPr id="137" name="図 1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564000" y="396000"/>
              <a:ext cx="468000" cy="468000"/>
            </a:xfrm>
            <a:prstGeom prst="rect">
              <a:avLst/>
            </a:prstGeom>
          </p:spPr>
        </p:pic>
        <p:pic>
          <p:nvPicPr>
            <p:cNvPr id="138" name="図 13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3032000" y="396000"/>
              <a:ext cx="468000" cy="468000"/>
            </a:xfrm>
            <a:prstGeom prst="rect">
              <a:avLst/>
            </a:prstGeom>
          </p:spPr>
        </p:pic>
        <p:pic>
          <p:nvPicPr>
            <p:cNvPr id="139" name="図 13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500000" y="396000"/>
              <a:ext cx="468000" cy="468000"/>
            </a:xfrm>
            <a:prstGeom prst="rect">
              <a:avLst/>
            </a:prstGeom>
          </p:spPr>
        </p:pic>
        <p:pic>
          <p:nvPicPr>
            <p:cNvPr id="140" name="図 13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3968000" y="396000"/>
              <a:ext cx="468000" cy="468000"/>
            </a:xfrm>
            <a:prstGeom prst="rect">
              <a:avLst/>
            </a:prstGeom>
          </p:spPr>
        </p:pic>
        <p:pic>
          <p:nvPicPr>
            <p:cNvPr id="141" name="図 14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436000" y="396000"/>
              <a:ext cx="468000" cy="468000"/>
            </a:xfrm>
            <a:prstGeom prst="rect">
              <a:avLst/>
            </a:prstGeom>
          </p:spPr>
        </p:pic>
      </p:grpSp>
      <p:sp>
        <p:nvSpPr>
          <p:cNvPr id="55" name="正方形/長方形 54"/>
          <p:cNvSpPr/>
          <p:nvPr/>
        </p:nvSpPr>
        <p:spPr>
          <a:xfrm>
            <a:off x="82992" y="6701760"/>
            <a:ext cx="4767992" cy="3918179"/>
          </a:xfrm>
          <a:prstGeom prst="rect">
            <a:avLst/>
          </a:prstGeom>
          <a:solidFill>
            <a:schemeClr val="accent3">
              <a:lumMod val="20000"/>
              <a:lumOff val="8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0000" tIns="216000" rIns="90000" bIns="72000" anchor="t">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just">
              <a:lnSpc>
                <a:spcPts val="1600"/>
              </a:lnSpc>
              <a:spcBef>
                <a:spcPts val="0"/>
              </a:spcBef>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への依存度の低下</a:t>
            </a: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の脱炭素化・レジリエンス強化につながる分散型エネルギーシステム</a:t>
            </a: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サイドが主導する多様で柔軟性のあるエネルギー需給</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構造</a:t>
            </a:r>
            <a:endPar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600"/>
              </a:spcAft>
              <a:buFont typeface="Meiryo UI" panose="020B0604030504040204" pitchFamily="50" charset="-128"/>
              <a:buChar char="○"/>
            </a:pP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endPar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a:xfrm>
            <a:off x="82992" y="6550846"/>
            <a:ext cx="3314258" cy="291534"/>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Ⅱ</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府市が目指す「新たなエネルギー社会」</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69" name="角丸四角形 68"/>
          <p:cNvSpPr/>
          <p:nvPr/>
        </p:nvSpPr>
        <p:spPr>
          <a:xfrm>
            <a:off x="129631" y="6892178"/>
            <a:ext cx="2288618"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「新たなエネルギー社会」の視点</a:t>
            </a:r>
          </a:p>
        </p:txBody>
      </p:sp>
      <p:sp>
        <p:nvSpPr>
          <p:cNvPr id="70" name="正方形/長方形 69"/>
          <p:cNvSpPr/>
          <p:nvPr/>
        </p:nvSpPr>
        <p:spPr>
          <a:xfrm>
            <a:off x="82992" y="2158602"/>
            <a:ext cx="4767992" cy="4317556"/>
          </a:xfrm>
          <a:prstGeom prst="rect">
            <a:avLst/>
          </a:prstGeom>
          <a:solidFill>
            <a:schemeClr val="accent3">
              <a:lumMod val="20000"/>
              <a:lumOff val="8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0000" tIns="216000" rIns="90000" bIns="72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just">
              <a:lnSpc>
                <a:spcPts val="1600"/>
              </a:lnSpc>
              <a:spcBef>
                <a:spcPts val="0"/>
              </a:spcBef>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200"/>
              </a:spcBef>
              <a:spcAft>
                <a:spcPts val="0"/>
              </a:spcAft>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東日本</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大震災に伴う福島第一原子力発電所の事故を契機として、全国</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点検後の原発の再稼働が困難となり、関西においても電力需給が</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逼迫</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など、府域の住民や事業者にも多大な</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エネルギー政策は、国</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やエネルギー</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供給事業者任せにせず</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公共団体が積極的に関与することが</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を府市共同して策定し、エネルギー</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の地産地消の推進を目的に、</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年度までの具体的な導入目標を設定</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様々な取組みを進めて</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きた。</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600"/>
              </a:spcAft>
              <a:buFont typeface="Meiryo UI" panose="020B0604030504040204" pitchFamily="50" charset="-128"/>
              <a:buChar char="○"/>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200"/>
              </a:spcBef>
              <a:spcAft>
                <a:spcPts val="0"/>
              </a:spcAft>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新たなエネルギー社会の構築」に向け、需要と供給の両面から対策を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進めていく必要</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があるが、エネルギー需給を需要サイドから捉える視点を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重視し、需要サイドにおける取組みを推進する観点が極めて重要。</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大阪の成長や安全・安心で安定した府民生活の実現。</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年二酸化炭素（温室効果ガス）</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排出量実質ゼロに向けて、地球</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対策との整合性の確保を図る</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情勢等の変化等を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踏まえるとともに、</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を中間</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の目標年）</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を見据える。</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府民、民間事業者、市町村、エネルギー供給事業者等の各主体の役割分担を踏まえ、関係者がそれぞれの特性を活かし、連携して取り組む。</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71" name="正方形/長方形 70"/>
          <p:cNvSpPr/>
          <p:nvPr/>
        </p:nvSpPr>
        <p:spPr>
          <a:xfrm>
            <a:off x="82992" y="2007689"/>
            <a:ext cx="2996758" cy="288000"/>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Ⅰ</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エネルギー政策の基本的な考え方</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72" name="正方形/長方形 71"/>
          <p:cNvSpPr/>
          <p:nvPr/>
        </p:nvSpPr>
        <p:spPr>
          <a:xfrm>
            <a:off x="82994" y="977254"/>
            <a:ext cx="4767990" cy="960893"/>
          </a:xfrm>
          <a:prstGeom prst="rect">
            <a:avLst/>
          </a:prstGeom>
          <a:solidFill>
            <a:schemeClr val="accent3">
              <a:lumMod val="20000"/>
              <a:lumOff val="8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277200" rIns="90000" bIns="72000" anchor="t" anchorCtr="0">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just">
              <a:lnSpc>
                <a:spcPts val="1600"/>
              </a:lnSpc>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大阪の成長や府民の安全・安心な暮らしを実現する、脱炭素化</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時代</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エネルギー社会」の構築を先導していく</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に大阪府・大阪市が</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一体となって実施するエネルギー</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関連の取組みの方向性を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提示。</a:t>
            </a: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5018809" y="7656476"/>
            <a:ext cx="2813184" cy="288000"/>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Ⅵ</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エネルギー</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政策の効果的な推進</a:t>
            </a:r>
          </a:p>
        </p:txBody>
      </p:sp>
      <p:sp>
        <p:nvSpPr>
          <p:cNvPr id="75" name="角丸四角形 74"/>
          <p:cNvSpPr/>
          <p:nvPr/>
        </p:nvSpPr>
        <p:spPr>
          <a:xfrm>
            <a:off x="5065200" y="7992000"/>
            <a:ext cx="328632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施策・事業の効果的な推進体制と各主体の</a:t>
            </a:r>
            <a:r>
              <a:rPr kumimoji="0" lang="ja-JP" altLang="en-US" sz="1200" b="1" kern="0" dirty="0" smtClean="0">
                <a:solidFill>
                  <a:prstClr val="white"/>
                </a:solidFill>
                <a:latin typeface="Meiryo UI" pitchFamily="50" charset="-128"/>
                <a:ea typeface="Meiryo UI" pitchFamily="50" charset="-128"/>
                <a:cs typeface="Meiryo UI" pitchFamily="50" charset="-128"/>
              </a:rPr>
              <a:t>役割</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
        <p:nvSpPr>
          <p:cNvPr id="76" name="角丸四角形 75"/>
          <p:cNvSpPr/>
          <p:nvPr/>
        </p:nvSpPr>
        <p:spPr>
          <a:xfrm>
            <a:off x="133920" y="2351302"/>
            <a:ext cx="60903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smtClean="0">
                <a:solidFill>
                  <a:prstClr val="white"/>
                </a:solidFill>
                <a:latin typeface="Meiryo UI" pitchFamily="50" charset="-128"/>
                <a:ea typeface="Meiryo UI" pitchFamily="50" charset="-128"/>
                <a:cs typeface="Meiryo UI" pitchFamily="50" charset="-128"/>
              </a:rPr>
              <a:t>経過</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
        <p:nvSpPr>
          <p:cNvPr id="77" name="角丸四角形 76"/>
          <p:cNvSpPr/>
          <p:nvPr/>
        </p:nvSpPr>
        <p:spPr>
          <a:xfrm>
            <a:off x="129631" y="4072506"/>
            <a:ext cx="374593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大阪府・大阪市によるエネルギー政策の基本的な考え方</a:t>
            </a:r>
          </a:p>
        </p:txBody>
      </p:sp>
      <p:sp>
        <p:nvSpPr>
          <p:cNvPr id="78" name="角丸四角形 77"/>
          <p:cNvSpPr/>
          <p:nvPr/>
        </p:nvSpPr>
        <p:spPr>
          <a:xfrm>
            <a:off x="5065200" y="8903539"/>
            <a:ext cx="904645"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smtClean="0">
                <a:solidFill>
                  <a:prstClr val="white"/>
                </a:solidFill>
                <a:latin typeface="Meiryo UI" pitchFamily="50" charset="-128"/>
                <a:ea typeface="Meiryo UI" pitchFamily="50" charset="-128"/>
                <a:cs typeface="Meiryo UI" pitchFamily="50" charset="-128"/>
              </a:rPr>
              <a:t>進行管理</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
        <p:nvSpPr>
          <p:cNvPr id="82" name="角丸四角形 81"/>
          <p:cNvSpPr/>
          <p:nvPr/>
        </p:nvSpPr>
        <p:spPr>
          <a:xfrm>
            <a:off x="133920" y="1027590"/>
            <a:ext cx="60903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目的</a:t>
            </a:r>
          </a:p>
        </p:txBody>
      </p:sp>
      <p:sp>
        <p:nvSpPr>
          <p:cNvPr id="83" name="角丸四角形 82"/>
          <p:cNvSpPr/>
          <p:nvPr/>
        </p:nvSpPr>
        <p:spPr>
          <a:xfrm>
            <a:off x="10343274" y="1121465"/>
            <a:ext cx="4687896" cy="2614703"/>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エネルギーの大消費地である大阪の特性を踏まえ、引き続きエネルギーの「地産地消」を推進するとともに、広域的な再生可能エネルギーの調達を促進。</a:t>
            </a:r>
            <a:endPar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・都市全体での熱も含めたエネルギー効率の向上を</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年を見据えた地域の脱炭素化を推進するとともに、災害時等に</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備えた</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の強化を</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蓄電システムの活用を含め、需要サイドと供給サイドが一体になって柔軟</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消費量や消費パターンをコントロールする取組みを</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年大阪・関西万博の活用も意識しつつ、エネルギー関連産業を振興</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すると</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ともに、大阪におけるあらゆる分野の企業の持続的成長を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600"/>
              </a:lnSpc>
              <a:spcBef>
                <a:spcPts val="0"/>
              </a:spcBef>
              <a:spcAft>
                <a:spcPts val="0"/>
              </a:spcAft>
              <a:buFont typeface="Meiryo UI" panose="020B0604030504040204" pitchFamily="50" charset="-128"/>
              <a:buChar char="○"/>
            </a:pP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a:t>
            </a: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禍により生じる社会変革を契機として、「グリーンリカバリー」の考え方</a:t>
            </a: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取り入れつつ</a:t>
            </a: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、これらの取組みを加速度的に</a:t>
            </a: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角丸四角形 100"/>
          <p:cNvSpPr/>
          <p:nvPr/>
        </p:nvSpPr>
        <p:spPr>
          <a:xfrm>
            <a:off x="5018809" y="3976155"/>
            <a:ext cx="10033853" cy="3574853"/>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91440" bIns="72000" numCol="1" spcCol="0" rtlCol="0" fromWordArt="0" anchor="t" anchorCtr="0" forceAA="0" compatLnSpc="1">
            <a:prstTxWarp prst="textNoShape">
              <a:avLst/>
            </a:prstTxWarp>
            <a:noAutofit/>
          </a:bodyPr>
          <a:lstStyle/>
          <a:p>
            <a:pPr>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の方向性の下、</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対策の柱ごとに取組方針を示し、様々な施策・事業を</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2" name="表 3">
            <a:extLst>
              <a:ext uri="{FF2B5EF4-FFF2-40B4-BE49-F238E27FC236}">
                <a16:creationId xmlns:a16="http://schemas.microsoft.com/office/drawing/2014/main" id="{D3AC21B0-8D69-4110-A4A1-CE2547582A33}"/>
              </a:ext>
            </a:extLst>
          </p:cNvPr>
          <p:cNvGraphicFramePr>
            <a:graphicFrameLocks noGrp="1"/>
          </p:cNvGraphicFramePr>
          <p:nvPr>
            <p:extLst>
              <p:ext uri="{D42A27DB-BD31-4B8C-83A1-F6EECF244321}">
                <p14:modId xmlns:p14="http://schemas.microsoft.com/office/powerpoint/2010/main" val="2383628021"/>
              </p:ext>
            </p:extLst>
          </p:nvPr>
        </p:nvGraphicFramePr>
        <p:xfrm>
          <a:off x="5112000" y="4430056"/>
          <a:ext cx="9832725" cy="3047068"/>
        </p:xfrm>
        <a:graphic>
          <a:graphicData uri="http://schemas.openxmlformats.org/drawingml/2006/table">
            <a:tbl>
              <a:tblPr firstRow="1" bandRow="1">
                <a:tableStyleId>{F5AB1C69-6EDB-4FF4-983F-18BD219EF322}</a:tableStyleId>
              </a:tblPr>
              <a:tblGrid>
                <a:gridCol w="2479425">
                  <a:extLst>
                    <a:ext uri="{9D8B030D-6E8A-4147-A177-3AD203B41FA5}">
                      <a16:colId xmlns:a16="http://schemas.microsoft.com/office/drawing/2014/main" val="690973963"/>
                    </a:ext>
                  </a:extLst>
                </a:gridCol>
                <a:gridCol w="4448175">
                  <a:extLst>
                    <a:ext uri="{9D8B030D-6E8A-4147-A177-3AD203B41FA5}">
                      <a16:colId xmlns:a16="http://schemas.microsoft.com/office/drawing/2014/main" val="241573695"/>
                    </a:ext>
                  </a:extLst>
                </a:gridCol>
                <a:gridCol w="2905125">
                  <a:extLst>
                    <a:ext uri="{9D8B030D-6E8A-4147-A177-3AD203B41FA5}">
                      <a16:colId xmlns:a16="http://schemas.microsoft.com/office/drawing/2014/main" val="3085062157"/>
                    </a:ext>
                  </a:extLst>
                </a:gridCol>
              </a:tblGrid>
              <a:tr h="245137">
                <a:tc>
                  <a:txBody>
                    <a:bodyPr/>
                    <a:lstStyle/>
                    <a:p>
                      <a:pPr marL="0" marR="0" lvl="0" indent="0" algn="ctr" defTabSz="1454074" rtl="0" eaLnBrk="1" fontAlgn="auto" latinLnBrk="0" hangingPunct="1">
                        <a:lnSpc>
                          <a:spcPct val="100000"/>
                        </a:lnSpc>
                        <a:spcBef>
                          <a:spcPts val="0"/>
                        </a:spcBef>
                        <a:spcAft>
                          <a:spcPts val="0"/>
                        </a:spcAft>
                        <a:buClrTx/>
                        <a:buSzTx/>
                        <a:buFontTx/>
                        <a:buNone/>
                        <a:tabLst/>
                        <a:defRPr/>
                      </a:pPr>
                      <a:r>
                        <a:rPr kumimoji="1" lang="ja-JP" altLang="en-US" sz="1100" b="0" dirty="0" smtClean="0">
                          <a:effectLst/>
                          <a:latin typeface="Meiryo UI" panose="020B0604030504040204" pitchFamily="50" charset="-128"/>
                          <a:ea typeface="Meiryo UI" panose="020B0604030504040204" pitchFamily="50" charset="-128"/>
                        </a:rPr>
                        <a:t>対策</a:t>
                      </a:r>
                      <a:r>
                        <a:rPr kumimoji="1" lang="ja-JP" altLang="en-US" sz="1100" b="0" dirty="0">
                          <a:effectLst/>
                          <a:latin typeface="Meiryo UI" panose="020B0604030504040204" pitchFamily="50" charset="-128"/>
                          <a:ea typeface="Meiryo UI" panose="020B0604030504040204" pitchFamily="50" charset="-128"/>
                        </a:rPr>
                        <a:t>の柱</a:t>
                      </a: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algn="ctr">
                        <a:lnSpc>
                          <a:spcPct val="100000"/>
                        </a:lnSpc>
                        <a:spcBef>
                          <a:spcPts val="0"/>
                        </a:spcBef>
                        <a:spcAft>
                          <a:spcPts val="0"/>
                        </a:spcAft>
                      </a:pPr>
                      <a:r>
                        <a:rPr kumimoji="1" lang="ja-JP" altLang="en-US" sz="1100" b="0" dirty="0">
                          <a:effectLst/>
                          <a:latin typeface="Meiryo UI" panose="020B0604030504040204" pitchFamily="50" charset="-128"/>
                          <a:ea typeface="Meiryo UI" panose="020B0604030504040204" pitchFamily="50" charset="-128"/>
                        </a:rPr>
                        <a:t>取組方針</a:t>
                      </a: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lvl="0" indent="0" algn="ctr" defTabSz="1454074" rtl="0" eaLnBrk="1" fontAlgn="auto" latinLnBrk="0" hangingPunct="1">
                        <a:lnSpc>
                          <a:spcPct val="100000"/>
                        </a:lnSpc>
                        <a:spcBef>
                          <a:spcPts val="0"/>
                        </a:spcBef>
                        <a:spcAft>
                          <a:spcPts val="0"/>
                        </a:spcAft>
                        <a:buClrTx/>
                        <a:buSzTx/>
                        <a:buFontTx/>
                        <a:buNone/>
                        <a:tabLst/>
                        <a:defRPr/>
                      </a:pPr>
                      <a:r>
                        <a:rPr kumimoji="1" lang="ja-JP" altLang="en-US" sz="1100" b="0" dirty="0">
                          <a:effectLst/>
                          <a:latin typeface="Meiryo UI" panose="020B0604030504040204" pitchFamily="50" charset="-128"/>
                          <a:ea typeface="Meiryo UI" panose="020B0604030504040204" pitchFamily="50" charset="-128"/>
                        </a:rPr>
                        <a:t>具体的な</a:t>
                      </a:r>
                      <a:r>
                        <a:rPr kumimoji="1" lang="ja-JP" altLang="en-US" sz="1100" b="0" dirty="0" smtClean="0">
                          <a:effectLst/>
                          <a:latin typeface="Meiryo UI" panose="020B0604030504040204" pitchFamily="50" charset="-128"/>
                          <a:ea typeface="Meiryo UI" panose="020B0604030504040204" pitchFamily="50" charset="-128"/>
                        </a:rPr>
                        <a:t>取組み</a:t>
                      </a:r>
                      <a:endParaRPr kumimoji="1" lang="ja-JP" altLang="en-US" sz="1100" b="0" dirty="0">
                        <a:effectLst/>
                        <a:latin typeface="Meiryo UI" panose="020B0604030504040204" pitchFamily="50" charset="-128"/>
                        <a:ea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val="1517993223"/>
                  </a:ext>
                </a:extLst>
              </a:tr>
              <a:tr h="577715">
                <a:tc>
                  <a:txBody>
                    <a:bodyPr/>
                    <a:lstStyle/>
                    <a:p>
                      <a:pPr marL="180975" indent="-180975" algn="l">
                        <a:lnSpc>
                          <a:spcPct val="100000"/>
                        </a:lnSpc>
                        <a:spcBef>
                          <a:spcPts val="0"/>
                        </a:spcBef>
                        <a:spcAft>
                          <a:spcPts val="0"/>
                        </a:spcAft>
                      </a:pPr>
                      <a:r>
                        <a:rPr kumimoji="1" lang="ja-JP" altLang="en-US" sz="1200" b="1" dirty="0" smtClean="0">
                          <a:latin typeface="Meiryo UI" panose="020B0604030504040204" pitchFamily="50" charset="-128"/>
                          <a:ea typeface="Meiryo UI" panose="020B0604030504040204" pitchFamily="50" charset="-128"/>
                        </a:rPr>
                        <a:t>①</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再生</a:t>
                      </a:r>
                      <a:r>
                        <a:rPr kumimoji="1" lang="ja-JP" altLang="en-US" sz="1200" b="1" dirty="0">
                          <a:latin typeface="Meiryo UI" panose="020B0604030504040204" pitchFamily="50" charset="-128"/>
                          <a:ea typeface="Meiryo UI" panose="020B0604030504040204" pitchFamily="50" charset="-128"/>
                        </a:rPr>
                        <a:t>可能エネルギーの普及拡大</a:t>
                      </a: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太陽光発電の普及促進に力点を置き、その他の再生可能エネルギーも含めて、特に地域で需給一体的に活用されるものの普及促進の取組みを推進。</a:t>
                      </a:r>
                      <a:endPar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府域における再生可能エネルギーの需要の創出に向けた取組みを推進。</a:t>
                      </a:r>
                      <a:endParaRPr kumimoji="0"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太陽光発電設備の</a:t>
                      </a:r>
                      <a:r>
                        <a:rPr kumimoji="1" lang="ja-JP" altLang="en-US" sz="900" b="0" dirty="0">
                          <a:solidFill>
                            <a:schemeClr val="tx1"/>
                          </a:solidFill>
                          <a:latin typeface="Meiryo UI" panose="020B0604030504040204" pitchFamily="50" charset="-128"/>
                          <a:ea typeface="Meiryo UI" panose="020B0604030504040204" pitchFamily="50" charset="-128"/>
                        </a:rPr>
                        <a:t>共同</a:t>
                      </a:r>
                      <a:r>
                        <a:rPr kumimoji="1" lang="ja-JP" altLang="en-US" sz="900" b="0" dirty="0" smtClean="0">
                          <a:solidFill>
                            <a:schemeClr val="tx1"/>
                          </a:solidFill>
                          <a:latin typeface="Meiryo UI" panose="020B0604030504040204" pitchFamily="50" charset="-128"/>
                          <a:ea typeface="Meiryo UI" panose="020B0604030504040204" pitchFamily="50" charset="-128"/>
                        </a:rPr>
                        <a:t>購入支援事業</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1454074" rtl="0" eaLnBrk="1" fontAlgn="auto" latinLnBrk="0" hangingPunct="1">
                        <a:lnSpc>
                          <a:spcPct val="100000"/>
                        </a:lnSpc>
                        <a:spcBef>
                          <a:spcPts val="10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・再生可能エネルギー電気を選択しやすい環境づくり</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・庁舎における再生可能エネルギー電気の</a:t>
                      </a:r>
                      <a:r>
                        <a:rPr kumimoji="1" lang="ja-JP" altLang="en-US" sz="900" b="0" dirty="0" smtClean="0">
                          <a:solidFill>
                            <a:schemeClr val="tx1"/>
                          </a:solidFill>
                          <a:latin typeface="Meiryo UI" panose="020B0604030504040204" pitchFamily="50" charset="-128"/>
                          <a:ea typeface="Meiryo UI" panose="020B0604030504040204" pitchFamily="50" charset="-128"/>
                        </a:rPr>
                        <a:t>調達　　　など</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15386490"/>
                  </a:ext>
                </a:extLst>
              </a:tr>
              <a:tr h="905096">
                <a:tc>
                  <a:txBody>
                    <a:bodyPr/>
                    <a:lstStyle/>
                    <a:p>
                      <a:pPr marL="180975" marR="0" lvl="0" indent="-180975" algn="l" defTabSz="1454074"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②</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エネルギー</a:t>
                      </a:r>
                      <a:r>
                        <a:rPr kumimoji="1" lang="ja-JP" altLang="en-US" sz="1200" b="1" dirty="0">
                          <a:latin typeface="Meiryo UI" panose="020B0604030504040204" pitchFamily="50" charset="-128"/>
                          <a:ea typeface="Meiryo UI" panose="020B0604030504040204" pitchFamily="50" charset="-128"/>
                        </a:rPr>
                        <a:t>効率の向上</a:t>
                      </a: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lang="ja-JP" altLang="en-US"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エネルギー使用量等の「見える化」を推進するとともに、省エネルギー機器･設備の導入促進、住宅・建築物の省エネルギー化、エネルギーの面的利用の促進の取組みを推進。</a:t>
                      </a:r>
                      <a:endParaRPr lang="en-US" altLang="ja-JP"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lang="ja-JP" altLang="en-US"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a:t>
                      </a:r>
                      <a:r>
                        <a:rPr lang="ja-JP" altLang="en-US" sz="1050" b="0" u="none" kern="100" dirty="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r>
                        <a:rPr lang="ja-JP" altLang="en-US"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やナッジなどの行動科学の</a:t>
                      </a:r>
                      <a:r>
                        <a:rPr lang="ja-JP" altLang="en-US" sz="1050" b="0" u="none" kern="100" dirty="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知見も活用し</a:t>
                      </a:r>
                      <a:r>
                        <a:rPr lang="ja-JP" altLang="en-US"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、豊かさを感じられる</a:t>
                      </a:r>
                      <a:r>
                        <a:rPr lang="en-US" altLang="ja-JP"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a:t>
                      </a:r>
                      <a:r>
                        <a:rPr lang="ja-JP" altLang="en-US" sz="1050" b="0" u="none" kern="100" dirty="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への転換に向けた取組みを</a:t>
                      </a:r>
                      <a:r>
                        <a:rPr lang="ja-JP" altLang="en-US" sz="1050" b="0" u="none" kern="100" dirty="0" smtClean="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050" b="0" u="none" kern="100" dirty="0">
                        <a:ln>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0000"/>
                        </a:lnSpc>
                        <a:spcBef>
                          <a:spcPts val="100"/>
                        </a:spcBef>
                        <a:spcAft>
                          <a:spcPts val="0"/>
                        </a:spcAft>
                      </a:pPr>
                      <a:r>
                        <a:rPr kumimoji="1" lang="ja-JP" altLang="en-US" sz="900" b="0" dirty="0" smtClean="0">
                          <a:solidFill>
                            <a:schemeClr val="tx1"/>
                          </a:solidFill>
                          <a:latin typeface="Meiryo UI" panose="020B0604030504040204" pitchFamily="50" charset="-128"/>
                          <a:ea typeface="Meiryo UI" panose="020B0604030504040204" pitchFamily="50" charset="-128"/>
                        </a:rPr>
                        <a:t>・省エネ関連情報の収集・分析・発信</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smtClean="0">
                          <a:solidFill>
                            <a:schemeClr val="tx1"/>
                          </a:solidFill>
                          <a:latin typeface="Meiryo UI" panose="020B0604030504040204" pitchFamily="50" charset="-128"/>
                          <a:ea typeface="Meiryo UI" panose="020B0604030504040204" pitchFamily="50" charset="-128"/>
                        </a:rPr>
                        <a:t>・中小企業の支援につながる省エネ施策</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快適で健康にもいい</a:t>
                      </a:r>
                      <a:r>
                        <a:rPr kumimoji="1" lang="en-US" altLang="ja-JP" sz="900" b="0" dirty="0" smtClean="0">
                          <a:solidFill>
                            <a:schemeClr val="tx1"/>
                          </a:solidFill>
                          <a:latin typeface="Meiryo UI" panose="020B0604030504040204" pitchFamily="50" charset="-128"/>
                          <a:ea typeface="Meiryo UI" panose="020B0604030504040204" pitchFamily="50" charset="-128"/>
                        </a:rPr>
                        <a:t>ZEH</a:t>
                      </a:r>
                      <a:r>
                        <a:rPr kumimoji="1" lang="ja-JP" altLang="en-US" sz="900" b="0" dirty="0" smtClean="0">
                          <a:solidFill>
                            <a:schemeClr val="tx1"/>
                          </a:solidFill>
                          <a:latin typeface="Meiryo UI" panose="020B0604030504040204" pitchFamily="50" charset="-128"/>
                          <a:ea typeface="Meiryo UI" panose="020B0604030504040204" pitchFamily="50" charset="-128"/>
                        </a:rPr>
                        <a:t>・</a:t>
                      </a:r>
                      <a:r>
                        <a:rPr kumimoji="1" lang="en-US" altLang="ja-JP" sz="900" b="0" dirty="0" smtClean="0">
                          <a:solidFill>
                            <a:schemeClr val="tx1"/>
                          </a:solidFill>
                          <a:latin typeface="Meiryo UI" panose="020B0604030504040204" pitchFamily="50" charset="-128"/>
                          <a:ea typeface="Meiryo UI" panose="020B0604030504040204" pitchFamily="50" charset="-128"/>
                        </a:rPr>
                        <a:t>ZEB</a:t>
                      </a:r>
                      <a:r>
                        <a:rPr kumimoji="1" lang="ja-JP" altLang="en-US" sz="900" b="0" dirty="0" smtClean="0">
                          <a:solidFill>
                            <a:schemeClr val="tx1"/>
                          </a:solidFill>
                          <a:latin typeface="Meiryo UI" panose="020B0604030504040204" pitchFamily="50" charset="-128"/>
                          <a:ea typeface="Meiryo UI" panose="020B0604030504040204" pitchFamily="50" charset="-128"/>
                        </a:rPr>
                        <a:t>の</a:t>
                      </a:r>
                      <a:r>
                        <a:rPr kumimoji="1" lang="ja-JP" altLang="en-US" sz="900" b="0" dirty="0">
                          <a:solidFill>
                            <a:schemeClr val="tx1"/>
                          </a:solidFill>
                          <a:latin typeface="Meiryo UI" panose="020B0604030504040204" pitchFamily="50" charset="-128"/>
                          <a:ea typeface="Meiryo UI" panose="020B0604030504040204" pitchFamily="50" charset="-128"/>
                        </a:rPr>
                        <a:t>普及促進</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・ナッジの知見の活用による省エネ啓発</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・コロナ禍を受けた行動変容と相まった転換の</a:t>
                      </a:r>
                      <a:r>
                        <a:rPr kumimoji="1" lang="ja-JP" altLang="en-US" sz="900" b="0" dirty="0" smtClean="0">
                          <a:solidFill>
                            <a:schemeClr val="tx1"/>
                          </a:solidFill>
                          <a:latin typeface="Meiryo UI" panose="020B0604030504040204" pitchFamily="50" charset="-128"/>
                          <a:ea typeface="Meiryo UI" panose="020B0604030504040204" pitchFamily="50" charset="-128"/>
                        </a:rPr>
                        <a:t>促進　　　など</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5814170"/>
                  </a:ext>
                </a:extLst>
              </a:tr>
              <a:tr h="741405">
                <a:tc>
                  <a:txBody>
                    <a:bodyPr/>
                    <a:lstStyle/>
                    <a:p>
                      <a:pPr marL="180975" indent="-180975" algn="l">
                        <a:lnSpc>
                          <a:spcPct val="100000"/>
                        </a:lnSpc>
                        <a:spcBef>
                          <a:spcPts val="0"/>
                        </a:spcBef>
                        <a:spcAft>
                          <a:spcPts val="0"/>
                        </a:spcAft>
                      </a:pPr>
                      <a:r>
                        <a:rPr kumimoji="1" lang="ja-JP" altLang="en-US" sz="1200" b="1" dirty="0" smtClean="0">
                          <a:latin typeface="Meiryo UI" panose="020B0604030504040204" pitchFamily="50" charset="-128"/>
                          <a:ea typeface="Meiryo UI" panose="020B0604030504040204" pitchFamily="50" charset="-128"/>
                        </a:rPr>
                        <a:t>③</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レジリエンスと</a:t>
                      </a:r>
                      <a:endParaRPr kumimoji="1" lang="en-US" altLang="ja-JP" sz="1200" b="1" dirty="0" smtClean="0">
                        <a:latin typeface="Meiryo UI" panose="020B0604030504040204" pitchFamily="50" charset="-128"/>
                        <a:ea typeface="Meiryo UI" panose="020B0604030504040204" pitchFamily="50" charset="-128"/>
                      </a:endParaRPr>
                    </a:p>
                    <a:p>
                      <a:pPr marL="180975" indent="-180975" algn="l">
                        <a:lnSpc>
                          <a:spcPct val="100000"/>
                        </a:lnSpc>
                        <a:spcBef>
                          <a:spcPts val="0"/>
                        </a:spcBef>
                        <a:spcAft>
                          <a:spcPts val="0"/>
                        </a:spcAft>
                      </a:pP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電力</a:t>
                      </a:r>
                      <a:r>
                        <a:rPr kumimoji="1" lang="ja-JP" altLang="en-US" sz="1200" b="1" dirty="0">
                          <a:latin typeface="Meiryo UI" panose="020B0604030504040204" pitchFamily="50" charset="-128"/>
                          <a:ea typeface="Meiryo UI" panose="020B0604030504040204" pitchFamily="50" charset="-128"/>
                        </a:rPr>
                        <a:t>需給調整力の強化</a:t>
                      </a: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lang="ja-JP" altLang="en-US"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地域の脱炭素化とも調和のとれる災害に強い自立・分散型エネルギーシステムの普及促進の取組みを推進。</a:t>
                      </a:r>
                      <a:endParaRPr lang="en-US" altLang="ja-JP"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lang="ja-JP" altLang="en-US"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デマンドレスポンス（</a:t>
                      </a:r>
                      <a:r>
                        <a:rPr lang="en-US" altLang="ja-JP"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）やバーチャルパワープラント（</a:t>
                      </a:r>
                      <a:r>
                        <a:rPr lang="en-US" altLang="ja-JP"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VPP</a:t>
                      </a:r>
                      <a:r>
                        <a:rPr lang="ja-JP" altLang="en-US"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）など電力需給</a:t>
                      </a:r>
                      <a:r>
                        <a:rPr lang="en-US" altLang="ja-JP"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調整力</a:t>
                      </a:r>
                      <a:r>
                        <a:rPr lang="ja-JP" altLang="en-US" sz="1050" b="0" u="none"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の強化に向けた取組みを</a:t>
                      </a:r>
                      <a:r>
                        <a:rPr lang="ja-JP" altLang="en-US" sz="1050" b="0" u="none"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endParaRPr lang="ja-JP" altLang="en-US" sz="1050" b="0" u="none"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・自立・分散型電源の</a:t>
                      </a:r>
                      <a:r>
                        <a:rPr kumimoji="1" lang="ja-JP" altLang="en-US" sz="900" b="0" dirty="0" smtClean="0">
                          <a:solidFill>
                            <a:schemeClr val="tx1"/>
                          </a:solidFill>
                          <a:latin typeface="Meiryo UI" panose="020B0604030504040204" pitchFamily="50" charset="-128"/>
                          <a:ea typeface="Meiryo UI" panose="020B0604030504040204" pitchFamily="50" charset="-128"/>
                        </a:rPr>
                        <a:t>導入促進</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災害停電時</a:t>
                      </a:r>
                      <a:r>
                        <a:rPr kumimoji="1" lang="ja-JP" altLang="en-US" sz="900" b="0" dirty="0">
                          <a:solidFill>
                            <a:schemeClr val="tx1"/>
                          </a:solidFill>
                          <a:latin typeface="Meiryo UI" panose="020B0604030504040204" pitchFamily="50" charset="-128"/>
                          <a:ea typeface="Meiryo UI" panose="020B0604030504040204" pitchFamily="50" charset="-128"/>
                        </a:rPr>
                        <a:t>の</a:t>
                      </a:r>
                      <a:r>
                        <a:rPr kumimoji="1" lang="ja-JP" altLang="en-US" sz="900" b="0" dirty="0" smtClean="0">
                          <a:solidFill>
                            <a:schemeClr val="tx1"/>
                          </a:solidFill>
                          <a:latin typeface="Meiryo UI" panose="020B0604030504040204" pitchFamily="50" charset="-128"/>
                          <a:ea typeface="Meiryo UI" panose="020B0604030504040204" pitchFamily="50" charset="-128"/>
                        </a:rPr>
                        <a:t>電源の確保に</a:t>
                      </a:r>
                      <a:r>
                        <a:rPr kumimoji="1" lang="ja-JP" altLang="en-US" sz="900" b="0" dirty="0">
                          <a:solidFill>
                            <a:schemeClr val="tx1"/>
                          </a:solidFill>
                          <a:latin typeface="Meiryo UI" panose="020B0604030504040204" pitchFamily="50" charset="-128"/>
                          <a:ea typeface="Meiryo UI" panose="020B0604030504040204" pitchFamily="50" charset="-128"/>
                        </a:rPr>
                        <a:t>つながる</a:t>
                      </a:r>
                      <a:r>
                        <a:rPr kumimoji="1" lang="ja-JP" altLang="en-US" sz="900" b="0" dirty="0" smtClean="0">
                          <a:solidFill>
                            <a:schemeClr val="tx1"/>
                          </a:solidFill>
                          <a:latin typeface="Meiryo UI" panose="020B0604030504040204" pitchFamily="50" charset="-128"/>
                          <a:ea typeface="Meiryo UI" panose="020B0604030504040204" pitchFamily="50" charset="-128"/>
                        </a:rPr>
                        <a:t>取組み</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smtClean="0">
                          <a:solidFill>
                            <a:schemeClr val="tx1"/>
                          </a:solidFill>
                          <a:latin typeface="Meiryo UI" panose="020B0604030504040204" pitchFamily="50" charset="-128"/>
                          <a:ea typeface="Meiryo UI" panose="020B0604030504040204" pitchFamily="50" charset="-128"/>
                        </a:rPr>
                        <a:t>・需給調整に効率的な蓄電池等の普及促進　　　など</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9060953"/>
                  </a:ext>
                </a:extLst>
              </a:tr>
              <a:tr h="577715">
                <a:tc>
                  <a:txBody>
                    <a:bodyPr/>
                    <a:lstStyle/>
                    <a:p>
                      <a:pPr marL="180975" indent="-180975" algn="l">
                        <a:lnSpc>
                          <a:spcPct val="100000"/>
                        </a:lnSpc>
                        <a:spcBef>
                          <a:spcPts val="0"/>
                        </a:spcBef>
                        <a:spcAft>
                          <a:spcPts val="0"/>
                        </a:spcAft>
                      </a:pPr>
                      <a:r>
                        <a:rPr kumimoji="1" lang="ja-JP" altLang="en-US" sz="1200" b="1" dirty="0" smtClean="0">
                          <a:latin typeface="Meiryo UI" panose="020B0604030504040204" pitchFamily="50" charset="-128"/>
                          <a:ea typeface="Meiryo UI" panose="020B0604030504040204" pitchFamily="50" charset="-128"/>
                        </a:rPr>
                        <a:t>④</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エネルギー</a:t>
                      </a:r>
                      <a:r>
                        <a:rPr kumimoji="1" lang="ja-JP" altLang="en-US" sz="1200" b="1" dirty="0">
                          <a:latin typeface="Meiryo UI" panose="020B0604030504040204" pitchFamily="50" charset="-128"/>
                          <a:ea typeface="Meiryo UI" panose="020B0604030504040204" pitchFamily="50" charset="-128"/>
                        </a:rPr>
                        <a:t>関連産業の振興</a:t>
                      </a:r>
                      <a:r>
                        <a:rPr kumimoji="1" lang="ja-JP" altLang="en-US" sz="1200" b="1" dirty="0" smtClean="0">
                          <a:latin typeface="Meiryo UI" panose="020B0604030504040204" pitchFamily="50" charset="-128"/>
                          <a:ea typeface="Meiryo UI" panose="020B0604030504040204" pitchFamily="50" charset="-128"/>
                        </a:rPr>
                        <a:t>と</a:t>
                      </a:r>
                      <a:endParaRPr kumimoji="1" lang="en-US" altLang="ja-JP" sz="1200" b="1" dirty="0" smtClean="0">
                        <a:latin typeface="Meiryo UI" panose="020B0604030504040204" pitchFamily="50" charset="-128"/>
                        <a:ea typeface="Meiryo UI" panose="020B0604030504040204" pitchFamily="50" charset="-128"/>
                      </a:endParaRPr>
                    </a:p>
                    <a:p>
                      <a:pPr marL="180975" indent="-180975" algn="l">
                        <a:lnSpc>
                          <a:spcPct val="100000"/>
                        </a:lnSpc>
                        <a:spcBef>
                          <a:spcPts val="0"/>
                        </a:spcBef>
                        <a:spcAft>
                          <a:spcPts val="0"/>
                        </a:spcAft>
                      </a:pP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あらゆる</a:t>
                      </a:r>
                      <a:r>
                        <a:rPr kumimoji="1" lang="ja-JP" altLang="en-US" sz="1200" b="1" dirty="0">
                          <a:latin typeface="Meiryo UI" panose="020B0604030504040204" pitchFamily="50" charset="-128"/>
                          <a:ea typeface="Meiryo UI" panose="020B0604030504040204" pitchFamily="50" charset="-128"/>
                        </a:rPr>
                        <a:t>分野の企業の持続的成長</a:t>
                      </a:r>
                      <a:endParaRPr kumimoji="1" lang="ja-JP" altLang="en-US" sz="1100" b="1" dirty="0">
                        <a:latin typeface="Meiryo UI" panose="020B0604030504040204" pitchFamily="50" charset="-128"/>
                        <a:ea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lang="ja-JP" altLang="en-US"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イノベーションの創出環境を整備するなど、エネルギー関連産業の振興の</a:t>
                      </a:r>
                      <a:r>
                        <a:rPr lang="en-US" altLang="ja-JP"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a:t>
                      </a:r>
                      <a:endParaRPr lang="en-US" altLang="ja-JP"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1454074" rtl="0" eaLnBrk="1" fontAlgn="auto" latinLnBrk="0" hangingPunct="1">
                        <a:lnSpc>
                          <a:spcPct val="100000"/>
                        </a:lnSpc>
                        <a:spcBef>
                          <a:spcPts val="100"/>
                        </a:spcBef>
                        <a:spcAft>
                          <a:spcPts val="0"/>
                        </a:spcAft>
                        <a:buClrTx/>
                        <a:buSzTx/>
                        <a:buFont typeface="Meiryo UI" panose="020B0604030504040204" pitchFamily="50" charset="-128"/>
                        <a:buChar char="○"/>
                        <a:tabLst/>
                        <a:defRPr/>
                      </a:pPr>
                      <a:r>
                        <a:rPr lang="ja-JP" altLang="en-US"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事業活動を通じた脱炭素化を</a:t>
                      </a:r>
                      <a:r>
                        <a:rPr lang="ja-JP" altLang="en-US" sz="1050" b="0" u="none"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進める中</a:t>
                      </a:r>
                      <a:r>
                        <a:rPr lang="ja-JP" altLang="en-US"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小企業等</a:t>
                      </a:r>
                      <a:r>
                        <a:rPr lang="ja-JP" altLang="en-US" sz="1050" b="0" u="none"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の支援の取組みを</a:t>
                      </a:r>
                      <a:r>
                        <a:rPr lang="ja-JP" altLang="en-US" sz="105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050" b="0" u="none"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・水素の利</a:t>
                      </a:r>
                      <a:r>
                        <a:rPr kumimoji="1" lang="ja-JP" altLang="en-US" sz="900" b="0" dirty="0" smtClean="0">
                          <a:solidFill>
                            <a:schemeClr val="tx1"/>
                          </a:solidFill>
                          <a:latin typeface="Meiryo UI" panose="020B0604030504040204" pitchFamily="50" charset="-128"/>
                          <a:ea typeface="Meiryo UI" panose="020B0604030504040204" pitchFamily="50" charset="-128"/>
                        </a:rPr>
                        <a:t>活用の拡大に</a:t>
                      </a:r>
                      <a:r>
                        <a:rPr kumimoji="1" lang="ja-JP" altLang="en-US" sz="900" b="0" dirty="0">
                          <a:solidFill>
                            <a:schemeClr val="tx1"/>
                          </a:solidFill>
                          <a:latin typeface="Meiryo UI" panose="020B0604030504040204" pitchFamily="50" charset="-128"/>
                          <a:ea typeface="Meiryo UI" panose="020B0604030504040204" pitchFamily="50" charset="-128"/>
                        </a:rPr>
                        <a:t>向けた</a:t>
                      </a:r>
                      <a:r>
                        <a:rPr kumimoji="1" lang="ja-JP" altLang="en-US" sz="900" b="0" dirty="0" smtClean="0">
                          <a:solidFill>
                            <a:schemeClr val="tx1"/>
                          </a:solidFill>
                          <a:latin typeface="Meiryo UI" panose="020B0604030504040204" pitchFamily="50" charset="-128"/>
                          <a:ea typeface="Meiryo UI" panose="020B0604030504040204" pitchFamily="50" charset="-128"/>
                        </a:rPr>
                        <a:t>取組み</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smtClean="0">
                          <a:solidFill>
                            <a:schemeClr val="tx1"/>
                          </a:solidFill>
                          <a:latin typeface="Meiryo UI" panose="020B0604030504040204" pitchFamily="50" charset="-128"/>
                          <a:ea typeface="Meiryo UI" panose="020B0604030504040204" pitchFamily="50" charset="-128"/>
                        </a:rPr>
                        <a:t>・エネルギー関連技術開発の支援</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nSpc>
                          <a:spcPct val="100000"/>
                        </a:lnSpc>
                        <a:spcBef>
                          <a:spcPts val="100"/>
                        </a:spcBef>
                        <a:spcAft>
                          <a:spcPts val="0"/>
                        </a:spcAft>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先進的企業の事例・ノウハウの展開　　　など</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2000" marR="72000" marT="36000" marB="36000" anchor="ctr">
                    <a:lnL w="9525" cap="flat" cmpd="sng" algn="ctr">
                      <a:solidFill>
                        <a:schemeClr val="accent3">
                          <a:lumMod val="60000"/>
                          <a:lumOff val="40000"/>
                        </a:schemeClr>
                      </a:solidFill>
                      <a:prstDash val="solid"/>
                      <a:round/>
                      <a:headEnd type="none" w="med" len="med"/>
                      <a:tailEnd type="none" w="med" len="med"/>
                    </a:lnL>
                    <a:lnR w="9525" cap="flat" cmpd="sng" algn="ctr">
                      <a:solidFill>
                        <a:schemeClr val="accent3">
                          <a:lumMod val="60000"/>
                          <a:lumOff val="40000"/>
                        </a:schemeClr>
                      </a:solidFill>
                      <a:prstDash val="solid"/>
                      <a:round/>
                      <a:headEnd type="none" w="med" len="med"/>
                      <a:tailEnd type="none" w="med" len="med"/>
                    </a:lnR>
                    <a:lnT w="9525" cap="flat" cmpd="sng" algn="ctr">
                      <a:solidFill>
                        <a:schemeClr val="accent3">
                          <a:lumMod val="60000"/>
                          <a:lumOff val="40000"/>
                        </a:schemeClr>
                      </a:solidFill>
                      <a:prstDash val="solid"/>
                      <a:round/>
                      <a:headEnd type="none" w="med" len="med"/>
                      <a:tailEnd type="none" w="med" len="med"/>
                    </a:lnT>
                    <a:lnB w="9525" cap="flat" cmpd="sng" algn="ctr">
                      <a:solidFill>
                        <a:schemeClr val="accent3">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653934"/>
                  </a:ext>
                </a:extLst>
              </a:tr>
            </a:tbl>
          </a:graphicData>
        </a:graphic>
      </p:graphicFrame>
      <p:sp>
        <p:nvSpPr>
          <p:cNvPr id="103" name="正方形/長方形 102"/>
          <p:cNvSpPr/>
          <p:nvPr/>
        </p:nvSpPr>
        <p:spPr>
          <a:xfrm>
            <a:off x="10343274" y="977254"/>
            <a:ext cx="1771233" cy="288000"/>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Ⅳ</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取組み</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方向性</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4" name="正方形/長方形 103"/>
          <p:cNvSpPr/>
          <p:nvPr/>
        </p:nvSpPr>
        <p:spPr>
          <a:xfrm>
            <a:off x="5018810" y="3834906"/>
            <a:ext cx="2994158" cy="288000"/>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Ⅴ</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対策</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の柱と</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施策・事業</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の取組方針</a:t>
            </a:r>
          </a:p>
        </p:txBody>
      </p:sp>
      <p:sp>
        <p:nvSpPr>
          <p:cNvPr id="105" name="角丸四角形 104"/>
          <p:cNvSpPr/>
          <p:nvPr/>
        </p:nvSpPr>
        <p:spPr>
          <a:xfrm>
            <a:off x="5018810" y="1121466"/>
            <a:ext cx="5156638" cy="2614701"/>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91440" bIns="72000" numCol="1" spcCol="0" rtlCol="0" fromWordArt="0" anchor="t" anchorCtr="0" forceAA="0" compatLnSpc="1">
            <a:prstTxWarp prst="textNoShape">
              <a:avLst/>
            </a:prstTxWarp>
            <a:noAutofit/>
          </a:bodyPr>
          <a:lstStyle/>
          <a:p>
            <a:pPr>
              <a:lnSpc>
                <a:spcPts val="1600"/>
              </a:lnSpc>
              <a:spcBef>
                <a:spcPts val="0"/>
              </a:spcBef>
              <a:spcAft>
                <a:spcPts val="600"/>
              </a:spcAft>
            </a:pP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95350" indent="-171450">
              <a:lnSpc>
                <a:spcPts val="1600"/>
              </a:lnSpc>
              <a:spcBef>
                <a:spcPts val="0"/>
              </a:spcBef>
              <a:spcAft>
                <a:spcPts val="0"/>
              </a:spcAft>
              <a:buFont typeface="Meiryo UI" panose="020B0604030504040204" pitchFamily="50" charset="-128"/>
              <a:buChar char="○"/>
            </a:pP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a:t>
            </a: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・大阪における再生可能エネルギーの利用率を倍増！</a:t>
            </a:r>
          </a:p>
          <a:p>
            <a:pPr marL="895350" indent="-171450">
              <a:lnSpc>
                <a:spcPts val="1600"/>
              </a:lnSpc>
              <a:spcBef>
                <a:spcPts val="0"/>
              </a:spcBef>
              <a:spcAft>
                <a:spcPts val="0"/>
              </a:spcAft>
              <a:buFont typeface="Meiryo UI" panose="020B0604030504040204" pitchFamily="50" charset="-128"/>
              <a:buChar char="○"/>
            </a:pP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の成長につながるエネルギー効率の向上を実現</a:t>
            </a:r>
            <a:r>
              <a:rPr kumimoji="0" lang="ja-JP" altLang="en-US"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spcAft>
                <a:spcPts val="0"/>
              </a:spcAft>
            </a:pPr>
            <a:endParaRPr kumimoji="0" lang="en-US" altLang="ja-JP" sz="11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5018811" y="977254"/>
            <a:ext cx="1928847" cy="288000"/>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Ⅲ</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プランの期間と目標</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7" name="角丸四角形 106"/>
          <p:cNvSpPr/>
          <p:nvPr/>
        </p:nvSpPr>
        <p:spPr>
          <a:xfrm>
            <a:off x="5069999" y="1314000"/>
            <a:ext cx="1157899"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smtClean="0">
                <a:solidFill>
                  <a:prstClr val="white"/>
                </a:solidFill>
                <a:latin typeface="Meiryo UI" pitchFamily="50" charset="-128"/>
                <a:ea typeface="Meiryo UI" pitchFamily="50" charset="-128"/>
                <a:cs typeface="Meiryo UI" pitchFamily="50" charset="-128"/>
              </a:rPr>
              <a:t>プランの期間</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
        <p:nvSpPr>
          <p:cNvPr id="108" name="角丸四角形 107"/>
          <p:cNvSpPr/>
          <p:nvPr/>
        </p:nvSpPr>
        <p:spPr>
          <a:xfrm>
            <a:off x="5070000" y="1594800"/>
            <a:ext cx="629262"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目標</a:t>
            </a:r>
          </a:p>
        </p:txBody>
      </p:sp>
      <p:sp>
        <p:nvSpPr>
          <p:cNvPr id="109" name="正方形/長方形 108"/>
          <p:cNvSpPr>
            <a:spLocks/>
          </p:cNvSpPr>
          <p:nvPr/>
        </p:nvSpPr>
        <p:spPr>
          <a:xfrm>
            <a:off x="7831993" y="2262700"/>
            <a:ext cx="2248007" cy="612000"/>
          </a:xfrm>
          <a:prstGeom prst="rect">
            <a:avLst/>
          </a:prstGeom>
          <a:solidFill>
            <a:schemeClr val="bg1"/>
          </a:solidFill>
          <a:ln w="12700" cap="flat" cmpd="sng" algn="ctr">
            <a:solidFill>
              <a:schemeClr val="accent3">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500"/>
              </a:lnSpc>
              <a:spcBef>
                <a:spcPts val="0"/>
              </a:spcBef>
              <a:spcAft>
                <a:spcPts val="0"/>
              </a:spcAft>
              <a:defRPr/>
            </a:pP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defTabSz="914400" fontAlgn="auto">
              <a:lnSpc>
                <a:spcPts val="1000"/>
              </a:lnSpc>
              <a:spcBef>
                <a:spcPts val="0"/>
              </a:spcBef>
              <a:spcAft>
                <a:spcPts val="0"/>
              </a:spcAft>
              <a:defRPr/>
            </a:pPr>
            <a:r>
              <a:rPr kumimoji="0" lang="zh-TW"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a:t>
            </a:r>
            <a:r>
              <a:rPr kumimoji="0"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141</a:t>
            </a:r>
            <a:r>
              <a:rPr kumimoji="0" lang="zh-TW"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kumimoji="0"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p>
          <a:p>
            <a:pPr lvl="0" algn="ctr" defTabSz="914400" fontAlgn="auto">
              <a:lnSpc>
                <a:spcPts val="1000"/>
              </a:lnSpc>
              <a:spcBef>
                <a:spcPts val="0"/>
              </a:spcBef>
              <a:spcAft>
                <a:spcPts val="0"/>
              </a:spcAft>
              <a:defRPr/>
            </a:pPr>
            <a:r>
              <a:rPr kumimoji="0" lang="zh-TW"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燃料</a:t>
            </a:r>
            <a:r>
              <a:rPr kumimoji="0"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電池等</a:t>
            </a:r>
            <a:r>
              <a:rPr kumimoji="0"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81</a:t>
            </a:r>
            <a:r>
              <a:rPr kumimoji="0"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kumimoji="0"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kumimoji="0"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0"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0"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廃棄物発電等</a:t>
            </a:r>
            <a:r>
              <a:rPr kumimoji="0"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kumimoji="0"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kumimoji="0"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endParaRPr kumimoji="0"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p:cNvSpPr>
            <a:spLocks/>
          </p:cNvSpPr>
          <p:nvPr/>
        </p:nvSpPr>
        <p:spPr>
          <a:xfrm>
            <a:off x="7831993" y="2916000"/>
            <a:ext cx="2248007" cy="360000"/>
          </a:xfrm>
          <a:prstGeom prst="rect">
            <a:avLst/>
          </a:prstGeom>
          <a:solidFill>
            <a:schemeClr val="bg1"/>
          </a:solidFill>
          <a:ln w="12700" cap="flat" cmpd="sng" algn="ctr">
            <a:solidFill>
              <a:schemeClr val="accent3">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500"/>
              </a:lnSpc>
              <a:spcBef>
                <a:spcPts val="0"/>
              </a:spcBef>
              <a:spcAft>
                <a:spcPts val="0"/>
              </a:spcAft>
              <a:defRPr/>
            </a:pPr>
            <a:r>
              <a:rPr lang="en-US" altLang="ja-JP" sz="12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2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a:spLocks/>
          </p:cNvSpPr>
          <p:nvPr/>
        </p:nvSpPr>
        <p:spPr>
          <a:xfrm>
            <a:off x="7831993" y="3312000"/>
            <a:ext cx="2248007" cy="360000"/>
          </a:xfrm>
          <a:prstGeom prst="rect">
            <a:avLst/>
          </a:prstGeom>
          <a:solidFill>
            <a:schemeClr val="bg1"/>
          </a:solidFill>
          <a:ln w="12700" cap="flat" cmpd="sng" algn="ctr">
            <a:solidFill>
              <a:schemeClr val="accent3">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500"/>
              </a:lnSpc>
              <a:spcBef>
                <a:spcPts val="0"/>
              </a:spcBef>
              <a:spcAft>
                <a:spcPts val="0"/>
              </a:spcAft>
              <a:defRPr/>
            </a:pP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以上改善</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457200">
              <a:lnSpc>
                <a:spcPts val="1000"/>
              </a:lnSpc>
              <a:spcBef>
                <a:spcPts val="0"/>
              </a:spcBef>
              <a:spcAft>
                <a:spcPts val="0"/>
              </a:spcAft>
              <a:defRPr/>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二等辺三角形 111"/>
          <p:cNvSpPr>
            <a:spLocks/>
          </p:cNvSpPr>
          <p:nvPr/>
        </p:nvSpPr>
        <p:spPr>
          <a:xfrm rot="5400000">
            <a:off x="7560000" y="3437421"/>
            <a:ext cx="360000" cy="108000"/>
          </a:xfrm>
          <a:prstGeom prst="triangle">
            <a:avLst/>
          </a:prstGeom>
          <a:solidFill>
            <a:schemeClr val="accent3">
              <a:lumMod val="75000"/>
            </a:schemeClr>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113" name="二等辺三角形 112"/>
          <p:cNvSpPr>
            <a:spLocks/>
          </p:cNvSpPr>
          <p:nvPr/>
        </p:nvSpPr>
        <p:spPr>
          <a:xfrm rot="5400000">
            <a:off x="7416000" y="2532700"/>
            <a:ext cx="648000" cy="108000"/>
          </a:xfrm>
          <a:prstGeom prst="triangle">
            <a:avLst/>
          </a:prstGeom>
          <a:solidFill>
            <a:schemeClr val="accent3">
              <a:lumMod val="75000"/>
            </a:schemeClr>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114" name="二等辺三角形 113"/>
          <p:cNvSpPr>
            <a:spLocks/>
          </p:cNvSpPr>
          <p:nvPr/>
        </p:nvSpPr>
        <p:spPr>
          <a:xfrm rot="5400000">
            <a:off x="7560000" y="3042000"/>
            <a:ext cx="360000" cy="108000"/>
          </a:xfrm>
          <a:prstGeom prst="triangle">
            <a:avLst/>
          </a:prstGeom>
          <a:solidFill>
            <a:schemeClr val="accent3">
              <a:lumMod val="75000"/>
            </a:schemeClr>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115" name="正方形/長方形 114">
            <a:extLst>
              <a:ext uri="{FF2B5EF4-FFF2-40B4-BE49-F238E27FC236}">
                <a16:creationId xmlns:a16="http://schemas.microsoft.com/office/drawing/2014/main" id="{0323F430-62E0-4F5D-9D43-FE8707677491}"/>
              </a:ext>
            </a:extLst>
          </p:cNvPr>
          <p:cNvSpPr/>
          <p:nvPr/>
        </p:nvSpPr>
        <p:spPr>
          <a:xfrm>
            <a:off x="5112000" y="2262700"/>
            <a:ext cx="2520000" cy="612000"/>
          </a:xfrm>
          <a:prstGeom prst="rect">
            <a:avLst/>
          </a:prstGeom>
          <a:solidFill>
            <a:schemeClr val="accent3">
              <a:lumMod val="60000"/>
              <a:lumOff val="40000"/>
            </a:schemeClr>
          </a:solidFill>
          <a:ln w="12700" cap="flat" cmpd="sng" algn="ctr">
            <a:solidFill>
              <a:schemeClr val="accent3">
                <a:lumMod val="50000"/>
              </a:schemeClr>
            </a:solidFill>
            <a:prstDash val="solid"/>
            <a:miter lim="800000"/>
          </a:ln>
          <a:effectLst/>
        </p:spPr>
        <p:txBody>
          <a:bodyPr lIns="0" tIns="36000" rIns="0" bIns="36000" rtlCol="0" anchor="ctr">
            <a:noAutofit/>
          </a:bodyPr>
          <a:lstStyle/>
          <a:p>
            <a:pPr lvl="0" algn="ctr" defTabSz="457200">
              <a:lnSpc>
                <a:spcPts val="1500"/>
              </a:lnSpc>
              <a:defRPr/>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メイリオ" pitchFamily="50" charset="-128"/>
              </a:rPr>
              <a:t>自立・分散型エネルギー導入量</a:t>
            </a:r>
            <a:endParaRPr kumimoji="0" lang="en-US" altLang="ja-JP" sz="1200" kern="0" dirty="0">
              <a:solidFill>
                <a:prstClr val="black"/>
              </a:solidFill>
              <a:latin typeface="Meiryo UI" panose="020B0604030504040204" pitchFamily="50" charset="-128"/>
              <a:ea typeface="Meiryo UI" panose="020B0604030504040204" pitchFamily="50" charset="-128"/>
              <a:cs typeface="メイリオ" pitchFamily="50" charset="-128"/>
            </a:endParaRPr>
          </a:p>
          <a:p>
            <a:pPr lvl="0" algn="ctr" defTabSz="457200">
              <a:lnSpc>
                <a:spcPts val="1100"/>
              </a:lnSpc>
              <a:defRPr/>
            </a:pPr>
            <a:r>
              <a:rPr kumimoji="0" lang="ja-JP" altLang="en-US" sz="900" kern="0" dirty="0">
                <a:solidFill>
                  <a:prstClr val="black"/>
                </a:solidFill>
                <a:latin typeface="Meiryo UI" panose="020B0604030504040204" pitchFamily="50" charset="-128"/>
                <a:ea typeface="Meiryo UI" panose="020B0604030504040204" pitchFamily="50" charset="-128"/>
                <a:cs typeface="メイリオ" pitchFamily="50" charset="-128"/>
              </a:rPr>
              <a:t>（太陽光発電、燃料電池、廃棄物発電</a:t>
            </a:r>
            <a:r>
              <a:rPr kumimoji="0" lang="ja-JP" altLang="en-US" sz="900" kern="0" dirty="0" smtClean="0">
                <a:solidFill>
                  <a:prstClr val="black"/>
                </a:solidFill>
                <a:latin typeface="Meiryo UI" panose="020B0604030504040204" pitchFamily="50" charset="-128"/>
                <a:ea typeface="Meiryo UI" panose="020B0604030504040204" pitchFamily="50" charset="-128"/>
                <a:cs typeface="メイリオ" pitchFamily="50" charset="-128"/>
              </a:rPr>
              <a:t>等導入量）</a:t>
            </a:r>
            <a:endParaRPr kumimoji="0" lang="ja-JP" altLang="en-US" sz="900" kern="0" dirty="0">
              <a:solidFill>
                <a:prstClr val="black"/>
              </a:solidFill>
              <a:latin typeface="Meiryo UI" panose="020B0604030504040204" pitchFamily="50" charset="-128"/>
              <a:ea typeface="Meiryo UI" panose="020B0604030504040204" pitchFamily="50" charset="-128"/>
              <a:cs typeface="メイリオ" pitchFamily="50" charset="-128"/>
            </a:endParaRPr>
          </a:p>
        </p:txBody>
      </p:sp>
      <p:sp>
        <p:nvSpPr>
          <p:cNvPr id="116" name="正方形/長方形 115">
            <a:extLst>
              <a:ext uri="{FF2B5EF4-FFF2-40B4-BE49-F238E27FC236}">
                <a16:creationId xmlns:a16="http://schemas.microsoft.com/office/drawing/2014/main" id="{0323F430-62E0-4F5D-9D43-FE8707677491}"/>
              </a:ext>
            </a:extLst>
          </p:cNvPr>
          <p:cNvSpPr/>
          <p:nvPr/>
        </p:nvSpPr>
        <p:spPr>
          <a:xfrm>
            <a:off x="5112000" y="2916000"/>
            <a:ext cx="2520000" cy="360000"/>
          </a:xfrm>
          <a:prstGeom prst="rect">
            <a:avLst/>
          </a:prstGeom>
          <a:solidFill>
            <a:schemeClr val="accent3">
              <a:lumMod val="60000"/>
              <a:lumOff val="40000"/>
            </a:schemeClr>
          </a:solidFill>
          <a:ln w="12700" cap="flat" cmpd="sng" algn="ctr">
            <a:solidFill>
              <a:schemeClr val="accent3">
                <a:lumMod val="50000"/>
              </a:schemeClr>
            </a:solidFill>
            <a:prstDash val="solid"/>
            <a:miter lim="800000"/>
          </a:ln>
          <a:effectLst/>
        </p:spPr>
        <p:txBody>
          <a:bodyPr lIns="0" tIns="36000" rIns="0" bIns="36000" rtlCol="0" anchor="ctr">
            <a:noAutofit/>
          </a:bodyPr>
          <a:lstStyle/>
          <a:p>
            <a:pPr lvl="0" algn="ctr" defTabSz="457200">
              <a:lnSpc>
                <a:spcPts val="1500"/>
              </a:lnSpc>
              <a:defRPr/>
            </a:pPr>
            <a:r>
              <a:rPr kumimoji="0" lang="ja-JP" altLang="en-US" sz="1200" b="1" kern="0" dirty="0">
                <a:solidFill>
                  <a:prstClr val="black"/>
                </a:solidFill>
                <a:latin typeface="Meiryo UI" panose="020B0604030504040204" pitchFamily="50" charset="-128"/>
                <a:ea typeface="Meiryo UI" panose="020B0604030504040204" pitchFamily="50" charset="-128"/>
                <a:cs typeface="メイリオ" pitchFamily="50" charset="-128"/>
              </a:rPr>
              <a:t>再エネ利用率</a:t>
            </a:r>
          </a:p>
          <a:p>
            <a:pPr lvl="0" algn="ctr" defTabSz="457200">
              <a:lnSpc>
                <a:spcPts val="1100"/>
              </a:lnSpc>
              <a:defRPr/>
            </a:pPr>
            <a:r>
              <a:rPr kumimoji="0" lang="ja-JP" altLang="en-US" sz="900" kern="0" dirty="0" smtClean="0">
                <a:solidFill>
                  <a:prstClr val="black"/>
                </a:solidFill>
                <a:latin typeface="Meiryo UI" panose="020B0604030504040204" pitchFamily="50" charset="-128"/>
                <a:ea typeface="Meiryo UI" panose="020B0604030504040204" pitchFamily="50" charset="-128"/>
                <a:cs typeface="メイリオ" pitchFamily="50" charset="-128"/>
              </a:rPr>
              <a:t>（電力需要量に占める再生</a:t>
            </a:r>
            <a:r>
              <a:rPr kumimoji="0" lang="ja-JP" altLang="en-US" sz="900" kern="0" dirty="0">
                <a:solidFill>
                  <a:prstClr val="black"/>
                </a:solidFill>
                <a:latin typeface="Meiryo UI" panose="020B0604030504040204" pitchFamily="50" charset="-128"/>
                <a:ea typeface="Meiryo UI" panose="020B0604030504040204" pitchFamily="50" charset="-128"/>
                <a:cs typeface="メイリオ" pitchFamily="50" charset="-128"/>
              </a:rPr>
              <a:t>可能エネルギー</a:t>
            </a:r>
            <a:r>
              <a:rPr kumimoji="0" lang="ja-JP" altLang="en-US" sz="900" kern="0" dirty="0" smtClean="0">
                <a:solidFill>
                  <a:prstClr val="black"/>
                </a:solidFill>
                <a:latin typeface="Meiryo UI" panose="020B0604030504040204" pitchFamily="50" charset="-128"/>
                <a:ea typeface="Meiryo UI" panose="020B0604030504040204" pitchFamily="50" charset="-128"/>
                <a:cs typeface="メイリオ" pitchFamily="50" charset="-128"/>
              </a:rPr>
              <a:t>利用率）</a:t>
            </a:r>
            <a:endParaRPr kumimoji="0" lang="ja-JP" altLang="en-US" sz="900" kern="0" dirty="0">
              <a:solidFill>
                <a:prstClr val="black"/>
              </a:solidFill>
              <a:latin typeface="Meiryo UI" panose="020B0604030504040204" pitchFamily="50" charset="-128"/>
              <a:ea typeface="Meiryo UI" panose="020B0604030504040204" pitchFamily="50" charset="-128"/>
              <a:cs typeface="メイリオ" pitchFamily="50" charset="-128"/>
            </a:endParaRPr>
          </a:p>
        </p:txBody>
      </p:sp>
      <p:sp>
        <p:nvSpPr>
          <p:cNvPr id="117" name="正方形/長方形 116">
            <a:extLst>
              <a:ext uri="{FF2B5EF4-FFF2-40B4-BE49-F238E27FC236}">
                <a16:creationId xmlns:a16="http://schemas.microsoft.com/office/drawing/2014/main" id="{0323F430-62E0-4F5D-9D43-FE8707677491}"/>
              </a:ext>
            </a:extLst>
          </p:cNvPr>
          <p:cNvSpPr/>
          <p:nvPr/>
        </p:nvSpPr>
        <p:spPr>
          <a:xfrm>
            <a:off x="5112000" y="3312000"/>
            <a:ext cx="2520000" cy="360000"/>
          </a:xfrm>
          <a:prstGeom prst="rect">
            <a:avLst/>
          </a:prstGeom>
          <a:solidFill>
            <a:schemeClr val="accent3">
              <a:lumMod val="60000"/>
              <a:lumOff val="40000"/>
            </a:schemeClr>
          </a:solidFill>
          <a:ln w="12700" cap="flat" cmpd="sng" algn="ctr">
            <a:solidFill>
              <a:schemeClr val="accent3">
                <a:lumMod val="50000"/>
              </a:schemeClr>
            </a:solidFill>
            <a:prstDash val="solid"/>
            <a:miter lim="800000"/>
          </a:ln>
          <a:effectLst/>
        </p:spPr>
        <p:txBody>
          <a:bodyPr lIns="0" tIns="36000" rIns="0" bIns="36000" rtlCol="0" anchor="ctr">
            <a:noAutofit/>
          </a:bodyPr>
          <a:lstStyle/>
          <a:p>
            <a:pPr lvl="0" algn="ctr" defTabSz="457200">
              <a:lnSpc>
                <a:spcPts val="1500"/>
              </a:lnSpc>
              <a:defRPr/>
            </a:pPr>
            <a:r>
              <a:rPr kumimoji="0" lang="ja-JP" altLang="en-US" sz="1200" b="1" kern="0" dirty="0">
                <a:solidFill>
                  <a:prstClr val="black"/>
                </a:solidFill>
                <a:latin typeface="Meiryo UI" panose="020B0604030504040204" pitchFamily="50" charset="-128"/>
                <a:ea typeface="Meiryo UI" panose="020B0604030504040204" pitchFamily="50" charset="-128"/>
                <a:cs typeface="メイリオ" pitchFamily="50" charset="-128"/>
              </a:rPr>
              <a:t>エネルギー利用</a:t>
            </a:r>
            <a:r>
              <a:rPr kumimoji="0" lang="ja-JP" altLang="en-US" sz="1200" b="1" kern="0" dirty="0" smtClean="0">
                <a:solidFill>
                  <a:prstClr val="black"/>
                </a:solidFill>
                <a:latin typeface="Meiryo UI" panose="020B0604030504040204" pitchFamily="50" charset="-128"/>
                <a:ea typeface="Meiryo UI" panose="020B0604030504040204" pitchFamily="50" charset="-128"/>
                <a:cs typeface="メイリオ" pitchFamily="50" charset="-128"/>
              </a:rPr>
              <a:t>効率</a:t>
            </a:r>
          </a:p>
          <a:p>
            <a:pPr lvl="0" algn="ctr" defTabSz="457200">
              <a:lnSpc>
                <a:spcPts val="1100"/>
              </a:lnSpc>
              <a:defRPr/>
            </a:pPr>
            <a:r>
              <a:rPr kumimoji="0" lang="ja-JP" altLang="en-US" sz="900" kern="0" dirty="0">
                <a:solidFill>
                  <a:prstClr val="black"/>
                </a:solidFill>
                <a:latin typeface="Meiryo UI" panose="020B0604030504040204" pitchFamily="50" charset="-128"/>
                <a:ea typeface="Meiryo UI" panose="020B0604030504040204" pitchFamily="50" charset="-128"/>
                <a:cs typeface="メイリオ" pitchFamily="50" charset="-128"/>
              </a:rPr>
              <a:t>（</a:t>
            </a:r>
            <a:r>
              <a:rPr kumimoji="0" lang="ja-JP" altLang="en-US" sz="900" kern="0" dirty="0" smtClean="0">
                <a:solidFill>
                  <a:prstClr val="black"/>
                </a:solidFill>
                <a:latin typeface="Meiryo UI" panose="020B0604030504040204" pitchFamily="50" charset="-128"/>
                <a:ea typeface="Meiryo UI" panose="020B0604030504040204" pitchFamily="50" charset="-128"/>
                <a:cs typeface="メイリオ" pitchFamily="50" charset="-128"/>
              </a:rPr>
              <a:t>府内総生産あたりのエネルギー消費量）</a:t>
            </a:r>
            <a:endParaRPr kumimoji="0" lang="ja-JP" altLang="en-US" sz="900" kern="0" dirty="0">
              <a:solidFill>
                <a:prstClr val="black"/>
              </a:solidFill>
              <a:latin typeface="Meiryo UI" panose="020B0604030504040204" pitchFamily="50" charset="-128"/>
              <a:ea typeface="Meiryo UI" panose="020B0604030504040204" pitchFamily="50" charset="-128"/>
              <a:cs typeface="メイリオ" pitchFamily="50" charset="-128"/>
            </a:endParaRPr>
          </a:p>
        </p:txBody>
      </p:sp>
      <p:sp>
        <p:nvSpPr>
          <p:cNvPr id="118" name="正方形/長方形 117"/>
          <p:cNvSpPr>
            <a:spLocks/>
          </p:cNvSpPr>
          <p:nvPr/>
        </p:nvSpPr>
        <p:spPr>
          <a:xfrm>
            <a:off x="7831993" y="2064700"/>
            <a:ext cx="2248007" cy="180000"/>
          </a:xfrm>
          <a:prstGeom prst="rect">
            <a:avLst/>
          </a:prstGeom>
          <a:solidFill>
            <a:schemeClr val="accent3">
              <a:lumMod val="75000"/>
            </a:schemeClr>
          </a:solidFill>
          <a:ln w="12700" cap="flat" cmpd="sng" algn="ctr">
            <a:no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spcBef>
                <a:spcPts val="0"/>
              </a:spcBef>
              <a:spcAft>
                <a:spcPts val="0"/>
              </a:spcAft>
              <a:defRPr/>
            </a:pP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年度目標値</a:t>
            </a:r>
            <a:endPar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大かっこ 49"/>
          <p:cNvSpPr/>
          <p:nvPr/>
        </p:nvSpPr>
        <p:spPr>
          <a:xfrm>
            <a:off x="8191500" y="2467352"/>
            <a:ext cx="1528994" cy="384481"/>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3" name="図 2"/>
          <p:cNvPicPr>
            <a:picLocks noChangeAspect="1"/>
          </p:cNvPicPr>
          <p:nvPr/>
        </p:nvPicPr>
        <p:blipFill>
          <a:blip r:embed="rId14"/>
          <a:stretch>
            <a:fillRect/>
          </a:stretch>
        </p:blipFill>
        <p:spPr>
          <a:xfrm>
            <a:off x="162223" y="7899216"/>
            <a:ext cx="4647630" cy="2735382"/>
          </a:xfrm>
          <a:prstGeom prst="rect">
            <a:avLst/>
          </a:prstGeom>
        </p:spPr>
      </p:pic>
      <p:sp>
        <p:nvSpPr>
          <p:cNvPr id="73" name="角丸四角形 72"/>
          <p:cNvSpPr/>
          <p:nvPr/>
        </p:nvSpPr>
        <p:spPr>
          <a:xfrm>
            <a:off x="129600" y="7760692"/>
            <a:ext cx="2463121"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「新たなエネルギー社会」</a:t>
            </a:r>
            <a:r>
              <a:rPr kumimoji="0" lang="ja-JP" altLang="en-US" sz="1200" b="1" kern="0" dirty="0" smtClean="0">
                <a:solidFill>
                  <a:prstClr val="white"/>
                </a:solidFill>
                <a:latin typeface="Meiryo UI" pitchFamily="50" charset="-128"/>
                <a:ea typeface="Meiryo UI" pitchFamily="50" charset="-128"/>
                <a:cs typeface="Meiryo UI" pitchFamily="50" charset="-128"/>
              </a:rPr>
              <a:t>の将来像</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3308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150B924-8ECC-49DA-B303-33840336C203}">
  <ds:schemaRefs>
    <ds:schemaRef ds:uri="http://purl.org/dc/elements/1.1/"/>
    <ds:schemaRef ds:uri="http://www.w3.org/XML/1998/namespace"/>
    <ds:schemaRef ds:uri="http://schemas.microsoft.com/office/2006/documentManagement/types"/>
    <ds:schemaRef ds:uri="http://schemas.openxmlformats.org/package/2006/metadata/core-properties"/>
    <ds:schemaRef ds:uri="http://purl.org/dc/terms/"/>
    <ds:schemaRef ds:uri="79a6af1d-7af9-4c8d-b2df-d41fbfc10dd0"/>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3AD18A9A-5E61-4FAD-9D1B-090A4649BD0B}">
  <ds:schemaRefs>
    <ds:schemaRef ds:uri="http://schemas.microsoft.com/sharepoint/v3/contenttype/forms"/>
  </ds:schemaRefs>
</ds:datastoreItem>
</file>

<file path=customXml/itemProps3.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1351</TotalTime>
  <Words>1374</Words>
  <Application>Microsoft Office PowerPoint</Application>
  <PresentationFormat>ユーザー設定</PresentationFormat>
  <Paragraphs>100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府（志知）0323</cp:lastModifiedBy>
  <cp:revision>7</cp:revision>
  <cp:lastPrinted>2021-03-22T09:01:46Z</cp:lastPrinted>
  <dcterms:modified xsi:type="dcterms:W3CDTF">2021-03-23T13:02:05Z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