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64" r:id="rId2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61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間スタイル 4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32" autoAdjust="0"/>
    <p:restoredTop sz="94660"/>
  </p:normalViewPr>
  <p:slideViewPr>
    <p:cSldViewPr snapToGrid="0" showGuides="1">
      <p:cViewPr varScale="1">
        <p:scale>
          <a:sx n="70" d="100"/>
          <a:sy n="70" d="100"/>
        </p:scale>
        <p:origin x="1320" y="72"/>
      </p:cViewPr>
      <p:guideLst>
        <p:guide orient="horz" pos="1661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AC564D-6F27-405C-AE27-CBD8A22F07DF}" type="datetimeFigureOut">
              <a:rPr kumimoji="1" lang="ja-JP" altLang="en-US" smtClean="0"/>
              <a:t>2022/9/22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B20C37-86A1-419C-84EA-31354337D5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63147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B20C37-86A1-419C-84EA-31354337D576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7431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281AA-7446-47A9-A725-CFF457920AAE}" type="datetimeFigureOut">
              <a:rPr kumimoji="1" lang="ja-JP" altLang="en-US" smtClean="0"/>
              <a:t>2022/9/22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CD91C-CB64-443F-A281-33A063FBDE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201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281AA-7446-47A9-A725-CFF457920AAE}" type="datetimeFigureOut">
              <a:rPr kumimoji="1" lang="ja-JP" altLang="en-US" smtClean="0"/>
              <a:t>2022/9/22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CD91C-CB64-443F-A281-33A063FBDE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837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281AA-7446-47A9-A725-CFF457920AAE}" type="datetimeFigureOut">
              <a:rPr kumimoji="1" lang="ja-JP" altLang="en-US" smtClean="0"/>
              <a:t>2022/9/22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CD91C-CB64-443F-A281-33A063FBDE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1059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281AA-7446-47A9-A725-CFF457920AAE}" type="datetimeFigureOut">
              <a:rPr kumimoji="1" lang="ja-JP" altLang="en-US" smtClean="0"/>
              <a:t>2022/9/22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CD91C-CB64-443F-A281-33A063FBDE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0958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281AA-7446-47A9-A725-CFF457920AAE}" type="datetimeFigureOut">
              <a:rPr kumimoji="1" lang="ja-JP" altLang="en-US" smtClean="0"/>
              <a:t>2022/9/22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CD91C-CB64-443F-A281-33A063FBDE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7949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281AA-7446-47A9-A725-CFF457920AAE}" type="datetimeFigureOut">
              <a:rPr kumimoji="1" lang="ja-JP" altLang="en-US" smtClean="0"/>
              <a:t>2022/9/22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CD91C-CB64-443F-A281-33A063FBDE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6813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281AA-7446-47A9-A725-CFF457920AAE}" type="datetimeFigureOut">
              <a:rPr kumimoji="1" lang="ja-JP" altLang="en-US" smtClean="0"/>
              <a:t>2022/9/22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CD91C-CB64-443F-A281-33A063FBDE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7960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281AA-7446-47A9-A725-CFF457920AAE}" type="datetimeFigureOut">
              <a:rPr kumimoji="1" lang="ja-JP" altLang="en-US" smtClean="0"/>
              <a:t>2022/9/22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CD91C-CB64-443F-A281-33A063FBDE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9413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281AA-7446-47A9-A725-CFF457920AAE}" type="datetimeFigureOut">
              <a:rPr kumimoji="1" lang="ja-JP" altLang="en-US" smtClean="0"/>
              <a:t>2022/9/22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CD91C-CB64-443F-A281-33A063FBDE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5516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281AA-7446-47A9-A725-CFF457920AAE}" type="datetimeFigureOut">
              <a:rPr kumimoji="1" lang="ja-JP" altLang="en-US" smtClean="0"/>
              <a:t>2022/9/22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CD91C-CB64-443F-A281-33A063FBDE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2712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281AA-7446-47A9-A725-CFF457920AAE}" type="datetimeFigureOut">
              <a:rPr kumimoji="1" lang="ja-JP" altLang="en-US" smtClean="0"/>
              <a:t>2022/9/22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CD91C-CB64-443F-A281-33A063FBDE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3193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281AA-7446-47A9-A725-CFF457920AAE}" type="datetimeFigureOut">
              <a:rPr kumimoji="1" lang="ja-JP" altLang="en-US" smtClean="0"/>
              <a:t>2022/9/22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CD91C-CB64-443F-A281-33A063FBDE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8374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正方形/長方形 39"/>
          <p:cNvSpPr/>
          <p:nvPr/>
        </p:nvSpPr>
        <p:spPr>
          <a:xfrm>
            <a:off x="0" y="0"/>
            <a:ext cx="9144000" cy="556054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令和４年度の協議会のテーマ・進め方について（案）</a:t>
            </a:r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0689286"/>
              </p:ext>
            </p:extLst>
          </p:nvPr>
        </p:nvGraphicFramePr>
        <p:xfrm>
          <a:off x="74241" y="1352828"/>
          <a:ext cx="8995518" cy="5175579"/>
        </p:xfrm>
        <a:graphic>
          <a:graphicData uri="http://schemas.openxmlformats.org/drawingml/2006/table">
            <a:tbl>
              <a:tblPr firstRow="1">
                <a:tableStyleId>{10A1B5D5-9B99-4C35-A422-299274C87663}</a:tableStyleId>
              </a:tblPr>
              <a:tblGrid>
                <a:gridCol w="633046">
                  <a:extLst>
                    <a:ext uri="{9D8B030D-6E8A-4147-A177-3AD203B41FA5}">
                      <a16:colId xmlns:a16="http://schemas.microsoft.com/office/drawing/2014/main" val="3416386351"/>
                    </a:ext>
                  </a:extLst>
                </a:gridCol>
                <a:gridCol w="2630659">
                  <a:extLst>
                    <a:ext uri="{9D8B030D-6E8A-4147-A177-3AD203B41FA5}">
                      <a16:colId xmlns:a16="http://schemas.microsoft.com/office/drawing/2014/main" val="2395190894"/>
                    </a:ext>
                  </a:extLst>
                </a:gridCol>
                <a:gridCol w="4034223">
                  <a:extLst>
                    <a:ext uri="{9D8B030D-6E8A-4147-A177-3AD203B41FA5}">
                      <a16:colId xmlns:a16="http://schemas.microsoft.com/office/drawing/2014/main" val="200171274"/>
                    </a:ext>
                  </a:extLst>
                </a:gridCol>
                <a:gridCol w="511050">
                  <a:extLst>
                    <a:ext uri="{9D8B030D-6E8A-4147-A177-3AD203B41FA5}">
                      <a16:colId xmlns:a16="http://schemas.microsoft.com/office/drawing/2014/main" val="493146082"/>
                    </a:ext>
                  </a:extLst>
                </a:gridCol>
                <a:gridCol w="617518">
                  <a:extLst>
                    <a:ext uri="{9D8B030D-6E8A-4147-A177-3AD203B41FA5}">
                      <a16:colId xmlns:a16="http://schemas.microsoft.com/office/drawing/2014/main" val="1702625952"/>
                    </a:ext>
                  </a:extLst>
                </a:gridCol>
                <a:gridCol w="569022">
                  <a:extLst>
                    <a:ext uri="{9D8B030D-6E8A-4147-A177-3AD203B41FA5}">
                      <a16:colId xmlns:a16="http://schemas.microsoft.com/office/drawing/2014/main" val="3566531282"/>
                    </a:ext>
                  </a:extLst>
                </a:gridCol>
              </a:tblGrid>
              <a:tr h="281696"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4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テーマ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 anchor="ctr"/>
                </a:tc>
                <a:tc rowSpan="2" h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1" i="0" u="none" strike="noStrike" dirty="0">
                          <a:solidFill>
                            <a:schemeClr val="lt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各主体からの情報提供</a:t>
                      </a:r>
                      <a:r>
                        <a:rPr lang="ja-JP" altLang="en-US" sz="1400" b="1" i="0" u="none" strike="noStrike" dirty="0" smtClean="0">
                          <a:solidFill>
                            <a:schemeClr val="lt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と府</a:t>
                      </a:r>
                      <a:r>
                        <a:rPr lang="ja-JP" altLang="en-US" sz="1400" b="1" i="0" u="none" strike="noStrike" dirty="0">
                          <a:solidFill>
                            <a:schemeClr val="lt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の対応</a:t>
                      </a:r>
                      <a:endParaRPr lang="en-US" altLang="ja-JP" sz="1400" b="1" i="0" u="none" strike="noStrike" dirty="0">
                        <a:solidFill>
                          <a:schemeClr val="lt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 anchor="ctr"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1" i="0" u="none" strike="noStrike" dirty="0">
                          <a:solidFill>
                            <a:schemeClr val="lt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会議体</a:t>
                      </a:r>
                      <a:endParaRPr lang="en-US" altLang="ja-JP" sz="1400" b="1" i="0" u="none" strike="noStrike" dirty="0">
                        <a:solidFill>
                          <a:schemeClr val="lt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400" b="1" i="0" u="none" strike="noStrike" dirty="0">
                        <a:solidFill>
                          <a:schemeClr val="lt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400" b="1" i="0" u="none" strike="noStrike" dirty="0">
                        <a:solidFill>
                          <a:schemeClr val="lt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1068195454"/>
                  </a:ext>
                </a:extLst>
              </a:tr>
              <a:tr h="536759"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altLang="ja-JP" sz="1400" b="1" i="0" u="none" strike="noStrike" dirty="0">
                        <a:solidFill>
                          <a:schemeClr val="lt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i="0" u="none" strike="noStrike" dirty="0">
                          <a:solidFill>
                            <a:schemeClr val="lt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全体</a:t>
                      </a:r>
                      <a:endParaRPr lang="en-US" altLang="ja-JP" sz="1200" b="1" i="0" u="none" strike="noStrike" dirty="0">
                        <a:solidFill>
                          <a:schemeClr val="lt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i="0" u="none" strike="noStrike" dirty="0">
                          <a:solidFill>
                            <a:schemeClr val="lt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会議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i="0" u="none" strike="noStrike" dirty="0">
                          <a:solidFill>
                            <a:schemeClr val="lt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事業者</a:t>
                      </a:r>
                      <a:endParaRPr lang="en-US" altLang="ja-JP" sz="1200" b="1" i="0" u="none" strike="noStrike" dirty="0">
                        <a:solidFill>
                          <a:schemeClr val="lt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i="0" u="none" strike="noStrike" dirty="0" smtClean="0">
                          <a:solidFill>
                            <a:schemeClr val="lt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部門</a:t>
                      </a:r>
                      <a:endParaRPr lang="en-US" altLang="ja-JP" sz="1200" b="1" i="0" u="none" strike="noStrike" dirty="0">
                        <a:solidFill>
                          <a:schemeClr val="lt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i="0" u="none" strike="noStrike" dirty="0">
                          <a:solidFill>
                            <a:schemeClr val="lt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市町村</a:t>
                      </a:r>
                      <a:endParaRPr lang="en-US" altLang="ja-JP" sz="1200" b="1" i="0" u="none" strike="noStrike" dirty="0">
                        <a:solidFill>
                          <a:schemeClr val="lt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1" i="0" u="none" strike="noStrike" dirty="0" smtClean="0">
                          <a:solidFill>
                            <a:schemeClr val="lt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200" b="1" i="0" u="none" strike="noStrike" dirty="0" smtClean="0">
                          <a:solidFill>
                            <a:schemeClr val="lt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家庭</a:t>
                      </a:r>
                      <a:r>
                        <a:rPr lang="en-US" altLang="ja-JP" sz="1200" b="1" i="0" u="none" strike="noStrike" dirty="0" smtClean="0">
                          <a:solidFill>
                            <a:schemeClr val="lt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i="0" u="none" strike="noStrike" dirty="0" smtClean="0">
                          <a:solidFill>
                            <a:schemeClr val="lt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部門</a:t>
                      </a:r>
                      <a:endParaRPr lang="en-US" altLang="ja-JP" sz="1200" b="1" i="0" u="none" strike="noStrike" dirty="0">
                        <a:solidFill>
                          <a:schemeClr val="lt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 anchor="ctr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2993245"/>
                  </a:ext>
                </a:extLst>
              </a:tr>
              <a:tr h="1007764">
                <a:tc rowSpan="2">
                  <a:txBody>
                    <a:bodyPr/>
                    <a:lstStyle/>
                    <a:p>
                      <a:pPr algn="l" fontAlgn="ctr"/>
                      <a:r>
                        <a:rPr lang="ja-JP" alt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省</a:t>
                      </a:r>
                      <a:endParaRPr lang="en-US" altLang="ja-JP" sz="1600" b="1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 fontAlgn="ctr"/>
                      <a:r>
                        <a:rPr lang="ja-JP" alt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エ</a:t>
                      </a:r>
                      <a:endParaRPr lang="en-US" altLang="ja-JP" sz="1600" b="1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 fontAlgn="ctr"/>
                      <a:r>
                        <a:rPr lang="ja-JP" alt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ネ</a:t>
                      </a:r>
                      <a:endParaRPr lang="ja-JP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b="1" u="none" strike="noStrike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国の節電要請を踏まえた府域における対応</a:t>
                      </a:r>
                      <a:endParaRPr lang="ja-JP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■国からの節電要請内容、需給ひっ迫注意報や</a:t>
                      </a:r>
                      <a:endParaRPr lang="en-US" altLang="ja-JP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ja-JP" alt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警報発令</a:t>
                      </a: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時の</a:t>
                      </a:r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対応</a:t>
                      </a:r>
                      <a:r>
                        <a:rPr lang="ja-JP" alt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、節電ポイント制度</a:t>
                      </a:r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等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■府</a:t>
                      </a: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の対応</a:t>
                      </a:r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方針を</a:t>
                      </a: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基に</a:t>
                      </a:r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、各主体へ対応</a:t>
                      </a: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を</a:t>
                      </a:r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依頼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◎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 anchor="ctr" anchorCtr="1"/>
                </a:tc>
                <a:extLst>
                  <a:ext uri="{0D108BD9-81ED-4DB2-BD59-A6C34878D82A}">
                    <a16:rowId xmlns:a16="http://schemas.microsoft.com/office/drawing/2014/main" val="1443915584"/>
                  </a:ext>
                </a:extLst>
              </a:tr>
              <a:tr h="1282889"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電力市場価格の</a:t>
                      </a:r>
                      <a:r>
                        <a:rPr lang="ja-JP" alt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高騰状況や</a:t>
                      </a:r>
                      <a:endParaRPr lang="en-US" altLang="ja-JP" sz="1600" b="1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 fontAlgn="ctr"/>
                      <a:r>
                        <a:rPr lang="ja-JP" alt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今後の対応</a:t>
                      </a:r>
                      <a:endParaRPr lang="ja-JP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■直</a:t>
                      </a: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近の電力市場価格の</a:t>
                      </a:r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動向</a:t>
                      </a:r>
                      <a:endParaRPr lang="en-US" altLang="ja-JP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■中小事業</a:t>
                      </a:r>
                      <a:r>
                        <a:rPr lang="ja-JP" alt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者・家庭へ</a:t>
                      </a:r>
                      <a:r>
                        <a:rPr lang="ja-JP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の契約に</a:t>
                      </a:r>
                      <a:r>
                        <a:rPr lang="ja-JP" alt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関する状況</a:t>
                      </a:r>
                      <a:endParaRPr lang="en-US" altLang="ja-JP" sz="16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 fontAlgn="ctr"/>
                      <a:r>
                        <a:rPr lang="ja-JP" alt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■中小事</a:t>
                      </a:r>
                      <a:r>
                        <a:rPr lang="ja-JP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業者における電力調達</a:t>
                      </a:r>
                      <a:r>
                        <a:rPr lang="ja-JP" alt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状況</a:t>
                      </a:r>
                      <a:endParaRPr lang="en-US" altLang="ja-JP" sz="1600" b="0" i="0" u="none" strike="noStrike" dirty="0" smtClean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 fontAlgn="ctr"/>
                      <a:r>
                        <a:rPr lang="ja-JP" alt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■中小事業者に対する支援状況</a:t>
                      </a:r>
                      <a:endParaRPr lang="en-US" altLang="ja-JP" sz="16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◎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 anchor="ctr" anchorCtr="1"/>
                </a:tc>
                <a:extLst>
                  <a:ext uri="{0D108BD9-81ED-4DB2-BD59-A6C34878D82A}">
                    <a16:rowId xmlns:a16="http://schemas.microsoft.com/office/drawing/2014/main" val="1315776083"/>
                  </a:ext>
                </a:extLst>
              </a:tr>
              <a:tr h="1132764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創る</a:t>
                      </a:r>
                    </a:p>
                  </a:txBody>
                  <a:tcPr marL="72000" marR="36000" marT="36000" marB="360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PPA</a:t>
                      </a:r>
                      <a:r>
                        <a:rPr lang="ja-JP" alt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モデルによる太陽光</a:t>
                      </a:r>
                      <a:r>
                        <a:rPr lang="ja-JP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発電の普及</a:t>
                      </a:r>
                      <a:r>
                        <a:rPr lang="ja-JP" alt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促進</a:t>
                      </a:r>
                      <a:endParaRPr lang="ja-JP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 fontAlgn="ctr"/>
                      <a:endParaRPr lang="ja-JP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■ 住宅用</a:t>
                      </a: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非住宅用</a:t>
                      </a: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（事業用）について</a:t>
                      </a:r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、</a:t>
                      </a:r>
                      <a:endParaRPr lang="en-US" altLang="ja-JP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 fontAlgn="ctr"/>
                      <a:r>
                        <a:rPr lang="en-US" altLang="ja-JP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PPA</a:t>
                      </a: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モデルの成功事例</a:t>
                      </a:r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・課題</a:t>
                      </a: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を基にして</a:t>
                      </a:r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普及　</a:t>
                      </a:r>
                      <a:endParaRPr lang="en-US" altLang="ja-JP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促進方策</a:t>
                      </a: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</a:t>
                      </a:r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検討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◎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 anchor="ctr" anchorCtr="1"/>
                </a:tc>
                <a:extLst>
                  <a:ext uri="{0D108BD9-81ED-4DB2-BD59-A6C34878D82A}">
                    <a16:rowId xmlns:a16="http://schemas.microsoft.com/office/drawing/2014/main" val="1892187"/>
                  </a:ext>
                </a:extLst>
              </a:tr>
              <a:tr h="84616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使う</a:t>
                      </a:r>
                      <a:endParaRPr lang="en-US" altLang="ja-JP" sz="16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 fontAlgn="ctr"/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事業者や</a:t>
                      </a:r>
                      <a:r>
                        <a:rPr lang="ja-JP" alt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府民の再エネ</a:t>
                      </a:r>
                      <a:r>
                        <a:rPr lang="ja-JP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電気</a:t>
                      </a:r>
                      <a:r>
                        <a:rPr lang="ja-JP" alt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の調達拡大</a:t>
                      </a:r>
                      <a:endParaRPr lang="ja-JP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■ 再エネ電気の販売における実態・課題・事例</a:t>
                      </a:r>
                      <a:endParaRPr lang="en-US" altLang="ja-JP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の共有</a:t>
                      </a:r>
                      <a:endParaRPr lang="en-US" altLang="ja-JP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■ 再エネ指定入札</a:t>
                      </a: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の実施</a:t>
                      </a:r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状況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◎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◎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36000" marT="36000" marB="36000" anchor="ctr" anchorCtr="1"/>
                </a:tc>
                <a:extLst>
                  <a:ext uri="{0D108BD9-81ED-4DB2-BD59-A6C34878D82A}">
                    <a16:rowId xmlns:a16="http://schemas.microsoft.com/office/drawing/2014/main" val="2209260016"/>
                  </a:ext>
                </a:extLst>
              </a:tr>
            </a:tbl>
          </a:graphicData>
        </a:graphic>
      </p:graphicFrame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902703E-1C3E-4E3E-B8C5-785BE55AE0E4}"/>
              </a:ext>
            </a:extLst>
          </p:cNvPr>
          <p:cNvSpPr/>
          <p:nvPr/>
        </p:nvSpPr>
        <p:spPr>
          <a:xfrm>
            <a:off x="74241" y="605481"/>
            <a:ext cx="8995518" cy="721561"/>
          </a:xfrm>
          <a:prstGeom prst="rect">
            <a:avLst/>
          </a:prstGeom>
          <a:noFill/>
          <a:ln w="190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国の節電要請や電力</a:t>
            </a:r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市場価格の</a:t>
            </a:r>
            <a:r>
              <a:rPr kumimoji="1"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高騰を</a:t>
            </a:r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踏まえて、大阪府と</a:t>
            </a:r>
            <a:r>
              <a:rPr kumimoji="1"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してさらなる省エネの促進に加え、再エネ</a:t>
            </a:r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電力の普及拡大に向けて</a:t>
            </a:r>
            <a:r>
              <a:rPr kumimoji="1"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、「省エネ」と「再エネの創る・使う</a:t>
            </a:r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」の両面から</a:t>
            </a:r>
            <a:r>
              <a:rPr kumimoji="1" lang="ja-JP" altLang="en-US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施策推進</a:t>
            </a:r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を図る。</a:t>
            </a:r>
          </a:p>
        </p:txBody>
      </p:sp>
    </p:spTree>
    <p:extLst>
      <p:ext uri="{BB962C8B-B14F-4D97-AF65-F5344CB8AC3E}">
        <p14:creationId xmlns:p14="http://schemas.microsoft.com/office/powerpoint/2010/main" val="1271970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3737</TotalTime>
  <Words>264</Words>
  <Application>Microsoft Office PowerPoint</Application>
  <PresentationFormat>画面に合わせる (4:3)</PresentationFormat>
  <Paragraphs>42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onoePC</dc:creator>
  <cp:lastModifiedBy>米田　賢司</cp:lastModifiedBy>
  <cp:revision>141</cp:revision>
  <cp:lastPrinted>2022-06-20T03:58:21Z</cp:lastPrinted>
  <dcterms:created xsi:type="dcterms:W3CDTF">2020-04-15T06:28:49Z</dcterms:created>
  <dcterms:modified xsi:type="dcterms:W3CDTF">2022-09-22T06:45:48Z</dcterms:modified>
</cp:coreProperties>
</file>