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65"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61"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尾上　律子" initials="尾上　律子" lastIdx="1" clrIdx="0">
    <p:extLst>
      <p:ext uri="{19B8F6BF-5375-455C-9EA6-DF929625EA0E}">
        <p15:presenceInfo xmlns:p15="http://schemas.microsoft.com/office/powerpoint/2012/main" userId="S::OnoeR@lan.pref.osaka.jp::39fe45aa-1c20-4d6b-a2bf-626db9be3a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80" autoAdjust="0"/>
    <p:restoredTop sz="94660"/>
  </p:normalViewPr>
  <p:slideViewPr>
    <p:cSldViewPr snapToGrid="0" showGuides="1">
      <p:cViewPr varScale="1">
        <p:scale>
          <a:sx n="74" d="100"/>
          <a:sy n="74" d="100"/>
        </p:scale>
        <p:origin x="1476" y="72"/>
      </p:cViewPr>
      <p:guideLst>
        <p:guide orient="horz" pos="166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140201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64837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166105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219095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73794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2996813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517960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06941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115516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2672712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2281AA-7446-47A9-A725-CFF457920AAE}"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4103193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281AA-7446-47A9-A725-CFF457920AAE}" type="datetimeFigureOut">
              <a:rPr kumimoji="1" lang="ja-JP" altLang="en-US" smtClean="0"/>
              <a:t>2023/2/3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16183744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454396895"/>
              </p:ext>
            </p:extLst>
          </p:nvPr>
        </p:nvGraphicFramePr>
        <p:xfrm>
          <a:off x="127819" y="2093051"/>
          <a:ext cx="8898194" cy="3058498"/>
        </p:xfrm>
        <a:graphic>
          <a:graphicData uri="http://schemas.openxmlformats.org/drawingml/2006/table">
            <a:tbl>
              <a:tblPr firstRow="1">
                <a:tableStyleId>{10A1B5D5-9B99-4C35-A422-299274C87663}</a:tableStyleId>
              </a:tblPr>
              <a:tblGrid>
                <a:gridCol w="666596">
                  <a:extLst>
                    <a:ext uri="{9D8B030D-6E8A-4147-A177-3AD203B41FA5}">
                      <a16:colId xmlns:a16="http://schemas.microsoft.com/office/drawing/2014/main" val="2395190894"/>
                    </a:ext>
                  </a:extLst>
                </a:gridCol>
                <a:gridCol w="4331377">
                  <a:extLst>
                    <a:ext uri="{9D8B030D-6E8A-4147-A177-3AD203B41FA5}">
                      <a16:colId xmlns:a16="http://schemas.microsoft.com/office/drawing/2014/main" val="3476616787"/>
                    </a:ext>
                  </a:extLst>
                </a:gridCol>
                <a:gridCol w="3900221">
                  <a:extLst>
                    <a:ext uri="{9D8B030D-6E8A-4147-A177-3AD203B41FA5}">
                      <a16:colId xmlns:a16="http://schemas.microsoft.com/office/drawing/2014/main" val="3688145590"/>
                    </a:ext>
                  </a:extLst>
                </a:gridCol>
              </a:tblGrid>
              <a:tr h="379693">
                <a:tc>
                  <a:txBody>
                    <a:bodyPr/>
                    <a:lstStyle/>
                    <a:p>
                      <a:pPr algn="ctr"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tc>
                  <a:txBody>
                    <a:bodyPr/>
                    <a:lstStyle/>
                    <a:p>
                      <a:pPr algn="ctr" fontAlgn="ctr"/>
                      <a:r>
                        <a:rPr lang="ja-JP" altLang="en-US" sz="1400" b="1" i="0" u="none" strike="noStrike" dirty="0">
                          <a:solidFill>
                            <a:schemeClr val="bg1"/>
                          </a:solidFill>
                          <a:effectLst/>
                          <a:latin typeface="Meiryo UI" panose="020B0604030504040204" pitchFamily="50" charset="-128"/>
                          <a:ea typeface="Meiryo UI" panose="020B0604030504040204" pitchFamily="50" charset="-128"/>
                        </a:rPr>
                        <a:t>内容</a:t>
                      </a:r>
                    </a:p>
                  </a:txBody>
                  <a:tcPr marL="72000" marR="36000" marT="36000" marB="36000" anchor="ctr"/>
                </a:tc>
                <a:tc>
                  <a:txBody>
                    <a:bodyPr/>
                    <a:lstStyle/>
                    <a:p>
                      <a:pPr algn="ctr"/>
                      <a:r>
                        <a:rPr kumimoji="1" lang="ja-JP" altLang="en-US" sz="1400" dirty="0">
                          <a:latin typeface="Meiryo UI" panose="020B0604030504040204" pitchFamily="50" charset="-128"/>
                          <a:ea typeface="Meiryo UI" panose="020B0604030504040204" pitchFamily="50" charset="-128"/>
                        </a:rPr>
                        <a:t>会議の成果等</a:t>
                      </a:r>
                    </a:p>
                  </a:txBody>
                  <a:tcPr marL="72000" marR="36000" marT="36000" marB="36000" anchor="ctr"/>
                </a:tc>
                <a:extLst>
                  <a:ext uri="{0D108BD9-81ED-4DB2-BD59-A6C34878D82A}">
                    <a16:rowId xmlns:a16="http://schemas.microsoft.com/office/drawing/2014/main" val="1068195454"/>
                  </a:ext>
                </a:extLst>
              </a:tr>
              <a:tr h="1455312">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第１回</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kumimoji="1" lang="ja-JP" altLang="en-US" sz="1400" kern="1200" dirty="0">
                          <a:solidFill>
                            <a:schemeClr val="dk1"/>
                          </a:solidFill>
                          <a:effectLst/>
                          <a:latin typeface="Meiryo UI" panose="020B0604030504040204" pitchFamily="50" charset="-128"/>
                          <a:ea typeface="Meiryo UI" panose="020B0604030504040204" pitchFamily="50" charset="-128"/>
                          <a:cs typeface="+mn-cs"/>
                        </a:rPr>
                        <a:t>９</a:t>
                      </a:r>
                      <a:r>
                        <a:rPr kumimoji="1" lang="en-US" altLang="ja-JP" sz="1400" kern="1200" dirty="0">
                          <a:solidFill>
                            <a:schemeClr val="dk1"/>
                          </a:solidFill>
                          <a:effectLst/>
                          <a:latin typeface="Meiryo UI" panose="020B0604030504040204" pitchFamily="50" charset="-128"/>
                          <a:ea typeface="Meiryo UI" panose="020B0604030504040204" pitchFamily="50" charset="-128"/>
                          <a:cs typeface="+mn-cs"/>
                        </a:rPr>
                        <a:t>/27</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tc>
                  <a:txBody>
                    <a:bodyPr/>
                    <a:lstStyle/>
                    <a:p>
                      <a:pPr marL="152400" indent="-152400">
                        <a:lnSpc>
                          <a:spcPct val="100000"/>
                        </a:lnSpc>
                      </a:pP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（１）今年度の大阪府・大阪市の取組み</a:t>
                      </a:r>
                    </a:p>
                    <a:p>
                      <a:pPr marL="152400" indent="-152400">
                        <a:lnSpc>
                          <a:spcPct val="100000"/>
                        </a:lnSpc>
                      </a:pP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（２）今年度の協議会のテーマ及び進め方等</a:t>
                      </a:r>
                    </a:p>
                    <a:p>
                      <a:pPr marL="152400" indent="-152400">
                        <a:lnSpc>
                          <a:spcPct val="100000"/>
                        </a:lnSpc>
                      </a:pP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（３）国の節電要請を踏まえた府域における対応</a:t>
                      </a:r>
                    </a:p>
                    <a:p>
                      <a:pPr marL="152400" indent="-152400">
                        <a:lnSpc>
                          <a:spcPct val="100000"/>
                        </a:lnSpc>
                      </a:pP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（４）電力市場価格の高騰状況や今後の対応</a:t>
                      </a:r>
                    </a:p>
                    <a:p>
                      <a:pPr marL="152400" indent="-152400">
                        <a:lnSpc>
                          <a:spcPct val="100000"/>
                        </a:lnSpc>
                      </a:pP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（５）国のエネルギー政策等</a:t>
                      </a:r>
                      <a:endParaRPr lang="ja-JP"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tc>
                <a:tc>
                  <a:txBody>
                    <a:bodyPr/>
                    <a:lstStyle/>
                    <a:p>
                      <a:pPr marL="152400" indent="-152400">
                        <a:lnSpc>
                          <a:spcPct val="100000"/>
                        </a:lnSpc>
                      </a:pP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電力</a:t>
                      </a: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需給問題、エネルギー価格の高騰等に関する各主体の取り組みや課題認識について情報共有、意見交換。</a:t>
                      </a:r>
                      <a:endParaRPr lang="en-US" altLang="ja-JP"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52400" indent="-152400">
                        <a:lnSpc>
                          <a:spcPct val="100000"/>
                        </a:lnSpc>
                      </a:pP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大阪府として</a:t>
                      </a:r>
                      <a:r>
                        <a:rPr lang="ja-JP" altLang="en-US" sz="16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、省エネ・節電のほか、再エネ普及拡大の</a:t>
                      </a: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重要性を再認識。</a:t>
                      </a:r>
                      <a:endParaRPr lang="ja-JP"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tc>
                <a:extLst>
                  <a:ext uri="{0D108BD9-81ED-4DB2-BD59-A6C34878D82A}">
                    <a16:rowId xmlns:a16="http://schemas.microsoft.com/office/drawing/2014/main" val="1443915584"/>
                  </a:ext>
                </a:extLst>
              </a:tr>
              <a:tr h="1223493">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第２回</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２</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６</a:t>
                      </a:r>
                    </a:p>
                  </a:txBody>
                  <a:tcPr marL="72000" marR="36000" marT="36000" marB="36000"/>
                </a:tc>
                <a:tc>
                  <a:txBody>
                    <a:bodyPr/>
                    <a:lstStyle/>
                    <a:p>
                      <a:pPr marL="194945" indent="-194945">
                        <a:lnSpc>
                          <a:spcPct val="1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（１）今年度の協議会開催結果</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194945" indent="-194945">
                        <a:lnSpc>
                          <a:spcPct val="1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（２）国のエネルギー政策の動向</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194945" indent="-194945">
                        <a:lnSpc>
                          <a:spcPct val="1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（３）府市のエネルギー関連施策</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194945" indent="-194945">
                        <a:lnSpc>
                          <a:spcPct val="1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（４）エネルギー供給事業者からの情報提供</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100" dirty="0" err="1" smtClean="0">
                          <a:latin typeface="Meiryo UI" panose="020B0604030504040204" pitchFamily="50" charset="-128"/>
                          <a:ea typeface="Meiryo UI" panose="020B0604030504040204" pitchFamily="50" charset="-128"/>
                          <a:cs typeface="Meiryo UI" panose="020B0604030504040204" pitchFamily="50" charset="-128"/>
                        </a:rPr>
                        <a:t>ー</a:t>
                      </a:r>
                      <a:endParaRPr lang="en-US" altLang="ja-JP" sz="1600" kern="100"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marT="36000" marB="36000" anchor="ctr"/>
                </a:tc>
                <a:extLst>
                  <a:ext uri="{0D108BD9-81ED-4DB2-BD59-A6C34878D82A}">
                    <a16:rowId xmlns:a16="http://schemas.microsoft.com/office/drawing/2014/main" val="1892187"/>
                  </a:ext>
                </a:extLst>
              </a:tr>
            </a:tbl>
          </a:graphicData>
        </a:graphic>
      </p:graphicFrame>
      <p:sp>
        <p:nvSpPr>
          <p:cNvPr id="9" name="正方形/長方形 8">
            <a:extLst>
              <a:ext uri="{FF2B5EF4-FFF2-40B4-BE49-F238E27FC236}">
                <a16:creationId xmlns:a16="http://schemas.microsoft.com/office/drawing/2014/main" id="{E1FD5F48-B6A1-496F-BE07-CDF3E5883014}"/>
              </a:ext>
            </a:extLst>
          </p:cNvPr>
          <p:cNvSpPr/>
          <p:nvPr/>
        </p:nvSpPr>
        <p:spPr>
          <a:xfrm>
            <a:off x="215008" y="1124796"/>
            <a:ext cx="8246086" cy="830997"/>
          </a:xfrm>
          <a:prstGeom prst="rect">
            <a:avLst/>
          </a:prstGeom>
        </p:spPr>
        <p:txBody>
          <a:bodyPr wrap="square">
            <a:spAutoFit/>
          </a:bodyPr>
          <a:lstStyle/>
          <a:p>
            <a:pPr marL="285750" indent="-285750" algn="just">
              <a:buFont typeface="Wingdings" panose="05000000000000000000" pitchFamily="2" charset="2"/>
              <a:buChar char="Ø"/>
            </a:pP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全体会議</a:t>
            </a:r>
            <a:endParaRPr lang="en-US" altLang="ja-JP" sz="1600" b="1"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600" kern="100" dirty="0">
                <a:latin typeface="Meiryo UI" panose="020B0604030504040204" pitchFamily="50" charset="-128"/>
                <a:ea typeface="Meiryo UI" panose="020B0604030504040204" pitchFamily="50" charset="-128"/>
                <a:cs typeface="Meiryo UI" panose="020B0604030504040204" pitchFamily="50" charset="-128"/>
              </a:rPr>
              <a:t>　　　国のエネルギー政策・地球温暖化対策の動向、大阪府・大阪市の取組み、電力需給状況など、　　</a:t>
            </a:r>
            <a:endParaRPr lang="en-US" altLang="ja-JP" sz="16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600" kern="100" dirty="0">
                <a:latin typeface="Meiryo UI" panose="020B0604030504040204" pitchFamily="50" charset="-128"/>
                <a:ea typeface="Meiryo UI" panose="020B0604030504040204" pitchFamily="50" charset="-128"/>
                <a:cs typeface="Meiryo UI" panose="020B0604030504040204" pitchFamily="50" charset="-128"/>
              </a:rPr>
              <a:t>　　関係者が共通するエネルギーに関する課題について情報共有や意見交換を行った。</a:t>
            </a:r>
            <a:endParaRPr lang="en-US" altLang="ja-JP" sz="16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0" y="0"/>
            <a:ext cx="9144000" cy="651164"/>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　令和４年度の協議会開催結果</a:t>
            </a:r>
          </a:p>
        </p:txBody>
      </p:sp>
      <p:sp>
        <p:nvSpPr>
          <p:cNvPr id="6" name="サブタイトル 2"/>
          <p:cNvSpPr txBox="1">
            <a:spLocks/>
          </p:cNvSpPr>
          <p:nvPr/>
        </p:nvSpPr>
        <p:spPr bwMode="auto">
          <a:xfrm>
            <a:off x="7742315" y="125527"/>
            <a:ext cx="1156520" cy="400110"/>
          </a:xfrm>
          <a:prstGeom prst="rect">
            <a:avLst/>
          </a:prstGeom>
          <a:solidFill>
            <a:schemeClr val="bg1"/>
          </a:solidFill>
          <a:ln w="19050">
            <a:solidFill>
              <a:srgbClr val="000000"/>
            </a:solidFill>
            <a:miter lim="800000"/>
            <a:headEnd/>
            <a:tailEnd/>
          </a:ln>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a:ln w="19050">
                  <a:noFill/>
                </a:ln>
                <a:latin typeface="Meiryo UI" panose="020B0604030504040204" pitchFamily="50" charset="-128"/>
                <a:ea typeface="Meiryo UI" panose="020B0604030504040204" pitchFamily="50" charset="-128"/>
              </a:rPr>
              <a:t>資料</a:t>
            </a:r>
            <a:r>
              <a:rPr lang="en-US" altLang="ja-JP" sz="2000" kern="0" dirty="0">
                <a:ln w="19050">
                  <a:noFill/>
                </a:ln>
                <a:latin typeface="Meiryo UI" panose="020B0604030504040204" pitchFamily="50" charset="-128"/>
                <a:ea typeface="Meiryo UI" panose="020B0604030504040204" pitchFamily="50" charset="-128"/>
              </a:rPr>
              <a:t>1</a:t>
            </a:r>
            <a:endParaRPr kumimoji="1" lang="ja-JP" altLang="en-US" sz="2000" i="0" u="none" strike="noStrike" kern="0" cap="none" spc="0" normalizeH="0" baseline="0" noProof="0" dirty="0">
              <a:ln w="19050">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21335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A493DFB7-23E7-492A-90A6-00AE49537E3C}"/>
              </a:ext>
            </a:extLst>
          </p:cNvPr>
          <p:cNvGraphicFramePr>
            <a:graphicFrameLocks noGrp="1"/>
          </p:cNvGraphicFramePr>
          <p:nvPr>
            <p:extLst>
              <p:ext uri="{D42A27DB-BD31-4B8C-83A1-F6EECF244321}">
                <p14:modId xmlns:p14="http://schemas.microsoft.com/office/powerpoint/2010/main" val="2068661937"/>
              </p:ext>
            </p:extLst>
          </p:nvPr>
        </p:nvGraphicFramePr>
        <p:xfrm>
          <a:off x="225400" y="1060291"/>
          <a:ext cx="8635263" cy="3355440"/>
        </p:xfrm>
        <a:graphic>
          <a:graphicData uri="http://schemas.openxmlformats.org/drawingml/2006/table">
            <a:tbl>
              <a:tblPr firstRow="1">
                <a:tableStyleId>{10A1B5D5-9B99-4C35-A422-299274C87663}</a:tableStyleId>
              </a:tblPr>
              <a:tblGrid>
                <a:gridCol w="716640">
                  <a:extLst>
                    <a:ext uri="{9D8B030D-6E8A-4147-A177-3AD203B41FA5}">
                      <a16:colId xmlns:a16="http://schemas.microsoft.com/office/drawing/2014/main" val="2395190894"/>
                    </a:ext>
                  </a:extLst>
                </a:gridCol>
                <a:gridCol w="3375115">
                  <a:extLst>
                    <a:ext uri="{9D8B030D-6E8A-4147-A177-3AD203B41FA5}">
                      <a16:colId xmlns:a16="http://schemas.microsoft.com/office/drawing/2014/main" val="3476616787"/>
                    </a:ext>
                  </a:extLst>
                </a:gridCol>
                <a:gridCol w="4543508">
                  <a:extLst>
                    <a:ext uri="{9D8B030D-6E8A-4147-A177-3AD203B41FA5}">
                      <a16:colId xmlns:a16="http://schemas.microsoft.com/office/drawing/2014/main" val="3688145590"/>
                    </a:ext>
                  </a:extLst>
                </a:gridCol>
              </a:tblGrid>
              <a:tr h="257954">
                <a:tc>
                  <a:txBody>
                    <a:bodyPr/>
                    <a:lstStyle/>
                    <a:p>
                      <a:pPr algn="ctr"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tc>
                  <a:txBody>
                    <a:bodyPr/>
                    <a:lstStyle/>
                    <a:p>
                      <a:pPr algn="ctr" fontAlgn="ctr"/>
                      <a:r>
                        <a:rPr lang="ja-JP" altLang="en-US" sz="1400" b="1" i="0" u="none" strike="noStrike" dirty="0">
                          <a:solidFill>
                            <a:schemeClr val="bg1"/>
                          </a:solidFill>
                          <a:effectLst/>
                          <a:latin typeface="Meiryo UI" panose="020B0604030504040204" pitchFamily="50" charset="-128"/>
                          <a:ea typeface="Meiryo UI" panose="020B0604030504040204" pitchFamily="50" charset="-128"/>
                        </a:rPr>
                        <a:t>内容</a:t>
                      </a:r>
                    </a:p>
                  </a:txBody>
                  <a:tcPr marL="72000" marR="36000" marT="36000" marB="36000" anchor="ctr"/>
                </a:tc>
                <a:tc>
                  <a:txBody>
                    <a:bodyPr/>
                    <a:lstStyle/>
                    <a:p>
                      <a:pPr algn="ctr"/>
                      <a:r>
                        <a:rPr kumimoji="1" lang="ja-JP" altLang="en-US" sz="1400" dirty="0">
                          <a:latin typeface="Meiryo UI" panose="020B0604030504040204" pitchFamily="50" charset="-128"/>
                          <a:ea typeface="Meiryo UI" panose="020B0604030504040204" pitchFamily="50" charset="-128"/>
                        </a:rPr>
                        <a:t>会議の成果等</a:t>
                      </a:r>
                    </a:p>
                  </a:txBody>
                  <a:tcPr marL="72000" marR="36000" marT="36000" marB="36000" anchor="ctr"/>
                </a:tc>
                <a:extLst>
                  <a:ext uri="{0D108BD9-81ED-4DB2-BD59-A6C34878D82A}">
                    <a16:rowId xmlns:a16="http://schemas.microsoft.com/office/drawing/2014/main" val="1068195454"/>
                  </a:ext>
                </a:extLst>
              </a:tr>
              <a:tr h="402297">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第１回</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９</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/29</a:t>
                      </a:r>
                    </a:p>
                  </a:txBody>
                  <a:tcPr marL="72000" marR="36000" marT="36000" marB="36000"/>
                </a:tc>
                <a:tc>
                  <a:txBody>
                    <a:bodyPr/>
                    <a:lstStyle/>
                    <a:p>
                      <a:pPr marL="152400" indent="-152400">
                        <a:lnSpc>
                          <a:spcPct val="100000"/>
                        </a:lnSpc>
                      </a:pPr>
                      <a:r>
                        <a:rPr lang="ja-JP" altLang="en-US" sz="16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（１）おおさかスマートエネルギーセン</a:t>
                      </a:r>
                      <a:endParaRPr lang="en-US" altLang="ja-JP" sz="16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52400" indent="-152400">
                        <a:lnSpc>
                          <a:spcPct val="100000"/>
                        </a:lnSpc>
                      </a:pPr>
                      <a:r>
                        <a:rPr lang="ja-JP" altLang="en-US" sz="16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100" baseline="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ター</a:t>
                      </a: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の取組みの情報共有</a:t>
                      </a:r>
                      <a:endParaRPr lang="en-US" altLang="ja-JP"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52400" indent="-152400">
                        <a:lnSpc>
                          <a:spcPct val="100000"/>
                        </a:lnSpc>
                      </a:pPr>
                      <a:r>
                        <a:rPr lang="ja-JP" altLang="en-US" sz="16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（２）大阪府</a:t>
                      </a:r>
                      <a:r>
                        <a:rPr lang="ja-JP" altLang="en-US" sz="16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・市町村等における</a:t>
                      </a:r>
                      <a:r>
                        <a:rPr lang="ja-JP" altLang="en-US" sz="16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取組</a:t>
                      </a:r>
                      <a:endParaRPr lang="en-US" altLang="ja-JP" sz="16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52400" indent="-152400">
                        <a:lnSpc>
                          <a:spcPct val="100000"/>
                        </a:lnSpc>
                      </a:pPr>
                      <a:r>
                        <a:rPr lang="en-US" altLang="ja-JP" sz="16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み</a:t>
                      </a:r>
                      <a:r>
                        <a:rPr lang="ja-JP" altLang="en-US" sz="16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について</a:t>
                      </a:r>
                      <a:endParaRPr lang="en-US" altLang="ja-JP" sz="16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52400" indent="-152400">
                        <a:lnSpc>
                          <a:spcPct val="100000"/>
                        </a:lnSpc>
                      </a:pPr>
                      <a:r>
                        <a:rPr lang="ja-JP" altLang="en-US" sz="16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（３）事前</a:t>
                      </a:r>
                      <a:r>
                        <a:rPr lang="ja-JP" altLang="en-US" sz="16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アンケートを基</a:t>
                      </a:r>
                      <a:r>
                        <a:rPr lang="ja-JP" altLang="en-US" sz="16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に意見</a:t>
                      </a:r>
                      <a:r>
                        <a:rPr lang="ja-JP" altLang="en-US" sz="16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交換</a:t>
                      </a:r>
                      <a:endParaRPr lang="en-US" altLang="ja-JP" sz="16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52400" indent="-152400">
                        <a:lnSpc>
                          <a:spcPct val="100000"/>
                        </a:lnSpc>
                      </a:pPr>
                      <a:endParaRPr lang="en-US" altLang="ja-JP" sz="16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tc>
                <a:tc>
                  <a:txBody>
                    <a:bodyPr/>
                    <a:lstStyle/>
                    <a:p>
                      <a:pPr>
                        <a:lnSpc>
                          <a:spcPct val="100000"/>
                        </a:lnSpc>
                      </a:pPr>
                      <a:r>
                        <a:rPr lang="ja-JP" altLang="en-US" sz="1600" dirty="0">
                          <a:latin typeface="Meiryo UI" panose="020B0604030504040204" pitchFamily="50" charset="-128"/>
                          <a:ea typeface="Meiryo UI" panose="020B0604030504040204" pitchFamily="50" charset="-128"/>
                        </a:rPr>
                        <a:t>・スマートエネルギーセンターの</a:t>
                      </a:r>
                      <a:r>
                        <a:rPr lang="ja-JP" altLang="en-US" sz="1600" dirty="0" smtClean="0">
                          <a:latin typeface="Meiryo UI" panose="020B0604030504040204" pitchFamily="50" charset="-128"/>
                          <a:ea typeface="Meiryo UI" panose="020B0604030504040204" pitchFamily="50" charset="-128"/>
                        </a:rPr>
                        <a:t>取組等を</a:t>
                      </a:r>
                      <a:r>
                        <a:rPr lang="ja-JP" altLang="en-US" sz="1600" dirty="0">
                          <a:latin typeface="Meiryo UI" panose="020B0604030504040204" pitchFamily="50" charset="-128"/>
                          <a:ea typeface="Meiryo UI" panose="020B0604030504040204" pitchFamily="50" charset="-128"/>
                        </a:rPr>
                        <a:t>市町村に</a:t>
                      </a:r>
                      <a:r>
                        <a:rPr lang="ja-JP" altLang="en-US" sz="1600" dirty="0" smtClean="0">
                          <a:latin typeface="Meiryo UI" panose="020B0604030504040204" pitchFamily="50" charset="-128"/>
                          <a:ea typeface="Meiryo UI" panose="020B0604030504040204" pitchFamily="50" charset="-128"/>
                        </a:rPr>
                        <a:t>情</a:t>
                      </a:r>
                      <a:endParaRPr lang="en-US" altLang="ja-JP" sz="1600" dirty="0" smtClean="0">
                        <a:latin typeface="Meiryo UI" panose="020B0604030504040204" pitchFamily="50" charset="-128"/>
                        <a:ea typeface="Meiryo UI" panose="020B0604030504040204" pitchFamily="50" charset="-128"/>
                      </a:endParaRPr>
                    </a:p>
                    <a:p>
                      <a:pPr>
                        <a:lnSpc>
                          <a:spcPct val="100000"/>
                        </a:lnSpc>
                      </a:pPr>
                      <a:r>
                        <a:rPr lang="ja-JP" altLang="en-US" sz="1600" dirty="0" smtClean="0">
                          <a:latin typeface="Meiryo UI" panose="020B0604030504040204" pitchFamily="50" charset="-128"/>
                          <a:ea typeface="Meiryo UI" panose="020B0604030504040204" pitchFamily="50" charset="-128"/>
                        </a:rPr>
                        <a:t>　報</a:t>
                      </a:r>
                      <a:r>
                        <a:rPr lang="ja-JP" altLang="en-US" sz="1600" dirty="0">
                          <a:latin typeface="Meiryo UI" panose="020B0604030504040204" pitchFamily="50" charset="-128"/>
                          <a:ea typeface="Meiryo UI" panose="020B0604030504040204" pitchFamily="50" charset="-128"/>
                        </a:rPr>
                        <a:t>共有するととも、</a:t>
                      </a:r>
                      <a:r>
                        <a:rPr lang="ja-JP" altLang="en-US" sz="1600" dirty="0" smtClean="0">
                          <a:latin typeface="Meiryo UI" panose="020B0604030504040204" pitchFamily="50" charset="-128"/>
                          <a:ea typeface="Meiryo UI" panose="020B0604030504040204" pitchFamily="50" charset="-128"/>
                        </a:rPr>
                        <a:t>市町村が有する情報発信ツールを</a:t>
                      </a:r>
                      <a:endParaRPr lang="en-US" altLang="ja-JP" sz="1600" dirty="0" smtClean="0">
                        <a:latin typeface="Meiryo UI" panose="020B0604030504040204" pitchFamily="50" charset="-128"/>
                        <a:ea typeface="Meiryo UI" panose="020B0604030504040204" pitchFamily="50" charset="-128"/>
                      </a:endParaRPr>
                    </a:p>
                    <a:p>
                      <a:pPr>
                        <a:lnSpc>
                          <a:spcPct val="100000"/>
                        </a:lnSpc>
                      </a:pPr>
                      <a:r>
                        <a:rPr lang="ja-JP" altLang="en-US" sz="1600" dirty="0" smtClean="0">
                          <a:latin typeface="Meiryo UI" panose="020B0604030504040204" pitchFamily="50" charset="-128"/>
                          <a:ea typeface="Meiryo UI" panose="020B0604030504040204" pitchFamily="50" charset="-128"/>
                        </a:rPr>
                        <a:t>　活用して府民・事業者に対する</a:t>
                      </a:r>
                      <a:r>
                        <a:rPr lang="ja-JP" altLang="en-US" sz="1600" dirty="0">
                          <a:latin typeface="Meiryo UI" panose="020B0604030504040204" pitchFamily="50" charset="-128"/>
                          <a:ea typeface="Meiryo UI" panose="020B0604030504040204" pitchFamily="50" charset="-128"/>
                        </a:rPr>
                        <a:t>周知を</a:t>
                      </a:r>
                      <a:r>
                        <a:rPr lang="ja-JP" altLang="en-US" sz="1600" dirty="0" smtClean="0">
                          <a:latin typeface="Meiryo UI" panose="020B0604030504040204" pitchFamily="50" charset="-128"/>
                          <a:ea typeface="Meiryo UI" panose="020B0604030504040204" pitchFamily="50" charset="-128"/>
                        </a:rPr>
                        <a:t>依頼</a:t>
                      </a:r>
                      <a:endParaRPr lang="en-US" altLang="ja-JP" sz="1600" dirty="0">
                        <a:latin typeface="Meiryo UI" panose="020B0604030504040204" pitchFamily="50" charset="-128"/>
                        <a:ea typeface="Meiryo UI" panose="020B0604030504040204" pitchFamily="50" charset="-128"/>
                      </a:endParaRPr>
                    </a:p>
                    <a:p>
                      <a:pPr>
                        <a:lnSpc>
                          <a:spcPct val="100000"/>
                        </a:lnSpc>
                      </a:pPr>
                      <a:r>
                        <a:rPr lang="ja-JP" altLang="en-US" sz="1600" dirty="0">
                          <a:latin typeface="Meiryo UI" panose="020B0604030504040204" pitchFamily="50" charset="-128"/>
                          <a:ea typeface="Meiryo UI" panose="020B0604030504040204" pitchFamily="50" charset="-128"/>
                        </a:rPr>
                        <a:t>・市町村環境部局が、脱炭素化の旗振り役となり、</a:t>
                      </a:r>
                      <a:r>
                        <a:rPr lang="ja-JP" altLang="en-US" sz="1600" dirty="0" smtClean="0">
                          <a:latin typeface="Meiryo UI" panose="020B0604030504040204" pitchFamily="50" charset="-128"/>
                          <a:ea typeface="Meiryo UI" panose="020B0604030504040204" pitchFamily="50" charset="-128"/>
                        </a:rPr>
                        <a:t>商</a:t>
                      </a:r>
                      <a:endParaRPr lang="en-US" altLang="ja-JP" sz="1600" dirty="0" smtClean="0">
                        <a:latin typeface="Meiryo UI" panose="020B0604030504040204" pitchFamily="50" charset="-128"/>
                        <a:ea typeface="Meiryo UI" panose="020B0604030504040204" pitchFamily="50" charset="-128"/>
                      </a:endParaRPr>
                    </a:p>
                    <a:p>
                      <a:pPr>
                        <a:lnSpc>
                          <a:spcPct val="100000"/>
                        </a:lnSpc>
                      </a:pPr>
                      <a:r>
                        <a:rPr lang="ja-JP" altLang="en-US" sz="1600" baseline="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工部局</a:t>
                      </a:r>
                      <a:r>
                        <a:rPr lang="ja-JP" altLang="en-US" sz="1600" dirty="0">
                          <a:latin typeface="Meiryo UI" panose="020B0604030504040204" pitchFamily="50" charset="-128"/>
                          <a:ea typeface="Meiryo UI" panose="020B0604030504040204" pitchFamily="50" charset="-128"/>
                        </a:rPr>
                        <a:t>など、関係する団体との連携について依頼</a:t>
                      </a:r>
                      <a:endParaRPr lang="en-US" altLang="ja-JP" sz="1600" dirty="0">
                        <a:latin typeface="Meiryo UI" panose="020B0604030504040204" pitchFamily="50" charset="-128"/>
                        <a:ea typeface="Meiryo UI" panose="020B0604030504040204" pitchFamily="50" charset="-128"/>
                      </a:endParaRPr>
                    </a:p>
                    <a:p>
                      <a:pPr>
                        <a:lnSpc>
                          <a:spcPct val="100000"/>
                        </a:lnSpc>
                      </a:pPr>
                      <a:r>
                        <a:rPr lang="ja-JP" altLang="en-US" sz="1600" dirty="0">
                          <a:latin typeface="Meiryo UI" panose="020B0604030504040204" pitchFamily="50" charset="-128"/>
                          <a:ea typeface="Meiryo UI" panose="020B0604030504040204" pitchFamily="50" charset="-128"/>
                        </a:rPr>
                        <a:t>・大阪府、市町村の脱炭素に向けた取組に関して、</a:t>
                      </a:r>
                      <a:r>
                        <a:rPr lang="ja-JP" altLang="en-US" sz="1600" dirty="0" smtClean="0">
                          <a:latin typeface="Meiryo UI" panose="020B0604030504040204" pitchFamily="50" charset="-128"/>
                          <a:ea typeface="Meiryo UI" panose="020B0604030504040204" pitchFamily="50" charset="-128"/>
                        </a:rPr>
                        <a:t>意</a:t>
                      </a:r>
                      <a:endParaRPr lang="en-US" altLang="ja-JP" sz="1600" dirty="0" smtClean="0">
                        <a:latin typeface="Meiryo UI" panose="020B0604030504040204" pitchFamily="50" charset="-128"/>
                        <a:ea typeface="Meiryo UI" panose="020B0604030504040204" pitchFamily="50" charset="-128"/>
                      </a:endParaRPr>
                    </a:p>
                    <a:p>
                      <a:pPr>
                        <a:lnSpc>
                          <a:spcPct val="100000"/>
                        </a:lnSpc>
                      </a:pP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見</a:t>
                      </a:r>
                      <a:r>
                        <a:rPr lang="ja-JP" altLang="en-US" sz="1600" dirty="0">
                          <a:latin typeface="Meiryo UI" panose="020B0604030504040204" pitchFamily="50" charset="-128"/>
                          <a:ea typeface="Meiryo UI" panose="020B0604030504040204" pitchFamily="50" charset="-128"/>
                        </a:rPr>
                        <a:t>交換を</a:t>
                      </a:r>
                      <a:r>
                        <a:rPr lang="ja-JP" altLang="en-US" sz="1600" dirty="0" smtClean="0">
                          <a:latin typeface="Meiryo UI" panose="020B0604030504040204" pitchFamily="50" charset="-128"/>
                          <a:ea typeface="Meiryo UI" panose="020B0604030504040204" pitchFamily="50" charset="-128"/>
                        </a:rPr>
                        <a:t>実施</a:t>
                      </a:r>
                      <a:endParaRPr lang="en-US" altLang="ja-JP" sz="1600" dirty="0">
                        <a:latin typeface="Meiryo UI" panose="020B0604030504040204" pitchFamily="50" charset="-128"/>
                        <a:ea typeface="Meiryo UI" panose="020B0604030504040204" pitchFamily="50" charset="-128"/>
                      </a:endParaRPr>
                    </a:p>
                  </a:txBody>
                  <a:tcPr marL="72000" marR="36000" marT="36000" marB="36000"/>
                </a:tc>
                <a:extLst>
                  <a:ext uri="{0D108BD9-81ED-4DB2-BD59-A6C34878D82A}">
                    <a16:rowId xmlns:a16="http://schemas.microsoft.com/office/drawing/2014/main" val="1443915584"/>
                  </a:ext>
                </a:extLst>
              </a:tr>
              <a:tr h="40229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第２回</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１</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/25</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tc>
                  <a:txBody>
                    <a:bodyPr/>
                    <a:lstStyle/>
                    <a:p>
                      <a:pPr marL="76200" indent="-76200" algn="l">
                        <a:lnSpc>
                          <a:spcPct val="100000"/>
                        </a:lnSpc>
                      </a:pPr>
                      <a:r>
                        <a:rPr lang="ja-JP" altLang="en-US" sz="1600" kern="100" dirty="0" smtClean="0">
                          <a:effectLst/>
                          <a:latin typeface="Meiryo UI" panose="020B0604030504040204" pitchFamily="50" charset="-128"/>
                          <a:ea typeface="Meiryo UI" panose="020B0604030504040204" pitchFamily="50" charset="-128"/>
                          <a:cs typeface="Times New Roman" panose="02020603050405020304" pitchFamily="18" charset="0"/>
                        </a:rPr>
                        <a:t>（１）省エネ</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・再エネに関する取組み</a:t>
                      </a:r>
                      <a:r>
                        <a:rPr lang="ja-JP" altLang="en-US" sz="1600" kern="100" dirty="0" smtClean="0">
                          <a:effectLst/>
                          <a:latin typeface="Meiryo UI" panose="020B0604030504040204" pitchFamily="50" charset="-128"/>
                          <a:ea typeface="Meiryo UI" panose="020B0604030504040204" pitchFamily="50" charset="-128"/>
                          <a:cs typeface="Times New Roman" panose="02020603050405020304" pitchFamily="18" charset="0"/>
                        </a:rPr>
                        <a:t>の</a:t>
                      </a:r>
                      <a:endParaRPr lang="en-US" altLang="ja-JP" sz="16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76200" indent="-76200" algn="l">
                        <a:lnSpc>
                          <a:spcPct val="100000"/>
                        </a:lnSpc>
                      </a:pPr>
                      <a:r>
                        <a:rPr lang="ja-JP" altLang="en-US" sz="1600" kern="100" dirty="0" smtClean="0">
                          <a:effectLst/>
                          <a:latin typeface="Meiryo UI" panose="020B0604030504040204" pitchFamily="50" charset="-128"/>
                          <a:ea typeface="Meiryo UI" panose="020B0604030504040204" pitchFamily="50" charset="-128"/>
                          <a:cs typeface="Times New Roman" panose="02020603050405020304" pitchFamily="18" charset="0"/>
                        </a:rPr>
                        <a:t>　　　　 報告</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76200" indent="-76200" algn="l">
                        <a:lnSpc>
                          <a:spcPct val="100000"/>
                        </a:lnSpc>
                      </a:pPr>
                      <a:r>
                        <a:rPr lang="ja-JP" altLang="en-US" sz="1600" kern="100" dirty="0" smtClean="0">
                          <a:effectLst/>
                          <a:latin typeface="Meiryo UI" panose="020B0604030504040204" pitchFamily="50" charset="-128"/>
                          <a:ea typeface="Meiryo UI" panose="020B0604030504040204" pitchFamily="50" charset="-128"/>
                          <a:cs typeface="Times New Roman" panose="02020603050405020304" pitchFamily="18" charset="0"/>
                        </a:rPr>
                        <a:t>（２）事前</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アンケートを基</a:t>
                      </a:r>
                      <a:r>
                        <a:rPr lang="ja-JP" altLang="en-US" sz="1600" kern="100" dirty="0" smtClean="0">
                          <a:effectLst/>
                          <a:latin typeface="Meiryo UI" panose="020B0604030504040204" pitchFamily="50" charset="-128"/>
                          <a:ea typeface="Meiryo UI" panose="020B0604030504040204" pitchFamily="50" charset="-128"/>
                          <a:cs typeface="Times New Roman" panose="02020603050405020304" pitchFamily="18" charset="0"/>
                        </a:rPr>
                        <a:t>に意見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交換</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tc>
                <a:tc>
                  <a:txBody>
                    <a:bodyPr/>
                    <a:lstStyle/>
                    <a:p>
                      <a:pPr>
                        <a:lnSpc>
                          <a:spcPct val="100000"/>
                        </a:lnSpc>
                      </a:pPr>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スマートエネルギーセンターの</a:t>
                      </a:r>
                      <a:r>
                        <a:rPr lang="ja-JP" altLang="en-US" sz="1600" dirty="0" smtClean="0">
                          <a:latin typeface="Meiryo UI" panose="020B0604030504040204" pitchFamily="50" charset="-128"/>
                          <a:ea typeface="Meiryo UI" panose="020B0604030504040204" pitchFamily="50" charset="-128"/>
                        </a:rPr>
                        <a:t>取組等や</a:t>
                      </a:r>
                      <a:r>
                        <a:rPr kumimoji="1" lang="ja-JP" altLang="en-US" sz="1600" dirty="0">
                          <a:latin typeface="Meiryo UI" panose="020B0604030504040204" pitchFamily="50" charset="-128"/>
                          <a:ea typeface="Meiryo UI" panose="020B0604030504040204" pitchFamily="50" charset="-128"/>
                        </a:rPr>
                        <a:t>令和</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年度</a:t>
                      </a:r>
                      <a:r>
                        <a:rPr kumimoji="1" lang="ja-JP" altLang="en-US" sz="1600" dirty="0" smtClean="0">
                          <a:latin typeface="Meiryo UI" panose="020B0604030504040204" pitchFamily="50" charset="-128"/>
                          <a:ea typeface="Meiryo UI" panose="020B0604030504040204" pitchFamily="50" charset="-128"/>
                        </a:rPr>
                        <a:t>の</a:t>
                      </a:r>
                      <a:endParaRPr kumimoji="1" lang="en-US" altLang="ja-JP" sz="1600" dirty="0" smtClean="0">
                        <a:latin typeface="Meiryo UI" panose="020B0604030504040204" pitchFamily="50" charset="-128"/>
                        <a:ea typeface="Meiryo UI" panose="020B0604030504040204" pitchFamily="50" charset="-128"/>
                      </a:endParaRPr>
                    </a:p>
                    <a:p>
                      <a:pPr>
                        <a:lnSpc>
                          <a:spcPct val="100000"/>
                        </a:lnSpc>
                      </a:pPr>
                      <a:r>
                        <a:rPr kumimoji="1" lang="en-US" altLang="ja-JP"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主要な府事業</a:t>
                      </a:r>
                      <a:r>
                        <a:rPr lang="ja-JP" altLang="en-US" sz="1600" dirty="0" smtClean="0">
                          <a:latin typeface="Meiryo UI" panose="020B0604030504040204" pitchFamily="50" charset="-128"/>
                          <a:ea typeface="Meiryo UI" panose="020B0604030504040204" pitchFamily="50" charset="-128"/>
                        </a:rPr>
                        <a:t>を</a:t>
                      </a:r>
                      <a:r>
                        <a:rPr lang="ja-JP" altLang="en-US" sz="1600" dirty="0">
                          <a:latin typeface="Meiryo UI" panose="020B0604030504040204" pitchFamily="50" charset="-128"/>
                          <a:ea typeface="Meiryo UI" panose="020B0604030504040204" pitchFamily="50" charset="-128"/>
                        </a:rPr>
                        <a:t>市町村に情報共有</a:t>
                      </a:r>
                      <a:endParaRPr lang="en-US" altLang="ja-JP" sz="1600" dirty="0">
                        <a:latin typeface="Meiryo UI" panose="020B0604030504040204" pitchFamily="50" charset="-128"/>
                        <a:ea typeface="Meiryo UI" panose="020B0604030504040204" pitchFamily="50" charset="-128"/>
                      </a:endParaRPr>
                    </a:p>
                    <a:p>
                      <a:pPr>
                        <a:lnSpc>
                          <a:spcPct val="100000"/>
                        </a:lnSpc>
                      </a:pPr>
                      <a:r>
                        <a:rPr kumimoji="1" lang="ja-JP" altLang="en-US" sz="1600" dirty="0">
                          <a:latin typeface="Meiryo UI" panose="020B0604030504040204" pitchFamily="50" charset="-128"/>
                          <a:ea typeface="Meiryo UI" panose="020B0604030504040204" pitchFamily="50" charset="-128"/>
                        </a:rPr>
                        <a:t>・市町村の省エネ・再エネの取組みにおける課題や</a:t>
                      </a:r>
                      <a:r>
                        <a:rPr kumimoji="1" lang="ja-JP" altLang="en-US" sz="1600" dirty="0" smtClean="0">
                          <a:latin typeface="Meiryo UI" panose="020B0604030504040204" pitchFamily="50" charset="-128"/>
                          <a:ea typeface="Meiryo UI" panose="020B0604030504040204" pitchFamily="50" charset="-128"/>
                        </a:rPr>
                        <a:t>事</a:t>
                      </a:r>
                      <a:endParaRPr kumimoji="1" lang="en-US" altLang="ja-JP" sz="1600" dirty="0" smtClean="0">
                        <a:latin typeface="Meiryo UI" panose="020B0604030504040204" pitchFamily="50" charset="-128"/>
                        <a:ea typeface="Meiryo UI" panose="020B0604030504040204" pitchFamily="50" charset="-128"/>
                      </a:endParaRPr>
                    </a:p>
                    <a:p>
                      <a:pPr>
                        <a:lnSpc>
                          <a:spcPct val="100000"/>
                        </a:lnSpc>
                      </a:pPr>
                      <a:r>
                        <a:rPr kumimoji="1" lang="en-US" altLang="ja-JP"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例</a:t>
                      </a:r>
                      <a:r>
                        <a:rPr kumimoji="1" lang="ja-JP" altLang="en-US" sz="1600" dirty="0">
                          <a:latin typeface="Meiryo UI" panose="020B0604030504040204" pitchFamily="50" charset="-128"/>
                          <a:ea typeface="Meiryo UI" panose="020B0604030504040204" pitchFamily="50" charset="-128"/>
                        </a:rPr>
                        <a:t>を事前アンケート</a:t>
                      </a:r>
                      <a:r>
                        <a:rPr kumimoji="1" lang="ja-JP" altLang="en-US" sz="1600" dirty="0" smtClean="0">
                          <a:latin typeface="Meiryo UI" panose="020B0604030504040204" pitchFamily="50" charset="-128"/>
                          <a:ea typeface="Meiryo UI" panose="020B0604030504040204" pitchFamily="50" charset="-128"/>
                        </a:rPr>
                        <a:t>で聞き取り、</a:t>
                      </a:r>
                      <a:r>
                        <a:rPr kumimoji="1" lang="ja-JP" altLang="en-US" sz="1600" dirty="0">
                          <a:latin typeface="Meiryo UI" panose="020B0604030504040204" pitchFamily="50" charset="-128"/>
                          <a:ea typeface="Meiryo UI" panose="020B0604030504040204" pitchFamily="50" charset="-128"/>
                        </a:rPr>
                        <a:t>会議の場で</a:t>
                      </a:r>
                      <a:r>
                        <a:rPr kumimoji="1" lang="ja-JP" altLang="en-US" sz="1600" dirty="0" smtClean="0">
                          <a:latin typeface="Meiryo UI" panose="020B0604030504040204" pitchFamily="50" charset="-128"/>
                          <a:ea typeface="Meiryo UI" panose="020B0604030504040204" pitchFamily="50" charset="-128"/>
                        </a:rPr>
                        <a:t>共有、</a:t>
                      </a:r>
                      <a:endParaRPr kumimoji="1" lang="en-US" altLang="ja-JP" sz="1600" dirty="0" smtClean="0">
                        <a:latin typeface="Meiryo UI" panose="020B0604030504040204" pitchFamily="50" charset="-128"/>
                        <a:ea typeface="Meiryo UI" panose="020B0604030504040204" pitchFamily="50" charset="-128"/>
                      </a:endParaRPr>
                    </a:p>
                    <a:p>
                      <a:pPr>
                        <a:lnSpc>
                          <a:spcPct val="100000"/>
                        </a:lnSpc>
                      </a:pPr>
                      <a:r>
                        <a:rPr kumimoji="1" lang="en-US" altLang="ja-JP"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意見</a:t>
                      </a:r>
                      <a:r>
                        <a:rPr kumimoji="1" lang="ja-JP" altLang="en-US" sz="1600" dirty="0" smtClean="0">
                          <a:latin typeface="Meiryo UI" panose="020B0604030504040204" pitchFamily="50" charset="-128"/>
                          <a:ea typeface="Meiryo UI" panose="020B0604030504040204" pitchFamily="50" charset="-128"/>
                        </a:rPr>
                        <a:t>交換</a:t>
                      </a:r>
                      <a:endParaRPr kumimoji="1" lang="en-US" altLang="ja-JP" sz="1600" dirty="0">
                        <a:latin typeface="Meiryo UI" panose="020B0604030504040204" pitchFamily="50" charset="-128"/>
                        <a:ea typeface="Meiryo UI" panose="020B0604030504040204" pitchFamily="50" charset="-128"/>
                      </a:endParaRPr>
                    </a:p>
                  </a:txBody>
                  <a:tcPr marL="72000" marR="36000" marT="36000" marB="36000"/>
                </a:tc>
                <a:extLst>
                  <a:ext uri="{0D108BD9-81ED-4DB2-BD59-A6C34878D82A}">
                    <a16:rowId xmlns:a16="http://schemas.microsoft.com/office/drawing/2014/main" val="3037590614"/>
                  </a:ext>
                </a:extLst>
              </a:tr>
            </a:tbl>
          </a:graphicData>
        </a:graphic>
      </p:graphicFrame>
      <p:graphicFrame>
        <p:nvGraphicFramePr>
          <p:cNvPr id="7" name="表 6">
            <a:extLst>
              <a:ext uri="{FF2B5EF4-FFF2-40B4-BE49-F238E27FC236}">
                <a16:creationId xmlns:a16="http://schemas.microsoft.com/office/drawing/2014/main" id="{A493DFB7-23E7-492A-90A6-00AE49537E3C}"/>
              </a:ext>
            </a:extLst>
          </p:cNvPr>
          <p:cNvGraphicFramePr>
            <a:graphicFrameLocks noGrp="1"/>
          </p:cNvGraphicFramePr>
          <p:nvPr>
            <p:extLst>
              <p:ext uri="{D42A27DB-BD31-4B8C-83A1-F6EECF244321}">
                <p14:modId xmlns:p14="http://schemas.microsoft.com/office/powerpoint/2010/main" val="2770598275"/>
              </p:ext>
            </p:extLst>
          </p:nvPr>
        </p:nvGraphicFramePr>
        <p:xfrm>
          <a:off x="209291" y="5024565"/>
          <a:ext cx="8651372" cy="1607040"/>
        </p:xfrm>
        <a:graphic>
          <a:graphicData uri="http://schemas.openxmlformats.org/drawingml/2006/table">
            <a:tbl>
              <a:tblPr firstRow="1">
                <a:tableStyleId>{10A1B5D5-9B99-4C35-A422-299274C87663}</a:tableStyleId>
              </a:tblPr>
              <a:tblGrid>
                <a:gridCol w="679349">
                  <a:extLst>
                    <a:ext uri="{9D8B030D-6E8A-4147-A177-3AD203B41FA5}">
                      <a16:colId xmlns:a16="http://schemas.microsoft.com/office/drawing/2014/main" val="2395190894"/>
                    </a:ext>
                  </a:extLst>
                </a:gridCol>
                <a:gridCol w="3485627">
                  <a:extLst>
                    <a:ext uri="{9D8B030D-6E8A-4147-A177-3AD203B41FA5}">
                      <a16:colId xmlns:a16="http://schemas.microsoft.com/office/drawing/2014/main" val="3476616787"/>
                    </a:ext>
                  </a:extLst>
                </a:gridCol>
                <a:gridCol w="4486396">
                  <a:extLst>
                    <a:ext uri="{9D8B030D-6E8A-4147-A177-3AD203B41FA5}">
                      <a16:colId xmlns:a16="http://schemas.microsoft.com/office/drawing/2014/main" val="3688145590"/>
                    </a:ext>
                  </a:extLst>
                </a:gridCol>
              </a:tblGrid>
              <a:tr h="257954">
                <a:tc>
                  <a:txBody>
                    <a:bodyPr/>
                    <a:lstStyle/>
                    <a:p>
                      <a:pPr algn="ctr" fontAlgn="ctr">
                        <a:lnSpc>
                          <a:spcPct val="100000"/>
                        </a:lnSpc>
                      </a:pP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tc>
                  <a:txBody>
                    <a:bodyPr/>
                    <a:lstStyle/>
                    <a:p>
                      <a:pPr algn="ctr" fontAlgn="ctr">
                        <a:lnSpc>
                          <a:spcPct val="100000"/>
                        </a:lnSpc>
                      </a:pPr>
                      <a:r>
                        <a:rPr lang="ja-JP" altLang="en-US" sz="1600" b="1" i="0" u="none" strike="noStrike" dirty="0">
                          <a:solidFill>
                            <a:schemeClr val="bg1"/>
                          </a:solidFill>
                          <a:effectLst/>
                          <a:latin typeface="Meiryo UI" panose="020B0604030504040204" pitchFamily="50" charset="-128"/>
                          <a:ea typeface="Meiryo UI" panose="020B0604030504040204" pitchFamily="50" charset="-128"/>
                        </a:rPr>
                        <a:t>内容</a:t>
                      </a:r>
                    </a:p>
                  </a:txBody>
                  <a:tcPr marL="72000" marR="36000" marT="36000" marB="36000" anchor="ctr"/>
                </a:tc>
                <a:tc>
                  <a:txBody>
                    <a:bodyPr/>
                    <a:lstStyle/>
                    <a:p>
                      <a:pPr algn="ctr">
                        <a:lnSpc>
                          <a:spcPct val="100000"/>
                        </a:lnSpc>
                      </a:pPr>
                      <a:r>
                        <a:rPr kumimoji="1" lang="ja-JP" altLang="en-US" sz="1600" dirty="0">
                          <a:latin typeface="Meiryo UI" panose="020B0604030504040204" pitchFamily="50" charset="-128"/>
                          <a:ea typeface="Meiryo UI" panose="020B0604030504040204" pitchFamily="50" charset="-128"/>
                        </a:rPr>
                        <a:t>会議の成果等</a:t>
                      </a:r>
                    </a:p>
                  </a:txBody>
                  <a:tcPr marL="72000" marR="36000" marT="36000" marB="36000" anchor="ctr"/>
                </a:tc>
                <a:extLst>
                  <a:ext uri="{0D108BD9-81ED-4DB2-BD59-A6C34878D82A}">
                    <a16:rowId xmlns:a16="http://schemas.microsoft.com/office/drawing/2014/main" val="1068195454"/>
                  </a:ext>
                </a:extLst>
              </a:tr>
              <a:tr h="402297">
                <a:tc>
                  <a:txBody>
                    <a:bodyPr/>
                    <a:lstStyle/>
                    <a:p>
                      <a:pPr algn="l" fontAlgn="ctr">
                        <a:lnSpc>
                          <a:spcPct val="100000"/>
                        </a:lnSpc>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第１回</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lnSpc>
                          <a:spcPct val="100000"/>
                        </a:lnSpc>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２</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１</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tc>
                  <a:txBody>
                    <a:bodyPr/>
                    <a:lstStyle/>
                    <a:p>
                      <a:pPr marL="152400" indent="-152400">
                        <a:lnSpc>
                          <a:spcPct val="100000"/>
                        </a:lnSpc>
                      </a:pPr>
                      <a:r>
                        <a:rPr lang="ja-JP" altLang="en-US" sz="16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府域</a:t>
                      </a: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における再生可能エネルギー電気の供給拡大</a:t>
                      </a:r>
                      <a:r>
                        <a:rPr lang="ja-JP" altLang="en-US" sz="16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に関して、小売</a:t>
                      </a: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電気事業者</a:t>
                      </a:r>
                      <a:r>
                        <a:rPr lang="ja-JP" altLang="en-US" sz="16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と意見</a:t>
                      </a:r>
                      <a:r>
                        <a:rPr lang="ja-JP" altLang="en-US" sz="16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交換</a:t>
                      </a:r>
                      <a:endParaRPr lang="en-US" altLang="ja-JP" sz="16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36000"/>
                </a:tc>
                <a:tc>
                  <a:txBody>
                    <a:bodyPr/>
                    <a:lstStyle/>
                    <a:p>
                      <a:pPr>
                        <a:lnSpc>
                          <a:spcPct val="100000"/>
                        </a:lnSpc>
                      </a:pPr>
                      <a:r>
                        <a:rPr lang="ja-JP" altLang="en-US" sz="1600" dirty="0" smtClean="0">
                          <a:latin typeface="Meiryo UI" panose="020B0604030504040204" pitchFamily="50" charset="-128"/>
                          <a:ea typeface="Meiryo UI" panose="020B0604030504040204" pitchFamily="50" charset="-128"/>
                        </a:rPr>
                        <a:t>・小売電気事業者から燃料価格動向をはじめ、再エネ</a:t>
                      </a:r>
                      <a:endParaRPr lang="en-US" altLang="ja-JP" sz="1600" dirty="0" smtClean="0">
                        <a:latin typeface="Meiryo UI" panose="020B0604030504040204" pitchFamily="50" charset="-128"/>
                        <a:ea typeface="Meiryo UI" panose="020B0604030504040204" pitchFamily="50" charset="-128"/>
                      </a:endParaRPr>
                    </a:p>
                    <a:p>
                      <a:pPr>
                        <a:lnSpc>
                          <a:spcPct val="100000"/>
                        </a:lnSpc>
                      </a:pPr>
                      <a:r>
                        <a:rPr lang="ja-JP" altLang="en-US" sz="1600" dirty="0" smtClean="0">
                          <a:latin typeface="Meiryo UI" panose="020B0604030504040204" pitchFamily="50" charset="-128"/>
                          <a:ea typeface="Meiryo UI" panose="020B0604030504040204" pitchFamily="50" charset="-128"/>
                        </a:rPr>
                        <a:t>　電気への事業者のニーズ等について情報共有</a:t>
                      </a:r>
                      <a:endParaRPr lang="en-US" altLang="ja-JP" sz="1600" dirty="0" smtClean="0">
                        <a:latin typeface="Meiryo UI" panose="020B0604030504040204" pitchFamily="50" charset="-128"/>
                        <a:ea typeface="Meiryo UI" panose="020B0604030504040204" pitchFamily="50" charset="-128"/>
                      </a:endParaRPr>
                    </a:p>
                    <a:p>
                      <a:pPr>
                        <a:lnSpc>
                          <a:spcPct val="100000"/>
                        </a:lnSpc>
                      </a:pPr>
                      <a:r>
                        <a:rPr lang="ja-JP" altLang="en-US" sz="1600" dirty="0" smtClean="0">
                          <a:latin typeface="Meiryo UI" panose="020B0604030504040204" pitchFamily="50" charset="-128"/>
                          <a:ea typeface="Meiryo UI" panose="020B0604030504040204" pitchFamily="50" charset="-128"/>
                        </a:rPr>
                        <a:t>・再エネ</a:t>
                      </a:r>
                      <a:r>
                        <a:rPr lang="ja-JP" altLang="en-US" sz="1600" dirty="0">
                          <a:latin typeface="Meiryo UI" panose="020B0604030504040204" pitchFamily="50" charset="-128"/>
                          <a:ea typeface="Meiryo UI" panose="020B0604030504040204" pitchFamily="50" charset="-128"/>
                        </a:rPr>
                        <a:t>電気の</a:t>
                      </a:r>
                      <a:r>
                        <a:rPr lang="ja-JP" altLang="en-US" sz="1600" dirty="0" smtClean="0">
                          <a:latin typeface="Meiryo UI" panose="020B0604030504040204" pitchFamily="50" charset="-128"/>
                          <a:ea typeface="Meiryo UI" panose="020B0604030504040204" pitchFamily="50" charset="-128"/>
                        </a:rPr>
                        <a:t>需要が増えていることを確認。</a:t>
                      </a:r>
                      <a:endParaRPr lang="en-US" altLang="ja-JP" sz="1600" dirty="0" smtClean="0">
                        <a:latin typeface="Meiryo UI" panose="020B0604030504040204" pitchFamily="50" charset="-128"/>
                        <a:ea typeface="Meiryo UI" panose="020B0604030504040204" pitchFamily="50" charset="-128"/>
                      </a:endParaRPr>
                    </a:p>
                    <a:p>
                      <a:pPr>
                        <a:lnSpc>
                          <a:spcPct val="100000"/>
                        </a:lnSpc>
                      </a:pPr>
                      <a:r>
                        <a:rPr lang="ja-JP" altLang="en-US" sz="1600" dirty="0" smtClean="0">
                          <a:latin typeface="Meiryo UI" panose="020B0604030504040204" pitchFamily="50" charset="-128"/>
                          <a:ea typeface="Meiryo UI" panose="020B0604030504040204" pitchFamily="50" charset="-128"/>
                        </a:rPr>
                        <a:t>・今後は、市場</a:t>
                      </a:r>
                      <a:r>
                        <a:rPr lang="ja-JP" altLang="en-US" sz="1600" dirty="0">
                          <a:latin typeface="Meiryo UI" panose="020B0604030504040204" pitchFamily="50" charset="-128"/>
                          <a:ea typeface="Meiryo UI" panose="020B0604030504040204" pitchFamily="50" charset="-128"/>
                        </a:rPr>
                        <a:t>調達を必要としない</a:t>
                      </a:r>
                      <a:r>
                        <a:rPr lang="ja-JP" altLang="en-US" sz="1600" dirty="0" smtClean="0">
                          <a:latin typeface="Meiryo UI" panose="020B0604030504040204" pitchFamily="50" charset="-128"/>
                          <a:ea typeface="Meiryo UI" panose="020B0604030504040204" pitchFamily="50" charset="-128"/>
                        </a:rPr>
                        <a:t>電源（</a:t>
                      </a:r>
                      <a:r>
                        <a:rPr lang="en-US" altLang="ja-JP" sz="1600" dirty="0" smtClean="0">
                          <a:latin typeface="Meiryo UI" panose="020B0604030504040204" pitchFamily="50" charset="-128"/>
                          <a:ea typeface="Meiryo UI" panose="020B0604030504040204" pitchFamily="50" charset="-128"/>
                        </a:rPr>
                        <a:t>PPA</a:t>
                      </a:r>
                      <a:r>
                        <a:rPr lang="ja-JP" altLang="en-US" sz="1600" dirty="0" smtClean="0">
                          <a:latin typeface="Meiryo UI" panose="020B0604030504040204" pitchFamily="50" charset="-128"/>
                          <a:ea typeface="Meiryo UI" panose="020B0604030504040204" pitchFamily="50" charset="-128"/>
                        </a:rPr>
                        <a:t>）の拡</a:t>
                      </a:r>
                      <a:endParaRPr lang="en-US" altLang="ja-JP" sz="1600" dirty="0" smtClean="0">
                        <a:latin typeface="Meiryo UI" panose="020B0604030504040204" pitchFamily="50" charset="-128"/>
                        <a:ea typeface="Meiryo UI" panose="020B0604030504040204" pitchFamily="50" charset="-128"/>
                      </a:endParaRPr>
                    </a:p>
                    <a:p>
                      <a:pPr>
                        <a:lnSpc>
                          <a:spcPct val="100000"/>
                        </a:lnSpc>
                      </a:pPr>
                      <a:r>
                        <a:rPr lang="ja-JP" altLang="en-US" sz="1600" dirty="0" smtClean="0">
                          <a:latin typeface="Meiryo UI" panose="020B0604030504040204" pitchFamily="50" charset="-128"/>
                          <a:ea typeface="Meiryo UI" panose="020B0604030504040204" pitchFamily="50" charset="-128"/>
                        </a:rPr>
                        <a:t>　大が重要であることを確認。</a:t>
                      </a:r>
                      <a:endParaRPr lang="en-US" altLang="ja-JP" sz="1600" dirty="0">
                        <a:latin typeface="Meiryo UI" panose="020B0604030504040204" pitchFamily="50" charset="-128"/>
                        <a:ea typeface="Meiryo UI" panose="020B0604030504040204" pitchFamily="50" charset="-128"/>
                      </a:endParaRPr>
                    </a:p>
                  </a:txBody>
                  <a:tcPr marL="72000" marR="36000" marT="36000" marB="36000"/>
                </a:tc>
                <a:extLst>
                  <a:ext uri="{0D108BD9-81ED-4DB2-BD59-A6C34878D82A}">
                    <a16:rowId xmlns:a16="http://schemas.microsoft.com/office/drawing/2014/main" val="1443915584"/>
                  </a:ext>
                </a:extLst>
              </a:tr>
            </a:tbl>
          </a:graphicData>
        </a:graphic>
      </p:graphicFrame>
      <p:sp>
        <p:nvSpPr>
          <p:cNvPr id="8" name="正方形/長方形 7">
            <a:extLst>
              <a:ext uri="{FF2B5EF4-FFF2-40B4-BE49-F238E27FC236}">
                <a16:creationId xmlns:a16="http://schemas.microsoft.com/office/drawing/2014/main" id="{E1FD5F48-B6A1-496F-BE07-CDF3E5883014}"/>
              </a:ext>
            </a:extLst>
          </p:cNvPr>
          <p:cNvSpPr/>
          <p:nvPr/>
        </p:nvSpPr>
        <p:spPr>
          <a:xfrm>
            <a:off x="215008" y="730956"/>
            <a:ext cx="8246086" cy="338554"/>
          </a:xfrm>
          <a:prstGeom prst="rect">
            <a:avLst/>
          </a:prstGeom>
        </p:spPr>
        <p:txBody>
          <a:bodyPr wrap="square">
            <a:spAutoFit/>
          </a:bodyPr>
          <a:lstStyle/>
          <a:p>
            <a:pPr marL="285750" indent="-285750" algn="just">
              <a:buFont typeface="Wingdings" panose="05000000000000000000" pitchFamily="2" charset="2"/>
              <a:buChar char="Ø"/>
            </a:pP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市町村（家庭）部門会議</a:t>
            </a:r>
            <a:endParaRPr lang="en-US" altLang="ja-JP" sz="16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E1FD5F48-B6A1-496F-BE07-CDF3E5883014}"/>
              </a:ext>
            </a:extLst>
          </p:cNvPr>
          <p:cNvSpPr/>
          <p:nvPr/>
        </p:nvSpPr>
        <p:spPr>
          <a:xfrm>
            <a:off x="215008" y="4711428"/>
            <a:ext cx="8246086" cy="338554"/>
          </a:xfrm>
          <a:prstGeom prst="rect">
            <a:avLst/>
          </a:prstGeom>
        </p:spPr>
        <p:txBody>
          <a:bodyPr wrap="square">
            <a:spAutoFit/>
          </a:bodyPr>
          <a:lstStyle/>
          <a:p>
            <a:pPr marL="285750" indent="-285750" algn="just">
              <a:buFont typeface="Wingdings" panose="05000000000000000000" pitchFamily="2" charset="2"/>
              <a:buChar char="Ø"/>
            </a:pP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事業者部門会議　　　</a:t>
            </a:r>
            <a:endParaRPr lang="en-US" altLang="ja-JP" sz="16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0" y="0"/>
            <a:ext cx="9144000" cy="651164"/>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　令和４年度の協議会開催結果</a:t>
            </a:r>
          </a:p>
        </p:txBody>
      </p:sp>
    </p:spTree>
    <p:extLst>
      <p:ext uri="{BB962C8B-B14F-4D97-AF65-F5344CB8AC3E}">
        <p14:creationId xmlns:p14="http://schemas.microsoft.com/office/powerpoint/2010/main" val="2818044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2637</TotalTime>
  <Words>533</Words>
  <Application>Microsoft Office PowerPoint</Application>
  <PresentationFormat>画面に合わせる (4:3)</PresentationFormat>
  <Paragraphs>62</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onoePC</dc:creator>
  <cp:lastModifiedBy>米田　賢司</cp:lastModifiedBy>
  <cp:revision>112</cp:revision>
  <cp:lastPrinted>2022-02-18T04:47:40Z</cp:lastPrinted>
  <dcterms:created xsi:type="dcterms:W3CDTF">2020-04-15T06:28:49Z</dcterms:created>
  <dcterms:modified xsi:type="dcterms:W3CDTF">2023-02-03T09:40:22Z</dcterms:modified>
</cp:coreProperties>
</file>