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1"/>
  </p:sldMasterIdLst>
  <p:notesMasterIdLst>
    <p:notesMasterId r:id="rId79"/>
  </p:notesMasterIdLst>
  <p:handoutMasterIdLst>
    <p:handoutMasterId r:id="rId80"/>
  </p:handoutMasterIdLst>
  <p:sldIdLst>
    <p:sldId id="947" r:id="rId2"/>
    <p:sldId id="999" r:id="rId3"/>
    <p:sldId id="949" r:id="rId4"/>
    <p:sldId id="950" r:id="rId5"/>
    <p:sldId id="1125" r:id="rId6"/>
    <p:sldId id="951" r:id="rId7"/>
    <p:sldId id="952" r:id="rId8"/>
    <p:sldId id="1080" r:id="rId9"/>
    <p:sldId id="1009" r:id="rId10"/>
    <p:sldId id="1010" r:id="rId11"/>
    <p:sldId id="1011" r:id="rId12"/>
    <p:sldId id="957" r:id="rId13"/>
    <p:sldId id="1111" r:id="rId14"/>
    <p:sldId id="1112" r:id="rId15"/>
    <p:sldId id="1119" r:id="rId16"/>
    <p:sldId id="1070" r:id="rId17"/>
    <p:sldId id="1071" r:id="rId18"/>
    <p:sldId id="1072" r:id="rId19"/>
    <p:sldId id="1012" r:id="rId20"/>
    <p:sldId id="967" r:id="rId21"/>
    <p:sldId id="1115" r:id="rId22"/>
    <p:sldId id="855" r:id="rId23"/>
    <p:sldId id="1078" r:id="rId24"/>
    <p:sldId id="990" r:id="rId25"/>
    <p:sldId id="991" r:id="rId26"/>
    <p:sldId id="1038" r:id="rId27"/>
    <p:sldId id="969" r:id="rId28"/>
    <p:sldId id="1081" r:id="rId29"/>
    <p:sldId id="1082" r:id="rId30"/>
    <p:sldId id="1015" r:id="rId31"/>
    <p:sldId id="1083" r:id="rId32"/>
    <p:sldId id="970" r:id="rId33"/>
    <p:sldId id="1084" r:id="rId34"/>
    <p:sldId id="1073" r:id="rId35"/>
    <p:sldId id="1085" r:id="rId36"/>
    <p:sldId id="1043" r:id="rId37"/>
    <p:sldId id="1075" r:id="rId38"/>
    <p:sldId id="1074" r:id="rId39"/>
    <p:sldId id="974" r:id="rId40"/>
    <p:sldId id="975" r:id="rId41"/>
    <p:sldId id="1086" r:id="rId42"/>
    <p:sldId id="1077" r:id="rId43"/>
    <p:sldId id="928" r:id="rId44"/>
    <p:sldId id="1046" r:id="rId45"/>
    <p:sldId id="1087" r:id="rId46"/>
    <p:sldId id="1088" r:id="rId47"/>
    <p:sldId id="1089" r:id="rId48"/>
    <p:sldId id="1126" r:id="rId49"/>
    <p:sldId id="1090" r:id="rId50"/>
    <p:sldId id="1020" r:id="rId51"/>
    <p:sldId id="1091" r:id="rId52"/>
    <p:sldId id="895" r:id="rId53"/>
    <p:sldId id="1092" r:id="rId54"/>
    <p:sldId id="1093" r:id="rId55"/>
    <p:sldId id="1094" r:id="rId56"/>
    <p:sldId id="1095" r:id="rId57"/>
    <p:sldId id="1096" r:id="rId58"/>
    <p:sldId id="1097" r:id="rId59"/>
    <p:sldId id="1098" r:id="rId60"/>
    <p:sldId id="1099" r:id="rId61"/>
    <p:sldId id="1100" r:id="rId62"/>
    <p:sldId id="1027" r:id="rId63"/>
    <p:sldId id="1076" r:id="rId64"/>
    <p:sldId id="1101" r:id="rId65"/>
    <p:sldId id="1065" r:id="rId66"/>
    <p:sldId id="1066" r:id="rId67"/>
    <p:sldId id="1102" r:id="rId68"/>
    <p:sldId id="1103" r:id="rId69"/>
    <p:sldId id="1104" r:id="rId70"/>
    <p:sldId id="1105" r:id="rId71"/>
    <p:sldId id="1106" r:id="rId72"/>
    <p:sldId id="1107" r:id="rId73"/>
    <p:sldId id="1120" r:id="rId74"/>
    <p:sldId id="1121" r:id="rId75"/>
    <p:sldId id="1122" r:id="rId76"/>
    <p:sldId id="1123" r:id="rId77"/>
    <p:sldId id="1124" r:id="rId7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 id="3" name="原野　利暢" initials="原野　利暢" lastIdx="1" clrIdx="2">
    <p:extLst>
      <p:ext uri="{19B8F6BF-5375-455C-9EA6-DF929625EA0E}">
        <p15:presenceInfo xmlns:p15="http://schemas.microsoft.com/office/powerpoint/2012/main" userId="S-1-5-21-161959346-1900351369-444732941-45688" providerId="AD"/>
      </p:ext>
    </p:extLst>
  </p:cmAuthor>
  <p:cmAuthor id="4" name="尾上　律子" initials="尾上　律子" lastIdx="22" clrIdx="3">
    <p:extLst>
      <p:ext uri="{19B8F6BF-5375-455C-9EA6-DF929625EA0E}">
        <p15:presenceInfo xmlns:p15="http://schemas.microsoft.com/office/powerpoint/2012/main" userId="S::OnoeR@lan.pref.osaka.jp::39fe45aa-1c20-4d6b-a2bf-626db9be3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3B8"/>
    <a:srgbClr val="6060FF"/>
    <a:srgbClr val="049244"/>
    <a:srgbClr val="05BC58"/>
    <a:srgbClr val="33CF7D"/>
    <a:srgbClr val="05BC57"/>
    <a:srgbClr val="8BF52B"/>
    <a:srgbClr val="82F030"/>
    <a:srgbClr val="9AF52B"/>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238" autoAdjust="0"/>
  </p:normalViewPr>
  <p:slideViewPr>
    <p:cSldViewPr snapToGrid="0">
      <p:cViewPr>
        <p:scale>
          <a:sx n="90" d="100"/>
          <a:sy n="90" d="100"/>
        </p:scale>
        <p:origin x="450" y="-594"/>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377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_____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ja-JP" sz="1400" b="0" i="0" u="none" strike="noStrike" baseline="0" dirty="0">
                <a:effectLst/>
                <a:latin typeface="Meiryo UI" panose="020B0604030504040204" pitchFamily="50" charset="-128"/>
                <a:ea typeface="Meiryo UI" panose="020B0604030504040204" pitchFamily="50" charset="-128"/>
              </a:rPr>
              <a:t>再エネ利用</a:t>
            </a:r>
            <a:r>
              <a:rPr lang="ja-JP" altLang="en-US" sz="1400" b="0" i="0" u="none" strike="noStrike" baseline="0" dirty="0">
                <a:effectLst/>
                <a:latin typeface="Meiryo UI" panose="020B0604030504040204" pitchFamily="50" charset="-128"/>
                <a:ea typeface="Meiryo UI" panose="020B0604030504040204" pitchFamily="50" charset="-128"/>
              </a:rPr>
              <a:t>率</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41863238930609448"/>
          <c:y val="2.55250614897452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2597208817481567"/>
          <c:y val="0.16719085217968532"/>
          <c:w val="0.81924401912392442"/>
          <c:h val="0.597319767547554"/>
        </c:manualLayout>
      </c:layout>
      <c:scatterChart>
        <c:scatterStyle val="lineMarker"/>
        <c:varyColors val="0"/>
        <c:ser>
          <c:idx val="0"/>
          <c:order val="0"/>
          <c:tx>
            <c:strRef>
              <c:f>Sheet1!$A$3</c:f>
              <c:strCache>
                <c:ptCount val="1"/>
                <c:pt idx="0">
                  <c:v>再エネ利用率[％]</c:v>
                </c:pt>
              </c:strCache>
            </c:strRef>
          </c:tx>
          <c:spPr>
            <a:ln w="25400" cap="rnd">
              <a:noFill/>
              <a:round/>
            </a:ln>
            <a:effectLst/>
          </c:spPr>
          <c:marker>
            <c:symbol val="circle"/>
            <c:size val="8"/>
            <c:spPr>
              <a:solidFill>
                <a:schemeClr val="accent1"/>
              </a:solidFill>
              <a:ln w="9525">
                <a:solidFill>
                  <a:schemeClr val="accent1"/>
                </a:solidFill>
              </a:ln>
              <a:effectLst/>
            </c:spPr>
          </c:marker>
          <c:dPt>
            <c:idx val="16"/>
            <c:marker>
              <c:symbol val="circle"/>
              <c:size val="14"/>
              <c:spPr>
                <a:pattFill prst="wdUpDiag">
                  <a:fgClr>
                    <a:schemeClr val="accent1"/>
                  </a:fgClr>
                  <a:bgClr>
                    <a:schemeClr val="bg1"/>
                  </a:bgClr>
                </a:pattFill>
                <a:ln w="15875">
                  <a:solidFill>
                    <a:schemeClr val="accent1"/>
                  </a:solidFill>
                </a:ln>
                <a:effectLst/>
              </c:spPr>
            </c:marker>
            <c:bubble3D val="0"/>
            <c:extLst>
              <c:ext xmlns:c16="http://schemas.microsoft.com/office/drawing/2014/chart" uri="{C3380CC4-5D6E-409C-BE32-E72D297353CC}">
                <c16:uniqueId val="{00000000-6CF8-4C10-B736-EADBF12DDF04}"/>
              </c:ext>
            </c:extLst>
          </c:dPt>
          <c:xVal>
            <c:numRef>
              <c:f>Sheet1!$B$2:$R$2</c:f>
              <c:numCache>
                <c:formatCode>0_);[Red]\(0\)</c:formatCode>
                <c:ptCount val="17"/>
                <c:pt idx="0">
                  <c:v>2014</c:v>
                </c:pt>
                <c:pt idx="1">
                  <c:v>2015</c:v>
                </c:pt>
                <c:pt idx="2">
                  <c:v>2016</c:v>
                </c:pt>
                <c:pt idx="3" formatCode="General">
                  <c:v>2017</c:v>
                </c:pt>
                <c:pt idx="4" formatCode="General">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xVal>
          <c:yVal>
            <c:numRef>
              <c:f>Sheet1!$B$3:$R$3</c:f>
              <c:numCache>
                <c:formatCode>General</c:formatCode>
                <c:ptCount val="17"/>
                <c:pt idx="4" formatCode="0.0%">
                  <c:v>0.18846594808851647</c:v>
                </c:pt>
                <c:pt idx="5" formatCode="0.0%">
                  <c:v>0.20821393202642174</c:v>
                </c:pt>
                <c:pt idx="6" formatCode="0.0%">
                  <c:v>0.22671115607736211</c:v>
                </c:pt>
                <c:pt idx="16">
                  <c:v>0.35</c:v>
                </c:pt>
              </c:numCache>
            </c:numRef>
          </c:yVal>
          <c:smooth val="0"/>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axId val="209234840"/>
        <c:axId val="209238760"/>
      </c:scatterChart>
      <c:valAx>
        <c:axId val="209234840"/>
        <c:scaling>
          <c:orientation val="minMax"/>
          <c:max val="203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8760"/>
        <c:crosses val="autoZero"/>
        <c:crossBetween val="midCat"/>
        <c:majorUnit val="4"/>
        <c:minorUnit val="1"/>
      </c:valAx>
      <c:valAx>
        <c:axId val="209238760"/>
        <c:scaling>
          <c:orientation val="minMax"/>
          <c:max val="0.35000000000000003"/>
          <c:min val="0"/>
        </c:scaling>
        <c:delete val="0"/>
        <c:axPos val="l"/>
        <c:numFmt formatCode="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4840"/>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大阪に本社を有する</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en-US" sz="1400" b="0" i="0" u="none" strike="noStrike" baseline="0" dirty="0" smtClean="0">
                <a:effectLst/>
                <a:latin typeface="Meiryo UI" panose="020B0604030504040204" pitchFamily="50" charset="-128"/>
                <a:ea typeface="Meiryo UI" panose="020B0604030504040204" pitchFamily="50" charset="-128"/>
              </a:rPr>
              <a:t>再生可能エネルギー</a:t>
            </a:r>
            <a:r>
              <a:rPr lang="ja-JP" altLang="ja-JP" sz="1400" b="0" i="0" u="none" strike="noStrike" baseline="0" dirty="0" smtClean="0">
                <a:effectLst/>
                <a:latin typeface="Meiryo UI" panose="020B0604030504040204" pitchFamily="50" charset="-128"/>
                <a:ea typeface="Meiryo UI" panose="020B0604030504040204" pitchFamily="50" charset="-128"/>
              </a:rPr>
              <a:t>電気</a:t>
            </a:r>
            <a:r>
              <a:rPr lang="ja-JP" altLang="ja-JP" sz="1400" b="0" i="0" u="none" strike="noStrike" baseline="0" dirty="0">
                <a:effectLst/>
                <a:latin typeface="Meiryo UI" panose="020B0604030504040204" pitchFamily="50" charset="-128"/>
                <a:ea typeface="Meiryo UI" panose="020B0604030504040204" pitchFamily="50" charset="-128"/>
              </a:rPr>
              <a:t>利用表明事</a:t>
            </a:r>
            <a:r>
              <a:rPr lang="ja-JP" altLang="ja-JP" sz="1400" b="0" i="0" u="none" strike="noStrike" baseline="0" dirty="0" smtClean="0">
                <a:effectLst/>
                <a:latin typeface="Meiryo UI" panose="020B0604030504040204" pitchFamily="50" charset="-128"/>
                <a:ea typeface="Meiryo UI" panose="020B0604030504040204" pitchFamily="50" charset="-128"/>
              </a:rPr>
              <a:t>業者</a:t>
            </a:r>
            <a:r>
              <a:rPr lang="ja-JP" altLang="en-US" sz="1400" b="0" i="0" u="none" strike="noStrike" baseline="0" dirty="0" smtClean="0">
                <a:effectLst/>
                <a:latin typeface="Meiryo UI" panose="020B0604030504040204" pitchFamily="50" charset="-128"/>
                <a:ea typeface="Meiryo UI" panose="020B0604030504040204" pitchFamily="50" charset="-128"/>
              </a:rPr>
              <a:t>数</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2106837650966312"/>
          <c:y val="1.08580550014634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274641911522185"/>
          <c:y val="0.22726224497253864"/>
          <c:w val="0.80246968322915091"/>
          <c:h val="0.52339930042554494"/>
        </c:manualLayout>
      </c:layout>
      <c:barChart>
        <c:barDir val="col"/>
        <c:grouping val="clustered"/>
        <c:varyColors val="0"/>
        <c:ser>
          <c:idx val="1"/>
          <c:order val="1"/>
          <c:tx>
            <c:strRef>
              <c:f>Sheet1!$A$3</c:f>
              <c:strCache>
                <c:ptCount val="1"/>
                <c:pt idx="0">
                  <c:v>RE100参画企業</c:v>
                </c:pt>
              </c:strCache>
            </c:strRef>
          </c:tx>
          <c:spPr>
            <a:solidFill>
              <a:srgbClr val="0070C0"/>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General</c:formatCode>
                <c:ptCount val="7"/>
                <c:pt idx="3">
                  <c:v>2</c:v>
                </c:pt>
                <c:pt idx="4">
                  <c:v>2</c:v>
                </c:pt>
                <c:pt idx="5">
                  <c:v>4</c:v>
                </c:pt>
                <c:pt idx="6">
                  <c:v>8</c:v>
                </c:pt>
              </c:numCache>
            </c:numRef>
          </c:val>
          <c:extLst>
            <c:ext xmlns:c16="http://schemas.microsoft.com/office/drawing/2014/chart" uri="{C3380CC4-5D6E-409C-BE32-E72D297353CC}">
              <c16:uniqueId val="{00000001-C91A-4113-88BA-59AF7ECFAD94}"/>
            </c:ext>
          </c:extLst>
        </c:ser>
        <c:ser>
          <c:idx val="2"/>
          <c:order val="2"/>
          <c:tx>
            <c:strRef>
              <c:f>Sheet1!$A$4</c:f>
              <c:strCache>
                <c:ptCount val="1"/>
                <c:pt idx="0">
                  <c:v>SBT認定企業</c:v>
                </c:pt>
              </c:strCache>
            </c:strRef>
          </c:tx>
          <c:spPr>
            <a:pattFill prst="lgCheck">
              <a:fgClr>
                <a:schemeClr val="accent1"/>
              </a:fgClr>
              <a:bgClr>
                <a:schemeClr val="bg1"/>
              </a:bgClr>
            </a:pattFill>
            <a:ln w="25400">
              <a:solidFill>
                <a:srgbClr val="0070C0"/>
              </a:solid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Sheet1!$B$4:$H$4</c:f>
              <c:numCache>
                <c:formatCode>General</c:formatCode>
                <c:ptCount val="7"/>
                <c:pt idx="3">
                  <c:v>1</c:v>
                </c:pt>
                <c:pt idx="4">
                  <c:v>3</c:v>
                </c:pt>
                <c:pt idx="5">
                  <c:v>5</c:v>
                </c:pt>
                <c:pt idx="6">
                  <c:v>10</c:v>
                </c:pt>
              </c:numCache>
            </c:numRef>
          </c:val>
          <c:extLst>
            <c:ext xmlns:c16="http://schemas.microsoft.com/office/drawing/2014/chart" uri="{C3380CC4-5D6E-409C-BE32-E72D297353CC}">
              <c16:uniqueId val="{00000002-C91A-4113-88BA-59AF7ECFAD94}"/>
            </c:ext>
          </c:extLst>
        </c:ser>
        <c:ser>
          <c:idx val="3"/>
          <c:order val="3"/>
          <c:tx>
            <c:strRef>
              <c:f>Sheet1!$A$5</c:f>
              <c:strCache>
                <c:ptCount val="1"/>
                <c:pt idx="0">
                  <c:v>再エネ100宣言参画企業</c:v>
                </c:pt>
              </c:strCache>
            </c:strRef>
          </c:tx>
          <c:spPr>
            <a:pattFill prst="ltHorz">
              <a:fgClr>
                <a:schemeClr val="accent1"/>
              </a:fgClr>
              <a:bgClr>
                <a:schemeClr val="bg1"/>
              </a:bgClr>
            </a:pattFill>
            <a:ln w="25400">
              <a:solidFill>
                <a:srgbClr val="0070C0">
                  <a:alpha val="96000"/>
                </a:srgbClr>
              </a:solid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Sheet1!$B$5:$H$5</c:f>
              <c:numCache>
                <c:formatCode>General</c:formatCode>
                <c:ptCount val="7"/>
                <c:pt idx="5">
                  <c:v>3</c:v>
                </c:pt>
                <c:pt idx="6">
                  <c:v>6</c:v>
                </c:pt>
              </c:numCache>
            </c:numRef>
          </c:val>
          <c:extLst>
            <c:ext xmlns:c16="http://schemas.microsoft.com/office/drawing/2014/chart" uri="{C3380CC4-5D6E-409C-BE32-E72D297353CC}">
              <c16:uniqueId val="{00000001-A153-40F5-AF45-4652D4E1F56E}"/>
            </c:ext>
          </c:extLst>
        </c:ser>
        <c:dLbls>
          <c:showLegendKey val="0"/>
          <c:showVal val="0"/>
          <c:showCatName val="0"/>
          <c:showSerName val="0"/>
          <c:showPercent val="0"/>
          <c:showBubbleSize val="0"/>
        </c:dLbls>
        <c:gapWidth val="150"/>
        <c:axId val="602368496"/>
        <c:axId val="602368824"/>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年度</c:v>
                      </c:pt>
                    </c:strCache>
                  </c:strRef>
                </c:tx>
                <c:spPr>
                  <a:solidFill>
                    <a:schemeClr val="accent1"/>
                  </a:solidFill>
                  <a:ln w="25400">
                    <a:noFill/>
                  </a:ln>
                  <a:effectLst/>
                </c:spPr>
                <c:invertIfNegative val="0"/>
                <c:cat>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pt idx="5">
                        <c:v>2019</c:v>
                      </c:pt>
                      <c:pt idx="6">
                        <c:v>2020</c:v>
                      </c:pt>
                    </c:numCache>
                  </c:numRef>
                </c:cat>
                <c: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pt idx="5">
                        <c:v>2019</c:v>
                      </c:pt>
                      <c:pt idx="6">
                        <c:v>2020</c:v>
                      </c:pt>
                    </c:numCache>
                  </c:numRef>
                </c:val>
                <c:extLst>
                  <c:ext xmlns:c16="http://schemas.microsoft.com/office/drawing/2014/chart" uri="{C3380CC4-5D6E-409C-BE32-E72D297353CC}">
                    <c16:uniqueId val="{00000000-6171-4681-9E68-CE5472CA8015}"/>
                  </c:ext>
                </c:extLst>
              </c15:ser>
            </c15:filteredBarSeries>
          </c:ext>
        </c:extLst>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tickMarkSkip val="1"/>
        <c:noMultiLvlLbl val="1"/>
      </c:catAx>
      <c:valAx>
        <c:axId val="602368824"/>
        <c:scaling>
          <c:orientation val="minMax"/>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legend>
      <c:legendPos val="l"/>
      <c:layout>
        <c:manualLayout>
          <c:xMode val="edge"/>
          <c:yMode val="edge"/>
          <c:x val="0.15458278134163797"/>
          <c:y val="0.2330144944271329"/>
          <c:w val="0.40886401981966547"/>
          <c:h val="0.27034237498218694"/>
        </c:manualLayout>
      </c:layout>
      <c:overlay val="0"/>
      <c:spPr>
        <a:noFill/>
        <a:ln>
          <a:noFill/>
        </a:ln>
        <a:effectLst/>
      </c:spPr>
      <c:txPr>
        <a:bodyPr rot="0" spcFirstLastPara="1" vertOverflow="ellipsis" vert="horz" wrap="square" anchor="ctr" anchorCtr="1"/>
        <a:lstStyle/>
        <a:p>
          <a:pPr>
            <a:lnSpc>
              <a:spcPts val="1000"/>
            </a:lnSpc>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0" i="0" u="none" strike="noStrike" baseline="0" dirty="0">
                <a:effectLst/>
                <a:latin typeface="Meiryo UI" panose="020B0604030504040204" pitchFamily="50" charset="-128"/>
                <a:ea typeface="Meiryo UI" panose="020B0604030504040204" pitchFamily="50" charset="-128"/>
              </a:rPr>
              <a:t>庁舎等において再生可能エネルギー電気を</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ja-JP" sz="1400" b="0" i="0" u="none" strike="noStrike" baseline="0" dirty="0">
                <a:effectLst/>
                <a:latin typeface="Meiryo UI" panose="020B0604030504040204" pitchFamily="50" charset="-128"/>
                <a:ea typeface="Meiryo UI" panose="020B0604030504040204" pitchFamily="50" charset="-128"/>
              </a:rPr>
              <a:t>購入している</a:t>
            </a:r>
            <a:r>
              <a:rPr lang="ja-JP" altLang="en-US" sz="1400" b="0" i="0" u="none" strike="noStrike" baseline="0" dirty="0">
                <a:effectLst/>
                <a:latin typeface="Meiryo UI" panose="020B0604030504040204" pitchFamily="50" charset="-128"/>
                <a:ea typeface="Meiryo UI" panose="020B0604030504040204" pitchFamily="50" charset="-128"/>
              </a:rPr>
              <a:t>府域の自治体</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23802552241251324"/>
          <c:y val="2.1414519458390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17853564657273"/>
          <c:y val="0.22411145462422899"/>
          <c:w val="0.78499489752652363"/>
          <c:h val="0.54343014199990125"/>
        </c:manualLayout>
      </c:layout>
      <c:barChart>
        <c:barDir val="col"/>
        <c:grouping val="clustered"/>
        <c:varyColors val="0"/>
        <c:ser>
          <c:idx val="0"/>
          <c:order val="0"/>
          <c:tx>
            <c:strRef>
              <c:f>Sheet1!$A$3</c:f>
              <c:strCache>
                <c:ptCount val="1"/>
                <c:pt idx="0">
                  <c:v>再生可能エネルギー電気購入府・市町村数</c:v>
                </c:pt>
              </c:strCache>
            </c:strRef>
          </c:tx>
          <c:spPr>
            <a:solidFill>
              <a:schemeClr val="accent1"/>
            </a:solidFill>
            <a:ln w="25400">
              <a:noFill/>
            </a:ln>
            <a:effectLst/>
          </c:spPr>
          <c:invertIfNegative val="0"/>
          <c:cat>
            <c:numRef>
              <c:f>Sheet1!$B$2:$I$2</c:f>
              <c:numCache>
                <c:formatCode>0_);[Red]\(0\)</c:formatCode>
                <c:ptCount val="8"/>
                <c:pt idx="0">
                  <c:v>2014</c:v>
                </c:pt>
                <c:pt idx="1">
                  <c:v>2015</c:v>
                </c:pt>
                <c:pt idx="2">
                  <c:v>2016</c:v>
                </c:pt>
                <c:pt idx="3">
                  <c:v>2017</c:v>
                </c:pt>
                <c:pt idx="4">
                  <c:v>2018</c:v>
                </c:pt>
                <c:pt idx="5">
                  <c:v>2019</c:v>
                </c:pt>
                <c:pt idx="6">
                  <c:v>2020</c:v>
                </c:pt>
                <c:pt idx="7">
                  <c:v>2021</c:v>
                </c:pt>
              </c:numCache>
            </c:numRef>
          </c:cat>
          <c:val>
            <c:numRef>
              <c:f>Sheet1!$B$3:$I$3</c:f>
              <c:numCache>
                <c:formatCode>General</c:formatCode>
                <c:ptCount val="8"/>
                <c:pt idx="4" formatCode="#,##0_);[Red]\(#,##0\)">
                  <c:v>1</c:v>
                </c:pt>
                <c:pt idx="5" formatCode="#,##0_);[Red]\(#,##0\)">
                  <c:v>1</c:v>
                </c:pt>
                <c:pt idx="6" formatCode="0_);[Red]\(0\)">
                  <c:v>2</c:v>
                </c:pt>
                <c:pt idx="7" formatCode="0_);[Red]\(0\)">
                  <c:v>3</c:v>
                </c:pt>
              </c:numCache>
            </c:numRef>
          </c:val>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
          <c:min val="0"/>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baseline="0" dirty="0">
                <a:effectLst/>
                <a:latin typeface="Meiryo UI" panose="020B0604030504040204" pitchFamily="50" charset="-128"/>
                <a:ea typeface="Meiryo UI" panose="020B0604030504040204" pitchFamily="50" charset="-128"/>
              </a:rPr>
              <a:t>非住宅建築物に占める新築</a:t>
            </a:r>
            <a:r>
              <a:rPr lang="en-US" altLang="ja-JP" sz="1400" b="0" i="0" baseline="0" dirty="0">
                <a:effectLst/>
                <a:latin typeface="Meiryo UI" panose="020B0604030504040204" pitchFamily="50" charset="-128"/>
                <a:ea typeface="Meiryo UI" panose="020B0604030504040204" pitchFamily="50" charset="-128"/>
              </a:rPr>
              <a:t>ZEB</a:t>
            </a:r>
            <a:r>
              <a:rPr lang="ja-JP" altLang="en-US" sz="1400" b="0" i="0" baseline="0" dirty="0">
                <a:effectLst/>
                <a:latin typeface="Meiryo UI" panose="020B0604030504040204" pitchFamily="50" charset="-128"/>
                <a:ea typeface="Meiryo UI" panose="020B0604030504040204" pitchFamily="50" charset="-128"/>
              </a:rPr>
              <a:t>の割合</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21193675457002942"/>
          <c:y val="3.6010034818863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173592369383211"/>
          <c:y val="0.20494800987339376"/>
          <c:w val="0.81348018360490804"/>
          <c:h val="0.52707939005131865"/>
        </c:manualLayout>
      </c:layout>
      <c:scatterChart>
        <c:scatterStyle val="lineMarker"/>
        <c:varyColors val="0"/>
        <c:ser>
          <c:idx val="0"/>
          <c:order val="0"/>
          <c:tx>
            <c:strRef>
              <c:f>Sheet1!$A$3</c:f>
              <c:strCache>
                <c:ptCount val="1"/>
                <c:pt idx="0">
                  <c:v>新築ZEB割合[％]</c:v>
                </c:pt>
              </c:strCache>
            </c:strRef>
          </c:tx>
          <c:spPr>
            <a:ln w="25400" cap="rnd">
              <a:noFill/>
              <a:round/>
            </a:ln>
            <a:effectLst/>
          </c:spPr>
          <c:marker>
            <c:symbol val="circle"/>
            <c:size val="8"/>
            <c:spPr>
              <a:noFill/>
              <a:ln w="9525">
                <a:solidFill>
                  <a:schemeClr val="accent1"/>
                </a:solidFill>
              </a:ln>
              <a:effectLst/>
            </c:spPr>
          </c:marker>
          <c:dPt>
            <c:idx val="0"/>
            <c:marker>
              <c:symbol val="circle"/>
              <c:size val="8"/>
              <c:spPr>
                <a:noFill/>
                <a:ln w="9525">
                  <a:solidFill>
                    <a:schemeClr val="accent1"/>
                  </a:solidFill>
                </a:ln>
                <a:effectLst/>
              </c:spPr>
            </c:marker>
            <c:bubble3D val="0"/>
            <c:extLst>
              <c:ext xmlns:c16="http://schemas.microsoft.com/office/drawing/2014/chart" uri="{C3380CC4-5D6E-409C-BE32-E72D297353CC}">
                <c16:uniqueId val="{00000000-42C6-4392-83AB-EFBE536D2A65}"/>
              </c:ext>
            </c:extLst>
          </c:dPt>
          <c:dPt>
            <c:idx val="1"/>
            <c:marker>
              <c:symbol val="circle"/>
              <c:size val="8"/>
              <c:spPr>
                <a:noFill/>
                <a:ln w="9525">
                  <a:solidFill>
                    <a:schemeClr val="accent1"/>
                  </a:solidFill>
                </a:ln>
                <a:effectLst/>
              </c:spPr>
            </c:marker>
            <c:bubble3D val="0"/>
            <c:extLst>
              <c:ext xmlns:c16="http://schemas.microsoft.com/office/drawing/2014/chart" uri="{C3380CC4-5D6E-409C-BE32-E72D297353CC}">
                <c16:uniqueId val="{00000001-42C6-4392-83AB-EFBE536D2A65}"/>
              </c:ext>
            </c:extLst>
          </c:dPt>
          <c:dPt>
            <c:idx val="2"/>
            <c:marker>
              <c:symbol val="circle"/>
              <c:size val="8"/>
              <c:spPr>
                <a:noFill/>
                <a:ln w="9525">
                  <a:solidFill>
                    <a:schemeClr val="accent1"/>
                  </a:solidFill>
                </a:ln>
                <a:effectLst/>
              </c:spPr>
            </c:marker>
            <c:bubble3D val="0"/>
            <c:extLst>
              <c:ext xmlns:c16="http://schemas.microsoft.com/office/drawing/2014/chart" uri="{C3380CC4-5D6E-409C-BE32-E72D297353CC}">
                <c16:uniqueId val="{00000002-42C6-4392-83AB-EFBE536D2A65}"/>
              </c:ext>
            </c:extLst>
          </c:dPt>
          <c:dPt>
            <c:idx val="3"/>
            <c:marker>
              <c:symbol val="circle"/>
              <c:size val="8"/>
              <c:spPr>
                <a:noFill/>
                <a:ln w="9525">
                  <a:solidFill>
                    <a:schemeClr val="accent1"/>
                  </a:solidFill>
                </a:ln>
                <a:effectLst/>
              </c:spPr>
            </c:marker>
            <c:bubble3D val="0"/>
            <c:extLst>
              <c:ext xmlns:c16="http://schemas.microsoft.com/office/drawing/2014/chart" uri="{C3380CC4-5D6E-409C-BE32-E72D297353CC}">
                <c16:uniqueId val="{00000003-42C6-4392-83AB-EFBE536D2A65}"/>
              </c:ext>
            </c:extLst>
          </c:dPt>
          <c:xVal>
            <c:numRef>
              <c:f>Sheet1!$B$2:$Q$2</c:f>
              <c:numCache>
                <c:formatCode>0_);[Red]\(0\)</c:formatCode>
                <c:ptCount val="16"/>
                <c:pt idx="0">
                  <c:v>2016</c:v>
                </c:pt>
                <c:pt idx="1">
                  <c:v>2017</c:v>
                </c:pt>
                <c:pt idx="2">
                  <c:v>2018</c:v>
                </c:pt>
                <c:pt idx="3">
                  <c:v>2019</c:v>
                </c:pt>
                <c:pt idx="4">
                  <c:v>2020</c:v>
                </c:pt>
              </c:numCache>
            </c:numRef>
          </c:xVal>
          <c:yVal>
            <c:numRef>
              <c:f>Sheet1!$B$3:$Q$3</c:f>
              <c:numCache>
                <c:formatCode>#,##0_);[Red]\(#,##0\)</c:formatCode>
                <c:ptCount val="16"/>
                <c:pt idx="0">
                  <c:v>5.0971751784011317E-2</c:v>
                </c:pt>
                <c:pt idx="1">
                  <c:v>0.25569278270937862</c:v>
                </c:pt>
                <c:pt idx="2">
                  <c:v>0.13983186481796586</c:v>
                </c:pt>
                <c:pt idx="3">
                  <c:v>0.2534452716616506</c:v>
                </c:pt>
                <c:pt idx="4">
                  <c:v>0.4239753928007316</c:v>
                </c:pt>
              </c:numCache>
            </c:numRef>
          </c:yVal>
          <c:smooth val="0"/>
          <c:extLst>
            <c:ext xmlns:c16="http://schemas.microsoft.com/office/drawing/2014/chart" uri="{C3380CC4-5D6E-409C-BE32-E72D297353CC}">
              <c16:uniqueId val="{00000004-42C6-4392-83AB-EFBE536D2A65}"/>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majorUnit val="0.1"/>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dirty="0">
                <a:latin typeface="Meiryo UI" panose="020B0604030504040204" pitchFamily="50" charset="-128"/>
                <a:ea typeface="Meiryo UI" panose="020B0604030504040204" pitchFamily="50" charset="-128"/>
              </a:rPr>
              <a:t>府内総生産（建設業、製造業、農林水産業、</a:t>
            </a:r>
            <a:endParaRPr lang="en-US" altLang="ja-JP" sz="1400" dirty="0">
              <a:latin typeface="Meiryo UI" panose="020B0604030504040204" pitchFamily="50" charset="-128"/>
              <a:ea typeface="Meiryo UI" panose="020B0604030504040204" pitchFamily="50" charset="-128"/>
            </a:endParaRPr>
          </a:p>
          <a:p>
            <a:pPr>
              <a:defRPr sz="1400"/>
            </a:pPr>
            <a:r>
              <a:rPr lang="ja-JP" altLang="en-US" sz="1400" dirty="0">
                <a:latin typeface="Meiryo UI" panose="020B0604030504040204" pitchFamily="50" charset="-128"/>
                <a:ea typeface="Meiryo UI" panose="020B0604030504040204" pitchFamily="50" charset="-128"/>
              </a:rPr>
              <a:t>鉱業）あたりのエネルギー消費量</a:t>
            </a:r>
            <a:endParaRPr lang="en-US" altLang="zh-TW" sz="1400" dirty="0"/>
          </a:p>
        </c:rich>
      </c:tx>
      <c:layout>
        <c:manualLayout>
          <c:xMode val="edge"/>
          <c:yMode val="edge"/>
          <c:x val="0.23568059761760549"/>
          <c:y val="1.64936725012491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870139309509385"/>
          <c:y val="0.21418689603694063"/>
          <c:w val="0.76245507773066823"/>
          <c:h val="0.51784060164241907"/>
        </c:manualLayout>
      </c:layout>
      <c:scatterChart>
        <c:scatterStyle val="lineMarker"/>
        <c:varyColors val="0"/>
        <c:ser>
          <c:idx val="0"/>
          <c:order val="0"/>
          <c:tx>
            <c:strRef>
              <c:f>Sheet1!$A$3</c:f>
              <c:strCache>
                <c:ptCount val="1"/>
                <c:pt idx="0">
                  <c:v>総生産あたりのエネルギー消費量</c:v>
                </c:pt>
              </c:strCache>
            </c:strRef>
          </c:tx>
          <c:spPr>
            <a:ln w="25400" cap="rnd">
              <a:noFill/>
              <a:round/>
            </a:ln>
            <a:effectLst/>
          </c:spPr>
          <c:marker>
            <c:symbol val="circle"/>
            <c:size val="8"/>
            <c:spPr>
              <a:solidFill>
                <a:schemeClr val="accent1"/>
              </a:solidFill>
              <a:ln w="9525">
                <a:solidFill>
                  <a:schemeClr val="accent1"/>
                </a:solidFill>
              </a:ln>
              <a:effectLst/>
            </c:spPr>
          </c:marker>
          <c:xVal>
            <c:numRef>
              <c:f>Sheet1!$B$2:$S$2</c:f>
              <c:numCache>
                <c:formatCode>0_);[Red]\(0\)</c:formatCode>
                <c:ptCount val="18"/>
                <c:pt idx="0">
                  <c:v>2014</c:v>
                </c:pt>
                <c:pt idx="1">
                  <c:v>2015</c:v>
                </c:pt>
                <c:pt idx="2">
                  <c:v>2016</c:v>
                </c:pt>
                <c:pt idx="3">
                  <c:v>2017</c:v>
                </c:pt>
                <c:pt idx="4">
                  <c:v>2018</c:v>
                </c:pt>
              </c:numCache>
            </c:numRef>
          </c:xVal>
          <c:yVal>
            <c:numRef>
              <c:f>Sheet1!$B$3:$S$3</c:f>
              <c:numCache>
                <c:formatCode>#,##0_);[Red]\(#,##0\)</c:formatCode>
                <c:ptCount val="18"/>
                <c:pt idx="0">
                  <c:v>19972</c:v>
                </c:pt>
                <c:pt idx="1">
                  <c:v>19247</c:v>
                </c:pt>
                <c:pt idx="2">
                  <c:v>19871</c:v>
                </c:pt>
                <c:pt idx="3">
                  <c:v>18096</c:v>
                </c:pt>
                <c:pt idx="4">
                  <c:v>18185</c:v>
                </c:pt>
              </c:numCache>
            </c:numRef>
          </c:yVal>
          <c:smooth val="0"/>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0_);[Red]\(#,##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府内総生産（第</a:t>
            </a:r>
            <a:r>
              <a:rPr lang="en-US" altLang="ja-JP" sz="1400" b="0" i="0" u="none" strike="noStrike" baseline="0" dirty="0">
                <a:effectLst/>
                <a:latin typeface="Meiryo UI" panose="020B0604030504040204" pitchFamily="50" charset="-128"/>
                <a:ea typeface="Meiryo UI" panose="020B0604030504040204" pitchFamily="50" charset="-128"/>
              </a:rPr>
              <a:t>3</a:t>
            </a:r>
            <a:r>
              <a:rPr lang="ja-JP" altLang="en-US" sz="1400" b="0" i="0" u="none" strike="noStrike" baseline="0" dirty="0">
                <a:effectLst/>
                <a:latin typeface="Meiryo UI" panose="020B0604030504040204" pitchFamily="50" charset="-128"/>
                <a:ea typeface="Meiryo UI" panose="020B0604030504040204" pitchFamily="50" charset="-128"/>
              </a:rPr>
              <a:t>次産業）あたりの</a:t>
            </a:r>
            <a:endParaRPr lang="en-US" altLang="ja-JP" sz="1400" b="0" i="0" u="none" strike="noStrike" baseline="0" dirty="0">
              <a:effectLst/>
              <a:latin typeface="Meiryo UI" panose="020B0604030504040204" pitchFamily="50" charset="-128"/>
              <a:ea typeface="Meiryo UI" panose="020B0604030504040204" pitchFamily="50" charset="-128"/>
            </a:endParaRPr>
          </a:p>
          <a:p>
            <a:pPr>
              <a:defRPr sz="1400"/>
            </a:pPr>
            <a:r>
              <a:rPr lang="ja-JP" altLang="en-US" sz="1400" b="0" i="0" u="none" strike="noStrike" baseline="0" dirty="0">
                <a:effectLst/>
                <a:latin typeface="Meiryo UI" panose="020B0604030504040204" pitchFamily="50" charset="-128"/>
                <a:ea typeface="Meiryo UI" panose="020B0604030504040204" pitchFamily="50" charset="-128"/>
              </a:rPr>
              <a:t>エネルギー消費量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1082473736768768"/>
          <c:y val="1.2702337230050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932944894191598"/>
          <c:y val="0.2135988632299958"/>
          <c:w val="0.7618269746752"/>
          <c:h val="0.51156012706337961"/>
        </c:manualLayout>
      </c:layout>
      <c:scatterChart>
        <c:scatterStyle val="lineMarker"/>
        <c:varyColors val="0"/>
        <c:ser>
          <c:idx val="0"/>
          <c:order val="0"/>
          <c:tx>
            <c:strRef>
              <c:f>Sheet1!$A$3</c:f>
              <c:strCache>
                <c:ptCount val="1"/>
                <c:pt idx="0">
                  <c:v>第3次産業あたりのエネルギー消費量[MJ/百万円]</c:v>
                </c:pt>
              </c:strCache>
            </c:strRef>
          </c:tx>
          <c:spPr>
            <a:ln w="25400" cap="rnd">
              <a:noFill/>
              <a:round/>
            </a:ln>
            <a:effectLst/>
          </c:spPr>
          <c:marker>
            <c:symbol val="circle"/>
            <c:size val="8"/>
            <c:spPr>
              <a:solidFill>
                <a:schemeClr val="accent1"/>
              </a:solidFill>
              <a:ln w="9525">
                <a:solidFill>
                  <a:schemeClr val="accent1"/>
                </a:solidFill>
              </a:ln>
              <a:effectLst/>
            </c:spPr>
          </c:marker>
          <c:xVal>
            <c:numRef>
              <c:f>Sheet1!$B$2:$O$2</c:f>
              <c:numCache>
                <c:formatCode>0_);[Red]\(0\)</c:formatCode>
                <c:ptCount val="14"/>
                <c:pt idx="0">
                  <c:v>2014</c:v>
                </c:pt>
                <c:pt idx="1">
                  <c:v>2015</c:v>
                </c:pt>
                <c:pt idx="2">
                  <c:v>2016</c:v>
                </c:pt>
                <c:pt idx="3">
                  <c:v>2017</c:v>
                </c:pt>
                <c:pt idx="4" formatCode="General">
                  <c:v>2018</c:v>
                </c:pt>
              </c:numCache>
            </c:numRef>
          </c:xVal>
          <c:yVal>
            <c:numRef>
              <c:f>Sheet1!$B$3:$O$3</c:f>
              <c:numCache>
                <c:formatCode>#,##0_);[Red]\(#,##0\)</c:formatCode>
                <c:ptCount val="14"/>
                <c:pt idx="0">
                  <c:v>5683</c:v>
                </c:pt>
                <c:pt idx="1">
                  <c:v>5240</c:v>
                </c:pt>
                <c:pt idx="2">
                  <c:v>4660</c:v>
                </c:pt>
                <c:pt idx="3" formatCode="General">
                  <c:v>4605</c:v>
                </c:pt>
                <c:pt idx="4" formatCode="General">
                  <c:v>4643</c:v>
                </c:pt>
              </c:numCache>
            </c:numRef>
          </c:yVal>
          <c:smooth val="0"/>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ajorUnit val="1"/>
        <c:minorUnit val="1"/>
      </c:val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400" b="0" i="0" u="none" strike="noStrike" baseline="0" dirty="0">
                <a:effectLst/>
                <a:latin typeface="Meiryo UI" panose="020B0604030504040204" pitchFamily="50" charset="-128"/>
                <a:ea typeface="Meiryo UI" panose="020B0604030504040204" pitchFamily="50" charset="-128"/>
              </a:rPr>
              <a:t>1</a:t>
            </a:r>
            <a:r>
              <a:rPr lang="ja-JP" altLang="en-US" sz="1400" b="0" i="0" u="none" strike="noStrike" baseline="0" dirty="0">
                <a:effectLst/>
                <a:latin typeface="Meiryo UI" panose="020B0604030504040204" pitchFamily="50" charset="-128"/>
                <a:ea typeface="Meiryo UI" panose="020B0604030504040204" pitchFamily="50" charset="-128"/>
              </a:rPr>
              <a:t>世帯・</a:t>
            </a:r>
            <a:r>
              <a:rPr lang="en-US" altLang="ja-JP" sz="1400" b="0" i="0" u="none" strike="noStrike" baseline="0" dirty="0">
                <a:effectLst/>
                <a:latin typeface="Meiryo UI" panose="020B0604030504040204" pitchFamily="50" charset="-128"/>
                <a:ea typeface="Meiryo UI" panose="020B0604030504040204" pitchFamily="50" charset="-128"/>
              </a:rPr>
              <a:t>1</a:t>
            </a:r>
            <a:r>
              <a:rPr lang="ja-JP" altLang="en-US" sz="1400" b="0" i="0" u="none" strike="noStrike" baseline="0" dirty="0">
                <a:effectLst/>
                <a:latin typeface="Meiryo UI" panose="020B0604030504040204" pitchFamily="50" charset="-128"/>
                <a:ea typeface="Meiryo UI" panose="020B0604030504040204" pitchFamily="50" charset="-128"/>
              </a:rPr>
              <a:t>人あたりのエネルギー消費量</a:t>
            </a:r>
            <a:endParaRPr lang="en-US" altLang="ja-JP" sz="1400" b="0" i="0" u="none" strike="noStrike" baseline="0" dirty="0">
              <a:effectLst/>
              <a:latin typeface="Meiryo UI" panose="020B0604030504040204" pitchFamily="50" charset="-128"/>
              <a:ea typeface="Meiryo UI" panose="020B0604030504040204" pitchFamily="50" charset="-128"/>
            </a:endParaRPr>
          </a:p>
        </c:rich>
      </c:tx>
      <c:layout>
        <c:manualLayout>
          <c:xMode val="edge"/>
          <c:yMode val="edge"/>
          <c:x val="0.21663957672829268"/>
          <c:y val="1.78539503146907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671977711634191"/>
          <c:y val="0.19759334321600677"/>
          <c:w val="0.81234876075986451"/>
          <c:h val="0.53887032475650187"/>
        </c:manualLayout>
      </c:layout>
      <c:scatterChart>
        <c:scatterStyle val="lineMarker"/>
        <c:varyColors val="0"/>
        <c:ser>
          <c:idx val="1"/>
          <c:order val="1"/>
          <c:tx>
            <c:strRef>
              <c:f>Sheet1!$A$3</c:f>
              <c:strCache>
                <c:ptCount val="1"/>
                <c:pt idx="0">
                  <c:v>1世帯あたり</c:v>
                </c:pt>
              </c:strCache>
            </c:strRef>
          </c:tx>
          <c:spPr>
            <a:ln w="25400" cap="rnd">
              <a:noFill/>
              <a:round/>
            </a:ln>
            <a:effectLst/>
          </c:spPr>
          <c:marker>
            <c:symbol val="circle"/>
            <c:size val="7"/>
            <c:spPr>
              <a:solidFill>
                <a:schemeClr val="accent1"/>
              </a:solidFill>
              <a:ln w="9525">
                <a:solidFill>
                  <a:schemeClr val="bg1">
                    <a:lumMod val="50000"/>
                  </a:schemeClr>
                </a:solidFill>
              </a:ln>
              <a:effectLst/>
            </c:spPr>
          </c:marker>
          <c:xVal>
            <c:numRef>
              <c:f>Sheet1!$B$2:$H$2</c:f>
              <c:numCache>
                <c:formatCode>0_);[Red]\(0\)</c:formatCode>
                <c:ptCount val="7"/>
                <c:pt idx="0">
                  <c:v>2014</c:v>
                </c:pt>
                <c:pt idx="1">
                  <c:v>2015</c:v>
                </c:pt>
                <c:pt idx="2">
                  <c:v>2016</c:v>
                </c:pt>
                <c:pt idx="3">
                  <c:v>2017</c:v>
                </c:pt>
                <c:pt idx="4">
                  <c:v>2018</c:v>
                </c:pt>
              </c:numCache>
            </c:numRef>
          </c:xVal>
          <c:yVal>
            <c:numRef>
              <c:f>Sheet1!$B$3:$H$3</c:f>
              <c:numCache>
                <c:formatCode>General</c:formatCode>
                <c:ptCount val="7"/>
                <c:pt idx="0">
                  <c:v>32.200000000000003</c:v>
                </c:pt>
                <c:pt idx="1">
                  <c:v>30.9</c:v>
                </c:pt>
                <c:pt idx="2">
                  <c:v>31.5</c:v>
                </c:pt>
                <c:pt idx="3">
                  <c:v>32.9</c:v>
                </c:pt>
                <c:pt idx="4">
                  <c:v>31</c:v>
                </c:pt>
              </c:numCache>
            </c:numRef>
          </c:yVal>
          <c:smooth val="0"/>
          <c:extLst>
            <c:ext xmlns:c16="http://schemas.microsoft.com/office/drawing/2014/chart" uri="{C3380CC4-5D6E-409C-BE32-E72D297353CC}">
              <c16:uniqueId val="{00000001-C91A-4113-88BA-59AF7ECFAD94}"/>
            </c:ext>
          </c:extLst>
        </c:ser>
        <c:ser>
          <c:idx val="2"/>
          <c:order val="2"/>
          <c:tx>
            <c:strRef>
              <c:f>Sheet1!$A$4</c:f>
              <c:strCache>
                <c:ptCount val="1"/>
                <c:pt idx="0">
                  <c:v>1人あたり</c:v>
                </c:pt>
              </c:strCache>
            </c:strRef>
          </c:tx>
          <c:spPr>
            <a:ln w="25400" cap="rnd">
              <a:noFill/>
              <a:round/>
            </a:ln>
            <a:effectLst/>
          </c:spPr>
          <c:marker>
            <c:symbol val="square"/>
            <c:size val="7"/>
            <c:spPr>
              <a:solidFill>
                <a:schemeClr val="accent1"/>
              </a:solidFill>
              <a:ln w="9525">
                <a:solidFill>
                  <a:srgbClr val="0070C0"/>
                </a:solidFill>
              </a:ln>
              <a:effectLst/>
            </c:spPr>
          </c:marker>
          <c:xVal>
            <c:numRef>
              <c:f>Sheet1!$B$2:$H$2</c:f>
              <c:numCache>
                <c:formatCode>0_);[Red]\(0\)</c:formatCode>
                <c:ptCount val="7"/>
                <c:pt idx="0">
                  <c:v>2014</c:v>
                </c:pt>
                <c:pt idx="1">
                  <c:v>2015</c:v>
                </c:pt>
                <c:pt idx="2">
                  <c:v>2016</c:v>
                </c:pt>
                <c:pt idx="3">
                  <c:v>2017</c:v>
                </c:pt>
                <c:pt idx="4">
                  <c:v>2018</c:v>
                </c:pt>
              </c:numCache>
            </c:numRef>
          </c:xVal>
          <c:yVal>
            <c:numRef>
              <c:f>Sheet1!$B$4:$H$4</c:f>
              <c:numCache>
                <c:formatCode>General</c:formatCode>
                <c:ptCount val="7"/>
                <c:pt idx="0">
                  <c:v>14.2</c:v>
                </c:pt>
                <c:pt idx="1">
                  <c:v>13.7</c:v>
                </c:pt>
                <c:pt idx="2">
                  <c:v>14.1</c:v>
                </c:pt>
                <c:pt idx="3">
                  <c:v>14.9</c:v>
                </c:pt>
                <c:pt idx="4">
                  <c:v>14.2</c:v>
                </c:pt>
              </c:numCache>
            </c:numRef>
          </c:yVal>
          <c:smooth val="0"/>
          <c:extLst>
            <c:ext xmlns:c16="http://schemas.microsoft.com/office/drawing/2014/chart" uri="{C3380CC4-5D6E-409C-BE32-E72D297353CC}">
              <c16:uniqueId val="{00000002-C91A-4113-88BA-59AF7ECFAD94}"/>
            </c:ext>
          </c:extLst>
        </c:ser>
        <c:dLbls>
          <c:showLegendKey val="0"/>
          <c:showVal val="0"/>
          <c:showCatName val="0"/>
          <c:showSerName val="0"/>
          <c:showPercent val="0"/>
          <c:showBubbleSize val="0"/>
        </c:dLbls>
        <c:axId val="602368496"/>
        <c:axId val="602368824"/>
        <c:extLst>
          <c:ext xmlns:c15="http://schemas.microsoft.com/office/drawing/2012/chart" uri="{02D57815-91ED-43cb-92C2-25804820EDAC}">
            <c15:filteredScatterSeries>
              <c15:ser>
                <c:idx val="0"/>
                <c:order val="0"/>
                <c:tx>
                  <c:strRef>
                    <c:extLst>
                      <c:ext uri="{02D57815-91ED-43cb-92C2-25804820EDAC}">
                        <c15:formulaRef>
                          <c15:sqref>Sheet1!$A$2</c15:sqref>
                        </c15:formulaRef>
                      </c:ext>
                    </c:extLst>
                    <c:strCache>
                      <c:ptCount val="1"/>
                      <c:pt idx="0">
                        <c:v>年度</c:v>
                      </c:pt>
                    </c:strCache>
                  </c:strRef>
                </c:tx>
                <c:spPr>
                  <a:ln w="25400" cap="rnd">
                    <a:noFill/>
                    <a:round/>
                  </a:ln>
                  <a:effectLst/>
                </c:spPr>
                <c:marker>
                  <c:symbol val="circle"/>
                  <c:size val="8"/>
                  <c:spPr>
                    <a:solidFill>
                      <a:schemeClr val="accent1"/>
                    </a:solidFill>
                    <a:ln w="9525">
                      <a:solidFill>
                        <a:schemeClr val="accent1"/>
                      </a:solidFill>
                    </a:ln>
                    <a:effectLst/>
                  </c:spPr>
                </c:marker>
                <c:x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numCache>
                  </c:numRef>
                </c:xVal>
                <c:yVal>
                  <c:numRef>
                    <c:extLst>
                      <c:ext uri="{02D57815-91ED-43cb-92C2-25804820EDAC}">
                        <c15:formulaRef>
                          <c15:sqref>Sheet1!$B$2:$H$2</c15:sqref>
                        </c15:formulaRef>
                      </c:ext>
                    </c:extLst>
                    <c:numCache>
                      <c:formatCode>0_);[Red]\(0\)</c:formatCode>
                      <c:ptCount val="7"/>
                      <c:pt idx="0">
                        <c:v>2014</c:v>
                      </c:pt>
                      <c:pt idx="1">
                        <c:v>2015</c:v>
                      </c:pt>
                      <c:pt idx="2">
                        <c:v>2016</c:v>
                      </c:pt>
                      <c:pt idx="3">
                        <c:v>2017</c:v>
                      </c:pt>
                      <c:pt idx="4">
                        <c:v>2018</c:v>
                      </c:pt>
                    </c:numCache>
                  </c:numRef>
                </c:yVal>
                <c:smooth val="0"/>
                <c:extLst>
                  <c:ext xmlns:c16="http://schemas.microsoft.com/office/drawing/2014/chart" uri="{C3380CC4-5D6E-409C-BE32-E72D297353CC}">
                    <c16:uniqueId val="{00000000-6171-4681-9E68-CE5472CA8015}"/>
                  </c:ext>
                </c:extLst>
              </c15:ser>
            </c15:filteredScatterSeries>
          </c:ext>
        </c:extLst>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ajorUnit val="1"/>
        <c:minorUnit val="1"/>
      </c:valAx>
      <c:valAx>
        <c:axId val="60236882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legend>
      <c:legendPos val="l"/>
      <c:layout>
        <c:manualLayout>
          <c:xMode val="edge"/>
          <c:yMode val="edge"/>
          <c:x val="0.7001758244386006"/>
          <c:y val="0.55820378357482447"/>
          <c:w val="0.24854570095852108"/>
          <c:h val="0.174721656078027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latin typeface="Meiryo UI" panose="020B0604030504040204" pitchFamily="50" charset="-128"/>
                <a:ea typeface="Meiryo UI" panose="020B0604030504040204" pitchFamily="50" charset="-128"/>
              </a:rPr>
              <a:t>事業用</a:t>
            </a:r>
            <a:r>
              <a:rPr lang="ja-JP" altLang="en-US" dirty="0" smtClean="0">
                <a:solidFill>
                  <a:schemeClr val="tx1"/>
                </a:solidFill>
                <a:latin typeface="Meiryo UI" panose="020B0604030504040204" pitchFamily="50" charset="-128"/>
                <a:ea typeface="Meiryo UI" panose="020B0604030504040204" pitchFamily="50" charset="-128"/>
              </a:rPr>
              <a:t>コージェネレーション</a:t>
            </a:r>
            <a:r>
              <a:rPr lang="ja-JP" altLang="en-US" dirty="0">
                <a:solidFill>
                  <a:schemeClr val="tx1"/>
                </a:solidFill>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燃料電池導入量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1949244504019429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077305406894859"/>
          <c:y val="0.16605419961097337"/>
          <c:w val="0.7803832977189763"/>
          <c:h val="0.58297629532396877"/>
        </c:manualLayout>
      </c:layout>
      <c:barChart>
        <c:barDir val="col"/>
        <c:grouping val="clustered"/>
        <c:varyColors val="0"/>
        <c:ser>
          <c:idx val="0"/>
          <c:order val="0"/>
          <c:tx>
            <c:strRef>
              <c:f>Sheet1!$A$3</c:f>
              <c:strCache>
                <c:ptCount val="1"/>
                <c:pt idx="0">
                  <c:v>事業用コジェネレーション、燃料電池導入量[kW]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 </c:formatCode>
                <c:ptCount val="7"/>
                <c:pt idx="0">
                  <c:v>551.62</c:v>
                </c:pt>
                <c:pt idx="1">
                  <c:v>535.56200000000001</c:v>
                </c:pt>
                <c:pt idx="2">
                  <c:v>522.92700000000002</c:v>
                </c:pt>
                <c:pt idx="3">
                  <c:v>522.40700000000004</c:v>
                </c:pt>
                <c:pt idx="4">
                  <c:v>517.48410000000001</c:v>
                </c:pt>
                <c:pt idx="5">
                  <c:v>500.89600000000002</c:v>
                </c:pt>
                <c:pt idx="6">
                  <c:v>506.61900000000003</c:v>
                </c:pt>
              </c:numCache>
            </c:numRef>
          </c:val>
          <c:extLst>
            <c:ext xmlns:c16="http://schemas.microsoft.com/office/drawing/2014/chart" uri="{C3380CC4-5D6E-409C-BE32-E72D297353CC}">
              <c16:uniqueId val="{00000000-2978-46C4-B54A-9CDCD12FBBDB}"/>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0_ "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b="0" i="0" baseline="0" dirty="0">
                <a:effectLst/>
                <a:latin typeface="Meiryo UI" panose="020B0604030504040204" pitchFamily="50" charset="-128"/>
                <a:ea typeface="Meiryo UI" panose="020B0604030504040204" pitchFamily="50" charset="-128"/>
              </a:rPr>
              <a:t>新築注文住宅に占める</a:t>
            </a:r>
            <a:r>
              <a:rPr lang="en-US" altLang="ja-JP" sz="1400" b="0" i="0" baseline="0" dirty="0">
                <a:effectLst/>
                <a:latin typeface="Meiryo UI" panose="020B0604030504040204" pitchFamily="50" charset="-128"/>
                <a:ea typeface="Meiryo UI" panose="020B0604030504040204" pitchFamily="50" charset="-128"/>
              </a:rPr>
              <a:t>ZEH</a:t>
            </a:r>
            <a:r>
              <a:rPr lang="ja-JP" altLang="en-US" sz="1400" b="0" i="0" baseline="0" dirty="0">
                <a:effectLst/>
                <a:latin typeface="Meiryo UI" panose="020B0604030504040204" pitchFamily="50" charset="-128"/>
                <a:ea typeface="Meiryo UI" panose="020B0604030504040204" pitchFamily="50" charset="-128"/>
              </a:rPr>
              <a:t>の割合</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28902200686452656"/>
          <c:y val="2.337100379608408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613729053099133"/>
          <c:y val="0.17135843419261976"/>
          <c:w val="0.76758328285887345"/>
          <c:h val="0.59022806761465141"/>
        </c:manualLayout>
      </c:layout>
      <c:scatterChart>
        <c:scatterStyle val="lineMarker"/>
        <c:varyColors val="0"/>
        <c:ser>
          <c:idx val="0"/>
          <c:order val="0"/>
          <c:tx>
            <c:strRef>
              <c:f>Sheet1!$A$3</c:f>
              <c:strCache>
                <c:ptCount val="1"/>
                <c:pt idx="0">
                  <c:v>ZEH割合[％]</c:v>
                </c:pt>
              </c:strCache>
            </c:strRef>
          </c:tx>
          <c:spPr>
            <a:ln w="25400" cap="rnd">
              <a:noFill/>
              <a:round/>
            </a:ln>
            <a:effectLst/>
          </c:spPr>
          <c:marker>
            <c:symbol val="circle"/>
            <c:size val="8"/>
            <c:spPr>
              <a:solidFill>
                <a:schemeClr val="accent1"/>
              </a:solidFill>
              <a:ln w="9525">
                <a:solidFill>
                  <a:schemeClr val="accent1"/>
                </a:solidFill>
              </a:ln>
              <a:effectLst/>
            </c:spPr>
          </c:marker>
          <c:dPt>
            <c:idx val="0"/>
            <c:marker>
              <c:symbol val="circle"/>
              <c:size val="8"/>
              <c:spPr>
                <a:noFill/>
                <a:ln w="9525">
                  <a:solidFill>
                    <a:schemeClr val="accent1"/>
                  </a:solidFill>
                </a:ln>
                <a:effectLst/>
              </c:spPr>
            </c:marker>
            <c:bubble3D val="0"/>
            <c:extLst>
              <c:ext xmlns:c16="http://schemas.microsoft.com/office/drawing/2014/chart" uri="{C3380CC4-5D6E-409C-BE32-E72D297353CC}">
                <c16:uniqueId val="{00000004-AE38-4860-A2CE-1F186F4D8308}"/>
              </c:ext>
            </c:extLst>
          </c:dPt>
          <c:dPt>
            <c:idx val="1"/>
            <c:marker>
              <c:symbol val="circle"/>
              <c:size val="8"/>
              <c:spPr>
                <a:noFill/>
                <a:ln w="9525">
                  <a:solidFill>
                    <a:schemeClr val="accent1"/>
                  </a:solidFill>
                </a:ln>
                <a:effectLst/>
              </c:spPr>
            </c:marker>
            <c:bubble3D val="0"/>
            <c:extLst>
              <c:ext xmlns:c16="http://schemas.microsoft.com/office/drawing/2014/chart" uri="{C3380CC4-5D6E-409C-BE32-E72D297353CC}">
                <c16:uniqueId val="{00000003-AE38-4860-A2CE-1F186F4D8308}"/>
              </c:ext>
            </c:extLst>
          </c:dPt>
          <c:dPt>
            <c:idx val="2"/>
            <c:marker>
              <c:symbol val="circle"/>
              <c:size val="8"/>
              <c:spPr>
                <a:noFill/>
                <a:ln w="9525">
                  <a:solidFill>
                    <a:schemeClr val="accent1"/>
                  </a:solidFill>
                </a:ln>
                <a:effectLst/>
              </c:spPr>
            </c:marker>
            <c:bubble3D val="0"/>
            <c:extLst>
              <c:ext xmlns:c16="http://schemas.microsoft.com/office/drawing/2014/chart" uri="{C3380CC4-5D6E-409C-BE32-E72D297353CC}">
                <c16:uniqueId val="{00000002-AE38-4860-A2CE-1F186F4D8308}"/>
              </c:ext>
            </c:extLst>
          </c:dPt>
          <c:dPt>
            <c:idx val="3"/>
            <c:marker>
              <c:symbol val="circle"/>
              <c:size val="8"/>
              <c:spPr>
                <a:noFill/>
                <a:ln w="9525">
                  <a:solidFill>
                    <a:schemeClr val="accent1"/>
                  </a:solidFill>
                </a:ln>
                <a:effectLst/>
              </c:spPr>
            </c:marker>
            <c:bubble3D val="0"/>
            <c:extLst>
              <c:ext xmlns:c16="http://schemas.microsoft.com/office/drawing/2014/chart" uri="{C3380CC4-5D6E-409C-BE32-E72D297353CC}">
                <c16:uniqueId val="{00000001-AE38-4860-A2CE-1F186F4D8308}"/>
              </c:ext>
            </c:extLst>
          </c:dPt>
          <c:xVal>
            <c:numRef>
              <c:f>Sheet1!$B$2:$Q$2</c:f>
              <c:numCache>
                <c:formatCode>0_);[Red]\(0\)</c:formatCode>
                <c:ptCount val="16"/>
                <c:pt idx="0">
                  <c:v>2016</c:v>
                </c:pt>
                <c:pt idx="1">
                  <c:v>2017</c:v>
                </c:pt>
                <c:pt idx="2">
                  <c:v>2018</c:v>
                </c:pt>
                <c:pt idx="3">
                  <c:v>2019</c:v>
                </c:pt>
                <c:pt idx="4">
                  <c:v>2020</c:v>
                </c:pt>
              </c:numCache>
            </c:numRef>
          </c:xVal>
          <c:yVal>
            <c:numRef>
              <c:f>Sheet1!$B$3:$Q$3</c:f>
              <c:numCache>
                <c:formatCode>#,##0_);[Red]\(#,##0\)</c:formatCode>
                <c:ptCount val="16"/>
                <c:pt idx="0">
                  <c:v>11.9</c:v>
                </c:pt>
                <c:pt idx="1">
                  <c:v>15.4</c:v>
                </c:pt>
                <c:pt idx="2">
                  <c:v>19.2</c:v>
                </c:pt>
                <c:pt idx="3">
                  <c:v>20.5</c:v>
                </c:pt>
                <c:pt idx="4">
                  <c:v>23.2</c:v>
                </c:pt>
              </c:numCache>
            </c:numRef>
          </c:yVal>
          <c:smooth val="0"/>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axId val="602368496"/>
        <c:axId val="602368824"/>
      </c:scatterChart>
      <c:valAx>
        <c:axId val="602368496"/>
        <c:scaling>
          <c:orientation val="minMax"/>
          <c:max val="202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crossBetween val="midCat"/>
        <c:minorUnit val="1"/>
      </c:valAx>
      <c:valAx>
        <c:axId val="602368824"/>
        <c:scaling>
          <c:orientation val="minMax"/>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0" i="0" baseline="0" dirty="0">
                <a:effectLst/>
                <a:latin typeface="Meiryo UI" panose="020B0604030504040204" pitchFamily="50" charset="-128"/>
                <a:ea typeface="Meiryo UI" panose="020B0604030504040204" pitchFamily="50" charset="-128"/>
              </a:rPr>
              <a:t>家庭用燃料電池導入量</a:t>
            </a:r>
            <a:endParaRPr lang="ja-JP" altLang="ja-JP" sz="1400" dirty="0">
              <a:effectLst/>
              <a:latin typeface="Meiryo UI" panose="020B0604030504040204" pitchFamily="50" charset="-128"/>
              <a:ea typeface="Meiryo UI" panose="020B0604030504040204" pitchFamily="50" charset="-128"/>
            </a:endParaRPr>
          </a:p>
        </c:rich>
      </c:tx>
      <c:layout>
        <c:manualLayout>
          <c:xMode val="edge"/>
          <c:yMode val="edge"/>
          <c:x val="0.37560475986367042"/>
          <c:y val="4.657523651018453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707453403483422"/>
          <c:y val="0.20089663164688965"/>
          <c:w val="0.76689375467267418"/>
          <c:h val="0.5666035883935977"/>
        </c:manualLayout>
      </c:layout>
      <c:barChart>
        <c:barDir val="col"/>
        <c:grouping val="clustered"/>
        <c:varyColors val="0"/>
        <c:ser>
          <c:idx val="0"/>
          <c:order val="0"/>
          <c:tx>
            <c:strRef>
              <c:f>Sheet1!$A$3</c:f>
              <c:strCache>
                <c:ptCount val="1"/>
                <c:pt idx="0">
                  <c:v>家庭用燃料電池導入量[kW]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formatCode="General">
                  <c:v>2018</c:v>
                </c:pt>
                <c:pt idx="5" formatCode="General">
                  <c:v>2019</c:v>
                </c:pt>
                <c:pt idx="6" formatCode="General">
                  <c:v>2020</c:v>
                </c:pt>
              </c:numCache>
            </c:numRef>
          </c:cat>
          <c:val>
            <c:numRef>
              <c:f>Sheet1!$B$3:$H$3</c:f>
              <c:numCache>
                <c:formatCode>#,##0_ </c:formatCode>
                <c:ptCount val="7"/>
                <c:pt idx="0">
                  <c:v>9.7741000000000007</c:v>
                </c:pt>
                <c:pt idx="1">
                  <c:v>13.035399999999999</c:v>
                </c:pt>
                <c:pt idx="2">
                  <c:v>17.2333</c:v>
                </c:pt>
                <c:pt idx="3">
                  <c:v>21.7194</c:v>
                </c:pt>
                <c:pt idx="4">
                  <c:v>27.041599999999999</c:v>
                </c:pt>
                <c:pt idx="5">
                  <c:v>31.677499999999998</c:v>
                </c:pt>
                <c:pt idx="6">
                  <c:v>38.228400000000001</c:v>
                </c:pt>
              </c:numCache>
            </c:numRef>
          </c:val>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0"/>
          <c:min val="0"/>
        </c:scaling>
        <c:delete val="0"/>
        <c:axPos val="l"/>
        <c:numFmt formatCode="#,##0_ "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latin typeface="Meiryo UI" panose="020B0604030504040204" pitchFamily="50" charset="-128"/>
                <a:ea typeface="Meiryo UI" panose="020B0604030504040204" pitchFamily="50" charset="-128"/>
              </a:rPr>
              <a:t>電気自動車導入量</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7502483620626326"/>
          <c:y val="1.2702337230050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704348361329959"/>
          <c:y val="0.16726877745505173"/>
          <c:w val="0.78022086274719327"/>
          <c:h val="0.57145781490460912"/>
        </c:manualLayout>
      </c:layout>
      <c:barChart>
        <c:barDir val="col"/>
        <c:grouping val="clustered"/>
        <c:varyColors val="0"/>
        <c:ser>
          <c:idx val="0"/>
          <c:order val="0"/>
          <c:tx>
            <c:strRef>
              <c:f>Sheet1!$A$3</c:f>
              <c:strCache>
                <c:ptCount val="1"/>
                <c:pt idx="0">
                  <c:v>電気自動車導入量[台]</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2802</c:v>
                </c:pt>
                <c:pt idx="1">
                  <c:v>2967</c:v>
                </c:pt>
                <c:pt idx="2">
                  <c:v>3628</c:v>
                </c:pt>
                <c:pt idx="3">
                  <c:v>4581</c:v>
                </c:pt>
                <c:pt idx="4">
                  <c:v>5321</c:v>
                </c:pt>
                <c:pt idx="5">
                  <c:v>6022</c:v>
                </c:pt>
                <c:pt idx="6">
                  <c:v>6788</c:v>
                </c:pt>
              </c:numCache>
            </c:numRef>
          </c:val>
          <c:extLst>
            <c:ext xmlns:c16="http://schemas.microsoft.com/office/drawing/2014/chart" uri="{C3380CC4-5D6E-409C-BE32-E72D297353CC}">
              <c16:uniqueId val="{00000000-DC5F-40F2-8658-EF8687142F98}"/>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a:latin typeface="Meiryo UI" panose="020B0604030504040204" pitchFamily="50" charset="-128"/>
                <a:ea typeface="Meiryo UI" panose="020B0604030504040204" pitchFamily="50" charset="-128"/>
              </a:rPr>
              <a:t>自立・分散型エネルギー導入量</a:t>
            </a:r>
            <a:endParaRPr lang="en-US" altLang="zh-TW" sz="1400" dirty="0">
              <a:latin typeface="Meiryo UI" panose="020B0604030504040204" pitchFamily="50" charset="-128"/>
              <a:ea typeface="Meiryo UI" panose="020B0604030504040204" pitchFamily="50" charset="-128"/>
            </a:endParaRPr>
          </a:p>
        </c:rich>
      </c:tx>
      <c:layout>
        <c:manualLayout>
          <c:xMode val="edge"/>
          <c:yMode val="edge"/>
          <c:x val="0.24563787782271737"/>
          <c:y val="1.45563815360221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660388709064247E-2"/>
          <c:y val="0.16680944877075377"/>
          <c:w val="0.8725311567503321"/>
          <c:h val="0.61019130717537406"/>
        </c:manualLayout>
      </c:layout>
      <c:barChart>
        <c:barDir val="col"/>
        <c:grouping val="clustered"/>
        <c:varyColors val="0"/>
        <c:ser>
          <c:idx val="0"/>
          <c:order val="0"/>
          <c:tx>
            <c:strRef>
              <c:f>Sheet1!$A$3</c:f>
              <c:strCache>
                <c:ptCount val="1"/>
                <c:pt idx="0">
                  <c:v>自立分散エネルギー[万kW]</c:v>
                </c:pt>
              </c:strCache>
            </c:strRef>
          </c:tx>
          <c:spPr>
            <a:solidFill>
              <a:schemeClr val="accent1"/>
            </a:solidFill>
            <a:ln w="25400">
              <a:noFill/>
            </a:ln>
            <a:effectLst/>
          </c:spPr>
          <c:invertIfNegative val="0"/>
          <c:dPt>
            <c:idx val="16"/>
            <c:invertIfNegative val="0"/>
            <c:bubble3D val="0"/>
            <c:spPr>
              <a:pattFill prst="wdUpDiag">
                <a:fgClr>
                  <a:schemeClr val="accent1"/>
                </a:fgClr>
                <a:bgClr>
                  <a:schemeClr val="bg1"/>
                </a:bgClr>
              </a:pattFill>
              <a:ln w="25400">
                <a:solidFill>
                  <a:srgbClr val="0070C0"/>
                </a:solidFill>
              </a:ln>
              <a:effectLst/>
            </c:spPr>
            <c:extLst>
              <c:ext xmlns:c16="http://schemas.microsoft.com/office/drawing/2014/chart" uri="{C3380CC4-5D6E-409C-BE32-E72D297353CC}">
                <c16:uniqueId val="{00000001-9852-4720-A2B2-3B6802640DB5}"/>
              </c:ext>
            </c:extLst>
          </c:dPt>
          <c:cat>
            <c:numRef>
              <c:f>Sheet1!$B$2:$R$2</c:f>
              <c:numCache>
                <c:formatCode>0_);[Red]\(0\)</c:formatCode>
                <c:ptCount val="17"/>
                <c:pt idx="0">
                  <c:v>2014</c:v>
                </c:pt>
                <c:pt idx="1">
                  <c:v>2015</c:v>
                </c:pt>
                <c:pt idx="2">
                  <c:v>2016</c:v>
                </c:pt>
                <c:pt idx="3">
                  <c:v>2017</c:v>
                </c:pt>
                <c:pt idx="4">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cat>
          <c:val>
            <c:numRef>
              <c:f>Sheet1!$B$3:$R$3</c:f>
              <c:numCache>
                <c:formatCode>#,##0_);[Red]\(#,##0\)</c:formatCode>
                <c:ptCount val="17"/>
                <c:pt idx="0">
                  <c:v>147.56676296299997</c:v>
                </c:pt>
                <c:pt idx="1">
                  <c:v>158.16352502799998</c:v>
                </c:pt>
                <c:pt idx="2">
                  <c:v>166.53095026299999</c:v>
                </c:pt>
                <c:pt idx="3">
                  <c:v>175.13153684299999</c:v>
                </c:pt>
                <c:pt idx="4">
                  <c:v>182.3079586879997</c:v>
                </c:pt>
                <c:pt idx="5">
                  <c:v>185.31380366799874</c:v>
                </c:pt>
                <c:pt idx="6">
                  <c:v>191.28346179299768</c:v>
                </c:pt>
                <c:pt idx="16" formatCode="General">
                  <c:v>250</c:v>
                </c:pt>
              </c:numCache>
            </c:numRef>
          </c:val>
          <c:extLst>
            <c:ext xmlns:c16="http://schemas.microsoft.com/office/drawing/2014/chart" uri="{C3380CC4-5D6E-409C-BE32-E72D297353CC}">
              <c16:uniqueId val="{00000002-9852-4720-A2B2-3B6802640DB5}"/>
            </c:ext>
          </c:extLst>
        </c:ser>
        <c:dLbls>
          <c:showLegendKey val="0"/>
          <c:showVal val="0"/>
          <c:showCatName val="0"/>
          <c:showSerName val="0"/>
          <c:showPercent val="0"/>
          <c:showBubbleSize val="0"/>
        </c:dLbls>
        <c:gapWidth val="150"/>
        <c:axId val="209232488"/>
        <c:axId val="209232880"/>
      </c:barChart>
      <c:catAx>
        <c:axId val="209232488"/>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2880"/>
        <c:crosses val="autoZero"/>
        <c:auto val="1"/>
        <c:lblAlgn val="ctr"/>
        <c:lblOffset val="100"/>
        <c:tickLblSkip val="4"/>
        <c:tickMarkSkip val="1"/>
        <c:noMultiLvlLbl val="1"/>
      </c:catAx>
      <c:valAx>
        <c:axId val="209232880"/>
        <c:scaling>
          <c:orientation val="minMax"/>
          <c:max val="250"/>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2488"/>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0" i="0" u="none" strike="noStrike" baseline="0" dirty="0">
                <a:effectLst/>
                <a:latin typeface="Meiryo UI" panose="020B0604030504040204" pitchFamily="50" charset="-128"/>
                <a:ea typeface="Meiryo UI" panose="020B0604030504040204" pitchFamily="50" charset="-128"/>
              </a:rPr>
              <a:t>府内総生産（連鎖実質）</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34444208236667867"/>
          <c:y val="2.033120330626988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846769699212015"/>
          <c:y val="0.16719085217968532"/>
          <c:w val="0.78268865479580474"/>
          <c:h val="0.6012824383523846"/>
        </c:manualLayout>
      </c:layout>
      <c:barChart>
        <c:barDir val="col"/>
        <c:grouping val="clustered"/>
        <c:varyColors val="0"/>
        <c:ser>
          <c:idx val="0"/>
          <c:order val="0"/>
          <c:tx>
            <c:strRef>
              <c:f>Sheet1!$A$3</c:f>
              <c:strCache>
                <c:ptCount val="1"/>
                <c:pt idx="0">
                  <c:v>府内総生産[兆円]</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37.352490000000003</c:v>
                </c:pt>
                <c:pt idx="1">
                  <c:v>37.875259999999997</c:v>
                </c:pt>
                <c:pt idx="2">
                  <c:v>37.865589999999997</c:v>
                </c:pt>
                <c:pt idx="3">
                  <c:v>38.93506</c:v>
                </c:pt>
                <c:pt idx="4">
                  <c:v>38.983110000000003</c:v>
                </c:pt>
              </c:numCache>
            </c:numRef>
          </c:val>
          <c:extLst>
            <c:ext xmlns:c16="http://schemas.microsoft.com/office/drawing/2014/chart" uri="{C3380CC4-5D6E-409C-BE32-E72D297353CC}">
              <c16:uniqueId val="{00000000-28BB-4E2F-BE4F-52067C3615CC}"/>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ax val="50"/>
          <c:min val="0"/>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a:latin typeface="Meiryo UI" panose="020B0604030504040204" pitchFamily="50" charset="-128"/>
                <a:ea typeface="Meiryo UI" panose="020B0604030504040204" pitchFamily="50" charset="-128"/>
              </a:rPr>
              <a:t>燃料電池自動車導入量</a:t>
            </a:r>
            <a:endParaRPr lang="en-US" altLang="zh-TW" sz="1400" dirty="0">
              <a:latin typeface="Meiryo UI" panose="020B0604030504040204" pitchFamily="50" charset="-128"/>
              <a:ea typeface="Meiryo UI" panose="020B0604030504040204" pitchFamily="50" charset="-128"/>
            </a:endParaRPr>
          </a:p>
        </c:rich>
      </c:tx>
      <c:layout>
        <c:manualLayout>
          <c:xMode val="edge"/>
          <c:yMode val="edge"/>
          <c:x val="0.34609512600657888"/>
          <c:y val="1.68134756697753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814399049516244"/>
          <c:y val="0.16605425457058448"/>
          <c:w val="0.7830123612927623"/>
          <c:h val="0.57036605054766254"/>
        </c:manualLayout>
      </c:layout>
      <c:barChart>
        <c:barDir val="col"/>
        <c:grouping val="clustered"/>
        <c:varyColors val="0"/>
        <c:ser>
          <c:idx val="0"/>
          <c:order val="0"/>
          <c:tx>
            <c:strRef>
              <c:f>Sheet1!$A$3</c:f>
              <c:strCache>
                <c:ptCount val="1"/>
                <c:pt idx="0">
                  <c:v>燃料電池自動車導入量[台]</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8</c:v>
                </c:pt>
                <c:pt idx="1">
                  <c:v>22</c:v>
                </c:pt>
                <c:pt idx="2">
                  <c:v>87</c:v>
                </c:pt>
                <c:pt idx="3">
                  <c:v>120</c:v>
                </c:pt>
                <c:pt idx="4">
                  <c:v>128</c:v>
                </c:pt>
                <c:pt idx="5">
                  <c:v>136</c:v>
                </c:pt>
                <c:pt idx="6">
                  <c:v>240</c:v>
                </c:pt>
              </c:numCache>
            </c:numRef>
          </c:val>
          <c:extLst>
            <c:ext xmlns:c16="http://schemas.microsoft.com/office/drawing/2014/chart" uri="{C3380CC4-5D6E-409C-BE32-E72D297353CC}">
              <c16:uniqueId val="{00000000-FA5A-4276-8742-CBC37FF6C406}"/>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エネルギー利用効率　改善率（</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18467501459174368"/>
          <c:y val="2.06932673553780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3210169875058592"/>
          <c:y val="0.18307942476325004"/>
          <c:w val="0.80467855524166498"/>
          <c:h val="0.58080453864482473"/>
        </c:manualLayout>
      </c:layout>
      <c:scatterChart>
        <c:scatterStyle val="lineMarker"/>
        <c:varyColors val="0"/>
        <c:ser>
          <c:idx val="0"/>
          <c:order val="0"/>
          <c:tx>
            <c:strRef>
              <c:f>Sheet1!$A$3</c:f>
              <c:strCache>
                <c:ptCount val="1"/>
                <c:pt idx="0">
                  <c:v>エネルギー効率改善率</c:v>
                </c:pt>
              </c:strCache>
            </c:strRef>
          </c:tx>
          <c:spPr>
            <a:ln w="25400" cap="rnd">
              <a:noFill/>
              <a:round/>
            </a:ln>
            <a:effectLst/>
          </c:spPr>
          <c:marker>
            <c:symbol val="circle"/>
            <c:size val="8"/>
            <c:spPr>
              <a:solidFill>
                <a:schemeClr val="accent1"/>
              </a:solidFill>
              <a:ln w="9525">
                <a:solidFill>
                  <a:schemeClr val="accent1"/>
                </a:solidFill>
              </a:ln>
              <a:effectLst/>
            </c:spPr>
          </c:marker>
          <c:dPt>
            <c:idx val="16"/>
            <c:marker>
              <c:symbol val="circle"/>
              <c:size val="14"/>
              <c:spPr>
                <a:pattFill prst="wdUpDiag">
                  <a:fgClr>
                    <a:schemeClr val="accent1"/>
                  </a:fgClr>
                  <a:bgClr>
                    <a:schemeClr val="bg1"/>
                  </a:bgClr>
                </a:pattFill>
                <a:ln w="15875">
                  <a:solidFill>
                    <a:schemeClr val="accent1"/>
                  </a:solidFill>
                </a:ln>
                <a:effectLst/>
              </c:spPr>
            </c:marker>
            <c:bubble3D val="0"/>
            <c:extLst>
              <c:ext xmlns:c16="http://schemas.microsoft.com/office/drawing/2014/chart" uri="{C3380CC4-5D6E-409C-BE32-E72D297353CC}">
                <c16:uniqueId val="{00000000-3F59-4457-A2DF-E8B35BBBCC50}"/>
              </c:ext>
            </c:extLst>
          </c:dPt>
          <c:xVal>
            <c:numRef>
              <c:f>Sheet1!$B$2:$S$2</c:f>
              <c:numCache>
                <c:formatCode>0_);[Red]\(0\)</c:formatCode>
                <c:ptCount val="18"/>
                <c:pt idx="0">
                  <c:v>2014</c:v>
                </c:pt>
                <c:pt idx="1">
                  <c:v>2015</c:v>
                </c:pt>
                <c:pt idx="2">
                  <c:v>2016</c:v>
                </c:pt>
                <c:pt idx="3">
                  <c:v>2017</c:v>
                </c:pt>
                <c:pt idx="4">
                  <c:v>2018</c:v>
                </c:pt>
                <c:pt idx="5">
                  <c:v>2019</c:v>
                </c:pt>
                <c:pt idx="6">
                  <c:v>2020</c:v>
                </c:pt>
                <c:pt idx="7">
                  <c:v>2021</c:v>
                </c:pt>
                <c:pt idx="8" formatCode="General">
                  <c:v>2022</c:v>
                </c:pt>
                <c:pt idx="9" formatCode="General">
                  <c:v>2023</c:v>
                </c:pt>
                <c:pt idx="10" formatCode="General">
                  <c:v>2024</c:v>
                </c:pt>
                <c:pt idx="11" formatCode="General">
                  <c:v>2025</c:v>
                </c:pt>
                <c:pt idx="12" formatCode="General">
                  <c:v>2026</c:v>
                </c:pt>
                <c:pt idx="13" formatCode="General">
                  <c:v>2027</c:v>
                </c:pt>
                <c:pt idx="14" formatCode="General">
                  <c:v>2028</c:v>
                </c:pt>
                <c:pt idx="15" formatCode="General">
                  <c:v>2029</c:v>
                </c:pt>
                <c:pt idx="16" formatCode="General">
                  <c:v>2030</c:v>
                </c:pt>
              </c:numCache>
            </c:numRef>
          </c:xVal>
          <c:yVal>
            <c:numRef>
              <c:f>Sheet1!$B$3:$S$3</c:f>
              <c:numCache>
                <c:formatCode>0.0</c:formatCode>
                <c:ptCount val="18"/>
                <c:pt idx="0">
                  <c:v>4.9785950998835912E-2</c:v>
                </c:pt>
                <c:pt idx="1">
                  <c:v>9.2167801222953039E-2</c:v>
                </c:pt>
                <c:pt idx="2">
                  <c:v>0.10368904734602083</c:v>
                </c:pt>
                <c:pt idx="3">
                  <c:v>0.12613555557889769</c:v>
                </c:pt>
                <c:pt idx="4">
                  <c:v>0.13840999913928342</c:v>
                </c:pt>
                <c:pt idx="16" formatCode="General">
                  <c:v>0.4</c:v>
                </c:pt>
              </c:numCache>
            </c:numRef>
          </c:yVal>
          <c:smooth val="0"/>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axId val="209236408"/>
        <c:axId val="209235232"/>
      </c:scatterChart>
      <c:valAx>
        <c:axId val="209236408"/>
        <c:scaling>
          <c:orientation val="minMax"/>
          <c:max val="2030"/>
          <c:min val="2014"/>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5232"/>
        <c:crosses val="autoZero"/>
        <c:crossBetween val="midCat"/>
        <c:majorUnit val="4"/>
        <c:minorUnit val="1"/>
      </c:valAx>
      <c:valAx>
        <c:axId val="209235232"/>
        <c:scaling>
          <c:orientation val="minMax"/>
          <c:max val="0.4"/>
          <c:min val="0"/>
        </c:scaling>
        <c:delete val="0"/>
        <c:axPos val="l"/>
        <c:numFmt formatCode="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9236408"/>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1400" dirty="0">
                <a:latin typeface="Meiryo UI" panose="020B0604030504040204" pitchFamily="50" charset="-128"/>
                <a:ea typeface="Meiryo UI" panose="020B0604030504040204" pitchFamily="50" charset="-128"/>
              </a:rPr>
              <a:t>住宅用太陽光</a:t>
            </a:r>
            <a:r>
              <a:rPr lang="ja-JP" altLang="en-US" sz="1400" dirty="0">
                <a:latin typeface="Meiryo UI" panose="020B0604030504040204" pitchFamily="50" charset="-128"/>
                <a:ea typeface="Meiryo UI" panose="020B0604030504040204" pitchFamily="50" charset="-128"/>
              </a:rPr>
              <a:t>発電</a:t>
            </a:r>
            <a:r>
              <a:rPr lang="zh-TW" altLang="en-US" sz="1400" dirty="0">
                <a:latin typeface="Meiryo UI" panose="020B0604030504040204" pitchFamily="50" charset="-128"/>
                <a:ea typeface="Meiryo UI" panose="020B0604030504040204" pitchFamily="50" charset="-128"/>
              </a:rPr>
              <a:t>導入量</a:t>
            </a:r>
            <a:endParaRPr lang="en-US" altLang="zh-TW" sz="1400"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283643057569496"/>
          <c:y val="0.16605425457058448"/>
          <c:w val="0.84210036966431523"/>
          <c:h val="0.57036605054766254"/>
        </c:manualLayout>
      </c:layout>
      <c:barChart>
        <c:barDir val="col"/>
        <c:grouping val="clustered"/>
        <c:varyColors val="0"/>
        <c:ser>
          <c:idx val="0"/>
          <c:order val="0"/>
          <c:tx>
            <c:strRef>
              <c:f>Sheet1!$A$3</c:f>
              <c:strCache>
                <c:ptCount val="1"/>
                <c:pt idx="0">
                  <c:v>住宅用太陽光導入量[kW]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299</c:v>
                </c:pt>
                <c:pt idx="1">
                  <c:v>335</c:v>
                </c:pt>
                <c:pt idx="2">
                  <c:v>365</c:v>
                </c:pt>
                <c:pt idx="3">
                  <c:v>387</c:v>
                </c:pt>
                <c:pt idx="4">
                  <c:v>414</c:v>
                </c:pt>
                <c:pt idx="5">
                  <c:v>441</c:v>
                </c:pt>
                <c:pt idx="6">
                  <c:v>474</c:v>
                </c:pt>
              </c:numCache>
            </c:numRef>
          </c:val>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tickMarkSkip val="2"/>
        <c:noMultiLvlLbl val="1"/>
      </c:catAx>
      <c:valAx>
        <c:axId val="602368824"/>
        <c:scaling>
          <c:orientation val="minMax"/>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majorUnit val="100"/>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非住宅用太陽光発電導入量</a:t>
            </a:r>
            <a:endParaRPr lang="en-US" altLang="ja-JP"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9549292949287231E-2"/>
          <c:y val="0.16863457534145279"/>
          <c:w val="0.86737089435765391"/>
          <c:h val="0.56795864417148012"/>
        </c:manualLayout>
      </c:layout>
      <c:barChart>
        <c:barDir val="col"/>
        <c:grouping val="clustered"/>
        <c:varyColors val="0"/>
        <c:ser>
          <c:idx val="0"/>
          <c:order val="0"/>
          <c:tx>
            <c:strRef>
              <c:f>Sheet1!$A$3</c:f>
              <c:strCache>
                <c:ptCount val="1"/>
                <c:pt idx="0">
                  <c:v>非住宅用太陽光導入量[kW]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345</c:v>
                </c:pt>
                <c:pt idx="1">
                  <c:v>425</c:v>
                </c:pt>
                <c:pt idx="2">
                  <c:v>467</c:v>
                </c:pt>
                <c:pt idx="3">
                  <c:v>518</c:v>
                </c:pt>
                <c:pt idx="4">
                  <c:v>559</c:v>
                </c:pt>
                <c:pt idx="5">
                  <c:v>589</c:v>
                </c:pt>
                <c:pt idx="6">
                  <c:v>606</c:v>
                </c:pt>
              </c:numCache>
            </c:numRef>
          </c:val>
          <c:extLst>
            <c:ext xmlns:c16="http://schemas.microsoft.com/office/drawing/2014/chart" uri="{C3380CC4-5D6E-409C-BE32-E72D297353CC}">
              <c16:uniqueId val="{00000000-05FD-43A6-86DD-4B5B24D1B59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廃棄物発電導入量</a:t>
            </a:r>
            <a:endParaRPr lang="en-US" altLang="ja-JP"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927349937690357"/>
          <c:y val="0.16802052760389388"/>
          <c:w val="0.78188284701338406"/>
          <c:h val="0.5780381161864524"/>
        </c:manualLayout>
      </c:layout>
      <c:barChart>
        <c:barDir val="col"/>
        <c:grouping val="clustered"/>
        <c:varyColors val="0"/>
        <c:ser>
          <c:idx val="0"/>
          <c:order val="0"/>
          <c:tx>
            <c:strRef>
              <c:f>Sheet1!$A$3</c:f>
              <c:strCache>
                <c:ptCount val="1"/>
                <c:pt idx="0">
                  <c:v>ごみ発電導入量[kW]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234.005</c:v>
                </c:pt>
                <c:pt idx="1">
                  <c:v>236.005</c:v>
                </c:pt>
                <c:pt idx="2">
                  <c:v>251.60499999999999</c:v>
                </c:pt>
                <c:pt idx="3">
                  <c:v>259.46499999999997</c:v>
                </c:pt>
                <c:pt idx="4">
                  <c:v>263.76499999999999</c:v>
                </c:pt>
                <c:pt idx="5">
                  <c:v>262.065</c:v>
                </c:pt>
                <c:pt idx="6">
                  <c:v>261.26499999999999</c:v>
                </c:pt>
              </c:numCache>
            </c:numRef>
          </c:val>
          <c:extLst>
            <c:ext xmlns:c16="http://schemas.microsoft.com/office/drawing/2014/chart" uri="{C3380CC4-5D6E-409C-BE32-E72D297353CC}">
              <c16:uniqueId val="{00000000-05F3-4293-9F5B-49CA20706F42}"/>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公共施設太陽光発電導入量</a:t>
            </a:r>
            <a:endParaRPr lang="en-US" altLang="ja-JP"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5077305406894859"/>
          <c:y val="0.16605419961097337"/>
          <c:w val="0.7803832977189763"/>
          <c:h val="0.58297629532396877"/>
        </c:manualLayout>
      </c:layout>
      <c:barChart>
        <c:barDir val="col"/>
        <c:grouping val="clustered"/>
        <c:varyColors val="0"/>
        <c:ser>
          <c:idx val="0"/>
          <c:order val="0"/>
          <c:tx>
            <c:strRef>
              <c:f>Sheet1!$A$3</c:f>
              <c:strCache>
                <c:ptCount val="1"/>
                <c:pt idx="0">
                  <c:v>公共施設太陽光発電導入量[kW]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7.8070000000000004</c:v>
                </c:pt>
                <c:pt idx="1">
                  <c:v>8.7799999999999994</c:v>
                </c:pt>
                <c:pt idx="2">
                  <c:v>9.2059999999999995</c:v>
                </c:pt>
                <c:pt idx="3">
                  <c:v>9.2270000000000003</c:v>
                </c:pt>
                <c:pt idx="4">
                  <c:v>9.3759999999999994</c:v>
                </c:pt>
                <c:pt idx="5">
                  <c:v>9.8450000000000006</c:v>
                </c:pt>
                <c:pt idx="6">
                  <c:v>9.9640000000000004</c:v>
                </c:pt>
              </c:numCache>
            </c:numRef>
          </c:val>
          <c:extLst>
            <c:ext xmlns:c16="http://schemas.microsoft.com/office/drawing/2014/chart" uri="{C3380CC4-5D6E-409C-BE32-E72D297353CC}">
              <c16:uniqueId val="{00000000-F41B-43B7-BA18-2D3BA84902E4}"/>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majorGridlines>
          <c:spPr>
            <a:ln w="9525" cap="flat" cmpd="sng" algn="ctr">
              <a:noFill/>
              <a:prstDash val="dash"/>
              <a:round/>
            </a:ln>
            <a:effectLst/>
          </c:spPr>
        </c:majorGridlines>
        <c:numFmt formatCode="#,##0_);[Red]\(#,##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dirty="0" smtClean="0">
                <a:latin typeface="Meiryo UI" panose="020B0604030504040204" pitchFamily="50" charset="-128"/>
                <a:ea typeface="Meiryo UI" panose="020B0604030504040204" pitchFamily="50" charset="-128"/>
              </a:rPr>
              <a:t>再生可能エネルギー電気利用量</a:t>
            </a:r>
            <a:endParaRPr lang="en-US" altLang="zh-TW" sz="1400"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841110003601015"/>
          <c:y val="0.19328145930953214"/>
          <c:w val="0.82434182945672663"/>
          <c:h val="0.59254330014952161"/>
        </c:manualLayout>
      </c:layout>
      <c:barChart>
        <c:barDir val="col"/>
        <c:grouping val="clustered"/>
        <c:varyColors val="0"/>
        <c:ser>
          <c:idx val="0"/>
          <c:order val="0"/>
          <c:tx>
            <c:strRef>
              <c:f>Sheet1!$A$3</c:f>
              <c:strCache>
                <c:ptCount val="1"/>
                <c:pt idx="0">
                  <c:v>再生可能エネルギー電気利用量[GWh]</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General</c:formatCode>
                <c:ptCount val="7"/>
                <c:pt idx="4" formatCode="#,##0_);[Red]\(#,##0\)">
                  <c:v>10815</c:v>
                </c:pt>
                <c:pt idx="5" formatCode="#,##0_);[Red]\(#,##0\)">
                  <c:v>11430</c:v>
                </c:pt>
                <c:pt idx="6" formatCode="#,##0_);[Red]\(#,##0\)">
                  <c:v>12183</c:v>
                </c:pt>
              </c:numCache>
            </c:numRef>
          </c:val>
          <c:extLst>
            <c:ext xmlns:c16="http://schemas.microsoft.com/office/drawing/2014/chart" uri="{C3380CC4-5D6E-409C-BE32-E72D297353CC}">
              <c16:uniqueId val="{00000000-BEE6-4251-9982-458B3B8F3095}"/>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min val="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zh-TW" altLang="en-US" sz="1400" dirty="0">
                <a:latin typeface="Meiryo UI" panose="020B0604030504040204" pitchFamily="50" charset="-128"/>
                <a:ea typeface="Meiryo UI" panose="020B0604030504040204" pitchFamily="50" charset="-128"/>
              </a:rPr>
              <a:t>小水力発電導入量</a:t>
            </a:r>
            <a:endParaRPr lang="en-US" altLang="zh-TW" sz="1400"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841110003601015"/>
          <c:y val="0.19328145930953214"/>
          <c:w val="0.82434182945672663"/>
          <c:h val="0.55283528434135421"/>
        </c:manualLayout>
      </c:layout>
      <c:barChart>
        <c:barDir val="col"/>
        <c:grouping val="clustered"/>
        <c:varyColors val="0"/>
        <c:ser>
          <c:idx val="0"/>
          <c:order val="0"/>
          <c:tx>
            <c:strRef>
              <c:f>Sheet1!$A$3</c:f>
              <c:strCache>
                <c:ptCount val="1"/>
                <c:pt idx="0">
                  <c:v>小水力発電導入量[kW]</c:v>
                </c:pt>
              </c:strCache>
            </c:strRef>
          </c:tx>
          <c:spPr>
            <a:solidFill>
              <a:schemeClr val="accent1"/>
            </a:solidFill>
            <a:ln w="25400">
              <a:noFill/>
            </a:ln>
            <a:effectLst/>
          </c:spPr>
          <c:invertIfNegative val="0"/>
          <c:cat>
            <c:numRef>
              <c:f>Sheet1!$B$2:$H$2</c:f>
              <c:numCache>
                <c:formatCode>0_);[Red]\(0\)</c:formatCode>
                <c:ptCount val="7"/>
                <c:pt idx="0">
                  <c:v>2014</c:v>
                </c:pt>
                <c:pt idx="1">
                  <c:v>2015</c:v>
                </c:pt>
                <c:pt idx="2">
                  <c:v>2016</c:v>
                </c:pt>
                <c:pt idx="3">
                  <c:v>2017</c:v>
                </c:pt>
                <c:pt idx="4">
                  <c:v>2018</c:v>
                </c:pt>
                <c:pt idx="5">
                  <c:v>2019</c:v>
                </c:pt>
                <c:pt idx="6">
                  <c:v>2020</c:v>
                </c:pt>
              </c:numCache>
            </c:numRef>
          </c:cat>
          <c:val>
            <c:numRef>
              <c:f>Sheet1!$B$3:$H$3</c:f>
              <c:numCache>
                <c:formatCode>#,##0_);[Red]\(#,##0\)</c:formatCode>
                <c:ptCount val="7"/>
                <c:pt idx="0">
                  <c:v>1184</c:v>
                </c:pt>
                <c:pt idx="1">
                  <c:v>1204</c:v>
                </c:pt>
                <c:pt idx="2">
                  <c:v>1204</c:v>
                </c:pt>
                <c:pt idx="3">
                  <c:v>964</c:v>
                </c:pt>
                <c:pt idx="4">
                  <c:v>1097</c:v>
                </c:pt>
                <c:pt idx="5">
                  <c:v>1321</c:v>
                </c:pt>
                <c:pt idx="6">
                  <c:v>1396</c:v>
                </c:pt>
              </c:numCache>
            </c:numRef>
          </c:val>
          <c:extLst>
            <c:ext xmlns:c16="http://schemas.microsoft.com/office/drawing/2014/chart" uri="{C3380CC4-5D6E-409C-BE32-E72D297353CC}">
              <c16:uniqueId val="{00000000-8FC7-4090-9550-8748AA82C959}"/>
            </c:ext>
          </c:extLst>
        </c:ser>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image" Target="../media/image168.emf"/></Relationships>
</file>

<file path=ppt/drawings/drawing1.xml><?xml version="1.0" encoding="utf-8"?>
<c:userShapes xmlns:c="http://schemas.openxmlformats.org/drawingml/2006/chart">
  <cdr:relSizeAnchor xmlns:cdr="http://schemas.openxmlformats.org/drawingml/2006/chartDrawing">
    <cdr:from>
      <cdr:x>0.15025</cdr:x>
      <cdr:y>0.84432</cdr:y>
    </cdr:from>
    <cdr:to>
      <cdr:x>0.92716</cdr:x>
      <cdr:y>0.98044</cdr:y>
    </cdr:to>
    <cdr:sp macro="" textlink="">
      <cdr:nvSpPr>
        <cdr:cNvPr id="2" name="テキスト ボックス 1"/>
        <cdr:cNvSpPr txBox="1"/>
      </cdr:nvSpPr>
      <cdr:spPr>
        <a:xfrm xmlns:a="http://schemas.openxmlformats.org/drawingml/2006/main">
          <a:off x="731524" y="2551017"/>
          <a:ext cx="3782462" cy="411271"/>
        </a:xfrm>
        <a:prstGeom xmlns:a="http://schemas.openxmlformats.org/drawingml/2006/main" prst="rect">
          <a:avLst/>
        </a:prstGeom>
        <a:solidFill xmlns:a="http://schemas.openxmlformats.org/drawingml/2006/main">
          <a:srgbClr val="CCFF99">
            <a:alpha val="50000"/>
          </a:srgbClr>
        </a:solidFill>
      </cdr:spPr>
      <cdr:txBody>
        <a:bodyPr xmlns:a="http://schemas.openxmlformats.org/drawingml/2006/main" vertOverflow="clip" wrap="square" lIns="36000" tIns="36000" rIns="36000" bIns="36000" rtlCol="0" anchor="ctr" anchorCtr="0">
          <a:spAutoFit/>
        </a:bodyPr>
        <a:lstStyle xmlns:a="http://schemas.openxmlformats.org/drawingml/2006/main"/>
        <a:p xmlns:a="http://schemas.openxmlformats.org/drawingml/2006/main">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a:t>
          </a:r>
          <a:r>
            <a:rPr lang="ja-JP" altLang="en-US" sz="1100" dirty="0" smtClean="0">
              <a:latin typeface="Meiryo UI" panose="020B0604030504040204" pitchFamily="50" charset="-128"/>
              <a:ea typeface="Meiryo UI" panose="020B0604030504040204" pitchFamily="50" charset="-128"/>
            </a:rPr>
            <a:t>、近年</a:t>
          </a:r>
          <a:r>
            <a:rPr lang="ja-JP" altLang="en-US" sz="1100" dirty="0">
              <a:latin typeface="Meiryo UI" panose="020B0604030504040204" pitchFamily="50" charset="-128"/>
              <a:ea typeface="Meiryo UI" panose="020B0604030504040204" pitchFamily="50" charset="-128"/>
            </a:rPr>
            <a:t>増加傾向です。</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2022/8/30</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2022/8/30</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223970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1491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a:p>
        </p:txBody>
      </p:sp>
    </p:spTree>
    <p:extLst>
      <p:ext uri="{BB962C8B-B14F-4D97-AF65-F5344CB8AC3E}">
        <p14:creationId xmlns:p14="http://schemas.microsoft.com/office/powerpoint/2010/main" val="344944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172917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001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dirty="0"/>
          </a:p>
        </p:txBody>
      </p:sp>
    </p:spTree>
    <p:extLst>
      <p:ext uri="{BB962C8B-B14F-4D97-AF65-F5344CB8AC3E}">
        <p14:creationId xmlns:p14="http://schemas.microsoft.com/office/powerpoint/2010/main" val="270937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32</a:t>
            </a:fld>
            <a:endParaRPr kumimoji="1" lang="ja-JP" altLang="en-US" dirty="0"/>
          </a:p>
        </p:txBody>
      </p:sp>
    </p:spTree>
    <p:extLst>
      <p:ext uri="{BB962C8B-B14F-4D97-AF65-F5344CB8AC3E}">
        <p14:creationId xmlns:p14="http://schemas.microsoft.com/office/powerpoint/2010/main" val="244983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04687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3091456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338817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04484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4730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55168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43087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333150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46</a:t>
            </a:fld>
            <a:endParaRPr kumimoji="1" lang="ja-JP" altLang="en-US"/>
          </a:p>
        </p:txBody>
      </p:sp>
    </p:spTree>
    <p:extLst>
      <p:ext uri="{BB962C8B-B14F-4D97-AF65-F5344CB8AC3E}">
        <p14:creationId xmlns:p14="http://schemas.microsoft.com/office/powerpoint/2010/main" val="87830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992359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54</a:t>
            </a:fld>
            <a:endParaRPr kumimoji="1" lang="ja-JP" altLang="en-US"/>
          </a:p>
        </p:txBody>
      </p:sp>
    </p:spTree>
    <p:extLst>
      <p:ext uri="{BB962C8B-B14F-4D97-AF65-F5344CB8AC3E}">
        <p14:creationId xmlns:p14="http://schemas.microsoft.com/office/powerpoint/2010/main" val="343541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55</a:t>
            </a:fld>
            <a:endParaRPr lang="ja-JP" altLang="en-US" dirty="0">
              <a:solidFill>
                <a:prstClr val="black"/>
              </a:solidFill>
            </a:endParaRPr>
          </a:p>
        </p:txBody>
      </p:sp>
    </p:spTree>
    <p:extLst>
      <p:ext uri="{BB962C8B-B14F-4D97-AF65-F5344CB8AC3E}">
        <p14:creationId xmlns:p14="http://schemas.microsoft.com/office/powerpoint/2010/main" val="184100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61</a:t>
            </a:fld>
            <a:endParaRPr kumimoji="1" lang="ja-JP" altLang="en-US"/>
          </a:p>
        </p:txBody>
      </p:sp>
    </p:spTree>
    <p:extLst>
      <p:ext uri="{BB962C8B-B14F-4D97-AF65-F5344CB8AC3E}">
        <p14:creationId xmlns:p14="http://schemas.microsoft.com/office/powerpoint/2010/main" val="134739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62</a:t>
            </a:fld>
            <a:endParaRPr kumimoji="1" lang="ja-JP" altLang="en-US"/>
          </a:p>
        </p:txBody>
      </p:sp>
    </p:spTree>
    <p:extLst>
      <p:ext uri="{BB962C8B-B14F-4D97-AF65-F5344CB8AC3E}">
        <p14:creationId xmlns:p14="http://schemas.microsoft.com/office/powerpoint/2010/main" val="2922807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63</a:t>
            </a:fld>
            <a:endParaRPr kumimoji="1" lang="ja-JP" altLang="en-US"/>
          </a:p>
        </p:txBody>
      </p:sp>
    </p:spTree>
    <p:extLst>
      <p:ext uri="{BB962C8B-B14F-4D97-AF65-F5344CB8AC3E}">
        <p14:creationId xmlns:p14="http://schemas.microsoft.com/office/powerpoint/2010/main" val="382769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69</a:t>
            </a:fld>
            <a:endParaRPr kumimoji="1" lang="ja-JP" altLang="en-US"/>
          </a:p>
        </p:txBody>
      </p:sp>
    </p:spTree>
    <p:extLst>
      <p:ext uri="{BB962C8B-B14F-4D97-AF65-F5344CB8AC3E}">
        <p14:creationId xmlns:p14="http://schemas.microsoft.com/office/powerpoint/2010/main" val="183998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5288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31932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52968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18222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4099367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205664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2022/8/30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2022/8/30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2022/8/30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2022/8/30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2022/8/30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2022/8/30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2022/8/30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2022/8/30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2022/8/30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2022/8/30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2022/8/30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2022/8/30</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jpe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18/10/relationships/comments" Target="NUL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eg"/></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jpe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70.jpeg"/><Relationship Id="rId7" Type="http://schemas.openxmlformats.org/officeDocument/2006/relationships/image" Target="../media/image16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69.emf"/></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png"/><Relationship Id="rId9" Type="http://schemas.openxmlformats.org/officeDocument/2006/relationships/image" Target="../media/image19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10" Type="http://schemas.microsoft.com/office/2007/relationships/hdphoto" Target="../media/hdphoto3.wdp"/><Relationship Id="rId4" Type="http://schemas.openxmlformats.org/officeDocument/2006/relationships/image" Target="../media/image196.png"/><Relationship Id="rId9" Type="http://schemas.openxmlformats.org/officeDocument/2006/relationships/image" Target="../media/image200.png"/></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7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7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r>
              <a:rPr lang="en-US" altLang="ja-JP" sz="3200" dirty="0">
                <a:solidFill>
                  <a:schemeClr val="bg1"/>
                </a:solidFill>
                <a:latin typeface="Meiryo UI" panose="020B0604030504040204" pitchFamily="50" charset="-128"/>
                <a:ea typeface="Meiryo UI" panose="020B0604030504040204" pitchFamily="50" charset="-128"/>
              </a:rPr>
              <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a:t>
            </a:r>
            <a:r>
              <a:rPr lang="ja-JP" altLang="en-US" sz="4000" dirty="0" smtClean="0">
                <a:solidFill>
                  <a:schemeClr val="bg1"/>
                </a:solidFill>
                <a:latin typeface="Meiryo UI" panose="020B0604030504040204" pitchFamily="50" charset="-128"/>
                <a:ea typeface="Meiryo UI" panose="020B0604030504040204" pitchFamily="50" charset="-128"/>
              </a:rPr>
              <a:t>事業集</a:t>
            </a:r>
            <a:endParaRPr lang="en-US" altLang="ja-JP" sz="4000" dirty="0" smtClean="0">
              <a:solidFill>
                <a:schemeClr val="bg1"/>
              </a:solidFill>
              <a:latin typeface="Meiryo UI" panose="020B0604030504040204" pitchFamily="50" charset="-128"/>
              <a:ea typeface="Meiryo UI" panose="020B0604030504040204" pitchFamily="50" charset="-128"/>
            </a:endParaRPr>
          </a:p>
          <a:p>
            <a:r>
              <a:rPr lang="ja-JP" altLang="en-US" sz="3200" dirty="0" smtClean="0">
                <a:solidFill>
                  <a:schemeClr val="bg1"/>
                </a:solidFill>
                <a:latin typeface="Meiryo UI" panose="020B0604030504040204" pitchFamily="50" charset="-128"/>
                <a:ea typeface="Meiryo UI" panose="020B0604030504040204" pitchFamily="50" charset="-128"/>
              </a:rPr>
              <a:t>～</a:t>
            </a:r>
            <a:r>
              <a:rPr lang="en-US" altLang="ja-JP" sz="3200" dirty="0" smtClean="0">
                <a:solidFill>
                  <a:schemeClr val="bg1"/>
                </a:solidFill>
                <a:latin typeface="Meiryo UI" panose="020B0604030504040204" pitchFamily="50" charset="-128"/>
                <a:ea typeface="Meiryo UI" panose="020B0604030504040204" pitchFamily="50" charset="-128"/>
              </a:rPr>
              <a:t>2022</a:t>
            </a:r>
            <a:r>
              <a:rPr lang="ja-JP" altLang="en-US" sz="3200" dirty="0" smtClean="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smtClean="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a:t>
            </a:r>
            <a:r>
              <a:rPr lang="en-US" altLang="ja-JP" dirty="0" smtClean="0">
                <a:solidFill>
                  <a:schemeClr val="tx1"/>
                </a:solidFill>
                <a:latin typeface="Meiryo UI" panose="020B0604030504040204" pitchFamily="50" charset="-128"/>
                <a:ea typeface="Meiryo UI" panose="020B0604030504040204" pitchFamily="50" charset="-128"/>
              </a:rPr>
              <a:t>8</a:t>
            </a:r>
            <a:r>
              <a:rPr lang="ja-JP" altLang="en-US" dirty="0" smtClean="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45348" y="660255"/>
            <a:ext cx="9640358"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96197" y="299690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5093702"/>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ガス</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60276" y="3378095"/>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の最適化等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514980"/>
            <a:ext cx="590217" cy="5293757"/>
          </a:xfrm>
          <a:prstGeom prst="rect">
            <a:avLst/>
          </a:prstGeom>
        </p:spPr>
        <p:txBody>
          <a:bodyPr wrap="square">
            <a:spAutoFit/>
          </a:bodyPr>
          <a:lstStyle/>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107094" y="3391541"/>
            <a:ext cx="658553" cy="2292935"/>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532549"/>
            <a:ext cx="4528987" cy="1492716"/>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燃料電池自動車を活用した環境教育の推進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燃料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532548"/>
            <a:ext cx="658553" cy="1492716"/>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1">
            <a:extLst>
              <a:ext uri="{FF2B5EF4-FFF2-40B4-BE49-F238E27FC236}">
                <a16:creationId xmlns:a16="http://schemas.microsoft.com/office/drawing/2014/main" id="{82DA575C-8975-4AD8-94D1-FD3701FC59B5}"/>
              </a:ext>
            </a:extLst>
          </p:cNvPr>
          <p:cNvSpPr/>
          <p:nvPr/>
        </p:nvSpPr>
        <p:spPr>
          <a:xfrm>
            <a:off x="5147713" y="178448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5" name="円/楕円 21">
            <a:extLst>
              <a:ext uri="{FF2B5EF4-FFF2-40B4-BE49-F238E27FC236}">
                <a16:creationId xmlns:a16="http://schemas.microsoft.com/office/drawing/2014/main" id="{58926270-8435-4F12-94CB-49ACB392DC71}"/>
              </a:ext>
            </a:extLst>
          </p:cNvPr>
          <p:cNvSpPr/>
          <p:nvPr/>
        </p:nvSpPr>
        <p:spPr>
          <a:xfrm>
            <a:off x="192012" y="594747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41747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17582" y="5816593"/>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各施策</a:t>
            </a: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・事業の</a:t>
            </a: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ページの注意点</a:t>
            </a:r>
            <a:endParaRPr lang="en-US" altLang="ja-JP"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　　上部</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のタグに</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ついては４つの</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a:t>
            </a:r>
            <a:endParaRPr lang="en-US" altLang="ja-JP"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988" y="579573"/>
            <a:ext cx="9640358" cy="491855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3" y="579573"/>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17582" y="1433726"/>
            <a:ext cx="4721117" cy="4016484"/>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カーボンニュートラル等新技術ビジネス創出支援事業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環境・エネルギー技術シーズ調査・普及啓発事業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14131" y="1043326"/>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17583" y="1049029"/>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14131" y="1657038"/>
            <a:ext cx="4327012"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エネルギー電気の共同購入支援事業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業者の取組みの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小売電気事業者による報告制度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1">
            <a:extLst>
              <a:ext uri="{FF2B5EF4-FFF2-40B4-BE49-F238E27FC236}">
                <a16:creationId xmlns:a16="http://schemas.microsoft.com/office/drawing/2014/main" id="{049FE697-E556-4CE6-AD73-688924FFC073}"/>
              </a:ext>
            </a:extLst>
          </p:cNvPr>
          <p:cNvSpPr/>
          <p:nvPr/>
        </p:nvSpPr>
        <p:spPr>
          <a:xfrm>
            <a:off x="176448" y="445165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45000" y="1433726"/>
            <a:ext cx="694736" cy="4016484"/>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66</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67,68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157078" y="1657038"/>
            <a:ext cx="475977" cy="3093154"/>
          </a:xfrm>
          <a:prstGeom prst="rect">
            <a:avLst/>
          </a:prstGeom>
        </p:spPr>
        <p:txBody>
          <a:bodyPr wrap="square">
            <a:spAutoFit/>
          </a:bodyPr>
          <a:lstStyle/>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479472" y="6194526"/>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16" name="円/楕円 21">
            <a:extLst>
              <a:ext uri="{FF2B5EF4-FFF2-40B4-BE49-F238E27FC236}">
                <a16:creationId xmlns:a16="http://schemas.microsoft.com/office/drawing/2014/main" id="{049FE697-E556-4CE6-AD73-688924FFC073}"/>
              </a:ext>
            </a:extLst>
          </p:cNvPr>
          <p:cNvSpPr/>
          <p:nvPr/>
        </p:nvSpPr>
        <p:spPr>
          <a:xfrm>
            <a:off x="5078969" y="282282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7" name="円/楕円 21">
            <a:extLst>
              <a:ext uri="{FF2B5EF4-FFF2-40B4-BE49-F238E27FC236}">
                <a16:creationId xmlns:a16="http://schemas.microsoft.com/office/drawing/2014/main" id="{049FE697-E556-4CE6-AD73-688924FFC073}"/>
              </a:ext>
            </a:extLst>
          </p:cNvPr>
          <p:cNvSpPr/>
          <p:nvPr/>
        </p:nvSpPr>
        <p:spPr>
          <a:xfrm>
            <a:off x="5078969" y="167547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8" name="円/楕円 21">
            <a:extLst>
              <a:ext uri="{FF2B5EF4-FFF2-40B4-BE49-F238E27FC236}">
                <a16:creationId xmlns:a16="http://schemas.microsoft.com/office/drawing/2014/main" id="{049FE697-E556-4CE6-AD73-688924FFC073}"/>
              </a:ext>
            </a:extLst>
          </p:cNvPr>
          <p:cNvSpPr/>
          <p:nvPr/>
        </p:nvSpPr>
        <p:spPr>
          <a:xfrm>
            <a:off x="176448" y="469415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3410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59844"/>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エネルギーの利用の効率化、再生可能エネルギーの</a:t>
            </a:r>
            <a:r>
              <a:rPr lang="ja-JP" altLang="en-US" sz="1300" dirty="0" smtClean="0">
                <a:latin typeface="Meiryo UI" pitchFamily="50" charset="-128"/>
                <a:ea typeface="Meiryo UI" pitchFamily="50" charset="-128"/>
                <a:cs typeface="Meiryo UI" pitchFamily="50" charset="-128"/>
              </a:rPr>
              <a:t>利用及び電気の</a:t>
            </a:r>
            <a:r>
              <a:rPr lang="ja-JP" altLang="en-US" sz="1300" dirty="0">
                <a:latin typeface="Meiryo UI" pitchFamily="50" charset="-128"/>
                <a:ea typeface="Meiryo UI" pitchFamily="50" charset="-128"/>
                <a:cs typeface="Meiryo UI" pitchFamily="50" charset="-128"/>
              </a:rPr>
              <a:t>需要</a:t>
            </a:r>
            <a:r>
              <a:rPr lang="ja-JP" altLang="en-US" sz="1300" dirty="0" smtClean="0">
                <a:latin typeface="Meiryo UI" pitchFamily="50" charset="-128"/>
                <a:ea typeface="Meiryo UI" pitchFamily="50" charset="-128"/>
                <a:cs typeface="Meiryo UI" pitchFamily="50" charset="-128"/>
              </a:rPr>
              <a:t>の最適化に関する情報及び意見の交換</a:t>
            </a:r>
            <a:r>
              <a:rPr lang="ja-JP" altLang="en-US" sz="1300" dirty="0">
                <a:latin typeface="Meiryo UI" pitchFamily="50" charset="-128"/>
                <a:ea typeface="Meiryo UI" pitchFamily="50" charset="-128"/>
                <a:cs typeface="Meiryo UI" pitchFamily="50" charset="-128"/>
              </a:rPr>
              <a:t>に関すること </a:t>
            </a:r>
            <a:r>
              <a:rPr lang="ja-JP" altLang="en-US" sz="1300" dirty="0" smtClean="0">
                <a:latin typeface="Meiryo UI" pitchFamily="50" charset="-128"/>
                <a:ea typeface="Meiryo UI" pitchFamily="50" charset="-128"/>
                <a:cs typeface="Meiryo UI" pitchFamily="50" charset="-128"/>
              </a:rPr>
              <a:t> </a:t>
            </a:r>
            <a:endParaRPr lang="ja-JP" altLang="en-US"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2</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電気の需給に関する</a:t>
            </a:r>
            <a:r>
              <a:rPr lang="ja-JP" altLang="en-US" sz="1300" dirty="0" smtClean="0">
                <a:latin typeface="Meiryo UI" pitchFamily="50" charset="-128"/>
                <a:ea typeface="Meiryo UI" pitchFamily="50" charset="-128"/>
                <a:cs typeface="Meiryo UI" pitchFamily="50" charset="-128"/>
              </a:rPr>
              <a:t>情報及び意見の</a:t>
            </a:r>
            <a:r>
              <a:rPr lang="ja-JP" altLang="en-US" sz="1300" dirty="0">
                <a:latin typeface="Meiryo UI" pitchFamily="50" charset="-128"/>
                <a:ea typeface="Meiryo UI" pitchFamily="50" charset="-128"/>
                <a:cs typeface="Meiryo UI" pitchFamily="50" charset="-128"/>
              </a:rPr>
              <a:t>交換に関する</a:t>
            </a:r>
            <a:r>
              <a:rPr lang="ja-JP" altLang="en-US" sz="1300" dirty="0" smtClean="0">
                <a:latin typeface="Meiryo UI" pitchFamily="50" charset="-128"/>
                <a:ea typeface="Meiryo UI" pitchFamily="50" charset="-128"/>
                <a:cs typeface="Meiryo UI" pitchFamily="50" charset="-128"/>
              </a:rPr>
              <a:t>こと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構成員その他の関係者のエネルギーに関する取組</a:t>
            </a:r>
            <a:r>
              <a:rPr lang="ja-JP" altLang="en-US" sz="1300" dirty="0">
                <a:latin typeface="Meiryo UI" pitchFamily="50" charset="-128"/>
                <a:ea typeface="Meiryo UI" pitchFamily="50" charset="-128"/>
                <a:cs typeface="Meiryo UI" pitchFamily="50" charset="-128"/>
              </a:rPr>
              <a:t>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412559487"/>
              </p:ext>
            </p:extLst>
          </p:nvPr>
        </p:nvGraphicFramePr>
        <p:xfrm>
          <a:off x="253897" y="4602872"/>
          <a:ext cx="4477758" cy="1676400"/>
        </p:xfrm>
        <a:graphic>
          <a:graphicData uri="http://schemas.openxmlformats.org/drawingml/2006/table">
            <a:tbl>
              <a:tblPr firstRow="1" bandRow="1">
                <a:tableStyleId>{5940675A-B579-460E-94D1-54222C63F5DA}</a:tableStyleId>
              </a:tblPr>
              <a:tblGrid>
                <a:gridCol w="979808">
                  <a:extLst>
                    <a:ext uri="{9D8B030D-6E8A-4147-A177-3AD203B41FA5}">
                      <a16:colId xmlns:a16="http://schemas.microsoft.com/office/drawing/2014/main" val="3757262113"/>
                    </a:ext>
                  </a:extLst>
                </a:gridCol>
                <a:gridCol w="699590">
                  <a:extLst>
                    <a:ext uri="{9D8B030D-6E8A-4147-A177-3AD203B41FA5}">
                      <a16:colId xmlns:a16="http://schemas.microsoft.com/office/drawing/2014/main" val="1555019360"/>
                    </a:ext>
                  </a:extLst>
                </a:gridCol>
                <a:gridCol w="699590">
                  <a:extLst>
                    <a:ext uri="{9D8B030D-6E8A-4147-A177-3AD203B41FA5}">
                      <a16:colId xmlns:a16="http://schemas.microsoft.com/office/drawing/2014/main" val="4015490920"/>
                    </a:ext>
                  </a:extLst>
                </a:gridCol>
                <a:gridCol w="699590">
                  <a:extLst>
                    <a:ext uri="{9D8B030D-6E8A-4147-A177-3AD203B41FA5}">
                      <a16:colId xmlns:a16="http://schemas.microsoft.com/office/drawing/2014/main" val="432226069"/>
                    </a:ext>
                  </a:extLst>
                </a:gridCol>
                <a:gridCol w="699590">
                  <a:extLst>
                    <a:ext uri="{9D8B030D-6E8A-4147-A177-3AD203B41FA5}">
                      <a16:colId xmlns:a16="http://schemas.microsoft.com/office/drawing/2014/main" val="2697112936"/>
                    </a:ext>
                  </a:extLst>
                </a:gridCol>
                <a:gridCol w="699590">
                  <a:extLst>
                    <a:ext uri="{9D8B030D-6E8A-4147-A177-3AD203B41FA5}">
                      <a16:colId xmlns:a16="http://schemas.microsoft.com/office/drawing/2014/main" val="199765533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7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※1 2018</a:t>
            </a:r>
            <a:r>
              <a:rPr lang="ja-JP" altLang="en-US" sz="1000" dirty="0">
                <a:latin typeface="Meiryo UI" pitchFamily="50" charset="-128"/>
                <a:ea typeface="Meiryo UI" pitchFamily="50" charset="-128"/>
                <a:cs typeface="Meiryo UI" pitchFamily="50" charset="-128"/>
              </a:rPr>
              <a:t>年度に両部門会議を統合し、事業者・家庭部門会議とした。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※2 </a:t>
            </a:r>
            <a:r>
              <a:rPr lang="ja-JP" altLang="en-US" sz="1000" dirty="0">
                <a:latin typeface="Meiryo UI" pitchFamily="50" charset="-128"/>
                <a:ea typeface="Meiryo UI" pitchFamily="50" charset="-128"/>
                <a:cs typeface="Meiryo UI" pitchFamily="50" charset="-128"/>
              </a:rPr>
              <a:t>新型コロナウイルス感染症拡大防止の観点から各１回中止</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4148261"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smtClean="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2022</a:t>
            </a:r>
            <a:r>
              <a:rPr lang="ja-JP" altLang="en-US" sz="1400" b="1" dirty="0" smtClean="0">
                <a:latin typeface="Meiryo UI" pitchFamily="50" charset="-128"/>
                <a:ea typeface="Meiryo UI" pitchFamily="50" charset="-128"/>
                <a:cs typeface="Meiryo UI" pitchFamily="50" charset="-128"/>
              </a:rPr>
              <a:t>年度協</a:t>
            </a:r>
            <a:r>
              <a:rPr lang="ja-JP" altLang="en-US" sz="1400" b="1" dirty="0">
                <a:latin typeface="Meiryo UI" pitchFamily="50" charset="-128"/>
                <a:ea typeface="Meiryo UI" pitchFamily="50" charset="-128"/>
                <a:cs typeface="Meiryo UI" pitchFamily="50" charset="-128"/>
              </a:rPr>
              <a:t>議会開催計画（案）＞</a:t>
            </a:r>
          </a:p>
        </p:txBody>
      </p:sp>
      <p:sp>
        <p:nvSpPr>
          <p:cNvPr id="7" name="正方形/長方形 6"/>
          <p:cNvSpPr/>
          <p:nvPr/>
        </p:nvSpPr>
        <p:spPr>
          <a:xfrm>
            <a:off x="5067987" y="1616853"/>
            <a:ext cx="4622298" cy="3231654"/>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業者部門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（年２回程度）</a:t>
            </a:r>
            <a:endPar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　　テーマ案</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需給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一体型太陽光発電の普及促進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再生可能エネルギー電気の需要拡大</a:t>
            </a:r>
          </a:p>
          <a:p>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テーマ</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については、継続的に検討を行い、全体会議に</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おいて</a:t>
            </a: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構成員の</a:t>
            </a:r>
            <a:r>
              <a:rPr lang="ja-JP" altLang="en-US" sz="12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latin typeface="Meiryo UI" panose="020B0604030504040204" pitchFamily="50" charset="-128"/>
                <a:ea typeface="Meiryo UI" panose="020B0604030504040204" pitchFamily="50" charset="-128"/>
                <a:cs typeface="Meiryo UI" panose="020B0604030504040204" pitchFamily="50" charset="-128"/>
              </a:rPr>
              <a:t>意見</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を聞きながら決定することを基本とする。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部門</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105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8" y="977192"/>
            <a:ext cx="5225242"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4,085</a:t>
            </a:r>
            <a:r>
              <a:rPr lang="zh-TW" altLang="en-US" sz="1200" dirty="0" smtClean="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（共通</a:t>
            </a:r>
            <a:r>
              <a:rPr lang="ja-JP" altLang="en-US" sz="1200" dirty="0" smtClean="0">
                <a:latin typeface="Meiryo UI" pitchFamily="50" charset="-128"/>
                <a:ea typeface="Meiryo UI" pitchFamily="50" charset="-128"/>
                <a:cs typeface="Meiryo UI" pitchFamily="50" charset="-128"/>
              </a:rPr>
              <a:t>事務費</a:t>
            </a:r>
            <a:r>
              <a:rPr lang="en-US" altLang="ja-JP" sz="1200" dirty="0" smtClean="0">
                <a:latin typeface="Meiryo UI" pitchFamily="50" charset="-128"/>
                <a:ea typeface="Meiryo UI" pitchFamily="50" charset="-128"/>
                <a:cs typeface="Meiryo UI" pitchFamily="50" charset="-128"/>
              </a:rPr>
              <a:t>2,615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各事業費</a:t>
            </a:r>
            <a:r>
              <a:rPr lang="en-US" altLang="ja-JP" sz="1200" dirty="0" smtClean="0">
                <a:latin typeface="Meiryo UI" pitchFamily="50" charset="-128"/>
                <a:ea typeface="Meiryo UI" pitchFamily="50" charset="-128"/>
                <a:cs typeface="Meiryo UI" pitchFamily="50" charset="-128"/>
              </a:rPr>
              <a:t>1,470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p.15</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p.16</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p.21</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p.38</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p.39</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p.40</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p.42</a:t>
            </a:r>
            <a:endParaRPr lang="en-US" altLang="ja-JP" sz="12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p.34</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429" y="1683335"/>
            <a:ext cx="4497924" cy="4824000"/>
          </a:xfrm>
          <a:prstGeom prst="rect">
            <a:avLst/>
          </a:prstGeom>
          <a:ln w="38100">
            <a:solidFill>
              <a:srgbClr val="CEFD32"/>
            </a:solidFill>
          </a:ln>
        </p:spPr>
      </p:pic>
    </p:spTree>
    <p:extLst>
      <p:ext uri="{BB962C8B-B14F-4D97-AF65-F5344CB8AC3E}">
        <p14:creationId xmlns:p14="http://schemas.microsoft.com/office/powerpoint/2010/main" val="22792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プランの効果的な推進</a:t>
            </a:r>
            <a:r>
              <a:rPr lang="ja-JP" altLang="en-US" sz="1400" dirty="0">
                <a:solidFill>
                  <a:prstClr val="white"/>
                </a:solidFill>
                <a:latin typeface="Calibri"/>
                <a:ea typeface="HGP創英角ｺﾞｼｯｸUB" pitchFamily="50" charset="-128"/>
                <a:cs typeface="ＭＳ Ｐゴシック" charset="-128"/>
              </a:rPr>
              <a:t>　</a:t>
            </a:r>
            <a:r>
              <a:rPr lang="ja-JP" altLang="en-US" sz="3200" dirty="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a:t>
            </a:r>
            <a:r>
              <a:rPr lang="ja-JP" altLang="en-US" sz="1300" dirty="0" smtClean="0">
                <a:latin typeface="Meiryo UI" pitchFamily="50" charset="-128"/>
                <a:ea typeface="Meiryo UI" pitchFamily="50" charset="-128"/>
                <a:cs typeface="Meiryo UI" pitchFamily="50" charset="-128"/>
              </a:rPr>
              <a:t>に対して</a:t>
            </a:r>
            <a:r>
              <a:rPr lang="ja-JP" altLang="en-US" sz="1300" dirty="0">
                <a:latin typeface="Meiryo UI" pitchFamily="50" charset="-128"/>
                <a:ea typeface="Meiryo UI" pitchFamily="50" charset="-128"/>
                <a:cs typeface="Meiryo UI" pitchFamily="50" charset="-128"/>
              </a:rPr>
              <a:t>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779079415"/>
              </p:ext>
            </p:extLst>
          </p:nvPr>
        </p:nvGraphicFramePr>
        <p:xfrm>
          <a:off x="1008533" y="2399531"/>
          <a:ext cx="3328475" cy="640080"/>
        </p:xfrm>
        <a:graphic>
          <a:graphicData uri="http://schemas.openxmlformats.org/drawingml/2006/table">
            <a:tbl>
              <a:tblPr firstRow="1" bandRow="1">
                <a:tableStyleId>{5940675A-B579-460E-94D1-54222C63F5DA}</a:tableStyleId>
              </a:tblPr>
              <a:tblGrid>
                <a:gridCol w="707905">
                  <a:extLst>
                    <a:ext uri="{9D8B030D-6E8A-4147-A177-3AD203B41FA5}">
                      <a16:colId xmlns:a16="http://schemas.microsoft.com/office/drawing/2014/main" val="3757262113"/>
                    </a:ext>
                  </a:extLst>
                </a:gridCol>
                <a:gridCol w="524114">
                  <a:extLst>
                    <a:ext uri="{9D8B030D-6E8A-4147-A177-3AD203B41FA5}">
                      <a16:colId xmlns:a16="http://schemas.microsoft.com/office/drawing/2014/main" val="1555019360"/>
                    </a:ext>
                  </a:extLst>
                </a:gridCol>
                <a:gridCol w="524114">
                  <a:extLst>
                    <a:ext uri="{9D8B030D-6E8A-4147-A177-3AD203B41FA5}">
                      <a16:colId xmlns:a16="http://schemas.microsoft.com/office/drawing/2014/main" val="4015490920"/>
                    </a:ext>
                  </a:extLst>
                </a:gridCol>
                <a:gridCol w="524114">
                  <a:extLst>
                    <a:ext uri="{9D8B030D-6E8A-4147-A177-3AD203B41FA5}">
                      <a16:colId xmlns:a16="http://schemas.microsoft.com/office/drawing/2014/main" val="1808731930"/>
                    </a:ext>
                  </a:extLst>
                </a:gridCol>
                <a:gridCol w="524114">
                  <a:extLst>
                    <a:ext uri="{9D8B030D-6E8A-4147-A177-3AD203B41FA5}">
                      <a16:colId xmlns:a16="http://schemas.microsoft.com/office/drawing/2014/main" val="96200084"/>
                    </a:ext>
                  </a:extLst>
                </a:gridCol>
                <a:gridCol w="524114">
                  <a:extLst>
                    <a:ext uri="{9D8B030D-6E8A-4147-A177-3AD203B41FA5}">
                      <a16:colId xmlns:a16="http://schemas.microsoft.com/office/drawing/2014/main" val="418748740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716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3810852" y="21447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008533"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4379586" y="453590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1120382" y="45437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＞各年度</a:t>
            </a:r>
            <a:r>
              <a:rPr lang="ja-JP" altLang="en-US" sz="1000" dirty="0">
                <a:latin typeface="Meiryo UI" pitchFamily="50" charset="-128"/>
                <a:ea typeface="Meiryo UI" pitchFamily="50" charset="-128"/>
                <a:cs typeface="Meiryo UI" pitchFamily="50" charset="-128"/>
              </a:rPr>
              <a:t>のホームページでの情報提供のほか</a:t>
            </a:r>
          </a:p>
        </p:txBody>
      </p:sp>
      <p:sp>
        <p:nvSpPr>
          <p:cNvPr id="30" name="正方形/長方形 29"/>
          <p:cNvSpPr/>
          <p:nvPr/>
        </p:nvSpPr>
        <p:spPr>
          <a:xfrm>
            <a:off x="4494472" y="1237767"/>
            <a:ext cx="2554585"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976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3" name="表 22"/>
          <p:cNvGraphicFramePr>
            <a:graphicFrameLocks noGrp="1"/>
          </p:cNvGraphicFramePr>
          <p:nvPr>
            <p:extLst>
              <p:ext uri="{D42A27DB-BD31-4B8C-83A1-F6EECF244321}">
                <p14:modId xmlns:p14="http://schemas.microsoft.com/office/powerpoint/2010/main" val="2626447725"/>
              </p:ext>
            </p:extLst>
          </p:nvPr>
        </p:nvGraphicFramePr>
        <p:xfrm>
          <a:off x="605117" y="4805956"/>
          <a:ext cx="4550166" cy="1828800"/>
        </p:xfrm>
        <a:graphic>
          <a:graphicData uri="http://schemas.openxmlformats.org/drawingml/2006/table">
            <a:tbl>
              <a:tblPr firstRow="1" bandRow="1">
                <a:tableStyleId>{5940675A-B579-460E-94D1-54222C63F5DA}</a:tableStyleId>
              </a:tblPr>
              <a:tblGrid>
                <a:gridCol w="1039101">
                  <a:extLst>
                    <a:ext uri="{9D8B030D-6E8A-4147-A177-3AD203B41FA5}">
                      <a16:colId xmlns:a16="http://schemas.microsoft.com/office/drawing/2014/main" val="3757262113"/>
                    </a:ext>
                  </a:extLst>
                </a:gridCol>
                <a:gridCol w="631219">
                  <a:extLst>
                    <a:ext uri="{9D8B030D-6E8A-4147-A177-3AD203B41FA5}">
                      <a16:colId xmlns:a16="http://schemas.microsoft.com/office/drawing/2014/main" val="1555019360"/>
                    </a:ext>
                  </a:extLst>
                </a:gridCol>
                <a:gridCol w="631219">
                  <a:extLst>
                    <a:ext uri="{9D8B030D-6E8A-4147-A177-3AD203B41FA5}">
                      <a16:colId xmlns:a16="http://schemas.microsoft.com/office/drawing/2014/main" val="4015490920"/>
                    </a:ext>
                  </a:extLst>
                </a:gridCol>
                <a:gridCol w="631219">
                  <a:extLst>
                    <a:ext uri="{9D8B030D-6E8A-4147-A177-3AD203B41FA5}">
                      <a16:colId xmlns:a16="http://schemas.microsoft.com/office/drawing/2014/main" val="1338958781"/>
                    </a:ext>
                  </a:extLst>
                </a:gridCol>
                <a:gridCol w="734745">
                  <a:extLst>
                    <a:ext uri="{9D8B030D-6E8A-4147-A177-3AD203B41FA5}">
                      <a16:colId xmlns:a16="http://schemas.microsoft.com/office/drawing/2014/main" val="1997961853"/>
                    </a:ext>
                  </a:extLst>
                </a:gridCol>
                <a:gridCol w="882663">
                  <a:extLst>
                    <a:ext uri="{9D8B030D-6E8A-4147-A177-3AD203B41FA5}">
                      <a16:colId xmlns:a16="http://schemas.microsoft.com/office/drawing/2014/main" val="230968755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a:t>
                      </a:r>
                      <a:r>
                        <a:rPr kumimoji="1" lang="ja-JP" altLang="en-US" sz="1000" dirty="0" smtClean="0">
                          <a:solidFill>
                            <a:schemeClr val="tx1"/>
                          </a:solidFill>
                          <a:latin typeface="Meiryo UI" panose="020B0604030504040204" pitchFamily="50" charset="-128"/>
                          <a:ea typeface="Meiryo UI" panose="020B0604030504040204" pitchFamily="50" charset="-128"/>
                        </a:rPr>
                        <a:t>イベントへ</a:t>
                      </a:r>
                      <a:r>
                        <a:rPr kumimoji="1" lang="ja-JP" altLang="en-US" sz="1000" dirty="0">
                          <a:solidFill>
                            <a:schemeClr val="tx1"/>
                          </a:solidFill>
                          <a:latin typeface="Meiryo UI" panose="020B0604030504040204" pitchFamily="50" charset="-128"/>
                          <a:ea typeface="Meiryo UI" panose="020B0604030504040204" pitchFamily="50" charset="-128"/>
                        </a:rPr>
                        <a:t>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399</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1,154,864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377" y="3345767"/>
            <a:ext cx="2265339" cy="3204000"/>
          </a:xfrm>
          <a:prstGeom prst="rect">
            <a:avLst/>
          </a:prstGeom>
        </p:spPr>
      </p:pic>
    </p:spTree>
    <p:extLst>
      <p:ext uri="{BB962C8B-B14F-4D97-AF65-F5344CB8AC3E}">
        <p14:creationId xmlns:p14="http://schemas.microsoft.com/office/powerpoint/2010/main" val="4056494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909142" y="5992608"/>
            <a:ext cx="6625756" cy="707886"/>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a:t>
            </a:r>
            <a:r>
              <a:rPr lang="ja-JP" altLang="en-US" sz="1000" dirty="0" smtClean="0">
                <a:solidFill>
                  <a:schemeClr val="tx1"/>
                </a:solidFill>
                <a:latin typeface="Meiryo UI" pitchFamily="50" charset="-128"/>
                <a:ea typeface="Meiryo UI" pitchFamily="50" charset="-128"/>
                <a:cs typeface="Meiryo UI" pitchFamily="50" charset="-128"/>
              </a:rPr>
              <a:t>府内４箇所）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04216" y="3111049"/>
            <a:ext cx="53443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a:t>
            </a:r>
            <a:r>
              <a:rPr lang="ja-JP" altLang="en-US" sz="1000" dirty="0" smtClean="0">
                <a:solidFill>
                  <a:schemeClr val="tx1"/>
                </a:solidFill>
                <a:latin typeface="Meiryo UI" pitchFamily="50" charset="-128"/>
                <a:ea typeface="Meiryo UI" pitchFamily="50" charset="-128"/>
                <a:cs typeface="Meiryo UI" pitchFamily="50" charset="-128"/>
              </a:rPr>
              <a:t>概ねゼロとなる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a:t>
            </a:r>
            <a:r>
              <a:rPr lang="ja-JP" altLang="en-US" sz="1000" dirty="0">
                <a:solidFill>
                  <a:schemeClr val="tx1"/>
                </a:solidFill>
                <a:latin typeface="Meiryo UI" pitchFamily="50" charset="-128"/>
                <a:ea typeface="Meiryo UI" pitchFamily="50" charset="-128"/>
                <a:cs typeface="Meiryo UI" pitchFamily="50" charset="-128"/>
              </a:rPr>
              <a:t>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5709205" y="3822666"/>
            <a:ext cx="4024678" cy="209288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5,500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5,600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highlight>
                <a:srgbClr val="FFFF00"/>
              </a:highlight>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ホームページに</a:t>
            </a:r>
            <a:r>
              <a:rPr lang="ja-JP" altLang="en-US" sz="1300" dirty="0">
                <a:latin typeface="Meiryo UI" pitchFamily="50" charset="-128"/>
                <a:ea typeface="Meiryo UI" pitchFamily="50" charset="-128"/>
                <a:cs typeface="Meiryo UI" pitchFamily="50" charset="-128"/>
              </a:rPr>
              <a:t>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3"/>
          <a:stretch>
            <a:fillRect/>
          </a:stretch>
        </p:blipFill>
        <p:spPr>
          <a:xfrm>
            <a:off x="318649" y="4127127"/>
            <a:ext cx="2316347" cy="2491387"/>
          </a:xfrm>
          <a:prstGeom prst="rect">
            <a:avLst/>
          </a:prstGeom>
          <a:ln>
            <a:solidFill>
              <a:srgbClr val="05BC57"/>
            </a:solidFill>
          </a:ln>
        </p:spPr>
      </p:pic>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graphicFrame>
        <p:nvGraphicFramePr>
          <p:cNvPr id="26" name="表 25"/>
          <p:cNvGraphicFramePr>
            <a:graphicFrameLocks noGrp="1"/>
          </p:cNvGraphicFramePr>
          <p:nvPr>
            <p:extLst>
              <p:ext uri="{D42A27DB-BD31-4B8C-83A1-F6EECF244321}">
                <p14:modId xmlns:p14="http://schemas.microsoft.com/office/powerpoint/2010/main" val="3091579419"/>
              </p:ext>
            </p:extLst>
          </p:nvPr>
        </p:nvGraphicFramePr>
        <p:xfrm>
          <a:off x="5784612" y="6013574"/>
          <a:ext cx="3118087" cy="685800"/>
        </p:xfrm>
        <a:graphic>
          <a:graphicData uri="http://schemas.openxmlformats.org/drawingml/2006/table">
            <a:tbl>
              <a:tblPr firstRow="1" bandRow="1">
                <a:tableStyleId>{5940675A-B579-460E-94D1-54222C63F5DA}</a:tableStyleId>
              </a:tblPr>
              <a:tblGrid>
                <a:gridCol w="1021241">
                  <a:extLst>
                    <a:ext uri="{9D8B030D-6E8A-4147-A177-3AD203B41FA5}">
                      <a16:colId xmlns:a16="http://schemas.microsoft.com/office/drawing/2014/main" val="3757262113"/>
                    </a:ext>
                  </a:extLst>
                </a:gridCol>
                <a:gridCol w="690426">
                  <a:extLst>
                    <a:ext uri="{9D8B030D-6E8A-4147-A177-3AD203B41FA5}">
                      <a16:colId xmlns:a16="http://schemas.microsoft.com/office/drawing/2014/main" val="1808731930"/>
                    </a:ext>
                  </a:extLst>
                </a:gridCol>
                <a:gridCol w="703210">
                  <a:extLst>
                    <a:ext uri="{9D8B030D-6E8A-4147-A177-3AD203B41FA5}">
                      <a16:colId xmlns:a16="http://schemas.microsoft.com/office/drawing/2014/main" val="96200084"/>
                    </a:ext>
                  </a:extLst>
                </a:gridCol>
                <a:gridCol w="703210">
                  <a:extLst>
                    <a:ext uri="{9D8B030D-6E8A-4147-A177-3AD203B41FA5}">
                      <a16:colId xmlns:a16="http://schemas.microsoft.com/office/drawing/2014/main" val="3771941092"/>
                    </a:ext>
                  </a:extLst>
                </a:gridCol>
              </a:tblGrid>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年度</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宿泊体験箇所数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37" name="テキスト ボックス 36"/>
          <p:cNvSpPr txBox="1"/>
          <p:nvPr/>
        </p:nvSpPr>
        <p:spPr>
          <a:xfrm>
            <a:off x="5152945" y="5990931"/>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stretch>
            <a:fillRect/>
          </a:stretch>
        </p:blipFill>
        <p:spPr>
          <a:xfrm>
            <a:off x="2886282" y="4236490"/>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09205" y="1155540"/>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4163915-621B-42A6-95BA-477A0FEDE4AF}"/>
              </a:ext>
            </a:extLst>
          </p:cNvPr>
          <p:cNvSpPr txBox="1"/>
          <p:nvPr/>
        </p:nvSpPr>
        <p:spPr>
          <a:xfrm>
            <a:off x="341806" y="3851437"/>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59703" y="3874964"/>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 name="正方形/長方形 1"/>
          <p:cNvSpPr/>
          <p:nvPr/>
        </p:nvSpPr>
        <p:spPr>
          <a:xfrm>
            <a:off x="1793830" y="6569872"/>
            <a:ext cx="1031051" cy="261610"/>
          </a:xfrm>
          <a:prstGeom prst="rect">
            <a:avLst/>
          </a:prstGeom>
        </p:spPr>
        <p:txBody>
          <a:bodyPr wrap="none">
            <a:spAutoFit/>
          </a:bodyPr>
          <a:lstStyle/>
          <a:p>
            <a:r>
              <a:rPr lang="ja-JP" altLang="ja-JP" sz="1050" kern="0" dirty="0">
                <a:latin typeface="Meiryo UI" panose="020B0604030504040204" pitchFamily="50" charset="-128"/>
                <a:ea typeface="Meiryo UI" panose="020B0604030504040204" pitchFamily="50" charset="-128"/>
                <a:cs typeface="ＭＳ 明朝" panose="02020609040205080304" pitchFamily="17" charset="-128"/>
              </a:rPr>
              <a:t>（産経新聞）</a:t>
            </a:r>
            <a:endParaRPr lang="ja-JP" altLang="en-US" sz="1050" dirty="0">
              <a:latin typeface="Meiryo UI" panose="020B0604030504040204" pitchFamily="50" charset="-128"/>
              <a:ea typeface="Meiryo UI" panose="020B0604030504040204" pitchFamily="50" charset="-128"/>
            </a:endParaRPr>
          </a:p>
        </p:txBody>
      </p:sp>
      <p:sp>
        <p:nvSpPr>
          <p:cNvPr id="3" name="正方形/長方形 2"/>
          <p:cNvSpPr/>
          <p:nvPr/>
        </p:nvSpPr>
        <p:spPr>
          <a:xfrm>
            <a:off x="2857500" y="5949280"/>
            <a:ext cx="6870700" cy="784895"/>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4647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a:t>
            </a:r>
            <a:r>
              <a:rPr lang="ja-JP" altLang="en-US" sz="1400" b="0" i="0" dirty="0" smtClean="0">
                <a:latin typeface="Meiryo UI" pitchFamily="50" charset="-128"/>
                <a:ea typeface="Meiryo UI" pitchFamily="50" charset="-128"/>
                <a:cs typeface="Meiryo UI" pitchFamily="50" charset="-128"/>
              </a:rPr>
              <a:t>しています</a:t>
            </a:r>
            <a:r>
              <a:rPr lang="ja-JP" altLang="en-US" sz="1400" b="0" i="0" dirty="0">
                <a:latin typeface="Meiryo UI" pitchFamily="50" charset="-128"/>
                <a:ea typeface="Meiryo UI" pitchFamily="50" charset="-128"/>
                <a:cs typeface="Meiryo UI" pitchFamily="50" charset="-128"/>
              </a:rPr>
              <a:t>。</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④</a:t>
            </a:r>
            <a:r>
              <a:rPr lang="ja-JP" altLang="en-US" sz="1400" b="1" dirty="0">
                <a:latin typeface="Meiryo UI" panose="020B0604030504040204" pitchFamily="50" charset="-128"/>
                <a:ea typeface="Meiryo UI" panose="020B0604030504040204" pitchFamily="50" charset="-128"/>
              </a:rPr>
              <a:t>光熱費削減対策や</a:t>
            </a:r>
            <a:r>
              <a:rPr lang="ja-JP" altLang="en-US" sz="1400" b="1" dirty="0" smtClean="0">
                <a:latin typeface="Meiryo UI" panose="020B0604030504040204" pitchFamily="50" charset="-128"/>
                <a:ea typeface="Meiryo UI" panose="020B0604030504040204" pitchFamily="50" charset="-128"/>
              </a:rPr>
              <a:t>災害</a:t>
            </a:r>
            <a:r>
              <a:rPr lang="ja-JP" altLang="en-US" sz="1400" b="1" dirty="0">
                <a:latin typeface="Meiryo UI" panose="020B0604030504040204" pitchFamily="50" charset="-128"/>
                <a:ea typeface="Meiryo UI" panose="020B0604030504040204" pitchFamily="50" charset="-128"/>
              </a:rPr>
              <a:t>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51" name="グループ化 50"/>
          <p:cNvGrpSpPr/>
          <p:nvPr/>
        </p:nvGrpSpPr>
        <p:grpSpPr>
          <a:xfrm>
            <a:off x="4765772" y="4003682"/>
            <a:ext cx="5041169" cy="1250803"/>
            <a:chOff x="2756081" y="2894309"/>
            <a:chExt cx="5041169" cy="1250803"/>
          </a:xfrm>
        </p:grpSpPr>
        <p:sp>
          <p:nvSpPr>
            <p:cNvPr id="55" name="テキスト ボックス 54"/>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日</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月中旬</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現地調査・契約</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a:t>
            </a:r>
            <a:r>
              <a:rPr lang="en-US" altLang="ja-JP" sz="1100" b="0" i="0" dirty="0" smtClean="0">
                <a:latin typeface="Meiryo UI" pitchFamily="50" charset="-128"/>
                <a:ea typeface="Meiryo UI" pitchFamily="50" charset="-128"/>
                <a:cs typeface="Meiryo UI" pitchFamily="50" charset="-128"/>
              </a:rPr>
              <a:t>2019</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9</a:t>
            </a:r>
            <a:r>
              <a:rPr lang="ja-JP" altLang="en-US" sz="1100" b="0" i="0" dirty="0" smtClean="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smtClean="0">
                <a:latin typeface="Meiryo UI" pitchFamily="50" charset="-128"/>
                <a:ea typeface="Meiryo UI" pitchFamily="50" charset="-128"/>
                <a:cs typeface="Meiryo UI" pitchFamily="50" charset="-128"/>
              </a:rPr>
              <a:t>号に</a:t>
            </a:r>
            <a:r>
              <a:rPr lang="ja-JP" altLang="en-US" sz="1100" b="0" i="0" dirty="0">
                <a:latin typeface="Meiryo UI" pitchFamily="50" charset="-128"/>
                <a:ea typeface="Meiryo UI" pitchFamily="50" charset="-128"/>
                <a:cs typeface="Meiryo UI" pitchFamily="50" charset="-128"/>
              </a:rPr>
              <a:t>よる停電被害では、太陽光パネルと蓄電池</a:t>
            </a:r>
            <a:r>
              <a:rPr lang="ja-JP" altLang="en-US" sz="1100" b="0" i="0" dirty="0" smtClean="0">
                <a:latin typeface="Meiryo UI" pitchFamily="50" charset="-128"/>
                <a:ea typeface="Meiryo UI" pitchFamily="50" charset="-128"/>
                <a:cs typeface="Meiryo UI" pitchFamily="50" charset="-128"/>
              </a:rPr>
              <a:t>の</a:t>
            </a:r>
            <a:r>
              <a:rPr lang="en-US" altLang="ja-JP" sz="1100" b="0" i="0" dirty="0" smtClean="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＜実績</a:t>
            </a:r>
            <a:r>
              <a:rPr lang="ja-JP" altLang="en-US" sz="1400" dirty="0">
                <a:latin typeface="Meiryo UI" pitchFamily="50" charset="-128"/>
                <a:ea typeface="Meiryo UI" pitchFamily="50" charset="-128"/>
                <a:cs typeface="Meiryo UI" pitchFamily="50" charset="-128"/>
              </a:rPr>
              <a:t>＞</a:t>
            </a:r>
            <a:endParaRPr lang="en-US" altLang="ja-JP" sz="14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2022</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29">
            <a:extLst>
              <a:ext uri="{FF2B5EF4-FFF2-40B4-BE49-F238E27FC236}">
                <a16:creationId xmlns:a16="http://schemas.microsoft.com/office/drawing/2014/main" id="{5A3B44A9-211F-4303-96BF-6E304571E275}"/>
              </a:ext>
            </a:extLst>
          </p:cNvPr>
          <p:cNvGraphicFramePr>
            <a:graphicFrameLocks noGrp="1"/>
          </p:cNvGraphicFramePr>
          <p:nvPr>
            <p:extLst>
              <p:ext uri="{D42A27DB-BD31-4B8C-83A1-F6EECF244321}">
                <p14:modId xmlns:p14="http://schemas.microsoft.com/office/powerpoint/2010/main" val="2999864914"/>
              </p:ext>
            </p:extLst>
          </p:nvPr>
        </p:nvGraphicFramePr>
        <p:xfrm>
          <a:off x="4782918" y="5519575"/>
          <a:ext cx="4662243" cy="955776"/>
        </p:xfrm>
        <a:graphic>
          <a:graphicData uri="http://schemas.openxmlformats.org/drawingml/2006/table">
            <a:tbl>
              <a:tblPr firstRow="1" bandRow="1">
                <a:tableStyleId>{5940675A-B579-460E-94D1-54222C63F5DA}</a:tableStyleId>
              </a:tblPr>
              <a:tblGrid>
                <a:gridCol w="1971641">
                  <a:extLst>
                    <a:ext uri="{9D8B030D-6E8A-4147-A177-3AD203B41FA5}">
                      <a16:colId xmlns:a16="http://schemas.microsoft.com/office/drawing/2014/main" val="3757262113"/>
                    </a:ext>
                  </a:extLst>
                </a:gridCol>
                <a:gridCol w="1332961">
                  <a:extLst>
                    <a:ext uri="{9D8B030D-6E8A-4147-A177-3AD203B41FA5}">
                      <a16:colId xmlns:a16="http://schemas.microsoft.com/office/drawing/2014/main" val="1808731930"/>
                    </a:ext>
                  </a:extLst>
                </a:gridCol>
                <a:gridCol w="1357641">
                  <a:extLst>
                    <a:ext uri="{9D8B030D-6E8A-4147-A177-3AD203B41FA5}">
                      <a16:colId xmlns:a16="http://schemas.microsoft.com/office/drawing/2014/main" val="96200084"/>
                    </a:ext>
                  </a:extLst>
                </a:gridCol>
              </a:tblGrid>
              <a:tr h="240163">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40728">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40728">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133</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spTree>
    <p:extLst>
      <p:ext uri="{BB962C8B-B14F-4D97-AF65-F5344CB8AC3E}">
        <p14:creationId xmlns:p14="http://schemas.microsoft.com/office/powerpoint/2010/main" val="155364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a:t>
            </a:r>
            <a:r>
              <a:rPr lang="ja-JP" altLang="en-US" b="0" i="0" dirty="0" smtClean="0">
                <a:latin typeface="Meiryo UI" pitchFamily="50" charset="-128"/>
                <a:ea typeface="Meiryo UI" pitchFamily="50" charset="-128"/>
                <a:cs typeface="Meiryo UI" pitchFamily="50" charset="-128"/>
              </a:rPr>
              <a:t>発電及び</a:t>
            </a:r>
            <a:r>
              <a:rPr lang="ja-JP" altLang="en-US" b="0" i="0" dirty="0">
                <a:latin typeface="Meiryo UI" pitchFamily="50" charset="-128"/>
                <a:ea typeface="Meiryo UI" pitchFamily="50" charset="-128"/>
                <a:cs typeface="Meiryo UI" pitchFamily="50" charset="-128"/>
              </a:rPr>
              <a:t>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367449591"/>
              </p:ext>
            </p:extLst>
          </p:nvPr>
        </p:nvGraphicFramePr>
        <p:xfrm>
          <a:off x="5441743" y="2217845"/>
          <a:ext cx="3782937" cy="1241635"/>
        </p:xfrm>
        <a:graphic>
          <a:graphicData uri="http://schemas.openxmlformats.org/drawingml/2006/table">
            <a:tbl>
              <a:tblPr firstRow="1" bandRow="1">
                <a:tableStyleId>{5940675A-B579-460E-94D1-54222C63F5DA}</a:tableStyleId>
              </a:tblPr>
              <a:tblGrid>
                <a:gridCol w="703802">
                  <a:extLst>
                    <a:ext uri="{9D8B030D-6E8A-4147-A177-3AD203B41FA5}">
                      <a16:colId xmlns:a16="http://schemas.microsoft.com/office/drawing/2014/main" val="3757262113"/>
                    </a:ext>
                  </a:extLst>
                </a:gridCol>
                <a:gridCol w="615827">
                  <a:extLst>
                    <a:ext uri="{9D8B030D-6E8A-4147-A177-3AD203B41FA5}">
                      <a16:colId xmlns:a16="http://schemas.microsoft.com/office/drawing/2014/main" val="1555019360"/>
                    </a:ext>
                  </a:extLst>
                </a:gridCol>
                <a:gridCol w="615827">
                  <a:extLst>
                    <a:ext uri="{9D8B030D-6E8A-4147-A177-3AD203B41FA5}">
                      <a16:colId xmlns:a16="http://schemas.microsoft.com/office/drawing/2014/main" val="4015490920"/>
                    </a:ext>
                  </a:extLst>
                </a:gridCol>
                <a:gridCol w="615827">
                  <a:extLst>
                    <a:ext uri="{9D8B030D-6E8A-4147-A177-3AD203B41FA5}">
                      <a16:colId xmlns:a16="http://schemas.microsoft.com/office/drawing/2014/main" val="751492307"/>
                    </a:ext>
                  </a:extLst>
                </a:gridCol>
                <a:gridCol w="615827">
                  <a:extLst>
                    <a:ext uri="{9D8B030D-6E8A-4147-A177-3AD203B41FA5}">
                      <a16:colId xmlns:a16="http://schemas.microsoft.com/office/drawing/2014/main" val="543752645"/>
                    </a:ext>
                  </a:extLst>
                </a:gridCol>
                <a:gridCol w="615827">
                  <a:extLst>
                    <a:ext uri="{9D8B030D-6E8A-4147-A177-3AD203B41FA5}">
                      <a16:colId xmlns:a16="http://schemas.microsoft.com/office/drawing/2014/main" val="2055902574"/>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16</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extLst>
                  <a:ext uri="{0D108BD9-81ED-4DB2-BD59-A6C34878D82A}">
                    <a16:rowId xmlns:a16="http://schemas.microsoft.com/office/drawing/2014/main" val="3492500959"/>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69</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322041"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8519075" y="194434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1775463765"/>
              </p:ext>
            </p:extLst>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2754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5758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162204"/>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611472"/>
            <a:ext cx="4655183" cy="1223412"/>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a:t>
            </a:r>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ja-JP" altLang="en-US" sz="1050" dirty="0" smtClean="0">
                <a:latin typeface="Meiryo UI" pitchFamily="50" charset="-128"/>
                <a:ea typeface="Meiryo UI" pitchFamily="50" charset="-128"/>
                <a:cs typeface="Meiryo UI" pitchFamily="50" charset="-128"/>
              </a:rPr>
              <a:t>）</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189803"/>
            <a:ext cx="4655181" cy="154657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2021</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（固定）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smtClean="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smtClean="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r>
              <a:rPr lang="ja-JP" altLang="en-US" sz="1050" dirty="0" smtClean="0">
                <a:latin typeface="Meiryo UI" pitchFamily="50" charset="-128"/>
                <a:ea typeface="Meiryo UI" pitchFamily="50" charset="-128"/>
                <a:cs typeface="Meiryo UI" pitchFamily="50" charset="-128"/>
              </a:rPr>
              <a:t>）</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①、②は太陽光</a:t>
            </a:r>
            <a:r>
              <a:rPr lang="ja-JP" altLang="en-US" sz="1050" dirty="0">
                <a:latin typeface="Meiryo UI" pitchFamily="50" charset="-128"/>
                <a:ea typeface="Meiryo UI" pitchFamily="50" charset="-128"/>
                <a:cs typeface="Meiryo UI" pitchFamily="50" charset="-128"/>
              </a:rPr>
              <a:t>パネル設置普及啓発事業の登録</a:t>
            </a:r>
            <a:r>
              <a:rPr lang="ja-JP" altLang="en-US" sz="1050" dirty="0" smtClean="0">
                <a:latin typeface="Meiryo UI" pitchFamily="50" charset="-128"/>
                <a:ea typeface="Meiryo UI" pitchFamily="50" charset="-128"/>
                <a:cs typeface="Meiryo UI" pitchFamily="50" charset="-128"/>
              </a:rPr>
              <a:t>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847262"/>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771795"/>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99727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3877600541"/>
              </p:ext>
            </p:extLst>
          </p:nvPr>
        </p:nvGraphicFramePr>
        <p:xfrm>
          <a:off x="69265" y="5703109"/>
          <a:ext cx="3102806" cy="792480"/>
        </p:xfrm>
        <a:graphic>
          <a:graphicData uri="http://schemas.openxmlformats.org/drawingml/2006/table">
            <a:tbl>
              <a:tblPr firstRow="1" bandRow="1">
                <a:tableStyleId>{5940675A-B579-460E-94D1-54222C63F5DA}</a:tableStyleId>
              </a:tblPr>
              <a:tblGrid>
                <a:gridCol w="577266">
                  <a:extLst>
                    <a:ext uri="{9D8B030D-6E8A-4147-A177-3AD203B41FA5}">
                      <a16:colId xmlns:a16="http://schemas.microsoft.com/office/drawing/2014/main" val="3757262113"/>
                    </a:ext>
                  </a:extLst>
                </a:gridCol>
                <a:gridCol w="505108">
                  <a:extLst>
                    <a:ext uri="{9D8B030D-6E8A-4147-A177-3AD203B41FA5}">
                      <a16:colId xmlns:a16="http://schemas.microsoft.com/office/drawing/2014/main" val="1555019360"/>
                    </a:ext>
                  </a:extLst>
                </a:gridCol>
                <a:gridCol w="505108">
                  <a:extLst>
                    <a:ext uri="{9D8B030D-6E8A-4147-A177-3AD203B41FA5}">
                      <a16:colId xmlns:a16="http://schemas.microsoft.com/office/drawing/2014/main" val="4015490920"/>
                    </a:ext>
                  </a:extLst>
                </a:gridCol>
                <a:gridCol w="505108">
                  <a:extLst>
                    <a:ext uri="{9D8B030D-6E8A-4147-A177-3AD203B41FA5}">
                      <a16:colId xmlns:a16="http://schemas.microsoft.com/office/drawing/2014/main" val="555316880"/>
                    </a:ext>
                  </a:extLst>
                </a:gridCol>
                <a:gridCol w="505108">
                  <a:extLst>
                    <a:ext uri="{9D8B030D-6E8A-4147-A177-3AD203B41FA5}">
                      <a16:colId xmlns:a16="http://schemas.microsoft.com/office/drawing/2014/main" val="695311743"/>
                    </a:ext>
                  </a:extLst>
                </a:gridCol>
                <a:gridCol w="505108">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rPr>
                        <a:t>4</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037878" y="4976729"/>
            <a:ext cx="4752000" cy="600164"/>
          </a:xfrm>
          <a:prstGeom prst="rect">
            <a:avLst/>
          </a:prstGeom>
          <a:noFill/>
        </p:spPr>
        <p:txBody>
          <a:bodyPr wrap="square" lIns="0" tIns="0" rIns="0" bIns="0"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a:t>
            </a:r>
            <a:r>
              <a:rPr lang="ja-JP" altLang="en-US" sz="1300" dirty="0" smtClean="0">
                <a:latin typeface="Meiryo UI" panose="020B0604030504040204" pitchFamily="50" charset="-128"/>
                <a:ea typeface="Meiryo UI" panose="020B0604030504040204" pitchFamily="50" charset="-128"/>
              </a:rPr>
              <a:t>土地改良</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区、発電事</a:t>
            </a:r>
            <a:r>
              <a:rPr lang="ja-JP" altLang="en-US" sz="1300" dirty="0">
                <a:latin typeface="Meiryo UI" panose="020B0604030504040204" pitchFamily="50" charset="-128"/>
                <a:ea typeface="Meiryo UI" panose="020B0604030504040204" pitchFamily="50" charset="-128"/>
              </a:rPr>
              <a:t>業者と検討を進め、府内で初めて水上太陽光発電事業</a:t>
            </a:r>
            <a:r>
              <a:rPr lang="ja-JP" altLang="en-US" sz="1300" dirty="0" smtClean="0">
                <a:latin typeface="Meiryo UI" panose="020B0604030504040204" pitchFamily="50" charset="-128"/>
                <a:ea typeface="Meiryo UI" panose="020B0604030504040204" pitchFamily="50" charset="-128"/>
              </a:rPr>
              <a:t>を</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実施しました</a:t>
            </a:r>
            <a:r>
              <a:rPr lang="ja-JP" altLang="en-US" sz="13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58336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32193225"/>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1184940"/>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r>
              <a:rPr lang="ja-JP" altLang="en-US" sz="1100" dirty="0">
                <a:effectLst/>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・地域イベントにて、太陽光発電の概要、非常用コンセントの操作等の説明を実施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863" y="5571101"/>
            <a:ext cx="1241389" cy="931042"/>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7233010" y="5488744"/>
            <a:ext cx="2433504" cy="104804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r>
              <a:rPr lang="ja-JP" altLang="en-US" sz="1000" dirty="0" smtClean="0">
                <a:solidFill>
                  <a:schemeClr val="tx1"/>
                </a:solidFill>
                <a:latin typeface="Meiryo UI" pitchFamily="50" charset="-128"/>
                <a:ea typeface="Meiryo UI" pitchFamily="50" charset="-128"/>
                <a:cs typeface="Meiryo UI" pitchFamily="50" charset="-128"/>
              </a:rPr>
              <a:t>の設置</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6,779kW</a:t>
            </a: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発電実績＞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●発電量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8,672MWh</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833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6</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8</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10</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11</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状況</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70</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245547" y="2031892"/>
            <a:ext cx="2503328"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末</a:t>
            </a:r>
            <a:r>
              <a:rPr lang="ja-JP" altLang="en-US" sz="1100" dirty="0" smtClean="0">
                <a:solidFill>
                  <a:schemeClr val="tx1"/>
                </a:solidFill>
                <a:latin typeface="Meiryo UI" pitchFamily="50" charset="-128"/>
                <a:ea typeface="Meiryo UI" pitchFamily="50" charset="-128"/>
                <a:cs typeface="Meiryo UI" pitchFamily="50" charset="-128"/>
              </a:rPr>
              <a:t>導入</a:t>
            </a:r>
            <a:r>
              <a:rPr lang="ja-JP" altLang="en-US" sz="1100" dirty="0">
                <a:solidFill>
                  <a:schemeClr val="tx1"/>
                </a:solidFill>
                <a:latin typeface="Meiryo UI" pitchFamily="50" charset="-128"/>
                <a:ea typeface="Meiryo UI" pitchFamily="50" charset="-128"/>
                <a:cs typeface="Meiryo UI" pitchFamily="50" charset="-128"/>
              </a:rPr>
              <a:t>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77</a:t>
            </a:r>
            <a:r>
              <a:rPr lang="ja-JP" altLang="en-US" sz="1100" dirty="0" smtClean="0">
                <a:solidFill>
                  <a:schemeClr val="tx1"/>
                </a:solidFill>
                <a:latin typeface="Meiryo UI" pitchFamily="50" charset="-128"/>
                <a:ea typeface="Meiryo UI" pitchFamily="50" charset="-128"/>
                <a:cs typeface="Meiryo UI" pitchFamily="50" charset="-128"/>
              </a:rPr>
              <a:t>施設</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12,960kW</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726761"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末</a:t>
            </a:r>
            <a:r>
              <a:rPr lang="ja-JP" altLang="en-US" sz="1100" dirty="0" smtClean="0">
                <a:solidFill>
                  <a:schemeClr val="tx1"/>
                </a:solidFill>
                <a:latin typeface="Meiryo UI" pitchFamily="50" charset="-128"/>
                <a:ea typeface="Meiryo UI" pitchFamily="50" charset="-128"/>
                <a:cs typeface="Meiryo UI" pitchFamily="50" charset="-128"/>
              </a:rPr>
              <a:t>導入</a:t>
            </a:r>
            <a:r>
              <a:rPr lang="ja-JP" altLang="en-US" sz="1100" dirty="0">
                <a:solidFill>
                  <a:schemeClr val="tx1"/>
                </a:solidFill>
                <a:latin typeface="Meiryo UI" pitchFamily="50" charset="-128"/>
                <a:ea typeface="Meiryo UI" pitchFamily="50" charset="-128"/>
                <a:cs typeface="Meiryo UI" pitchFamily="50" charset="-128"/>
              </a:rPr>
              <a:t>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2,356kW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◆廃棄物処分場や河川施設等を活用し、公募等により選定した民間事業者による太陽光発電設備の設置を進めています。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4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grpSp>
        <p:nvGrpSpPr>
          <p:cNvPr id="2" name="グループ化 1"/>
          <p:cNvGrpSpPr/>
          <p:nvPr/>
        </p:nvGrpSpPr>
        <p:grpSpPr>
          <a:xfrm>
            <a:off x="3325623" y="3858677"/>
            <a:ext cx="3239153" cy="2050020"/>
            <a:chOff x="7256713" y="4247471"/>
            <a:chExt cx="2954791" cy="2050020"/>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脱炭素・エネルギー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256713" y="5523678"/>
              <a:ext cx="2535006"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256713" y="5866604"/>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正方形/長方形 15"/>
          <p:cNvSpPr/>
          <p:nvPr/>
        </p:nvSpPr>
        <p:spPr>
          <a:xfrm>
            <a:off x="6059610" y="1971403"/>
            <a:ext cx="3586707" cy="211462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itchFamily="50" charset="-128"/>
              <a:ea typeface="Meiryo UI"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anose="020B0604030504040204" pitchFamily="50" charset="-128"/>
              </a:rPr>
              <a:t>　</a:t>
            </a:r>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3</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2022</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241819"/>
            <a:ext cx="3605559" cy="233800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294" y="1202316"/>
            <a:ext cx="9648000"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a:t>
            </a:r>
            <a:r>
              <a:rPr lang="ja-JP" altLang="en-US" sz="1300" dirty="0" smtClean="0">
                <a:latin typeface="Meiryo UI" pitchFamily="50" charset="-128"/>
                <a:ea typeface="Meiryo UI" pitchFamily="50" charset="-128"/>
                <a:cs typeface="Meiryo UI" pitchFamily="50" charset="-128"/>
              </a:rPr>
              <a:t>トラブルの</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未然</a:t>
            </a:r>
            <a:r>
              <a:rPr lang="ja-JP" altLang="en-US" sz="1300" dirty="0">
                <a:latin typeface="Meiryo UI" pitchFamily="50" charset="-128"/>
                <a:ea typeface="Meiryo UI" pitchFamily="50" charset="-128"/>
                <a:cs typeface="Meiryo UI" pitchFamily="50" charset="-128"/>
              </a:rPr>
              <a:t>防止等を図ります。</a:t>
            </a:r>
          </a:p>
          <a:p>
            <a:pPr marL="87313" indent="-87313"/>
            <a:r>
              <a:rPr lang="ja-JP" altLang="en-US" sz="1300" b="1" dirty="0">
                <a:latin typeface="Meiryo UI" pitchFamily="50" charset="-128"/>
                <a:ea typeface="Meiryo UI" pitchFamily="50" charset="-128"/>
                <a:cs typeface="Meiryo UI" pitchFamily="50" charset="-128"/>
              </a:rPr>
              <a:t>　＜大阪モデルの概要＞</a:t>
            </a: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FIT</a:t>
            </a:r>
            <a:r>
              <a:rPr lang="ja-JP" altLang="en-US" sz="1300" dirty="0">
                <a:latin typeface="Meiryo UI" pitchFamily="50" charset="-128"/>
                <a:ea typeface="Meiryo UI" pitchFamily="50" charset="-128"/>
                <a:cs typeface="Meiryo UI" pitchFamily="50" charset="-128"/>
              </a:rPr>
              <a:t>法を所管する国、府民と密接な関係を有する市町村及び広域自治体である府が、</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それぞれの役割分担のもと、設置計画を情報共有しトラブルの未然防止を図るとともに、</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不適切案件及びトラブルに</a:t>
            </a:r>
            <a:r>
              <a:rPr lang="ja-JP" altLang="en-US" sz="1300" dirty="0" smtClean="0">
                <a:latin typeface="Meiryo UI" pitchFamily="50" charset="-128"/>
                <a:ea typeface="Meiryo UI" pitchFamily="50" charset="-128"/>
                <a:cs typeface="Meiryo UI" pitchFamily="50" charset="-128"/>
              </a:rPr>
              <a:t>関する情報</a:t>
            </a:r>
            <a:r>
              <a:rPr lang="ja-JP" altLang="en-US" sz="1300" dirty="0">
                <a:latin typeface="Meiryo UI" pitchFamily="50" charset="-128"/>
                <a:ea typeface="Meiryo UI" pitchFamily="50" charset="-128"/>
                <a:cs typeface="Meiryo UI" pitchFamily="50" charset="-128"/>
              </a:rPr>
              <a:t>共有を行い、発生したトラブルに対して連携協力</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して対応します。</a:t>
            </a:r>
          </a:p>
        </p:txBody>
      </p:sp>
      <p:pic>
        <p:nvPicPr>
          <p:cNvPr id="29" name="図 28"/>
          <p:cNvPicPr>
            <a:picLocks noChangeAspect="1"/>
          </p:cNvPicPr>
          <p:nvPr/>
        </p:nvPicPr>
        <p:blipFill rotWithShape="1">
          <a:blip r:embed="rId3"/>
          <a:srcRect l="2210" r="5055"/>
          <a:stretch/>
        </p:blipFill>
        <p:spPr>
          <a:xfrm>
            <a:off x="141559" y="2923939"/>
            <a:ext cx="3312701" cy="3466456"/>
          </a:xfrm>
          <a:prstGeom prst="rect">
            <a:avLst/>
          </a:prstGeom>
        </p:spPr>
      </p:pic>
    </p:spTree>
    <p:extLst>
      <p:ext uri="{BB962C8B-B14F-4D97-AF65-F5344CB8AC3E}">
        <p14:creationId xmlns:p14="http://schemas.microsoft.com/office/powerpoint/2010/main" val="33432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70088" y="619963"/>
            <a:ext cx="4866477"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169691" y="699331"/>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3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8988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4" name="角丸四角形 23"/>
          <p:cNvSpPr/>
          <p:nvPr/>
        </p:nvSpPr>
        <p:spPr>
          <a:xfrm>
            <a:off x="4992662" y="615954"/>
            <a:ext cx="4847597" cy="620170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角丸四角形 22">
            <a:extLst>
              <a:ext uri="{FF2B5EF4-FFF2-40B4-BE49-F238E27FC236}">
                <a16:creationId xmlns:a16="http://schemas.microsoft.com/office/drawing/2014/main" id="{DEAD0CB1-1451-4DA7-AE56-E37FA15D5B69}"/>
              </a:ext>
            </a:extLst>
          </p:cNvPr>
          <p:cNvSpPr/>
          <p:nvPr/>
        </p:nvSpPr>
        <p:spPr>
          <a:xfrm>
            <a:off x="5033750" y="703753"/>
            <a:ext cx="4712380" cy="3232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太陽光発電設備の設置による地域環境活動の推進</a:t>
            </a:r>
          </a:p>
        </p:txBody>
      </p:sp>
      <p:sp>
        <p:nvSpPr>
          <p:cNvPr id="42" name="正方形/長方形 41">
            <a:extLst>
              <a:ext uri="{FF2B5EF4-FFF2-40B4-BE49-F238E27FC236}">
                <a16:creationId xmlns:a16="http://schemas.microsoft.com/office/drawing/2014/main" id="{C646F717-5FCB-4C7F-96BE-E97D23C60F13}"/>
              </a:ext>
            </a:extLst>
          </p:cNvPr>
          <p:cNvSpPr/>
          <p:nvPr/>
        </p:nvSpPr>
        <p:spPr>
          <a:xfrm>
            <a:off x="5110599" y="2390174"/>
            <a:ext cx="4605233" cy="1159292"/>
          </a:xfrm>
          <a:prstGeom prst="rect">
            <a:avLst/>
          </a:prstGeom>
          <a:ln>
            <a:solidFill>
              <a:schemeClr val="accent6">
                <a:lumMod val="75000"/>
              </a:schemeClr>
            </a:solidFill>
            <a:prstDash val="dash"/>
          </a:ln>
        </p:spPr>
        <p:txBody>
          <a:bodyPr wrap="square">
            <a:spAutoFit/>
          </a:bodyPr>
          <a:lstStyle/>
          <a:p>
            <a:pPr marL="361950" indent="-361950">
              <a:lnSpc>
                <a:spcPts val="1400"/>
              </a:lnSpc>
            </a:pPr>
            <a:r>
              <a:rPr lang="ja-JP" altLang="en-US" sz="1100" dirty="0">
                <a:latin typeface="Meiryo UI" panose="020B0604030504040204" pitchFamily="50" charset="-128"/>
                <a:ea typeface="Meiryo UI" panose="020B0604030504040204" pitchFamily="50" charset="-128"/>
              </a:rPr>
              <a:t>＜応募条件＞</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●太陽光発電設備の無償提供を希望する</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等と公益的施設の所有者等</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が、㈱エコスタイルと連携・協働して地域環境活動（</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年間以上）を行うこと。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●発電電力は、公益的施設で用いることとし、余剰電力は売却しないこと。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等は、環境活動を企画・実施</a:t>
            </a:r>
            <a:endParaRPr lang="en-US" altLang="ja-JP" sz="1100" dirty="0">
              <a:latin typeface="Meiryo UI" panose="020B0604030504040204" pitchFamily="50" charset="-128"/>
              <a:ea typeface="Meiryo UI" panose="020B0604030504040204" pitchFamily="50" charset="-128"/>
            </a:endParaRPr>
          </a:p>
          <a:p>
            <a:pPr marL="622300" indent="-622300"/>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公益的施設：学校、幼稚園、保育所、市町村施設、社会福祉施設等</a:t>
            </a:r>
            <a:endParaRPr lang="en-US" altLang="ja-JP"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95CDF9B6-1C3C-4243-9784-C9EE7923F65B}"/>
              </a:ext>
            </a:extLst>
          </p:cNvPr>
          <p:cNvSpPr txBox="1"/>
          <p:nvPr/>
        </p:nvSpPr>
        <p:spPr>
          <a:xfrm>
            <a:off x="5079046" y="1205999"/>
            <a:ext cx="4605232" cy="1169551"/>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p:txBody>
      </p:sp>
      <p:sp>
        <p:nvSpPr>
          <p:cNvPr id="44" name="正方形/長方形 43">
            <a:extLst>
              <a:ext uri="{FF2B5EF4-FFF2-40B4-BE49-F238E27FC236}">
                <a16:creationId xmlns:a16="http://schemas.microsoft.com/office/drawing/2014/main" id="{2D9A040A-CD70-4AF5-8EA7-DE69BD4F77B6}"/>
              </a:ext>
            </a:extLst>
          </p:cNvPr>
          <p:cNvSpPr/>
          <p:nvPr/>
        </p:nvSpPr>
        <p:spPr>
          <a:xfrm>
            <a:off x="5357969" y="5944226"/>
            <a:ext cx="3775809" cy="828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申請者：</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法人ひらかた環境ネットワーク会議</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無し</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 実績</a:t>
            </a:r>
            <a:r>
              <a:rPr lang="ja-JP" altLang="en-US" sz="1000" dirty="0" smtClean="0">
                <a:solidFill>
                  <a:schemeClr val="tx1"/>
                </a:solidFill>
                <a:latin typeface="Meiryo UI" pitchFamily="50" charset="-128"/>
                <a:ea typeface="Meiryo UI" pitchFamily="50" charset="-128"/>
                <a:cs typeface="Meiryo UI" pitchFamily="50" charset="-128"/>
              </a:rPr>
              <a:t>無し</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5" name="テキスト ボックス 44">
            <a:extLst>
              <a:ext uri="{FF2B5EF4-FFF2-40B4-BE49-F238E27FC236}">
                <a16:creationId xmlns:a16="http://schemas.microsoft.com/office/drawing/2014/main" id="{201B4935-1708-4861-9718-18F3ECBC8A52}"/>
              </a:ext>
            </a:extLst>
          </p:cNvPr>
          <p:cNvSpPr txBox="1"/>
          <p:nvPr/>
        </p:nvSpPr>
        <p:spPr>
          <a:xfrm>
            <a:off x="4969864" y="3696094"/>
            <a:ext cx="1208904" cy="307777"/>
          </a:xfrm>
          <a:prstGeom prst="rect">
            <a:avLst/>
          </a:prstGeom>
          <a:noFill/>
        </p:spPr>
        <p:txBody>
          <a:bodyPr wrap="square" rtlCol="0">
            <a:spAutoFit/>
          </a:bodyPr>
          <a:lstStyle/>
          <a:p>
            <a:pPr marL="87313" indent="-87313"/>
            <a:r>
              <a:rPr lang="ja-JP" altLang="en-US" sz="1400" b="1" dirty="0">
                <a:latin typeface="Meiryo UI" pitchFamily="50" charset="-128"/>
                <a:ea typeface="Meiryo UI" pitchFamily="50" charset="-128"/>
                <a:cs typeface="Meiryo UI" pitchFamily="50" charset="-128"/>
              </a:rPr>
              <a:t>＜概要図＞</a:t>
            </a:r>
            <a:endParaRPr lang="en-US" altLang="ja-JP" sz="1400" b="1" dirty="0">
              <a:latin typeface="Meiryo UI" pitchFamily="50" charset="-128"/>
              <a:ea typeface="Meiryo UI" pitchFamily="50" charset="-128"/>
              <a:cs typeface="Meiryo UI" pitchFamily="50" charset="-128"/>
            </a:endParaRPr>
          </a:p>
        </p:txBody>
      </p:sp>
      <p:pic>
        <p:nvPicPr>
          <p:cNvPr id="47" name="図 46">
            <a:extLst>
              <a:ext uri="{FF2B5EF4-FFF2-40B4-BE49-F238E27FC236}">
                <a16:creationId xmlns:a16="http://schemas.microsoft.com/office/drawing/2014/main" id="{35A9299B-4E3A-49DE-9F54-325B28A395EC}"/>
              </a:ext>
            </a:extLst>
          </p:cNvPr>
          <p:cNvPicPr>
            <a:picLocks noChangeAspect="1"/>
          </p:cNvPicPr>
          <p:nvPr/>
        </p:nvPicPr>
        <p:blipFill>
          <a:blip r:embed="rId3"/>
          <a:stretch>
            <a:fillRect/>
          </a:stretch>
        </p:blipFill>
        <p:spPr>
          <a:xfrm>
            <a:off x="5962380" y="3562998"/>
            <a:ext cx="3224397" cy="2365544"/>
          </a:xfrm>
          <a:prstGeom prst="rect">
            <a:avLst/>
          </a:prstGeom>
        </p:spPr>
      </p:pic>
      <p:sp>
        <p:nvSpPr>
          <p:cNvPr id="49" name="テキスト ボックス 48">
            <a:extLst>
              <a:ext uri="{FF2B5EF4-FFF2-40B4-BE49-F238E27FC236}">
                <a16:creationId xmlns:a16="http://schemas.microsoft.com/office/drawing/2014/main" id="{CA9DFA72-9F79-4B8F-ABA4-A7BAF72DE857}"/>
              </a:ext>
            </a:extLst>
          </p:cNvPr>
          <p:cNvSpPr txBox="1"/>
          <p:nvPr/>
        </p:nvSpPr>
        <p:spPr>
          <a:xfrm>
            <a:off x="8955739" y="1059371"/>
            <a:ext cx="88452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0"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2057506" y="1069789"/>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406102567"/>
              </p:ext>
            </p:extLst>
          </p:nvPr>
        </p:nvGraphicFramePr>
        <p:xfrm>
          <a:off x="195319" y="2380724"/>
          <a:ext cx="4590287"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33" name="テキスト ボックス 32"/>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95488" y="1380070"/>
            <a:ext cx="4845907" cy="692497"/>
          </a:xfrm>
          <a:prstGeom prst="rect">
            <a:avLst/>
          </a:prstGeom>
          <a:noFill/>
        </p:spPr>
        <p:txBody>
          <a:bodyPr wrap="square" rtlCol="0">
            <a:spAutoFit/>
          </a:bodyPr>
          <a:lstStyle/>
          <a:p>
            <a:pPr marL="177800" indent="-1764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a:t>
            </a:r>
            <a:r>
              <a:rPr lang="ja-JP" altLang="en-US" sz="1300" dirty="0" smtClean="0">
                <a:latin typeface="Meiryo UI" pitchFamily="50" charset="-128"/>
                <a:ea typeface="Meiryo UI" pitchFamily="50" charset="-128"/>
                <a:cs typeface="Meiryo UI" pitchFamily="50" charset="-128"/>
              </a:rPr>
              <a:t>と</a:t>
            </a:r>
            <a:endParaRPr lang="en-US" altLang="ja-JP" sz="1300" dirty="0" smtClean="0">
              <a:latin typeface="Meiryo UI" pitchFamily="50" charset="-128"/>
              <a:ea typeface="Meiryo UI" pitchFamily="50" charset="-128"/>
              <a:cs typeface="Meiryo UI" pitchFamily="50" charset="-128"/>
            </a:endParaRPr>
          </a:p>
          <a:p>
            <a:pPr marL="177800" indent="-176400"/>
            <a:r>
              <a:rPr lang="ja-JP" altLang="en-US" sz="1300" dirty="0" smtClean="0">
                <a:latin typeface="Meiryo UI" pitchFamily="50" charset="-128"/>
                <a:ea typeface="Meiryo UI" pitchFamily="50" charset="-128"/>
                <a:cs typeface="Meiryo UI" pitchFamily="50" charset="-128"/>
              </a:rPr>
              <a:t>　なり</a:t>
            </a:r>
            <a:r>
              <a:rPr lang="ja-JP" altLang="en-US" sz="1300" dirty="0">
                <a:latin typeface="Meiryo UI" pitchFamily="50" charset="-128"/>
                <a:ea typeface="Meiryo UI" pitchFamily="50" charset="-128"/>
                <a:cs typeface="Meiryo UI" pitchFamily="50" charset="-128"/>
              </a:rPr>
              <a:t>発電所を運営する、府民参加型の太陽光発電を促進して</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a:p>
            <a:pPr marL="177800" indent="-1764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各種相談</a:t>
            </a:r>
            <a:r>
              <a:rPr lang="ja-JP" altLang="en-US" sz="1300" dirty="0">
                <a:latin typeface="Meiryo UI" pitchFamily="50" charset="-128"/>
                <a:ea typeface="Meiryo UI" pitchFamily="50" charset="-128"/>
                <a:cs typeface="Meiryo UI" pitchFamily="50" charset="-128"/>
              </a:rPr>
              <a:t>への対応や、技術的支援を行います。</a:t>
            </a:r>
          </a:p>
        </p:txBody>
      </p:sp>
    </p:spTree>
    <p:extLst>
      <p:ext uri="{BB962C8B-B14F-4D97-AF65-F5344CB8AC3E}">
        <p14:creationId xmlns:p14="http://schemas.microsoft.com/office/powerpoint/2010/main" val="18180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105361"/>
            <a:ext cx="9576431" cy="263028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269436"/>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graphicFrame>
        <p:nvGraphicFramePr>
          <p:cNvPr id="27" name="表 26"/>
          <p:cNvGraphicFramePr>
            <a:graphicFrameLocks noGrp="1"/>
          </p:cNvGraphicFramePr>
          <p:nvPr>
            <p:extLst>
              <p:ext uri="{D42A27DB-BD31-4B8C-83A1-F6EECF244321}">
                <p14:modId xmlns:p14="http://schemas.microsoft.com/office/powerpoint/2010/main" val="2145026817"/>
              </p:ext>
            </p:extLst>
          </p:nvPr>
        </p:nvGraphicFramePr>
        <p:xfrm>
          <a:off x="5917602" y="5064154"/>
          <a:ext cx="3090889" cy="1219200"/>
        </p:xfrm>
        <a:graphic>
          <a:graphicData uri="http://schemas.openxmlformats.org/drawingml/2006/table">
            <a:tbl>
              <a:tblPr firstRow="1" bandRow="1">
                <a:tableStyleId>{5940675A-B579-460E-94D1-54222C63F5DA}</a:tableStyleId>
              </a:tblPr>
              <a:tblGrid>
                <a:gridCol w="865000">
                  <a:extLst>
                    <a:ext uri="{9D8B030D-6E8A-4147-A177-3AD203B41FA5}">
                      <a16:colId xmlns:a16="http://schemas.microsoft.com/office/drawing/2014/main" val="3757262113"/>
                    </a:ext>
                  </a:extLst>
                </a:gridCol>
                <a:gridCol w="741963">
                  <a:extLst>
                    <a:ext uri="{9D8B030D-6E8A-4147-A177-3AD203B41FA5}">
                      <a16:colId xmlns:a16="http://schemas.microsoft.com/office/drawing/2014/main" val="1800250479"/>
                    </a:ext>
                  </a:extLst>
                </a:gridCol>
                <a:gridCol w="741963">
                  <a:extLst>
                    <a:ext uri="{9D8B030D-6E8A-4147-A177-3AD203B41FA5}">
                      <a16:colId xmlns:a16="http://schemas.microsoft.com/office/drawing/2014/main" val="1336792137"/>
                    </a:ext>
                  </a:extLst>
                </a:gridCol>
                <a:gridCol w="741963">
                  <a:extLst>
                    <a:ext uri="{9D8B030D-6E8A-4147-A177-3AD203B41FA5}">
                      <a16:colId xmlns:a16="http://schemas.microsoft.com/office/drawing/2014/main" val="2922503444"/>
                    </a:ext>
                  </a:extLst>
                </a:gridCol>
              </a:tblGrid>
              <a:tr h="304103">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2019</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2021</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103">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rPr>
                        <a:t>全国</a:t>
                      </a:r>
                      <a:r>
                        <a:rPr kumimoji="1" lang="en-US" altLang="ja-JP" sz="1400" b="0" dirty="0" smtClean="0">
                          <a:solidFill>
                            <a:schemeClr val="tx1"/>
                          </a:solidFill>
                          <a:latin typeface="Meiryo UI" panose="020B0604030504040204" pitchFamily="50" charset="-128"/>
                          <a:ea typeface="Meiryo UI" panose="020B0604030504040204" pitchFamily="50" charset="-128"/>
                        </a:rPr>
                        <a:t>※</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88</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655</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679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8" name="テキスト ボックス 27"/>
          <p:cNvSpPr txBox="1"/>
          <p:nvPr/>
        </p:nvSpPr>
        <p:spPr>
          <a:xfrm>
            <a:off x="5819796" y="4566092"/>
            <a:ext cx="4472734"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＜環境省・大阪府調査</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ゼロカーボンシティ</a:t>
            </a:r>
            <a:r>
              <a:rPr lang="ja-JP" altLang="en-US" sz="1300" dirty="0">
                <a:latin typeface="Meiryo UI" pitchFamily="50" charset="-128"/>
                <a:ea typeface="Meiryo UI" pitchFamily="50" charset="-128"/>
                <a:cs typeface="Meiryo UI" pitchFamily="50" charset="-128"/>
              </a:rPr>
              <a:t>表明</a:t>
            </a:r>
            <a:r>
              <a:rPr lang="ja-JP" altLang="en-US" sz="1300" dirty="0" smtClean="0">
                <a:latin typeface="Meiryo UI" pitchFamily="50" charset="-128"/>
                <a:ea typeface="Meiryo UI" pitchFamily="50" charset="-128"/>
                <a:cs typeface="Meiryo UI" pitchFamily="50" charset="-128"/>
              </a:rPr>
              <a:t>自治体数（年度）</a:t>
            </a:r>
            <a:endParaRPr lang="en-US" altLang="ja-JP" sz="13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4812314"/>
            <a:ext cx="4777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、府民・事業者・市町村と気候危機の認識共有、脱炭素に向けた取組み推進の場の一つと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2021</a:t>
            </a:r>
            <a:r>
              <a:rPr lang="ja-JP" altLang="en-US" b="0" i="0" dirty="0" smtClean="0">
                <a:latin typeface="Meiryo UI" pitchFamily="50" charset="-128"/>
                <a:ea typeface="Meiryo UI" pitchFamily="50" charset="-128"/>
                <a:cs typeface="Meiryo UI" pitchFamily="50" charset="-128"/>
              </a:rPr>
              <a:t>年７月に設置された</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大阪ゼロカーボンファウンデーション」を通じて、セミナーやイベントなど周知啓発の取組みを推進します。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387163"/>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304248" y="848683"/>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407474" y="2766996"/>
            <a:ext cx="4086990" cy="108180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4" name="図 43">
            <a:extLst>
              <a:ext uri="{FF2B5EF4-FFF2-40B4-BE49-F238E27FC236}">
                <a16:creationId xmlns:a16="http://schemas.microsoft.com/office/drawing/2014/main" id="{E125F08D-4A64-4B3E-BB89-087515C6C6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1150" y="1132831"/>
            <a:ext cx="5004064" cy="1868450"/>
          </a:xfrm>
          <a:prstGeom prst="rect">
            <a:avLst/>
          </a:prstGeom>
        </p:spPr>
      </p:pic>
      <p:sp>
        <p:nvSpPr>
          <p:cNvPr id="45" name="右矢印 41">
            <a:extLst>
              <a:ext uri="{FF2B5EF4-FFF2-40B4-BE49-F238E27FC236}">
                <a16:creationId xmlns:a16="http://schemas.microsoft.com/office/drawing/2014/main" id="{F733AFFF-9E20-4A1E-B4FB-452E2AE60F93}"/>
              </a:ext>
            </a:extLst>
          </p:cNvPr>
          <p:cNvSpPr/>
          <p:nvPr/>
        </p:nvSpPr>
        <p:spPr>
          <a:xfrm>
            <a:off x="6305563" y="264994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右矢印 42">
            <a:extLst>
              <a:ext uri="{FF2B5EF4-FFF2-40B4-BE49-F238E27FC236}">
                <a16:creationId xmlns:a16="http://schemas.microsoft.com/office/drawing/2014/main" id="{A8AA896C-1BF1-41CD-8F74-C16B56300FBB}"/>
              </a:ext>
            </a:extLst>
          </p:cNvPr>
          <p:cNvSpPr/>
          <p:nvPr/>
        </p:nvSpPr>
        <p:spPr>
          <a:xfrm>
            <a:off x="7868061" y="2575182"/>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7" name="テキスト ボックス 46">
            <a:extLst>
              <a:ext uri="{FF2B5EF4-FFF2-40B4-BE49-F238E27FC236}">
                <a16:creationId xmlns:a16="http://schemas.microsoft.com/office/drawing/2014/main" id="{E5740008-927E-4FA5-A73C-BA6373E55974}"/>
              </a:ext>
            </a:extLst>
          </p:cNvPr>
          <p:cNvSpPr txBox="1"/>
          <p:nvPr/>
        </p:nvSpPr>
        <p:spPr>
          <a:xfrm>
            <a:off x="6566966" y="86579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48" name="テキスト ボックス 47">
            <a:extLst>
              <a:ext uri="{FF2B5EF4-FFF2-40B4-BE49-F238E27FC236}">
                <a16:creationId xmlns:a16="http://schemas.microsoft.com/office/drawing/2014/main" id="{C0FFD55B-63A2-476B-8DAF-2178C927DBA2}"/>
              </a:ext>
            </a:extLst>
          </p:cNvPr>
          <p:cNvSpPr txBox="1"/>
          <p:nvPr/>
        </p:nvSpPr>
        <p:spPr>
          <a:xfrm>
            <a:off x="4946400" y="3172395"/>
            <a:ext cx="448725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a:t>
            </a:r>
            <a:r>
              <a:rPr lang="ja-JP" altLang="en-US" sz="1000" dirty="0" smtClean="0">
                <a:latin typeface="Meiryo UI" panose="020B0604030504040204" pitchFamily="50" charset="-128"/>
                <a:ea typeface="Meiryo UI" panose="020B0604030504040204" pitchFamily="50" charset="-128"/>
              </a:rPr>
              <a:t>の施設</a:t>
            </a:r>
            <a:r>
              <a:rPr lang="ja-JP" altLang="en-US" sz="1000" dirty="0">
                <a:latin typeface="Meiryo UI" panose="020B0604030504040204" pitchFamily="50" charset="-128"/>
                <a:ea typeface="Meiryo UI" panose="020B0604030504040204" pitchFamily="50" charset="-128"/>
              </a:rPr>
              <a:t>で</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a:t>
            </a:r>
            <a:r>
              <a:rPr lang="ja-JP" altLang="en-US" sz="1000" dirty="0" smtClean="0">
                <a:latin typeface="Meiryo UI" panose="020B0604030504040204" pitchFamily="50" charset="-128"/>
                <a:ea typeface="Meiryo UI" panose="020B0604030504040204" pitchFamily="50" charset="-128"/>
              </a:rPr>
              <a:t>と</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なる</a:t>
            </a:r>
            <a:r>
              <a:rPr lang="ja-JP" altLang="en-US" sz="1000" dirty="0">
                <a:latin typeface="Meiryo UI" panose="020B0604030504040204" pitchFamily="50" charset="-128"/>
                <a:ea typeface="Meiryo UI" panose="020B0604030504040204" pitchFamily="50" charset="-128"/>
              </a:rPr>
              <a:t>。　</a:t>
            </a:r>
            <a:endParaRPr kumimoji="1" lang="ja-JP" altLang="en-US" sz="1000" dirty="0">
              <a:latin typeface="Meiryo UI" panose="020B0604030504040204" pitchFamily="50" charset="-128"/>
              <a:ea typeface="Meiryo UI" panose="020B0604030504040204"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3" y="670021"/>
            <a:ext cx="9576431" cy="327202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3528707" y="1010224"/>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304248" y="1504308"/>
            <a:ext cx="4000201" cy="120032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年度に実施した「令和元年度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化に向けた調査業務委託」の調査結果等をもとに、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年度は、今後予定する新築建築物については、原則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を改定します。</a:t>
            </a:r>
          </a:p>
        </p:txBody>
      </p:sp>
      <p:sp>
        <p:nvSpPr>
          <p:cNvPr id="36" name="テキスト ボックス 35"/>
          <p:cNvSpPr txBox="1"/>
          <p:nvPr/>
        </p:nvSpPr>
        <p:spPr>
          <a:xfrm>
            <a:off x="5924953" y="6283354"/>
            <a:ext cx="2053960" cy="261610"/>
          </a:xfrm>
          <a:prstGeom prst="rect">
            <a:avLst/>
          </a:prstGeom>
          <a:noFill/>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大阪府以外の自治体</a:t>
            </a:r>
            <a:endParaRPr lang="en-US" altLang="ja-JP" sz="105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1645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◆大阪府気候変動対策の推進に関する条例に基づき、建築物の延べ面積（増改築の場合は増改築の延べ面積）が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3912412"/>
            <a:ext cx="4758255"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a:t>
            </a:r>
            <a:r>
              <a:rPr lang="ja-JP" altLang="en-US" b="0" i="0" dirty="0" smtClean="0">
                <a:latin typeface="Meiryo UI" pitchFamily="50" charset="-128"/>
                <a:ea typeface="Meiryo UI" pitchFamily="50" charset="-128"/>
                <a:cs typeface="Meiryo UI" pitchFamily="50" charset="-128"/>
              </a:rPr>
              <a:t>）を</a:t>
            </a:r>
            <a:r>
              <a:rPr lang="ja-JP" altLang="en-US" b="0" i="0" dirty="0">
                <a:latin typeface="Meiryo UI" pitchFamily="50" charset="-128"/>
                <a:ea typeface="Meiryo UI" pitchFamily="50" charset="-128"/>
                <a:cs typeface="Meiryo UI" pitchFamily="50" charset="-128"/>
              </a:rPr>
              <a:t>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a:t>
            </a:r>
            <a:r>
              <a:rPr lang="ja-JP" altLang="en-US" sz="1000" dirty="0" smtClean="0">
                <a:solidFill>
                  <a:schemeClr val="tx1"/>
                </a:solidFill>
                <a:latin typeface="Meiryo UI" pitchFamily="50" charset="-128"/>
                <a:ea typeface="Meiryo UI" pitchFamily="50" charset="-128"/>
                <a:cs typeface="Meiryo UI" pitchFamily="50" charset="-128"/>
              </a:rPr>
              <a:t>任意</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届出</a:t>
            </a:r>
            <a:r>
              <a:rPr lang="ja-JP" altLang="en-US" sz="1000" dirty="0">
                <a:solidFill>
                  <a:schemeClr val="tx1"/>
                </a:solidFill>
                <a:latin typeface="Meiryo UI" pitchFamily="50" charset="-128"/>
                <a:ea typeface="Meiryo UI" pitchFamily="50" charset="-128"/>
                <a:cs typeface="Meiryo UI" pitchFamily="50" charset="-128"/>
              </a:rPr>
              <a:t>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a:t>
            </a:r>
            <a:r>
              <a:rPr lang="ja-JP" altLang="en-US" sz="1000" dirty="0" smtClean="0">
                <a:solidFill>
                  <a:schemeClr val="tx1"/>
                </a:solidFill>
                <a:latin typeface="Meiryo UI" pitchFamily="50" charset="-128"/>
                <a:ea typeface="Meiryo UI" pitchFamily="50" charset="-128"/>
                <a:cs typeface="Meiryo UI" pitchFamily="50" charset="-128"/>
              </a:rPr>
              <a:t>選</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考</a:t>
            </a:r>
            <a:r>
              <a:rPr lang="ja-JP" altLang="en-US" sz="1000" dirty="0">
                <a:solidFill>
                  <a:schemeClr val="tx1"/>
                </a:solidFill>
                <a:latin typeface="Meiryo UI" pitchFamily="50" charset="-128"/>
                <a:ea typeface="Meiryo UI" pitchFamily="50" charset="-128"/>
                <a:cs typeface="Meiryo UI" pitchFamily="50" charset="-128"/>
              </a:rPr>
              <a:t>するため</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Innovation Garden OSAKA Center</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38269" y="2578766"/>
            <a:ext cx="3053356" cy="234286"/>
          </a:xfrm>
          <a:prstGeom prst="rect">
            <a:avLst/>
          </a:prstGeom>
          <a:noFill/>
          <a:ln>
            <a:noFill/>
          </a:ln>
        </p:spPr>
        <p:txBody>
          <a:bodyPr wrap="square" lIns="36000" tIns="36000" rIns="36000" bIns="36000" rtlCol="0">
            <a:spAutoFit/>
          </a:bodyPr>
          <a:lstStyle/>
          <a:p>
            <a:pPr marL="87313" indent="-87313"/>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2021</a:t>
            </a:r>
            <a:r>
              <a:rPr lang="ja-JP" altLang="en-US" sz="1050" dirty="0" smtClean="0">
                <a:latin typeface="Meiryo UI" pitchFamily="50" charset="-128"/>
                <a:ea typeface="Meiryo UI" pitchFamily="50" charset="-128"/>
                <a:cs typeface="Meiryo UI" pitchFamily="50" charset="-128"/>
              </a:rPr>
              <a:t>年度</a:t>
            </a:r>
            <a:r>
              <a:rPr lang="ja-JP" altLang="en-US" sz="1050" dirty="0">
                <a:latin typeface="Meiryo UI" pitchFamily="50" charset="-128"/>
                <a:ea typeface="Meiryo UI" pitchFamily="50" charset="-128"/>
                <a:cs typeface="Meiryo UI" pitchFamily="50" charset="-128"/>
              </a:rPr>
              <a:t>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847218" y="2217907"/>
            <a:ext cx="1844984"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藤田美術館</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697479" y="834473"/>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1,637</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515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0158" y="945275"/>
            <a:ext cx="1906200" cy="1270800"/>
          </a:xfrm>
          <a:prstGeom prst="rect">
            <a:avLst/>
          </a:prstGeom>
        </p:spPr>
      </p:pic>
      <p:pic>
        <p:nvPicPr>
          <p:cNvPr id="3" name="図 2"/>
          <p:cNvPicPr>
            <a:picLocks noChangeAspect="1"/>
          </p:cNvPicPr>
          <p:nvPr/>
        </p:nvPicPr>
        <p:blipFill>
          <a:blip r:embed="rId12"/>
          <a:stretch>
            <a:fillRect/>
          </a:stretch>
        </p:blipFill>
        <p:spPr>
          <a:xfrm>
            <a:off x="5558245" y="960703"/>
            <a:ext cx="1798694" cy="1270800"/>
          </a:xfrm>
          <a:prstGeom prst="rect">
            <a:avLst/>
          </a:prstGeom>
        </p:spPr>
      </p:pic>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a:t>
            </a:r>
            <a:r>
              <a:rPr lang="ja-JP" altLang="en-US" b="0" dirty="0" smtClean="0">
                <a:latin typeface="Meiryo UI" panose="020B0604030504040204" pitchFamily="50" charset="-128"/>
                <a:ea typeface="Meiryo UI" panose="020B0604030504040204" pitchFamily="50" charset="-128"/>
              </a:rPr>
              <a:t>関する条例</a:t>
            </a:r>
            <a:r>
              <a:rPr lang="ja-JP" altLang="ja-JP" b="0" dirty="0" smtClean="0">
                <a:latin typeface="Meiryo UI" panose="020B0604030504040204" pitchFamily="50" charset="-128"/>
                <a:ea typeface="Meiryo UI" panose="020B0604030504040204" pitchFamily="50" charset="-128"/>
              </a:rPr>
              <a:t>及び</a:t>
            </a:r>
            <a:r>
              <a:rPr lang="ja-JP" altLang="ja-JP" b="0" dirty="0">
                <a:latin typeface="Meiryo UI" panose="020B0604030504040204" pitchFamily="50" charset="-128"/>
                <a:ea typeface="Meiryo UI" panose="020B0604030504040204" pitchFamily="50" charset="-128"/>
              </a:rPr>
              <a:t>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b="0" dirty="0" smtClean="0">
                <a:latin typeface="Meiryo UI" panose="020B0604030504040204" pitchFamily="50" charset="-128"/>
                <a:ea typeface="Meiryo UI" panose="020B0604030504040204" pitchFamily="50" charset="-128"/>
              </a:rPr>
              <a:t>。</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smtClean="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346756097"/>
              </p:ext>
            </p:extLst>
          </p:nvPr>
        </p:nvGraphicFramePr>
        <p:xfrm>
          <a:off x="5571552" y="4677116"/>
          <a:ext cx="3920651"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09087">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a:t>
                      </a:r>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246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spTree>
    <p:extLst>
      <p:ext uri="{BB962C8B-B14F-4D97-AF65-F5344CB8AC3E}">
        <p14:creationId xmlns:p14="http://schemas.microsoft.com/office/powerpoint/2010/main" val="324101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52981" y="550910"/>
            <a:ext cx="980003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105961" y="1057291"/>
            <a:ext cx="89708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は</a:t>
            </a:r>
            <a:r>
              <a:rPr lang="ja-JP" altLang="en-US" b="0" i="0" dirty="0" smtClean="0">
                <a:latin typeface="Meiryo UI" pitchFamily="50" charset="-128"/>
                <a:ea typeface="Meiryo UI" pitchFamily="50" charset="-128"/>
                <a:cs typeface="Meiryo UI" pitchFamily="50" charset="-128"/>
              </a:rPr>
              <a:t>、大阪府警察本部本庁舎</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大阪市西淀川</a:t>
            </a:r>
            <a:r>
              <a:rPr lang="ja-JP" altLang="en-US" b="0" i="0" dirty="0">
                <a:latin typeface="Meiryo UI" pitchFamily="50" charset="-128"/>
                <a:ea typeface="Meiryo UI" pitchFamily="50" charset="-128"/>
                <a:cs typeface="Meiryo UI" pitchFamily="50" charset="-128"/>
              </a:rPr>
              <a:t>・淀川・東淀川区</a:t>
            </a:r>
            <a:r>
              <a:rPr lang="ja-JP" altLang="en-US" b="0" i="0" dirty="0" smtClean="0">
                <a:latin typeface="Meiryo UI" pitchFamily="50" charset="-128"/>
                <a:ea typeface="Meiryo UI" pitchFamily="50" charset="-128"/>
                <a:cs typeface="Meiryo UI" pitchFamily="50" charset="-128"/>
              </a:rPr>
              <a:t>役所で</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000" y="2191420"/>
            <a:ext cx="4655766" cy="4588615"/>
          </a:xfrm>
          <a:prstGeom prst="rect">
            <a:avLst/>
          </a:prstGeom>
        </p:spPr>
      </p:pic>
      <p:sp>
        <p:nvSpPr>
          <p:cNvPr id="23" name="正方形/長方形 22"/>
          <p:cNvSpPr/>
          <p:nvPr/>
        </p:nvSpPr>
        <p:spPr>
          <a:xfrm>
            <a:off x="7149777" y="3991061"/>
            <a:ext cx="2650788" cy="1823585"/>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（事務</a:t>
            </a:r>
            <a:r>
              <a:rPr lang="ja-JP" altLang="en-US" sz="1000" dirty="0" smtClean="0">
                <a:solidFill>
                  <a:schemeClr val="tx1"/>
                </a:solidFill>
                <a:latin typeface="Meiryo UI" pitchFamily="50" charset="-128"/>
                <a:ea typeface="Meiryo UI" pitchFamily="50" charset="-128"/>
                <a:cs typeface="Meiryo UI" pitchFamily="50" charset="-128"/>
              </a:rPr>
              <a:t>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373571" y="1611928"/>
            <a:ext cx="5225787"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876</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225</a:t>
            </a:r>
            <a:r>
              <a:rPr lang="ja-JP" altLang="en-US" sz="1200" dirty="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6"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653114" y="3991061"/>
            <a:ext cx="2469144" cy="267323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9662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ENEOS</a:t>
            </a:r>
            <a:r>
              <a:rPr lang="ja-JP" altLang="en-US" sz="1000" dirty="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148280" y="853095"/>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110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7474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①</a:t>
            </a: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20022" y="1103282"/>
            <a:ext cx="5751501" cy="1892826"/>
          </a:xfrm>
          <a:prstGeom prst="rect">
            <a:avLst/>
          </a:prstGeom>
          <a:noFill/>
        </p:spPr>
        <p:txBody>
          <a:bodyPr wrap="square" rtlCol="0">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総合</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利用</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して</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関係</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968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02229"/>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②</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3506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8133" y="4184404"/>
            <a:ext cx="2529959" cy="2308533"/>
          </a:xfrm>
          <a:prstGeom prst="rect">
            <a:avLst/>
          </a:prstGeom>
          <a:noFill/>
          <a:ln>
            <a:noFill/>
          </a:ln>
        </p:spPr>
      </p:pic>
      <p:sp>
        <p:nvSpPr>
          <p:cNvPr id="39" name="テキスト ボックス 38"/>
          <p:cNvSpPr txBox="1"/>
          <p:nvPr/>
        </p:nvSpPr>
        <p:spPr>
          <a:xfrm>
            <a:off x="7398456" y="37626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8214" y="5506329"/>
            <a:ext cx="2291394" cy="979188"/>
          </a:xfrm>
          <a:prstGeom prst="rect">
            <a:avLst/>
          </a:prstGeom>
          <a:ln>
            <a:solidFill>
              <a:schemeClr val="accent1"/>
            </a:solidFill>
          </a:ln>
        </p:spPr>
      </p:pic>
      <p:sp>
        <p:nvSpPr>
          <p:cNvPr id="41" name="テキスト ボックス 40"/>
          <p:cNvSpPr txBox="1"/>
          <p:nvPr/>
        </p:nvSpPr>
        <p:spPr>
          <a:xfrm>
            <a:off x="7554885" y="5272823"/>
            <a:ext cx="2055371"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ビッドドシエ（立候補申請文書）</a:t>
            </a:r>
          </a:p>
        </p:txBody>
      </p:sp>
      <p:pic>
        <p:nvPicPr>
          <p:cNvPr id="42" name="図 4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98456" y="4027605"/>
            <a:ext cx="2370671" cy="1235622"/>
          </a:xfrm>
          <a:prstGeom prst="rect">
            <a:avLst/>
          </a:prstGeom>
        </p:spPr>
      </p:pic>
      <p:pic>
        <p:nvPicPr>
          <p:cNvPr id="2" name="図 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507570" y="916639"/>
            <a:ext cx="2684555" cy="2463079"/>
          </a:xfrm>
          <a:prstGeom prst="rect">
            <a:avLst/>
          </a:prstGeom>
        </p:spPr>
      </p:pic>
      <p:sp>
        <p:nvSpPr>
          <p:cNvPr id="44" name="正方形/長方形 43">
            <a:extLst>
              <a:ext uri="{FF2B5EF4-FFF2-40B4-BE49-F238E27FC236}">
                <a16:creationId xmlns:a16="http://schemas.microsoft.com/office/drawing/2014/main" id="{71E92C9D-398A-4F6B-8125-AE00AA9F8FDE}"/>
              </a:ext>
            </a:extLst>
          </p:cNvPr>
          <p:cNvSpPr/>
          <p:nvPr/>
        </p:nvSpPr>
        <p:spPr>
          <a:xfrm>
            <a:off x="183126" y="3993763"/>
            <a:ext cx="4572000" cy="262402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・アミティ舞洲帯水層蓄熱冷暖房システムの運用開始（従来比</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の省エネを確認）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a:t>
            </a:r>
            <a:r>
              <a:rPr lang="ja-JP" altLang="en-US" sz="1000" dirty="0" smtClean="0">
                <a:solidFill>
                  <a:schemeClr val="tx1"/>
                </a:solidFill>
                <a:latin typeface="Meiryo UI" pitchFamily="50" charset="-128"/>
                <a:ea typeface="Meiryo UI" pitchFamily="50" charset="-128"/>
                <a:cs typeface="Meiryo UI" pitchFamily="50" charset="-128"/>
              </a:rPr>
              <a:t>の継続運用（</a:t>
            </a:r>
            <a:r>
              <a:rPr lang="ja-JP" altLang="en-US" sz="1000" dirty="0">
                <a:solidFill>
                  <a:schemeClr val="tx1"/>
                </a:solidFill>
                <a:latin typeface="Meiryo UI" pitchFamily="50" charset="-128"/>
                <a:ea typeface="Meiryo UI" pitchFamily="50" charset="-128"/>
                <a:cs typeface="Meiryo UI" pitchFamily="50" charset="-128"/>
              </a:rPr>
              <a:t>従来比</a:t>
            </a:r>
            <a:r>
              <a:rPr lang="en-US" altLang="ja-JP" sz="1000" dirty="0">
                <a:solidFill>
                  <a:schemeClr val="tx1"/>
                </a:solidFill>
                <a:latin typeface="Meiryo UI" pitchFamily="50" charset="-128"/>
                <a:ea typeface="Meiryo UI" pitchFamily="50" charset="-128"/>
                <a:cs typeface="Meiryo UI" pitchFamily="50" charset="-128"/>
              </a:rPr>
              <a:t>47</a:t>
            </a:r>
            <a:r>
              <a:rPr lang="ja-JP" altLang="en-US" sz="1000" dirty="0">
                <a:solidFill>
                  <a:schemeClr val="tx1"/>
                </a:solidFill>
                <a:latin typeface="Meiryo UI" pitchFamily="50" charset="-128"/>
                <a:ea typeface="Meiryo UI" pitchFamily="50" charset="-128"/>
                <a:cs typeface="Meiryo UI" pitchFamily="50" charset="-128"/>
              </a:rPr>
              <a:t>％の省エネを確認）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予算</a:t>
            </a:r>
            <a:r>
              <a:rPr lang="en-US" altLang="ja-JP" sz="1200" noProof="0" dirty="0" smtClean="0">
                <a:latin typeface="Meiryo UI" pitchFamily="50" charset="-128"/>
                <a:ea typeface="Meiryo UI" pitchFamily="50" charset="-128"/>
                <a:cs typeface="Meiryo UI" pitchFamily="50" charset="-128"/>
              </a:rPr>
              <a:t>5,706</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5" y="1144056"/>
            <a:ext cx="5832000" cy="2646878"/>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a:t>
            </a:r>
            <a:r>
              <a:rPr lang="ja-JP" altLang="en-US" dirty="0" smtClean="0"/>
              <a:t>地中熱利用の</a:t>
            </a:r>
            <a:r>
              <a:rPr lang="ja-JP" altLang="en-US" dirty="0"/>
              <a:t>ひとつである帯水層蓄熱利用は、地下水を多く含む地層（帯</a:t>
            </a:r>
            <a:r>
              <a:rPr lang="ja-JP" altLang="en-US" dirty="0" smtClean="0"/>
              <a:t>水層）</a:t>
            </a:r>
            <a:endParaRPr lang="en-US" altLang="ja-JP" dirty="0" smtClean="0"/>
          </a:p>
          <a:p>
            <a:r>
              <a:rPr lang="ja-JP" altLang="en-US" dirty="0"/>
              <a:t>　</a:t>
            </a:r>
            <a:r>
              <a:rPr lang="ja-JP" altLang="en-US" dirty="0" smtClean="0"/>
              <a:t>から熱</a:t>
            </a:r>
            <a:r>
              <a:rPr lang="ja-JP" altLang="en-US" dirty="0"/>
              <a:t>エネルギーを採り出して、建物の冷房・暖房を効率的に行う技術で</a:t>
            </a:r>
            <a:r>
              <a:rPr lang="ja-JP" altLang="en-US" dirty="0" smtClean="0"/>
              <a:t>、省エネ、</a:t>
            </a:r>
            <a:endParaRPr lang="en-US" altLang="ja-JP" dirty="0" smtClean="0"/>
          </a:p>
          <a:p>
            <a:r>
              <a:rPr lang="ja-JP" altLang="en-US" dirty="0"/>
              <a:t>　</a:t>
            </a:r>
            <a:r>
              <a:rPr lang="en-US" altLang="ja-JP" dirty="0" smtClean="0"/>
              <a:t>CO</a:t>
            </a:r>
            <a:r>
              <a:rPr lang="en-US" altLang="ja-JP" baseline="-25000" dirty="0" smtClean="0"/>
              <a:t>2</a:t>
            </a:r>
            <a:r>
              <a:rPr lang="ja-JP" altLang="en-US" dirty="0" smtClean="0"/>
              <a:t>排出</a:t>
            </a:r>
            <a:r>
              <a:rPr lang="ja-JP" altLang="en-US" dirty="0"/>
              <a:t>削減、ヒートアイランド現象の緩和策として期待されています。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a:t>
            </a:r>
            <a:r>
              <a:rPr lang="ja-JP" altLang="en-US" dirty="0" smtClean="0"/>
              <a:t>大阪市</a:t>
            </a:r>
            <a:endParaRPr lang="en-US" altLang="ja-JP" dirty="0" smtClean="0"/>
          </a:p>
          <a:p>
            <a:r>
              <a:rPr lang="ja-JP" altLang="en-US" dirty="0"/>
              <a:t>　</a:t>
            </a:r>
            <a:r>
              <a:rPr lang="ja-JP" altLang="en-US" dirty="0" smtClean="0"/>
              <a:t>域</a:t>
            </a:r>
            <a:r>
              <a:rPr lang="ja-JP" altLang="en-US" dirty="0"/>
              <a:t>の帯水層蓄熱ポテンシャルマップを作成しました。（</a:t>
            </a:r>
            <a:r>
              <a:rPr lang="en-US" altLang="ja-JP" dirty="0"/>
              <a:t>2016</a:t>
            </a:r>
            <a:r>
              <a:rPr lang="ja-JP" altLang="en-US" dirty="0"/>
              <a:t>年度から市の地図</a:t>
            </a:r>
            <a:r>
              <a:rPr lang="ja-JP" altLang="en-US" dirty="0" smtClean="0"/>
              <a:t>情報</a:t>
            </a:r>
            <a:endParaRPr lang="en-US" altLang="ja-JP" dirty="0" smtClean="0"/>
          </a:p>
          <a:p>
            <a:r>
              <a:rPr lang="ja-JP" altLang="en-US" dirty="0"/>
              <a:t>　</a:t>
            </a:r>
            <a:r>
              <a:rPr lang="ja-JP" altLang="en-US" dirty="0" smtClean="0"/>
              <a:t>サイト</a:t>
            </a:r>
            <a:r>
              <a:rPr lang="ja-JP" altLang="en-US" dirty="0"/>
              <a:t>「マップナビおおさか」で公開中）</a:t>
            </a:r>
            <a:endParaRPr lang="en-US" altLang="ja-JP" dirty="0"/>
          </a:p>
          <a:p>
            <a:pPr>
              <a:spcBef>
                <a:spcPts val="600"/>
              </a:spcBef>
            </a:pPr>
            <a:r>
              <a:rPr lang="ja-JP" altLang="en-US" dirty="0" smtClean="0"/>
              <a:t>◆</a:t>
            </a:r>
            <a:r>
              <a:rPr lang="en-US" altLang="ja-JP" dirty="0" smtClean="0"/>
              <a:t>2016</a:t>
            </a:r>
            <a:r>
              <a:rPr lang="ja-JP" altLang="en-US" dirty="0"/>
              <a:t>年度に産学官連携で、うめきた２期暫定利用区域において、帯水層蓄熱</a:t>
            </a:r>
            <a:r>
              <a:rPr lang="ja-JP" altLang="en-US" dirty="0" smtClean="0"/>
              <a:t>利</a:t>
            </a:r>
            <a:endParaRPr lang="en-US" altLang="ja-JP" dirty="0" smtClean="0"/>
          </a:p>
          <a:p>
            <a:r>
              <a:rPr lang="ja-JP" altLang="en-US" dirty="0"/>
              <a:t>　</a:t>
            </a:r>
            <a:r>
              <a:rPr lang="ja-JP" altLang="en-US" dirty="0" smtClean="0"/>
              <a:t>用</a:t>
            </a:r>
            <a:r>
              <a:rPr lang="ja-JP" altLang="en-US" dirty="0"/>
              <a:t>実証</a:t>
            </a:r>
            <a:r>
              <a:rPr lang="ja-JP" altLang="en-US" dirty="0" smtClean="0"/>
              <a:t>事業を開始</a:t>
            </a:r>
            <a:r>
              <a:rPr lang="ja-JP" altLang="en-US" dirty="0"/>
              <a:t>し、</a:t>
            </a:r>
            <a:r>
              <a:rPr lang="en-US" altLang="ja-JP" dirty="0"/>
              <a:t>2019</a:t>
            </a:r>
            <a:r>
              <a:rPr lang="ja-JP" altLang="en-US" dirty="0"/>
              <a:t>年</a:t>
            </a:r>
            <a:r>
              <a:rPr lang="en-US" altLang="ja-JP" dirty="0"/>
              <a:t>9</a:t>
            </a:r>
            <a:r>
              <a:rPr lang="ja-JP" altLang="en-US" dirty="0"/>
              <a:t>月には</a:t>
            </a:r>
            <a:r>
              <a:rPr lang="ja-JP" altLang="en-US" dirty="0" smtClean="0"/>
              <a:t>、国</a:t>
            </a:r>
            <a:r>
              <a:rPr lang="ja-JP" altLang="en-US" dirty="0"/>
              <a:t>において国家戦略特区による規制</a:t>
            </a:r>
            <a:r>
              <a:rPr lang="ja-JP" altLang="en-US" dirty="0" smtClean="0"/>
              <a:t>緩和</a:t>
            </a:r>
            <a:endParaRPr lang="en-US" altLang="ja-JP" dirty="0" smtClean="0"/>
          </a:p>
          <a:p>
            <a:r>
              <a:rPr lang="ja-JP" altLang="en-US" dirty="0"/>
              <a:t>　</a:t>
            </a:r>
            <a:r>
              <a:rPr lang="ja-JP" altLang="en-US" dirty="0" smtClean="0"/>
              <a:t>制度</a:t>
            </a:r>
            <a:r>
              <a:rPr lang="ja-JP" altLang="en-US" dirty="0"/>
              <a:t>が創出されました。また、湾岸地域の市有施設（アミティ舞洲）</a:t>
            </a:r>
            <a:r>
              <a:rPr lang="ja-JP" altLang="en-US" dirty="0" smtClean="0"/>
              <a:t>に産学官連携</a:t>
            </a:r>
            <a:endParaRPr lang="en-US" altLang="ja-JP" dirty="0" smtClean="0"/>
          </a:p>
          <a:p>
            <a:r>
              <a:rPr lang="ja-JP" altLang="en-US" dirty="0"/>
              <a:t>　</a:t>
            </a:r>
            <a:r>
              <a:rPr lang="ja-JP" altLang="en-US" dirty="0" smtClean="0"/>
              <a:t>で</a:t>
            </a:r>
            <a:r>
              <a:rPr lang="ja-JP" altLang="en-US" dirty="0"/>
              <a:t>帯水層蓄熱冷暖房システムを導入し、</a:t>
            </a:r>
            <a:r>
              <a:rPr lang="en-US" altLang="ja-JP" dirty="0"/>
              <a:t>2020</a:t>
            </a:r>
            <a:r>
              <a:rPr lang="ja-JP" altLang="en-US" dirty="0" smtClean="0"/>
              <a:t>年</a:t>
            </a:r>
            <a:r>
              <a:rPr lang="en-US" altLang="ja-JP" dirty="0" smtClean="0"/>
              <a:t>4</a:t>
            </a:r>
            <a:r>
              <a:rPr lang="ja-JP" altLang="en-US" dirty="0" smtClean="0"/>
              <a:t>月</a:t>
            </a:r>
            <a:r>
              <a:rPr lang="ja-JP" altLang="en-US" dirty="0"/>
              <a:t>から運用を開始して</a:t>
            </a:r>
            <a:r>
              <a:rPr lang="ja-JP" altLang="en-US" dirty="0" smtClean="0"/>
              <a:t>います</a:t>
            </a:r>
            <a:r>
              <a:rPr lang="ja-JP" altLang="en-US" dirty="0"/>
              <a:t>。</a:t>
            </a:r>
            <a:endParaRPr lang="en-US" altLang="ja-JP" dirty="0"/>
          </a:p>
          <a:p>
            <a:r>
              <a:rPr lang="ja-JP" altLang="en-US" dirty="0"/>
              <a:t>　　今後、うめきた</a:t>
            </a:r>
            <a:r>
              <a:rPr lang="en-US" altLang="ja-JP" dirty="0"/>
              <a:t>2</a:t>
            </a:r>
            <a:r>
              <a:rPr lang="ja-JP" altLang="en-US" dirty="0"/>
              <a:t>期や夢洲など、大規模な都市開発において優良事例を形成し、</a:t>
            </a:r>
            <a:r>
              <a:rPr lang="ja-JP" altLang="en-US" dirty="0" smtClean="0"/>
              <a:t>民</a:t>
            </a:r>
            <a:endParaRPr lang="en-US" altLang="ja-JP" dirty="0" smtClean="0"/>
          </a:p>
          <a:p>
            <a:r>
              <a:rPr lang="ja-JP" altLang="en-US" dirty="0"/>
              <a:t>　</a:t>
            </a:r>
            <a:r>
              <a:rPr lang="ja-JP" altLang="en-US" dirty="0" smtClean="0"/>
              <a:t>間</a:t>
            </a:r>
            <a:r>
              <a:rPr lang="ja-JP" altLang="en-US" dirty="0"/>
              <a:t>建築物を含めた、普及拡大</a:t>
            </a:r>
            <a:r>
              <a:rPr lang="ja-JP" altLang="en-US" dirty="0" smtClean="0"/>
              <a:t>を</a:t>
            </a:r>
            <a:r>
              <a:rPr lang="ja-JP" altLang="en-US" dirty="0"/>
              <a:t>めざ</a:t>
            </a:r>
            <a:r>
              <a:rPr lang="ja-JP" altLang="en-US" dirty="0" smtClean="0"/>
              <a:t>します</a:t>
            </a:r>
            <a:r>
              <a:rPr lang="ja-JP" altLang="en-US" dirty="0"/>
              <a:t>。</a:t>
            </a:r>
            <a:endParaRPr lang="en-US" altLang="ja-JP" dirty="0"/>
          </a:p>
        </p:txBody>
      </p:sp>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従来システム比</a:t>
              </a:r>
              <a:r>
                <a:rPr lang="en-US" altLang="ja-JP" sz="1050" b="1" dirty="0" smtClean="0">
                  <a:solidFill>
                    <a:schemeClr val="bg1"/>
                  </a:solidFill>
                  <a:latin typeface="Meiryo UI" panose="020B0604030504040204" pitchFamily="50" charset="-128"/>
                  <a:ea typeface="Meiryo UI" panose="020B0604030504040204" pitchFamily="50" charset="-128"/>
                </a:rPr>
                <a:t>47</a:t>
              </a:r>
              <a:r>
                <a:rPr lang="ja-JP" altLang="en-US" sz="1050" b="1" dirty="0" smtClean="0">
                  <a:solidFill>
                    <a:schemeClr val="bg1"/>
                  </a:solidFill>
                  <a:latin typeface="Meiryo UI" panose="020B0604030504040204" pitchFamily="50" charset="-128"/>
                  <a:ea typeface="Meiryo UI" panose="020B0604030504040204" pitchFamily="50" charset="-128"/>
                </a:rPr>
                <a:t>％の省エネを実現</a:t>
              </a:r>
              <a:endParaRPr lang="en-US" altLang="ja-JP" sz="1050" b="1" dirty="0" smtClean="0">
                <a:solidFill>
                  <a:schemeClr val="bg1"/>
                </a:solidFill>
                <a:latin typeface="Meiryo UI" panose="020B0604030504040204" pitchFamily="50" charset="-128"/>
                <a:ea typeface="Meiryo UI" panose="020B0604030504040204" pitchFamily="50" charset="-128"/>
              </a:endParaRPr>
            </a:p>
            <a:p>
              <a:r>
                <a:rPr lang="ja-JP" altLang="en-US" sz="1050" b="1" dirty="0" smtClean="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持続可能な地下水の保全と利用</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92341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smtClean="0">
                  <a:latin typeface="Meiryo UI" pitchFamily="50" charset="-128"/>
                  <a:ea typeface="Meiryo UI" pitchFamily="50" charset="-128"/>
                  <a:cs typeface="Meiryo UI" pitchFamily="50" charset="-128"/>
                </a:rPr>
                <a:t>所管</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する</a:t>
              </a:r>
              <a:r>
                <a:rPr lang="ja-JP" altLang="en-US" sz="1300" dirty="0">
                  <a:latin typeface="Meiryo UI" pitchFamily="50" charset="-128"/>
                  <a:ea typeface="Meiryo UI" pitchFamily="50" charset="-128"/>
                  <a:cs typeface="Meiryo UI" pitchFamily="50" charset="-128"/>
                </a:rPr>
                <a:t>流域下水道及び大阪市の公共下水道に</a:t>
              </a:r>
              <a:r>
                <a:rPr lang="ja-JP" altLang="en-US" sz="1300" dirty="0" smtClean="0">
                  <a:latin typeface="Meiryo UI" pitchFamily="50" charset="-128"/>
                  <a:ea typeface="Meiryo UI" pitchFamily="50" charset="-128"/>
                  <a:cs typeface="Meiryo UI" pitchFamily="50" charset="-128"/>
                </a:rPr>
                <a:t>おける</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a:t>
              </a:r>
              <a:r>
                <a:rPr lang="ja-JP" altLang="en-US" sz="1300" dirty="0">
                  <a:latin typeface="Meiryo UI" pitchFamily="50" charset="-128"/>
                  <a:ea typeface="Meiryo UI" pitchFamily="50" charset="-128"/>
                  <a:cs typeface="Meiryo UI" pitchFamily="50" charset="-128"/>
                </a:rPr>
                <a:t>ポテンシャルマップ（下水熱の賦存量や</a:t>
              </a:r>
              <a:r>
                <a:rPr lang="ja-JP" altLang="en-US" sz="1300" dirty="0" smtClean="0">
                  <a:latin typeface="Meiryo UI" pitchFamily="50" charset="-128"/>
                  <a:ea typeface="Meiryo UI" pitchFamily="50" charset="-128"/>
                  <a:cs typeface="Meiryo UI" pitchFamily="50" charset="-128"/>
                </a:rPr>
                <a:t>存在</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位置</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容易</a:t>
              </a:r>
              <a:r>
                <a:rPr lang="ja-JP" altLang="en-US" sz="1300" dirty="0">
                  <a:latin typeface="Meiryo UI" pitchFamily="50" charset="-128"/>
                  <a:ea typeface="Meiryo UI" pitchFamily="50" charset="-128"/>
                  <a:cs typeface="Meiryo UI" pitchFamily="50" charset="-128"/>
                </a:rPr>
                <a:t>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a:t>
              </a:r>
              <a:endParaRPr lang="en-US" altLang="ja-JP" sz="1300" dirty="0" smtClean="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公開</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a:t>
              </a:r>
              <a:r>
                <a:rPr lang="ja-JP" altLang="en-US" sz="1300" dirty="0" smtClean="0">
                  <a:latin typeface="Meiryo UI" pitchFamily="50" charset="-128"/>
                  <a:ea typeface="Meiryo UI" pitchFamily="50" charset="-128"/>
                  <a:cs typeface="Meiryo UI" pitchFamily="50" charset="-128"/>
                </a:rPr>
                <a:t>空調・</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給湯</a:t>
              </a:r>
              <a:r>
                <a:rPr lang="ja-JP" altLang="en-US" sz="1300" dirty="0">
                  <a:latin typeface="Meiryo UI" pitchFamily="50" charset="-128"/>
                  <a:ea typeface="Meiryo UI" pitchFamily="50" charset="-128"/>
                  <a:cs typeface="Meiryo UI" pitchFamily="50" charset="-128"/>
                </a:rPr>
                <a:t>設備改修にあわせた下水熱利用の検討が可能</a:t>
              </a:r>
              <a:r>
                <a:rPr lang="ja-JP" altLang="en-US" sz="1300" dirty="0" smtClean="0">
                  <a:latin typeface="Meiryo UI" pitchFamily="50" charset="-128"/>
                  <a:ea typeface="Meiryo UI" pitchFamily="50" charset="-128"/>
                  <a:cs typeface="Meiryo UI" pitchFamily="50" charset="-128"/>
                </a:rPr>
                <a:t>と</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なる</a:t>
              </a:r>
              <a:r>
                <a:rPr lang="ja-JP" altLang="en-US" sz="1300" dirty="0">
                  <a:latin typeface="Meiryo UI" pitchFamily="50" charset="-128"/>
                  <a:ea typeface="Meiryo UI" pitchFamily="50" charset="-128"/>
                  <a:cs typeface="Meiryo UI" pitchFamily="50" charset="-128"/>
                </a:rPr>
                <a:t>よう、条例</a:t>
              </a:r>
              <a:r>
                <a:rPr lang="ja-JP" altLang="en-US" sz="1300" dirty="0" smtClean="0">
                  <a:latin typeface="Meiryo UI" pitchFamily="50" charset="-128"/>
                  <a:ea typeface="Meiryo UI" pitchFamily="50" charset="-128"/>
                  <a:cs typeface="Meiryo UI" pitchFamily="50" charset="-128"/>
                </a:rPr>
                <a:t>改正</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r>
                <a:rPr lang="ja-JP" altLang="en-US" sz="1300" dirty="0">
                  <a:latin typeface="Meiryo UI" pitchFamily="50" charset="-128"/>
                  <a:ea typeface="Meiryo UI" pitchFamily="50" charset="-128"/>
                  <a:cs typeface="Meiryo UI" pitchFamily="50" charset="-128"/>
                </a:rPr>
                <a:t>行い、民間事業者等の熱</a:t>
              </a:r>
              <a:r>
                <a:rPr lang="ja-JP" altLang="en-US" sz="1300" dirty="0" smtClean="0">
                  <a:latin typeface="Meiryo UI" pitchFamily="50" charset="-128"/>
                  <a:ea typeface="Meiryo UI" pitchFamily="50" charset="-128"/>
                  <a:cs typeface="Meiryo UI" pitchFamily="50" charset="-128"/>
                </a:rPr>
                <a:t>需要</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者</a:t>
              </a:r>
              <a:r>
                <a:rPr lang="ja-JP" altLang="en-US" sz="1300" dirty="0">
                  <a:latin typeface="Meiryo UI" pitchFamily="50" charset="-128"/>
                  <a:ea typeface="Meiryo UI" pitchFamily="50" charset="-128"/>
                  <a:cs typeface="Meiryo UI" pitchFamily="50" charset="-128"/>
                </a:rPr>
                <a:t>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大阪府流域下</a:t>
              </a:r>
              <a:r>
                <a:rPr lang="ja-JP" altLang="en-US" sz="1200" dirty="0">
                  <a:latin typeface="Meiryo UI" pitchFamily="50" charset="-128"/>
                  <a:ea typeface="Meiryo UI" pitchFamily="50" charset="-128"/>
                  <a:cs typeface="Meiryo UI" pitchFamily="50" charset="-128"/>
                </a:rPr>
                <a:t>水道の管理に関する条例</a:t>
              </a:r>
              <a:r>
                <a:rPr lang="ja-JP" altLang="en-US" sz="1200" dirty="0" smtClean="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a:t>
              </a:r>
              <a:r>
                <a:rPr lang="ja-JP" altLang="en-US" sz="1200" dirty="0" smtClean="0">
                  <a:latin typeface="Meiryo UI" pitchFamily="50" charset="-128"/>
                  <a:ea typeface="Meiryo UI" pitchFamily="50" charset="-128"/>
                  <a:cs typeface="Meiryo UI" pitchFamily="50" charset="-128"/>
                </a:rPr>
                <a:t>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smtClean="0">
                  <a:latin typeface="Meiryo UI" pitchFamily="50" charset="-128"/>
                  <a:ea typeface="Meiryo UI" pitchFamily="50" charset="-128"/>
                  <a:cs typeface="Meiryo UI" pitchFamily="50" charset="-128"/>
                </a:rPr>
                <a:t>   大阪市下水道条例は</a:t>
              </a:r>
              <a:r>
                <a:rPr lang="en-US" altLang="ja-JP" sz="1200" dirty="0" smtClean="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a:t>
              </a:r>
              <a:r>
                <a:rPr lang="ja-JP" altLang="en-US" sz="1200" dirty="0" smtClean="0">
                  <a:latin typeface="Meiryo UI" pitchFamily="50" charset="-128"/>
                  <a:ea typeface="Meiryo UI" pitchFamily="50" charset="-128"/>
                  <a:cs typeface="Meiryo UI" pitchFamily="50" charset="-128"/>
                </a:rPr>
                <a:t>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smtClean="0">
                <a:solidFill>
                  <a:schemeClr val="tx1"/>
                </a:solidFill>
                <a:latin typeface="Meiryo UI" pitchFamily="50" charset="-128"/>
                <a:ea typeface="Meiryo UI" pitchFamily="50" charset="-128"/>
                <a:cs typeface="Meiryo UI" pitchFamily="50" charset="-128"/>
              </a:rPr>
              <a:t>202</a:t>
            </a:r>
            <a:r>
              <a:rPr lang="en-US" altLang="ja-JP" b="1" dirty="0">
                <a:solidFill>
                  <a:schemeClr val="tx1"/>
                </a:solidFill>
                <a:latin typeface="Meiryo UI" pitchFamily="50" charset="-128"/>
                <a:ea typeface="Meiryo UI" pitchFamily="50" charset="-128"/>
                <a:cs typeface="Meiryo UI" pitchFamily="50" charset="-128"/>
              </a:rPr>
              <a:t>2</a:t>
            </a:r>
            <a:r>
              <a:rPr lang="ja-JP" altLang="en-US" b="1" dirty="0" smtClean="0">
                <a:solidFill>
                  <a:schemeClr val="tx1"/>
                </a:solidFill>
                <a:latin typeface="Meiryo UI" pitchFamily="50" charset="-128"/>
                <a:ea typeface="Meiryo UI" pitchFamily="50" charset="-128"/>
                <a:cs typeface="Meiryo UI" pitchFamily="50" charset="-128"/>
              </a:rPr>
              <a:t>年度</a:t>
            </a:r>
            <a:r>
              <a:rPr lang="ja-JP" altLang="en-US" b="1" dirty="0">
                <a:solidFill>
                  <a:schemeClr val="tx1"/>
                </a:solidFill>
                <a:latin typeface="Meiryo UI" pitchFamily="50" charset="-128"/>
                <a:ea typeface="Meiryo UI" pitchFamily="50" charset="-128"/>
                <a:cs typeface="Meiryo UI" pitchFamily="50" charset="-128"/>
              </a:rPr>
              <a:t>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latin typeface="ＭＳ Ｐゴシック" charset="-128"/>
                  <a:ea typeface="Meiryo UI" pitchFamily="50" charset="-128"/>
                  <a:cs typeface="Meiryo UI" pitchFamily="50" charset="-128"/>
                </a:rPr>
                <a:t>余熱</a:t>
              </a:r>
              <a:r>
                <a:rPr lang="ja-JP" altLang="en-US" sz="1050" b="0" i="0" dirty="0">
                  <a:latin typeface="ＭＳ Ｐゴシック" charset="-128"/>
                  <a:ea typeface="Meiryo UI" pitchFamily="50" charset="-128"/>
                  <a:cs typeface="Meiryo UI" pitchFamily="50" charset="-128"/>
                </a:rPr>
                <a:t>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987207247"/>
              </p:ext>
            </p:extLst>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3167">
                  <a:extLst>
                    <a:ext uri="{9D8B030D-6E8A-4147-A177-3AD203B41FA5}">
                      <a16:colId xmlns:a16="http://schemas.microsoft.com/office/drawing/2014/main" val="20002"/>
                    </a:ext>
                  </a:extLst>
                </a:gridCol>
                <a:gridCol w="2995876">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strike="noStrike" kern="0" dirty="0">
                          <a:solidFill>
                            <a:schemeClr val="tx1"/>
                          </a:solidFill>
                          <a:effectLst/>
                          <a:latin typeface="Meiryo UI" panose="020B0604030504040204" pitchFamily="50" charset="-128"/>
                          <a:ea typeface="Meiryo UI" panose="020B0604030504040204" pitchFamily="50" charset="-128"/>
                          <a:cs typeface="ＭＳ Ｐゴシック"/>
                        </a:rPr>
                        <a:t>14,500</a:t>
                      </a:r>
                      <a:r>
                        <a:rPr lang="en-US" altLang="ja-JP" sz="105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1" name="正方形/長方形 70"/>
          <p:cNvSpPr/>
          <p:nvPr/>
        </p:nvSpPr>
        <p:spPr>
          <a:xfrm>
            <a:off x="1614007" y="6519356"/>
            <a:ext cx="4714660"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年度末、竣工見込み</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a:t>
            </a:r>
            <a:r>
              <a:rPr lang="ja-JP" altLang="en-US" sz="1300" dirty="0" smtClean="0">
                <a:latin typeface="Meiryo UI" pitchFamily="50" charset="-128"/>
                <a:ea typeface="Meiryo UI" pitchFamily="50" charset="-128"/>
                <a:cs typeface="Meiryo UI" pitchFamily="50" charset="-128"/>
              </a:rPr>
              <a:t>おける余熱</a:t>
            </a:r>
            <a:r>
              <a:rPr lang="ja-JP" altLang="en-US" sz="1300" dirty="0">
                <a:latin typeface="Meiryo UI" pitchFamily="50" charset="-128"/>
                <a:ea typeface="Meiryo UI" pitchFamily="50" charset="-128"/>
                <a:cs typeface="Meiryo UI" pitchFamily="50" charset="-128"/>
              </a:rPr>
              <a:t>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a:t>
            </a:r>
            <a:r>
              <a:rPr lang="ja-JP" altLang="en-US" sz="1100" dirty="0" smtClean="0">
                <a:latin typeface="Meiryo UI" pitchFamily="50" charset="-128"/>
                <a:ea typeface="Meiryo UI" pitchFamily="50" charset="-128"/>
                <a:cs typeface="Meiryo UI" pitchFamily="50" charset="-128"/>
              </a:rPr>
              <a:t>する余熱</a:t>
            </a:r>
            <a:r>
              <a:rPr lang="ja-JP" altLang="en-US" sz="1100" dirty="0">
                <a:latin typeface="Meiryo UI" pitchFamily="50" charset="-128"/>
                <a:ea typeface="Meiryo UI" pitchFamily="50" charset="-128"/>
                <a:cs typeface="Meiryo UI" pitchFamily="50" charset="-128"/>
              </a:rPr>
              <a:t>については、蒸気・温水・電力に変えて施設内で自家消費するほか、周辺施設への供給や電力会社</a:t>
            </a:r>
            <a:r>
              <a:rPr lang="ja-JP" altLang="en-US" sz="1100" dirty="0" smtClean="0">
                <a:latin typeface="Meiryo UI" pitchFamily="50" charset="-128"/>
                <a:ea typeface="Meiryo UI" pitchFamily="50" charset="-128"/>
                <a:cs typeface="Meiryo UI" pitchFamily="50" charset="-128"/>
              </a:rPr>
              <a:t>への売電など</a:t>
            </a:r>
            <a:r>
              <a:rPr lang="ja-JP" altLang="en-US" sz="1100" dirty="0">
                <a:latin typeface="Meiryo UI" pitchFamily="50" charset="-128"/>
                <a:ea typeface="Meiryo UI" pitchFamily="50" charset="-128"/>
                <a:cs typeface="Meiryo UI" pitchFamily="50" charset="-128"/>
              </a:rPr>
              <a:t>、様々な形で活用することができます。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3054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856807434"/>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69212" y="583284"/>
            <a:ext cx="5438287" cy="6167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　工事完了予定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2" name="正方形/長方形 51"/>
          <p:cNvSpPr/>
          <p:nvPr/>
        </p:nvSpPr>
        <p:spPr>
          <a:xfrm>
            <a:off x="7654336" y="4906368"/>
            <a:ext cx="1961247" cy="184419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smtClean="0">
                <a:solidFill>
                  <a:schemeClr val="tx1"/>
                </a:solidFill>
                <a:latin typeface="Meiryo UI" pitchFamily="50" charset="-128"/>
                <a:ea typeface="Meiryo UI" pitchFamily="50" charset="-128"/>
                <a:cs typeface="Meiryo UI" pitchFamily="50" charset="-128"/>
              </a:rPr>
              <a:t>81MWh</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82MWh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smtClean="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洲</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水力</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sp>
        <p:nvSpPr>
          <p:cNvPr id="39" name="正方形/長方形 38">
            <a:extLst>
              <a:ext uri="{FF2B5EF4-FFF2-40B4-BE49-F238E27FC236}">
                <a16:creationId xmlns:a16="http://schemas.microsoft.com/office/drawing/2014/main" id="{246F1C23-02B2-4F8A-8A08-61110D69DF42}"/>
              </a:ext>
            </a:extLst>
          </p:cNvPr>
          <p:cNvSpPr/>
          <p:nvPr/>
        </p:nvSpPr>
        <p:spPr>
          <a:xfrm>
            <a:off x="478172" y="4716713"/>
            <a:ext cx="4887086" cy="192221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smtClean="0">
                <a:solidFill>
                  <a:schemeClr val="tx1"/>
                </a:solidFill>
                <a:latin typeface="Meiryo UI" pitchFamily="50" charset="-128"/>
                <a:ea typeface="Meiryo UI" pitchFamily="50" charset="-128"/>
                <a:cs typeface="Meiryo UI" pitchFamily="50" charset="-128"/>
              </a:rPr>
              <a:t>110kW</a:t>
            </a:r>
            <a:endParaRPr lang="en-US" altLang="ja-JP" sz="1000" strike="sngStrike"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p:txBody>
      </p:sp>
      <p:sp>
        <p:nvSpPr>
          <p:cNvPr id="41" name="正方形/長方形 40">
            <a:extLst>
              <a:ext uri="{FF2B5EF4-FFF2-40B4-BE49-F238E27FC236}">
                <a16:creationId xmlns:a16="http://schemas.microsoft.com/office/drawing/2014/main" id="{89678046-66BC-4306-9EBE-0E71D813A6A0}"/>
              </a:ext>
            </a:extLst>
          </p:cNvPr>
          <p:cNvSpPr/>
          <p:nvPr/>
        </p:nvSpPr>
        <p:spPr>
          <a:xfrm>
            <a:off x="2897331" y="4826840"/>
            <a:ext cx="2218718" cy="176835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smtClean="0">
                <a:solidFill>
                  <a:schemeClr val="tx1"/>
                </a:solidFill>
                <a:latin typeface="Meiryo UI" pitchFamily="50" charset="-128"/>
                <a:ea typeface="Meiryo UI" pitchFamily="50" charset="-128"/>
                <a:cs typeface="Meiryo UI" pitchFamily="50" charset="-128"/>
              </a:rPr>
              <a:t>57.5kW</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a:t>
            </a:r>
            <a:r>
              <a:rPr lang="ja-JP" altLang="en-US" sz="1000" dirty="0" smtClean="0">
                <a:solidFill>
                  <a:schemeClr val="tx1"/>
                </a:solidFill>
                <a:latin typeface="Meiryo UI" pitchFamily="50" charset="-128"/>
                <a:ea typeface="Meiryo UI" pitchFamily="50" charset="-128"/>
                <a:cs typeface="Meiryo UI" pitchFamily="50" charset="-128"/>
              </a:rPr>
              <a:t>豊中市）</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smtClean="0">
                <a:solidFill>
                  <a:schemeClr val="tx1"/>
                </a:solidFill>
                <a:latin typeface="Meiryo UI" pitchFamily="50" charset="-128"/>
                <a:ea typeface="Meiryo UI" pitchFamily="50" charset="-128"/>
                <a:cs typeface="Meiryo UI" pitchFamily="50" charset="-128"/>
              </a:rPr>
              <a:t>　　・高安受水場（八尾市）</a:t>
            </a:r>
            <a:r>
              <a:rPr lang="en-US" altLang="ja-JP" sz="1000" dirty="0" smtClean="0">
                <a:solidFill>
                  <a:schemeClr val="tx1"/>
                </a:solidFill>
                <a:latin typeface="Meiryo UI" pitchFamily="50" charset="-128"/>
                <a:ea typeface="Meiryo UI" pitchFamily="50" charset="-128"/>
                <a:cs typeface="Meiryo UI" pitchFamily="50" charset="-128"/>
              </a:rPr>
              <a:t> 121.6kW</a:t>
            </a:r>
            <a:r>
              <a:rPr lang="ja-JP" altLang="en-US" sz="1000" dirty="0" smtClean="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9" y="2786242"/>
            <a:ext cx="2453034" cy="1790503"/>
          </a:xfrm>
          <a:prstGeom prst="rect">
            <a:avLst/>
          </a:prstGeom>
        </p:spPr>
      </p:pic>
    </p:spTree>
    <p:extLst>
      <p:ext uri="{BB962C8B-B14F-4D97-AF65-F5344CB8AC3E}">
        <p14:creationId xmlns:p14="http://schemas.microsoft.com/office/powerpoint/2010/main" val="35021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180525" y="1831727"/>
            <a:ext cx="7942231" cy="400110"/>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64694" y="4711962"/>
            <a:ext cx="2992700" cy="20313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200" b="0" i="0" dirty="0">
                <a:latin typeface="Meiryo UI" pitchFamily="50" charset="-128"/>
                <a:ea typeface="Meiryo UI" pitchFamily="50" charset="-128"/>
                <a:cs typeface="Meiryo UI" pitchFamily="50" charset="-128"/>
              </a:rPr>
              <a:t>◆大阪公立大学人工光合成研究センターは</a:t>
            </a:r>
            <a:r>
              <a:rPr lang="en-US" altLang="ja-JP" sz="1200" b="0" i="0" dirty="0">
                <a:latin typeface="Meiryo UI" pitchFamily="50" charset="-128"/>
                <a:ea typeface="Meiryo UI" pitchFamily="50" charset="-128"/>
                <a:cs typeface="Meiryo UI" pitchFamily="50" charset="-128"/>
              </a:rPr>
              <a:t>2016</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a:t>
            </a:r>
            <a:r>
              <a:rPr lang="en-US" altLang="ja-JP" sz="1200" b="0" i="0" dirty="0">
                <a:latin typeface="Meiryo UI" pitchFamily="50" charset="-128"/>
                <a:ea typeface="Meiryo UI" pitchFamily="50" charset="-128"/>
                <a:cs typeface="Meiryo UI" pitchFamily="50" charset="-128"/>
              </a:rPr>
              <a:t>6</a:t>
            </a:r>
            <a:r>
              <a:rPr lang="ja-JP" altLang="en-US" sz="1200"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年間文部科学省共同利用・共同研究拠点「人工光合成研究拠点」として認定され、人工光合成に関する基礎研究と実用化へ向けた国際的な研究開発拠点として活動しています（月</a:t>
            </a:r>
            <a:r>
              <a:rPr lang="en-US" altLang="ja-JP" sz="1200" b="0" i="0" dirty="0">
                <a:latin typeface="Meiryo UI" pitchFamily="50" charset="-128"/>
                <a:ea typeface="Meiryo UI" pitchFamily="50" charset="-128"/>
                <a:cs typeface="Meiryo UI" pitchFamily="50" charset="-128"/>
              </a:rPr>
              <a:t>1</a:t>
            </a:r>
            <a:r>
              <a:rPr lang="ja-JP" altLang="en-US" sz="1200" b="0" i="0" dirty="0">
                <a:latin typeface="Meiryo UI" pitchFamily="50" charset="-128"/>
                <a:ea typeface="Meiryo UI" pitchFamily="50" charset="-128"/>
                <a:cs typeface="Meiryo UI" pitchFamily="50" charset="-128"/>
              </a:rPr>
              <a:t>回のニュースレター配信・定期的な講演会の実施）。</a:t>
            </a:r>
            <a:r>
              <a:rPr lang="en-US" altLang="ja-JP" sz="1200" b="0" i="0" dirty="0">
                <a:latin typeface="Meiryo UI" pitchFamily="50" charset="-128"/>
                <a:ea typeface="Meiryo UI" pitchFamily="50" charset="-128"/>
                <a:cs typeface="Meiryo UI" pitchFamily="50" charset="-128"/>
              </a:rPr>
              <a:t>2022</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月からは</a:t>
            </a:r>
            <a:r>
              <a:rPr lang="ja-JP" altLang="en-US" sz="1200" b="0" i="0" dirty="0">
                <a:latin typeface="Meiryo UI" panose="020B0604030504040204" pitchFamily="50" charset="-128"/>
                <a:ea typeface="Meiryo UI" panose="020B0604030504040204" pitchFamily="50" charset="-128"/>
              </a:rPr>
              <a:t>北海道大学触媒科学研究所</a:t>
            </a:r>
            <a:r>
              <a:rPr lang="ja-JP" altLang="en-US" sz="1200" b="0" i="0" dirty="0" smtClean="0">
                <a:latin typeface="Meiryo UI" panose="020B0604030504040204" pitchFamily="50" charset="-128"/>
                <a:ea typeface="Meiryo UI" panose="020B0604030504040204" pitchFamily="50" charset="-128"/>
              </a:rPr>
              <a:t>・</a:t>
            </a:r>
            <a:r>
              <a:rPr lang="ja-JP" altLang="en-US" sz="1200" b="0" i="0" dirty="0">
                <a:latin typeface="Meiryo UI" panose="020B0604030504040204" pitchFamily="50" charset="-128"/>
                <a:ea typeface="Meiryo UI" panose="020B0604030504040204" pitchFamily="50" charset="-128"/>
              </a:rPr>
              <a:t>国立研究開発法人産業技術総合</a:t>
            </a:r>
            <a:r>
              <a:rPr lang="ja-JP" altLang="en-US" sz="1200" b="0" i="0" dirty="0" smtClean="0">
                <a:latin typeface="Meiryo UI" panose="020B0604030504040204" pitchFamily="50" charset="-128"/>
                <a:ea typeface="Meiryo UI" panose="020B0604030504040204" pitchFamily="50" charset="-128"/>
              </a:rPr>
              <a:t>研究所触媒</a:t>
            </a:r>
            <a:r>
              <a:rPr lang="ja-JP" altLang="en-US" sz="1200" b="0" i="0" dirty="0">
                <a:latin typeface="Meiryo UI" panose="020B0604030504040204" pitchFamily="50" charset="-128"/>
                <a:ea typeface="Meiryo UI" panose="020B0604030504040204" pitchFamily="50" charset="-128"/>
              </a:rPr>
              <a:t>化学融合研究センターとの</a:t>
            </a:r>
            <a:r>
              <a:rPr lang="ja-JP" altLang="en-US" sz="1200" b="0" i="0" dirty="0">
                <a:latin typeface="Meiryo UI" pitchFamily="50" charset="-128"/>
                <a:ea typeface="Meiryo UI" pitchFamily="50" charset="-128"/>
                <a:cs typeface="Meiryo UI" pitchFamily="50" charset="-128"/>
              </a:rPr>
              <a:t>「触媒科学計測共同研究拠点」として文部科学省共同利用・共同研究拠点活動を</a:t>
            </a:r>
            <a:r>
              <a:rPr lang="ja-JP" altLang="en-US" sz="1200" b="0" i="0" dirty="0" smtClean="0">
                <a:latin typeface="Meiryo UI" pitchFamily="50" charset="-128"/>
                <a:ea typeface="Meiryo UI" pitchFamily="50" charset="-128"/>
                <a:cs typeface="Meiryo UI" pitchFamily="50" charset="-128"/>
              </a:rPr>
              <a:t>強化しています。</a:t>
            </a:r>
            <a:endParaRPr lang="en-US" altLang="ja-JP" sz="12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45FF103E-C865-4269-9B79-BAC18DE53BC4}"/>
              </a:ext>
            </a:extLst>
          </p:cNvPr>
          <p:cNvSpPr/>
          <p:nvPr/>
        </p:nvSpPr>
        <p:spPr>
          <a:xfrm>
            <a:off x="142441" y="2549482"/>
            <a:ext cx="6512278" cy="420672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36000" rIns="0" bIns="0" rtlCol="0" anchor="t" anchorCtr="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（大阪市実績）</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900" dirty="0">
                <a:solidFill>
                  <a:schemeClr val="tx1"/>
                </a:solidFill>
                <a:latin typeface="Meiryo UI" pitchFamily="50" charset="-128"/>
                <a:ea typeface="Meiryo UI" pitchFamily="50" charset="-128"/>
                <a:cs typeface="Meiryo UI" pitchFamily="50" charset="-128"/>
              </a:rPr>
              <a:t>・</a:t>
            </a:r>
            <a:r>
              <a:rPr lang="ja-JP" altLang="en-US" sz="900" dirty="0" smtClean="0">
                <a:solidFill>
                  <a:schemeClr val="tx1"/>
                </a:solidFill>
                <a:latin typeface="Meiryo UI" pitchFamily="50" charset="-128"/>
                <a:ea typeface="Meiryo UI" pitchFamily="50" charset="-128"/>
                <a:cs typeface="Meiryo UI" pitchFamily="50" charset="-128"/>
              </a:rPr>
              <a:t>マツダ（株</a:t>
            </a:r>
            <a:r>
              <a:rPr lang="ja-JP" altLang="en-US" sz="900" dirty="0">
                <a:solidFill>
                  <a:schemeClr val="tx1"/>
                </a:solidFill>
                <a:latin typeface="Meiryo UI" pitchFamily="50" charset="-128"/>
                <a:ea typeface="Meiryo UI" pitchFamily="50" charset="-128"/>
                <a:cs typeface="Meiryo UI" pitchFamily="50" charset="-128"/>
              </a:rPr>
              <a:t>）技術研究所と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酵素を用いた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の水中固定化に関する技術評価</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2018</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電気化学的還元プロセスにおける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 </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ギ酸製造コストの削減</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・（株）本田</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60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2020</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・（株）本田</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spcBef>
                <a:spcPts val="600"/>
              </a:spcBef>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2021</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　　　・</a:t>
            </a:r>
            <a:r>
              <a:rPr lang="zh-TW" altLang="en-US" sz="900" b="0" i="0" dirty="0">
                <a:solidFill>
                  <a:schemeClr val="tx1"/>
                </a:solidFill>
                <a:effectLst/>
                <a:latin typeface="Meiryo UI" panose="020B0604030504040204" pitchFamily="50" charset="-128"/>
                <a:ea typeface="Meiryo UI" panose="020B0604030504040204" pitchFamily="50" charset="-128"/>
              </a:rPr>
              <a:t>日本</a:t>
            </a:r>
            <a:r>
              <a:rPr lang="zh-TW" altLang="en-US" sz="900" b="0" i="0" dirty="0" smtClean="0">
                <a:solidFill>
                  <a:schemeClr val="tx1"/>
                </a:solidFill>
                <a:effectLst/>
                <a:latin typeface="Meiryo UI" panose="020B0604030504040204" pitchFamily="50" charset="-128"/>
                <a:ea typeface="Meiryo UI" panose="020B0604030504040204" pitchFamily="50" charset="-128"/>
              </a:rPr>
              <a:t>製鉄</a:t>
            </a:r>
            <a:r>
              <a:rPr lang="ja-JP" altLang="en-US" sz="900" b="0" i="0" dirty="0" smtClean="0">
                <a:solidFill>
                  <a:schemeClr val="tx1"/>
                </a:solidFill>
                <a:effectLst/>
                <a:latin typeface="Meiryo UI" panose="020B0604030504040204" pitchFamily="50" charset="-128"/>
                <a:ea typeface="Meiryo UI" panose="020B0604030504040204" pitchFamily="50" charset="-128"/>
              </a:rPr>
              <a:t>（</a:t>
            </a:r>
            <a:r>
              <a:rPr lang="zh-TW" altLang="en-US" sz="900" b="0" i="0" dirty="0" smtClean="0">
                <a:solidFill>
                  <a:schemeClr val="tx1"/>
                </a:solidFill>
                <a:effectLst/>
                <a:latin typeface="Meiryo UI" panose="020B0604030504040204" pitchFamily="50" charset="-128"/>
                <a:ea typeface="Meiryo UI" panose="020B0604030504040204" pitchFamily="50" charset="-128"/>
              </a:rPr>
              <a:t>株</a:t>
            </a:r>
            <a:r>
              <a:rPr lang="ja-JP" altLang="en-US" sz="900" b="0" i="0" dirty="0" smtClean="0">
                <a:solidFill>
                  <a:schemeClr val="tx1"/>
                </a:solidFill>
                <a:effectLst/>
                <a:latin typeface="Meiryo UI" panose="020B0604030504040204" pitchFamily="50" charset="-128"/>
                <a:ea typeface="Meiryo UI" panose="020B0604030504040204" pitchFamily="50" charset="-128"/>
              </a:rPr>
              <a:t>）</a:t>
            </a:r>
            <a:r>
              <a:rPr lang="zh-TW" altLang="en-US" sz="900" b="0" i="0" dirty="0" smtClean="0">
                <a:solidFill>
                  <a:schemeClr val="tx1"/>
                </a:solidFill>
                <a:effectLst/>
                <a:latin typeface="Meiryo UI" panose="020B0604030504040204" pitchFamily="50" charset="-128"/>
                <a:ea typeface="Meiryo UI" panose="020B0604030504040204" pitchFamily="50" charset="-128"/>
              </a:rPr>
              <a:t>先端</a:t>
            </a:r>
            <a:r>
              <a:rPr lang="zh-TW" altLang="en-US" sz="900" b="0" i="0" dirty="0">
                <a:solidFill>
                  <a:schemeClr val="tx1"/>
                </a:solidFill>
                <a:effectLst/>
                <a:latin typeface="Meiryo UI" panose="020B0604030504040204" pitchFamily="50" charset="-128"/>
                <a:ea typeface="Meiryo UI" panose="020B0604030504040204" pitchFamily="50" charset="-128"/>
              </a:rPr>
              <a:t>技術研究所</a:t>
            </a:r>
            <a:r>
              <a:rPr lang="ja-JP" altLang="en-US" sz="900" b="0" i="0" dirty="0">
                <a:solidFill>
                  <a:schemeClr val="tx1"/>
                </a:solidFill>
                <a:effectLst/>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r>
              <a:rPr lang="en-US" altLang="ja-JP" sz="900" b="0" i="0" dirty="0">
                <a:solidFill>
                  <a:schemeClr val="tx1"/>
                </a:solidFill>
                <a:effectLst/>
                <a:latin typeface="Meiryo UI" panose="020B0604030504040204" pitchFamily="50" charset="-128"/>
                <a:ea typeface="Meiryo UI" panose="020B0604030504040204" pitchFamily="50" charset="-128"/>
              </a:rPr>
              <a:t/>
            </a:r>
            <a:br>
              <a:rPr lang="en-US" altLang="ja-JP" sz="900" b="0" i="0" dirty="0">
                <a:solidFill>
                  <a:schemeClr val="tx1"/>
                </a:solidFill>
                <a:effectLst/>
                <a:latin typeface="Meiryo UI" panose="020B0604030504040204" pitchFamily="50" charset="-128"/>
                <a:ea typeface="Meiryo UI" panose="020B0604030504040204" pitchFamily="50" charset="-128"/>
              </a:rPr>
            </a:br>
            <a:r>
              <a:rPr lang="ja-JP" altLang="en-US" sz="900" b="0" i="0" dirty="0">
                <a:solidFill>
                  <a:schemeClr val="tx1"/>
                </a:solidFill>
                <a:effectLst/>
                <a:latin typeface="Meiryo UI" panose="020B0604030504040204" pitchFamily="50" charset="-128"/>
                <a:ea typeface="Meiryo UI" panose="020B0604030504040204" pitchFamily="50" charset="-128"/>
              </a:rPr>
              <a:t>　　 直接合成を行う触媒プロセスの開発」</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円/楕円 30">
            <a:extLst>
              <a:ext uri="{FF2B5EF4-FFF2-40B4-BE49-F238E27FC236}">
                <a16:creationId xmlns:a16="http://schemas.microsoft.com/office/drawing/2014/main" id="{BA2DAE16-3388-427C-B36D-6A8431EAF9C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角丸四角形 22">
            <a:extLst>
              <a:ext uri="{FF2B5EF4-FFF2-40B4-BE49-F238E27FC236}">
                <a16:creationId xmlns:a16="http://schemas.microsoft.com/office/drawing/2014/main" id="{AC490819-1C94-4134-BC0F-00B1140E9375}"/>
              </a:ext>
            </a:extLst>
          </p:cNvPr>
          <p:cNvSpPr/>
          <p:nvPr/>
        </p:nvSpPr>
        <p:spPr>
          <a:xfrm>
            <a:off x="212651" y="1494830"/>
            <a:ext cx="3538224"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37707" y="4211798"/>
            <a:ext cx="2410456" cy="47470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Tree>
    <p:extLst>
      <p:ext uri="{BB962C8B-B14F-4D97-AF65-F5344CB8AC3E}">
        <p14:creationId xmlns:p14="http://schemas.microsoft.com/office/powerpoint/2010/main" val="227078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5" name="角丸四角形 24"/>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8182" y="686446"/>
            <a:ext cx="477482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の共同</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AutoShape 6"/>
          <p:cNvSpPr>
            <a:spLocks noChangeArrowheads="1"/>
          </p:cNvSpPr>
          <p:nvPr/>
        </p:nvSpPr>
        <p:spPr bwMode="auto">
          <a:xfrm>
            <a:off x="327534" y="4070029"/>
            <a:ext cx="4072894" cy="91288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②実績</a:t>
            </a:r>
            <a:r>
              <a:rPr lang="ja-JP" altLang="en-US" sz="1400" b="1" dirty="0">
                <a:latin typeface="Meiryo UI" panose="020B0604030504040204" pitchFamily="50" charset="-128"/>
                <a:ea typeface="Meiryo UI" panose="020B0604030504040204" pitchFamily="50" charset="-128"/>
              </a:rPr>
              <a:t>のある電力会社により安心、簡単</a:t>
            </a:r>
            <a:r>
              <a:rPr lang="ja-JP" altLang="en-US" sz="1400" b="1" dirty="0" smtClean="0">
                <a:latin typeface="Meiryo UI" panose="020B0604030504040204" pitchFamily="50" charset="-128"/>
                <a:ea typeface="Meiryo UI" panose="020B0604030504040204" pitchFamily="50" charset="-128"/>
              </a:rPr>
              <a:t>に</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   再エネ電気へ切り替える</a:t>
            </a:r>
            <a:r>
              <a:rPr lang="ja-JP" altLang="en-US" sz="1400" b="1" dirty="0">
                <a:latin typeface="Meiryo UI" panose="020B0604030504040204" pitchFamily="50" charset="-128"/>
                <a:ea typeface="Meiryo UI" panose="020B0604030504040204" pitchFamily="50" charset="-128"/>
              </a:rPr>
              <a:t>ことができます。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③おうち</a:t>
            </a:r>
            <a:r>
              <a:rPr lang="ja-JP" altLang="en-US" sz="1400" b="1" dirty="0">
                <a:latin typeface="Meiryo UI" panose="020B0604030504040204" pitchFamily="50" charset="-128"/>
                <a:ea typeface="Meiryo UI" panose="020B0604030504040204" pitchFamily="50" charset="-128"/>
              </a:rPr>
              <a:t>で簡単に</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に取り組むことができます。</a:t>
            </a:r>
          </a:p>
        </p:txBody>
      </p:sp>
      <p:sp>
        <p:nvSpPr>
          <p:cNvPr id="29" name="正方形/長方形 28"/>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28182" y="3751021"/>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5" name="テキスト ボックス 44"/>
          <p:cNvSpPr txBox="1"/>
          <p:nvPr/>
        </p:nvSpPr>
        <p:spPr>
          <a:xfrm>
            <a:off x="228182" y="2357848"/>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47" name="テキスト ボックス 27"/>
          <p:cNvSpPr txBox="1">
            <a:spLocks noChangeArrowheads="1"/>
          </p:cNvSpPr>
          <p:nvPr/>
        </p:nvSpPr>
        <p:spPr bwMode="auto">
          <a:xfrm>
            <a:off x="419728" y="4932113"/>
            <a:ext cx="44439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400" i="0" dirty="0" smtClean="0">
                <a:latin typeface="Meiryo UI" pitchFamily="50" charset="-128"/>
                <a:ea typeface="Meiryo UI" pitchFamily="50" charset="-128"/>
                <a:cs typeface="Meiryo UI" pitchFamily="50" charset="-128"/>
              </a:rPr>
              <a:t>※</a:t>
            </a:r>
            <a:r>
              <a:rPr lang="ja-JP" altLang="en-US" sz="1400" i="0" dirty="0" smtClean="0">
                <a:latin typeface="Meiryo UI" pitchFamily="50" charset="-128"/>
                <a:ea typeface="Meiryo UI" pitchFamily="50" charset="-128"/>
                <a:cs typeface="Meiryo UI" pitchFamily="50" charset="-128"/>
              </a:rPr>
              <a:t>太陽光パネルの導入が難しい集合住宅</a:t>
            </a:r>
            <a:r>
              <a:rPr lang="ja-JP" altLang="en-US" sz="1400" i="0" dirty="0">
                <a:latin typeface="Meiryo UI" pitchFamily="50" charset="-128"/>
                <a:ea typeface="Meiryo UI" pitchFamily="50" charset="-128"/>
                <a:cs typeface="Meiryo UI" pitchFamily="50" charset="-128"/>
              </a:rPr>
              <a:t>でも取り組めます。</a:t>
            </a:r>
          </a:p>
          <a:p>
            <a:pPr marL="95250" indent="-95250" eaLnBrk="1" hangingPunct="1"/>
            <a:endParaRPr lang="ja-JP" altLang="en-US" sz="1400" i="0" dirty="0">
              <a:latin typeface="Meiryo UI" pitchFamily="50" charset="-128"/>
              <a:ea typeface="Meiryo UI" pitchFamily="50" charset="-128"/>
              <a:cs typeface="Meiryo UI" pitchFamily="50" charset="-128"/>
            </a:endParaRPr>
          </a:p>
        </p:txBody>
      </p:sp>
      <p:sp>
        <p:nvSpPr>
          <p:cNvPr id="52" name="テキスト ボックス 51"/>
          <p:cNvSpPr txBox="1"/>
          <p:nvPr/>
        </p:nvSpPr>
        <p:spPr>
          <a:xfrm>
            <a:off x="228182" y="5302448"/>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2021</a:t>
            </a:r>
            <a:r>
              <a:rPr kumimoji="1" lang="ja-JP" altLang="en-US" sz="1400" dirty="0" smtClean="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24" name="星 12 23"/>
          <p:cNvSpPr/>
          <p:nvPr/>
        </p:nvSpPr>
        <p:spPr>
          <a:xfrm>
            <a:off x="0" y="55129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5" name="正方形/長方形 54"/>
          <p:cNvSpPr/>
          <p:nvPr/>
        </p:nvSpPr>
        <p:spPr>
          <a:xfrm>
            <a:off x="4782918" y="759093"/>
            <a:ext cx="324000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
          <p:cNvSpPr txBox="1">
            <a:spLocks noChangeArrowheads="1"/>
          </p:cNvSpPr>
          <p:nvPr/>
        </p:nvSpPr>
        <p:spPr bwMode="auto">
          <a:xfrm>
            <a:off x="266016" y="1336975"/>
            <a:ext cx="45169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latin typeface="Meiryo UI" pitchFamily="50" charset="-128"/>
                <a:ea typeface="Meiryo UI" pitchFamily="50" charset="-128"/>
                <a:cs typeface="Meiryo UI" pitchFamily="50" charset="-128"/>
              </a:rPr>
              <a:t>◆府民</a:t>
            </a:r>
            <a:r>
              <a:rPr lang="ja-JP" altLang="en-US" sz="1400" b="0" i="0" dirty="0">
                <a:latin typeface="Meiryo UI" pitchFamily="50" charset="-128"/>
                <a:ea typeface="Meiryo UI" pitchFamily="50" charset="-128"/>
                <a:cs typeface="Meiryo UI" pitchFamily="50" charset="-128"/>
              </a:rPr>
              <a:t>のゼロカーボンの取組みを後押しするため、府と協定</a:t>
            </a:r>
            <a:r>
              <a:rPr lang="ja-JP" altLang="en-US" sz="1400" b="0" i="0" dirty="0" smtClean="0">
                <a:latin typeface="Meiryo UI" pitchFamily="50" charset="-128"/>
                <a:ea typeface="Meiryo UI" pitchFamily="50" charset="-128"/>
                <a:cs typeface="Meiryo UI" pitchFamily="50" charset="-128"/>
              </a:rPr>
              <a:t>を</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ja-JP" altLang="en-US" sz="1400" b="0" i="0" dirty="0" smtClean="0">
                <a:latin typeface="Meiryo UI" pitchFamily="50" charset="-128"/>
                <a:ea typeface="Meiryo UI" pitchFamily="50" charset="-128"/>
                <a:cs typeface="Meiryo UI" pitchFamily="50" charset="-128"/>
              </a:rPr>
              <a:t>   締結</a:t>
            </a:r>
            <a:r>
              <a:rPr lang="ja-JP" altLang="en-US" sz="1400" b="0" i="0" dirty="0">
                <a:latin typeface="Meiryo UI" pitchFamily="50" charset="-128"/>
                <a:ea typeface="Meiryo UI" pitchFamily="50" charset="-128"/>
                <a:cs typeface="Meiryo UI" pitchFamily="50" charset="-128"/>
              </a:rPr>
              <a:t>した支援事業者が、府内全域</a:t>
            </a:r>
            <a:r>
              <a:rPr lang="ja-JP" altLang="en-US" sz="1400" b="0" i="0" dirty="0" smtClean="0">
                <a:latin typeface="Meiryo UI" pitchFamily="50" charset="-128"/>
                <a:ea typeface="Meiryo UI" pitchFamily="50" charset="-128"/>
                <a:cs typeface="Meiryo UI" pitchFamily="50" charset="-128"/>
              </a:rPr>
              <a:t>から再生可能エネルギー</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電気の購入</a:t>
            </a:r>
            <a:r>
              <a:rPr lang="ja-JP" altLang="en-US" sz="1400" b="0" i="0" dirty="0">
                <a:latin typeface="Meiryo UI" pitchFamily="50" charset="-128"/>
                <a:ea typeface="Meiryo UI" pitchFamily="50" charset="-128"/>
                <a:cs typeface="Meiryo UI" pitchFamily="50" charset="-128"/>
              </a:rPr>
              <a:t>希望者を募り</a:t>
            </a:r>
            <a:r>
              <a:rPr lang="ja-JP" altLang="en-US" sz="1400" b="0" i="0" dirty="0" smtClean="0">
                <a:latin typeface="Meiryo UI" pitchFamily="50" charset="-128"/>
                <a:ea typeface="Meiryo UI" pitchFamily="50" charset="-128"/>
                <a:cs typeface="Meiryo UI" pitchFamily="50" charset="-128"/>
              </a:rPr>
              <a:t>、この電気へ</a:t>
            </a:r>
            <a:r>
              <a:rPr lang="ja-JP" altLang="en-US" sz="1400" b="0" i="0" dirty="0">
                <a:latin typeface="Meiryo UI" pitchFamily="50" charset="-128"/>
                <a:ea typeface="Meiryo UI" pitchFamily="50" charset="-128"/>
                <a:cs typeface="Meiryo UI" pitchFamily="50" charset="-128"/>
              </a:rPr>
              <a:t>の切替えをサポートする</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再生可能エネルギー電気の共同購入支援事業を実施します。</a:t>
            </a:r>
            <a:endParaRPr lang="ja-JP" altLang="en-US" sz="1400" b="0" i="0" dirty="0">
              <a:latin typeface="Meiryo UI" pitchFamily="50" charset="-128"/>
              <a:ea typeface="Meiryo UI" pitchFamily="50" charset="-128"/>
              <a:cs typeface="Meiryo UI" pitchFamily="50" charset="-128"/>
            </a:endParaRPr>
          </a:p>
        </p:txBody>
      </p:sp>
      <p:sp>
        <p:nvSpPr>
          <p:cNvPr id="56" name="AutoShape 6"/>
          <p:cNvSpPr>
            <a:spLocks noChangeArrowheads="1"/>
          </p:cNvSpPr>
          <p:nvPr/>
        </p:nvSpPr>
        <p:spPr bwMode="auto">
          <a:xfrm>
            <a:off x="327534" y="2665023"/>
            <a:ext cx="3692545" cy="5622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①再生可能エネルギー３５％電気</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②再生可能エネルギー１００％</a:t>
            </a:r>
            <a:r>
              <a:rPr lang="ja-JP" altLang="en-US" sz="1400" b="1" dirty="0">
                <a:latin typeface="Meiryo UI" panose="020B0604030504040204" pitchFamily="50" charset="-128"/>
                <a:ea typeface="Meiryo UI" panose="020B0604030504040204" pitchFamily="50" charset="-128"/>
              </a:rPr>
              <a:t>電気</a:t>
            </a:r>
            <a:endParaRPr lang="en-US" altLang="ja-JP" sz="1400" b="1" dirty="0" smtClean="0">
              <a:latin typeface="Meiryo UI" panose="020B0604030504040204" pitchFamily="50" charset="-128"/>
              <a:ea typeface="Meiryo UI" panose="020B0604030504040204" pitchFamily="50" charset="-128"/>
            </a:endParaRPr>
          </a:p>
        </p:txBody>
      </p:sp>
      <p:sp>
        <p:nvSpPr>
          <p:cNvPr id="57" name="テキスト ボックス 27"/>
          <p:cNvSpPr txBox="1">
            <a:spLocks noChangeArrowheads="1"/>
          </p:cNvSpPr>
          <p:nvPr/>
        </p:nvSpPr>
        <p:spPr bwMode="auto">
          <a:xfrm>
            <a:off x="406871" y="3154939"/>
            <a:ext cx="4303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再生可能エネルギー電気及び環境価値が含まれる比率を表しています。</a:t>
            </a:r>
          </a:p>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環境価値は、再生可能エネルギー指定の非化石証書を使用します</a:t>
            </a:r>
            <a:r>
              <a:rPr lang="ja-JP" altLang="en-US" sz="1100" b="0" i="0" dirty="0" smtClean="0">
                <a:solidFill>
                  <a:prstClr val="black"/>
                </a:solidFill>
                <a:latin typeface="Meiryo UI" pitchFamily="50" charset="-128"/>
                <a:ea typeface="Meiryo UI" pitchFamily="50" charset="-128"/>
                <a:cs typeface="Meiryo UI" pitchFamily="50" charset="-128"/>
              </a:rPr>
              <a:t>。</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603" y="3428902"/>
            <a:ext cx="2267269" cy="3208916"/>
          </a:xfrm>
          <a:prstGeom prst="rect">
            <a:avLst/>
          </a:prstGeom>
          <a:ln>
            <a:solidFill>
              <a:schemeClr val="tx1"/>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200" y="1102858"/>
            <a:ext cx="4744256" cy="2268992"/>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010" y="3423365"/>
            <a:ext cx="2267269" cy="3208916"/>
          </a:xfrm>
          <a:prstGeom prst="rect">
            <a:avLst/>
          </a:prstGeom>
          <a:ln>
            <a:solidFill>
              <a:schemeClr val="tx1"/>
            </a:solidFill>
          </a:ln>
        </p:spPr>
      </p:pic>
      <p:sp>
        <p:nvSpPr>
          <p:cNvPr id="53"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66016" y="5650792"/>
            <a:ext cx="4787469" cy="954108"/>
            <a:chOff x="266016" y="5650792"/>
            <a:chExt cx="4787469" cy="954108"/>
          </a:xfrm>
        </p:grpSpPr>
        <p:sp>
          <p:nvSpPr>
            <p:cNvPr id="38" name="テキスト ボックス 37"/>
            <p:cNvSpPr txBox="1"/>
            <p:nvPr/>
          </p:nvSpPr>
          <p:spPr>
            <a:xfrm>
              <a:off x="332390" y="5655100"/>
              <a:ext cx="2092228" cy="477054"/>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日～</a:t>
              </a:r>
              <a:r>
                <a:rPr lang="en-US" altLang="ja-JP" sz="1300" dirty="0" smtClean="0">
                  <a:latin typeface="Meiryo UI" panose="020B0604030504040204" pitchFamily="50" charset="-128"/>
                  <a:ea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28</a:t>
              </a:r>
              <a:r>
                <a:rPr lang="ja-JP" altLang="en-US" sz="1300" dirty="0" smtClean="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11</a:t>
              </a:r>
              <a:r>
                <a:rPr lang="ja-JP" altLang="en-US" sz="1300" dirty="0" smtClean="0">
                  <a:latin typeface="Meiryo UI" panose="020B0604030504040204" pitchFamily="50" charset="-128"/>
                  <a:ea typeface="Meiryo UI" panose="020B0604030504040204" pitchFamily="50" charset="-128"/>
                </a:rPr>
                <a:t>日</a:t>
              </a:r>
              <a:endParaRPr lang="en-US" altLang="ja-JP" sz="1300"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85532" y="5650792"/>
              <a:ext cx="3167953" cy="477054"/>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a:t>
              </a:r>
              <a:r>
                <a:rPr lang="zh-TW" altLang="en-US" sz="1300" dirty="0" smtClean="0">
                  <a:latin typeface="Meiryo UI" panose="020B0604030504040204" pitchFamily="50" charset="-128"/>
                  <a:ea typeface="Meiryo UI" panose="020B0604030504040204" pitchFamily="50" charset="-128"/>
                </a:rPr>
                <a:t>募集</a:t>
              </a:r>
              <a:endParaRPr lang="en-US" altLang="zh-TW"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事業休止</a:t>
              </a:r>
              <a:endParaRPr lang="ja-JP" altLang="en-US" sz="13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66016" y="6127846"/>
              <a:ext cx="4450528" cy="477054"/>
            </a:xfrm>
            <a:prstGeom prst="rect">
              <a:avLst/>
            </a:prstGeom>
            <a:noFill/>
          </p:spPr>
          <p:txBody>
            <a:bodyPr wrap="square" rtlCol="0">
              <a:spAutoFit/>
            </a:bodyPr>
            <a:lstStyle/>
            <a:p>
              <a:pPr>
                <a:lnSpc>
                  <a:spcPts val="1500"/>
                </a:lnSpc>
                <a:spcBef>
                  <a:spcPct val="0"/>
                </a:spcBef>
              </a:pPr>
              <a:r>
                <a:rPr lang="en-US" altLang="ja-JP" sz="1300" b="1" dirty="0" smtClean="0">
                  <a:latin typeface="Meiryo UI" panose="020B0604030504040204" pitchFamily="50" charset="-128"/>
                  <a:ea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rPr>
                <a:t>世界</a:t>
              </a:r>
              <a:r>
                <a:rPr lang="ja-JP" altLang="en-US" sz="1300" b="1" dirty="0">
                  <a:latin typeface="Meiryo UI" panose="020B0604030504040204" pitchFamily="50" charset="-128"/>
                  <a:ea typeface="Meiryo UI" panose="020B0604030504040204" pitchFamily="50" charset="-128"/>
                </a:rPr>
                <a:t>情勢や電力市況を見極めながら、適切な時期</a:t>
              </a:r>
              <a:r>
                <a:rPr lang="ja-JP" altLang="en-US" sz="1300" b="1" dirty="0" smtClean="0">
                  <a:latin typeface="Meiryo UI" panose="020B0604030504040204" pitchFamily="50" charset="-128"/>
                  <a:ea typeface="Meiryo UI" panose="020B0604030504040204" pitchFamily="50" charset="-128"/>
                </a:rPr>
                <a:t>に事業の</a:t>
              </a:r>
              <a:endParaRPr lang="en-US" altLang="ja-JP" sz="1300" b="1" dirty="0" smtClean="0">
                <a:latin typeface="Meiryo UI" panose="020B0604030504040204" pitchFamily="50" charset="-128"/>
                <a:ea typeface="Meiryo UI" panose="020B0604030504040204" pitchFamily="50" charset="-128"/>
              </a:endParaRPr>
            </a:p>
            <a:p>
              <a:pPr>
                <a:lnSpc>
                  <a:spcPts val="1500"/>
                </a:lnSpc>
                <a:spcBef>
                  <a:spcPct val="0"/>
                </a:spcBef>
              </a:pPr>
              <a:r>
                <a:rPr lang="en-US" altLang="ja-JP" sz="1300" b="1" dirty="0">
                  <a:latin typeface="Meiryo UI" panose="020B0604030504040204" pitchFamily="50" charset="-128"/>
                  <a:ea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rPr>
                <a:t>再開</a:t>
              </a:r>
              <a:r>
                <a:rPr lang="ja-JP" altLang="en-US" sz="1300" b="1" dirty="0">
                  <a:latin typeface="Meiryo UI" panose="020B0604030504040204" pitchFamily="50" charset="-128"/>
                  <a:ea typeface="Meiryo UI" panose="020B0604030504040204" pitchFamily="50" charset="-128"/>
                </a:rPr>
                <a:t>を検討</a:t>
              </a:r>
              <a:r>
                <a:rPr lang="ja-JP" altLang="en-US" sz="1300" b="1" dirty="0" smtClean="0">
                  <a:latin typeface="Meiryo UI" panose="020B0604030504040204" pitchFamily="50" charset="-128"/>
                  <a:ea typeface="Meiryo UI" panose="020B0604030504040204" pitchFamily="50" charset="-128"/>
                </a:rPr>
                <a:t>し、</a:t>
              </a:r>
              <a:r>
                <a:rPr lang="ja-JP" altLang="en-US" sz="1300" b="1" dirty="0">
                  <a:latin typeface="Meiryo UI" panose="020B0604030504040204" pitchFamily="50" charset="-128"/>
                  <a:ea typeface="Meiryo UI" panose="020B0604030504040204" pitchFamily="50" charset="-128"/>
                </a:rPr>
                <a:t>目途が立ち次第お知らせします。</a:t>
              </a:r>
              <a:endParaRPr lang="en-US" altLang="ja-JP" sz="1300" b="1" dirty="0" smtClean="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6058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a:t>
            </a:r>
            <a:r>
              <a:rPr lang="ja-JP" altLang="en-US" sz="1300" dirty="0" smtClean="0">
                <a:latin typeface="Meiryo UI" panose="020B0604030504040204" pitchFamily="50" charset="-128"/>
                <a:ea typeface="Meiryo UI" panose="020B0604030504040204" pitchFamily="50" charset="-128"/>
              </a:rPr>
              <a:t>につながります。</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a:t>
            </a:r>
            <a:r>
              <a:rPr lang="ja-JP" altLang="en-US" sz="1300" dirty="0" smtClean="0">
                <a:latin typeface="Meiryo UI" panose="020B0604030504040204" pitchFamily="50" charset="-128"/>
                <a:ea typeface="Meiryo UI" panose="020B0604030504040204" pitchFamily="50" charset="-128"/>
              </a:rPr>
              <a:t>通じて脱炭素化</a:t>
            </a:r>
            <a:r>
              <a:rPr lang="ja-JP" altLang="en-US" sz="1300" dirty="0">
                <a:latin typeface="Meiryo UI" panose="020B0604030504040204" pitchFamily="50" charset="-128"/>
                <a:ea typeface="Meiryo UI" panose="020B0604030504040204" pitchFamily="50" charset="-128"/>
              </a:rPr>
              <a:t>に積極的に取り組んでいる</a:t>
            </a:r>
            <a:r>
              <a:rPr lang="ja-JP" altLang="en-US" sz="1300" dirty="0" smtClean="0">
                <a:latin typeface="Meiryo UI" panose="020B0604030504040204" pitchFamily="50" charset="-128"/>
                <a:ea typeface="Meiryo UI" panose="020B0604030504040204" pitchFamily="50" charset="-128"/>
              </a:rPr>
              <a:t>事業者を応援するため</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認定証を発行します。（</a:t>
            </a:r>
            <a:r>
              <a:rPr lang="ja-JP" altLang="en-US" sz="1300" dirty="0">
                <a:latin typeface="Meiryo UI" panose="020B0604030504040204" pitchFamily="50" charset="-128"/>
                <a:ea typeface="Meiryo UI" panose="020B0604030504040204" pitchFamily="50" charset="-128"/>
              </a:rPr>
              <a:t>希望制</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a:t>
            </a:r>
            <a:r>
              <a:rPr lang="ja-JP" altLang="en-US" sz="1050" dirty="0" smtClean="0">
                <a:solidFill>
                  <a:schemeClr val="tx1"/>
                </a:solidFill>
                <a:latin typeface="Meiryo UI" pitchFamily="50" charset="-128"/>
                <a:ea typeface="Meiryo UI" pitchFamily="50" charset="-128"/>
                <a:cs typeface="Meiryo UI" pitchFamily="50" charset="-128"/>
              </a:rPr>
              <a:t>目指す</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国際的</a:t>
            </a:r>
            <a:r>
              <a:rPr lang="ja-JP" altLang="en-US" sz="1050" dirty="0">
                <a:solidFill>
                  <a:schemeClr val="tx1"/>
                </a:solidFill>
                <a:latin typeface="Meiryo UI" pitchFamily="50" charset="-128"/>
                <a:ea typeface="Meiryo UI" pitchFamily="50" charset="-128"/>
                <a:cs typeface="Meiryo UI" pitchFamily="50" charset="-128"/>
              </a:rPr>
              <a:t>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a:t>
            </a:r>
            <a:r>
              <a:rPr lang="ja-JP" altLang="en-US" b="0" i="0" dirty="0" smtClean="0">
                <a:latin typeface="Meiryo UI" pitchFamily="50" charset="-128"/>
                <a:ea typeface="Meiryo UI" pitchFamily="50" charset="-128"/>
                <a:cs typeface="Meiryo UI" pitchFamily="50" charset="-128"/>
              </a:rPr>
              <a:t>につながる</a:t>
            </a:r>
            <a:r>
              <a:rPr lang="ja-JP" altLang="en-US" b="0" i="0" dirty="0">
                <a:latin typeface="Meiryo UI" pitchFamily="50" charset="-128"/>
                <a:ea typeface="Meiryo UI" pitchFamily="50" charset="-128"/>
                <a:cs typeface="Meiryo UI" pitchFamily="50" charset="-128"/>
              </a:rPr>
              <a:t>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a:t>
            </a:r>
            <a:r>
              <a:rPr lang="ja-JP" altLang="en-US" b="0" i="0" dirty="0" smtClean="0">
                <a:latin typeface="Meiryo UI" pitchFamily="50" charset="-128"/>
                <a:ea typeface="Meiryo UI" pitchFamily="50" charset="-128"/>
                <a:cs typeface="Meiryo UI" pitchFamily="50" charset="-128"/>
              </a:rPr>
              <a:t>連携を進める</a:t>
            </a:r>
            <a:r>
              <a:rPr lang="ja-JP" altLang="en-US" b="0" i="0" dirty="0">
                <a:latin typeface="Meiryo UI" pitchFamily="50" charset="-128"/>
                <a:ea typeface="Meiryo UI" pitchFamily="50" charset="-128"/>
                <a:cs typeface="Meiryo UI" pitchFamily="50" charset="-128"/>
              </a:rPr>
              <a:t>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1" y="5950594"/>
            <a:ext cx="3421500" cy="82420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smtClean="0">
                <a:solidFill>
                  <a:schemeClr val="tx1"/>
                </a:solidFill>
                <a:latin typeface="Meiryo UI" pitchFamily="50" charset="-128"/>
                <a:ea typeface="Meiryo UI" pitchFamily="50" charset="-128"/>
                <a:cs typeface="Meiryo UI" pitchFamily="50" charset="-128"/>
              </a:rPr>
              <a:t>＜実績＞</a:t>
            </a: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需要家</a:t>
            </a:r>
            <a:r>
              <a:rPr lang="en-US" altLang="ja-JP" sz="1200" dirty="0" smtClean="0">
                <a:solidFill>
                  <a:schemeClr val="tx1"/>
                </a:solidFill>
                <a:latin typeface="Meiryo UI" pitchFamily="50" charset="-128"/>
                <a:ea typeface="Meiryo UI" pitchFamily="50" charset="-128"/>
                <a:cs typeface="Meiryo UI" pitchFamily="50" charset="-128"/>
              </a:rPr>
              <a:t>17</a:t>
            </a:r>
            <a:r>
              <a:rPr lang="ja-JP" altLang="en-US" sz="1200" dirty="0" smtClean="0">
                <a:solidFill>
                  <a:schemeClr val="tx1"/>
                </a:solidFill>
                <a:latin typeface="Meiryo UI" pitchFamily="50" charset="-128"/>
                <a:ea typeface="Meiryo UI" pitchFamily="50" charset="-128"/>
                <a:cs typeface="Meiryo UI" pitchFamily="50" charset="-128"/>
              </a:rPr>
              <a:t>者　計</a:t>
            </a:r>
            <a:r>
              <a:rPr lang="en-US" altLang="ja-JP" sz="1200" dirty="0" smtClean="0">
                <a:solidFill>
                  <a:schemeClr val="tx1"/>
                </a:solidFill>
                <a:latin typeface="Meiryo UI" pitchFamily="50" charset="-128"/>
                <a:ea typeface="Meiryo UI" pitchFamily="50" charset="-128"/>
                <a:cs typeface="Meiryo UI" pitchFamily="50" charset="-128"/>
              </a:rPr>
              <a:t>37</a:t>
            </a:r>
            <a:r>
              <a:rPr lang="ja-JP" altLang="en-US" sz="1200" dirty="0" smtClean="0">
                <a:solidFill>
                  <a:schemeClr val="tx1"/>
                </a:solidFill>
                <a:latin typeface="Meiryo UI" pitchFamily="50" charset="-128"/>
                <a:ea typeface="Meiryo UI" pitchFamily="50" charset="-128"/>
                <a:cs typeface="Meiryo UI" pitchFamily="50" charset="-128"/>
              </a:rPr>
              <a:t>施設</a:t>
            </a:r>
            <a:r>
              <a:rPr lang="ja-JP" altLang="en-US" sz="1200" dirty="0">
                <a:solidFill>
                  <a:schemeClr val="tx1"/>
                </a:solidFill>
                <a:latin typeface="Meiryo UI" pitchFamily="50" charset="-128"/>
                <a:ea typeface="Meiryo UI" pitchFamily="50" charset="-128"/>
                <a:cs typeface="Meiryo UI" pitchFamily="50" charset="-128"/>
              </a:rPr>
              <a:t>、発電事業者</a:t>
            </a:r>
            <a:r>
              <a:rPr lang="en-US" altLang="ja-JP" sz="1200" dirty="0" smtClean="0">
                <a:solidFill>
                  <a:schemeClr val="tx1"/>
                </a:solidFill>
                <a:latin typeface="Meiryo UI" pitchFamily="50" charset="-128"/>
                <a:ea typeface="Meiryo UI" pitchFamily="50" charset="-128"/>
                <a:cs typeface="Meiryo UI" pitchFamily="50" charset="-128"/>
              </a:rPr>
              <a:t>10</a:t>
            </a:r>
            <a:r>
              <a:rPr lang="ja-JP" altLang="en-US" sz="1200" dirty="0" smtClean="0">
                <a:solidFill>
                  <a:schemeClr val="tx1"/>
                </a:solidFill>
                <a:latin typeface="Meiryo UI" pitchFamily="50" charset="-128"/>
                <a:ea typeface="Meiryo UI" pitchFamily="50" charset="-128"/>
                <a:cs typeface="Meiryo UI" pitchFamily="50" charset="-128"/>
              </a:rPr>
              <a:t>者</a:t>
            </a:r>
            <a:r>
              <a:rPr lang="ja-JP" altLang="en-US" sz="1200" dirty="0">
                <a:solidFill>
                  <a:schemeClr val="tx1"/>
                </a:solidFill>
                <a:latin typeface="Meiryo UI" pitchFamily="50" charset="-128"/>
                <a:ea typeface="Meiryo UI" pitchFamily="50" charset="-128"/>
                <a:cs typeface="Meiryo UI" pitchFamily="50" charset="-128"/>
              </a:rPr>
              <a:t>）</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トラッキング付</a:t>
            </a:r>
            <a:r>
              <a:rPr lang="ja-JP" altLang="en-US" sz="1050" dirty="0">
                <a:latin typeface="Meiryo UI" pitchFamily="50" charset="-128"/>
                <a:ea typeface="Meiryo UI" pitchFamily="50" charset="-128"/>
                <a:cs typeface="Meiryo UI" pitchFamily="50" charset="-128"/>
              </a:rPr>
              <a:t>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a:t>
            </a:r>
            <a:r>
              <a:rPr lang="ja-JP" altLang="en-US" sz="1050" dirty="0" smtClean="0">
                <a:latin typeface="Meiryo UI" pitchFamily="50" charset="-128"/>
                <a:ea typeface="Meiryo UI" pitchFamily="50" charset="-128"/>
                <a:cs typeface="Meiryo UI" pitchFamily="50" charset="-128"/>
              </a:rPr>
              <a:t>証書</a:t>
            </a:r>
            <a:endParaRPr lang="en-US" altLang="ja-JP" sz="1050" dirty="0" smtClean="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又</a:t>
            </a:r>
            <a:r>
              <a:rPr lang="ja-JP" altLang="en-US" sz="1050" dirty="0">
                <a:latin typeface="Meiryo UI" pitchFamily="50" charset="-128"/>
                <a:ea typeface="Meiryo UI" pitchFamily="50" charset="-128"/>
                <a:cs typeface="Meiryo UI" pitchFamily="50" charset="-128"/>
              </a:rPr>
              <a:t>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smtClean="0">
                <a:latin typeface="Meiryo UI" pitchFamily="50" charset="-128"/>
                <a:ea typeface="Meiryo UI" pitchFamily="50" charset="-128"/>
                <a:cs typeface="Meiryo UI" pitchFamily="50" charset="-128"/>
              </a:rPr>
              <a:t>非化石</a:t>
            </a:r>
            <a:endParaRPr lang="en-US" altLang="ja-JP" sz="1200" dirty="0" smtClean="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証書</a:t>
            </a:r>
            <a:r>
              <a:rPr lang="ja-JP" altLang="en-US" sz="1200" dirty="0">
                <a:latin typeface="Meiryo UI" pitchFamily="50" charset="-128"/>
                <a:ea typeface="Meiryo UI" pitchFamily="50" charset="-128"/>
                <a:cs typeface="Meiryo UI" pitchFamily="50" charset="-128"/>
              </a:rPr>
              <a:t>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nvPr>
        </p:nvGraphicFramePr>
        <p:xfrm>
          <a:off x="6502823" y="6010796"/>
          <a:ext cx="2298277" cy="487680"/>
        </p:xfrm>
        <a:graphic>
          <a:graphicData uri="http://schemas.openxmlformats.org/drawingml/2006/table">
            <a:tbl>
              <a:tblPr firstRow="1" bandRow="1">
                <a:tableStyleId>{5940675A-B579-460E-94D1-54222C63F5DA}</a:tableStyleId>
              </a:tblPr>
              <a:tblGrid>
                <a:gridCol w="864000">
                  <a:extLst>
                    <a:ext uri="{9D8B030D-6E8A-4147-A177-3AD203B41FA5}">
                      <a16:colId xmlns:a16="http://schemas.microsoft.com/office/drawing/2014/main" val="3757262113"/>
                    </a:ext>
                  </a:extLst>
                </a:gridCol>
                <a:gridCol w="720000">
                  <a:extLst>
                    <a:ext uri="{9D8B030D-6E8A-4147-A177-3AD203B41FA5}">
                      <a16:colId xmlns:a16="http://schemas.microsoft.com/office/drawing/2014/main" val="695311743"/>
                    </a:ext>
                  </a:extLst>
                </a:gridCol>
                <a:gridCol w="714277">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3928668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p:cNvSpPr/>
          <p:nvPr/>
        </p:nvSpPr>
        <p:spPr>
          <a:xfrm>
            <a:off x="119965" y="639576"/>
            <a:ext cx="9633635" cy="352454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334863" y="723159"/>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29" name="テキスト ボックス 28">
            <a:extLst>
              <a:ext uri="{FF2B5EF4-FFF2-40B4-BE49-F238E27FC236}">
                <a16:creationId xmlns:a16="http://schemas.microsoft.com/office/drawing/2014/main" id="{3B1BBF35-B0FC-499D-A267-3ADEB248652D}"/>
              </a:ext>
            </a:extLst>
          </p:cNvPr>
          <p:cNvSpPr txBox="1"/>
          <p:nvPr/>
        </p:nvSpPr>
        <p:spPr>
          <a:xfrm>
            <a:off x="5494870" y="737874"/>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30" name="テキスト ボックス 29">
            <a:extLst>
              <a:ext uri="{FF2B5EF4-FFF2-40B4-BE49-F238E27FC236}">
                <a16:creationId xmlns:a16="http://schemas.microsoft.com/office/drawing/2014/main" id="{5AC3E2B5-EE98-48B9-89D8-4F2D364156DC}"/>
              </a:ext>
            </a:extLst>
          </p:cNvPr>
          <p:cNvSpPr txBox="1">
            <a:spLocks noChangeArrowheads="1"/>
          </p:cNvSpPr>
          <p:nvPr/>
        </p:nvSpPr>
        <p:spPr bwMode="auto">
          <a:xfrm>
            <a:off x="270936" y="1156184"/>
            <a:ext cx="937872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◆府域における再生可能エネルギーの利用率を向上させるため、大阪府・大阪市の率先行動として、府・市有施設における再生可能エネル 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◆大阪府では</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2021</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から庁舎等で使用する電気について、再エネ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％への切り替えを進めています。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◆大阪市では</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2021</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月から市役所本庁舎で使用する</a:t>
            </a:r>
            <a:r>
              <a:rPr lang="ja-JP" altLang="en-US" b="0" i="0" dirty="0" smtClean="0">
                <a:latin typeface="Meiryo UI" pitchFamily="50" charset="-128"/>
                <a:ea typeface="Meiryo UI" pitchFamily="50" charset="-128"/>
                <a:cs typeface="Meiryo UI" pitchFamily="50" charset="-128"/>
              </a:rPr>
              <a:t>電気を再エネ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％に切り替えました。また</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以降、再生可能エネルギー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％電気を調達する市有施設</a:t>
            </a:r>
            <a:r>
              <a:rPr lang="ja-JP" altLang="en-US" b="0" i="0" dirty="0" smtClean="0">
                <a:latin typeface="Meiryo UI" pitchFamily="50" charset="-128"/>
                <a:ea typeface="Meiryo UI" pitchFamily="50" charset="-128"/>
                <a:cs typeface="Meiryo UI" pitchFamily="50" charset="-128"/>
              </a:rPr>
              <a:t>の</a:t>
            </a:r>
            <a:r>
              <a:rPr lang="ja-JP" altLang="en-US" b="0" i="0" dirty="0">
                <a:latin typeface="Meiryo UI" pitchFamily="50" charset="-128"/>
                <a:ea typeface="Meiryo UI" pitchFamily="50" charset="-128"/>
                <a:cs typeface="Meiryo UI" pitchFamily="50" charset="-128"/>
              </a:rPr>
              <a:t>段階的な</a:t>
            </a:r>
            <a:r>
              <a:rPr lang="ja-JP" altLang="en-US" b="0" i="0" dirty="0" smtClean="0">
                <a:latin typeface="Meiryo UI" pitchFamily="50" charset="-128"/>
                <a:ea typeface="Meiryo UI" pitchFamily="50" charset="-128"/>
                <a:cs typeface="Meiryo UI" pitchFamily="50" charset="-128"/>
              </a:rPr>
              <a:t>拡大を検討</a:t>
            </a:r>
            <a:r>
              <a:rPr lang="ja-JP" altLang="en-US" b="0" i="0" dirty="0">
                <a:latin typeface="Meiryo UI" pitchFamily="50" charset="-128"/>
                <a:ea typeface="Meiryo UI" pitchFamily="50" charset="-128"/>
                <a:cs typeface="Meiryo UI" pitchFamily="50" charset="-128"/>
              </a:rPr>
              <a:t>・実施します。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大阪府：大手前庁舎（本館、別館、分館６号館等）、</a:t>
            </a:r>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　　　　　　　 環境農林水産部出先施設　計</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施設</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大阪市：市役所本庁舎　１施設</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大阪府：約</a:t>
            </a:r>
            <a:r>
              <a:rPr lang="en-US" altLang="ja-JP" b="0" i="0" dirty="0">
                <a:latin typeface="Meiryo UI" pitchFamily="50" charset="-128"/>
                <a:ea typeface="Meiryo UI" pitchFamily="50" charset="-128"/>
                <a:cs typeface="Meiryo UI" pitchFamily="50" charset="-128"/>
              </a:rPr>
              <a:t>2,100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大阪市：約</a:t>
            </a:r>
            <a:r>
              <a:rPr lang="en-US" altLang="ja-JP" b="0" i="0" dirty="0">
                <a:latin typeface="Meiryo UI" pitchFamily="50" charset="-128"/>
                <a:ea typeface="Meiryo UI" pitchFamily="50" charset="-128"/>
                <a:cs typeface="Meiryo UI" pitchFamily="50" charset="-128"/>
              </a:rPr>
              <a:t>2,300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3"/>
          <a:stretch>
            <a:fillRect/>
          </a:stretch>
        </p:blipFill>
        <p:spPr>
          <a:xfrm>
            <a:off x="5504982" y="2506790"/>
            <a:ext cx="1921218" cy="1331057"/>
          </a:xfrm>
          <a:prstGeom prst="rect">
            <a:avLst/>
          </a:prstGeom>
        </p:spPr>
      </p:pic>
      <p:pic>
        <p:nvPicPr>
          <p:cNvPr id="42" name="図 41"/>
          <p:cNvPicPr>
            <a:picLocks noChangeAspect="1"/>
          </p:cNvPicPr>
          <p:nvPr/>
        </p:nvPicPr>
        <p:blipFill>
          <a:blip r:embed="rId4"/>
          <a:stretch>
            <a:fillRect/>
          </a:stretch>
        </p:blipFill>
        <p:spPr>
          <a:xfrm>
            <a:off x="7576159" y="2496302"/>
            <a:ext cx="1783080" cy="1337310"/>
          </a:xfrm>
          <a:prstGeom prst="rect">
            <a:avLst/>
          </a:prstGeom>
        </p:spPr>
      </p:pic>
      <p:sp>
        <p:nvSpPr>
          <p:cNvPr id="43" name="テキスト ボックス 42"/>
          <p:cNvSpPr txBox="1"/>
          <p:nvPr/>
        </p:nvSpPr>
        <p:spPr>
          <a:xfrm>
            <a:off x="5975638"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77746"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市</a:t>
            </a:r>
            <a:r>
              <a:rPr kumimoji="1" lang="ja-JP" altLang="en-US" sz="1100" dirty="0">
                <a:latin typeface="Meiryo UI" panose="020B0604030504040204" pitchFamily="50" charset="-128"/>
                <a:ea typeface="Meiryo UI" panose="020B0604030504040204" pitchFamily="50" charset="-128"/>
              </a:rPr>
              <a:t>庁舎</a:t>
            </a:r>
          </a:p>
        </p:txBody>
      </p:sp>
      <p:sp>
        <p:nvSpPr>
          <p:cNvPr id="45" name="角丸四角形 44"/>
          <p:cNvSpPr/>
          <p:nvPr/>
        </p:nvSpPr>
        <p:spPr>
          <a:xfrm>
            <a:off x="120977" y="4339126"/>
            <a:ext cx="9648445" cy="235263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70936" y="5014946"/>
            <a:ext cx="505308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2021</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50" name="角丸四角形 49"/>
          <p:cNvSpPr/>
          <p:nvPr/>
        </p:nvSpPr>
        <p:spPr>
          <a:xfrm>
            <a:off x="348310" y="4478298"/>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4066215" y="4524341"/>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017" y="4893852"/>
            <a:ext cx="4407463" cy="1524076"/>
          </a:xfrm>
          <a:prstGeom prst="rect">
            <a:avLst/>
          </a:prstGeom>
        </p:spPr>
      </p:pic>
      <p:sp>
        <p:nvSpPr>
          <p:cNvPr id="54"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165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事</a:t>
            </a:r>
            <a:r>
              <a:rPr lang="ja-JP" altLang="en-US" sz="1600" b="1" dirty="0">
                <a:solidFill>
                  <a:schemeClr val="tx1"/>
                </a:solidFill>
                <a:latin typeface="Meiryo UI" pitchFamily="50" charset="-128"/>
                <a:ea typeface="Meiryo UI" pitchFamily="50" charset="-128"/>
                <a:cs typeface="Meiryo UI" pitchFamily="50" charset="-128"/>
              </a:rPr>
              <a:t>業者の取組みの</a:t>
            </a:r>
            <a:r>
              <a:rPr lang="ja-JP" altLang="en-US" sz="1600" b="1" dirty="0" smtClean="0">
                <a:solidFill>
                  <a:schemeClr val="tx1"/>
                </a:solidFill>
                <a:latin typeface="Meiryo UI" pitchFamily="50" charset="-128"/>
                <a:ea typeface="Meiryo UI" pitchFamily="50" charset="-128"/>
                <a:cs typeface="Meiryo UI" pitchFamily="50" charset="-128"/>
              </a:rPr>
              <a:t>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98783" y="1360917"/>
            <a:ext cx="9123737"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◆大阪府気候変動対策の推進に関する条例</a:t>
            </a:r>
            <a:r>
              <a:rPr lang="ja-JP" altLang="en-US" b="0" i="0" dirty="0">
                <a:latin typeface="Meiryo UI" pitchFamily="50" charset="-128"/>
                <a:ea typeface="Meiryo UI" pitchFamily="50" charset="-128"/>
                <a:cs typeface="Meiryo UI" pitchFamily="50" charset="-128"/>
              </a:rPr>
              <a:t>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対策計画書及び実績報告書の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内容について、公表・評価及び必要な指導・助言を</a:t>
            </a:r>
            <a:r>
              <a:rPr lang="ja-JP" altLang="en-US" b="0" i="0" dirty="0" smtClean="0">
                <a:latin typeface="Meiryo UI" pitchFamily="50" charset="-128"/>
                <a:ea typeface="Meiryo UI" pitchFamily="50" charset="-128"/>
                <a:cs typeface="Meiryo UI" pitchFamily="50" charset="-128"/>
              </a:rPr>
              <a:t>行います。</a:t>
            </a:r>
            <a:r>
              <a:rPr lang="ja-JP" altLang="en-US" b="0" i="0" dirty="0">
                <a:latin typeface="Meiryo UI" pitchFamily="50" charset="-128"/>
                <a:ea typeface="Meiryo UI" pitchFamily="50" charset="-128"/>
                <a:cs typeface="Meiryo UI" pitchFamily="50" charset="-128"/>
              </a:rPr>
              <a:t>また、優れた取組みを行った事業者等を「おおさか気候変動対策</a:t>
            </a:r>
            <a:r>
              <a:rPr lang="ja-JP" altLang="en-US" b="0" i="0" dirty="0" smtClean="0">
                <a:latin typeface="Meiryo UI" pitchFamily="50" charset="-128"/>
                <a:ea typeface="Meiryo UI" pitchFamily="50" charset="-128"/>
                <a:cs typeface="Meiryo UI" pitchFamily="50" charset="-128"/>
              </a:rPr>
              <a:t>賞」</a:t>
            </a:r>
            <a:r>
              <a:rPr lang="ja-JP" altLang="en-US" b="0" i="0" dirty="0">
                <a:latin typeface="Meiryo UI" pitchFamily="50" charset="-128"/>
                <a:ea typeface="Meiryo UI" pitchFamily="50" charset="-128"/>
                <a:cs typeface="Meiryo UI" pitchFamily="50" charset="-128"/>
              </a:rPr>
              <a:t>として</a:t>
            </a:r>
            <a:r>
              <a:rPr lang="ja-JP" altLang="en-US" b="0" i="0" dirty="0" smtClean="0">
                <a:latin typeface="Meiryo UI" pitchFamily="50" charset="-128"/>
                <a:ea typeface="Meiryo UI" pitchFamily="50" charset="-128"/>
                <a:cs typeface="Meiryo UI" pitchFamily="50" charset="-128"/>
              </a:rPr>
              <a:t>表彰</a:t>
            </a:r>
            <a:r>
              <a:rPr lang="ja-JP" altLang="en-US" b="0" i="0" dirty="0">
                <a:latin typeface="Meiryo UI" pitchFamily="50" charset="-128"/>
                <a:ea typeface="Meiryo UI" pitchFamily="50" charset="-128"/>
                <a:cs typeface="Meiryo UI" pitchFamily="50" charset="-128"/>
              </a:rPr>
              <a:t>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また、同条例規定の改正に伴い</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事業者における温室効果ガス排出量の削減目安を上げることや、再生可能エネルギーの活用やサプライチェーン全体での排出削減をより高く評価する仕組みなど、事業者の積極的な取組みを促す</a:t>
            </a:r>
            <a:r>
              <a:rPr lang="ja-JP" altLang="en-US" b="0" i="0" dirty="0">
                <a:latin typeface="Meiryo UI" pitchFamily="50" charset="-128"/>
                <a:ea typeface="Meiryo UI" pitchFamily="50" charset="-128"/>
                <a:cs typeface="Meiryo UI" pitchFamily="50" charset="-128"/>
              </a:rPr>
              <a:t>ため</a:t>
            </a:r>
            <a:r>
              <a:rPr lang="ja-JP" altLang="en-US" b="0" i="0" dirty="0" smtClean="0">
                <a:latin typeface="Meiryo UI" pitchFamily="50" charset="-128"/>
                <a:ea typeface="Meiryo UI" pitchFamily="50" charset="-128"/>
                <a:cs typeface="Meiryo UI" pitchFamily="50" charset="-128"/>
              </a:rPr>
              <a:t>の制度の見直しを行います。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あらゆる規模の事業者による対策状況の把握及び計画的な</a:t>
            </a:r>
            <a:r>
              <a:rPr lang="ja-JP" altLang="en-US" b="0" i="0" dirty="0" smtClean="0">
                <a:latin typeface="Meiryo UI" pitchFamily="50" charset="-128"/>
                <a:ea typeface="Meiryo UI" pitchFamily="50" charset="-128"/>
                <a:cs typeface="Meiryo UI" pitchFamily="50" charset="-128"/>
              </a:rPr>
              <a:t>取組みを</a:t>
            </a:r>
            <a:r>
              <a:rPr lang="ja-JP" altLang="en-US" b="0" i="0" dirty="0">
                <a:latin typeface="Meiryo UI" pitchFamily="50" charset="-128"/>
                <a:ea typeface="Meiryo UI" pitchFamily="50" charset="-128"/>
                <a:cs typeface="Meiryo UI" pitchFamily="50" charset="-128"/>
              </a:rPr>
              <a:t>促進するため</a:t>
            </a:r>
            <a:r>
              <a:rPr lang="ja-JP" altLang="en-US" b="0" i="0" dirty="0" smtClean="0">
                <a:latin typeface="Meiryo UI" pitchFamily="50" charset="-128"/>
                <a:ea typeface="Meiryo UI" pitchFamily="50" charset="-128"/>
                <a:cs typeface="Meiryo UI" pitchFamily="50" charset="-128"/>
              </a:rPr>
              <a:t>、対象規模未満の事業者が任意で届出できる規定及びその実績を府が評価・公表する規定を整備するとともに当該制度</a:t>
            </a:r>
            <a:r>
              <a:rPr lang="ja-JP" altLang="en-US" b="0" i="0" dirty="0">
                <a:latin typeface="Meiryo UI" pitchFamily="50" charset="-128"/>
                <a:ea typeface="Meiryo UI" pitchFamily="50" charset="-128"/>
                <a:cs typeface="Meiryo UI" pitchFamily="50" charset="-128"/>
              </a:rPr>
              <a:t>を活用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ESG</a:t>
            </a:r>
            <a:r>
              <a:rPr lang="ja-JP" altLang="en-US" b="0" i="0" dirty="0" smtClean="0">
                <a:latin typeface="Meiryo UI" pitchFamily="50" charset="-128"/>
                <a:ea typeface="Meiryo UI" pitchFamily="50" charset="-128"/>
                <a:cs typeface="Meiryo UI" pitchFamily="50" charset="-128"/>
              </a:rPr>
              <a:t>投融資を活性化を</a:t>
            </a:r>
            <a:r>
              <a:rPr lang="ja-JP" altLang="en-US" b="0" i="0" dirty="0">
                <a:latin typeface="Meiryo UI" pitchFamily="50" charset="-128"/>
                <a:ea typeface="Meiryo UI" pitchFamily="50" charset="-128"/>
                <a:cs typeface="Meiryo UI" pitchFamily="50" charset="-128"/>
              </a:rPr>
              <a:t>図る</a:t>
            </a:r>
            <a:r>
              <a:rPr lang="ja-JP" altLang="en-US" b="0" i="0" dirty="0" smtClean="0">
                <a:latin typeface="Meiryo UI" pitchFamily="50" charset="-128"/>
                <a:ea typeface="Meiryo UI" pitchFamily="50" charset="-128"/>
                <a:cs typeface="Meiryo UI" pitchFamily="50" charset="-128"/>
              </a:rPr>
              <a:t>仕組み</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検討等を</a:t>
            </a:r>
            <a:r>
              <a:rPr lang="ja-JP" altLang="en-US" b="0" i="0" dirty="0">
                <a:latin typeface="Meiryo UI" pitchFamily="50" charset="-128"/>
                <a:ea typeface="Meiryo UI" pitchFamily="50" charset="-128"/>
                <a:cs typeface="Meiryo UI" pitchFamily="50" charset="-128"/>
              </a:rPr>
              <a:t>行います。</a:t>
            </a:r>
            <a:endParaRPr lang="en-US" altLang="ja-JP" b="0" i="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089578"/>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329518" y="33008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089578"/>
            <a:ext cx="2188136" cy="1459590"/>
          </a:xfrm>
          <a:prstGeom prst="rect">
            <a:avLst/>
          </a:prstGeom>
          <a:noFill/>
          <a:ln>
            <a:noFill/>
          </a:ln>
        </p:spPr>
      </p:pic>
      <p:sp>
        <p:nvSpPr>
          <p:cNvPr id="35" name="正方形/長方形 34"/>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82657" y="3306994"/>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nvPr>
        </p:nvGraphicFramePr>
        <p:xfrm>
          <a:off x="782657" y="3581073"/>
          <a:ext cx="3252466" cy="927754"/>
        </p:xfrm>
        <a:graphic>
          <a:graphicData uri="http://schemas.openxmlformats.org/drawingml/2006/table">
            <a:tbl>
              <a:tblPr firstRow="1" bandRow="1">
                <a:tableStyleId>{5940675A-B579-460E-94D1-54222C63F5DA}</a:tableStyleId>
              </a:tblPr>
              <a:tblGrid>
                <a:gridCol w="821006">
                  <a:extLst>
                    <a:ext uri="{9D8B030D-6E8A-4147-A177-3AD203B41FA5}">
                      <a16:colId xmlns:a16="http://schemas.microsoft.com/office/drawing/2014/main" val="3757262113"/>
                    </a:ext>
                  </a:extLst>
                </a:gridCol>
                <a:gridCol w="486292">
                  <a:extLst>
                    <a:ext uri="{9D8B030D-6E8A-4147-A177-3AD203B41FA5}">
                      <a16:colId xmlns:a16="http://schemas.microsoft.com/office/drawing/2014/main" val="346158796"/>
                    </a:ext>
                  </a:extLst>
                </a:gridCol>
                <a:gridCol w="486292">
                  <a:extLst>
                    <a:ext uri="{9D8B030D-6E8A-4147-A177-3AD203B41FA5}">
                      <a16:colId xmlns:a16="http://schemas.microsoft.com/office/drawing/2014/main" val="1555019360"/>
                    </a:ext>
                  </a:extLst>
                </a:gridCol>
                <a:gridCol w="486292">
                  <a:extLst>
                    <a:ext uri="{9D8B030D-6E8A-4147-A177-3AD203B41FA5}">
                      <a16:colId xmlns:a16="http://schemas.microsoft.com/office/drawing/2014/main" val="3862151287"/>
                    </a:ext>
                  </a:extLst>
                </a:gridCol>
                <a:gridCol w="486292">
                  <a:extLst>
                    <a:ext uri="{9D8B030D-6E8A-4147-A177-3AD203B41FA5}">
                      <a16:colId xmlns:a16="http://schemas.microsoft.com/office/drawing/2014/main" val="231801697"/>
                    </a:ext>
                  </a:extLst>
                </a:gridCol>
                <a:gridCol w="486292">
                  <a:extLst>
                    <a:ext uri="{9D8B030D-6E8A-4147-A177-3AD203B41FA5}">
                      <a16:colId xmlns:a16="http://schemas.microsoft.com/office/drawing/2014/main" val="1978045718"/>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33" name="テキスト ボックス 32"/>
          <p:cNvSpPr txBox="1"/>
          <p:nvPr/>
        </p:nvSpPr>
        <p:spPr>
          <a:xfrm>
            <a:off x="5061068" y="950752"/>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5" name="正方形/長方形 54"/>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463021" y="5292352"/>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小売電気事</a:t>
            </a:r>
            <a:r>
              <a:rPr lang="ja-JP" altLang="en-US" sz="1600" b="1" dirty="0">
                <a:solidFill>
                  <a:schemeClr val="tx1"/>
                </a:solidFill>
                <a:latin typeface="Meiryo UI" pitchFamily="50" charset="-128"/>
                <a:ea typeface="Meiryo UI" pitchFamily="50" charset="-128"/>
                <a:cs typeface="Meiryo UI" pitchFamily="50" charset="-128"/>
              </a:rPr>
              <a:t>業者による報告制度</a:t>
            </a:r>
          </a:p>
        </p:txBody>
      </p:sp>
      <p:sp>
        <p:nvSpPr>
          <p:cNvPr id="30" name="テキスト ボックス 28"/>
          <p:cNvSpPr txBox="1">
            <a:spLocks noChangeArrowheads="1"/>
          </p:cNvSpPr>
          <p:nvPr/>
        </p:nvSpPr>
        <p:spPr bwMode="auto">
          <a:xfrm>
            <a:off x="607562" y="5868416"/>
            <a:ext cx="850617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気候変動対策の推進に関する条例に基づき、府の区域内に電気の小売供給を行う事業者に対して、小売供給を行う電気に係る排出係数の低減及び再生可能エネルギーの供給拡大に関する計画・目標等を記載する対策計画書・実績報告書の提出を義務付ける制度について、新た</a:t>
            </a:r>
            <a:r>
              <a:rPr lang="ja-JP" altLang="en-US" b="0" i="0" dirty="0">
                <a:latin typeface="Meiryo UI" pitchFamily="50" charset="-128"/>
                <a:ea typeface="Meiryo UI" pitchFamily="50" charset="-128"/>
                <a:cs typeface="Meiryo UI" pitchFamily="50" charset="-128"/>
              </a:rPr>
              <a:t>な指針の作成等について検討を行います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4407166" y="5392048"/>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星 12 33"/>
          <p:cNvSpPr/>
          <p:nvPr/>
        </p:nvSpPr>
        <p:spPr>
          <a:xfrm>
            <a:off x="134560" y="5142524"/>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Tree>
    <p:extLst>
      <p:ext uri="{BB962C8B-B14F-4D97-AF65-F5344CB8AC3E}">
        <p14:creationId xmlns:p14="http://schemas.microsoft.com/office/powerpoint/2010/main" val="2885234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307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090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49601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355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graphicFrame>
        <p:nvGraphicFramePr>
          <p:cNvPr id="35" name="表 34"/>
          <p:cNvGraphicFramePr>
            <a:graphicFrameLocks noGrp="1"/>
          </p:cNvGraphicFramePr>
          <p:nvPr>
            <p:extLst>
              <p:ext uri="{D42A27DB-BD31-4B8C-83A1-F6EECF244321}">
                <p14:modId xmlns:p14="http://schemas.microsoft.com/office/powerpoint/2010/main" val="3660293557"/>
              </p:ext>
            </p:extLst>
          </p:nvPr>
        </p:nvGraphicFramePr>
        <p:xfrm>
          <a:off x="602174" y="2658457"/>
          <a:ext cx="5341427" cy="1219200"/>
        </p:xfrm>
        <a:graphic>
          <a:graphicData uri="http://schemas.openxmlformats.org/drawingml/2006/table">
            <a:tbl>
              <a:tblPr firstRow="1" bandRow="1">
                <a:tableStyleId>{5940675A-B579-460E-94D1-54222C63F5DA}</a:tableStyleId>
              </a:tblPr>
              <a:tblGrid>
                <a:gridCol w="1715848">
                  <a:extLst>
                    <a:ext uri="{9D8B030D-6E8A-4147-A177-3AD203B41FA5}">
                      <a16:colId xmlns:a16="http://schemas.microsoft.com/office/drawing/2014/main" val="3757262113"/>
                    </a:ext>
                  </a:extLst>
                </a:gridCol>
                <a:gridCol w="672446">
                  <a:extLst>
                    <a:ext uri="{9D8B030D-6E8A-4147-A177-3AD203B41FA5}">
                      <a16:colId xmlns:a16="http://schemas.microsoft.com/office/drawing/2014/main" val="1555019360"/>
                    </a:ext>
                  </a:extLst>
                </a:gridCol>
                <a:gridCol w="672446">
                  <a:extLst>
                    <a:ext uri="{9D8B030D-6E8A-4147-A177-3AD203B41FA5}">
                      <a16:colId xmlns:a16="http://schemas.microsoft.com/office/drawing/2014/main" val="4015490920"/>
                    </a:ext>
                  </a:extLst>
                </a:gridCol>
                <a:gridCol w="672446">
                  <a:extLst>
                    <a:ext uri="{9D8B030D-6E8A-4147-A177-3AD203B41FA5}">
                      <a16:colId xmlns:a16="http://schemas.microsoft.com/office/drawing/2014/main" val="1255061239"/>
                    </a:ext>
                  </a:extLst>
                </a:gridCol>
                <a:gridCol w="672446">
                  <a:extLst>
                    <a:ext uri="{9D8B030D-6E8A-4147-A177-3AD203B41FA5}">
                      <a16:colId xmlns:a16="http://schemas.microsoft.com/office/drawing/2014/main" val="2368431015"/>
                    </a:ext>
                  </a:extLst>
                </a:gridCol>
                <a:gridCol w="935795">
                  <a:extLst>
                    <a:ext uri="{9D8B030D-6E8A-4147-A177-3AD203B41FA5}">
                      <a16:colId xmlns:a16="http://schemas.microsoft.com/office/drawing/2014/main" val="235420502"/>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399</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rPr>
                        <a:t>1,154,864</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168673" y="24202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671148" y="24354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各</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1253047451"/>
              </p:ext>
            </p:extLst>
          </p:nvPr>
        </p:nvGraphicFramePr>
        <p:xfrm>
          <a:off x="4662978" y="5180733"/>
          <a:ext cx="4595322" cy="1371600"/>
        </p:xfrm>
        <a:graphic>
          <a:graphicData uri="http://schemas.openxmlformats.org/drawingml/2006/table">
            <a:tbl>
              <a:tblPr firstRow="1" bandRow="1">
                <a:tableStyleId>{5940675A-B579-460E-94D1-54222C63F5DA}</a:tableStyleId>
              </a:tblPr>
              <a:tblGrid>
                <a:gridCol w="1541687">
                  <a:extLst>
                    <a:ext uri="{9D8B030D-6E8A-4147-A177-3AD203B41FA5}">
                      <a16:colId xmlns:a16="http://schemas.microsoft.com/office/drawing/2014/main" val="3757262113"/>
                    </a:ext>
                  </a:extLst>
                </a:gridCol>
                <a:gridCol w="610727">
                  <a:extLst>
                    <a:ext uri="{9D8B030D-6E8A-4147-A177-3AD203B41FA5}">
                      <a16:colId xmlns:a16="http://schemas.microsoft.com/office/drawing/2014/main" val="1555019360"/>
                    </a:ext>
                  </a:extLst>
                </a:gridCol>
                <a:gridCol w="610727">
                  <a:extLst>
                    <a:ext uri="{9D8B030D-6E8A-4147-A177-3AD203B41FA5}">
                      <a16:colId xmlns:a16="http://schemas.microsoft.com/office/drawing/2014/main" val="4015490920"/>
                    </a:ext>
                  </a:extLst>
                </a:gridCol>
                <a:gridCol w="610727">
                  <a:extLst>
                    <a:ext uri="{9D8B030D-6E8A-4147-A177-3AD203B41FA5}">
                      <a16:colId xmlns:a16="http://schemas.microsoft.com/office/drawing/2014/main" val="2618750137"/>
                    </a:ext>
                  </a:extLst>
                </a:gridCol>
                <a:gridCol w="610727">
                  <a:extLst>
                    <a:ext uri="{9D8B030D-6E8A-4147-A177-3AD203B41FA5}">
                      <a16:colId xmlns:a16="http://schemas.microsoft.com/office/drawing/2014/main" val="1666818466"/>
                    </a:ext>
                  </a:extLst>
                </a:gridCol>
                <a:gridCol w="610727">
                  <a:extLst>
                    <a:ext uri="{9D8B030D-6E8A-4147-A177-3AD203B41FA5}">
                      <a16:colId xmlns:a16="http://schemas.microsoft.com/office/drawing/2014/main" val="21981684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14</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8568262" y="49506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92811" y="4962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4715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から受診費が原則一部自己負担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908449" y="6129490"/>
            <a:ext cx="1619562" cy="246221"/>
          </a:xfrm>
          <a:prstGeom prst="rect">
            <a:avLst/>
          </a:prstGeom>
          <a:noFill/>
        </p:spPr>
        <p:txBody>
          <a:bodyPr wrap="square" lIns="0" tIns="0" rIns="0" bIns="0" rtlCol="0" anchor="ctr" anchorCtr="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1727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a:t>
            </a:r>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a:t>
            </a:r>
            <a:r>
              <a:rPr lang="ja-JP" altLang="en-US" b="0" i="0" dirty="0" smtClean="0">
                <a:latin typeface="Meiryo UI" pitchFamily="50" charset="-128"/>
                <a:ea typeface="Meiryo UI" pitchFamily="50" charset="-128"/>
                <a:cs typeface="Meiryo UI" pitchFamily="50" charset="-128"/>
              </a:rPr>
              <a:t>した </a:t>
            </a:r>
            <a:r>
              <a:rPr lang="ja-JP" altLang="en-US" b="0" i="0" dirty="0">
                <a:latin typeface="Meiryo UI" pitchFamily="50" charset="-128"/>
                <a:ea typeface="Meiryo UI" pitchFamily="50" charset="-128"/>
                <a:cs typeface="Meiryo UI" pitchFamily="50" charset="-128"/>
              </a:rPr>
              <a:t>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a:t>
            </a:r>
            <a:r>
              <a:rPr lang="ja-JP" altLang="en-US" b="0" i="0" dirty="0" smtClean="0">
                <a:latin typeface="Meiryo UI" pitchFamily="50" charset="-128"/>
                <a:ea typeface="Meiryo UI" pitchFamily="50" charset="-128"/>
                <a:cs typeface="Meiryo UI" pitchFamily="50" charset="-128"/>
              </a:rPr>
              <a:t>府民・中小事</a:t>
            </a:r>
            <a:r>
              <a:rPr lang="ja-JP" altLang="en-US" b="0" i="0" dirty="0">
                <a:latin typeface="Meiryo UI" pitchFamily="50" charset="-128"/>
                <a:ea typeface="Meiryo UI" pitchFamily="50" charset="-128"/>
                <a:cs typeface="Meiryo UI" pitchFamily="50" charset="-128"/>
              </a:rPr>
              <a:t>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45125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「地域プラットフォーム構築</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からサポート費が一部自己負担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なっています</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419" y="3109959"/>
            <a:ext cx="4022931" cy="1605719"/>
          </a:xfrm>
          <a:prstGeom prst="rect">
            <a:avLst/>
          </a:prstGeom>
        </p:spPr>
      </p:pic>
      <p:sp>
        <p:nvSpPr>
          <p:cNvPr id="34" name="正方形/長方形 33"/>
          <p:cNvSpPr/>
          <p:nvPr/>
        </p:nvSpPr>
        <p:spPr>
          <a:xfrm>
            <a:off x="7430160" y="5424536"/>
            <a:ext cx="2068980" cy="10801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841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a:t>
            </a:r>
            <a:r>
              <a:rPr lang="ja-JP" altLang="en-US" b="1" dirty="0" smtClean="0">
                <a:solidFill>
                  <a:schemeClr val="tx1"/>
                </a:solidFill>
                <a:latin typeface="Meiryo UI" pitchFamily="50" charset="-128"/>
                <a:ea typeface="Meiryo UI" pitchFamily="50" charset="-128"/>
                <a:cs typeface="Meiryo UI" pitchFamily="50" charset="-128"/>
              </a:rPr>
              <a:t>をめざして</a:t>
            </a:r>
            <a:r>
              <a:rPr lang="ja-JP" altLang="en-US" b="1" dirty="0">
                <a:solidFill>
                  <a:schemeClr val="tx1"/>
                </a:solidFill>
                <a:latin typeface="Meiryo UI" pitchFamily="50" charset="-128"/>
                <a:ea typeface="Meiryo UI" pitchFamily="50" charset="-128"/>
                <a:cs typeface="Meiryo UI" pitchFamily="50" charset="-128"/>
              </a:rPr>
              <a:t>、</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a:t>
            </a:r>
            <a:r>
              <a:rPr lang="ja-JP" altLang="en-US" b="1" dirty="0" smtClean="0">
                <a:solidFill>
                  <a:schemeClr val="tx1"/>
                </a:solidFill>
                <a:latin typeface="Meiryo UI" pitchFamily="50" charset="-128"/>
                <a:ea typeface="Meiryo UI" pitchFamily="50" charset="-128"/>
                <a:cs typeface="Meiryo UI" pitchFamily="50" charset="-128"/>
              </a:rPr>
              <a:t>及び　大阪市</a:t>
            </a:r>
            <a:r>
              <a:rPr lang="ja-JP" altLang="en-US" b="1" dirty="0">
                <a:solidFill>
                  <a:schemeClr val="tx1"/>
                </a:solidFill>
                <a:latin typeface="Meiryo UI" pitchFamily="50" charset="-128"/>
                <a:ea typeface="Meiryo UI" pitchFamily="50" charset="-128"/>
                <a:cs typeface="Meiryo UI" pitchFamily="50" charset="-128"/>
              </a:rPr>
              <a:t>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191.3</a:t>
            </a: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7" y="615347"/>
            <a:ext cx="2461619"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40951" y="193679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solidFill>
                  <a:prstClr val="black"/>
                </a:solidFill>
                <a:latin typeface="Meiryo UI" pitchFamily="50" charset="-128"/>
                <a:ea typeface="Meiryo UI" pitchFamily="50" charset="-128"/>
                <a:cs typeface="Meiryo UI" pitchFamily="50" charset="-128"/>
              </a:rPr>
              <a:t>※BEMS</a:t>
            </a:r>
            <a:r>
              <a:rPr lang="ja-JP" altLang="en-US" sz="1000" b="0" i="0" dirty="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ビル等のエネルギーの使用状況等を「見える化」し、データを蓄積する機器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おおさか版</a:t>
            </a:r>
            <a:endParaRPr lang="en-US" altLang="ja-JP" sz="1500" b="1" dirty="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ＢＥＭＳ事業者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BEMS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電力需要の</a:t>
            </a:r>
            <a:r>
              <a:rPr lang="ja-JP" altLang="en-US" sz="1100" dirty="0">
                <a:latin typeface="Meiryo UI" panose="020B0604030504040204" pitchFamily="50" charset="-128"/>
                <a:ea typeface="Meiryo UI" panose="020B0604030504040204" pitchFamily="50" charset="-128"/>
              </a:rPr>
              <a:t>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en-US" altLang="ja-JP" sz="1200" b="1" dirty="0">
                <a:solidFill>
                  <a:srgbClr val="C00000"/>
                </a:solidFill>
                <a:latin typeface="Meiryo UI" panose="020B0604030504040204" pitchFamily="50" charset="-128"/>
                <a:ea typeface="Meiryo UI" panose="020B0604030504040204" pitchFamily="50" charset="-128"/>
              </a:rPr>
              <a:t>BEMS </a:t>
            </a:r>
            <a:r>
              <a:rPr lang="ja-JP" altLang="en-US" sz="1200" b="1" dirty="0">
                <a:solidFill>
                  <a:srgbClr val="C00000"/>
                </a:solidFill>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742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19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2672711" y="683932"/>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5" name="表 84"/>
          <p:cNvGraphicFramePr>
            <a:graphicFrameLocks noGrp="1"/>
          </p:cNvGraphicFramePr>
          <p:nvPr>
            <p:extLst>
              <p:ext uri="{D42A27DB-BD31-4B8C-83A1-F6EECF244321}">
                <p14:modId xmlns:p14="http://schemas.microsoft.com/office/powerpoint/2010/main" val="3502998037"/>
              </p:ext>
            </p:extLst>
          </p:nvPr>
        </p:nvGraphicFramePr>
        <p:xfrm>
          <a:off x="4773875" y="1921533"/>
          <a:ext cx="4645863" cy="731520"/>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削減量</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5,432</a:t>
                      </a: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
        <p:nvSpPr>
          <p:cNvPr id="82" name="テキスト ボックス 28"/>
          <p:cNvSpPr txBox="1">
            <a:spLocks noChangeArrowheads="1"/>
          </p:cNvSpPr>
          <p:nvPr/>
        </p:nvSpPr>
        <p:spPr bwMode="auto">
          <a:xfrm>
            <a:off x="60960" y="961651"/>
            <a:ext cx="97876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◆需要家（中小事業者等）の省エネを促すため、電力需要削減等の省エネの具体的な方法を提案する事業者を、「おおさか版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r>
              <a:rPr lang="ja-JP" altLang="en-US" b="0" i="0" dirty="0" smtClean="0">
                <a:latin typeface="Meiryo UI" pitchFamily="50" charset="-128"/>
                <a:ea typeface="Meiryo UI" pitchFamily="50" charset="-128"/>
                <a:cs typeface="Meiryo UI" pitchFamily="50" charset="-128"/>
              </a:rPr>
              <a:t>」と</a:t>
            </a:r>
            <a:r>
              <a:rPr lang="ja-JP" altLang="en-US" b="0" i="0" dirty="0">
                <a:latin typeface="Meiryo UI" pitchFamily="50" charset="-128"/>
                <a:ea typeface="Meiryo UI" pitchFamily="50" charset="-128"/>
                <a:cs typeface="Meiryo UI" pitchFamily="50" charset="-128"/>
              </a:rPr>
              <a:t>して登録し、需要家と「おおさか版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◆各種業界団体と連携し、</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697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a:t>
            </a:r>
            <a:r>
              <a:rPr lang="ja-JP" altLang="en-US" sz="1300" dirty="0" smtClean="0">
                <a:latin typeface="Meiryo UI" pitchFamily="50" charset="-128"/>
                <a:ea typeface="Meiryo UI" pitchFamily="50" charset="-128"/>
                <a:cs typeface="Meiryo UI" pitchFamily="50" charset="-128"/>
              </a:rPr>
              <a:t>をホームページ</a:t>
            </a:r>
            <a:r>
              <a:rPr lang="ja-JP" altLang="en-US" sz="1300" dirty="0">
                <a:latin typeface="Meiryo UI" pitchFamily="50" charset="-128"/>
                <a:ea typeface="Meiryo UI" pitchFamily="50" charset="-128"/>
                <a:cs typeface="Meiryo UI" pitchFamily="50" charset="-128"/>
              </a:rPr>
              <a:t>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地独</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大阪府立</a:t>
            </a:r>
            <a:r>
              <a:rPr lang="ja-JP" altLang="en-US" b="0" i="0" dirty="0">
                <a:latin typeface="Meiryo UI" pitchFamily="50" charset="-128"/>
                <a:ea typeface="Meiryo UI" pitchFamily="50" charset="-128"/>
                <a:cs typeface="Meiryo UI" pitchFamily="50" charset="-128"/>
              </a:rPr>
              <a:t>環境農林</a:t>
            </a:r>
            <a:r>
              <a:rPr lang="ja-JP" altLang="en-US" b="0" i="0" dirty="0" smtClean="0">
                <a:latin typeface="Meiryo UI" pitchFamily="50" charset="-128"/>
                <a:ea typeface="Meiryo UI" pitchFamily="50" charset="-128"/>
                <a:cs typeface="Meiryo UI" pitchFamily="50" charset="-128"/>
              </a:rPr>
              <a:t>水産総合</a:t>
            </a:r>
            <a:r>
              <a:rPr lang="ja-JP" altLang="en-US" b="0" i="0" dirty="0">
                <a:latin typeface="Meiryo UI" pitchFamily="50" charset="-128"/>
                <a:ea typeface="Meiryo UI" pitchFamily="50" charset="-128"/>
                <a:cs typeface="Meiryo UI" pitchFamily="50" charset="-128"/>
              </a:rPr>
              <a:t>研究所等と連携して、事業者団体等で実施するセミナー等へ無料で講師を派遣します。</a:t>
            </a:r>
          </a:p>
        </p:txBody>
      </p:sp>
      <p:sp>
        <p:nvSpPr>
          <p:cNvPr id="67" name="右矢印 66"/>
          <p:cNvSpPr/>
          <p:nvPr/>
        </p:nvSpPr>
        <p:spPr>
          <a:xfrm rot="5400000">
            <a:off x="7208115" y="3525950"/>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261818"/>
            <a:ext cx="3132004" cy="1467537"/>
            <a:chOff x="5303411" y="2577319"/>
            <a:chExt cx="2730530" cy="1279421"/>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4" y="2577319"/>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ＭＳ Ｐゴシック"/>
                </a:rPr>
                <a:t>(</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a:rPr>
                <a:t>地独</a:t>
              </a:r>
              <a:r>
                <a:rPr lang="en-US" altLang="ja-JP" sz="1200" dirty="0" smtClean="0">
                  <a:solidFill>
                    <a:schemeClr val="tx1"/>
                  </a:solidFill>
                  <a:latin typeface="Meiryo UI" panose="020B0604030504040204" pitchFamily="50" charset="-128"/>
                  <a:ea typeface="Meiryo UI" panose="020B0604030504040204" pitchFamily="50" charset="-128"/>
                  <a:cs typeface="ＭＳ Ｐゴシック"/>
                </a:rPr>
                <a:t>)</a:t>
              </a:r>
              <a:r>
                <a:rPr lang="ja-JP" altLang="en-US" sz="1200" dirty="0" smtClean="0">
                  <a:solidFill>
                    <a:schemeClr val="tx1"/>
                  </a:solidFill>
                  <a:latin typeface="Meiryo UI" panose="020B0604030504040204" pitchFamily="50" charset="-128"/>
                  <a:ea typeface="Meiryo UI" panose="020B0604030504040204" pitchFamily="50" charset="-128"/>
                  <a:cs typeface="ＭＳ Ｐゴシック"/>
                </a:rPr>
                <a:t>大阪府立</a:t>
              </a:r>
              <a:r>
                <a:rPr lang="ja-JP" altLang="en-US" sz="1200" dirty="0">
                  <a:solidFill>
                    <a:schemeClr val="tx1"/>
                  </a:solidFill>
                  <a:latin typeface="Meiryo UI" panose="020B0604030504040204" pitchFamily="50" charset="-128"/>
                  <a:ea typeface="Meiryo UI" panose="020B0604030504040204" pitchFamily="50" charset="-128"/>
                  <a:cs typeface="ＭＳ Ｐゴシック"/>
                </a:rPr>
                <a:t>環境農林水産総合研究所等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549741"/>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599562"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nvPr>
        </p:nvGraphicFramePr>
        <p:xfrm>
          <a:off x="5590766" y="5984897"/>
          <a:ext cx="3889410" cy="641040"/>
        </p:xfrm>
        <a:graphic>
          <a:graphicData uri="http://schemas.openxmlformats.org/drawingml/2006/table">
            <a:tbl>
              <a:tblPr firstRow="1" bandRow="1">
                <a:tableStyleId>{5940675A-B579-460E-94D1-54222C63F5DA}</a:tableStyleId>
              </a:tblPr>
              <a:tblGrid>
                <a:gridCol w="918100">
                  <a:extLst>
                    <a:ext uri="{9D8B030D-6E8A-4147-A177-3AD203B41FA5}">
                      <a16:colId xmlns:a16="http://schemas.microsoft.com/office/drawing/2014/main" val="3757262113"/>
                    </a:ext>
                  </a:extLst>
                </a:gridCol>
                <a:gridCol w="594262">
                  <a:extLst>
                    <a:ext uri="{9D8B030D-6E8A-4147-A177-3AD203B41FA5}">
                      <a16:colId xmlns:a16="http://schemas.microsoft.com/office/drawing/2014/main" val="1555019360"/>
                    </a:ext>
                  </a:extLst>
                </a:gridCol>
                <a:gridCol w="594262">
                  <a:extLst>
                    <a:ext uri="{9D8B030D-6E8A-4147-A177-3AD203B41FA5}">
                      <a16:colId xmlns:a16="http://schemas.microsoft.com/office/drawing/2014/main" val="4015490920"/>
                    </a:ext>
                  </a:extLst>
                </a:gridCol>
                <a:gridCol w="594262">
                  <a:extLst>
                    <a:ext uri="{9D8B030D-6E8A-4147-A177-3AD203B41FA5}">
                      <a16:colId xmlns:a16="http://schemas.microsoft.com/office/drawing/2014/main" val="1898150037"/>
                    </a:ext>
                  </a:extLst>
                </a:gridCol>
                <a:gridCol w="594262">
                  <a:extLst>
                    <a:ext uri="{9D8B030D-6E8A-4147-A177-3AD203B41FA5}">
                      <a16:colId xmlns:a16="http://schemas.microsoft.com/office/drawing/2014/main" val="855992706"/>
                    </a:ext>
                  </a:extLst>
                </a:gridCol>
                <a:gridCol w="594262">
                  <a:extLst>
                    <a:ext uri="{9D8B030D-6E8A-4147-A177-3AD203B41FA5}">
                      <a16:colId xmlns:a16="http://schemas.microsoft.com/office/drawing/2014/main" val="1773956588"/>
                    </a:ext>
                  </a:extLst>
                </a:gridCol>
              </a:tblGrid>
              <a:tr h="2448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1240933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214900446"/>
              </p:ext>
            </p:extLst>
          </p:nvPr>
        </p:nvGraphicFramePr>
        <p:xfrm>
          <a:off x="1597888" y="5152312"/>
          <a:ext cx="6843898" cy="1020405"/>
        </p:xfrm>
        <a:graphic>
          <a:graphicData uri="http://schemas.openxmlformats.org/drawingml/2006/table">
            <a:tbl>
              <a:tblPr firstRow="1" bandRow="1">
                <a:tableStyleId>{5940675A-B579-460E-94D1-54222C63F5DA}</a:tableStyleId>
              </a:tblPr>
              <a:tblGrid>
                <a:gridCol w="1113448">
                  <a:extLst>
                    <a:ext uri="{9D8B030D-6E8A-4147-A177-3AD203B41FA5}">
                      <a16:colId xmlns:a16="http://schemas.microsoft.com/office/drawing/2014/main" val="3757262113"/>
                    </a:ext>
                  </a:extLst>
                </a:gridCol>
                <a:gridCol w="955075">
                  <a:extLst>
                    <a:ext uri="{9D8B030D-6E8A-4147-A177-3AD203B41FA5}">
                      <a16:colId xmlns:a16="http://schemas.microsoft.com/office/drawing/2014/main" val="346158796"/>
                    </a:ext>
                  </a:extLst>
                </a:gridCol>
                <a:gridCol w="955075">
                  <a:extLst>
                    <a:ext uri="{9D8B030D-6E8A-4147-A177-3AD203B41FA5}">
                      <a16:colId xmlns:a16="http://schemas.microsoft.com/office/drawing/2014/main" val="1555019360"/>
                    </a:ext>
                  </a:extLst>
                </a:gridCol>
                <a:gridCol w="955075">
                  <a:extLst>
                    <a:ext uri="{9D8B030D-6E8A-4147-A177-3AD203B41FA5}">
                      <a16:colId xmlns:a16="http://schemas.microsoft.com/office/drawing/2014/main" val="2622963625"/>
                    </a:ext>
                  </a:extLst>
                </a:gridCol>
                <a:gridCol w="955075">
                  <a:extLst>
                    <a:ext uri="{9D8B030D-6E8A-4147-A177-3AD203B41FA5}">
                      <a16:colId xmlns:a16="http://schemas.microsoft.com/office/drawing/2014/main" val="1800250479"/>
                    </a:ext>
                  </a:extLst>
                </a:gridCol>
                <a:gridCol w="955075">
                  <a:extLst>
                    <a:ext uri="{9D8B030D-6E8A-4147-A177-3AD203B41FA5}">
                      <a16:colId xmlns:a16="http://schemas.microsoft.com/office/drawing/2014/main" val="1336792137"/>
                    </a:ext>
                  </a:extLst>
                </a:gridCol>
                <a:gridCol w="955075">
                  <a:extLst>
                    <a:ext uri="{9D8B030D-6E8A-4147-A177-3AD203B41FA5}">
                      <a16:colId xmlns:a16="http://schemas.microsoft.com/office/drawing/2014/main" val="2115108600"/>
                    </a:ext>
                  </a:extLst>
                </a:gridCol>
              </a:tblGrid>
              <a:tr h="2888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特別</a:t>
                      </a:r>
                      <a:r>
                        <a:rPr kumimoji="1" lang="ja-JP" altLang="en-US" sz="1000" dirty="0">
                          <a:solidFill>
                            <a:schemeClr val="tx1"/>
                          </a:solidFill>
                          <a:latin typeface="Meiryo UI" panose="020B0604030504040204" pitchFamily="50" charset="-128"/>
                          <a:ea typeface="Meiryo UI" panose="020B0604030504040204" pitchFamily="50" charset="-128"/>
                        </a:rPr>
                        <a:t>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1454598" y="4924903"/>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＜大阪府実績＞表彰した事業所数</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7905790" y="486787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地球</a:t>
            </a:r>
            <a:r>
              <a:rPr lang="ja-JP" altLang="ja-JP" b="0" i="0" dirty="0" smtClean="0">
                <a:latin typeface="Meiryo UI" panose="020B0604030504040204" pitchFamily="50" charset="-128"/>
                <a:ea typeface="Meiryo UI" panose="020B0604030504040204" pitchFamily="50" charset="-128"/>
              </a:rPr>
              <a:t>温暖化</a:t>
            </a:r>
            <a:r>
              <a:rPr lang="ja-JP" altLang="en-US" b="0" i="0" dirty="0" smtClean="0">
                <a:latin typeface="Meiryo UI" panose="020B0604030504040204" pitchFamily="50" charset="-128"/>
                <a:ea typeface="Meiryo UI" panose="020B0604030504040204" pitchFamily="50" charset="-128"/>
              </a:rPr>
              <a:t>の</a:t>
            </a:r>
            <a:r>
              <a:rPr lang="ja-JP" altLang="ja-JP" b="0" i="0" dirty="0" smtClean="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a:t>
            </a:r>
            <a:r>
              <a:rPr lang="ja-JP" altLang="en-US" b="0" i="0" dirty="0" smtClean="0">
                <a:latin typeface="Meiryo UI" panose="020B0604030504040204" pitchFamily="50" charset="-128"/>
                <a:ea typeface="Meiryo UI" panose="020B0604030504040204" pitchFamily="50" charset="-128"/>
              </a:rPr>
              <a:t>緩和に</a:t>
            </a:r>
            <a:r>
              <a:rPr lang="ja-JP" altLang="ja-JP" b="0" i="0" dirty="0" smtClean="0">
                <a:latin typeface="Meiryo UI" panose="020B0604030504040204" pitchFamily="50" charset="-128"/>
                <a:ea typeface="Meiryo UI" panose="020B0604030504040204" pitchFamily="50" charset="-128"/>
              </a:rPr>
              <a:t>関し</a:t>
            </a:r>
            <a:r>
              <a:rPr lang="ja-JP" altLang="en-US" b="0" i="0" dirty="0" smtClean="0">
                <a:latin typeface="Meiryo UI" panose="020B0604030504040204" pitchFamily="50" charset="-128"/>
                <a:ea typeface="Meiryo UI" panose="020B0604030504040204" pitchFamily="50" charset="-128"/>
              </a:rPr>
              <a:t>、</a:t>
            </a:r>
            <a:r>
              <a:rPr lang="ja-JP" altLang="ja-JP" b="0" i="0" dirty="0" smtClean="0">
                <a:latin typeface="Meiryo UI" panose="020B0604030504040204" pitchFamily="50" charset="-128"/>
                <a:ea typeface="Meiryo UI" panose="020B0604030504040204" pitchFamily="50" charset="-128"/>
              </a:rPr>
              <a:t>他の模範となる特に優れた取組みを行った事業者</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若しくは事業所</a:t>
            </a:r>
            <a:r>
              <a:rPr lang="ja-JP" altLang="ja-JP" b="0" i="0" dirty="0" smtClean="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a:t>
            </a:r>
            <a:r>
              <a:rPr lang="ja-JP" altLang="en-US" b="0" i="0" dirty="0" smtClean="0">
                <a:latin typeface="Meiryo UI" panose="020B0604030504040204" pitchFamily="50" charset="-128"/>
                <a:ea typeface="Meiryo UI" panose="020B0604030504040204" pitchFamily="50" charset="-128"/>
              </a:rPr>
              <a:t>設計者</a:t>
            </a:r>
            <a:r>
              <a:rPr lang="ja-JP" altLang="ja-JP" b="0" i="0" dirty="0" smtClean="0">
                <a:latin typeface="Meiryo UI" panose="020B0604030504040204" pitchFamily="50" charset="-128"/>
                <a:ea typeface="Meiryo UI" panose="020B0604030504040204" pitchFamily="50" charset="-128"/>
              </a:rPr>
              <a:t>をおおさかストップ温暖化賞として表彰してき</a:t>
            </a:r>
            <a:r>
              <a:rPr lang="ja-JP" altLang="en-US" b="0" i="0" dirty="0" smtClean="0">
                <a:latin typeface="Meiryo UI" panose="020B0604030504040204" pitchFamily="50" charset="-128"/>
                <a:ea typeface="Meiryo UI" panose="020B0604030504040204" pitchFamily="50" charset="-128"/>
              </a:rPr>
              <a:t>まし</a:t>
            </a:r>
            <a:r>
              <a:rPr lang="ja-JP" altLang="ja-JP" b="0" i="0" dirty="0" smtClean="0">
                <a:latin typeface="Meiryo UI" panose="020B0604030504040204" pitchFamily="50" charset="-128"/>
                <a:ea typeface="Meiryo UI" panose="020B0604030504040204" pitchFamily="50" charset="-128"/>
              </a:rPr>
              <a:t>た</a:t>
            </a:r>
            <a:r>
              <a:rPr lang="ja-JP" altLang="en-US" b="0" i="0" dirty="0" smtClean="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smtClean="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a:t>
            </a:r>
            <a:r>
              <a:rPr lang="ja-JP" altLang="en-US" b="0" i="0" dirty="0" smtClean="0">
                <a:latin typeface="Meiryo UI" panose="020B0604030504040204" pitchFamily="50" charset="-128"/>
                <a:ea typeface="Meiryo UI" panose="020B0604030504040204" pitchFamily="50" charset="-128"/>
              </a:rPr>
              <a:t>は、</a:t>
            </a:r>
            <a:r>
              <a:rPr lang="ja-JP" altLang="ja-JP" b="0" i="0" dirty="0" smtClean="0">
                <a:latin typeface="Meiryo UI" panose="020B0604030504040204" pitchFamily="50" charset="-128"/>
                <a:ea typeface="Meiryo UI" panose="020B0604030504040204" pitchFamily="50" charset="-128"/>
              </a:rPr>
              <a:t>従来</a:t>
            </a:r>
            <a:r>
              <a:rPr lang="ja-JP" altLang="ja-JP" b="0" i="0" dirty="0">
                <a:latin typeface="Meiryo UI" panose="020B0604030504040204" pitchFamily="50" charset="-128"/>
                <a:ea typeface="Meiryo UI" panose="020B0604030504040204" pitchFamily="50" charset="-128"/>
              </a:rPr>
              <a:t>の緩和分野</a:t>
            </a:r>
            <a:r>
              <a:rPr lang="ja-JP" altLang="ja-JP" b="0" i="0" dirty="0" smtClean="0">
                <a:latin typeface="Meiryo UI" panose="020B0604030504040204" pitchFamily="50" charset="-128"/>
                <a:ea typeface="Meiryo UI" panose="020B0604030504040204" pitchFamily="50" charset="-128"/>
              </a:rPr>
              <a:t>に</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rPr>
              <a:t>適応分野</a:t>
            </a:r>
            <a:r>
              <a:rPr lang="ja-JP" altLang="en-US" b="0" i="0" dirty="0" smtClean="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smtClean="0">
                <a:latin typeface="Meiryo UI" panose="020B0604030504040204" pitchFamily="50" charset="-128"/>
                <a:ea typeface="Meiryo UI" panose="020B0604030504040204" pitchFamily="50" charset="-128"/>
              </a:rPr>
              <a:t>表彰</a:t>
            </a:r>
            <a:r>
              <a:rPr lang="ja-JP" altLang="en-US" b="0" i="0" dirty="0" smtClean="0">
                <a:latin typeface="Meiryo UI" panose="020B0604030504040204" pitchFamily="50" charset="-128"/>
                <a:ea typeface="Meiryo UI" panose="020B0604030504040204" pitchFamily="50" charset="-128"/>
              </a:rPr>
              <a:t>を実施</a:t>
            </a:r>
            <a:r>
              <a:rPr lang="ja-JP" altLang="en-US" b="0" i="0" dirty="0">
                <a:latin typeface="Meiryo UI" panose="020B0604030504040204" pitchFamily="50" charset="-128"/>
                <a:ea typeface="Meiryo UI" panose="020B0604030504040204" pitchFamily="50" charset="-128"/>
              </a:rPr>
              <a:t>し、優れた取組み</a:t>
            </a:r>
            <a:r>
              <a:rPr lang="ja-JP" altLang="en-US" b="0" i="0" dirty="0" smtClean="0">
                <a:latin typeface="Meiryo UI" panose="020B0604030504040204" pitchFamily="50" charset="-128"/>
                <a:ea typeface="Meiryo UI" panose="020B0604030504040204" pitchFamily="50" charset="-128"/>
              </a:rPr>
              <a:t>を</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広く</a:t>
            </a:r>
            <a:r>
              <a:rPr lang="ja-JP" altLang="en-US" b="0" i="0" dirty="0">
                <a:latin typeface="Meiryo UI" panose="020B0604030504040204" pitchFamily="50" charset="-128"/>
                <a:ea typeface="Meiryo UI" panose="020B0604030504040204" pitchFamily="50" charset="-128"/>
              </a:rPr>
              <a:t>周知</a:t>
            </a:r>
            <a:r>
              <a:rPr lang="ja-JP" altLang="en-US" b="0" i="0" dirty="0" smtClean="0">
                <a:latin typeface="Meiryo UI" panose="020B0604030504040204" pitchFamily="50" charset="-128"/>
                <a:ea typeface="Meiryo UI" panose="020B0604030504040204" pitchFamily="50" charset="-128"/>
              </a:rPr>
              <a:t>することで、事業者による積極的な気候変動対策の促進を図ります。</a:t>
            </a:r>
            <a:endParaRPr lang="ja-JP" altLang="ja-JP" b="0" i="0" dirty="0" smtClean="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75F3397D-93A5-437C-B746-957D0B0D8E1F}"/>
              </a:ext>
            </a:extLst>
          </p:cNvPr>
          <p:cNvSpPr/>
          <p:nvPr/>
        </p:nvSpPr>
        <p:spPr>
          <a:xfrm>
            <a:off x="9515743" y="6523453"/>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275223" y="6168318"/>
            <a:ext cx="246364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（）は、適応分野における受賞事業者数</a:t>
            </a:r>
            <a:endParaRPr lang="en-US" altLang="ja-JP" sz="1000" dirty="0" smtClean="0">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48" y="2506934"/>
            <a:ext cx="2460767" cy="1640511"/>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8913" y="2513847"/>
            <a:ext cx="2460767" cy="164051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449" y="2513848"/>
            <a:ext cx="2460767" cy="1640511"/>
          </a:xfrm>
          <a:prstGeom prst="rect">
            <a:avLst/>
          </a:prstGeom>
        </p:spPr>
      </p:pic>
      <p:sp>
        <p:nvSpPr>
          <p:cNvPr id="31" name="テキスト ボックス 30"/>
          <p:cNvSpPr txBox="1"/>
          <p:nvPr/>
        </p:nvSpPr>
        <p:spPr>
          <a:xfrm>
            <a:off x="479835" y="4144211"/>
            <a:ext cx="2606864" cy="553998"/>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J</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フロントリテイリング株式</a:t>
            </a:r>
            <a:r>
              <a:rPr lang="ja-JP" altLang="en-US" sz="1000" dirty="0" smtClean="0">
                <a:latin typeface="Meiryo UI" pitchFamily="50" charset="-128"/>
                <a:ea typeface="Meiryo UI" pitchFamily="50" charset="-128"/>
                <a:cs typeface="Meiryo UI" pitchFamily="50" charset="-128"/>
              </a:rPr>
              <a:t>会社</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大丸心斎橋店様、心斎橋</a:t>
            </a:r>
            <a:r>
              <a:rPr lang="en-US" altLang="ja-JP" sz="1000" dirty="0" smtClean="0">
                <a:latin typeface="Meiryo UI" pitchFamily="50" charset="-128"/>
                <a:ea typeface="Meiryo UI" pitchFamily="50" charset="-128"/>
                <a:cs typeface="Meiryo UI" pitchFamily="50" charset="-128"/>
              </a:rPr>
              <a:t>PARCO</a:t>
            </a:r>
            <a:r>
              <a:rPr lang="ja-JP" altLang="en-US" sz="1000" dirty="0" smtClean="0">
                <a:latin typeface="Meiryo UI" pitchFamily="50" charset="-128"/>
                <a:ea typeface="Meiryo UI" pitchFamily="50" charset="-128"/>
                <a:cs typeface="Meiryo UI" pitchFamily="50" charset="-128"/>
              </a:rPr>
              <a:t>　様　</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3489142" y="4165224"/>
            <a:ext cx="2606864"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　大阪府知事賞受賞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大阪シティバス株式会社　様　</a:t>
            </a:r>
            <a:endParaRPr lang="en-US" altLang="ja-JP" sz="1000" dirty="0" smtClean="0">
              <a:latin typeface="Meiryo UI" pitchFamily="50" charset="-128"/>
              <a:ea typeface="Meiryo UI" pitchFamily="50" charset="-128"/>
              <a:cs typeface="Meiryo UI" pitchFamily="50" charset="-128"/>
            </a:endParaRPr>
          </a:p>
        </p:txBody>
      </p:sp>
      <p:sp>
        <p:nvSpPr>
          <p:cNvPr id="35" name="テキスト ボックス 34"/>
          <p:cNvSpPr txBox="1"/>
          <p:nvPr/>
        </p:nvSpPr>
        <p:spPr>
          <a:xfrm>
            <a:off x="6598279" y="4163766"/>
            <a:ext cx="2606864"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おおさか気候変動対策賞優秀賞・特別賞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受賞のみなさま</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30876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graphicFrame>
        <p:nvGraphicFramePr>
          <p:cNvPr id="23" name="表 22"/>
          <p:cNvGraphicFramePr>
            <a:graphicFrameLocks noGrp="1"/>
          </p:cNvGraphicFramePr>
          <p:nvPr>
            <p:extLst>
              <p:ext uri="{D42A27DB-BD31-4B8C-83A1-F6EECF244321}">
                <p14:modId xmlns:p14="http://schemas.microsoft.com/office/powerpoint/2010/main" val="3814854651"/>
              </p:ext>
            </p:extLst>
          </p:nvPr>
        </p:nvGraphicFramePr>
        <p:xfrm>
          <a:off x="253708" y="3182620"/>
          <a:ext cx="5013555" cy="1112520"/>
        </p:xfrm>
        <a:graphic>
          <a:graphicData uri="http://schemas.openxmlformats.org/drawingml/2006/table">
            <a:tbl>
              <a:tblPr firstRow="1" bandRow="1">
                <a:tableStyleId>{5940675A-B579-460E-94D1-54222C63F5DA}</a:tableStyleId>
              </a:tblPr>
              <a:tblGrid>
                <a:gridCol w="1122873">
                  <a:extLst>
                    <a:ext uri="{9D8B030D-6E8A-4147-A177-3AD203B41FA5}">
                      <a16:colId xmlns:a16="http://schemas.microsoft.com/office/drawing/2014/main" val="3757262113"/>
                    </a:ext>
                  </a:extLst>
                </a:gridCol>
                <a:gridCol w="648447">
                  <a:extLst>
                    <a:ext uri="{9D8B030D-6E8A-4147-A177-3AD203B41FA5}">
                      <a16:colId xmlns:a16="http://schemas.microsoft.com/office/drawing/2014/main" val="346158796"/>
                    </a:ext>
                  </a:extLst>
                </a:gridCol>
                <a:gridCol w="648447">
                  <a:extLst>
                    <a:ext uri="{9D8B030D-6E8A-4147-A177-3AD203B41FA5}">
                      <a16:colId xmlns:a16="http://schemas.microsoft.com/office/drawing/2014/main" val="1555019360"/>
                    </a:ext>
                  </a:extLst>
                </a:gridCol>
                <a:gridCol w="648447">
                  <a:extLst>
                    <a:ext uri="{9D8B030D-6E8A-4147-A177-3AD203B41FA5}">
                      <a16:colId xmlns:a16="http://schemas.microsoft.com/office/drawing/2014/main" val="2622963625"/>
                    </a:ext>
                  </a:extLst>
                </a:gridCol>
                <a:gridCol w="648447">
                  <a:extLst>
                    <a:ext uri="{9D8B030D-6E8A-4147-A177-3AD203B41FA5}">
                      <a16:colId xmlns:a16="http://schemas.microsoft.com/office/drawing/2014/main" val="466284076"/>
                    </a:ext>
                  </a:extLst>
                </a:gridCol>
                <a:gridCol w="648447">
                  <a:extLst>
                    <a:ext uri="{9D8B030D-6E8A-4147-A177-3AD203B41FA5}">
                      <a16:colId xmlns:a16="http://schemas.microsoft.com/office/drawing/2014/main" val="3133944964"/>
                    </a:ext>
                  </a:extLst>
                </a:gridCol>
                <a:gridCol w="648447">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府立学校への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照明の導入</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校</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8,748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rPr>
                        <a:t>3,887</a:t>
                      </a:r>
                      <a:endParaRPr kumimoji="1" lang="ja-JP" altLang="en-US" sz="9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142287" y="295956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295956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82B03643-9BB7-4CC6-B9F2-034967C224C2}"/>
              </a:ext>
            </a:extLst>
          </p:cNvPr>
          <p:cNvSpPr txBox="1"/>
          <p:nvPr/>
        </p:nvSpPr>
        <p:spPr>
          <a:xfrm>
            <a:off x="224702" y="1195724"/>
            <a:ext cx="5572249" cy="1729452"/>
          </a:xfrm>
          <a:prstGeom prst="rect">
            <a:avLst/>
          </a:prstGeom>
          <a:noFill/>
        </p:spPr>
        <p:txBody>
          <a:bodyPr wrap="square" rtlCol="0">
            <a:spAutoFit/>
          </a:bodyPr>
          <a:lstStyle/>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◆大阪府では、府立学校のトイレ等の施設への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p>
        </p:txBody>
      </p:sp>
      <p:sp>
        <p:nvSpPr>
          <p:cNvPr id="24" name="正方形/長方形 23"/>
          <p:cNvSpPr/>
          <p:nvPr/>
        </p:nvSpPr>
        <p:spPr>
          <a:xfrm>
            <a:off x="245717" y="4462867"/>
            <a:ext cx="4078400" cy="5670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3689401" y="702818"/>
            <a:ext cx="494659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128,573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p:txBody>
      </p:sp>
      <p:sp>
        <p:nvSpPr>
          <p:cNvPr id="28" name="テキスト ボックス 27"/>
          <p:cNvSpPr txBox="1"/>
          <p:nvPr/>
        </p:nvSpPr>
        <p:spPr>
          <a:xfrm>
            <a:off x="3691592" y="899455"/>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122,130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664606" y="5304034"/>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937621298"/>
              </p:ext>
            </p:extLst>
          </p:nvPr>
        </p:nvGraphicFramePr>
        <p:xfrm>
          <a:off x="271903" y="5563904"/>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3,875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6,730</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90946" y="5310535"/>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＞道路</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照明・公園照明・市営駐車場場内</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照</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smtClean="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入実績</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1376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行うこと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支援を</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2957112"/>
            <a:ext cx="9180000" cy="292388"/>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制度</a:t>
            </a:r>
            <a:r>
              <a:rPr lang="ja-JP" altLang="en-US" sz="1000" dirty="0">
                <a:solidFill>
                  <a:schemeClr val="tx1"/>
                </a:solidFill>
                <a:latin typeface="Meiryo UI" pitchFamily="50" charset="-128"/>
                <a:ea typeface="Meiryo UI" pitchFamily="50" charset="-128"/>
                <a:cs typeface="Meiryo UI" pitchFamily="50" charset="-128"/>
              </a:rPr>
              <a:t>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利用</a:t>
            </a:r>
            <a:r>
              <a:rPr lang="ja-JP" altLang="en-US" sz="1000" dirty="0">
                <a:solidFill>
                  <a:schemeClr val="tx1"/>
                </a:solidFill>
                <a:latin typeface="Meiryo UI" pitchFamily="50" charset="-128"/>
                <a:ea typeface="Meiryo UI" pitchFamily="50" charset="-128"/>
                <a:cs typeface="Meiryo UI" pitchFamily="50" charset="-128"/>
              </a:rPr>
              <a:t>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a:t>
            </a:r>
            <a:r>
              <a:rPr lang="ja-JP" altLang="en-US" sz="1000" dirty="0" smtClean="0">
                <a:solidFill>
                  <a:schemeClr val="tx1"/>
                </a:solidFill>
                <a:latin typeface="Meiryo UI" pitchFamily="50" charset="-128"/>
                <a:ea typeface="Meiryo UI" pitchFamily="50" charset="-128"/>
                <a:cs typeface="Meiryo UI" pitchFamily="50" charset="-128"/>
              </a:rPr>
              <a:t>非常用</a:t>
            </a:r>
            <a:endParaRPr lang="en-US" altLang="ja-JP" sz="1000" dirty="0" smtClean="0">
              <a:solidFill>
                <a:schemeClr val="tx1"/>
              </a:solidFill>
              <a:latin typeface="Meiryo UI" pitchFamily="50" charset="-128"/>
              <a:ea typeface="Meiryo UI" pitchFamily="50" charset="-128"/>
              <a:cs typeface="Meiryo UI" pitchFamily="50" charset="-128"/>
            </a:endParaRPr>
          </a:p>
          <a:p>
            <a:pPr indent="211138" algn="just"/>
            <a:r>
              <a:rPr lang="ja-JP" altLang="en-US" sz="1000" dirty="0" smtClean="0">
                <a:solidFill>
                  <a:schemeClr val="tx1"/>
                </a:solidFill>
                <a:latin typeface="Meiryo UI" pitchFamily="50" charset="-128"/>
                <a:ea typeface="Meiryo UI" pitchFamily="50" charset="-128"/>
                <a:cs typeface="Meiryo UI" pitchFamily="50" charset="-128"/>
              </a:rPr>
              <a:t> 電気</a:t>
            </a:r>
            <a:r>
              <a:rPr lang="ja-JP" altLang="en-US" sz="1000" dirty="0">
                <a:solidFill>
                  <a:schemeClr val="tx1"/>
                </a:solidFill>
                <a:latin typeface="Meiryo UI" pitchFamily="50" charset="-128"/>
                <a:ea typeface="Meiryo UI" pitchFamily="50" charset="-128"/>
                <a:cs typeface="Meiryo UI" pitchFamily="50" charset="-128"/>
              </a:rPr>
              <a:t>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a:t>
            </a:r>
            <a:r>
              <a:rPr lang="ja-JP" altLang="en-US" sz="1400" dirty="0" smtClean="0">
                <a:latin typeface="Meiryo UI" panose="020B0604030504040204" pitchFamily="50" charset="-128"/>
                <a:ea typeface="Meiryo UI" panose="020B0604030504040204" pitchFamily="50" charset="-128"/>
              </a:rPr>
              <a:t>を調整</a:t>
            </a:r>
            <a:r>
              <a:rPr lang="ja-JP" altLang="en-US" sz="1400" dirty="0">
                <a:latin typeface="Meiryo UI" panose="020B0604030504040204" pitchFamily="50" charset="-128"/>
                <a:ea typeface="Meiryo UI" panose="020B0604030504040204" pitchFamily="50" charset="-128"/>
              </a:rPr>
              <a:t>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rPr>
              <a:t>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a:t>
            </a:r>
            <a:r>
              <a:rPr lang="ja-JP" altLang="en-US" sz="1000" dirty="0" smtClean="0">
                <a:solidFill>
                  <a:schemeClr val="tx1"/>
                </a:solidFill>
                <a:latin typeface="Meiryo UI" pitchFamily="50" charset="-128"/>
                <a:ea typeface="Meiryo UI" pitchFamily="50" charset="-128"/>
                <a:cs typeface="Meiryo UI" pitchFamily="50" charset="-128"/>
              </a:rPr>
              <a:t>検討。</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a:t>
            </a:r>
            <a:r>
              <a:rPr lang="ja-JP" altLang="en-US" sz="1300" dirty="0" smtClean="0">
                <a:latin typeface="Meiryo UI" panose="020B0604030504040204" pitchFamily="50" charset="-128"/>
                <a:ea typeface="Meiryo UI" panose="020B0604030504040204" pitchFamily="50" charset="-128"/>
              </a:rPr>
              <a:t>には電力需要を抑制、</a:t>
            </a:r>
            <a:r>
              <a:rPr lang="ja-JP" altLang="en-US" sz="1300" dirty="0">
                <a:latin typeface="Meiryo UI" panose="020B0604030504040204" pitchFamily="50" charset="-128"/>
                <a:ea typeface="Meiryo UI" panose="020B0604030504040204" pitchFamily="50" charset="-128"/>
              </a:rPr>
              <a:t>再生可能エネルギー</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電力</a:t>
            </a:r>
            <a:r>
              <a:rPr lang="ja-JP" altLang="en-US" sz="1300" dirty="0" smtClean="0">
                <a:latin typeface="Meiryo UI" panose="020B0604030504040204" pitchFamily="50" charset="-128"/>
                <a:ea typeface="Meiryo UI" panose="020B0604030504040204" pitchFamily="50" charset="-128"/>
              </a:rPr>
              <a:t>余剰時には電力需要</a:t>
            </a:r>
            <a:r>
              <a:rPr lang="ja-JP" altLang="en-US" sz="1300" dirty="0">
                <a:latin typeface="Meiryo UI" panose="020B0604030504040204" pitchFamily="50" charset="-128"/>
                <a:ea typeface="Meiryo UI" panose="020B0604030504040204" pitchFamily="50" charset="-128"/>
              </a:rPr>
              <a:t>を創出し、エリア単位における地域のエネルギー需要の平準化に資するエネルギーの面的利用のビジネスモデル構築をめざします。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取引の導入を検討し、ネガワット取引の普及拡大を促進します。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a:t>
            </a:r>
            <a:r>
              <a:rPr lang="ja-JP" altLang="en-US" sz="1000" dirty="0" smtClean="0">
                <a:solidFill>
                  <a:schemeClr val="tx1"/>
                </a:solidFill>
                <a:latin typeface="Meiryo UI" pitchFamily="50" charset="-128"/>
                <a:ea typeface="Meiryo UI" pitchFamily="50" charset="-128"/>
                <a:cs typeface="Meiryo UI" pitchFamily="50" charset="-128"/>
              </a:rPr>
              <a:t>補助⾦</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等の市有</a:t>
            </a:r>
            <a:r>
              <a:rPr lang="ja-JP" altLang="en-US" sz="1000" dirty="0">
                <a:solidFill>
                  <a:schemeClr val="tx1"/>
                </a:solidFill>
                <a:latin typeface="Meiryo UI" pitchFamily="50" charset="-128"/>
                <a:ea typeface="Meiryo UI" pitchFamily="50" charset="-128"/>
                <a:cs typeface="Meiryo UI" pitchFamily="50" charset="-128"/>
              </a:rPr>
              <a:t>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ポテンシャルの推計、調整⼒取引の事業化可能性の調査を実施し、市有施設の既存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設備を</a:t>
            </a:r>
            <a:r>
              <a:rPr lang="ja-JP" altLang="en-US" sz="1000" dirty="0">
                <a:solidFill>
                  <a:schemeClr val="tx1"/>
                </a:solidFill>
                <a:latin typeface="Meiryo UI" pitchFamily="50" charset="-128"/>
                <a:ea typeface="Meiryo UI" pitchFamily="50" charset="-128"/>
                <a:cs typeface="Meiryo UI" pitchFamily="50" charset="-128"/>
              </a:rPr>
              <a:t>活⽤した電⼒需給調整⼒の供出</a:t>
            </a:r>
            <a:r>
              <a:rPr lang="ja-JP" altLang="en-US" sz="1000" dirty="0" smtClean="0">
                <a:solidFill>
                  <a:schemeClr val="tx1"/>
                </a:solidFill>
                <a:latin typeface="Meiryo UI" pitchFamily="50" charset="-128"/>
                <a:ea typeface="Meiryo UI" pitchFamily="50" charset="-128"/>
                <a:cs typeface="Meiryo UI" pitchFamily="50" charset="-128"/>
              </a:rPr>
              <a:t>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a:t>
            </a:r>
            <a:r>
              <a:rPr lang="ja-JP" altLang="en-US" sz="1000" dirty="0" smtClean="0">
                <a:solidFill>
                  <a:schemeClr val="tx1"/>
                </a:solidFill>
                <a:latin typeface="Meiryo UI" pitchFamily="50" charset="-128"/>
                <a:ea typeface="Meiryo UI" pitchFamily="50" charset="-128"/>
                <a:cs typeface="Meiryo UI" pitchFamily="50" charset="-128"/>
              </a:rPr>
              <a:t>あるスキーム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a:t>
            </a:r>
            <a:r>
              <a:rPr lang="ja-JP" altLang="en-US" sz="1000" dirty="0" smtClean="0">
                <a:solidFill>
                  <a:schemeClr val="tx1"/>
                </a:solidFill>
                <a:latin typeface="Meiryo UI" pitchFamily="50" charset="-128"/>
                <a:ea typeface="Meiryo UI" pitchFamily="50" charset="-128"/>
                <a:cs typeface="Meiryo UI" pitchFamily="50" charset="-128"/>
              </a:rPr>
              <a:t>を実施</a:t>
            </a:r>
            <a:r>
              <a:rPr lang="ja-JP" altLang="en-US" sz="1000" dirty="0">
                <a:solidFill>
                  <a:schemeClr val="tx1"/>
                </a:solidFill>
                <a:latin typeface="Meiryo UI" pitchFamily="50" charset="-128"/>
                <a:ea typeface="Meiryo UI" pitchFamily="50" charset="-128"/>
                <a:cs typeface="Meiryo UI" pitchFamily="50" charset="-128"/>
              </a:rPr>
              <a:t>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a:t>
            </a:r>
            <a:r>
              <a:rPr lang="ja-JP" altLang="en-US" sz="1000" dirty="0" smtClean="0">
                <a:solidFill>
                  <a:schemeClr val="tx1"/>
                </a:solidFill>
                <a:latin typeface="Meiryo UI" pitchFamily="50" charset="-128"/>
                <a:ea typeface="Meiryo UI" pitchFamily="50" charset="-128"/>
                <a:cs typeface="Meiryo UI" pitchFamily="50" charset="-128"/>
              </a:rPr>
              <a:t>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民間事業者</a:t>
            </a:r>
            <a:r>
              <a:rPr lang="ja-JP" altLang="en-US" sz="1000" dirty="0" smtClean="0">
                <a:solidFill>
                  <a:schemeClr val="tx1"/>
                </a:solidFill>
                <a:latin typeface="Meiryo UI" pitchFamily="50" charset="-128"/>
                <a:ea typeface="Meiryo UI" pitchFamily="50" charset="-128"/>
                <a:cs typeface="Meiryo UI" pitchFamily="50" charset="-128"/>
              </a:rPr>
              <a:t>と浪速区</a:t>
            </a:r>
            <a:r>
              <a:rPr lang="ja-JP" altLang="en-US" sz="1000" dirty="0">
                <a:solidFill>
                  <a:schemeClr val="tx1"/>
                </a:solidFill>
                <a:latin typeface="Meiryo UI" pitchFamily="50" charset="-128"/>
                <a:ea typeface="Meiryo UI" pitchFamily="50" charset="-128"/>
                <a:cs typeface="Meiryo UI" pitchFamily="50" charset="-128"/>
              </a:rPr>
              <a:t>役所をフィールドとした、デマンドレスポンス指令対応によるデマンド</a:t>
            </a:r>
            <a:r>
              <a:rPr lang="ja-JP" altLang="en-US" sz="1000" dirty="0" smtClean="0">
                <a:solidFill>
                  <a:schemeClr val="tx1"/>
                </a:solidFill>
                <a:latin typeface="Meiryo UI" pitchFamily="50" charset="-128"/>
                <a:ea typeface="Meiryo UI" pitchFamily="50" charset="-128"/>
                <a:cs typeface="Meiryo UI" pitchFamily="50" charset="-128"/>
              </a:rPr>
              <a:t>削減効果</a:t>
            </a:r>
            <a:r>
              <a:rPr lang="ja-JP" altLang="en-US" sz="1000" dirty="0">
                <a:solidFill>
                  <a:schemeClr val="tx1"/>
                </a:solidFill>
                <a:latin typeface="Meiryo UI" pitchFamily="50" charset="-128"/>
                <a:ea typeface="Meiryo UI" pitchFamily="50" charset="-128"/>
                <a:cs typeface="Meiryo UI" pitchFamily="50" charset="-128"/>
              </a:rPr>
              <a:t>の検証等を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a:t>
            </a:r>
            <a:r>
              <a:rPr lang="ja-JP" altLang="en-US" sz="1000" dirty="0" smtClean="0">
                <a:solidFill>
                  <a:schemeClr val="tx1"/>
                </a:solidFill>
                <a:latin typeface="Meiryo UI" pitchFamily="50" charset="-128"/>
                <a:ea typeface="Meiryo UI" pitchFamily="50" charset="-128"/>
                <a:cs typeface="Meiryo UI" pitchFamily="50" charset="-128"/>
              </a:rPr>
              <a:t>を生野区</a:t>
            </a:r>
            <a:r>
              <a:rPr lang="ja-JP" altLang="en-US" sz="1000" dirty="0">
                <a:solidFill>
                  <a:schemeClr val="tx1"/>
                </a:solidFill>
                <a:latin typeface="Meiryo UI" pitchFamily="50" charset="-128"/>
                <a:ea typeface="Meiryo UI" pitchFamily="50" charset="-128"/>
                <a:cs typeface="Meiryo UI" pitchFamily="50" charset="-128"/>
              </a:rPr>
              <a:t>役所に導入し、需給</a:t>
            </a:r>
            <a:r>
              <a:rPr lang="ja-JP" altLang="en-US" sz="1000" dirty="0" smtClean="0">
                <a:solidFill>
                  <a:schemeClr val="tx1"/>
                </a:solidFill>
                <a:latin typeface="Meiryo UI" pitchFamily="50" charset="-128"/>
                <a:ea typeface="Meiryo UI" pitchFamily="50" charset="-128"/>
                <a:cs typeface="Meiryo UI" pitchFamily="50" charset="-128"/>
              </a:rPr>
              <a:t>調整の</a:t>
            </a:r>
            <a:r>
              <a:rPr lang="ja-JP" altLang="en-US" sz="1000" dirty="0">
                <a:solidFill>
                  <a:schemeClr val="tx1"/>
                </a:solidFill>
                <a:latin typeface="Meiryo UI" pitchFamily="50" charset="-128"/>
                <a:ea typeface="Meiryo UI" pitchFamily="50" charset="-128"/>
                <a:cs typeface="Meiryo UI" pitchFamily="50" charset="-128"/>
              </a:rPr>
              <a:t>効果検証を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ja-JP" altLang="en-US" sz="1000" dirty="0">
              <a:solidFill>
                <a:schemeClr val="tx1"/>
              </a:solidFill>
              <a:latin typeface="Meiryo UI" pitchFamily="50" charset="-128"/>
              <a:ea typeface="Meiryo UI" pitchFamily="50" charset="-128"/>
              <a:cs typeface="Meiryo UI" pitchFamily="50" charset="-128"/>
            </a:endParaRP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a:t>
            </a:r>
            <a:r>
              <a:rPr lang="ja-JP" altLang="en-US" sz="1300" dirty="0" smtClean="0">
                <a:latin typeface="Meiryo UI" panose="020B0604030504040204" pitchFamily="50" charset="-128"/>
                <a:ea typeface="Meiryo UI" panose="020B0604030504040204" pitchFamily="50" charset="-128"/>
              </a:rPr>
              <a:t>蓄電池から</a:t>
            </a:r>
            <a:r>
              <a:rPr lang="ja-JP" altLang="en-US" sz="1300" dirty="0">
                <a:latin typeface="Meiryo UI" panose="020B0604030504040204" pitchFamily="50" charset="-128"/>
                <a:ea typeface="Meiryo UI" panose="020B0604030504040204" pitchFamily="50" charset="-128"/>
              </a:rPr>
              <a:t>市有</a:t>
            </a:r>
            <a:r>
              <a:rPr lang="ja-JP" altLang="en-US" sz="1300" dirty="0" smtClean="0">
                <a:latin typeface="Meiryo UI" panose="020B0604030504040204" pitchFamily="50" charset="-128"/>
                <a:ea typeface="Meiryo UI" panose="020B0604030504040204" pitchFamily="50" charset="-128"/>
              </a:rPr>
              <a:t>施設へ</a:t>
            </a:r>
            <a:r>
              <a:rPr lang="ja-JP" altLang="en-US" sz="1300" dirty="0">
                <a:latin typeface="Meiryo UI" panose="020B0604030504040204" pitchFamily="50" charset="-128"/>
                <a:ea typeface="Meiryo UI" panose="020B0604030504040204" pitchFamily="50" charset="-128"/>
              </a:rPr>
              <a:t>電力供給することや太陽光発電の余剰電力を電気自動車に充電するといった電力需給調整を行います。また、屋外</a:t>
            </a:r>
            <a:r>
              <a:rPr lang="ja-JP" altLang="en-US" sz="1300" dirty="0" smtClean="0">
                <a:latin typeface="Meiryo UI" panose="020B0604030504040204" pitchFamily="50" charset="-128"/>
                <a:ea typeface="Meiryo UI" panose="020B0604030504040204" pitchFamily="50" charset="-128"/>
              </a:rPr>
              <a:t>で電化</a:t>
            </a:r>
            <a:r>
              <a:rPr lang="ja-JP" altLang="en-US" sz="1300" dirty="0">
                <a:latin typeface="Meiryo UI" panose="020B0604030504040204" pitchFamily="50" charset="-128"/>
                <a:ea typeface="Meiryo UI" panose="020B0604030504040204" pitchFamily="50" charset="-128"/>
              </a:rPr>
              <a:t>製品を使用できるように電気自動車</a:t>
            </a:r>
            <a:r>
              <a:rPr lang="ja-JP" altLang="en-US" sz="1300" dirty="0" smtClean="0">
                <a:latin typeface="Meiryo UI" panose="020B0604030504040204" pitchFamily="50" charset="-128"/>
                <a:ea typeface="Meiryo UI" panose="020B0604030504040204" pitchFamily="50" charset="-128"/>
              </a:rPr>
              <a:t>から給電する</a:t>
            </a:r>
            <a:r>
              <a:rPr lang="ja-JP" altLang="en-US" sz="1300" dirty="0">
                <a:latin typeface="Meiryo UI" panose="020B0604030504040204" pitchFamily="50" charset="-128"/>
                <a:ea typeface="Meiryo UI" panose="020B0604030504040204" pitchFamily="50" charset="-128"/>
              </a:rPr>
              <a:t>など</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2021</a:t>
            </a:r>
            <a:r>
              <a:rPr lang="ja-JP" altLang="en-US" sz="1300" dirty="0" smtClean="0">
                <a:latin typeface="Meiryo UI" panose="020B0604030504040204" pitchFamily="50" charset="-128"/>
                <a:ea typeface="Meiryo UI" panose="020B0604030504040204" pitchFamily="50" charset="-128"/>
              </a:rPr>
              <a:t>年度</a:t>
            </a:r>
            <a:r>
              <a:rPr lang="ja-JP" altLang="en-US" sz="1300" dirty="0">
                <a:latin typeface="Meiryo UI" panose="020B0604030504040204" pitchFamily="50" charset="-128"/>
                <a:ea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rPr>
              <a:t>生野区</a:t>
            </a:r>
            <a:r>
              <a:rPr lang="ja-JP" altLang="en-US" sz="1300" dirty="0">
                <a:latin typeface="Meiryo UI" panose="020B0604030504040204" pitchFamily="50" charset="-128"/>
                <a:ea typeface="Meiryo UI" panose="020B0604030504040204" pitchFamily="50" charset="-128"/>
              </a:rPr>
              <a:t>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a:t>
            </a:r>
            <a:r>
              <a:rPr lang="ja-JP" altLang="en-US" sz="1300" dirty="0" smtClean="0">
                <a:latin typeface="Meiryo UI" panose="020B0604030504040204" pitchFamily="50" charset="-128"/>
                <a:ea typeface="Meiryo UI" panose="020B0604030504040204" pitchFamily="50" charset="-128"/>
              </a:rPr>
              <a:t>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smtClean="0">
                <a:latin typeface="Meiryo UI" panose="020B0604030504040204" pitchFamily="50" charset="-128"/>
                <a:ea typeface="Meiryo UI" panose="020B0604030504040204" pitchFamily="50" charset="-128"/>
              </a:rPr>
              <a:t>◆さらに、この効果</a:t>
            </a:r>
            <a:r>
              <a:rPr lang="ja-JP" altLang="en-US" sz="1300" dirty="0">
                <a:latin typeface="Meiryo UI" panose="020B0604030504040204" pitchFamily="50" charset="-128"/>
                <a:ea typeface="Meiryo UI" panose="020B0604030504040204" pitchFamily="50" charset="-128"/>
              </a:rPr>
              <a:t>を広めることで市民・事業者での導入を促進</a:t>
            </a:r>
            <a:r>
              <a:rPr lang="ja-JP" altLang="en-US" sz="1300" dirty="0" smtClean="0">
                <a:latin typeface="Meiryo UI" panose="020B0604030504040204" pitchFamily="50" charset="-128"/>
                <a:ea typeface="Meiryo UI" panose="020B0604030504040204" pitchFamily="50" charset="-128"/>
              </a:rPr>
              <a:t>し、</a:t>
            </a:r>
            <a:r>
              <a:rPr lang="ja-JP" altLang="en-US" sz="1300" dirty="0">
                <a:latin typeface="Meiryo UI" panose="020B0604030504040204" pitchFamily="50" charset="-128"/>
                <a:ea typeface="Meiryo UI" panose="020B0604030504040204" pitchFamily="50" charset="-128"/>
              </a:rPr>
              <a:t>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a:t>
            </a:r>
            <a:r>
              <a:rPr lang="ja-JP" altLang="en-US" sz="1000" dirty="0" smtClean="0">
                <a:solidFill>
                  <a:schemeClr val="tx1"/>
                </a:solidFill>
                <a:latin typeface="Meiryo UI" panose="020B0604030504040204" pitchFamily="50" charset="-128"/>
                <a:ea typeface="Meiryo UI" panose="020B0604030504040204" pitchFamily="50" charset="-128"/>
              </a:rPr>
              <a:t>あります。</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6665280" y="1337204"/>
            <a:ext cx="969545" cy="434125"/>
          </a:xfrm>
          <a:prstGeom prst="rect">
            <a:avLst/>
          </a:prstGeom>
        </p:spPr>
      </p:pic>
      <p:pic>
        <p:nvPicPr>
          <p:cNvPr id="28" name="図 2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11379" y="959571"/>
            <a:ext cx="679203" cy="822368"/>
          </a:xfrm>
          <a:prstGeom prst="rect">
            <a:avLst/>
          </a:prstGeom>
        </p:spPr>
      </p:pic>
      <p:sp>
        <p:nvSpPr>
          <p:cNvPr id="30" name="テキスト ボックス 29"/>
          <p:cNvSpPr txBox="1"/>
          <p:nvPr/>
        </p:nvSpPr>
        <p:spPr>
          <a:xfrm>
            <a:off x="6539954" y="1805643"/>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31" name="テキスト ボックス 30"/>
          <p:cNvSpPr txBox="1"/>
          <p:nvPr/>
        </p:nvSpPr>
        <p:spPr>
          <a:xfrm>
            <a:off x="8475911" y="1744025"/>
            <a:ext cx="1386918"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a:t>
            </a:r>
            <a:r>
              <a:rPr lang="ja-JP" altLang="en-US" sz="1200" dirty="0" smtClean="0">
                <a:latin typeface="Meiryo UI" panose="020B0604030504040204" pitchFamily="50" charset="-128"/>
                <a:ea typeface="Meiryo UI" panose="020B0604030504040204" pitchFamily="50" charset="-128"/>
              </a:rPr>
              <a:t>施設への給電</a:t>
            </a:r>
            <a:endParaRPr lang="ja-JP" altLang="en-US" sz="1200" dirty="0">
              <a:latin typeface="Meiryo UI" panose="020B0604030504040204" pitchFamily="50" charset="-128"/>
              <a:ea typeface="Meiryo UI" panose="020B0604030504040204" pitchFamily="50" charset="-128"/>
            </a:endParaRPr>
          </a:p>
        </p:txBody>
      </p:sp>
      <p:sp>
        <p:nvSpPr>
          <p:cNvPr id="5" name="稲妻 4"/>
          <p:cNvSpPr/>
          <p:nvPr/>
        </p:nvSpPr>
        <p:spPr>
          <a:xfrm rot="9714989">
            <a:off x="7701470" y="3015141"/>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7862528" y="2124846"/>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099843" y="2363302"/>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32" name="稲妻 31"/>
          <p:cNvSpPr/>
          <p:nvPr/>
        </p:nvSpPr>
        <p:spPr>
          <a:xfrm rot="9464051">
            <a:off x="8189542" y="1521856"/>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336357" y="3341074"/>
            <a:ext cx="1204176"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避難所での給電</a:t>
            </a:r>
          </a:p>
        </p:txBody>
      </p:sp>
      <p:pic>
        <p:nvPicPr>
          <p:cNvPr id="38" name="図 3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84269" y="2942657"/>
            <a:ext cx="441488" cy="441488"/>
          </a:xfrm>
          <a:prstGeom prst="rect">
            <a:avLst/>
          </a:prstGeom>
        </p:spPr>
      </p:pic>
      <p:sp>
        <p:nvSpPr>
          <p:cNvPr id="39" name="下矢印 38"/>
          <p:cNvSpPr/>
          <p:nvPr/>
        </p:nvSpPr>
        <p:spPr>
          <a:xfrm>
            <a:off x="7881977" y="3603289"/>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119292" y="3863779"/>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43" name="図 4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6665319" y="2773595"/>
            <a:ext cx="969545" cy="434125"/>
          </a:xfrm>
          <a:prstGeom prst="rect">
            <a:avLst/>
          </a:prstGeom>
        </p:spPr>
      </p:pic>
      <p:sp>
        <p:nvSpPr>
          <p:cNvPr id="44" name="テキスト ボックス 43"/>
          <p:cNvSpPr txBox="1"/>
          <p:nvPr/>
        </p:nvSpPr>
        <p:spPr>
          <a:xfrm>
            <a:off x="6539993" y="3242034"/>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9506EEF7-01DD-4990-82BD-B139F97A72FD}"/>
              </a:ext>
            </a:extLst>
          </p:cNvPr>
          <p:cNvSpPr/>
          <p:nvPr/>
        </p:nvSpPr>
        <p:spPr>
          <a:xfrm>
            <a:off x="289519" y="3507679"/>
            <a:ext cx="5041909" cy="40011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sp>
        <p:nvSpPr>
          <p:cNvPr id="40" name="Rectangle 3">
            <a:extLst>
              <a:ext uri="{FF2B5EF4-FFF2-40B4-BE49-F238E27FC236}">
                <a16:creationId xmlns:a16="http://schemas.microsoft.com/office/drawing/2014/main" id="{1F422D12-09F5-41D5-B89B-EFB774775D0A}"/>
              </a:ext>
            </a:extLst>
          </p:cNvPr>
          <p:cNvSpPr>
            <a:spLocks noChangeArrowheads="1"/>
          </p:cNvSpPr>
          <p:nvPr/>
        </p:nvSpPr>
        <p:spPr bwMode="auto">
          <a:xfrm>
            <a:off x="814867" y="6018595"/>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電気自動車</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9" name="図 8" descr="駐車した車  自動的に生成された説明">
            <a:extLst>
              <a:ext uri="{FF2B5EF4-FFF2-40B4-BE49-F238E27FC236}">
                <a16:creationId xmlns:a16="http://schemas.microsoft.com/office/drawing/2014/main" id="{A2C5D4A7-431C-48D9-9CEF-6AD71E56E6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1"/>
          <a:stretch/>
        </p:blipFill>
        <p:spPr>
          <a:xfrm>
            <a:off x="328060" y="4235119"/>
            <a:ext cx="3592286" cy="1740999"/>
          </a:xfrm>
          <a:prstGeom prst="rect">
            <a:avLst/>
          </a:prstGeom>
        </p:spPr>
      </p:pic>
      <p:sp>
        <p:nvSpPr>
          <p:cNvPr id="41" name="Rectangle 3">
            <a:extLst>
              <a:ext uri="{FF2B5EF4-FFF2-40B4-BE49-F238E27FC236}">
                <a16:creationId xmlns:a16="http://schemas.microsoft.com/office/drawing/2014/main" id="{0E78F8B2-F5ED-4523-B13E-B25E3615C510}"/>
              </a:ext>
            </a:extLst>
          </p:cNvPr>
          <p:cNvSpPr>
            <a:spLocks noChangeArrowheads="1"/>
          </p:cNvSpPr>
          <p:nvPr/>
        </p:nvSpPr>
        <p:spPr bwMode="auto">
          <a:xfrm>
            <a:off x="6633367" y="6027339"/>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可搬式給電装置を</a:t>
            </a:r>
            <a:r>
              <a:rPr kumimoji="1" lang="ja-JP" altLang="en-US"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用いて電気</a:t>
            </a:r>
            <a:r>
              <a:rPr lang="ja-JP" altLang="en-US" sz="1100" dirty="0" smtClean="0">
                <a:latin typeface="Meiryo UI" panose="020B0604030504040204" pitchFamily="50" charset="-128"/>
                <a:ea typeface="Meiryo UI" panose="020B0604030504040204" pitchFamily="50" charset="-128"/>
                <a:cs typeface="ＭＳ Ｐゴシック" pitchFamily="50" charset="-128"/>
              </a:rPr>
              <a:t>自動車から給電</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630587" y="4235119"/>
            <a:ext cx="2918012" cy="1723887"/>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7634" y="4235119"/>
            <a:ext cx="2329411" cy="1747059"/>
          </a:xfrm>
          <a:prstGeom prst="rect">
            <a:avLst/>
          </a:prstGeom>
        </p:spPr>
      </p:pic>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4127634" y="6034813"/>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6" name="正方形/長方形 45"/>
          <p:cNvSpPr/>
          <p:nvPr/>
        </p:nvSpPr>
        <p:spPr>
          <a:xfrm>
            <a:off x="4023989" y="4048986"/>
            <a:ext cx="2536699" cy="2205617"/>
          </a:xfrm>
          <a:prstGeom prst="rect">
            <a:avLst/>
          </a:prstGeom>
          <a:noFill/>
          <a:ln w="12700">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49" name="図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1764" y="791680"/>
            <a:ext cx="520363" cy="445778"/>
          </a:xfrm>
          <a:prstGeom prst="rect">
            <a:avLst/>
          </a:prstGeom>
        </p:spPr>
      </p:pic>
      <p:pic>
        <p:nvPicPr>
          <p:cNvPr id="52" name="図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0861" y="2569174"/>
            <a:ext cx="1000388" cy="742788"/>
          </a:xfrm>
          <a:prstGeom prst="rect">
            <a:avLst/>
          </a:prstGeom>
        </p:spPr>
      </p:pic>
      <p:pic>
        <p:nvPicPr>
          <p:cNvPr id="53" name="図 52">
            <a:extLst>
              <a:ext uri="{FF2B5EF4-FFF2-40B4-BE49-F238E27FC236}">
                <a16:creationId xmlns:a16="http://schemas.microsoft.com/office/drawing/2014/main" id="{A2AAD2CE-A684-426E-BF64-9EC503E9C9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2999" y="2344247"/>
            <a:ext cx="519810" cy="560442"/>
          </a:xfrm>
          <a:prstGeom prst="rect">
            <a:avLst/>
          </a:prstGeom>
        </p:spPr>
      </p:pic>
      <p:sp>
        <p:nvSpPr>
          <p:cNvPr id="54" name="テキスト ボックス 53"/>
          <p:cNvSpPr txBox="1"/>
          <p:nvPr/>
        </p:nvSpPr>
        <p:spPr>
          <a:xfrm>
            <a:off x="8190307" y="1269924"/>
            <a:ext cx="646331"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充放電</a:t>
            </a:r>
            <a:endParaRPr lang="ja-JP" altLang="en-US" sz="12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744542" y="2786140"/>
            <a:ext cx="492443"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放電</a:t>
            </a:r>
            <a:endParaRPr lang="ja-JP" altLang="en-US" sz="12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456068" y="2461702"/>
            <a:ext cx="954107"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停電時＞</a:t>
            </a:r>
            <a:endParaRPr lang="ja-JP" altLang="en-US" sz="12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844025" y="629585"/>
            <a:ext cx="954107"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太陽光発電</a:t>
            </a:r>
            <a:endParaRPr lang="ja-JP" altLang="en-US" sz="1200" dirty="0">
              <a:latin typeface="Meiryo UI" panose="020B0604030504040204" pitchFamily="50" charset="-128"/>
              <a:ea typeface="Meiryo UI" panose="020B0604030504040204" pitchFamily="50" charset="-128"/>
            </a:endParaRPr>
          </a:p>
        </p:txBody>
      </p:sp>
      <p:pic>
        <p:nvPicPr>
          <p:cNvPr id="58" name="Picture 2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3532" y="1311735"/>
            <a:ext cx="397691" cy="548640"/>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p:cNvSpPr txBox="1"/>
          <p:nvPr/>
        </p:nvSpPr>
        <p:spPr>
          <a:xfrm>
            <a:off x="7654491" y="1794011"/>
            <a:ext cx="797013" cy="276999"/>
          </a:xfrm>
          <a:prstGeom prst="rect">
            <a:avLst/>
          </a:prstGeom>
          <a:noFill/>
        </p:spPr>
        <p:txBody>
          <a:bodyPr wrap="none" rtlCol="0">
            <a:spAutoFit/>
          </a:bodyPr>
          <a:lstStyle/>
          <a:p>
            <a:r>
              <a:rPr lang="en-US" altLang="ja-JP" sz="1200" dirty="0" smtClean="0">
                <a:latin typeface="Meiryo UI" panose="020B0604030504040204" pitchFamily="50" charset="-128"/>
                <a:ea typeface="Meiryo UI" panose="020B0604030504040204" pitchFamily="50" charset="-128"/>
              </a:rPr>
              <a:t>V2X</a:t>
            </a:r>
            <a:r>
              <a:rPr lang="ja-JP" altLang="en-US" sz="1200" dirty="0" smtClean="0">
                <a:latin typeface="Meiryo UI" panose="020B0604030504040204" pitchFamily="50" charset="-128"/>
                <a:ea typeface="Meiryo UI" panose="020B0604030504040204" pitchFamily="50" charset="-128"/>
              </a:rPr>
              <a:t>設備</a:t>
            </a:r>
            <a:endParaRPr lang="ja-JP" altLang="en-US" sz="1200" dirty="0">
              <a:latin typeface="Meiryo UI" panose="020B0604030504040204" pitchFamily="50" charset="-128"/>
              <a:ea typeface="Meiryo UI" panose="020B0604030504040204" pitchFamily="50" charset="-128"/>
            </a:endParaRPr>
          </a:p>
        </p:txBody>
      </p:sp>
      <p:sp>
        <p:nvSpPr>
          <p:cNvPr id="60" name="稲妻 59"/>
          <p:cNvSpPr/>
          <p:nvPr/>
        </p:nvSpPr>
        <p:spPr>
          <a:xfrm rot="9714989">
            <a:off x="7236135" y="1513522"/>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304796" y="1259283"/>
            <a:ext cx="492443"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sp>
        <p:nvSpPr>
          <p:cNvPr id="62" name="テキスト ボックス 61"/>
          <p:cNvSpPr txBox="1"/>
          <p:nvPr/>
        </p:nvSpPr>
        <p:spPr>
          <a:xfrm>
            <a:off x="6456068" y="1025311"/>
            <a:ext cx="954107"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rPr>
              <a:t>＜平常時＞</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7506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499582" y="834601"/>
            <a:ext cx="8906836" cy="568183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584822" y="947984"/>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3220886" y="1006610"/>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381000" y="263770"/>
            <a:ext cx="2276308" cy="448615"/>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3231" tIns="33231" rIns="33231" bIns="3323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43260" indent="-243260" algn="ctr" fontAlgn="auto">
              <a:spcBef>
                <a:spcPts val="0"/>
              </a:spcBef>
              <a:spcAft>
                <a:spcPts val="0"/>
              </a:spcAft>
            </a:pPr>
            <a:r>
              <a:rPr lang="ja-JP" altLang="en-US" sz="1477" b="1" dirty="0">
                <a:solidFill>
                  <a:prstClr val="white"/>
                </a:solidFill>
                <a:latin typeface="Meiryo UI" panose="020B0604030504040204" pitchFamily="50" charset="-128"/>
                <a:ea typeface="Meiryo UI" panose="020B0604030504040204" pitchFamily="50" charset="-128"/>
              </a:rPr>
              <a:t>①</a:t>
            </a:r>
            <a:r>
              <a:rPr lang="en-US" altLang="ja-JP" sz="1477" b="1" dirty="0">
                <a:solidFill>
                  <a:prstClr val="white"/>
                </a:solidFill>
                <a:latin typeface="Meiryo UI" panose="020B0604030504040204" pitchFamily="50" charset="-128"/>
                <a:ea typeface="Meiryo UI" panose="020B0604030504040204" pitchFamily="50" charset="-128"/>
              </a:rPr>
              <a:t>	</a:t>
            </a:r>
            <a:r>
              <a:rPr lang="ja-JP" altLang="en-US" sz="1477" b="1" dirty="0">
                <a:solidFill>
                  <a:prstClr val="white"/>
                </a:solidFill>
                <a:latin typeface="Meiryo UI" panose="020B0604030504040204" pitchFamily="50" charset="-128"/>
                <a:ea typeface="Meiryo UI" panose="020B0604030504040204" pitchFamily="50" charset="-128"/>
              </a:rPr>
              <a:t>再生可能エネルギー</a:t>
            </a:r>
          </a:p>
        </p:txBody>
      </p:sp>
      <p:sp>
        <p:nvSpPr>
          <p:cNvPr id="36" name="Text Box 2"/>
          <p:cNvSpPr txBox="1">
            <a:spLocks noChangeArrowheads="1"/>
          </p:cNvSpPr>
          <p:nvPr/>
        </p:nvSpPr>
        <p:spPr bwMode="auto">
          <a:xfrm>
            <a:off x="2670600" y="263770"/>
            <a:ext cx="2276308" cy="448615"/>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3231" tIns="33231" rIns="33231" bIns="3323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43260" indent="-243260" algn="ctr" fontAlgn="auto">
              <a:spcBef>
                <a:spcPts val="0"/>
              </a:spcBef>
              <a:spcAft>
                <a:spcPts val="0"/>
              </a:spcAft>
            </a:pPr>
            <a:r>
              <a:rPr lang="ja-JP" altLang="en-US" sz="1477" b="1" dirty="0">
                <a:solidFill>
                  <a:prstClr val="white"/>
                </a:solidFill>
                <a:latin typeface="Meiryo UI" panose="020B0604030504040204" pitchFamily="50" charset="-128"/>
                <a:ea typeface="Meiryo UI" panose="020B0604030504040204" pitchFamily="50" charset="-128"/>
              </a:rPr>
              <a:t>②</a:t>
            </a:r>
            <a:r>
              <a:rPr lang="en-US" altLang="ja-JP" sz="1477" b="1" dirty="0">
                <a:solidFill>
                  <a:prstClr val="white"/>
                </a:solidFill>
                <a:latin typeface="Meiryo UI" panose="020B0604030504040204" pitchFamily="50" charset="-128"/>
                <a:ea typeface="Meiryo UI" panose="020B0604030504040204" pitchFamily="50" charset="-128"/>
              </a:rPr>
              <a:t>	</a:t>
            </a:r>
            <a:r>
              <a:rPr lang="ja-JP" altLang="en-US" sz="1477"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59646" y="263770"/>
            <a:ext cx="2276308" cy="448615"/>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3231" tIns="33231" rIns="33231" bIns="3323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43260" indent="-243260" algn="ctr" fontAlgn="auto">
              <a:spcBef>
                <a:spcPts val="0"/>
              </a:spcBef>
              <a:spcAft>
                <a:spcPts val="0"/>
              </a:spcAft>
            </a:pPr>
            <a:r>
              <a:rPr lang="ja-JP" altLang="en-US" sz="1477"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248692" y="263770"/>
            <a:ext cx="2276308" cy="448615"/>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3231" tIns="33231" rIns="33231" bIns="3323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43260" indent="-243260" algn="ctr" fontAlgn="auto">
              <a:spcBef>
                <a:spcPts val="0"/>
              </a:spcBef>
              <a:spcAft>
                <a:spcPts val="0"/>
              </a:spcAft>
            </a:pPr>
            <a:r>
              <a:rPr lang="ja-JP" altLang="en-US" sz="1477" b="1" dirty="0">
                <a:solidFill>
                  <a:prstClr val="white"/>
                </a:solidFill>
                <a:latin typeface="Meiryo UI" panose="020B0604030504040204" pitchFamily="50" charset="-128"/>
                <a:ea typeface="Meiryo UI" panose="020B0604030504040204" pitchFamily="50" charset="-128"/>
              </a:rPr>
              <a:t>④</a:t>
            </a:r>
            <a:r>
              <a:rPr lang="en-US" altLang="ja-JP" sz="1477" b="1" dirty="0">
                <a:solidFill>
                  <a:prstClr val="white"/>
                </a:solidFill>
                <a:latin typeface="Meiryo UI" panose="020B0604030504040204" pitchFamily="50" charset="-128"/>
                <a:ea typeface="Meiryo UI" panose="020B0604030504040204" pitchFamily="50" charset="-128"/>
              </a:rPr>
              <a:t>	</a:t>
            </a:r>
            <a:r>
              <a:rPr lang="ja-JP" altLang="en-US" sz="1477"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2" name="円/楕円 30">
            <a:extLst>
              <a:ext uri="{FF2B5EF4-FFF2-40B4-BE49-F238E27FC236}">
                <a16:creationId xmlns:a16="http://schemas.microsoft.com/office/drawing/2014/main" id="{89EA0B58-92CB-4390-BEC5-09007DCF8583}"/>
              </a:ext>
            </a:extLst>
          </p:cNvPr>
          <p:cNvSpPr/>
          <p:nvPr/>
        </p:nvSpPr>
        <p:spPr>
          <a:xfrm>
            <a:off x="9223769" y="6302346"/>
            <a:ext cx="265846" cy="265846"/>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015" b="1">
                <a:solidFill>
                  <a:schemeClr val="bg1"/>
                </a:solidFill>
                <a:latin typeface="Meiryo UI" panose="020B0604030504040204" pitchFamily="50" charset="-128"/>
                <a:ea typeface="Meiryo UI" panose="020B0604030504040204" pitchFamily="50" charset="-128"/>
              </a:rPr>
              <a:t>47</a:t>
            </a:fld>
            <a:endParaRPr lang="en-US" altLang="ja-JP" sz="1015"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389460" y="402921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52" y="4497549"/>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95762" y="2633421"/>
            <a:ext cx="2043815" cy="1366504"/>
          </a:xfrm>
          <a:prstGeom prst="rect">
            <a:avLst/>
          </a:prstGeom>
        </p:spPr>
      </p:pic>
      <p:sp>
        <p:nvSpPr>
          <p:cNvPr id="28" name="テキスト ボックス 27"/>
          <p:cNvSpPr txBox="1"/>
          <p:nvPr/>
        </p:nvSpPr>
        <p:spPr>
          <a:xfrm>
            <a:off x="978373" y="6019127"/>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665374" y="6055448"/>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539619" y="4497549"/>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584821" y="1481577"/>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66427" y="2867217"/>
            <a:ext cx="3557343" cy="2825246"/>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923" dirty="0">
                <a:solidFill>
                  <a:schemeClr val="tx1"/>
                </a:solidFill>
                <a:latin typeface="Meiryo UI" pitchFamily="50" charset="-128"/>
                <a:ea typeface="Meiryo UI" pitchFamily="50" charset="-128"/>
                <a:cs typeface="Meiryo UI" pitchFamily="50" charset="-128"/>
              </a:rPr>
              <a:t>（大阪府）</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2017</a:t>
            </a:r>
            <a:r>
              <a:rPr lang="ja-JP" altLang="en-US" sz="923" dirty="0">
                <a:solidFill>
                  <a:schemeClr val="tx1"/>
                </a:solidFill>
                <a:latin typeface="Meiryo UI" pitchFamily="50" charset="-128"/>
                <a:ea typeface="Meiryo UI" pitchFamily="50" charset="-128"/>
                <a:cs typeface="Meiryo UI" pitchFamily="50" charset="-128"/>
              </a:rPr>
              <a:t>年度実績＞</a:t>
            </a:r>
            <a:r>
              <a:rPr lang="en-US" altLang="ja-JP" sz="923" dirty="0">
                <a:solidFill>
                  <a:schemeClr val="tx1"/>
                </a:solidFill>
                <a:latin typeface="Meiryo UI" pitchFamily="50" charset="-128"/>
                <a:ea typeface="Meiryo UI" pitchFamily="50" charset="-128"/>
                <a:cs typeface="Meiryo UI" pitchFamily="50" charset="-128"/>
              </a:rPr>
              <a:t/>
            </a:r>
            <a:br>
              <a:rPr lang="en-US" altLang="ja-JP" sz="923" dirty="0">
                <a:solidFill>
                  <a:schemeClr val="tx1"/>
                </a:solidFill>
                <a:latin typeface="Meiryo UI" pitchFamily="50" charset="-128"/>
                <a:ea typeface="Meiryo UI" pitchFamily="50" charset="-128"/>
                <a:cs typeface="Meiryo UI" pitchFamily="50" charset="-128"/>
              </a:rPr>
            </a:br>
            <a:r>
              <a:rPr lang="ja-JP" altLang="en-US" sz="923" dirty="0">
                <a:solidFill>
                  <a:schemeClr val="tx1"/>
                </a:solidFill>
                <a:latin typeface="Meiryo UI" pitchFamily="50" charset="-128"/>
                <a:ea typeface="Meiryo UI" pitchFamily="50" charset="-128"/>
                <a:cs typeface="Meiryo UI" pitchFamily="50" charset="-128"/>
              </a:rPr>
              <a:t>・地球温暖化防止活動推進員に対する研修会：４回</a:t>
            </a:r>
            <a:r>
              <a:rPr lang="en-US" altLang="ja-JP" sz="738" dirty="0">
                <a:solidFill>
                  <a:schemeClr val="tx1"/>
                </a:solidFill>
                <a:latin typeface="Meiryo UI" pitchFamily="50" charset="-128"/>
                <a:ea typeface="Meiryo UI" pitchFamily="50" charset="-128"/>
                <a:cs typeface="Meiryo UI" pitchFamily="50" charset="-128"/>
              </a:rPr>
              <a:t>※</a:t>
            </a:r>
            <a:r>
              <a:rPr lang="ja-JP" altLang="en-US" sz="738" dirty="0">
                <a:solidFill>
                  <a:schemeClr val="tx1"/>
                </a:solidFill>
                <a:latin typeface="Meiryo UI" pitchFamily="50" charset="-128"/>
                <a:ea typeface="Meiryo UI" pitchFamily="50" charset="-128"/>
                <a:cs typeface="Meiryo UI" pitchFamily="50" charset="-128"/>
              </a:rPr>
              <a:t>１</a:t>
            </a:r>
            <a:endParaRPr lang="en-US" altLang="ja-JP" sz="738"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923" dirty="0">
                <a:solidFill>
                  <a:schemeClr val="tx1"/>
                </a:solidFill>
                <a:latin typeface="Meiryo UI" pitchFamily="50" charset="-128"/>
                <a:ea typeface="Meiryo UI" pitchFamily="50" charset="-128"/>
                <a:cs typeface="Meiryo UI" pitchFamily="50" charset="-128"/>
              </a:rPr>
              <a:t>5,883</a:t>
            </a:r>
            <a:r>
              <a:rPr lang="ja-JP" altLang="en-US" sz="923" dirty="0">
                <a:solidFill>
                  <a:schemeClr val="tx1"/>
                </a:solidFill>
                <a:latin typeface="Meiryo UI" pitchFamily="50" charset="-128"/>
                <a:ea typeface="Meiryo UI" pitchFamily="50" charset="-128"/>
                <a:cs typeface="Meiryo UI" pitchFamily="50" charset="-128"/>
              </a:rPr>
              <a:t>世帯</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a:t>
            </a:r>
            <a:r>
              <a:rPr lang="zh-TW" altLang="en-US" sz="923" dirty="0">
                <a:solidFill>
                  <a:schemeClr val="tx1"/>
                </a:solidFill>
                <a:latin typeface="Meiryo UI" pitchFamily="50" charset="-128"/>
                <a:ea typeface="Meiryo UI" pitchFamily="50" charset="-128"/>
                <a:cs typeface="Meiryo UI" pitchFamily="50" charset="-128"/>
              </a:rPr>
              <a:t>地球温暖化防止活動推進員</a:t>
            </a:r>
            <a:r>
              <a:rPr lang="ja-JP" altLang="en-US" sz="923" dirty="0">
                <a:solidFill>
                  <a:schemeClr val="tx1"/>
                </a:solidFill>
                <a:latin typeface="Meiryo UI" pitchFamily="50" charset="-128"/>
                <a:ea typeface="Meiryo UI" pitchFamily="50" charset="-128"/>
                <a:cs typeface="Meiryo UI" pitchFamily="50" charset="-128"/>
              </a:rPr>
              <a:t>の出前講座参加：３校（３名）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2018</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738" dirty="0">
                <a:solidFill>
                  <a:schemeClr val="tx1"/>
                </a:solidFill>
                <a:latin typeface="Meiryo UI" pitchFamily="50" charset="-128"/>
                <a:ea typeface="Meiryo UI" pitchFamily="50" charset="-128"/>
                <a:cs typeface="Meiryo UI" pitchFamily="50" charset="-128"/>
              </a:rPr>
              <a:t>※</a:t>
            </a:r>
            <a:r>
              <a:rPr lang="ja-JP" altLang="en-US" sz="738" dirty="0">
                <a:solidFill>
                  <a:schemeClr val="tx1"/>
                </a:solidFill>
                <a:latin typeface="Meiryo UI" pitchFamily="50" charset="-128"/>
                <a:ea typeface="Meiryo UI" pitchFamily="50" charset="-128"/>
                <a:cs typeface="Meiryo UI" pitchFamily="50" charset="-128"/>
              </a:rPr>
              <a:t>１</a:t>
            </a:r>
            <a:endParaRPr lang="en-US" altLang="ja-JP" sz="738"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2019</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2020</a:t>
            </a:r>
            <a:r>
              <a:rPr lang="ja-JP" altLang="en-US" sz="923" dirty="0">
                <a:solidFill>
                  <a:schemeClr val="tx1"/>
                </a:solidFill>
                <a:latin typeface="Meiryo UI" pitchFamily="50" charset="-128"/>
                <a:ea typeface="Meiryo UI" pitchFamily="50" charset="-128"/>
                <a:cs typeface="Meiryo UI" pitchFamily="50" charset="-128"/>
              </a:rPr>
              <a:t>年度実績＞</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923" dirty="0">
              <a:solidFill>
                <a:schemeClr val="tx1"/>
              </a:solidFill>
              <a:latin typeface="Meiryo UI" pitchFamily="50" charset="-128"/>
              <a:ea typeface="Meiryo UI" pitchFamily="50" charset="-128"/>
              <a:cs typeface="Meiryo UI" pitchFamily="50" charset="-128"/>
            </a:endParaRPr>
          </a:p>
          <a:p>
            <a:pPr marL="80599" indent="-80599"/>
            <a:r>
              <a:rPr lang="ja-JP" altLang="en-US" sz="923" dirty="0">
                <a:solidFill>
                  <a:schemeClr val="tx1"/>
                </a:solidFill>
                <a:latin typeface="Meiryo UI" pitchFamily="50" charset="-128"/>
                <a:ea typeface="Meiryo UI" pitchFamily="50" charset="-128"/>
                <a:cs typeface="Meiryo UI" pitchFamily="50" charset="-128"/>
              </a:rPr>
              <a:t>＜</a:t>
            </a:r>
            <a:r>
              <a:rPr lang="en-US" altLang="ja-JP" sz="923" dirty="0">
                <a:solidFill>
                  <a:schemeClr val="tx1"/>
                </a:solidFill>
                <a:latin typeface="Meiryo UI" pitchFamily="50" charset="-128"/>
                <a:ea typeface="Meiryo UI" pitchFamily="50" charset="-128"/>
                <a:cs typeface="Meiryo UI" pitchFamily="50" charset="-128"/>
              </a:rPr>
              <a:t>2021</a:t>
            </a:r>
            <a:r>
              <a:rPr lang="ja-JP" altLang="en-US" sz="923"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923"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923" dirty="0">
                <a:solidFill>
                  <a:schemeClr val="tx1"/>
                </a:solidFill>
                <a:latin typeface="Meiryo UI" pitchFamily="50" charset="-128"/>
                <a:ea typeface="Meiryo UI" pitchFamily="50" charset="-128"/>
                <a:cs typeface="Meiryo UI" pitchFamily="50" charset="-128"/>
              </a:rPr>
              <a:t>5</a:t>
            </a:r>
            <a:r>
              <a:rPr lang="ja-JP" altLang="en-US" sz="923" dirty="0">
                <a:solidFill>
                  <a:schemeClr val="tx1"/>
                </a:solidFill>
                <a:latin typeface="Meiryo UI" pitchFamily="50" charset="-128"/>
                <a:ea typeface="Meiryo UI" pitchFamily="50" charset="-128"/>
                <a:cs typeface="Meiryo UI" pitchFamily="50" charset="-128"/>
              </a:rPr>
              <a:t>回</a:t>
            </a:r>
            <a:r>
              <a:rPr lang="en-US" altLang="ja-JP" sz="700" dirty="0">
                <a:solidFill>
                  <a:schemeClr val="tx1"/>
                </a:solidFill>
                <a:latin typeface="Meiryo UI" pitchFamily="50" charset="-128"/>
                <a:ea typeface="Meiryo UI" pitchFamily="50" charset="-128"/>
                <a:cs typeface="Meiryo UI" pitchFamily="50" charset="-128"/>
              </a:rPr>
              <a:t>※2</a:t>
            </a:r>
            <a:endParaRPr lang="en-US" altLang="ja-JP" sz="923"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5779737" y="5130503"/>
            <a:ext cx="3001143" cy="461665"/>
          </a:xfrm>
          <a:prstGeom prst="rect">
            <a:avLst/>
          </a:prstGeom>
          <a:noFill/>
        </p:spPr>
        <p:txBody>
          <a:bodyPr wrap="non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44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21978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5" y="4025312"/>
            <a:ext cx="7704000" cy="10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大阪市では、家庭からの温室効果ガス排出量を削減し、一人ひとりの環境問題に関する理解を深め、自ら実践行動</a:t>
            </a:r>
            <a:r>
              <a:rPr lang="ja-JP" altLang="en-US" b="0" i="0" dirty="0" smtClean="0">
                <a:latin typeface="Meiryo UI" pitchFamily="50" charset="-128"/>
                <a:ea typeface="Meiryo UI" pitchFamily="50" charset="-128"/>
                <a:cs typeface="Meiryo UI" pitchFamily="50" charset="-128"/>
              </a:rPr>
              <a:t>できる</a:t>
            </a:r>
            <a:r>
              <a:rPr lang="ja-JP" altLang="en-US" b="0" i="0" dirty="0">
                <a:latin typeface="Meiryo UI" pitchFamily="50" charset="-128"/>
                <a:ea typeface="Meiryo UI" pitchFamily="50" charset="-128"/>
                <a:cs typeface="Meiryo UI" pitchFamily="50" charset="-128"/>
              </a:rPr>
              <a:t>意識を育むため</a:t>
            </a:r>
            <a:r>
              <a:rPr lang="ja-JP" altLang="en-US" b="0" i="0" dirty="0" smtClean="0">
                <a:latin typeface="Meiryo UI" pitchFamily="50" charset="-128"/>
                <a:ea typeface="Meiryo UI" pitchFamily="50" charset="-128"/>
                <a:cs typeface="Meiryo UI" pitchFamily="50" charset="-128"/>
              </a:rPr>
              <a:t>、普段</a:t>
            </a:r>
            <a:r>
              <a:rPr lang="ja-JP" altLang="en-US" b="0" i="0" dirty="0">
                <a:latin typeface="Meiryo UI" pitchFamily="50" charset="-128"/>
                <a:ea typeface="Meiryo UI" pitchFamily="50" charset="-128"/>
                <a:cs typeface="Meiryo UI" pitchFamily="50" charset="-128"/>
              </a:rPr>
              <a:t>の生活の中で取り組むことができる環境保全に関する知識を身につける講座やイベントの実施</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なにわエコ会議」と連携した普及啓発</a:t>
            </a:r>
            <a:r>
              <a:rPr lang="ja-JP" altLang="en-US" b="0" i="0" dirty="0" smtClean="0">
                <a:latin typeface="Meiryo UI" pitchFamily="50" charset="-128"/>
                <a:ea typeface="Meiryo UI" pitchFamily="50" charset="-128"/>
                <a:cs typeface="Meiryo UI" pitchFamily="50" charset="-128"/>
              </a:rPr>
              <a:t>活動等</a:t>
            </a:r>
            <a:r>
              <a:rPr lang="ja-JP" altLang="en-US" b="0" i="0" dirty="0">
                <a:latin typeface="Meiryo UI" pitchFamily="50" charset="-128"/>
                <a:ea typeface="Meiryo UI" pitchFamily="50" charset="-128"/>
                <a:cs typeface="Meiryo UI" pitchFamily="50" charset="-128"/>
              </a:rPr>
              <a:t>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487595" y="500250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8059463" y="2890172"/>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20805" y="3073834"/>
            <a:ext cx="7704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en-US" b="0" i="0" dirty="0">
                <a:latin typeface="Meiryo UI" pitchFamily="50" charset="-128"/>
                <a:ea typeface="Meiryo UI" pitchFamily="50" charset="-128"/>
                <a:cs typeface="Meiryo UI" pitchFamily="50" charset="-128"/>
              </a:rPr>
              <a:t>民間企業と連携し、大阪市立の小学校の全児童へ子ども向け環境情報紙「エコチル」を８月を除き毎月配布し、</a:t>
            </a:r>
            <a:r>
              <a:rPr lang="ja-JP" altLang="en-US" b="0" i="0" dirty="0">
                <a:latin typeface="Meiryo UI" panose="020B0604030504040204" pitchFamily="50" charset="-128"/>
                <a:ea typeface="Meiryo UI" panose="020B0604030504040204" pitchFamily="50" charset="-128"/>
              </a:rPr>
              <a:t>地球環境問題やエネルギーについて理解を深めるとともに、学校や家庭など日常生活の中でエコライフの浸透を図っています。</a:t>
            </a:r>
            <a:r>
              <a:rPr lang="ja-JP" altLang="en-US" b="0" i="0" dirty="0">
                <a:latin typeface="Meiryo UI" pitchFamily="50" charset="-128"/>
                <a:ea typeface="Meiryo UI" pitchFamily="50" charset="-128"/>
                <a:cs typeface="Meiryo UI" pitchFamily="50" charset="-128"/>
              </a:rPr>
              <a:t>また、大阪市の環境施策について広く市民に周知するため</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52348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大阪市では、地球温暖化、生物多様性、ごみ減量、都市環境保全など、持続可能な社会づくりに向けた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環境教育の充実に向け、小中学校の授業で使用するための副読本「おおさか環境科」を作成しています。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3111427953"/>
              </p:ext>
            </p:extLst>
          </p:nvPr>
        </p:nvGraphicFramePr>
        <p:xfrm>
          <a:off x="762210" y="5236464"/>
          <a:ext cx="5310865" cy="1432560"/>
        </p:xfrm>
        <a:graphic>
          <a:graphicData uri="http://schemas.openxmlformats.org/drawingml/2006/table">
            <a:tbl>
              <a:tblPr firstRow="1" bandRow="1">
                <a:tableStyleId>{5940675A-B579-460E-94D1-54222C63F5DA}</a:tableStyleId>
              </a:tblPr>
              <a:tblGrid>
                <a:gridCol w="1427180">
                  <a:extLst>
                    <a:ext uri="{9D8B030D-6E8A-4147-A177-3AD203B41FA5}">
                      <a16:colId xmlns:a16="http://schemas.microsoft.com/office/drawing/2014/main" val="3757262113"/>
                    </a:ext>
                  </a:extLst>
                </a:gridCol>
                <a:gridCol w="735405">
                  <a:extLst>
                    <a:ext uri="{9D8B030D-6E8A-4147-A177-3AD203B41FA5}">
                      <a16:colId xmlns:a16="http://schemas.microsoft.com/office/drawing/2014/main" val="1555019360"/>
                    </a:ext>
                  </a:extLst>
                </a:gridCol>
                <a:gridCol w="735405">
                  <a:extLst>
                    <a:ext uri="{9D8B030D-6E8A-4147-A177-3AD203B41FA5}">
                      <a16:colId xmlns:a16="http://schemas.microsoft.com/office/drawing/2014/main" val="4015490920"/>
                    </a:ext>
                  </a:extLst>
                </a:gridCol>
                <a:gridCol w="735405">
                  <a:extLst>
                    <a:ext uri="{9D8B030D-6E8A-4147-A177-3AD203B41FA5}">
                      <a16:colId xmlns:a16="http://schemas.microsoft.com/office/drawing/2014/main" val="69189745"/>
                    </a:ext>
                  </a:extLst>
                </a:gridCol>
                <a:gridCol w="735405">
                  <a:extLst>
                    <a:ext uri="{9D8B030D-6E8A-4147-A177-3AD203B41FA5}">
                      <a16:colId xmlns:a16="http://schemas.microsoft.com/office/drawing/2014/main" val="189663947"/>
                    </a:ext>
                  </a:extLst>
                </a:gridCol>
                <a:gridCol w="942065">
                  <a:extLst>
                    <a:ext uri="{9D8B030D-6E8A-4147-A177-3AD203B41FA5}">
                      <a16:colId xmlns:a16="http://schemas.microsoft.com/office/drawing/2014/main" val="2669058858"/>
                    </a:ext>
                  </a:extLst>
                </a:gridCol>
              </a:tblGrid>
              <a:tr h="224548">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a:t>
                      </a:r>
                      <a:r>
                        <a:rPr kumimoji="1" lang="ja-JP" altLang="en-US" sz="1000" dirty="0" smtClean="0">
                          <a:solidFill>
                            <a:schemeClr val="tx1"/>
                          </a:solidFill>
                          <a:latin typeface="Meiryo UI" panose="020B0604030504040204" pitchFamily="50" charset="-128"/>
                          <a:ea typeface="Meiryo UI" panose="020B0604030504040204" pitchFamily="50" charset="-128"/>
                        </a:rPr>
                        <a:t>講座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77</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smtClean="0">
                          <a:solidFill>
                            <a:schemeClr val="tx1"/>
                          </a:solidFill>
                          <a:latin typeface="Meiryo UI" panose="020B0604030504040204" pitchFamily="50" charset="-128"/>
                          <a:ea typeface="Meiryo UI" panose="020B0604030504040204" pitchFamily="50" charset="-128"/>
                        </a:rPr>
                        <a:t>約</a:t>
                      </a:r>
                      <a:r>
                        <a:rPr kumimoji="1" lang="en-US" altLang="ja-JP" sz="1000" strike="noStrike" dirty="0" smtClean="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202957">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noFill/>
                  </a:tcPr>
                </a:tc>
                <a:tc>
                  <a:txBody>
                    <a:bodyPr/>
                    <a:lstStyle/>
                    <a:p>
                      <a:pPr algn="ctr"/>
                      <a:r>
                        <a:rPr lang="en-US" altLang="ja-JP" sz="1000" dirty="0" smtClean="0">
                          <a:solidFill>
                            <a:schemeClr val="tx1"/>
                          </a:solidFill>
                          <a:latin typeface="Meiryo UI"/>
                          <a:ea typeface="Meiryo UI"/>
                        </a:rPr>
                        <a:t>(※1)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(※1)</a:t>
            </a:r>
            <a:r>
              <a:rPr lang="ja-JP" altLang="en-US" sz="1000" dirty="0" smtClean="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(※2)</a:t>
            </a:r>
            <a:r>
              <a:rPr lang="ja-JP" altLang="en-US" sz="1000" dirty="0" smtClean="0">
                <a:latin typeface="Meiryo UI"/>
                <a:ea typeface="Meiryo UI"/>
                <a:cs typeface="Meiryo UI" pitchFamily="50" charset="-128"/>
              </a:rPr>
              <a:t>オンライン</a:t>
            </a:r>
            <a:r>
              <a:rPr lang="ja-JP" altLang="en-US" sz="1000" dirty="0">
                <a:latin typeface="Meiryo UI"/>
                <a:ea typeface="Meiryo UI"/>
                <a:cs typeface="Meiryo UI" pitchFamily="50" charset="-128"/>
              </a:rPr>
              <a:t>からの</a:t>
            </a:r>
            <a:r>
              <a:rPr lang="ja-JP" altLang="en-US" sz="1000" dirty="0" smtClean="0">
                <a:latin typeface="Meiryo UI"/>
                <a:ea typeface="Meiryo UI"/>
                <a:cs typeface="Meiryo UI" pitchFamily="50" charset="-128"/>
              </a:rPr>
              <a:t>参加</a:t>
            </a:r>
            <a:endParaRPr lang="en-US" altLang="ja-JP" sz="1000" dirty="0" smtClean="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a:t>
            </a:r>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5,332</a:t>
            </a:r>
            <a:endParaRPr lang="ja-JP" dirty="0">
              <a:latin typeface="Meiryo UI"/>
              <a:ea typeface="Meiryo UI"/>
            </a:endParaRPr>
          </a:p>
        </p:txBody>
      </p:sp>
      <p:pic>
        <p:nvPicPr>
          <p:cNvPr id="5" name="図 4"/>
          <p:cNvPicPr>
            <a:picLocks noChangeAspect="1"/>
          </p:cNvPicPr>
          <p:nvPr/>
        </p:nvPicPr>
        <p:blipFill>
          <a:blip r:embed="rId2"/>
          <a:stretch>
            <a:fillRect/>
          </a:stretch>
        </p:blipFill>
        <p:spPr>
          <a:xfrm>
            <a:off x="8096173" y="3164616"/>
            <a:ext cx="1375271" cy="1937426"/>
          </a:xfrm>
          <a:prstGeom prst="rect">
            <a:avLst/>
          </a:prstGeom>
        </p:spPr>
      </p:pic>
      <p:sp>
        <p:nvSpPr>
          <p:cNvPr id="30" name="テキスト ボックス 34"/>
          <p:cNvSpPr txBox="1"/>
          <p:nvPr/>
        </p:nvSpPr>
        <p:spPr>
          <a:xfrm>
            <a:off x="8069414" y="5196825"/>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エコチル大阪版</a:t>
            </a:r>
            <a:endParaRPr lang="ja-JP" altLang="en-US" sz="1100" dirty="0">
              <a:solidFill>
                <a:prstClr val="black"/>
              </a:solidFill>
              <a:latin typeface="Meiryo UI" pitchFamily="50" charset="-128"/>
              <a:ea typeface="Meiryo UI" pitchFamily="50" charset="-128"/>
              <a:cs typeface="Meiryo UI"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3672718194"/>
              </p:ext>
            </p:extLst>
          </p:nvPr>
        </p:nvGraphicFramePr>
        <p:xfrm>
          <a:off x="1236967" y="2011795"/>
          <a:ext cx="457335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20.800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19,000</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18,800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05915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6,463</a:t>
            </a:r>
            <a:r>
              <a:rPr lang="ja-JP" altLang="en-US" sz="1200" dirty="0">
                <a:latin typeface="Meiryo UI" pitchFamily="50" charset="-128"/>
                <a:ea typeface="Meiryo UI" pitchFamily="50" charset="-128"/>
                <a:cs typeface="Meiryo UI" pitchFamily="50" charset="-128"/>
              </a:rPr>
              <a:t>千円）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a:t>
            </a:r>
            <a:r>
              <a:rPr lang="ja-JP" altLang="en-US" sz="1200" dirty="0">
                <a:latin typeface="Meiryo UI" pitchFamily="50" charset="-128"/>
                <a:ea typeface="Meiryo UI" pitchFamily="50" charset="-128"/>
                <a:cs typeface="Meiryo UI" pitchFamily="50" charset="-128"/>
              </a:rPr>
              <a:t>環境科のみ</a:t>
            </a:r>
          </a:p>
        </p:txBody>
      </p:sp>
      <p:pic>
        <p:nvPicPr>
          <p:cNvPr id="38" name="図 37"/>
          <p:cNvPicPr>
            <a:picLocks noChangeAspect="1"/>
          </p:cNvPicPr>
          <p:nvPr/>
        </p:nvPicPr>
        <p:blipFill rotWithShape="1">
          <a:blip r:embed="rId3" cstate="print">
            <a:extLst>
              <a:ext uri="{28A0092B-C50C-407E-A947-70E740481C1C}">
                <a14:useLocalDpi xmlns:a14="http://schemas.microsoft.com/office/drawing/2010/main" val="0"/>
              </a:ext>
            </a:extLst>
          </a:blip>
          <a:srcRect l="937" t="267"/>
          <a:stretch/>
        </p:blipFill>
        <p:spPr>
          <a:xfrm>
            <a:off x="8096173" y="769202"/>
            <a:ext cx="1439713" cy="2039389"/>
          </a:xfrm>
          <a:prstGeom prst="rect">
            <a:avLst/>
          </a:prstGeom>
        </p:spPr>
      </p:pic>
    </p:spTree>
    <p:extLst>
      <p:ext uri="{BB962C8B-B14F-4D97-AF65-F5344CB8AC3E}">
        <p14:creationId xmlns:p14="http://schemas.microsoft.com/office/powerpoint/2010/main" val="18138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C7EF76FE-6AE8-483C-A5C3-1B16DCBE7F41}"/>
              </a:ext>
            </a:extLst>
          </p:cNvPr>
          <p:cNvGraphicFramePr/>
          <p:nvPr>
            <p:extLst>
              <p:ext uri="{D42A27DB-BD31-4B8C-83A1-F6EECF244321}">
                <p14:modId xmlns:p14="http://schemas.microsoft.com/office/powerpoint/2010/main" val="654377514"/>
              </p:ext>
            </p:extLst>
          </p:nvPr>
        </p:nvGraphicFramePr>
        <p:xfrm>
          <a:off x="206519" y="3796145"/>
          <a:ext cx="4843469" cy="29704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グラフ 23">
            <a:extLst>
              <a:ext uri="{FF2B5EF4-FFF2-40B4-BE49-F238E27FC236}">
                <a16:creationId xmlns:a16="http://schemas.microsoft.com/office/drawing/2014/main" id="{D453DF0E-8C15-433C-AD28-991A269D66E8}"/>
              </a:ext>
            </a:extLst>
          </p:cNvPr>
          <p:cNvGraphicFramePr>
            <a:graphicFrameLocks/>
          </p:cNvGraphicFramePr>
          <p:nvPr>
            <p:extLst>
              <p:ext uri="{D42A27DB-BD31-4B8C-83A1-F6EECF244321}">
                <p14:modId xmlns:p14="http://schemas.microsoft.com/office/powerpoint/2010/main" val="202712011"/>
              </p:ext>
            </p:extLst>
          </p:nvPr>
        </p:nvGraphicFramePr>
        <p:xfrm>
          <a:off x="445673" y="678243"/>
          <a:ext cx="4516437" cy="30070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5256436" y="678243"/>
          <a:ext cx="4720135" cy="3007065"/>
        </p:xfrm>
        <a:graphic>
          <a:graphicData uri="http://schemas.openxmlformats.org/drawingml/2006/chart">
            <c:chart xmlns:c="http://schemas.openxmlformats.org/drawingml/2006/chart" xmlns:r="http://schemas.openxmlformats.org/officeDocument/2006/relationships" r:id="rId4"/>
          </a:graphicData>
        </a:graphic>
      </p:graphicFrame>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881156" y="3337820"/>
            <a:ext cx="3891056"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a:t>
            </a:r>
            <a:r>
              <a:rPr lang="ja-JP" altLang="en-US" dirty="0" smtClean="0">
                <a:latin typeface="Meiryo UI" panose="020B0604030504040204" pitchFamily="50" charset="-128"/>
                <a:ea typeface="Meiryo UI" panose="020B0604030504040204" pitchFamily="50" charset="-128"/>
              </a:rPr>
              <a:t>前年度から</a:t>
            </a:r>
            <a:r>
              <a:rPr lang="ja-JP" altLang="en-US" dirty="0">
                <a:latin typeface="Meiryo UI" panose="020B0604030504040204" pitchFamily="50" charset="-128"/>
                <a:ea typeface="Meiryo UI" panose="020B0604030504040204" pitchFamily="50" charset="-128"/>
              </a:rPr>
              <a:t>約６万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862617" y="3253182"/>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府内総生産の増加及びエネルギー使用量の減少により、前年度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から</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ポイント改善</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13" name="テキスト ボックス 1"/>
          <p:cNvSpPr txBox="1"/>
          <p:nvPr/>
        </p:nvSpPr>
        <p:spPr>
          <a:xfrm>
            <a:off x="776645" y="6336162"/>
            <a:ext cx="399556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法による再生可能エネルギー電気の買取量の増加及び府域の</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エネルギー使用量の減少により、</a:t>
            </a:r>
            <a:r>
              <a:rPr lang="ja-JP" altLang="en-US" dirty="0" smtClean="0">
                <a:latin typeface="Meiryo UI" panose="020B0604030504040204" pitchFamily="50" charset="-128"/>
                <a:ea typeface="Meiryo UI" panose="020B0604030504040204" pitchFamily="50" charset="-128"/>
              </a:rPr>
              <a:t>前年度から２ポイント増加</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8814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458844" y="790799"/>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9" name="テキスト ボックス 18"/>
          <p:cNvSpPr txBox="1"/>
          <p:nvPr/>
        </p:nvSpPr>
        <p:spPr>
          <a:xfrm>
            <a:off x="4514825" y="390060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a:t>
            </a:r>
            <a:r>
              <a:rPr lang="ja-JP" altLang="en-US" sz="1200" dirty="0" smtClean="0">
                <a:latin typeface="Meiryo UI" panose="020B0604030504040204" pitchFamily="50" charset="-128"/>
                <a:ea typeface="Meiryo UI" panose="020B0604030504040204" pitchFamily="50" charset="-128"/>
              </a:rPr>
              <a:t>設置・導入</a:t>
            </a:r>
            <a:r>
              <a:rPr lang="ja-JP" altLang="en-US" sz="1200" dirty="0">
                <a:latin typeface="Meiryo UI" panose="020B0604030504040204" pitchFamily="50" charset="-128"/>
                <a:ea typeface="Meiryo UI" panose="020B0604030504040204" pitchFamily="50" charset="-128"/>
              </a:rPr>
              <a:t>されている、太陽光発電、燃料電池</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合計を表しています。</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a:t>
            </a:r>
            <a:r>
              <a:rPr lang="ja-JP" altLang="en-US" sz="1200" dirty="0" smtClean="0">
                <a:latin typeface="Meiryo UI" panose="020B0604030504040204" pitchFamily="50" charset="-128"/>
                <a:ea typeface="Meiryo UI" panose="020B0604030504040204" pitchFamily="50" charset="-128"/>
              </a:rPr>
              <a:t>府内総生産を産出するために使用したエネルギーの量を示して</a:t>
            </a:r>
            <a:r>
              <a:rPr lang="ja-JP" altLang="en-US" sz="1200" dirty="0">
                <a:latin typeface="Meiryo UI" panose="020B0604030504040204" pitchFamily="50" charset="-128"/>
                <a:ea typeface="Meiryo UI" panose="020B0604030504040204" pitchFamily="50" charset="-128"/>
              </a:rPr>
              <a:t>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495376645"/>
      </p:ext>
    </p:extLst>
  </p:cSld>
  <p:clrMapOvr>
    <a:masterClrMapping/>
  </p:clrMapOvr>
  <p:extLst mod="1">
    <p:ext uri="{6950BFC3-D8DA-4A85-94F7-54DA5524770B}">
      <p188:commentRel xmlns:p188="http://schemas.microsoft.com/office/powerpoint/2018/8/main" xmlns="" r:id="rId5"/>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17985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665301"/>
            <a:ext cx="682830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787600" y="560956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lgn="just"/>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1877315678"/>
              </p:ext>
            </p:extLst>
          </p:nvPr>
        </p:nvGraphicFramePr>
        <p:xfrm>
          <a:off x="5018888" y="5876237"/>
          <a:ext cx="4460954" cy="791444"/>
        </p:xfrm>
        <a:graphic>
          <a:graphicData uri="http://schemas.openxmlformats.org/drawingml/2006/table">
            <a:tbl>
              <a:tblPr firstRow="1" bandRow="1">
                <a:tableStyleId>{10A1B5D5-9B99-4C35-A422-299274C87663}</a:tableStyleId>
              </a:tblPr>
              <a:tblGrid>
                <a:gridCol w="1710259">
                  <a:extLst>
                    <a:ext uri="{9D8B030D-6E8A-4147-A177-3AD203B41FA5}">
                      <a16:colId xmlns:a16="http://schemas.microsoft.com/office/drawing/2014/main" val="4157149271"/>
                    </a:ext>
                  </a:extLst>
                </a:gridCol>
                <a:gridCol w="517805">
                  <a:extLst>
                    <a:ext uri="{9D8B030D-6E8A-4147-A177-3AD203B41FA5}">
                      <a16:colId xmlns:a16="http://schemas.microsoft.com/office/drawing/2014/main" val="2473046998"/>
                    </a:ext>
                  </a:extLst>
                </a:gridCol>
                <a:gridCol w="552938">
                  <a:extLst>
                    <a:ext uri="{9D8B030D-6E8A-4147-A177-3AD203B41FA5}">
                      <a16:colId xmlns:a16="http://schemas.microsoft.com/office/drawing/2014/main" val="1741013166"/>
                    </a:ext>
                  </a:extLst>
                </a:gridCol>
                <a:gridCol w="563925">
                  <a:extLst>
                    <a:ext uri="{9D8B030D-6E8A-4147-A177-3AD203B41FA5}">
                      <a16:colId xmlns:a16="http://schemas.microsoft.com/office/drawing/2014/main" val="187186515"/>
                    </a:ext>
                  </a:extLst>
                </a:gridCol>
                <a:gridCol w="543243">
                  <a:extLst>
                    <a:ext uri="{9D8B030D-6E8A-4147-A177-3AD203B41FA5}">
                      <a16:colId xmlns:a16="http://schemas.microsoft.com/office/drawing/2014/main" val="753647153"/>
                    </a:ext>
                  </a:extLst>
                </a:gridCol>
                <a:gridCol w="572784">
                  <a:extLst>
                    <a:ext uri="{9D8B030D-6E8A-4147-A177-3AD203B41FA5}">
                      <a16:colId xmlns:a16="http://schemas.microsoft.com/office/drawing/2014/main" val="1763244540"/>
                    </a:ext>
                  </a:extLst>
                </a:gridCol>
              </a:tblGrid>
              <a:tr h="3442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2017</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2044553"/>
                  </a:ext>
                </a:extLst>
              </a:tr>
              <a:tr h="425684">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回</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en-US" altLang="ja-JP" sz="1800" dirty="0" smtClean="0">
                        <a:solidFill>
                          <a:schemeClr val="tx1"/>
                        </a:solidFill>
                        <a:latin typeface="+mn-lt"/>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4</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109088"/>
                  </a:ext>
                </a:extLst>
              </a:tr>
            </a:tbl>
          </a:graphicData>
        </a:graphic>
      </p:graphicFrame>
    </p:spTree>
    <p:extLst>
      <p:ext uri="{BB962C8B-B14F-4D97-AF65-F5344CB8AC3E}">
        <p14:creationId xmlns:p14="http://schemas.microsoft.com/office/powerpoint/2010/main" val="218465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292209" y="1411476"/>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◆大阪市</a:t>
            </a:r>
            <a:r>
              <a:rPr lang="ja-JP" altLang="en-US" b="0" i="0" dirty="0">
                <a:latin typeface="Meiryo UI" pitchFamily="50" charset="-128"/>
                <a:ea typeface="Meiryo UI" pitchFamily="50" charset="-128"/>
                <a:cs typeface="Meiryo UI" pitchFamily="50" charset="-128"/>
              </a:rPr>
              <a:t>は、水素で走る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に</a:t>
            </a:r>
            <a:r>
              <a:rPr lang="ja-JP" altLang="en-US" b="0" i="0" dirty="0">
                <a:latin typeface="Meiryo UI" pitchFamily="50" charset="-128"/>
                <a:ea typeface="Meiryo UI" pitchFamily="50" charset="-128"/>
                <a:cs typeface="Meiryo UI" pitchFamily="50" charset="-128"/>
              </a:rPr>
              <a:t>向けた水素エネルギーの可能性や、燃料電池自動車の環境性能・給電機能などの魅力を発信していきます。</a:t>
            </a:r>
          </a:p>
        </p:txBody>
      </p:sp>
      <p:sp>
        <p:nvSpPr>
          <p:cNvPr id="20" name="テキスト ボックス 19"/>
          <p:cNvSpPr txBox="1"/>
          <p:nvPr/>
        </p:nvSpPr>
        <p:spPr>
          <a:xfrm>
            <a:off x="4805706" y="4348377"/>
            <a:ext cx="705605" cy="246222"/>
          </a:xfrm>
          <a:prstGeom prst="rect">
            <a:avLst/>
          </a:prstGeom>
          <a:noFill/>
        </p:spPr>
        <p:txBody>
          <a:bodyPr wrap="square" rtlCol="0">
            <a:spAutoFit/>
          </a:bodyPr>
          <a:lstStyle/>
          <a:p>
            <a:pPr marL="87313" indent="-87313"/>
            <a:r>
              <a:rPr lang="ja-JP" altLang="en-US" sz="1000" dirty="0">
                <a:solidFill>
                  <a:srgbClr val="FF0000"/>
                </a:solidFill>
                <a:latin typeface="Meiryo UI" pitchFamily="50" charset="-128"/>
                <a:ea typeface="Meiryo UI" pitchFamily="50" charset="-128"/>
                <a:cs typeface="Meiryo UI" pitchFamily="50" charset="-128"/>
              </a:rPr>
              <a:t>（年度）</a:t>
            </a:r>
            <a:endParaRPr lang="en-US" altLang="ja-JP" sz="1000" dirty="0">
              <a:solidFill>
                <a:srgbClr val="FF0000"/>
              </a:solidFill>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8" name="星 12 60">
            <a:extLst>
              <a:ext uri="{FF2B5EF4-FFF2-40B4-BE49-F238E27FC236}">
                <a16:creationId xmlns:a16="http://schemas.microsoft.com/office/drawing/2014/main" id="{6554880C-B67D-458C-B3A1-7C848F66E38B}"/>
              </a:ext>
            </a:extLst>
          </p:cNvPr>
          <p:cNvSpPr/>
          <p:nvPr/>
        </p:nvSpPr>
        <p:spPr>
          <a:xfrm>
            <a:off x="-17282" y="4949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24" name="図 2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95314" y="4454720"/>
            <a:ext cx="2024077" cy="1248777"/>
          </a:xfrm>
          <a:prstGeom prst="rect">
            <a:avLst/>
          </a:prstGeom>
          <a:ln>
            <a:noFill/>
          </a:ln>
          <a:effectLst>
            <a:softEdge rad="112500"/>
          </a:effectLst>
        </p:spPr>
      </p:pic>
      <p:sp>
        <p:nvSpPr>
          <p:cNvPr id="27" name="正方形/長方形 26"/>
          <p:cNvSpPr/>
          <p:nvPr/>
        </p:nvSpPr>
        <p:spPr>
          <a:xfrm>
            <a:off x="577348" y="4076653"/>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からの給電による音楽ライブや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75517" y="4957791"/>
            <a:ext cx="2078230" cy="1188184"/>
          </a:xfrm>
          <a:prstGeom prst="rect">
            <a:avLst/>
          </a:prstGeom>
          <a:ln>
            <a:noFill/>
          </a:ln>
          <a:effectLst>
            <a:softEdge rad="112500"/>
          </a:effectLst>
        </p:spPr>
      </p:pic>
      <p:pic>
        <p:nvPicPr>
          <p:cNvPr id="34" name="図 33">
            <a:extLst>
              <a:ext uri="{FF2B5EF4-FFF2-40B4-BE49-F238E27FC236}">
                <a16:creationId xmlns:a16="http://schemas.microsoft.com/office/drawing/2014/main" id="{1A784E50-9872-420F-9A6D-98F5484B3B9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538808" y="4469720"/>
            <a:ext cx="2023492" cy="1376587"/>
          </a:xfrm>
          <a:prstGeom prst="rect">
            <a:avLst/>
          </a:prstGeom>
        </p:spPr>
      </p:pic>
      <p:sp>
        <p:nvSpPr>
          <p:cNvPr id="35" name="テキスト ボックス 34">
            <a:extLst>
              <a:ext uri="{FF2B5EF4-FFF2-40B4-BE49-F238E27FC236}">
                <a16:creationId xmlns:a16="http://schemas.microsoft.com/office/drawing/2014/main" id="{CDC16D71-D3C6-4D0A-8896-554583F41CC0}"/>
              </a:ext>
            </a:extLst>
          </p:cNvPr>
          <p:cNvSpPr txBox="1"/>
          <p:nvPr/>
        </p:nvSpPr>
        <p:spPr>
          <a:xfrm>
            <a:off x="6846615" y="4130700"/>
            <a:ext cx="3325151" cy="67710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避難所等でのＦＣＶ活用例の実演</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400" b="1" u="sng" dirty="0"/>
              <a:t>電気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を供給</a:t>
            </a:r>
            <a:r>
              <a:rPr lang="ja-JP" altLang="en-US" sz="1400" u="sng" dirty="0"/>
              <a:t>　</a:t>
            </a:r>
            <a:endParaRPr lang="en-US" altLang="ja-JP" sz="1400" u="sng" dirty="0"/>
          </a:p>
        </p:txBody>
      </p:sp>
      <p:pic>
        <p:nvPicPr>
          <p:cNvPr id="36" name="図 3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782040" y="4383939"/>
            <a:ext cx="2387543" cy="1648231"/>
          </a:xfrm>
          <a:prstGeom prst="rect">
            <a:avLst/>
          </a:prstGeom>
        </p:spPr>
      </p:pic>
      <p:sp>
        <p:nvSpPr>
          <p:cNvPr id="37" name="正方形/長方形 36"/>
          <p:cNvSpPr/>
          <p:nvPr/>
        </p:nvSpPr>
        <p:spPr>
          <a:xfrm>
            <a:off x="4069850" y="6019332"/>
            <a:ext cx="2934247" cy="253916"/>
          </a:xfrm>
          <a:prstGeom prst="rect">
            <a:avLst/>
          </a:prstGeom>
          <a:solidFill>
            <a:schemeClr val="bg1"/>
          </a:solidFill>
          <a:effectLst>
            <a:softEdge rad="31750"/>
          </a:effectLst>
        </p:spPr>
        <p:txBody>
          <a:bodyPr wrap="square">
            <a:spAutoFit/>
          </a:bodyPr>
          <a:lstStyle/>
          <a:p>
            <a:r>
              <a:rPr lang="ja-JP" altLang="en-US" sz="1050" dirty="0">
                <a:latin typeface="ＭＳ Ｐ明朝" panose="02020600040205080304" pitchFamily="18" charset="-128"/>
                <a:ea typeface="ＭＳ Ｐ明朝" panose="02020600040205080304" pitchFamily="18" charset="-128"/>
              </a:rPr>
              <a:t>出典：国土交通省九州運輸局ホームページ</a:t>
            </a:r>
          </a:p>
        </p:txBody>
      </p:sp>
      <p:sp>
        <p:nvSpPr>
          <p:cNvPr id="39" name="正方形/長方形 38"/>
          <p:cNvSpPr/>
          <p:nvPr/>
        </p:nvSpPr>
        <p:spPr>
          <a:xfrm>
            <a:off x="3748232" y="4051636"/>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小学校等でのＦＣＶの実体験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00778" y="3364264"/>
            <a:ext cx="1609550" cy="292388"/>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a:t>
            </a:r>
            <a:r>
              <a:rPr kumimoji="1" lang="ja-JP" altLang="en-US" sz="1300" dirty="0">
                <a:latin typeface="Meiryo UI" panose="020B0604030504040204" pitchFamily="50" charset="-128"/>
                <a:ea typeface="Meiryo UI" panose="020B0604030504040204" pitchFamily="50" charset="-128"/>
              </a:rPr>
              <a:t>イメージ</a:t>
            </a:r>
            <a:r>
              <a:rPr kumimoji="1" lang="ja-JP" altLang="en-US" sz="1200" dirty="0">
                <a:latin typeface="Meiryo UI" panose="020B0604030504040204" pitchFamily="50" charset="-128"/>
                <a:ea typeface="Meiryo UI" panose="020B0604030504040204" pitchFamily="50" charset="-128"/>
              </a:rPr>
              <a:t>）</a:t>
            </a: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pic>
        <p:nvPicPr>
          <p:cNvPr id="52" name="図 5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03630" y="5717758"/>
            <a:ext cx="2076036" cy="698009"/>
          </a:xfrm>
          <a:prstGeom prst="trapezoid">
            <a:avLst>
              <a:gd name="adj" fmla="val 9117"/>
            </a:avLst>
          </a:prstGeom>
        </p:spPr>
      </p:pic>
      <p:sp>
        <p:nvSpPr>
          <p:cNvPr id="53" name="正方形/長方形 52">
            <a:extLst>
              <a:ext uri="{FF2B5EF4-FFF2-40B4-BE49-F238E27FC236}">
                <a16:creationId xmlns:a16="http://schemas.microsoft.com/office/drawing/2014/main" id="{DFEB6E33-5D78-48BD-A0DE-DC78BCD826C7}"/>
              </a:ext>
            </a:extLst>
          </p:cNvPr>
          <p:cNvSpPr/>
          <p:nvPr/>
        </p:nvSpPr>
        <p:spPr>
          <a:xfrm rot="5400000">
            <a:off x="6748401" y="5803066"/>
            <a:ext cx="216890" cy="181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4" name="フリーフォーム: 図形 18">
            <a:extLst>
              <a:ext uri="{FF2B5EF4-FFF2-40B4-BE49-F238E27FC236}">
                <a16:creationId xmlns:a16="http://schemas.microsoft.com/office/drawing/2014/main" id="{2AEF10A6-89F7-4ABD-8B32-87717B26B598}"/>
              </a:ext>
            </a:extLst>
          </p:cNvPr>
          <p:cNvSpPr/>
          <p:nvPr/>
        </p:nvSpPr>
        <p:spPr>
          <a:xfrm rot="338265">
            <a:off x="6879011" y="5956303"/>
            <a:ext cx="769424" cy="232001"/>
          </a:xfrm>
          <a:custGeom>
            <a:avLst/>
            <a:gdLst>
              <a:gd name="connsiteX0" fmla="*/ 504825 w 504825"/>
              <a:gd name="connsiteY0" fmla="*/ 130688 h 157628"/>
              <a:gd name="connsiteX1" fmla="*/ 257175 w 504825"/>
              <a:gd name="connsiteY1" fmla="*/ 149738 h 157628"/>
              <a:gd name="connsiteX2" fmla="*/ 238125 w 504825"/>
              <a:gd name="connsiteY2" fmla="*/ 16388 h 157628"/>
              <a:gd name="connsiteX3" fmla="*/ 0 w 504825"/>
              <a:gd name="connsiteY3" fmla="*/ 6863 h 157628"/>
            </a:gdLst>
            <a:ahLst/>
            <a:cxnLst>
              <a:cxn ang="0">
                <a:pos x="connsiteX0" y="connsiteY0"/>
              </a:cxn>
              <a:cxn ang="0">
                <a:pos x="connsiteX1" y="connsiteY1"/>
              </a:cxn>
              <a:cxn ang="0">
                <a:pos x="connsiteX2" y="connsiteY2"/>
              </a:cxn>
              <a:cxn ang="0">
                <a:pos x="connsiteX3" y="connsiteY3"/>
              </a:cxn>
            </a:cxnLst>
            <a:rect l="l" t="t" r="r" b="b"/>
            <a:pathLst>
              <a:path w="504825" h="157628">
                <a:moveTo>
                  <a:pt x="504825" y="130688"/>
                </a:moveTo>
                <a:cubicBezTo>
                  <a:pt x="403225" y="149738"/>
                  <a:pt x="301625" y="168788"/>
                  <a:pt x="257175" y="149738"/>
                </a:cubicBezTo>
                <a:cubicBezTo>
                  <a:pt x="212725" y="130688"/>
                  <a:pt x="280987" y="40200"/>
                  <a:pt x="238125" y="16388"/>
                </a:cubicBezTo>
                <a:cubicBezTo>
                  <a:pt x="195262" y="-7425"/>
                  <a:pt x="97631" y="-281"/>
                  <a:pt x="0" y="686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5" name="正方形/長方形 54">
            <a:extLst>
              <a:ext uri="{FF2B5EF4-FFF2-40B4-BE49-F238E27FC236}">
                <a16:creationId xmlns:a16="http://schemas.microsoft.com/office/drawing/2014/main" id="{F0C1C004-696B-46E3-91CF-BDDDDE183780}"/>
              </a:ext>
            </a:extLst>
          </p:cNvPr>
          <p:cNvSpPr/>
          <p:nvPr/>
        </p:nvSpPr>
        <p:spPr>
          <a:xfrm rot="5207937">
            <a:off x="6994848" y="5785671"/>
            <a:ext cx="653043"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3600" b="1" dirty="0">
                <a:ln/>
                <a:solidFill>
                  <a:srgbClr val="FF0000"/>
                </a:solidFill>
                <a:sym typeface="Webdings" panose="05030102010509060703" pitchFamily="18" charset="2"/>
              </a:rPr>
              <a:t></a:t>
            </a:r>
            <a:endParaRPr lang="ja-JP" altLang="en-US" sz="3600" b="1" dirty="0">
              <a:ln/>
              <a:solidFill>
                <a:srgbClr val="FF0000"/>
              </a:solidFill>
            </a:endParaRPr>
          </a:p>
        </p:txBody>
      </p:sp>
      <p:cxnSp>
        <p:nvCxnSpPr>
          <p:cNvPr id="56" name="直線コネクタ 55"/>
          <p:cNvCxnSpPr/>
          <p:nvPr/>
        </p:nvCxnSpPr>
        <p:spPr>
          <a:xfrm flipH="1">
            <a:off x="6856846" y="5643353"/>
            <a:ext cx="13905" cy="340166"/>
          </a:xfrm>
          <a:prstGeom prst="line">
            <a:avLst/>
          </a:prstGeom>
          <a:ln w="85725" cmpd="dbl"/>
        </p:spPr>
        <p:style>
          <a:lnRef idx="3">
            <a:schemeClr val="accent1"/>
          </a:lnRef>
          <a:fillRef idx="0">
            <a:schemeClr val="accent1"/>
          </a:fillRef>
          <a:effectRef idx="2">
            <a:schemeClr val="accent1"/>
          </a:effectRef>
          <a:fontRef idx="minor">
            <a:schemeClr val="tx1"/>
          </a:fontRef>
        </p:style>
      </p:cxnSp>
      <p:sp>
        <p:nvSpPr>
          <p:cNvPr id="32" name="角丸四角形 22">
            <a:extLst>
              <a:ext uri="{FF2B5EF4-FFF2-40B4-BE49-F238E27FC236}">
                <a16:creationId xmlns:a16="http://schemas.microsoft.com/office/drawing/2014/main" id="{52D12F98-A2BF-44CB-AAB3-B4D2F5599E55}"/>
              </a:ext>
            </a:extLst>
          </p:cNvPr>
          <p:cNvSpPr/>
          <p:nvPr/>
        </p:nvSpPr>
        <p:spPr>
          <a:xfrm>
            <a:off x="737322"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22">
            <a:extLst>
              <a:ext uri="{FF2B5EF4-FFF2-40B4-BE49-F238E27FC236}">
                <a16:creationId xmlns:a16="http://schemas.microsoft.com/office/drawing/2014/main" id="{52D12F98-A2BF-44CB-AAB3-B4D2F5599E55}"/>
              </a:ext>
            </a:extLst>
          </p:cNvPr>
          <p:cNvSpPr/>
          <p:nvPr/>
        </p:nvSpPr>
        <p:spPr>
          <a:xfrm>
            <a:off x="3859551"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体験型講座等で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22">
            <a:extLst>
              <a:ext uri="{FF2B5EF4-FFF2-40B4-BE49-F238E27FC236}">
                <a16:creationId xmlns:a16="http://schemas.microsoft.com/office/drawing/2014/main" id="{52D12F98-A2BF-44CB-AAB3-B4D2F5599E55}"/>
              </a:ext>
            </a:extLst>
          </p:cNvPr>
          <p:cNvSpPr/>
          <p:nvPr/>
        </p:nvSpPr>
        <p:spPr>
          <a:xfrm>
            <a:off x="7004097"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90990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1671"/>
            <a:ext cx="9767553" cy="621254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4" name="正方形/長方形 33"/>
          <p:cNvSpPr/>
          <p:nvPr/>
        </p:nvSpPr>
        <p:spPr>
          <a:xfrm>
            <a:off x="572031" y="1648987"/>
            <a:ext cx="5546381" cy="36933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smtClean="0">
                <a:solidFill>
                  <a:schemeClr val="tx1"/>
                </a:solidFill>
                <a:latin typeface="Meiryo UI" pitchFamily="50" charset="-128"/>
                <a:ea typeface="Meiryo UI" pitchFamily="50" charset="-128"/>
              </a:rPr>
              <a:t>年度～</a:t>
            </a: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年度実績</a:t>
            </a:r>
            <a:r>
              <a:rPr lang="ja-JP" altLang="en-US" sz="1200" dirty="0">
                <a:solidFill>
                  <a:schemeClr val="tx1"/>
                </a:solidFill>
                <a:latin typeface="Meiryo UI" pitchFamily="50" charset="-128"/>
                <a:ea typeface="Meiryo UI" pitchFamily="50" charset="-128"/>
              </a:rPr>
              <a:t>＞</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a:t>
            </a:r>
            <a:r>
              <a:rPr lang="ja-JP" altLang="en-US" sz="1200" dirty="0" smtClean="0">
                <a:solidFill>
                  <a:schemeClr val="tx1"/>
                </a:solidFill>
                <a:latin typeface="Meiryo UI" pitchFamily="50" charset="-128"/>
                <a:ea typeface="Meiryo UI" pitchFamily="50" charset="-128"/>
              </a:rPr>
              <a:t>を</a:t>
            </a:r>
            <a:r>
              <a:rPr lang="ja-JP" altLang="en-US" sz="1200" dirty="0">
                <a:solidFill>
                  <a:schemeClr val="tx1"/>
                </a:solidFill>
                <a:latin typeface="Meiryo UI" pitchFamily="50" charset="-128"/>
                <a:ea typeface="Meiryo UI" pitchFamily="50" charset="-128"/>
              </a:rPr>
              <a:t>　</a:t>
            </a:r>
            <a:r>
              <a:rPr lang="ja-JP" altLang="en-US" sz="1200" dirty="0" smtClean="0">
                <a:solidFill>
                  <a:schemeClr val="tx1"/>
                </a:solidFill>
                <a:latin typeface="Meiryo UI" pitchFamily="50" charset="-128"/>
                <a:ea typeface="Meiryo UI" pitchFamily="50" charset="-128"/>
              </a:rPr>
              <a:t>踏まえ</a:t>
            </a:r>
            <a:r>
              <a:rPr lang="ja-JP" altLang="en-US" sz="1200" dirty="0">
                <a:solidFill>
                  <a:schemeClr val="tx1"/>
                </a:solidFill>
                <a:latin typeface="Meiryo UI" pitchFamily="50" charset="-128"/>
                <a:ea typeface="Meiryo UI" pitchFamily="50" charset="-128"/>
              </a:rPr>
              <a:t>、引っ越しが多いと考えられる時期（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r>
              <a:rPr lang="ja-JP" altLang="en-US" sz="1200" dirty="0" smtClean="0">
                <a:solidFill>
                  <a:schemeClr val="tx1"/>
                </a:solidFill>
                <a:latin typeface="Meiryo UI" pitchFamily="50" charset="-128"/>
                <a:ea typeface="Meiryo UI" pitchFamily="50" charset="-128"/>
              </a:rPr>
              <a:t>。</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年度からはより幅広く転入・転居者にアプローチするため、不動産事業者とも連携して啓発キャンペーンを実施。</a:t>
            </a:r>
            <a:endParaRPr lang="en-US" altLang="ja-JP" sz="1200" dirty="0">
              <a:solidFill>
                <a:schemeClr val="tx1"/>
              </a:solidFill>
              <a:latin typeface="Meiryo UI" pitchFamily="50" charset="-128"/>
              <a:ea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501222" y="5237283"/>
            <a:ext cx="2941299" cy="307777"/>
          </a:xfrm>
          <a:prstGeom prst="rect">
            <a:avLst/>
          </a:prstGeom>
          <a:noFill/>
        </p:spPr>
        <p:txBody>
          <a:bodyPr wrap="square" lIns="0" tIns="0" rIns="0" bIns="0" rtlCol="0" anchor="ctr" anchorCtr="1">
            <a:spAutoFit/>
          </a:bodyPr>
          <a:lstStyle/>
          <a:p>
            <a:pPr marL="87313" indent="-87313" algn="ct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年度版 </a:t>
            </a:r>
            <a:r>
              <a:rPr lang="ja-JP" altLang="en-US" sz="1000" dirty="0">
                <a:latin typeface="Meiryo UI" pitchFamily="50" charset="-128"/>
                <a:ea typeface="Meiryo UI" pitchFamily="50" charset="-128"/>
                <a:cs typeface="Meiryo UI" pitchFamily="50" charset="-128"/>
              </a:rPr>
              <a:t>転入・</a:t>
            </a:r>
            <a:r>
              <a:rPr lang="ja-JP" altLang="en-US" sz="1000" dirty="0" smtClean="0">
                <a:latin typeface="Meiryo UI" pitchFamily="50" charset="-128"/>
                <a:ea typeface="Meiryo UI" pitchFamily="50" charset="-128"/>
                <a:cs typeface="Meiryo UI" pitchFamily="50" charset="-128"/>
              </a:rPr>
              <a:t>転居者向け</a:t>
            </a:r>
            <a:r>
              <a:rPr lang="ja-JP" altLang="en-US" sz="1000" dirty="0">
                <a:latin typeface="Meiryo UI" pitchFamily="50" charset="-128"/>
                <a:ea typeface="Meiryo UI" pitchFamily="50" charset="-128"/>
                <a:cs typeface="Meiryo UI" pitchFamily="50" charset="-128"/>
              </a:rPr>
              <a:t>啓発リーフレット</a:t>
            </a:r>
            <a:endParaRPr lang="en-US" altLang="ja-JP" sz="1000" dirty="0">
              <a:latin typeface="Meiryo UI" pitchFamily="50" charset="-128"/>
              <a:ea typeface="Meiryo UI" pitchFamily="50" charset="-128"/>
              <a:cs typeface="Meiryo UI" pitchFamily="50" charset="-128"/>
            </a:endParaRPr>
          </a:p>
          <a:p>
            <a:pPr marL="87313" indent="-87313" algn="ctr"/>
            <a:r>
              <a:rPr lang="ja-JP" altLang="en-US" sz="1000" dirty="0">
                <a:latin typeface="Meiryo UI" pitchFamily="50" charset="-128"/>
                <a:ea typeface="Meiryo UI" pitchFamily="50" charset="-128"/>
                <a:cs typeface="Meiryo UI" pitchFamily="50" charset="-128"/>
              </a:rPr>
              <a:t>上：表紙・裏表紙　　下：内面</a:t>
            </a:r>
          </a:p>
        </p:txBody>
      </p:sp>
      <p:graphicFrame>
        <p:nvGraphicFramePr>
          <p:cNvPr id="52" name="表 5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87944507"/>
              </p:ext>
            </p:extLst>
          </p:nvPr>
        </p:nvGraphicFramePr>
        <p:xfrm>
          <a:off x="1303185" y="4450150"/>
          <a:ext cx="3657015" cy="731520"/>
        </p:xfrm>
        <a:graphic>
          <a:graphicData uri="http://schemas.openxmlformats.org/drawingml/2006/table">
            <a:tbl>
              <a:tblPr firstRow="1" bandRow="1">
                <a:tableStyleId>{5940675A-B579-460E-94D1-54222C63F5DA}</a:tableStyleId>
              </a:tblPr>
              <a:tblGrid>
                <a:gridCol w="1389054">
                  <a:extLst>
                    <a:ext uri="{9D8B030D-6E8A-4147-A177-3AD203B41FA5}">
                      <a16:colId xmlns:a16="http://schemas.microsoft.com/office/drawing/2014/main" val="3757262113"/>
                    </a:ext>
                  </a:extLst>
                </a:gridCol>
                <a:gridCol w="755987">
                  <a:extLst>
                    <a:ext uri="{9D8B030D-6E8A-4147-A177-3AD203B41FA5}">
                      <a16:colId xmlns:a16="http://schemas.microsoft.com/office/drawing/2014/main" val="69189745"/>
                    </a:ext>
                  </a:extLst>
                </a:gridCol>
                <a:gridCol w="755987">
                  <a:extLst>
                    <a:ext uri="{9D8B030D-6E8A-4147-A177-3AD203B41FA5}">
                      <a16:colId xmlns:a16="http://schemas.microsoft.com/office/drawing/2014/main" val="189663947"/>
                    </a:ext>
                  </a:extLst>
                </a:gridCol>
                <a:gridCol w="755987">
                  <a:extLst>
                    <a:ext uri="{9D8B030D-6E8A-4147-A177-3AD203B41FA5}">
                      <a16:colId xmlns:a16="http://schemas.microsoft.com/office/drawing/2014/main" val="2630957293"/>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tc>
                  <a:txBody>
                    <a:bodyPr/>
                    <a:lstStyle/>
                    <a:p>
                      <a:pPr lvl="0" algn="ctr">
                        <a:buNone/>
                      </a:pPr>
                      <a:r>
                        <a:rPr kumimoji="1" lang="en-US" altLang="ja-JP" sz="1000" dirty="0" smtClean="0">
                          <a:solidFill>
                            <a:schemeClr val="tx1"/>
                          </a:solidFill>
                          <a:latin typeface="Meiryo UI" panose="020B0604030504040204" pitchFamily="50" charset="-128"/>
                          <a:ea typeface="Meiryo UI" panose="020B0604030504040204" pitchFamily="50" charset="-128"/>
                        </a:rPr>
                        <a:t>28,000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bl>
          </a:graphicData>
        </a:graphic>
      </p:graphicFrame>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189659" y="739660"/>
            <a:ext cx="2172424"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6590119" y="3398318"/>
            <a:ext cx="2517259" cy="1794601"/>
          </a:xfrm>
          <a:prstGeom prst="rect">
            <a:avLst/>
          </a:prstGeom>
          <a:ln>
            <a:solidFill>
              <a:schemeClr val="tx1">
                <a:lumMod val="50000"/>
                <a:lumOff val="50000"/>
              </a:schemeClr>
            </a:solidFill>
          </a:ln>
        </p:spPr>
      </p:pic>
      <p:pic>
        <p:nvPicPr>
          <p:cNvPr id="8" name="図 7"/>
          <p:cNvPicPr>
            <a:picLocks noChangeAspect="1"/>
          </p:cNvPicPr>
          <p:nvPr/>
        </p:nvPicPr>
        <p:blipFill>
          <a:blip r:embed="rId4"/>
          <a:stretch>
            <a:fillRect/>
          </a:stretch>
        </p:blipFill>
        <p:spPr>
          <a:xfrm>
            <a:off x="6590119" y="1537734"/>
            <a:ext cx="2517259" cy="1788060"/>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3E16ABD0-0836-419D-A2B7-81FA8EC1CB2D}"/>
              </a:ext>
            </a:extLst>
          </p:cNvPr>
          <p:cNvSpPr/>
          <p:nvPr/>
        </p:nvSpPr>
        <p:spPr>
          <a:xfrm>
            <a:off x="507763" y="6143129"/>
            <a:ext cx="5854320" cy="56132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138734" y="1138502"/>
            <a:ext cx="8748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smtClean="0">
                <a:latin typeface="Meiryo UI" pitchFamily="50" charset="-128"/>
                <a:ea typeface="Meiryo UI" pitchFamily="50" charset="-128"/>
                <a:cs typeface="Meiryo UI" pitchFamily="50" charset="-128"/>
              </a:rPr>
              <a:t>◆大阪府では費用対</a:t>
            </a:r>
            <a:r>
              <a:rPr lang="ja-JP" altLang="en-US" b="0" i="0" dirty="0">
                <a:latin typeface="Meiryo UI" pitchFamily="50" charset="-128"/>
                <a:ea typeface="Meiryo UI" pitchFamily="50" charset="-128"/>
                <a:cs typeface="Meiryo UI" pitchFamily="50" charset="-128"/>
              </a:rPr>
              <a:t>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21" name="正方形/長方形 20">
            <a:extLst>
              <a:ext uri="{FF2B5EF4-FFF2-40B4-BE49-F238E27FC236}">
                <a16:creationId xmlns:a16="http://schemas.microsoft.com/office/drawing/2014/main" id="{B1C255F4-5DE6-4C09-B2EF-1401765BE767}"/>
              </a:ext>
            </a:extLst>
          </p:cNvPr>
          <p:cNvSpPr/>
          <p:nvPr/>
        </p:nvSpPr>
        <p:spPr>
          <a:xfrm>
            <a:off x="138735" y="5433616"/>
            <a:ext cx="6755303" cy="492443"/>
          </a:xfrm>
          <a:prstGeom prst="rect">
            <a:avLst/>
          </a:prstGeom>
        </p:spPr>
        <p:txBody>
          <a:bodyPr wrap="square">
            <a:spAutoFit/>
          </a:bodyPr>
          <a:lstStyle/>
          <a:p>
            <a:pPr marL="86400" indent="-86400" algn="just"/>
            <a:r>
              <a:rPr lang="ja-JP" altLang="en-US" sz="1300" dirty="0" smtClean="0">
                <a:latin typeface="Meiryo UI" panose="020B0604030504040204" pitchFamily="50" charset="-128"/>
                <a:ea typeface="Meiryo UI" panose="020B0604030504040204" pitchFamily="50" charset="-128"/>
              </a:rPr>
              <a:t>◆大阪市では</a:t>
            </a:r>
            <a:r>
              <a:rPr lang="en-US" altLang="ja-JP" sz="1300" dirty="0">
                <a:latin typeface="Meiryo UI" panose="020B0604030504040204" pitchFamily="50" charset="-128"/>
                <a:ea typeface="Meiryo UI" panose="020B0604030504040204" pitchFamily="50" charset="-128"/>
              </a:rPr>
              <a:t>2021</a:t>
            </a:r>
            <a:r>
              <a:rPr lang="ja-JP" altLang="en-US" sz="1300" dirty="0" smtClean="0">
                <a:latin typeface="Meiryo UI" panose="020B0604030504040204" pitchFamily="50" charset="-128"/>
                <a:ea typeface="Meiryo UI" panose="020B0604030504040204" pitchFamily="50" charset="-128"/>
              </a:rPr>
              <a:t>年度</a:t>
            </a:r>
            <a:r>
              <a:rPr lang="ja-JP" altLang="en-US" sz="1300" dirty="0">
                <a:latin typeface="Meiryo UI" panose="020B0604030504040204" pitchFamily="50" charset="-128"/>
                <a:ea typeface="Meiryo UI" panose="020B0604030504040204" pitchFamily="50" charset="-128"/>
              </a:rPr>
              <a:t>に実施した「ナッジを活用した新たなエネルギー社会の構築推進検討調査業務委託」の調査結果に基づき、ナッジに</a:t>
            </a:r>
            <a:r>
              <a:rPr lang="ja-JP" altLang="en-US" sz="1300" dirty="0" smtClean="0">
                <a:latin typeface="Meiryo UI" panose="020B0604030504040204" pitchFamily="50" charset="-128"/>
                <a:ea typeface="Meiryo UI" panose="020B0604030504040204" pitchFamily="50" charset="-128"/>
              </a:rPr>
              <a:t>関する理論を既存</a:t>
            </a:r>
            <a:r>
              <a:rPr lang="ja-JP" altLang="en-US" sz="1300" dirty="0">
                <a:latin typeface="Meiryo UI" panose="020B0604030504040204" pitchFamily="50" charset="-128"/>
                <a:ea typeface="Meiryo UI" panose="020B0604030504040204" pitchFamily="50" charset="-128"/>
              </a:rPr>
              <a:t>の各種啓発事業へ応用します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82755" y="1469719"/>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エコボランティア登録制度を運用し、環境保全活動のリーダーと</a:t>
            </a:r>
            <a:r>
              <a:rPr lang="ja-JP" altLang="en-US" b="0" i="0" dirty="0" smtClean="0">
                <a:latin typeface="Meiryo UI" panose="020B0604030504040204" pitchFamily="50" charset="-128"/>
                <a:ea typeface="Meiryo UI" panose="020B0604030504040204" pitchFamily="50" charset="-128"/>
              </a:rPr>
              <a:t>なる大阪市エコボランティアと協働して環境問題の解決に向けた様々な活動を</a:t>
            </a:r>
            <a:r>
              <a:rPr lang="ja-JP" altLang="en-US" b="0" i="0" dirty="0">
                <a:latin typeface="Meiryo UI" panose="020B0604030504040204" pitchFamily="50" charset="-128"/>
                <a:ea typeface="Meiryo UI" panose="020B0604030504040204" pitchFamily="50" charset="-128"/>
              </a:rPr>
              <a:t>推進して</a:t>
            </a:r>
            <a:r>
              <a:rPr lang="ja-JP" altLang="en-US" b="0" i="0" dirty="0" smtClean="0">
                <a:latin typeface="Meiryo UI" panose="020B0604030504040204" pitchFamily="50" charset="-128"/>
                <a:ea typeface="Meiryo UI" panose="020B0604030504040204" pitchFamily="50" charset="-128"/>
              </a:rPr>
              <a:t>います。</a:t>
            </a:r>
            <a:endParaRPr lang="en-US" altLang="ja-JP" b="0" i="0" dirty="0" smtClean="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環境</a:t>
            </a:r>
            <a:r>
              <a:rPr lang="ja-JP" altLang="en-US" b="0" i="0" dirty="0">
                <a:latin typeface="Meiryo UI" pitchFamily="50" charset="-128"/>
                <a:ea typeface="Meiryo UI" pitchFamily="50" charset="-128"/>
                <a:cs typeface="Meiryo UI" pitchFamily="50" charset="-128"/>
              </a:rPr>
              <a:t>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a:t>
            </a:r>
            <a:r>
              <a:rPr lang="ja-JP" altLang="en-US" b="0" i="0" dirty="0" smtClean="0">
                <a:latin typeface="Meiryo UI" pitchFamily="50" charset="-128"/>
                <a:ea typeface="Meiryo UI" pitchFamily="50" charset="-128"/>
                <a:cs typeface="Meiryo UI" pitchFamily="50" charset="-128"/>
              </a:rPr>
              <a:t>活動団体</a:t>
            </a:r>
            <a:r>
              <a:rPr lang="ja-JP" altLang="en-US" b="0" i="0" dirty="0">
                <a:latin typeface="Meiryo UI" pitchFamily="50" charset="-128"/>
                <a:ea typeface="Meiryo UI" pitchFamily="50" charset="-128"/>
                <a:cs typeface="Meiryo UI" pitchFamily="50" charset="-128"/>
              </a:rPr>
              <a:t>で構成されるおおさか環境ネットワークや大阪市エコボランティア等</a:t>
            </a:r>
            <a:r>
              <a:rPr lang="ja-JP" altLang="en-US" b="0" i="0" dirty="0" smtClean="0">
                <a:latin typeface="Meiryo UI" pitchFamily="50" charset="-128"/>
                <a:ea typeface="Meiryo UI" pitchFamily="50" charset="-128"/>
                <a:cs typeface="Meiryo UI" pitchFamily="50" charset="-128"/>
              </a:rPr>
              <a:t>の活動</a:t>
            </a:r>
            <a:r>
              <a:rPr lang="ja-JP" altLang="en-US" b="0" i="0" dirty="0">
                <a:latin typeface="Meiryo UI" pitchFamily="50" charset="-128"/>
                <a:ea typeface="Meiryo UI" pitchFamily="50" charset="-128"/>
                <a:cs typeface="Meiryo UI" pitchFamily="50" charset="-128"/>
              </a:rPr>
              <a:t>の場として提供</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　市民</a:t>
            </a:r>
            <a:r>
              <a:rPr lang="ja-JP" altLang="en-US" b="0" i="0" dirty="0">
                <a:latin typeface="Meiryo UI" panose="020B0604030504040204" pitchFamily="50" charset="-128"/>
                <a:ea typeface="Meiryo UI" panose="020B0604030504040204" pitchFamily="50" charset="-128"/>
              </a:rPr>
              <a:t>、</a:t>
            </a:r>
            <a:r>
              <a:rPr lang="ja-JP" altLang="en-US" b="0" i="0" dirty="0" smtClean="0">
                <a:latin typeface="Meiryo UI" panose="020B0604030504040204" pitchFamily="50" charset="-128"/>
                <a:ea typeface="Meiryo UI" panose="020B0604030504040204" pitchFamily="50" charset="-128"/>
              </a:rPr>
              <a:t>環境</a:t>
            </a:r>
            <a:r>
              <a:rPr lang="en-US" altLang="ja-JP" b="0" i="0" dirty="0" smtClean="0">
                <a:latin typeface="Meiryo UI" panose="020B0604030504040204" pitchFamily="50" charset="-128"/>
                <a:ea typeface="Meiryo UI" panose="020B0604030504040204" pitchFamily="50" charset="-128"/>
              </a:rPr>
              <a:t>NGO/NPO</a:t>
            </a:r>
            <a:r>
              <a:rPr lang="ja-JP" altLang="en-US" b="0" i="0" dirty="0" err="1" smtClean="0">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a:t>
            </a:r>
            <a:r>
              <a:rPr lang="ja-JP" altLang="en-US" b="0" i="0" dirty="0" smtClean="0">
                <a:latin typeface="Meiryo UI" panose="020B0604030504040204" pitchFamily="50" charset="-128"/>
                <a:ea typeface="Meiryo UI" panose="020B0604030504040204" pitchFamily="50" charset="-128"/>
              </a:rPr>
              <a:t>エコ会議</a:t>
            </a:r>
            <a:r>
              <a:rPr lang="ja-JP" altLang="en-US" b="0" i="0" dirty="0">
                <a:latin typeface="Meiryo UI" panose="020B0604030504040204" pitchFamily="50" charset="-128"/>
                <a:ea typeface="Meiryo UI" panose="020B0604030504040204" pitchFamily="50" charset="-128"/>
              </a:rPr>
              <a:t>」を通じて、地球温暖化対策をはじめ、さまざまな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a:t>
            </a:r>
            <a:r>
              <a:rPr lang="ja-JP" altLang="en-US" b="0" i="0" dirty="0" smtClean="0">
                <a:latin typeface="Meiryo UI" pitchFamily="50" charset="-128"/>
                <a:ea typeface="Meiryo UI" pitchFamily="50" charset="-128"/>
                <a:cs typeface="Meiryo UI" pitchFamily="50" charset="-128"/>
              </a:rPr>
              <a:t>に取り組んで</a:t>
            </a:r>
            <a:r>
              <a:rPr lang="ja-JP" altLang="en-US" b="0" i="0" dirty="0">
                <a:latin typeface="Meiryo UI" pitchFamily="50" charset="-128"/>
                <a:ea typeface="Meiryo UI" pitchFamily="50" charset="-128"/>
                <a:cs typeface="Meiryo UI" pitchFamily="50" charset="-128"/>
              </a:rPr>
              <a:t>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a:ea typeface="Meiryo UI"/>
                <a:cs typeface="Meiryo UI" pitchFamily="50" charset="-128"/>
              </a:rPr>
              <a:t>予算</a:t>
            </a:r>
            <a:r>
              <a:rPr lang="en-US" altLang="ja-JP" sz="1200" dirty="0" smtClean="0">
                <a:latin typeface="Meiryo UI"/>
                <a:ea typeface="Meiryo UI"/>
                <a:cs typeface="Meiryo UI" pitchFamily="50" charset="-128"/>
              </a:rPr>
              <a:t>4,760</a:t>
            </a:r>
            <a:r>
              <a:rPr lang="ja-JP" altLang="en-US" sz="1200" dirty="0" smtClean="0">
                <a:latin typeface="Meiryo UI"/>
                <a:ea typeface="Meiryo UI"/>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graphicFrame>
        <p:nvGraphicFramePr>
          <p:cNvPr id="41" name="表 40">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1761636453"/>
              </p:ext>
            </p:extLst>
          </p:nvPr>
        </p:nvGraphicFramePr>
        <p:xfrm>
          <a:off x="271187" y="4259096"/>
          <a:ext cx="5044526" cy="1432560"/>
        </p:xfrm>
        <a:graphic>
          <a:graphicData uri="http://schemas.openxmlformats.org/drawingml/2006/table">
            <a:tbl>
              <a:tblPr firstRow="1" bandRow="1">
                <a:tableStyleId>{5940675A-B579-460E-94D1-54222C63F5DA}</a:tableStyleId>
              </a:tblPr>
              <a:tblGrid>
                <a:gridCol w="1484461">
                  <a:extLst>
                    <a:ext uri="{9D8B030D-6E8A-4147-A177-3AD203B41FA5}">
                      <a16:colId xmlns:a16="http://schemas.microsoft.com/office/drawing/2014/main" val="3757262113"/>
                    </a:ext>
                  </a:extLst>
                </a:gridCol>
                <a:gridCol w="712013">
                  <a:extLst>
                    <a:ext uri="{9D8B030D-6E8A-4147-A177-3AD203B41FA5}">
                      <a16:colId xmlns:a16="http://schemas.microsoft.com/office/drawing/2014/main" val="1555019360"/>
                    </a:ext>
                  </a:extLst>
                </a:gridCol>
                <a:gridCol w="712013">
                  <a:extLst>
                    <a:ext uri="{9D8B030D-6E8A-4147-A177-3AD203B41FA5}">
                      <a16:colId xmlns:a16="http://schemas.microsoft.com/office/drawing/2014/main" val="4015490920"/>
                    </a:ext>
                  </a:extLst>
                </a:gridCol>
                <a:gridCol w="712013">
                  <a:extLst>
                    <a:ext uri="{9D8B030D-6E8A-4147-A177-3AD203B41FA5}">
                      <a16:colId xmlns:a16="http://schemas.microsoft.com/office/drawing/2014/main" val="802875695"/>
                    </a:ext>
                  </a:extLst>
                </a:gridCol>
                <a:gridCol w="712013">
                  <a:extLst>
                    <a:ext uri="{9D8B030D-6E8A-4147-A177-3AD203B41FA5}">
                      <a16:colId xmlns:a16="http://schemas.microsoft.com/office/drawing/2014/main" val="1048699491"/>
                    </a:ext>
                  </a:extLst>
                </a:gridCol>
                <a:gridCol w="712013">
                  <a:extLst>
                    <a:ext uri="{9D8B030D-6E8A-4147-A177-3AD203B41FA5}">
                      <a16:colId xmlns:a16="http://schemas.microsoft.com/office/drawing/2014/main" val="121000854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232</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noFill/>
                  </a:tcPr>
                </a:tc>
                <a:tc>
                  <a:txBody>
                    <a:bodyPr/>
                    <a:lstStyle/>
                    <a:p>
                      <a:pPr algn="ctr"/>
                      <a:r>
                        <a:rPr lang="en-US" altLang="ja-JP" sz="1000" dirty="0">
                          <a:solidFill>
                            <a:schemeClr val="tx1"/>
                          </a:solidFill>
                          <a:latin typeface="Meiryo UI"/>
                          <a:ea typeface="Meiryo UI"/>
                        </a:rPr>
                        <a:t>47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58</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050" dirty="0">
              <a:latin typeface="Meiryo UI" panose="020B0604030504040204" pitchFamily="50" charset="-128"/>
              <a:ea typeface="Meiryo UI" panose="020B0604030504040204" pitchFamily="50" charset="-128"/>
              <a:cs typeface="ＭＳ Ｐゴシック"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158" y="4221332"/>
            <a:ext cx="2082710" cy="1388473"/>
          </a:xfrm>
          <a:prstGeom prst="rect">
            <a:avLst/>
          </a:prstGeom>
        </p:spPr>
      </p:pic>
    </p:spTree>
    <p:extLst>
      <p:ext uri="{BB962C8B-B14F-4D97-AF65-F5344CB8AC3E}">
        <p14:creationId xmlns:p14="http://schemas.microsoft.com/office/powerpoint/2010/main" val="2445018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ました。</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a:t>
            </a:r>
            <a:r>
              <a:rPr lang="ja-JP" altLang="en-US" sz="1300" dirty="0">
                <a:latin typeface="Meiryo UI" pitchFamily="50" charset="-128"/>
                <a:ea typeface="Meiryo UI" pitchFamily="50" charset="-128"/>
                <a:cs typeface="Meiryo UI" pitchFamily="50" charset="-128"/>
              </a:rPr>
              <a:t>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233383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08215"/>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a:t>
            </a:r>
            <a:r>
              <a:rPr lang="ja-JP" altLang="en-US" sz="1100" dirty="0" smtClean="0">
                <a:latin typeface="Meiryo UI" panose="020B0604030504040204" pitchFamily="50" charset="-128"/>
                <a:ea typeface="Meiryo UI" panose="020B0604030504040204" pitchFamily="50" charset="-128"/>
              </a:rPr>
              <a:t>、照明</a:t>
            </a:r>
            <a:r>
              <a:rPr lang="ja-JP" altLang="en-US" sz="1100" dirty="0">
                <a:latin typeface="Meiryo UI" panose="020B0604030504040204" pitchFamily="50" charset="-128"/>
                <a:ea typeface="Meiryo UI" panose="020B0604030504040204" pitchFamily="50" charset="-128"/>
              </a:rPr>
              <a:t>灯</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施設に引き続き、新たな事業として、</a:t>
            </a:r>
            <a:r>
              <a:rPr lang="en-US" altLang="ja-JP" sz="1100" dirty="0">
                <a:latin typeface="Meiryo UI" panose="020B0604030504040204" pitchFamily="50" charset="-128"/>
                <a:ea typeface="Meiryo UI" panose="020B0604030504040204" pitchFamily="50" charset="-128"/>
              </a:rPr>
              <a:t>2022</a:t>
            </a:r>
            <a:r>
              <a:rPr lang="ja-JP" altLang="en-US" sz="1100" dirty="0">
                <a:latin typeface="Meiryo UI" panose="020B0604030504040204" pitchFamily="50" charset="-128"/>
                <a:ea typeface="Meiryo UI" panose="020B0604030504040204" pitchFamily="50" charset="-128"/>
              </a:rPr>
              <a:t>年度に事業者募集・最優秀提案者決定を実施</a:t>
            </a:r>
            <a:r>
              <a:rPr lang="ja-JP" altLang="en-US" sz="1100" dirty="0" smtClean="0">
                <a:latin typeface="Meiryo UI" panose="020B0604030504040204" pitchFamily="50" charset="-128"/>
                <a:ea typeface="Meiryo UI" panose="020B0604030504040204" pitchFamily="50" charset="-128"/>
              </a:rPr>
              <a:t>します</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algn="just"/>
            <a:endParaRPr kumimoji="1" lang="en-US" altLang="ja-JP" sz="800"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削減効果などのメリットを全庁的に情報共有し、さらなる省エネルギー改修を推進します。</a:t>
            </a:r>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17725" y="1634078"/>
            <a:ext cx="9215934" cy="1661993"/>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年温室効果ガス排出量実質ゼロをめざして地球温暖化対策に着実に取り組んでいくため</a:t>
            </a:r>
            <a:r>
              <a:rPr lang="ja-JP" altLang="en-US" sz="1300" dirty="0" smtClean="0">
                <a:latin typeface="Meiryo UI" pitchFamily="50" charset="-128"/>
                <a:ea typeface="Meiryo UI" pitchFamily="50" charset="-128"/>
                <a:cs typeface="Meiryo UI" pitchFamily="50" charset="-128"/>
              </a:rPr>
              <a:t>、</a:t>
            </a:r>
            <a:r>
              <a:rPr lang="en-US" altLang="ja-JP" sz="1300" dirty="0">
                <a:solidFill>
                  <a:srgbClr val="FF0000"/>
                </a:solidFill>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年３月に</a:t>
            </a:r>
            <a:r>
              <a:rPr lang="zh-TW" altLang="en-US" sz="1300" dirty="0" smtClean="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年度までに温室効果ガス排出量を</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年度比で</a:t>
            </a:r>
            <a:r>
              <a:rPr lang="en-US" altLang="ja-JP" sz="1300" dirty="0">
                <a:latin typeface="Meiryo UI" pitchFamily="50" charset="-128"/>
                <a:ea typeface="Meiryo UI" pitchFamily="50" charset="-128"/>
                <a:cs typeface="Meiryo UI" pitchFamily="50" charset="-128"/>
              </a:rPr>
              <a:t>25%</a:t>
            </a:r>
            <a:r>
              <a:rPr lang="ja-JP" altLang="en-US" sz="1300" dirty="0">
                <a:latin typeface="Meiryo UI" pitchFamily="50" charset="-128"/>
                <a:ea typeface="Meiryo UI" pitchFamily="50" charset="-128"/>
                <a:cs typeface="Meiryo UI" pitchFamily="50" charset="-128"/>
              </a:rPr>
              <a:t>以上削減</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r>
              <a:rPr lang="ja-JP" altLang="en-US" sz="1300" dirty="0" smtClean="0">
                <a:latin typeface="Meiryo UI" pitchFamily="50" charset="-128"/>
                <a:ea typeface="Meiryo UI" pitchFamily="50" charset="-128"/>
                <a:cs typeface="Meiryo UI" pitchFamily="50" charset="-128"/>
              </a:rPr>
              <a:t>＞</a:t>
            </a:r>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326284" y="3331844"/>
          <a:ext cx="3957326" cy="2823590"/>
        </p:xfrm>
        <a:graphic>
          <a:graphicData uri="http://schemas.openxmlformats.org/drawingml/2006/table">
            <a:tbl>
              <a:tblPr firstRow="1" bandRow="1">
                <a:tableStyleId>{5C22544A-7EE6-4342-B048-85BDC9FD1C3A}</a:tableStyleId>
              </a:tblPr>
              <a:tblGrid>
                <a:gridCol w="1617326">
                  <a:extLst>
                    <a:ext uri="{9D8B030D-6E8A-4147-A177-3AD203B41FA5}">
                      <a16:colId xmlns:a16="http://schemas.microsoft.com/office/drawing/2014/main" val="2131509618"/>
                    </a:ext>
                  </a:extLst>
                </a:gridCol>
                <a:gridCol w="2340000">
                  <a:extLst>
                    <a:ext uri="{9D8B030D-6E8A-4147-A177-3AD203B41FA5}">
                      <a16:colId xmlns:a16="http://schemas.microsoft.com/office/drawing/2014/main" val="962157657"/>
                    </a:ext>
                  </a:extLst>
                </a:gridCol>
              </a:tblGrid>
              <a:tr h="342012">
                <a:tc>
                  <a:txBody>
                    <a:bodyPr/>
                    <a:lstStyle/>
                    <a:p>
                      <a:pPr algn="ctr"/>
                      <a:r>
                        <a:rPr kumimoji="1" lang="ja-JP" altLang="en-US" sz="16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589213">
                <a:tc>
                  <a:txBody>
                    <a:bodyPr/>
                    <a:lstStyle/>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照明の導入拡大</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高効率な省エネ機器への更新</a:t>
                      </a:r>
                      <a:endParaRPr lang="en-US" alt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％電力の</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調達に向けた検討・実施</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車両対策の推進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等の導入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434384">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589213">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dirty="0">
                <a:latin typeface="Meiryo UI" panose="020B0604030504040204" pitchFamily="50" charset="-128"/>
                <a:ea typeface="Meiryo UI" panose="020B0604030504040204" pitchFamily="50" charset="-128"/>
              </a:rPr>
              <a:t>区役所フロアの</a:t>
            </a:r>
            <a:r>
              <a:rPr lang="en-US" altLang="ja-JP" sz="1050" kern="2000" dirty="0">
                <a:latin typeface="Meiryo UI" panose="020B0604030504040204" pitchFamily="50" charset="-128"/>
                <a:ea typeface="Meiryo UI" panose="020B0604030504040204" pitchFamily="50" charset="-128"/>
              </a:rPr>
              <a:t>LED</a:t>
            </a:r>
            <a:r>
              <a:rPr lang="ja-JP" altLang="en-US" sz="1050" kern="2000" dirty="0">
                <a:latin typeface="Meiryo UI" panose="020B0604030504040204" pitchFamily="50" charset="-128"/>
                <a:ea typeface="Meiryo UI" panose="020B0604030504040204" pitchFamily="50" charset="-128"/>
              </a:rPr>
              <a:t>照明</a:t>
            </a:r>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a:t>
            </a:r>
            <a:r>
              <a:rPr lang="ja-JP" altLang="en-US" sz="1050" dirty="0" smtClean="0">
                <a:latin typeface="Meiryo UI" panose="020B0604030504040204" pitchFamily="50" charset="-128"/>
                <a:ea typeface="Meiryo UI" panose="020B0604030504040204" pitchFamily="50" charset="-128"/>
              </a:rPr>
              <a:t>が少なくてすむため、</a:t>
            </a:r>
            <a:r>
              <a:rPr lang="ja-JP" altLang="en-US" sz="1050" dirty="0">
                <a:latin typeface="Meiryo UI" panose="020B0604030504040204" pitchFamily="50" charset="-128"/>
                <a:ea typeface="Meiryo UI" panose="020B0604030504040204" pitchFamily="50" charset="-128"/>
              </a:rPr>
              <a:t>これらの資材の代わりに木材を使えば、その分だけ省エネルギーにつながります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保育所での木製品の整備</a:t>
            </a:r>
            <a:endParaRPr kumimoji="1" lang="ja-JP" altLang="en-US" sz="900" strike="sngStrike" dirty="0">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340121"/>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照明の導入拡大</a:t>
            </a:r>
          </a:p>
        </p:txBody>
      </p:sp>
      <p:pic>
        <p:nvPicPr>
          <p:cNvPr id="26" name="図 25"/>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91753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36" name="正方形/長方形 35"/>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毎年度の大阪</a:t>
            </a:r>
            <a:r>
              <a:rPr lang="ja-JP" altLang="en-US" sz="1000" dirty="0">
                <a:solidFill>
                  <a:schemeClr val="tx1"/>
                </a:solidFill>
                <a:latin typeface="Meiryo UI" pitchFamily="50" charset="-128"/>
                <a:ea typeface="Meiryo UI" pitchFamily="50" charset="-128"/>
                <a:cs typeface="Meiryo UI" pitchFamily="50" charset="-128"/>
              </a:rPr>
              <a:t>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5386070" y="2953003"/>
            <a:ext cx="4176000" cy="861774"/>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（大阪市・堺市を除く）</a:t>
            </a:r>
            <a:endParaRPr lang="en-US" altLang="ja-JP" sz="13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35" name="正方形/長方形 34"/>
          <p:cNvSpPr/>
          <p:nvPr/>
        </p:nvSpPr>
        <p:spPr>
          <a:xfrm>
            <a:off x="7919124" y="4548631"/>
            <a:ext cx="1630704" cy="152824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印刷部数：約</a:t>
            </a:r>
            <a:r>
              <a:rPr lang="en-US" altLang="ja-JP" sz="1050" dirty="0">
                <a:solidFill>
                  <a:schemeClr val="tx1"/>
                </a:solidFill>
                <a:latin typeface="Meiryo UI" pitchFamily="50" charset="-128"/>
                <a:ea typeface="Meiryo UI" pitchFamily="50" charset="-128"/>
                <a:cs typeface="Meiryo UI" pitchFamily="50" charset="-128"/>
              </a:rPr>
              <a:t>5.4</a:t>
            </a:r>
            <a:r>
              <a:rPr lang="ja-JP" altLang="en-US" sz="1050" dirty="0">
                <a:solidFill>
                  <a:schemeClr val="tx1"/>
                </a:solidFill>
                <a:latin typeface="Meiryo UI" pitchFamily="50" charset="-128"/>
                <a:ea typeface="Meiryo UI" pitchFamily="50" charset="-128"/>
                <a:cs typeface="Meiryo UI" pitchFamily="50" charset="-128"/>
              </a:rPr>
              <a:t>万部</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協賛企業（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・エー・ビー・シー開発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エコスタイル</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・大阪ガス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・象印マホービン</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p:txBody>
      </p:sp>
      <p:sp>
        <p:nvSpPr>
          <p:cNvPr id="39" name="テキスト ボックス 38"/>
          <p:cNvSpPr txBox="1"/>
          <p:nvPr/>
        </p:nvSpPr>
        <p:spPr>
          <a:xfrm>
            <a:off x="299090" y="1509050"/>
            <a:ext cx="4968000" cy="109260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a:t>
            </a:r>
            <a:r>
              <a:rPr lang="ja-JP" altLang="en-US" sz="1300" dirty="0" smtClean="0">
                <a:solidFill>
                  <a:prstClr val="black"/>
                </a:solidFill>
                <a:latin typeface="Meiryo UI" pitchFamily="50" charset="-128"/>
                <a:ea typeface="Meiryo UI" pitchFamily="50" charset="-128"/>
                <a:cs typeface="Meiryo UI" pitchFamily="50" charset="-128"/>
              </a:rPr>
              <a:t>に関する</a:t>
            </a:r>
            <a:r>
              <a:rPr lang="ja-JP" altLang="en-US" sz="1300" dirty="0">
                <a:solidFill>
                  <a:prstClr val="black"/>
                </a:solidFill>
                <a:latin typeface="Meiryo UI" pitchFamily="50" charset="-128"/>
                <a:ea typeface="Meiryo UI" pitchFamily="50" charset="-128"/>
                <a:cs typeface="Meiryo UI" pitchFamily="50" charset="-128"/>
              </a:rPr>
              <a:t>協定</a:t>
            </a:r>
            <a:r>
              <a:rPr lang="ja-JP" altLang="en-US" sz="1300" dirty="0" smtClean="0">
                <a:solidFill>
                  <a:prstClr val="black"/>
                </a:solidFill>
                <a:latin typeface="Meiryo UI" pitchFamily="50" charset="-128"/>
                <a:ea typeface="Meiryo UI" pitchFamily="50" charset="-128"/>
                <a:cs typeface="Meiryo UI" pitchFamily="50" charset="-128"/>
              </a:rPr>
              <a:t>を締結</a:t>
            </a:r>
            <a:r>
              <a:rPr lang="ja-JP" altLang="en-US" sz="1300" dirty="0">
                <a:solidFill>
                  <a:prstClr val="black"/>
                </a:solidFill>
                <a:latin typeface="Meiryo UI" pitchFamily="50" charset="-128"/>
                <a:ea typeface="Meiryo UI" pitchFamily="50" charset="-128"/>
                <a:cs typeface="Meiryo UI" pitchFamily="50" charset="-128"/>
              </a:rPr>
              <a:t>することにより、広域なネットワークやノウハウを持つ</a:t>
            </a:r>
            <a:r>
              <a:rPr lang="ja-JP" altLang="en-US" sz="1300" dirty="0" smtClean="0">
                <a:solidFill>
                  <a:prstClr val="black"/>
                </a:solidFill>
                <a:latin typeface="Meiryo UI" pitchFamily="50" charset="-128"/>
                <a:ea typeface="Meiryo UI" pitchFamily="50" charset="-128"/>
                <a:cs typeface="Meiryo UI" pitchFamily="50" charset="-128"/>
              </a:rPr>
              <a:t>金融機関</a:t>
            </a:r>
            <a:r>
              <a:rPr lang="ja-JP" altLang="en-US" sz="1300" dirty="0">
                <a:solidFill>
                  <a:prstClr val="black"/>
                </a:solidFill>
                <a:latin typeface="Meiryo UI" pitchFamily="50" charset="-128"/>
                <a:ea typeface="Meiryo UI" pitchFamily="50" charset="-128"/>
                <a:cs typeface="Meiryo UI" pitchFamily="50" charset="-128"/>
              </a:rPr>
              <a:t>と連携して</a:t>
            </a:r>
            <a:r>
              <a:rPr lang="ja-JP" altLang="en-US" sz="1300" dirty="0" smtClean="0">
                <a:solidFill>
                  <a:prstClr val="black"/>
                </a:solidFill>
                <a:latin typeface="Meiryo UI" pitchFamily="50" charset="-128"/>
                <a:ea typeface="Meiryo UI" pitchFamily="50" charset="-128"/>
                <a:cs typeface="Meiryo UI" pitchFamily="50" charset="-128"/>
              </a:rPr>
              <a:t>、創</a:t>
            </a:r>
            <a:r>
              <a:rPr lang="ja-JP" altLang="en-US" sz="1300" dirty="0">
                <a:solidFill>
                  <a:prstClr val="black"/>
                </a:solidFill>
                <a:latin typeface="Meiryo UI" pitchFamily="50" charset="-128"/>
                <a:ea typeface="Meiryo UI" pitchFamily="50" charset="-128"/>
                <a:cs typeface="Meiryo UI" pitchFamily="50" charset="-128"/>
              </a:rPr>
              <a:t>エネ・省エネ等を促進するとともに、エネルギー施策</a:t>
            </a:r>
            <a:r>
              <a:rPr lang="ja-JP" altLang="en-US" sz="1300" dirty="0" smtClean="0">
                <a:solidFill>
                  <a:prstClr val="black"/>
                </a:solidFill>
                <a:latin typeface="Meiryo UI" pitchFamily="50" charset="-128"/>
                <a:ea typeface="Meiryo UI" pitchFamily="50" charset="-128"/>
                <a:cs typeface="Meiryo UI" pitchFamily="50" charset="-128"/>
              </a:rPr>
              <a:t>の広報</a:t>
            </a:r>
            <a:r>
              <a:rPr lang="ja-JP" altLang="en-US" sz="1300" dirty="0">
                <a:solidFill>
                  <a:prstClr val="black"/>
                </a:solidFill>
                <a:latin typeface="Meiryo UI" pitchFamily="50" charset="-128"/>
                <a:ea typeface="Meiryo UI" pitchFamily="50" charset="-128"/>
                <a:cs typeface="Meiryo UI" pitchFamily="50" charset="-128"/>
              </a:rPr>
              <a:t>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lgn="just"/>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415882" y="3454582"/>
            <a:ext cx="4826657" cy="692497"/>
          </a:xfrm>
          <a:prstGeom prst="rect">
            <a:avLst/>
          </a:prstGeom>
          <a:noFill/>
        </p:spPr>
        <p:txBody>
          <a:bodyPr wrap="square" rtlCol="0">
            <a:spAutoFit/>
          </a:bodyPr>
          <a:lstStyle/>
          <a:p>
            <a:pPr marL="87313" indent="-87313" algn="just"/>
            <a:r>
              <a:rPr lang="ja-JP" altLang="en-US" sz="1300" dirty="0" smtClean="0">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299089" y="2997970"/>
            <a:ext cx="4966251" cy="492443"/>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47" name="テキスト ボックス 46"/>
          <p:cNvSpPr txBox="1"/>
          <p:nvPr/>
        </p:nvSpPr>
        <p:spPr>
          <a:xfrm>
            <a:off x="415882" y="5398073"/>
            <a:ext cx="4826657" cy="892552"/>
          </a:xfrm>
          <a:prstGeom prst="rect">
            <a:avLst/>
          </a:prstGeom>
          <a:noFill/>
        </p:spPr>
        <p:txBody>
          <a:bodyPr wrap="square" rtlCol="0">
            <a:spAutoFit/>
          </a:bodyPr>
          <a:lstStyle/>
          <a:p>
            <a:pPr marL="87313" indent="-87313" algn="just"/>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大阪市は、大規模太陽光発電事業「大阪ひかりの森プロジェクト」の</a:t>
            </a:r>
            <a:r>
              <a:rPr lang="ja-JP" altLang="en-US" sz="1300" dirty="0" smtClean="0">
                <a:latin typeface="Meiryo UI" pitchFamily="50" charset="-128"/>
                <a:ea typeface="Meiryo UI" pitchFamily="50" charset="-128"/>
                <a:cs typeface="Meiryo UI" pitchFamily="50" charset="-128"/>
              </a:rPr>
              <a:t>参画</a:t>
            </a:r>
            <a:r>
              <a:rPr lang="ja-JP" altLang="en-US" sz="1300" dirty="0">
                <a:latin typeface="Meiryo UI" pitchFamily="50" charset="-128"/>
                <a:ea typeface="Meiryo UI" pitchFamily="50" charset="-128"/>
                <a:cs typeface="Meiryo UI" pitchFamily="50" charset="-128"/>
              </a:rPr>
              <a:t>企業である金融機関から、大阪市の環境保全に関する知識の</a:t>
            </a:r>
            <a:r>
              <a:rPr lang="ja-JP" altLang="en-US" sz="1300" dirty="0" smtClean="0">
                <a:latin typeface="Meiryo UI" pitchFamily="50" charset="-128"/>
                <a:ea typeface="Meiryo UI" pitchFamily="50" charset="-128"/>
                <a:cs typeface="Meiryo UI" pitchFamily="50" charset="-128"/>
              </a:rPr>
              <a:t>普及及び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a:t>
            </a:r>
            <a:r>
              <a:rPr lang="ja-JP" altLang="en-US" sz="1300" dirty="0" smtClean="0">
                <a:latin typeface="Meiryo UI" pitchFamily="50" charset="-128"/>
                <a:ea typeface="Meiryo UI" pitchFamily="50" charset="-128"/>
                <a:cs typeface="Meiryo UI" pitchFamily="50" charset="-128"/>
              </a:rPr>
              <a:t>を寄附</a:t>
            </a:r>
            <a:r>
              <a:rPr lang="ja-JP" altLang="en-US" sz="1300" dirty="0">
                <a:latin typeface="Meiryo UI" pitchFamily="50" charset="-128"/>
                <a:ea typeface="Meiryo UI" pitchFamily="50" charset="-128"/>
                <a:cs typeface="Meiryo UI" pitchFamily="50" charset="-128"/>
              </a:rPr>
              <a:t>いただきました。</a:t>
            </a:r>
            <a:endParaRPr lang="en-US" altLang="ja-JP" sz="13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844791" y="4158327"/>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50" name="テキスト ボックス 49"/>
          <p:cNvSpPr txBox="1"/>
          <p:nvPr/>
        </p:nvSpPr>
        <p:spPr>
          <a:xfrm>
            <a:off x="4288216" y="415232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E3DB71C8-E506-4A4D-AE88-437E690853C8}"/>
              </a:ext>
            </a:extLst>
          </p:cNvPr>
          <p:cNvGraphicFramePr>
            <a:graphicFrameLocks noGrp="1"/>
          </p:cNvGraphicFramePr>
          <p:nvPr>
            <p:extLst/>
          </p:nvPr>
        </p:nvGraphicFramePr>
        <p:xfrm>
          <a:off x="895115" y="4410547"/>
          <a:ext cx="3967173" cy="644186"/>
        </p:xfrm>
        <a:graphic>
          <a:graphicData uri="http://schemas.openxmlformats.org/drawingml/2006/table">
            <a:tbl>
              <a:tblPr firstRow="1" bandRow="1">
                <a:tableStyleId>{5940675A-B579-460E-94D1-54222C63F5DA}</a:tableStyleId>
              </a:tblPr>
              <a:tblGrid>
                <a:gridCol w="1412353">
                  <a:extLst>
                    <a:ext uri="{9D8B030D-6E8A-4147-A177-3AD203B41FA5}">
                      <a16:colId xmlns:a16="http://schemas.microsoft.com/office/drawing/2014/main" val="3757262113"/>
                    </a:ext>
                  </a:extLst>
                </a:gridCol>
                <a:gridCol w="510964">
                  <a:extLst>
                    <a:ext uri="{9D8B030D-6E8A-4147-A177-3AD203B41FA5}">
                      <a16:colId xmlns:a16="http://schemas.microsoft.com/office/drawing/2014/main" val="1555019360"/>
                    </a:ext>
                  </a:extLst>
                </a:gridCol>
                <a:gridCol w="510964">
                  <a:extLst>
                    <a:ext uri="{9D8B030D-6E8A-4147-A177-3AD203B41FA5}">
                      <a16:colId xmlns:a16="http://schemas.microsoft.com/office/drawing/2014/main" val="4015490920"/>
                    </a:ext>
                  </a:extLst>
                </a:gridCol>
                <a:gridCol w="510964">
                  <a:extLst>
                    <a:ext uri="{9D8B030D-6E8A-4147-A177-3AD203B41FA5}">
                      <a16:colId xmlns:a16="http://schemas.microsoft.com/office/drawing/2014/main" val="2482611279"/>
                    </a:ext>
                  </a:extLst>
                </a:gridCol>
                <a:gridCol w="510964">
                  <a:extLst>
                    <a:ext uri="{9D8B030D-6E8A-4147-A177-3AD203B41FA5}">
                      <a16:colId xmlns:a16="http://schemas.microsoft.com/office/drawing/2014/main" val="2240862183"/>
                    </a:ext>
                  </a:extLst>
                </a:gridCol>
                <a:gridCol w="510964">
                  <a:extLst>
                    <a:ext uri="{9D8B030D-6E8A-4147-A177-3AD203B41FA5}">
                      <a16:colId xmlns:a16="http://schemas.microsoft.com/office/drawing/2014/main" val="2466458162"/>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3,260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extLst>
                  <a:ext uri="{0D108BD9-81ED-4DB2-BD59-A6C34878D82A}">
                    <a16:rowId xmlns:a16="http://schemas.microsoft.com/office/drawing/2014/main" val="2124491204"/>
                  </a:ext>
                </a:extLst>
              </a:tr>
            </a:tbl>
          </a:graphicData>
        </a:graphic>
      </p:graphicFrame>
      <p:sp>
        <p:nvSpPr>
          <p:cNvPr id="52" name="テキスト ボックス 51"/>
          <p:cNvSpPr txBox="1"/>
          <p:nvPr/>
        </p:nvSpPr>
        <p:spPr>
          <a:xfrm>
            <a:off x="844791" y="5080136"/>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76D19C84-1BD7-4386-B336-8509C4A542B8}"/>
              </a:ext>
            </a:extLst>
          </p:cNvPr>
          <p:cNvSpPr/>
          <p:nvPr/>
        </p:nvSpPr>
        <p:spPr>
          <a:xfrm>
            <a:off x="299090" y="1168992"/>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54" name="角丸四角形 22">
            <a:extLst>
              <a:ext uri="{FF2B5EF4-FFF2-40B4-BE49-F238E27FC236}">
                <a16:creationId xmlns:a16="http://schemas.microsoft.com/office/drawing/2014/main" id="{52D12F98-A2BF-44CB-AAB3-B4D2F5599E55}"/>
              </a:ext>
            </a:extLst>
          </p:cNvPr>
          <p:cNvSpPr/>
          <p:nvPr/>
        </p:nvSpPr>
        <p:spPr>
          <a:xfrm>
            <a:off x="299090" y="2672377"/>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2018" y="3764609"/>
            <a:ext cx="1956828" cy="2867499"/>
          </a:xfrm>
          <a:prstGeom prst="rect">
            <a:avLst/>
          </a:prstGeom>
          <a:ln>
            <a:noFill/>
          </a:ln>
        </p:spPr>
      </p:pic>
      <p:sp>
        <p:nvSpPr>
          <p:cNvPr id="3" name="正方形/長方形 2"/>
          <p:cNvSpPr/>
          <p:nvPr/>
        </p:nvSpPr>
        <p:spPr>
          <a:xfrm>
            <a:off x="5583813" y="3663457"/>
            <a:ext cx="2256533" cy="3035034"/>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72342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ext uri="{D42A27DB-BD31-4B8C-83A1-F6EECF244321}">
                <p14:modId xmlns:p14="http://schemas.microsoft.com/office/powerpoint/2010/main" val="3668191569"/>
              </p:ext>
            </p:extLst>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2017</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43</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nvPr>
        </p:nvGraphicFramePr>
        <p:xfrm>
          <a:off x="475525" y="4987232"/>
          <a:ext cx="4054434" cy="1188480"/>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aseline="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spTree>
    <p:extLst>
      <p:ext uri="{BB962C8B-B14F-4D97-AF65-F5344CB8AC3E}">
        <p14:creationId xmlns:p14="http://schemas.microsoft.com/office/powerpoint/2010/main" val="1628648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a:t>
            </a:r>
            <a:r>
              <a:rPr lang="ja-JP" altLang="en-US" sz="1600" b="1" dirty="0" smtClean="0">
                <a:solidFill>
                  <a:schemeClr val="tx1"/>
                </a:solidFill>
                <a:latin typeface="Meiryo UI" pitchFamily="50" charset="-128"/>
                <a:ea typeface="Meiryo UI" pitchFamily="50" charset="-128"/>
                <a:cs typeface="Meiryo UI" pitchFamily="50" charset="-128"/>
              </a:rPr>
              <a:t>の活用</a:t>
            </a:r>
            <a:r>
              <a:rPr lang="ja-JP" altLang="en-US" sz="1600" b="1" dirty="0">
                <a:solidFill>
                  <a:schemeClr val="tx1"/>
                </a:solidFill>
                <a:latin typeface="Meiryo UI" pitchFamily="50" charset="-128"/>
                <a:ea typeface="Meiryo UI" pitchFamily="50" charset="-128"/>
                <a:cs typeface="Meiryo UI" pitchFamily="50" charset="-128"/>
              </a:rPr>
              <a:t>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388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◆府中央卸売市場内に、民間事業者が、国内初と</a:t>
            </a:r>
            <a:r>
              <a:rPr lang="ja-JP" altLang="en-US" b="0" i="0" dirty="0" smtClean="0">
                <a:latin typeface="Meiryo UI" pitchFamily="50" charset="-128"/>
                <a:ea typeface="Meiryo UI" pitchFamily="50" charset="-128"/>
                <a:cs typeface="Meiryo UI" pitchFamily="50" charset="-128"/>
              </a:rPr>
              <a:t>なる</a:t>
            </a:r>
            <a:r>
              <a:rPr lang="en-US" altLang="ja-JP" b="0" i="0" dirty="0" smtClean="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a:t>
            </a:r>
            <a:r>
              <a:rPr lang="ja-JP" altLang="en-US" b="0" i="0" dirty="0" smtClean="0">
                <a:latin typeface="Meiryo UI" pitchFamily="50" charset="-128"/>
                <a:ea typeface="Meiryo UI" pitchFamily="50" charset="-128"/>
                <a:cs typeface="Meiryo UI" pitchFamily="50" charset="-128"/>
              </a:rPr>
              <a:t>の実証</a:t>
            </a:r>
            <a:r>
              <a:rPr lang="ja-JP" altLang="en-US" b="0" i="0" dirty="0">
                <a:latin typeface="Meiryo UI" pitchFamily="50" charset="-128"/>
                <a:ea typeface="Meiryo UI" pitchFamily="50" charset="-128"/>
                <a:cs typeface="Meiryo UI" pitchFamily="50" charset="-128"/>
              </a:rPr>
              <a:t>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6400" indent="-86400" algn="just"/>
            <a:r>
              <a:rPr lang="ja-JP" altLang="en-US" b="0" i="0" dirty="0">
                <a:latin typeface="Meiryo UI" pitchFamily="50" charset="-128"/>
                <a:ea typeface="Meiryo UI" pitchFamily="50" charset="-128"/>
                <a:cs typeface="Meiryo UI" pitchFamily="50" charset="-128"/>
              </a:rPr>
              <a:t>　　引き続き、市場は、災害に強いこの燃料電池を</a:t>
            </a:r>
            <a:r>
              <a:rPr lang="ja-JP" altLang="en-US" b="0" i="0" dirty="0" smtClean="0">
                <a:latin typeface="Meiryo UI" pitchFamily="50" charset="-128"/>
                <a:ea typeface="Meiryo UI" pitchFamily="50" charset="-128"/>
                <a:cs typeface="Meiryo UI" pitchFamily="50" charset="-128"/>
              </a:rPr>
              <a:t>冷蔵庫棟</a:t>
            </a:r>
            <a:r>
              <a:rPr lang="ja-JP" altLang="en-US" b="0" i="0" dirty="0">
                <a:latin typeface="Meiryo UI" pitchFamily="50" charset="-128"/>
                <a:ea typeface="Meiryo UI" pitchFamily="50" charset="-128"/>
                <a:cs typeface="Meiryo UI" pitchFamily="50" charset="-128"/>
              </a:rPr>
              <a:t>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a:t>
            </a:r>
            <a:r>
              <a:rPr lang="ja-JP" altLang="en-US" b="0" i="0" dirty="0" smtClean="0">
                <a:latin typeface="Meiryo UI" pitchFamily="50" charset="-128"/>
                <a:ea typeface="Meiryo UI" pitchFamily="50" charset="-128"/>
                <a:cs typeface="Meiryo UI" pitchFamily="50" charset="-128"/>
              </a:rPr>
              <a:t>のショーケース</a:t>
            </a:r>
            <a:r>
              <a:rPr lang="ja-JP" altLang="en-US" b="0" i="0" dirty="0">
                <a:latin typeface="Meiryo UI" pitchFamily="50" charset="-128"/>
                <a:ea typeface="Meiryo UI" pitchFamily="50" charset="-128"/>
                <a:cs typeface="Meiryo UI" pitchFamily="50" charset="-128"/>
              </a:rPr>
              <a:t>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66D49031-C930-48E4-8095-0D148C05A4EB}"/>
              </a:ext>
            </a:extLst>
          </p:cNvPr>
          <p:cNvSpPr/>
          <p:nvPr/>
        </p:nvSpPr>
        <p:spPr>
          <a:xfrm>
            <a:off x="5339063" y="4385186"/>
            <a:ext cx="4158254" cy="1537694"/>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a:t>
            </a:r>
            <a:r>
              <a:rPr lang="ja-JP" altLang="en-US" sz="1100" dirty="0" smtClean="0">
                <a:solidFill>
                  <a:schemeClr val="tx1"/>
                </a:solidFill>
                <a:latin typeface="Meiryo UI" pitchFamily="50" charset="-128"/>
                <a:ea typeface="Meiryo UI" pitchFamily="50" charset="-128"/>
                <a:cs typeface="Meiryo UI" pitchFamily="50" charset="-128"/>
              </a:rPr>
              <a:t>等の</a:t>
            </a:r>
            <a:endParaRPr lang="en-US" altLang="ja-JP" sz="1100" dirty="0" smtClean="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インフラ</a:t>
            </a:r>
            <a:r>
              <a:rPr lang="ja-JP" altLang="en-US" sz="1100" dirty="0">
                <a:solidFill>
                  <a:schemeClr val="tx1"/>
                </a:solidFill>
                <a:latin typeface="Meiryo UI" pitchFamily="50" charset="-128"/>
                <a:ea typeface="Meiryo UI" pitchFamily="50" charset="-128"/>
                <a:cs typeface="Meiryo UI" pitchFamily="50" charset="-128"/>
              </a:rPr>
              <a:t>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5990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07820"/>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a:t>
            </a:r>
            <a:r>
              <a:rPr lang="ja-JP" altLang="en-US" b="0" i="0" dirty="0" smtClean="0">
                <a:latin typeface="Meiryo UI" pitchFamily="50" charset="-128"/>
                <a:ea typeface="Meiryo UI" pitchFamily="50" charset="-128"/>
                <a:cs typeface="Meiryo UI" pitchFamily="50" charset="-128"/>
              </a:rPr>
              <a:t>する「</a:t>
            </a:r>
            <a:r>
              <a:rPr lang="ja-JP" altLang="en-US" b="0" i="0" dirty="0">
                <a:latin typeface="Meiryo UI" pitchFamily="50" charset="-128"/>
                <a:ea typeface="Meiryo UI" pitchFamily="50" charset="-128"/>
                <a:cs typeface="Meiryo UI" pitchFamily="50" charset="-128"/>
              </a:rPr>
              <a:t>おおさか電動車協働普及サポートネット」において、燃料電池自動車の普及及び水素ステーション整備の促進に向け</a:t>
            </a:r>
            <a:r>
              <a:rPr lang="ja-JP" altLang="en-US" b="0" i="0" dirty="0" smtClean="0">
                <a:latin typeface="Meiryo UI" pitchFamily="50" charset="-128"/>
                <a:ea typeface="Meiryo UI" pitchFamily="50" charset="-128"/>
                <a:cs typeface="Meiryo UI" pitchFamily="50" charset="-128"/>
              </a:rPr>
              <a:t>、サポートネット</a:t>
            </a:r>
            <a:r>
              <a:rPr lang="ja-JP" altLang="en-US" b="0" i="0" dirty="0">
                <a:latin typeface="Meiryo UI" pitchFamily="50" charset="-128"/>
                <a:ea typeface="Meiryo UI" pitchFamily="50" charset="-128"/>
                <a:cs typeface="Meiryo UI" pitchFamily="50" charset="-128"/>
              </a:rPr>
              <a:t>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組みます</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594575" y="465514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水素ステーション等の建設コスト低減と中小企業等の参入のきっかけづくりのため、事業者を対象とした水素ステーション見学会や新技術ニーズ説明会を開催します。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エネルギー使</a:t>
            </a:r>
            <a:r>
              <a:rPr lang="ja-JP" altLang="en-US" sz="1400" dirty="0">
                <a:solidFill>
                  <a:schemeClr val="tx1"/>
                </a:solidFill>
                <a:latin typeface="Meiryo UI" pitchFamily="50" charset="-128"/>
                <a:ea typeface="Meiryo UI" pitchFamily="50" charset="-128"/>
                <a:cs typeface="Meiryo UI" pitchFamily="50" charset="-128"/>
              </a:rPr>
              <a:t>用量等の「見える化」を推進するとともに、省エネルギー機器･設備の導入促進、住宅・建築物の省エネルギー化</a:t>
            </a:r>
            <a:r>
              <a:rPr lang="ja-JP" altLang="en-US" sz="1400" dirty="0" smtClean="0">
                <a:solidFill>
                  <a:schemeClr val="tx1"/>
                </a:solidFill>
                <a:latin typeface="Meiryo UI" pitchFamily="50" charset="-128"/>
                <a:ea typeface="Meiryo UI" pitchFamily="50" charset="-128"/>
                <a:cs typeface="Meiryo UI" pitchFamily="50" charset="-128"/>
              </a:rPr>
              <a:t>、</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a:t>
            </a:r>
            <a:r>
              <a:rPr lang="ja-JP" altLang="en-US" b="1" u="sng" dirty="0" smtClean="0">
                <a:solidFill>
                  <a:schemeClr val="tx1"/>
                </a:solidFill>
                <a:latin typeface="Meiryo UI" panose="020B0604030504040204" pitchFamily="50" charset="-128"/>
                <a:ea typeface="Meiryo UI" panose="020B0604030504040204" pitchFamily="50" charset="-128"/>
              </a:rPr>
              <a:t>強化</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r>
              <a:rPr lang="en-US" altLang="ja-JP" sz="1400" dirty="0">
                <a:solidFill>
                  <a:schemeClr val="tx1"/>
                </a:solidFill>
                <a:latin typeface="Meiryo UI" pitchFamily="50" charset="-128"/>
                <a:ea typeface="Meiryo UI" pitchFamily="50" charset="-128"/>
                <a:cs typeface="Meiryo UI" pitchFamily="50" charset="-128"/>
              </a:rPr>
              <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45201" y="1317836"/>
            <a:ext cx="4627848" cy="692497"/>
          </a:xfrm>
          <a:prstGeom prst="rect">
            <a:avLst/>
          </a:prstGeom>
          <a:noFill/>
        </p:spPr>
        <p:txBody>
          <a:bodyPr wrap="square">
            <a:spAutoFit/>
          </a:bodyPr>
          <a:lstStyle/>
          <a:p>
            <a:pPr algn="just"/>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FCV</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a:t>
              </a:r>
              <a:r>
                <a:rPr lang="ja-JP" altLang="en-US" b="0" i="0" dirty="0" smtClean="0">
                  <a:latin typeface="Meiryo UI" pitchFamily="50" charset="-128"/>
                  <a:ea typeface="Meiryo UI" pitchFamily="50" charset="-128"/>
                  <a:cs typeface="Meiryo UI" pitchFamily="50" charset="-128"/>
                </a:rPr>
                <a:t>の推進</a:t>
              </a:r>
              <a:r>
                <a:rPr lang="ja-JP" altLang="en-US" b="0" i="0" dirty="0">
                  <a:latin typeface="Meiryo UI" pitchFamily="50" charset="-128"/>
                  <a:ea typeface="Meiryo UI" pitchFamily="50" charset="-128"/>
                  <a:cs typeface="Meiryo UI" pitchFamily="50" charset="-128"/>
                </a:rPr>
                <a:t>に係る連携協定</a:t>
              </a:r>
              <a:r>
                <a:rPr lang="ja-JP" altLang="en-US" b="0" i="0" dirty="0" smtClean="0">
                  <a:latin typeface="Meiryo UI" pitchFamily="50" charset="-128"/>
                  <a:ea typeface="Meiryo UI" pitchFamily="50" charset="-128"/>
                  <a:cs typeface="Meiryo UI" pitchFamily="50" charset="-128"/>
                </a:rPr>
                <a:t>を</a:t>
              </a:r>
              <a:r>
                <a:rPr lang="en-US" altLang="ja-JP" b="0" i="0" dirty="0" smtClean="0">
                  <a:latin typeface="Meiryo UI" panose="020B0604030504040204" pitchFamily="50" charset="-128"/>
                  <a:ea typeface="Meiryo UI" panose="020B0604030504040204" pitchFamily="50" charset="-128"/>
                </a:rPr>
                <a:t>20</a:t>
              </a:r>
              <a:r>
                <a:rPr lang="en-US" altLang="ja-JP" b="0" i="0" dirty="0">
                  <a:latin typeface="Meiryo UI" panose="020B0604030504040204" pitchFamily="50" charset="-128"/>
                  <a:ea typeface="Meiryo UI" panose="020B0604030504040204" pitchFamily="50" charset="-128"/>
                </a:rPr>
                <a:t>20</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この</a:t>
              </a:r>
              <a:r>
                <a:rPr lang="ja-JP" altLang="en-US" b="0" i="0" dirty="0">
                  <a:latin typeface="Meiryo UI" pitchFamily="50" charset="-128"/>
                  <a:ea typeface="Meiryo UI" pitchFamily="50" charset="-128"/>
                  <a:cs typeface="Meiryo UI" pitchFamily="50" charset="-128"/>
                </a:rPr>
                <a:t>協定</a:t>
              </a:r>
              <a:r>
                <a:rPr lang="ja-JP" altLang="en-US" b="0" i="0" dirty="0" smtClean="0">
                  <a:latin typeface="Meiryo UI" pitchFamily="50" charset="-128"/>
                  <a:ea typeface="Meiryo UI" pitchFamily="50" charset="-128"/>
                  <a:cs typeface="Meiryo UI" pitchFamily="50" charset="-128"/>
                </a:rPr>
                <a:t>を活用して、</a:t>
              </a:r>
              <a:r>
                <a:rPr lang="ja-JP" altLang="en-US" b="0" i="0" dirty="0">
                  <a:latin typeface="Meiryo UI" pitchFamily="50" charset="-128"/>
                  <a:ea typeface="Meiryo UI" pitchFamily="50" charset="-128"/>
                  <a:cs typeface="Meiryo UI" pitchFamily="50" charset="-128"/>
                </a:rPr>
                <a:t>水素社会の実現に向けた取組や次世代自動車の普及促進その他のエネルギー関連施策を推進して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grpSp>
      <p:sp>
        <p:nvSpPr>
          <p:cNvPr id="33" name="テキスト ボックス 32">
            <a:extLst>
              <a:ext uri="{FF2B5EF4-FFF2-40B4-BE49-F238E27FC236}">
                <a16:creationId xmlns:a16="http://schemas.microsoft.com/office/drawing/2014/main" id="{C9F3D3E3-6BD9-4B95-BCA5-1CA81CE1D034}"/>
              </a:ext>
            </a:extLst>
          </p:cNvPr>
          <p:cNvSpPr txBox="1"/>
          <p:nvPr/>
        </p:nvSpPr>
        <p:spPr>
          <a:xfrm>
            <a:off x="5853828" y="6127068"/>
            <a:ext cx="3469372" cy="461665"/>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縁日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ルネサンスでの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世代自動車展示・試乗・給電デモ</a:t>
            </a: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82054" y="4147415"/>
            <a:ext cx="1812747" cy="1928487"/>
          </a:xfrm>
          <a:prstGeom prst="rect">
            <a:avLst/>
          </a:prstGeom>
        </p:spPr>
      </p:pic>
      <p:pic>
        <p:nvPicPr>
          <p:cNvPr id="29" name="図 28">
            <a:extLst>
              <a:ext uri="{FF2B5EF4-FFF2-40B4-BE49-F238E27FC236}">
                <a16:creationId xmlns:a16="http://schemas.microsoft.com/office/drawing/2014/main" id="{32A8F587-E692-4ACB-A444-2AEF04D77D1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0465" y="4294420"/>
            <a:ext cx="2371768" cy="1781482"/>
          </a:xfrm>
          <a:prstGeom prst="rect">
            <a:avLst/>
          </a:prstGeom>
          <a:noFill/>
          <a:ln>
            <a:noFill/>
          </a:ln>
        </p:spPr>
      </p:pic>
      <p:sp>
        <p:nvSpPr>
          <p:cNvPr id="21" name="テキスト ボックス 20">
            <a:extLst>
              <a:ext uri="{FF2B5EF4-FFF2-40B4-BE49-F238E27FC236}">
                <a16:creationId xmlns:a16="http://schemas.microsoft.com/office/drawing/2014/main" id="{C9F3D3E3-6BD9-4B95-BCA5-1CA81CE1D034}"/>
              </a:ext>
            </a:extLst>
          </p:cNvPr>
          <p:cNvSpPr txBox="1"/>
          <p:nvPr/>
        </p:nvSpPr>
        <p:spPr>
          <a:xfrm>
            <a:off x="5547427" y="3723202"/>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781609271"/>
              </p:ext>
            </p:extLst>
          </p:nvPr>
        </p:nvGraphicFramePr>
        <p:xfrm>
          <a:off x="5679702" y="2050693"/>
          <a:ext cx="1196133" cy="1692291"/>
        </p:xfrm>
        <a:graphic>
          <a:graphicData uri="http://schemas.openxmlformats.org/presentationml/2006/ole">
            <mc:AlternateContent xmlns:mc="http://schemas.openxmlformats.org/markup-compatibility/2006">
              <mc:Choice xmlns:v="urn:schemas-microsoft-com:vml" Requires="v">
                <p:oleObj spid="_x0000_s1154" name="Acrobat Document" r:id="rId6" imgW="8020012" imgH="11344216" progId="AcroExch.Document.DC">
                  <p:embed/>
                </p:oleObj>
              </mc:Choice>
              <mc:Fallback>
                <p:oleObj name="Acrobat Document" r:id="rId6" imgW="8020012" imgH="11344216" progId="AcroExch.Document.DC">
                  <p:embed/>
                  <p:pic>
                    <p:nvPicPr>
                      <p:cNvPr id="31" name="オブジェクト 30"/>
                      <p:cNvPicPr/>
                      <p:nvPr/>
                    </p:nvPicPr>
                    <p:blipFill>
                      <a:blip r:embed="rId7"/>
                      <a:stretch>
                        <a:fillRect/>
                      </a:stretch>
                    </p:blipFill>
                    <p:spPr>
                      <a:xfrm>
                        <a:off x="5679702" y="2050693"/>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3014767559"/>
              </p:ext>
            </p:extLst>
          </p:nvPr>
        </p:nvGraphicFramePr>
        <p:xfrm>
          <a:off x="7094801" y="2176839"/>
          <a:ext cx="2033635" cy="1440000"/>
        </p:xfrm>
        <a:graphic>
          <a:graphicData uri="http://schemas.openxmlformats.org/presentationml/2006/ole">
            <mc:AlternateContent xmlns:mc="http://schemas.openxmlformats.org/markup-compatibility/2006">
              <mc:Choice xmlns:v="urn:schemas-microsoft-com:vml" Requires="v">
                <p:oleObj spid="_x0000_s1155" name="Acrobat Document" r:id="rId8" imgW="11324996" imgH="8019948" progId="AcroExch.Document.2017">
                  <p:embed/>
                </p:oleObj>
              </mc:Choice>
              <mc:Fallback>
                <p:oleObj name="Acrobat Document" r:id="rId8" imgW="11324996" imgH="8019948" progId="AcroExch.Document.2017">
                  <p:embed/>
                  <p:pic>
                    <p:nvPicPr>
                      <p:cNvPr id="32" name="オブジェクト 31"/>
                      <p:cNvPicPr/>
                      <p:nvPr/>
                    </p:nvPicPr>
                    <p:blipFill>
                      <a:blip r:embed="rId9"/>
                      <a:stretch>
                        <a:fillRect/>
                      </a:stretch>
                    </p:blipFill>
                    <p:spPr>
                      <a:xfrm>
                        <a:off x="7094801" y="2176839"/>
                        <a:ext cx="2033635" cy="14400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765356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EV</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や燃料電池自動車</a:t>
            </a: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FCV</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5,161</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680443" y="4689181"/>
            <a:ext cx="572400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６回（参考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年度：３回）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47" name="表 46"/>
          <p:cNvGraphicFramePr>
            <a:graphicFrameLocks noGrp="1"/>
          </p:cNvGraphicFramePr>
          <p:nvPr>
            <p:extLst/>
          </p:nvPr>
        </p:nvGraphicFramePr>
        <p:xfrm>
          <a:off x="7027604" y="5452216"/>
          <a:ext cx="2638424" cy="97536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20903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5,321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6,788</a:t>
                      </a:r>
                    </a:p>
                  </a:txBody>
                  <a:tcPr anchor="ctr"/>
                </a:tc>
                <a:extLst>
                  <a:ext uri="{0D108BD9-81ED-4DB2-BD59-A6C34878D82A}">
                    <a16:rowId xmlns:a16="http://schemas.microsoft.com/office/drawing/2014/main" val="2124491204"/>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FCV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240</a:t>
                      </a:r>
                    </a:p>
                  </a:txBody>
                  <a:tcPr anchor="ctr"/>
                </a:tc>
                <a:extLst>
                  <a:ext uri="{0D108BD9-81ED-4DB2-BD59-A6C34878D82A}">
                    <a16:rowId xmlns:a16="http://schemas.microsoft.com/office/drawing/2014/main" val="1449231259"/>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PHV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5,097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5,645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6,165</a:t>
                      </a:r>
                    </a:p>
                  </a:txBody>
                  <a:tcPr anchor="ctr"/>
                </a:tc>
                <a:extLst>
                  <a:ext uri="{0D108BD9-81ED-4DB2-BD59-A6C34878D82A}">
                    <a16:rowId xmlns:a16="http://schemas.microsoft.com/office/drawing/2014/main" val="3765497081"/>
                  </a:ext>
                </a:extLst>
              </a:tr>
            </a:tbl>
          </a:graphicData>
        </a:graphic>
      </p:graphicFrame>
      <p:sp>
        <p:nvSpPr>
          <p:cNvPr id="48" name="テキスト ボックス 47"/>
          <p:cNvSpPr txBox="1"/>
          <p:nvPr/>
        </p:nvSpPr>
        <p:spPr>
          <a:xfrm>
            <a:off x="6858227" y="5187207"/>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385455"/>
            <a:ext cx="5007959" cy="892552"/>
          </a:xfrm>
          <a:prstGeom prst="rect">
            <a:avLst/>
          </a:prstGeom>
          <a:noFill/>
        </p:spPr>
        <p:txBody>
          <a:bodyPr wrap="square" rtlCol="0">
            <a:spAutoFit/>
          </a:bodyPr>
          <a:lstStyle/>
          <a:p>
            <a:pPr marL="80599" indent="-80599" algn="just"/>
            <a:r>
              <a:rPr lang="ja-JP" altLang="en-US" sz="1300" dirty="0" smtClean="0">
                <a:latin typeface="Meiryo UI" pitchFamily="50" charset="-128"/>
                <a:ea typeface="Meiryo UI" pitchFamily="50" charset="-128"/>
                <a:cs typeface="Meiryo UI" pitchFamily="50" charset="-128"/>
              </a:rPr>
              <a:t>◆自動車</a:t>
            </a:r>
            <a:r>
              <a:rPr lang="ja-JP" altLang="en-US" sz="1300" dirty="0">
                <a:latin typeface="Meiryo UI" pitchFamily="50" charset="-128"/>
                <a:ea typeface="Meiryo UI" pitchFamily="50" charset="-128"/>
                <a:cs typeface="Meiryo UI" pitchFamily="50" charset="-128"/>
              </a:rPr>
              <a:t>販売事業者、行政機関等で構成する「おおさか電動車協働普及サポートネット」に</a:t>
            </a:r>
            <a:r>
              <a:rPr lang="ja-JP" altLang="en-US" sz="1300" dirty="0" smtClean="0">
                <a:latin typeface="Meiryo UI" pitchFamily="50" charset="-128"/>
                <a:ea typeface="Meiryo UI" pitchFamily="50" charset="-128"/>
                <a:cs typeface="Meiryo UI" pitchFamily="50" charset="-128"/>
              </a:rPr>
              <a:t>おいて事業者と</a:t>
            </a:r>
            <a:r>
              <a:rPr lang="ja-JP" altLang="en-US" sz="1300" dirty="0">
                <a:latin typeface="Meiryo UI" pitchFamily="50" charset="-128"/>
                <a:ea typeface="Meiryo UI" pitchFamily="50" charset="-128"/>
                <a:cs typeface="Meiryo UI" pitchFamily="50" charset="-128"/>
              </a:rPr>
              <a:t>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a:t>
            </a:r>
            <a:r>
              <a:rPr lang="ja-JP" altLang="en-US" sz="1300" dirty="0" smtClean="0">
                <a:latin typeface="Meiryo UI" pitchFamily="50" charset="-128"/>
                <a:ea typeface="Meiryo UI" pitchFamily="50" charset="-128"/>
                <a:cs typeface="Meiryo UI" pitchFamily="50" charset="-128"/>
              </a:rPr>
              <a:t>の支援</a:t>
            </a:r>
            <a:r>
              <a:rPr lang="ja-JP" altLang="en-US" sz="1300" dirty="0">
                <a:latin typeface="Meiryo UI" pitchFamily="50" charset="-128"/>
                <a:ea typeface="Meiryo UI" pitchFamily="50" charset="-128"/>
                <a:cs typeface="Meiryo UI" pitchFamily="50" charset="-128"/>
              </a:rPr>
              <a:t>等の取組を実施します。</a:t>
            </a:r>
          </a:p>
        </p:txBody>
      </p:sp>
      <p:sp>
        <p:nvSpPr>
          <p:cNvPr id="51" name="テキスト ボックス 50"/>
          <p:cNvSpPr txBox="1"/>
          <p:nvPr/>
        </p:nvSpPr>
        <p:spPr>
          <a:xfrm>
            <a:off x="262325" y="4396525"/>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881034" y="3915458"/>
            <a:ext cx="2736000" cy="1015663"/>
          </a:xfrm>
          <a:prstGeom prst="rect">
            <a:avLst/>
          </a:prstGeom>
        </p:spPr>
        <p:txBody>
          <a:bodyPr wrap="square">
            <a:spAutoFit/>
          </a:bodyPr>
          <a:lstStyle/>
          <a:p>
            <a:pPr algn="just"/>
            <a:r>
              <a:rPr lang="ja-JP" altLang="en-US" sz="1000" dirty="0">
                <a:latin typeface="Meiryo UI" panose="020B0604030504040204" pitchFamily="50" charset="-128"/>
                <a:ea typeface="Meiryo UI" panose="020B0604030504040204" pitchFamily="50" charset="-128"/>
              </a:rPr>
              <a:t>　関西広域連合の次世代自動車普及促進事業において、地球温暖化と次世代自動車の普及啓発動画を作成しました。</a:t>
            </a:r>
            <a:endParaRPr lang="en-US" altLang="ja-JP" sz="1000" dirty="0">
              <a:latin typeface="Meiryo UI" panose="020B0604030504040204" pitchFamily="50" charset="-128"/>
              <a:ea typeface="Meiryo UI" panose="020B0604030504040204" pitchFamily="50" charset="-128"/>
            </a:endParaRPr>
          </a:p>
          <a:p>
            <a:pPr algn="just"/>
            <a:r>
              <a:rPr lang="ja-JP" altLang="en-US" sz="1000" dirty="0">
                <a:latin typeface="Meiryo UI" panose="020B0604030504040204" pitchFamily="50" charset="-128"/>
                <a:ea typeface="Meiryo UI" panose="020B0604030504040204" pitchFamily="50" charset="-128"/>
              </a:rPr>
              <a:t>　動画では地球温暖化の基礎、次世代自動車の種類や環境性能、災害時に役立つ給電機能などについて紹介しています。</a:t>
            </a:r>
          </a:p>
        </p:txBody>
      </p:sp>
      <p:sp>
        <p:nvSpPr>
          <p:cNvPr id="18" name="テキスト ボックス 17"/>
          <p:cNvSpPr txBox="1"/>
          <p:nvPr/>
        </p:nvSpPr>
        <p:spPr>
          <a:xfrm>
            <a:off x="6706114" y="2057734"/>
            <a:ext cx="31214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＜地球温暖化と次世代自動車に関する普及啓発動画＞</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6" y="1754342"/>
            <a:ext cx="6460874" cy="69249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2022</a:t>
            </a:r>
            <a:r>
              <a:rPr lang="ja-JP" altLang="en-US" sz="1300" dirty="0">
                <a:latin typeface="Meiryo UI" pitchFamily="50" charset="-128"/>
                <a:ea typeface="Meiryo UI" pitchFamily="50" charset="-128"/>
                <a:cs typeface="Meiryo UI" pitchFamily="50" charset="-128"/>
              </a:rPr>
              <a:t>年度は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9253" y="2345291"/>
            <a:ext cx="2724666" cy="1515905"/>
          </a:xfrm>
          <a:prstGeom prst="rect">
            <a:avLst/>
          </a:prstGeom>
        </p:spPr>
      </p:pic>
      <p:sp>
        <p:nvSpPr>
          <p:cNvPr id="27" name="Rectangle 285"/>
          <p:cNvSpPr>
            <a:spLocks noChangeArrowheads="1"/>
          </p:cNvSpPr>
          <p:nvPr/>
        </p:nvSpPr>
        <p:spPr bwMode="auto">
          <a:xfrm>
            <a:off x="2804855" y="3938658"/>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981" y="2535020"/>
            <a:ext cx="1662698" cy="1388204"/>
          </a:xfrm>
          <a:prstGeom prst="rect">
            <a:avLst/>
          </a:prstGeom>
          <a:noFill/>
          <a:ln>
            <a:noFill/>
          </a:ln>
        </p:spPr>
      </p:pic>
      <p:sp>
        <p:nvSpPr>
          <p:cNvPr id="29" name="Rectangle 285"/>
          <p:cNvSpPr>
            <a:spLocks noChangeArrowheads="1"/>
          </p:cNvSpPr>
          <p:nvPr/>
        </p:nvSpPr>
        <p:spPr bwMode="auto">
          <a:xfrm>
            <a:off x="4674178" y="3922892"/>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Rectangle 285"/>
          <p:cNvSpPr>
            <a:spLocks noChangeArrowheads="1"/>
          </p:cNvSpPr>
          <p:nvPr/>
        </p:nvSpPr>
        <p:spPr bwMode="auto">
          <a:xfrm>
            <a:off x="823373" y="3935413"/>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p:cNvSpPr/>
          <p:nvPr/>
        </p:nvSpPr>
        <p:spPr>
          <a:xfrm>
            <a:off x="6776266" y="2001481"/>
            <a:ext cx="2921026" cy="2929639"/>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25400" y="2467606"/>
            <a:ext cx="1470735" cy="1441540"/>
          </a:xfrm>
          <a:prstGeom prst="rect">
            <a:avLst/>
          </a:prstGeom>
        </p:spPr>
      </p:pic>
      <p:pic>
        <p:nvPicPr>
          <p:cNvPr id="8" name="図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8094" y="2564748"/>
            <a:ext cx="1686838" cy="1344397"/>
          </a:xfrm>
          <a:prstGeom prst="rect">
            <a:avLst/>
          </a:prstGeom>
        </p:spPr>
      </p:pic>
      <p:sp>
        <p:nvSpPr>
          <p:cNvPr id="32" name="Rectangle 285"/>
          <p:cNvSpPr>
            <a:spLocks noChangeArrowheads="1"/>
          </p:cNvSpPr>
          <p:nvPr/>
        </p:nvSpPr>
        <p:spPr bwMode="auto">
          <a:xfrm>
            <a:off x="983715" y="3534685"/>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416339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19"/>
            <a:ext cx="9680469" cy="610457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a:spLocks noChangeArrowheads="1"/>
          </p:cNvSpPr>
          <p:nvPr/>
        </p:nvSpPr>
        <p:spPr bwMode="auto">
          <a:xfrm>
            <a:off x="182332" y="1916594"/>
            <a:ext cx="4705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a:t>
            </a:r>
            <a:r>
              <a:rPr lang="ja-JP" altLang="en-US" b="0" i="0" dirty="0" smtClean="0">
                <a:latin typeface="Meiryo UI" pitchFamily="50" charset="-128"/>
                <a:ea typeface="Meiryo UI" pitchFamily="50" charset="-128"/>
                <a:cs typeface="Meiryo UI" pitchFamily="50" charset="-128"/>
              </a:rPr>
              <a:t>を調達</a:t>
            </a:r>
            <a:r>
              <a:rPr lang="ja-JP" altLang="en-US" b="0" i="0" dirty="0">
                <a:latin typeface="Meiryo UI" pitchFamily="50" charset="-128"/>
                <a:ea typeface="Meiryo UI" pitchFamily="50" charset="-128"/>
                <a:cs typeface="Meiryo UI" pitchFamily="50" charset="-128"/>
              </a:rPr>
              <a:t>し、以後、順次拡大しています。なお、大阪広域環境施設組合では、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年度の調達分より電子入札を導入することで、さらに電力会社参入促進のための環境を整えています。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100672" y="1916594"/>
            <a:ext cx="447899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a:t>
            </a:r>
            <a:r>
              <a:rPr lang="ja-JP" altLang="en-US" b="0" i="0" dirty="0" smtClean="0">
                <a:latin typeface="Meiryo UI" pitchFamily="50" charset="-128"/>
                <a:ea typeface="Meiryo UI" pitchFamily="50" charset="-128"/>
                <a:cs typeface="Meiryo UI" pitchFamily="50" charset="-128"/>
              </a:rPr>
              <a:t>が行われて</a:t>
            </a:r>
            <a:r>
              <a:rPr lang="ja-JP" altLang="en-US" b="0" i="0" dirty="0">
                <a:latin typeface="Meiryo UI" pitchFamily="50" charset="-128"/>
                <a:ea typeface="Meiryo UI" pitchFamily="50" charset="-128"/>
                <a:cs typeface="Meiryo UI" pitchFamily="50" charset="-128"/>
              </a:rPr>
              <a:t>おり、余剰電力の売却を入札により行うことで</a:t>
            </a:r>
            <a:r>
              <a:rPr lang="ja-JP" altLang="en-US" b="0" i="0" dirty="0" smtClean="0">
                <a:latin typeface="Meiryo UI" pitchFamily="50" charset="-128"/>
                <a:ea typeface="Meiryo UI" pitchFamily="50" charset="-128"/>
                <a:cs typeface="Meiryo UI" pitchFamily="50" charset="-128"/>
              </a:rPr>
              <a:t>、多様</a:t>
            </a:r>
            <a:r>
              <a:rPr lang="ja-JP" altLang="en-US" b="0" i="0" dirty="0">
                <a:latin typeface="Meiryo UI" pitchFamily="50" charset="-128"/>
                <a:ea typeface="Meiryo UI" pitchFamily="50" charset="-128"/>
                <a:cs typeface="Meiryo UI" pitchFamily="50" charset="-128"/>
              </a:rPr>
              <a:t>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なお</a:t>
            </a:r>
            <a:r>
              <a:rPr lang="ja-JP" altLang="en-US" b="0" i="0" dirty="0">
                <a:latin typeface="Meiryo UI" pitchFamily="50" charset="-128"/>
                <a:ea typeface="Meiryo UI" pitchFamily="50" charset="-128"/>
                <a:cs typeface="Meiryo UI" pitchFamily="50" charset="-128"/>
              </a:rPr>
              <a:t>、大阪広域環境施設組合では、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1" name="正方形/長方形 30"/>
          <p:cNvSpPr/>
          <p:nvPr/>
        </p:nvSpPr>
        <p:spPr>
          <a:xfrm>
            <a:off x="254726" y="3448938"/>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大手前庁舎、咲洲庁舎、府税事務所等出先機関、府警本部庁舎、警察署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a:t>
            </a:r>
            <a:r>
              <a:rPr lang="ja-JP" altLang="en-US" sz="1050" dirty="0" smtClean="0">
                <a:solidFill>
                  <a:schemeClr val="tx1"/>
                </a:solidFill>
                <a:latin typeface="Meiryo UI" pitchFamily="50" charset="-128"/>
                <a:ea typeface="Meiryo UI" pitchFamily="50" charset="-128"/>
                <a:cs typeface="Meiryo UI" pitchFamily="50" charset="-128"/>
              </a:rPr>
              <a:t>など</a:t>
            </a:r>
            <a:r>
              <a:rPr lang="en-US" altLang="ja-JP" sz="1050" dirty="0" smtClean="0">
                <a:solidFill>
                  <a:schemeClr val="tx1"/>
                </a:solidFill>
                <a:latin typeface="Meiryo UI" pitchFamily="50" charset="-128"/>
                <a:ea typeface="Meiryo UI" pitchFamily="50" charset="-128"/>
                <a:cs typeface="Meiryo UI" pitchFamily="50" charset="-128"/>
              </a:rPr>
              <a:t>384</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正方形/長方形 35"/>
          <p:cNvSpPr/>
          <p:nvPr/>
        </p:nvSpPr>
        <p:spPr>
          <a:xfrm>
            <a:off x="5186397" y="3448938"/>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a:t>
            </a:r>
            <a:r>
              <a:rPr lang="ja-JP" altLang="en-US" sz="1300" dirty="0" smtClean="0">
                <a:latin typeface="Meiryo UI" pitchFamily="50" charset="-128"/>
                <a:ea typeface="Meiryo UI" pitchFamily="50" charset="-128"/>
                <a:cs typeface="Meiryo UI" pitchFamily="50" charset="-128"/>
              </a:rPr>
              <a:t>、ごみ</a:t>
            </a:r>
            <a:r>
              <a:rPr lang="ja-JP" altLang="en-US" sz="1300" dirty="0">
                <a:latin typeface="Meiryo UI" pitchFamily="50" charset="-128"/>
                <a:ea typeface="Meiryo UI" pitchFamily="50" charset="-128"/>
                <a:cs typeface="Meiryo UI" pitchFamily="50" charset="-128"/>
              </a:rPr>
              <a:t>焼却施設で使用する都市ガスを一般競争入札に</a:t>
            </a:r>
            <a:r>
              <a:rPr lang="ja-JP" altLang="en-US" sz="1300" dirty="0" smtClean="0">
                <a:latin typeface="Meiryo UI" pitchFamily="50" charset="-128"/>
                <a:ea typeface="Meiryo UI" pitchFamily="50" charset="-128"/>
                <a:cs typeface="Meiryo UI" pitchFamily="50" charset="-128"/>
              </a:rPr>
              <a:t>より調達</a:t>
            </a:r>
            <a:r>
              <a:rPr lang="ja-JP" altLang="en-US" sz="1300" dirty="0">
                <a:latin typeface="Meiryo UI" pitchFamily="50" charset="-128"/>
                <a:ea typeface="Meiryo UI" pitchFamily="50" charset="-128"/>
                <a:cs typeface="Meiryo UI" pitchFamily="50" charset="-128"/>
              </a:rPr>
              <a:t>しています。</a:t>
            </a:r>
            <a:endParaRPr lang="en-US" altLang="ja-JP" sz="1300" dirty="0">
              <a:latin typeface="Meiryo UI" pitchFamily="50" charset="-128"/>
              <a:ea typeface="Meiryo UI" pitchFamily="50" charset="-128"/>
              <a:cs typeface="Meiryo UI" pitchFamily="50" charset="-128"/>
            </a:endParaRPr>
          </a:p>
        </p:txBody>
      </p:sp>
      <p:sp>
        <p:nvSpPr>
          <p:cNvPr id="42"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182332" y="5153339"/>
            <a:ext cx="470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smtClean="0">
                <a:latin typeface="Meiryo UI" pitchFamily="50" charset="-128"/>
                <a:ea typeface="Meiryo UI" pitchFamily="50" charset="-128"/>
                <a:cs typeface="Meiryo UI" pitchFamily="50" charset="-128"/>
              </a:rPr>
              <a:t>◆大阪府では、下水道施設</a:t>
            </a:r>
            <a:r>
              <a:rPr lang="en-US" altLang="ja-JP" sz="1300" dirty="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施設において、一般競争入札により都市ガスを調達しています。</a:t>
            </a:r>
            <a:endParaRPr lang="en-US" altLang="ja-JP" sz="1300" dirty="0">
              <a:latin typeface="Meiryo UI" pitchFamily="50" charset="-128"/>
              <a:ea typeface="Meiryo UI" pitchFamily="50" charset="-128"/>
              <a:cs typeface="Meiryo UI" pitchFamily="50" charset="-128"/>
            </a:endParaRPr>
          </a:p>
        </p:txBody>
      </p:sp>
      <p:sp>
        <p:nvSpPr>
          <p:cNvPr id="43"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44"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45"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公共施設のガス調達</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Tree>
    <p:extLst>
      <p:ext uri="{BB962C8B-B14F-4D97-AF65-F5344CB8AC3E}">
        <p14:creationId xmlns:p14="http://schemas.microsoft.com/office/powerpoint/2010/main" val="1801694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大阪府気候変動対策の推進に</a:t>
            </a:r>
            <a:r>
              <a:rPr lang="ja-JP" altLang="en-US" b="0" i="0" dirty="0">
                <a:latin typeface="Meiryo UI" pitchFamily="50" charset="-128"/>
                <a:ea typeface="Meiryo UI" pitchFamily="50" charset="-128"/>
                <a:cs typeface="Meiryo UI" pitchFamily="50" charset="-128"/>
              </a:rPr>
              <a:t>関する</a:t>
            </a:r>
            <a:r>
              <a:rPr lang="ja-JP" altLang="en-US" b="0" i="0" dirty="0" smtClean="0">
                <a:latin typeface="Meiryo UI" pitchFamily="50" charset="-128"/>
                <a:ea typeface="Meiryo UI" pitchFamily="50" charset="-128"/>
                <a:cs typeface="Meiryo UI" pitchFamily="50" charset="-128"/>
              </a:rPr>
              <a:t>条例に</a:t>
            </a:r>
            <a:r>
              <a:rPr lang="ja-JP" altLang="en-US" b="0" i="0" dirty="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94761"/>
            <a:ext cx="4718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a:t>
            </a:r>
            <a:r>
              <a:rPr lang="ja-JP" altLang="en-US" b="0" i="0" dirty="0" smtClean="0">
                <a:latin typeface="Meiryo UI" pitchFamily="50" charset="-128"/>
                <a:ea typeface="Meiryo UI" pitchFamily="50" charset="-128"/>
                <a:cs typeface="Meiryo UI" pitchFamily="50" charset="-128"/>
              </a:rPr>
              <a:t>関する府</a:t>
            </a:r>
            <a:r>
              <a:rPr lang="ja-JP" altLang="en-US" b="0" i="0" dirty="0">
                <a:latin typeface="Meiryo UI" pitchFamily="50" charset="-128"/>
                <a:ea typeface="Meiryo UI" pitchFamily="50" charset="-128"/>
                <a:cs typeface="Meiryo UI" pitchFamily="50" charset="-128"/>
              </a:rPr>
              <a:t>への報告を義務付けるとともに、府はその概要を公表します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また、条例</a:t>
            </a:r>
            <a:r>
              <a:rPr lang="ja-JP" altLang="en-US" b="0" i="0" dirty="0">
                <a:latin typeface="Meiryo UI" pitchFamily="50" charset="-128"/>
                <a:ea typeface="Meiryo UI" pitchFamily="50" charset="-128"/>
                <a:cs typeface="Meiryo UI" pitchFamily="50" charset="-128"/>
              </a:rPr>
              <a:t>規定の改正に伴い</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小売電気事業者等</a:t>
            </a:r>
            <a:r>
              <a:rPr lang="ja-JP" altLang="en-US" b="0" i="0" dirty="0" smtClean="0">
                <a:latin typeface="Meiryo UI" pitchFamily="50" charset="-128"/>
                <a:ea typeface="Meiryo UI" pitchFamily="50" charset="-128"/>
                <a:cs typeface="Meiryo UI" pitchFamily="50" charset="-128"/>
              </a:rPr>
              <a:t>に</a:t>
            </a:r>
            <a:r>
              <a:rPr lang="ja-JP" altLang="en-US" b="0" i="0" dirty="0">
                <a:latin typeface="Meiryo UI" pitchFamily="50" charset="-128"/>
                <a:ea typeface="Meiryo UI" pitchFamily="50" charset="-128"/>
                <a:cs typeface="Meiryo UI" pitchFamily="50" charset="-128"/>
              </a:rPr>
              <a:t>おける電気の需要の最適化を促進するための仕組みの検討等を行います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48852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37071"/>
            <a:ext cx="490363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a:t>
            </a:r>
            <a:r>
              <a:rPr lang="ja-JP" altLang="en-US" b="0" i="0" dirty="0" smtClean="0">
                <a:latin typeface="Meiryo UI" pitchFamily="50" charset="-128"/>
                <a:ea typeface="Meiryo UI" pitchFamily="50" charset="-128"/>
                <a:cs typeface="Meiryo UI" pitchFamily="50" charset="-128"/>
              </a:rPr>
              <a:t>規定の改正に伴い、特定事業者等における電気の需要の最適化を促進するための仕組みの検討等を行います。</a:t>
            </a:r>
            <a:endParaRPr lang="ja-JP" altLang="en-US"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79659" y="2743910"/>
            <a:ext cx="4581116" cy="1223412"/>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同</a:t>
            </a:r>
            <a:r>
              <a:rPr lang="ja-JP" altLang="en-US" sz="1050" b="0" i="0" dirty="0" smtClean="0">
                <a:latin typeface="Meiryo UI" pitchFamily="50" charset="-128"/>
                <a:ea typeface="Meiryo UI" pitchFamily="50" charset="-128"/>
                <a:cs typeface="Meiryo UI" pitchFamily="50" charset="-128"/>
              </a:rPr>
              <a:t>条例に基づく届出を行う事業者</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特定事業者等</a:t>
            </a:r>
            <a:r>
              <a:rPr lang="en-US" altLang="ja-JP" sz="1050" b="0" i="0" dirty="0" smtClean="0">
                <a:latin typeface="Meiryo UI" pitchFamily="50" charset="-128"/>
                <a:ea typeface="Meiryo UI" pitchFamily="50" charset="-128"/>
                <a:cs typeface="Meiryo UI" pitchFamily="50" charset="-128"/>
              </a:rPr>
              <a:t>)</a:t>
            </a:r>
          </a:p>
          <a:p>
            <a:pPr marL="444500" indent="-4445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内容：事業活動に係る電気の需要</a:t>
            </a:r>
            <a:r>
              <a:rPr lang="ja-JP" altLang="en-US" sz="1050" b="0" i="0" dirty="0" smtClean="0">
                <a:latin typeface="Meiryo UI" pitchFamily="50" charset="-128"/>
                <a:ea typeface="Meiryo UI" pitchFamily="50" charset="-128"/>
                <a:cs typeface="Meiryo UI" pitchFamily="50" charset="-128"/>
              </a:rPr>
              <a:t>の最適化に</a:t>
            </a:r>
            <a:r>
              <a:rPr lang="ja-JP" altLang="en-US" sz="1050" b="0" i="0" dirty="0">
                <a:latin typeface="Meiryo UI" pitchFamily="50" charset="-128"/>
                <a:ea typeface="Meiryo UI" pitchFamily="50" charset="-128"/>
                <a:cs typeface="Meiryo UI" pitchFamily="50" charset="-128"/>
              </a:rPr>
              <a:t>関する対策等を記載した</a:t>
            </a:r>
            <a:r>
              <a:rPr lang="ja-JP" altLang="en-US" sz="1050" b="0" i="0" dirty="0" smtClean="0">
                <a:latin typeface="Meiryo UI" pitchFamily="50" charset="-128"/>
                <a:ea typeface="Meiryo UI" pitchFamily="50" charset="-128"/>
                <a:cs typeface="Meiryo UI" pitchFamily="50" charset="-128"/>
              </a:rPr>
              <a:t>対策計画書</a:t>
            </a:r>
            <a:r>
              <a:rPr lang="ja-JP" altLang="en-US" sz="1050" b="0" i="0" dirty="0">
                <a:latin typeface="Meiryo UI" pitchFamily="50" charset="-128"/>
                <a:ea typeface="Meiryo UI" pitchFamily="50" charset="-128"/>
                <a:cs typeface="Meiryo UI" pitchFamily="50" charset="-128"/>
              </a:rPr>
              <a:t>及び実績報告書の届出を義務づけ</a:t>
            </a:r>
          </a:p>
          <a:p>
            <a:pPr marL="444500" indent="-444500" eaLnBrk="1" hangingPunct="1"/>
            <a:r>
              <a:rPr lang="ja-JP" altLang="en-US" sz="1050" b="0" i="0" dirty="0">
                <a:latin typeface="Meiryo UI" pitchFamily="50" charset="-128"/>
                <a:ea typeface="Meiryo UI" pitchFamily="50" charset="-128"/>
                <a:cs typeface="Meiryo UI" pitchFamily="50" charset="-128"/>
              </a:rPr>
              <a:t>・取組みの評価：再エネ余剰電力が発生している時に需要を</a:t>
            </a:r>
            <a:r>
              <a:rPr lang="ja-JP" altLang="en-US" sz="1050" b="0" i="0" dirty="0" smtClean="0">
                <a:latin typeface="Meiryo UI" pitchFamily="50" charset="-128"/>
                <a:ea typeface="Meiryo UI" pitchFamily="50" charset="-128"/>
                <a:cs typeface="Meiryo UI" pitchFamily="50" charset="-128"/>
              </a:rPr>
              <a:t>シフトする対策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上げ</a:t>
            </a:r>
            <a:r>
              <a:rPr lang="en-US" altLang="ja-JP" sz="1050" b="0" i="0" dirty="0" smtClean="0">
                <a:latin typeface="Meiryo UI" pitchFamily="50" charset="-128"/>
                <a:ea typeface="Meiryo UI" pitchFamily="50" charset="-128"/>
                <a:cs typeface="Meiryo UI" pitchFamily="50" charset="-128"/>
              </a:rPr>
              <a:t>DR</a:t>
            </a:r>
            <a:r>
              <a:rPr lang="en-US" altLang="ja-JP" sz="1050" b="0" i="0" dirty="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や、</a:t>
            </a:r>
            <a:r>
              <a:rPr lang="ja-JP" altLang="en-US" sz="1050" b="0" i="0" dirty="0">
                <a:latin typeface="Meiryo UI" pitchFamily="50" charset="-128"/>
                <a:ea typeface="Meiryo UI" pitchFamily="50" charset="-128"/>
                <a:cs typeface="Meiryo UI" pitchFamily="50" charset="-128"/>
              </a:rPr>
              <a:t>需給逼迫時等に需要を</a:t>
            </a:r>
            <a:r>
              <a:rPr lang="ja-JP" altLang="en-US" sz="1050" b="0" i="0" dirty="0" smtClean="0">
                <a:latin typeface="Meiryo UI" pitchFamily="50" charset="-128"/>
                <a:ea typeface="Meiryo UI" pitchFamily="50" charset="-128"/>
                <a:cs typeface="Meiryo UI" pitchFamily="50" charset="-128"/>
              </a:rPr>
              <a:t>抑制する対策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下げ</a:t>
            </a:r>
            <a:r>
              <a:rPr lang="en-US" altLang="ja-JP" sz="1050" b="0" i="0" dirty="0" smtClean="0">
                <a:latin typeface="Meiryo UI" pitchFamily="50" charset="-128"/>
                <a:ea typeface="Meiryo UI" pitchFamily="50" charset="-128"/>
                <a:cs typeface="Meiryo UI" pitchFamily="50" charset="-128"/>
              </a:rPr>
              <a:t>DR)</a:t>
            </a:r>
            <a:r>
              <a:rPr lang="ja-JP" altLang="en-US" sz="1050" b="0" i="0" dirty="0" smtClean="0">
                <a:latin typeface="Meiryo UI" pitchFamily="50" charset="-128"/>
                <a:ea typeface="Meiryo UI" pitchFamily="50" charset="-128"/>
                <a:cs typeface="Meiryo UI" pitchFamily="50" charset="-128"/>
              </a:rPr>
              <a:t>などの、電気</a:t>
            </a:r>
            <a:r>
              <a:rPr lang="ja-JP" altLang="en-US" sz="1050" b="0" i="0" dirty="0">
                <a:latin typeface="Meiryo UI" pitchFamily="50" charset="-128"/>
                <a:ea typeface="Meiryo UI" pitchFamily="50" charset="-128"/>
                <a:cs typeface="Meiryo UI" pitchFamily="50" charset="-128"/>
              </a:rPr>
              <a:t>の供給量の変動に</a:t>
            </a:r>
            <a:r>
              <a:rPr lang="ja-JP" altLang="en-US" sz="1050" b="0" i="0" dirty="0" smtClean="0">
                <a:latin typeface="Meiryo UI" pitchFamily="50" charset="-128"/>
                <a:ea typeface="Meiryo UI" pitchFamily="50" charset="-128"/>
                <a:cs typeface="Meiryo UI" pitchFamily="50" charset="-128"/>
              </a:rPr>
              <a:t>応じて需要者</a:t>
            </a:r>
            <a:r>
              <a:rPr lang="ja-JP" altLang="en-US" sz="1050" b="0" i="0" dirty="0">
                <a:latin typeface="Meiryo UI" pitchFamily="50" charset="-128"/>
                <a:ea typeface="Meiryo UI" pitchFamily="50" charset="-128"/>
                <a:cs typeface="Meiryo UI" pitchFamily="50" charset="-128"/>
              </a:rPr>
              <a:t>が電気の需要を調節</a:t>
            </a:r>
            <a:r>
              <a:rPr lang="ja-JP" altLang="en-US" sz="1050" b="0" i="0" dirty="0" smtClean="0">
                <a:latin typeface="Meiryo UI" pitchFamily="50" charset="-128"/>
                <a:ea typeface="Meiryo UI" pitchFamily="50" charset="-128"/>
                <a:cs typeface="Meiryo UI" pitchFamily="50" charset="-128"/>
              </a:rPr>
              <a:t>する取組み</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電気の需要の最適化</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を促進する。</a:t>
            </a:r>
            <a:endParaRPr lang="ja-JP" altLang="en-US" sz="1050" b="0" i="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552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から</a:t>
            </a: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は電力需給のひっ迫のおそれがなかったため、電気事業者からの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956736" y="41628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a:t>
            </a:r>
            <a:r>
              <a:rPr lang="ja-JP" altLang="en-US" sz="1600" b="1" dirty="0" smtClean="0">
                <a:solidFill>
                  <a:schemeClr val="tx1"/>
                </a:solidFill>
                <a:latin typeface="Meiryo UI" pitchFamily="50" charset="-128"/>
                <a:ea typeface="Meiryo UI" pitchFamily="50" charset="-128"/>
                <a:cs typeface="Meiryo UI" pitchFamily="50" charset="-128"/>
              </a:rPr>
              <a:t>の最適化等</a:t>
            </a:r>
            <a:r>
              <a:rPr lang="ja-JP" altLang="en-US" sz="1600" b="1" dirty="0">
                <a:solidFill>
                  <a:schemeClr val="tx1"/>
                </a:solidFill>
                <a:latin typeface="Meiryo UI" pitchFamily="50" charset="-128"/>
                <a:ea typeface="Meiryo UI" pitchFamily="50" charset="-128"/>
                <a:cs typeface="Meiryo UI" pitchFamily="50" charset="-128"/>
              </a:rPr>
              <a:t>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76020" y="4094547"/>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の最適化の</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3177400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6082825"/>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＜届出制度の概要＞</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r>
              <a:rPr lang="ja-JP" altLang="en-US" b="0" i="0" dirty="0" smtClean="0">
                <a:latin typeface="Meiryo UI" pitchFamily="50" charset="-128"/>
                <a:ea typeface="Meiryo UI" pitchFamily="50" charset="-128"/>
                <a:cs typeface="Meiryo UI" pitchFamily="50" charset="-128"/>
              </a:rPr>
              <a:t>）</a:t>
            </a:r>
          </a:p>
          <a:p>
            <a:pPr marL="92075" algn="just" eaLnBrk="1" hangingPunct="1"/>
            <a:endParaRPr lang="en-US" altLang="ja-JP" b="0" i="0" dirty="0" smtClean="0">
              <a:latin typeface="Meiryo UI" pitchFamily="50" charset="-128"/>
              <a:ea typeface="Meiryo UI" pitchFamily="50" charset="-128"/>
              <a:cs typeface="Meiryo UI" pitchFamily="50" charset="-128"/>
            </a:endParaRPr>
          </a:p>
          <a:p>
            <a:pPr algn="just" eaLnBrk="1" hangingPunct="1"/>
            <a:r>
              <a:rPr lang="ja-JP" altLang="en-US" b="0" i="0" dirty="0" smtClean="0">
                <a:latin typeface="Meiryo UI" pitchFamily="50" charset="-128"/>
                <a:ea typeface="Meiryo UI" pitchFamily="50" charset="-128"/>
                <a:cs typeface="Meiryo UI" pitchFamily="50" charset="-128"/>
              </a:rPr>
              <a:t>＜対象となる発電設備＞</a:t>
            </a:r>
            <a:endParaRPr lang="en-US" altLang="ja-JP" b="0" i="0" dirty="0" smtClean="0">
              <a:latin typeface="Meiryo UI" pitchFamily="50" charset="-128"/>
              <a:ea typeface="Meiryo UI" pitchFamily="50" charset="-128"/>
              <a:cs typeface="Meiryo UI" pitchFamily="50" charset="-128"/>
            </a:endParaRPr>
          </a:p>
          <a:p>
            <a:pPr marL="269875" indent="-177800" algn="just" eaLnBrk="1" hangingPunct="1">
              <a:buFont typeface="Arial" panose="020B0604020202020204" pitchFamily="34" charset="0"/>
              <a:buChar char="•"/>
            </a:pPr>
            <a:r>
              <a:rPr lang="ja-JP" altLang="en-US" b="0" i="0" dirty="0" smtClean="0">
                <a:latin typeface="Meiryo UI" pitchFamily="50" charset="-128"/>
                <a:ea typeface="Meiryo UI" pitchFamily="50" charset="-128"/>
                <a:cs typeface="Meiryo UI" pitchFamily="50" charset="-128"/>
              </a:rPr>
              <a:t>対象</a:t>
            </a:r>
            <a:r>
              <a:rPr lang="ja-JP" altLang="en-US" b="0" i="0" dirty="0">
                <a:latin typeface="Meiryo UI" pitchFamily="50" charset="-128"/>
                <a:ea typeface="Meiryo UI" pitchFamily="50" charset="-128"/>
                <a:cs typeface="Meiryo UI" pitchFamily="50" charset="-128"/>
              </a:rPr>
              <a:t>設備：予混合希薄燃焼方式の燃焼器を有するガス専焼ガスタービン又はこれと同等以上の性能を有する火力発電設備</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826407"/>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43688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365" y="419775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4088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352065" y="2768210"/>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29266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・産学</a:t>
            </a:r>
            <a:r>
              <a:rPr lang="ja-JP" altLang="en-US" sz="1300" dirty="0">
                <a:latin typeface="Meiryo UI" panose="020B0604030504040204" pitchFamily="50" charset="-128"/>
                <a:ea typeface="Meiryo UI" panose="020B0604030504040204" pitchFamily="50" charset="-128"/>
              </a:rPr>
              <a:t>連携</a:t>
            </a:r>
            <a:r>
              <a:rPr lang="ja-JP" altLang="en-US" sz="1300" dirty="0" smtClean="0">
                <a:latin typeface="Meiryo UI" panose="020B0604030504040204" pitchFamily="50" charset="-128"/>
                <a:ea typeface="Meiryo UI" panose="020B0604030504040204" pitchFamily="50" charset="-128"/>
              </a:rPr>
              <a:t>マッチングセミナーなどのセミナー・講座開催</a:t>
            </a:r>
            <a:endParaRPr lang="ja-JP" altLang="en-US"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・最新情報の発信（メルマガ</a:t>
            </a:r>
            <a:r>
              <a:rPr lang="ja-JP" altLang="en-US" sz="1300" dirty="0" smtClean="0">
                <a:latin typeface="Meiryo UI" panose="020B0604030504040204" pitchFamily="50" charset="-128"/>
                <a:ea typeface="Meiryo UI" panose="020B0604030504040204" pitchFamily="50" charset="-128"/>
              </a:rPr>
              <a:t>、セミナー・講座案内</a:t>
            </a:r>
            <a:r>
              <a:rPr lang="ja-JP" altLang="en-US" sz="1300" dirty="0">
                <a:latin typeface="Meiryo UI" panose="020B0604030504040204" pitchFamily="50" charset="-128"/>
                <a:ea typeface="Meiryo UI" panose="020B0604030504040204" pitchFamily="50" charset="-128"/>
              </a:rPr>
              <a:t>など）  など</a:t>
            </a:r>
          </a:p>
        </p:txBody>
      </p:sp>
      <p:grpSp>
        <p:nvGrpSpPr>
          <p:cNvPr id="3" name="グループ化 2"/>
          <p:cNvGrpSpPr/>
          <p:nvPr/>
        </p:nvGrpSpPr>
        <p:grpSpPr>
          <a:xfrm>
            <a:off x="244722" y="2245419"/>
            <a:ext cx="9478944" cy="1776299"/>
            <a:chOff x="383194" y="1996692"/>
            <a:chExt cx="9478944" cy="1860338"/>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488817" y="3533008"/>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404984" y="3552324"/>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218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437610" y="2870061"/>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（中小企業群）</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436508" y="304280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2414" y="2880269"/>
              <a:ext cx="2715422" cy="757494"/>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大阪府エネルギービジネス推進事業エキスパート</a:t>
              </a:r>
              <a:endParaRPr lang="en-US" altLang="ja-JP"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大阪スマートエネルギービジネスアドバイザー</a:t>
              </a:r>
              <a:endParaRPr lang="en-US" altLang="ja-JP" sz="105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434549" y="3256162"/>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335857" y="3552798"/>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373149" y="2595486"/>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684859" y="4030729"/>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541173" y="1202852"/>
            <a:ext cx="8634162" cy="89255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◆成長が期待される蓄電池、水素・燃料電池をはじめとするスマートエネルギー分野でのオープンイノベーションを推進するため、</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関西圏に拠点を有する大手・中堅企業で組織する「大阪スマートエネルギーパートナーズ（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自社の強味や技術の活用をめざす中小企業や大学等で組織する「おおさかスマエネインダストリーネットワーク（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中小企業や大学等の同分野への新規参入やビジネス拡大に繋げています。</a:t>
            </a:r>
          </a:p>
        </p:txBody>
      </p:sp>
      <p:graphicFrame>
        <p:nvGraphicFramePr>
          <p:cNvPr id="39" name="表 38"/>
          <p:cNvGraphicFramePr>
            <a:graphicFrameLocks noGrp="1"/>
          </p:cNvGraphicFramePr>
          <p:nvPr>
            <p:extLst>
              <p:ext uri="{D42A27DB-BD31-4B8C-83A1-F6EECF244321}">
                <p14:modId xmlns:p14="http://schemas.microsoft.com/office/powerpoint/2010/main" val="3870835066"/>
              </p:ext>
            </p:extLst>
          </p:nvPr>
        </p:nvGraphicFramePr>
        <p:xfrm>
          <a:off x="341360" y="5813147"/>
          <a:ext cx="5029130" cy="6400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57262113"/>
                    </a:ext>
                  </a:extLst>
                </a:gridCol>
                <a:gridCol w="531683">
                  <a:extLst>
                    <a:ext uri="{9D8B030D-6E8A-4147-A177-3AD203B41FA5}">
                      <a16:colId xmlns:a16="http://schemas.microsoft.com/office/drawing/2014/main" val="571156813"/>
                    </a:ext>
                  </a:extLst>
                </a:gridCol>
                <a:gridCol w="531683">
                  <a:extLst>
                    <a:ext uri="{9D8B030D-6E8A-4147-A177-3AD203B41FA5}">
                      <a16:colId xmlns:a16="http://schemas.microsoft.com/office/drawing/2014/main" val="3454114473"/>
                    </a:ext>
                  </a:extLst>
                </a:gridCol>
                <a:gridCol w="531683">
                  <a:extLst>
                    <a:ext uri="{9D8B030D-6E8A-4147-A177-3AD203B41FA5}">
                      <a16:colId xmlns:a16="http://schemas.microsoft.com/office/drawing/2014/main" val="2027108342"/>
                    </a:ext>
                  </a:extLst>
                </a:gridCol>
                <a:gridCol w="531683">
                  <a:extLst>
                    <a:ext uri="{9D8B030D-6E8A-4147-A177-3AD203B41FA5}">
                      <a16:colId xmlns:a16="http://schemas.microsoft.com/office/drawing/2014/main" val="346158796"/>
                    </a:ext>
                  </a:extLst>
                </a:gridCol>
                <a:gridCol w="531683">
                  <a:extLst>
                    <a:ext uri="{9D8B030D-6E8A-4147-A177-3AD203B41FA5}">
                      <a16:colId xmlns:a16="http://schemas.microsoft.com/office/drawing/2014/main" val="1555019360"/>
                    </a:ext>
                  </a:extLst>
                </a:gridCol>
                <a:gridCol w="531683">
                  <a:extLst>
                    <a:ext uri="{9D8B030D-6E8A-4147-A177-3AD203B41FA5}">
                      <a16:colId xmlns:a16="http://schemas.microsoft.com/office/drawing/2014/main" val="2622963625"/>
                    </a:ext>
                  </a:extLst>
                </a:gridCol>
                <a:gridCol w="531683">
                  <a:extLst>
                    <a:ext uri="{9D8B030D-6E8A-4147-A177-3AD203B41FA5}">
                      <a16:colId xmlns:a16="http://schemas.microsoft.com/office/drawing/2014/main" val="2830126826"/>
                    </a:ext>
                  </a:extLst>
                </a:gridCol>
                <a:gridCol w="587349">
                  <a:extLst>
                    <a:ext uri="{9D8B030D-6E8A-4147-A177-3AD203B41FA5}">
                      <a16:colId xmlns:a16="http://schemas.microsoft.com/office/drawing/2014/main" val="465563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138※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67827" y="4294325"/>
            <a:ext cx="4098622" cy="2380810"/>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208815" y="6435791"/>
            <a:ext cx="3252404" cy="2308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rPr>
              <a:t>年度水素関連産業技術ニーズ説明会のマッチング継続中</a:t>
            </a:r>
            <a:endParaRPr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3414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85591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角丸四角形 1">
            <a:extLst>
              <a:ext uri="{FF2B5EF4-FFF2-40B4-BE49-F238E27FC236}">
                <a16:creationId xmlns:a16="http://schemas.microsoft.com/office/drawing/2014/main" id="{29A45F67-A642-4535-917F-D89A4F9E0B1F}"/>
              </a:ext>
            </a:extLst>
          </p:cNvPr>
          <p:cNvSpPr/>
          <p:nvPr/>
        </p:nvSpPr>
        <p:spPr>
          <a:xfrm>
            <a:off x="71766" y="4591817"/>
            <a:ext cx="9768919" cy="2188694"/>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454619" y="4724273"/>
            <a:ext cx="3837368"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22" name="テキスト ボックス 21"/>
          <p:cNvSpPr txBox="1"/>
          <p:nvPr/>
        </p:nvSpPr>
        <p:spPr>
          <a:xfrm>
            <a:off x="4136644" y="4660521"/>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500,000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7" name="星 12 60">
            <a:extLst>
              <a:ext uri="{FF2B5EF4-FFF2-40B4-BE49-F238E27FC236}">
                <a16:creationId xmlns:a16="http://schemas.microsoft.com/office/drawing/2014/main" id="{6554880C-B67D-458C-B3A1-7C848F66E38B}"/>
              </a:ext>
            </a:extLst>
          </p:cNvPr>
          <p:cNvSpPr/>
          <p:nvPr/>
        </p:nvSpPr>
        <p:spPr>
          <a:xfrm>
            <a:off x="18821" y="4635446"/>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104" name="グループ化 103"/>
          <p:cNvGrpSpPr/>
          <p:nvPr/>
        </p:nvGrpSpPr>
        <p:grpSpPr>
          <a:xfrm>
            <a:off x="5057732" y="5139086"/>
            <a:ext cx="4710766" cy="1182005"/>
            <a:chOff x="395596" y="4533056"/>
            <a:chExt cx="9974991" cy="2898334"/>
          </a:xfrm>
        </p:grpSpPr>
        <p:pic>
          <p:nvPicPr>
            <p:cNvPr id="105" name="図形 2" descr="99f8518dd9e1bad9b045eabab29d54de_s (3)"/>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flipH="1">
              <a:off x="395596" y="4631116"/>
              <a:ext cx="3090115" cy="1800000"/>
            </a:xfrm>
            <a:prstGeom prst="rect">
              <a:avLst/>
            </a:prstGeom>
          </p:spPr>
        </p:pic>
        <p:sp>
          <p:nvSpPr>
            <p:cNvPr id="106" name="角丸四角形 105"/>
            <p:cNvSpPr/>
            <p:nvPr/>
          </p:nvSpPr>
          <p:spPr>
            <a:xfrm flipH="1">
              <a:off x="5993233" y="6520307"/>
              <a:ext cx="2054921" cy="3396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ごみからの水素製造</a:t>
              </a:r>
            </a:p>
          </p:txBody>
        </p:sp>
        <p:sp>
          <p:nvSpPr>
            <p:cNvPr id="107" name="テキスト ボックス 106"/>
            <p:cNvSpPr txBox="1"/>
            <p:nvPr/>
          </p:nvSpPr>
          <p:spPr>
            <a:xfrm>
              <a:off x="883110" y="6529187"/>
              <a:ext cx="2115086" cy="346314"/>
            </a:xfrm>
            <a:prstGeom prst="rect">
              <a:avLst/>
            </a:prstGeom>
            <a:noFill/>
          </p:spPr>
          <p:txBody>
            <a:bodyPr wrap="square" lIns="0" tIns="0" rIns="0" bIns="0" rtlCol="0" anchor="ctr" anchorCtr="0">
              <a:no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電動船の開発・運航</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8" name="図 8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6448" y="4533056"/>
              <a:ext cx="274849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角丸四角形 108"/>
            <p:cNvSpPr/>
            <p:nvPr/>
          </p:nvSpPr>
          <p:spPr>
            <a:xfrm flipH="1">
              <a:off x="3468247" y="6520307"/>
              <a:ext cx="2235201" cy="3396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放射冷却素材</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a:t>
              </a:r>
              <a:endPar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flipH="1">
              <a:off x="8229637" y="6412569"/>
              <a:ext cx="2140950" cy="10188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バイオプラスチック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製品の開発及び</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供給システムの構築</a:t>
              </a:r>
              <a:endParaRPr lang="zh-CN"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1" name="図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821" y="4631116"/>
              <a:ext cx="1486103" cy="1800000"/>
            </a:xfrm>
            <a:prstGeom prst="rect">
              <a:avLst/>
            </a:prstGeom>
          </p:spPr>
        </p:pic>
        <p:grpSp>
          <p:nvGrpSpPr>
            <p:cNvPr id="112" name="グループ化 111"/>
            <p:cNvGrpSpPr/>
            <p:nvPr/>
          </p:nvGrpSpPr>
          <p:grpSpPr>
            <a:xfrm>
              <a:off x="3525937" y="4631116"/>
              <a:ext cx="1938243" cy="1800000"/>
              <a:chOff x="3525937" y="4631116"/>
              <a:chExt cx="1938243" cy="1800000"/>
            </a:xfrm>
          </p:grpSpPr>
          <p:pic>
            <p:nvPicPr>
              <p:cNvPr id="113" name="図 112" descr="図形 が含まれている画像&#10;&#10;自動的に生成された説明">
                <a:extLst>
                  <a:ext uri="{FF2B5EF4-FFF2-40B4-BE49-F238E27FC236}">
                    <a16:creationId xmlns:a16="http://schemas.microsoft.com/office/drawing/2014/main" id="{9522D140-67E2-49D2-8096-4CFD3B28C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289" y="4631116"/>
                <a:ext cx="1882891" cy="1800000"/>
              </a:xfrm>
              <a:prstGeom prst="rect">
                <a:avLst/>
              </a:prstGeom>
            </p:spPr>
          </p:pic>
          <p:sp>
            <p:nvSpPr>
              <p:cNvPr id="114" name="四角形: 角を丸くする 17">
                <a:extLst>
                  <a:ext uri="{FF2B5EF4-FFF2-40B4-BE49-F238E27FC236}">
                    <a16:creationId xmlns:a16="http://schemas.microsoft.com/office/drawing/2014/main" id="{9E0B5684-11C5-4B0F-8D17-16ACBBD2192E}"/>
                  </a:ext>
                </a:extLst>
              </p:cNvPr>
              <p:cNvSpPr/>
              <p:nvPr/>
            </p:nvSpPr>
            <p:spPr>
              <a:xfrm>
                <a:off x="3525937" y="4765003"/>
                <a:ext cx="1192680" cy="427333"/>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latin typeface="ＭＳ Ｐゴシック" panose="020B0600070205080204" pitchFamily="50" charset="-128"/>
                    <a:ea typeface="ＭＳ Ｐゴシック" panose="020B0600070205080204" pitchFamily="50" charset="-128"/>
                  </a:rPr>
                  <a:t>宇宙へ</a:t>
                </a:r>
                <a:endParaRPr kumimoji="1" lang="en-US" altLang="ja-JP" sz="6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600" dirty="0">
                    <a:solidFill>
                      <a:schemeClr val="tx1"/>
                    </a:solidFill>
                    <a:latin typeface="ＭＳ Ｐゴシック" panose="020B0600070205080204" pitchFamily="50" charset="-128"/>
                    <a:ea typeface="ＭＳ Ｐゴシック" panose="020B0600070205080204" pitchFamily="50" charset="-128"/>
                  </a:rPr>
                  <a:t>熱を放出</a:t>
                </a:r>
              </a:p>
            </p:txBody>
          </p:sp>
          <p:sp>
            <p:nvSpPr>
              <p:cNvPr id="115" name="四角形: 角を丸くする 91">
                <a:extLst>
                  <a:ext uri="{FF2B5EF4-FFF2-40B4-BE49-F238E27FC236}">
                    <a16:creationId xmlns:a16="http://schemas.microsoft.com/office/drawing/2014/main" id="{E4E4FE10-6609-4EF3-8207-14335C80B39D}"/>
                  </a:ext>
                </a:extLst>
              </p:cNvPr>
              <p:cNvSpPr/>
              <p:nvPr/>
            </p:nvSpPr>
            <p:spPr>
              <a:xfrm>
                <a:off x="3807188" y="6084889"/>
                <a:ext cx="1557322" cy="319105"/>
              </a:xfrm>
              <a:prstGeom prst="roundRect">
                <a:avLst>
                  <a:gd name="adj" fmla="val 50000"/>
                </a:avLst>
              </a:prstGeom>
              <a:solidFill>
                <a:schemeClr val="bg1"/>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b"/>
              <a:lstStyle/>
              <a:p>
                <a:pPr algn="ctr">
                  <a:lnSpc>
                    <a:spcPts val="600"/>
                  </a:lnSpc>
                </a:pPr>
                <a:r>
                  <a:rPr kumimoji="1" lang="ja-JP" altLang="en-US" sz="800" dirty="0">
                    <a:solidFill>
                      <a:schemeClr val="tx1"/>
                    </a:solidFill>
                    <a:latin typeface="ＭＳ Ｐゴシック" panose="020B0600070205080204" pitchFamily="50" charset="-128"/>
                    <a:ea typeface="ＭＳ Ｐゴシック" panose="020B0600070205080204" pitchFamily="50" charset="-128"/>
                  </a:rPr>
                  <a:t>暑さの軽減</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116" name="テキスト ボックス 115"/>
          <p:cNvSpPr txBox="1"/>
          <p:nvPr/>
        </p:nvSpPr>
        <p:spPr>
          <a:xfrm>
            <a:off x="5001099" y="4938979"/>
            <a:ext cx="1394879" cy="261610"/>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〇補助対象イメージ</a:t>
            </a:r>
            <a:endParaRPr lang="ja-JP" altLang="en-US" sz="1100" dirty="0">
              <a:latin typeface="Meiryo UI" pitchFamily="50" charset="-128"/>
              <a:ea typeface="Meiryo UI" pitchFamily="50" charset="-128"/>
              <a:cs typeface="Meiryo UI" pitchFamily="50" charset="-128"/>
            </a:endParaRPr>
          </a:p>
        </p:txBody>
      </p:sp>
      <p:sp>
        <p:nvSpPr>
          <p:cNvPr id="117" name="テキスト ボックス 116">
            <a:extLst>
              <a:ext uri="{FF2B5EF4-FFF2-40B4-BE49-F238E27FC236}">
                <a16:creationId xmlns:a16="http://schemas.microsoft.com/office/drawing/2014/main" id="{069478A7-BB83-4454-A2DA-4FFCFC67349A}"/>
              </a:ext>
            </a:extLst>
          </p:cNvPr>
          <p:cNvSpPr txBox="1"/>
          <p:nvPr/>
        </p:nvSpPr>
        <p:spPr>
          <a:xfrm>
            <a:off x="4923463" y="6320623"/>
            <a:ext cx="5005474" cy="400110"/>
          </a:xfrm>
          <a:prstGeom prst="rect">
            <a:avLst/>
          </a:prstGeom>
          <a:noFill/>
        </p:spPr>
        <p:txBody>
          <a:bodyPr wrap="square">
            <a:spAutoFit/>
          </a:bodyPr>
          <a:lstStyle/>
          <a:p>
            <a:pPr marL="87313" indent="-87313">
              <a:spcBef>
                <a:spcPts val="600"/>
              </a:spcBef>
            </a:pPr>
            <a:r>
              <a:rPr lang="ja-JP" altLang="en-US" sz="1000" dirty="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a:t>
            </a:r>
            <a:r>
              <a:rPr lang="en-US" altLang="ja-JP" sz="1000" dirty="0" smtClean="0">
                <a:latin typeface="Meiryo UI" panose="020B0604030504040204" pitchFamily="50" charset="-128"/>
                <a:ea typeface="Meiryo UI" panose="020B0604030504040204" pitchFamily="50" charset="-128"/>
              </a:rPr>
              <a:t>2021</a:t>
            </a:r>
            <a:r>
              <a:rPr lang="ja-JP" altLang="ja-JP" sz="1000" dirty="0">
                <a:latin typeface="Meiryo UI" panose="020B0604030504040204" pitchFamily="50" charset="-128"/>
                <a:ea typeface="Meiryo UI" panose="020B0604030504040204" pitchFamily="50" charset="-128"/>
              </a:rPr>
              <a:t>年</a:t>
            </a:r>
            <a:r>
              <a:rPr lang="ja-JP" altLang="ja-JP" sz="1000" dirty="0" smtClean="0">
                <a:latin typeface="Meiryo UI" panose="020B0604030504040204" pitchFamily="50" charset="-128"/>
                <a:ea typeface="Meiryo UI" panose="020B0604030504040204" pitchFamily="50" charset="-128"/>
              </a:rPr>
              <a:t>６月</a:t>
            </a:r>
            <a:r>
              <a:rPr lang="ja-JP" altLang="en-US" sz="1000" dirty="0" smtClean="0">
                <a:latin typeface="Meiryo UI" panose="020B0604030504040204" pitchFamily="50" charset="-128"/>
                <a:ea typeface="Meiryo UI" panose="020B0604030504040204" pitchFamily="50" charset="-128"/>
              </a:rPr>
              <a:t>（公社）</a:t>
            </a:r>
            <a:r>
              <a:rPr lang="en-US" altLang="ja-JP" sz="1000" dirty="0" smtClean="0">
                <a:latin typeface="Meiryo UI" panose="020B0604030504040204" pitchFamily="50" charset="-128"/>
                <a:ea typeface="Meiryo UI" panose="020B0604030504040204" pitchFamily="50" charset="-128"/>
              </a:rPr>
              <a:t>2025</a:t>
            </a:r>
            <a:r>
              <a:rPr lang="ja-JP" altLang="ja-JP" sz="1000" dirty="0">
                <a:latin typeface="Meiryo UI" panose="020B0604030504040204" pitchFamily="50" charset="-128"/>
                <a:ea typeface="Meiryo UI" panose="020B0604030504040204" pitchFamily="50" charset="-128"/>
              </a:rPr>
              <a:t>年日本国際博覧会</a:t>
            </a:r>
            <a:r>
              <a:rPr lang="ja-JP" altLang="ja-JP" sz="1000" dirty="0" smtClean="0">
                <a:latin typeface="Meiryo UI" panose="020B0604030504040204" pitchFamily="50" charset="-128"/>
                <a:ea typeface="Meiryo UI" panose="020B0604030504040204" pitchFamily="50" charset="-128"/>
              </a:rPr>
              <a:t>協会「</a:t>
            </a:r>
            <a:r>
              <a:rPr lang="en-US" altLang="ja-JP" sz="1000" dirty="0">
                <a:latin typeface="Meiryo UI" panose="020B0604030504040204" pitchFamily="50" charset="-128"/>
                <a:ea typeface="Meiryo UI" panose="020B0604030504040204" pitchFamily="50" charset="-128"/>
              </a:rPr>
              <a:t>EXPO 2025 </a:t>
            </a:r>
            <a:r>
              <a:rPr lang="ja-JP" altLang="ja-JP" sz="1000" dirty="0">
                <a:latin typeface="Meiryo UI" panose="020B0604030504040204" pitchFamily="50" charset="-128"/>
                <a:ea typeface="Meiryo UI" panose="020B0604030504040204" pitchFamily="50" charset="-128"/>
              </a:rPr>
              <a:t>グリーンビジョン</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（中間とりまとめ）に記載の「核となる技術等</a:t>
            </a:r>
            <a:r>
              <a:rPr lang="ja-JP" altLang="ja-JP" sz="1000" dirty="0" smtClean="0">
                <a:latin typeface="Meiryo UI" panose="020B0604030504040204" pitchFamily="50" charset="-128"/>
                <a:ea typeface="Meiryo UI" panose="020B0604030504040204" pitchFamily="50" charset="-128"/>
              </a:rPr>
              <a:t>の</a:t>
            </a:r>
            <a:r>
              <a:rPr lang="ja-JP" altLang="ja-JP" sz="1000" dirty="0">
                <a:latin typeface="Meiryo UI" panose="020B0604030504040204" pitchFamily="50" charset="-128"/>
                <a:ea typeface="Meiryo UI" panose="020B0604030504040204" pitchFamily="50" charset="-128"/>
              </a:rPr>
              <a:t>候補</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の技術</a:t>
            </a:r>
            <a:r>
              <a:rPr lang="ja-JP" altLang="ja-JP" sz="1000" dirty="0" smtClean="0">
                <a:latin typeface="Meiryo UI" panose="020B0604030504040204" pitchFamily="50" charset="-128"/>
                <a:ea typeface="Meiryo UI" panose="020B0604030504040204" pitchFamily="50" charset="-128"/>
              </a:rPr>
              <a:t>を</a:t>
            </a:r>
            <a:r>
              <a:rPr lang="ja-JP" altLang="ja-JP" sz="1000" dirty="0">
                <a:latin typeface="Meiryo UI" panose="020B0604030504040204" pitchFamily="50" charset="-128"/>
                <a:ea typeface="Meiryo UI" panose="020B0604030504040204" pitchFamily="50" charset="-128"/>
              </a:rPr>
              <a:t>主に想定</a:t>
            </a:r>
            <a:endParaRPr lang="ja-JP" altLang="en-US" sz="1000" b="0" i="0" dirty="0">
              <a:latin typeface="Meiryo UI" pitchFamily="50" charset="-128"/>
              <a:ea typeface="Meiryo UI" pitchFamily="50" charset="-128"/>
              <a:cs typeface="Meiryo UI" pitchFamily="50" charset="-128"/>
            </a:endParaRPr>
          </a:p>
        </p:txBody>
      </p:sp>
      <p:sp>
        <p:nvSpPr>
          <p:cNvPr id="43" name="テキスト ボックス 28"/>
          <p:cNvSpPr txBox="1">
            <a:spLocks noChangeArrowheads="1"/>
          </p:cNvSpPr>
          <p:nvPr/>
        </p:nvSpPr>
        <p:spPr bwMode="auto">
          <a:xfrm>
            <a:off x="84651" y="5307458"/>
            <a:ext cx="500828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◆カーボンニュートラルに資する最先端技術の万博での披露及び万博後の次世代グリーンビジネスとしての展開・拡大をめざし、試作設計や開発・実証を行う事業者に対し、必要な経費の一部を補助します。</a:t>
            </a:r>
            <a:endParaRPr lang="en-US" altLang="ja-JP" b="0" i="0" dirty="0">
              <a:latin typeface="Meiryo UI" pitchFamily="50" charset="-128"/>
              <a:ea typeface="Meiryo UI" pitchFamily="50" charset="-128"/>
              <a:cs typeface="Meiryo UI" pitchFamily="50" charset="-128"/>
            </a:endParaRPr>
          </a:p>
        </p:txBody>
      </p:sp>
      <p:sp>
        <p:nvSpPr>
          <p:cNvPr id="52" name="テキスト ボックス 28"/>
          <p:cNvSpPr txBox="1">
            <a:spLocks noChangeArrowheads="1"/>
          </p:cNvSpPr>
          <p:nvPr/>
        </p:nvSpPr>
        <p:spPr bwMode="auto">
          <a:xfrm>
            <a:off x="704202" y="6226091"/>
            <a:ext cx="2332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・補助上限額：</a:t>
            </a:r>
            <a:r>
              <a:rPr lang="en-US" altLang="ja-JP" sz="1200" b="0" i="0" dirty="0">
                <a:latin typeface="Meiryo UI" pitchFamily="50" charset="-128"/>
                <a:ea typeface="Meiryo UI" pitchFamily="50" charset="-128"/>
                <a:cs typeface="Meiryo UI" pitchFamily="50" charset="-128"/>
              </a:rPr>
              <a:t>100,000</a:t>
            </a:r>
            <a:r>
              <a:rPr lang="ja-JP" altLang="en-US" sz="1200" b="0" i="0" dirty="0">
                <a:latin typeface="Meiryo UI" pitchFamily="50" charset="-128"/>
                <a:ea typeface="Meiryo UI" pitchFamily="50" charset="-128"/>
                <a:cs typeface="Meiryo UI" pitchFamily="50" charset="-128"/>
              </a:rPr>
              <a:t>千円</a:t>
            </a:r>
            <a:endParaRPr lang="en-US" altLang="ja-JP" sz="1200" b="0" i="0" dirty="0">
              <a:latin typeface="Meiryo UI" pitchFamily="50" charset="-128"/>
              <a:ea typeface="Meiryo UI" pitchFamily="50" charset="-128"/>
              <a:cs typeface="Meiryo UI" pitchFamily="50" charset="-128"/>
            </a:endParaRPr>
          </a:p>
          <a:p>
            <a:pPr marL="87313" indent="-87313" eaLnBrk="1" hangingPunct="1"/>
            <a:r>
              <a:rPr lang="ja-JP" altLang="en-US" sz="1200" b="0" i="0" dirty="0">
                <a:latin typeface="Meiryo UI" pitchFamily="50" charset="-128"/>
                <a:ea typeface="Meiryo UI" pitchFamily="50" charset="-128"/>
                <a:cs typeface="Meiryo UI" pitchFamily="50" charset="-128"/>
              </a:rPr>
              <a:t>・補　助　率  ：</a:t>
            </a:r>
            <a:r>
              <a:rPr lang="en-US" altLang="ja-JP" sz="1200" b="0" i="0" dirty="0">
                <a:latin typeface="Meiryo UI" pitchFamily="50" charset="-128"/>
                <a:ea typeface="Meiryo UI" pitchFamily="50" charset="-128"/>
                <a:cs typeface="Meiryo UI" pitchFamily="50" charset="-128"/>
              </a:rPr>
              <a:t>2/3</a:t>
            </a:r>
            <a:r>
              <a:rPr lang="ja-JP" altLang="en-US" sz="1200" b="0" i="0" dirty="0" smtClean="0">
                <a:latin typeface="Meiryo UI" pitchFamily="50" charset="-128"/>
                <a:ea typeface="Meiryo UI" pitchFamily="50" charset="-128"/>
                <a:cs typeface="Meiryo UI" pitchFamily="50" charset="-128"/>
              </a:rPr>
              <a:t>以内</a:t>
            </a:r>
            <a:endParaRPr lang="ja-JP" altLang="en-US" sz="1200" b="0" i="0" dirty="0">
              <a:latin typeface="Meiryo UI" pitchFamily="50" charset="-128"/>
              <a:ea typeface="Meiryo UI" pitchFamily="50" charset="-128"/>
              <a:cs typeface="Meiryo UI" pitchFamily="50" charset="-128"/>
            </a:endParaRPr>
          </a:p>
        </p:txBody>
      </p:sp>
      <p:sp>
        <p:nvSpPr>
          <p:cNvPr id="53" name="テキスト ボックス 52">
            <a:extLst>
              <a:ext uri="{FF2B5EF4-FFF2-40B4-BE49-F238E27FC236}">
                <a16:creationId xmlns:a16="http://schemas.microsoft.com/office/drawing/2014/main" id="{069478A7-BB83-4454-A2DA-4FFCFC67349A}"/>
              </a:ext>
            </a:extLst>
          </p:cNvPr>
          <p:cNvSpPr txBox="1"/>
          <p:nvPr/>
        </p:nvSpPr>
        <p:spPr>
          <a:xfrm>
            <a:off x="88895" y="5940061"/>
            <a:ext cx="2520000" cy="292388"/>
          </a:xfrm>
          <a:prstGeom prst="rect">
            <a:avLst/>
          </a:prstGeom>
          <a:noFill/>
        </p:spPr>
        <p:txBody>
          <a:bodyPr wrap="square">
            <a:spAutoFit/>
          </a:bodyPr>
          <a:lstStyle/>
          <a:p>
            <a:pPr marL="87313" indent="-87313" eaLnBrk="1" hangingPunct="1">
              <a:spcBef>
                <a:spcPts val="600"/>
              </a:spcBef>
            </a:pP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企業版ふるさと納税を活用）</a:t>
            </a:r>
            <a:endParaRPr lang="ja-JP" altLang="en-US" sz="1300" b="0" i="0" dirty="0">
              <a:latin typeface="Meiryo UI" pitchFamily="50" charset="-128"/>
              <a:ea typeface="Meiryo UI" pitchFamily="50" charset="-128"/>
              <a:cs typeface="Meiryo UI" pitchFamily="50" charset="-128"/>
            </a:endParaRPr>
          </a:p>
        </p:txBody>
      </p:sp>
      <p:sp>
        <p:nvSpPr>
          <p:cNvPr id="54" name="角丸四角形 53"/>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55" name="テキスト ボックス 28"/>
          <p:cNvSpPr txBox="1">
            <a:spLocks noChangeArrowheads="1"/>
          </p:cNvSpPr>
          <p:nvPr/>
        </p:nvSpPr>
        <p:spPr bwMode="auto">
          <a:xfrm>
            <a:off x="114579" y="1342776"/>
            <a:ext cx="4248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a:t>
            </a:r>
            <a:r>
              <a:rPr lang="ja-JP" altLang="en-US" sz="1300" dirty="0" smtClean="0">
                <a:latin typeface="Meiryo UI" pitchFamily="50" charset="-128"/>
                <a:ea typeface="Meiryo UI" pitchFamily="50" charset="-128"/>
                <a:cs typeface="Meiryo UI" pitchFamily="50" charset="-128"/>
              </a:rPr>
              <a:t>データ収集</a:t>
            </a:r>
            <a:r>
              <a:rPr lang="ja-JP" altLang="en-US" sz="1300" dirty="0">
                <a:latin typeface="Meiryo UI" pitchFamily="50" charset="-128"/>
                <a:ea typeface="Meiryo UI" pitchFamily="50" charset="-128"/>
                <a:cs typeface="Meiryo UI" pitchFamily="50" charset="-128"/>
              </a:rPr>
              <a:t>・試験分析・評価などの取組みや、新エネルギー産業</a:t>
            </a:r>
            <a:r>
              <a:rPr lang="ja-JP" altLang="en-US" sz="1300" dirty="0" smtClean="0">
                <a:latin typeface="Meiryo UI" pitchFamily="50" charset="-128"/>
                <a:ea typeface="Meiryo UI" pitchFamily="50" charset="-128"/>
                <a:cs typeface="Meiryo UI" pitchFamily="50" charset="-128"/>
              </a:rPr>
              <a:t>の進展</a:t>
            </a:r>
            <a:r>
              <a:rPr lang="ja-JP" altLang="en-US" sz="1300" dirty="0">
                <a:latin typeface="Meiryo UI" pitchFamily="50" charset="-128"/>
                <a:ea typeface="Meiryo UI" pitchFamily="50" charset="-128"/>
                <a:cs typeface="Meiryo UI" pitchFamily="50" charset="-128"/>
              </a:rPr>
              <a:t>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a:t>
            </a:r>
            <a:r>
              <a:rPr lang="ja-JP" altLang="en-US" sz="1300" dirty="0" smtClean="0">
                <a:latin typeface="Meiryo UI" pitchFamily="50" charset="-128"/>
                <a:ea typeface="Meiryo UI" pitchFamily="50" charset="-128"/>
                <a:cs typeface="Meiryo UI" pitchFamily="50" charset="-128"/>
              </a:rPr>
              <a:t>インターネット</a:t>
            </a:r>
            <a:r>
              <a:rPr lang="ja-JP" altLang="en-US" sz="1300" dirty="0">
                <a:latin typeface="Meiryo UI" pitchFamily="50" charset="-128"/>
                <a:ea typeface="Meiryo UI" pitchFamily="50" charset="-128"/>
                <a:cs typeface="Meiryo UI" pitchFamily="50" charset="-128"/>
              </a:rPr>
              <a:t>（</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）等の第四次産業革命に関連する先端技術</a:t>
            </a:r>
            <a:r>
              <a:rPr lang="ja-JP" altLang="en-US" sz="1300" dirty="0" smtClean="0">
                <a:latin typeface="Meiryo UI" pitchFamily="50" charset="-128"/>
                <a:ea typeface="Meiryo UI" pitchFamily="50" charset="-128"/>
                <a:cs typeface="Meiryo UI" pitchFamily="50" charset="-128"/>
              </a:rPr>
              <a:t>等の</a:t>
            </a:r>
            <a:r>
              <a:rPr lang="ja-JP" altLang="en-US" sz="1300" dirty="0">
                <a:latin typeface="Meiryo UI" pitchFamily="50" charset="-128"/>
                <a:ea typeface="Meiryo UI" pitchFamily="50" charset="-128"/>
                <a:cs typeface="Meiryo UI" pitchFamily="50" charset="-128"/>
              </a:rPr>
              <a:t>実証実験などの取組みを支援することにより、</a:t>
            </a:r>
            <a:r>
              <a:rPr lang="ja-JP" altLang="en-US" sz="1300" dirty="0" smtClean="0">
                <a:latin typeface="Meiryo UI" pitchFamily="50" charset="-128"/>
                <a:ea typeface="Meiryo UI" pitchFamily="50" charset="-128"/>
                <a:cs typeface="Meiryo UI" pitchFamily="50" charset="-128"/>
              </a:rPr>
              <a:t>新エネルギー産業</a:t>
            </a:r>
            <a:r>
              <a:rPr lang="ja-JP" altLang="en-US" sz="1300" dirty="0">
                <a:latin typeface="Meiryo UI" pitchFamily="50" charset="-128"/>
                <a:ea typeface="Meiryo UI" pitchFamily="50" charset="-128"/>
                <a:cs typeface="Meiryo UI" pitchFamily="50" charset="-128"/>
              </a:rPr>
              <a:t>の創出・普及につなげます。</a:t>
            </a:r>
            <a:endParaRPr lang="en-US" altLang="ja-JP" sz="1300" dirty="0">
              <a:latin typeface="Meiryo UI" pitchFamily="50" charset="-128"/>
              <a:ea typeface="Meiryo UI" pitchFamily="50" charset="-128"/>
              <a:cs typeface="Meiryo UI" pitchFamily="50" charset="-128"/>
            </a:endParaRPr>
          </a:p>
        </p:txBody>
      </p:sp>
      <p:sp>
        <p:nvSpPr>
          <p:cNvPr id="56" name="正方形/長方形 55"/>
          <p:cNvSpPr/>
          <p:nvPr/>
        </p:nvSpPr>
        <p:spPr>
          <a:xfrm>
            <a:off x="4470507" y="1422740"/>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654840" y="1813802"/>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58" name="正方形/長方形 57"/>
          <p:cNvSpPr/>
          <p:nvPr/>
        </p:nvSpPr>
        <p:spPr>
          <a:xfrm>
            <a:off x="7177829" y="1813802"/>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62" name="テキスト ボックス 61"/>
          <p:cNvSpPr txBox="1"/>
          <p:nvPr/>
        </p:nvSpPr>
        <p:spPr bwMode="black">
          <a:xfrm>
            <a:off x="5633610" y="1494945"/>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4152645" y="3294780"/>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64" name="テキスト ボックス 63"/>
          <p:cNvSpPr txBox="1"/>
          <p:nvPr/>
        </p:nvSpPr>
        <p:spPr>
          <a:xfrm>
            <a:off x="8950281" y="35661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65" name="図 6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7490" y="2938817"/>
            <a:ext cx="1867439" cy="1400580"/>
          </a:xfrm>
          <a:prstGeom prst="rect">
            <a:avLst/>
          </a:prstGeom>
        </p:spPr>
      </p:pic>
      <p:sp>
        <p:nvSpPr>
          <p:cNvPr id="66" name="テキスト ボックス 65"/>
          <p:cNvSpPr txBox="1"/>
          <p:nvPr/>
        </p:nvSpPr>
        <p:spPr>
          <a:xfrm>
            <a:off x="2373923" y="3649370"/>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599509" y="833306"/>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24,689</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8" name="表 67">
            <a:extLst>
              <a:ext uri="{FF2B5EF4-FFF2-40B4-BE49-F238E27FC236}">
                <a16:creationId xmlns:a16="http://schemas.microsoft.com/office/drawing/2014/main" id="{91A6F6E2-2569-4A17-9619-D06C0142E8EB}"/>
              </a:ext>
            </a:extLst>
          </p:cNvPr>
          <p:cNvGraphicFramePr>
            <a:graphicFrameLocks noGrp="1"/>
          </p:cNvGraphicFramePr>
          <p:nvPr>
            <p:extLst/>
          </p:nvPr>
        </p:nvGraphicFramePr>
        <p:xfrm>
          <a:off x="4211517" y="3525559"/>
          <a:ext cx="5505198"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571156813"/>
                    </a:ext>
                  </a:extLst>
                </a:gridCol>
                <a:gridCol w="552079">
                  <a:extLst>
                    <a:ext uri="{9D8B030D-6E8A-4147-A177-3AD203B41FA5}">
                      <a16:colId xmlns:a16="http://schemas.microsoft.com/office/drawing/2014/main" val="3454114473"/>
                    </a:ext>
                  </a:extLst>
                </a:gridCol>
                <a:gridCol w="552079">
                  <a:extLst>
                    <a:ext uri="{9D8B030D-6E8A-4147-A177-3AD203B41FA5}">
                      <a16:colId xmlns:a16="http://schemas.microsoft.com/office/drawing/2014/main" val="2027108342"/>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224322">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休止</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Tree>
    <p:extLst>
      <p:ext uri="{BB962C8B-B14F-4D97-AF65-F5344CB8AC3E}">
        <p14:creationId xmlns:p14="http://schemas.microsoft.com/office/powerpoint/2010/main" val="4027443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923696"/>
            <a:ext cx="2461242"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4" name="円/楕円 30">
            <a:extLst>
              <a:ext uri="{FF2B5EF4-FFF2-40B4-BE49-F238E27FC236}">
                <a16:creationId xmlns:a16="http://schemas.microsoft.com/office/drawing/2014/main" id="{A98586B9-48F0-4124-B215-0BCE87E08B5F}"/>
              </a:ext>
            </a:extLst>
          </p:cNvPr>
          <p:cNvSpPr/>
          <p:nvPr/>
        </p:nvSpPr>
        <p:spPr>
          <a:xfrm>
            <a:off x="9572882" y="6436495"/>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a:t>
            </a: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a:t>
            </a:r>
            <a:r>
              <a:rPr lang="ja-JP" altLang="ja-JP" sz="1600" b="1"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星 12 60">
            <a:extLst>
              <a:ext uri="{FF2B5EF4-FFF2-40B4-BE49-F238E27FC236}">
                <a16:creationId xmlns:a16="http://schemas.microsoft.com/office/drawing/2014/main" id="{6554880C-B67D-458C-B3A1-7C848F66E38B}"/>
              </a:ext>
            </a:extLst>
          </p:cNvPr>
          <p:cNvSpPr/>
          <p:nvPr/>
        </p:nvSpPr>
        <p:spPr>
          <a:xfrm>
            <a:off x="90036" y="65153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CN</a:t>
            </a:r>
            <a:r>
              <a:rPr lang="ja-JP" altLang="en-US" b="0" i="0" dirty="0" smtClean="0">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等</a:t>
            </a:r>
            <a:r>
              <a:rPr lang="ja-JP" altLang="en-US" b="0" i="0" dirty="0">
                <a:solidFill>
                  <a:prstClr val="black"/>
                </a:solidFill>
                <a:latin typeface="Meiryo UI" pitchFamily="50" charset="-128"/>
                <a:ea typeface="Meiryo UI" pitchFamily="50" charset="-128"/>
                <a:cs typeface="Meiryo UI" pitchFamily="50" charset="-128"/>
              </a:rPr>
              <a:t>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a:t>
            </a:r>
            <a:r>
              <a:rPr lang="ja-JP" altLang="en-US" b="0" i="0" dirty="0" smtClean="0">
                <a:latin typeface="Meiryo UI" pitchFamily="50" charset="-128"/>
                <a:ea typeface="Meiryo UI" pitchFamily="50" charset="-128"/>
                <a:cs typeface="Meiryo UI" pitchFamily="50" charset="-128"/>
              </a:rPr>
              <a:t>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今後</a:t>
            </a:r>
            <a:r>
              <a:rPr lang="ja-JP" altLang="en-US" b="0" i="0" dirty="0">
                <a:latin typeface="Meiryo UI" pitchFamily="50" charset="-128"/>
                <a:ea typeface="Meiryo UI" pitchFamily="50" charset="-128"/>
                <a:cs typeface="Meiryo UI" pitchFamily="50" charset="-128"/>
              </a:rPr>
              <a:t>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a:t>
            </a:r>
            <a:r>
              <a:rPr lang="ja-JP" altLang="en-US" b="0" i="0" dirty="0" smtClean="0">
                <a:latin typeface="Meiryo UI" pitchFamily="50" charset="-128"/>
                <a:ea typeface="Meiryo UI" pitchFamily="50" charset="-128"/>
                <a:cs typeface="Meiryo UI" pitchFamily="50" charset="-128"/>
              </a:rPr>
              <a:t>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a:t>
                </a:r>
                <a:r>
                  <a:rPr kumimoji="1" lang="ja-JP" altLang="en-US" sz="1150" dirty="0" smtClean="0">
                    <a:solidFill>
                      <a:schemeClr val="tx1"/>
                    </a:solidFill>
                  </a:rPr>
                  <a:t>・</a:t>
                </a:r>
                <a:r>
                  <a:rPr kumimoji="1" lang="ja-JP" altLang="en-US" sz="1150" dirty="0">
                    <a:solidFill>
                      <a:schemeClr val="tx1"/>
                    </a:solidFill>
                  </a:rPr>
                  <a:t>プロトタイプ作成</a:t>
                </a:r>
                <a:r>
                  <a:rPr kumimoji="1" lang="ja-JP" altLang="en-US" sz="1150" dirty="0" smtClean="0">
                    <a:solidFill>
                      <a:schemeClr val="tx1"/>
                    </a:solidFill>
                  </a:rPr>
                  <a:t>支援（専門人材による大企業</a:t>
                </a:r>
                <a:r>
                  <a:rPr kumimoji="1" lang="ja-JP" altLang="en-US" sz="1150" dirty="0">
                    <a:solidFill>
                      <a:schemeClr val="tx1"/>
                    </a:solidFill>
                  </a:rPr>
                  <a:t>や投資家との連携を</a:t>
                </a:r>
                <a:r>
                  <a:rPr kumimoji="1" lang="ja-JP" altLang="en-US" sz="1150" dirty="0" smtClean="0">
                    <a:solidFill>
                      <a:schemeClr val="tx1"/>
                    </a:solidFill>
                  </a:rPr>
                  <a:t>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ビジネス人材マッチング</a:t>
                </a:r>
                <a:endParaRPr kumimoji="1" lang="en-US" altLang="ja-JP" sz="1150" dirty="0">
                  <a:solidFill>
                    <a:schemeClr val="tx1"/>
                  </a:solidFill>
                </a:endParaRPr>
              </a:p>
            </p:txBody>
          </p:sp>
          <p:sp>
            <p:nvSpPr>
              <p:cNvPr id="104" name="正方形/長方形 103"/>
              <p:cNvSpPr/>
              <p:nvPr/>
            </p:nvSpPr>
            <p:spPr>
              <a:xfrm>
                <a:off x="4997065"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smtClean="0">
                    <a:solidFill>
                      <a:schemeClr val="tx1"/>
                    </a:solidFill>
                  </a:rPr>
                  <a:t>大阪</a:t>
                </a:r>
                <a:r>
                  <a:rPr lang="ja-JP" altLang="en-US" sz="1150" dirty="0">
                    <a:solidFill>
                      <a:schemeClr val="tx1"/>
                    </a:solidFill>
                  </a:rPr>
                  <a:t>・関西万博における実証実験等実施にかかる</a:t>
                </a:r>
                <a:r>
                  <a:rPr lang="ja-JP" altLang="en-US" sz="1150" dirty="0" smtClean="0">
                    <a:solidFill>
                      <a:schemeClr val="tx1"/>
                    </a:solidFill>
                  </a:rPr>
                  <a:t>調整</a:t>
                </a:r>
                <a:endParaRPr lang="ja-JP" altLang="en-US"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smtClean="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a:t>
            </a:r>
            <a:r>
              <a:rPr lang="ja-JP" altLang="en-US" sz="1600" b="1" dirty="0" smtClean="0">
                <a:solidFill>
                  <a:schemeClr val="bg1"/>
                </a:solidFill>
              </a:rPr>
              <a:t>、大阪のスタートアップ・エコシステム</a:t>
            </a:r>
            <a:r>
              <a:rPr lang="ja-JP" altLang="en-US" sz="1600" b="1" dirty="0">
                <a:solidFill>
                  <a:schemeClr val="bg1"/>
                </a:solidFill>
              </a:rPr>
              <a:t>強化やポストコロナにおける大阪の持続的成長に</a:t>
            </a:r>
            <a:r>
              <a:rPr lang="ja-JP" altLang="en-US" sz="1600" b="1" dirty="0" smtClean="0">
                <a:solidFill>
                  <a:schemeClr val="bg1"/>
                </a:solidFill>
              </a:rPr>
              <a:t>貢献</a:t>
            </a:r>
            <a:endParaRPr lang="ja-JP" altLang="en-US" sz="1600" b="1" dirty="0">
              <a:solidFill>
                <a:schemeClr val="bg1"/>
              </a:solidFill>
            </a:endParaRP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a:t>
            </a:r>
            <a:r>
              <a:rPr kumimoji="1" lang="ja-JP" altLang="en-US" sz="1200" dirty="0" smtClean="0">
                <a:solidFill>
                  <a:schemeClr val="tx1"/>
                </a:solidFill>
                <a:latin typeface="Meiryo UI" panose="020B0604030504040204" pitchFamily="50" charset="-128"/>
                <a:ea typeface="Meiryo UI" panose="020B0604030504040204" pitchFamily="50" charset="-128"/>
              </a:rPr>
              <a:t>。大学</a:t>
            </a:r>
            <a:r>
              <a:rPr kumimoji="1" lang="ja-JP" altLang="en-US" sz="1200" dirty="0">
                <a:solidFill>
                  <a:schemeClr val="tx1"/>
                </a:solidFill>
                <a:latin typeface="Meiryo UI" panose="020B0604030504040204" pitchFamily="50" charset="-128"/>
                <a:ea typeface="Meiryo UI" panose="020B0604030504040204" pitchFamily="50" charset="-128"/>
              </a:rPr>
              <a:t>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a:t>
            </a:r>
            <a:r>
              <a:rPr kumimoji="1" lang="ja-JP" altLang="en-US" sz="1200" dirty="0" smtClean="0">
                <a:solidFill>
                  <a:schemeClr val="tx1"/>
                </a:solidFill>
                <a:latin typeface="Meiryo UI" panose="020B0604030504040204" pitchFamily="50" charset="-128"/>
                <a:ea typeface="Meiryo UI" panose="020B0604030504040204" pitchFamily="50" charset="-128"/>
              </a:rPr>
              <a:t>し、必要な</a:t>
            </a:r>
            <a:r>
              <a:rPr lang="ja-JP" altLang="en-US" sz="1200" dirty="0">
                <a:solidFill>
                  <a:schemeClr val="tx1"/>
                </a:solidFill>
                <a:latin typeface="Meiryo UI" panose="020B0604030504040204" pitchFamily="50" charset="-128"/>
                <a:ea typeface="Meiryo UI" panose="020B0604030504040204" pitchFamily="50" charset="-128"/>
              </a:rPr>
              <a:t>支援</a:t>
            </a:r>
            <a:r>
              <a:rPr lang="ja-JP" altLang="en-US" sz="1200" dirty="0" smtClean="0">
                <a:solidFill>
                  <a:schemeClr val="tx1"/>
                </a:solidFill>
                <a:latin typeface="Meiryo UI" panose="020B0604030504040204" pitchFamily="50" charset="-128"/>
                <a:ea typeface="Meiryo UI" panose="020B0604030504040204" pitchFamily="50" charset="-128"/>
              </a:rPr>
              <a:t>を実施</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1202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ビジョン」によって、</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b="0" dirty="0">
                <a:latin typeface="Meiryo UI" panose="020B0604030504040204" pitchFamily="50" charset="-128"/>
                <a:ea typeface="Meiryo UI" panose="020B0604030504040204" pitchFamily="50" charset="-128"/>
                <a:cs typeface="Meiryo UI" panose="020B0604030504040204" pitchFamily="50" charset="-128"/>
              </a:rPr>
              <a:t>な製品・サービスの実用化を促進することで、水素利用の幅の拡大を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図ってきました。</a:t>
            </a:r>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a:t>
            </a:r>
            <a:r>
              <a:rPr lang="ja-JP" altLang="en-US" b="0" i="0" dirty="0">
                <a:latin typeface="Meiryo UI" pitchFamily="50" charset="-128"/>
                <a:ea typeface="Meiryo UI" pitchFamily="50" charset="-128"/>
                <a:cs typeface="Meiryo UI" pitchFamily="50" charset="-128"/>
              </a:rPr>
              <a:t>大阪・関西万博では、会場をカーボンニュートラルなど未来社会を感じられる先端技術と社会システムを実装・実証する「</a:t>
            </a:r>
            <a:r>
              <a:rPr lang="ja-JP" altLang="en-US" b="0" i="0" dirty="0" smtClean="0">
                <a:latin typeface="Meiryo UI" pitchFamily="50" charset="-128"/>
                <a:ea typeface="Meiryo UI" pitchFamily="50" charset="-128"/>
                <a:cs typeface="Meiryo UI" pitchFamily="50" charset="-128"/>
              </a:rPr>
              <a:t>未来社会</a:t>
            </a:r>
            <a:r>
              <a:rPr lang="ja-JP" altLang="en-US" b="0" i="0" dirty="0">
                <a:latin typeface="Meiryo UI" pitchFamily="50" charset="-128"/>
                <a:ea typeface="Meiryo UI" pitchFamily="50" charset="-128"/>
                <a:cs typeface="Meiryo UI" pitchFamily="50" charset="-128"/>
              </a:rPr>
              <a:t>のショーケース」をめざすことが基本計画に</a:t>
            </a:r>
            <a:r>
              <a:rPr lang="ja-JP" altLang="en-US" b="0" i="0" dirty="0" smtClean="0">
                <a:latin typeface="Meiryo UI" pitchFamily="50" charset="-128"/>
                <a:ea typeface="Meiryo UI" pitchFamily="50" charset="-128"/>
                <a:cs typeface="Meiryo UI" pitchFamily="50" charset="-128"/>
              </a:rPr>
              <a:t>盛り込まれたこともあり、</a:t>
            </a:r>
            <a:r>
              <a:rPr lang="en-US" altLang="ja-JP" b="0" i="0" dirty="0" smtClean="0">
                <a:latin typeface="Meiryo UI" pitchFamily="50" charset="-128"/>
                <a:ea typeface="Meiryo UI" pitchFamily="50" charset="-128"/>
                <a:cs typeface="Meiryo UI" pitchFamily="50" charset="-128"/>
              </a:rPr>
              <a:t>2025</a:t>
            </a:r>
            <a:r>
              <a:rPr lang="ja-JP" altLang="en-US" b="0" i="0" dirty="0" smtClean="0">
                <a:latin typeface="Meiryo UI" pitchFamily="50" charset="-128"/>
                <a:ea typeface="Meiryo UI" pitchFamily="50" charset="-128"/>
                <a:cs typeface="Meiryo UI" pitchFamily="50" charset="-128"/>
              </a:rPr>
              <a:t>年大阪・関西万博を契機に、産学官</a:t>
            </a:r>
            <a:r>
              <a:rPr lang="ja-JP" altLang="en-US" b="0" i="0" dirty="0">
                <a:latin typeface="Meiryo UI" pitchFamily="50" charset="-128"/>
                <a:ea typeface="Meiryo UI" pitchFamily="50" charset="-128"/>
                <a:cs typeface="Meiryo UI" pitchFamily="50" charset="-128"/>
              </a:rPr>
              <a:t>が一体となって</a:t>
            </a:r>
            <a:r>
              <a:rPr lang="ja-JP" altLang="en-US" b="0" i="0" dirty="0" smtClean="0">
                <a:latin typeface="Meiryo UI" pitchFamily="50" charset="-128"/>
                <a:ea typeface="Meiryo UI" pitchFamily="50" charset="-128"/>
                <a:cs typeface="Meiryo UI" pitchFamily="50" charset="-128"/>
              </a:rPr>
              <a:t>、水素</a:t>
            </a:r>
            <a:r>
              <a:rPr lang="ja-JP" altLang="en-US" b="0" i="0" dirty="0">
                <a:latin typeface="Meiryo UI" pitchFamily="50" charset="-128"/>
                <a:ea typeface="Meiryo UI" pitchFamily="50" charset="-128"/>
                <a:cs typeface="Meiryo UI" pitchFamily="50" charset="-128"/>
              </a:rPr>
              <a:t>利用の拡大に向けた取組</a:t>
            </a:r>
            <a:r>
              <a:rPr lang="ja-JP" altLang="en-US" b="0" i="0" dirty="0" smtClean="0">
                <a:latin typeface="Meiryo UI" pitchFamily="50" charset="-128"/>
                <a:ea typeface="Meiryo UI" pitchFamily="50" charset="-128"/>
                <a:cs typeface="Meiryo UI" pitchFamily="50" charset="-128"/>
              </a:rPr>
              <a:t>をさらに推進</a:t>
            </a:r>
            <a:r>
              <a:rPr lang="ja-JP" altLang="en-US" b="0" i="0" dirty="0">
                <a:latin typeface="Meiryo UI" pitchFamily="50" charset="-128"/>
                <a:ea typeface="Meiryo UI" pitchFamily="50" charset="-128"/>
                <a:cs typeface="Meiryo UI" pitchFamily="50" charset="-128"/>
              </a:rPr>
              <a:t>するため</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年５月、</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ja-JP" altLang="en-US" b="0" i="0" dirty="0">
                <a:latin typeface="Meiryo UI" pitchFamily="50" charset="-128"/>
                <a:ea typeface="Meiryo UI" pitchFamily="50" charset="-128"/>
                <a:cs typeface="Meiryo UI" pitchFamily="50" charset="-128"/>
              </a:rPr>
              <a:t>推進会議として、</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」を策定しました。</a:t>
            </a:r>
            <a:endParaRPr lang="en-US" altLang="ja-JP" b="0" i="0" dirty="0" smtClean="0">
              <a:latin typeface="Meiryo UI" pitchFamily="50" charset="-128"/>
              <a:ea typeface="Meiryo UI" pitchFamily="50" charset="-128"/>
              <a:cs typeface="Meiryo UI" pitchFamily="50" charset="-128"/>
            </a:endParaRPr>
          </a:p>
          <a:p>
            <a:pPr marL="87313" indent="-87313" algn="just" eaLnBrk="1" hangingPunct="1"/>
            <a:endParaRPr lang="en-US" altLang="ja-JP" b="0" i="0" dirty="0" smtClean="0">
              <a:latin typeface="Meiryo UI" pitchFamily="50" charset="-128"/>
              <a:ea typeface="Meiryo UI" pitchFamily="50" charset="-128"/>
              <a:cs typeface="Meiryo UI" pitchFamily="50" charset="-128"/>
            </a:endParaRPr>
          </a:p>
          <a:p>
            <a:pPr marL="87313" indent="-87313" algn="just"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a:t>
            </a:r>
            <a:r>
              <a:rPr lang="ja-JP" altLang="en-US" b="0" i="0" dirty="0" smtClean="0">
                <a:latin typeface="Meiryo UI" pitchFamily="50" charset="-128"/>
                <a:ea typeface="Meiryo UI" pitchFamily="50" charset="-128"/>
                <a:cs typeface="Meiryo UI" pitchFamily="50" charset="-128"/>
              </a:rPr>
              <a:t>会議を</a:t>
            </a:r>
            <a:r>
              <a:rPr lang="ja-JP" altLang="en-US" b="0" i="0" dirty="0">
                <a:latin typeface="Meiryo UI" pitchFamily="50" charset="-128"/>
                <a:ea typeface="Meiryo UI" pitchFamily="50" charset="-128"/>
                <a:cs typeface="Meiryo UI" pitchFamily="50" charset="-128"/>
              </a:rPr>
              <a:t>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グループリーダー・主席研究員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smtClean="0">
                <a:solidFill>
                  <a:schemeClr val="bg1"/>
                </a:solidFill>
                <a:latin typeface="Meiryo UI" pitchFamily="50" charset="-128"/>
                <a:ea typeface="Meiryo UI" pitchFamily="50" charset="-128"/>
                <a:cs typeface="Meiryo UI" pitchFamily="50" charset="-128"/>
              </a:rPr>
              <a:t>H</a:t>
            </a:r>
            <a:r>
              <a:rPr lang="en-US" altLang="ja-JP" sz="900" b="1" dirty="0" smtClean="0">
                <a:solidFill>
                  <a:schemeClr val="bg1"/>
                </a:solidFill>
                <a:latin typeface="Meiryo UI" pitchFamily="50" charset="-128"/>
                <a:ea typeface="Meiryo UI" pitchFamily="50" charset="-128"/>
                <a:cs typeface="Meiryo UI" pitchFamily="50" charset="-128"/>
              </a:rPr>
              <a:t>2</a:t>
            </a:r>
            <a:r>
              <a:rPr lang="en-US" altLang="ja-JP" sz="1200" b="1" dirty="0" smtClean="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a:t>
            </a:r>
            <a:r>
              <a:rPr lang="ja-JP" altLang="en-US" sz="1200" b="1" dirty="0" smtClean="0">
                <a:solidFill>
                  <a:schemeClr val="bg1"/>
                </a:solidFill>
                <a:latin typeface="Meiryo UI" pitchFamily="50" charset="-128"/>
                <a:ea typeface="Meiryo UI" pitchFamily="50" charset="-128"/>
                <a:cs typeface="Meiryo UI" pitchFamily="50" charset="-128"/>
              </a:rPr>
              <a:t>会議の</a:t>
            </a:r>
            <a:r>
              <a:rPr lang="ja-JP" altLang="en-US" sz="1200" b="1" dirty="0">
                <a:solidFill>
                  <a:schemeClr val="bg1"/>
                </a:solidFill>
                <a:latin typeface="Meiryo UI" pitchFamily="50" charset="-128"/>
                <a:ea typeface="Meiryo UI" pitchFamily="50" charset="-128"/>
                <a:cs typeface="Meiryo UI" pitchFamily="50" charset="-128"/>
              </a:rPr>
              <a:t>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rPr>
              <a:t>大阪市・堺市が共同</a:t>
            </a:r>
            <a:r>
              <a:rPr lang="ja-JP" altLang="en-US" sz="1200" dirty="0">
                <a:latin typeface="Meiryo UI" panose="020B0604030504040204" pitchFamily="50" charset="-128"/>
                <a:ea typeface="Meiryo UI" panose="020B0604030504040204" pitchFamily="50" charset="-128"/>
              </a:rPr>
              <a:t>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277</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300" dirty="0" smtClean="0">
                <a:latin typeface="Meiryo UI" panose="020B0604030504040204" pitchFamily="50" charset="-128"/>
                <a:ea typeface="Meiryo UI" panose="020B0604030504040204" pitchFamily="50" charset="-128"/>
              </a:rPr>
              <a:t>つながる新た</a:t>
            </a:r>
            <a:r>
              <a:rPr lang="ja-JP" altLang="en-US" sz="1300" dirty="0">
                <a:latin typeface="Meiryo UI" panose="020B0604030504040204" pitchFamily="50" charset="-128"/>
                <a:ea typeface="Meiryo UI" panose="020B0604030504040204" pitchFamily="50" charset="-128"/>
              </a:rPr>
              <a:t>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a:t>
            </a:r>
            <a:r>
              <a:rPr lang="ja-JP" altLang="ja-JP" sz="1300" dirty="0" smtClean="0">
                <a:solidFill>
                  <a:schemeClr val="tx1"/>
                </a:solidFill>
                <a:latin typeface="Meiryo UI" panose="020B0604030504040204" pitchFamily="50" charset="-128"/>
                <a:ea typeface="Meiryo UI" panose="020B0604030504040204" pitchFamily="50" charset="-128"/>
              </a:rPr>
              <a:t>の促進</a:t>
            </a:r>
            <a:r>
              <a:rPr lang="ja-JP" altLang="ja-JP" sz="1300" dirty="0">
                <a:solidFill>
                  <a:schemeClr val="tx1"/>
                </a:solidFill>
                <a:latin typeface="Meiryo UI" panose="020B0604030504040204" pitchFamily="50" charset="-128"/>
                <a:ea typeface="Meiryo UI" panose="020B0604030504040204" pitchFamily="50" charset="-128"/>
              </a:rPr>
              <a:t>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a:t>
            </a:r>
            <a:r>
              <a:rPr lang="ja-JP" altLang="ja-JP" sz="1300" dirty="0" smtClean="0">
                <a:solidFill>
                  <a:schemeClr val="tx1"/>
                </a:solidFill>
                <a:latin typeface="Meiryo UI" panose="020B0604030504040204" pitchFamily="50" charset="-128"/>
                <a:ea typeface="Meiryo UI" panose="020B0604030504040204" pitchFamily="50" charset="-128"/>
              </a:rPr>
              <a:t>小中学校</a:t>
            </a:r>
            <a:r>
              <a:rPr lang="ja-JP" altLang="ja-JP" sz="1300" dirty="0">
                <a:solidFill>
                  <a:schemeClr val="tx1"/>
                </a:solidFill>
                <a:latin typeface="Meiryo UI" panose="020B0604030504040204" pitchFamily="50" charset="-128"/>
                <a:ea typeface="Meiryo UI" panose="020B0604030504040204" pitchFamily="50" charset="-128"/>
              </a:rPr>
              <a:t>を対象に配布している副読本「おおさか環境科」に水素・</a:t>
            </a:r>
            <a:r>
              <a:rPr lang="ja-JP" altLang="ja-JP" sz="1300" dirty="0" smtClean="0">
                <a:solidFill>
                  <a:schemeClr val="tx1"/>
                </a:solidFill>
                <a:latin typeface="Meiryo UI" panose="020B0604030504040204" pitchFamily="50" charset="-128"/>
                <a:ea typeface="Meiryo UI" panose="020B0604030504040204" pitchFamily="50" charset="-128"/>
              </a:rPr>
              <a:t>燃料電池</a:t>
            </a:r>
            <a:r>
              <a:rPr lang="ja-JP" altLang="ja-JP" sz="1300" dirty="0">
                <a:solidFill>
                  <a:schemeClr val="tx1"/>
                </a:solidFill>
                <a:latin typeface="Meiryo UI" panose="020B0604030504040204" pitchFamily="50" charset="-128"/>
                <a:ea typeface="Meiryo UI" panose="020B0604030504040204" pitchFamily="50" charset="-128"/>
              </a:rPr>
              <a:t>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0723" y="5511870"/>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524232"/>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a:t>
            </a:r>
            <a:r>
              <a:rPr lang="ja-JP" altLang="en-US" sz="1200" dirty="0" smtClean="0">
                <a:latin typeface="Meiryo UI" panose="020B0604030504040204" pitchFamily="50" charset="-128"/>
                <a:ea typeface="Meiryo UI" panose="020B0604030504040204" pitchFamily="50" charset="-128"/>
              </a:rPr>
              <a:t>一般廃棄物を</a:t>
            </a:r>
            <a:r>
              <a:rPr lang="ja-JP" altLang="en-US" sz="1200" dirty="0">
                <a:latin typeface="Meiryo UI" panose="020B0604030504040204" pitchFamily="50" charset="-128"/>
                <a:ea typeface="Meiryo UI" panose="020B0604030504040204" pitchFamily="50" charset="-128"/>
              </a:rPr>
              <a:t>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a:t>
            </a:r>
            <a:r>
              <a:rPr lang="ja-JP" altLang="en-US" sz="1200" dirty="0" smtClean="0">
                <a:latin typeface="Meiryo UI" panose="020B0604030504040204" pitchFamily="50" charset="-128"/>
                <a:ea typeface="Meiryo UI" panose="020B0604030504040204" pitchFamily="50" charset="-128"/>
              </a:rPr>
              <a:t>を目指した</a:t>
            </a:r>
            <a:r>
              <a:rPr lang="ja-JP" altLang="en-US" sz="1200" dirty="0">
                <a:latin typeface="Meiryo UI" panose="020B0604030504040204" pitchFamily="50" charset="-128"/>
                <a:ea typeface="Meiryo UI" panose="020B0604030504040204" pitchFamily="50" charset="-128"/>
              </a:rPr>
              <a:t>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smtClean="0">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H</a:t>
            </a:r>
            <a:r>
              <a:rPr lang="en-US" altLang="ja-JP" sz="900" dirty="0" smtClean="0">
                <a:solidFill>
                  <a:prstClr val="black"/>
                </a:solidFill>
                <a:latin typeface="Meiryo UI" pitchFamily="50" charset="-128"/>
                <a:ea typeface="Meiryo UI" pitchFamily="50" charset="-128"/>
                <a:cs typeface="Meiryo UI" pitchFamily="50" charset="-128"/>
              </a:rPr>
              <a:t>2</a:t>
            </a:r>
            <a:r>
              <a:rPr lang="en-US" altLang="ja-JP" sz="1200" dirty="0" smtClean="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a:t>
            </a:r>
            <a:r>
              <a:rPr lang="ja-JP" altLang="en-US" sz="1200" dirty="0" smtClean="0">
                <a:latin typeface="Meiryo UI" panose="020B0604030504040204" pitchFamily="50" charset="-128"/>
                <a:ea typeface="Meiryo UI" panose="020B0604030504040204" pitchFamily="50" charset="-128"/>
              </a:rPr>
              <a:t>、水素</a:t>
            </a:r>
            <a:r>
              <a:rPr lang="ja-JP" altLang="en-US" sz="1200" dirty="0">
                <a:latin typeface="Meiryo UI" panose="020B0604030504040204" pitchFamily="50" charset="-128"/>
                <a:ea typeface="Meiryo UI" panose="020B0604030504040204" pitchFamily="50" charset="-128"/>
              </a:rPr>
              <a:t>利活用策／プロジェクト</a:t>
            </a:r>
            <a:r>
              <a:rPr lang="ja-JP" altLang="en-US" sz="1200" dirty="0" smtClean="0">
                <a:latin typeface="Meiryo UI" panose="020B0604030504040204" pitchFamily="50" charset="-128"/>
                <a:ea typeface="Meiryo UI" panose="020B0604030504040204" pitchFamily="50" charset="-128"/>
              </a:rPr>
              <a:t>提案書</a:t>
            </a:r>
            <a:r>
              <a:rPr lang="ja-JP" altLang="en-US" sz="1200" dirty="0">
                <a:latin typeface="Meiryo UI" panose="020B0604030504040204" pitchFamily="50" charset="-128"/>
                <a:ea typeface="Meiryo UI" panose="020B0604030504040204" pitchFamily="50" charset="-128"/>
              </a:rPr>
              <a:t>をとりまとめ、公益社団</a:t>
            </a:r>
            <a:r>
              <a:rPr lang="ja-JP" altLang="en-US" sz="1200" dirty="0" smtClean="0">
                <a:latin typeface="Meiryo UI" panose="020B0604030504040204" pitchFamily="50" charset="-128"/>
                <a:ea typeface="Meiryo UI" panose="020B0604030504040204" pitchFamily="50" charset="-128"/>
              </a:rPr>
              <a:t>法人</a:t>
            </a: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a:t>
            </a: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a:t>
            </a:r>
            <a:r>
              <a:rPr lang="en-US" altLang="ja-JP" sz="1600" b="1" dirty="0" smtClean="0">
                <a:solidFill>
                  <a:prstClr val="black"/>
                </a:solidFill>
                <a:latin typeface="Meiryo UI" pitchFamily="50" charset="-128"/>
                <a:ea typeface="Meiryo UI" pitchFamily="50" charset="-128"/>
                <a:cs typeface="Meiryo UI" pitchFamily="50" charset="-128"/>
              </a:rPr>
              <a:t>2022</a:t>
            </a:r>
            <a:r>
              <a:rPr lang="ja-JP" altLang="en-US" sz="1600" b="1" dirty="0" smtClean="0">
                <a:solidFill>
                  <a:prstClr val="black"/>
                </a:solidFill>
                <a:latin typeface="Meiryo UI" pitchFamily="50" charset="-128"/>
                <a:ea typeface="Meiryo UI" pitchFamily="50" charset="-128"/>
                <a:cs typeface="Meiryo UI" pitchFamily="50" charset="-128"/>
              </a:rPr>
              <a:t>」に</a:t>
            </a:r>
            <a:r>
              <a:rPr lang="ja-JP" altLang="en-US" sz="1600" b="1" dirty="0">
                <a:solidFill>
                  <a:prstClr val="black"/>
                </a:solidFill>
                <a:latin typeface="Meiryo UI" pitchFamily="50" charset="-128"/>
                <a:ea typeface="Meiryo UI" pitchFamily="50" charset="-128"/>
                <a:cs typeface="Meiryo UI" pitchFamily="50" charset="-128"/>
              </a:rPr>
              <a:t>基づく取組の</a:t>
            </a:r>
            <a:r>
              <a:rPr lang="ja-JP" altLang="en-US" sz="1600" b="1" dirty="0" smtClean="0">
                <a:solidFill>
                  <a:prstClr val="black"/>
                </a:solidFill>
                <a:latin typeface="Meiryo UI" pitchFamily="50" charset="-128"/>
                <a:ea typeface="Meiryo UI" pitchFamily="50" charset="-128"/>
                <a:cs typeface="Meiryo UI" pitchFamily="50" charset="-128"/>
              </a:rPr>
              <a:t>推進</a:t>
            </a:r>
            <a:r>
              <a:rPr lang="ja-JP" altLang="en-US" sz="1600" b="1" dirty="0">
                <a:solidFill>
                  <a:prstClr val="black"/>
                </a:solidFill>
                <a:latin typeface="Meiryo UI" pitchFamily="50" charset="-128"/>
                <a:ea typeface="Meiryo UI" pitchFamily="50" charset="-128"/>
                <a:cs typeface="Meiryo UI" pitchFamily="50" charset="-128"/>
              </a:rPr>
              <a:t>②</a:t>
            </a:r>
          </a:p>
        </p:txBody>
      </p:sp>
    </p:spTree>
    <p:extLst>
      <p:ext uri="{BB962C8B-B14F-4D97-AF65-F5344CB8AC3E}">
        <p14:creationId xmlns:p14="http://schemas.microsoft.com/office/powerpoint/2010/main" val="105484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3119" y="618565"/>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b="0" i="0" dirty="0">
                <a:latin typeface="Meiryo UI" pitchFamily="50" charset="-128"/>
                <a:ea typeface="Meiryo UI" pitchFamily="50" charset="-128"/>
                <a:cs typeface="Meiryo UI" pitchFamily="50" charset="-128"/>
              </a:rPr>
              <a:t> </a:t>
            </a:r>
            <a:r>
              <a:rPr lang="ja-JP" altLang="en-US" sz="1100" b="0" i="0" dirty="0">
                <a:latin typeface="Meiryo UI" panose="020B0604030504040204" pitchFamily="50" charset="-128"/>
                <a:ea typeface="Meiryo UI" panose="020B0604030504040204" pitchFamily="50" charset="-128"/>
              </a:rPr>
              <a:t>〇 気候変動の「パリ協定」、海洋プラスチック問題の「大阪ブルー・オーシャン・ビジョン」といった長期の環境目標に加え、知事は</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年の府域の</a:t>
            </a:r>
            <a:r>
              <a:rPr lang="en-US" altLang="ja-JP" sz="1100"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dirty="0">
                <a:latin typeface="Meiryo UI" panose="020B0604030504040204" pitchFamily="50" charset="-128"/>
                <a:ea typeface="Meiryo UI" panose="020B0604030504040204" pitchFamily="50" charset="-128"/>
              </a:rPr>
              <a:t>排出量実質ゼロを表明。</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これらの達成のため</a:t>
            </a:r>
            <a:r>
              <a:rPr lang="ja-JP" altLang="en-US" sz="1100" b="0" i="0" u="sng" dirty="0">
                <a:latin typeface="Meiryo UI" panose="020B0604030504040204" pitchFamily="50" charset="-128"/>
                <a:ea typeface="Meiryo UI" panose="020B0604030504040204" pitchFamily="50" charset="-128"/>
              </a:rPr>
              <a:t>環境技術のイノベーションの戦略的な促進と普及</a:t>
            </a:r>
            <a:r>
              <a:rPr lang="ja-JP" altLang="en-US" sz="1100" b="0" i="0" dirty="0">
                <a:latin typeface="Meiryo UI" panose="020B0604030504040204" pitchFamily="50" charset="-128"/>
                <a:ea typeface="Meiryo UI" panose="020B0604030504040204" pitchFamily="50" charset="-128"/>
              </a:rPr>
              <a:t>が重要。「</a:t>
            </a:r>
            <a:r>
              <a:rPr lang="en-US" altLang="ja-JP" sz="1100" b="0" i="0" dirty="0">
                <a:latin typeface="Meiryo UI" panose="020B0604030504040204" pitchFamily="50" charset="-128"/>
                <a:ea typeface="Meiryo UI" panose="020B0604030504040204" pitchFamily="50" charset="-128"/>
              </a:rPr>
              <a:t>SDGs</a:t>
            </a:r>
            <a:r>
              <a:rPr lang="ja-JP" altLang="en-US" sz="1100" b="0" i="0" dirty="0">
                <a:latin typeface="Meiryo UI" panose="020B0604030504040204" pitchFamily="50" charset="-128"/>
                <a:ea typeface="Meiryo UI" panose="020B0604030504040204" pitchFamily="50" charset="-128"/>
              </a:rPr>
              <a:t>未来都市」大阪として、万博を通じた</a:t>
            </a:r>
            <a:r>
              <a:rPr lang="ja-JP" altLang="en-US" sz="1100" b="0" i="0" u="sng" dirty="0">
                <a:latin typeface="Meiryo UI" panose="020B0604030504040204" pitchFamily="50" charset="-128"/>
                <a:ea typeface="Meiryo UI" panose="020B0604030504040204" pitchFamily="50" charset="-128"/>
              </a:rPr>
              <a:t>世界への発信、貢献</a:t>
            </a:r>
            <a:r>
              <a:rPr lang="ja-JP" altLang="en-US" sz="1100" b="0" i="0" dirty="0">
                <a:latin typeface="Meiryo UI" panose="020B0604030504040204" pitchFamily="50" charset="-128"/>
                <a:ea typeface="Meiryo UI" panose="020B0604030504040204" pitchFamily="50" charset="-128"/>
              </a:rPr>
              <a:t>も必要。</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〇</a:t>
            </a:r>
            <a:r>
              <a:rPr lang="en-US" altLang="ja-JP" sz="1100" b="0" i="0" dirty="0">
                <a:latin typeface="Meiryo UI" panose="020B0604030504040204" pitchFamily="50" charset="-128"/>
                <a:ea typeface="Meiryo UI" panose="020B0604030504040204" pitchFamily="50" charset="-128"/>
              </a:rPr>
              <a:t> 2019</a:t>
            </a:r>
            <a:r>
              <a:rPr lang="ja-JP" altLang="en-US"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6</a:t>
            </a:r>
            <a:r>
              <a:rPr lang="ja-JP" altLang="en-US" sz="1100" b="0" i="0" dirty="0">
                <a:latin typeface="Meiryo UI" panose="020B0604030504040204" pitchFamily="50" charset="-128"/>
                <a:ea typeface="Meiryo UI" panose="020B0604030504040204" pitchFamily="50" charset="-128"/>
              </a:rPr>
              <a:t>月閣議決定の</a:t>
            </a:r>
            <a:r>
              <a:rPr lang="ja-JP" altLang="en-US" sz="1100" b="0" i="0" u="sng" dirty="0">
                <a:latin typeface="Meiryo UI" panose="020B0604030504040204" pitchFamily="50" charset="-128"/>
                <a:ea typeface="Meiryo UI" panose="020B0604030504040204" pitchFamily="50" charset="-128"/>
              </a:rPr>
              <a:t>「パリ協定に基づく成長戦略としての長期戦略」</a:t>
            </a:r>
            <a:r>
              <a:rPr lang="ja-JP" altLang="en-US" sz="1100" b="0" i="0" dirty="0">
                <a:latin typeface="Meiryo UI" panose="020B0604030504040204" pitchFamily="50" charset="-128"/>
                <a:ea typeface="Meiryo UI" panose="020B0604030504040204" pitchFamily="50" charset="-128"/>
              </a:rPr>
              <a:t>や、</a:t>
            </a:r>
            <a:r>
              <a:rPr lang="en-US" altLang="ja-JP" sz="1100" b="0" i="0" dirty="0">
                <a:latin typeface="Meiryo UI" panose="020B0604030504040204" pitchFamily="50" charset="-128"/>
                <a:ea typeface="Meiryo UI" panose="020B0604030504040204" pitchFamily="50" charset="-128"/>
              </a:rPr>
              <a:t>2020</a:t>
            </a:r>
            <a:r>
              <a:rPr lang="ja-JP" altLang="en-US" sz="1100" b="0" i="0" dirty="0">
                <a:latin typeface="Meiryo UI" panose="020B0604030504040204" pitchFamily="50" charset="-128"/>
                <a:ea typeface="Meiryo UI" panose="020B0604030504040204" pitchFamily="50" charset="-128"/>
              </a:rPr>
              <a:t>年１月に策定された</a:t>
            </a:r>
            <a:r>
              <a:rPr lang="ja-JP" altLang="en-US" sz="1100" b="0" i="0" u="sng" dirty="0">
                <a:latin typeface="Meiryo UI" panose="020B0604030504040204" pitchFamily="50" charset="-128"/>
                <a:ea typeface="Meiryo UI" panose="020B0604030504040204" pitchFamily="50" charset="-128"/>
              </a:rPr>
              <a:t>革新的環境イノベーション戦略</a:t>
            </a:r>
            <a:r>
              <a:rPr lang="ja-JP" altLang="en-US"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年に向けた環境技術シナ</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100" b="0" i="0" dirty="0">
                <a:latin typeface="Meiryo UI" panose="020B0604030504040204" pitchFamily="50" charset="-128"/>
                <a:ea typeface="Meiryo UI" panose="020B0604030504040204" pitchFamily="50" charset="-128"/>
              </a:rPr>
              <a:t>     </a:t>
            </a:r>
            <a:r>
              <a:rPr lang="ja-JP" altLang="en-US" sz="1100" b="0" i="0" dirty="0">
                <a:latin typeface="Meiryo UI" panose="020B0604030504040204" pitchFamily="50" charset="-128"/>
                <a:ea typeface="Meiryo UI" panose="020B0604030504040204" pitchFamily="50" charset="-128"/>
              </a:rPr>
              <a:t>リオ）には、自治体の役割を記載しており、これらを踏まえた</a:t>
            </a:r>
            <a:r>
              <a:rPr lang="ja-JP" altLang="en-US" sz="1100" b="0" i="0" u="sng" dirty="0">
                <a:latin typeface="Meiryo UI" panose="020B0604030504040204" pitchFamily="50" charset="-128"/>
                <a:ea typeface="Meiryo UI" panose="020B0604030504040204" pitchFamily="50" charset="-128"/>
              </a:rPr>
              <a:t>地域における普及シナリオ</a:t>
            </a:r>
            <a:r>
              <a:rPr lang="ja-JP" altLang="en-US" sz="1100" b="0" i="0" dirty="0">
                <a:latin typeface="Meiryo UI" panose="020B0604030504040204" pitchFamily="50" charset="-128"/>
                <a:ea typeface="Meiryo UI" panose="020B0604030504040204" pitchFamily="50" charset="-128"/>
              </a:rPr>
              <a:t>と取組みの検討が必要</a:t>
            </a:r>
            <a:r>
              <a:rPr lang="ja-JP" altLang="en-US" sz="1100" b="0" i="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環境・エネルギー技術シーズ調査・普及啓発事業</a:t>
            </a:r>
          </a:p>
        </p:txBody>
      </p:sp>
      <p:sp>
        <p:nvSpPr>
          <p:cNvPr id="33" name="正方形/長方形 32"/>
          <p:cNvSpPr/>
          <p:nvPr/>
        </p:nvSpPr>
        <p:spPr>
          <a:xfrm>
            <a:off x="5133896" y="836907"/>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14,080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 name="正方形/長方形 1">
            <a:extLst>
              <a:ext uri="{FF2B5EF4-FFF2-40B4-BE49-F238E27FC236}">
                <a16:creationId xmlns:a16="http://schemas.microsoft.com/office/drawing/2014/main" id="{DAE1DBFB-2427-4910-969C-CD99C6104A98}"/>
              </a:ext>
            </a:extLst>
          </p:cNvPr>
          <p:cNvSpPr/>
          <p:nvPr/>
        </p:nvSpPr>
        <p:spPr>
          <a:xfrm>
            <a:off x="63119" y="2017561"/>
            <a:ext cx="9826624" cy="1138773"/>
          </a:xfrm>
          <a:prstGeom prst="rect">
            <a:avLst/>
          </a:prstGeom>
        </p:spPr>
        <p:txBody>
          <a:bodyPr wrap="square">
            <a:spAutoFit/>
          </a:bodyPr>
          <a:lstStyle/>
          <a:p>
            <a:pPr>
              <a:spcBef>
                <a:spcPct val="0"/>
              </a:spcBef>
            </a:pPr>
            <a:r>
              <a:rPr lang="ja-JP" altLang="en-US" sz="1300" dirty="0">
                <a:latin typeface="Meiryo UI" pitchFamily="50" charset="-128"/>
                <a:ea typeface="Meiryo UI" pitchFamily="50" charset="-128"/>
                <a:cs typeface="Meiryo UI" pitchFamily="50" charset="-128"/>
              </a:rPr>
              <a:t>◆事業概要</a:t>
            </a:r>
            <a:endParaRPr lang="en-US" altLang="ja-JP" sz="1300" dirty="0">
              <a:latin typeface="Meiryo UI" pitchFamily="50" charset="-128"/>
              <a:ea typeface="Meiryo UI" pitchFamily="50" charset="-128"/>
              <a:cs typeface="Meiryo UI" pitchFamily="50" charset="-128"/>
            </a:endParaRPr>
          </a:p>
          <a:p>
            <a:pPr>
              <a:spcBef>
                <a:spcPct val="0"/>
              </a:spcBef>
            </a:pPr>
            <a:r>
              <a:rPr lang="ja-JP" altLang="en-US" sz="1100" dirty="0">
                <a:latin typeface="Meiryo UI" panose="020B0604030504040204" pitchFamily="50" charset="-128"/>
                <a:ea typeface="Meiryo UI" panose="020B0604030504040204" pitchFamily="50" charset="-128"/>
              </a:rPr>
              <a:t>〇 </a:t>
            </a:r>
            <a:r>
              <a:rPr lang="ja-JP" altLang="en-US" sz="1100" spc="-50" dirty="0">
                <a:latin typeface="Meiryo UI" panose="020B0604030504040204" pitchFamily="50" charset="-128"/>
                <a:ea typeface="Meiryo UI" panose="020B0604030504040204" pitchFamily="50" charset="-128"/>
                <a:cs typeface="Times New Roman"/>
              </a:rPr>
              <a:t>気候変動・海洋プラスチック問題の解決に向けた</a:t>
            </a:r>
            <a:r>
              <a:rPr lang="ja-JP" altLang="ja-JP" sz="1100" spc="-50" dirty="0">
                <a:latin typeface="Meiryo UI" panose="020B0604030504040204" pitchFamily="50" charset="-128"/>
                <a:ea typeface="Meiryo UI" panose="020B0604030504040204" pitchFamily="50" charset="-128"/>
              </a:rPr>
              <a:t>環境の長期目標達成に必要</a:t>
            </a:r>
            <a:r>
              <a:rPr lang="ja-JP" altLang="en-US" sz="1100" spc="-50" dirty="0">
                <a:latin typeface="Meiryo UI" panose="020B0604030504040204" pitchFamily="50" charset="-128"/>
                <a:ea typeface="Meiryo UI" panose="020B0604030504040204" pitchFamily="50" charset="-128"/>
              </a:rPr>
              <a:t>であり</a:t>
            </a:r>
            <a:r>
              <a:rPr lang="ja-JP" altLang="ja-JP" sz="1100" spc="-50" dirty="0">
                <a:latin typeface="Meiryo UI" panose="020B0604030504040204" pitchFamily="50" charset="-128"/>
                <a:ea typeface="Meiryo UI" panose="020B0604030504040204" pitchFamily="50" charset="-128"/>
              </a:rPr>
              <a:t>、</a:t>
            </a:r>
            <a:r>
              <a:rPr lang="en-US" altLang="ja-JP" sz="1100" spc="-50" dirty="0">
                <a:latin typeface="Meiryo UI" panose="020B0604030504040204" pitchFamily="50" charset="-128"/>
                <a:ea typeface="Meiryo UI" panose="020B0604030504040204" pitchFamily="50" charset="-128"/>
              </a:rPr>
              <a:t>2030</a:t>
            </a:r>
            <a:r>
              <a:rPr lang="ja-JP" altLang="ja-JP" sz="1100" spc="-50" dirty="0">
                <a:latin typeface="Meiryo UI" panose="020B0604030504040204" pitchFamily="50" charset="-128"/>
                <a:ea typeface="Meiryo UI" panose="020B0604030504040204" pitchFamily="50" charset="-128"/>
              </a:rPr>
              <a:t>年から</a:t>
            </a:r>
            <a:r>
              <a:rPr lang="en-US" altLang="ja-JP" sz="1100" spc="-50" dirty="0">
                <a:latin typeface="Meiryo UI" panose="020B0604030504040204" pitchFamily="50" charset="-128"/>
                <a:ea typeface="Meiryo UI" panose="020B0604030504040204" pitchFamily="50" charset="-128"/>
              </a:rPr>
              <a:t>2050</a:t>
            </a:r>
            <a:r>
              <a:rPr lang="ja-JP" altLang="ja-JP" sz="1100" spc="-50" dirty="0">
                <a:latin typeface="Meiryo UI" panose="020B0604030504040204" pitchFamily="50" charset="-128"/>
                <a:ea typeface="Meiryo UI" panose="020B0604030504040204" pitchFamily="50" charset="-128"/>
              </a:rPr>
              <a:t>年頃</a:t>
            </a:r>
            <a:r>
              <a:rPr lang="ja-JP" altLang="en-US" sz="1100" spc="-50" dirty="0">
                <a:latin typeface="Meiryo UI" panose="020B0604030504040204" pitchFamily="50" charset="-128"/>
                <a:ea typeface="Meiryo UI" panose="020B0604030504040204" pitchFamily="50" charset="-128"/>
              </a:rPr>
              <a:t>までに実用化</a:t>
            </a:r>
            <a:r>
              <a:rPr lang="ja-JP" altLang="ja-JP" sz="1100" spc="-50" dirty="0">
                <a:latin typeface="Meiryo UI" panose="020B0604030504040204" pitchFamily="50" charset="-128"/>
                <a:ea typeface="Meiryo UI" panose="020B0604030504040204" pitchFamily="50" charset="-128"/>
              </a:rPr>
              <a:t>が見込まれる</a:t>
            </a:r>
            <a:r>
              <a:rPr lang="ja-JP" altLang="en-US" sz="1100" spc="-50" dirty="0">
                <a:latin typeface="Meiryo UI" panose="020B0604030504040204" pitchFamily="50" charset="-128"/>
                <a:ea typeface="Meiryo UI" panose="020B0604030504040204" pitchFamily="50" charset="-128"/>
              </a:rPr>
              <a:t>脱炭素・海洋プラスチックごみ分野の</a:t>
            </a:r>
            <a:r>
              <a:rPr lang="ja-JP" altLang="ja-JP" sz="1100" spc="-50" dirty="0">
                <a:latin typeface="Meiryo UI" panose="020B0604030504040204" pitchFamily="50" charset="-128"/>
                <a:ea typeface="Meiryo UI" panose="020B0604030504040204" pitchFamily="50" charset="-128"/>
              </a:rPr>
              <a:t>革新的</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r>
              <a:rPr lang="ja-JP" altLang="ja-JP" sz="1100" spc="-50" dirty="0">
                <a:latin typeface="Meiryo UI" panose="020B0604030504040204" pitchFamily="50" charset="-128"/>
                <a:ea typeface="Meiryo UI" panose="020B0604030504040204" pitchFamily="50" charset="-128"/>
              </a:rPr>
              <a:t>な</a:t>
            </a:r>
            <a:r>
              <a:rPr lang="ja-JP" altLang="ja-JP" sz="1100" spc="-50" dirty="0" smtClean="0">
                <a:latin typeface="Meiryo UI" panose="020B0604030504040204" pitchFamily="50" charset="-128"/>
                <a:ea typeface="Meiryo UI" panose="020B0604030504040204" pitchFamily="50" charset="-128"/>
              </a:rPr>
              <a:t>技術</a:t>
            </a:r>
            <a:r>
              <a:rPr lang="ja-JP" altLang="en-US" sz="1100" spc="-50" dirty="0" smtClean="0">
                <a:latin typeface="Meiryo UI" panose="020B0604030504040204" pitchFamily="50" charset="-128"/>
                <a:ea typeface="Meiryo UI" panose="020B0604030504040204" pitchFamily="50" charset="-128"/>
              </a:rPr>
              <a:t>に</a:t>
            </a:r>
            <a:r>
              <a:rPr lang="ja-JP" altLang="en-US" sz="1100" spc="-50" dirty="0">
                <a:latin typeface="Meiryo UI" panose="020B0604030504040204" pitchFamily="50" charset="-128"/>
                <a:ea typeface="Meiryo UI" panose="020B0604030504040204" pitchFamily="50" charset="-128"/>
              </a:rPr>
              <a:t>ついて</a:t>
            </a:r>
            <a:r>
              <a:rPr lang="ja-JP" altLang="en-US" sz="1100" spc="-50" dirty="0" smtClean="0">
                <a:latin typeface="Meiryo UI" panose="020B0604030504040204" pitchFamily="50" charset="-128"/>
                <a:ea typeface="Meiryo UI" panose="020B0604030504040204" pitchFamily="50" charset="-128"/>
              </a:rPr>
              <a:t>、</a:t>
            </a:r>
            <a:r>
              <a:rPr lang="ja-JP" altLang="en-US" sz="1100" spc="-50" dirty="0">
                <a:latin typeface="Meiryo UI" panose="020B0604030504040204" pitchFamily="50" charset="-128"/>
                <a:ea typeface="Meiryo UI" panose="020B0604030504040204" pitchFamily="50" charset="-128"/>
              </a:rPr>
              <a:t>産学官タスクフォースに</a:t>
            </a:r>
            <a:r>
              <a:rPr lang="ja-JP" altLang="en-US" sz="1100" spc="-50" dirty="0" smtClean="0">
                <a:latin typeface="Meiryo UI" panose="020B0604030504040204" pitchFamily="50" charset="-128"/>
                <a:ea typeface="Meiryo UI" panose="020B0604030504040204" pitchFamily="50" charset="-128"/>
              </a:rPr>
              <a:t>より、府域での普及シナリオや普及に向けた課題</a:t>
            </a:r>
            <a:r>
              <a:rPr lang="ja-JP" altLang="en-US" sz="1100" spc="-50" dirty="0">
                <a:latin typeface="Meiryo UI" panose="020B0604030504040204" pitchFamily="50" charset="-128"/>
                <a:ea typeface="Meiryo UI" panose="020B0604030504040204" pitchFamily="50" charset="-128"/>
              </a:rPr>
              <a:t>解決・</a:t>
            </a:r>
            <a:r>
              <a:rPr lang="ja-JP" altLang="en-US" sz="1100" spc="-50" dirty="0" smtClean="0">
                <a:latin typeface="Meiryo UI" panose="020B0604030504040204" pitchFamily="50" charset="-128"/>
                <a:ea typeface="Meiryo UI" panose="020B0604030504040204" pitchFamily="50" charset="-128"/>
              </a:rPr>
              <a:t>促進手法及び将来事業構想等を検討し、その</a:t>
            </a:r>
            <a:r>
              <a:rPr lang="ja-JP" altLang="en-US" sz="1100" spc="-50" dirty="0">
                <a:latin typeface="Meiryo UI" panose="020B0604030504040204" pitchFamily="50" charset="-128"/>
                <a:ea typeface="Meiryo UI" panose="020B0604030504040204" pitchFamily="50" charset="-128"/>
              </a:rPr>
              <a:t>成果</a:t>
            </a:r>
            <a:r>
              <a:rPr lang="ja-JP" altLang="en-US" sz="1100" spc="-50" dirty="0" smtClean="0">
                <a:latin typeface="Meiryo UI" panose="020B0604030504040204" pitchFamily="50" charset="-128"/>
                <a:ea typeface="Meiryo UI" panose="020B0604030504040204" pitchFamily="50" charset="-128"/>
              </a:rPr>
              <a:t>をシンポジウムや情報集を通じて、</a:t>
            </a:r>
            <a:endParaRPr lang="en-US" altLang="ja-JP" sz="1100" spc="-50" dirty="0" smtClean="0">
              <a:latin typeface="Meiryo UI" panose="020B0604030504040204" pitchFamily="50" charset="-128"/>
              <a:ea typeface="Meiryo UI" panose="020B0604030504040204" pitchFamily="50" charset="-128"/>
            </a:endParaRPr>
          </a:p>
          <a:p>
            <a:pPr>
              <a:spcBef>
                <a:spcPct val="0"/>
              </a:spcBef>
            </a:pPr>
            <a:r>
              <a:rPr lang="ja-JP" altLang="en-US" sz="1100" spc="-50" dirty="0" smtClean="0">
                <a:latin typeface="Meiryo UI" panose="020B0604030504040204" pitchFamily="50" charset="-128"/>
                <a:ea typeface="Meiryo UI" panose="020B0604030504040204" pitchFamily="50" charset="-128"/>
              </a:rPr>
              <a:t>　　事業者や府民に情報発信します。</a:t>
            </a:r>
            <a:endParaRPr lang="en-US" altLang="ja-JP" sz="1100" spc="-50" dirty="0" smtClean="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6F81F281-3155-4412-B101-A4C4DDF3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74" y="2856201"/>
            <a:ext cx="6141427" cy="1922526"/>
          </a:xfrm>
          <a:prstGeom prst="rect">
            <a:avLst/>
          </a:prstGeom>
        </p:spPr>
      </p:pic>
      <p:sp>
        <p:nvSpPr>
          <p:cNvPr id="47" name="正方形/長方形 46">
            <a:extLst>
              <a:ext uri="{FF2B5EF4-FFF2-40B4-BE49-F238E27FC236}">
                <a16:creationId xmlns:a16="http://schemas.microsoft.com/office/drawing/2014/main" id="{AEB0824D-47A0-492F-BF8C-D7942735297D}"/>
              </a:ext>
            </a:extLst>
          </p:cNvPr>
          <p:cNvSpPr/>
          <p:nvPr/>
        </p:nvSpPr>
        <p:spPr>
          <a:xfrm>
            <a:off x="148942" y="4741441"/>
            <a:ext cx="9826624" cy="446276"/>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◆長期目標のためのイノベーション、普及の流れ</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FE603589-3A22-42F1-82CF-9DE38A511E0B}"/>
              </a:ext>
            </a:extLst>
          </p:cNvPr>
          <p:cNvGrpSpPr/>
          <p:nvPr/>
        </p:nvGrpSpPr>
        <p:grpSpPr>
          <a:xfrm>
            <a:off x="111046" y="4940496"/>
            <a:ext cx="9642822" cy="1790539"/>
            <a:chOff x="49959" y="4931531"/>
            <a:chExt cx="9642822" cy="1790539"/>
          </a:xfrm>
        </p:grpSpPr>
        <p:sp>
          <p:nvSpPr>
            <p:cNvPr id="50" name="テキスト ボックス 4">
              <a:extLst>
                <a:ext uri="{FF2B5EF4-FFF2-40B4-BE49-F238E27FC236}">
                  <a16:creationId xmlns:a16="http://schemas.microsoft.com/office/drawing/2014/main" id="{51295BF3-5B2D-4C47-8DFA-F77D9A75EE2A}"/>
                </a:ext>
              </a:extLst>
            </p:cNvPr>
            <p:cNvSpPr txBox="1">
              <a:spLocks noChangeArrowheads="1"/>
            </p:cNvSpPr>
            <p:nvPr/>
          </p:nvSpPr>
          <p:spPr bwMode="auto">
            <a:xfrm>
              <a:off x="8861784" y="4931531"/>
              <a:ext cx="830997" cy="17563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vert="eaVert"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defRPr/>
              </a:pPr>
              <a:r>
                <a:rPr lang="ja-JP" altLang="en-US" sz="1050" dirty="0">
                  <a:latin typeface="Meiryo UI" panose="020B0604030504040204" pitchFamily="50" charset="-128"/>
                  <a:ea typeface="Meiryo UI" panose="020B0604030504040204" pitchFamily="50" charset="-128"/>
                </a:rPr>
                <a:t>〇国際貢献</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〇事業者等による技術革新</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　や新技術の普及</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〇府民の理解・行動促進</a:t>
              </a:r>
            </a:p>
          </p:txBody>
        </p:sp>
        <p:grpSp>
          <p:nvGrpSpPr>
            <p:cNvPr id="51" name="グループ化 10">
              <a:extLst>
                <a:ext uri="{FF2B5EF4-FFF2-40B4-BE49-F238E27FC236}">
                  <a16:creationId xmlns:a16="http://schemas.microsoft.com/office/drawing/2014/main" id="{42723481-EF5D-4998-8DF5-FB6ACEEB311E}"/>
                </a:ext>
              </a:extLst>
            </p:cNvPr>
            <p:cNvGrpSpPr>
              <a:grpSpLocks/>
            </p:cNvGrpSpPr>
            <p:nvPr/>
          </p:nvGrpSpPr>
          <p:grpSpPr bwMode="auto">
            <a:xfrm>
              <a:off x="49959" y="4957955"/>
              <a:ext cx="8759724" cy="1764115"/>
              <a:chOff x="-57241" y="4437130"/>
              <a:chExt cx="8759964" cy="1764829"/>
            </a:xfrm>
          </p:grpSpPr>
          <p:sp>
            <p:nvSpPr>
              <p:cNvPr id="54" name="フリーフォーム 15">
                <a:extLst>
                  <a:ext uri="{FF2B5EF4-FFF2-40B4-BE49-F238E27FC236}">
                    <a16:creationId xmlns:a16="http://schemas.microsoft.com/office/drawing/2014/main" id="{7389AB3D-C26F-4CD1-BFA2-DAF28DA37319}"/>
                  </a:ext>
                </a:extLst>
              </p:cNvPr>
              <p:cNvSpPr/>
              <p:nvPr/>
            </p:nvSpPr>
            <p:spPr>
              <a:xfrm>
                <a:off x="320521" y="4444940"/>
                <a:ext cx="2238292" cy="1757019"/>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7272" tIns="344827" rIns="485770" bIns="344827" spcCol="1270" anchor="ctr"/>
              <a:lstStyle/>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新技術のシーズ</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rPr>
                </a:br>
                <a:r>
                  <a:rPr lang="ja-JP" altLang="en-US" sz="1000" spc="-100" dirty="0" smtClean="0">
                    <a:solidFill>
                      <a:schemeClr val="tx1"/>
                    </a:solidFill>
                    <a:latin typeface="Meiryo UI" panose="020B0604030504040204" pitchFamily="50" charset="-128"/>
                    <a:ea typeface="Meiryo UI" panose="020B0604030504040204" pitchFamily="50" charset="-128"/>
                  </a:rPr>
                  <a:t>海外</a:t>
                </a:r>
                <a:r>
                  <a:rPr lang="ja-JP" altLang="en-US" sz="1000" spc="-100" dirty="0">
                    <a:solidFill>
                      <a:schemeClr val="tx1"/>
                    </a:solidFill>
                    <a:latin typeface="Meiryo UI" panose="020B0604030504040204" pitchFamily="50" charset="-128"/>
                    <a:ea typeface="Meiryo UI" panose="020B0604030504040204" pitchFamily="50" charset="-128"/>
                  </a:rPr>
                  <a:t>ニーズの</a:t>
                </a:r>
                <a:r>
                  <a:rPr lang="ja-JP" altLang="en-US" sz="1000" spc="-100" dirty="0" smtClean="0">
                    <a:solidFill>
                      <a:schemeClr val="tx1"/>
                    </a:solidFill>
                    <a:latin typeface="Meiryo UI" panose="020B0604030504040204" pitchFamily="50" charset="-128"/>
                    <a:ea typeface="Meiryo UI" panose="020B0604030504040204" pitchFamily="50" charset="-128"/>
                  </a:rPr>
                  <a:t>調査（</a:t>
                </a:r>
                <a:r>
                  <a:rPr lang="en-US" altLang="ja-JP" sz="1000" spc="-100" dirty="0" smtClean="0">
                    <a:solidFill>
                      <a:schemeClr val="tx1"/>
                    </a:solidFill>
                    <a:latin typeface="Meiryo UI" panose="020B0604030504040204" pitchFamily="50" charset="-128"/>
                    <a:ea typeface="Meiryo UI" panose="020B0604030504040204" pitchFamily="50" charset="-128"/>
                  </a:rPr>
                  <a:t>R3</a:t>
                </a:r>
                <a:r>
                  <a:rPr lang="ja-JP" altLang="en-US" sz="1000" spc="-100" dirty="0" smtClean="0">
                    <a:solidFill>
                      <a:schemeClr val="tx1"/>
                    </a:solidFill>
                    <a:latin typeface="Meiryo UI" panose="020B0604030504040204" pitchFamily="50" charset="-128"/>
                    <a:ea typeface="Meiryo UI" panose="020B0604030504040204" pitchFamily="50" charset="-128"/>
                  </a:rPr>
                  <a:t>）</a:t>
                </a:r>
                <a:endParaRPr lang="en-US" altLang="ja-JP" sz="1000" spc="-1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地域普及</a:t>
                </a:r>
                <a:r>
                  <a:rPr lang="ja-JP" altLang="en-US" sz="1000" dirty="0" smtClean="0">
                    <a:solidFill>
                      <a:schemeClr val="tx1"/>
                    </a:solidFill>
                    <a:latin typeface="Meiryo UI" panose="020B0604030504040204" pitchFamily="50" charset="-128"/>
                    <a:ea typeface="Meiryo UI" panose="020B0604030504040204" pitchFamily="50" charset="-128"/>
                  </a:rPr>
                  <a:t>シナリオの</a:t>
                </a:r>
                <a:r>
                  <a:rPr lang="en-US" altLang="ja-JP" sz="1000" dirty="0" smtClean="0">
                    <a:solidFill>
                      <a:schemeClr val="tx1"/>
                    </a:solidFill>
                    <a:latin typeface="Meiryo UI" panose="020B0604030504040204" pitchFamily="50" charset="-128"/>
                    <a:ea typeface="Meiryo UI" panose="020B0604030504040204" pitchFamily="50" charset="-128"/>
                  </a:rPr>
                  <a:t/>
                </a:r>
                <a:br>
                  <a:rPr lang="en-US" altLang="ja-JP" sz="1000" dirty="0" smtClean="0">
                    <a:solidFill>
                      <a:schemeClr val="tx1"/>
                    </a:solidFill>
                    <a:latin typeface="Meiryo UI" panose="020B0604030504040204" pitchFamily="50" charset="-128"/>
                    <a:ea typeface="Meiryo UI" panose="020B0604030504040204" pitchFamily="50" charset="-128"/>
                  </a:rPr>
                </a:br>
                <a:r>
                  <a:rPr lang="ja-JP" altLang="en-US" sz="1000" dirty="0" smtClean="0">
                    <a:solidFill>
                      <a:schemeClr val="tx1"/>
                    </a:solidFill>
                    <a:latin typeface="Meiryo UI" panose="020B0604030504040204" pitchFamily="50" charset="-128"/>
                    <a:ea typeface="Meiryo UI" panose="020B0604030504040204" pitchFamily="50" charset="-128"/>
                  </a:rPr>
                  <a:t>検討</a:t>
                </a:r>
                <a:endParaRPr lang="en-US" altLang="ja-JP" sz="10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産学官での将</a:t>
                </a:r>
                <a:r>
                  <a:rPr lang="ja-JP" altLang="en-US" sz="1000" spc="-100" dirty="0">
                    <a:solidFill>
                      <a:schemeClr val="tx1"/>
                    </a:solidFill>
                    <a:latin typeface="Meiryo UI" panose="020B0604030504040204" pitchFamily="50" charset="-128"/>
                    <a:ea typeface="Meiryo UI" panose="020B0604030504040204" pitchFamily="50" charset="-128"/>
                  </a:rPr>
                  <a:t>来構想等の</a:t>
                </a:r>
                <a:r>
                  <a:rPr lang="ja-JP" altLang="en-US" sz="1000" spc="-100" dirty="0" smtClean="0">
                    <a:solidFill>
                      <a:schemeClr val="tx1"/>
                    </a:solidFill>
                    <a:latin typeface="Meiryo UI" panose="020B0604030504040204" pitchFamily="50" charset="-128"/>
                    <a:ea typeface="Meiryo UI" panose="020B0604030504040204" pitchFamily="50" charset="-128"/>
                  </a:rPr>
                  <a:t>検討</a:t>
                </a:r>
                <a:endParaRPr lang="en-US" altLang="ja-JP" sz="1000" spc="-100" dirty="0" smtClean="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spc="-100" dirty="0" smtClean="0">
                    <a:solidFill>
                      <a:schemeClr val="tx1"/>
                    </a:solidFill>
                    <a:latin typeface="Meiryo UI" panose="020B0604030504040204" pitchFamily="50" charset="-128"/>
                    <a:ea typeface="Meiryo UI" panose="020B0604030504040204" pitchFamily="50" charset="-128"/>
                  </a:rPr>
                  <a:t>シンポジウムの開催、</a:t>
                </a:r>
                <a:r>
                  <a:rPr lang="en-US" altLang="ja-JP" sz="1000" spc="-100" dirty="0" smtClean="0">
                    <a:solidFill>
                      <a:schemeClr val="tx1"/>
                    </a:solidFill>
                    <a:latin typeface="Meiryo UI" panose="020B0604030504040204" pitchFamily="50" charset="-128"/>
                    <a:ea typeface="Meiryo UI" panose="020B0604030504040204" pitchFamily="50" charset="-128"/>
                  </a:rPr>
                  <a:t/>
                </a:r>
                <a:br>
                  <a:rPr lang="en-US" altLang="ja-JP" sz="1000" spc="-100" dirty="0" smtClean="0">
                    <a:solidFill>
                      <a:schemeClr val="tx1"/>
                    </a:solidFill>
                    <a:latin typeface="Meiryo UI" panose="020B0604030504040204" pitchFamily="50" charset="-128"/>
                    <a:ea typeface="Meiryo UI" panose="020B0604030504040204" pitchFamily="50" charset="-128"/>
                  </a:rPr>
                </a:br>
                <a:r>
                  <a:rPr lang="ja-JP" altLang="en-US" sz="1000" spc="-100" dirty="0" smtClean="0">
                    <a:solidFill>
                      <a:schemeClr val="tx1"/>
                    </a:solidFill>
                    <a:latin typeface="Meiryo UI" panose="020B0604030504040204" pitchFamily="50" charset="-128"/>
                    <a:ea typeface="Meiryo UI" panose="020B0604030504040204" pitchFamily="50" charset="-128"/>
                  </a:rPr>
                  <a:t>情報集の作成</a:t>
                </a:r>
                <a:endParaRPr lang="ja-JP" altLang="en-US" sz="1000" spc="-100" dirty="0">
                  <a:solidFill>
                    <a:schemeClr val="tx1"/>
                  </a:solidFill>
                  <a:latin typeface="Meiryo UI" panose="020B0604030504040204" pitchFamily="50" charset="-128"/>
                  <a:ea typeface="Meiryo UI" panose="020B0604030504040204" pitchFamily="50" charset="-128"/>
                </a:endParaRPr>
              </a:p>
            </p:txBody>
          </p:sp>
          <p:sp>
            <p:nvSpPr>
              <p:cNvPr id="55" name="フリーフォーム 16">
                <a:extLst>
                  <a:ext uri="{FF2B5EF4-FFF2-40B4-BE49-F238E27FC236}">
                    <a16:creationId xmlns:a16="http://schemas.microsoft.com/office/drawing/2014/main" id="{AC977897-F519-4E9D-A853-137B7EEF6ED0}"/>
                  </a:ext>
                </a:extLst>
              </p:cNvPr>
              <p:cNvSpPr/>
              <p:nvPr/>
            </p:nvSpPr>
            <p:spPr>
              <a:xfrm>
                <a:off x="-57241" y="4937205"/>
                <a:ext cx="806473"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シーズ等調査</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&lt;</a:t>
                </a:r>
                <a:r>
                  <a:rPr lang="ja-JP" altLang="en-US" sz="1000" b="1" u="sng" spc="-100" dirty="0">
                    <a:solidFill>
                      <a:schemeClr val="bg1">
                        <a:lumMod val="95000"/>
                      </a:schemeClr>
                    </a:solidFill>
                    <a:latin typeface="Meiryo UI" panose="020B0604030504040204" pitchFamily="50" charset="-128"/>
                    <a:ea typeface="Meiryo UI" panose="020B0604030504040204" pitchFamily="50" charset="-128"/>
                  </a:rPr>
                  <a:t>本事業</a:t>
                </a: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&gt;</a:t>
                </a:r>
                <a:endParaRPr lang="ja-JP" altLang="en-US" sz="1000" b="1" u="sng" spc="-100" dirty="0">
                  <a:solidFill>
                    <a:schemeClr val="bg1">
                      <a:lumMod val="95000"/>
                    </a:schemeClr>
                  </a:solidFill>
                  <a:latin typeface="Meiryo UI" panose="020B0604030504040204" pitchFamily="50" charset="-128"/>
                  <a:ea typeface="Meiryo UI" panose="020B0604030504040204" pitchFamily="50" charset="-128"/>
                </a:endParaRPr>
              </a:p>
            </p:txBody>
          </p:sp>
          <p:sp>
            <p:nvSpPr>
              <p:cNvPr id="56" name="フリーフォーム 22">
                <a:extLst>
                  <a:ext uri="{FF2B5EF4-FFF2-40B4-BE49-F238E27FC236}">
                    <a16:creationId xmlns:a16="http://schemas.microsoft.com/office/drawing/2014/main" id="{015394F7-EE37-45FB-BCFF-7D7583AA88BA}"/>
                  </a:ext>
                </a:extLst>
              </p:cNvPr>
              <p:cNvSpPr/>
              <p:nvPr/>
            </p:nvSpPr>
            <p:spPr>
              <a:xfrm>
                <a:off x="2814184" y="4437130"/>
                <a:ext cx="1843137" cy="1757020"/>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88713" tIns="344827" rIns="497781" bIns="344827" spcCol="1270" anchor="ctr"/>
              <a:lstStyle/>
              <a:p>
                <a:pPr marL="57150" lvl="1" indent="-57150" defTabSz="466725">
                  <a:lnSpc>
                    <a:spcPct val="90000"/>
                  </a:lnSpc>
                  <a:spcAft>
                    <a:spcPct val="15000"/>
                  </a:spcAft>
                  <a:buFontTx/>
                  <a:buChar char="••"/>
                  <a:defRPr/>
                </a:pPr>
                <a:r>
                  <a:rPr lang="ja-JP" altLang="en-US" sz="1000" dirty="0" smtClean="0">
                    <a:solidFill>
                      <a:schemeClr val="tx1"/>
                    </a:solidFill>
                    <a:latin typeface="Meiryo UI" panose="020B0604030504040204" pitchFamily="50" charset="-128"/>
                    <a:ea typeface="Meiryo UI" panose="020B0604030504040204" pitchFamily="50" charset="-128"/>
                  </a:rPr>
                  <a:t>情報集</a:t>
                </a:r>
                <a:r>
                  <a:rPr lang="ja-JP" altLang="en-US" sz="1000" dirty="0">
                    <a:solidFill>
                      <a:schemeClr val="tx1"/>
                    </a:solidFill>
                    <a:latin typeface="Meiryo UI" panose="020B0604030504040204" pitchFamily="50" charset="-128"/>
                    <a:ea typeface="Meiryo UI" panose="020B0604030504040204" pitchFamily="50" charset="-128"/>
                  </a:rPr>
                  <a:t>等による発信、共有</a:t>
                </a:r>
              </a:p>
              <a:p>
                <a:pPr marL="57150" lvl="1" indent="-57150" defTabSz="466725">
                  <a:lnSpc>
                    <a:spcPct val="90000"/>
                  </a:lnSpc>
                  <a:spcAft>
                    <a:spcPct val="15000"/>
                  </a:spcAft>
                  <a:buFontTx/>
                  <a:buChar char="••"/>
                  <a:defRPr/>
                </a:pPr>
                <a:r>
                  <a:rPr lang="ja-JP" altLang="en-US" sz="1000" spc="-40" dirty="0">
                    <a:solidFill>
                      <a:schemeClr val="tx1"/>
                    </a:solidFill>
                    <a:latin typeface="Meiryo UI" panose="020B0604030504040204" pitchFamily="50" charset="-128"/>
                    <a:ea typeface="Meiryo UI" panose="020B0604030504040204" pitchFamily="50" charset="-128"/>
                  </a:rPr>
                  <a:t>発信情報更新</a:t>
                </a: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万博でのコンセプト発信</a:t>
                </a:r>
                <a:endParaRPr lang="en-US" altLang="ja-JP" sz="1000" dirty="0">
                  <a:solidFill>
                    <a:schemeClr val="tx1"/>
                  </a:solidFill>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業界等の検討の支援</a:t>
                </a:r>
              </a:p>
            </p:txBody>
          </p:sp>
          <p:sp>
            <p:nvSpPr>
              <p:cNvPr id="57" name="フリーフォーム 23">
                <a:extLst>
                  <a:ext uri="{FF2B5EF4-FFF2-40B4-BE49-F238E27FC236}">
                    <a16:creationId xmlns:a16="http://schemas.microsoft.com/office/drawing/2014/main" id="{9B392B85-AF78-4E66-A1C8-9A498D66B75F}"/>
                  </a:ext>
                </a:extLst>
              </p:cNvPr>
              <p:cNvSpPr/>
              <p:nvPr/>
            </p:nvSpPr>
            <p:spPr>
              <a:xfrm>
                <a:off x="2479120" y="4924499"/>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a:t>
                </a:r>
                <a:r>
                  <a:rPr lang="ja-JP" altLang="en-US" sz="1400" dirty="0" smtClean="0">
                    <a:latin typeface="Meiryo UI" panose="020B0604030504040204" pitchFamily="50" charset="-128"/>
                    <a:ea typeface="Meiryo UI" panose="020B0604030504040204" pitchFamily="50" charset="-128"/>
                  </a:rPr>
                  <a:t>①</a:t>
                </a:r>
                <a:endParaRPr lang="ja-JP" altLang="en-US" sz="1400" dirty="0">
                  <a:latin typeface="Meiryo UI" panose="020B0604030504040204" pitchFamily="50" charset="-128"/>
                  <a:ea typeface="Meiryo UI" panose="020B0604030504040204" pitchFamily="50" charset="-128"/>
                </a:endParaRPr>
              </a:p>
            </p:txBody>
          </p:sp>
          <p:sp>
            <p:nvSpPr>
              <p:cNvPr id="58" name="フリーフォーム 24">
                <a:extLst>
                  <a:ext uri="{FF2B5EF4-FFF2-40B4-BE49-F238E27FC236}">
                    <a16:creationId xmlns:a16="http://schemas.microsoft.com/office/drawing/2014/main" id="{85B27EB5-F7E1-497E-ABEE-CBCCE9AE02C8}"/>
                  </a:ext>
                </a:extLst>
              </p:cNvPr>
              <p:cNvSpPr/>
              <p:nvPr/>
            </p:nvSpPr>
            <p:spPr>
              <a:xfrm>
                <a:off x="4938250" y="4437131"/>
                <a:ext cx="1594556" cy="1757020"/>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2612" tIns="344827" rIns="480874" bIns="344827" spcCol="1270" anchor="ctr"/>
              <a:lstStyle/>
              <a:p>
                <a:pPr defTabSz="466725">
                  <a:defRPr/>
                </a:pPr>
                <a:r>
                  <a:rPr lang="ja-JP" altLang="en-US" sz="1000" dirty="0">
                    <a:latin typeface="Meiryo UI" panose="020B0604030504040204" pitchFamily="50" charset="-128"/>
                    <a:ea typeface="Meiryo UI" panose="020B0604030504040204" pitchFamily="50" charset="-128"/>
                  </a:rPr>
                  <a:t>国の産業　振興施策や、</a:t>
                </a:r>
                <a:endParaRPr lang="en-US" altLang="ja-JP" sz="1000" dirty="0">
                  <a:latin typeface="Meiryo UI" panose="020B0604030504040204" pitchFamily="50" charset="-128"/>
                  <a:ea typeface="Meiryo UI" panose="020B0604030504040204" pitchFamily="50" charset="-128"/>
                </a:endParaRPr>
              </a:p>
              <a:p>
                <a:pPr defTabSz="466725">
                  <a:defRPr/>
                </a:pPr>
                <a:r>
                  <a:rPr lang="ja-JP" altLang="en-US" sz="1000" dirty="0">
                    <a:latin typeface="Meiryo UI" panose="020B0604030504040204" pitchFamily="50" charset="-128"/>
                    <a:ea typeface="Meiryo UI" panose="020B0604030504040204" pitchFamily="50" charset="-128"/>
                  </a:rPr>
                  <a:t>府の事業化等支援部局施策による支援</a:t>
                </a:r>
                <a:endParaRPr lang="en-US" altLang="ja-JP" sz="1000" dirty="0">
                  <a:latin typeface="Meiryo UI" panose="020B0604030504040204" pitchFamily="50" charset="-128"/>
                  <a:ea typeface="Meiryo UI" panose="020B0604030504040204" pitchFamily="50" charset="-128"/>
                </a:endParaRPr>
              </a:p>
            </p:txBody>
          </p:sp>
          <p:sp>
            <p:nvSpPr>
              <p:cNvPr id="59" name="フリーフォーム 25">
                <a:extLst>
                  <a:ext uri="{FF2B5EF4-FFF2-40B4-BE49-F238E27FC236}">
                    <a16:creationId xmlns:a16="http://schemas.microsoft.com/office/drawing/2014/main" id="{D35DBE81-962B-430E-97AC-919B9CF70DD3}"/>
                  </a:ext>
                </a:extLst>
              </p:cNvPr>
              <p:cNvSpPr/>
              <p:nvPr/>
            </p:nvSpPr>
            <p:spPr>
              <a:xfrm>
                <a:off x="4566861" y="4937205"/>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実用化</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事業化</a:t>
                </a:r>
              </a:p>
            </p:txBody>
          </p:sp>
          <p:sp>
            <p:nvSpPr>
              <p:cNvPr id="60" name="フリーフォーム 26">
                <a:extLst>
                  <a:ext uri="{FF2B5EF4-FFF2-40B4-BE49-F238E27FC236}">
                    <a16:creationId xmlns:a16="http://schemas.microsoft.com/office/drawing/2014/main" id="{E5A007DD-D5EA-463A-8CBE-924C90690A81}"/>
                  </a:ext>
                </a:extLst>
              </p:cNvPr>
              <p:cNvSpPr/>
              <p:nvPr/>
            </p:nvSpPr>
            <p:spPr>
              <a:xfrm>
                <a:off x="6839493" y="4437130"/>
                <a:ext cx="1863230" cy="1757021"/>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95422" tIns="352486" rIns="506223" bIns="352486" spcCol="1270" anchor="ctr"/>
              <a:lstStyle/>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環境技術の　大規模な普及</a:t>
                </a:r>
              </a:p>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事業者、関係者と連携した　国際協力・　　国際事業展開</a:t>
                </a:r>
              </a:p>
            </p:txBody>
          </p:sp>
          <p:sp>
            <p:nvSpPr>
              <p:cNvPr id="61" name="フリーフォーム 27">
                <a:extLst>
                  <a:ext uri="{FF2B5EF4-FFF2-40B4-BE49-F238E27FC236}">
                    <a16:creationId xmlns:a16="http://schemas.microsoft.com/office/drawing/2014/main" id="{C5EF444D-95F3-4181-8DA2-19ADDBEEE8EE}"/>
                  </a:ext>
                </a:extLst>
              </p:cNvPr>
              <p:cNvSpPr/>
              <p:nvPr/>
            </p:nvSpPr>
            <p:spPr>
              <a:xfrm>
                <a:off x="6494438" y="4919267"/>
                <a:ext cx="808060"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普及②</a:t>
                </a:r>
              </a:p>
            </p:txBody>
          </p:sp>
        </p:grpSp>
      </p:gr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560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a:t>
            </a:r>
            <a:r>
              <a:rPr lang="ja-JP" altLang="en-US" b="1" dirty="0" smtClean="0">
                <a:solidFill>
                  <a:schemeClr val="tx1"/>
                </a:solidFill>
                <a:latin typeface="Meiryo UI" pitchFamily="50" charset="-128"/>
                <a:ea typeface="Meiryo UI" pitchFamily="50" charset="-128"/>
                <a:cs typeface="Meiryo UI" pitchFamily="50" charset="-128"/>
              </a:rPr>
              <a:t>以降は、プランに基づく前年度のエネルギー</a:t>
            </a:r>
            <a:r>
              <a:rPr lang="ja-JP" altLang="en-US" b="1" dirty="0">
                <a:solidFill>
                  <a:schemeClr val="tx1"/>
                </a:solidFill>
                <a:latin typeface="Meiryo UI" pitchFamily="50" charset="-128"/>
                <a:ea typeface="Meiryo UI" pitchFamily="50" charset="-128"/>
                <a:cs typeface="Meiryo UI" pitchFamily="50" charset="-128"/>
              </a:rPr>
              <a:t>関連の</a:t>
            </a:r>
            <a:r>
              <a:rPr lang="ja-JP" altLang="en-US" b="1" dirty="0" smtClean="0">
                <a:solidFill>
                  <a:schemeClr val="tx1"/>
                </a:solidFill>
                <a:latin typeface="Meiryo UI" pitchFamily="50" charset="-128"/>
                <a:ea typeface="Meiryo UI" pitchFamily="50" charset="-128"/>
                <a:cs typeface="Meiryo UI" pitchFamily="50" charset="-128"/>
              </a:rPr>
              <a:t>施策・事業の取組状況を対策の柱ごとに振り返ると</a:t>
            </a:r>
            <a:r>
              <a:rPr lang="ja-JP" altLang="en-US" b="1" dirty="0">
                <a:solidFill>
                  <a:schemeClr val="tx1"/>
                </a:solidFill>
                <a:latin typeface="Meiryo UI" pitchFamily="50" charset="-128"/>
                <a:ea typeface="Meiryo UI" pitchFamily="50" charset="-128"/>
                <a:cs typeface="Meiryo UI" pitchFamily="50" charset="-128"/>
              </a:rPr>
              <a:t>ともに</a:t>
            </a:r>
            <a:r>
              <a:rPr lang="ja-JP" altLang="en-US" b="1" dirty="0" smtClean="0">
                <a:solidFill>
                  <a:schemeClr val="tx1"/>
                </a:solidFill>
                <a:latin typeface="Meiryo UI" pitchFamily="50" charset="-128"/>
                <a:ea typeface="Meiryo UI" pitchFamily="50" charset="-128"/>
                <a:cs typeface="Meiryo UI" pitchFamily="50" charset="-128"/>
              </a:rPr>
              <a:t>、これまでの再エネ導入量などエネルギー関連の状況を複数の指標（サブ指標）を用いてお示し</a:t>
            </a:r>
            <a:r>
              <a:rPr lang="ja-JP" altLang="en-US" b="1" dirty="0">
                <a:solidFill>
                  <a:schemeClr val="tx1"/>
                </a:solidFill>
                <a:latin typeface="Meiryo UI" pitchFamily="50" charset="-128"/>
                <a:ea typeface="Meiryo UI" pitchFamily="50" charset="-128"/>
                <a:cs typeface="Meiryo UI" pitchFamily="50" charset="-128"/>
              </a:rPr>
              <a:t>します</a:t>
            </a:r>
            <a:r>
              <a:rPr lang="ja-JP" altLang="en-US" b="1" dirty="0" smtClean="0">
                <a:solidFill>
                  <a:schemeClr val="tx1"/>
                </a:solidFill>
                <a:latin typeface="Meiryo UI" pitchFamily="50" charset="-128"/>
                <a:ea typeface="Meiryo UI" pitchFamily="50" charset="-128"/>
                <a:cs typeface="Meiryo UI" pitchFamily="50" charset="-128"/>
              </a:rPr>
              <a:t>。</a:t>
            </a:r>
            <a:endParaRPr lang="en-US" altLang="ja-JP" sz="1200" b="1" dirty="0">
              <a:solidFill>
                <a:schemeClr val="tx1"/>
              </a:solidFill>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65281354"/>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廃棄物発電</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smtClean="0">
                          <a:latin typeface="Meiryo UI" panose="020B0604030504040204" pitchFamily="50" charset="-128"/>
                          <a:ea typeface="Meiryo UI" panose="020B0604030504040204" pitchFamily="50" charset="-128"/>
                        </a:rPr>
                        <a:t>① 　　</a:t>
                      </a:r>
                      <a:r>
                        <a:rPr kumimoji="1" lang="ja-JP" altLang="en-US" sz="1300" dirty="0" smtClean="0">
                          <a:solidFill>
                            <a:schemeClr val="tx1"/>
                          </a:solidFill>
                          <a:latin typeface="Meiryo UI" panose="020B0604030504040204" pitchFamily="50" charset="-128"/>
                          <a:ea typeface="Meiryo UI" panose="020B0604030504040204" pitchFamily="50" charset="-128"/>
                        </a:rPr>
                        <a:t>④</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大阪に本社を有する再生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庁舎等において再生</a:t>
                      </a:r>
                      <a:r>
                        <a:rPr kumimoji="1" lang="ja-JP" altLang="en-US" sz="1200" dirty="0">
                          <a:solidFill>
                            <a:schemeClr val="tx1"/>
                          </a:solidFill>
                          <a:latin typeface="Meiryo UI" panose="020B0604030504040204" pitchFamily="50" charset="-128"/>
                          <a:ea typeface="Meiryo UI" panose="020B0604030504040204" pitchFamily="50" charset="-128"/>
                        </a:rPr>
                        <a:t>可能エネルギー電気</a:t>
                      </a:r>
                      <a:r>
                        <a:rPr kumimoji="1" lang="ja-JP" altLang="en-US" sz="1200" dirty="0" smtClean="0">
                          <a:solidFill>
                            <a:schemeClr val="tx1"/>
                          </a:solidFill>
                          <a:latin typeface="Meiryo UI" panose="020B0604030504040204" pitchFamily="50" charset="-128"/>
                          <a:ea typeface="Meiryo UI" panose="020B0604030504040204" pitchFamily="50" charset="-128"/>
                        </a:rPr>
                        <a:t>を購入している府域の自治体数</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466577015"/>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世帯・</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人あたり</a:t>
                      </a:r>
                      <a:r>
                        <a:rPr kumimoji="1" lang="ja-JP" altLang="en-US" sz="1200" dirty="0">
                          <a:solidFill>
                            <a:schemeClr val="tx1"/>
                          </a:solidFill>
                          <a:latin typeface="Meiryo UI" panose="020B0604030504040204" pitchFamily="50" charset="-128"/>
                          <a:ea typeface="Meiryo UI" panose="020B0604030504040204" pitchFamily="50" charset="-128"/>
                        </a:rPr>
                        <a:t>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smtClean="0">
                          <a:solidFill>
                            <a:schemeClr val="tx1"/>
                          </a:solidFill>
                          <a:latin typeface="Meiryo UI" panose="020B0604030504040204" pitchFamily="50" charset="-128"/>
                          <a:ea typeface="Meiryo UI" panose="020B0604030504040204" pitchFamily="50" charset="-128"/>
                        </a:rPr>
                        <a:t>ZEB</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smtClean="0">
                          <a:solidFill>
                            <a:schemeClr val="tx1"/>
                          </a:solidFill>
                          <a:latin typeface="Meiryo UI" panose="020B0604030504040204" pitchFamily="50" charset="-128"/>
                          <a:ea typeface="Meiryo UI" panose="020B0604030504040204" pitchFamily="50" charset="-128"/>
                        </a:rPr>
                        <a:t>ZEH</a:t>
                      </a:r>
                      <a:r>
                        <a:rPr kumimoji="1" lang="ja-JP" altLang="en-US" sz="1200" dirty="0" smtClean="0">
                          <a:solidFill>
                            <a:schemeClr val="tx1"/>
                          </a:solidFill>
                          <a:latin typeface="Meiryo UI" panose="020B0604030504040204" pitchFamily="50" charset="-128"/>
                          <a:ea typeface="Meiryo UI" panose="020B0604030504040204" pitchFamily="50" charset="-128"/>
                        </a:rPr>
                        <a:t>の割合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事業用コジェネレーション・燃料電池導入量</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電気自動車</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76</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a:t>
                      </a:r>
                      <a:r>
                        <a:rPr kumimoji="1" lang="ja-JP" altLang="en-US" sz="1200" dirty="0" smtClean="0">
                          <a:solidFill>
                            <a:schemeClr val="tx1"/>
                          </a:solidFill>
                          <a:latin typeface="Meiryo UI" panose="020B0604030504040204" pitchFamily="50" charset="-128"/>
                          <a:ea typeface="Meiryo UI" panose="020B0604030504040204" pitchFamily="50" charset="-128"/>
                        </a:rPr>
                        <a:t>総生産（連鎖実質）</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76</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対策</a:t>
            </a:r>
            <a:r>
              <a:rPr lang="ja-JP" altLang="en-US" b="1" dirty="0">
                <a:latin typeface="Meiryo UI" panose="020B0604030504040204" pitchFamily="50" charset="-128"/>
                <a:ea typeface="Meiryo UI" panose="020B0604030504040204" pitchFamily="50" charset="-128"/>
              </a:rPr>
              <a:t>の柱</a:t>
            </a:r>
            <a:r>
              <a:rPr lang="ja-JP" altLang="en-US" b="1" dirty="0" smtClean="0">
                <a:latin typeface="Meiryo UI" panose="020B0604030504040204" pitchFamily="50" charset="-128"/>
                <a:ea typeface="Meiryo UI" panose="020B0604030504040204" pitchFamily="50" charset="-128"/>
              </a:rPr>
              <a:t>ごとの</a:t>
            </a:r>
            <a:r>
              <a:rPr lang="ja-JP" altLang="en-US" b="1" dirty="0">
                <a:latin typeface="Meiryo UI" panose="020B0604030504040204" pitchFamily="50" charset="-128"/>
                <a:ea typeface="Meiryo UI" panose="020B0604030504040204" pitchFamily="50" charset="-128"/>
              </a:rPr>
              <a:t>取組状況</a:t>
            </a:r>
            <a:r>
              <a:rPr lang="ja-JP" altLang="en-US" b="1" dirty="0" smtClean="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71</a:t>
            </a:r>
            <a:endParaRPr lang="ja-JP" altLang="en-US"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7722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エネルギー関連指標</a:t>
            </a:r>
            <a:r>
              <a:rPr lang="ja-JP" altLang="en-US" dirty="0" smtClean="0">
                <a:latin typeface="Meiryo UI" panose="020B0604030504040204" pitchFamily="50" charset="-128"/>
                <a:ea typeface="Meiryo UI" panose="020B0604030504040204" pitchFamily="50" charset="-128"/>
              </a:rPr>
              <a:t>　　・・・・・・</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72</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smtClean="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r>
              <a:rPr lang="ja-JP" altLang="en-US" sz="1200" b="1" dirty="0" smtClean="0">
                <a:latin typeface="Meiryo UI" pitchFamily="50" charset="-128"/>
                <a:ea typeface="Meiryo UI" pitchFamily="50" charset="-128"/>
                <a:cs typeface="Meiryo UI" pitchFamily="50" charset="-128"/>
              </a:rPr>
              <a:t>。</a:t>
            </a:r>
            <a:endParaRPr lang="en-US" altLang="ja-JP" sz="12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64487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a:t>
            </a:r>
            <a:r>
              <a:rPr lang="ja-JP" altLang="en-US" sz="3200" dirty="0" smtClean="0">
                <a:solidFill>
                  <a:schemeClr val="bg1"/>
                </a:solidFill>
                <a:ea typeface="HGP創英角ｺﾞｼｯｸUB" pitchFamily="50" charset="-128"/>
                <a:cs typeface="ＭＳ Ｐゴシック" charset="-128"/>
              </a:rPr>
              <a:t>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④産業</a:t>
            </a:r>
            <a:r>
              <a:rPr lang="ja-JP" altLang="en-US" sz="1600" b="1" dirty="0">
                <a:solidFill>
                  <a:prstClr val="white"/>
                </a:solidFill>
                <a:latin typeface="Meiryo UI" panose="020B0604030504040204" pitchFamily="50" charset="-128"/>
                <a:ea typeface="Meiryo UI" panose="020B0604030504040204" pitchFamily="50" charset="-128"/>
              </a:rPr>
              <a:t>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①再生</a:t>
            </a:r>
            <a:r>
              <a:rPr lang="ja-JP" altLang="en-US" sz="1600" b="1" dirty="0">
                <a:solidFill>
                  <a:prstClr val="white"/>
                </a:solidFill>
                <a:latin typeface="Meiryo UI" panose="020B0604030504040204" pitchFamily="50" charset="-128"/>
                <a:ea typeface="Meiryo UI" panose="020B0604030504040204" pitchFamily="50" charset="-128"/>
              </a:rPr>
              <a:t>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②エネルギー</a:t>
            </a:r>
            <a:r>
              <a:rPr lang="ja-JP" altLang="en-US" sz="1600" b="1" dirty="0">
                <a:solidFill>
                  <a:prstClr val="white"/>
                </a:solidFill>
                <a:latin typeface="Meiryo UI" panose="020B0604030504040204" pitchFamily="50" charset="-128"/>
                <a:ea typeface="Meiryo UI" panose="020B0604030504040204" pitchFamily="50" charset="-128"/>
              </a:rPr>
              <a:t>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③レジリエンス</a:t>
            </a:r>
            <a:r>
              <a:rPr lang="ja-JP" altLang="en-US" sz="1600" b="1" dirty="0">
                <a:solidFill>
                  <a:prstClr val="white"/>
                </a:solidFill>
                <a:latin typeface="Meiryo UI" panose="020B0604030504040204" pitchFamily="50" charset="-128"/>
                <a:ea typeface="Meiryo UI" panose="020B0604030504040204" pitchFamily="50" charset="-128"/>
              </a:rPr>
              <a:t>・需給調整力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住宅用太陽光発電は</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実施等により、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価格が低下してもなお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、右肩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ついて、特に近年</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は上水道の配水設備を活用した小水力発電が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増加しており、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都市の特徴を活かした再生可能エネルギーの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導入が促進されて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エネルギーの調達に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ついては、府市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実施しています。また省エネコストカット</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つながるため、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普及啓発を住宅展示場などで実施するほか、府内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に推進する手法</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といわれるナッジ</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コージェネレーション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電動車の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間で電力の相互供給を行う技術や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の普及を強化するため、新た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に市有施設におい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てモデル事例を構築し、データ収集、普及啓発への活用など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を行い、走行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の電動車の活用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方法を広めて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いきます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エネルギー関連指標</a:t>
            </a:r>
            <a:endParaRPr lang="ja-JP" sz="3600" dirty="0">
              <a:solidFill>
                <a:schemeClr val="bg1"/>
              </a:solidFill>
              <a:ea typeface="HGP創英角ｺﾞｼｯｸUB" pitchFamily="50" charset="-128"/>
              <a:cs typeface="ＭＳ Ｐゴシック" charset="-128"/>
            </a:endParaRPr>
          </a:p>
        </p:txBody>
      </p:sp>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84872" y="621296"/>
          <a:ext cx="4506521" cy="30213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445674" y="3768544"/>
          <a:ext cx="4345720" cy="29751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5104692" y="3757671"/>
          <a:ext cx="4791393" cy="29860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a:extLst>
              <a:ext uri="{FF2B5EF4-FFF2-40B4-BE49-F238E27FC236}">
                <a16:creationId xmlns:a16="http://schemas.microsoft.com/office/drawing/2014/main" id="{E8891913-EBB0-4D23-9AB9-5BBB2E5703EA}"/>
              </a:ext>
            </a:extLst>
          </p:cNvPr>
          <p:cNvGraphicFramePr>
            <a:graphicFrameLocks/>
          </p:cNvGraphicFramePr>
          <p:nvPr>
            <p:extLst/>
          </p:nvPr>
        </p:nvGraphicFramePr>
        <p:xfrm>
          <a:off x="5104692" y="593350"/>
          <a:ext cx="4801308" cy="3021387"/>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0932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55647" y="3803372"/>
          <a:ext cx="4668129" cy="287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84871" y="628278"/>
          <a:ext cx="4668129" cy="2878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2DD4106E-F002-43F4-8564-E032EAD77E48}"/>
              </a:ext>
            </a:extLst>
          </p:cNvPr>
          <p:cNvGraphicFramePr>
            <a:graphicFrameLocks/>
          </p:cNvGraphicFramePr>
          <p:nvPr>
            <p:extLst>
              <p:ext uri="{D42A27DB-BD31-4B8C-83A1-F6EECF244321}">
                <p14:modId xmlns:p14="http://schemas.microsoft.com/office/powerpoint/2010/main" val="1418042593"/>
              </p:ext>
            </p:extLst>
          </p:nvPr>
        </p:nvGraphicFramePr>
        <p:xfrm>
          <a:off x="4948041" y="510396"/>
          <a:ext cx="4938933" cy="29963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a:extLst>
              <a:ext uri="{FF2B5EF4-FFF2-40B4-BE49-F238E27FC236}">
                <a16:creationId xmlns:a16="http://schemas.microsoft.com/office/drawing/2014/main" id="{17524F54-976E-4BA7-B48E-E9E005018878}"/>
              </a:ext>
            </a:extLst>
          </p:cNvPr>
          <p:cNvGraphicFramePr>
            <a:graphicFrameLocks/>
          </p:cNvGraphicFramePr>
          <p:nvPr>
            <p:extLst/>
          </p:nvPr>
        </p:nvGraphicFramePr>
        <p:xfrm>
          <a:off x="4943086" y="3671416"/>
          <a:ext cx="4943890" cy="3095143"/>
        </p:xfrm>
        <a:graphic>
          <a:graphicData uri="http://schemas.openxmlformats.org/drawingml/2006/chart">
            <c:chart xmlns:c="http://schemas.openxmlformats.org/drawingml/2006/chart" xmlns:r="http://schemas.openxmlformats.org/officeDocument/2006/relationships" r:id="rId5"/>
          </a:graphicData>
        </a:graphic>
      </p:graphicFrame>
      <p:sp>
        <p:nvSpPr>
          <p:cNvPr id="29" name="テキスト ボックス 1"/>
          <p:cNvSpPr txBox="1"/>
          <p:nvPr/>
        </p:nvSpPr>
        <p:spPr>
          <a:xfrm>
            <a:off x="794038" y="6362169"/>
            <a:ext cx="3874944"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再生可能エネルギー電気の発電量及び再生可能エネルギー電気を調達する事業者が増加しており、増加傾向です。</a:t>
            </a: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a:t>
            </a:r>
            <a:r>
              <a:rPr lang="ja-JP" altLang="en-US" dirty="0" smtClean="0">
                <a:latin typeface="Meiryo UI" panose="020B0604030504040204" pitchFamily="50" charset="-128"/>
                <a:ea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rPr>
              <a:t>電気</a:t>
            </a:r>
            <a:r>
              <a:rPr lang="ja-JP" altLang="en-US" dirty="0" smtClean="0">
                <a:latin typeface="Meiryo UI" panose="020B0604030504040204" pitchFamily="50" charset="-128"/>
                <a:ea typeface="Meiryo UI" panose="020B0604030504040204" pitchFamily="50" charset="-128"/>
              </a:rPr>
              <a:t>の利用</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a:t>
            </a:r>
            <a:r>
              <a:rPr lang="ja-JP" altLang="en-US" dirty="0" smtClean="0">
                <a:latin typeface="Meiryo UI" panose="020B0604030504040204" pitchFamily="50" charset="-128"/>
                <a:ea typeface="Meiryo UI" panose="020B0604030504040204" pitchFamily="50" charset="-128"/>
              </a:rPr>
              <a:t>、再生</a:t>
            </a:r>
            <a:r>
              <a:rPr lang="ja-JP" altLang="en-US" dirty="0">
                <a:latin typeface="Meiryo UI" panose="020B0604030504040204" pitchFamily="50" charset="-128"/>
                <a:ea typeface="Meiryo UI" panose="020B0604030504040204" pitchFamily="50" charset="-128"/>
              </a:rPr>
              <a:t>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a:t>
            </a:r>
            <a:r>
              <a:rPr lang="en-US" altLang="ja-JP" sz="1200" dirty="0" err="1" smtClean="0">
                <a:solidFill>
                  <a:schemeClr val="tx1">
                    <a:lumMod val="65000"/>
                    <a:lumOff val="35000"/>
                  </a:schemeClr>
                </a:solidFill>
                <a:latin typeface="ＭＳ ゴシック" panose="020B0609070205080204" pitchFamily="49" charset="-128"/>
                <a:ea typeface="ＭＳ ゴシック" panose="020B0609070205080204" pitchFamily="49" charset="-128"/>
              </a:rPr>
              <a:t>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32643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80975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B464CA61-53FF-47AC-AC03-599376E8A039}"/>
              </a:ext>
            </a:extLst>
          </p:cNvPr>
          <p:cNvGraphicFramePr>
            <a:graphicFrameLocks/>
          </p:cNvGraphicFramePr>
          <p:nvPr>
            <p:extLst/>
          </p:nvPr>
        </p:nvGraphicFramePr>
        <p:xfrm>
          <a:off x="5270963" y="3748771"/>
          <a:ext cx="4516437" cy="3023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1" y="510396"/>
          <a:ext cx="4953000" cy="3079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9110" y="3752395"/>
          <a:ext cx="4943889" cy="2999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グラフ 12">
            <a:extLst>
              <a:ext uri="{FF2B5EF4-FFF2-40B4-BE49-F238E27FC236}">
                <a16:creationId xmlns:a16="http://schemas.microsoft.com/office/drawing/2014/main" id="{2DD4106E-F002-43F4-8564-E032EAD77E48}"/>
              </a:ext>
            </a:extLst>
          </p:cNvPr>
          <p:cNvGraphicFramePr>
            <a:graphicFrameLocks/>
          </p:cNvGraphicFramePr>
          <p:nvPr>
            <p:extLst/>
          </p:nvPr>
        </p:nvGraphicFramePr>
        <p:xfrm>
          <a:off x="5270964" y="625867"/>
          <a:ext cx="4516437" cy="2964498"/>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a:t>
            </a:r>
            <a:r>
              <a:rPr lang="ja-JP" altLang="en-US" dirty="0" smtClean="0">
                <a:latin typeface="Meiryo UI" panose="020B0604030504040204" pitchFamily="50" charset="-128"/>
                <a:ea typeface="Meiryo UI" panose="020B0604030504040204" pitchFamily="50" charset="-128"/>
              </a:rPr>
              <a:t>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20</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smtClean="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22%</a:t>
            </a:r>
            <a:r>
              <a:rPr lang="ja-JP" altLang="en-US" dirty="0">
                <a:latin typeface="Meiryo UI" panose="020B0604030504040204" pitchFamily="50" charset="-128"/>
                <a:ea typeface="Meiryo UI" panose="020B0604030504040204" pitchFamily="50" charset="-128"/>
              </a:rPr>
              <a:t>削減となっており、長期的に</a:t>
            </a:r>
            <a:r>
              <a:rPr lang="ja-JP" altLang="en-US" dirty="0" smtClean="0">
                <a:latin typeface="Meiryo UI" panose="020B0604030504040204" pitchFamily="50" charset="-128"/>
                <a:ea typeface="Meiryo UI" panose="020B0604030504040204" pitchFamily="50" charset="-128"/>
              </a:rPr>
              <a:t>みて減少</a:t>
            </a:r>
            <a:r>
              <a:rPr lang="ja-JP" altLang="en-US" dirty="0">
                <a:latin typeface="Meiryo UI" panose="020B0604030504040204" pitchFamily="50" charset="-128"/>
                <a:ea typeface="Meiryo UI" panose="020B0604030504040204" pitchFamily="50" charset="-128"/>
              </a:rPr>
              <a:t>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4</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a:t>
            </a:r>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a:t>
            </a:r>
            <a:r>
              <a:rPr lang="ja-JP" altLang="en-US" dirty="0" smtClean="0">
                <a:latin typeface="Meiryo UI" panose="020B0604030504040204" pitchFamily="50" charset="-128"/>
                <a:ea typeface="Meiryo UI" panose="020B0604030504040204" pitchFamily="50" charset="-128"/>
              </a:rPr>
              <a:t>）です</a:t>
            </a:r>
            <a:r>
              <a:rPr lang="ja-JP" altLang="en-US" dirty="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a:t>
            </a:r>
            <a:r>
              <a:rPr lang="ja-JP" altLang="en-US" dirty="0" smtClean="0">
                <a:latin typeface="Meiryo UI" panose="020B0604030504040204" pitchFamily="50" charset="-128"/>
                <a:ea typeface="Meiryo UI" panose="020B0604030504040204" pitchFamily="50" charset="-128"/>
              </a:rPr>
              <a:t>、依然として</a:t>
            </a:r>
            <a:r>
              <a:rPr lang="ja-JP" altLang="en-US" dirty="0">
                <a:latin typeface="Meiryo UI" panose="020B0604030504040204" pitchFamily="50" charset="-128"/>
                <a:ea typeface="Meiryo UI" panose="020B0604030504040204" pitchFamily="50" charset="-128"/>
              </a:rPr>
              <a:t>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43462" y="5712544"/>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215596" y="749643"/>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326431"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312363" y="396988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673307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E8891913-EBB0-4D23-9AB9-5BBB2E5703EA}"/>
              </a:ext>
            </a:extLst>
          </p:cNvPr>
          <p:cNvGraphicFramePr>
            <a:graphicFrameLocks/>
          </p:cNvGraphicFramePr>
          <p:nvPr>
            <p:extLst>
              <p:ext uri="{D42A27DB-BD31-4B8C-83A1-F6EECF244321}">
                <p14:modId xmlns:p14="http://schemas.microsoft.com/office/powerpoint/2010/main" val="2213827637"/>
              </p:ext>
            </p:extLst>
          </p:nvPr>
        </p:nvGraphicFramePr>
        <p:xfrm>
          <a:off x="5104692" y="593350"/>
          <a:ext cx="4791392" cy="30213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1" y="582792"/>
          <a:ext cx="4953000" cy="30075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C7EF76FE-6AE8-483C-A5C3-1B16DCBE7F41}"/>
              </a:ext>
            </a:extLst>
          </p:cNvPr>
          <p:cNvGraphicFramePr/>
          <p:nvPr>
            <p:extLst/>
          </p:nvPr>
        </p:nvGraphicFramePr>
        <p:xfrm>
          <a:off x="0" y="3683120"/>
          <a:ext cx="4952999" cy="2999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a:extLst>
              <a:ext uri="{FF2B5EF4-FFF2-40B4-BE49-F238E27FC236}">
                <a16:creationId xmlns:a16="http://schemas.microsoft.com/office/drawing/2014/main" id="{94085257-E5CB-4964-A3C8-832F2A3F722D}"/>
              </a:ext>
            </a:extLst>
          </p:cNvPr>
          <p:cNvGraphicFramePr>
            <a:graphicFrameLocks/>
          </p:cNvGraphicFramePr>
          <p:nvPr>
            <p:extLst/>
          </p:nvPr>
        </p:nvGraphicFramePr>
        <p:xfrm>
          <a:off x="5104692" y="3752395"/>
          <a:ext cx="4791392" cy="2999448"/>
        </p:xfrm>
        <a:graphic>
          <a:graphicData uri="http://schemas.openxmlformats.org/drawingml/2006/chart">
            <c:chart xmlns:c="http://schemas.openxmlformats.org/drawingml/2006/chart" xmlns:r="http://schemas.openxmlformats.org/officeDocument/2006/relationships" r:id="rId5"/>
          </a:graphicData>
        </a:graphic>
      </p:graphicFrame>
      <p:sp>
        <p:nvSpPr>
          <p:cNvPr id="28" name="テキスト ボックス 1"/>
          <p:cNvSpPr txBox="1"/>
          <p:nvPr/>
        </p:nvSpPr>
        <p:spPr>
          <a:xfrm>
            <a:off x="821642" y="3168126"/>
            <a:ext cx="3636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年度の全国平均は</a:t>
            </a:r>
            <a:r>
              <a:rPr lang="en-US" altLang="ja-JP" dirty="0">
                <a:latin typeface="Meiryo UI" panose="020B0604030504040204" pitchFamily="50" charset="-128"/>
                <a:ea typeface="Meiryo UI" panose="020B0604030504040204" pitchFamily="50" charset="-128"/>
              </a:rPr>
              <a:t>24%</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21642" y="6293160"/>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a:t>
            </a:r>
            <a:r>
              <a:rPr lang="ja-JP" altLang="en-US" dirty="0" smtClean="0">
                <a:latin typeface="Meiryo UI" panose="020B0604030504040204" pitchFamily="50" charset="-128"/>
                <a:ea typeface="Meiryo UI" panose="020B0604030504040204" pitchFamily="50" charset="-128"/>
              </a:rPr>
              <a:t>レジリエンス強化</a:t>
            </a:r>
            <a:r>
              <a:rPr lang="ja-JP" altLang="en-US" dirty="0">
                <a:latin typeface="Meiryo UI" panose="020B0604030504040204" pitchFamily="50" charset="-128"/>
                <a:ea typeface="Meiryo UI" panose="020B0604030504040204" pitchFamily="50" charset="-128"/>
              </a:rPr>
              <a:t>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7613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10" name="グラフ 9">
            <a:extLst>
              <a:ext uri="{FF2B5EF4-FFF2-40B4-BE49-F238E27FC236}">
                <a16:creationId xmlns:a16="http://schemas.microsoft.com/office/drawing/2014/main" id="{C7EF76FE-6AE8-483C-A5C3-1B16DCBE7F41}"/>
              </a:ext>
            </a:extLst>
          </p:cNvPr>
          <p:cNvGraphicFramePr/>
          <p:nvPr>
            <p:extLst/>
          </p:nvPr>
        </p:nvGraphicFramePr>
        <p:xfrm>
          <a:off x="93515" y="3771029"/>
          <a:ext cx="4868595" cy="3051802"/>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2018</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0.1%</a:t>
            </a:r>
            <a:r>
              <a:rPr lang="ja-JP" altLang="en-US" dirty="0">
                <a:latin typeface="Meiryo UI" panose="020B0604030504040204" pitchFamily="50" charset="-128"/>
                <a:ea typeface="Meiryo UI" panose="020B0604030504040204" pitchFamily="50" charset="-128"/>
                <a:cs typeface="Leelawadee UI" panose="020B0502040204020203" pitchFamily="34" charset="-34"/>
              </a:rPr>
              <a:t>です。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府内総生産の全国シェアも前年並みです。</a:t>
            </a:r>
          </a:p>
        </p:txBody>
      </p:sp>
      <p:graphicFrame>
        <p:nvGraphicFramePr>
          <p:cNvPr id="13" name="グラフ 12">
            <a:extLst>
              <a:ext uri="{FF2B5EF4-FFF2-40B4-BE49-F238E27FC236}">
                <a16:creationId xmlns:a16="http://schemas.microsoft.com/office/drawing/2014/main" id="{6F143828-E985-4052-B612-40D79ADAB5BE}"/>
              </a:ext>
            </a:extLst>
          </p:cNvPr>
          <p:cNvGraphicFramePr>
            <a:graphicFrameLocks/>
          </p:cNvGraphicFramePr>
          <p:nvPr>
            <p:extLst/>
          </p:nvPr>
        </p:nvGraphicFramePr>
        <p:xfrm>
          <a:off x="84405" y="593352"/>
          <a:ext cx="4868595" cy="302138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smtClean="0">
                <a:latin typeface="Meiryo UI" panose="020B0604030504040204" pitchFamily="50" charset="-128"/>
                <a:ea typeface="Meiryo UI" panose="020B0604030504040204" pitchFamily="50" charset="-128"/>
              </a:rPr>
              <a:t>参考資料</a:t>
            </a:r>
            <a:endParaRPr kumimoji="1" lang="en-US" altLang="ja-JP" sz="14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非</a:t>
            </a:r>
            <a:r>
              <a:rPr lang="zh-TW" altLang="en-US" sz="1000" dirty="0" smtClean="0">
                <a:latin typeface="Meiryo UI" panose="020B0604030504040204" pitchFamily="50" charset="-128"/>
                <a:ea typeface="Meiryo UI" panose="020B0604030504040204" pitchFamily="50" charset="-128"/>
              </a:rPr>
              <a:t>住宅用</a:t>
            </a:r>
            <a:r>
              <a:rPr lang="zh-TW" altLang="en-US" sz="1000" dirty="0">
                <a:latin typeface="Meiryo UI" panose="020B0604030504040204" pitchFamily="50" charset="-128"/>
                <a:ea typeface="Meiryo UI" panose="020B0604030504040204" pitchFamily="50" charset="-128"/>
              </a:rPr>
              <a:t>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smtClean="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＜再エネ</a:t>
            </a:r>
            <a:r>
              <a:rPr lang="ja-JP" altLang="en-US" sz="1000" dirty="0">
                <a:latin typeface="Meiryo UI" panose="020B0604030504040204" pitchFamily="50" charset="-128"/>
                <a:ea typeface="Meiryo UI" panose="020B0604030504040204" pitchFamily="50" charset="-128"/>
              </a:rPr>
              <a:t>利用率、再エネ電気</a:t>
            </a:r>
            <a:r>
              <a:rPr lang="ja-JP" altLang="en-US" sz="1000" dirty="0" smtClean="0">
                <a:latin typeface="Meiryo UI" panose="020B0604030504040204" pitchFamily="50" charset="-128"/>
                <a:ea typeface="Meiryo UI" panose="020B0604030504040204" pitchFamily="50" charset="-128"/>
              </a:rPr>
              <a:t>利用量＞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都道府県</a:t>
            </a:r>
            <a:r>
              <a:rPr lang="zh-TW" altLang="en-US" sz="1000" dirty="0">
                <a:latin typeface="Meiryo UI" panose="020B0604030504040204" pitchFamily="50" charset="-128"/>
                <a:ea typeface="Meiryo UI" panose="020B0604030504040204" pitchFamily="50" charset="-128"/>
              </a:rPr>
              <a:t>別電力需要</a:t>
            </a:r>
            <a:r>
              <a:rPr lang="zh-TW" altLang="en-US" sz="1000" dirty="0" smtClean="0">
                <a:latin typeface="Meiryo UI" panose="020B0604030504040204" pitchFamily="50" charset="-128"/>
                <a:ea typeface="Meiryo UI" panose="020B0604030504040204" pitchFamily="50" charset="-128"/>
              </a:rPr>
              <a:t>実績</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zh-TW" sz="1000" dirty="0" smtClean="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a:t>
            </a:r>
            <a:r>
              <a:rPr lang="zh-TW" altLang="en-US" sz="1000" dirty="0" smtClean="0">
                <a:latin typeface="Meiryo UI" panose="020B0604030504040204" pitchFamily="50" charset="-128"/>
                <a:ea typeface="Meiryo UI" panose="020B0604030504040204" pitchFamily="50" charset="-128"/>
              </a:rPr>
              <a:t>市場</a:t>
            </a:r>
            <a:r>
              <a:rPr lang="ja-JP" altLang="en-US" sz="1000" dirty="0" smtClean="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・当社</a:t>
            </a:r>
            <a:r>
              <a:rPr lang="ja-JP" altLang="en-US" sz="1000" dirty="0">
                <a:latin typeface="Meiryo UI" panose="020B0604030504040204" pitchFamily="50" charset="-128"/>
                <a:ea typeface="Meiryo UI" panose="020B0604030504040204" pitchFamily="50" charset="-128"/>
              </a:rPr>
              <a:t>の電源構成比・非化石証書使用状況（</a:t>
            </a:r>
            <a:r>
              <a:rPr lang="ja-JP" altLang="en-US" sz="1000" dirty="0" smtClean="0">
                <a:latin typeface="Meiryo UI" panose="020B0604030504040204" pitchFamily="50" charset="-128"/>
                <a:ea typeface="Meiryo UI" panose="020B0604030504040204" pitchFamily="50" charset="-128"/>
              </a:rPr>
              <a:t>関西電力株式会社）</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電力</a:t>
            </a:r>
            <a:r>
              <a:rPr lang="zh-TW" altLang="en-US" sz="1000" dirty="0">
                <a:latin typeface="Meiryo UI" panose="020B0604030504040204" pitchFamily="50" charset="-128"/>
                <a:ea typeface="Meiryo UI" panose="020B0604030504040204" pitchFamily="50" charset="-128"/>
              </a:rPr>
              <a:t>取引報</a:t>
            </a:r>
            <a:r>
              <a:rPr lang="zh-TW" altLang="en-US" sz="1000" dirty="0" smtClean="0">
                <a:latin typeface="Meiryo UI" panose="020B0604030504040204" pitchFamily="50" charset="-128"/>
                <a:ea typeface="Meiryo UI" panose="020B0604030504040204" pitchFamily="50" charset="-128"/>
              </a:rPr>
              <a:t>結果</a:t>
            </a:r>
            <a:r>
              <a:rPr lang="ja-JP" altLang="en-US" sz="1000" dirty="0">
                <a:latin typeface="Meiryo UI" panose="020B0604030504040204" pitchFamily="50" charset="-128"/>
                <a:ea typeface="Meiryo UI" panose="020B0604030504040204" pitchFamily="50" charset="-128"/>
              </a:rPr>
              <a:t>（電力・ガス取引監視等委員会</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＜エネルギー利用効率、</a:t>
            </a:r>
            <a:r>
              <a:rPr lang="ja-JP" altLang="en-US" sz="1000" dirty="0">
                <a:latin typeface="Meiryo UI" panose="020B0604030504040204" pitchFamily="50" charset="-128"/>
                <a:ea typeface="Meiryo UI" panose="020B0604030504040204" pitchFamily="50" charset="-128"/>
              </a:rPr>
              <a:t>府内総生産＞</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a:t>
            </a:r>
            <a:r>
              <a:rPr lang="ja-JP" altLang="en-US" sz="1000" dirty="0" smtClean="0">
                <a:latin typeface="Meiryo UI" panose="020B0604030504040204" pitchFamily="50" charset="-128"/>
                <a:ea typeface="Meiryo UI" panose="020B0604030504040204" pitchFamily="50" charset="-128"/>
              </a:rPr>
              <a:t>大阪府）</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・大阪府民経済計算（大阪府）</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に本社を</a:t>
            </a:r>
            <a:r>
              <a:rPr lang="ja-JP" altLang="en-US" sz="1000" dirty="0" smtClean="0">
                <a:latin typeface="Meiryo UI" panose="020B0604030504040204" pitchFamily="50" charset="-128"/>
                <a:ea typeface="Meiryo UI" panose="020B0604030504040204" pitchFamily="50" charset="-128"/>
              </a:rPr>
              <a:t>有する再エネ</a:t>
            </a:r>
            <a:r>
              <a:rPr lang="ja-JP" altLang="en-US" sz="1000" dirty="0">
                <a:latin typeface="Meiryo UI" panose="020B0604030504040204" pitchFamily="50" charset="-128"/>
                <a:ea typeface="Meiryo UI" panose="020B0604030504040204" pitchFamily="50" charset="-128"/>
              </a:rPr>
              <a:t>電気利用表明事</a:t>
            </a:r>
            <a:r>
              <a:rPr lang="ja-JP" altLang="en-US" sz="1000" dirty="0" smtClean="0">
                <a:latin typeface="Meiryo UI" panose="020B0604030504040204" pitchFamily="50" charset="-128"/>
                <a:ea typeface="Meiryo UI" panose="020B0604030504040204" pitchFamily="50" charset="-128"/>
              </a:rPr>
              <a:t>業者＞</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気候リーダーズ・</a:t>
            </a:r>
            <a:r>
              <a:rPr lang="ja-JP" altLang="en-US" sz="1000" dirty="0" smtClean="0">
                <a:latin typeface="Meiryo UI" panose="020B0604030504040204" pitchFamily="50" charset="-128"/>
                <a:ea typeface="Meiryo UI" panose="020B0604030504040204" pitchFamily="50" charset="-128"/>
              </a:rPr>
              <a:t>パートナーシップホームページ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Science </a:t>
            </a:r>
            <a:r>
              <a:rPr lang="en-US" altLang="ja-JP" sz="1000" dirty="0">
                <a:latin typeface="Meiryo UI" panose="020B0604030504040204" pitchFamily="50" charset="-128"/>
                <a:ea typeface="Meiryo UI" panose="020B0604030504040204" pitchFamily="50" charset="-128"/>
              </a:rPr>
              <a:t>Based Targets </a:t>
            </a:r>
            <a:r>
              <a:rPr lang="en-US" altLang="ja-JP" sz="1000" dirty="0" smtClean="0">
                <a:latin typeface="Meiryo UI" panose="020B0604030504040204" pitchFamily="50" charset="-128"/>
                <a:ea typeface="Meiryo UI" panose="020B0604030504040204" pitchFamily="50" charset="-128"/>
              </a:rPr>
              <a:t>initiative</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府内総生産（第</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次産業）あたりのエネルギー消費量、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世帯・</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人あたりのエネルギー消費量＞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＜非住宅</a:t>
            </a:r>
            <a:r>
              <a:rPr lang="ja-JP" altLang="en-US" sz="1000" dirty="0">
                <a:latin typeface="Meiryo UI" panose="020B0604030504040204" pitchFamily="50" charset="-128"/>
                <a:ea typeface="Meiryo UI" panose="020B0604030504040204" pitchFamily="50" charset="-128"/>
              </a:rPr>
              <a:t>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・ゼロ・エネルギー・ビル実証事業調査発表会</a:t>
            </a:r>
            <a:r>
              <a:rPr lang="ja-JP" altLang="en-US" sz="1000" dirty="0" smtClean="0">
                <a:latin typeface="Meiryo UI" panose="020B0604030504040204" pitchFamily="50" charset="-128"/>
                <a:ea typeface="Meiryo UI" panose="020B0604030504040204" pitchFamily="50" charset="-128"/>
              </a:rPr>
              <a:t>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＜新築</a:t>
            </a:r>
            <a:r>
              <a:rPr lang="ja-JP" altLang="en-US" sz="1000" dirty="0">
                <a:latin typeface="Meiryo UI" panose="020B0604030504040204" pitchFamily="50" charset="-128"/>
                <a:ea typeface="Meiryo UI" panose="020B0604030504040204" pitchFamily="50" charset="-128"/>
              </a:rPr>
              <a:t>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・ゼロ・エネルギー・ハウス実証</a:t>
            </a:r>
            <a:r>
              <a:rPr lang="ja-JP" altLang="en-US" sz="1000" dirty="0" smtClean="0">
                <a:latin typeface="Meiryo UI" panose="020B0604030504040204" pitchFamily="50" charset="-128"/>
                <a:ea typeface="Meiryo UI" panose="020B0604030504040204" pitchFamily="50" charset="-128"/>
              </a:rPr>
              <a:t>事業調査発表会資料（</a:t>
            </a:r>
            <a:r>
              <a:rPr lang="ja-JP" altLang="en-US" sz="1000" dirty="0">
                <a:latin typeface="Meiryo UI" panose="020B0604030504040204" pitchFamily="50" charset="-128"/>
                <a:ea typeface="Meiryo UI" panose="020B0604030504040204" pitchFamily="50" charset="-128"/>
              </a:rPr>
              <a:t>資源エネルギー庁</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電気</a:t>
            </a:r>
            <a:r>
              <a:rPr lang="zh-TW" altLang="en-US" sz="1000" dirty="0">
                <a:latin typeface="Meiryo UI" panose="020B0604030504040204" pitchFamily="50" charset="-128"/>
                <a:ea typeface="Meiryo UI" panose="020B0604030504040204" pitchFamily="50" charset="-128"/>
              </a:rPr>
              <a:t>自動車</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燃料電池自動車導入量＞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・おおさか</a:t>
            </a:r>
            <a:r>
              <a:rPr lang="ja-JP" altLang="en-US" sz="1000" dirty="0">
                <a:latin typeface="Meiryo UI" panose="020B0604030504040204" pitchFamily="50" charset="-128"/>
                <a:ea typeface="Meiryo UI" panose="020B0604030504040204" pitchFamily="50" charset="-128"/>
              </a:rPr>
              <a:t>電動車普及</a:t>
            </a:r>
            <a:r>
              <a:rPr lang="ja-JP" altLang="en-US" sz="1000" dirty="0" smtClean="0">
                <a:latin typeface="Meiryo UI" panose="020B0604030504040204" pitchFamily="50" charset="-128"/>
                <a:ea typeface="Meiryo UI" panose="020B0604030504040204" pitchFamily="50" charset="-128"/>
              </a:rPr>
              <a:t>戦略（大阪府）</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その他</a:t>
            </a:r>
            <a:r>
              <a:rPr lang="ja-JP" altLang="en-US" sz="1000" dirty="0">
                <a:latin typeface="Meiryo UI" panose="020B0604030504040204" pitchFamily="50" charset="-128"/>
                <a:ea typeface="Meiryo UI" panose="020B0604030504040204" pitchFamily="50" charset="-128"/>
              </a:rPr>
              <a:t>、大阪府大阪市による独自調査データ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701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691603"/>
            <a:ext cx="9640358" cy="5138187"/>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150827"/>
            <a:ext cx="4724099" cy="1708160"/>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再生可能エネルギー</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の共同購入支援事業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再エネ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電力調達マッチング事業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に基づく</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小売電気事業者による</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173609"/>
            <a:ext cx="4710122" cy="445352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089997"/>
            <a:ext cx="4580266"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300" spc="-100" dirty="0" smtClean="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70765" y="1848663"/>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4" name="円/楕円 21">
            <a:extLst>
              <a:ext uri="{FF2B5EF4-FFF2-40B4-BE49-F238E27FC236}">
                <a16:creationId xmlns:a16="http://schemas.microsoft.com/office/drawing/2014/main" id="{4BD1390C-76DC-4E6A-A195-5559F5E5BB09}"/>
              </a:ext>
            </a:extLst>
          </p:cNvPr>
          <p:cNvSpPr/>
          <p:nvPr/>
        </p:nvSpPr>
        <p:spPr>
          <a:xfrm>
            <a:off x="5130992" y="5224699"/>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483747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157883"/>
            <a:ext cx="721681" cy="4478149"/>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12696"/>
            <a:ext cx="741290" cy="2862322"/>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B591587E-4CFD-42FA-827C-7FCB70FFE08F}"/>
              </a:ext>
            </a:extLst>
          </p:cNvPr>
          <p:cNvSpPr/>
          <p:nvPr/>
        </p:nvSpPr>
        <p:spPr>
          <a:xfrm>
            <a:off x="9021083" y="5129872"/>
            <a:ext cx="778749" cy="1477328"/>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12,13</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1">
            <a:extLst>
              <a:ext uri="{FF2B5EF4-FFF2-40B4-BE49-F238E27FC236}">
                <a16:creationId xmlns:a16="http://schemas.microsoft.com/office/drawing/2014/main" id="{4BD1390C-76DC-4E6A-A195-5559F5E5BB09}"/>
              </a:ext>
            </a:extLst>
          </p:cNvPr>
          <p:cNvSpPr/>
          <p:nvPr/>
        </p:nvSpPr>
        <p:spPr>
          <a:xfrm>
            <a:off x="5130992" y="657777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71018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279471"/>
            <a:ext cx="4461833" cy="1579920"/>
          </a:xfrm>
          <a:prstGeom prst="rect">
            <a:avLst/>
          </a:prstGeom>
        </p:spPr>
        <p:txBody>
          <a:bodyPr wrap="square">
            <a:spAutoFit/>
          </a:bodyPr>
          <a:lstStyle/>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4066641"/>
            <a:ext cx="4173669" cy="275973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燃料</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電池自動車を活用した環境教育の</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ナッジ</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を活用した啓発による省エネの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67022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97074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702" y="5910703"/>
            <a:ext cx="4461393" cy="70788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512701"/>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2189359"/>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3768868"/>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6658" y="3004119"/>
            <a:ext cx="4461833" cy="2554545"/>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電気事業者による報告制度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2474291"/>
            <a:ext cx="4176290" cy="111825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522551"/>
            <a:ext cx="700992" cy="1323439"/>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2987693"/>
            <a:ext cx="656551" cy="2554545"/>
          </a:xfrm>
          <a:prstGeom prst="rect">
            <a:avLst/>
          </a:prstGeom>
        </p:spPr>
        <p:txBody>
          <a:bodyPr wrap="square">
            <a:spAutoFit/>
          </a:bodyPr>
          <a:lstStyle/>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4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916357"/>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2454570"/>
            <a:ext cx="587648" cy="1118255"/>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4061742"/>
            <a:ext cx="672626" cy="2759730"/>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0A8D124-FE4A-4ACE-95F0-80447D13E6E7}"/>
              </a:ext>
            </a:extLst>
          </p:cNvPr>
          <p:cNvSpPr/>
          <p:nvPr/>
        </p:nvSpPr>
        <p:spPr>
          <a:xfrm>
            <a:off x="5054086" y="1206974"/>
            <a:ext cx="4461393" cy="913070"/>
          </a:xfrm>
          <a:prstGeom prst="rect">
            <a:avLst/>
          </a:prstGeom>
        </p:spPr>
        <p:txBody>
          <a:bodyPr wrap="square">
            <a:spAutoFit/>
          </a:bodyPr>
          <a:lstStyle/>
          <a:p>
            <a:pPr marL="174625" indent="-174625">
              <a:lnSpc>
                <a:spcPts val="16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22FF6C3A-1C2C-473E-A24D-AF2449C44C05}"/>
              </a:ext>
            </a:extLst>
          </p:cNvPr>
          <p:cNvSpPr/>
          <p:nvPr/>
        </p:nvSpPr>
        <p:spPr>
          <a:xfrm>
            <a:off x="9392999" y="1377084"/>
            <a:ext cx="494881" cy="707886"/>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1">
            <a:extLst>
              <a:ext uri="{FF2B5EF4-FFF2-40B4-BE49-F238E27FC236}">
                <a16:creationId xmlns:a16="http://schemas.microsoft.com/office/drawing/2014/main" id="{58926270-8435-4F12-94CB-49ACB392DC71}"/>
              </a:ext>
            </a:extLst>
          </p:cNvPr>
          <p:cNvSpPr/>
          <p:nvPr/>
        </p:nvSpPr>
        <p:spPr>
          <a:xfrm>
            <a:off x="166247" y="422171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6" name="円/楕円 21">
            <a:extLst>
              <a:ext uri="{FF2B5EF4-FFF2-40B4-BE49-F238E27FC236}">
                <a16:creationId xmlns:a16="http://schemas.microsoft.com/office/drawing/2014/main" id="{58926270-8435-4F12-94CB-49ACB392DC71}"/>
              </a:ext>
            </a:extLst>
          </p:cNvPr>
          <p:cNvSpPr/>
          <p:nvPr/>
        </p:nvSpPr>
        <p:spPr>
          <a:xfrm>
            <a:off x="5130529" y="513371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0809734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39447</TotalTime>
  <Words>31175</Words>
  <Application>Microsoft Office PowerPoint</Application>
  <PresentationFormat>A4 210 x 297 mm</PresentationFormat>
  <Paragraphs>3404</Paragraphs>
  <Slides>77</Slides>
  <Notes>36</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77</vt:i4>
      </vt:variant>
    </vt:vector>
  </HeadingPairs>
  <TitlesOfParts>
    <vt:vector size="96" baseType="lpstr">
      <vt:lpstr>Calibri 本文</vt:lpstr>
      <vt:lpstr>HGP創英角ｺﾞｼｯｸUB</vt:lpstr>
      <vt:lpstr>HG丸ｺﾞｼｯｸM-PRO</vt:lpstr>
      <vt:lpstr>Meiryo UI</vt:lpstr>
      <vt:lpstr>ＭＳ Ｐゴシック</vt:lpstr>
      <vt:lpstr>ＭＳ Ｐ明朝</vt:lpstr>
      <vt:lpstr>ＭＳ ゴシック</vt:lpstr>
      <vt:lpstr>ＭＳ 明朝</vt:lpstr>
      <vt:lpstr>メイリオ</vt:lpstr>
      <vt:lpstr>Arial</vt:lpstr>
      <vt:lpstr>Calibri</vt:lpstr>
      <vt:lpstr>Century</vt:lpstr>
      <vt:lpstr>Leelawadee UI</vt:lpstr>
      <vt:lpstr>Microsoft Himalaya</vt:lpstr>
      <vt:lpstr>Times New Roman</vt:lpstr>
      <vt:lpstr>Webdings</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米田　賢司</cp:lastModifiedBy>
  <cp:revision>1518</cp:revision>
  <cp:lastPrinted>2022-08-12T02:58:34Z</cp:lastPrinted>
  <dcterms:created xsi:type="dcterms:W3CDTF">2014-02-03T04:47:03Z</dcterms:created>
  <dcterms:modified xsi:type="dcterms:W3CDTF">2022-08-30T01:50:30Z</dcterms:modified>
</cp:coreProperties>
</file>