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3300"/>
    <a:srgbClr val="3399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1" d="100"/>
          <a:sy n="51" d="100"/>
        </p:scale>
        <p:origin x="1728" y="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2021/2/18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2021/2/18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角丸四角形 77"/>
          <p:cNvSpPr/>
          <p:nvPr/>
        </p:nvSpPr>
        <p:spPr>
          <a:xfrm>
            <a:off x="89805" y="5377160"/>
            <a:ext cx="8221072" cy="417103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9" name="角丸四角形 68"/>
          <p:cNvSpPr/>
          <p:nvPr/>
        </p:nvSpPr>
        <p:spPr>
          <a:xfrm>
            <a:off x="4355949" y="625160"/>
            <a:ext cx="8388000" cy="465314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55" name="正方形/長方形 54"/>
          <p:cNvSpPr/>
          <p:nvPr/>
        </p:nvSpPr>
        <p:spPr>
          <a:xfrm>
            <a:off x="4330158" y="1801349"/>
            <a:ext cx="4975583" cy="990015"/>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◆二酸化炭素排出量実質ゼロの実現に向けたアプローチ</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・現在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年に向けては、エネルギー・資源使用量の削減と、単位エネルギー量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資源量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あたりの二酸化炭素排出量の削減を同時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に推進することが重要</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年以降は、さらなる取組みの推進を図るとともに、国と連携し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CO</a:t>
            </a:r>
            <a:r>
              <a:rPr lang="en-US" altLang="ja-JP" sz="1100" baseline="-100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の回収・有効利用などの脱炭素社会に向けた技術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革新・導入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により、削減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を加速することが重要</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角丸四角形 74"/>
          <p:cNvSpPr/>
          <p:nvPr/>
        </p:nvSpPr>
        <p:spPr>
          <a:xfrm>
            <a:off x="93264" y="624135"/>
            <a:ext cx="4199065" cy="4653771"/>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9" name="角丸四角形 78"/>
          <p:cNvSpPr/>
          <p:nvPr/>
        </p:nvSpPr>
        <p:spPr>
          <a:xfrm>
            <a:off x="98318" y="5378881"/>
            <a:ext cx="4211075"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itchFamily="50" charset="-128"/>
                <a:ea typeface="Meiryo UI" pitchFamily="50" charset="-128"/>
                <a:cs typeface="Meiryo UI" pitchFamily="50" charset="-128"/>
              </a:rPr>
              <a:t>第３章 </a:t>
            </a:r>
            <a:r>
              <a:rPr lang="en-US" altLang="ja-JP" sz="1400" b="1" dirty="0" smtClean="0">
                <a:latin typeface="Meiryo UI" pitchFamily="50" charset="-128"/>
                <a:ea typeface="Meiryo UI" pitchFamily="50" charset="-128"/>
                <a:cs typeface="Meiryo UI" pitchFamily="50" charset="-128"/>
              </a:rPr>
              <a:t>2030</a:t>
            </a:r>
            <a:r>
              <a:rPr lang="ja-JP" altLang="en-US" sz="1400" b="1" dirty="0" smtClean="0">
                <a:latin typeface="Meiryo UI" pitchFamily="50" charset="-128"/>
                <a:ea typeface="Meiryo UI" pitchFamily="50" charset="-128"/>
                <a:cs typeface="Meiryo UI" pitchFamily="50" charset="-128"/>
              </a:rPr>
              <a:t>年に向けて取り組む項目</a:t>
            </a:r>
            <a:endParaRPr lang="ja-JP" altLang="en-US" sz="1400" b="1" dirty="0">
              <a:latin typeface="Meiryo UI" pitchFamily="50" charset="-128"/>
              <a:ea typeface="Meiryo UI" pitchFamily="50" charset="-128"/>
              <a:cs typeface="Meiryo UI" pitchFamily="50" charset="-128"/>
            </a:endParaRPr>
          </a:p>
        </p:txBody>
      </p:sp>
      <p:sp>
        <p:nvSpPr>
          <p:cNvPr id="90" name="角丸四角形 89"/>
          <p:cNvSpPr/>
          <p:nvPr/>
        </p:nvSpPr>
        <p:spPr>
          <a:xfrm>
            <a:off x="8372488" y="5377160"/>
            <a:ext cx="4371461" cy="417103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7" name="角丸四角形 96"/>
          <p:cNvSpPr/>
          <p:nvPr/>
        </p:nvSpPr>
        <p:spPr>
          <a:xfrm>
            <a:off x="8388814" y="5393579"/>
            <a:ext cx="2361494"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anose="020B0604030504040204" pitchFamily="50" charset="-128"/>
                <a:ea typeface="Meiryo UI" panose="020B0604030504040204" pitchFamily="50" charset="-128"/>
              </a:rPr>
              <a:t>第４章 対策の推進体制</a:t>
            </a:r>
            <a:endParaRPr lang="ja-JP" altLang="en-US" sz="1400" b="1" dirty="0">
              <a:latin typeface="Meiryo UI" panose="020B0604030504040204" pitchFamily="50" charset="-128"/>
              <a:ea typeface="Meiryo UI" panose="020B0604030504040204" pitchFamily="50" charset="-128"/>
            </a:endParaRPr>
          </a:p>
        </p:txBody>
      </p:sp>
      <p:sp>
        <p:nvSpPr>
          <p:cNvPr id="39" name="正方形/長方形 38"/>
          <p:cNvSpPr/>
          <p:nvPr/>
        </p:nvSpPr>
        <p:spPr>
          <a:xfrm>
            <a:off x="4327343" y="2953477"/>
            <a:ext cx="5061746" cy="271869"/>
          </a:xfrm>
          <a:prstGeom prst="rect">
            <a:avLst/>
          </a:prstGeom>
        </p:spPr>
        <p:txBody>
          <a:bodyPr wrap="square">
            <a:spAutoFit/>
          </a:bodyPr>
          <a:lstStyle/>
          <a:p>
            <a:pPr>
              <a:lnSpc>
                <a:spcPts val="140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　</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年に向けた地球温暖化対策について</a:t>
            </a: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179594" y="75275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9068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654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正方形/長方形 56"/>
          <p:cNvSpPr/>
          <p:nvPr/>
        </p:nvSpPr>
        <p:spPr>
          <a:xfrm>
            <a:off x="4312568" y="1063677"/>
            <a:ext cx="5387727" cy="233397"/>
          </a:xfrm>
          <a:prstGeom prst="rect">
            <a:avLst/>
          </a:prstGeom>
        </p:spPr>
        <p:txBody>
          <a:bodyPr wrap="square">
            <a:spAutoFit/>
          </a:bodyPr>
          <a:lstStyle/>
          <a:p>
            <a:pPr>
              <a:lnSpc>
                <a:spcPts val="112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対策推進にあたっての基本的な考え方</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4329368" y="1253860"/>
            <a:ext cx="2287456" cy="276999"/>
          </a:xfrm>
          <a:prstGeom prst="rect">
            <a:avLst/>
          </a:prstGeom>
        </p:spPr>
        <p:txBody>
          <a:bodyPr wrap="square">
            <a:spAutoFit/>
          </a:bodyPr>
          <a:lstStyle/>
          <a:p>
            <a:pPr indent="-107950"/>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年のめざすべき将来像</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85190" y="1074575"/>
            <a:ext cx="3851282" cy="233397"/>
          </a:xfrm>
          <a:prstGeom prst="rect">
            <a:avLst/>
          </a:prstGeom>
        </p:spPr>
        <p:txBody>
          <a:bodyPr wrap="square">
            <a:spAutoFit/>
          </a:bodyPr>
          <a:lstStyle/>
          <a:p>
            <a:pPr>
              <a:lnSpc>
                <a:spcPts val="112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地球温暖化の現状</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正方形/長方形 62"/>
          <p:cNvSpPr/>
          <p:nvPr/>
        </p:nvSpPr>
        <p:spPr>
          <a:xfrm>
            <a:off x="59411" y="1279940"/>
            <a:ext cx="4167905" cy="434543"/>
          </a:xfrm>
          <a:prstGeom prst="rect">
            <a:avLst/>
          </a:prstGeom>
        </p:spPr>
        <p:txBody>
          <a:bodyPr wrap="square">
            <a:spAutoFit/>
          </a:bodyPr>
          <a:lstStyle/>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・人間活動は約１℃の地球温暖化をもたらしたと推定され、</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世紀末の世界の平均地上気温は最大</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℃上昇すると予測</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p:cNvSpPr/>
          <p:nvPr/>
        </p:nvSpPr>
        <p:spPr>
          <a:xfrm>
            <a:off x="4323749" y="3207616"/>
            <a:ext cx="5964959" cy="1349087"/>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年に向けた対策</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計画策定</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の基本的な考え方</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tabLst>
                <a:tab pos="4848225"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将来像を見通しつつ、万博のテーマである「いのち輝く未来社会」</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のためのア</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tabLst>
                <a:tab pos="4848225"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イデアが社会実装段階</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に移行し、</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実現に</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向けて対策を加速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べき重要</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時期</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・気候危機及び脱炭素化に</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認識が社会に根付くよう、意識改革・行動喚起</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・再生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可能エネルギーなど単位</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エネルギー量・資源量あたり</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100" baseline="-1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少なくなる選択を促進</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・既</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に現れている、もしくは将来影響が現れると予測される気候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変動影響に対する適応策を推進</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・コロナ危機と気候危機への取組みを両立する観点（グリーンリカバリー）</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70925" y="1858499"/>
            <a:ext cx="3851282" cy="233397"/>
          </a:xfrm>
          <a:prstGeom prst="rect">
            <a:avLst/>
          </a:prstGeom>
        </p:spPr>
        <p:txBody>
          <a:bodyPr wrap="square">
            <a:spAutoFit/>
          </a:bodyPr>
          <a:lstStyle/>
          <a:p>
            <a:pPr>
              <a:lnSpc>
                <a:spcPts val="112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地球温暖化対策の動向</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53120" y="2074523"/>
            <a:ext cx="4219860" cy="1987724"/>
          </a:xfrm>
          <a:prstGeom prst="rect">
            <a:avLst/>
          </a:prstGeom>
        </p:spPr>
        <p:txBody>
          <a:bodyPr wrap="square">
            <a:spAutoFit/>
          </a:bodyPr>
          <a:lstStyle/>
          <a:p>
            <a:pPr marL="163513" indent="-136525"/>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◆国際的動向</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・パリ協定が採択</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され、平均気温の上昇を２℃高い水準を十分下回るとともに、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℃に抑える努力を追求</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700"/>
              </a:lnSpc>
            </a:pP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◆国内の動向</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・「地球温暖化対策計画」を閣議決定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63513" indent="-1365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・気候変動適応法を制定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し、同法に基づく「気候変動適応計画」を閣議決定</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同年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「パリ協定に基づく成長戦略としての長期戦略」を閣議決定</a:t>
            </a:r>
            <a:r>
              <a:rPr lang="en-US" altLang="ja-JP"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年６月</a:t>
            </a:r>
            <a:r>
              <a:rPr lang="en-US" altLang="ja-JP"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・環境大臣が「気候危機」を宣言</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・首相が</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年温室効果ガス排出量実質ゼロを宣言</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3" name="角丸四角形 92"/>
          <p:cNvSpPr/>
          <p:nvPr/>
        </p:nvSpPr>
        <p:spPr>
          <a:xfrm>
            <a:off x="101879" y="633452"/>
            <a:ext cx="41832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itchFamily="50" charset="-128"/>
                <a:ea typeface="Meiryo UI" pitchFamily="50" charset="-128"/>
                <a:cs typeface="Meiryo UI" pitchFamily="50" charset="-128"/>
              </a:rPr>
              <a:t>第１章</a:t>
            </a:r>
            <a:r>
              <a:rPr lang="en-US" altLang="ja-JP" sz="1400" b="1" dirty="0" smtClean="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地球</a:t>
            </a:r>
            <a:r>
              <a:rPr lang="ja-JP" altLang="en-US" sz="1400" b="1" dirty="0">
                <a:latin typeface="Meiryo UI" pitchFamily="50" charset="-128"/>
                <a:ea typeface="Meiryo UI" pitchFamily="50" charset="-128"/>
                <a:cs typeface="Meiryo UI" pitchFamily="50" charset="-128"/>
              </a:rPr>
              <a:t>温暖化の現状と</a:t>
            </a:r>
            <a:r>
              <a:rPr lang="ja-JP" altLang="en-US" sz="1400" b="1" dirty="0" smtClean="0">
                <a:latin typeface="Meiryo UI" pitchFamily="50" charset="-128"/>
                <a:ea typeface="Meiryo UI" pitchFamily="50" charset="-128"/>
                <a:cs typeface="Meiryo UI" pitchFamily="50" charset="-128"/>
              </a:rPr>
              <a:t>動向</a:t>
            </a:r>
            <a:endParaRPr lang="ja-JP" altLang="en-US" sz="1400" b="1" dirty="0">
              <a:latin typeface="Meiryo UI" pitchFamily="50" charset="-128"/>
              <a:ea typeface="Meiryo UI" pitchFamily="50" charset="-128"/>
              <a:cs typeface="Meiryo UI" pitchFamily="50" charset="-128"/>
            </a:endParaRPr>
          </a:p>
        </p:txBody>
      </p:sp>
      <p:sp>
        <p:nvSpPr>
          <p:cNvPr id="99" name="角丸四角形 98"/>
          <p:cNvSpPr/>
          <p:nvPr/>
        </p:nvSpPr>
        <p:spPr>
          <a:xfrm>
            <a:off x="4367112" y="633452"/>
            <a:ext cx="460311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smtClean="0">
                <a:latin typeface="Meiryo UI" panose="020B0604030504040204" pitchFamily="50" charset="-128"/>
                <a:ea typeface="Meiryo UI" panose="020B0604030504040204" pitchFamily="50" charset="-128"/>
              </a:rPr>
              <a:t>第２章</a:t>
            </a:r>
            <a:r>
              <a:rPr lang="en-US" altLang="ja-JP" sz="1400" b="1" dirty="0" smtClean="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大阪府における今後の地球温暖化</a:t>
            </a:r>
            <a:r>
              <a:rPr lang="ja-JP" altLang="en-US" sz="1400" b="1" dirty="0" smtClean="0">
                <a:latin typeface="Meiryo UI" panose="020B0604030504040204" pitchFamily="50" charset="-128"/>
                <a:ea typeface="Meiryo UI" panose="020B0604030504040204" pitchFamily="50" charset="-128"/>
              </a:rPr>
              <a:t>対策</a:t>
            </a:r>
            <a:endParaRPr lang="ja-JP" altLang="en-US" sz="1400" b="1" dirty="0">
              <a:latin typeface="Meiryo UI" panose="020B0604030504040204" pitchFamily="50" charset="-128"/>
              <a:ea typeface="Meiryo UI" panose="020B0604030504040204" pitchFamily="50" charset="-128"/>
            </a:endParaRPr>
          </a:p>
        </p:txBody>
      </p:sp>
      <p:sp>
        <p:nvSpPr>
          <p:cNvPr id="67" name="角丸四角形 66"/>
          <p:cNvSpPr/>
          <p:nvPr/>
        </p:nvSpPr>
        <p:spPr>
          <a:xfrm>
            <a:off x="6616823" y="1326245"/>
            <a:ext cx="5040561" cy="397763"/>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gn="ct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2050</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へ</a:t>
            </a:r>
            <a:endParaRPr lang="en-US" altLang="ja-JP"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gn="ctr"/>
            <a:r>
              <a:rPr lang="en-US" altLang="ja-JP"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から世界へ、現在から未来</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へ　府民</a:t>
            </a:r>
            <a:r>
              <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がつくる暮らしやすい持続可能な脱炭素</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社会</a:t>
            </a:r>
            <a:r>
              <a:rPr lang="en-US" altLang="ja-JP"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4" name="正方形/長方形 73"/>
          <p:cNvSpPr/>
          <p:nvPr/>
        </p:nvSpPr>
        <p:spPr>
          <a:xfrm>
            <a:off x="9989399" y="4234763"/>
            <a:ext cx="2139406" cy="338554"/>
          </a:xfrm>
          <a:prstGeom prst="rect">
            <a:avLst/>
          </a:prstGeom>
        </p:spPr>
        <p:txBody>
          <a:bodyPr wrap="square">
            <a:spAutoFit/>
          </a:bodyPr>
          <a:lstStyle/>
          <a:p>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年二酸化炭素排出量実質ゼロに向けた</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アプローチ（概念図）</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76796" y="4162755"/>
            <a:ext cx="3851282" cy="233397"/>
          </a:xfrm>
          <a:prstGeom prst="rect">
            <a:avLst/>
          </a:prstGeom>
        </p:spPr>
        <p:txBody>
          <a:bodyPr wrap="square">
            <a:spAutoFit/>
          </a:bodyPr>
          <a:lstStyle/>
          <a:p>
            <a:pPr>
              <a:lnSpc>
                <a:spcPts val="112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大阪府域における地球温暖化の現状と対策</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正方形/長方形 79"/>
          <p:cNvSpPr/>
          <p:nvPr/>
        </p:nvSpPr>
        <p:spPr>
          <a:xfrm>
            <a:off x="67575" y="4395909"/>
            <a:ext cx="4167905" cy="630942"/>
          </a:xfrm>
          <a:prstGeom prst="rect">
            <a:avLst/>
          </a:prstGeom>
        </p:spPr>
        <p:txBody>
          <a:bodyPr wrap="square">
            <a:spAutoFit/>
          </a:bodyPr>
          <a:lstStyle/>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大阪の年平均気温は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世紀の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年間で約２℃上昇</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5,332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万トン。電気</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の排出係数による</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影響等により、</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年度比で約８％減少</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8359786" y="5808712"/>
            <a:ext cx="4367865" cy="1323439"/>
          </a:xfrm>
          <a:prstGeom prst="rect">
            <a:avLst/>
          </a:prstGeom>
          <a:noFill/>
          <a:ln>
            <a:noFill/>
          </a:ln>
        </p:spPr>
        <p:txBody>
          <a:bodyPr wrap="square" rtlCol="0">
            <a:spAutoFit/>
          </a:bodyPr>
          <a:lstStyle/>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・温暖化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対策部会において、毎年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、地球温暖化対策の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取組状況等について、点検・評価し、その結果をホームページ等により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5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都市・住宅・防災・産業振興</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などの他部局</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、関係機関等</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連携・協働して、</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気候変動に対する緩和策と適応</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策</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両輪で</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spc="-2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500"/>
              </a:lnSpc>
            </a:pPr>
            <a:endParaRPr lang="en-US" altLang="ja-JP" sz="1100" spc="-2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年の万博開催による社会情勢の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ほか、国の計画の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見直し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状況等を踏まえ、必要に応じて適宜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見直しを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正方形/長方形 80"/>
          <p:cNvSpPr/>
          <p:nvPr/>
        </p:nvSpPr>
        <p:spPr>
          <a:xfrm>
            <a:off x="4324273" y="4584576"/>
            <a:ext cx="3986604" cy="271869"/>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◆計画の期間</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4320188" y="4905920"/>
            <a:ext cx="2235716" cy="279103"/>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効果</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ガスの</a:t>
            </a:r>
            <a:r>
              <a:rPr lang="ja-JP" altLang="en-US" sz="1200"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削減目標</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789515" cy="475271"/>
            <a:chOff x="737" y="402"/>
            <a:chExt cx="13557"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地球温暖化対策実行</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計画（区域施策編）（案） </a:t>
              </a:r>
              <a:endParaRPr lang="ja-JP" altLang="en-US" sz="18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85"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4"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1739480" y="170554"/>
            <a:ext cx="1103842" cy="32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dirty="0" smtClean="0">
                <a:latin typeface="Meiryo UI" panose="020B0604030504040204" pitchFamily="50" charset="-128"/>
                <a:ea typeface="Meiryo UI" panose="020B0604030504040204" pitchFamily="50" charset="-128"/>
              </a:rPr>
              <a:t>大　阪　府</a:t>
            </a:r>
            <a:endParaRPr kumimoji="0" lang="ja-JP"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5" name="角丸四角形 94"/>
          <p:cNvSpPr/>
          <p:nvPr/>
        </p:nvSpPr>
        <p:spPr>
          <a:xfrm>
            <a:off x="6616823" y="4936246"/>
            <a:ext cx="5040561" cy="227504"/>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gn="ct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年度の府域の温室効果ガス排出量を</a:t>
            </a: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年度比</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で</a:t>
            </a: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削減</a:t>
            </a:r>
            <a:endParaRPr lang="ja-JP" altLang="en-US" sz="8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9EB149AD-D045-47C6-9623-93D64379E8EC}"/>
              </a:ext>
            </a:extLst>
          </p:cNvPr>
          <p:cNvSpPr/>
          <p:nvPr/>
        </p:nvSpPr>
        <p:spPr>
          <a:xfrm>
            <a:off x="88045" y="5766281"/>
            <a:ext cx="4267904" cy="3683060"/>
          </a:xfrm>
          <a:prstGeom prst="rect">
            <a:avLst/>
          </a:prstGeom>
        </p:spPr>
        <p:txBody>
          <a:bodyPr wrap="square">
            <a:spAutoFit/>
          </a:bodyPr>
          <a:lstStyle/>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取組項目１　あらゆる</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主体の意識改革・行動喚起</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・府民・事業者や市町村と気候危機であるとの認識を共有し、脱炭素化に向けて取組みを推進するための新たな場の創設</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・再生可能エネルギー電気の調達など府による率先行動</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・生産・流通段階での</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削減にも考慮した大阪産など地産地消の促進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・環境面だけでなく健康</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や</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快適性、レジリエンスの向上などのベネフィットにも訴求した</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ZEH</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の普及促進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取組項目２　事</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業者における脱炭素化に向けた取組促進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・温暖化防止条例に基づく大規模事業者に対する届出制度の強化による</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削減の</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・金融機関等と連携した</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ESG</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投資の活性化などを通じた事業者の脱炭素経営の促進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ZEB</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の普及拡大など建築物における環境配慮の推進　等</a:t>
            </a:r>
            <a:endPar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取組項目３　</a:t>
            </a:r>
            <a:r>
              <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200" b="1"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排出の少ないエネルギー</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再生可能</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エネル</a:t>
            </a: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ギー</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を含む</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の利用促進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・共同購入支援事業などによる太陽光発電設備等のさらなる設置促進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・府域外からの調達による再</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エネ</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電力の利用拡大</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排出の少ない電気の選択の促進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spc="-5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蓄電池、水素・燃料電池の研究開発支援及び導入促進　等</a:t>
            </a:r>
            <a:endParaRPr lang="ja-JP" altLang="en-US" sz="1100" kern="100" spc="-5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8" name="正方形/長方形 97">
            <a:extLst>
              <a:ext uri="{FF2B5EF4-FFF2-40B4-BE49-F238E27FC236}">
                <a16:creationId xmlns:a16="http://schemas.microsoft.com/office/drawing/2014/main" id="{9EB149AD-D045-47C6-9623-93D64379E8EC}"/>
              </a:ext>
            </a:extLst>
          </p:cNvPr>
          <p:cNvSpPr/>
          <p:nvPr/>
        </p:nvSpPr>
        <p:spPr>
          <a:xfrm>
            <a:off x="4327343" y="5760141"/>
            <a:ext cx="4016145" cy="3593291"/>
          </a:xfrm>
          <a:prstGeom prst="rect">
            <a:avLst/>
          </a:prstGeom>
        </p:spPr>
        <p:txBody>
          <a:bodyPr wrap="square">
            <a:spAutoFit/>
          </a:bodyPr>
          <a:lstStyle/>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取組項目４　輸送</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・移動における脱炭素化に向けた取組促進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ZEV</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を中心とした電動車の導入促進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・市町村</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や民間企業と連携し、効率的な移動に寄与する</a:t>
            </a:r>
            <a:r>
              <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AI</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オンデマンド交通などの新たなモビリティサービスの導入を</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促進</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・再配達削減の促進など貨物輸送効率の向上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取組項目５　資源</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循環の促進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・使い捨てプラスチックごみの排出抑制及び分別・リサイクルなど３</a:t>
            </a:r>
            <a:r>
              <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R</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等の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・優良取組事例の周知や商慣習の見直しなど食品関連事業者の取組誘導による食品</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ロスの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・フロンの適正な回収・処理の推進及び自然冷媒への代替促進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取組項目６　森林</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吸収・緑化等の推進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・森林環境譲与税等を活用した市町村による森林整備及び木材利用の促進のための技術的支援</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・都市公園の整備等によるみどりのネットワーク化　等</a:t>
            </a: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取組項目７　気候変動適応の推進等</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・大阪の地域特性を踏まえた暑さ</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対策の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・様々な分野における適応取組みのさらなる推進　等</a:t>
            </a:r>
            <a:endPar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3"/>
          <a:stretch>
            <a:fillRect/>
          </a:stretch>
        </p:blipFill>
        <p:spPr>
          <a:xfrm>
            <a:off x="9339649" y="1882627"/>
            <a:ext cx="3341934" cy="2332105"/>
          </a:xfrm>
          <a:prstGeom prst="rect">
            <a:avLst/>
          </a:prstGeom>
        </p:spPr>
      </p:pic>
      <p:grpSp>
        <p:nvGrpSpPr>
          <p:cNvPr id="4" name="グループ化 3"/>
          <p:cNvGrpSpPr/>
          <p:nvPr/>
        </p:nvGrpSpPr>
        <p:grpSpPr>
          <a:xfrm>
            <a:off x="5968752" y="46261"/>
            <a:ext cx="5407394" cy="460777"/>
            <a:chOff x="6029203" y="46261"/>
            <a:chExt cx="5407394" cy="460777"/>
          </a:xfrm>
        </p:grpSpPr>
        <p:pic>
          <p:nvPicPr>
            <p:cNvPr id="1026"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pic>
        <p:nvPicPr>
          <p:cNvPr id="3" name="図 2"/>
          <p:cNvPicPr>
            <a:picLocks noChangeAspect="1"/>
          </p:cNvPicPr>
          <p:nvPr/>
        </p:nvPicPr>
        <p:blipFill>
          <a:blip r:embed="rId16"/>
          <a:stretch>
            <a:fillRect/>
          </a:stretch>
        </p:blipFill>
        <p:spPr>
          <a:xfrm>
            <a:off x="8656784" y="7320880"/>
            <a:ext cx="3864696" cy="1621207"/>
          </a:xfrm>
          <a:prstGeom prst="rect">
            <a:avLst/>
          </a:prstGeom>
        </p:spPr>
      </p:pic>
      <p:sp>
        <p:nvSpPr>
          <p:cNvPr id="86" name="正方形/長方形 85"/>
          <p:cNvSpPr/>
          <p:nvPr/>
        </p:nvSpPr>
        <p:spPr>
          <a:xfrm>
            <a:off x="9659580" y="9040938"/>
            <a:ext cx="1853788" cy="215444"/>
          </a:xfrm>
          <a:prstGeom prst="rect">
            <a:avLst/>
          </a:prstGeom>
        </p:spPr>
        <p:txBody>
          <a:bodyPr wrap="square">
            <a:spAutoFit/>
          </a:bodyPr>
          <a:lstStyle/>
          <a:p>
            <a:pPr algn="ctr"/>
            <a:r>
              <a:rPr lang="ja-JP" altLang="ja-JP" sz="800" dirty="0">
                <a:latin typeface="Meiryo UI" panose="020B0604030504040204" pitchFamily="50" charset="-128"/>
                <a:ea typeface="Meiryo UI" panose="020B0604030504040204" pitchFamily="50" charset="-128"/>
              </a:rPr>
              <a:t>対策の推進体制の概念図</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1"/>
          <p:cNvSpPr txBox="1"/>
          <p:nvPr/>
        </p:nvSpPr>
        <p:spPr>
          <a:xfrm>
            <a:off x="11182200" y="558613"/>
            <a:ext cx="1440160" cy="307777"/>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400" dirty="0" smtClean="0">
                <a:latin typeface="Meiryo UI" panose="020B0604030504040204" pitchFamily="50" charset="-128"/>
                <a:ea typeface="Meiryo UI" panose="020B0604030504040204" pitchFamily="50" charset="-128"/>
              </a:rPr>
              <a:t>資料</a:t>
            </a:r>
            <a:r>
              <a:rPr kumimoji="1" lang="ja-JP" altLang="en-US" sz="1400" dirty="0" smtClean="0">
                <a:latin typeface="Meiryo UI" panose="020B0604030504040204" pitchFamily="50" charset="-128"/>
                <a:ea typeface="Meiryo UI" panose="020B0604030504040204" pitchFamily="50" charset="-128"/>
              </a:rPr>
              <a:t>３－３</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80386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1220</Words>
  <Application>Microsoft Office PowerPoint</Application>
  <PresentationFormat>A3 297x420 mm</PresentationFormat>
  <Paragraphs>84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2021-02-18T06:12:54Z</dcterms:modified>
</cp:coreProperties>
</file>