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0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7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 varScale="1">
        <p:scale>
          <a:sx n="46" d="100"/>
          <a:sy n="46" d="100"/>
        </p:scale>
        <p:origin x="1218" y="48"/>
      </p:cViewPr>
      <p:guideLst>
        <p:guide orient="horz" pos="3345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14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 1"/>
          <p:cNvSpPr txBox="1">
            <a:spLocks/>
          </p:cNvSpPr>
          <p:nvPr/>
        </p:nvSpPr>
        <p:spPr bwMode="auto">
          <a:xfrm>
            <a:off x="0" y="307712"/>
            <a:ext cx="15122525" cy="59110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おおさかスマートエネルギープラン（案）</a:t>
            </a:r>
            <a:r>
              <a:rPr lang="ja-JP" altLang="en-US" sz="18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～地域の社会変革で豊かな暮らしと競争力向上を実現～</a:t>
            </a:r>
          </a:p>
        </p:txBody>
      </p:sp>
      <p:sp>
        <p:nvSpPr>
          <p:cNvPr id="42" name="テキスト ボックス 41"/>
          <p:cNvSpPr txBox="1"/>
          <p:nvPr/>
        </p:nvSpPr>
        <p:spPr bwMode="auto">
          <a:xfrm>
            <a:off x="9874532" y="0"/>
            <a:ext cx="5156637" cy="307777"/>
          </a:xfrm>
          <a:prstGeom prst="rect">
            <a:avLst/>
          </a:prstGeom>
          <a:noFill/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en-US" altLang="ja-JP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大阪府・大阪市</a:t>
            </a:r>
            <a:endParaRPr lang="ja-JP" altLang="en-US" sz="1400" b="1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2" name="グループ化 131"/>
          <p:cNvGrpSpPr/>
          <p:nvPr/>
        </p:nvGrpSpPr>
        <p:grpSpPr>
          <a:xfrm>
            <a:off x="10819169" y="374624"/>
            <a:ext cx="4212000" cy="468000"/>
            <a:chOff x="10692000" y="396000"/>
            <a:chExt cx="4212000" cy="468000"/>
          </a:xfrm>
        </p:grpSpPr>
        <p:pic>
          <p:nvPicPr>
            <p:cNvPr id="133" name="図 1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2000" y="396000"/>
              <a:ext cx="468000" cy="468000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0000" y="396000"/>
              <a:ext cx="468000" cy="468000"/>
            </a:xfrm>
            <a:prstGeom prst="rect">
              <a:avLst/>
            </a:prstGeom>
          </p:spPr>
        </p:pic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28000" y="396000"/>
              <a:ext cx="468000" cy="468000"/>
            </a:xfrm>
            <a:prstGeom prst="rect">
              <a:avLst/>
            </a:prstGeom>
          </p:spPr>
        </p:pic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000" y="396000"/>
              <a:ext cx="468000" cy="468000"/>
            </a:xfrm>
            <a:prstGeom prst="rect">
              <a:avLst/>
            </a:prstGeom>
          </p:spPr>
        </p:pic>
        <p:pic>
          <p:nvPicPr>
            <p:cNvPr id="137" name="図 1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64000" y="396000"/>
              <a:ext cx="468000" cy="468000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2000" y="396000"/>
              <a:ext cx="468000" cy="468000"/>
            </a:xfrm>
            <a:prstGeom prst="rect">
              <a:avLst/>
            </a:prstGeom>
          </p:spPr>
        </p:pic>
        <p:pic>
          <p:nvPicPr>
            <p:cNvPr id="139" name="図 13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00000" y="396000"/>
              <a:ext cx="468000" cy="468000"/>
            </a:xfrm>
            <a:prstGeom prst="rect">
              <a:avLst/>
            </a:prstGeom>
          </p:spPr>
        </p:pic>
        <p:pic>
          <p:nvPicPr>
            <p:cNvPr id="140" name="図 13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68000" y="396000"/>
              <a:ext cx="468000" cy="468000"/>
            </a:xfrm>
            <a:prstGeom prst="rect">
              <a:avLst/>
            </a:prstGeom>
          </p:spPr>
        </p:pic>
        <p:pic>
          <p:nvPicPr>
            <p:cNvPr id="141" name="図 14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36000" y="396000"/>
              <a:ext cx="468000" cy="468000"/>
            </a:xfrm>
            <a:prstGeom prst="rect">
              <a:avLst/>
            </a:prstGeom>
          </p:spPr>
        </p:pic>
      </p:grpSp>
      <p:sp>
        <p:nvSpPr>
          <p:cNvPr id="55" name="正方形/長方形 54"/>
          <p:cNvSpPr/>
          <p:nvPr/>
        </p:nvSpPr>
        <p:spPr>
          <a:xfrm>
            <a:off x="82992" y="6505481"/>
            <a:ext cx="4767992" cy="41144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16000" rIns="90000" bIns="72000" anchor="t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原発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への依存度の低下</a:t>
            </a: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の脱炭素化・レジリエンス強化につながる分散型エネルギーシステム</a:t>
            </a: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サイドが主導する多様で柔軟性のあるエネルギー需給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endParaRPr lang="ja-JP" altLang="en-US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3920" y="7747276"/>
            <a:ext cx="4719545" cy="2862333"/>
          </a:xfrm>
          <a:prstGeom prst="rect">
            <a:avLst/>
          </a:prstGeom>
        </p:spPr>
      </p:pic>
      <p:sp>
        <p:nvSpPr>
          <p:cNvPr id="59" name="角丸四角形 58"/>
          <p:cNvSpPr/>
          <p:nvPr/>
        </p:nvSpPr>
        <p:spPr>
          <a:xfrm>
            <a:off x="5018809" y="7800477"/>
            <a:ext cx="10033853" cy="2819462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16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spcBef>
                <a:spcPts val="200"/>
              </a:spcBef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関係者と連携しながら、施策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・事業を検討し取組みを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市が共同で設置した「おおさかスマートエネルギーセンター」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を拠点として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様々な施策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展開。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spcBef>
                <a:spcPts val="200"/>
              </a:spcBef>
              <a:buFont typeface="Meiryo UI" panose="020B0604030504040204" pitchFamily="50" charset="-128"/>
              <a:buChar char="○"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市が実施するエネルギー関連の個別具体の施策・事業は、毎年度、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施策事業集（単年度アクションプログラム）を作成・公表。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プランの目標は、毎年度、進捗状況を把握・評価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各施策・事業については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、その取組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状況をサブ指標を含めて個別に把握し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毎年度、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サイクルにより進行管理。</a:t>
            </a: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国のエネルギー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基本計画の改定などエネルギー政策を取り巻く動向に合わせて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プランの期間中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にあっても、必要に応じて見直しを実施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0" name="図 5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29800" y="7899216"/>
            <a:ext cx="5182200" cy="2654033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39018" y="7976852"/>
            <a:ext cx="4938363" cy="2479353"/>
          </a:xfrm>
          <a:prstGeom prst="rect">
            <a:avLst/>
          </a:prstGeom>
        </p:spPr>
      </p:pic>
      <p:sp>
        <p:nvSpPr>
          <p:cNvPr id="68" name="正方形/長方形 67"/>
          <p:cNvSpPr/>
          <p:nvPr/>
        </p:nvSpPr>
        <p:spPr>
          <a:xfrm>
            <a:off x="82992" y="6354567"/>
            <a:ext cx="3314258" cy="291534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府市が目指す「新たなエネルギー社会」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29631" y="6695899"/>
            <a:ext cx="22886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「新たなエネルギー社会」の視点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82992" y="2168815"/>
            <a:ext cx="4767992" cy="41123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16000" rIns="90000" bIns="72000" anchor="t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20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東日本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大震災に伴う福島第一原子力発電所の事故を契機として、全国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点検後の原発の再稼働が困難となり、関西においても電力需給が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逼迫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など、府域の住民や事業者にも多大な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影響。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エネルギー政策は、国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やエネルギー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供給事業者任せにせず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、地方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公共団体が積極的に関与することが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おおさかエネルギー地産地消推進プラン」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を府市共同して策定し、エネルギー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の地産地消の推進を目的に、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年度までの具体的な導入目標を設定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様々な取組みを進めて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きた。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20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新たなエネルギー社会の構築」に向け、需要と供給の両面から対策を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進めていく必要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があるが、エネルギー需給を需要サイドから捉える視点を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重視し、需要サイドにおける取組みを推進する観点が極めて重要。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大阪の成長や安全・安心で安定した府民生活の実現。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温暖化対策との整合性の確保を図る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情勢等の変化等を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踏まえるとともに、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年（大阪・関西万博）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を中間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の目標年）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を見据える。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府民、民間事業者、市町村、エネルギー供給事業者等の各主体の役割分担を踏まえ、関係者がそれぞれの特性を活かし、連携して取り組む。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82992" y="2017902"/>
            <a:ext cx="2996758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Ⅰ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エネルギー政策の基本的な考え方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82994" y="977254"/>
            <a:ext cx="4767990" cy="9608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277200" rIns="90000" bIns="72000" anchor="t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大阪の成長や府民の安全・安心な暮らしを実現する、脱炭素化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時代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エネルギー社会」の構築を先導していく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に大阪府・大阪市が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一体となって実施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すべきエネルギー関連の取組みの方向性を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29600" y="7564413"/>
            <a:ext cx="2463121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の将来像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018809" y="7656476"/>
            <a:ext cx="2813184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Ⅵ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エネルギー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政策の効果的な推進</a:t>
            </a:r>
          </a:p>
        </p:txBody>
      </p:sp>
      <p:sp>
        <p:nvSpPr>
          <p:cNvPr id="75" name="角丸四角形 74"/>
          <p:cNvSpPr/>
          <p:nvPr/>
        </p:nvSpPr>
        <p:spPr>
          <a:xfrm>
            <a:off x="5065200" y="7992000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推進体制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133920" y="2361515"/>
            <a:ext cx="6090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経過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29631" y="4082719"/>
            <a:ext cx="37459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大阪府・大阪市によるエネルギー政策の基本的な考え方</a:t>
            </a:r>
          </a:p>
        </p:txBody>
      </p:sp>
      <p:sp>
        <p:nvSpPr>
          <p:cNvPr id="78" name="角丸四角形 77"/>
          <p:cNvSpPr/>
          <p:nvPr/>
        </p:nvSpPr>
        <p:spPr>
          <a:xfrm>
            <a:off x="5065200" y="8903539"/>
            <a:ext cx="904645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進行管理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33920" y="1027590"/>
            <a:ext cx="6090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目的</a:t>
            </a:r>
          </a:p>
        </p:txBody>
      </p:sp>
      <p:sp>
        <p:nvSpPr>
          <p:cNvPr id="83" name="角丸四角形 82"/>
          <p:cNvSpPr/>
          <p:nvPr/>
        </p:nvSpPr>
        <p:spPr>
          <a:xfrm>
            <a:off x="10343274" y="1121465"/>
            <a:ext cx="4687896" cy="2614703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エネルギーの大消費地である大阪の特性を踏まえ、引き続きエネルギーの「地産地消」を推進するとともに、広域的な再生可能エネルギーの調達を促進。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・都市全体での熱も含めたエネルギー効率の向上を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年を見据えた地域の脱炭素化を推進するとともに、災害時等に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備えた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レジリエンス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の強化を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蓄電システムの活用を含め、需要サイドと供給サイドが一体になって柔軟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消費量や消費パターンをコントロールする取組みを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年大阪・関西万博の活用も意識しつつ、エネルギー関連産業を振興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ともに、大阪におけるあらゆる分野の企業の持続的成長を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禍により生じる社会変革を契機として、「グリーンリカバリー」の考え方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kumimoji="0" lang="en-US" altLang="ja-JP" sz="11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0" lang="en-US" altLang="ja-JP" sz="11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0" lang="ja-JP" altLang="en-US" sz="11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取り入れつつ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、これらの取組みを加速度的に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5018809" y="3976155"/>
            <a:ext cx="10033853" cy="3574853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16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の方向性の下、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対策の柱ごとに取組方針を示し、様々な施策・事業を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2" name="表 3">
            <a:extLst>
              <a:ext uri="{FF2B5EF4-FFF2-40B4-BE49-F238E27FC236}">
                <a16:creationId xmlns:a16="http://schemas.microsoft.com/office/drawing/2014/main" id="{D3AC21B0-8D69-4110-A4A1-CE2547582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76893"/>
              </p:ext>
            </p:extLst>
          </p:nvPr>
        </p:nvGraphicFramePr>
        <p:xfrm>
          <a:off x="5112000" y="4430056"/>
          <a:ext cx="9832725" cy="3047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79425">
                  <a:extLst>
                    <a:ext uri="{9D8B030D-6E8A-4147-A177-3AD203B41FA5}">
                      <a16:colId xmlns:a16="http://schemas.microsoft.com/office/drawing/2014/main" val="690973963"/>
                    </a:ext>
                  </a:extLst>
                </a:gridCol>
                <a:gridCol w="4448175">
                  <a:extLst>
                    <a:ext uri="{9D8B030D-6E8A-4147-A177-3AD203B41FA5}">
                      <a16:colId xmlns:a16="http://schemas.microsoft.com/office/drawing/2014/main" val="241573695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3085062157"/>
                    </a:ext>
                  </a:extLst>
                </a:gridCol>
              </a:tblGrid>
              <a:tr h="245137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</a:t>
                      </a:r>
                      <a:r>
                        <a:rPr kumimoji="1" lang="ja-JP" altLang="en-US" sz="1100" b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の柱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b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取組方針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</a:t>
                      </a:r>
                      <a:r>
                        <a:rPr kumimoji="1" lang="ja-JP" altLang="en-US" sz="11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ja-JP" altLang="en-US" sz="1100" b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93223"/>
                  </a:ext>
                </a:extLst>
              </a:tr>
              <a:tr h="57771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可能エネルギーの普及拡大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kumimoji="0" lang="ja-JP" altLang="en-US" sz="105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太陽光発電の普及促進に力点を置き、その他の再生可能エネルギーも含めて、特に地域で需給一体的に活用されるものの普及促進の取組みを</a:t>
                      </a:r>
                      <a:r>
                        <a:rPr kumimoji="0" lang="ja-JP" altLang="en-US" sz="1050" b="0" i="0" u="none" strike="noStrike" kern="1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推進。</a:t>
                      </a:r>
                      <a:endParaRPr kumimoji="0" lang="en-US" altLang="ja-JP" sz="105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kumimoji="0" lang="ja-JP" altLang="en-US" sz="105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府域における再生可能エネルギーの需要の創出に向けた取組みを推進。</a:t>
                      </a:r>
                      <a:endParaRPr kumimoji="0" lang="en-US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太陽光発電設備の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購入支援事業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・再生可能エネルギー電気を選択しやすい環境づくり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・庁舎における再生可能エネルギー電気の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調達　　　など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386490"/>
                  </a:ext>
                </a:extLst>
              </a:tr>
              <a:tr h="905096">
                <a:tc>
                  <a:txBody>
                    <a:bodyPr/>
                    <a:lstStyle/>
                    <a:p>
                      <a:pPr marL="180975" marR="0" lvl="0" indent="-180975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効率の向上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エネルギー使用量等の「見える化」を推進するとともに、省エネルギー機器･設備の導入促進、住宅・建築物の省エネルギー化、エネルギーの面的利用の促進の取組みを推進。</a:t>
                      </a:r>
                      <a:endParaRPr lang="en-US" altLang="ja-JP" sz="1050" b="0" u="none" kern="1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デジタル</a:t>
                      </a:r>
                      <a:r>
                        <a:rPr lang="ja-JP" altLang="en-US" sz="105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</a:t>
                      </a: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やナッジなどの行動科学の</a:t>
                      </a:r>
                      <a:r>
                        <a:rPr lang="ja-JP" altLang="en-US" sz="105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知見も活用し</a:t>
                      </a: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、豊かさを感じられる</a:t>
                      </a:r>
                      <a:r>
                        <a:rPr lang="en-US" altLang="ja-JP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省エネ型ライフスタイル･ビジネススタイル</a:t>
                      </a:r>
                      <a:r>
                        <a:rPr lang="ja-JP" altLang="en-US" sz="105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への転換に向けた取組みを</a:t>
                      </a: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推進。</a:t>
                      </a:r>
                      <a:endParaRPr lang="en-US" altLang="ja-JP" sz="105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・省エネ関連情報の収集・分析・発信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・中小企業の支援につながる省エネ施策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快適で健康にもいい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ZEH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ZEB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普及促進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・ナッジの知見の活用による省エネ啓発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・コロナ禍を受けた行動変容と相まった転換の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促進　　　など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14170"/>
                  </a:ext>
                </a:extLst>
              </a:tr>
              <a:tr h="74140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レジリエンスと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需給調整力の強化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地域の脱炭素化とも調和のとれる災害に強い自立・分散型エネルギーシステムの普及促進の取組みを推進。</a:t>
                      </a:r>
                      <a:endParaRPr lang="en-US" altLang="ja-JP" sz="1050" b="0" u="none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デマンドレスポンス（</a:t>
                      </a:r>
                      <a: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DR</a:t>
                      </a: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）やバーチャルパワープラント（</a:t>
                      </a:r>
                      <a: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VPP</a:t>
                      </a: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）など電力需給</a:t>
                      </a:r>
                      <a: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調整力</a:t>
                      </a:r>
                      <a:r>
                        <a:rPr lang="ja-JP" altLang="en-US" sz="1050" b="0" u="none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の強化に向けた取組みを</a:t>
                      </a: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促進。</a:t>
                      </a:r>
                      <a:endParaRPr lang="ja-JP" altLang="en-US" sz="1050" b="0" u="none" kern="100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・自立・分散型電源の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導入促進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災害停電時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電源の確保に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つながる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・需給調整に効率的な蓄電池等の普及促進　　　など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060953"/>
                  </a:ext>
                </a:extLst>
              </a:tr>
              <a:tr h="57771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関連産業の振興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分野の企業の持続的成長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イノベーションの創出環境を整備するなど、エネルギー関連産業の振興の</a:t>
                      </a:r>
                      <a:r>
                        <a:rPr lang="en-US" altLang="ja-JP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取組みを推進。</a:t>
                      </a:r>
                      <a:endParaRPr lang="en-US" altLang="ja-JP" sz="1050" b="0" u="none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事業活動を通じた脱炭素化を</a:t>
                      </a:r>
                      <a:r>
                        <a:rPr lang="ja-JP" altLang="en-US" sz="105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進める中</a:t>
                      </a: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小企業等</a:t>
                      </a:r>
                      <a:r>
                        <a:rPr lang="ja-JP" altLang="en-US" sz="105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の支援の取組みを</a:t>
                      </a: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推進。</a:t>
                      </a:r>
                      <a:endParaRPr lang="ja-JP" altLang="en-US" sz="105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・水素の利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活用の拡大に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・エネルギー関連技術開発の支援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先進的企業の事例・ノウハウの展開　　　など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53934"/>
                  </a:ext>
                </a:extLst>
              </a:tr>
            </a:tbl>
          </a:graphicData>
        </a:graphic>
      </p:graphicFrame>
      <p:sp>
        <p:nvSpPr>
          <p:cNvPr id="103" name="正方形/長方形 102"/>
          <p:cNvSpPr/>
          <p:nvPr/>
        </p:nvSpPr>
        <p:spPr>
          <a:xfrm>
            <a:off x="10343274" y="977254"/>
            <a:ext cx="1771233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Ⅳ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取組み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方向性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5018810" y="3834906"/>
            <a:ext cx="2994158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Ⅴ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対策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の柱と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施策・事業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の取組方針</a:t>
            </a:r>
          </a:p>
        </p:txBody>
      </p:sp>
      <p:sp>
        <p:nvSpPr>
          <p:cNvPr id="105" name="角丸四角形 104"/>
          <p:cNvSpPr/>
          <p:nvPr/>
        </p:nvSpPr>
        <p:spPr>
          <a:xfrm>
            <a:off x="5018810" y="1121466"/>
            <a:ext cx="5156638" cy="261470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16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95350" indent="-17145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大消費地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・大阪における再生可能エネルギーの利用率を倍増！</a:t>
            </a:r>
          </a:p>
          <a:p>
            <a:pPr marL="895350" indent="-17145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の成長につながるエネルギー効率の向上を実現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5018811" y="977254"/>
            <a:ext cx="1928847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Ⅲ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プランの期間と目標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5069999" y="1314000"/>
            <a:ext cx="1157899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プランの期間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5070000" y="1594800"/>
            <a:ext cx="629262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</a:t>
            </a:r>
          </a:p>
        </p:txBody>
      </p:sp>
      <p:sp>
        <p:nvSpPr>
          <p:cNvPr id="109" name="正方形/長方形 108"/>
          <p:cNvSpPr>
            <a:spLocks/>
          </p:cNvSpPr>
          <p:nvPr/>
        </p:nvSpPr>
        <p:spPr>
          <a:xfrm>
            <a:off x="8100000" y="2262700"/>
            <a:ext cx="1980000" cy="4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>
            <a:spLocks/>
          </p:cNvSpPr>
          <p:nvPr/>
        </p:nvSpPr>
        <p:spPr>
          <a:xfrm>
            <a:off x="8100000" y="2730700"/>
            <a:ext cx="1980000" cy="4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35%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>
            <a:spLocks/>
          </p:cNvSpPr>
          <p:nvPr/>
        </p:nvSpPr>
        <p:spPr>
          <a:xfrm>
            <a:off x="8100000" y="3198700"/>
            <a:ext cx="1980000" cy="4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40%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以上改善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二等辺三角形 111"/>
          <p:cNvSpPr>
            <a:spLocks/>
          </p:cNvSpPr>
          <p:nvPr/>
        </p:nvSpPr>
        <p:spPr>
          <a:xfrm rot="5400000">
            <a:off x="7794000" y="3360700"/>
            <a:ext cx="432000" cy="108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二等辺三角形 112"/>
          <p:cNvSpPr>
            <a:spLocks/>
          </p:cNvSpPr>
          <p:nvPr/>
        </p:nvSpPr>
        <p:spPr>
          <a:xfrm rot="5400000">
            <a:off x="7794000" y="2424700"/>
            <a:ext cx="432000" cy="108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二等辺三角形 113"/>
          <p:cNvSpPr>
            <a:spLocks/>
          </p:cNvSpPr>
          <p:nvPr/>
        </p:nvSpPr>
        <p:spPr>
          <a:xfrm rot="5400000">
            <a:off x="7794000" y="2892700"/>
            <a:ext cx="432000" cy="108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112000" y="2262700"/>
            <a:ext cx="280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noAutofit/>
          </a:bodyPr>
          <a:lstStyle/>
          <a:p>
            <a:pPr lvl="0" algn="ctr" defTabSz="457200">
              <a:lnSpc>
                <a:spcPts val="1600"/>
              </a:lnSpc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自立・分散型エネルギー導入量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（太陽光発電、燃料電池、廃棄物発電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等導入量）</a:t>
            </a:r>
            <a:endParaRPr kumimoji="0" lang="ja-JP" altLang="en-US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112000" y="2730700"/>
            <a:ext cx="280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noAutofit/>
          </a:bodyPr>
          <a:lstStyle/>
          <a:p>
            <a:pPr lvl="0" algn="ctr" defTabSz="457200">
              <a:lnSpc>
                <a:spcPts val="1600"/>
              </a:lnSpc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再エネ利用率</a:t>
            </a:r>
          </a:p>
          <a:p>
            <a:pPr lvl="0" algn="ctr" defTabSz="457200">
              <a:defRPr/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（電力需要量に占める再生</a:t>
            </a:r>
            <a:r>
              <a:rPr kumimoji="0" lang="ja-JP" altLang="en-US" sz="10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可能エネルギー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利用率）</a:t>
            </a:r>
            <a:endParaRPr kumimoji="0" lang="ja-JP" altLang="en-US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112000" y="3198700"/>
            <a:ext cx="280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noAutofit/>
          </a:bodyPr>
          <a:lstStyle/>
          <a:p>
            <a:pPr lvl="0" algn="ctr" defTabSz="457200">
              <a:lnSpc>
                <a:spcPts val="1600"/>
              </a:lnSpc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エネルギー利用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効率</a:t>
            </a:r>
          </a:p>
          <a:p>
            <a:pPr lvl="0" algn="ctr" defTabSz="457200">
              <a:defRPr/>
            </a:pPr>
            <a:r>
              <a:rPr kumimoji="0" lang="ja-JP" altLang="en-US" sz="10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府内総生産あたりのエネルギー消費量）</a:t>
            </a:r>
            <a:endParaRPr kumimoji="0" lang="ja-JP" altLang="en-US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18" name="正方形/長方形 117"/>
          <p:cNvSpPr>
            <a:spLocks/>
          </p:cNvSpPr>
          <p:nvPr/>
        </p:nvSpPr>
        <p:spPr>
          <a:xfrm>
            <a:off x="8100000" y="2064700"/>
            <a:ext cx="1980000" cy="180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lIns="72000" tIns="36000" rIns="72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年度目標値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1"/>
          <p:cNvSpPr txBox="1"/>
          <p:nvPr/>
        </p:nvSpPr>
        <p:spPr>
          <a:xfrm>
            <a:off x="11287169" y="47737"/>
            <a:ext cx="144016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３－２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0B924-8ECC-49DA-B303-33840336C203}">
  <ds:schemaRefs>
    <ds:schemaRef ds:uri="http://purl.org/dc/elements/1.1/"/>
    <ds:schemaRef ds:uri="http://schemas.microsoft.com/office/2006/documentManagement/types"/>
    <ds:schemaRef ds:uri="79a6af1d-7af9-4c8d-b2df-d41fbfc10dd0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1340</Words>
  <Application>Microsoft Office PowerPoint</Application>
  <PresentationFormat>ユーザー設定</PresentationFormat>
  <Paragraphs>99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上林　建貴</cp:lastModifiedBy>
  <cp:revision>2</cp:revision>
  <cp:lastPrinted>2021-01-06T00:36:25Z</cp:lastPrinted>
  <dcterms:modified xsi:type="dcterms:W3CDTF">2021-02-18T06:12:22Z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