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0"/>
  </p:notesMasterIdLst>
  <p:sldIdLst>
    <p:sldId id="460" r:id="rId2"/>
    <p:sldId id="284" r:id="rId3"/>
    <p:sldId id="404" r:id="rId4"/>
    <p:sldId id="578" r:id="rId5"/>
    <p:sldId id="586" r:id="rId6"/>
    <p:sldId id="587" r:id="rId7"/>
    <p:sldId id="588" r:id="rId8"/>
    <p:sldId id="584" r:id="rId9"/>
  </p:sldIdLst>
  <p:sldSz cx="9144000" cy="72009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31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4D4D4D"/>
    <a:srgbClr val="000000"/>
    <a:srgbClr val="0070C0"/>
    <a:srgbClr val="FFC69F"/>
    <a:srgbClr val="FFDCC5"/>
    <a:srgbClr val="FFFF66"/>
    <a:srgbClr val="E2F1FA"/>
    <a:srgbClr val="FF66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0" autoAdjust="0"/>
    <p:restoredTop sz="94424" autoAdjust="0"/>
  </p:normalViewPr>
  <p:slideViewPr>
    <p:cSldViewPr snapToGrid="0" showGuides="1">
      <p:cViewPr varScale="1">
        <p:scale>
          <a:sx n="71" d="100"/>
          <a:sy n="71" d="100"/>
        </p:scale>
        <p:origin x="1428" y="66"/>
      </p:cViewPr>
      <p:guideLst>
        <p:guide orient="horz" pos="263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3046274769239768E-2"/>
          <c:y val="1.7093443016356097E-2"/>
          <c:w val="0.88848071585871358"/>
          <c:h val="0.92230362972921065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需給実績!$A$4:$A$95</c:f>
              <c:numCache>
                <c:formatCode>m"月"d"日"</c:formatCode>
                <c:ptCount val="92"/>
                <c:pt idx="0">
                  <c:v>42917</c:v>
                </c:pt>
                <c:pt idx="1">
                  <c:v>42918</c:v>
                </c:pt>
                <c:pt idx="2">
                  <c:v>42919</c:v>
                </c:pt>
                <c:pt idx="3">
                  <c:v>42920</c:v>
                </c:pt>
                <c:pt idx="4">
                  <c:v>42921</c:v>
                </c:pt>
                <c:pt idx="5">
                  <c:v>42922</c:v>
                </c:pt>
                <c:pt idx="6">
                  <c:v>42923</c:v>
                </c:pt>
                <c:pt idx="7">
                  <c:v>42924</c:v>
                </c:pt>
                <c:pt idx="8">
                  <c:v>42925</c:v>
                </c:pt>
                <c:pt idx="9">
                  <c:v>42926</c:v>
                </c:pt>
                <c:pt idx="10">
                  <c:v>42927</c:v>
                </c:pt>
                <c:pt idx="11">
                  <c:v>42928</c:v>
                </c:pt>
                <c:pt idx="12">
                  <c:v>42929</c:v>
                </c:pt>
                <c:pt idx="13">
                  <c:v>42930</c:v>
                </c:pt>
                <c:pt idx="14">
                  <c:v>42931</c:v>
                </c:pt>
                <c:pt idx="15">
                  <c:v>42932</c:v>
                </c:pt>
                <c:pt idx="16">
                  <c:v>42933</c:v>
                </c:pt>
                <c:pt idx="17">
                  <c:v>42934</c:v>
                </c:pt>
                <c:pt idx="18">
                  <c:v>42935</c:v>
                </c:pt>
                <c:pt idx="19">
                  <c:v>42936</c:v>
                </c:pt>
                <c:pt idx="20">
                  <c:v>42937</c:v>
                </c:pt>
                <c:pt idx="21">
                  <c:v>42938</c:v>
                </c:pt>
                <c:pt idx="22">
                  <c:v>42939</c:v>
                </c:pt>
                <c:pt idx="23">
                  <c:v>42940</c:v>
                </c:pt>
                <c:pt idx="24">
                  <c:v>42941</c:v>
                </c:pt>
                <c:pt idx="25">
                  <c:v>42942</c:v>
                </c:pt>
                <c:pt idx="26">
                  <c:v>42943</c:v>
                </c:pt>
                <c:pt idx="27">
                  <c:v>42944</c:v>
                </c:pt>
                <c:pt idx="28">
                  <c:v>42945</c:v>
                </c:pt>
                <c:pt idx="29">
                  <c:v>42946</c:v>
                </c:pt>
                <c:pt idx="30">
                  <c:v>42947</c:v>
                </c:pt>
                <c:pt idx="31">
                  <c:v>42948</c:v>
                </c:pt>
                <c:pt idx="32">
                  <c:v>42949</c:v>
                </c:pt>
                <c:pt idx="33">
                  <c:v>42950</c:v>
                </c:pt>
                <c:pt idx="34">
                  <c:v>42951</c:v>
                </c:pt>
                <c:pt idx="35">
                  <c:v>42952</c:v>
                </c:pt>
                <c:pt idx="36">
                  <c:v>42953</c:v>
                </c:pt>
                <c:pt idx="37">
                  <c:v>42954</c:v>
                </c:pt>
                <c:pt idx="38">
                  <c:v>42955</c:v>
                </c:pt>
                <c:pt idx="39">
                  <c:v>42956</c:v>
                </c:pt>
                <c:pt idx="40">
                  <c:v>42957</c:v>
                </c:pt>
                <c:pt idx="41">
                  <c:v>42958</c:v>
                </c:pt>
                <c:pt idx="42">
                  <c:v>42959</c:v>
                </c:pt>
                <c:pt idx="43">
                  <c:v>42960</c:v>
                </c:pt>
                <c:pt idx="44">
                  <c:v>42961</c:v>
                </c:pt>
                <c:pt idx="45">
                  <c:v>42962</c:v>
                </c:pt>
                <c:pt idx="46">
                  <c:v>42963</c:v>
                </c:pt>
                <c:pt idx="47">
                  <c:v>42964</c:v>
                </c:pt>
                <c:pt idx="48">
                  <c:v>42965</c:v>
                </c:pt>
                <c:pt idx="49">
                  <c:v>42966</c:v>
                </c:pt>
                <c:pt idx="50">
                  <c:v>42967</c:v>
                </c:pt>
                <c:pt idx="51">
                  <c:v>42968</c:v>
                </c:pt>
                <c:pt idx="52">
                  <c:v>42969</c:v>
                </c:pt>
                <c:pt idx="53">
                  <c:v>42970</c:v>
                </c:pt>
                <c:pt idx="54">
                  <c:v>42971</c:v>
                </c:pt>
                <c:pt idx="55">
                  <c:v>42972</c:v>
                </c:pt>
                <c:pt idx="56">
                  <c:v>42973</c:v>
                </c:pt>
                <c:pt idx="57">
                  <c:v>42974</c:v>
                </c:pt>
                <c:pt idx="58">
                  <c:v>42975</c:v>
                </c:pt>
                <c:pt idx="59">
                  <c:v>42976</c:v>
                </c:pt>
                <c:pt idx="60">
                  <c:v>42977</c:v>
                </c:pt>
                <c:pt idx="61">
                  <c:v>42978</c:v>
                </c:pt>
                <c:pt idx="62">
                  <c:v>42979</c:v>
                </c:pt>
                <c:pt idx="63">
                  <c:v>42980</c:v>
                </c:pt>
                <c:pt idx="64">
                  <c:v>42981</c:v>
                </c:pt>
                <c:pt idx="65">
                  <c:v>42982</c:v>
                </c:pt>
                <c:pt idx="66">
                  <c:v>42983</c:v>
                </c:pt>
                <c:pt idx="67">
                  <c:v>42984</c:v>
                </c:pt>
                <c:pt idx="68">
                  <c:v>42985</c:v>
                </c:pt>
                <c:pt idx="69">
                  <c:v>42986</c:v>
                </c:pt>
                <c:pt idx="70">
                  <c:v>42987</c:v>
                </c:pt>
                <c:pt idx="71">
                  <c:v>42988</c:v>
                </c:pt>
                <c:pt idx="72">
                  <c:v>42989</c:v>
                </c:pt>
                <c:pt idx="73">
                  <c:v>42990</c:v>
                </c:pt>
                <c:pt idx="74">
                  <c:v>42991</c:v>
                </c:pt>
                <c:pt idx="75">
                  <c:v>42992</c:v>
                </c:pt>
                <c:pt idx="76">
                  <c:v>42993</c:v>
                </c:pt>
                <c:pt idx="77">
                  <c:v>42994</c:v>
                </c:pt>
                <c:pt idx="78">
                  <c:v>42995</c:v>
                </c:pt>
                <c:pt idx="79">
                  <c:v>42996</c:v>
                </c:pt>
                <c:pt idx="80">
                  <c:v>42997</c:v>
                </c:pt>
                <c:pt idx="81">
                  <c:v>42998</c:v>
                </c:pt>
                <c:pt idx="82">
                  <c:v>42999</c:v>
                </c:pt>
                <c:pt idx="83">
                  <c:v>43000</c:v>
                </c:pt>
                <c:pt idx="84">
                  <c:v>43001</c:v>
                </c:pt>
                <c:pt idx="85">
                  <c:v>43002</c:v>
                </c:pt>
                <c:pt idx="86">
                  <c:v>43003</c:v>
                </c:pt>
                <c:pt idx="87">
                  <c:v>43004</c:v>
                </c:pt>
                <c:pt idx="88">
                  <c:v>43005</c:v>
                </c:pt>
                <c:pt idx="89">
                  <c:v>43006</c:v>
                </c:pt>
                <c:pt idx="90">
                  <c:v>43007</c:v>
                </c:pt>
                <c:pt idx="91">
                  <c:v>43008</c:v>
                </c:pt>
              </c:numCache>
            </c:numRef>
          </c:cat>
          <c:val>
            <c:numRef>
              <c:f>需給実績!$E$4:$E$95</c:f>
              <c:numCache>
                <c:formatCode>#,##0_);[Red]\(#,##0\)</c:formatCode>
                <c:ptCount val="92"/>
                <c:pt idx="0">
                  <c:v>1898.2</c:v>
                </c:pt>
                <c:pt idx="1">
                  <c:v>2403.1999999999998</c:v>
                </c:pt>
                <c:pt idx="2">
                  <c:v>2303.9</c:v>
                </c:pt>
                <c:pt idx="3">
                  <c:v>2220.9</c:v>
                </c:pt>
                <c:pt idx="4">
                  <c:v>2155</c:v>
                </c:pt>
                <c:pt idx="5">
                  <c:v>2038</c:v>
                </c:pt>
                <c:pt idx="6">
                  <c:v>1741.2</c:v>
                </c:pt>
                <c:pt idx="7">
                  <c:v>1779.3</c:v>
                </c:pt>
                <c:pt idx="8">
                  <c:v>2360.8000000000002</c:v>
                </c:pt>
                <c:pt idx="9">
                  <c:v>2415.6</c:v>
                </c:pt>
                <c:pt idx="10">
                  <c:v>2408.9</c:v>
                </c:pt>
                <c:pt idx="11">
                  <c:v>2400.9</c:v>
                </c:pt>
                <c:pt idx="12">
                  <c:v>2537.5</c:v>
                </c:pt>
                <c:pt idx="13">
                  <c:v>2339.5</c:v>
                </c:pt>
                <c:pt idx="14">
                  <c:v>2174.9</c:v>
                </c:pt>
                <c:pt idx="15">
                  <c:v>2393</c:v>
                </c:pt>
                <c:pt idx="16">
                  <c:v>2767.1</c:v>
                </c:pt>
                <c:pt idx="17">
                  <c:v>2855.7</c:v>
                </c:pt>
                <c:pt idx="18">
                  <c:v>2865</c:v>
                </c:pt>
                <c:pt idx="19">
                  <c:v>2828.7</c:v>
                </c:pt>
                <c:pt idx="20">
                  <c:v>2401.1</c:v>
                </c:pt>
                <c:pt idx="21">
                  <c:v>2226.9</c:v>
                </c:pt>
                <c:pt idx="22">
                  <c:v>2852</c:v>
                </c:pt>
                <c:pt idx="23">
                  <c:v>2839</c:v>
                </c:pt>
                <c:pt idx="24">
                  <c:v>2764.6</c:v>
                </c:pt>
                <c:pt idx="25">
                  <c:v>2810.4</c:v>
                </c:pt>
                <c:pt idx="26">
                  <c:v>2604.6999999999998</c:v>
                </c:pt>
                <c:pt idx="27">
                  <c:v>2016.9</c:v>
                </c:pt>
                <c:pt idx="28">
                  <c:v>1879.5</c:v>
                </c:pt>
                <c:pt idx="29">
                  <c:v>2527.1</c:v>
                </c:pt>
                <c:pt idx="30">
                  <c:v>2645</c:v>
                </c:pt>
                <c:pt idx="31">
                  <c:v>2670.3</c:v>
                </c:pt>
                <c:pt idx="32">
                  <c:v>2744.5</c:v>
                </c:pt>
                <c:pt idx="33">
                  <c:v>2793.5</c:v>
                </c:pt>
                <c:pt idx="34">
                  <c:v>2359</c:v>
                </c:pt>
                <c:pt idx="35">
                  <c:v>2289.6</c:v>
                </c:pt>
                <c:pt idx="36">
                  <c:v>2801.5</c:v>
                </c:pt>
                <c:pt idx="37">
                  <c:v>2598.6</c:v>
                </c:pt>
                <c:pt idx="38">
                  <c:v>2330.1999999999998</c:v>
                </c:pt>
                <c:pt idx="39">
                  <c:v>2389.1</c:v>
                </c:pt>
                <c:pt idx="40">
                  <c:v>2438.1</c:v>
                </c:pt>
                <c:pt idx="41">
                  <c:v>2132.6999999999998</c:v>
                </c:pt>
                <c:pt idx="42">
                  <c:v>2055.4</c:v>
                </c:pt>
                <c:pt idx="43">
                  <c:v>2167.1999999999998</c:v>
                </c:pt>
                <c:pt idx="44">
                  <c:v>2114.3000000000002</c:v>
                </c:pt>
                <c:pt idx="45">
                  <c:v>1945.7</c:v>
                </c:pt>
                <c:pt idx="46">
                  <c:v>2120.5</c:v>
                </c:pt>
                <c:pt idx="47">
                  <c:v>1966.2</c:v>
                </c:pt>
                <c:pt idx="48">
                  <c:v>1825.5</c:v>
                </c:pt>
                <c:pt idx="49">
                  <c:v>1759.1</c:v>
                </c:pt>
                <c:pt idx="50">
                  <c:v>2370.4</c:v>
                </c:pt>
                <c:pt idx="51">
                  <c:v>2591.1</c:v>
                </c:pt>
                <c:pt idx="52">
                  <c:v>2698.6</c:v>
                </c:pt>
                <c:pt idx="53">
                  <c:v>2573</c:v>
                </c:pt>
                <c:pt idx="54">
                  <c:v>2546.3000000000002</c:v>
                </c:pt>
                <c:pt idx="55">
                  <c:v>2247.3000000000002</c:v>
                </c:pt>
                <c:pt idx="56">
                  <c:v>2128.8000000000002</c:v>
                </c:pt>
                <c:pt idx="57">
                  <c:v>2642.8</c:v>
                </c:pt>
                <c:pt idx="58">
                  <c:v>2542.1</c:v>
                </c:pt>
                <c:pt idx="59">
                  <c:v>2639.8</c:v>
                </c:pt>
                <c:pt idx="60">
                  <c:v>2583.9</c:v>
                </c:pt>
                <c:pt idx="61">
                  <c:v>2574.3000000000002</c:v>
                </c:pt>
                <c:pt idx="62">
                  <c:v>1868.2</c:v>
                </c:pt>
                <c:pt idx="63">
                  <c:v>1778</c:v>
                </c:pt>
                <c:pt idx="64">
                  <c:v>2400.4</c:v>
                </c:pt>
                <c:pt idx="65">
                  <c:v>1970.5</c:v>
                </c:pt>
                <c:pt idx="66">
                  <c:v>2202.1</c:v>
                </c:pt>
                <c:pt idx="67">
                  <c:v>2151.4</c:v>
                </c:pt>
                <c:pt idx="68">
                  <c:v>2230.1</c:v>
                </c:pt>
                <c:pt idx="69">
                  <c:v>1699.2</c:v>
                </c:pt>
                <c:pt idx="70">
                  <c:v>1694.4</c:v>
                </c:pt>
                <c:pt idx="71">
                  <c:v>2017.9</c:v>
                </c:pt>
                <c:pt idx="72">
                  <c:v>1986.5</c:v>
                </c:pt>
                <c:pt idx="73">
                  <c:v>1918</c:v>
                </c:pt>
                <c:pt idx="74">
                  <c:v>1952.4</c:v>
                </c:pt>
                <c:pt idx="75">
                  <c:v>1964.2</c:v>
                </c:pt>
                <c:pt idx="76">
                  <c:v>1733.2</c:v>
                </c:pt>
                <c:pt idx="77">
                  <c:v>1781.5</c:v>
                </c:pt>
                <c:pt idx="78">
                  <c:v>1813.8</c:v>
                </c:pt>
                <c:pt idx="79">
                  <c:v>2078</c:v>
                </c:pt>
                <c:pt idx="80">
                  <c:v>2050.5</c:v>
                </c:pt>
                <c:pt idx="81">
                  <c:v>1875.3</c:v>
                </c:pt>
                <c:pt idx="82">
                  <c:v>1962.6</c:v>
                </c:pt>
                <c:pt idx="83">
                  <c:v>1790</c:v>
                </c:pt>
                <c:pt idx="84">
                  <c:v>1595.6</c:v>
                </c:pt>
                <c:pt idx="85">
                  <c:v>1711</c:v>
                </c:pt>
                <c:pt idx="86">
                  <c:v>1824.8</c:v>
                </c:pt>
                <c:pt idx="87">
                  <c:v>1819.4</c:v>
                </c:pt>
                <c:pt idx="88">
                  <c:v>1798.7</c:v>
                </c:pt>
                <c:pt idx="89">
                  <c:v>1794.8</c:v>
                </c:pt>
                <c:pt idx="90">
                  <c:v>1608.5</c:v>
                </c:pt>
                <c:pt idx="91">
                  <c:v>1382.3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B7-46E9-82B7-00944B6C0E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398384"/>
        <c:axId val="57398776"/>
      </c:barChart>
      <c:lineChart>
        <c:grouping val="standard"/>
        <c:varyColors val="0"/>
        <c:ser>
          <c:idx val="0"/>
          <c:order val="1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需給実績!$A$4:$A$95</c:f>
              <c:numCache>
                <c:formatCode>m"月"d"日"</c:formatCode>
                <c:ptCount val="92"/>
                <c:pt idx="0">
                  <c:v>42917</c:v>
                </c:pt>
                <c:pt idx="1">
                  <c:v>42918</c:v>
                </c:pt>
                <c:pt idx="2">
                  <c:v>42919</c:v>
                </c:pt>
                <c:pt idx="3">
                  <c:v>42920</c:v>
                </c:pt>
                <c:pt idx="4">
                  <c:v>42921</c:v>
                </c:pt>
                <c:pt idx="5">
                  <c:v>42922</c:v>
                </c:pt>
                <c:pt idx="6">
                  <c:v>42923</c:v>
                </c:pt>
                <c:pt idx="7">
                  <c:v>42924</c:v>
                </c:pt>
                <c:pt idx="8">
                  <c:v>42925</c:v>
                </c:pt>
                <c:pt idx="9">
                  <c:v>42926</c:v>
                </c:pt>
                <c:pt idx="10">
                  <c:v>42927</c:v>
                </c:pt>
                <c:pt idx="11">
                  <c:v>42928</c:v>
                </c:pt>
                <c:pt idx="12">
                  <c:v>42929</c:v>
                </c:pt>
                <c:pt idx="13">
                  <c:v>42930</c:v>
                </c:pt>
                <c:pt idx="14">
                  <c:v>42931</c:v>
                </c:pt>
                <c:pt idx="15">
                  <c:v>42932</c:v>
                </c:pt>
                <c:pt idx="16">
                  <c:v>42933</c:v>
                </c:pt>
                <c:pt idx="17">
                  <c:v>42934</c:v>
                </c:pt>
                <c:pt idx="18">
                  <c:v>42935</c:v>
                </c:pt>
                <c:pt idx="19">
                  <c:v>42936</c:v>
                </c:pt>
                <c:pt idx="20">
                  <c:v>42937</c:v>
                </c:pt>
                <c:pt idx="21">
                  <c:v>42938</c:v>
                </c:pt>
                <c:pt idx="22">
                  <c:v>42939</c:v>
                </c:pt>
                <c:pt idx="23">
                  <c:v>42940</c:v>
                </c:pt>
                <c:pt idx="24">
                  <c:v>42941</c:v>
                </c:pt>
                <c:pt idx="25">
                  <c:v>42942</c:v>
                </c:pt>
                <c:pt idx="26">
                  <c:v>42943</c:v>
                </c:pt>
                <c:pt idx="27">
                  <c:v>42944</c:v>
                </c:pt>
                <c:pt idx="28">
                  <c:v>42945</c:v>
                </c:pt>
                <c:pt idx="29">
                  <c:v>42946</c:v>
                </c:pt>
                <c:pt idx="30">
                  <c:v>42947</c:v>
                </c:pt>
                <c:pt idx="31">
                  <c:v>42948</c:v>
                </c:pt>
                <c:pt idx="32">
                  <c:v>42949</c:v>
                </c:pt>
                <c:pt idx="33">
                  <c:v>42950</c:v>
                </c:pt>
                <c:pt idx="34">
                  <c:v>42951</c:v>
                </c:pt>
                <c:pt idx="35">
                  <c:v>42952</c:v>
                </c:pt>
                <c:pt idx="36">
                  <c:v>42953</c:v>
                </c:pt>
                <c:pt idx="37">
                  <c:v>42954</c:v>
                </c:pt>
                <c:pt idx="38">
                  <c:v>42955</c:v>
                </c:pt>
                <c:pt idx="39">
                  <c:v>42956</c:v>
                </c:pt>
                <c:pt idx="40">
                  <c:v>42957</c:v>
                </c:pt>
                <c:pt idx="41">
                  <c:v>42958</c:v>
                </c:pt>
                <c:pt idx="42">
                  <c:v>42959</c:v>
                </c:pt>
                <c:pt idx="43">
                  <c:v>42960</c:v>
                </c:pt>
                <c:pt idx="44">
                  <c:v>42961</c:v>
                </c:pt>
                <c:pt idx="45">
                  <c:v>42962</c:v>
                </c:pt>
                <c:pt idx="46">
                  <c:v>42963</c:v>
                </c:pt>
                <c:pt idx="47">
                  <c:v>42964</c:v>
                </c:pt>
                <c:pt idx="48">
                  <c:v>42965</c:v>
                </c:pt>
                <c:pt idx="49">
                  <c:v>42966</c:v>
                </c:pt>
                <c:pt idx="50">
                  <c:v>42967</c:v>
                </c:pt>
                <c:pt idx="51">
                  <c:v>42968</c:v>
                </c:pt>
                <c:pt idx="52">
                  <c:v>42969</c:v>
                </c:pt>
                <c:pt idx="53">
                  <c:v>42970</c:v>
                </c:pt>
                <c:pt idx="54">
                  <c:v>42971</c:v>
                </c:pt>
                <c:pt idx="55">
                  <c:v>42972</c:v>
                </c:pt>
                <c:pt idx="56">
                  <c:v>42973</c:v>
                </c:pt>
                <c:pt idx="57">
                  <c:v>42974</c:v>
                </c:pt>
                <c:pt idx="58">
                  <c:v>42975</c:v>
                </c:pt>
                <c:pt idx="59">
                  <c:v>42976</c:v>
                </c:pt>
                <c:pt idx="60">
                  <c:v>42977</c:v>
                </c:pt>
                <c:pt idx="61">
                  <c:v>42978</c:v>
                </c:pt>
                <c:pt idx="62">
                  <c:v>42979</c:v>
                </c:pt>
                <c:pt idx="63">
                  <c:v>42980</c:v>
                </c:pt>
                <c:pt idx="64">
                  <c:v>42981</c:v>
                </c:pt>
                <c:pt idx="65">
                  <c:v>42982</c:v>
                </c:pt>
                <c:pt idx="66">
                  <c:v>42983</c:v>
                </c:pt>
                <c:pt idx="67">
                  <c:v>42984</c:v>
                </c:pt>
                <c:pt idx="68">
                  <c:v>42985</c:v>
                </c:pt>
                <c:pt idx="69">
                  <c:v>42986</c:v>
                </c:pt>
                <c:pt idx="70">
                  <c:v>42987</c:v>
                </c:pt>
                <c:pt idx="71">
                  <c:v>42988</c:v>
                </c:pt>
                <c:pt idx="72">
                  <c:v>42989</c:v>
                </c:pt>
                <c:pt idx="73">
                  <c:v>42990</c:v>
                </c:pt>
                <c:pt idx="74">
                  <c:v>42991</c:v>
                </c:pt>
                <c:pt idx="75">
                  <c:v>42992</c:v>
                </c:pt>
                <c:pt idx="76">
                  <c:v>42993</c:v>
                </c:pt>
                <c:pt idx="77">
                  <c:v>42994</c:v>
                </c:pt>
                <c:pt idx="78">
                  <c:v>42995</c:v>
                </c:pt>
                <c:pt idx="79">
                  <c:v>42996</c:v>
                </c:pt>
                <c:pt idx="80">
                  <c:v>42997</c:v>
                </c:pt>
                <c:pt idx="81">
                  <c:v>42998</c:v>
                </c:pt>
                <c:pt idx="82">
                  <c:v>42999</c:v>
                </c:pt>
                <c:pt idx="83">
                  <c:v>43000</c:v>
                </c:pt>
                <c:pt idx="84">
                  <c:v>43001</c:v>
                </c:pt>
                <c:pt idx="85">
                  <c:v>43002</c:v>
                </c:pt>
                <c:pt idx="86">
                  <c:v>43003</c:v>
                </c:pt>
                <c:pt idx="87">
                  <c:v>43004</c:v>
                </c:pt>
                <c:pt idx="88">
                  <c:v>43005</c:v>
                </c:pt>
                <c:pt idx="89">
                  <c:v>43006</c:v>
                </c:pt>
                <c:pt idx="90">
                  <c:v>43007</c:v>
                </c:pt>
                <c:pt idx="91">
                  <c:v>43008</c:v>
                </c:pt>
              </c:numCache>
            </c:numRef>
          </c:cat>
          <c:val>
            <c:numRef>
              <c:f>需給実績!$H$4:$H$95</c:f>
              <c:numCache>
                <c:formatCode>0%</c:formatCode>
                <c:ptCount val="92"/>
                <c:pt idx="0">
                  <c:v>0.83</c:v>
                </c:pt>
                <c:pt idx="1">
                  <c:v>0.87</c:v>
                </c:pt>
                <c:pt idx="2">
                  <c:v>0.81</c:v>
                </c:pt>
                <c:pt idx="3">
                  <c:v>0.84</c:v>
                </c:pt>
                <c:pt idx="4">
                  <c:v>0.85</c:v>
                </c:pt>
                <c:pt idx="5">
                  <c:v>0.83</c:v>
                </c:pt>
                <c:pt idx="6">
                  <c:v>0.78</c:v>
                </c:pt>
                <c:pt idx="7">
                  <c:v>0.84</c:v>
                </c:pt>
                <c:pt idx="8">
                  <c:v>0.86</c:v>
                </c:pt>
                <c:pt idx="9">
                  <c:v>0.86</c:v>
                </c:pt>
                <c:pt idx="10">
                  <c:v>0.85</c:v>
                </c:pt>
                <c:pt idx="11">
                  <c:v>0.87</c:v>
                </c:pt>
                <c:pt idx="12">
                  <c:v>0.89</c:v>
                </c:pt>
                <c:pt idx="13">
                  <c:v>0.91</c:v>
                </c:pt>
                <c:pt idx="14">
                  <c:v>0.8</c:v>
                </c:pt>
                <c:pt idx="15">
                  <c:v>0.86</c:v>
                </c:pt>
                <c:pt idx="16">
                  <c:v>0.95</c:v>
                </c:pt>
                <c:pt idx="17">
                  <c:v>0.94</c:v>
                </c:pt>
                <c:pt idx="18">
                  <c:v>0.9</c:v>
                </c:pt>
                <c:pt idx="19">
                  <c:v>0.91</c:v>
                </c:pt>
                <c:pt idx="20">
                  <c:v>0.88</c:v>
                </c:pt>
                <c:pt idx="21">
                  <c:v>0.85</c:v>
                </c:pt>
                <c:pt idx="22">
                  <c:v>0.89</c:v>
                </c:pt>
                <c:pt idx="23">
                  <c:v>0.9</c:v>
                </c:pt>
                <c:pt idx="24">
                  <c:v>0.9</c:v>
                </c:pt>
                <c:pt idx="25">
                  <c:v>0.93</c:v>
                </c:pt>
                <c:pt idx="26">
                  <c:v>0.85</c:v>
                </c:pt>
                <c:pt idx="27">
                  <c:v>0.8</c:v>
                </c:pt>
                <c:pt idx="28">
                  <c:v>0.78</c:v>
                </c:pt>
                <c:pt idx="29">
                  <c:v>0.82</c:v>
                </c:pt>
                <c:pt idx="30">
                  <c:v>0.84</c:v>
                </c:pt>
                <c:pt idx="31">
                  <c:v>0.85</c:v>
                </c:pt>
                <c:pt idx="32">
                  <c:v>0.89</c:v>
                </c:pt>
                <c:pt idx="33">
                  <c:v>0.9</c:v>
                </c:pt>
                <c:pt idx="34">
                  <c:v>0.85</c:v>
                </c:pt>
                <c:pt idx="35">
                  <c:v>0.86</c:v>
                </c:pt>
                <c:pt idx="36">
                  <c:v>0.9</c:v>
                </c:pt>
                <c:pt idx="37">
                  <c:v>0.84</c:v>
                </c:pt>
                <c:pt idx="38">
                  <c:v>0.76</c:v>
                </c:pt>
                <c:pt idx="39">
                  <c:v>0.83</c:v>
                </c:pt>
                <c:pt idx="40">
                  <c:v>0.84</c:v>
                </c:pt>
                <c:pt idx="41">
                  <c:v>0.87</c:v>
                </c:pt>
                <c:pt idx="42">
                  <c:v>0.86</c:v>
                </c:pt>
                <c:pt idx="43">
                  <c:v>0.87</c:v>
                </c:pt>
                <c:pt idx="44">
                  <c:v>0.82</c:v>
                </c:pt>
                <c:pt idx="45">
                  <c:v>0.81</c:v>
                </c:pt>
                <c:pt idx="46">
                  <c:v>0.83</c:v>
                </c:pt>
                <c:pt idx="47">
                  <c:v>0.74</c:v>
                </c:pt>
                <c:pt idx="48">
                  <c:v>0.78</c:v>
                </c:pt>
                <c:pt idx="49">
                  <c:v>0.8</c:v>
                </c:pt>
                <c:pt idx="50">
                  <c:v>0.88</c:v>
                </c:pt>
                <c:pt idx="51">
                  <c:v>0.9</c:v>
                </c:pt>
                <c:pt idx="52">
                  <c:v>0.9</c:v>
                </c:pt>
                <c:pt idx="53">
                  <c:v>0.91</c:v>
                </c:pt>
                <c:pt idx="54">
                  <c:v>0.88</c:v>
                </c:pt>
                <c:pt idx="55">
                  <c:v>0.86</c:v>
                </c:pt>
                <c:pt idx="56">
                  <c:v>0.83</c:v>
                </c:pt>
                <c:pt idx="57">
                  <c:v>0.88</c:v>
                </c:pt>
                <c:pt idx="58">
                  <c:v>0.84</c:v>
                </c:pt>
                <c:pt idx="59">
                  <c:v>0.88</c:v>
                </c:pt>
                <c:pt idx="60">
                  <c:v>0.9</c:v>
                </c:pt>
                <c:pt idx="61">
                  <c:v>0.91</c:v>
                </c:pt>
                <c:pt idx="62">
                  <c:v>0.73</c:v>
                </c:pt>
                <c:pt idx="63">
                  <c:v>0.78</c:v>
                </c:pt>
                <c:pt idx="64">
                  <c:v>0.84</c:v>
                </c:pt>
                <c:pt idx="65">
                  <c:v>0.73</c:v>
                </c:pt>
                <c:pt idx="66">
                  <c:v>0.79</c:v>
                </c:pt>
                <c:pt idx="67">
                  <c:v>0.78</c:v>
                </c:pt>
                <c:pt idx="68">
                  <c:v>0.91</c:v>
                </c:pt>
                <c:pt idx="69">
                  <c:v>0.77</c:v>
                </c:pt>
                <c:pt idx="70">
                  <c:v>0.79</c:v>
                </c:pt>
                <c:pt idx="71">
                  <c:v>0.85</c:v>
                </c:pt>
                <c:pt idx="72">
                  <c:v>0.82</c:v>
                </c:pt>
                <c:pt idx="73">
                  <c:v>0.85</c:v>
                </c:pt>
                <c:pt idx="74">
                  <c:v>0.88</c:v>
                </c:pt>
                <c:pt idx="75">
                  <c:v>0.89</c:v>
                </c:pt>
                <c:pt idx="76">
                  <c:v>0.81</c:v>
                </c:pt>
                <c:pt idx="77">
                  <c:v>0.87</c:v>
                </c:pt>
                <c:pt idx="78">
                  <c:v>0.84</c:v>
                </c:pt>
                <c:pt idx="79">
                  <c:v>0.87</c:v>
                </c:pt>
                <c:pt idx="80">
                  <c:v>0.85</c:v>
                </c:pt>
                <c:pt idx="81">
                  <c:v>0.87</c:v>
                </c:pt>
                <c:pt idx="82">
                  <c:v>0.85</c:v>
                </c:pt>
                <c:pt idx="83">
                  <c:v>0.89</c:v>
                </c:pt>
                <c:pt idx="84">
                  <c:v>0.81</c:v>
                </c:pt>
                <c:pt idx="85">
                  <c:v>0.87</c:v>
                </c:pt>
                <c:pt idx="86">
                  <c:v>0.83</c:v>
                </c:pt>
                <c:pt idx="87">
                  <c:v>0.82</c:v>
                </c:pt>
                <c:pt idx="88">
                  <c:v>0.8</c:v>
                </c:pt>
                <c:pt idx="89">
                  <c:v>0.77</c:v>
                </c:pt>
                <c:pt idx="90">
                  <c:v>0.83</c:v>
                </c:pt>
                <c:pt idx="91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4B7-46E9-82B7-00944B6C0E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399560"/>
        <c:axId val="57399168"/>
      </c:lineChart>
      <c:dateAx>
        <c:axId val="57398384"/>
        <c:scaling>
          <c:orientation val="minMax"/>
          <c:min val="42917"/>
        </c:scaling>
        <c:delete val="0"/>
        <c:axPos val="b"/>
        <c:numFmt formatCode="m&quot;月&quot;d&quot;日&quot;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398776"/>
        <c:crosses val="autoZero"/>
        <c:auto val="1"/>
        <c:lblOffset val="100"/>
        <c:baseTimeUnit val="days"/>
        <c:majorUnit val="7"/>
        <c:majorTimeUnit val="days"/>
      </c:dateAx>
      <c:valAx>
        <c:axId val="57398776"/>
        <c:scaling>
          <c:orientation val="minMax"/>
          <c:max val="3000"/>
          <c:min val="1000"/>
        </c:scaling>
        <c:delete val="0"/>
        <c:axPos val="l"/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398384"/>
        <c:crosses val="autoZero"/>
        <c:crossBetween val="between"/>
      </c:valAx>
      <c:valAx>
        <c:axId val="57399168"/>
        <c:scaling>
          <c:orientation val="minMax"/>
          <c:max val="1"/>
          <c:min val="0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399560"/>
        <c:crosses val="max"/>
        <c:crossBetween val="between"/>
      </c:valAx>
      <c:dateAx>
        <c:axId val="57399560"/>
        <c:scaling>
          <c:orientation val="minMax"/>
        </c:scaling>
        <c:delete val="1"/>
        <c:axPos val="b"/>
        <c:numFmt formatCode="m&quot;月&quot;d&quot;日&quot;" sourceLinked="1"/>
        <c:majorTickMark val="out"/>
        <c:minorTickMark val="none"/>
        <c:tickLblPos val="nextTo"/>
        <c:crossAx val="57399168"/>
        <c:crosses val="autoZero"/>
        <c:auto val="1"/>
        <c:lblOffset val="100"/>
        <c:baseTimeUnit val="days"/>
      </c:date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585736614424962E-2"/>
                  <c:y val="-0.3053316974052362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912226874650423"/>
                      <c:h val="0.140256425237436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CB8-4A77-A6E9-49D44E1D3E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需要</c:v>
                </c:pt>
                <c:pt idx="1">
                  <c:v>供給力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 formatCode="#,##0">
                  <c:v>2770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B8-4A77-A6E9-49D44E1D3E2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6422899777500033E-3"/>
                  <c:y val="-0.377501054913951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381361693457439"/>
                      <c:h val="7.75977824085795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6CB8-4A77-A6E9-49D44E1D3E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需要</c:v>
                </c:pt>
                <c:pt idx="1">
                  <c:v>供給力</c:v>
                </c:pt>
              </c:strCache>
            </c:strRef>
          </c:cat>
          <c:val>
            <c:numRef>
              <c:f>Sheet1!$C$2:$C$3</c:f>
              <c:numCache>
                <c:formatCode>#,##0</c:formatCode>
                <c:ptCount val="2"/>
                <c:pt idx="1">
                  <c:v>2951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B8-4A77-A6E9-49D44E1D3E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400344"/>
        <c:axId val="57400736"/>
      </c:barChart>
      <c:catAx>
        <c:axId val="57400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57400736"/>
        <c:crosses val="autoZero"/>
        <c:auto val="1"/>
        <c:lblAlgn val="ctr"/>
        <c:lblOffset val="100"/>
        <c:noMultiLvlLbl val="0"/>
      </c:catAx>
      <c:valAx>
        <c:axId val="57400736"/>
        <c:scaling>
          <c:orientation val="minMax"/>
          <c:max val="3200"/>
          <c:min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57400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775297328696371E-3"/>
                  <c:y val="-0.3053316974052362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384433663274689"/>
                      <c:h val="0.140256425237436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0D9-4064-A909-C27D64B38D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需要</c:v>
                </c:pt>
                <c:pt idx="1">
                  <c:v>供給力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 formatCode="#,##0">
                  <c:v>2770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D9-4064-A909-C27D64B38DB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7.9410794092849082E-3"/>
                  <c:y val="-0.3956389532656889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31335306676429"/>
                      <c:h val="5.451301926110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0D9-4064-A909-C27D64B38D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需要</c:v>
                </c:pt>
                <c:pt idx="1">
                  <c:v>供給力</c:v>
                </c:pt>
              </c:strCache>
            </c:strRef>
          </c:cat>
          <c:val>
            <c:numRef>
              <c:f>Sheet1!$C$2:$C$3</c:f>
              <c:numCache>
                <c:formatCode>#,##0</c:formatCode>
                <c:ptCount val="2"/>
                <c:pt idx="1">
                  <c:v>3029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D9-4064-A909-C27D64B38D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808152"/>
        <c:axId val="236808544"/>
      </c:barChart>
      <c:catAx>
        <c:axId val="236808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236808544"/>
        <c:crosses val="autoZero"/>
        <c:auto val="1"/>
        <c:lblAlgn val="ctr"/>
        <c:lblOffset val="100"/>
        <c:noMultiLvlLbl val="0"/>
      </c:catAx>
      <c:valAx>
        <c:axId val="236808544"/>
        <c:scaling>
          <c:orientation val="minMax"/>
          <c:max val="3200"/>
          <c:min val="2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36808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0022718263350754E-3"/>
                  <c:y val="-0.3284164605527100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384433663274689"/>
                      <c:h val="9.408689894248933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BF5-4172-99F3-B310816BF6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需要</c:v>
                </c:pt>
                <c:pt idx="1">
                  <c:v>供給力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 formatCode="#,##0">
                  <c:v>2870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F5-4172-99F3-B310816BF6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329962149642725E-2"/>
                  <c:y val="-0.3956389532656889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31335306676429"/>
                      <c:h val="5.451301926110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BF5-4172-99F3-B310816BF6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需要</c:v>
                </c:pt>
                <c:pt idx="1">
                  <c:v>供給力</c:v>
                </c:pt>
              </c:strCache>
            </c:strRef>
          </c:cat>
          <c:val>
            <c:numRef>
              <c:f>Sheet1!$C$2:$C$3</c:f>
              <c:numCache>
                <c:formatCode>#,##0</c:formatCode>
                <c:ptCount val="2"/>
                <c:pt idx="1">
                  <c:v>3015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F5-4172-99F3-B310816BF6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809328"/>
        <c:axId val="236809720"/>
      </c:barChart>
      <c:catAx>
        <c:axId val="23680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  <c:crossAx val="236809720"/>
        <c:crosses val="autoZero"/>
        <c:auto val="1"/>
        <c:lblAlgn val="ctr"/>
        <c:lblOffset val="100"/>
        <c:noMultiLvlLbl val="0"/>
      </c:catAx>
      <c:valAx>
        <c:axId val="236809720"/>
        <c:scaling>
          <c:orientation val="minMax"/>
          <c:max val="3200"/>
          <c:min val="2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36809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253113220473477E-2"/>
          <c:y val="1.709349593495935E-2"/>
          <c:w val="0.88848071585871358"/>
          <c:h val="0.86945810127392598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需給実績!$A$4:$A$124</c:f>
              <c:numCache>
                <c:formatCode>m"月"d"日"</c:formatCode>
                <c:ptCount val="121"/>
                <c:pt idx="0">
                  <c:v>43070</c:v>
                </c:pt>
                <c:pt idx="1">
                  <c:v>43071</c:v>
                </c:pt>
                <c:pt idx="2">
                  <c:v>43072</c:v>
                </c:pt>
                <c:pt idx="3">
                  <c:v>43073</c:v>
                </c:pt>
                <c:pt idx="4">
                  <c:v>43074</c:v>
                </c:pt>
                <c:pt idx="5">
                  <c:v>43075</c:v>
                </c:pt>
                <c:pt idx="6">
                  <c:v>43076</c:v>
                </c:pt>
                <c:pt idx="7">
                  <c:v>43077</c:v>
                </c:pt>
                <c:pt idx="8">
                  <c:v>43078</c:v>
                </c:pt>
                <c:pt idx="9">
                  <c:v>43079</c:v>
                </c:pt>
                <c:pt idx="10">
                  <c:v>43080</c:v>
                </c:pt>
                <c:pt idx="11">
                  <c:v>43081</c:v>
                </c:pt>
                <c:pt idx="12">
                  <c:v>43082</c:v>
                </c:pt>
                <c:pt idx="13">
                  <c:v>43083</c:v>
                </c:pt>
                <c:pt idx="14">
                  <c:v>43084</c:v>
                </c:pt>
                <c:pt idx="15">
                  <c:v>43085</c:v>
                </c:pt>
                <c:pt idx="16">
                  <c:v>43086</c:v>
                </c:pt>
                <c:pt idx="17">
                  <c:v>43087</c:v>
                </c:pt>
                <c:pt idx="18">
                  <c:v>43088</c:v>
                </c:pt>
                <c:pt idx="19">
                  <c:v>43089</c:v>
                </c:pt>
                <c:pt idx="20">
                  <c:v>43090</c:v>
                </c:pt>
                <c:pt idx="21">
                  <c:v>43091</c:v>
                </c:pt>
                <c:pt idx="22">
                  <c:v>43092</c:v>
                </c:pt>
                <c:pt idx="23">
                  <c:v>43093</c:v>
                </c:pt>
                <c:pt idx="24">
                  <c:v>43094</c:v>
                </c:pt>
                <c:pt idx="25">
                  <c:v>43095</c:v>
                </c:pt>
                <c:pt idx="26">
                  <c:v>43096</c:v>
                </c:pt>
                <c:pt idx="27">
                  <c:v>43097</c:v>
                </c:pt>
                <c:pt idx="28">
                  <c:v>43098</c:v>
                </c:pt>
                <c:pt idx="29">
                  <c:v>43099</c:v>
                </c:pt>
                <c:pt idx="30">
                  <c:v>43100</c:v>
                </c:pt>
                <c:pt idx="31">
                  <c:v>43101</c:v>
                </c:pt>
                <c:pt idx="32">
                  <c:v>43102</c:v>
                </c:pt>
                <c:pt idx="33">
                  <c:v>43103</c:v>
                </c:pt>
                <c:pt idx="34">
                  <c:v>43104</c:v>
                </c:pt>
                <c:pt idx="35">
                  <c:v>43105</c:v>
                </c:pt>
                <c:pt idx="36">
                  <c:v>43106</c:v>
                </c:pt>
                <c:pt idx="37">
                  <c:v>43107</c:v>
                </c:pt>
                <c:pt idx="38">
                  <c:v>43108</c:v>
                </c:pt>
                <c:pt idx="39">
                  <c:v>43109</c:v>
                </c:pt>
                <c:pt idx="40">
                  <c:v>43110</c:v>
                </c:pt>
                <c:pt idx="41">
                  <c:v>43111</c:v>
                </c:pt>
                <c:pt idx="42">
                  <c:v>43112</c:v>
                </c:pt>
                <c:pt idx="43">
                  <c:v>43113</c:v>
                </c:pt>
                <c:pt idx="44">
                  <c:v>43114</c:v>
                </c:pt>
                <c:pt idx="45">
                  <c:v>43115</c:v>
                </c:pt>
                <c:pt idx="46">
                  <c:v>43116</c:v>
                </c:pt>
                <c:pt idx="47">
                  <c:v>43117</c:v>
                </c:pt>
                <c:pt idx="48">
                  <c:v>43118</c:v>
                </c:pt>
                <c:pt idx="49">
                  <c:v>43119</c:v>
                </c:pt>
                <c:pt idx="50">
                  <c:v>43120</c:v>
                </c:pt>
                <c:pt idx="51">
                  <c:v>43121</c:v>
                </c:pt>
                <c:pt idx="52">
                  <c:v>43122</c:v>
                </c:pt>
                <c:pt idx="53">
                  <c:v>43123</c:v>
                </c:pt>
                <c:pt idx="54">
                  <c:v>43124</c:v>
                </c:pt>
                <c:pt idx="55">
                  <c:v>43125</c:v>
                </c:pt>
                <c:pt idx="56">
                  <c:v>43126</c:v>
                </c:pt>
                <c:pt idx="57">
                  <c:v>43127</c:v>
                </c:pt>
                <c:pt idx="58">
                  <c:v>43128</c:v>
                </c:pt>
                <c:pt idx="59">
                  <c:v>43129</c:v>
                </c:pt>
                <c:pt idx="60">
                  <c:v>43130</c:v>
                </c:pt>
                <c:pt idx="61">
                  <c:v>43131</c:v>
                </c:pt>
                <c:pt idx="62">
                  <c:v>43132</c:v>
                </c:pt>
                <c:pt idx="63">
                  <c:v>43133</c:v>
                </c:pt>
                <c:pt idx="64">
                  <c:v>43134</c:v>
                </c:pt>
                <c:pt idx="65">
                  <c:v>43135</c:v>
                </c:pt>
                <c:pt idx="66">
                  <c:v>43136</c:v>
                </c:pt>
                <c:pt idx="67">
                  <c:v>43137</c:v>
                </c:pt>
                <c:pt idx="68">
                  <c:v>43138</c:v>
                </c:pt>
                <c:pt idx="69">
                  <c:v>43139</c:v>
                </c:pt>
                <c:pt idx="70">
                  <c:v>43140</c:v>
                </c:pt>
                <c:pt idx="71">
                  <c:v>43141</c:v>
                </c:pt>
                <c:pt idx="72">
                  <c:v>43142</c:v>
                </c:pt>
                <c:pt idx="73">
                  <c:v>43143</c:v>
                </c:pt>
                <c:pt idx="74">
                  <c:v>43144</c:v>
                </c:pt>
                <c:pt idx="75">
                  <c:v>43145</c:v>
                </c:pt>
                <c:pt idx="76">
                  <c:v>43146</c:v>
                </c:pt>
                <c:pt idx="77">
                  <c:v>43147</c:v>
                </c:pt>
                <c:pt idx="78">
                  <c:v>43148</c:v>
                </c:pt>
                <c:pt idx="79">
                  <c:v>43149</c:v>
                </c:pt>
                <c:pt idx="80">
                  <c:v>43150</c:v>
                </c:pt>
                <c:pt idx="81">
                  <c:v>43151</c:v>
                </c:pt>
                <c:pt idx="82">
                  <c:v>43152</c:v>
                </c:pt>
                <c:pt idx="83">
                  <c:v>43153</c:v>
                </c:pt>
                <c:pt idx="84">
                  <c:v>43154</c:v>
                </c:pt>
                <c:pt idx="85">
                  <c:v>43155</c:v>
                </c:pt>
                <c:pt idx="86">
                  <c:v>43156</c:v>
                </c:pt>
                <c:pt idx="87">
                  <c:v>43157</c:v>
                </c:pt>
                <c:pt idx="88">
                  <c:v>43158</c:v>
                </c:pt>
                <c:pt idx="89">
                  <c:v>43159</c:v>
                </c:pt>
                <c:pt idx="90">
                  <c:v>43160</c:v>
                </c:pt>
                <c:pt idx="91">
                  <c:v>43161</c:v>
                </c:pt>
                <c:pt idx="92">
                  <c:v>43162</c:v>
                </c:pt>
                <c:pt idx="93">
                  <c:v>43163</c:v>
                </c:pt>
                <c:pt idx="94">
                  <c:v>43164</c:v>
                </c:pt>
                <c:pt idx="95">
                  <c:v>43165</c:v>
                </c:pt>
                <c:pt idx="96">
                  <c:v>43166</c:v>
                </c:pt>
                <c:pt idx="97">
                  <c:v>43167</c:v>
                </c:pt>
                <c:pt idx="98">
                  <c:v>43168</c:v>
                </c:pt>
                <c:pt idx="99">
                  <c:v>43169</c:v>
                </c:pt>
                <c:pt idx="100">
                  <c:v>43170</c:v>
                </c:pt>
                <c:pt idx="101">
                  <c:v>43171</c:v>
                </c:pt>
                <c:pt idx="102">
                  <c:v>43172</c:v>
                </c:pt>
                <c:pt idx="103">
                  <c:v>43173</c:v>
                </c:pt>
                <c:pt idx="104">
                  <c:v>43174</c:v>
                </c:pt>
                <c:pt idx="105">
                  <c:v>43175</c:v>
                </c:pt>
                <c:pt idx="106">
                  <c:v>43176</c:v>
                </c:pt>
                <c:pt idx="107">
                  <c:v>43177</c:v>
                </c:pt>
                <c:pt idx="108">
                  <c:v>43178</c:v>
                </c:pt>
                <c:pt idx="109">
                  <c:v>43179</c:v>
                </c:pt>
                <c:pt idx="110">
                  <c:v>43180</c:v>
                </c:pt>
                <c:pt idx="111">
                  <c:v>43181</c:v>
                </c:pt>
                <c:pt idx="112">
                  <c:v>43182</c:v>
                </c:pt>
                <c:pt idx="113">
                  <c:v>43183</c:v>
                </c:pt>
                <c:pt idx="114">
                  <c:v>43184</c:v>
                </c:pt>
                <c:pt idx="115">
                  <c:v>43185</c:v>
                </c:pt>
                <c:pt idx="116">
                  <c:v>43186</c:v>
                </c:pt>
                <c:pt idx="117">
                  <c:v>43187</c:v>
                </c:pt>
                <c:pt idx="118">
                  <c:v>43188</c:v>
                </c:pt>
                <c:pt idx="119">
                  <c:v>43189</c:v>
                </c:pt>
                <c:pt idx="120">
                  <c:v>43190</c:v>
                </c:pt>
              </c:numCache>
            </c:numRef>
          </c:cat>
          <c:val>
            <c:numRef>
              <c:f>需給実績!$E$4:$E$124</c:f>
              <c:numCache>
                <c:formatCode>#,##0_);[Red]\(#,##0\)</c:formatCode>
                <c:ptCount val="121"/>
                <c:pt idx="0">
                  <c:v>1671.8</c:v>
                </c:pt>
                <c:pt idx="1">
                  <c:v>1620.4</c:v>
                </c:pt>
                <c:pt idx="2">
                  <c:v>1872.9</c:v>
                </c:pt>
                <c:pt idx="3">
                  <c:v>1817.2</c:v>
                </c:pt>
                <c:pt idx="4">
                  <c:v>1804.4</c:v>
                </c:pt>
                <c:pt idx="5">
                  <c:v>1939.6</c:v>
                </c:pt>
                <c:pt idx="6">
                  <c:v>1916.5</c:v>
                </c:pt>
                <c:pt idx="7">
                  <c:v>1844.1</c:v>
                </c:pt>
                <c:pt idx="8">
                  <c:v>1887.5</c:v>
                </c:pt>
                <c:pt idx="9">
                  <c:v>2198.1</c:v>
                </c:pt>
                <c:pt idx="10">
                  <c:v>2231.3000000000002</c:v>
                </c:pt>
                <c:pt idx="11">
                  <c:v>2096.4</c:v>
                </c:pt>
                <c:pt idx="12">
                  <c:v>2128.4</c:v>
                </c:pt>
                <c:pt idx="13">
                  <c:v>2165.6</c:v>
                </c:pt>
                <c:pt idx="14">
                  <c:v>1987.2</c:v>
                </c:pt>
                <c:pt idx="15">
                  <c:v>1880.1</c:v>
                </c:pt>
                <c:pt idx="16">
                  <c:v>2097.4</c:v>
                </c:pt>
                <c:pt idx="17">
                  <c:v>2117.1999999999998</c:v>
                </c:pt>
                <c:pt idx="18">
                  <c:v>2120.5</c:v>
                </c:pt>
                <c:pt idx="19">
                  <c:v>2086.4</c:v>
                </c:pt>
                <c:pt idx="20">
                  <c:v>2073.3000000000002</c:v>
                </c:pt>
                <c:pt idx="21">
                  <c:v>1822.4</c:v>
                </c:pt>
                <c:pt idx="22">
                  <c:v>1655.5</c:v>
                </c:pt>
                <c:pt idx="23">
                  <c:v>1894</c:v>
                </c:pt>
                <c:pt idx="24">
                  <c:v>2139.1999999999998</c:v>
                </c:pt>
                <c:pt idx="25">
                  <c:v>2162.1999999999998</c:v>
                </c:pt>
                <c:pt idx="26">
                  <c:v>1989.6</c:v>
                </c:pt>
                <c:pt idx="27">
                  <c:v>2110.6999999999998</c:v>
                </c:pt>
                <c:pt idx="28">
                  <c:v>1882</c:v>
                </c:pt>
                <c:pt idx="29">
                  <c:v>1797.5</c:v>
                </c:pt>
                <c:pt idx="30">
                  <c:v>1746.5</c:v>
                </c:pt>
                <c:pt idx="31">
                  <c:v>1525.4</c:v>
                </c:pt>
                <c:pt idx="32">
                  <c:v>1600.2</c:v>
                </c:pt>
                <c:pt idx="33">
                  <c:v>1693.4</c:v>
                </c:pt>
                <c:pt idx="34">
                  <c:v>1802.8</c:v>
                </c:pt>
                <c:pt idx="35">
                  <c:v>1796.2</c:v>
                </c:pt>
                <c:pt idx="36">
                  <c:v>1900.8</c:v>
                </c:pt>
                <c:pt idx="37">
                  <c:v>2166.5</c:v>
                </c:pt>
                <c:pt idx="38">
                  <c:v>2217.9</c:v>
                </c:pt>
                <c:pt idx="39">
                  <c:v>2288.9</c:v>
                </c:pt>
                <c:pt idx="40">
                  <c:v>2431.6999999999998</c:v>
                </c:pt>
                <c:pt idx="41">
                  <c:v>2205.6</c:v>
                </c:pt>
                <c:pt idx="42">
                  <c:v>2099.3000000000002</c:v>
                </c:pt>
                <c:pt idx="43">
                  <c:v>1861.4</c:v>
                </c:pt>
                <c:pt idx="44">
                  <c:v>1967</c:v>
                </c:pt>
                <c:pt idx="45">
                  <c:v>2288.6999999999998</c:v>
                </c:pt>
                <c:pt idx="46">
                  <c:v>2212</c:v>
                </c:pt>
                <c:pt idx="47">
                  <c:v>2268</c:v>
                </c:pt>
                <c:pt idx="48">
                  <c:v>2223.1</c:v>
                </c:pt>
                <c:pt idx="49">
                  <c:v>2046.6</c:v>
                </c:pt>
                <c:pt idx="50">
                  <c:v>1871</c:v>
                </c:pt>
                <c:pt idx="51">
                  <c:v>2216</c:v>
                </c:pt>
                <c:pt idx="52">
                  <c:v>2225</c:v>
                </c:pt>
                <c:pt idx="53">
                  <c:v>2259</c:v>
                </c:pt>
                <c:pt idx="54">
                  <c:v>2229.5</c:v>
                </c:pt>
                <c:pt idx="55">
                  <c:v>2275.5</c:v>
                </c:pt>
                <c:pt idx="56">
                  <c:v>2153.9</c:v>
                </c:pt>
                <c:pt idx="57">
                  <c:v>1973</c:v>
                </c:pt>
                <c:pt idx="58">
                  <c:v>2383</c:v>
                </c:pt>
                <c:pt idx="59">
                  <c:v>2352</c:v>
                </c:pt>
                <c:pt idx="60">
                  <c:v>2311.9</c:v>
                </c:pt>
                <c:pt idx="61">
                  <c:v>2303</c:v>
                </c:pt>
                <c:pt idx="62">
                  <c:v>2297.1</c:v>
                </c:pt>
                <c:pt idx="63">
                  <c:v>1977.7</c:v>
                </c:pt>
                <c:pt idx="64">
                  <c:v>1885</c:v>
                </c:pt>
                <c:pt idx="65">
                  <c:v>2068</c:v>
                </c:pt>
                <c:pt idx="66">
                  <c:v>2158.4</c:v>
                </c:pt>
                <c:pt idx="67">
                  <c:v>2245</c:v>
                </c:pt>
                <c:pt idx="68">
                  <c:v>2135</c:v>
                </c:pt>
                <c:pt idx="69">
                  <c:v>2187.3000000000002</c:v>
                </c:pt>
                <c:pt idx="70">
                  <c:v>2101.4</c:v>
                </c:pt>
                <c:pt idx="71">
                  <c:v>1971.3</c:v>
                </c:pt>
                <c:pt idx="72">
                  <c:v>2117</c:v>
                </c:pt>
                <c:pt idx="73">
                  <c:v>2282.1</c:v>
                </c:pt>
                <c:pt idx="74">
                  <c:v>2252</c:v>
                </c:pt>
                <c:pt idx="75">
                  <c:v>2298</c:v>
                </c:pt>
                <c:pt idx="76">
                  <c:v>2345.8000000000002</c:v>
                </c:pt>
                <c:pt idx="77">
                  <c:v>1997.3</c:v>
                </c:pt>
                <c:pt idx="78">
                  <c:v>1927</c:v>
                </c:pt>
                <c:pt idx="79">
                  <c:v>2249</c:v>
                </c:pt>
                <c:pt idx="80">
                  <c:v>2252</c:v>
                </c:pt>
                <c:pt idx="81">
                  <c:v>1995</c:v>
                </c:pt>
                <c:pt idx="82">
                  <c:v>2122</c:v>
                </c:pt>
                <c:pt idx="83">
                  <c:v>2109.6</c:v>
                </c:pt>
                <c:pt idx="84">
                  <c:v>1834.9</c:v>
                </c:pt>
                <c:pt idx="85">
                  <c:v>1725.7</c:v>
                </c:pt>
                <c:pt idx="86">
                  <c:v>2027.8</c:v>
                </c:pt>
                <c:pt idx="87">
                  <c:v>1979</c:v>
                </c:pt>
                <c:pt idx="88">
                  <c:v>2172</c:v>
                </c:pt>
                <c:pt idx="89">
                  <c:v>2097</c:v>
                </c:pt>
                <c:pt idx="90">
                  <c:v>1930.5</c:v>
                </c:pt>
                <c:pt idx="91">
                  <c:v>1760.1</c:v>
                </c:pt>
                <c:pt idx="92">
                  <c:v>1722</c:v>
                </c:pt>
                <c:pt idx="93">
                  <c:v>2010</c:v>
                </c:pt>
                <c:pt idx="94">
                  <c:v>1968.7</c:v>
                </c:pt>
                <c:pt idx="95">
                  <c:v>1969</c:v>
                </c:pt>
                <c:pt idx="96">
                  <c:v>2028</c:v>
                </c:pt>
                <c:pt idx="97">
                  <c:v>2031.8</c:v>
                </c:pt>
                <c:pt idx="98">
                  <c:v>1788.8</c:v>
                </c:pt>
                <c:pt idx="99">
                  <c:v>1732</c:v>
                </c:pt>
                <c:pt idx="100">
                  <c:v>1953</c:v>
                </c:pt>
                <c:pt idx="101">
                  <c:v>1998.5</c:v>
                </c:pt>
                <c:pt idx="102">
                  <c:v>1986</c:v>
                </c:pt>
                <c:pt idx="103">
                  <c:v>2087</c:v>
                </c:pt>
                <c:pt idx="104">
                  <c:v>2051.6</c:v>
                </c:pt>
                <c:pt idx="105">
                  <c:v>1872.1</c:v>
                </c:pt>
                <c:pt idx="106">
                  <c:v>1807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2-4926-BE19-5B8452727E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301576"/>
        <c:axId val="236301968"/>
      </c:barChart>
      <c:lineChart>
        <c:grouping val="standard"/>
        <c:varyColors val="0"/>
        <c:ser>
          <c:idx val="0"/>
          <c:order val="1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需給実績!$A$4:$A$95</c:f>
              <c:numCache>
                <c:formatCode>m"月"d"日"</c:formatCode>
                <c:ptCount val="92"/>
                <c:pt idx="0">
                  <c:v>43070</c:v>
                </c:pt>
                <c:pt idx="1">
                  <c:v>43071</c:v>
                </c:pt>
                <c:pt idx="2">
                  <c:v>43072</c:v>
                </c:pt>
                <c:pt idx="3">
                  <c:v>43073</c:v>
                </c:pt>
                <c:pt idx="4">
                  <c:v>43074</c:v>
                </c:pt>
                <c:pt idx="5">
                  <c:v>43075</c:v>
                </c:pt>
                <c:pt idx="6">
                  <c:v>43076</c:v>
                </c:pt>
                <c:pt idx="7">
                  <c:v>43077</c:v>
                </c:pt>
                <c:pt idx="8">
                  <c:v>43078</c:v>
                </c:pt>
                <c:pt idx="9">
                  <c:v>43079</c:v>
                </c:pt>
                <c:pt idx="10">
                  <c:v>43080</c:v>
                </c:pt>
                <c:pt idx="11">
                  <c:v>43081</c:v>
                </c:pt>
                <c:pt idx="12">
                  <c:v>43082</c:v>
                </c:pt>
                <c:pt idx="13">
                  <c:v>43083</c:v>
                </c:pt>
                <c:pt idx="14">
                  <c:v>43084</c:v>
                </c:pt>
                <c:pt idx="15">
                  <c:v>43085</c:v>
                </c:pt>
                <c:pt idx="16">
                  <c:v>43086</c:v>
                </c:pt>
                <c:pt idx="17">
                  <c:v>43087</c:v>
                </c:pt>
                <c:pt idx="18">
                  <c:v>43088</c:v>
                </c:pt>
                <c:pt idx="19">
                  <c:v>43089</c:v>
                </c:pt>
                <c:pt idx="20">
                  <c:v>43090</c:v>
                </c:pt>
                <c:pt idx="21">
                  <c:v>43091</c:v>
                </c:pt>
                <c:pt idx="22">
                  <c:v>43092</c:v>
                </c:pt>
                <c:pt idx="23">
                  <c:v>43093</c:v>
                </c:pt>
                <c:pt idx="24">
                  <c:v>43094</c:v>
                </c:pt>
                <c:pt idx="25">
                  <c:v>43095</c:v>
                </c:pt>
                <c:pt idx="26">
                  <c:v>43096</c:v>
                </c:pt>
                <c:pt idx="27">
                  <c:v>43097</c:v>
                </c:pt>
                <c:pt idx="28">
                  <c:v>43098</c:v>
                </c:pt>
                <c:pt idx="29">
                  <c:v>43099</c:v>
                </c:pt>
                <c:pt idx="30">
                  <c:v>43100</c:v>
                </c:pt>
                <c:pt idx="31">
                  <c:v>43101</c:v>
                </c:pt>
                <c:pt idx="32">
                  <c:v>43102</c:v>
                </c:pt>
                <c:pt idx="33">
                  <c:v>43103</c:v>
                </c:pt>
                <c:pt idx="34">
                  <c:v>43104</c:v>
                </c:pt>
                <c:pt idx="35">
                  <c:v>43105</c:v>
                </c:pt>
                <c:pt idx="36">
                  <c:v>43106</c:v>
                </c:pt>
                <c:pt idx="37">
                  <c:v>43107</c:v>
                </c:pt>
                <c:pt idx="38">
                  <c:v>43108</c:v>
                </c:pt>
                <c:pt idx="39">
                  <c:v>43109</c:v>
                </c:pt>
                <c:pt idx="40">
                  <c:v>43110</c:v>
                </c:pt>
                <c:pt idx="41">
                  <c:v>43111</c:v>
                </c:pt>
                <c:pt idx="42">
                  <c:v>43112</c:v>
                </c:pt>
                <c:pt idx="43">
                  <c:v>43113</c:v>
                </c:pt>
                <c:pt idx="44">
                  <c:v>43114</c:v>
                </c:pt>
                <c:pt idx="45">
                  <c:v>43115</c:v>
                </c:pt>
                <c:pt idx="46">
                  <c:v>43116</c:v>
                </c:pt>
                <c:pt idx="47">
                  <c:v>43117</c:v>
                </c:pt>
                <c:pt idx="48">
                  <c:v>43118</c:v>
                </c:pt>
                <c:pt idx="49">
                  <c:v>43119</c:v>
                </c:pt>
                <c:pt idx="50">
                  <c:v>43120</c:v>
                </c:pt>
                <c:pt idx="51">
                  <c:v>43121</c:v>
                </c:pt>
                <c:pt idx="52">
                  <c:v>43122</c:v>
                </c:pt>
                <c:pt idx="53">
                  <c:v>43123</c:v>
                </c:pt>
                <c:pt idx="54">
                  <c:v>43124</c:v>
                </c:pt>
                <c:pt idx="55">
                  <c:v>43125</c:v>
                </c:pt>
                <c:pt idx="56">
                  <c:v>43126</c:v>
                </c:pt>
                <c:pt idx="57">
                  <c:v>43127</c:v>
                </c:pt>
                <c:pt idx="58">
                  <c:v>43128</c:v>
                </c:pt>
                <c:pt idx="59">
                  <c:v>43129</c:v>
                </c:pt>
                <c:pt idx="60">
                  <c:v>43130</c:v>
                </c:pt>
                <c:pt idx="61">
                  <c:v>43131</c:v>
                </c:pt>
                <c:pt idx="62">
                  <c:v>43132</c:v>
                </c:pt>
                <c:pt idx="63">
                  <c:v>43133</c:v>
                </c:pt>
                <c:pt idx="64">
                  <c:v>43134</c:v>
                </c:pt>
                <c:pt idx="65">
                  <c:v>43135</c:v>
                </c:pt>
                <c:pt idx="66">
                  <c:v>43136</c:v>
                </c:pt>
                <c:pt idx="67">
                  <c:v>43137</c:v>
                </c:pt>
                <c:pt idx="68">
                  <c:v>43138</c:v>
                </c:pt>
                <c:pt idx="69">
                  <c:v>43139</c:v>
                </c:pt>
                <c:pt idx="70">
                  <c:v>43140</c:v>
                </c:pt>
                <c:pt idx="71">
                  <c:v>43141</c:v>
                </c:pt>
                <c:pt idx="72">
                  <c:v>43142</c:v>
                </c:pt>
                <c:pt idx="73">
                  <c:v>43143</c:v>
                </c:pt>
                <c:pt idx="74">
                  <c:v>43144</c:v>
                </c:pt>
                <c:pt idx="75">
                  <c:v>43145</c:v>
                </c:pt>
                <c:pt idx="76">
                  <c:v>43146</c:v>
                </c:pt>
                <c:pt idx="77">
                  <c:v>43147</c:v>
                </c:pt>
                <c:pt idx="78">
                  <c:v>43148</c:v>
                </c:pt>
                <c:pt idx="79">
                  <c:v>43149</c:v>
                </c:pt>
                <c:pt idx="80">
                  <c:v>43150</c:v>
                </c:pt>
                <c:pt idx="81">
                  <c:v>43151</c:v>
                </c:pt>
                <c:pt idx="82">
                  <c:v>43152</c:v>
                </c:pt>
                <c:pt idx="83">
                  <c:v>43153</c:v>
                </c:pt>
                <c:pt idx="84">
                  <c:v>43154</c:v>
                </c:pt>
                <c:pt idx="85">
                  <c:v>43155</c:v>
                </c:pt>
                <c:pt idx="86">
                  <c:v>43156</c:v>
                </c:pt>
                <c:pt idx="87">
                  <c:v>43157</c:v>
                </c:pt>
                <c:pt idx="88">
                  <c:v>43158</c:v>
                </c:pt>
                <c:pt idx="89">
                  <c:v>43159</c:v>
                </c:pt>
                <c:pt idx="90">
                  <c:v>43160</c:v>
                </c:pt>
                <c:pt idx="91">
                  <c:v>43161</c:v>
                </c:pt>
              </c:numCache>
            </c:numRef>
          </c:cat>
          <c:val>
            <c:numRef>
              <c:f>需給実績!$H$4:$H$124</c:f>
              <c:numCache>
                <c:formatCode>0%</c:formatCode>
                <c:ptCount val="121"/>
                <c:pt idx="0">
                  <c:v>0.81</c:v>
                </c:pt>
                <c:pt idx="1">
                  <c:v>0.82</c:v>
                </c:pt>
                <c:pt idx="2">
                  <c:v>0.85</c:v>
                </c:pt>
                <c:pt idx="3">
                  <c:v>0.81</c:v>
                </c:pt>
                <c:pt idx="4">
                  <c:v>0.79</c:v>
                </c:pt>
                <c:pt idx="5">
                  <c:v>0.85</c:v>
                </c:pt>
                <c:pt idx="6">
                  <c:v>0.82</c:v>
                </c:pt>
                <c:pt idx="7">
                  <c:v>0.83</c:v>
                </c:pt>
                <c:pt idx="8">
                  <c:v>0.85</c:v>
                </c:pt>
                <c:pt idx="9">
                  <c:v>0.87</c:v>
                </c:pt>
                <c:pt idx="10">
                  <c:v>0.88</c:v>
                </c:pt>
                <c:pt idx="11">
                  <c:v>0.83</c:v>
                </c:pt>
                <c:pt idx="12">
                  <c:v>0.85</c:v>
                </c:pt>
                <c:pt idx="13">
                  <c:v>0.87</c:v>
                </c:pt>
                <c:pt idx="14">
                  <c:v>0.9</c:v>
                </c:pt>
                <c:pt idx="15">
                  <c:v>0.83</c:v>
                </c:pt>
                <c:pt idx="16">
                  <c:v>0.87</c:v>
                </c:pt>
                <c:pt idx="17">
                  <c:v>0.85</c:v>
                </c:pt>
                <c:pt idx="18">
                  <c:v>0.84</c:v>
                </c:pt>
                <c:pt idx="19">
                  <c:v>0.89</c:v>
                </c:pt>
                <c:pt idx="20">
                  <c:v>0.84</c:v>
                </c:pt>
                <c:pt idx="21">
                  <c:v>0.86</c:v>
                </c:pt>
                <c:pt idx="22">
                  <c:v>0.82</c:v>
                </c:pt>
                <c:pt idx="23">
                  <c:v>0.85</c:v>
                </c:pt>
                <c:pt idx="24">
                  <c:v>0.84</c:v>
                </c:pt>
                <c:pt idx="25">
                  <c:v>0.85</c:v>
                </c:pt>
                <c:pt idx="26">
                  <c:v>0.77</c:v>
                </c:pt>
                <c:pt idx="27">
                  <c:v>0.79</c:v>
                </c:pt>
                <c:pt idx="28">
                  <c:v>0.82</c:v>
                </c:pt>
                <c:pt idx="29">
                  <c:v>0.81</c:v>
                </c:pt>
                <c:pt idx="30">
                  <c:v>0.81</c:v>
                </c:pt>
                <c:pt idx="31">
                  <c:v>0.75</c:v>
                </c:pt>
                <c:pt idx="32">
                  <c:v>0.78</c:v>
                </c:pt>
                <c:pt idx="33">
                  <c:v>0.81</c:v>
                </c:pt>
                <c:pt idx="34">
                  <c:v>0.77</c:v>
                </c:pt>
                <c:pt idx="35">
                  <c:v>0.79</c:v>
                </c:pt>
                <c:pt idx="36">
                  <c:v>0.8</c:v>
                </c:pt>
                <c:pt idx="37">
                  <c:v>0.84</c:v>
                </c:pt>
                <c:pt idx="38">
                  <c:v>0.85</c:v>
                </c:pt>
                <c:pt idx="39">
                  <c:v>0.89</c:v>
                </c:pt>
                <c:pt idx="40">
                  <c:v>0.95</c:v>
                </c:pt>
                <c:pt idx="41">
                  <c:v>0.81</c:v>
                </c:pt>
                <c:pt idx="42">
                  <c:v>0.84</c:v>
                </c:pt>
                <c:pt idx="43">
                  <c:v>0.8</c:v>
                </c:pt>
                <c:pt idx="44">
                  <c:v>0.83</c:v>
                </c:pt>
                <c:pt idx="45">
                  <c:v>0.87</c:v>
                </c:pt>
                <c:pt idx="46">
                  <c:v>0.81</c:v>
                </c:pt>
                <c:pt idx="47">
                  <c:v>0.84</c:v>
                </c:pt>
                <c:pt idx="48">
                  <c:v>0.83</c:v>
                </c:pt>
                <c:pt idx="49">
                  <c:v>0.83</c:v>
                </c:pt>
                <c:pt idx="50">
                  <c:v>0.82</c:v>
                </c:pt>
                <c:pt idx="51">
                  <c:v>0.8</c:v>
                </c:pt>
                <c:pt idx="52">
                  <c:v>0.85</c:v>
                </c:pt>
                <c:pt idx="53">
                  <c:v>0.84</c:v>
                </c:pt>
                <c:pt idx="54">
                  <c:v>0.85</c:v>
                </c:pt>
                <c:pt idx="55">
                  <c:v>0.82</c:v>
                </c:pt>
                <c:pt idx="56">
                  <c:v>0.86</c:v>
                </c:pt>
                <c:pt idx="57">
                  <c:v>0.78</c:v>
                </c:pt>
                <c:pt idx="58">
                  <c:v>0.86</c:v>
                </c:pt>
                <c:pt idx="59">
                  <c:v>0.85</c:v>
                </c:pt>
                <c:pt idx="60">
                  <c:v>0.83</c:v>
                </c:pt>
                <c:pt idx="61">
                  <c:v>0.87</c:v>
                </c:pt>
                <c:pt idx="62">
                  <c:v>0.87</c:v>
                </c:pt>
                <c:pt idx="63">
                  <c:v>0.84</c:v>
                </c:pt>
                <c:pt idx="64">
                  <c:v>0.88</c:v>
                </c:pt>
                <c:pt idx="65">
                  <c:v>0.82</c:v>
                </c:pt>
                <c:pt idx="66">
                  <c:v>0.86</c:v>
                </c:pt>
                <c:pt idx="67">
                  <c:v>0.86</c:v>
                </c:pt>
                <c:pt idx="68">
                  <c:v>0.83</c:v>
                </c:pt>
                <c:pt idx="69">
                  <c:v>0.84</c:v>
                </c:pt>
                <c:pt idx="70">
                  <c:v>0.86</c:v>
                </c:pt>
                <c:pt idx="71">
                  <c:v>0.83</c:v>
                </c:pt>
                <c:pt idx="72">
                  <c:v>0.87</c:v>
                </c:pt>
                <c:pt idx="73">
                  <c:v>0.84</c:v>
                </c:pt>
                <c:pt idx="74">
                  <c:v>0.87</c:v>
                </c:pt>
                <c:pt idx="75">
                  <c:v>0.88</c:v>
                </c:pt>
                <c:pt idx="76">
                  <c:v>0.86</c:v>
                </c:pt>
                <c:pt idx="77">
                  <c:v>0.87</c:v>
                </c:pt>
                <c:pt idx="78">
                  <c:v>0.85</c:v>
                </c:pt>
                <c:pt idx="79">
                  <c:v>0.84</c:v>
                </c:pt>
                <c:pt idx="80">
                  <c:v>0.89</c:v>
                </c:pt>
                <c:pt idx="81">
                  <c:v>0.84</c:v>
                </c:pt>
                <c:pt idx="82">
                  <c:v>0.88</c:v>
                </c:pt>
                <c:pt idx="83">
                  <c:v>0.84</c:v>
                </c:pt>
                <c:pt idx="84">
                  <c:v>0.87</c:v>
                </c:pt>
                <c:pt idx="85">
                  <c:v>0.82</c:v>
                </c:pt>
                <c:pt idx="86">
                  <c:v>0.81</c:v>
                </c:pt>
                <c:pt idx="87">
                  <c:v>0.84</c:v>
                </c:pt>
                <c:pt idx="88">
                  <c:v>0.93</c:v>
                </c:pt>
                <c:pt idx="89">
                  <c:v>0.88</c:v>
                </c:pt>
                <c:pt idx="90">
                  <c:v>0.82</c:v>
                </c:pt>
                <c:pt idx="91">
                  <c:v>0.86</c:v>
                </c:pt>
                <c:pt idx="92">
                  <c:v>0.86</c:v>
                </c:pt>
                <c:pt idx="93">
                  <c:v>0.86</c:v>
                </c:pt>
                <c:pt idx="94">
                  <c:v>0.89</c:v>
                </c:pt>
                <c:pt idx="95">
                  <c:v>0.88</c:v>
                </c:pt>
                <c:pt idx="96">
                  <c:v>0.89</c:v>
                </c:pt>
                <c:pt idx="97">
                  <c:v>0.86</c:v>
                </c:pt>
                <c:pt idx="98">
                  <c:v>0.86</c:v>
                </c:pt>
                <c:pt idx="99">
                  <c:v>0.87</c:v>
                </c:pt>
                <c:pt idx="100">
                  <c:v>0.86</c:v>
                </c:pt>
                <c:pt idx="101">
                  <c:v>0.87</c:v>
                </c:pt>
                <c:pt idx="102">
                  <c:v>0.88</c:v>
                </c:pt>
                <c:pt idx="103">
                  <c:v>0.91</c:v>
                </c:pt>
                <c:pt idx="104">
                  <c:v>0.86</c:v>
                </c:pt>
                <c:pt idx="105">
                  <c:v>0.89</c:v>
                </c:pt>
                <c:pt idx="106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72-4926-BE19-5B8452727E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6302752"/>
        <c:axId val="236302360"/>
      </c:lineChart>
      <c:dateAx>
        <c:axId val="236301576"/>
        <c:scaling>
          <c:orientation val="minMax"/>
          <c:max val="43190"/>
          <c:min val="43070"/>
        </c:scaling>
        <c:delete val="0"/>
        <c:axPos val="b"/>
        <c:numFmt formatCode="m&quot;月&quot;d&quot;日&quot;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36301968"/>
        <c:crosses val="autoZero"/>
        <c:auto val="1"/>
        <c:lblOffset val="100"/>
        <c:baseTimeUnit val="days"/>
        <c:majorUnit val="7"/>
        <c:majorTimeUnit val="days"/>
      </c:dateAx>
      <c:valAx>
        <c:axId val="236301968"/>
        <c:scaling>
          <c:orientation val="minMax"/>
          <c:max val="3000"/>
          <c:min val="1000"/>
        </c:scaling>
        <c:delete val="0"/>
        <c:axPos val="l"/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36301576"/>
        <c:crosses val="autoZero"/>
        <c:crossBetween val="between"/>
      </c:valAx>
      <c:valAx>
        <c:axId val="236302360"/>
        <c:scaling>
          <c:orientation val="minMax"/>
          <c:max val="1"/>
          <c:min val="0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36302752"/>
        <c:crosses val="max"/>
        <c:crossBetween val="between"/>
      </c:valAx>
      <c:dateAx>
        <c:axId val="236302752"/>
        <c:scaling>
          <c:orientation val="minMax"/>
        </c:scaling>
        <c:delete val="1"/>
        <c:axPos val="b"/>
        <c:numFmt formatCode="m&quot;月&quot;d&quot;日&quot;" sourceLinked="1"/>
        <c:majorTickMark val="out"/>
        <c:minorTickMark val="none"/>
        <c:tickLblPos val="nextTo"/>
        <c:crossAx val="236302360"/>
        <c:crosses val="autoZero"/>
        <c:auto val="1"/>
        <c:lblOffset val="100"/>
        <c:baseTimeUnit val="days"/>
      </c:date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0.81759</cdr:x>
      <cdr:y>0.3609</cdr:y>
    </cdr:from>
    <cdr:to>
      <cdr:x>0.89875</cdr:x>
      <cdr:y>0.42734</cdr:y>
    </cdr:to>
    <cdr:sp macro="" textlink="">
      <cdr:nvSpPr>
        <cdr:cNvPr id="2" name="Text Box 35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434864" y="2255037"/>
          <a:ext cx="738032" cy="4151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none" lIns="98747" tIns="49373" rIns="98747" bIns="49373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spcBef>
              <a:spcPct val="0"/>
            </a:spcBef>
            <a:buNone/>
          </a:pPr>
          <a:r>
            <a:rPr lang="en-US" altLang="ja-JP" sz="105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2,346</a:t>
          </a:r>
        </a:p>
        <a:p xmlns:a="http://schemas.openxmlformats.org/drawingml/2006/main">
          <a:pPr algn="ctr">
            <a:spcBef>
              <a:spcPct val="0"/>
            </a:spcBef>
            <a:buNone/>
          </a:pPr>
          <a:r>
            <a:rPr lang="en-US" altLang="ja-JP" sz="10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3/14(</a:t>
          </a:r>
          <a:r>
            <a:rPr lang="ja-JP" altLang="en-US" sz="10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木</a:t>
          </a:r>
          <a:r>
            <a:rPr lang="en-US" altLang="ja-JP" sz="10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rPr>
            <a:t>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5" rIns="91410" bIns="4570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5" rIns="91410" bIns="4570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9175" y="739775"/>
            <a:ext cx="469900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5" rIns="91410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5" rIns="91410" bIns="4570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5" rIns="91410" bIns="4570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734F77A-FDF9-48A2-A6DA-F597FB4A77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7800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E1989E-082B-42C4-B7EF-082A669F2B8F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0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506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34F77A-FDF9-48A2-A6DA-F597FB4A7730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86680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0161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7819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07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3194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513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E1989E-082B-42C4-B7EF-082A669F2B8F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94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77925"/>
            <a:ext cx="6858000" cy="25082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781425"/>
            <a:ext cx="6858000" cy="17399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657E5-7AE6-4C55-905F-D6DC50FE74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848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41E5E-9205-46C9-872C-A692F606A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394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88925"/>
            <a:ext cx="2057400" cy="61436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88925"/>
            <a:ext cx="6019800" cy="61436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496D0-6958-4587-AC6F-08408F0B11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580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本文_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PPT_base_breeze2_0328-09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9040"/>
            <a:ext cx="9144000" cy="67186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57200" y="92258"/>
            <a:ext cx="7916444" cy="398013"/>
          </a:xfrm>
        </p:spPr>
        <p:txBody>
          <a:bodyPr lIns="0" tIns="0" rIns="0" bIns="0" anchor="b" anchorCtr="0">
            <a:normAutofit/>
          </a:bodyPr>
          <a:lstStyle>
            <a:lvl1pPr algn="l">
              <a:defRPr sz="2200" baseline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本文タイトルの書式設定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438876" y="558902"/>
            <a:ext cx="82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フッター プレースホルダー 9"/>
          <p:cNvSpPr txBox="1">
            <a:spLocks/>
          </p:cNvSpPr>
          <p:nvPr userDrawn="1"/>
        </p:nvSpPr>
        <p:spPr>
          <a:xfrm>
            <a:off x="7551801" y="6975401"/>
            <a:ext cx="1425866" cy="164296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ja-JP"/>
            </a:defPPr>
            <a:lvl1pPr marL="0" algn="l" defTabSz="457200" rtl="0" eaLnBrk="1" latinLnBrk="0" hangingPunct="1">
              <a:defRPr kumimoji="1" sz="800" kern="1200">
                <a:solidFill>
                  <a:schemeClr val="tx1"/>
                </a:solidFill>
                <a:latin typeface="Arial"/>
                <a:ea typeface="メイリオ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700" dirty="0" smtClean="0">
                <a:solidFill>
                  <a:srgbClr val="4C4443"/>
                </a:solidFill>
              </a:rPr>
              <a:t>The Kansai Electric Power Co., Inc.</a:t>
            </a:r>
            <a:endParaRPr lang="ja-JP" altLang="en-US" sz="700" dirty="0">
              <a:solidFill>
                <a:srgbClr val="4C4443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10188" y="81522"/>
            <a:ext cx="504000" cy="288000"/>
          </a:xfrm>
          <a:noFill/>
          <a:ln>
            <a:solidFill>
              <a:srgbClr val="4D4D4D"/>
            </a:solidFill>
          </a:ln>
        </p:spPr>
        <p:txBody>
          <a:bodyPr anchor="ctr" anchorCtr="0"/>
          <a:lstStyle>
            <a:lvl1pPr algn="ctr">
              <a:defRPr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>
              <a:defRPr/>
            </a:pPr>
            <a:fld id="{BB0496D0-6958-4587-AC6F-08408F0B114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5903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272">
          <p15:clr>
            <a:srgbClr val="FBAE40"/>
          </p15:clr>
        </p15:guide>
        <p15:guide id="3" pos="5488">
          <p15:clr>
            <a:srgbClr val="FBAE40"/>
          </p15:clr>
        </p15:guide>
        <p15:guide id="4" orient="horz" pos="406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紙_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3" descr="1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51600" y="353378"/>
            <a:ext cx="2298700" cy="946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図 4" descr="PPT_base_breeze2_0328-01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799059"/>
            <a:ext cx="9144000" cy="1401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236947"/>
            <a:ext cx="7772400" cy="1543526"/>
          </a:xfrm>
        </p:spPr>
        <p:txBody>
          <a:bodyPr lIns="0" tIns="0" rIns="0" bIns="0" anchor="t">
            <a:normAutofit/>
          </a:bodyPr>
          <a:lstStyle>
            <a:lvl1pPr algn="l">
              <a:defRPr sz="3600" b="0" i="0">
                <a:solidFill>
                  <a:schemeClr val="tx1"/>
                </a:solidFill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/>
          </p:nvPr>
        </p:nvSpPr>
        <p:spPr>
          <a:xfrm>
            <a:off x="685800" y="4197192"/>
            <a:ext cx="7772400" cy="43099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4"/>
          </p:nvPr>
        </p:nvSpPr>
        <p:spPr>
          <a:xfrm>
            <a:off x="685800" y="4834548"/>
            <a:ext cx="7772400" cy="43099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0" i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23514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6F129-6142-4EA6-91EE-61E6BF29F7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373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95463"/>
            <a:ext cx="7886700" cy="299561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819650"/>
            <a:ext cx="7886700" cy="15748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E3C56-33FC-4944-B242-47229B3648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622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79575"/>
            <a:ext cx="4038600" cy="47529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79575"/>
            <a:ext cx="4038600" cy="47529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600E5-4FFD-4873-A0BD-4E924491B9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115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84175"/>
            <a:ext cx="7886700" cy="139065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765300"/>
            <a:ext cx="3868737" cy="8651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630488"/>
            <a:ext cx="3868737" cy="38687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765300"/>
            <a:ext cx="3887788" cy="8651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630488"/>
            <a:ext cx="3887788" cy="38687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D961C-3092-43B8-A311-AD59D7FDDB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257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F33DC-E4AF-4269-9B63-B85CCEBF78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736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4DF72-C5A5-4451-B958-A7DE5D4CA0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984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79425"/>
            <a:ext cx="2949575" cy="16811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1036638"/>
            <a:ext cx="4629150" cy="5118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160588"/>
            <a:ext cx="2949575" cy="40020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876BE-F931-4DC7-BA7F-5A27C19CB2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625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79425"/>
            <a:ext cx="2949575" cy="168116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1036638"/>
            <a:ext cx="4629150" cy="5118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160588"/>
            <a:ext cx="2949575" cy="40020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328B3-2568-40FC-831C-D8C1470C9B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8441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88925"/>
            <a:ext cx="82296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9575"/>
            <a:ext cx="8229600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7963"/>
            <a:ext cx="2133600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7963"/>
            <a:ext cx="2895600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7963"/>
            <a:ext cx="2133600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B02A633-5CD6-42F4-BD35-95748D628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  <p:sldLayoutId id="21474836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0" y="4605257"/>
            <a:ext cx="9144000" cy="1132648"/>
          </a:xfr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ja-JP" altLang="en-US" sz="25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関西電力株式会社</a:t>
            </a:r>
            <a:endParaRPr lang="en-US" altLang="ja-JP" sz="25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5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2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5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2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5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sz="2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2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日</a:t>
            </a:r>
            <a:endParaRPr lang="ja-JP" altLang="en-US" sz="25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タイトル 2"/>
          <p:cNvSpPr>
            <a:spLocks noGrp="1"/>
          </p:cNvSpPr>
          <p:nvPr>
            <p:ph type="ctrTitle"/>
          </p:nvPr>
        </p:nvSpPr>
        <p:spPr>
          <a:xfrm>
            <a:off x="1" y="2393829"/>
            <a:ext cx="9144000" cy="1251668"/>
          </a:xfrm>
        </p:spPr>
        <p:txBody>
          <a:bodyPr anchor="ctr" anchorCtr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3300" dirty="0">
                <a:solidFill>
                  <a:srgbClr val="4D4D4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関西エリアにおける電力需給状況について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77" y="142077"/>
            <a:ext cx="3732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第２回　おおさか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スマートエネルギー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協議会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会議）資料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974106" y="27606"/>
            <a:ext cx="1116105" cy="36236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96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571924" y="1351560"/>
            <a:ext cx="7776000" cy="5601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0" bIns="0" anchor="t" anchorCtr="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2400" dirty="0" smtClean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2400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昨夏</a:t>
            </a:r>
            <a:r>
              <a:rPr lang="ja-JP" altLang="en-US" sz="2400" dirty="0" smtClean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2400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おけるエリア別の需給</a:t>
            </a:r>
            <a:r>
              <a:rPr lang="ja-JP" altLang="en-US" sz="2400" dirty="0" smtClean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バランス</a:t>
            </a:r>
            <a:endParaRPr lang="en-US" altLang="ja-JP" sz="2400" dirty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endParaRPr lang="en-US" altLang="ja-JP" sz="2400" dirty="0" smtClean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2400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dirty="0" smtClean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昨夏</a:t>
            </a:r>
            <a:r>
              <a:rPr lang="ja-JP" altLang="en-US" sz="2400" dirty="0" smtClean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400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最大電力実績の</a:t>
            </a:r>
            <a:r>
              <a:rPr lang="ja-JP" altLang="en-US" sz="2400" dirty="0" smtClean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推移</a:t>
            </a:r>
            <a:endParaRPr lang="en-US" altLang="ja-JP" sz="2400" dirty="0" smtClean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endParaRPr lang="en-US" altLang="ja-JP" sz="2400" dirty="0" smtClean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2400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dirty="0" smtClean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昨夏</a:t>
            </a:r>
            <a:r>
              <a:rPr lang="ja-JP" altLang="en-US" sz="2400" dirty="0" smtClean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400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需給逼迫時の</a:t>
            </a:r>
            <a:r>
              <a:rPr lang="ja-JP" altLang="en-US" sz="2400" dirty="0" smtClean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</a:t>
            </a:r>
            <a:endParaRPr lang="en-US" altLang="ja-JP" sz="2000" dirty="0" smtClean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endParaRPr lang="en-US" altLang="ja-JP" sz="2400" dirty="0" smtClean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2400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今冬におけるエリア別の需給</a:t>
            </a:r>
            <a:r>
              <a:rPr lang="ja-JP" altLang="en-US" sz="2400" dirty="0" smtClean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バランス</a:t>
            </a:r>
            <a:endParaRPr lang="en-US" altLang="ja-JP" sz="2400" dirty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endParaRPr lang="en-US" altLang="ja-JP" sz="2400" dirty="0" smtClean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2400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dirty="0" smtClean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今冬の最大需給実績の推移</a:t>
            </a:r>
            <a:endParaRPr lang="en-US" altLang="ja-JP" sz="2400" dirty="0" smtClean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endParaRPr lang="en-US" altLang="ja-JP" sz="2400" dirty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2400" dirty="0" smtClean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2400" dirty="0" smtClean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本日、ご説明させていただく内容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496D0-6958-4587-AC6F-08408F0B114A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6022053" y="1396775"/>
            <a:ext cx="336550" cy="309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5" rIns="91429" bIns="45715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endParaRPr lang="ja-JP" altLang="en-US" sz="1800" dirty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6029349" y="2436097"/>
            <a:ext cx="336550" cy="309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5" rIns="91429" bIns="45715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endParaRPr lang="ja-JP" altLang="en-US" sz="1800" dirty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6018980" y="3459232"/>
            <a:ext cx="336550" cy="309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5" rIns="91429" bIns="45715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endParaRPr lang="ja-JP" altLang="en-US" sz="1800" dirty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6029349" y="4528999"/>
            <a:ext cx="336550" cy="309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5" rIns="91429" bIns="45715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endParaRPr lang="ja-JP" altLang="en-US" sz="1800" dirty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6020385" y="5528560"/>
            <a:ext cx="336550" cy="309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5" rIns="91429" bIns="45715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rgbClr val="4D4D4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endParaRPr lang="ja-JP" altLang="en-US" sz="1800" dirty="0">
              <a:solidFill>
                <a:srgbClr val="4D4D4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昨夏</a:t>
            </a:r>
            <a:r>
              <a:rPr lang="ja-JP" altLang="en-US" dirty="0" smtClean="0"/>
              <a:t>に</a:t>
            </a:r>
            <a:r>
              <a:rPr lang="ja-JP" altLang="en-US" dirty="0"/>
              <a:t>おけるエリア別の需給</a:t>
            </a:r>
            <a:r>
              <a:rPr lang="ja-JP" altLang="en-US" dirty="0" smtClean="0"/>
              <a:t>バランス</a:t>
            </a:r>
            <a:endParaRPr kumimoji="1" lang="ja-JP" alt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496D0-6958-4587-AC6F-08408F0B114A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868" y="1449643"/>
            <a:ext cx="8561850" cy="5281264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5328333" y="1779750"/>
            <a:ext cx="560480" cy="347294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5362662" y="2931459"/>
            <a:ext cx="556832" cy="1122645"/>
          </a:xfrm>
          <a:prstGeom prst="rect">
            <a:avLst/>
          </a:prstGeom>
          <a:solidFill>
            <a:srgbClr val="FF3399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4531659" y="6480736"/>
            <a:ext cx="4535813" cy="2501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電力需給検証報告書（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　電力広域的運営推進機関）から抜粋</a:t>
            </a:r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7200" y="662717"/>
            <a:ext cx="8283388" cy="7761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関西エリア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昨夏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見通し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については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の想定需要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2,718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に対し、供給力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2,947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､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予備率が</a:t>
            </a:r>
            <a:r>
              <a:rPr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8.4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となり、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電力の安定供給に必要な予備率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を確保できる見通し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でした。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0534" y="1531829"/>
            <a:ext cx="6354625" cy="2846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kumimoji="1" lang="ja-JP" altLang="en-US" sz="12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年度夏季</a:t>
            </a:r>
            <a:r>
              <a:rPr lang="ja-JP" altLang="en-US" sz="12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需給バランス（厳寒Ｈ１）（電源</a:t>
            </a:r>
            <a:r>
              <a:rPr lang="en-US" altLang="ja-JP" sz="12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2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‘・火力増出力運転考慮、連系線活用）</a:t>
            </a:r>
            <a:endParaRPr kumimoji="1" lang="ja-JP" altLang="en-US" sz="12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25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昨夏</a:t>
            </a:r>
            <a:r>
              <a:rPr lang="ja-JP" altLang="en-US" dirty="0" smtClean="0"/>
              <a:t>の最大電力実績の推移</a:t>
            </a:r>
            <a:endParaRPr kumimoji="1" lang="ja-JP" alt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496D0-6958-4587-AC6F-08408F0B114A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307" name="テキスト ボックス 306"/>
          <p:cNvSpPr txBox="1"/>
          <p:nvPr/>
        </p:nvSpPr>
        <p:spPr>
          <a:xfrm>
            <a:off x="457200" y="662716"/>
            <a:ext cx="8283388" cy="8547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昨夏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記録的な酷暑により、当初想定していた需要を大きく上回ったことから、火力発電所の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追加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起動や需要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抑制の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取組みとともに、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日に広域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機関の指示による広域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融通受電によ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り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、電力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の安全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・安定供給を行いました。</a:t>
            </a:r>
          </a:p>
        </p:txBody>
      </p:sp>
      <p:graphicFrame>
        <p:nvGraphicFramePr>
          <p:cNvPr id="309" name="グラフ 3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7633417"/>
              </p:ext>
            </p:extLst>
          </p:nvPr>
        </p:nvGraphicFramePr>
        <p:xfrm>
          <a:off x="506938" y="1884753"/>
          <a:ext cx="8194364" cy="4657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0" name="四角形吹き出し 309"/>
          <p:cNvSpPr/>
          <p:nvPr/>
        </p:nvSpPr>
        <p:spPr bwMode="auto">
          <a:xfrm>
            <a:off x="2376151" y="4908788"/>
            <a:ext cx="1948361" cy="622813"/>
          </a:xfrm>
          <a:prstGeom prst="wedgeRectCallout">
            <a:avLst>
              <a:gd name="adj1" fmla="val -30132"/>
              <a:gd name="adj2" fmla="val 2613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昨夏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最大需要実績</a:t>
            </a: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7/19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（木）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2,865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</a:p>
          <a:p>
            <a:pPr algn="ctr" eaLnBrk="1" hangingPunct="1"/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気温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38.0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℃　使用率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1" name="Text Box 124"/>
          <p:cNvSpPr txBox="1">
            <a:spLocks noChangeArrowheads="1"/>
          </p:cNvSpPr>
          <p:nvPr/>
        </p:nvSpPr>
        <p:spPr bwMode="auto">
          <a:xfrm>
            <a:off x="457202" y="1727132"/>
            <a:ext cx="575489" cy="1958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8747" tIns="49373" rIns="98747" bIns="49373">
            <a:spAutoFit/>
          </a:bodyPr>
          <a:lstStyle>
            <a:lvl1pPr defTabSz="1382713">
              <a:spcBef>
                <a:spcPct val="20000"/>
              </a:spcBef>
              <a:buChar char="•"/>
              <a:defRPr kumimoji="1"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93713" indent="-433388" defTabSz="1382713">
              <a:spcBef>
                <a:spcPct val="20000"/>
              </a:spcBef>
              <a:buChar char="–"/>
              <a:defRPr kumimoji="1" sz="4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987425" indent="-346075" defTabSz="1382713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81138" indent="-346075" defTabSz="138271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74850" indent="-344488" defTabSz="1382713">
              <a:spcBef>
                <a:spcPct val="20000"/>
              </a:spcBef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320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892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464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036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kW)</a:t>
            </a:r>
          </a:p>
        </p:txBody>
      </p:sp>
      <p:sp>
        <p:nvSpPr>
          <p:cNvPr id="312" name="AutoShape 104"/>
          <p:cNvSpPr>
            <a:spLocks noChangeArrowheads="1"/>
          </p:cNvSpPr>
          <p:nvPr/>
        </p:nvSpPr>
        <p:spPr bwMode="auto">
          <a:xfrm>
            <a:off x="1095575" y="1658992"/>
            <a:ext cx="1595561" cy="333548"/>
          </a:xfrm>
          <a:prstGeom prst="wedgeRectCallout">
            <a:avLst>
              <a:gd name="adj1" fmla="val -43556"/>
              <a:gd name="adj2" fmla="val 5956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供給力（想定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2,975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</a:p>
        </p:txBody>
      </p:sp>
      <p:sp>
        <p:nvSpPr>
          <p:cNvPr id="313" name="AutoShape 104"/>
          <p:cNvSpPr>
            <a:spLocks noChangeArrowheads="1"/>
          </p:cNvSpPr>
          <p:nvPr/>
        </p:nvSpPr>
        <p:spPr bwMode="auto">
          <a:xfrm>
            <a:off x="3789836" y="1744939"/>
            <a:ext cx="1717418" cy="333548"/>
          </a:xfrm>
          <a:prstGeom prst="wedgeRectCallout">
            <a:avLst>
              <a:gd name="adj1" fmla="val -43556"/>
              <a:gd name="adj2" fmla="val 5956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供給力（想定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2,947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</a:p>
        </p:txBody>
      </p:sp>
      <p:cxnSp>
        <p:nvCxnSpPr>
          <p:cNvPr id="314" name="直線コネクタ 313"/>
          <p:cNvCxnSpPr/>
          <p:nvPr/>
        </p:nvCxnSpPr>
        <p:spPr>
          <a:xfrm>
            <a:off x="992382" y="2036195"/>
            <a:ext cx="2398863" cy="0"/>
          </a:xfrm>
          <a:prstGeom prst="line">
            <a:avLst/>
          </a:prstGeom>
          <a:ln w="28575">
            <a:solidFill>
              <a:srgbClr val="FF9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直線コネクタ 314"/>
          <p:cNvCxnSpPr/>
          <p:nvPr/>
        </p:nvCxnSpPr>
        <p:spPr>
          <a:xfrm>
            <a:off x="3442052" y="2121186"/>
            <a:ext cx="2403949" cy="0"/>
          </a:xfrm>
          <a:prstGeom prst="line">
            <a:avLst/>
          </a:prstGeom>
          <a:ln w="28575">
            <a:solidFill>
              <a:srgbClr val="FF9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直線コネクタ 315"/>
          <p:cNvCxnSpPr/>
          <p:nvPr/>
        </p:nvCxnSpPr>
        <p:spPr>
          <a:xfrm>
            <a:off x="5894949" y="2514898"/>
            <a:ext cx="2325701" cy="0"/>
          </a:xfrm>
          <a:prstGeom prst="line">
            <a:avLst/>
          </a:prstGeom>
          <a:ln w="28575">
            <a:solidFill>
              <a:srgbClr val="FF9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テキスト ボックス 316"/>
          <p:cNvSpPr txBox="1"/>
          <p:nvPr/>
        </p:nvSpPr>
        <p:spPr>
          <a:xfrm>
            <a:off x="990731" y="2127428"/>
            <a:ext cx="911756" cy="2139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でん</a:t>
            </a:r>
            <a:r>
              <a:rPr lang="ja-JP" altLang="en-US" sz="12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使用率</a:t>
            </a:r>
          </a:p>
        </p:txBody>
      </p:sp>
      <p:cxnSp>
        <p:nvCxnSpPr>
          <p:cNvPr id="318" name="直線矢印コネクタ 317"/>
          <p:cNvCxnSpPr/>
          <p:nvPr/>
        </p:nvCxnSpPr>
        <p:spPr>
          <a:xfrm>
            <a:off x="1954737" y="2250236"/>
            <a:ext cx="308641" cy="13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テキスト ボックス 318"/>
          <p:cNvSpPr txBox="1"/>
          <p:nvPr/>
        </p:nvSpPr>
        <p:spPr>
          <a:xfrm>
            <a:off x="2335188" y="3257898"/>
            <a:ext cx="911756" cy="213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需要実績</a:t>
            </a:r>
          </a:p>
        </p:txBody>
      </p:sp>
      <p:cxnSp>
        <p:nvCxnSpPr>
          <p:cNvPr id="320" name="直線矢印コネクタ 319"/>
          <p:cNvCxnSpPr/>
          <p:nvPr/>
        </p:nvCxnSpPr>
        <p:spPr>
          <a:xfrm>
            <a:off x="3119028" y="3402784"/>
            <a:ext cx="184070" cy="1578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AutoShape 105"/>
          <p:cNvSpPr>
            <a:spLocks noChangeArrowheads="1"/>
          </p:cNvSpPr>
          <p:nvPr/>
        </p:nvSpPr>
        <p:spPr bwMode="auto">
          <a:xfrm>
            <a:off x="6438317" y="2057165"/>
            <a:ext cx="1595561" cy="333548"/>
          </a:xfrm>
          <a:prstGeom prst="wedgeRectCallout">
            <a:avLst>
              <a:gd name="adj1" fmla="val -37005"/>
              <a:gd name="adj2" fmla="val 114704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供給力（想定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2,767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万ｋＷ（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</a:p>
        </p:txBody>
      </p:sp>
      <p:sp>
        <p:nvSpPr>
          <p:cNvPr id="322" name="Oval 166"/>
          <p:cNvSpPr>
            <a:spLocks noChangeArrowheads="1"/>
          </p:cNvSpPr>
          <p:nvPr/>
        </p:nvSpPr>
        <p:spPr bwMode="auto">
          <a:xfrm>
            <a:off x="1091013" y="3242663"/>
            <a:ext cx="81825" cy="741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</a:endParaRPr>
          </a:p>
        </p:txBody>
      </p:sp>
      <p:sp>
        <p:nvSpPr>
          <p:cNvPr id="323" name="Text Box 359"/>
          <p:cNvSpPr txBox="1">
            <a:spLocks noChangeArrowheads="1"/>
          </p:cNvSpPr>
          <p:nvPr/>
        </p:nvSpPr>
        <p:spPr bwMode="auto">
          <a:xfrm>
            <a:off x="883281" y="2936762"/>
            <a:ext cx="592823" cy="32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747" tIns="49373" rIns="98747" bIns="49373">
            <a:spAutoFit/>
          </a:bodyPr>
          <a:lstStyle>
            <a:lvl1pPr defTabSz="1382713">
              <a:spcBef>
                <a:spcPct val="20000"/>
              </a:spcBef>
              <a:buChar char="•"/>
              <a:defRPr kumimoji="1"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93713" indent="-433388" defTabSz="1382713">
              <a:spcBef>
                <a:spcPct val="20000"/>
              </a:spcBef>
              <a:buChar char="–"/>
              <a:defRPr kumimoji="1" sz="4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987425" indent="-346075" defTabSz="1382713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81138" indent="-346075" defTabSz="138271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74850" indent="-344488" defTabSz="1382713">
              <a:spcBef>
                <a:spcPct val="20000"/>
              </a:spcBef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320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892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464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036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2,403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7/2(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24" name="テキスト ボックス 1"/>
          <p:cNvSpPr txBox="1">
            <a:spLocks noChangeArrowheads="1"/>
          </p:cNvSpPr>
          <p:nvPr/>
        </p:nvSpPr>
        <p:spPr bwMode="auto">
          <a:xfrm>
            <a:off x="3944878" y="6508246"/>
            <a:ext cx="48539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電力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需給検証</a:t>
            </a:r>
            <a:r>
              <a:rPr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報告書（</a:t>
            </a:r>
            <a:r>
              <a:rPr lang="en-US" altLang="ja-JP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電力広域的運営推進機関</a:t>
            </a:r>
            <a:r>
              <a:rPr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）をもとに作成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5" name="Oval 166"/>
          <p:cNvSpPr>
            <a:spLocks noChangeArrowheads="1"/>
          </p:cNvSpPr>
          <p:nvPr/>
        </p:nvSpPr>
        <p:spPr bwMode="auto">
          <a:xfrm>
            <a:off x="1968185" y="2960279"/>
            <a:ext cx="81825" cy="741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</a:endParaRPr>
          </a:p>
        </p:txBody>
      </p:sp>
      <p:sp>
        <p:nvSpPr>
          <p:cNvPr id="326" name="Text Box 359"/>
          <p:cNvSpPr txBox="1">
            <a:spLocks noChangeArrowheads="1"/>
          </p:cNvSpPr>
          <p:nvPr/>
        </p:nvSpPr>
        <p:spPr bwMode="auto">
          <a:xfrm>
            <a:off x="1611777" y="2641758"/>
            <a:ext cx="665048" cy="32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747" tIns="49373" rIns="98747" bIns="49373">
            <a:spAutoFit/>
          </a:bodyPr>
          <a:lstStyle>
            <a:lvl1pPr defTabSz="1382713">
              <a:spcBef>
                <a:spcPct val="20000"/>
              </a:spcBef>
              <a:buChar char="•"/>
              <a:defRPr kumimoji="1"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93713" indent="-433388" defTabSz="1382713">
              <a:spcBef>
                <a:spcPct val="20000"/>
              </a:spcBef>
              <a:buChar char="–"/>
              <a:defRPr kumimoji="1" sz="4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987425" indent="-346075" defTabSz="1382713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81138" indent="-346075" defTabSz="138271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74850" indent="-344488" defTabSz="1382713">
              <a:spcBef>
                <a:spcPct val="20000"/>
              </a:spcBef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320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892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464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036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2,538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7/13(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</a:t>
            </a: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27" name="四角形吹き出し 326"/>
          <p:cNvSpPr/>
          <p:nvPr/>
        </p:nvSpPr>
        <p:spPr bwMode="auto">
          <a:xfrm>
            <a:off x="6507035" y="5531601"/>
            <a:ext cx="1564532" cy="541657"/>
          </a:xfrm>
          <a:prstGeom prst="wedgeRectCallout">
            <a:avLst>
              <a:gd name="adj1" fmla="val -30132"/>
              <a:gd name="adj2" fmla="val 2613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ja-JP" altLang="en-US" sz="9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一昨夏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年）の</a:t>
            </a:r>
            <a:endParaRPr lang="en-US" altLang="ja-JP" sz="9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最大需要実績</a:t>
            </a:r>
            <a:endParaRPr lang="en-US" altLang="ja-JP" sz="9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1" hangingPunct="1"/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8/24(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木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)2,638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</a:p>
        </p:txBody>
      </p:sp>
      <p:sp>
        <p:nvSpPr>
          <p:cNvPr id="329" name="Text Box 359"/>
          <p:cNvSpPr txBox="1">
            <a:spLocks noChangeArrowheads="1"/>
          </p:cNvSpPr>
          <p:nvPr/>
        </p:nvSpPr>
        <p:spPr bwMode="auto">
          <a:xfrm>
            <a:off x="2615364" y="1635808"/>
            <a:ext cx="789328" cy="399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747" tIns="49373" rIns="98747" bIns="49373">
            <a:spAutoFit/>
          </a:bodyPr>
          <a:lstStyle>
            <a:lvl1pPr defTabSz="1382713">
              <a:spcBef>
                <a:spcPct val="20000"/>
              </a:spcBef>
              <a:buChar char="•"/>
              <a:defRPr kumimoji="1"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93713" indent="-433388" defTabSz="1382713">
              <a:spcBef>
                <a:spcPct val="20000"/>
              </a:spcBef>
              <a:buChar char="–"/>
              <a:defRPr kumimoji="1" sz="4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987425" indent="-346075" defTabSz="1382713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81138" indent="-346075" defTabSz="138271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74850" indent="-344488" defTabSz="1382713">
              <a:spcBef>
                <a:spcPct val="20000"/>
              </a:spcBef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320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892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464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036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10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2,865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ja-JP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7/19(</a:t>
            </a:r>
            <a:r>
              <a:rPr lang="ja-JP" altLang="en-US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木</a:t>
            </a:r>
            <a:r>
              <a:rPr lang="en-US" altLang="ja-JP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30" name="Oval 166"/>
          <p:cNvSpPr>
            <a:spLocks noChangeArrowheads="1"/>
          </p:cNvSpPr>
          <p:nvPr/>
        </p:nvSpPr>
        <p:spPr bwMode="auto">
          <a:xfrm>
            <a:off x="2746416" y="2222654"/>
            <a:ext cx="81825" cy="741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</a:endParaRPr>
          </a:p>
        </p:txBody>
      </p:sp>
      <p:sp>
        <p:nvSpPr>
          <p:cNvPr id="331" name="Text Box 359"/>
          <p:cNvSpPr txBox="1">
            <a:spLocks noChangeArrowheads="1"/>
          </p:cNvSpPr>
          <p:nvPr/>
        </p:nvSpPr>
        <p:spPr bwMode="auto">
          <a:xfrm>
            <a:off x="2851645" y="1952264"/>
            <a:ext cx="665048" cy="32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747" tIns="49373" rIns="98747" bIns="49373">
            <a:spAutoFit/>
          </a:bodyPr>
          <a:lstStyle>
            <a:lvl1pPr defTabSz="1382713">
              <a:spcBef>
                <a:spcPct val="20000"/>
              </a:spcBef>
              <a:buChar char="•"/>
              <a:defRPr kumimoji="1"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93713" indent="-433388" defTabSz="1382713">
              <a:spcBef>
                <a:spcPct val="20000"/>
              </a:spcBef>
              <a:buChar char="–"/>
              <a:defRPr kumimoji="1" sz="4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987425" indent="-346075" defTabSz="1382713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81138" indent="-346075" defTabSz="138271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74850" indent="-344488" defTabSz="1382713">
              <a:spcBef>
                <a:spcPct val="20000"/>
              </a:spcBef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320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892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464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036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2,852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7/23(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32" name="Text Box 359"/>
          <p:cNvSpPr txBox="1">
            <a:spLocks noChangeArrowheads="1"/>
          </p:cNvSpPr>
          <p:nvPr/>
        </p:nvSpPr>
        <p:spPr bwMode="auto">
          <a:xfrm>
            <a:off x="3366657" y="2094355"/>
            <a:ext cx="592823" cy="32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747" tIns="49373" rIns="98747" bIns="49373">
            <a:spAutoFit/>
          </a:bodyPr>
          <a:lstStyle>
            <a:lvl1pPr defTabSz="1382713">
              <a:spcBef>
                <a:spcPct val="20000"/>
              </a:spcBef>
              <a:buChar char="•"/>
              <a:defRPr kumimoji="1"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93713" indent="-433388" defTabSz="1382713">
              <a:spcBef>
                <a:spcPct val="20000"/>
              </a:spcBef>
              <a:buChar char="–"/>
              <a:defRPr kumimoji="1" sz="4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987425" indent="-346075" defTabSz="1382713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81138" indent="-346075" defTabSz="138271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74850" indent="-344488" defTabSz="1382713">
              <a:spcBef>
                <a:spcPct val="20000"/>
              </a:spcBef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320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892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464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036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2,794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8/3(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</a:t>
            </a: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33" name="Oval 166"/>
          <p:cNvSpPr>
            <a:spLocks noChangeArrowheads="1"/>
          </p:cNvSpPr>
          <p:nvPr/>
        </p:nvSpPr>
        <p:spPr bwMode="auto">
          <a:xfrm>
            <a:off x="3618489" y="2377406"/>
            <a:ext cx="81825" cy="741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</a:endParaRPr>
          </a:p>
        </p:txBody>
      </p:sp>
      <p:sp>
        <p:nvSpPr>
          <p:cNvPr id="334" name="Text Box 359"/>
          <p:cNvSpPr txBox="1">
            <a:spLocks noChangeArrowheads="1"/>
          </p:cNvSpPr>
          <p:nvPr/>
        </p:nvSpPr>
        <p:spPr bwMode="auto">
          <a:xfrm>
            <a:off x="3846329" y="2103001"/>
            <a:ext cx="592823" cy="32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747" tIns="49373" rIns="98747" bIns="49373">
            <a:spAutoFit/>
          </a:bodyPr>
          <a:lstStyle>
            <a:lvl1pPr defTabSz="1382713">
              <a:spcBef>
                <a:spcPct val="20000"/>
              </a:spcBef>
              <a:buChar char="•"/>
              <a:defRPr kumimoji="1"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93713" indent="-433388" defTabSz="1382713">
              <a:spcBef>
                <a:spcPct val="20000"/>
              </a:spcBef>
              <a:buChar char="–"/>
              <a:defRPr kumimoji="1" sz="4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987425" indent="-346075" defTabSz="1382713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81138" indent="-346075" defTabSz="138271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74850" indent="-344488" defTabSz="1382713">
              <a:spcBef>
                <a:spcPct val="20000"/>
              </a:spcBef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320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892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464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036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2,802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8/6(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35" name="Oval 166"/>
          <p:cNvSpPr>
            <a:spLocks noChangeArrowheads="1"/>
          </p:cNvSpPr>
          <p:nvPr/>
        </p:nvSpPr>
        <p:spPr bwMode="auto">
          <a:xfrm>
            <a:off x="3871872" y="2375747"/>
            <a:ext cx="81825" cy="741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</a:endParaRPr>
          </a:p>
        </p:txBody>
      </p:sp>
      <p:sp>
        <p:nvSpPr>
          <p:cNvPr id="336" name="Oval 166"/>
          <p:cNvSpPr>
            <a:spLocks noChangeArrowheads="1"/>
          </p:cNvSpPr>
          <p:nvPr/>
        </p:nvSpPr>
        <p:spPr bwMode="auto">
          <a:xfrm>
            <a:off x="4415941" y="3699058"/>
            <a:ext cx="81825" cy="741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</a:endParaRPr>
          </a:p>
        </p:txBody>
      </p:sp>
      <p:sp>
        <p:nvSpPr>
          <p:cNvPr id="337" name="Text Box 359"/>
          <p:cNvSpPr txBox="1">
            <a:spLocks noChangeArrowheads="1"/>
          </p:cNvSpPr>
          <p:nvPr/>
        </p:nvSpPr>
        <p:spPr bwMode="auto">
          <a:xfrm>
            <a:off x="4324513" y="3417251"/>
            <a:ext cx="665048" cy="32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747" tIns="49373" rIns="98747" bIns="49373">
            <a:spAutoFit/>
          </a:bodyPr>
          <a:lstStyle>
            <a:lvl1pPr defTabSz="1382713">
              <a:spcBef>
                <a:spcPct val="20000"/>
              </a:spcBef>
              <a:buChar char="•"/>
              <a:defRPr kumimoji="1"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93713" indent="-433388" defTabSz="1382713">
              <a:spcBef>
                <a:spcPct val="20000"/>
              </a:spcBef>
              <a:buChar char="–"/>
              <a:defRPr kumimoji="1" sz="4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987425" indent="-346075" defTabSz="1382713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81138" indent="-346075" defTabSz="138271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74850" indent="-344488" defTabSz="1382713">
              <a:spcBef>
                <a:spcPct val="20000"/>
              </a:spcBef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320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892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464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036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2,167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8/13(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38" name="Text Box 359"/>
          <p:cNvSpPr txBox="1">
            <a:spLocks noChangeArrowheads="1"/>
          </p:cNvSpPr>
          <p:nvPr/>
        </p:nvSpPr>
        <p:spPr bwMode="auto">
          <a:xfrm>
            <a:off x="4989560" y="2317068"/>
            <a:ext cx="665048" cy="32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747" tIns="49373" rIns="98747" bIns="49373">
            <a:spAutoFit/>
          </a:bodyPr>
          <a:lstStyle>
            <a:lvl1pPr defTabSz="1382713">
              <a:spcBef>
                <a:spcPct val="20000"/>
              </a:spcBef>
              <a:buChar char="•"/>
              <a:defRPr kumimoji="1"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93713" indent="-433388" defTabSz="1382713">
              <a:spcBef>
                <a:spcPct val="20000"/>
              </a:spcBef>
              <a:buChar char="–"/>
              <a:defRPr kumimoji="1" sz="4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987425" indent="-346075" defTabSz="1382713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81138" indent="-346075" defTabSz="138271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74850" indent="-344488" defTabSz="1382713">
              <a:spcBef>
                <a:spcPct val="20000"/>
              </a:spcBef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320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892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464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036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2,699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8/22(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</a:t>
            </a: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39" name="Oval 166"/>
          <p:cNvSpPr>
            <a:spLocks noChangeArrowheads="1"/>
          </p:cNvSpPr>
          <p:nvPr/>
        </p:nvSpPr>
        <p:spPr bwMode="auto">
          <a:xfrm>
            <a:off x="5133535" y="2593124"/>
            <a:ext cx="81825" cy="741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</a:endParaRPr>
          </a:p>
        </p:txBody>
      </p:sp>
      <p:sp>
        <p:nvSpPr>
          <p:cNvPr id="340" name="Text Box 359"/>
          <p:cNvSpPr txBox="1">
            <a:spLocks noChangeArrowheads="1"/>
          </p:cNvSpPr>
          <p:nvPr/>
        </p:nvSpPr>
        <p:spPr bwMode="auto">
          <a:xfrm>
            <a:off x="5503392" y="2503859"/>
            <a:ext cx="665048" cy="32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747" tIns="49373" rIns="98747" bIns="49373">
            <a:spAutoFit/>
          </a:bodyPr>
          <a:lstStyle>
            <a:lvl1pPr defTabSz="1382713">
              <a:spcBef>
                <a:spcPct val="20000"/>
              </a:spcBef>
              <a:buChar char="•"/>
              <a:defRPr kumimoji="1"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93713" indent="-433388" defTabSz="1382713">
              <a:spcBef>
                <a:spcPct val="20000"/>
              </a:spcBef>
              <a:buChar char="–"/>
              <a:defRPr kumimoji="1" sz="4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987425" indent="-346075" defTabSz="1382713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81138" indent="-346075" defTabSz="138271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74850" indent="-344488" defTabSz="1382713">
              <a:spcBef>
                <a:spcPct val="20000"/>
              </a:spcBef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320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892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464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036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2,643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8/27(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41" name="Oval 166"/>
          <p:cNvSpPr>
            <a:spLocks noChangeArrowheads="1"/>
          </p:cNvSpPr>
          <p:nvPr/>
        </p:nvSpPr>
        <p:spPr bwMode="auto">
          <a:xfrm>
            <a:off x="5516503" y="2702555"/>
            <a:ext cx="81825" cy="741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</a:endParaRPr>
          </a:p>
        </p:txBody>
      </p:sp>
      <p:sp>
        <p:nvSpPr>
          <p:cNvPr id="342" name="Text Box 359"/>
          <p:cNvSpPr txBox="1">
            <a:spLocks noChangeArrowheads="1"/>
          </p:cNvSpPr>
          <p:nvPr/>
        </p:nvSpPr>
        <p:spPr bwMode="auto">
          <a:xfrm>
            <a:off x="6101688" y="3079645"/>
            <a:ext cx="592823" cy="32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747" tIns="49373" rIns="98747" bIns="49373">
            <a:spAutoFit/>
          </a:bodyPr>
          <a:lstStyle>
            <a:lvl1pPr defTabSz="1382713">
              <a:spcBef>
                <a:spcPct val="20000"/>
              </a:spcBef>
              <a:buChar char="•"/>
              <a:defRPr kumimoji="1"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93713" indent="-433388" defTabSz="1382713">
              <a:spcBef>
                <a:spcPct val="20000"/>
              </a:spcBef>
              <a:buChar char="–"/>
              <a:defRPr kumimoji="1" sz="4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987425" indent="-346075" defTabSz="1382713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81138" indent="-346075" defTabSz="138271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74850" indent="-344488" defTabSz="1382713">
              <a:spcBef>
                <a:spcPct val="20000"/>
              </a:spcBef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320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892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464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036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2,400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9/3(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43" name="Oval 166"/>
          <p:cNvSpPr>
            <a:spLocks noChangeArrowheads="1"/>
          </p:cNvSpPr>
          <p:nvPr/>
        </p:nvSpPr>
        <p:spPr bwMode="auto">
          <a:xfrm>
            <a:off x="6094834" y="3238112"/>
            <a:ext cx="81825" cy="741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</a:endParaRPr>
          </a:p>
        </p:txBody>
      </p:sp>
      <p:sp>
        <p:nvSpPr>
          <p:cNvPr id="344" name="Text Box 359"/>
          <p:cNvSpPr txBox="1">
            <a:spLocks noChangeArrowheads="1"/>
          </p:cNvSpPr>
          <p:nvPr/>
        </p:nvSpPr>
        <p:spPr bwMode="auto">
          <a:xfrm>
            <a:off x="6512907" y="3790527"/>
            <a:ext cx="665048" cy="32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747" tIns="49373" rIns="98747" bIns="49373">
            <a:spAutoFit/>
          </a:bodyPr>
          <a:lstStyle>
            <a:lvl1pPr defTabSz="1382713">
              <a:spcBef>
                <a:spcPct val="20000"/>
              </a:spcBef>
              <a:buChar char="•"/>
              <a:defRPr kumimoji="1"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93713" indent="-433388" defTabSz="1382713">
              <a:spcBef>
                <a:spcPct val="20000"/>
              </a:spcBef>
              <a:buChar char="–"/>
              <a:defRPr kumimoji="1" sz="4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987425" indent="-346075" defTabSz="1382713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81138" indent="-346075" defTabSz="138271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74850" indent="-344488" defTabSz="1382713">
              <a:spcBef>
                <a:spcPct val="20000"/>
              </a:spcBef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320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892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464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036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2,018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9/10(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45" name="Oval 166"/>
          <p:cNvSpPr>
            <a:spLocks noChangeArrowheads="1"/>
          </p:cNvSpPr>
          <p:nvPr/>
        </p:nvSpPr>
        <p:spPr bwMode="auto">
          <a:xfrm>
            <a:off x="6638352" y="4062172"/>
            <a:ext cx="81825" cy="741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</a:endParaRPr>
          </a:p>
        </p:txBody>
      </p:sp>
      <p:sp>
        <p:nvSpPr>
          <p:cNvPr id="346" name="Oval 166"/>
          <p:cNvSpPr>
            <a:spLocks noChangeArrowheads="1"/>
          </p:cNvSpPr>
          <p:nvPr/>
        </p:nvSpPr>
        <p:spPr bwMode="auto">
          <a:xfrm>
            <a:off x="7274711" y="3911284"/>
            <a:ext cx="81825" cy="741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</a:endParaRPr>
          </a:p>
        </p:txBody>
      </p:sp>
      <p:sp>
        <p:nvSpPr>
          <p:cNvPr id="347" name="Text Box 359"/>
          <p:cNvSpPr txBox="1">
            <a:spLocks noChangeArrowheads="1"/>
          </p:cNvSpPr>
          <p:nvPr/>
        </p:nvSpPr>
        <p:spPr bwMode="auto">
          <a:xfrm>
            <a:off x="7304017" y="3734508"/>
            <a:ext cx="665048" cy="32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747" tIns="49373" rIns="98747" bIns="49373">
            <a:spAutoFit/>
          </a:bodyPr>
          <a:lstStyle>
            <a:lvl1pPr defTabSz="1382713">
              <a:spcBef>
                <a:spcPct val="20000"/>
              </a:spcBef>
              <a:buChar char="•"/>
              <a:defRPr kumimoji="1"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93713" indent="-433388" defTabSz="1382713">
              <a:spcBef>
                <a:spcPct val="20000"/>
              </a:spcBef>
              <a:buChar char="–"/>
              <a:defRPr kumimoji="1" sz="4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987425" indent="-346075" defTabSz="1382713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81138" indent="-346075" defTabSz="138271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74850" indent="-344488" defTabSz="1382713">
              <a:spcBef>
                <a:spcPct val="20000"/>
              </a:spcBef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320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892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464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036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2,078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9/18(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</a:t>
            </a: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48" name="Text Box 359"/>
          <p:cNvSpPr txBox="1">
            <a:spLocks noChangeArrowheads="1"/>
          </p:cNvSpPr>
          <p:nvPr/>
        </p:nvSpPr>
        <p:spPr bwMode="auto">
          <a:xfrm>
            <a:off x="7619661" y="4150138"/>
            <a:ext cx="665048" cy="32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747" tIns="49373" rIns="98747" bIns="49373">
            <a:spAutoFit/>
          </a:bodyPr>
          <a:lstStyle>
            <a:lvl1pPr defTabSz="1382713">
              <a:spcBef>
                <a:spcPct val="20000"/>
              </a:spcBef>
              <a:buChar char="•"/>
              <a:defRPr kumimoji="1"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93713" indent="-433388" defTabSz="1382713">
              <a:spcBef>
                <a:spcPct val="20000"/>
              </a:spcBef>
              <a:buChar char="–"/>
              <a:defRPr kumimoji="1" sz="4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987425" indent="-346075" defTabSz="1382713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81138" indent="-346075" defTabSz="138271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74850" indent="-344488" defTabSz="1382713">
              <a:spcBef>
                <a:spcPct val="20000"/>
              </a:spcBef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320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892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464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036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1,825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9/25(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</a:t>
            </a: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349" name="Oval 166"/>
          <p:cNvSpPr>
            <a:spLocks noChangeArrowheads="1"/>
          </p:cNvSpPr>
          <p:nvPr/>
        </p:nvSpPr>
        <p:spPr bwMode="auto">
          <a:xfrm>
            <a:off x="7818227" y="4436890"/>
            <a:ext cx="81825" cy="741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</a:endParaRPr>
          </a:p>
        </p:txBody>
      </p:sp>
      <p:sp>
        <p:nvSpPr>
          <p:cNvPr id="350" name="Oval 166"/>
          <p:cNvSpPr>
            <a:spLocks noChangeArrowheads="1"/>
          </p:cNvSpPr>
          <p:nvPr/>
        </p:nvSpPr>
        <p:spPr bwMode="auto">
          <a:xfrm>
            <a:off x="2402273" y="2163012"/>
            <a:ext cx="97199" cy="74593"/>
          </a:xfrm>
          <a:prstGeom prst="ellipse">
            <a:avLst/>
          </a:prstGeom>
          <a:solidFill>
            <a:schemeClr val="bg1"/>
          </a:solidFill>
          <a:ln w="412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n w="38100">
                <a:solidFill>
                  <a:schemeClr val="accent2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351" name="四角形吹き出し 350"/>
          <p:cNvSpPr/>
          <p:nvPr/>
        </p:nvSpPr>
        <p:spPr>
          <a:xfrm>
            <a:off x="2601917" y="1711780"/>
            <a:ext cx="840136" cy="314778"/>
          </a:xfrm>
          <a:prstGeom prst="wedgeRectCallout">
            <a:avLst>
              <a:gd name="adj1" fmla="val -62448"/>
              <a:gd name="adj2" fmla="val 9770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昨夏の需給逼迫時の対応　</a:t>
            </a:r>
            <a:r>
              <a:rPr lang="ja-JP" altLang="en-US" sz="1800" dirty="0" smtClean="0"/>
              <a:t>－</a:t>
            </a:r>
            <a:r>
              <a:rPr lang="en-US" altLang="ja-JP" sz="1800" dirty="0" smtClean="0"/>
              <a:t>7</a:t>
            </a:r>
            <a:r>
              <a:rPr lang="ja-JP" altLang="en-US" sz="1800" dirty="0" smtClean="0"/>
              <a:t>月</a:t>
            </a:r>
            <a:r>
              <a:rPr lang="en-US" altLang="ja-JP" sz="1800" dirty="0" smtClean="0"/>
              <a:t>18</a:t>
            </a:r>
            <a:r>
              <a:rPr lang="ja-JP" altLang="en-US" sz="1800" dirty="0" smtClean="0"/>
              <a:t>日の動き－</a:t>
            </a:r>
            <a:endParaRPr kumimoji="1" lang="ja-JP" altLang="en-US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496D0-6958-4587-AC6F-08408F0B114A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050154"/>
              </p:ext>
            </p:extLst>
          </p:nvPr>
        </p:nvGraphicFramePr>
        <p:xfrm>
          <a:off x="384933" y="4531855"/>
          <a:ext cx="8374136" cy="1960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9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95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3548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前日予想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当日朝見直し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需給状況の改善の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ための融通受電前後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22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ピーク時間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時～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時～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時～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22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予想最大電力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2,770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2,770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2,870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7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ピーク時供給力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2,951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3,029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 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2,915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</a:t>
                      </a:r>
                    </a:p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⇒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3,015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67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使用率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93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⇒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67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予想気温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（最高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最低）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36.5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℃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/28.2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℃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36.8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℃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/27.8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℃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36.8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℃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/27.8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℃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0784" marR="30784" marT="15392" marB="15392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8" name="グラフ 47"/>
          <p:cNvGraphicFramePr/>
          <p:nvPr>
            <p:extLst>
              <p:ext uri="{D42A27DB-BD31-4B8C-83A1-F6EECF244321}">
                <p14:modId xmlns:p14="http://schemas.microsoft.com/office/powerpoint/2010/main" val="1726645518"/>
              </p:ext>
            </p:extLst>
          </p:nvPr>
        </p:nvGraphicFramePr>
        <p:xfrm>
          <a:off x="1605282" y="2163329"/>
          <a:ext cx="2599423" cy="2368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9" name="テキスト ボックス 48"/>
          <p:cNvSpPr txBox="1"/>
          <p:nvPr/>
        </p:nvSpPr>
        <p:spPr>
          <a:xfrm>
            <a:off x="1498704" y="2046678"/>
            <a:ext cx="608794" cy="20695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0784" tIns="30784" rIns="30784" bIns="30784" rtlCol="0">
            <a:spAutoFit/>
          </a:bodyPr>
          <a:lstStyle/>
          <a:p>
            <a:pPr algn="ctr"/>
            <a:r>
              <a:rPr lang="ja-JP" altLang="en-US" sz="94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（万</a:t>
            </a:r>
            <a:r>
              <a:rPr lang="en-US" altLang="ja-JP" sz="94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94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1574313" y="4133983"/>
            <a:ext cx="613393" cy="1946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ja-JP" sz="1026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endParaRPr lang="ja-JP" altLang="en-US" sz="1026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51" name="グループ化 50"/>
          <p:cNvGrpSpPr/>
          <p:nvPr/>
        </p:nvGrpSpPr>
        <p:grpSpPr>
          <a:xfrm>
            <a:off x="2156737" y="4072525"/>
            <a:ext cx="239449" cy="74257"/>
            <a:chOff x="922364" y="5671185"/>
            <a:chExt cx="232381" cy="120735"/>
          </a:xfrm>
        </p:grpSpPr>
        <p:sp>
          <p:nvSpPr>
            <p:cNvPr id="52" name="フリーフォーム 51"/>
            <p:cNvSpPr/>
            <p:nvPr/>
          </p:nvSpPr>
          <p:spPr>
            <a:xfrm>
              <a:off x="922364" y="5671185"/>
              <a:ext cx="232381" cy="95915"/>
            </a:xfrm>
            <a:custGeom>
              <a:avLst/>
              <a:gdLst>
                <a:gd name="connsiteX0" fmla="*/ 0 w 2956560"/>
                <a:gd name="connsiteY0" fmla="*/ 729893 h 1474495"/>
                <a:gd name="connsiteX1" fmla="*/ 708660 w 2956560"/>
                <a:gd name="connsiteY1" fmla="*/ 21233 h 1474495"/>
                <a:gd name="connsiteX2" fmla="*/ 2156460 w 2956560"/>
                <a:gd name="connsiteY2" fmla="*/ 1453793 h 1474495"/>
                <a:gd name="connsiteX3" fmla="*/ 2956560 w 2956560"/>
                <a:gd name="connsiteY3" fmla="*/ 737513 h 1474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56560" h="1474495">
                  <a:moveTo>
                    <a:pt x="0" y="729893"/>
                  </a:moveTo>
                  <a:cubicBezTo>
                    <a:pt x="174625" y="315238"/>
                    <a:pt x="349250" y="-99417"/>
                    <a:pt x="708660" y="21233"/>
                  </a:cubicBezTo>
                  <a:cubicBezTo>
                    <a:pt x="1068070" y="141883"/>
                    <a:pt x="1781810" y="1334413"/>
                    <a:pt x="2156460" y="1453793"/>
                  </a:cubicBezTo>
                  <a:cubicBezTo>
                    <a:pt x="2531110" y="1573173"/>
                    <a:pt x="2743835" y="1155343"/>
                    <a:pt x="2956560" y="737513"/>
                  </a:cubicBezTo>
                </a:path>
              </a:pathLst>
            </a:cu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3" name="フリーフォーム 52"/>
            <p:cNvSpPr/>
            <p:nvPr/>
          </p:nvSpPr>
          <p:spPr>
            <a:xfrm>
              <a:off x="922364" y="5696005"/>
              <a:ext cx="232381" cy="95915"/>
            </a:xfrm>
            <a:custGeom>
              <a:avLst/>
              <a:gdLst>
                <a:gd name="connsiteX0" fmla="*/ 0 w 2956560"/>
                <a:gd name="connsiteY0" fmla="*/ 729893 h 1474495"/>
                <a:gd name="connsiteX1" fmla="*/ 708660 w 2956560"/>
                <a:gd name="connsiteY1" fmla="*/ 21233 h 1474495"/>
                <a:gd name="connsiteX2" fmla="*/ 2156460 w 2956560"/>
                <a:gd name="connsiteY2" fmla="*/ 1453793 h 1474495"/>
                <a:gd name="connsiteX3" fmla="*/ 2956560 w 2956560"/>
                <a:gd name="connsiteY3" fmla="*/ 737513 h 1474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56560" h="1474495">
                  <a:moveTo>
                    <a:pt x="0" y="729893"/>
                  </a:moveTo>
                  <a:cubicBezTo>
                    <a:pt x="174625" y="315238"/>
                    <a:pt x="349250" y="-99417"/>
                    <a:pt x="708660" y="21233"/>
                  </a:cubicBezTo>
                  <a:cubicBezTo>
                    <a:pt x="1068070" y="141883"/>
                    <a:pt x="1781810" y="1334413"/>
                    <a:pt x="2156460" y="1453793"/>
                  </a:cubicBezTo>
                  <a:cubicBezTo>
                    <a:pt x="2531110" y="1573173"/>
                    <a:pt x="2743835" y="1155343"/>
                    <a:pt x="2956560" y="737513"/>
                  </a:cubicBezTo>
                </a:path>
              </a:pathLst>
            </a:cu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aphicFrame>
        <p:nvGraphicFramePr>
          <p:cNvPr id="54" name="グラフ 53"/>
          <p:cNvGraphicFramePr/>
          <p:nvPr>
            <p:extLst>
              <p:ext uri="{D42A27DB-BD31-4B8C-83A1-F6EECF244321}">
                <p14:modId xmlns:p14="http://schemas.microsoft.com/office/powerpoint/2010/main" val="491479511"/>
              </p:ext>
            </p:extLst>
          </p:nvPr>
        </p:nvGraphicFramePr>
        <p:xfrm>
          <a:off x="4292159" y="2163328"/>
          <a:ext cx="2048287" cy="2368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5" name="グラフ 54"/>
          <p:cNvGraphicFramePr/>
          <p:nvPr>
            <p:extLst>
              <p:ext uri="{D42A27DB-BD31-4B8C-83A1-F6EECF244321}">
                <p14:modId xmlns:p14="http://schemas.microsoft.com/office/powerpoint/2010/main" val="883970184"/>
              </p:ext>
            </p:extLst>
          </p:nvPr>
        </p:nvGraphicFramePr>
        <p:xfrm>
          <a:off x="6526058" y="2163328"/>
          <a:ext cx="2048287" cy="2368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6" name="テキスト ボックス 55"/>
          <p:cNvSpPr txBox="1"/>
          <p:nvPr/>
        </p:nvSpPr>
        <p:spPr>
          <a:xfrm>
            <a:off x="5926641" y="1805594"/>
            <a:ext cx="1561621" cy="7085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0784" tIns="30784" rIns="30784" bIns="30784" rtlCol="0">
            <a:spAutoFit/>
          </a:bodyPr>
          <a:lstStyle/>
          <a:p>
            <a:pPr algn="ctr"/>
            <a:r>
              <a:rPr lang="ja-JP" altLang="en-US" sz="10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ピーク時間見直し、</a:t>
            </a:r>
            <a:endParaRPr lang="en-US" altLang="ja-JP" sz="105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電源</a:t>
            </a:r>
            <a:r>
              <a:rPr lang="en-US" altLang="ja-JP" sz="10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0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’発動、需給</a:t>
            </a:r>
            <a:endParaRPr lang="en-US" altLang="ja-JP" sz="105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状況の改善のための</a:t>
            </a:r>
            <a:endParaRPr lang="en-US" altLang="ja-JP" sz="105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融通受電等を反映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002636" y="2951943"/>
            <a:ext cx="885146" cy="53576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0784" tIns="30784" rIns="30784" bIns="30784" rtlCol="0">
            <a:spAutoFit/>
          </a:bodyPr>
          <a:lstStyle/>
          <a:p>
            <a:pPr algn="ctr"/>
            <a:r>
              <a:rPr lang="ja-JP" altLang="en-US" sz="1026" b="1" dirty="0">
                <a:solidFill>
                  <a:schemeClr val="tx2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ピーク時間</a:t>
            </a:r>
            <a:endParaRPr lang="en-US" altLang="ja-JP" sz="1026" b="1" dirty="0">
              <a:solidFill>
                <a:schemeClr val="tx2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26" b="1" dirty="0">
                <a:solidFill>
                  <a:schemeClr val="tx2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需要想定</a:t>
            </a:r>
            <a:endParaRPr lang="en-US" altLang="ja-JP" sz="1026" b="1" dirty="0">
              <a:solidFill>
                <a:schemeClr val="tx2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26" b="1" dirty="0">
                <a:solidFill>
                  <a:schemeClr val="tx2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見直し</a:t>
            </a:r>
            <a:endParaRPr lang="en-US" altLang="ja-JP" sz="1026" b="1" dirty="0">
              <a:solidFill>
                <a:schemeClr val="tx2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002651" y="2213256"/>
            <a:ext cx="1181061" cy="38533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0784" tIns="30784" rIns="30784" bIns="30784" rtlCol="0">
            <a:spAutoFit/>
          </a:bodyPr>
          <a:lstStyle/>
          <a:p>
            <a:pPr algn="ctr"/>
            <a:r>
              <a:rPr lang="ja-JP" altLang="en-US" sz="10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事業者の</a:t>
            </a:r>
            <a:r>
              <a:rPr lang="ja-JP" altLang="en-US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供給力</a:t>
            </a:r>
            <a:endParaRPr lang="en-US" altLang="ja-JP" sz="10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調達</a:t>
            </a:r>
            <a:r>
              <a:rPr lang="ja-JP" altLang="en-US" sz="10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等を反映</a:t>
            </a:r>
            <a:endParaRPr lang="en-US" altLang="ja-JP" sz="105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9" name="直線コネクタ 58"/>
          <p:cNvCxnSpPr/>
          <p:nvPr/>
        </p:nvCxnSpPr>
        <p:spPr>
          <a:xfrm>
            <a:off x="3489514" y="2666061"/>
            <a:ext cx="2025753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上矢印 59"/>
          <p:cNvSpPr/>
          <p:nvPr/>
        </p:nvSpPr>
        <p:spPr>
          <a:xfrm>
            <a:off x="5247067" y="2531662"/>
            <a:ext cx="256099" cy="11247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1" name="直線コネクタ 60"/>
          <p:cNvCxnSpPr/>
          <p:nvPr/>
        </p:nvCxnSpPr>
        <p:spPr>
          <a:xfrm>
            <a:off x="4829758" y="2951943"/>
            <a:ext cx="2269744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5597197" y="2536348"/>
            <a:ext cx="2252591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上矢印 62"/>
          <p:cNvSpPr/>
          <p:nvPr/>
        </p:nvSpPr>
        <p:spPr>
          <a:xfrm>
            <a:off x="6575186" y="2794866"/>
            <a:ext cx="256099" cy="1371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上矢印 63"/>
          <p:cNvSpPr/>
          <p:nvPr/>
        </p:nvSpPr>
        <p:spPr>
          <a:xfrm flipV="1">
            <a:off x="7448405" y="2534587"/>
            <a:ext cx="256099" cy="85101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7476935" y="2118932"/>
            <a:ext cx="613393" cy="17698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r"/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2,915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57200" y="662716"/>
            <a:ext cx="8283388" cy="111181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午前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時ごろから想定より需要が上ぶれ傾向となったため、需要のピーク時間や最大電力を見直し、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需要抑制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の取組み（電源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Ⅰ’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発動）などの供給力の確保に取組みましたが、でん</a:t>
            </a:r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き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使用率が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98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％の見込みとなったことから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､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広域機関による広域融通受電を行いました。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(16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時までの間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､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東京電力ﾊﾟﾜｰｸﾞﾘｯﾄﾞ、中部電力、北陸電力、中国電力、四国電力から合計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を受電）</a:t>
            </a:r>
          </a:p>
        </p:txBody>
      </p:sp>
    </p:spTree>
    <p:extLst>
      <p:ext uri="{BB962C8B-B14F-4D97-AF65-F5344CB8AC3E}">
        <p14:creationId xmlns:p14="http://schemas.microsoft.com/office/powerpoint/2010/main" val="421398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今冬におけるエリア別の需給バランス</a:t>
            </a:r>
            <a:endParaRPr kumimoji="1" lang="ja-JP" alt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496D0-6958-4587-AC6F-08408F0B114A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7200" y="662717"/>
            <a:ext cx="8283388" cy="7761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関西エリアの今冬見通しについては、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月の想定需要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2,574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に対し、供給力が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2,778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kW､</a:t>
            </a:r>
          </a:p>
          <a:p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予備率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7.9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となり、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電力の安定供給に必要な予備率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を確保できる見通し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です。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617" y="1556945"/>
            <a:ext cx="8641571" cy="5219868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5306236" y="2770094"/>
            <a:ext cx="556832" cy="898401"/>
          </a:xfrm>
          <a:prstGeom prst="rect">
            <a:avLst/>
          </a:prstGeom>
          <a:solidFill>
            <a:srgbClr val="FF3399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5325442" y="1775012"/>
            <a:ext cx="560480" cy="384586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4531659" y="6480736"/>
            <a:ext cx="4535813" cy="2501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電力需給検証報告書（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　電力広域的運営推進機関）から抜粋</a:t>
            </a:r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528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今冬の最大電力実績の推移</a:t>
            </a:r>
            <a:endParaRPr kumimoji="1" lang="ja-JP" alt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496D0-6958-4587-AC6F-08408F0B114A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307" name="テキスト ボックス 306"/>
          <p:cNvSpPr txBox="1"/>
          <p:nvPr/>
        </p:nvSpPr>
        <p:spPr>
          <a:xfrm>
            <a:off x="457200" y="662716"/>
            <a:ext cx="8283388" cy="8547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今冬のエリア需要については、平成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年度並みの厳寒を想定（最大で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2,574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Ｗ）しております。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日から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日までの最大需要は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1/10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2,432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で、これを大きく下回っており、供給力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から見ても、余裕ある電力需給状況です。引き続き、安全・安定供給に全力で取組んでまいります。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7" name="グループ化 96"/>
          <p:cNvGrpSpPr/>
          <p:nvPr/>
        </p:nvGrpSpPr>
        <p:grpSpPr>
          <a:xfrm>
            <a:off x="430306" y="1587609"/>
            <a:ext cx="8353455" cy="5041386"/>
            <a:chOff x="-4832" y="405550"/>
            <a:chExt cx="9138216" cy="6452450"/>
          </a:xfrm>
        </p:grpSpPr>
        <p:graphicFrame>
          <p:nvGraphicFramePr>
            <p:cNvPr id="98" name="グラフ 9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24138049"/>
                </p:ext>
              </p:extLst>
            </p:nvPr>
          </p:nvGraphicFramePr>
          <p:xfrm>
            <a:off x="39746" y="609600"/>
            <a:ext cx="9093638" cy="6248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99" name="四角形吹き出し 98"/>
            <p:cNvSpPr/>
            <p:nvPr/>
          </p:nvSpPr>
          <p:spPr bwMode="auto">
            <a:xfrm>
              <a:off x="1869655" y="5050441"/>
              <a:ext cx="2146738" cy="653110"/>
            </a:xfrm>
            <a:prstGeom prst="wedgeRectCallout">
              <a:avLst>
                <a:gd name="adj1" fmla="val -30132"/>
                <a:gd name="adj2" fmla="val 2613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ja-JP" altLang="en-US" sz="1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今冬の最大需要実績</a:t>
              </a:r>
              <a:endParaRPr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/>
              <a:r>
                <a:rPr lang="en-US" altLang="ja-JP" sz="1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1/10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1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木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2,432 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kW</a:t>
              </a:r>
            </a:p>
            <a:p>
              <a:pPr algn="ctr" eaLnBrk="1" hangingPunct="1"/>
              <a:r>
                <a:rPr lang="ja-JP" altLang="en-US" sz="1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気温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0.7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℃</a:t>
              </a:r>
              <a:r>
                <a:rPr lang="ja-JP" altLang="en-US" sz="1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使用率</a:t>
              </a:r>
              <a:r>
                <a:rPr lang="en-US" altLang="ja-JP" sz="1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95</a:t>
              </a:r>
              <a:r>
                <a:rPr lang="ja-JP" altLang="en-US" sz="11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endPara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0" name="Text Box 124"/>
            <p:cNvSpPr txBox="1">
              <a:spLocks noChangeArrowheads="1"/>
            </p:cNvSpPr>
            <p:nvPr/>
          </p:nvSpPr>
          <p:spPr bwMode="auto">
            <a:xfrm>
              <a:off x="-4832" y="405550"/>
              <a:ext cx="638645" cy="25359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 lIns="98747" tIns="49373" rIns="98747" bIns="49373">
              <a:spAutoFit/>
            </a:bodyPr>
            <a:lstStyle>
              <a:lvl1pPr defTabSz="1382713">
                <a:spcBef>
                  <a:spcPct val="20000"/>
                </a:spcBef>
                <a:buChar char="•"/>
                <a:defRPr kumimoji="1" sz="4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493713" indent="-433388" defTabSz="1382713">
                <a:spcBef>
                  <a:spcPct val="20000"/>
                </a:spcBef>
                <a:buChar char="–"/>
                <a:defRPr kumimoji="1" sz="4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987425" indent="-346075" defTabSz="1382713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481138" indent="-346075" defTabSz="138271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1974850" indent="-344488" defTabSz="1382713">
                <a:spcBef>
                  <a:spcPct val="20000"/>
                </a:spcBef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4320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8892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3464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036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kW)</a:t>
              </a:r>
            </a:p>
          </p:txBody>
        </p:sp>
        <p:sp>
          <p:nvSpPr>
            <p:cNvPr id="101" name="AutoShape 104"/>
            <p:cNvSpPr>
              <a:spLocks noChangeArrowheads="1"/>
            </p:cNvSpPr>
            <p:nvPr/>
          </p:nvSpPr>
          <p:spPr bwMode="auto">
            <a:xfrm>
              <a:off x="633813" y="722798"/>
              <a:ext cx="1870559" cy="431800"/>
            </a:xfrm>
            <a:prstGeom prst="wedgeRectCallout">
              <a:avLst>
                <a:gd name="adj1" fmla="val -43556"/>
                <a:gd name="adj2" fmla="val 5956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rIns="18000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供給力（想定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2,663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kW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</a:p>
          </p:txBody>
        </p:sp>
        <p:sp>
          <p:nvSpPr>
            <p:cNvPr id="102" name="AutoShape 104"/>
            <p:cNvSpPr>
              <a:spLocks noChangeArrowheads="1"/>
            </p:cNvSpPr>
            <p:nvPr/>
          </p:nvSpPr>
          <p:spPr bwMode="auto">
            <a:xfrm>
              <a:off x="4629776" y="532837"/>
              <a:ext cx="1905893" cy="431800"/>
            </a:xfrm>
            <a:prstGeom prst="wedgeRectCallout">
              <a:avLst>
                <a:gd name="adj1" fmla="val -43556"/>
                <a:gd name="adj2" fmla="val 5956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rIns="18000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供給力（想定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2,796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kW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</a:p>
          </p:txBody>
        </p:sp>
        <p:cxnSp>
          <p:nvCxnSpPr>
            <p:cNvPr id="103" name="直線コネクタ 102"/>
            <p:cNvCxnSpPr/>
            <p:nvPr/>
          </p:nvCxnSpPr>
          <p:spPr>
            <a:xfrm>
              <a:off x="615973" y="1373997"/>
              <a:ext cx="1888399" cy="1572"/>
            </a:xfrm>
            <a:prstGeom prst="line">
              <a:avLst/>
            </a:prstGeom>
            <a:ln w="28575">
              <a:solidFill>
                <a:srgbClr val="FF99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テキスト ボックス 103"/>
            <p:cNvSpPr txBox="1"/>
            <p:nvPr/>
          </p:nvSpPr>
          <p:spPr>
            <a:xfrm>
              <a:off x="7713569" y="1514660"/>
              <a:ext cx="10118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でん</a:t>
              </a:r>
              <a:r>
                <a:rPr lang="ja-JP" altLang="en-US" sz="1200" dirty="0" err="1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き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使用率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05" name="直線矢印コネクタ 104"/>
            <p:cNvCxnSpPr/>
            <p:nvPr/>
          </p:nvCxnSpPr>
          <p:spPr>
            <a:xfrm flipH="1" flipV="1">
              <a:off x="7730115" y="1472799"/>
              <a:ext cx="242793" cy="743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6" name="グループ化 105"/>
            <p:cNvGrpSpPr/>
            <p:nvPr/>
          </p:nvGrpSpPr>
          <p:grpSpPr>
            <a:xfrm>
              <a:off x="7552142" y="3532842"/>
              <a:ext cx="1011815" cy="418778"/>
              <a:chOff x="7590242" y="3586182"/>
              <a:chExt cx="1011815" cy="418778"/>
            </a:xfrm>
          </p:grpSpPr>
          <p:sp>
            <p:nvSpPr>
              <p:cNvPr id="144" name="テキスト ボックス 143"/>
              <p:cNvSpPr txBox="1"/>
              <p:nvPr/>
            </p:nvSpPr>
            <p:spPr>
              <a:xfrm>
                <a:off x="7590242" y="3586182"/>
                <a:ext cx="101181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需要実績</a:t>
                </a:r>
                <a:endPara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145" name="直線矢印コネクタ 144"/>
              <p:cNvCxnSpPr/>
              <p:nvPr/>
            </p:nvCxnSpPr>
            <p:spPr>
              <a:xfrm flipH="1">
                <a:off x="7777270" y="3799533"/>
                <a:ext cx="272681" cy="20542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7" name="AutoShape 105"/>
            <p:cNvSpPr>
              <a:spLocks noChangeArrowheads="1"/>
            </p:cNvSpPr>
            <p:nvPr/>
          </p:nvSpPr>
          <p:spPr bwMode="auto">
            <a:xfrm>
              <a:off x="6761989" y="806121"/>
              <a:ext cx="1770663" cy="431800"/>
            </a:xfrm>
            <a:prstGeom prst="wedgeRectCallout">
              <a:avLst>
                <a:gd name="adj1" fmla="val -37005"/>
                <a:gd name="adj2" fmla="val 114704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rIns="18000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供給力（想定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2,688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ｋＷ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</a:p>
          </p:txBody>
        </p:sp>
        <p:sp>
          <p:nvSpPr>
            <p:cNvPr id="108" name="Oval 166"/>
            <p:cNvSpPr>
              <a:spLocks noChangeArrowheads="1"/>
            </p:cNvSpPr>
            <p:nvPr/>
          </p:nvSpPr>
          <p:spPr bwMode="auto">
            <a:xfrm>
              <a:off x="571606" y="4217476"/>
              <a:ext cx="90805" cy="9604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109" name="Text Box 359"/>
            <p:cNvSpPr txBox="1">
              <a:spLocks noChangeArrowheads="1"/>
            </p:cNvSpPr>
            <p:nvPr/>
          </p:nvSpPr>
          <p:spPr bwMode="auto">
            <a:xfrm>
              <a:off x="329618" y="3799533"/>
              <a:ext cx="738032" cy="415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8747" tIns="49373" rIns="98747" bIns="49373">
              <a:spAutoFit/>
            </a:bodyPr>
            <a:lstStyle>
              <a:lvl1pPr defTabSz="1382713">
                <a:spcBef>
                  <a:spcPct val="20000"/>
                </a:spcBef>
                <a:buChar char="•"/>
                <a:defRPr kumimoji="1" sz="4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493713" indent="-433388" defTabSz="1382713">
                <a:spcBef>
                  <a:spcPct val="20000"/>
                </a:spcBef>
                <a:buChar char="–"/>
                <a:defRPr kumimoji="1" sz="4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987425" indent="-346075" defTabSz="1382713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481138" indent="-346075" defTabSz="138271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1974850" indent="-344488" defTabSz="1382713">
                <a:spcBef>
                  <a:spcPct val="20000"/>
                </a:spcBef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4320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8892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3464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036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1,672</a:t>
              </a:r>
              <a:endPara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12/1(</a:t>
              </a:r>
              <a:r>
                <a:rPr lang="ja-JP" altLang="en-US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金</a:t>
              </a: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110" name="四角形吹き出し 109"/>
            <p:cNvSpPr/>
            <p:nvPr/>
          </p:nvSpPr>
          <p:spPr bwMode="auto">
            <a:xfrm>
              <a:off x="5997575" y="5344423"/>
              <a:ext cx="1528829" cy="540643"/>
            </a:xfrm>
            <a:prstGeom prst="wedgeRectCallout">
              <a:avLst>
                <a:gd name="adj1" fmla="val -30132"/>
                <a:gd name="adj2" fmla="val 2613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9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昨冬</a:t>
              </a:r>
              <a:r>
                <a:rPr lang="en-US" altLang="ja-JP" sz="9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(H29)</a:t>
              </a:r>
              <a:r>
                <a:rPr lang="ja-JP" altLang="en-US" sz="9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endParaRPr lang="en-US" altLang="ja-JP" sz="9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9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最大</a:t>
              </a:r>
              <a:r>
                <a:rPr lang="ja-JP" altLang="en-US" sz="9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需要実績</a:t>
              </a:r>
              <a:endPara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9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1/24</a:t>
              </a:r>
              <a:r>
                <a:rPr lang="ja-JP" altLang="en-US" sz="9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9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水</a:t>
              </a:r>
              <a:r>
                <a:rPr lang="ja-JP" altLang="en-US" sz="9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r>
                <a:rPr lang="en-US" altLang="ja-JP" sz="9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2,560kW</a:t>
              </a:r>
              <a:endPara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1" name="AutoShape 104"/>
            <p:cNvSpPr>
              <a:spLocks noChangeArrowheads="1"/>
            </p:cNvSpPr>
            <p:nvPr/>
          </p:nvSpPr>
          <p:spPr bwMode="auto">
            <a:xfrm>
              <a:off x="2632794" y="643426"/>
              <a:ext cx="1770663" cy="431800"/>
            </a:xfrm>
            <a:prstGeom prst="wedgeRectCallout">
              <a:avLst>
                <a:gd name="adj1" fmla="val -43556"/>
                <a:gd name="adj2" fmla="val 5956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rIns="18000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供給力（想定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2,778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kW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</a:p>
          </p:txBody>
        </p:sp>
        <p:cxnSp>
          <p:nvCxnSpPr>
            <p:cNvPr id="112" name="直線コネクタ 111"/>
            <p:cNvCxnSpPr/>
            <p:nvPr/>
          </p:nvCxnSpPr>
          <p:spPr>
            <a:xfrm>
              <a:off x="2573925" y="1155371"/>
              <a:ext cx="1888399" cy="1572"/>
            </a:xfrm>
            <a:prstGeom prst="line">
              <a:avLst/>
            </a:prstGeom>
            <a:ln w="28575">
              <a:solidFill>
                <a:srgbClr val="FF99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4647270" y="1067202"/>
              <a:ext cx="1888399" cy="1572"/>
            </a:xfrm>
            <a:prstGeom prst="line">
              <a:avLst/>
            </a:prstGeom>
            <a:ln w="28575">
              <a:solidFill>
                <a:srgbClr val="FF99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>
              <a:off x="6703120" y="1339048"/>
              <a:ext cx="1888399" cy="1572"/>
            </a:xfrm>
            <a:prstGeom prst="line">
              <a:avLst/>
            </a:prstGeom>
            <a:ln w="28575">
              <a:solidFill>
                <a:srgbClr val="FF99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Oval 166"/>
            <p:cNvSpPr>
              <a:spLocks noChangeArrowheads="1"/>
            </p:cNvSpPr>
            <p:nvPr/>
          </p:nvSpPr>
          <p:spPr bwMode="auto">
            <a:xfrm>
              <a:off x="908265" y="3490139"/>
              <a:ext cx="90805" cy="9604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116" name="Text Box 359"/>
            <p:cNvSpPr txBox="1">
              <a:spLocks noChangeArrowheads="1"/>
            </p:cNvSpPr>
            <p:nvPr/>
          </p:nvSpPr>
          <p:spPr bwMode="auto">
            <a:xfrm>
              <a:off x="607830" y="3106025"/>
              <a:ext cx="738032" cy="415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8747" tIns="49373" rIns="98747" bIns="49373">
              <a:spAutoFit/>
            </a:bodyPr>
            <a:lstStyle>
              <a:lvl1pPr defTabSz="1382713">
                <a:spcBef>
                  <a:spcPct val="20000"/>
                </a:spcBef>
                <a:buChar char="•"/>
                <a:defRPr kumimoji="1" sz="4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493713" indent="-433388" defTabSz="1382713">
                <a:spcBef>
                  <a:spcPct val="20000"/>
                </a:spcBef>
                <a:buChar char="–"/>
                <a:defRPr kumimoji="1" sz="4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987425" indent="-346075" defTabSz="1382713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481138" indent="-346075" defTabSz="138271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1974850" indent="-344488" defTabSz="1382713">
                <a:spcBef>
                  <a:spcPct val="20000"/>
                </a:spcBef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4320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8892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3464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036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1,940</a:t>
              </a:r>
              <a:endPara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12/6(</a:t>
              </a:r>
              <a:r>
                <a:rPr lang="ja-JP" altLang="en-US" sz="10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木</a:t>
              </a: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117" name="Oval 166"/>
            <p:cNvSpPr>
              <a:spLocks noChangeArrowheads="1"/>
            </p:cNvSpPr>
            <p:nvPr/>
          </p:nvSpPr>
          <p:spPr bwMode="auto">
            <a:xfrm>
              <a:off x="1239188" y="2696981"/>
              <a:ext cx="90805" cy="9604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118" name="Text Box 359"/>
            <p:cNvSpPr txBox="1">
              <a:spLocks noChangeArrowheads="1"/>
            </p:cNvSpPr>
            <p:nvPr/>
          </p:nvSpPr>
          <p:spPr bwMode="auto">
            <a:xfrm>
              <a:off x="906032" y="2299931"/>
              <a:ext cx="818183" cy="415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8747" tIns="49373" rIns="98747" bIns="49373">
              <a:spAutoFit/>
            </a:bodyPr>
            <a:lstStyle>
              <a:lvl1pPr defTabSz="1382713">
                <a:spcBef>
                  <a:spcPct val="20000"/>
                </a:spcBef>
                <a:buChar char="•"/>
                <a:defRPr kumimoji="1" sz="4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493713" indent="-433388" defTabSz="1382713">
                <a:spcBef>
                  <a:spcPct val="20000"/>
                </a:spcBef>
                <a:buChar char="–"/>
                <a:defRPr kumimoji="1" sz="4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987425" indent="-346075" defTabSz="1382713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481138" indent="-346075" defTabSz="138271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1974850" indent="-344488" defTabSz="1382713">
                <a:spcBef>
                  <a:spcPct val="20000"/>
                </a:spcBef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4320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8892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3464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036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2,231</a:t>
              </a:r>
              <a:endPara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12/11(</a:t>
              </a:r>
              <a:r>
                <a:rPr lang="ja-JP" altLang="en-US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火</a:t>
              </a: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119" name="Oval 166"/>
            <p:cNvSpPr>
              <a:spLocks noChangeArrowheads="1"/>
            </p:cNvSpPr>
            <p:nvPr/>
          </p:nvSpPr>
          <p:spPr bwMode="auto">
            <a:xfrm>
              <a:off x="1778850" y="3012586"/>
              <a:ext cx="90805" cy="9604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120" name="Text Box 359"/>
            <p:cNvSpPr txBox="1">
              <a:spLocks noChangeArrowheads="1"/>
            </p:cNvSpPr>
            <p:nvPr/>
          </p:nvSpPr>
          <p:spPr bwMode="auto">
            <a:xfrm>
              <a:off x="1497955" y="2636571"/>
              <a:ext cx="818182" cy="415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8747" tIns="49373" rIns="98747" bIns="49373">
              <a:spAutoFit/>
            </a:bodyPr>
            <a:lstStyle>
              <a:lvl1pPr defTabSz="1382713">
                <a:spcBef>
                  <a:spcPct val="20000"/>
                </a:spcBef>
                <a:buChar char="•"/>
                <a:defRPr kumimoji="1" sz="4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493713" indent="-433388" defTabSz="1382713">
                <a:spcBef>
                  <a:spcPct val="20000"/>
                </a:spcBef>
                <a:buChar char="–"/>
                <a:defRPr kumimoji="1" sz="4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987425" indent="-346075" defTabSz="1382713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481138" indent="-346075" defTabSz="138271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1974850" indent="-344488" defTabSz="1382713">
                <a:spcBef>
                  <a:spcPct val="20000"/>
                </a:spcBef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4320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8892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3464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036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2,121</a:t>
              </a:r>
              <a:endPara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12/19(</a:t>
              </a:r>
              <a:r>
                <a:rPr lang="ja-JP" altLang="en-US" sz="10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水</a:t>
              </a: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121" name="Oval 166"/>
            <p:cNvSpPr>
              <a:spLocks noChangeArrowheads="1"/>
            </p:cNvSpPr>
            <p:nvPr/>
          </p:nvSpPr>
          <p:spPr bwMode="auto">
            <a:xfrm>
              <a:off x="2249185" y="2901434"/>
              <a:ext cx="90805" cy="9604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122" name="Text Box 359"/>
            <p:cNvSpPr txBox="1">
              <a:spLocks noChangeArrowheads="1"/>
            </p:cNvSpPr>
            <p:nvPr/>
          </p:nvSpPr>
          <p:spPr bwMode="auto">
            <a:xfrm>
              <a:off x="2095280" y="2511891"/>
              <a:ext cx="818183" cy="415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8747" tIns="49373" rIns="98747" bIns="49373">
              <a:spAutoFit/>
            </a:bodyPr>
            <a:lstStyle>
              <a:lvl1pPr defTabSz="1382713">
                <a:spcBef>
                  <a:spcPct val="20000"/>
                </a:spcBef>
                <a:buChar char="•"/>
                <a:defRPr kumimoji="1" sz="4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493713" indent="-433388" defTabSz="1382713">
                <a:spcBef>
                  <a:spcPct val="20000"/>
                </a:spcBef>
                <a:buChar char="–"/>
                <a:defRPr kumimoji="1" sz="4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987425" indent="-346075" defTabSz="1382713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481138" indent="-346075" defTabSz="138271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1974850" indent="-344488" defTabSz="1382713">
                <a:spcBef>
                  <a:spcPct val="20000"/>
                </a:spcBef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4320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8892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3464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036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2,162</a:t>
              </a:r>
              <a:endPara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12/26(</a:t>
              </a:r>
              <a:r>
                <a:rPr lang="ja-JP" altLang="en-US" sz="10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水</a:t>
              </a: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123" name="Oval 166"/>
            <p:cNvSpPr>
              <a:spLocks noChangeArrowheads="1"/>
            </p:cNvSpPr>
            <p:nvPr/>
          </p:nvSpPr>
          <p:spPr bwMode="auto">
            <a:xfrm>
              <a:off x="2978101" y="3603397"/>
              <a:ext cx="90805" cy="9604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124" name="Text Box 359"/>
            <p:cNvSpPr txBox="1">
              <a:spLocks noChangeArrowheads="1"/>
            </p:cNvSpPr>
            <p:nvPr/>
          </p:nvSpPr>
          <p:spPr bwMode="auto">
            <a:xfrm>
              <a:off x="2712173" y="3206403"/>
              <a:ext cx="657881" cy="415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8747" tIns="49373" rIns="98747" bIns="49373">
              <a:spAutoFit/>
            </a:bodyPr>
            <a:lstStyle>
              <a:lvl1pPr defTabSz="1382713">
                <a:spcBef>
                  <a:spcPct val="20000"/>
                </a:spcBef>
                <a:buChar char="•"/>
                <a:defRPr kumimoji="1" sz="4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493713" indent="-433388" defTabSz="1382713">
                <a:spcBef>
                  <a:spcPct val="20000"/>
                </a:spcBef>
                <a:buChar char="–"/>
                <a:defRPr kumimoji="1" sz="4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987425" indent="-346075" defTabSz="1382713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481138" indent="-346075" defTabSz="138271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1974850" indent="-344488" defTabSz="1382713">
                <a:spcBef>
                  <a:spcPct val="20000"/>
                </a:spcBef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4320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8892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3464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036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1,901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1/6(</a:t>
              </a:r>
              <a:r>
                <a:rPr lang="ja-JP" altLang="en-US" sz="10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</a:t>
              </a: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125" name="Oval 166"/>
            <p:cNvSpPr>
              <a:spLocks noChangeArrowheads="1"/>
            </p:cNvSpPr>
            <p:nvPr/>
          </p:nvSpPr>
          <p:spPr bwMode="auto">
            <a:xfrm>
              <a:off x="3246477" y="2165727"/>
              <a:ext cx="90805" cy="9604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127" name="Oval 166"/>
            <p:cNvSpPr>
              <a:spLocks noChangeArrowheads="1"/>
            </p:cNvSpPr>
            <p:nvPr/>
          </p:nvSpPr>
          <p:spPr bwMode="auto">
            <a:xfrm>
              <a:off x="3584720" y="2560380"/>
              <a:ext cx="90805" cy="9604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128" name="Text Box 359"/>
            <p:cNvSpPr txBox="1">
              <a:spLocks noChangeArrowheads="1"/>
            </p:cNvSpPr>
            <p:nvPr/>
          </p:nvSpPr>
          <p:spPr bwMode="auto">
            <a:xfrm>
              <a:off x="3316998" y="2151271"/>
              <a:ext cx="738032" cy="415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8747" tIns="49373" rIns="98747" bIns="49373">
              <a:spAutoFit/>
            </a:bodyPr>
            <a:lstStyle>
              <a:lvl1pPr defTabSz="1382713">
                <a:spcBef>
                  <a:spcPct val="20000"/>
                </a:spcBef>
                <a:buChar char="•"/>
                <a:defRPr kumimoji="1" sz="4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493713" indent="-433388" defTabSz="1382713">
                <a:spcBef>
                  <a:spcPct val="20000"/>
                </a:spcBef>
                <a:buChar char="–"/>
                <a:defRPr kumimoji="1" sz="4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987425" indent="-346075" defTabSz="1382713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481138" indent="-346075" defTabSz="138271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1974850" indent="-344488" defTabSz="1382713">
                <a:spcBef>
                  <a:spcPct val="20000"/>
                </a:spcBef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4320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8892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3464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036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2,289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1/15(</a:t>
              </a:r>
              <a:r>
                <a:rPr lang="ja-JP" altLang="en-US" sz="10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129" name="Text Box 359"/>
            <p:cNvSpPr txBox="1">
              <a:spLocks noChangeArrowheads="1"/>
            </p:cNvSpPr>
            <p:nvPr/>
          </p:nvSpPr>
          <p:spPr bwMode="auto">
            <a:xfrm>
              <a:off x="3854198" y="2083235"/>
              <a:ext cx="738032" cy="415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8747" tIns="49373" rIns="98747" bIns="49373">
              <a:spAutoFit/>
            </a:bodyPr>
            <a:lstStyle>
              <a:lvl1pPr defTabSz="1382713">
                <a:spcBef>
                  <a:spcPct val="20000"/>
                </a:spcBef>
                <a:buChar char="•"/>
                <a:defRPr kumimoji="1" sz="4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493713" indent="-433388" defTabSz="1382713">
                <a:spcBef>
                  <a:spcPct val="20000"/>
                </a:spcBef>
                <a:buChar char="–"/>
                <a:defRPr kumimoji="1" sz="4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987425" indent="-346075" defTabSz="1382713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481138" indent="-346075" defTabSz="138271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1974850" indent="-344488" defTabSz="1382713">
                <a:spcBef>
                  <a:spcPct val="20000"/>
                </a:spcBef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4320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8892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3464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036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2,276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1/25(</a:t>
              </a:r>
              <a:r>
                <a:rPr lang="ja-JP" altLang="en-US" sz="10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金</a:t>
              </a: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130" name="Oval 166"/>
            <p:cNvSpPr>
              <a:spLocks noChangeArrowheads="1"/>
            </p:cNvSpPr>
            <p:nvPr/>
          </p:nvSpPr>
          <p:spPr bwMode="auto">
            <a:xfrm>
              <a:off x="4246290" y="2581692"/>
              <a:ext cx="90805" cy="9604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131" name="Text Box 359"/>
            <p:cNvSpPr txBox="1">
              <a:spLocks noChangeArrowheads="1"/>
            </p:cNvSpPr>
            <p:nvPr/>
          </p:nvSpPr>
          <p:spPr bwMode="auto">
            <a:xfrm>
              <a:off x="4314553" y="1900351"/>
              <a:ext cx="738032" cy="415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8747" tIns="49373" rIns="98747" bIns="49373">
              <a:spAutoFit/>
            </a:bodyPr>
            <a:lstStyle>
              <a:lvl1pPr defTabSz="1382713">
                <a:spcBef>
                  <a:spcPct val="20000"/>
                </a:spcBef>
                <a:buChar char="•"/>
                <a:defRPr kumimoji="1" sz="4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493713" indent="-433388" defTabSz="1382713">
                <a:spcBef>
                  <a:spcPct val="20000"/>
                </a:spcBef>
                <a:buChar char="–"/>
                <a:defRPr kumimoji="1" sz="4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987425" indent="-346075" defTabSz="1382713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481138" indent="-346075" defTabSz="138271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1974850" indent="-344488" defTabSz="1382713">
                <a:spcBef>
                  <a:spcPct val="20000"/>
                </a:spcBef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4320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8892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3464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036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2,383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1/28(</a:t>
              </a:r>
              <a:r>
                <a:rPr lang="ja-JP" altLang="en-US" sz="10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132" name="Oval 166"/>
            <p:cNvSpPr>
              <a:spLocks noChangeArrowheads="1"/>
            </p:cNvSpPr>
            <p:nvPr/>
          </p:nvSpPr>
          <p:spPr bwMode="auto">
            <a:xfrm>
              <a:off x="4448465" y="2290009"/>
              <a:ext cx="90805" cy="9604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133" name="Oval 166"/>
            <p:cNvSpPr>
              <a:spLocks noChangeArrowheads="1"/>
            </p:cNvSpPr>
            <p:nvPr/>
          </p:nvSpPr>
          <p:spPr bwMode="auto">
            <a:xfrm>
              <a:off x="5044428" y="2654784"/>
              <a:ext cx="90805" cy="9604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134" name="Text Box 359"/>
            <p:cNvSpPr txBox="1">
              <a:spLocks noChangeArrowheads="1"/>
            </p:cNvSpPr>
            <p:nvPr/>
          </p:nvSpPr>
          <p:spPr bwMode="auto">
            <a:xfrm>
              <a:off x="4830213" y="2284470"/>
              <a:ext cx="657881" cy="415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8747" tIns="49373" rIns="98747" bIns="49373">
              <a:spAutoFit/>
            </a:bodyPr>
            <a:lstStyle>
              <a:lvl1pPr defTabSz="1382713">
                <a:spcBef>
                  <a:spcPct val="20000"/>
                </a:spcBef>
                <a:buChar char="•"/>
                <a:defRPr kumimoji="1" sz="4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493713" indent="-433388" defTabSz="1382713">
                <a:spcBef>
                  <a:spcPct val="20000"/>
                </a:spcBef>
                <a:buChar char="–"/>
                <a:defRPr kumimoji="1" sz="4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987425" indent="-346075" defTabSz="1382713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481138" indent="-346075" defTabSz="138271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1974850" indent="-344488" defTabSz="1382713">
                <a:spcBef>
                  <a:spcPct val="20000"/>
                </a:spcBef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4320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8892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3464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036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2,245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2/6(</a:t>
              </a:r>
              <a:r>
                <a:rPr lang="ja-JP" altLang="en-US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火</a:t>
              </a: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135" name="Oval 166"/>
            <p:cNvSpPr>
              <a:spLocks noChangeArrowheads="1"/>
            </p:cNvSpPr>
            <p:nvPr/>
          </p:nvSpPr>
          <p:spPr bwMode="auto">
            <a:xfrm>
              <a:off x="5652392" y="2394166"/>
              <a:ext cx="90805" cy="9604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136" name="Text Box 359"/>
            <p:cNvSpPr txBox="1">
              <a:spLocks noChangeArrowheads="1"/>
            </p:cNvSpPr>
            <p:nvPr/>
          </p:nvSpPr>
          <p:spPr bwMode="auto">
            <a:xfrm>
              <a:off x="5260259" y="2006157"/>
              <a:ext cx="738032" cy="415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8747" tIns="49373" rIns="98747" bIns="49373">
              <a:spAutoFit/>
            </a:bodyPr>
            <a:lstStyle>
              <a:lvl1pPr defTabSz="1382713">
                <a:spcBef>
                  <a:spcPct val="20000"/>
                </a:spcBef>
                <a:buChar char="•"/>
                <a:defRPr kumimoji="1" sz="4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493713" indent="-433388" defTabSz="1382713">
                <a:spcBef>
                  <a:spcPct val="20000"/>
                </a:spcBef>
                <a:buChar char="–"/>
                <a:defRPr kumimoji="1" sz="4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987425" indent="-346075" defTabSz="1382713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481138" indent="-346075" defTabSz="138271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1974850" indent="-344488" defTabSz="1382713">
                <a:spcBef>
                  <a:spcPct val="20000"/>
                </a:spcBef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4320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8892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3464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036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2,346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2/15(</a:t>
              </a:r>
              <a:r>
                <a:rPr lang="ja-JP" altLang="en-US" sz="10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金</a:t>
              </a: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137" name="Text Box 359"/>
            <p:cNvSpPr txBox="1">
              <a:spLocks noChangeArrowheads="1"/>
            </p:cNvSpPr>
            <p:nvPr/>
          </p:nvSpPr>
          <p:spPr bwMode="auto">
            <a:xfrm>
              <a:off x="5728110" y="2298243"/>
              <a:ext cx="738032" cy="415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8747" tIns="49373" rIns="98747" bIns="49373">
              <a:spAutoFit/>
            </a:bodyPr>
            <a:lstStyle>
              <a:lvl1pPr defTabSz="1382713">
                <a:spcBef>
                  <a:spcPct val="20000"/>
                </a:spcBef>
                <a:buChar char="•"/>
                <a:defRPr kumimoji="1" sz="4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493713" indent="-433388" defTabSz="1382713">
                <a:spcBef>
                  <a:spcPct val="20000"/>
                </a:spcBef>
                <a:buChar char="–"/>
                <a:defRPr kumimoji="1" sz="4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987425" indent="-346075" defTabSz="1382713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481138" indent="-346075" defTabSz="138271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1974850" indent="-344488" defTabSz="1382713">
                <a:spcBef>
                  <a:spcPct val="20000"/>
                </a:spcBef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4320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8892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3464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036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2,252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2/19(</a:t>
              </a:r>
              <a:r>
                <a:rPr lang="ja-JP" altLang="en-US" sz="10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火</a:t>
              </a: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138" name="Text Box 359"/>
            <p:cNvSpPr txBox="1">
              <a:spLocks noChangeArrowheads="1"/>
            </p:cNvSpPr>
            <p:nvPr/>
          </p:nvSpPr>
          <p:spPr bwMode="auto">
            <a:xfrm>
              <a:off x="6256461" y="2448097"/>
              <a:ext cx="738032" cy="415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8747" tIns="49373" rIns="98747" bIns="49373">
              <a:spAutoFit/>
            </a:bodyPr>
            <a:lstStyle>
              <a:lvl1pPr defTabSz="1382713">
                <a:spcBef>
                  <a:spcPct val="20000"/>
                </a:spcBef>
                <a:buChar char="•"/>
                <a:defRPr kumimoji="1" sz="4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493713" indent="-433388" defTabSz="1382713">
                <a:spcBef>
                  <a:spcPct val="20000"/>
                </a:spcBef>
                <a:buChar char="–"/>
                <a:defRPr kumimoji="1" sz="4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987425" indent="-346075" defTabSz="1382713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481138" indent="-346075" defTabSz="138271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1974850" indent="-344488" defTabSz="1382713">
                <a:spcBef>
                  <a:spcPct val="20000"/>
                </a:spcBef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4320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8892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3464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036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2,172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2/27(</a:t>
              </a:r>
              <a:r>
                <a:rPr lang="ja-JP" altLang="en-US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火</a:t>
              </a: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139" name="Oval 166"/>
            <p:cNvSpPr>
              <a:spLocks noChangeArrowheads="1"/>
            </p:cNvSpPr>
            <p:nvPr/>
          </p:nvSpPr>
          <p:spPr bwMode="auto">
            <a:xfrm>
              <a:off x="5917441" y="2647993"/>
              <a:ext cx="90805" cy="9604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140" name="Oval 166"/>
            <p:cNvSpPr>
              <a:spLocks noChangeArrowheads="1"/>
            </p:cNvSpPr>
            <p:nvPr/>
          </p:nvSpPr>
          <p:spPr bwMode="auto">
            <a:xfrm>
              <a:off x="6444546" y="2901143"/>
              <a:ext cx="90805" cy="9604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141" name="Oval 166"/>
            <p:cNvSpPr>
              <a:spLocks noChangeArrowheads="1"/>
            </p:cNvSpPr>
            <p:nvPr/>
          </p:nvSpPr>
          <p:spPr bwMode="auto">
            <a:xfrm>
              <a:off x="7058725" y="3241424"/>
              <a:ext cx="90805" cy="9604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800">
                <a:solidFill>
                  <a:srgbClr val="000000"/>
                </a:solidFill>
              </a:endParaRPr>
            </a:p>
          </p:txBody>
        </p:sp>
        <p:sp>
          <p:nvSpPr>
            <p:cNvPr id="142" name="Text Box 359"/>
            <p:cNvSpPr txBox="1">
              <a:spLocks noChangeArrowheads="1"/>
            </p:cNvSpPr>
            <p:nvPr/>
          </p:nvSpPr>
          <p:spPr bwMode="auto">
            <a:xfrm>
              <a:off x="6892285" y="2831244"/>
              <a:ext cx="657881" cy="415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8747" tIns="49373" rIns="98747" bIns="49373">
              <a:spAutoFit/>
            </a:bodyPr>
            <a:lstStyle>
              <a:lvl1pPr defTabSz="1382713">
                <a:spcBef>
                  <a:spcPct val="20000"/>
                </a:spcBef>
                <a:buChar char="•"/>
                <a:defRPr kumimoji="1" sz="4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493713" indent="-433388" defTabSz="1382713">
                <a:spcBef>
                  <a:spcPct val="20000"/>
                </a:spcBef>
                <a:buChar char="–"/>
                <a:defRPr kumimoji="1" sz="4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987425" indent="-346075" defTabSz="1382713">
                <a:spcBef>
                  <a:spcPct val="20000"/>
                </a:spcBef>
                <a:buChar char="•"/>
                <a:defRPr kumimoji="1" sz="3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481138" indent="-346075" defTabSz="1382713">
                <a:spcBef>
                  <a:spcPct val="20000"/>
                </a:spcBef>
                <a:buChar char="–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1974850" indent="-344488" defTabSz="1382713">
                <a:spcBef>
                  <a:spcPct val="20000"/>
                </a:spcBef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4320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8892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3464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03650" indent="-344488" defTabSz="13827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1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</a:pPr>
              <a:r>
                <a:rPr lang="en-US" altLang="ja-JP" sz="105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2,032</a:t>
              </a:r>
            </a:p>
            <a:p>
              <a:pPr algn="ctr">
                <a:spcBef>
                  <a:spcPct val="0"/>
                </a:spcBef>
                <a:buNone/>
              </a:pP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3/8(</a:t>
              </a:r>
              <a:r>
                <a:rPr lang="ja-JP" altLang="en-US" sz="10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金</a:t>
              </a:r>
              <a:r>
                <a:rPr lang="en-US" altLang="ja-JP" sz="10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sp>
          <p:nvSpPr>
            <p:cNvPr id="143" name="Oval 166"/>
            <p:cNvSpPr>
              <a:spLocks noChangeArrowheads="1"/>
            </p:cNvSpPr>
            <p:nvPr/>
          </p:nvSpPr>
          <p:spPr bwMode="auto">
            <a:xfrm>
              <a:off x="7454677" y="3093383"/>
              <a:ext cx="90805" cy="9604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7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 sz="2800">
                <a:solidFill>
                  <a:srgbClr val="000000"/>
                </a:solidFill>
              </a:endParaRPr>
            </a:p>
          </p:txBody>
        </p:sp>
      </p:grpSp>
      <p:sp>
        <p:nvSpPr>
          <p:cNvPr id="148" name="テキスト ボックス 1"/>
          <p:cNvSpPr txBox="1">
            <a:spLocks noChangeArrowheads="1"/>
          </p:cNvSpPr>
          <p:nvPr/>
        </p:nvSpPr>
        <p:spPr bwMode="auto">
          <a:xfrm>
            <a:off x="3944878" y="6508246"/>
            <a:ext cx="48539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電力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需給検証</a:t>
            </a:r>
            <a:r>
              <a:rPr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報告書（</a:t>
            </a:r>
            <a:r>
              <a:rPr lang="en-US" altLang="ja-JP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電力広域的運営推進機関</a:t>
            </a:r>
            <a:r>
              <a:rPr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）をもとに作成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Text Box 359"/>
          <p:cNvSpPr txBox="1">
            <a:spLocks noChangeArrowheads="1"/>
          </p:cNvSpPr>
          <p:nvPr/>
        </p:nvSpPr>
        <p:spPr bwMode="auto">
          <a:xfrm>
            <a:off x="3628375" y="2568135"/>
            <a:ext cx="789328" cy="415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8747" tIns="49373" rIns="98747" bIns="49373">
            <a:spAutoFit/>
          </a:bodyPr>
          <a:lstStyle>
            <a:lvl1pPr defTabSz="1382713">
              <a:spcBef>
                <a:spcPct val="20000"/>
              </a:spcBef>
              <a:buChar char="•"/>
              <a:defRPr kumimoji="1" sz="4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493713" indent="-433388" defTabSz="1382713">
              <a:spcBef>
                <a:spcPct val="20000"/>
              </a:spcBef>
              <a:buChar char="–"/>
              <a:defRPr kumimoji="1" sz="4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987425" indent="-346075" defTabSz="1382713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81138" indent="-346075" defTabSz="1382713">
              <a:spcBef>
                <a:spcPct val="20000"/>
              </a:spcBef>
              <a:buChar char="–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74850" indent="-344488" defTabSz="1382713">
              <a:spcBef>
                <a:spcPct val="20000"/>
              </a:spcBef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320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892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464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03650" indent="-344488" defTabSz="1382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2,432</a:t>
            </a:r>
            <a:endParaRPr lang="en-US" altLang="ja-JP" sz="105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ja-JP" sz="1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1/10(</a:t>
            </a:r>
            <a:r>
              <a:rPr lang="ja-JP" altLang="en-US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木</a:t>
            </a:r>
            <a:r>
              <a:rPr lang="en-US" altLang="ja-JP" sz="1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Oval 166"/>
          <p:cNvSpPr>
            <a:spLocks noChangeArrowheads="1"/>
          </p:cNvSpPr>
          <p:nvPr/>
        </p:nvSpPr>
        <p:spPr bwMode="auto">
          <a:xfrm>
            <a:off x="3374945" y="2960869"/>
            <a:ext cx="97199" cy="74593"/>
          </a:xfrm>
          <a:prstGeom prst="ellipse">
            <a:avLst/>
          </a:prstGeom>
          <a:solidFill>
            <a:schemeClr val="bg1"/>
          </a:solidFill>
          <a:ln w="412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n w="38100">
                <a:solidFill>
                  <a:schemeClr val="accent2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59" name="四角形吹き出し 58"/>
          <p:cNvSpPr/>
          <p:nvPr/>
        </p:nvSpPr>
        <p:spPr>
          <a:xfrm>
            <a:off x="3610592" y="2617458"/>
            <a:ext cx="840136" cy="314778"/>
          </a:xfrm>
          <a:prstGeom prst="wedgeRectCallout">
            <a:avLst>
              <a:gd name="adj1" fmla="val -65649"/>
              <a:gd name="adj2" fmla="val 7206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77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2"/>
          <p:cNvSpPr txBox="1">
            <a:spLocks/>
          </p:cNvSpPr>
          <p:nvPr/>
        </p:nvSpPr>
        <p:spPr bwMode="auto">
          <a:xfrm>
            <a:off x="1" y="2393829"/>
            <a:ext cx="9144000" cy="1251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ja-JP" altLang="en-US" sz="3300" dirty="0" smtClean="0">
                <a:solidFill>
                  <a:srgbClr val="4D4D4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ご清聴、ありがとうございました。</a:t>
            </a:r>
            <a:endParaRPr lang="ja-JP" altLang="en-US" sz="3300" dirty="0">
              <a:solidFill>
                <a:srgbClr val="4D4D4D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80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25021</TotalTime>
  <Words>921</Words>
  <Application>Microsoft Office PowerPoint</Application>
  <PresentationFormat>ユーザー設定</PresentationFormat>
  <Paragraphs>183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Meiryo UI</vt:lpstr>
      <vt:lpstr>ＭＳ Ｐゴシック</vt:lpstr>
      <vt:lpstr>ＭＳ Ｐ明朝</vt:lpstr>
      <vt:lpstr>ＭＳ ゴシック</vt:lpstr>
      <vt:lpstr>メイリオ</vt:lpstr>
      <vt:lpstr>Arial</vt:lpstr>
      <vt:lpstr>標準デザイン</vt:lpstr>
      <vt:lpstr>関西エリアにおける電力需給状況について</vt:lpstr>
      <vt:lpstr>本日、ご説明させていただく内容</vt:lpstr>
      <vt:lpstr>昨夏におけるエリア別の需給バランス</vt:lpstr>
      <vt:lpstr>昨夏の最大電力実績の推移</vt:lpstr>
      <vt:lpstr>昨夏の需給逼迫時の対応　－7月18日の動き－</vt:lpstr>
      <vt:lpstr>今冬におけるエリア別の需給バランス</vt:lpstr>
      <vt:lpstr>今冬の最大電力実績の推移</vt:lpstr>
      <vt:lpstr>PowerPoint プレゼンテーション</vt:lpstr>
    </vt:vector>
  </TitlesOfParts>
  <Company>経営改革・ＩＴ本部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484316</dc:creator>
  <cp:lastModifiedBy>紀田　征也</cp:lastModifiedBy>
  <cp:revision>1804</cp:revision>
  <cp:lastPrinted>2019-03-20T07:42:10Z</cp:lastPrinted>
  <dcterms:created xsi:type="dcterms:W3CDTF">2012-04-02T04:12:30Z</dcterms:created>
  <dcterms:modified xsi:type="dcterms:W3CDTF">2019-03-22T05:45:53Z</dcterms:modified>
</cp:coreProperties>
</file>