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3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64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12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26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1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09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6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98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4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82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B10E5-40CD-4C7A-92AC-A7460A118A0E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A210D-C48C-40E4-8C6E-06D1C632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8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8520" y="587588"/>
            <a:ext cx="8783960" cy="49244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b="1" dirty="0" smtClean="0">
                <a:solidFill>
                  <a:schemeClr val="tx2"/>
                </a:solidFill>
              </a:rPr>
              <a:t>転入者を対象とした省エネ行動促進手法の検証（たたき台）</a:t>
            </a:r>
            <a:endParaRPr kumimoji="1" lang="ja-JP" altLang="en-US" sz="2600" b="1" dirty="0">
              <a:solidFill>
                <a:schemeClr val="tx2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715416"/>
            <a:ext cx="6026468" cy="310827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79511" y="1097449"/>
            <a:ext cx="83529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/>
              <a:t>１　目的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エネルギーへの関心が高まる機会の一つと考えられる</a:t>
            </a:r>
            <a:r>
              <a:rPr lang="ja-JP" altLang="en-US" sz="2000" dirty="0" smtClean="0">
                <a:solidFill>
                  <a:srgbClr val="FF0000"/>
                </a:solidFill>
              </a:rPr>
              <a:t>「転居（引っ越し）」</a:t>
            </a:r>
            <a:r>
              <a:rPr lang="ja-JP" altLang="en-US" sz="2000" dirty="0" smtClean="0"/>
              <a:t>のタイミングに、行動変容を促す情報発信（いわゆるナッジ）を行うことにより、転入者の省エネ行動が促進されるか検証。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1674" y="2465601"/>
            <a:ext cx="8320766" cy="132343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（仮説）</a:t>
            </a:r>
            <a:endParaRPr kumimoji="1"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ナッジ情報を提供することで、省エネ行動が促進される。</a:t>
            </a:r>
            <a:endParaRPr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000" dirty="0" smtClean="0"/>
              <a:t>ナッジ情報を提供するタイミングとして、転入者（転入時）のほうが、転入者以外より、効果的である。</a:t>
            </a:r>
            <a:endParaRPr kumimoji="1" lang="ja-JP" altLang="en-U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461745"/>
            <a:ext cx="9334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6804248" y="44624"/>
            <a:ext cx="2237223" cy="46166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資料　</a:t>
            </a:r>
            <a:r>
              <a:rPr kumimoji="1" lang="ja-JP" altLang="en-US" sz="2400" dirty="0" smtClean="0"/>
              <a:t>４－１（２）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098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56" y="3594507"/>
            <a:ext cx="8810950" cy="271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5496" y="188640"/>
            <a:ext cx="89792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/>
              <a:t>２　実施内容</a:t>
            </a:r>
            <a:endParaRPr lang="en-US" altLang="ja-JP" sz="2000" b="1" dirty="0" smtClean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000" dirty="0" smtClean="0"/>
              <a:t>転入手続時に、市役所窓口で、</a:t>
            </a:r>
            <a:r>
              <a:rPr lang="ja-JP" altLang="en-US" sz="2000" dirty="0" smtClean="0">
                <a:solidFill>
                  <a:srgbClr val="FF0000"/>
                </a:solidFill>
              </a:rPr>
              <a:t>ナッジ情報</a:t>
            </a:r>
            <a:r>
              <a:rPr lang="ja-JP" altLang="en-US" sz="2000" dirty="0" smtClean="0"/>
              <a:t>及びアンケート</a:t>
            </a:r>
            <a:r>
              <a:rPr lang="ja-JP" altLang="en-US" sz="1600" dirty="0" smtClean="0"/>
              <a:t>（ナッジ情報についての認知度チェックを想定）</a:t>
            </a:r>
            <a:r>
              <a:rPr lang="ja-JP" altLang="en-US" sz="2000" dirty="0" smtClean="0"/>
              <a:t>を記載した資料</a:t>
            </a:r>
            <a:r>
              <a:rPr lang="ja-JP" altLang="en-US" sz="2000" dirty="0" smtClean="0">
                <a:solidFill>
                  <a:srgbClr val="FF0000"/>
                </a:solidFill>
              </a:rPr>
              <a:t>を配付</a:t>
            </a:r>
            <a:r>
              <a:rPr lang="ja-JP" altLang="en-US" sz="2000" dirty="0" smtClean="0"/>
              <a:t>（「ナッジ情報あり」と「なし」の２郡に分ける。　その場でアンケートを回収。</a:t>
            </a:r>
            <a:endParaRPr lang="en-US" altLang="ja-JP" sz="2000" dirty="0" smtClean="0"/>
          </a:p>
          <a:p>
            <a:pPr marL="457200" indent="-457200">
              <a:buFont typeface="+mj-ea"/>
              <a:buAutoNum type="circleNumDbPlain"/>
            </a:pPr>
            <a:endParaRPr lang="en-US" altLang="ja-JP" sz="2000" dirty="0" smtClean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000" dirty="0" smtClean="0"/>
              <a:t>１～２か月後に</a:t>
            </a:r>
            <a:r>
              <a:rPr lang="ja-JP" altLang="en-US" sz="2000" dirty="0" smtClean="0">
                <a:solidFill>
                  <a:srgbClr val="FF0000"/>
                </a:solidFill>
              </a:rPr>
              <a:t>行動変容に関する事後アンケート</a:t>
            </a:r>
            <a:r>
              <a:rPr lang="ja-JP" altLang="en-US" sz="2000" dirty="0" smtClean="0"/>
              <a:t>を送付（メールや郵送）・回収。　（</a:t>
            </a:r>
            <a:r>
              <a:rPr lang="en-US" altLang="ja-JP" sz="2000" dirty="0" smtClean="0"/>
              <a:t>※</a:t>
            </a:r>
            <a:r>
              <a:rPr lang="ja-JP" altLang="en-US" sz="2000" dirty="0" smtClean="0"/>
              <a:t>「転入者以外の住民」に対しても同様の流れで調査を実施。）</a:t>
            </a:r>
            <a:endParaRPr lang="en-US" altLang="ja-JP" sz="2000" dirty="0" smtClean="0"/>
          </a:p>
          <a:p>
            <a:pPr marL="457200" indent="-457200">
              <a:buFont typeface="+mj-ea"/>
              <a:buAutoNum type="circleNumDbPlain"/>
            </a:pPr>
            <a:endParaRPr lang="en-US" altLang="ja-JP" sz="2000" dirty="0" smtClean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000" dirty="0" smtClean="0"/>
              <a:t>事後アンケート結果を集計し、</a:t>
            </a:r>
            <a:r>
              <a:rPr lang="ja-JP" altLang="en-US" sz="2000" dirty="0" smtClean="0">
                <a:solidFill>
                  <a:srgbClr val="FF0000"/>
                </a:solidFill>
              </a:rPr>
              <a:t>　「ナッジ情報あり」及び「ナッジ情報なし」</a:t>
            </a:r>
            <a:r>
              <a:rPr lang="ja-JP" altLang="en-US" sz="2000" dirty="0" smtClean="0"/>
              <a:t>あるいは</a:t>
            </a:r>
            <a:r>
              <a:rPr lang="ja-JP" altLang="en-US" sz="2000" dirty="0" smtClean="0">
                <a:solidFill>
                  <a:srgbClr val="FF0000"/>
                </a:solidFill>
              </a:rPr>
              <a:t>、「転入者」及び「転入者以外」</a:t>
            </a:r>
            <a:r>
              <a:rPr lang="ja-JP" altLang="en-US" sz="2000" dirty="0" smtClean="0"/>
              <a:t>の違いによって</a:t>
            </a:r>
            <a:r>
              <a:rPr lang="ja-JP" altLang="en-US" sz="2000" dirty="0" smtClean="0">
                <a:solidFill>
                  <a:srgbClr val="FF0000"/>
                </a:solidFill>
              </a:rPr>
              <a:t>省エネ行動実施率</a:t>
            </a:r>
            <a:r>
              <a:rPr lang="ja-JP" altLang="en-US" sz="2000" dirty="0" smtClean="0"/>
              <a:t>がどう変化するか確認。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9692" y="5797713"/>
            <a:ext cx="88327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+mn-ea"/>
              </a:rPr>
              <a:t>３　実施体制</a:t>
            </a:r>
          </a:p>
          <a:p>
            <a:r>
              <a:rPr lang="ja-JP" altLang="en-US" sz="2000" dirty="0" smtClean="0">
                <a:latin typeface="+mn-ea"/>
              </a:rPr>
              <a:t>　大阪府、吹田市（</a:t>
            </a:r>
            <a:r>
              <a:rPr lang="zh-CN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転入者数 ：</a:t>
            </a:r>
            <a:r>
              <a:rPr lang="en-US" altLang="zh-CN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zh-CN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年度府内</a:t>
            </a:r>
            <a:r>
              <a:rPr lang="zh-CN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１位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 smtClean="0">
                <a:latin typeface="+mn-ea"/>
              </a:rPr>
              <a:t>　大阪府地球温暖化防止活動推進センター</a:t>
            </a:r>
            <a:endParaRPr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712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0775" y="617201"/>
            <a:ext cx="8709696" cy="2554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00"/>
                </a:solidFill>
              </a:rPr>
              <a:t>古い</a:t>
            </a:r>
            <a:r>
              <a:rPr lang="ja-JP" altLang="en-US" sz="2000" b="1" dirty="0">
                <a:solidFill>
                  <a:srgbClr val="FF0000"/>
                </a:solidFill>
              </a:rPr>
              <a:t>家電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製品は買い換えた方がお得な場合も！！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 smtClean="0"/>
              <a:t>最新の高機能機種にすると、電気冷蔵庫、液晶テレビ、エアコンは省エネ効果が高く、買い換えた法がお得な場合もあります。</a:t>
            </a:r>
            <a:endParaRPr lang="ja-JP" altLang="en-US" sz="2000" dirty="0"/>
          </a:p>
          <a:p>
            <a:endParaRPr kumimoji="1" lang="en-US" altLang="ja-JP" sz="2000" dirty="0" smtClean="0"/>
          </a:p>
          <a:p>
            <a:r>
              <a:rPr kumimoji="1" lang="ja-JP" altLang="en-US" sz="2000" dirty="0" smtClean="0"/>
              <a:t>（例）２００７年製を２０１５年製に買い換えた場合、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　　　・電気冷蔵庫（４０１～４５０</a:t>
            </a:r>
            <a:r>
              <a:rPr lang="en-US" altLang="ja-JP" sz="2000" dirty="0" smtClean="0"/>
              <a:t>L</a:t>
            </a:r>
            <a:r>
              <a:rPr lang="ja-JP" altLang="en-US" sz="2000" dirty="0" smtClean="0"/>
              <a:t>）　：約８，５３０円節約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　　　　・液晶テレビ（４０</a:t>
            </a:r>
            <a:r>
              <a:rPr kumimoji="1" lang="en-US" altLang="ja-JP" sz="2000" dirty="0" smtClean="0"/>
              <a:t>V</a:t>
            </a:r>
            <a:r>
              <a:rPr kumimoji="1" lang="ja-JP" altLang="en-US" sz="2000" dirty="0" smtClean="0"/>
              <a:t>型）　　　　 　：約３，５１０円節約　　</a:t>
            </a:r>
            <a:r>
              <a:rPr lang="ja-JP" altLang="en-US" sz="2000" dirty="0"/>
              <a:t>　</a:t>
            </a:r>
            <a:endParaRPr lang="en-US" altLang="ja-JP" sz="2000" dirty="0" smtClean="0"/>
          </a:p>
          <a:p>
            <a:r>
              <a:rPr lang="ja-JP" altLang="en-US" sz="2000" dirty="0" smtClean="0"/>
              <a:t>　　　　・エアコン</a:t>
            </a:r>
            <a:r>
              <a:rPr lang="ja-JP" altLang="en-US" sz="2000" dirty="0"/>
              <a:t>（２．８ｋ</a:t>
            </a:r>
            <a:r>
              <a:rPr lang="en-US" altLang="ja-JP" sz="2000" dirty="0"/>
              <a:t>W</a:t>
            </a:r>
            <a:r>
              <a:rPr lang="ja-JP" altLang="en-US" sz="2000" dirty="0" smtClean="0"/>
              <a:t>）　　　　　 　：</a:t>
            </a:r>
            <a:r>
              <a:rPr kumimoji="1" lang="ja-JP" altLang="en-US" sz="2000" dirty="0" smtClean="0"/>
              <a:t>年間約４，８００円節約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940" y="3297178"/>
            <a:ext cx="8708531" cy="7078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冷蔵庫の設定を変えると、年間で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約</a:t>
            </a:r>
            <a:r>
              <a:rPr lang="ja-JP" altLang="en-US" sz="2000" b="1" dirty="0">
                <a:solidFill>
                  <a:srgbClr val="FF0000"/>
                </a:solidFill>
              </a:rPr>
              <a:t>１，６７０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円</a:t>
            </a:r>
            <a:r>
              <a:rPr lang="ja-JP" altLang="en-US" sz="2000" b="1" dirty="0">
                <a:solidFill>
                  <a:srgbClr val="FF0000"/>
                </a:solidFill>
              </a:rPr>
              <a:t>お得に！！</a:t>
            </a:r>
          </a:p>
          <a:p>
            <a:r>
              <a:rPr lang="ja-JP" altLang="en-US" sz="2000" dirty="0" smtClean="0"/>
              <a:t>・庫内の温度設定が「強」になっていたら「中」に。冬なら「弱」に。</a:t>
            </a:r>
            <a:endParaRPr lang="en-US" altLang="ja-JP" sz="20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07504" y="188640"/>
            <a:ext cx="2395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＜ナッジ情報の例＞</a:t>
            </a:r>
            <a:endParaRPr lang="en-US" altLang="ja-JP" sz="2000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4634" y="4532927"/>
            <a:ext cx="8685838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家電</a:t>
            </a:r>
            <a:r>
              <a:rPr lang="ja-JP" altLang="en-US" b="1" dirty="0" smtClean="0">
                <a:solidFill>
                  <a:srgbClr val="FF0000"/>
                </a:solidFill>
              </a:rPr>
              <a:t>製品を買い替えましたか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？　買い換えた家電製品の種類は？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□買い換えた　（冷蔵庫　エアコン　テレビ　洗濯機　照明　その他：　　　　　　）</a:t>
            </a:r>
            <a:endParaRPr kumimoji="1" lang="en-US" altLang="ja-JP" dirty="0" smtClean="0"/>
          </a:p>
          <a:p>
            <a:r>
              <a:rPr lang="ja-JP" altLang="en-US" dirty="0" smtClean="0"/>
              <a:t>□買い換える予定　</a:t>
            </a:r>
            <a:r>
              <a:rPr lang="ja-JP" altLang="en-US" dirty="0"/>
              <a:t>（冷蔵庫　エアコン　テレビ　洗濯機　照明　</a:t>
            </a:r>
            <a:r>
              <a:rPr lang="ja-JP" altLang="en-US" dirty="0" smtClean="0"/>
              <a:t>その他</a:t>
            </a:r>
            <a:r>
              <a:rPr lang="ja-JP" altLang="en-US" dirty="0"/>
              <a:t>：　　　　　　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□当面、買い換える予定なし</a:t>
            </a:r>
            <a:endParaRPr kumimoji="1" lang="en-US" altLang="ja-JP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107504" y="4109010"/>
            <a:ext cx="2839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＜事後アンケートの例＞</a:t>
            </a:r>
            <a:endParaRPr lang="en-US" altLang="ja-JP" sz="2000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4634" y="5840104"/>
            <a:ext cx="8685838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冷蔵庫の設定温度を確認・見直しましたか？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□見直した　　　　　　　　　　　　　　　</a:t>
            </a:r>
            <a:r>
              <a:rPr lang="ja-JP" altLang="en-US" dirty="0" smtClean="0"/>
              <a:t>□見直す予定</a:t>
            </a:r>
            <a:endParaRPr lang="en-US" altLang="ja-JP" dirty="0" smtClean="0"/>
          </a:p>
          <a:p>
            <a:r>
              <a:rPr kumimoji="1" lang="ja-JP" altLang="en-US" dirty="0" smtClean="0"/>
              <a:t>□確認したが、適正だった　　　　  　</a:t>
            </a:r>
            <a:r>
              <a:rPr lang="ja-JP" altLang="en-US" dirty="0" smtClean="0"/>
              <a:t>□確認していない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17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183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紀田　征也</dc:creator>
  <cp:lastModifiedBy>紀田　征也</cp:lastModifiedBy>
  <cp:revision>12</cp:revision>
  <dcterms:created xsi:type="dcterms:W3CDTF">2018-05-30T08:17:18Z</dcterms:created>
  <dcterms:modified xsi:type="dcterms:W3CDTF">2018-06-01T02:16:24Z</dcterms:modified>
</cp:coreProperties>
</file>