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"/>
  </p:notesMasterIdLst>
  <p:sldIdLst>
    <p:sldId id="270" r:id="rId2"/>
    <p:sldId id="269" r:id="rId3"/>
    <p:sldId id="266" r:id="rId4"/>
    <p:sldId id="271" r:id="rId5"/>
    <p:sldId id="265" r:id="rId6"/>
    <p:sldId id="275" r:id="rId7"/>
  </p:sldIdLst>
  <p:sldSz cx="9144000" cy="6858000" type="screen4x3"/>
  <p:notesSz cx="6807200" cy="99393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1" d="100"/>
          <a:sy n="61" d="100"/>
        </p:scale>
        <p:origin x="76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190" cy="498662"/>
          </a:xfrm>
          <a:prstGeom prst="rect">
            <a:avLst/>
          </a:prstGeom>
        </p:spPr>
        <p:txBody>
          <a:bodyPr vert="horz" lIns="93232" tIns="46616" rIns="93232" bIns="46616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6384" y="0"/>
            <a:ext cx="2949190" cy="498662"/>
          </a:xfrm>
          <a:prstGeom prst="rect">
            <a:avLst/>
          </a:prstGeom>
        </p:spPr>
        <p:txBody>
          <a:bodyPr vert="horz" lIns="93232" tIns="46616" rIns="93232" bIns="46616" rtlCol="0"/>
          <a:lstStyle>
            <a:lvl1pPr algn="r">
              <a:defRPr sz="1200"/>
            </a:lvl1pPr>
          </a:lstStyle>
          <a:p>
            <a:fld id="{2574236B-60E2-476C-9176-8E472EDE2133}" type="datetimeFigureOut">
              <a:rPr kumimoji="1" lang="ja-JP" altLang="en-US" smtClean="0"/>
              <a:t>2019/3/25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3575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32" tIns="46616" rIns="93232" bIns="46616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1209" y="4783276"/>
            <a:ext cx="5444784" cy="3913443"/>
          </a:xfrm>
          <a:prstGeom prst="rect">
            <a:avLst/>
          </a:prstGeom>
        </p:spPr>
        <p:txBody>
          <a:bodyPr vert="horz" lIns="93232" tIns="46616" rIns="93232" bIns="46616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9440676"/>
            <a:ext cx="2949190" cy="498662"/>
          </a:xfrm>
          <a:prstGeom prst="rect">
            <a:avLst/>
          </a:prstGeom>
        </p:spPr>
        <p:txBody>
          <a:bodyPr vert="horz" lIns="93232" tIns="46616" rIns="93232" bIns="46616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6384" y="9440676"/>
            <a:ext cx="2949190" cy="498662"/>
          </a:xfrm>
          <a:prstGeom prst="rect">
            <a:avLst/>
          </a:prstGeom>
        </p:spPr>
        <p:txBody>
          <a:bodyPr vert="horz" lIns="93232" tIns="46616" rIns="93232" bIns="46616" rtlCol="0" anchor="b"/>
          <a:lstStyle>
            <a:lvl1pPr algn="r">
              <a:defRPr sz="1200"/>
            </a:lvl1pPr>
          </a:lstStyle>
          <a:p>
            <a:fld id="{62BCFB2E-2528-4401-A61A-CB53BFCB043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4893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96435-0192-4572-922A-1FC632BCCFA6}" type="datetime1">
              <a:rPr kumimoji="1" lang="ja-JP" altLang="en-US" smtClean="0"/>
              <a:t>2019/3/25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2B720-0408-4DF5-A060-FB67CB9219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3261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BF326D-C6E3-4648-A868-D6B5829F1A0B}" type="datetime1">
              <a:rPr kumimoji="1" lang="ja-JP" altLang="en-US" smtClean="0"/>
              <a:t>2019/3/25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2B720-0408-4DF5-A060-FB67CB9219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9580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06681-E3DE-4DB0-9F81-1CA0CCE41002}" type="datetime1">
              <a:rPr kumimoji="1" lang="ja-JP" altLang="en-US" smtClean="0"/>
              <a:t>2019/3/25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2B720-0408-4DF5-A060-FB67CB9219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1820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9A88F-771B-4AEE-9868-7A00043A5F83}" type="datetime1">
              <a:rPr kumimoji="1" lang="ja-JP" altLang="en-US" smtClean="0"/>
              <a:t>2019/3/25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2B720-0408-4DF5-A060-FB67CB9219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7880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B4A8B-6F20-48EE-89FA-DABC9D1B2A78}" type="datetime1">
              <a:rPr kumimoji="1" lang="ja-JP" altLang="en-US" smtClean="0"/>
              <a:t>2019/3/25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2B720-0408-4DF5-A060-FB67CB9219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1558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355EA-6CD1-4EF6-A47D-5872A634CDDC}" type="datetime1">
              <a:rPr kumimoji="1" lang="ja-JP" altLang="en-US" smtClean="0"/>
              <a:t>2019/3/25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2B720-0408-4DF5-A060-FB67CB9219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4337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CAC8E-A008-4E3C-A545-B90BEB7ACBC7}" type="datetime1">
              <a:rPr kumimoji="1" lang="ja-JP" altLang="en-US" smtClean="0"/>
              <a:t>2019/3/25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2B720-0408-4DF5-A060-FB67CB9219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5281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6FE84-11AD-4DE8-A970-93493F835742}" type="datetime1">
              <a:rPr kumimoji="1" lang="ja-JP" altLang="en-US" smtClean="0"/>
              <a:t>2019/3/25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2B720-0408-4DF5-A060-FB67CB9219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5422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32CB1-5797-4002-AE45-748A45BD4AF7}" type="datetime1">
              <a:rPr kumimoji="1" lang="ja-JP" altLang="en-US" smtClean="0"/>
              <a:t>2019/3/25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2B720-0408-4DF5-A060-FB67CB9219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81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C468C-5450-4C5A-9A16-09190D27E222}" type="datetime1">
              <a:rPr kumimoji="1" lang="ja-JP" altLang="en-US" smtClean="0"/>
              <a:t>2019/3/25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2B720-0408-4DF5-A060-FB67CB9219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3754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96738-7AAC-43A0-9DDA-999CA337848A}" type="datetime1">
              <a:rPr kumimoji="1" lang="ja-JP" altLang="en-US" smtClean="0"/>
              <a:t>2019/3/25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2B720-0408-4DF5-A060-FB67CB9219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02742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C30CD5-DA77-4220-8CE8-98A4C3095A2C}" type="datetime1">
              <a:rPr kumimoji="1" lang="ja-JP" altLang="en-US" smtClean="0"/>
              <a:t>2019/3/25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2B720-0408-4DF5-A060-FB67CB92194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6954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564050"/>
            <a:ext cx="927278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3200" b="1" dirty="0">
                <a:solidFill>
                  <a:schemeClr val="accent5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ナッジを活用した転入・転居者への情報発信による</a:t>
            </a:r>
            <a:endParaRPr lang="en-US" altLang="ja-JP" sz="3200" b="1" dirty="0">
              <a:solidFill>
                <a:schemeClr val="accent5"/>
              </a:solidFill>
              <a:latin typeface="Meiryo UI" panose="020B0604030504040204" pitchFamily="50" charset="-128"/>
              <a:ea typeface="Meiryo UI" panose="020B0604030504040204" pitchFamily="50" charset="-128"/>
              <a:cs typeface="Microsoft Himalaya" panose="01010100010101010101" pitchFamily="2" charset="0"/>
            </a:endParaRPr>
          </a:p>
          <a:p>
            <a:pPr algn="ctr"/>
            <a:r>
              <a:rPr lang="ja-JP" altLang="en-US" sz="3200" b="1" dirty="0">
                <a:solidFill>
                  <a:schemeClr val="accent5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省エネ行動促進手法の</a:t>
            </a:r>
            <a:r>
              <a:rPr lang="ja-JP" altLang="en-US" sz="3200" b="1" dirty="0" smtClean="0">
                <a:solidFill>
                  <a:schemeClr val="accent5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検証について</a:t>
            </a:r>
            <a:endParaRPr lang="en-US" altLang="ja-JP" sz="3200" b="1" dirty="0">
              <a:solidFill>
                <a:schemeClr val="accent5"/>
              </a:solidFill>
              <a:latin typeface="Meiryo UI" panose="020B0604030504040204" pitchFamily="50" charset="-128"/>
              <a:ea typeface="Meiryo UI" panose="020B0604030504040204" pitchFamily="50" charset="-128"/>
              <a:cs typeface="Microsoft Himalaya" panose="01010100010101010101" pitchFamily="2" charset="0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0489" y="1565518"/>
            <a:ext cx="91035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Meiryo UI" panose="020B0604030504040204" pitchFamily="50" charset="-128"/>
              <a:buChar char="※"/>
            </a:pP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今年度、吹田市、大阪府地球温暖化防止活動推進センター（大阪府みどり公社）と共同</a:t>
            </a:r>
            <a:r>
              <a:rPr lang="ja-JP" altLang="en-US" sz="2000" dirty="0" smtClean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実施</a:t>
            </a:r>
            <a:endParaRPr lang="ja-JP" altLang="en-US" sz="2000" dirty="0">
              <a:latin typeface="Meiryo UI" panose="020B0604030504040204" pitchFamily="50" charset="-128"/>
              <a:ea typeface="Meiryo UI" panose="020B0604030504040204" pitchFamily="50" charset="-128"/>
              <a:cs typeface="Microsoft Himalaya" panose="01010100010101010101" pitchFamily="2" charset="0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633" y="3708732"/>
            <a:ext cx="6105941" cy="3149268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331138" y="2322089"/>
            <a:ext cx="8352929" cy="1323439"/>
          </a:xfrm>
          <a:prstGeom prst="rect">
            <a:avLst/>
          </a:prstGeom>
          <a:ln>
            <a:solidFill>
              <a:schemeClr val="accent5"/>
            </a:solidFill>
          </a:ln>
        </p:spPr>
        <p:txBody>
          <a:bodyPr wrap="square">
            <a:spAutoFit/>
          </a:bodyPr>
          <a:lstStyle/>
          <a:p>
            <a:r>
              <a:rPr lang="ja-JP" altLang="en-US" sz="20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１　目的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ja-JP" altLang="en-US" sz="20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エネルギーへの関心が高まる機会の一つと考えられる</a:t>
            </a:r>
            <a:r>
              <a:rPr lang="ja-JP" altLang="en-US" sz="2000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「転居（引っ越し）」</a:t>
            </a:r>
            <a:r>
              <a:rPr lang="ja-JP" altLang="en-US" sz="20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のタイミングに、行動変容を促す情報発信（いわゆるナッジ）を行うことにより、転入者の省エネ行動が促進されるか検証。</a:t>
            </a: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069" y="6371593"/>
            <a:ext cx="93345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2B720-0408-4DF5-A060-FB67CB921942}" type="slidenum">
              <a:rPr kumimoji="1" lang="ja-JP" altLang="en-US" smtClean="0"/>
              <a:t>1</a:t>
            </a:fld>
            <a:endParaRPr kumimoji="1" lang="ja-JP" altLang="en-US"/>
          </a:p>
        </p:txBody>
      </p:sp>
      <p:sp>
        <p:nvSpPr>
          <p:cNvPr id="3" name="正方形/長方形 2"/>
          <p:cNvSpPr/>
          <p:nvPr/>
        </p:nvSpPr>
        <p:spPr>
          <a:xfrm>
            <a:off x="7263684" y="36265"/>
            <a:ext cx="1760693" cy="527785"/>
          </a:xfrm>
          <a:prstGeom prst="rect">
            <a:avLst/>
          </a:prstGeom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dirty="0" smtClean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資料１－</a:t>
            </a:r>
            <a:r>
              <a:rPr kumimoji="1" lang="ja-JP" altLang="en-US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３</a:t>
            </a:r>
          </a:p>
        </p:txBody>
      </p:sp>
    </p:spTree>
    <p:extLst>
      <p:ext uri="{BB962C8B-B14F-4D97-AF65-F5344CB8AC3E}">
        <p14:creationId xmlns:p14="http://schemas.microsoft.com/office/powerpoint/2010/main" val="11741085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0" y="0"/>
            <a:ext cx="9144000" cy="75918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ja-JP" altLang="en-US" sz="2600" dirty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ナッジを活用した転入・転居者への情報発信に</a:t>
            </a:r>
            <a:r>
              <a:rPr lang="ja-JP" altLang="en-US" sz="2600" dirty="0" smtClean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よる</a:t>
            </a:r>
            <a:endParaRPr lang="en-US" altLang="ja-JP" sz="2600" dirty="0" smtClean="0">
              <a:latin typeface="Meiryo UI" panose="020B0604030504040204" pitchFamily="50" charset="-128"/>
              <a:ea typeface="Meiryo UI" panose="020B0604030504040204" pitchFamily="50" charset="-128"/>
              <a:cs typeface="Microsoft Himalaya" panose="01010100010101010101" pitchFamily="2" charset="0"/>
            </a:endParaRPr>
          </a:p>
          <a:p>
            <a:pPr algn="ctr">
              <a:lnSpc>
                <a:spcPts val="2600"/>
              </a:lnSpc>
            </a:pPr>
            <a:r>
              <a:rPr lang="ja-JP" altLang="en-US" sz="2600" dirty="0" smtClean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省エネ</a:t>
            </a:r>
            <a:r>
              <a:rPr lang="ja-JP" altLang="en-US" sz="2600" dirty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行動促進手法の</a:t>
            </a:r>
            <a:r>
              <a:rPr lang="ja-JP" altLang="en-US" sz="2600" dirty="0" smtClean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検証</a:t>
            </a:r>
            <a:endParaRPr lang="en-US" altLang="ja-JP" sz="2600" dirty="0">
              <a:latin typeface="Meiryo UI" panose="020B0604030504040204" pitchFamily="50" charset="-128"/>
              <a:ea typeface="Meiryo UI" panose="020B0604030504040204" pitchFamily="50" charset="-128"/>
              <a:cs typeface="Microsoft Himalaya" panose="01010100010101010101" pitchFamily="2" charset="0"/>
            </a:endParaRPr>
          </a:p>
        </p:txBody>
      </p:sp>
      <p:sp>
        <p:nvSpPr>
          <p:cNvPr id="93" name="正方形/長方形 92"/>
          <p:cNvSpPr/>
          <p:nvPr/>
        </p:nvSpPr>
        <p:spPr>
          <a:xfrm>
            <a:off x="12878" y="1939067"/>
            <a:ext cx="24985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＜</a:t>
            </a:r>
            <a:r>
              <a:rPr lang="ja-JP" altLang="en-US" b="1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調査の流れ＞</a:t>
            </a:r>
            <a:endParaRPr lang="en-US" altLang="ja-JP" b="1" dirty="0" smtClean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  <a:cs typeface="Microsoft Himalaya" panose="01010100010101010101" pitchFamily="2" charset="0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101896" y="6356351"/>
            <a:ext cx="2057400" cy="365125"/>
          </a:xfrm>
        </p:spPr>
        <p:txBody>
          <a:bodyPr/>
          <a:lstStyle/>
          <a:p>
            <a:fld id="{7B82B720-0408-4DF5-A060-FB67CB921942}" type="slidenum">
              <a:rPr kumimoji="1" lang="ja-JP" altLang="en-US" smtClean="0"/>
              <a:t>2</a:t>
            </a:fld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10730" y="752068"/>
            <a:ext cx="24985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＜</a:t>
            </a:r>
            <a:r>
              <a:rPr lang="ja-JP" altLang="en-US" b="1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調査</a:t>
            </a:r>
            <a:r>
              <a:rPr lang="ja-JP" altLang="en-US" b="1" dirty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目的</a:t>
            </a:r>
            <a:r>
              <a:rPr lang="ja-JP" altLang="en-US" b="1" dirty="0" smtClean="0">
                <a:solidFill>
                  <a:srgbClr val="002060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＞</a:t>
            </a:r>
            <a:endParaRPr lang="en-US" altLang="ja-JP" b="1" dirty="0" smtClean="0">
              <a:solidFill>
                <a:srgbClr val="002060"/>
              </a:solidFill>
              <a:latin typeface="Meiryo UI" panose="020B0604030504040204" pitchFamily="50" charset="-128"/>
              <a:ea typeface="Meiryo UI" panose="020B0604030504040204" pitchFamily="50" charset="-128"/>
              <a:cs typeface="Microsoft Himalaya" panose="01010100010101010101" pitchFamily="2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03033" y="1069763"/>
            <a:ext cx="89894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ja-JP" altLang="en-US" sz="20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転入者の引っ越し時の省エネ行動実態を把握（転入時アンケート）</a:t>
            </a: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ja-JP" altLang="en-US" sz="2000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転入時に情報提供することによる省エネ行動促進効果を検証（後日アンケート）</a:t>
            </a: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518" y="2073117"/>
            <a:ext cx="7688689" cy="472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31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0" y="0"/>
            <a:ext cx="9144000" cy="75918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ja-JP" altLang="en-US" sz="2600" dirty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ナッジを活用した転入・転居者への情報発信に</a:t>
            </a:r>
            <a:r>
              <a:rPr lang="ja-JP" altLang="en-US" sz="2600" dirty="0" smtClean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よる</a:t>
            </a:r>
            <a:endParaRPr lang="en-US" altLang="ja-JP" sz="2600" dirty="0" smtClean="0">
              <a:latin typeface="Meiryo UI" panose="020B0604030504040204" pitchFamily="50" charset="-128"/>
              <a:ea typeface="Meiryo UI" panose="020B0604030504040204" pitchFamily="50" charset="-128"/>
              <a:cs typeface="Microsoft Himalaya" panose="01010100010101010101" pitchFamily="2" charset="0"/>
            </a:endParaRPr>
          </a:p>
          <a:p>
            <a:pPr algn="ctr">
              <a:lnSpc>
                <a:spcPts val="2600"/>
              </a:lnSpc>
            </a:pPr>
            <a:r>
              <a:rPr lang="ja-JP" altLang="en-US" sz="2600" dirty="0" smtClean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省エネ</a:t>
            </a:r>
            <a:r>
              <a:rPr lang="ja-JP" altLang="en-US" sz="2600" dirty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行動促進手法の</a:t>
            </a:r>
            <a:r>
              <a:rPr lang="ja-JP" altLang="en-US" sz="2600" dirty="0" smtClean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検証</a:t>
            </a:r>
            <a:endParaRPr lang="en-US" altLang="ja-JP" sz="2600" dirty="0">
              <a:latin typeface="Meiryo UI" panose="020B0604030504040204" pitchFamily="50" charset="-128"/>
              <a:ea typeface="Meiryo UI" panose="020B0604030504040204" pitchFamily="50" charset="-128"/>
              <a:cs typeface="Microsoft Himalaya" panose="01010100010101010101" pitchFamily="2" charset="0"/>
            </a:endParaRPr>
          </a:p>
        </p:txBody>
      </p:sp>
      <p:sp>
        <p:nvSpPr>
          <p:cNvPr id="28" name="正方形/長方形 27"/>
          <p:cNvSpPr/>
          <p:nvPr/>
        </p:nvSpPr>
        <p:spPr>
          <a:xfrm>
            <a:off x="77274" y="906424"/>
            <a:ext cx="435305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◆</a:t>
            </a: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啓発リーフレット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（</a:t>
            </a: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転入・</a:t>
            </a:r>
            <a:r>
              <a:rPr lang="ja-JP" altLang="en-US" dirty="0" smtClean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転居者用）</a:t>
            </a:r>
            <a:endParaRPr lang="en-US" altLang="ja-JP" sz="2400" dirty="0" smtClean="0">
              <a:latin typeface="Meiryo UI" panose="020B0604030504040204" pitchFamily="50" charset="-128"/>
              <a:ea typeface="Meiryo UI" panose="020B0604030504040204" pitchFamily="50" charset="-128"/>
              <a:cs typeface="Microsoft Himalaya" panose="01010100010101010101" pitchFamily="2" charset="0"/>
            </a:endParaRPr>
          </a:p>
          <a:p>
            <a:endParaRPr lang="en-US" altLang="ja-JP" sz="2400" dirty="0" smtClean="0">
              <a:latin typeface="Meiryo UI" panose="020B0604030504040204" pitchFamily="50" charset="-128"/>
              <a:ea typeface="Meiryo UI" panose="020B0604030504040204" pitchFamily="50" charset="-128"/>
              <a:cs typeface="Microsoft Himalaya" panose="01010100010101010101" pitchFamily="2" charset="0"/>
            </a:endParaRPr>
          </a:p>
          <a:p>
            <a:r>
              <a:rPr lang="en-US" altLang="ja-JP" sz="1600" dirty="0" smtClean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※</a:t>
            </a: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在住者は「引っ越しのタイミングにおすすめしたい」→「暮らしに役立つ」</a:t>
            </a:r>
            <a:endParaRPr lang="ja-JP" altLang="en-US" sz="2400" dirty="0">
              <a:latin typeface="Meiryo UI" panose="020B0604030504040204" pitchFamily="50" charset="-128"/>
              <a:ea typeface="Meiryo UI" panose="020B0604030504040204" pitchFamily="50" charset="-128"/>
              <a:cs typeface="Microsoft Himalaya" panose="01010100010101010101" pitchFamily="2" charset="0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4572" y="3872741"/>
            <a:ext cx="4442855" cy="2901549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41240" y="2488809"/>
            <a:ext cx="449212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ja-JP" sz="2000" dirty="0"/>
              <a:t>10</a:t>
            </a:r>
            <a:r>
              <a:rPr lang="ja-JP" altLang="en-US" sz="2000" dirty="0"/>
              <a:t>月</a:t>
            </a:r>
            <a:r>
              <a:rPr lang="en-US" altLang="ja-JP" sz="2000" dirty="0"/>
              <a:t>15</a:t>
            </a:r>
            <a:r>
              <a:rPr lang="ja-JP" altLang="en-US" sz="2000" dirty="0"/>
              <a:t>日</a:t>
            </a: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より</a:t>
            </a:r>
            <a:r>
              <a:rPr lang="ja-JP" altLang="en-US" sz="2000" dirty="0"/>
              <a:t>市窓口</a:t>
            </a:r>
            <a:r>
              <a:rPr lang="ja-JP" altLang="en-US" sz="2000" dirty="0" smtClean="0"/>
              <a:t>で啓発リーフ</a:t>
            </a:r>
            <a:r>
              <a:rPr lang="ja-JP" altLang="en-US" sz="2000" dirty="0"/>
              <a:t>・</a:t>
            </a:r>
            <a:r>
              <a:rPr lang="ja-JP" altLang="en-US" sz="2000" dirty="0" smtClean="0"/>
              <a:t>アンケートを</a:t>
            </a:r>
            <a:r>
              <a:rPr lang="ja-JP" altLang="en-US" sz="2000" dirty="0"/>
              <a:t>配付</a:t>
            </a:r>
            <a:endParaRPr lang="en-US" altLang="ja-JP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ja-JP" altLang="en-US" sz="2000" dirty="0"/>
              <a:t>アンケートをその場で記入いただき回収</a:t>
            </a:r>
            <a:endParaRPr lang="en-US" altLang="ja-JP" sz="2000" dirty="0"/>
          </a:p>
          <a:p>
            <a:endParaRPr lang="en-US" altLang="ja-JP" sz="1600" dirty="0" smtClean="0"/>
          </a:p>
          <a:p>
            <a:r>
              <a:rPr lang="ja-JP" altLang="en-US" sz="1600" dirty="0" smtClean="0"/>
              <a:t>　（アンケート配付は</a:t>
            </a:r>
            <a:r>
              <a:rPr lang="en-US" altLang="ja-JP" sz="1600" dirty="0" smtClean="0"/>
              <a:t>2</a:t>
            </a:r>
            <a:r>
              <a:rPr lang="ja-JP" altLang="en-US" sz="1600" dirty="0" smtClean="0"/>
              <a:t>月</a:t>
            </a:r>
            <a:r>
              <a:rPr lang="en-US" altLang="ja-JP" sz="1600" dirty="0" smtClean="0"/>
              <a:t>15</a:t>
            </a:r>
            <a:r>
              <a:rPr lang="ja-JP" altLang="en-US" sz="1600" dirty="0" smtClean="0"/>
              <a:t>日まで実施）</a:t>
            </a:r>
            <a:endParaRPr lang="en-US" altLang="ja-JP" sz="1600" dirty="0"/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3" t="10021" r="19811" b="26630"/>
          <a:stretch/>
        </p:blipFill>
        <p:spPr>
          <a:xfrm rot="5400000">
            <a:off x="977355" y="4924315"/>
            <a:ext cx="2150136" cy="1549814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1478133" y="4761280"/>
            <a:ext cx="867473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ja-JP" altLang="en-US" sz="12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回収</a:t>
            </a:r>
            <a:r>
              <a:rPr lang="en-US" altLang="ja-JP" sz="12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BOX</a:t>
            </a:r>
          </a:p>
          <a:p>
            <a:pPr algn="ctr"/>
            <a:r>
              <a:rPr lang="ja-JP" altLang="en-US" sz="12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設置状況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4572" y="906424"/>
            <a:ext cx="4442855" cy="2901549"/>
          </a:xfrm>
          <a:prstGeom prst="rect">
            <a:avLst/>
          </a:prstGeom>
        </p:spPr>
      </p:pic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7140529" y="6356351"/>
            <a:ext cx="2057400" cy="365125"/>
          </a:xfrm>
        </p:spPr>
        <p:txBody>
          <a:bodyPr/>
          <a:lstStyle/>
          <a:p>
            <a:fld id="{7B82B720-0408-4DF5-A060-FB67CB921942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64967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181" y="738311"/>
            <a:ext cx="8636101" cy="6027775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0" y="0"/>
            <a:ext cx="9144000" cy="75918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ja-JP" altLang="en-US" sz="2600" dirty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ナッジを活用した転入・転居者への情報発信に</a:t>
            </a:r>
            <a:r>
              <a:rPr lang="ja-JP" altLang="en-US" sz="2600" dirty="0" smtClean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よる</a:t>
            </a:r>
            <a:endParaRPr lang="en-US" altLang="ja-JP" sz="2600" dirty="0" smtClean="0">
              <a:latin typeface="Meiryo UI" panose="020B0604030504040204" pitchFamily="50" charset="-128"/>
              <a:ea typeface="Meiryo UI" panose="020B0604030504040204" pitchFamily="50" charset="-128"/>
              <a:cs typeface="Microsoft Himalaya" panose="01010100010101010101" pitchFamily="2" charset="0"/>
            </a:endParaRPr>
          </a:p>
          <a:p>
            <a:pPr algn="ctr">
              <a:lnSpc>
                <a:spcPts val="2600"/>
              </a:lnSpc>
            </a:pPr>
            <a:r>
              <a:rPr lang="ja-JP" altLang="en-US" sz="2600" dirty="0" smtClean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省エネ</a:t>
            </a:r>
            <a:r>
              <a:rPr lang="ja-JP" altLang="en-US" sz="2600" dirty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行動促進手法の</a:t>
            </a:r>
            <a:r>
              <a:rPr lang="ja-JP" altLang="en-US" sz="2600" dirty="0" smtClean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検証</a:t>
            </a:r>
            <a:endParaRPr lang="en-US" altLang="ja-JP" sz="2600" dirty="0">
              <a:latin typeface="Meiryo UI" panose="020B0604030504040204" pitchFamily="50" charset="-128"/>
              <a:ea typeface="Meiryo UI" panose="020B0604030504040204" pitchFamily="50" charset="-128"/>
              <a:cs typeface="Microsoft Himalaya" panose="01010100010101010101" pitchFamily="2" charset="0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101889" y="6356351"/>
            <a:ext cx="2057400" cy="365125"/>
          </a:xfrm>
        </p:spPr>
        <p:txBody>
          <a:bodyPr/>
          <a:lstStyle/>
          <a:p>
            <a:fld id="{7B82B720-0408-4DF5-A060-FB67CB921942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46488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573" y="1943835"/>
            <a:ext cx="9020342" cy="4791816"/>
          </a:xfrm>
          <a:prstGeom prst="rect">
            <a:avLst/>
          </a:prstGeom>
        </p:spPr>
      </p:pic>
      <p:sp>
        <p:nvSpPr>
          <p:cNvPr id="28" name="正方形/長方形 27"/>
          <p:cNvSpPr/>
          <p:nvPr/>
        </p:nvSpPr>
        <p:spPr>
          <a:xfrm>
            <a:off x="77274" y="936010"/>
            <a:ext cx="906672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◆転入時アンケート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（転入・転居者</a:t>
            </a:r>
            <a:r>
              <a:rPr lang="ja-JP" altLang="en-US" sz="2400" dirty="0" smtClean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）</a:t>
            </a:r>
            <a:endParaRPr lang="en-US" altLang="ja-JP" sz="2400" dirty="0" smtClean="0">
              <a:latin typeface="Meiryo UI" panose="020B0604030504040204" pitchFamily="50" charset="-128"/>
              <a:ea typeface="Meiryo UI" panose="020B0604030504040204" pitchFamily="50" charset="-128"/>
              <a:cs typeface="Microsoft Himalaya" panose="01010100010101010101" pitchFamily="2" charset="0"/>
            </a:endParaRPr>
          </a:p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　</a:t>
            </a:r>
            <a:r>
              <a:rPr lang="en-US" altLang="ja-JP" sz="1600" dirty="0" smtClean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※</a:t>
            </a: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在住者は「引っ越しの際」→「最近（過去</a:t>
            </a:r>
            <a:r>
              <a:rPr lang="en-US" altLang="ja-JP" sz="1600" dirty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1</a:t>
            </a:r>
            <a:r>
              <a:rPr lang="ja-JP" altLang="en-US" sz="1600" dirty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年間）」</a:t>
            </a:r>
            <a:endParaRPr lang="ja-JP" altLang="en-US" dirty="0">
              <a:latin typeface="Meiryo UI" panose="020B0604030504040204" pitchFamily="50" charset="-128"/>
              <a:ea typeface="Meiryo UI" panose="020B0604030504040204" pitchFamily="50" charset="-128"/>
              <a:cs typeface="Microsoft Himalaya" panose="01010100010101010101" pitchFamily="2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0" y="0"/>
            <a:ext cx="9144000" cy="75918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ja-JP" altLang="en-US" sz="2600" dirty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ナッジを活用した転入・転居者への情報発信に</a:t>
            </a:r>
            <a:r>
              <a:rPr lang="ja-JP" altLang="en-US" sz="2600" dirty="0" smtClean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よる</a:t>
            </a:r>
            <a:endParaRPr lang="en-US" altLang="ja-JP" sz="2600" dirty="0" smtClean="0">
              <a:latin typeface="Meiryo UI" panose="020B0604030504040204" pitchFamily="50" charset="-128"/>
              <a:ea typeface="Meiryo UI" panose="020B0604030504040204" pitchFamily="50" charset="-128"/>
              <a:cs typeface="Microsoft Himalaya" panose="01010100010101010101" pitchFamily="2" charset="0"/>
            </a:endParaRPr>
          </a:p>
          <a:p>
            <a:pPr algn="ctr">
              <a:lnSpc>
                <a:spcPts val="2600"/>
              </a:lnSpc>
            </a:pPr>
            <a:r>
              <a:rPr lang="ja-JP" altLang="en-US" sz="2600" dirty="0" smtClean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省エネ</a:t>
            </a:r>
            <a:r>
              <a:rPr lang="ja-JP" altLang="en-US" sz="2600" dirty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行動促進手法の</a:t>
            </a:r>
            <a:r>
              <a:rPr lang="ja-JP" altLang="en-US" sz="2600" dirty="0" smtClean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検証</a:t>
            </a:r>
            <a:endParaRPr lang="en-US" altLang="ja-JP" sz="2600" dirty="0">
              <a:latin typeface="Meiryo UI" panose="020B0604030504040204" pitchFamily="50" charset="-128"/>
              <a:ea typeface="Meiryo UI" panose="020B0604030504040204" pitchFamily="50" charset="-128"/>
              <a:cs typeface="Microsoft Himalaya" panose="01010100010101010101" pitchFamily="2" charset="0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037505" y="6356351"/>
            <a:ext cx="2057400" cy="365125"/>
          </a:xfrm>
        </p:spPr>
        <p:txBody>
          <a:bodyPr/>
          <a:lstStyle/>
          <a:p>
            <a:fld id="{7B82B720-0408-4DF5-A060-FB67CB921942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395627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/>
          <p:cNvSpPr/>
          <p:nvPr/>
        </p:nvSpPr>
        <p:spPr>
          <a:xfrm>
            <a:off x="48294" y="1375684"/>
            <a:ext cx="2411827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◆後日アンケート</a:t>
            </a:r>
            <a:endParaRPr lang="en-US" altLang="ja-JP" sz="2400" dirty="0">
              <a:latin typeface="Meiryo UI" panose="020B0604030504040204" pitchFamily="50" charset="-128"/>
              <a:ea typeface="Meiryo UI" panose="020B0604030504040204" pitchFamily="50" charset="-128"/>
              <a:cs typeface="Microsoft Himalaya" panose="01010100010101010101" pitchFamily="2" charset="0"/>
            </a:endParaRPr>
          </a:p>
          <a:p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　</a:t>
            </a: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  <a:cs typeface="Microsoft Himalaya" panose="01010100010101010101" pitchFamily="2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転入・転居後又は最近</a:t>
            </a:r>
            <a:r>
              <a: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1</a:t>
            </a: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か月の取り組みについてアンケート</a:t>
            </a: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  <a:cs typeface="Microsoft Himalaya" panose="01010100010101010101" pitchFamily="2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ja-JP" altLang="en-US" sz="2000" dirty="0" smtClean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郵送</a:t>
            </a:r>
            <a:r>
              <a:rPr lang="en-US" altLang="ja-JP" sz="2000" dirty="0" smtClean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(</a:t>
            </a:r>
            <a:r>
              <a:rPr lang="ja-JP" altLang="en-US" sz="2000" dirty="0" smtClean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住所</a:t>
            </a: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記載の</a:t>
            </a:r>
            <a:r>
              <a:rPr lang="ja-JP" altLang="en-US" sz="2000" dirty="0" smtClean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方</a:t>
            </a:r>
            <a:r>
              <a:rPr lang="en-US" altLang="ja-JP" sz="2000" dirty="0" smtClean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)</a:t>
            </a:r>
            <a:r>
              <a:rPr lang="ja-JP" altLang="en-US" sz="2000" dirty="0" err="1" smtClean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、</a:t>
            </a:r>
            <a:r>
              <a:rPr lang="ja-JP" altLang="en-US" sz="2000" dirty="0" smtClean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メール</a:t>
            </a:r>
            <a:r>
              <a:rPr lang="en-US" altLang="ja-JP" sz="2000" dirty="0" smtClean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(web</a:t>
            </a:r>
            <a:r>
              <a:rPr lang="ja-JP" altLang="en-US" sz="2000" dirty="0" smtClean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入力</a:t>
            </a: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フォームに</a:t>
            </a:r>
            <a:r>
              <a:rPr lang="ja-JP" altLang="en-US" sz="2000" dirty="0" smtClean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リンク</a:t>
            </a:r>
            <a:r>
              <a:rPr lang="en-US" altLang="ja-JP" sz="2000" dirty="0" smtClean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)</a:t>
            </a:r>
            <a:r>
              <a:rPr lang="ja-JP" altLang="en-US" sz="2000" dirty="0" smtClean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に</a:t>
            </a: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より実施</a:t>
            </a: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  <a:cs typeface="Microsoft Himalaya" panose="01010100010101010101" pitchFamily="2" charset="0"/>
            </a:endParaRPr>
          </a:p>
          <a:p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  <a:cs typeface="Microsoft Himalaya" panose="01010100010101010101" pitchFamily="2" charset="0"/>
            </a:endParaRPr>
          </a:p>
          <a:p>
            <a:r>
              <a:rPr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※</a:t>
            </a: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現在、集計中</a:t>
            </a:r>
            <a:r>
              <a:rPr lang="ja-JP" altLang="en-US" sz="2000" dirty="0" smtClean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。</a:t>
            </a: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  <a:cs typeface="Microsoft Himalaya" panose="01010100010101010101" pitchFamily="2" charset="0"/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>
          <a:xfrm>
            <a:off x="7114774" y="6485141"/>
            <a:ext cx="2057400" cy="365125"/>
          </a:xfrm>
        </p:spPr>
        <p:txBody>
          <a:bodyPr/>
          <a:lstStyle/>
          <a:p>
            <a:fld id="{7B82B720-0408-4DF5-A060-FB67CB921942}" type="slidenum">
              <a:rPr kumimoji="1" lang="ja-JP" altLang="en-US" smtClean="0"/>
              <a:t>6</a:t>
            </a:fld>
            <a:endParaRPr kumimoji="1" lang="ja-JP" altLang="en-US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0" y="0"/>
            <a:ext cx="9144000" cy="75918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ts val="2600"/>
              </a:lnSpc>
            </a:pPr>
            <a:r>
              <a:rPr lang="ja-JP" altLang="en-US" sz="2600" dirty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ナッジを活用した転入・転居者への情報発信に</a:t>
            </a:r>
            <a:r>
              <a:rPr lang="ja-JP" altLang="en-US" sz="2600" dirty="0" smtClean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よる</a:t>
            </a:r>
            <a:endParaRPr lang="en-US" altLang="ja-JP" sz="2600" dirty="0" smtClean="0">
              <a:latin typeface="Meiryo UI" panose="020B0604030504040204" pitchFamily="50" charset="-128"/>
              <a:ea typeface="Meiryo UI" panose="020B0604030504040204" pitchFamily="50" charset="-128"/>
              <a:cs typeface="Microsoft Himalaya" panose="01010100010101010101" pitchFamily="2" charset="0"/>
            </a:endParaRPr>
          </a:p>
          <a:p>
            <a:pPr algn="ctr">
              <a:lnSpc>
                <a:spcPts val="2600"/>
              </a:lnSpc>
            </a:pPr>
            <a:r>
              <a:rPr lang="ja-JP" altLang="en-US" sz="2600" dirty="0" smtClean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省エネ</a:t>
            </a:r>
            <a:r>
              <a:rPr lang="ja-JP" altLang="en-US" sz="2600" dirty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行動促進手法の</a:t>
            </a:r>
            <a:r>
              <a:rPr lang="ja-JP" altLang="en-US" sz="2600" dirty="0" smtClean="0">
                <a:latin typeface="Meiryo UI" panose="020B0604030504040204" pitchFamily="50" charset="-128"/>
                <a:ea typeface="Meiryo UI" panose="020B0604030504040204" pitchFamily="50" charset="-128"/>
                <a:cs typeface="Microsoft Himalaya" panose="01010100010101010101" pitchFamily="2" charset="0"/>
              </a:rPr>
              <a:t>検証</a:t>
            </a:r>
            <a:endParaRPr lang="en-US" altLang="ja-JP" sz="2600" dirty="0">
              <a:latin typeface="Meiryo UI" panose="020B0604030504040204" pitchFamily="50" charset="-128"/>
              <a:ea typeface="Meiryo UI" panose="020B0604030504040204" pitchFamily="50" charset="-128"/>
              <a:cs typeface="Microsoft Himalaya" panose="01010100010101010101" pitchFamily="2" charset="0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0640" y="824246"/>
            <a:ext cx="6711707" cy="5922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1597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783</TotalTime>
  <Words>250</Words>
  <Application>Microsoft Office PowerPoint</Application>
  <PresentationFormat>画面に合わせる (4:3)</PresentationFormat>
  <Paragraphs>43</Paragraphs>
  <Slides>6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</vt:i4>
      </vt:variant>
    </vt:vector>
  </HeadingPairs>
  <TitlesOfParts>
    <vt:vector size="16" baseType="lpstr">
      <vt:lpstr>Meiryo UI</vt:lpstr>
      <vt:lpstr>ＭＳ ゴシック</vt:lpstr>
      <vt:lpstr>游ゴシック</vt:lpstr>
      <vt:lpstr>游ゴシック Light</vt:lpstr>
      <vt:lpstr>Arial</vt:lpstr>
      <vt:lpstr>Calibri</vt:lpstr>
      <vt:lpstr>Calibri Light</vt:lpstr>
      <vt:lpstr>Microsoft Himalaya</vt:lpstr>
      <vt:lpstr>Wingdings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大阪府</dc:creator>
  <cp:lastModifiedBy>近藤　邦彦</cp:lastModifiedBy>
  <cp:revision>60</cp:revision>
  <cp:lastPrinted>2019-03-14T06:42:32Z</cp:lastPrinted>
  <dcterms:created xsi:type="dcterms:W3CDTF">2018-12-06T01:36:46Z</dcterms:created>
  <dcterms:modified xsi:type="dcterms:W3CDTF">2019-03-25T10:42:16Z</dcterms:modified>
</cp:coreProperties>
</file>