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91" r:id="rId2"/>
    <p:sldId id="256" r:id="rId3"/>
    <p:sldId id="274" r:id="rId4"/>
    <p:sldId id="275" r:id="rId5"/>
    <p:sldId id="277" r:id="rId6"/>
    <p:sldId id="294" r:id="rId7"/>
    <p:sldId id="292" r:id="rId8"/>
    <p:sldId id="299" r:id="rId9"/>
    <p:sldId id="306" r:id="rId10"/>
    <p:sldId id="307" r:id="rId11"/>
    <p:sldId id="309" r:id="rId12"/>
    <p:sldId id="310" r:id="rId13"/>
    <p:sldId id="288" r:id="rId14"/>
    <p:sldId id="289" r:id="rId15"/>
    <p:sldId id="290" r:id="rId16"/>
    <p:sldId id="300" r:id="rId17"/>
    <p:sldId id="301" r:id="rId18"/>
    <p:sldId id="303"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紀田　征也" initials="紀田　征也" lastIdx="1" clrIdx="0">
    <p:extLst>
      <p:ext uri="{19B8F6BF-5375-455C-9EA6-DF929625EA0E}">
        <p15:presenceInfo xmlns:p15="http://schemas.microsoft.com/office/powerpoint/2012/main" userId="S-1-5-21-161959346-1900351369-444732941-1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21"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5051ABDB-62D0-4515-B28C-F3D442666534}" type="datetimeFigureOut">
              <a:rPr kumimoji="1" lang="ja-JP" altLang="en-US" smtClean="0"/>
              <a:t>2019/3/25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76C0F559-AC38-44A7-A5BD-98A6094229B7}" type="slidenum">
              <a:rPr kumimoji="1" lang="ja-JP" altLang="en-US" smtClean="0"/>
              <a:t>‹#›</a:t>
            </a:fld>
            <a:endParaRPr kumimoji="1" lang="ja-JP" altLang="en-US"/>
          </a:p>
        </p:txBody>
      </p:sp>
    </p:spTree>
    <p:extLst>
      <p:ext uri="{BB962C8B-B14F-4D97-AF65-F5344CB8AC3E}">
        <p14:creationId xmlns:p14="http://schemas.microsoft.com/office/powerpoint/2010/main" val="37754161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C0F559-AC38-44A7-A5BD-98A6094229B7}" type="slidenum">
              <a:rPr kumimoji="1" lang="ja-JP" altLang="en-US" smtClean="0"/>
              <a:t>1</a:t>
            </a:fld>
            <a:endParaRPr kumimoji="1" lang="ja-JP" altLang="en-US"/>
          </a:p>
        </p:txBody>
      </p:sp>
    </p:spTree>
    <p:extLst>
      <p:ext uri="{BB962C8B-B14F-4D97-AF65-F5344CB8AC3E}">
        <p14:creationId xmlns:p14="http://schemas.microsoft.com/office/powerpoint/2010/main" val="27656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C0F559-AC38-44A7-A5BD-98A6094229B7}" type="slidenum">
              <a:rPr kumimoji="1" lang="ja-JP" altLang="en-US" smtClean="0"/>
              <a:t>3</a:t>
            </a:fld>
            <a:endParaRPr kumimoji="1" lang="ja-JP" altLang="en-US"/>
          </a:p>
        </p:txBody>
      </p:sp>
    </p:spTree>
    <p:extLst>
      <p:ext uri="{BB962C8B-B14F-4D97-AF65-F5344CB8AC3E}">
        <p14:creationId xmlns:p14="http://schemas.microsoft.com/office/powerpoint/2010/main" val="71622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748212"/>
            <a:ext cx="5389563" cy="5050881"/>
          </a:xfrm>
        </p:spPr>
        <p:txBody>
          <a:bodyPr/>
          <a:lstStyle/>
          <a:p>
            <a:r>
              <a:rPr kumimoji="1" lang="ja-JP" altLang="en-US" dirty="0" smtClean="0"/>
              <a:t>＜機械室での説明＞</a:t>
            </a:r>
            <a:endParaRPr kumimoji="1" lang="en-US" altLang="ja-JP" dirty="0" smtClean="0"/>
          </a:p>
          <a:p>
            <a:pPr marL="171450" indent="-171450">
              <a:buFont typeface="Arial" panose="020B0604020202020204" pitchFamily="34" charset="0"/>
              <a:buChar char="•"/>
            </a:pPr>
            <a:r>
              <a:rPr kumimoji="1" lang="ja-JP" altLang="en-US" dirty="0" smtClean="0"/>
              <a:t>システム運用としては、下水再生水が外気温と比較して、冬は温かく（</a:t>
            </a:r>
            <a:r>
              <a:rPr kumimoji="1" lang="en-US" altLang="ja-JP" dirty="0" smtClean="0"/>
              <a:t>18℃</a:t>
            </a:r>
            <a:r>
              <a:rPr kumimoji="1" lang="ja-JP" altLang="en-US" dirty="0" smtClean="0"/>
              <a:t>）夏は冷たい（</a:t>
            </a:r>
            <a:r>
              <a:rPr kumimoji="1" lang="en-US" altLang="ja-JP" dirty="0" smtClean="0"/>
              <a:t>30</a:t>
            </a:r>
            <a:r>
              <a:rPr kumimoji="1" lang="ja-JP" altLang="en-US" dirty="0" smtClean="0"/>
              <a:t>度）ため、その特徴をいかし、季節毎に運転方法を変えている。</a:t>
            </a:r>
            <a:endParaRPr kumimoji="1" lang="en-US" altLang="ja-JP" dirty="0" smtClean="0"/>
          </a:p>
          <a:p>
            <a:pPr marL="171450" indent="-171450">
              <a:buFont typeface="Arial" panose="020B0604020202020204" pitchFamily="34" charset="0"/>
              <a:buChar char="•"/>
            </a:pPr>
            <a:r>
              <a:rPr lang="ja-JP" altLang="en-US" dirty="0"/>
              <a:t>冬季</a:t>
            </a:r>
            <a:r>
              <a:rPr kumimoji="1" lang="ja-JP" altLang="en-US" dirty="0" smtClean="0"/>
              <a:t>は温かい下水再生水の特徴をいかし、外気予熱と給湯熱源として利用している。</a:t>
            </a:r>
            <a:endParaRPr kumimoji="1" lang="en-US" altLang="ja-JP" dirty="0" smtClean="0"/>
          </a:p>
          <a:p>
            <a:pPr marL="804863" indent="-627063"/>
            <a:r>
              <a:rPr lang="ja-JP" altLang="en-US" dirty="0" smtClean="0"/>
              <a:t>［外気予熱］外調機の中に</a:t>
            </a:r>
            <a:r>
              <a:rPr kumimoji="1" lang="ja-JP" altLang="en-US" dirty="0" smtClean="0"/>
              <a:t>下水再生水の流れるコイルを設置し、外気</a:t>
            </a:r>
            <a:r>
              <a:rPr lang="ja-JP" altLang="en-US" dirty="0" smtClean="0"/>
              <a:t>取入れ時</a:t>
            </a:r>
            <a:r>
              <a:rPr kumimoji="1" lang="ja-JP" altLang="en-US" dirty="0" smtClean="0"/>
              <a:t>に外気を温める（予熱）すること。これにより暖房に使用するエネルギーを削減することができる。</a:t>
            </a:r>
            <a:endParaRPr kumimoji="1" lang="en-US" altLang="ja-JP" dirty="0" smtClean="0"/>
          </a:p>
          <a:p>
            <a:pPr marL="804863" indent="-627063"/>
            <a:r>
              <a:rPr lang="ja-JP" altLang="en-US" dirty="0" smtClean="0"/>
              <a:t>［給湯熱源］ヒートポンプ</a:t>
            </a:r>
            <a:r>
              <a:rPr lang="ja-JP" altLang="en-US" dirty="0"/>
              <a:t>給湯器</a:t>
            </a:r>
            <a:r>
              <a:rPr lang="ja-JP" altLang="en-US" dirty="0" smtClean="0"/>
              <a:t>で下水再生水か</a:t>
            </a:r>
            <a:r>
              <a:rPr lang="ja-JP" altLang="en-US" dirty="0"/>
              <a:t>ら</a:t>
            </a:r>
            <a:r>
              <a:rPr lang="ja-JP" altLang="en-US" dirty="0" smtClean="0"/>
              <a:t>熱</a:t>
            </a:r>
            <a:r>
              <a:rPr lang="ja-JP" altLang="en-US" dirty="0"/>
              <a:t>を</a:t>
            </a:r>
            <a:r>
              <a:rPr lang="ja-JP" altLang="en-US" dirty="0" smtClean="0"/>
              <a:t>汲み上げてお湯</a:t>
            </a:r>
            <a:r>
              <a:rPr lang="ja-JP" altLang="en-US" dirty="0"/>
              <a:t>を作って</a:t>
            </a:r>
            <a:r>
              <a:rPr lang="ja-JP" altLang="en-US" dirty="0" smtClean="0"/>
              <a:t>いる。</a:t>
            </a:r>
            <a:endParaRPr lang="ja-JP" altLang="en-US" dirty="0"/>
          </a:p>
          <a:p>
            <a:pPr marL="177800" indent="-177800">
              <a:buFont typeface="Arial" panose="020B0604020202020204" pitchFamily="34" charset="0"/>
              <a:buChar char="•"/>
            </a:pPr>
            <a:r>
              <a:rPr lang="ja-JP" altLang="en-US" dirty="0" smtClean="0"/>
              <a:t>夏季および中間期は、給湯</a:t>
            </a:r>
            <a:r>
              <a:rPr lang="ja-JP" altLang="en-US" dirty="0"/>
              <a:t>で温熱源として利用した後、空調で冷熱源として利用するカスケード利用を行って</a:t>
            </a:r>
            <a:r>
              <a:rPr lang="ja-JP" altLang="en-US" dirty="0" smtClean="0"/>
              <a:t>いる。（国内初の取組）</a:t>
            </a:r>
            <a:endParaRPr lang="en-US" altLang="ja-JP" dirty="0" smtClean="0"/>
          </a:p>
          <a:p>
            <a:pPr marL="804863" indent="-627063"/>
            <a:r>
              <a:rPr lang="ja-JP" altLang="en-US" dirty="0" smtClean="0"/>
              <a:t>［カスケード利用］</a:t>
            </a:r>
            <a:r>
              <a:rPr lang="ja-JP" altLang="en-US" dirty="0"/>
              <a:t>温熱源として熱を汲み上げた下水再生水は水温が夏場で</a:t>
            </a:r>
            <a:r>
              <a:rPr lang="en-US" altLang="ja-JP" dirty="0"/>
              <a:t>30</a:t>
            </a:r>
            <a:r>
              <a:rPr lang="ja-JP" altLang="en-US" dirty="0"/>
              <a:t>度から</a:t>
            </a:r>
            <a:r>
              <a:rPr lang="en-US" altLang="ja-JP" dirty="0"/>
              <a:t>28</a:t>
            </a:r>
            <a:r>
              <a:rPr lang="ja-JP" altLang="en-US" dirty="0"/>
              <a:t>度に下がる</a:t>
            </a:r>
            <a:r>
              <a:rPr lang="ja-JP" altLang="en-US" dirty="0" smtClean="0"/>
              <a:t>ため（家庭用エアコンの暖房時の室外機から冷たい風がでるイメージ）、冷熱源とカスケード</a:t>
            </a:r>
            <a:r>
              <a:rPr lang="ja-JP" altLang="en-US" dirty="0"/>
              <a:t>にすることで</a:t>
            </a:r>
            <a:r>
              <a:rPr lang="ja-JP" altLang="en-US" dirty="0" smtClean="0"/>
              <a:t>、空調の効率を上げている。（冷熱源では建物内の熱を下水再生水に放熱するため、水温が低いほどより効率がよくなる。）</a:t>
            </a:r>
            <a:endParaRPr lang="en-US" altLang="ja-JP" dirty="0" smtClean="0"/>
          </a:p>
          <a:p>
            <a:pPr marL="177800" indent="-177800">
              <a:buFont typeface="Arial" panose="020B0604020202020204" pitchFamily="34" charset="0"/>
              <a:buChar char="•"/>
            </a:pPr>
            <a:r>
              <a:rPr kumimoji="1" lang="ja-JP" altLang="en-US" dirty="0" smtClean="0"/>
              <a:t>給湯の温熱源および空調の冷熱源のカスケード利用は、夜間の電気料金の安い時間帯に行っているため、その熱を貯めておく、お湯をためる貯湯槽と氷を貯める蓄熱槽が設置されている。</a:t>
            </a:r>
          </a:p>
          <a:p>
            <a:pPr marL="804863" indent="-627063"/>
            <a:r>
              <a:rPr lang="ja-JP" altLang="en-US" dirty="0" smtClean="0"/>
              <a:t>［蓄熱槽］</a:t>
            </a:r>
            <a:r>
              <a:rPr kumimoji="1" lang="ja-JP" altLang="en-US" dirty="0" smtClean="0"/>
              <a:t>大きな水槽の中にマイナス５℃のブライン（不凍液）を流すコイルを設置し、ブラインを循環させて氷をつくっている。</a:t>
            </a:r>
          </a:p>
          <a:p>
            <a:pPr marL="171450" indent="-171450">
              <a:buFont typeface="Arial" panose="020B0604020202020204" pitchFamily="34" charset="0"/>
              <a:buChar char="•"/>
            </a:pPr>
            <a:r>
              <a:rPr kumimoji="1" lang="ja-JP" altLang="en-US" dirty="0" smtClean="0"/>
              <a:t>三宝水再生センターからは毎日</a:t>
            </a:r>
            <a:r>
              <a:rPr kumimoji="1" lang="en-US" altLang="ja-JP" dirty="0" smtClean="0"/>
              <a:t>1500</a:t>
            </a:r>
            <a:r>
              <a:rPr kumimoji="1" lang="ja-JP" altLang="en-US" dirty="0" err="1" smtClean="0"/>
              <a:t>ｔ</a:t>
            </a:r>
            <a:r>
              <a:rPr kumimoji="1" lang="ja-JP" altLang="en-US" dirty="0" smtClean="0"/>
              <a:t>の下水再生水がイオンモールへ送られてきており、熱利用後の下水再生水は水源として、一部（</a:t>
            </a:r>
            <a:r>
              <a:rPr kumimoji="1" lang="en-US" altLang="ja-JP" dirty="0" smtClean="0"/>
              <a:t>200t</a:t>
            </a:r>
            <a:r>
              <a:rPr kumimoji="1" lang="ja-JP" altLang="en-US" dirty="0" smtClean="0"/>
              <a:t>）は膜処理装置でろ過後、イオンモール内の「トイレ洗浄水」と「せせらぎ」に再利用し、残りの</a:t>
            </a:r>
            <a:r>
              <a:rPr kumimoji="1" lang="en-US" altLang="ja-JP" dirty="0" smtClean="0"/>
              <a:t>1300t</a:t>
            </a:r>
            <a:r>
              <a:rPr kumimoji="1" lang="ja-JP" altLang="en-US" dirty="0" err="1" smtClean="0"/>
              <a:t>は堺</a:t>
            </a:r>
            <a:r>
              <a:rPr kumimoji="1" lang="ja-JP" altLang="en-US" dirty="0" smtClean="0"/>
              <a:t>市の環濠につながる「内川緑地のせせらぎ」に水質改善用水として放流されている。（国内初の取組）</a:t>
            </a:r>
          </a:p>
          <a:p>
            <a:endParaRPr kumimoji="1" lang="ja-JP" altLang="en-US" dirty="0"/>
          </a:p>
        </p:txBody>
      </p:sp>
      <p:sp>
        <p:nvSpPr>
          <p:cNvPr id="4" name="スライド番号プレースホルダー 3"/>
          <p:cNvSpPr>
            <a:spLocks noGrp="1"/>
          </p:cNvSpPr>
          <p:nvPr>
            <p:ph type="sldNum" sz="quarter" idx="10"/>
          </p:nvPr>
        </p:nvSpPr>
        <p:spPr/>
        <p:txBody>
          <a:bodyPr/>
          <a:lstStyle/>
          <a:p>
            <a:fld id="{E607F8B2-22FC-4A40-A102-201EC8CB365A}" type="slidenum">
              <a:rPr kumimoji="1" lang="ja-JP" altLang="en-US" smtClean="0"/>
              <a:t>6</a:t>
            </a:fld>
            <a:endParaRPr kumimoji="1" lang="ja-JP" altLang="en-US"/>
          </a:p>
        </p:txBody>
      </p:sp>
    </p:spTree>
    <p:extLst>
      <p:ext uri="{BB962C8B-B14F-4D97-AF65-F5344CB8AC3E}">
        <p14:creationId xmlns:p14="http://schemas.microsoft.com/office/powerpoint/2010/main" val="87583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A841A33-850D-4993-B18F-7C7760B754BA}" type="datetime1">
              <a:rPr kumimoji="1" lang="ja-JP" altLang="en-US" smtClean="0"/>
              <a:t>2019/3/25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305599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F01FDD-ADA0-44FC-90D3-4B37C2BA4E23}" type="datetime1">
              <a:rPr kumimoji="1" lang="ja-JP" altLang="en-US" smtClean="0"/>
              <a:t>2019/3/25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999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CBF16C-7C0D-4D82-9249-E9B99347B085}" type="datetime1">
              <a:rPr kumimoji="1" lang="ja-JP" altLang="en-US" smtClean="0"/>
              <a:t>2019/3/25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42389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8869A4-DD2E-4E21-A056-9B44567A57EC}" type="datetime1">
              <a:rPr kumimoji="1" lang="ja-JP" altLang="en-US" smtClean="0"/>
              <a:t>2019/3/25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350146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921133-74C5-4956-A4CB-97BD101C8A96}" type="datetime1">
              <a:rPr kumimoji="1" lang="ja-JP" altLang="en-US" smtClean="0"/>
              <a:t>2019/3/25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83543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C2A83E-2A66-4776-B536-611954FA8AD3}" type="datetime1">
              <a:rPr kumimoji="1" lang="ja-JP" altLang="en-US" smtClean="0"/>
              <a:t>2019/3/25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418839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662811-3F9B-484F-9DC6-6D2CA1576C91}" type="datetime1">
              <a:rPr kumimoji="1" lang="ja-JP" altLang="en-US" smtClean="0"/>
              <a:t>2019/3/25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60139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C5893-134C-4116-AB27-E88A8320FFFB}" type="datetime1">
              <a:rPr kumimoji="1" lang="ja-JP" altLang="en-US" smtClean="0"/>
              <a:t>2019/3/25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419488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AA8DD0-3FF0-4C6A-91B3-184BFB5FC927}" type="datetime1">
              <a:rPr kumimoji="1" lang="ja-JP" altLang="en-US" smtClean="0"/>
              <a:t>2019/3/25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21177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B8DBC6-0ECD-47F8-AA6F-2A552227D658}" type="datetime1">
              <a:rPr kumimoji="1" lang="ja-JP" altLang="en-US" smtClean="0"/>
              <a:t>2019/3/25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89411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D99578-2EB4-4D69-9396-3BBB79417343}" type="datetime1">
              <a:rPr kumimoji="1" lang="ja-JP" altLang="en-US" smtClean="0"/>
              <a:t>2019/3/25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98457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07990-0256-4C69-8A72-C1C7C70CAFB9}" type="datetime1">
              <a:rPr kumimoji="1" lang="ja-JP" altLang="en-US" smtClean="0"/>
              <a:t>2019/3/25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74044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image" Target="../media/image18.jpeg"/><Relationship Id="rId26" Type="http://schemas.openxmlformats.org/officeDocument/2006/relationships/image" Target="../media/image26.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16.emf"/><Relationship Id="rId20" Type="http://schemas.openxmlformats.org/officeDocument/2006/relationships/image" Target="../media/image20.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emf"/><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emf"/><Relationship Id="rId23" Type="http://schemas.openxmlformats.org/officeDocument/2006/relationships/image" Target="../media/image23.jpeg"/><Relationship Id="rId28" Type="http://schemas.openxmlformats.org/officeDocument/2006/relationships/image" Target="../media/image27.jpeg"/><Relationship Id="rId10" Type="http://schemas.openxmlformats.org/officeDocument/2006/relationships/image" Target="../media/image10.emf"/><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jpeg"/><Relationship Id="rId27"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636912"/>
            <a:ext cx="9144000" cy="10801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smtClean="0">
                <a:latin typeface="Meiryo UI" panose="020B0604030504040204" pitchFamily="50" charset="-128"/>
                <a:ea typeface="Meiryo UI" panose="020B0604030504040204" pitchFamily="50" charset="-128"/>
                <a:cs typeface="Meiryo UI" panose="020B0604030504040204" pitchFamily="50" charset="-128"/>
              </a:rPr>
              <a:t>部門別会議</a:t>
            </a: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の実施状況</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7452320" y="323364"/>
            <a:ext cx="1440160" cy="369332"/>
          </a:xfrm>
          <a:prstGeom prst="rect">
            <a:avLst/>
          </a:prstGeom>
          <a:noFill/>
          <a:ln>
            <a:solidFill>
              <a:schemeClr val="tx1"/>
            </a:solidFill>
          </a:ln>
        </p:spPr>
        <p:txBody>
          <a:bodyPr wrap="square" rtlCol="0">
            <a:spAutoFit/>
          </a:bodyPr>
          <a:lstStyle/>
          <a:p>
            <a:pPr algn="ctr"/>
            <a:r>
              <a:rPr kumimoji="1" lang="ja-JP" altLang="en-US" dirty="0" smtClean="0"/>
              <a:t>資料１－２</a:t>
            </a:r>
            <a:endParaRPr kumimoji="1" lang="ja-JP" altLang="en-US" dirty="0"/>
          </a:p>
        </p:txBody>
      </p:sp>
      <p:sp>
        <p:nvSpPr>
          <p:cNvPr id="3" name="スライド番号プレースホルダー 2"/>
          <p:cNvSpPr>
            <a:spLocks noGrp="1"/>
          </p:cNvSpPr>
          <p:nvPr>
            <p:ph type="sldNum" sz="quarter" idx="12"/>
          </p:nvPr>
        </p:nvSpPr>
        <p:spPr/>
        <p:txBody>
          <a:bodyPr/>
          <a:lstStyle/>
          <a:p>
            <a:fld id="{098692E4-5861-42F1-9CBA-65BC7EBD1D39}" type="slidenum">
              <a:rPr kumimoji="1" lang="ja-JP" altLang="en-US" smtClean="0"/>
              <a:t>1</a:t>
            </a:fld>
            <a:endParaRPr kumimoji="1" lang="ja-JP" altLang="en-US" dirty="0"/>
          </a:p>
        </p:txBody>
      </p:sp>
    </p:spTree>
    <p:extLst>
      <p:ext uri="{BB962C8B-B14F-4D97-AF65-F5344CB8AC3E}">
        <p14:creationId xmlns:p14="http://schemas.microsoft.com/office/powerpoint/2010/main" val="21971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3"/>
          <p:cNvSpPr>
            <a:spLocks noChangeArrowheads="1"/>
          </p:cNvSpPr>
          <p:nvPr/>
        </p:nvSpPr>
        <p:spPr bwMode="auto">
          <a:xfrm>
            <a:off x="204184" y="896513"/>
            <a:ext cx="861628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容（詳細）</a:t>
            </a:r>
            <a:endParaRPr lang="ja-JP" altLang="en-US" sz="20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87781" y="1400569"/>
            <a:ext cx="4101232" cy="305618"/>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環境交流パートナップシップ事業</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23"/>
          <p:cNvSpPr>
            <a:spLocks noChangeArrowheads="1"/>
          </p:cNvSpPr>
          <p:nvPr/>
        </p:nvSpPr>
        <p:spPr bwMode="auto">
          <a:xfrm>
            <a:off x="-8035" y="1724963"/>
            <a:ext cx="8928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環境活動に取り組む</a:t>
            </a:r>
            <a:r>
              <a:rPr lang="en-US" altLang="ja-JP" sz="1400" b="1" dirty="0" smtClean="0">
                <a:latin typeface="Meiryo UI" pitchFamily="50" charset="-128"/>
                <a:ea typeface="Meiryo UI" pitchFamily="50" charset="-128"/>
                <a:cs typeface="Meiryo UI" pitchFamily="50" charset="-128"/>
              </a:rPr>
              <a:t>NPO</a:t>
            </a:r>
            <a:r>
              <a:rPr lang="ja-JP" altLang="en-US" sz="1400" b="1" dirty="0" smtClean="0">
                <a:latin typeface="Meiryo UI" pitchFamily="50" charset="-128"/>
                <a:ea typeface="Meiryo UI" pitchFamily="50" charset="-128"/>
                <a:cs typeface="Meiryo UI" pitchFamily="50" charset="-128"/>
              </a:rPr>
              <a:t>等の相互交流の機会を創出する取組を一層充実させるとともに、多様な主体が共同</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する取組を促進し、環境</a:t>
            </a:r>
            <a:r>
              <a:rPr lang="en-US" altLang="ja-JP" sz="1400" b="1" dirty="0" smtClean="0">
                <a:latin typeface="Meiryo UI" pitchFamily="50" charset="-128"/>
                <a:ea typeface="Meiryo UI" pitchFamily="50" charset="-128"/>
                <a:cs typeface="Meiryo UI" pitchFamily="50" charset="-128"/>
              </a:rPr>
              <a:t>NPO</a:t>
            </a:r>
            <a:r>
              <a:rPr lang="ja-JP" altLang="en-US" sz="1400" b="1" dirty="0" smtClean="0">
                <a:latin typeface="Meiryo UI" pitchFamily="50" charset="-128"/>
                <a:ea typeface="Meiryo UI" pitchFamily="50" charset="-128"/>
                <a:cs typeface="Meiryo UI" pitchFamily="50" charset="-128"/>
              </a:rPr>
              <a:t>等による主体的かつ自発的な環境活動の取組を支援する。</a:t>
            </a:r>
            <a:endParaRPr lang="en-US" altLang="ja-JP" sz="1400" b="1" dirty="0" smtClean="0">
              <a:latin typeface="Meiryo UI" pitchFamily="50" charset="-128"/>
              <a:ea typeface="Meiryo UI" pitchFamily="50" charset="-128"/>
              <a:cs typeface="Meiryo UI" pitchFamily="50" charset="-128"/>
            </a:endParaRPr>
          </a:p>
        </p:txBody>
      </p:sp>
      <p:sp>
        <p:nvSpPr>
          <p:cNvPr id="16" name="スライド番号プレースホルダー 1"/>
          <p:cNvSpPr>
            <a:spLocks noGrp="1"/>
          </p:cNvSpPr>
          <p:nvPr>
            <p:ph type="sldNum" sz="quarter" idx="12"/>
          </p:nvPr>
        </p:nvSpPr>
        <p:spPr>
          <a:xfrm>
            <a:off x="6902896" y="6520259"/>
            <a:ext cx="2133600" cy="365125"/>
          </a:xfrm>
        </p:spPr>
        <p:txBody>
          <a:bodyPr/>
          <a:lstStyle/>
          <a:p>
            <a:r>
              <a:rPr kumimoji="1" lang="en-US" altLang="ja-JP" dirty="0" smtClean="0"/>
              <a:t>10</a:t>
            </a:r>
            <a:endParaRPr kumimoji="1" lang="ja-JP" altLang="en-US" dirty="0"/>
          </a:p>
        </p:txBody>
      </p:sp>
      <p:sp>
        <p:nvSpPr>
          <p:cNvPr id="19" name="正方形/長方形 23"/>
          <p:cNvSpPr>
            <a:spLocks noChangeArrowheads="1"/>
          </p:cNvSpPr>
          <p:nvPr/>
        </p:nvSpPr>
        <p:spPr bwMode="auto">
          <a:xfrm>
            <a:off x="348894" y="3262074"/>
            <a:ext cx="76546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◎登録者、地球温暖化防止活動推進員等を対象とした交流会　：１回開催、計</a:t>
            </a:r>
            <a:r>
              <a:rPr lang="en-US" altLang="ja-JP" sz="1400" b="1" dirty="0" smtClean="0">
                <a:latin typeface="Meiryo UI" pitchFamily="50" charset="-128"/>
                <a:ea typeface="Meiryo UI" pitchFamily="50" charset="-128"/>
                <a:cs typeface="Meiryo UI" pitchFamily="50" charset="-128"/>
              </a:rPr>
              <a:t>39</a:t>
            </a:r>
            <a:r>
              <a:rPr lang="ja-JP" altLang="en-US" sz="1400" b="1" dirty="0" smtClean="0">
                <a:latin typeface="Meiryo UI" pitchFamily="50" charset="-128"/>
                <a:ea typeface="Meiryo UI" pitchFamily="50" charset="-128"/>
                <a:cs typeface="Meiryo UI" pitchFamily="50" charset="-128"/>
              </a:rPr>
              <a:t>名参加</a:t>
            </a:r>
            <a:r>
              <a:rPr lang="en-US" altLang="ja-JP" sz="1400" b="1" dirty="0" smtClean="0">
                <a:latin typeface="Meiryo UI" pitchFamily="50" charset="-128"/>
                <a:ea typeface="Meiryo UI" pitchFamily="50" charset="-128"/>
                <a:cs typeface="Meiryo UI" pitchFamily="50" charset="-128"/>
              </a:rPr>
              <a:t/>
            </a:r>
            <a:br>
              <a:rPr lang="en-US" altLang="ja-JP" sz="1400" b="1" dirty="0" smtClean="0">
                <a:latin typeface="Meiryo UI" pitchFamily="50" charset="-128"/>
                <a:ea typeface="Meiryo UI" pitchFamily="50" charset="-128"/>
                <a:cs typeface="Meiryo UI" pitchFamily="50" charset="-128"/>
              </a:rPr>
            </a:br>
            <a:r>
              <a:rPr lang="ja-JP" altLang="en-US" sz="1400" b="1" dirty="0" smtClean="0">
                <a:latin typeface="Meiryo UI" pitchFamily="50" charset="-128"/>
                <a:ea typeface="Meiryo UI" pitchFamily="50" charset="-128"/>
                <a:cs typeface="Meiryo UI" pitchFamily="50" charset="-128"/>
              </a:rPr>
              <a:t>◎すべての者向けの交流会　：　３回開催、計</a:t>
            </a:r>
            <a:r>
              <a:rPr lang="en-US" altLang="ja-JP" sz="1400" b="1" dirty="0" smtClean="0">
                <a:latin typeface="Meiryo UI" pitchFamily="50" charset="-128"/>
                <a:ea typeface="Meiryo UI" pitchFamily="50" charset="-128"/>
                <a:cs typeface="Meiryo UI" pitchFamily="50" charset="-128"/>
              </a:rPr>
              <a:t>123</a:t>
            </a:r>
            <a:r>
              <a:rPr lang="ja-JP" altLang="en-US" sz="1400" b="1" dirty="0" smtClean="0">
                <a:latin typeface="Meiryo UI" pitchFamily="50" charset="-128"/>
                <a:ea typeface="Meiryo UI" pitchFamily="50" charset="-128"/>
                <a:cs typeface="Meiryo UI" pitchFamily="50" charset="-128"/>
              </a:rPr>
              <a:t>名参加</a:t>
            </a:r>
            <a:endParaRPr lang="en-US" altLang="ja-JP" sz="1400" dirty="0" smtClean="0">
              <a:latin typeface="Meiryo UI" pitchFamily="50" charset="-128"/>
              <a:ea typeface="Meiryo UI" pitchFamily="50" charset="-128"/>
              <a:cs typeface="Meiryo UI" pitchFamily="50" charset="-128"/>
            </a:endParaRPr>
          </a:p>
        </p:txBody>
      </p:sp>
      <p:sp>
        <p:nvSpPr>
          <p:cNvPr id="20" name="正方形/長方形 19"/>
          <p:cNvSpPr/>
          <p:nvPr/>
        </p:nvSpPr>
        <p:spPr>
          <a:xfrm>
            <a:off x="179353" y="2852936"/>
            <a:ext cx="8811586" cy="95997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42"/>
          <p:cNvSpPr txBox="1">
            <a:spLocks noChangeArrowheads="1"/>
          </p:cNvSpPr>
          <p:nvPr/>
        </p:nvSpPr>
        <p:spPr bwMode="auto">
          <a:xfrm>
            <a:off x="346191" y="2928252"/>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22" name="正方形/長方形 21"/>
          <p:cNvSpPr/>
          <p:nvPr/>
        </p:nvSpPr>
        <p:spPr>
          <a:xfrm>
            <a:off x="157763" y="2259903"/>
            <a:ext cx="8833176" cy="504746"/>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Meiryo UI" pitchFamily="50" charset="-128"/>
                <a:ea typeface="Meiryo UI" pitchFamily="50" charset="-128"/>
                <a:cs typeface="Meiryo UI" pitchFamily="50" charset="-128"/>
              </a:rPr>
              <a:t>●環境</a:t>
            </a:r>
            <a:r>
              <a:rPr lang="en-US" altLang="ja-JP" sz="1400" dirty="0" smtClean="0">
                <a:solidFill>
                  <a:schemeClr val="tx1"/>
                </a:solidFill>
                <a:latin typeface="Meiryo UI" pitchFamily="50" charset="-128"/>
                <a:ea typeface="Meiryo UI" pitchFamily="50" charset="-128"/>
                <a:cs typeface="Meiryo UI" pitchFamily="50" charset="-128"/>
              </a:rPr>
              <a:t>NPO</a:t>
            </a:r>
            <a:r>
              <a:rPr lang="ja-JP" altLang="en-US" sz="1400" dirty="0" smtClean="0">
                <a:solidFill>
                  <a:schemeClr val="tx1"/>
                </a:solidFill>
                <a:latin typeface="Meiryo UI" pitchFamily="50" charset="-128"/>
                <a:ea typeface="Meiryo UI" pitchFamily="50" charset="-128"/>
                <a:cs typeface="Meiryo UI" pitchFamily="50" charset="-128"/>
              </a:rPr>
              <a:t>等の登録制度を運用。登録者同士の交流会を実施。</a:t>
            </a:r>
            <a:endParaRPr lang="en-US" altLang="ja-JP" sz="1400" dirty="0" smtClean="0">
              <a:solidFill>
                <a:schemeClr val="tx1"/>
              </a:solidFill>
              <a:latin typeface="Meiryo UI" pitchFamily="50" charset="-128"/>
              <a:ea typeface="Meiryo UI" pitchFamily="50" charset="-128"/>
              <a:cs typeface="Meiryo UI" pitchFamily="50" charset="-128"/>
            </a:endParaRPr>
          </a:p>
          <a:p>
            <a:pPr>
              <a:defRPr/>
            </a:pPr>
            <a:r>
              <a:rPr lang="ja-JP" altLang="en-US" sz="1400" dirty="0" smtClean="0">
                <a:solidFill>
                  <a:schemeClr val="tx1"/>
                </a:solidFill>
                <a:latin typeface="Meiryo UI" pitchFamily="50" charset="-128"/>
                <a:ea typeface="Meiryo UI" pitchFamily="50" charset="-128"/>
                <a:cs typeface="Meiryo UI" pitchFamily="50" charset="-128"/>
              </a:rPr>
              <a:t>●環境活動に取り組む全ての者向けの「大阪エコ・パートナーシップ交流会」を開催</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87781" y="3987478"/>
            <a:ext cx="4101232" cy="305618"/>
          </a:xfrm>
          <a:prstGeom prst="rect">
            <a:avLst/>
          </a:prstGeom>
          <a:solidFill>
            <a:schemeClr val="accent2"/>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豊中市における地球温暖化対策の取組み</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035" y="404664"/>
            <a:ext cx="8928992" cy="461665"/>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②第</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　エネルギー政策及び地球温暖化対策（</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3/15</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3"/>
          <p:cNvSpPr>
            <a:spLocks noChangeArrowheads="1"/>
          </p:cNvSpPr>
          <p:nvPr/>
        </p:nvSpPr>
        <p:spPr bwMode="auto">
          <a:xfrm>
            <a:off x="107504" y="4345940"/>
            <a:ext cx="89289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受託事業者である</a:t>
            </a:r>
            <a:r>
              <a:rPr lang="en-US" altLang="ja-JP" sz="1400" dirty="0" smtClean="0">
                <a:latin typeface="Meiryo UI" pitchFamily="50" charset="-128"/>
                <a:ea typeface="Meiryo UI" pitchFamily="50" charset="-128"/>
                <a:cs typeface="Meiryo UI" pitchFamily="50" charset="-128"/>
              </a:rPr>
              <a:t>NPO</a:t>
            </a:r>
            <a:r>
              <a:rPr lang="ja-JP" altLang="en-US" sz="1400" dirty="0" smtClean="0">
                <a:latin typeface="Meiryo UI" pitchFamily="50" charset="-128"/>
                <a:ea typeface="Meiryo UI" pitchFamily="50" charset="-128"/>
                <a:cs typeface="Meiryo UI" pitchFamily="50" charset="-128"/>
              </a:rPr>
              <a:t>法人豊中市民環境会議アジェンダ２１から説明</a:t>
            </a:r>
            <a:endParaRPr lang="en-US" altLang="ja-JP" sz="1400" dirty="0" smtClean="0">
              <a:latin typeface="Meiryo UI" pitchFamily="50" charset="-128"/>
              <a:ea typeface="Meiryo UI" pitchFamily="50" charset="-128"/>
              <a:cs typeface="Meiryo UI" pitchFamily="50" charset="-128"/>
            </a:endParaRPr>
          </a:p>
        </p:txBody>
      </p:sp>
      <p:sp>
        <p:nvSpPr>
          <p:cNvPr id="26" name="正方形/長方形 23"/>
          <p:cNvSpPr>
            <a:spLocks noChangeArrowheads="1"/>
          </p:cNvSpPr>
          <p:nvPr/>
        </p:nvSpPr>
        <p:spPr bwMode="auto">
          <a:xfrm>
            <a:off x="349053" y="5110407"/>
            <a:ext cx="765465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◎省エネ相談会　　　　　　　　　　　　　　　◎家電の省エネ診断</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◎エネルギー「見える化」モニター　　　　　◎住宅の省エネ診断</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◎とよなか省エネマイスター　　　　　　　　◎省エネチャレンジキャンペーン</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◎エコドライブキャンペーン　　　　　　　　　◎</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エコシェア</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省エネ</a:t>
            </a:r>
            <a:r>
              <a:rPr lang="en-US" altLang="ja-JP" sz="1400" b="1" dirty="0" smtClean="0">
                <a:latin typeface="Meiryo UI" pitchFamily="50" charset="-128"/>
                <a:ea typeface="Meiryo UI" pitchFamily="50" charset="-128"/>
                <a:cs typeface="Meiryo UI" pitchFamily="50" charset="-128"/>
              </a:rPr>
              <a:t>×SNS</a:t>
            </a:r>
            <a:r>
              <a:rPr lang="ja-JP" altLang="en-US" sz="1400" b="1" dirty="0" smtClean="0">
                <a:latin typeface="Meiryo UI" pitchFamily="50" charset="-128"/>
                <a:ea typeface="Meiryo UI" pitchFamily="50" charset="-128"/>
                <a:cs typeface="Meiryo UI" pitchFamily="50" charset="-128"/>
              </a:rPr>
              <a:t>＠豊中市　　</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◎マチカネくん駅伝</a:t>
            </a: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◎環境学習（出前講座）</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◎エネカフェ　　　　　　　　　　　　　　　　　 ◎エコポイントチケット「とよか」の配布</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◎チャレンジマイナス７０推進協議会　　　　　　　　　　</a:t>
            </a:r>
            <a:endParaRPr lang="en-US" altLang="ja-JP" sz="1400" dirty="0" smtClean="0">
              <a:latin typeface="Meiryo UI" pitchFamily="50" charset="-128"/>
              <a:ea typeface="Meiryo UI" pitchFamily="50" charset="-128"/>
              <a:cs typeface="Meiryo UI" pitchFamily="50" charset="-128"/>
            </a:endParaRPr>
          </a:p>
        </p:txBody>
      </p:sp>
      <p:sp>
        <p:nvSpPr>
          <p:cNvPr id="27" name="正方形/長方形 26"/>
          <p:cNvSpPr/>
          <p:nvPr/>
        </p:nvSpPr>
        <p:spPr>
          <a:xfrm>
            <a:off x="179512" y="4701269"/>
            <a:ext cx="7632848" cy="200465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42"/>
          <p:cNvSpPr txBox="1">
            <a:spLocks noChangeArrowheads="1"/>
          </p:cNvSpPr>
          <p:nvPr/>
        </p:nvSpPr>
        <p:spPr bwMode="auto">
          <a:xfrm>
            <a:off x="346350" y="4776585"/>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latin typeface="Meiryo UI" pitchFamily="50" charset="-128"/>
                <a:ea typeface="Meiryo UI" pitchFamily="50" charset="-128"/>
                <a:cs typeface="Meiryo UI" pitchFamily="50" charset="-128"/>
              </a:rPr>
              <a:t>主</a:t>
            </a:r>
            <a:r>
              <a:rPr lang="ja-JP" altLang="en-US" sz="1400" b="1" dirty="0" smtClean="0">
                <a:latin typeface="Meiryo UI" pitchFamily="50" charset="-128"/>
                <a:ea typeface="Meiryo UI" pitchFamily="50" charset="-128"/>
                <a:cs typeface="Meiryo UI" pitchFamily="50" charset="-128"/>
              </a:rPr>
              <a:t>な</a:t>
            </a:r>
            <a:r>
              <a:rPr lang="ja-JP" altLang="en-US" sz="1400" b="1" dirty="0">
                <a:latin typeface="Meiryo UI" pitchFamily="50" charset="-128"/>
                <a:ea typeface="Meiryo UI" pitchFamily="50" charset="-128"/>
                <a:cs typeface="Meiryo UI" pitchFamily="50" charset="-128"/>
              </a:rPr>
              <a:t>取組</a:t>
            </a:r>
            <a:r>
              <a:rPr lang="ja-JP" altLang="en-US" sz="1400" b="1" dirty="0" smtClean="0">
                <a:latin typeface="Meiryo UI" pitchFamily="50" charset="-128"/>
                <a:ea typeface="Meiryo UI" pitchFamily="50" charset="-128"/>
                <a:cs typeface="Meiryo UI" pitchFamily="50" charset="-128"/>
              </a:rPr>
              <a:t>み</a:t>
            </a:r>
            <a:endParaRPr lang="en-US" altLang="ja-JP"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63447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3"/>
          <p:cNvSpPr>
            <a:spLocks noChangeArrowheads="1"/>
          </p:cNvSpPr>
          <p:nvPr/>
        </p:nvSpPr>
        <p:spPr bwMode="auto">
          <a:xfrm>
            <a:off x="204184" y="896513"/>
            <a:ext cx="861628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容（詳細）</a:t>
            </a:r>
            <a:endParaRPr lang="ja-JP" altLang="en-US" sz="2000" dirty="0">
              <a:latin typeface="Meiryo UI" pitchFamily="50" charset="-128"/>
              <a:ea typeface="Meiryo UI" pitchFamily="50" charset="-128"/>
              <a:cs typeface="Meiryo UI" pitchFamily="50" charset="-128"/>
            </a:endParaRPr>
          </a:p>
        </p:txBody>
      </p:sp>
      <p:sp>
        <p:nvSpPr>
          <p:cNvPr id="16" name="スライド番号プレースホルダー 1"/>
          <p:cNvSpPr>
            <a:spLocks noGrp="1"/>
          </p:cNvSpPr>
          <p:nvPr>
            <p:ph type="sldNum" sz="quarter" idx="12"/>
          </p:nvPr>
        </p:nvSpPr>
        <p:spPr>
          <a:xfrm>
            <a:off x="6902896" y="6525344"/>
            <a:ext cx="2133600" cy="365125"/>
          </a:xfrm>
        </p:spPr>
        <p:txBody>
          <a:bodyPr/>
          <a:lstStyle/>
          <a:p>
            <a:r>
              <a:rPr kumimoji="1" lang="en-US" altLang="ja-JP" dirty="0" smtClean="0"/>
              <a:t>11</a:t>
            </a:r>
            <a:endParaRPr kumimoji="1" lang="ja-JP" altLang="en-US" dirty="0"/>
          </a:p>
        </p:txBody>
      </p:sp>
      <p:sp>
        <p:nvSpPr>
          <p:cNvPr id="23" name="テキスト ボックス 22"/>
          <p:cNvSpPr txBox="1"/>
          <p:nvPr/>
        </p:nvSpPr>
        <p:spPr>
          <a:xfrm>
            <a:off x="87781" y="3987478"/>
            <a:ext cx="4101232" cy="305618"/>
          </a:xfrm>
          <a:prstGeom prst="rect">
            <a:avLst/>
          </a:prstGeom>
          <a:solidFill>
            <a:schemeClr val="accent2"/>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茨木市環境教育ボランティア・サポーター登録制度</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035" y="404664"/>
            <a:ext cx="8928992" cy="461665"/>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②第</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　エネルギー政策及び地球温暖化対策（</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3/15</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3"/>
          <p:cNvSpPr>
            <a:spLocks noChangeArrowheads="1"/>
          </p:cNvSpPr>
          <p:nvPr/>
        </p:nvSpPr>
        <p:spPr bwMode="auto">
          <a:xfrm>
            <a:off x="107504" y="4345940"/>
            <a:ext cx="89289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茨木市産業環境部環境政策課から説明</a:t>
            </a:r>
            <a:endParaRPr lang="en-US" altLang="ja-JP" sz="1400" dirty="0" smtClean="0">
              <a:latin typeface="Meiryo UI" pitchFamily="50" charset="-128"/>
              <a:ea typeface="Meiryo UI" pitchFamily="50" charset="-128"/>
              <a:cs typeface="Meiryo UI" pitchFamily="50" charset="-128"/>
            </a:endParaRPr>
          </a:p>
        </p:txBody>
      </p:sp>
      <p:sp>
        <p:nvSpPr>
          <p:cNvPr id="26" name="正方形/長方形 23"/>
          <p:cNvSpPr>
            <a:spLocks noChangeArrowheads="1"/>
          </p:cNvSpPr>
          <p:nvPr/>
        </p:nvSpPr>
        <p:spPr bwMode="auto">
          <a:xfrm>
            <a:off x="349053" y="5526283"/>
            <a:ext cx="83274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◎平成</a:t>
            </a:r>
            <a:r>
              <a:rPr lang="en-US" altLang="ja-JP" sz="1400" b="1" dirty="0" smtClean="0">
                <a:latin typeface="Meiryo UI" pitchFamily="50" charset="-128"/>
                <a:ea typeface="Meiryo UI" pitchFamily="50" charset="-128"/>
                <a:cs typeface="Meiryo UI" pitchFamily="50" charset="-128"/>
              </a:rPr>
              <a:t>29</a:t>
            </a:r>
            <a:r>
              <a:rPr lang="ja-JP" altLang="en-US" sz="1400" b="1" dirty="0" smtClean="0">
                <a:latin typeface="Meiryo UI" pitchFamily="50" charset="-128"/>
                <a:ea typeface="Meiryo UI" pitchFamily="50" charset="-128"/>
                <a:cs typeface="Meiryo UI" pitchFamily="50" charset="-128"/>
              </a:rPr>
              <a:t>年度実績　登録者数：</a:t>
            </a:r>
            <a:r>
              <a:rPr lang="en-US" altLang="ja-JP" sz="1400" b="1" dirty="0" smtClean="0">
                <a:latin typeface="Meiryo UI" pitchFamily="50" charset="-128"/>
                <a:ea typeface="Meiryo UI" pitchFamily="50" charset="-128"/>
                <a:cs typeface="Meiryo UI" pitchFamily="50" charset="-128"/>
              </a:rPr>
              <a:t>64</a:t>
            </a:r>
            <a:r>
              <a:rPr lang="ja-JP" altLang="en-US" sz="1400" b="1" dirty="0" smtClean="0">
                <a:latin typeface="Meiryo UI" pitchFamily="50" charset="-128"/>
                <a:ea typeface="Meiryo UI" pitchFamily="50" charset="-128"/>
                <a:cs typeface="Meiryo UI" pitchFamily="50" charset="-128"/>
              </a:rPr>
              <a:t>名（ボランティア</a:t>
            </a:r>
            <a:r>
              <a:rPr lang="en-US" altLang="ja-JP" sz="1400" b="1" dirty="0" smtClean="0">
                <a:latin typeface="Meiryo UI" pitchFamily="50" charset="-128"/>
                <a:ea typeface="Meiryo UI" pitchFamily="50" charset="-128"/>
                <a:cs typeface="Meiryo UI" pitchFamily="50" charset="-128"/>
              </a:rPr>
              <a:t>42</a:t>
            </a:r>
            <a:r>
              <a:rPr lang="ja-JP" altLang="en-US" sz="1400" b="1" dirty="0" smtClean="0">
                <a:latin typeface="Meiryo UI" pitchFamily="50" charset="-128"/>
                <a:ea typeface="Meiryo UI" pitchFamily="50" charset="-128"/>
                <a:cs typeface="Meiryo UI" pitchFamily="50" charset="-128"/>
              </a:rPr>
              <a:t>名、サポーター</a:t>
            </a:r>
            <a:r>
              <a:rPr lang="en-US" altLang="ja-JP" sz="1400" b="1" dirty="0" smtClean="0">
                <a:latin typeface="Meiryo UI" pitchFamily="50" charset="-128"/>
                <a:ea typeface="Meiryo UI" pitchFamily="50" charset="-128"/>
                <a:cs typeface="Meiryo UI" pitchFamily="50" charset="-128"/>
              </a:rPr>
              <a:t>22</a:t>
            </a:r>
            <a:r>
              <a:rPr lang="ja-JP" altLang="en-US" sz="1400" b="1" dirty="0" smtClean="0">
                <a:latin typeface="Meiryo UI" pitchFamily="50" charset="-128"/>
                <a:ea typeface="Meiryo UI" pitchFamily="50" charset="-128"/>
                <a:cs typeface="Meiryo UI" pitchFamily="50" charset="-128"/>
              </a:rPr>
              <a:t>名）</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派遣者数：延べ</a:t>
            </a:r>
            <a:r>
              <a:rPr lang="en-US" altLang="ja-JP" sz="1400" b="1" dirty="0" smtClean="0">
                <a:latin typeface="Meiryo UI" pitchFamily="50" charset="-128"/>
                <a:ea typeface="Meiryo UI" pitchFamily="50" charset="-128"/>
                <a:cs typeface="Meiryo UI" pitchFamily="50" charset="-128"/>
              </a:rPr>
              <a:t>259</a:t>
            </a:r>
            <a:r>
              <a:rPr lang="ja-JP" altLang="en-US" sz="1400" b="1" dirty="0" smtClean="0">
                <a:latin typeface="Meiryo UI" pitchFamily="50" charset="-128"/>
                <a:ea typeface="Meiryo UI" pitchFamily="50" charset="-128"/>
                <a:cs typeface="Meiryo UI" pitchFamily="50" charset="-128"/>
              </a:rPr>
              <a:t>人</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ボランティア</a:t>
            </a:r>
            <a:r>
              <a:rPr lang="en-US" altLang="ja-JP" sz="1400" b="1" dirty="0" smtClean="0">
                <a:latin typeface="Meiryo UI" pitchFamily="50" charset="-128"/>
                <a:ea typeface="Meiryo UI" pitchFamily="50" charset="-128"/>
                <a:cs typeface="Meiryo UI" pitchFamily="50" charset="-128"/>
              </a:rPr>
              <a:t>201</a:t>
            </a:r>
            <a:r>
              <a:rPr lang="ja-JP" altLang="en-US" sz="1400" b="1" dirty="0" smtClean="0">
                <a:latin typeface="Meiryo UI" pitchFamily="50" charset="-128"/>
                <a:ea typeface="Meiryo UI" pitchFamily="50" charset="-128"/>
                <a:cs typeface="Meiryo UI" pitchFamily="50" charset="-128"/>
              </a:rPr>
              <a:t>名</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サポーター</a:t>
            </a:r>
            <a:r>
              <a:rPr lang="en-US" altLang="ja-JP" sz="1400" b="1" dirty="0" smtClean="0">
                <a:latin typeface="Meiryo UI" pitchFamily="50" charset="-128"/>
                <a:ea typeface="Meiryo UI" pitchFamily="50" charset="-128"/>
                <a:cs typeface="Meiryo UI" pitchFamily="50" charset="-128"/>
              </a:rPr>
              <a:t>58</a:t>
            </a:r>
            <a:r>
              <a:rPr lang="ja-JP" altLang="en-US" sz="1400" b="1" dirty="0" smtClean="0">
                <a:latin typeface="Meiryo UI" pitchFamily="50" charset="-128"/>
                <a:ea typeface="Meiryo UI" pitchFamily="50" charset="-128"/>
                <a:cs typeface="Meiryo UI" pitchFamily="50" charset="-128"/>
              </a:rPr>
              <a:t>名）</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　　　　　　　　　　　　　　実施件数：</a:t>
            </a:r>
            <a:r>
              <a:rPr lang="en-US" altLang="ja-JP" sz="1400" b="1" dirty="0" smtClean="0">
                <a:latin typeface="Meiryo UI" pitchFamily="50" charset="-128"/>
                <a:ea typeface="Meiryo UI" pitchFamily="50" charset="-128"/>
                <a:cs typeface="Meiryo UI" pitchFamily="50" charset="-128"/>
              </a:rPr>
              <a:t>93</a:t>
            </a:r>
            <a:r>
              <a:rPr lang="ja-JP" altLang="en-US" sz="1400" b="1" dirty="0" smtClean="0">
                <a:latin typeface="Meiryo UI" pitchFamily="50" charset="-128"/>
                <a:ea typeface="Meiryo UI" pitchFamily="50" charset="-128"/>
                <a:cs typeface="Meiryo UI" pitchFamily="50" charset="-128"/>
              </a:rPr>
              <a:t>件</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市ホームページに掲載 </a:t>
            </a:r>
            <a:r>
              <a:rPr lang="ja-JP" altLang="en-US" sz="1400" b="1" dirty="0" smtClean="0">
                <a:latin typeface="Meiryo UI" pitchFamily="50" charset="-128"/>
                <a:ea typeface="Meiryo UI" pitchFamily="50" charset="-128"/>
                <a:cs typeface="Meiryo UI" pitchFamily="50" charset="-128"/>
              </a:rPr>
              <a:t>している「環境学習メニュー」、「小学校向け環境学習プログラム」を見た方から、市に申し込み。市が該当のボランティアと調整のうえ講座を実施。　</a:t>
            </a:r>
            <a:endParaRPr lang="en-US" altLang="ja-JP" sz="1400" dirty="0" smtClean="0">
              <a:latin typeface="Meiryo UI" pitchFamily="50" charset="-128"/>
              <a:ea typeface="Meiryo UI" pitchFamily="50" charset="-128"/>
              <a:cs typeface="Meiryo UI" pitchFamily="50" charset="-128"/>
            </a:endParaRPr>
          </a:p>
        </p:txBody>
      </p:sp>
      <p:sp>
        <p:nvSpPr>
          <p:cNvPr id="27" name="正方形/長方形 26"/>
          <p:cNvSpPr/>
          <p:nvPr/>
        </p:nvSpPr>
        <p:spPr>
          <a:xfrm>
            <a:off x="179512" y="5117145"/>
            <a:ext cx="8496944" cy="1552215"/>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42"/>
          <p:cNvSpPr txBox="1">
            <a:spLocks noChangeArrowheads="1"/>
          </p:cNvSpPr>
          <p:nvPr/>
        </p:nvSpPr>
        <p:spPr bwMode="auto">
          <a:xfrm>
            <a:off x="346350" y="5192461"/>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latin typeface="Meiryo UI" pitchFamily="50" charset="-128"/>
                <a:ea typeface="Meiryo UI" pitchFamily="50" charset="-128"/>
                <a:cs typeface="Meiryo UI" pitchFamily="50" charset="-128"/>
              </a:rPr>
              <a:t>主</a:t>
            </a:r>
            <a:r>
              <a:rPr lang="ja-JP" altLang="en-US" sz="1400" b="1" dirty="0" smtClean="0">
                <a:latin typeface="Meiryo UI" pitchFamily="50" charset="-128"/>
                <a:ea typeface="Meiryo UI" pitchFamily="50" charset="-128"/>
                <a:cs typeface="Meiryo UI" pitchFamily="50" charset="-128"/>
              </a:rPr>
              <a:t>な</a:t>
            </a:r>
            <a:r>
              <a:rPr lang="ja-JP" altLang="en-US" sz="1400" b="1" dirty="0">
                <a:latin typeface="Meiryo UI" pitchFamily="50" charset="-128"/>
                <a:ea typeface="Meiryo UI" pitchFamily="50" charset="-128"/>
                <a:cs typeface="Meiryo UI" pitchFamily="50" charset="-128"/>
              </a:rPr>
              <a:t>取組</a:t>
            </a:r>
            <a:r>
              <a:rPr lang="ja-JP" altLang="en-US" sz="1400" b="1" dirty="0" smtClean="0">
                <a:latin typeface="Meiryo UI" pitchFamily="50" charset="-128"/>
                <a:ea typeface="Meiryo UI" pitchFamily="50" charset="-128"/>
                <a:cs typeface="Meiryo UI" pitchFamily="50" charset="-128"/>
              </a:rPr>
              <a:t>み</a:t>
            </a:r>
            <a:endParaRPr lang="en-US" altLang="ja-JP" sz="1400" b="1" dirty="0">
              <a:latin typeface="Meiryo UI" pitchFamily="50" charset="-128"/>
              <a:ea typeface="Meiryo UI" pitchFamily="50" charset="-128"/>
              <a:cs typeface="Meiryo UI" pitchFamily="50" charset="-128"/>
            </a:endParaRPr>
          </a:p>
        </p:txBody>
      </p:sp>
      <p:sp>
        <p:nvSpPr>
          <p:cNvPr id="17" name="正方形/長方形 16"/>
          <p:cNvSpPr/>
          <p:nvPr/>
        </p:nvSpPr>
        <p:spPr>
          <a:xfrm>
            <a:off x="164496" y="2291056"/>
            <a:ext cx="4750791" cy="1137944"/>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今年度は</a:t>
            </a:r>
            <a:r>
              <a:rPr lang="ja-JP" altLang="en-US" sz="1400" dirty="0" smtClean="0">
                <a:solidFill>
                  <a:prstClr val="black"/>
                </a:solidFill>
                <a:latin typeface="Meiryo UI" pitchFamily="50" charset="-128"/>
                <a:ea typeface="Meiryo UI" pitchFamily="50" charset="-128"/>
                <a:cs typeface="Meiryo UI" pitchFamily="50" charset="-128"/>
              </a:rPr>
              <a:t>５市</a:t>
            </a:r>
            <a:r>
              <a:rPr lang="en-US" altLang="ja-JP" sz="1400" dirty="0" smtClean="0">
                <a:solidFill>
                  <a:prstClr val="black"/>
                </a:solidFill>
                <a:latin typeface="Meiryo UI" pitchFamily="50" charset="-128"/>
                <a:ea typeface="Meiryo UI" pitchFamily="50" charset="-128"/>
                <a:cs typeface="Meiryo UI" pitchFamily="50" charset="-128"/>
              </a:rPr>
              <a:t>6</a:t>
            </a:r>
            <a:r>
              <a:rPr lang="ja-JP" altLang="en-US" sz="1400" dirty="0" smtClean="0">
                <a:solidFill>
                  <a:prstClr val="black"/>
                </a:solidFill>
                <a:latin typeface="Meiryo UI" pitchFamily="50" charset="-128"/>
                <a:ea typeface="Meiryo UI" pitchFamily="50" charset="-128"/>
                <a:cs typeface="Meiryo UI" pitchFamily="50" charset="-128"/>
              </a:rPr>
              <a:t>校全</a:t>
            </a:r>
            <a:r>
              <a:rPr lang="en-US" altLang="ja-JP" sz="1400" dirty="0" smtClean="0">
                <a:solidFill>
                  <a:prstClr val="black"/>
                </a:solidFill>
                <a:latin typeface="Meiryo UI" pitchFamily="50" charset="-128"/>
                <a:ea typeface="Meiryo UI" pitchFamily="50" charset="-128"/>
                <a:cs typeface="Meiryo UI" pitchFamily="50" charset="-128"/>
              </a:rPr>
              <a:t>16</a:t>
            </a:r>
            <a:r>
              <a:rPr lang="ja-JP" altLang="en-US" sz="1400" dirty="0" smtClean="0">
                <a:solidFill>
                  <a:prstClr val="black"/>
                </a:solidFill>
                <a:latin typeface="Meiryo UI" pitchFamily="50" charset="-128"/>
                <a:ea typeface="Meiryo UI" pitchFamily="50" charset="-128"/>
                <a:cs typeface="Meiryo UI" pitchFamily="50" charset="-128"/>
              </a:rPr>
              <a:t>クラス（約</a:t>
            </a:r>
            <a:r>
              <a:rPr lang="en-US" altLang="ja-JP" sz="1400" dirty="0" smtClean="0">
                <a:solidFill>
                  <a:prstClr val="black"/>
                </a:solidFill>
                <a:latin typeface="Meiryo UI" pitchFamily="50" charset="-128"/>
                <a:ea typeface="Meiryo UI" pitchFamily="50" charset="-128"/>
                <a:cs typeface="Meiryo UI" pitchFamily="50" charset="-128"/>
              </a:rPr>
              <a:t>531</a:t>
            </a:r>
            <a:r>
              <a:rPr lang="ja-JP" altLang="en-US" sz="1400" dirty="0" smtClean="0">
                <a:solidFill>
                  <a:prstClr val="black"/>
                </a:solidFill>
                <a:latin typeface="Meiryo UI" pitchFamily="50" charset="-128"/>
                <a:ea typeface="Meiryo UI" pitchFamily="50" charset="-128"/>
                <a:cs typeface="Meiryo UI" pitchFamily="50" charset="-128"/>
              </a:rPr>
              <a:t>名）で</a:t>
            </a:r>
            <a:r>
              <a:rPr lang="ja-JP" altLang="en-US" sz="1400" dirty="0">
                <a:solidFill>
                  <a:prstClr val="black"/>
                </a:solidFill>
                <a:latin typeface="Meiryo UI" pitchFamily="50" charset="-128"/>
                <a:ea typeface="Meiryo UI" pitchFamily="50" charset="-128"/>
                <a:cs typeface="Meiryo UI" pitchFamily="50" charset="-128"/>
              </a:rPr>
              <a:t>、地球温暖化・エネルギーに関する出前講座を実施</a:t>
            </a:r>
            <a:endParaRPr lang="en-US" altLang="ja-JP" sz="1400" dirty="0">
              <a:solidFill>
                <a:prstClr val="black"/>
              </a:solidFill>
              <a:latin typeface="Meiryo UI" pitchFamily="50" charset="-128"/>
              <a:ea typeface="Meiryo UI" pitchFamily="50" charset="-128"/>
              <a:cs typeface="Meiryo UI" pitchFamily="50" charset="-128"/>
            </a:endParaRPr>
          </a:p>
          <a:p>
            <a:pPr>
              <a:spcBef>
                <a:spcPct val="0"/>
              </a:spcBef>
            </a:pPr>
            <a:r>
              <a:rPr lang="ja-JP" altLang="en-US" sz="1400" dirty="0" smtClean="0">
                <a:solidFill>
                  <a:prstClr val="black"/>
                </a:solidFill>
                <a:latin typeface="Meiryo UI" pitchFamily="50" charset="-128"/>
                <a:ea typeface="Meiryo UI" pitchFamily="50" charset="-128"/>
                <a:cs typeface="Meiryo UI" pitchFamily="50" charset="-128"/>
              </a:rPr>
              <a:t>●大阪府地球温暖化防止活動推進員</a:t>
            </a:r>
            <a:r>
              <a:rPr lang="en-US" altLang="ja-JP" sz="1400" dirty="0" smtClean="0">
                <a:solidFill>
                  <a:prstClr val="black"/>
                </a:solidFill>
                <a:latin typeface="Meiryo UI" pitchFamily="50" charset="-128"/>
                <a:ea typeface="Meiryo UI" pitchFamily="50" charset="-128"/>
                <a:cs typeface="Meiryo UI" pitchFamily="50" charset="-128"/>
              </a:rPr>
              <a:t>5</a:t>
            </a:r>
            <a:r>
              <a:rPr lang="ja-JP" altLang="en-US" sz="1400" dirty="0" smtClean="0">
                <a:solidFill>
                  <a:prstClr val="black"/>
                </a:solidFill>
                <a:latin typeface="Meiryo UI" pitchFamily="50" charset="-128"/>
                <a:ea typeface="Meiryo UI" pitchFamily="50" charset="-128"/>
                <a:cs typeface="Meiryo UI" pitchFamily="50" charset="-128"/>
              </a:rPr>
              <a:t>名の方に補助員として参加いただいた。</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18" name="正方形/長方形 23"/>
          <p:cNvSpPr>
            <a:spLocks noChangeArrowheads="1"/>
          </p:cNvSpPr>
          <p:nvPr/>
        </p:nvSpPr>
        <p:spPr bwMode="auto">
          <a:xfrm>
            <a:off x="132176" y="1753057"/>
            <a:ext cx="8904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a:t>
            </a:r>
            <a:r>
              <a:rPr lang="ja-JP" altLang="en-US" sz="1400" b="1" dirty="0" smtClean="0">
                <a:solidFill>
                  <a:prstClr val="black"/>
                </a:solidFill>
                <a:latin typeface="Meiryo UI" pitchFamily="50" charset="-128"/>
                <a:ea typeface="Meiryo UI" pitchFamily="50" charset="-128"/>
                <a:cs typeface="Meiryo UI" pitchFamily="50" charset="-128"/>
              </a:rPr>
              <a:t>小学校</a:t>
            </a:r>
            <a:r>
              <a:rPr lang="ja-JP" altLang="en-US" sz="1400" b="1" dirty="0">
                <a:solidFill>
                  <a:prstClr val="black"/>
                </a:solidFill>
                <a:latin typeface="Meiryo UI" pitchFamily="50" charset="-128"/>
                <a:ea typeface="Meiryo UI" pitchFamily="50" charset="-128"/>
                <a:cs typeface="Meiryo UI" pitchFamily="50" charset="-128"/>
              </a:rPr>
              <a:t>の授業の時間を活用して、小学５年生を対象に地球温暖化・エネルギーに関する出前講座を行い、地球温暖化の現状理解や省エネの重要性についての理解促進を</a:t>
            </a:r>
            <a:r>
              <a:rPr lang="ja-JP" altLang="en-US" sz="1400" b="1" dirty="0" smtClean="0">
                <a:solidFill>
                  <a:prstClr val="black"/>
                </a:solidFill>
                <a:latin typeface="Meiryo UI" pitchFamily="50" charset="-128"/>
                <a:ea typeface="Meiryo UI" pitchFamily="50" charset="-128"/>
                <a:cs typeface="Meiryo UI" pitchFamily="50" charset="-128"/>
              </a:rPr>
              <a:t>図る。</a:t>
            </a:r>
          </a:p>
        </p:txBody>
      </p:sp>
      <p:sp>
        <p:nvSpPr>
          <p:cNvPr id="29" name="テキスト ボックス 28"/>
          <p:cNvSpPr txBox="1"/>
          <p:nvPr/>
        </p:nvSpPr>
        <p:spPr>
          <a:xfrm>
            <a:off x="65109" y="1395838"/>
            <a:ext cx="4388386" cy="307777"/>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環境教育・出前講座の実施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2756376629"/>
              </p:ext>
            </p:extLst>
          </p:nvPr>
        </p:nvGraphicFramePr>
        <p:xfrm>
          <a:off x="5031676" y="2248404"/>
          <a:ext cx="3888431" cy="1869440"/>
        </p:xfrm>
        <a:graphic>
          <a:graphicData uri="http://schemas.openxmlformats.org/drawingml/2006/table">
            <a:tbl>
              <a:tblPr firstRow="1" bandRow="1">
                <a:tableStyleId>{5C22544A-7EE6-4342-B048-85BDC9FD1C3A}</a:tableStyleId>
              </a:tblPr>
              <a:tblGrid>
                <a:gridCol w="972663">
                  <a:extLst>
                    <a:ext uri="{9D8B030D-6E8A-4147-A177-3AD203B41FA5}">
                      <a16:colId xmlns:a16="http://schemas.microsoft.com/office/drawing/2014/main" val="20001"/>
                    </a:ext>
                  </a:extLst>
                </a:gridCol>
                <a:gridCol w="1410855">
                  <a:extLst>
                    <a:ext uri="{9D8B030D-6E8A-4147-A177-3AD203B41FA5}">
                      <a16:colId xmlns:a16="http://schemas.microsoft.com/office/drawing/2014/main" val="20002"/>
                    </a:ext>
                  </a:extLst>
                </a:gridCol>
                <a:gridCol w="1504913">
                  <a:extLst>
                    <a:ext uri="{9D8B030D-6E8A-4147-A177-3AD203B41FA5}">
                      <a16:colId xmlns:a16="http://schemas.microsoft.com/office/drawing/2014/main" val="20003"/>
                    </a:ext>
                  </a:extLst>
                </a:gridCol>
              </a:tblGrid>
              <a:tr h="244492">
                <a:tc>
                  <a:txBody>
                    <a:bodyPr/>
                    <a:lstStyle/>
                    <a:p>
                      <a:pPr algn="ctr">
                        <a:lnSpc>
                          <a:spcPts val="2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2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2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学年・クラス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16024">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熊取町</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東</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小学校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５年生</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３</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0001"/>
                  </a:ext>
                </a:extLst>
              </a:tr>
              <a:tr h="216024">
                <a:tc rowSpan="2">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泉大津市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穴</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師</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小学校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５年生</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0002"/>
                  </a:ext>
                </a:extLst>
              </a:tr>
              <a:tr h="216024">
                <a:tc vMerge="1">
                  <a:txBody>
                    <a:bodyPr/>
                    <a:lstStyle/>
                    <a:p>
                      <a:pPr algn="ctr">
                        <a:lnSpc>
                          <a:spcPct val="1500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旭</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小学校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５年生</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0003"/>
                  </a:ext>
                </a:extLst>
              </a:tr>
              <a:tr h="216024">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和泉市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芦部小学校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５年生・</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p>
                  </a:txBody>
                  <a:tcPr marL="68580" marR="68580" marT="0" marB="0" anchor="ctr"/>
                </a:tc>
                <a:extLst>
                  <a:ext uri="{0D108BD9-81ED-4DB2-BD59-A6C34878D82A}">
                    <a16:rowId xmlns:a16="http://schemas.microsoft.com/office/drawing/2014/main" val="514774424"/>
                  </a:ext>
                </a:extLst>
              </a:tr>
              <a:tr h="216024">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摂津</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鳥飼東</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小学校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５</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年生・</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0004"/>
                  </a:ext>
                </a:extLst>
              </a:tr>
              <a:tr h="216024">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貝塚</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東</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小学校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2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５</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年生・</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0005"/>
                  </a:ext>
                </a:extLst>
              </a:tr>
            </a:tbl>
          </a:graphicData>
        </a:graphic>
      </p:graphicFrame>
      <p:sp>
        <p:nvSpPr>
          <p:cNvPr id="36" name="正方形/長方形 23"/>
          <p:cNvSpPr>
            <a:spLocks noChangeArrowheads="1"/>
          </p:cNvSpPr>
          <p:nvPr/>
        </p:nvSpPr>
        <p:spPr bwMode="auto">
          <a:xfrm>
            <a:off x="35496" y="4581128"/>
            <a:ext cx="8904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None/>
            </a:pPr>
            <a:r>
              <a:rPr lang="en-US" altLang="ja-JP"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概要</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環境に関する知識や経験を有し、講師として伝える技術を持った方を市が「環境教育ボランティア」として登録し、環境教育の実践を実施。「環境教育サポーター」は、環境教育ボランティアが講座を実施する時のサポートを行う</a:t>
            </a:r>
            <a:endParaRPr lang="ja-JP" altLang="en-US" sz="1400" b="1"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29993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3"/>
          <p:cNvSpPr>
            <a:spLocks noChangeArrowheads="1"/>
          </p:cNvSpPr>
          <p:nvPr/>
        </p:nvSpPr>
        <p:spPr bwMode="auto">
          <a:xfrm>
            <a:off x="204184" y="896513"/>
            <a:ext cx="861628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容（詳細）</a:t>
            </a:r>
            <a:endParaRPr lang="ja-JP" altLang="en-US" sz="20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87781" y="1400569"/>
            <a:ext cx="4101232" cy="305618"/>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温暖化「適応」推進事業</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23"/>
          <p:cNvSpPr>
            <a:spLocks noChangeArrowheads="1"/>
          </p:cNvSpPr>
          <p:nvPr/>
        </p:nvSpPr>
        <p:spPr bwMode="auto">
          <a:xfrm>
            <a:off x="-8035" y="1700808"/>
            <a:ext cx="8928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現在あるいは今後現れる気候変動の影響への「適応」について、府民をはじめ、環境</a:t>
            </a:r>
            <a:r>
              <a:rPr lang="en-US" altLang="ja-JP" sz="1400" b="1" dirty="0" smtClean="0">
                <a:latin typeface="Meiryo UI" pitchFamily="50" charset="-128"/>
                <a:ea typeface="Meiryo UI" pitchFamily="50" charset="-128"/>
                <a:cs typeface="Meiryo UI" pitchFamily="50" charset="-128"/>
              </a:rPr>
              <a:t>NPO</a:t>
            </a:r>
            <a:r>
              <a:rPr lang="ja-JP" altLang="en-US" sz="1400" b="1" dirty="0" smtClean="0">
                <a:latin typeface="Meiryo UI" pitchFamily="50" charset="-128"/>
                <a:ea typeface="Meiryo UI" pitchFamily="50" charset="-128"/>
                <a:cs typeface="Meiryo UI" pitchFamily="50" charset="-128"/>
              </a:rPr>
              <a:t>や市町村職員等の</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理解を深めるとともに、身近な気候変動の影響への「適応」を推進する取組みを行う。</a:t>
            </a:r>
            <a:endParaRPr lang="ja-JP" altLang="en-US" sz="1400" b="1" dirty="0">
              <a:latin typeface="Meiryo UI" pitchFamily="50" charset="-128"/>
              <a:ea typeface="Meiryo UI" pitchFamily="50" charset="-128"/>
              <a:cs typeface="Meiryo UI" pitchFamily="50" charset="-128"/>
            </a:endParaRPr>
          </a:p>
        </p:txBody>
      </p:sp>
      <p:sp>
        <p:nvSpPr>
          <p:cNvPr id="16" name="スライド番号プレースホルダー 1"/>
          <p:cNvSpPr>
            <a:spLocks noGrp="1"/>
          </p:cNvSpPr>
          <p:nvPr>
            <p:ph type="sldNum" sz="quarter" idx="12"/>
          </p:nvPr>
        </p:nvSpPr>
        <p:spPr>
          <a:xfrm>
            <a:off x="6876256" y="6453336"/>
            <a:ext cx="2133600" cy="365125"/>
          </a:xfrm>
        </p:spPr>
        <p:txBody>
          <a:bodyPr/>
          <a:lstStyle/>
          <a:p>
            <a:r>
              <a:rPr kumimoji="1" lang="en-US" altLang="ja-JP" dirty="0" smtClean="0"/>
              <a:t>12</a:t>
            </a:r>
            <a:endParaRPr kumimoji="1" lang="ja-JP" altLang="en-US" dirty="0"/>
          </a:p>
        </p:txBody>
      </p:sp>
      <p:sp>
        <p:nvSpPr>
          <p:cNvPr id="19" name="正方形/長方形 23"/>
          <p:cNvSpPr>
            <a:spLocks noChangeArrowheads="1"/>
          </p:cNvSpPr>
          <p:nvPr/>
        </p:nvSpPr>
        <p:spPr bwMode="auto">
          <a:xfrm>
            <a:off x="348894" y="2564904"/>
            <a:ext cx="84715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◎ヒートアイランド対策啓発イベント　　　　　　　　参加者：約</a:t>
            </a:r>
            <a:r>
              <a:rPr lang="en-US" altLang="ja-JP" sz="1400" b="1" dirty="0" smtClean="0">
                <a:latin typeface="Meiryo UI" pitchFamily="50" charset="-128"/>
                <a:ea typeface="Meiryo UI" pitchFamily="50" charset="-128"/>
                <a:cs typeface="Meiryo UI" pitchFamily="50" charset="-128"/>
              </a:rPr>
              <a:t>210</a:t>
            </a:r>
            <a:r>
              <a:rPr lang="ja-JP" altLang="en-US" sz="1400" b="1" dirty="0" smtClean="0">
                <a:latin typeface="Meiryo UI" pitchFamily="50" charset="-128"/>
                <a:ea typeface="Meiryo UI" pitchFamily="50" charset="-128"/>
                <a:cs typeface="Meiryo UI" pitchFamily="50" charset="-128"/>
              </a:rPr>
              <a:t>名</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◎「適応」の普及に向けた学習会（適応塾）　　参加者：</a:t>
            </a:r>
            <a:r>
              <a:rPr lang="en-US" altLang="ja-JP" sz="1400" b="1" dirty="0" smtClean="0">
                <a:latin typeface="Meiryo UI" pitchFamily="50" charset="-128"/>
                <a:ea typeface="Meiryo UI" pitchFamily="50" charset="-128"/>
                <a:cs typeface="Meiryo UI" pitchFamily="50" charset="-128"/>
              </a:rPr>
              <a:t>4</a:t>
            </a:r>
            <a:r>
              <a:rPr lang="ja-JP" altLang="en-US" sz="1400" b="1" dirty="0" smtClean="0">
                <a:latin typeface="Meiryo UI" pitchFamily="50" charset="-128"/>
                <a:ea typeface="Meiryo UI" pitchFamily="50" charset="-128"/>
                <a:cs typeface="Meiryo UI" pitchFamily="50" charset="-128"/>
              </a:rPr>
              <a:t>ブロック計</a:t>
            </a:r>
            <a:r>
              <a:rPr lang="en-US" altLang="ja-JP" sz="1400" b="1" dirty="0" smtClean="0">
                <a:latin typeface="Meiryo UI" pitchFamily="50" charset="-128"/>
                <a:ea typeface="Meiryo UI" pitchFamily="50" charset="-128"/>
                <a:cs typeface="Meiryo UI" pitchFamily="50" charset="-128"/>
              </a:rPr>
              <a:t>81</a:t>
            </a:r>
            <a:r>
              <a:rPr lang="ja-JP" altLang="en-US" sz="1400" b="1" dirty="0" smtClean="0">
                <a:latin typeface="Meiryo UI" pitchFamily="50" charset="-128"/>
                <a:ea typeface="Meiryo UI" pitchFamily="50" charset="-128"/>
                <a:cs typeface="Meiryo UI" pitchFamily="50" charset="-128"/>
              </a:rPr>
              <a:t>名</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◎事業者向け「適応」セミナー　　　　　　　　　　　　参加者：</a:t>
            </a:r>
            <a:r>
              <a:rPr lang="en-US" altLang="ja-JP" sz="1400" b="1" dirty="0" smtClean="0">
                <a:latin typeface="Meiryo UI" pitchFamily="50" charset="-128"/>
                <a:ea typeface="Meiryo UI" pitchFamily="50" charset="-128"/>
                <a:cs typeface="Meiryo UI" pitchFamily="50" charset="-128"/>
              </a:rPr>
              <a:t>63</a:t>
            </a:r>
            <a:r>
              <a:rPr lang="ja-JP" altLang="en-US" sz="1400" b="1" dirty="0" smtClean="0">
                <a:latin typeface="Meiryo UI" pitchFamily="50" charset="-128"/>
                <a:ea typeface="Meiryo UI" pitchFamily="50" charset="-128"/>
                <a:cs typeface="Meiryo UI" pitchFamily="50" charset="-128"/>
              </a:rPr>
              <a:t>名</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◎地域の</a:t>
            </a:r>
            <a:r>
              <a:rPr lang="en-US" altLang="ja-JP" sz="1400" b="1" dirty="0" smtClean="0">
                <a:latin typeface="Meiryo UI" pitchFamily="50" charset="-128"/>
                <a:ea typeface="Meiryo UI" pitchFamily="50" charset="-128"/>
                <a:cs typeface="Meiryo UI" pitchFamily="50" charset="-128"/>
              </a:rPr>
              <a:t>NPO</a:t>
            </a:r>
            <a:r>
              <a:rPr lang="ja-JP" altLang="en-US" sz="1400" b="1" dirty="0" smtClean="0">
                <a:latin typeface="Meiryo UI" pitchFamily="50" charset="-128"/>
                <a:ea typeface="Meiryo UI" pitchFamily="50" charset="-128"/>
                <a:cs typeface="Meiryo UI" pitchFamily="50" charset="-128"/>
              </a:rPr>
              <a:t>と協働した啓発活動　　　　　　　　参加者：</a:t>
            </a:r>
            <a:r>
              <a:rPr lang="en-US" altLang="ja-JP" sz="1400" b="1" dirty="0" smtClean="0">
                <a:latin typeface="Meiryo UI" pitchFamily="50" charset="-128"/>
                <a:ea typeface="Meiryo UI" pitchFamily="50" charset="-128"/>
                <a:cs typeface="Meiryo UI" pitchFamily="50" charset="-128"/>
              </a:rPr>
              <a:t>5</a:t>
            </a:r>
            <a:r>
              <a:rPr lang="ja-JP" altLang="en-US" sz="1400" b="1" dirty="0" smtClean="0">
                <a:latin typeface="Meiryo UI" pitchFamily="50" charset="-128"/>
                <a:ea typeface="Meiryo UI" pitchFamily="50" charset="-128"/>
                <a:cs typeface="Meiryo UI" pitchFamily="50" charset="-128"/>
              </a:rPr>
              <a:t>ブロック計</a:t>
            </a:r>
            <a:r>
              <a:rPr lang="en-US" altLang="ja-JP" sz="1400" b="1" dirty="0" smtClean="0">
                <a:latin typeface="Meiryo UI" pitchFamily="50" charset="-128"/>
                <a:ea typeface="Meiryo UI" pitchFamily="50" charset="-128"/>
                <a:cs typeface="Meiryo UI" pitchFamily="50" charset="-128"/>
              </a:rPr>
              <a:t>280</a:t>
            </a:r>
            <a:r>
              <a:rPr lang="ja-JP" altLang="en-US" sz="1400" b="1" dirty="0" smtClean="0">
                <a:latin typeface="Meiryo UI" pitchFamily="50" charset="-128"/>
                <a:ea typeface="Meiryo UI" pitchFamily="50" charset="-128"/>
                <a:cs typeface="Meiryo UI" pitchFamily="50" charset="-128"/>
              </a:rPr>
              <a:t>名</a:t>
            </a:r>
            <a:endParaRPr lang="en-US" altLang="ja-JP" sz="1400" dirty="0" smtClean="0">
              <a:latin typeface="Meiryo UI" pitchFamily="50" charset="-128"/>
              <a:ea typeface="Meiryo UI" pitchFamily="50" charset="-128"/>
              <a:cs typeface="Meiryo UI" pitchFamily="50" charset="-128"/>
            </a:endParaRPr>
          </a:p>
        </p:txBody>
      </p:sp>
      <p:sp>
        <p:nvSpPr>
          <p:cNvPr id="20" name="正方形/長方形 19"/>
          <p:cNvSpPr/>
          <p:nvPr/>
        </p:nvSpPr>
        <p:spPr>
          <a:xfrm>
            <a:off x="179353" y="2240428"/>
            <a:ext cx="8811586" cy="127858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42"/>
          <p:cNvSpPr txBox="1">
            <a:spLocks noChangeArrowheads="1"/>
          </p:cNvSpPr>
          <p:nvPr/>
        </p:nvSpPr>
        <p:spPr bwMode="auto">
          <a:xfrm>
            <a:off x="346191" y="2276872"/>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87781" y="3645024"/>
            <a:ext cx="4101232" cy="305618"/>
          </a:xfrm>
          <a:prstGeom prst="rect">
            <a:avLst/>
          </a:prstGeom>
          <a:solidFill>
            <a:srgbClr val="006600"/>
          </a:solidFill>
        </p:spPr>
        <p:txBody>
          <a:bodyPr wrap="square" rtlCol="0">
            <a:spAutoFit/>
          </a:bodyPr>
          <a:lstStyle>
            <a:defPPr>
              <a:defRPr lang="ja-JP"/>
            </a:defPPr>
            <a:lvl1pPr algn="ctr">
              <a:defRPr sz="14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猛暑対策の推進（平成</a:t>
            </a:r>
            <a:r>
              <a:rPr lang="en-US" altLang="ja-JP" dirty="0"/>
              <a:t>31</a:t>
            </a:r>
            <a:r>
              <a:rPr lang="ja-JP" altLang="en-US" dirty="0"/>
              <a:t>年度）</a:t>
            </a:r>
          </a:p>
        </p:txBody>
      </p:sp>
      <p:sp>
        <p:nvSpPr>
          <p:cNvPr id="24" name="正方形/長方形 23"/>
          <p:cNvSpPr/>
          <p:nvPr/>
        </p:nvSpPr>
        <p:spPr>
          <a:xfrm>
            <a:off x="-8035" y="404664"/>
            <a:ext cx="8928992" cy="461665"/>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②第</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　エネルギー政策及び地球温暖化対策（</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3/15</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3"/>
          <p:cNvSpPr>
            <a:spLocks noChangeArrowheads="1"/>
          </p:cNvSpPr>
          <p:nvPr/>
        </p:nvSpPr>
        <p:spPr bwMode="auto">
          <a:xfrm>
            <a:off x="349053" y="4894383"/>
            <a:ext cx="85719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◎大阪府猛暑対策検討会議の開催</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新規</a:t>
            </a:r>
            <a:r>
              <a:rPr lang="en-US" altLang="ja-JP" sz="1400" b="1" dirty="0" smtClean="0">
                <a:latin typeface="Meiryo UI" pitchFamily="50" charset="-128"/>
                <a:ea typeface="Meiryo UI" pitchFamily="50" charset="-128"/>
                <a:cs typeface="Meiryo UI" pitchFamily="50" charset="-128"/>
              </a:rPr>
              <a:t>】</a:t>
            </a: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・暑さ対策に関係する様々な分野の有識者等により、府民が取り組みやすい対策や中長期的な対策、効果的な普及啓発のあり方などについて幅広く意見交換。</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◎猛暑に備える普及啓発事業</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新規</a:t>
            </a:r>
            <a:r>
              <a:rPr lang="en-US" altLang="ja-JP" sz="1400" b="1" dirty="0" smtClean="0">
                <a:latin typeface="Meiryo UI" pitchFamily="50" charset="-128"/>
                <a:ea typeface="Meiryo UI" pitchFamily="50" charset="-128"/>
                <a:cs typeface="Meiryo UI" pitchFamily="50" charset="-128"/>
              </a:rPr>
              <a:t>】</a:t>
            </a: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・猛暑に「気づく」「学ぶ」「行動する」を府民に普及し、猛暑による人への影響を軽減。</a:t>
            </a:r>
            <a:endParaRPr lang="en-US" altLang="ja-JP" sz="140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◎クールスポットモデル推進事業</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継続</a:t>
            </a:r>
            <a:r>
              <a:rPr lang="en-US" altLang="ja-JP" sz="1400" b="1" dirty="0" smtClean="0">
                <a:latin typeface="Meiryo UI" pitchFamily="50" charset="-128"/>
                <a:ea typeface="Meiryo UI" pitchFamily="50" charset="-128"/>
                <a:cs typeface="Meiryo UI" pitchFamily="50" charset="-128"/>
              </a:rPr>
              <a:t>】</a:t>
            </a: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・屋外空間における暑熱環境を改善するため、緑化をはじめとした暑熱環境改善設備等を</a:t>
            </a:r>
            <a:r>
              <a:rPr lang="en-US" altLang="ja-JP" sz="1400" dirty="0" smtClean="0">
                <a:latin typeface="Meiryo UI" pitchFamily="50" charset="-128"/>
                <a:ea typeface="Meiryo UI" pitchFamily="50" charset="-128"/>
                <a:cs typeface="Meiryo UI" pitchFamily="50" charset="-128"/>
              </a:rPr>
              <a:t>3</a:t>
            </a:r>
            <a:r>
              <a:rPr lang="ja-JP" altLang="en-US" sz="1400" dirty="0" smtClean="0">
                <a:latin typeface="Meiryo UI" pitchFamily="50" charset="-128"/>
                <a:ea typeface="Meiryo UI" pitchFamily="50" charset="-128"/>
                <a:cs typeface="Meiryo UI" pitchFamily="50" charset="-128"/>
              </a:rPr>
              <a:t>つ以上備えたクールスポットの整備に要する経費の一部を補助</a:t>
            </a:r>
            <a:r>
              <a:rPr lang="ja-JP" altLang="en-US" sz="1400" b="1" dirty="0" smtClean="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p:txBody>
      </p:sp>
      <p:sp>
        <p:nvSpPr>
          <p:cNvPr id="27" name="正方形/長方形 26"/>
          <p:cNvSpPr/>
          <p:nvPr/>
        </p:nvSpPr>
        <p:spPr>
          <a:xfrm>
            <a:off x="179511" y="4485245"/>
            <a:ext cx="8811427" cy="222502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42"/>
          <p:cNvSpPr txBox="1">
            <a:spLocks noChangeArrowheads="1"/>
          </p:cNvSpPr>
          <p:nvPr/>
        </p:nvSpPr>
        <p:spPr bwMode="auto">
          <a:xfrm>
            <a:off x="346350" y="4560561"/>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事業</a:t>
            </a:r>
            <a:r>
              <a:rPr lang="ja-JP" altLang="en-US" sz="1400" b="1" dirty="0">
                <a:latin typeface="Meiryo UI" pitchFamily="50" charset="-128"/>
                <a:ea typeface="Meiryo UI" pitchFamily="50" charset="-128"/>
                <a:cs typeface="Meiryo UI" pitchFamily="50" charset="-128"/>
              </a:rPr>
              <a:t>概要</a:t>
            </a:r>
            <a:endParaRPr lang="en-US" altLang="ja-JP" sz="1400" b="1" dirty="0">
              <a:latin typeface="Meiryo UI" pitchFamily="50" charset="-128"/>
              <a:ea typeface="Meiryo UI" pitchFamily="50" charset="-128"/>
              <a:cs typeface="Meiryo UI" pitchFamily="50" charset="-128"/>
            </a:endParaRPr>
          </a:p>
        </p:txBody>
      </p:sp>
      <p:sp>
        <p:nvSpPr>
          <p:cNvPr id="17" name="正方形/長方形 23"/>
          <p:cNvSpPr>
            <a:spLocks noChangeArrowheads="1"/>
          </p:cNvSpPr>
          <p:nvPr/>
        </p:nvSpPr>
        <p:spPr bwMode="auto">
          <a:xfrm>
            <a:off x="35496" y="3933056"/>
            <a:ext cx="9073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昨夏は気象庁が「災害並み」と評価するほどの暑さであり、猛暑から府民の命を守ることを最優先に、さらに、多くの</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観光客の来阪が見込まれる来年度以降の国際的イベントや大阪・関西万博の開催を視野に入れた猛暑対策を実施。</a:t>
            </a:r>
            <a:endParaRPr lang="ja-JP" altLang="en-US"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23181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564904"/>
            <a:ext cx="9144000" cy="1470025"/>
          </a:xfrm>
        </p:spPr>
        <p:txBody>
          <a:bodyPr>
            <a:normAutofit/>
          </a:bodyPr>
          <a:lstStyle/>
          <a:p>
            <a:r>
              <a:rPr lang="ja-JP" altLang="en-US" sz="3200" dirty="0"/>
              <a:t>市町村</a:t>
            </a:r>
            <a:r>
              <a:rPr kumimoji="1" lang="ja-JP" altLang="en-US" sz="3200" dirty="0" smtClean="0"/>
              <a:t>部門会議の実施状況</a:t>
            </a:r>
            <a:endParaRPr kumimoji="1" lang="ja-JP" altLang="en-US" sz="3200" dirty="0"/>
          </a:p>
        </p:txBody>
      </p:sp>
      <p:sp>
        <p:nvSpPr>
          <p:cNvPr id="3" name="スライド番号プレースホルダー 2"/>
          <p:cNvSpPr>
            <a:spLocks noGrp="1"/>
          </p:cNvSpPr>
          <p:nvPr>
            <p:ph type="sldNum" sz="quarter" idx="12"/>
          </p:nvPr>
        </p:nvSpPr>
        <p:spPr>
          <a:xfrm>
            <a:off x="6553200" y="6356350"/>
            <a:ext cx="2133600" cy="365125"/>
          </a:xfrm>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187386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49770479"/>
              </p:ext>
            </p:extLst>
          </p:nvPr>
        </p:nvGraphicFramePr>
        <p:xfrm>
          <a:off x="233261" y="692696"/>
          <a:ext cx="8677477" cy="6145872"/>
        </p:xfrm>
        <a:graphic>
          <a:graphicData uri="http://schemas.openxmlformats.org/drawingml/2006/table">
            <a:tbl>
              <a:tblPr firstRow="1" bandRow="1">
                <a:tableStyleId>{5C22544A-7EE6-4342-B048-85BDC9FD1C3A}</a:tableStyleId>
              </a:tblPr>
              <a:tblGrid>
                <a:gridCol w="3330627">
                  <a:extLst>
                    <a:ext uri="{9D8B030D-6E8A-4147-A177-3AD203B41FA5}">
                      <a16:colId xmlns:a16="http://schemas.microsoft.com/office/drawing/2014/main" val="20000"/>
                    </a:ext>
                  </a:extLst>
                </a:gridCol>
                <a:gridCol w="5346850">
                  <a:extLst>
                    <a:ext uri="{9D8B030D-6E8A-4147-A177-3AD203B41FA5}">
                      <a16:colId xmlns:a16="http://schemas.microsoft.com/office/drawing/2014/main" val="20001"/>
                    </a:ext>
                  </a:extLst>
                </a:gridCol>
              </a:tblGrid>
              <a:tr h="288032">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議事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0384">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再生可能エネルギーの普及促進について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おおさか低利ソーラークレジット事業について</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スマコミ関連施策（スマコミ、</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VPP</a:t>
                      </a: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地中熱、下水熱）に関する情報提供</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おおさかスマートエネルギーセンターのご紹介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79512">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太陽光発電施設の適切な設置に向けた体制について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「大阪モデル」、「大阪モデルの運営マニュアル」について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「太陽光発電施設に関する市町村条例の雛形」について（今後作成予定）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52128">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地球温暖化対策及びヒートアイランド対策について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地球温暖化対策実行計画の策定状況等について</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気候変動による影響への適応の推進について（温暖化「適応」推進事業等）</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クールスポットモデル拠点推進事業について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505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ナッジ手法を用いた省エネ啓発について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日本オラクル株式会社（コンソーシアム）の環境省ナッジ事業の取組みについて</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環境省ナッジ事業での自治体との連携等について意見交換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39982">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その他（各主体からの情報提供等）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豊中市ネット・ゼロ・エネルギーハウス（</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）普及促進補助金</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豊中市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吹田市電力の調達に係る環境配慮方針</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吹田市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Arial" panose="020B0604020202020204" pitchFamily="34" charset="0"/>
                        <a:buChar cha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かどま七夕キャンドルナイト～光と音が彩る世界へようこそ！～</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を開</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催しました。</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門真市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正方形/長方形 5"/>
          <p:cNvSpPr/>
          <p:nvPr/>
        </p:nvSpPr>
        <p:spPr>
          <a:xfrm>
            <a:off x="0" y="0"/>
            <a:ext cx="9144000" cy="5486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100" dirty="0">
                <a:latin typeface="Meiryo UI" panose="020B0604030504040204" pitchFamily="50" charset="-128"/>
                <a:ea typeface="Meiryo UI" panose="020B0604030504040204" pitchFamily="50" charset="-128"/>
                <a:cs typeface="Meiryo UI" panose="020B0604030504040204" pitchFamily="50" charset="-128"/>
              </a:rPr>
              <a:t>第１回　市町村部門</a:t>
            </a:r>
            <a:r>
              <a:rPr lang="ja-JP" altLang="en-US" sz="2400" b="1" kern="1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2400" b="1" kern="100" dirty="0" smtClean="0">
                <a:latin typeface="Meiryo UI" panose="020B0604030504040204" pitchFamily="50" charset="-128"/>
                <a:ea typeface="Meiryo UI" panose="020B0604030504040204" pitchFamily="50" charset="-128"/>
                <a:cs typeface="Meiryo UI" panose="020B0604030504040204" pitchFamily="50" charset="-128"/>
              </a:rPr>
              <a:t>7/26</a:t>
            </a:r>
            <a:r>
              <a:rPr lang="ja-JP" altLang="en-US" sz="2400" b="1"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14</a:t>
            </a:fld>
            <a:endParaRPr kumimoji="1" lang="ja-JP" altLang="en-US" dirty="0"/>
          </a:p>
        </p:txBody>
      </p:sp>
    </p:spTree>
    <p:extLst>
      <p:ext uri="{BB962C8B-B14F-4D97-AF65-F5344CB8AC3E}">
        <p14:creationId xmlns:p14="http://schemas.microsoft.com/office/powerpoint/2010/main" val="1103708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1071059"/>
              </p:ext>
            </p:extLst>
          </p:nvPr>
        </p:nvGraphicFramePr>
        <p:xfrm>
          <a:off x="233263" y="713899"/>
          <a:ext cx="8677474" cy="5977096"/>
        </p:xfrm>
        <a:graphic>
          <a:graphicData uri="http://schemas.openxmlformats.org/drawingml/2006/table">
            <a:tbl>
              <a:tblPr firstRow="1" bandRow="1">
                <a:tableStyleId>{5C22544A-7EE6-4342-B048-85BDC9FD1C3A}</a:tableStyleId>
              </a:tblPr>
              <a:tblGrid>
                <a:gridCol w="3186609">
                  <a:extLst>
                    <a:ext uri="{9D8B030D-6E8A-4147-A177-3AD203B41FA5}">
                      <a16:colId xmlns:a16="http://schemas.microsoft.com/office/drawing/2014/main" val="20000"/>
                    </a:ext>
                  </a:extLst>
                </a:gridCol>
                <a:gridCol w="5490865">
                  <a:extLst>
                    <a:ext uri="{9D8B030D-6E8A-4147-A177-3AD203B41FA5}">
                      <a16:colId xmlns:a16="http://schemas.microsoft.com/office/drawing/2014/main" val="20001"/>
                    </a:ext>
                  </a:extLst>
                </a:gridCol>
              </a:tblGrid>
              <a:tr h="288032">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議事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0384">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地球温暖化対策及びヒートアイランド対策について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地球温暖化対策実行計画の策定状況等について</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気候変動適応法への対応状況について</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温暖化「適応」推進事業について</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夏の暑さ対策について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1216">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太陽光発電施設の適切な設置等について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太陽光発電施設に関する市町村条例の雛形について</a:t>
                      </a:r>
                    </a:p>
                    <a:p>
                      <a:pPr marL="285750" indent="-285750">
                        <a:spcAft>
                          <a:spcPts val="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太陽光発電の買取期間の満了について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8072">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その他（各主体からの情報提供等）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大阪府ビル省エネ度判定制度について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住宅まちづくり部 公共建築室 設備課</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spcAft>
                          <a:spcPts val="600"/>
                        </a:spcAft>
                        <a:buFont typeface="Arial" panose="020B0604020202020204" pitchFamily="34" charset="0"/>
                        <a:buNone/>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（市町村からの情報提供）</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気候変動に関するシンポジウムの開催結果について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「世界首長誓約</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日本」に著名、「気候変動イニシアティブ」へ参加について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豊中市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indent="-285750">
                        <a:spcAft>
                          <a:spcPts val="600"/>
                        </a:spcAft>
                        <a:buFont typeface="Arial" panose="020B0604020202020204" pitchFamily="34" charset="0"/>
                        <a:buChar cha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COOL CHOICE×</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チャレンジ</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啓発推進事業について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八尾市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関西スマートエネルギーイニシアティブの取組み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（一財）大阪科学技術センター</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indent="-285750">
                        <a:spcAft>
                          <a:spcPts val="600"/>
                        </a:spcAft>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自然災害へ備えた施設向けガス設備のご提案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大阪ガス株式会社</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正方形/長方形 5"/>
          <p:cNvSpPr/>
          <p:nvPr/>
        </p:nvSpPr>
        <p:spPr>
          <a:xfrm>
            <a:off x="0" y="0"/>
            <a:ext cx="9144000" cy="5486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100" dirty="0">
                <a:latin typeface="Meiryo UI" panose="020B0604030504040204" pitchFamily="50" charset="-128"/>
                <a:ea typeface="Meiryo UI" panose="020B0604030504040204" pitchFamily="50" charset="-128"/>
                <a:cs typeface="Meiryo UI" panose="020B0604030504040204" pitchFamily="50" charset="-128"/>
              </a:rPr>
              <a:t>第２回　市町村部門</a:t>
            </a:r>
            <a:r>
              <a:rPr lang="ja-JP" altLang="en-US" sz="2400" b="1" kern="1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2400" b="1" kern="100" dirty="0" smtClean="0">
                <a:latin typeface="Meiryo UI" panose="020B0604030504040204" pitchFamily="50" charset="-128"/>
                <a:ea typeface="Meiryo UI" panose="020B0604030504040204" pitchFamily="50" charset="-128"/>
                <a:cs typeface="Meiryo UI" panose="020B0604030504040204" pitchFamily="50" charset="-128"/>
              </a:rPr>
              <a:t>12/26</a:t>
            </a:r>
            <a:r>
              <a:rPr lang="ja-JP" altLang="en-US" sz="2400" b="1"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15</a:t>
            </a:fld>
            <a:endParaRPr kumimoji="1" lang="ja-JP" altLang="en-US"/>
          </a:p>
        </p:txBody>
      </p:sp>
    </p:spTree>
    <p:extLst>
      <p:ext uri="{BB962C8B-B14F-4D97-AF65-F5344CB8AC3E}">
        <p14:creationId xmlns:p14="http://schemas.microsoft.com/office/powerpoint/2010/main" val="2728259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大阪府低炭素塾（</a:t>
            </a:r>
            <a:r>
              <a:rPr lang="en-US"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12/20</a:t>
            </a: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16</a:t>
            </a:fld>
            <a:endParaRPr kumimoji="1" lang="ja-JP" altLang="en-US" dirty="0"/>
          </a:p>
        </p:txBody>
      </p:sp>
      <p:sp>
        <p:nvSpPr>
          <p:cNvPr id="13" name="正方形/長方形 23"/>
          <p:cNvSpPr>
            <a:spLocks noChangeArrowheads="1"/>
          </p:cNvSpPr>
          <p:nvPr/>
        </p:nvSpPr>
        <p:spPr bwMode="auto">
          <a:xfrm>
            <a:off x="107504" y="476672"/>
            <a:ext cx="8569920" cy="400110"/>
          </a:xfrm>
          <a:prstGeom prst="rect">
            <a:avLst/>
          </a:prstGeom>
          <a:solidFill>
            <a:schemeClr val="accent6">
              <a:lumMod val="20000"/>
              <a:lumOff val="80000"/>
            </a:schemeClr>
          </a:solidFill>
          <a:ln w="9525">
            <a:solidFill>
              <a:srgbClr val="000000"/>
            </a:solid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○概　要</a:t>
            </a:r>
            <a:endParaRPr lang="ja-JP" altLang="en-US" sz="2000" dirty="0">
              <a:latin typeface="Meiryo UI" pitchFamily="50" charset="-128"/>
              <a:ea typeface="Meiryo UI" pitchFamily="50" charset="-128"/>
              <a:cs typeface="Meiryo UI" pitchFamily="50" charset="-128"/>
            </a:endParaRPr>
          </a:p>
        </p:txBody>
      </p:sp>
      <p:sp>
        <p:nvSpPr>
          <p:cNvPr id="15" name="正方形/長方形 23"/>
          <p:cNvSpPr>
            <a:spLocks noChangeArrowheads="1"/>
          </p:cNvSpPr>
          <p:nvPr/>
        </p:nvSpPr>
        <p:spPr bwMode="auto">
          <a:xfrm>
            <a:off x="179512" y="1146224"/>
            <a:ext cx="89644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地域版低炭素塾とは</a:t>
            </a:r>
            <a:r>
              <a:rPr lang="en-US" altLang="ja-JP" sz="2400" b="1" dirty="0" smtClean="0">
                <a:latin typeface="Meiryo UI" pitchFamily="50" charset="-128"/>
                <a:ea typeface="Meiryo UI" pitchFamily="50" charset="-128"/>
                <a:cs typeface="Meiryo UI" pitchFamily="50" charset="-128"/>
              </a:rPr>
              <a:t>】</a:t>
            </a:r>
          </a:p>
          <a:p>
            <a:pPr marL="447675" indent="-447675" eaLnBrk="1" hangingPunct="1">
              <a:spcBef>
                <a:spcPct val="0"/>
              </a:spcBef>
              <a:buFont typeface="Wingdings" panose="05000000000000000000" pitchFamily="2" charset="2"/>
              <a:buChar char="Ø"/>
            </a:pPr>
            <a:r>
              <a:rPr lang="ja-JP" altLang="en-US" sz="2400" dirty="0" smtClean="0">
                <a:latin typeface="Meiryo UI" pitchFamily="50" charset="-128"/>
                <a:ea typeface="Meiryo UI" pitchFamily="50" charset="-128"/>
                <a:cs typeface="Meiryo UI" pitchFamily="50" charset="-128"/>
              </a:rPr>
              <a:t>管内の市区町村職員を対象とした都道府県主催の地球温暖化対策研修会（環境省事業）</a:t>
            </a:r>
            <a:endParaRPr lang="en-US" altLang="ja-JP" sz="2400" dirty="0" smtClean="0">
              <a:latin typeface="Meiryo UI" pitchFamily="50" charset="-128"/>
              <a:ea typeface="Meiryo UI" pitchFamily="50" charset="-128"/>
              <a:cs typeface="Meiryo UI" pitchFamily="50" charset="-128"/>
            </a:endParaRPr>
          </a:p>
          <a:p>
            <a:pPr marL="447675" indent="-447675" eaLnBrk="1" hangingPunct="1">
              <a:spcBef>
                <a:spcPct val="0"/>
              </a:spcBef>
              <a:buFont typeface="Wingdings" panose="05000000000000000000" pitchFamily="2" charset="2"/>
              <a:buChar char="Ø"/>
            </a:pPr>
            <a:endParaRPr lang="en-US" altLang="ja-JP" sz="2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2400" dirty="0">
                <a:latin typeface="Meiryo UI" pitchFamily="50" charset="-128"/>
                <a:ea typeface="Meiryo UI" pitchFamily="50" charset="-128"/>
                <a:cs typeface="Meiryo UI" pitchFamily="50" charset="-128"/>
              </a:rPr>
              <a:t>　</a:t>
            </a:r>
            <a:r>
              <a:rPr lang="ja-JP" altLang="en-US" sz="2400" dirty="0" smtClean="0">
                <a:latin typeface="Meiryo UI" pitchFamily="50" charset="-128"/>
                <a:ea typeface="Meiryo UI" pitchFamily="50" charset="-128"/>
                <a:cs typeface="Meiryo UI" pitchFamily="50" charset="-128"/>
              </a:rPr>
              <a:t>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スマ協市町村部門会議のメンバーにも声掛けして実施。</a:t>
            </a:r>
            <a:endParaRPr lang="en-US" altLang="ja-JP" sz="2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2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目的</a:t>
            </a: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　</a:t>
            </a:r>
            <a:r>
              <a:rPr lang="ja-JP" altLang="en-US" sz="2400" dirty="0" smtClean="0">
                <a:latin typeface="Meiryo UI" pitchFamily="50" charset="-128"/>
                <a:ea typeface="Meiryo UI" pitchFamily="50" charset="-128"/>
                <a:cs typeface="Meiryo UI" pitchFamily="50" charset="-128"/>
              </a:rPr>
              <a:t>地球温暖化対策に係る必要な知識やノウハウ等の共有</a:t>
            </a:r>
            <a:endParaRPr lang="en-US" altLang="ja-JP" sz="2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2400"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テーマ</a:t>
            </a: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　</a:t>
            </a:r>
            <a:r>
              <a:rPr lang="ja-JP" altLang="en-US" sz="2400" dirty="0" smtClean="0">
                <a:latin typeface="Meiryo UI" pitchFamily="50" charset="-128"/>
                <a:ea typeface="Meiryo UI" pitchFamily="50" charset="-128"/>
                <a:cs typeface="Meiryo UI" pitchFamily="50" charset="-128"/>
              </a:rPr>
              <a:t>ナッジ理論で</a:t>
            </a:r>
            <a:r>
              <a:rPr lang="ja-JP" altLang="en-US" sz="2400" dirty="0">
                <a:latin typeface="Meiryo UI" pitchFamily="50" charset="-128"/>
                <a:ea typeface="Meiryo UI" pitchFamily="50" charset="-128"/>
                <a:cs typeface="Meiryo UI" pitchFamily="50" charset="-128"/>
              </a:rPr>
              <a:t>視点</a:t>
            </a:r>
            <a:r>
              <a:rPr lang="ja-JP" altLang="en-US" sz="2400" dirty="0" smtClean="0">
                <a:latin typeface="Meiryo UI" pitchFamily="50" charset="-128"/>
                <a:ea typeface="Meiryo UI" pitchFamily="50" charset="-128"/>
                <a:cs typeface="Meiryo UI" pitchFamily="50" charset="-128"/>
              </a:rPr>
              <a:t>を転換！温暖化対策を効果的に啓発する</a:t>
            </a:r>
            <a:endParaRPr lang="en-US" altLang="ja-JP" sz="2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2400"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参加者</a:t>
            </a:r>
            <a:r>
              <a:rPr lang="en-US" altLang="ja-JP" sz="2400" b="1"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en-US" altLang="ja-JP" sz="2400" dirty="0" smtClean="0">
                <a:latin typeface="Meiryo UI" pitchFamily="50" charset="-128"/>
                <a:ea typeface="Meiryo UI" pitchFamily="50" charset="-128"/>
                <a:cs typeface="Meiryo UI" pitchFamily="50" charset="-128"/>
              </a:rPr>
              <a:t>22</a:t>
            </a:r>
            <a:r>
              <a:rPr lang="ja-JP" altLang="en-US" sz="2400" dirty="0" smtClean="0">
                <a:latin typeface="Meiryo UI" pitchFamily="50" charset="-128"/>
                <a:ea typeface="Meiryo UI" pitchFamily="50" charset="-128"/>
                <a:cs typeface="Meiryo UI" pitchFamily="50" charset="-128"/>
              </a:rPr>
              <a:t>市町村　</a:t>
            </a:r>
            <a:r>
              <a:rPr lang="en-US" altLang="ja-JP" sz="2400" dirty="0" smtClean="0">
                <a:latin typeface="Meiryo UI" pitchFamily="50" charset="-128"/>
                <a:ea typeface="Meiryo UI" pitchFamily="50" charset="-128"/>
                <a:cs typeface="Meiryo UI" pitchFamily="50" charset="-128"/>
              </a:rPr>
              <a:t>26</a:t>
            </a:r>
            <a:r>
              <a:rPr lang="ja-JP" altLang="en-US" sz="2400" dirty="0" smtClean="0">
                <a:latin typeface="Meiryo UI" pitchFamily="50" charset="-128"/>
                <a:ea typeface="Meiryo UI" pitchFamily="50" charset="-128"/>
                <a:cs typeface="Meiryo UI" pitchFamily="50" charset="-128"/>
              </a:rPr>
              <a:t>名</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95584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大阪府低炭素塾（</a:t>
            </a:r>
            <a:r>
              <a:rPr lang="en-US"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12/20</a:t>
            </a: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17</a:t>
            </a:fld>
            <a:endParaRPr kumimoji="1" lang="ja-JP" altLang="en-US" dirty="0"/>
          </a:p>
        </p:txBody>
      </p:sp>
      <p:sp>
        <p:nvSpPr>
          <p:cNvPr id="12" name="正方形/長方形 23"/>
          <p:cNvSpPr>
            <a:spLocks noChangeArrowheads="1"/>
          </p:cNvSpPr>
          <p:nvPr/>
        </p:nvSpPr>
        <p:spPr bwMode="auto">
          <a:xfrm>
            <a:off x="107504" y="476672"/>
            <a:ext cx="8569920" cy="400110"/>
          </a:xfrm>
          <a:prstGeom prst="rect">
            <a:avLst/>
          </a:prstGeom>
          <a:solidFill>
            <a:schemeClr val="accent6">
              <a:lumMod val="20000"/>
              <a:lumOff val="80000"/>
            </a:schemeClr>
          </a:solidFill>
          <a:ln w="9525">
            <a:solidFill>
              <a:srgbClr val="000000"/>
            </a:solid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a:t>
            </a:r>
            <a:endParaRPr lang="ja-JP" altLang="en-US" sz="2000" dirty="0">
              <a:latin typeface="Meiryo UI" pitchFamily="50" charset="-128"/>
              <a:ea typeface="Meiryo UI" pitchFamily="50" charset="-128"/>
              <a:cs typeface="Meiryo UI" pitchFamily="50" charset="-128"/>
            </a:endParaRPr>
          </a:p>
        </p:txBody>
      </p:sp>
      <p:sp>
        <p:nvSpPr>
          <p:cNvPr id="23" name="正方形/長方形 23"/>
          <p:cNvSpPr>
            <a:spLocks noChangeArrowheads="1"/>
          </p:cNvSpPr>
          <p:nvPr/>
        </p:nvSpPr>
        <p:spPr bwMode="auto">
          <a:xfrm>
            <a:off x="107504" y="887522"/>
            <a:ext cx="896448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2000" b="1" dirty="0" smtClean="0">
                <a:latin typeface="Meiryo UI" pitchFamily="50" charset="-128"/>
                <a:ea typeface="Meiryo UI" pitchFamily="50" charset="-128"/>
                <a:cs typeface="Meiryo UI" pitchFamily="50" charset="-128"/>
              </a:rPr>
              <a:t>【</a:t>
            </a:r>
            <a:r>
              <a:rPr lang="ja-JP" altLang="en-US" sz="2000" b="1" dirty="0" smtClean="0">
                <a:latin typeface="Meiryo UI" pitchFamily="50" charset="-128"/>
                <a:ea typeface="Meiryo UI" pitchFamily="50" charset="-128"/>
                <a:cs typeface="Meiryo UI" pitchFamily="50" charset="-128"/>
              </a:rPr>
              <a:t>講義</a:t>
            </a:r>
            <a:r>
              <a:rPr lang="ja-JP" altLang="en-US" sz="2000" b="1" dirty="0">
                <a:latin typeface="Meiryo UI" pitchFamily="50" charset="-128"/>
                <a:ea typeface="Meiryo UI" pitchFamily="50" charset="-128"/>
                <a:cs typeface="Meiryo UI" pitchFamily="50" charset="-128"/>
              </a:rPr>
              <a:t>１</a:t>
            </a:r>
            <a:r>
              <a:rPr lang="en-US" altLang="ja-JP" sz="2000" b="1" dirty="0" smtClean="0">
                <a:latin typeface="Meiryo UI" pitchFamily="50" charset="-128"/>
                <a:ea typeface="Meiryo UI" pitchFamily="50" charset="-128"/>
                <a:cs typeface="Meiryo UI" pitchFamily="50" charset="-128"/>
              </a:rPr>
              <a:t>】</a:t>
            </a:r>
            <a:r>
              <a:rPr lang="ja-JP" altLang="en-US" sz="2000" b="1" dirty="0" smtClean="0">
                <a:latin typeface="Meiryo UI" pitchFamily="50" charset="-128"/>
                <a:ea typeface="Meiryo UI" pitchFamily="50" charset="-128"/>
                <a:cs typeface="Meiryo UI" pitchFamily="50" charset="-128"/>
              </a:rPr>
              <a:t>　「行動科学の公共政策への展開」　</a:t>
            </a:r>
            <a:endParaRPr lang="en-US" altLang="ja-JP" sz="2000" b="1"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20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講師　大阪大学大学院経済学研究科　教授　大竹　文雄　様</a:t>
            </a: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2000" dirty="0" smtClean="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多くの書籍を執筆、</a:t>
            </a:r>
            <a:r>
              <a:rPr lang="en-US" altLang="ja-JP" sz="1400" dirty="0" smtClean="0">
                <a:latin typeface="Meiryo UI" pitchFamily="50" charset="-128"/>
                <a:ea typeface="Meiryo UI" pitchFamily="50" charset="-128"/>
                <a:cs typeface="Meiryo UI" pitchFamily="50" charset="-128"/>
              </a:rPr>
              <a:t>NHK</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E</a:t>
            </a:r>
            <a:r>
              <a:rPr lang="ja-JP" altLang="en-US" sz="1400" dirty="0" smtClean="0">
                <a:latin typeface="Meiryo UI" pitchFamily="50" charset="-128"/>
                <a:ea typeface="Meiryo UI" pitchFamily="50" charset="-128"/>
                <a:cs typeface="Meiryo UI" pitchFamily="50" charset="-128"/>
              </a:rPr>
              <a:t>テレ「オイコノミヤ」出演、国・自治体の審議会委員、</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現在</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環境省が主導する「日本版ナッジ・ユニット連絡会議」に参画</a:t>
            </a:r>
            <a:endParaRPr lang="en-US" altLang="ja-JP" sz="1400" dirty="0" smtClean="0">
              <a:latin typeface="Meiryo UI" pitchFamily="50" charset="-128"/>
              <a:ea typeface="Meiryo UI" pitchFamily="50" charset="-128"/>
              <a:cs typeface="Meiryo UI" pitchFamily="50" charset="-128"/>
            </a:endParaRPr>
          </a:p>
          <a:p>
            <a:pPr marL="447675" indent="-447675" eaLnBrk="1" hangingPunct="1">
              <a:lnSpc>
                <a:spcPts val="1800"/>
              </a:lnSpc>
              <a:spcBef>
                <a:spcPct val="0"/>
              </a:spcBef>
              <a:buFontTx/>
              <a:buNone/>
            </a:pPr>
            <a:endParaRPr lang="en-US" altLang="ja-JP" sz="2000" dirty="0" smtClean="0">
              <a:latin typeface="Meiryo UI" pitchFamily="50" charset="-128"/>
              <a:ea typeface="Meiryo UI" pitchFamily="50" charset="-128"/>
              <a:cs typeface="Meiryo UI" pitchFamily="50" charset="-128"/>
            </a:endParaRPr>
          </a:p>
        </p:txBody>
      </p:sp>
      <p:sp>
        <p:nvSpPr>
          <p:cNvPr id="9" name="正方形/長方形 23"/>
          <p:cNvSpPr>
            <a:spLocks noChangeArrowheads="1"/>
          </p:cNvSpPr>
          <p:nvPr/>
        </p:nvSpPr>
        <p:spPr bwMode="auto">
          <a:xfrm>
            <a:off x="179512" y="2218799"/>
            <a:ext cx="8569920" cy="13542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 typeface="Wingdings" panose="05000000000000000000" pitchFamily="2" charset="2"/>
              <a:buChar char="Ø"/>
            </a:pPr>
            <a:r>
              <a:rPr lang="ja-JP" altLang="en-US" sz="1800" dirty="0" smtClean="0">
                <a:latin typeface="Meiryo UI" pitchFamily="50" charset="-128"/>
                <a:ea typeface="Meiryo UI" pitchFamily="50" charset="-128"/>
                <a:cs typeface="Meiryo UI" pitchFamily="50" charset="-128"/>
              </a:rPr>
              <a:t>ナッジを用いて行動変容を促す方法について解説</a:t>
            </a: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600" dirty="0" smtClean="0">
                <a:latin typeface="Meiryo UI" pitchFamily="50" charset="-128"/>
                <a:ea typeface="Meiryo UI" pitchFamily="50" charset="-128"/>
                <a:cs typeface="Meiryo UI" pitchFamily="50" charset="-128"/>
              </a:rPr>
              <a:t>　■行動経済学の主な概念</a:t>
            </a:r>
            <a:endParaRPr lang="en-US" altLang="ja-JP" sz="16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・損失回避　　・現在バイアス</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・社会的選好　・ヒューリスティック　　・デフォルト</a:t>
            </a:r>
            <a:endParaRPr lang="en-US" altLang="ja-JP" sz="16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600" dirty="0" smtClean="0">
                <a:latin typeface="Meiryo UI" pitchFamily="50" charset="-128"/>
                <a:ea typeface="Meiryo UI" pitchFamily="50" charset="-128"/>
                <a:cs typeface="Meiryo UI" pitchFamily="50" charset="-128"/>
              </a:rPr>
              <a:t>　■ナッジ</a:t>
            </a:r>
            <a:endParaRPr lang="en-US" altLang="ja-JP" sz="16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・ナッジを選ぶ　</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・ボトルネックを引き起こす行動経済学的特性</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・効果の検証</a:t>
            </a:r>
            <a:endParaRPr lang="en-US" altLang="ja-JP" sz="1600" dirty="0" smtClean="0">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07504" y="3879433"/>
            <a:ext cx="9145016"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2000" b="1" dirty="0" smtClean="0">
                <a:latin typeface="Meiryo UI" pitchFamily="50" charset="-128"/>
                <a:ea typeface="Meiryo UI" pitchFamily="50" charset="-128"/>
                <a:cs typeface="Meiryo UI" pitchFamily="50" charset="-128"/>
              </a:rPr>
              <a:t>【</a:t>
            </a:r>
            <a:r>
              <a:rPr lang="ja-JP" altLang="en-US" sz="2000" b="1" dirty="0" smtClean="0">
                <a:latin typeface="Meiryo UI" pitchFamily="50" charset="-128"/>
                <a:ea typeface="Meiryo UI" pitchFamily="50" charset="-128"/>
                <a:cs typeface="Meiryo UI" pitchFamily="50" charset="-128"/>
              </a:rPr>
              <a:t>講義２</a:t>
            </a:r>
            <a:r>
              <a:rPr lang="en-US" altLang="ja-JP" sz="2000" b="1" dirty="0" smtClean="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　</a:t>
            </a:r>
            <a:r>
              <a:rPr lang="ja-JP" altLang="en-US" sz="2000" b="1" dirty="0" smtClean="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コミュニケーション視点で考える　“</a:t>
            </a:r>
            <a:r>
              <a:rPr lang="en-US" altLang="ja-JP" sz="2000" b="1" dirty="0">
                <a:latin typeface="Meiryo UI" pitchFamily="50" charset="-128"/>
                <a:ea typeface="Meiryo UI" pitchFamily="50" charset="-128"/>
                <a:cs typeface="Meiryo UI" pitchFamily="50" charset="-128"/>
              </a:rPr>
              <a:t>NUDGE</a:t>
            </a:r>
            <a:r>
              <a:rPr lang="ja-JP" altLang="en-US" sz="2000" b="1" dirty="0">
                <a:latin typeface="Meiryo UI" pitchFamily="50" charset="-128"/>
                <a:ea typeface="Meiryo UI" pitchFamily="50" charset="-128"/>
                <a:cs typeface="Meiryo UI" pitchFamily="50" charset="-128"/>
              </a:rPr>
              <a:t>（ナッジ）</a:t>
            </a:r>
            <a:r>
              <a:rPr lang="ja-JP" altLang="en-US" sz="2000" b="1" dirty="0" smtClean="0">
                <a:latin typeface="Meiryo UI" pitchFamily="50" charset="-128"/>
                <a:ea typeface="Meiryo UI" pitchFamily="50" charset="-128"/>
                <a:cs typeface="Meiryo UI" pitchFamily="50" charset="-128"/>
              </a:rPr>
              <a:t>”　　　　　</a:t>
            </a:r>
            <a:endParaRPr lang="en-US" altLang="ja-JP" sz="20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2000" b="1" dirty="0">
                <a:latin typeface="Meiryo UI" pitchFamily="50" charset="-128"/>
                <a:ea typeface="Meiryo UI" pitchFamily="50" charset="-128"/>
                <a:cs typeface="Meiryo UI" pitchFamily="50" charset="-128"/>
              </a:rPr>
              <a:t>　</a:t>
            </a:r>
            <a:r>
              <a:rPr lang="ja-JP" altLang="en-US" sz="2000" b="1" dirty="0" smtClean="0">
                <a:latin typeface="Meiryo UI" pitchFamily="50" charset="-128"/>
                <a:ea typeface="Meiryo UI" pitchFamily="50" charset="-128"/>
                <a:cs typeface="Meiryo UI" pitchFamily="50" charset="-128"/>
              </a:rPr>
              <a:t>　　　　　　 手法アプローチと政策</a:t>
            </a:r>
            <a:r>
              <a:rPr lang="ja-JP" altLang="en-US" sz="2000" b="1" dirty="0">
                <a:latin typeface="Meiryo UI" pitchFamily="50" charset="-128"/>
                <a:ea typeface="Meiryo UI" pitchFamily="50" charset="-128"/>
                <a:cs typeface="Meiryo UI" pitchFamily="50" charset="-128"/>
              </a:rPr>
              <a:t>立案への活用</a:t>
            </a:r>
            <a:r>
              <a:rPr lang="ja-JP" altLang="en-US" sz="2000" b="1" dirty="0" smtClean="0">
                <a:latin typeface="Meiryo UI" pitchFamily="50" charset="-128"/>
                <a:ea typeface="Meiryo UI" pitchFamily="50" charset="-128"/>
                <a:cs typeface="Meiryo UI" pitchFamily="50" charset="-128"/>
              </a:rPr>
              <a:t>」</a:t>
            </a:r>
            <a:endParaRPr lang="en-US" altLang="ja-JP" sz="2000" b="1"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zh-TW" altLang="en-US" sz="1800" dirty="0" smtClean="0">
                <a:latin typeface="Meiryo UI" pitchFamily="50" charset="-128"/>
                <a:ea typeface="Meiryo UI" pitchFamily="50" charset="-128"/>
                <a:cs typeface="Meiryo UI" pitchFamily="50" charset="-128"/>
              </a:rPr>
              <a:t>講師　</a:t>
            </a:r>
            <a:r>
              <a:rPr lang="ja-JP" altLang="en-US" sz="1800" dirty="0">
                <a:latin typeface="Meiryo UI" pitchFamily="50" charset="-128"/>
                <a:ea typeface="Meiryo UI" pitchFamily="50" charset="-128"/>
                <a:cs typeface="Meiryo UI" pitchFamily="50" charset="-128"/>
              </a:rPr>
              <a:t>（株）</a:t>
            </a:r>
            <a:r>
              <a:rPr lang="zh-TW" altLang="en-US" sz="1800" dirty="0" smtClean="0">
                <a:latin typeface="Meiryo UI" pitchFamily="50" charset="-128"/>
                <a:ea typeface="Meiryo UI" pitchFamily="50" charset="-128"/>
                <a:cs typeface="Meiryo UI" pitchFamily="50" charset="-128"/>
              </a:rPr>
              <a:t>電通</a:t>
            </a:r>
            <a:r>
              <a:rPr lang="ja-JP" altLang="en-US" sz="1800" dirty="0" smtClean="0">
                <a:latin typeface="Meiryo UI" pitchFamily="50" charset="-128"/>
                <a:ea typeface="Meiryo UI" pitchFamily="50" charset="-128"/>
                <a:cs typeface="Meiryo UI" pitchFamily="50" charset="-128"/>
              </a:rPr>
              <a:t>　関西支社　ｿﾘｭｰｼｮﾝﾃﾞｻﾞｲﾝ局総合ﾌﾟﾗﾝﾆﾝｸﾞ部</a:t>
            </a:r>
            <a:r>
              <a:rPr lang="en-US" altLang="ja-JP" sz="1800" dirty="0" smtClean="0">
                <a:latin typeface="Meiryo UI" pitchFamily="50" charset="-128"/>
                <a:ea typeface="Meiryo UI" pitchFamily="50" charset="-128"/>
                <a:cs typeface="Meiryo UI" pitchFamily="50" charset="-128"/>
              </a:rPr>
              <a:t>IT</a:t>
            </a:r>
            <a:r>
              <a:rPr lang="ja-JP" altLang="en-US" sz="1800" dirty="0" smtClean="0">
                <a:latin typeface="Meiryo UI" pitchFamily="50" charset="-128"/>
                <a:ea typeface="Meiryo UI" pitchFamily="50" charset="-128"/>
                <a:cs typeface="Meiryo UI" pitchFamily="50" charset="-128"/>
              </a:rPr>
              <a:t>ｺﾝｻﾙﾀﾝﾄ　</a:t>
            </a:r>
            <a:r>
              <a:rPr lang="zh-TW" altLang="en-US" sz="1800" dirty="0" smtClean="0">
                <a:latin typeface="Meiryo UI" pitchFamily="50" charset="-128"/>
                <a:ea typeface="Meiryo UI" pitchFamily="50" charset="-128"/>
                <a:cs typeface="Meiryo UI" pitchFamily="50" charset="-128"/>
              </a:rPr>
              <a:t>　藤　孝司　様</a:t>
            </a:r>
            <a:endParaRPr lang="en-US" altLang="zh-TW" sz="1800" dirty="0" smtClean="0">
              <a:latin typeface="Meiryo UI" pitchFamily="50" charset="-128"/>
              <a:ea typeface="Meiryo UI" pitchFamily="50" charset="-128"/>
              <a:cs typeface="Meiryo UI" pitchFamily="50" charset="-128"/>
            </a:endParaRPr>
          </a:p>
          <a:p>
            <a:pPr marL="447675" indent="-447675" eaLnBrk="1" hangingPunct="1">
              <a:lnSpc>
                <a:spcPts val="600"/>
              </a:lnSpc>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デジタルを活用したビジネス開拓、デジタル領域に主軸を置いたマーケティング・ コンサルティングを</a:t>
            </a:r>
            <a:r>
              <a:rPr lang="ja-JP" altLang="en-US" sz="1400" dirty="0">
                <a:latin typeface="Meiryo UI" pitchFamily="50" charset="-128"/>
                <a:ea typeface="Meiryo UI" pitchFamily="50" charset="-128"/>
                <a:cs typeface="Meiryo UI" pitchFamily="50" charset="-128"/>
              </a:rPr>
              <a:t>担当</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現在</a:t>
            </a:r>
            <a:r>
              <a:rPr lang="ja-JP" altLang="en-US" sz="1400" dirty="0">
                <a:latin typeface="Meiryo UI" pitchFamily="50" charset="-128"/>
                <a:ea typeface="Meiryo UI" pitchFamily="50" charset="-128"/>
                <a:cs typeface="Meiryo UI" pitchFamily="50" charset="-128"/>
              </a:rPr>
              <a:t>、日本オラクル㈱のコンソーシアムに参画し</a:t>
            </a:r>
            <a:r>
              <a:rPr lang="ja-JP" altLang="en-US" sz="1400" dirty="0" smtClean="0">
                <a:latin typeface="Meiryo UI" pitchFamily="50" charset="-128"/>
                <a:ea typeface="Meiryo UI" pitchFamily="50" charset="-128"/>
                <a:cs typeface="Meiryo UI" pitchFamily="50" charset="-128"/>
              </a:rPr>
              <a:t>、環境省</a:t>
            </a:r>
            <a:r>
              <a:rPr lang="ja-JP" altLang="en-US" sz="1400" dirty="0">
                <a:latin typeface="Meiryo UI" pitchFamily="50" charset="-128"/>
                <a:ea typeface="Meiryo UI" pitchFamily="50" charset="-128"/>
                <a:cs typeface="Meiryo UI" pitchFamily="50" charset="-128"/>
              </a:rPr>
              <a:t>ナッジ事業を</a:t>
            </a:r>
            <a:r>
              <a:rPr lang="ja-JP" altLang="en-US" sz="1400" dirty="0" smtClean="0">
                <a:latin typeface="Meiryo UI" pitchFamily="50" charset="-128"/>
                <a:ea typeface="Meiryo UI" pitchFamily="50" charset="-128"/>
                <a:cs typeface="Meiryo UI" pitchFamily="50" charset="-128"/>
              </a:rPr>
              <a:t>実施。</a:t>
            </a:r>
            <a:endParaRPr lang="en-US" altLang="ja-JP" sz="1400" dirty="0" smtClean="0">
              <a:latin typeface="Meiryo UI" pitchFamily="50" charset="-128"/>
              <a:ea typeface="Meiryo UI" pitchFamily="50" charset="-128"/>
              <a:cs typeface="Meiryo UI" pitchFamily="50" charset="-128"/>
            </a:endParaRPr>
          </a:p>
        </p:txBody>
      </p:sp>
      <p:sp>
        <p:nvSpPr>
          <p:cNvPr id="8" name="正方形/長方形 23"/>
          <p:cNvSpPr>
            <a:spLocks noChangeArrowheads="1"/>
          </p:cNvSpPr>
          <p:nvPr/>
        </p:nvSpPr>
        <p:spPr bwMode="auto">
          <a:xfrm>
            <a:off x="179512" y="5445224"/>
            <a:ext cx="8712968" cy="1292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 typeface="Wingdings" panose="05000000000000000000" pitchFamily="2" charset="2"/>
              <a:buChar char="Ø"/>
            </a:pPr>
            <a:r>
              <a:rPr lang="ja-JP" altLang="en-US" sz="1800" dirty="0" smtClean="0">
                <a:latin typeface="Meiryo UI" pitchFamily="50" charset="-128"/>
                <a:ea typeface="Meiryo UI" pitchFamily="50" charset="-128"/>
                <a:cs typeface="Meiryo UI" pitchFamily="50" charset="-128"/>
              </a:rPr>
              <a:t>広告作成の際に行っているターゲティングや掲載・提供する内容における工夫等について、行動科学の観点から開設及び事例紹介。</a:t>
            </a: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■コミュニケーション視点で考える</a:t>
            </a:r>
            <a:r>
              <a:rPr lang="en-US" altLang="ja-JP" sz="1400" dirty="0" smtClean="0">
                <a:latin typeface="Meiryo UI" pitchFamily="50" charset="-128"/>
                <a:ea typeface="Meiryo UI" pitchFamily="50" charset="-128"/>
                <a:cs typeface="Meiryo UI" pitchFamily="50" charset="-128"/>
              </a:rPr>
              <a:t>Nudge(</a:t>
            </a:r>
            <a:r>
              <a:rPr lang="ja-JP" altLang="en-US" sz="1400" dirty="0" smtClean="0">
                <a:latin typeface="Meiryo UI" pitchFamily="50" charset="-128"/>
                <a:ea typeface="Meiryo UI" pitchFamily="50" charset="-128"/>
                <a:cs typeface="Meiryo UI" pitchFamily="50" charset="-128"/>
              </a:rPr>
              <a:t>ナッジ</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とは？　■環境省ナッジによる家庭等の自発的対策推進事業について</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EBPM(</a:t>
            </a:r>
            <a:r>
              <a:rPr lang="ja-JP" altLang="en-US" sz="1400" dirty="0" smtClean="0">
                <a:latin typeface="Meiryo UI" pitchFamily="50" charset="-128"/>
                <a:ea typeface="Meiryo UI" pitchFamily="50" charset="-128"/>
                <a:cs typeface="Meiryo UI" pitchFamily="50" charset="-128"/>
              </a:rPr>
              <a:t>証拠に基づく政策立案</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と</a:t>
            </a:r>
            <a:r>
              <a:rPr lang="en-US" altLang="ja-JP" sz="1400" dirty="0" smtClean="0">
                <a:latin typeface="Meiryo UI" pitchFamily="50" charset="-128"/>
                <a:ea typeface="Meiryo UI" pitchFamily="50" charset="-128"/>
                <a:cs typeface="Meiryo UI" pitchFamily="50" charset="-128"/>
              </a:rPr>
              <a:t>Nudge</a:t>
            </a:r>
            <a:r>
              <a:rPr lang="ja-JP" altLang="en-US" sz="1400" dirty="0" smtClean="0">
                <a:latin typeface="Meiryo UI" pitchFamily="50" charset="-128"/>
                <a:ea typeface="Meiryo UI" pitchFamily="50" charset="-128"/>
                <a:cs typeface="Meiryo UI" pitchFamily="50" charset="-128"/>
              </a:rPr>
              <a:t>　　　　　　　■今日から始められる</a:t>
            </a:r>
            <a:r>
              <a:rPr lang="en-US" altLang="ja-JP" sz="1400" dirty="0">
                <a:latin typeface="Meiryo UI" pitchFamily="50" charset="-128"/>
                <a:ea typeface="Meiryo UI" pitchFamily="50" charset="-128"/>
                <a:cs typeface="Meiryo UI" pitchFamily="50" charset="-128"/>
              </a:rPr>
              <a:t>Nudge(</a:t>
            </a:r>
            <a:r>
              <a:rPr lang="ja-JP" altLang="en-US" sz="1400" dirty="0">
                <a:latin typeface="Meiryo UI" pitchFamily="50" charset="-128"/>
                <a:ea typeface="Meiryo UI" pitchFamily="50" charset="-128"/>
                <a:cs typeface="Meiryo UI" pitchFamily="50" charset="-128"/>
              </a:rPr>
              <a:t>ナッジ</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手法</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■ナッジ手法を活かしたデジタル</a:t>
            </a:r>
            <a:r>
              <a:rPr lang="ja-JP" altLang="en-US" sz="1400" dirty="0">
                <a:latin typeface="Meiryo UI" pitchFamily="50" charset="-128"/>
                <a:ea typeface="Meiryo UI" pitchFamily="50" charset="-128"/>
                <a:cs typeface="Meiryo UI" pitchFamily="50" charset="-128"/>
              </a:rPr>
              <a:t>アプローチ</a:t>
            </a:r>
            <a:endParaRPr lang="en-US" altLang="ja-JP" sz="14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2927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大阪府低炭素塾（</a:t>
            </a:r>
            <a:r>
              <a:rPr lang="en-US"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12/20</a:t>
            </a: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18</a:t>
            </a:fld>
            <a:endParaRPr kumimoji="1" lang="ja-JP" altLang="en-US" dirty="0"/>
          </a:p>
        </p:txBody>
      </p:sp>
      <p:sp>
        <p:nvSpPr>
          <p:cNvPr id="12" name="正方形/長方形 23"/>
          <p:cNvSpPr>
            <a:spLocks noChangeArrowheads="1"/>
          </p:cNvSpPr>
          <p:nvPr/>
        </p:nvSpPr>
        <p:spPr bwMode="auto">
          <a:xfrm>
            <a:off x="107504" y="476672"/>
            <a:ext cx="8569920" cy="400110"/>
          </a:xfrm>
          <a:prstGeom prst="rect">
            <a:avLst/>
          </a:prstGeom>
          <a:solidFill>
            <a:schemeClr val="accent6">
              <a:lumMod val="20000"/>
              <a:lumOff val="80000"/>
            </a:schemeClr>
          </a:solidFill>
          <a:ln w="9525">
            <a:solidFill>
              <a:srgbClr val="000000"/>
            </a:solid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容（詳　細）</a:t>
            </a:r>
            <a:endParaRPr lang="ja-JP" altLang="en-US" sz="2000" dirty="0">
              <a:latin typeface="Meiryo UI" pitchFamily="50" charset="-128"/>
              <a:ea typeface="Meiryo UI" pitchFamily="50" charset="-128"/>
              <a:cs typeface="Meiryo UI" pitchFamily="50" charset="-128"/>
            </a:endParaRPr>
          </a:p>
        </p:txBody>
      </p:sp>
      <p:sp>
        <p:nvSpPr>
          <p:cNvPr id="23" name="正方形/長方形 23"/>
          <p:cNvSpPr>
            <a:spLocks noChangeArrowheads="1"/>
          </p:cNvSpPr>
          <p:nvPr/>
        </p:nvSpPr>
        <p:spPr bwMode="auto">
          <a:xfrm>
            <a:off x="107504" y="980728"/>
            <a:ext cx="9145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2000" b="1" dirty="0" smtClean="0">
                <a:latin typeface="Meiryo UI" pitchFamily="50" charset="-128"/>
                <a:ea typeface="Meiryo UI" pitchFamily="50" charset="-128"/>
                <a:cs typeface="Meiryo UI" pitchFamily="50" charset="-128"/>
              </a:rPr>
              <a:t>【</a:t>
            </a:r>
            <a:r>
              <a:rPr lang="ja-JP" altLang="en-US" sz="2000" b="1" dirty="0" smtClean="0">
                <a:latin typeface="Meiryo UI" pitchFamily="50" charset="-128"/>
                <a:ea typeface="Meiryo UI" pitchFamily="50" charset="-128"/>
                <a:cs typeface="Meiryo UI" pitchFamily="50" charset="-128"/>
              </a:rPr>
              <a:t>グループワーク</a:t>
            </a:r>
            <a:r>
              <a:rPr lang="en-US" altLang="ja-JP" sz="2000" b="1" dirty="0" smtClean="0">
                <a:latin typeface="Meiryo UI" pitchFamily="50" charset="-128"/>
                <a:ea typeface="Meiryo UI" pitchFamily="50" charset="-128"/>
                <a:cs typeface="Meiryo UI" pitchFamily="50" charset="-128"/>
              </a:rPr>
              <a:t>】</a:t>
            </a:r>
            <a:r>
              <a:rPr lang="ja-JP" altLang="en-US" sz="2000" b="1" dirty="0" smtClean="0">
                <a:latin typeface="Meiryo UI" pitchFamily="50" charset="-128"/>
                <a:ea typeface="Meiryo UI" pitchFamily="50" charset="-128"/>
                <a:cs typeface="Meiryo UI" pitchFamily="50" charset="-128"/>
              </a:rPr>
              <a:t>　行動科学の知見を活用し、府民への省エネ・省</a:t>
            </a:r>
            <a:r>
              <a:rPr lang="en-US" altLang="ja-JP" sz="2000" b="1" dirty="0" smtClean="0">
                <a:latin typeface="Meiryo UI" pitchFamily="50" charset="-128"/>
                <a:ea typeface="Meiryo UI" pitchFamily="50" charset="-128"/>
                <a:cs typeface="Meiryo UI" pitchFamily="50" charset="-128"/>
              </a:rPr>
              <a:t>CO2</a:t>
            </a:r>
            <a:r>
              <a:rPr lang="ja-JP" altLang="en-US" sz="2000" b="1" dirty="0" smtClean="0">
                <a:latin typeface="Meiryo UI" pitchFamily="50" charset="-128"/>
                <a:ea typeface="Meiryo UI" pitchFamily="50" charset="-128"/>
                <a:cs typeface="Meiryo UI" pitchFamily="50" charset="-128"/>
              </a:rPr>
              <a:t>の</a:t>
            </a:r>
            <a:endParaRPr lang="en-US" altLang="ja-JP" sz="20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2000" b="1" dirty="0">
                <a:latin typeface="Meiryo UI" pitchFamily="50" charset="-128"/>
                <a:ea typeface="Meiryo UI" pitchFamily="50" charset="-128"/>
                <a:cs typeface="Meiryo UI" pitchFamily="50" charset="-128"/>
              </a:rPr>
              <a:t>　</a:t>
            </a:r>
            <a:r>
              <a:rPr lang="ja-JP" altLang="en-US" sz="2000" b="1" dirty="0" smtClean="0">
                <a:latin typeface="Meiryo UI" pitchFamily="50" charset="-128"/>
                <a:ea typeface="Meiryo UI" pitchFamily="50" charset="-128"/>
                <a:cs typeface="Meiryo UI" pitchFamily="50" charset="-128"/>
              </a:rPr>
              <a:t>　　　　　　　　　　 行動変容を促す（既存の取組みの改善）</a:t>
            </a:r>
            <a:r>
              <a:rPr lang="ja-JP" altLang="en-US" sz="2000" dirty="0" smtClean="0">
                <a:latin typeface="Meiryo UI" pitchFamily="50" charset="-128"/>
                <a:ea typeface="Meiryo UI" pitchFamily="50" charset="-128"/>
                <a:cs typeface="Meiryo UI" pitchFamily="50" charset="-128"/>
              </a:rPr>
              <a:t>　　　　　</a:t>
            </a:r>
            <a:endParaRPr lang="en-US" altLang="ja-JP" sz="2000" dirty="0" smtClean="0">
              <a:latin typeface="Meiryo UI" pitchFamily="50" charset="-128"/>
              <a:ea typeface="Meiryo UI" pitchFamily="50" charset="-128"/>
              <a:cs typeface="Meiryo UI" pitchFamily="50" charset="-128"/>
            </a:endParaRPr>
          </a:p>
        </p:txBody>
      </p:sp>
      <p:sp>
        <p:nvSpPr>
          <p:cNvPr id="3" name="正方形/長方形 2"/>
          <p:cNvSpPr/>
          <p:nvPr/>
        </p:nvSpPr>
        <p:spPr>
          <a:xfrm>
            <a:off x="251520" y="1700808"/>
            <a:ext cx="8640960" cy="2554545"/>
          </a:xfrm>
          <a:prstGeom prst="rect">
            <a:avLst/>
          </a:prstGeom>
          <a:ln>
            <a:solidFill>
              <a:schemeClr val="tx1"/>
            </a:solidFill>
          </a:ln>
        </p:spPr>
        <p:txBody>
          <a:bodyPr wrap="square">
            <a:spAutoFit/>
          </a:bodyPr>
          <a:lstStyle/>
          <a:p>
            <a:r>
              <a:rPr lang="ja-JP" altLang="en-US" sz="1600" dirty="0">
                <a:latin typeface="Meiryo UI" pitchFamily="50" charset="-128"/>
                <a:ea typeface="Meiryo UI" pitchFamily="50" charset="-128"/>
                <a:cs typeface="Meiryo UI" pitchFamily="50" charset="-128"/>
              </a:rPr>
              <a:t>（手　順）</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■参加者を５～６人ごとのグループに分けディスカッション</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■各自治体で、現在実施または今後実施しようとしている、啓発事業やイベント等における現状、問題点について情報共有</a:t>
            </a:r>
          </a:p>
          <a:p>
            <a:r>
              <a:rPr lang="ja-JP" altLang="en-US" sz="1600" dirty="0">
                <a:latin typeface="Meiryo UI" pitchFamily="50" charset="-128"/>
                <a:ea typeface="Meiryo UI" pitchFamily="50" charset="-128"/>
                <a:cs typeface="Meiryo UI" pitchFamily="50" charset="-128"/>
              </a:rPr>
              <a:t>■情報共有した事業等の中からディスカッションテーマを決定</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■決定したテーマについて、行動変容の阻害要素を深堀り</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■行動科学を用いた、改善のためのアプローチの方法を検討</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■効果検証の方法を検討</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■議論した結果の概要を模造紙にとりまとめ、発表</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■講師の大竹様、藤様から各グループの発表に対して講評</a:t>
            </a:r>
            <a:endParaRPr lang="en-US" altLang="ja-JP" sz="1600" dirty="0">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807" y="2618059"/>
            <a:ext cx="2075773" cy="1556830"/>
          </a:xfrm>
          <a:prstGeom prst="rect">
            <a:avLst/>
          </a:prstGeom>
        </p:spPr>
      </p:pic>
      <p:sp>
        <p:nvSpPr>
          <p:cNvPr id="9" name="正方形/長方形 23"/>
          <p:cNvSpPr>
            <a:spLocks noChangeArrowheads="1"/>
          </p:cNvSpPr>
          <p:nvPr/>
        </p:nvSpPr>
        <p:spPr bwMode="auto">
          <a:xfrm>
            <a:off x="107504" y="4437112"/>
            <a:ext cx="8569920" cy="400110"/>
          </a:xfrm>
          <a:prstGeom prst="rect">
            <a:avLst/>
          </a:prstGeom>
          <a:solidFill>
            <a:schemeClr val="accent6">
              <a:lumMod val="20000"/>
              <a:lumOff val="80000"/>
            </a:schemeClr>
          </a:solidFill>
          <a:ln w="9525">
            <a:solidFill>
              <a:srgbClr val="000000"/>
            </a:solid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○アンケート結果（感想等）</a:t>
            </a:r>
            <a:endParaRPr lang="ja-JP" altLang="en-US" sz="2000" dirty="0">
              <a:latin typeface="Meiryo UI" pitchFamily="50" charset="-128"/>
              <a:ea typeface="Meiryo UI" pitchFamily="50" charset="-128"/>
              <a:cs typeface="Meiryo UI" pitchFamily="50" charset="-128"/>
            </a:endParaRPr>
          </a:p>
        </p:txBody>
      </p:sp>
      <p:sp>
        <p:nvSpPr>
          <p:cNvPr id="10" name="正方形/長方形 23"/>
          <p:cNvSpPr>
            <a:spLocks noChangeArrowheads="1"/>
          </p:cNvSpPr>
          <p:nvPr/>
        </p:nvSpPr>
        <p:spPr bwMode="auto">
          <a:xfrm>
            <a:off x="107504" y="4899932"/>
            <a:ext cx="91450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講義</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〇行動経済学について詳しい話が聞け、どうアプローチしていくのか等のヒントになった</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〇具体的な事例が多く参考になった　　　</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〇先進的な取り組み内容が分かった</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〇ナッジの活用事例について、どの部分がナッジを活用しているか具体的に紹介いただき参考になった</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グループワーク</a:t>
            </a:r>
            <a:r>
              <a:rPr lang="en-US" altLang="ja-JP" sz="1400" dirty="0" smtClean="0">
                <a:latin typeface="Meiryo UI" pitchFamily="50" charset="-128"/>
                <a:ea typeface="Meiryo UI" pitchFamily="50" charset="-128"/>
                <a:cs typeface="Meiryo UI" pitchFamily="50" charset="-128"/>
              </a:rPr>
              <a:t>】</a:t>
            </a: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〇発表後に講師から講評をいただき、改善策などが分かりやすく良かった</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全体</a:t>
            </a:r>
            <a:r>
              <a:rPr lang="en-US" altLang="ja-JP" sz="1400" dirty="0" smtClean="0">
                <a:latin typeface="Meiryo UI" pitchFamily="50" charset="-128"/>
                <a:ea typeface="Meiryo UI" pitchFamily="50" charset="-128"/>
                <a:cs typeface="Meiryo UI" pitchFamily="50" charset="-128"/>
              </a:rPr>
              <a:t>】</a:t>
            </a: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〇施策のアイデア満載だった。</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〇新しい知識を多く得ることができ、また、その知識を日常の業務に活かすことができると感じた。</a:t>
            </a:r>
            <a:endParaRPr lang="en-US" altLang="ja-JP" sz="14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6140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564904"/>
            <a:ext cx="8712968" cy="1470025"/>
          </a:xfrm>
        </p:spPr>
        <p:txBody>
          <a:bodyPr>
            <a:normAutofit/>
          </a:bodyPr>
          <a:lstStyle/>
          <a:p>
            <a:r>
              <a:rPr lang="ja-JP" altLang="en-US" sz="3200" dirty="0"/>
              <a:t>事</a:t>
            </a:r>
            <a:r>
              <a:rPr lang="ja-JP" altLang="en-US" sz="3200" dirty="0" smtClean="0"/>
              <a:t>業者・家庭部門</a:t>
            </a:r>
            <a:r>
              <a:rPr kumimoji="1" lang="ja-JP" altLang="en-US" sz="3200" dirty="0" smtClean="0"/>
              <a:t>会議の実施状況</a:t>
            </a:r>
            <a:endParaRPr kumimoji="1" lang="ja-JP" altLang="en-US" sz="3200" dirty="0"/>
          </a:p>
        </p:txBody>
      </p:sp>
      <p:sp>
        <p:nvSpPr>
          <p:cNvPr id="4" name="スライド番号プレースホルダー 2"/>
          <p:cNvSpPr>
            <a:spLocks noGrp="1"/>
          </p:cNvSpPr>
          <p:nvPr>
            <p:ph type="sldNum" sz="quarter" idx="12"/>
          </p:nvPr>
        </p:nvSpPr>
        <p:spPr>
          <a:xfrm>
            <a:off x="6553200" y="6356350"/>
            <a:ext cx="2133600" cy="365125"/>
          </a:xfrm>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375062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461665"/>
          </a:xfrm>
          <a:prstGeom prst="rect">
            <a:avLst/>
          </a:prstGeom>
        </p:spPr>
        <p:txBody>
          <a:bodyPr wrap="square">
            <a:spAutoFit/>
          </a:bodyPr>
          <a:lstStyle/>
          <a:p>
            <a:pPr algn="just">
              <a:spcAft>
                <a:spcPts val="600"/>
              </a:spcAft>
            </a:pP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①下水熱利用に関する現地見</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学会（</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12/11</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23"/>
          <p:cNvSpPr>
            <a:spLocks noChangeArrowheads="1"/>
          </p:cNvSpPr>
          <p:nvPr/>
        </p:nvSpPr>
        <p:spPr bwMode="auto">
          <a:xfrm>
            <a:off x="251520" y="1268760"/>
            <a:ext cx="511353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○都市部でポテンシャルの大きい下水熱</a:t>
            </a:r>
            <a:endParaRPr lang="ja-JP" altLang="en-US" sz="1400" dirty="0">
              <a:latin typeface="Meiryo UI" pitchFamily="50" charset="-128"/>
              <a:ea typeface="Meiryo UI" pitchFamily="50" charset="-128"/>
              <a:cs typeface="Meiryo UI" pitchFamily="50" charset="-128"/>
            </a:endParaRPr>
          </a:p>
        </p:txBody>
      </p:sp>
      <p:sp>
        <p:nvSpPr>
          <p:cNvPr id="16" name="正方形/長方形 23"/>
          <p:cNvSpPr>
            <a:spLocks noChangeArrowheads="1"/>
          </p:cNvSpPr>
          <p:nvPr/>
        </p:nvSpPr>
        <p:spPr bwMode="auto">
          <a:xfrm>
            <a:off x="250552" y="1559694"/>
            <a:ext cx="56896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・下水道</a:t>
            </a:r>
            <a:r>
              <a:rPr lang="ja-JP" altLang="en-US" sz="1400" dirty="0">
                <a:latin typeface="Meiryo UI" pitchFamily="50" charset="-128"/>
                <a:ea typeface="Meiryo UI" pitchFamily="50" charset="-128"/>
                <a:cs typeface="Meiryo UI" pitchFamily="50" charset="-128"/>
              </a:rPr>
              <a:t>管内を流れる下水の</a:t>
            </a:r>
            <a:r>
              <a:rPr lang="ja-JP" altLang="en-US" sz="1400" dirty="0" smtClean="0">
                <a:latin typeface="Meiryo UI" pitchFamily="50" charset="-128"/>
                <a:ea typeface="Meiryo UI" pitchFamily="50" charset="-128"/>
                <a:cs typeface="Meiryo UI" pitchFamily="50" charset="-128"/>
              </a:rPr>
              <a:t>熱で</a:t>
            </a:r>
            <a:r>
              <a:rPr lang="ja-JP" altLang="en-US" sz="1400" dirty="0">
                <a:latin typeface="Meiryo UI" pitchFamily="50" charset="-128"/>
                <a:ea typeface="Meiryo UI" pitchFamily="50" charset="-128"/>
                <a:cs typeface="Meiryo UI" pitchFamily="50" charset="-128"/>
              </a:rPr>
              <a:t>、夏場は気温より冷たく、冬場は気温より暖かいことから</a:t>
            </a:r>
            <a:r>
              <a:rPr lang="ja-JP" altLang="en-US" sz="1400" dirty="0" smtClean="0">
                <a:latin typeface="Meiryo UI" pitchFamily="50" charset="-128"/>
                <a:ea typeface="Meiryo UI" pitchFamily="50" charset="-128"/>
                <a:cs typeface="Meiryo UI" pitchFamily="50" charset="-128"/>
              </a:rPr>
              <a:t>、ヒートポンプで取り出すことで空調</a:t>
            </a:r>
            <a:r>
              <a:rPr lang="ja-JP" altLang="en-US" sz="1400" dirty="0">
                <a:latin typeface="Meiryo UI" pitchFamily="50" charset="-128"/>
                <a:ea typeface="Meiryo UI" pitchFamily="50" charset="-128"/>
                <a:cs typeface="Meiryo UI" pitchFamily="50" charset="-128"/>
              </a:rPr>
              <a:t>や給湯の省エネ</a:t>
            </a:r>
            <a:r>
              <a:rPr lang="ja-JP" altLang="en-US" sz="1400" dirty="0" smtClean="0">
                <a:latin typeface="Meiryo UI" pitchFamily="50" charset="-128"/>
                <a:ea typeface="Meiryo UI" pitchFamily="50" charset="-128"/>
                <a:cs typeface="Meiryo UI" pitchFamily="50" charset="-128"/>
              </a:rPr>
              <a:t>に活用できる。</a:t>
            </a:r>
            <a:endParaRPr lang="ja-JP" altLang="en-US" sz="140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・大阪府は下水</a:t>
            </a:r>
            <a:r>
              <a:rPr lang="ja-JP" altLang="en-US" sz="1400" dirty="0">
                <a:latin typeface="Meiryo UI" pitchFamily="50" charset="-128"/>
                <a:ea typeface="Meiryo UI" pitchFamily="50" charset="-128"/>
                <a:cs typeface="Meiryo UI" pitchFamily="50" charset="-128"/>
              </a:rPr>
              <a:t>普及率が</a:t>
            </a:r>
            <a:r>
              <a:rPr lang="en-US" altLang="ja-JP" sz="1400" dirty="0">
                <a:latin typeface="Meiryo UI" pitchFamily="50" charset="-128"/>
                <a:ea typeface="Meiryo UI" pitchFamily="50" charset="-128"/>
                <a:cs typeface="Meiryo UI" pitchFamily="50" charset="-128"/>
              </a:rPr>
              <a:t>95.8</a:t>
            </a:r>
            <a:r>
              <a:rPr lang="ja-JP" altLang="en-US" sz="1400" dirty="0">
                <a:latin typeface="Meiryo UI" pitchFamily="50" charset="-128"/>
                <a:ea typeface="Meiryo UI" pitchFamily="50" charset="-128"/>
                <a:cs typeface="Meiryo UI" pitchFamily="50" charset="-128"/>
              </a:rPr>
              <a:t>％と高く、水量も多いため、全国的にみてもポテンシャルが大きい。</a:t>
            </a: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平成</a:t>
            </a:r>
            <a:r>
              <a:rPr lang="en-US" altLang="ja-JP" sz="1400" dirty="0">
                <a:latin typeface="Meiryo UI" pitchFamily="50" charset="-128"/>
                <a:ea typeface="Meiryo UI" pitchFamily="50" charset="-128"/>
                <a:cs typeface="Meiryo UI" pitchFamily="50" charset="-128"/>
              </a:rPr>
              <a:t>27</a:t>
            </a:r>
            <a:r>
              <a:rPr lang="ja-JP" altLang="en-US" sz="1400" dirty="0">
                <a:latin typeface="Meiryo UI" pitchFamily="50" charset="-128"/>
                <a:ea typeface="Meiryo UI" pitchFamily="50" charset="-128"/>
                <a:cs typeface="Meiryo UI" pitchFamily="50" charset="-128"/>
              </a:rPr>
              <a:t>年</a:t>
            </a:r>
            <a:r>
              <a:rPr lang="en-US" altLang="ja-JP" sz="1400" dirty="0">
                <a:latin typeface="Meiryo UI" pitchFamily="50" charset="-128"/>
                <a:ea typeface="Meiryo UI" pitchFamily="50" charset="-128"/>
                <a:cs typeface="Meiryo UI" pitchFamily="50" charset="-128"/>
              </a:rPr>
              <a:t>7</a:t>
            </a:r>
            <a:r>
              <a:rPr lang="ja-JP" altLang="en-US" sz="1400" dirty="0">
                <a:latin typeface="Meiryo UI" pitchFamily="50" charset="-128"/>
                <a:ea typeface="Meiryo UI" pitchFamily="50" charset="-128"/>
                <a:cs typeface="Meiryo UI" pitchFamily="50" charset="-128"/>
              </a:rPr>
              <a:t>月、下水道法の改正により、民間事業者が下水道管理者の許可を受け、熱交換器を下水道管内</a:t>
            </a:r>
            <a:r>
              <a:rPr lang="ja-JP" altLang="en-US" sz="1400" dirty="0" smtClean="0">
                <a:latin typeface="Meiryo UI" pitchFamily="50" charset="-128"/>
                <a:ea typeface="Meiryo UI" pitchFamily="50" charset="-128"/>
                <a:cs typeface="Meiryo UI" pitchFamily="50" charset="-128"/>
              </a:rPr>
              <a:t>に設置</a:t>
            </a:r>
            <a:r>
              <a:rPr lang="ja-JP" altLang="en-US" sz="1400" dirty="0">
                <a:latin typeface="Meiryo UI" pitchFamily="50" charset="-128"/>
                <a:ea typeface="Meiryo UI" pitchFamily="50" charset="-128"/>
                <a:cs typeface="Meiryo UI" pitchFamily="50" charset="-128"/>
              </a:rPr>
              <a:t>できるよう規制緩和。</a:t>
            </a:r>
          </a:p>
        </p:txBody>
      </p:sp>
      <p:sp>
        <p:nvSpPr>
          <p:cNvPr id="11" name="正方形/長方形 23"/>
          <p:cNvSpPr>
            <a:spLocks noChangeArrowheads="1"/>
          </p:cNvSpPr>
          <p:nvPr/>
        </p:nvSpPr>
        <p:spPr bwMode="auto">
          <a:xfrm>
            <a:off x="250551" y="3049215"/>
            <a:ext cx="5114505"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○下水熱利用促進に向けた府の取組み</a:t>
            </a:r>
            <a:endParaRPr lang="ja-JP" altLang="en-US" sz="1400" dirty="0">
              <a:latin typeface="Meiryo UI" pitchFamily="50" charset="-128"/>
              <a:ea typeface="Meiryo UI" pitchFamily="50" charset="-128"/>
              <a:cs typeface="Meiryo UI" pitchFamily="50" charset="-128"/>
            </a:endParaRPr>
          </a:p>
        </p:txBody>
      </p:sp>
      <p:pic>
        <p:nvPicPr>
          <p:cNvPr id="12" name="図 10"/>
          <p:cNvPicPr>
            <a:picLocks noChangeAspect="1" noChangeArrowheads="1"/>
          </p:cNvPicPr>
          <p:nvPr/>
        </p:nvPicPr>
        <p:blipFill>
          <a:blip r:embed="rId3">
            <a:extLst>
              <a:ext uri="{28A0092B-C50C-407E-A947-70E740481C1C}">
                <a14:useLocalDpi xmlns:a14="http://schemas.microsoft.com/office/drawing/2010/main" val="0"/>
              </a:ext>
            </a:extLst>
          </a:blip>
          <a:srcRect l="7413" t="15710" r="29344" b="17844"/>
          <a:stretch>
            <a:fillRect/>
          </a:stretch>
        </p:blipFill>
        <p:spPr bwMode="auto">
          <a:xfrm>
            <a:off x="6086475" y="1124744"/>
            <a:ext cx="26114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0"/>
          <p:cNvSpPr txBox="1">
            <a:spLocks noChangeArrowheads="1"/>
          </p:cNvSpPr>
          <p:nvPr/>
        </p:nvSpPr>
        <p:spPr bwMode="auto">
          <a:xfrm>
            <a:off x="6364288" y="2791619"/>
            <a:ext cx="2765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itchFamily="50" charset="-128"/>
                <a:ea typeface="Meiryo UI" pitchFamily="50" charset="-128"/>
                <a:cs typeface="Meiryo UI" pitchFamily="50" charset="-128"/>
              </a:rPr>
              <a:t>気温と下水熱の温度差イメージ</a:t>
            </a:r>
          </a:p>
        </p:txBody>
      </p:sp>
      <p:sp>
        <p:nvSpPr>
          <p:cNvPr id="21" name="正方形/長方形 23"/>
          <p:cNvSpPr>
            <a:spLocks noChangeArrowheads="1"/>
          </p:cNvSpPr>
          <p:nvPr/>
        </p:nvSpPr>
        <p:spPr bwMode="auto">
          <a:xfrm>
            <a:off x="250552" y="3506607"/>
            <a:ext cx="856992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3</a:t>
            </a:r>
            <a:r>
              <a:rPr lang="ja-JP" altLang="en-US" sz="1400" dirty="0" smtClean="0">
                <a:latin typeface="Meiryo UI" pitchFamily="50" charset="-128"/>
                <a:ea typeface="Meiryo UI" pitchFamily="50" charset="-128"/>
                <a:cs typeface="Meiryo UI" pitchFamily="50" charset="-128"/>
              </a:rPr>
              <a:t>月に、大阪府</a:t>
            </a:r>
            <a:r>
              <a:rPr lang="ja-JP" altLang="en-US" sz="1400" dirty="0">
                <a:latin typeface="Meiryo UI" pitchFamily="50" charset="-128"/>
                <a:ea typeface="Meiryo UI" pitchFamily="50" charset="-128"/>
                <a:cs typeface="Meiryo UI" pitchFamily="50" charset="-128"/>
              </a:rPr>
              <a:t>流域下水道の管理に関する条例及び施行</a:t>
            </a:r>
            <a:r>
              <a:rPr lang="ja-JP" altLang="en-US" sz="1400" dirty="0" smtClean="0">
                <a:latin typeface="Meiryo UI" pitchFamily="50" charset="-128"/>
                <a:ea typeface="Meiryo UI" pitchFamily="50" charset="-128"/>
                <a:cs typeface="Meiryo UI" pitchFamily="50" charset="-128"/>
              </a:rPr>
              <a:t>規則を改正</a:t>
            </a:r>
            <a:r>
              <a:rPr lang="ja-JP" altLang="en-US" sz="1400" dirty="0">
                <a:latin typeface="Meiryo UI" pitchFamily="50" charset="-128"/>
                <a:ea typeface="Meiryo UI" pitchFamily="50" charset="-128"/>
                <a:cs typeface="Meiryo UI" pitchFamily="50" charset="-128"/>
              </a:rPr>
              <a:t>し</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流域下</a:t>
            </a:r>
            <a:r>
              <a:rPr lang="ja-JP" altLang="en-US" sz="1400" dirty="0">
                <a:latin typeface="Meiryo UI" pitchFamily="50" charset="-128"/>
                <a:ea typeface="Meiryo UI" pitchFamily="50" charset="-128"/>
                <a:cs typeface="Meiryo UI" pitchFamily="50" charset="-128"/>
              </a:rPr>
              <a:t>水道において</a:t>
            </a:r>
            <a:r>
              <a:rPr lang="ja-JP" altLang="en-US" sz="1400" dirty="0" smtClean="0">
                <a:latin typeface="Meiryo UI" pitchFamily="50" charset="-128"/>
                <a:ea typeface="Meiryo UI" pitchFamily="50" charset="-128"/>
                <a:cs typeface="Meiryo UI" pitchFamily="50" charset="-128"/>
              </a:rPr>
              <a:t>民間事</a:t>
            </a:r>
            <a:r>
              <a:rPr lang="ja-JP" altLang="en-US" sz="1400" dirty="0">
                <a:latin typeface="Meiryo UI" pitchFamily="50" charset="-128"/>
                <a:ea typeface="Meiryo UI" pitchFamily="50" charset="-128"/>
                <a:cs typeface="Meiryo UI" pitchFamily="50" charset="-128"/>
              </a:rPr>
              <a:t>業者が下水熱を利用するために必要となる手続き</a:t>
            </a:r>
            <a:r>
              <a:rPr lang="ja-JP" altLang="en-US" sz="1400" dirty="0" smtClean="0">
                <a:latin typeface="Meiryo UI" pitchFamily="50" charset="-128"/>
                <a:ea typeface="Meiryo UI" pitchFamily="50" charset="-128"/>
                <a:cs typeface="Meiryo UI" pitchFamily="50" charset="-128"/>
              </a:rPr>
              <a:t>を規定。</a:t>
            </a:r>
            <a:endParaRPr lang="en-US" altLang="ja-JP" sz="1400" dirty="0" smtClean="0">
              <a:latin typeface="Meiryo UI" pitchFamily="50" charset="-128"/>
              <a:ea typeface="Meiryo UI" pitchFamily="50" charset="-128"/>
              <a:cs typeface="Meiryo UI" pitchFamily="50" charset="-128"/>
            </a:endParaRPr>
          </a:p>
        </p:txBody>
      </p:sp>
      <p:sp>
        <p:nvSpPr>
          <p:cNvPr id="22" name="テキスト ボックス 21"/>
          <p:cNvSpPr txBox="1"/>
          <p:nvPr/>
        </p:nvSpPr>
        <p:spPr>
          <a:xfrm>
            <a:off x="278723" y="3429000"/>
            <a:ext cx="902811" cy="307777"/>
          </a:xfrm>
          <a:prstGeom prst="rect">
            <a:avLst/>
          </a:prstGeom>
          <a:solidFill>
            <a:schemeClr val="accent3">
              <a:lumMod val="60000"/>
              <a:lumOff val="40000"/>
            </a:schemeClr>
          </a:solid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条例改正</a:t>
            </a:r>
            <a:endParaRPr kumimoji="1" lang="en-US" altLang="ja-JP" sz="14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78723" y="4297534"/>
            <a:ext cx="2427268" cy="307777"/>
          </a:xfrm>
          <a:prstGeom prst="rect">
            <a:avLst/>
          </a:prstGeom>
          <a:solidFill>
            <a:schemeClr val="accent3">
              <a:lumMod val="60000"/>
              <a:lumOff val="40000"/>
            </a:schemeClr>
          </a:solid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ポテンシャルマップの作成・公表</a:t>
            </a:r>
            <a:endParaRPr kumimoji="1" lang="en-US" altLang="ja-JP" sz="1400" b="1" dirty="0" smtClean="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435" y="3429000"/>
            <a:ext cx="2290045" cy="3239705"/>
          </a:xfrm>
          <a:prstGeom prst="rect">
            <a:avLst/>
          </a:prstGeom>
        </p:spPr>
      </p:pic>
      <p:sp>
        <p:nvSpPr>
          <p:cNvPr id="25" name="正方形/長方形 23"/>
          <p:cNvSpPr>
            <a:spLocks noChangeArrowheads="1"/>
          </p:cNvSpPr>
          <p:nvPr/>
        </p:nvSpPr>
        <p:spPr bwMode="auto">
          <a:xfrm>
            <a:off x="242235" y="4581128"/>
            <a:ext cx="6122053"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・下水道部局と連携し、下水熱</a:t>
            </a:r>
            <a:r>
              <a:rPr lang="ja-JP" altLang="en-US" sz="1400" dirty="0">
                <a:latin typeface="Meiryo UI" pitchFamily="50" charset="-128"/>
                <a:ea typeface="Meiryo UI" pitchFamily="50" charset="-128"/>
                <a:cs typeface="Meiryo UI" pitchFamily="50" charset="-128"/>
              </a:rPr>
              <a:t>ポテンシャルマップ（下水熱の賦存量や存在位置を</a:t>
            </a:r>
            <a:r>
              <a:rPr lang="ja-JP" altLang="en-US" sz="1400" dirty="0" smtClean="0">
                <a:latin typeface="Meiryo UI" pitchFamily="50" charset="-128"/>
                <a:ea typeface="Meiryo UI" pitchFamily="50" charset="-128"/>
                <a:cs typeface="Meiryo UI" pitchFamily="50" charset="-128"/>
              </a:rPr>
              <a:t>容易</a:t>
            </a:r>
            <a:r>
              <a:rPr lang="ja-JP" altLang="en-US" sz="1400" dirty="0">
                <a:latin typeface="Meiryo UI" pitchFamily="50" charset="-128"/>
                <a:ea typeface="Meiryo UI" pitchFamily="50" charset="-128"/>
                <a:cs typeface="Meiryo UI" pitchFamily="50" charset="-128"/>
              </a:rPr>
              <a:t>に</a:t>
            </a:r>
            <a:r>
              <a:rPr lang="ja-JP" altLang="en-US" sz="1400" dirty="0" smtClean="0">
                <a:latin typeface="Meiryo UI" pitchFamily="50" charset="-128"/>
                <a:ea typeface="Meiryo UI" pitchFamily="50" charset="-128"/>
                <a:cs typeface="Meiryo UI" pitchFamily="50" charset="-128"/>
              </a:rPr>
              <a:t>把握</a:t>
            </a:r>
            <a:r>
              <a:rPr lang="ja-JP" altLang="en-US" sz="1400" dirty="0">
                <a:latin typeface="Meiryo UI" pitchFamily="50" charset="-128"/>
                <a:ea typeface="Meiryo UI" pitchFamily="50" charset="-128"/>
                <a:cs typeface="Meiryo UI" pitchFamily="50" charset="-128"/>
              </a:rPr>
              <a:t>できる地図情報）を作成</a:t>
            </a:r>
            <a:r>
              <a:rPr lang="ja-JP" altLang="en-US" sz="1400" dirty="0" smtClean="0">
                <a:latin typeface="Meiryo UI" pitchFamily="50" charset="-128"/>
                <a:ea typeface="Meiryo UI" pitchFamily="50" charset="-128"/>
                <a:cs typeface="Meiryo UI" pitchFamily="50" charset="-128"/>
              </a:rPr>
              <a:t>し、平成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4</a:t>
            </a:r>
            <a:r>
              <a:rPr lang="ja-JP" altLang="en-US" sz="1400" dirty="0" smtClean="0">
                <a:latin typeface="Meiryo UI" pitchFamily="50" charset="-128"/>
                <a:ea typeface="Meiryo UI" pitchFamily="50" charset="-128"/>
                <a:cs typeface="Meiryo UI" pitchFamily="50" charset="-128"/>
              </a:rPr>
              <a:t>月にホームページで公表。</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・マップ公開に</a:t>
            </a:r>
            <a:r>
              <a:rPr lang="ja-JP" altLang="en-US" sz="1400" dirty="0">
                <a:latin typeface="Meiryo UI" pitchFamily="50" charset="-128"/>
                <a:ea typeface="Meiryo UI" pitchFamily="50" charset="-128"/>
                <a:cs typeface="Meiryo UI" pitchFamily="50" charset="-128"/>
              </a:rPr>
              <a:t>より、まちづくりの構想段階や、民間事業者による空調、給湯設備改修にあわせた下水熱利用の検討が</a:t>
            </a:r>
            <a:r>
              <a:rPr lang="ja-JP" altLang="en-US" sz="1400" dirty="0" smtClean="0">
                <a:latin typeface="Meiryo UI" pitchFamily="50" charset="-128"/>
                <a:ea typeface="Meiryo UI" pitchFamily="50" charset="-128"/>
                <a:cs typeface="Meiryo UI" pitchFamily="50" charset="-128"/>
              </a:rPr>
              <a:t>可能に</a:t>
            </a:r>
            <a:endParaRPr lang="en-US" altLang="ja-JP" sz="1400" dirty="0" smtClean="0">
              <a:latin typeface="Meiryo UI" pitchFamily="50" charset="-128"/>
              <a:ea typeface="Meiryo UI" pitchFamily="50" charset="-128"/>
              <a:cs typeface="Meiryo UI" pitchFamily="50" charset="-128"/>
            </a:endParaRPr>
          </a:p>
        </p:txBody>
      </p:sp>
      <p:sp>
        <p:nvSpPr>
          <p:cNvPr id="26" name="正方形/長方形 23"/>
          <p:cNvSpPr>
            <a:spLocks noChangeArrowheads="1"/>
          </p:cNvSpPr>
          <p:nvPr/>
        </p:nvSpPr>
        <p:spPr bwMode="auto">
          <a:xfrm>
            <a:off x="242235" y="5498648"/>
            <a:ext cx="612205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7313" indent="-87313" eaLnBrk="1" hangingPunct="1">
              <a:spcBef>
                <a:spcPct val="0"/>
              </a:spcBef>
              <a:buFontTx/>
              <a:buNone/>
            </a:pPr>
            <a:r>
              <a:rPr lang="ja-JP" altLang="en-US" sz="1400" b="1" dirty="0" smtClean="0">
                <a:solidFill>
                  <a:srgbClr val="FF0000"/>
                </a:solidFill>
                <a:latin typeface="Meiryo UI" pitchFamily="50" charset="-128"/>
                <a:ea typeface="Meiryo UI" pitchFamily="50" charset="-128"/>
                <a:cs typeface="Meiryo UI" pitchFamily="50" charset="-128"/>
              </a:rPr>
              <a:t>⇒さらなる普及促進に向け、</a:t>
            </a:r>
            <a:r>
              <a:rPr lang="ja-JP" altLang="en-US" sz="1400" b="1" dirty="0">
                <a:solidFill>
                  <a:srgbClr val="FF0000"/>
                </a:solidFill>
                <a:latin typeface="Meiryo UI" pitchFamily="50" charset="-128"/>
                <a:ea typeface="Meiryo UI" pitchFamily="50" charset="-128"/>
                <a:cs typeface="Meiryo UI" pitchFamily="50" charset="-128"/>
              </a:rPr>
              <a:t>ホテル、百貨店、病院など熱需要の多い業界団体や事業者に対し、下水熱の利用を働きかけるとともに、デベロッパーやゼネコンなどにも</a:t>
            </a:r>
            <a:r>
              <a:rPr lang="ja-JP" altLang="en-US" sz="1400" b="1" dirty="0" smtClean="0">
                <a:solidFill>
                  <a:srgbClr val="FF0000"/>
                </a:solidFill>
                <a:latin typeface="Meiryo UI" pitchFamily="50" charset="-128"/>
                <a:ea typeface="Meiryo UI" pitchFamily="50" charset="-128"/>
                <a:cs typeface="Meiryo UI" pitchFamily="50" charset="-128"/>
              </a:rPr>
              <a:t>周知</a:t>
            </a:r>
            <a:r>
              <a:rPr lang="ja-JP" altLang="en-US" sz="1400" b="1" dirty="0">
                <a:solidFill>
                  <a:srgbClr val="FF0000"/>
                </a:solidFill>
                <a:latin typeface="Meiryo UI" pitchFamily="50" charset="-128"/>
                <a:ea typeface="Meiryo UI" pitchFamily="50" charset="-128"/>
                <a:cs typeface="Meiryo UI" pitchFamily="50" charset="-128"/>
              </a:rPr>
              <a:t>する</a:t>
            </a:r>
            <a:r>
              <a:rPr lang="ja-JP" altLang="en-US" sz="1400" b="1" dirty="0" smtClean="0">
                <a:solidFill>
                  <a:srgbClr val="FF0000"/>
                </a:solidFill>
                <a:latin typeface="Meiryo UI" pitchFamily="50" charset="-128"/>
                <a:ea typeface="Meiryo UI" pitchFamily="50" charset="-128"/>
                <a:cs typeface="Meiryo UI" pitchFamily="50" charset="-128"/>
              </a:rPr>
              <a:t>ために本協議会を開催</a:t>
            </a:r>
            <a:endParaRPr lang="en-US" altLang="ja-JP" sz="1400" b="1" dirty="0" smtClean="0">
              <a:solidFill>
                <a:srgbClr val="FF000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6830888" y="6520259"/>
            <a:ext cx="2133600" cy="365125"/>
          </a:xfrm>
        </p:spPr>
        <p:txBody>
          <a:bodyPr/>
          <a:lstStyle/>
          <a:p>
            <a:fld id="{098692E4-5861-42F1-9CBA-65BC7EBD1D39}" type="slidenum">
              <a:rPr kumimoji="1" lang="ja-JP" altLang="en-US" smtClean="0"/>
              <a:t>3</a:t>
            </a:fld>
            <a:endParaRPr kumimoji="1" lang="ja-JP" altLang="en-US" dirty="0"/>
          </a:p>
        </p:txBody>
      </p:sp>
      <p:sp>
        <p:nvSpPr>
          <p:cNvPr id="18" name="正方形/長方形 17"/>
          <p:cNvSpPr/>
          <p:nvPr/>
        </p:nvSpPr>
        <p:spPr>
          <a:xfrm>
            <a:off x="-36512" y="899428"/>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これまでの経過</a:t>
            </a:r>
            <a:r>
              <a:rPr lang="en-US" altLang="ja-JP"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以下、平成</a:t>
            </a:r>
            <a:r>
              <a:rPr lang="en-US" altLang="ja-JP" sz="1600" b="1" kern="1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年度協議会資料</a:t>
            </a:r>
            <a:r>
              <a:rPr lang="ja-JP" altLang="en-US" sz="1600" b="1" kern="100" dirty="0">
                <a:latin typeface="Meiryo UI" panose="020B0604030504040204" pitchFamily="50" charset="-128"/>
                <a:ea typeface="Meiryo UI" panose="020B0604030504040204" pitchFamily="50" charset="-128"/>
                <a:cs typeface="Meiryo UI" panose="020B0604030504040204" pitchFamily="50" charset="-128"/>
              </a:rPr>
              <a:t>引用</a:t>
            </a:r>
          </a:p>
        </p:txBody>
      </p:sp>
      <p:sp>
        <p:nvSpPr>
          <p:cNvPr id="19" name="正方形/長方形 18"/>
          <p:cNvSpPr/>
          <p:nvPr/>
        </p:nvSpPr>
        <p:spPr>
          <a:xfrm>
            <a:off x="-36512" y="6165304"/>
            <a:ext cx="8928992" cy="723275"/>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kern="1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kern="1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kern="1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年度の事業者部門会議で下水熱の事例紹介、意見交換を実施</a:t>
            </a:r>
            <a:endParaRPr lang="en-US" altLang="ja-JP" b="1" kern="1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altLang="en-US" b="1" kern="1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　　⇒今年度、現地見学会を実施</a:t>
            </a:r>
            <a:endParaRPr lang="ja-JP" altLang="en-US" b="1" kern="100"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565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461665"/>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下水熱利用に関する現地見学会（</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12/11</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23"/>
          <p:cNvSpPr>
            <a:spLocks noChangeArrowheads="1"/>
          </p:cNvSpPr>
          <p:nvPr/>
        </p:nvSpPr>
        <p:spPr bwMode="auto">
          <a:xfrm>
            <a:off x="250552" y="1412776"/>
            <a:ext cx="856992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800" b="1" dirty="0" smtClean="0">
                <a:latin typeface="Meiryo UI" pitchFamily="50" charset="-128"/>
                <a:ea typeface="Meiryo UI" pitchFamily="50" charset="-128"/>
                <a:cs typeface="Meiryo UI" pitchFamily="50" charset="-128"/>
              </a:rPr>
              <a:t>【</a:t>
            </a:r>
            <a:r>
              <a:rPr lang="ja-JP" altLang="en-US" sz="1800" b="1" dirty="0" smtClean="0">
                <a:latin typeface="Meiryo UI" pitchFamily="50" charset="-128"/>
                <a:ea typeface="Meiryo UI" pitchFamily="50" charset="-128"/>
                <a:cs typeface="Meiryo UI" pitchFamily="50" charset="-128"/>
              </a:rPr>
              <a:t>目的</a:t>
            </a:r>
            <a:r>
              <a:rPr lang="en-US" altLang="ja-JP" sz="1800" b="1" dirty="0" smtClean="0">
                <a:latin typeface="Meiryo UI" pitchFamily="50" charset="-128"/>
                <a:ea typeface="Meiryo UI" pitchFamily="50" charset="-128"/>
                <a:cs typeface="Meiryo UI" pitchFamily="50" charset="-128"/>
              </a:rPr>
              <a:t>】</a:t>
            </a:r>
          </a:p>
          <a:p>
            <a:pPr marL="447675" indent="-447675" eaLnBrk="1" hangingPunct="1">
              <a:spcBef>
                <a:spcPct val="0"/>
              </a:spcBef>
              <a:buFontTx/>
              <a:buNone/>
            </a:pPr>
            <a:r>
              <a:rPr lang="ja-JP" altLang="en-US" sz="1800" b="1" dirty="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主</a:t>
            </a:r>
            <a:r>
              <a:rPr lang="ja-JP" altLang="en-US" sz="1800" dirty="0">
                <a:latin typeface="Meiryo UI" pitchFamily="50" charset="-128"/>
                <a:ea typeface="Meiryo UI" pitchFamily="50" charset="-128"/>
                <a:cs typeface="Meiryo UI" pitchFamily="50" charset="-128"/>
              </a:rPr>
              <a:t>にエネルギー利用の多い業界に向け、下水熱・地中熱利用の有用性を紹介するとともに、建設関係企業も含めて意見交換を行ない、実際の利用にあたっての課題を引き出し、今後の再生可能エネルギー熱利用の促進策を検討</a:t>
            </a:r>
            <a:r>
              <a:rPr lang="ja-JP" altLang="en-US" sz="1800" dirty="0" smtClean="0">
                <a:latin typeface="Meiryo UI" pitchFamily="50" charset="-128"/>
                <a:ea typeface="Meiryo UI" pitchFamily="50" charset="-128"/>
                <a:cs typeface="Meiryo UI" pitchFamily="50" charset="-128"/>
              </a:rPr>
              <a:t>する。</a:t>
            </a: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dirty="0" smtClean="0">
                <a:latin typeface="Meiryo UI" pitchFamily="50" charset="-128"/>
                <a:ea typeface="Meiryo UI" pitchFamily="50" charset="-128"/>
                <a:cs typeface="Meiryo UI" pitchFamily="50" charset="-128"/>
              </a:rPr>
              <a:t>　　　　今回、都市部</a:t>
            </a:r>
            <a:r>
              <a:rPr lang="ja-JP" altLang="en-US" sz="1800" dirty="0">
                <a:latin typeface="Meiryo UI" pitchFamily="50" charset="-128"/>
                <a:ea typeface="Meiryo UI" pitchFamily="50" charset="-128"/>
                <a:cs typeface="Meiryo UI" pitchFamily="50" charset="-128"/>
              </a:rPr>
              <a:t>で有用な再生可能エネルギー熱である下水熱利用を</a:t>
            </a:r>
            <a:r>
              <a:rPr lang="ja-JP" altLang="en-US" sz="1800" dirty="0" smtClean="0">
                <a:latin typeface="Meiryo UI" pitchFamily="50" charset="-128"/>
                <a:ea typeface="Meiryo UI" pitchFamily="50" charset="-128"/>
                <a:cs typeface="Meiryo UI" pitchFamily="50" charset="-128"/>
              </a:rPr>
              <a:t>促進のため、現地見学会を開催。</a:t>
            </a: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ja-JP" altLang="en-US" sz="1800" dirty="0">
              <a:latin typeface="Meiryo UI" pitchFamily="50" charset="-128"/>
              <a:ea typeface="Meiryo UI" pitchFamily="50" charset="-128"/>
              <a:cs typeface="Meiryo UI" pitchFamily="50" charset="-128"/>
            </a:endParaRPr>
          </a:p>
        </p:txBody>
      </p:sp>
      <p:sp>
        <p:nvSpPr>
          <p:cNvPr id="25" name="正方形/長方形 23"/>
          <p:cNvSpPr>
            <a:spLocks noChangeArrowheads="1"/>
          </p:cNvSpPr>
          <p:nvPr/>
        </p:nvSpPr>
        <p:spPr bwMode="auto">
          <a:xfrm>
            <a:off x="250552" y="3284984"/>
            <a:ext cx="8569920" cy="3416320"/>
          </a:xfrm>
          <a:prstGeom prst="rect">
            <a:avLst/>
          </a:prstGeom>
          <a:no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800" b="1" dirty="0" smtClean="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参加者</a:t>
            </a:r>
            <a:r>
              <a:rPr lang="en-US" altLang="ja-JP" sz="1800" b="1" dirty="0" smtClean="0">
                <a:latin typeface="Meiryo UI" pitchFamily="50" charset="-128"/>
                <a:ea typeface="Meiryo UI" pitchFamily="50" charset="-128"/>
                <a:cs typeface="Meiryo UI" pitchFamily="50" charset="-128"/>
              </a:rPr>
              <a:t>】</a:t>
            </a:r>
            <a:endParaRPr lang="en-US" altLang="ja-JP" sz="1800" b="1"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b="1" dirty="0" smtClean="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協議会の構成メンバーのうちエネルギー供給事業者に加え、以下の関係事業者にご参加いただいた</a:t>
            </a:r>
            <a:endParaRPr lang="en-US" altLang="ja-JP" sz="1800" dirty="0" smtClean="0">
              <a:latin typeface="Meiryo UI" pitchFamily="50" charset="-128"/>
              <a:ea typeface="Meiryo UI" pitchFamily="50" charset="-128"/>
              <a:cs typeface="Meiryo UI" pitchFamily="50" charset="-128"/>
            </a:endParaRPr>
          </a:p>
          <a:p>
            <a:pPr marL="447675" indent="-447675" eaLnBrk="1" hangingPunct="1">
              <a:lnSpc>
                <a:spcPts val="1600"/>
              </a:lnSpc>
              <a:spcBef>
                <a:spcPct val="0"/>
              </a:spcBef>
              <a:buFontTx/>
              <a:buNone/>
            </a:pP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b="1" dirty="0" smtClean="0">
                <a:latin typeface="Meiryo UI" pitchFamily="50" charset="-128"/>
                <a:ea typeface="Meiryo UI" pitchFamily="50" charset="-128"/>
                <a:cs typeface="Meiryo UI" pitchFamily="50" charset="-128"/>
              </a:rPr>
              <a:t>（エネルギー需要の大きい業界団体）</a:t>
            </a:r>
            <a:endParaRPr lang="en-US" altLang="ja-JP" sz="18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dirty="0" smtClean="0">
                <a:latin typeface="Meiryo UI" pitchFamily="50" charset="-128"/>
                <a:ea typeface="Meiryo UI" pitchFamily="50" charset="-128"/>
                <a:cs typeface="Meiryo UI" pitchFamily="50" charset="-128"/>
              </a:rPr>
              <a:t>　　　日本ホテル協会、大阪ビルディング協会</a:t>
            </a:r>
          </a:p>
          <a:p>
            <a:pPr marL="447675" indent="-447675" eaLnBrk="1" hangingPunct="1">
              <a:spcBef>
                <a:spcPct val="0"/>
              </a:spcBef>
              <a:buFontTx/>
              <a:buNone/>
            </a:pPr>
            <a:r>
              <a:rPr lang="ja-JP" altLang="en-US" sz="1800" b="1" dirty="0" smtClean="0">
                <a:latin typeface="Meiryo UI" pitchFamily="50" charset="-128"/>
                <a:ea typeface="Meiryo UI" pitchFamily="50" charset="-128"/>
                <a:cs typeface="Meiryo UI" pitchFamily="50" charset="-128"/>
              </a:rPr>
              <a:t>（建設関係事業者）</a:t>
            </a:r>
            <a:endParaRPr lang="en-US" altLang="ja-JP" sz="18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　　</a:t>
            </a:r>
            <a:r>
              <a:rPr lang="ja-JP" altLang="en-US" sz="1800" dirty="0">
                <a:latin typeface="Meiryo UI" pitchFamily="50" charset="-128"/>
                <a:ea typeface="Meiryo UI" pitchFamily="50" charset="-128"/>
                <a:cs typeface="Meiryo UI" pitchFamily="50" charset="-128"/>
              </a:rPr>
              <a:t>中央復建コンサルタンツ株式</a:t>
            </a:r>
            <a:r>
              <a:rPr lang="ja-JP" altLang="en-US" sz="1800" dirty="0" smtClean="0">
                <a:latin typeface="Meiryo UI" pitchFamily="50" charset="-128"/>
                <a:ea typeface="Meiryo UI" pitchFamily="50" charset="-128"/>
                <a:cs typeface="Meiryo UI" pitchFamily="50" charset="-128"/>
              </a:rPr>
              <a:t>会社、株式</a:t>
            </a:r>
            <a:r>
              <a:rPr lang="ja-JP" altLang="en-US" sz="1800" dirty="0">
                <a:latin typeface="Meiryo UI" pitchFamily="50" charset="-128"/>
                <a:ea typeface="Meiryo UI" pitchFamily="50" charset="-128"/>
                <a:cs typeface="Meiryo UI" pitchFamily="50" charset="-128"/>
              </a:rPr>
              <a:t>会社日水</a:t>
            </a:r>
            <a:r>
              <a:rPr lang="ja-JP" altLang="en-US" sz="1800" dirty="0" smtClean="0">
                <a:latin typeface="Meiryo UI" pitchFamily="50" charset="-128"/>
                <a:ea typeface="Meiryo UI" pitchFamily="50" charset="-128"/>
                <a:cs typeface="Meiryo UI" pitchFamily="50" charset="-128"/>
              </a:rPr>
              <a:t>コン、株式</a:t>
            </a:r>
            <a:r>
              <a:rPr lang="ja-JP" altLang="en-US" sz="1800" dirty="0">
                <a:latin typeface="Meiryo UI" pitchFamily="50" charset="-128"/>
                <a:ea typeface="Meiryo UI" pitchFamily="50" charset="-128"/>
                <a:cs typeface="Meiryo UI" pitchFamily="50" charset="-128"/>
              </a:rPr>
              <a:t>会社</a:t>
            </a:r>
            <a:r>
              <a:rPr lang="ja-JP" altLang="en-US" sz="1800" dirty="0" smtClean="0">
                <a:latin typeface="Meiryo UI" pitchFamily="50" charset="-128"/>
                <a:ea typeface="Meiryo UI" pitchFamily="50" charset="-128"/>
                <a:cs typeface="Meiryo UI" pitchFamily="50" charset="-128"/>
              </a:rPr>
              <a:t>ニュージェック</a:t>
            </a:r>
            <a:endParaRPr lang="en-US" altLang="zh-TW"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b="1" dirty="0" smtClean="0">
                <a:latin typeface="Meiryo UI" pitchFamily="50" charset="-128"/>
                <a:ea typeface="Meiryo UI" pitchFamily="50" charset="-128"/>
                <a:cs typeface="Meiryo UI" pitchFamily="50" charset="-128"/>
              </a:rPr>
              <a:t>（エネルギー</a:t>
            </a:r>
            <a:r>
              <a:rPr lang="ja-JP" altLang="en-US" sz="1800" b="1" dirty="0">
                <a:latin typeface="Meiryo UI" pitchFamily="50" charset="-128"/>
                <a:ea typeface="Meiryo UI" pitchFamily="50" charset="-128"/>
                <a:cs typeface="Meiryo UI" pitchFamily="50" charset="-128"/>
              </a:rPr>
              <a:t>供給事業者）</a:t>
            </a:r>
            <a:endParaRPr lang="en-US" altLang="ja-JP" sz="18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　　</a:t>
            </a:r>
            <a:r>
              <a:rPr lang="ja-JP" altLang="en-US" sz="1800" dirty="0">
                <a:latin typeface="Meiryo UI" pitchFamily="50" charset="-128"/>
                <a:ea typeface="Meiryo UI" pitchFamily="50" charset="-128"/>
                <a:cs typeface="Meiryo UI" pitchFamily="50" charset="-128"/>
              </a:rPr>
              <a:t>関西電力株式会社、大阪ガス株式</a:t>
            </a:r>
            <a:r>
              <a:rPr lang="ja-JP" altLang="en-US" sz="1800" dirty="0" smtClean="0">
                <a:latin typeface="Meiryo UI" pitchFamily="50" charset="-128"/>
                <a:ea typeface="Meiryo UI" pitchFamily="50" charset="-128"/>
                <a:cs typeface="Meiryo UI" pitchFamily="50" charset="-128"/>
              </a:rPr>
              <a:t>会社</a:t>
            </a:r>
            <a:endParaRPr lang="en-US" altLang="ja-JP" sz="18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b="1" dirty="0" smtClean="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自治体</a:t>
            </a:r>
            <a:r>
              <a:rPr lang="ja-JP" altLang="en-US" sz="1800" b="1" dirty="0" smtClean="0">
                <a:latin typeface="Meiryo UI" pitchFamily="50" charset="-128"/>
                <a:ea typeface="Meiryo UI" pitchFamily="50" charset="-128"/>
                <a:cs typeface="Meiryo UI" pitchFamily="50" charset="-128"/>
              </a:rPr>
              <a:t>）</a:t>
            </a:r>
            <a:endParaRPr lang="en-US" altLang="ja-JP" sz="1800" b="1"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8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大阪市、堺市</a:t>
            </a:r>
            <a:endParaRPr lang="en-US" altLang="ja-JP" sz="1800" dirty="0">
              <a:latin typeface="Meiryo UI" pitchFamily="50" charset="-128"/>
              <a:ea typeface="Meiryo UI" pitchFamily="50" charset="-128"/>
              <a:cs typeface="Meiryo UI" pitchFamily="50" charset="-128"/>
            </a:endParaRPr>
          </a:p>
        </p:txBody>
      </p:sp>
      <p:sp>
        <p:nvSpPr>
          <p:cNvPr id="9" name="正方形/長方形 23"/>
          <p:cNvSpPr>
            <a:spLocks noChangeArrowheads="1"/>
          </p:cNvSpPr>
          <p:nvPr/>
        </p:nvSpPr>
        <p:spPr bwMode="auto">
          <a:xfrm>
            <a:off x="250552" y="940658"/>
            <a:ext cx="856992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○会議の目的・概要</a:t>
            </a:r>
            <a:endParaRPr lang="ja-JP" altLang="en-US" sz="20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4</a:t>
            </a:fld>
            <a:endParaRPr kumimoji="1" lang="ja-JP" altLang="en-US"/>
          </a:p>
        </p:txBody>
      </p:sp>
    </p:spTree>
    <p:extLst>
      <p:ext uri="{BB962C8B-B14F-4D97-AF65-F5344CB8AC3E}">
        <p14:creationId xmlns:p14="http://schemas.microsoft.com/office/powerpoint/2010/main" val="317156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3"/>
          <p:cNvSpPr>
            <a:spLocks noChangeArrowheads="1"/>
          </p:cNvSpPr>
          <p:nvPr/>
        </p:nvSpPr>
        <p:spPr bwMode="auto">
          <a:xfrm>
            <a:off x="250552" y="902431"/>
            <a:ext cx="856992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a:t>
            </a:r>
            <a:endParaRPr lang="ja-JP" altLang="en-US" sz="2000" dirty="0">
              <a:latin typeface="Meiryo UI" pitchFamily="50" charset="-128"/>
              <a:ea typeface="Meiryo UI" pitchFamily="50" charset="-128"/>
              <a:cs typeface="Meiryo UI" pitchFamily="50" charset="-128"/>
            </a:endParaRPr>
          </a:p>
        </p:txBody>
      </p:sp>
      <p:sp>
        <p:nvSpPr>
          <p:cNvPr id="3" name="正方形/長方形 2"/>
          <p:cNvSpPr/>
          <p:nvPr/>
        </p:nvSpPr>
        <p:spPr>
          <a:xfrm>
            <a:off x="250552" y="1426379"/>
            <a:ext cx="8670405" cy="5355312"/>
          </a:xfrm>
          <a:prstGeom prst="rect">
            <a:avLst/>
          </a:prstGeom>
        </p:spPr>
        <p:txBody>
          <a:bodyPr wrap="square">
            <a:spAutoFit/>
          </a:bodyPr>
          <a:lstStyle/>
          <a:p>
            <a:r>
              <a:rPr lang="ja-JP" altLang="ja-JP" b="1" kern="100" dirty="0">
                <a:latin typeface="Century" panose="02040604050505020304" pitchFamily="18" charset="0"/>
                <a:ea typeface="Meiryo UI" panose="020B0604030504040204" pitchFamily="50" charset="-128"/>
                <a:cs typeface="Meiryo UI" panose="020B0604030504040204" pitchFamily="50" charset="-128"/>
              </a:rPr>
              <a:t>１ 概要説明</a:t>
            </a:r>
            <a:r>
              <a:rPr lang="ja-JP" altLang="ja-JP" kern="100" dirty="0">
                <a:latin typeface="Century" panose="02040604050505020304" pitchFamily="18" charset="0"/>
                <a:ea typeface="Meiryo UI" panose="020B0604030504040204" pitchFamily="50" charset="-128"/>
                <a:cs typeface="Meiryo UI" panose="020B0604030504040204" pitchFamily="50" charset="-128"/>
              </a:rPr>
              <a:t>（堺市上下水道局災害対策センター内研修室）</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（１）</a:t>
            </a:r>
            <a:r>
              <a:rPr lang="ja-JP" altLang="ja-JP" kern="100" dirty="0" smtClean="0">
                <a:latin typeface="Century" panose="02040604050505020304" pitchFamily="18" charset="0"/>
                <a:ea typeface="Meiryo UI" panose="020B0604030504040204" pitchFamily="50" charset="-128"/>
                <a:cs typeface="Meiryo UI" panose="020B0604030504040204" pitchFamily="50" charset="-128"/>
              </a:rPr>
              <a:t>下水</a:t>
            </a:r>
            <a:r>
              <a:rPr lang="ja-JP" altLang="ja-JP" kern="100" dirty="0">
                <a:latin typeface="Century" panose="02040604050505020304" pitchFamily="18" charset="0"/>
                <a:ea typeface="Meiryo UI" panose="020B0604030504040204" pitchFamily="50" charset="-128"/>
                <a:cs typeface="Meiryo UI" panose="020B0604030504040204" pitchFamily="50" charset="-128"/>
              </a:rPr>
              <a:t>再生水供給事業の概要</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360000" lvl="0" indent="-457200"/>
            <a:r>
              <a:rPr lang="ja-JP" altLang="en-US" kern="100" dirty="0">
                <a:latin typeface="Century" panose="02040604050505020304" pitchFamily="18" charset="0"/>
                <a:ea typeface="Meiryo UI" panose="020B0604030504040204" pitchFamily="50" charset="-128"/>
                <a:cs typeface="Meiryo UI" panose="020B0604030504040204" pitchFamily="50" charset="-128"/>
              </a:rPr>
              <a:t>　</a:t>
            </a:r>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en-US" dirty="0">
                <a:latin typeface="Meiryo UI" pitchFamily="50" charset="-128"/>
                <a:ea typeface="Meiryo UI" pitchFamily="50" charset="-128"/>
                <a:cs typeface="Meiryo UI" pitchFamily="50" charset="-128"/>
              </a:rPr>
              <a:t>・</a:t>
            </a:r>
            <a:r>
              <a:rPr lang="ja-JP" altLang="ja-JP" dirty="0">
                <a:latin typeface="Meiryo UI" pitchFamily="50" charset="-128"/>
                <a:ea typeface="Meiryo UI" pitchFamily="50" charset="-128"/>
                <a:cs typeface="Meiryo UI" pitchFamily="50" charset="-128"/>
              </a:rPr>
              <a:t>堺市三宝水再生センターから、堺市の下水道事業、三宝水再生センターにおける下水再生水の供給事業・複合利用事業の概要について説明</a:t>
            </a:r>
          </a:p>
          <a:p>
            <a:pPr lvl="0"/>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（２）</a:t>
            </a:r>
            <a:r>
              <a:rPr lang="ja-JP" altLang="ja-JP" kern="100" dirty="0" smtClean="0">
                <a:latin typeface="Century" panose="02040604050505020304" pitchFamily="18" charset="0"/>
                <a:ea typeface="Meiryo UI" panose="020B0604030504040204" pitchFamily="50" charset="-128"/>
                <a:cs typeface="Meiryo UI" panose="020B0604030504040204" pitchFamily="50" charset="-128"/>
              </a:rPr>
              <a:t>下水熱</a:t>
            </a:r>
            <a:r>
              <a:rPr lang="ja-JP" altLang="ja-JP" kern="100" dirty="0">
                <a:latin typeface="Century" panose="02040604050505020304" pitchFamily="18" charset="0"/>
                <a:ea typeface="Meiryo UI" panose="020B0604030504040204" pitchFamily="50" charset="-128"/>
                <a:cs typeface="Meiryo UI" panose="020B0604030504040204" pitchFamily="50" charset="-128"/>
              </a:rPr>
              <a:t>利用の概要</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360000" indent="-457200"/>
            <a:r>
              <a:rPr lang="ja-JP" altLang="en-US" dirty="0" smtClean="0">
                <a:latin typeface="Meiryo UI" pitchFamily="50" charset="-128"/>
                <a:ea typeface="Meiryo UI" pitchFamily="50" charset="-128"/>
                <a:cs typeface="Meiryo UI" pitchFamily="50" charset="-128"/>
              </a:rPr>
              <a:t>　　・</a:t>
            </a:r>
            <a:r>
              <a:rPr lang="ja-JP" altLang="ja-JP" dirty="0">
                <a:latin typeface="Meiryo UI" pitchFamily="50" charset="-128"/>
                <a:ea typeface="Meiryo UI" pitchFamily="50" charset="-128"/>
                <a:cs typeface="Meiryo UI" pitchFamily="50" charset="-128"/>
              </a:rPr>
              <a:t>関西電力株式会社から、スマートコミュニティの取組み、堺鉄砲町地区での下水再生水複合利用事業の概要について説明</a:t>
            </a:r>
          </a:p>
          <a:p>
            <a:r>
              <a:rPr lang="en-US" altLang="ja-JP" kern="100" dirty="0">
                <a:latin typeface="Meiryo UI" panose="020B0604030504040204" pitchFamily="50" charset="-128"/>
                <a:ea typeface="ＭＳ 明朝" panose="02020609040205080304" pitchFamily="17" charset="-128"/>
                <a:cs typeface="Meiryo UI" panose="020B0604030504040204" pitchFamily="50" charset="-128"/>
              </a:rPr>
              <a:t>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b="1" kern="100" dirty="0">
                <a:latin typeface="Century" panose="02040604050505020304" pitchFamily="18" charset="0"/>
                <a:ea typeface="Meiryo UI" panose="020B0604030504040204" pitchFamily="50" charset="-128"/>
                <a:cs typeface="Meiryo UI" panose="020B0604030504040204" pitchFamily="50" charset="-128"/>
              </a:rPr>
              <a:t>２ 現地見学</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（１）</a:t>
            </a:r>
            <a:r>
              <a:rPr lang="ja-JP" altLang="ja-JP" kern="100" dirty="0" smtClean="0">
                <a:latin typeface="Century" panose="02040604050505020304" pitchFamily="18" charset="0"/>
                <a:ea typeface="Meiryo UI" panose="020B0604030504040204" pitchFamily="50" charset="-128"/>
                <a:cs typeface="Meiryo UI" panose="020B0604030504040204" pitchFamily="50" charset="-128"/>
              </a:rPr>
              <a:t>堺市</a:t>
            </a:r>
            <a:r>
              <a:rPr lang="ja-JP" altLang="ja-JP" kern="100" dirty="0">
                <a:latin typeface="Century" panose="02040604050505020304" pitchFamily="18" charset="0"/>
                <a:ea typeface="Meiryo UI" panose="020B0604030504040204" pitchFamily="50" charset="-128"/>
                <a:cs typeface="Meiryo UI" panose="020B0604030504040204" pitchFamily="50" charset="-128"/>
              </a:rPr>
              <a:t>三宝水再生センター</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360000" lvl="0" indent="-457200"/>
            <a:r>
              <a:rPr lang="ja-JP" altLang="en-US" dirty="0">
                <a:latin typeface="Meiryo UI" pitchFamily="50" charset="-128"/>
                <a:ea typeface="Meiryo UI" pitchFamily="50" charset="-128"/>
                <a:cs typeface="Meiryo UI" pitchFamily="50" charset="-128"/>
              </a:rPr>
              <a:t>　　・</a:t>
            </a:r>
            <a:r>
              <a:rPr lang="ja-JP" altLang="ja-JP" dirty="0">
                <a:latin typeface="Meiryo UI" pitchFamily="50" charset="-128"/>
                <a:ea typeface="Meiryo UI" pitchFamily="50" charset="-128"/>
                <a:cs typeface="Meiryo UI" pitchFamily="50" charset="-128"/>
              </a:rPr>
              <a:t>堺市三宝水再生センターの説明の下、高度処理の状況、処理後の再生水の状況等、現地見学を実施。</a:t>
            </a:r>
          </a:p>
          <a:p>
            <a:r>
              <a:rPr lang="en-US" altLang="ja-JP" kern="100" dirty="0">
                <a:latin typeface="Meiryo UI" panose="020B0604030504040204" pitchFamily="50" charset="-128"/>
                <a:ea typeface="ＭＳ 明朝" panose="02020609040205080304" pitchFamily="17" charset="-128"/>
                <a:cs typeface="Meiryo UI" panose="020B0604030504040204" pitchFamily="50" charset="-128"/>
              </a:rPr>
              <a:t>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（２）</a:t>
            </a:r>
            <a:r>
              <a:rPr lang="ja-JP" altLang="ja-JP" kern="100" dirty="0" smtClean="0">
                <a:latin typeface="Century" panose="02040604050505020304" pitchFamily="18" charset="0"/>
                <a:ea typeface="Meiryo UI" panose="020B0604030504040204" pitchFamily="50" charset="-128"/>
                <a:cs typeface="Meiryo UI" panose="020B0604030504040204" pitchFamily="50" charset="-128"/>
              </a:rPr>
              <a:t>イオンモール</a:t>
            </a:r>
            <a:r>
              <a:rPr lang="ja-JP" altLang="ja-JP" kern="100" dirty="0">
                <a:latin typeface="Century" panose="02040604050505020304" pitchFamily="18" charset="0"/>
                <a:ea typeface="Meiryo UI" panose="020B0604030504040204" pitchFamily="50" charset="-128"/>
                <a:cs typeface="Meiryo UI" panose="020B0604030504040204" pitchFamily="50" charset="-128"/>
              </a:rPr>
              <a:t>堺鉄砲町</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lvl="0"/>
            <a:r>
              <a:rPr lang="ja-JP" altLang="en-US" dirty="0" smtClean="0">
                <a:latin typeface="Meiryo UI" pitchFamily="50" charset="-128"/>
                <a:ea typeface="Meiryo UI" pitchFamily="50" charset="-128"/>
                <a:cs typeface="Meiryo UI" pitchFamily="50" charset="-128"/>
              </a:rPr>
              <a:t>　　・</a:t>
            </a:r>
            <a:r>
              <a:rPr lang="ja-JP" altLang="ja-JP" dirty="0">
                <a:latin typeface="Meiryo UI" pitchFamily="50" charset="-128"/>
                <a:ea typeface="Meiryo UI" pitchFamily="50" charset="-128"/>
                <a:cs typeface="Meiryo UI" pitchFamily="50" charset="-128"/>
              </a:rPr>
              <a:t>関西電力株式会社の説明の下、下水再生水複合利用設備の現地見学を実施。</a:t>
            </a:r>
          </a:p>
          <a:p>
            <a:pPr lvl="0"/>
            <a:r>
              <a:rPr lang="ja-JP" altLang="en-US" dirty="0" smtClean="0">
                <a:latin typeface="Meiryo UI" pitchFamily="50" charset="-128"/>
                <a:ea typeface="Meiryo UI" pitchFamily="50" charset="-128"/>
                <a:cs typeface="Meiryo UI" pitchFamily="50" charset="-128"/>
              </a:rPr>
              <a:t>　　・</a:t>
            </a:r>
            <a:r>
              <a:rPr lang="ja-JP" altLang="ja-JP" dirty="0">
                <a:latin typeface="Meiryo UI" pitchFamily="50" charset="-128"/>
                <a:ea typeface="Meiryo UI" pitchFamily="50" charset="-128"/>
                <a:cs typeface="Meiryo UI" pitchFamily="50" charset="-128"/>
              </a:rPr>
              <a:t>システム（熱交換機、チラー、ヒートポンプ給湯器、冷却塔、氷蓄熱層等）</a:t>
            </a:r>
          </a:p>
          <a:p>
            <a:pPr marL="360000" lvl="0" indent="-457200"/>
            <a:r>
              <a:rPr lang="ja-JP" altLang="en-US" dirty="0" smtClean="0">
                <a:latin typeface="Meiryo UI" pitchFamily="50" charset="-128"/>
                <a:ea typeface="Meiryo UI" pitchFamily="50" charset="-128"/>
                <a:cs typeface="Meiryo UI" pitchFamily="50" charset="-128"/>
              </a:rPr>
              <a:t>　　・</a:t>
            </a:r>
            <a:r>
              <a:rPr lang="ja-JP" altLang="ja-JP" dirty="0">
                <a:latin typeface="Meiryo UI" pitchFamily="50" charset="-128"/>
                <a:ea typeface="Meiryo UI" pitchFamily="50" charset="-128"/>
                <a:cs typeface="Meiryo UI" pitchFamily="50" charset="-128"/>
              </a:rPr>
              <a:t>下水再生水の利用（イオンモール内の「憩いの場せせらぎ」、施設外の「内川緑地せせらぎ水路」）</a:t>
            </a:r>
          </a:p>
        </p:txBody>
      </p:sp>
      <p:sp>
        <p:nvSpPr>
          <p:cNvPr id="15" name="正方形/長方形 14"/>
          <p:cNvSpPr/>
          <p:nvPr/>
        </p:nvSpPr>
        <p:spPr>
          <a:xfrm>
            <a:off x="-8035" y="416315"/>
            <a:ext cx="8928992" cy="907941"/>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下水熱利用に関する現地見</a:t>
            </a: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学会（</a:t>
            </a:r>
            <a:r>
              <a:rPr lang="en-US" altLang="ja-JP"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12/11</a:t>
            </a: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just">
              <a:spcAft>
                <a:spcPts val="600"/>
              </a:spcAft>
            </a:pP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6553200" y="6356350"/>
            <a:ext cx="213360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74848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630"/>
          <p:cNvSpPr>
            <a:spLocks noChangeShapeType="1"/>
          </p:cNvSpPr>
          <p:nvPr/>
        </p:nvSpPr>
        <p:spPr bwMode="auto">
          <a:xfrm flipH="1">
            <a:off x="6883426" y="3408738"/>
            <a:ext cx="808141" cy="808140"/>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417" name="Line 339"/>
          <p:cNvSpPr>
            <a:spLocks noChangeShapeType="1"/>
          </p:cNvSpPr>
          <p:nvPr/>
        </p:nvSpPr>
        <p:spPr bwMode="auto">
          <a:xfrm flipH="1">
            <a:off x="5133031" y="2923898"/>
            <a:ext cx="540109" cy="553527"/>
          </a:xfrm>
          <a:prstGeom prst="line">
            <a:avLst/>
          </a:prstGeom>
          <a:noFill/>
          <a:ln w="31750" cap="rnd">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0" name="Line 468"/>
          <p:cNvSpPr>
            <a:spLocks noChangeShapeType="1"/>
          </p:cNvSpPr>
          <p:nvPr/>
        </p:nvSpPr>
        <p:spPr bwMode="auto">
          <a:xfrm flipH="1">
            <a:off x="6063422" y="3126739"/>
            <a:ext cx="543157" cy="548604"/>
          </a:xfrm>
          <a:prstGeom prst="line">
            <a:avLst/>
          </a:prstGeom>
          <a:noFill/>
          <a:ln w="31750" cap="rnd">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1" name="Line 469"/>
          <p:cNvSpPr>
            <a:spLocks noChangeShapeType="1"/>
          </p:cNvSpPr>
          <p:nvPr/>
        </p:nvSpPr>
        <p:spPr bwMode="auto">
          <a:xfrm flipH="1">
            <a:off x="6057889" y="3158131"/>
            <a:ext cx="585235" cy="593592"/>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0" name="Line 193"/>
          <p:cNvSpPr>
            <a:spLocks noChangeShapeType="1"/>
          </p:cNvSpPr>
          <p:nvPr/>
        </p:nvSpPr>
        <p:spPr bwMode="auto">
          <a:xfrm flipH="1">
            <a:off x="3974540" y="2608790"/>
            <a:ext cx="489020" cy="514258"/>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1" name="Line 194"/>
          <p:cNvSpPr>
            <a:spLocks noChangeShapeType="1"/>
          </p:cNvSpPr>
          <p:nvPr/>
        </p:nvSpPr>
        <p:spPr bwMode="auto">
          <a:xfrm flipH="1">
            <a:off x="3948020" y="2629226"/>
            <a:ext cx="582900" cy="595759"/>
          </a:xfrm>
          <a:prstGeom prst="line">
            <a:avLst/>
          </a:prstGeom>
          <a:noFill/>
          <a:ln w="31750" cap="rnd">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2" name="Line 288"/>
          <p:cNvSpPr>
            <a:spLocks noChangeShapeType="1"/>
          </p:cNvSpPr>
          <p:nvPr/>
        </p:nvSpPr>
        <p:spPr bwMode="auto">
          <a:xfrm flipH="1">
            <a:off x="3397760" y="2470325"/>
            <a:ext cx="531471" cy="519844"/>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3" name="Line 289"/>
          <p:cNvSpPr>
            <a:spLocks noChangeShapeType="1"/>
          </p:cNvSpPr>
          <p:nvPr/>
        </p:nvSpPr>
        <p:spPr bwMode="auto">
          <a:xfrm flipH="1">
            <a:off x="3429966" y="2489216"/>
            <a:ext cx="560443" cy="551922"/>
          </a:xfrm>
          <a:prstGeom prst="line">
            <a:avLst/>
          </a:prstGeom>
          <a:noFill/>
          <a:ln w="31750"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6" name="Line 340"/>
          <p:cNvSpPr>
            <a:spLocks noChangeShapeType="1"/>
          </p:cNvSpPr>
          <p:nvPr/>
        </p:nvSpPr>
        <p:spPr bwMode="auto">
          <a:xfrm flipH="1">
            <a:off x="5160752" y="2924529"/>
            <a:ext cx="588259" cy="605823"/>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nvGrpSpPr>
          <p:cNvPr id="270" name="グループ化 269"/>
          <p:cNvGrpSpPr/>
          <p:nvPr/>
        </p:nvGrpSpPr>
        <p:grpSpPr>
          <a:xfrm>
            <a:off x="3408648" y="2330164"/>
            <a:ext cx="4955137" cy="1248983"/>
            <a:chOff x="3408648" y="2330164"/>
            <a:chExt cx="4955137" cy="1248983"/>
          </a:xfrm>
        </p:grpSpPr>
        <p:cxnSp>
          <p:nvCxnSpPr>
            <p:cNvPr id="271" name="直線コネクタ 270"/>
            <p:cNvCxnSpPr/>
            <p:nvPr/>
          </p:nvCxnSpPr>
          <p:spPr>
            <a:xfrm>
              <a:off x="3408648" y="2356002"/>
              <a:ext cx="4955137" cy="1216985"/>
            </a:xfrm>
            <a:prstGeom prst="line">
              <a:avLst/>
            </a:prstGeom>
            <a:ln w="63500">
              <a:gradFill flip="none" rotWithShape="1">
                <a:gsLst>
                  <a:gs pos="0">
                    <a:srgbClr val="FFC000">
                      <a:lumMod val="50000"/>
                      <a:lumOff val="50000"/>
                      <a:alpha val="90000"/>
                    </a:srgbClr>
                  </a:gs>
                  <a:gs pos="100000">
                    <a:srgbClr val="FF0000">
                      <a:alpha val="80000"/>
                      <a:lumMod val="60000"/>
                      <a:lumOff val="40000"/>
                    </a:srgb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72" name="フリーフォーム 271"/>
            <p:cNvSpPr/>
            <p:nvPr/>
          </p:nvSpPr>
          <p:spPr>
            <a:xfrm>
              <a:off x="4461235" y="2578916"/>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フリーフォーム 272"/>
            <p:cNvSpPr/>
            <p:nvPr/>
          </p:nvSpPr>
          <p:spPr>
            <a:xfrm>
              <a:off x="4545161" y="259869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フリーフォーム 273"/>
            <p:cNvSpPr/>
            <p:nvPr/>
          </p:nvSpPr>
          <p:spPr>
            <a:xfrm>
              <a:off x="4626942" y="2619400"/>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フリーフォーム 274"/>
            <p:cNvSpPr/>
            <p:nvPr/>
          </p:nvSpPr>
          <p:spPr>
            <a:xfrm>
              <a:off x="4721795" y="2645265"/>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フリーフォーム 275"/>
            <p:cNvSpPr/>
            <p:nvPr/>
          </p:nvSpPr>
          <p:spPr>
            <a:xfrm>
              <a:off x="4815056" y="266909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フリーフォーム 276"/>
            <p:cNvSpPr/>
            <p:nvPr/>
          </p:nvSpPr>
          <p:spPr>
            <a:xfrm>
              <a:off x="4908543" y="268969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フリーフォーム 277"/>
            <p:cNvSpPr/>
            <p:nvPr/>
          </p:nvSpPr>
          <p:spPr>
            <a:xfrm>
              <a:off x="5002476" y="2715275"/>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フリーフォーム 278"/>
            <p:cNvSpPr/>
            <p:nvPr/>
          </p:nvSpPr>
          <p:spPr>
            <a:xfrm>
              <a:off x="5087711" y="273910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フリーフォーム 279"/>
            <p:cNvSpPr/>
            <p:nvPr/>
          </p:nvSpPr>
          <p:spPr>
            <a:xfrm>
              <a:off x="5180218" y="2759735"/>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フリーフォーム 280"/>
            <p:cNvSpPr/>
            <p:nvPr/>
          </p:nvSpPr>
          <p:spPr>
            <a:xfrm>
              <a:off x="5269467" y="278356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フリーフォーム 281"/>
            <p:cNvSpPr/>
            <p:nvPr/>
          </p:nvSpPr>
          <p:spPr>
            <a:xfrm>
              <a:off x="5359552" y="280579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フリーフォーム 282"/>
            <p:cNvSpPr/>
            <p:nvPr/>
          </p:nvSpPr>
          <p:spPr>
            <a:xfrm>
              <a:off x="5448801" y="2825652"/>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283"/>
            <p:cNvSpPr/>
            <p:nvPr/>
          </p:nvSpPr>
          <p:spPr>
            <a:xfrm>
              <a:off x="5537297" y="284628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リーフォーム 284"/>
            <p:cNvSpPr/>
            <p:nvPr/>
          </p:nvSpPr>
          <p:spPr>
            <a:xfrm>
              <a:off x="3459853" y="233016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フリーフォーム 285"/>
            <p:cNvSpPr/>
            <p:nvPr/>
          </p:nvSpPr>
          <p:spPr>
            <a:xfrm>
              <a:off x="3554706" y="235602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286"/>
            <p:cNvSpPr/>
            <p:nvPr/>
          </p:nvSpPr>
          <p:spPr>
            <a:xfrm>
              <a:off x="3647967" y="237985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287"/>
            <p:cNvSpPr/>
            <p:nvPr/>
          </p:nvSpPr>
          <p:spPr>
            <a:xfrm>
              <a:off x="3741454" y="2400462"/>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リーフォーム 288"/>
            <p:cNvSpPr/>
            <p:nvPr/>
          </p:nvSpPr>
          <p:spPr>
            <a:xfrm>
              <a:off x="3835387" y="242603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289"/>
            <p:cNvSpPr/>
            <p:nvPr/>
          </p:nvSpPr>
          <p:spPr>
            <a:xfrm>
              <a:off x="3920622" y="244986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フリーフォーム 290"/>
            <p:cNvSpPr/>
            <p:nvPr/>
          </p:nvSpPr>
          <p:spPr>
            <a:xfrm>
              <a:off x="4013129" y="247049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フリーフォーム 291"/>
            <p:cNvSpPr/>
            <p:nvPr/>
          </p:nvSpPr>
          <p:spPr>
            <a:xfrm>
              <a:off x="4102378" y="249432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フリーフォーム 292"/>
            <p:cNvSpPr/>
            <p:nvPr/>
          </p:nvSpPr>
          <p:spPr>
            <a:xfrm>
              <a:off x="4192463" y="251656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フリーフォーム 293"/>
            <p:cNvSpPr/>
            <p:nvPr/>
          </p:nvSpPr>
          <p:spPr>
            <a:xfrm>
              <a:off x="4281712" y="2536416"/>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フリーフォーム 294"/>
            <p:cNvSpPr/>
            <p:nvPr/>
          </p:nvSpPr>
          <p:spPr>
            <a:xfrm>
              <a:off x="4370208" y="2557047"/>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リーフォーム 295"/>
            <p:cNvSpPr/>
            <p:nvPr/>
          </p:nvSpPr>
          <p:spPr>
            <a:xfrm>
              <a:off x="5632863" y="2865055"/>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フリーフォーム 296"/>
            <p:cNvSpPr/>
            <p:nvPr/>
          </p:nvSpPr>
          <p:spPr>
            <a:xfrm>
              <a:off x="5716790" y="288483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フリーフォーム 297"/>
            <p:cNvSpPr/>
            <p:nvPr/>
          </p:nvSpPr>
          <p:spPr>
            <a:xfrm>
              <a:off x="5798571" y="290553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リーフォーム 298"/>
            <p:cNvSpPr/>
            <p:nvPr/>
          </p:nvSpPr>
          <p:spPr>
            <a:xfrm>
              <a:off x="5893423" y="293140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フリーフォーム 299"/>
            <p:cNvSpPr/>
            <p:nvPr/>
          </p:nvSpPr>
          <p:spPr>
            <a:xfrm>
              <a:off x="5986685" y="295523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フリーフォーム 300"/>
            <p:cNvSpPr/>
            <p:nvPr/>
          </p:nvSpPr>
          <p:spPr>
            <a:xfrm>
              <a:off x="6080171" y="2975837"/>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フリーフォーム 301"/>
            <p:cNvSpPr/>
            <p:nvPr/>
          </p:nvSpPr>
          <p:spPr>
            <a:xfrm>
              <a:off x="6174104" y="300141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リーフォーム 302"/>
            <p:cNvSpPr/>
            <p:nvPr/>
          </p:nvSpPr>
          <p:spPr>
            <a:xfrm>
              <a:off x="6259340" y="302524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フリーフォーム 303"/>
            <p:cNvSpPr/>
            <p:nvPr/>
          </p:nvSpPr>
          <p:spPr>
            <a:xfrm>
              <a:off x="6351847" y="304587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フリーフォーム 304"/>
            <p:cNvSpPr/>
            <p:nvPr/>
          </p:nvSpPr>
          <p:spPr>
            <a:xfrm>
              <a:off x="6441096" y="306970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リーフォーム 305"/>
            <p:cNvSpPr/>
            <p:nvPr/>
          </p:nvSpPr>
          <p:spPr>
            <a:xfrm>
              <a:off x="6531180" y="309193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フリーフォーム 306"/>
            <p:cNvSpPr/>
            <p:nvPr/>
          </p:nvSpPr>
          <p:spPr>
            <a:xfrm>
              <a:off x="6626553" y="3114050"/>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フリーフォーム 307"/>
            <p:cNvSpPr/>
            <p:nvPr/>
          </p:nvSpPr>
          <p:spPr>
            <a:xfrm>
              <a:off x="6715504" y="3138852"/>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308"/>
            <p:cNvSpPr/>
            <p:nvPr/>
          </p:nvSpPr>
          <p:spPr>
            <a:xfrm>
              <a:off x="6807333" y="3164582"/>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フリーフォーム 309"/>
            <p:cNvSpPr/>
            <p:nvPr/>
          </p:nvSpPr>
          <p:spPr>
            <a:xfrm>
              <a:off x="6897161" y="318039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フリーフォーム 310"/>
            <p:cNvSpPr/>
            <p:nvPr/>
          </p:nvSpPr>
          <p:spPr>
            <a:xfrm>
              <a:off x="6990423" y="320422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フリーフォーム 311"/>
            <p:cNvSpPr/>
            <p:nvPr/>
          </p:nvSpPr>
          <p:spPr>
            <a:xfrm>
              <a:off x="7083909" y="3224832"/>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フリーフォーム 312"/>
            <p:cNvSpPr/>
            <p:nvPr/>
          </p:nvSpPr>
          <p:spPr>
            <a:xfrm>
              <a:off x="7177842" y="325040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313"/>
            <p:cNvSpPr/>
            <p:nvPr/>
          </p:nvSpPr>
          <p:spPr>
            <a:xfrm>
              <a:off x="7268102" y="327423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フリーフォーム 314"/>
            <p:cNvSpPr/>
            <p:nvPr/>
          </p:nvSpPr>
          <p:spPr>
            <a:xfrm>
              <a:off x="7360608" y="329486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フリーフォーム 315"/>
            <p:cNvSpPr/>
            <p:nvPr/>
          </p:nvSpPr>
          <p:spPr>
            <a:xfrm>
              <a:off x="7444834" y="331869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フリーフォーム 316"/>
            <p:cNvSpPr/>
            <p:nvPr/>
          </p:nvSpPr>
          <p:spPr>
            <a:xfrm>
              <a:off x="7534918" y="3340933"/>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フリーフォーム 317"/>
            <p:cNvSpPr/>
            <p:nvPr/>
          </p:nvSpPr>
          <p:spPr>
            <a:xfrm>
              <a:off x="7628844" y="3363218"/>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リーフォーム 318"/>
            <p:cNvSpPr/>
            <p:nvPr/>
          </p:nvSpPr>
          <p:spPr>
            <a:xfrm>
              <a:off x="7722331" y="3383822"/>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フリーフォーム 319"/>
            <p:cNvSpPr/>
            <p:nvPr/>
          </p:nvSpPr>
          <p:spPr>
            <a:xfrm>
              <a:off x="7816264" y="3404375"/>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320"/>
            <p:cNvSpPr/>
            <p:nvPr/>
          </p:nvSpPr>
          <p:spPr>
            <a:xfrm>
              <a:off x="7901499" y="342820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フリーフォーム 321"/>
            <p:cNvSpPr/>
            <p:nvPr/>
          </p:nvSpPr>
          <p:spPr>
            <a:xfrm>
              <a:off x="7994006" y="345385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フリーフォーム 322"/>
            <p:cNvSpPr/>
            <p:nvPr/>
          </p:nvSpPr>
          <p:spPr>
            <a:xfrm>
              <a:off x="8083255" y="3472664"/>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フリーフォーム 323"/>
            <p:cNvSpPr/>
            <p:nvPr/>
          </p:nvSpPr>
          <p:spPr>
            <a:xfrm>
              <a:off x="8173340" y="3494899"/>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フリーフォーム 324"/>
            <p:cNvSpPr/>
            <p:nvPr/>
          </p:nvSpPr>
          <p:spPr>
            <a:xfrm>
              <a:off x="8259060" y="3521547"/>
              <a:ext cx="57600" cy="57600"/>
            </a:xfrm>
            <a:custGeom>
              <a:avLst/>
              <a:gdLst>
                <a:gd name="connsiteX0" fmla="*/ 19878 w 51684"/>
                <a:gd name="connsiteY0" fmla="*/ 0 h 51684"/>
                <a:gd name="connsiteX1" fmla="*/ 51684 w 51684"/>
                <a:gd name="connsiteY1" fmla="*/ 39757 h 51684"/>
                <a:gd name="connsiteX2" fmla="*/ 0 w 51684"/>
                <a:gd name="connsiteY2" fmla="*/ 51684 h 51684"/>
              </a:gdLst>
              <a:ahLst/>
              <a:cxnLst>
                <a:cxn ang="0">
                  <a:pos x="connsiteX0" y="connsiteY0"/>
                </a:cxn>
                <a:cxn ang="0">
                  <a:pos x="connsiteX1" y="connsiteY1"/>
                </a:cxn>
                <a:cxn ang="0">
                  <a:pos x="connsiteX2" y="connsiteY2"/>
                </a:cxn>
              </a:cxnLst>
              <a:rect l="l" t="t" r="r" b="b"/>
              <a:pathLst>
                <a:path w="51684" h="51684">
                  <a:moveTo>
                    <a:pt x="19878" y="0"/>
                  </a:moveTo>
                  <a:lnTo>
                    <a:pt x="51684" y="39757"/>
                  </a:lnTo>
                  <a:lnTo>
                    <a:pt x="0" y="51684"/>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3" name="Freeform 43"/>
          <p:cNvSpPr>
            <a:spLocks/>
          </p:cNvSpPr>
          <p:nvPr/>
        </p:nvSpPr>
        <p:spPr bwMode="auto">
          <a:xfrm>
            <a:off x="49651" y="42135"/>
            <a:ext cx="3155687" cy="879370"/>
          </a:xfrm>
          <a:prstGeom prst="rect">
            <a:avLst/>
          </a:prstGeom>
          <a:solidFill>
            <a:srgbClr val="0070C0"/>
          </a:solidFill>
          <a:ln w="0">
            <a:noFill/>
            <a:prstDash val="solid"/>
            <a:round/>
            <a:headEnd/>
            <a:tailEnd/>
          </a:ln>
        </p:spPr>
        <p:txBody>
          <a:bodyPr vert="horz" wrap="square" lIns="36000" tIns="36000" rIns="36000" bIns="36000" numCol="1" anchor="ctr" anchorCtr="0" compatLnSpc="1">
            <a:prstTxWarp prst="textNoShape">
              <a:avLst/>
            </a:prstTxWarp>
            <a:noAutofit/>
          </a:bodyPr>
          <a:lstStyle/>
          <a:p>
            <a:pPr algn="ct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イオンモール堺鉄砲町</a:t>
            </a:r>
            <a:endPar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下水再生水複合利用設備</a:t>
            </a:r>
            <a:endPar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フロー</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図</a:t>
            </a:r>
          </a:p>
        </p:txBody>
      </p:sp>
      <p:pic>
        <p:nvPicPr>
          <p:cNvPr id="225" name="図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757" y="1425151"/>
            <a:ext cx="1093955" cy="817972"/>
          </a:xfrm>
          <a:prstGeom prst="rect">
            <a:avLst/>
          </a:prstGeom>
        </p:spPr>
      </p:pic>
      <p:pic>
        <p:nvPicPr>
          <p:cNvPr id="227" name="図 2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4868" y="1052563"/>
            <a:ext cx="1093955" cy="817972"/>
          </a:xfrm>
          <a:prstGeom prst="rect">
            <a:avLst/>
          </a:prstGeom>
        </p:spPr>
      </p:pic>
      <p:pic>
        <p:nvPicPr>
          <p:cNvPr id="229" name="図 2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2399" y="5822923"/>
            <a:ext cx="1093955" cy="817972"/>
          </a:xfrm>
          <a:prstGeom prst="rect">
            <a:avLst/>
          </a:prstGeom>
        </p:spPr>
      </p:pic>
      <p:pic>
        <p:nvPicPr>
          <p:cNvPr id="230" name="図 2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541" y="5822923"/>
            <a:ext cx="1093955" cy="817972"/>
          </a:xfrm>
          <a:prstGeom prst="rect">
            <a:avLst/>
          </a:prstGeom>
        </p:spPr>
      </p:pic>
      <p:sp>
        <p:nvSpPr>
          <p:cNvPr id="102" name="正方形/長方形 101"/>
          <p:cNvSpPr/>
          <p:nvPr/>
        </p:nvSpPr>
        <p:spPr>
          <a:xfrm>
            <a:off x="6684084" y="5706319"/>
            <a:ext cx="981359" cy="646331"/>
          </a:xfrm>
          <a:prstGeom prst="rect">
            <a:avLst/>
          </a:prstGeom>
          <a:solidFill>
            <a:schemeClr val="bg1"/>
          </a:solidFill>
        </p:spPr>
        <p:txBody>
          <a:bodyPr wrap="none">
            <a:spAutoFit/>
          </a:bodyPr>
          <a:lstStyle/>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内川緑地の</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せせらぎ水路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へ放流</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Freeform 629"/>
          <p:cNvSpPr>
            <a:spLocks/>
          </p:cNvSpPr>
          <p:nvPr/>
        </p:nvSpPr>
        <p:spPr bwMode="auto">
          <a:xfrm>
            <a:off x="2685308" y="4083448"/>
            <a:ext cx="551488" cy="410380"/>
          </a:xfrm>
          <a:custGeom>
            <a:avLst/>
            <a:gdLst>
              <a:gd name="T0" fmla="*/ 243 w 426"/>
              <a:gd name="T1" fmla="*/ 0 h 317"/>
              <a:gd name="T2" fmla="*/ 426 w 426"/>
              <a:gd name="T3" fmla="*/ 45 h 317"/>
              <a:gd name="T4" fmla="*/ 256 w 426"/>
              <a:gd name="T5" fmla="*/ 213 h 317"/>
              <a:gd name="T6" fmla="*/ 329 w 426"/>
              <a:gd name="T7" fmla="*/ 231 h 317"/>
              <a:gd name="T8" fmla="*/ 29 w 426"/>
              <a:gd name="T9" fmla="*/ 317 h 317"/>
              <a:gd name="T10" fmla="*/ 0 w 426"/>
              <a:gd name="T11" fmla="*/ 151 h 317"/>
              <a:gd name="T12" fmla="*/ 73 w 426"/>
              <a:gd name="T13" fmla="*/ 168 h 317"/>
              <a:gd name="T14" fmla="*/ 243 w 426"/>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317">
                <a:moveTo>
                  <a:pt x="243" y="0"/>
                </a:moveTo>
                <a:lnTo>
                  <a:pt x="426" y="45"/>
                </a:lnTo>
                <a:lnTo>
                  <a:pt x="256" y="213"/>
                </a:lnTo>
                <a:lnTo>
                  <a:pt x="329" y="231"/>
                </a:lnTo>
                <a:lnTo>
                  <a:pt x="29" y="317"/>
                </a:lnTo>
                <a:lnTo>
                  <a:pt x="0" y="151"/>
                </a:lnTo>
                <a:lnTo>
                  <a:pt x="73" y="168"/>
                </a:lnTo>
                <a:lnTo>
                  <a:pt x="243" y="0"/>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ja-JP" altLang="en-US" sz="800"/>
          </a:p>
        </p:txBody>
      </p:sp>
      <p:pic>
        <p:nvPicPr>
          <p:cNvPr id="90" name="図 89"/>
          <p:cNvPicPr>
            <a:picLocks noChangeAspect="1"/>
          </p:cNvPicPr>
          <p:nvPr/>
        </p:nvPicPr>
        <p:blipFill>
          <a:blip r:embed="rId7"/>
          <a:stretch>
            <a:fillRect/>
          </a:stretch>
        </p:blipFill>
        <p:spPr>
          <a:xfrm>
            <a:off x="196939" y="2077520"/>
            <a:ext cx="896197" cy="641120"/>
          </a:xfrm>
          <a:prstGeom prst="rect">
            <a:avLst/>
          </a:prstGeom>
        </p:spPr>
      </p:pic>
      <p:pic>
        <p:nvPicPr>
          <p:cNvPr id="12" name="図 11"/>
          <p:cNvPicPr>
            <a:picLocks noChangeAspect="1"/>
          </p:cNvPicPr>
          <p:nvPr/>
        </p:nvPicPr>
        <p:blipFill>
          <a:blip r:embed="rId8"/>
          <a:stretch>
            <a:fillRect/>
          </a:stretch>
        </p:blipFill>
        <p:spPr>
          <a:xfrm>
            <a:off x="5932582" y="3583429"/>
            <a:ext cx="185910" cy="246452"/>
          </a:xfrm>
          <a:prstGeom prst="rect">
            <a:avLst/>
          </a:prstGeom>
        </p:spPr>
      </p:pic>
      <p:sp>
        <p:nvSpPr>
          <p:cNvPr id="13" name="Line 518"/>
          <p:cNvSpPr>
            <a:spLocks noChangeShapeType="1"/>
          </p:cNvSpPr>
          <p:nvPr/>
        </p:nvSpPr>
        <p:spPr bwMode="auto">
          <a:xfrm flipH="1">
            <a:off x="5709063" y="3786676"/>
            <a:ext cx="238201" cy="23820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4" name="Line 519"/>
          <p:cNvSpPr>
            <a:spLocks noChangeShapeType="1"/>
          </p:cNvSpPr>
          <p:nvPr/>
        </p:nvSpPr>
        <p:spPr bwMode="auto">
          <a:xfrm flipH="1">
            <a:off x="5712241" y="3791855"/>
            <a:ext cx="299047" cy="297752"/>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5" name="図 14"/>
          <p:cNvPicPr>
            <a:picLocks noChangeAspect="1"/>
          </p:cNvPicPr>
          <p:nvPr/>
        </p:nvPicPr>
        <p:blipFill>
          <a:blip r:embed="rId9"/>
          <a:stretch>
            <a:fillRect/>
          </a:stretch>
        </p:blipFill>
        <p:spPr>
          <a:xfrm>
            <a:off x="5563375" y="3960727"/>
            <a:ext cx="241569" cy="306758"/>
          </a:xfrm>
          <a:prstGeom prst="rect">
            <a:avLst/>
          </a:prstGeom>
        </p:spPr>
      </p:pic>
      <p:pic>
        <p:nvPicPr>
          <p:cNvPr id="16" name="図 15"/>
          <p:cNvPicPr>
            <a:picLocks noChangeAspect="1"/>
          </p:cNvPicPr>
          <p:nvPr/>
        </p:nvPicPr>
        <p:blipFill>
          <a:blip r:embed="rId10"/>
          <a:stretch>
            <a:fillRect/>
          </a:stretch>
        </p:blipFill>
        <p:spPr>
          <a:xfrm>
            <a:off x="5535761" y="3516111"/>
            <a:ext cx="316713" cy="293223"/>
          </a:xfrm>
          <a:prstGeom prst="rect">
            <a:avLst/>
          </a:prstGeom>
        </p:spPr>
      </p:pic>
      <p:sp>
        <p:nvSpPr>
          <p:cNvPr id="17" name="Line 564"/>
          <p:cNvSpPr>
            <a:spLocks noChangeShapeType="1"/>
          </p:cNvSpPr>
          <p:nvPr/>
        </p:nvSpPr>
        <p:spPr bwMode="auto">
          <a:xfrm flipH="1">
            <a:off x="5390481" y="3701234"/>
            <a:ext cx="238201" cy="23820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 name="Line 565"/>
          <p:cNvSpPr>
            <a:spLocks noChangeShapeType="1"/>
          </p:cNvSpPr>
          <p:nvPr/>
        </p:nvSpPr>
        <p:spPr bwMode="auto">
          <a:xfrm flipH="1">
            <a:off x="5379536" y="3714180"/>
            <a:ext cx="299047"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9" name="図 18"/>
          <p:cNvPicPr>
            <a:picLocks noChangeAspect="1"/>
          </p:cNvPicPr>
          <p:nvPr/>
        </p:nvPicPr>
        <p:blipFill>
          <a:blip r:embed="rId9"/>
          <a:stretch>
            <a:fillRect/>
          </a:stretch>
        </p:blipFill>
        <p:spPr>
          <a:xfrm>
            <a:off x="5194938" y="3859879"/>
            <a:ext cx="241569" cy="306758"/>
          </a:xfrm>
          <a:prstGeom prst="rect">
            <a:avLst/>
          </a:prstGeom>
        </p:spPr>
      </p:pic>
      <p:pic>
        <p:nvPicPr>
          <p:cNvPr id="23" name="Picture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4233" y="5074776"/>
            <a:ext cx="387078" cy="39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27"/>
          <p:cNvSpPr>
            <a:spLocks noChangeShapeType="1"/>
          </p:cNvSpPr>
          <p:nvPr/>
        </p:nvSpPr>
        <p:spPr bwMode="auto">
          <a:xfrm>
            <a:off x="6774727" y="5306033"/>
            <a:ext cx="483424" cy="154409"/>
          </a:xfrm>
          <a:prstGeom prst="line">
            <a:avLst/>
          </a:prstGeom>
          <a:noFill/>
          <a:ln w="61913"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6" name="Rectangle 189"/>
          <p:cNvSpPr>
            <a:spLocks noChangeArrowheads="1"/>
          </p:cNvSpPr>
          <p:nvPr/>
        </p:nvSpPr>
        <p:spPr bwMode="auto">
          <a:xfrm>
            <a:off x="7976611" y="4506460"/>
            <a:ext cx="615553" cy="184666"/>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南海電鉄</a:t>
            </a:r>
            <a:endParaRPr kumimoji="0"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Line 190"/>
          <p:cNvSpPr>
            <a:spLocks noChangeShapeType="1"/>
          </p:cNvSpPr>
          <p:nvPr/>
        </p:nvSpPr>
        <p:spPr bwMode="auto">
          <a:xfrm flipH="1">
            <a:off x="6767171" y="3583429"/>
            <a:ext cx="1614546" cy="1701611"/>
          </a:xfrm>
          <a:prstGeom prst="line">
            <a:avLst/>
          </a:prstGeom>
          <a:noFill/>
          <a:ln w="61913"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8" name="Line 191"/>
          <p:cNvSpPr>
            <a:spLocks noChangeShapeType="1"/>
          </p:cNvSpPr>
          <p:nvPr/>
        </p:nvSpPr>
        <p:spPr bwMode="auto">
          <a:xfrm flipH="1">
            <a:off x="7063250" y="5461915"/>
            <a:ext cx="195635" cy="214352"/>
          </a:xfrm>
          <a:prstGeom prst="line">
            <a:avLst/>
          </a:prstGeom>
          <a:noFill/>
          <a:ln w="61913" cap="rnd">
            <a:solidFill>
              <a:srgbClr val="FF6600"/>
            </a:solidFill>
            <a:prstDash val="solid"/>
            <a:round/>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7" name="Line 584"/>
          <p:cNvSpPr>
            <a:spLocks noChangeShapeType="1"/>
          </p:cNvSpPr>
          <p:nvPr/>
        </p:nvSpPr>
        <p:spPr bwMode="auto">
          <a:xfrm flipH="1">
            <a:off x="5019291" y="4096080"/>
            <a:ext cx="238201" cy="239496"/>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8" name="Line 585"/>
          <p:cNvSpPr>
            <a:spLocks noChangeShapeType="1"/>
          </p:cNvSpPr>
          <p:nvPr/>
        </p:nvSpPr>
        <p:spPr bwMode="auto">
          <a:xfrm flipH="1">
            <a:off x="5009288" y="4110319"/>
            <a:ext cx="299047"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 name="Line 623"/>
          <p:cNvSpPr>
            <a:spLocks noChangeShapeType="1"/>
          </p:cNvSpPr>
          <p:nvPr/>
        </p:nvSpPr>
        <p:spPr bwMode="auto">
          <a:xfrm>
            <a:off x="2848646" y="4804211"/>
            <a:ext cx="2026007" cy="507472"/>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40" name="Line 624"/>
          <p:cNvSpPr>
            <a:spLocks noChangeShapeType="1"/>
          </p:cNvSpPr>
          <p:nvPr/>
        </p:nvSpPr>
        <p:spPr bwMode="auto">
          <a:xfrm flipH="1">
            <a:off x="4778854" y="5311684"/>
            <a:ext cx="95798" cy="94504"/>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41" name="Freeform 625"/>
          <p:cNvSpPr>
            <a:spLocks/>
          </p:cNvSpPr>
          <p:nvPr/>
        </p:nvSpPr>
        <p:spPr bwMode="auto">
          <a:xfrm>
            <a:off x="4698591" y="5369939"/>
            <a:ext cx="116512" cy="116512"/>
          </a:xfrm>
          <a:custGeom>
            <a:avLst/>
            <a:gdLst>
              <a:gd name="T0" fmla="*/ 90 w 90"/>
              <a:gd name="T1" fmla="*/ 45 h 90"/>
              <a:gd name="T2" fmla="*/ 0 w 90"/>
              <a:gd name="T3" fmla="*/ 90 h 90"/>
              <a:gd name="T4" fmla="*/ 45 w 90"/>
              <a:gd name="T5" fmla="*/ 0 h 90"/>
              <a:gd name="T6" fmla="*/ 90 w 90"/>
              <a:gd name="T7" fmla="*/ 45 h 90"/>
            </a:gdLst>
            <a:ahLst/>
            <a:cxnLst>
              <a:cxn ang="0">
                <a:pos x="T0" y="T1"/>
              </a:cxn>
              <a:cxn ang="0">
                <a:pos x="T2" y="T3"/>
              </a:cxn>
              <a:cxn ang="0">
                <a:pos x="T4" y="T5"/>
              </a:cxn>
              <a:cxn ang="0">
                <a:pos x="T6" y="T7"/>
              </a:cxn>
            </a:cxnLst>
            <a:rect l="0" t="0" r="r" b="b"/>
            <a:pathLst>
              <a:path w="90" h="90">
                <a:moveTo>
                  <a:pt x="90" y="45"/>
                </a:moveTo>
                <a:lnTo>
                  <a:pt x="0" y="90"/>
                </a:lnTo>
                <a:lnTo>
                  <a:pt x="45" y="0"/>
                </a:lnTo>
                <a:lnTo>
                  <a:pt x="90" y="4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42" name="Line 626"/>
          <p:cNvSpPr>
            <a:spLocks noChangeShapeType="1"/>
          </p:cNvSpPr>
          <p:nvPr/>
        </p:nvSpPr>
        <p:spPr bwMode="auto">
          <a:xfrm flipH="1">
            <a:off x="2719189" y="4804211"/>
            <a:ext cx="129457" cy="120396"/>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43" name="Freeform 629"/>
          <p:cNvSpPr>
            <a:spLocks/>
          </p:cNvSpPr>
          <p:nvPr/>
        </p:nvSpPr>
        <p:spPr bwMode="auto">
          <a:xfrm>
            <a:off x="3253685" y="5089109"/>
            <a:ext cx="551488" cy="410380"/>
          </a:xfrm>
          <a:custGeom>
            <a:avLst/>
            <a:gdLst>
              <a:gd name="T0" fmla="*/ 243 w 426"/>
              <a:gd name="T1" fmla="*/ 0 h 317"/>
              <a:gd name="T2" fmla="*/ 426 w 426"/>
              <a:gd name="T3" fmla="*/ 45 h 317"/>
              <a:gd name="T4" fmla="*/ 256 w 426"/>
              <a:gd name="T5" fmla="*/ 213 h 317"/>
              <a:gd name="T6" fmla="*/ 329 w 426"/>
              <a:gd name="T7" fmla="*/ 231 h 317"/>
              <a:gd name="T8" fmla="*/ 29 w 426"/>
              <a:gd name="T9" fmla="*/ 317 h 317"/>
              <a:gd name="T10" fmla="*/ 0 w 426"/>
              <a:gd name="T11" fmla="*/ 151 h 317"/>
              <a:gd name="T12" fmla="*/ 73 w 426"/>
              <a:gd name="T13" fmla="*/ 168 h 317"/>
              <a:gd name="T14" fmla="*/ 243 w 426"/>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317">
                <a:moveTo>
                  <a:pt x="243" y="0"/>
                </a:moveTo>
                <a:lnTo>
                  <a:pt x="426" y="45"/>
                </a:lnTo>
                <a:lnTo>
                  <a:pt x="256" y="213"/>
                </a:lnTo>
                <a:lnTo>
                  <a:pt x="329" y="231"/>
                </a:lnTo>
                <a:lnTo>
                  <a:pt x="29" y="317"/>
                </a:lnTo>
                <a:lnTo>
                  <a:pt x="0" y="151"/>
                </a:lnTo>
                <a:lnTo>
                  <a:pt x="73" y="168"/>
                </a:lnTo>
                <a:lnTo>
                  <a:pt x="243"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45" name="Freeform 632"/>
          <p:cNvSpPr>
            <a:spLocks/>
          </p:cNvSpPr>
          <p:nvPr/>
        </p:nvSpPr>
        <p:spPr bwMode="auto">
          <a:xfrm>
            <a:off x="6573132" y="4268258"/>
            <a:ext cx="258915" cy="270566"/>
          </a:xfrm>
          <a:custGeom>
            <a:avLst/>
            <a:gdLst>
              <a:gd name="T0" fmla="*/ 0 w 200"/>
              <a:gd name="T1" fmla="*/ 155 h 209"/>
              <a:gd name="T2" fmla="*/ 200 w 200"/>
              <a:gd name="T3" fmla="*/ 209 h 209"/>
              <a:gd name="T4" fmla="*/ 200 w 200"/>
              <a:gd name="T5" fmla="*/ 53 h 209"/>
              <a:gd name="T6" fmla="*/ 0 w 200"/>
              <a:gd name="T7" fmla="*/ 0 h 209"/>
              <a:gd name="T8" fmla="*/ 0 w 200"/>
              <a:gd name="T9" fmla="*/ 155 h 209"/>
            </a:gdLst>
            <a:ahLst/>
            <a:cxnLst>
              <a:cxn ang="0">
                <a:pos x="T0" y="T1"/>
              </a:cxn>
              <a:cxn ang="0">
                <a:pos x="T2" y="T3"/>
              </a:cxn>
              <a:cxn ang="0">
                <a:pos x="T4" y="T5"/>
              </a:cxn>
              <a:cxn ang="0">
                <a:pos x="T6" y="T7"/>
              </a:cxn>
              <a:cxn ang="0">
                <a:pos x="T8" y="T9"/>
              </a:cxn>
            </a:cxnLst>
            <a:rect l="0" t="0" r="r" b="b"/>
            <a:pathLst>
              <a:path w="200" h="209">
                <a:moveTo>
                  <a:pt x="0" y="155"/>
                </a:moveTo>
                <a:lnTo>
                  <a:pt x="200" y="209"/>
                </a:lnTo>
                <a:lnTo>
                  <a:pt x="200" y="53"/>
                </a:lnTo>
                <a:lnTo>
                  <a:pt x="0" y="0"/>
                </a:lnTo>
                <a:lnTo>
                  <a:pt x="0" y="155"/>
                </a:lnTo>
                <a:close/>
              </a:path>
            </a:pathLst>
          </a:custGeom>
          <a:solidFill>
            <a:srgbClr val="CCFFCC"/>
          </a:solidFill>
          <a:ln w="158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sz="800"/>
          </a:p>
        </p:txBody>
      </p:sp>
      <p:sp>
        <p:nvSpPr>
          <p:cNvPr id="46" name="Freeform 634"/>
          <p:cNvSpPr>
            <a:spLocks/>
          </p:cNvSpPr>
          <p:nvPr/>
        </p:nvSpPr>
        <p:spPr bwMode="auto">
          <a:xfrm>
            <a:off x="6832047" y="4221654"/>
            <a:ext cx="115217" cy="317171"/>
          </a:xfrm>
          <a:custGeom>
            <a:avLst/>
            <a:gdLst>
              <a:gd name="T0" fmla="*/ 0 w 89"/>
              <a:gd name="T1" fmla="*/ 245 h 245"/>
              <a:gd name="T2" fmla="*/ 89 w 89"/>
              <a:gd name="T3" fmla="*/ 156 h 245"/>
              <a:gd name="T4" fmla="*/ 89 w 89"/>
              <a:gd name="T5" fmla="*/ 0 h 245"/>
              <a:gd name="T6" fmla="*/ 0 w 89"/>
              <a:gd name="T7" fmla="*/ 89 h 245"/>
              <a:gd name="T8" fmla="*/ 0 w 89"/>
              <a:gd name="T9" fmla="*/ 245 h 245"/>
            </a:gdLst>
            <a:ahLst/>
            <a:cxnLst>
              <a:cxn ang="0">
                <a:pos x="T0" y="T1"/>
              </a:cxn>
              <a:cxn ang="0">
                <a:pos x="T2" y="T3"/>
              </a:cxn>
              <a:cxn ang="0">
                <a:pos x="T4" y="T5"/>
              </a:cxn>
              <a:cxn ang="0">
                <a:pos x="T6" y="T7"/>
              </a:cxn>
              <a:cxn ang="0">
                <a:pos x="T8" y="T9"/>
              </a:cxn>
            </a:cxnLst>
            <a:rect l="0" t="0" r="r" b="b"/>
            <a:pathLst>
              <a:path w="89" h="245">
                <a:moveTo>
                  <a:pt x="0" y="245"/>
                </a:moveTo>
                <a:lnTo>
                  <a:pt x="89" y="156"/>
                </a:lnTo>
                <a:lnTo>
                  <a:pt x="89" y="0"/>
                </a:lnTo>
                <a:lnTo>
                  <a:pt x="0" y="89"/>
                </a:lnTo>
                <a:lnTo>
                  <a:pt x="0" y="245"/>
                </a:lnTo>
                <a:close/>
              </a:path>
            </a:pathLst>
          </a:custGeom>
          <a:solidFill>
            <a:srgbClr val="CCFFCC"/>
          </a:solidFill>
          <a:ln w="158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sz="800"/>
          </a:p>
        </p:txBody>
      </p:sp>
      <p:sp>
        <p:nvSpPr>
          <p:cNvPr id="47" name="Freeform 636"/>
          <p:cNvSpPr>
            <a:spLocks/>
          </p:cNvSpPr>
          <p:nvPr/>
        </p:nvSpPr>
        <p:spPr bwMode="auto">
          <a:xfrm>
            <a:off x="6573132" y="4151747"/>
            <a:ext cx="374132" cy="185124"/>
          </a:xfrm>
          <a:custGeom>
            <a:avLst/>
            <a:gdLst>
              <a:gd name="T0" fmla="*/ 200 w 289"/>
              <a:gd name="T1" fmla="*/ 143 h 143"/>
              <a:gd name="T2" fmla="*/ 289 w 289"/>
              <a:gd name="T3" fmla="*/ 54 h 143"/>
              <a:gd name="T4" fmla="*/ 89 w 289"/>
              <a:gd name="T5" fmla="*/ 0 h 143"/>
              <a:gd name="T6" fmla="*/ 0 w 289"/>
              <a:gd name="T7" fmla="*/ 90 h 143"/>
              <a:gd name="T8" fmla="*/ 200 w 289"/>
              <a:gd name="T9" fmla="*/ 143 h 143"/>
            </a:gdLst>
            <a:ahLst/>
            <a:cxnLst>
              <a:cxn ang="0">
                <a:pos x="T0" y="T1"/>
              </a:cxn>
              <a:cxn ang="0">
                <a:pos x="T2" y="T3"/>
              </a:cxn>
              <a:cxn ang="0">
                <a:pos x="T4" y="T5"/>
              </a:cxn>
              <a:cxn ang="0">
                <a:pos x="T6" y="T7"/>
              </a:cxn>
              <a:cxn ang="0">
                <a:pos x="T8" y="T9"/>
              </a:cxn>
            </a:cxnLst>
            <a:rect l="0" t="0" r="r" b="b"/>
            <a:pathLst>
              <a:path w="289" h="143">
                <a:moveTo>
                  <a:pt x="200" y="143"/>
                </a:moveTo>
                <a:lnTo>
                  <a:pt x="289" y="54"/>
                </a:lnTo>
                <a:lnTo>
                  <a:pt x="89" y="0"/>
                </a:lnTo>
                <a:lnTo>
                  <a:pt x="0" y="90"/>
                </a:lnTo>
                <a:lnTo>
                  <a:pt x="200" y="143"/>
                </a:lnTo>
                <a:close/>
              </a:path>
            </a:pathLst>
          </a:custGeom>
          <a:solidFill>
            <a:srgbClr val="CCFFCC"/>
          </a:solidFill>
          <a:ln w="158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sz="800"/>
          </a:p>
        </p:txBody>
      </p:sp>
      <p:sp>
        <p:nvSpPr>
          <p:cNvPr id="49" name="Rectangle 638"/>
          <p:cNvSpPr>
            <a:spLocks noChangeArrowheads="1"/>
          </p:cNvSpPr>
          <p:nvPr/>
        </p:nvSpPr>
        <p:spPr bwMode="auto">
          <a:xfrm rot="967768">
            <a:off x="2774475" y="4138960"/>
            <a:ext cx="512961" cy="153888"/>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給湯利用</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Freeform 650"/>
          <p:cNvSpPr>
            <a:spLocks/>
          </p:cNvSpPr>
          <p:nvPr/>
        </p:nvSpPr>
        <p:spPr bwMode="auto">
          <a:xfrm>
            <a:off x="6306450" y="4520699"/>
            <a:ext cx="519124" cy="235612"/>
          </a:xfrm>
          <a:custGeom>
            <a:avLst/>
            <a:gdLst>
              <a:gd name="T0" fmla="*/ 0 w 401"/>
              <a:gd name="T1" fmla="*/ 80 h 182"/>
              <a:gd name="T2" fmla="*/ 380 w 401"/>
              <a:gd name="T3" fmla="*/ 182 h 182"/>
              <a:gd name="T4" fmla="*/ 401 w 401"/>
              <a:gd name="T5" fmla="*/ 101 h 182"/>
              <a:gd name="T6" fmla="*/ 22 w 401"/>
              <a:gd name="T7" fmla="*/ 0 h 182"/>
              <a:gd name="T8" fmla="*/ 0 w 401"/>
              <a:gd name="T9" fmla="*/ 80 h 182"/>
            </a:gdLst>
            <a:ahLst/>
            <a:cxnLst>
              <a:cxn ang="0">
                <a:pos x="T0" y="T1"/>
              </a:cxn>
              <a:cxn ang="0">
                <a:pos x="T2" y="T3"/>
              </a:cxn>
              <a:cxn ang="0">
                <a:pos x="T4" y="T5"/>
              </a:cxn>
              <a:cxn ang="0">
                <a:pos x="T6" y="T7"/>
              </a:cxn>
              <a:cxn ang="0">
                <a:pos x="T8" y="T9"/>
              </a:cxn>
            </a:cxnLst>
            <a:rect l="0" t="0" r="r" b="b"/>
            <a:pathLst>
              <a:path w="401" h="182">
                <a:moveTo>
                  <a:pt x="0" y="80"/>
                </a:moveTo>
                <a:lnTo>
                  <a:pt x="380" y="182"/>
                </a:lnTo>
                <a:lnTo>
                  <a:pt x="401" y="101"/>
                </a:lnTo>
                <a:lnTo>
                  <a:pt x="22" y="0"/>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54" name="Freeform 654"/>
          <p:cNvSpPr>
            <a:spLocks/>
          </p:cNvSpPr>
          <p:nvPr/>
        </p:nvSpPr>
        <p:spPr bwMode="auto">
          <a:xfrm>
            <a:off x="3330227" y="5157629"/>
            <a:ext cx="517829" cy="235612"/>
          </a:xfrm>
          <a:custGeom>
            <a:avLst/>
            <a:gdLst>
              <a:gd name="T0" fmla="*/ 0 w 400"/>
              <a:gd name="T1" fmla="*/ 80 h 182"/>
              <a:gd name="T2" fmla="*/ 379 w 400"/>
              <a:gd name="T3" fmla="*/ 182 h 182"/>
              <a:gd name="T4" fmla="*/ 400 w 400"/>
              <a:gd name="T5" fmla="*/ 101 h 182"/>
              <a:gd name="T6" fmla="*/ 21 w 400"/>
              <a:gd name="T7" fmla="*/ 0 h 182"/>
              <a:gd name="T8" fmla="*/ 0 w 400"/>
              <a:gd name="T9" fmla="*/ 80 h 182"/>
            </a:gdLst>
            <a:ahLst/>
            <a:cxnLst>
              <a:cxn ang="0">
                <a:pos x="T0" y="T1"/>
              </a:cxn>
              <a:cxn ang="0">
                <a:pos x="T2" y="T3"/>
              </a:cxn>
              <a:cxn ang="0">
                <a:pos x="T4" y="T5"/>
              </a:cxn>
              <a:cxn ang="0">
                <a:pos x="T6" y="T7"/>
              </a:cxn>
              <a:cxn ang="0">
                <a:pos x="T8" y="T9"/>
              </a:cxn>
            </a:cxnLst>
            <a:rect l="0" t="0" r="r" b="b"/>
            <a:pathLst>
              <a:path w="400" h="182">
                <a:moveTo>
                  <a:pt x="0" y="80"/>
                </a:moveTo>
                <a:lnTo>
                  <a:pt x="379" y="182"/>
                </a:lnTo>
                <a:lnTo>
                  <a:pt x="400" y="101"/>
                </a:lnTo>
                <a:lnTo>
                  <a:pt x="21" y="0"/>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55" name="Rectangle 657"/>
          <p:cNvSpPr>
            <a:spLocks noChangeArrowheads="1"/>
          </p:cNvSpPr>
          <p:nvPr/>
        </p:nvSpPr>
        <p:spPr bwMode="auto">
          <a:xfrm rot="1179176" flipH="1">
            <a:off x="3274695" y="5164616"/>
            <a:ext cx="662542" cy="153888"/>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空調用冷水</a:t>
            </a:r>
            <a:endParaRPr kumimoji="0" lang="ja-JP" altLang="ja-JP" sz="1000" b="0" i="0" u="none" strike="noStrike" cap="none" normalizeH="0" baseline="0" dirty="0" smtClean="0">
              <a:ln>
                <a:noFill/>
              </a:ln>
              <a:solidFill>
                <a:srgbClr val="00B0F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Freeform 660"/>
          <p:cNvSpPr>
            <a:spLocks/>
          </p:cNvSpPr>
          <p:nvPr/>
        </p:nvSpPr>
        <p:spPr bwMode="auto">
          <a:xfrm>
            <a:off x="2871863" y="3202103"/>
            <a:ext cx="425915" cy="321054"/>
          </a:xfrm>
          <a:custGeom>
            <a:avLst/>
            <a:gdLst>
              <a:gd name="T0" fmla="*/ 187 w 329"/>
              <a:gd name="T1" fmla="*/ 0 h 248"/>
              <a:gd name="T2" fmla="*/ 329 w 329"/>
              <a:gd name="T3" fmla="*/ 35 h 248"/>
              <a:gd name="T4" fmla="*/ 197 w 329"/>
              <a:gd name="T5" fmla="*/ 167 h 248"/>
              <a:gd name="T6" fmla="*/ 254 w 329"/>
              <a:gd name="T7" fmla="*/ 181 h 248"/>
              <a:gd name="T8" fmla="*/ 22 w 329"/>
              <a:gd name="T9" fmla="*/ 248 h 248"/>
              <a:gd name="T10" fmla="*/ 0 w 329"/>
              <a:gd name="T11" fmla="*/ 118 h 248"/>
              <a:gd name="T12" fmla="*/ 55 w 329"/>
              <a:gd name="T13" fmla="*/ 132 h 248"/>
              <a:gd name="T14" fmla="*/ 187 w 329"/>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248">
                <a:moveTo>
                  <a:pt x="187" y="0"/>
                </a:moveTo>
                <a:lnTo>
                  <a:pt x="329" y="35"/>
                </a:lnTo>
                <a:lnTo>
                  <a:pt x="197" y="167"/>
                </a:lnTo>
                <a:lnTo>
                  <a:pt x="254" y="181"/>
                </a:lnTo>
                <a:lnTo>
                  <a:pt x="22" y="248"/>
                </a:lnTo>
                <a:lnTo>
                  <a:pt x="0" y="118"/>
                </a:lnTo>
                <a:lnTo>
                  <a:pt x="55" y="132"/>
                </a:lnTo>
                <a:lnTo>
                  <a:pt x="187" y="0"/>
                </a:lnTo>
                <a:close/>
              </a:path>
            </a:pathLst>
          </a:custGeom>
          <a:solidFill>
            <a:srgbClr val="FF33CC"/>
          </a:solidFill>
          <a:ln>
            <a:noFill/>
          </a:ln>
          <a:extLst/>
        </p:spPr>
        <p:txBody>
          <a:bodyPr vert="horz" wrap="square" lIns="91440" tIns="45720" rIns="91440" bIns="45720" numCol="1" anchor="t" anchorCtr="0" compatLnSpc="1">
            <a:prstTxWarp prst="textNoShape">
              <a:avLst/>
            </a:prstTxWarp>
          </a:bodyPr>
          <a:lstStyle/>
          <a:p>
            <a:endParaRPr lang="ja-JP" altLang="en-US" sz="800"/>
          </a:p>
        </p:txBody>
      </p:sp>
      <p:sp>
        <p:nvSpPr>
          <p:cNvPr id="58" name="Rectangle 662"/>
          <p:cNvSpPr>
            <a:spLocks noChangeArrowheads="1"/>
          </p:cNvSpPr>
          <p:nvPr/>
        </p:nvSpPr>
        <p:spPr bwMode="auto">
          <a:xfrm rot="900000">
            <a:off x="2846719" y="3234590"/>
            <a:ext cx="512961" cy="153888"/>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solidFill>
                  <a:srgbClr val="FF33CC"/>
                </a:solidFill>
                <a:latin typeface="Meiryo UI" panose="020B0604030504040204" pitchFamily="50" charset="-128"/>
                <a:ea typeface="Meiryo UI" panose="020B0604030504040204" pitchFamily="50" charset="-128"/>
                <a:cs typeface="Meiryo UI" panose="020B0604030504040204" pitchFamily="50" charset="-128"/>
              </a:rPr>
              <a:t>外気予熱</a:t>
            </a:r>
            <a:endParaRPr kumimoji="0" lang="ja-JP" altLang="ja-JP" sz="1000" b="0" i="0" u="none" strike="noStrike" cap="none" normalizeH="0" baseline="0" dirty="0" smtClean="0">
              <a:ln>
                <a:noFill/>
              </a:ln>
              <a:solidFill>
                <a:srgbClr val="FF33CC"/>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770"/>
          <p:cNvSpPr>
            <a:spLocks noChangeArrowheads="1"/>
          </p:cNvSpPr>
          <p:nvPr/>
        </p:nvSpPr>
        <p:spPr bwMode="auto">
          <a:xfrm>
            <a:off x="6199000" y="4868940"/>
            <a:ext cx="508768" cy="186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60" name="Rectangle 771"/>
          <p:cNvSpPr>
            <a:spLocks noChangeArrowheads="1"/>
          </p:cNvSpPr>
          <p:nvPr/>
        </p:nvSpPr>
        <p:spPr bwMode="auto">
          <a:xfrm>
            <a:off x="5674813" y="5260799"/>
            <a:ext cx="4103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FF00"/>
                </a:solidFill>
                <a:effectLst/>
                <a:latin typeface="Meiryo UI" panose="020B0604030504040204" pitchFamily="50" charset="-128"/>
                <a:ea typeface="Meiryo UI" panose="020B0604030504040204" pitchFamily="50" charset="-128"/>
                <a:cs typeface="Meiryo UI" panose="020B0604030504040204" pitchFamily="50" charset="-128"/>
              </a:rPr>
              <a:t>せせらぎ</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772"/>
          <p:cNvSpPr>
            <a:spLocks noChangeArrowheads="1"/>
          </p:cNvSpPr>
          <p:nvPr/>
        </p:nvSpPr>
        <p:spPr bwMode="auto">
          <a:xfrm>
            <a:off x="6174751" y="5267211"/>
            <a:ext cx="5770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FF00"/>
                </a:solidFill>
                <a:effectLst/>
                <a:latin typeface="Meiryo UI" panose="020B0604030504040204" pitchFamily="50" charset="-128"/>
                <a:ea typeface="Meiryo UI" panose="020B0604030504040204" pitchFamily="50" charset="-128"/>
                <a:cs typeface="Meiryo UI" panose="020B0604030504040204" pitchFamily="50" charset="-128"/>
              </a:rPr>
              <a:t>ﾄｲﾚ洗浄水</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Freeform 774"/>
          <p:cNvSpPr>
            <a:spLocks/>
          </p:cNvSpPr>
          <p:nvPr/>
        </p:nvSpPr>
        <p:spPr bwMode="auto">
          <a:xfrm>
            <a:off x="6155596" y="3210811"/>
            <a:ext cx="245969" cy="182535"/>
          </a:xfrm>
          <a:custGeom>
            <a:avLst/>
            <a:gdLst>
              <a:gd name="T0" fmla="*/ 109 w 190"/>
              <a:gd name="T1" fmla="*/ 0 h 141"/>
              <a:gd name="T2" fmla="*/ 190 w 190"/>
              <a:gd name="T3" fmla="*/ 20 h 141"/>
              <a:gd name="T4" fmla="*/ 114 w 190"/>
              <a:gd name="T5" fmla="*/ 95 h 141"/>
              <a:gd name="T6" fmla="*/ 147 w 190"/>
              <a:gd name="T7" fmla="*/ 103 h 141"/>
              <a:gd name="T8" fmla="*/ 13 w 190"/>
              <a:gd name="T9" fmla="*/ 141 h 141"/>
              <a:gd name="T10" fmla="*/ 0 w 190"/>
              <a:gd name="T11" fmla="*/ 67 h 141"/>
              <a:gd name="T12" fmla="*/ 33 w 190"/>
              <a:gd name="T13" fmla="*/ 75 h 141"/>
              <a:gd name="T14" fmla="*/ 109 w 190"/>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1">
                <a:moveTo>
                  <a:pt x="109" y="0"/>
                </a:moveTo>
                <a:lnTo>
                  <a:pt x="190" y="20"/>
                </a:lnTo>
                <a:lnTo>
                  <a:pt x="114" y="95"/>
                </a:lnTo>
                <a:lnTo>
                  <a:pt x="147" y="103"/>
                </a:lnTo>
                <a:lnTo>
                  <a:pt x="13" y="141"/>
                </a:lnTo>
                <a:lnTo>
                  <a:pt x="0" y="67"/>
                </a:lnTo>
                <a:lnTo>
                  <a:pt x="33" y="75"/>
                </a:lnTo>
                <a:lnTo>
                  <a:pt x="109"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63" name="Freeform 775"/>
          <p:cNvSpPr>
            <a:spLocks/>
          </p:cNvSpPr>
          <p:nvPr/>
        </p:nvSpPr>
        <p:spPr bwMode="auto">
          <a:xfrm>
            <a:off x="5266966" y="2995174"/>
            <a:ext cx="245969" cy="182535"/>
          </a:xfrm>
          <a:custGeom>
            <a:avLst/>
            <a:gdLst>
              <a:gd name="T0" fmla="*/ 109 w 190"/>
              <a:gd name="T1" fmla="*/ 0 h 141"/>
              <a:gd name="T2" fmla="*/ 190 w 190"/>
              <a:gd name="T3" fmla="*/ 19 h 141"/>
              <a:gd name="T4" fmla="*/ 114 w 190"/>
              <a:gd name="T5" fmla="*/ 94 h 141"/>
              <a:gd name="T6" fmla="*/ 147 w 190"/>
              <a:gd name="T7" fmla="*/ 103 h 141"/>
              <a:gd name="T8" fmla="*/ 13 w 190"/>
              <a:gd name="T9" fmla="*/ 141 h 141"/>
              <a:gd name="T10" fmla="*/ 0 w 190"/>
              <a:gd name="T11" fmla="*/ 67 h 141"/>
              <a:gd name="T12" fmla="*/ 33 w 190"/>
              <a:gd name="T13" fmla="*/ 75 h 141"/>
              <a:gd name="T14" fmla="*/ 109 w 190"/>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1">
                <a:moveTo>
                  <a:pt x="109" y="0"/>
                </a:moveTo>
                <a:lnTo>
                  <a:pt x="190" y="19"/>
                </a:lnTo>
                <a:lnTo>
                  <a:pt x="114" y="94"/>
                </a:lnTo>
                <a:lnTo>
                  <a:pt x="147" y="103"/>
                </a:lnTo>
                <a:lnTo>
                  <a:pt x="13" y="141"/>
                </a:lnTo>
                <a:lnTo>
                  <a:pt x="0" y="67"/>
                </a:lnTo>
                <a:lnTo>
                  <a:pt x="33" y="75"/>
                </a:lnTo>
                <a:lnTo>
                  <a:pt x="109"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64" name="Freeform 776"/>
          <p:cNvSpPr>
            <a:spLocks/>
          </p:cNvSpPr>
          <p:nvPr/>
        </p:nvSpPr>
        <p:spPr bwMode="auto">
          <a:xfrm>
            <a:off x="4020573" y="2690995"/>
            <a:ext cx="245969" cy="182535"/>
          </a:xfrm>
          <a:custGeom>
            <a:avLst/>
            <a:gdLst>
              <a:gd name="T0" fmla="*/ 108 w 190"/>
              <a:gd name="T1" fmla="*/ 0 h 141"/>
              <a:gd name="T2" fmla="*/ 190 w 190"/>
              <a:gd name="T3" fmla="*/ 20 h 141"/>
              <a:gd name="T4" fmla="*/ 114 w 190"/>
              <a:gd name="T5" fmla="*/ 95 h 141"/>
              <a:gd name="T6" fmla="*/ 147 w 190"/>
              <a:gd name="T7" fmla="*/ 103 h 141"/>
              <a:gd name="T8" fmla="*/ 13 w 190"/>
              <a:gd name="T9" fmla="*/ 141 h 141"/>
              <a:gd name="T10" fmla="*/ 0 w 190"/>
              <a:gd name="T11" fmla="*/ 67 h 141"/>
              <a:gd name="T12" fmla="*/ 32 w 190"/>
              <a:gd name="T13" fmla="*/ 75 h 141"/>
              <a:gd name="T14" fmla="*/ 108 w 190"/>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1">
                <a:moveTo>
                  <a:pt x="108" y="0"/>
                </a:moveTo>
                <a:lnTo>
                  <a:pt x="190" y="20"/>
                </a:lnTo>
                <a:lnTo>
                  <a:pt x="114" y="95"/>
                </a:lnTo>
                <a:lnTo>
                  <a:pt x="147" y="103"/>
                </a:lnTo>
                <a:lnTo>
                  <a:pt x="13" y="141"/>
                </a:lnTo>
                <a:lnTo>
                  <a:pt x="0" y="67"/>
                </a:lnTo>
                <a:lnTo>
                  <a:pt x="32" y="75"/>
                </a:lnTo>
                <a:lnTo>
                  <a:pt x="108"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65" name="Freeform 780"/>
          <p:cNvSpPr>
            <a:spLocks/>
          </p:cNvSpPr>
          <p:nvPr/>
        </p:nvSpPr>
        <p:spPr bwMode="auto">
          <a:xfrm>
            <a:off x="7243324" y="3485416"/>
            <a:ext cx="245969" cy="183829"/>
          </a:xfrm>
          <a:custGeom>
            <a:avLst/>
            <a:gdLst>
              <a:gd name="T0" fmla="*/ 108 w 190"/>
              <a:gd name="T1" fmla="*/ 0 h 142"/>
              <a:gd name="T2" fmla="*/ 190 w 190"/>
              <a:gd name="T3" fmla="*/ 20 h 142"/>
              <a:gd name="T4" fmla="*/ 114 w 190"/>
              <a:gd name="T5" fmla="*/ 95 h 142"/>
              <a:gd name="T6" fmla="*/ 146 w 190"/>
              <a:gd name="T7" fmla="*/ 103 h 142"/>
              <a:gd name="T8" fmla="*/ 13 w 190"/>
              <a:gd name="T9" fmla="*/ 142 h 142"/>
              <a:gd name="T10" fmla="*/ 0 w 190"/>
              <a:gd name="T11" fmla="*/ 68 h 142"/>
              <a:gd name="T12" fmla="*/ 32 w 190"/>
              <a:gd name="T13" fmla="*/ 75 h 142"/>
              <a:gd name="T14" fmla="*/ 108 w 190"/>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2">
                <a:moveTo>
                  <a:pt x="108" y="0"/>
                </a:moveTo>
                <a:lnTo>
                  <a:pt x="190" y="20"/>
                </a:lnTo>
                <a:lnTo>
                  <a:pt x="114" y="95"/>
                </a:lnTo>
                <a:lnTo>
                  <a:pt x="146" y="103"/>
                </a:lnTo>
                <a:lnTo>
                  <a:pt x="13" y="142"/>
                </a:lnTo>
                <a:lnTo>
                  <a:pt x="0" y="68"/>
                </a:lnTo>
                <a:lnTo>
                  <a:pt x="32" y="75"/>
                </a:lnTo>
                <a:lnTo>
                  <a:pt x="10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70" name="Rectangle 975"/>
          <p:cNvSpPr>
            <a:spLocks noChangeArrowheads="1"/>
          </p:cNvSpPr>
          <p:nvPr/>
        </p:nvSpPr>
        <p:spPr bwMode="auto">
          <a:xfrm>
            <a:off x="6160154" y="3682714"/>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熱交換器</a:t>
            </a:r>
          </a:p>
        </p:txBody>
      </p:sp>
      <p:sp>
        <p:nvSpPr>
          <p:cNvPr id="71" name="Rectangle 976"/>
          <p:cNvSpPr>
            <a:spLocks noChangeArrowheads="1"/>
          </p:cNvSpPr>
          <p:nvPr/>
        </p:nvSpPr>
        <p:spPr bwMode="auto">
          <a:xfrm>
            <a:off x="5459129" y="3357238"/>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冷却塔</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Rectangle 977"/>
          <p:cNvSpPr>
            <a:spLocks noChangeArrowheads="1"/>
          </p:cNvSpPr>
          <p:nvPr/>
        </p:nvSpPr>
        <p:spPr bwMode="auto">
          <a:xfrm>
            <a:off x="4219050" y="3049644"/>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冷却塔</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Rectangle 979"/>
          <p:cNvSpPr>
            <a:spLocks noChangeArrowheads="1"/>
          </p:cNvSpPr>
          <p:nvPr/>
        </p:nvSpPr>
        <p:spPr bwMode="auto">
          <a:xfrm>
            <a:off x="5839429" y="3980384"/>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ﾌﾞﾗｲﾝﾁﾗｰ</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Rectangle 981"/>
          <p:cNvSpPr>
            <a:spLocks noChangeArrowheads="1"/>
          </p:cNvSpPr>
          <p:nvPr/>
        </p:nvSpPr>
        <p:spPr bwMode="auto">
          <a:xfrm>
            <a:off x="3930274" y="3400047"/>
            <a:ext cx="4488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水冷</a:t>
            </a:r>
            <a:r>
              <a:rPr kumimoji="0"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ﾁﾗｰ</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Rectangle 983"/>
          <p:cNvSpPr>
            <a:spLocks noChangeArrowheads="1"/>
          </p:cNvSpPr>
          <p:nvPr/>
        </p:nvSpPr>
        <p:spPr bwMode="auto">
          <a:xfrm>
            <a:off x="4392050" y="4461537"/>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氷蓄熱槽</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Rectangle 986"/>
          <p:cNvSpPr>
            <a:spLocks noChangeArrowheads="1"/>
          </p:cNvSpPr>
          <p:nvPr/>
        </p:nvSpPr>
        <p:spPr bwMode="auto">
          <a:xfrm>
            <a:off x="4869273" y="4890952"/>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熱交換器</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Rectangle 987"/>
          <p:cNvSpPr>
            <a:spLocks noChangeArrowheads="1"/>
          </p:cNvSpPr>
          <p:nvPr/>
        </p:nvSpPr>
        <p:spPr bwMode="auto">
          <a:xfrm>
            <a:off x="4206696" y="4698809"/>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熱交換器</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Rectangle 996"/>
          <p:cNvSpPr>
            <a:spLocks noChangeArrowheads="1"/>
          </p:cNvSpPr>
          <p:nvPr/>
        </p:nvSpPr>
        <p:spPr bwMode="auto">
          <a:xfrm>
            <a:off x="3546864" y="2887379"/>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熱交換器</a:t>
            </a:r>
          </a:p>
        </p:txBody>
      </p:sp>
      <p:sp>
        <p:nvSpPr>
          <p:cNvPr id="85" name="Rectangle 997"/>
          <p:cNvSpPr>
            <a:spLocks noChangeArrowheads="1"/>
          </p:cNvSpPr>
          <p:nvPr/>
        </p:nvSpPr>
        <p:spPr bwMode="auto">
          <a:xfrm>
            <a:off x="2903271" y="2780433"/>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熱交換器</a:t>
            </a:r>
          </a:p>
        </p:txBody>
      </p:sp>
      <p:sp>
        <p:nvSpPr>
          <p:cNvPr id="86" name="Rectangle 998"/>
          <p:cNvSpPr>
            <a:spLocks noChangeArrowheads="1"/>
          </p:cNvSpPr>
          <p:nvPr/>
        </p:nvSpPr>
        <p:spPr bwMode="auto">
          <a:xfrm>
            <a:off x="6972663" y="4187705"/>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膜処理装置</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Freeform 17"/>
          <p:cNvSpPr>
            <a:spLocks/>
          </p:cNvSpPr>
          <p:nvPr/>
        </p:nvSpPr>
        <p:spPr bwMode="auto">
          <a:xfrm>
            <a:off x="4409925" y="2299566"/>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FF9900"/>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ja-JP" sz="1100"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給湯</a:t>
            </a:r>
            <a:r>
              <a:rPr kumimoji="0" lang="ja-JP" altLang="ja-JP" sz="11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熱源</a:t>
            </a:r>
            <a:endParaRPr kumimoji="0"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Freeform 17"/>
          <p:cNvSpPr>
            <a:spLocks/>
          </p:cNvSpPr>
          <p:nvPr/>
        </p:nvSpPr>
        <p:spPr bwMode="auto">
          <a:xfrm>
            <a:off x="5899571" y="2651769"/>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00B0F0"/>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en-US" sz="11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空調</a:t>
            </a:r>
            <a:r>
              <a:rPr kumimoji="0" lang="ja-JP" altLang="ja-JP" sz="11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熱源</a:t>
            </a:r>
            <a:endParaRPr kumimoji="0" lang="ja-JP" altLang="ja-JP" sz="11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Line 582"/>
          <p:cNvSpPr>
            <a:spLocks noChangeShapeType="1"/>
          </p:cNvSpPr>
          <p:nvPr/>
        </p:nvSpPr>
        <p:spPr bwMode="auto">
          <a:xfrm flipH="1">
            <a:off x="5393423" y="4194467"/>
            <a:ext cx="238201" cy="23820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11" name="Line 583"/>
          <p:cNvSpPr>
            <a:spLocks noChangeShapeType="1"/>
          </p:cNvSpPr>
          <p:nvPr/>
        </p:nvSpPr>
        <p:spPr bwMode="auto">
          <a:xfrm flipH="1">
            <a:off x="5383419" y="4207413"/>
            <a:ext cx="299047"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12" name="図 111"/>
          <p:cNvPicPr>
            <a:picLocks noChangeAspect="1"/>
          </p:cNvPicPr>
          <p:nvPr/>
        </p:nvPicPr>
        <p:blipFill>
          <a:blip r:embed="rId12"/>
          <a:stretch>
            <a:fillRect/>
          </a:stretch>
        </p:blipFill>
        <p:spPr>
          <a:xfrm>
            <a:off x="4833839" y="4140606"/>
            <a:ext cx="387769" cy="401817"/>
          </a:xfrm>
          <a:prstGeom prst="rect">
            <a:avLst/>
          </a:prstGeom>
        </p:spPr>
      </p:pic>
      <p:pic>
        <p:nvPicPr>
          <p:cNvPr id="113" name="図 112"/>
          <p:cNvPicPr>
            <a:picLocks noChangeAspect="1"/>
          </p:cNvPicPr>
          <p:nvPr/>
        </p:nvPicPr>
        <p:blipFill>
          <a:blip r:embed="rId12"/>
          <a:stretch>
            <a:fillRect/>
          </a:stretch>
        </p:blipFill>
        <p:spPr>
          <a:xfrm>
            <a:off x="5090505" y="4210797"/>
            <a:ext cx="387769" cy="401817"/>
          </a:xfrm>
          <a:prstGeom prst="rect">
            <a:avLst/>
          </a:prstGeom>
        </p:spPr>
      </p:pic>
      <p:pic>
        <p:nvPicPr>
          <p:cNvPr id="114" name="図 113"/>
          <p:cNvPicPr>
            <a:picLocks noChangeAspect="1"/>
          </p:cNvPicPr>
          <p:nvPr/>
        </p:nvPicPr>
        <p:blipFill>
          <a:blip r:embed="rId12"/>
          <a:stretch>
            <a:fillRect/>
          </a:stretch>
        </p:blipFill>
        <p:spPr>
          <a:xfrm>
            <a:off x="5349069" y="4280705"/>
            <a:ext cx="387769" cy="401817"/>
          </a:xfrm>
          <a:prstGeom prst="rect">
            <a:avLst/>
          </a:prstGeom>
        </p:spPr>
      </p:pic>
      <p:sp>
        <p:nvSpPr>
          <p:cNvPr id="115" name="Line 718"/>
          <p:cNvSpPr>
            <a:spLocks noChangeShapeType="1"/>
          </p:cNvSpPr>
          <p:nvPr/>
        </p:nvSpPr>
        <p:spPr bwMode="auto">
          <a:xfrm flipH="1">
            <a:off x="4873074" y="4519405"/>
            <a:ext cx="274449" cy="274449"/>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16" name="Line 719"/>
          <p:cNvSpPr>
            <a:spLocks noChangeShapeType="1"/>
          </p:cNvSpPr>
          <p:nvPr/>
        </p:nvSpPr>
        <p:spPr bwMode="auto">
          <a:xfrm flipH="1">
            <a:off x="4914147" y="4527173"/>
            <a:ext cx="296458"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17" name="図 116"/>
          <p:cNvPicPr>
            <a:picLocks noChangeAspect="1"/>
          </p:cNvPicPr>
          <p:nvPr/>
        </p:nvPicPr>
        <p:blipFill>
          <a:blip r:embed="rId8"/>
          <a:stretch>
            <a:fillRect/>
          </a:stretch>
        </p:blipFill>
        <p:spPr>
          <a:xfrm>
            <a:off x="4800825" y="4661566"/>
            <a:ext cx="185910" cy="246452"/>
          </a:xfrm>
          <a:prstGeom prst="rect">
            <a:avLst/>
          </a:prstGeom>
        </p:spPr>
      </p:pic>
      <p:sp>
        <p:nvSpPr>
          <p:cNvPr id="118" name="Line 768"/>
          <p:cNvSpPr>
            <a:spLocks noChangeShapeType="1"/>
          </p:cNvSpPr>
          <p:nvPr/>
        </p:nvSpPr>
        <p:spPr bwMode="auto">
          <a:xfrm flipH="1">
            <a:off x="4457211" y="4863762"/>
            <a:ext cx="348240" cy="348240"/>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19" name="Line 769"/>
          <p:cNvSpPr>
            <a:spLocks noChangeShapeType="1"/>
          </p:cNvSpPr>
          <p:nvPr/>
        </p:nvSpPr>
        <p:spPr bwMode="auto">
          <a:xfrm flipH="1">
            <a:off x="4516056" y="4872823"/>
            <a:ext cx="348240" cy="349535"/>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20" name="図 119"/>
          <p:cNvPicPr>
            <a:picLocks noChangeAspect="1"/>
          </p:cNvPicPr>
          <p:nvPr/>
        </p:nvPicPr>
        <p:blipFill>
          <a:blip r:embed="rId8"/>
          <a:stretch>
            <a:fillRect/>
          </a:stretch>
        </p:blipFill>
        <p:spPr>
          <a:xfrm>
            <a:off x="5037377" y="3357690"/>
            <a:ext cx="185910" cy="246452"/>
          </a:xfrm>
          <a:prstGeom prst="rect">
            <a:avLst/>
          </a:prstGeom>
        </p:spPr>
      </p:pic>
      <p:sp>
        <p:nvSpPr>
          <p:cNvPr id="121" name="Line 389"/>
          <p:cNvSpPr>
            <a:spLocks noChangeShapeType="1"/>
          </p:cNvSpPr>
          <p:nvPr/>
        </p:nvSpPr>
        <p:spPr bwMode="auto">
          <a:xfrm flipH="1">
            <a:off x="4819339" y="3566600"/>
            <a:ext cx="239496" cy="23820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22" name="Line 390"/>
          <p:cNvSpPr>
            <a:spLocks noChangeShapeType="1"/>
          </p:cNvSpPr>
          <p:nvPr/>
        </p:nvSpPr>
        <p:spPr bwMode="auto">
          <a:xfrm flipH="1">
            <a:off x="4832520" y="3570483"/>
            <a:ext cx="299047"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23" name="図 122"/>
          <p:cNvPicPr>
            <a:picLocks noChangeAspect="1"/>
          </p:cNvPicPr>
          <p:nvPr/>
        </p:nvPicPr>
        <p:blipFill>
          <a:blip r:embed="rId9"/>
          <a:stretch>
            <a:fillRect/>
          </a:stretch>
        </p:blipFill>
        <p:spPr>
          <a:xfrm>
            <a:off x="4660980" y="3742618"/>
            <a:ext cx="241569" cy="306758"/>
          </a:xfrm>
          <a:prstGeom prst="rect">
            <a:avLst/>
          </a:prstGeom>
        </p:spPr>
      </p:pic>
      <p:sp>
        <p:nvSpPr>
          <p:cNvPr id="124" name="Line 408"/>
          <p:cNvSpPr>
            <a:spLocks noChangeShapeType="1"/>
          </p:cNvSpPr>
          <p:nvPr/>
        </p:nvSpPr>
        <p:spPr bwMode="auto">
          <a:xfrm flipH="1">
            <a:off x="4507935" y="3964033"/>
            <a:ext cx="239496" cy="23820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25" name="Line 409"/>
          <p:cNvSpPr>
            <a:spLocks noChangeShapeType="1"/>
          </p:cNvSpPr>
          <p:nvPr/>
        </p:nvSpPr>
        <p:spPr bwMode="auto">
          <a:xfrm flipH="1">
            <a:off x="4499226" y="3976979"/>
            <a:ext cx="299047"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26" name="図 125"/>
          <p:cNvPicPr>
            <a:picLocks noChangeAspect="1"/>
          </p:cNvPicPr>
          <p:nvPr/>
        </p:nvPicPr>
        <p:blipFill>
          <a:blip r:embed="rId12"/>
          <a:stretch>
            <a:fillRect/>
          </a:stretch>
        </p:blipFill>
        <p:spPr>
          <a:xfrm>
            <a:off x="4325071" y="4017111"/>
            <a:ext cx="387769" cy="401817"/>
          </a:xfrm>
          <a:prstGeom prst="rect">
            <a:avLst/>
          </a:prstGeom>
        </p:spPr>
      </p:pic>
      <p:sp>
        <p:nvSpPr>
          <p:cNvPr id="127" name="Line 666"/>
          <p:cNvSpPr>
            <a:spLocks noChangeShapeType="1"/>
          </p:cNvSpPr>
          <p:nvPr/>
        </p:nvSpPr>
        <p:spPr bwMode="auto">
          <a:xfrm flipH="1">
            <a:off x="4187587" y="4338165"/>
            <a:ext cx="235612" cy="234318"/>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28" name="Line 667"/>
          <p:cNvSpPr>
            <a:spLocks noChangeShapeType="1"/>
          </p:cNvSpPr>
          <p:nvPr/>
        </p:nvSpPr>
        <p:spPr bwMode="auto">
          <a:xfrm flipH="1">
            <a:off x="4202769" y="4347227"/>
            <a:ext cx="280923" cy="280923"/>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29" name="図 128"/>
          <p:cNvPicPr>
            <a:picLocks noChangeAspect="1"/>
          </p:cNvPicPr>
          <p:nvPr/>
        </p:nvPicPr>
        <p:blipFill>
          <a:blip r:embed="rId8"/>
          <a:stretch>
            <a:fillRect/>
          </a:stretch>
        </p:blipFill>
        <p:spPr>
          <a:xfrm>
            <a:off x="4077104" y="4473612"/>
            <a:ext cx="185910" cy="246452"/>
          </a:xfrm>
          <a:prstGeom prst="rect">
            <a:avLst/>
          </a:prstGeom>
        </p:spPr>
      </p:pic>
      <p:sp>
        <p:nvSpPr>
          <p:cNvPr id="130" name="Line 716"/>
          <p:cNvSpPr>
            <a:spLocks noChangeShapeType="1"/>
          </p:cNvSpPr>
          <p:nvPr/>
        </p:nvSpPr>
        <p:spPr bwMode="auto">
          <a:xfrm flipH="1">
            <a:off x="3727072" y="4668281"/>
            <a:ext cx="362480" cy="35989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31" name="Line 717"/>
          <p:cNvSpPr>
            <a:spLocks noChangeShapeType="1"/>
          </p:cNvSpPr>
          <p:nvPr/>
        </p:nvSpPr>
        <p:spPr bwMode="auto">
          <a:xfrm flipH="1">
            <a:off x="3785916" y="4677343"/>
            <a:ext cx="363775" cy="361186"/>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32" name="図 131"/>
          <p:cNvPicPr>
            <a:picLocks noChangeAspect="1"/>
          </p:cNvPicPr>
          <p:nvPr/>
        </p:nvPicPr>
        <p:blipFill>
          <a:blip r:embed="rId10"/>
          <a:stretch>
            <a:fillRect/>
          </a:stretch>
        </p:blipFill>
        <p:spPr>
          <a:xfrm>
            <a:off x="4490030" y="3213311"/>
            <a:ext cx="316713" cy="293223"/>
          </a:xfrm>
          <a:prstGeom prst="rect">
            <a:avLst/>
          </a:prstGeom>
        </p:spPr>
      </p:pic>
      <p:sp>
        <p:nvSpPr>
          <p:cNvPr id="133" name="Line 450"/>
          <p:cNvSpPr>
            <a:spLocks noChangeShapeType="1"/>
          </p:cNvSpPr>
          <p:nvPr/>
        </p:nvSpPr>
        <p:spPr bwMode="auto">
          <a:xfrm flipH="1">
            <a:off x="4320554" y="3412697"/>
            <a:ext cx="238201" cy="238201"/>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34" name="Line 451"/>
          <p:cNvSpPr>
            <a:spLocks noChangeShapeType="1"/>
          </p:cNvSpPr>
          <p:nvPr/>
        </p:nvSpPr>
        <p:spPr bwMode="auto">
          <a:xfrm flipH="1">
            <a:off x="4318318" y="3425643"/>
            <a:ext cx="299047" cy="299047"/>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35" name="図 134"/>
          <p:cNvPicPr>
            <a:picLocks noChangeAspect="1"/>
          </p:cNvPicPr>
          <p:nvPr/>
        </p:nvPicPr>
        <p:blipFill>
          <a:blip r:embed="rId9"/>
          <a:stretch>
            <a:fillRect/>
          </a:stretch>
        </p:blipFill>
        <p:spPr>
          <a:xfrm>
            <a:off x="4121151" y="3576437"/>
            <a:ext cx="241569" cy="306758"/>
          </a:xfrm>
          <a:prstGeom prst="rect">
            <a:avLst/>
          </a:prstGeom>
        </p:spPr>
      </p:pic>
      <p:sp>
        <p:nvSpPr>
          <p:cNvPr id="136" name="Line 627"/>
          <p:cNvSpPr>
            <a:spLocks noChangeShapeType="1"/>
          </p:cNvSpPr>
          <p:nvPr/>
        </p:nvSpPr>
        <p:spPr bwMode="auto">
          <a:xfrm flipH="1">
            <a:off x="3144494" y="3817899"/>
            <a:ext cx="1038247" cy="1039542"/>
          </a:xfrm>
          <a:prstGeom prst="line">
            <a:avLst/>
          </a:prstGeom>
          <a:noFill/>
          <a:ln w="31750" cap="rnd">
            <a:solidFill>
              <a:srgbClr val="99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37" name="Line 628"/>
          <p:cNvSpPr>
            <a:spLocks noChangeShapeType="1"/>
          </p:cNvSpPr>
          <p:nvPr/>
        </p:nvSpPr>
        <p:spPr bwMode="auto">
          <a:xfrm flipH="1">
            <a:off x="3205338" y="3832139"/>
            <a:ext cx="1036953" cy="1036953"/>
          </a:xfrm>
          <a:prstGeom prst="line">
            <a:avLst/>
          </a:prstGeom>
          <a:noFill/>
          <a:ln w="31750" cap="rnd">
            <a:solidFill>
              <a:srgbClr val="33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38" name="図 137"/>
          <p:cNvPicPr>
            <a:picLocks noChangeAspect="1"/>
          </p:cNvPicPr>
          <p:nvPr/>
        </p:nvPicPr>
        <p:blipFill>
          <a:blip r:embed="rId13"/>
          <a:stretch>
            <a:fillRect/>
          </a:stretch>
        </p:blipFill>
        <p:spPr>
          <a:xfrm>
            <a:off x="3871846" y="3058774"/>
            <a:ext cx="190768" cy="252892"/>
          </a:xfrm>
          <a:prstGeom prst="rect">
            <a:avLst/>
          </a:prstGeom>
        </p:spPr>
      </p:pic>
      <p:sp>
        <p:nvSpPr>
          <p:cNvPr id="139" name="Line 244"/>
          <p:cNvSpPr>
            <a:spLocks noChangeShapeType="1"/>
          </p:cNvSpPr>
          <p:nvPr/>
        </p:nvSpPr>
        <p:spPr bwMode="auto">
          <a:xfrm flipH="1">
            <a:off x="3646026" y="3223842"/>
            <a:ext cx="239496" cy="238201"/>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40" name="Line 245"/>
          <p:cNvSpPr>
            <a:spLocks noChangeShapeType="1"/>
          </p:cNvSpPr>
          <p:nvPr/>
        </p:nvSpPr>
        <p:spPr bwMode="auto">
          <a:xfrm flipH="1">
            <a:off x="3650499" y="3227726"/>
            <a:ext cx="299047" cy="299047"/>
          </a:xfrm>
          <a:prstGeom prst="line">
            <a:avLst/>
          </a:prstGeom>
          <a:noFill/>
          <a:ln w="31750" cap="rnd">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pic>
        <p:nvPicPr>
          <p:cNvPr id="141" name="図 140"/>
          <p:cNvPicPr>
            <a:picLocks noChangeAspect="1"/>
          </p:cNvPicPr>
          <p:nvPr/>
        </p:nvPicPr>
        <p:blipFill>
          <a:blip r:embed="rId14"/>
          <a:stretch>
            <a:fillRect/>
          </a:stretch>
        </p:blipFill>
        <p:spPr>
          <a:xfrm>
            <a:off x="3464360" y="3394744"/>
            <a:ext cx="248087" cy="290359"/>
          </a:xfrm>
          <a:prstGeom prst="rect">
            <a:avLst/>
          </a:prstGeom>
        </p:spPr>
      </p:pic>
      <p:sp>
        <p:nvSpPr>
          <p:cNvPr id="142" name="Line 274"/>
          <p:cNvSpPr>
            <a:spLocks noChangeShapeType="1"/>
          </p:cNvSpPr>
          <p:nvPr/>
        </p:nvSpPr>
        <p:spPr bwMode="auto">
          <a:xfrm flipH="1">
            <a:off x="3268011" y="3616098"/>
            <a:ext cx="238201" cy="238201"/>
          </a:xfrm>
          <a:prstGeom prst="line">
            <a:avLst/>
          </a:prstGeom>
          <a:noFill/>
          <a:ln w="31750" cap="rnd">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43" name="Line 275"/>
          <p:cNvSpPr>
            <a:spLocks noChangeShapeType="1"/>
          </p:cNvSpPr>
          <p:nvPr/>
        </p:nvSpPr>
        <p:spPr bwMode="auto">
          <a:xfrm flipH="1">
            <a:off x="3268011" y="3629043"/>
            <a:ext cx="297752" cy="299047"/>
          </a:xfrm>
          <a:prstGeom prst="line">
            <a:avLst/>
          </a:prstGeom>
          <a:noFill/>
          <a:ln w="31750" cap="rnd">
            <a:solidFill>
              <a:srgbClr val="FF680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44" name="Rectangle 988"/>
          <p:cNvSpPr>
            <a:spLocks noChangeArrowheads="1"/>
          </p:cNvSpPr>
          <p:nvPr/>
        </p:nvSpPr>
        <p:spPr bwMode="auto">
          <a:xfrm>
            <a:off x="3324167" y="4101698"/>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貯湯槽</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45" name="図 144"/>
          <p:cNvPicPr>
            <a:picLocks noChangeAspect="1"/>
          </p:cNvPicPr>
          <p:nvPr/>
        </p:nvPicPr>
        <p:blipFill>
          <a:blip r:embed="rId15"/>
          <a:stretch>
            <a:fillRect/>
          </a:stretch>
        </p:blipFill>
        <p:spPr>
          <a:xfrm>
            <a:off x="3119134" y="3686459"/>
            <a:ext cx="389699" cy="403815"/>
          </a:xfrm>
          <a:prstGeom prst="rect">
            <a:avLst/>
          </a:prstGeom>
        </p:spPr>
      </p:pic>
      <p:pic>
        <p:nvPicPr>
          <p:cNvPr id="149" name="図 148"/>
          <p:cNvPicPr>
            <a:picLocks noChangeAspect="1"/>
          </p:cNvPicPr>
          <p:nvPr/>
        </p:nvPicPr>
        <p:blipFill>
          <a:blip r:embed="rId16"/>
          <a:stretch>
            <a:fillRect/>
          </a:stretch>
        </p:blipFill>
        <p:spPr>
          <a:xfrm>
            <a:off x="3262170" y="2935897"/>
            <a:ext cx="192464" cy="255141"/>
          </a:xfrm>
          <a:prstGeom prst="rect">
            <a:avLst/>
          </a:prstGeom>
        </p:spPr>
      </p:pic>
      <p:grpSp>
        <p:nvGrpSpPr>
          <p:cNvPr id="151" name="グループ化 150"/>
          <p:cNvGrpSpPr/>
          <p:nvPr/>
        </p:nvGrpSpPr>
        <p:grpSpPr>
          <a:xfrm rot="21540000">
            <a:off x="6713648" y="3442226"/>
            <a:ext cx="2250681" cy="2265801"/>
            <a:chOff x="5635625" y="2909888"/>
            <a:chExt cx="2466975" cy="2486025"/>
          </a:xfrm>
        </p:grpSpPr>
        <p:sp>
          <p:nvSpPr>
            <p:cNvPr id="152" name="AutoShape 3"/>
            <p:cNvSpPr>
              <a:spLocks noChangeAspect="1" noChangeArrowheads="1" noTextEdit="1"/>
            </p:cNvSpPr>
            <p:nvPr/>
          </p:nvSpPr>
          <p:spPr bwMode="auto">
            <a:xfrm>
              <a:off x="5635625" y="2909888"/>
              <a:ext cx="24669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3" name="Freeform 5"/>
            <p:cNvSpPr>
              <a:spLocks/>
            </p:cNvSpPr>
            <p:nvPr/>
          </p:nvSpPr>
          <p:spPr bwMode="auto">
            <a:xfrm>
              <a:off x="5646738" y="2921001"/>
              <a:ext cx="2444750" cy="2463800"/>
            </a:xfrm>
            <a:custGeom>
              <a:avLst/>
              <a:gdLst>
                <a:gd name="T0" fmla="*/ 0 w 1540"/>
                <a:gd name="T1" fmla="*/ 1526 h 1552"/>
                <a:gd name="T2" fmla="*/ 26 w 1540"/>
                <a:gd name="T3" fmla="*/ 1552 h 1552"/>
                <a:gd name="T4" fmla="*/ 1540 w 1540"/>
                <a:gd name="T5" fmla="*/ 26 h 1552"/>
                <a:gd name="T6" fmla="*/ 1514 w 1540"/>
                <a:gd name="T7" fmla="*/ 0 h 1552"/>
                <a:gd name="T8" fmla="*/ 0 w 1540"/>
                <a:gd name="T9" fmla="*/ 1526 h 1552"/>
              </a:gdLst>
              <a:ahLst/>
              <a:cxnLst>
                <a:cxn ang="0">
                  <a:pos x="T0" y="T1"/>
                </a:cxn>
                <a:cxn ang="0">
                  <a:pos x="T2" y="T3"/>
                </a:cxn>
                <a:cxn ang="0">
                  <a:pos x="T4" y="T5"/>
                </a:cxn>
                <a:cxn ang="0">
                  <a:pos x="T6" y="T7"/>
                </a:cxn>
                <a:cxn ang="0">
                  <a:pos x="T8" y="T9"/>
                </a:cxn>
              </a:cxnLst>
              <a:rect l="0" t="0" r="r" b="b"/>
              <a:pathLst>
                <a:path w="1540" h="1552">
                  <a:moveTo>
                    <a:pt x="0" y="1526"/>
                  </a:moveTo>
                  <a:lnTo>
                    <a:pt x="26" y="1552"/>
                  </a:lnTo>
                  <a:lnTo>
                    <a:pt x="1540" y="26"/>
                  </a:lnTo>
                  <a:lnTo>
                    <a:pt x="1514" y="0"/>
                  </a:lnTo>
                  <a:lnTo>
                    <a:pt x="0" y="1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4" name="Freeform 6"/>
            <p:cNvSpPr>
              <a:spLocks/>
            </p:cNvSpPr>
            <p:nvPr/>
          </p:nvSpPr>
          <p:spPr bwMode="auto">
            <a:xfrm>
              <a:off x="5646738" y="2921001"/>
              <a:ext cx="2444750" cy="2463800"/>
            </a:xfrm>
            <a:custGeom>
              <a:avLst/>
              <a:gdLst>
                <a:gd name="T0" fmla="*/ 0 w 1540"/>
                <a:gd name="T1" fmla="*/ 1526 h 1552"/>
                <a:gd name="T2" fmla="*/ 26 w 1540"/>
                <a:gd name="T3" fmla="*/ 1552 h 1552"/>
                <a:gd name="T4" fmla="*/ 1540 w 1540"/>
                <a:gd name="T5" fmla="*/ 26 h 1552"/>
                <a:gd name="T6" fmla="*/ 1514 w 1540"/>
                <a:gd name="T7" fmla="*/ 0 h 1552"/>
                <a:gd name="T8" fmla="*/ 0 w 1540"/>
                <a:gd name="T9" fmla="*/ 1526 h 1552"/>
              </a:gdLst>
              <a:ahLst/>
              <a:cxnLst>
                <a:cxn ang="0">
                  <a:pos x="T0" y="T1"/>
                </a:cxn>
                <a:cxn ang="0">
                  <a:pos x="T2" y="T3"/>
                </a:cxn>
                <a:cxn ang="0">
                  <a:pos x="T4" y="T5"/>
                </a:cxn>
                <a:cxn ang="0">
                  <a:pos x="T6" y="T7"/>
                </a:cxn>
                <a:cxn ang="0">
                  <a:pos x="T8" y="T9"/>
                </a:cxn>
              </a:cxnLst>
              <a:rect l="0" t="0" r="r" b="b"/>
              <a:pathLst>
                <a:path w="1540" h="1552">
                  <a:moveTo>
                    <a:pt x="0" y="1526"/>
                  </a:moveTo>
                  <a:lnTo>
                    <a:pt x="26" y="1552"/>
                  </a:lnTo>
                  <a:lnTo>
                    <a:pt x="1540" y="26"/>
                  </a:lnTo>
                  <a:lnTo>
                    <a:pt x="1514" y="0"/>
                  </a:lnTo>
                  <a:lnTo>
                    <a:pt x="0" y="152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5" name="Freeform 7"/>
            <p:cNvSpPr>
              <a:spLocks/>
            </p:cNvSpPr>
            <p:nvPr/>
          </p:nvSpPr>
          <p:spPr bwMode="auto">
            <a:xfrm>
              <a:off x="7964488" y="2963863"/>
              <a:ext cx="84138" cy="84138"/>
            </a:xfrm>
            <a:custGeom>
              <a:avLst/>
              <a:gdLst>
                <a:gd name="T0" fmla="*/ 0 w 53"/>
                <a:gd name="T1" fmla="*/ 28 h 53"/>
                <a:gd name="T2" fmla="*/ 26 w 53"/>
                <a:gd name="T3" fmla="*/ 53 h 53"/>
                <a:gd name="T4" fmla="*/ 53 w 53"/>
                <a:gd name="T5" fmla="*/ 26 h 53"/>
                <a:gd name="T6" fmla="*/ 27 w 53"/>
                <a:gd name="T7" fmla="*/ 0 h 53"/>
                <a:gd name="T8" fmla="*/ 0 w 53"/>
                <a:gd name="T9" fmla="*/ 28 h 53"/>
              </a:gdLst>
              <a:ahLst/>
              <a:cxnLst>
                <a:cxn ang="0">
                  <a:pos x="T0" y="T1"/>
                </a:cxn>
                <a:cxn ang="0">
                  <a:pos x="T2" y="T3"/>
                </a:cxn>
                <a:cxn ang="0">
                  <a:pos x="T4" y="T5"/>
                </a:cxn>
                <a:cxn ang="0">
                  <a:pos x="T6" y="T7"/>
                </a:cxn>
                <a:cxn ang="0">
                  <a:pos x="T8" y="T9"/>
                </a:cxn>
              </a:cxnLst>
              <a:rect l="0" t="0" r="r" b="b"/>
              <a:pathLst>
                <a:path w="53" h="53">
                  <a:moveTo>
                    <a:pt x="0" y="28"/>
                  </a:moveTo>
                  <a:lnTo>
                    <a:pt x="26" y="53"/>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6" name="Freeform 8"/>
            <p:cNvSpPr>
              <a:spLocks/>
            </p:cNvSpPr>
            <p:nvPr/>
          </p:nvSpPr>
          <p:spPr bwMode="auto">
            <a:xfrm>
              <a:off x="7964488" y="2963863"/>
              <a:ext cx="84138" cy="84138"/>
            </a:xfrm>
            <a:custGeom>
              <a:avLst/>
              <a:gdLst>
                <a:gd name="T0" fmla="*/ 0 w 53"/>
                <a:gd name="T1" fmla="*/ 28 h 53"/>
                <a:gd name="T2" fmla="*/ 26 w 53"/>
                <a:gd name="T3" fmla="*/ 53 h 53"/>
                <a:gd name="T4" fmla="*/ 53 w 53"/>
                <a:gd name="T5" fmla="*/ 26 h 53"/>
                <a:gd name="T6" fmla="*/ 27 w 53"/>
                <a:gd name="T7" fmla="*/ 0 h 53"/>
                <a:gd name="T8" fmla="*/ 0 w 53"/>
                <a:gd name="T9" fmla="*/ 28 h 53"/>
              </a:gdLst>
              <a:ahLst/>
              <a:cxnLst>
                <a:cxn ang="0">
                  <a:pos x="T0" y="T1"/>
                </a:cxn>
                <a:cxn ang="0">
                  <a:pos x="T2" y="T3"/>
                </a:cxn>
                <a:cxn ang="0">
                  <a:pos x="T4" y="T5"/>
                </a:cxn>
                <a:cxn ang="0">
                  <a:pos x="T6" y="T7"/>
                </a:cxn>
                <a:cxn ang="0">
                  <a:pos x="T8" y="T9"/>
                </a:cxn>
              </a:cxnLst>
              <a:rect l="0" t="0" r="r" b="b"/>
              <a:pathLst>
                <a:path w="53" h="53">
                  <a:moveTo>
                    <a:pt x="0" y="28"/>
                  </a:moveTo>
                  <a:lnTo>
                    <a:pt x="26" y="53"/>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7" name="Freeform 9"/>
            <p:cNvSpPr>
              <a:spLocks/>
            </p:cNvSpPr>
            <p:nvPr/>
          </p:nvSpPr>
          <p:spPr bwMode="auto">
            <a:xfrm>
              <a:off x="7878763" y="305117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8" name="Freeform 10"/>
            <p:cNvSpPr>
              <a:spLocks/>
            </p:cNvSpPr>
            <p:nvPr/>
          </p:nvSpPr>
          <p:spPr bwMode="auto">
            <a:xfrm>
              <a:off x="7878763" y="305117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59" name="Freeform 11"/>
            <p:cNvSpPr>
              <a:spLocks/>
            </p:cNvSpPr>
            <p:nvPr/>
          </p:nvSpPr>
          <p:spPr bwMode="auto">
            <a:xfrm>
              <a:off x="7793038" y="3136901"/>
              <a:ext cx="84138" cy="84138"/>
            </a:xfrm>
            <a:custGeom>
              <a:avLst/>
              <a:gdLst>
                <a:gd name="T0" fmla="*/ 0 w 53"/>
                <a:gd name="T1" fmla="*/ 28 h 53"/>
                <a:gd name="T2" fmla="*/ 26 w 53"/>
                <a:gd name="T3" fmla="*/ 53 h 53"/>
                <a:gd name="T4" fmla="*/ 53 w 53"/>
                <a:gd name="T5" fmla="*/ 26 h 53"/>
                <a:gd name="T6" fmla="*/ 27 w 53"/>
                <a:gd name="T7" fmla="*/ 0 h 53"/>
                <a:gd name="T8" fmla="*/ 0 w 53"/>
                <a:gd name="T9" fmla="*/ 28 h 53"/>
              </a:gdLst>
              <a:ahLst/>
              <a:cxnLst>
                <a:cxn ang="0">
                  <a:pos x="T0" y="T1"/>
                </a:cxn>
                <a:cxn ang="0">
                  <a:pos x="T2" y="T3"/>
                </a:cxn>
                <a:cxn ang="0">
                  <a:pos x="T4" y="T5"/>
                </a:cxn>
                <a:cxn ang="0">
                  <a:pos x="T6" y="T7"/>
                </a:cxn>
                <a:cxn ang="0">
                  <a:pos x="T8" y="T9"/>
                </a:cxn>
              </a:cxnLst>
              <a:rect l="0" t="0" r="r" b="b"/>
              <a:pathLst>
                <a:path w="53" h="53">
                  <a:moveTo>
                    <a:pt x="0" y="28"/>
                  </a:moveTo>
                  <a:lnTo>
                    <a:pt x="26" y="53"/>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0" name="Freeform 12"/>
            <p:cNvSpPr>
              <a:spLocks/>
            </p:cNvSpPr>
            <p:nvPr/>
          </p:nvSpPr>
          <p:spPr bwMode="auto">
            <a:xfrm>
              <a:off x="7793038" y="3136901"/>
              <a:ext cx="84138" cy="84138"/>
            </a:xfrm>
            <a:custGeom>
              <a:avLst/>
              <a:gdLst>
                <a:gd name="T0" fmla="*/ 0 w 53"/>
                <a:gd name="T1" fmla="*/ 28 h 53"/>
                <a:gd name="T2" fmla="*/ 26 w 53"/>
                <a:gd name="T3" fmla="*/ 53 h 53"/>
                <a:gd name="T4" fmla="*/ 53 w 53"/>
                <a:gd name="T5" fmla="*/ 26 h 53"/>
                <a:gd name="T6" fmla="*/ 27 w 53"/>
                <a:gd name="T7" fmla="*/ 0 h 53"/>
                <a:gd name="T8" fmla="*/ 0 w 53"/>
                <a:gd name="T9" fmla="*/ 28 h 53"/>
              </a:gdLst>
              <a:ahLst/>
              <a:cxnLst>
                <a:cxn ang="0">
                  <a:pos x="T0" y="T1"/>
                </a:cxn>
                <a:cxn ang="0">
                  <a:pos x="T2" y="T3"/>
                </a:cxn>
                <a:cxn ang="0">
                  <a:pos x="T4" y="T5"/>
                </a:cxn>
                <a:cxn ang="0">
                  <a:pos x="T6" y="T7"/>
                </a:cxn>
                <a:cxn ang="0">
                  <a:pos x="T8" y="T9"/>
                </a:cxn>
              </a:cxnLst>
              <a:rect l="0" t="0" r="r" b="b"/>
              <a:pathLst>
                <a:path w="53" h="53">
                  <a:moveTo>
                    <a:pt x="0" y="28"/>
                  </a:moveTo>
                  <a:lnTo>
                    <a:pt x="26" y="53"/>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1" name="Freeform 13"/>
            <p:cNvSpPr>
              <a:spLocks/>
            </p:cNvSpPr>
            <p:nvPr/>
          </p:nvSpPr>
          <p:spPr bwMode="auto">
            <a:xfrm>
              <a:off x="7707313" y="322421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2" name="Freeform 14"/>
            <p:cNvSpPr>
              <a:spLocks/>
            </p:cNvSpPr>
            <p:nvPr/>
          </p:nvSpPr>
          <p:spPr bwMode="auto">
            <a:xfrm>
              <a:off x="7707313" y="322421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3" name="Freeform 15"/>
            <p:cNvSpPr>
              <a:spLocks/>
            </p:cNvSpPr>
            <p:nvPr/>
          </p:nvSpPr>
          <p:spPr bwMode="auto">
            <a:xfrm>
              <a:off x="7621588" y="3311526"/>
              <a:ext cx="84138" cy="82550"/>
            </a:xfrm>
            <a:custGeom>
              <a:avLst/>
              <a:gdLst>
                <a:gd name="T0" fmla="*/ 0 w 53"/>
                <a:gd name="T1" fmla="*/ 27 h 52"/>
                <a:gd name="T2" fmla="*/ 26 w 53"/>
                <a:gd name="T3" fmla="*/ 52 h 52"/>
                <a:gd name="T4" fmla="*/ 53 w 53"/>
                <a:gd name="T5" fmla="*/ 25 h 52"/>
                <a:gd name="T6" fmla="*/ 27 w 53"/>
                <a:gd name="T7" fmla="*/ 0 h 52"/>
                <a:gd name="T8" fmla="*/ 0 w 53"/>
                <a:gd name="T9" fmla="*/ 27 h 52"/>
              </a:gdLst>
              <a:ahLst/>
              <a:cxnLst>
                <a:cxn ang="0">
                  <a:pos x="T0" y="T1"/>
                </a:cxn>
                <a:cxn ang="0">
                  <a:pos x="T2" y="T3"/>
                </a:cxn>
                <a:cxn ang="0">
                  <a:pos x="T4" y="T5"/>
                </a:cxn>
                <a:cxn ang="0">
                  <a:pos x="T6" y="T7"/>
                </a:cxn>
                <a:cxn ang="0">
                  <a:pos x="T8" y="T9"/>
                </a:cxn>
              </a:cxnLst>
              <a:rect l="0" t="0" r="r" b="b"/>
              <a:pathLst>
                <a:path w="53" h="52">
                  <a:moveTo>
                    <a:pt x="0" y="27"/>
                  </a:moveTo>
                  <a:lnTo>
                    <a:pt x="26" y="52"/>
                  </a:lnTo>
                  <a:lnTo>
                    <a:pt x="53" y="25"/>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4" name="Freeform 16"/>
            <p:cNvSpPr>
              <a:spLocks/>
            </p:cNvSpPr>
            <p:nvPr/>
          </p:nvSpPr>
          <p:spPr bwMode="auto">
            <a:xfrm>
              <a:off x="7621588" y="3311526"/>
              <a:ext cx="84138" cy="82550"/>
            </a:xfrm>
            <a:custGeom>
              <a:avLst/>
              <a:gdLst>
                <a:gd name="T0" fmla="*/ 0 w 53"/>
                <a:gd name="T1" fmla="*/ 27 h 52"/>
                <a:gd name="T2" fmla="*/ 26 w 53"/>
                <a:gd name="T3" fmla="*/ 52 h 52"/>
                <a:gd name="T4" fmla="*/ 53 w 53"/>
                <a:gd name="T5" fmla="*/ 25 h 52"/>
                <a:gd name="T6" fmla="*/ 27 w 53"/>
                <a:gd name="T7" fmla="*/ 0 h 52"/>
                <a:gd name="T8" fmla="*/ 0 w 53"/>
                <a:gd name="T9" fmla="*/ 27 h 52"/>
              </a:gdLst>
              <a:ahLst/>
              <a:cxnLst>
                <a:cxn ang="0">
                  <a:pos x="T0" y="T1"/>
                </a:cxn>
                <a:cxn ang="0">
                  <a:pos x="T2" y="T3"/>
                </a:cxn>
                <a:cxn ang="0">
                  <a:pos x="T4" y="T5"/>
                </a:cxn>
                <a:cxn ang="0">
                  <a:pos x="T6" y="T7"/>
                </a:cxn>
                <a:cxn ang="0">
                  <a:pos x="T8" y="T9"/>
                </a:cxn>
              </a:cxnLst>
              <a:rect l="0" t="0" r="r" b="b"/>
              <a:pathLst>
                <a:path w="53" h="52">
                  <a:moveTo>
                    <a:pt x="0" y="27"/>
                  </a:moveTo>
                  <a:lnTo>
                    <a:pt x="26" y="52"/>
                  </a:lnTo>
                  <a:lnTo>
                    <a:pt x="53" y="25"/>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5" name="Freeform 17"/>
            <p:cNvSpPr>
              <a:spLocks/>
            </p:cNvSpPr>
            <p:nvPr/>
          </p:nvSpPr>
          <p:spPr bwMode="auto">
            <a:xfrm>
              <a:off x="7535863" y="3397251"/>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6" name="Freeform 18"/>
            <p:cNvSpPr>
              <a:spLocks/>
            </p:cNvSpPr>
            <p:nvPr/>
          </p:nvSpPr>
          <p:spPr bwMode="auto">
            <a:xfrm>
              <a:off x="7535863" y="3397251"/>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7" name="Freeform 19"/>
            <p:cNvSpPr>
              <a:spLocks/>
            </p:cNvSpPr>
            <p:nvPr/>
          </p:nvSpPr>
          <p:spPr bwMode="auto">
            <a:xfrm>
              <a:off x="7450138" y="3484563"/>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8" name="Freeform 20"/>
            <p:cNvSpPr>
              <a:spLocks/>
            </p:cNvSpPr>
            <p:nvPr/>
          </p:nvSpPr>
          <p:spPr bwMode="auto">
            <a:xfrm>
              <a:off x="7450138" y="3484563"/>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69" name="Freeform 21"/>
            <p:cNvSpPr>
              <a:spLocks/>
            </p:cNvSpPr>
            <p:nvPr/>
          </p:nvSpPr>
          <p:spPr bwMode="auto">
            <a:xfrm>
              <a:off x="7364413" y="3570288"/>
              <a:ext cx="84138" cy="84138"/>
            </a:xfrm>
            <a:custGeom>
              <a:avLst/>
              <a:gdLst>
                <a:gd name="T0" fmla="*/ 0 w 53"/>
                <a:gd name="T1" fmla="*/ 27 h 53"/>
                <a:gd name="T2" fmla="*/ 25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5"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0" name="Freeform 22"/>
            <p:cNvSpPr>
              <a:spLocks/>
            </p:cNvSpPr>
            <p:nvPr/>
          </p:nvSpPr>
          <p:spPr bwMode="auto">
            <a:xfrm>
              <a:off x="7364413" y="3570288"/>
              <a:ext cx="84138" cy="84138"/>
            </a:xfrm>
            <a:custGeom>
              <a:avLst/>
              <a:gdLst>
                <a:gd name="T0" fmla="*/ 0 w 53"/>
                <a:gd name="T1" fmla="*/ 27 h 53"/>
                <a:gd name="T2" fmla="*/ 25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5"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1" name="Freeform 23"/>
            <p:cNvSpPr>
              <a:spLocks/>
            </p:cNvSpPr>
            <p:nvPr/>
          </p:nvSpPr>
          <p:spPr bwMode="auto">
            <a:xfrm>
              <a:off x="7278688" y="3657601"/>
              <a:ext cx="84138" cy="84138"/>
            </a:xfrm>
            <a:custGeom>
              <a:avLst/>
              <a:gdLst>
                <a:gd name="T0" fmla="*/ 0 w 53"/>
                <a:gd name="T1" fmla="*/ 27 h 53"/>
                <a:gd name="T2" fmla="*/ 25 w 53"/>
                <a:gd name="T3" fmla="*/ 53 h 53"/>
                <a:gd name="T4" fmla="*/ 53 w 53"/>
                <a:gd name="T5" fmla="*/ 25 h 53"/>
                <a:gd name="T6" fmla="*/ 26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5" y="53"/>
                  </a:lnTo>
                  <a:lnTo>
                    <a:pt x="53" y="25"/>
                  </a:lnTo>
                  <a:lnTo>
                    <a:pt x="26"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2" name="Freeform 24"/>
            <p:cNvSpPr>
              <a:spLocks/>
            </p:cNvSpPr>
            <p:nvPr/>
          </p:nvSpPr>
          <p:spPr bwMode="auto">
            <a:xfrm>
              <a:off x="7278688" y="3657601"/>
              <a:ext cx="84138" cy="84138"/>
            </a:xfrm>
            <a:custGeom>
              <a:avLst/>
              <a:gdLst>
                <a:gd name="T0" fmla="*/ 0 w 53"/>
                <a:gd name="T1" fmla="*/ 27 h 53"/>
                <a:gd name="T2" fmla="*/ 25 w 53"/>
                <a:gd name="T3" fmla="*/ 53 h 53"/>
                <a:gd name="T4" fmla="*/ 53 w 53"/>
                <a:gd name="T5" fmla="*/ 25 h 53"/>
                <a:gd name="T6" fmla="*/ 26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5" y="53"/>
                  </a:lnTo>
                  <a:lnTo>
                    <a:pt x="53" y="25"/>
                  </a:lnTo>
                  <a:lnTo>
                    <a:pt x="26"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3" name="Freeform 25"/>
            <p:cNvSpPr>
              <a:spLocks/>
            </p:cNvSpPr>
            <p:nvPr/>
          </p:nvSpPr>
          <p:spPr bwMode="auto">
            <a:xfrm>
              <a:off x="7191375" y="374332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4" name="Freeform 26"/>
            <p:cNvSpPr>
              <a:spLocks/>
            </p:cNvSpPr>
            <p:nvPr/>
          </p:nvSpPr>
          <p:spPr bwMode="auto">
            <a:xfrm>
              <a:off x="7191375" y="374332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5" name="Freeform 27"/>
            <p:cNvSpPr>
              <a:spLocks/>
            </p:cNvSpPr>
            <p:nvPr/>
          </p:nvSpPr>
          <p:spPr bwMode="auto">
            <a:xfrm>
              <a:off x="7105650" y="3830638"/>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6" name="Freeform 28"/>
            <p:cNvSpPr>
              <a:spLocks/>
            </p:cNvSpPr>
            <p:nvPr/>
          </p:nvSpPr>
          <p:spPr bwMode="auto">
            <a:xfrm>
              <a:off x="7105650" y="3830638"/>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7" name="Freeform 29"/>
            <p:cNvSpPr>
              <a:spLocks/>
            </p:cNvSpPr>
            <p:nvPr/>
          </p:nvSpPr>
          <p:spPr bwMode="auto">
            <a:xfrm>
              <a:off x="7019925" y="391636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8" name="Freeform 30"/>
            <p:cNvSpPr>
              <a:spLocks/>
            </p:cNvSpPr>
            <p:nvPr/>
          </p:nvSpPr>
          <p:spPr bwMode="auto">
            <a:xfrm>
              <a:off x="7019925" y="391636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9" name="Freeform 31"/>
            <p:cNvSpPr>
              <a:spLocks/>
            </p:cNvSpPr>
            <p:nvPr/>
          </p:nvSpPr>
          <p:spPr bwMode="auto">
            <a:xfrm>
              <a:off x="6934200" y="4003676"/>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0" name="Freeform 32"/>
            <p:cNvSpPr>
              <a:spLocks/>
            </p:cNvSpPr>
            <p:nvPr/>
          </p:nvSpPr>
          <p:spPr bwMode="auto">
            <a:xfrm>
              <a:off x="6934200" y="4003676"/>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1" name="Freeform 33"/>
            <p:cNvSpPr>
              <a:spLocks/>
            </p:cNvSpPr>
            <p:nvPr/>
          </p:nvSpPr>
          <p:spPr bwMode="auto">
            <a:xfrm>
              <a:off x="6848475" y="4089401"/>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2" name="Freeform 34"/>
            <p:cNvSpPr>
              <a:spLocks/>
            </p:cNvSpPr>
            <p:nvPr/>
          </p:nvSpPr>
          <p:spPr bwMode="auto">
            <a:xfrm>
              <a:off x="6848475" y="4089401"/>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3" name="Freeform 35"/>
            <p:cNvSpPr>
              <a:spLocks/>
            </p:cNvSpPr>
            <p:nvPr/>
          </p:nvSpPr>
          <p:spPr bwMode="auto">
            <a:xfrm>
              <a:off x="6762750" y="4176713"/>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4" name="Freeform 36"/>
            <p:cNvSpPr>
              <a:spLocks/>
            </p:cNvSpPr>
            <p:nvPr/>
          </p:nvSpPr>
          <p:spPr bwMode="auto">
            <a:xfrm>
              <a:off x="6762750" y="4176713"/>
              <a:ext cx="84138" cy="84138"/>
            </a:xfrm>
            <a:custGeom>
              <a:avLst/>
              <a:gdLst>
                <a:gd name="T0" fmla="*/ 0 w 53"/>
                <a:gd name="T1" fmla="*/ 27 h 53"/>
                <a:gd name="T2" fmla="*/ 26 w 53"/>
                <a:gd name="T3" fmla="*/ 53 h 53"/>
                <a:gd name="T4" fmla="*/ 53 w 53"/>
                <a:gd name="T5" fmla="*/ 25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5"/>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5" name="Freeform 37"/>
            <p:cNvSpPr>
              <a:spLocks/>
            </p:cNvSpPr>
            <p:nvPr/>
          </p:nvSpPr>
          <p:spPr bwMode="auto">
            <a:xfrm>
              <a:off x="6677025" y="4262438"/>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6" name="Freeform 38"/>
            <p:cNvSpPr>
              <a:spLocks/>
            </p:cNvSpPr>
            <p:nvPr/>
          </p:nvSpPr>
          <p:spPr bwMode="auto">
            <a:xfrm>
              <a:off x="6677025" y="4262438"/>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7" name="Freeform 39"/>
            <p:cNvSpPr>
              <a:spLocks/>
            </p:cNvSpPr>
            <p:nvPr/>
          </p:nvSpPr>
          <p:spPr bwMode="auto">
            <a:xfrm>
              <a:off x="6591300" y="4348163"/>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8" name="Freeform 40"/>
            <p:cNvSpPr>
              <a:spLocks/>
            </p:cNvSpPr>
            <p:nvPr/>
          </p:nvSpPr>
          <p:spPr bwMode="auto">
            <a:xfrm>
              <a:off x="6591300" y="4348163"/>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89" name="Freeform 41"/>
            <p:cNvSpPr>
              <a:spLocks/>
            </p:cNvSpPr>
            <p:nvPr/>
          </p:nvSpPr>
          <p:spPr bwMode="auto">
            <a:xfrm>
              <a:off x="6505575" y="443547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0" name="Freeform 42"/>
            <p:cNvSpPr>
              <a:spLocks/>
            </p:cNvSpPr>
            <p:nvPr/>
          </p:nvSpPr>
          <p:spPr bwMode="auto">
            <a:xfrm>
              <a:off x="6505575" y="443547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1" name="Freeform 43"/>
            <p:cNvSpPr>
              <a:spLocks/>
            </p:cNvSpPr>
            <p:nvPr/>
          </p:nvSpPr>
          <p:spPr bwMode="auto">
            <a:xfrm>
              <a:off x="6419850" y="4521201"/>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2" name="Freeform 44"/>
            <p:cNvSpPr>
              <a:spLocks/>
            </p:cNvSpPr>
            <p:nvPr/>
          </p:nvSpPr>
          <p:spPr bwMode="auto">
            <a:xfrm>
              <a:off x="6419850" y="4521201"/>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3" name="Freeform 45"/>
            <p:cNvSpPr>
              <a:spLocks/>
            </p:cNvSpPr>
            <p:nvPr/>
          </p:nvSpPr>
          <p:spPr bwMode="auto">
            <a:xfrm>
              <a:off x="6334125" y="460851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4" name="Freeform 46"/>
            <p:cNvSpPr>
              <a:spLocks/>
            </p:cNvSpPr>
            <p:nvPr/>
          </p:nvSpPr>
          <p:spPr bwMode="auto">
            <a:xfrm>
              <a:off x="6334125" y="460851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5" name="Freeform 47"/>
            <p:cNvSpPr>
              <a:spLocks/>
            </p:cNvSpPr>
            <p:nvPr/>
          </p:nvSpPr>
          <p:spPr bwMode="auto">
            <a:xfrm>
              <a:off x="6248400" y="4694238"/>
              <a:ext cx="84138" cy="85725"/>
            </a:xfrm>
            <a:custGeom>
              <a:avLst/>
              <a:gdLst>
                <a:gd name="T0" fmla="*/ 0 w 53"/>
                <a:gd name="T1" fmla="*/ 28 h 54"/>
                <a:gd name="T2" fmla="*/ 25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5" y="54"/>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6" name="Freeform 48"/>
            <p:cNvSpPr>
              <a:spLocks/>
            </p:cNvSpPr>
            <p:nvPr/>
          </p:nvSpPr>
          <p:spPr bwMode="auto">
            <a:xfrm>
              <a:off x="6248400" y="4694238"/>
              <a:ext cx="84138" cy="85725"/>
            </a:xfrm>
            <a:custGeom>
              <a:avLst/>
              <a:gdLst>
                <a:gd name="T0" fmla="*/ 0 w 53"/>
                <a:gd name="T1" fmla="*/ 28 h 54"/>
                <a:gd name="T2" fmla="*/ 25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5" y="54"/>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7" name="Freeform 49"/>
            <p:cNvSpPr>
              <a:spLocks/>
            </p:cNvSpPr>
            <p:nvPr/>
          </p:nvSpPr>
          <p:spPr bwMode="auto">
            <a:xfrm>
              <a:off x="6162675" y="4781551"/>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8" name="Freeform 50"/>
            <p:cNvSpPr>
              <a:spLocks/>
            </p:cNvSpPr>
            <p:nvPr/>
          </p:nvSpPr>
          <p:spPr bwMode="auto">
            <a:xfrm>
              <a:off x="6162675" y="4781551"/>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99" name="Freeform 51"/>
            <p:cNvSpPr>
              <a:spLocks/>
            </p:cNvSpPr>
            <p:nvPr/>
          </p:nvSpPr>
          <p:spPr bwMode="auto">
            <a:xfrm>
              <a:off x="6075363" y="4867276"/>
              <a:ext cx="84138" cy="85725"/>
            </a:xfrm>
            <a:custGeom>
              <a:avLst/>
              <a:gdLst>
                <a:gd name="T0" fmla="*/ 0 w 53"/>
                <a:gd name="T1" fmla="*/ 28 h 54"/>
                <a:gd name="T2" fmla="*/ 26 w 53"/>
                <a:gd name="T3" fmla="*/ 54 h 54"/>
                <a:gd name="T4" fmla="*/ 53 w 53"/>
                <a:gd name="T5" fmla="*/ 26 h 54"/>
                <a:gd name="T6" fmla="*/ 28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8"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0" name="Freeform 52"/>
            <p:cNvSpPr>
              <a:spLocks/>
            </p:cNvSpPr>
            <p:nvPr/>
          </p:nvSpPr>
          <p:spPr bwMode="auto">
            <a:xfrm>
              <a:off x="6075363" y="4867276"/>
              <a:ext cx="84138" cy="85725"/>
            </a:xfrm>
            <a:custGeom>
              <a:avLst/>
              <a:gdLst>
                <a:gd name="T0" fmla="*/ 0 w 53"/>
                <a:gd name="T1" fmla="*/ 28 h 54"/>
                <a:gd name="T2" fmla="*/ 26 w 53"/>
                <a:gd name="T3" fmla="*/ 54 h 54"/>
                <a:gd name="T4" fmla="*/ 53 w 53"/>
                <a:gd name="T5" fmla="*/ 26 h 54"/>
                <a:gd name="T6" fmla="*/ 28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8"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1" name="Freeform 53"/>
            <p:cNvSpPr>
              <a:spLocks/>
            </p:cNvSpPr>
            <p:nvPr/>
          </p:nvSpPr>
          <p:spPr bwMode="auto">
            <a:xfrm>
              <a:off x="5989638" y="4954588"/>
              <a:ext cx="84138" cy="84138"/>
            </a:xfrm>
            <a:custGeom>
              <a:avLst/>
              <a:gdLst>
                <a:gd name="T0" fmla="*/ 0 w 53"/>
                <a:gd name="T1" fmla="*/ 27 h 53"/>
                <a:gd name="T2" fmla="*/ 26 w 53"/>
                <a:gd name="T3" fmla="*/ 53 h 53"/>
                <a:gd name="T4" fmla="*/ 53 w 53"/>
                <a:gd name="T5" fmla="*/ 26 h 53"/>
                <a:gd name="T6" fmla="*/ 28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8"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2" name="Freeform 54"/>
            <p:cNvSpPr>
              <a:spLocks/>
            </p:cNvSpPr>
            <p:nvPr/>
          </p:nvSpPr>
          <p:spPr bwMode="auto">
            <a:xfrm>
              <a:off x="5989638" y="4954588"/>
              <a:ext cx="84138" cy="84138"/>
            </a:xfrm>
            <a:custGeom>
              <a:avLst/>
              <a:gdLst>
                <a:gd name="T0" fmla="*/ 0 w 53"/>
                <a:gd name="T1" fmla="*/ 27 h 53"/>
                <a:gd name="T2" fmla="*/ 26 w 53"/>
                <a:gd name="T3" fmla="*/ 53 h 53"/>
                <a:gd name="T4" fmla="*/ 53 w 53"/>
                <a:gd name="T5" fmla="*/ 26 h 53"/>
                <a:gd name="T6" fmla="*/ 28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8"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3" name="Freeform 55"/>
            <p:cNvSpPr>
              <a:spLocks/>
            </p:cNvSpPr>
            <p:nvPr/>
          </p:nvSpPr>
          <p:spPr bwMode="auto">
            <a:xfrm>
              <a:off x="5903913" y="5040313"/>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4" name="Freeform 56"/>
            <p:cNvSpPr>
              <a:spLocks/>
            </p:cNvSpPr>
            <p:nvPr/>
          </p:nvSpPr>
          <p:spPr bwMode="auto">
            <a:xfrm>
              <a:off x="5903913" y="5040313"/>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5" name="Freeform 57"/>
            <p:cNvSpPr>
              <a:spLocks/>
            </p:cNvSpPr>
            <p:nvPr/>
          </p:nvSpPr>
          <p:spPr bwMode="auto">
            <a:xfrm>
              <a:off x="5818188" y="512762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6" name="Freeform 58"/>
            <p:cNvSpPr>
              <a:spLocks/>
            </p:cNvSpPr>
            <p:nvPr/>
          </p:nvSpPr>
          <p:spPr bwMode="auto">
            <a:xfrm>
              <a:off x="5818188" y="5127626"/>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7" name="Freeform 59"/>
            <p:cNvSpPr>
              <a:spLocks/>
            </p:cNvSpPr>
            <p:nvPr/>
          </p:nvSpPr>
          <p:spPr bwMode="auto">
            <a:xfrm>
              <a:off x="5732463" y="5213351"/>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8" name="Freeform 60"/>
            <p:cNvSpPr>
              <a:spLocks/>
            </p:cNvSpPr>
            <p:nvPr/>
          </p:nvSpPr>
          <p:spPr bwMode="auto">
            <a:xfrm>
              <a:off x="5732463" y="5213351"/>
              <a:ext cx="84138" cy="85725"/>
            </a:xfrm>
            <a:custGeom>
              <a:avLst/>
              <a:gdLst>
                <a:gd name="T0" fmla="*/ 0 w 53"/>
                <a:gd name="T1" fmla="*/ 28 h 54"/>
                <a:gd name="T2" fmla="*/ 26 w 53"/>
                <a:gd name="T3" fmla="*/ 54 h 54"/>
                <a:gd name="T4" fmla="*/ 53 w 53"/>
                <a:gd name="T5" fmla="*/ 26 h 54"/>
                <a:gd name="T6" fmla="*/ 27 w 53"/>
                <a:gd name="T7" fmla="*/ 0 h 54"/>
                <a:gd name="T8" fmla="*/ 0 w 53"/>
                <a:gd name="T9" fmla="*/ 28 h 54"/>
              </a:gdLst>
              <a:ahLst/>
              <a:cxnLst>
                <a:cxn ang="0">
                  <a:pos x="T0" y="T1"/>
                </a:cxn>
                <a:cxn ang="0">
                  <a:pos x="T2" y="T3"/>
                </a:cxn>
                <a:cxn ang="0">
                  <a:pos x="T4" y="T5"/>
                </a:cxn>
                <a:cxn ang="0">
                  <a:pos x="T6" y="T7"/>
                </a:cxn>
                <a:cxn ang="0">
                  <a:pos x="T8" y="T9"/>
                </a:cxn>
              </a:cxnLst>
              <a:rect l="0" t="0" r="r" b="b"/>
              <a:pathLst>
                <a:path w="53" h="54">
                  <a:moveTo>
                    <a:pt x="0" y="28"/>
                  </a:moveTo>
                  <a:lnTo>
                    <a:pt x="26" y="54"/>
                  </a:lnTo>
                  <a:lnTo>
                    <a:pt x="53" y="26"/>
                  </a:lnTo>
                  <a:lnTo>
                    <a:pt x="27" y="0"/>
                  </a:lnTo>
                  <a:lnTo>
                    <a:pt x="0" y="2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09" name="Freeform 61"/>
            <p:cNvSpPr>
              <a:spLocks/>
            </p:cNvSpPr>
            <p:nvPr/>
          </p:nvSpPr>
          <p:spPr bwMode="auto">
            <a:xfrm>
              <a:off x="5646738" y="530066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210" name="Freeform 62"/>
            <p:cNvSpPr>
              <a:spLocks/>
            </p:cNvSpPr>
            <p:nvPr/>
          </p:nvSpPr>
          <p:spPr bwMode="auto">
            <a:xfrm>
              <a:off x="5646738" y="5300663"/>
              <a:ext cx="84138" cy="84138"/>
            </a:xfrm>
            <a:custGeom>
              <a:avLst/>
              <a:gdLst>
                <a:gd name="T0" fmla="*/ 0 w 53"/>
                <a:gd name="T1" fmla="*/ 27 h 53"/>
                <a:gd name="T2" fmla="*/ 26 w 53"/>
                <a:gd name="T3" fmla="*/ 53 h 53"/>
                <a:gd name="T4" fmla="*/ 53 w 53"/>
                <a:gd name="T5" fmla="*/ 26 h 53"/>
                <a:gd name="T6" fmla="*/ 27 w 53"/>
                <a:gd name="T7" fmla="*/ 0 h 53"/>
                <a:gd name="T8" fmla="*/ 0 w 53"/>
                <a:gd name="T9" fmla="*/ 27 h 53"/>
              </a:gdLst>
              <a:ahLst/>
              <a:cxnLst>
                <a:cxn ang="0">
                  <a:pos x="T0" y="T1"/>
                </a:cxn>
                <a:cxn ang="0">
                  <a:pos x="T2" y="T3"/>
                </a:cxn>
                <a:cxn ang="0">
                  <a:pos x="T4" y="T5"/>
                </a:cxn>
                <a:cxn ang="0">
                  <a:pos x="T6" y="T7"/>
                </a:cxn>
                <a:cxn ang="0">
                  <a:pos x="T8" y="T9"/>
                </a:cxn>
              </a:cxnLst>
              <a:rect l="0" t="0" r="r" b="b"/>
              <a:pathLst>
                <a:path w="53" h="53">
                  <a:moveTo>
                    <a:pt x="0" y="27"/>
                  </a:moveTo>
                  <a:lnTo>
                    <a:pt x="26" y="53"/>
                  </a:lnTo>
                  <a:lnTo>
                    <a:pt x="53" y="26"/>
                  </a:lnTo>
                  <a:lnTo>
                    <a:pt x="27" y="0"/>
                  </a:lnTo>
                  <a:lnTo>
                    <a:pt x="0" y="2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216" name="Rectangle 975"/>
          <p:cNvSpPr>
            <a:spLocks noChangeArrowheads="1"/>
          </p:cNvSpPr>
          <p:nvPr/>
        </p:nvSpPr>
        <p:spPr bwMode="auto">
          <a:xfrm>
            <a:off x="4809720" y="3130369"/>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熱交換器</a:t>
            </a:r>
          </a:p>
        </p:txBody>
      </p:sp>
      <p:sp>
        <p:nvSpPr>
          <p:cNvPr id="217" name="Rectangle 983"/>
          <p:cNvSpPr>
            <a:spLocks noChangeArrowheads="1"/>
          </p:cNvSpPr>
          <p:nvPr/>
        </p:nvSpPr>
        <p:spPr bwMode="auto">
          <a:xfrm>
            <a:off x="5293785" y="4701284"/>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氷蓄熱槽</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480" name="直線コネクタ 20479"/>
          <p:cNvCxnSpPr/>
          <p:nvPr/>
        </p:nvCxnSpPr>
        <p:spPr>
          <a:xfrm>
            <a:off x="1168823" y="2367481"/>
            <a:ext cx="2272660" cy="0"/>
          </a:xfrm>
          <a:prstGeom prst="line">
            <a:avLst/>
          </a:prstGeom>
          <a:ln w="76200" cmpd="tri">
            <a:solidFill>
              <a:srgbClr val="FFC000"/>
            </a:solidFill>
          </a:ln>
        </p:spPr>
        <p:style>
          <a:lnRef idx="1">
            <a:schemeClr val="accent1"/>
          </a:lnRef>
          <a:fillRef idx="0">
            <a:schemeClr val="accent1"/>
          </a:fillRef>
          <a:effectRef idx="0">
            <a:schemeClr val="accent1"/>
          </a:effectRef>
          <a:fontRef idx="minor">
            <a:schemeClr val="tx1"/>
          </a:fontRef>
        </p:style>
      </p:cxnSp>
      <p:sp>
        <p:nvSpPr>
          <p:cNvPr id="228" name="Rectangle 999"/>
          <p:cNvSpPr>
            <a:spLocks noChangeArrowheads="1"/>
          </p:cNvSpPr>
          <p:nvPr/>
        </p:nvSpPr>
        <p:spPr bwMode="auto">
          <a:xfrm>
            <a:off x="5009288" y="3713231"/>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ﾌﾞﾗｲﾝﾁﾗｰ</a:t>
            </a:r>
            <a:endParaRPr kumimoji="0"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486" name="テキスト ボックス 20485"/>
          <p:cNvSpPr txBox="1"/>
          <p:nvPr/>
        </p:nvSpPr>
        <p:spPr>
          <a:xfrm>
            <a:off x="1435662" y="2031651"/>
            <a:ext cx="954107"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下水再生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487" name="右矢印 20486"/>
          <p:cNvSpPr/>
          <p:nvPr/>
        </p:nvSpPr>
        <p:spPr>
          <a:xfrm>
            <a:off x="2339932" y="2120372"/>
            <a:ext cx="331658" cy="13453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Rectangle 968"/>
          <p:cNvSpPr>
            <a:spLocks noChangeArrowheads="1"/>
          </p:cNvSpPr>
          <p:nvPr/>
        </p:nvSpPr>
        <p:spPr bwMode="auto">
          <a:xfrm>
            <a:off x="48682" y="1907798"/>
            <a:ext cx="1384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三宝水</a:t>
            </a:r>
            <a:r>
              <a:rPr kumimoji="0" lang="ja-JP" altLang="en-US" sz="12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再生センター</a:t>
            </a:r>
            <a:endParaRPr kumimoji="0"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Freeform 17"/>
          <p:cNvSpPr>
            <a:spLocks/>
          </p:cNvSpPr>
          <p:nvPr/>
        </p:nvSpPr>
        <p:spPr bwMode="auto">
          <a:xfrm>
            <a:off x="7395179" y="2995174"/>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00FF00"/>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en-US" sz="1100" dirty="0" smtClean="0">
                <a:solidFill>
                  <a:srgbClr val="00FF00"/>
                </a:solidFill>
                <a:latin typeface="Meiryo UI" panose="020B0604030504040204" pitchFamily="50" charset="-128"/>
                <a:ea typeface="Meiryo UI" panose="020B0604030504040204" pitchFamily="50" charset="-128"/>
                <a:cs typeface="Meiryo UI" panose="020B0604030504040204" pitchFamily="50" charset="-128"/>
              </a:rPr>
              <a:t>水の再生利用</a:t>
            </a:r>
            <a:endParaRPr kumimoji="0" lang="ja-JP" altLang="ja-JP" sz="1100" dirty="0">
              <a:solidFill>
                <a:srgbClr val="00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Freeform 17"/>
          <p:cNvSpPr>
            <a:spLocks/>
          </p:cNvSpPr>
          <p:nvPr/>
        </p:nvSpPr>
        <p:spPr bwMode="auto">
          <a:xfrm>
            <a:off x="3626821" y="2090556"/>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FF33CC"/>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en-US" sz="1100" dirty="0" smtClean="0">
                <a:solidFill>
                  <a:srgbClr val="FF33CC"/>
                </a:solidFill>
                <a:latin typeface="Meiryo UI" panose="020B0604030504040204" pitchFamily="50" charset="-128"/>
                <a:ea typeface="Meiryo UI" panose="020B0604030504040204" pitchFamily="50" charset="-128"/>
                <a:cs typeface="Meiryo UI" panose="020B0604030504040204" pitchFamily="50" charset="-128"/>
              </a:rPr>
              <a:t>外気予熱</a:t>
            </a:r>
            <a:endParaRPr kumimoji="0" lang="ja-JP" altLang="ja-JP" sz="1100" dirty="0">
              <a:solidFill>
                <a:srgbClr val="FF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正方形/長方形 230"/>
          <p:cNvSpPr/>
          <p:nvPr/>
        </p:nvSpPr>
        <p:spPr>
          <a:xfrm>
            <a:off x="3812428" y="6640895"/>
            <a:ext cx="1417376" cy="246221"/>
          </a:xfrm>
          <a:prstGeom prst="rect">
            <a:avLst/>
          </a:prstGeom>
          <a:noFill/>
        </p:spPr>
        <p:txBody>
          <a:bodyPr wrap="none">
            <a:spAutoFit/>
          </a:bodyPr>
          <a:lstStyle/>
          <a:p>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イオンモール内のせせらぎ</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Rectangle 975"/>
          <p:cNvSpPr>
            <a:spLocks noChangeArrowheads="1"/>
          </p:cNvSpPr>
          <p:nvPr/>
        </p:nvSpPr>
        <p:spPr bwMode="auto">
          <a:xfrm>
            <a:off x="6919802" y="1208430"/>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熱交換器</a:t>
            </a:r>
          </a:p>
        </p:txBody>
      </p:sp>
      <p:sp>
        <p:nvSpPr>
          <p:cNvPr id="215" name="Rectangle 975"/>
          <p:cNvSpPr>
            <a:spLocks noChangeArrowheads="1"/>
          </p:cNvSpPr>
          <p:nvPr/>
        </p:nvSpPr>
        <p:spPr bwMode="auto">
          <a:xfrm>
            <a:off x="8185560" y="1211912"/>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④冷却塔</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975"/>
          <p:cNvSpPr>
            <a:spLocks noChangeArrowheads="1"/>
          </p:cNvSpPr>
          <p:nvPr/>
        </p:nvSpPr>
        <p:spPr bwMode="auto">
          <a:xfrm>
            <a:off x="6836973" y="2238094"/>
            <a:ext cx="7950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③ブラインチラー</a:t>
            </a:r>
            <a:endParaRPr kumimoji="0" lang="en-US"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水冷チラー</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Rectangle 975"/>
          <p:cNvSpPr>
            <a:spLocks noChangeArrowheads="1"/>
          </p:cNvSpPr>
          <p:nvPr/>
        </p:nvSpPr>
        <p:spPr bwMode="auto">
          <a:xfrm>
            <a:off x="8123758" y="2243123"/>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⑤氷蓄熱槽</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Rectangle 975"/>
          <p:cNvSpPr>
            <a:spLocks noChangeArrowheads="1"/>
          </p:cNvSpPr>
          <p:nvPr/>
        </p:nvSpPr>
        <p:spPr bwMode="auto">
          <a:xfrm>
            <a:off x="2218756" y="1882438"/>
            <a:ext cx="1410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下水再生水送水管取合部</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1" name="Rectangle 975"/>
          <p:cNvSpPr>
            <a:spLocks noChangeArrowheads="1"/>
          </p:cNvSpPr>
          <p:nvPr/>
        </p:nvSpPr>
        <p:spPr bwMode="auto">
          <a:xfrm>
            <a:off x="4427644" y="1826841"/>
            <a:ext cx="15581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下水</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再生</a:t>
            </a: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水利用システム全景</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Rectangle 975"/>
          <p:cNvSpPr>
            <a:spLocks noChangeArrowheads="1"/>
          </p:cNvSpPr>
          <p:nvPr/>
        </p:nvSpPr>
        <p:spPr bwMode="auto">
          <a:xfrm>
            <a:off x="5638361" y="6662411"/>
            <a:ext cx="7694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⑥膜処理</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装置</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Rectangle 975"/>
          <p:cNvSpPr>
            <a:spLocks noChangeArrowheads="1"/>
          </p:cNvSpPr>
          <p:nvPr/>
        </p:nvSpPr>
        <p:spPr bwMode="auto">
          <a:xfrm>
            <a:off x="352460" y="4003619"/>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①熱交換器</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Rectangle 975"/>
          <p:cNvSpPr>
            <a:spLocks noChangeArrowheads="1"/>
          </p:cNvSpPr>
          <p:nvPr/>
        </p:nvSpPr>
        <p:spPr bwMode="auto">
          <a:xfrm>
            <a:off x="416579" y="5646330"/>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①熱交換器</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6" name="Rectangle 975"/>
          <p:cNvSpPr>
            <a:spLocks noChangeArrowheads="1"/>
          </p:cNvSpPr>
          <p:nvPr/>
        </p:nvSpPr>
        <p:spPr bwMode="auto">
          <a:xfrm>
            <a:off x="1378879" y="665208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②ヒートポンプ給湯器</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Rectangle 975"/>
          <p:cNvSpPr>
            <a:spLocks noChangeArrowheads="1"/>
          </p:cNvSpPr>
          <p:nvPr/>
        </p:nvSpPr>
        <p:spPr bwMode="auto">
          <a:xfrm>
            <a:off x="516796" y="6652084"/>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貯湯槽</a:t>
            </a:r>
            <a:endParaRPr kumimoji="0" lang="ja-JP" altLang="ja-JP" sz="100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33" name="図 2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94756" y="383564"/>
            <a:ext cx="1093955" cy="817972"/>
          </a:xfrm>
          <a:prstGeom prst="rect">
            <a:avLst/>
          </a:prstGeom>
        </p:spPr>
      </p:pic>
      <p:pic>
        <p:nvPicPr>
          <p:cNvPr id="236" name="図 2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8300" y="3191027"/>
            <a:ext cx="1093955" cy="817972"/>
          </a:xfrm>
          <a:prstGeom prst="rect">
            <a:avLst/>
          </a:prstGeom>
        </p:spPr>
      </p:pic>
      <p:pic>
        <p:nvPicPr>
          <p:cNvPr id="237" name="図 2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8177" y="4835568"/>
            <a:ext cx="1093955" cy="817972"/>
          </a:xfrm>
          <a:prstGeom prst="rect">
            <a:avLst/>
          </a:prstGeom>
        </p:spPr>
      </p:pic>
      <p:pic>
        <p:nvPicPr>
          <p:cNvPr id="238" name="図 23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70374" y="1413683"/>
            <a:ext cx="1093955" cy="817972"/>
          </a:xfrm>
          <a:prstGeom prst="rect">
            <a:avLst/>
          </a:prstGeom>
        </p:spPr>
      </p:pic>
      <p:sp>
        <p:nvSpPr>
          <p:cNvPr id="7" name="角丸四角形 6"/>
          <p:cNvSpPr/>
          <p:nvPr/>
        </p:nvSpPr>
        <p:spPr>
          <a:xfrm>
            <a:off x="6511949" y="176083"/>
            <a:ext cx="2557501" cy="2432195"/>
          </a:xfrm>
          <a:prstGeom prst="roundRect">
            <a:avLst>
              <a:gd name="adj" fmla="val 4519"/>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角丸四角形 240"/>
          <p:cNvSpPr/>
          <p:nvPr/>
        </p:nvSpPr>
        <p:spPr>
          <a:xfrm>
            <a:off x="63556" y="4615855"/>
            <a:ext cx="2557501" cy="2218074"/>
          </a:xfrm>
          <a:custGeom>
            <a:avLst/>
            <a:gdLst>
              <a:gd name="connsiteX0" fmla="*/ 0 w 2557501"/>
              <a:gd name="connsiteY0" fmla="*/ 95025 h 2102782"/>
              <a:gd name="connsiteX1" fmla="*/ 95025 w 2557501"/>
              <a:gd name="connsiteY1" fmla="*/ 0 h 2102782"/>
              <a:gd name="connsiteX2" fmla="*/ 2462476 w 2557501"/>
              <a:gd name="connsiteY2" fmla="*/ 0 h 2102782"/>
              <a:gd name="connsiteX3" fmla="*/ 2557501 w 2557501"/>
              <a:gd name="connsiteY3" fmla="*/ 95025 h 2102782"/>
              <a:gd name="connsiteX4" fmla="*/ 2557501 w 2557501"/>
              <a:gd name="connsiteY4" fmla="*/ 2007757 h 2102782"/>
              <a:gd name="connsiteX5" fmla="*/ 2462476 w 2557501"/>
              <a:gd name="connsiteY5" fmla="*/ 2102782 h 2102782"/>
              <a:gd name="connsiteX6" fmla="*/ 95025 w 2557501"/>
              <a:gd name="connsiteY6" fmla="*/ 2102782 h 2102782"/>
              <a:gd name="connsiteX7" fmla="*/ 0 w 2557501"/>
              <a:gd name="connsiteY7" fmla="*/ 2007757 h 2102782"/>
              <a:gd name="connsiteX8" fmla="*/ 0 w 2557501"/>
              <a:gd name="connsiteY8" fmla="*/ 95025 h 2102782"/>
              <a:gd name="connsiteX0" fmla="*/ 0 w 2557501"/>
              <a:gd name="connsiteY0" fmla="*/ 95025 h 2102782"/>
              <a:gd name="connsiteX1" fmla="*/ 95025 w 2557501"/>
              <a:gd name="connsiteY1" fmla="*/ 0 h 2102782"/>
              <a:gd name="connsiteX2" fmla="*/ 1371612 w 2557501"/>
              <a:gd name="connsiteY2" fmla="*/ 0 h 2102782"/>
              <a:gd name="connsiteX3" fmla="*/ 2557501 w 2557501"/>
              <a:gd name="connsiteY3" fmla="*/ 95025 h 2102782"/>
              <a:gd name="connsiteX4" fmla="*/ 2557501 w 2557501"/>
              <a:gd name="connsiteY4" fmla="*/ 2007757 h 2102782"/>
              <a:gd name="connsiteX5" fmla="*/ 2462476 w 2557501"/>
              <a:gd name="connsiteY5" fmla="*/ 2102782 h 2102782"/>
              <a:gd name="connsiteX6" fmla="*/ 95025 w 2557501"/>
              <a:gd name="connsiteY6" fmla="*/ 2102782 h 2102782"/>
              <a:gd name="connsiteX7" fmla="*/ 0 w 2557501"/>
              <a:gd name="connsiteY7" fmla="*/ 2007757 h 2102782"/>
              <a:gd name="connsiteX8" fmla="*/ 0 w 2557501"/>
              <a:gd name="connsiteY8" fmla="*/ 95025 h 2102782"/>
              <a:gd name="connsiteX0" fmla="*/ 0 w 2557501"/>
              <a:gd name="connsiteY0" fmla="*/ 95025 h 2102782"/>
              <a:gd name="connsiteX1" fmla="*/ 95025 w 2557501"/>
              <a:gd name="connsiteY1" fmla="*/ 0 h 2102782"/>
              <a:gd name="connsiteX2" fmla="*/ 1371612 w 2557501"/>
              <a:gd name="connsiteY2" fmla="*/ 0 h 2102782"/>
              <a:gd name="connsiteX3" fmla="*/ 2557501 w 2557501"/>
              <a:gd name="connsiteY3" fmla="*/ 1009425 h 2102782"/>
              <a:gd name="connsiteX4" fmla="*/ 2557501 w 2557501"/>
              <a:gd name="connsiteY4" fmla="*/ 2007757 h 2102782"/>
              <a:gd name="connsiteX5" fmla="*/ 2462476 w 2557501"/>
              <a:gd name="connsiteY5" fmla="*/ 2102782 h 2102782"/>
              <a:gd name="connsiteX6" fmla="*/ 95025 w 2557501"/>
              <a:gd name="connsiteY6" fmla="*/ 2102782 h 2102782"/>
              <a:gd name="connsiteX7" fmla="*/ 0 w 2557501"/>
              <a:gd name="connsiteY7" fmla="*/ 2007757 h 2102782"/>
              <a:gd name="connsiteX8" fmla="*/ 0 w 2557501"/>
              <a:gd name="connsiteY8" fmla="*/ 95025 h 21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501" h="2102782">
                <a:moveTo>
                  <a:pt x="0" y="95025"/>
                </a:moveTo>
                <a:cubicBezTo>
                  <a:pt x="0" y="42544"/>
                  <a:pt x="42544" y="0"/>
                  <a:pt x="95025" y="0"/>
                </a:cubicBezTo>
                <a:lnTo>
                  <a:pt x="1371612" y="0"/>
                </a:lnTo>
                <a:cubicBezTo>
                  <a:pt x="1424093" y="0"/>
                  <a:pt x="2557501" y="956944"/>
                  <a:pt x="2557501" y="1009425"/>
                </a:cubicBezTo>
                <a:lnTo>
                  <a:pt x="2557501" y="2007757"/>
                </a:lnTo>
                <a:cubicBezTo>
                  <a:pt x="2557501" y="2060238"/>
                  <a:pt x="2514957" y="2102782"/>
                  <a:pt x="2462476" y="2102782"/>
                </a:cubicBezTo>
                <a:lnTo>
                  <a:pt x="95025" y="2102782"/>
                </a:lnTo>
                <a:cubicBezTo>
                  <a:pt x="42544" y="2102782"/>
                  <a:pt x="0" y="2060238"/>
                  <a:pt x="0" y="2007757"/>
                </a:cubicBezTo>
                <a:lnTo>
                  <a:pt x="0" y="95025"/>
                </a:lnTo>
                <a:close/>
              </a:path>
            </a:pathLst>
          </a:custGeom>
          <a:noFill/>
          <a:ln w="25400">
            <a:solidFill>
              <a:srgbClr val="FFC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角丸四角形 241"/>
          <p:cNvSpPr/>
          <p:nvPr/>
        </p:nvSpPr>
        <p:spPr>
          <a:xfrm>
            <a:off x="5393761" y="5658085"/>
            <a:ext cx="1214452" cy="1180389"/>
          </a:xfrm>
          <a:prstGeom prst="roundRect">
            <a:avLst>
              <a:gd name="adj" fmla="val 4519"/>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角丸四角形 244"/>
          <p:cNvSpPr/>
          <p:nvPr/>
        </p:nvSpPr>
        <p:spPr>
          <a:xfrm>
            <a:off x="75456" y="2977047"/>
            <a:ext cx="1214452" cy="1225187"/>
          </a:xfrm>
          <a:prstGeom prst="roundRect">
            <a:avLst>
              <a:gd name="adj" fmla="val 4519"/>
            </a:avLst>
          </a:prstGeom>
          <a:noFill/>
          <a:ln w="254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Oval 8"/>
          <p:cNvSpPr>
            <a:spLocks noChangeArrowheads="1"/>
          </p:cNvSpPr>
          <p:nvPr/>
        </p:nvSpPr>
        <p:spPr bwMode="auto">
          <a:xfrm>
            <a:off x="1924103" y="4594263"/>
            <a:ext cx="694101" cy="153888"/>
          </a:xfrm>
          <a:prstGeom prst="rect">
            <a:avLst/>
          </a:prstGeom>
          <a:noFill/>
          <a:ln w="9525">
            <a:noFill/>
            <a:round/>
            <a:headEnd/>
            <a:tailEnd/>
          </a:ln>
        </p:spPr>
        <p:txBody>
          <a:bodyPr vert="horz" wrap="none" lIns="0" tIns="0" rIns="0" bIns="0" numCol="1" anchor="ctr" anchorCtr="0" compatLnSpc="1">
            <a:prstTxWarp prst="textNoShape">
              <a:avLst/>
            </a:prstTxWarp>
            <a:spAutoFit/>
          </a:bodyPr>
          <a:lstStyle/>
          <a:p>
            <a:pPr lvl="0" algn="ctr" eaLnBrk="0" fontAlgn="base" hangingPunct="0">
              <a:spcBef>
                <a:spcPct val="0"/>
              </a:spcBef>
              <a:spcAft>
                <a:spcPct val="0"/>
              </a:spcAft>
            </a:pPr>
            <a:r>
              <a:rPr kumimoji="0"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フードコート等</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50" name="図 2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56485" y="4076606"/>
            <a:ext cx="465535" cy="507101"/>
          </a:xfrm>
          <a:prstGeom prst="rect">
            <a:avLst/>
          </a:prstGeom>
        </p:spPr>
      </p:pic>
      <p:pic>
        <p:nvPicPr>
          <p:cNvPr id="252" name="図 25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00005" y="4817996"/>
            <a:ext cx="435625" cy="435625"/>
          </a:xfrm>
          <a:prstGeom prst="rect">
            <a:avLst/>
          </a:prstGeom>
        </p:spPr>
      </p:pic>
      <p:pic>
        <p:nvPicPr>
          <p:cNvPr id="253" name="図 25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729829" y="4868989"/>
            <a:ext cx="418011" cy="339634"/>
          </a:xfrm>
          <a:prstGeom prst="rect">
            <a:avLst/>
          </a:prstGeom>
        </p:spPr>
      </p:pic>
      <p:pic>
        <p:nvPicPr>
          <p:cNvPr id="4" name="図 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65444" y="5580658"/>
            <a:ext cx="1422834" cy="1067126"/>
          </a:xfrm>
          <a:prstGeom prst="rect">
            <a:avLst/>
          </a:prstGeom>
        </p:spPr>
      </p:pic>
      <p:sp>
        <p:nvSpPr>
          <p:cNvPr id="249" name="正方形/長方形 248"/>
          <p:cNvSpPr/>
          <p:nvPr/>
        </p:nvSpPr>
        <p:spPr>
          <a:xfrm>
            <a:off x="7645057" y="6634231"/>
            <a:ext cx="1467068" cy="246221"/>
          </a:xfrm>
          <a:prstGeom prst="rect">
            <a:avLst/>
          </a:prstGeom>
          <a:noFill/>
        </p:spPr>
        <p:txBody>
          <a:bodyPr wrap="none">
            <a:spAutoFit/>
          </a:bodyPr>
          <a:lstStyle/>
          <a:p>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内川緑地のせせらぎ水路</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461763" y="5852411"/>
            <a:ext cx="1080000" cy="810000"/>
          </a:xfrm>
          <a:prstGeom prst="rect">
            <a:avLst/>
          </a:prstGeom>
        </p:spPr>
      </p:pic>
      <p:sp>
        <p:nvSpPr>
          <p:cNvPr id="83" name="Rectangle 995"/>
          <p:cNvSpPr>
            <a:spLocks noChangeArrowheads="1"/>
          </p:cNvSpPr>
          <p:nvPr/>
        </p:nvSpPr>
        <p:spPr bwMode="auto">
          <a:xfrm>
            <a:off x="3575644" y="3672439"/>
            <a:ext cx="5129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ﾋｰﾄﾎﾟﾝﾌﾟ</a:t>
            </a:r>
            <a:endParaRPr kumimoji="0"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給湯器</a:t>
            </a:r>
            <a:endPar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999"/>
          <p:cNvSpPr>
            <a:spLocks noChangeArrowheads="1"/>
          </p:cNvSpPr>
          <p:nvPr/>
        </p:nvSpPr>
        <p:spPr bwMode="auto">
          <a:xfrm>
            <a:off x="4525463" y="3598097"/>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ﾌﾞﾗｲﾝ</a:t>
            </a:r>
            <a:r>
              <a:rPr kumimoji="0"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ﾁﾗｰ</a:t>
            </a:r>
            <a:endParaRPr kumimoji="0" lang="ja-JP"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Freeform 17"/>
          <p:cNvSpPr>
            <a:spLocks/>
          </p:cNvSpPr>
          <p:nvPr/>
        </p:nvSpPr>
        <p:spPr bwMode="auto">
          <a:xfrm>
            <a:off x="7367883" y="45902"/>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00B0F0"/>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en-US" sz="11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空調</a:t>
            </a:r>
            <a:r>
              <a:rPr kumimoji="0" lang="ja-JP" altLang="ja-JP" sz="11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熱源</a:t>
            </a:r>
            <a:endParaRPr kumimoji="0" lang="ja-JP" altLang="ja-JP" sz="11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Freeform 17"/>
          <p:cNvSpPr>
            <a:spLocks/>
          </p:cNvSpPr>
          <p:nvPr/>
        </p:nvSpPr>
        <p:spPr bwMode="auto">
          <a:xfrm>
            <a:off x="287179" y="4455324"/>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FF9900"/>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ja-JP" sz="1100"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給湯</a:t>
            </a:r>
            <a:r>
              <a:rPr kumimoji="0" lang="ja-JP" altLang="ja-JP" sz="11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熱源</a:t>
            </a:r>
            <a:endParaRPr kumimoji="0"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4" name="Freeform 17"/>
          <p:cNvSpPr>
            <a:spLocks/>
          </p:cNvSpPr>
          <p:nvPr/>
        </p:nvSpPr>
        <p:spPr bwMode="auto">
          <a:xfrm>
            <a:off x="218354" y="2814831"/>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FF33CC"/>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en-US" sz="1100" dirty="0" smtClean="0">
                <a:solidFill>
                  <a:srgbClr val="FF33CC"/>
                </a:solidFill>
                <a:latin typeface="Meiryo UI" panose="020B0604030504040204" pitchFamily="50" charset="-128"/>
                <a:ea typeface="Meiryo UI" panose="020B0604030504040204" pitchFamily="50" charset="-128"/>
                <a:cs typeface="Meiryo UI" panose="020B0604030504040204" pitchFamily="50" charset="-128"/>
              </a:rPr>
              <a:t>外気予熱</a:t>
            </a:r>
            <a:endParaRPr kumimoji="0" lang="ja-JP" altLang="ja-JP" sz="1100" dirty="0">
              <a:solidFill>
                <a:srgbClr val="FF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5" name="Freeform 17"/>
          <p:cNvSpPr>
            <a:spLocks/>
          </p:cNvSpPr>
          <p:nvPr/>
        </p:nvSpPr>
        <p:spPr bwMode="auto">
          <a:xfrm>
            <a:off x="5553360" y="5518574"/>
            <a:ext cx="900000" cy="279021"/>
          </a:xfrm>
          <a:custGeom>
            <a:avLst/>
            <a:gdLst>
              <a:gd name="T0" fmla="*/ 655 w 655"/>
              <a:gd name="T1" fmla="*/ 327 h 655"/>
              <a:gd name="T2" fmla="*/ 327 w 655"/>
              <a:gd name="T3" fmla="*/ 0 h 655"/>
              <a:gd name="T4" fmla="*/ 0 w 655"/>
              <a:gd name="T5" fmla="*/ 327 h 655"/>
              <a:gd name="T6" fmla="*/ 327 w 655"/>
              <a:gd name="T7" fmla="*/ 655 h 655"/>
              <a:gd name="T8" fmla="*/ 655 w 655"/>
              <a:gd name="T9" fmla="*/ 327 h 655"/>
            </a:gdLst>
            <a:ahLst/>
            <a:cxnLst>
              <a:cxn ang="0">
                <a:pos x="T0" y="T1"/>
              </a:cxn>
              <a:cxn ang="0">
                <a:pos x="T2" y="T3"/>
              </a:cxn>
              <a:cxn ang="0">
                <a:pos x="T4" y="T5"/>
              </a:cxn>
              <a:cxn ang="0">
                <a:pos x="T6" y="T7"/>
              </a:cxn>
              <a:cxn ang="0">
                <a:pos x="T8" y="T9"/>
              </a:cxn>
            </a:cxnLst>
            <a:rect l="0" t="0" r="r" b="b"/>
            <a:pathLst>
              <a:path w="655" h="655">
                <a:moveTo>
                  <a:pt x="655" y="327"/>
                </a:moveTo>
                <a:cubicBezTo>
                  <a:pt x="655" y="146"/>
                  <a:pt x="509" y="0"/>
                  <a:pt x="327" y="0"/>
                </a:cubicBezTo>
                <a:cubicBezTo>
                  <a:pt x="147" y="0"/>
                  <a:pt x="0" y="146"/>
                  <a:pt x="0" y="327"/>
                </a:cubicBezTo>
                <a:cubicBezTo>
                  <a:pt x="0" y="509"/>
                  <a:pt x="147" y="655"/>
                  <a:pt x="327" y="655"/>
                </a:cubicBezTo>
                <a:cubicBezTo>
                  <a:pt x="509" y="655"/>
                  <a:pt x="655" y="509"/>
                  <a:pt x="655" y="327"/>
                </a:cubicBezTo>
              </a:path>
            </a:pathLst>
          </a:custGeom>
          <a:solidFill>
            <a:schemeClr val="bg1"/>
          </a:solidFill>
          <a:ln w="23813" cap="rnd">
            <a:solidFill>
              <a:srgbClr val="00FF00"/>
            </a:solidFill>
            <a:prstDash val="solid"/>
            <a:round/>
            <a:headEnd/>
            <a:tailEnd/>
          </a:ln>
          <a:extLst/>
        </p:spPr>
        <p:txBody>
          <a:bodyPr vert="horz" wrap="none" lIns="0" tIns="0" rIns="0" bIns="0" numCol="1" anchor="ctr" anchorCtr="0" compatLnSpc="1">
            <a:prstTxWarp prst="textNoShape">
              <a:avLst/>
            </a:prstTxWarp>
          </a:bodyPr>
          <a:lstStyle/>
          <a:p>
            <a:pPr lvl="0" algn="ctr"/>
            <a:r>
              <a:rPr kumimoji="0" lang="ja-JP" altLang="en-US" sz="1100" dirty="0" smtClean="0">
                <a:solidFill>
                  <a:srgbClr val="00FF00"/>
                </a:solidFill>
                <a:latin typeface="Meiryo UI" panose="020B0604030504040204" pitchFamily="50" charset="-128"/>
                <a:ea typeface="Meiryo UI" panose="020B0604030504040204" pitchFamily="50" charset="-128"/>
                <a:cs typeface="Meiryo UI" panose="020B0604030504040204" pitchFamily="50" charset="-128"/>
              </a:rPr>
              <a:t>水の再生利用</a:t>
            </a:r>
            <a:endParaRPr kumimoji="0" lang="ja-JP" altLang="ja-JP" sz="1100" dirty="0">
              <a:solidFill>
                <a:srgbClr val="00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Freeform 649"/>
          <p:cNvSpPr>
            <a:spLocks/>
          </p:cNvSpPr>
          <p:nvPr/>
        </p:nvSpPr>
        <p:spPr bwMode="auto">
          <a:xfrm>
            <a:off x="6314500" y="4546801"/>
            <a:ext cx="427209" cy="321054"/>
          </a:xfrm>
          <a:custGeom>
            <a:avLst/>
            <a:gdLst>
              <a:gd name="T0" fmla="*/ 188 w 330"/>
              <a:gd name="T1" fmla="*/ 0 h 248"/>
              <a:gd name="T2" fmla="*/ 330 w 330"/>
              <a:gd name="T3" fmla="*/ 35 h 248"/>
              <a:gd name="T4" fmla="*/ 198 w 330"/>
              <a:gd name="T5" fmla="*/ 167 h 248"/>
              <a:gd name="T6" fmla="*/ 254 w 330"/>
              <a:gd name="T7" fmla="*/ 181 h 248"/>
              <a:gd name="T8" fmla="*/ 22 w 330"/>
              <a:gd name="T9" fmla="*/ 248 h 248"/>
              <a:gd name="T10" fmla="*/ 0 w 330"/>
              <a:gd name="T11" fmla="*/ 118 h 248"/>
              <a:gd name="T12" fmla="*/ 56 w 330"/>
              <a:gd name="T13" fmla="*/ 132 h 248"/>
              <a:gd name="T14" fmla="*/ 188 w 330"/>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248">
                <a:moveTo>
                  <a:pt x="188" y="0"/>
                </a:moveTo>
                <a:lnTo>
                  <a:pt x="330" y="35"/>
                </a:lnTo>
                <a:lnTo>
                  <a:pt x="198" y="167"/>
                </a:lnTo>
                <a:lnTo>
                  <a:pt x="254" y="181"/>
                </a:lnTo>
                <a:lnTo>
                  <a:pt x="22" y="248"/>
                </a:lnTo>
                <a:lnTo>
                  <a:pt x="0" y="118"/>
                </a:lnTo>
                <a:lnTo>
                  <a:pt x="56" y="132"/>
                </a:lnTo>
                <a:lnTo>
                  <a:pt x="18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53" name="Rectangle 651"/>
          <p:cNvSpPr>
            <a:spLocks noChangeArrowheads="1"/>
          </p:cNvSpPr>
          <p:nvPr/>
        </p:nvSpPr>
        <p:spPr bwMode="auto">
          <a:xfrm rot="900000">
            <a:off x="6370628" y="4593133"/>
            <a:ext cx="384721" cy="153888"/>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FF00"/>
                </a:solidFill>
                <a:effectLst/>
                <a:latin typeface="Meiryo UI" panose="020B0604030504040204" pitchFamily="50" charset="-128"/>
                <a:ea typeface="Meiryo UI" panose="020B0604030504040204" pitchFamily="50" charset="-128"/>
                <a:cs typeface="Meiryo UI" panose="020B0604030504040204" pitchFamily="50" charset="-128"/>
              </a:rPr>
              <a:t>再</a:t>
            </a:r>
            <a:r>
              <a:rPr kumimoji="0" lang="ja-JP" altLang="en-US" sz="1000" b="0" i="0" u="none" strike="noStrike" cap="none" normalizeH="0" baseline="0" dirty="0" smtClean="0">
                <a:ln>
                  <a:noFill/>
                </a:ln>
                <a:solidFill>
                  <a:srgbClr val="00FF00"/>
                </a:solidFill>
                <a:effectLst/>
                <a:latin typeface="Meiryo UI" panose="020B0604030504040204" pitchFamily="50" charset="-128"/>
                <a:ea typeface="Meiryo UI" panose="020B0604030504040204" pitchFamily="50" charset="-128"/>
                <a:cs typeface="Meiryo UI" panose="020B0604030504040204" pitchFamily="50" charset="-128"/>
              </a:rPr>
              <a:t>利用</a:t>
            </a:r>
            <a:endParaRPr kumimoji="0" lang="ja-JP" altLang="ja-JP" sz="1000" b="0" i="0" u="none" strike="noStrike" cap="none" normalizeH="0" baseline="0" dirty="0" smtClean="0">
              <a:ln>
                <a:noFill/>
              </a:ln>
              <a:solidFill>
                <a:srgbClr val="00FF00"/>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6" cstate="print">
            <a:extLst>
              <a:ext uri="{BEBA8EAE-BF5A-486C-A8C5-ECC9F3942E4B}">
                <a14:imgProps xmlns:a14="http://schemas.microsoft.com/office/drawing/2010/main">
                  <a14:imgLayer r:embed="rId2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70374" y="395896"/>
            <a:ext cx="1089600" cy="817200"/>
          </a:xfrm>
          <a:prstGeom prst="rect">
            <a:avLst/>
          </a:prstGeom>
        </p:spPr>
      </p:pic>
      <p:pic>
        <p:nvPicPr>
          <p:cNvPr id="5" name="図 4"/>
          <p:cNvPicPr>
            <a:picLocks noChangeAspect="1"/>
          </p:cNvPicPr>
          <p:nvPr/>
        </p:nvPicPr>
        <p:blipFill rotWithShape="1">
          <a:blip r:embed="rId28" cstate="print">
            <a:extLst>
              <a:ext uri="{28A0092B-C50C-407E-A947-70E740481C1C}">
                <a14:useLocalDpi xmlns:a14="http://schemas.microsoft.com/office/drawing/2010/main" val="0"/>
              </a:ext>
            </a:extLst>
          </a:blip>
          <a:srcRect t="1" b="21288"/>
          <a:stretch/>
        </p:blipFill>
        <p:spPr>
          <a:xfrm>
            <a:off x="4093968" y="533914"/>
            <a:ext cx="2073415" cy="1224000"/>
          </a:xfrm>
          <a:prstGeom prst="rect">
            <a:avLst/>
          </a:prstGeom>
        </p:spPr>
      </p:pic>
      <p:pic>
        <p:nvPicPr>
          <p:cNvPr id="8" name="図 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818883" y="5596564"/>
            <a:ext cx="1394247" cy="1045685"/>
          </a:xfrm>
          <a:prstGeom prst="rect">
            <a:avLst/>
          </a:prstGeom>
        </p:spPr>
      </p:pic>
    </p:spTree>
    <p:extLst>
      <p:ext uri="{BB962C8B-B14F-4D97-AF65-F5344CB8AC3E}">
        <p14:creationId xmlns:p14="http://schemas.microsoft.com/office/powerpoint/2010/main" val="1770141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035" y="416315"/>
            <a:ext cx="8928992" cy="461665"/>
          </a:xfrm>
          <a:prstGeom prst="rect">
            <a:avLst/>
          </a:prstGeom>
        </p:spPr>
        <p:txBody>
          <a:bodyPr wrap="square">
            <a:spAutoFit/>
          </a:bodyPr>
          <a:lstStyle/>
          <a:p>
            <a:pPr algn="just">
              <a:spcAft>
                <a:spcPts val="600"/>
              </a:spcAft>
            </a:pP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①下水熱利用に関する現地見学会（</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12/11</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見学の様子</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779" y="924226"/>
            <a:ext cx="3877844" cy="290838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50" y="908720"/>
            <a:ext cx="3877844" cy="290838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50" y="3889413"/>
            <a:ext cx="3877844" cy="290838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9058" y="3886342"/>
            <a:ext cx="3877844" cy="290838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11" name="正方形/長方形 10"/>
          <p:cNvSpPr/>
          <p:nvPr/>
        </p:nvSpPr>
        <p:spPr>
          <a:xfrm>
            <a:off x="805604" y="950290"/>
            <a:ext cx="3024336" cy="307777"/>
          </a:xfrm>
          <a:prstGeom prst="rect">
            <a:avLst/>
          </a:prstGeom>
          <a:solidFill>
            <a:schemeClr val="bg1"/>
          </a:solidFill>
        </p:spPr>
        <p:txBody>
          <a:bodyPr wrap="square">
            <a:spAutoFit/>
          </a:bodyPr>
          <a:lstStyle/>
          <a:p>
            <a:pPr algn="ctr">
              <a:spcAft>
                <a:spcPts val="600"/>
              </a:spcAft>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三宝下水処理場　高度処理の模型</a:t>
            </a:r>
            <a:endParaRPr lang="ja-JP" altLang="en-US"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05604" y="4005064"/>
            <a:ext cx="3024336" cy="307777"/>
          </a:xfrm>
          <a:prstGeom prst="rect">
            <a:avLst/>
          </a:prstGeom>
          <a:solidFill>
            <a:schemeClr val="bg1"/>
          </a:solidFill>
        </p:spPr>
        <p:txBody>
          <a:bodyPr wrap="square">
            <a:spAutoFit/>
          </a:bodyPr>
          <a:lstStyle/>
          <a:p>
            <a:pPr algn="ctr">
              <a:spcAft>
                <a:spcPts val="600"/>
              </a:spcAft>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イオンモール内　憩いの場せせらぎ</a:t>
            </a:r>
            <a:endParaRPr lang="ja-JP" altLang="en-US"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965812" y="950290"/>
            <a:ext cx="3024336" cy="307777"/>
          </a:xfrm>
          <a:prstGeom prst="rect">
            <a:avLst/>
          </a:prstGeom>
          <a:solidFill>
            <a:schemeClr val="bg1"/>
          </a:solidFill>
        </p:spPr>
        <p:txBody>
          <a:bodyPr wrap="square">
            <a:spAutoFit/>
          </a:bodyPr>
          <a:lstStyle/>
          <a:p>
            <a:pPr algn="ctr">
              <a:spcAft>
                <a:spcPts val="600"/>
              </a:spcAft>
            </a:pPr>
            <a:r>
              <a:rPr lang="zh-TW" altLang="en-US" sz="1400" b="1" kern="100" dirty="0">
                <a:latin typeface="Meiryo UI" panose="020B0604030504040204" pitchFamily="50" charset="-128"/>
                <a:ea typeface="Meiryo UI" panose="020B0604030504040204" pitchFamily="50" charset="-128"/>
                <a:cs typeface="Meiryo UI" panose="020B0604030504040204" pitchFamily="50" charset="-128"/>
              </a:rPr>
              <a:t>下水再生水複合利用</a:t>
            </a:r>
            <a:r>
              <a:rPr lang="zh-TW"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設備</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（外観）</a:t>
            </a:r>
            <a:endParaRPr lang="ja-JP" altLang="en-US"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788024" y="3985319"/>
            <a:ext cx="3456384" cy="307777"/>
          </a:xfrm>
          <a:prstGeom prst="rect">
            <a:avLst/>
          </a:prstGeom>
          <a:solidFill>
            <a:schemeClr val="bg1"/>
          </a:solidFill>
        </p:spPr>
        <p:txBody>
          <a:bodyPr wrap="square">
            <a:spAutoFit/>
          </a:bodyPr>
          <a:lstStyle/>
          <a:p>
            <a:pPr algn="ctr">
              <a:spcAft>
                <a:spcPts val="600"/>
              </a:spcAft>
            </a:pPr>
            <a:r>
              <a:rPr lang="zh-TW" altLang="en-US" sz="1400" b="1" kern="100" dirty="0">
                <a:latin typeface="Meiryo UI" panose="020B0604030504040204" pitchFamily="50" charset="-128"/>
                <a:ea typeface="Meiryo UI" panose="020B0604030504040204" pitchFamily="50" charset="-128"/>
                <a:cs typeface="Meiryo UI" panose="020B0604030504040204" pitchFamily="50" charset="-128"/>
              </a:rPr>
              <a:t>下水再生水複合利用</a:t>
            </a:r>
            <a:r>
              <a:rPr lang="zh-TW"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設備</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（配管・メータ）</a:t>
            </a:r>
            <a:endParaRPr lang="ja-JP" altLang="en-US"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a:spLocks noGrp="1"/>
          </p:cNvSpPr>
          <p:nvPr>
            <p:ph type="sldNum" sz="quarter" idx="12"/>
          </p:nvPr>
        </p:nvSpPr>
        <p:spPr>
          <a:xfrm>
            <a:off x="6732240" y="6356350"/>
            <a:ext cx="2133600" cy="365125"/>
          </a:xfrm>
        </p:spPr>
        <p:txBody>
          <a:bodyPr/>
          <a:lstStyle/>
          <a:p>
            <a:r>
              <a:rPr lang="en-US" altLang="ja-JP" dirty="0"/>
              <a:t>7</a:t>
            </a:r>
            <a:endParaRPr kumimoji="1" lang="ja-JP" altLang="en-US" dirty="0"/>
          </a:p>
        </p:txBody>
      </p:sp>
    </p:spTree>
    <p:extLst>
      <p:ext uri="{BB962C8B-B14F-4D97-AF65-F5344CB8AC3E}">
        <p14:creationId xmlns:p14="http://schemas.microsoft.com/office/powerpoint/2010/main" val="84411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3"/>
          <p:cNvSpPr>
            <a:spLocks noChangeArrowheads="1"/>
          </p:cNvSpPr>
          <p:nvPr/>
        </p:nvSpPr>
        <p:spPr bwMode="auto">
          <a:xfrm>
            <a:off x="250552" y="902431"/>
            <a:ext cx="856992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a:t>
            </a:r>
            <a:endParaRPr lang="ja-JP" altLang="en-US" sz="2000" dirty="0">
              <a:latin typeface="Meiryo UI" pitchFamily="50" charset="-128"/>
              <a:ea typeface="Meiryo UI" pitchFamily="50" charset="-128"/>
              <a:cs typeface="Meiryo UI" pitchFamily="50" charset="-128"/>
            </a:endParaRPr>
          </a:p>
        </p:txBody>
      </p:sp>
      <p:sp>
        <p:nvSpPr>
          <p:cNvPr id="3" name="正方形/長方形 2"/>
          <p:cNvSpPr/>
          <p:nvPr/>
        </p:nvSpPr>
        <p:spPr>
          <a:xfrm>
            <a:off x="250552" y="1426379"/>
            <a:ext cx="8670405" cy="5355312"/>
          </a:xfrm>
          <a:prstGeom prst="rect">
            <a:avLst/>
          </a:prstGeom>
        </p:spPr>
        <p:txBody>
          <a:bodyPr wrap="square">
            <a:spAutoFit/>
          </a:bodyPr>
          <a:lstStyle/>
          <a:p>
            <a:r>
              <a:rPr lang="ja-JP" altLang="en-US" b="1" kern="100" dirty="0">
                <a:latin typeface="Century" panose="02040604050505020304" pitchFamily="18" charset="0"/>
                <a:ea typeface="Meiryo UI" panose="020B0604030504040204" pitchFamily="50" charset="-128"/>
                <a:cs typeface="Meiryo UI" panose="020B0604030504040204" pitchFamily="50" charset="-128"/>
              </a:rPr>
              <a:t>（</a:t>
            </a:r>
            <a:r>
              <a:rPr lang="ja-JP" altLang="ja-JP" b="1" kern="100" dirty="0" smtClean="0">
                <a:latin typeface="Century" panose="02040604050505020304" pitchFamily="18" charset="0"/>
                <a:ea typeface="Meiryo UI" panose="020B0604030504040204" pitchFamily="50" charset="-128"/>
                <a:cs typeface="Meiryo UI" panose="020B0604030504040204" pitchFamily="50" charset="-128"/>
              </a:rPr>
              <a:t>１</a:t>
            </a:r>
            <a:r>
              <a:rPr lang="ja-JP" altLang="en-US" b="1" kern="100" dirty="0" smtClean="0">
                <a:latin typeface="Century" panose="02040604050505020304" pitchFamily="18" charset="0"/>
                <a:ea typeface="Meiryo UI" panose="020B0604030504040204" pitchFamily="50" charset="-128"/>
                <a:cs typeface="Meiryo UI" panose="020B0604030504040204" pitchFamily="50" charset="-128"/>
              </a:rPr>
              <a:t>）固定価格買取制度の満了等について</a:t>
            </a:r>
            <a:endParaRPr lang="en-US" altLang="ja-JP" b="1"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・太陽光発電の買取期間の満了について</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en-US" kern="100" dirty="0">
                <a:latin typeface="Century" panose="02040604050505020304" pitchFamily="18" charset="0"/>
                <a:ea typeface="Meiryo UI" panose="020B0604030504040204" pitchFamily="50" charset="-128"/>
                <a:cs typeface="Meiryo UI" panose="020B0604030504040204" pitchFamily="50" charset="-128"/>
              </a:rPr>
              <a:t>買取期間満了後に</a:t>
            </a:r>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ついて</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・国（資源エネルギー庁）の対応</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・大阪府の対応</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en-US" kern="100" dirty="0">
                <a:latin typeface="Century" panose="02040604050505020304" pitchFamily="18" charset="0"/>
                <a:ea typeface="Meiryo UI" panose="020B0604030504040204" pitchFamily="50" charset="-128"/>
                <a:cs typeface="Meiryo UI" panose="020B0604030504040204" pitchFamily="50" charset="-128"/>
              </a:rPr>
              <a:t>関西電力の取組み</a:t>
            </a:r>
            <a:endParaRPr lang="en-US" altLang="ja-JP" kern="100" dirty="0">
              <a:latin typeface="Century" panose="02040604050505020304" pitchFamily="18" charset="0"/>
              <a:ea typeface="Meiryo UI" panose="020B0604030504040204" pitchFamily="50" charset="-128"/>
              <a:cs typeface="Meiryo UI" panose="020B0604030504040204" pitchFamily="50" charset="-128"/>
            </a:endParaRPr>
          </a:p>
          <a:p>
            <a:pPr lvl="0"/>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b="1" kern="100" dirty="0" smtClean="0">
                <a:latin typeface="Century" panose="02040604050505020304" pitchFamily="18" charset="0"/>
                <a:ea typeface="Meiryo UI" panose="020B0604030504040204" pitchFamily="50" charset="-128"/>
                <a:cs typeface="Meiryo UI" panose="020B0604030504040204" pitchFamily="50" charset="-128"/>
              </a:rPr>
              <a:t>（２）再エネ・省エネの普及促進について</a:t>
            </a:r>
            <a:endParaRPr lang="en-US" altLang="ja-JP" b="1"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a:t>
            </a:r>
            <a:r>
              <a:rPr lang="en-US" altLang="ja-JP" kern="1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宿泊体験について</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・家庭の省エネ・エコライフスタイル推進強化事業、環境交流パートナップ事業について</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・豊中市における地球温暖化対策の取組み</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endParaRPr lang="en-US" altLang="ja-JP" kern="100" dirty="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b="1" kern="100" dirty="0" smtClean="0">
                <a:latin typeface="Century" panose="02040604050505020304" pitchFamily="18" charset="0"/>
                <a:ea typeface="Meiryo UI" panose="020B0604030504040204" pitchFamily="50" charset="-128"/>
                <a:cs typeface="Meiryo UI" panose="020B0604030504040204" pitchFamily="50" charset="-128"/>
              </a:rPr>
              <a:t>（３）環境教育の取組みについて</a:t>
            </a:r>
            <a:endParaRPr lang="en-US" altLang="ja-JP" b="1" kern="100" dirty="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・今後</a:t>
            </a:r>
            <a:r>
              <a:rPr lang="ja-JP" altLang="en-US" kern="100" dirty="0">
                <a:latin typeface="Century" panose="02040604050505020304" pitchFamily="18" charset="0"/>
                <a:ea typeface="Meiryo UI" panose="020B0604030504040204" pitchFamily="50" charset="-128"/>
                <a:cs typeface="Meiryo UI" panose="020B0604030504040204" pitchFamily="50" charset="-128"/>
              </a:rPr>
              <a:t>のエネルギー・環境教育の取組みについて</a:t>
            </a:r>
            <a:endParaRPr lang="en-US" altLang="ja-JP" kern="100" dirty="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en-US" kern="100" dirty="0">
                <a:latin typeface="Century" panose="02040604050505020304" pitchFamily="18" charset="0"/>
                <a:ea typeface="Meiryo UI" panose="020B0604030504040204" pitchFamily="50" charset="-128"/>
                <a:cs typeface="Meiryo UI" panose="020B0604030504040204" pitchFamily="50" charset="-128"/>
              </a:rPr>
              <a:t>茨木市環境教育ボランティア・サポーター登録制度について</a:t>
            </a:r>
            <a:endParaRPr lang="en-US" altLang="ja-JP" kern="100" dirty="0">
              <a:latin typeface="Century" panose="02040604050505020304" pitchFamily="18" charset="0"/>
              <a:ea typeface="Meiryo UI" panose="020B0604030504040204" pitchFamily="50" charset="-128"/>
              <a:cs typeface="Meiryo UI" panose="020B0604030504040204" pitchFamily="50" charset="-128"/>
            </a:endParaRPr>
          </a:p>
          <a:p>
            <a:pPr lvl="0"/>
            <a:endParaRPr lang="en-US" altLang="ja-JP" kern="100" dirty="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b="1" kern="100" dirty="0" smtClean="0">
                <a:latin typeface="Century" panose="02040604050505020304" pitchFamily="18" charset="0"/>
                <a:ea typeface="Meiryo UI" panose="020B0604030504040204" pitchFamily="50" charset="-128"/>
                <a:cs typeface="Meiryo UI" panose="020B0604030504040204" pitchFamily="50" charset="-128"/>
              </a:rPr>
              <a:t>（４）温暖化対策の取組みについて</a:t>
            </a:r>
            <a:endParaRPr lang="en-US" altLang="ja-JP" b="1"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・温暖化「適応」推進事業について</a:t>
            </a:r>
            <a:endParaRPr lang="en-US" altLang="ja-JP" kern="100" dirty="0" smtClean="0">
              <a:latin typeface="Century" panose="02040604050505020304" pitchFamily="18" charset="0"/>
              <a:ea typeface="Meiryo UI" panose="020B0604030504040204" pitchFamily="50" charset="-128"/>
              <a:cs typeface="Meiryo UI" panose="020B0604030504040204" pitchFamily="50" charset="-128"/>
            </a:endParaRPr>
          </a:p>
          <a:p>
            <a:pPr lvl="0"/>
            <a:r>
              <a:rPr lang="ja-JP" altLang="en-US" kern="100" dirty="0" smtClean="0">
                <a:latin typeface="Century" panose="02040604050505020304" pitchFamily="18" charset="0"/>
                <a:ea typeface="Meiryo UI" panose="020B0604030504040204" pitchFamily="50" charset="-128"/>
                <a:cs typeface="Meiryo UI" panose="020B0604030504040204" pitchFamily="50" charset="-128"/>
              </a:rPr>
              <a:t>　　・猛暑対策の推進について</a:t>
            </a:r>
            <a:endParaRPr lang="en-US" altLang="ja-JP" kern="100" dirty="0">
              <a:latin typeface="Century" panose="02040604050505020304" pitchFamily="18" charset="0"/>
              <a:ea typeface="Meiryo UI" panose="020B0604030504040204" pitchFamily="50" charset="-128"/>
              <a:cs typeface="Meiryo UI" panose="020B0604030504040204" pitchFamily="50" charset="-128"/>
            </a:endParaRPr>
          </a:p>
        </p:txBody>
      </p:sp>
      <p:sp>
        <p:nvSpPr>
          <p:cNvPr id="15" name="正方形/長方形 14"/>
          <p:cNvSpPr/>
          <p:nvPr/>
        </p:nvSpPr>
        <p:spPr>
          <a:xfrm>
            <a:off x="-8035" y="416315"/>
            <a:ext cx="8928992" cy="461665"/>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②第</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　エネルギー政策及び地球温暖化対策（</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3/15</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6553200" y="6356350"/>
            <a:ext cx="2133600" cy="365125"/>
          </a:xfrm>
        </p:spPr>
        <p:txBody>
          <a:bodyPr/>
          <a:lstStyle/>
          <a:p>
            <a:r>
              <a:rPr kumimoji="1" lang="en-US" altLang="ja-JP" dirty="0" smtClean="0"/>
              <a:t>8</a:t>
            </a:r>
            <a:endParaRPr kumimoji="1" lang="ja-JP" altLang="en-US" dirty="0"/>
          </a:p>
        </p:txBody>
      </p:sp>
    </p:spTree>
    <p:extLst>
      <p:ext uri="{BB962C8B-B14F-4D97-AF65-F5344CB8AC3E}">
        <p14:creationId xmlns:p14="http://schemas.microsoft.com/office/powerpoint/2010/main" val="2488989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業者・家庭部門会議の実施状況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3"/>
          <p:cNvSpPr>
            <a:spLocks noChangeArrowheads="1"/>
          </p:cNvSpPr>
          <p:nvPr/>
        </p:nvSpPr>
        <p:spPr bwMode="auto">
          <a:xfrm>
            <a:off x="204184" y="836712"/>
            <a:ext cx="861628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○内　容（詳細）</a:t>
            </a:r>
            <a:endParaRPr lang="ja-JP" altLang="en-US" sz="20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87781" y="1294805"/>
            <a:ext cx="4101232" cy="305618"/>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ＺＥＨ</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の普及・啓発活動（宿泊体験）</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23"/>
          <p:cNvSpPr>
            <a:spLocks noChangeArrowheads="1"/>
          </p:cNvSpPr>
          <p:nvPr/>
        </p:nvSpPr>
        <p:spPr bwMode="auto">
          <a:xfrm>
            <a:off x="-8035" y="1619199"/>
            <a:ext cx="8928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ZEH</a:t>
            </a:r>
            <a:r>
              <a:rPr lang="ja-JP" altLang="en-US" sz="1400" b="1" dirty="0" smtClean="0">
                <a:latin typeface="Meiryo UI" pitchFamily="50" charset="-128"/>
                <a:ea typeface="Meiryo UI" pitchFamily="50" charset="-128"/>
                <a:cs typeface="Meiryo UI" pitchFamily="50" charset="-128"/>
              </a:rPr>
              <a:t>（ネット・ゼロ・エネルギー・ハウス）」の宿泊体験を実施し、その体験事例を広く情報発信することにより、</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ZEH</a:t>
            </a:r>
            <a:r>
              <a:rPr lang="ja-JP" altLang="en-US" sz="1400" b="1" dirty="0" smtClean="0">
                <a:latin typeface="Meiryo UI" pitchFamily="50" charset="-128"/>
                <a:ea typeface="Meiryo UI" pitchFamily="50" charset="-128"/>
                <a:cs typeface="Meiryo UI" pitchFamily="50" charset="-128"/>
              </a:rPr>
              <a:t>の良さを周知し、府域における新築住宅における太陽光発電の普及及び省エネルギー等の推進を図る。</a:t>
            </a:r>
            <a:endParaRPr lang="en-US" altLang="ja-JP" sz="1400" b="1" dirty="0" smtClean="0">
              <a:latin typeface="Meiryo UI" pitchFamily="50" charset="-128"/>
              <a:ea typeface="Meiryo UI" pitchFamily="50" charset="-128"/>
              <a:cs typeface="Meiryo UI" pitchFamily="50" charset="-128"/>
            </a:endParaRPr>
          </a:p>
        </p:txBody>
      </p:sp>
      <p:sp>
        <p:nvSpPr>
          <p:cNvPr id="8" name="正方形/長方形 23"/>
          <p:cNvSpPr>
            <a:spLocks noChangeArrowheads="1"/>
          </p:cNvSpPr>
          <p:nvPr/>
        </p:nvSpPr>
        <p:spPr bwMode="auto">
          <a:xfrm>
            <a:off x="351038" y="2961108"/>
            <a:ext cx="53730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◎住宅購入等を検討している府民等を募集し、ハウスメーカーと連携し宿泊体験を実施。</a:t>
            </a:r>
            <a:r>
              <a:rPr lang="en-US" altLang="ja-JP" sz="1400" b="1" dirty="0" smtClean="0">
                <a:latin typeface="Meiryo UI" pitchFamily="50" charset="-128"/>
                <a:ea typeface="Meiryo UI" pitchFamily="50" charset="-128"/>
                <a:cs typeface="Meiryo UI" pitchFamily="50" charset="-128"/>
              </a:rPr>
              <a:t>4</a:t>
            </a:r>
            <a:r>
              <a:rPr lang="ja-JP" altLang="en-US" sz="1400" b="1" dirty="0" smtClean="0">
                <a:latin typeface="Meiryo UI" pitchFamily="50" charset="-128"/>
                <a:ea typeface="Meiryo UI" pitchFamily="50" charset="-128"/>
                <a:cs typeface="Meiryo UI" pitchFamily="50" charset="-128"/>
              </a:rPr>
              <a:t>組が宿泊。</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実施日・場所＞</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spcAft>
                <a:spcPts val="1200"/>
              </a:spcAft>
              <a:buFontTx/>
              <a:buNone/>
            </a:pPr>
            <a:r>
              <a:rPr lang="ja-JP" altLang="en-US" sz="1400" b="1" dirty="0" smtClean="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12/21</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22</a:t>
            </a:r>
            <a:r>
              <a:rPr lang="ja-JP" altLang="en-US" sz="1400" b="1" dirty="0" err="1"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1/11</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12</a:t>
            </a:r>
            <a:r>
              <a:rPr lang="ja-JP" altLang="en-US" sz="1400" b="1" dirty="0" err="1"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1/17</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18</a:t>
            </a:r>
            <a:r>
              <a:rPr lang="ja-JP" altLang="en-US" sz="1400" b="1" dirty="0" smtClean="0">
                <a:latin typeface="Meiryo UI" pitchFamily="50" charset="-128"/>
                <a:ea typeface="Meiryo UI" pitchFamily="50" charset="-128"/>
                <a:cs typeface="Meiryo UI" pitchFamily="50" charset="-128"/>
              </a:rPr>
              <a:t>（箕面市彩都）</a:t>
            </a:r>
            <a:r>
              <a:rPr lang="en-US" altLang="ja-JP" sz="1400" b="1" dirty="0" smtClean="0">
                <a:latin typeface="Meiryo UI" pitchFamily="50" charset="-128"/>
                <a:ea typeface="Meiryo UI" pitchFamily="50" charset="-128"/>
                <a:cs typeface="Meiryo UI" pitchFamily="50" charset="-128"/>
              </a:rPr>
              <a:t/>
            </a:r>
            <a:br>
              <a:rPr lang="en-US" altLang="ja-JP" sz="1400" b="1" dirty="0" smtClean="0">
                <a:latin typeface="Meiryo UI" pitchFamily="50" charset="-128"/>
                <a:ea typeface="Meiryo UI" pitchFamily="50" charset="-128"/>
                <a:cs typeface="Meiryo UI" pitchFamily="50" charset="-128"/>
              </a:rPr>
            </a:br>
            <a:r>
              <a:rPr lang="ja-JP" altLang="en-US" sz="1400" b="1" dirty="0" smtClean="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1/28</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29</a:t>
            </a:r>
            <a:r>
              <a:rPr lang="ja-JP" altLang="en-US" sz="1400" b="1" dirty="0" smtClean="0">
                <a:latin typeface="Meiryo UI" pitchFamily="50" charset="-128"/>
                <a:ea typeface="Meiryo UI" pitchFamily="50" charset="-128"/>
                <a:cs typeface="Meiryo UI" pitchFamily="50" charset="-128"/>
              </a:rPr>
              <a:t>（枚方市東香里南）</a:t>
            </a:r>
            <a:endParaRPr lang="en-US" altLang="ja-JP" sz="1400" dirty="0" smtClean="0">
              <a:latin typeface="Meiryo UI" pitchFamily="50" charset="-128"/>
              <a:ea typeface="Meiryo UI" pitchFamily="50" charset="-128"/>
              <a:cs typeface="Meiryo UI" pitchFamily="50" charset="-128"/>
            </a:endParaRPr>
          </a:p>
        </p:txBody>
      </p:sp>
      <p:sp>
        <p:nvSpPr>
          <p:cNvPr id="10" name="正方形/長方形 9"/>
          <p:cNvSpPr/>
          <p:nvPr/>
        </p:nvSpPr>
        <p:spPr>
          <a:xfrm>
            <a:off x="181497" y="2555775"/>
            <a:ext cx="8904320" cy="163635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42"/>
          <p:cNvSpPr txBox="1">
            <a:spLocks noChangeArrowheads="1"/>
          </p:cNvSpPr>
          <p:nvPr/>
        </p:nvSpPr>
        <p:spPr bwMode="auto">
          <a:xfrm>
            <a:off x="348335" y="2631091"/>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13" name="正方形/長方形 12"/>
          <p:cNvSpPr/>
          <p:nvPr/>
        </p:nvSpPr>
        <p:spPr>
          <a:xfrm>
            <a:off x="87782" y="2136032"/>
            <a:ext cx="8833176" cy="372203"/>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Meiryo UI" pitchFamily="50" charset="-128"/>
                <a:ea typeface="Meiryo UI" pitchFamily="50" charset="-128"/>
                <a:cs typeface="Meiryo UI" pitchFamily="50" charset="-128"/>
              </a:rPr>
              <a:t>●府内</a:t>
            </a:r>
            <a:r>
              <a:rPr lang="en-US" altLang="ja-JP" sz="1400" dirty="0">
                <a:solidFill>
                  <a:schemeClr val="tx1"/>
                </a:solidFill>
                <a:latin typeface="Meiryo UI" pitchFamily="50" charset="-128"/>
                <a:ea typeface="Meiryo UI" pitchFamily="50" charset="-128"/>
                <a:cs typeface="Meiryo UI" pitchFamily="50" charset="-128"/>
              </a:rPr>
              <a:t>2</a:t>
            </a:r>
            <a:r>
              <a:rPr lang="ja-JP" altLang="en-US" sz="1400" dirty="0">
                <a:solidFill>
                  <a:schemeClr val="tx1"/>
                </a:solidFill>
                <a:latin typeface="Meiryo UI" pitchFamily="50" charset="-128"/>
                <a:ea typeface="Meiryo UI" pitchFamily="50" charset="-128"/>
                <a:cs typeface="Meiryo UI" pitchFamily="50" charset="-128"/>
              </a:rPr>
              <a:t>箇所</a:t>
            </a:r>
            <a:r>
              <a:rPr lang="ja-JP" altLang="en-US" sz="1400" dirty="0" smtClean="0">
                <a:solidFill>
                  <a:schemeClr val="tx1"/>
                </a:solidFill>
                <a:latin typeface="Meiryo UI" pitchFamily="50" charset="-128"/>
                <a:ea typeface="Meiryo UI" pitchFamily="50" charset="-128"/>
                <a:cs typeface="Meiryo UI" pitchFamily="50" charset="-128"/>
              </a:rPr>
              <a:t>のモデルハウスで</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日間実施（大阪府地域産材活用フォーラム、積水ハウス㈱、ヤマト住建㈱と連携）</a:t>
            </a:r>
            <a:endParaRPr lang="en-US" altLang="ja-JP" sz="1400" dirty="0" smtClean="0">
              <a:solidFill>
                <a:schemeClr val="tx1"/>
              </a:solidFill>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53363018"/>
              </p:ext>
            </p:extLst>
          </p:nvPr>
        </p:nvGraphicFramePr>
        <p:xfrm>
          <a:off x="5893668" y="2665863"/>
          <a:ext cx="3027289" cy="1402080"/>
        </p:xfrm>
        <a:graphic>
          <a:graphicData uri="http://schemas.openxmlformats.org/drawingml/2006/table">
            <a:tbl>
              <a:tblPr firstRow="1" bandRow="1">
                <a:tableStyleId>{5C22544A-7EE6-4342-B048-85BDC9FD1C3A}</a:tableStyleId>
              </a:tblPr>
              <a:tblGrid>
                <a:gridCol w="3027289">
                  <a:extLst>
                    <a:ext uri="{9D8B030D-6E8A-4147-A177-3AD203B41FA5}">
                      <a16:colId xmlns:a16="http://schemas.microsoft.com/office/drawing/2014/main" val="20000"/>
                    </a:ext>
                  </a:extLst>
                </a:gridCol>
              </a:tblGrid>
              <a:tr h="240309">
                <a:tc>
                  <a:txBody>
                    <a:bodyPr/>
                    <a:lstStyle/>
                    <a:p>
                      <a:pPr algn="ctr"/>
                      <a:r>
                        <a:rPr kumimoji="1" lang="ja-JP" altLang="en-US" sz="1400" dirty="0" smtClean="0"/>
                        <a:t>主なご意見</a:t>
                      </a:r>
                    </a:p>
                  </a:txBody>
                  <a:tcPr/>
                </a:tc>
                <a:extLst>
                  <a:ext uri="{0D108BD9-81ED-4DB2-BD59-A6C34878D82A}">
                    <a16:rowId xmlns:a16="http://schemas.microsoft.com/office/drawing/2014/main" val="10000"/>
                  </a:ext>
                </a:extLst>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暖房がついていなくても暖かかった。寝るときも毛布を使わずに済み、断熱効果を実感した。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2472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・光熱費などのデータが細かく「見える化」されることに感心</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・我慢しない省エネを体験できた。</a:t>
                      </a:r>
                    </a:p>
                  </a:txBody>
                  <a:tcPr/>
                </a:tc>
                <a:extLst>
                  <a:ext uri="{0D108BD9-81ED-4DB2-BD59-A6C34878D82A}">
                    <a16:rowId xmlns:a16="http://schemas.microsoft.com/office/drawing/2014/main" val="10002"/>
                  </a:ext>
                </a:extLst>
              </a:tr>
            </a:tbl>
          </a:graphicData>
        </a:graphic>
      </p:graphicFrame>
      <p:sp>
        <p:nvSpPr>
          <p:cNvPr id="16" name="スライド番号プレースホルダー 1"/>
          <p:cNvSpPr>
            <a:spLocks noGrp="1"/>
          </p:cNvSpPr>
          <p:nvPr>
            <p:ph type="sldNum" sz="quarter" idx="12"/>
          </p:nvPr>
        </p:nvSpPr>
        <p:spPr>
          <a:xfrm>
            <a:off x="6686872" y="6304235"/>
            <a:ext cx="2133600" cy="365125"/>
          </a:xfrm>
        </p:spPr>
        <p:txBody>
          <a:bodyPr/>
          <a:lstStyle/>
          <a:p>
            <a:r>
              <a:rPr lang="en-US" altLang="ja-JP" dirty="0"/>
              <a:t>9</a:t>
            </a:r>
            <a:endParaRPr kumimoji="1" lang="ja-JP" altLang="en-US" dirty="0"/>
          </a:p>
        </p:txBody>
      </p:sp>
      <p:sp>
        <p:nvSpPr>
          <p:cNvPr id="17" name="テキスト ボックス 16"/>
          <p:cNvSpPr txBox="1"/>
          <p:nvPr/>
        </p:nvSpPr>
        <p:spPr>
          <a:xfrm>
            <a:off x="110468" y="4437112"/>
            <a:ext cx="4101232" cy="305618"/>
          </a:xfrm>
          <a:prstGeom prst="rect">
            <a:avLst/>
          </a:prstGeom>
          <a:solidFill>
            <a:srgbClr val="006600"/>
          </a:solidFill>
        </p:spPr>
        <p:txBody>
          <a:bodyPr wrap="square" rtlCol="0">
            <a:sp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家庭の省エネ・エコライフスタイル推進強化事業</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23"/>
          <p:cNvSpPr>
            <a:spLocks noChangeArrowheads="1"/>
          </p:cNvSpPr>
          <p:nvPr/>
        </p:nvSpPr>
        <p:spPr bwMode="auto">
          <a:xfrm>
            <a:off x="14652" y="4761506"/>
            <a:ext cx="8928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地域で啓発活動を担う地球温暖化防止活動推進員を活用し、市町村や民間と連携した家庭への省エネ</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アドバイスを実施できる体制を整備することで、家庭における省エネ</a:t>
            </a:r>
            <a:r>
              <a:rPr lang="ja-JP" altLang="en-US" sz="1400" b="1" smtClean="0">
                <a:latin typeface="Meiryo UI" pitchFamily="50" charset="-128"/>
                <a:ea typeface="Meiryo UI" pitchFamily="50" charset="-128"/>
                <a:cs typeface="Meiryo UI" pitchFamily="50" charset="-128"/>
              </a:rPr>
              <a:t>行動の</a:t>
            </a:r>
            <a:r>
              <a:rPr lang="ja-JP" altLang="en-US" sz="1400" b="1">
                <a:latin typeface="Meiryo UI" pitchFamily="50" charset="-128"/>
                <a:ea typeface="Meiryo UI" pitchFamily="50" charset="-128"/>
                <a:cs typeface="Meiryo UI" pitchFamily="50" charset="-128"/>
              </a:rPr>
              <a:t>取組</a:t>
            </a:r>
            <a:r>
              <a:rPr lang="ja-JP" altLang="en-US" sz="1400" b="1" smtClean="0">
                <a:latin typeface="Meiryo UI" pitchFamily="50" charset="-128"/>
                <a:ea typeface="Meiryo UI" pitchFamily="50" charset="-128"/>
                <a:cs typeface="Meiryo UI" pitchFamily="50" charset="-128"/>
              </a:rPr>
              <a:t>みを</a:t>
            </a:r>
            <a:r>
              <a:rPr lang="ja-JP" altLang="en-US" sz="1400" b="1" dirty="0" smtClean="0">
                <a:latin typeface="Meiryo UI" pitchFamily="50" charset="-128"/>
                <a:ea typeface="Meiryo UI" pitchFamily="50" charset="-128"/>
                <a:cs typeface="Meiryo UI" pitchFamily="50" charset="-128"/>
              </a:rPr>
              <a:t>広げる。</a:t>
            </a:r>
            <a:endParaRPr lang="en-US" altLang="ja-JP" sz="1400" b="1" dirty="0" smtClean="0">
              <a:latin typeface="Meiryo UI" pitchFamily="50" charset="-128"/>
              <a:ea typeface="Meiryo UI" pitchFamily="50" charset="-128"/>
              <a:cs typeface="Meiryo UI" pitchFamily="50" charset="-128"/>
            </a:endParaRPr>
          </a:p>
        </p:txBody>
      </p:sp>
      <p:sp>
        <p:nvSpPr>
          <p:cNvPr id="19" name="正方形/長方形 23"/>
          <p:cNvSpPr>
            <a:spLocks noChangeArrowheads="1"/>
          </p:cNvSpPr>
          <p:nvPr/>
        </p:nvSpPr>
        <p:spPr bwMode="auto">
          <a:xfrm>
            <a:off x="373725" y="6262535"/>
            <a:ext cx="5373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◎養成講座の実施　：　</a:t>
            </a:r>
            <a:r>
              <a:rPr lang="en-US" altLang="ja-JP" sz="1400" b="1" dirty="0" smtClean="0">
                <a:latin typeface="Meiryo UI" pitchFamily="50" charset="-128"/>
                <a:ea typeface="Meiryo UI" pitchFamily="50" charset="-128"/>
                <a:cs typeface="Meiryo UI" pitchFamily="50" charset="-128"/>
              </a:rPr>
              <a:t>3</a:t>
            </a:r>
            <a:r>
              <a:rPr lang="ja-JP" altLang="en-US" sz="1400" b="1" dirty="0" smtClean="0">
                <a:latin typeface="Meiryo UI" pitchFamily="50" charset="-128"/>
                <a:ea typeface="Meiryo UI" pitchFamily="50" charset="-128"/>
                <a:cs typeface="Meiryo UI" pitchFamily="50" charset="-128"/>
              </a:rPr>
              <a:t>回実施、参加者計</a:t>
            </a:r>
            <a:r>
              <a:rPr lang="en-US" altLang="ja-JP" sz="1400" b="1" dirty="0" smtClean="0">
                <a:latin typeface="Meiryo UI" pitchFamily="50" charset="-128"/>
                <a:ea typeface="Meiryo UI" pitchFamily="50" charset="-128"/>
                <a:cs typeface="Meiryo UI" pitchFamily="50" charset="-128"/>
              </a:rPr>
              <a:t>63</a:t>
            </a:r>
            <a:r>
              <a:rPr lang="ja-JP" altLang="en-US" sz="1400" b="1" dirty="0" smtClean="0">
                <a:latin typeface="Meiryo UI" pitchFamily="50" charset="-128"/>
                <a:ea typeface="Meiryo UI" pitchFamily="50" charset="-128"/>
                <a:cs typeface="Meiryo UI" pitchFamily="50" charset="-128"/>
              </a:rPr>
              <a:t>名</a:t>
            </a:r>
            <a:r>
              <a:rPr lang="en-US" altLang="ja-JP" sz="1400" b="1" dirty="0" smtClean="0">
                <a:latin typeface="Meiryo UI" pitchFamily="50" charset="-128"/>
                <a:ea typeface="Meiryo UI" pitchFamily="50" charset="-128"/>
                <a:cs typeface="Meiryo UI" pitchFamily="50" charset="-128"/>
              </a:rPr>
              <a:t/>
            </a:r>
            <a:br>
              <a:rPr lang="en-US" altLang="ja-JP" sz="1400" b="1" dirty="0" smtClean="0">
                <a:latin typeface="Meiryo UI" pitchFamily="50" charset="-128"/>
                <a:ea typeface="Meiryo UI" pitchFamily="50" charset="-128"/>
                <a:cs typeface="Meiryo UI" pitchFamily="50" charset="-128"/>
              </a:rPr>
            </a:br>
            <a:r>
              <a:rPr lang="ja-JP" altLang="en-US" sz="1400" b="1" dirty="0" smtClean="0">
                <a:latin typeface="Meiryo UI" pitchFamily="50" charset="-128"/>
                <a:ea typeface="Meiryo UI" pitchFamily="50" charset="-128"/>
                <a:cs typeface="Meiryo UI" pitchFamily="50" charset="-128"/>
              </a:rPr>
              <a:t>◎省エネ相談会の開催　：　</a:t>
            </a:r>
            <a:r>
              <a:rPr lang="en-US" altLang="ja-JP" sz="1400" b="1" dirty="0" smtClean="0">
                <a:latin typeface="Meiryo UI" pitchFamily="50" charset="-128"/>
                <a:ea typeface="Meiryo UI" pitchFamily="50" charset="-128"/>
                <a:cs typeface="Meiryo UI" pitchFamily="50" charset="-128"/>
              </a:rPr>
              <a:t>16</a:t>
            </a:r>
            <a:r>
              <a:rPr lang="ja-JP" altLang="en-US" sz="1400" b="1" dirty="0" smtClean="0">
                <a:latin typeface="Meiryo UI" pitchFamily="50" charset="-128"/>
                <a:ea typeface="Meiryo UI" pitchFamily="50" charset="-128"/>
                <a:cs typeface="Meiryo UI" pitchFamily="50" charset="-128"/>
              </a:rPr>
              <a:t>ヵ所、診断</a:t>
            </a:r>
            <a:r>
              <a:rPr lang="en-US" altLang="ja-JP" sz="1400" b="1" dirty="0" smtClean="0">
                <a:latin typeface="Meiryo UI" pitchFamily="50" charset="-128"/>
                <a:ea typeface="Meiryo UI" pitchFamily="50" charset="-128"/>
                <a:cs typeface="Meiryo UI" pitchFamily="50" charset="-128"/>
              </a:rPr>
              <a:t>818</a:t>
            </a:r>
            <a:r>
              <a:rPr lang="ja-JP" altLang="en-US" sz="1400" b="1" dirty="0" smtClean="0">
                <a:latin typeface="Meiryo UI" pitchFamily="50" charset="-128"/>
                <a:ea typeface="Meiryo UI" pitchFamily="50" charset="-128"/>
                <a:cs typeface="Meiryo UI" pitchFamily="50" charset="-128"/>
              </a:rPr>
              <a:t>件</a:t>
            </a:r>
            <a:endParaRPr lang="en-US" altLang="ja-JP" sz="1400" dirty="0" smtClean="0">
              <a:latin typeface="Meiryo UI" pitchFamily="50" charset="-128"/>
              <a:ea typeface="Meiryo UI" pitchFamily="50" charset="-128"/>
              <a:cs typeface="Meiryo UI" pitchFamily="50" charset="-128"/>
            </a:endParaRPr>
          </a:p>
        </p:txBody>
      </p:sp>
      <p:sp>
        <p:nvSpPr>
          <p:cNvPr id="20" name="正方形/長方形 19"/>
          <p:cNvSpPr/>
          <p:nvPr/>
        </p:nvSpPr>
        <p:spPr>
          <a:xfrm>
            <a:off x="204184" y="5853397"/>
            <a:ext cx="6096008" cy="95997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42"/>
          <p:cNvSpPr txBox="1">
            <a:spLocks noChangeArrowheads="1"/>
          </p:cNvSpPr>
          <p:nvPr/>
        </p:nvSpPr>
        <p:spPr bwMode="auto">
          <a:xfrm>
            <a:off x="371022" y="5949280"/>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22" name="正方形/長方形 21"/>
          <p:cNvSpPr/>
          <p:nvPr/>
        </p:nvSpPr>
        <p:spPr>
          <a:xfrm>
            <a:off x="110469" y="5278339"/>
            <a:ext cx="8833176" cy="504746"/>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Meiryo UI" pitchFamily="50" charset="-128"/>
                <a:ea typeface="Meiryo UI" pitchFamily="50" charset="-128"/>
                <a:cs typeface="Meiryo UI" pitchFamily="50" charset="-128"/>
              </a:rPr>
              <a:t>●推進員を府民に分かりやすく省エネアドバイスを行う人材として養成。その</a:t>
            </a:r>
            <a:r>
              <a:rPr lang="ja-JP" altLang="en-US" sz="1400" dirty="0" err="1" smtClean="0">
                <a:solidFill>
                  <a:schemeClr val="tx1"/>
                </a:solidFill>
                <a:latin typeface="Meiryo UI" pitchFamily="50" charset="-128"/>
                <a:ea typeface="Meiryo UI" pitchFamily="50" charset="-128"/>
                <a:cs typeface="Meiryo UI" pitchFamily="50" charset="-128"/>
              </a:rPr>
              <a:t>う</a:t>
            </a:r>
            <a:r>
              <a:rPr lang="ja-JP" altLang="en-US" sz="1400" dirty="0" smtClean="0">
                <a:solidFill>
                  <a:schemeClr val="tx1"/>
                </a:solidFill>
                <a:latin typeface="Meiryo UI" pitchFamily="50" charset="-128"/>
                <a:ea typeface="Meiryo UI" pitchFamily="50" charset="-128"/>
                <a:cs typeface="Meiryo UI" pitchFamily="50" charset="-128"/>
              </a:rPr>
              <a:t>上で、市町村や商業施設等と連携して、簡易的な家庭の省エネ診断等を行う個別対応型省エネ相談会を実施。</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8035" y="404664"/>
            <a:ext cx="8928992" cy="461665"/>
          </a:xfrm>
          <a:prstGeom prst="rect">
            <a:avLst/>
          </a:prstGeom>
        </p:spPr>
        <p:txBody>
          <a:bodyPr wrap="square">
            <a:spAutoFit/>
          </a:bodyPr>
          <a:lstStyle/>
          <a:p>
            <a:pPr algn="just">
              <a:spcAft>
                <a:spcPts val="600"/>
              </a:spcAft>
            </a:pPr>
            <a:r>
              <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②第</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　エネルギー政策及び地球温暖化対策（</a:t>
            </a:r>
            <a:r>
              <a:rPr lang="en-US" altLang="ja-JP"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3/15</a:t>
            </a:r>
            <a:r>
              <a:rPr lang="ja-JP" altLang="en-US" sz="24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26873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2049</Words>
  <Application>Microsoft Office PowerPoint</Application>
  <PresentationFormat>画面に合わせる (4:3)</PresentationFormat>
  <Paragraphs>364</Paragraphs>
  <Slides>18</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HG丸ｺﾞｼｯｸM-PRO</vt:lpstr>
      <vt:lpstr>Meiryo UI</vt:lpstr>
      <vt:lpstr>ＭＳ Ｐゴシック</vt:lpstr>
      <vt:lpstr>ＭＳ 明朝</vt:lpstr>
      <vt:lpstr>Arial</vt:lpstr>
      <vt:lpstr>Calibri</vt:lpstr>
      <vt:lpstr>Century</vt:lpstr>
      <vt:lpstr>Times New Roman</vt:lpstr>
      <vt:lpstr>Wingdings</vt:lpstr>
      <vt:lpstr>Office ​​テーマ</vt:lpstr>
      <vt:lpstr>PowerPoint プレゼンテーション</vt:lpstr>
      <vt:lpstr>事業者・家庭部門会議の実施状況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市町村部門会議の実施状況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家庭部門会議の実施状況について</dc:title>
  <dc:creator>近藤　邦彦</dc:creator>
  <cp:lastModifiedBy>紀田　征也</cp:lastModifiedBy>
  <cp:revision>146</cp:revision>
  <cp:lastPrinted>2019-03-16T06:16:42Z</cp:lastPrinted>
  <dcterms:created xsi:type="dcterms:W3CDTF">2018-03-09T00:19:39Z</dcterms:created>
  <dcterms:modified xsi:type="dcterms:W3CDTF">2019-03-25T07:48:01Z</dcterms:modified>
</cp:coreProperties>
</file>