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8" r:id="rId1"/>
    <p:sldMasterId id="2147483708" r:id="rId2"/>
    <p:sldMasterId id="2147483722" r:id="rId3"/>
  </p:sldMasterIdLst>
  <p:notesMasterIdLst>
    <p:notesMasterId r:id="rId10"/>
  </p:notesMasterIdLst>
  <p:sldIdLst>
    <p:sldId id="402" r:id="rId4"/>
    <p:sldId id="409" r:id="rId5"/>
    <p:sldId id="410" r:id="rId6"/>
    <p:sldId id="411" r:id="rId7"/>
    <p:sldId id="412" r:id="rId8"/>
    <p:sldId id="413" r:id="rId9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44546A"/>
    <a:srgbClr val="FFFFFF"/>
    <a:srgbClr val="FFFFCC"/>
    <a:srgbClr val="0070C0"/>
    <a:srgbClr val="F6800A"/>
    <a:srgbClr val="FFE699"/>
    <a:srgbClr val="FFC000"/>
    <a:srgbClr val="F9F9F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4424" autoAdjust="0"/>
  </p:normalViewPr>
  <p:slideViewPr>
    <p:cSldViewPr snapToGrid="0" showGuides="1">
      <p:cViewPr>
        <p:scale>
          <a:sx n="75" d="100"/>
          <a:sy n="75" d="100"/>
        </p:scale>
        <p:origin x="-1314" y="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9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需給実績!$A$4:$A$95</c:f>
              <c:numCache>
                <c:formatCode>m"月"d"日"</c:formatCode>
                <c:ptCount val="92"/>
                <c:pt idx="0">
                  <c:v>42917</c:v>
                </c:pt>
                <c:pt idx="1">
                  <c:v>42918</c:v>
                </c:pt>
                <c:pt idx="2">
                  <c:v>42919</c:v>
                </c:pt>
                <c:pt idx="3">
                  <c:v>42920</c:v>
                </c:pt>
                <c:pt idx="4">
                  <c:v>42921</c:v>
                </c:pt>
                <c:pt idx="5">
                  <c:v>42922</c:v>
                </c:pt>
                <c:pt idx="6">
                  <c:v>42923</c:v>
                </c:pt>
                <c:pt idx="7">
                  <c:v>42924</c:v>
                </c:pt>
                <c:pt idx="8">
                  <c:v>42925</c:v>
                </c:pt>
                <c:pt idx="9">
                  <c:v>42926</c:v>
                </c:pt>
                <c:pt idx="10">
                  <c:v>42927</c:v>
                </c:pt>
                <c:pt idx="11">
                  <c:v>42928</c:v>
                </c:pt>
                <c:pt idx="12">
                  <c:v>42929</c:v>
                </c:pt>
                <c:pt idx="13">
                  <c:v>42930</c:v>
                </c:pt>
                <c:pt idx="14">
                  <c:v>42931</c:v>
                </c:pt>
                <c:pt idx="15">
                  <c:v>42932</c:v>
                </c:pt>
                <c:pt idx="16">
                  <c:v>42933</c:v>
                </c:pt>
                <c:pt idx="17">
                  <c:v>42934</c:v>
                </c:pt>
                <c:pt idx="18">
                  <c:v>42935</c:v>
                </c:pt>
                <c:pt idx="19">
                  <c:v>42936</c:v>
                </c:pt>
                <c:pt idx="20">
                  <c:v>42937</c:v>
                </c:pt>
                <c:pt idx="21">
                  <c:v>42938</c:v>
                </c:pt>
                <c:pt idx="22">
                  <c:v>42939</c:v>
                </c:pt>
                <c:pt idx="23">
                  <c:v>42940</c:v>
                </c:pt>
                <c:pt idx="24">
                  <c:v>42941</c:v>
                </c:pt>
                <c:pt idx="25">
                  <c:v>42942</c:v>
                </c:pt>
                <c:pt idx="26">
                  <c:v>42943</c:v>
                </c:pt>
                <c:pt idx="27">
                  <c:v>42944</c:v>
                </c:pt>
                <c:pt idx="28">
                  <c:v>42945</c:v>
                </c:pt>
                <c:pt idx="29">
                  <c:v>42946</c:v>
                </c:pt>
                <c:pt idx="30">
                  <c:v>42947</c:v>
                </c:pt>
                <c:pt idx="31">
                  <c:v>42948</c:v>
                </c:pt>
                <c:pt idx="32">
                  <c:v>42949</c:v>
                </c:pt>
                <c:pt idx="33">
                  <c:v>42950</c:v>
                </c:pt>
                <c:pt idx="34">
                  <c:v>42951</c:v>
                </c:pt>
                <c:pt idx="35">
                  <c:v>42952</c:v>
                </c:pt>
                <c:pt idx="36">
                  <c:v>42953</c:v>
                </c:pt>
                <c:pt idx="37">
                  <c:v>42954</c:v>
                </c:pt>
                <c:pt idx="38">
                  <c:v>42955</c:v>
                </c:pt>
                <c:pt idx="39">
                  <c:v>42956</c:v>
                </c:pt>
                <c:pt idx="40">
                  <c:v>42957</c:v>
                </c:pt>
                <c:pt idx="41">
                  <c:v>42958</c:v>
                </c:pt>
                <c:pt idx="42">
                  <c:v>42959</c:v>
                </c:pt>
                <c:pt idx="43">
                  <c:v>42960</c:v>
                </c:pt>
                <c:pt idx="44">
                  <c:v>42961</c:v>
                </c:pt>
                <c:pt idx="45">
                  <c:v>42962</c:v>
                </c:pt>
                <c:pt idx="46">
                  <c:v>42963</c:v>
                </c:pt>
                <c:pt idx="47">
                  <c:v>42964</c:v>
                </c:pt>
                <c:pt idx="48">
                  <c:v>42965</c:v>
                </c:pt>
                <c:pt idx="49">
                  <c:v>42966</c:v>
                </c:pt>
                <c:pt idx="50">
                  <c:v>42967</c:v>
                </c:pt>
                <c:pt idx="51">
                  <c:v>42968</c:v>
                </c:pt>
                <c:pt idx="52">
                  <c:v>42969</c:v>
                </c:pt>
                <c:pt idx="53">
                  <c:v>42970</c:v>
                </c:pt>
                <c:pt idx="54">
                  <c:v>42971</c:v>
                </c:pt>
                <c:pt idx="55">
                  <c:v>42972</c:v>
                </c:pt>
                <c:pt idx="56">
                  <c:v>42973</c:v>
                </c:pt>
                <c:pt idx="57">
                  <c:v>42974</c:v>
                </c:pt>
                <c:pt idx="58">
                  <c:v>42975</c:v>
                </c:pt>
                <c:pt idx="59">
                  <c:v>42976</c:v>
                </c:pt>
                <c:pt idx="60">
                  <c:v>42977</c:v>
                </c:pt>
                <c:pt idx="61">
                  <c:v>42978</c:v>
                </c:pt>
                <c:pt idx="62">
                  <c:v>42979</c:v>
                </c:pt>
                <c:pt idx="63">
                  <c:v>42980</c:v>
                </c:pt>
                <c:pt idx="64">
                  <c:v>42981</c:v>
                </c:pt>
                <c:pt idx="65">
                  <c:v>42982</c:v>
                </c:pt>
                <c:pt idx="66">
                  <c:v>42983</c:v>
                </c:pt>
                <c:pt idx="67">
                  <c:v>42984</c:v>
                </c:pt>
                <c:pt idx="68">
                  <c:v>42985</c:v>
                </c:pt>
                <c:pt idx="69">
                  <c:v>42986</c:v>
                </c:pt>
                <c:pt idx="70">
                  <c:v>42987</c:v>
                </c:pt>
                <c:pt idx="71">
                  <c:v>42988</c:v>
                </c:pt>
                <c:pt idx="72">
                  <c:v>42989</c:v>
                </c:pt>
                <c:pt idx="73">
                  <c:v>42990</c:v>
                </c:pt>
                <c:pt idx="74">
                  <c:v>42991</c:v>
                </c:pt>
                <c:pt idx="75">
                  <c:v>42992</c:v>
                </c:pt>
                <c:pt idx="76">
                  <c:v>42993</c:v>
                </c:pt>
                <c:pt idx="77">
                  <c:v>42994</c:v>
                </c:pt>
                <c:pt idx="78">
                  <c:v>42995</c:v>
                </c:pt>
                <c:pt idx="79">
                  <c:v>42996</c:v>
                </c:pt>
                <c:pt idx="80">
                  <c:v>42997</c:v>
                </c:pt>
                <c:pt idx="81">
                  <c:v>42998</c:v>
                </c:pt>
                <c:pt idx="82">
                  <c:v>42999</c:v>
                </c:pt>
                <c:pt idx="83">
                  <c:v>43000</c:v>
                </c:pt>
                <c:pt idx="84">
                  <c:v>43001</c:v>
                </c:pt>
                <c:pt idx="85">
                  <c:v>43002</c:v>
                </c:pt>
                <c:pt idx="86">
                  <c:v>43003</c:v>
                </c:pt>
                <c:pt idx="87">
                  <c:v>43004</c:v>
                </c:pt>
                <c:pt idx="88">
                  <c:v>43005</c:v>
                </c:pt>
                <c:pt idx="89">
                  <c:v>43006</c:v>
                </c:pt>
                <c:pt idx="90">
                  <c:v>43007</c:v>
                </c:pt>
                <c:pt idx="91">
                  <c:v>43008</c:v>
                </c:pt>
              </c:numCache>
            </c:numRef>
          </c:cat>
          <c:val>
            <c:numRef>
              <c:f>需給実績!$E$4:$E$95</c:f>
              <c:numCache>
                <c:formatCode>#,##0_);[Red]\(#,##0\)</c:formatCode>
                <c:ptCount val="92"/>
                <c:pt idx="0">
                  <c:v>1871</c:v>
                </c:pt>
                <c:pt idx="1">
                  <c:v>1881</c:v>
                </c:pt>
                <c:pt idx="2">
                  <c:v>2328</c:v>
                </c:pt>
                <c:pt idx="3">
                  <c:v>2268</c:v>
                </c:pt>
                <c:pt idx="4">
                  <c:v>2068</c:v>
                </c:pt>
                <c:pt idx="5">
                  <c:v>2148</c:v>
                </c:pt>
                <c:pt idx="6">
                  <c:v>2217</c:v>
                </c:pt>
                <c:pt idx="7">
                  <c:v>1987</c:v>
                </c:pt>
                <c:pt idx="8">
                  <c:v>1789</c:v>
                </c:pt>
                <c:pt idx="9">
                  <c:v>2337</c:v>
                </c:pt>
                <c:pt idx="10">
                  <c:v>2480</c:v>
                </c:pt>
                <c:pt idx="11">
                  <c:v>2419</c:v>
                </c:pt>
                <c:pt idx="12">
                  <c:v>2440</c:v>
                </c:pt>
                <c:pt idx="13">
                  <c:v>2393</c:v>
                </c:pt>
                <c:pt idx="14">
                  <c:v>2096</c:v>
                </c:pt>
                <c:pt idx="15">
                  <c:v>1949</c:v>
                </c:pt>
                <c:pt idx="16">
                  <c:v>2047</c:v>
                </c:pt>
                <c:pt idx="17">
                  <c:v>2281</c:v>
                </c:pt>
                <c:pt idx="18">
                  <c:v>2468</c:v>
                </c:pt>
                <c:pt idx="19">
                  <c:v>2518</c:v>
                </c:pt>
                <c:pt idx="20">
                  <c:v>2530</c:v>
                </c:pt>
                <c:pt idx="21">
                  <c:v>2234</c:v>
                </c:pt>
                <c:pt idx="22">
                  <c:v>1987</c:v>
                </c:pt>
                <c:pt idx="23">
                  <c:v>2472</c:v>
                </c:pt>
                <c:pt idx="24">
                  <c:v>2458</c:v>
                </c:pt>
                <c:pt idx="25">
                  <c:v>2408</c:v>
                </c:pt>
                <c:pt idx="26">
                  <c:v>2475</c:v>
                </c:pt>
                <c:pt idx="27">
                  <c:v>2539</c:v>
                </c:pt>
                <c:pt idx="28">
                  <c:v>2179</c:v>
                </c:pt>
                <c:pt idx="29">
                  <c:v>2041</c:v>
                </c:pt>
                <c:pt idx="30">
                  <c:v>2619</c:v>
                </c:pt>
                <c:pt idx="31">
                  <c:v>2533</c:v>
                </c:pt>
                <c:pt idx="32">
                  <c:v>2484</c:v>
                </c:pt>
                <c:pt idx="33">
                  <c:v>2469</c:v>
                </c:pt>
                <c:pt idx="34">
                  <c:v>2569</c:v>
                </c:pt>
                <c:pt idx="35">
                  <c:v>2246</c:v>
                </c:pt>
                <c:pt idx="36">
                  <c:v>2152</c:v>
                </c:pt>
                <c:pt idx="37">
                  <c:v>2338</c:v>
                </c:pt>
                <c:pt idx="38">
                  <c:v>2305</c:v>
                </c:pt>
                <c:pt idx="39">
                  <c:v>2438</c:v>
                </c:pt>
                <c:pt idx="40">
                  <c:v>2536</c:v>
                </c:pt>
                <c:pt idx="41">
                  <c:v>2132</c:v>
                </c:pt>
                <c:pt idx="42">
                  <c:v>1860</c:v>
                </c:pt>
                <c:pt idx="43">
                  <c:v>1765</c:v>
                </c:pt>
                <c:pt idx="44">
                  <c:v>1765</c:v>
                </c:pt>
                <c:pt idx="45">
                  <c:v>1778</c:v>
                </c:pt>
                <c:pt idx="46">
                  <c:v>2025</c:v>
                </c:pt>
                <c:pt idx="47">
                  <c:v>2342</c:v>
                </c:pt>
                <c:pt idx="48">
                  <c:v>2370</c:v>
                </c:pt>
                <c:pt idx="49">
                  <c:v>2162</c:v>
                </c:pt>
                <c:pt idx="50">
                  <c:v>2046</c:v>
                </c:pt>
                <c:pt idx="51">
                  <c:v>2544</c:v>
                </c:pt>
                <c:pt idx="52">
                  <c:v>2553</c:v>
                </c:pt>
                <c:pt idx="53">
                  <c:v>2549</c:v>
                </c:pt>
                <c:pt idx="54">
                  <c:v>2638</c:v>
                </c:pt>
                <c:pt idx="55">
                  <c:v>2621</c:v>
                </c:pt>
                <c:pt idx="56">
                  <c:v>1931</c:v>
                </c:pt>
                <c:pt idx="57">
                  <c:v>1912</c:v>
                </c:pt>
                <c:pt idx="58">
                  <c:v>2335</c:v>
                </c:pt>
                <c:pt idx="59">
                  <c:v>2527</c:v>
                </c:pt>
                <c:pt idx="60">
                  <c:v>2357</c:v>
                </c:pt>
                <c:pt idx="61">
                  <c:v>2137</c:v>
                </c:pt>
                <c:pt idx="62">
                  <c:v>2088</c:v>
                </c:pt>
                <c:pt idx="63">
                  <c:v>1745</c:v>
                </c:pt>
                <c:pt idx="64">
                  <c:v>1640</c:v>
                </c:pt>
                <c:pt idx="65">
                  <c:v>1917</c:v>
                </c:pt>
                <c:pt idx="66">
                  <c:v>1982</c:v>
                </c:pt>
                <c:pt idx="67">
                  <c:v>2059</c:v>
                </c:pt>
                <c:pt idx="68">
                  <c:v>2204</c:v>
                </c:pt>
                <c:pt idx="69">
                  <c:v>2096</c:v>
                </c:pt>
                <c:pt idx="70">
                  <c:v>1816</c:v>
                </c:pt>
                <c:pt idx="71">
                  <c:v>1831</c:v>
                </c:pt>
                <c:pt idx="72">
                  <c:v>2106</c:v>
                </c:pt>
                <c:pt idx="73">
                  <c:v>2075</c:v>
                </c:pt>
                <c:pt idx="74">
                  <c:v>2098</c:v>
                </c:pt>
                <c:pt idx="75">
                  <c:v>2029</c:v>
                </c:pt>
                <c:pt idx="76">
                  <c:v>1838</c:v>
                </c:pt>
                <c:pt idx="77">
                  <c:v>1623</c:v>
                </c:pt>
                <c:pt idx="78">
                  <c:v>1586</c:v>
                </c:pt>
                <c:pt idx="79">
                  <c:v>1715</c:v>
                </c:pt>
                <c:pt idx="80">
                  <c:v>1923</c:v>
                </c:pt>
                <c:pt idx="81">
                  <c:v>1910</c:v>
                </c:pt>
                <c:pt idx="82">
                  <c:v>1887</c:v>
                </c:pt>
                <c:pt idx="83">
                  <c:v>1830</c:v>
                </c:pt>
                <c:pt idx="84">
                  <c:v>1636</c:v>
                </c:pt>
                <c:pt idx="85">
                  <c:v>1587</c:v>
                </c:pt>
                <c:pt idx="86">
                  <c:v>1946</c:v>
                </c:pt>
                <c:pt idx="87">
                  <c:v>1988</c:v>
                </c:pt>
                <c:pt idx="88">
                  <c:v>1941</c:v>
                </c:pt>
                <c:pt idx="89">
                  <c:v>1908</c:v>
                </c:pt>
                <c:pt idx="90">
                  <c:v>1787</c:v>
                </c:pt>
                <c:pt idx="91">
                  <c:v>1556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53216"/>
        <c:axId val="118388352"/>
      </c:barChart>
      <c:lineChart>
        <c:grouping val="standard"/>
        <c:varyColors val="0"/>
        <c:ser>
          <c:idx val="0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需給実績!$A$4:$A$95</c:f>
              <c:numCache>
                <c:formatCode>m"月"d"日"</c:formatCode>
                <c:ptCount val="92"/>
                <c:pt idx="0">
                  <c:v>42917</c:v>
                </c:pt>
                <c:pt idx="1">
                  <c:v>42918</c:v>
                </c:pt>
                <c:pt idx="2">
                  <c:v>42919</c:v>
                </c:pt>
                <c:pt idx="3">
                  <c:v>42920</c:v>
                </c:pt>
                <c:pt idx="4">
                  <c:v>42921</c:v>
                </c:pt>
                <c:pt idx="5">
                  <c:v>42922</c:v>
                </c:pt>
                <c:pt idx="6">
                  <c:v>42923</c:v>
                </c:pt>
                <c:pt idx="7">
                  <c:v>42924</c:v>
                </c:pt>
                <c:pt idx="8">
                  <c:v>42925</c:v>
                </c:pt>
                <c:pt idx="9">
                  <c:v>42926</c:v>
                </c:pt>
                <c:pt idx="10">
                  <c:v>42927</c:v>
                </c:pt>
                <c:pt idx="11">
                  <c:v>42928</c:v>
                </c:pt>
                <c:pt idx="12">
                  <c:v>42929</c:v>
                </c:pt>
                <c:pt idx="13">
                  <c:v>42930</c:v>
                </c:pt>
                <c:pt idx="14">
                  <c:v>42931</c:v>
                </c:pt>
                <c:pt idx="15">
                  <c:v>42932</c:v>
                </c:pt>
                <c:pt idx="16">
                  <c:v>42933</c:v>
                </c:pt>
                <c:pt idx="17">
                  <c:v>42934</c:v>
                </c:pt>
                <c:pt idx="18">
                  <c:v>42935</c:v>
                </c:pt>
                <c:pt idx="19">
                  <c:v>42936</c:v>
                </c:pt>
                <c:pt idx="20">
                  <c:v>42937</c:v>
                </c:pt>
                <c:pt idx="21">
                  <c:v>42938</c:v>
                </c:pt>
                <c:pt idx="22">
                  <c:v>42939</c:v>
                </c:pt>
                <c:pt idx="23">
                  <c:v>42940</c:v>
                </c:pt>
                <c:pt idx="24">
                  <c:v>42941</c:v>
                </c:pt>
                <c:pt idx="25">
                  <c:v>42942</c:v>
                </c:pt>
                <c:pt idx="26">
                  <c:v>42943</c:v>
                </c:pt>
                <c:pt idx="27">
                  <c:v>42944</c:v>
                </c:pt>
                <c:pt idx="28">
                  <c:v>42945</c:v>
                </c:pt>
                <c:pt idx="29">
                  <c:v>42946</c:v>
                </c:pt>
                <c:pt idx="30">
                  <c:v>42947</c:v>
                </c:pt>
                <c:pt idx="31">
                  <c:v>42948</c:v>
                </c:pt>
                <c:pt idx="32">
                  <c:v>42949</c:v>
                </c:pt>
                <c:pt idx="33">
                  <c:v>42950</c:v>
                </c:pt>
                <c:pt idx="34">
                  <c:v>42951</c:v>
                </c:pt>
                <c:pt idx="35">
                  <c:v>42952</c:v>
                </c:pt>
                <c:pt idx="36">
                  <c:v>42953</c:v>
                </c:pt>
                <c:pt idx="37">
                  <c:v>42954</c:v>
                </c:pt>
                <c:pt idx="38">
                  <c:v>42955</c:v>
                </c:pt>
                <c:pt idx="39">
                  <c:v>42956</c:v>
                </c:pt>
                <c:pt idx="40">
                  <c:v>42957</c:v>
                </c:pt>
                <c:pt idx="41">
                  <c:v>42958</c:v>
                </c:pt>
                <c:pt idx="42">
                  <c:v>42959</c:v>
                </c:pt>
                <c:pt idx="43">
                  <c:v>42960</c:v>
                </c:pt>
                <c:pt idx="44">
                  <c:v>42961</c:v>
                </c:pt>
                <c:pt idx="45">
                  <c:v>42962</c:v>
                </c:pt>
                <c:pt idx="46">
                  <c:v>42963</c:v>
                </c:pt>
                <c:pt idx="47">
                  <c:v>42964</c:v>
                </c:pt>
                <c:pt idx="48">
                  <c:v>42965</c:v>
                </c:pt>
                <c:pt idx="49">
                  <c:v>42966</c:v>
                </c:pt>
                <c:pt idx="50">
                  <c:v>42967</c:v>
                </c:pt>
                <c:pt idx="51">
                  <c:v>42968</c:v>
                </c:pt>
                <c:pt idx="52">
                  <c:v>42969</c:v>
                </c:pt>
                <c:pt idx="53">
                  <c:v>42970</c:v>
                </c:pt>
                <c:pt idx="54">
                  <c:v>42971</c:v>
                </c:pt>
                <c:pt idx="55">
                  <c:v>42972</c:v>
                </c:pt>
                <c:pt idx="56">
                  <c:v>42973</c:v>
                </c:pt>
                <c:pt idx="57">
                  <c:v>42974</c:v>
                </c:pt>
                <c:pt idx="58">
                  <c:v>42975</c:v>
                </c:pt>
                <c:pt idx="59">
                  <c:v>42976</c:v>
                </c:pt>
                <c:pt idx="60">
                  <c:v>42977</c:v>
                </c:pt>
                <c:pt idx="61">
                  <c:v>42978</c:v>
                </c:pt>
                <c:pt idx="62">
                  <c:v>42979</c:v>
                </c:pt>
                <c:pt idx="63">
                  <c:v>42980</c:v>
                </c:pt>
                <c:pt idx="64">
                  <c:v>42981</c:v>
                </c:pt>
                <c:pt idx="65">
                  <c:v>42982</c:v>
                </c:pt>
                <c:pt idx="66">
                  <c:v>42983</c:v>
                </c:pt>
                <c:pt idx="67">
                  <c:v>42984</c:v>
                </c:pt>
                <c:pt idx="68">
                  <c:v>42985</c:v>
                </c:pt>
                <c:pt idx="69">
                  <c:v>42986</c:v>
                </c:pt>
                <c:pt idx="70">
                  <c:v>42987</c:v>
                </c:pt>
                <c:pt idx="71">
                  <c:v>42988</c:v>
                </c:pt>
                <c:pt idx="72">
                  <c:v>42989</c:v>
                </c:pt>
                <c:pt idx="73">
                  <c:v>42990</c:v>
                </c:pt>
                <c:pt idx="74">
                  <c:v>42991</c:v>
                </c:pt>
                <c:pt idx="75">
                  <c:v>42992</c:v>
                </c:pt>
                <c:pt idx="76">
                  <c:v>42993</c:v>
                </c:pt>
                <c:pt idx="77">
                  <c:v>42994</c:v>
                </c:pt>
                <c:pt idx="78">
                  <c:v>42995</c:v>
                </c:pt>
                <c:pt idx="79">
                  <c:v>42996</c:v>
                </c:pt>
                <c:pt idx="80">
                  <c:v>42997</c:v>
                </c:pt>
                <c:pt idx="81">
                  <c:v>42998</c:v>
                </c:pt>
                <c:pt idx="82">
                  <c:v>42999</c:v>
                </c:pt>
                <c:pt idx="83">
                  <c:v>43000</c:v>
                </c:pt>
                <c:pt idx="84">
                  <c:v>43001</c:v>
                </c:pt>
                <c:pt idx="85">
                  <c:v>43002</c:v>
                </c:pt>
                <c:pt idx="86">
                  <c:v>43003</c:v>
                </c:pt>
                <c:pt idx="87">
                  <c:v>43004</c:v>
                </c:pt>
                <c:pt idx="88">
                  <c:v>43005</c:v>
                </c:pt>
                <c:pt idx="89">
                  <c:v>43006</c:v>
                </c:pt>
                <c:pt idx="90">
                  <c:v>43007</c:v>
                </c:pt>
                <c:pt idx="91">
                  <c:v>43008</c:v>
                </c:pt>
              </c:numCache>
            </c:numRef>
          </c:cat>
          <c:val>
            <c:numRef>
              <c:f>需給実績!$H$4:$H$95</c:f>
              <c:numCache>
                <c:formatCode>0%</c:formatCode>
                <c:ptCount val="92"/>
                <c:pt idx="0">
                  <c:v>0.86</c:v>
                </c:pt>
                <c:pt idx="1">
                  <c:v>0.87</c:v>
                </c:pt>
                <c:pt idx="2">
                  <c:v>0.91</c:v>
                </c:pt>
                <c:pt idx="3">
                  <c:v>0.89</c:v>
                </c:pt>
                <c:pt idx="4">
                  <c:v>0.86</c:v>
                </c:pt>
                <c:pt idx="5">
                  <c:v>0.86</c:v>
                </c:pt>
                <c:pt idx="6">
                  <c:v>0.87</c:v>
                </c:pt>
                <c:pt idx="7">
                  <c:v>0.88</c:v>
                </c:pt>
                <c:pt idx="8">
                  <c:v>0.79</c:v>
                </c:pt>
                <c:pt idx="9">
                  <c:v>0.92</c:v>
                </c:pt>
                <c:pt idx="10">
                  <c:v>0.93</c:v>
                </c:pt>
                <c:pt idx="11">
                  <c:v>0.91</c:v>
                </c:pt>
                <c:pt idx="12">
                  <c:v>0.89</c:v>
                </c:pt>
                <c:pt idx="13">
                  <c:v>0.86</c:v>
                </c:pt>
                <c:pt idx="14">
                  <c:v>0.82</c:v>
                </c:pt>
                <c:pt idx="15">
                  <c:v>0.79</c:v>
                </c:pt>
                <c:pt idx="16">
                  <c:v>0.84</c:v>
                </c:pt>
                <c:pt idx="17">
                  <c:v>0.81</c:v>
                </c:pt>
                <c:pt idx="18">
                  <c:v>0.9</c:v>
                </c:pt>
                <c:pt idx="19">
                  <c:v>0.89</c:v>
                </c:pt>
                <c:pt idx="20">
                  <c:v>0.89</c:v>
                </c:pt>
                <c:pt idx="21">
                  <c:v>0.87</c:v>
                </c:pt>
                <c:pt idx="22">
                  <c:v>0.84</c:v>
                </c:pt>
                <c:pt idx="23">
                  <c:v>0.88</c:v>
                </c:pt>
                <c:pt idx="24">
                  <c:v>0.89</c:v>
                </c:pt>
                <c:pt idx="25">
                  <c:v>0.85</c:v>
                </c:pt>
                <c:pt idx="26">
                  <c:v>0.85</c:v>
                </c:pt>
                <c:pt idx="27">
                  <c:v>0.89</c:v>
                </c:pt>
                <c:pt idx="28">
                  <c:v>0.86</c:v>
                </c:pt>
                <c:pt idx="29">
                  <c:v>0.86</c:v>
                </c:pt>
                <c:pt idx="30">
                  <c:v>0.92</c:v>
                </c:pt>
                <c:pt idx="31">
                  <c:v>0.87</c:v>
                </c:pt>
                <c:pt idx="32">
                  <c:v>0.84</c:v>
                </c:pt>
                <c:pt idx="33">
                  <c:v>0.9</c:v>
                </c:pt>
                <c:pt idx="34">
                  <c:v>0.93</c:v>
                </c:pt>
                <c:pt idx="35">
                  <c:v>0.83</c:v>
                </c:pt>
                <c:pt idx="36">
                  <c:v>0.85</c:v>
                </c:pt>
                <c:pt idx="37">
                  <c:v>0.82</c:v>
                </c:pt>
                <c:pt idx="38">
                  <c:v>0.8</c:v>
                </c:pt>
                <c:pt idx="39">
                  <c:v>0.91</c:v>
                </c:pt>
                <c:pt idx="40">
                  <c:v>0.94</c:v>
                </c:pt>
                <c:pt idx="41">
                  <c:v>0.84</c:v>
                </c:pt>
                <c:pt idx="42">
                  <c:v>0.76</c:v>
                </c:pt>
                <c:pt idx="43">
                  <c:v>0.81</c:v>
                </c:pt>
                <c:pt idx="44">
                  <c:v>0.8</c:v>
                </c:pt>
                <c:pt idx="45">
                  <c:v>0.82</c:v>
                </c:pt>
                <c:pt idx="46">
                  <c:v>0.84</c:v>
                </c:pt>
                <c:pt idx="47">
                  <c:v>0.89</c:v>
                </c:pt>
                <c:pt idx="48">
                  <c:v>0.91</c:v>
                </c:pt>
                <c:pt idx="49">
                  <c:v>0.92</c:v>
                </c:pt>
                <c:pt idx="50">
                  <c:v>0.85</c:v>
                </c:pt>
                <c:pt idx="51">
                  <c:v>0.91</c:v>
                </c:pt>
                <c:pt idx="52">
                  <c:v>0.93</c:v>
                </c:pt>
                <c:pt idx="53">
                  <c:v>0.92</c:v>
                </c:pt>
                <c:pt idx="54">
                  <c:v>0.92</c:v>
                </c:pt>
                <c:pt idx="55">
                  <c:v>0.92</c:v>
                </c:pt>
                <c:pt idx="56">
                  <c:v>0.76</c:v>
                </c:pt>
                <c:pt idx="57">
                  <c:v>0.8</c:v>
                </c:pt>
                <c:pt idx="58">
                  <c:v>0.86</c:v>
                </c:pt>
                <c:pt idx="59">
                  <c:v>0.93</c:v>
                </c:pt>
                <c:pt idx="60">
                  <c:v>0.84</c:v>
                </c:pt>
                <c:pt idx="61">
                  <c:v>0.81</c:v>
                </c:pt>
                <c:pt idx="62">
                  <c:v>0.86</c:v>
                </c:pt>
                <c:pt idx="63">
                  <c:v>0.78</c:v>
                </c:pt>
                <c:pt idx="64">
                  <c:v>0.78</c:v>
                </c:pt>
                <c:pt idx="65">
                  <c:v>0.79</c:v>
                </c:pt>
                <c:pt idx="66">
                  <c:v>0.84</c:v>
                </c:pt>
                <c:pt idx="67">
                  <c:v>0.92</c:v>
                </c:pt>
                <c:pt idx="68">
                  <c:v>0.9</c:v>
                </c:pt>
                <c:pt idx="69">
                  <c:v>0.82</c:v>
                </c:pt>
                <c:pt idx="70">
                  <c:v>0.82</c:v>
                </c:pt>
                <c:pt idx="71">
                  <c:v>0.84</c:v>
                </c:pt>
                <c:pt idx="72">
                  <c:v>0.85</c:v>
                </c:pt>
                <c:pt idx="73">
                  <c:v>0.87</c:v>
                </c:pt>
                <c:pt idx="74">
                  <c:v>0.88</c:v>
                </c:pt>
                <c:pt idx="75">
                  <c:v>0.89</c:v>
                </c:pt>
                <c:pt idx="76">
                  <c:v>0.83</c:v>
                </c:pt>
                <c:pt idx="77">
                  <c:v>0.82</c:v>
                </c:pt>
                <c:pt idx="78">
                  <c:v>0.75</c:v>
                </c:pt>
                <c:pt idx="79">
                  <c:v>0.81</c:v>
                </c:pt>
                <c:pt idx="80">
                  <c:v>0.83</c:v>
                </c:pt>
                <c:pt idx="81">
                  <c:v>0.82</c:v>
                </c:pt>
                <c:pt idx="82">
                  <c:v>0.84</c:v>
                </c:pt>
                <c:pt idx="83">
                  <c:v>0.87</c:v>
                </c:pt>
                <c:pt idx="84">
                  <c:v>0.8</c:v>
                </c:pt>
                <c:pt idx="85">
                  <c:v>0.83</c:v>
                </c:pt>
                <c:pt idx="86">
                  <c:v>0.89</c:v>
                </c:pt>
                <c:pt idx="87">
                  <c:v>0.92</c:v>
                </c:pt>
                <c:pt idx="88">
                  <c:v>0.91</c:v>
                </c:pt>
                <c:pt idx="89">
                  <c:v>0.9</c:v>
                </c:pt>
                <c:pt idx="90">
                  <c:v>0.86</c:v>
                </c:pt>
                <c:pt idx="91">
                  <c:v>0.81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154240"/>
        <c:axId val="118388928"/>
      </c:lineChart>
      <c:dateAx>
        <c:axId val="190153216"/>
        <c:scaling>
          <c:orientation val="minMax"/>
        </c:scaling>
        <c:delete val="0"/>
        <c:axPos val="b"/>
        <c:numFmt formatCode="m&quot;月&quot;d&quot;日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18388352"/>
        <c:crosses val="autoZero"/>
        <c:auto val="1"/>
        <c:lblOffset val="100"/>
        <c:baseTimeUnit val="days"/>
        <c:majorUnit val="7"/>
        <c:majorTimeUnit val="days"/>
      </c:dateAx>
      <c:valAx>
        <c:axId val="118388352"/>
        <c:scaling>
          <c:orientation val="minMax"/>
          <c:max val="3100"/>
          <c:min val="15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0153216"/>
        <c:crosses val="autoZero"/>
        <c:crossBetween val="between"/>
      </c:valAx>
      <c:valAx>
        <c:axId val="118388928"/>
        <c:scaling>
          <c:orientation val="minMax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0154240"/>
        <c:crosses val="max"/>
        <c:crossBetween val="between"/>
      </c:valAx>
      <c:dateAx>
        <c:axId val="190154240"/>
        <c:scaling>
          <c:orientation val="minMax"/>
        </c:scaling>
        <c:delete val="1"/>
        <c:axPos val="b"/>
        <c:numFmt formatCode="m&quot;月&quot;d&quot;日&quot;" sourceLinked="1"/>
        <c:majorTickMark val="out"/>
        <c:minorTickMark val="none"/>
        <c:tickLblPos val="nextTo"/>
        <c:crossAx val="11838892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需給実績!$A$4:$A$124</c:f>
              <c:numCache>
                <c:formatCode>m"月"d"日"</c:formatCode>
                <c:ptCount val="121"/>
                <c:pt idx="0">
                  <c:v>42705</c:v>
                </c:pt>
                <c:pt idx="1">
                  <c:v>42706</c:v>
                </c:pt>
                <c:pt idx="2">
                  <c:v>42707</c:v>
                </c:pt>
                <c:pt idx="3">
                  <c:v>42708</c:v>
                </c:pt>
                <c:pt idx="4">
                  <c:v>42709</c:v>
                </c:pt>
                <c:pt idx="5">
                  <c:v>42710</c:v>
                </c:pt>
                <c:pt idx="6">
                  <c:v>42711</c:v>
                </c:pt>
                <c:pt idx="7">
                  <c:v>42712</c:v>
                </c:pt>
                <c:pt idx="8">
                  <c:v>42713</c:v>
                </c:pt>
                <c:pt idx="9">
                  <c:v>42714</c:v>
                </c:pt>
                <c:pt idx="10">
                  <c:v>42715</c:v>
                </c:pt>
                <c:pt idx="11">
                  <c:v>42716</c:v>
                </c:pt>
                <c:pt idx="12">
                  <c:v>42717</c:v>
                </c:pt>
                <c:pt idx="13">
                  <c:v>42718</c:v>
                </c:pt>
                <c:pt idx="14">
                  <c:v>42719</c:v>
                </c:pt>
                <c:pt idx="15">
                  <c:v>42720</c:v>
                </c:pt>
                <c:pt idx="16">
                  <c:v>42721</c:v>
                </c:pt>
                <c:pt idx="17">
                  <c:v>42722</c:v>
                </c:pt>
                <c:pt idx="18">
                  <c:v>42723</c:v>
                </c:pt>
                <c:pt idx="19">
                  <c:v>42724</c:v>
                </c:pt>
                <c:pt idx="20">
                  <c:v>42725</c:v>
                </c:pt>
                <c:pt idx="21">
                  <c:v>42726</c:v>
                </c:pt>
                <c:pt idx="22">
                  <c:v>42727</c:v>
                </c:pt>
                <c:pt idx="23">
                  <c:v>42728</c:v>
                </c:pt>
                <c:pt idx="24">
                  <c:v>42729</c:v>
                </c:pt>
                <c:pt idx="25">
                  <c:v>42730</c:v>
                </c:pt>
                <c:pt idx="26">
                  <c:v>42731</c:v>
                </c:pt>
                <c:pt idx="27">
                  <c:v>42732</c:v>
                </c:pt>
                <c:pt idx="28">
                  <c:v>42733</c:v>
                </c:pt>
                <c:pt idx="29">
                  <c:v>42734</c:v>
                </c:pt>
                <c:pt idx="30">
                  <c:v>42735</c:v>
                </c:pt>
                <c:pt idx="31">
                  <c:v>42736</c:v>
                </c:pt>
                <c:pt idx="32">
                  <c:v>42737</c:v>
                </c:pt>
                <c:pt idx="33">
                  <c:v>42738</c:v>
                </c:pt>
                <c:pt idx="34">
                  <c:v>42739</c:v>
                </c:pt>
                <c:pt idx="35">
                  <c:v>42740</c:v>
                </c:pt>
                <c:pt idx="36">
                  <c:v>42741</c:v>
                </c:pt>
                <c:pt idx="37">
                  <c:v>42742</c:v>
                </c:pt>
                <c:pt idx="38">
                  <c:v>42743</c:v>
                </c:pt>
                <c:pt idx="39">
                  <c:v>42744</c:v>
                </c:pt>
                <c:pt idx="40">
                  <c:v>42745</c:v>
                </c:pt>
                <c:pt idx="41">
                  <c:v>42746</c:v>
                </c:pt>
                <c:pt idx="42">
                  <c:v>42747</c:v>
                </c:pt>
                <c:pt idx="43">
                  <c:v>42748</c:v>
                </c:pt>
                <c:pt idx="44">
                  <c:v>42749</c:v>
                </c:pt>
                <c:pt idx="45">
                  <c:v>42750</c:v>
                </c:pt>
                <c:pt idx="46">
                  <c:v>42751</c:v>
                </c:pt>
                <c:pt idx="47">
                  <c:v>42752</c:v>
                </c:pt>
                <c:pt idx="48">
                  <c:v>42753</c:v>
                </c:pt>
                <c:pt idx="49">
                  <c:v>42754</c:v>
                </c:pt>
                <c:pt idx="50">
                  <c:v>42755</c:v>
                </c:pt>
                <c:pt idx="51">
                  <c:v>42756</c:v>
                </c:pt>
                <c:pt idx="52">
                  <c:v>42757</c:v>
                </c:pt>
                <c:pt idx="53">
                  <c:v>42758</c:v>
                </c:pt>
                <c:pt idx="54">
                  <c:v>42759</c:v>
                </c:pt>
                <c:pt idx="55">
                  <c:v>42760</c:v>
                </c:pt>
                <c:pt idx="56">
                  <c:v>42761</c:v>
                </c:pt>
                <c:pt idx="57">
                  <c:v>42762</c:v>
                </c:pt>
                <c:pt idx="58">
                  <c:v>42763</c:v>
                </c:pt>
                <c:pt idx="59">
                  <c:v>42764</c:v>
                </c:pt>
                <c:pt idx="60">
                  <c:v>42765</c:v>
                </c:pt>
                <c:pt idx="61">
                  <c:v>42766</c:v>
                </c:pt>
                <c:pt idx="62">
                  <c:v>42767</c:v>
                </c:pt>
                <c:pt idx="63">
                  <c:v>42768</c:v>
                </c:pt>
                <c:pt idx="64">
                  <c:v>42769</c:v>
                </c:pt>
                <c:pt idx="65">
                  <c:v>42770</c:v>
                </c:pt>
                <c:pt idx="66">
                  <c:v>42771</c:v>
                </c:pt>
                <c:pt idx="67">
                  <c:v>42772</c:v>
                </c:pt>
                <c:pt idx="68">
                  <c:v>42773</c:v>
                </c:pt>
                <c:pt idx="69">
                  <c:v>42774</c:v>
                </c:pt>
                <c:pt idx="70">
                  <c:v>42775</c:v>
                </c:pt>
                <c:pt idx="71">
                  <c:v>42776</c:v>
                </c:pt>
                <c:pt idx="72">
                  <c:v>42777</c:v>
                </c:pt>
                <c:pt idx="73">
                  <c:v>42778</c:v>
                </c:pt>
                <c:pt idx="74">
                  <c:v>42779</c:v>
                </c:pt>
                <c:pt idx="75">
                  <c:v>42780</c:v>
                </c:pt>
                <c:pt idx="76">
                  <c:v>42781</c:v>
                </c:pt>
                <c:pt idx="77">
                  <c:v>42782</c:v>
                </c:pt>
                <c:pt idx="78">
                  <c:v>42783</c:v>
                </c:pt>
                <c:pt idx="79">
                  <c:v>42784</c:v>
                </c:pt>
                <c:pt idx="80">
                  <c:v>42785</c:v>
                </c:pt>
                <c:pt idx="81">
                  <c:v>42786</c:v>
                </c:pt>
                <c:pt idx="82">
                  <c:v>42787</c:v>
                </c:pt>
                <c:pt idx="83">
                  <c:v>42788</c:v>
                </c:pt>
                <c:pt idx="84">
                  <c:v>42789</c:v>
                </c:pt>
                <c:pt idx="85">
                  <c:v>42790</c:v>
                </c:pt>
                <c:pt idx="86">
                  <c:v>42791</c:v>
                </c:pt>
                <c:pt idx="87">
                  <c:v>42792</c:v>
                </c:pt>
                <c:pt idx="88">
                  <c:v>42793</c:v>
                </c:pt>
                <c:pt idx="89">
                  <c:v>42794</c:v>
                </c:pt>
                <c:pt idx="90">
                  <c:v>42795</c:v>
                </c:pt>
                <c:pt idx="91">
                  <c:v>42796</c:v>
                </c:pt>
                <c:pt idx="92">
                  <c:v>42797</c:v>
                </c:pt>
                <c:pt idx="93">
                  <c:v>42798</c:v>
                </c:pt>
                <c:pt idx="94">
                  <c:v>42799</c:v>
                </c:pt>
                <c:pt idx="95">
                  <c:v>42800</c:v>
                </c:pt>
                <c:pt idx="96">
                  <c:v>42801</c:v>
                </c:pt>
                <c:pt idx="97">
                  <c:v>42802</c:v>
                </c:pt>
                <c:pt idx="98">
                  <c:v>42803</c:v>
                </c:pt>
                <c:pt idx="99">
                  <c:v>42804</c:v>
                </c:pt>
                <c:pt idx="100">
                  <c:v>42805</c:v>
                </c:pt>
                <c:pt idx="101">
                  <c:v>42806</c:v>
                </c:pt>
                <c:pt idx="102">
                  <c:v>42807</c:v>
                </c:pt>
                <c:pt idx="103">
                  <c:v>42808</c:v>
                </c:pt>
                <c:pt idx="104">
                  <c:v>42809</c:v>
                </c:pt>
                <c:pt idx="105">
                  <c:v>42810</c:v>
                </c:pt>
                <c:pt idx="106">
                  <c:v>42811</c:v>
                </c:pt>
                <c:pt idx="107">
                  <c:v>42812</c:v>
                </c:pt>
                <c:pt idx="108">
                  <c:v>42813</c:v>
                </c:pt>
                <c:pt idx="109">
                  <c:v>42814</c:v>
                </c:pt>
                <c:pt idx="110">
                  <c:v>42815</c:v>
                </c:pt>
                <c:pt idx="111">
                  <c:v>42816</c:v>
                </c:pt>
                <c:pt idx="112">
                  <c:v>42817</c:v>
                </c:pt>
                <c:pt idx="113">
                  <c:v>42818</c:v>
                </c:pt>
                <c:pt idx="114">
                  <c:v>42819</c:v>
                </c:pt>
                <c:pt idx="115">
                  <c:v>42820</c:v>
                </c:pt>
                <c:pt idx="116">
                  <c:v>42821</c:v>
                </c:pt>
                <c:pt idx="117">
                  <c:v>42822</c:v>
                </c:pt>
                <c:pt idx="118">
                  <c:v>42823</c:v>
                </c:pt>
                <c:pt idx="119">
                  <c:v>42824</c:v>
                </c:pt>
                <c:pt idx="120">
                  <c:v>42825</c:v>
                </c:pt>
              </c:numCache>
            </c:numRef>
          </c:cat>
          <c:val>
            <c:numRef>
              <c:f>需給実績!$E$4:$E$124</c:f>
              <c:numCache>
                <c:formatCode>#,##0_);[Red]\(#,##0\)</c:formatCode>
                <c:ptCount val="121"/>
                <c:pt idx="0">
                  <c:v>1975</c:v>
                </c:pt>
                <c:pt idx="1">
                  <c:v>1825</c:v>
                </c:pt>
                <c:pt idx="2">
                  <c:v>1725</c:v>
                </c:pt>
                <c:pt idx="3">
                  <c:v>2131</c:v>
                </c:pt>
                <c:pt idx="4">
                  <c:v>2187</c:v>
                </c:pt>
                <c:pt idx="5">
                  <c:v>2165</c:v>
                </c:pt>
                <c:pt idx="6">
                  <c:v>2145</c:v>
                </c:pt>
                <c:pt idx="7">
                  <c:v>2231</c:v>
                </c:pt>
                <c:pt idx="8">
                  <c:v>2003</c:v>
                </c:pt>
                <c:pt idx="9">
                  <c:v>1807</c:v>
                </c:pt>
                <c:pt idx="10">
                  <c:v>2206</c:v>
                </c:pt>
                <c:pt idx="11">
                  <c:v>2360</c:v>
                </c:pt>
                <c:pt idx="12">
                  <c:v>2316</c:v>
                </c:pt>
                <c:pt idx="13">
                  <c:v>2310</c:v>
                </c:pt>
                <c:pt idx="14">
                  <c:v>2198</c:v>
                </c:pt>
                <c:pt idx="15">
                  <c:v>2016</c:v>
                </c:pt>
                <c:pt idx="16">
                  <c:v>1982</c:v>
                </c:pt>
                <c:pt idx="17">
                  <c:v>2271</c:v>
                </c:pt>
                <c:pt idx="18">
                  <c:v>2249</c:v>
                </c:pt>
                <c:pt idx="19">
                  <c:v>2233</c:v>
                </c:pt>
                <c:pt idx="20">
                  <c:v>2234</c:v>
                </c:pt>
                <c:pt idx="21">
                  <c:v>2247</c:v>
                </c:pt>
                <c:pt idx="22">
                  <c:v>1897</c:v>
                </c:pt>
                <c:pt idx="23">
                  <c:v>1816</c:v>
                </c:pt>
                <c:pt idx="24">
                  <c:v>2119</c:v>
                </c:pt>
                <c:pt idx="25">
                  <c:v>2199</c:v>
                </c:pt>
                <c:pt idx="26">
                  <c:v>2236</c:v>
                </c:pt>
                <c:pt idx="27">
                  <c:v>2174</c:v>
                </c:pt>
                <c:pt idx="28">
                  <c:v>1837</c:v>
                </c:pt>
                <c:pt idx="29">
                  <c:v>1711</c:v>
                </c:pt>
                <c:pt idx="30">
                  <c:v>1671</c:v>
                </c:pt>
                <c:pt idx="31">
                  <c:v>1523</c:v>
                </c:pt>
                <c:pt idx="32">
                  <c:v>1569</c:v>
                </c:pt>
                <c:pt idx="33">
                  <c:v>1742</c:v>
                </c:pt>
                <c:pt idx="34">
                  <c:v>1954</c:v>
                </c:pt>
                <c:pt idx="35">
                  <c:v>2284</c:v>
                </c:pt>
                <c:pt idx="36">
                  <c:v>2129</c:v>
                </c:pt>
                <c:pt idx="37">
                  <c:v>1893</c:v>
                </c:pt>
                <c:pt idx="38">
                  <c:v>1990</c:v>
                </c:pt>
                <c:pt idx="39">
                  <c:v>2235</c:v>
                </c:pt>
                <c:pt idx="40">
                  <c:v>2329</c:v>
                </c:pt>
                <c:pt idx="41">
                  <c:v>2452</c:v>
                </c:pt>
                <c:pt idx="42">
                  <c:v>2475</c:v>
                </c:pt>
                <c:pt idx="43">
                  <c:v>2217</c:v>
                </c:pt>
                <c:pt idx="44">
                  <c:v>2091</c:v>
                </c:pt>
                <c:pt idx="45">
                  <c:v>2399</c:v>
                </c:pt>
                <c:pt idx="46">
                  <c:v>2318</c:v>
                </c:pt>
                <c:pt idx="47">
                  <c:v>2175</c:v>
                </c:pt>
                <c:pt idx="48">
                  <c:v>2064</c:v>
                </c:pt>
                <c:pt idx="49">
                  <c:v>2097</c:v>
                </c:pt>
                <c:pt idx="50">
                  <c:v>1936</c:v>
                </c:pt>
                <c:pt idx="51">
                  <c:v>1865</c:v>
                </c:pt>
                <c:pt idx="52">
                  <c:v>2416</c:v>
                </c:pt>
                <c:pt idx="53">
                  <c:v>2325</c:v>
                </c:pt>
                <c:pt idx="54">
                  <c:v>2560</c:v>
                </c:pt>
                <c:pt idx="55">
                  <c:v>2553</c:v>
                </c:pt>
                <c:pt idx="56">
                  <c:v>2503</c:v>
                </c:pt>
                <c:pt idx="57">
                  <c:v>2262</c:v>
                </c:pt>
                <c:pt idx="58">
                  <c:v>2176</c:v>
                </c:pt>
                <c:pt idx="59">
                  <c:v>2406</c:v>
                </c:pt>
                <c:pt idx="60">
                  <c:v>2444</c:v>
                </c:pt>
                <c:pt idx="61">
                  <c:v>2405</c:v>
                </c:pt>
                <c:pt idx="62">
                  <c:v>2489</c:v>
                </c:pt>
                <c:pt idx="63">
                  <c:v>2392</c:v>
                </c:pt>
                <c:pt idx="64">
                  <c:v>2086</c:v>
                </c:pt>
                <c:pt idx="65">
                  <c:v>2121</c:v>
                </c:pt>
                <c:pt idx="66">
                  <c:v>2498</c:v>
                </c:pt>
                <c:pt idx="67">
                  <c:v>2517</c:v>
                </c:pt>
                <c:pt idx="68">
                  <c:v>2496</c:v>
                </c:pt>
                <c:pt idx="69">
                  <c:v>2442</c:v>
                </c:pt>
                <c:pt idx="70">
                  <c:v>2434</c:v>
                </c:pt>
                <c:pt idx="71">
                  <c:v>2131</c:v>
                </c:pt>
                <c:pt idx="72">
                  <c:v>2049</c:v>
                </c:pt>
                <c:pt idx="73">
                  <c:v>2234</c:v>
                </c:pt>
                <c:pt idx="74">
                  <c:v>2413</c:v>
                </c:pt>
                <c:pt idx="75">
                  <c:v>2370</c:v>
                </c:pt>
                <c:pt idx="76">
                  <c:v>2279</c:v>
                </c:pt>
                <c:pt idx="77">
                  <c:v>2233</c:v>
                </c:pt>
                <c:pt idx="78">
                  <c:v>2068</c:v>
                </c:pt>
                <c:pt idx="79">
                  <c:v>2005</c:v>
                </c:pt>
                <c:pt idx="80">
                  <c:v>2367</c:v>
                </c:pt>
                <c:pt idx="81">
                  <c:v>2176</c:v>
                </c:pt>
                <c:pt idx="82">
                  <c:v>2238</c:v>
                </c:pt>
                <c:pt idx="83">
                  <c:v>2233</c:v>
                </c:pt>
                <c:pt idx="84">
                  <c:v>2178</c:v>
                </c:pt>
                <c:pt idx="85">
                  <c:v>1948</c:v>
                </c:pt>
                <c:pt idx="86">
                  <c:v>1870</c:v>
                </c:pt>
                <c:pt idx="87">
                  <c:v>2090</c:v>
                </c:pt>
                <c:pt idx="88">
                  <c:v>2091</c:v>
                </c:pt>
                <c:pt idx="89">
                  <c:v>2031</c:v>
                </c:pt>
                <c:pt idx="90">
                  <c:v>1928</c:v>
                </c:pt>
                <c:pt idx="91">
                  <c:v>1974</c:v>
                </c:pt>
                <c:pt idx="92">
                  <c:v>1770</c:v>
                </c:pt>
                <c:pt idx="93">
                  <c:v>1580</c:v>
                </c:pt>
                <c:pt idx="94">
                  <c:v>1903</c:v>
                </c:pt>
                <c:pt idx="95">
                  <c:v>2009</c:v>
                </c:pt>
                <c:pt idx="96">
                  <c:v>2050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638976"/>
        <c:axId val="143904128"/>
      </c:barChart>
      <c:lineChart>
        <c:grouping val="standard"/>
        <c:varyColors val="0"/>
        <c:ser>
          <c:idx val="0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需給実績!$A$4:$A$93</c:f>
              <c:numCache>
                <c:formatCode>m"月"d"日"</c:formatCode>
                <c:ptCount val="90"/>
                <c:pt idx="0">
                  <c:v>42705</c:v>
                </c:pt>
                <c:pt idx="1">
                  <c:v>42706</c:v>
                </c:pt>
                <c:pt idx="2">
                  <c:v>42707</c:v>
                </c:pt>
                <c:pt idx="3">
                  <c:v>42708</c:v>
                </c:pt>
                <c:pt idx="4">
                  <c:v>42709</c:v>
                </c:pt>
                <c:pt idx="5">
                  <c:v>42710</c:v>
                </c:pt>
                <c:pt idx="6">
                  <c:v>42711</c:v>
                </c:pt>
                <c:pt idx="7">
                  <c:v>42712</c:v>
                </c:pt>
                <c:pt idx="8">
                  <c:v>42713</c:v>
                </c:pt>
                <c:pt idx="9">
                  <c:v>42714</c:v>
                </c:pt>
                <c:pt idx="10">
                  <c:v>42715</c:v>
                </c:pt>
                <c:pt idx="11">
                  <c:v>42716</c:v>
                </c:pt>
                <c:pt idx="12">
                  <c:v>42717</c:v>
                </c:pt>
                <c:pt idx="13">
                  <c:v>42718</c:v>
                </c:pt>
                <c:pt idx="14">
                  <c:v>42719</c:v>
                </c:pt>
                <c:pt idx="15">
                  <c:v>42720</c:v>
                </c:pt>
                <c:pt idx="16">
                  <c:v>42721</c:v>
                </c:pt>
                <c:pt idx="17">
                  <c:v>42722</c:v>
                </c:pt>
                <c:pt idx="18">
                  <c:v>42723</c:v>
                </c:pt>
                <c:pt idx="19">
                  <c:v>42724</c:v>
                </c:pt>
                <c:pt idx="20">
                  <c:v>42725</c:v>
                </c:pt>
                <c:pt idx="21">
                  <c:v>42726</c:v>
                </c:pt>
                <c:pt idx="22">
                  <c:v>42727</c:v>
                </c:pt>
                <c:pt idx="23">
                  <c:v>42728</c:v>
                </c:pt>
                <c:pt idx="24">
                  <c:v>42729</c:v>
                </c:pt>
                <c:pt idx="25">
                  <c:v>42730</c:v>
                </c:pt>
                <c:pt idx="26">
                  <c:v>42731</c:v>
                </c:pt>
                <c:pt idx="27">
                  <c:v>42732</c:v>
                </c:pt>
                <c:pt idx="28">
                  <c:v>42733</c:v>
                </c:pt>
                <c:pt idx="29">
                  <c:v>42734</c:v>
                </c:pt>
                <c:pt idx="30">
                  <c:v>42735</c:v>
                </c:pt>
                <c:pt idx="31">
                  <c:v>42736</c:v>
                </c:pt>
                <c:pt idx="32">
                  <c:v>42737</c:v>
                </c:pt>
                <c:pt idx="33">
                  <c:v>42738</c:v>
                </c:pt>
                <c:pt idx="34">
                  <c:v>42739</c:v>
                </c:pt>
                <c:pt idx="35">
                  <c:v>42740</c:v>
                </c:pt>
                <c:pt idx="36">
                  <c:v>42741</c:v>
                </c:pt>
                <c:pt idx="37">
                  <c:v>42742</c:v>
                </c:pt>
                <c:pt idx="38">
                  <c:v>42743</c:v>
                </c:pt>
                <c:pt idx="39">
                  <c:v>42744</c:v>
                </c:pt>
                <c:pt idx="40">
                  <c:v>42745</c:v>
                </c:pt>
                <c:pt idx="41">
                  <c:v>42746</c:v>
                </c:pt>
                <c:pt idx="42">
                  <c:v>42747</c:v>
                </c:pt>
                <c:pt idx="43">
                  <c:v>42748</c:v>
                </c:pt>
                <c:pt idx="44">
                  <c:v>42749</c:v>
                </c:pt>
                <c:pt idx="45">
                  <c:v>42750</c:v>
                </c:pt>
                <c:pt idx="46">
                  <c:v>42751</c:v>
                </c:pt>
                <c:pt idx="47">
                  <c:v>42752</c:v>
                </c:pt>
                <c:pt idx="48">
                  <c:v>42753</c:v>
                </c:pt>
                <c:pt idx="49">
                  <c:v>42754</c:v>
                </c:pt>
                <c:pt idx="50">
                  <c:v>42755</c:v>
                </c:pt>
                <c:pt idx="51">
                  <c:v>42756</c:v>
                </c:pt>
                <c:pt idx="52">
                  <c:v>42757</c:v>
                </c:pt>
                <c:pt idx="53">
                  <c:v>42758</c:v>
                </c:pt>
                <c:pt idx="54">
                  <c:v>42759</c:v>
                </c:pt>
                <c:pt idx="55">
                  <c:v>42760</c:v>
                </c:pt>
                <c:pt idx="56">
                  <c:v>42761</c:v>
                </c:pt>
                <c:pt idx="57">
                  <c:v>42762</c:v>
                </c:pt>
                <c:pt idx="58">
                  <c:v>42763</c:v>
                </c:pt>
                <c:pt idx="59">
                  <c:v>42764</c:v>
                </c:pt>
                <c:pt idx="60">
                  <c:v>42765</c:v>
                </c:pt>
                <c:pt idx="61">
                  <c:v>42766</c:v>
                </c:pt>
                <c:pt idx="62">
                  <c:v>42767</c:v>
                </c:pt>
                <c:pt idx="63">
                  <c:v>42768</c:v>
                </c:pt>
                <c:pt idx="64">
                  <c:v>42769</c:v>
                </c:pt>
                <c:pt idx="65">
                  <c:v>42770</c:v>
                </c:pt>
                <c:pt idx="66">
                  <c:v>42771</c:v>
                </c:pt>
                <c:pt idx="67">
                  <c:v>42772</c:v>
                </c:pt>
                <c:pt idx="68">
                  <c:v>42773</c:v>
                </c:pt>
                <c:pt idx="69">
                  <c:v>42774</c:v>
                </c:pt>
                <c:pt idx="70">
                  <c:v>42775</c:v>
                </c:pt>
                <c:pt idx="71">
                  <c:v>42776</c:v>
                </c:pt>
                <c:pt idx="72">
                  <c:v>42777</c:v>
                </c:pt>
                <c:pt idx="73">
                  <c:v>42778</c:v>
                </c:pt>
                <c:pt idx="74">
                  <c:v>42779</c:v>
                </c:pt>
                <c:pt idx="75">
                  <c:v>42780</c:v>
                </c:pt>
                <c:pt idx="76">
                  <c:v>42781</c:v>
                </c:pt>
                <c:pt idx="77">
                  <c:v>42782</c:v>
                </c:pt>
                <c:pt idx="78">
                  <c:v>42783</c:v>
                </c:pt>
                <c:pt idx="79">
                  <c:v>42784</c:v>
                </c:pt>
                <c:pt idx="80">
                  <c:v>42785</c:v>
                </c:pt>
                <c:pt idx="81">
                  <c:v>42786</c:v>
                </c:pt>
                <c:pt idx="82">
                  <c:v>42787</c:v>
                </c:pt>
                <c:pt idx="83">
                  <c:v>42788</c:v>
                </c:pt>
                <c:pt idx="84">
                  <c:v>42789</c:v>
                </c:pt>
                <c:pt idx="85">
                  <c:v>42790</c:v>
                </c:pt>
                <c:pt idx="86">
                  <c:v>42791</c:v>
                </c:pt>
                <c:pt idx="87">
                  <c:v>42792</c:v>
                </c:pt>
                <c:pt idx="88">
                  <c:v>42793</c:v>
                </c:pt>
                <c:pt idx="89">
                  <c:v>42794</c:v>
                </c:pt>
              </c:numCache>
            </c:numRef>
          </c:cat>
          <c:val>
            <c:numRef>
              <c:f>需給実績!$H$4:$H$124</c:f>
              <c:numCache>
                <c:formatCode>0%</c:formatCode>
                <c:ptCount val="121"/>
                <c:pt idx="0">
                  <c:v>0.84</c:v>
                </c:pt>
                <c:pt idx="1">
                  <c:v>0.84</c:v>
                </c:pt>
                <c:pt idx="2">
                  <c:v>0.81</c:v>
                </c:pt>
                <c:pt idx="3">
                  <c:v>0.89</c:v>
                </c:pt>
                <c:pt idx="4">
                  <c:v>0.91</c:v>
                </c:pt>
                <c:pt idx="5">
                  <c:v>0.87</c:v>
                </c:pt>
                <c:pt idx="6">
                  <c:v>0.88</c:v>
                </c:pt>
                <c:pt idx="7">
                  <c:v>0.91</c:v>
                </c:pt>
                <c:pt idx="8">
                  <c:v>0.83</c:v>
                </c:pt>
                <c:pt idx="9">
                  <c:v>0.81</c:v>
                </c:pt>
                <c:pt idx="10">
                  <c:v>0.88</c:v>
                </c:pt>
                <c:pt idx="11">
                  <c:v>0.86</c:v>
                </c:pt>
                <c:pt idx="12">
                  <c:v>0.9</c:v>
                </c:pt>
                <c:pt idx="13">
                  <c:v>0.85</c:v>
                </c:pt>
                <c:pt idx="14">
                  <c:v>0.83</c:v>
                </c:pt>
                <c:pt idx="15">
                  <c:v>0.86</c:v>
                </c:pt>
                <c:pt idx="16">
                  <c:v>0.83</c:v>
                </c:pt>
                <c:pt idx="17">
                  <c:v>0.84</c:v>
                </c:pt>
                <c:pt idx="18">
                  <c:v>0.84</c:v>
                </c:pt>
                <c:pt idx="19">
                  <c:v>0.86</c:v>
                </c:pt>
                <c:pt idx="20">
                  <c:v>0.86</c:v>
                </c:pt>
                <c:pt idx="21">
                  <c:v>0.85</c:v>
                </c:pt>
                <c:pt idx="22">
                  <c:v>0.78</c:v>
                </c:pt>
                <c:pt idx="23">
                  <c:v>0.78</c:v>
                </c:pt>
                <c:pt idx="24">
                  <c:v>0.8</c:v>
                </c:pt>
                <c:pt idx="25">
                  <c:v>0.84</c:v>
                </c:pt>
                <c:pt idx="26">
                  <c:v>0.86</c:v>
                </c:pt>
                <c:pt idx="27">
                  <c:v>0.88</c:v>
                </c:pt>
                <c:pt idx="28">
                  <c:v>0.86</c:v>
                </c:pt>
                <c:pt idx="29">
                  <c:v>0.88</c:v>
                </c:pt>
                <c:pt idx="30">
                  <c:v>0.83</c:v>
                </c:pt>
                <c:pt idx="31">
                  <c:v>0.81</c:v>
                </c:pt>
                <c:pt idx="32">
                  <c:v>0.76</c:v>
                </c:pt>
                <c:pt idx="33">
                  <c:v>0.8</c:v>
                </c:pt>
                <c:pt idx="34">
                  <c:v>0.82</c:v>
                </c:pt>
                <c:pt idx="35">
                  <c:v>0.89</c:v>
                </c:pt>
                <c:pt idx="36">
                  <c:v>0.89</c:v>
                </c:pt>
                <c:pt idx="37">
                  <c:v>0.79</c:v>
                </c:pt>
                <c:pt idx="38">
                  <c:v>0.82</c:v>
                </c:pt>
                <c:pt idx="39">
                  <c:v>0.83</c:v>
                </c:pt>
                <c:pt idx="40">
                  <c:v>0.84</c:v>
                </c:pt>
                <c:pt idx="41">
                  <c:v>0.84</c:v>
                </c:pt>
                <c:pt idx="42">
                  <c:v>0.84</c:v>
                </c:pt>
                <c:pt idx="43">
                  <c:v>0.84</c:v>
                </c:pt>
                <c:pt idx="44">
                  <c:v>0.82</c:v>
                </c:pt>
                <c:pt idx="45">
                  <c:v>0.88</c:v>
                </c:pt>
                <c:pt idx="46">
                  <c:v>0.86</c:v>
                </c:pt>
                <c:pt idx="47">
                  <c:v>0.85</c:v>
                </c:pt>
                <c:pt idx="48">
                  <c:v>0.8</c:v>
                </c:pt>
                <c:pt idx="49">
                  <c:v>0.85</c:v>
                </c:pt>
                <c:pt idx="50">
                  <c:v>0.81</c:v>
                </c:pt>
                <c:pt idx="51">
                  <c:v>0.8</c:v>
                </c:pt>
                <c:pt idx="52">
                  <c:v>0.91</c:v>
                </c:pt>
                <c:pt idx="53">
                  <c:v>0.86</c:v>
                </c:pt>
                <c:pt idx="54">
                  <c:v>0.92</c:v>
                </c:pt>
                <c:pt idx="55">
                  <c:v>0.89</c:v>
                </c:pt>
                <c:pt idx="56">
                  <c:v>0.88</c:v>
                </c:pt>
                <c:pt idx="57">
                  <c:v>0.85</c:v>
                </c:pt>
                <c:pt idx="58">
                  <c:v>0.86</c:v>
                </c:pt>
                <c:pt idx="59">
                  <c:v>0.9</c:v>
                </c:pt>
                <c:pt idx="60">
                  <c:v>0.87</c:v>
                </c:pt>
                <c:pt idx="61">
                  <c:v>0.86</c:v>
                </c:pt>
                <c:pt idx="62">
                  <c:v>0.93</c:v>
                </c:pt>
                <c:pt idx="63">
                  <c:v>0.89</c:v>
                </c:pt>
                <c:pt idx="64">
                  <c:v>0.84</c:v>
                </c:pt>
                <c:pt idx="65">
                  <c:v>0.82</c:v>
                </c:pt>
                <c:pt idx="66">
                  <c:v>0.88</c:v>
                </c:pt>
                <c:pt idx="67">
                  <c:v>0.88</c:v>
                </c:pt>
                <c:pt idx="68">
                  <c:v>0.92</c:v>
                </c:pt>
                <c:pt idx="69">
                  <c:v>0.86</c:v>
                </c:pt>
                <c:pt idx="70">
                  <c:v>0.92</c:v>
                </c:pt>
                <c:pt idx="71">
                  <c:v>0.84</c:v>
                </c:pt>
                <c:pt idx="72">
                  <c:v>0.81</c:v>
                </c:pt>
                <c:pt idx="73">
                  <c:v>0.85</c:v>
                </c:pt>
                <c:pt idx="74">
                  <c:v>0.9</c:v>
                </c:pt>
                <c:pt idx="75">
                  <c:v>0.83</c:v>
                </c:pt>
                <c:pt idx="76">
                  <c:v>0.87</c:v>
                </c:pt>
                <c:pt idx="77">
                  <c:v>0.8</c:v>
                </c:pt>
                <c:pt idx="78">
                  <c:v>0.84</c:v>
                </c:pt>
                <c:pt idx="79">
                  <c:v>0.8</c:v>
                </c:pt>
                <c:pt idx="80">
                  <c:v>0.86</c:v>
                </c:pt>
                <c:pt idx="81">
                  <c:v>0.79</c:v>
                </c:pt>
                <c:pt idx="82">
                  <c:v>0.89</c:v>
                </c:pt>
                <c:pt idx="83">
                  <c:v>0.84</c:v>
                </c:pt>
                <c:pt idx="84">
                  <c:v>0.83</c:v>
                </c:pt>
                <c:pt idx="85">
                  <c:v>0.83</c:v>
                </c:pt>
                <c:pt idx="86">
                  <c:v>0.81</c:v>
                </c:pt>
                <c:pt idx="87">
                  <c:v>0.83</c:v>
                </c:pt>
                <c:pt idx="88">
                  <c:v>0.81</c:v>
                </c:pt>
                <c:pt idx="89">
                  <c:v>0.81</c:v>
                </c:pt>
                <c:pt idx="90">
                  <c:v>0.82</c:v>
                </c:pt>
                <c:pt idx="91">
                  <c:v>0.82</c:v>
                </c:pt>
                <c:pt idx="92">
                  <c:v>0.82</c:v>
                </c:pt>
                <c:pt idx="93">
                  <c:v>0.79</c:v>
                </c:pt>
                <c:pt idx="94">
                  <c:v>0.84</c:v>
                </c:pt>
                <c:pt idx="95">
                  <c:v>0.9</c:v>
                </c:pt>
                <c:pt idx="96">
                  <c:v>0.84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640000"/>
        <c:axId val="143904704"/>
      </c:lineChart>
      <c:dateAx>
        <c:axId val="192638976"/>
        <c:scaling>
          <c:orientation val="minMax"/>
          <c:max val="42825"/>
        </c:scaling>
        <c:delete val="0"/>
        <c:axPos val="b"/>
        <c:numFmt formatCode="m&quot;月&quot;d&quot;日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3904128"/>
        <c:crosses val="autoZero"/>
        <c:auto val="1"/>
        <c:lblOffset val="100"/>
        <c:baseTimeUnit val="days"/>
        <c:majorUnit val="7"/>
        <c:majorTimeUnit val="days"/>
      </c:dateAx>
      <c:valAx>
        <c:axId val="143904128"/>
        <c:scaling>
          <c:orientation val="minMax"/>
          <c:max val="3100"/>
          <c:min val="1500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2638976"/>
        <c:crosses val="autoZero"/>
        <c:crossBetween val="between"/>
      </c:valAx>
      <c:valAx>
        <c:axId val="143904704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2640000"/>
        <c:crosses val="max"/>
        <c:crossBetween val="between"/>
      </c:valAx>
      <c:dateAx>
        <c:axId val="192640000"/>
        <c:scaling>
          <c:orientation val="minMax"/>
        </c:scaling>
        <c:delete val="1"/>
        <c:axPos val="b"/>
        <c:numFmt formatCode="m&quot;月&quot;d&quot;日&quot;" sourceLinked="1"/>
        <c:majorTickMark val="out"/>
        <c:minorTickMark val="none"/>
        <c:tickLblPos val="nextTo"/>
        <c:crossAx val="143904704"/>
        <c:crosses val="autoZero"/>
        <c:auto val="1"/>
        <c:lblOffset val="100"/>
        <c:baseTimeUnit val="days"/>
      </c:date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4F972051-2F5A-456B-A849-5B42A90B4859}" type="datetimeFigureOut">
              <a:rPr kumimoji="1" lang="ja-JP" altLang="en-US" smtClean="0"/>
              <a:t>2018/3/19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18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39" y="4783357"/>
            <a:ext cx="5446723" cy="3913364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2799F5DB-5BEF-47AC-AAE6-85E9EF2D293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150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2663" y="1243013"/>
            <a:ext cx="4841875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9F5DB-5BEF-47AC-AAE6-85E9EF2D293D}" type="slidenum">
              <a:rPr kumimoji="1" lang="ja-JP" altLang="en-US" smtClean="0"/>
              <a:t>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269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2150" y="739775"/>
            <a:ext cx="5334000" cy="3692525"/>
          </a:xfrm>
          <a:ln/>
        </p:spPr>
      </p:sp>
      <p:sp>
        <p:nvSpPr>
          <p:cNvPr id="1741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741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9075" indent="-284258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7047" indent="-227414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91863" indent="-227414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46683" indent="-227414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01501" indent="-22741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56314" indent="-22741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11134" indent="-22741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65954" indent="-22741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fld id="{D02D966F-AF69-4ABA-BAA6-D5F0B947620B}" type="slidenum">
              <a:rPr lang="en-US" altLang="ja-JP" sz="1100">
                <a:solidFill>
                  <a:srgbClr val="000000"/>
                </a:solidFill>
              </a:rPr>
              <a:pPr/>
              <a:t>4</a:t>
            </a:fld>
            <a:endParaRPr lang="en-US" altLang="ja-JP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1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8E87-FD47-432B-A87B-530DC599342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782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8E87-FD47-432B-A87B-530DC599342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838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8E87-FD47-432B-A87B-530DC599342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669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92" y="336405"/>
            <a:ext cx="2489944" cy="9019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42950" y="2130428"/>
            <a:ext cx="8420100" cy="147002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 smtClean="0"/>
              <a:t>表紙タイトル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3997326"/>
            <a:ext cx="8420100" cy="41047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 dirty="0" smtClean="0"/>
              <a:t>部署名</a:t>
            </a:r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0" y="4604332"/>
            <a:ext cx="8420100" cy="41047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 smtClean="0"/>
              <a:t>2016/00/00</a:t>
            </a:r>
            <a:endParaRPr kumimoji="1" lang="ja-JP" altLang="en-US" dirty="0" smtClean="0"/>
          </a:p>
        </p:txBody>
      </p:sp>
      <p:pic>
        <p:nvPicPr>
          <p:cNvPr id="3" name="図 2" descr="aaa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8204"/>
            <a:ext cx="9906000" cy="13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6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本文_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PT_base_breeze2_0328-0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8136"/>
            <a:ext cx="9906000" cy="63986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95301" y="87865"/>
            <a:ext cx="8576148" cy="37906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 baseline="0"/>
            </a:lvl1pPr>
          </a:lstStyle>
          <a:p>
            <a:r>
              <a:rPr kumimoji="1" lang="ja-JP" altLang="en-US" dirty="0" smtClean="0"/>
              <a:t>本文タイトルの書式設定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299" y="709731"/>
            <a:ext cx="8942541" cy="545371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  <a:lvl2pPr marL="446088" indent="-180975">
              <a:buFont typeface="Arial"/>
              <a:buChar char="•"/>
              <a:defRPr sz="1800"/>
            </a:lvl2pPr>
            <a:lvl3pPr marL="625475" indent="-179388">
              <a:buFont typeface="ヒラギノ角ゴ ProN W3"/>
              <a:buChar char="-"/>
              <a:defRPr sz="1600"/>
            </a:lvl3pPr>
            <a:lvl4pPr marL="1600200" indent="-228600">
              <a:buFont typeface="Arial"/>
              <a:buChar char="–"/>
              <a:defRPr sz="1400"/>
            </a:lvl4pPr>
            <a:lvl5pPr>
              <a:defRPr sz="1400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7" name="スライド番号プレースホルダー 10"/>
          <p:cNvSpPr txBox="1">
            <a:spLocks/>
          </p:cNvSpPr>
          <p:nvPr userDrawn="1"/>
        </p:nvSpPr>
        <p:spPr>
          <a:xfrm>
            <a:off x="9071448" y="310453"/>
            <a:ext cx="366393" cy="15647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ja-JP"/>
            </a:defPPr>
            <a:lvl1pPr marL="0" algn="l" defTabSz="457200" rtl="0" eaLnBrk="1" latinLnBrk="0" hangingPunct="1">
              <a:defRPr kumimoji="1" sz="800" kern="1200">
                <a:solidFill>
                  <a:schemeClr val="tx1"/>
                </a:solidFill>
                <a:latin typeface="Arial"/>
                <a:ea typeface="メイリオ"/>
                <a:cs typeface="Arial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6E32B-9E31-4161-8FAF-7C1B2E5B3537}" type="slidenum">
              <a:rPr lang="ja-JP" altLang="en-US" sz="2000" smtClean="0">
                <a:latin typeface="Arial"/>
                <a:ea typeface="メイリオ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ja-JP" altLang="en-US" sz="2000" dirty="0">
              <a:latin typeface="Arial"/>
              <a:ea typeface="メイリオ"/>
            </a:endParaRPr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495299" y="638412"/>
            <a:ext cx="897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フッター プレースホルダー 9"/>
          <p:cNvSpPr txBox="1">
            <a:spLocks/>
          </p:cNvSpPr>
          <p:nvPr userDrawn="1"/>
        </p:nvSpPr>
        <p:spPr>
          <a:xfrm>
            <a:off x="8181119" y="6643239"/>
            <a:ext cx="1544688" cy="1564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8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700" dirty="0" smtClean="0"/>
              <a:t>The Kansai Electric Power Co., Inc.</a:t>
            </a:r>
            <a:endParaRPr lang="ja-JP" altLang="en-US" sz="700" dirty="0"/>
          </a:p>
        </p:txBody>
      </p:sp>
    </p:spTree>
    <p:extLst>
      <p:ext uri="{BB962C8B-B14F-4D97-AF65-F5344CB8AC3E}">
        <p14:creationId xmlns:p14="http://schemas.microsoft.com/office/powerpoint/2010/main" val="190226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F7DB7-3986-44C8-A243-7081ECA29C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1143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CBB7D-8425-4B3D-89B0-AB0DD3A5D6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056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DBB55-ECF3-4990-9963-B708A45C7D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4229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C311-8F57-4FB9-924B-B5A90729C0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8227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BBBF-3FC1-4B4E-876B-61C1135556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84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2001C-F8BA-4444-8C20-DE16C33E74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659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8E87-FD47-432B-A87B-530DC599342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3165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254AE-189E-40A9-A51B-7BDC13C892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0281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CC019-64A1-4F33-B6A8-3DD17778A7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8341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B974-327C-4C52-9B6D-B416EBA04C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213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9B56B-FEE9-4F46-BEC9-526348081A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1724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7AC19-AF7A-4DEF-8E2C-495ED4F3D2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0673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453AF-2D5B-4326-BD66-3E45CE9F71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156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74DC-98A0-4D1E-8375-56B6B5836A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248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18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553F-CE40-4D26-AB28-3E18DFAB9C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8E87-FD47-432B-A87B-530DC599342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682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8E87-FD47-432B-A87B-530DC599342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015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8E87-FD47-432B-A87B-530DC599342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47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8E87-FD47-432B-A87B-530DC599342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650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8E87-FD47-432B-A87B-530DC599342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726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8E87-FD47-432B-A87B-530DC599342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668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8E87-FD47-432B-A87B-530DC599342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435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8E87-FD47-432B-A87B-530DC599342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913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7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buFontTx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4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FontTx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02245-A691-4198-955D-EF11D662BEE3}" type="slidenum">
              <a:rPr lang="en-US" altLang="ja-JP" sz="1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1400"/>
          </a:p>
        </p:txBody>
      </p:sp>
    </p:spTree>
    <p:extLst>
      <p:ext uri="{BB962C8B-B14F-4D97-AF65-F5344CB8AC3E}">
        <p14:creationId xmlns:p14="http://schemas.microsoft.com/office/powerpoint/2010/main" val="347279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i="1">
              <a:solidFill>
                <a:prstClr val="black">
                  <a:tint val="75000"/>
                </a:prstClr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i="1">
              <a:solidFill>
                <a:prstClr val="black">
                  <a:tint val="75000"/>
                </a:prstClr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F1E669-0444-4CE8-9C1E-DF0FA9A69A75}" type="slidenum">
              <a:rPr lang="ja-JP" altLang="en-US" i="1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HG丸ｺﾞｼｯｸM-PRO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i="1">
              <a:solidFill>
                <a:prstClr val="black">
                  <a:tint val="75000"/>
                </a:prstClr>
              </a:solidFill>
              <a:latin typeface="Arial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31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947505"/>
            <a:ext cx="9906000" cy="1914715"/>
          </a:xfrm>
        </p:spPr>
        <p:txBody>
          <a:bodyPr anchor="ctr" anchorCtr="0">
            <a:noAutofit/>
          </a:bodyPr>
          <a:lstStyle/>
          <a:p>
            <a:pPr algn="ctr" latinLnBrk="1"/>
            <a:r>
              <a:rPr lang="ja-JP" altLang="en-US" dirty="0" smtClean="0"/>
              <a:t>関西エリアにおける電力需給状況（</a:t>
            </a:r>
            <a:r>
              <a:rPr lang="ja-JP" altLang="en-US" dirty="0"/>
              <a:t>平成</a:t>
            </a:r>
            <a:r>
              <a:rPr lang="en-US" altLang="ja-JP" dirty="0" smtClean="0"/>
              <a:t>29</a:t>
            </a:r>
            <a:r>
              <a:rPr lang="ja-JP" altLang="en-US" dirty="0" smtClean="0"/>
              <a:t>年度）と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原子力発電</a:t>
            </a:r>
            <a:r>
              <a:rPr lang="ja-JP" altLang="en-US" dirty="0"/>
              <a:t>所</a:t>
            </a:r>
            <a:r>
              <a:rPr lang="ja-JP" altLang="en-US" dirty="0" smtClean="0"/>
              <a:t>の審査状況</a:t>
            </a:r>
            <a:r>
              <a:rPr lang="ja-JP" altLang="ja-JP" dirty="0" smtClean="0"/>
              <a:t>について</a:t>
            </a:r>
            <a:endParaRPr lang="ja-JP" altLang="ja-JP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381000" y="4306424"/>
            <a:ext cx="9144000" cy="884999"/>
          </a:xfrm>
        </p:spPr>
        <p:txBody>
          <a:bodyPr>
            <a:normAutofit/>
          </a:bodyPr>
          <a:lstStyle/>
          <a:p>
            <a:pPr algn="ctr"/>
            <a:r>
              <a:rPr lang="ja-JP" altLang="en-US" b="1" spc="-40" dirty="0" smtClean="0"/>
              <a:t>平成</a:t>
            </a:r>
            <a:r>
              <a:rPr lang="en-US" altLang="ja-JP" b="1" spc="-40" dirty="0"/>
              <a:t>30</a:t>
            </a:r>
            <a:r>
              <a:rPr lang="ja-JP" altLang="en-US" b="1" spc="-40" dirty="0" smtClean="0"/>
              <a:t>年</a:t>
            </a:r>
            <a:r>
              <a:rPr lang="en-US" altLang="ja-JP" b="1" spc="-40" dirty="0"/>
              <a:t>3</a:t>
            </a:r>
            <a:r>
              <a:rPr lang="ja-JP" altLang="en-US" b="1" spc="-40" dirty="0" smtClean="0"/>
              <a:t>月</a:t>
            </a:r>
            <a:r>
              <a:rPr lang="en-US" altLang="ja-JP" b="1" spc="-40" dirty="0" smtClean="0"/>
              <a:t>19</a:t>
            </a:r>
            <a:r>
              <a:rPr lang="ja-JP" altLang="en-US" b="1" spc="-40" dirty="0" smtClean="0"/>
              <a:t>日</a:t>
            </a:r>
            <a:endParaRPr lang="en-US" altLang="ja-JP" b="1" spc="-40" dirty="0"/>
          </a:p>
          <a:p>
            <a:pPr algn="ctr"/>
            <a:r>
              <a:rPr lang="ja-JP" altLang="en-US" b="1" spc="50" dirty="0"/>
              <a:t>関西電力株式会社</a:t>
            </a:r>
            <a:endParaRPr lang="en-US" altLang="ja-JP" b="1" spc="5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35500" y="26758"/>
            <a:ext cx="5248091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おおさかスマートエネルギー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協議会全体会議（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20180319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資料３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8" y="334535"/>
            <a:ext cx="975360" cy="99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32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グラフ 47"/>
          <p:cNvGraphicFramePr>
            <a:graphicFrameLocks/>
          </p:cNvGraphicFramePr>
          <p:nvPr>
            <p:extLst/>
          </p:nvPr>
        </p:nvGraphicFramePr>
        <p:xfrm>
          <a:off x="880654" y="2930588"/>
          <a:ext cx="8165883" cy="395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" name="Rectangle 3"/>
          <p:cNvSpPr>
            <a:spLocks noChangeArrowheads="1"/>
          </p:cNvSpPr>
          <p:nvPr/>
        </p:nvSpPr>
        <p:spPr bwMode="auto">
          <a:xfrm flipV="1">
            <a:off x="0" y="400472"/>
            <a:ext cx="9906000" cy="76200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0070C0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9077422" y="78312"/>
            <a:ext cx="760012" cy="289693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30428" y="7114"/>
            <a:ext cx="6279652" cy="442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H29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年度の関西エリアにおける電力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需給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状況（夏季）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28464" y="528660"/>
            <a:ext cx="9708970" cy="125684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ts val="2200"/>
              </a:lnSpc>
              <a:defRPr/>
            </a:pPr>
            <a:r>
              <a:rPr kumimoji="0" lang="ja-JP" altLang="en-US" sz="17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＜夏季の電力需給の振返り</a:t>
            </a:r>
            <a:r>
              <a:rPr kumimoji="0" lang="en-US" altLang="ja-JP" sz="17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(7</a:t>
            </a:r>
            <a:r>
              <a:rPr kumimoji="0" lang="ja-JP" altLang="en-US" sz="17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kumimoji="0" lang="en-US" altLang="ja-JP" sz="17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kumimoji="0" lang="ja-JP" altLang="en-US" sz="17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kumimoji="0" lang="en-US" altLang="ja-JP" sz="17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kumimoji="0" lang="ja-JP" altLang="en-US" sz="17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＞</a:t>
            </a:r>
            <a:endParaRPr kumimoji="0" lang="en-US" altLang="ja-JP" sz="17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200"/>
              </a:lnSpc>
              <a:defRPr/>
            </a:pPr>
            <a:r>
              <a:rPr kumimoji="0" lang="ja-JP" altLang="en-US" sz="17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期間を通じて、</a:t>
            </a:r>
            <a:r>
              <a:rPr kumimoji="0" lang="ja-JP" altLang="en-US" sz="1700" u="sng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平年より</a:t>
            </a:r>
            <a:r>
              <a:rPr kumimoji="0" lang="en-US" altLang="ja-JP" sz="1700" u="sng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0" lang="en-US" altLang="ja-JP" sz="1700" u="sng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0.5</a:t>
            </a:r>
            <a:r>
              <a:rPr kumimoji="0" lang="ja-JP" altLang="en-US" sz="1700" u="sng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度高く推移</a:t>
            </a:r>
            <a:r>
              <a:rPr kumimoji="0" lang="ja-JP" altLang="en-US" sz="17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した。</a:t>
            </a:r>
            <a:endParaRPr kumimoji="0" lang="en-US" altLang="ja-JP" sz="1700" kern="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68288" indent="-268288">
              <a:lnSpc>
                <a:spcPts val="2200"/>
              </a:lnSpc>
              <a:defRPr/>
            </a:pPr>
            <a:r>
              <a:rPr kumimoji="0" lang="ja-JP" altLang="en-US" sz="17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一方で、</a:t>
            </a:r>
            <a:r>
              <a:rPr lang="ja-JP" altLang="ja-JP" sz="16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ja-JP" sz="16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ja-JP" altLang="ja-JP" sz="16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下旬の気象状況は、平年</a:t>
            </a:r>
            <a:r>
              <a:rPr lang="ja-JP" altLang="ja-JP" sz="16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</a:t>
            </a:r>
            <a:r>
              <a:rPr lang="en-US" altLang="ja-JP" sz="16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0.7</a:t>
            </a:r>
            <a:r>
              <a:rPr lang="ja-JP" altLang="ja-JP" sz="16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度程度</a:t>
            </a:r>
            <a:r>
              <a:rPr lang="ja-JP" altLang="en-US" sz="16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</a:t>
            </a:r>
            <a:r>
              <a:rPr lang="ja-JP" altLang="en-US" sz="16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</a:t>
            </a:r>
            <a:r>
              <a:rPr lang="ja-JP" altLang="ja-JP" sz="16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推移</a:t>
            </a:r>
            <a:r>
              <a:rPr lang="ja-JP" altLang="ja-JP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８月</a:t>
            </a:r>
            <a:r>
              <a:rPr lang="en-US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</a:t>
            </a:r>
            <a:r>
              <a:rPr lang="ja-JP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日に関西エリア</a:t>
            </a:r>
            <a:r>
              <a:rPr lang="ja-JP" altLang="ja-JP" sz="17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の今夏最大</a:t>
            </a:r>
            <a:r>
              <a:rPr lang="ja-JP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電力</a:t>
            </a:r>
            <a:r>
              <a:rPr lang="en-US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17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</a:t>
            </a:r>
            <a:r>
              <a:rPr lang="en-US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638</a:t>
            </a:r>
            <a:r>
              <a:rPr lang="ja-JP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ja-JP" altLang="ja-JP" sz="17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ｋＷを記録</a:t>
            </a:r>
            <a:r>
              <a:rPr lang="ja-JP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kumimoji="0" lang="ja-JP" altLang="en-US" sz="17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た。（</a:t>
            </a:r>
            <a:r>
              <a:rPr kumimoji="0" lang="ja-JP" altLang="en-US" sz="1700" u="sng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でん</a:t>
            </a:r>
            <a:r>
              <a:rPr kumimoji="0" lang="ja-JP" altLang="en-US" sz="1700" u="sng" kern="0" dirty="0" err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</a:t>
            </a:r>
            <a:r>
              <a:rPr kumimoji="0" lang="ja-JP" altLang="en-US" sz="1700" u="sng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使用率</a:t>
            </a:r>
            <a:r>
              <a:rPr kumimoji="0" lang="en-US" altLang="ja-JP" sz="1700" u="sng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92</a:t>
            </a:r>
            <a:r>
              <a:rPr kumimoji="0" lang="ja-JP" altLang="en-US" sz="1700" u="sng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r>
              <a:rPr kumimoji="0" lang="ja-JP" altLang="en-US" sz="17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0" lang="en-US" altLang="ja-JP" sz="1700" kern="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テキスト ボックス 1"/>
          <p:cNvSpPr txBox="1">
            <a:spLocks noChangeArrowheads="1"/>
          </p:cNvSpPr>
          <p:nvPr/>
        </p:nvSpPr>
        <p:spPr bwMode="auto">
          <a:xfrm>
            <a:off x="6020310" y="2499616"/>
            <a:ext cx="32531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広域機関が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取りまとめた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H29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年度供給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計画ベース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(H3)</a:t>
            </a:r>
            <a:endParaRPr lang="ja-JP" altLang="en-US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3"/>
          <a:srcRect l="442" t="-645" r="93548" b="645"/>
          <a:stretch/>
        </p:blipFill>
        <p:spPr>
          <a:xfrm>
            <a:off x="449869" y="2899003"/>
            <a:ext cx="517683" cy="3938357"/>
          </a:xfrm>
          <a:prstGeom prst="rect">
            <a:avLst/>
          </a:prstGeom>
        </p:spPr>
      </p:pic>
      <p:sp>
        <p:nvSpPr>
          <p:cNvPr id="58" name="正方形/長方形 57"/>
          <p:cNvSpPr/>
          <p:nvPr/>
        </p:nvSpPr>
        <p:spPr>
          <a:xfrm>
            <a:off x="928514" y="2877735"/>
            <a:ext cx="425020" cy="37579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Text Box 124"/>
          <p:cNvSpPr txBox="1">
            <a:spLocks noChangeArrowheads="1"/>
          </p:cNvSpPr>
          <p:nvPr/>
        </p:nvSpPr>
        <p:spPr bwMode="auto">
          <a:xfrm>
            <a:off x="431904" y="2729870"/>
            <a:ext cx="638645" cy="2535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8747" tIns="49373" rIns="98747" bIns="49373">
            <a:spAutoFit/>
          </a:bodyPr>
          <a:lstStyle>
            <a:lvl1pPr defTabSz="1382713">
              <a:spcBef>
                <a:spcPct val="20000"/>
              </a:spcBef>
              <a:buChar char="•"/>
              <a:defRPr kumimoji="1"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493713" indent="-433388" defTabSz="1382713">
              <a:spcBef>
                <a:spcPct val="20000"/>
              </a:spcBef>
              <a:buChar char="–"/>
              <a:defRPr kumimoji="1" sz="4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987425" indent="-346075" defTabSz="1382713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81138" indent="-346075" defTabSz="1382713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4850" indent="-344488" defTabSz="1382713">
              <a:spcBef>
                <a:spcPct val="20000"/>
              </a:spcBef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32050" indent="-344488" defTabSz="138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89250" indent="-344488" defTabSz="138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46450" indent="-344488" defTabSz="138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03650" indent="-344488" defTabSz="138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en-US" altLang="ja-JP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kW)</a:t>
            </a:r>
          </a:p>
        </p:txBody>
      </p:sp>
      <p:sp>
        <p:nvSpPr>
          <p:cNvPr id="64" name="AutoShape 104"/>
          <p:cNvSpPr>
            <a:spLocks noChangeArrowheads="1"/>
          </p:cNvSpPr>
          <p:nvPr/>
        </p:nvSpPr>
        <p:spPr bwMode="auto">
          <a:xfrm>
            <a:off x="1668351" y="2839654"/>
            <a:ext cx="1770663" cy="431800"/>
          </a:xfrm>
          <a:prstGeom prst="wedgeRectCallout">
            <a:avLst>
              <a:gd name="adj1" fmla="val -43556"/>
              <a:gd name="adj2" fmla="val 5956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[7</a:t>
            </a:r>
            <a:r>
              <a:rPr lang="ja-JP" altLang="en-US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200" dirty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 </a:t>
            </a: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3,083</a:t>
            </a:r>
            <a:r>
              <a:rPr lang="ja-JP" altLang="en-US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kW</a:t>
            </a:r>
            <a:endParaRPr lang="ja-JP" altLang="en-US" sz="1200" dirty="0">
              <a:solidFill>
                <a:srgbClr val="F7964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AutoShape 104"/>
          <p:cNvSpPr>
            <a:spLocks noChangeArrowheads="1"/>
          </p:cNvSpPr>
          <p:nvPr/>
        </p:nvSpPr>
        <p:spPr bwMode="auto">
          <a:xfrm>
            <a:off x="4114417" y="2861923"/>
            <a:ext cx="1905893" cy="431800"/>
          </a:xfrm>
          <a:prstGeom prst="wedgeRectCallout">
            <a:avLst>
              <a:gd name="adj1" fmla="val -43556"/>
              <a:gd name="adj2" fmla="val 5956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[8</a:t>
            </a:r>
            <a:r>
              <a:rPr lang="ja-JP" altLang="en-US" sz="1200" dirty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 3,069</a:t>
            </a:r>
            <a:r>
              <a:rPr lang="ja-JP" altLang="en-US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kW</a:t>
            </a:r>
            <a:endParaRPr lang="ja-JP" altLang="en-US" sz="1200" dirty="0">
              <a:solidFill>
                <a:srgbClr val="F7964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6" name="直線コネクタ 65"/>
          <p:cNvCxnSpPr/>
          <p:nvPr/>
        </p:nvCxnSpPr>
        <p:spPr>
          <a:xfrm>
            <a:off x="3874738" y="3226942"/>
            <a:ext cx="2438946" cy="0"/>
          </a:xfrm>
          <a:prstGeom prst="line">
            <a:avLst/>
          </a:prstGeom>
          <a:noFill/>
          <a:ln w="28575" cap="flat" cmpd="sng" algn="ctr">
            <a:solidFill>
              <a:srgbClr val="F79646"/>
            </a:solidFill>
            <a:prstDash val="sysDot"/>
            <a:miter lim="800000"/>
          </a:ln>
          <a:effectLst/>
        </p:spPr>
      </p:cxnSp>
      <p:cxnSp>
        <p:nvCxnSpPr>
          <p:cNvPr id="74" name="直線矢印コネクタ 73"/>
          <p:cNvCxnSpPr/>
          <p:nvPr/>
        </p:nvCxnSpPr>
        <p:spPr>
          <a:xfrm flipH="1">
            <a:off x="6724200" y="3131987"/>
            <a:ext cx="475314" cy="245377"/>
          </a:xfrm>
          <a:prstGeom prst="straightConnector1">
            <a:avLst/>
          </a:prstGeom>
          <a:noFill/>
          <a:ln w="6350" cap="flat" cmpd="sng" algn="ctr">
            <a:solidFill>
              <a:srgbClr val="0000CC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5" name="正方形/長方形 74"/>
          <p:cNvSpPr/>
          <p:nvPr/>
        </p:nvSpPr>
        <p:spPr>
          <a:xfrm>
            <a:off x="4435099" y="2413962"/>
            <a:ext cx="1223820" cy="324819"/>
          </a:xfrm>
          <a:prstGeom prst="rect">
            <a:avLst/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0" lang="ja-JP" altLang="en-US" sz="1400" kern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想定供給力</a:t>
            </a:r>
            <a:r>
              <a:rPr kumimoji="0" lang="en-US" altLang="ja-JP" sz="1000" kern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endParaRPr kumimoji="0" lang="ja-JP" altLang="en-US" kern="0" dirty="0" smtClea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1427173" y="3216200"/>
            <a:ext cx="2447565" cy="0"/>
          </a:xfrm>
          <a:prstGeom prst="line">
            <a:avLst/>
          </a:prstGeom>
          <a:noFill/>
          <a:ln w="28575" cap="flat" cmpd="sng" algn="ctr">
            <a:solidFill>
              <a:srgbClr val="F79646"/>
            </a:solidFill>
            <a:prstDash val="sysDot"/>
            <a:miter lim="800000"/>
          </a:ln>
          <a:effectLst/>
        </p:spPr>
      </p:cxnSp>
      <p:sp>
        <p:nvSpPr>
          <p:cNvPr id="79" name="正方形/長方形 78"/>
          <p:cNvSpPr/>
          <p:nvPr/>
        </p:nvSpPr>
        <p:spPr>
          <a:xfrm>
            <a:off x="7221640" y="2859759"/>
            <a:ext cx="1229109" cy="317080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kumimoji="0" lang="ja-JP" altLang="en-US" sz="1400" kern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でん</a:t>
            </a:r>
            <a:r>
              <a:rPr kumimoji="0" lang="ja-JP" altLang="en-US" sz="1400" kern="0" dirty="0" err="1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</a:t>
            </a:r>
            <a:r>
              <a:rPr kumimoji="0" lang="ja-JP" altLang="en-US" sz="1400" kern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使用率</a:t>
            </a:r>
          </a:p>
        </p:txBody>
      </p:sp>
      <p:sp>
        <p:nvSpPr>
          <p:cNvPr id="80" name="四角形吹き出し 79"/>
          <p:cNvSpPr/>
          <p:nvPr/>
        </p:nvSpPr>
        <p:spPr bwMode="auto">
          <a:xfrm>
            <a:off x="8170315" y="4243077"/>
            <a:ext cx="1249125" cy="1154165"/>
          </a:xfrm>
          <a:prstGeom prst="wedgeRectCallout">
            <a:avLst>
              <a:gd name="adj1" fmla="val -256104"/>
              <a:gd name="adj2" fmla="val -65673"/>
            </a:avLst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kumimoji="0" lang="ja-JP" altLang="en-US" sz="11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今夏の最大</a:t>
            </a:r>
            <a:endParaRPr kumimoji="0" lang="en-US" altLang="ja-JP" sz="1100" kern="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defRPr/>
            </a:pPr>
            <a:r>
              <a:rPr kumimoji="0" lang="ja-JP" altLang="en-US" sz="11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需要実績</a:t>
            </a:r>
            <a:endParaRPr kumimoji="0" lang="en-US" altLang="ja-JP" sz="1100" kern="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defRPr/>
            </a:pPr>
            <a:r>
              <a:rPr kumimoji="0" lang="en-US" altLang="ja-JP" sz="11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8/24</a:t>
            </a:r>
            <a:r>
              <a:rPr kumimoji="0" lang="ja-JP" altLang="en-US" sz="11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0" lang="ja-JP" altLang="en-US" sz="11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木</a:t>
            </a:r>
            <a:r>
              <a:rPr kumimoji="0" lang="ja-JP" altLang="en-US" sz="11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kumimoji="0" lang="en-US" altLang="ja-JP" sz="11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2,638</a:t>
            </a:r>
            <a:r>
              <a:rPr kumimoji="0" lang="ja-JP" altLang="en-US" sz="11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kumimoji="0" lang="en-US" altLang="ja-JP" sz="11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kW</a:t>
            </a:r>
          </a:p>
          <a:p>
            <a:pPr algn="ctr">
              <a:defRPr/>
            </a:pPr>
            <a:r>
              <a:rPr kumimoji="0" lang="ja-JP" altLang="en-US" sz="11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最高気温</a:t>
            </a:r>
            <a:r>
              <a:rPr kumimoji="0" lang="en-US" altLang="ja-JP" sz="11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35.0</a:t>
            </a:r>
            <a:r>
              <a:rPr kumimoji="0" lang="ja-JP" altLang="en-US" sz="11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 </a:t>
            </a:r>
            <a:endParaRPr kumimoji="0" lang="en-US" altLang="ja-JP" sz="1100" kern="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defRPr/>
            </a:pPr>
            <a:r>
              <a:rPr kumimoji="0" lang="ja-JP" altLang="en-US" sz="11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使用率</a:t>
            </a:r>
            <a:r>
              <a:rPr kumimoji="0" lang="en-US" altLang="ja-JP" sz="11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92</a:t>
            </a:r>
            <a:r>
              <a:rPr kumimoji="0" lang="ja-JP" altLang="en-US" sz="11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0" lang="en-US" altLang="ja-JP" sz="1100" kern="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Text Box 359"/>
          <p:cNvSpPr txBox="1">
            <a:spLocks noChangeArrowheads="1"/>
          </p:cNvSpPr>
          <p:nvPr/>
        </p:nvSpPr>
        <p:spPr bwMode="auto">
          <a:xfrm>
            <a:off x="5023793" y="3572688"/>
            <a:ext cx="850242" cy="43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8747" tIns="49373" rIns="98747" bIns="49373">
            <a:spAutoFit/>
          </a:bodyPr>
          <a:lstStyle>
            <a:lvl1pPr defTabSz="1382713">
              <a:spcBef>
                <a:spcPct val="20000"/>
              </a:spcBef>
              <a:buChar char="•"/>
              <a:defRPr kumimoji="1"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493713" indent="-433388" defTabSz="1382713">
              <a:spcBef>
                <a:spcPct val="20000"/>
              </a:spcBef>
              <a:buChar char="–"/>
              <a:defRPr kumimoji="1" sz="4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987425" indent="-346075" defTabSz="1382713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81138" indent="-346075" defTabSz="1382713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4850" indent="-344488" defTabSz="1382713">
              <a:spcBef>
                <a:spcPct val="20000"/>
              </a:spcBef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32050" indent="-344488" defTabSz="138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89250" indent="-344488" defTabSz="138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46450" indent="-344488" defTabSz="138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03650" indent="-344488" defTabSz="138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1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2,638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1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8/24(</a:t>
            </a:r>
            <a:r>
              <a:rPr lang="ja-JP" altLang="en-US" sz="11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木</a:t>
            </a:r>
            <a:r>
              <a:rPr lang="en-US" altLang="ja-JP" sz="11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en-US" altLang="ja-JP" sz="11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5" name="Oval 166"/>
          <p:cNvSpPr>
            <a:spLocks noChangeArrowheads="1"/>
          </p:cNvSpPr>
          <p:nvPr/>
        </p:nvSpPr>
        <p:spPr bwMode="auto">
          <a:xfrm>
            <a:off x="5593514" y="3971334"/>
            <a:ext cx="90805" cy="96043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75000"/>
              </a:sys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lang="ja-JP" altLang="en-US" sz="2800" kern="0">
              <a:solidFill>
                <a:srgbClr val="000000"/>
              </a:solidFill>
            </a:endParaRPr>
          </a:p>
        </p:txBody>
      </p:sp>
      <p:cxnSp>
        <p:nvCxnSpPr>
          <p:cNvPr id="87" name="直線コネクタ 86"/>
          <p:cNvCxnSpPr/>
          <p:nvPr/>
        </p:nvCxnSpPr>
        <p:spPr>
          <a:xfrm>
            <a:off x="6310080" y="3577208"/>
            <a:ext cx="2137065" cy="0"/>
          </a:xfrm>
          <a:prstGeom prst="line">
            <a:avLst/>
          </a:prstGeom>
          <a:noFill/>
          <a:ln w="28575" cap="flat" cmpd="sng" algn="ctr">
            <a:solidFill>
              <a:srgbClr val="F79646"/>
            </a:solidFill>
            <a:prstDash val="sysDot"/>
            <a:miter lim="800000"/>
          </a:ln>
          <a:effectLst/>
        </p:spPr>
      </p:cxnSp>
      <p:sp>
        <p:nvSpPr>
          <p:cNvPr id="88" name="AutoShape 104"/>
          <p:cNvSpPr>
            <a:spLocks noChangeArrowheads="1"/>
          </p:cNvSpPr>
          <p:nvPr/>
        </p:nvSpPr>
        <p:spPr bwMode="auto">
          <a:xfrm>
            <a:off x="7194430" y="3669329"/>
            <a:ext cx="1905893" cy="431800"/>
          </a:xfrm>
          <a:prstGeom prst="wedgeRectCallout">
            <a:avLst>
              <a:gd name="adj1" fmla="val -43556"/>
              <a:gd name="adj2" fmla="val 5956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[9</a:t>
            </a:r>
            <a:r>
              <a:rPr lang="ja-JP" altLang="en-US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 2,876</a:t>
            </a:r>
            <a:r>
              <a:rPr lang="ja-JP" altLang="en-US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kW</a:t>
            </a:r>
            <a:endParaRPr lang="ja-JP" altLang="en-US" sz="1200" dirty="0">
              <a:solidFill>
                <a:srgbClr val="F7964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601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3"/>
          <p:cNvSpPr>
            <a:spLocks noChangeArrowheads="1"/>
          </p:cNvSpPr>
          <p:nvPr/>
        </p:nvSpPr>
        <p:spPr bwMode="auto">
          <a:xfrm flipV="1">
            <a:off x="0" y="400472"/>
            <a:ext cx="9906000" cy="76200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0070C0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9077422" y="78312"/>
            <a:ext cx="760012" cy="289693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endParaRPr lang="ja-JP" altLang="en-US" sz="1600" b="1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4352" y="548680"/>
            <a:ext cx="9773081" cy="1132651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ts val="2200"/>
              </a:lnSpc>
              <a:defRPr/>
            </a:pPr>
            <a:r>
              <a:rPr kumimoji="0" lang="ja-JP" altLang="en-US" sz="17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＜今冬の電力需給情況</a:t>
            </a:r>
            <a:r>
              <a:rPr kumimoji="0" lang="en-US" altLang="ja-JP" sz="17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(12/1</a:t>
            </a:r>
            <a:r>
              <a:rPr kumimoji="0" lang="ja-JP" altLang="en-US" sz="17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kumimoji="0" lang="en-US" altLang="ja-JP" sz="17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3/7</a:t>
            </a:r>
            <a:r>
              <a:rPr kumimoji="0" lang="ja-JP" altLang="en-US" sz="17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断面＞</a:t>
            </a:r>
            <a:endParaRPr kumimoji="0" lang="en-US" altLang="ja-JP" sz="17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200"/>
              </a:lnSpc>
              <a:defRPr/>
            </a:pPr>
            <a:r>
              <a:rPr kumimoji="0" lang="ja-JP" altLang="en-US" sz="17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期間を通じて、平年より</a:t>
            </a:r>
            <a:r>
              <a:rPr kumimoji="0" lang="en-US" altLang="ja-JP" sz="17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0.9</a:t>
            </a:r>
            <a:r>
              <a:rPr kumimoji="0" lang="ja-JP" altLang="en-US" sz="17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度低く推移した。</a:t>
            </a:r>
            <a:endParaRPr kumimoji="0" lang="en-US" altLang="ja-JP" sz="1700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68288" indent="-268288" fontAlgn="base" latinLnBrk="1">
              <a:spcBef>
                <a:spcPct val="0"/>
              </a:spcBef>
              <a:spcAft>
                <a:spcPct val="0"/>
              </a:spcAft>
            </a:pPr>
            <a:r>
              <a:rPr lang="ja-JP" altLang="en-US" sz="17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一方で、</a:t>
            </a:r>
            <a:r>
              <a:rPr lang="ja-JP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１月</a:t>
            </a:r>
            <a:r>
              <a:rPr lang="ja-JP" altLang="ja-JP" sz="17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下旬の気象状況は、平年</a:t>
            </a:r>
            <a:r>
              <a:rPr lang="ja-JP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</a:t>
            </a:r>
            <a:r>
              <a:rPr lang="en-US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</a:t>
            </a:r>
            <a:r>
              <a:rPr lang="ja-JP" altLang="ja-JP" sz="17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程度低く推移</a:t>
            </a:r>
            <a:r>
              <a:rPr lang="ja-JP" altLang="ja-JP" sz="17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lang="ja-JP" altLang="ja-JP" sz="17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7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</a:t>
            </a:r>
            <a:r>
              <a:rPr lang="ja-JP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ja-JP" altLang="ja-JP" sz="17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に関西エリアの今冬</a:t>
            </a:r>
            <a:r>
              <a:rPr lang="ja-JP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最大電力</a:t>
            </a:r>
            <a:r>
              <a:rPr lang="en-US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17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</a:t>
            </a:r>
            <a:r>
              <a:rPr lang="en-US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560</a:t>
            </a:r>
            <a:r>
              <a:rPr lang="ja-JP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ja-JP" altLang="ja-JP" sz="17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ｋＷを記録</a:t>
            </a:r>
            <a:r>
              <a:rPr lang="ja-JP" altLang="ja-JP" sz="17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した。（</a:t>
            </a:r>
            <a:r>
              <a:rPr lang="ja-JP" altLang="ja-JP" sz="1700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でん</a:t>
            </a:r>
            <a:r>
              <a:rPr lang="ja-JP" altLang="ja-JP" sz="1700" u="sng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</a:t>
            </a:r>
            <a:r>
              <a:rPr lang="ja-JP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使用率</a:t>
            </a:r>
            <a:r>
              <a:rPr lang="en-US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92</a:t>
            </a:r>
            <a:r>
              <a:rPr lang="ja-JP" altLang="ja-JP" sz="17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r>
              <a:rPr lang="ja-JP" altLang="ja-JP" sz="17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4458751" y="2209547"/>
            <a:ext cx="1223820" cy="324819"/>
          </a:xfrm>
          <a:prstGeom prst="rect">
            <a:avLst/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0" lang="ja-JP" altLang="en-US" sz="1400" kern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想定供給力</a:t>
            </a:r>
            <a:r>
              <a:rPr kumimoji="0" lang="en-US" altLang="ja-JP" sz="1000" kern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endParaRPr kumimoji="0" lang="ja-JP" altLang="en-US" kern="0" dirty="0" smtClea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30428" y="7114"/>
            <a:ext cx="6279652" cy="442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H29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年度の関西エリアにおける電力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需給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状況（冬季）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8" name="グラフ 47"/>
          <p:cNvGraphicFramePr>
            <a:graphicFrameLocks/>
          </p:cNvGraphicFramePr>
          <p:nvPr>
            <p:extLst/>
          </p:nvPr>
        </p:nvGraphicFramePr>
        <p:xfrm>
          <a:off x="612389" y="2564904"/>
          <a:ext cx="9093638" cy="39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正方形/長方形 2"/>
          <p:cNvSpPr/>
          <p:nvPr/>
        </p:nvSpPr>
        <p:spPr bwMode="auto">
          <a:xfrm>
            <a:off x="394544" y="2415840"/>
            <a:ext cx="678272" cy="395372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82563" indent="-182563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ja-JP" altLang="en-US" sz="1400" smtClean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2" name="四角形吹き出し 51"/>
          <p:cNvSpPr/>
          <p:nvPr/>
        </p:nvSpPr>
        <p:spPr bwMode="auto">
          <a:xfrm>
            <a:off x="7433420" y="3668827"/>
            <a:ext cx="1689776" cy="720188"/>
          </a:xfrm>
          <a:prstGeom prst="wedgeRectCallout">
            <a:avLst>
              <a:gd name="adj1" fmla="val -203854"/>
              <a:gd name="adj2" fmla="val -20374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今冬</a:t>
            </a:r>
            <a:r>
              <a:rPr lang="ja-JP" altLang="en-US" sz="1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の最大需要実績</a:t>
            </a:r>
            <a:endParaRPr lang="en-US" altLang="ja-JP" sz="11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1/24</a:t>
            </a:r>
            <a:r>
              <a:rPr lang="ja-JP" altLang="en-US" sz="1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</a:t>
            </a:r>
            <a:r>
              <a:rPr lang="ja-JP" altLang="en-US" sz="1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en-US" altLang="ja-JP" sz="1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2,560</a:t>
            </a:r>
            <a:r>
              <a:rPr lang="ja-JP" altLang="en-US" sz="1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en-US" altLang="ja-JP" sz="1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最低</a:t>
            </a:r>
            <a:r>
              <a:rPr lang="ja-JP" altLang="en-US" sz="1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気温</a:t>
            </a:r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▲</a:t>
            </a:r>
            <a:r>
              <a:rPr lang="en-US" altLang="ja-JP" sz="1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 sz="1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</a:t>
            </a:r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1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使用率</a:t>
            </a:r>
            <a:r>
              <a:rPr lang="en-US" altLang="ja-JP" sz="1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92</a:t>
            </a:r>
            <a:r>
              <a:rPr lang="ja-JP" altLang="en-US" sz="1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1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5" name="Oval 166"/>
          <p:cNvSpPr>
            <a:spLocks noChangeArrowheads="1"/>
          </p:cNvSpPr>
          <p:nvPr/>
        </p:nvSpPr>
        <p:spPr bwMode="auto">
          <a:xfrm>
            <a:off x="4732213" y="3806917"/>
            <a:ext cx="90805" cy="960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16" name="Text Box 359"/>
          <p:cNvSpPr txBox="1">
            <a:spLocks noChangeArrowheads="1"/>
          </p:cNvSpPr>
          <p:nvPr/>
        </p:nvSpPr>
        <p:spPr bwMode="auto">
          <a:xfrm>
            <a:off x="4391644" y="3406424"/>
            <a:ext cx="789328" cy="41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8747" tIns="49373" rIns="98747" bIns="49373">
            <a:spAutoFit/>
          </a:bodyPr>
          <a:lstStyle>
            <a:lvl1pPr defTabSz="1382713">
              <a:spcBef>
                <a:spcPct val="20000"/>
              </a:spcBef>
              <a:buChar char="•"/>
              <a:defRPr kumimoji="1"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493713" indent="-433388" defTabSz="1382713">
              <a:spcBef>
                <a:spcPct val="20000"/>
              </a:spcBef>
              <a:buChar char="–"/>
              <a:defRPr kumimoji="1" sz="4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987425" indent="-346075" defTabSz="1382713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81138" indent="-346075" defTabSz="1382713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4850" indent="-344488" defTabSz="1382713">
              <a:spcBef>
                <a:spcPct val="20000"/>
              </a:spcBef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32050" indent="-344488" defTabSz="138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89250" indent="-344488" defTabSz="138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46450" indent="-344488" defTabSz="138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03650" indent="-344488" defTabSz="138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05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2,560</a:t>
            </a:r>
            <a:endParaRPr lang="en-US" altLang="ja-JP" sz="105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0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1/24(</a:t>
            </a:r>
            <a:r>
              <a:rPr lang="ja-JP" altLang="en-US" sz="1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</a:t>
            </a:r>
            <a:r>
              <a:rPr lang="en-US" altLang="ja-JP" sz="10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</p:txBody>
      </p:sp>
      <p:sp>
        <p:nvSpPr>
          <p:cNvPr id="127" name="AutoShape 104"/>
          <p:cNvSpPr>
            <a:spLocks noChangeArrowheads="1"/>
          </p:cNvSpPr>
          <p:nvPr/>
        </p:nvSpPr>
        <p:spPr bwMode="auto">
          <a:xfrm>
            <a:off x="1226968" y="3266291"/>
            <a:ext cx="1770663" cy="431800"/>
          </a:xfrm>
          <a:prstGeom prst="wedgeRectCallout">
            <a:avLst>
              <a:gd name="adj1" fmla="val -43556"/>
              <a:gd name="adj2" fmla="val 5956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[12</a:t>
            </a:r>
            <a:r>
              <a:rPr lang="ja-JP" altLang="en-US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200" dirty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 </a:t>
            </a: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2,740</a:t>
            </a:r>
            <a:r>
              <a:rPr lang="ja-JP" altLang="en-US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kW</a:t>
            </a:r>
            <a:endParaRPr lang="ja-JP" altLang="en-US" sz="1200" dirty="0">
              <a:solidFill>
                <a:srgbClr val="F7964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8" name="AutoShape 104"/>
          <p:cNvSpPr>
            <a:spLocks noChangeArrowheads="1"/>
          </p:cNvSpPr>
          <p:nvPr/>
        </p:nvSpPr>
        <p:spPr bwMode="auto">
          <a:xfrm>
            <a:off x="3160918" y="2610263"/>
            <a:ext cx="1905893" cy="431800"/>
          </a:xfrm>
          <a:prstGeom prst="wedgeRectCallout">
            <a:avLst>
              <a:gd name="adj1" fmla="val -43556"/>
              <a:gd name="adj2" fmla="val 5956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[1</a:t>
            </a:r>
            <a:r>
              <a:rPr lang="ja-JP" altLang="en-US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 2,842</a:t>
            </a:r>
            <a:r>
              <a:rPr lang="ja-JP" altLang="en-US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kW</a:t>
            </a:r>
            <a:endParaRPr lang="ja-JP" altLang="en-US" sz="1200" dirty="0">
              <a:solidFill>
                <a:srgbClr val="F7964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30" name="直線コネクタ 129"/>
          <p:cNvCxnSpPr/>
          <p:nvPr/>
        </p:nvCxnSpPr>
        <p:spPr>
          <a:xfrm>
            <a:off x="1226968" y="3589065"/>
            <a:ext cx="1916857" cy="0"/>
          </a:xfrm>
          <a:prstGeom prst="line">
            <a:avLst/>
          </a:prstGeom>
          <a:noFill/>
          <a:ln w="28575" cap="flat" cmpd="sng" algn="ctr">
            <a:solidFill>
              <a:srgbClr val="F79646"/>
            </a:solidFill>
            <a:prstDash val="sysDot"/>
            <a:miter lim="800000"/>
          </a:ln>
          <a:effectLst/>
        </p:spPr>
      </p:cxnSp>
      <p:sp>
        <p:nvSpPr>
          <p:cNvPr id="132" name="AutoShape 104"/>
          <p:cNvSpPr>
            <a:spLocks noChangeArrowheads="1"/>
          </p:cNvSpPr>
          <p:nvPr/>
        </p:nvSpPr>
        <p:spPr bwMode="auto">
          <a:xfrm>
            <a:off x="5149627" y="2542816"/>
            <a:ext cx="1905893" cy="431800"/>
          </a:xfrm>
          <a:prstGeom prst="wedgeRectCallout">
            <a:avLst>
              <a:gd name="adj1" fmla="val -43556"/>
              <a:gd name="adj2" fmla="val 5956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[2</a:t>
            </a:r>
            <a:r>
              <a:rPr lang="ja-JP" altLang="en-US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 2,827</a:t>
            </a:r>
            <a:r>
              <a:rPr lang="ja-JP" altLang="en-US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kW</a:t>
            </a:r>
            <a:endParaRPr lang="ja-JP" altLang="en-US" sz="1200" dirty="0">
              <a:solidFill>
                <a:srgbClr val="F7964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33" name="直線コネクタ 132"/>
          <p:cNvCxnSpPr/>
          <p:nvPr/>
        </p:nvCxnSpPr>
        <p:spPr>
          <a:xfrm>
            <a:off x="3098197" y="3325511"/>
            <a:ext cx="2117981" cy="5319"/>
          </a:xfrm>
          <a:prstGeom prst="line">
            <a:avLst/>
          </a:prstGeom>
          <a:noFill/>
          <a:ln w="28575" cap="flat" cmpd="sng" algn="ctr">
            <a:solidFill>
              <a:srgbClr val="F79646"/>
            </a:solidFill>
            <a:prstDash val="sysDot"/>
            <a:miter lim="800000"/>
          </a:ln>
          <a:effectLst/>
        </p:spPr>
      </p:cxnSp>
      <p:cxnSp>
        <p:nvCxnSpPr>
          <p:cNvPr id="134" name="直線コネクタ 133"/>
          <p:cNvCxnSpPr/>
          <p:nvPr/>
        </p:nvCxnSpPr>
        <p:spPr>
          <a:xfrm>
            <a:off x="5196770" y="3375795"/>
            <a:ext cx="1916857" cy="0"/>
          </a:xfrm>
          <a:prstGeom prst="line">
            <a:avLst/>
          </a:prstGeom>
          <a:noFill/>
          <a:ln w="28575" cap="flat" cmpd="sng" algn="ctr">
            <a:solidFill>
              <a:srgbClr val="F79646"/>
            </a:solidFill>
            <a:prstDash val="sysDot"/>
            <a:miter lim="800000"/>
          </a:ln>
          <a:effectLst/>
        </p:spPr>
      </p:cxnSp>
      <p:cxnSp>
        <p:nvCxnSpPr>
          <p:cNvPr id="135" name="直線コネクタ 134"/>
          <p:cNvCxnSpPr/>
          <p:nvPr/>
        </p:nvCxnSpPr>
        <p:spPr>
          <a:xfrm>
            <a:off x="7125321" y="3611018"/>
            <a:ext cx="1916857" cy="0"/>
          </a:xfrm>
          <a:prstGeom prst="line">
            <a:avLst/>
          </a:prstGeom>
          <a:noFill/>
          <a:ln w="28575" cap="flat" cmpd="sng" algn="ctr">
            <a:solidFill>
              <a:srgbClr val="F79646"/>
            </a:solidFill>
            <a:prstDash val="sysDot"/>
            <a:miter lim="800000"/>
          </a:ln>
          <a:effectLst/>
        </p:spPr>
      </p:cxnSp>
      <p:sp>
        <p:nvSpPr>
          <p:cNvPr id="136" name="AutoShape 104"/>
          <p:cNvSpPr>
            <a:spLocks noChangeArrowheads="1"/>
          </p:cNvSpPr>
          <p:nvPr/>
        </p:nvSpPr>
        <p:spPr bwMode="auto">
          <a:xfrm>
            <a:off x="7189090" y="3252511"/>
            <a:ext cx="1905893" cy="431800"/>
          </a:xfrm>
          <a:prstGeom prst="wedgeRectCallout">
            <a:avLst>
              <a:gd name="adj1" fmla="val -43556"/>
              <a:gd name="adj2" fmla="val 5956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[3</a:t>
            </a:r>
            <a:r>
              <a:rPr lang="ja-JP" altLang="en-US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 2,750</a:t>
            </a:r>
            <a:r>
              <a:rPr lang="ja-JP" altLang="en-US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en-US" altLang="ja-JP" sz="1200" dirty="0" smtClean="0">
                <a:solidFill>
                  <a:srgbClr val="F7964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kW</a:t>
            </a:r>
            <a:endParaRPr lang="ja-JP" altLang="en-US" sz="1200" dirty="0">
              <a:solidFill>
                <a:srgbClr val="F7964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37" name="直線矢印コネクタ 136"/>
          <p:cNvCxnSpPr>
            <a:stCxn id="138" idx="1"/>
          </p:cNvCxnSpPr>
          <p:nvPr/>
        </p:nvCxnSpPr>
        <p:spPr>
          <a:xfrm flipH="1">
            <a:off x="6682407" y="2602027"/>
            <a:ext cx="1071690" cy="564088"/>
          </a:xfrm>
          <a:prstGeom prst="straightConnector1">
            <a:avLst/>
          </a:prstGeom>
          <a:noFill/>
          <a:ln w="6350" cap="flat" cmpd="sng" algn="ctr">
            <a:solidFill>
              <a:srgbClr val="0000CC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8" name="正方形/長方形 137"/>
          <p:cNvSpPr/>
          <p:nvPr/>
        </p:nvSpPr>
        <p:spPr>
          <a:xfrm>
            <a:off x="7754097" y="2443487"/>
            <a:ext cx="1229109" cy="317080"/>
          </a:xfrm>
          <a:prstGeom prst="rect">
            <a:avLst/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kumimoji="0" lang="ja-JP" altLang="en-US" sz="1400" kern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でん</a:t>
            </a:r>
            <a:r>
              <a:rPr kumimoji="0" lang="ja-JP" altLang="en-US" sz="1400" kern="0" dirty="0" err="1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</a:t>
            </a:r>
            <a:r>
              <a:rPr kumimoji="0" lang="ja-JP" altLang="en-US" sz="1400" kern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使用率</a:t>
            </a: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3"/>
          <a:srcRect l="442" t="-645" r="93548" b="645"/>
          <a:stretch/>
        </p:blipFill>
        <p:spPr>
          <a:xfrm>
            <a:off x="331533" y="2564904"/>
            <a:ext cx="517683" cy="4049928"/>
          </a:xfrm>
          <a:prstGeom prst="rect">
            <a:avLst/>
          </a:prstGeom>
        </p:spPr>
      </p:pic>
      <p:sp>
        <p:nvSpPr>
          <p:cNvPr id="63" name="Text Box 124"/>
          <p:cNvSpPr txBox="1">
            <a:spLocks noChangeArrowheads="1"/>
          </p:cNvSpPr>
          <p:nvPr/>
        </p:nvSpPr>
        <p:spPr bwMode="auto">
          <a:xfrm>
            <a:off x="237807" y="2388400"/>
            <a:ext cx="638645" cy="2535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8747" tIns="49373" rIns="98747" bIns="49373">
            <a:spAutoFit/>
          </a:bodyPr>
          <a:lstStyle>
            <a:lvl1pPr defTabSz="1382713">
              <a:spcBef>
                <a:spcPct val="20000"/>
              </a:spcBef>
              <a:buChar char="•"/>
              <a:defRPr kumimoji="1"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493713" indent="-433388" defTabSz="1382713">
              <a:spcBef>
                <a:spcPct val="20000"/>
              </a:spcBef>
              <a:buChar char="–"/>
              <a:defRPr kumimoji="1" sz="4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987425" indent="-346075" defTabSz="1382713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481138" indent="-346075" defTabSz="1382713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4850" indent="-344488" defTabSz="1382713">
              <a:spcBef>
                <a:spcPct val="20000"/>
              </a:spcBef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32050" indent="-344488" defTabSz="138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89250" indent="-344488" defTabSz="138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46450" indent="-344488" defTabSz="138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03650" indent="-344488" defTabSz="1382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en-US" altLang="ja-JP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kW)</a:t>
            </a:r>
          </a:p>
        </p:txBody>
      </p:sp>
      <p:sp>
        <p:nvSpPr>
          <p:cNvPr id="25" name="テキスト ボックス 1"/>
          <p:cNvSpPr txBox="1">
            <a:spLocks noChangeArrowheads="1"/>
          </p:cNvSpPr>
          <p:nvPr/>
        </p:nvSpPr>
        <p:spPr bwMode="auto">
          <a:xfrm>
            <a:off x="6155198" y="2205364"/>
            <a:ext cx="32531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広域機関が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取りまとめた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H29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年度供給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計画ベース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(H3)</a:t>
            </a:r>
            <a:endParaRPr lang="ja-JP" altLang="en-US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02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AutoShape 3"/>
          <p:cNvSpPr>
            <a:spLocks noChangeArrowheads="1"/>
          </p:cNvSpPr>
          <p:nvPr/>
        </p:nvSpPr>
        <p:spPr bwMode="auto">
          <a:xfrm>
            <a:off x="227575" y="658788"/>
            <a:ext cx="9478400" cy="11947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36000" rIns="72000" bIns="36000" anchor="ctr"/>
          <a:lstStyle>
            <a:lvl1pPr marL="274638" indent="-274638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2865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5000"/>
              </a:spcBef>
              <a:buFont typeface="Meiryo UI" panose="020B0604030504040204" pitchFamily="50" charset="-128"/>
              <a:buChar char="○"/>
            </a:pP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新規制基</a:t>
            </a:r>
            <a:r>
              <a:rPr lang="ja-JP" altLang="en-US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準適合性に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係る審査を</a:t>
            </a:r>
            <a:r>
              <a:rPr lang="en-US" altLang="ja-JP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</a:t>
            </a:r>
            <a:r>
              <a:rPr lang="ja-JP" altLang="en-US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PWR:4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</a:t>
            </a:r>
            <a:r>
              <a:rPr lang="ja-JP" altLang="en-US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BWR:10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基）が実施中</a:t>
            </a:r>
            <a:endParaRPr lang="en-US" altLang="ja-JP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ct val="5000"/>
              </a:spcBef>
              <a:buFont typeface="Meiryo UI" panose="020B0604030504040204" pitchFamily="50" charset="-128"/>
              <a:buChar char="○"/>
            </a:pPr>
            <a:r>
              <a:rPr lang="en-US" altLang="ja-JP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基（</a:t>
            </a:r>
            <a:r>
              <a:rPr lang="en-US" altLang="ja-JP" spc="-92" dirty="0" err="1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PWR</a:t>
            </a:r>
            <a:r>
              <a:rPr lang="en-US" altLang="ja-JP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12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</a:t>
            </a:r>
            <a:r>
              <a:rPr lang="ja-JP" altLang="en-US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川内</a:t>
            </a:r>
            <a:r>
              <a:rPr lang="en-US" altLang="ja-JP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1､2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号機、高浜</a:t>
            </a:r>
            <a:r>
              <a:rPr lang="en-US" altLang="ja-JP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3､4</a:t>
            </a:r>
            <a:r>
              <a:rPr lang="ja-JP" altLang="en-US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号機、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伊方</a:t>
            </a:r>
            <a:r>
              <a:rPr lang="en-US" altLang="ja-JP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号機、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高浜</a:t>
            </a:r>
            <a:r>
              <a:rPr lang="en-US" altLang="ja-JP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1､2</a:t>
            </a:r>
            <a:r>
              <a:rPr lang="ja-JP" altLang="en-US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号機、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美浜</a:t>
            </a:r>
            <a:r>
              <a:rPr lang="en-US" altLang="ja-JP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号機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spcBef>
                <a:spcPct val="5000"/>
              </a:spcBef>
            </a:pPr>
            <a:r>
              <a:rPr lang="ja-JP" altLang="en-US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大飯</a:t>
            </a:r>
            <a:r>
              <a:rPr lang="en-US" altLang="ja-JP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3,4</a:t>
            </a:r>
            <a:r>
              <a:rPr lang="ja-JP" altLang="en-US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号機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、玄海</a:t>
            </a:r>
            <a:r>
              <a:rPr lang="en-US" altLang="ja-JP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3,4</a:t>
            </a:r>
            <a:r>
              <a:rPr lang="ja-JP" altLang="en-US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号機）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が審査完了</a:t>
            </a:r>
            <a:endParaRPr lang="en-US" altLang="ja-JP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2" name="Picture 4" descr="Japan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562" y="1924770"/>
            <a:ext cx="46767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060699" y="2718520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343274" y="4058370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4321050" y="3264621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4214687" y="4290145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4209924" y="4372695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4113087" y="4687020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444749" y="5168032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3584449" y="4353645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087562" y="4434607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2914524" y="4820370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2893887" y="4856882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2843087" y="4877520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2771649" y="4882282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2085849" y="4910857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1950912" y="5499820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1274637" y="5536332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1390524" y="5980832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04762" y="2415307"/>
            <a:ext cx="2601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柏崎刈羽 </a:t>
            </a:r>
            <a:r>
              <a:rPr lang="ja-JP" altLang="en-US" sz="1600" dirty="0">
                <a:solidFill>
                  <a:srgbClr val="FF3300"/>
                </a:solidFill>
                <a:latin typeface="ＭＳ Ｐゴシック" charset="-128"/>
              </a:rPr>
              <a:t>➊➋➌➍➎➏➐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2960762" y="1921595"/>
            <a:ext cx="1200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泊 </a:t>
            </a:r>
            <a:r>
              <a:rPr lang="ja-JP" altLang="en-US" sz="1600" dirty="0" smtClean="0">
                <a:solidFill>
                  <a:srgbClr val="333399"/>
                </a:solidFill>
                <a:latin typeface="ＭＳ Ｐゴシック" charset="-128"/>
              </a:rPr>
              <a:t>➊➋➌</a:t>
            </a:r>
            <a:endParaRPr lang="ja-JP" altLang="en-US" sz="1600" dirty="0">
              <a:solidFill>
                <a:srgbClr val="333399"/>
              </a:solidFill>
              <a:latin typeface="ＭＳ Ｐゴシック" charset="-128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4576641" y="3295772"/>
            <a:ext cx="14160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srgbClr val="000000"/>
                </a:solidFill>
                <a:latin typeface="ＭＳ Ｐゴシック" charset="-128"/>
              </a:rPr>
              <a:t>東通</a:t>
            </a:r>
            <a:r>
              <a:rPr lang="en-US" altLang="ja-JP" sz="1600" dirty="0" smtClean="0">
                <a:solidFill>
                  <a:srgbClr val="000000"/>
                </a:solidFill>
                <a:latin typeface="ＭＳ Ｐゴシック" charset="-128"/>
              </a:rPr>
              <a:t>(</a:t>
            </a:r>
            <a:r>
              <a:rPr lang="ja-JP" altLang="en-US" sz="1600" dirty="0" smtClean="0">
                <a:solidFill>
                  <a:srgbClr val="000000"/>
                </a:solidFill>
                <a:latin typeface="ＭＳ Ｐゴシック" charset="-128"/>
              </a:rPr>
              <a:t>東北</a:t>
            </a:r>
            <a:r>
              <a:rPr lang="en-US" altLang="ja-JP" sz="1600" dirty="0" smtClean="0">
                <a:solidFill>
                  <a:srgbClr val="000000"/>
                </a:solidFill>
                <a:latin typeface="ＭＳ Ｐゴシック" charset="-128"/>
              </a:rPr>
              <a:t>)</a:t>
            </a:r>
            <a:r>
              <a:rPr lang="ja-JP" altLang="en-US" sz="1600" dirty="0" smtClean="0">
                <a:solidFill>
                  <a:srgbClr val="000000"/>
                </a:solidFill>
                <a:latin typeface="ＭＳ Ｐゴシック" charset="-128"/>
              </a:rPr>
              <a:t> </a:t>
            </a:r>
            <a:r>
              <a:rPr lang="ja-JP" altLang="en-US" sz="1600" dirty="0">
                <a:solidFill>
                  <a:srgbClr val="FF3300"/>
                </a:solidFill>
                <a:latin typeface="ＭＳ Ｐゴシック" charset="-128"/>
              </a:rPr>
              <a:t>➊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4605445" y="3935060"/>
            <a:ext cx="1543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女川 </a:t>
            </a:r>
            <a:r>
              <a:rPr lang="ja-JP" altLang="en-US" sz="1600" dirty="0">
                <a:solidFill>
                  <a:srgbClr val="FF3300"/>
                </a:solidFill>
                <a:latin typeface="ＭＳ Ｐゴシック" charset="-128"/>
              </a:rPr>
              <a:t>➊➋➌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4545079" y="4200452"/>
            <a:ext cx="1601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福島第一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ＭＳ Ｐゴシック" charset="-128"/>
              </a:rPr>
              <a:t>①②③④</a:t>
            </a: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⑤⑥</a:t>
            </a:r>
            <a:endParaRPr lang="en-US" altLang="ja-JP" sz="1600" dirty="0">
              <a:solidFill>
                <a:srgbClr val="FF3300"/>
              </a:solidFill>
              <a:latin typeface="ＭＳ Ｐゴシック" charset="-128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4406775" y="4731651"/>
            <a:ext cx="1006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福島第二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FF3300"/>
                </a:solidFill>
                <a:latin typeface="ＭＳ Ｐゴシック" charset="-128"/>
              </a:rPr>
              <a:t>➊➋➌➍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4400424" y="5318845"/>
            <a:ext cx="1290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東海第二 </a:t>
            </a:r>
            <a:r>
              <a:rPr lang="ja-JP" altLang="en-US" sz="1600" dirty="0">
                <a:solidFill>
                  <a:srgbClr val="FF3300"/>
                </a:solidFill>
                <a:latin typeface="ＭＳ Ｐゴシック" charset="-128"/>
              </a:rPr>
              <a:t>●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2958974" y="5590307"/>
            <a:ext cx="156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>
                <a:solidFill>
                  <a:srgbClr val="000000"/>
                </a:solidFill>
                <a:latin typeface="ＭＳ Ｐゴシック" charset="-128"/>
              </a:rPr>
              <a:t>浜岡 </a:t>
            </a:r>
            <a:r>
              <a:rPr lang="ja-JP" altLang="en-US" sz="1600">
                <a:solidFill>
                  <a:srgbClr val="FF3300"/>
                </a:solidFill>
                <a:latin typeface="ＭＳ Ｐゴシック" charset="-128"/>
              </a:rPr>
              <a:t>➌➍➎</a:t>
            </a: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2077912" y="5893520"/>
            <a:ext cx="1282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伊方 </a:t>
            </a:r>
            <a:r>
              <a:rPr lang="en-US" altLang="ja-JP" sz="1600" dirty="0" smtClean="0">
                <a:solidFill>
                  <a:srgbClr val="000000"/>
                </a:solidFill>
                <a:latin typeface="ＭＳ Ｐゴシック" charset="-128"/>
              </a:rPr>
              <a:t>①</a:t>
            </a:r>
            <a:r>
              <a:rPr lang="ja-JP" altLang="en-US" sz="1600" dirty="0" smtClean="0">
                <a:solidFill>
                  <a:srgbClr val="333399"/>
                </a:solidFill>
                <a:latin typeface="ＭＳ Ｐゴシック" charset="-128"/>
              </a:rPr>
              <a:t>➋</a:t>
            </a:r>
            <a:r>
              <a:rPr lang="ja-JP" altLang="en-US" sz="1600" dirty="0">
                <a:solidFill>
                  <a:srgbClr val="333399"/>
                </a:solidFill>
                <a:latin typeface="ＭＳ Ｐゴシック" charset="-128"/>
              </a:rPr>
              <a:t>➌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48429" y="6079627"/>
            <a:ext cx="1211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川内</a:t>
            </a:r>
            <a:r>
              <a:rPr lang="ja-JP" altLang="en-US" sz="1600" dirty="0">
                <a:solidFill>
                  <a:srgbClr val="FF3300"/>
                </a:solidFill>
                <a:latin typeface="ＭＳ Ｐゴシック" charset="-128"/>
              </a:rPr>
              <a:t> </a:t>
            </a:r>
            <a:r>
              <a:rPr lang="ja-JP" altLang="en-US" sz="1600" dirty="0">
                <a:solidFill>
                  <a:srgbClr val="333399"/>
                </a:solidFill>
                <a:latin typeface="ＭＳ Ｐゴシック" charset="-128"/>
              </a:rPr>
              <a:t>➊➋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1842962" y="2783607"/>
            <a:ext cx="1081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志賀 </a:t>
            </a:r>
            <a:r>
              <a:rPr lang="ja-JP" altLang="en-US" sz="1600" dirty="0">
                <a:solidFill>
                  <a:srgbClr val="FF3300"/>
                </a:solidFill>
                <a:latin typeface="ＭＳ Ｐゴシック" charset="-128"/>
              </a:rPr>
              <a:t>➊➋</a:t>
            </a:r>
          </a:p>
        </p:txBody>
      </p: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1319087" y="3156670"/>
            <a:ext cx="1263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敦賀 </a:t>
            </a:r>
            <a:r>
              <a:rPr lang="ja-JP" altLang="en-US" sz="1600" dirty="0">
                <a:solidFill>
                  <a:prstClr val="black"/>
                </a:solidFill>
                <a:latin typeface="ＭＳ Ｐゴシック" charset="-128"/>
              </a:rPr>
              <a:t>①</a:t>
            </a:r>
            <a:r>
              <a:rPr lang="ja-JP" altLang="en-US" sz="1600" dirty="0" smtClean="0">
                <a:solidFill>
                  <a:srgbClr val="333399"/>
                </a:solidFill>
                <a:latin typeface="ＭＳ Ｐゴシック" charset="-128"/>
              </a:rPr>
              <a:t>➋</a:t>
            </a:r>
            <a:endParaRPr lang="ja-JP" altLang="en-US" sz="1600" dirty="0">
              <a:solidFill>
                <a:srgbClr val="333399"/>
              </a:solidFill>
              <a:latin typeface="ＭＳ Ｐゴシック" charset="-128"/>
            </a:endParaRPr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1107949" y="3490045"/>
            <a:ext cx="1458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美浜</a:t>
            </a:r>
            <a:r>
              <a:rPr lang="ja-JP" altLang="en-US" sz="1600" b="1" dirty="0">
                <a:solidFill>
                  <a:srgbClr val="000000"/>
                </a:solidFill>
                <a:latin typeface="ＭＳ Ｐゴシック" charset="-128"/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  <a:latin typeface="ＭＳ Ｐゴシック" charset="-128"/>
              </a:rPr>
              <a:t>①</a:t>
            </a:r>
            <a:r>
              <a:rPr lang="ja-JP" altLang="en-US" sz="1600" dirty="0">
                <a:solidFill>
                  <a:prstClr val="black"/>
                </a:solidFill>
                <a:latin typeface="ＭＳ Ｐゴシック" charset="-128"/>
              </a:rPr>
              <a:t>②</a:t>
            </a:r>
            <a:r>
              <a:rPr lang="ja-JP" altLang="en-US" sz="1600" b="1" dirty="0" smtClean="0">
                <a:solidFill>
                  <a:srgbClr val="333399"/>
                </a:solidFill>
                <a:latin typeface="ＭＳ Ｐゴシック" charset="-128"/>
              </a:rPr>
              <a:t>➌</a:t>
            </a:r>
            <a:endParaRPr lang="ja-JP" altLang="en-US" sz="1600" b="1" dirty="0">
              <a:solidFill>
                <a:srgbClr val="333399"/>
              </a:solidFill>
              <a:latin typeface="ＭＳ Ｐゴシック" charset="-128"/>
            </a:endParaRP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782511" y="4166320"/>
            <a:ext cx="179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高浜</a:t>
            </a:r>
            <a:r>
              <a:rPr lang="ja-JP" altLang="en-US" sz="1600" b="1" dirty="0">
                <a:solidFill>
                  <a:srgbClr val="000000"/>
                </a:solidFill>
                <a:latin typeface="ＭＳ Ｐゴシック" charset="-128"/>
              </a:rPr>
              <a:t> </a:t>
            </a:r>
            <a:r>
              <a:rPr lang="ja-JP" altLang="en-US" sz="1600" b="1" dirty="0">
                <a:solidFill>
                  <a:srgbClr val="333399"/>
                </a:solidFill>
                <a:latin typeface="ＭＳ Ｐゴシック" charset="-128"/>
              </a:rPr>
              <a:t>➊➋➌➍</a:t>
            </a: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1102845" y="3810720"/>
            <a:ext cx="14798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大飯</a:t>
            </a:r>
            <a:r>
              <a:rPr lang="ja-JP" altLang="en-US" sz="1600" b="1" dirty="0">
                <a:solidFill>
                  <a:srgbClr val="000000"/>
                </a:solidFill>
                <a:latin typeface="ＭＳ Ｐゴシック" charset="-128"/>
              </a:rPr>
              <a:t> </a:t>
            </a:r>
            <a:r>
              <a:rPr lang="ja-JP" altLang="en-US" sz="1600" dirty="0">
                <a:solidFill>
                  <a:prstClr val="black"/>
                </a:solidFill>
                <a:latin typeface="ＭＳ Ｐゴシック" charset="-128"/>
              </a:rPr>
              <a:t>①</a:t>
            </a:r>
            <a:r>
              <a:rPr lang="ja-JP" altLang="en-US" sz="1600" dirty="0" smtClean="0">
                <a:solidFill>
                  <a:prstClr val="black"/>
                </a:solidFill>
                <a:latin typeface="ＭＳ Ｐゴシック" charset="-128"/>
              </a:rPr>
              <a:t>②</a:t>
            </a:r>
            <a:r>
              <a:rPr lang="ja-JP" altLang="en-US" sz="1600" dirty="0" smtClean="0">
                <a:solidFill>
                  <a:srgbClr val="333399"/>
                </a:solidFill>
                <a:latin typeface="Times New Roman" pitchFamily="18" charset="0"/>
              </a:rPr>
              <a:t>➌</a:t>
            </a:r>
            <a:r>
              <a:rPr lang="ja-JP" altLang="en-US" sz="1600" dirty="0">
                <a:solidFill>
                  <a:srgbClr val="333399"/>
                </a:solidFill>
                <a:latin typeface="Times New Roman" pitchFamily="18" charset="0"/>
              </a:rPr>
              <a:t>➍</a:t>
            </a:r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720599" y="4566370"/>
            <a:ext cx="1382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島根 </a:t>
            </a:r>
            <a:r>
              <a:rPr lang="ja-JP" altLang="en-US" sz="1600" dirty="0">
                <a:solidFill>
                  <a:prstClr val="black"/>
                </a:solidFill>
                <a:latin typeface="ＭＳ Ｐゴシック" charset="-128"/>
              </a:rPr>
              <a:t>①</a:t>
            </a:r>
            <a:r>
              <a:rPr lang="ja-JP" altLang="en-US" sz="1600" dirty="0" smtClean="0">
                <a:solidFill>
                  <a:srgbClr val="FF3300"/>
                </a:solidFill>
                <a:latin typeface="ＭＳ Ｐゴシック" charset="-128"/>
              </a:rPr>
              <a:t>➋</a:t>
            </a:r>
            <a:r>
              <a:rPr lang="ja-JP" altLang="en-US" sz="1600" dirty="0" smtClean="0">
                <a:solidFill>
                  <a:srgbClr val="FFC000"/>
                </a:solidFill>
                <a:latin typeface="ＭＳ Ｐゴシック" charset="-128"/>
              </a:rPr>
              <a:t>➌</a:t>
            </a:r>
            <a:r>
              <a:rPr lang="ja-JP" altLang="en-US" sz="1600" dirty="0" smtClean="0">
                <a:solidFill>
                  <a:srgbClr val="FF3300"/>
                </a:solidFill>
                <a:latin typeface="ＭＳ Ｐゴシック" charset="-128"/>
              </a:rPr>
              <a:t> </a:t>
            </a:r>
            <a:endParaRPr lang="ja-JP" altLang="en-US" sz="1600" dirty="0">
              <a:solidFill>
                <a:srgbClr val="FF3300"/>
              </a:solidFill>
              <a:latin typeface="ＭＳ Ｐゴシック" charset="-128"/>
            </a:endParaRPr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auto">
          <a:xfrm>
            <a:off x="302812" y="4977297"/>
            <a:ext cx="15732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玄海 </a:t>
            </a:r>
            <a:r>
              <a:rPr lang="ja-JP" altLang="en-US" sz="1600" dirty="0">
                <a:solidFill>
                  <a:prstClr val="black"/>
                </a:solidFill>
                <a:latin typeface="ＭＳ Ｐゴシック" charset="-128"/>
              </a:rPr>
              <a:t>①</a:t>
            </a:r>
            <a:r>
              <a:rPr lang="ja-JP" altLang="en-US" sz="1600" dirty="0" smtClean="0">
                <a:solidFill>
                  <a:srgbClr val="333399"/>
                </a:solidFill>
                <a:latin typeface="ＭＳ Ｐゴシック" charset="-128"/>
              </a:rPr>
              <a:t>➋</a:t>
            </a:r>
            <a:r>
              <a:rPr lang="ja-JP" altLang="en-US" sz="1600" dirty="0">
                <a:solidFill>
                  <a:srgbClr val="333399"/>
                </a:solidFill>
                <a:latin typeface="ＭＳ Ｐゴシック" charset="-128"/>
              </a:rPr>
              <a:t>➌➍</a:t>
            </a:r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>
            <a:off x="3817812" y="2262907"/>
            <a:ext cx="266059" cy="48278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" name="Line 40"/>
          <p:cNvSpPr>
            <a:spLocks noChangeShapeType="1"/>
          </p:cNvSpPr>
          <p:nvPr/>
        </p:nvSpPr>
        <p:spPr bwMode="auto">
          <a:xfrm flipH="1" flipV="1">
            <a:off x="3179637" y="2720107"/>
            <a:ext cx="427984" cy="164483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Line 41"/>
          <p:cNvSpPr>
            <a:spLocks noChangeShapeType="1"/>
          </p:cNvSpPr>
          <p:nvPr/>
        </p:nvSpPr>
        <p:spPr bwMode="auto">
          <a:xfrm flipH="1" flipV="1">
            <a:off x="2803399" y="3069357"/>
            <a:ext cx="300038" cy="13589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 flipH="1" flipV="1">
            <a:off x="2522411" y="3374157"/>
            <a:ext cx="424809" cy="146068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" name="Line 43"/>
          <p:cNvSpPr>
            <a:spLocks noChangeShapeType="1"/>
          </p:cNvSpPr>
          <p:nvPr/>
        </p:nvSpPr>
        <p:spPr bwMode="auto">
          <a:xfrm flipH="1" flipV="1">
            <a:off x="2493837" y="3729757"/>
            <a:ext cx="415284" cy="113048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 flipH="1" flipV="1">
            <a:off x="2511298" y="4053607"/>
            <a:ext cx="353372" cy="83838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98598" y="4428257"/>
            <a:ext cx="296222" cy="47008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" name="Line 46"/>
          <p:cNvSpPr>
            <a:spLocks noChangeShapeType="1"/>
          </p:cNvSpPr>
          <p:nvPr/>
        </p:nvSpPr>
        <p:spPr bwMode="auto">
          <a:xfrm flipH="1" flipV="1">
            <a:off x="1965199" y="4828307"/>
            <a:ext cx="123825" cy="10795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" name="Line 47"/>
          <p:cNvSpPr>
            <a:spLocks noChangeShapeType="1"/>
          </p:cNvSpPr>
          <p:nvPr/>
        </p:nvSpPr>
        <p:spPr bwMode="auto">
          <a:xfrm>
            <a:off x="2001071" y="5558739"/>
            <a:ext cx="152400" cy="508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" name="Line 48"/>
          <p:cNvSpPr>
            <a:spLocks noChangeShapeType="1"/>
          </p:cNvSpPr>
          <p:nvPr/>
        </p:nvSpPr>
        <p:spPr bwMode="auto">
          <a:xfrm flipH="1">
            <a:off x="3284412" y="5190439"/>
            <a:ext cx="208909" cy="48876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" name="Line 49"/>
          <p:cNvSpPr>
            <a:spLocks noChangeShapeType="1"/>
          </p:cNvSpPr>
          <p:nvPr/>
        </p:nvSpPr>
        <p:spPr bwMode="auto">
          <a:xfrm>
            <a:off x="4153721" y="4739589"/>
            <a:ext cx="303853" cy="74911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" name="Line 50"/>
          <p:cNvSpPr>
            <a:spLocks noChangeShapeType="1"/>
          </p:cNvSpPr>
          <p:nvPr/>
        </p:nvSpPr>
        <p:spPr bwMode="auto">
          <a:xfrm>
            <a:off x="4242621" y="4415739"/>
            <a:ext cx="254000" cy="45085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" name="Line 51"/>
          <p:cNvSpPr>
            <a:spLocks noChangeShapeType="1"/>
          </p:cNvSpPr>
          <p:nvPr/>
        </p:nvSpPr>
        <p:spPr bwMode="auto">
          <a:xfrm>
            <a:off x="4242620" y="4314139"/>
            <a:ext cx="404511" cy="8498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Line 52"/>
          <p:cNvSpPr>
            <a:spLocks noChangeShapeType="1"/>
          </p:cNvSpPr>
          <p:nvPr/>
        </p:nvSpPr>
        <p:spPr bwMode="auto">
          <a:xfrm>
            <a:off x="4388671" y="4091889"/>
            <a:ext cx="266701" cy="2941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" name="Line 53"/>
          <p:cNvSpPr>
            <a:spLocks noChangeShapeType="1"/>
          </p:cNvSpPr>
          <p:nvPr/>
        </p:nvSpPr>
        <p:spPr bwMode="auto">
          <a:xfrm>
            <a:off x="4353746" y="3306076"/>
            <a:ext cx="301626" cy="13176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" name="Line 54"/>
          <p:cNvSpPr>
            <a:spLocks noChangeShapeType="1"/>
          </p:cNvSpPr>
          <p:nvPr/>
        </p:nvSpPr>
        <p:spPr bwMode="auto">
          <a:xfrm flipH="1">
            <a:off x="1003175" y="6023814"/>
            <a:ext cx="403761" cy="10089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4" name="Line 55"/>
          <p:cNvSpPr>
            <a:spLocks noChangeShapeType="1"/>
          </p:cNvSpPr>
          <p:nvPr/>
        </p:nvSpPr>
        <p:spPr bwMode="auto">
          <a:xfrm flipH="1" flipV="1">
            <a:off x="1162562" y="5276249"/>
            <a:ext cx="146999" cy="287001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4205474" y="5775892"/>
            <a:ext cx="1617556" cy="91985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0" lang="en-US" altLang="ja-JP" sz="140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kumimoji="0" lang="en-US" altLang="ja-JP" sz="1400" kern="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4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審査中</a:t>
            </a:r>
            <a:endParaRPr kumimoji="0" lang="en-US" altLang="ja-JP" sz="1400" kern="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4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　審査完了</a:t>
            </a:r>
            <a:endParaRPr kumimoji="0" lang="en-US" altLang="ja-JP" sz="1400" kern="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kumimoji="0" lang="ja-JP" altLang="en-US" sz="14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廃炉</a:t>
            </a:r>
            <a:r>
              <a:rPr kumimoji="0" lang="en-US" altLang="ja-JP" sz="14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0" lang="ja-JP" altLang="en-US" sz="14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震災後</a:t>
            </a:r>
            <a:r>
              <a:rPr kumimoji="0" lang="en-US" altLang="ja-JP" sz="1400" kern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pPr>
              <a:defRPr/>
            </a:pPr>
            <a:endParaRPr kumimoji="0" lang="en-US" altLang="ja-JP" sz="1400" kern="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kumimoji="0" lang="en-US" altLang="ja-JP" sz="1400" kern="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4914214" y="2940521"/>
            <a:ext cx="88059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大間</a:t>
            </a:r>
            <a:r>
              <a:rPr lang="ja-JP" altLang="en-US" sz="1600" dirty="0" smtClean="0">
                <a:solidFill>
                  <a:srgbClr val="000000"/>
                </a:solidFill>
                <a:latin typeface="ＭＳ Ｐゴシック" charset="-128"/>
              </a:rPr>
              <a:t> </a:t>
            </a:r>
            <a:r>
              <a:rPr lang="ja-JP" altLang="en-US" sz="1600" dirty="0">
                <a:solidFill>
                  <a:srgbClr val="FFC000"/>
                </a:solidFill>
                <a:latin typeface="ＭＳ Ｐゴシック" charset="-128"/>
              </a:rPr>
              <a:t>●</a:t>
            </a:r>
          </a:p>
        </p:txBody>
      </p:sp>
      <p:sp>
        <p:nvSpPr>
          <p:cNvPr id="74" name="Oval 7"/>
          <p:cNvSpPr>
            <a:spLocks noChangeArrowheads="1"/>
          </p:cNvSpPr>
          <p:nvPr/>
        </p:nvSpPr>
        <p:spPr bwMode="auto">
          <a:xfrm>
            <a:off x="4206621" y="3199353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ja-JP" altLang="en-US" sz="16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" name="Line 53"/>
          <p:cNvSpPr>
            <a:spLocks noChangeShapeType="1"/>
          </p:cNvSpPr>
          <p:nvPr/>
        </p:nvSpPr>
        <p:spPr bwMode="auto">
          <a:xfrm flipV="1">
            <a:off x="4278621" y="3153779"/>
            <a:ext cx="699653" cy="8068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6" name="Text Box 28"/>
          <p:cNvSpPr txBox="1">
            <a:spLocks noChangeArrowheads="1"/>
          </p:cNvSpPr>
          <p:nvPr/>
        </p:nvSpPr>
        <p:spPr bwMode="auto">
          <a:xfrm>
            <a:off x="4573695" y="3582219"/>
            <a:ext cx="1459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srgbClr val="000000"/>
                </a:solidFill>
                <a:latin typeface="ＭＳ Ｐゴシック" charset="-128"/>
              </a:rPr>
              <a:t>東通</a:t>
            </a:r>
            <a:r>
              <a:rPr lang="en-US" altLang="ja-JP" sz="1600" dirty="0" smtClean="0">
                <a:solidFill>
                  <a:srgbClr val="000000"/>
                </a:solidFill>
                <a:latin typeface="ＭＳ Ｐゴシック" charset="-128"/>
              </a:rPr>
              <a:t>(</a:t>
            </a:r>
            <a:r>
              <a:rPr lang="ja-JP" altLang="en-US" sz="1600" dirty="0" smtClean="0">
                <a:solidFill>
                  <a:srgbClr val="000000"/>
                </a:solidFill>
                <a:latin typeface="ＭＳ Ｐゴシック" charset="-128"/>
              </a:rPr>
              <a:t>東電</a:t>
            </a:r>
            <a:r>
              <a:rPr lang="en-US" altLang="ja-JP" sz="1600" dirty="0" smtClean="0">
                <a:solidFill>
                  <a:srgbClr val="000000"/>
                </a:solidFill>
                <a:latin typeface="ＭＳ Ｐゴシック" charset="-128"/>
              </a:rPr>
              <a:t>)</a:t>
            </a:r>
            <a:r>
              <a:rPr lang="ja-JP" altLang="en-US" sz="1600" dirty="0" smtClean="0">
                <a:solidFill>
                  <a:srgbClr val="000000"/>
                </a:solidFill>
                <a:latin typeface="ＭＳ Ｐゴシック" charset="-128"/>
              </a:rPr>
              <a:t> </a:t>
            </a:r>
            <a:r>
              <a:rPr lang="ja-JP" altLang="en-US" sz="1600" dirty="0">
                <a:solidFill>
                  <a:srgbClr val="FFC000"/>
                </a:solidFill>
                <a:latin typeface="ＭＳ Ｐゴシック" charset="-128"/>
              </a:rPr>
              <a:t>●</a:t>
            </a:r>
          </a:p>
        </p:txBody>
      </p:sp>
      <p:sp>
        <p:nvSpPr>
          <p:cNvPr id="77" name="Line 53"/>
          <p:cNvSpPr>
            <a:spLocks noChangeShapeType="1"/>
          </p:cNvSpPr>
          <p:nvPr/>
        </p:nvSpPr>
        <p:spPr bwMode="auto">
          <a:xfrm>
            <a:off x="4353746" y="3312942"/>
            <a:ext cx="301626" cy="428491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en-US" kern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9" name="AutoShape 3"/>
          <p:cNvSpPr>
            <a:spLocks noChangeArrowheads="1"/>
          </p:cNvSpPr>
          <p:nvPr/>
        </p:nvSpPr>
        <p:spPr bwMode="auto">
          <a:xfrm>
            <a:off x="6494901" y="2298441"/>
            <a:ext cx="3282635" cy="4053964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80000" tIns="36000" rIns="72000" bIns="36000" anchor="ctr"/>
          <a:lstStyle>
            <a:lvl1pPr marL="274638" indent="-274638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2865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>
              <a:spcBef>
                <a:spcPct val="5000"/>
              </a:spcBef>
            </a:pP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＜原子力発電所のプラント数＞</a:t>
            </a:r>
            <a:endParaRPr lang="en-US" altLang="ja-JP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endParaRPr lang="en-US" altLang="ja-JP" sz="1050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（震災前）　５４基</a:t>
            </a:r>
            <a:endParaRPr lang="en-US" altLang="ja-JP" spc="-92" dirty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endParaRPr lang="en-US" altLang="ja-JP" sz="1600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r>
              <a:rPr lang="ja-JP" altLang="en-US" sz="1600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600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（震災後）　４８基</a:t>
            </a:r>
            <a:endParaRPr lang="en-US" altLang="ja-JP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r>
              <a:rPr lang="ja-JP" altLang="en-US" sz="1600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600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endParaRPr lang="en-US" altLang="ja-JP" sz="1600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H27.3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　４３基</a:t>
            </a:r>
            <a:endParaRPr lang="en-US" altLang="ja-JP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endParaRPr lang="en-US" altLang="ja-JP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endParaRPr lang="en-US" altLang="ja-JP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endParaRPr lang="en-US" altLang="ja-JP" spc="-92" dirty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r>
              <a:rPr lang="ja-JP" altLang="en-US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H28.3</a:t>
            </a:r>
            <a:r>
              <a:rPr lang="ja-JP" altLang="en-US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　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４２基</a:t>
            </a:r>
            <a:endParaRPr lang="en-US" altLang="ja-JP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endParaRPr lang="en-US" altLang="ja-JP" sz="1600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endParaRPr lang="en-US" altLang="ja-JP" sz="1600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r>
              <a:rPr lang="ja-JP" altLang="en-US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H29.12</a:t>
            </a:r>
            <a:r>
              <a:rPr lang="ja-JP" altLang="en-US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４０基</a:t>
            </a:r>
            <a:endParaRPr lang="en-US" altLang="ja-JP" spc="-92" dirty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endParaRPr lang="en-US" altLang="ja-JP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6925682" y="2824013"/>
            <a:ext cx="360040" cy="43158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000" i="1">
              <a:solidFill>
                <a:prstClr val="white"/>
              </a:solidFill>
            </a:endParaRPr>
          </a:p>
        </p:txBody>
      </p:sp>
      <p:sp>
        <p:nvSpPr>
          <p:cNvPr id="81" name="AutoShape 3"/>
          <p:cNvSpPr>
            <a:spLocks noChangeArrowheads="1"/>
          </p:cNvSpPr>
          <p:nvPr/>
        </p:nvSpPr>
        <p:spPr bwMode="auto">
          <a:xfrm>
            <a:off x="7311025" y="3536481"/>
            <a:ext cx="2367123" cy="446457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80000" tIns="36000" rIns="72000" bIns="36000" anchor="ctr"/>
          <a:lstStyle>
            <a:lvl1pPr marL="274638" indent="-274638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2865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>
              <a:spcBef>
                <a:spcPct val="5000"/>
              </a:spcBef>
            </a:pPr>
            <a:r>
              <a:rPr lang="ja-JP" altLang="en-US" sz="1600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福島第一</a:t>
            </a:r>
            <a:r>
              <a:rPr lang="en-US" altLang="ja-JP" sz="1600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600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600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号機が廃炉</a:t>
            </a:r>
            <a:endParaRPr lang="en-US" altLang="ja-JP" sz="1600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2" name="AutoShape 3"/>
          <p:cNvSpPr>
            <a:spLocks noChangeArrowheads="1"/>
          </p:cNvSpPr>
          <p:nvPr/>
        </p:nvSpPr>
        <p:spPr bwMode="auto">
          <a:xfrm>
            <a:off x="7286118" y="4399453"/>
            <a:ext cx="2403008" cy="802153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80000" tIns="36000" rIns="72000" bIns="36000" anchor="ctr"/>
          <a:lstStyle>
            <a:lvl1pPr marL="274638" indent="-274638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2865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>
              <a:spcBef>
                <a:spcPct val="5000"/>
              </a:spcBef>
            </a:pPr>
            <a:r>
              <a:rPr lang="ja-JP" altLang="en-US" sz="1600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美浜</a:t>
            </a:r>
            <a:r>
              <a:rPr lang="en-US" altLang="ja-JP" sz="1600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600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600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号機</a:t>
            </a:r>
            <a:r>
              <a:rPr lang="ja-JP" altLang="en-US" sz="1600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、敦賀</a:t>
            </a:r>
            <a:r>
              <a:rPr lang="en-US" altLang="ja-JP" sz="1600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号機、</a:t>
            </a:r>
            <a:r>
              <a:rPr lang="ja-JP" altLang="en-US" sz="1600" spc="-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島根</a:t>
            </a:r>
            <a:r>
              <a:rPr lang="en-US" altLang="ja-JP" sz="1600" spc="-9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spc="-9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号機、玄海</a:t>
            </a:r>
            <a:r>
              <a:rPr lang="en-US" altLang="ja-JP" sz="1600" spc="-9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spc="-9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号機の</a:t>
            </a:r>
            <a:endParaRPr lang="en-US" altLang="ja-JP" sz="1600" spc="-92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Bef>
                <a:spcPct val="5000"/>
              </a:spcBef>
            </a:pPr>
            <a:r>
              <a:rPr lang="ja-JP" altLang="en-US" sz="1600" spc="-9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５基が廃</a:t>
            </a:r>
            <a:r>
              <a:rPr lang="ja-JP" altLang="en-US" sz="1600" spc="-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炉</a:t>
            </a:r>
            <a:endParaRPr lang="en-US" altLang="ja-JP" sz="1600" spc="-92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大かっこ 4"/>
          <p:cNvSpPr/>
          <p:nvPr/>
        </p:nvSpPr>
        <p:spPr>
          <a:xfrm>
            <a:off x="7311026" y="3611218"/>
            <a:ext cx="2444678" cy="326935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000" i="1">
              <a:solidFill>
                <a:prstClr val="black"/>
              </a:solidFill>
            </a:endParaRPr>
          </a:p>
        </p:txBody>
      </p:sp>
      <p:sp>
        <p:nvSpPr>
          <p:cNvPr id="83" name="大かっこ 82"/>
          <p:cNvSpPr/>
          <p:nvPr/>
        </p:nvSpPr>
        <p:spPr>
          <a:xfrm>
            <a:off x="7313579" y="4416934"/>
            <a:ext cx="2442125" cy="766013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000" i="1">
              <a:solidFill>
                <a:prstClr val="black"/>
              </a:solidFill>
            </a:endParaRPr>
          </a:p>
        </p:txBody>
      </p:sp>
      <p:sp>
        <p:nvSpPr>
          <p:cNvPr id="85" name="AutoShape 3"/>
          <p:cNvSpPr>
            <a:spLocks noChangeArrowheads="1"/>
          </p:cNvSpPr>
          <p:nvPr/>
        </p:nvSpPr>
        <p:spPr bwMode="auto">
          <a:xfrm>
            <a:off x="7301438" y="5502823"/>
            <a:ext cx="2367123" cy="446457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80000" tIns="36000" rIns="72000" bIns="36000" anchor="ctr"/>
          <a:lstStyle>
            <a:lvl1pPr marL="274638" indent="-274638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2865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>
              <a:spcBef>
                <a:spcPct val="5000"/>
              </a:spcBef>
            </a:pPr>
            <a:r>
              <a:rPr lang="ja-JP" altLang="en-US" sz="1600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伊方</a:t>
            </a:r>
            <a:r>
              <a:rPr lang="en-US" altLang="ja-JP" sz="1600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号機が廃炉</a:t>
            </a:r>
            <a:endParaRPr lang="en-US" altLang="ja-JP" sz="1600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6" name="大かっこ 85"/>
          <p:cNvSpPr/>
          <p:nvPr/>
        </p:nvSpPr>
        <p:spPr>
          <a:xfrm>
            <a:off x="7301439" y="5577560"/>
            <a:ext cx="2444678" cy="326935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000" i="1">
              <a:solidFill>
                <a:prstClr val="black"/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4310176" y="6173484"/>
            <a:ext cx="147398" cy="152390"/>
          </a:xfrm>
          <a:prstGeom prst="ellipse">
            <a:avLst/>
          </a:prstGeom>
          <a:noFill/>
          <a:ln w="31750" cap="flat" cmpd="dbl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3038071" y="5975559"/>
            <a:ext cx="204856" cy="216088"/>
          </a:xfrm>
          <a:prstGeom prst="ellipse">
            <a:avLst/>
          </a:prstGeom>
          <a:noFill/>
          <a:ln w="31750" cap="flat" cmpd="dbl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2071128" y="4240419"/>
            <a:ext cx="204856" cy="216088"/>
          </a:xfrm>
          <a:prstGeom prst="ellipse">
            <a:avLst/>
          </a:prstGeom>
          <a:noFill/>
          <a:ln w="31750" cap="flat" cmpd="dbl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2277686" y="4242994"/>
            <a:ext cx="204856" cy="216088"/>
          </a:xfrm>
          <a:prstGeom prst="ellipse">
            <a:avLst/>
          </a:prstGeom>
          <a:noFill/>
          <a:ln w="31750" cap="flat" cmpd="dbl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</a:endParaRPr>
          </a:p>
        </p:txBody>
      </p:sp>
      <p:sp>
        <p:nvSpPr>
          <p:cNvPr id="100" name="円/楕円 99"/>
          <p:cNvSpPr/>
          <p:nvPr/>
        </p:nvSpPr>
        <p:spPr>
          <a:xfrm>
            <a:off x="1114231" y="6150470"/>
            <a:ext cx="204856" cy="216088"/>
          </a:xfrm>
          <a:prstGeom prst="ellipse">
            <a:avLst/>
          </a:prstGeom>
          <a:noFill/>
          <a:ln w="31750" cap="flat" cmpd="dbl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</a:endParaRPr>
          </a:p>
        </p:txBody>
      </p:sp>
      <p:sp>
        <p:nvSpPr>
          <p:cNvPr id="101" name="円/楕円 100"/>
          <p:cNvSpPr/>
          <p:nvPr/>
        </p:nvSpPr>
        <p:spPr>
          <a:xfrm>
            <a:off x="905707" y="6150470"/>
            <a:ext cx="204856" cy="216088"/>
          </a:xfrm>
          <a:prstGeom prst="ellipse">
            <a:avLst/>
          </a:prstGeom>
          <a:noFill/>
          <a:ln w="31750" cap="flat" cmpd="dbl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</a:endParaRPr>
          </a:p>
        </p:txBody>
      </p:sp>
      <p:sp>
        <p:nvSpPr>
          <p:cNvPr id="111" name="円/楕円 110"/>
          <p:cNvSpPr/>
          <p:nvPr/>
        </p:nvSpPr>
        <p:spPr>
          <a:xfrm>
            <a:off x="1662466" y="4239342"/>
            <a:ext cx="204856" cy="216088"/>
          </a:xfrm>
          <a:prstGeom prst="ellipse">
            <a:avLst/>
          </a:prstGeom>
          <a:noFill/>
          <a:ln w="31750" cap="flat" cmpd="dbl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</a:endParaRPr>
          </a:p>
        </p:txBody>
      </p:sp>
      <p:sp>
        <p:nvSpPr>
          <p:cNvPr id="112" name="円/楕円 111"/>
          <p:cNvSpPr/>
          <p:nvPr/>
        </p:nvSpPr>
        <p:spPr>
          <a:xfrm>
            <a:off x="1867172" y="4234582"/>
            <a:ext cx="204856" cy="216088"/>
          </a:xfrm>
          <a:prstGeom prst="ellipse">
            <a:avLst/>
          </a:prstGeom>
          <a:noFill/>
          <a:ln w="31750" cap="flat" cmpd="dbl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</a:endParaRPr>
          </a:p>
        </p:txBody>
      </p:sp>
      <p:sp>
        <p:nvSpPr>
          <p:cNvPr id="113" name="円/楕円 112"/>
          <p:cNvSpPr/>
          <p:nvPr/>
        </p:nvSpPr>
        <p:spPr>
          <a:xfrm>
            <a:off x="2276454" y="3571383"/>
            <a:ext cx="204856" cy="216088"/>
          </a:xfrm>
          <a:prstGeom prst="ellipse">
            <a:avLst/>
          </a:prstGeom>
          <a:noFill/>
          <a:ln w="31750" cap="flat" cmpd="dbl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</a:endParaRPr>
          </a:p>
        </p:txBody>
      </p:sp>
      <p:sp>
        <p:nvSpPr>
          <p:cNvPr id="114" name="円/楕円 113"/>
          <p:cNvSpPr/>
          <p:nvPr/>
        </p:nvSpPr>
        <p:spPr>
          <a:xfrm>
            <a:off x="1475589" y="5046400"/>
            <a:ext cx="204856" cy="216088"/>
          </a:xfrm>
          <a:prstGeom prst="ellipse">
            <a:avLst/>
          </a:prstGeom>
          <a:noFill/>
          <a:ln w="31750" cap="flat" cmpd="dbl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</a:endParaRPr>
          </a:p>
        </p:txBody>
      </p:sp>
      <p:sp>
        <p:nvSpPr>
          <p:cNvPr id="115" name="円/楕円 114"/>
          <p:cNvSpPr/>
          <p:nvPr/>
        </p:nvSpPr>
        <p:spPr>
          <a:xfrm>
            <a:off x="1264382" y="5046400"/>
            <a:ext cx="204856" cy="216088"/>
          </a:xfrm>
          <a:prstGeom prst="ellipse">
            <a:avLst/>
          </a:prstGeom>
          <a:noFill/>
          <a:ln w="31750" cap="flat" cmpd="dbl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</a:endParaRPr>
          </a:p>
        </p:txBody>
      </p:sp>
      <p:sp>
        <p:nvSpPr>
          <p:cNvPr id="116" name="円/楕円 115"/>
          <p:cNvSpPr/>
          <p:nvPr/>
        </p:nvSpPr>
        <p:spPr>
          <a:xfrm>
            <a:off x="2290602" y="3881557"/>
            <a:ext cx="204856" cy="216088"/>
          </a:xfrm>
          <a:prstGeom prst="ellipse">
            <a:avLst/>
          </a:prstGeom>
          <a:noFill/>
          <a:ln w="31750" cap="flat" cmpd="dbl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</a:endParaRPr>
          </a:p>
        </p:txBody>
      </p:sp>
      <p:sp>
        <p:nvSpPr>
          <p:cNvPr id="117" name="円/楕円 116"/>
          <p:cNvSpPr/>
          <p:nvPr/>
        </p:nvSpPr>
        <p:spPr>
          <a:xfrm>
            <a:off x="2083300" y="3882071"/>
            <a:ext cx="204856" cy="216088"/>
          </a:xfrm>
          <a:prstGeom prst="ellipse">
            <a:avLst/>
          </a:prstGeom>
          <a:noFill/>
          <a:ln w="31750" cap="flat" cmpd="dbl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prstClr val="white"/>
              </a:solidFill>
            </a:endParaRPr>
          </a:p>
        </p:txBody>
      </p:sp>
      <p:sp>
        <p:nvSpPr>
          <p:cNvPr id="120" name="AutoShape 3"/>
          <p:cNvSpPr>
            <a:spLocks noChangeArrowheads="1"/>
          </p:cNvSpPr>
          <p:nvPr/>
        </p:nvSpPr>
        <p:spPr bwMode="auto">
          <a:xfrm>
            <a:off x="7301436" y="6294911"/>
            <a:ext cx="2367123" cy="446457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80000" tIns="36000" rIns="72000" bIns="36000" anchor="ctr"/>
          <a:lstStyle>
            <a:lvl1pPr marL="274638" indent="-274638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2865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>
              <a:spcBef>
                <a:spcPct val="5000"/>
              </a:spcBef>
            </a:pPr>
            <a:r>
              <a:rPr lang="ja-JP" altLang="en-US" sz="1600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大飯</a:t>
            </a:r>
            <a:r>
              <a:rPr lang="en-US" altLang="ja-JP" sz="1600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spc="-92" dirty="0" err="1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600" spc="-92" dirty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600" spc="-92" dirty="0" smtClean="0">
                <a:solidFill>
                  <a:srgbClr val="01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号機が廃炉</a:t>
            </a:r>
            <a:endParaRPr lang="en-US" altLang="ja-JP" sz="1600" spc="-92" dirty="0" smtClean="0">
              <a:solidFill>
                <a:srgbClr val="01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1" name="大かっこ 120"/>
          <p:cNvSpPr/>
          <p:nvPr/>
        </p:nvSpPr>
        <p:spPr>
          <a:xfrm>
            <a:off x="7301437" y="6369648"/>
            <a:ext cx="2444678" cy="326935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000" i="1">
              <a:solidFill>
                <a:prstClr val="black"/>
              </a:solidFill>
            </a:endParaRPr>
          </a:p>
        </p:txBody>
      </p:sp>
      <p:sp>
        <p:nvSpPr>
          <p:cNvPr id="123" name="下矢印 122"/>
          <p:cNvSpPr/>
          <p:nvPr/>
        </p:nvSpPr>
        <p:spPr>
          <a:xfrm>
            <a:off x="6925682" y="3616101"/>
            <a:ext cx="360040" cy="43158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000" i="1">
              <a:solidFill>
                <a:prstClr val="white"/>
              </a:solidFill>
            </a:endParaRPr>
          </a:p>
        </p:txBody>
      </p:sp>
      <p:sp>
        <p:nvSpPr>
          <p:cNvPr id="124" name="下矢印 123"/>
          <p:cNvSpPr/>
          <p:nvPr/>
        </p:nvSpPr>
        <p:spPr>
          <a:xfrm>
            <a:off x="6925682" y="4597026"/>
            <a:ext cx="360040" cy="43158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000" i="1">
              <a:solidFill>
                <a:prstClr val="white"/>
              </a:solidFill>
            </a:endParaRPr>
          </a:p>
        </p:txBody>
      </p:sp>
      <p:sp>
        <p:nvSpPr>
          <p:cNvPr id="125" name="下矢印 124"/>
          <p:cNvSpPr/>
          <p:nvPr/>
        </p:nvSpPr>
        <p:spPr>
          <a:xfrm>
            <a:off x="6927995" y="5570463"/>
            <a:ext cx="360040" cy="43158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000" i="1">
              <a:solidFill>
                <a:prstClr val="white"/>
              </a:solidFill>
            </a:endParaRPr>
          </a:p>
        </p:txBody>
      </p:sp>
      <p:sp>
        <p:nvSpPr>
          <p:cNvPr id="118" name="Rectangle 3"/>
          <p:cNvSpPr>
            <a:spLocks noChangeArrowheads="1"/>
          </p:cNvSpPr>
          <p:nvPr/>
        </p:nvSpPr>
        <p:spPr bwMode="auto">
          <a:xfrm flipV="1">
            <a:off x="0" y="400472"/>
            <a:ext cx="9906000" cy="76200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0070C0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30428" y="7114"/>
            <a:ext cx="6279652" cy="442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の原子力発電所の状況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6" name="正方形/長方形 125"/>
          <p:cNvSpPr/>
          <p:nvPr/>
        </p:nvSpPr>
        <p:spPr bwMode="auto">
          <a:xfrm>
            <a:off x="9077422" y="78312"/>
            <a:ext cx="760012" cy="289693"/>
          </a:xfrm>
          <a:prstGeom prst="rect">
            <a:avLst/>
          </a:prstGeom>
          <a:solidFill>
            <a:srgbClr val="BBE0E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endParaRPr kumimoji="0" lang="ja-JP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267553" y="3231103"/>
            <a:ext cx="240572" cy="214673"/>
          </a:xfrm>
          <a:prstGeom prst="rect">
            <a:avLst/>
          </a:pr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1592246" y="4644339"/>
            <a:ext cx="240572" cy="214673"/>
          </a:xfrm>
          <a:prstGeom prst="rect">
            <a:avLst/>
          </a:pr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正方形/長方形 126"/>
          <p:cNvSpPr/>
          <p:nvPr/>
        </p:nvSpPr>
        <p:spPr>
          <a:xfrm>
            <a:off x="4279559" y="5903897"/>
            <a:ext cx="218702" cy="214673"/>
          </a:xfrm>
          <a:prstGeom prst="rect">
            <a:avLst/>
          </a:pr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正方形/長方形 127"/>
          <p:cNvSpPr/>
          <p:nvPr/>
        </p:nvSpPr>
        <p:spPr>
          <a:xfrm>
            <a:off x="2610088" y="2859447"/>
            <a:ext cx="240572" cy="214673"/>
          </a:xfrm>
          <a:prstGeom prst="rect">
            <a:avLst/>
          </a:pr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/>
          <p:cNvSpPr/>
          <p:nvPr/>
        </p:nvSpPr>
        <p:spPr>
          <a:xfrm>
            <a:off x="2975008" y="2487593"/>
            <a:ext cx="240572" cy="214673"/>
          </a:xfrm>
          <a:prstGeom prst="rect">
            <a:avLst/>
          </a:pr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/>
          <p:cNvSpPr/>
          <p:nvPr/>
        </p:nvSpPr>
        <p:spPr>
          <a:xfrm>
            <a:off x="3192701" y="2487593"/>
            <a:ext cx="240572" cy="214673"/>
          </a:xfrm>
          <a:prstGeom prst="rect">
            <a:avLst/>
          </a:pr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/>
          <p:cNvSpPr/>
          <p:nvPr/>
        </p:nvSpPr>
        <p:spPr>
          <a:xfrm>
            <a:off x="3289531" y="2000700"/>
            <a:ext cx="240572" cy="214673"/>
          </a:xfrm>
          <a:prstGeom prst="rect">
            <a:avLst/>
          </a:pr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正方形/長方形 131"/>
          <p:cNvSpPr/>
          <p:nvPr/>
        </p:nvSpPr>
        <p:spPr>
          <a:xfrm>
            <a:off x="3507224" y="2000700"/>
            <a:ext cx="240572" cy="214673"/>
          </a:xfrm>
          <a:prstGeom prst="rect">
            <a:avLst/>
          </a:pr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正方形/長方形 132"/>
          <p:cNvSpPr/>
          <p:nvPr/>
        </p:nvSpPr>
        <p:spPr>
          <a:xfrm>
            <a:off x="3714241" y="2000700"/>
            <a:ext cx="240572" cy="214673"/>
          </a:xfrm>
          <a:prstGeom prst="rect">
            <a:avLst/>
          </a:pr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正方形/長方形 134"/>
          <p:cNvSpPr/>
          <p:nvPr/>
        </p:nvSpPr>
        <p:spPr>
          <a:xfrm>
            <a:off x="5458478" y="3010449"/>
            <a:ext cx="240572" cy="214673"/>
          </a:xfrm>
          <a:prstGeom prst="rect">
            <a:avLst/>
          </a:pr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正方形/長方形 135"/>
          <p:cNvSpPr/>
          <p:nvPr/>
        </p:nvSpPr>
        <p:spPr>
          <a:xfrm>
            <a:off x="5652392" y="3372563"/>
            <a:ext cx="240572" cy="214673"/>
          </a:xfrm>
          <a:prstGeom prst="rect">
            <a:avLst/>
          </a:pr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正方形/長方形 136"/>
          <p:cNvSpPr/>
          <p:nvPr/>
        </p:nvSpPr>
        <p:spPr>
          <a:xfrm>
            <a:off x="5348327" y="4011005"/>
            <a:ext cx="240572" cy="214673"/>
          </a:xfrm>
          <a:prstGeom prst="rect">
            <a:avLst/>
          </a:pr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正方形/長方形 137"/>
          <p:cNvSpPr/>
          <p:nvPr/>
        </p:nvSpPr>
        <p:spPr>
          <a:xfrm>
            <a:off x="5348327" y="5392483"/>
            <a:ext cx="240572" cy="214673"/>
          </a:xfrm>
          <a:prstGeom prst="rect">
            <a:avLst/>
          </a:pr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正方形/長方形 138"/>
          <p:cNvSpPr/>
          <p:nvPr/>
        </p:nvSpPr>
        <p:spPr>
          <a:xfrm>
            <a:off x="3498774" y="5658638"/>
            <a:ext cx="240572" cy="214673"/>
          </a:xfrm>
          <a:prstGeom prst="rect">
            <a:avLst/>
          </a:pr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正方形/長方形 139"/>
          <p:cNvSpPr/>
          <p:nvPr/>
        </p:nvSpPr>
        <p:spPr>
          <a:xfrm>
            <a:off x="3716467" y="5658638"/>
            <a:ext cx="240572" cy="214673"/>
          </a:xfrm>
          <a:prstGeom prst="rect">
            <a:avLst/>
          </a:pr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0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下矢印吹き出し 107"/>
          <p:cNvSpPr/>
          <p:nvPr/>
        </p:nvSpPr>
        <p:spPr>
          <a:xfrm>
            <a:off x="5450502" y="1077043"/>
            <a:ext cx="360000" cy="1440000"/>
          </a:xfrm>
          <a:prstGeom prst="downArrowCallout">
            <a:avLst>
              <a:gd name="adj1" fmla="val 30894"/>
              <a:gd name="adj2" fmla="val 42483"/>
              <a:gd name="adj3" fmla="val 37346"/>
              <a:gd name="adj4" fmla="val 7162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lIns="0" tIns="7841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高浜 １ </a:t>
            </a:r>
            <a:r>
              <a:rPr lang="en-US" altLang="ja-JP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3" name="下矢印吹き出し 112"/>
          <p:cNvSpPr/>
          <p:nvPr/>
        </p:nvSpPr>
        <p:spPr>
          <a:xfrm>
            <a:off x="5050657" y="1078800"/>
            <a:ext cx="360000" cy="1440000"/>
          </a:xfrm>
          <a:prstGeom prst="downArrowCallout">
            <a:avLst>
              <a:gd name="adj1" fmla="val 30894"/>
              <a:gd name="adj2" fmla="val 42483"/>
              <a:gd name="adj3" fmla="val 37346"/>
              <a:gd name="adj4" fmla="val 7162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lIns="0" tIns="7841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美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浜 ３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4" name="下矢印吹き出し 113"/>
          <p:cNvSpPr/>
          <p:nvPr/>
        </p:nvSpPr>
        <p:spPr>
          <a:xfrm>
            <a:off x="8051515" y="1076898"/>
            <a:ext cx="360000" cy="1440000"/>
          </a:xfrm>
          <a:prstGeom prst="downArrowCallout">
            <a:avLst>
              <a:gd name="adj1" fmla="val 30894"/>
              <a:gd name="adj2" fmla="val 42483"/>
              <a:gd name="adj3" fmla="val 37346"/>
              <a:gd name="adj4" fmla="val 7162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lIns="0" tIns="7841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大飯 ３ ４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6" name="下矢印吹き出し 115"/>
          <p:cNvSpPr/>
          <p:nvPr/>
        </p:nvSpPr>
        <p:spPr>
          <a:xfrm>
            <a:off x="8913440" y="1075978"/>
            <a:ext cx="360000" cy="1440000"/>
          </a:xfrm>
          <a:prstGeom prst="downArrowCallout">
            <a:avLst>
              <a:gd name="adj1" fmla="val 30894"/>
              <a:gd name="adj2" fmla="val 42483"/>
              <a:gd name="adj3" fmla="val 37346"/>
              <a:gd name="adj4" fmla="val 7162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lIns="0" tIns="7841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高浜 ３ ４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6" name="角丸四角形 125"/>
          <p:cNvSpPr/>
          <p:nvPr/>
        </p:nvSpPr>
        <p:spPr>
          <a:xfrm>
            <a:off x="886074" y="2526423"/>
            <a:ext cx="357187" cy="4224337"/>
          </a:xfrm>
          <a:prstGeom prst="roundRect">
            <a:avLst>
              <a:gd name="adj" fmla="val 9211"/>
            </a:avLst>
          </a:prstGeom>
          <a:solidFill>
            <a:srgbClr val="FFDEBD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事業者からの許認可申請</a:t>
            </a:r>
          </a:p>
        </p:txBody>
      </p:sp>
      <p:sp>
        <p:nvSpPr>
          <p:cNvPr id="127" name="ホームベース 126"/>
          <p:cNvSpPr/>
          <p:nvPr/>
        </p:nvSpPr>
        <p:spPr>
          <a:xfrm>
            <a:off x="1284660" y="2526423"/>
            <a:ext cx="2765796" cy="4248150"/>
          </a:xfrm>
          <a:prstGeom prst="homePlate">
            <a:avLst>
              <a:gd name="adj" fmla="val 7819"/>
            </a:avLst>
          </a:prstGeom>
          <a:solidFill>
            <a:srgbClr val="DB9B99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endParaRPr kumimoji="0" lang="en-US" altLang="ja-JP" sz="18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原子</a:t>
            </a:r>
            <a:r>
              <a:rPr kumimoji="0"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炉設置変更許可</a:t>
            </a:r>
            <a:r>
              <a:rPr kumimoji="0" lang="en-US" altLang="ja-JP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0" lang="en-US" altLang="ja-JP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0"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申請の審査</a:t>
            </a:r>
            <a:endParaRPr kumimoji="0" lang="en-US" altLang="ja-JP" sz="1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ja-JP" sz="1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ja-JP" sz="1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ja-JP" sz="1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ja-JP" sz="1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ja-JP" sz="1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ja-JP" altLang="en-US" sz="1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8" name="ホームベース 127"/>
          <p:cNvSpPr/>
          <p:nvPr/>
        </p:nvSpPr>
        <p:spPr>
          <a:xfrm>
            <a:off x="8135293" y="2556585"/>
            <a:ext cx="439738" cy="4217988"/>
          </a:xfrm>
          <a:prstGeom prst="homePlate">
            <a:avLst>
              <a:gd name="adj" fmla="val 27634"/>
            </a:avLst>
          </a:prstGeom>
          <a:solidFill>
            <a:srgbClr val="FFFF00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0"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0"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起動</a:t>
            </a:r>
            <a:r>
              <a:rPr kumimoji="0"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準備</a:t>
            </a:r>
          </a:p>
        </p:txBody>
      </p:sp>
      <p:cxnSp>
        <p:nvCxnSpPr>
          <p:cNvPr id="129" name="直線コネクタ 128"/>
          <p:cNvCxnSpPr/>
          <p:nvPr/>
        </p:nvCxnSpPr>
        <p:spPr>
          <a:xfrm>
            <a:off x="8697416" y="2399423"/>
            <a:ext cx="23813" cy="4378325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角丸四角形 129"/>
          <p:cNvSpPr/>
          <p:nvPr/>
        </p:nvSpPr>
        <p:spPr>
          <a:xfrm>
            <a:off x="4528451" y="2526423"/>
            <a:ext cx="299034" cy="4248150"/>
          </a:xfrm>
          <a:prstGeom prst="roundRect">
            <a:avLst>
              <a:gd name="adj" fmla="val 13467"/>
            </a:avLst>
          </a:prstGeom>
          <a:solidFill>
            <a:srgbClr val="FFCC66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lnSpc>
                <a:spcPts val="1600"/>
              </a:lnSpc>
              <a:spcBef>
                <a:spcPct val="0"/>
              </a:spcBef>
              <a:buFontTx/>
              <a:buNone/>
              <a:defRPr/>
            </a:pPr>
            <a:r>
              <a:rPr kumimoji="0" lang="ja-JP" altLang="en-US" sz="1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許可</a:t>
            </a:r>
          </a:p>
        </p:txBody>
      </p:sp>
      <p:sp>
        <p:nvSpPr>
          <p:cNvPr id="131" name="正方形/長方形 130"/>
          <p:cNvSpPr/>
          <p:nvPr/>
        </p:nvSpPr>
        <p:spPr>
          <a:xfrm>
            <a:off x="1294185" y="4156785"/>
            <a:ext cx="1127125" cy="9001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ja-JP" altLang="en-US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地震・津波</a:t>
            </a:r>
            <a:r>
              <a:rPr kumimoji="0" lang="en-US" altLang="ja-JP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0" lang="en-US" altLang="ja-JP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0" lang="ja-JP" altLang="en-US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の審議</a:t>
            </a:r>
            <a:endParaRPr kumimoji="0" lang="en-US" altLang="ja-JP" sz="14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ja-JP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</a:t>
            </a:r>
            <a:r>
              <a:rPr kumimoji="0" lang="ja-JP" altLang="en-US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基準地震動</a:t>
            </a:r>
            <a:r>
              <a:rPr kumimoji="0" lang="en-US" altLang="ja-JP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</a:t>
            </a:r>
            <a:endParaRPr kumimoji="0" lang="ja-JP" altLang="en-US" sz="14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1301166" y="5109285"/>
            <a:ext cx="2170970" cy="90011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bIns="468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プラント</a:t>
            </a:r>
            <a:r>
              <a:rPr kumimoji="0"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</a:t>
            </a:r>
            <a:r>
              <a:rPr kumimoji="0" lang="en-US" altLang="ja-JP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0" lang="en-US" altLang="ja-JP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0"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kumimoji="0"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審議</a:t>
            </a:r>
          </a:p>
        </p:txBody>
      </p:sp>
      <p:sp>
        <p:nvSpPr>
          <p:cNvPr id="133" name="正方形/長方形 132"/>
          <p:cNvSpPr/>
          <p:nvPr/>
        </p:nvSpPr>
        <p:spPr>
          <a:xfrm>
            <a:off x="3513535" y="4136148"/>
            <a:ext cx="381000" cy="187325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審査書案作成</a:t>
            </a:r>
          </a:p>
        </p:txBody>
      </p:sp>
      <p:sp>
        <p:nvSpPr>
          <p:cNvPr id="134" name="角丸四角形 133"/>
          <p:cNvSpPr/>
          <p:nvPr/>
        </p:nvSpPr>
        <p:spPr>
          <a:xfrm>
            <a:off x="4060722" y="2526423"/>
            <a:ext cx="391572" cy="4248150"/>
          </a:xfrm>
          <a:prstGeom prst="roundRect">
            <a:avLst/>
          </a:prstGeom>
          <a:solidFill>
            <a:srgbClr val="FFFF99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lIns="0" tIns="0" rIns="0" bIns="0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パブリックコメント</a:t>
            </a:r>
            <a:endParaRPr lang="en-US" altLang="ja-JP" sz="1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5" name="角丸四角形 134"/>
          <p:cNvSpPr/>
          <p:nvPr/>
        </p:nvSpPr>
        <p:spPr>
          <a:xfrm>
            <a:off x="489199" y="2529598"/>
            <a:ext cx="361950" cy="4221162"/>
          </a:xfrm>
          <a:prstGeom prst="roundRect">
            <a:avLst>
              <a:gd name="adj" fmla="val 9211"/>
            </a:avLst>
          </a:prstGeom>
          <a:solidFill>
            <a:srgbClr val="FFCC99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anchor="ctr"/>
          <a:lstStyle/>
          <a:p>
            <a:pPr algn="ctr"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許認可申請準備</a:t>
            </a:r>
          </a:p>
        </p:txBody>
      </p:sp>
      <p:sp>
        <p:nvSpPr>
          <p:cNvPr id="137" name="角丸四角形 136"/>
          <p:cNvSpPr/>
          <p:nvPr/>
        </p:nvSpPr>
        <p:spPr>
          <a:xfrm>
            <a:off x="7581254" y="2526423"/>
            <a:ext cx="414337" cy="1493837"/>
          </a:xfrm>
          <a:prstGeom prst="roundRect">
            <a:avLst>
              <a:gd name="adj" fmla="val 13467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lnSpc>
                <a:spcPts val="1600"/>
              </a:lnSpc>
              <a:spcBef>
                <a:spcPct val="0"/>
              </a:spcBef>
              <a:buFontTx/>
              <a:buNone/>
              <a:defRPr/>
            </a:pPr>
            <a:r>
              <a:rPr kumimoji="0"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地元了解手続き</a:t>
            </a:r>
          </a:p>
        </p:txBody>
      </p:sp>
      <p:sp>
        <p:nvSpPr>
          <p:cNvPr id="138" name="角丸四角形 137"/>
          <p:cNvSpPr/>
          <p:nvPr/>
        </p:nvSpPr>
        <p:spPr>
          <a:xfrm>
            <a:off x="4895746" y="2539123"/>
            <a:ext cx="2617247" cy="1493837"/>
          </a:xfrm>
          <a:prstGeom prst="roundRect">
            <a:avLst>
              <a:gd name="adj" fmla="val 13467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lnSpc>
                <a:spcPts val="1600"/>
              </a:lnSpc>
              <a:spcBef>
                <a:spcPct val="0"/>
              </a:spcBef>
              <a:buFontTx/>
              <a:buNone/>
              <a:defRPr/>
            </a:pPr>
            <a:r>
              <a:rPr kumimoji="0"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安全対策</a:t>
            </a:r>
            <a:r>
              <a:rPr kumimoji="0"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工事</a:t>
            </a:r>
            <a:endParaRPr kumimoji="0" lang="ja-JP" altLang="en-US" sz="1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9" name="角丸四角形 138"/>
          <p:cNvSpPr/>
          <p:nvPr/>
        </p:nvSpPr>
        <p:spPr>
          <a:xfrm>
            <a:off x="8866013" y="2526423"/>
            <a:ext cx="407467" cy="4224337"/>
          </a:xfrm>
          <a:prstGeom prst="roundRect">
            <a:avLst>
              <a:gd name="adj" fmla="val 134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lIns="0" tIns="0" rIns="0" bIns="0"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lnSpc>
                <a:spcPts val="16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1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運転中　　　</a:t>
            </a:r>
            <a:endParaRPr lang="en-US" altLang="ja-JP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2" name="ホームベース 141"/>
          <p:cNvSpPr/>
          <p:nvPr/>
        </p:nvSpPr>
        <p:spPr>
          <a:xfrm>
            <a:off x="4902325" y="4112335"/>
            <a:ext cx="1508794" cy="1296988"/>
          </a:xfrm>
          <a:prstGeom prst="homePlate">
            <a:avLst>
              <a:gd name="adj" fmla="val 31185"/>
            </a:avLst>
          </a:prstGeom>
          <a:solidFill>
            <a:srgbClr val="98B4D8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endParaRPr kumimoji="0" lang="en-US" altLang="ja-JP" sz="18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工事</a:t>
            </a:r>
            <a:r>
              <a:rPr kumimoji="0"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計画認可申請の審査</a:t>
            </a:r>
          </a:p>
        </p:txBody>
      </p:sp>
      <p:sp>
        <p:nvSpPr>
          <p:cNvPr id="143" name="ホームベース 142"/>
          <p:cNvSpPr/>
          <p:nvPr/>
        </p:nvSpPr>
        <p:spPr>
          <a:xfrm>
            <a:off x="4913209" y="5480760"/>
            <a:ext cx="2380855" cy="1296988"/>
          </a:xfrm>
          <a:prstGeom prst="homePlate">
            <a:avLst>
              <a:gd name="adj" fmla="val 33873"/>
            </a:avLst>
          </a:prstGeom>
          <a:solidFill>
            <a:srgbClr val="C3D69C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</a:t>
            </a:r>
            <a:endParaRPr kumimoji="0" lang="en-US" altLang="ja-JP" sz="18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保安</a:t>
            </a:r>
            <a:r>
              <a:rPr kumimoji="0"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規定</a:t>
            </a:r>
            <a:r>
              <a:rPr kumimoji="0"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認可</a:t>
            </a:r>
            <a:endParaRPr kumimoji="0" lang="en-US" altLang="ja-JP" sz="18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申請</a:t>
            </a:r>
            <a:r>
              <a:rPr kumimoji="0"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の審査</a:t>
            </a:r>
          </a:p>
        </p:txBody>
      </p:sp>
      <p:sp>
        <p:nvSpPr>
          <p:cNvPr id="144" name="ホームベース 143"/>
          <p:cNvSpPr/>
          <p:nvPr/>
        </p:nvSpPr>
        <p:spPr>
          <a:xfrm>
            <a:off x="7021364" y="4112335"/>
            <a:ext cx="1553668" cy="1296988"/>
          </a:xfrm>
          <a:prstGeom prst="homePlate">
            <a:avLst>
              <a:gd name="adj" fmla="val 26445"/>
            </a:avLst>
          </a:prstGeom>
          <a:solidFill>
            <a:srgbClr val="CC99FF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lIns="36000" tIns="0" rIns="36000" bIns="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ja-JP" altLang="en-US" sz="1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5" name="角丸四角形 144"/>
          <p:cNvSpPr/>
          <p:nvPr/>
        </p:nvSpPr>
        <p:spPr>
          <a:xfrm>
            <a:off x="7308351" y="5479173"/>
            <a:ext cx="233363" cy="1295400"/>
          </a:xfrm>
          <a:prstGeom prst="roundRect">
            <a:avLst>
              <a:gd name="adj" fmla="val 13467"/>
            </a:avLst>
          </a:prstGeom>
          <a:solidFill>
            <a:srgbClr val="FFCC66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ja-JP" altLang="en-US" sz="1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認可</a:t>
            </a:r>
          </a:p>
        </p:txBody>
      </p:sp>
      <p:sp>
        <p:nvSpPr>
          <p:cNvPr id="146" name="角丸四角形 145"/>
          <p:cNvSpPr/>
          <p:nvPr/>
        </p:nvSpPr>
        <p:spPr>
          <a:xfrm>
            <a:off x="6425406" y="4129798"/>
            <a:ext cx="231775" cy="1296987"/>
          </a:xfrm>
          <a:prstGeom prst="roundRect">
            <a:avLst>
              <a:gd name="adj" fmla="val 13467"/>
            </a:avLst>
          </a:prstGeom>
          <a:solidFill>
            <a:srgbClr val="FFCC66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ja-JP" altLang="en-US" sz="1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認可</a:t>
            </a:r>
          </a:p>
        </p:txBody>
      </p:sp>
      <p:sp>
        <p:nvSpPr>
          <p:cNvPr id="147" name="角丸四角形 146"/>
          <p:cNvSpPr/>
          <p:nvPr/>
        </p:nvSpPr>
        <p:spPr>
          <a:xfrm>
            <a:off x="6738144" y="4129798"/>
            <a:ext cx="231775" cy="1296987"/>
          </a:xfrm>
          <a:prstGeom prst="roundRect">
            <a:avLst>
              <a:gd name="adj" fmla="val 13467"/>
            </a:avLst>
          </a:prstGeom>
          <a:solidFill>
            <a:srgbClr val="FFCCFF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申請</a:t>
            </a:r>
            <a:endParaRPr kumimoji="0" lang="ja-JP" altLang="en-US" sz="1800" dirty="0">
              <a:solidFill>
                <a:srgbClr val="0000C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8" name="テキスト ボックス 58"/>
          <p:cNvSpPr txBox="1">
            <a:spLocks noChangeArrowheads="1"/>
          </p:cNvSpPr>
          <p:nvPr/>
        </p:nvSpPr>
        <p:spPr bwMode="auto">
          <a:xfrm>
            <a:off x="7087800" y="4650498"/>
            <a:ext cx="13499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1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使用前検査</a:t>
            </a:r>
          </a:p>
        </p:txBody>
      </p:sp>
      <p:sp>
        <p:nvSpPr>
          <p:cNvPr id="149" name="角丸四角形 148"/>
          <p:cNvSpPr/>
          <p:nvPr/>
        </p:nvSpPr>
        <p:spPr>
          <a:xfrm>
            <a:off x="8481392" y="1094343"/>
            <a:ext cx="360363" cy="1296988"/>
          </a:xfrm>
          <a:prstGeom prst="roundRect">
            <a:avLst>
              <a:gd name="adj" fmla="val 13467"/>
            </a:avLst>
          </a:prstGeom>
          <a:solidFill>
            <a:srgbClr val="FFCCFF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108000" tIns="36000" rIns="108000" bIns="360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再稼動</a:t>
            </a:r>
            <a:endParaRPr kumimoji="0" lang="ja-JP" altLang="en-US" sz="1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1" name="テキスト ボックス 48"/>
          <p:cNvSpPr txBox="1">
            <a:spLocks noChangeArrowheads="1"/>
          </p:cNvSpPr>
          <p:nvPr/>
        </p:nvSpPr>
        <p:spPr bwMode="auto">
          <a:xfrm>
            <a:off x="4664968" y="656910"/>
            <a:ext cx="17986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年程度工事が必要</a:t>
            </a:r>
          </a:p>
        </p:txBody>
      </p:sp>
      <p:sp>
        <p:nvSpPr>
          <p:cNvPr id="40" name="左中かっこ 39"/>
          <p:cNvSpPr/>
          <p:nvPr/>
        </p:nvSpPr>
        <p:spPr>
          <a:xfrm rot="5400000">
            <a:off x="5367151" y="599995"/>
            <a:ext cx="119006" cy="7758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 flipV="1">
            <a:off x="0" y="400472"/>
            <a:ext cx="9906000" cy="76200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0070C0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0427" y="7114"/>
            <a:ext cx="8247737" cy="442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関西電力の原子力発電所における新規制基準適合性審査の状況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9077422" y="78312"/>
            <a:ext cx="760012" cy="289693"/>
          </a:xfrm>
          <a:prstGeom prst="rect">
            <a:avLst/>
          </a:prstGeom>
          <a:solidFill>
            <a:srgbClr val="BBE0E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endParaRPr kumimoji="0" lang="ja-JP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3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0"/>
          <p:cNvSpPr>
            <a:spLocks noChangeArrowheads="1"/>
          </p:cNvSpPr>
          <p:nvPr/>
        </p:nvSpPr>
        <p:spPr bwMode="auto">
          <a:xfrm>
            <a:off x="210591" y="764704"/>
            <a:ext cx="8939728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9102" rIns="0" anchor="t" anchorCtr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○平成２９年５月２４日　原子炉設置変更許可（←平成２５年７月８日申請）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平成２９年８月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２５日　工事計画認可（←平成２５年７月８日申請）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○安全性向上対策工事が完了。現在、使用前検査実施中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flipV="1">
            <a:off x="0" y="400472"/>
            <a:ext cx="9906000" cy="76200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0070C0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0428" y="7114"/>
            <a:ext cx="6279652" cy="442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大飯原子力発電所３、４号機の審査状況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9077422" y="78312"/>
            <a:ext cx="760012" cy="289693"/>
          </a:xfrm>
          <a:prstGeom prst="rect">
            <a:avLst/>
          </a:prstGeom>
          <a:solidFill>
            <a:srgbClr val="BBE0E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endParaRPr kumimoji="0" lang="ja-JP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0" name="Group 2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341377"/>
              </p:ext>
            </p:extLst>
          </p:nvPr>
        </p:nvGraphicFramePr>
        <p:xfrm>
          <a:off x="128640" y="2129250"/>
          <a:ext cx="9662169" cy="4169949"/>
        </p:xfrm>
        <a:graphic>
          <a:graphicData uri="http://schemas.openxmlformats.org/drawingml/2006/table">
            <a:tbl>
              <a:tblPr/>
              <a:tblGrid>
                <a:gridCol w="345781"/>
                <a:gridCol w="649003"/>
                <a:gridCol w="649003"/>
                <a:gridCol w="649003"/>
                <a:gridCol w="649003"/>
                <a:gridCol w="649003"/>
                <a:gridCol w="649003"/>
                <a:gridCol w="649003"/>
                <a:gridCol w="649003"/>
                <a:gridCol w="649003"/>
                <a:gridCol w="3475361"/>
              </a:tblGrid>
              <a:tr h="492831">
                <a:tc>
                  <a:txBody>
                    <a:bodyPr/>
                    <a:lstStyle>
                      <a:lvl1pPr marL="0" algn="l" defTabSz="1417638" rtl="0" eaLnBrk="1" latinLnBrk="0" hangingPunct="1">
                        <a:spcBef>
                          <a:spcPct val="20000"/>
                        </a:spcBef>
                        <a:defRPr kumimoji="1" sz="4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417638" rtl="0" eaLnBrk="1" latinLnBrk="0" hangingPunct="1">
                        <a:spcBef>
                          <a:spcPct val="20000"/>
                        </a:spcBef>
                        <a:defRPr kumimoji="1" sz="37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417638" rtl="0" eaLnBrk="1" latinLnBrk="0" hangingPunct="1">
                        <a:spcBef>
                          <a:spcPct val="20000"/>
                        </a:spcBef>
                        <a:defRPr kumimoji="1"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417638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417638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417638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417638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417638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417638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1417638" rtl="0" eaLnBrk="1" latinLnBrk="0" hangingPunct="1">
                        <a:spcBef>
                          <a:spcPct val="20000"/>
                        </a:spcBef>
                        <a:defRPr kumimoji="1" sz="4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417638" rtl="0" eaLnBrk="1" latinLnBrk="0" hangingPunct="1">
                        <a:spcBef>
                          <a:spcPct val="20000"/>
                        </a:spcBef>
                        <a:defRPr kumimoji="1" sz="37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417638" rtl="0" eaLnBrk="1" latinLnBrk="0" hangingPunct="1">
                        <a:spcBef>
                          <a:spcPct val="20000"/>
                        </a:spcBef>
                        <a:defRPr kumimoji="1"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417638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417638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417638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417638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417638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417638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H29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</a:p>
                  </a:txBody>
                  <a:tcPr marL="0" marR="0" marT="13312" marB="13312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</a:p>
                  </a:txBody>
                  <a:tcPr marL="0" marR="0" marT="13312" marB="13312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</a:p>
                  </a:txBody>
                  <a:tcPr marL="0" marR="0" marT="13312" marB="13312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</a:p>
                  </a:txBody>
                  <a:tcPr marL="0" marR="0" marT="13312" marB="13312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</a:p>
                  </a:txBody>
                  <a:tcPr marL="0" marR="0" marT="13312" marB="13312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</a:p>
                  </a:txBody>
                  <a:tcPr marL="0" marR="0" marT="13312" marB="13312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</a:p>
                  </a:txBody>
                  <a:tcPr marL="0" marR="0" marT="13312" marB="133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5963" algn="l"/>
                        </a:tabLst>
                        <a:defRPr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</a:p>
                  </a:txBody>
                  <a:tcPr marL="0" marR="0" marT="13312" marB="13312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5963" algn="l"/>
                        </a:tabLst>
                        <a:defRPr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</a:p>
                  </a:txBody>
                  <a:tcPr marL="0" marR="0" marT="13312" marB="133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5963" algn="l"/>
                        </a:tabLst>
                        <a:defRPr/>
                      </a:pP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13312" marB="133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77118">
                <a:tc>
                  <a:txBody>
                    <a:bodyPr/>
                    <a:lstStyle>
                      <a:lvl1pPr marL="0" algn="l" defTabSz="1417638" rtl="0" eaLnBrk="1" latinLnBrk="0" hangingPunct="1">
                        <a:spcBef>
                          <a:spcPct val="20000"/>
                        </a:spcBef>
                        <a:defRPr kumimoji="1" sz="4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417638" rtl="0" eaLnBrk="1" latinLnBrk="0" hangingPunct="1">
                        <a:spcBef>
                          <a:spcPct val="20000"/>
                        </a:spcBef>
                        <a:defRPr kumimoji="1" sz="37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417638" rtl="0" eaLnBrk="1" latinLnBrk="0" hangingPunct="1">
                        <a:spcBef>
                          <a:spcPct val="20000"/>
                        </a:spcBef>
                        <a:defRPr kumimoji="1"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417638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417638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417638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417638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417638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417638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1417638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509744" vert="eaVert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17638" rtl="0" eaLnBrk="1" latinLnBrk="0" hangingPunct="1">
                        <a:spcBef>
                          <a:spcPct val="20000"/>
                        </a:spcBef>
                        <a:defRPr kumimoji="1" sz="4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1417638" rtl="0" eaLnBrk="1" latinLnBrk="0" hangingPunct="1">
                        <a:spcBef>
                          <a:spcPct val="20000"/>
                        </a:spcBef>
                        <a:defRPr kumimoji="1" sz="37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1417638" rtl="0" eaLnBrk="1" latinLnBrk="0" hangingPunct="1">
                        <a:spcBef>
                          <a:spcPct val="20000"/>
                        </a:spcBef>
                        <a:defRPr kumimoji="1"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1417638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1417638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algn="l" defTabSz="1417638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algn="l" defTabSz="1417638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algn="l" defTabSz="1417638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algn="l" defTabSz="1417638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7596" marR="67596" marT="33798" marB="337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7596" marR="67596" marT="33798" marB="337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7596" marR="67596" marT="33798" marB="337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7596" marR="67596" marT="33798" marB="337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7596" marR="67596" marT="33798" marB="337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7596" marR="67596" marT="33798" marB="337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7596" marR="67596" marT="33798" marB="33798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7596" marR="67596" marT="33798" marB="337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7596" marR="67596" marT="33798" marB="33798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176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67596" marR="67596" marT="33798" marB="33798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361"/>
          <p:cNvSpPr txBox="1">
            <a:spLocks noChangeArrowheads="1"/>
          </p:cNvSpPr>
          <p:nvPr/>
        </p:nvSpPr>
        <p:spPr bwMode="auto">
          <a:xfrm>
            <a:off x="1598586" y="3435371"/>
            <a:ext cx="426399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 anchor="ctr" anchorCtr="1">
            <a:spAutoFit/>
          </a:bodyPr>
          <a:lstStyle>
            <a:lvl1pPr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許可</a:t>
            </a:r>
            <a:endParaRPr lang="en-US" altLang="ja-JP" sz="10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</a:t>
            </a:r>
            <a:r>
              <a:rPr lang="en-US" altLang="ja-JP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5/24</a:t>
            </a:r>
            <a:endParaRPr lang="en-US" altLang="ja-JP" sz="10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2706" y="3550936"/>
            <a:ext cx="169277" cy="1296144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許認可・再稼動工程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Rectangle 317"/>
          <p:cNvSpPr>
            <a:spLocks noChangeArrowheads="1"/>
          </p:cNvSpPr>
          <p:nvPr/>
        </p:nvSpPr>
        <p:spPr bwMode="auto">
          <a:xfrm>
            <a:off x="475575" y="4469662"/>
            <a:ext cx="3187161" cy="252000"/>
          </a:xfrm>
          <a:prstGeom prst="rect">
            <a:avLst/>
          </a:prstGeom>
          <a:gradFill>
            <a:gsLst>
              <a:gs pos="1000">
                <a:schemeClr val="accent4">
                  <a:lumMod val="20000"/>
                  <a:lumOff val="80000"/>
                </a:schemeClr>
              </a:gs>
              <a:gs pos="70000">
                <a:schemeClr val="bg1"/>
              </a:gs>
              <a:gs pos="30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17692" tIns="35421" rIns="17692" bIns="35421" anchor="ctr"/>
          <a:lstStyle>
            <a:lvl1pPr defTabSz="912813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7338" defTabSz="912813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31775" defTabSz="912813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工事計画認可審査　　　　</a:t>
            </a:r>
            <a:endParaRPr lang="ja-JP" altLang="ja-JP" sz="10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Rectangle 317"/>
          <p:cNvSpPr>
            <a:spLocks noChangeArrowheads="1"/>
          </p:cNvSpPr>
          <p:nvPr/>
        </p:nvSpPr>
        <p:spPr bwMode="auto">
          <a:xfrm>
            <a:off x="472829" y="3732228"/>
            <a:ext cx="1190621" cy="252000"/>
          </a:xfrm>
          <a:prstGeom prst="rect">
            <a:avLst/>
          </a:prstGeom>
          <a:gradFill>
            <a:gsLst>
              <a:gs pos="1000">
                <a:srgbClr val="CCFFCC"/>
              </a:gs>
              <a:gs pos="70000">
                <a:schemeClr val="bg1"/>
              </a:gs>
              <a:gs pos="30000">
                <a:schemeClr val="bg1"/>
              </a:gs>
              <a:gs pos="100000">
                <a:srgbClr val="CCFFCC"/>
              </a:gs>
            </a:gsLst>
            <a:lin ang="5400000" scaled="1"/>
          </a:gra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17692" tIns="35421" rIns="17692" bIns="35421" anchor="ctr"/>
          <a:lstStyle>
            <a:lvl1pPr defTabSz="912813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7338" defTabSz="912813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31775" defTabSz="912813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設置許可審査</a:t>
            </a:r>
            <a:endParaRPr lang="ja-JP" altLang="ja-JP" sz="10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Rectangle 317"/>
          <p:cNvSpPr>
            <a:spLocks noChangeArrowheads="1"/>
          </p:cNvSpPr>
          <p:nvPr/>
        </p:nvSpPr>
        <p:spPr bwMode="auto">
          <a:xfrm>
            <a:off x="3854450" y="3636188"/>
            <a:ext cx="3316642" cy="257449"/>
          </a:xfrm>
          <a:prstGeom prst="rect">
            <a:avLst/>
          </a:prstGeom>
          <a:gradFill>
            <a:gsLst>
              <a:gs pos="1000">
                <a:schemeClr val="accent1">
                  <a:lumMod val="40000"/>
                  <a:lumOff val="60000"/>
                </a:schemeClr>
              </a:gs>
              <a:gs pos="70000">
                <a:schemeClr val="bg1"/>
              </a:gs>
              <a:gs pos="3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wrap="none" lIns="17692" tIns="35421" rIns="17692" bIns="35421" anchor="ctr"/>
          <a:lstStyle>
            <a:lvl1pPr defTabSz="912813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7338" defTabSz="912813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31775" defTabSz="912813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３号機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使用前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検査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Text Box 312"/>
          <p:cNvSpPr txBox="1">
            <a:spLocks noChangeArrowheads="1"/>
          </p:cNvSpPr>
          <p:nvPr/>
        </p:nvSpPr>
        <p:spPr bwMode="auto">
          <a:xfrm>
            <a:off x="7567178" y="3644831"/>
            <a:ext cx="103404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912813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7338" defTabSz="912813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31775" defTabSz="912813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827213" indent="-231775" defTabSz="912813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2844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7416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1988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6560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1000" b="1" kern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起動</a:t>
            </a:r>
            <a:endParaRPr lang="en-US" altLang="ja-JP" sz="1000" b="1" kern="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▽</a:t>
            </a:r>
            <a:r>
              <a:rPr lang="en-US" altLang="ja-JP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(3/14)</a:t>
            </a:r>
            <a:endParaRPr lang="en-US" altLang="ja-JP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Text Box 312"/>
          <p:cNvSpPr txBox="1">
            <a:spLocks noChangeArrowheads="1"/>
          </p:cNvSpPr>
          <p:nvPr/>
        </p:nvSpPr>
        <p:spPr bwMode="auto">
          <a:xfrm>
            <a:off x="6676798" y="3241573"/>
            <a:ext cx="983763" cy="4154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912813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7338" defTabSz="912813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31775" defTabSz="912813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827213" indent="-231775" defTabSz="912813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2844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7416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1988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6560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燃料装荷</a:t>
            </a:r>
            <a:endParaRPr lang="en-US" altLang="ja-JP" sz="1000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(2/9</a:t>
            </a: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2/13)</a:t>
            </a:r>
            <a:endParaRPr lang="en-US" altLang="ja-JP" sz="10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10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▽</a:t>
            </a:r>
            <a:endParaRPr lang="en-US" altLang="ja-JP" sz="10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Text Box 361"/>
          <p:cNvSpPr txBox="1">
            <a:spLocks noChangeArrowheads="1"/>
          </p:cNvSpPr>
          <p:nvPr/>
        </p:nvSpPr>
        <p:spPr bwMode="auto">
          <a:xfrm>
            <a:off x="3557653" y="4169200"/>
            <a:ext cx="47698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 anchor="ctr" anchorCtr="1">
            <a:spAutoFit/>
          </a:bodyPr>
          <a:lstStyle>
            <a:lvl1pPr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認可</a:t>
            </a:r>
            <a:endParaRPr lang="en-US" altLang="ja-JP" sz="10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</a:t>
            </a:r>
            <a:r>
              <a:rPr lang="en-US" altLang="ja-JP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8/25</a:t>
            </a:r>
            <a:endParaRPr lang="en-US" altLang="ja-JP" sz="10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Rectangle 317"/>
          <p:cNvSpPr>
            <a:spLocks noChangeArrowheads="1"/>
          </p:cNvSpPr>
          <p:nvPr/>
        </p:nvSpPr>
        <p:spPr bwMode="auto">
          <a:xfrm>
            <a:off x="3968750" y="4604173"/>
            <a:ext cx="4497101" cy="252000"/>
          </a:xfrm>
          <a:prstGeom prst="rect">
            <a:avLst/>
          </a:prstGeom>
          <a:gradFill>
            <a:gsLst>
              <a:gs pos="1000">
                <a:srgbClr val="FFCCFF"/>
              </a:gs>
              <a:gs pos="70000">
                <a:schemeClr val="bg1"/>
              </a:gs>
              <a:gs pos="3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12700">
            <a:solidFill>
              <a:srgbClr val="FFCCFF"/>
            </a:solidFill>
            <a:prstDash val="solid"/>
            <a:miter lim="800000"/>
            <a:headEnd/>
            <a:tailEnd/>
          </a:ln>
        </p:spPr>
        <p:txBody>
          <a:bodyPr wrap="none" lIns="17692" tIns="35421" rIns="17692" bIns="35421" anchor="ctr"/>
          <a:lstStyle>
            <a:lvl1pPr defTabSz="912813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7338" defTabSz="912813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31775" defTabSz="912813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４号機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使用前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検査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Text Box 361"/>
          <p:cNvSpPr txBox="1">
            <a:spLocks noChangeArrowheads="1"/>
          </p:cNvSpPr>
          <p:nvPr/>
        </p:nvSpPr>
        <p:spPr bwMode="auto">
          <a:xfrm>
            <a:off x="3075450" y="5165220"/>
            <a:ext cx="769441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 anchorCtr="1">
            <a:spAutoFit/>
          </a:bodyPr>
          <a:lstStyle>
            <a:lvl1pPr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defRPr/>
            </a:pP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保安</a:t>
            </a:r>
            <a:r>
              <a:rPr lang="ja-JP" altLang="en-US" sz="10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規定</a:t>
            </a: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認可</a:t>
            </a:r>
            <a:endParaRPr lang="en-US" altLang="ja-JP" sz="10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>
              <a:defRPr/>
            </a:pPr>
            <a:r>
              <a:rPr lang="en-US" altLang="ja-JP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9/1</a:t>
            </a: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</a:t>
            </a:r>
            <a:endParaRPr lang="en-US" altLang="ja-JP" sz="10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Rectangle 317"/>
          <p:cNvSpPr>
            <a:spLocks noChangeArrowheads="1"/>
          </p:cNvSpPr>
          <p:nvPr/>
        </p:nvSpPr>
        <p:spPr bwMode="auto">
          <a:xfrm>
            <a:off x="7171093" y="3898641"/>
            <a:ext cx="569641" cy="252000"/>
          </a:xfrm>
          <a:prstGeom prst="rect">
            <a:avLst/>
          </a:prstGeom>
          <a:gradFill>
            <a:gsLst>
              <a:gs pos="1000">
                <a:schemeClr val="accent1">
                  <a:lumMod val="40000"/>
                  <a:lumOff val="60000"/>
                </a:schemeClr>
              </a:gs>
              <a:gs pos="70000">
                <a:schemeClr val="bg1"/>
              </a:gs>
              <a:gs pos="3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wrap="none" lIns="17692" tIns="35421" rIns="17692" bIns="35421" anchor="ctr"/>
          <a:lstStyle>
            <a:lvl1pPr defTabSz="912813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7338" defTabSz="912813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31775" defTabSz="912813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起動</a:t>
            </a:r>
            <a:r>
              <a:rPr lang="ja-JP" altLang="en-US" sz="10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準備</a:t>
            </a:r>
            <a:endParaRPr lang="ja-JP" altLang="ja-JP" sz="10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Text Box 312"/>
          <p:cNvSpPr txBox="1">
            <a:spLocks noChangeArrowheads="1"/>
          </p:cNvSpPr>
          <p:nvPr/>
        </p:nvSpPr>
        <p:spPr bwMode="auto">
          <a:xfrm>
            <a:off x="7866934" y="4216987"/>
            <a:ext cx="1210488" cy="4154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912813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7338" defTabSz="912813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31775" defTabSz="912813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827213" indent="-231775" defTabSz="912813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2844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7416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1988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6560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燃料装荷</a:t>
            </a:r>
            <a:endParaRPr lang="en-US" altLang="ja-JP" sz="1000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月上旬</a:t>
            </a:r>
            <a:r>
              <a:rPr lang="en-US" altLang="ja-JP" sz="7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0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▽</a:t>
            </a:r>
            <a:endParaRPr lang="en-US" altLang="ja-JP" sz="10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3" name="直線矢印コネクタ 42"/>
          <p:cNvCxnSpPr/>
          <p:nvPr/>
        </p:nvCxnSpPr>
        <p:spPr bwMode="auto">
          <a:xfrm flipV="1">
            <a:off x="3648500" y="3644831"/>
            <a:ext cx="0" cy="690573"/>
          </a:xfrm>
          <a:prstGeom prst="straightConnector1">
            <a:avLst/>
          </a:prstGeom>
          <a:solidFill>
            <a:srgbClr val="5B9BD5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正方形/長方形 43"/>
          <p:cNvSpPr/>
          <p:nvPr/>
        </p:nvSpPr>
        <p:spPr>
          <a:xfrm>
            <a:off x="6335242" y="2133011"/>
            <a:ext cx="9765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79388" fontAlgn="base">
              <a:spcBef>
                <a:spcPct val="20000"/>
              </a:spcBef>
              <a:spcAft>
                <a:spcPct val="0"/>
              </a:spcAft>
              <a:tabLst>
                <a:tab pos="715963" algn="l"/>
              </a:tabLst>
              <a:defRPr/>
            </a:pP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H30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月～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Rectangle 317"/>
          <p:cNvSpPr>
            <a:spLocks noChangeArrowheads="1"/>
          </p:cNvSpPr>
          <p:nvPr/>
        </p:nvSpPr>
        <p:spPr bwMode="auto">
          <a:xfrm>
            <a:off x="8470335" y="4866599"/>
            <a:ext cx="671738" cy="252000"/>
          </a:xfrm>
          <a:prstGeom prst="rect">
            <a:avLst/>
          </a:prstGeom>
          <a:gradFill>
            <a:gsLst>
              <a:gs pos="1000">
                <a:srgbClr val="FFCCFF"/>
              </a:gs>
              <a:gs pos="70000">
                <a:schemeClr val="bg1"/>
              </a:gs>
              <a:gs pos="3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12700">
            <a:solidFill>
              <a:srgbClr val="FFCCFF"/>
            </a:solidFill>
            <a:prstDash val="solid"/>
            <a:miter lim="800000"/>
            <a:headEnd/>
            <a:tailEnd/>
          </a:ln>
        </p:spPr>
        <p:txBody>
          <a:bodyPr wrap="none" lIns="17692" tIns="35421" rIns="17692" bIns="35421" anchor="ctr"/>
          <a:lstStyle>
            <a:lvl1pPr defTabSz="912813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7338" defTabSz="912813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31775" defTabSz="912813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起動準備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Text Box 312"/>
          <p:cNvSpPr txBox="1">
            <a:spLocks noChangeArrowheads="1"/>
          </p:cNvSpPr>
          <p:nvPr/>
        </p:nvSpPr>
        <p:spPr bwMode="auto">
          <a:xfrm>
            <a:off x="8686337" y="4461298"/>
            <a:ext cx="923677" cy="4154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912813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7338" defTabSz="912813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31775" defTabSz="912813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827213" indent="-231775" defTabSz="912813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2844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7416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1988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6560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1000" b="1" kern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起動</a:t>
            </a:r>
            <a:endParaRPr lang="en-US" altLang="ja-JP" sz="1000" b="1" kern="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(5</a:t>
            </a:r>
            <a:r>
              <a:rPr lang="ja-JP" altLang="en-US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月中旬</a:t>
            </a:r>
            <a:r>
              <a:rPr lang="en-US" altLang="ja-JP" sz="7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en-US" altLang="ja-JP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10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▽</a:t>
            </a:r>
            <a:endParaRPr lang="en-US" altLang="ja-JP" sz="10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Text Box 361"/>
          <p:cNvSpPr txBox="1">
            <a:spLocks noChangeArrowheads="1"/>
          </p:cNvSpPr>
          <p:nvPr/>
        </p:nvSpPr>
        <p:spPr bwMode="auto">
          <a:xfrm>
            <a:off x="3370214" y="3328411"/>
            <a:ext cx="85579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 anchor="ctr" anchorCtr="1">
            <a:spAutoFit/>
          </a:bodyPr>
          <a:lstStyle>
            <a:lvl1pPr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336675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336675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申請</a:t>
            </a:r>
            <a:endParaRPr lang="en-US" altLang="ja-JP" sz="1000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0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</a:t>
            </a:r>
            <a:r>
              <a:rPr lang="en-US" altLang="ja-JP" sz="10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8/28</a:t>
            </a:r>
            <a:endParaRPr lang="en-US" altLang="ja-JP" sz="10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Text Box 312"/>
          <p:cNvSpPr txBox="1">
            <a:spLocks noChangeArrowheads="1"/>
          </p:cNvSpPr>
          <p:nvPr/>
        </p:nvSpPr>
        <p:spPr bwMode="auto">
          <a:xfrm>
            <a:off x="6509350" y="6431904"/>
            <a:ext cx="3251294" cy="124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912813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7338" defTabSz="912813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30188" defTabSz="912813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31775" defTabSz="912813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827213" indent="-231775" defTabSz="912813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2844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7416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1988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656013" indent="-231775" defTabSz="912813" fontAlgn="base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sz="9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900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使用前検査申請上の工程であり、決まったものではありません</a:t>
            </a:r>
            <a:endParaRPr lang="en-US" altLang="ja-JP" sz="9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5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182563" marR="0" indent="-182563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ゴシック" panose="020B0609070205080204" pitchFamily="49" charset="-128"/>
            <a:ea typeface="ＭＳ ゴシック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182563" marR="0" indent="-182563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ゴシック" panose="020B0609070205080204" pitchFamily="49" charset="-128"/>
            <a:ea typeface="ＭＳ ゴシック" panose="020B0609070205080204" pitchFamily="49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18222</TotalTime>
  <Words>724</Words>
  <Application>Microsoft Office PowerPoint</Application>
  <PresentationFormat>A4 210 x 297 mm</PresentationFormat>
  <Paragraphs>173</Paragraphs>
  <Slides>6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6</vt:i4>
      </vt:variant>
    </vt:vector>
  </HeadingPairs>
  <TitlesOfParts>
    <vt:vector size="9" baseType="lpstr">
      <vt:lpstr>Office テーマ</vt:lpstr>
      <vt:lpstr>2_標準デザイン</vt:lpstr>
      <vt:lpstr>デザインの設定</vt:lpstr>
      <vt:lpstr>関西エリアにおける電力需給状況（平成29年度）と 原子力発電所の審査状況について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関西電力株式会社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安藤 朋加</dc:creator>
  <cp:lastModifiedBy>山本　祐一</cp:lastModifiedBy>
  <cp:revision>1382</cp:revision>
  <cp:lastPrinted>2018-03-19T00:04:20Z</cp:lastPrinted>
  <dcterms:created xsi:type="dcterms:W3CDTF">2015-09-07T09:01:07Z</dcterms:created>
  <dcterms:modified xsi:type="dcterms:W3CDTF">2018-03-19T00:11:53Z</dcterms:modified>
</cp:coreProperties>
</file>