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6" r:id="rId3"/>
    <p:sldId id="257" r:id="rId4"/>
    <p:sldId id="258" r:id="rId5"/>
    <p:sldId id="259" r:id="rId6"/>
    <p:sldId id="260" r:id="rId7"/>
    <p:sldId id="263" r:id="rId8"/>
    <p:sldId id="261" r:id="rId9"/>
    <p:sldId id="262" r:id="rId10"/>
    <p:sldId id="264" r:id="rId11"/>
    <p:sldId id="265" r:id="rId12"/>
    <p:sldId id="266" r:id="rId13"/>
    <p:sldId id="267" r:id="rId1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152" y="1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MFCI990001\00&#38651;&#21147;&#21462;&#24341;&#30435;&#35222;&#31561;&#22996;&#21729;&#20250;&#21462;&#24341;&#30435;&#35222;&#35506;00\10_&#32207;&#25324;\&#9733;&#12424;&#12367;&#20351;&#12358;&#36039;&#26009;\&#38651;&#21147;&#23567;&#22770;&#33258;&#30001;&#21270;&#12395;&#38306;&#12377;&#12427;&#35500;&#26126;&#36039;&#26009;\&#9312;&#12473;&#12452;&#12483;&#12481;&#12531;&#12464;&#30003;&#36796;&#12415;170210.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mpci990002.ring.meti.go.jp\SystemData\mmaa2456\AppData\Microsoft\Excel\Book1%20(version%202).xlsb"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'スイッチング開始申請 '!$A$19</c:f>
              <c:strCache>
                <c:ptCount val="1"/>
                <c:pt idx="0">
                  <c:v>北海道電力</c:v>
                </c:pt>
              </c:strCache>
            </c:strRef>
          </c:tx>
          <c:cat>
            <c:strRef>
              <c:f>'スイッチング開始申請 '!$B$17:$BW$17</c:f>
              <c:strCache>
                <c:ptCount val="60"/>
                <c:pt idx="0">
                  <c:v>3月1日</c:v>
                </c:pt>
                <c:pt idx="1">
                  <c:v>4日</c:v>
                </c:pt>
                <c:pt idx="2">
                  <c:v>11日</c:v>
                </c:pt>
                <c:pt idx="3">
                  <c:v>18日</c:v>
                </c:pt>
                <c:pt idx="4">
                  <c:v>25日</c:v>
                </c:pt>
                <c:pt idx="5">
                  <c:v>4月1日</c:v>
                </c:pt>
                <c:pt idx="6">
                  <c:v>8日</c:v>
                </c:pt>
                <c:pt idx="7">
                  <c:v>15日</c:v>
                </c:pt>
                <c:pt idx="8">
                  <c:v>22日</c:v>
                </c:pt>
                <c:pt idx="9">
                  <c:v>29日</c:v>
                </c:pt>
                <c:pt idx="10">
                  <c:v>5月6日</c:v>
                </c:pt>
                <c:pt idx="11">
                  <c:v>13日</c:v>
                </c:pt>
                <c:pt idx="12">
                  <c:v>20日</c:v>
                </c:pt>
                <c:pt idx="13">
                  <c:v>27日</c:v>
                </c:pt>
                <c:pt idx="14">
                  <c:v>31日</c:v>
                </c:pt>
                <c:pt idx="15">
                  <c:v>6月3日</c:v>
                </c:pt>
                <c:pt idx="16">
                  <c:v>10日</c:v>
                </c:pt>
                <c:pt idx="17">
                  <c:v>17日</c:v>
                </c:pt>
                <c:pt idx="18">
                  <c:v>24日</c:v>
                </c:pt>
                <c:pt idx="19">
                  <c:v>30日</c:v>
                </c:pt>
                <c:pt idx="24">
                  <c:v>7月31日</c:v>
                </c:pt>
                <c:pt idx="29">
                  <c:v>8月31日</c:v>
                </c:pt>
                <c:pt idx="35">
                  <c:v>9月30日</c:v>
                </c:pt>
                <c:pt idx="41">
                  <c:v>10月31日</c:v>
                </c:pt>
                <c:pt idx="47">
                  <c:v>11月30日</c:v>
                </c:pt>
                <c:pt idx="53">
                  <c:v>12月31日</c:v>
                </c:pt>
                <c:pt idx="59">
                  <c:v>1月31日</c:v>
                </c:pt>
              </c:strCache>
            </c:strRef>
          </c:cat>
          <c:val>
            <c:numRef>
              <c:f>'スイッチング開始申請 '!$B$19:$BW$19</c:f>
              <c:numCache>
                <c:formatCode>General</c:formatCode>
                <c:ptCount val="60"/>
                <c:pt idx="0">
                  <c:v>2.5000000000000001E-3</c:v>
                </c:pt>
                <c:pt idx="1">
                  <c:v>6.9000000000000006E-2</c:v>
                </c:pt>
                <c:pt idx="2">
                  <c:v>0.77960000000000007</c:v>
                </c:pt>
                <c:pt idx="3">
                  <c:v>1.2035</c:v>
                </c:pt>
                <c:pt idx="4">
                  <c:v>1.7173</c:v>
                </c:pt>
                <c:pt idx="5">
                  <c:v>2.0428999999999999</c:v>
                </c:pt>
                <c:pt idx="6" formatCode="0.00">
                  <c:v>2.3702000000000001</c:v>
                </c:pt>
                <c:pt idx="7" formatCode="0.00">
                  <c:v>2.7530000000000001</c:v>
                </c:pt>
                <c:pt idx="8" formatCode="0.00">
                  <c:v>3.0941000000000001</c:v>
                </c:pt>
                <c:pt idx="9" formatCode="0.00">
                  <c:v>3.3754</c:v>
                </c:pt>
                <c:pt idx="10" formatCode="0.00">
                  <c:v>3.5209000000000001</c:v>
                </c:pt>
                <c:pt idx="11" formatCode="0.00">
                  <c:v>3.9462000000000002</c:v>
                </c:pt>
                <c:pt idx="12" formatCode="0.00">
                  <c:v>4.26</c:v>
                </c:pt>
                <c:pt idx="13" formatCode="0.00">
                  <c:v>4.4850000000000003</c:v>
                </c:pt>
                <c:pt idx="14" formatCode="0.00">
                  <c:v>4.5916000000000006</c:v>
                </c:pt>
                <c:pt idx="15" formatCode="0.00">
                  <c:v>4.7026000000000003</c:v>
                </c:pt>
                <c:pt idx="16" formatCode="0.00">
                  <c:v>5.23</c:v>
                </c:pt>
                <c:pt idx="17" formatCode="0.00">
                  <c:v>5.58</c:v>
                </c:pt>
                <c:pt idx="18">
                  <c:v>5.97</c:v>
                </c:pt>
                <c:pt idx="19">
                  <c:v>6.32</c:v>
                </c:pt>
                <c:pt idx="24" formatCode="0.00">
                  <c:v>7.5659000000000001</c:v>
                </c:pt>
                <c:pt idx="29" formatCode="0.00">
                  <c:v>8.4184999999999999</c:v>
                </c:pt>
                <c:pt idx="35" formatCode="0.00">
                  <c:v>9.4700000000000006</c:v>
                </c:pt>
                <c:pt idx="41" formatCode="0.00">
                  <c:v>10.51</c:v>
                </c:pt>
                <c:pt idx="47" formatCode="0.00">
                  <c:v>11.66</c:v>
                </c:pt>
                <c:pt idx="53" formatCode="0.00">
                  <c:v>12.92</c:v>
                </c:pt>
                <c:pt idx="59" formatCode="0.00">
                  <c:v>13.9</c:v>
                </c:pt>
              </c:numCache>
            </c:numRef>
          </c:val>
          <c:smooth val="0"/>
        </c:ser>
        <c:ser>
          <c:idx val="1"/>
          <c:order val="1"/>
          <c:tx>
            <c:strRef>
              <c:f>'スイッチング開始申請 '!$A$20</c:f>
              <c:strCache>
                <c:ptCount val="1"/>
                <c:pt idx="0">
                  <c:v>東北電力</c:v>
                </c:pt>
              </c:strCache>
            </c:strRef>
          </c:tx>
          <c:cat>
            <c:strRef>
              <c:f>'スイッチング開始申請 '!$B$17:$BW$17</c:f>
              <c:strCache>
                <c:ptCount val="60"/>
                <c:pt idx="0">
                  <c:v>3月1日</c:v>
                </c:pt>
                <c:pt idx="1">
                  <c:v>4日</c:v>
                </c:pt>
                <c:pt idx="2">
                  <c:v>11日</c:v>
                </c:pt>
                <c:pt idx="3">
                  <c:v>18日</c:v>
                </c:pt>
                <c:pt idx="4">
                  <c:v>25日</c:v>
                </c:pt>
                <c:pt idx="5">
                  <c:v>4月1日</c:v>
                </c:pt>
                <c:pt idx="6">
                  <c:v>8日</c:v>
                </c:pt>
                <c:pt idx="7">
                  <c:v>15日</c:v>
                </c:pt>
                <c:pt idx="8">
                  <c:v>22日</c:v>
                </c:pt>
                <c:pt idx="9">
                  <c:v>29日</c:v>
                </c:pt>
                <c:pt idx="10">
                  <c:v>5月6日</c:v>
                </c:pt>
                <c:pt idx="11">
                  <c:v>13日</c:v>
                </c:pt>
                <c:pt idx="12">
                  <c:v>20日</c:v>
                </c:pt>
                <c:pt idx="13">
                  <c:v>27日</c:v>
                </c:pt>
                <c:pt idx="14">
                  <c:v>31日</c:v>
                </c:pt>
                <c:pt idx="15">
                  <c:v>6月3日</c:v>
                </c:pt>
                <c:pt idx="16">
                  <c:v>10日</c:v>
                </c:pt>
                <c:pt idx="17">
                  <c:v>17日</c:v>
                </c:pt>
                <c:pt idx="18">
                  <c:v>24日</c:v>
                </c:pt>
                <c:pt idx="19">
                  <c:v>30日</c:v>
                </c:pt>
                <c:pt idx="24">
                  <c:v>7月31日</c:v>
                </c:pt>
                <c:pt idx="29">
                  <c:v>8月31日</c:v>
                </c:pt>
                <c:pt idx="35">
                  <c:v>9月30日</c:v>
                </c:pt>
                <c:pt idx="41">
                  <c:v>10月31日</c:v>
                </c:pt>
                <c:pt idx="47">
                  <c:v>11月30日</c:v>
                </c:pt>
                <c:pt idx="53">
                  <c:v>12月31日</c:v>
                </c:pt>
                <c:pt idx="59">
                  <c:v>1月31日</c:v>
                </c:pt>
              </c:strCache>
            </c:strRef>
          </c:cat>
          <c:val>
            <c:numRef>
              <c:f>'スイッチング開始申請 '!$B$20:$BW$20</c:f>
              <c:numCache>
                <c:formatCode>General</c:formatCode>
                <c:ptCount val="60"/>
                <c:pt idx="0">
                  <c:v>0</c:v>
                </c:pt>
                <c:pt idx="1">
                  <c:v>1.2400000000000001E-2</c:v>
                </c:pt>
                <c:pt idx="2">
                  <c:v>0.23750000000000002</c:v>
                </c:pt>
                <c:pt idx="3">
                  <c:v>0.48920000000000002</c:v>
                </c:pt>
                <c:pt idx="4">
                  <c:v>0.61230000000000007</c:v>
                </c:pt>
                <c:pt idx="5">
                  <c:v>0.78170000000000006</c:v>
                </c:pt>
                <c:pt idx="6" formatCode="0.00">
                  <c:v>0.90160000000000007</c:v>
                </c:pt>
                <c:pt idx="7" formatCode="0.00">
                  <c:v>1.0169000000000001</c:v>
                </c:pt>
                <c:pt idx="8" formatCode="0.00">
                  <c:v>1.1003000000000001</c:v>
                </c:pt>
                <c:pt idx="9" formatCode="0.00">
                  <c:v>1.2195</c:v>
                </c:pt>
                <c:pt idx="10" formatCode="0.00">
                  <c:v>1.3048</c:v>
                </c:pt>
                <c:pt idx="11" formatCode="0.00">
                  <c:v>1.4341000000000002</c:v>
                </c:pt>
                <c:pt idx="12" formatCode="0.00">
                  <c:v>1.54</c:v>
                </c:pt>
                <c:pt idx="13" formatCode="0.00">
                  <c:v>1.6544000000000001</c:v>
                </c:pt>
                <c:pt idx="14" formatCode="0.00">
                  <c:v>1.7571000000000001</c:v>
                </c:pt>
                <c:pt idx="15" formatCode="0.00">
                  <c:v>1.8266</c:v>
                </c:pt>
                <c:pt idx="16" formatCode="0.00">
                  <c:v>1.9600000000000002</c:v>
                </c:pt>
                <c:pt idx="17" formatCode="0.00">
                  <c:v>2.2100000000000004</c:v>
                </c:pt>
                <c:pt idx="18" formatCode="0.00">
                  <c:v>2.76</c:v>
                </c:pt>
                <c:pt idx="19">
                  <c:v>3.24</c:v>
                </c:pt>
                <c:pt idx="24" formatCode="0.00">
                  <c:v>4.1372</c:v>
                </c:pt>
                <c:pt idx="29" formatCode="0.00">
                  <c:v>4.8883000000000001</c:v>
                </c:pt>
                <c:pt idx="35" formatCode="0.00">
                  <c:v>5.7</c:v>
                </c:pt>
                <c:pt idx="41" formatCode="0.00">
                  <c:v>6.51</c:v>
                </c:pt>
                <c:pt idx="47" formatCode="0.00">
                  <c:v>7.52</c:v>
                </c:pt>
                <c:pt idx="53" formatCode="0.00">
                  <c:v>8.4700000000000006</c:v>
                </c:pt>
                <c:pt idx="59" formatCode="0.00">
                  <c:v>9.73</c:v>
                </c:pt>
              </c:numCache>
            </c:numRef>
          </c:val>
          <c:smooth val="0"/>
        </c:ser>
        <c:ser>
          <c:idx val="2"/>
          <c:order val="2"/>
          <c:tx>
            <c:strRef>
              <c:f>'スイッチング開始申請 '!$A$21</c:f>
              <c:strCache>
                <c:ptCount val="1"/>
                <c:pt idx="0">
                  <c:v>東京電力</c:v>
                </c:pt>
              </c:strCache>
            </c:strRef>
          </c:tx>
          <c:cat>
            <c:strRef>
              <c:f>'スイッチング開始申請 '!$B$17:$BW$17</c:f>
              <c:strCache>
                <c:ptCount val="60"/>
                <c:pt idx="0">
                  <c:v>3月1日</c:v>
                </c:pt>
                <c:pt idx="1">
                  <c:v>4日</c:v>
                </c:pt>
                <c:pt idx="2">
                  <c:v>11日</c:v>
                </c:pt>
                <c:pt idx="3">
                  <c:v>18日</c:v>
                </c:pt>
                <c:pt idx="4">
                  <c:v>25日</c:v>
                </c:pt>
                <c:pt idx="5">
                  <c:v>4月1日</c:v>
                </c:pt>
                <c:pt idx="6">
                  <c:v>8日</c:v>
                </c:pt>
                <c:pt idx="7">
                  <c:v>15日</c:v>
                </c:pt>
                <c:pt idx="8">
                  <c:v>22日</c:v>
                </c:pt>
                <c:pt idx="9">
                  <c:v>29日</c:v>
                </c:pt>
                <c:pt idx="10">
                  <c:v>5月6日</c:v>
                </c:pt>
                <c:pt idx="11">
                  <c:v>13日</c:v>
                </c:pt>
                <c:pt idx="12">
                  <c:v>20日</c:v>
                </c:pt>
                <c:pt idx="13">
                  <c:v>27日</c:v>
                </c:pt>
                <c:pt idx="14">
                  <c:v>31日</c:v>
                </c:pt>
                <c:pt idx="15">
                  <c:v>6月3日</c:v>
                </c:pt>
                <c:pt idx="16">
                  <c:v>10日</c:v>
                </c:pt>
                <c:pt idx="17">
                  <c:v>17日</c:v>
                </c:pt>
                <c:pt idx="18">
                  <c:v>24日</c:v>
                </c:pt>
                <c:pt idx="19">
                  <c:v>30日</c:v>
                </c:pt>
                <c:pt idx="24">
                  <c:v>7月31日</c:v>
                </c:pt>
                <c:pt idx="29">
                  <c:v>8月31日</c:v>
                </c:pt>
                <c:pt idx="35">
                  <c:v>9月30日</c:v>
                </c:pt>
                <c:pt idx="41">
                  <c:v>10月31日</c:v>
                </c:pt>
                <c:pt idx="47">
                  <c:v>11月30日</c:v>
                </c:pt>
                <c:pt idx="53">
                  <c:v>12月31日</c:v>
                </c:pt>
                <c:pt idx="59">
                  <c:v>1月31日</c:v>
                </c:pt>
              </c:strCache>
            </c:strRef>
          </c:cat>
          <c:val>
            <c:numRef>
              <c:f>'スイッチング開始申請 '!$B$21:$BW$21</c:f>
              <c:numCache>
                <c:formatCode>General</c:formatCode>
                <c:ptCount val="60"/>
                <c:pt idx="0">
                  <c:v>3.2000000000000002E-3</c:v>
                </c:pt>
                <c:pt idx="1">
                  <c:v>2.0585</c:v>
                </c:pt>
                <c:pt idx="2">
                  <c:v>4.9733999999999998</c:v>
                </c:pt>
                <c:pt idx="3">
                  <c:v>14.2134</c:v>
                </c:pt>
                <c:pt idx="4">
                  <c:v>22.184800000000003</c:v>
                </c:pt>
                <c:pt idx="5">
                  <c:v>33.215600000000002</c:v>
                </c:pt>
                <c:pt idx="6" formatCode="0.00">
                  <c:v>39.489800000000002</c:v>
                </c:pt>
                <c:pt idx="7" formatCode="0.00">
                  <c:v>42.971000000000004</c:v>
                </c:pt>
                <c:pt idx="8" formatCode="0.00">
                  <c:v>46.664300000000004</c:v>
                </c:pt>
                <c:pt idx="9" formatCode="0.00">
                  <c:v>51.178800000000003</c:v>
                </c:pt>
                <c:pt idx="10" formatCode="0.00">
                  <c:v>53.270500000000006</c:v>
                </c:pt>
                <c:pt idx="11" formatCode="0.00">
                  <c:v>56.460300000000004</c:v>
                </c:pt>
                <c:pt idx="12" formatCode="0.00">
                  <c:v>59.61</c:v>
                </c:pt>
                <c:pt idx="13" formatCode="0.00">
                  <c:v>62.988900000000001</c:v>
                </c:pt>
                <c:pt idx="14" formatCode="0.00">
                  <c:v>64.729300000000009</c:v>
                </c:pt>
                <c:pt idx="15" formatCode="0.00">
                  <c:v>66.247900000000001</c:v>
                </c:pt>
                <c:pt idx="16" formatCode="0.00">
                  <c:v>68.720000000000013</c:v>
                </c:pt>
                <c:pt idx="17" formatCode="0.00">
                  <c:v>71.33</c:v>
                </c:pt>
                <c:pt idx="18" formatCode="0.00">
                  <c:v>74.099999999999994</c:v>
                </c:pt>
                <c:pt idx="19">
                  <c:v>76.25</c:v>
                </c:pt>
                <c:pt idx="24" formatCode="0.00">
                  <c:v>87.298100000000005</c:v>
                </c:pt>
                <c:pt idx="29" formatCode="0.00">
                  <c:v>97.44250000000001</c:v>
                </c:pt>
                <c:pt idx="35" formatCode="0.00">
                  <c:v>108.31</c:v>
                </c:pt>
                <c:pt idx="41" formatCode="0.00">
                  <c:v>118.98</c:v>
                </c:pt>
                <c:pt idx="47" formatCode="0.00">
                  <c:v>132.27000000000001</c:v>
                </c:pt>
                <c:pt idx="53" formatCode="0.00">
                  <c:v>144.38</c:v>
                </c:pt>
                <c:pt idx="59" formatCode="0.00">
                  <c:v>155.1</c:v>
                </c:pt>
              </c:numCache>
            </c:numRef>
          </c:val>
          <c:smooth val="0"/>
        </c:ser>
        <c:ser>
          <c:idx val="3"/>
          <c:order val="3"/>
          <c:tx>
            <c:strRef>
              <c:f>'スイッチング開始申請 '!$A$22</c:f>
              <c:strCache>
                <c:ptCount val="1"/>
                <c:pt idx="0">
                  <c:v>中部電力</c:v>
                </c:pt>
              </c:strCache>
            </c:strRef>
          </c:tx>
          <c:cat>
            <c:strRef>
              <c:f>'スイッチング開始申請 '!$B$17:$BW$17</c:f>
              <c:strCache>
                <c:ptCount val="60"/>
                <c:pt idx="0">
                  <c:v>3月1日</c:v>
                </c:pt>
                <c:pt idx="1">
                  <c:v>4日</c:v>
                </c:pt>
                <c:pt idx="2">
                  <c:v>11日</c:v>
                </c:pt>
                <c:pt idx="3">
                  <c:v>18日</c:v>
                </c:pt>
                <c:pt idx="4">
                  <c:v>25日</c:v>
                </c:pt>
                <c:pt idx="5">
                  <c:v>4月1日</c:v>
                </c:pt>
                <c:pt idx="6">
                  <c:v>8日</c:v>
                </c:pt>
                <c:pt idx="7">
                  <c:v>15日</c:v>
                </c:pt>
                <c:pt idx="8">
                  <c:v>22日</c:v>
                </c:pt>
                <c:pt idx="9">
                  <c:v>29日</c:v>
                </c:pt>
                <c:pt idx="10">
                  <c:v>5月6日</c:v>
                </c:pt>
                <c:pt idx="11">
                  <c:v>13日</c:v>
                </c:pt>
                <c:pt idx="12">
                  <c:v>20日</c:v>
                </c:pt>
                <c:pt idx="13">
                  <c:v>27日</c:v>
                </c:pt>
                <c:pt idx="14">
                  <c:v>31日</c:v>
                </c:pt>
                <c:pt idx="15">
                  <c:v>6月3日</c:v>
                </c:pt>
                <c:pt idx="16">
                  <c:v>10日</c:v>
                </c:pt>
                <c:pt idx="17">
                  <c:v>17日</c:v>
                </c:pt>
                <c:pt idx="18">
                  <c:v>24日</c:v>
                </c:pt>
                <c:pt idx="19">
                  <c:v>30日</c:v>
                </c:pt>
                <c:pt idx="24">
                  <c:v>7月31日</c:v>
                </c:pt>
                <c:pt idx="29">
                  <c:v>8月31日</c:v>
                </c:pt>
                <c:pt idx="35">
                  <c:v>9月30日</c:v>
                </c:pt>
                <c:pt idx="41">
                  <c:v>10月31日</c:v>
                </c:pt>
                <c:pt idx="47">
                  <c:v>11月30日</c:v>
                </c:pt>
                <c:pt idx="53">
                  <c:v>12月31日</c:v>
                </c:pt>
                <c:pt idx="59">
                  <c:v>1月31日</c:v>
                </c:pt>
              </c:strCache>
            </c:strRef>
          </c:cat>
          <c:val>
            <c:numRef>
              <c:f>'スイッチング開始申請 '!$B$22:$BW$22</c:f>
              <c:numCache>
                <c:formatCode>General</c:formatCode>
                <c:ptCount val="60"/>
                <c:pt idx="0">
                  <c:v>9.300000000000001E-3</c:v>
                </c:pt>
                <c:pt idx="1">
                  <c:v>0.22720000000000001</c:v>
                </c:pt>
                <c:pt idx="2">
                  <c:v>0.69330000000000003</c:v>
                </c:pt>
                <c:pt idx="3">
                  <c:v>1.0776000000000001</c:v>
                </c:pt>
                <c:pt idx="4">
                  <c:v>1.6095000000000002</c:v>
                </c:pt>
                <c:pt idx="5">
                  <c:v>2.0577000000000001</c:v>
                </c:pt>
                <c:pt idx="6" formatCode="0.00">
                  <c:v>2.5068999999999999</c:v>
                </c:pt>
                <c:pt idx="7" formatCode="0.00">
                  <c:v>3.14</c:v>
                </c:pt>
                <c:pt idx="8" formatCode="0.00">
                  <c:v>3.7122000000000002</c:v>
                </c:pt>
                <c:pt idx="9" formatCode="0.00">
                  <c:v>4.2933000000000003</c:v>
                </c:pt>
                <c:pt idx="10" formatCode="0.00">
                  <c:v>4.5179</c:v>
                </c:pt>
                <c:pt idx="11" formatCode="0.00">
                  <c:v>4.9908999999999999</c:v>
                </c:pt>
                <c:pt idx="12" formatCode="0.00">
                  <c:v>5.61</c:v>
                </c:pt>
                <c:pt idx="13" formatCode="0.00">
                  <c:v>6.1257999999999999</c:v>
                </c:pt>
                <c:pt idx="14" formatCode="0.00">
                  <c:v>6.3978999999999999</c:v>
                </c:pt>
                <c:pt idx="15" formatCode="0.00">
                  <c:v>6.6074000000000002</c:v>
                </c:pt>
                <c:pt idx="16" formatCode="0.00">
                  <c:v>7.15</c:v>
                </c:pt>
                <c:pt idx="17" formatCode="0.00">
                  <c:v>7.57</c:v>
                </c:pt>
                <c:pt idx="18" formatCode="0.00">
                  <c:v>7.99</c:v>
                </c:pt>
                <c:pt idx="19">
                  <c:v>8.370000000000001</c:v>
                </c:pt>
                <c:pt idx="24" formatCode="0.00">
                  <c:v>10.9375</c:v>
                </c:pt>
                <c:pt idx="29" formatCode="0.00">
                  <c:v>12.619</c:v>
                </c:pt>
                <c:pt idx="35" formatCode="0.00">
                  <c:v>14.63</c:v>
                </c:pt>
                <c:pt idx="41" formatCode="0.00">
                  <c:v>16.260000000000002</c:v>
                </c:pt>
                <c:pt idx="47" formatCode="0.00">
                  <c:v>18.510000000000002</c:v>
                </c:pt>
                <c:pt idx="53" formatCode="0.00">
                  <c:v>20.28</c:v>
                </c:pt>
                <c:pt idx="59" formatCode="0.00">
                  <c:v>23.28</c:v>
                </c:pt>
              </c:numCache>
            </c:numRef>
          </c:val>
          <c:smooth val="0"/>
        </c:ser>
        <c:ser>
          <c:idx val="4"/>
          <c:order val="4"/>
          <c:tx>
            <c:strRef>
              <c:f>'スイッチング開始申請 '!$A$23</c:f>
              <c:strCache>
                <c:ptCount val="1"/>
                <c:pt idx="0">
                  <c:v>北陸電力</c:v>
                </c:pt>
              </c:strCache>
            </c:strRef>
          </c:tx>
          <c:cat>
            <c:strRef>
              <c:f>'スイッチング開始申請 '!$B$17:$BW$17</c:f>
              <c:strCache>
                <c:ptCount val="60"/>
                <c:pt idx="0">
                  <c:v>3月1日</c:v>
                </c:pt>
                <c:pt idx="1">
                  <c:v>4日</c:v>
                </c:pt>
                <c:pt idx="2">
                  <c:v>11日</c:v>
                </c:pt>
                <c:pt idx="3">
                  <c:v>18日</c:v>
                </c:pt>
                <c:pt idx="4">
                  <c:v>25日</c:v>
                </c:pt>
                <c:pt idx="5">
                  <c:v>4月1日</c:v>
                </c:pt>
                <c:pt idx="6">
                  <c:v>8日</c:v>
                </c:pt>
                <c:pt idx="7">
                  <c:v>15日</c:v>
                </c:pt>
                <c:pt idx="8">
                  <c:v>22日</c:v>
                </c:pt>
                <c:pt idx="9">
                  <c:v>29日</c:v>
                </c:pt>
                <c:pt idx="10">
                  <c:v>5月6日</c:v>
                </c:pt>
                <c:pt idx="11">
                  <c:v>13日</c:v>
                </c:pt>
                <c:pt idx="12">
                  <c:v>20日</c:v>
                </c:pt>
                <c:pt idx="13">
                  <c:v>27日</c:v>
                </c:pt>
                <c:pt idx="14">
                  <c:v>31日</c:v>
                </c:pt>
                <c:pt idx="15">
                  <c:v>6月3日</c:v>
                </c:pt>
                <c:pt idx="16">
                  <c:v>10日</c:v>
                </c:pt>
                <c:pt idx="17">
                  <c:v>17日</c:v>
                </c:pt>
                <c:pt idx="18">
                  <c:v>24日</c:v>
                </c:pt>
                <c:pt idx="19">
                  <c:v>30日</c:v>
                </c:pt>
                <c:pt idx="24">
                  <c:v>7月31日</c:v>
                </c:pt>
                <c:pt idx="29">
                  <c:v>8月31日</c:v>
                </c:pt>
                <c:pt idx="35">
                  <c:v>9月30日</c:v>
                </c:pt>
                <c:pt idx="41">
                  <c:v>10月31日</c:v>
                </c:pt>
                <c:pt idx="47">
                  <c:v>11月30日</c:v>
                </c:pt>
                <c:pt idx="53">
                  <c:v>12月31日</c:v>
                </c:pt>
                <c:pt idx="59">
                  <c:v>1月31日</c:v>
                </c:pt>
              </c:strCache>
            </c:strRef>
          </c:cat>
          <c:val>
            <c:numRef>
              <c:f>'スイッチング開始申請 '!$B$23:$BW$23</c:f>
              <c:numCache>
                <c:formatCode>General</c:formatCode>
                <c:ptCount val="60"/>
                <c:pt idx="0">
                  <c:v>0</c:v>
                </c:pt>
                <c:pt idx="1">
                  <c:v>1.0500000000000001E-2</c:v>
                </c:pt>
                <c:pt idx="2">
                  <c:v>5.6600000000000004E-2</c:v>
                </c:pt>
                <c:pt idx="3">
                  <c:v>7.1300000000000002E-2</c:v>
                </c:pt>
                <c:pt idx="4">
                  <c:v>9.0500000000000011E-2</c:v>
                </c:pt>
                <c:pt idx="5">
                  <c:v>0.1116</c:v>
                </c:pt>
                <c:pt idx="6" formatCode="0.00">
                  <c:v>0.12100000000000001</c:v>
                </c:pt>
                <c:pt idx="7" formatCode="0.00">
                  <c:v>0.14730000000000001</c:v>
                </c:pt>
                <c:pt idx="8" formatCode="0.00">
                  <c:v>0.15480000000000002</c:v>
                </c:pt>
                <c:pt idx="9" formatCode="0.00">
                  <c:v>0.1709</c:v>
                </c:pt>
                <c:pt idx="10" formatCode="0.00">
                  <c:v>0.1797</c:v>
                </c:pt>
                <c:pt idx="11" formatCode="0.00">
                  <c:v>0.19450000000000001</c:v>
                </c:pt>
                <c:pt idx="12" formatCode="0.00">
                  <c:v>0.21000000000000002</c:v>
                </c:pt>
                <c:pt idx="13" formatCode="0.00">
                  <c:v>0.22010000000000002</c:v>
                </c:pt>
                <c:pt idx="14" formatCode="0.00">
                  <c:v>0.22740000000000002</c:v>
                </c:pt>
                <c:pt idx="15" formatCode="0.00">
                  <c:v>0.23320000000000002</c:v>
                </c:pt>
                <c:pt idx="16" formatCode="0.00">
                  <c:v>0.24</c:v>
                </c:pt>
                <c:pt idx="17" formatCode="0.00">
                  <c:v>0.26</c:v>
                </c:pt>
                <c:pt idx="18" formatCode="0.00">
                  <c:v>0.28000000000000003</c:v>
                </c:pt>
                <c:pt idx="19">
                  <c:v>0.31000000000000005</c:v>
                </c:pt>
                <c:pt idx="24" formatCode="0.00">
                  <c:v>0.39940000000000003</c:v>
                </c:pt>
                <c:pt idx="29" formatCode="0.00">
                  <c:v>0.50119999999999998</c:v>
                </c:pt>
                <c:pt idx="35" formatCode="0.00">
                  <c:v>0.6</c:v>
                </c:pt>
                <c:pt idx="41" formatCode="0.00">
                  <c:v>0.74</c:v>
                </c:pt>
                <c:pt idx="47" formatCode="0.00">
                  <c:v>0.97</c:v>
                </c:pt>
                <c:pt idx="53" formatCode="0.00">
                  <c:v>1.23</c:v>
                </c:pt>
                <c:pt idx="59" formatCode="0.00">
                  <c:v>1.68</c:v>
                </c:pt>
              </c:numCache>
            </c:numRef>
          </c:val>
          <c:smooth val="0"/>
        </c:ser>
        <c:ser>
          <c:idx val="5"/>
          <c:order val="5"/>
          <c:tx>
            <c:strRef>
              <c:f>'スイッチング開始申請 '!$A$24</c:f>
              <c:strCache>
                <c:ptCount val="1"/>
                <c:pt idx="0">
                  <c:v>関西電力</c:v>
                </c:pt>
              </c:strCache>
            </c:strRef>
          </c:tx>
          <c:cat>
            <c:strRef>
              <c:f>'スイッチング開始申請 '!$B$17:$BW$17</c:f>
              <c:strCache>
                <c:ptCount val="60"/>
                <c:pt idx="0">
                  <c:v>3月1日</c:v>
                </c:pt>
                <c:pt idx="1">
                  <c:v>4日</c:v>
                </c:pt>
                <c:pt idx="2">
                  <c:v>11日</c:v>
                </c:pt>
                <c:pt idx="3">
                  <c:v>18日</c:v>
                </c:pt>
                <c:pt idx="4">
                  <c:v>25日</c:v>
                </c:pt>
                <c:pt idx="5">
                  <c:v>4月1日</c:v>
                </c:pt>
                <c:pt idx="6">
                  <c:v>8日</c:v>
                </c:pt>
                <c:pt idx="7">
                  <c:v>15日</c:v>
                </c:pt>
                <c:pt idx="8">
                  <c:v>22日</c:v>
                </c:pt>
                <c:pt idx="9">
                  <c:v>29日</c:v>
                </c:pt>
                <c:pt idx="10">
                  <c:v>5月6日</c:v>
                </c:pt>
                <c:pt idx="11">
                  <c:v>13日</c:v>
                </c:pt>
                <c:pt idx="12">
                  <c:v>20日</c:v>
                </c:pt>
                <c:pt idx="13">
                  <c:v>27日</c:v>
                </c:pt>
                <c:pt idx="14">
                  <c:v>31日</c:v>
                </c:pt>
                <c:pt idx="15">
                  <c:v>6月3日</c:v>
                </c:pt>
                <c:pt idx="16">
                  <c:v>10日</c:v>
                </c:pt>
                <c:pt idx="17">
                  <c:v>17日</c:v>
                </c:pt>
                <c:pt idx="18">
                  <c:v>24日</c:v>
                </c:pt>
                <c:pt idx="19">
                  <c:v>30日</c:v>
                </c:pt>
                <c:pt idx="24">
                  <c:v>7月31日</c:v>
                </c:pt>
                <c:pt idx="29">
                  <c:v>8月31日</c:v>
                </c:pt>
                <c:pt idx="35">
                  <c:v>9月30日</c:v>
                </c:pt>
                <c:pt idx="41">
                  <c:v>10月31日</c:v>
                </c:pt>
                <c:pt idx="47">
                  <c:v>11月30日</c:v>
                </c:pt>
                <c:pt idx="53">
                  <c:v>12月31日</c:v>
                </c:pt>
                <c:pt idx="59">
                  <c:v>1月31日</c:v>
                </c:pt>
              </c:strCache>
            </c:strRef>
          </c:cat>
          <c:val>
            <c:numRef>
              <c:f>'スイッチング開始申請 '!$B$24:$BW$24</c:f>
              <c:numCache>
                <c:formatCode>General</c:formatCode>
                <c:ptCount val="60"/>
                <c:pt idx="0">
                  <c:v>8.0000000000000004E-4</c:v>
                </c:pt>
                <c:pt idx="1">
                  <c:v>1.1775</c:v>
                </c:pt>
                <c:pt idx="2">
                  <c:v>3.1962000000000002</c:v>
                </c:pt>
                <c:pt idx="3">
                  <c:v>6.6732000000000005</c:v>
                </c:pt>
                <c:pt idx="4">
                  <c:v>10.348600000000001</c:v>
                </c:pt>
                <c:pt idx="5">
                  <c:v>13.454000000000001</c:v>
                </c:pt>
                <c:pt idx="6" formatCode="0.00">
                  <c:v>14.947800000000001</c:v>
                </c:pt>
                <c:pt idx="7" formatCode="0.00">
                  <c:v>16.050800000000002</c:v>
                </c:pt>
                <c:pt idx="8" formatCode="0.00">
                  <c:v>17.2332</c:v>
                </c:pt>
                <c:pt idx="9" formatCode="0.00">
                  <c:v>18.171500000000002</c:v>
                </c:pt>
                <c:pt idx="10" formatCode="0.00">
                  <c:v>18.6572</c:v>
                </c:pt>
                <c:pt idx="11" formatCode="0.00">
                  <c:v>19.509600000000002</c:v>
                </c:pt>
                <c:pt idx="12" formatCode="0.00">
                  <c:v>20.310000000000002</c:v>
                </c:pt>
                <c:pt idx="13" formatCode="0.00">
                  <c:v>21.130600000000001</c:v>
                </c:pt>
                <c:pt idx="14" formatCode="0.00">
                  <c:v>21.634399999999999</c:v>
                </c:pt>
                <c:pt idx="15" formatCode="0.00">
                  <c:v>22.083600000000001</c:v>
                </c:pt>
                <c:pt idx="16" formatCode="0.00">
                  <c:v>22.91</c:v>
                </c:pt>
                <c:pt idx="17" formatCode="0.00">
                  <c:v>23.740000000000002</c:v>
                </c:pt>
                <c:pt idx="18" formatCode="0.00">
                  <c:v>25.31</c:v>
                </c:pt>
                <c:pt idx="19">
                  <c:v>26.05</c:v>
                </c:pt>
                <c:pt idx="24" formatCode="0.00">
                  <c:v>30.028500000000001</c:v>
                </c:pt>
                <c:pt idx="29" formatCode="0.00">
                  <c:v>33.967199999999998</c:v>
                </c:pt>
                <c:pt idx="35" formatCode="0.00">
                  <c:v>38.090000000000003</c:v>
                </c:pt>
                <c:pt idx="41" formatCode="0.00">
                  <c:v>42.34</c:v>
                </c:pt>
                <c:pt idx="47" formatCode="0.00">
                  <c:v>47.61</c:v>
                </c:pt>
                <c:pt idx="53" formatCode="0.00">
                  <c:v>51.79</c:v>
                </c:pt>
                <c:pt idx="59" formatCode="0.00">
                  <c:v>56.87</c:v>
                </c:pt>
              </c:numCache>
            </c:numRef>
          </c:val>
          <c:smooth val="0"/>
        </c:ser>
        <c:ser>
          <c:idx val="6"/>
          <c:order val="6"/>
          <c:tx>
            <c:strRef>
              <c:f>'スイッチング開始申請 '!$A$25</c:f>
              <c:strCache>
                <c:ptCount val="1"/>
                <c:pt idx="0">
                  <c:v>中国電力</c:v>
                </c:pt>
              </c:strCache>
            </c:strRef>
          </c:tx>
          <c:cat>
            <c:strRef>
              <c:f>'スイッチング開始申請 '!$B$17:$BW$17</c:f>
              <c:strCache>
                <c:ptCount val="60"/>
                <c:pt idx="0">
                  <c:v>3月1日</c:v>
                </c:pt>
                <c:pt idx="1">
                  <c:v>4日</c:v>
                </c:pt>
                <c:pt idx="2">
                  <c:v>11日</c:v>
                </c:pt>
                <c:pt idx="3">
                  <c:v>18日</c:v>
                </c:pt>
                <c:pt idx="4">
                  <c:v>25日</c:v>
                </c:pt>
                <c:pt idx="5">
                  <c:v>4月1日</c:v>
                </c:pt>
                <c:pt idx="6">
                  <c:v>8日</c:v>
                </c:pt>
                <c:pt idx="7">
                  <c:v>15日</c:v>
                </c:pt>
                <c:pt idx="8">
                  <c:v>22日</c:v>
                </c:pt>
                <c:pt idx="9">
                  <c:v>29日</c:v>
                </c:pt>
                <c:pt idx="10">
                  <c:v>5月6日</c:v>
                </c:pt>
                <c:pt idx="11">
                  <c:v>13日</c:v>
                </c:pt>
                <c:pt idx="12">
                  <c:v>20日</c:v>
                </c:pt>
                <c:pt idx="13">
                  <c:v>27日</c:v>
                </c:pt>
                <c:pt idx="14">
                  <c:v>31日</c:v>
                </c:pt>
                <c:pt idx="15">
                  <c:v>6月3日</c:v>
                </c:pt>
                <c:pt idx="16">
                  <c:v>10日</c:v>
                </c:pt>
                <c:pt idx="17">
                  <c:v>17日</c:v>
                </c:pt>
                <c:pt idx="18">
                  <c:v>24日</c:v>
                </c:pt>
                <c:pt idx="19">
                  <c:v>30日</c:v>
                </c:pt>
                <c:pt idx="24">
                  <c:v>7月31日</c:v>
                </c:pt>
                <c:pt idx="29">
                  <c:v>8月31日</c:v>
                </c:pt>
                <c:pt idx="35">
                  <c:v>9月30日</c:v>
                </c:pt>
                <c:pt idx="41">
                  <c:v>10月31日</c:v>
                </c:pt>
                <c:pt idx="47">
                  <c:v>11月30日</c:v>
                </c:pt>
                <c:pt idx="53">
                  <c:v>12月31日</c:v>
                </c:pt>
                <c:pt idx="59">
                  <c:v>1月31日</c:v>
                </c:pt>
              </c:strCache>
            </c:strRef>
          </c:cat>
          <c:val>
            <c:numRef>
              <c:f>'スイッチング開始申請 '!$B$25:$BW$25</c:f>
              <c:numCache>
                <c:formatCode>General</c:formatCode>
                <c:ptCount val="60"/>
                <c:pt idx="0">
                  <c:v>1E-4</c:v>
                </c:pt>
                <c:pt idx="1">
                  <c:v>4.0000000000000002E-4</c:v>
                </c:pt>
                <c:pt idx="2">
                  <c:v>2.2000000000000001E-3</c:v>
                </c:pt>
                <c:pt idx="3">
                  <c:v>9.4999999999999998E-3</c:v>
                </c:pt>
                <c:pt idx="4">
                  <c:v>1.4200000000000001E-2</c:v>
                </c:pt>
                <c:pt idx="5">
                  <c:v>0.05</c:v>
                </c:pt>
                <c:pt idx="6" formatCode="0.00">
                  <c:v>0.12010000000000001</c:v>
                </c:pt>
                <c:pt idx="7" formatCode="0.00">
                  <c:v>0.14300000000000002</c:v>
                </c:pt>
                <c:pt idx="8" formatCode="0.00">
                  <c:v>0.15940000000000001</c:v>
                </c:pt>
                <c:pt idx="9" formatCode="0.00">
                  <c:v>0.1895</c:v>
                </c:pt>
                <c:pt idx="10" formatCode="0.00">
                  <c:v>0.2031</c:v>
                </c:pt>
                <c:pt idx="11" formatCode="0.00">
                  <c:v>0.21730000000000002</c:v>
                </c:pt>
                <c:pt idx="12" formatCode="0.00">
                  <c:v>0.23</c:v>
                </c:pt>
                <c:pt idx="13" formatCode="0.00">
                  <c:v>0.2457</c:v>
                </c:pt>
                <c:pt idx="14" formatCode="0.00">
                  <c:v>0.25420000000000004</c:v>
                </c:pt>
                <c:pt idx="15" formatCode="0.00">
                  <c:v>0.2621</c:v>
                </c:pt>
                <c:pt idx="16" formatCode="0.00">
                  <c:v>0.27</c:v>
                </c:pt>
                <c:pt idx="17" formatCode="0.00">
                  <c:v>0.28999999999999998</c:v>
                </c:pt>
                <c:pt idx="18" formatCode="0.00">
                  <c:v>0.3</c:v>
                </c:pt>
                <c:pt idx="19">
                  <c:v>0.32000000000000006</c:v>
                </c:pt>
                <c:pt idx="24" formatCode="0.00">
                  <c:v>0.46680000000000005</c:v>
                </c:pt>
                <c:pt idx="29" formatCode="0.00">
                  <c:v>0.62560000000000004</c:v>
                </c:pt>
                <c:pt idx="35" formatCode="0.00">
                  <c:v>0.77</c:v>
                </c:pt>
                <c:pt idx="41" formatCode="0.00">
                  <c:v>0.99</c:v>
                </c:pt>
                <c:pt idx="47" formatCode="0.00">
                  <c:v>1.39</c:v>
                </c:pt>
                <c:pt idx="53" formatCode="0.00">
                  <c:v>1.66</c:v>
                </c:pt>
                <c:pt idx="59" formatCode="0.00">
                  <c:v>1.96</c:v>
                </c:pt>
              </c:numCache>
            </c:numRef>
          </c:val>
          <c:smooth val="0"/>
        </c:ser>
        <c:ser>
          <c:idx val="7"/>
          <c:order val="7"/>
          <c:tx>
            <c:strRef>
              <c:f>'スイッチング開始申請 '!$A$26</c:f>
              <c:strCache>
                <c:ptCount val="1"/>
                <c:pt idx="0">
                  <c:v>四国電力</c:v>
                </c:pt>
              </c:strCache>
            </c:strRef>
          </c:tx>
          <c:cat>
            <c:strRef>
              <c:f>'スイッチング開始申請 '!$B$17:$BW$17</c:f>
              <c:strCache>
                <c:ptCount val="60"/>
                <c:pt idx="0">
                  <c:v>3月1日</c:v>
                </c:pt>
                <c:pt idx="1">
                  <c:v>4日</c:v>
                </c:pt>
                <c:pt idx="2">
                  <c:v>11日</c:v>
                </c:pt>
                <c:pt idx="3">
                  <c:v>18日</c:v>
                </c:pt>
                <c:pt idx="4">
                  <c:v>25日</c:v>
                </c:pt>
                <c:pt idx="5">
                  <c:v>4月1日</c:v>
                </c:pt>
                <c:pt idx="6">
                  <c:v>8日</c:v>
                </c:pt>
                <c:pt idx="7">
                  <c:v>15日</c:v>
                </c:pt>
                <c:pt idx="8">
                  <c:v>22日</c:v>
                </c:pt>
                <c:pt idx="9">
                  <c:v>29日</c:v>
                </c:pt>
                <c:pt idx="10">
                  <c:v>5月6日</c:v>
                </c:pt>
                <c:pt idx="11">
                  <c:v>13日</c:v>
                </c:pt>
                <c:pt idx="12">
                  <c:v>20日</c:v>
                </c:pt>
                <c:pt idx="13">
                  <c:v>27日</c:v>
                </c:pt>
                <c:pt idx="14">
                  <c:v>31日</c:v>
                </c:pt>
                <c:pt idx="15">
                  <c:v>6月3日</c:v>
                </c:pt>
                <c:pt idx="16">
                  <c:v>10日</c:v>
                </c:pt>
                <c:pt idx="17">
                  <c:v>17日</c:v>
                </c:pt>
                <c:pt idx="18">
                  <c:v>24日</c:v>
                </c:pt>
                <c:pt idx="19">
                  <c:v>30日</c:v>
                </c:pt>
                <c:pt idx="24">
                  <c:v>7月31日</c:v>
                </c:pt>
                <c:pt idx="29">
                  <c:v>8月31日</c:v>
                </c:pt>
                <c:pt idx="35">
                  <c:v>9月30日</c:v>
                </c:pt>
                <c:pt idx="41">
                  <c:v>10月31日</c:v>
                </c:pt>
                <c:pt idx="47">
                  <c:v>11月30日</c:v>
                </c:pt>
                <c:pt idx="53">
                  <c:v>12月31日</c:v>
                </c:pt>
                <c:pt idx="59">
                  <c:v>1月31日</c:v>
                </c:pt>
              </c:strCache>
            </c:strRef>
          </c:cat>
          <c:val>
            <c:numRef>
              <c:f>'スイッチング開始申請 '!$B$26:$BW$26</c:f>
              <c:numCache>
                <c:formatCode>General</c:formatCode>
                <c:ptCount val="60"/>
                <c:pt idx="0">
                  <c:v>0</c:v>
                </c:pt>
                <c:pt idx="1">
                  <c:v>1.5100000000000001E-2</c:v>
                </c:pt>
                <c:pt idx="2">
                  <c:v>9.9600000000000008E-2</c:v>
                </c:pt>
                <c:pt idx="3">
                  <c:v>0.12909999999999999</c:v>
                </c:pt>
                <c:pt idx="4">
                  <c:v>0.1691</c:v>
                </c:pt>
                <c:pt idx="5">
                  <c:v>0.2026</c:v>
                </c:pt>
                <c:pt idx="6" formatCode="0.00">
                  <c:v>0.2195</c:v>
                </c:pt>
                <c:pt idx="7" formatCode="0.00">
                  <c:v>0.2331</c:v>
                </c:pt>
                <c:pt idx="8" formatCode="0.00">
                  <c:v>0.26650000000000001</c:v>
                </c:pt>
                <c:pt idx="9" formatCode="0.00">
                  <c:v>0.29310000000000003</c:v>
                </c:pt>
                <c:pt idx="10" formatCode="0.00">
                  <c:v>0.31770000000000004</c:v>
                </c:pt>
                <c:pt idx="11" formatCode="0.00">
                  <c:v>0.34240000000000004</c:v>
                </c:pt>
                <c:pt idx="12" formatCode="0.00">
                  <c:v>0.37</c:v>
                </c:pt>
                <c:pt idx="13" formatCode="0.00">
                  <c:v>0.39900000000000002</c:v>
                </c:pt>
                <c:pt idx="14" formatCode="0.00">
                  <c:v>0.41850000000000004</c:v>
                </c:pt>
                <c:pt idx="15" formatCode="0.00">
                  <c:v>0.43320000000000003</c:v>
                </c:pt>
                <c:pt idx="16" formatCode="0.00">
                  <c:v>0.47000000000000003</c:v>
                </c:pt>
                <c:pt idx="17" formatCode="0.00">
                  <c:v>0.51</c:v>
                </c:pt>
                <c:pt idx="18" formatCode="0.00">
                  <c:v>0.54</c:v>
                </c:pt>
                <c:pt idx="19">
                  <c:v>0.57999999999999996</c:v>
                </c:pt>
                <c:pt idx="24" formatCode="0.00">
                  <c:v>0.74030000000000007</c:v>
                </c:pt>
                <c:pt idx="29" formatCode="0.00">
                  <c:v>0.93710000000000004</c:v>
                </c:pt>
                <c:pt idx="35" formatCode="0.00">
                  <c:v>1.19</c:v>
                </c:pt>
                <c:pt idx="41" formatCode="0.00">
                  <c:v>1.47</c:v>
                </c:pt>
                <c:pt idx="47" formatCode="0.00">
                  <c:v>1.74</c:v>
                </c:pt>
                <c:pt idx="53" formatCode="0.00">
                  <c:v>2.1</c:v>
                </c:pt>
                <c:pt idx="59" formatCode="0.00">
                  <c:v>2.4</c:v>
                </c:pt>
              </c:numCache>
            </c:numRef>
          </c:val>
          <c:smooth val="0"/>
        </c:ser>
        <c:ser>
          <c:idx val="8"/>
          <c:order val="8"/>
          <c:tx>
            <c:strRef>
              <c:f>'スイッチング開始申請 '!$A$27</c:f>
              <c:strCache>
                <c:ptCount val="1"/>
                <c:pt idx="0">
                  <c:v>九州電力</c:v>
                </c:pt>
              </c:strCache>
            </c:strRef>
          </c:tx>
          <c:cat>
            <c:strRef>
              <c:f>'スイッチング開始申請 '!$B$17:$BW$17</c:f>
              <c:strCache>
                <c:ptCount val="60"/>
                <c:pt idx="0">
                  <c:v>3月1日</c:v>
                </c:pt>
                <c:pt idx="1">
                  <c:v>4日</c:v>
                </c:pt>
                <c:pt idx="2">
                  <c:v>11日</c:v>
                </c:pt>
                <c:pt idx="3">
                  <c:v>18日</c:v>
                </c:pt>
                <c:pt idx="4">
                  <c:v>25日</c:v>
                </c:pt>
                <c:pt idx="5">
                  <c:v>4月1日</c:v>
                </c:pt>
                <c:pt idx="6">
                  <c:v>8日</c:v>
                </c:pt>
                <c:pt idx="7">
                  <c:v>15日</c:v>
                </c:pt>
                <c:pt idx="8">
                  <c:v>22日</c:v>
                </c:pt>
                <c:pt idx="9">
                  <c:v>29日</c:v>
                </c:pt>
                <c:pt idx="10">
                  <c:v>5月6日</c:v>
                </c:pt>
                <c:pt idx="11">
                  <c:v>13日</c:v>
                </c:pt>
                <c:pt idx="12">
                  <c:v>20日</c:v>
                </c:pt>
                <c:pt idx="13">
                  <c:v>27日</c:v>
                </c:pt>
                <c:pt idx="14">
                  <c:v>31日</c:v>
                </c:pt>
                <c:pt idx="15">
                  <c:v>6月3日</c:v>
                </c:pt>
                <c:pt idx="16">
                  <c:v>10日</c:v>
                </c:pt>
                <c:pt idx="17">
                  <c:v>17日</c:v>
                </c:pt>
                <c:pt idx="18">
                  <c:v>24日</c:v>
                </c:pt>
                <c:pt idx="19">
                  <c:v>30日</c:v>
                </c:pt>
                <c:pt idx="24">
                  <c:v>7月31日</c:v>
                </c:pt>
                <c:pt idx="29">
                  <c:v>8月31日</c:v>
                </c:pt>
                <c:pt idx="35">
                  <c:v>9月30日</c:v>
                </c:pt>
                <c:pt idx="41">
                  <c:v>10月31日</c:v>
                </c:pt>
                <c:pt idx="47">
                  <c:v>11月30日</c:v>
                </c:pt>
                <c:pt idx="53">
                  <c:v>12月31日</c:v>
                </c:pt>
                <c:pt idx="59">
                  <c:v>1月31日</c:v>
                </c:pt>
              </c:strCache>
            </c:strRef>
          </c:cat>
          <c:val>
            <c:numRef>
              <c:f>'スイッチング開始申請 '!$B$27:$BW$27</c:f>
              <c:numCache>
                <c:formatCode>General</c:formatCode>
                <c:ptCount val="60"/>
                <c:pt idx="0">
                  <c:v>0</c:v>
                </c:pt>
                <c:pt idx="1">
                  <c:v>7.0900000000000005E-2</c:v>
                </c:pt>
                <c:pt idx="2">
                  <c:v>0.49280000000000002</c:v>
                </c:pt>
                <c:pt idx="3">
                  <c:v>0.83450000000000002</c:v>
                </c:pt>
                <c:pt idx="4">
                  <c:v>1.1008</c:v>
                </c:pt>
                <c:pt idx="5">
                  <c:v>1.3537000000000001</c:v>
                </c:pt>
                <c:pt idx="6" formatCode="0.00">
                  <c:v>1.5945</c:v>
                </c:pt>
                <c:pt idx="7" formatCode="0.00">
                  <c:v>1.8468</c:v>
                </c:pt>
                <c:pt idx="8" formatCode="0.00">
                  <c:v>2.0737000000000001</c:v>
                </c:pt>
                <c:pt idx="9" formatCode="0.00">
                  <c:v>2.2786</c:v>
                </c:pt>
                <c:pt idx="10" formatCode="0.00">
                  <c:v>2.4833000000000003</c:v>
                </c:pt>
                <c:pt idx="11" formatCode="0.00">
                  <c:v>2.7432000000000003</c:v>
                </c:pt>
                <c:pt idx="12" formatCode="0.00">
                  <c:v>3.08</c:v>
                </c:pt>
                <c:pt idx="13" formatCode="0.00">
                  <c:v>3.3609</c:v>
                </c:pt>
                <c:pt idx="14" formatCode="0.00">
                  <c:v>3.5353000000000003</c:v>
                </c:pt>
                <c:pt idx="15" formatCode="0.00">
                  <c:v>3.6712000000000002</c:v>
                </c:pt>
                <c:pt idx="16" formatCode="0.00">
                  <c:v>3.99</c:v>
                </c:pt>
                <c:pt idx="17" formatCode="0.00">
                  <c:v>4.32</c:v>
                </c:pt>
                <c:pt idx="18" formatCode="0.00">
                  <c:v>4.62</c:v>
                </c:pt>
                <c:pt idx="19" formatCode="0.00">
                  <c:v>5</c:v>
                </c:pt>
                <c:pt idx="24" formatCode="0.00">
                  <c:v>6.4560000000000004</c:v>
                </c:pt>
                <c:pt idx="29" formatCode="0.00">
                  <c:v>8.0971000000000011</c:v>
                </c:pt>
                <c:pt idx="35" formatCode="0.00">
                  <c:v>9.67</c:v>
                </c:pt>
                <c:pt idx="41" formatCode="0.00">
                  <c:v>11.21</c:v>
                </c:pt>
                <c:pt idx="47" formatCode="0.00">
                  <c:v>12.79</c:v>
                </c:pt>
                <c:pt idx="53" formatCode="0.00">
                  <c:v>14.62</c:v>
                </c:pt>
                <c:pt idx="59" formatCode="0.00">
                  <c:v>17.09</c:v>
                </c:pt>
              </c:numCache>
            </c:numRef>
          </c:val>
          <c:smooth val="0"/>
        </c:ser>
        <c:ser>
          <c:idx val="9"/>
          <c:order val="9"/>
          <c:tx>
            <c:strRef>
              <c:f>'スイッチング開始申請 '!$A$28</c:f>
              <c:strCache>
                <c:ptCount val="1"/>
                <c:pt idx="0">
                  <c:v>沖縄電力</c:v>
                </c:pt>
              </c:strCache>
            </c:strRef>
          </c:tx>
          <c:cat>
            <c:strRef>
              <c:f>'スイッチング開始申請 '!$B$17:$BW$17</c:f>
              <c:strCache>
                <c:ptCount val="60"/>
                <c:pt idx="0">
                  <c:v>3月1日</c:v>
                </c:pt>
                <c:pt idx="1">
                  <c:v>4日</c:v>
                </c:pt>
                <c:pt idx="2">
                  <c:v>11日</c:v>
                </c:pt>
                <c:pt idx="3">
                  <c:v>18日</c:v>
                </c:pt>
                <c:pt idx="4">
                  <c:v>25日</c:v>
                </c:pt>
                <c:pt idx="5">
                  <c:v>4月1日</c:v>
                </c:pt>
                <c:pt idx="6">
                  <c:v>8日</c:v>
                </c:pt>
                <c:pt idx="7">
                  <c:v>15日</c:v>
                </c:pt>
                <c:pt idx="8">
                  <c:v>22日</c:v>
                </c:pt>
                <c:pt idx="9">
                  <c:v>29日</c:v>
                </c:pt>
                <c:pt idx="10">
                  <c:v>5月6日</c:v>
                </c:pt>
                <c:pt idx="11">
                  <c:v>13日</c:v>
                </c:pt>
                <c:pt idx="12">
                  <c:v>20日</c:v>
                </c:pt>
                <c:pt idx="13">
                  <c:v>27日</c:v>
                </c:pt>
                <c:pt idx="14">
                  <c:v>31日</c:v>
                </c:pt>
                <c:pt idx="15">
                  <c:v>6月3日</c:v>
                </c:pt>
                <c:pt idx="16">
                  <c:v>10日</c:v>
                </c:pt>
                <c:pt idx="17">
                  <c:v>17日</c:v>
                </c:pt>
                <c:pt idx="18">
                  <c:v>24日</c:v>
                </c:pt>
                <c:pt idx="19">
                  <c:v>30日</c:v>
                </c:pt>
                <c:pt idx="24">
                  <c:v>7月31日</c:v>
                </c:pt>
                <c:pt idx="29">
                  <c:v>8月31日</c:v>
                </c:pt>
                <c:pt idx="35">
                  <c:v>9月30日</c:v>
                </c:pt>
                <c:pt idx="41">
                  <c:v>10月31日</c:v>
                </c:pt>
                <c:pt idx="47">
                  <c:v>11月30日</c:v>
                </c:pt>
                <c:pt idx="53">
                  <c:v>12月31日</c:v>
                </c:pt>
                <c:pt idx="59">
                  <c:v>1月31日</c:v>
                </c:pt>
              </c:strCache>
            </c:strRef>
          </c:cat>
          <c:val>
            <c:numRef>
              <c:f>'スイッチング開始申請 '!$B$28:$BW$28</c:f>
              <c:numCache>
                <c:formatCode>General</c:formatCode>
                <c:ptCount val="60"/>
                <c:pt idx="0">
                  <c:v>0</c:v>
                </c:pt>
                <c:pt idx="1">
                  <c:v>0</c:v>
                </c:pt>
                <c:pt idx="2">
                  <c:v>0</c:v>
                </c:pt>
                <c:pt idx="3">
                  <c:v>0</c:v>
                </c:pt>
                <c:pt idx="4">
                  <c:v>0</c:v>
                </c:pt>
                <c:pt idx="5">
                  <c:v>0</c:v>
                </c:pt>
                <c:pt idx="6" formatCode="0.00">
                  <c:v>0</c:v>
                </c:pt>
                <c:pt idx="7" formatCode="0.00">
                  <c:v>0</c:v>
                </c:pt>
                <c:pt idx="8" formatCode="0.00">
                  <c:v>0</c:v>
                </c:pt>
                <c:pt idx="9" formatCode="0.00">
                  <c:v>0</c:v>
                </c:pt>
                <c:pt idx="10" formatCode="0.00">
                  <c:v>0</c:v>
                </c:pt>
                <c:pt idx="11" formatCode="0.00">
                  <c:v>0</c:v>
                </c:pt>
                <c:pt idx="12" formatCode="0.00">
                  <c:v>0</c:v>
                </c:pt>
                <c:pt idx="13" formatCode="0.00">
                  <c:v>0</c:v>
                </c:pt>
                <c:pt idx="14" formatCode="0.00">
                  <c:v>0</c:v>
                </c:pt>
                <c:pt idx="15" formatCode="0.00">
                  <c:v>0</c:v>
                </c:pt>
                <c:pt idx="16" formatCode="0.00">
                  <c:v>0</c:v>
                </c:pt>
                <c:pt idx="17" formatCode="0.00">
                  <c:v>0</c:v>
                </c:pt>
                <c:pt idx="18" formatCode="0.00">
                  <c:v>0</c:v>
                </c:pt>
                <c:pt idx="19" formatCode="0.00">
                  <c:v>0</c:v>
                </c:pt>
                <c:pt idx="24" formatCode="0.00">
                  <c:v>0</c:v>
                </c:pt>
                <c:pt idx="29" formatCode="0.00">
                  <c:v>0</c:v>
                </c:pt>
                <c:pt idx="35" formatCode="0.00">
                  <c:v>0</c:v>
                </c:pt>
                <c:pt idx="41" formatCode="0.00">
                  <c:v>0</c:v>
                </c:pt>
                <c:pt idx="47" formatCode="0.00">
                  <c:v>0</c:v>
                </c:pt>
                <c:pt idx="53" formatCode="0.00">
                  <c:v>0</c:v>
                </c:pt>
                <c:pt idx="59" formatCode="0.00">
                  <c:v>0</c:v>
                </c:pt>
              </c:numCache>
            </c:numRef>
          </c:val>
          <c:smooth val="0"/>
        </c:ser>
        <c:ser>
          <c:idx val="10"/>
          <c:order val="10"/>
          <c:tx>
            <c:strRef>
              <c:f>'スイッチング開始申請 '!$A$29</c:f>
              <c:strCache>
                <c:ptCount val="1"/>
                <c:pt idx="0">
                  <c:v>全国</c:v>
                </c:pt>
              </c:strCache>
            </c:strRef>
          </c:tx>
          <c:cat>
            <c:strRef>
              <c:f>'スイッチング開始申請 '!$B$17:$BW$17</c:f>
              <c:strCache>
                <c:ptCount val="60"/>
                <c:pt idx="0">
                  <c:v>3月1日</c:v>
                </c:pt>
                <c:pt idx="1">
                  <c:v>4日</c:v>
                </c:pt>
                <c:pt idx="2">
                  <c:v>11日</c:v>
                </c:pt>
                <c:pt idx="3">
                  <c:v>18日</c:v>
                </c:pt>
                <c:pt idx="4">
                  <c:v>25日</c:v>
                </c:pt>
                <c:pt idx="5">
                  <c:v>4月1日</c:v>
                </c:pt>
                <c:pt idx="6">
                  <c:v>8日</c:v>
                </c:pt>
                <c:pt idx="7">
                  <c:v>15日</c:v>
                </c:pt>
                <c:pt idx="8">
                  <c:v>22日</c:v>
                </c:pt>
                <c:pt idx="9">
                  <c:v>29日</c:v>
                </c:pt>
                <c:pt idx="10">
                  <c:v>5月6日</c:v>
                </c:pt>
                <c:pt idx="11">
                  <c:v>13日</c:v>
                </c:pt>
                <c:pt idx="12">
                  <c:v>20日</c:v>
                </c:pt>
                <c:pt idx="13">
                  <c:v>27日</c:v>
                </c:pt>
                <c:pt idx="14">
                  <c:v>31日</c:v>
                </c:pt>
                <c:pt idx="15">
                  <c:v>6月3日</c:v>
                </c:pt>
                <c:pt idx="16">
                  <c:v>10日</c:v>
                </c:pt>
                <c:pt idx="17">
                  <c:v>17日</c:v>
                </c:pt>
                <c:pt idx="18">
                  <c:v>24日</c:v>
                </c:pt>
                <c:pt idx="19">
                  <c:v>30日</c:v>
                </c:pt>
                <c:pt idx="24">
                  <c:v>7月31日</c:v>
                </c:pt>
                <c:pt idx="29">
                  <c:v>8月31日</c:v>
                </c:pt>
                <c:pt idx="35">
                  <c:v>9月30日</c:v>
                </c:pt>
                <c:pt idx="41">
                  <c:v>10月31日</c:v>
                </c:pt>
                <c:pt idx="47">
                  <c:v>11月30日</c:v>
                </c:pt>
                <c:pt idx="53">
                  <c:v>12月31日</c:v>
                </c:pt>
                <c:pt idx="59">
                  <c:v>1月31日</c:v>
                </c:pt>
              </c:strCache>
            </c:strRef>
          </c:cat>
          <c:val>
            <c:numRef>
              <c:f>'スイッチング開始申請 '!$B$29:$BW$29</c:f>
              <c:numCache>
                <c:formatCode>General</c:formatCode>
                <c:ptCount val="60"/>
                <c:pt idx="0">
                  <c:v>1.5900000000000001E-2</c:v>
                </c:pt>
                <c:pt idx="1">
                  <c:v>3.6415000000000002</c:v>
                </c:pt>
                <c:pt idx="2">
                  <c:v>10.5312</c:v>
                </c:pt>
                <c:pt idx="3">
                  <c:v>24.7013</c:v>
                </c:pt>
                <c:pt idx="4">
                  <c:v>37.847100000000005</c:v>
                </c:pt>
                <c:pt idx="5">
                  <c:v>53.269800000000004</c:v>
                </c:pt>
                <c:pt idx="6" formatCode="0.00">
                  <c:v>62.2714</c:v>
                </c:pt>
                <c:pt idx="7" formatCode="0.00">
                  <c:v>68.301900000000003</c:v>
                </c:pt>
                <c:pt idx="8" formatCode="0.00">
                  <c:v>74.458500000000001</c:v>
                </c:pt>
                <c:pt idx="9" formatCode="0.00">
                  <c:v>81.170600000000007</c:v>
                </c:pt>
                <c:pt idx="10" formatCode="0.00">
                  <c:v>84.455100000000002</c:v>
                </c:pt>
                <c:pt idx="11" formatCode="0.00">
                  <c:v>89.83850000000001</c:v>
                </c:pt>
                <c:pt idx="12" formatCode="0.00">
                  <c:v>95.22</c:v>
                </c:pt>
                <c:pt idx="13" formatCode="0.00">
                  <c:v>100.6104</c:v>
                </c:pt>
                <c:pt idx="14" formatCode="0.00">
                  <c:v>103.54570000000001</c:v>
                </c:pt>
                <c:pt idx="15" formatCode="0.00">
                  <c:v>106.06780000000001</c:v>
                </c:pt>
                <c:pt idx="16" formatCode="0.00">
                  <c:v>110.94</c:v>
                </c:pt>
                <c:pt idx="17" formatCode="0.00">
                  <c:v>115.81</c:v>
                </c:pt>
                <c:pt idx="18" formatCode="0.00">
                  <c:v>121.87</c:v>
                </c:pt>
                <c:pt idx="19" formatCode="0.00">
                  <c:v>126.44</c:v>
                </c:pt>
                <c:pt idx="24" formatCode="0.00">
                  <c:v>148.02970000000002</c:v>
                </c:pt>
                <c:pt idx="29" formatCode="0.00">
                  <c:v>167.4965</c:v>
                </c:pt>
                <c:pt idx="35" formatCode="0.00">
                  <c:v>188.43</c:v>
                </c:pt>
                <c:pt idx="41" formatCode="0.00">
                  <c:v>209.01</c:v>
                </c:pt>
                <c:pt idx="47" formatCode="0.00">
                  <c:v>234.46</c:v>
                </c:pt>
                <c:pt idx="53" formatCode="0.00">
                  <c:v>257.45</c:v>
                </c:pt>
                <c:pt idx="59" formatCode="0.00">
                  <c:v>282.01</c:v>
                </c:pt>
              </c:numCache>
            </c:numRef>
          </c:val>
          <c:smooth val="0"/>
        </c:ser>
        <c:dLbls>
          <c:showLegendKey val="0"/>
          <c:showVal val="0"/>
          <c:showCatName val="0"/>
          <c:showSerName val="0"/>
          <c:showPercent val="0"/>
          <c:showBubbleSize val="0"/>
        </c:dLbls>
        <c:marker val="1"/>
        <c:smooth val="0"/>
        <c:axId val="85110272"/>
        <c:axId val="64058432"/>
      </c:lineChart>
      <c:catAx>
        <c:axId val="85110272"/>
        <c:scaling>
          <c:orientation val="minMax"/>
        </c:scaling>
        <c:delete val="1"/>
        <c:axPos val="b"/>
        <c:majorTickMark val="out"/>
        <c:minorTickMark val="none"/>
        <c:tickLblPos val="nextTo"/>
        <c:crossAx val="64058432"/>
        <c:crosses val="autoZero"/>
        <c:auto val="1"/>
        <c:lblAlgn val="ctr"/>
        <c:lblOffset val="100"/>
        <c:noMultiLvlLbl val="0"/>
      </c:catAx>
      <c:valAx>
        <c:axId val="64058432"/>
        <c:scaling>
          <c:orientation val="minMax"/>
        </c:scaling>
        <c:delete val="0"/>
        <c:axPos val="l"/>
        <c:majorGridlines/>
        <c:numFmt formatCode="General" sourceLinked="1"/>
        <c:majorTickMark val="out"/>
        <c:minorTickMark val="none"/>
        <c:tickLblPos val="nextTo"/>
        <c:txPr>
          <a:bodyPr/>
          <a:lstStyle/>
          <a:p>
            <a:pPr>
              <a:defRPr sz="1200"/>
            </a:pPr>
            <a:endParaRPr lang="ja-JP"/>
          </a:p>
        </c:txPr>
        <c:crossAx val="85110272"/>
        <c:crosses val="autoZero"/>
        <c:crossBetween val="between"/>
      </c:valAx>
    </c:plotArea>
    <c:plotVisOnly val="1"/>
    <c:dispBlanksAs val="span"/>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ja-JP" b="0"/>
              <a:t>都道府県別　都市ガス普及率</a:t>
            </a:r>
          </a:p>
        </c:rich>
      </c:tx>
      <c:layout/>
      <c:overlay val="0"/>
    </c:title>
    <c:autoTitleDeleted val="0"/>
    <c:plotArea>
      <c:layout/>
      <c:barChart>
        <c:barDir val="col"/>
        <c:grouping val="stacked"/>
        <c:varyColors val="0"/>
        <c:ser>
          <c:idx val="0"/>
          <c:order val="0"/>
          <c:tx>
            <c:strRef>
              <c:f>Sheet1!$B$1</c:f>
              <c:strCache>
                <c:ptCount val="1"/>
                <c:pt idx="0">
                  <c:v>供給区域内普及率</c:v>
                </c:pt>
              </c:strCache>
            </c:strRef>
          </c:tx>
          <c:invertIfNegative val="0"/>
          <c:cat>
            <c:strRef>
              <c:f>Sheet1!$A$2:$A$57</c:f>
              <c:strCache>
                <c:ptCount val="56"/>
                <c:pt idx="0">
                  <c:v>北海道</c:v>
                </c:pt>
                <c:pt idx="2">
                  <c:v>青森県</c:v>
                </c:pt>
                <c:pt idx="3">
                  <c:v>岩手県</c:v>
                </c:pt>
                <c:pt idx="4">
                  <c:v>宮城県</c:v>
                </c:pt>
                <c:pt idx="5">
                  <c:v>秋田県</c:v>
                </c:pt>
                <c:pt idx="6">
                  <c:v>山形県</c:v>
                </c:pt>
                <c:pt idx="7">
                  <c:v>福島県</c:v>
                </c:pt>
                <c:pt idx="9">
                  <c:v>茨城県</c:v>
                </c:pt>
                <c:pt idx="10">
                  <c:v>栃木県</c:v>
                </c:pt>
                <c:pt idx="11">
                  <c:v>群馬県</c:v>
                </c:pt>
                <c:pt idx="12">
                  <c:v>埼玉県</c:v>
                </c:pt>
                <c:pt idx="13">
                  <c:v>千葉県</c:v>
                </c:pt>
                <c:pt idx="14">
                  <c:v>東京都</c:v>
                </c:pt>
                <c:pt idx="15">
                  <c:v>神奈川県</c:v>
                </c:pt>
                <c:pt idx="16">
                  <c:v>新潟県</c:v>
                </c:pt>
                <c:pt idx="17">
                  <c:v>山梨県</c:v>
                </c:pt>
                <c:pt idx="18">
                  <c:v>長野県</c:v>
                </c:pt>
                <c:pt idx="19">
                  <c:v>静岡県</c:v>
                </c:pt>
                <c:pt idx="21">
                  <c:v>愛知県</c:v>
                </c:pt>
                <c:pt idx="22">
                  <c:v>岐阜県</c:v>
                </c:pt>
                <c:pt idx="23">
                  <c:v>三重県</c:v>
                </c:pt>
                <c:pt idx="24">
                  <c:v>富山県</c:v>
                </c:pt>
                <c:pt idx="25">
                  <c:v>石川県</c:v>
                </c:pt>
                <c:pt idx="27">
                  <c:v>福井県</c:v>
                </c:pt>
                <c:pt idx="28">
                  <c:v>滋賀県</c:v>
                </c:pt>
                <c:pt idx="29">
                  <c:v>京都府</c:v>
                </c:pt>
                <c:pt idx="30">
                  <c:v>大阪府</c:v>
                </c:pt>
                <c:pt idx="31">
                  <c:v>兵庫県</c:v>
                </c:pt>
                <c:pt idx="32">
                  <c:v>奈良県</c:v>
                </c:pt>
                <c:pt idx="33">
                  <c:v>和歌山県</c:v>
                </c:pt>
                <c:pt idx="35">
                  <c:v>鳥取県</c:v>
                </c:pt>
                <c:pt idx="36">
                  <c:v>島根県</c:v>
                </c:pt>
                <c:pt idx="37">
                  <c:v>岡山県</c:v>
                </c:pt>
                <c:pt idx="38">
                  <c:v>広島県</c:v>
                </c:pt>
                <c:pt idx="39">
                  <c:v>山口県</c:v>
                </c:pt>
                <c:pt idx="41">
                  <c:v>愛媛県</c:v>
                </c:pt>
                <c:pt idx="42">
                  <c:v>香川県</c:v>
                </c:pt>
                <c:pt idx="43">
                  <c:v>高知県</c:v>
                </c:pt>
                <c:pt idx="44">
                  <c:v>徳島県</c:v>
                </c:pt>
                <c:pt idx="46">
                  <c:v>福岡県</c:v>
                </c:pt>
                <c:pt idx="47">
                  <c:v>佐賀県</c:v>
                </c:pt>
                <c:pt idx="48">
                  <c:v>長崎県</c:v>
                </c:pt>
                <c:pt idx="49">
                  <c:v>熊本県</c:v>
                </c:pt>
                <c:pt idx="50">
                  <c:v>大分県</c:v>
                </c:pt>
                <c:pt idx="51">
                  <c:v>宮崎県</c:v>
                </c:pt>
                <c:pt idx="52">
                  <c:v>鹿児島県</c:v>
                </c:pt>
                <c:pt idx="53">
                  <c:v>沖縄県</c:v>
                </c:pt>
                <c:pt idx="55">
                  <c:v>全国計</c:v>
                </c:pt>
              </c:strCache>
            </c:strRef>
          </c:cat>
          <c:val>
            <c:numRef>
              <c:f>Sheet1!$B$2:$B$57</c:f>
            </c:numRef>
          </c:val>
        </c:ser>
        <c:ser>
          <c:idx val="1"/>
          <c:order val="1"/>
          <c:tx>
            <c:strRef>
              <c:f>Sheet1!$C$1</c:f>
              <c:strCache>
                <c:ptCount val="1"/>
                <c:pt idx="0">
                  <c:v>調定数</c:v>
                </c:pt>
              </c:strCache>
            </c:strRef>
          </c:tx>
          <c:invertIfNegative val="0"/>
          <c:cat>
            <c:strRef>
              <c:f>Sheet1!$A$2:$A$57</c:f>
              <c:strCache>
                <c:ptCount val="56"/>
                <c:pt idx="0">
                  <c:v>北海道</c:v>
                </c:pt>
                <c:pt idx="2">
                  <c:v>青森県</c:v>
                </c:pt>
                <c:pt idx="3">
                  <c:v>岩手県</c:v>
                </c:pt>
                <c:pt idx="4">
                  <c:v>宮城県</c:v>
                </c:pt>
                <c:pt idx="5">
                  <c:v>秋田県</c:v>
                </c:pt>
                <c:pt idx="6">
                  <c:v>山形県</c:v>
                </c:pt>
                <c:pt idx="7">
                  <c:v>福島県</c:v>
                </c:pt>
                <c:pt idx="9">
                  <c:v>茨城県</c:v>
                </c:pt>
                <c:pt idx="10">
                  <c:v>栃木県</c:v>
                </c:pt>
                <c:pt idx="11">
                  <c:v>群馬県</c:v>
                </c:pt>
                <c:pt idx="12">
                  <c:v>埼玉県</c:v>
                </c:pt>
                <c:pt idx="13">
                  <c:v>千葉県</c:v>
                </c:pt>
                <c:pt idx="14">
                  <c:v>東京都</c:v>
                </c:pt>
                <c:pt idx="15">
                  <c:v>神奈川県</c:v>
                </c:pt>
                <c:pt idx="16">
                  <c:v>新潟県</c:v>
                </c:pt>
                <c:pt idx="17">
                  <c:v>山梨県</c:v>
                </c:pt>
                <c:pt idx="18">
                  <c:v>長野県</c:v>
                </c:pt>
                <c:pt idx="19">
                  <c:v>静岡県</c:v>
                </c:pt>
                <c:pt idx="21">
                  <c:v>愛知県</c:v>
                </c:pt>
                <c:pt idx="22">
                  <c:v>岐阜県</c:v>
                </c:pt>
                <c:pt idx="23">
                  <c:v>三重県</c:v>
                </c:pt>
                <c:pt idx="24">
                  <c:v>富山県</c:v>
                </c:pt>
                <c:pt idx="25">
                  <c:v>石川県</c:v>
                </c:pt>
                <c:pt idx="27">
                  <c:v>福井県</c:v>
                </c:pt>
                <c:pt idx="28">
                  <c:v>滋賀県</c:v>
                </c:pt>
                <c:pt idx="29">
                  <c:v>京都府</c:v>
                </c:pt>
                <c:pt idx="30">
                  <c:v>大阪府</c:v>
                </c:pt>
                <c:pt idx="31">
                  <c:v>兵庫県</c:v>
                </c:pt>
                <c:pt idx="32">
                  <c:v>奈良県</c:v>
                </c:pt>
                <c:pt idx="33">
                  <c:v>和歌山県</c:v>
                </c:pt>
                <c:pt idx="35">
                  <c:v>鳥取県</c:v>
                </c:pt>
                <c:pt idx="36">
                  <c:v>島根県</c:v>
                </c:pt>
                <c:pt idx="37">
                  <c:v>岡山県</c:v>
                </c:pt>
                <c:pt idx="38">
                  <c:v>広島県</c:v>
                </c:pt>
                <c:pt idx="39">
                  <c:v>山口県</c:v>
                </c:pt>
                <c:pt idx="41">
                  <c:v>愛媛県</c:v>
                </c:pt>
                <c:pt idx="42">
                  <c:v>香川県</c:v>
                </c:pt>
                <c:pt idx="43">
                  <c:v>高知県</c:v>
                </c:pt>
                <c:pt idx="44">
                  <c:v>徳島県</c:v>
                </c:pt>
                <c:pt idx="46">
                  <c:v>福岡県</c:v>
                </c:pt>
                <c:pt idx="47">
                  <c:v>佐賀県</c:v>
                </c:pt>
                <c:pt idx="48">
                  <c:v>長崎県</c:v>
                </c:pt>
                <c:pt idx="49">
                  <c:v>熊本県</c:v>
                </c:pt>
                <c:pt idx="50">
                  <c:v>大分県</c:v>
                </c:pt>
                <c:pt idx="51">
                  <c:v>宮崎県</c:v>
                </c:pt>
                <c:pt idx="52">
                  <c:v>鹿児島県</c:v>
                </c:pt>
                <c:pt idx="53">
                  <c:v>沖縄県</c:v>
                </c:pt>
                <c:pt idx="55">
                  <c:v>全国計</c:v>
                </c:pt>
              </c:strCache>
            </c:strRef>
          </c:cat>
          <c:val>
            <c:numRef>
              <c:f>Sheet1!$C$2:$C$57</c:f>
            </c:numRef>
          </c:val>
        </c:ser>
        <c:ser>
          <c:idx val="2"/>
          <c:order val="2"/>
          <c:tx>
            <c:strRef>
              <c:f>Sheet1!$D$1</c:f>
              <c:strCache>
                <c:ptCount val="1"/>
                <c:pt idx="0">
                  <c:v>都道府県別　一般ガス普及率</c:v>
                </c:pt>
              </c:strCache>
            </c:strRef>
          </c:tx>
          <c:spPr>
            <a:solidFill>
              <a:schemeClr val="accent1"/>
            </a:solidFill>
          </c:spPr>
          <c:invertIfNegative val="0"/>
          <c:dPt>
            <c:idx val="55"/>
            <c:invertIfNegative val="0"/>
            <c:bubble3D val="0"/>
            <c:spPr>
              <a:solidFill>
                <a:srgbClr val="FF0000"/>
              </a:solidFill>
            </c:spPr>
          </c:dPt>
          <c:cat>
            <c:strRef>
              <c:f>Sheet1!$A$2:$A$57</c:f>
              <c:strCache>
                <c:ptCount val="56"/>
                <c:pt idx="0">
                  <c:v>北海道</c:v>
                </c:pt>
                <c:pt idx="2">
                  <c:v>青森県</c:v>
                </c:pt>
                <c:pt idx="3">
                  <c:v>岩手県</c:v>
                </c:pt>
                <c:pt idx="4">
                  <c:v>宮城県</c:v>
                </c:pt>
                <c:pt idx="5">
                  <c:v>秋田県</c:v>
                </c:pt>
                <c:pt idx="6">
                  <c:v>山形県</c:v>
                </c:pt>
                <c:pt idx="7">
                  <c:v>福島県</c:v>
                </c:pt>
                <c:pt idx="9">
                  <c:v>茨城県</c:v>
                </c:pt>
                <c:pt idx="10">
                  <c:v>栃木県</c:v>
                </c:pt>
                <c:pt idx="11">
                  <c:v>群馬県</c:v>
                </c:pt>
                <c:pt idx="12">
                  <c:v>埼玉県</c:v>
                </c:pt>
                <c:pt idx="13">
                  <c:v>千葉県</c:v>
                </c:pt>
                <c:pt idx="14">
                  <c:v>東京都</c:v>
                </c:pt>
                <c:pt idx="15">
                  <c:v>神奈川県</c:v>
                </c:pt>
                <c:pt idx="16">
                  <c:v>新潟県</c:v>
                </c:pt>
                <c:pt idx="17">
                  <c:v>山梨県</c:v>
                </c:pt>
                <c:pt idx="18">
                  <c:v>長野県</c:v>
                </c:pt>
                <c:pt idx="19">
                  <c:v>静岡県</c:v>
                </c:pt>
                <c:pt idx="21">
                  <c:v>愛知県</c:v>
                </c:pt>
                <c:pt idx="22">
                  <c:v>岐阜県</c:v>
                </c:pt>
                <c:pt idx="23">
                  <c:v>三重県</c:v>
                </c:pt>
                <c:pt idx="24">
                  <c:v>富山県</c:v>
                </c:pt>
                <c:pt idx="25">
                  <c:v>石川県</c:v>
                </c:pt>
                <c:pt idx="27">
                  <c:v>福井県</c:v>
                </c:pt>
                <c:pt idx="28">
                  <c:v>滋賀県</c:v>
                </c:pt>
                <c:pt idx="29">
                  <c:v>京都府</c:v>
                </c:pt>
                <c:pt idx="30">
                  <c:v>大阪府</c:v>
                </c:pt>
                <c:pt idx="31">
                  <c:v>兵庫県</c:v>
                </c:pt>
                <c:pt idx="32">
                  <c:v>奈良県</c:v>
                </c:pt>
                <c:pt idx="33">
                  <c:v>和歌山県</c:v>
                </c:pt>
                <c:pt idx="35">
                  <c:v>鳥取県</c:v>
                </c:pt>
                <c:pt idx="36">
                  <c:v>島根県</c:v>
                </c:pt>
                <c:pt idx="37">
                  <c:v>岡山県</c:v>
                </c:pt>
                <c:pt idx="38">
                  <c:v>広島県</c:v>
                </c:pt>
                <c:pt idx="39">
                  <c:v>山口県</c:v>
                </c:pt>
                <c:pt idx="41">
                  <c:v>愛媛県</c:v>
                </c:pt>
                <c:pt idx="42">
                  <c:v>香川県</c:v>
                </c:pt>
                <c:pt idx="43">
                  <c:v>高知県</c:v>
                </c:pt>
                <c:pt idx="44">
                  <c:v>徳島県</c:v>
                </c:pt>
                <c:pt idx="46">
                  <c:v>福岡県</c:v>
                </c:pt>
                <c:pt idx="47">
                  <c:v>佐賀県</c:v>
                </c:pt>
                <c:pt idx="48">
                  <c:v>長崎県</c:v>
                </c:pt>
                <c:pt idx="49">
                  <c:v>熊本県</c:v>
                </c:pt>
                <c:pt idx="50">
                  <c:v>大分県</c:v>
                </c:pt>
                <c:pt idx="51">
                  <c:v>宮崎県</c:v>
                </c:pt>
                <c:pt idx="52">
                  <c:v>鹿児島県</c:v>
                </c:pt>
                <c:pt idx="53">
                  <c:v>沖縄県</c:v>
                </c:pt>
                <c:pt idx="55">
                  <c:v>全国計</c:v>
                </c:pt>
              </c:strCache>
            </c:strRef>
          </c:cat>
          <c:val>
            <c:numRef>
              <c:f>Sheet1!$D$2:$D$57</c:f>
              <c:numCache>
                <c:formatCode>General</c:formatCode>
                <c:ptCount val="56"/>
                <c:pt idx="0" formatCode="#,##0_ ">
                  <c:v>26.541466350543359</c:v>
                </c:pt>
                <c:pt idx="2" formatCode="#,##0_ ">
                  <c:v>9.7970583774553983</c:v>
                </c:pt>
                <c:pt idx="3" formatCode="#,##0_ ">
                  <c:v>11.248439860103437</c:v>
                </c:pt>
                <c:pt idx="4" formatCode="#,##0_ ">
                  <c:v>35.598689007487962</c:v>
                </c:pt>
                <c:pt idx="5" formatCode="#,##0_ ">
                  <c:v>24.091824008680724</c:v>
                </c:pt>
                <c:pt idx="6" formatCode="#,##0_ ">
                  <c:v>14.657106301572274</c:v>
                </c:pt>
                <c:pt idx="7" formatCode="#,##0_ ">
                  <c:v>16.171767751893924</c:v>
                </c:pt>
                <c:pt idx="9" formatCode="#,##0_ ">
                  <c:v>16.21626587273418</c:v>
                </c:pt>
                <c:pt idx="10" formatCode="#,##0_ ">
                  <c:v>13.395716816943933</c:v>
                </c:pt>
                <c:pt idx="11" formatCode="#,##0_ ">
                  <c:v>18.017287786837098</c:v>
                </c:pt>
                <c:pt idx="12" formatCode="#,##0_ ">
                  <c:v>43.514381987298314</c:v>
                </c:pt>
                <c:pt idx="13" formatCode="#,##0_ ">
                  <c:v>60.960482829253102</c:v>
                </c:pt>
                <c:pt idx="14" formatCode="#,##0_ ">
                  <c:v>88.66275050507106</c:v>
                </c:pt>
                <c:pt idx="15" formatCode="#,##0_ ">
                  <c:v>62.699395636838616</c:v>
                </c:pt>
                <c:pt idx="16" formatCode="#,##0_ ">
                  <c:v>66.611439707728934</c:v>
                </c:pt>
                <c:pt idx="17" formatCode="#,##0_ ">
                  <c:v>8.951953274879564</c:v>
                </c:pt>
                <c:pt idx="18" formatCode="#,##0_ ">
                  <c:v>19.392427552026358</c:v>
                </c:pt>
                <c:pt idx="19" formatCode="#,##0_ ">
                  <c:v>32.433801002156812</c:v>
                </c:pt>
                <c:pt idx="21" formatCode="#,##0_ ">
                  <c:v>60.46668323724316</c:v>
                </c:pt>
                <c:pt idx="22" formatCode="#,##0_ ">
                  <c:v>16.384046993430392</c:v>
                </c:pt>
                <c:pt idx="23" formatCode="#,##0_ ">
                  <c:v>21.401548455165138</c:v>
                </c:pt>
                <c:pt idx="24" formatCode="#,##0_ ">
                  <c:v>18.890956730416043</c:v>
                </c:pt>
                <c:pt idx="25" formatCode="#,##0_ ">
                  <c:v>15.839403945330451</c:v>
                </c:pt>
                <c:pt idx="27" formatCode="#,##0_ ">
                  <c:v>10.36753889748813</c:v>
                </c:pt>
                <c:pt idx="28" formatCode="#,##0_ ">
                  <c:v>29.213927223705085</c:v>
                </c:pt>
                <c:pt idx="29" formatCode="#,##0_ ">
                  <c:v>71.286399816291308</c:v>
                </c:pt>
                <c:pt idx="30" formatCode="#,##0_ ">
                  <c:v>83.540534258677027</c:v>
                </c:pt>
                <c:pt idx="31" formatCode="#,##0_ ">
                  <c:v>62.732507600559153</c:v>
                </c:pt>
                <c:pt idx="32" formatCode="#,##0_ ">
                  <c:v>47.463083828160109</c:v>
                </c:pt>
                <c:pt idx="33" formatCode="#,##0_ ">
                  <c:v>12.3086145941843</c:v>
                </c:pt>
                <c:pt idx="35" formatCode="#,##0_ ">
                  <c:v>13.665311363150009</c:v>
                </c:pt>
                <c:pt idx="36" formatCode="#,##0_ ">
                  <c:v>8.6991960931104693</c:v>
                </c:pt>
                <c:pt idx="37" formatCode="#,##0_ ">
                  <c:v>17.735928785746463</c:v>
                </c:pt>
                <c:pt idx="38" formatCode="#,##0_ ">
                  <c:v>32.984838605136055</c:v>
                </c:pt>
                <c:pt idx="39" formatCode="#,##0_ ">
                  <c:v>24.204657613828363</c:v>
                </c:pt>
                <c:pt idx="41" formatCode="#,##0_ ">
                  <c:v>11.185693037881817</c:v>
                </c:pt>
                <c:pt idx="42" formatCode="#,##0_ ">
                  <c:v>19.411098633073621</c:v>
                </c:pt>
                <c:pt idx="43" formatCode="#,##0_ ">
                  <c:v>11.500710007851184</c:v>
                </c:pt>
                <c:pt idx="44" formatCode="#,##0_ ">
                  <c:v>10.647044786578826</c:v>
                </c:pt>
                <c:pt idx="46" formatCode="#,##0_ ">
                  <c:v>36.385469725436074</c:v>
                </c:pt>
                <c:pt idx="47" formatCode="#,##0_ ">
                  <c:v>12.443618914944663</c:v>
                </c:pt>
                <c:pt idx="48" formatCode="#,##0_ ">
                  <c:v>28.568176789599935</c:v>
                </c:pt>
                <c:pt idx="49" formatCode="#,##0_ ">
                  <c:v>15.499134918572077</c:v>
                </c:pt>
                <c:pt idx="50" formatCode="#,##0_ ">
                  <c:v>12.976746301236963</c:v>
                </c:pt>
                <c:pt idx="51" formatCode="#,##0_ ">
                  <c:v>13.783452285523889</c:v>
                </c:pt>
                <c:pt idx="52" formatCode="#,##0_ ">
                  <c:v>18.729576484046653</c:v>
                </c:pt>
                <c:pt idx="53" formatCode="#,##0_ ">
                  <c:v>9.1510156048966689</c:v>
                </c:pt>
                <c:pt idx="55" formatCode="#,##0_ ">
                  <c:v>46.287933767447932</c:v>
                </c:pt>
              </c:numCache>
            </c:numRef>
          </c:val>
        </c:ser>
        <c:dLbls>
          <c:showLegendKey val="0"/>
          <c:showVal val="0"/>
          <c:showCatName val="0"/>
          <c:showSerName val="0"/>
          <c:showPercent val="0"/>
          <c:showBubbleSize val="0"/>
        </c:dLbls>
        <c:gapWidth val="150"/>
        <c:overlap val="100"/>
        <c:axId val="85188096"/>
        <c:axId val="2683392"/>
      </c:barChart>
      <c:catAx>
        <c:axId val="85188096"/>
        <c:scaling>
          <c:orientation val="minMax"/>
        </c:scaling>
        <c:delete val="0"/>
        <c:axPos val="b"/>
        <c:majorTickMark val="out"/>
        <c:minorTickMark val="none"/>
        <c:tickLblPos val="nextTo"/>
        <c:txPr>
          <a:bodyPr rot="0" vert="eaVert"/>
          <a:lstStyle/>
          <a:p>
            <a:pPr>
              <a:defRPr/>
            </a:pPr>
            <a:endParaRPr lang="ja-JP"/>
          </a:p>
        </c:txPr>
        <c:crossAx val="2683392"/>
        <c:crosses val="autoZero"/>
        <c:auto val="1"/>
        <c:lblAlgn val="ctr"/>
        <c:lblOffset val="100"/>
        <c:noMultiLvlLbl val="0"/>
      </c:catAx>
      <c:valAx>
        <c:axId val="2683392"/>
        <c:scaling>
          <c:orientation val="minMax"/>
          <c:max val="100"/>
          <c:min val="0"/>
        </c:scaling>
        <c:delete val="0"/>
        <c:axPos val="l"/>
        <c:majorGridlines/>
        <c:title>
          <c:tx>
            <c:rich>
              <a:bodyPr rot="0" vert="horz"/>
              <a:lstStyle/>
              <a:p>
                <a:pPr>
                  <a:defRPr/>
                </a:pPr>
                <a:r>
                  <a:rPr lang="ja-JP"/>
                  <a:t>（％）</a:t>
                </a:r>
              </a:p>
            </c:rich>
          </c:tx>
          <c:layout>
            <c:manualLayout>
              <c:xMode val="edge"/>
              <c:yMode val="edge"/>
              <c:x val="0.1036962247742019"/>
              <c:y val="8.2017190599266696E-2"/>
            </c:manualLayout>
          </c:layout>
          <c:overlay val="0"/>
        </c:title>
        <c:numFmt formatCode="#,##0_ " sourceLinked="1"/>
        <c:majorTickMark val="out"/>
        <c:minorTickMark val="none"/>
        <c:tickLblPos val="nextTo"/>
        <c:crossAx val="85188096"/>
        <c:crosses val="autoZero"/>
        <c:crossBetween val="between"/>
        <c:majorUnit val="10"/>
      </c:valAx>
    </c:plotArea>
    <c:plotVisOnly val="1"/>
    <c:dispBlanksAs val="gap"/>
    <c:showDLblsOverMax val="0"/>
  </c:chart>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0.3535</cdr:x>
      <cdr:y>0.69312</cdr:y>
    </cdr:from>
    <cdr:to>
      <cdr:x>0.40234</cdr:x>
      <cdr:y>0.73044</cdr:y>
    </cdr:to>
    <cdr:sp macro="" textlink="">
      <cdr:nvSpPr>
        <cdr:cNvPr id="5" name="テキスト ボックス 3"/>
        <cdr:cNvSpPr txBox="1"/>
      </cdr:nvSpPr>
      <cdr:spPr>
        <a:xfrm xmlns:a="http://schemas.openxmlformats.org/drawingml/2006/main">
          <a:off x="3203848" y="2358262"/>
          <a:ext cx="442645" cy="12697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nchorCtr="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en-US" altLang="ja-JP" sz="1050" baseline="0" dirty="0">
              <a:latin typeface="Meiryo UI" panose="020B0604030504040204" pitchFamily="50" charset="-128"/>
              <a:ea typeface="Meiryo UI" panose="020B0604030504040204" pitchFamily="50" charset="-128"/>
              <a:cs typeface="Meiryo UI" panose="020B0604030504040204" pitchFamily="50" charset="-128"/>
            </a:rPr>
            <a:t>9.0</a:t>
          </a:r>
          <a:endParaRPr kumimoji="1" lang="ja-JP" altLang="en-US" sz="1050" baseline="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0.12309</cdr:x>
      <cdr:y>0.67196</cdr:y>
    </cdr:from>
    <cdr:to>
      <cdr:x>0.17014</cdr:x>
      <cdr:y>0.7157</cdr:y>
    </cdr:to>
    <cdr:sp macro="" textlink="">
      <cdr:nvSpPr>
        <cdr:cNvPr id="4" name="テキスト ボックス 3"/>
        <cdr:cNvSpPr txBox="1"/>
      </cdr:nvSpPr>
      <cdr:spPr>
        <a:xfrm xmlns:a="http://schemas.openxmlformats.org/drawingml/2006/main">
          <a:off x="1115616" y="2286254"/>
          <a:ext cx="426422" cy="14882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nchorCtr="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en-US" altLang="ja-JP" sz="1050" baseline="0" dirty="0">
              <a:latin typeface="Meiryo UI" panose="020B0604030504040204" pitchFamily="50" charset="-128"/>
              <a:ea typeface="Meiryo UI" panose="020B0604030504040204" pitchFamily="50" charset="-128"/>
              <a:cs typeface="Meiryo UI" panose="020B0604030504040204" pitchFamily="50" charset="-128"/>
            </a:rPr>
            <a:t> 9.8</a:t>
          </a:r>
          <a:endParaRPr kumimoji="1" lang="ja-JP" altLang="en-US" sz="1050" baseline="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0.63953</cdr:x>
      <cdr:y>0.69312</cdr:y>
    </cdr:from>
    <cdr:to>
      <cdr:x>0.68964</cdr:x>
      <cdr:y>0.73016</cdr:y>
    </cdr:to>
    <cdr:sp macro="" textlink="">
      <cdr:nvSpPr>
        <cdr:cNvPr id="7" name="テキスト ボックス 3"/>
        <cdr:cNvSpPr txBox="1"/>
      </cdr:nvSpPr>
      <cdr:spPr>
        <a:xfrm xmlns:a="http://schemas.openxmlformats.org/drawingml/2006/main">
          <a:off x="5796136" y="2358262"/>
          <a:ext cx="454170" cy="126022"/>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nchorCtr="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en-US" altLang="ja-JP" sz="1050" baseline="0" dirty="0">
              <a:latin typeface="Meiryo UI" panose="020B0604030504040204" pitchFamily="50" charset="-128"/>
              <a:ea typeface="Meiryo UI" panose="020B0604030504040204" pitchFamily="50" charset="-128"/>
              <a:cs typeface="Meiryo UI" panose="020B0604030504040204" pitchFamily="50" charset="-128"/>
            </a:rPr>
            <a:t>8.7</a:t>
          </a:r>
          <a:endParaRPr kumimoji="1" lang="ja-JP" altLang="en-US" sz="1050" baseline="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0.89661</cdr:x>
      <cdr:y>0.70568</cdr:y>
    </cdr:from>
    <cdr:to>
      <cdr:x>0.97322</cdr:x>
      <cdr:y>0.75661</cdr:y>
    </cdr:to>
    <cdr:sp macro="" textlink="">
      <cdr:nvSpPr>
        <cdr:cNvPr id="9" name="テキスト ボックス 3"/>
        <cdr:cNvSpPr txBox="1"/>
      </cdr:nvSpPr>
      <cdr:spPr>
        <a:xfrm xmlns:a="http://schemas.openxmlformats.org/drawingml/2006/main">
          <a:off x="8126133" y="2400991"/>
          <a:ext cx="694339" cy="17329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nchorCtr="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en-US" altLang="ja-JP" sz="1050" baseline="0" dirty="0">
              <a:latin typeface="Meiryo UI" panose="020B0604030504040204" pitchFamily="50" charset="-128"/>
              <a:ea typeface="Meiryo UI" panose="020B0604030504040204" pitchFamily="50" charset="-128"/>
              <a:cs typeface="Meiryo UI" panose="020B0604030504040204" pitchFamily="50" charset="-128"/>
            </a:rPr>
            <a:t>9.2</a:t>
          </a:r>
          <a:endParaRPr kumimoji="1" lang="ja-JP" altLang="en-US" sz="1050" baseline="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0.92121</cdr:x>
      <cdr:y>0.44869</cdr:y>
    </cdr:from>
    <cdr:to>
      <cdr:x>0.98004</cdr:x>
      <cdr:y>0.49873</cdr:y>
    </cdr:to>
    <cdr:sp macro="" textlink="">
      <cdr:nvSpPr>
        <cdr:cNvPr id="11" name="テキスト ボックス 3"/>
        <cdr:cNvSpPr txBox="1"/>
      </cdr:nvSpPr>
      <cdr:spPr>
        <a:xfrm xmlns:a="http://schemas.openxmlformats.org/drawingml/2006/main">
          <a:off x="8204200" y="1679575"/>
          <a:ext cx="523874" cy="18732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nchorCtr="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en-US" altLang="ja-JP" sz="1050" baseline="0">
              <a:latin typeface="Meiryo UI" panose="020B0604030504040204" pitchFamily="50" charset="-128"/>
              <a:ea typeface="Meiryo UI" panose="020B0604030504040204" pitchFamily="50" charset="-128"/>
              <a:cs typeface="Meiryo UI" panose="020B0604030504040204" pitchFamily="50" charset="-128"/>
            </a:rPr>
            <a:t>46.3</a:t>
          </a:r>
        </a:p>
      </cdr:txBody>
    </cdr:sp>
  </cdr:relSizeAnchor>
  <cdr:relSizeAnchor xmlns:cdr="http://schemas.openxmlformats.org/drawingml/2006/chartDrawing">
    <cdr:from>
      <cdr:x>0.29903</cdr:x>
      <cdr:y>0.18132</cdr:y>
    </cdr:from>
    <cdr:to>
      <cdr:x>0.35786</cdr:x>
      <cdr:y>0.23137</cdr:y>
    </cdr:to>
    <cdr:sp macro="" textlink="">
      <cdr:nvSpPr>
        <cdr:cNvPr id="8" name="テキスト ボックス 3"/>
        <cdr:cNvSpPr txBox="1"/>
      </cdr:nvSpPr>
      <cdr:spPr>
        <a:xfrm xmlns:a="http://schemas.openxmlformats.org/drawingml/2006/main">
          <a:off x="2710153" y="616933"/>
          <a:ext cx="533186" cy="17028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nchorCtr="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en-US" altLang="ja-JP" sz="1050" baseline="0">
              <a:latin typeface="Meiryo UI" panose="020B0604030504040204" pitchFamily="50" charset="-128"/>
              <a:ea typeface="Meiryo UI" panose="020B0604030504040204" pitchFamily="50" charset="-128"/>
              <a:cs typeface="Meiryo UI" panose="020B0604030504040204" pitchFamily="50" charset="-128"/>
            </a:rPr>
            <a:t>88.7</a:t>
          </a:r>
        </a:p>
      </cdr:txBody>
    </cdr:sp>
  </cdr:relSizeAnchor>
  <cdr:relSizeAnchor xmlns:cdr="http://schemas.openxmlformats.org/drawingml/2006/chartDrawing">
    <cdr:from>
      <cdr:x>0.538</cdr:x>
      <cdr:y>0.15431</cdr:y>
    </cdr:from>
    <cdr:to>
      <cdr:x>0.62674</cdr:x>
      <cdr:y>0.28129</cdr:y>
    </cdr:to>
    <cdr:sp macro="" textlink="">
      <cdr:nvSpPr>
        <cdr:cNvPr id="2" name="テキスト ボックス 3"/>
        <cdr:cNvSpPr txBox="1"/>
      </cdr:nvSpPr>
      <cdr:spPr>
        <a:xfrm xmlns:a="http://schemas.openxmlformats.org/drawingml/2006/main">
          <a:off x="4875985" y="525016"/>
          <a:ext cx="804309" cy="432048"/>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nchorCtr="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en-US" altLang="ja-JP" sz="1600" b="1" baseline="0" dirty="0">
              <a:latin typeface="Meiryo UI" panose="020B0604030504040204" pitchFamily="50" charset="-128"/>
              <a:ea typeface="Meiryo UI" panose="020B0604030504040204" pitchFamily="50" charset="-128"/>
              <a:cs typeface="Meiryo UI" panose="020B0604030504040204" pitchFamily="50" charset="-128"/>
            </a:rPr>
            <a:t>83.5</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1A977C7-C032-46BE-9442-603BA247A989}" type="datetimeFigureOut">
              <a:rPr kumimoji="1" lang="ja-JP" altLang="en-US" smtClean="0"/>
              <a:t>2017/3/21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136C034-2161-44BB-A468-F2576ECFD4E2}" type="slidenum">
              <a:rPr kumimoji="1" lang="ja-JP" altLang="en-US" smtClean="0"/>
              <a:t>‹#›</a:t>
            </a:fld>
            <a:endParaRPr kumimoji="1" lang="ja-JP" altLang="en-US"/>
          </a:p>
        </p:txBody>
      </p:sp>
    </p:spTree>
    <p:extLst>
      <p:ext uri="{BB962C8B-B14F-4D97-AF65-F5344CB8AC3E}">
        <p14:creationId xmlns:p14="http://schemas.microsoft.com/office/powerpoint/2010/main" val="192663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1A977C7-C032-46BE-9442-603BA247A989}" type="datetimeFigureOut">
              <a:rPr kumimoji="1" lang="ja-JP" altLang="en-US" smtClean="0"/>
              <a:t>2017/3/21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136C034-2161-44BB-A468-F2576ECFD4E2}" type="slidenum">
              <a:rPr kumimoji="1" lang="ja-JP" altLang="en-US" smtClean="0"/>
              <a:t>‹#›</a:t>
            </a:fld>
            <a:endParaRPr kumimoji="1" lang="ja-JP" altLang="en-US"/>
          </a:p>
        </p:txBody>
      </p:sp>
    </p:spTree>
    <p:extLst>
      <p:ext uri="{BB962C8B-B14F-4D97-AF65-F5344CB8AC3E}">
        <p14:creationId xmlns:p14="http://schemas.microsoft.com/office/powerpoint/2010/main" val="3009690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1A977C7-C032-46BE-9442-603BA247A989}" type="datetimeFigureOut">
              <a:rPr kumimoji="1" lang="ja-JP" altLang="en-US" smtClean="0"/>
              <a:t>2017/3/21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136C034-2161-44BB-A468-F2576ECFD4E2}" type="slidenum">
              <a:rPr kumimoji="1" lang="ja-JP" altLang="en-US" smtClean="0"/>
              <a:t>‹#›</a:t>
            </a:fld>
            <a:endParaRPr kumimoji="1" lang="ja-JP" altLang="en-US"/>
          </a:p>
        </p:txBody>
      </p:sp>
    </p:spTree>
    <p:extLst>
      <p:ext uri="{BB962C8B-B14F-4D97-AF65-F5344CB8AC3E}">
        <p14:creationId xmlns:p14="http://schemas.microsoft.com/office/powerpoint/2010/main" val="341201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1A977C7-C032-46BE-9442-603BA247A989}" type="datetimeFigureOut">
              <a:rPr kumimoji="1" lang="ja-JP" altLang="en-US" smtClean="0"/>
              <a:t>2017/3/21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136C034-2161-44BB-A468-F2576ECFD4E2}" type="slidenum">
              <a:rPr kumimoji="1" lang="ja-JP" altLang="en-US" smtClean="0"/>
              <a:t>‹#›</a:t>
            </a:fld>
            <a:endParaRPr kumimoji="1" lang="ja-JP" altLang="en-US"/>
          </a:p>
        </p:txBody>
      </p:sp>
    </p:spTree>
    <p:extLst>
      <p:ext uri="{BB962C8B-B14F-4D97-AF65-F5344CB8AC3E}">
        <p14:creationId xmlns:p14="http://schemas.microsoft.com/office/powerpoint/2010/main" val="23974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1A977C7-C032-46BE-9442-603BA247A989}" type="datetimeFigureOut">
              <a:rPr kumimoji="1" lang="ja-JP" altLang="en-US" smtClean="0"/>
              <a:t>2017/3/21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136C034-2161-44BB-A468-F2576ECFD4E2}" type="slidenum">
              <a:rPr kumimoji="1" lang="ja-JP" altLang="en-US" smtClean="0"/>
              <a:t>‹#›</a:t>
            </a:fld>
            <a:endParaRPr kumimoji="1" lang="ja-JP" altLang="en-US"/>
          </a:p>
        </p:txBody>
      </p:sp>
    </p:spTree>
    <p:extLst>
      <p:ext uri="{BB962C8B-B14F-4D97-AF65-F5344CB8AC3E}">
        <p14:creationId xmlns:p14="http://schemas.microsoft.com/office/powerpoint/2010/main" val="214935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1A977C7-C032-46BE-9442-603BA247A989}" type="datetimeFigureOut">
              <a:rPr kumimoji="1" lang="ja-JP" altLang="en-US" smtClean="0"/>
              <a:t>2017/3/21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136C034-2161-44BB-A468-F2576ECFD4E2}" type="slidenum">
              <a:rPr kumimoji="1" lang="ja-JP" altLang="en-US" smtClean="0"/>
              <a:t>‹#›</a:t>
            </a:fld>
            <a:endParaRPr kumimoji="1" lang="ja-JP" altLang="en-US"/>
          </a:p>
        </p:txBody>
      </p:sp>
    </p:spTree>
    <p:extLst>
      <p:ext uri="{BB962C8B-B14F-4D97-AF65-F5344CB8AC3E}">
        <p14:creationId xmlns:p14="http://schemas.microsoft.com/office/powerpoint/2010/main" val="3159282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1A977C7-C032-46BE-9442-603BA247A989}" type="datetimeFigureOut">
              <a:rPr kumimoji="1" lang="ja-JP" altLang="en-US" smtClean="0"/>
              <a:t>2017/3/21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136C034-2161-44BB-A468-F2576ECFD4E2}" type="slidenum">
              <a:rPr kumimoji="1" lang="ja-JP" altLang="en-US" smtClean="0"/>
              <a:t>‹#›</a:t>
            </a:fld>
            <a:endParaRPr kumimoji="1" lang="ja-JP" altLang="en-US"/>
          </a:p>
        </p:txBody>
      </p:sp>
    </p:spTree>
    <p:extLst>
      <p:ext uri="{BB962C8B-B14F-4D97-AF65-F5344CB8AC3E}">
        <p14:creationId xmlns:p14="http://schemas.microsoft.com/office/powerpoint/2010/main" val="267087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1A977C7-C032-46BE-9442-603BA247A989}" type="datetimeFigureOut">
              <a:rPr kumimoji="1" lang="ja-JP" altLang="en-US" smtClean="0"/>
              <a:t>2017/3/21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136C034-2161-44BB-A468-F2576ECFD4E2}" type="slidenum">
              <a:rPr kumimoji="1" lang="ja-JP" altLang="en-US" smtClean="0"/>
              <a:t>‹#›</a:t>
            </a:fld>
            <a:endParaRPr kumimoji="1" lang="ja-JP" altLang="en-US"/>
          </a:p>
        </p:txBody>
      </p:sp>
    </p:spTree>
    <p:extLst>
      <p:ext uri="{BB962C8B-B14F-4D97-AF65-F5344CB8AC3E}">
        <p14:creationId xmlns:p14="http://schemas.microsoft.com/office/powerpoint/2010/main" val="63742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1A977C7-C032-46BE-9442-603BA247A989}" type="datetimeFigureOut">
              <a:rPr kumimoji="1" lang="ja-JP" altLang="en-US" smtClean="0"/>
              <a:t>2017/3/21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136C034-2161-44BB-A468-F2576ECFD4E2}" type="slidenum">
              <a:rPr kumimoji="1" lang="ja-JP" altLang="en-US" smtClean="0"/>
              <a:t>‹#›</a:t>
            </a:fld>
            <a:endParaRPr kumimoji="1" lang="ja-JP" altLang="en-US"/>
          </a:p>
        </p:txBody>
      </p:sp>
    </p:spTree>
    <p:extLst>
      <p:ext uri="{BB962C8B-B14F-4D97-AF65-F5344CB8AC3E}">
        <p14:creationId xmlns:p14="http://schemas.microsoft.com/office/powerpoint/2010/main" val="2669535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1A977C7-C032-46BE-9442-603BA247A989}" type="datetimeFigureOut">
              <a:rPr kumimoji="1" lang="ja-JP" altLang="en-US" smtClean="0"/>
              <a:t>2017/3/21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136C034-2161-44BB-A468-F2576ECFD4E2}" type="slidenum">
              <a:rPr kumimoji="1" lang="ja-JP" altLang="en-US" smtClean="0"/>
              <a:t>‹#›</a:t>
            </a:fld>
            <a:endParaRPr kumimoji="1" lang="ja-JP" altLang="en-US"/>
          </a:p>
        </p:txBody>
      </p:sp>
    </p:spTree>
    <p:extLst>
      <p:ext uri="{BB962C8B-B14F-4D97-AF65-F5344CB8AC3E}">
        <p14:creationId xmlns:p14="http://schemas.microsoft.com/office/powerpoint/2010/main" val="2446300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1A977C7-C032-46BE-9442-603BA247A989}" type="datetimeFigureOut">
              <a:rPr kumimoji="1" lang="ja-JP" altLang="en-US" smtClean="0"/>
              <a:t>2017/3/21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136C034-2161-44BB-A468-F2576ECFD4E2}" type="slidenum">
              <a:rPr kumimoji="1" lang="ja-JP" altLang="en-US" smtClean="0"/>
              <a:t>‹#›</a:t>
            </a:fld>
            <a:endParaRPr kumimoji="1" lang="ja-JP" altLang="en-US"/>
          </a:p>
        </p:txBody>
      </p:sp>
    </p:spTree>
    <p:extLst>
      <p:ext uri="{BB962C8B-B14F-4D97-AF65-F5344CB8AC3E}">
        <p14:creationId xmlns:p14="http://schemas.microsoft.com/office/powerpoint/2010/main" val="592403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A977C7-C032-46BE-9442-603BA247A989}" type="datetimeFigureOut">
              <a:rPr kumimoji="1" lang="ja-JP" altLang="en-US" smtClean="0"/>
              <a:t>2017/3/21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36C034-2161-44BB-A468-F2576ECFD4E2}" type="slidenum">
              <a:rPr kumimoji="1" lang="ja-JP" altLang="en-US" smtClean="0"/>
              <a:t>‹#›</a:t>
            </a:fld>
            <a:endParaRPr kumimoji="1" lang="ja-JP" altLang="en-US"/>
          </a:p>
        </p:txBody>
      </p:sp>
    </p:spTree>
    <p:extLst>
      <p:ext uri="{BB962C8B-B14F-4D97-AF65-F5344CB8AC3E}">
        <p14:creationId xmlns:p14="http://schemas.microsoft.com/office/powerpoint/2010/main" val="888943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国の制度整備の状況について</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サブタイトル 2"/>
          <p:cNvSpPr>
            <a:spLocks noGrp="1"/>
          </p:cNvSpPr>
          <p:nvPr>
            <p:ph type="subTitle" idx="1"/>
          </p:nvPr>
        </p:nvSpPr>
        <p:spPr/>
        <p:txBody>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平成２９年３月２２日</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大阪府エネルギー政策</a:t>
            </a: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課</a:t>
            </a:r>
          </a:p>
        </p:txBody>
      </p:sp>
      <p:sp>
        <p:nvSpPr>
          <p:cNvPr id="4" name="テキスト ボックス 3"/>
          <p:cNvSpPr txBox="1"/>
          <p:nvPr/>
        </p:nvSpPr>
        <p:spPr>
          <a:xfrm>
            <a:off x="7524328" y="260648"/>
            <a:ext cx="1303562" cy="400110"/>
          </a:xfrm>
          <a:prstGeom prst="rect">
            <a:avLst/>
          </a:prstGeom>
          <a:noFill/>
          <a:ln w="9525">
            <a:solidFill>
              <a:schemeClr val="tx1"/>
            </a:solidFill>
          </a:ln>
        </p:spPr>
        <p:txBody>
          <a:bodyPr wrap="none" rtlCol="0">
            <a:spAutoFit/>
          </a:bodyPr>
          <a:lstStyle/>
          <a:p>
            <a:r>
              <a:rPr kumimoji="1" lang="ja-JP" altLang="en-US" sz="2000" dirty="0" smtClean="0"/>
              <a:t>資料４－１</a:t>
            </a:r>
            <a:endParaRPr kumimoji="1" lang="ja-JP" altLang="en-US" sz="2000" dirty="0"/>
          </a:p>
        </p:txBody>
      </p:sp>
    </p:spTree>
    <p:extLst>
      <p:ext uri="{BB962C8B-B14F-4D97-AF65-F5344CB8AC3E}">
        <p14:creationId xmlns:p14="http://schemas.microsoft.com/office/powerpoint/2010/main" val="2287943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144000" cy="461665"/>
          </a:xfrm>
          <a:prstGeom prst="rect">
            <a:avLst/>
          </a:prstGeom>
          <a:solidFill>
            <a:schemeClr val="accent1"/>
          </a:solidFill>
        </p:spPr>
        <p:txBody>
          <a:bodyPr wrap="square" rtlCol="0">
            <a:spAutoFit/>
          </a:bodyPr>
          <a:lstStyle/>
          <a:p>
            <a:r>
              <a:rPr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eiryo UI" panose="020B0604030504040204" pitchFamily="50" charset="-128"/>
                <a:ea typeface="Meiryo UI" panose="020B0604030504040204" pitchFamily="50" charset="-128"/>
                <a:cs typeface="Meiryo UI" panose="020B0604030504040204" pitchFamily="50" charset="-128"/>
              </a:rPr>
              <a:t>ガス</a:t>
            </a: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eiryo UI" panose="020B0604030504040204" pitchFamily="50" charset="-128"/>
                <a:ea typeface="Meiryo UI" panose="020B0604030504040204" pitchFamily="50" charset="-128"/>
                <a:cs typeface="Meiryo UI" panose="020B0604030504040204" pitchFamily="50" charset="-128"/>
              </a:rPr>
              <a:t>自由化の進捗状況について</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2"/>
          <p:cNvSpPr>
            <a:spLocks noGrp="1"/>
          </p:cNvSpPr>
          <p:nvPr>
            <p:ph type="title"/>
          </p:nvPr>
        </p:nvSpPr>
        <p:spPr>
          <a:xfrm>
            <a:off x="107504" y="548680"/>
            <a:ext cx="8774310" cy="386464"/>
          </a:xfrm>
        </p:spPr>
        <p:txBody>
          <a:bodyPr>
            <a:noAutofit/>
          </a:bodyPr>
          <a:lstStyle/>
          <a:p>
            <a:pPr algn="l"/>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一般ガス事業者の供給エリア及びガス導管網の整備状況</a:t>
            </a:r>
          </a:p>
        </p:txBody>
      </p:sp>
      <p:sp>
        <p:nvSpPr>
          <p:cNvPr id="6" name="テキスト プレースホルダー 7"/>
          <p:cNvSpPr txBox="1">
            <a:spLocks/>
          </p:cNvSpPr>
          <p:nvPr/>
        </p:nvSpPr>
        <p:spPr>
          <a:xfrm>
            <a:off x="184638" y="980728"/>
            <a:ext cx="8840779" cy="1152128"/>
          </a:xfrm>
          <a:prstGeom prst="rect">
            <a:avLst/>
          </a:prstGeom>
          <a:solidFill>
            <a:schemeClr val="accent5">
              <a:lumMod val="40000"/>
              <a:lumOff val="60000"/>
            </a:schemeClr>
          </a:solidFill>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just">
              <a:buNone/>
            </a:pP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・都市ガス導管網が敷設された供給区域は国土全体の約６％。</a:t>
            </a:r>
          </a:p>
          <a:p>
            <a:pPr marL="0" indent="0" algn="just">
              <a:buNone/>
            </a:pP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（供給区域内世帯数は全国世帯数の約３分の２）</a:t>
            </a:r>
          </a:p>
          <a:p>
            <a:pPr marL="0" indent="0" algn="just">
              <a:buNone/>
            </a:pP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・近年、長距離の都市ガス導管が整備されたが、東京・名古屋間でも未接続。</a:t>
            </a:r>
          </a:p>
        </p:txBody>
      </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193"/>
          <a:stretch/>
        </p:blipFill>
        <p:spPr bwMode="auto">
          <a:xfrm>
            <a:off x="41344" y="2132856"/>
            <a:ext cx="8679544" cy="4725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5786860"/>
            <a:ext cx="2231866" cy="863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5426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144000" cy="461665"/>
          </a:xfrm>
          <a:prstGeom prst="rect">
            <a:avLst/>
          </a:prstGeom>
          <a:solidFill>
            <a:schemeClr val="accent1"/>
          </a:solidFill>
        </p:spPr>
        <p:txBody>
          <a:bodyPr wrap="square" rtlCol="0">
            <a:spAutoFit/>
          </a:bodyPr>
          <a:lstStyle/>
          <a:p>
            <a:r>
              <a:rPr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eiryo UI" panose="020B0604030504040204" pitchFamily="50" charset="-128"/>
                <a:ea typeface="Meiryo UI" panose="020B0604030504040204" pitchFamily="50" charset="-128"/>
                <a:cs typeface="Meiryo UI" panose="020B0604030504040204" pitchFamily="50" charset="-128"/>
              </a:rPr>
              <a:t>ガス</a:t>
            </a: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eiryo UI" panose="020B0604030504040204" pitchFamily="50" charset="-128"/>
                <a:ea typeface="Meiryo UI" panose="020B0604030504040204" pitchFamily="50" charset="-128"/>
                <a:cs typeface="Meiryo UI" panose="020B0604030504040204" pitchFamily="50" charset="-128"/>
              </a:rPr>
              <a:t>自由化の進捗状況について</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2"/>
          <p:cNvSpPr>
            <a:spLocks noGrp="1"/>
          </p:cNvSpPr>
          <p:nvPr>
            <p:ph type="title"/>
          </p:nvPr>
        </p:nvSpPr>
        <p:spPr>
          <a:xfrm>
            <a:off x="107504" y="548680"/>
            <a:ext cx="8774310" cy="386464"/>
          </a:xfrm>
        </p:spPr>
        <p:txBody>
          <a:bodyPr>
            <a:noAutofit/>
          </a:bodyPr>
          <a:lstStyle/>
          <a:p>
            <a:pPr algn="l"/>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都市ガス普及率</a:t>
            </a:r>
          </a:p>
        </p:txBody>
      </p:sp>
      <p:sp>
        <p:nvSpPr>
          <p:cNvPr id="6" name="テキスト プレースホルダー 7"/>
          <p:cNvSpPr txBox="1">
            <a:spLocks/>
          </p:cNvSpPr>
          <p:nvPr/>
        </p:nvSpPr>
        <p:spPr>
          <a:xfrm>
            <a:off x="184638" y="980728"/>
            <a:ext cx="8840779" cy="792088"/>
          </a:xfrm>
          <a:prstGeom prst="rect">
            <a:avLst/>
          </a:prstGeom>
          <a:solidFill>
            <a:schemeClr val="accent5">
              <a:lumMod val="40000"/>
              <a:lumOff val="60000"/>
            </a:schemeClr>
          </a:solidFill>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just">
              <a:buNone/>
            </a:pP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・我が国の都市ガス普及率は約４６％（平成２６年度末）。</a:t>
            </a:r>
          </a:p>
          <a:p>
            <a:pPr marL="0" indent="0" algn="just">
              <a:buNone/>
            </a:pP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・東京や大阪は８０％を超えるものの、１０％を下回る道府県が多い。</a:t>
            </a:r>
          </a:p>
        </p:txBody>
      </p:sp>
      <p:sp>
        <p:nvSpPr>
          <p:cNvPr id="10" name="テキスト ボックス 9"/>
          <p:cNvSpPr txBox="1"/>
          <p:nvPr/>
        </p:nvSpPr>
        <p:spPr>
          <a:xfrm>
            <a:off x="786840" y="5867545"/>
            <a:ext cx="3116515" cy="232575"/>
          </a:xfrm>
          <a:prstGeom prst="rect">
            <a:avLst/>
          </a:prstGeom>
          <a:noFill/>
        </p:spPr>
        <p:txBody>
          <a:bodyPr wrap="none" lIns="77925" tIns="38963" rIns="77925" bIns="38963" rtlCol="0">
            <a:spAutoFit/>
          </a:bodyPr>
          <a:lstStyle/>
          <a:p>
            <a:pPr algn="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（出所）ガス事業便覧、総務省データを基に事務局作成</a:t>
            </a:r>
          </a:p>
        </p:txBody>
      </p:sp>
      <p:sp>
        <p:nvSpPr>
          <p:cNvPr id="11" name="テキスト ボックス 10"/>
          <p:cNvSpPr txBox="1"/>
          <p:nvPr/>
        </p:nvSpPr>
        <p:spPr>
          <a:xfrm>
            <a:off x="468687" y="5535234"/>
            <a:ext cx="5051638" cy="263353"/>
          </a:xfrm>
          <a:prstGeom prst="rect">
            <a:avLst/>
          </a:prstGeom>
          <a:noFill/>
        </p:spPr>
        <p:txBody>
          <a:bodyPr wrap="square" lIns="77925" tIns="38963" rIns="77925" bIns="38963"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（注）一般ガス普及率は、都道府県別調定数／都道府県別世帯数</a:t>
            </a:r>
          </a:p>
        </p:txBody>
      </p:sp>
      <p:graphicFrame>
        <p:nvGraphicFramePr>
          <p:cNvPr id="12" name="グラフ 11" title="都道府県別　一般ガス普及率"/>
          <p:cNvGraphicFramePr>
            <a:graphicFrameLocks/>
          </p:cNvGraphicFramePr>
          <p:nvPr>
            <p:extLst>
              <p:ext uri="{D42A27DB-BD31-4B8C-83A1-F6EECF244321}">
                <p14:modId xmlns:p14="http://schemas.microsoft.com/office/powerpoint/2010/main" val="3281504690"/>
              </p:ext>
            </p:extLst>
          </p:nvPr>
        </p:nvGraphicFramePr>
        <p:xfrm>
          <a:off x="17760" y="2132856"/>
          <a:ext cx="9063175" cy="3402379"/>
        </p:xfrm>
        <a:graphic>
          <a:graphicData uri="http://schemas.openxmlformats.org/drawingml/2006/chart">
            <c:chart xmlns:c="http://schemas.openxmlformats.org/drawingml/2006/chart" xmlns:r="http://schemas.openxmlformats.org/officeDocument/2006/relationships" r:id="rId2"/>
          </a:graphicData>
        </a:graphic>
      </p:graphicFrame>
      <p:sp>
        <p:nvSpPr>
          <p:cNvPr id="13" name="正方形/長方形 12"/>
          <p:cNvSpPr/>
          <p:nvPr/>
        </p:nvSpPr>
        <p:spPr bwMode="auto">
          <a:xfrm flipH="1">
            <a:off x="5114156" y="3068960"/>
            <a:ext cx="181744" cy="2304256"/>
          </a:xfrm>
          <a:prstGeom prst="rect">
            <a:avLst/>
          </a:prstGeom>
          <a:noFill/>
          <a:ln w="38100">
            <a:solidFill>
              <a:srgbClr val="FF0000"/>
            </a:solidFill>
            <a:miter lim="800000"/>
            <a:headEnd/>
            <a:tailEnd/>
          </a:ln>
          <a:effectLst/>
          <a:extLst/>
        </p:spPr>
        <p:txBody>
          <a:bodyPr wrap="none" lIns="77925" tIns="38963" rIns="77925" bIns="38963" rtlCol="0" anchor="ctr"/>
          <a:lstStyle/>
          <a:p>
            <a:pPr algn="l"/>
            <a:endParaRPr kumimoji="0" lang="ja-JP" altLang="en-US" dirty="0"/>
          </a:p>
        </p:txBody>
      </p:sp>
    </p:spTree>
    <p:extLst>
      <p:ext uri="{BB962C8B-B14F-4D97-AF65-F5344CB8AC3E}">
        <p14:creationId xmlns:p14="http://schemas.microsoft.com/office/powerpoint/2010/main" val="4638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144000" cy="461665"/>
          </a:xfrm>
          <a:prstGeom prst="rect">
            <a:avLst/>
          </a:prstGeom>
          <a:solidFill>
            <a:schemeClr val="accent1"/>
          </a:solidFill>
        </p:spPr>
        <p:txBody>
          <a:bodyPr wrap="square" rtlCol="0">
            <a:spAutoFit/>
          </a:bodyPr>
          <a:lstStyle/>
          <a:p>
            <a:r>
              <a:rPr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eiryo UI" panose="020B0604030504040204" pitchFamily="50" charset="-128"/>
                <a:ea typeface="Meiryo UI" panose="020B0604030504040204" pitchFamily="50" charset="-128"/>
                <a:cs typeface="Meiryo UI" panose="020B0604030504040204" pitchFamily="50" charset="-128"/>
              </a:rPr>
              <a:t>ガス</a:t>
            </a: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eiryo UI" panose="020B0604030504040204" pitchFamily="50" charset="-128"/>
                <a:ea typeface="Meiryo UI" panose="020B0604030504040204" pitchFamily="50" charset="-128"/>
                <a:cs typeface="Meiryo UI" panose="020B0604030504040204" pitchFamily="50" charset="-128"/>
              </a:rPr>
              <a:t>自由化の進捗状況について</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2"/>
          <p:cNvSpPr>
            <a:spLocks noGrp="1"/>
          </p:cNvSpPr>
          <p:nvPr>
            <p:ph type="title"/>
          </p:nvPr>
        </p:nvSpPr>
        <p:spPr>
          <a:xfrm>
            <a:off x="107504" y="548680"/>
            <a:ext cx="8774310" cy="386464"/>
          </a:xfrm>
        </p:spPr>
        <p:txBody>
          <a:bodyPr>
            <a:noAutofit/>
          </a:bodyPr>
          <a:lstStyle/>
          <a:p>
            <a:pPr algn="l"/>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ガスの小売自由化の経緯</a:t>
            </a:r>
          </a:p>
        </p:txBody>
      </p:sp>
      <p:sp>
        <p:nvSpPr>
          <p:cNvPr id="6" name="テキスト プレースホルダー 7"/>
          <p:cNvSpPr txBox="1">
            <a:spLocks/>
          </p:cNvSpPr>
          <p:nvPr/>
        </p:nvSpPr>
        <p:spPr>
          <a:xfrm>
            <a:off x="184638" y="980728"/>
            <a:ext cx="8840779" cy="1152128"/>
          </a:xfrm>
          <a:prstGeom prst="rect">
            <a:avLst/>
          </a:prstGeom>
          <a:solidFill>
            <a:schemeClr val="accent5">
              <a:lumMod val="40000"/>
              <a:lumOff val="60000"/>
            </a:schemeClr>
          </a:solidFill>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just">
              <a:buNone/>
            </a:pP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・都市ガスの供給については、これまで都市ガス会社が独占的に供給してきたが、平成７年から大口を対象とした部分自由化を開始。</a:t>
            </a:r>
          </a:p>
          <a:p>
            <a:pPr marL="0" indent="0" algn="just">
              <a:buNone/>
            </a:pP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・本年４月からは家庭を含む全ての都市ガスの利用者が供給元を選べるようになる。</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84" y="2492896"/>
            <a:ext cx="9505056" cy="3691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57883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144000" cy="461665"/>
          </a:xfrm>
          <a:prstGeom prst="rect">
            <a:avLst/>
          </a:prstGeom>
          <a:solidFill>
            <a:schemeClr val="accent1"/>
          </a:solidFill>
        </p:spPr>
        <p:txBody>
          <a:bodyPr wrap="square" rtlCol="0">
            <a:spAutoFit/>
          </a:bodyPr>
          <a:lstStyle/>
          <a:p>
            <a:r>
              <a:rPr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eiryo UI" panose="020B0604030504040204" pitchFamily="50" charset="-128"/>
                <a:ea typeface="Meiryo UI" panose="020B0604030504040204" pitchFamily="50" charset="-128"/>
                <a:cs typeface="Meiryo UI" panose="020B0604030504040204" pitchFamily="50" charset="-128"/>
              </a:rPr>
              <a:t>ガス</a:t>
            </a: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eiryo UI" panose="020B0604030504040204" pitchFamily="50" charset="-128"/>
                <a:ea typeface="Meiryo UI" panose="020B0604030504040204" pitchFamily="50" charset="-128"/>
                <a:cs typeface="Meiryo UI" panose="020B0604030504040204" pitchFamily="50" charset="-128"/>
              </a:rPr>
              <a:t>自由化の進捗状況について</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8" y="548680"/>
            <a:ext cx="8961437" cy="519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61749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42" t="856" r="419" b="604"/>
          <a:stretch/>
        </p:blipFill>
        <p:spPr bwMode="auto">
          <a:xfrm>
            <a:off x="0" y="533793"/>
            <a:ext cx="9150226" cy="6324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0" y="0"/>
            <a:ext cx="9144000" cy="461665"/>
          </a:xfrm>
          <a:prstGeom prst="rect">
            <a:avLst/>
          </a:prstGeom>
          <a:solidFill>
            <a:schemeClr val="accent1"/>
          </a:solidFill>
        </p:spPr>
        <p:txBody>
          <a:bodyPr wrap="square" rtlCol="0">
            <a:spAutoFit/>
          </a:bodyPr>
          <a:lstStyle/>
          <a:p>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eiryo UI" panose="020B0604030504040204" pitchFamily="50" charset="-128"/>
                <a:ea typeface="Meiryo UI" panose="020B0604030504040204" pitchFamily="50" charset="-128"/>
                <a:cs typeface="Meiryo UI" panose="020B0604030504040204" pitchFamily="50" charset="-128"/>
              </a:rPr>
              <a:t>改正</a:t>
            </a:r>
            <a:r>
              <a:rPr kumimoji="1" lang="en-US" altLang="ja-JP"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eiryo UI" panose="020B0604030504040204" pitchFamily="50" charset="-128"/>
                <a:ea typeface="Meiryo UI" panose="020B0604030504040204" pitchFamily="50" charset="-128"/>
                <a:cs typeface="Meiryo UI" panose="020B0604030504040204" pitchFamily="50" charset="-128"/>
              </a:rPr>
              <a:t>FIT</a:t>
            </a: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eiryo UI" panose="020B0604030504040204" pitchFamily="50" charset="-128"/>
                <a:ea typeface="Meiryo UI" panose="020B0604030504040204" pitchFamily="50" charset="-128"/>
                <a:cs typeface="Meiryo UI" panose="020B0604030504040204" pitchFamily="50" charset="-128"/>
              </a:rPr>
              <a:t>法の概要について</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76270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0908"/>
            <a:ext cx="9029700" cy="623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0" y="0"/>
            <a:ext cx="9144000" cy="461665"/>
          </a:xfrm>
          <a:prstGeom prst="rect">
            <a:avLst/>
          </a:prstGeom>
          <a:solidFill>
            <a:schemeClr val="accent1"/>
          </a:solidFill>
        </p:spPr>
        <p:txBody>
          <a:bodyPr wrap="square" rtlCol="0">
            <a:spAutoFit/>
          </a:bodyPr>
          <a:lstStyle/>
          <a:p>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eiryo UI" panose="020B0604030504040204" pitchFamily="50" charset="-128"/>
                <a:ea typeface="Meiryo UI" panose="020B0604030504040204" pitchFamily="50" charset="-128"/>
                <a:cs typeface="Meiryo UI" panose="020B0604030504040204" pitchFamily="50" charset="-128"/>
              </a:rPr>
              <a:t>改正</a:t>
            </a:r>
            <a:r>
              <a:rPr kumimoji="1" lang="en-US" altLang="ja-JP"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eiryo UI" panose="020B0604030504040204" pitchFamily="50" charset="-128"/>
                <a:ea typeface="Meiryo UI" panose="020B0604030504040204" pitchFamily="50" charset="-128"/>
                <a:cs typeface="Meiryo UI" panose="020B0604030504040204" pitchFamily="50" charset="-128"/>
              </a:rPr>
              <a:t>FIT</a:t>
            </a: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eiryo UI" panose="020B0604030504040204" pitchFamily="50" charset="-128"/>
                <a:ea typeface="Meiryo UI" panose="020B0604030504040204" pitchFamily="50" charset="-128"/>
                <a:cs typeface="Meiryo UI" panose="020B0604030504040204" pitchFamily="50" charset="-128"/>
              </a:rPr>
              <a:t>法の概要について</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24298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555451"/>
            <a:ext cx="9048750" cy="625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0" y="0"/>
            <a:ext cx="9144000" cy="461665"/>
          </a:xfrm>
          <a:prstGeom prst="rect">
            <a:avLst/>
          </a:prstGeom>
          <a:solidFill>
            <a:schemeClr val="accent1"/>
          </a:solidFill>
        </p:spPr>
        <p:txBody>
          <a:bodyPr wrap="square" rtlCol="0">
            <a:spAutoFit/>
          </a:bodyPr>
          <a:lstStyle/>
          <a:p>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eiryo UI" panose="020B0604030504040204" pitchFamily="50" charset="-128"/>
                <a:ea typeface="Meiryo UI" panose="020B0604030504040204" pitchFamily="50" charset="-128"/>
                <a:cs typeface="Meiryo UI" panose="020B0604030504040204" pitchFamily="50" charset="-128"/>
              </a:rPr>
              <a:t>改正</a:t>
            </a:r>
            <a:r>
              <a:rPr kumimoji="1" lang="en-US" altLang="ja-JP"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eiryo UI" panose="020B0604030504040204" pitchFamily="50" charset="-128"/>
                <a:ea typeface="Meiryo UI" panose="020B0604030504040204" pitchFamily="50" charset="-128"/>
                <a:cs typeface="Meiryo UI" panose="020B0604030504040204" pitchFamily="50" charset="-128"/>
              </a:rPr>
              <a:t>FIT</a:t>
            </a: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eiryo UI" panose="020B0604030504040204" pitchFamily="50" charset="-128"/>
                <a:ea typeface="Meiryo UI" panose="020B0604030504040204" pitchFamily="50" charset="-128"/>
                <a:cs typeface="Meiryo UI" panose="020B0604030504040204" pitchFamily="50" charset="-128"/>
              </a:rPr>
              <a:t>法の概要について</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49931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8" y="564976"/>
            <a:ext cx="9039225"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0" y="0"/>
            <a:ext cx="9144000" cy="461665"/>
          </a:xfrm>
          <a:prstGeom prst="rect">
            <a:avLst/>
          </a:prstGeom>
          <a:solidFill>
            <a:schemeClr val="accent1"/>
          </a:solidFill>
        </p:spPr>
        <p:txBody>
          <a:bodyPr wrap="square" rtlCol="0">
            <a:spAutoFit/>
          </a:bodyPr>
          <a:lstStyle/>
          <a:p>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eiryo UI" panose="020B0604030504040204" pitchFamily="50" charset="-128"/>
                <a:ea typeface="Meiryo UI" panose="020B0604030504040204" pitchFamily="50" charset="-128"/>
                <a:cs typeface="Meiryo UI" panose="020B0604030504040204" pitchFamily="50" charset="-128"/>
              </a:rPr>
              <a:t>改正</a:t>
            </a:r>
            <a:r>
              <a:rPr kumimoji="1" lang="en-US" altLang="ja-JP"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eiryo UI" panose="020B0604030504040204" pitchFamily="50" charset="-128"/>
                <a:ea typeface="Meiryo UI" panose="020B0604030504040204" pitchFamily="50" charset="-128"/>
                <a:cs typeface="Meiryo UI" panose="020B0604030504040204" pitchFamily="50" charset="-128"/>
              </a:rPr>
              <a:t>FIT</a:t>
            </a:r>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eiryo UI" panose="020B0604030504040204" pitchFamily="50" charset="-128"/>
                <a:ea typeface="Meiryo UI" panose="020B0604030504040204" pitchFamily="50" charset="-128"/>
                <a:cs typeface="Meiryo UI" panose="020B0604030504040204" pitchFamily="50" charset="-128"/>
              </a:rPr>
              <a:t>法の概要について</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63656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144000" cy="461665"/>
          </a:xfrm>
          <a:prstGeom prst="rect">
            <a:avLst/>
          </a:prstGeom>
          <a:solidFill>
            <a:schemeClr val="accent1"/>
          </a:solidFill>
        </p:spPr>
        <p:txBody>
          <a:bodyPr wrap="square" rtlCol="0">
            <a:spAutoFit/>
          </a:bodyPr>
          <a:lstStyle/>
          <a:p>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eiryo UI" panose="020B0604030504040204" pitchFamily="50" charset="-128"/>
                <a:ea typeface="Meiryo UI" panose="020B0604030504040204" pitchFamily="50" charset="-128"/>
                <a:cs typeface="Meiryo UI" panose="020B0604030504040204" pitchFamily="50" charset="-128"/>
              </a:rPr>
              <a:t>電力自由化の進捗状況について</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2"/>
          <p:cNvSpPr>
            <a:spLocks noGrp="1"/>
          </p:cNvSpPr>
          <p:nvPr>
            <p:ph type="title"/>
          </p:nvPr>
        </p:nvSpPr>
        <p:spPr>
          <a:xfrm>
            <a:off x="107504" y="548680"/>
            <a:ext cx="8774310" cy="386464"/>
          </a:xfrm>
        </p:spPr>
        <p:txBody>
          <a:bodyPr>
            <a:noAutofit/>
          </a:bodyPr>
          <a:lstStyle/>
          <a:p>
            <a:pPr algn="l"/>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小売</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電気事業者の登録数の</a:t>
            </a:r>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伸び</a:t>
            </a:r>
            <a:endParaRPr kumimoji="1" lang="ja-JP" altLang="en-US" sz="2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プレースホルダー 7"/>
          <p:cNvSpPr txBox="1">
            <a:spLocks/>
          </p:cNvSpPr>
          <p:nvPr/>
        </p:nvSpPr>
        <p:spPr>
          <a:xfrm>
            <a:off x="184638" y="980728"/>
            <a:ext cx="8840779" cy="709094"/>
          </a:xfrm>
          <a:prstGeom prst="rect">
            <a:avLst/>
          </a:prstGeom>
          <a:solidFill>
            <a:schemeClr val="accent5">
              <a:lumMod val="40000"/>
              <a:lumOff val="60000"/>
            </a:schemeClr>
          </a:solidFill>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just">
              <a:buNone/>
            </a:pPr>
            <a:r>
              <a:rPr lang="ja-JP" altLang="en-US" sz="1800" dirty="0" smtClean="0"/>
              <a:t>平成２７年８月の事前登録申請の受付開始から１年余りの間に、</a:t>
            </a:r>
            <a:r>
              <a:rPr lang="ja-JP" altLang="en-US" sz="1800" u="sng" dirty="0" smtClean="0"/>
              <a:t>約４４０件の小売電気事業者登録の申請</a:t>
            </a:r>
            <a:r>
              <a:rPr lang="ja-JP" altLang="en-US" sz="1800" dirty="0" smtClean="0"/>
              <a:t>があり、２月２７日時点で</a:t>
            </a:r>
            <a:r>
              <a:rPr lang="ja-JP" altLang="en-US" sz="1800" u="sng" dirty="0" smtClean="0"/>
              <a:t>３８２社を登録</a:t>
            </a:r>
            <a:r>
              <a:rPr lang="ja-JP" altLang="en-US" sz="1800" dirty="0" smtClean="0"/>
              <a:t>。</a:t>
            </a:r>
            <a:endParaRPr lang="ja-JP" altLang="en-US" sz="1800" dirty="0"/>
          </a:p>
        </p:txBody>
      </p:sp>
      <p:sp>
        <p:nvSpPr>
          <p:cNvPr id="7" name="スライド番号プレースホルダー 1"/>
          <p:cNvSpPr>
            <a:spLocks noGrp="1"/>
          </p:cNvSpPr>
          <p:nvPr>
            <p:ph type="sldNum" sz="quarter" idx="12"/>
          </p:nvPr>
        </p:nvSpPr>
        <p:spPr>
          <a:xfrm>
            <a:off x="7010400" y="6155448"/>
            <a:ext cx="2133600" cy="273844"/>
          </a:xfrm>
        </p:spPr>
        <p:txBody>
          <a:bodyPr/>
          <a:lstStyle/>
          <a:p>
            <a:fld id="{D9550142-B990-490A-A107-ED7302A7FD52}" type="slidenum">
              <a:rPr kumimoji="1" lang="ja-JP" altLang="en-US" smtClean="0"/>
              <a:t>6</a:t>
            </a:fld>
            <a:endParaRPr kumimoji="1" lang="ja-JP" altLang="en-US"/>
          </a:p>
        </p:txBody>
      </p:sp>
      <p:sp>
        <p:nvSpPr>
          <p:cNvPr id="8" name="テキスト プレースホルダー 3"/>
          <p:cNvSpPr txBox="1">
            <a:spLocks/>
          </p:cNvSpPr>
          <p:nvPr/>
        </p:nvSpPr>
        <p:spPr>
          <a:xfrm>
            <a:off x="325018" y="1979258"/>
            <a:ext cx="1262910" cy="18466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（件）</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タイトル 2"/>
          <p:cNvSpPr txBox="1">
            <a:spLocks/>
          </p:cNvSpPr>
          <p:nvPr/>
        </p:nvSpPr>
        <p:spPr>
          <a:xfrm>
            <a:off x="1182085" y="1916832"/>
            <a:ext cx="7178644" cy="309519"/>
          </a:xfrm>
          <a:prstGeom prst="rect">
            <a:avLst/>
          </a:prstGeom>
        </p:spPr>
        <p:txBody>
          <a:bodyPr vert="horz" wrap="square" lIns="77925" tIns="38963" rIns="77925" bIns="38963" rtlCol="0" anchor="ctr">
            <a:spAutoFit/>
          </a:bodyPr>
          <a:lstStyle>
            <a:lvl1pPr algn="l" defTabSz="914400" rtl="0" eaLnBrk="1" latinLnBrk="0" hangingPunct="1">
              <a:spcBef>
                <a:spcPct val="0"/>
              </a:spcBef>
              <a:buNone/>
              <a:defRPr kumimoji="1" lang="ja-JP" altLang="en-US"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algn="ctr"/>
            <a:r>
              <a:rPr lang="ja-JP" altLang="en-US" sz="1500" u="sng" dirty="0"/>
              <a:t>受付開始後の小売電気事業登録申請及び登録事業者数の推移</a:t>
            </a:r>
            <a:endParaRPr lang="ja-JP" altLang="en-US" sz="1500" dirty="0"/>
          </a:p>
        </p:txBody>
      </p:sp>
      <p:grpSp>
        <p:nvGrpSpPr>
          <p:cNvPr id="10" name="グループ化 9"/>
          <p:cNvGrpSpPr/>
          <p:nvPr/>
        </p:nvGrpSpPr>
        <p:grpSpPr>
          <a:xfrm>
            <a:off x="325018" y="6127117"/>
            <a:ext cx="8330095" cy="553998"/>
            <a:chOff x="814760" y="6345825"/>
            <a:chExt cx="9024270" cy="738663"/>
          </a:xfrm>
        </p:grpSpPr>
        <p:sp>
          <p:nvSpPr>
            <p:cNvPr id="11" name="正方形/長方形 10"/>
            <p:cNvSpPr/>
            <p:nvPr/>
          </p:nvSpPr>
          <p:spPr>
            <a:xfrm>
              <a:off x="814760" y="6348560"/>
              <a:ext cx="677664" cy="328294"/>
            </a:xfrm>
            <a:prstGeom prst="rect">
              <a:avLst/>
            </a:prstGeom>
          </p:spPr>
          <p:txBody>
            <a:bodyPr wrap="square">
              <a:spAutoFit/>
            </a:bodyPr>
            <a:lstStyle/>
            <a:p>
              <a:pPr marL="75761" indent="-75761"/>
              <a:r>
                <a:rPr lang="ja-JP" altLang="en-US" sz="1000" dirty="0">
                  <a:solidFill>
                    <a:prstClr val="black"/>
                  </a:solidFill>
                </a:rPr>
                <a:t>（備考）　</a:t>
              </a:r>
              <a:endParaRPr lang="en-US" altLang="ja-JP" sz="1000" dirty="0">
                <a:solidFill>
                  <a:prstClr val="black"/>
                </a:solidFill>
              </a:endParaRPr>
            </a:p>
          </p:txBody>
        </p:sp>
        <p:sp>
          <p:nvSpPr>
            <p:cNvPr id="12" name="正方形/長方形 11"/>
            <p:cNvSpPr/>
            <p:nvPr/>
          </p:nvSpPr>
          <p:spPr>
            <a:xfrm>
              <a:off x="1208584" y="6345825"/>
              <a:ext cx="8630446" cy="738663"/>
            </a:xfrm>
            <a:prstGeom prst="rect">
              <a:avLst/>
            </a:prstGeom>
          </p:spPr>
          <p:txBody>
            <a:bodyPr wrap="square">
              <a:spAutoFit/>
            </a:bodyPr>
            <a:lstStyle/>
            <a:p>
              <a:pPr marL="75761" indent="-75761"/>
              <a:r>
                <a:rPr lang="ja-JP" altLang="en-US" sz="1000" dirty="0">
                  <a:solidFill>
                    <a:prstClr val="black"/>
                  </a:solidFill>
                </a:rPr>
                <a:t>○上記件数について、</a:t>
              </a:r>
              <a:r>
                <a:rPr lang="en-US" altLang="ja-JP" sz="1000" dirty="0">
                  <a:solidFill>
                    <a:prstClr val="black"/>
                  </a:solidFill>
                </a:rPr>
                <a:t>4</a:t>
              </a:r>
              <a:r>
                <a:rPr lang="ja-JP" altLang="en-US" sz="1000" dirty="0">
                  <a:solidFill>
                    <a:prstClr val="black"/>
                  </a:solidFill>
                </a:rPr>
                <a:t>月までの件数は月末時点。直近</a:t>
              </a:r>
              <a:r>
                <a:rPr lang="en-US" altLang="ja-JP" sz="1000" dirty="0">
                  <a:solidFill>
                    <a:prstClr val="black"/>
                  </a:solidFill>
                </a:rPr>
                <a:t>2</a:t>
              </a:r>
              <a:r>
                <a:rPr lang="ja-JP" altLang="en-US" sz="1000" dirty="0">
                  <a:solidFill>
                    <a:prstClr val="black"/>
                  </a:solidFill>
                </a:rPr>
                <a:t>月は</a:t>
              </a:r>
              <a:r>
                <a:rPr lang="en-US" altLang="ja-JP" sz="1000" dirty="0">
                  <a:solidFill>
                    <a:prstClr val="black"/>
                  </a:solidFill>
                </a:rPr>
                <a:t>2</a:t>
              </a:r>
              <a:r>
                <a:rPr lang="ja-JP" altLang="en-US" sz="1000" dirty="0">
                  <a:solidFill>
                    <a:prstClr val="black"/>
                  </a:solidFill>
                </a:rPr>
                <a:t>月</a:t>
              </a:r>
              <a:r>
                <a:rPr lang="en-US" altLang="ja-JP" sz="1000" dirty="0">
                  <a:solidFill>
                    <a:prstClr val="black"/>
                  </a:solidFill>
                </a:rPr>
                <a:t>27</a:t>
              </a:r>
              <a:r>
                <a:rPr lang="ja-JP" altLang="en-US" sz="1000" dirty="0">
                  <a:solidFill>
                    <a:prstClr val="black"/>
                  </a:solidFill>
                </a:rPr>
                <a:t>日までの登録件数。</a:t>
              </a:r>
              <a:endParaRPr lang="ja-JP" altLang="en-US" sz="1000" dirty="0"/>
            </a:p>
            <a:p>
              <a:pPr marL="75761" indent="-75761"/>
              <a:r>
                <a:rPr lang="ja-JP" altLang="en-US" sz="1000" dirty="0">
                  <a:solidFill>
                    <a:prstClr val="black"/>
                  </a:solidFill>
                </a:rPr>
                <a:t>○登録件数とは、のべ登録件数から登録抹消件数（</a:t>
              </a:r>
              <a:r>
                <a:rPr lang="en-US" altLang="ja-JP" sz="1000" dirty="0">
                  <a:solidFill>
                    <a:prstClr val="black"/>
                  </a:solidFill>
                </a:rPr>
                <a:t>2</a:t>
              </a:r>
              <a:r>
                <a:rPr lang="ja-JP" altLang="en-US" sz="1000" dirty="0">
                  <a:solidFill>
                    <a:prstClr val="black"/>
                  </a:solidFill>
                </a:rPr>
                <a:t>月</a:t>
              </a:r>
              <a:r>
                <a:rPr lang="en-US" altLang="ja-JP" sz="1000" dirty="0">
                  <a:solidFill>
                    <a:prstClr val="black"/>
                  </a:solidFill>
                </a:rPr>
                <a:t>27</a:t>
              </a:r>
              <a:r>
                <a:rPr lang="ja-JP" altLang="en-US" sz="1000" dirty="0">
                  <a:solidFill>
                    <a:prstClr val="black"/>
                  </a:solidFill>
                </a:rPr>
                <a:t>日時点で</a:t>
              </a:r>
              <a:r>
                <a:rPr lang="en-US" altLang="ja-JP" sz="1000" dirty="0">
                  <a:solidFill>
                    <a:prstClr val="black"/>
                  </a:solidFill>
                </a:rPr>
                <a:t>7</a:t>
              </a:r>
              <a:r>
                <a:rPr lang="ja-JP" altLang="en-US" sz="1000" dirty="0">
                  <a:solidFill>
                    <a:prstClr val="black"/>
                  </a:solidFill>
                </a:rPr>
                <a:t>件）を差し引いた件数。また、登録抹消件数とは、事業の承継や廃止等により小売電気事業の廃止届出等を行った事業者数。</a:t>
              </a:r>
              <a:endParaRPr lang="en-US" altLang="ja-JP" sz="1000" dirty="0">
                <a:solidFill>
                  <a:prstClr val="black"/>
                </a:solidFill>
              </a:endParaRPr>
            </a:p>
          </p:txBody>
        </p:sp>
      </p:gr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286983"/>
            <a:ext cx="8978294" cy="3662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9350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79" b="507"/>
          <a:stretch/>
        </p:blipFill>
        <p:spPr bwMode="auto">
          <a:xfrm>
            <a:off x="42863" y="548680"/>
            <a:ext cx="9005887" cy="623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8756084" y="3970437"/>
            <a:ext cx="458780" cy="276999"/>
          </a:xfrm>
          <a:prstGeom prst="rect">
            <a:avLst/>
          </a:prstGeom>
          <a:noFill/>
        </p:spPr>
        <p:txBody>
          <a:bodyPr wrap="none" rtlCol="0">
            <a:spAutoFit/>
          </a:bodyPr>
          <a:lstStyle/>
          <a:p>
            <a:r>
              <a:rPr kumimoji="1" lang="en-US" altLang="ja-JP" sz="1200" dirty="0" smtClean="0"/>
              <a:t>10.4</a:t>
            </a:r>
            <a:endParaRPr kumimoji="1" lang="ja-JP" altLang="en-US" sz="1200" dirty="0"/>
          </a:p>
        </p:txBody>
      </p:sp>
      <p:sp>
        <p:nvSpPr>
          <p:cNvPr id="6" name="テキスト ボックス 5"/>
          <p:cNvSpPr txBox="1"/>
          <p:nvPr/>
        </p:nvSpPr>
        <p:spPr>
          <a:xfrm>
            <a:off x="0" y="0"/>
            <a:ext cx="9144000" cy="461665"/>
          </a:xfrm>
          <a:prstGeom prst="rect">
            <a:avLst/>
          </a:prstGeom>
          <a:solidFill>
            <a:schemeClr val="accent1"/>
          </a:solidFill>
        </p:spPr>
        <p:txBody>
          <a:bodyPr wrap="square" rtlCol="0">
            <a:spAutoFit/>
          </a:bodyPr>
          <a:lstStyle/>
          <a:p>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eiryo UI" panose="020B0604030504040204" pitchFamily="50" charset="-128"/>
                <a:ea typeface="Meiryo UI" panose="020B0604030504040204" pitchFamily="50" charset="-128"/>
                <a:cs typeface="Meiryo UI" panose="020B0604030504040204" pitchFamily="50" charset="-128"/>
              </a:rPr>
              <a:t>電力自由化の進捗状況について</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50002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144000" cy="461665"/>
          </a:xfrm>
          <a:prstGeom prst="rect">
            <a:avLst/>
          </a:prstGeom>
          <a:solidFill>
            <a:schemeClr val="accent1"/>
          </a:solidFill>
        </p:spPr>
        <p:txBody>
          <a:bodyPr wrap="square" rtlCol="0">
            <a:spAutoFit/>
          </a:bodyPr>
          <a:lstStyle/>
          <a:p>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eiryo UI" panose="020B0604030504040204" pitchFamily="50" charset="-128"/>
                <a:ea typeface="Meiryo UI" panose="020B0604030504040204" pitchFamily="50" charset="-128"/>
                <a:cs typeface="Meiryo UI" panose="020B0604030504040204" pitchFamily="50" charset="-128"/>
              </a:rPr>
              <a:t>電力自由化の進捗状況について</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2"/>
          <p:cNvSpPr>
            <a:spLocks noGrp="1"/>
          </p:cNvSpPr>
          <p:nvPr>
            <p:ph type="title"/>
          </p:nvPr>
        </p:nvSpPr>
        <p:spPr>
          <a:xfrm>
            <a:off x="107504" y="548680"/>
            <a:ext cx="8774310" cy="386464"/>
          </a:xfrm>
        </p:spPr>
        <p:txBody>
          <a:bodyPr>
            <a:noAutofit/>
          </a:bodyPr>
          <a:lstStyle/>
          <a:p>
            <a:pPr algn="l"/>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契約先切替え（スイッチング）の申込状況</a:t>
            </a:r>
            <a:endParaRPr kumimoji="1" lang="ja-JP" altLang="en-US" sz="2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プレースホルダー 7"/>
          <p:cNvSpPr txBox="1">
            <a:spLocks/>
          </p:cNvSpPr>
          <p:nvPr/>
        </p:nvSpPr>
        <p:spPr>
          <a:xfrm>
            <a:off x="184638" y="980728"/>
            <a:ext cx="8840779" cy="1944216"/>
          </a:xfrm>
          <a:prstGeom prst="rect">
            <a:avLst/>
          </a:prstGeom>
          <a:solidFill>
            <a:schemeClr val="accent5">
              <a:lumMod val="40000"/>
              <a:lumOff val="60000"/>
            </a:schemeClr>
          </a:solidFill>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just">
              <a:buNone/>
            </a:pP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・広域機関によると、スイッチング支援システムを通じた</a:t>
            </a:r>
            <a: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t>31</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日時点での契約先の切替え（スイッチング）の申込件数</a:t>
            </a:r>
            <a: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は、約</a:t>
            </a:r>
            <a: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t>282</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万件（全体の約</a:t>
            </a:r>
            <a: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t>4.5</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％）となっている。</a:t>
            </a:r>
          </a:p>
          <a:p>
            <a:pPr marL="0" indent="0" algn="just">
              <a:buNone/>
            </a:pP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自社内の契約切替え（規制→自由）を含まず、他社への契約先の切替えの件数に限る。</a:t>
            </a:r>
          </a:p>
          <a:p>
            <a:pPr marL="0" indent="0" algn="just">
              <a:buNone/>
            </a:pP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・他方、</a:t>
            </a:r>
            <a: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月末時点での旧一般電気事業者の自社内の契約の切替え（規制→自由）の申込件数は合計約</a:t>
            </a:r>
            <a: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t>200</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万件であり（全体の約</a:t>
            </a:r>
            <a: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t>3.2</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％）、上記切替え件数と合わせた契約切替えの申込件数は合計約</a:t>
            </a:r>
            <a: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t>482</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万件（全体の約</a:t>
            </a:r>
            <a:r>
              <a:rPr lang="en-US" altLang="ja-JP" sz="1800" dirty="0" smtClean="0">
                <a:latin typeface="Meiryo UI" panose="020B0604030504040204" pitchFamily="50" charset="-128"/>
                <a:ea typeface="Meiryo UI" panose="020B0604030504040204" pitchFamily="50" charset="-128"/>
                <a:cs typeface="Meiryo UI" panose="020B0604030504040204" pitchFamily="50" charset="-128"/>
              </a:rPr>
              <a:t>7.7</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％）となっている。　　</a:t>
            </a:r>
          </a:p>
        </p:txBody>
      </p:sp>
      <p:sp>
        <p:nvSpPr>
          <p:cNvPr id="7" name="スライド番号プレースホルダー 1"/>
          <p:cNvSpPr>
            <a:spLocks noGrp="1"/>
          </p:cNvSpPr>
          <p:nvPr>
            <p:ph type="sldNum" sz="quarter" idx="12"/>
          </p:nvPr>
        </p:nvSpPr>
        <p:spPr>
          <a:xfrm>
            <a:off x="7010400" y="6011432"/>
            <a:ext cx="2133600" cy="273844"/>
          </a:xfrm>
        </p:spPr>
        <p:txBody>
          <a:bodyPr/>
          <a:lstStyle/>
          <a:p>
            <a:fld id="{D9550142-B990-490A-A107-ED7302A7FD52}" type="slidenum">
              <a:rPr kumimoji="1" lang="ja-JP" altLang="en-US" smtClean="0"/>
              <a:t>8</a:t>
            </a:fld>
            <a:endParaRPr kumimoji="1" lang="ja-JP" altLang="en-US"/>
          </a:p>
        </p:txBody>
      </p:sp>
      <p:graphicFrame>
        <p:nvGraphicFramePr>
          <p:cNvPr id="14" name="グラフ 13"/>
          <p:cNvGraphicFramePr>
            <a:graphicFrameLocks/>
          </p:cNvGraphicFramePr>
          <p:nvPr>
            <p:extLst>
              <p:ext uri="{D42A27DB-BD31-4B8C-83A1-F6EECF244321}">
                <p14:modId xmlns:p14="http://schemas.microsoft.com/office/powerpoint/2010/main" val="2808302137"/>
              </p:ext>
            </p:extLst>
          </p:nvPr>
        </p:nvGraphicFramePr>
        <p:xfrm>
          <a:off x="184151" y="3600171"/>
          <a:ext cx="5916636" cy="2598241"/>
        </p:xfrm>
        <a:graphic>
          <a:graphicData uri="http://schemas.openxmlformats.org/drawingml/2006/chart">
            <c:chart xmlns:c="http://schemas.openxmlformats.org/drawingml/2006/chart" xmlns:r="http://schemas.openxmlformats.org/officeDocument/2006/relationships" r:id="rId2"/>
          </a:graphicData>
        </a:graphic>
      </p:graphicFrame>
      <p:sp>
        <p:nvSpPr>
          <p:cNvPr id="15" name="テキスト ボックス 14"/>
          <p:cNvSpPr txBox="1"/>
          <p:nvPr/>
        </p:nvSpPr>
        <p:spPr>
          <a:xfrm>
            <a:off x="1451831" y="3205855"/>
            <a:ext cx="3235138" cy="309519"/>
          </a:xfrm>
          <a:prstGeom prst="rect">
            <a:avLst/>
          </a:prstGeom>
          <a:noFill/>
        </p:spPr>
        <p:txBody>
          <a:bodyPr wrap="none" lIns="77925" tIns="38963" rIns="77925" bIns="38963" rtlCol="0">
            <a:spAutoFit/>
          </a:bodyPr>
          <a:lstStyle/>
          <a:p>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＜全国のスイッチング申込件数の推移＞</a:t>
            </a:r>
            <a:endPar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プレースホルダー 3"/>
          <p:cNvSpPr txBox="1">
            <a:spLocks/>
          </p:cNvSpPr>
          <p:nvPr/>
        </p:nvSpPr>
        <p:spPr>
          <a:xfrm>
            <a:off x="184638" y="3423041"/>
            <a:ext cx="731158" cy="18466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1200" dirty="0" smtClean="0"/>
              <a:t>（万件）</a:t>
            </a:r>
            <a:endParaRPr lang="ja-JP" altLang="en-US" sz="1200" dirty="0"/>
          </a:p>
        </p:txBody>
      </p:sp>
      <p:graphicFrame>
        <p:nvGraphicFramePr>
          <p:cNvPr id="17" name="表 16"/>
          <p:cNvGraphicFramePr>
            <a:graphicFrameLocks noGrp="1"/>
          </p:cNvGraphicFramePr>
          <p:nvPr>
            <p:extLst>
              <p:ext uri="{D42A27DB-BD31-4B8C-83A1-F6EECF244321}">
                <p14:modId xmlns:p14="http://schemas.microsoft.com/office/powerpoint/2010/main" val="3059104712"/>
              </p:ext>
            </p:extLst>
          </p:nvPr>
        </p:nvGraphicFramePr>
        <p:xfrm>
          <a:off x="6245939" y="3406510"/>
          <a:ext cx="2682203" cy="2948849"/>
        </p:xfrm>
        <a:graphic>
          <a:graphicData uri="http://schemas.openxmlformats.org/drawingml/2006/table">
            <a:tbl>
              <a:tblPr firstRow="1" bandRow="1">
                <a:tableStyleId>{5C22544A-7EE6-4342-B048-85BDC9FD1C3A}</a:tableStyleId>
              </a:tblPr>
              <a:tblGrid>
                <a:gridCol w="664689"/>
                <a:gridCol w="1129972"/>
                <a:gridCol w="887542"/>
              </a:tblGrid>
              <a:tr h="320179">
                <a:tc>
                  <a:txBody>
                    <a:bodyPr/>
                    <a:lstStyle/>
                    <a:p>
                      <a:pPr algn="ctr"/>
                      <a:r>
                        <a:rPr kumimoji="1"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管内</a:t>
                      </a:r>
                      <a:endParaRPr kumimoji="1" lang="ja-JP" altLang="en-US" sz="1000" b="1" dirty="0">
                        <a:latin typeface="Meiryo UI" panose="020B0604030504040204" pitchFamily="50" charset="-128"/>
                        <a:ea typeface="Meiryo UI" panose="020B0604030504040204" pitchFamily="50" charset="-128"/>
                        <a:cs typeface="Meiryo UI" panose="020B0604030504040204" pitchFamily="50" charset="-128"/>
                      </a:endParaRPr>
                    </a:p>
                  </a:txBody>
                  <a:tcPr marL="58435" marR="58435" marT="49530" marB="49530" anchor="ctr"/>
                </a:tc>
                <a:tc>
                  <a:txBody>
                    <a:bodyPr/>
                    <a:lstStyle/>
                    <a:p>
                      <a:pPr algn="ctr">
                        <a:spcAft>
                          <a:spcPts val="0"/>
                        </a:spcAft>
                      </a:pPr>
                      <a:r>
                        <a:rPr lang="ja-JP" sz="1000" b="1" kern="100" dirty="0" smtClean="0">
                          <a:effectLst/>
                          <a:latin typeface="Meiryo UI" panose="020B0604030504040204" pitchFamily="50" charset="-128"/>
                          <a:ea typeface="Meiryo UI" panose="020B0604030504040204" pitchFamily="50" charset="-128"/>
                          <a:cs typeface="Meiryo UI" panose="020B0604030504040204" pitchFamily="50" charset="-128"/>
                        </a:rPr>
                        <a:t>申込件数</a:t>
                      </a:r>
                      <a:endParaRPr lang="ja-JP" sz="1000" b="1"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sz="1000" b="1" kern="100" dirty="0">
                          <a:effectLst/>
                          <a:latin typeface="Meiryo UI" panose="020B0604030504040204" pitchFamily="50" charset="-128"/>
                          <a:ea typeface="Meiryo UI" panose="020B0604030504040204" pitchFamily="50" charset="-128"/>
                          <a:cs typeface="Meiryo UI" panose="020B0604030504040204" pitchFamily="50" charset="-128"/>
                        </a:rPr>
                        <a:t>【単位</a:t>
                      </a:r>
                      <a:r>
                        <a:rPr lang="ja-JP" sz="1000" b="1"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1" kern="100" dirty="0" smtClean="0">
                          <a:effectLst/>
                          <a:latin typeface="Meiryo UI" panose="020B0604030504040204" pitchFamily="50" charset="-128"/>
                          <a:ea typeface="Meiryo UI" panose="020B0604030504040204" pitchFamily="50" charset="-128"/>
                          <a:cs typeface="Meiryo UI" panose="020B0604030504040204" pitchFamily="50" charset="-128"/>
                        </a:rPr>
                        <a:t>万</a:t>
                      </a:r>
                      <a:r>
                        <a:rPr lang="ja-JP" sz="1000" b="1" kern="100" dirty="0" smtClean="0">
                          <a:effectLst/>
                          <a:latin typeface="Meiryo UI" panose="020B0604030504040204" pitchFamily="50" charset="-128"/>
                          <a:ea typeface="Meiryo UI" panose="020B0604030504040204" pitchFamily="50" charset="-128"/>
                          <a:cs typeface="Meiryo UI" panose="020B0604030504040204" pitchFamily="50" charset="-128"/>
                        </a:rPr>
                        <a:t>件】</a:t>
                      </a:r>
                      <a:endParaRPr lang="ja-JP" sz="1000" b="1"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3826" marR="43826" marT="0" marB="0" anchor="ctr"/>
                </a:tc>
                <a:tc>
                  <a:txBody>
                    <a:bodyPr/>
                    <a:lstStyle/>
                    <a:p>
                      <a:pPr algn="ctr">
                        <a:spcAft>
                          <a:spcPts val="0"/>
                        </a:spcAft>
                      </a:pPr>
                      <a:r>
                        <a:rPr lang="ja-JP" altLang="en-US" sz="1000" b="1" kern="100" dirty="0" smtClean="0">
                          <a:effectLst/>
                          <a:latin typeface="Meiryo UI" panose="020B0604030504040204" pitchFamily="50" charset="-128"/>
                          <a:ea typeface="Meiryo UI" panose="020B0604030504040204" pitchFamily="50" charset="-128"/>
                          <a:cs typeface="Meiryo UI" panose="020B0604030504040204" pitchFamily="50" charset="-128"/>
                        </a:rPr>
                        <a:t>率（</a:t>
                      </a:r>
                      <a:r>
                        <a:rPr lang="en-US" altLang="ja-JP" sz="1000" b="1"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1"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1"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lang="ja-JP" altLang="ja-JP" sz="1000" b="1" kern="100" dirty="0" smtClean="0">
                          <a:effectLst/>
                          <a:latin typeface="Meiryo UI" panose="020B0604030504040204" pitchFamily="50" charset="-128"/>
                          <a:ea typeface="Meiryo UI" panose="020B0604030504040204" pitchFamily="50" charset="-128"/>
                          <a:cs typeface="Meiryo UI" panose="020B0604030504040204" pitchFamily="50" charset="-128"/>
                        </a:rPr>
                        <a:t>【単位：</a:t>
                      </a:r>
                      <a:r>
                        <a:rPr lang="ja-JP" altLang="en-US" sz="1000" b="1"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000" b="1" kern="100" dirty="0" smtClean="0">
                          <a:effectLst/>
                          <a:latin typeface="Meiryo UI" panose="020B0604030504040204" pitchFamily="50" charset="-128"/>
                          <a:ea typeface="Meiryo UI" panose="020B0604030504040204" pitchFamily="50" charset="-128"/>
                          <a:cs typeface="Meiryo UI" panose="020B0604030504040204" pitchFamily="50" charset="-128"/>
                        </a:rPr>
                        <a:t>】</a:t>
                      </a:r>
                    </a:p>
                  </a:txBody>
                  <a:tcPr marL="43826" marR="43826" marT="0" marB="0" anchor="ctr"/>
                </a:tc>
              </a:tr>
              <a:tr h="238970">
                <a:tc>
                  <a:txBody>
                    <a:bodyPr/>
                    <a:lstStyle/>
                    <a:p>
                      <a:pPr algn="ct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北海道</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57515" marR="58435" marT="39000" marB="39000" anchor="ctr"/>
                </a:tc>
                <a:tc>
                  <a:txBody>
                    <a:bodyPr/>
                    <a:lstStyle/>
                    <a:p>
                      <a:pPr algn="r" rtl="0" fontAlgn="ctr"/>
                      <a:r>
                        <a:rPr lang="en-US" altLang="ja-JP" sz="1200" b="0" i="0" u="none" strike="noStrike" dirty="0">
                          <a:solidFill>
                            <a:srgbClr val="000000"/>
                          </a:solidFill>
                          <a:effectLst/>
                          <a:latin typeface="Meiryo UI"/>
                        </a:rPr>
                        <a:t>13.90</a:t>
                      </a:r>
                    </a:p>
                  </a:txBody>
                  <a:tcPr marL="8792" marR="8792" marT="7144" marB="0" anchor="ctr"/>
                </a:tc>
                <a:tc>
                  <a:txBody>
                    <a:bodyPr/>
                    <a:lstStyle/>
                    <a:p>
                      <a:pPr algn="r" rtl="0" fontAlgn="ctr"/>
                      <a:r>
                        <a:rPr lang="en-US" altLang="ja-JP" sz="1200" b="0" i="0" u="none" strike="noStrike" dirty="0" smtClean="0">
                          <a:solidFill>
                            <a:srgbClr val="000000"/>
                          </a:solidFill>
                          <a:effectLst/>
                          <a:latin typeface="Meiryo UI"/>
                        </a:rPr>
                        <a:t>5.04</a:t>
                      </a:r>
                      <a:endParaRPr lang="en-US" altLang="ja-JP" sz="1200" b="0" i="0" u="none" strike="noStrike" dirty="0">
                        <a:solidFill>
                          <a:srgbClr val="000000"/>
                        </a:solidFill>
                        <a:effectLst/>
                        <a:latin typeface="Meiryo UI"/>
                      </a:endParaRPr>
                    </a:p>
                  </a:txBody>
                  <a:tcPr marL="8792" marR="8792" marT="7144" marB="0" anchor="ctr"/>
                </a:tc>
              </a:tr>
              <a:tr h="238970">
                <a:tc>
                  <a:txBody>
                    <a:bodyPr/>
                    <a:lstStyle/>
                    <a:p>
                      <a:pPr algn="ct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東北</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57515" marR="58435" marT="39000" marB="39000" anchor="ctr"/>
                </a:tc>
                <a:tc>
                  <a:txBody>
                    <a:bodyPr/>
                    <a:lstStyle/>
                    <a:p>
                      <a:pPr algn="r" rtl="0" fontAlgn="ctr"/>
                      <a:r>
                        <a:rPr lang="en-US" altLang="ja-JP" sz="1200" b="0" i="0" u="none" strike="noStrike" dirty="0">
                          <a:solidFill>
                            <a:srgbClr val="000000"/>
                          </a:solidFill>
                          <a:effectLst/>
                          <a:latin typeface="Meiryo UI"/>
                        </a:rPr>
                        <a:t>9.73</a:t>
                      </a:r>
                    </a:p>
                  </a:txBody>
                  <a:tcPr marL="8792" marR="8792" marT="7144" marB="0" anchor="ctr"/>
                </a:tc>
                <a:tc>
                  <a:txBody>
                    <a:bodyPr/>
                    <a:lstStyle/>
                    <a:p>
                      <a:pPr algn="r" rtl="0" fontAlgn="ctr"/>
                      <a:r>
                        <a:rPr lang="en-US" altLang="ja-JP" sz="1200" b="0" i="0" u="none" strike="noStrike" dirty="0" smtClean="0">
                          <a:solidFill>
                            <a:srgbClr val="000000"/>
                          </a:solidFill>
                          <a:effectLst/>
                          <a:latin typeface="Meiryo UI"/>
                        </a:rPr>
                        <a:t>1.78</a:t>
                      </a:r>
                      <a:endParaRPr lang="en-US" altLang="ja-JP" sz="1200" b="0" i="0" u="none" strike="noStrike" dirty="0">
                        <a:solidFill>
                          <a:srgbClr val="000000"/>
                        </a:solidFill>
                        <a:effectLst/>
                        <a:latin typeface="Meiryo UI"/>
                      </a:endParaRPr>
                    </a:p>
                  </a:txBody>
                  <a:tcPr marL="8792" marR="8792" marT="7144" marB="0" anchor="ctr"/>
                </a:tc>
              </a:tr>
              <a:tr h="238970">
                <a:tc>
                  <a:txBody>
                    <a:bodyPr/>
                    <a:lstStyle/>
                    <a:p>
                      <a:pPr algn="ct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57515" marR="58435" marT="39000" marB="39000" anchor="ctr"/>
                </a:tc>
                <a:tc>
                  <a:txBody>
                    <a:bodyPr/>
                    <a:lstStyle/>
                    <a:p>
                      <a:pPr algn="r" rtl="0" fontAlgn="ctr"/>
                      <a:r>
                        <a:rPr lang="en-US" altLang="ja-JP" sz="1200" b="0" i="0" u="none" strike="noStrike" dirty="0">
                          <a:solidFill>
                            <a:srgbClr val="000000"/>
                          </a:solidFill>
                          <a:effectLst/>
                          <a:latin typeface="Meiryo UI"/>
                        </a:rPr>
                        <a:t>155.10</a:t>
                      </a:r>
                    </a:p>
                  </a:txBody>
                  <a:tcPr marL="8792" marR="8792" marT="7144" marB="0" anchor="ctr"/>
                </a:tc>
                <a:tc>
                  <a:txBody>
                    <a:bodyPr/>
                    <a:lstStyle/>
                    <a:p>
                      <a:pPr algn="r" rtl="0" fontAlgn="ctr"/>
                      <a:r>
                        <a:rPr lang="en-US" altLang="ja-JP" sz="1200" b="0" i="0" u="none" strike="noStrike" dirty="0" smtClean="0">
                          <a:solidFill>
                            <a:srgbClr val="000000"/>
                          </a:solidFill>
                          <a:effectLst/>
                          <a:latin typeface="Meiryo UI"/>
                        </a:rPr>
                        <a:t>6.75</a:t>
                      </a:r>
                      <a:endParaRPr lang="en-US" altLang="ja-JP" sz="1200" b="0" i="0" u="none" strike="noStrike" dirty="0">
                        <a:solidFill>
                          <a:srgbClr val="000000"/>
                        </a:solidFill>
                        <a:effectLst/>
                        <a:latin typeface="Meiryo UI"/>
                      </a:endParaRPr>
                    </a:p>
                  </a:txBody>
                  <a:tcPr marL="8792" marR="8792" marT="7144" marB="0" anchor="ctr"/>
                </a:tc>
              </a:tr>
              <a:tr h="238970">
                <a:tc>
                  <a:txBody>
                    <a:bodyPr/>
                    <a:lstStyle/>
                    <a:p>
                      <a:pPr algn="ct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中部</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57515" marR="58435" marT="39000" marB="39000" anchor="ctr"/>
                </a:tc>
                <a:tc>
                  <a:txBody>
                    <a:bodyPr/>
                    <a:lstStyle/>
                    <a:p>
                      <a:pPr algn="r" rtl="0" fontAlgn="ctr"/>
                      <a:r>
                        <a:rPr lang="en-US" altLang="ja-JP" sz="1200" b="0" i="0" u="none" strike="noStrike" dirty="0">
                          <a:solidFill>
                            <a:srgbClr val="000000"/>
                          </a:solidFill>
                          <a:effectLst/>
                          <a:latin typeface="Meiryo UI"/>
                        </a:rPr>
                        <a:t>23.28</a:t>
                      </a:r>
                    </a:p>
                  </a:txBody>
                  <a:tcPr marL="8792" marR="8792" marT="7144" marB="0" anchor="ctr"/>
                </a:tc>
                <a:tc>
                  <a:txBody>
                    <a:bodyPr/>
                    <a:lstStyle/>
                    <a:p>
                      <a:pPr algn="r" rtl="0" fontAlgn="ctr"/>
                      <a:r>
                        <a:rPr lang="en-US" altLang="ja-JP" sz="1200" b="0" i="0" u="none" strike="noStrike" dirty="0" smtClean="0">
                          <a:solidFill>
                            <a:srgbClr val="000000"/>
                          </a:solidFill>
                          <a:effectLst/>
                          <a:latin typeface="Meiryo UI"/>
                        </a:rPr>
                        <a:t>3.06</a:t>
                      </a:r>
                      <a:endParaRPr lang="en-US" altLang="ja-JP" sz="1200" b="0" i="0" u="none" strike="noStrike" dirty="0">
                        <a:solidFill>
                          <a:srgbClr val="000000"/>
                        </a:solidFill>
                        <a:effectLst/>
                        <a:latin typeface="Meiryo UI"/>
                      </a:endParaRPr>
                    </a:p>
                  </a:txBody>
                  <a:tcPr marL="8792" marR="8792" marT="7144" marB="0" anchor="ctr"/>
                </a:tc>
              </a:tr>
              <a:tr h="2389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北陸</a:t>
                      </a:r>
                      <a:endParaRPr kumimoji="1" lang="en-US" altLang="ja-JP" sz="10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57515" marR="58435" marT="39000" marB="39000" anchor="ctr"/>
                </a:tc>
                <a:tc>
                  <a:txBody>
                    <a:bodyPr/>
                    <a:lstStyle/>
                    <a:p>
                      <a:pPr algn="r" rtl="0" fontAlgn="ctr"/>
                      <a:r>
                        <a:rPr lang="en-US" altLang="ja-JP" sz="1200" b="0" i="0" u="none" strike="noStrike" dirty="0">
                          <a:solidFill>
                            <a:srgbClr val="000000"/>
                          </a:solidFill>
                          <a:effectLst/>
                          <a:latin typeface="Meiryo UI"/>
                        </a:rPr>
                        <a:t>1.68</a:t>
                      </a:r>
                    </a:p>
                  </a:txBody>
                  <a:tcPr marL="8792" marR="8792" marT="7144" marB="0" anchor="ctr"/>
                </a:tc>
                <a:tc>
                  <a:txBody>
                    <a:bodyPr/>
                    <a:lstStyle/>
                    <a:p>
                      <a:pPr algn="r" rtl="0" fontAlgn="ctr"/>
                      <a:r>
                        <a:rPr lang="en-US" altLang="ja-JP" sz="1200" b="0" i="0" u="none" strike="noStrike" dirty="0" smtClean="0">
                          <a:solidFill>
                            <a:srgbClr val="000000"/>
                          </a:solidFill>
                          <a:effectLst/>
                          <a:latin typeface="Meiryo UI"/>
                        </a:rPr>
                        <a:t>1.36</a:t>
                      </a:r>
                      <a:endParaRPr lang="en-US" altLang="ja-JP" sz="1200" b="0" i="0" u="none" strike="noStrike" dirty="0">
                        <a:solidFill>
                          <a:srgbClr val="000000"/>
                        </a:solidFill>
                        <a:effectLst/>
                        <a:latin typeface="Meiryo UI"/>
                      </a:endParaRPr>
                    </a:p>
                  </a:txBody>
                  <a:tcPr marL="8792" marR="8792" marT="7144" marB="0" anchor="ctr"/>
                </a:tc>
              </a:tr>
              <a:tr h="238970">
                <a:tc>
                  <a:txBody>
                    <a:bodyPr/>
                    <a:lstStyle/>
                    <a:p>
                      <a:pPr algn="ct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57515" marR="58435" marT="39000" marB="39000" anchor="ctr"/>
                </a:tc>
                <a:tc>
                  <a:txBody>
                    <a:bodyPr/>
                    <a:lstStyle/>
                    <a:p>
                      <a:pPr algn="r" rtl="0" fontAlgn="ctr"/>
                      <a:r>
                        <a:rPr lang="en-US" altLang="ja-JP" sz="1200" b="0" i="0" u="none" strike="noStrike" dirty="0">
                          <a:solidFill>
                            <a:srgbClr val="000000"/>
                          </a:solidFill>
                          <a:effectLst/>
                          <a:latin typeface="Meiryo UI"/>
                        </a:rPr>
                        <a:t>56.87</a:t>
                      </a:r>
                    </a:p>
                  </a:txBody>
                  <a:tcPr marL="8792" marR="8792" marT="7144" marB="0" anchor="ctr"/>
                </a:tc>
                <a:tc>
                  <a:txBody>
                    <a:bodyPr/>
                    <a:lstStyle/>
                    <a:p>
                      <a:pPr algn="r" rtl="0" fontAlgn="ctr"/>
                      <a:r>
                        <a:rPr lang="en-US" altLang="ja-JP" sz="1200" b="0" i="0" u="none" strike="noStrike" dirty="0" smtClean="0">
                          <a:solidFill>
                            <a:srgbClr val="000000"/>
                          </a:solidFill>
                          <a:effectLst/>
                          <a:latin typeface="Meiryo UI"/>
                        </a:rPr>
                        <a:t>5.65</a:t>
                      </a:r>
                      <a:endParaRPr lang="en-US" altLang="ja-JP" sz="1200" b="0" i="0" u="none" strike="noStrike" dirty="0">
                        <a:solidFill>
                          <a:srgbClr val="000000"/>
                        </a:solidFill>
                        <a:effectLst/>
                        <a:latin typeface="Meiryo UI"/>
                      </a:endParaRPr>
                    </a:p>
                  </a:txBody>
                  <a:tcPr marL="8792" marR="8792" marT="7144" marB="0" anchor="ctr"/>
                </a:tc>
              </a:tr>
              <a:tr h="238970">
                <a:tc>
                  <a:txBody>
                    <a:bodyPr/>
                    <a:lstStyle/>
                    <a:p>
                      <a:pPr algn="ct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中国</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57515" marR="58435" marT="39000" marB="39000" anchor="ctr"/>
                </a:tc>
                <a:tc>
                  <a:txBody>
                    <a:bodyPr/>
                    <a:lstStyle/>
                    <a:p>
                      <a:pPr algn="r" rtl="0" fontAlgn="ctr"/>
                      <a:r>
                        <a:rPr lang="en-US" altLang="ja-JP" sz="1200" b="0" i="0" u="none" strike="noStrike" dirty="0">
                          <a:solidFill>
                            <a:srgbClr val="000000"/>
                          </a:solidFill>
                          <a:effectLst/>
                          <a:latin typeface="Meiryo UI"/>
                        </a:rPr>
                        <a:t>1.96</a:t>
                      </a:r>
                    </a:p>
                  </a:txBody>
                  <a:tcPr marL="8792" marR="8792" marT="7144" marB="0" anchor="ctr"/>
                </a:tc>
                <a:tc>
                  <a:txBody>
                    <a:bodyPr/>
                    <a:lstStyle/>
                    <a:p>
                      <a:pPr algn="r" rtl="0" fontAlgn="ctr"/>
                      <a:r>
                        <a:rPr lang="en-US" altLang="ja-JP" sz="1200" b="0" i="0" u="none" strike="noStrike" dirty="0" smtClean="0">
                          <a:solidFill>
                            <a:srgbClr val="000000"/>
                          </a:solidFill>
                          <a:effectLst/>
                          <a:latin typeface="Meiryo UI"/>
                        </a:rPr>
                        <a:t>0.56</a:t>
                      </a:r>
                      <a:endParaRPr lang="en-US" altLang="ja-JP" sz="1200" b="0" i="0" u="none" strike="noStrike" dirty="0">
                        <a:solidFill>
                          <a:srgbClr val="000000"/>
                        </a:solidFill>
                        <a:effectLst/>
                        <a:latin typeface="Meiryo UI"/>
                      </a:endParaRPr>
                    </a:p>
                  </a:txBody>
                  <a:tcPr marL="8792" marR="8792" marT="7144" marB="0" anchor="ctr"/>
                </a:tc>
              </a:tr>
              <a:tr h="238970">
                <a:tc>
                  <a:txBody>
                    <a:bodyPr/>
                    <a:lstStyle/>
                    <a:p>
                      <a:pPr algn="ct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四国</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57515" marR="58435" marT="39000" marB="39000" anchor="ctr"/>
                </a:tc>
                <a:tc>
                  <a:txBody>
                    <a:bodyPr/>
                    <a:lstStyle/>
                    <a:p>
                      <a:pPr algn="r" rtl="0" fontAlgn="ctr"/>
                      <a:r>
                        <a:rPr lang="en-US" altLang="ja-JP" sz="1200" b="0" i="0" u="none" strike="noStrike" dirty="0">
                          <a:solidFill>
                            <a:srgbClr val="000000"/>
                          </a:solidFill>
                          <a:effectLst/>
                          <a:latin typeface="Meiryo UI"/>
                        </a:rPr>
                        <a:t>2.40</a:t>
                      </a:r>
                    </a:p>
                  </a:txBody>
                  <a:tcPr marL="8792" marR="8792" marT="7144" marB="0" anchor="ctr"/>
                </a:tc>
                <a:tc>
                  <a:txBody>
                    <a:bodyPr/>
                    <a:lstStyle/>
                    <a:p>
                      <a:pPr algn="r" rtl="0" fontAlgn="ctr"/>
                      <a:r>
                        <a:rPr lang="en-US" altLang="ja-JP" sz="1200" b="0" i="0" u="none" strike="noStrike" dirty="0" smtClean="0">
                          <a:solidFill>
                            <a:srgbClr val="000000"/>
                          </a:solidFill>
                          <a:effectLst/>
                          <a:latin typeface="Meiryo UI"/>
                        </a:rPr>
                        <a:t>1.24</a:t>
                      </a:r>
                      <a:endParaRPr lang="en-US" altLang="ja-JP" sz="1200" b="0" i="0" u="none" strike="noStrike" dirty="0">
                        <a:solidFill>
                          <a:srgbClr val="000000"/>
                        </a:solidFill>
                        <a:effectLst/>
                        <a:latin typeface="Meiryo UI"/>
                      </a:endParaRPr>
                    </a:p>
                  </a:txBody>
                  <a:tcPr marL="8792" marR="8792" marT="7144" marB="0" anchor="ctr"/>
                </a:tc>
              </a:tr>
              <a:tr h="238970">
                <a:tc>
                  <a:txBody>
                    <a:bodyPr/>
                    <a:lstStyle/>
                    <a:p>
                      <a:pPr algn="ct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九州</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57515" marR="58435" marT="39000" marB="39000" anchor="ctr"/>
                </a:tc>
                <a:tc>
                  <a:txBody>
                    <a:bodyPr/>
                    <a:lstStyle/>
                    <a:p>
                      <a:pPr algn="r" rtl="0" fontAlgn="ctr"/>
                      <a:r>
                        <a:rPr lang="en-US" altLang="ja-JP" sz="1200" b="0" i="0" u="none" strike="noStrike" dirty="0">
                          <a:solidFill>
                            <a:srgbClr val="000000"/>
                          </a:solidFill>
                          <a:effectLst/>
                          <a:latin typeface="Meiryo UI"/>
                        </a:rPr>
                        <a:t>17.09</a:t>
                      </a:r>
                    </a:p>
                  </a:txBody>
                  <a:tcPr marL="8792" marR="8792" marT="7144" marB="0" anchor="ctr"/>
                </a:tc>
                <a:tc>
                  <a:txBody>
                    <a:bodyPr/>
                    <a:lstStyle/>
                    <a:p>
                      <a:pPr algn="r" rtl="0" fontAlgn="ctr"/>
                      <a:r>
                        <a:rPr lang="en-US" altLang="ja-JP" sz="1200" b="0" i="0" u="none" strike="noStrike" dirty="0" smtClean="0">
                          <a:solidFill>
                            <a:srgbClr val="000000"/>
                          </a:solidFill>
                          <a:effectLst/>
                          <a:latin typeface="Meiryo UI"/>
                        </a:rPr>
                        <a:t>2.75</a:t>
                      </a:r>
                      <a:endParaRPr lang="en-US" altLang="ja-JP" sz="1200" b="0" i="0" u="none" strike="noStrike" dirty="0">
                        <a:solidFill>
                          <a:srgbClr val="000000"/>
                        </a:solidFill>
                        <a:effectLst/>
                        <a:latin typeface="Meiryo UI"/>
                      </a:endParaRPr>
                    </a:p>
                  </a:txBody>
                  <a:tcPr marL="8792" marR="8792" marT="7144" marB="0" anchor="ctr"/>
                </a:tc>
              </a:tr>
              <a:tr h="238970">
                <a:tc>
                  <a:txBody>
                    <a:bodyPr/>
                    <a:lstStyle/>
                    <a:p>
                      <a:pPr algn="ct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沖縄</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57515" marR="58435" marT="39000" marB="39000" anchor="ctr"/>
                </a:tc>
                <a:tc>
                  <a:txBody>
                    <a:bodyPr/>
                    <a:lstStyle/>
                    <a:p>
                      <a:pPr algn="r" rtl="0" fontAlgn="ctr"/>
                      <a:r>
                        <a:rPr lang="en-US" altLang="ja-JP" sz="1200" b="0" i="0" u="none" strike="noStrike" dirty="0">
                          <a:solidFill>
                            <a:srgbClr val="000000"/>
                          </a:solidFill>
                          <a:effectLst/>
                          <a:latin typeface="Meiryo UI"/>
                        </a:rPr>
                        <a:t>0.00</a:t>
                      </a:r>
                    </a:p>
                  </a:txBody>
                  <a:tcPr marL="8792" marR="8792" marT="7144" marB="0" anchor="ctr"/>
                </a:tc>
                <a:tc>
                  <a:txBody>
                    <a:bodyPr/>
                    <a:lstStyle/>
                    <a:p>
                      <a:pPr algn="r" rtl="0" fontAlgn="ctr"/>
                      <a:r>
                        <a:rPr lang="en-US" altLang="ja-JP" sz="1200" b="0" i="0" u="none" strike="noStrike" dirty="0" smtClean="0">
                          <a:solidFill>
                            <a:srgbClr val="000000"/>
                          </a:solidFill>
                          <a:effectLst/>
                          <a:latin typeface="Meiryo UI"/>
                        </a:rPr>
                        <a:t>0.00</a:t>
                      </a:r>
                      <a:endParaRPr lang="en-US" altLang="ja-JP" sz="1200" b="0" i="0" u="none" strike="noStrike" dirty="0">
                        <a:solidFill>
                          <a:srgbClr val="000000"/>
                        </a:solidFill>
                        <a:effectLst/>
                        <a:latin typeface="Meiryo UI"/>
                      </a:endParaRPr>
                    </a:p>
                  </a:txBody>
                  <a:tcPr marL="8792" marR="8792" marT="7144" marB="0" anchor="ctr"/>
                </a:tc>
              </a:tr>
              <a:tr h="238970">
                <a:tc>
                  <a:txBody>
                    <a:bodyPr/>
                    <a:lstStyle/>
                    <a:p>
                      <a:pPr algn="ct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57515" marR="58435" marT="39000" marB="39000" anchor="ctr"/>
                </a:tc>
                <a:tc>
                  <a:txBody>
                    <a:bodyPr/>
                    <a:lstStyle/>
                    <a:p>
                      <a:pPr algn="r" rtl="0" fontAlgn="ctr"/>
                      <a:r>
                        <a:rPr lang="en-US" altLang="ja-JP" sz="1200" b="0" i="0" u="none" strike="noStrike" dirty="0">
                          <a:solidFill>
                            <a:srgbClr val="000000"/>
                          </a:solidFill>
                          <a:effectLst/>
                          <a:latin typeface="Meiryo UI"/>
                        </a:rPr>
                        <a:t>282.01</a:t>
                      </a:r>
                    </a:p>
                  </a:txBody>
                  <a:tcPr marL="8792" marR="8792" marT="7144" marB="0" anchor="ctr"/>
                </a:tc>
                <a:tc>
                  <a:txBody>
                    <a:bodyPr/>
                    <a:lstStyle/>
                    <a:p>
                      <a:pPr algn="r" rtl="0" fontAlgn="ctr"/>
                      <a:r>
                        <a:rPr lang="en-US" altLang="ja-JP" sz="1200" b="0" i="0" u="none" strike="noStrike" dirty="0" smtClean="0">
                          <a:solidFill>
                            <a:srgbClr val="000000"/>
                          </a:solidFill>
                          <a:effectLst/>
                          <a:latin typeface="Meiryo UI"/>
                        </a:rPr>
                        <a:t>4.51</a:t>
                      </a:r>
                      <a:endParaRPr lang="en-US" altLang="ja-JP" sz="1200" b="0" i="0" u="none" strike="noStrike" dirty="0">
                        <a:solidFill>
                          <a:srgbClr val="000000"/>
                        </a:solidFill>
                        <a:effectLst/>
                        <a:latin typeface="Meiryo UI"/>
                      </a:endParaRPr>
                    </a:p>
                  </a:txBody>
                  <a:tcPr marL="8792" marR="8792" marT="7144" marB="0" anchor="ctr"/>
                </a:tc>
              </a:tr>
            </a:tbl>
          </a:graphicData>
        </a:graphic>
      </p:graphicFrame>
      <p:sp>
        <p:nvSpPr>
          <p:cNvPr id="18" name="正方形/長方形 17"/>
          <p:cNvSpPr/>
          <p:nvPr/>
        </p:nvSpPr>
        <p:spPr>
          <a:xfrm>
            <a:off x="6183833" y="6312507"/>
            <a:ext cx="2806416" cy="386464"/>
          </a:xfrm>
          <a:prstGeom prst="rect">
            <a:avLst/>
          </a:prstGeom>
        </p:spPr>
        <p:txBody>
          <a:bodyPr wrap="square" lIns="77925" tIns="38963" rIns="77925" bIns="38963">
            <a:spAutoFit/>
          </a:bodyPr>
          <a:lstStyle/>
          <a:p>
            <a:pPr marL="378803" indent="-378803"/>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年度の一般家庭等の通常の契約</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78803" indent="-378803"/>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口数（約</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6,253</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万件）を用いて試算</a:t>
            </a:r>
          </a:p>
        </p:txBody>
      </p:sp>
      <p:sp>
        <p:nvSpPr>
          <p:cNvPr id="19" name="正方形/長方形 18"/>
          <p:cNvSpPr/>
          <p:nvPr/>
        </p:nvSpPr>
        <p:spPr bwMode="auto">
          <a:xfrm>
            <a:off x="6197975" y="4899292"/>
            <a:ext cx="2792273" cy="256733"/>
          </a:xfrm>
          <a:prstGeom prst="rect">
            <a:avLst/>
          </a:prstGeom>
          <a:noFill/>
          <a:ln w="38100">
            <a:solidFill>
              <a:srgbClr val="FF0000"/>
            </a:solidFill>
            <a:miter lim="800000"/>
            <a:headEnd/>
            <a:tailEnd/>
          </a:ln>
          <a:effectLst/>
          <a:extLst/>
        </p:spPr>
        <p:txBody>
          <a:bodyPr wrap="none" lIns="77925" tIns="38963" rIns="77925" bIns="38963" rtlCol="0" anchor="ctr"/>
          <a:lstStyle/>
          <a:p>
            <a:pPr algn="l"/>
            <a:endParaRPr kumimoji="0" lang="ja-JP" altLang="en-US" dirty="0"/>
          </a:p>
        </p:txBody>
      </p:sp>
      <p:sp>
        <p:nvSpPr>
          <p:cNvPr id="20" name="テキスト ボックス 1"/>
          <p:cNvSpPr txBox="1"/>
          <p:nvPr/>
        </p:nvSpPr>
        <p:spPr>
          <a:xfrm>
            <a:off x="4970568" y="3786265"/>
            <a:ext cx="868962" cy="244714"/>
          </a:xfrm>
          <a:prstGeom prst="rect">
            <a:avLst/>
          </a:prstGeom>
        </p:spPr>
        <p:txBody>
          <a:bodyPr wrap="square" lIns="77925" tIns="38963" rIns="77925" bIns="38963"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全国</a:t>
            </a:r>
          </a:p>
        </p:txBody>
      </p:sp>
      <p:sp>
        <p:nvSpPr>
          <p:cNvPr id="21" name="テキスト ボックス 1"/>
          <p:cNvSpPr txBox="1"/>
          <p:nvPr/>
        </p:nvSpPr>
        <p:spPr>
          <a:xfrm>
            <a:off x="4836163" y="4669858"/>
            <a:ext cx="1003368" cy="244687"/>
          </a:xfrm>
          <a:prstGeom prst="rect">
            <a:avLst/>
          </a:prstGeom>
        </p:spPr>
        <p:txBody>
          <a:bodyPr wrap="square" lIns="77925" tIns="38963" rIns="77925" bIns="38963"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東電管内</a:t>
            </a:r>
          </a:p>
        </p:txBody>
      </p:sp>
      <p:sp>
        <p:nvSpPr>
          <p:cNvPr id="22" name="テキスト ボックス 1"/>
          <p:cNvSpPr txBox="1"/>
          <p:nvPr/>
        </p:nvSpPr>
        <p:spPr>
          <a:xfrm>
            <a:off x="4871066" y="5358211"/>
            <a:ext cx="1021351" cy="244714"/>
          </a:xfrm>
          <a:prstGeom prst="rect">
            <a:avLst/>
          </a:prstGeom>
        </p:spPr>
        <p:txBody>
          <a:bodyPr wrap="square" lIns="77925" tIns="38963" rIns="77925" bIns="38963"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関電管内</a:t>
            </a:r>
          </a:p>
        </p:txBody>
      </p:sp>
      <p:sp>
        <p:nvSpPr>
          <p:cNvPr id="23" name="テキスト ボックス 1"/>
          <p:cNvSpPr txBox="1"/>
          <p:nvPr/>
        </p:nvSpPr>
        <p:spPr>
          <a:xfrm>
            <a:off x="4851032" y="5679619"/>
            <a:ext cx="1154289" cy="244714"/>
          </a:xfrm>
          <a:prstGeom prst="rect">
            <a:avLst/>
          </a:prstGeom>
        </p:spPr>
        <p:txBody>
          <a:bodyPr wrap="square" lIns="77925" tIns="38963" rIns="77925" bIns="38963"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その他管内</a:t>
            </a:r>
          </a:p>
        </p:txBody>
      </p:sp>
      <p:pic>
        <p:nvPicPr>
          <p:cNvPr id="2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7250"/>
          <a:stretch/>
        </p:blipFill>
        <p:spPr bwMode="auto">
          <a:xfrm>
            <a:off x="328276" y="6137542"/>
            <a:ext cx="5843833" cy="349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29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144000" cy="461665"/>
          </a:xfrm>
          <a:prstGeom prst="rect">
            <a:avLst/>
          </a:prstGeom>
          <a:solidFill>
            <a:schemeClr val="accent1"/>
          </a:solidFill>
        </p:spPr>
        <p:txBody>
          <a:bodyPr wrap="square" rtlCol="0">
            <a:spAutoFit/>
          </a:bodyPr>
          <a:lstStyle/>
          <a:p>
            <a:r>
              <a:rPr kumimoji="1" lang="ja-JP"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eiryo UI" panose="020B0604030504040204" pitchFamily="50" charset="-128"/>
                <a:ea typeface="Meiryo UI" panose="020B0604030504040204" pitchFamily="50" charset="-128"/>
                <a:cs typeface="Meiryo UI" panose="020B0604030504040204" pitchFamily="50" charset="-128"/>
              </a:rPr>
              <a:t>電力自由化の進捗状況について</a:t>
            </a:r>
            <a:endParaRPr kumimoji="1" lang="ja-JP"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2"/>
          <p:cNvSpPr>
            <a:spLocks noGrp="1"/>
          </p:cNvSpPr>
          <p:nvPr>
            <p:ph type="title"/>
          </p:nvPr>
        </p:nvSpPr>
        <p:spPr>
          <a:xfrm>
            <a:off x="107504" y="548680"/>
            <a:ext cx="8774310" cy="386464"/>
          </a:xfrm>
        </p:spPr>
        <p:txBody>
          <a:bodyPr>
            <a:noAutofit/>
          </a:bodyPr>
          <a:lstStyle/>
          <a:p>
            <a:pPr algn="l"/>
            <a:r>
              <a:rPr lang="ja-JP" altLang="en-US" sz="2200" b="1" dirty="0" smtClean="0">
                <a:latin typeface="Meiryo UI" panose="020B0604030504040204" pitchFamily="50" charset="-128"/>
                <a:ea typeface="Meiryo UI" panose="020B0604030504040204" pitchFamily="50" charset="-128"/>
                <a:cs typeface="Meiryo UI" panose="020B0604030504040204" pitchFamily="50" charset="-128"/>
              </a:rPr>
              <a:t>都道府県別の新規参入の状況</a:t>
            </a:r>
            <a:endParaRPr kumimoji="1" lang="ja-JP" altLang="en-US" sz="2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プレースホルダー 7"/>
          <p:cNvSpPr txBox="1">
            <a:spLocks/>
          </p:cNvSpPr>
          <p:nvPr/>
        </p:nvSpPr>
        <p:spPr>
          <a:xfrm>
            <a:off x="184638" y="980728"/>
            <a:ext cx="8840779" cy="1368152"/>
          </a:xfrm>
          <a:prstGeom prst="rect">
            <a:avLst/>
          </a:prstGeom>
          <a:solidFill>
            <a:schemeClr val="accent5">
              <a:lumMod val="40000"/>
              <a:lumOff val="60000"/>
            </a:schemeClr>
          </a:solidFill>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just">
              <a:buNone/>
            </a:pP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・地域別には、東京・中部・関西・九州など、都市圏において多くの小売電気事業者が新規参入している。</a:t>
            </a:r>
          </a:p>
          <a:p>
            <a:pPr marL="0" indent="0" algn="just">
              <a:buNone/>
            </a:pP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・北陸（富山県・石川県）・四国（高知県・徳島県・香川県・愛媛県）では供給を行っている小売電気事業者の数は相対的に少ないが、一定数は存在する。</a:t>
            </a:r>
          </a:p>
          <a:p>
            <a:pPr marL="0" indent="0" algn="just">
              <a:buNone/>
            </a:pP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a:t>
            </a:r>
          </a:p>
        </p:txBody>
      </p:sp>
      <p:sp>
        <p:nvSpPr>
          <p:cNvPr id="24" name="テキスト ボックス 1"/>
          <p:cNvSpPr txBox="1"/>
          <p:nvPr/>
        </p:nvSpPr>
        <p:spPr>
          <a:xfrm>
            <a:off x="6258556" y="5857230"/>
            <a:ext cx="2722177" cy="232575"/>
          </a:xfrm>
          <a:prstGeom prst="rect">
            <a:avLst/>
          </a:prstGeom>
          <a:noFill/>
        </p:spPr>
        <p:txBody>
          <a:bodyPr wrap="none" lIns="77925" tIns="38963" rIns="77925" bIns="38963"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資源エネルギー庁「電力調査統計」より作成</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テキスト ボックス 24"/>
          <p:cNvSpPr txBox="1"/>
          <p:nvPr/>
        </p:nvSpPr>
        <p:spPr>
          <a:xfrm>
            <a:off x="2222276" y="2541821"/>
            <a:ext cx="4942012" cy="309519"/>
          </a:xfrm>
          <a:prstGeom prst="rect">
            <a:avLst/>
          </a:prstGeom>
          <a:noFill/>
        </p:spPr>
        <p:txBody>
          <a:bodyPr wrap="square" lIns="77925" tIns="38963" rIns="77925" bIns="38963" rtlCol="0" anchor="ctr">
            <a:spAutoFit/>
          </a:bodyPr>
          <a:lstStyle/>
          <a:p>
            <a:pPr algn="ct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供給実績がある小売電気事業者（都道府県別・低圧）</a:t>
            </a:r>
          </a:p>
        </p:txBody>
      </p:sp>
      <p:pic>
        <p:nvPicPr>
          <p:cNvPr id="26" name="図 1" descr="image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346" y="2828257"/>
            <a:ext cx="8841060" cy="3044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正方形/長方形 26"/>
          <p:cNvSpPr/>
          <p:nvPr/>
        </p:nvSpPr>
        <p:spPr bwMode="auto">
          <a:xfrm>
            <a:off x="5197130" y="4123555"/>
            <a:ext cx="213070" cy="1681709"/>
          </a:xfrm>
          <a:prstGeom prst="rect">
            <a:avLst/>
          </a:prstGeom>
          <a:noFill/>
          <a:ln w="38100">
            <a:solidFill>
              <a:srgbClr val="FF0000"/>
            </a:solidFill>
            <a:miter lim="800000"/>
            <a:headEnd/>
            <a:tailEnd/>
          </a:ln>
          <a:effectLst/>
          <a:extLst/>
        </p:spPr>
        <p:txBody>
          <a:bodyPr wrap="none" lIns="77925" tIns="38963" rIns="77925" bIns="38963" rtlCol="0" anchor="ctr"/>
          <a:lstStyle/>
          <a:p>
            <a:pPr algn="l"/>
            <a:endParaRPr kumimoji="0" lang="ja-JP" altLang="en-US" dirty="0"/>
          </a:p>
        </p:txBody>
      </p:sp>
    </p:spTree>
    <p:extLst>
      <p:ext uri="{BB962C8B-B14F-4D97-AF65-F5344CB8AC3E}">
        <p14:creationId xmlns:p14="http://schemas.microsoft.com/office/powerpoint/2010/main" val="36643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TotalTime>
  <Words>669</Words>
  <Application>Microsoft Office PowerPoint</Application>
  <PresentationFormat>画面に合わせる (4:3)</PresentationFormat>
  <Paragraphs>103</Paragraphs>
  <Slides>13</Slides>
  <Notes>0</Notes>
  <HiddenSlides>0</HiddenSlides>
  <MMClips>0</MMClips>
  <ScaleCrop>false</ScaleCrop>
  <HeadingPairs>
    <vt:vector size="4" baseType="variant">
      <vt:variant>
        <vt:lpstr>テーマ</vt:lpstr>
      </vt:variant>
      <vt:variant>
        <vt:i4>1</vt:i4>
      </vt:variant>
      <vt:variant>
        <vt:lpstr>スライド タイトル</vt:lpstr>
      </vt:variant>
      <vt:variant>
        <vt:i4>13</vt:i4>
      </vt:variant>
    </vt:vector>
  </HeadingPairs>
  <TitlesOfParts>
    <vt:vector size="14" baseType="lpstr">
      <vt:lpstr>Office ​​テーマ</vt:lpstr>
      <vt:lpstr>国の制度整備の状況について</vt:lpstr>
      <vt:lpstr>PowerPoint プレゼンテーション</vt:lpstr>
      <vt:lpstr>PowerPoint プレゼンテーション</vt:lpstr>
      <vt:lpstr>PowerPoint プレゼンテーション</vt:lpstr>
      <vt:lpstr>PowerPoint プレゼンテーション</vt:lpstr>
      <vt:lpstr>小売電気事業者の登録数の伸び</vt:lpstr>
      <vt:lpstr>PowerPoint プレゼンテーション</vt:lpstr>
      <vt:lpstr>契約先切替え（スイッチング）の申込状況</vt:lpstr>
      <vt:lpstr>都道府県別の新規参入の状況</vt:lpstr>
      <vt:lpstr>一般ガス事業者の供給エリア及びガス導管網の整備状況</vt:lpstr>
      <vt:lpstr>都市ガス普及率</vt:lpstr>
      <vt:lpstr>ガスの小売自由化の経緯</vt:lpstr>
      <vt:lpstr>PowerPoint プレゼンテーション</vt:lpstr>
    </vt:vector>
  </TitlesOfParts>
  <Company>大阪府</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山本　祐一</dc:creator>
  <cp:lastModifiedBy>山本　祐一</cp:lastModifiedBy>
  <cp:revision>11</cp:revision>
  <cp:lastPrinted>2017-03-21T06:46:11Z</cp:lastPrinted>
  <dcterms:created xsi:type="dcterms:W3CDTF">2017-03-14T05:35:46Z</dcterms:created>
  <dcterms:modified xsi:type="dcterms:W3CDTF">2017-03-21T06:54:37Z</dcterms:modified>
</cp:coreProperties>
</file>